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x="18288000" cy="10287000"/>
  <p:notesSz cx="6858000" cy="9144000"/>
  <p:embeddedFontLst>
    <p:embeddedFont>
      <p:font typeface="Poppins Bold" charset="1" panose="00000800000000000000"/>
      <p:regular r:id="rId62"/>
    </p:embeddedFont>
    <p:embeddedFont>
      <p:font typeface="Poppins Ultra-Bold" charset="1" panose="00000900000000000000"/>
      <p:regular r:id="rId63"/>
    </p:embeddedFont>
    <p:embeddedFont>
      <p:font typeface="IBM Plex Sans" charset="1" panose="020B0503050203000203"/>
      <p:regular r:id="rId64"/>
    </p:embeddedFont>
    <p:embeddedFont>
      <p:font typeface="Poppins" charset="1" panose="00000500000000000000"/>
      <p:regular r:id="rId65"/>
    </p:embeddedFont>
    <p:embeddedFont>
      <p:font typeface="Open Sans 1 Bold" charset="1" panose="00000000000000000000"/>
      <p:regular r:id="rId66"/>
    </p:embeddedFont>
    <p:embeddedFont>
      <p:font typeface="Open Sans 1" charset="1" panose="00000000000000000000"/>
      <p:regular r:id="rId67"/>
    </p:embeddedFont>
    <p:embeddedFont>
      <p:font typeface="Montserrat Semi-Bold" charset="1" panose="00000700000000000000"/>
      <p:regular r:id="rId68"/>
    </p:embeddedFont>
    <p:embeddedFont>
      <p:font typeface="Garet Bold" charset="1" panose="00000000000000000000"/>
      <p:regular r:id="rId69"/>
    </p:embeddedFont>
    <p:embeddedFont>
      <p:font typeface="Montserrat Medium" charset="1" panose="00000600000000000000"/>
      <p:regular r:id="rId70"/>
    </p:embeddedFont>
    <p:embeddedFont>
      <p:font typeface="Inter" charset="1" panose="020B0502030000000004"/>
      <p:regular r:id="rId71"/>
    </p:embeddedFont>
    <p:embeddedFont>
      <p:font typeface="Inter Bold" charset="1" panose="020B0802030000000004"/>
      <p:regular r:id="rId72"/>
    </p:embeddedFont>
    <p:embeddedFont>
      <p:font typeface="Open Sans 1 Italics" charset="1" panose="00000000000000000000"/>
      <p:regular r:id="rId73"/>
    </p:embeddedFont>
    <p:embeddedFont>
      <p:font typeface="Open Sans 2" charset="1" panose="020B0606030504020204"/>
      <p:regular r:id="rId74"/>
    </p:embeddedFont>
    <p:embeddedFont>
      <p:font typeface="Open Sans 1 Bold Italics" charset="1" panose="00000000000000000000"/>
      <p:regular r:id="rId75"/>
    </p:embeddedFont>
    <p:embeddedFont>
      <p:font typeface="Garet" charset="1" panose="00000000000000000000"/>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fonts/font62.fntdata" Type="http://schemas.openxmlformats.org/officeDocument/2006/relationships/font"/><Relationship Id="rId63" Target="fonts/font63.fntdata" Type="http://schemas.openxmlformats.org/officeDocument/2006/relationships/font"/><Relationship Id="rId64" Target="fonts/font64.fntdata" Type="http://schemas.openxmlformats.org/officeDocument/2006/relationships/font"/><Relationship Id="rId65" Target="fonts/font65.fntdata" Type="http://schemas.openxmlformats.org/officeDocument/2006/relationships/font"/><Relationship Id="rId66" Target="fonts/font66.fntdata" Type="http://schemas.openxmlformats.org/officeDocument/2006/relationships/font"/><Relationship Id="rId67" Target="fonts/font67.fntdata" Type="http://schemas.openxmlformats.org/officeDocument/2006/relationships/font"/><Relationship Id="rId68" Target="fonts/font68.fntdata" Type="http://schemas.openxmlformats.org/officeDocument/2006/relationships/font"/><Relationship Id="rId69" Target="fonts/font69.fntdata" Type="http://schemas.openxmlformats.org/officeDocument/2006/relationships/font"/><Relationship Id="rId7" Target="slides/slide2.xml" Type="http://schemas.openxmlformats.org/officeDocument/2006/relationships/slide"/><Relationship Id="rId70" Target="fonts/font70.fntdata" Type="http://schemas.openxmlformats.org/officeDocument/2006/relationships/font"/><Relationship Id="rId71" Target="fonts/font71.fntdata" Type="http://schemas.openxmlformats.org/officeDocument/2006/relationships/font"/><Relationship Id="rId72" Target="fonts/font72.fntdata" Type="http://schemas.openxmlformats.org/officeDocument/2006/relationships/font"/><Relationship Id="rId73" Target="fonts/font73.fntdata" Type="http://schemas.openxmlformats.org/officeDocument/2006/relationships/font"/><Relationship Id="rId74" Target="fonts/font74.fntdata" Type="http://schemas.openxmlformats.org/officeDocument/2006/relationships/font"/><Relationship Id="rId75" Target="fonts/font75.fntdata" Type="http://schemas.openxmlformats.org/officeDocument/2006/relationships/font"/><Relationship Id="rId76" Target="fonts/font76.fntdata" Type="http://schemas.openxmlformats.org/officeDocument/2006/relationships/font"/><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https://www.epravo.cz/top/clanky/ucast-na-priprave-zadavani-verejne-zakazky-z-pohledu-dodavatele-115099.html" TargetMode="External" Type="http://schemas.openxmlformats.org/officeDocument/2006/relationships/hyperlink"/><Relationship Id="rId7"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https://uohs.gov.cz/cs/verejne-zakazky/sbirky-rozhodnuti/detail-16753.html" TargetMode="External" Type="http://schemas.openxmlformats.org/officeDocument/2006/relationships/hyperlink"/><Relationship Id="rId11" Target="https://uohs.gov.cz/cs/verejne-zakazky/sbirky-rozhodnuti/detail-21768.html" TargetMode="External" Type="http://schemas.openxmlformats.org/officeDocument/2006/relationships/hyperlink"/><Relationship Id="rId12" Target="https://uohs.gov.cz/cs/verejne-zakazky/sbirky-rozhodnuti/detail-14872.html" TargetMode="External" Type="http://schemas.openxmlformats.org/officeDocument/2006/relationships/hyperlink"/><Relationship Id="rId13" Target="../media/image6.png" Type="http://schemas.openxmlformats.org/officeDocument/2006/relationships/image"/><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https://uohs.gov.cz/cs/verejne-zakazky/sbirky-rozhodnuti/detail-19670.html" TargetMode="External" Type="http://schemas.openxmlformats.org/officeDocument/2006/relationships/hyperlink"/><Relationship Id="rId7" Target="https://opjak.cz/wp-content/uploads/2022/10/Vybrane_aspekty_zadavani_VZ.pdf" TargetMode="External" Type="http://schemas.openxmlformats.org/officeDocument/2006/relationships/hyperlink"/><Relationship Id="rId8" Target="https://uohs.gov.cz/cs/verejne-zakazky/sbirky-rozhodnuti/detail-16047.html" TargetMode="External" Type="http://schemas.openxmlformats.org/officeDocument/2006/relationships/hyperlink"/><Relationship Id="rId9" Target="https://uohs.gov.cz/cs/verejne-zakazky/sbirky-rozhodnuti/detail-15557.html"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https://uohs.gov.cz/cs/verejne-zakazky/sbirky-rozhodnuti/detail-17428.html" TargetMode="External" Type="http://schemas.openxmlformats.org/officeDocument/2006/relationships/hyperlink"/><Relationship Id="rId11" Target="https://uohs.gov.cz/cs/verejne-zakazky/sbirky-rozhodnuti/detail-19248.html" TargetMode="External" Type="http://schemas.openxmlformats.org/officeDocument/2006/relationships/hyperlink"/><Relationship Id="rId12" Target="https://uohs.gov.cz/cs/verejne-zakazky/sbirky-rozhodnuti/detail-13489.html" TargetMode="External" Type="http://schemas.openxmlformats.org/officeDocument/2006/relationships/hyperlink"/><Relationship Id="rId13" Target="../media/image6.png" Type="http://schemas.openxmlformats.org/officeDocument/2006/relationships/image"/><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https://uohs.gov.cz/cs/verejne-zakazky/sbirky-rozhodnuti/detail-15967.html" TargetMode="External" Type="http://schemas.openxmlformats.org/officeDocument/2006/relationships/hyperlink"/><Relationship Id="rId7" Target="https://uohs.gov.cz/cs/verejne-zakazky/sbirky-rozhodnuti/detail-16338.html" TargetMode="External" Type="http://schemas.openxmlformats.org/officeDocument/2006/relationships/hyperlink"/><Relationship Id="rId8" Target="https://www.sovz.cz/wp-content/uploads/2023/02/ovz_publikace_uklid.pdf" TargetMode="External" Type="http://schemas.openxmlformats.org/officeDocument/2006/relationships/hyperlink"/><Relationship Id="rId9" Target="http://sovz.cz/wp-content/uploads/2019/09/sovz_metodika_2doplnene-vydani_web.pdf" TargetMode="External" Type="http://schemas.openxmlformats.org/officeDocument/2006/relationships/hyperlink"/></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https://portal-vz.cz/info-forum-vzdelavani/novy-zakon-c-134-2016-sb-o-zadavani-verejnych-zakazek/otazky-a-odpovedi/" TargetMode="External" Type="http://schemas.openxmlformats.org/officeDocument/2006/relationships/hyperlink"/><Relationship Id="rId7" Target="https://uohs.gov.cz/cs/verejne-zakazky/sbirky-rozhodnuti/detail-15697.html" TargetMode="External" Type="http://schemas.openxmlformats.org/officeDocument/2006/relationships/hyperlink"/><Relationship Id="rId8"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media/image11.jpeg" Type="http://schemas.openxmlformats.org/officeDocument/2006/relationships/image"/><Relationship Id="rId9" Target="../media/image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https://uohs.gov.cz/cs/verejne-zakazky/sbirky-rozhodnuti/detail-21907.html" TargetMode="External" Type="http://schemas.openxmlformats.org/officeDocument/2006/relationships/hyperlink"/><Relationship Id="rId7" Target="../media/image6.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10" Target="https://vyhledavac.nssoud.cz/DokumentOriginal/Html/719059" TargetMode="External" Type="http://schemas.openxmlformats.org/officeDocument/2006/relationships/hyperlink"/><Relationship Id="rId11" Target="https://uohs.gov.cz/cs/verejne-zakazky/sbirky-rozhodnuti/detail-19485.html" TargetMode="External" Type="http://schemas.openxmlformats.org/officeDocument/2006/relationships/hyperlink"/><Relationship Id="rId12" Target="https://uohs.gov.cz/cs/verejne-zakazky/sbirky-rozhodnuti/detail-16716.html" TargetMode="External" Type="http://schemas.openxmlformats.org/officeDocument/2006/relationships/hyperlink"/><Relationship Id="rId13" Target="https://uohs.gov.cz/cs/verejne-zakazky/sbirky-rozhodnuti/detail-15737.html" TargetMode="External" Type="http://schemas.openxmlformats.org/officeDocument/2006/relationships/hyperlink"/><Relationship Id="rId14" Target="../media/image6.png" Type="http://schemas.openxmlformats.org/officeDocument/2006/relationships/image"/><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https://www.uohs.cz/download/Informacni_listy/2024/Infolist-1.2024_final.pdf" TargetMode="External" Type="http://schemas.openxmlformats.org/officeDocument/2006/relationships/hyperlink"/><Relationship Id="rId7" Target="https://www.uohs.cz/download/Informacni_listy/2019/Infolist_2019_02.pdf" TargetMode="External" Type="http://schemas.openxmlformats.org/officeDocument/2006/relationships/hyperlink"/><Relationship Id="rId8" Target="https://uohs.gov.cz/cs/verejne-zakazky/sbirky-rozhodnuti/detail-21782.html" TargetMode="External" Type="http://schemas.openxmlformats.org/officeDocument/2006/relationships/hyperlink"/><Relationship Id="rId9" Target="https://uohs.gov.cz/cs/verejne-zakazky/sbirky-rozhodnuti/detail-14437.html" TargetMode="External" Type="http://schemas.openxmlformats.org/officeDocument/2006/relationships/hyperlink"/></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2.png" Type="http://schemas.openxmlformats.org/officeDocument/2006/relationships/image"/><Relationship Id="rId5" Target="../media/image5.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png" Type="http://schemas.openxmlformats.org/officeDocument/2006/relationships/image"/><Relationship Id="rId7" Target="../media/image30.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35.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14" Target="../media/image21.png" Type="http://schemas.openxmlformats.org/officeDocument/2006/relationships/image"/><Relationship Id="rId15" Target="../media/image22.svg" Type="http://schemas.openxmlformats.org/officeDocument/2006/relationships/image"/><Relationship Id="rId16" Target="../media/image23.png" Type="http://schemas.openxmlformats.org/officeDocument/2006/relationships/image"/><Relationship Id="rId17" Target="../media/image24.svg" Type="http://schemas.openxmlformats.org/officeDocument/2006/relationships/image"/><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5.png" Type="http://schemas.openxmlformats.org/officeDocument/2006/relationships/image"/><Relationship Id="rId5"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4578925" y="-2601318"/>
            <a:ext cx="9356968" cy="9356968"/>
          </a:xfrm>
          <a:custGeom>
            <a:avLst/>
            <a:gdLst/>
            <a:ahLst/>
            <a:cxnLst/>
            <a:rect r="r" b="b" t="t" l="l"/>
            <a:pathLst>
              <a:path h="9356968" w="9356968">
                <a:moveTo>
                  <a:pt x="0" y="0"/>
                </a:moveTo>
                <a:lnTo>
                  <a:pt x="9356968" y="0"/>
                </a:lnTo>
                <a:lnTo>
                  <a:pt x="9356968" y="9356968"/>
                </a:lnTo>
                <a:lnTo>
                  <a:pt x="0" y="9356968"/>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7952225" y="-4632358"/>
            <a:ext cx="18313838" cy="13419048"/>
          </a:xfrm>
          <a:custGeom>
            <a:avLst/>
            <a:gdLst/>
            <a:ahLst/>
            <a:cxnLst/>
            <a:rect r="r" b="b" t="t" l="l"/>
            <a:pathLst>
              <a:path h="13419048" w="18313838">
                <a:moveTo>
                  <a:pt x="0" y="0"/>
                </a:moveTo>
                <a:lnTo>
                  <a:pt x="18313838" y="0"/>
                </a:lnTo>
                <a:lnTo>
                  <a:pt x="18313838" y="13419048"/>
                </a:lnTo>
                <a:lnTo>
                  <a:pt x="0" y="13419048"/>
                </a:lnTo>
                <a:lnTo>
                  <a:pt x="0" y="0"/>
                </a:lnTo>
                <a:close/>
              </a:path>
            </a:pathLst>
          </a:custGeom>
          <a:blipFill>
            <a:blip r:embed="rId4">
              <a:alphaModFix amt="88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17012216" y="285691"/>
            <a:ext cx="899288" cy="899288"/>
            <a:chOff x="0" y="0"/>
            <a:chExt cx="724652" cy="724652"/>
          </a:xfrm>
        </p:grpSpPr>
        <p:sp>
          <p:nvSpPr>
            <p:cNvPr name="Freeform 5" id="5"/>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6" id="6"/>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AutoShape 7" id="7"/>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8" id="8"/>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9" id="9"/>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6"/>
            <a:stretch>
              <a:fillRect l="0" t="0" r="0" b="0"/>
            </a:stretch>
          </a:blipFill>
        </p:spPr>
      </p:sp>
      <p:sp>
        <p:nvSpPr>
          <p:cNvPr name="Freeform 10" id="10"/>
          <p:cNvSpPr/>
          <p:nvPr/>
        </p:nvSpPr>
        <p:spPr>
          <a:xfrm flipH="false" flipV="false" rot="0">
            <a:off x="15812587" y="7777973"/>
            <a:ext cx="2399257" cy="2509027"/>
          </a:xfrm>
          <a:custGeom>
            <a:avLst/>
            <a:gdLst/>
            <a:ahLst/>
            <a:cxnLst/>
            <a:rect r="r" b="b" t="t" l="l"/>
            <a:pathLst>
              <a:path h="2509027" w="2399257">
                <a:moveTo>
                  <a:pt x="0" y="0"/>
                </a:moveTo>
                <a:lnTo>
                  <a:pt x="2399257" y="0"/>
                </a:lnTo>
                <a:lnTo>
                  <a:pt x="2399257" y="2509027"/>
                </a:lnTo>
                <a:lnTo>
                  <a:pt x="0" y="2509027"/>
                </a:lnTo>
                <a:lnTo>
                  <a:pt x="0" y="0"/>
                </a:lnTo>
                <a:close/>
              </a:path>
            </a:pathLst>
          </a:custGeom>
          <a:blipFill>
            <a:blip r:embed="rId7"/>
            <a:stretch>
              <a:fillRect l="0" t="0" r="0" b="0"/>
            </a:stretch>
          </a:blipFill>
        </p:spPr>
      </p:sp>
      <p:sp>
        <p:nvSpPr>
          <p:cNvPr name="TextBox 11" id="11"/>
          <p:cNvSpPr txBox="true"/>
          <p:nvPr/>
        </p:nvSpPr>
        <p:spPr>
          <a:xfrm rot="0">
            <a:off x="1374988" y="2855970"/>
            <a:ext cx="14640341" cy="3468235"/>
          </a:xfrm>
          <a:prstGeom prst="rect">
            <a:avLst/>
          </a:prstGeom>
        </p:spPr>
        <p:txBody>
          <a:bodyPr anchor="t" rtlCol="false" tIns="0" lIns="0" bIns="0" rIns="0">
            <a:spAutoFit/>
          </a:bodyPr>
          <a:lstStyle/>
          <a:p>
            <a:pPr algn="ctr">
              <a:lnSpc>
                <a:spcPts val="24850"/>
              </a:lnSpc>
            </a:pPr>
            <a:r>
              <a:rPr lang="en-US" b="true" sz="23443" spc="-46">
                <a:solidFill>
                  <a:srgbClr val="FFFFFF"/>
                </a:solidFill>
                <a:latin typeface="Poppins Bold"/>
                <a:ea typeface="Poppins Bold"/>
                <a:cs typeface="Poppins Bold"/>
                <a:sym typeface="Poppins Bold"/>
              </a:rPr>
              <a:t>TENDERIX</a:t>
            </a:r>
          </a:p>
        </p:txBody>
      </p:sp>
      <p:sp>
        <p:nvSpPr>
          <p:cNvPr name="TextBox 12" id="12"/>
          <p:cNvSpPr txBox="true"/>
          <p:nvPr/>
        </p:nvSpPr>
        <p:spPr>
          <a:xfrm rot="0">
            <a:off x="1869738" y="5902284"/>
            <a:ext cx="13650840" cy="853365"/>
          </a:xfrm>
          <a:prstGeom prst="rect">
            <a:avLst/>
          </a:prstGeom>
        </p:spPr>
        <p:txBody>
          <a:bodyPr anchor="t" rtlCol="false" tIns="0" lIns="0" bIns="0" rIns="0">
            <a:spAutoFit/>
          </a:bodyPr>
          <a:lstStyle/>
          <a:p>
            <a:pPr algn="l">
              <a:lnSpc>
                <a:spcPts val="6014"/>
              </a:lnSpc>
            </a:pPr>
            <a:r>
              <a:rPr lang="en-US" b="true" sz="5674" spc="-11">
                <a:solidFill>
                  <a:srgbClr val="C6BFFF"/>
                </a:solidFill>
                <a:latin typeface="Poppins Ultra-Bold"/>
                <a:ea typeface="Poppins Ultra-Bold"/>
                <a:cs typeface="Poppins Ultra-Bold"/>
                <a:sym typeface="Poppins Ultra-Bold"/>
              </a:rPr>
              <a:t>AKTUÁLNÍ ZAKÁZKOVÁ PRAXE</a:t>
            </a:r>
          </a:p>
        </p:txBody>
      </p:sp>
      <p:sp>
        <p:nvSpPr>
          <p:cNvPr name="TextBox 13" id="13"/>
          <p:cNvSpPr txBox="true"/>
          <p:nvPr/>
        </p:nvSpPr>
        <p:spPr>
          <a:xfrm rot="0">
            <a:off x="2609284" y="823349"/>
            <a:ext cx="13069431" cy="372601"/>
          </a:xfrm>
          <a:prstGeom prst="rect">
            <a:avLst/>
          </a:prstGeom>
        </p:spPr>
        <p:txBody>
          <a:bodyPr anchor="t" rtlCol="false" tIns="0" lIns="0" bIns="0" rIns="0">
            <a:spAutoFit/>
          </a:bodyPr>
          <a:lstStyle/>
          <a:p>
            <a:pPr algn="l">
              <a:lnSpc>
                <a:spcPts val="3087"/>
              </a:lnSpc>
            </a:pPr>
            <a:r>
              <a:rPr lang="en-US" sz="2205" spc="628">
                <a:solidFill>
                  <a:srgbClr val="DCD8D8"/>
                </a:solidFill>
                <a:latin typeface="IBM Plex Sans"/>
                <a:ea typeface="IBM Plex Sans"/>
                <a:cs typeface="IBM Plex Sans"/>
                <a:sym typeface="IBM Plex Sans"/>
              </a:rPr>
              <a:t>PRVNÍ UMĚLÁ INTELIGENCE VE VEŘEJNÝCH ZAKÁZKÁCH V ČESKU</a:t>
            </a:r>
          </a:p>
        </p:txBody>
      </p:sp>
      <p:sp>
        <p:nvSpPr>
          <p:cNvPr name="TextBox 14" id="14"/>
          <p:cNvSpPr txBox="true"/>
          <p:nvPr/>
        </p:nvSpPr>
        <p:spPr>
          <a:xfrm rot="0">
            <a:off x="7558467"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5" id="15"/>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16" id="16"/>
          <p:cNvSpPr txBox="true"/>
          <p:nvPr/>
        </p:nvSpPr>
        <p:spPr>
          <a:xfrm rot="0">
            <a:off x="1869738" y="7499330"/>
            <a:ext cx="12321771" cy="1036320"/>
          </a:xfrm>
          <a:prstGeom prst="rect">
            <a:avLst/>
          </a:prstGeom>
        </p:spPr>
        <p:txBody>
          <a:bodyPr anchor="t" rtlCol="false" tIns="0" lIns="0" bIns="0" rIns="0">
            <a:spAutoFit/>
          </a:bodyPr>
          <a:lstStyle/>
          <a:p>
            <a:pPr algn="l">
              <a:lnSpc>
                <a:spcPts val="2700"/>
              </a:lnSpc>
            </a:pPr>
            <a:r>
              <a:rPr lang="en-US" sz="1800">
                <a:solidFill>
                  <a:srgbClr val="FFFFFF"/>
                </a:solidFill>
                <a:latin typeface="Poppins"/>
                <a:ea typeface="Poppins"/>
                <a:cs typeface="Poppins"/>
                <a:sym typeface="Poppins"/>
              </a:rPr>
              <a:t>Elektronizace, automatizace a umělá inteligence nejen ve veřejných zakázkách.</a:t>
            </a:r>
          </a:p>
          <a:p>
            <a:pPr algn="l">
              <a:lnSpc>
                <a:spcPts val="2700"/>
              </a:lnSpc>
            </a:pPr>
            <a:r>
              <a:rPr lang="en-US" sz="1800">
                <a:solidFill>
                  <a:srgbClr val="FFFFFF"/>
                </a:solidFill>
                <a:latin typeface="Poppins"/>
                <a:ea typeface="Poppins"/>
                <a:cs typeface="Poppins"/>
                <a:sym typeface="Poppins"/>
              </a:rPr>
              <a:t>Ministerstvo pro místní rozvoj ČR, Akademie veřejného investování.</a:t>
            </a:r>
          </a:p>
          <a:p>
            <a:pPr algn="l">
              <a:lnSpc>
                <a:spcPts val="2700"/>
              </a:lnSpc>
            </a:pPr>
            <a:r>
              <a:rPr lang="en-US" sz="1800">
                <a:solidFill>
                  <a:srgbClr val="FFFFFF"/>
                </a:solidFill>
                <a:latin typeface="Poppins"/>
                <a:ea typeface="Poppins"/>
                <a:cs typeface="Poppins"/>
                <a:sym typeface="Poppins"/>
              </a:rPr>
              <a:t>V Praze dne 15.10.2024.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ODPOVĚĎ Č. 1 - ZÁMĚR</a:t>
            </a:r>
          </a:p>
        </p:txBody>
      </p:sp>
      <p:sp>
        <p:nvSpPr>
          <p:cNvPr name="TextBox 15" id="15"/>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6" id="16"/>
          <p:cNvGrpSpPr/>
          <p:nvPr/>
        </p:nvGrpSpPr>
        <p:grpSpPr>
          <a:xfrm rot="0">
            <a:off x="912658" y="1927415"/>
            <a:ext cx="16417121" cy="7162920"/>
            <a:chOff x="0" y="0"/>
            <a:chExt cx="4323851" cy="1886530"/>
          </a:xfrm>
        </p:grpSpPr>
        <p:sp>
          <p:nvSpPr>
            <p:cNvPr name="Freeform 17" id="17"/>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8" id="18"/>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1662236" y="2507098"/>
            <a:ext cx="14698786" cy="5861642"/>
          </a:xfrm>
          <a:prstGeom prst="rect">
            <a:avLst/>
          </a:prstGeom>
        </p:spPr>
        <p:txBody>
          <a:bodyPr anchor="t" rtlCol="false" tIns="0" lIns="0" bIns="0" rIns="0">
            <a:spAutoFit/>
          </a:bodyPr>
          <a:lstStyle/>
          <a:p>
            <a:pPr algn="just">
              <a:lnSpc>
                <a:spcPts val="2627"/>
              </a:lnSpc>
            </a:pPr>
            <a:r>
              <a:rPr lang="en-US" sz="1669">
                <a:solidFill>
                  <a:srgbClr val="4D4D4D"/>
                </a:solidFill>
                <a:latin typeface="Open Sans 1"/>
                <a:ea typeface="Open Sans 1"/>
                <a:cs typeface="Open Sans 1"/>
                <a:sym typeface="Open Sans 1"/>
              </a:rPr>
              <a:t>Pro vytvoření interního záměru zakázky v prostředí zadavatele je důležité zahrnout následující parametry, aby byl záměr dostatečným argumentačním a rozhodovacím podkladem. Tyto parametry by měly být podrobně popsány a odkazovat na konkrétní ustanovení zákona č. 134/2016 Sb., o zadávání veřejných zakázek (ZZVZ):</a:t>
            </a:r>
          </a:p>
          <a:p>
            <a:pPr algn="just" marL="360358" indent="-180179" lvl="1">
              <a:lnSpc>
                <a:spcPts val="2627"/>
              </a:lnSpc>
              <a:buAutoNum type="arabicPeriod" startAt="1"/>
            </a:pPr>
            <a:r>
              <a:rPr lang="en-US" b="true" sz="1669">
                <a:solidFill>
                  <a:srgbClr val="4D4D4D"/>
                </a:solidFill>
                <a:latin typeface="Open Sans 1 Bold"/>
                <a:ea typeface="Open Sans 1 Bold"/>
                <a:cs typeface="Open Sans 1 Bold"/>
                <a:sym typeface="Open Sans 1 Bold"/>
              </a:rPr>
              <a:t>Identifikace zadavatele:</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Název, IČO, adresa, kontaktní osoba.</a:t>
            </a:r>
          </a:p>
          <a:p>
            <a:pPr algn="just" marL="360358" indent="-180179" lvl="1">
              <a:lnSpc>
                <a:spcPts val="2627"/>
              </a:lnSpc>
              <a:buAutoNum type="arabicPeriod" startAt="1"/>
            </a:pPr>
            <a:r>
              <a:rPr lang="en-US" b="true" sz="1669">
                <a:solidFill>
                  <a:srgbClr val="4D4D4D"/>
                </a:solidFill>
                <a:latin typeface="Open Sans 1 Bold"/>
                <a:ea typeface="Open Sans 1 Bold"/>
                <a:cs typeface="Open Sans 1 Bold"/>
                <a:sym typeface="Open Sans 1 Bold"/>
              </a:rPr>
              <a:t>Předmět veřejné zakázky:</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Stručný popis předmětu zakázky, včetně technických specifikací a požadavků na plnění.</a:t>
            </a:r>
          </a:p>
          <a:p>
            <a:pPr algn="just" marL="360358" indent="-180179" lvl="1">
              <a:lnSpc>
                <a:spcPts val="2627"/>
              </a:lnSpc>
              <a:buAutoNum type="arabicPeriod" startAt="1"/>
            </a:pPr>
            <a:r>
              <a:rPr lang="en-US" b="true" sz="1669">
                <a:solidFill>
                  <a:srgbClr val="4D4D4D"/>
                </a:solidFill>
                <a:latin typeface="Open Sans 1 Bold"/>
                <a:ea typeface="Open Sans 1 Bold"/>
                <a:cs typeface="Open Sans 1 Bold"/>
                <a:sym typeface="Open Sans 1 Bold"/>
              </a:rPr>
              <a:t>Předpokládaná hodnota zakázky:</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Stanovení předpokládané hodnoty zakázky na základě průzkumu trhu nebo interní znalosti.</a:t>
            </a:r>
          </a:p>
          <a:p>
            <a:pPr algn="just" marL="360358" indent="-180179" lvl="1">
              <a:lnSpc>
                <a:spcPts val="2627"/>
              </a:lnSpc>
              <a:buAutoNum type="arabicPeriod" startAt="1"/>
            </a:pPr>
            <a:r>
              <a:rPr lang="en-US" b="true" sz="1669">
                <a:solidFill>
                  <a:srgbClr val="4D4D4D"/>
                </a:solidFill>
                <a:latin typeface="Open Sans 1 Bold"/>
                <a:ea typeface="Open Sans 1 Bold"/>
                <a:cs typeface="Open Sans 1 Bold"/>
                <a:sym typeface="Open Sans 1 Bold"/>
              </a:rPr>
              <a:t>Důvody a účel zakázky:</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Podrobné odůvodnění potřeby zakázky a jejího účelu, včetně očekávaných přínosů a cílů.</a:t>
            </a:r>
          </a:p>
          <a:p>
            <a:pPr algn="just" marL="360358" indent="-180179" lvl="1">
              <a:lnSpc>
                <a:spcPts val="2627"/>
              </a:lnSpc>
              <a:buAutoNum type="arabicPeriod" startAt="1"/>
            </a:pPr>
            <a:r>
              <a:rPr lang="en-US" b="true" sz="1669">
                <a:solidFill>
                  <a:srgbClr val="4D4D4D"/>
                </a:solidFill>
                <a:latin typeface="Open Sans 1 Bold"/>
                <a:ea typeface="Open Sans 1 Bold"/>
                <a:cs typeface="Open Sans 1 Bold"/>
                <a:sym typeface="Open Sans 1 Bold"/>
              </a:rPr>
              <a:t>Kritéria pro výběr dodavatele:</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Stanovení kritérií pro hodnocení nabídek, jako je nejnižší cena, kvalita, zkušenosti dodavatele apod..</a:t>
            </a:r>
          </a:p>
          <a:p>
            <a:pPr algn="just" marL="360358" indent="-180179" lvl="1">
              <a:lnSpc>
                <a:spcPts val="2627"/>
              </a:lnSpc>
              <a:buAutoNum type="arabicPeriod" startAt="1"/>
            </a:pPr>
            <a:r>
              <a:rPr lang="en-US" b="true" sz="1669">
                <a:solidFill>
                  <a:srgbClr val="4D4D4D"/>
                </a:solidFill>
                <a:latin typeface="Open Sans 1 Bold"/>
                <a:ea typeface="Open Sans 1 Bold"/>
                <a:cs typeface="Open Sans 1 Bold"/>
                <a:sym typeface="Open Sans 1 Bold"/>
              </a:rPr>
              <a:t>Způsob zadání zakázky:</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Popis zvoleného způsobu zadání (přímé zadání, uzavřená výzva, otevřená výzva) a odůvodnění tohoto výběru.</a:t>
            </a:r>
          </a:p>
          <a:p>
            <a:pPr algn="just" marL="360358" indent="-180179" lvl="1">
              <a:lnSpc>
                <a:spcPts val="2627"/>
              </a:lnSpc>
              <a:buAutoNum type="arabicPeriod" startAt="1"/>
            </a:pPr>
            <a:r>
              <a:rPr lang="en-US" b="true" sz="1669">
                <a:solidFill>
                  <a:srgbClr val="4D4D4D"/>
                </a:solidFill>
                <a:latin typeface="Open Sans 1 Bold"/>
                <a:ea typeface="Open Sans 1 Bold"/>
                <a:cs typeface="Open Sans 1 Bold"/>
                <a:sym typeface="Open Sans 1 Bold"/>
              </a:rPr>
              <a:t>Časový harmonogram:</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Plánovaný časový harmonogram zakázky, včetně termínů pro podání nabídek, hodnocení a uzavření smlouvy.</a:t>
            </a:r>
          </a:p>
          <a:p>
            <a:pPr algn="just">
              <a:lnSpc>
                <a:spcPts val="1542"/>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ODPOVĚĎ Č. 1 - ZÁMĚR</a:t>
            </a:r>
          </a:p>
        </p:txBody>
      </p:sp>
      <p:sp>
        <p:nvSpPr>
          <p:cNvPr name="TextBox 15" id="15"/>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6" id="16"/>
          <p:cNvGrpSpPr/>
          <p:nvPr/>
        </p:nvGrpSpPr>
        <p:grpSpPr>
          <a:xfrm rot="0">
            <a:off x="912658" y="1927415"/>
            <a:ext cx="16417121" cy="7162920"/>
            <a:chOff x="0" y="0"/>
            <a:chExt cx="4323851" cy="1886530"/>
          </a:xfrm>
        </p:grpSpPr>
        <p:sp>
          <p:nvSpPr>
            <p:cNvPr name="Freeform 17" id="17"/>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8" id="18"/>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9" id="19"/>
          <p:cNvSpPr txBox="true"/>
          <p:nvPr/>
        </p:nvSpPr>
        <p:spPr>
          <a:xfrm rot="0">
            <a:off x="1662236" y="2507098"/>
            <a:ext cx="14698786" cy="5528267"/>
          </a:xfrm>
          <a:prstGeom prst="rect">
            <a:avLst/>
          </a:prstGeom>
        </p:spPr>
        <p:txBody>
          <a:bodyPr anchor="t" rtlCol="false" tIns="0" lIns="0" bIns="0" rIns="0">
            <a:spAutoFit/>
          </a:bodyPr>
          <a:lstStyle/>
          <a:p>
            <a:pPr algn="just">
              <a:lnSpc>
                <a:spcPts val="2627"/>
              </a:lnSpc>
            </a:pPr>
            <a:r>
              <a:rPr lang="en-US" sz="1669" b="true">
                <a:solidFill>
                  <a:srgbClr val="4D4D4D"/>
                </a:solidFill>
                <a:latin typeface="Open Sans 1 Bold"/>
                <a:ea typeface="Open Sans 1 Bold"/>
                <a:cs typeface="Open Sans 1 Bold"/>
                <a:sym typeface="Open Sans 1 Bold"/>
              </a:rPr>
              <a:t>8. Finanční krytí:</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Informace o zdrojích financování zakázky a zajištění finančního krytí.</a:t>
            </a:r>
          </a:p>
          <a:p>
            <a:pPr algn="just">
              <a:lnSpc>
                <a:spcPts val="2627"/>
              </a:lnSpc>
            </a:pPr>
            <a:r>
              <a:rPr lang="en-US" sz="1669" b="true">
                <a:solidFill>
                  <a:srgbClr val="4D4D4D"/>
                </a:solidFill>
                <a:latin typeface="Open Sans 1 Bold"/>
                <a:ea typeface="Open Sans 1 Bold"/>
                <a:cs typeface="Open Sans 1 Bold"/>
                <a:sym typeface="Open Sans 1 Bold"/>
              </a:rPr>
              <a:t>9. </a:t>
            </a:r>
            <a:r>
              <a:rPr lang="en-US" sz="1669" b="true">
                <a:solidFill>
                  <a:srgbClr val="4D4D4D"/>
                </a:solidFill>
                <a:latin typeface="Open Sans 1 Bold"/>
                <a:ea typeface="Open Sans 1 Bold"/>
                <a:cs typeface="Open Sans 1 Bold"/>
                <a:sym typeface="Open Sans 1 Bold"/>
              </a:rPr>
              <a:t>Průzkum trhu:</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Výsledky průzkumu trhu, včetně přehledu potenciálních dodavatelů a jejich nabídek.</a:t>
            </a:r>
          </a:p>
          <a:p>
            <a:pPr algn="just">
              <a:lnSpc>
                <a:spcPts val="2627"/>
              </a:lnSpc>
            </a:pPr>
            <a:r>
              <a:rPr lang="en-US" sz="1669" b="true">
                <a:solidFill>
                  <a:srgbClr val="4D4D4D"/>
                </a:solidFill>
                <a:latin typeface="Open Sans 1 Bold"/>
                <a:ea typeface="Open Sans 1 Bold"/>
                <a:cs typeface="Open Sans 1 Bold"/>
                <a:sym typeface="Open Sans 1 Bold"/>
              </a:rPr>
              <a:t>10. </a:t>
            </a:r>
            <a:r>
              <a:rPr lang="en-US" sz="1669" b="true">
                <a:solidFill>
                  <a:srgbClr val="4D4D4D"/>
                </a:solidFill>
                <a:latin typeface="Open Sans 1 Bold"/>
                <a:ea typeface="Open Sans 1 Bold"/>
                <a:cs typeface="Open Sans 1 Bold"/>
                <a:sym typeface="Open Sans 1 Bold"/>
              </a:rPr>
              <a:t>Rizika a jejich řízení:</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Identifikace </a:t>
            </a:r>
            <a:r>
              <a:rPr lang="en-US" sz="1669">
                <a:solidFill>
                  <a:srgbClr val="4D4D4D"/>
                </a:solidFill>
                <a:latin typeface="Open Sans 1"/>
                <a:ea typeface="Open Sans 1"/>
                <a:cs typeface="Open Sans 1"/>
                <a:sym typeface="Open Sans 1"/>
              </a:rPr>
              <a:t>možných rizik spoj</a:t>
            </a:r>
            <a:r>
              <a:rPr lang="en-US" sz="1669">
                <a:solidFill>
                  <a:srgbClr val="4D4D4D"/>
                </a:solidFill>
                <a:latin typeface="Open Sans 1"/>
                <a:ea typeface="Open Sans 1"/>
                <a:cs typeface="Open Sans 1"/>
                <a:sym typeface="Open Sans 1"/>
              </a:rPr>
              <a:t>e</a:t>
            </a:r>
            <a:r>
              <a:rPr lang="en-US" sz="1669">
                <a:solidFill>
                  <a:srgbClr val="4D4D4D"/>
                </a:solidFill>
                <a:latin typeface="Open Sans 1"/>
                <a:ea typeface="Open Sans 1"/>
                <a:cs typeface="Open Sans 1"/>
                <a:sym typeface="Open Sans 1"/>
              </a:rPr>
              <a:t>ných s realizací zakázky a návrh opatření k jejich minimalizaci.</a:t>
            </a:r>
          </a:p>
          <a:p>
            <a:pPr algn="just">
              <a:lnSpc>
                <a:spcPts val="2627"/>
              </a:lnSpc>
            </a:pPr>
            <a:r>
              <a:rPr lang="en-US" sz="1669" b="true">
                <a:solidFill>
                  <a:srgbClr val="4D4D4D"/>
                </a:solidFill>
                <a:latin typeface="Open Sans 1 Bold"/>
                <a:ea typeface="Open Sans 1 Bold"/>
                <a:cs typeface="Open Sans 1 Bold"/>
                <a:sym typeface="Open Sans 1 Bold"/>
              </a:rPr>
              <a:t>11. </a:t>
            </a:r>
            <a:r>
              <a:rPr lang="en-US" sz="1669" b="true">
                <a:solidFill>
                  <a:srgbClr val="4D4D4D"/>
                </a:solidFill>
                <a:latin typeface="Open Sans 1 Bold"/>
                <a:ea typeface="Open Sans 1 Bold"/>
                <a:cs typeface="Open Sans 1 Bold"/>
                <a:sym typeface="Open Sans 1 Bold"/>
              </a:rPr>
              <a:t>Právní rámec:</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O</a:t>
            </a:r>
            <a:r>
              <a:rPr lang="en-US" sz="1669">
                <a:solidFill>
                  <a:srgbClr val="4D4D4D"/>
                </a:solidFill>
                <a:latin typeface="Open Sans 1"/>
                <a:ea typeface="Open Sans 1"/>
                <a:cs typeface="Open Sans 1"/>
                <a:sym typeface="Open Sans 1"/>
              </a:rPr>
              <a:t>dka</a:t>
            </a:r>
            <a:r>
              <a:rPr lang="en-US" sz="1669">
                <a:solidFill>
                  <a:srgbClr val="4D4D4D"/>
                </a:solidFill>
                <a:latin typeface="Open Sans 1"/>
                <a:ea typeface="Open Sans 1"/>
                <a:cs typeface="Open Sans 1"/>
                <a:sym typeface="Open Sans 1"/>
              </a:rPr>
              <a:t>zy </a:t>
            </a:r>
            <a:r>
              <a:rPr lang="en-US" sz="1669">
                <a:solidFill>
                  <a:srgbClr val="4D4D4D"/>
                </a:solidFill>
                <a:latin typeface="Open Sans 1"/>
                <a:ea typeface="Open Sans 1"/>
                <a:cs typeface="Open Sans 1"/>
                <a:sym typeface="Open Sans 1"/>
              </a:rPr>
              <a:t>n</a:t>
            </a:r>
            <a:r>
              <a:rPr lang="en-US" sz="1669">
                <a:solidFill>
                  <a:srgbClr val="4D4D4D"/>
                </a:solidFill>
                <a:latin typeface="Open Sans 1"/>
                <a:ea typeface="Open Sans 1"/>
                <a:cs typeface="Open Sans 1"/>
                <a:sym typeface="Open Sans 1"/>
              </a:rPr>
              <a:t>a</a:t>
            </a:r>
            <a:r>
              <a:rPr lang="en-US" sz="1669">
                <a:solidFill>
                  <a:srgbClr val="4D4D4D"/>
                </a:solidFill>
                <a:latin typeface="Open Sans 1"/>
                <a:ea typeface="Open Sans 1"/>
                <a:cs typeface="Open Sans 1"/>
                <a:sym typeface="Open Sans 1"/>
              </a:rPr>
              <a:t> </a:t>
            </a:r>
            <a:r>
              <a:rPr lang="en-US" sz="1669">
                <a:solidFill>
                  <a:srgbClr val="4D4D4D"/>
                </a:solidFill>
                <a:latin typeface="Open Sans 1"/>
                <a:ea typeface="Open Sans 1"/>
                <a:cs typeface="Open Sans 1"/>
                <a:sym typeface="Open Sans 1"/>
              </a:rPr>
              <a:t>releva</a:t>
            </a:r>
            <a:r>
              <a:rPr lang="en-US" sz="1669">
                <a:solidFill>
                  <a:srgbClr val="4D4D4D"/>
                </a:solidFill>
                <a:latin typeface="Open Sans 1"/>
                <a:ea typeface="Open Sans 1"/>
                <a:cs typeface="Open Sans 1"/>
                <a:sym typeface="Open Sans 1"/>
              </a:rPr>
              <a:t>nt</a:t>
            </a:r>
            <a:r>
              <a:rPr lang="en-US" sz="1669">
                <a:solidFill>
                  <a:srgbClr val="4D4D4D"/>
                </a:solidFill>
                <a:latin typeface="Open Sans 1"/>
                <a:ea typeface="Open Sans 1"/>
                <a:cs typeface="Open Sans 1"/>
                <a:sym typeface="Open Sans 1"/>
              </a:rPr>
              <a:t>ní</a:t>
            </a:r>
            <a:r>
              <a:rPr lang="en-US" sz="1669">
                <a:solidFill>
                  <a:srgbClr val="4D4D4D"/>
                </a:solidFill>
                <a:latin typeface="Open Sans 1"/>
                <a:ea typeface="Open Sans 1"/>
                <a:cs typeface="Open Sans 1"/>
                <a:sym typeface="Open Sans 1"/>
              </a:rPr>
              <a:t> </a:t>
            </a:r>
            <a:r>
              <a:rPr lang="en-US" sz="1669">
                <a:solidFill>
                  <a:srgbClr val="4D4D4D"/>
                </a:solidFill>
                <a:latin typeface="Open Sans 1"/>
                <a:ea typeface="Open Sans 1"/>
                <a:cs typeface="Open Sans 1"/>
                <a:sym typeface="Open Sans 1"/>
              </a:rPr>
              <a:t>ustanovení ZZVZ, která se vztahují k dané zakázce, například § 33 (předběžné tržní konzultace), §</a:t>
            </a:r>
            <a:r>
              <a:rPr lang="en-US" sz="1669">
                <a:solidFill>
                  <a:srgbClr val="4D4D4D"/>
                </a:solidFill>
                <a:latin typeface="Open Sans 1"/>
                <a:ea typeface="Open Sans 1"/>
                <a:cs typeface="Open Sans 1"/>
                <a:sym typeface="Open Sans 1"/>
              </a:rPr>
              <a:t> </a:t>
            </a:r>
            <a:r>
              <a:rPr lang="en-US" sz="1669">
                <a:solidFill>
                  <a:srgbClr val="4D4D4D"/>
                </a:solidFill>
                <a:latin typeface="Open Sans 1"/>
                <a:ea typeface="Open Sans 1"/>
                <a:cs typeface="Open Sans 1"/>
                <a:sym typeface="Open Sans 1"/>
              </a:rPr>
              <a:t>36</a:t>
            </a:r>
            <a:r>
              <a:rPr lang="en-US" sz="1669">
                <a:solidFill>
                  <a:srgbClr val="4D4D4D"/>
                </a:solidFill>
                <a:latin typeface="Open Sans 1"/>
                <a:ea typeface="Open Sans 1"/>
                <a:cs typeface="Open Sans 1"/>
                <a:sym typeface="Open Sans 1"/>
              </a:rPr>
              <a:t> </a:t>
            </a:r>
            <a:r>
              <a:rPr lang="en-US" sz="1669">
                <a:solidFill>
                  <a:srgbClr val="4D4D4D"/>
                </a:solidFill>
                <a:latin typeface="Open Sans 1"/>
                <a:ea typeface="Open Sans 1"/>
                <a:cs typeface="Open Sans 1"/>
                <a:sym typeface="Open Sans 1"/>
              </a:rPr>
              <a:t>(</a:t>
            </a:r>
            <a:r>
              <a:rPr lang="en-US" sz="1669">
                <a:solidFill>
                  <a:srgbClr val="4D4D4D"/>
                </a:solidFill>
                <a:latin typeface="Open Sans 1"/>
                <a:ea typeface="Open Sans 1"/>
                <a:cs typeface="Open Sans 1"/>
                <a:sym typeface="Open Sans 1"/>
              </a:rPr>
              <a:t>za</a:t>
            </a:r>
            <a:r>
              <a:rPr lang="en-US" sz="1669">
                <a:solidFill>
                  <a:srgbClr val="4D4D4D"/>
                </a:solidFill>
                <a:latin typeface="Open Sans 1"/>
                <a:ea typeface="Open Sans 1"/>
                <a:cs typeface="Open Sans 1"/>
                <a:sym typeface="Open Sans 1"/>
              </a:rPr>
              <a:t>d</a:t>
            </a:r>
            <a:r>
              <a:rPr lang="en-US" sz="1669">
                <a:solidFill>
                  <a:srgbClr val="4D4D4D"/>
                </a:solidFill>
                <a:latin typeface="Open Sans 1"/>
                <a:ea typeface="Open Sans 1"/>
                <a:cs typeface="Open Sans 1"/>
                <a:sym typeface="Open Sans 1"/>
              </a:rPr>
              <a:t>á</a:t>
            </a:r>
            <a:r>
              <a:rPr lang="en-US" sz="1669">
                <a:solidFill>
                  <a:srgbClr val="4D4D4D"/>
                </a:solidFill>
                <a:latin typeface="Open Sans 1"/>
                <a:ea typeface="Open Sans 1"/>
                <a:cs typeface="Open Sans 1"/>
                <a:sym typeface="Open Sans 1"/>
              </a:rPr>
              <a:t>vací podmínky), § 211 (dokumentace o zadávacím řízení).</a:t>
            </a:r>
          </a:p>
          <a:p>
            <a:pPr algn="just">
              <a:lnSpc>
                <a:spcPts val="2627"/>
              </a:lnSpc>
            </a:pPr>
            <a:r>
              <a:rPr lang="en-US" sz="1669" b="true">
                <a:solidFill>
                  <a:srgbClr val="4D4D4D"/>
                </a:solidFill>
                <a:latin typeface="Open Sans 1 Bold"/>
                <a:ea typeface="Open Sans 1 Bold"/>
                <a:cs typeface="Open Sans 1 Bold"/>
                <a:sym typeface="Open Sans 1 Bold"/>
              </a:rPr>
              <a:t>12. Dokumen</a:t>
            </a:r>
            <a:r>
              <a:rPr lang="en-US" sz="1669" b="true">
                <a:solidFill>
                  <a:srgbClr val="4D4D4D"/>
                </a:solidFill>
                <a:latin typeface="Open Sans 1 Bold"/>
                <a:ea typeface="Open Sans 1 Bold"/>
                <a:cs typeface="Open Sans 1 Bold"/>
                <a:sym typeface="Open Sans 1 Bold"/>
              </a:rPr>
              <a:t>tace a transparentnost:</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Zajištění transparentnosti a přezkoumatelnosti postupu, včetně dokumentace všech kroků a rozhodnutí.</a:t>
            </a:r>
          </a:p>
          <a:p>
            <a:pPr algn="just">
              <a:lnSpc>
                <a:spcPts val="2627"/>
              </a:lnSpc>
            </a:pPr>
            <a:r>
              <a:rPr lang="en-US" sz="1669" b="true">
                <a:solidFill>
                  <a:srgbClr val="4D4D4D"/>
                </a:solidFill>
                <a:latin typeface="Open Sans 1 Bold"/>
                <a:ea typeface="Open Sans 1 Bold"/>
                <a:cs typeface="Open Sans 1 Bold"/>
                <a:sym typeface="Open Sans 1 Bold"/>
              </a:rPr>
              <a:t>13. Před</a:t>
            </a:r>
            <a:r>
              <a:rPr lang="en-US" sz="1669" b="true">
                <a:solidFill>
                  <a:srgbClr val="4D4D4D"/>
                </a:solidFill>
                <a:latin typeface="Open Sans 1 Bold"/>
                <a:ea typeface="Open Sans 1 Bold"/>
                <a:cs typeface="Open Sans 1 Bold"/>
                <a:sym typeface="Open Sans 1 Bold"/>
              </a:rPr>
              <a:t>běžné tržní konzultace:</a:t>
            </a:r>
          </a:p>
          <a:p>
            <a:pPr algn="just" marL="720715" indent="-240238" lvl="2">
              <a:lnSpc>
                <a:spcPts val="2627"/>
              </a:lnSpc>
              <a:buFont typeface="Arial"/>
              <a:buChar char="⚬"/>
            </a:pPr>
            <a:r>
              <a:rPr lang="en-US" sz="1669">
                <a:solidFill>
                  <a:srgbClr val="4D4D4D"/>
                </a:solidFill>
                <a:latin typeface="Open Sans 1"/>
                <a:ea typeface="Open Sans 1"/>
                <a:cs typeface="Open Sans 1"/>
                <a:sym typeface="Open Sans 1"/>
              </a:rPr>
              <a:t>Popis průběhu a výsledků předběžných tržních konzultací, pokud byly provedeny, a jak byly tyto informace využity při přípravě zadávací dokumentace.</a:t>
            </a:r>
          </a:p>
          <a:p>
            <a:pPr algn="just">
              <a:lnSpc>
                <a:spcPts val="2627"/>
              </a:lnSpc>
            </a:pPr>
            <a:r>
              <a:rPr lang="en-US" sz="1669">
                <a:solidFill>
                  <a:srgbClr val="4D4D4D"/>
                </a:solidFill>
                <a:latin typeface="Open Sans 1"/>
                <a:ea typeface="Open Sans 1"/>
                <a:cs typeface="Open Sans 1"/>
                <a:sym typeface="Open Sans 1"/>
              </a:rPr>
              <a:t>Tent</a:t>
            </a:r>
            <a:r>
              <a:rPr lang="en-US" sz="1669">
                <a:solidFill>
                  <a:srgbClr val="4D4D4D"/>
                </a:solidFill>
                <a:latin typeface="Open Sans 1"/>
                <a:ea typeface="Open Sans 1"/>
                <a:cs typeface="Open Sans 1"/>
                <a:sym typeface="Open Sans 1"/>
              </a:rPr>
              <a:t>o </a:t>
            </a:r>
            <a:r>
              <a:rPr lang="en-US" sz="1669">
                <a:solidFill>
                  <a:srgbClr val="4D4D4D"/>
                </a:solidFill>
                <a:latin typeface="Open Sans 1"/>
                <a:ea typeface="Open Sans 1"/>
                <a:cs typeface="Open Sans 1"/>
                <a:sym typeface="Open Sans 1"/>
              </a:rPr>
              <a:t>sezn</a:t>
            </a:r>
            <a:r>
              <a:rPr lang="en-US" sz="1669">
                <a:solidFill>
                  <a:srgbClr val="4D4D4D"/>
                </a:solidFill>
                <a:latin typeface="Open Sans 1"/>
                <a:ea typeface="Open Sans 1"/>
                <a:cs typeface="Open Sans 1"/>
                <a:sym typeface="Open Sans 1"/>
              </a:rPr>
              <a:t>am</a:t>
            </a:r>
            <a:r>
              <a:rPr lang="en-US" sz="1669">
                <a:solidFill>
                  <a:srgbClr val="4D4D4D"/>
                </a:solidFill>
                <a:latin typeface="Open Sans 1"/>
                <a:ea typeface="Open Sans 1"/>
                <a:cs typeface="Open Sans 1"/>
                <a:sym typeface="Open Sans 1"/>
              </a:rPr>
              <a:t> pa</a:t>
            </a:r>
            <a:r>
              <a:rPr lang="en-US" sz="1669">
                <a:solidFill>
                  <a:srgbClr val="4D4D4D"/>
                </a:solidFill>
                <a:latin typeface="Open Sans 1"/>
                <a:ea typeface="Open Sans 1"/>
                <a:cs typeface="Open Sans 1"/>
                <a:sym typeface="Open Sans 1"/>
              </a:rPr>
              <a:t>ram</a:t>
            </a:r>
            <a:r>
              <a:rPr lang="en-US" sz="1669">
                <a:solidFill>
                  <a:srgbClr val="4D4D4D"/>
                </a:solidFill>
                <a:latin typeface="Open Sans 1"/>
                <a:ea typeface="Open Sans 1"/>
                <a:cs typeface="Open Sans 1"/>
                <a:sym typeface="Open Sans 1"/>
              </a:rPr>
              <a:t>etrů by měl zajistit, že interní záměr zakázky bude dostatečně podrobný a poskytne pevný základ pro další fáze zadávacího řízení.</a:t>
            </a:r>
          </a:p>
          <a:p>
            <a:pPr algn="just">
              <a:lnSpc>
                <a:spcPts val="1542"/>
              </a:lnSpc>
            </a:pPr>
          </a:p>
        </p:txBody>
      </p:sp>
      <p:sp>
        <p:nvSpPr>
          <p:cNvPr name="Freeform 20" id="20"/>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DOTAZ Č. 2 - PTK</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3151272"/>
            <a:ext cx="13230280" cy="3636140"/>
          </a:xfrm>
          <a:prstGeom prst="rect">
            <a:avLst/>
          </a:prstGeom>
        </p:spPr>
        <p:txBody>
          <a:bodyPr anchor="t" rtlCol="false" tIns="0" lIns="0" bIns="0" rIns="0">
            <a:spAutoFit/>
          </a:bodyPr>
          <a:lstStyle/>
          <a:p>
            <a:pPr algn="just">
              <a:lnSpc>
                <a:spcPts val="4183"/>
              </a:lnSpc>
            </a:pPr>
            <a:r>
              <a:rPr lang="en-US" sz="2657">
                <a:solidFill>
                  <a:srgbClr val="000000"/>
                </a:solidFill>
                <a:latin typeface="Open Sans 1"/>
                <a:ea typeface="Open Sans 1"/>
                <a:cs typeface="Open Sans 1"/>
                <a:sym typeface="Open Sans 1"/>
              </a:rPr>
              <a:t>Zadavatel v rámci přípravy veřejné zakázky realizuje předběžnou tržní konzultaci ve smyslu ust. § 33 zákona č. 134/2016 Sb., o zadávání veřejných zakázek, ve znění pozdějších předpisů. </a:t>
            </a:r>
            <a:r>
              <a:rPr lang="en-US" b="true" sz="2657">
                <a:solidFill>
                  <a:srgbClr val="000000"/>
                </a:solidFill>
                <a:latin typeface="Open Sans 1 Bold"/>
                <a:ea typeface="Open Sans 1 Bold"/>
                <a:cs typeface="Open Sans 1 Bold"/>
                <a:sym typeface="Open Sans 1 Bold"/>
              </a:rPr>
              <a:t>Jak by měl zadavatel v případě předběžné tržní konzultace postupovat z hlediska její přípravy, realizace a následného vyhodnocení, aby bylo dosaženo maximální efektivity?</a:t>
            </a:r>
            <a:r>
              <a:rPr lang="en-US" sz="2657">
                <a:solidFill>
                  <a:srgbClr val="000000"/>
                </a:solidFill>
                <a:latin typeface="Open Sans 1"/>
                <a:ea typeface="Open Sans 1"/>
                <a:cs typeface="Open Sans 1"/>
                <a:sym typeface="Open Sans 1"/>
              </a:rPr>
              <a:t> Jaké dokumenty by měly být v rámci předběžné tržní konzultace vyhotoveny. Potřebuji podrobný popis a zhodnocení možností.</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ODPOVĚĎ Č. 2 - PTK</a:t>
            </a:r>
          </a:p>
        </p:txBody>
      </p:sp>
      <p:sp>
        <p:nvSpPr>
          <p:cNvPr name="TextBox 15" id="15"/>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6" id="16"/>
          <p:cNvGrpSpPr/>
          <p:nvPr/>
        </p:nvGrpSpPr>
        <p:grpSpPr>
          <a:xfrm rot="0">
            <a:off x="912658" y="1927415"/>
            <a:ext cx="16417121" cy="7162920"/>
            <a:chOff x="0" y="0"/>
            <a:chExt cx="4323851" cy="1886530"/>
          </a:xfrm>
        </p:grpSpPr>
        <p:sp>
          <p:nvSpPr>
            <p:cNvPr name="Freeform 17" id="17"/>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8" id="18"/>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9" id="19"/>
          <p:cNvSpPr txBox="true"/>
          <p:nvPr/>
        </p:nvSpPr>
        <p:spPr>
          <a:xfrm rot="0">
            <a:off x="1662236" y="2507098"/>
            <a:ext cx="14698786" cy="5654492"/>
          </a:xfrm>
          <a:prstGeom prst="rect">
            <a:avLst/>
          </a:prstGeom>
        </p:spPr>
        <p:txBody>
          <a:bodyPr anchor="t" rtlCol="false" tIns="0" lIns="0" bIns="0" rIns="0">
            <a:spAutoFit/>
          </a:bodyPr>
          <a:lstStyle/>
          <a:p>
            <a:pPr algn="just">
              <a:lnSpc>
                <a:spcPts val="3099"/>
              </a:lnSpc>
            </a:pPr>
            <a:r>
              <a:rPr lang="en-US" sz="1969">
                <a:solidFill>
                  <a:srgbClr val="4D4D4D"/>
                </a:solidFill>
                <a:latin typeface="Open Sans 1"/>
                <a:ea typeface="Open Sans 1"/>
                <a:cs typeface="Open Sans 1"/>
                <a:sym typeface="Open Sans 1"/>
              </a:rPr>
              <a:t>Předběžná tržní konzultace (PTK) je důležitým nástrojem pro zadavatele při přípravě veřejné zakázky. Postup při její přípravě, realizaci a vyhodnocení by</a:t>
            </a:r>
            <a:r>
              <a:rPr lang="en-US" sz="1969">
                <a:solidFill>
                  <a:srgbClr val="4D4D4D"/>
                </a:solidFill>
                <a:latin typeface="Open Sans 1"/>
                <a:ea typeface="Open Sans 1"/>
                <a:cs typeface="Open Sans 1"/>
                <a:sym typeface="Open Sans 1"/>
              </a:rPr>
              <a:t> </a:t>
            </a:r>
            <a:r>
              <a:rPr lang="en-US" sz="1969">
                <a:solidFill>
                  <a:srgbClr val="4D4D4D"/>
                </a:solidFill>
                <a:latin typeface="Open Sans 1"/>
                <a:ea typeface="Open Sans 1"/>
                <a:cs typeface="Open Sans 1"/>
                <a:sym typeface="Open Sans 1"/>
              </a:rPr>
              <a:t>měl být pečlivě naplánován a proveden, aby bylo dosaženo maximální efektivity. Níže je podrobný popis a zhodnocení možností, jak by měl zadavatel postupovat:</a:t>
            </a:r>
          </a:p>
          <a:p>
            <a:pPr algn="just">
              <a:lnSpc>
                <a:spcPts val="3099"/>
              </a:lnSpc>
            </a:pPr>
          </a:p>
          <a:p>
            <a:pPr algn="just">
              <a:lnSpc>
                <a:spcPts val="3099"/>
              </a:lnSpc>
            </a:pPr>
            <a:r>
              <a:rPr lang="en-US" sz="1969" b="true">
                <a:solidFill>
                  <a:srgbClr val="4D4D4D"/>
                </a:solidFill>
                <a:latin typeface="Open Sans 1 Bold"/>
                <a:ea typeface="Open Sans 1 Bold"/>
                <a:cs typeface="Open Sans 1 Bold"/>
                <a:sym typeface="Open Sans 1 Bold"/>
              </a:rPr>
              <a:t>Příprava předběžné tržní konzultace</a:t>
            </a:r>
          </a:p>
          <a:p>
            <a:pPr algn="just" marL="425126" indent="-212563" lvl="1">
              <a:lnSpc>
                <a:spcPts val="3099"/>
              </a:lnSpc>
              <a:buAutoNum type="arabicPeriod" startAt="1"/>
            </a:pPr>
            <a:r>
              <a:rPr lang="en-US" sz="1969" u="sng">
                <a:solidFill>
                  <a:srgbClr val="4D4D4D"/>
                </a:solidFill>
                <a:latin typeface="Open Sans 1"/>
                <a:ea typeface="Open Sans 1"/>
                <a:cs typeface="Open Sans 1"/>
                <a:sym typeface="Open Sans 1"/>
              </a:rPr>
              <a:t>Defino</a:t>
            </a:r>
            <a:r>
              <a:rPr lang="en-US" sz="1969" u="sng">
                <a:solidFill>
                  <a:srgbClr val="4D4D4D"/>
                </a:solidFill>
                <a:latin typeface="Open Sans 1"/>
                <a:ea typeface="Open Sans 1"/>
                <a:cs typeface="Open Sans 1"/>
                <a:sym typeface="Open Sans 1"/>
              </a:rPr>
              <a:t>vání cílů a rozsahu PTK:</a:t>
            </a:r>
          </a:p>
          <a:p>
            <a:pPr algn="just" marL="850252" indent="-283417" lvl="2">
              <a:lnSpc>
                <a:spcPts val="3099"/>
              </a:lnSpc>
              <a:buFont typeface="Arial"/>
              <a:buChar char="⚬"/>
            </a:pPr>
            <a:r>
              <a:rPr lang="en-US" sz="1969">
                <a:solidFill>
                  <a:srgbClr val="4D4D4D"/>
                </a:solidFill>
                <a:latin typeface="Open Sans 1"/>
                <a:ea typeface="Open Sans 1"/>
                <a:cs typeface="Open Sans 1"/>
                <a:sym typeface="Open Sans 1"/>
              </a:rPr>
              <a:t>Zadavatel by měl jasně definovat, jaké informace potřebuje získat a jaké otázky chce konzultovat s trhem[1][2].</a:t>
            </a:r>
          </a:p>
          <a:p>
            <a:pPr algn="just" marL="850252" indent="-283417" lvl="2">
              <a:lnSpc>
                <a:spcPts val="3099"/>
              </a:lnSpc>
              <a:buFont typeface="Arial"/>
              <a:buChar char="⚬"/>
            </a:pPr>
            <a:r>
              <a:rPr lang="en-US" sz="1969">
                <a:solidFill>
                  <a:srgbClr val="4D4D4D"/>
                </a:solidFill>
                <a:latin typeface="Open Sans 1"/>
                <a:ea typeface="Open Sans 1"/>
                <a:cs typeface="Open Sans 1"/>
                <a:sym typeface="Open Sans 1"/>
              </a:rPr>
              <a:t>Cílem může být například specifikace předmětu plnění, zjištění možností trhu, nebo získání zpětné vazby na navrhované zadávací podmínky[3][4].</a:t>
            </a:r>
          </a:p>
          <a:p>
            <a:pPr algn="just" marL="425126" indent="-212563" lvl="1">
              <a:lnSpc>
                <a:spcPts val="3099"/>
              </a:lnSpc>
              <a:buAutoNum type="arabicPeriod" startAt="1"/>
            </a:pPr>
            <a:r>
              <a:rPr lang="en-US" sz="1969" u="sng">
                <a:solidFill>
                  <a:srgbClr val="4D4D4D"/>
                </a:solidFill>
                <a:latin typeface="Open Sans 1"/>
                <a:ea typeface="Open Sans 1"/>
                <a:cs typeface="Open Sans 1"/>
                <a:sym typeface="Open Sans 1"/>
              </a:rPr>
              <a:t>Oznámení a výzva k účasti:</a:t>
            </a:r>
          </a:p>
          <a:p>
            <a:pPr algn="just" marL="850252" indent="-283417" lvl="2">
              <a:lnSpc>
                <a:spcPts val="3099"/>
              </a:lnSpc>
              <a:buFont typeface="Arial"/>
              <a:buChar char="⚬"/>
            </a:pPr>
            <a:r>
              <a:rPr lang="en-US" sz="1969">
                <a:solidFill>
                  <a:srgbClr val="4D4D4D"/>
                </a:solidFill>
                <a:latin typeface="Open Sans 1"/>
                <a:ea typeface="Open Sans 1"/>
                <a:cs typeface="Open Sans 1"/>
                <a:sym typeface="Open Sans 1"/>
              </a:rPr>
              <a:t>Zadavatel by měl oznámit konání PTK prostřednictvím svého webu, profilu zadavatele, Věstníku veřejných zakázek nebo jiných vhodných kanálů[2][5].</a:t>
            </a:r>
          </a:p>
          <a:p>
            <a:pPr algn="just" marL="850252" indent="-283417" lvl="2">
              <a:lnSpc>
                <a:spcPts val="3099"/>
              </a:lnSpc>
              <a:buFont typeface="Arial"/>
              <a:buChar char="⚬"/>
            </a:pPr>
            <a:r>
              <a:rPr lang="en-US" sz="1969">
                <a:solidFill>
                  <a:srgbClr val="4D4D4D"/>
                </a:solidFill>
                <a:latin typeface="Open Sans 1"/>
                <a:ea typeface="Open Sans 1"/>
                <a:cs typeface="Open Sans 1"/>
                <a:sym typeface="Open Sans 1"/>
              </a:rPr>
              <a:t>Výzva k</a:t>
            </a:r>
            <a:r>
              <a:rPr lang="en-US" sz="1969">
                <a:solidFill>
                  <a:srgbClr val="4D4D4D"/>
                </a:solidFill>
                <a:latin typeface="Open Sans 1"/>
                <a:ea typeface="Open Sans 1"/>
                <a:cs typeface="Open Sans 1"/>
                <a:sym typeface="Open Sans 1"/>
              </a:rPr>
              <a:t> účasti by měla obsahovat základní informace o plánované veřejné zakázce, účelu PTK a způsobu, jakým se mohou dodavatelé zapojit[6][7].</a:t>
            </a:r>
          </a:p>
          <a:p>
            <a:pPr algn="just">
              <a:lnSpc>
                <a:spcPts val="1542"/>
              </a:lnSpc>
            </a:pPr>
          </a:p>
        </p:txBody>
      </p:sp>
      <p:sp>
        <p:nvSpPr>
          <p:cNvPr name="Freeform 20" id="20"/>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ODPOVĚĎ Č. 2 - PTK</a:t>
            </a:r>
          </a:p>
        </p:txBody>
      </p:sp>
      <p:sp>
        <p:nvSpPr>
          <p:cNvPr name="TextBox 15" id="15"/>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6" id="16"/>
          <p:cNvGrpSpPr/>
          <p:nvPr/>
        </p:nvGrpSpPr>
        <p:grpSpPr>
          <a:xfrm rot="0">
            <a:off x="1065058" y="2079815"/>
            <a:ext cx="16417121" cy="7162920"/>
            <a:chOff x="0" y="0"/>
            <a:chExt cx="4323851" cy="1886530"/>
          </a:xfrm>
        </p:grpSpPr>
        <p:sp>
          <p:nvSpPr>
            <p:cNvPr name="Freeform 17" id="17"/>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8" id="18"/>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9" id="19"/>
          <p:cNvSpPr txBox="true"/>
          <p:nvPr/>
        </p:nvSpPr>
        <p:spPr>
          <a:xfrm rot="0">
            <a:off x="1662236" y="2497573"/>
            <a:ext cx="14698786" cy="5163993"/>
          </a:xfrm>
          <a:prstGeom prst="rect">
            <a:avLst/>
          </a:prstGeom>
        </p:spPr>
        <p:txBody>
          <a:bodyPr anchor="t" rtlCol="false" tIns="0" lIns="0" bIns="0" rIns="0">
            <a:spAutoFit/>
          </a:bodyPr>
          <a:lstStyle/>
          <a:p>
            <a:pPr algn="just">
              <a:lnSpc>
                <a:spcPts val="3571"/>
              </a:lnSpc>
            </a:pPr>
            <a:r>
              <a:rPr lang="en-US" sz="2269" b="true">
                <a:solidFill>
                  <a:srgbClr val="4D4D4D"/>
                </a:solidFill>
                <a:latin typeface="Open Sans 1 Bold"/>
                <a:ea typeface="Open Sans 1 Bold"/>
                <a:cs typeface="Open Sans 1 Bold"/>
                <a:sym typeface="Open Sans 1 Bold"/>
              </a:rPr>
              <a:t>Realizace předběžné tržní konzultace</a:t>
            </a:r>
          </a:p>
          <a:p>
            <a:pPr algn="just" marL="489894" indent="-244947" lvl="1">
              <a:lnSpc>
                <a:spcPts val="3571"/>
              </a:lnSpc>
              <a:buAutoNum type="arabicPeriod" startAt="1"/>
            </a:pPr>
            <a:r>
              <a:rPr lang="en-US" sz="2269" u="sng">
                <a:solidFill>
                  <a:srgbClr val="4D4D4D"/>
                </a:solidFill>
                <a:latin typeface="Open Sans 1"/>
                <a:ea typeface="Open Sans 1"/>
                <a:cs typeface="Open Sans 1"/>
                <a:sym typeface="Open Sans 1"/>
              </a:rPr>
              <a:t>Formy komunikace:</a:t>
            </a:r>
          </a:p>
          <a:p>
            <a:pPr algn="just" marL="979789" indent="-326596" lvl="2">
              <a:lnSpc>
                <a:spcPts val="3571"/>
              </a:lnSpc>
              <a:buFont typeface="Arial"/>
              <a:buChar char="⚬"/>
            </a:pPr>
            <a:r>
              <a:rPr lang="en-US" sz="2269">
                <a:solidFill>
                  <a:srgbClr val="4D4D4D"/>
                </a:solidFill>
                <a:latin typeface="Open Sans 1"/>
                <a:ea typeface="Open Sans 1"/>
                <a:cs typeface="Open Sans 1"/>
                <a:sym typeface="Open Sans 1"/>
              </a:rPr>
              <a:t>PTK může probíhat písemně (např. prostřednictvím dotazníků), ústně (např. osobn</a:t>
            </a:r>
            <a:r>
              <a:rPr lang="en-US" sz="2269">
                <a:solidFill>
                  <a:srgbClr val="4D4D4D"/>
                </a:solidFill>
                <a:latin typeface="Open Sans 1"/>
                <a:ea typeface="Open Sans 1"/>
                <a:cs typeface="Open Sans 1"/>
                <a:sym typeface="Open Sans 1"/>
              </a:rPr>
              <a:t>í </a:t>
            </a:r>
            <a:r>
              <a:rPr lang="en-US" sz="2269">
                <a:solidFill>
                  <a:srgbClr val="4D4D4D"/>
                </a:solidFill>
                <a:latin typeface="Open Sans 1"/>
                <a:ea typeface="Open Sans 1"/>
                <a:cs typeface="Open Sans 1"/>
                <a:sym typeface="Open Sans 1"/>
              </a:rPr>
              <a:t>j</a:t>
            </a:r>
            <a:r>
              <a:rPr lang="en-US" sz="2269">
                <a:solidFill>
                  <a:srgbClr val="4D4D4D"/>
                </a:solidFill>
                <a:latin typeface="Open Sans 1"/>
                <a:ea typeface="Open Sans 1"/>
                <a:cs typeface="Open Sans 1"/>
                <a:sym typeface="Open Sans 1"/>
              </a:rPr>
              <a:t>edn</a:t>
            </a:r>
            <a:r>
              <a:rPr lang="en-US" sz="2269">
                <a:solidFill>
                  <a:srgbClr val="4D4D4D"/>
                </a:solidFill>
                <a:latin typeface="Open Sans 1"/>
                <a:ea typeface="Open Sans 1"/>
                <a:cs typeface="Open Sans 1"/>
                <a:sym typeface="Open Sans 1"/>
              </a:rPr>
              <a:t>á</a:t>
            </a:r>
            <a:r>
              <a:rPr lang="en-US" sz="2269">
                <a:solidFill>
                  <a:srgbClr val="4D4D4D"/>
                </a:solidFill>
                <a:latin typeface="Open Sans 1"/>
                <a:ea typeface="Open Sans 1"/>
                <a:cs typeface="Open Sans 1"/>
                <a:sym typeface="Open Sans 1"/>
              </a:rPr>
              <a:t>ní</a:t>
            </a:r>
            <a:r>
              <a:rPr lang="en-US" sz="2269">
                <a:solidFill>
                  <a:srgbClr val="4D4D4D"/>
                </a:solidFill>
                <a:latin typeface="Open Sans 1"/>
                <a:ea typeface="Open Sans 1"/>
                <a:cs typeface="Open Sans 1"/>
                <a:sym typeface="Open Sans 1"/>
              </a:rPr>
              <a:t>,</a:t>
            </a:r>
            <a:r>
              <a:rPr lang="en-US" sz="2269">
                <a:solidFill>
                  <a:srgbClr val="4D4D4D"/>
                </a:solidFill>
                <a:latin typeface="Open Sans 1"/>
                <a:ea typeface="Open Sans 1"/>
                <a:cs typeface="Open Sans 1"/>
                <a:sym typeface="Open Sans 1"/>
              </a:rPr>
              <a:t> kon</a:t>
            </a:r>
            <a:r>
              <a:rPr lang="en-US" sz="2269">
                <a:solidFill>
                  <a:srgbClr val="4D4D4D"/>
                </a:solidFill>
                <a:latin typeface="Open Sans 1"/>
                <a:ea typeface="Open Sans 1"/>
                <a:cs typeface="Open Sans 1"/>
                <a:sym typeface="Open Sans 1"/>
              </a:rPr>
              <a:t>f</a:t>
            </a:r>
            <a:r>
              <a:rPr lang="en-US" sz="2269">
                <a:solidFill>
                  <a:srgbClr val="4D4D4D"/>
                </a:solidFill>
                <a:latin typeface="Open Sans 1"/>
                <a:ea typeface="Open Sans 1"/>
                <a:cs typeface="Open Sans 1"/>
                <a:sym typeface="Open Sans 1"/>
              </a:rPr>
              <a:t>e</a:t>
            </a:r>
            <a:r>
              <a:rPr lang="en-US" sz="2269">
                <a:solidFill>
                  <a:srgbClr val="4D4D4D"/>
                </a:solidFill>
                <a:latin typeface="Open Sans 1"/>
                <a:ea typeface="Open Sans 1"/>
                <a:cs typeface="Open Sans 1"/>
                <a:sym typeface="Open Sans 1"/>
              </a:rPr>
              <a:t>r</a:t>
            </a:r>
            <a:r>
              <a:rPr lang="en-US" sz="2269" u="none">
                <a:solidFill>
                  <a:srgbClr val="4D4D4D"/>
                </a:solidFill>
                <a:latin typeface="Open Sans 1"/>
                <a:ea typeface="Open Sans 1"/>
                <a:cs typeface="Open Sans 1"/>
                <a:sym typeface="Open Sans 1"/>
              </a:rPr>
              <a:t>en</a:t>
            </a:r>
            <a:r>
              <a:rPr lang="en-US" sz="2269">
                <a:solidFill>
                  <a:srgbClr val="4D4D4D"/>
                </a:solidFill>
                <a:latin typeface="Open Sans 1"/>
                <a:ea typeface="Open Sans 1"/>
                <a:cs typeface="Open Sans 1"/>
                <a:sym typeface="Open Sans 1"/>
              </a:rPr>
              <a:t>č</a:t>
            </a:r>
            <a:r>
              <a:rPr lang="en-US" sz="2269" u="none">
                <a:solidFill>
                  <a:srgbClr val="4D4D4D"/>
                </a:solidFill>
                <a:latin typeface="Open Sans 1"/>
                <a:ea typeface="Open Sans 1"/>
                <a:cs typeface="Open Sans 1"/>
                <a:sym typeface="Open Sans 1"/>
              </a:rPr>
              <a:t>ní h</a:t>
            </a:r>
            <a:r>
              <a:rPr lang="en-US" sz="2269">
                <a:solidFill>
                  <a:srgbClr val="4D4D4D"/>
                </a:solidFill>
                <a:latin typeface="Open Sans 1"/>
                <a:ea typeface="Open Sans 1"/>
                <a:cs typeface="Open Sans 1"/>
                <a:sym typeface="Open Sans 1"/>
              </a:rPr>
              <a:t>ovory) nebo kombinací obou forem[8][9].</a:t>
            </a:r>
          </a:p>
          <a:p>
            <a:pPr algn="just" marL="979789" indent="-326596" lvl="2">
              <a:lnSpc>
                <a:spcPts val="3571"/>
              </a:lnSpc>
              <a:buFont typeface="Arial"/>
              <a:buChar char="⚬"/>
            </a:pPr>
            <a:r>
              <a:rPr lang="en-US" sz="2269">
                <a:solidFill>
                  <a:srgbClr val="4D4D4D"/>
                </a:solidFill>
                <a:latin typeface="Open Sans 1"/>
                <a:ea typeface="Open Sans 1"/>
                <a:cs typeface="Open Sans 1"/>
                <a:sym typeface="Open Sans 1"/>
              </a:rPr>
              <a:t>Při ústní komunikaci je nutné zajistit dostatečnou dokumentaci, například prostřednictvím zápisů, zvukových nahrávek nebo souhrnů hlavních prvků komunikace[10][11].</a:t>
            </a:r>
          </a:p>
          <a:p>
            <a:pPr algn="just" marL="489894" indent="-244947" lvl="1">
              <a:lnSpc>
                <a:spcPts val="3571"/>
              </a:lnSpc>
              <a:buAutoNum type="arabicPeriod" startAt="1"/>
            </a:pPr>
            <a:r>
              <a:rPr lang="en-US" sz="2269" u="sng">
                <a:solidFill>
                  <a:srgbClr val="4D4D4D"/>
                </a:solidFill>
                <a:latin typeface="Open Sans 1"/>
                <a:ea typeface="Open Sans 1"/>
                <a:cs typeface="Open Sans 1"/>
                <a:sym typeface="Open Sans 1"/>
              </a:rPr>
              <a:t>Tra</a:t>
            </a:r>
            <a:r>
              <a:rPr lang="en-US" sz="2269" u="sng">
                <a:solidFill>
                  <a:srgbClr val="4D4D4D"/>
                </a:solidFill>
                <a:latin typeface="Open Sans 1"/>
                <a:ea typeface="Open Sans 1"/>
                <a:cs typeface="Open Sans 1"/>
                <a:sym typeface="Open Sans 1"/>
              </a:rPr>
              <a:t>nsparentnost a nediskriminace:</a:t>
            </a:r>
          </a:p>
          <a:p>
            <a:pPr algn="just" marL="979789" indent="-326596" lvl="2">
              <a:lnSpc>
                <a:spcPts val="3571"/>
              </a:lnSpc>
              <a:buFont typeface="Arial"/>
              <a:buChar char="⚬"/>
            </a:pPr>
            <a:r>
              <a:rPr lang="en-US" sz="2269">
                <a:solidFill>
                  <a:srgbClr val="4D4D4D"/>
                </a:solidFill>
                <a:latin typeface="Open Sans 1"/>
                <a:ea typeface="Open Sans 1"/>
                <a:cs typeface="Open Sans 1"/>
                <a:sym typeface="Open Sans 1"/>
              </a:rPr>
              <a:t>Zadavatel musí zajistit, aby PTK nenarušila hospodářskou soutěž a aby žádný z účastníků nebyl zvýhodněn[12][13].</a:t>
            </a:r>
          </a:p>
          <a:p>
            <a:pPr algn="just" marL="979789" indent="-326596" lvl="2">
              <a:lnSpc>
                <a:spcPts val="3571"/>
              </a:lnSpc>
              <a:buFont typeface="Arial"/>
              <a:buChar char="⚬"/>
            </a:pPr>
            <a:r>
              <a:rPr lang="en-US" sz="2269">
                <a:solidFill>
                  <a:srgbClr val="4D4D4D"/>
                </a:solidFill>
                <a:latin typeface="Open Sans 1"/>
                <a:ea typeface="Open Sans 1"/>
                <a:cs typeface="Open Sans 1"/>
                <a:sym typeface="Open Sans 1"/>
              </a:rPr>
              <a:t>Všechn</a:t>
            </a:r>
            <a:r>
              <a:rPr lang="en-US" sz="2269">
                <a:solidFill>
                  <a:srgbClr val="4D4D4D"/>
                </a:solidFill>
                <a:latin typeface="Open Sans 1"/>
                <a:ea typeface="Open Sans 1"/>
                <a:cs typeface="Open Sans 1"/>
                <a:sym typeface="Open Sans 1"/>
              </a:rPr>
              <a:t>y podstatné informace získané během PTK by měly být zdokumentovány a zpřístupněny všem potenciálním dodavatelům[2][14].</a:t>
            </a:r>
          </a:p>
          <a:p>
            <a:pPr algn="just">
              <a:lnSpc>
                <a:spcPts val="2014"/>
              </a:lnSpc>
            </a:pPr>
          </a:p>
        </p:txBody>
      </p:sp>
      <p:sp>
        <p:nvSpPr>
          <p:cNvPr name="Freeform 20" id="20"/>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826590"/>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728580"/>
            <a:ext cx="15462153" cy="11329541"/>
          </a:xfrm>
          <a:custGeom>
            <a:avLst/>
            <a:gdLst/>
            <a:ahLst/>
            <a:cxnLst/>
            <a:rect r="r" b="b" t="t" l="l"/>
            <a:pathLst>
              <a:path h="11329541" w="15462153">
                <a:moveTo>
                  <a:pt x="0" y="0"/>
                </a:moveTo>
                <a:lnTo>
                  <a:pt x="15462153" y="0"/>
                </a:lnTo>
                <a:lnTo>
                  <a:pt x="15462153" y="11329542"/>
                </a:lnTo>
                <a:lnTo>
                  <a:pt x="0" y="11329542"/>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928963"/>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825776"/>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230675"/>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131319"/>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118886"/>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253666"/>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166203"/>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110237"/>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3676405" y="665058"/>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ODPOVĚĎ Č. 2 - PTK</a:t>
            </a:r>
          </a:p>
        </p:txBody>
      </p:sp>
      <p:sp>
        <p:nvSpPr>
          <p:cNvPr name="TextBox 15" id="15"/>
          <p:cNvSpPr txBox="true"/>
          <p:nvPr/>
        </p:nvSpPr>
        <p:spPr>
          <a:xfrm rot="0">
            <a:off x="17284343" y="112760"/>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6" id="16"/>
          <p:cNvGrpSpPr/>
          <p:nvPr/>
        </p:nvGrpSpPr>
        <p:grpSpPr>
          <a:xfrm rot="0">
            <a:off x="912658" y="1807927"/>
            <a:ext cx="16417121" cy="7162920"/>
            <a:chOff x="0" y="0"/>
            <a:chExt cx="4323851" cy="1886530"/>
          </a:xfrm>
        </p:grpSpPr>
        <p:sp>
          <p:nvSpPr>
            <p:cNvPr name="Freeform 17" id="17"/>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8" id="18"/>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9" id="19"/>
          <p:cNvSpPr txBox="true"/>
          <p:nvPr/>
        </p:nvSpPr>
        <p:spPr>
          <a:xfrm rot="0">
            <a:off x="1662236" y="2378085"/>
            <a:ext cx="14698786" cy="4445173"/>
          </a:xfrm>
          <a:prstGeom prst="rect">
            <a:avLst/>
          </a:prstGeom>
        </p:spPr>
        <p:txBody>
          <a:bodyPr anchor="t" rtlCol="false" tIns="0" lIns="0" bIns="0" rIns="0">
            <a:spAutoFit/>
          </a:bodyPr>
          <a:lstStyle/>
          <a:p>
            <a:pPr algn="just">
              <a:lnSpc>
                <a:spcPts val="3571"/>
              </a:lnSpc>
            </a:pPr>
            <a:r>
              <a:rPr lang="en-US" sz="2269" b="true">
                <a:solidFill>
                  <a:srgbClr val="4D4D4D"/>
                </a:solidFill>
                <a:latin typeface="Open Sans 1 Bold"/>
                <a:ea typeface="Open Sans 1 Bold"/>
                <a:cs typeface="Open Sans 1 Bold"/>
                <a:sym typeface="Open Sans 1 Bold"/>
              </a:rPr>
              <a:t>Vyhodnocení předběžné tržní konzultace</a:t>
            </a:r>
          </a:p>
          <a:p>
            <a:pPr algn="just">
              <a:lnSpc>
                <a:spcPts val="3571"/>
              </a:lnSpc>
            </a:pPr>
            <a:r>
              <a:rPr lang="en-US" sz="2269">
                <a:solidFill>
                  <a:srgbClr val="4D4D4D"/>
                </a:solidFill>
                <a:latin typeface="Open Sans 1"/>
                <a:ea typeface="Open Sans 1"/>
                <a:cs typeface="Open Sans 1"/>
                <a:sym typeface="Open Sans 1"/>
              </a:rPr>
              <a:t>3. </a:t>
            </a:r>
            <a:r>
              <a:rPr lang="en-US" sz="2269" u="sng">
                <a:solidFill>
                  <a:srgbClr val="4D4D4D"/>
                </a:solidFill>
                <a:latin typeface="Open Sans 1"/>
                <a:ea typeface="Open Sans 1"/>
                <a:cs typeface="Open Sans 1"/>
                <a:sym typeface="Open Sans 1"/>
              </a:rPr>
              <a:t>Analýza získaných informací:</a:t>
            </a:r>
          </a:p>
          <a:p>
            <a:pPr algn="just" marL="979789" indent="-326596" lvl="2">
              <a:lnSpc>
                <a:spcPts val="3571"/>
              </a:lnSpc>
              <a:buFont typeface="Arial"/>
              <a:buChar char="⚬"/>
            </a:pPr>
            <a:r>
              <a:rPr lang="en-US" sz="2269">
                <a:solidFill>
                  <a:srgbClr val="4D4D4D"/>
                </a:solidFill>
                <a:latin typeface="Open Sans 1"/>
                <a:ea typeface="Open Sans 1"/>
                <a:cs typeface="Open Sans 1"/>
                <a:sym typeface="Open Sans 1"/>
              </a:rPr>
              <a:t>Zadavat</a:t>
            </a:r>
            <a:r>
              <a:rPr lang="en-US" sz="2269">
                <a:solidFill>
                  <a:srgbClr val="4D4D4D"/>
                </a:solidFill>
                <a:latin typeface="Open Sans 1"/>
                <a:ea typeface="Open Sans 1"/>
                <a:cs typeface="Open Sans 1"/>
                <a:sym typeface="Open Sans 1"/>
              </a:rPr>
              <a:t>el by měl kriticky vyhodnotit všechny obdržené informace a rozhodnout, jakým způsobem j</a:t>
            </a:r>
            <a:r>
              <a:rPr lang="en-US" sz="2269" u="none">
                <a:solidFill>
                  <a:srgbClr val="4D4D4D"/>
                </a:solidFill>
                <a:latin typeface="Open Sans 1"/>
                <a:ea typeface="Open Sans 1"/>
                <a:cs typeface="Open Sans 1"/>
                <a:sym typeface="Open Sans 1"/>
              </a:rPr>
              <a:t>e</a:t>
            </a:r>
            <a:r>
              <a:rPr lang="en-US" sz="2269" u="none">
                <a:solidFill>
                  <a:srgbClr val="4D4D4D"/>
                </a:solidFill>
                <a:latin typeface="Open Sans 1"/>
                <a:ea typeface="Open Sans 1"/>
                <a:cs typeface="Open Sans 1"/>
                <a:sym typeface="Open Sans 1"/>
              </a:rPr>
              <a:t> </a:t>
            </a:r>
            <a:r>
              <a:rPr lang="en-US" sz="2269">
                <a:solidFill>
                  <a:srgbClr val="4D4D4D"/>
                </a:solidFill>
                <a:latin typeface="Open Sans 1"/>
                <a:ea typeface="Open Sans 1"/>
                <a:cs typeface="Open Sans 1"/>
                <a:sym typeface="Open Sans 1"/>
              </a:rPr>
              <a:t>využije při přípravě zadávací dokumentace[15][2].</a:t>
            </a:r>
          </a:p>
          <a:p>
            <a:pPr algn="just" marL="979789" indent="-326596" lvl="2">
              <a:lnSpc>
                <a:spcPts val="3571"/>
              </a:lnSpc>
              <a:buFont typeface="Arial"/>
              <a:buChar char="⚬"/>
            </a:pPr>
            <a:r>
              <a:rPr lang="en-US" sz="2269">
                <a:solidFill>
                  <a:srgbClr val="4D4D4D"/>
                </a:solidFill>
                <a:latin typeface="Open Sans 1"/>
                <a:ea typeface="Open Sans 1"/>
                <a:cs typeface="Open Sans 1"/>
                <a:sym typeface="Open Sans 1"/>
              </a:rPr>
              <a:t>Je</a:t>
            </a:r>
            <a:r>
              <a:rPr lang="en-US" sz="2269">
                <a:solidFill>
                  <a:srgbClr val="4D4D4D"/>
                </a:solidFill>
                <a:latin typeface="Open Sans 1"/>
                <a:ea typeface="Open Sans 1"/>
                <a:cs typeface="Open Sans 1"/>
                <a:sym typeface="Open Sans 1"/>
              </a:rPr>
              <a:t> důležité, aby zadavatel zdokumentoval, jaké informace byly použity a jak ovlivnily zadávací podmínky[9][14].</a:t>
            </a:r>
          </a:p>
          <a:p>
            <a:pPr algn="just">
              <a:lnSpc>
                <a:spcPts val="3571"/>
              </a:lnSpc>
            </a:pPr>
            <a:r>
              <a:rPr lang="en-US" sz="2269">
                <a:solidFill>
                  <a:srgbClr val="4D4D4D"/>
                </a:solidFill>
                <a:latin typeface="Open Sans 1"/>
                <a:ea typeface="Open Sans 1"/>
                <a:cs typeface="Open Sans 1"/>
                <a:sym typeface="Open Sans 1"/>
              </a:rPr>
              <a:t>4. </a:t>
            </a:r>
            <a:r>
              <a:rPr lang="en-US" sz="2269" u="sng">
                <a:solidFill>
                  <a:srgbClr val="4D4D4D"/>
                </a:solidFill>
                <a:latin typeface="Open Sans 1"/>
                <a:ea typeface="Open Sans 1"/>
                <a:cs typeface="Open Sans 1"/>
                <a:sym typeface="Open Sans 1"/>
              </a:rPr>
              <a:t>Zajiště</a:t>
            </a:r>
            <a:r>
              <a:rPr lang="en-US" sz="2269" u="sng">
                <a:solidFill>
                  <a:srgbClr val="4D4D4D"/>
                </a:solidFill>
                <a:latin typeface="Open Sans 1"/>
                <a:ea typeface="Open Sans 1"/>
                <a:cs typeface="Open Sans 1"/>
                <a:sym typeface="Open Sans 1"/>
              </a:rPr>
              <a:t>ní přezkoumatelnosti:</a:t>
            </a:r>
          </a:p>
          <a:p>
            <a:pPr algn="just" marL="979789" indent="-326596" lvl="2">
              <a:lnSpc>
                <a:spcPts val="3571"/>
              </a:lnSpc>
              <a:buFont typeface="Arial"/>
              <a:buChar char="⚬"/>
            </a:pPr>
            <a:r>
              <a:rPr lang="en-US" sz="2269">
                <a:solidFill>
                  <a:srgbClr val="4D4D4D"/>
                </a:solidFill>
                <a:latin typeface="Open Sans 1"/>
                <a:ea typeface="Open Sans 1"/>
                <a:cs typeface="Open Sans 1"/>
                <a:sym typeface="Open Sans 1"/>
              </a:rPr>
              <a:t>Zadavatel by měl zajistit, aby celý proces PTK byl transparentní a přezkoumatelný, což zahrnuje uchování v</a:t>
            </a:r>
            <a:r>
              <a:rPr lang="en-US" sz="2269">
                <a:solidFill>
                  <a:srgbClr val="4D4D4D"/>
                </a:solidFill>
                <a:latin typeface="Open Sans 1"/>
                <a:ea typeface="Open Sans 1"/>
                <a:cs typeface="Open Sans 1"/>
                <a:sym typeface="Open Sans 1"/>
              </a:rPr>
              <a:t>šech</a:t>
            </a:r>
            <a:r>
              <a:rPr lang="en-US" sz="2269">
                <a:solidFill>
                  <a:srgbClr val="4D4D4D"/>
                </a:solidFill>
                <a:latin typeface="Open Sans 1"/>
                <a:ea typeface="Open Sans 1"/>
                <a:cs typeface="Open Sans 1"/>
                <a:sym typeface="Open Sans 1"/>
              </a:rPr>
              <a:t> relevantních dokumentů a záznamů[16][17].</a:t>
            </a:r>
          </a:p>
          <a:p>
            <a:pPr algn="just">
              <a:lnSpc>
                <a:spcPts val="3571"/>
              </a:lnSpc>
            </a:pPr>
          </a:p>
        </p:txBody>
      </p:sp>
      <p:sp>
        <p:nvSpPr>
          <p:cNvPr name="Freeform 20" id="20"/>
          <p:cNvSpPr/>
          <p:nvPr/>
        </p:nvSpPr>
        <p:spPr>
          <a:xfrm flipH="false" flipV="false" rot="0">
            <a:off x="15193058" y="6930971"/>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ODPOVĚĎ Č. 2 - PTK</a:t>
            </a:r>
          </a:p>
        </p:txBody>
      </p:sp>
      <p:sp>
        <p:nvSpPr>
          <p:cNvPr name="TextBox 15" id="15"/>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6" id="16"/>
          <p:cNvGrpSpPr/>
          <p:nvPr/>
        </p:nvGrpSpPr>
        <p:grpSpPr>
          <a:xfrm rot="0">
            <a:off x="912658" y="1927415"/>
            <a:ext cx="16417121" cy="7162920"/>
            <a:chOff x="0" y="0"/>
            <a:chExt cx="4323851" cy="1886530"/>
          </a:xfrm>
        </p:grpSpPr>
        <p:sp>
          <p:nvSpPr>
            <p:cNvPr name="Freeform 17" id="17"/>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8" id="18"/>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9" id="19"/>
          <p:cNvSpPr txBox="true"/>
          <p:nvPr/>
        </p:nvSpPr>
        <p:spPr>
          <a:xfrm rot="0">
            <a:off x="1662236" y="2507098"/>
            <a:ext cx="14698786" cy="5309548"/>
          </a:xfrm>
          <a:prstGeom prst="rect">
            <a:avLst/>
          </a:prstGeom>
        </p:spPr>
        <p:txBody>
          <a:bodyPr anchor="t" rtlCol="false" tIns="0" lIns="0" bIns="0" rIns="0">
            <a:spAutoFit/>
          </a:bodyPr>
          <a:lstStyle/>
          <a:p>
            <a:pPr algn="just">
              <a:lnSpc>
                <a:spcPts val="3256"/>
              </a:lnSpc>
            </a:pPr>
            <a:r>
              <a:rPr lang="en-US" sz="2069" b="true">
                <a:solidFill>
                  <a:srgbClr val="4D4D4D"/>
                </a:solidFill>
                <a:latin typeface="Open Sans 1 Bold"/>
                <a:ea typeface="Open Sans 1 Bold"/>
                <a:cs typeface="Open Sans 1 Bold"/>
                <a:sym typeface="Open Sans 1 Bold"/>
              </a:rPr>
              <a:t>Dokumenty vyhotovené v rámci předběžné tržní konzultace</a:t>
            </a:r>
          </a:p>
          <a:p>
            <a:pPr algn="just">
              <a:lnSpc>
                <a:spcPts val="3256"/>
              </a:lnSpc>
            </a:pPr>
            <a:r>
              <a:rPr lang="en-US" sz="2069">
                <a:solidFill>
                  <a:srgbClr val="4D4D4D"/>
                </a:solidFill>
                <a:latin typeface="Open Sans 1"/>
                <a:ea typeface="Open Sans 1"/>
                <a:cs typeface="Open Sans 1"/>
                <a:sym typeface="Open Sans 1"/>
              </a:rPr>
              <a:t>5. </a:t>
            </a:r>
            <a:r>
              <a:rPr lang="en-US" sz="2069" u="sng">
                <a:solidFill>
                  <a:srgbClr val="4D4D4D"/>
                </a:solidFill>
                <a:latin typeface="Open Sans 1"/>
                <a:ea typeface="Open Sans 1"/>
                <a:cs typeface="Open Sans 1"/>
                <a:sym typeface="Open Sans 1"/>
              </a:rPr>
              <a:t>Oznámení o konání PTK:</a:t>
            </a:r>
          </a:p>
          <a:p>
            <a:pPr algn="just" marL="893431" indent="-297810" lvl="2">
              <a:lnSpc>
                <a:spcPts val="3256"/>
              </a:lnSpc>
              <a:buFont typeface="Arial"/>
              <a:buChar char="⚬"/>
            </a:pPr>
            <a:r>
              <a:rPr lang="en-US" sz="2069">
                <a:solidFill>
                  <a:srgbClr val="4D4D4D"/>
                </a:solidFill>
                <a:latin typeface="Open Sans 1"/>
                <a:ea typeface="Open Sans 1"/>
                <a:cs typeface="Open Sans 1"/>
                <a:sym typeface="Open Sans 1"/>
              </a:rPr>
              <a:t>Dokument ob</a:t>
            </a:r>
            <a:r>
              <a:rPr lang="en-US" sz="2069" u="none">
                <a:solidFill>
                  <a:srgbClr val="4D4D4D"/>
                </a:solidFill>
                <a:latin typeface="Open Sans 1"/>
                <a:ea typeface="Open Sans 1"/>
                <a:cs typeface="Open Sans 1"/>
                <a:sym typeface="Open Sans 1"/>
              </a:rPr>
              <a:t>s</a:t>
            </a:r>
            <a:r>
              <a:rPr lang="en-US" sz="2069">
                <a:solidFill>
                  <a:srgbClr val="4D4D4D"/>
                </a:solidFill>
                <a:latin typeface="Open Sans 1"/>
                <a:ea typeface="Open Sans 1"/>
                <a:cs typeface="Open Sans 1"/>
                <a:sym typeface="Open Sans 1"/>
              </a:rPr>
              <a:t>ahující zá</a:t>
            </a:r>
            <a:r>
              <a:rPr lang="en-US" sz="2069" u="none">
                <a:solidFill>
                  <a:srgbClr val="4D4D4D"/>
                </a:solidFill>
                <a:latin typeface="Open Sans 1"/>
                <a:ea typeface="Open Sans 1"/>
                <a:cs typeface="Open Sans 1"/>
                <a:sym typeface="Open Sans 1"/>
              </a:rPr>
              <a:t>k</a:t>
            </a:r>
            <a:r>
              <a:rPr lang="en-US" sz="2069">
                <a:solidFill>
                  <a:srgbClr val="4D4D4D"/>
                </a:solidFill>
                <a:latin typeface="Open Sans 1"/>
                <a:ea typeface="Open Sans 1"/>
                <a:cs typeface="Open Sans 1"/>
                <a:sym typeface="Open Sans 1"/>
              </a:rPr>
              <a:t>l</a:t>
            </a:r>
            <a:r>
              <a:rPr lang="en-US" sz="2069" u="none">
                <a:solidFill>
                  <a:srgbClr val="4D4D4D"/>
                </a:solidFill>
                <a:latin typeface="Open Sans 1"/>
                <a:ea typeface="Open Sans 1"/>
                <a:cs typeface="Open Sans 1"/>
                <a:sym typeface="Open Sans 1"/>
              </a:rPr>
              <a:t>a</a:t>
            </a:r>
            <a:r>
              <a:rPr lang="en-US" sz="2069">
                <a:solidFill>
                  <a:srgbClr val="4D4D4D"/>
                </a:solidFill>
                <a:latin typeface="Open Sans 1"/>
                <a:ea typeface="Open Sans 1"/>
                <a:cs typeface="Open Sans 1"/>
                <a:sym typeface="Open Sans 1"/>
              </a:rPr>
              <a:t>d</a:t>
            </a:r>
            <a:r>
              <a:rPr lang="en-US" sz="2069" u="none">
                <a:solidFill>
                  <a:srgbClr val="4D4D4D"/>
                </a:solidFill>
                <a:latin typeface="Open Sans 1"/>
                <a:ea typeface="Open Sans 1"/>
                <a:cs typeface="Open Sans 1"/>
                <a:sym typeface="Open Sans 1"/>
              </a:rPr>
              <a:t>n</a:t>
            </a:r>
            <a:r>
              <a:rPr lang="en-US" sz="2069">
                <a:solidFill>
                  <a:srgbClr val="4D4D4D"/>
                </a:solidFill>
                <a:latin typeface="Open Sans 1"/>
                <a:ea typeface="Open Sans 1"/>
                <a:cs typeface="Open Sans 1"/>
                <a:sym typeface="Open Sans 1"/>
              </a:rPr>
              <a:t>í</a:t>
            </a:r>
            <a:r>
              <a:rPr lang="en-US" sz="2069" u="none">
                <a:solidFill>
                  <a:srgbClr val="4D4D4D"/>
                </a:solidFill>
                <a:latin typeface="Open Sans 1"/>
                <a:ea typeface="Open Sans 1"/>
                <a:cs typeface="Open Sans 1"/>
                <a:sym typeface="Open Sans 1"/>
              </a:rPr>
              <a:t> informac</a:t>
            </a:r>
            <a:r>
              <a:rPr lang="en-US" sz="2069">
                <a:solidFill>
                  <a:srgbClr val="4D4D4D"/>
                </a:solidFill>
                <a:latin typeface="Open Sans 1"/>
                <a:ea typeface="Open Sans 1"/>
                <a:cs typeface="Open Sans 1"/>
                <a:sym typeface="Open Sans 1"/>
              </a:rPr>
              <a:t>e o plánované veřejné zakázce a výzvu k účasti na PTK[18][9].</a:t>
            </a:r>
          </a:p>
          <a:p>
            <a:pPr algn="just">
              <a:lnSpc>
                <a:spcPts val="3256"/>
              </a:lnSpc>
            </a:pPr>
            <a:r>
              <a:rPr lang="en-US" sz="2069">
                <a:solidFill>
                  <a:srgbClr val="4D4D4D"/>
                </a:solidFill>
                <a:latin typeface="Open Sans 1"/>
                <a:ea typeface="Open Sans 1"/>
                <a:cs typeface="Open Sans 1"/>
                <a:sym typeface="Open Sans 1"/>
              </a:rPr>
              <a:t>6. </a:t>
            </a:r>
            <a:r>
              <a:rPr lang="en-US" sz="2069" u="sng">
                <a:solidFill>
                  <a:srgbClr val="4D4D4D"/>
                </a:solidFill>
                <a:latin typeface="Open Sans 1"/>
                <a:ea typeface="Open Sans 1"/>
                <a:cs typeface="Open Sans 1"/>
                <a:sym typeface="Open Sans 1"/>
              </a:rPr>
              <a:t>Zápisy z jednání:</a:t>
            </a:r>
          </a:p>
          <a:p>
            <a:pPr algn="just" marL="893431" indent="-297810" lvl="2">
              <a:lnSpc>
                <a:spcPts val="3256"/>
              </a:lnSpc>
              <a:buFont typeface="Arial"/>
              <a:buChar char="⚬"/>
            </a:pPr>
            <a:r>
              <a:rPr lang="en-US" sz="2069">
                <a:solidFill>
                  <a:srgbClr val="4D4D4D"/>
                </a:solidFill>
                <a:latin typeface="Open Sans 1"/>
                <a:ea typeface="Open Sans 1"/>
                <a:cs typeface="Open Sans 1"/>
                <a:sym typeface="Open Sans 1"/>
              </a:rPr>
              <a:t>Zápisy nebo nahrávky z ústních jednání, které dokumentují průběh a obsah komunikace[9][11].</a:t>
            </a:r>
          </a:p>
          <a:p>
            <a:pPr algn="just">
              <a:lnSpc>
                <a:spcPts val="3256"/>
              </a:lnSpc>
            </a:pPr>
            <a:r>
              <a:rPr lang="en-US" sz="2069">
                <a:solidFill>
                  <a:srgbClr val="4D4D4D"/>
                </a:solidFill>
                <a:latin typeface="Open Sans 1"/>
                <a:ea typeface="Open Sans 1"/>
                <a:cs typeface="Open Sans 1"/>
                <a:sym typeface="Open Sans 1"/>
              </a:rPr>
              <a:t>7. </a:t>
            </a:r>
            <a:r>
              <a:rPr lang="en-US" sz="2069" u="sng">
                <a:solidFill>
                  <a:srgbClr val="4D4D4D"/>
                </a:solidFill>
                <a:latin typeface="Open Sans 1"/>
                <a:ea typeface="Open Sans 1"/>
                <a:cs typeface="Open Sans 1"/>
                <a:sym typeface="Open Sans 1"/>
              </a:rPr>
              <a:t>Souhrn</a:t>
            </a:r>
            <a:r>
              <a:rPr lang="en-US" sz="2069" u="sng">
                <a:solidFill>
                  <a:srgbClr val="4D4D4D"/>
                </a:solidFill>
                <a:latin typeface="Open Sans 1"/>
                <a:ea typeface="Open Sans 1"/>
                <a:cs typeface="Open Sans 1"/>
                <a:sym typeface="Open Sans 1"/>
              </a:rPr>
              <a:t> získaných informací:</a:t>
            </a:r>
          </a:p>
          <a:p>
            <a:pPr algn="just" marL="893431" indent="-297810" lvl="2">
              <a:lnSpc>
                <a:spcPts val="3256"/>
              </a:lnSpc>
              <a:buFont typeface="Arial"/>
              <a:buChar char="⚬"/>
            </a:pPr>
            <a:r>
              <a:rPr lang="en-US" sz="2069">
                <a:solidFill>
                  <a:srgbClr val="4D4D4D"/>
                </a:solidFill>
                <a:latin typeface="Open Sans 1"/>
                <a:ea typeface="Open Sans 1"/>
                <a:cs typeface="Open Sans 1"/>
                <a:sym typeface="Open Sans 1"/>
              </a:rPr>
              <a:t>Dokument shrnující všechny podstatné informace získané během PTK a jejich vliv na zadávací podmínky[19][20].</a:t>
            </a:r>
          </a:p>
          <a:p>
            <a:pPr algn="just">
              <a:lnSpc>
                <a:spcPts val="3256"/>
              </a:lnSpc>
            </a:pPr>
            <a:r>
              <a:rPr lang="en-US" sz="2069">
                <a:solidFill>
                  <a:srgbClr val="4D4D4D"/>
                </a:solidFill>
                <a:latin typeface="Open Sans 1"/>
                <a:ea typeface="Open Sans 1"/>
                <a:cs typeface="Open Sans 1"/>
                <a:sym typeface="Open Sans 1"/>
              </a:rPr>
              <a:t>8. </a:t>
            </a:r>
            <a:r>
              <a:rPr lang="en-US" sz="2069" u="sng">
                <a:solidFill>
                  <a:srgbClr val="4D4D4D"/>
                </a:solidFill>
                <a:latin typeface="Open Sans 1"/>
                <a:ea typeface="Open Sans 1"/>
                <a:cs typeface="Open Sans 1"/>
                <a:sym typeface="Open Sans 1"/>
              </a:rPr>
              <a:t>Závěreč</a:t>
            </a:r>
            <a:r>
              <a:rPr lang="en-US" sz="2069" u="sng">
                <a:solidFill>
                  <a:srgbClr val="4D4D4D"/>
                </a:solidFill>
                <a:latin typeface="Open Sans 1"/>
                <a:ea typeface="Open Sans 1"/>
                <a:cs typeface="Open Sans 1"/>
                <a:sym typeface="Open Sans 1"/>
              </a:rPr>
              <a:t>ná zpráva:</a:t>
            </a:r>
          </a:p>
          <a:p>
            <a:pPr algn="just" marL="893431" indent="-297810" lvl="2">
              <a:lnSpc>
                <a:spcPts val="3256"/>
              </a:lnSpc>
              <a:buFont typeface="Arial"/>
              <a:buChar char="⚬"/>
            </a:pPr>
            <a:r>
              <a:rPr lang="en-US" sz="2069">
                <a:solidFill>
                  <a:srgbClr val="4D4D4D"/>
                </a:solidFill>
                <a:latin typeface="Open Sans 1"/>
                <a:ea typeface="Open Sans 1"/>
                <a:cs typeface="Open Sans 1"/>
                <a:sym typeface="Open Sans 1"/>
              </a:rPr>
              <a:t>Zpráva obsahující vyhodnocení PTK, včetně analýzy získaných informací a rozhodnutí o jejich využití[21][14].</a:t>
            </a:r>
          </a:p>
          <a:p>
            <a:pPr algn="just">
              <a:lnSpc>
                <a:spcPts val="3256"/>
              </a:lnSpc>
            </a:pPr>
          </a:p>
          <a:p>
            <a:pPr algn="just">
              <a:lnSpc>
                <a:spcPts val="3256"/>
              </a:lnSpc>
            </a:pPr>
            <a:r>
              <a:rPr lang="en-US" sz="2069">
                <a:solidFill>
                  <a:srgbClr val="4D4D4D"/>
                </a:solidFill>
                <a:latin typeface="Open Sans 1"/>
                <a:ea typeface="Open Sans 1"/>
                <a:cs typeface="Open Sans 1"/>
                <a:sym typeface="Open Sans 1"/>
              </a:rPr>
              <a:t>Dodržení tě</a:t>
            </a:r>
            <a:r>
              <a:rPr lang="en-US" sz="2069">
                <a:solidFill>
                  <a:srgbClr val="4D4D4D"/>
                </a:solidFill>
                <a:latin typeface="Open Sans 1"/>
                <a:ea typeface="Open Sans 1"/>
                <a:cs typeface="Open Sans 1"/>
                <a:sym typeface="Open Sans 1"/>
              </a:rPr>
              <a:t>chto</a:t>
            </a:r>
            <a:r>
              <a:rPr lang="en-US" sz="2069">
                <a:solidFill>
                  <a:srgbClr val="4D4D4D"/>
                </a:solidFill>
                <a:latin typeface="Open Sans 1"/>
                <a:ea typeface="Open Sans 1"/>
                <a:cs typeface="Open Sans 1"/>
                <a:sym typeface="Open Sans 1"/>
              </a:rPr>
              <a:t> kroků a zásad zajistí, že předběžná tržní konzultace bude efektivní a přispěje k úspěšnému zadání veřejné zakázky.</a:t>
            </a:r>
          </a:p>
          <a:p>
            <a:pPr algn="just">
              <a:lnSpc>
                <a:spcPts val="3414"/>
              </a:lnSpc>
            </a:pPr>
          </a:p>
        </p:txBody>
      </p:sp>
      <p:sp>
        <p:nvSpPr>
          <p:cNvPr name="Freeform 20" id="20"/>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912658" y="1927415"/>
            <a:ext cx="16417121" cy="7162920"/>
            <a:chOff x="0" y="0"/>
            <a:chExt cx="4323851" cy="1886530"/>
          </a:xfrm>
        </p:grpSpPr>
        <p:sp>
          <p:nvSpPr>
            <p:cNvPr name="Freeform 14" id="14"/>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5" id="15"/>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6" id="16"/>
          <p:cNvSpPr txBox="true"/>
          <p:nvPr/>
        </p:nvSpPr>
        <p:spPr>
          <a:xfrm rot="0">
            <a:off x="1273904" y="2133215"/>
            <a:ext cx="15840114" cy="6634480"/>
          </a:xfrm>
          <a:prstGeom prst="rect">
            <a:avLst/>
          </a:prstGeom>
        </p:spPr>
        <p:txBody>
          <a:bodyPr anchor="t" rtlCol="false" tIns="0" lIns="0" bIns="0" rIns="0">
            <a:spAutoFit/>
          </a:bodyPr>
          <a:lstStyle/>
          <a:p>
            <a:pPr algn="l">
              <a:lnSpc>
                <a:spcPts val="1819"/>
              </a:lnSpc>
            </a:pPr>
            <a:r>
              <a:rPr lang="en-US" sz="1299">
                <a:solidFill>
                  <a:srgbClr val="000000"/>
                </a:solidFill>
                <a:latin typeface="Open Sans 2"/>
                <a:ea typeface="Open Sans 2"/>
                <a:cs typeface="Open Sans 2"/>
                <a:sym typeface="Open Sans 2"/>
              </a:rPr>
              <a:t>[1] Mgr. Lenka Lelitovská. Mgr. Tomáš Machurek. Účast na přípravě zadávání veřejné zakázky z pohledu dodavatele. MT Legal s.r.o., advokátní kancelář. Odborný článek. © EPRAVO.CZ – Sbírka zákonů, judikatura, právo | www.epravo.cz. 09.08.2022. Dostupné z: </a:t>
            </a:r>
            <a:r>
              <a:rPr lang="en-US" sz="1299" u="sng">
                <a:solidFill>
                  <a:srgbClr val="000000"/>
                </a:solidFill>
                <a:latin typeface="Open Sans 2"/>
                <a:ea typeface="Open Sans 2"/>
                <a:cs typeface="Open Sans 2"/>
                <a:sym typeface="Open Sans 2"/>
                <a:hlinkClick r:id="rId6" tooltip="https://www.epravo.cz/top/clanky/ucast-na-priprave-zadavani-verejne-zakazky-z-pohledu-dodavatele-115099.html"/>
              </a:rPr>
              <a:t>Odkaz.</a:t>
            </a:r>
          </a:p>
          <a:p>
            <a:pPr algn="l">
              <a:lnSpc>
                <a:spcPts val="1819"/>
              </a:lnSpc>
            </a:pPr>
            <a:r>
              <a:rPr lang="en-US" sz="1299">
                <a:solidFill>
                  <a:srgbClr val="000000"/>
                </a:solidFill>
                <a:latin typeface="Open Sans 2"/>
                <a:ea typeface="Open Sans 2"/>
                <a:cs typeface="Open Sans 2"/>
                <a:sym typeface="Open Sans 2"/>
              </a:rPr>
              <a:t>[2] Sociálně odpovědné veřejné zadávání. Odpovědné veřejné zadávání (2. doplněné vydání). Online. Publikace. Není známo datum publikace.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[3] Magistrát hl. m. Prahy. Metodika pro využití řízení o inovačním partnerství. Online. Metodika. Není známo datum publikace.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[4] Mgr. Lukáš Zárybnický. Předběžná tržní konzultace dle nového zákona o zadávání veřejných zakázek. Není znám subjekt. Odborný článek. © EPRAVO.CZ – Sbírka zákonů, judikatura, právo | www.epravo.cz. 31.05.2017.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[5] Úřad pro ochranu hospodářské soutěže. Časopis Veřejné zakázky. Postup před zahájením zadávacího řízení – důležitost přípravy zakázek, aneb řízení cenového rizika ve veřejném zadávání. Online. Prezentace z 8. metodického dne Úřadu pro ochranu hospodářké soutěže ve spolupráci s časopisem Veřejné zakázky. 13.09.2023.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[6] Mgr. Monika Dobrovodská. Zadavatelé představují plány potenciálním dodavatelům. Ministerstvo práce a sociálních věcí. Odborný článek. Časopis veřejné zakázky v praxi. 2019.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[7] Úřad pro ochranu hospodářské soutěže. Předběžné tržní konzultace. Online. Prezentace z 9. metodického dne Úřadu pro ochranu hospodářké soutěže. 21.03.2022.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[8] Státní fond dopravní infrastruktury. Metodika pro hodnocení nabídek podle ekonomické výhodnosti pro stavební práce a služby. Online. Metodika. Není známo datum publikace.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[9] Ministerstvo pro místní rozvoj ČR. Předběžné tržní konzultace. Online. Metodiky speciální k zadávacím řízením. Není známo datum publikace.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[10] Ministerstvo financí České republiky. Metodika veřejného nakupování. Online. Metodika. 07.07.2016.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[11] Technologická agentura České republiky. Veřejné zakázky na inovativní řešení: Metodika pro zadavatele. Online. Metodika. Není známo datum publikace.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[12] Sociálně odpovědné veřejné zadávání. Zdravotnictví a odpovědné zadávání. Online. Publikace. Není známo datum publikace.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[13] Krajský soud v Brně. Rozsudek Krajského soudu v Brně ze dne 09.12.2022 č.j.: 62 Af 22/2022 - 234. Online. Dostupné z: </a:t>
            </a:r>
            <a:r>
              <a:rPr lang="en-US" sz="1299" u="sng">
                <a:solidFill>
                  <a:srgbClr val="000000"/>
                </a:solidFill>
                <a:latin typeface="Open Sans 2"/>
                <a:ea typeface="Open Sans 2"/>
                <a:cs typeface="Open Sans 2"/>
                <a:sym typeface="Open Sans 2"/>
              </a:rPr>
              <a:t>Odkaz.</a:t>
            </a:r>
            <a:r>
              <a:rPr lang="en-US" sz="1299">
                <a:solidFill>
                  <a:srgbClr val="000000"/>
                </a:solidFill>
                <a:latin typeface="Open Sans 2"/>
                <a:ea typeface="Open Sans 2"/>
                <a:cs typeface="Open Sans 2"/>
                <a:sym typeface="Open Sans 2"/>
              </a:rPr>
              <a:t> Rozsudek obsahuje právní větu: ANO.</a:t>
            </a:r>
          </a:p>
          <a:p>
            <a:pPr algn="l">
              <a:lnSpc>
                <a:spcPts val="1819"/>
              </a:lnSpc>
            </a:pPr>
            <a:r>
              <a:rPr lang="en-US" sz="1299">
                <a:solidFill>
                  <a:srgbClr val="000000"/>
                </a:solidFill>
                <a:latin typeface="Open Sans 2"/>
                <a:ea typeface="Open Sans 2"/>
                <a:cs typeface="Open Sans 2"/>
                <a:sym typeface="Open Sans 2"/>
              </a:rPr>
              <a:t>[14] JUDr. Miroslava Siváková. Mgr. Tomáš Biem. Předběžné tržní konzultace ve veřejných zakázkách ve světle aktuální rozhodovací praxe ÚOHS a soudní judikatury. Biem&amp;Schýbal, advokátní kancelář, s.r.o. Odborný článek. © EPRAVO.CZ – Sbírka zákonů, judikatura, právo | www.epravo.cz. 22.05.2023.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[15] Petra Ingerová. Mgr. Leona Gergelová Šteigrová, Ph.D. Eva Chvalkovská. Komunikace s dodavateli – příležitost, nebo důvod k obavám? Ministerstvo práce a sociálních věcí. Odborný článek. Časopis veřejné zakázky v praxi. 2017.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[16] Ministerstvo pro místní rozvoj ČR. Zohlednění inovací ve veřejných zakázkách. Online. Odborné prezentace ke školení. Není známo datum publikace.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[17] Technologická agentura České republiky. Metodický postup a sada doporučení pro zadavatele v řízení o inovačním partnerství. Online. Metodika. 2022.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[18] Rozhodnutí Úřadu pro ochranu hospodářské soutěže, sp. zn.: R0030/2022/VZ, č. j.: 14489/2022/163, instance: II., Výrok: rozklad zamítnut a napadené rozhodnutí potvrzeno, ze dne 10. 5. 2022.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[19] Rozhodnutí Úřadu pro ochranu hospodářské soutěže, sp. zn.: S0245/2020/VZ, č. j.: 01566/2021/500/AIv, instance: I., Výrok: § 265 písm. c) zákona č. 134/2016 Sb., ze dne 3. 2. 2021.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[20] Úřad pro ochranu hospodářské soutěže. Asociace pro veřejné zakázky, z. s. Časopis Veřejné zakázky. Nákupní klub, z .s. Předběžné tržní konzultace pohledem z praxe. Online. Prezentace z Májové konference 17. – 18. 5. 2023. 18.05.2023. Dostupné z: </a:t>
            </a:r>
            <a:r>
              <a:rPr lang="en-US" sz="1299" u="sng">
                <a:solidFill>
                  <a:srgbClr val="000000"/>
                </a:solidFill>
                <a:latin typeface="Open Sans 2"/>
                <a:ea typeface="Open Sans 2"/>
                <a:cs typeface="Open Sans 2"/>
                <a:sym typeface="Open Sans 2"/>
              </a:rPr>
              <a:t>Odkaz.</a:t>
            </a:r>
          </a:p>
          <a:p>
            <a:pPr algn="l">
              <a:lnSpc>
                <a:spcPts val="1819"/>
              </a:lnSpc>
            </a:pPr>
            <a:r>
              <a:rPr lang="en-US" sz="1299">
                <a:solidFill>
                  <a:srgbClr val="000000"/>
                </a:solidFill>
                <a:latin typeface="Open Sans 2"/>
                <a:ea typeface="Open Sans 2"/>
                <a:cs typeface="Open Sans 2"/>
                <a:sym typeface="Open Sans 2"/>
              </a:rPr>
              <a:t>[21] Sociálně odpovědné veřejné zadávání. Společenská odpovědnost a veřejné zakázky. Online. Publikace. Není známo datum publikace. Dostupné z: </a:t>
            </a:r>
            <a:r>
              <a:rPr lang="en-US" sz="1299" u="sng">
                <a:solidFill>
                  <a:srgbClr val="000000"/>
                </a:solidFill>
                <a:latin typeface="Open Sans 2"/>
                <a:ea typeface="Open Sans 2"/>
                <a:cs typeface="Open Sans 2"/>
                <a:sym typeface="Open Sans 2"/>
              </a:rPr>
              <a:t>Odkaz.</a:t>
            </a:r>
          </a:p>
          <a:p>
            <a:pPr algn="l">
              <a:lnSpc>
                <a:spcPts val="1819"/>
              </a:lnSpc>
            </a:pPr>
          </a:p>
        </p:txBody>
      </p:sp>
      <p:sp>
        <p:nvSpPr>
          <p:cNvPr name="Freeform 17" id="17"/>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ZDROJE - PTK</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400371" y="794071"/>
            <a:ext cx="11757504" cy="617605"/>
          </a:xfrm>
          <a:prstGeom prst="rect">
            <a:avLst/>
          </a:prstGeom>
        </p:spPr>
        <p:txBody>
          <a:bodyPr anchor="t" rtlCol="false" tIns="0" lIns="0" bIns="0" rIns="0">
            <a:spAutoFit/>
          </a:bodyPr>
          <a:lstStyle/>
          <a:p>
            <a:pPr algn="ctr">
              <a:lnSpc>
                <a:spcPts val="4452"/>
              </a:lnSpc>
            </a:pPr>
            <a:r>
              <a:rPr lang="en-US" b="true" sz="4200" spc="-8">
                <a:solidFill>
                  <a:srgbClr val="FFFFFF"/>
                </a:solidFill>
                <a:latin typeface="Poppins Ultra-Bold"/>
                <a:ea typeface="Poppins Ultra-Bold"/>
                <a:cs typeface="Poppins Ultra-Bold"/>
                <a:sym typeface="Poppins Ultra-Bold"/>
              </a:rPr>
              <a:t>DOTAZ Č. 3 - VZ NA KANCELÁŘSKÉ POTŘEBY</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3675147"/>
            <a:ext cx="13230280" cy="2064515"/>
          </a:xfrm>
          <a:prstGeom prst="rect">
            <a:avLst/>
          </a:prstGeom>
        </p:spPr>
        <p:txBody>
          <a:bodyPr anchor="t" rtlCol="false" tIns="0" lIns="0" bIns="0" rIns="0">
            <a:spAutoFit/>
          </a:bodyPr>
          <a:lstStyle/>
          <a:p>
            <a:pPr algn="just">
              <a:lnSpc>
                <a:spcPts val="4183"/>
              </a:lnSpc>
            </a:pPr>
            <a:r>
              <a:rPr lang="en-US" sz="2657">
                <a:solidFill>
                  <a:srgbClr val="000000"/>
                </a:solidFill>
                <a:latin typeface="Open Sans 1"/>
                <a:ea typeface="Open Sans 1"/>
                <a:cs typeface="Open Sans 1"/>
                <a:sym typeface="Open Sans 1"/>
              </a:rPr>
              <a:t>Zadavatel připravuje veřejnou zakázku na </a:t>
            </a:r>
            <a:r>
              <a:rPr lang="en-US" b="true" sz="2657">
                <a:solidFill>
                  <a:srgbClr val="000000"/>
                </a:solidFill>
                <a:latin typeface="Open Sans 1 Bold"/>
                <a:ea typeface="Open Sans 1 Bold"/>
                <a:cs typeface="Open Sans 1 Bold"/>
                <a:sym typeface="Open Sans 1 Bold"/>
              </a:rPr>
              <a:t>dlouhodobé zajištění dodávek kancelářských potřeb pro sebe a své podřízené organizace a aktuálně řeší otázku, jakým druhem zadávacího řízení zakázku zadat</a:t>
            </a:r>
            <a:r>
              <a:rPr lang="en-US" sz="2657">
                <a:solidFill>
                  <a:srgbClr val="000000"/>
                </a:solidFill>
                <a:latin typeface="Open Sans 1"/>
                <a:ea typeface="Open Sans 1"/>
                <a:cs typeface="Open Sans 1"/>
                <a:sym typeface="Open Sans 1"/>
              </a:rPr>
              <a:t>. Problém je, že </a:t>
            </a:r>
            <a:r>
              <a:rPr lang="en-US" b="true" sz="2657">
                <a:solidFill>
                  <a:srgbClr val="000000"/>
                </a:solidFill>
                <a:latin typeface="Open Sans 1 Bold"/>
                <a:ea typeface="Open Sans 1 Bold"/>
                <a:cs typeface="Open Sans 1 Bold"/>
                <a:sym typeface="Open Sans 1 Bold"/>
              </a:rPr>
              <a:t>zadavatel nedokáže dopředu určit množství konkrétních dodávek</a:t>
            </a:r>
            <a:r>
              <a:rPr lang="en-US" sz="2657">
                <a:solidFill>
                  <a:srgbClr val="000000"/>
                </a:solidFill>
                <a:latin typeface="Open Sans 1"/>
                <a:ea typeface="Open Sans 1"/>
                <a:cs typeface="Open Sans 1"/>
                <a:sym typeface="Open Sans 1"/>
              </a:rPr>
              <a:t>.</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3676405" y="784546"/>
            <a:ext cx="10935191" cy="530737"/>
          </a:xfrm>
          <a:prstGeom prst="rect">
            <a:avLst/>
          </a:prstGeom>
        </p:spPr>
        <p:txBody>
          <a:bodyPr anchor="t" rtlCol="false" tIns="0" lIns="0" bIns="0" rIns="0">
            <a:spAutoFit/>
          </a:bodyPr>
          <a:lstStyle/>
          <a:p>
            <a:pPr algn="ctr">
              <a:lnSpc>
                <a:spcPts val="3816"/>
              </a:lnSpc>
            </a:pPr>
            <a:r>
              <a:rPr lang="en-US" b="true" sz="3600" spc="-7">
                <a:solidFill>
                  <a:srgbClr val="FFFFFF"/>
                </a:solidFill>
                <a:latin typeface="Poppins Ultra-Bold"/>
                <a:ea typeface="Poppins Ultra-Bold"/>
                <a:cs typeface="Poppins Ultra-Bold"/>
                <a:sym typeface="Poppins Ultra-Bold"/>
              </a:rPr>
              <a:t>ODPOVĚĎ Č. 3 - VZ NA KANCELÁŘSKÉ POTŘEBY</a:t>
            </a:r>
          </a:p>
        </p:txBody>
      </p:sp>
      <p:sp>
        <p:nvSpPr>
          <p:cNvPr name="TextBox 15" id="15"/>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6" id="16"/>
          <p:cNvGrpSpPr/>
          <p:nvPr/>
        </p:nvGrpSpPr>
        <p:grpSpPr>
          <a:xfrm rot="0">
            <a:off x="912658" y="1927415"/>
            <a:ext cx="16417121" cy="7162920"/>
            <a:chOff x="0" y="0"/>
            <a:chExt cx="4323851" cy="1886530"/>
          </a:xfrm>
        </p:grpSpPr>
        <p:sp>
          <p:nvSpPr>
            <p:cNvPr name="Freeform 17" id="17"/>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8" id="18"/>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9" id="19"/>
          <p:cNvSpPr txBox="true"/>
          <p:nvPr/>
        </p:nvSpPr>
        <p:spPr>
          <a:xfrm rot="0">
            <a:off x="1662236" y="2497573"/>
            <a:ext cx="14698786" cy="6104898"/>
          </a:xfrm>
          <a:prstGeom prst="rect">
            <a:avLst/>
          </a:prstGeom>
        </p:spPr>
        <p:txBody>
          <a:bodyPr anchor="t" rtlCol="false" tIns="0" lIns="0" bIns="0" rIns="0">
            <a:spAutoFit/>
          </a:bodyPr>
          <a:lstStyle/>
          <a:p>
            <a:pPr algn="just">
              <a:lnSpc>
                <a:spcPts val="3571"/>
              </a:lnSpc>
            </a:pPr>
            <a:r>
              <a:rPr lang="en-US" sz="2269">
                <a:solidFill>
                  <a:srgbClr val="4D4D4D"/>
                </a:solidFill>
                <a:latin typeface="Open Sans 1"/>
                <a:ea typeface="Open Sans 1"/>
                <a:cs typeface="Open Sans 1"/>
                <a:sym typeface="Open Sans 1"/>
              </a:rPr>
              <a:t>Pro zadavatele, který připravuje veřejnou zakázku na dlouhodobé zajištění dodávek kancelářských potřeb a nedokáže dopředu určit množství konkrétních dodávek, je vhodné zvážit použití dynamického nákupního systému (DNS) nebo rámcové dohody.</a:t>
            </a:r>
          </a:p>
          <a:p>
            <a:pPr algn="just">
              <a:lnSpc>
                <a:spcPts val="3571"/>
              </a:lnSpc>
            </a:pPr>
          </a:p>
          <a:p>
            <a:pPr algn="just">
              <a:lnSpc>
                <a:spcPts val="3571"/>
              </a:lnSpc>
            </a:pPr>
            <a:r>
              <a:rPr lang="en-US" sz="2269" b="true">
                <a:solidFill>
                  <a:srgbClr val="4D4D4D"/>
                </a:solidFill>
                <a:latin typeface="Open Sans 1 Bold"/>
                <a:ea typeface="Open Sans 1 Bold"/>
                <a:cs typeface="Open Sans 1 Bold"/>
                <a:sym typeface="Open Sans 1 Bold"/>
              </a:rPr>
              <a:t>Dynamický nákupní systém (DNS)</a:t>
            </a:r>
          </a:p>
          <a:p>
            <a:pPr algn="just">
              <a:lnSpc>
                <a:spcPts val="3571"/>
              </a:lnSpc>
            </a:pPr>
            <a:r>
              <a:rPr lang="en-US" sz="2269">
                <a:solidFill>
                  <a:srgbClr val="4D4D4D"/>
                </a:solidFill>
                <a:latin typeface="Open Sans 1"/>
                <a:ea typeface="Open Sans 1"/>
                <a:cs typeface="Open Sans 1"/>
                <a:sym typeface="Open Sans 1"/>
              </a:rPr>
              <a:t>DNS je vhodný pro opakované zadávání veřejných zakázek na běžně dostupné komodity, jako jsou kancelářské potřeby. Tento systém umožňuje zadavateli flexibilně reagovat na aktuální potřeby a zadávat jednotlivé veřejné zakázky na základě výzvy k podání nabídky zaslané všem dodavatelům zařazeným do DNS[1]. DNS je navíc vhodný pro plnění, která zadavatel poptává opakovaně a u kterých dochází v čase k pohybu ceny[1].</a:t>
            </a:r>
          </a:p>
          <a:p>
            <a:pPr algn="just">
              <a:lnSpc>
                <a:spcPts val="3256"/>
              </a:lnSpc>
            </a:pPr>
          </a:p>
          <a:p>
            <a:pPr algn="just">
              <a:lnSpc>
                <a:spcPts val="3256"/>
              </a:lnSpc>
            </a:pPr>
          </a:p>
          <a:p>
            <a:pPr algn="just">
              <a:lnSpc>
                <a:spcPts val="3256"/>
              </a:lnSpc>
            </a:pPr>
          </a:p>
          <a:p>
            <a:pPr algn="just">
              <a:lnSpc>
                <a:spcPts val="3414"/>
              </a:lnSpc>
            </a:pPr>
          </a:p>
        </p:txBody>
      </p:sp>
      <p:sp>
        <p:nvSpPr>
          <p:cNvPr name="Freeform 20" id="20"/>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AutoShape 2" id="2"/>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sp>
        <p:nvSpPr>
          <p:cNvPr name="AutoShape 3" id="3"/>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Freeform 4" id="4"/>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5" id="5"/>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6" id="6"/>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7" id="7"/>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grpSp>
        <p:nvGrpSpPr>
          <p:cNvPr name="Group 8" id="8"/>
          <p:cNvGrpSpPr/>
          <p:nvPr/>
        </p:nvGrpSpPr>
        <p:grpSpPr>
          <a:xfrm rot="0">
            <a:off x="17012216" y="285691"/>
            <a:ext cx="899288" cy="899288"/>
            <a:chOff x="0" y="0"/>
            <a:chExt cx="724652" cy="724652"/>
          </a:xfrm>
        </p:grpSpPr>
        <p:sp>
          <p:nvSpPr>
            <p:cNvPr name="Freeform 9" id="9"/>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0" id="10"/>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AutoShape 11" id="11"/>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12" id="12"/>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TextBox 13" id="13"/>
          <p:cNvSpPr txBox="true"/>
          <p:nvPr/>
        </p:nvSpPr>
        <p:spPr>
          <a:xfrm rot="0">
            <a:off x="1273904" y="2296954"/>
            <a:ext cx="15738312" cy="7539150"/>
          </a:xfrm>
          <a:prstGeom prst="rect">
            <a:avLst/>
          </a:prstGeom>
        </p:spPr>
        <p:txBody>
          <a:bodyPr anchor="t" rtlCol="false" tIns="0" lIns="0" bIns="0" rIns="0">
            <a:spAutoFit/>
          </a:bodyPr>
          <a:lstStyle/>
          <a:p>
            <a:pPr algn="just" marL="432385" indent="-216193" lvl="1">
              <a:lnSpc>
                <a:spcPts val="3152"/>
              </a:lnSpc>
              <a:buFont typeface="Arial"/>
              <a:buChar char="•"/>
            </a:pPr>
            <a:r>
              <a:rPr lang="en-US" b="true" sz="2002">
                <a:solidFill>
                  <a:srgbClr val="FFFFFF"/>
                </a:solidFill>
                <a:latin typeface="Open Sans 1 Bold"/>
                <a:ea typeface="Open Sans 1 Bold"/>
                <a:cs typeface="Open Sans 1 Bold"/>
                <a:sym typeface="Open Sans 1 Bold"/>
              </a:rPr>
              <a:t>Kdo jsme?</a:t>
            </a:r>
          </a:p>
          <a:p>
            <a:pPr algn="just" marL="432385" indent="-216193" lvl="1">
              <a:lnSpc>
                <a:spcPts val="3152"/>
              </a:lnSpc>
              <a:buFont typeface="Arial"/>
              <a:buChar char="•"/>
            </a:pPr>
            <a:r>
              <a:rPr lang="en-US" b="true" sz="2002">
                <a:solidFill>
                  <a:srgbClr val="FFFFFF"/>
                </a:solidFill>
                <a:latin typeface="Open Sans 1 Bold"/>
                <a:ea typeface="Open Sans 1 Bold"/>
                <a:cs typeface="Open Sans 1 Bold"/>
                <a:sym typeface="Open Sans 1 Bold"/>
              </a:rPr>
              <a:t>Co je to Tenderix?</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Tenderix a zdroje.</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Jak Tenderix funguje?</a:t>
            </a:r>
          </a:p>
          <a:p>
            <a:pPr algn="just" marL="432385" indent="-216193" lvl="1">
              <a:lnSpc>
                <a:spcPts val="3152"/>
              </a:lnSpc>
              <a:buFont typeface="Arial"/>
              <a:buChar char="•"/>
            </a:pPr>
            <a:r>
              <a:rPr lang="en-US" b="true" sz="2002">
                <a:solidFill>
                  <a:srgbClr val="FFFFFF"/>
                </a:solidFill>
                <a:latin typeface="Open Sans 1 Bold"/>
                <a:ea typeface="Open Sans 1 Bold"/>
                <a:cs typeface="Open Sans 1 Bold"/>
                <a:sym typeface="Open Sans 1 Bold"/>
              </a:rPr>
              <a:t>Příklady z praxe:</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Záměr veřejné zakázky,</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Předběžná tržní konzultace,</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VZ na kancelářské potřeby,</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VZ na úklidové služby,</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Předložení vzorků,</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Příslib bankovní záruky,</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Uvedení příkladů výrobků v zadávací dokumentaci,</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(Ne)prodlužení lhůty,</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Smluvní pokuty,</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Korektiv výkladu k tíži zadavatele,</a:t>
            </a:r>
          </a:p>
          <a:p>
            <a:pPr algn="just" marL="864770" indent="-288257" lvl="2">
              <a:lnSpc>
                <a:spcPts val="3152"/>
              </a:lnSpc>
              <a:buFont typeface="Arial"/>
              <a:buChar char="⚬"/>
            </a:pPr>
            <a:r>
              <a:rPr lang="en-US" sz="2002">
                <a:solidFill>
                  <a:srgbClr val="FFFFFF"/>
                </a:solidFill>
                <a:latin typeface="Open Sans 1"/>
                <a:ea typeface="Open Sans 1"/>
                <a:cs typeface="Open Sans 1"/>
                <a:sym typeface="Open Sans 1"/>
              </a:rPr>
              <a:t>Stavba tvořená více objekty.</a:t>
            </a:r>
          </a:p>
          <a:p>
            <a:pPr algn="just" marL="432385" indent="-216193" lvl="1">
              <a:lnSpc>
                <a:spcPts val="3152"/>
              </a:lnSpc>
              <a:buFont typeface="Arial"/>
              <a:buChar char="•"/>
            </a:pPr>
            <a:r>
              <a:rPr lang="en-US" b="true" sz="2002">
                <a:solidFill>
                  <a:srgbClr val="FFFFFF"/>
                </a:solidFill>
                <a:latin typeface="Open Sans 1 Bold"/>
                <a:ea typeface="Open Sans 1 Bold"/>
                <a:cs typeface="Open Sans 1 Bold"/>
                <a:sym typeface="Open Sans 1 Bold"/>
              </a:rPr>
              <a:t>Vize do budoucna.</a:t>
            </a:r>
          </a:p>
          <a:p>
            <a:pPr algn="just" marL="432385" indent="-216193" lvl="1">
              <a:lnSpc>
                <a:spcPts val="3152"/>
              </a:lnSpc>
              <a:buFont typeface="Arial"/>
              <a:buChar char="•"/>
            </a:pPr>
            <a:r>
              <a:rPr lang="en-US" b="true" sz="2002">
                <a:solidFill>
                  <a:srgbClr val="FFFFFF"/>
                </a:solidFill>
                <a:latin typeface="Open Sans 1 Bold"/>
                <a:ea typeface="Open Sans 1 Bold"/>
                <a:cs typeface="Open Sans 1 Bold"/>
                <a:sym typeface="Open Sans 1 Bold"/>
              </a:rPr>
              <a:t>Závěr.</a:t>
            </a:r>
          </a:p>
          <a:p>
            <a:pPr algn="just">
              <a:lnSpc>
                <a:spcPts val="2837"/>
              </a:lnSpc>
            </a:pPr>
          </a:p>
        </p:txBody>
      </p:sp>
      <p:sp>
        <p:nvSpPr>
          <p:cNvPr name="Freeform 14" id="14"/>
          <p:cNvSpPr/>
          <p:nvPr/>
        </p:nvSpPr>
        <p:spPr>
          <a:xfrm flipH="false" flipV="false" rot="0">
            <a:off x="13611174" y="6733279"/>
            <a:ext cx="2789671" cy="3553721"/>
          </a:xfrm>
          <a:custGeom>
            <a:avLst/>
            <a:gdLst/>
            <a:ahLst/>
            <a:cxnLst/>
            <a:rect r="r" b="b" t="t" l="l"/>
            <a:pathLst>
              <a:path h="3553721" w="2789671">
                <a:moveTo>
                  <a:pt x="0" y="0"/>
                </a:moveTo>
                <a:lnTo>
                  <a:pt x="2789671" y="0"/>
                </a:lnTo>
                <a:lnTo>
                  <a:pt x="2789671" y="3553721"/>
                </a:lnTo>
                <a:lnTo>
                  <a:pt x="0" y="3553721"/>
                </a:lnTo>
                <a:lnTo>
                  <a:pt x="0" y="0"/>
                </a:lnTo>
                <a:close/>
              </a:path>
            </a:pathLst>
          </a:custGeom>
          <a:blipFill>
            <a:blip r:embed="rId6"/>
            <a:stretch>
              <a:fillRect l="0" t="0" r="0" b="0"/>
            </a:stretch>
          </a:blipFill>
        </p:spPr>
      </p:sp>
      <p:sp>
        <p:nvSpPr>
          <p:cNvPr name="TextBox 15" id="15"/>
          <p:cNvSpPr txBox="true"/>
          <p:nvPr/>
        </p:nvSpPr>
        <p:spPr>
          <a:xfrm rot="0">
            <a:off x="5088588" y="697017"/>
            <a:ext cx="8108942" cy="1189990"/>
          </a:xfrm>
          <a:prstGeom prst="rect">
            <a:avLst/>
          </a:prstGeom>
        </p:spPr>
        <p:txBody>
          <a:bodyPr anchor="t" rtlCol="false" tIns="0" lIns="0" bIns="0" rIns="0">
            <a:spAutoFit/>
          </a:bodyPr>
          <a:lstStyle/>
          <a:p>
            <a:pPr algn="ctr">
              <a:lnSpc>
                <a:spcPts val="8480"/>
              </a:lnSpc>
            </a:pPr>
            <a:r>
              <a:rPr lang="en-US" b="true" sz="8000" spc="-16">
                <a:solidFill>
                  <a:srgbClr val="FFFFFF"/>
                </a:solidFill>
                <a:latin typeface="Poppins Bold"/>
                <a:ea typeface="Poppins Bold"/>
                <a:cs typeface="Poppins Bold"/>
                <a:sym typeface="Poppins Bold"/>
              </a:rPr>
              <a:t>OBSAH</a:t>
            </a:r>
          </a:p>
        </p:txBody>
      </p:sp>
      <p:sp>
        <p:nvSpPr>
          <p:cNvPr name="TextBox 16" id="16"/>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17" id="17"/>
          <p:cNvSpPr txBox="true"/>
          <p:nvPr/>
        </p:nvSpPr>
        <p:spPr>
          <a:xfrm rot="0">
            <a:off x="7558467"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497573"/>
            <a:ext cx="14698786" cy="6219198"/>
          </a:xfrm>
          <a:prstGeom prst="rect">
            <a:avLst/>
          </a:prstGeom>
        </p:spPr>
        <p:txBody>
          <a:bodyPr anchor="t" rtlCol="false" tIns="0" lIns="0" bIns="0" rIns="0">
            <a:spAutoFit/>
          </a:bodyPr>
          <a:lstStyle/>
          <a:p>
            <a:pPr algn="just">
              <a:lnSpc>
                <a:spcPts val="3571"/>
              </a:lnSpc>
            </a:pPr>
            <a:r>
              <a:rPr lang="en-US" sz="2269" b="true">
                <a:solidFill>
                  <a:srgbClr val="4D4D4D"/>
                </a:solidFill>
                <a:latin typeface="Open Sans 1 Bold"/>
                <a:ea typeface="Open Sans 1 Bold"/>
                <a:cs typeface="Open Sans 1 Bold"/>
                <a:sym typeface="Open Sans 1 Bold"/>
              </a:rPr>
              <a:t>Rámcová dohoda</a:t>
            </a:r>
          </a:p>
          <a:p>
            <a:pPr algn="just">
              <a:lnSpc>
                <a:spcPts val="3571"/>
              </a:lnSpc>
            </a:pPr>
            <a:r>
              <a:rPr lang="en-US" sz="2269">
                <a:solidFill>
                  <a:srgbClr val="4D4D4D"/>
                </a:solidFill>
                <a:latin typeface="Open Sans 1"/>
                <a:ea typeface="Open Sans 1"/>
                <a:cs typeface="Open Sans 1"/>
                <a:sym typeface="Open Sans 1"/>
              </a:rPr>
              <a:t>Rámcová dohoda je dalším vhodným nástrojem pro situace, kdy zadavatel nedokáže přesně určit množství dodávek předem. Rámcová dohoda umožňuje zadavateli uzavřít smlouvu s jedním nebo více dodavateli na určité období, během kterého může zadavatel zadávat jednotlivé zakázky podle aktuálních potřeb. Tento postup je vhodný pro situace, kdy zadavatel nemá přesnou představu o množství a typu potřebných dodávek, ale ví, že celkový objem může přesáhnout hranici pro zadávání veřejných zakázek malého rozsahu[2][3].</a:t>
            </a:r>
          </a:p>
          <a:p>
            <a:pPr algn="just">
              <a:lnSpc>
                <a:spcPts val="3571"/>
              </a:lnSpc>
            </a:pPr>
          </a:p>
          <a:p>
            <a:pPr algn="just">
              <a:lnSpc>
                <a:spcPts val="3571"/>
              </a:lnSpc>
            </a:pPr>
            <a:r>
              <a:rPr lang="en-US" sz="2269" b="true">
                <a:solidFill>
                  <a:srgbClr val="4D4D4D"/>
                </a:solidFill>
                <a:latin typeface="Open Sans 1 Bold"/>
                <a:ea typeface="Open Sans 1 Bold"/>
                <a:cs typeface="Open Sans 1 Bold"/>
                <a:sym typeface="Open Sans 1 Bold"/>
              </a:rPr>
              <a:t>Nevhodné postupy</a:t>
            </a:r>
          </a:p>
          <a:p>
            <a:pPr algn="just">
              <a:lnSpc>
                <a:spcPts val="3571"/>
              </a:lnSpc>
            </a:pPr>
            <a:r>
              <a:rPr lang="en-US" sz="2269">
                <a:solidFill>
                  <a:srgbClr val="4D4D4D"/>
                </a:solidFill>
                <a:latin typeface="Open Sans 1"/>
                <a:ea typeface="Open Sans 1"/>
                <a:cs typeface="Open Sans 1"/>
                <a:sym typeface="Open Sans 1"/>
              </a:rPr>
              <a:t>Použití jednacího řízení bez uveřejnění je v tomto případě nevhodné, protože tento druh zadávacího řízení je určen pro krajně naléhavé situace, které zadavatel nemohl předvídat a které vyžadují okamžité řešení. Tento postup nelze využít pro dlouhodobé zajištění dodávek[4][5][6][7].</a:t>
            </a:r>
          </a:p>
          <a:p>
            <a:pPr algn="just">
              <a:lnSpc>
                <a:spcPts val="3571"/>
              </a:lnSpc>
            </a:pPr>
          </a:p>
          <a:p>
            <a:pPr algn="just">
              <a:lnSpc>
                <a:spcPts val="3571"/>
              </a:lnSpc>
            </a:pPr>
          </a:p>
          <a:p>
            <a:pPr algn="just">
              <a:lnSpc>
                <a:spcPts val="341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84546"/>
            <a:ext cx="10935191" cy="530737"/>
          </a:xfrm>
          <a:prstGeom prst="rect">
            <a:avLst/>
          </a:prstGeom>
        </p:spPr>
        <p:txBody>
          <a:bodyPr anchor="t" rtlCol="false" tIns="0" lIns="0" bIns="0" rIns="0">
            <a:spAutoFit/>
          </a:bodyPr>
          <a:lstStyle/>
          <a:p>
            <a:pPr algn="ctr">
              <a:lnSpc>
                <a:spcPts val="3816"/>
              </a:lnSpc>
            </a:pPr>
            <a:r>
              <a:rPr lang="en-US" b="true" sz="3600" spc="-7">
                <a:solidFill>
                  <a:srgbClr val="FFFFFF"/>
                </a:solidFill>
                <a:latin typeface="Poppins Ultra-Bold"/>
                <a:ea typeface="Poppins Ultra-Bold"/>
                <a:cs typeface="Poppins Ultra-Bold"/>
                <a:sym typeface="Poppins Ultra-Bold"/>
              </a:rPr>
              <a:t>ODPOVĚĎ Č. 3 - VZ NA KANCELÁŘSKÉ POTŘEBY</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497573"/>
            <a:ext cx="14698786" cy="4428498"/>
          </a:xfrm>
          <a:prstGeom prst="rect">
            <a:avLst/>
          </a:prstGeom>
        </p:spPr>
        <p:txBody>
          <a:bodyPr anchor="t" rtlCol="false" tIns="0" lIns="0" bIns="0" rIns="0">
            <a:spAutoFit/>
          </a:bodyPr>
          <a:lstStyle/>
          <a:p>
            <a:pPr algn="just">
              <a:lnSpc>
                <a:spcPts val="3571"/>
              </a:lnSpc>
            </a:pPr>
            <a:r>
              <a:rPr lang="en-US" sz="2269" b="true">
                <a:solidFill>
                  <a:srgbClr val="4D4D4D"/>
                </a:solidFill>
                <a:latin typeface="Open Sans 1 Bold"/>
                <a:ea typeface="Open Sans 1 Bold"/>
                <a:cs typeface="Open Sans 1 Bold"/>
                <a:sym typeface="Open Sans 1 Bold"/>
              </a:rPr>
              <a:t>Doporučení</a:t>
            </a:r>
          </a:p>
          <a:p>
            <a:pPr algn="just">
              <a:lnSpc>
                <a:spcPts val="3571"/>
              </a:lnSpc>
            </a:pPr>
            <a:r>
              <a:rPr lang="en-US" sz="2269">
                <a:solidFill>
                  <a:srgbClr val="4D4D4D"/>
                </a:solidFill>
                <a:latin typeface="Open Sans 1"/>
                <a:ea typeface="Open Sans 1"/>
                <a:cs typeface="Open Sans 1"/>
                <a:sym typeface="Open Sans 1"/>
              </a:rPr>
              <a:t>Zadavatel by měl zvážit použití dynamického nákupního systému nebo rámcové dohody, které umožňují flexibilní zadávání jednotlivých zakázek podle aktuálních potřeb a zajišťují širokou soutěž mezi dodavateli. Tyto nástroje jsou vhodné pro situace, kdy není možné předem přesně určit množství a typ dodávek.</a:t>
            </a:r>
          </a:p>
          <a:p>
            <a:pPr algn="just">
              <a:lnSpc>
                <a:spcPts val="3571"/>
              </a:lnSpc>
            </a:pPr>
          </a:p>
          <a:p>
            <a:pPr algn="just">
              <a:lnSpc>
                <a:spcPts val="3571"/>
              </a:lnSpc>
            </a:pPr>
            <a:r>
              <a:rPr lang="en-US" sz="2269">
                <a:solidFill>
                  <a:srgbClr val="4D4D4D"/>
                </a:solidFill>
                <a:latin typeface="Open Sans 1"/>
                <a:ea typeface="Open Sans 1"/>
                <a:cs typeface="Open Sans 1"/>
                <a:sym typeface="Open Sans 1"/>
              </a:rPr>
              <a:t>Tímto způsobem zadavatel zajistí transparentní a efektivní proces zadávání veřejných zakázek, který je v souladu se zákonem o zadávání veřejných zakázek.</a:t>
            </a:r>
          </a:p>
          <a:p>
            <a:pPr algn="just">
              <a:lnSpc>
                <a:spcPts val="3571"/>
              </a:lnSpc>
            </a:pPr>
          </a:p>
          <a:p>
            <a:pPr algn="just">
              <a:lnSpc>
                <a:spcPts val="3571"/>
              </a:lnSpc>
            </a:pPr>
          </a:p>
          <a:p>
            <a:pPr algn="just">
              <a:lnSpc>
                <a:spcPts val="3571"/>
              </a:lnSpc>
            </a:pPr>
          </a:p>
          <a:p>
            <a:pPr algn="just">
              <a:lnSpc>
                <a:spcPts val="341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84546"/>
            <a:ext cx="10935191" cy="530737"/>
          </a:xfrm>
          <a:prstGeom prst="rect">
            <a:avLst/>
          </a:prstGeom>
        </p:spPr>
        <p:txBody>
          <a:bodyPr anchor="t" rtlCol="false" tIns="0" lIns="0" bIns="0" rIns="0">
            <a:spAutoFit/>
          </a:bodyPr>
          <a:lstStyle/>
          <a:p>
            <a:pPr algn="ctr">
              <a:lnSpc>
                <a:spcPts val="3816"/>
              </a:lnSpc>
            </a:pPr>
            <a:r>
              <a:rPr lang="en-US" b="true" sz="3600" spc="-7">
                <a:solidFill>
                  <a:srgbClr val="FFFFFF"/>
                </a:solidFill>
                <a:latin typeface="Poppins Ultra-Bold"/>
                <a:ea typeface="Poppins Ultra-Bold"/>
                <a:cs typeface="Poppins Ultra-Bold"/>
                <a:sym typeface="Poppins Ultra-Bold"/>
              </a:rPr>
              <a:t>ODPOVĚĎ Č. 3 - VZ NA KANCELÁŘSKÉ POTŘEBY</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912658" y="1927415"/>
            <a:ext cx="16417121" cy="7162920"/>
            <a:chOff x="0" y="0"/>
            <a:chExt cx="4323851" cy="1886530"/>
          </a:xfrm>
        </p:grpSpPr>
        <p:sp>
          <p:nvSpPr>
            <p:cNvPr name="Freeform 14" id="14"/>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5" id="15"/>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6" id="16"/>
          <p:cNvSpPr txBox="true"/>
          <p:nvPr/>
        </p:nvSpPr>
        <p:spPr>
          <a:xfrm rot="0">
            <a:off x="1273904" y="2133215"/>
            <a:ext cx="15840114" cy="5788660"/>
          </a:xfrm>
          <a:prstGeom prst="rect">
            <a:avLst/>
          </a:prstGeom>
        </p:spPr>
        <p:txBody>
          <a:bodyPr anchor="t" rtlCol="false" tIns="0" lIns="0" bIns="0" rIns="0">
            <a:spAutoFit/>
          </a:bodyPr>
          <a:lstStyle/>
          <a:p>
            <a:pPr algn="l">
              <a:lnSpc>
                <a:spcPts val="2659"/>
              </a:lnSpc>
            </a:pPr>
            <a:r>
              <a:rPr lang="en-US" sz="1899">
                <a:solidFill>
                  <a:srgbClr val="000000"/>
                </a:solidFill>
                <a:latin typeface="Open Sans 2"/>
                <a:ea typeface="Open Sans 2"/>
                <a:cs typeface="Open Sans 2"/>
                <a:sym typeface="Open Sans 2"/>
              </a:rPr>
              <a:t>[1] Rozhodnutí Úřadu pro ochranu hospodářské soutěže, sp. zn.: S0562/2023/VZ, č. j.: 45262/2023/500, instance: I., Výrok: § 265 písm. a) zákona č. 134/2016 Sb., ze dne 2. 2. 2024. Dostupné z: </a:t>
            </a:r>
            <a:r>
              <a:rPr lang="en-US" sz="1899" u="sng">
                <a:solidFill>
                  <a:srgbClr val="000000"/>
                </a:solidFill>
                <a:latin typeface="Open Sans 2"/>
                <a:ea typeface="Open Sans 2"/>
                <a:cs typeface="Open Sans 2"/>
                <a:sym typeface="Open Sans 2"/>
                <a:hlinkClick r:id="rId6" tooltip="https://uohs.gov.cz/cs/verejne-zakazky/sbirky-rozhodnuti/detail-19670.html"/>
              </a:rPr>
              <a:t>https://uohs.gov.cz/cs/verejne-zakazky/sbirky-rozhodnuti/detail-19670.html</a:t>
            </a:r>
          </a:p>
          <a:p>
            <a:pPr algn="l">
              <a:lnSpc>
                <a:spcPts val="2659"/>
              </a:lnSpc>
            </a:pPr>
            <a:r>
              <a:rPr lang="en-US" sz="1899">
                <a:solidFill>
                  <a:srgbClr val="000000"/>
                </a:solidFill>
                <a:latin typeface="Open Sans 2"/>
                <a:ea typeface="Open Sans 2"/>
                <a:cs typeface="Open Sans 2"/>
                <a:sym typeface="Open Sans 2"/>
              </a:rPr>
              <a:t>[2] Operační program Jan Ámos Komenský. Vybrané aspekty zadávání veřejných zakázek s příklady nejčastějších pochybení zadavatelů. Online. Výkladová pomůcka. Není známo datum publikace. Dostupné z: </a:t>
            </a:r>
            <a:r>
              <a:rPr lang="en-US" sz="1899" u="sng">
                <a:solidFill>
                  <a:srgbClr val="000000"/>
                </a:solidFill>
                <a:latin typeface="Open Sans 2"/>
                <a:ea typeface="Open Sans 2"/>
                <a:cs typeface="Open Sans 2"/>
                <a:sym typeface="Open Sans 2"/>
                <a:hlinkClick r:id="rId7" tooltip="https://opjak.cz/wp-content/uploads/2022/10/Vybrane_aspekty_zadavani_VZ.pdf"/>
              </a:rPr>
              <a:t>https://opjak.cz/wp-content/uploads/2022/10/Vybrane_aspekty_zadavani_VZ.pdf</a:t>
            </a:r>
          </a:p>
          <a:p>
            <a:pPr algn="l">
              <a:lnSpc>
                <a:spcPts val="2659"/>
              </a:lnSpc>
            </a:pPr>
            <a:r>
              <a:rPr lang="en-US" sz="1899">
                <a:solidFill>
                  <a:srgbClr val="000000"/>
                </a:solidFill>
                <a:latin typeface="Open Sans 2"/>
                <a:ea typeface="Open Sans 2"/>
                <a:cs typeface="Open Sans 2"/>
                <a:sym typeface="Open Sans 2"/>
              </a:rPr>
              <a:t>[3] Rozhodnutí Úřadu pro ochranu hospodářské soutěže, č. j.: S0493/2018/VZ-01970/2019/541/JCh, instance: I., Výrok: § 263 odst. 3 zákona č. 134/2016 Sb., ze dne 15. 4. 2019. Dostupné z: </a:t>
            </a:r>
            <a:r>
              <a:rPr lang="en-US" sz="1899" u="sng">
                <a:solidFill>
                  <a:srgbClr val="000000"/>
                </a:solidFill>
                <a:latin typeface="Open Sans 2"/>
                <a:ea typeface="Open Sans 2"/>
                <a:cs typeface="Open Sans 2"/>
                <a:sym typeface="Open Sans 2"/>
                <a:hlinkClick r:id="rId8" tooltip="https://uohs.gov.cz/cs/verejne-zakazky/sbirky-rozhodnuti/detail-16047.html"/>
              </a:rPr>
              <a:t>https://uohs.gov.cz/cs/verejne-zakazky/sbirky-rozhodnuti/detail-16047.html</a:t>
            </a:r>
          </a:p>
          <a:p>
            <a:pPr algn="l">
              <a:lnSpc>
                <a:spcPts val="2659"/>
              </a:lnSpc>
            </a:pPr>
            <a:r>
              <a:rPr lang="en-US" sz="1899">
                <a:solidFill>
                  <a:srgbClr val="000000"/>
                </a:solidFill>
                <a:latin typeface="Open Sans 2"/>
                <a:ea typeface="Open Sans 2"/>
                <a:cs typeface="Open Sans 2"/>
                <a:sym typeface="Open Sans 2"/>
              </a:rPr>
              <a:t>[4] Rozhodnutí Úřadu pro ochranu hospodářské soutěže, č. j.: S0066/2018/VZ-10181/2018/544/MBo, instance: I., Výrok: § 268 odst. 2 písm. a) zákona č. 134/2016 Sb., ze dne 20. 7. 2018. Dostupné z: </a:t>
            </a:r>
            <a:r>
              <a:rPr lang="en-US" sz="1899" u="sng">
                <a:solidFill>
                  <a:srgbClr val="000000"/>
                </a:solidFill>
                <a:latin typeface="Open Sans 2"/>
                <a:ea typeface="Open Sans 2"/>
                <a:cs typeface="Open Sans 2"/>
                <a:sym typeface="Open Sans 2"/>
                <a:hlinkClick r:id="rId9" tooltip="https://uohs.gov.cz/cs/verejne-zakazky/sbirky-rozhodnuti/detail-15557.html"/>
              </a:rPr>
              <a:t>https://uohs.gov.cz/cs/verejne-zakazky/sbirky-rozhodnuti/detail-15557.html</a:t>
            </a:r>
          </a:p>
          <a:p>
            <a:pPr algn="l">
              <a:lnSpc>
                <a:spcPts val="2659"/>
              </a:lnSpc>
            </a:pPr>
            <a:r>
              <a:rPr lang="en-US" sz="1899">
                <a:solidFill>
                  <a:srgbClr val="000000"/>
                </a:solidFill>
                <a:latin typeface="Open Sans 2"/>
                <a:ea typeface="Open Sans 2"/>
                <a:cs typeface="Open Sans 2"/>
                <a:sym typeface="Open Sans 2"/>
              </a:rPr>
              <a:t>[5] Rozhodnutí Úřadu pro ochranu hospodářské soutěže, sp. zn.: S0111/2020/VZ, č. j.: 16207/2020/541/JCh, instance: I., Výrok: § 268 odst. 2 písm. a) zákona č. 134/2016 Sb., ze dne 26. 6. 2020. Dostupné z: </a:t>
            </a:r>
            <a:r>
              <a:rPr lang="en-US" sz="1899" u="sng">
                <a:solidFill>
                  <a:srgbClr val="000000"/>
                </a:solidFill>
                <a:latin typeface="Open Sans 2"/>
                <a:ea typeface="Open Sans 2"/>
                <a:cs typeface="Open Sans 2"/>
                <a:sym typeface="Open Sans 2"/>
                <a:hlinkClick r:id="rId10" tooltip="https://uohs.gov.cz/cs/verejne-zakazky/sbirky-rozhodnuti/detail-16753.html"/>
              </a:rPr>
              <a:t>https://uohs.gov.cz/cs/verejne-zakazky/sbirky-rozhodnuti/detail-16753.html</a:t>
            </a:r>
          </a:p>
          <a:p>
            <a:pPr algn="l">
              <a:lnSpc>
                <a:spcPts val="2659"/>
              </a:lnSpc>
            </a:pPr>
            <a:r>
              <a:rPr lang="en-US" sz="1899">
                <a:solidFill>
                  <a:srgbClr val="000000"/>
                </a:solidFill>
                <a:latin typeface="Open Sans 2"/>
                <a:ea typeface="Open Sans 2"/>
                <a:cs typeface="Open Sans 2"/>
                <a:sym typeface="Open Sans 2"/>
              </a:rPr>
              <a:t>[6] Rozhodnutí Úřadu pro ochranu hospodářské soutěže, sp. zn.: S0788/2023/VZ, č. j.: 09980/2024/500, instance: I., Výrok: § 264 odst. 1 zákona č. 134/2016 Sb. § 266 odst. 1 zákona č. 134/2016 Sb., ze dne 23. 5. 2024. Dostupné z: </a:t>
            </a:r>
            <a:r>
              <a:rPr lang="en-US" sz="1899" u="sng">
                <a:solidFill>
                  <a:srgbClr val="000000"/>
                </a:solidFill>
                <a:latin typeface="Open Sans 2"/>
                <a:ea typeface="Open Sans 2"/>
                <a:cs typeface="Open Sans 2"/>
                <a:sym typeface="Open Sans 2"/>
                <a:hlinkClick r:id="rId11" tooltip="https://uohs.gov.cz/cs/verejne-zakazky/sbirky-rozhodnuti/detail-21768.html"/>
              </a:rPr>
              <a:t>https://uohs.gov.cz/cs/verejne-zakazky/sbirky-rozhodnuti/detail-21768.html</a:t>
            </a:r>
          </a:p>
          <a:p>
            <a:pPr algn="l">
              <a:lnSpc>
                <a:spcPts val="2659"/>
              </a:lnSpc>
            </a:pPr>
            <a:r>
              <a:rPr lang="en-US" sz="1899">
                <a:solidFill>
                  <a:srgbClr val="000000"/>
                </a:solidFill>
                <a:latin typeface="Open Sans 2"/>
                <a:ea typeface="Open Sans 2"/>
                <a:cs typeface="Open Sans 2"/>
                <a:sym typeface="Open Sans 2"/>
              </a:rPr>
              <a:t>[7] Rozhodnutí Úřadu pro ochranu hospodářské soutěže, č. j.: S0076/2017/VZ-12268/2017/541/MSc, instance: I., Výrok: § 265 písm. a) zákona č. 134/2016 Sb., ze dne 10. 7. 2017. Dostupné z: </a:t>
            </a:r>
            <a:r>
              <a:rPr lang="en-US" sz="1899" u="sng">
                <a:solidFill>
                  <a:srgbClr val="000000"/>
                </a:solidFill>
                <a:latin typeface="Open Sans 2"/>
                <a:ea typeface="Open Sans 2"/>
                <a:cs typeface="Open Sans 2"/>
                <a:sym typeface="Open Sans 2"/>
                <a:hlinkClick r:id="rId12" tooltip="https://uohs.gov.cz/cs/verejne-zakazky/sbirky-rozhodnuti/detail-14872.html"/>
              </a:rPr>
              <a:t>https://uohs.gov.cz/cs/verejne-zakazky/sbirky-rozhodnuti/detail-14872.html</a:t>
            </a:r>
          </a:p>
          <a:p>
            <a:pPr algn="l">
              <a:lnSpc>
                <a:spcPts val="1819"/>
              </a:lnSpc>
            </a:pPr>
          </a:p>
          <a:p>
            <a:pPr algn="l">
              <a:lnSpc>
                <a:spcPts val="1819"/>
              </a:lnSpc>
            </a:pPr>
          </a:p>
        </p:txBody>
      </p:sp>
      <p:sp>
        <p:nvSpPr>
          <p:cNvPr name="Freeform 17" id="17"/>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13"/>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94071"/>
            <a:ext cx="10935191" cy="1352173"/>
          </a:xfrm>
          <a:prstGeom prst="rect">
            <a:avLst/>
          </a:prstGeom>
        </p:spPr>
        <p:txBody>
          <a:bodyPr anchor="t" rtlCol="false" tIns="0" lIns="0" bIns="0" rIns="0">
            <a:spAutoFit/>
          </a:bodyPr>
          <a:lstStyle/>
          <a:p>
            <a:pPr algn="ctr">
              <a:lnSpc>
                <a:spcPts val="4452"/>
              </a:lnSpc>
            </a:pPr>
            <a:r>
              <a:rPr lang="en-US" b="true" sz="4200" spc="-8">
                <a:solidFill>
                  <a:srgbClr val="FFFFFF"/>
                </a:solidFill>
                <a:latin typeface="Poppins Ultra-Bold"/>
                <a:ea typeface="Poppins Ultra-Bold"/>
                <a:cs typeface="Poppins Ultra-Bold"/>
                <a:sym typeface="Poppins Ultra-Bold"/>
              </a:rPr>
              <a:t>ZDROJE - VZ NA KACENLÁŘSKÉ POTŘEBY</a:t>
            </a:r>
          </a:p>
          <a:p>
            <a:pPr algn="ctr">
              <a:lnSpc>
                <a:spcPts val="5724"/>
              </a:lnSpc>
            </a:pP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94071"/>
            <a:ext cx="10935191" cy="736604"/>
          </a:xfrm>
          <a:prstGeom prst="rect">
            <a:avLst/>
          </a:prstGeom>
        </p:spPr>
        <p:txBody>
          <a:bodyPr anchor="t" rtlCol="false" tIns="0" lIns="0" bIns="0" rIns="0">
            <a:spAutoFit/>
          </a:bodyPr>
          <a:lstStyle/>
          <a:p>
            <a:pPr algn="ctr">
              <a:lnSpc>
                <a:spcPts val="5300"/>
              </a:lnSpc>
            </a:pPr>
            <a:r>
              <a:rPr lang="en-US" b="true" sz="5000" spc="-10">
                <a:solidFill>
                  <a:srgbClr val="FFFFFF"/>
                </a:solidFill>
                <a:latin typeface="Poppins Ultra-Bold"/>
                <a:ea typeface="Poppins Ultra-Bold"/>
                <a:cs typeface="Poppins Ultra-Bold"/>
                <a:sym typeface="Poppins Ultra-Bold"/>
              </a:rPr>
              <a:t>DOTAZ Č. 4 - VZ NA ÚKLID</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4199022"/>
            <a:ext cx="13230280" cy="1540640"/>
          </a:xfrm>
          <a:prstGeom prst="rect">
            <a:avLst/>
          </a:prstGeom>
        </p:spPr>
        <p:txBody>
          <a:bodyPr anchor="t" rtlCol="false" tIns="0" lIns="0" bIns="0" rIns="0">
            <a:spAutoFit/>
          </a:bodyPr>
          <a:lstStyle/>
          <a:p>
            <a:pPr algn="just">
              <a:lnSpc>
                <a:spcPts val="4183"/>
              </a:lnSpc>
            </a:pPr>
            <a:r>
              <a:rPr lang="en-US" sz="2657">
                <a:solidFill>
                  <a:srgbClr val="000000"/>
                </a:solidFill>
                <a:latin typeface="Open Sans 1"/>
                <a:ea typeface="Open Sans 1"/>
                <a:cs typeface="Open Sans 1"/>
                <a:sym typeface="Open Sans 1"/>
              </a:rPr>
              <a:t>Zadavatel připravuje veřejnou zakázku na </a:t>
            </a:r>
            <a:r>
              <a:rPr lang="en-US" b="true" sz="2657">
                <a:solidFill>
                  <a:srgbClr val="000000"/>
                </a:solidFill>
                <a:latin typeface="Open Sans 1 Bold"/>
                <a:ea typeface="Open Sans 1 Bold"/>
                <a:cs typeface="Open Sans 1 Bold"/>
                <a:sym typeface="Open Sans 1 Bold"/>
              </a:rPr>
              <a:t>dlouhodobé zajištění úklidových služeb. Jaká zvolit zadávací a smluvní podmínky, kritéria kvalifikace a hodnoticí kritéria</a:t>
            </a:r>
            <a:r>
              <a:rPr lang="en-US" sz="2657">
                <a:solidFill>
                  <a:srgbClr val="000000"/>
                </a:solidFill>
                <a:latin typeface="Open Sans 1"/>
                <a:ea typeface="Open Sans 1"/>
                <a:cs typeface="Open Sans 1"/>
                <a:sym typeface="Open Sans 1"/>
              </a:rPr>
              <a:t>?</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497573"/>
            <a:ext cx="14698786" cy="7278848"/>
          </a:xfrm>
          <a:prstGeom prst="rect">
            <a:avLst/>
          </a:prstGeom>
        </p:spPr>
        <p:txBody>
          <a:bodyPr anchor="t" rtlCol="false" tIns="0" lIns="0" bIns="0" rIns="0">
            <a:spAutoFit/>
          </a:bodyPr>
          <a:lstStyle/>
          <a:p>
            <a:pPr algn="just">
              <a:lnSpc>
                <a:spcPts val="3414"/>
              </a:lnSpc>
            </a:pPr>
            <a:r>
              <a:rPr lang="en-US" sz="2169">
                <a:solidFill>
                  <a:srgbClr val="4D4D4D"/>
                </a:solidFill>
                <a:latin typeface="Open Sans 1"/>
                <a:ea typeface="Open Sans 1"/>
                <a:cs typeface="Open Sans 1"/>
                <a:sym typeface="Open Sans 1"/>
              </a:rPr>
              <a:t>Pro přípravu veřejné zakázky na dlouhodobé zajištění úklidových služeb je důležité správně nastavit zadávací a smluvní podmínky, kritéria kvalifikace a hodnoticí kritéria. Níže uvádím doporučení na základě dostupných zdrojů:</a:t>
            </a:r>
          </a:p>
          <a:p>
            <a:pPr algn="just">
              <a:lnSpc>
                <a:spcPts val="3414"/>
              </a:lnSpc>
            </a:pPr>
            <a:r>
              <a:rPr lang="en-US" sz="2169" b="true">
                <a:solidFill>
                  <a:srgbClr val="4D4D4D"/>
                </a:solidFill>
                <a:latin typeface="Open Sans 1 Bold"/>
                <a:ea typeface="Open Sans 1 Bold"/>
                <a:cs typeface="Open Sans 1 Bold"/>
                <a:sym typeface="Open Sans 1 Bold"/>
              </a:rPr>
              <a:t>Zadávací podmínky</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Předmět plnění: Předmětem veřejné zakázky by mělo být zajištění běžného (denního, týdenního, měsíčního) i mimořádného úklidu v objektech zadavatele, včetně dodávek hygienických prostředků[1][2].</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Tech</a:t>
            </a:r>
            <a:r>
              <a:rPr lang="en-US" sz="2169">
                <a:solidFill>
                  <a:srgbClr val="4D4D4D"/>
                </a:solidFill>
                <a:latin typeface="Open Sans 1"/>
                <a:ea typeface="Open Sans 1"/>
                <a:cs typeface="Open Sans 1"/>
                <a:sym typeface="Open Sans 1"/>
              </a:rPr>
              <a:t>n</a:t>
            </a:r>
            <a:r>
              <a:rPr lang="en-US" sz="2169">
                <a:solidFill>
                  <a:srgbClr val="4D4D4D"/>
                </a:solidFill>
                <a:latin typeface="Open Sans 1"/>
                <a:ea typeface="Open Sans 1"/>
                <a:cs typeface="Open Sans 1"/>
                <a:sym typeface="Open Sans 1"/>
              </a:rPr>
              <a:t>ická specifik</a:t>
            </a:r>
            <a:r>
              <a:rPr lang="en-US" sz="2169">
                <a:solidFill>
                  <a:srgbClr val="4D4D4D"/>
                </a:solidFill>
                <a:latin typeface="Open Sans 1"/>
                <a:ea typeface="Open Sans 1"/>
                <a:cs typeface="Open Sans 1"/>
                <a:sym typeface="Open Sans 1"/>
              </a:rPr>
              <a:t>a</a:t>
            </a:r>
            <a:r>
              <a:rPr lang="en-US" sz="2169">
                <a:solidFill>
                  <a:srgbClr val="4D4D4D"/>
                </a:solidFill>
                <a:latin typeface="Open Sans 1"/>
                <a:ea typeface="Open Sans 1"/>
                <a:cs typeface="Open Sans 1"/>
                <a:sym typeface="Open Sans 1"/>
              </a:rPr>
              <a:t>ce: Podrobná techn</a:t>
            </a:r>
            <a:r>
              <a:rPr lang="en-US" sz="2169">
                <a:solidFill>
                  <a:srgbClr val="4D4D4D"/>
                </a:solidFill>
                <a:latin typeface="Open Sans 1"/>
                <a:ea typeface="Open Sans 1"/>
                <a:cs typeface="Open Sans 1"/>
                <a:sym typeface="Open Sans 1"/>
              </a:rPr>
              <a:t>ick</a:t>
            </a:r>
            <a:r>
              <a:rPr lang="en-US" sz="2169">
                <a:solidFill>
                  <a:srgbClr val="4D4D4D"/>
                </a:solidFill>
                <a:latin typeface="Open Sans 1"/>
                <a:ea typeface="Open Sans 1"/>
                <a:cs typeface="Open Sans 1"/>
                <a:sym typeface="Open Sans 1"/>
              </a:rPr>
              <a:t>á specifikace úklidov</a:t>
            </a:r>
            <a:r>
              <a:rPr lang="en-US" sz="2169">
                <a:solidFill>
                  <a:srgbClr val="4D4D4D"/>
                </a:solidFill>
                <a:latin typeface="Open Sans 1"/>
                <a:ea typeface="Open Sans 1"/>
                <a:cs typeface="Open Sans 1"/>
                <a:sym typeface="Open Sans 1"/>
              </a:rPr>
              <a:t>ý</a:t>
            </a:r>
            <a:r>
              <a:rPr lang="en-US" sz="2169">
                <a:solidFill>
                  <a:srgbClr val="4D4D4D"/>
                </a:solidFill>
                <a:latin typeface="Open Sans 1"/>
                <a:ea typeface="Open Sans 1"/>
                <a:cs typeface="Open Sans 1"/>
                <a:sym typeface="Open Sans 1"/>
              </a:rPr>
              <a:t>ch a</a:t>
            </a:r>
            <a:r>
              <a:rPr lang="en-US" sz="2169">
                <a:solidFill>
                  <a:srgbClr val="4D4D4D"/>
                </a:solidFill>
                <a:latin typeface="Open Sans 1"/>
                <a:ea typeface="Open Sans 1"/>
                <a:cs typeface="Open Sans 1"/>
                <a:sym typeface="Open Sans 1"/>
              </a:rPr>
              <a:t> </a:t>
            </a:r>
            <a:r>
              <a:rPr lang="en-US" sz="2169">
                <a:solidFill>
                  <a:srgbClr val="4D4D4D"/>
                </a:solidFill>
                <a:latin typeface="Open Sans 1"/>
                <a:ea typeface="Open Sans 1"/>
                <a:cs typeface="Open Sans 1"/>
                <a:sym typeface="Open Sans 1"/>
              </a:rPr>
              <a:t>desi</a:t>
            </a:r>
            <a:r>
              <a:rPr lang="en-US" sz="2169">
                <a:solidFill>
                  <a:srgbClr val="4D4D4D"/>
                </a:solidFill>
                <a:latin typeface="Open Sans 1"/>
                <a:ea typeface="Open Sans 1"/>
                <a:cs typeface="Open Sans 1"/>
                <a:sym typeface="Open Sans 1"/>
              </a:rPr>
              <a:t>n</a:t>
            </a:r>
            <a:r>
              <a:rPr lang="en-US" sz="2169">
                <a:solidFill>
                  <a:srgbClr val="4D4D4D"/>
                </a:solidFill>
                <a:latin typeface="Open Sans 1"/>
                <a:ea typeface="Open Sans 1"/>
                <a:cs typeface="Open Sans 1"/>
                <a:sym typeface="Open Sans 1"/>
              </a:rPr>
              <a:t>fe</a:t>
            </a:r>
            <a:r>
              <a:rPr lang="en-US" sz="2169">
                <a:solidFill>
                  <a:srgbClr val="4D4D4D"/>
                </a:solidFill>
                <a:latin typeface="Open Sans 1"/>
                <a:ea typeface="Open Sans 1"/>
                <a:cs typeface="Open Sans 1"/>
                <a:sym typeface="Open Sans 1"/>
              </a:rPr>
              <a:t>k</a:t>
            </a:r>
            <a:r>
              <a:rPr lang="en-US" sz="2169">
                <a:solidFill>
                  <a:srgbClr val="4D4D4D"/>
                </a:solidFill>
                <a:latin typeface="Open Sans 1"/>
                <a:ea typeface="Open Sans 1"/>
                <a:cs typeface="Open Sans 1"/>
                <a:sym typeface="Open Sans 1"/>
              </a:rPr>
              <a:t>čních </a:t>
            </a:r>
            <a:r>
              <a:rPr lang="en-US" sz="2169">
                <a:solidFill>
                  <a:srgbClr val="4D4D4D"/>
                </a:solidFill>
                <a:latin typeface="Open Sans 1"/>
                <a:ea typeface="Open Sans 1"/>
                <a:cs typeface="Open Sans 1"/>
                <a:sym typeface="Open Sans 1"/>
              </a:rPr>
              <a:t>p</a:t>
            </a:r>
            <a:r>
              <a:rPr lang="en-US" sz="2169">
                <a:solidFill>
                  <a:srgbClr val="4D4D4D"/>
                </a:solidFill>
                <a:latin typeface="Open Sans 1"/>
                <a:ea typeface="Open Sans 1"/>
                <a:cs typeface="Open Sans 1"/>
                <a:sym typeface="Open Sans 1"/>
              </a:rPr>
              <a:t>rací, jejich čet</a:t>
            </a:r>
            <a:r>
              <a:rPr lang="en-US" sz="2169">
                <a:solidFill>
                  <a:srgbClr val="4D4D4D"/>
                </a:solidFill>
                <a:latin typeface="Open Sans 1"/>
                <a:ea typeface="Open Sans 1"/>
                <a:cs typeface="Open Sans 1"/>
                <a:sym typeface="Open Sans 1"/>
              </a:rPr>
              <a:t>n</a:t>
            </a:r>
            <a:r>
              <a:rPr lang="en-US" sz="2169">
                <a:solidFill>
                  <a:srgbClr val="4D4D4D"/>
                </a:solidFill>
                <a:latin typeface="Open Sans 1"/>
                <a:ea typeface="Open Sans 1"/>
                <a:cs typeface="Open Sans 1"/>
                <a:sym typeface="Open Sans 1"/>
              </a:rPr>
              <a:t>ost</a:t>
            </a:r>
            <a:r>
              <a:rPr lang="en-US" sz="2169">
                <a:solidFill>
                  <a:srgbClr val="4D4D4D"/>
                </a:solidFill>
                <a:latin typeface="Open Sans 1"/>
                <a:ea typeface="Open Sans 1"/>
                <a:cs typeface="Open Sans 1"/>
                <a:sym typeface="Open Sans 1"/>
              </a:rPr>
              <a:t> </a:t>
            </a:r>
            <a:r>
              <a:rPr lang="en-US" sz="2169">
                <a:solidFill>
                  <a:srgbClr val="4D4D4D"/>
                </a:solidFill>
                <a:latin typeface="Open Sans 1"/>
                <a:ea typeface="Open Sans 1"/>
                <a:cs typeface="Open Sans 1"/>
                <a:sym typeface="Open Sans 1"/>
              </a:rPr>
              <a:t>a roz</a:t>
            </a:r>
            <a:r>
              <a:rPr lang="en-US" sz="2169">
                <a:solidFill>
                  <a:srgbClr val="4D4D4D"/>
                </a:solidFill>
                <a:latin typeface="Open Sans 1"/>
                <a:ea typeface="Open Sans 1"/>
                <a:cs typeface="Open Sans 1"/>
                <a:sym typeface="Open Sans 1"/>
              </a:rPr>
              <a:t>s</a:t>
            </a:r>
            <a:r>
              <a:rPr lang="en-US" sz="2169">
                <a:solidFill>
                  <a:srgbClr val="4D4D4D"/>
                </a:solidFill>
                <a:latin typeface="Open Sans 1"/>
                <a:ea typeface="Open Sans 1"/>
                <a:cs typeface="Open Sans 1"/>
                <a:sym typeface="Open Sans 1"/>
              </a:rPr>
              <a:t>ah b</a:t>
            </a:r>
            <a:r>
              <a:rPr lang="en-US" sz="2169">
                <a:solidFill>
                  <a:srgbClr val="4D4D4D"/>
                </a:solidFill>
                <a:latin typeface="Open Sans 1"/>
                <a:ea typeface="Open Sans 1"/>
                <a:cs typeface="Open Sans 1"/>
                <a:sym typeface="Open Sans 1"/>
              </a:rPr>
              <a:t>y</a:t>
            </a:r>
            <a:r>
              <a:rPr lang="en-US" sz="2169">
                <a:solidFill>
                  <a:srgbClr val="4D4D4D"/>
                </a:solidFill>
                <a:latin typeface="Open Sans 1"/>
                <a:ea typeface="Open Sans 1"/>
                <a:cs typeface="Open Sans 1"/>
                <a:sym typeface="Open Sans 1"/>
              </a:rPr>
              <a:t> </a:t>
            </a:r>
            <a:r>
              <a:rPr lang="en-US" sz="2169">
                <a:solidFill>
                  <a:srgbClr val="4D4D4D"/>
                </a:solidFill>
                <a:latin typeface="Open Sans 1"/>
                <a:ea typeface="Open Sans 1"/>
                <a:cs typeface="Open Sans 1"/>
                <a:sym typeface="Open Sans 1"/>
              </a:rPr>
              <a:t>m</a:t>
            </a:r>
            <a:r>
              <a:rPr lang="en-US" sz="2169">
                <a:solidFill>
                  <a:srgbClr val="4D4D4D"/>
                </a:solidFill>
                <a:latin typeface="Open Sans 1"/>
                <a:ea typeface="Open Sans 1"/>
                <a:cs typeface="Open Sans 1"/>
                <a:sym typeface="Open Sans 1"/>
              </a:rPr>
              <a:t>ěly</a:t>
            </a:r>
            <a:r>
              <a:rPr lang="en-US" sz="2169">
                <a:solidFill>
                  <a:srgbClr val="4D4D4D"/>
                </a:solidFill>
                <a:latin typeface="Open Sans 1"/>
                <a:ea typeface="Open Sans 1"/>
                <a:cs typeface="Open Sans 1"/>
                <a:sym typeface="Open Sans 1"/>
              </a:rPr>
              <a:t> </a:t>
            </a:r>
            <a:r>
              <a:rPr lang="en-US" sz="2169">
                <a:solidFill>
                  <a:srgbClr val="4D4D4D"/>
                </a:solidFill>
                <a:latin typeface="Open Sans 1"/>
                <a:ea typeface="Open Sans 1"/>
                <a:cs typeface="Open Sans 1"/>
                <a:sym typeface="Open Sans 1"/>
              </a:rPr>
              <a:t>být uvedeny v přílohách zadávací dokumentace[2].</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Ekologické požadavky: Zadavatel může požadovat, aby účastník prokázal schopnost poskytovat úklidové služby ekologicky, například prostřednictvím certifikace ISO 14001[3].</a:t>
            </a:r>
          </a:p>
          <a:p>
            <a:pPr algn="just">
              <a:lnSpc>
                <a:spcPts val="3414"/>
              </a:lnSpc>
            </a:pPr>
            <a:r>
              <a:rPr lang="en-US" sz="2169" b="true">
                <a:solidFill>
                  <a:srgbClr val="4D4D4D"/>
                </a:solidFill>
                <a:latin typeface="Open Sans 1 Bold"/>
                <a:ea typeface="Open Sans 1 Bold"/>
                <a:cs typeface="Open Sans 1 Bold"/>
                <a:sym typeface="Open Sans 1 Bold"/>
              </a:rPr>
              <a:t>Smluvní podmínky</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Doba plnění: Smlouva by měla být uzavřena na dobu určitou, například 48 měsíců[2].</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Sankce: Stanovení sankcí za nesplnění povinností, například smluvní pokuta za každý jednotlivý případ porušení[4].</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Ekologické postupy: Poskytovatel by měl být povinen používat ekologicky šetrné úklidové prostředky a postupy[4].</a:t>
            </a:r>
          </a:p>
          <a:p>
            <a:pPr algn="just">
              <a:lnSpc>
                <a:spcPts val="3571"/>
              </a:lnSpc>
            </a:pPr>
          </a:p>
          <a:p>
            <a:pPr algn="just">
              <a:lnSpc>
                <a:spcPts val="341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94071"/>
            <a:ext cx="10935191" cy="736604"/>
          </a:xfrm>
          <a:prstGeom prst="rect">
            <a:avLst/>
          </a:prstGeom>
        </p:spPr>
        <p:txBody>
          <a:bodyPr anchor="t" rtlCol="false" tIns="0" lIns="0" bIns="0" rIns="0">
            <a:spAutoFit/>
          </a:bodyPr>
          <a:lstStyle/>
          <a:p>
            <a:pPr algn="ctr">
              <a:lnSpc>
                <a:spcPts val="5300"/>
              </a:lnSpc>
            </a:pPr>
            <a:r>
              <a:rPr lang="en-US" b="true" sz="5000" spc="-10">
                <a:solidFill>
                  <a:srgbClr val="FFFFFF"/>
                </a:solidFill>
                <a:latin typeface="Poppins Ultra-Bold"/>
                <a:ea typeface="Poppins Ultra-Bold"/>
                <a:cs typeface="Poppins Ultra-Bold"/>
                <a:sym typeface="Poppins Ultra-Bold"/>
              </a:rPr>
              <a:t>ODPOVĚĎ Č. 4 - VZ NA ÚKLID</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497573"/>
            <a:ext cx="14698786" cy="6402548"/>
          </a:xfrm>
          <a:prstGeom prst="rect">
            <a:avLst/>
          </a:prstGeom>
        </p:spPr>
        <p:txBody>
          <a:bodyPr anchor="t" rtlCol="false" tIns="0" lIns="0" bIns="0" rIns="0">
            <a:spAutoFit/>
          </a:bodyPr>
          <a:lstStyle/>
          <a:p>
            <a:pPr algn="just">
              <a:lnSpc>
                <a:spcPts val="3414"/>
              </a:lnSpc>
            </a:pPr>
            <a:r>
              <a:rPr lang="en-US" sz="2169" b="true">
                <a:solidFill>
                  <a:srgbClr val="4D4D4D"/>
                </a:solidFill>
                <a:latin typeface="Open Sans 1 Bold"/>
                <a:ea typeface="Open Sans 1 Bold"/>
                <a:cs typeface="Open Sans 1 Bold"/>
                <a:sym typeface="Open Sans 1 Bold"/>
              </a:rPr>
              <a:t>Kritéria kvalifikace</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Profesní způsobilost: Dodavatel by měl předložit výpis z obchodního a živnostenského rejstříku[5].</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Technická kvalifikace: Dodavatel by měl prokázat realizaci významných referenčn</a:t>
            </a:r>
            <a:r>
              <a:rPr lang="en-US" sz="2169">
                <a:solidFill>
                  <a:srgbClr val="4D4D4D"/>
                </a:solidFill>
                <a:latin typeface="Open Sans 1"/>
                <a:ea typeface="Open Sans 1"/>
                <a:cs typeface="Open Sans 1"/>
                <a:sym typeface="Open Sans 1"/>
              </a:rPr>
              <a:t>í</a:t>
            </a:r>
            <a:r>
              <a:rPr lang="en-US" sz="2169">
                <a:solidFill>
                  <a:srgbClr val="4D4D4D"/>
                </a:solidFill>
                <a:latin typeface="Open Sans 1"/>
                <a:ea typeface="Open Sans 1"/>
                <a:cs typeface="Open Sans 1"/>
                <a:sym typeface="Open Sans 1"/>
              </a:rPr>
              <a:t>ch</a:t>
            </a:r>
            <a:r>
              <a:rPr lang="en-US" sz="2169">
                <a:solidFill>
                  <a:srgbClr val="4D4D4D"/>
                </a:solidFill>
                <a:latin typeface="Open Sans 1"/>
                <a:ea typeface="Open Sans 1"/>
                <a:cs typeface="Open Sans 1"/>
                <a:sym typeface="Open Sans 1"/>
              </a:rPr>
              <a:t> </a:t>
            </a:r>
            <a:r>
              <a:rPr lang="en-US" sz="2169">
                <a:solidFill>
                  <a:srgbClr val="4D4D4D"/>
                </a:solidFill>
                <a:latin typeface="Open Sans 1"/>
                <a:ea typeface="Open Sans 1"/>
                <a:cs typeface="Open Sans 1"/>
                <a:sym typeface="Open Sans 1"/>
              </a:rPr>
              <a:t>služeb, na</a:t>
            </a:r>
            <a:r>
              <a:rPr lang="en-US" sz="2169">
                <a:solidFill>
                  <a:srgbClr val="4D4D4D"/>
                </a:solidFill>
                <a:latin typeface="Open Sans 1"/>
                <a:ea typeface="Open Sans 1"/>
                <a:cs typeface="Open Sans 1"/>
                <a:sym typeface="Open Sans 1"/>
              </a:rPr>
              <a:t>p</a:t>
            </a:r>
            <a:r>
              <a:rPr lang="en-US" sz="2169">
                <a:solidFill>
                  <a:srgbClr val="4D4D4D"/>
                </a:solidFill>
                <a:latin typeface="Open Sans 1"/>
                <a:ea typeface="Open Sans 1"/>
                <a:cs typeface="Open Sans 1"/>
                <a:sym typeface="Open Sans 1"/>
              </a:rPr>
              <a:t>ř</a:t>
            </a:r>
            <a:r>
              <a:rPr lang="en-US" sz="2169">
                <a:solidFill>
                  <a:srgbClr val="4D4D4D"/>
                </a:solidFill>
                <a:latin typeface="Open Sans 1"/>
                <a:ea typeface="Open Sans 1"/>
                <a:cs typeface="Open Sans 1"/>
                <a:sym typeface="Open Sans 1"/>
              </a:rPr>
              <a:t>ík</a:t>
            </a:r>
            <a:r>
              <a:rPr lang="en-US" sz="2169">
                <a:solidFill>
                  <a:srgbClr val="4D4D4D"/>
                </a:solidFill>
                <a:latin typeface="Open Sans 1"/>
                <a:ea typeface="Open Sans 1"/>
                <a:cs typeface="Open Sans 1"/>
                <a:sym typeface="Open Sans 1"/>
              </a:rPr>
              <a:t>lad minimálně 3 zakázky na úklidové služby ve zdravotnictví s lůžkovou kapacitou nejméně 300 lůžek[5].</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Ekolog</a:t>
            </a:r>
            <a:r>
              <a:rPr lang="en-US" sz="2169">
                <a:solidFill>
                  <a:srgbClr val="4D4D4D"/>
                </a:solidFill>
                <a:latin typeface="Open Sans 1"/>
                <a:ea typeface="Open Sans 1"/>
                <a:cs typeface="Open Sans 1"/>
                <a:sym typeface="Open Sans 1"/>
              </a:rPr>
              <a:t>ická kvalifik</a:t>
            </a:r>
            <a:r>
              <a:rPr lang="en-US" sz="2169">
                <a:solidFill>
                  <a:srgbClr val="4D4D4D"/>
                </a:solidFill>
                <a:latin typeface="Open Sans 1"/>
                <a:ea typeface="Open Sans 1"/>
                <a:cs typeface="Open Sans 1"/>
                <a:sym typeface="Open Sans 1"/>
              </a:rPr>
              <a:t>a</a:t>
            </a:r>
            <a:r>
              <a:rPr lang="en-US" sz="2169">
                <a:solidFill>
                  <a:srgbClr val="4D4D4D"/>
                </a:solidFill>
                <a:latin typeface="Open Sans 1"/>
                <a:ea typeface="Open Sans 1"/>
                <a:cs typeface="Open Sans 1"/>
                <a:sym typeface="Open Sans 1"/>
              </a:rPr>
              <a:t>ce: Požadave</a:t>
            </a:r>
            <a:r>
              <a:rPr lang="en-US" sz="2169">
                <a:solidFill>
                  <a:srgbClr val="4D4D4D"/>
                </a:solidFill>
                <a:latin typeface="Open Sans 1"/>
                <a:ea typeface="Open Sans 1"/>
                <a:cs typeface="Open Sans 1"/>
                <a:sym typeface="Open Sans 1"/>
              </a:rPr>
              <a:t>k</a:t>
            </a:r>
            <a:r>
              <a:rPr lang="en-US" sz="2169">
                <a:solidFill>
                  <a:srgbClr val="4D4D4D"/>
                </a:solidFill>
                <a:latin typeface="Open Sans 1"/>
                <a:ea typeface="Open Sans 1"/>
                <a:cs typeface="Open Sans 1"/>
                <a:sym typeface="Open Sans 1"/>
              </a:rPr>
              <a:t> na certifikaci ISO 14001 nebo obdobn</a:t>
            </a:r>
            <a:r>
              <a:rPr lang="en-US" sz="2169">
                <a:solidFill>
                  <a:srgbClr val="4D4D4D"/>
                </a:solidFill>
                <a:latin typeface="Open Sans 1"/>
                <a:ea typeface="Open Sans 1"/>
                <a:cs typeface="Open Sans 1"/>
                <a:sym typeface="Open Sans 1"/>
              </a:rPr>
              <a:t>ý</a:t>
            </a:r>
            <a:r>
              <a:rPr lang="en-US" sz="2169">
                <a:solidFill>
                  <a:srgbClr val="4D4D4D"/>
                </a:solidFill>
                <a:latin typeface="Open Sans 1"/>
                <a:ea typeface="Open Sans 1"/>
                <a:cs typeface="Open Sans 1"/>
                <a:sym typeface="Open Sans 1"/>
              </a:rPr>
              <a:t> systém</a:t>
            </a:r>
            <a:r>
              <a:rPr lang="en-US" sz="2169">
                <a:solidFill>
                  <a:srgbClr val="4D4D4D"/>
                </a:solidFill>
                <a:latin typeface="Open Sans 1"/>
                <a:ea typeface="Open Sans 1"/>
                <a:cs typeface="Open Sans 1"/>
                <a:sym typeface="Open Sans 1"/>
              </a:rPr>
              <a:t> </a:t>
            </a:r>
            <a:r>
              <a:rPr lang="en-US" sz="2169">
                <a:solidFill>
                  <a:srgbClr val="4D4D4D"/>
                </a:solidFill>
                <a:latin typeface="Open Sans 1"/>
                <a:ea typeface="Open Sans 1"/>
                <a:cs typeface="Open Sans 1"/>
                <a:sym typeface="Open Sans 1"/>
              </a:rPr>
              <a:t>enviro</a:t>
            </a:r>
            <a:r>
              <a:rPr lang="en-US" sz="2169">
                <a:solidFill>
                  <a:srgbClr val="4D4D4D"/>
                </a:solidFill>
                <a:latin typeface="Open Sans 1"/>
                <a:ea typeface="Open Sans 1"/>
                <a:cs typeface="Open Sans 1"/>
                <a:sym typeface="Open Sans 1"/>
              </a:rPr>
              <a:t>nm</a:t>
            </a:r>
            <a:r>
              <a:rPr lang="en-US" sz="2169">
                <a:solidFill>
                  <a:srgbClr val="4D4D4D"/>
                </a:solidFill>
                <a:latin typeface="Open Sans 1"/>
                <a:ea typeface="Open Sans 1"/>
                <a:cs typeface="Open Sans 1"/>
                <a:sym typeface="Open Sans 1"/>
              </a:rPr>
              <a:t>entálního řízení[3].</a:t>
            </a:r>
          </a:p>
          <a:p>
            <a:pPr algn="just">
              <a:lnSpc>
                <a:spcPts val="3414"/>
              </a:lnSpc>
            </a:pPr>
            <a:r>
              <a:rPr lang="en-US" sz="2169" b="true">
                <a:solidFill>
                  <a:srgbClr val="4D4D4D"/>
                </a:solidFill>
                <a:latin typeface="Open Sans 1 Bold"/>
                <a:ea typeface="Open Sans 1 Bold"/>
                <a:cs typeface="Open Sans 1 Bold"/>
                <a:sym typeface="Open Sans 1 Bold"/>
              </a:rPr>
              <a:t>Hodnoticí kritéria</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Nabídková</a:t>
            </a:r>
            <a:r>
              <a:rPr lang="en-US" sz="2169">
                <a:solidFill>
                  <a:srgbClr val="4D4D4D"/>
                </a:solidFill>
                <a:latin typeface="Open Sans 1"/>
                <a:ea typeface="Open Sans 1"/>
                <a:cs typeface="Open Sans 1"/>
                <a:sym typeface="Open Sans 1"/>
              </a:rPr>
              <a:t> cen</a:t>
            </a:r>
            <a:r>
              <a:rPr lang="en-US" sz="2169">
                <a:solidFill>
                  <a:srgbClr val="4D4D4D"/>
                </a:solidFill>
                <a:latin typeface="Open Sans 1"/>
                <a:ea typeface="Open Sans 1"/>
                <a:cs typeface="Open Sans 1"/>
                <a:sym typeface="Open Sans 1"/>
              </a:rPr>
              <a:t>a: Cena b</a:t>
            </a:r>
            <a:r>
              <a:rPr lang="en-US" sz="2169">
                <a:solidFill>
                  <a:srgbClr val="4D4D4D"/>
                </a:solidFill>
                <a:latin typeface="Open Sans 1"/>
                <a:ea typeface="Open Sans 1"/>
                <a:cs typeface="Open Sans 1"/>
                <a:sym typeface="Open Sans 1"/>
              </a:rPr>
              <a:t>y</a:t>
            </a:r>
            <a:r>
              <a:rPr lang="en-US" sz="2169">
                <a:solidFill>
                  <a:srgbClr val="4D4D4D"/>
                </a:solidFill>
                <a:latin typeface="Open Sans 1"/>
                <a:ea typeface="Open Sans 1"/>
                <a:cs typeface="Open Sans 1"/>
                <a:sym typeface="Open Sans 1"/>
              </a:rPr>
              <a:t> </a:t>
            </a:r>
            <a:r>
              <a:rPr lang="en-US" sz="2169">
                <a:solidFill>
                  <a:srgbClr val="4D4D4D"/>
                </a:solidFill>
                <a:latin typeface="Open Sans 1"/>
                <a:ea typeface="Open Sans 1"/>
                <a:cs typeface="Open Sans 1"/>
                <a:sym typeface="Open Sans 1"/>
              </a:rPr>
              <a:t>m</a:t>
            </a:r>
            <a:r>
              <a:rPr lang="en-US" sz="2169">
                <a:solidFill>
                  <a:srgbClr val="4D4D4D"/>
                </a:solidFill>
                <a:latin typeface="Open Sans 1"/>
                <a:ea typeface="Open Sans 1"/>
                <a:cs typeface="Open Sans 1"/>
                <a:sym typeface="Open Sans 1"/>
              </a:rPr>
              <a:t>ěla</a:t>
            </a:r>
            <a:r>
              <a:rPr lang="en-US" sz="2169">
                <a:solidFill>
                  <a:srgbClr val="4D4D4D"/>
                </a:solidFill>
                <a:latin typeface="Open Sans 1"/>
                <a:ea typeface="Open Sans 1"/>
                <a:cs typeface="Open Sans 1"/>
                <a:sym typeface="Open Sans 1"/>
              </a:rPr>
              <a:t> mí</a:t>
            </a:r>
            <a:r>
              <a:rPr lang="en-US" sz="2169">
                <a:solidFill>
                  <a:srgbClr val="4D4D4D"/>
                </a:solidFill>
                <a:latin typeface="Open Sans 1"/>
                <a:ea typeface="Open Sans 1"/>
                <a:cs typeface="Open Sans 1"/>
                <a:sym typeface="Open Sans 1"/>
              </a:rPr>
              <a:t>t vysokou váhu, například 50-70%[2][6].</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Kva</a:t>
            </a:r>
            <a:r>
              <a:rPr lang="en-US" sz="2169">
                <a:solidFill>
                  <a:srgbClr val="4D4D4D"/>
                </a:solidFill>
                <a:latin typeface="Open Sans 1"/>
                <a:ea typeface="Open Sans 1"/>
                <a:cs typeface="Open Sans 1"/>
                <a:sym typeface="Open Sans 1"/>
              </a:rPr>
              <a:t>lita: Hodnocení kvality může zahrnovat systém kvality pro realizaci zakázky, zkušenosti objednatelů s členy realizačního týmu, nebo koncepci inovace v ekologickém přístupu k úklidu[7][6].</a:t>
            </a:r>
          </a:p>
          <a:p>
            <a:pPr algn="just" marL="468305" indent="-234152" lvl="1">
              <a:lnSpc>
                <a:spcPts val="3414"/>
              </a:lnSpc>
              <a:buAutoNum type="arabicPeriod" startAt="1"/>
            </a:pPr>
            <a:r>
              <a:rPr lang="en-US" sz="2169">
                <a:solidFill>
                  <a:srgbClr val="4D4D4D"/>
                </a:solidFill>
                <a:latin typeface="Open Sans 1"/>
                <a:ea typeface="Open Sans 1"/>
                <a:cs typeface="Open Sans 1"/>
                <a:sym typeface="Open Sans 1"/>
              </a:rPr>
              <a:t>Mzda úk</a:t>
            </a:r>
            <a:r>
              <a:rPr lang="en-US" sz="2169">
                <a:solidFill>
                  <a:srgbClr val="4D4D4D"/>
                </a:solidFill>
                <a:latin typeface="Open Sans 1"/>
                <a:ea typeface="Open Sans 1"/>
                <a:cs typeface="Open Sans 1"/>
                <a:sym typeface="Open Sans 1"/>
              </a:rPr>
              <a:t>l</a:t>
            </a:r>
            <a:r>
              <a:rPr lang="en-US" sz="2169">
                <a:solidFill>
                  <a:srgbClr val="4D4D4D"/>
                </a:solidFill>
                <a:latin typeface="Open Sans 1"/>
                <a:ea typeface="Open Sans 1"/>
                <a:cs typeface="Open Sans 1"/>
                <a:sym typeface="Open Sans 1"/>
              </a:rPr>
              <a:t>ido</a:t>
            </a:r>
            <a:r>
              <a:rPr lang="en-US" sz="2169">
                <a:solidFill>
                  <a:srgbClr val="4D4D4D"/>
                </a:solidFill>
                <a:latin typeface="Open Sans 1"/>
                <a:ea typeface="Open Sans 1"/>
                <a:cs typeface="Open Sans 1"/>
                <a:sym typeface="Open Sans 1"/>
              </a:rPr>
              <a:t>v</a:t>
            </a:r>
            <a:r>
              <a:rPr lang="en-US" sz="2169">
                <a:solidFill>
                  <a:srgbClr val="4D4D4D"/>
                </a:solidFill>
                <a:latin typeface="Open Sans 1"/>
                <a:ea typeface="Open Sans 1"/>
                <a:cs typeface="Open Sans 1"/>
                <a:sym typeface="Open Sans 1"/>
              </a:rPr>
              <a:t>ého</a:t>
            </a:r>
            <a:r>
              <a:rPr lang="en-US" sz="2169">
                <a:solidFill>
                  <a:srgbClr val="4D4D4D"/>
                </a:solidFill>
                <a:latin typeface="Open Sans 1"/>
                <a:ea typeface="Open Sans 1"/>
                <a:cs typeface="Open Sans 1"/>
                <a:sym typeface="Open Sans 1"/>
              </a:rPr>
              <a:t> p</a:t>
            </a:r>
            <a:r>
              <a:rPr lang="en-US" sz="2169">
                <a:solidFill>
                  <a:srgbClr val="4D4D4D"/>
                </a:solidFill>
                <a:latin typeface="Open Sans 1"/>
                <a:ea typeface="Open Sans 1"/>
                <a:cs typeface="Open Sans 1"/>
                <a:sym typeface="Open Sans 1"/>
              </a:rPr>
              <a:t>rac</a:t>
            </a:r>
            <a:r>
              <a:rPr lang="en-US" sz="2169">
                <a:solidFill>
                  <a:srgbClr val="4D4D4D"/>
                </a:solidFill>
                <a:latin typeface="Open Sans 1"/>
                <a:ea typeface="Open Sans 1"/>
                <a:cs typeface="Open Sans 1"/>
                <a:sym typeface="Open Sans 1"/>
              </a:rPr>
              <a:t>o</a:t>
            </a:r>
            <a:r>
              <a:rPr lang="en-US" sz="2169">
                <a:solidFill>
                  <a:srgbClr val="4D4D4D"/>
                </a:solidFill>
                <a:latin typeface="Open Sans 1"/>
                <a:ea typeface="Open Sans 1"/>
                <a:cs typeface="Open Sans 1"/>
                <a:sym typeface="Open Sans 1"/>
              </a:rPr>
              <a:t>vn</a:t>
            </a:r>
            <a:r>
              <a:rPr lang="en-US" sz="2169">
                <a:solidFill>
                  <a:srgbClr val="4D4D4D"/>
                </a:solidFill>
                <a:latin typeface="Open Sans 1"/>
                <a:ea typeface="Open Sans 1"/>
                <a:cs typeface="Open Sans 1"/>
                <a:sym typeface="Open Sans 1"/>
              </a:rPr>
              <a:t>ík</a:t>
            </a:r>
            <a:r>
              <a:rPr lang="en-US" sz="2169">
                <a:solidFill>
                  <a:srgbClr val="4D4D4D"/>
                </a:solidFill>
                <a:latin typeface="Open Sans 1"/>
                <a:ea typeface="Open Sans 1"/>
                <a:cs typeface="Open Sans 1"/>
                <a:sym typeface="Open Sans 1"/>
              </a:rPr>
              <a:t>a: Zaručená hrubá mzda úklidového pracovníka může být jedním z hodnoticích kritérií[6].</a:t>
            </a:r>
          </a:p>
          <a:p>
            <a:pPr algn="just">
              <a:lnSpc>
                <a:spcPts val="3414"/>
              </a:lnSpc>
            </a:pPr>
          </a:p>
          <a:p>
            <a:pPr algn="just">
              <a:lnSpc>
                <a:spcPts val="3414"/>
              </a:lnSpc>
            </a:pPr>
            <a:r>
              <a:rPr lang="en-US" sz="2169">
                <a:solidFill>
                  <a:srgbClr val="4D4D4D"/>
                </a:solidFill>
                <a:latin typeface="Open Sans 1"/>
                <a:ea typeface="Open Sans 1"/>
                <a:cs typeface="Open Sans 1"/>
                <a:sym typeface="Open Sans 1"/>
              </a:rPr>
              <a:t>T</a:t>
            </a:r>
            <a:r>
              <a:rPr lang="en-US" sz="2169">
                <a:solidFill>
                  <a:srgbClr val="4D4D4D"/>
                </a:solidFill>
                <a:latin typeface="Open Sans 1"/>
                <a:ea typeface="Open Sans 1"/>
                <a:cs typeface="Open Sans 1"/>
                <a:sym typeface="Open Sans 1"/>
              </a:rPr>
              <a:t>ato doporučení by měla pomoci při přípravě veřejné zakázky na úklidové služby, aby byla zajištěna kvalita, efektivita a ekologická šetrnost poskytovaných služeb.</a:t>
            </a:r>
          </a:p>
          <a:p>
            <a:pPr algn="just">
              <a:lnSpc>
                <a:spcPts val="341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94071"/>
            <a:ext cx="10935191" cy="736604"/>
          </a:xfrm>
          <a:prstGeom prst="rect">
            <a:avLst/>
          </a:prstGeom>
        </p:spPr>
        <p:txBody>
          <a:bodyPr anchor="t" rtlCol="false" tIns="0" lIns="0" bIns="0" rIns="0">
            <a:spAutoFit/>
          </a:bodyPr>
          <a:lstStyle/>
          <a:p>
            <a:pPr algn="ctr">
              <a:lnSpc>
                <a:spcPts val="5300"/>
              </a:lnSpc>
            </a:pPr>
            <a:r>
              <a:rPr lang="en-US" b="true" sz="5000" spc="-10">
                <a:solidFill>
                  <a:srgbClr val="FFFFFF"/>
                </a:solidFill>
                <a:latin typeface="Poppins Ultra-Bold"/>
                <a:ea typeface="Poppins Ultra-Bold"/>
                <a:cs typeface="Poppins Ultra-Bold"/>
                <a:sym typeface="Poppins Ultra-Bold"/>
              </a:rPr>
              <a:t>ODPOVĚĎ Č. 4 - VZ NA ÚKLID</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912658" y="1927415"/>
            <a:ext cx="16417121" cy="7162920"/>
            <a:chOff x="0" y="0"/>
            <a:chExt cx="4323851" cy="1886530"/>
          </a:xfrm>
        </p:grpSpPr>
        <p:sp>
          <p:nvSpPr>
            <p:cNvPr name="Freeform 14" id="14"/>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5" id="15"/>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6" id="16"/>
          <p:cNvSpPr txBox="true"/>
          <p:nvPr/>
        </p:nvSpPr>
        <p:spPr>
          <a:xfrm rot="0">
            <a:off x="1273904" y="2133215"/>
            <a:ext cx="15840114" cy="6560185"/>
          </a:xfrm>
          <a:prstGeom prst="rect">
            <a:avLst/>
          </a:prstGeom>
        </p:spPr>
        <p:txBody>
          <a:bodyPr anchor="t" rtlCol="false" tIns="0" lIns="0" bIns="0" rIns="0">
            <a:spAutoFit/>
          </a:bodyPr>
          <a:lstStyle/>
          <a:p>
            <a:pPr algn="l">
              <a:lnSpc>
                <a:spcPts val="2659"/>
              </a:lnSpc>
            </a:pPr>
            <a:r>
              <a:rPr lang="en-US" sz="1899">
                <a:solidFill>
                  <a:srgbClr val="000000"/>
                </a:solidFill>
                <a:latin typeface="Open Sans 2"/>
                <a:ea typeface="Open Sans 2"/>
                <a:cs typeface="Open Sans 2"/>
                <a:sym typeface="Open Sans 2"/>
              </a:rPr>
              <a:t>[1] Rozhodnutí Úřadu pro ochranu hospodářské soutěže, č. j.: S0007/2019/VZ-05520/2019/523/JŠi, instance: I., Výrok: § 263 odst. 2 zákona č. 134/2016 Sb., o zadávání veřejných zakázek, ze dne 12. 3. 2019. Dostupné z: </a:t>
            </a:r>
            <a:r>
              <a:rPr lang="en-US" sz="1899" u="sng">
                <a:solidFill>
                  <a:srgbClr val="000000"/>
                </a:solidFill>
                <a:latin typeface="Open Sans 2"/>
                <a:ea typeface="Open Sans 2"/>
                <a:cs typeface="Open Sans 2"/>
                <a:sym typeface="Open Sans 2"/>
                <a:hlinkClick r:id="rId6" tooltip="https://uohs.gov.cz/cs/verejne-zakazky/sbirky-rozhodnuti/detail-15967.html"/>
              </a:rPr>
              <a:t>https://uohs.gov.cz/cs/verejne-zakazky/sbirky-rozhodnuti/detail-15967.html</a:t>
            </a:r>
          </a:p>
          <a:p>
            <a:pPr algn="l">
              <a:lnSpc>
                <a:spcPts val="2659"/>
              </a:lnSpc>
            </a:pPr>
            <a:r>
              <a:rPr lang="en-US" sz="1899">
                <a:solidFill>
                  <a:srgbClr val="000000"/>
                </a:solidFill>
                <a:latin typeface="Open Sans 2"/>
                <a:ea typeface="Open Sans 2"/>
                <a:cs typeface="Open Sans 2"/>
                <a:sym typeface="Open Sans 2"/>
              </a:rPr>
              <a:t>[2] Rozhodnutí Úřadu pro ochranu hospodářské soutěže, č. j.: S0300/2019/VZ-25915/2019/523/JŠi, instance: I., Výrok: § 263 odst. 2 zákona č. 134/2016 Sb., o zadávání veřejných zakázek, ze dne 9. 10. 2019. Dostupné z: </a:t>
            </a:r>
            <a:r>
              <a:rPr lang="en-US" sz="1899" u="sng">
                <a:solidFill>
                  <a:srgbClr val="000000"/>
                </a:solidFill>
                <a:latin typeface="Open Sans 2"/>
                <a:ea typeface="Open Sans 2"/>
                <a:cs typeface="Open Sans 2"/>
                <a:sym typeface="Open Sans 2"/>
                <a:hlinkClick r:id="rId7" tooltip="https://uohs.gov.cz/cs/verejne-zakazky/sbirky-rozhodnuti/detail-16338.html"/>
              </a:rPr>
              <a:t>https://uohs.gov.cz/cs/verejne-zakazky/sbirky-rozhodnuti/detail-16338.html</a:t>
            </a:r>
          </a:p>
          <a:p>
            <a:pPr algn="l">
              <a:lnSpc>
                <a:spcPts val="2659"/>
              </a:lnSpc>
            </a:pPr>
            <a:r>
              <a:rPr lang="en-US" sz="1899">
                <a:solidFill>
                  <a:srgbClr val="000000"/>
                </a:solidFill>
                <a:latin typeface="Open Sans 2"/>
                <a:ea typeface="Open Sans 2"/>
                <a:cs typeface="Open Sans 2"/>
                <a:sym typeface="Open Sans 2"/>
              </a:rPr>
              <a:t>[3] Sociálně odpovědné veřejné zadávání. Úklid a odpovědné veřejné zadávání. Online. Publikace. Není známo datum publikace. Dostupné z: </a:t>
            </a:r>
            <a:r>
              <a:rPr lang="en-US" sz="1899" u="sng">
                <a:solidFill>
                  <a:srgbClr val="000000"/>
                </a:solidFill>
                <a:latin typeface="Open Sans 2"/>
                <a:ea typeface="Open Sans 2"/>
                <a:cs typeface="Open Sans 2"/>
                <a:sym typeface="Open Sans 2"/>
                <a:hlinkClick r:id="rId8" tooltip="https://www.sovz.cz/wp-content/uploads/2023/02/ovz_publikace_uklid.pdf"/>
              </a:rPr>
              <a:t>https://www.sovz.cz/wp-content/uploads/2023/02/ovz_publikace_uklid.pdf</a:t>
            </a:r>
          </a:p>
          <a:p>
            <a:pPr algn="l">
              <a:lnSpc>
                <a:spcPts val="2659"/>
              </a:lnSpc>
            </a:pPr>
            <a:r>
              <a:rPr lang="en-US" sz="1899">
                <a:solidFill>
                  <a:srgbClr val="000000"/>
                </a:solidFill>
                <a:latin typeface="Open Sans 2"/>
                <a:ea typeface="Open Sans 2"/>
                <a:cs typeface="Open Sans 2"/>
                <a:sym typeface="Open Sans 2"/>
              </a:rPr>
              <a:t>[4] Sociálně odpovědné veřejné zadávání. Odpovědné veřejné zadávání (2. doplněné vydání). Online. Publikace. Není známo datum publikace. Dostupné z: </a:t>
            </a:r>
            <a:r>
              <a:rPr lang="en-US" sz="1899" u="sng">
                <a:solidFill>
                  <a:srgbClr val="000000"/>
                </a:solidFill>
                <a:latin typeface="Open Sans 2"/>
                <a:ea typeface="Open Sans 2"/>
                <a:cs typeface="Open Sans 2"/>
                <a:sym typeface="Open Sans 2"/>
                <a:hlinkClick r:id="rId9" tooltip="http://sovz.cz/wp-content/uploads/2019/09/sovz_metodika_2doplnene-vydani_web.pdf"/>
              </a:rPr>
              <a:t>http://sovz.cz/wp-content/uploads/2019/09/sovz_metodika_2doplnene-vydani_web.pdf</a:t>
            </a:r>
          </a:p>
          <a:p>
            <a:pPr algn="l">
              <a:lnSpc>
                <a:spcPts val="2659"/>
              </a:lnSpc>
            </a:pPr>
            <a:r>
              <a:rPr lang="en-US" sz="1899">
                <a:solidFill>
                  <a:srgbClr val="000000"/>
                </a:solidFill>
                <a:latin typeface="Open Sans 2"/>
                <a:ea typeface="Open Sans 2"/>
                <a:cs typeface="Open Sans 2"/>
                <a:sym typeface="Open Sans 2"/>
              </a:rPr>
              <a:t>[5] Rozhodnutí Úřadu pro ochranu hospodářské soutěže, sp. zn.: S0079/2021/VZ, č. j.: 14125/2021/500/AIv, instance: I., Výrok: § 263 odst. 2 zákona č. 134/2016 Sb., o zadávání veřejných zakázek, ze dne 25. 6. 2021. Dostupné z: </a:t>
            </a:r>
            <a:r>
              <a:rPr lang="en-US" sz="1899" u="sng">
                <a:solidFill>
                  <a:srgbClr val="000000"/>
                </a:solidFill>
                <a:latin typeface="Open Sans 2"/>
                <a:ea typeface="Open Sans 2"/>
                <a:cs typeface="Open Sans 2"/>
                <a:sym typeface="Open Sans 2"/>
                <a:hlinkClick r:id="rId10" tooltip="https://uohs.gov.cz/cs/verejne-zakazky/sbirky-rozhodnuti/detail-17428.html"/>
              </a:rPr>
              <a:t>https://uohs.gov.cz/cs/verejne-zakazky/sbirky-rozhodnuti/detail-17428.html</a:t>
            </a:r>
          </a:p>
          <a:p>
            <a:pPr algn="l">
              <a:lnSpc>
                <a:spcPts val="2659"/>
              </a:lnSpc>
            </a:pPr>
            <a:r>
              <a:rPr lang="en-US" sz="1899">
                <a:solidFill>
                  <a:srgbClr val="000000"/>
                </a:solidFill>
                <a:latin typeface="Open Sans 2"/>
                <a:ea typeface="Open Sans 2"/>
                <a:cs typeface="Open Sans 2"/>
                <a:sym typeface="Open Sans 2"/>
              </a:rPr>
              <a:t>[6] Rozhodnutí Úřadu pro ochranu hospodářské soutěže, sp. zn.: S0473/2023/VZ, č. j.: 34625/2023/500, instance: I., Výrok: § 265 písm. c) zákona č. 134/2016 Sb., ze dne 28. 9. 2023. Dostupné z: </a:t>
            </a:r>
            <a:r>
              <a:rPr lang="en-US" sz="1899" u="sng">
                <a:solidFill>
                  <a:srgbClr val="000000"/>
                </a:solidFill>
                <a:latin typeface="Open Sans 2"/>
                <a:ea typeface="Open Sans 2"/>
                <a:cs typeface="Open Sans 2"/>
                <a:sym typeface="Open Sans 2"/>
                <a:hlinkClick r:id="rId11" tooltip="https://uohs.gov.cz/cs/verejne-zakazky/sbirky-rozhodnuti/detail-19248.html"/>
              </a:rPr>
              <a:t>https://uohs.gov.cz/cs/verejne-zakazky/sbirky-rozhodnuti/detail-19248.html</a:t>
            </a:r>
          </a:p>
          <a:p>
            <a:pPr algn="l">
              <a:lnSpc>
                <a:spcPts val="2659"/>
              </a:lnSpc>
            </a:pPr>
            <a:r>
              <a:rPr lang="en-US" sz="1899">
                <a:solidFill>
                  <a:srgbClr val="000000"/>
                </a:solidFill>
                <a:latin typeface="Open Sans 2"/>
                <a:ea typeface="Open Sans 2"/>
                <a:cs typeface="Open Sans 2"/>
                <a:sym typeface="Open Sans 2"/>
              </a:rPr>
              <a:t>[7] Rozhodnutí Úřadu pro ochranu hospodářské soutěže, č. j.: S0014/2016/VZ-07419/2016/523/LKa, instance: I., Výrok: § 118 odst. 1 zákona č. 137/2006 Sb., ze dne 12. 3. 2016. Dostupné z: </a:t>
            </a:r>
            <a:r>
              <a:rPr lang="en-US" sz="1899" u="sng">
                <a:solidFill>
                  <a:srgbClr val="000000"/>
                </a:solidFill>
                <a:latin typeface="Open Sans 2"/>
                <a:ea typeface="Open Sans 2"/>
                <a:cs typeface="Open Sans 2"/>
                <a:sym typeface="Open Sans 2"/>
                <a:hlinkClick r:id="rId12" tooltip="https://uohs.gov.cz/cs/verejne-zakazky/sbirky-rozhodnuti/detail-13489.html"/>
              </a:rPr>
              <a:t>https://uohs.gov.cz/cs/verejne-zakazky/sbirky-rozhodnuti/detail-13489.html</a:t>
            </a:r>
          </a:p>
          <a:p>
            <a:pPr algn="l">
              <a:lnSpc>
                <a:spcPts val="2659"/>
              </a:lnSpc>
            </a:pPr>
          </a:p>
          <a:p>
            <a:pPr algn="l">
              <a:lnSpc>
                <a:spcPts val="2659"/>
              </a:lnSpc>
            </a:pPr>
          </a:p>
          <a:p>
            <a:pPr algn="l">
              <a:lnSpc>
                <a:spcPts val="1819"/>
              </a:lnSpc>
            </a:pPr>
          </a:p>
        </p:txBody>
      </p:sp>
      <p:sp>
        <p:nvSpPr>
          <p:cNvPr name="Freeform 17" id="17"/>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13"/>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0" id="20"/>
          <p:cNvSpPr txBox="true"/>
          <p:nvPr/>
        </p:nvSpPr>
        <p:spPr>
          <a:xfrm rot="0">
            <a:off x="3676405" y="794071"/>
            <a:ext cx="10935191" cy="736604"/>
          </a:xfrm>
          <a:prstGeom prst="rect">
            <a:avLst/>
          </a:prstGeom>
        </p:spPr>
        <p:txBody>
          <a:bodyPr anchor="t" rtlCol="false" tIns="0" lIns="0" bIns="0" rIns="0">
            <a:spAutoFit/>
          </a:bodyPr>
          <a:lstStyle/>
          <a:p>
            <a:pPr algn="ctr">
              <a:lnSpc>
                <a:spcPts val="5300"/>
              </a:lnSpc>
            </a:pPr>
            <a:r>
              <a:rPr lang="en-US" b="true" sz="5000" spc="-10">
                <a:solidFill>
                  <a:srgbClr val="FFFFFF"/>
                </a:solidFill>
                <a:latin typeface="Poppins Ultra-Bold"/>
                <a:ea typeface="Poppins Ultra-Bold"/>
                <a:cs typeface="Poppins Ultra-Bold"/>
                <a:sym typeface="Poppins Ultra-Bold"/>
              </a:rPr>
              <a:t>ZDROJE - VZ NA ÚKLID</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94071"/>
            <a:ext cx="10935191" cy="736604"/>
          </a:xfrm>
          <a:prstGeom prst="rect">
            <a:avLst/>
          </a:prstGeom>
        </p:spPr>
        <p:txBody>
          <a:bodyPr anchor="t" rtlCol="false" tIns="0" lIns="0" bIns="0" rIns="0">
            <a:spAutoFit/>
          </a:bodyPr>
          <a:lstStyle/>
          <a:p>
            <a:pPr algn="ctr">
              <a:lnSpc>
                <a:spcPts val="5300"/>
              </a:lnSpc>
            </a:pPr>
            <a:r>
              <a:rPr lang="en-US" b="true" sz="5000" spc="-10">
                <a:solidFill>
                  <a:srgbClr val="FFFFFF"/>
                </a:solidFill>
                <a:latin typeface="Poppins Ultra-Bold"/>
                <a:ea typeface="Poppins Ultra-Bold"/>
                <a:cs typeface="Poppins Ultra-Bold"/>
                <a:sym typeface="Poppins Ultra-Bold"/>
              </a:rPr>
              <a:t>DOTAZ Č. 5 - PŘEDLOŽENÍ VZORKU</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4063617"/>
            <a:ext cx="13230280" cy="2064515"/>
          </a:xfrm>
          <a:prstGeom prst="rect">
            <a:avLst/>
          </a:prstGeom>
        </p:spPr>
        <p:txBody>
          <a:bodyPr anchor="t" rtlCol="false" tIns="0" lIns="0" bIns="0" rIns="0">
            <a:spAutoFit/>
          </a:bodyPr>
          <a:lstStyle/>
          <a:p>
            <a:pPr algn="just">
              <a:lnSpc>
                <a:spcPts val="4183"/>
              </a:lnSpc>
            </a:pPr>
            <a:r>
              <a:rPr lang="en-US" sz="2657">
                <a:solidFill>
                  <a:srgbClr val="000000"/>
                </a:solidFill>
                <a:latin typeface="Open Sans 1"/>
                <a:ea typeface="Open Sans 1"/>
                <a:cs typeface="Open Sans 1"/>
                <a:sym typeface="Open Sans 1"/>
              </a:rPr>
              <a:t>Je zadavatel oprávněn v rámci ust. § 46 zákona č. 134/2016 Sb., o zadávání veřejných zakázek, ve znění pozdějších předpisů po účastníkovi zadávacího řízení </a:t>
            </a:r>
            <a:r>
              <a:rPr lang="en-US" b="true" sz="2657">
                <a:solidFill>
                  <a:srgbClr val="000000"/>
                </a:solidFill>
                <a:latin typeface="Open Sans 1 Bold"/>
                <a:ea typeface="Open Sans 1 Bold"/>
                <a:cs typeface="Open Sans 1 Bold"/>
                <a:sym typeface="Open Sans 1 Bold"/>
              </a:rPr>
              <a:t>požadovat během posouzení splnění zadávacích podmínek předložení vzorku i přes to, že si předložení vzorku nevyhradil v zadávací dokumentaci </a:t>
            </a:r>
            <a:r>
              <a:rPr lang="en-US" sz="2657">
                <a:solidFill>
                  <a:srgbClr val="000000"/>
                </a:solidFill>
                <a:latin typeface="Open Sans 1"/>
                <a:ea typeface="Open Sans 1"/>
                <a:cs typeface="Open Sans 1"/>
                <a:sym typeface="Open Sans 1"/>
              </a:rPr>
              <a:t>k veřejné zakázce?</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497573"/>
            <a:ext cx="14698786" cy="6352522"/>
          </a:xfrm>
          <a:prstGeom prst="rect">
            <a:avLst/>
          </a:prstGeom>
        </p:spPr>
        <p:txBody>
          <a:bodyPr anchor="t" rtlCol="false" tIns="0" lIns="0" bIns="0" rIns="0">
            <a:spAutoFit/>
          </a:bodyPr>
          <a:lstStyle/>
          <a:p>
            <a:pPr algn="just">
              <a:lnSpc>
                <a:spcPts val="2941"/>
              </a:lnSpc>
            </a:pPr>
            <a:r>
              <a:rPr lang="en-US" sz="1869">
                <a:solidFill>
                  <a:srgbClr val="4D4D4D"/>
                </a:solidFill>
                <a:latin typeface="Open Sans 1"/>
                <a:ea typeface="Open Sans 1"/>
                <a:cs typeface="Open Sans 1"/>
                <a:sym typeface="Open Sans 1"/>
              </a:rPr>
              <a:t>Zadavatel je oprávněn v rámci ustanovení § 46 zákona č. 134/2016 Sb., o zadávání veřejných zakázek, požadovat po účastníkovi zadávacího řízení předložení vzorku i přes to, že si předložení vzorku nevyhradil v zadávací dokumentaci. Toto oprávnění vyplývá z možnosti zadavatele vyzvat účastníka k objasnění nebo doplnění údajů, dokladů, vzorků nebo modelů, které byly při zadání veřejné zakázky předloženy, za podmínky, že nebudou hodnoceny podle kritérií hodnocení[1].</a:t>
            </a:r>
          </a:p>
          <a:p>
            <a:pPr algn="just">
              <a:lnSpc>
                <a:spcPts val="2941"/>
              </a:lnSpc>
            </a:pPr>
          </a:p>
          <a:p>
            <a:pPr algn="just">
              <a:lnSpc>
                <a:spcPts val="2941"/>
              </a:lnSpc>
            </a:pPr>
            <a:r>
              <a:rPr lang="en-US" sz="1869">
                <a:solidFill>
                  <a:srgbClr val="4D4D4D"/>
                </a:solidFill>
                <a:latin typeface="Open Sans 1"/>
                <a:ea typeface="Open Sans 1"/>
                <a:cs typeface="Open Sans 1"/>
                <a:sym typeface="Open Sans 1"/>
              </a:rPr>
              <a:t>Zadavatel může požadovat vzorek, pokud má pochybnosti, zda nabízené plnění splňuje všechny zadávací podmínky, a pokud z předložených materiálů a dokladů není schopen jednoznačně určit, zda nabízený produkt splňuje požadavky stanovené v zadávací dokumentaci[2]. V takovém případě je požadavek na předložení vzorku opodstatněný, protože při řádném předvedení výrobku by bylo možné jednoznačně určit, zda výrobek splňuje veškeré funkcionality požadované zadavatelem[2].</a:t>
            </a:r>
          </a:p>
          <a:p>
            <a:pPr algn="just">
              <a:lnSpc>
                <a:spcPts val="2941"/>
              </a:lnSpc>
            </a:pPr>
          </a:p>
          <a:p>
            <a:pPr algn="just">
              <a:lnSpc>
                <a:spcPts val="2941"/>
              </a:lnSpc>
            </a:pPr>
            <a:r>
              <a:rPr lang="en-US" sz="1869">
                <a:solidFill>
                  <a:srgbClr val="4D4D4D"/>
                </a:solidFill>
                <a:latin typeface="Open Sans 1"/>
                <a:ea typeface="Open Sans 1"/>
                <a:cs typeface="Open Sans 1"/>
                <a:sym typeface="Open Sans 1"/>
              </a:rPr>
              <a:t>Je však důležité, aby zadavatel stanovil přiměřenou lhůtu pro předložení vzorku, která zohledňuje povahu a specifika požadovaného vzorku[2][1]. Pokud zadavatel nestanovil předložení vzorku jako obligatorní součást zadávacích podmínek, je povinen stanovit lhůtu pro jeho předložení s ohledem na veškerá jeho specifika, průběh zadávacího řízení a zákonné podmínky[2].</a:t>
            </a:r>
          </a:p>
          <a:p>
            <a:pPr algn="just">
              <a:lnSpc>
                <a:spcPts val="2941"/>
              </a:lnSpc>
            </a:pPr>
          </a:p>
          <a:p>
            <a:pPr algn="just">
              <a:lnSpc>
                <a:spcPts val="2941"/>
              </a:lnSpc>
            </a:pPr>
            <a:r>
              <a:rPr lang="en-US" sz="1869">
                <a:solidFill>
                  <a:srgbClr val="4D4D4D"/>
                </a:solidFill>
                <a:latin typeface="Open Sans 1"/>
                <a:ea typeface="Open Sans 1"/>
                <a:cs typeface="Open Sans 1"/>
                <a:sym typeface="Open Sans 1"/>
              </a:rPr>
              <a:t>Zadavatel není povinen účastníky zadávacího řízení k objasnění či doplnění nabídky vyzývat, ale může tak učinit, pokud má pochybnosti o splnění zadávacích podmínek[1].</a:t>
            </a:r>
          </a:p>
          <a:p>
            <a:pPr algn="just">
              <a:lnSpc>
                <a:spcPts val="341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803596"/>
            <a:ext cx="10935191" cy="672342"/>
          </a:xfrm>
          <a:prstGeom prst="rect">
            <a:avLst/>
          </a:prstGeom>
        </p:spPr>
        <p:txBody>
          <a:bodyPr anchor="t" rtlCol="false" tIns="0" lIns="0" bIns="0" rIns="0">
            <a:spAutoFit/>
          </a:bodyPr>
          <a:lstStyle/>
          <a:p>
            <a:pPr algn="ctr">
              <a:lnSpc>
                <a:spcPts val="4876"/>
              </a:lnSpc>
            </a:pPr>
            <a:r>
              <a:rPr lang="en-US" b="true" sz="4600" spc="-9">
                <a:solidFill>
                  <a:srgbClr val="FFFFFF"/>
                </a:solidFill>
                <a:latin typeface="Poppins Ultra-Bold"/>
                <a:ea typeface="Poppins Ultra-Bold"/>
                <a:cs typeface="Poppins Ultra-Bold"/>
                <a:sym typeface="Poppins Ultra-Bold"/>
              </a:rPr>
              <a:t>ODPOVĚĎ Č. 5 - PŘEDLOŽENÍ VZORKU</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497573"/>
            <a:ext cx="14698786" cy="3009247"/>
          </a:xfrm>
          <a:prstGeom prst="rect">
            <a:avLst/>
          </a:prstGeom>
        </p:spPr>
        <p:txBody>
          <a:bodyPr anchor="t" rtlCol="false" tIns="0" lIns="0" bIns="0" rIns="0">
            <a:spAutoFit/>
          </a:bodyPr>
          <a:lstStyle/>
          <a:p>
            <a:pPr algn="just">
              <a:lnSpc>
                <a:spcPts val="2941"/>
              </a:lnSpc>
            </a:pPr>
            <a:r>
              <a:rPr lang="en-US" sz="1869">
                <a:solidFill>
                  <a:srgbClr val="4D4D4D"/>
                </a:solidFill>
                <a:latin typeface="Open Sans 1"/>
                <a:ea typeface="Open Sans 1"/>
                <a:cs typeface="Open Sans 1"/>
                <a:sym typeface="Open Sans 1"/>
              </a:rPr>
              <a:t>[1] Ministerstvo pro místní rozvoj České republiky. Souhrnný dokument shromažďující všechny odpovědi na dotazy uvedené na portálu VZ Ministerstva pro místní rozvoj ČR ze dne 22.05.2024. Online. Neoficiální souhrnný dokument. 22.05.2024. Dostupné z: </a:t>
            </a:r>
            <a:r>
              <a:rPr lang="en-US" sz="1869" u="sng">
                <a:solidFill>
                  <a:srgbClr val="4D4D4D"/>
                </a:solidFill>
                <a:latin typeface="Open Sans 1"/>
                <a:ea typeface="Open Sans 1"/>
                <a:cs typeface="Open Sans 1"/>
                <a:sym typeface="Open Sans 1"/>
                <a:hlinkClick r:id="rId6" tooltip="https://portal-vz.cz/info-forum-vzdelavani/novy-zakon-c-134-2016-sb-o-zadavani-verejnych-zakazek/otazky-a-odpovedi/"/>
              </a:rPr>
              <a:t>https://portal-vz.cz/info-forum-vzdelavani/novy-zakon-c-134-2016-sb-o-zadavani-verejnych-zakazek/otazky-a-odpovedi/</a:t>
            </a:r>
          </a:p>
          <a:p>
            <a:pPr algn="just">
              <a:lnSpc>
                <a:spcPts val="2941"/>
              </a:lnSpc>
            </a:pPr>
            <a:r>
              <a:rPr lang="en-US" sz="1869">
                <a:solidFill>
                  <a:srgbClr val="4D4D4D"/>
                </a:solidFill>
                <a:latin typeface="Open Sans 1"/>
                <a:ea typeface="Open Sans 1"/>
                <a:cs typeface="Open Sans 1"/>
                <a:sym typeface="Open Sans 1"/>
              </a:rPr>
              <a:t>[2] Rozhodnutí Úřadu pro ochranu hospodářské soutěže, č. j.: S0318/2018/VZ-28579/2018/541/SLa, instance: I., Výrok: § 263 odst. 2 zákona č. 134/2016 Sb., o zadávání veřejných zakázek, ze dne 19. 10. 2018. Dostupné z: </a:t>
            </a:r>
            <a:r>
              <a:rPr lang="en-US" sz="1869" u="sng">
                <a:solidFill>
                  <a:srgbClr val="4D4D4D"/>
                </a:solidFill>
                <a:latin typeface="Open Sans 1"/>
                <a:ea typeface="Open Sans 1"/>
                <a:cs typeface="Open Sans 1"/>
                <a:sym typeface="Open Sans 1"/>
                <a:hlinkClick r:id="rId7" tooltip="https://uohs.gov.cz/cs/verejne-zakazky/sbirky-rozhodnuti/detail-15697.html"/>
              </a:rPr>
              <a:t>https://uohs.gov.cz/cs/verejne-zakazky/sbirky-rozhodnuti/detail-15697.html</a:t>
            </a:r>
          </a:p>
          <a:p>
            <a:pPr algn="just">
              <a:lnSpc>
                <a:spcPts val="2941"/>
              </a:lnSpc>
            </a:pPr>
          </a:p>
          <a:p>
            <a:pPr algn="just">
              <a:lnSpc>
                <a:spcPts val="341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8"/>
            <a:stretch>
              <a:fillRect l="0" t="0" r="0" b="0"/>
            </a:stretch>
          </a:blipFill>
        </p:spPr>
      </p:sp>
      <p:sp>
        <p:nvSpPr>
          <p:cNvPr name="TextBox 20" id="20"/>
          <p:cNvSpPr txBox="true"/>
          <p:nvPr/>
        </p:nvSpPr>
        <p:spPr>
          <a:xfrm rot="0">
            <a:off x="3676405" y="803596"/>
            <a:ext cx="10935191" cy="672342"/>
          </a:xfrm>
          <a:prstGeom prst="rect">
            <a:avLst/>
          </a:prstGeom>
        </p:spPr>
        <p:txBody>
          <a:bodyPr anchor="t" rtlCol="false" tIns="0" lIns="0" bIns="0" rIns="0">
            <a:spAutoFit/>
          </a:bodyPr>
          <a:lstStyle/>
          <a:p>
            <a:pPr algn="ctr">
              <a:lnSpc>
                <a:spcPts val="4876"/>
              </a:lnSpc>
            </a:pPr>
            <a:r>
              <a:rPr lang="en-US" b="true" sz="4600" spc="-9">
                <a:solidFill>
                  <a:srgbClr val="FFFFFF"/>
                </a:solidFill>
                <a:latin typeface="Poppins Ultra-Bold"/>
                <a:ea typeface="Poppins Ultra-Bold"/>
                <a:cs typeface="Poppins Ultra-Bold"/>
                <a:sym typeface="Poppins Ultra-Bold"/>
              </a:rPr>
              <a:t>ZDROJE - PŘEDLOŽENÍ VZORKU</a:t>
            </a:r>
          </a:p>
        </p:txBody>
      </p:sp>
      <p:sp>
        <p:nvSpPr>
          <p:cNvPr name="TextBox 21" id="21"/>
          <p:cNvSpPr txBox="true"/>
          <p:nvPr/>
        </p:nvSpPr>
        <p:spPr>
          <a:xfrm rot="0">
            <a:off x="1662236" y="5432675"/>
            <a:ext cx="14698786" cy="2637772"/>
          </a:xfrm>
          <a:prstGeom prst="rect">
            <a:avLst/>
          </a:prstGeom>
        </p:spPr>
        <p:txBody>
          <a:bodyPr anchor="t" rtlCol="false" tIns="0" lIns="0" bIns="0" rIns="0">
            <a:spAutoFit/>
          </a:bodyPr>
          <a:lstStyle/>
          <a:p>
            <a:pPr algn="just">
              <a:lnSpc>
                <a:spcPts val="2941"/>
              </a:lnSpc>
            </a:pPr>
            <a:r>
              <a:rPr lang="en-US" sz="1869" i="true">
                <a:solidFill>
                  <a:srgbClr val="4D4D4D"/>
                </a:solidFill>
                <a:latin typeface="Open Sans 1 Italics"/>
                <a:ea typeface="Open Sans 1 Italics"/>
                <a:cs typeface="Open Sans 1 Italics"/>
                <a:sym typeface="Open Sans 1 Italics"/>
              </a:rPr>
              <a:t>(...) K výše uvedenému Úřad dále dodává, že vzhledem k tomu, že zákonodárce do výčtu podkladů, které může zadavatel v rámci výzvy k objasnění či doplnění dle § 46 odst. 1 zákona explicitně uvedl také vzorky, je zřejmé, že i s touto možností zákonodárce počítal a nelze tak považovat za rozporné se zákonem, když zadavatel v daném případě požadoval předložení vzorku nabízeného plnění, přestože vzorek nabízeného plnění dříve nepožadoval, neboť i tuto situaci zákon předpokládá, když je v citovaném ustanovení zákona uvedeno, že zadavatel může mj. požadovat předložení dalších údajů, dokladů, vzorků nebo modelů.  (...)</a:t>
            </a:r>
          </a:p>
          <a:p>
            <a:pPr algn="just">
              <a:lnSpc>
                <a:spcPts val="2941"/>
              </a:lnSpc>
            </a:pPr>
          </a:p>
          <a:p>
            <a:pPr algn="just">
              <a:lnSpc>
                <a:spcPts val="3414"/>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4811210">
            <a:off x="-3171032" y="-5307950"/>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sp>
        <p:nvSpPr>
          <p:cNvPr name="AutoShape 3" id="3"/>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sp>
        <p:nvSpPr>
          <p:cNvPr name="Freeform 4" id="4"/>
          <p:cNvSpPr/>
          <p:nvPr/>
        </p:nvSpPr>
        <p:spPr>
          <a:xfrm flipH="false" flipV="false" rot="0">
            <a:off x="8325327" y="7873132"/>
            <a:ext cx="10727827" cy="10727827"/>
          </a:xfrm>
          <a:custGeom>
            <a:avLst/>
            <a:gdLst/>
            <a:ahLst/>
            <a:cxnLst/>
            <a:rect r="r" b="b" t="t" l="l"/>
            <a:pathLst>
              <a:path h="10727827" w="10727827">
                <a:moveTo>
                  <a:pt x="0" y="0"/>
                </a:moveTo>
                <a:lnTo>
                  <a:pt x="10727827" y="0"/>
                </a:lnTo>
                <a:lnTo>
                  <a:pt x="10727827" y="10727827"/>
                </a:lnTo>
                <a:lnTo>
                  <a:pt x="0" y="10727827"/>
                </a:lnTo>
                <a:lnTo>
                  <a:pt x="0" y="0"/>
                </a:lnTo>
                <a:close/>
              </a:path>
            </a:pathLst>
          </a:custGeom>
          <a:blipFill>
            <a:blip r:embed="rId4">
              <a:alphaModFix amt="88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5" id="5"/>
          <p:cNvGrpSpPr>
            <a:grpSpLocks noChangeAspect="true"/>
          </p:cNvGrpSpPr>
          <p:nvPr/>
        </p:nvGrpSpPr>
        <p:grpSpPr>
          <a:xfrm rot="0">
            <a:off x="1875583" y="2986037"/>
            <a:ext cx="3509622" cy="3509622"/>
            <a:chOff x="0" y="0"/>
            <a:chExt cx="14840029" cy="14840029"/>
          </a:xfrm>
        </p:grpSpPr>
        <p:sp>
          <p:nvSpPr>
            <p:cNvPr name="Freeform 6" id="6"/>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gradFill rotWithShape="true">
              <a:gsLst>
                <a:gs pos="0">
                  <a:srgbClr val="5E346C">
                    <a:alpha val="100000"/>
                  </a:srgbClr>
                </a:gs>
                <a:gs pos="100000">
                  <a:srgbClr val="6C7397">
                    <a:alpha val="100000"/>
                  </a:srgbClr>
                </a:gs>
              </a:gsLst>
              <a:lin ang="5400000"/>
            </a:gradFill>
          </p:spPr>
        </p:sp>
        <p:sp>
          <p:nvSpPr>
            <p:cNvPr name="Freeform 7" id="7"/>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gradFill rotWithShape="true">
              <a:gsLst>
                <a:gs pos="0">
                  <a:srgbClr val="5E346C">
                    <a:alpha val="100000"/>
                  </a:srgbClr>
                </a:gs>
                <a:gs pos="100000">
                  <a:srgbClr val="6C7397">
                    <a:alpha val="100000"/>
                  </a:srgbClr>
                </a:gs>
              </a:gsLst>
              <a:lin ang="5400000"/>
            </a:gradFill>
          </p:spPr>
        </p:sp>
        <p:sp>
          <p:nvSpPr>
            <p:cNvPr name="Freeform 8" id="8"/>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6"/>
              <a:stretch>
                <a:fillRect l="223" t="-28494" r="223" b="-4999"/>
              </a:stretch>
            </a:blipFill>
          </p:spPr>
        </p:sp>
      </p:grpSp>
      <p:grpSp>
        <p:nvGrpSpPr>
          <p:cNvPr name="Group 9" id="9"/>
          <p:cNvGrpSpPr>
            <a:grpSpLocks noChangeAspect="true"/>
          </p:cNvGrpSpPr>
          <p:nvPr/>
        </p:nvGrpSpPr>
        <p:grpSpPr>
          <a:xfrm rot="0">
            <a:off x="12692008" y="2987077"/>
            <a:ext cx="3509622" cy="3509622"/>
            <a:chOff x="0" y="0"/>
            <a:chExt cx="14840029" cy="14840029"/>
          </a:xfrm>
        </p:grpSpPr>
        <p:sp>
          <p:nvSpPr>
            <p:cNvPr name="Freeform 10" id="10"/>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gradFill rotWithShape="true">
              <a:gsLst>
                <a:gs pos="0">
                  <a:srgbClr val="5E346C">
                    <a:alpha val="100000"/>
                  </a:srgbClr>
                </a:gs>
                <a:gs pos="100000">
                  <a:srgbClr val="6C7397">
                    <a:alpha val="100000"/>
                  </a:srgbClr>
                </a:gs>
              </a:gsLst>
              <a:lin ang="5400000"/>
            </a:gradFill>
          </p:spPr>
        </p:sp>
        <p:sp>
          <p:nvSpPr>
            <p:cNvPr name="Freeform 11" id="11"/>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gradFill rotWithShape="true">
              <a:gsLst>
                <a:gs pos="0">
                  <a:srgbClr val="5E346C">
                    <a:alpha val="100000"/>
                  </a:srgbClr>
                </a:gs>
                <a:gs pos="100000">
                  <a:srgbClr val="6C7397">
                    <a:alpha val="100000"/>
                  </a:srgbClr>
                </a:gs>
              </a:gsLst>
              <a:lin ang="5400000"/>
            </a:gradFill>
          </p:spPr>
        </p:sp>
        <p:sp>
          <p:nvSpPr>
            <p:cNvPr name="Freeform 12" id="12"/>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7"/>
              <a:stretch>
                <a:fillRect l="223" t="-24578" r="223" b="-8915"/>
              </a:stretch>
            </a:blipFill>
          </p:spPr>
        </p:sp>
      </p:grpSp>
      <p:grpSp>
        <p:nvGrpSpPr>
          <p:cNvPr name="Group 13" id="13"/>
          <p:cNvGrpSpPr>
            <a:grpSpLocks noChangeAspect="true"/>
          </p:cNvGrpSpPr>
          <p:nvPr/>
        </p:nvGrpSpPr>
        <p:grpSpPr>
          <a:xfrm rot="0">
            <a:off x="7271155" y="2987077"/>
            <a:ext cx="3509622" cy="3509622"/>
            <a:chOff x="0" y="0"/>
            <a:chExt cx="14840029" cy="14840029"/>
          </a:xfrm>
        </p:grpSpPr>
        <p:sp>
          <p:nvSpPr>
            <p:cNvPr name="Freeform 14" id="14"/>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gradFill rotWithShape="true">
              <a:gsLst>
                <a:gs pos="0">
                  <a:srgbClr val="5E346C">
                    <a:alpha val="100000"/>
                  </a:srgbClr>
                </a:gs>
                <a:gs pos="100000">
                  <a:srgbClr val="6C7397">
                    <a:alpha val="100000"/>
                  </a:srgbClr>
                </a:gs>
              </a:gsLst>
              <a:lin ang="5400000"/>
            </a:gradFill>
          </p:spPr>
        </p:sp>
        <p:sp>
          <p:nvSpPr>
            <p:cNvPr name="Freeform 15" id="15"/>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gradFill rotWithShape="true">
              <a:gsLst>
                <a:gs pos="0">
                  <a:srgbClr val="5E346C">
                    <a:alpha val="100000"/>
                  </a:srgbClr>
                </a:gs>
                <a:gs pos="100000">
                  <a:srgbClr val="6C7397">
                    <a:alpha val="100000"/>
                  </a:srgbClr>
                </a:gs>
              </a:gsLst>
              <a:lin ang="5400000"/>
            </a:gradFill>
          </p:spPr>
        </p:sp>
        <p:sp>
          <p:nvSpPr>
            <p:cNvPr name="Freeform 16" id="16"/>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8"/>
              <a:stretch>
                <a:fillRect l="223" t="0" r="223" b="0"/>
              </a:stretch>
            </a:blipFill>
          </p:spPr>
        </p:sp>
      </p:grpSp>
      <p:sp>
        <p:nvSpPr>
          <p:cNvPr name="TextBox 17" id="17"/>
          <p:cNvSpPr txBox="true"/>
          <p:nvPr/>
        </p:nvSpPr>
        <p:spPr>
          <a:xfrm rot="0">
            <a:off x="1673590" y="7001524"/>
            <a:ext cx="4103185" cy="299439"/>
          </a:xfrm>
          <a:prstGeom prst="rect">
            <a:avLst/>
          </a:prstGeom>
        </p:spPr>
        <p:txBody>
          <a:bodyPr anchor="t" rtlCol="false" tIns="0" lIns="0" bIns="0" rIns="0">
            <a:spAutoFit/>
          </a:bodyPr>
          <a:lstStyle/>
          <a:p>
            <a:pPr algn="ctr">
              <a:lnSpc>
                <a:spcPts val="2333"/>
              </a:lnSpc>
            </a:pPr>
            <a:r>
              <a:rPr lang="en-US" b="true" sz="2201">
                <a:solidFill>
                  <a:srgbClr val="FFFFFF"/>
                </a:solidFill>
                <a:latin typeface="Montserrat Semi-Bold"/>
                <a:ea typeface="Montserrat Semi-Bold"/>
                <a:cs typeface="Montserrat Semi-Bold"/>
                <a:sym typeface="Montserrat Semi-Bold"/>
              </a:rPr>
              <a:t>Ing. Dominik Žlebek, LL. M.</a:t>
            </a:r>
          </a:p>
        </p:txBody>
      </p:sp>
      <p:sp>
        <p:nvSpPr>
          <p:cNvPr name="TextBox 18" id="18"/>
          <p:cNvSpPr txBox="true"/>
          <p:nvPr/>
        </p:nvSpPr>
        <p:spPr>
          <a:xfrm rot="0">
            <a:off x="7240872" y="7001524"/>
            <a:ext cx="3570189" cy="299439"/>
          </a:xfrm>
          <a:prstGeom prst="rect">
            <a:avLst/>
          </a:prstGeom>
        </p:spPr>
        <p:txBody>
          <a:bodyPr anchor="t" rtlCol="false" tIns="0" lIns="0" bIns="0" rIns="0">
            <a:spAutoFit/>
          </a:bodyPr>
          <a:lstStyle/>
          <a:p>
            <a:pPr algn="ctr">
              <a:lnSpc>
                <a:spcPts val="2333"/>
              </a:lnSpc>
            </a:pPr>
            <a:r>
              <a:rPr lang="en-US" b="true" sz="2201">
                <a:solidFill>
                  <a:srgbClr val="FFFFFF"/>
                </a:solidFill>
                <a:latin typeface="Montserrat Semi-Bold"/>
                <a:ea typeface="Montserrat Semi-Bold"/>
                <a:cs typeface="Montserrat Semi-Bold"/>
                <a:sym typeface="Montserrat Semi-Bold"/>
              </a:rPr>
              <a:t>Ing. Michal Jirků, M. Sc.</a:t>
            </a:r>
          </a:p>
        </p:txBody>
      </p:sp>
      <p:sp>
        <p:nvSpPr>
          <p:cNvPr name="TextBox 19" id="19"/>
          <p:cNvSpPr txBox="true"/>
          <p:nvPr/>
        </p:nvSpPr>
        <p:spPr>
          <a:xfrm rot="0">
            <a:off x="12279228" y="7001524"/>
            <a:ext cx="4335182" cy="299439"/>
          </a:xfrm>
          <a:prstGeom prst="rect">
            <a:avLst/>
          </a:prstGeom>
        </p:spPr>
        <p:txBody>
          <a:bodyPr anchor="t" rtlCol="false" tIns="0" lIns="0" bIns="0" rIns="0">
            <a:spAutoFit/>
          </a:bodyPr>
          <a:lstStyle/>
          <a:p>
            <a:pPr algn="ctr">
              <a:lnSpc>
                <a:spcPts val="2333"/>
              </a:lnSpc>
            </a:pPr>
            <a:r>
              <a:rPr lang="en-US" b="true" sz="2201">
                <a:solidFill>
                  <a:srgbClr val="FFFFFF"/>
                </a:solidFill>
                <a:latin typeface="Montserrat Semi-Bold"/>
                <a:ea typeface="Montserrat Semi-Bold"/>
                <a:cs typeface="Montserrat Semi-Bold"/>
                <a:sym typeface="Montserrat Semi-Bold"/>
              </a:rPr>
              <a:t>JUDr. Jan Musil, LL. M.</a:t>
            </a:r>
          </a:p>
        </p:txBody>
      </p:sp>
      <p:sp>
        <p:nvSpPr>
          <p:cNvPr name="TextBox 20" id="20"/>
          <p:cNvSpPr txBox="true"/>
          <p:nvPr/>
        </p:nvSpPr>
        <p:spPr>
          <a:xfrm rot="0">
            <a:off x="5088588" y="697017"/>
            <a:ext cx="8108942" cy="1189990"/>
          </a:xfrm>
          <a:prstGeom prst="rect">
            <a:avLst/>
          </a:prstGeom>
        </p:spPr>
        <p:txBody>
          <a:bodyPr anchor="t" rtlCol="false" tIns="0" lIns="0" bIns="0" rIns="0">
            <a:spAutoFit/>
          </a:bodyPr>
          <a:lstStyle/>
          <a:p>
            <a:pPr algn="ctr">
              <a:lnSpc>
                <a:spcPts val="8480"/>
              </a:lnSpc>
            </a:pPr>
            <a:r>
              <a:rPr lang="en-US" b="true" sz="8000" spc="-16">
                <a:solidFill>
                  <a:srgbClr val="FFFFFF"/>
                </a:solidFill>
                <a:latin typeface="Poppins Bold"/>
                <a:ea typeface="Poppins Bold"/>
                <a:cs typeface="Poppins Bold"/>
                <a:sym typeface="Poppins Bold"/>
              </a:rPr>
              <a:t>KDO JSME?</a:t>
            </a:r>
          </a:p>
        </p:txBody>
      </p:sp>
      <p:grpSp>
        <p:nvGrpSpPr>
          <p:cNvPr name="Group 21" id="21"/>
          <p:cNvGrpSpPr/>
          <p:nvPr/>
        </p:nvGrpSpPr>
        <p:grpSpPr>
          <a:xfrm rot="0">
            <a:off x="17012216" y="285691"/>
            <a:ext cx="899288" cy="899288"/>
            <a:chOff x="0" y="0"/>
            <a:chExt cx="724652" cy="724652"/>
          </a:xfrm>
        </p:grpSpPr>
        <p:sp>
          <p:nvSpPr>
            <p:cNvPr name="Freeform 22" id="22"/>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23" id="23"/>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AutoShape 24" id="24"/>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25" id="25"/>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26" id="26"/>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9"/>
            <a:stretch>
              <a:fillRect l="0" t="0" r="0" b="0"/>
            </a:stretch>
          </a:blipFill>
        </p:spPr>
      </p:sp>
      <p:sp>
        <p:nvSpPr>
          <p:cNvPr name="TextBox 27" id="27"/>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8" id="28"/>
          <p:cNvSpPr txBox="true"/>
          <p:nvPr/>
        </p:nvSpPr>
        <p:spPr>
          <a:xfrm rot="0">
            <a:off x="7558467"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94071"/>
            <a:ext cx="10935191" cy="617605"/>
          </a:xfrm>
          <a:prstGeom prst="rect">
            <a:avLst/>
          </a:prstGeom>
        </p:spPr>
        <p:txBody>
          <a:bodyPr anchor="t" rtlCol="false" tIns="0" lIns="0" bIns="0" rIns="0">
            <a:spAutoFit/>
          </a:bodyPr>
          <a:lstStyle/>
          <a:p>
            <a:pPr algn="ctr">
              <a:lnSpc>
                <a:spcPts val="4452"/>
              </a:lnSpc>
            </a:pPr>
            <a:r>
              <a:rPr lang="en-US" b="true" sz="4200" spc="-8">
                <a:solidFill>
                  <a:srgbClr val="FFFFFF"/>
                </a:solidFill>
                <a:latin typeface="Poppins Ultra-Bold"/>
                <a:ea typeface="Poppins Ultra-Bold"/>
                <a:cs typeface="Poppins Ultra-Bold"/>
                <a:sym typeface="Poppins Ultra-Bold"/>
              </a:rPr>
              <a:t>DOTAZ Č. 6 - PŘÍSLIB BANKOVNÍ ZÁRUKY</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4325555"/>
            <a:ext cx="13230280" cy="1540640"/>
          </a:xfrm>
          <a:prstGeom prst="rect">
            <a:avLst/>
          </a:prstGeom>
        </p:spPr>
        <p:txBody>
          <a:bodyPr anchor="t" rtlCol="false" tIns="0" lIns="0" bIns="0" rIns="0">
            <a:spAutoFit/>
          </a:bodyPr>
          <a:lstStyle/>
          <a:p>
            <a:pPr algn="just">
              <a:lnSpc>
                <a:spcPts val="4183"/>
              </a:lnSpc>
            </a:pPr>
            <a:r>
              <a:rPr lang="en-US" sz="2657">
                <a:solidFill>
                  <a:srgbClr val="000000"/>
                </a:solidFill>
                <a:latin typeface="Open Sans 1"/>
                <a:ea typeface="Open Sans 1"/>
                <a:cs typeface="Open Sans 1"/>
                <a:sym typeface="Open Sans 1"/>
              </a:rPr>
              <a:t>Je nebo není podle Úřadu pro ochranu hospodářské soutěže požadavek na </a:t>
            </a:r>
            <a:r>
              <a:rPr lang="en-US" b="true" sz="2657">
                <a:solidFill>
                  <a:srgbClr val="000000"/>
                </a:solidFill>
                <a:latin typeface="Open Sans 1 Bold"/>
                <a:ea typeface="Open Sans 1 Bold"/>
                <a:cs typeface="Open Sans 1 Bold"/>
                <a:sym typeface="Open Sans 1 Bold"/>
              </a:rPr>
              <a:t>příslib bankovní záruky dokladem opravňujícím zadavatele k podpisu smlouvy</a:t>
            </a:r>
            <a:r>
              <a:rPr lang="en-US" sz="2657">
                <a:solidFill>
                  <a:srgbClr val="000000"/>
                </a:solidFill>
                <a:latin typeface="Open Sans 1"/>
                <a:ea typeface="Open Sans 1"/>
                <a:cs typeface="Open Sans 1"/>
                <a:sym typeface="Open Sans 1"/>
              </a:rPr>
              <a:t> na plnění veřejné zakázky?</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468998"/>
            <a:ext cx="14698786" cy="3507050"/>
          </a:xfrm>
          <a:prstGeom prst="rect">
            <a:avLst/>
          </a:prstGeom>
        </p:spPr>
        <p:txBody>
          <a:bodyPr anchor="t" rtlCol="false" tIns="0" lIns="0" bIns="0" rIns="0">
            <a:spAutoFit/>
          </a:bodyPr>
          <a:lstStyle/>
          <a:p>
            <a:pPr algn="just">
              <a:lnSpc>
                <a:spcPts val="4673"/>
              </a:lnSpc>
            </a:pPr>
            <a:r>
              <a:rPr lang="en-US" sz="2969">
                <a:solidFill>
                  <a:srgbClr val="4D4D4D"/>
                </a:solidFill>
                <a:latin typeface="Open Sans 1"/>
                <a:ea typeface="Open Sans 1"/>
                <a:cs typeface="Open Sans 1"/>
                <a:sym typeface="Open Sans 1"/>
              </a:rPr>
              <a:t>Podle Úřadu pro ochranu hospodářské soutěže (ÚOHS) samotný příslib bankovní záruky není dokladem opravňujícím zadavatele k podpisu smlouvy na plnění veřejné zakázky. Relevantním dokladem je až skutečná bankovní záruka. Příslib bankovní záruky je považován za nástroj sloužící k zajištění podpisu smlouvy, ale bez předložení skutečné bankovní záruky zadavatel nesmí smlouvu s vybraným dodavatelem podepsat[1].</a:t>
            </a: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84546"/>
            <a:ext cx="10935191" cy="583696"/>
          </a:xfrm>
          <a:prstGeom prst="rect">
            <a:avLst/>
          </a:prstGeom>
        </p:spPr>
        <p:txBody>
          <a:bodyPr anchor="t" rtlCol="false" tIns="0" lIns="0" bIns="0" rIns="0">
            <a:spAutoFit/>
          </a:bodyPr>
          <a:lstStyle/>
          <a:p>
            <a:pPr algn="ctr">
              <a:lnSpc>
                <a:spcPts val="4134"/>
              </a:lnSpc>
            </a:pPr>
            <a:r>
              <a:rPr lang="en-US" b="true" sz="3900" spc="-7">
                <a:solidFill>
                  <a:srgbClr val="FFFFFF"/>
                </a:solidFill>
                <a:latin typeface="Poppins Ultra-Bold"/>
                <a:ea typeface="Poppins Ultra-Bold"/>
                <a:cs typeface="Poppins Ultra-Bold"/>
                <a:sym typeface="Poppins Ultra-Bold"/>
              </a:rPr>
              <a:t>ODPOVĚĎ Č. 6 - PŘÍSLIB BANKOVNÍ ZÁRUKY</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497573"/>
            <a:ext cx="14698786" cy="1259048"/>
          </a:xfrm>
          <a:prstGeom prst="rect">
            <a:avLst/>
          </a:prstGeom>
        </p:spPr>
        <p:txBody>
          <a:bodyPr anchor="t" rtlCol="false" tIns="0" lIns="0" bIns="0" rIns="0">
            <a:spAutoFit/>
          </a:bodyPr>
          <a:lstStyle/>
          <a:p>
            <a:pPr algn="just">
              <a:lnSpc>
                <a:spcPts val="3414"/>
              </a:lnSpc>
            </a:pPr>
            <a:r>
              <a:rPr lang="en-US" sz="2169">
                <a:solidFill>
                  <a:srgbClr val="4D4D4D"/>
                </a:solidFill>
                <a:latin typeface="Open Sans 1"/>
                <a:ea typeface="Open Sans 1"/>
                <a:cs typeface="Open Sans 1"/>
                <a:sym typeface="Open Sans 1"/>
              </a:rPr>
              <a:t>[1] Rozhodnutí Úřadu pro ochranu hospodářské soutěže, sp. zn.: R0088/2024/VZ, č. j.: 26388/2024/161, instance: II., Výrok: rozhodnutí zrušeno a věc vrácena k novému projednání a rozhodnutí, ze dne 15. 7. 2024. Dostupné z: </a:t>
            </a:r>
            <a:r>
              <a:rPr lang="en-US" sz="2169" u="sng">
                <a:solidFill>
                  <a:srgbClr val="4D4D4D"/>
                </a:solidFill>
                <a:latin typeface="Open Sans 1"/>
                <a:ea typeface="Open Sans 1"/>
                <a:cs typeface="Open Sans 1"/>
                <a:sym typeface="Open Sans 1"/>
                <a:hlinkClick r:id="rId6" tooltip="https://uohs.gov.cz/cs/verejne-zakazky/sbirky-rozhodnuti/detail-21907.html"/>
              </a:rPr>
              <a:t>https://uohs.gov.cz/cs/verejne-zakazky/sbirky-rozhodnuti/detail-21907.html</a:t>
            </a: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7"/>
            <a:stretch>
              <a:fillRect l="0" t="0" r="0" b="0"/>
            </a:stretch>
          </a:blipFill>
        </p:spPr>
      </p:sp>
      <p:sp>
        <p:nvSpPr>
          <p:cNvPr name="TextBox 20" id="20"/>
          <p:cNvSpPr txBox="true"/>
          <p:nvPr/>
        </p:nvSpPr>
        <p:spPr>
          <a:xfrm rot="0">
            <a:off x="3676405" y="784546"/>
            <a:ext cx="10935191" cy="583696"/>
          </a:xfrm>
          <a:prstGeom prst="rect">
            <a:avLst/>
          </a:prstGeom>
        </p:spPr>
        <p:txBody>
          <a:bodyPr anchor="t" rtlCol="false" tIns="0" lIns="0" bIns="0" rIns="0">
            <a:spAutoFit/>
          </a:bodyPr>
          <a:lstStyle/>
          <a:p>
            <a:pPr algn="ctr">
              <a:lnSpc>
                <a:spcPts val="4134"/>
              </a:lnSpc>
            </a:pPr>
            <a:r>
              <a:rPr lang="en-US" b="true" sz="3900" spc="-7">
                <a:solidFill>
                  <a:srgbClr val="FFFFFF"/>
                </a:solidFill>
                <a:latin typeface="Poppins Ultra-Bold"/>
                <a:ea typeface="Poppins Ultra-Bold"/>
                <a:cs typeface="Poppins Ultra-Bold"/>
                <a:sym typeface="Poppins Ultra-Bold"/>
              </a:rPr>
              <a:t>ZDROJE - PŘÍSLIB BANKOVNÍ ZÁRUKY</a:t>
            </a:r>
          </a:p>
        </p:txBody>
      </p:sp>
      <p:sp>
        <p:nvSpPr>
          <p:cNvPr name="TextBox 21" id="21"/>
          <p:cNvSpPr txBox="true"/>
          <p:nvPr/>
        </p:nvSpPr>
        <p:spPr>
          <a:xfrm rot="0">
            <a:off x="1662236" y="5432675"/>
            <a:ext cx="14698786" cy="2637772"/>
          </a:xfrm>
          <a:prstGeom prst="rect">
            <a:avLst/>
          </a:prstGeom>
        </p:spPr>
        <p:txBody>
          <a:bodyPr anchor="t" rtlCol="false" tIns="0" lIns="0" bIns="0" rIns="0">
            <a:spAutoFit/>
          </a:bodyPr>
          <a:lstStyle/>
          <a:p>
            <a:pPr algn="just">
              <a:lnSpc>
                <a:spcPts val="2941"/>
              </a:lnSpc>
            </a:pPr>
            <a:r>
              <a:rPr lang="en-US" sz="1869" i="true">
                <a:solidFill>
                  <a:srgbClr val="4D4D4D"/>
                </a:solidFill>
                <a:latin typeface="Open Sans 1 Italics"/>
                <a:ea typeface="Open Sans 1 Italics"/>
                <a:cs typeface="Open Sans 1 Italics"/>
                <a:sym typeface="Open Sans 1 Italics"/>
              </a:rPr>
              <a:t>(...) Podstatný je i argument, dle něhož samotný příslib bankovní záruky není dokladem opravňujícím zadavatele k podpisu smlouvy na plnění. Relevantním dokladem je dle zadávací dokumentace bankovní záruka 1 a bankovní záruka 2. Uvedený příslib bankovní záruky je toliko nástroj sloužící k zajištění podpisu smlouvy, nicméně náklady na pořízení příslibu bankovní záruky se téměř rovnají získání skutečné bankovní záruky. Zadavatel by však bez předložení bankovní záruky 1 a bankovní záruky 2 nesměl smlouvu s vybraným dodavatelem podepsat.  (...)</a:t>
            </a:r>
          </a:p>
          <a:p>
            <a:pPr algn="just">
              <a:lnSpc>
                <a:spcPts val="2941"/>
              </a:lnSpc>
            </a:pPr>
          </a:p>
          <a:p>
            <a:pPr algn="just">
              <a:lnSpc>
                <a:spcPts val="3414"/>
              </a:lnSpc>
            </a:pP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DOTAZ Č. 7 - UVEDENÍ PŘÍKLADŮ VÝROBKŮ</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4199022"/>
            <a:ext cx="13230280" cy="1016765"/>
          </a:xfrm>
          <a:prstGeom prst="rect">
            <a:avLst/>
          </a:prstGeom>
        </p:spPr>
        <p:txBody>
          <a:bodyPr anchor="t" rtlCol="false" tIns="0" lIns="0" bIns="0" rIns="0">
            <a:spAutoFit/>
          </a:bodyPr>
          <a:lstStyle/>
          <a:p>
            <a:pPr algn="just">
              <a:lnSpc>
                <a:spcPts val="4183"/>
              </a:lnSpc>
            </a:pPr>
            <a:r>
              <a:rPr lang="en-US" sz="2657">
                <a:solidFill>
                  <a:srgbClr val="000000"/>
                </a:solidFill>
                <a:latin typeface="Open Sans 1"/>
                <a:ea typeface="Open Sans 1"/>
                <a:cs typeface="Open Sans 1"/>
                <a:sym typeface="Open Sans 1"/>
              </a:rPr>
              <a:t>Je možné, aby </a:t>
            </a:r>
            <a:r>
              <a:rPr lang="en-US" b="true" sz="2657">
                <a:solidFill>
                  <a:srgbClr val="000000"/>
                </a:solidFill>
                <a:latin typeface="Open Sans 1 Bold"/>
                <a:ea typeface="Open Sans 1 Bold"/>
                <a:cs typeface="Open Sans 1 Bold"/>
                <a:sym typeface="Open Sans 1 Bold"/>
              </a:rPr>
              <a:t>zadavatel obcházel zákaz odkazovat na konkrétní výrobky uvedením slova "například"</a:t>
            </a:r>
            <a:r>
              <a:rPr lang="en-US" sz="2657">
                <a:solidFill>
                  <a:srgbClr val="000000"/>
                </a:solidFill>
                <a:latin typeface="Open Sans 1"/>
                <a:ea typeface="Open Sans 1"/>
                <a:cs typeface="Open Sans 1"/>
                <a:sym typeface="Open Sans 1"/>
              </a:rPr>
              <a:t> v zadávací dokumentaci či jiným způsobem?</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497573"/>
            <a:ext cx="14698786" cy="6402548"/>
          </a:xfrm>
          <a:prstGeom prst="rect">
            <a:avLst/>
          </a:prstGeom>
        </p:spPr>
        <p:txBody>
          <a:bodyPr anchor="t" rtlCol="false" tIns="0" lIns="0" bIns="0" rIns="0">
            <a:spAutoFit/>
          </a:bodyPr>
          <a:lstStyle/>
          <a:p>
            <a:pPr algn="just">
              <a:lnSpc>
                <a:spcPts val="3414"/>
              </a:lnSpc>
            </a:pPr>
            <a:r>
              <a:rPr lang="en-US" sz="2169">
                <a:solidFill>
                  <a:srgbClr val="4D4D4D"/>
                </a:solidFill>
                <a:latin typeface="Open Sans 1"/>
                <a:ea typeface="Open Sans 1"/>
                <a:cs typeface="Open Sans 1"/>
                <a:sym typeface="Open Sans 1"/>
              </a:rPr>
              <a:t>Není možné, aby zadavatel obcházel zákaz odkazovat na konkrétní výrobky uvedením slova "například" v zadávací dokumentaci či jiným podobným způsobem. Takový odkaz, byť zmírněný, může stále působit jako vyjádření určité preference zadavatele a může vést k přesvědčení dodavatelů, že zadavatel dává přednost určitému výrobku před jiným plněním. Poptávané plnění musí být popsáno obecně, zejména pomocí svých funkčních charakteristik a parametrů[1][2][3].</a:t>
            </a:r>
          </a:p>
          <a:p>
            <a:pPr algn="just">
              <a:lnSpc>
                <a:spcPts val="3414"/>
              </a:lnSpc>
            </a:pPr>
          </a:p>
          <a:p>
            <a:pPr algn="just">
              <a:lnSpc>
                <a:spcPts val="3414"/>
              </a:lnSpc>
            </a:pPr>
            <a:r>
              <a:rPr lang="en-US" sz="2169">
                <a:solidFill>
                  <a:srgbClr val="4D4D4D"/>
                </a:solidFill>
                <a:latin typeface="Open Sans 1"/>
                <a:ea typeface="Open Sans 1"/>
                <a:cs typeface="Open Sans 1"/>
                <a:sym typeface="Open Sans 1"/>
              </a:rPr>
              <a:t>Navíc, nepřímé odkazy na výrobky a jejich výrobce či služby nejsou také dovoleny. To znamená, že popis poptávaného plnění nesmí obsahovat název konkrétního výrobku, ale ani jeho funkční charakteristiky a parametry, které by bezdůvodně přesně kopírovaly charakteristiky daného konkrétního výrobku[1][2].</a:t>
            </a:r>
          </a:p>
          <a:p>
            <a:pPr algn="just">
              <a:lnSpc>
                <a:spcPts val="3414"/>
              </a:lnSpc>
            </a:pPr>
          </a:p>
          <a:p>
            <a:pPr algn="just">
              <a:lnSpc>
                <a:spcPts val="3414"/>
              </a:lnSpc>
            </a:pPr>
            <a:r>
              <a:rPr lang="en-US" sz="2169">
                <a:solidFill>
                  <a:srgbClr val="4D4D4D"/>
                </a:solidFill>
                <a:latin typeface="Open Sans 1"/>
                <a:ea typeface="Open Sans 1"/>
                <a:cs typeface="Open Sans 1"/>
                <a:sym typeface="Open Sans 1"/>
              </a:rPr>
              <a:t>Existují však výjimky, kdy je zadavateli umožněno vymezit technické podmínky užitím odkazu na konkrétní výrobek, pokud je to odůvodněno předmětem plnění veřejné zakázky nebo pokud by bez uvedení odkazu nebylo vymezení poptávky dostatečně přesné či srozumitelné. V takovém případě však musí zadavatel vždy výslovně připustit i jiné, rovnocenné řešení[1][4][5][6][7][8].</a:t>
            </a:r>
          </a:p>
          <a:p>
            <a:pPr algn="just">
              <a:lnSpc>
                <a:spcPts val="341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ODPOVĚĎ Č. 7 - UVEDENÍ PŘÍKLADŮ VÝROBKŮ</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662236" y="2507098"/>
            <a:ext cx="14698786" cy="6404897"/>
          </a:xfrm>
          <a:prstGeom prst="rect">
            <a:avLst/>
          </a:prstGeom>
        </p:spPr>
        <p:txBody>
          <a:bodyPr anchor="t" rtlCol="false" tIns="0" lIns="0" bIns="0" rIns="0">
            <a:spAutoFit/>
          </a:bodyPr>
          <a:lstStyle/>
          <a:p>
            <a:pPr algn="just">
              <a:lnSpc>
                <a:spcPts val="2627"/>
              </a:lnSpc>
            </a:pPr>
            <a:r>
              <a:rPr lang="en-US" sz="1669">
                <a:solidFill>
                  <a:srgbClr val="4D4D4D"/>
                </a:solidFill>
                <a:latin typeface="Open Sans 1"/>
                <a:ea typeface="Open Sans 1"/>
                <a:cs typeface="Open Sans 1"/>
                <a:sym typeface="Open Sans 1"/>
              </a:rPr>
              <a:t>[1] Úřad pro ochranu hospodářské soutěže. Průvodce základy veřejných zakázek. Online. příručka. 13.05.2024. Dostupné z: </a:t>
            </a:r>
            <a:r>
              <a:rPr lang="en-US" sz="1669" u="sng">
                <a:solidFill>
                  <a:srgbClr val="4D4D4D"/>
                </a:solidFill>
                <a:latin typeface="Open Sans 1"/>
                <a:ea typeface="Open Sans 1"/>
                <a:cs typeface="Open Sans 1"/>
                <a:sym typeface="Open Sans 1"/>
                <a:hlinkClick r:id="rId6" tooltip="https://www.uohs.cz/download/Informacni_listy/2024/Infolist-1.2024_final.pdf"/>
              </a:rPr>
              <a:t>https://www.uohs.cz/download/Informacni_listy/2024/Infolist-1.2024_final.pdf</a:t>
            </a:r>
          </a:p>
          <a:p>
            <a:pPr algn="just">
              <a:lnSpc>
                <a:spcPts val="2627"/>
              </a:lnSpc>
            </a:pPr>
            <a:r>
              <a:rPr lang="en-US" sz="1669">
                <a:solidFill>
                  <a:srgbClr val="4D4D4D"/>
                </a:solidFill>
                <a:latin typeface="Open Sans 1"/>
                <a:ea typeface="Open Sans 1"/>
                <a:cs typeface="Open Sans 1"/>
                <a:sym typeface="Open Sans 1"/>
              </a:rPr>
              <a:t>[2] Úřad pro ochranu hospodářské soutěže. Stručný průvodce zadavatele světem veřejných zakázek 1. díl. Online. Publikace z oblasti veřejných zakázek. Není známo datum publikace. Dostupné z: </a:t>
            </a:r>
            <a:r>
              <a:rPr lang="en-US" sz="1669" u="sng">
                <a:solidFill>
                  <a:srgbClr val="4D4D4D"/>
                </a:solidFill>
                <a:latin typeface="Open Sans 1"/>
                <a:ea typeface="Open Sans 1"/>
                <a:cs typeface="Open Sans 1"/>
                <a:sym typeface="Open Sans 1"/>
                <a:hlinkClick r:id="rId7" tooltip="https://www.uohs.cz/download/Informacni_listy/2019/Infolist_2019_02.pdf"/>
              </a:rPr>
              <a:t>https://www.uohs.cz/download/Informacni_listy/2019/Infolist_2019_02.pdf</a:t>
            </a:r>
          </a:p>
          <a:p>
            <a:pPr algn="just">
              <a:lnSpc>
                <a:spcPts val="2627"/>
              </a:lnSpc>
            </a:pPr>
            <a:r>
              <a:rPr lang="en-US" sz="1669" b="true">
                <a:solidFill>
                  <a:srgbClr val="4D4D4D"/>
                </a:solidFill>
                <a:latin typeface="Open Sans 1 Bold"/>
                <a:ea typeface="Open Sans 1 Bold"/>
                <a:cs typeface="Open Sans 1 Bold"/>
                <a:sym typeface="Open Sans 1 Bold"/>
              </a:rPr>
              <a:t>[3] Rozhodnutí Úřadu pro ochranu hospodářské soutěže, sp. zn.: S0243/2024/VZ, č. j.: 19407/2024/500, instance: I., Výrok: § 263 odst. 3 zákona č. 134/2016 Sb. § 263 odst. 8 zákona č. 134/2016 Sb. § 266 odst. 1 zákona č. 134/2016 Sb., ze dne 29. 5. 2024. Dostupné z: </a:t>
            </a:r>
            <a:r>
              <a:rPr lang="en-US" b="true" sz="1669" u="sng">
                <a:solidFill>
                  <a:srgbClr val="4D4D4D"/>
                </a:solidFill>
                <a:latin typeface="Open Sans 1 Bold"/>
                <a:ea typeface="Open Sans 1 Bold"/>
                <a:cs typeface="Open Sans 1 Bold"/>
                <a:sym typeface="Open Sans 1 Bold"/>
                <a:hlinkClick r:id="rId8" tooltip="https://uohs.gov.cz/cs/verejne-zakazky/sbirky-rozhodnuti/detail-21782.html"/>
              </a:rPr>
              <a:t>https://uohs.gov.cz/cs/verejne-zakazky/sbirky-rozhodnuti/detail-21782.html</a:t>
            </a:r>
          </a:p>
          <a:p>
            <a:pPr algn="just">
              <a:lnSpc>
                <a:spcPts val="2627"/>
              </a:lnSpc>
            </a:pPr>
            <a:r>
              <a:rPr lang="en-US" sz="1669">
                <a:solidFill>
                  <a:srgbClr val="4D4D4D"/>
                </a:solidFill>
                <a:latin typeface="Open Sans 1"/>
                <a:ea typeface="Open Sans 1"/>
                <a:cs typeface="Open Sans 1"/>
                <a:sym typeface="Open Sans 1"/>
              </a:rPr>
              <a:t>[4] Rozhodnutí Úřadu pro ochranu hospodářské soutěže, č. j.: S0168/2016/VZ-19337/2016/543/JWe, instance: I., Výrok: § 120 odst. 2 písm. a) zák. č. 137/2006 Sb. - pokuta, ze dne 12. 12. 2016. Dostupné z: </a:t>
            </a:r>
            <a:r>
              <a:rPr lang="en-US" sz="1669" u="sng">
                <a:solidFill>
                  <a:srgbClr val="4D4D4D"/>
                </a:solidFill>
                <a:latin typeface="Open Sans 1"/>
                <a:ea typeface="Open Sans 1"/>
                <a:cs typeface="Open Sans 1"/>
                <a:sym typeface="Open Sans 1"/>
                <a:hlinkClick r:id="rId9" tooltip="https://uohs.gov.cz/cs/verejne-zakazky/sbirky-rozhodnuti/detail-14437.html"/>
              </a:rPr>
              <a:t>https://uohs.gov.cz/cs/verejne-zakazky/sbirky-rozhodnuti/detail-14437.html</a:t>
            </a:r>
          </a:p>
          <a:p>
            <a:pPr algn="just">
              <a:lnSpc>
                <a:spcPts val="2627"/>
              </a:lnSpc>
            </a:pPr>
            <a:r>
              <a:rPr lang="en-US" sz="1669">
                <a:solidFill>
                  <a:srgbClr val="4D4D4D"/>
                </a:solidFill>
                <a:latin typeface="Open Sans 1"/>
                <a:ea typeface="Open Sans 1"/>
                <a:cs typeface="Open Sans 1"/>
                <a:sym typeface="Open Sans 1"/>
              </a:rPr>
              <a:t>[5] Městský soud v Praze. Rozsudek Městského soudu v Praze ze dne 30.01.2024 č.j.: 5 A 75/2020 - 71. Online. Dostupné z: </a:t>
            </a:r>
            <a:r>
              <a:rPr lang="en-US" sz="1669" u="sng">
                <a:solidFill>
                  <a:srgbClr val="4D4D4D"/>
                </a:solidFill>
                <a:latin typeface="Open Sans 1"/>
                <a:ea typeface="Open Sans 1"/>
                <a:cs typeface="Open Sans 1"/>
                <a:sym typeface="Open Sans 1"/>
                <a:hlinkClick r:id="rId10" tooltip="https://vyhledavac.nssoud.cz/DokumentOriginal/Html/719059"/>
              </a:rPr>
              <a:t>https://vyhledavac.nssoud.cz/DokumentOriginal/Html/719059</a:t>
            </a:r>
            <a:r>
              <a:rPr lang="en-US" sz="1669">
                <a:solidFill>
                  <a:srgbClr val="4D4D4D"/>
                </a:solidFill>
                <a:latin typeface="Open Sans 1"/>
                <a:ea typeface="Open Sans 1"/>
                <a:cs typeface="Open Sans 1"/>
                <a:sym typeface="Open Sans 1"/>
              </a:rPr>
              <a:t>. Rozsudek obsahuje právní větu: NE.</a:t>
            </a:r>
          </a:p>
          <a:p>
            <a:pPr algn="just">
              <a:lnSpc>
                <a:spcPts val="2627"/>
              </a:lnSpc>
            </a:pPr>
            <a:r>
              <a:rPr lang="en-US" sz="1669">
                <a:solidFill>
                  <a:srgbClr val="4D4D4D"/>
                </a:solidFill>
                <a:latin typeface="Open Sans 1"/>
                <a:ea typeface="Open Sans 1"/>
                <a:cs typeface="Open Sans 1"/>
                <a:sym typeface="Open Sans 1"/>
              </a:rPr>
              <a:t>[6] Rozhodnutí Úřadu pro ochranu hospodářské soutěže, sp. zn.: S0640/2023/VZ, č. j.: 45019/2023/500, instance: I., Výrok: § 268 odst. 1 písm. b) zákona č. 134/2016 Sb., ze dne 29. 11. 2023. Dostupné z: </a:t>
            </a:r>
            <a:r>
              <a:rPr lang="en-US" sz="1669" u="sng">
                <a:solidFill>
                  <a:srgbClr val="4D4D4D"/>
                </a:solidFill>
                <a:latin typeface="Open Sans 1"/>
                <a:ea typeface="Open Sans 1"/>
                <a:cs typeface="Open Sans 1"/>
                <a:sym typeface="Open Sans 1"/>
                <a:hlinkClick r:id="rId11" tooltip="https://uohs.gov.cz/cs/verejne-zakazky/sbirky-rozhodnuti/detail-19485.html"/>
              </a:rPr>
              <a:t>https://uohs.gov.cz/cs/verejne-zakazky/sbirky-rozhodnuti/detail-19485.html</a:t>
            </a:r>
          </a:p>
          <a:p>
            <a:pPr algn="just">
              <a:lnSpc>
                <a:spcPts val="2627"/>
              </a:lnSpc>
            </a:pPr>
            <a:r>
              <a:rPr lang="en-US" sz="1669">
                <a:solidFill>
                  <a:srgbClr val="4D4D4D"/>
                </a:solidFill>
                <a:latin typeface="Open Sans 1"/>
                <a:ea typeface="Open Sans 1"/>
                <a:cs typeface="Open Sans 1"/>
                <a:sym typeface="Open Sans 1"/>
              </a:rPr>
              <a:t>[7] Rozhodnutí Úřadu pro ochranu hospodářské soutěže, sp. zn.: S0204/2020/VZ, č. j.: 15596/2020/523/VHo, instance: I., Výrok: § 268 odst. 2 písm. a) zákona č. 134/2016 Sb., ze dne 5. 6. 2020. Dostupné z: </a:t>
            </a:r>
            <a:r>
              <a:rPr lang="en-US" sz="1669" u="sng">
                <a:solidFill>
                  <a:srgbClr val="4D4D4D"/>
                </a:solidFill>
                <a:latin typeface="Open Sans 1"/>
                <a:ea typeface="Open Sans 1"/>
                <a:cs typeface="Open Sans 1"/>
                <a:sym typeface="Open Sans 1"/>
                <a:hlinkClick r:id="rId12" tooltip="https://uohs.gov.cz/cs/verejne-zakazky/sbirky-rozhodnuti/detail-16716.html"/>
              </a:rPr>
              <a:t>https://uohs.gov.cz/cs/verejne-zakazky/sbirky-rozhodnuti/detail-16716.html</a:t>
            </a:r>
          </a:p>
          <a:p>
            <a:pPr algn="just">
              <a:lnSpc>
                <a:spcPts val="2627"/>
              </a:lnSpc>
            </a:pPr>
            <a:r>
              <a:rPr lang="en-US" sz="1669">
                <a:solidFill>
                  <a:srgbClr val="4D4D4D"/>
                </a:solidFill>
                <a:latin typeface="Open Sans 1"/>
                <a:ea typeface="Open Sans 1"/>
                <a:cs typeface="Open Sans 1"/>
                <a:sym typeface="Open Sans 1"/>
              </a:rPr>
              <a:t>[8] Rozhodnutí Úřadu pro ochranu hospodářské soutěže, č. j.: R0153/2018/VZ-32251/2018/323/PBl, instance: II., Výrok: rozhodnutí zrušeno a věc vrácena k novému projednání a rozhodnutí, ze dne 7. 11. 2018. Dostupné z: </a:t>
            </a:r>
            <a:r>
              <a:rPr lang="en-US" sz="1669" u="sng">
                <a:solidFill>
                  <a:srgbClr val="4D4D4D"/>
                </a:solidFill>
                <a:latin typeface="Open Sans 1"/>
                <a:ea typeface="Open Sans 1"/>
                <a:cs typeface="Open Sans 1"/>
                <a:sym typeface="Open Sans 1"/>
                <a:hlinkClick r:id="rId13" tooltip="https://uohs.gov.cz/cs/verejne-zakazky/sbirky-rozhodnuti/detail-15737.html"/>
              </a:rPr>
              <a:t>https://uohs.gov.cz/cs/verejne-zakazky/sbirky-rozhodnuti/detail-15737.html</a:t>
            </a:r>
          </a:p>
          <a:p>
            <a:pPr algn="just">
              <a:lnSpc>
                <a:spcPts val="341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14"/>
            <a:stretch>
              <a:fillRect l="0" t="0" r="0" b="0"/>
            </a:stretch>
          </a:blipFill>
        </p:spPr>
      </p:sp>
      <p:sp>
        <p:nvSpPr>
          <p:cNvPr name="TextBox 20" id="20"/>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ZDROJE - UVEDENÍ PŘÍKLADŮ VÝROBKŮ</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3832939"/>
            <a:ext cx="14698786" cy="2544923"/>
          </a:xfrm>
          <a:prstGeom prst="rect">
            <a:avLst/>
          </a:prstGeom>
        </p:spPr>
        <p:txBody>
          <a:bodyPr anchor="t" rtlCol="false" tIns="0" lIns="0" bIns="0" rIns="0">
            <a:spAutoFit/>
          </a:bodyPr>
          <a:lstStyle/>
          <a:p>
            <a:pPr algn="just">
              <a:lnSpc>
                <a:spcPts val="3414"/>
              </a:lnSpc>
            </a:pPr>
            <a:r>
              <a:rPr lang="en-US" sz="2169" i="true">
                <a:solidFill>
                  <a:srgbClr val="4D4D4D"/>
                </a:solidFill>
                <a:latin typeface="Open Sans 1 Italics"/>
                <a:ea typeface="Open Sans 1 Italics"/>
                <a:cs typeface="Open Sans 1 Italics"/>
                <a:sym typeface="Open Sans 1 Italics"/>
              </a:rPr>
              <a:t>(...) Zákaz odkazovat na konkrétní výrobky/výrobce/služby </a:t>
            </a:r>
            <a:r>
              <a:rPr lang="en-US" b="true" sz="2169" i="true">
                <a:solidFill>
                  <a:srgbClr val="4D4D4D"/>
                </a:solidFill>
                <a:latin typeface="Open Sans 1 Bold Italics"/>
                <a:ea typeface="Open Sans 1 Bold Italics"/>
                <a:cs typeface="Open Sans 1 Bold Italics"/>
                <a:sym typeface="Open Sans 1 Bold Italics"/>
              </a:rPr>
              <a:t>není možné obcházet ani doplněním těchto konkrétních odkazů slovem „například“ či jinými podobnými slovními vyjádřeními</a:t>
            </a:r>
            <a:r>
              <a:rPr lang="en-US" sz="2169" i="true">
                <a:solidFill>
                  <a:srgbClr val="4D4D4D"/>
                </a:solidFill>
                <a:latin typeface="Open Sans 1 Italics"/>
                <a:ea typeface="Open Sans 1 Italics"/>
                <a:cs typeface="Open Sans 1 Italics"/>
                <a:sym typeface="Open Sans 1 Italics"/>
              </a:rPr>
              <a:t>. Takový (byť určitým způsobem „zmírněný“) odkaz totiž stále může na relevantní trh působit jako vyjádření určité preference zadavatele, zadavatel jím vlastně (byť možná i nechtěně) sděluje, že má na trhu určitého favorita, jenž jeho požadavky určitě splňuje, a dodavatelé mohou nabýt přesvědčení, že danému výrobku dá zadavatel s nejvyšší pravděpodobností přednost před jiným plněním. (...)</a:t>
            </a:r>
          </a:p>
          <a:p>
            <a:pPr algn="just">
              <a:lnSpc>
                <a:spcPts val="341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ZDROJE - UVEDENÍ PŘÍKLADŮ VÝROBKŮ</a:t>
            </a:r>
          </a:p>
        </p:txBody>
      </p:sp>
      <p:sp>
        <p:nvSpPr>
          <p:cNvPr name="TextBox 21" id="21"/>
          <p:cNvSpPr txBox="true"/>
          <p:nvPr/>
        </p:nvSpPr>
        <p:spPr>
          <a:xfrm rot="0">
            <a:off x="1771825" y="6732861"/>
            <a:ext cx="14114275" cy="656589"/>
          </a:xfrm>
          <a:prstGeom prst="rect">
            <a:avLst/>
          </a:prstGeom>
        </p:spPr>
        <p:txBody>
          <a:bodyPr anchor="t" rtlCol="false" tIns="0" lIns="0" bIns="0" rIns="0">
            <a:spAutoFit/>
          </a:bodyPr>
          <a:lstStyle/>
          <a:p>
            <a:pPr algn="l">
              <a:lnSpc>
                <a:spcPts val="2660"/>
              </a:lnSpc>
            </a:pPr>
            <a:r>
              <a:rPr lang="en-US" sz="1900">
                <a:solidFill>
                  <a:srgbClr val="000000"/>
                </a:solidFill>
                <a:latin typeface="Open Sans 2"/>
                <a:ea typeface="Open Sans 2"/>
                <a:cs typeface="Open Sans 2"/>
                <a:sym typeface="Open Sans 2"/>
              </a:rPr>
              <a:t>Rozhodnutí Úřadu pro ochranu hospodářské soutěže, sp. zn.: S0243/2024/VZ, č. j.: 19407/2024/500, instance: I., Výrok: § 263 odst. 3 zákona č. 134/2016 Sb. § 263 odst. 8 zákona č. 134/2016 Sb. § 266 odst. 1 zákona č. 134/2016 Sb., ze dne 29. 5. 2024.</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DOTAZ Č. 8 - (NE)PRODLOUŽENÍ LHŮTY</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3961037"/>
            <a:ext cx="13230280" cy="2588390"/>
          </a:xfrm>
          <a:prstGeom prst="rect">
            <a:avLst/>
          </a:prstGeom>
        </p:spPr>
        <p:txBody>
          <a:bodyPr anchor="t" rtlCol="false" tIns="0" lIns="0" bIns="0" rIns="0">
            <a:spAutoFit/>
          </a:bodyPr>
          <a:lstStyle/>
          <a:p>
            <a:pPr algn="just">
              <a:lnSpc>
                <a:spcPts val="4183"/>
              </a:lnSpc>
            </a:pPr>
            <a:r>
              <a:rPr lang="en-US" b="true" sz="2657">
                <a:solidFill>
                  <a:srgbClr val="000000"/>
                </a:solidFill>
                <a:latin typeface="Open Sans 1 Bold"/>
                <a:ea typeface="Open Sans 1 Bold"/>
                <a:cs typeface="Open Sans 1 Bold"/>
                <a:sym typeface="Open Sans 1 Bold"/>
              </a:rPr>
              <a:t>Představuje</a:t>
            </a:r>
            <a:r>
              <a:rPr lang="en-US" sz="2657">
                <a:solidFill>
                  <a:srgbClr val="000000"/>
                </a:solidFill>
                <a:latin typeface="Open Sans 1"/>
                <a:ea typeface="Open Sans 1"/>
                <a:cs typeface="Open Sans 1"/>
                <a:sym typeface="Open Sans 1"/>
              </a:rPr>
              <a:t> doplnění zadávací dokumentace ve lhůtě po prodání nabídek ve smyslu </a:t>
            </a:r>
            <a:r>
              <a:rPr lang="en-US" b="true" sz="2657">
                <a:solidFill>
                  <a:srgbClr val="000000"/>
                </a:solidFill>
                <a:latin typeface="Open Sans 1 Bold"/>
                <a:ea typeface="Open Sans 1 Bold"/>
                <a:cs typeface="Open Sans 1 Bold"/>
                <a:sym typeface="Open Sans 1 Bold"/>
              </a:rPr>
              <a:t>doplnění prohlídky místa plnění změnu, která ve smyslu ust. § 99 </a:t>
            </a:r>
            <a:r>
              <a:rPr lang="en-US" sz="2657">
                <a:solidFill>
                  <a:srgbClr val="000000"/>
                </a:solidFill>
                <a:latin typeface="Open Sans 1"/>
                <a:ea typeface="Open Sans 1"/>
                <a:cs typeface="Open Sans 1"/>
                <a:sym typeface="Open Sans 1"/>
              </a:rPr>
              <a:t>odst. 2 zákona č. 134/2016 Sb., o zadávání veřejných zakázek, ve znění pozdějších předpisů, </a:t>
            </a:r>
            <a:r>
              <a:rPr lang="en-US" b="true" sz="2657">
                <a:solidFill>
                  <a:srgbClr val="000000"/>
                </a:solidFill>
                <a:latin typeface="Open Sans 1 Bold"/>
                <a:ea typeface="Open Sans 1 Bold"/>
                <a:cs typeface="Open Sans 1 Bold"/>
                <a:sym typeface="Open Sans 1 Bold"/>
              </a:rPr>
              <a:t>rozšiřuje okruh potenciálních dodavatelů</a:t>
            </a:r>
            <a:r>
              <a:rPr lang="en-US" sz="2657">
                <a:solidFill>
                  <a:srgbClr val="000000"/>
                </a:solidFill>
                <a:latin typeface="Open Sans 1"/>
                <a:ea typeface="Open Sans 1"/>
                <a:cs typeface="Open Sans 1"/>
                <a:sym typeface="Open Sans 1"/>
              </a:rPr>
              <a:t>? Musí v takovém případě zadavatel prodloužit lhůtu pro podání nabídek?</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2698126"/>
            <a:ext cx="14698786" cy="5545298"/>
          </a:xfrm>
          <a:prstGeom prst="rect">
            <a:avLst/>
          </a:prstGeom>
        </p:spPr>
        <p:txBody>
          <a:bodyPr anchor="t" rtlCol="false" tIns="0" lIns="0" bIns="0" rIns="0">
            <a:spAutoFit/>
          </a:bodyPr>
          <a:lstStyle/>
          <a:p>
            <a:pPr algn="just">
              <a:lnSpc>
                <a:spcPts val="3414"/>
              </a:lnSpc>
            </a:pPr>
            <a:r>
              <a:rPr lang="en-US" sz="2169" i="true">
                <a:solidFill>
                  <a:srgbClr val="4D4D4D"/>
                </a:solidFill>
                <a:latin typeface="Open Sans 1 Italics"/>
                <a:ea typeface="Open Sans 1 Italics"/>
                <a:cs typeface="Open Sans 1 Italics"/>
                <a:sym typeface="Open Sans 1 Italics"/>
              </a:rPr>
              <a:t>Doplnění zadávací dokumentace ve smyslu doplnění prohlídky místa plnění může představovat změnu, která rozšiřuje okruh potenciálních dodavatelů. Podle ustanovení § 99 odst. 2 zákona č. 134/2016 Sb., o zadávání veřejných zakázek, pokud změna nebo doplnění zadávací dokumentace může rozšířit okruh možných účastníků zadávacího řízení, je zadavatel povinen prodloužit lhůtu pro podání nabídek tak, aby od odeslání změny činila nejméně celou původní délku lhůty pro podání nabídek[1][2][3].</a:t>
            </a:r>
          </a:p>
          <a:p>
            <a:pPr algn="just">
              <a:lnSpc>
                <a:spcPts val="3414"/>
              </a:lnSpc>
            </a:pPr>
          </a:p>
          <a:p>
            <a:pPr algn="just">
              <a:lnSpc>
                <a:spcPts val="3414"/>
              </a:lnSpc>
            </a:pPr>
            <a:r>
              <a:rPr lang="en-US" sz="2169" i="true">
                <a:solidFill>
                  <a:srgbClr val="4D4D4D"/>
                </a:solidFill>
                <a:latin typeface="Open Sans 1 Italics"/>
                <a:ea typeface="Open Sans 1 Italics"/>
                <a:cs typeface="Open Sans 1 Italics"/>
                <a:sym typeface="Open Sans 1 Italics"/>
              </a:rPr>
              <a:t>Zadavatel musí vždy posoudit povahu provedené změny nebo doplnění zadávací dokumentace a podle toho rozhodnout o přiměřeném prodloužení lhůty pro podání nabídek. Pokud změna zadávací dokumentace může ovlivnit okruh potenciálních dodavatelů, je zadavatel povinen prodloužit lhůtu pro podání nabídek o celou původní délku[4][5][6].</a:t>
            </a:r>
          </a:p>
          <a:p>
            <a:pPr algn="just">
              <a:lnSpc>
                <a:spcPts val="3414"/>
              </a:lnSpc>
            </a:pPr>
          </a:p>
          <a:p>
            <a:pPr algn="just">
              <a:lnSpc>
                <a:spcPts val="3414"/>
              </a:lnSpc>
            </a:pPr>
            <a:r>
              <a:rPr lang="en-US" b="true" sz="2169" i="true">
                <a:solidFill>
                  <a:srgbClr val="4D4D4D"/>
                </a:solidFill>
                <a:latin typeface="Open Sans 1 Bold Italics"/>
                <a:ea typeface="Open Sans 1 Bold Italics"/>
                <a:cs typeface="Open Sans 1 Bold Italics"/>
                <a:sym typeface="Open Sans 1 Bold Italics"/>
              </a:rPr>
              <a:t>V případě doplnění prohlídky místa plnění, pokud by tato změna mohla umožnit účast dalším dodavatelům, kteří by se jinak nemohli účastnit, je zadavatel povinen prodloužit lhůtu pro podání nabídek tak, aby od odeslání změny činila nejméně celou původní délku lhůty</a:t>
            </a:r>
            <a:r>
              <a:rPr lang="en-US" sz="2169" i="true">
                <a:solidFill>
                  <a:srgbClr val="4D4D4D"/>
                </a:solidFill>
                <a:latin typeface="Open Sans 1 Italics"/>
                <a:ea typeface="Open Sans 1 Italics"/>
                <a:cs typeface="Open Sans 1 Italics"/>
                <a:sym typeface="Open Sans 1 Italics"/>
              </a:rPr>
              <a:t>[7][8][9].</a:t>
            </a: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ODPOVĚĎ Č. 8 - NEPRODLOUŽENÍ LHŮTY</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2347208"/>
            <a:ext cx="14698786" cy="6654896"/>
          </a:xfrm>
          <a:prstGeom prst="rect">
            <a:avLst/>
          </a:prstGeom>
        </p:spPr>
        <p:txBody>
          <a:bodyPr anchor="t" rtlCol="false" tIns="0" lIns="0" bIns="0" rIns="0">
            <a:spAutoFit/>
          </a:bodyPr>
          <a:lstStyle/>
          <a:p>
            <a:pPr algn="just">
              <a:lnSpc>
                <a:spcPts val="2627"/>
              </a:lnSpc>
            </a:pPr>
            <a:r>
              <a:rPr lang="en-US" sz="1669">
                <a:solidFill>
                  <a:srgbClr val="4D4D4D"/>
                </a:solidFill>
                <a:latin typeface="Open Sans 1"/>
                <a:ea typeface="Open Sans 1"/>
                <a:cs typeface="Open Sans 1"/>
                <a:sym typeface="Open Sans 1"/>
              </a:rPr>
              <a:t>[1] Nejvyšší správní soud. Rozsudek Nejvyššího správního soudu ze dne 07.07.2023 č.j.: 10 Afs 271/2021 - 36. Online. Dostupné z: </a:t>
            </a:r>
            <a:r>
              <a:rPr lang="en-US" sz="1669" u="sng">
                <a:solidFill>
                  <a:srgbClr val="4D4D4D"/>
                </a:solidFill>
                <a:latin typeface="Open Sans 1"/>
                <a:ea typeface="Open Sans 1"/>
                <a:cs typeface="Open Sans 1"/>
                <a:sym typeface="Open Sans 1"/>
              </a:rPr>
              <a:t>&lt;https://vyhledavac.nssoud.cz/DokumentOriginal/Html/712449&gt;</a:t>
            </a:r>
            <a:r>
              <a:rPr lang="en-US" sz="1669">
                <a:solidFill>
                  <a:srgbClr val="4D4D4D"/>
                </a:solidFill>
                <a:latin typeface="Open Sans 1"/>
                <a:ea typeface="Open Sans 1"/>
                <a:cs typeface="Open Sans 1"/>
                <a:sym typeface="Open Sans 1"/>
              </a:rPr>
              <a:t>. Rozsudek obsahuje právní větu: ANO.</a:t>
            </a:r>
          </a:p>
          <a:p>
            <a:pPr algn="just">
              <a:lnSpc>
                <a:spcPts val="2627"/>
              </a:lnSpc>
            </a:pPr>
            <a:r>
              <a:rPr lang="en-US" sz="1669">
                <a:solidFill>
                  <a:srgbClr val="4D4D4D"/>
                </a:solidFill>
                <a:latin typeface="Open Sans 1"/>
                <a:ea typeface="Open Sans 1"/>
                <a:cs typeface="Open Sans 1"/>
                <a:sym typeface="Open Sans 1"/>
              </a:rPr>
              <a:t>[2] Krajský soud v Brně. Rozsudek Krajského soudu v Brně ze dne 21.04.2022 č.j.: 62 Af 18/2020 - 88. Online. Dostupné z: </a:t>
            </a:r>
            <a:r>
              <a:rPr lang="en-US" sz="1669" u="sng">
                <a:solidFill>
                  <a:srgbClr val="4D4D4D"/>
                </a:solidFill>
                <a:latin typeface="Open Sans 1"/>
                <a:ea typeface="Open Sans 1"/>
                <a:cs typeface="Open Sans 1"/>
                <a:sym typeface="Open Sans 1"/>
              </a:rPr>
              <a:t>&lt;https://vyhledavac.nssoud.cz/DokumentOriginal/Html/701289&gt;</a:t>
            </a:r>
            <a:r>
              <a:rPr lang="en-US" sz="1669">
                <a:solidFill>
                  <a:srgbClr val="4D4D4D"/>
                </a:solidFill>
                <a:latin typeface="Open Sans 1"/>
                <a:ea typeface="Open Sans 1"/>
                <a:cs typeface="Open Sans 1"/>
                <a:sym typeface="Open Sans 1"/>
              </a:rPr>
              <a:t>. Rozsudek obsahuje právní větu: ANO.</a:t>
            </a:r>
          </a:p>
          <a:p>
            <a:pPr algn="just">
              <a:lnSpc>
                <a:spcPts val="2627"/>
              </a:lnSpc>
            </a:pPr>
            <a:r>
              <a:rPr lang="en-US" sz="1669">
                <a:solidFill>
                  <a:srgbClr val="4D4D4D"/>
                </a:solidFill>
                <a:latin typeface="Open Sans 1"/>
                <a:ea typeface="Open Sans 1"/>
                <a:cs typeface="Open Sans 1"/>
                <a:sym typeface="Open Sans 1"/>
              </a:rPr>
              <a:t>[3] Krajský soud v Brně. Rozsudek Krajského soudu v Brně ze dne 31.05.2023 č.j.: 31 Af 20/2022 - 154. Online. Dostupné z: </a:t>
            </a:r>
            <a:r>
              <a:rPr lang="en-US" sz="1669" u="sng">
                <a:solidFill>
                  <a:srgbClr val="4D4D4D"/>
                </a:solidFill>
                <a:latin typeface="Open Sans 1"/>
                <a:ea typeface="Open Sans 1"/>
                <a:cs typeface="Open Sans 1"/>
                <a:sym typeface="Open Sans 1"/>
              </a:rPr>
              <a:t>&lt;https://vyhledavac.nssoud.cz/DokumentOriginal/Html/712165&gt;</a:t>
            </a:r>
            <a:r>
              <a:rPr lang="en-US" sz="1669">
                <a:solidFill>
                  <a:srgbClr val="4D4D4D"/>
                </a:solidFill>
                <a:latin typeface="Open Sans 1"/>
                <a:ea typeface="Open Sans 1"/>
                <a:cs typeface="Open Sans 1"/>
                <a:sym typeface="Open Sans 1"/>
              </a:rPr>
              <a:t>. Rozsudek obsahuje právní větu: NE.</a:t>
            </a:r>
          </a:p>
          <a:p>
            <a:pPr algn="just">
              <a:lnSpc>
                <a:spcPts val="2627"/>
              </a:lnSpc>
            </a:pPr>
            <a:r>
              <a:rPr lang="en-US" sz="1669">
                <a:solidFill>
                  <a:srgbClr val="4D4D4D"/>
                </a:solidFill>
                <a:latin typeface="Open Sans 1"/>
                <a:ea typeface="Open Sans 1"/>
                <a:cs typeface="Open Sans 1"/>
                <a:sym typeface="Open Sans 1"/>
              </a:rPr>
              <a:t>[4] Rozhodnutí Úřadu pro ochranu hospodářské soutěže, sp. zn.: S0298/2024/VZ, č. j.: 14718/2024/510, instance: I., Výrok: § 268 odst. 1 písm. a) zákona č. 134/2016 Sb. § 268 odst. 1 písm. b) zákona č. 134/2016 Sb. § 268 odst. 2 písm. a) zákona č. 134/2016 Sb., ze dne 18. 4. 2024. Dostupné z: </a:t>
            </a:r>
            <a:r>
              <a:rPr lang="en-US" sz="1669" u="sng">
                <a:solidFill>
                  <a:srgbClr val="4D4D4D"/>
                </a:solidFill>
                <a:latin typeface="Open Sans 1"/>
                <a:ea typeface="Open Sans 1"/>
                <a:cs typeface="Open Sans 1"/>
                <a:sym typeface="Open Sans 1"/>
              </a:rPr>
              <a:t>&lt;https://uohs.gov.cz/cs/verejne-zakazky/sbirky-rozhodnuti/detail-21630.html&gt;</a:t>
            </a:r>
          </a:p>
          <a:p>
            <a:pPr algn="just">
              <a:lnSpc>
                <a:spcPts val="2627"/>
              </a:lnSpc>
            </a:pPr>
            <a:r>
              <a:rPr lang="en-US" sz="1669">
                <a:solidFill>
                  <a:srgbClr val="4D4D4D"/>
                </a:solidFill>
                <a:latin typeface="Open Sans 1"/>
                <a:ea typeface="Open Sans 1"/>
                <a:cs typeface="Open Sans 1"/>
                <a:sym typeface="Open Sans 1"/>
              </a:rPr>
              <a:t>\[5] Rozhodnutí Úřadu pro ochranu hospodářské soutěže, sp. zn.: S0451/2021/VZ, č. j.: 34699/2021/510/MKo, instance: I., Výrok: § 268 odst. 2 písm. a) zákona č. 134/2016 Sb., ze dne 23. 10. 2021. Dostupné z: </a:t>
            </a:r>
            <a:r>
              <a:rPr lang="en-US" sz="1669" u="sng">
                <a:solidFill>
                  <a:srgbClr val="4D4D4D"/>
                </a:solidFill>
                <a:latin typeface="Open Sans 1"/>
                <a:ea typeface="Open Sans 1"/>
                <a:cs typeface="Open Sans 1"/>
                <a:sym typeface="Open Sans 1"/>
              </a:rPr>
              <a:t>&lt;https://uohs.gov.cz/cs/verejne-zakazky/sbirky-rozhodnuti/detail-17676.html&gt;</a:t>
            </a:r>
          </a:p>
          <a:p>
            <a:pPr algn="just">
              <a:lnSpc>
                <a:spcPts val="2627"/>
              </a:lnSpc>
            </a:pPr>
            <a:r>
              <a:rPr lang="en-US" sz="1669">
                <a:solidFill>
                  <a:srgbClr val="4D4D4D"/>
                </a:solidFill>
                <a:latin typeface="Open Sans 1"/>
                <a:ea typeface="Open Sans 1"/>
                <a:cs typeface="Open Sans 1"/>
                <a:sym typeface="Open Sans 1"/>
              </a:rPr>
              <a:t>[6] Rozhodnutí Úřadu pro ochranu hospodářské soutěže, sp. zn.: R0071/2020/VZ, č. j.: 17964/2020/322/DJa, instance: I., Výrok: rozklad zamítnut a napadené rozhodnutí potvrzeno, ze dne 16. 6. 2020. Dostupné z: </a:t>
            </a:r>
            <a:r>
              <a:rPr lang="en-US" sz="1669" u="sng">
                <a:solidFill>
                  <a:srgbClr val="4D4D4D"/>
                </a:solidFill>
                <a:latin typeface="Open Sans 1"/>
                <a:ea typeface="Open Sans 1"/>
                <a:cs typeface="Open Sans 1"/>
                <a:sym typeface="Open Sans 1"/>
              </a:rPr>
              <a:t>&lt;https://uohs.gov.cz/cs/verejne-zakazky/sbirky-rozhodnuti/detail-16723.html&gt;</a:t>
            </a:r>
          </a:p>
          <a:p>
            <a:pPr algn="just">
              <a:lnSpc>
                <a:spcPts val="2627"/>
              </a:lnSpc>
            </a:pPr>
            <a:r>
              <a:rPr lang="en-US" sz="1669">
                <a:solidFill>
                  <a:srgbClr val="4D4D4D"/>
                </a:solidFill>
                <a:latin typeface="Open Sans 1"/>
                <a:ea typeface="Open Sans 1"/>
                <a:cs typeface="Open Sans 1"/>
                <a:sym typeface="Open Sans 1"/>
              </a:rPr>
              <a:t>[7] Rozhodnutí Úřadu pro ochranu hospodářské soutěže, sp. zn.: S0092/2020/VZ, č. j.: 09900/2020/532/KSt, instance: I., Výrok: § 263 odst. 2 zákona č. 134/2016 Sb., o zadávání veřejných zakázek, ze dne 16. 6. 2020. Dostupné z: </a:t>
            </a:r>
            <a:r>
              <a:rPr lang="en-US" sz="1669" u="sng">
                <a:solidFill>
                  <a:srgbClr val="4D4D4D"/>
                </a:solidFill>
                <a:latin typeface="Open Sans 1"/>
                <a:ea typeface="Open Sans 1"/>
                <a:cs typeface="Open Sans 1"/>
                <a:sym typeface="Open Sans 1"/>
              </a:rPr>
              <a:t>&lt;https://uohs.gov.cz/cs/verejne-zakazky/sbirky-rozhodnuti/detail-16722.html&gt;</a:t>
            </a:r>
          </a:p>
          <a:p>
            <a:pPr algn="just">
              <a:lnSpc>
                <a:spcPts val="2627"/>
              </a:lnSpc>
            </a:pPr>
            <a:r>
              <a:rPr lang="en-US" sz="1669">
                <a:solidFill>
                  <a:srgbClr val="4D4D4D"/>
                </a:solidFill>
                <a:latin typeface="Open Sans 1"/>
                <a:ea typeface="Open Sans 1"/>
                <a:cs typeface="Open Sans 1"/>
                <a:sym typeface="Open Sans 1"/>
              </a:rPr>
              <a:t>[8] Svaz měst a obcí České republiky. _Veřejné zakázky - často kladené dotazy a odpovědi._ Online. Souhrný dokument. 2020. Dostupné z: </a:t>
            </a:r>
            <a:r>
              <a:rPr lang="en-US" sz="1669" u="sng">
                <a:solidFill>
                  <a:srgbClr val="4D4D4D"/>
                </a:solidFill>
                <a:latin typeface="Open Sans 1"/>
                <a:ea typeface="Open Sans 1"/>
                <a:cs typeface="Open Sans 1"/>
                <a:sym typeface="Open Sans 1"/>
              </a:rPr>
              <a:t>&lt;https://www.smocr.cz/Shared/Clanky/8403/e-verejne-zakazky-otazky-a-odpovedi.pdf&gt;</a:t>
            </a:r>
          </a:p>
          <a:p>
            <a:pPr algn="just">
              <a:lnSpc>
                <a:spcPts val="2627"/>
              </a:lnSpc>
            </a:pPr>
            <a:r>
              <a:rPr lang="en-US" sz="1669">
                <a:solidFill>
                  <a:srgbClr val="4D4D4D"/>
                </a:solidFill>
                <a:latin typeface="Open Sans 1"/>
                <a:ea typeface="Open Sans 1"/>
                <a:cs typeface="Open Sans 1"/>
                <a:sym typeface="Open Sans 1"/>
              </a:rPr>
              <a:t>[9] Rozhodnutí Úřadu pro ochranu hospodářské soutěže, sp. zn.: S0006/2020/VZ, č. j.: 05497/2020/531/MHo, instance: I., Výrok: § 265 písm. a) zákona č. 134/2016 Sb., ze dne 13. 5. 2020. Dostupné z: </a:t>
            </a:r>
            <a:r>
              <a:rPr lang="en-US" sz="1669" u="sng">
                <a:solidFill>
                  <a:srgbClr val="4D4D4D"/>
                </a:solidFill>
                <a:latin typeface="Open Sans 1"/>
                <a:ea typeface="Open Sans 1"/>
                <a:cs typeface="Open Sans 1"/>
                <a:sym typeface="Open Sans 1"/>
              </a:rPr>
              <a:t>&lt;https://uohs.gov.cz/cs/verejne-zakazky/sbirky-rozhodnuti/detail-16653.html&gt;</a:t>
            </a: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ZDROJE - NEPRODLOUŽENÍ LHŮTY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065774">
            <a:off x="-9071213" y="106344"/>
            <a:ext cx="15462153" cy="11329541"/>
          </a:xfrm>
          <a:custGeom>
            <a:avLst/>
            <a:gdLst/>
            <a:ahLst/>
            <a:cxnLst/>
            <a:rect r="r" b="b" t="t" l="l"/>
            <a:pathLst>
              <a:path h="11329541" w="15462153">
                <a:moveTo>
                  <a:pt x="0" y="0"/>
                </a:moveTo>
                <a:lnTo>
                  <a:pt x="15462154" y="0"/>
                </a:lnTo>
                <a:lnTo>
                  <a:pt x="15462154" y="11329542"/>
                </a:lnTo>
                <a:lnTo>
                  <a:pt x="0" y="11329542"/>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grpSp>
        <p:nvGrpSpPr>
          <p:cNvPr name="Group 3" id="3"/>
          <p:cNvGrpSpPr>
            <a:grpSpLocks noChangeAspect="true"/>
          </p:cNvGrpSpPr>
          <p:nvPr/>
        </p:nvGrpSpPr>
        <p:grpSpPr>
          <a:xfrm rot="0">
            <a:off x="1999134" y="2372922"/>
            <a:ext cx="6777325" cy="3887392"/>
            <a:chOff x="0" y="0"/>
            <a:chExt cx="7981950" cy="4578350"/>
          </a:xfrm>
        </p:grpSpPr>
        <p:sp>
          <p:nvSpPr>
            <p:cNvPr name="Freeform 4" id="4"/>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5" id="5"/>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6" id="6"/>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7" id="7"/>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8" id="8"/>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4"/>
              <a:stretch>
                <a:fillRect l="-38047" t="-15954" r="-37320" b="-13617"/>
              </a:stretch>
            </a:blipFill>
          </p:spPr>
        </p:sp>
      </p:grpSp>
      <p:sp>
        <p:nvSpPr>
          <p:cNvPr name="Freeform 9" id="9"/>
          <p:cNvSpPr/>
          <p:nvPr/>
        </p:nvSpPr>
        <p:spPr>
          <a:xfrm flipH="false" flipV="false" rot="10049570">
            <a:off x="10912752" y="-3611066"/>
            <a:ext cx="15462153" cy="11329541"/>
          </a:xfrm>
          <a:custGeom>
            <a:avLst/>
            <a:gdLst/>
            <a:ahLst/>
            <a:cxnLst/>
            <a:rect r="r" b="b" t="t" l="l"/>
            <a:pathLst>
              <a:path h="11329541" w="15462153">
                <a:moveTo>
                  <a:pt x="0" y="0"/>
                </a:moveTo>
                <a:lnTo>
                  <a:pt x="15462154" y="0"/>
                </a:lnTo>
                <a:lnTo>
                  <a:pt x="15462154" y="11329542"/>
                </a:lnTo>
                <a:lnTo>
                  <a:pt x="0" y="11329542"/>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sp>
        <p:nvSpPr>
          <p:cNvPr name="TextBox 10" id="10"/>
          <p:cNvSpPr txBox="true"/>
          <p:nvPr/>
        </p:nvSpPr>
        <p:spPr>
          <a:xfrm rot="0">
            <a:off x="10330519" y="2759696"/>
            <a:ext cx="5958347" cy="988190"/>
          </a:xfrm>
          <a:prstGeom prst="rect">
            <a:avLst/>
          </a:prstGeom>
        </p:spPr>
        <p:txBody>
          <a:bodyPr anchor="t" rtlCol="false" tIns="0" lIns="0" bIns="0" rIns="0">
            <a:spAutoFit/>
          </a:bodyPr>
          <a:lstStyle/>
          <a:p>
            <a:pPr algn="l">
              <a:lnSpc>
                <a:spcPts val="3903"/>
              </a:lnSpc>
            </a:pPr>
            <a:r>
              <a:rPr lang="en-US" sz="3049" spc="-60" b="true">
                <a:solidFill>
                  <a:srgbClr val="FFFFFF"/>
                </a:solidFill>
                <a:latin typeface="Garet Bold"/>
                <a:ea typeface="Garet Bold"/>
                <a:cs typeface="Garet Bold"/>
                <a:sym typeface="Garet Bold"/>
              </a:rPr>
              <a:t>TENDERIX</a:t>
            </a:r>
          </a:p>
          <a:p>
            <a:pPr algn="l">
              <a:lnSpc>
                <a:spcPts val="3903"/>
              </a:lnSpc>
            </a:pPr>
            <a:r>
              <a:rPr lang="en-US" b="true" sz="3049" spc="-60">
                <a:solidFill>
                  <a:srgbClr val="FFFFFF"/>
                </a:solidFill>
                <a:latin typeface="Garet Bold"/>
                <a:ea typeface="Garet Bold"/>
                <a:cs typeface="Garet Bold"/>
                <a:sym typeface="Garet Bold"/>
              </a:rPr>
              <a:t>aktuální zakázková praxe</a:t>
            </a:r>
          </a:p>
        </p:txBody>
      </p:sp>
      <p:sp>
        <p:nvSpPr>
          <p:cNvPr name="TextBox 11" id="11"/>
          <p:cNvSpPr txBox="true"/>
          <p:nvPr/>
        </p:nvSpPr>
        <p:spPr>
          <a:xfrm rot="0">
            <a:off x="2909060" y="6994239"/>
            <a:ext cx="4229975" cy="290030"/>
          </a:xfrm>
          <a:prstGeom prst="rect">
            <a:avLst/>
          </a:prstGeom>
        </p:spPr>
        <p:txBody>
          <a:bodyPr anchor="t" rtlCol="false" tIns="0" lIns="0" bIns="0" rIns="0">
            <a:spAutoFit/>
          </a:bodyPr>
          <a:lstStyle/>
          <a:p>
            <a:pPr algn="l">
              <a:lnSpc>
                <a:spcPts val="2223"/>
              </a:lnSpc>
            </a:pPr>
            <a:r>
              <a:rPr lang="en-US" sz="2097" b="true">
                <a:solidFill>
                  <a:srgbClr val="C6BFFF"/>
                </a:solidFill>
                <a:latin typeface="Montserrat Semi-Bold"/>
                <a:ea typeface="Montserrat Semi-Bold"/>
                <a:cs typeface="Montserrat Semi-Bold"/>
                <a:sym typeface="Montserrat Semi-Bold"/>
              </a:rPr>
              <a:t>Odborné zdroje</a:t>
            </a:r>
          </a:p>
        </p:txBody>
      </p:sp>
      <p:sp>
        <p:nvSpPr>
          <p:cNvPr name="TextBox 12" id="12"/>
          <p:cNvSpPr txBox="true"/>
          <p:nvPr/>
        </p:nvSpPr>
        <p:spPr>
          <a:xfrm rot="0">
            <a:off x="1999134" y="6959678"/>
            <a:ext cx="776576" cy="471170"/>
          </a:xfrm>
          <a:prstGeom prst="rect">
            <a:avLst/>
          </a:prstGeom>
        </p:spPr>
        <p:txBody>
          <a:bodyPr anchor="t" rtlCol="false" tIns="0" lIns="0" bIns="0" rIns="0">
            <a:spAutoFit/>
          </a:bodyPr>
          <a:lstStyle/>
          <a:p>
            <a:pPr algn="l">
              <a:lnSpc>
                <a:spcPts val="3672"/>
              </a:lnSpc>
            </a:pPr>
            <a:r>
              <a:rPr lang="en-US" sz="3464" b="true">
                <a:solidFill>
                  <a:srgbClr val="FFFFFF"/>
                </a:solidFill>
                <a:latin typeface="Montserrat Medium"/>
                <a:ea typeface="Montserrat Medium"/>
                <a:cs typeface="Montserrat Medium"/>
                <a:sym typeface="Montserrat Medium"/>
              </a:rPr>
              <a:t>01</a:t>
            </a:r>
          </a:p>
        </p:txBody>
      </p:sp>
      <p:sp>
        <p:nvSpPr>
          <p:cNvPr name="TextBox 13" id="13"/>
          <p:cNvSpPr txBox="true"/>
          <p:nvPr/>
        </p:nvSpPr>
        <p:spPr>
          <a:xfrm rot="0">
            <a:off x="2909060" y="7405431"/>
            <a:ext cx="3488239" cy="819198"/>
          </a:xfrm>
          <a:prstGeom prst="rect">
            <a:avLst/>
          </a:prstGeom>
        </p:spPr>
        <p:txBody>
          <a:bodyPr anchor="t" rtlCol="false" tIns="0" lIns="0" bIns="0" rIns="0">
            <a:spAutoFit/>
          </a:bodyPr>
          <a:lstStyle/>
          <a:p>
            <a:pPr algn="l">
              <a:lnSpc>
                <a:spcPts val="2207"/>
              </a:lnSpc>
            </a:pPr>
            <a:r>
              <a:rPr lang="en-US" sz="1402">
                <a:solidFill>
                  <a:srgbClr val="FFFFFF"/>
                </a:solidFill>
                <a:latin typeface="Open Sans 1"/>
                <a:ea typeface="Open Sans 1"/>
                <a:cs typeface="Open Sans 1"/>
                <a:sym typeface="Open Sans 1"/>
              </a:rPr>
              <a:t>Tenderix využívá velký rozsah odborných, veřejně dostupných zdrojů ve vztahu k problematice zadávání veřejných zakázek.</a:t>
            </a:r>
          </a:p>
        </p:txBody>
      </p:sp>
      <p:sp>
        <p:nvSpPr>
          <p:cNvPr name="TextBox 14" id="14"/>
          <p:cNvSpPr txBox="true"/>
          <p:nvPr/>
        </p:nvSpPr>
        <p:spPr>
          <a:xfrm rot="0">
            <a:off x="8584812" y="7424349"/>
            <a:ext cx="2996114" cy="290030"/>
          </a:xfrm>
          <a:prstGeom prst="rect">
            <a:avLst/>
          </a:prstGeom>
        </p:spPr>
        <p:txBody>
          <a:bodyPr anchor="t" rtlCol="false" tIns="0" lIns="0" bIns="0" rIns="0">
            <a:spAutoFit/>
          </a:bodyPr>
          <a:lstStyle/>
          <a:p>
            <a:pPr algn="l">
              <a:lnSpc>
                <a:spcPts val="2223"/>
              </a:lnSpc>
            </a:pPr>
            <a:r>
              <a:rPr lang="en-US" sz="2097" b="true">
                <a:solidFill>
                  <a:srgbClr val="C6BFFF"/>
                </a:solidFill>
                <a:latin typeface="Montserrat Semi-Bold"/>
                <a:ea typeface="Montserrat Semi-Bold"/>
                <a:cs typeface="Montserrat Semi-Bold"/>
                <a:sym typeface="Montserrat Semi-Bold"/>
              </a:rPr>
              <a:t>Moderní technologie</a:t>
            </a:r>
          </a:p>
        </p:txBody>
      </p:sp>
      <p:sp>
        <p:nvSpPr>
          <p:cNvPr name="TextBox 15" id="15"/>
          <p:cNvSpPr txBox="true"/>
          <p:nvPr/>
        </p:nvSpPr>
        <p:spPr>
          <a:xfrm rot="0">
            <a:off x="7674886" y="7389788"/>
            <a:ext cx="776576" cy="471121"/>
          </a:xfrm>
          <a:prstGeom prst="rect">
            <a:avLst/>
          </a:prstGeom>
        </p:spPr>
        <p:txBody>
          <a:bodyPr anchor="t" rtlCol="false" tIns="0" lIns="0" bIns="0" rIns="0">
            <a:spAutoFit/>
          </a:bodyPr>
          <a:lstStyle/>
          <a:p>
            <a:pPr algn="l">
              <a:lnSpc>
                <a:spcPts val="3672"/>
              </a:lnSpc>
            </a:pPr>
            <a:r>
              <a:rPr lang="en-US" sz="3464" b="true">
                <a:solidFill>
                  <a:srgbClr val="FFFFFF"/>
                </a:solidFill>
                <a:latin typeface="Montserrat Medium"/>
                <a:ea typeface="Montserrat Medium"/>
                <a:cs typeface="Montserrat Medium"/>
                <a:sym typeface="Montserrat Medium"/>
              </a:rPr>
              <a:t>02</a:t>
            </a:r>
          </a:p>
        </p:txBody>
      </p:sp>
      <p:sp>
        <p:nvSpPr>
          <p:cNvPr name="TextBox 16" id="16"/>
          <p:cNvSpPr txBox="true"/>
          <p:nvPr/>
        </p:nvSpPr>
        <p:spPr>
          <a:xfrm rot="0">
            <a:off x="8584812" y="7835541"/>
            <a:ext cx="3228463" cy="1098987"/>
          </a:xfrm>
          <a:prstGeom prst="rect">
            <a:avLst/>
          </a:prstGeom>
        </p:spPr>
        <p:txBody>
          <a:bodyPr anchor="t" rtlCol="false" tIns="0" lIns="0" bIns="0" rIns="0">
            <a:spAutoFit/>
          </a:bodyPr>
          <a:lstStyle/>
          <a:p>
            <a:pPr algn="l">
              <a:lnSpc>
                <a:spcPts val="2207"/>
              </a:lnSpc>
            </a:pPr>
            <a:r>
              <a:rPr lang="en-US" sz="1402">
                <a:solidFill>
                  <a:srgbClr val="FFFFFF"/>
                </a:solidFill>
                <a:latin typeface="Open Sans 1"/>
                <a:ea typeface="Open Sans 1"/>
                <a:cs typeface="Open Sans 1"/>
                <a:sym typeface="Open Sans 1"/>
              </a:rPr>
              <a:t>Tenderix využívá moderní technologie v podobě nejnovější verze výkonného a flexibilního jazykového modelu Chat GPT společnosti OpenAi.</a:t>
            </a:r>
          </a:p>
        </p:txBody>
      </p:sp>
      <p:sp>
        <p:nvSpPr>
          <p:cNvPr name="TextBox 17" id="17"/>
          <p:cNvSpPr txBox="true"/>
          <p:nvPr/>
        </p:nvSpPr>
        <p:spPr>
          <a:xfrm rot="0">
            <a:off x="10330519" y="4259468"/>
            <a:ext cx="5520688" cy="1383498"/>
          </a:xfrm>
          <a:prstGeom prst="rect">
            <a:avLst/>
          </a:prstGeom>
        </p:spPr>
        <p:txBody>
          <a:bodyPr anchor="t" rtlCol="false" tIns="0" lIns="0" bIns="0" rIns="0">
            <a:spAutoFit/>
          </a:bodyPr>
          <a:lstStyle/>
          <a:p>
            <a:pPr algn="l">
              <a:lnSpc>
                <a:spcPts val="2810"/>
              </a:lnSpc>
            </a:pPr>
            <a:r>
              <a:rPr lang="en-US" sz="1785">
                <a:solidFill>
                  <a:srgbClr val="FFFFFF"/>
                </a:solidFill>
                <a:latin typeface="Open Sans 1"/>
                <a:ea typeface="Open Sans 1"/>
                <a:cs typeface="Open Sans 1"/>
                <a:sym typeface="Open Sans 1"/>
              </a:rPr>
              <a:t>Chytrý chatovací pomocník, který dokáže rychle a efektivně  hledat relevantní zdroje z oblasti zadávání veřejných zakázek a odpovídat na konkrétní dotazy uživatelů.</a:t>
            </a:r>
          </a:p>
        </p:txBody>
      </p:sp>
      <p:grpSp>
        <p:nvGrpSpPr>
          <p:cNvPr name="Group 18" id="18"/>
          <p:cNvGrpSpPr/>
          <p:nvPr/>
        </p:nvGrpSpPr>
        <p:grpSpPr>
          <a:xfrm rot="0">
            <a:off x="17012216" y="285691"/>
            <a:ext cx="899288" cy="899288"/>
            <a:chOff x="0" y="0"/>
            <a:chExt cx="724652" cy="724652"/>
          </a:xfrm>
        </p:grpSpPr>
        <p:sp>
          <p:nvSpPr>
            <p:cNvPr name="Freeform 19" id="19"/>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20" id="20"/>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AutoShape 21" id="21"/>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22" id="22"/>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23" id="23"/>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TextBox 24" id="2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AutoShape 25" id="25"/>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sp>
        <p:nvSpPr>
          <p:cNvPr name="TextBox 26" id="26"/>
          <p:cNvSpPr txBox="true"/>
          <p:nvPr/>
        </p:nvSpPr>
        <p:spPr>
          <a:xfrm rot="0">
            <a:off x="3726318" y="670100"/>
            <a:ext cx="10935191" cy="1189990"/>
          </a:xfrm>
          <a:prstGeom prst="rect">
            <a:avLst/>
          </a:prstGeom>
        </p:spPr>
        <p:txBody>
          <a:bodyPr anchor="t" rtlCol="false" tIns="0" lIns="0" bIns="0" rIns="0">
            <a:spAutoFit/>
          </a:bodyPr>
          <a:lstStyle/>
          <a:p>
            <a:pPr algn="ctr">
              <a:lnSpc>
                <a:spcPts val="8480"/>
              </a:lnSpc>
            </a:pPr>
            <a:r>
              <a:rPr lang="en-US" b="true" sz="8000" spc="-16">
                <a:solidFill>
                  <a:srgbClr val="FFFFFF"/>
                </a:solidFill>
                <a:latin typeface="Poppins Bold"/>
                <a:ea typeface="Poppins Bold"/>
                <a:cs typeface="Poppins Bold"/>
                <a:sym typeface="Poppins Bold"/>
              </a:rPr>
              <a:t>CO JE TO TENDERIX?</a:t>
            </a:r>
          </a:p>
        </p:txBody>
      </p:sp>
      <p:sp>
        <p:nvSpPr>
          <p:cNvPr name="TextBox 27" id="27"/>
          <p:cNvSpPr txBox="true"/>
          <p:nvPr/>
        </p:nvSpPr>
        <p:spPr>
          <a:xfrm rot="0">
            <a:off x="13885554" y="6994239"/>
            <a:ext cx="2996114" cy="290030"/>
          </a:xfrm>
          <a:prstGeom prst="rect">
            <a:avLst/>
          </a:prstGeom>
        </p:spPr>
        <p:txBody>
          <a:bodyPr anchor="t" rtlCol="false" tIns="0" lIns="0" bIns="0" rIns="0">
            <a:spAutoFit/>
          </a:bodyPr>
          <a:lstStyle/>
          <a:p>
            <a:pPr algn="l">
              <a:lnSpc>
                <a:spcPts val="2223"/>
              </a:lnSpc>
            </a:pPr>
            <a:r>
              <a:rPr lang="en-US" sz="2097" b="true">
                <a:solidFill>
                  <a:srgbClr val="C6BFFF"/>
                </a:solidFill>
                <a:latin typeface="Montserrat Semi-Bold"/>
                <a:ea typeface="Montserrat Semi-Bold"/>
                <a:cs typeface="Montserrat Semi-Bold"/>
                <a:sym typeface="Montserrat Semi-Bold"/>
              </a:rPr>
              <a:t>Snadné prostředí</a:t>
            </a:r>
          </a:p>
        </p:txBody>
      </p:sp>
      <p:sp>
        <p:nvSpPr>
          <p:cNvPr name="TextBox 28" id="28"/>
          <p:cNvSpPr txBox="true"/>
          <p:nvPr/>
        </p:nvSpPr>
        <p:spPr>
          <a:xfrm rot="0">
            <a:off x="12975628" y="6959678"/>
            <a:ext cx="776576" cy="471170"/>
          </a:xfrm>
          <a:prstGeom prst="rect">
            <a:avLst/>
          </a:prstGeom>
        </p:spPr>
        <p:txBody>
          <a:bodyPr anchor="t" rtlCol="false" tIns="0" lIns="0" bIns="0" rIns="0">
            <a:spAutoFit/>
          </a:bodyPr>
          <a:lstStyle/>
          <a:p>
            <a:pPr algn="l">
              <a:lnSpc>
                <a:spcPts val="3672"/>
              </a:lnSpc>
            </a:pPr>
            <a:r>
              <a:rPr lang="en-US" sz="3464" b="true">
                <a:solidFill>
                  <a:srgbClr val="FFFFFF"/>
                </a:solidFill>
                <a:latin typeface="Montserrat Medium"/>
                <a:ea typeface="Montserrat Medium"/>
                <a:cs typeface="Montserrat Medium"/>
                <a:sym typeface="Montserrat Medium"/>
              </a:rPr>
              <a:t>03</a:t>
            </a:r>
          </a:p>
        </p:txBody>
      </p:sp>
      <p:sp>
        <p:nvSpPr>
          <p:cNvPr name="TextBox 29" id="29"/>
          <p:cNvSpPr txBox="true"/>
          <p:nvPr/>
        </p:nvSpPr>
        <p:spPr>
          <a:xfrm rot="0">
            <a:off x="13885554" y="7405431"/>
            <a:ext cx="3228463" cy="1098987"/>
          </a:xfrm>
          <a:prstGeom prst="rect">
            <a:avLst/>
          </a:prstGeom>
        </p:spPr>
        <p:txBody>
          <a:bodyPr anchor="t" rtlCol="false" tIns="0" lIns="0" bIns="0" rIns="0">
            <a:spAutoFit/>
          </a:bodyPr>
          <a:lstStyle/>
          <a:p>
            <a:pPr algn="l">
              <a:lnSpc>
                <a:spcPts val="2207"/>
              </a:lnSpc>
            </a:pPr>
            <a:r>
              <a:rPr lang="en-US" sz="1402">
                <a:solidFill>
                  <a:srgbClr val="FFFFFF"/>
                </a:solidFill>
                <a:latin typeface="Open Sans 1"/>
                <a:ea typeface="Open Sans 1"/>
                <a:cs typeface="Open Sans 1"/>
                <a:sym typeface="Open Sans 1"/>
              </a:rPr>
              <a:t>Tenderix nabízí jednoduché a uživatelsky přívětivé prostředí, přičemž věškerá komunikace probíhá výhradně v českém jazyce.</a:t>
            </a:r>
          </a:p>
        </p:txBody>
      </p:sp>
      <p:sp>
        <p:nvSpPr>
          <p:cNvPr name="TextBox 30" id="30"/>
          <p:cNvSpPr txBox="true"/>
          <p:nvPr/>
        </p:nvSpPr>
        <p:spPr>
          <a:xfrm rot="0">
            <a:off x="7558467"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DOTAZ Č. 9 - SMLUVNÍ POKUTY</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4587492"/>
            <a:ext cx="13230280" cy="1016765"/>
          </a:xfrm>
          <a:prstGeom prst="rect">
            <a:avLst/>
          </a:prstGeom>
        </p:spPr>
        <p:txBody>
          <a:bodyPr anchor="t" rtlCol="false" tIns="0" lIns="0" bIns="0" rIns="0">
            <a:spAutoFit/>
          </a:bodyPr>
          <a:lstStyle/>
          <a:p>
            <a:pPr algn="just">
              <a:lnSpc>
                <a:spcPts val="4183"/>
              </a:lnSpc>
            </a:pPr>
            <a:r>
              <a:rPr lang="en-US" sz="2657">
                <a:solidFill>
                  <a:srgbClr val="080404"/>
                </a:solidFill>
                <a:latin typeface="Open Sans 1"/>
                <a:ea typeface="Open Sans 1"/>
                <a:cs typeface="Open Sans 1"/>
                <a:sym typeface="Open Sans 1"/>
              </a:rPr>
              <a:t>Jak bojovat proti </a:t>
            </a:r>
            <a:r>
              <a:rPr lang="en-US" b="true" sz="2657">
                <a:solidFill>
                  <a:srgbClr val="080404"/>
                </a:solidFill>
                <a:latin typeface="Open Sans 1 Bold"/>
                <a:ea typeface="Open Sans 1 Bold"/>
                <a:cs typeface="Open Sans 1 Bold"/>
                <a:sym typeface="Open Sans 1 Bold"/>
              </a:rPr>
              <a:t>nepřiměřeně vysokým smluvním pokutám v zadávací dokumentaci</a:t>
            </a:r>
            <a:r>
              <a:rPr lang="en-US" sz="2657">
                <a:solidFill>
                  <a:srgbClr val="080404"/>
                </a:solidFill>
                <a:latin typeface="Open Sans 1"/>
                <a:ea typeface="Open Sans 1"/>
                <a:cs typeface="Open Sans 1"/>
                <a:sym typeface="Open Sans 1"/>
              </a:rPr>
              <a:t>?</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2200490"/>
            <a:ext cx="14698786" cy="6559621"/>
          </a:xfrm>
          <a:prstGeom prst="rect">
            <a:avLst/>
          </a:prstGeom>
        </p:spPr>
        <p:txBody>
          <a:bodyPr anchor="t" rtlCol="false" tIns="0" lIns="0" bIns="0" rIns="0">
            <a:spAutoFit/>
          </a:bodyPr>
          <a:lstStyle/>
          <a:p>
            <a:pPr algn="just">
              <a:lnSpc>
                <a:spcPts val="2312"/>
              </a:lnSpc>
            </a:pPr>
            <a:r>
              <a:rPr lang="en-US" sz="1469" i="true">
                <a:solidFill>
                  <a:srgbClr val="4D4D4D"/>
                </a:solidFill>
                <a:latin typeface="Open Sans 1 Italics"/>
                <a:ea typeface="Open Sans 1 Italics"/>
                <a:cs typeface="Open Sans 1 Italics"/>
                <a:sym typeface="Open Sans 1 Italics"/>
              </a:rPr>
              <a:t>Boj proti nepřiměřeně vysokým smluvním pokutám v zadávací dokumentaci lze vést několika způsoby:</a:t>
            </a:r>
          </a:p>
          <a:p>
            <a:pPr algn="just">
              <a:lnSpc>
                <a:spcPts val="2312"/>
              </a:lnSpc>
            </a:pPr>
          </a:p>
          <a:p>
            <a:pPr algn="just">
              <a:lnSpc>
                <a:spcPts val="2312"/>
              </a:lnSpc>
            </a:pPr>
            <a:r>
              <a:rPr lang="en-US" sz="1469" i="true">
                <a:solidFill>
                  <a:srgbClr val="4D4D4D"/>
                </a:solidFill>
                <a:latin typeface="Open Sans 1 Italics"/>
                <a:ea typeface="Open Sans 1 Italics"/>
                <a:cs typeface="Open Sans 1 Italics"/>
                <a:sym typeface="Open Sans 1 Italics"/>
              </a:rPr>
              <a:t>1. </a:t>
            </a:r>
            <a:r>
              <a:rPr lang="en-US" b="true" sz="1469" i="true">
                <a:solidFill>
                  <a:srgbClr val="4D4D4D"/>
                </a:solidFill>
                <a:latin typeface="Open Sans 1 Bold Italics"/>
                <a:ea typeface="Open Sans 1 Bold Italics"/>
                <a:cs typeface="Open Sans 1 Bold Italics"/>
                <a:sym typeface="Open Sans 1 Bold Italics"/>
              </a:rPr>
              <a:t>Námitky a přezkum</a:t>
            </a:r>
            <a:r>
              <a:rPr lang="en-US" sz="1469" i="true">
                <a:solidFill>
                  <a:srgbClr val="4D4D4D"/>
                </a:solidFill>
                <a:latin typeface="Open Sans 1 Italics"/>
                <a:ea typeface="Open Sans 1 Italics"/>
                <a:cs typeface="Open Sans 1 Italics"/>
                <a:sym typeface="Open Sans 1 Italics"/>
              </a:rPr>
              <a:t>: Dodavatelé mohou podávat námitky proti zadávacím podmínkám, které obsahují nepřiměřeně vysoké smluvní pokuty. Úřad pro ochranu hospodářské soutěže (ÚOHS) může přezkoumat, zda smluvní pokuty nejsou zjevně excesivní a zda neomezují hospodářskou soutěž[1][2][3].</a:t>
            </a:r>
          </a:p>
          <a:p>
            <a:pPr algn="just">
              <a:lnSpc>
                <a:spcPts val="2312"/>
              </a:lnSpc>
            </a:pPr>
          </a:p>
          <a:p>
            <a:pPr algn="just">
              <a:lnSpc>
                <a:spcPts val="2312"/>
              </a:lnSpc>
            </a:pPr>
            <a:r>
              <a:rPr lang="en-US" sz="1469" i="true">
                <a:solidFill>
                  <a:srgbClr val="4D4D4D"/>
                </a:solidFill>
                <a:latin typeface="Open Sans 1 Italics"/>
                <a:ea typeface="Open Sans 1 Italics"/>
                <a:cs typeface="Open Sans 1 Italics"/>
                <a:sym typeface="Open Sans 1 Italics"/>
              </a:rPr>
              <a:t>2. </a:t>
            </a:r>
            <a:r>
              <a:rPr lang="en-US" b="true" sz="1469" i="true">
                <a:solidFill>
                  <a:srgbClr val="4D4D4D"/>
                </a:solidFill>
                <a:latin typeface="Open Sans 1 Bold Italics"/>
                <a:ea typeface="Open Sans 1 Bold Italics"/>
                <a:cs typeface="Open Sans 1 Bold Italics"/>
                <a:sym typeface="Open Sans 1 Bold Italics"/>
              </a:rPr>
              <a:t>Soudní přezkum</a:t>
            </a:r>
            <a:r>
              <a:rPr lang="en-US" sz="1469" i="true">
                <a:solidFill>
                  <a:srgbClr val="4D4D4D"/>
                </a:solidFill>
                <a:latin typeface="Open Sans 1 Italics"/>
                <a:ea typeface="Open Sans 1 Italics"/>
                <a:cs typeface="Open Sans 1 Italics"/>
                <a:sym typeface="Open Sans 1 Italics"/>
              </a:rPr>
              <a:t>: Pokud smluvní pokuta není přiměřená, může dlužník požádat soud o její snížení podle § 2051 občanského zákoníku. Soud může smluvní pokutu snížit s přihlédnutím k hodnotě a významu zajišťované povinnosti až do výše vzniklé škody[4][5].</a:t>
            </a:r>
          </a:p>
          <a:p>
            <a:pPr algn="just">
              <a:lnSpc>
                <a:spcPts val="2312"/>
              </a:lnSpc>
            </a:pPr>
          </a:p>
          <a:p>
            <a:pPr algn="just">
              <a:lnSpc>
                <a:spcPts val="2312"/>
              </a:lnSpc>
            </a:pPr>
            <a:r>
              <a:rPr lang="en-US" sz="1469" i="true">
                <a:solidFill>
                  <a:srgbClr val="4D4D4D"/>
                </a:solidFill>
                <a:latin typeface="Open Sans 1 Italics"/>
                <a:ea typeface="Open Sans 1 Italics"/>
                <a:cs typeface="Open Sans 1 Italics"/>
                <a:sym typeface="Open Sans 1 Italics"/>
              </a:rPr>
              <a:t>3. </a:t>
            </a:r>
            <a:r>
              <a:rPr lang="en-US" b="true" sz="1469" i="true">
                <a:solidFill>
                  <a:srgbClr val="4D4D4D"/>
                </a:solidFill>
                <a:latin typeface="Open Sans 1 Bold Italics"/>
                <a:ea typeface="Open Sans 1 Bold Italics"/>
                <a:cs typeface="Open Sans 1 Bold Italics"/>
                <a:sym typeface="Open Sans 1 Bold Italics"/>
              </a:rPr>
              <a:t>Úprava zadávací dokumentace</a:t>
            </a:r>
            <a:r>
              <a:rPr lang="en-US" sz="1469" i="true">
                <a:solidFill>
                  <a:srgbClr val="4D4D4D"/>
                </a:solidFill>
                <a:latin typeface="Open Sans 1 Italics"/>
                <a:ea typeface="Open Sans 1 Italics"/>
                <a:cs typeface="Open Sans 1 Italics"/>
                <a:sym typeface="Open Sans 1 Italics"/>
              </a:rPr>
              <a:t>: Zadavatelé mohou na základě obdržených námitek přistoupit ke změně zadávací dokumentace a zmírnit znění zadávacích podmínek upravujících výši smluvních pokut. To může zahrnovat snížení procentní sazby nebo stanovení rozumné horní hranice smluvní pokuty[6][7].</a:t>
            </a:r>
          </a:p>
          <a:p>
            <a:pPr algn="just">
              <a:lnSpc>
                <a:spcPts val="2312"/>
              </a:lnSpc>
            </a:pPr>
          </a:p>
          <a:p>
            <a:pPr algn="just">
              <a:lnSpc>
                <a:spcPts val="2312"/>
              </a:lnSpc>
            </a:pPr>
            <a:r>
              <a:rPr lang="en-US" sz="1469" i="true">
                <a:solidFill>
                  <a:srgbClr val="4D4D4D"/>
                </a:solidFill>
                <a:latin typeface="Open Sans 1 Italics"/>
                <a:ea typeface="Open Sans 1 Italics"/>
                <a:cs typeface="Open Sans 1 Italics"/>
                <a:sym typeface="Open Sans 1 Italics"/>
              </a:rPr>
              <a:t>4. </a:t>
            </a:r>
            <a:r>
              <a:rPr lang="en-US" b="true" sz="1469" i="true">
                <a:solidFill>
                  <a:srgbClr val="4D4D4D"/>
                </a:solidFill>
                <a:latin typeface="Open Sans 1 Bold Italics"/>
                <a:ea typeface="Open Sans 1 Bold Italics"/>
                <a:cs typeface="Open Sans 1 Bold Italics"/>
                <a:sym typeface="Open Sans 1 Bold Italics"/>
              </a:rPr>
              <a:t>Transparentnost a přiměřenost</a:t>
            </a:r>
            <a:r>
              <a:rPr lang="en-US" sz="1469" i="true">
                <a:solidFill>
                  <a:srgbClr val="4D4D4D"/>
                </a:solidFill>
                <a:latin typeface="Open Sans 1 Italics"/>
                <a:ea typeface="Open Sans 1 Italics"/>
                <a:cs typeface="Open Sans 1 Italics"/>
                <a:sym typeface="Open Sans 1 Italics"/>
              </a:rPr>
              <a:t>: Zadavatelé by měli při přípravě zadávacích podmínek dbát na to, aby smluvní pokuty byly přiměřené a neodrazovaly dodavatele od účasti v zadávacím řízení. Výše smluvních pokut by měla být nastavena s přihlédnutím k předmětu plnění veřejné zakázky, rizikům dodavatele a zadavatele, a dalším relevantním faktorům[1][8][9].</a:t>
            </a:r>
          </a:p>
          <a:p>
            <a:pPr algn="just">
              <a:lnSpc>
                <a:spcPts val="2312"/>
              </a:lnSpc>
            </a:pPr>
          </a:p>
          <a:p>
            <a:pPr algn="just">
              <a:lnSpc>
                <a:spcPts val="2312"/>
              </a:lnSpc>
            </a:pPr>
            <a:r>
              <a:rPr lang="en-US" sz="1469" i="true">
                <a:solidFill>
                  <a:srgbClr val="4D4D4D"/>
                </a:solidFill>
                <a:latin typeface="Open Sans 1 Italics"/>
                <a:ea typeface="Open Sans 1 Italics"/>
                <a:cs typeface="Open Sans 1 Italics"/>
                <a:sym typeface="Open Sans 1 Italics"/>
              </a:rPr>
              <a:t>5. </a:t>
            </a:r>
            <a:r>
              <a:rPr lang="en-US" b="true" sz="1469" i="true">
                <a:solidFill>
                  <a:srgbClr val="4D4D4D"/>
                </a:solidFill>
                <a:latin typeface="Open Sans 1 Bold Italics"/>
                <a:ea typeface="Open Sans 1 Bold Italics"/>
                <a:cs typeface="Open Sans 1 Bold Italics"/>
                <a:sym typeface="Open Sans 1 Bold Italics"/>
              </a:rPr>
              <a:t>Tržní konzultace</a:t>
            </a:r>
            <a:r>
              <a:rPr lang="en-US" sz="1469" i="true">
                <a:solidFill>
                  <a:srgbClr val="4D4D4D"/>
                </a:solidFill>
                <a:latin typeface="Open Sans 1 Italics"/>
                <a:ea typeface="Open Sans 1 Italics"/>
                <a:cs typeface="Open Sans 1 Italics"/>
                <a:sym typeface="Open Sans 1 Italics"/>
              </a:rPr>
              <a:t>: Před vyhlášením soutěže mohou zadavatelé provést přípravné tržní konzultace, aby zjistili zájem a ochotu trhu snášet přísně nastavené smluvní podmínky. V případě nedostatečného zájmu mohou tyto podmínky adekvátně upravit[10].</a:t>
            </a:r>
          </a:p>
          <a:p>
            <a:pPr algn="just">
              <a:lnSpc>
                <a:spcPts val="2312"/>
              </a:lnSpc>
            </a:pPr>
          </a:p>
          <a:p>
            <a:pPr algn="just">
              <a:lnSpc>
                <a:spcPts val="2312"/>
              </a:lnSpc>
            </a:pPr>
            <a:r>
              <a:rPr lang="en-US" sz="1469" i="true">
                <a:solidFill>
                  <a:srgbClr val="4D4D4D"/>
                </a:solidFill>
                <a:latin typeface="Open Sans 1 Italics"/>
                <a:ea typeface="Open Sans 1 Italics"/>
                <a:cs typeface="Open Sans 1 Italics"/>
                <a:sym typeface="Open Sans 1 Italics"/>
              </a:rPr>
              <a:t>6. </a:t>
            </a:r>
            <a:r>
              <a:rPr lang="en-US" b="true" sz="1469" i="true">
                <a:solidFill>
                  <a:srgbClr val="4D4D4D"/>
                </a:solidFill>
                <a:latin typeface="Open Sans 1 Bold Italics"/>
                <a:ea typeface="Open Sans 1 Bold Italics"/>
                <a:cs typeface="Open Sans 1 Bold Italics"/>
                <a:sym typeface="Open Sans 1 Bold Italics"/>
              </a:rPr>
              <a:t>Rozhodovací praxe</a:t>
            </a:r>
            <a:r>
              <a:rPr lang="en-US" sz="1469" i="true">
                <a:solidFill>
                  <a:srgbClr val="4D4D4D"/>
                </a:solidFill>
                <a:latin typeface="Open Sans 1 Italics"/>
                <a:ea typeface="Open Sans 1 Italics"/>
                <a:cs typeface="Open Sans 1 Italics"/>
                <a:sym typeface="Open Sans 1 Italics"/>
              </a:rPr>
              <a:t>: Zadavatelé mohou odkazovat na rozhodovací praxi soudů a ÚOHS, která stanovuje, že smluvní pokuty by měly být přiměřené a neměly by být likvidační. Například Nejvyšší soud považuje smluvní pokutu do výše 0,5 % denně za přiměřenou, ale vždy je nutné posuzovat konkrétní okolnosti případu[9][11].</a:t>
            </a:r>
          </a:p>
          <a:p>
            <a:pPr algn="just">
              <a:lnSpc>
                <a:spcPts val="2312"/>
              </a:lnSpc>
            </a:pPr>
          </a:p>
          <a:p>
            <a:pPr algn="just">
              <a:lnSpc>
                <a:spcPts val="2312"/>
              </a:lnSpc>
            </a:pPr>
            <a:r>
              <a:rPr lang="en-US" sz="1469" i="true">
                <a:solidFill>
                  <a:srgbClr val="4D4D4D"/>
                </a:solidFill>
                <a:latin typeface="Open Sans 1 Italics"/>
                <a:ea typeface="Open Sans 1 Italics"/>
                <a:cs typeface="Open Sans 1 Italics"/>
                <a:sym typeface="Open Sans 1 Italics"/>
              </a:rPr>
              <a:t>Těmito kroky lze efektivně bojovat proti nepřiměřeně vysokým smluvním pokutám v zadávací dokumentaci a zajistit, aby podmínky veřejných zakázek byly spravedlivé a přiměřené pro všechny zúčastněné strany.</a:t>
            </a: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ODPOVĚĎ Č. 9 - SMLUVNÍ POKUTY</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2210015"/>
            <a:ext cx="14698786" cy="6650095"/>
          </a:xfrm>
          <a:prstGeom prst="rect">
            <a:avLst/>
          </a:prstGeom>
        </p:spPr>
        <p:txBody>
          <a:bodyPr anchor="t" rtlCol="false" tIns="0" lIns="0" bIns="0" rIns="0">
            <a:spAutoFit/>
          </a:bodyPr>
          <a:lstStyle/>
          <a:p>
            <a:pPr algn="just">
              <a:lnSpc>
                <a:spcPts val="2154"/>
              </a:lnSpc>
            </a:pPr>
            <a:r>
              <a:rPr lang="en-US" sz="1369">
                <a:solidFill>
                  <a:srgbClr val="4D4D4D"/>
                </a:solidFill>
                <a:latin typeface="Open Sans 1"/>
                <a:ea typeface="Open Sans 1"/>
                <a:cs typeface="Open Sans 1"/>
                <a:sym typeface="Open Sans 1"/>
              </a:rPr>
              <a:t>[1] Rozhodnutí Úřadu pro ochranu hospodářské soutěže, sp. zn.: S0501/2020/VZ, č. j.: 09402/2021/500/AIv, instance: I., Výrok: § 265 písm. a) zákona č. 134/2016 Sb., ze dne 1. 6. 2021. Dostupné z: </a:t>
            </a:r>
            <a:r>
              <a:rPr lang="en-US" sz="1369" u="sng">
                <a:solidFill>
                  <a:srgbClr val="4D4D4D"/>
                </a:solidFill>
                <a:latin typeface="Open Sans 1"/>
                <a:ea typeface="Open Sans 1"/>
                <a:cs typeface="Open Sans 1"/>
                <a:sym typeface="Open Sans 1"/>
              </a:rPr>
              <a:t>&lt;https://uohs.gov.cz/cs/verejne-zakazky/sbirky-rozhodnuti/detail-17384.html&gt;</a:t>
            </a:r>
          </a:p>
          <a:p>
            <a:pPr algn="just">
              <a:lnSpc>
                <a:spcPts val="2154"/>
              </a:lnSpc>
            </a:pPr>
            <a:r>
              <a:rPr lang="en-US" sz="1369">
                <a:solidFill>
                  <a:srgbClr val="4D4D4D"/>
                </a:solidFill>
                <a:latin typeface="Open Sans 1"/>
                <a:ea typeface="Open Sans 1"/>
                <a:cs typeface="Open Sans 1"/>
                <a:sym typeface="Open Sans 1"/>
              </a:rPr>
              <a:t>[2] Rozhodnutí Úřadu pro ochranu hospodářské soutěže, sp. zn.: S0003/2020/VZ, č. j.: 07841/2020/521/RŠu, instance: I., Výrok: § 265 písm. a) zákona č. 134/2016 Sb., ze dne 26. 3. 2020. Dostupné z: </a:t>
            </a:r>
            <a:r>
              <a:rPr lang="en-US" sz="1369" u="sng">
                <a:solidFill>
                  <a:srgbClr val="4D4D4D"/>
                </a:solidFill>
                <a:latin typeface="Open Sans 1"/>
                <a:ea typeface="Open Sans 1"/>
                <a:cs typeface="Open Sans 1"/>
                <a:sym typeface="Open Sans 1"/>
              </a:rPr>
              <a:t>&lt;https://uohs.gov.cz/cs/verejne-zakazky/sbirky-rozhodnuti/detail-16581.html&gt;</a:t>
            </a:r>
          </a:p>
          <a:p>
            <a:pPr algn="just">
              <a:lnSpc>
                <a:spcPts val="2154"/>
              </a:lnSpc>
            </a:pPr>
            <a:r>
              <a:rPr lang="en-US" sz="1369">
                <a:solidFill>
                  <a:srgbClr val="4D4D4D"/>
                </a:solidFill>
                <a:latin typeface="Open Sans 1"/>
                <a:ea typeface="Open Sans 1"/>
                <a:cs typeface="Open Sans 1"/>
                <a:sym typeface="Open Sans 1"/>
              </a:rPr>
              <a:t>[3] Rozhodnutí Úřadu pro ochranu hospodářské soutěže, sp. zn.: R0103/2023/VZ, č. j.: 37552/2023/163, instance: II., Výrok: rozklad zamítnut a napadené rozhodnutí potvrzeno, ze dne 10. 10. 2023. Dostupné z: </a:t>
            </a:r>
            <a:r>
              <a:rPr lang="en-US" sz="1369" u="sng">
                <a:solidFill>
                  <a:srgbClr val="4D4D4D"/>
                </a:solidFill>
                <a:latin typeface="Open Sans 1"/>
                <a:ea typeface="Open Sans 1"/>
                <a:cs typeface="Open Sans 1"/>
                <a:sym typeface="Open Sans 1"/>
              </a:rPr>
              <a:t>&lt;https://uohs.gov.cz/cs/verejne-zakazky/sbirky-rozhodnuti/detail-19304.html&gt;</a:t>
            </a:r>
          </a:p>
          <a:p>
            <a:pPr algn="just">
              <a:lnSpc>
                <a:spcPts val="2154"/>
              </a:lnSpc>
            </a:pPr>
            <a:r>
              <a:rPr lang="en-US" sz="1369">
                <a:solidFill>
                  <a:srgbClr val="4D4D4D"/>
                </a:solidFill>
                <a:latin typeface="Open Sans 1"/>
                <a:ea typeface="Open Sans 1"/>
                <a:cs typeface="Open Sans 1"/>
                <a:sym typeface="Open Sans 1"/>
              </a:rPr>
              <a:t>[4] Mgr. Milan Friedrich. _Lze smlouvy na veřejné zakázky považovat za smlouvy uzavřené adhezním způsobem? – 2. část._ MT Legal s.r.o., advokátní kancelář. Odborný článek. © EPRAVO.CZ – Sbírka zákonů, judikatura, právo | www.epravo.cz. 04.09.2020. Dostupné z: </a:t>
            </a:r>
            <a:r>
              <a:rPr lang="en-US" sz="1369" u="sng">
                <a:solidFill>
                  <a:srgbClr val="4D4D4D"/>
                </a:solidFill>
                <a:latin typeface="Open Sans 1"/>
                <a:ea typeface="Open Sans 1"/>
                <a:cs typeface="Open Sans 1"/>
                <a:sym typeface="Open Sans 1"/>
              </a:rPr>
              <a:t>&lt;https://www.epravo.cz/top/clanky/lze-smlouvy-na-verejne-zakazky-povazovat-za-smlouvy-uzavrene-adheznim-zpusobem-2-cast-111802.html&gt;</a:t>
            </a:r>
          </a:p>
          <a:p>
            <a:pPr algn="just">
              <a:lnSpc>
                <a:spcPts val="2154"/>
              </a:lnSpc>
            </a:pPr>
            <a:r>
              <a:rPr lang="en-US" sz="1369">
                <a:solidFill>
                  <a:srgbClr val="4D4D4D"/>
                </a:solidFill>
                <a:latin typeface="Open Sans 1"/>
                <a:ea typeface="Open Sans 1"/>
                <a:cs typeface="Open Sans 1"/>
                <a:sym typeface="Open Sans 1"/>
              </a:rPr>
              <a:t>[5] Mgr. Tomáš Kruták. _Několik otázek a odpovědí k (ne)vymáhání smluvních pokut._ Advokátní kancelář Kruták Partners. Odborný článek. Časopis veřejné zakázky v praxi 09/2023. 2023. Dostupné z: </a:t>
            </a:r>
            <a:r>
              <a:rPr lang="en-US" sz="1369" u="sng">
                <a:solidFill>
                  <a:srgbClr val="4D4D4D"/>
                </a:solidFill>
                <a:latin typeface="Open Sans 1"/>
                <a:ea typeface="Open Sans 1"/>
                <a:cs typeface="Open Sans 1"/>
                <a:sym typeface="Open Sans 1"/>
              </a:rPr>
              <a:t>&lt;https://www.linkedin.com/posts/krut-k-%26-partners_n%C4%9Bkolik-ot%C3%A1zek-a-odpov%C4%9Bd%C3%AD-k-nevym%C3%A1h%C3%A1n%C3%AD-activity-7130480442444591105-ROzu?utm_source=share&amp;utm_medium=member_ios&gt;</a:t>
            </a:r>
          </a:p>
          <a:p>
            <a:pPr algn="just">
              <a:lnSpc>
                <a:spcPts val="2154"/>
              </a:lnSpc>
            </a:pPr>
            <a:r>
              <a:rPr lang="en-US" sz="1369">
                <a:solidFill>
                  <a:srgbClr val="4D4D4D"/>
                </a:solidFill>
                <a:latin typeface="Open Sans 1"/>
                <a:ea typeface="Open Sans 1"/>
                <a:cs typeface="Open Sans 1"/>
                <a:sym typeface="Open Sans 1"/>
              </a:rPr>
              <a:t>[6] Rozhodnutí Úřadu pro ochranu hospodářské soutěže, sp. zn.: S0265/2020/VZ, č. j.: 25989/2020/542/VHu, instance: I., Výrok: § 268 odst. 2 písm. a) zákona č. 134/2016 Sb., ze dne 13. 11. 2020. Dostupné z: </a:t>
            </a:r>
            <a:r>
              <a:rPr lang="en-US" sz="1369" u="sng">
                <a:solidFill>
                  <a:srgbClr val="4D4D4D"/>
                </a:solidFill>
                <a:latin typeface="Open Sans 1"/>
                <a:ea typeface="Open Sans 1"/>
                <a:cs typeface="Open Sans 1"/>
                <a:sym typeface="Open Sans 1"/>
              </a:rPr>
              <a:t>&lt;https://uohs.gov.cz/cs/verejne-zakazky/sbirky-rozhodnuti/detail-16995.html&gt;</a:t>
            </a:r>
          </a:p>
          <a:p>
            <a:pPr algn="just">
              <a:lnSpc>
                <a:spcPts val="2154"/>
              </a:lnSpc>
            </a:pPr>
            <a:r>
              <a:rPr lang="en-US" sz="1369">
                <a:solidFill>
                  <a:srgbClr val="4D4D4D"/>
                </a:solidFill>
                <a:latin typeface="Open Sans 1"/>
                <a:ea typeface="Open Sans 1"/>
                <a:cs typeface="Open Sans 1"/>
                <a:sym typeface="Open Sans 1"/>
              </a:rPr>
              <a:t>[7] Rozhodnutí Úřadu pro ochranu hospodářské soutěže, sp. zn.: R0178/2020/VZ, č. j.: 36075/2020/323/RBu, instance: II., Výrok: rozklad zamítnut a napadené rozhodnutí potvrzeno, ze dne 13. 11. 2020. Dostupné z: </a:t>
            </a:r>
            <a:r>
              <a:rPr lang="en-US" sz="1369" u="sng">
                <a:solidFill>
                  <a:srgbClr val="4D4D4D"/>
                </a:solidFill>
                <a:latin typeface="Open Sans 1"/>
                <a:ea typeface="Open Sans 1"/>
                <a:cs typeface="Open Sans 1"/>
                <a:sym typeface="Open Sans 1"/>
              </a:rPr>
              <a:t>&lt;https://uohs.gov.cz/cs/verejne-zakazky/sbirky-rozhodnuti/detail-16996.html&gt;</a:t>
            </a:r>
          </a:p>
          <a:p>
            <a:pPr algn="just">
              <a:lnSpc>
                <a:spcPts val="2154"/>
              </a:lnSpc>
            </a:pPr>
            <a:r>
              <a:rPr lang="en-US" sz="1369">
                <a:solidFill>
                  <a:srgbClr val="4D4D4D"/>
                </a:solidFill>
                <a:latin typeface="Open Sans 1"/>
                <a:ea typeface="Open Sans 1"/>
                <a:cs typeface="Open Sans 1"/>
                <a:sym typeface="Open Sans 1"/>
              </a:rPr>
              <a:t>[8] Ministerstvo financí České republiky. _Metodika veřejného nakupování._ Online. Metodika. 07.07.2016. Dostupné z: </a:t>
            </a:r>
            <a:r>
              <a:rPr lang="en-US" sz="1369" u="sng">
                <a:solidFill>
                  <a:srgbClr val="4D4D4D"/>
                </a:solidFill>
                <a:latin typeface="Open Sans 1"/>
                <a:ea typeface="Open Sans 1"/>
                <a:cs typeface="Open Sans 1"/>
                <a:sym typeface="Open Sans 1"/>
              </a:rPr>
              <a:t>&lt;https://www.mfcr.cz/assets/cs/media/Metodika_2016_Metodicky-pokyn-CHJ-c-3.pdf&gt;</a:t>
            </a:r>
          </a:p>
          <a:p>
            <a:pPr algn="just">
              <a:lnSpc>
                <a:spcPts val="2154"/>
              </a:lnSpc>
            </a:pPr>
            <a:r>
              <a:rPr lang="en-US" sz="1369">
                <a:solidFill>
                  <a:srgbClr val="4D4D4D"/>
                </a:solidFill>
                <a:latin typeface="Open Sans 1"/>
                <a:ea typeface="Open Sans 1"/>
                <a:cs typeface="Open Sans 1"/>
                <a:sym typeface="Open Sans 1"/>
              </a:rPr>
              <a:t>[9] Rozhodnutí Úřadu pro ochranu hospodářské soutěže, č. j.: S0066/2017/VZ-11673/2017/542/PKn, instance: I., Výrok: § 118 odst. 1 zákona č. 137/2006 Sb., ze dne 22. 4. 2017. Dostupné z: </a:t>
            </a:r>
            <a:r>
              <a:rPr lang="en-US" sz="1369" u="sng">
                <a:solidFill>
                  <a:srgbClr val="4D4D4D"/>
                </a:solidFill>
                <a:latin typeface="Open Sans 1"/>
                <a:ea typeface="Open Sans 1"/>
                <a:cs typeface="Open Sans 1"/>
                <a:sym typeface="Open Sans 1"/>
              </a:rPr>
              <a:t>&lt;https://uohs.gov.cz/cs/verejne-zakazky/sbirky-rozhodnuti/detail-14752.html&gt;</a:t>
            </a:r>
          </a:p>
          <a:p>
            <a:pPr algn="just">
              <a:lnSpc>
                <a:spcPts val="2154"/>
              </a:lnSpc>
            </a:pPr>
            <a:r>
              <a:rPr lang="en-US" sz="1369">
                <a:solidFill>
                  <a:srgbClr val="4D4D4D"/>
                </a:solidFill>
                <a:latin typeface="Open Sans 1"/>
                <a:ea typeface="Open Sans 1"/>
                <a:cs typeface="Open Sans 1"/>
                <a:sym typeface="Open Sans 1"/>
              </a:rPr>
              <a:t>[10] nan _Fórum: vyváženost smluvních podmínek mezi zadavateli a dodavateli.</a:t>
            </a:r>
          </a:p>
          <a:p>
            <a:pPr algn="just">
              <a:lnSpc>
                <a:spcPts val="2154"/>
              </a:lnSpc>
            </a:pPr>
            <a:r>
              <a:rPr lang="en-US" sz="1369">
                <a:solidFill>
                  <a:srgbClr val="4D4D4D"/>
                </a:solidFill>
                <a:latin typeface="Open Sans 1"/>
                <a:ea typeface="Open Sans 1"/>
                <a:cs typeface="Open Sans 1"/>
                <a:sym typeface="Open Sans 1"/>
              </a:rPr>
              <a:t>_ Centrum pro regionální rozvoj České republiky. Odborný článek. Časopis Veřejné zakázky. 2023. Dostupné z: </a:t>
            </a:r>
            <a:r>
              <a:rPr lang="en-US" sz="1369" u="sng">
                <a:solidFill>
                  <a:srgbClr val="4D4D4D"/>
                </a:solidFill>
                <a:latin typeface="Open Sans 1"/>
                <a:ea typeface="Open Sans 1"/>
                <a:cs typeface="Open Sans 1"/>
                <a:sym typeface="Open Sans 1"/>
              </a:rPr>
              <a:t>&lt;https://crr.gov.cz/wp-content/uploads/documents/2023/02/27/1677505654_VZ_1_2023_forum.pdf&gt;</a:t>
            </a:r>
          </a:p>
          <a:p>
            <a:pPr algn="just">
              <a:lnSpc>
                <a:spcPts val="2154"/>
              </a:lnSpc>
            </a:pPr>
            <a:r>
              <a:rPr lang="en-US" sz="1369">
                <a:solidFill>
                  <a:srgbClr val="4D4D4D"/>
                </a:solidFill>
                <a:latin typeface="Open Sans 1"/>
                <a:ea typeface="Open Sans 1"/>
                <a:cs typeface="Open Sans 1"/>
                <a:sym typeface="Open Sans 1"/>
              </a:rPr>
              <a:t>[11] Rozhodnutí Úřadu pro ochranu hospodářské soutěže, č. j.: S0444/2016/VS-25120/2017, instance: I., Výrok: § 19a odst. 1 zákona č. 143/2001 Sb., ze dne 16. 5. 2018. Dostupné z: </a:t>
            </a:r>
            <a:r>
              <a:rPr lang="en-US" sz="1369" u="sng">
                <a:solidFill>
                  <a:srgbClr val="4D4D4D"/>
                </a:solidFill>
                <a:latin typeface="Open Sans 1"/>
                <a:ea typeface="Open Sans 1"/>
                <a:cs typeface="Open Sans 1"/>
                <a:sym typeface="Open Sans 1"/>
              </a:rPr>
              <a:t>&lt;https://uohs.gov.cz/cs/verejne-zakazky/sbirky-rozhodnuti/detail-15458.html&gt;</a:t>
            </a: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84546"/>
            <a:ext cx="10935191" cy="562868"/>
          </a:xfrm>
          <a:prstGeom prst="rect">
            <a:avLst/>
          </a:prstGeom>
        </p:spPr>
        <p:txBody>
          <a:bodyPr anchor="t" rtlCol="false" tIns="0" lIns="0" bIns="0" rIns="0">
            <a:spAutoFit/>
          </a:bodyPr>
          <a:lstStyle/>
          <a:p>
            <a:pPr algn="ctr">
              <a:lnSpc>
                <a:spcPts val="4028"/>
              </a:lnSpc>
            </a:pPr>
            <a:r>
              <a:rPr lang="en-US" b="true" sz="3800" spc="-7">
                <a:solidFill>
                  <a:srgbClr val="FFFFFF"/>
                </a:solidFill>
                <a:latin typeface="Poppins Ultra-Bold"/>
                <a:ea typeface="Poppins Ultra-Bold"/>
                <a:cs typeface="Poppins Ultra-Bold"/>
                <a:sym typeface="Poppins Ultra-Bold"/>
              </a:rPr>
              <a:t>ZDROJE - SMLUVNÍ POKUTY</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94071"/>
            <a:ext cx="10935191" cy="466476"/>
          </a:xfrm>
          <a:prstGeom prst="rect">
            <a:avLst/>
          </a:prstGeom>
        </p:spPr>
        <p:txBody>
          <a:bodyPr anchor="t" rtlCol="false" tIns="0" lIns="0" bIns="0" rIns="0">
            <a:spAutoFit/>
          </a:bodyPr>
          <a:lstStyle/>
          <a:p>
            <a:pPr algn="ctr">
              <a:lnSpc>
                <a:spcPts val="3392"/>
              </a:lnSpc>
            </a:pPr>
            <a:r>
              <a:rPr lang="en-US" b="true" sz="3200" spc="-6">
                <a:solidFill>
                  <a:srgbClr val="FFFFFF"/>
                </a:solidFill>
                <a:latin typeface="Poppins Ultra-Bold"/>
                <a:ea typeface="Poppins Ultra-Bold"/>
                <a:cs typeface="Poppins Ultra-Bold"/>
                <a:sym typeface="Poppins Ultra-Bold"/>
              </a:rPr>
              <a:t>DOTAZ Č. 10 - KOREKTIV VÝKLADU K TÍŽI ZADAVATELE</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4492217"/>
            <a:ext cx="13230280" cy="1188267"/>
          </a:xfrm>
          <a:prstGeom prst="rect">
            <a:avLst/>
          </a:prstGeom>
        </p:spPr>
        <p:txBody>
          <a:bodyPr anchor="t" rtlCol="false" tIns="0" lIns="0" bIns="0" rIns="0">
            <a:spAutoFit/>
          </a:bodyPr>
          <a:lstStyle/>
          <a:p>
            <a:pPr algn="just">
              <a:lnSpc>
                <a:spcPts val="4812"/>
              </a:lnSpc>
            </a:pPr>
            <a:r>
              <a:rPr lang="en-US" sz="3057">
                <a:solidFill>
                  <a:srgbClr val="080404"/>
                </a:solidFill>
                <a:latin typeface="Open Sans 1"/>
                <a:ea typeface="Open Sans 1"/>
                <a:cs typeface="Open Sans 1"/>
                <a:sym typeface="Open Sans 1"/>
              </a:rPr>
              <a:t>Potřebuji vyhledat dokumenty k problematice </a:t>
            </a:r>
            <a:r>
              <a:rPr lang="en-US" b="true" sz="3057" i="true">
                <a:solidFill>
                  <a:srgbClr val="080404"/>
                </a:solidFill>
                <a:latin typeface="Open Sans 1 Bold Italics"/>
                <a:ea typeface="Open Sans 1 Bold Italics"/>
                <a:cs typeface="Open Sans 1 Bold Italics"/>
                <a:sym typeface="Open Sans 1 Bold Italics"/>
              </a:rPr>
              <a:t>“korektiv výkladu k tíži zadavatele”</a:t>
            </a:r>
            <a:r>
              <a:rPr lang="en-US" sz="3057">
                <a:solidFill>
                  <a:srgbClr val="080404"/>
                </a:solidFill>
                <a:latin typeface="Open Sans 1"/>
                <a:ea typeface="Open Sans 1"/>
                <a:cs typeface="Open Sans 1"/>
                <a:sym typeface="Open Sans 1"/>
              </a:rPr>
              <a:t>.</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2190965"/>
            <a:ext cx="14698786" cy="5990624"/>
          </a:xfrm>
          <a:prstGeom prst="rect">
            <a:avLst/>
          </a:prstGeom>
        </p:spPr>
        <p:txBody>
          <a:bodyPr anchor="t" rtlCol="false" tIns="0" lIns="0" bIns="0" rIns="0">
            <a:spAutoFit/>
          </a:bodyPr>
          <a:lstStyle/>
          <a:p>
            <a:pPr algn="just">
              <a:lnSpc>
                <a:spcPts val="3099"/>
              </a:lnSpc>
            </a:pPr>
            <a:r>
              <a:rPr lang="en-US" sz="1969" i="true">
                <a:solidFill>
                  <a:srgbClr val="4D4D4D"/>
                </a:solidFill>
                <a:latin typeface="Open Sans 1 Italics"/>
                <a:ea typeface="Open Sans 1 Italics"/>
                <a:cs typeface="Open Sans 1 Italics"/>
                <a:sym typeface="Open Sans 1 Italics"/>
              </a:rPr>
              <a:t>Princip korektivu výkladu k tíži zadavatele je v oblasti veřejných zakázek často zmiňován a aplikován. Tento princip znamená, že pokud zadávací podmínky umožňují více výkladů, je třeba zvolit ten, který je pro dodavatele příznivější, a nikoliv ten, který by šel k tíži dodavatele. Tento princip je zakotven v několika rozhodnutích a rozsudcích, které se</a:t>
            </a:r>
            <a:r>
              <a:rPr lang="en-US" sz="1969" i="true">
                <a:solidFill>
                  <a:srgbClr val="4D4D4D"/>
                </a:solidFill>
                <a:latin typeface="Open Sans 1 Italics"/>
                <a:ea typeface="Open Sans 1 Italics"/>
                <a:cs typeface="Open Sans 1 Italics"/>
                <a:sym typeface="Open Sans 1 Italics"/>
              </a:rPr>
              <a:t> zabývají výkladem zadávacích podmínek.</a:t>
            </a:r>
          </a:p>
          <a:p>
            <a:pPr algn="just">
              <a:lnSpc>
                <a:spcPts val="3099"/>
              </a:lnSpc>
            </a:pPr>
          </a:p>
          <a:p>
            <a:pPr algn="just">
              <a:lnSpc>
                <a:spcPts val="3099"/>
              </a:lnSpc>
            </a:pPr>
            <a:r>
              <a:rPr lang="en-US" sz="1969" i="true">
                <a:solidFill>
                  <a:srgbClr val="4D4D4D"/>
                </a:solidFill>
                <a:latin typeface="Open Sans 1 Italics"/>
                <a:ea typeface="Open Sans 1 Italics"/>
                <a:cs typeface="Open Sans 1 Italics"/>
                <a:sym typeface="Open Sans 1 Italics"/>
              </a:rPr>
              <a:t>1. Rozhodnutí ÚOHS: Pokud zadávací podmínky připouštějí dvojí výklad, je třeba je vykládat ve prospěch hospodářské soutěže a dodavatelů[1][2].</a:t>
            </a:r>
          </a:p>
          <a:p>
            <a:pPr algn="just">
              <a:lnSpc>
                <a:spcPts val="3099"/>
              </a:lnSpc>
            </a:pPr>
            <a:r>
              <a:rPr lang="en-US" sz="1969" i="true">
                <a:solidFill>
                  <a:srgbClr val="4D4D4D"/>
                </a:solidFill>
                <a:latin typeface="Open Sans 1 Italics"/>
                <a:ea typeface="Open Sans 1 Italics"/>
                <a:cs typeface="Open Sans 1 Italics"/>
                <a:sym typeface="Open Sans 1 Italics"/>
              </a:rPr>
              <a:t>2. Rozsudek Krajského soudu v Brně: Pokud je výklad účastníka zadávacího řízení racionální a objektivně možný, nemůže postup dodavatele podle takového výkladu jít k jeho tíži[3].</a:t>
            </a:r>
          </a:p>
          <a:p>
            <a:pPr algn="just">
              <a:lnSpc>
                <a:spcPts val="3099"/>
              </a:lnSpc>
            </a:pPr>
            <a:r>
              <a:rPr lang="en-US" sz="1969" i="true">
                <a:solidFill>
                  <a:srgbClr val="4D4D4D"/>
                </a:solidFill>
                <a:latin typeface="Open Sans 1 Italics"/>
                <a:ea typeface="Open Sans 1 Italics"/>
                <a:cs typeface="Open Sans 1 Italics"/>
                <a:sym typeface="Open Sans 1 Italics"/>
              </a:rPr>
              <a:t>3. Rozhodnutí Nejvyššího správního soudu: Při výkladu kvalifikačních kritérií je třeba zvolit takový výklad, který umožní účast co nejširšímu okruhu uchazečů, při respektování oprávněného zájmu zadavatele[1].</a:t>
            </a:r>
          </a:p>
          <a:p>
            <a:pPr algn="just">
              <a:lnSpc>
                <a:spcPts val="3099"/>
              </a:lnSpc>
            </a:pPr>
            <a:r>
              <a:rPr lang="en-US" sz="1969" i="true">
                <a:solidFill>
                  <a:srgbClr val="4D4D4D"/>
                </a:solidFill>
                <a:latin typeface="Open Sans 1 Italics"/>
                <a:ea typeface="Open Sans 1 Italics"/>
                <a:cs typeface="Open Sans 1 Italics"/>
                <a:sym typeface="Open Sans 1 Italics"/>
              </a:rPr>
              <a:t>4. Rozhodnutí ÚOHS: Nejasnosti v zadávací dokumentaci nemohou jít k tíži dodavatele, ale musí být vykládány ve prospěch hospodářské soutěže[2][4].</a:t>
            </a:r>
          </a:p>
          <a:p>
            <a:pPr algn="just">
              <a:lnSpc>
                <a:spcPts val="3099"/>
              </a:lnSpc>
            </a:pPr>
            <a:r>
              <a:rPr lang="en-US" sz="1969" i="true">
                <a:solidFill>
                  <a:srgbClr val="4D4D4D"/>
                </a:solidFill>
                <a:latin typeface="Open Sans 1 Italics"/>
                <a:ea typeface="Open Sans 1 Italics"/>
                <a:cs typeface="Open Sans 1 Italics"/>
                <a:sym typeface="Open Sans 1 Italics"/>
              </a:rPr>
              <a:t>5. Rozhodnutí ÚOHS: Zadávací dokumentace musí být transparentní, konkrétní a srozumitelná, aby na jejím základě mohla proběhnout korektní veřejná soutěž[5].</a:t>
            </a:r>
          </a:p>
          <a:p>
            <a:pPr algn="just">
              <a:lnSpc>
                <a:spcPts val="4515"/>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94071"/>
            <a:ext cx="10935191" cy="434345"/>
          </a:xfrm>
          <a:prstGeom prst="rect">
            <a:avLst/>
          </a:prstGeom>
        </p:spPr>
        <p:txBody>
          <a:bodyPr anchor="t" rtlCol="false" tIns="0" lIns="0" bIns="0" rIns="0">
            <a:spAutoFit/>
          </a:bodyPr>
          <a:lstStyle/>
          <a:p>
            <a:pPr algn="ctr">
              <a:lnSpc>
                <a:spcPts val="3180"/>
              </a:lnSpc>
            </a:pPr>
            <a:r>
              <a:rPr lang="en-US" b="true" sz="3000" spc="-6">
                <a:solidFill>
                  <a:srgbClr val="FFFFFF"/>
                </a:solidFill>
                <a:latin typeface="Poppins Ultra-Bold"/>
                <a:ea typeface="Poppins Ultra-Bold"/>
                <a:cs typeface="Poppins Ultra-Bold"/>
                <a:sym typeface="Poppins Ultra-Bold"/>
              </a:rPr>
              <a:t>ODPOVĚĎ Č. 10 - KOREKTIV VÝKLADU K TÍŽI ZADAVATELE</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2181440"/>
            <a:ext cx="14698786" cy="6152497"/>
          </a:xfrm>
          <a:prstGeom prst="rect">
            <a:avLst/>
          </a:prstGeom>
        </p:spPr>
        <p:txBody>
          <a:bodyPr anchor="t" rtlCol="false" tIns="0" lIns="0" bIns="0" rIns="0">
            <a:spAutoFit/>
          </a:bodyPr>
          <a:lstStyle/>
          <a:p>
            <a:pPr algn="just">
              <a:lnSpc>
                <a:spcPts val="3571"/>
              </a:lnSpc>
            </a:pPr>
            <a:r>
              <a:rPr lang="en-US" sz="2269" i="true">
                <a:solidFill>
                  <a:srgbClr val="4D4D4D"/>
                </a:solidFill>
                <a:latin typeface="Open Sans 1 Italics"/>
                <a:ea typeface="Open Sans 1 Italics"/>
                <a:cs typeface="Open Sans 1 Italics"/>
                <a:sym typeface="Open Sans 1 Italics"/>
              </a:rPr>
              <a:t>6. Rozhodnutí ÚOHS: Pokud zadávací podmínky připouštějí dvojí výklad, musí být upřednostněn výklad, který jde k tíži zadavatele, nikoliv navrhovatele[6].</a:t>
            </a:r>
          </a:p>
          <a:p>
            <a:pPr algn="just">
              <a:lnSpc>
                <a:spcPts val="3571"/>
              </a:lnSpc>
            </a:pPr>
            <a:r>
              <a:rPr lang="en-US" sz="2269" i="true">
                <a:solidFill>
                  <a:srgbClr val="4D4D4D"/>
                </a:solidFill>
                <a:latin typeface="Open Sans 1 Italics"/>
                <a:ea typeface="Open Sans 1 Italics"/>
                <a:cs typeface="Open Sans 1 Italics"/>
                <a:sym typeface="Open Sans 1 Italics"/>
              </a:rPr>
              <a:t>7. Rozhodnutí ÚOHS: Zadavatel je odpovědný za správnost a úplnost zadávacích podmínek a nemůže přenášet tuto odpovědnost na dodavatele[7][8].</a:t>
            </a:r>
          </a:p>
          <a:p>
            <a:pPr algn="just">
              <a:lnSpc>
                <a:spcPts val="3571"/>
              </a:lnSpc>
            </a:pPr>
            <a:r>
              <a:rPr lang="en-US" sz="2269" i="true">
                <a:solidFill>
                  <a:srgbClr val="4D4D4D"/>
                </a:solidFill>
                <a:latin typeface="Open Sans 1 Italics"/>
                <a:ea typeface="Open Sans 1 Italics"/>
                <a:cs typeface="Open Sans 1 Italics"/>
                <a:sym typeface="Open Sans 1 Italics"/>
              </a:rPr>
              <a:t>8. Rozhodnutí ÚOHS: Zadávací dokumentace musí poskytovat jasný, jednoznačný a srozumitelný zdroj informací, a nesmí obsahovat zavádějící či nesprávné údaje[9].</a:t>
            </a:r>
          </a:p>
          <a:p>
            <a:pPr algn="just">
              <a:lnSpc>
                <a:spcPts val="3571"/>
              </a:lnSpc>
            </a:pPr>
            <a:r>
              <a:rPr lang="en-US" sz="2269" i="true">
                <a:solidFill>
                  <a:srgbClr val="4D4D4D"/>
                </a:solidFill>
                <a:latin typeface="Open Sans 1 Italics"/>
                <a:ea typeface="Open Sans 1 Italics"/>
                <a:cs typeface="Open Sans 1 Italics"/>
                <a:sym typeface="Open Sans 1 Italics"/>
              </a:rPr>
              <a:t>9. Rozhodnutí ÚOHS: Pokud zadávací podmínky umožňují dvojí výklad, nelze tento výklad přičítat k tíži dodavatelů[10].</a:t>
            </a:r>
          </a:p>
          <a:p>
            <a:pPr algn="just">
              <a:lnSpc>
                <a:spcPts val="3571"/>
              </a:lnSpc>
            </a:pPr>
            <a:r>
              <a:rPr lang="en-US" sz="2269" i="true">
                <a:solidFill>
                  <a:srgbClr val="4D4D4D"/>
                </a:solidFill>
                <a:latin typeface="Open Sans 1 Italics"/>
                <a:ea typeface="Open Sans 1 Italics"/>
                <a:cs typeface="Open Sans 1 Italics"/>
                <a:sym typeface="Open Sans 1 Italics"/>
              </a:rPr>
              <a:t>10. Rozhodnutí ÚOHS: Při výkladu zadávacích podmínek je třeba uplatnit korektiv racionality a vykládat je nejen gramaticky, ale i systematicky a logicky[11][12].</a:t>
            </a:r>
          </a:p>
          <a:p>
            <a:pPr algn="just">
              <a:lnSpc>
                <a:spcPts val="3571"/>
              </a:lnSpc>
            </a:pPr>
          </a:p>
          <a:p>
            <a:pPr algn="just">
              <a:lnSpc>
                <a:spcPts val="3571"/>
              </a:lnSpc>
            </a:pPr>
            <a:r>
              <a:rPr lang="en-US" sz="2269" i="true">
                <a:solidFill>
                  <a:srgbClr val="4D4D4D"/>
                </a:solidFill>
                <a:latin typeface="Open Sans 1 Italics"/>
                <a:ea typeface="Open Sans 1 Italics"/>
                <a:cs typeface="Open Sans 1 Italics"/>
                <a:sym typeface="Open Sans 1 Italics"/>
              </a:rPr>
              <a:t>Tyto zdroje potvrzují, že princip korektivu výkladu k tíži zadavatele je důležitým nástrojem pro zajištění spravedlivého a transparentního procesu zadávání veřejných zakázek.</a:t>
            </a:r>
          </a:p>
          <a:p>
            <a:pPr algn="just">
              <a:lnSpc>
                <a:spcPts val="278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94071"/>
            <a:ext cx="10935191" cy="434345"/>
          </a:xfrm>
          <a:prstGeom prst="rect">
            <a:avLst/>
          </a:prstGeom>
        </p:spPr>
        <p:txBody>
          <a:bodyPr anchor="t" rtlCol="false" tIns="0" lIns="0" bIns="0" rIns="0">
            <a:spAutoFit/>
          </a:bodyPr>
          <a:lstStyle/>
          <a:p>
            <a:pPr algn="ctr">
              <a:lnSpc>
                <a:spcPts val="3180"/>
              </a:lnSpc>
            </a:pPr>
            <a:r>
              <a:rPr lang="en-US" b="true" sz="3000" spc="-6">
                <a:solidFill>
                  <a:srgbClr val="FFFFFF"/>
                </a:solidFill>
                <a:latin typeface="Poppins Ultra-Bold"/>
                <a:ea typeface="Poppins Ultra-Bold"/>
                <a:cs typeface="Poppins Ultra-Bold"/>
                <a:sym typeface="Poppins Ultra-Bold"/>
              </a:rPr>
              <a:t>ODPOVĚĎ Č. 10 - KOREKTIV VÝKLADU K TÍŽI ZADAVATELE</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2210015"/>
            <a:ext cx="14698786" cy="6650095"/>
          </a:xfrm>
          <a:prstGeom prst="rect">
            <a:avLst/>
          </a:prstGeom>
        </p:spPr>
        <p:txBody>
          <a:bodyPr anchor="t" rtlCol="false" tIns="0" lIns="0" bIns="0" rIns="0">
            <a:spAutoFit/>
          </a:bodyPr>
          <a:lstStyle/>
          <a:p>
            <a:pPr algn="just">
              <a:lnSpc>
                <a:spcPts val="2154"/>
              </a:lnSpc>
            </a:pPr>
            <a:r>
              <a:rPr lang="en-US" sz="1369" i="true">
                <a:solidFill>
                  <a:srgbClr val="4D4D4D"/>
                </a:solidFill>
                <a:latin typeface="Open Sans 1 Italics"/>
                <a:ea typeface="Open Sans 1 Italics"/>
                <a:cs typeface="Open Sans 1 Italics"/>
                <a:sym typeface="Open Sans 1 Italics"/>
              </a:rPr>
              <a:t>[1] Rozhodnutí Úřadu pro ochranu hospodářské soutěže, sp. zn.: R0101/2024/VZ, č. j.: 26198/2024/161, instance: II., Výrok: rozhodnutí zrušeno a věc vrácena k novému projednání a rozhodnutí, ze dne 4. 7. 2024. Dostupné z: https://uohs.gov.cz/cs/verejne-zakazky/sbirky-rozhodnuti/detail-21888.html</a:t>
            </a:r>
          </a:p>
          <a:p>
            <a:pPr algn="just">
              <a:lnSpc>
                <a:spcPts val="2154"/>
              </a:lnSpc>
            </a:pPr>
            <a:r>
              <a:rPr lang="en-US" sz="1369" i="true">
                <a:solidFill>
                  <a:srgbClr val="4D4D4D"/>
                </a:solidFill>
                <a:latin typeface="Open Sans 1 Italics"/>
                <a:ea typeface="Open Sans 1 Italics"/>
                <a:cs typeface="Open Sans 1 Italics"/>
                <a:sym typeface="Open Sans 1 Italics"/>
              </a:rPr>
              <a:t>[2] Úřad pro ochranu hospodářské soutěže. Stručný průvodce zadavatele světem veřejných zakázek 2. díl. Online. Publikace z oblasti veřejných zakázek. Není známo datum publikace. Dostupné z: https://www.uohs.cz/download/Informacni_listy/2019/Infolist_2019_03_pruvodceVZ_II.pdf</a:t>
            </a:r>
          </a:p>
          <a:p>
            <a:pPr algn="just">
              <a:lnSpc>
                <a:spcPts val="2154"/>
              </a:lnSpc>
            </a:pPr>
            <a:r>
              <a:rPr lang="en-US" sz="1369" i="true">
                <a:solidFill>
                  <a:srgbClr val="4D4D4D"/>
                </a:solidFill>
                <a:latin typeface="Open Sans 1 Italics"/>
                <a:ea typeface="Open Sans 1 Italics"/>
                <a:cs typeface="Open Sans 1 Italics"/>
                <a:sym typeface="Open Sans 1 Italics"/>
              </a:rPr>
              <a:t>[3] Rozhodnutí Úřadu pro ochranu hospodářské soutěže, sp. zn.: R0168/2023, č. j.: 7569/2024/163, instance: II., Výrok: rozklad zamítnut a napadené rozhodnutí potvrzeno, ze dne 27. 2. 2024. Dostupné z: https://uohs.gov.cz/cs/verejne-zakazky/sbirky-rozhodnuti/detail-21442.html</a:t>
            </a:r>
          </a:p>
          <a:p>
            <a:pPr algn="just">
              <a:lnSpc>
                <a:spcPts val="2154"/>
              </a:lnSpc>
            </a:pPr>
            <a:r>
              <a:rPr lang="en-US" sz="1369" i="true">
                <a:solidFill>
                  <a:srgbClr val="4D4D4D"/>
                </a:solidFill>
                <a:latin typeface="Open Sans 1 Italics"/>
                <a:ea typeface="Open Sans 1 Italics"/>
                <a:cs typeface="Open Sans 1 Italics"/>
                <a:sym typeface="Open Sans 1 Italics"/>
              </a:rPr>
              <a:t>[4] Rozhodnutí Úřadu pro ochranu hospodářské soutěže, sp. zn.: S0138/2021/VZ, č. j.: 26898/2021/500/AIv, instance: I., Výrok: § 257 písm. h) zákona č. 134/2016 Sb., ze dne 28.8. 2021. Dostupné z: https://uohs.gov.cz/cs/verejne-zakazky/sbirky-rozhodnuti/detail-17541.html</a:t>
            </a:r>
          </a:p>
          <a:p>
            <a:pPr algn="just">
              <a:lnSpc>
                <a:spcPts val="2154"/>
              </a:lnSpc>
            </a:pPr>
            <a:r>
              <a:rPr lang="en-US" sz="1369" i="true">
                <a:solidFill>
                  <a:srgbClr val="4D4D4D"/>
                </a:solidFill>
                <a:latin typeface="Open Sans 1 Italics"/>
                <a:ea typeface="Open Sans 1 Italics"/>
                <a:cs typeface="Open Sans 1 Italics"/>
                <a:sym typeface="Open Sans 1 Italics"/>
              </a:rPr>
              <a:t>[5] Rozhodnutí Úřadu pro ochranu hospodářské soutěže, sp. zn.: R0059/2021/VZ, č. j.: 14590/2021/161/EDo, instance: II., Výrok: rozklad zamítnut a napadené rozhodnutí potvrzeno, ze dne 18. 5. 2021. Dostupné z: https://uohs.gov.cz/cs/verejne-zakazky/sbirky-rozhodnuti/detail-17354.html</a:t>
            </a:r>
          </a:p>
          <a:p>
            <a:pPr algn="just">
              <a:lnSpc>
                <a:spcPts val="2154"/>
              </a:lnSpc>
            </a:pPr>
            <a:r>
              <a:rPr lang="en-US" sz="1369" i="true">
                <a:solidFill>
                  <a:srgbClr val="4D4D4D"/>
                </a:solidFill>
                <a:latin typeface="Open Sans 1 Italics"/>
                <a:ea typeface="Open Sans 1 Italics"/>
                <a:cs typeface="Open Sans 1 Italics"/>
                <a:sym typeface="Open Sans 1 Italics"/>
              </a:rPr>
              <a:t>[6] Rozhodnutí Úřadu pro ochranu hospodářské soutěže, sp. zn.: R0025/2022/VZ, č. j.: 09065/2022/161, instance: II., Výrok: rozklad zamítnut a napadené rozhodnutí potvrzeno, ze dne 25. 3. 2022. Dostupné z: https://uohs.gov.cz/cs/verejne-zakazky/sbirky-rozhodnuti-detail-18080.html</a:t>
            </a:r>
          </a:p>
          <a:p>
            <a:pPr algn="just">
              <a:lnSpc>
                <a:spcPts val="2154"/>
              </a:lnSpc>
            </a:pPr>
            <a:r>
              <a:rPr lang="en-US" sz="1369" i="true">
                <a:solidFill>
                  <a:srgbClr val="4D4D4D"/>
                </a:solidFill>
                <a:latin typeface="Open Sans 1 Italics"/>
                <a:ea typeface="Open Sans 1 Italics"/>
                <a:cs typeface="Open Sans 1 Italics"/>
                <a:sym typeface="Open Sans 1 Italics"/>
              </a:rPr>
              <a:t>[7] Rozhodnutí Úřadu pro ochranu hospodářské soutěže, č. j.: S0137/2018/VZ-16469/2018/513/EPi, instance: I., Výrok: § 245 odst. 1 zákona č. 134/2016 Sb., ze dne 29. 6. 2018. Dostupné z: https://uohs.gov.cz/cs/verejne-zakazky/sbirky-rozhodnuti/detail-15523.html</a:t>
            </a:r>
          </a:p>
          <a:p>
            <a:pPr algn="just">
              <a:lnSpc>
                <a:spcPts val="2154"/>
              </a:lnSpc>
            </a:pPr>
            <a:r>
              <a:rPr lang="en-US" sz="1369" i="true">
                <a:solidFill>
                  <a:srgbClr val="4D4D4D"/>
                </a:solidFill>
                <a:latin typeface="Open Sans 1 Italics"/>
                <a:ea typeface="Open Sans 1 Italics"/>
                <a:cs typeface="Open Sans 1 Italics"/>
                <a:sym typeface="Open Sans 1 Italics"/>
              </a:rPr>
              <a:t>[8] Rozhodnutí Úřadu pro ochranu hospodářské soutěže, č. j.: S0465/2018/VZ-03317/2019/541/AHr, instance: I., Výrok: § 263 odst. 3 zákona č. 134/2016 Sb., ze dne 3. 5. 2019. Dostupné z: https://uohs.gov.cz/cs/verejne-zakazky/sbirky-rozhodnuti/detail-16071.html</a:t>
            </a:r>
          </a:p>
          <a:p>
            <a:pPr algn="just">
              <a:lnSpc>
                <a:spcPts val="2154"/>
              </a:lnSpc>
            </a:pPr>
            <a:r>
              <a:rPr lang="en-US" sz="1369" i="true">
                <a:solidFill>
                  <a:srgbClr val="4D4D4D"/>
                </a:solidFill>
                <a:latin typeface="Open Sans 1 Italics"/>
                <a:ea typeface="Open Sans 1 Italics"/>
                <a:cs typeface="Open Sans 1 Italics"/>
                <a:sym typeface="Open Sans 1 Italics"/>
              </a:rPr>
              <a:t>[9] Rozhodnutí Úřadu pro ochranu hospodářské soutěže, č. j.: S0398/2017/VZ-35022/2017/522/KČe, instance: I., Výrok: § 263 odst. 2 zákona č. 134/2016 Sb., o zadávání veřejných zakázek, ze dne 19. 3. 2018. Dostupné z: https://uohs.gov.cz/cs/verejne-zakazky/sbirky-rozhodnuti/detail-15349.html</a:t>
            </a:r>
          </a:p>
          <a:p>
            <a:pPr algn="just">
              <a:lnSpc>
                <a:spcPts val="2154"/>
              </a:lnSpc>
            </a:pPr>
            <a:r>
              <a:rPr lang="en-US" sz="1369" i="true">
                <a:solidFill>
                  <a:srgbClr val="4D4D4D"/>
                </a:solidFill>
                <a:latin typeface="Open Sans 1 Italics"/>
                <a:ea typeface="Open Sans 1 Italics"/>
                <a:cs typeface="Open Sans 1 Italics"/>
                <a:sym typeface="Open Sans 1 Italics"/>
              </a:rPr>
              <a:t>[10] Rozhodnutí Úřadu pro ochranu hospodářské soutěže, sp. zn.: S0567/2021/VZ, č. j.: 04008/2022/500, instance: I., Výrok: § 263 odst. 2 zákona č. 134/2016 Sb., o zadávání veřejných zakázek, ze dne 25. 3. 2022. Dostupné z: https://uohs.gov.cz/cs/verejne-zakazky/sbirky-rozhodnuti/detail-18081.html</a:t>
            </a:r>
          </a:p>
          <a:p>
            <a:pPr algn="just">
              <a:lnSpc>
                <a:spcPts val="2154"/>
              </a:lnSpc>
            </a:pPr>
            <a:r>
              <a:rPr lang="en-US" sz="1369" i="true">
                <a:solidFill>
                  <a:srgbClr val="4D4D4D"/>
                </a:solidFill>
                <a:latin typeface="Open Sans 1 Italics"/>
                <a:ea typeface="Open Sans 1 Italics"/>
                <a:cs typeface="Open Sans 1 Italics"/>
                <a:sym typeface="Open Sans 1 Italics"/>
              </a:rPr>
              <a:t>[11] Rozhodnutí Úřadu pro ochranu hospodářské soutěže, sp. zn.: R0010/2020/VZ, č. j.: 10431//2020/322/DJa, instance: II., Výrok: rozhodnutí zrušeno a věc vrácena k novému projednání a rozhodnutí, ze dne 7. 4. 2020. Dostupné z: https://uohs.gov.cz/cs/verejne-zakazky/sbirky-rozhodnuti/detail-16589.html</a:t>
            </a:r>
          </a:p>
          <a:p>
            <a:pPr algn="just">
              <a:lnSpc>
                <a:spcPts val="2154"/>
              </a:lnSpc>
            </a:pPr>
            <a:r>
              <a:rPr lang="en-US" sz="1369" i="true">
                <a:solidFill>
                  <a:srgbClr val="4D4D4D"/>
                </a:solidFill>
                <a:latin typeface="Open Sans 1 Italics"/>
                <a:ea typeface="Open Sans 1 Italics"/>
                <a:cs typeface="Open Sans 1 Italics"/>
                <a:sym typeface="Open Sans 1 Italics"/>
              </a:rPr>
              <a:t>[12] Rozhodnutí Úřadu pro ochranu hospodářské soutěže, sp. zn.: R0056/2021/VZ, č. j.: 13622/2021/162/DJa, instance: II., Výrok: rozklad zamítnut a napadené rozhodnutí potvrzeno, ze dne 12. 5. 2021. Dostupné z: https://uohs.gov.cz/cs/verejne-zakazky/sbirky-rozhodnuti/detail-17347.html</a:t>
            </a:r>
          </a:p>
          <a:p>
            <a:pPr algn="just">
              <a:lnSpc>
                <a:spcPts val="2154"/>
              </a:lnSpc>
            </a:pP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94071"/>
            <a:ext cx="10935191" cy="466476"/>
          </a:xfrm>
          <a:prstGeom prst="rect">
            <a:avLst/>
          </a:prstGeom>
        </p:spPr>
        <p:txBody>
          <a:bodyPr anchor="t" rtlCol="false" tIns="0" lIns="0" bIns="0" rIns="0">
            <a:spAutoFit/>
          </a:bodyPr>
          <a:lstStyle/>
          <a:p>
            <a:pPr algn="ctr">
              <a:lnSpc>
                <a:spcPts val="3392"/>
              </a:lnSpc>
            </a:pPr>
            <a:r>
              <a:rPr lang="en-US" b="true" sz="3200" spc="-6">
                <a:solidFill>
                  <a:srgbClr val="FFFFFF"/>
                </a:solidFill>
                <a:latin typeface="Poppins Ultra-Bold"/>
                <a:ea typeface="Poppins Ultra-Bold"/>
                <a:cs typeface="Poppins Ultra-Bold"/>
                <a:sym typeface="Poppins Ultra-Bold"/>
              </a:rPr>
              <a:t>ZDROJE - KOREKTIV VÝKLADU K TÍŽI ZADAVATELE</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94071"/>
            <a:ext cx="10935191" cy="466476"/>
          </a:xfrm>
          <a:prstGeom prst="rect">
            <a:avLst/>
          </a:prstGeom>
        </p:spPr>
        <p:txBody>
          <a:bodyPr anchor="t" rtlCol="false" tIns="0" lIns="0" bIns="0" rIns="0">
            <a:spAutoFit/>
          </a:bodyPr>
          <a:lstStyle/>
          <a:p>
            <a:pPr algn="ctr">
              <a:lnSpc>
                <a:spcPts val="3392"/>
              </a:lnSpc>
            </a:pPr>
            <a:r>
              <a:rPr lang="en-US" b="true" sz="3200" spc="-6">
                <a:solidFill>
                  <a:srgbClr val="FFFFFF"/>
                </a:solidFill>
                <a:latin typeface="Poppins Ultra-Bold"/>
                <a:ea typeface="Poppins Ultra-Bold"/>
                <a:cs typeface="Poppins Ultra-Bold"/>
                <a:sym typeface="Poppins Ultra-Bold"/>
              </a:rPr>
              <a:t>DOTAZ Č. 11 - STAVBA TVOŘENÁ VÍCE OBJEKTY</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28860" y="4325555"/>
            <a:ext cx="13230280" cy="1540640"/>
          </a:xfrm>
          <a:prstGeom prst="rect">
            <a:avLst/>
          </a:prstGeom>
        </p:spPr>
        <p:txBody>
          <a:bodyPr anchor="t" rtlCol="false" tIns="0" lIns="0" bIns="0" rIns="0">
            <a:spAutoFit/>
          </a:bodyPr>
          <a:lstStyle/>
          <a:p>
            <a:pPr algn="just">
              <a:lnSpc>
                <a:spcPts val="4183"/>
              </a:lnSpc>
            </a:pPr>
            <a:r>
              <a:rPr lang="en-US" sz="2657">
                <a:solidFill>
                  <a:srgbClr val="080404"/>
                </a:solidFill>
                <a:latin typeface="Open Sans 1"/>
                <a:ea typeface="Open Sans 1"/>
                <a:cs typeface="Open Sans 1"/>
                <a:sym typeface="Open Sans 1"/>
              </a:rPr>
              <a:t>Může být stavba tvořena více objekty? Lze pro účely prokázání technické kvalifikace doložit </a:t>
            </a:r>
            <a:r>
              <a:rPr lang="en-US" sz="2657">
                <a:solidFill>
                  <a:srgbClr val="080404"/>
                </a:solidFill>
                <a:latin typeface="Open Sans 1"/>
                <a:ea typeface="Open Sans 1"/>
                <a:cs typeface="Open Sans 1"/>
                <a:sym typeface="Open Sans 1"/>
              </a:rPr>
              <a:t>takovou stavbu tvořenou z vícero objektů, pokud byly realizovány na základě jedné smlouvy?</a:t>
            </a:r>
          </a:p>
        </p:txBody>
      </p:sp>
      <p:sp>
        <p:nvSpPr>
          <p:cNvPr name="TextBox 22" id="22"/>
          <p:cNvSpPr txBox="true"/>
          <p:nvPr/>
        </p:nvSpPr>
        <p:spPr>
          <a:xfrm rot="-840170">
            <a:off x="12548512" y="8593768"/>
            <a:ext cx="2233283" cy="836021"/>
          </a:xfrm>
          <a:prstGeom prst="rect">
            <a:avLst/>
          </a:prstGeom>
        </p:spPr>
        <p:txBody>
          <a:bodyPr anchor="t" rtlCol="false" tIns="0" lIns="0" bIns="0" rIns="0">
            <a:spAutoFit/>
          </a:bodyPr>
          <a:lstStyle/>
          <a:p>
            <a:pPr algn="just">
              <a:lnSpc>
                <a:spcPts val="7016"/>
              </a:lnSpc>
            </a:pPr>
            <a:r>
              <a:rPr lang="en-US" b="true" sz="4457">
                <a:solidFill>
                  <a:srgbClr val="FF3131"/>
                </a:solidFill>
                <a:latin typeface="Open Sans 1 Bold"/>
                <a:ea typeface="Open Sans 1 Bold"/>
                <a:cs typeface="Open Sans 1 Bold"/>
                <a:sym typeface="Open Sans 1 Bold"/>
              </a:rPr>
              <a:t>CHYBA</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2306479"/>
            <a:ext cx="14698786" cy="6221547"/>
          </a:xfrm>
          <a:prstGeom prst="rect">
            <a:avLst/>
          </a:prstGeom>
        </p:spPr>
        <p:txBody>
          <a:bodyPr anchor="t" rtlCol="false" tIns="0" lIns="0" bIns="0" rIns="0">
            <a:spAutoFit/>
          </a:bodyPr>
          <a:lstStyle/>
          <a:p>
            <a:pPr algn="just">
              <a:lnSpc>
                <a:spcPts val="3099"/>
              </a:lnSpc>
            </a:pPr>
            <a:r>
              <a:rPr lang="en-US" sz="1969" i="true">
                <a:solidFill>
                  <a:srgbClr val="4D4D4D"/>
                </a:solidFill>
                <a:latin typeface="Open Sans 1 Italics"/>
                <a:ea typeface="Open Sans 1 Italics"/>
                <a:cs typeface="Open Sans 1 Italics"/>
                <a:sym typeface="Open Sans 1 Italics"/>
              </a:rPr>
              <a:t>Ano, stavba může být tvořena více objekty. Pro účely prokázání technické kvalifikace lze doložit takovou stavbu tvořenou z vícero objektů, pokud byly realizovány na základě jedné smlouvy. To je potvrzeno v několika rozhodnutích, kde zadavatelé připouštějí, že technickou kvalifikaci lze prokázat prostřednictvím referenčních zakázek, které zahrnují více stavebních objektů realizovaných v rámci jedné zakázky.</a:t>
            </a:r>
          </a:p>
          <a:p>
            <a:pPr algn="just">
              <a:lnSpc>
                <a:spcPts val="3099"/>
              </a:lnSpc>
            </a:pPr>
          </a:p>
          <a:p>
            <a:pPr algn="just">
              <a:lnSpc>
                <a:spcPts val="3099"/>
              </a:lnSpc>
            </a:pPr>
            <a:r>
              <a:rPr lang="en-US" sz="1969" i="true">
                <a:solidFill>
                  <a:srgbClr val="4D4D4D"/>
                </a:solidFill>
                <a:latin typeface="Open Sans 1 Italics"/>
                <a:ea typeface="Open Sans 1 Italics"/>
                <a:cs typeface="Open Sans 1 Italics"/>
                <a:sym typeface="Open Sans 1 Italics"/>
              </a:rPr>
              <a:t>Například v jednom z rozhodnutí je uvedeno, že pro splnění kritéria technické kvalifikace je třeba doložit minimálně pět realizací stavebních prací obdobného charakteru jako je předmět plnění zakázky, přičemž součástí každé referenční zakázky muselo být zaslepení nebo přeložení přípojek. Z celkového počtu pěti referenčních zakázek se muselo minimálně u tří referencí jednat o realizaci souboru minimálně dvou pozemních staveb (budov), které byly realizovány v rámci jednoho areálu za jeho provozu, přičemž realizace minimálně dvou stavebních objektů probíhala současně[1]. </a:t>
            </a:r>
          </a:p>
          <a:p>
            <a:pPr algn="just">
              <a:lnSpc>
                <a:spcPts val="3099"/>
              </a:lnSpc>
            </a:pPr>
          </a:p>
          <a:p>
            <a:pPr algn="just">
              <a:lnSpc>
                <a:spcPts val="3099"/>
              </a:lnSpc>
            </a:pPr>
            <a:r>
              <a:rPr lang="en-US" sz="1969" i="true">
                <a:solidFill>
                  <a:srgbClr val="4D4D4D"/>
                </a:solidFill>
                <a:latin typeface="Open Sans 1 Italics"/>
                <a:ea typeface="Open Sans 1 Italics"/>
                <a:cs typeface="Open Sans 1 Italics"/>
                <a:sym typeface="Open Sans 1 Italics"/>
              </a:rPr>
              <a:t>Další rozhodnutí potvrzuje, že pokud dodavatel disponuje referenční zakázkou, jejímž prostřednictvím lze prokázat více požadavků technické kvalifikace, je oprávněn tuto zakázku k prokázání technické kvalifikace využít opakovaně[2].</a:t>
            </a:r>
          </a:p>
          <a:p>
            <a:pPr algn="just">
              <a:lnSpc>
                <a:spcPts val="3099"/>
              </a:lnSpc>
            </a:pPr>
          </a:p>
          <a:p>
            <a:pPr algn="just">
              <a:lnSpc>
                <a:spcPts val="3099"/>
              </a:lnSpc>
            </a:pPr>
            <a:r>
              <a:rPr lang="en-US" sz="1969" i="true">
                <a:solidFill>
                  <a:srgbClr val="4D4D4D"/>
                </a:solidFill>
                <a:latin typeface="Open Sans 1 Italics"/>
                <a:ea typeface="Open Sans 1 Italics"/>
                <a:cs typeface="Open Sans 1 Italics"/>
                <a:sym typeface="Open Sans 1 Italics"/>
              </a:rPr>
              <a:t>Tedy, pokud byly stavební práce realizovány na základě jedné smlouvy a splňují požadavky zadavatele na technickou kvalifikaci, lze je použít k prokázání technické kvalifikace.</a:t>
            </a: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75021"/>
            <a:ext cx="10935191" cy="517656"/>
          </a:xfrm>
          <a:prstGeom prst="rect">
            <a:avLst/>
          </a:prstGeom>
        </p:spPr>
        <p:txBody>
          <a:bodyPr anchor="t" rtlCol="false" tIns="0" lIns="0" bIns="0" rIns="0">
            <a:spAutoFit/>
          </a:bodyPr>
          <a:lstStyle/>
          <a:p>
            <a:pPr algn="ctr">
              <a:lnSpc>
                <a:spcPts val="3604"/>
              </a:lnSpc>
            </a:pPr>
            <a:r>
              <a:rPr lang="en-US" b="true" sz="3400" spc="-6">
                <a:solidFill>
                  <a:srgbClr val="FFFFFF"/>
                </a:solidFill>
                <a:latin typeface="Poppins Ultra-Bold"/>
                <a:ea typeface="Poppins Ultra-Bold"/>
                <a:cs typeface="Poppins Ultra-Bold"/>
                <a:sym typeface="Poppins Ultra-Bold"/>
              </a:rPr>
              <a:t>ODPOVĚĎ Č. 11 - STAVBA TVOŘENÁ VÍCE OBJEKTY</a:t>
            </a:r>
          </a:p>
        </p:txBody>
      </p:sp>
      <p:sp>
        <p:nvSpPr>
          <p:cNvPr name="TextBox 21" id="21"/>
          <p:cNvSpPr txBox="true"/>
          <p:nvPr/>
        </p:nvSpPr>
        <p:spPr>
          <a:xfrm rot="-840170">
            <a:off x="12548512" y="8593768"/>
            <a:ext cx="2233283" cy="836021"/>
          </a:xfrm>
          <a:prstGeom prst="rect">
            <a:avLst/>
          </a:prstGeom>
        </p:spPr>
        <p:txBody>
          <a:bodyPr anchor="t" rtlCol="false" tIns="0" lIns="0" bIns="0" rIns="0">
            <a:spAutoFit/>
          </a:bodyPr>
          <a:lstStyle/>
          <a:p>
            <a:pPr algn="just">
              <a:lnSpc>
                <a:spcPts val="7016"/>
              </a:lnSpc>
            </a:pPr>
            <a:r>
              <a:rPr lang="en-US" b="true" sz="4457">
                <a:solidFill>
                  <a:srgbClr val="FF3131"/>
                </a:solidFill>
                <a:latin typeface="Open Sans 1 Bold"/>
                <a:ea typeface="Open Sans 1 Bold"/>
                <a:cs typeface="Open Sans 1 Bold"/>
                <a:sym typeface="Open Sans 1 Bold"/>
              </a:rPr>
              <a:t>CHYBA</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15" id="15"/>
          <p:cNvGrpSpPr/>
          <p:nvPr/>
        </p:nvGrpSpPr>
        <p:grpSpPr>
          <a:xfrm rot="0">
            <a:off x="912658" y="1927415"/>
            <a:ext cx="16417121" cy="7162920"/>
            <a:chOff x="0" y="0"/>
            <a:chExt cx="4323851" cy="1886530"/>
          </a:xfrm>
        </p:grpSpPr>
        <p:sp>
          <p:nvSpPr>
            <p:cNvPr name="Freeform 16" id="16"/>
            <p:cNvSpPr/>
            <p:nvPr/>
          </p:nvSpPr>
          <p:spPr>
            <a:xfrm flipH="false" flipV="false" rot="0">
              <a:off x="0" y="0"/>
              <a:ext cx="4323851" cy="1886530"/>
            </a:xfrm>
            <a:custGeom>
              <a:avLst/>
              <a:gdLst/>
              <a:ahLst/>
              <a:cxnLst/>
              <a:rect r="r" b="b" t="t" l="l"/>
              <a:pathLst>
                <a:path h="1886530" w="4323851">
                  <a:moveTo>
                    <a:pt x="24050" y="0"/>
                  </a:moveTo>
                  <a:lnTo>
                    <a:pt x="4299800" y="0"/>
                  </a:lnTo>
                  <a:cubicBezTo>
                    <a:pt x="4306179" y="0"/>
                    <a:pt x="4312296" y="2534"/>
                    <a:pt x="4316807" y="7044"/>
                  </a:cubicBezTo>
                  <a:cubicBezTo>
                    <a:pt x="4321317" y="11555"/>
                    <a:pt x="4323851" y="17672"/>
                    <a:pt x="4323851" y="24050"/>
                  </a:cubicBezTo>
                  <a:lnTo>
                    <a:pt x="4323851" y="1862480"/>
                  </a:lnTo>
                  <a:cubicBezTo>
                    <a:pt x="4323851" y="1875763"/>
                    <a:pt x="4313083" y="1886530"/>
                    <a:pt x="4299800" y="1886530"/>
                  </a:cubicBezTo>
                  <a:lnTo>
                    <a:pt x="24050" y="1886530"/>
                  </a:lnTo>
                  <a:cubicBezTo>
                    <a:pt x="17672" y="1886530"/>
                    <a:pt x="11555" y="1883996"/>
                    <a:pt x="7044" y="1879486"/>
                  </a:cubicBezTo>
                  <a:cubicBezTo>
                    <a:pt x="2534" y="1874976"/>
                    <a:pt x="0" y="1868859"/>
                    <a:pt x="0" y="1862480"/>
                  </a:cubicBezTo>
                  <a:lnTo>
                    <a:pt x="0" y="24050"/>
                  </a:lnTo>
                  <a:cubicBezTo>
                    <a:pt x="0" y="17672"/>
                    <a:pt x="2534" y="11555"/>
                    <a:pt x="7044" y="7044"/>
                  </a:cubicBezTo>
                  <a:cubicBezTo>
                    <a:pt x="11555" y="2534"/>
                    <a:pt x="17672" y="0"/>
                    <a:pt x="24050" y="0"/>
                  </a:cubicBezTo>
                  <a:close/>
                </a:path>
              </a:pathLst>
            </a:custGeom>
            <a:solidFill>
              <a:srgbClr val="EFF1FD"/>
            </a:solidFill>
          </p:spPr>
        </p:sp>
        <p:sp>
          <p:nvSpPr>
            <p:cNvPr name="TextBox 17" id="17"/>
            <p:cNvSpPr txBox="true"/>
            <p:nvPr/>
          </p:nvSpPr>
          <p:spPr>
            <a:xfrm>
              <a:off x="0" y="-28575"/>
              <a:ext cx="4323851" cy="1915105"/>
            </a:xfrm>
            <a:prstGeom prst="rect">
              <a:avLst/>
            </a:prstGeom>
          </p:spPr>
          <p:txBody>
            <a:bodyPr anchor="ctr" rtlCol="false" tIns="50800" lIns="50800" bIns="50800" rIns="50800"/>
            <a:lstStyle/>
            <a:p>
              <a:pPr algn="ctr">
                <a:lnSpc>
                  <a:spcPts val="2387"/>
                </a:lnSpc>
              </a:pPr>
            </a:p>
          </p:txBody>
        </p:sp>
      </p:grpSp>
      <p:sp>
        <p:nvSpPr>
          <p:cNvPr name="TextBox 18" id="18"/>
          <p:cNvSpPr txBox="true"/>
          <p:nvPr/>
        </p:nvSpPr>
        <p:spPr>
          <a:xfrm rot="0">
            <a:off x="1771825" y="2306479"/>
            <a:ext cx="14698786" cy="2706822"/>
          </a:xfrm>
          <a:prstGeom prst="rect">
            <a:avLst/>
          </a:prstGeom>
        </p:spPr>
        <p:txBody>
          <a:bodyPr anchor="t" rtlCol="false" tIns="0" lIns="0" bIns="0" rIns="0">
            <a:spAutoFit/>
          </a:bodyPr>
          <a:lstStyle/>
          <a:p>
            <a:pPr algn="just">
              <a:lnSpc>
                <a:spcPts val="3099"/>
              </a:lnSpc>
            </a:pPr>
            <a:r>
              <a:rPr lang="en-US" sz="1969" i="true">
                <a:solidFill>
                  <a:srgbClr val="4D4D4D"/>
                </a:solidFill>
                <a:latin typeface="Open Sans 1 Italics"/>
                <a:ea typeface="Open Sans 1 Italics"/>
                <a:cs typeface="Open Sans 1 Italics"/>
                <a:sym typeface="Open Sans 1 Italics"/>
              </a:rPr>
              <a:t>[1] Rozhodnutí Úřadu pro ochranu hospodářské soutěže, sp. zn.: S0050/2022/VZ, č. j.: </a:t>
            </a:r>
            <a:r>
              <a:rPr lang="en-US" sz="1969" i="true">
                <a:solidFill>
                  <a:srgbClr val="4D4D4D"/>
                </a:solidFill>
                <a:latin typeface="Open Sans 1 Italics"/>
                <a:ea typeface="Open Sans 1 Italics"/>
                <a:cs typeface="Open Sans 1 Italics"/>
                <a:sym typeface="Open Sans 1 Italics"/>
              </a:rPr>
              <a:t>17690/2022/500, instance: I., Výrok: § 117a písm. d) zákona č. 137/2006 Sb. - zastavení SŘ, ze dne 11. 6. 2022. Dostupné z: https://uohs.gov.cz/cs/verejne-zakazky/sbirky-rozhodnuti/detail-18217.html</a:t>
            </a:r>
          </a:p>
          <a:p>
            <a:pPr algn="just">
              <a:lnSpc>
                <a:spcPts val="3099"/>
              </a:lnSpc>
            </a:pPr>
          </a:p>
          <a:p>
            <a:pPr algn="just">
              <a:lnSpc>
                <a:spcPts val="3099"/>
              </a:lnSpc>
            </a:pPr>
            <a:r>
              <a:rPr lang="en-US" sz="1969" i="true">
                <a:solidFill>
                  <a:srgbClr val="4D4D4D"/>
                </a:solidFill>
                <a:latin typeface="Open Sans 1 Italics"/>
                <a:ea typeface="Open Sans 1 Italics"/>
                <a:cs typeface="Open Sans 1 Italics"/>
                <a:sym typeface="Open Sans 1 Italics"/>
              </a:rPr>
              <a:t>[2] Rozhodnutí Úřadu pro ochranu hospodářské soutěže, sp. zn.: S0555/2023/VZ, č. j.: 48965/2023/500, instance: I., Výrok: § 265 písm. a) zákona č. 134/2016 Sb., ze dne 23. 12. 2023. Dostupné z: https://uohs.gov.cz/cs/verejne-zakazky/sbirky-rozhodnuti/</a:t>
            </a:r>
          </a:p>
          <a:p>
            <a:pPr algn="just">
              <a:lnSpc>
                <a:spcPts val="3099"/>
              </a:lnSpc>
            </a:pPr>
            <a:r>
              <a:rPr lang="en-US" sz="1969" i="true">
                <a:solidFill>
                  <a:srgbClr val="4D4D4D"/>
                </a:solidFill>
                <a:latin typeface="Open Sans 1 Italics"/>
                <a:ea typeface="Open Sans 1 Italics"/>
                <a:cs typeface="Open Sans 1 Italics"/>
                <a:sym typeface="Open Sans 1 Italics"/>
              </a:rPr>
              <a:t>detail-19559.html</a:t>
            </a:r>
          </a:p>
        </p:txBody>
      </p:sp>
      <p:sp>
        <p:nvSpPr>
          <p:cNvPr name="Freeform 19" id="19"/>
          <p:cNvSpPr/>
          <p:nvPr/>
        </p:nvSpPr>
        <p:spPr>
          <a:xfrm flipH="false" flipV="false" rot="0">
            <a:off x="1519305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6"/>
            <a:stretch>
              <a:fillRect l="0" t="0" r="0" b="0"/>
            </a:stretch>
          </a:blipFill>
        </p:spPr>
      </p:sp>
      <p:sp>
        <p:nvSpPr>
          <p:cNvPr name="TextBox 20" id="20"/>
          <p:cNvSpPr txBox="true"/>
          <p:nvPr/>
        </p:nvSpPr>
        <p:spPr>
          <a:xfrm rot="0">
            <a:off x="3676405" y="775021"/>
            <a:ext cx="10935191" cy="517656"/>
          </a:xfrm>
          <a:prstGeom prst="rect">
            <a:avLst/>
          </a:prstGeom>
        </p:spPr>
        <p:txBody>
          <a:bodyPr anchor="t" rtlCol="false" tIns="0" lIns="0" bIns="0" rIns="0">
            <a:spAutoFit/>
          </a:bodyPr>
          <a:lstStyle/>
          <a:p>
            <a:pPr algn="ctr">
              <a:lnSpc>
                <a:spcPts val="3604"/>
              </a:lnSpc>
            </a:pPr>
            <a:r>
              <a:rPr lang="en-US" b="true" sz="3400" spc="-6">
                <a:solidFill>
                  <a:srgbClr val="FFFFFF"/>
                </a:solidFill>
                <a:latin typeface="Poppins Ultra-Bold"/>
                <a:ea typeface="Poppins Ultra-Bold"/>
                <a:cs typeface="Poppins Ultra-Bold"/>
                <a:sym typeface="Poppins Ultra-Bold"/>
              </a:rPr>
              <a:t> ZDROJE - STAVBA TVOŘENÁ VÍCE OBJEKTY</a:t>
            </a:r>
          </a:p>
        </p:txBody>
      </p:sp>
      <p:sp>
        <p:nvSpPr>
          <p:cNvPr name="TextBox 21" id="21"/>
          <p:cNvSpPr txBox="true"/>
          <p:nvPr/>
        </p:nvSpPr>
        <p:spPr>
          <a:xfrm rot="-840170">
            <a:off x="12548512" y="8593768"/>
            <a:ext cx="2233283" cy="836021"/>
          </a:xfrm>
          <a:prstGeom prst="rect">
            <a:avLst/>
          </a:prstGeom>
        </p:spPr>
        <p:txBody>
          <a:bodyPr anchor="t" rtlCol="false" tIns="0" lIns="0" bIns="0" rIns="0">
            <a:spAutoFit/>
          </a:bodyPr>
          <a:lstStyle/>
          <a:p>
            <a:pPr algn="just">
              <a:lnSpc>
                <a:spcPts val="7016"/>
              </a:lnSpc>
            </a:pPr>
            <a:r>
              <a:rPr lang="en-US" b="true" sz="4457">
                <a:solidFill>
                  <a:srgbClr val="FF3131"/>
                </a:solidFill>
                <a:latin typeface="Open Sans 1 Bold"/>
                <a:ea typeface="Open Sans 1 Bold"/>
                <a:cs typeface="Open Sans 1 Bold"/>
                <a:sym typeface="Open Sans 1 Bold"/>
              </a:rPr>
              <a:t>CHYBA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3264960">
            <a:off x="-3086125" y="-5664771"/>
            <a:ext cx="15462153" cy="11329541"/>
          </a:xfrm>
          <a:custGeom>
            <a:avLst/>
            <a:gdLst/>
            <a:ahLst/>
            <a:cxnLst/>
            <a:rect r="r" b="b" t="t" l="l"/>
            <a:pathLst>
              <a:path h="11329541" w="15462153">
                <a:moveTo>
                  <a:pt x="0" y="0"/>
                </a:moveTo>
                <a:lnTo>
                  <a:pt x="15462153" y="0"/>
                </a:lnTo>
                <a:lnTo>
                  <a:pt x="15462153" y="11329542"/>
                </a:lnTo>
                <a:lnTo>
                  <a:pt x="0" y="11329542"/>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sp>
        <p:nvSpPr>
          <p:cNvPr name="Freeform 3" id="3"/>
          <p:cNvSpPr/>
          <p:nvPr/>
        </p:nvSpPr>
        <p:spPr>
          <a:xfrm flipH="false" flipV="false" rot="0">
            <a:off x="8325327" y="7873132"/>
            <a:ext cx="10727827" cy="10727827"/>
          </a:xfrm>
          <a:custGeom>
            <a:avLst/>
            <a:gdLst/>
            <a:ahLst/>
            <a:cxnLst/>
            <a:rect r="r" b="b" t="t" l="l"/>
            <a:pathLst>
              <a:path h="10727827" w="10727827">
                <a:moveTo>
                  <a:pt x="0" y="0"/>
                </a:moveTo>
                <a:lnTo>
                  <a:pt x="10727827" y="0"/>
                </a:lnTo>
                <a:lnTo>
                  <a:pt x="10727827" y="10727827"/>
                </a:lnTo>
                <a:lnTo>
                  <a:pt x="0" y="10727827"/>
                </a:lnTo>
                <a:lnTo>
                  <a:pt x="0" y="0"/>
                </a:lnTo>
                <a:close/>
              </a:path>
            </a:pathLst>
          </a:custGeom>
          <a:blipFill>
            <a:blip r:embed="rId4">
              <a:alphaModFix amt="88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3220702" y="3702728"/>
            <a:ext cx="3323033" cy="192886"/>
            <a:chOff x="0" y="0"/>
            <a:chExt cx="719614" cy="41770"/>
          </a:xfrm>
        </p:grpSpPr>
        <p:sp>
          <p:nvSpPr>
            <p:cNvPr name="Freeform 5" id="5"/>
            <p:cNvSpPr/>
            <p:nvPr/>
          </p:nvSpPr>
          <p:spPr>
            <a:xfrm flipH="false" flipV="false" rot="0">
              <a:off x="0" y="0"/>
              <a:ext cx="719614" cy="41770"/>
            </a:xfrm>
            <a:custGeom>
              <a:avLst/>
              <a:gdLst/>
              <a:ahLst/>
              <a:cxnLst/>
              <a:rect r="r" b="b" t="t" l="l"/>
              <a:pathLst>
                <a:path h="41770" w="719614">
                  <a:moveTo>
                    <a:pt x="20885" y="0"/>
                  </a:moveTo>
                  <a:lnTo>
                    <a:pt x="698729" y="0"/>
                  </a:lnTo>
                  <a:cubicBezTo>
                    <a:pt x="704268" y="0"/>
                    <a:pt x="709581" y="2200"/>
                    <a:pt x="713497" y="6117"/>
                  </a:cubicBezTo>
                  <a:cubicBezTo>
                    <a:pt x="717414" y="10034"/>
                    <a:pt x="719614" y="15346"/>
                    <a:pt x="719614" y="20885"/>
                  </a:cubicBezTo>
                  <a:lnTo>
                    <a:pt x="719614" y="20885"/>
                  </a:lnTo>
                  <a:cubicBezTo>
                    <a:pt x="719614" y="26424"/>
                    <a:pt x="717414" y="31736"/>
                    <a:pt x="713497" y="35653"/>
                  </a:cubicBezTo>
                  <a:cubicBezTo>
                    <a:pt x="709581" y="39570"/>
                    <a:pt x="704268" y="41770"/>
                    <a:pt x="698729" y="41770"/>
                  </a:cubicBezTo>
                  <a:lnTo>
                    <a:pt x="20885" y="41770"/>
                  </a:lnTo>
                  <a:cubicBezTo>
                    <a:pt x="15346" y="41770"/>
                    <a:pt x="10034" y="39570"/>
                    <a:pt x="6117" y="35653"/>
                  </a:cubicBezTo>
                  <a:cubicBezTo>
                    <a:pt x="2200" y="31736"/>
                    <a:pt x="0" y="26424"/>
                    <a:pt x="0" y="20885"/>
                  </a:cubicBezTo>
                  <a:lnTo>
                    <a:pt x="0" y="20885"/>
                  </a:lnTo>
                  <a:cubicBezTo>
                    <a:pt x="0" y="15346"/>
                    <a:pt x="2200" y="10034"/>
                    <a:pt x="6117" y="6117"/>
                  </a:cubicBezTo>
                  <a:cubicBezTo>
                    <a:pt x="10034" y="2200"/>
                    <a:pt x="15346" y="0"/>
                    <a:pt x="20885" y="0"/>
                  </a:cubicBezTo>
                  <a:close/>
                </a:path>
              </a:pathLst>
            </a:custGeom>
            <a:solidFill>
              <a:srgbClr val="000000">
                <a:alpha val="0"/>
              </a:srgbClr>
            </a:solidFill>
            <a:ln w="9525" cap="rnd">
              <a:solidFill>
                <a:srgbClr val="FFFFFF"/>
              </a:solidFill>
              <a:prstDash val="solid"/>
              <a:round/>
            </a:ln>
          </p:spPr>
        </p:sp>
        <p:sp>
          <p:nvSpPr>
            <p:cNvPr name="TextBox 6" id="6"/>
            <p:cNvSpPr txBox="true"/>
            <p:nvPr/>
          </p:nvSpPr>
          <p:spPr>
            <a:xfrm>
              <a:off x="0" y="-28575"/>
              <a:ext cx="719614" cy="70345"/>
            </a:xfrm>
            <a:prstGeom prst="rect">
              <a:avLst/>
            </a:prstGeom>
          </p:spPr>
          <p:txBody>
            <a:bodyPr anchor="ctr" rtlCol="false" tIns="46687" lIns="46687" bIns="46687" rIns="46687"/>
            <a:lstStyle/>
            <a:p>
              <a:pPr algn="ctr">
                <a:lnSpc>
                  <a:spcPts val="2286"/>
                </a:lnSpc>
              </a:pPr>
            </a:p>
          </p:txBody>
        </p:sp>
      </p:grpSp>
      <p:sp>
        <p:nvSpPr>
          <p:cNvPr name="AutoShape 7" id="7"/>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8" id="8"/>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9" id="9"/>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6"/>
            <a:stretch>
              <a:fillRect l="0" t="0" r="0" b="0"/>
            </a:stretch>
          </a:blipFill>
        </p:spPr>
      </p:sp>
      <p:sp>
        <p:nvSpPr>
          <p:cNvPr name="AutoShape 10" id="10"/>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1" id="11"/>
          <p:cNvGrpSpPr/>
          <p:nvPr/>
        </p:nvGrpSpPr>
        <p:grpSpPr>
          <a:xfrm rot="0">
            <a:off x="17012216" y="285691"/>
            <a:ext cx="899288" cy="899288"/>
            <a:chOff x="0" y="0"/>
            <a:chExt cx="724652" cy="724652"/>
          </a:xfrm>
        </p:grpSpPr>
        <p:sp>
          <p:nvSpPr>
            <p:cNvPr name="Freeform 12" id="12"/>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3" id="13"/>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4" id="14"/>
          <p:cNvSpPr txBox="true"/>
          <p:nvPr/>
        </p:nvSpPr>
        <p:spPr>
          <a:xfrm rot="0">
            <a:off x="4395019" y="1982973"/>
            <a:ext cx="9725513" cy="403093"/>
          </a:xfrm>
          <a:prstGeom prst="rect">
            <a:avLst/>
          </a:prstGeom>
        </p:spPr>
        <p:txBody>
          <a:bodyPr anchor="t" rtlCol="false" tIns="0" lIns="0" bIns="0" rIns="0">
            <a:spAutoFit/>
          </a:bodyPr>
          <a:lstStyle/>
          <a:p>
            <a:pPr algn="ctr">
              <a:lnSpc>
                <a:spcPts val="3020"/>
              </a:lnSpc>
            </a:pPr>
            <a:r>
              <a:rPr lang="en-US" b="true" sz="2849" spc="-56">
                <a:solidFill>
                  <a:srgbClr val="FFFFFF"/>
                </a:solidFill>
                <a:latin typeface="Garet Bold"/>
                <a:ea typeface="Garet Bold"/>
                <a:cs typeface="Garet Bold"/>
                <a:sym typeface="Garet Bold"/>
              </a:rPr>
              <a:t>Tenderix pracuje s </a:t>
            </a:r>
            <a:r>
              <a:rPr lang="en-US" b="true" sz="2849" spc="-56">
                <a:solidFill>
                  <a:srgbClr val="C6BFFF"/>
                </a:solidFill>
                <a:latin typeface="Garet Bold"/>
                <a:ea typeface="Garet Bold"/>
                <a:cs typeface="Garet Bold"/>
                <a:sym typeface="Garet Bold"/>
              </a:rPr>
              <a:t>cca 8 500</a:t>
            </a:r>
            <a:r>
              <a:rPr lang="en-US" b="true" sz="2849" spc="-56">
                <a:solidFill>
                  <a:srgbClr val="FFFFFF"/>
                </a:solidFill>
                <a:latin typeface="Garet Bold"/>
                <a:ea typeface="Garet Bold"/>
                <a:cs typeface="Garet Bold"/>
                <a:sym typeface="Garet Bold"/>
              </a:rPr>
              <a:t> odbornými </a:t>
            </a:r>
            <a:r>
              <a:rPr lang="en-US" b="true" sz="2849" spc="-56">
                <a:solidFill>
                  <a:srgbClr val="C6BFFF"/>
                </a:solidFill>
                <a:latin typeface="Garet Bold"/>
                <a:ea typeface="Garet Bold"/>
                <a:cs typeface="Garet Bold"/>
                <a:sym typeface="Garet Bold"/>
              </a:rPr>
              <a:t>zdroji</a:t>
            </a:r>
            <a:r>
              <a:rPr lang="en-US" b="true" sz="2849" spc="-56">
                <a:solidFill>
                  <a:srgbClr val="FFFFFF"/>
                </a:solidFill>
                <a:latin typeface="Garet Bold"/>
                <a:ea typeface="Garet Bold"/>
                <a:cs typeface="Garet Bold"/>
                <a:sym typeface="Garet Bold"/>
              </a:rPr>
              <a:t>!</a:t>
            </a:r>
          </a:p>
        </p:txBody>
      </p:sp>
      <p:sp>
        <p:nvSpPr>
          <p:cNvPr name="TextBox 15" id="15"/>
          <p:cNvSpPr txBox="true"/>
          <p:nvPr/>
        </p:nvSpPr>
        <p:spPr>
          <a:xfrm rot="0">
            <a:off x="3372164" y="2867078"/>
            <a:ext cx="3020109" cy="618224"/>
          </a:xfrm>
          <a:prstGeom prst="rect">
            <a:avLst/>
          </a:prstGeom>
        </p:spPr>
        <p:txBody>
          <a:bodyPr anchor="t" rtlCol="false" tIns="0" lIns="0" bIns="0" rIns="0">
            <a:spAutoFit/>
          </a:bodyPr>
          <a:lstStyle/>
          <a:p>
            <a:pPr algn="ctr">
              <a:lnSpc>
                <a:spcPts val="2446"/>
              </a:lnSpc>
            </a:pPr>
            <a:r>
              <a:rPr lang="en-US" b="true" sz="2308">
                <a:solidFill>
                  <a:srgbClr val="C6BFFF"/>
                </a:solidFill>
                <a:latin typeface="Montserrat Semi-Bold"/>
                <a:ea typeface="Montserrat Semi-Bold"/>
                <a:cs typeface="Montserrat Semi-Bold"/>
                <a:sym typeface="Montserrat Semi-Bold"/>
              </a:rPr>
              <a:t>Rozhodovací praxe ÚOHS</a:t>
            </a:r>
          </a:p>
        </p:txBody>
      </p:sp>
      <p:sp>
        <p:nvSpPr>
          <p:cNvPr name="TextBox 16" id="16"/>
          <p:cNvSpPr txBox="true"/>
          <p:nvPr/>
        </p:nvSpPr>
        <p:spPr>
          <a:xfrm rot="0">
            <a:off x="3220702" y="4160260"/>
            <a:ext cx="3681858" cy="959487"/>
          </a:xfrm>
          <a:prstGeom prst="rect">
            <a:avLst/>
          </a:prstGeom>
        </p:spPr>
        <p:txBody>
          <a:bodyPr anchor="t" rtlCol="false" tIns="0" lIns="0" bIns="0" rIns="0">
            <a:spAutoFit/>
          </a:bodyPr>
          <a:lstStyle/>
          <a:p>
            <a:pPr algn="l">
              <a:lnSpc>
                <a:spcPts val="2609"/>
              </a:lnSpc>
            </a:pPr>
            <a:r>
              <a:rPr lang="en-US" sz="1657">
                <a:solidFill>
                  <a:srgbClr val="FFFFFF"/>
                </a:solidFill>
                <a:latin typeface="Open Sans 1"/>
                <a:ea typeface="Open Sans 1"/>
                <a:cs typeface="Open Sans 1"/>
                <a:sym typeface="Open Sans 1"/>
              </a:rPr>
              <a:t>Prvostupňová i druhostupňová rozhodnutí Úřadu pro ochranu hospodářské soutěže od roku 2016.</a:t>
            </a:r>
          </a:p>
        </p:txBody>
      </p:sp>
      <p:sp>
        <p:nvSpPr>
          <p:cNvPr name="TextBox 17" id="17"/>
          <p:cNvSpPr txBox="true"/>
          <p:nvPr/>
        </p:nvSpPr>
        <p:spPr>
          <a:xfrm rot="0">
            <a:off x="7558467"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8" id="18"/>
          <p:cNvSpPr txBox="true"/>
          <p:nvPr/>
        </p:nvSpPr>
        <p:spPr>
          <a:xfrm rot="0">
            <a:off x="3675464" y="697017"/>
            <a:ext cx="10935191" cy="1189990"/>
          </a:xfrm>
          <a:prstGeom prst="rect">
            <a:avLst/>
          </a:prstGeom>
        </p:spPr>
        <p:txBody>
          <a:bodyPr anchor="t" rtlCol="false" tIns="0" lIns="0" bIns="0" rIns="0">
            <a:spAutoFit/>
          </a:bodyPr>
          <a:lstStyle/>
          <a:p>
            <a:pPr algn="ctr">
              <a:lnSpc>
                <a:spcPts val="8480"/>
              </a:lnSpc>
            </a:pPr>
            <a:r>
              <a:rPr lang="en-US" b="true" sz="8000" spc="-16">
                <a:solidFill>
                  <a:srgbClr val="FFFFFF"/>
                </a:solidFill>
                <a:latin typeface="Poppins Ultra-Bold"/>
                <a:ea typeface="Poppins Ultra-Bold"/>
                <a:cs typeface="Poppins Ultra-Bold"/>
                <a:sym typeface="Poppins Ultra-Bold"/>
              </a:rPr>
              <a:t>ZDROJE</a:t>
            </a:r>
          </a:p>
        </p:txBody>
      </p:sp>
      <p:sp>
        <p:nvSpPr>
          <p:cNvPr name="TextBox 19" id="19"/>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grpSp>
        <p:nvGrpSpPr>
          <p:cNvPr name="Group 20" id="20"/>
          <p:cNvGrpSpPr/>
          <p:nvPr/>
        </p:nvGrpSpPr>
        <p:grpSpPr>
          <a:xfrm rot="0">
            <a:off x="7416784" y="3702728"/>
            <a:ext cx="3323033" cy="192886"/>
            <a:chOff x="0" y="0"/>
            <a:chExt cx="719614" cy="41770"/>
          </a:xfrm>
        </p:grpSpPr>
        <p:sp>
          <p:nvSpPr>
            <p:cNvPr name="Freeform 21" id="21"/>
            <p:cNvSpPr/>
            <p:nvPr/>
          </p:nvSpPr>
          <p:spPr>
            <a:xfrm flipH="false" flipV="false" rot="0">
              <a:off x="0" y="0"/>
              <a:ext cx="719614" cy="41770"/>
            </a:xfrm>
            <a:custGeom>
              <a:avLst/>
              <a:gdLst/>
              <a:ahLst/>
              <a:cxnLst/>
              <a:rect r="r" b="b" t="t" l="l"/>
              <a:pathLst>
                <a:path h="41770" w="719614">
                  <a:moveTo>
                    <a:pt x="20885" y="0"/>
                  </a:moveTo>
                  <a:lnTo>
                    <a:pt x="698729" y="0"/>
                  </a:lnTo>
                  <a:cubicBezTo>
                    <a:pt x="704268" y="0"/>
                    <a:pt x="709581" y="2200"/>
                    <a:pt x="713497" y="6117"/>
                  </a:cubicBezTo>
                  <a:cubicBezTo>
                    <a:pt x="717414" y="10034"/>
                    <a:pt x="719614" y="15346"/>
                    <a:pt x="719614" y="20885"/>
                  </a:cubicBezTo>
                  <a:lnTo>
                    <a:pt x="719614" y="20885"/>
                  </a:lnTo>
                  <a:cubicBezTo>
                    <a:pt x="719614" y="26424"/>
                    <a:pt x="717414" y="31736"/>
                    <a:pt x="713497" y="35653"/>
                  </a:cubicBezTo>
                  <a:cubicBezTo>
                    <a:pt x="709581" y="39570"/>
                    <a:pt x="704268" y="41770"/>
                    <a:pt x="698729" y="41770"/>
                  </a:cubicBezTo>
                  <a:lnTo>
                    <a:pt x="20885" y="41770"/>
                  </a:lnTo>
                  <a:cubicBezTo>
                    <a:pt x="15346" y="41770"/>
                    <a:pt x="10034" y="39570"/>
                    <a:pt x="6117" y="35653"/>
                  </a:cubicBezTo>
                  <a:cubicBezTo>
                    <a:pt x="2200" y="31736"/>
                    <a:pt x="0" y="26424"/>
                    <a:pt x="0" y="20885"/>
                  </a:cubicBezTo>
                  <a:lnTo>
                    <a:pt x="0" y="20885"/>
                  </a:lnTo>
                  <a:cubicBezTo>
                    <a:pt x="0" y="15346"/>
                    <a:pt x="2200" y="10034"/>
                    <a:pt x="6117" y="6117"/>
                  </a:cubicBezTo>
                  <a:cubicBezTo>
                    <a:pt x="10034" y="2200"/>
                    <a:pt x="15346" y="0"/>
                    <a:pt x="20885" y="0"/>
                  </a:cubicBezTo>
                  <a:close/>
                </a:path>
              </a:pathLst>
            </a:custGeom>
            <a:solidFill>
              <a:srgbClr val="000000">
                <a:alpha val="0"/>
              </a:srgbClr>
            </a:solidFill>
            <a:ln w="9525" cap="rnd">
              <a:solidFill>
                <a:srgbClr val="FFFFFF"/>
              </a:solidFill>
              <a:prstDash val="solid"/>
              <a:round/>
            </a:ln>
          </p:spPr>
        </p:sp>
        <p:sp>
          <p:nvSpPr>
            <p:cNvPr name="TextBox 22" id="22"/>
            <p:cNvSpPr txBox="true"/>
            <p:nvPr/>
          </p:nvSpPr>
          <p:spPr>
            <a:xfrm>
              <a:off x="0" y="-28575"/>
              <a:ext cx="719614" cy="70345"/>
            </a:xfrm>
            <a:prstGeom prst="rect">
              <a:avLst/>
            </a:prstGeom>
          </p:spPr>
          <p:txBody>
            <a:bodyPr anchor="ctr" rtlCol="false" tIns="46687" lIns="46687" bIns="46687" rIns="46687"/>
            <a:lstStyle/>
            <a:p>
              <a:pPr algn="ctr">
                <a:lnSpc>
                  <a:spcPts val="2286"/>
                </a:lnSpc>
              </a:pPr>
            </a:p>
          </p:txBody>
        </p:sp>
      </p:grpSp>
      <p:sp>
        <p:nvSpPr>
          <p:cNvPr name="TextBox 23" id="23"/>
          <p:cNvSpPr txBox="true"/>
          <p:nvPr/>
        </p:nvSpPr>
        <p:spPr>
          <a:xfrm rot="0">
            <a:off x="7568247" y="3018519"/>
            <a:ext cx="3020109" cy="315344"/>
          </a:xfrm>
          <a:prstGeom prst="rect">
            <a:avLst/>
          </a:prstGeom>
        </p:spPr>
        <p:txBody>
          <a:bodyPr anchor="t" rtlCol="false" tIns="0" lIns="0" bIns="0" rIns="0">
            <a:spAutoFit/>
          </a:bodyPr>
          <a:lstStyle/>
          <a:p>
            <a:pPr algn="ctr">
              <a:lnSpc>
                <a:spcPts val="2446"/>
              </a:lnSpc>
            </a:pPr>
            <a:r>
              <a:rPr lang="en-US" b="true" sz="2308">
                <a:solidFill>
                  <a:srgbClr val="C6BFFF"/>
                </a:solidFill>
                <a:latin typeface="Montserrat Semi-Bold"/>
                <a:ea typeface="Montserrat Semi-Bold"/>
                <a:cs typeface="Montserrat Semi-Bold"/>
                <a:sym typeface="Montserrat Semi-Bold"/>
              </a:rPr>
              <a:t>Judikatura</a:t>
            </a:r>
          </a:p>
        </p:txBody>
      </p:sp>
      <p:sp>
        <p:nvSpPr>
          <p:cNvPr name="TextBox 24" id="24"/>
          <p:cNvSpPr txBox="true"/>
          <p:nvPr/>
        </p:nvSpPr>
        <p:spPr>
          <a:xfrm rot="0">
            <a:off x="7416784" y="4160260"/>
            <a:ext cx="3681858" cy="1283337"/>
          </a:xfrm>
          <a:prstGeom prst="rect">
            <a:avLst/>
          </a:prstGeom>
        </p:spPr>
        <p:txBody>
          <a:bodyPr anchor="t" rtlCol="false" tIns="0" lIns="0" bIns="0" rIns="0">
            <a:spAutoFit/>
          </a:bodyPr>
          <a:lstStyle/>
          <a:p>
            <a:pPr algn="l">
              <a:lnSpc>
                <a:spcPts val="2609"/>
              </a:lnSpc>
            </a:pPr>
            <a:r>
              <a:rPr lang="en-US" sz="1657">
                <a:solidFill>
                  <a:srgbClr val="FFFFFF"/>
                </a:solidFill>
                <a:latin typeface="Open Sans 1"/>
                <a:ea typeface="Open Sans 1"/>
                <a:cs typeface="Open Sans 1"/>
                <a:sym typeface="Open Sans 1"/>
              </a:rPr>
              <a:t>Judikáty Městského soudu v Praze, Krajského soudu v Brně a Nejvyššího správního soudu a judikáty Soudního dvora Evropské unie.</a:t>
            </a:r>
          </a:p>
        </p:txBody>
      </p:sp>
      <p:grpSp>
        <p:nvGrpSpPr>
          <p:cNvPr name="Group 25" id="25"/>
          <p:cNvGrpSpPr/>
          <p:nvPr/>
        </p:nvGrpSpPr>
        <p:grpSpPr>
          <a:xfrm rot="0">
            <a:off x="11612867" y="3702728"/>
            <a:ext cx="3323033" cy="192886"/>
            <a:chOff x="0" y="0"/>
            <a:chExt cx="719614" cy="41770"/>
          </a:xfrm>
        </p:grpSpPr>
        <p:sp>
          <p:nvSpPr>
            <p:cNvPr name="Freeform 26" id="26"/>
            <p:cNvSpPr/>
            <p:nvPr/>
          </p:nvSpPr>
          <p:spPr>
            <a:xfrm flipH="false" flipV="false" rot="0">
              <a:off x="0" y="0"/>
              <a:ext cx="719614" cy="41770"/>
            </a:xfrm>
            <a:custGeom>
              <a:avLst/>
              <a:gdLst/>
              <a:ahLst/>
              <a:cxnLst/>
              <a:rect r="r" b="b" t="t" l="l"/>
              <a:pathLst>
                <a:path h="41770" w="719614">
                  <a:moveTo>
                    <a:pt x="20885" y="0"/>
                  </a:moveTo>
                  <a:lnTo>
                    <a:pt x="698729" y="0"/>
                  </a:lnTo>
                  <a:cubicBezTo>
                    <a:pt x="704268" y="0"/>
                    <a:pt x="709581" y="2200"/>
                    <a:pt x="713497" y="6117"/>
                  </a:cubicBezTo>
                  <a:cubicBezTo>
                    <a:pt x="717414" y="10034"/>
                    <a:pt x="719614" y="15346"/>
                    <a:pt x="719614" y="20885"/>
                  </a:cubicBezTo>
                  <a:lnTo>
                    <a:pt x="719614" y="20885"/>
                  </a:lnTo>
                  <a:cubicBezTo>
                    <a:pt x="719614" y="26424"/>
                    <a:pt x="717414" y="31736"/>
                    <a:pt x="713497" y="35653"/>
                  </a:cubicBezTo>
                  <a:cubicBezTo>
                    <a:pt x="709581" y="39570"/>
                    <a:pt x="704268" y="41770"/>
                    <a:pt x="698729" y="41770"/>
                  </a:cubicBezTo>
                  <a:lnTo>
                    <a:pt x="20885" y="41770"/>
                  </a:lnTo>
                  <a:cubicBezTo>
                    <a:pt x="15346" y="41770"/>
                    <a:pt x="10034" y="39570"/>
                    <a:pt x="6117" y="35653"/>
                  </a:cubicBezTo>
                  <a:cubicBezTo>
                    <a:pt x="2200" y="31736"/>
                    <a:pt x="0" y="26424"/>
                    <a:pt x="0" y="20885"/>
                  </a:cubicBezTo>
                  <a:lnTo>
                    <a:pt x="0" y="20885"/>
                  </a:lnTo>
                  <a:cubicBezTo>
                    <a:pt x="0" y="15346"/>
                    <a:pt x="2200" y="10034"/>
                    <a:pt x="6117" y="6117"/>
                  </a:cubicBezTo>
                  <a:cubicBezTo>
                    <a:pt x="10034" y="2200"/>
                    <a:pt x="15346" y="0"/>
                    <a:pt x="20885" y="0"/>
                  </a:cubicBezTo>
                  <a:close/>
                </a:path>
              </a:pathLst>
            </a:custGeom>
            <a:solidFill>
              <a:srgbClr val="000000">
                <a:alpha val="0"/>
              </a:srgbClr>
            </a:solidFill>
            <a:ln w="9525" cap="rnd">
              <a:solidFill>
                <a:srgbClr val="FFFFFF"/>
              </a:solidFill>
              <a:prstDash val="solid"/>
              <a:round/>
            </a:ln>
          </p:spPr>
        </p:sp>
        <p:sp>
          <p:nvSpPr>
            <p:cNvPr name="TextBox 27" id="27"/>
            <p:cNvSpPr txBox="true"/>
            <p:nvPr/>
          </p:nvSpPr>
          <p:spPr>
            <a:xfrm>
              <a:off x="0" y="-28575"/>
              <a:ext cx="719614" cy="70345"/>
            </a:xfrm>
            <a:prstGeom prst="rect">
              <a:avLst/>
            </a:prstGeom>
          </p:spPr>
          <p:txBody>
            <a:bodyPr anchor="ctr" rtlCol="false" tIns="46687" lIns="46687" bIns="46687" rIns="46687"/>
            <a:lstStyle/>
            <a:p>
              <a:pPr algn="ctr">
                <a:lnSpc>
                  <a:spcPts val="2286"/>
                </a:lnSpc>
              </a:pPr>
            </a:p>
          </p:txBody>
        </p:sp>
      </p:grpSp>
      <p:sp>
        <p:nvSpPr>
          <p:cNvPr name="TextBox 28" id="28"/>
          <p:cNvSpPr txBox="true"/>
          <p:nvPr/>
        </p:nvSpPr>
        <p:spPr>
          <a:xfrm rot="0">
            <a:off x="11764329" y="3018519"/>
            <a:ext cx="3020109" cy="315344"/>
          </a:xfrm>
          <a:prstGeom prst="rect">
            <a:avLst/>
          </a:prstGeom>
        </p:spPr>
        <p:txBody>
          <a:bodyPr anchor="t" rtlCol="false" tIns="0" lIns="0" bIns="0" rIns="0">
            <a:spAutoFit/>
          </a:bodyPr>
          <a:lstStyle/>
          <a:p>
            <a:pPr algn="ctr">
              <a:lnSpc>
                <a:spcPts val="2446"/>
              </a:lnSpc>
            </a:pPr>
            <a:r>
              <a:rPr lang="en-US" b="true" sz="2308">
                <a:solidFill>
                  <a:srgbClr val="C6BFFF"/>
                </a:solidFill>
                <a:latin typeface="Montserrat Semi-Bold"/>
                <a:ea typeface="Montserrat Semi-Bold"/>
                <a:cs typeface="Montserrat Semi-Bold"/>
                <a:sym typeface="Montserrat Semi-Bold"/>
              </a:rPr>
              <a:t>Přednášky a články</a:t>
            </a:r>
          </a:p>
        </p:txBody>
      </p:sp>
      <p:sp>
        <p:nvSpPr>
          <p:cNvPr name="TextBox 29" id="29"/>
          <p:cNvSpPr txBox="true"/>
          <p:nvPr/>
        </p:nvSpPr>
        <p:spPr>
          <a:xfrm rot="0">
            <a:off x="11612867" y="4160260"/>
            <a:ext cx="3681858" cy="959487"/>
          </a:xfrm>
          <a:prstGeom prst="rect">
            <a:avLst/>
          </a:prstGeom>
        </p:spPr>
        <p:txBody>
          <a:bodyPr anchor="t" rtlCol="false" tIns="0" lIns="0" bIns="0" rIns="0">
            <a:spAutoFit/>
          </a:bodyPr>
          <a:lstStyle/>
          <a:p>
            <a:pPr algn="l">
              <a:lnSpc>
                <a:spcPts val="2609"/>
              </a:lnSpc>
            </a:pPr>
            <a:r>
              <a:rPr lang="en-US" sz="1657">
                <a:solidFill>
                  <a:srgbClr val="FFFFFF"/>
                </a:solidFill>
                <a:latin typeface="Open Sans 1"/>
                <a:ea typeface="Open Sans 1"/>
                <a:cs typeface="Open Sans 1"/>
                <a:sym typeface="Open Sans 1"/>
              </a:rPr>
              <a:t>Odborné (veřejně dostupné) prezentace MMR, ÚOHS, AVZ, SOVZ a dalších institucí a odborné články.</a:t>
            </a:r>
          </a:p>
        </p:txBody>
      </p:sp>
      <p:grpSp>
        <p:nvGrpSpPr>
          <p:cNvPr name="Group 30" id="30"/>
          <p:cNvGrpSpPr/>
          <p:nvPr/>
        </p:nvGrpSpPr>
        <p:grpSpPr>
          <a:xfrm rot="0">
            <a:off x="7416910" y="6741144"/>
            <a:ext cx="3323033" cy="192886"/>
            <a:chOff x="0" y="0"/>
            <a:chExt cx="719614" cy="41770"/>
          </a:xfrm>
        </p:grpSpPr>
        <p:sp>
          <p:nvSpPr>
            <p:cNvPr name="Freeform 31" id="31"/>
            <p:cNvSpPr/>
            <p:nvPr/>
          </p:nvSpPr>
          <p:spPr>
            <a:xfrm flipH="false" flipV="false" rot="0">
              <a:off x="0" y="0"/>
              <a:ext cx="719614" cy="41770"/>
            </a:xfrm>
            <a:custGeom>
              <a:avLst/>
              <a:gdLst/>
              <a:ahLst/>
              <a:cxnLst/>
              <a:rect r="r" b="b" t="t" l="l"/>
              <a:pathLst>
                <a:path h="41770" w="719614">
                  <a:moveTo>
                    <a:pt x="20885" y="0"/>
                  </a:moveTo>
                  <a:lnTo>
                    <a:pt x="698729" y="0"/>
                  </a:lnTo>
                  <a:cubicBezTo>
                    <a:pt x="704268" y="0"/>
                    <a:pt x="709581" y="2200"/>
                    <a:pt x="713497" y="6117"/>
                  </a:cubicBezTo>
                  <a:cubicBezTo>
                    <a:pt x="717414" y="10034"/>
                    <a:pt x="719614" y="15346"/>
                    <a:pt x="719614" y="20885"/>
                  </a:cubicBezTo>
                  <a:lnTo>
                    <a:pt x="719614" y="20885"/>
                  </a:lnTo>
                  <a:cubicBezTo>
                    <a:pt x="719614" y="26424"/>
                    <a:pt x="717414" y="31736"/>
                    <a:pt x="713497" y="35653"/>
                  </a:cubicBezTo>
                  <a:cubicBezTo>
                    <a:pt x="709581" y="39570"/>
                    <a:pt x="704268" y="41770"/>
                    <a:pt x="698729" y="41770"/>
                  </a:cubicBezTo>
                  <a:lnTo>
                    <a:pt x="20885" y="41770"/>
                  </a:lnTo>
                  <a:cubicBezTo>
                    <a:pt x="15346" y="41770"/>
                    <a:pt x="10034" y="39570"/>
                    <a:pt x="6117" y="35653"/>
                  </a:cubicBezTo>
                  <a:cubicBezTo>
                    <a:pt x="2200" y="31736"/>
                    <a:pt x="0" y="26424"/>
                    <a:pt x="0" y="20885"/>
                  </a:cubicBezTo>
                  <a:lnTo>
                    <a:pt x="0" y="20885"/>
                  </a:lnTo>
                  <a:cubicBezTo>
                    <a:pt x="0" y="15346"/>
                    <a:pt x="2200" y="10034"/>
                    <a:pt x="6117" y="6117"/>
                  </a:cubicBezTo>
                  <a:cubicBezTo>
                    <a:pt x="10034" y="2200"/>
                    <a:pt x="15346" y="0"/>
                    <a:pt x="20885" y="0"/>
                  </a:cubicBezTo>
                  <a:close/>
                </a:path>
              </a:pathLst>
            </a:custGeom>
            <a:solidFill>
              <a:srgbClr val="000000">
                <a:alpha val="0"/>
              </a:srgbClr>
            </a:solidFill>
            <a:ln w="9525" cap="rnd">
              <a:solidFill>
                <a:srgbClr val="FFFFFF"/>
              </a:solidFill>
              <a:prstDash val="solid"/>
              <a:round/>
            </a:ln>
          </p:spPr>
        </p:sp>
        <p:sp>
          <p:nvSpPr>
            <p:cNvPr name="TextBox 32" id="32"/>
            <p:cNvSpPr txBox="true"/>
            <p:nvPr/>
          </p:nvSpPr>
          <p:spPr>
            <a:xfrm>
              <a:off x="0" y="-28575"/>
              <a:ext cx="719614" cy="70345"/>
            </a:xfrm>
            <a:prstGeom prst="rect">
              <a:avLst/>
            </a:prstGeom>
          </p:spPr>
          <p:txBody>
            <a:bodyPr anchor="ctr" rtlCol="false" tIns="46687" lIns="46687" bIns="46687" rIns="46687"/>
            <a:lstStyle/>
            <a:p>
              <a:pPr algn="ctr">
                <a:lnSpc>
                  <a:spcPts val="2286"/>
                </a:lnSpc>
              </a:pPr>
            </a:p>
          </p:txBody>
        </p:sp>
      </p:grpSp>
      <p:sp>
        <p:nvSpPr>
          <p:cNvPr name="TextBox 33" id="33"/>
          <p:cNvSpPr txBox="true"/>
          <p:nvPr/>
        </p:nvSpPr>
        <p:spPr>
          <a:xfrm rot="0">
            <a:off x="7568372" y="5905494"/>
            <a:ext cx="3020109" cy="618224"/>
          </a:xfrm>
          <a:prstGeom prst="rect">
            <a:avLst/>
          </a:prstGeom>
        </p:spPr>
        <p:txBody>
          <a:bodyPr anchor="t" rtlCol="false" tIns="0" lIns="0" bIns="0" rIns="0">
            <a:spAutoFit/>
          </a:bodyPr>
          <a:lstStyle/>
          <a:p>
            <a:pPr algn="ctr">
              <a:lnSpc>
                <a:spcPts val="2446"/>
              </a:lnSpc>
            </a:pPr>
            <a:r>
              <a:rPr lang="en-US" b="true" sz="2308">
                <a:solidFill>
                  <a:srgbClr val="C6BFFF"/>
                </a:solidFill>
                <a:latin typeface="Montserrat Semi-Bold"/>
                <a:ea typeface="Montserrat Semi-Bold"/>
                <a:cs typeface="Montserrat Semi-Bold"/>
                <a:sym typeface="Montserrat Semi-Bold"/>
              </a:rPr>
              <a:t>Výkladová stanoviska</a:t>
            </a:r>
          </a:p>
        </p:txBody>
      </p:sp>
      <p:sp>
        <p:nvSpPr>
          <p:cNvPr name="TextBox 34" id="34"/>
          <p:cNvSpPr txBox="true"/>
          <p:nvPr/>
        </p:nvSpPr>
        <p:spPr>
          <a:xfrm rot="0">
            <a:off x="7416910" y="7198675"/>
            <a:ext cx="3681858" cy="635637"/>
          </a:xfrm>
          <a:prstGeom prst="rect">
            <a:avLst/>
          </a:prstGeom>
        </p:spPr>
        <p:txBody>
          <a:bodyPr anchor="t" rtlCol="false" tIns="0" lIns="0" bIns="0" rIns="0">
            <a:spAutoFit/>
          </a:bodyPr>
          <a:lstStyle/>
          <a:p>
            <a:pPr algn="l">
              <a:lnSpc>
                <a:spcPts val="2609"/>
              </a:lnSpc>
            </a:pPr>
            <a:r>
              <a:rPr lang="en-US" sz="1657">
                <a:solidFill>
                  <a:srgbClr val="FFFFFF"/>
                </a:solidFill>
                <a:latin typeface="Open Sans 1"/>
                <a:ea typeface="Open Sans 1"/>
                <a:cs typeface="Open Sans 1"/>
                <a:sym typeface="Open Sans 1"/>
              </a:rPr>
              <a:t>Výkladová stanoviska MMR, ÚOHS, AVZ a dalších institucí.</a:t>
            </a:r>
          </a:p>
        </p:txBody>
      </p:sp>
      <p:grpSp>
        <p:nvGrpSpPr>
          <p:cNvPr name="Group 35" id="35"/>
          <p:cNvGrpSpPr/>
          <p:nvPr/>
        </p:nvGrpSpPr>
        <p:grpSpPr>
          <a:xfrm rot="0">
            <a:off x="11612992" y="6741144"/>
            <a:ext cx="3323033" cy="192886"/>
            <a:chOff x="0" y="0"/>
            <a:chExt cx="719614" cy="41770"/>
          </a:xfrm>
        </p:grpSpPr>
        <p:sp>
          <p:nvSpPr>
            <p:cNvPr name="Freeform 36" id="36"/>
            <p:cNvSpPr/>
            <p:nvPr/>
          </p:nvSpPr>
          <p:spPr>
            <a:xfrm flipH="false" flipV="false" rot="0">
              <a:off x="0" y="0"/>
              <a:ext cx="719614" cy="41770"/>
            </a:xfrm>
            <a:custGeom>
              <a:avLst/>
              <a:gdLst/>
              <a:ahLst/>
              <a:cxnLst/>
              <a:rect r="r" b="b" t="t" l="l"/>
              <a:pathLst>
                <a:path h="41770" w="719614">
                  <a:moveTo>
                    <a:pt x="20885" y="0"/>
                  </a:moveTo>
                  <a:lnTo>
                    <a:pt x="698729" y="0"/>
                  </a:lnTo>
                  <a:cubicBezTo>
                    <a:pt x="704268" y="0"/>
                    <a:pt x="709581" y="2200"/>
                    <a:pt x="713497" y="6117"/>
                  </a:cubicBezTo>
                  <a:cubicBezTo>
                    <a:pt x="717414" y="10034"/>
                    <a:pt x="719614" y="15346"/>
                    <a:pt x="719614" y="20885"/>
                  </a:cubicBezTo>
                  <a:lnTo>
                    <a:pt x="719614" y="20885"/>
                  </a:lnTo>
                  <a:cubicBezTo>
                    <a:pt x="719614" y="26424"/>
                    <a:pt x="717414" y="31736"/>
                    <a:pt x="713497" y="35653"/>
                  </a:cubicBezTo>
                  <a:cubicBezTo>
                    <a:pt x="709581" y="39570"/>
                    <a:pt x="704268" y="41770"/>
                    <a:pt x="698729" y="41770"/>
                  </a:cubicBezTo>
                  <a:lnTo>
                    <a:pt x="20885" y="41770"/>
                  </a:lnTo>
                  <a:cubicBezTo>
                    <a:pt x="15346" y="41770"/>
                    <a:pt x="10034" y="39570"/>
                    <a:pt x="6117" y="35653"/>
                  </a:cubicBezTo>
                  <a:cubicBezTo>
                    <a:pt x="2200" y="31736"/>
                    <a:pt x="0" y="26424"/>
                    <a:pt x="0" y="20885"/>
                  </a:cubicBezTo>
                  <a:lnTo>
                    <a:pt x="0" y="20885"/>
                  </a:lnTo>
                  <a:cubicBezTo>
                    <a:pt x="0" y="15346"/>
                    <a:pt x="2200" y="10034"/>
                    <a:pt x="6117" y="6117"/>
                  </a:cubicBezTo>
                  <a:cubicBezTo>
                    <a:pt x="10034" y="2200"/>
                    <a:pt x="15346" y="0"/>
                    <a:pt x="20885" y="0"/>
                  </a:cubicBezTo>
                  <a:close/>
                </a:path>
              </a:pathLst>
            </a:custGeom>
            <a:solidFill>
              <a:srgbClr val="000000">
                <a:alpha val="0"/>
              </a:srgbClr>
            </a:solidFill>
            <a:ln w="9525" cap="rnd">
              <a:solidFill>
                <a:srgbClr val="FFFFFF"/>
              </a:solidFill>
              <a:prstDash val="solid"/>
              <a:round/>
            </a:ln>
          </p:spPr>
        </p:sp>
        <p:sp>
          <p:nvSpPr>
            <p:cNvPr name="TextBox 37" id="37"/>
            <p:cNvSpPr txBox="true"/>
            <p:nvPr/>
          </p:nvSpPr>
          <p:spPr>
            <a:xfrm>
              <a:off x="0" y="-28575"/>
              <a:ext cx="719614" cy="70345"/>
            </a:xfrm>
            <a:prstGeom prst="rect">
              <a:avLst/>
            </a:prstGeom>
          </p:spPr>
          <p:txBody>
            <a:bodyPr anchor="ctr" rtlCol="false" tIns="46687" lIns="46687" bIns="46687" rIns="46687"/>
            <a:lstStyle/>
            <a:p>
              <a:pPr algn="ctr">
                <a:lnSpc>
                  <a:spcPts val="2286"/>
                </a:lnSpc>
              </a:pPr>
            </a:p>
          </p:txBody>
        </p:sp>
      </p:grpSp>
      <p:sp>
        <p:nvSpPr>
          <p:cNvPr name="TextBox 38" id="38"/>
          <p:cNvSpPr txBox="true"/>
          <p:nvPr/>
        </p:nvSpPr>
        <p:spPr>
          <a:xfrm rot="0">
            <a:off x="11764454" y="6056934"/>
            <a:ext cx="3020109" cy="315344"/>
          </a:xfrm>
          <a:prstGeom prst="rect">
            <a:avLst/>
          </a:prstGeom>
        </p:spPr>
        <p:txBody>
          <a:bodyPr anchor="t" rtlCol="false" tIns="0" lIns="0" bIns="0" rIns="0">
            <a:spAutoFit/>
          </a:bodyPr>
          <a:lstStyle/>
          <a:p>
            <a:pPr algn="ctr">
              <a:lnSpc>
                <a:spcPts val="2446"/>
              </a:lnSpc>
            </a:pPr>
            <a:r>
              <a:rPr lang="en-US" b="true" sz="2308">
                <a:solidFill>
                  <a:srgbClr val="C6BFFF"/>
                </a:solidFill>
                <a:latin typeface="Montserrat Semi-Bold"/>
                <a:ea typeface="Montserrat Semi-Bold"/>
                <a:cs typeface="Montserrat Semi-Bold"/>
                <a:sym typeface="Montserrat Semi-Bold"/>
              </a:rPr>
              <a:t>Právní úprava</a:t>
            </a:r>
          </a:p>
        </p:txBody>
      </p:sp>
      <p:sp>
        <p:nvSpPr>
          <p:cNvPr name="TextBox 39" id="39"/>
          <p:cNvSpPr txBox="true"/>
          <p:nvPr/>
        </p:nvSpPr>
        <p:spPr>
          <a:xfrm rot="0">
            <a:off x="11612992" y="7198675"/>
            <a:ext cx="3681858" cy="1607187"/>
          </a:xfrm>
          <a:prstGeom prst="rect">
            <a:avLst/>
          </a:prstGeom>
        </p:spPr>
        <p:txBody>
          <a:bodyPr anchor="t" rtlCol="false" tIns="0" lIns="0" bIns="0" rIns="0">
            <a:spAutoFit/>
          </a:bodyPr>
          <a:lstStyle/>
          <a:p>
            <a:pPr algn="l">
              <a:lnSpc>
                <a:spcPts val="2609"/>
              </a:lnSpc>
            </a:pPr>
            <a:r>
              <a:rPr lang="en-US" sz="1657">
                <a:solidFill>
                  <a:srgbClr val="FFFFFF"/>
                </a:solidFill>
                <a:latin typeface="Open Sans 1"/>
                <a:ea typeface="Open Sans 1"/>
                <a:cs typeface="Open Sans 1"/>
                <a:sym typeface="Open Sans 1"/>
              </a:rPr>
              <a:t>Relevantní právní úprava ve smyslu Evropských zadávacích směrnic, ZZVZ, prováděcích vyhlášek, zákona o registru smluv, zákona o finanční kontrole, občanského zákoníku apod.</a:t>
            </a:r>
          </a:p>
        </p:txBody>
      </p:sp>
      <p:grpSp>
        <p:nvGrpSpPr>
          <p:cNvPr name="Group 40" id="40"/>
          <p:cNvGrpSpPr/>
          <p:nvPr/>
        </p:nvGrpSpPr>
        <p:grpSpPr>
          <a:xfrm rot="0">
            <a:off x="3220702" y="6741144"/>
            <a:ext cx="3323033" cy="192886"/>
            <a:chOff x="0" y="0"/>
            <a:chExt cx="719614" cy="41770"/>
          </a:xfrm>
        </p:grpSpPr>
        <p:sp>
          <p:nvSpPr>
            <p:cNvPr name="Freeform 41" id="41"/>
            <p:cNvSpPr/>
            <p:nvPr/>
          </p:nvSpPr>
          <p:spPr>
            <a:xfrm flipH="false" flipV="false" rot="0">
              <a:off x="0" y="0"/>
              <a:ext cx="719614" cy="41770"/>
            </a:xfrm>
            <a:custGeom>
              <a:avLst/>
              <a:gdLst/>
              <a:ahLst/>
              <a:cxnLst/>
              <a:rect r="r" b="b" t="t" l="l"/>
              <a:pathLst>
                <a:path h="41770" w="719614">
                  <a:moveTo>
                    <a:pt x="20885" y="0"/>
                  </a:moveTo>
                  <a:lnTo>
                    <a:pt x="698729" y="0"/>
                  </a:lnTo>
                  <a:cubicBezTo>
                    <a:pt x="704268" y="0"/>
                    <a:pt x="709581" y="2200"/>
                    <a:pt x="713497" y="6117"/>
                  </a:cubicBezTo>
                  <a:cubicBezTo>
                    <a:pt x="717414" y="10034"/>
                    <a:pt x="719614" y="15346"/>
                    <a:pt x="719614" y="20885"/>
                  </a:cubicBezTo>
                  <a:lnTo>
                    <a:pt x="719614" y="20885"/>
                  </a:lnTo>
                  <a:cubicBezTo>
                    <a:pt x="719614" y="26424"/>
                    <a:pt x="717414" y="31736"/>
                    <a:pt x="713497" y="35653"/>
                  </a:cubicBezTo>
                  <a:cubicBezTo>
                    <a:pt x="709581" y="39570"/>
                    <a:pt x="704268" y="41770"/>
                    <a:pt x="698729" y="41770"/>
                  </a:cubicBezTo>
                  <a:lnTo>
                    <a:pt x="20885" y="41770"/>
                  </a:lnTo>
                  <a:cubicBezTo>
                    <a:pt x="15346" y="41770"/>
                    <a:pt x="10034" y="39570"/>
                    <a:pt x="6117" y="35653"/>
                  </a:cubicBezTo>
                  <a:cubicBezTo>
                    <a:pt x="2200" y="31736"/>
                    <a:pt x="0" y="26424"/>
                    <a:pt x="0" y="20885"/>
                  </a:cubicBezTo>
                  <a:lnTo>
                    <a:pt x="0" y="20885"/>
                  </a:lnTo>
                  <a:cubicBezTo>
                    <a:pt x="0" y="15346"/>
                    <a:pt x="2200" y="10034"/>
                    <a:pt x="6117" y="6117"/>
                  </a:cubicBezTo>
                  <a:cubicBezTo>
                    <a:pt x="10034" y="2200"/>
                    <a:pt x="15346" y="0"/>
                    <a:pt x="20885" y="0"/>
                  </a:cubicBezTo>
                  <a:close/>
                </a:path>
              </a:pathLst>
            </a:custGeom>
            <a:solidFill>
              <a:srgbClr val="000000">
                <a:alpha val="0"/>
              </a:srgbClr>
            </a:solidFill>
            <a:ln w="9525" cap="rnd">
              <a:solidFill>
                <a:srgbClr val="FFFFFF"/>
              </a:solidFill>
              <a:prstDash val="solid"/>
              <a:round/>
            </a:ln>
          </p:spPr>
        </p:sp>
        <p:sp>
          <p:nvSpPr>
            <p:cNvPr name="TextBox 42" id="42"/>
            <p:cNvSpPr txBox="true"/>
            <p:nvPr/>
          </p:nvSpPr>
          <p:spPr>
            <a:xfrm>
              <a:off x="0" y="-28575"/>
              <a:ext cx="719614" cy="70345"/>
            </a:xfrm>
            <a:prstGeom prst="rect">
              <a:avLst/>
            </a:prstGeom>
          </p:spPr>
          <p:txBody>
            <a:bodyPr anchor="ctr" rtlCol="false" tIns="46687" lIns="46687" bIns="46687" rIns="46687"/>
            <a:lstStyle/>
            <a:p>
              <a:pPr algn="ctr">
                <a:lnSpc>
                  <a:spcPts val="2286"/>
                </a:lnSpc>
              </a:pPr>
            </a:p>
          </p:txBody>
        </p:sp>
      </p:grpSp>
      <p:sp>
        <p:nvSpPr>
          <p:cNvPr name="TextBox 43" id="43"/>
          <p:cNvSpPr txBox="true"/>
          <p:nvPr/>
        </p:nvSpPr>
        <p:spPr>
          <a:xfrm rot="0">
            <a:off x="3372164" y="6056934"/>
            <a:ext cx="3020109" cy="315344"/>
          </a:xfrm>
          <a:prstGeom prst="rect">
            <a:avLst/>
          </a:prstGeom>
        </p:spPr>
        <p:txBody>
          <a:bodyPr anchor="t" rtlCol="false" tIns="0" lIns="0" bIns="0" rIns="0">
            <a:spAutoFit/>
          </a:bodyPr>
          <a:lstStyle/>
          <a:p>
            <a:pPr algn="ctr">
              <a:lnSpc>
                <a:spcPts val="2446"/>
              </a:lnSpc>
            </a:pPr>
            <a:r>
              <a:rPr lang="en-US" b="true" sz="2308">
                <a:solidFill>
                  <a:srgbClr val="C6BFFF"/>
                </a:solidFill>
                <a:latin typeface="Montserrat Semi-Bold"/>
                <a:ea typeface="Montserrat Semi-Bold"/>
                <a:cs typeface="Montserrat Semi-Bold"/>
                <a:sym typeface="Montserrat Semi-Bold"/>
              </a:rPr>
              <a:t>Metodiky</a:t>
            </a:r>
          </a:p>
        </p:txBody>
      </p:sp>
      <p:sp>
        <p:nvSpPr>
          <p:cNvPr name="TextBox 44" id="44"/>
          <p:cNvSpPr txBox="true"/>
          <p:nvPr/>
        </p:nvSpPr>
        <p:spPr>
          <a:xfrm rot="0">
            <a:off x="3220702" y="7198675"/>
            <a:ext cx="3681858" cy="959487"/>
          </a:xfrm>
          <a:prstGeom prst="rect">
            <a:avLst/>
          </a:prstGeom>
        </p:spPr>
        <p:txBody>
          <a:bodyPr anchor="t" rtlCol="false" tIns="0" lIns="0" bIns="0" rIns="0">
            <a:spAutoFit/>
          </a:bodyPr>
          <a:lstStyle/>
          <a:p>
            <a:pPr algn="l">
              <a:lnSpc>
                <a:spcPts val="2609"/>
              </a:lnSpc>
            </a:pPr>
            <a:r>
              <a:rPr lang="en-US" sz="1657">
                <a:solidFill>
                  <a:srgbClr val="FFFFFF"/>
                </a:solidFill>
                <a:latin typeface="Open Sans 1"/>
                <a:ea typeface="Open Sans 1"/>
                <a:cs typeface="Open Sans 1"/>
                <a:sym typeface="Open Sans 1"/>
              </a:rPr>
              <a:t>Metodická stanoviska MMR, ÚOHS, TA ČR, CRR, AVZ, SFDI, ČKAIT a dalších institucí.</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4578925" y="-2601318"/>
            <a:ext cx="9356968" cy="9356968"/>
          </a:xfrm>
          <a:custGeom>
            <a:avLst/>
            <a:gdLst/>
            <a:ahLst/>
            <a:cxnLst/>
            <a:rect r="r" b="b" t="t" l="l"/>
            <a:pathLst>
              <a:path h="9356968" w="9356968">
                <a:moveTo>
                  <a:pt x="0" y="0"/>
                </a:moveTo>
                <a:lnTo>
                  <a:pt x="9356968" y="0"/>
                </a:lnTo>
                <a:lnTo>
                  <a:pt x="9356968" y="9356968"/>
                </a:lnTo>
                <a:lnTo>
                  <a:pt x="0" y="9356968"/>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7952225" y="-4632358"/>
            <a:ext cx="18313838" cy="13419048"/>
          </a:xfrm>
          <a:custGeom>
            <a:avLst/>
            <a:gdLst/>
            <a:ahLst/>
            <a:cxnLst/>
            <a:rect r="r" b="b" t="t" l="l"/>
            <a:pathLst>
              <a:path h="13419048" w="18313838">
                <a:moveTo>
                  <a:pt x="0" y="0"/>
                </a:moveTo>
                <a:lnTo>
                  <a:pt x="18313838" y="0"/>
                </a:lnTo>
                <a:lnTo>
                  <a:pt x="18313838" y="13419048"/>
                </a:lnTo>
                <a:lnTo>
                  <a:pt x="0" y="13419048"/>
                </a:lnTo>
                <a:lnTo>
                  <a:pt x="0" y="0"/>
                </a:lnTo>
                <a:close/>
              </a:path>
            </a:pathLst>
          </a:custGeom>
          <a:blipFill>
            <a:blip r:embed="rId4">
              <a:alphaModFix amt="88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17012216" y="285691"/>
            <a:ext cx="899288" cy="899288"/>
            <a:chOff x="0" y="0"/>
            <a:chExt cx="724652" cy="724652"/>
          </a:xfrm>
        </p:grpSpPr>
        <p:sp>
          <p:nvSpPr>
            <p:cNvPr name="Freeform 5" id="5"/>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6" id="6"/>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AutoShape 7" id="7"/>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8" id="8"/>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TextBox 9" id="9"/>
          <p:cNvSpPr txBox="true"/>
          <p:nvPr/>
        </p:nvSpPr>
        <p:spPr>
          <a:xfrm rot="0">
            <a:off x="1823829" y="3923702"/>
            <a:ext cx="14640341" cy="1624330"/>
          </a:xfrm>
          <a:prstGeom prst="rect">
            <a:avLst/>
          </a:prstGeom>
        </p:spPr>
        <p:txBody>
          <a:bodyPr anchor="t" rtlCol="false" tIns="0" lIns="0" bIns="0" rIns="0">
            <a:spAutoFit/>
          </a:bodyPr>
          <a:lstStyle/>
          <a:p>
            <a:pPr algn="l">
              <a:lnSpc>
                <a:spcPts val="11660"/>
              </a:lnSpc>
            </a:pPr>
            <a:r>
              <a:rPr lang="en-US" b="true" sz="11000" spc="-22">
                <a:solidFill>
                  <a:srgbClr val="FFFFFF"/>
                </a:solidFill>
                <a:latin typeface="Poppins Bold"/>
                <a:ea typeface="Poppins Bold"/>
                <a:cs typeface="Poppins Bold"/>
                <a:sym typeface="Poppins Bold"/>
              </a:rPr>
              <a:t>VIZE DO BUDOUCNA</a:t>
            </a:r>
          </a:p>
        </p:txBody>
      </p:sp>
      <p:sp>
        <p:nvSpPr>
          <p:cNvPr name="TextBox 10" id="10"/>
          <p:cNvSpPr txBox="true"/>
          <p:nvPr/>
        </p:nvSpPr>
        <p:spPr>
          <a:xfrm rot="0">
            <a:off x="1823829" y="5557557"/>
            <a:ext cx="13650840" cy="853365"/>
          </a:xfrm>
          <a:prstGeom prst="rect">
            <a:avLst/>
          </a:prstGeom>
        </p:spPr>
        <p:txBody>
          <a:bodyPr anchor="t" rtlCol="false" tIns="0" lIns="0" bIns="0" rIns="0">
            <a:spAutoFit/>
          </a:bodyPr>
          <a:lstStyle/>
          <a:p>
            <a:pPr algn="l">
              <a:lnSpc>
                <a:spcPts val="6014"/>
              </a:lnSpc>
            </a:pPr>
            <a:r>
              <a:rPr lang="en-US" b="true" sz="5674" spc="-11">
                <a:solidFill>
                  <a:srgbClr val="C6BFFF"/>
                </a:solidFill>
                <a:latin typeface="Poppins Ultra-Bold"/>
                <a:ea typeface="Poppins Ultra-Bold"/>
                <a:cs typeface="Poppins Ultra-Bold"/>
                <a:sym typeface="Poppins Ultra-Bold"/>
              </a:rPr>
              <a:t>TENDERIX</a:t>
            </a:r>
          </a:p>
        </p:txBody>
      </p:sp>
      <p:sp>
        <p:nvSpPr>
          <p:cNvPr name="Freeform 11" id="11"/>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6"/>
            <a:stretch>
              <a:fillRect l="0" t="0" r="0" b="0"/>
            </a:stretch>
          </a:blipFill>
        </p:spPr>
      </p:sp>
      <p:sp>
        <p:nvSpPr>
          <p:cNvPr name="TextBox 12" id="12"/>
          <p:cNvSpPr txBox="true"/>
          <p:nvPr/>
        </p:nvSpPr>
        <p:spPr>
          <a:xfrm rot="0">
            <a:off x="2609284" y="823349"/>
            <a:ext cx="13069431" cy="372601"/>
          </a:xfrm>
          <a:prstGeom prst="rect">
            <a:avLst/>
          </a:prstGeom>
        </p:spPr>
        <p:txBody>
          <a:bodyPr anchor="t" rtlCol="false" tIns="0" lIns="0" bIns="0" rIns="0">
            <a:spAutoFit/>
          </a:bodyPr>
          <a:lstStyle/>
          <a:p>
            <a:pPr algn="l">
              <a:lnSpc>
                <a:spcPts val="3087"/>
              </a:lnSpc>
            </a:pPr>
            <a:r>
              <a:rPr lang="en-US" sz="2205" spc="628">
                <a:solidFill>
                  <a:srgbClr val="DCD8D8"/>
                </a:solidFill>
                <a:latin typeface="IBM Plex Sans"/>
                <a:ea typeface="IBM Plex Sans"/>
                <a:cs typeface="IBM Plex Sans"/>
                <a:sym typeface="IBM Plex Sans"/>
              </a:rPr>
              <a:t>PRVNÍ UMĚLÁ INTELIGENCE VE VEŘEJNÝCH ZAKÁZKÁCH V ČESKU</a:t>
            </a:r>
          </a:p>
        </p:txBody>
      </p:sp>
      <p:sp>
        <p:nvSpPr>
          <p:cNvPr name="TextBox 13" id="13"/>
          <p:cNvSpPr txBox="true"/>
          <p:nvPr/>
        </p:nvSpPr>
        <p:spPr>
          <a:xfrm rot="0">
            <a:off x="7558467"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4811210">
            <a:off x="-3171032" y="-5307950"/>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grpSp>
        <p:nvGrpSpPr>
          <p:cNvPr name="Group 3" id="3"/>
          <p:cNvGrpSpPr/>
          <p:nvPr/>
        </p:nvGrpSpPr>
        <p:grpSpPr>
          <a:xfrm rot="0">
            <a:off x="6858368" y="5890333"/>
            <a:ext cx="3570189" cy="926189"/>
            <a:chOff x="0" y="0"/>
            <a:chExt cx="970679" cy="251816"/>
          </a:xfrm>
        </p:grpSpPr>
        <p:sp>
          <p:nvSpPr>
            <p:cNvPr name="Freeform 4" id="4"/>
            <p:cNvSpPr/>
            <p:nvPr/>
          </p:nvSpPr>
          <p:spPr>
            <a:xfrm flipH="false" flipV="false" rot="0">
              <a:off x="0" y="0"/>
              <a:ext cx="970679" cy="251816"/>
            </a:xfrm>
            <a:custGeom>
              <a:avLst/>
              <a:gdLst/>
              <a:ahLst/>
              <a:cxnLst/>
              <a:rect r="r" b="b" t="t" l="l"/>
              <a:pathLst>
                <a:path h="251816" w="970679">
                  <a:moveTo>
                    <a:pt x="125908" y="0"/>
                  </a:moveTo>
                  <a:lnTo>
                    <a:pt x="844771" y="0"/>
                  </a:lnTo>
                  <a:cubicBezTo>
                    <a:pt x="914308" y="0"/>
                    <a:pt x="970679" y="56371"/>
                    <a:pt x="970679" y="125908"/>
                  </a:cubicBezTo>
                  <a:lnTo>
                    <a:pt x="970679" y="125908"/>
                  </a:lnTo>
                  <a:cubicBezTo>
                    <a:pt x="970679" y="195445"/>
                    <a:pt x="914308" y="251816"/>
                    <a:pt x="844771" y="251816"/>
                  </a:cubicBezTo>
                  <a:lnTo>
                    <a:pt x="125908" y="251816"/>
                  </a:lnTo>
                  <a:cubicBezTo>
                    <a:pt x="56371" y="251816"/>
                    <a:pt x="0" y="195445"/>
                    <a:pt x="0" y="125908"/>
                  </a:cubicBezTo>
                  <a:lnTo>
                    <a:pt x="0" y="125908"/>
                  </a:lnTo>
                  <a:cubicBezTo>
                    <a:pt x="0" y="56371"/>
                    <a:pt x="56371" y="0"/>
                    <a:pt x="125908" y="0"/>
                  </a:cubicBezTo>
                  <a:close/>
                </a:path>
              </a:pathLst>
            </a:custGeom>
            <a:solidFill>
              <a:srgbClr val="000000">
                <a:alpha val="0"/>
              </a:srgbClr>
            </a:solidFill>
            <a:ln w="9525" cap="rnd">
              <a:solidFill>
                <a:srgbClr val="FFFFFF"/>
              </a:solidFill>
              <a:prstDash val="solid"/>
              <a:round/>
            </a:ln>
          </p:spPr>
        </p:sp>
        <p:sp>
          <p:nvSpPr>
            <p:cNvPr name="TextBox 5" id="5"/>
            <p:cNvSpPr txBox="true"/>
            <p:nvPr/>
          </p:nvSpPr>
          <p:spPr>
            <a:xfrm>
              <a:off x="0" y="-28575"/>
              <a:ext cx="970679" cy="280391"/>
            </a:xfrm>
            <a:prstGeom prst="rect">
              <a:avLst/>
            </a:prstGeom>
          </p:spPr>
          <p:txBody>
            <a:bodyPr anchor="ctr" rtlCol="false" tIns="46687" lIns="46687" bIns="46687" rIns="46687"/>
            <a:lstStyle/>
            <a:p>
              <a:pPr algn="ctr">
                <a:lnSpc>
                  <a:spcPts val="2286"/>
                </a:lnSpc>
              </a:pPr>
            </a:p>
          </p:txBody>
        </p:sp>
      </p:grpSp>
      <p:sp>
        <p:nvSpPr>
          <p:cNvPr name="Freeform 6" id="6"/>
          <p:cNvSpPr/>
          <p:nvPr/>
        </p:nvSpPr>
        <p:spPr>
          <a:xfrm flipH="false" flipV="false" rot="0">
            <a:off x="8325327" y="7873132"/>
            <a:ext cx="10727827" cy="10727827"/>
          </a:xfrm>
          <a:custGeom>
            <a:avLst/>
            <a:gdLst/>
            <a:ahLst/>
            <a:cxnLst/>
            <a:rect r="r" b="b" t="t" l="l"/>
            <a:pathLst>
              <a:path h="10727827" w="10727827">
                <a:moveTo>
                  <a:pt x="0" y="0"/>
                </a:moveTo>
                <a:lnTo>
                  <a:pt x="10727827" y="0"/>
                </a:lnTo>
                <a:lnTo>
                  <a:pt x="10727827" y="10727827"/>
                </a:lnTo>
                <a:lnTo>
                  <a:pt x="0" y="10727827"/>
                </a:lnTo>
                <a:lnTo>
                  <a:pt x="0" y="0"/>
                </a:lnTo>
                <a:close/>
              </a:path>
            </a:pathLst>
          </a:custGeom>
          <a:blipFill>
            <a:blip r:embed="rId4">
              <a:alphaModFix amt="88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7" id="7"/>
          <p:cNvGrpSpPr/>
          <p:nvPr/>
        </p:nvGrpSpPr>
        <p:grpSpPr>
          <a:xfrm rot="0">
            <a:off x="1880093" y="5890333"/>
            <a:ext cx="3570189" cy="926189"/>
            <a:chOff x="0" y="0"/>
            <a:chExt cx="970679" cy="251816"/>
          </a:xfrm>
        </p:grpSpPr>
        <p:sp>
          <p:nvSpPr>
            <p:cNvPr name="Freeform 8" id="8"/>
            <p:cNvSpPr/>
            <p:nvPr/>
          </p:nvSpPr>
          <p:spPr>
            <a:xfrm flipH="false" flipV="false" rot="0">
              <a:off x="0" y="0"/>
              <a:ext cx="970679" cy="251816"/>
            </a:xfrm>
            <a:custGeom>
              <a:avLst/>
              <a:gdLst/>
              <a:ahLst/>
              <a:cxnLst/>
              <a:rect r="r" b="b" t="t" l="l"/>
              <a:pathLst>
                <a:path h="251816" w="970679">
                  <a:moveTo>
                    <a:pt x="125908" y="0"/>
                  </a:moveTo>
                  <a:lnTo>
                    <a:pt x="844771" y="0"/>
                  </a:lnTo>
                  <a:cubicBezTo>
                    <a:pt x="914308" y="0"/>
                    <a:pt x="970679" y="56371"/>
                    <a:pt x="970679" y="125908"/>
                  </a:cubicBezTo>
                  <a:lnTo>
                    <a:pt x="970679" y="125908"/>
                  </a:lnTo>
                  <a:cubicBezTo>
                    <a:pt x="970679" y="195445"/>
                    <a:pt x="914308" y="251816"/>
                    <a:pt x="844771" y="251816"/>
                  </a:cubicBezTo>
                  <a:lnTo>
                    <a:pt x="125908" y="251816"/>
                  </a:lnTo>
                  <a:cubicBezTo>
                    <a:pt x="56371" y="251816"/>
                    <a:pt x="0" y="195445"/>
                    <a:pt x="0" y="125908"/>
                  </a:cubicBezTo>
                  <a:lnTo>
                    <a:pt x="0" y="125908"/>
                  </a:lnTo>
                  <a:cubicBezTo>
                    <a:pt x="0" y="56371"/>
                    <a:pt x="56371" y="0"/>
                    <a:pt x="125908" y="0"/>
                  </a:cubicBezTo>
                  <a:close/>
                </a:path>
              </a:pathLst>
            </a:custGeom>
            <a:solidFill>
              <a:srgbClr val="000000">
                <a:alpha val="0"/>
              </a:srgbClr>
            </a:solidFill>
            <a:ln w="9525" cap="rnd">
              <a:solidFill>
                <a:srgbClr val="FFFFFF"/>
              </a:solidFill>
              <a:prstDash val="solid"/>
              <a:round/>
            </a:ln>
          </p:spPr>
        </p:sp>
        <p:sp>
          <p:nvSpPr>
            <p:cNvPr name="TextBox 9" id="9"/>
            <p:cNvSpPr txBox="true"/>
            <p:nvPr/>
          </p:nvSpPr>
          <p:spPr>
            <a:xfrm>
              <a:off x="0" y="-28575"/>
              <a:ext cx="970679" cy="280391"/>
            </a:xfrm>
            <a:prstGeom prst="rect">
              <a:avLst/>
            </a:prstGeom>
          </p:spPr>
          <p:txBody>
            <a:bodyPr anchor="ctr" rtlCol="false" tIns="46687" lIns="46687" bIns="46687" rIns="46687"/>
            <a:lstStyle/>
            <a:p>
              <a:pPr algn="ctr">
                <a:lnSpc>
                  <a:spcPts val="2286"/>
                </a:lnSpc>
              </a:pPr>
            </a:p>
          </p:txBody>
        </p:sp>
      </p:grpSp>
      <p:grpSp>
        <p:nvGrpSpPr>
          <p:cNvPr name="Group 10" id="10"/>
          <p:cNvGrpSpPr/>
          <p:nvPr/>
        </p:nvGrpSpPr>
        <p:grpSpPr>
          <a:xfrm rot="0">
            <a:off x="12060011" y="5890333"/>
            <a:ext cx="3570189" cy="926189"/>
            <a:chOff x="0" y="0"/>
            <a:chExt cx="970679" cy="251816"/>
          </a:xfrm>
        </p:grpSpPr>
        <p:sp>
          <p:nvSpPr>
            <p:cNvPr name="Freeform 11" id="11"/>
            <p:cNvSpPr/>
            <p:nvPr/>
          </p:nvSpPr>
          <p:spPr>
            <a:xfrm flipH="false" flipV="false" rot="0">
              <a:off x="0" y="0"/>
              <a:ext cx="970679" cy="251816"/>
            </a:xfrm>
            <a:custGeom>
              <a:avLst/>
              <a:gdLst/>
              <a:ahLst/>
              <a:cxnLst/>
              <a:rect r="r" b="b" t="t" l="l"/>
              <a:pathLst>
                <a:path h="251816" w="970679">
                  <a:moveTo>
                    <a:pt x="125908" y="0"/>
                  </a:moveTo>
                  <a:lnTo>
                    <a:pt x="844771" y="0"/>
                  </a:lnTo>
                  <a:cubicBezTo>
                    <a:pt x="914308" y="0"/>
                    <a:pt x="970679" y="56371"/>
                    <a:pt x="970679" y="125908"/>
                  </a:cubicBezTo>
                  <a:lnTo>
                    <a:pt x="970679" y="125908"/>
                  </a:lnTo>
                  <a:cubicBezTo>
                    <a:pt x="970679" y="195445"/>
                    <a:pt x="914308" y="251816"/>
                    <a:pt x="844771" y="251816"/>
                  </a:cubicBezTo>
                  <a:lnTo>
                    <a:pt x="125908" y="251816"/>
                  </a:lnTo>
                  <a:cubicBezTo>
                    <a:pt x="56371" y="251816"/>
                    <a:pt x="0" y="195445"/>
                    <a:pt x="0" y="125908"/>
                  </a:cubicBezTo>
                  <a:lnTo>
                    <a:pt x="0" y="125908"/>
                  </a:lnTo>
                  <a:cubicBezTo>
                    <a:pt x="0" y="56371"/>
                    <a:pt x="56371" y="0"/>
                    <a:pt x="125908" y="0"/>
                  </a:cubicBezTo>
                  <a:close/>
                </a:path>
              </a:pathLst>
            </a:custGeom>
            <a:solidFill>
              <a:srgbClr val="000000">
                <a:alpha val="0"/>
              </a:srgbClr>
            </a:solidFill>
            <a:ln w="9525" cap="rnd">
              <a:solidFill>
                <a:srgbClr val="FFFFFF"/>
              </a:solidFill>
              <a:prstDash val="solid"/>
              <a:round/>
            </a:ln>
          </p:spPr>
        </p:sp>
        <p:sp>
          <p:nvSpPr>
            <p:cNvPr name="TextBox 12" id="12"/>
            <p:cNvSpPr txBox="true"/>
            <p:nvPr/>
          </p:nvSpPr>
          <p:spPr>
            <a:xfrm>
              <a:off x="0" y="-28575"/>
              <a:ext cx="970679" cy="280391"/>
            </a:xfrm>
            <a:prstGeom prst="rect">
              <a:avLst/>
            </a:prstGeom>
          </p:spPr>
          <p:txBody>
            <a:bodyPr anchor="ctr" rtlCol="false" tIns="46687" lIns="46687" bIns="46687" rIns="46687"/>
            <a:lstStyle/>
            <a:p>
              <a:pPr algn="ctr">
                <a:lnSpc>
                  <a:spcPts val="2286"/>
                </a:lnSpc>
              </a:pPr>
            </a:p>
          </p:txBody>
        </p:sp>
      </p:grpSp>
      <p:sp>
        <p:nvSpPr>
          <p:cNvPr name="AutoShape 13" id="13"/>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14" id="14"/>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15" id="15"/>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6"/>
            <a:stretch>
              <a:fillRect l="0" t="0" r="0" b="0"/>
            </a:stretch>
          </a:blipFill>
        </p:spPr>
      </p:sp>
      <p:sp>
        <p:nvSpPr>
          <p:cNvPr name="AutoShape 16" id="16"/>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7" id="17"/>
          <p:cNvGrpSpPr/>
          <p:nvPr/>
        </p:nvGrpSpPr>
        <p:grpSpPr>
          <a:xfrm rot="0">
            <a:off x="17012216" y="285691"/>
            <a:ext cx="899288" cy="899288"/>
            <a:chOff x="0" y="0"/>
            <a:chExt cx="724652" cy="724652"/>
          </a:xfrm>
        </p:grpSpPr>
        <p:sp>
          <p:nvSpPr>
            <p:cNvPr name="Freeform 18" id="18"/>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9" id="19"/>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Freeform 20" id="20"/>
          <p:cNvSpPr/>
          <p:nvPr/>
        </p:nvSpPr>
        <p:spPr>
          <a:xfrm flipH="false" flipV="false" rot="0">
            <a:off x="13232234" y="1594937"/>
            <a:ext cx="3228815" cy="2978582"/>
          </a:xfrm>
          <a:custGeom>
            <a:avLst/>
            <a:gdLst/>
            <a:ahLst/>
            <a:cxnLst/>
            <a:rect r="r" b="b" t="t" l="l"/>
            <a:pathLst>
              <a:path h="2978582" w="3228815">
                <a:moveTo>
                  <a:pt x="0" y="0"/>
                </a:moveTo>
                <a:lnTo>
                  <a:pt x="3228815" y="0"/>
                </a:lnTo>
                <a:lnTo>
                  <a:pt x="3228815" y="2978582"/>
                </a:lnTo>
                <a:lnTo>
                  <a:pt x="0" y="29785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1946768" y="2589724"/>
            <a:ext cx="9754925" cy="535172"/>
          </a:xfrm>
          <a:prstGeom prst="rect">
            <a:avLst/>
          </a:prstGeom>
        </p:spPr>
        <p:txBody>
          <a:bodyPr anchor="t" rtlCol="false" tIns="0" lIns="0" bIns="0" rIns="0">
            <a:spAutoFit/>
          </a:bodyPr>
          <a:lstStyle/>
          <a:p>
            <a:pPr algn="l">
              <a:lnSpc>
                <a:spcPts val="4080"/>
              </a:lnSpc>
            </a:pPr>
            <a:r>
              <a:rPr lang="en-US" b="true" sz="3849" spc="-76">
                <a:solidFill>
                  <a:srgbClr val="FFFFFF"/>
                </a:solidFill>
                <a:latin typeface="Garet Bold"/>
                <a:ea typeface="Garet Bold"/>
                <a:cs typeface="Garet Bold"/>
                <a:sym typeface="Garet Bold"/>
              </a:rPr>
              <a:t>Zlepšovat přesnost odpovědí není vše.</a:t>
            </a:r>
          </a:p>
        </p:txBody>
      </p:sp>
      <p:sp>
        <p:nvSpPr>
          <p:cNvPr name="TextBox 22" id="22"/>
          <p:cNvSpPr txBox="true"/>
          <p:nvPr/>
        </p:nvSpPr>
        <p:spPr>
          <a:xfrm rot="0">
            <a:off x="2224967" y="6156362"/>
            <a:ext cx="2880440" cy="299439"/>
          </a:xfrm>
          <a:prstGeom prst="rect">
            <a:avLst/>
          </a:prstGeom>
        </p:spPr>
        <p:txBody>
          <a:bodyPr anchor="t" rtlCol="false" tIns="0" lIns="0" bIns="0" rIns="0">
            <a:spAutoFit/>
          </a:bodyPr>
          <a:lstStyle/>
          <a:p>
            <a:pPr algn="ctr">
              <a:lnSpc>
                <a:spcPts val="2333"/>
              </a:lnSpc>
            </a:pPr>
            <a:r>
              <a:rPr lang="en-US" b="true" sz="2201">
                <a:solidFill>
                  <a:srgbClr val="FFDE59"/>
                </a:solidFill>
                <a:latin typeface="Montserrat Semi-Bold"/>
                <a:ea typeface="Montserrat Semi-Bold"/>
                <a:cs typeface="Montserrat Semi-Bold"/>
                <a:sym typeface="Montserrat Semi-Bold"/>
              </a:rPr>
              <a:t>Konverzace</a:t>
            </a:r>
          </a:p>
        </p:txBody>
      </p:sp>
      <p:sp>
        <p:nvSpPr>
          <p:cNvPr name="TextBox 23" id="23"/>
          <p:cNvSpPr txBox="true"/>
          <p:nvPr/>
        </p:nvSpPr>
        <p:spPr>
          <a:xfrm rot="0">
            <a:off x="7203242" y="6073604"/>
            <a:ext cx="2880440" cy="588312"/>
          </a:xfrm>
          <a:prstGeom prst="rect">
            <a:avLst/>
          </a:prstGeom>
        </p:spPr>
        <p:txBody>
          <a:bodyPr anchor="t" rtlCol="false" tIns="0" lIns="0" bIns="0" rIns="0">
            <a:spAutoFit/>
          </a:bodyPr>
          <a:lstStyle/>
          <a:p>
            <a:pPr algn="ctr">
              <a:lnSpc>
                <a:spcPts val="2333"/>
              </a:lnSpc>
            </a:pPr>
            <a:r>
              <a:rPr lang="en-US" b="true" sz="2201">
                <a:solidFill>
                  <a:srgbClr val="FFFFFF"/>
                </a:solidFill>
                <a:latin typeface="Montserrat Semi-Bold"/>
                <a:ea typeface="Montserrat Semi-Bold"/>
                <a:cs typeface="Montserrat Semi-Bold"/>
                <a:sym typeface="Montserrat Semi-Bold"/>
              </a:rPr>
              <a:t>Sledování historie konverzací</a:t>
            </a:r>
          </a:p>
        </p:txBody>
      </p:sp>
      <p:sp>
        <p:nvSpPr>
          <p:cNvPr name="TextBox 24" id="24"/>
          <p:cNvSpPr txBox="true"/>
          <p:nvPr/>
        </p:nvSpPr>
        <p:spPr>
          <a:xfrm rot="0">
            <a:off x="1880093" y="7489100"/>
            <a:ext cx="4401038" cy="967754"/>
          </a:xfrm>
          <a:prstGeom prst="rect">
            <a:avLst/>
          </a:prstGeom>
        </p:spPr>
        <p:txBody>
          <a:bodyPr anchor="t" rtlCol="false" tIns="0" lIns="0" bIns="0" rIns="0">
            <a:spAutoFit/>
          </a:bodyPr>
          <a:lstStyle/>
          <a:p>
            <a:pPr algn="l">
              <a:lnSpc>
                <a:spcPts val="2601"/>
              </a:lnSpc>
            </a:pPr>
            <a:r>
              <a:rPr lang="en-US" sz="1652">
                <a:solidFill>
                  <a:srgbClr val="FFDE59"/>
                </a:solidFill>
                <a:latin typeface="Open Sans 1"/>
                <a:ea typeface="Open Sans 1"/>
                <a:cs typeface="Open Sans 1"/>
                <a:sym typeface="Open Sans 1"/>
              </a:rPr>
              <a:t>Rádi bychom, aby mohl uživatel navázat v konverzaci na svůj dotaz či případně na získanou odpověď.</a:t>
            </a:r>
          </a:p>
        </p:txBody>
      </p:sp>
      <p:sp>
        <p:nvSpPr>
          <p:cNvPr name="TextBox 25" id="25"/>
          <p:cNvSpPr txBox="true"/>
          <p:nvPr/>
        </p:nvSpPr>
        <p:spPr>
          <a:xfrm rot="0">
            <a:off x="6858368" y="7489100"/>
            <a:ext cx="3982567" cy="641226"/>
          </a:xfrm>
          <a:prstGeom prst="rect">
            <a:avLst/>
          </a:prstGeom>
        </p:spPr>
        <p:txBody>
          <a:bodyPr anchor="t" rtlCol="false" tIns="0" lIns="0" bIns="0" rIns="0">
            <a:spAutoFit/>
          </a:bodyPr>
          <a:lstStyle/>
          <a:p>
            <a:pPr algn="l">
              <a:lnSpc>
                <a:spcPts val="2601"/>
              </a:lnSpc>
            </a:pPr>
            <a:r>
              <a:rPr lang="en-US" sz="1652">
                <a:solidFill>
                  <a:srgbClr val="BFBFBF"/>
                </a:solidFill>
                <a:latin typeface="Open Sans 1"/>
                <a:ea typeface="Open Sans 1"/>
                <a:cs typeface="Open Sans 1"/>
                <a:sym typeface="Open Sans 1"/>
              </a:rPr>
              <a:t>Chceme, aby uživatel mohl sledovat své dřívější konverzace a získané odpovědi.</a:t>
            </a:r>
          </a:p>
        </p:txBody>
      </p:sp>
      <p:sp>
        <p:nvSpPr>
          <p:cNvPr name="TextBox 26" id="26"/>
          <p:cNvSpPr txBox="true"/>
          <p:nvPr/>
        </p:nvSpPr>
        <p:spPr>
          <a:xfrm rot="0">
            <a:off x="12404886" y="6073604"/>
            <a:ext cx="2880440" cy="588312"/>
          </a:xfrm>
          <a:prstGeom prst="rect">
            <a:avLst/>
          </a:prstGeom>
        </p:spPr>
        <p:txBody>
          <a:bodyPr anchor="t" rtlCol="false" tIns="0" lIns="0" bIns="0" rIns="0">
            <a:spAutoFit/>
          </a:bodyPr>
          <a:lstStyle/>
          <a:p>
            <a:pPr algn="ctr">
              <a:lnSpc>
                <a:spcPts val="2333"/>
              </a:lnSpc>
            </a:pPr>
            <a:r>
              <a:rPr lang="en-US" b="true" sz="2201">
                <a:solidFill>
                  <a:srgbClr val="FFFFFF"/>
                </a:solidFill>
                <a:latin typeface="Montserrat Semi-Bold"/>
                <a:ea typeface="Montserrat Semi-Bold"/>
                <a:cs typeface="Montserrat Semi-Bold"/>
                <a:sym typeface="Montserrat Semi-Bold"/>
              </a:rPr>
              <a:t>Nahrání vlastní přílohy</a:t>
            </a:r>
          </a:p>
        </p:txBody>
      </p:sp>
      <p:sp>
        <p:nvSpPr>
          <p:cNvPr name="TextBox 27" id="27"/>
          <p:cNvSpPr txBox="true"/>
          <p:nvPr/>
        </p:nvSpPr>
        <p:spPr>
          <a:xfrm rot="0">
            <a:off x="12060011" y="7489100"/>
            <a:ext cx="4401038" cy="967754"/>
          </a:xfrm>
          <a:prstGeom prst="rect">
            <a:avLst/>
          </a:prstGeom>
        </p:spPr>
        <p:txBody>
          <a:bodyPr anchor="t" rtlCol="false" tIns="0" lIns="0" bIns="0" rIns="0">
            <a:spAutoFit/>
          </a:bodyPr>
          <a:lstStyle/>
          <a:p>
            <a:pPr algn="l">
              <a:lnSpc>
                <a:spcPts val="2601"/>
              </a:lnSpc>
            </a:pPr>
            <a:r>
              <a:rPr lang="en-US" sz="1652">
                <a:solidFill>
                  <a:srgbClr val="BFBFBF"/>
                </a:solidFill>
                <a:latin typeface="Open Sans 1"/>
                <a:ea typeface="Open Sans 1"/>
                <a:cs typeface="Open Sans 1"/>
                <a:sym typeface="Open Sans 1"/>
              </a:rPr>
              <a:t>Plánujeme doplnit možnost uživatele nahrát vlastní přílohu (např. uvažované zadávací podmínky) k položenému dotazu.</a:t>
            </a:r>
          </a:p>
        </p:txBody>
      </p:sp>
      <p:sp>
        <p:nvSpPr>
          <p:cNvPr name="TextBox 28" id="28"/>
          <p:cNvSpPr txBox="true"/>
          <p:nvPr/>
        </p:nvSpPr>
        <p:spPr>
          <a:xfrm rot="0">
            <a:off x="1946768" y="3293360"/>
            <a:ext cx="8680221" cy="1382029"/>
          </a:xfrm>
          <a:prstGeom prst="rect">
            <a:avLst/>
          </a:prstGeom>
        </p:spPr>
        <p:txBody>
          <a:bodyPr anchor="t" rtlCol="false" tIns="0" lIns="0" bIns="0" rIns="0">
            <a:spAutoFit/>
          </a:bodyPr>
          <a:lstStyle/>
          <a:p>
            <a:pPr algn="l">
              <a:lnSpc>
                <a:spcPts val="2810"/>
              </a:lnSpc>
            </a:pPr>
            <a:r>
              <a:rPr lang="en-US" sz="1785">
                <a:solidFill>
                  <a:srgbClr val="DDDBDB"/>
                </a:solidFill>
                <a:latin typeface="Open Sans 1"/>
                <a:ea typeface="Open Sans 1"/>
                <a:cs typeface="Open Sans 1"/>
                <a:sym typeface="Open Sans 1"/>
              </a:rPr>
              <a:t>Do budoucna bychom v rámci Tenderixe rádi doplnili řadu dalších funkcionalit za účelem zkvalitnění výstupů a zefektivnění každodenní zakázkové praxe.</a:t>
            </a:r>
          </a:p>
          <a:p>
            <a:pPr algn="l">
              <a:lnSpc>
                <a:spcPts val="2810"/>
              </a:lnSpc>
            </a:pPr>
          </a:p>
          <a:p>
            <a:pPr algn="l">
              <a:lnSpc>
                <a:spcPts val="2810"/>
              </a:lnSpc>
            </a:pPr>
            <a:r>
              <a:rPr lang="en-US" sz="1785">
                <a:solidFill>
                  <a:srgbClr val="DDDBDB"/>
                </a:solidFill>
                <a:latin typeface="Open Sans 1"/>
                <a:ea typeface="Open Sans 1"/>
                <a:cs typeface="Open Sans 1"/>
                <a:sym typeface="Open Sans 1"/>
              </a:rPr>
              <a:t>Vše závisí na počtech uživatelů a využívání stran zakázkářů.</a:t>
            </a:r>
          </a:p>
        </p:txBody>
      </p:sp>
      <p:sp>
        <p:nvSpPr>
          <p:cNvPr name="TextBox 29" id="29"/>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30" id="30"/>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VIZE</a:t>
            </a:r>
          </a:p>
        </p:txBody>
      </p:sp>
      <p:sp>
        <p:nvSpPr>
          <p:cNvPr name="TextBox 31" id="31"/>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32" id="32"/>
          <p:cNvSpPr txBox="true"/>
          <p:nvPr/>
        </p:nvSpPr>
        <p:spPr>
          <a:xfrm rot="0">
            <a:off x="3263332" y="5304039"/>
            <a:ext cx="803712" cy="471170"/>
          </a:xfrm>
          <a:prstGeom prst="rect">
            <a:avLst/>
          </a:prstGeom>
        </p:spPr>
        <p:txBody>
          <a:bodyPr anchor="t" rtlCol="false" tIns="0" lIns="0" bIns="0" rIns="0">
            <a:spAutoFit/>
          </a:bodyPr>
          <a:lstStyle/>
          <a:p>
            <a:pPr algn="ctr">
              <a:lnSpc>
                <a:spcPts val="3672"/>
              </a:lnSpc>
            </a:pPr>
            <a:r>
              <a:rPr lang="en-US" b="true" sz="3464">
                <a:solidFill>
                  <a:srgbClr val="FFDE59"/>
                </a:solidFill>
                <a:latin typeface="Montserrat Medium"/>
                <a:ea typeface="Montserrat Medium"/>
                <a:cs typeface="Montserrat Medium"/>
                <a:sym typeface="Montserrat Medium"/>
              </a:rPr>
              <a:t>01</a:t>
            </a:r>
          </a:p>
        </p:txBody>
      </p:sp>
      <p:sp>
        <p:nvSpPr>
          <p:cNvPr name="TextBox 33" id="33"/>
          <p:cNvSpPr txBox="true"/>
          <p:nvPr/>
        </p:nvSpPr>
        <p:spPr>
          <a:xfrm rot="0">
            <a:off x="8241606" y="5304039"/>
            <a:ext cx="803712" cy="471170"/>
          </a:xfrm>
          <a:prstGeom prst="rect">
            <a:avLst/>
          </a:prstGeom>
        </p:spPr>
        <p:txBody>
          <a:bodyPr anchor="t" rtlCol="false" tIns="0" lIns="0" bIns="0" rIns="0">
            <a:spAutoFit/>
          </a:bodyPr>
          <a:lstStyle/>
          <a:p>
            <a:pPr algn="ctr">
              <a:lnSpc>
                <a:spcPts val="3672"/>
              </a:lnSpc>
            </a:pPr>
            <a:r>
              <a:rPr lang="en-US" b="true" sz="3464">
                <a:solidFill>
                  <a:srgbClr val="FFFFFF"/>
                </a:solidFill>
                <a:latin typeface="Montserrat Medium"/>
                <a:ea typeface="Montserrat Medium"/>
                <a:cs typeface="Montserrat Medium"/>
                <a:sym typeface="Montserrat Medium"/>
              </a:rPr>
              <a:t>02</a:t>
            </a:r>
          </a:p>
        </p:txBody>
      </p:sp>
      <p:sp>
        <p:nvSpPr>
          <p:cNvPr name="TextBox 34" id="34"/>
          <p:cNvSpPr txBox="true"/>
          <p:nvPr/>
        </p:nvSpPr>
        <p:spPr>
          <a:xfrm rot="0">
            <a:off x="13443250" y="5304039"/>
            <a:ext cx="803712" cy="471170"/>
          </a:xfrm>
          <a:prstGeom prst="rect">
            <a:avLst/>
          </a:prstGeom>
        </p:spPr>
        <p:txBody>
          <a:bodyPr anchor="t" rtlCol="false" tIns="0" lIns="0" bIns="0" rIns="0">
            <a:spAutoFit/>
          </a:bodyPr>
          <a:lstStyle/>
          <a:p>
            <a:pPr algn="ctr">
              <a:lnSpc>
                <a:spcPts val="3672"/>
              </a:lnSpc>
            </a:pPr>
            <a:r>
              <a:rPr lang="en-US" b="true" sz="3464">
                <a:solidFill>
                  <a:srgbClr val="FFFFFF"/>
                </a:solidFill>
                <a:latin typeface="Montserrat Medium"/>
                <a:ea typeface="Montserrat Medium"/>
                <a:cs typeface="Montserrat Medium"/>
                <a:sym typeface="Montserrat Medium"/>
              </a:rPr>
              <a:t>03</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4811210">
            <a:off x="-3171032" y="-5307950"/>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grpSp>
        <p:nvGrpSpPr>
          <p:cNvPr name="Group 3" id="3"/>
          <p:cNvGrpSpPr/>
          <p:nvPr/>
        </p:nvGrpSpPr>
        <p:grpSpPr>
          <a:xfrm rot="0">
            <a:off x="6858368" y="5890333"/>
            <a:ext cx="3570189" cy="926189"/>
            <a:chOff x="0" y="0"/>
            <a:chExt cx="970679" cy="251816"/>
          </a:xfrm>
        </p:grpSpPr>
        <p:sp>
          <p:nvSpPr>
            <p:cNvPr name="Freeform 4" id="4"/>
            <p:cNvSpPr/>
            <p:nvPr/>
          </p:nvSpPr>
          <p:spPr>
            <a:xfrm flipH="false" flipV="false" rot="0">
              <a:off x="0" y="0"/>
              <a:ext cx="970679" cy="251816"/>
            </a:xfrm>
            <a:custGeom>
              <a:avLst/>
              <a:gdLst/>
              <a:ahLst/>
              <a:cxnLst/>
              <a:rect r="r" b="b" t="t" l="l"/>
              <a:pathLst>
                <a:path h="251816" w="970679">
                  <a:moveTo>
                    <a:pt x="125908" y="0"/>
                  </a:moveTo>
                  <a:lnTo>
                    <a:pt x="844771" y="0"/>
                  </a:lnTo>
                  <a:cubicBezTo>
                    <a:pt x="914308" y="0"/>
                    <a:pt x="970679" y="56371"/>
                    <a:pt x="970679" y="125908"/>
                  </a:cubicBezTo>
                  <a:lnTo>
                    <a:pt x="970679" y="125908"/>
                  </a:lnTo>
                  <a:cubicBezTo>
                    <a:pt x="970679" y="195445"/>
                    <a:pt x="914308" y="251816"/>
                    <a:pt x="844771" y="251816"/>
                  </a:cubicBezTo>
                  <a:lnTo>
                    <a:pt x="125908" y="251816"/>
                  </a:lnTo>
                  <a:cubicBezTo>
                    <a:pt x="56371" y="251816"/>
                    <a:pt x="0" y="195445"/>
                    <a:pt x="0" y="125908"/>
                  </a:cubicBezTo>
                  <a:lnTo>
                    <a:pt x="0" y="125908"/>
                  </a:lnTo>
                  <a:cubicBezTo>
                    <a:pt x="0" y="56371"/>
                    <a:pt x="56371" y="0"/>
                    <a:pt x="125908" y="0"/>
                  </a:cubicBezTo>
                  <a:close/>
                </a:path>
              </a:pathLst>
            </a:custGeom>
            <a:solidFill>
              <a:srgbClr val="000000">
                <a:alpha val="0"/>
              </a:srgbClr>
            </a:solidFill>
            <a:ln w="9525" cap="rnd">
              <a:solidFill>
                <a:srgbClr val="FFFFFF"/>
              </a:solidFill>
              <a:prstDash val="solid"/>
              <a:round/>
            </a:ln>
          </p:spPr>
        </p:sp>
        <p:sp>
          <p:nvSpPr>
            <p:cNvPr name="TextBox 5" id="5"/>
            <p:cNvSpPr txBox="true"/>
            <p:nvPr/>
          </p:nvSpPr>
          <p:spPr>
            <a:xfrm>
              <a:off x="0" y="-28575"/>
              <a:ext cx="970679" cy="280391"/>
            </a:xfrm>
            <a:prstGeom prst="rect">
              <a:avLst/>
            </a:prstGeom>
          </p:spPr>
          <p:txBody>
            <a:bodyPr anchor="ctr" rtlCol="false" tIns="46687" lIns="46687" bIns="46687" rIns="46687"/>
            <a:lstStyle/>
            <a:p>
              <a:pPr algn="ctr">
                <a:lnSpc>
                  <a:spcPts val="2286"/>
                </a:lnSpc>
              </a:pPr>
            </a:p>
          </p:txBody>
        </p:sp>
      </p:grpSp>
      <p:sp>
        <p:nvSpPr>
          <p:cNvPr name="Freeform 6" id="6"/>
          <p:cNvSpPr/>
          <p:nvPr/>
        </p:nvSpPr>
        <p:spPr>
          <a:xfrm flipH="false" flipV="false" rot="0">
            <a:off x="8325327" y="7873132"/>
            <a:ext cx="10727827" cy="10727827"/>
          </a:xfrm>
          <a:custGeom>
            <a:avLst/>
            <a:gdLst/>
            <a:ahLst/>
            <a:cxnLst/>
            <a:rect r="r" b="b" t="t" l="l"/>
            <a:pathLst>
              <a:path h="10727827" w="10727827">
                <a:moveTo>
                  <a:pt x="0" y="0"/>
                </a:moveTo>
                <a:lnTo>
                  <a:pt x="10727827" y="0"/>
                </a:lnTo>
                <a:lnTo>
                  <a:pt x="10727827" y="10727827"/>
                </a:lnTo>
                <a:lnTo>
                  <a:pt x="0" y="10727827"/>
                </a:lnTo>
                <a:lnTo>
                  <a:pt x="0" y="0"/>
                </a:lnTo>
                <a:close/>
              </a:path>
            </a:pathLst>
          </a:custGeom>
          <a:blipFill>
            <a:blip r:embed="rId4">
              <a:alphaModFix amt="88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7" id="7"/>
          <p:cNvGrpSpPr/>
          <p:nvPr/>
        </p:nvGrpSpPr>
        <p:grpSpPr>
          <a:xfrm rot="0">
            <a:off x="1880093" y="5890333"/>
            <a:ext cx="3570189" cy="926189"/>
            <a:chOff x="0" y="0"/>
            <a:chExt cx="970679" cy="251816"/>
          </a:xfrm>
        </p:grpSpPr>
        <p:sp>
          <p:nvSpPr>
            <p:cNvPr name="Freeform 8" id="8"/>
            <p:cNvSpPr/>
            <p:nvPr/>
          </p:nvSpPr>
          <p:spPr>
            <a:xfrm flipH="false" flipV="false" rot="0">
              <a:off x="0" y="0"/>
              <a:ext cx="970679" cy="251816"/>
            </a:xfrm>
            <a:custGeom>
              <a:avLst/>
              <a:gdLst/>
              <a:ahLst/>
              <a:cxnLst/>
              <a:rect r="r" b="b" t="t" l="l"/>
              <a:pathLst>
                <a:path h="251816" w="970679">
                  <a:moveTo>
                    <a:pt x="125908" y="0"/>
                  </a:moveTo>
                  <a:lnTo>
                    <a:pt x="844771" y="0"/>
                  </a:lnTo>
                  <a:cubicBezTo>
                    <a:pt x="914308" y="0"/>
                    <a:pt x="970679" y="56371"/>
                    <a:pt x="970679" y="125908"/>
                  </a:cubicBezTo>
                  <a:lnTo>
                    <a:pt x="970679" y="125908"/>
                  </a:lnTo>
                  <a:cubicBezTo>
                    <a:pt x="970679" y="195445"/>
                    <a:pt x="914308" y="251816"/>
                    <a:pt x="844771" y="251816"/>
                  </a:cubicBezTo>
                  <a:lnTo>
                    <a:pt x="125908" y="251816"/>
                  </a:lnTo>
                  <a:cubicBezTo>
                    <a:pt x="56371" y="251816"/>
                    <a:pt x="0" y="195445"/>
                    <a:pt x="0" y="125908"/>
                  </a:cubicBezTo>
                  <a:lnTo>
                    <a:pt x="0" y="125908"/>
                  </a:lnTo>
                  <a:cubicBezTo>
                    <a:pt x="0" y="56371"/>
                    <a:pt x="56371" y="0"/>
                    <a:pt x="125908" y="0"/>
                  </a:cubicBezTo>
                  <a:close/>
                </a:path>
              </a:pathLst>
            </a:custGeom>
            <a:solidFill>
              <a:srgbClr val="000000">
                <a:alpha val="0"/>
              </a:srgbClr>
            </a:solidFill>
            <a:ln w="9525" cap="rnd">
              <a:solidFill>
                <a:srgbClr val="FFFFFF"/>
              </a:solidFill>
              <a:prstDash val="solid"/>
              <a:round/>
            </a:ln>
          </p:spPr>
        </p:sp>
        <p:sp>
          <p:nvSpPr>
            <p:cNvPr name="TextBox 9" id="9"/>
            <p:cNvSpPr txBox="true"/>
            <p:nvPr/>
          </p:nvSpPr>
          <p:spPr>
            <a:xfrm>
              <a:off x="0" y="-28575"/>
              <a:ext cx="970679" cy="280391"/>
            </a:xfrm>
            <a:prstGeom prst="rect">
              <a:avLst/>
            </a:prstGeom>
          </p:spPr>
          <p:txBody>
            <a:bodyPr anchor="ctr" rtlCol="false" tIns="46687" lIns="46687" bIns="46687" rIns="46687"/>
            <a:lstStyle/>
            <a:p>
              <a:pPr algn="ctr">
                <a:lnSpc>
                  <a:spcPts val="2286"/>
                </a:lnSpc>
              </a:pPr>
            </a:p>
          </p:txBody>
        </p:sp>
      </p:grpSp>
      <p:grpSp>
        <p:nvGrpSpPr>
          <p:cNvPr name="Group 10" id="10"/>
          <p:cNvGrpSpPr/>
          <p:nvPr/>
        </p:nvGrpSpPr>
        <p:grpSpPr>
          <a:xfrm rot="0">
            <a:off x="12060011" y="5890333"/>
            <a:ext cx="3570189" cy="926189"/>
            <a:chOff x="0" y="0"/>
            <a:chExt cx="970679" cy="251816"/>
          </a:xfrm>
        </p:grpSpPr>
        <p:sp>
          <p:nvSpPr>
            <p:cNvPr name="Freeform 11" id="11"/>
            <p:cNvSpPr/>
            <p:nvPr/>
          </p:nvSpPr>
          <p:spPr>
            <a:xfrm flipH="false" flipV="false" rot="0">
              <a:off x="0" y="0"/>
              <a:ext cx="970679" cy="251816"/>
            </a:xfrm>
            <a:custGeom>
              <a:avLst/>
              <a:gdLst/>
              <a:ahLst/>
              <a:cxnLst/>
              <a:rect r="r" b="b" t="t" l="l"/>
              <a:pathLst>
                <a:path h="251816" w="970679">
                  <a:moveTo>
                    <a:pt x="125908" y="0"/>
                  </a:moveTo>
                  <a:lnTo>
                    <a:pt x="844771" y="0"/>
                  </a:lnTo>
                  <a:cubicBezTo>
                    <a:pt x="914308" y="0"/>
                    <a:pt x="970679" y="56371"/>
                    <a:pt x="970679" y="125908"/>
                  </a:cubicBezTo>
                  <a:lnTo>
                    <a:pt x="970679" y="125908"/>
                  </a:lnTo>
                  <a:cubicBezTo>
                    <a:pt x="970679" y="195445"/>
                    <a:pt x="914308" y="251816"/>
                    <a:pt x="844771" y="251816"/>
                  </a:cubicBezTo>
                  <a:lnTo>
                    <a:pt x="125908" y="251816"/>
                  </a:lnTo>
                  <a:cubicBezTo>
                    <a:pt x="56371" y="251816"/>
                    <a:pt x="0" y="195445"/>
                    <a:pt x="0" y="125908"/>
                  </a:cubicBezTo>
                  <a:lnTo>
                    <a:pt x="0" y="125908"/>
                  </a:lnTo>
                  <a:cubicBezTo>
                    <a:pt x="0" y="56371"/>
                    <a:pt x="56371" y="0"/>
                    <a:pt x="125908" y="0"/>
                  </a:cubicBezTo>
                  <a:close/>
                </a:path>
              </a:pathLst>
            </a:custGeom>
            <a:solidFill>
              <a:srgbClr val="000000">
                <a:alpha val="0"/>
              </a:srgbClr>
            </a:solidFill>
            <a:ln w="9525" cap="rnd">
              <a:solidFill>
                <a:srgbClr val="FFFFFF"/>
              </a:solidFill>
              <a:prstDash val="solid"/>
              <a:round/>
            </a:ln>
          </p:spPr>
        </p:sp>
        <p:sp>
          <p:nvSpPr>
            <p:cNvPr name="TextBox 12" id="12"/>
            <p:cNvSpPr txBox="true"/>
            <p:nvPr/>
          </p:nvSpPr>
          <p:spPr>
            <a:xfrm>
              <a:off x="0" y="-28575"/>
              <a:ext cx="970679" cy="280391"/>
            </a:xfrm>
            <a:prstGeom prst="rect">
              <a:avLst/>
            </a:prstGeom>
          </p:spPr>
          <p:txBody>
            <a:bodyPr anchor="ctr" rtlCol="false" tIns="46687" lIns="46687" bIns="46687" rIns="46687"/>
            <a:lstStyle/>
            <a:p>
              <a:pPr algn="ctr">
                <a:lnSpc>
                  <a:spcPts val="2286"/>
                </a:lnSpc>
              </a:pPr>
            </a:p>
          </p:txBody>
        </p:sp>
      </p:grpSp>
      <p:sp>
        <p:nvSpPr>
          <p:cNvPr name="AutoShape 13" id="13"/>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14" id="14"/>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15" id="15"/>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6"/>
            <a:stretch>
              <a:fillRect l="0" t="0" r="0" b="0"/>
            </a:stretch>
          </a:blipFill>
        </p:spPr>
      </p:sp>
      <p:sp>
        <p:nvSpPr>
          <p:cNvPr name="AutoShape 16" id="16"/>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7" id="17"/>
          <p:cNvGrpSpPr/>
          <p:nvPr/>
        </p:nvGrpSpPr>
        <p:grpSpPr>
          <a:xfrm rot="0">
            <a:off x="17012216" y="285691"/>
            <a:ext cx="899288" cy="899288"/>
            <a:chOff x="0" y="0"/>
            <a:chExt cx="724652" cy="724652"/>
          </a:xfrm>
        </p:grpSpPr>
        <p:sp>
          <p:nvSpPr>
            <p:cNvPr name="Freeform 18" id="18"/>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9" id="19"/>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Freeform 20" id="20"/>
          <p:cNvSpPr/>
          <p:nvPr/>
        </p:nvSpPr>
        <p:spPr>
          <a:xfrm flipH="false" flipV="false" rot="0">
            <a:off x="13232234" y="1594937"/>
            <a:ext cx="3228815" cy="2978582"/>
          </a:xfrm>
          <a:custGeom>
            <a:avLst/>
            <a:gdLst/>
            <a:ahLst/>
            <a:cxnLst/>
            <a:rect r="r" b="b" t="t" l="l"/>
            <a:pathLst>
              <a:path h="2978582" w="3228815">
                <a:moveTo>
                  <a:pt x="0" y="0"/>
                </a:moveTo>
                <a:lnTo>
                  <a:pt x="3228815" y="0"/>
                </a:lnTo>
                <a:lnTo>
                  <a:pt x="3228815" y="2978582"/>
                </a:lnTo>
                <a:lnTo>
                  <a:pt x="0" y="29785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2224967" y="6073604"/>
            <a:ext cx="2880440" cy="588312"/>
          </a:xfrm>
          <a:prstGeom prst="rect">
            <a:avLst/>
          </a:prstGeom>
        </p:spPr>
        <p:txBody>
          <a:bodyPr anchor="t" rtlCol="false" tIns="0" lIns="0" bIns="0" rIns="0">
            <a:spAutoFit/>
          </a:bodyPr>
          <a:lstStyle/>
          <a:p>
            <a:pPr algn="ctr">
              <a:lnSpc>
                <a:spcPts val="2333"/>
              </a:lnSpc>
            </a:pPr>
            <a:r>
              <a:rPr lang="en-US" b="true" sz="2201">
                <a:solidFill>
                  <a:srgbClr val="FFFFFF"/>
                </a:solidFill>
                <a:latin typeface="Montserrat Semi-Bold"/>
                <a:ea typeface="Montserrat Semi-Bold"/>
                <a:cs typeface="Montserrat Semi-Bold"/>
                <a:sym typeface="Montserrat Semi-Bold"/>
              </a:rPr>
              <a:t>Filtrování zdrojů dle zvolených kritérií</a:t>
            </a:r>
          </a:p>
        </p:txBody>
      </p:sp>
      <p:sp>
        <p:nvSpPr>
          <p:cNvPr name="TextBox 22" id="22"/>
          <p:cNvSpPr txBox="true"/>
          <p:nvPr/>
        </p:nvSpPr>
        <p:spPr>
          <a:xfrm rot="0">
            <a:off x="7203242" y="6073604"/>
            <a:ext cx="2880440" cy="588312"/>
          </a:xfrm>
          <a:prstGeom prst="rect">
            <a:avLst/>
          </a:prstGeom>
        </p:spPr>
        <p:txBody>
          <a:bodyPr anchor="t" rtlCol="false" tIns="0" lIns="0" bIns="0" rIns="0">
            <a:spAutoFit/>
          </a:bodyPr>
          <a:lstStyle/>
          <a:p>
            <a:pPr algn="ctr">
              <a:lnSpc>
                <a:spcPts val="2333"/>
              </a:lnSpc>
            </a:pPr>
            <a:r>
              <a:rPr lang="en-US" b="true" sz="2201">
                <a:solidFill>
                  <a:srgbClr val="FFFFFF"/>
                </a:solidFill>
                <a:latin typeface="Montserrat Semi-Bold"/>
                <a:ea typeface="Montserrat Semi-Bold"/>
                <a:cs typeface="Montserrat Semi-Bold"/>
                <a:sym typeface="Montserrat Semi-Bold"/>
              </a:rPr>
              <a:t>Zohlednění “Best practice”</a:t>
            </a:r>
          </a:p>
        </p:txBody>
      </p:sp>
      <p:sp>
        <p:nvSpPr>
          <p:cNvPr name="TextBox 23" id="23"/>
          <p:cNvSpPr txBox="true"/>
          <p:nvPr/>
        </p:nvSpPr>
        <p:spPr>
          <a:xfrm rot="0">
            <a:off x="1880093" y="7489100"/>
            <a:ext cx="4401038" cy="967754"/>
          </a:xfrm>
          <a:prstGeom prst="rect">
            <a:avLst/>
          </a:prstGeom>
        </p:spPr>
        <p:txBody>
          <a:bodyPr anchor="t" rtlCol="false" tIns="0" lIns="0" bIns="0" rIns="0">
            <a:spAutoFit/>
          </a:bodyPr>
          <a:lstStyle/>
          <a:p>
            <a:pPr algn="l">
              <a:lnSpc>
                <a:spcPts val="2601"/>
              </a:lnSpc>
            </a:pPr>
            <a:r>
              <a:rPr lang="en-US" sz="1652">
                <a:solidFill>
                  <a:srgbClr val="BFBFBF"/>
                </a:solidFill>
                <a:latin typeface="Open Sans 1"/>
                <a:ea typeface="Open Sans 1"/>
                <a:cs typeface="Open Sans 1"/>
                <a:sym typeface="Open Sans 1"/>
              </a:rPr>
              <a:t>Rádi bychom, aby uživatel mohl filtrovat mezi stářím a druhem zdrojů, které má Tenderix zohlednit v rámci odpovědi.</a:t>
            </a:r>
          </a:p>
        </p:txBody>
      </p:sp>
      <p:sp>
        <p:nvSpPr>
          <p:cNvPr name="TextBox 24" id="24"/>
          <p:cNvSpPr txBox="true"/>
          <p:nvPr/>
        </p:nvSpPr>
        <p:spPr>
          <a:xfrm rot="0">
            <a:off x="6858368" y="7489100"/>
            <a:ext cx="3982567" cy="1294283"/>
          </a:xfrm>
          <a:prstGeom prst="rect">
            <a:avLst/>
          </a:prstGeom>
        </p:spPr>
        <p:txBody>
          <a:bodyPr anchor="t" rtlCol="false" tIns="0" lIns="0" bIns="0" rIns="0">
            <a:spAutoFit/>
          </a:bodyPr>
          <a:lstStyle/>
          <a:p>
            <a:pPr algn="l">
              <a:lnSpc>
                <a:spcPts val="2601"/>
              </a:lnSpc>
            </a:pPr>
            <a:r>
              <a:rPr lang="en-US" sz="1652">
                <a:solidFill>
                  <a:srgbClr val="BFBFBF"/>
                </a:solidFill>
                <a:latin typeface="Open Sans 1"/>
                <a:ea typeface="Open Sans 1"/>
                <a:cs typeface="Open Sans 1"/>
                <a:sym typeface="Open Sans 1"/>
              </a:rPr>
              <a:t>Do budoucna bychom chtěli v rámci databáze zohlednit i zadávací dokumentace veřejných zakázek, které byly identifikovány jako “Best practise”.</a:t>
            </a:r>
          </a:p>
        </p:txBody>
      </p:sp>
      <p:sp>
        <p:nvSpPr>
          <p:cNvPr name="TextBox 25" id="25"/>
          <p:cNvSpPr txBox="true"/>
          <p:nvPr/>
        </p:nvSpPr>
        <p:spPr>
          <a:xfrm rot="0">
            <a:off x="12404886" y="6073604"/>
            <a:ext cx="2880440" cy="588312"/>
          </a:xfrm>
          <a:prstGeom prst="rect">
            <a:avLst/>
          </a:prstGeom>
        </p:spPr>
        <p:txBody>
          <a:bodyPr anchor="t" rtlCol="false" tIns="0" lIns="0" bIns="0" rIns="0">
            <a:spAutoFit/>
          </a:bodyPr>
          <a:lstStyle/>
          <a:p>
            <a:pPr algn="ctr">
              <a:lnSpc>
                <a:spcPts val="2333"/>
              </a:lnSpc>
            </a:pPr>
            <a:r>
              <a:rPr lang="en-US" b="true" sz="2201">
                <a:solidFill>
                  <a:srgbClr val="FFFFFF"/>
                </a:solidFill>
                <a:latin typeface="Montserrat Semi-Bold"/>
                <a:ea typeface="Montserrat Semi-Bold"/>
                <a:cs typeface="Montserrat Semi-Bold"/>
                <a:sym typeface="Montserrat Semi-Bold"/>
              </a:rPr>
              <a:t>Rozšiření o relevantní zdroje</a:t>
            </a:r>
          </a:p>
        </p:txBody>
      </p:sp>
      <p:sp>
        <p:nvSpPr>
          <p:cNvPr name="TextBox 26" id="26"/>
          <p:cNvSpPr txBox="true"/>
          <p:nvPr/>
        </p:nvSpPr>
        <p:spPr>
          <a:xfrm rot="0">
            <a:off x="12060011" y="7489100"/>
            <a:ext cx="4401038" cy="1620812"/>
          </a:xfrm>
          <a:prstGeom prst="rect">
            <a:avLst/>
          </a:prstGeom>
        </p:spPr>
        <p:txBody>
          <a:bodyPr anchor="t" rtlCol="false" tIns="0" lIns="0" bIns="0" rIns="0">
            <a:spAutoFit/>
          </a:bodyPr>
          <a:lstStyle/>
          <a:p>
            <a:pPr algn="l">
              <a:lnSpc>
                <a:spcPts val="2601"/>
              </a:lnSpc>
            </a:pPr>
            <a:r>
              <a:rPr lang="en-US" sz="1652">
                <a:solidFill>
                  <a:srgbClr val="BFBFBF"/>
                </a:solidFill>
                <a:latin typeface="Open Sans 1"/>
                <a:ea typeface="Open Sans 1"/>
                <a:cs typeface="Open Sans 1"/>
                <a:sym typeface="Open Sans 1"/>
              </a:rPr>
              <a:t>Snažíme se navázat a jsme otevřeni navázat spolupráci s autory a odborníky, kteří by byli otevření, abychom jejich materiály zohlednili v rámci Tenderixe - články, prezentace, časopis, literatura apod.</a:t>
            </a:r>
          </a:p>
        </p:txBody>
      </p:sp>
      <p:sp>
        <p:nvSpPr>
          <p:cNvPr name="TextBox 27" id="27"/>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28" id="28"/>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VIZE</a:t>
            </a:r>
          </a:p>
        </p:txBody>
      </p:sp>
      <p:sp>
        <p:nvSpPr>
          <p:cNvPr name="TextBox 29" id="29"/>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30" id="30"/>
          <p:cNvSpPr txBox="true"/>
          <p:nvPr/>
        </p:nvSpPr>
        <p:spPr>
          <a:xfrm rot="0">
            <a:off x="3263332" y="5304039"/>
            <a:ext cx="803712" cy="471170"/>
          </a:xfrm>
          <a:prstGeom prst="rect">
            <a:avLst/>
          </a:prstGeom>
        </p:spPr>
        <p:txBody>
          <a:bodyPr anchor="t" rtlCol="false" tIns="0" lIns="0" bIns="0" rIns="0">
            <a:spAutoFit/>
          </a:bodyPr>
          <a:lstStyle/>
          <a:p>
            <a:pPr algn="ctr">
              <a:lnSpc>
                <a:spcPts val="3672"/>
              </a:lnSpc>
            </a:pPr>
            <a:r>
              <a:rPr lang="en-US" b="true" sz="3464">
                <a:solidFill>
                  <a:srgbClr val="FFFFFF"/>
                </a:solidFill>
                <a:latin typeface="Montserrat Medium"/>
                <a:ea typeface="Montserrat Medium"/>
                <a:cs typeface="Montserrat Medium"/>
                <a:sym typeface="Montserrat Medium"/>
              </a:rPr>
              <a:t>04</a:t>
            </a:r>
          </a:p>
        </p:txBody>
      </p:sp>
      <p:sp>
        <p:nvSpPr>
          <p:cNvPr name="TextBox 31" id="31"/>
          <p:cNvSpPr txBox="true"/>
          <p:nvPr/>
        </p:nvSpPr>
        <p:spPr>
          <a:xfrm rot="0">
            <a:off x="8241606" y="5304039"/>
            <a:ext cx="803712" cy="471170"/>
          </a:xfrm>
          <a:prstGeom prst="rect">
            <a:avLst/>
          </a:prstGeom>
        </p:spPr>
        <p:txBody>
          <a:bodyPr anchor="t" rtlCol="false" tIns="0" lIns="0" bIns="0" rIns="0">
            <a:spAutoFit/>
          </a:bodyPr>
          <a:lstStyle/>
          <a:p>
            <a:pPr algn="ctr">
              <a:lnSpc>
                <a:spcPts val="3672"/>
              </a:lnSpc>
            </a:pPr>
            <a:r>
              <a:rPr lang="en-US" b="true" sz="3464">
                <a:solidFill>
                  <a:srgbClr val="FFFFFF"/>
                </a:solidFill>
                <a:latin typeface="Montserrat Medium"/>
                <a:ea typeface="Montserrat Medium"/>
                <a:cs typeface="Montserrat Medium"/>
                <a:sym typeface="Montserrat Medium"/>
              </a:rPr>
              <a:t>05</a:t>
            </a:r>
          </a:p>
        </p:txBody>
      </p:sp>
      <p:sp>
        <p:nvSpPr>
          <p:cNvPr name="TextBox 32" id="32"/>
          <p:cNvSpPr txBox="true"/>
          <p:nvPr/>
        </p:nvSpPr>
        <p:spPr>
          <a:xfrm rot="0">
            <a:off x="13443250" y="5304039"/>
            <a:ext cx="803712" cy="471170"/>
          </a:xfrm>
          <a:prstGeom prst="rect">
            <a:avLst/>
          </a:prstGeom>
        </p:spPr>
        <p:txBody>
          <a:bodyPr anchor="t" rtlCol="false" tIns="0" lIns="0" bIns="0" rIns="0">
            <a:spAutoFit/>
          </a:bodyPr>
          <a:lstStyle/>
          <a:p>
            <a:pPr algn="ctr">
              <a:lnSpc>
                <a:spcPts val="3672"/>
              </a:lnSpc>
            </a:pPr>
            <a:r>
              <a:rPr lang="en-US" b="true" sz="3464">
                <a:solidFill>
                  <a:srgbClr val="FFFFFF"/>
                </a:solidFill>
                <a:latin typeface="Montserrat Medium"/>
                <a:ea typeface="Montserrat Medium"/>
                <a:cs typeface="Montserrat Medium"/>
                <a:sym typeface="Montserrat Medium"/>
              </a:rPr>
              <a:t>06</a:t>
            </a:r>
          </a:p>
        </p:txBody>
      </p:sp>
      <p:sp>
        <p:nvSpPr>
          <p:cNvPr name="TextBox 33" id="33"/>
          <p:cNvSpPr txBox="true"/>
          <p:nvPr/>
        </p:nvSpPr>
        <p:spPr>
          <a:xfrm rot="0">
            <a:off x="1946768" y="2589724"/>
            <a:ext cx="9754925" cy="535172"/>
          </a:xfrm>
          <a:prstGeom prst="rect">
            <a:avLst/>
          </a:prstGeom>
        </p:spPr>
        <p:txBody>
          <a:bodyPr anchor="t" rtlCol="false" tIns="0" lIns="0" bIns="0" rIns="0">
            <a:spAutoFit/>
          </a:bodyPr>
          <a:lstStyle/>
          <a:p>
            <a:pPr algn="l">
              <a:lnSpc>
                <a:spcPts val="4080"/>
              </a:lnSpc>
            </a:pPr>
            <a:r>
              <a:rPr lang="en-US" b="true" sz="3849" spc="-76">
                <a:solidFill>
                  <a:srgbClr val="FFFFFF"/>
                </a:solidFill>
                <a:latin typeface="Garet Bold"/>
                <a:ea typeface="Garet Bold"/>
                <a:cs typeface="Garet Bold"/>
                <a:sym typeface="Garet Bold"/>
              </a:rPr>
              <a:t>Zlepšovat přesnost odpovědí není vše.</a:t>
            </a:r>
          </a:p>
        </p:txBody>
      </p:sp>
      <p:sp>
        <p:nvSpPr>
          <p:cNvPr name="TextBox 34" id="34"/>
          <p:cNvSpPr txBox="true"/>
          <p:nvPr/>
        </p:nvSpPr>
        <p:spPr>
          <a:xfrm rot="0">
            <a:off x="1946768" y="3293360"/>
            <a:ext cx="8680221" cy="1382029"/>
          </a:xfrm>
          <a:prstGeom prst="rect">
            <a:avLst/>
          </a:prstGeom>
        </p:spPr>
        <p:txBody>
          <a:bodyPr anchor="t" rtlCol="false" tIns="0" lIns="0" bIns="0" rIns="0">
            <a:spAutoFit/>
          </a:bodyPr>
          <a:lstStyle/>
          <a:p>
            <a:pPr algn="l">
              <a:lnSpc>
                <a:spcPts val="2810"/>
              </a:lnSpc>
            </a:pPr>
            <a:r>
              <a:rPr lang="en-US" sz="1785">
                <a:solidFill>
                  <a:srgbClr val="DDDBDB"/>
                </a:solidFill>
                <a:latin typeface="Open Sans 1"/>
                <a:ea typeface="Open Sans 1"/>
                <a:cs typeface="Open Sans 1"/>
                <a:sym typeface="Open Sans 1"/>
              </a:rPr>
              <a:t>Do budoucna bychom v rámci Tenderixe rádi doplnili řadu dalších funkcionalit za účelem zkvalitnění výstupů a zefektivnění každodenní zakázkové praxe.</a:t>
            </a:r>
          </a:p>
          <a:p>
            <a:pPr algn="l">
              <a:lnSpc>
                <a:spcPts val="2810"/>
              </a:lnSpc>
            </a:pPr>
          </a:p>
          <a:p>
            <a:pPr algn="l">
              <a:lnSpc>
                <a:spcPts val="2810"/>
              </a:lnSpc>
            </a:pPr>
            <a:r>
              <a:rPr lang="en-US" sz="1785">
                <a:solidFill>
                  <a:srgbClr val="DDDBDB"/>
                </a:solidFill>
                <a:latin typeface="Open Sans 1"/>
                <a:ea typeface="Open Sans 1"/>
                <a:cs typeface="Open Sans 1"/>
                <a:sym typeface="Open Sans 1"/>
              </a:rPr>
              <a:t>Vše závisí na počtech uživatelů a využívání stran zakázkářů.</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4811210">
            <a:off x="-3171032" y="-5307950"/>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sp>
        <p:nvSpPr>
          <p:cNvPr name="Freeform 3" id="3"/>
          <p:cNvSpPr/>
          <p:nvPr/>
        </p:nvSpPr>
        <p:spPr>
          <a:xfrm flipH="false" flipV="false" rot="0">
            <a:off x="8325327" y="7873132"/>
            <a:ext cx="10727827" cy="10727827"/>
          </a:xfrm>
          <a:custGeom>
            <a:avLst/>
            <a:gdLst/>
            <a:ahLst/>
            <a:cxnLst/>
            <a:rect r="r" b="b" t="t" l="l"/>
            <a:pathLst>
              <a:path h="10727827" w="10727827">
                <a:moveTo>
                  <a:pt x="0" y="0"/>
                </a:moveTo>
                <a:lnTo>
                  <a:pt x="10727827" y="0"/>
                </a:lnTo>
                <a:lnTo>
                  <a:pt x="10727827" y="10727827"/>
                </a:lnTo>
                <a:lnTo>
                  <a:pt x="0" y="10727827"/>
                </a:lnTo>
                <a:lnTo>
                  <a:pt x="0" y="0"/>
                </a:lnTo>
                <a:close/>
              </a:path>
            </a:pathLst>
          </a:custGeom>
          <a:blipFill>
            <a:blip r:embed="rId4">
              <a:alphaModFix amt="88000"/>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AutoShape 4" id="4"/>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5" id="5"/>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6" id="6"/>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6"/>
            <a:stretch>
              <a:fillRect l="0" t="0" r="0" b="0"/>
            </a:stretch>
          </a:blipFill>
        </p:spPr>
      </p:sp>
      <p:sp>
        <p:nvSpPr>
          <p:cNvPr name="AutoShape 7" id="7"/>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8" id="8"/>
          <p:cNvGrpSpPr/>
          <p:nvPr/>
        </p:nvGrpSpPr>
        <p:grpSpPr>
          <a:xfrm rot="0">
            <a:off x="17012216" y="285691"/>
            <a:ext cx="899288" cy="899288"/>
            <a:chOff x="0" y="0"/>
            <a:chExt cx="724652" cy="724652"/>
          </a:xfrm>
        </p:grpSpPr>
        <p:sp>
          <p:nvSpPr>
            <p:cNvPr name="Freeform 9" id="9"/>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0" id="10"/>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Freeform 11" id="11"/>
          <p:cNvSpPr/>
          <p:nvPr/>
        </p:nvSpPr>
        <p:spPr>
          <a:xfrm flipH="false" flipV="false" rot="0">
            <a:off x="7310816" y="4518306"/>
            <a:ext cx="3666368" cy="2442718"/>
          </a:xfrm>
          <a:custGeom>
            <a:avLst/>
            <a:gdLst/>
            <a:ahLst/>
            <a:cxnLst/>
            <a:rect r="r" b="b" t="t" l="l"/>
            <a:pathLst>
              <a:path h="2442718" w="3666368">
                <a:moveTo>
                  <a:pt x="0" y="0"/>
                </a:moveTo>
                <a:lnTo>
                  <a:pt x="3666368" y="0"/>
                </a:lnTo>
                <a:lnTo>
                  <a:pt x="3666368" y="2442717"/>
                </a:lnTo>
                <a:lnTo>
                  <a:pt x="0" y="2442717"/>
                </a:lnTo>
                <a:lnTo>
                  <a:pt x="0" y="0"/>
                </a:lnTo>
                <a:close/>
              </a:path>
            </a:pathLst>
          </a:custGeom>
          <a:blipFill>
            <a:blip r:embed="rId7"/>
            <a:stretch>
              <a:fillRect l="0" t="0" r="0" b="0"/>
            </a:stretch>
          </a:blipFill>
        </p:spPr>
      </p:sp>
      <p:sp>
        <p:nvSpPr>
          <p:cNvPr name="TextBox 12" id="12"/>
          <p:cNvSpPr txBox="true"/>
          <p:nvPr/>
        </p:nvSpPr>
        <p:spPr>
          <a:xfrm rot="0">
            <a:off x="3675464" y="1223079"/>
            <a:ext cx="10935191" cy="2825750"/>
          </a:xfrm>
          <a:prstGeom prst="rect">
            <a:avLst/>
          </a:prstGeom>
        </p:spPr>
        <p:txBody>
          <a:bodyPr anchor="t" rtlCol="false" tIns="0" lIns="0" bIns="0" rIns="0">
            <a:spAutoFit/>
          </a:bodyPr>
          <a:lstStyle/>
          <a:p>
            <a:pPr algn="ctr">
              <a:lnSpc>
                <a:spcPts val="10599"/>
              </a:lnSpc>
            </a:pPr>
            <a:r>
              <a:rPr lang="en-US" b="true" sz="9999" spc="-19">
                <a:solidFill>
                  <a:srgbClr val="FFFFFF"/>
                </a:solidFill>
                <a:latin typeface="Poppins Ultra-Bold"/>
                <a:ea typeface="Poppins Ultra-Bold"/>
                <a:cs typeface="Poppins Ultra-Bold"/>
                <a:sym typeface="Poppins Ultra-Bold"/>
              </a:rPr>
              <a:t>TENDERIX PRO SLOVENSKO!</a:t>
            </a:r>
          </a:p>
        </p:txBody>
      </p:sp>
      <p:sp>
        <p:nvSpPr>
          <p:cNvPr name="TextBox 13" id="13"/>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14" id="14"/>
          <p:cNvSpPr txBox="true"/>
          <p:nvPr/>
        </p:nvSpPr>
        <p:spPr>
          <a:xfrm rot="0">
            <a:off x="3676405" y="7892182"/>
            <a:ext cx="10935191" cy="887730"/>
          </a:xfrm>
          <a:prstGeom prst="rect">
            <a:avLst/>
          </a:prstGeom>
        </p:spPr>
        <p:txBody>
          <a:bodyPr anchor="t" rtlCol="false" tIns="0" lIns="0" bIns="0" rIns="0">
            <a:spAutoFit/>
          </a:bodyPr>
          <a:lstStyle/>
          <a:p>
            <a:pPr algn="ctr">
              <a:lnSpc>
                <a:spcPts val="6360"/>
              </a:lnSpc>
            </a:pPr>
            <a:r>
              <a:rPr lang="en-US" b="true" sz="6000" spc="-12">
                <a:solidFill>
                  <a:srgbClr val="FFFFFF"/>
                </a:solidFill>
                <a:latin typeface="Poppins Ultra-Bold"/>
                <a:ea typeface="Poppins Ultra-Bold"/>
                <a:cs typeface="Poppins Ultra-Bold"/>
                <a:sym typeface="Poppins Ultra-Bold"/>
              </a:rPr>
              <a:t>WWW.TENDERIX.SK</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325032">
            <a:off x="-7000645"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sp>
        <p:nvSpPr>
          <p:cNvPr name="Freeform 3" id="3"/>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sp>
        <p:nvSpPr>
          <p:cNvPr name="AutoShape 4" id="4"/>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5" id="5"/>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6" id="6"/>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4"/>
            <a:stretch>
              <a:fillRect l="0" t="0" r="0" b="0"/>
            </a:stretch>
          </a:blipFill>
        </p:spPr>
      </p:sp>
      <p:sp>
        <p:nvSpPr>
          <p:cNvPr name="AutoShape 7" id="7"/>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8" id="8"/>
          <p:cNvGrpSpPr/>
          <p:nvPr/>
        </p:nvGrpSpPr>
        <p:grpSpPr>
          <a:xfrm rot="0">
            <a:off x="17012216" y="285691"/>
            <a:ext cx="899288" cy="899288"/>
            <a:chOff x="0" y="0"/>
            <a:chExt cx="724652" cy="724652"/>
          </a:xfrm>
        </p:grpSpPr>
        <p:sp>
          <p:nvSpPr>
            <p:cNvPr name="Freeform 9" id="9"/>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0" id="10"/>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Freeform 11" id="11"/>
          <p:cNvSpPr/>
          <p:nvPr/>
        </p:nvSpPr>
        <p:spPr>
          <a:xfrm flipH="false" flipV="false" rot="0">
            <a:off x="3307976" y="6038943"/>
            <a:ext cx="819687" cy="819687"/>
          </a:xfrm>
          <a:custGeom>
            <a:avLst/>
            <a:gdLst/>
            <a:ahLst/>
            <a:cxnLst/>
            <a:rect r="r" b="b" t="t" l="l"/>
            <a:pathLst>
              <a:path h="819687" w="819687">
                <a:moveTo>
                  <a:pt x="0" y="0"/>
                </a:moveTo>
                <a:lnTo>
                  <a:pt x="819687" y="0"/>
                </a:lnTo>
                <a:lnTo>
                  <a:pt x="819687" y="819687"/>
                </a:lnTo>
                <a:lnTo>
                  <a:pt x="0" y="8196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4450693" y="6038943"/>
            <a:ext cx="819687" cy="819687"/>
          </a:xfrm>
          <a:custGeom>
            <a:avLst/>
            <a:gdLst/>
            <a:ahLst/>
            <a:cxnLst/>
            <a:rect r="r" b="b" t="t" l="l"/>
            <a:pathLst>
              <a:path h="819687" w="819687">
                <a:moveTo>
                  <a:pt x="0" y="0"/>
                </a:moveTo>
                <a:lnTo>
                  <a:pt x="819686" y="0"/>
                </a:lnTo>
                <a:lnTo>
                  <a:pt x="819686" y="819687"/>
                </a:lnTo>
                <a:lnTo>
                  <a:pt x="0" y="8196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1115050" y="2776931"/>
            <a:ext cx="3962004" cy="5148245"/>
          </a:xfrm>
          <a:custGeom>
            <a:avLst/>
            <a:gdLst/>
            <a:ahLst/>
            <a:cxnLst/>
            <a:rect r="r" b="b" t="t" l="l"/>
            <a:pathLst>
              <a:path h="5148245" w="3962004">
                <a:moveTo>
                  <a:pt x="0" y="0"/>
                </a:moveTo>
                <a:lnTo>
                  <a:pt x="3962004" y="0"/>
                </a:lnTo>
                <a:lnTo>
                  <a:pt x="3962004" y="5148245"/>
                </a:lnTo>
                <a:lnTo>
                  <a:pt x="0" y="5148245"/>
                </a:lnTo>
                <a:lnTo>
                  <a:pt x="0" y="0"/>
                </a:lnTo>
                <a:close/>
              </a:path>
            </a:pathLst>
          </a:custGeom>
          <a:blipFill>
            <a:blip r:embed="rId9"/>
            <a:stretch>
              <a:fillRect l="0" t="0" r="0" b="0"/>
            </a:stretch>
          </a:blipFill>
        </p:spPr>
      </p:sp>
      <p:sp>
        <p:nvSpPr>
          <p:cNvPr name="TextBox 14" id="14"/>
          <p:cNvSpPr txBox="true"/>
          <p:nvPr/>
        </p:nvSpPr>
        <p:spPr>
          <a:xfrm rot="0">
            <a:off x="3307976" y="3512121"/>
            <a:ext cx="3934615" cy="621871"/>
          </a:xfrm>
          <a:prstGeom prst="rect">
            <a:avLst/>
          </a:prstGeom>
        </p:spPr>
        <p:txBody>
          <a:bodyPr anchor="t" rtlCol="false" tIns="0" lIns="0" bIns="0" rIns="0">
            <a:spAutoFit/>
          </a:bodyPr>
          <a:lstStyle/>
          <a:p>
            <a:pPr algn="l">
              <a:lnSpc>
                <a:spcPts val="4948"/>
              </a:lnSpc>
            </a:pPr>
            <a:r>
              <a:rPr lang="en-US" b="true" sz="3866" spc="-77">
                <a:solidFill>
                  <a:srgbClr val="FFFFFF"/>
                </a:solidFill>
                <a:latin typeface="Garet Bold"/>
                <a:ea typeface="Garet Bold"/>
                <a:cs typeface="Garet Bold"/>
                <a:sym typeface="Garet Bold"/>
              </a:rPr>
              <a:t>TENDERIX:</a:t>
            </a:r>
          </a:p>
        </p:txBody>
      </p:sp>
      <p:sp>
        <p:nvSpPr>
          <p:cNvPr name="TextBox 15" id="15"/>
          <p:cNvSpPr txBox="true"/>
          <p:nvPr/>
        </p:nvSpPr>
        <p:spPr>
          <a:xfrm rot="0">
            <a:off x="3307976" y="4557102"/>
            <a:ext cx="4109132" cy="1087683"/>
          </a:xfrm>
          <a:prstGeom prst="rect">
            <a:avLst/>
          </a:prstGeom>
        </p:spPr>
        <p:txBody>
          <a:bodyPr anchor="t" rtlCol="false" tIns="0" lIns="0" bIns="0" rIns="0">
            <a:spAutoFit/>
          </a:bodyPr>
          <a:lstStyle/>
          <a:p>
            <a:pPr algn="just">
              <a:lnSpc>
                <a:spcPts val="4442"/>
              </a:lnSpc>
            </a:pPr>
            <a:r>
              <a:rPr lang="en-US" sz="2822">
                <a:solidFill>
                  <a:srgbClr val="FFFFFF"/>
                </a:solidFill>
                <a:latin typeface="Open Sans 1"/>
                <a:ea typeface="Open Sans 1"/>
                <a:cs typeface="Open Sans 1"/>
                <a:sym typeface="Open Sans 1"/>
              </a:rPr>
              <a:t>info@tenderix.cz</a:t>
            </a:r>
          </a:p>
          <a:p>
            <a:pPr algn="just">
              <a:lnSpc>
                <a:spcPts val="4442"/>
              </a:lnSpc>
            </a:pPr>
            <a:r>
              <a:rPr lang="en-US" sz="2822">
                <a:solidFill>
                  <a:srgbClr val="FFFFFF"/>
                </a:solidFill>
                <a:latin typeface="Open Sans 1"/>
                <a:ea typeface="Open Sans 1"/>
                <a:cs typeface="Open Sans 1"/>
                <a:sym typeface="Open Sans 1"/>
              </a:rPr>
              <a:t>www.tenderix.cz</a:t>
            </a:r>
          </a:p>
        </p:txBody>
      </p:sp>
      <p:sp>
        <p:nvSpPr>
          <p:cNvPr name="TextBox 16" id="16"/>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7" id="17"/>
          <p:cNvSpPr txBox="true"/>
          <p:nvPr/>
        </p:nvSpPr>
        <p:spPr>
          <a:xfrm rot="0">
            <a:off x="3676405" y="794071"/>
            <a:ext cx="10935191" cy="649736"/>
          </a:xfrm>
          <a:prstGeom prst="rect">
            <a:avLst/>
          </a:prstGeom>
        </p:spPr>
        <p:txBody>
          <a:bodyPr anchor="t" rtlCol="false" tIns="0" lIns="0" bIns="0" rIns="0">
            <a:spAutoFit/>
          </a:bodyPr>
          <a:lstStyle/>
          <a:p>
            <a:pPr algn="ctr">
              <a:lnSpc>
                <a:spcPts val="4664"/>
              </a:lnSpc>
            </a:pPr>
            <a:r>
              <a:rPr lang="en-US" b="true" sz="4400" spc="-8">
                <a:solidFill>
                  <a:srgbClr val="FFFFFF"/>
                </a:solidFill>
                <a:latin typeface="Poppins Ultra-Bold"/>
                <a:ea typeface="Poppins Ultra-Bold"/>
                <a:cs typeface="Poppins Ultra-Bold"/>
                <a:sym typeface="Poppins Ultra-Bold"/>
              </a:rPr>
              <a:t>KDE NÁS SLEDOVAT / KONTAKTOVAT?</a:t>
            </a:r>
          </a:p>
        </p:txBody>
      </p:sp>
      <p:sp>
        <p:nvSpPr>
          <p:cNvPr name="TextBox 18" id="18"/>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325032">
            <a:off x="-7000645"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sp>
        <p:nvSpPr>
          <p:cNvPr name="Freeform 3" id="3"/>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sp>
        <p:nvSpPr>
          <p:cNvPr name="AutoShape 4" id="4"/>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5" id="5"/>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6" id="6"/>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4"/>
            <a:stretch>
              <a:fillRect l="0" t="0" r="0" b="0"/>
            </a:stretch>
          </a:blipFill>
        </p:spPr>
      </p:sp>
      <p:sp>
        <p:nvSpPr>
          <p:cNvPr name="AutoShape 7" id="7"/>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8" id="8"/>
          <p:cNvGrpSpPr/>
          <p:nvPr/>
        </p:nvGrpSpPr>
        <p:grpSpPr>
          <a:xfrm rot="0">
            <a:off x="17012216" y="285691"/>
            <a:ext cx="899288" cy="899288"/>
            <a:chOff x="0" y="0"/>
            <a:chExt cx="724652" cy="724652"/>
          </a:xfrm>
        </p:grpSpPr>
        <p:sp>
          <p:nvSpPr>
            <p:cNvPr name="Freeform 9" id="9"/>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0" id="10"/>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1" id="11"/>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2" id="12"/>
          <p:cNvSpPr txBox="true"/>
          <p:nvPr/>
        </p:nvSpPr>
        <p:spPr>
          <a:xfrm rot="0">
            <a:off x="3676405" y="794071"/>
            <a:ext cx="10935191" cy="649736"/>
          </a:xfrm>
          <a:prstGeom prst="rect">
            <a:avLst/>
          </a:prstGeom>
        </p:spPr>
        <p:txBody>
          <a:bodyPr anchor="t" rtlCol="false" tIns="0" lIns="0" bIns="0" rIns="0">
            <a:spAutoFit/>
          </a:bodyPr>
          <a:lstStyle/>
          <a:p>
            <a:pPr algn="ctr">
              <a:lnSpc>
                <a:spcPts val="4664"/>
              </a:lnSpc>
            </a:pPr>
            <a:r>
              <a:rPr lang="en-US" b="true" sz="4400" spc="-8">
                <a:solidFill>
                  <a:srgbClr val="FFFFFF"/>
                </a:solidFill>
                <a:latin typeface="Poppins Ultra-Bold"/>
                <a:ea typeface="Poppins Ultra-Bold"/>
                <a:cs typeface="Poppins Ultra-Bold"/>
                <a:sym typeface="Poppins Ultra-Bold"/>
              </a:rPr>
              <a:t>UPOZORNĚNÍ</a:t>
            </a:r>
          </a:p>
        </p:txBody>
      </p:sp>
      <p:sp>
        <p:nvSpPr>
          <p:cNvPr name="TextBox 13" id="13"/>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14" id="14"/>
          <p:cNvSpPr txBox="true"/>
          <p:nvPr/>
        </p:nvSpPr>
        <p:spPr>
          <a:xfrm rot="0">
            <a:off x="2710907" y="3627628"/>
            <a:ext cx="12501734" cy="3060319"/>
          </a:xfrm>
          <a:prstGeom prst="rect">
            <a:avLst/>
          </a:prstGeom>
        </p:spPr>
        <p:txBody>
          <a:bodyPr anchor="t" rtlCol="false" tIns="0" lIns="0" bIns="0" rIns="0">
            <a:spAutoFit/>
          </a:bodyPr>
          <a:lstStyle/>
          <a:p>
            <a:pPr algn="just">
              <a:lnSpc>
                <a:spcPts val="2437"/>
              </a:lnSpc>
            </a:pPr>
            <a:r>
              <a:rPr lang="en-US" sz="2299" spc="-45">
                <a:solidFill>
                  <a:srgbClr val="FFFFFF"/>
                </a:solidFill>
                <a:latin typeface="Garet"/>
                <a:ea typeface="Garet"/>
                <a:cs typeface="Garet"/>
                <a:sym typeface="Garet"/>
              </a:rPr>
              <a:t>Jakékoli výstupy z modelu Tenderix nelze chápat jako poskytování odborných informací nebo rad ve smyslu ust. § 2950 zákona č. 89/2012 Sb., občanského zákoníku, ve znění pozdějších předpisů, a rovněž ani jako poskytování právních služeb ve smyslu ust. § 1 odst. 2 zákona č. 85/1996 Sb., o advokacii, ve znění pozdějších předpisů. Charakter výstupů z aplikace Tenderix má posloužit k přiblížení a zpřehlednění právní úpravy veřejných zakázek, nikoliv jako profesionální právní návod k jejímu užití. </a:t>
            </a:r>
            <a:r>
              <a:rPr lang="en-US" b="true" sz="2299" spc="-45">
                <a:solidFill>
                  <a:srgbClr val="FFFFFF"/>
                </a:solidFill>
                <a:latin typeface="Garet Bold"/>
                <a:ea typeface="Garet Bold"/>
                <a:cs typeface="Garet Bold"/>
                <a:sym typeface="Garet Bold"/>
              </a:rPr>
              <a:t>Všechny právní i neprávní závěry učiněné na základě modelu Tenderix je nezbytné konzultovat s odborníky.</a:t>
            </a:r>
            <a:r>
              <a:rPr lang="en-US" sz="2299" spc="-45">
                <a:solidFill>
                  <a:srgbClr val="FFFFFF"/>
                </a:solidFill>
                <a:latin typeface="Garet"/>
                <a:ea typeface="Garet"/>
                <a:cs typeface="Garet"/>
                <a:sym typeface="Garet"/>
              </a:rPr>
              <a:t> Autoři a vlastníci modelu Tenderix neodpovídají za škody, ztráty a nebezpeční, ať už osobní nebo jiné, ke kterým došlo přímo nebo nepřímo jako následek používání jakýchkoli výstupů z modelu Tenderix.</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4578925" y="-2601318"/>
            <a:ext cx="9356968" cy="9356968"/>
          </a:xfrm>
          <a:custGeom>
            <a:avLst/>
            <a:gdLst/>
            <a:ahLst/>
            <a:cxnLst/>
            <a:rect r="r" b="b" t="t" l="l"/>
            <a:pathLst>
              <a:path h="9356968" w="9356968">
                <a:moveTo>
                  <a:pt x="0" y="0"/>
                </a:moveTo>
                <a:lnTo>
                  <a:pt x="9356968" y="0"/>
                </a:lnTo>
                <a:lnTo>
                  <a:pt x="9356968" y="9356968"/>
                </a:lnTo>
                <a:lnTo>
                  <a:pt x="0" y="9356968"/>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7952225" y="-4632358"/>
            <a:ext cx="18313838" cy="13419048"/>
          </a:xfrm>
          <a:custGeom>
            <a:avLst/>
            <a:gdLst/>
            <a:ahLst/>
            <a:cxnLst/>
            <a:rect r="r" b="b" t="t" l="l"/>
            <a:pathLst>
              <a:path h="13419048" w="18313838">
                <a:moveTo>
                  <a:pt x="0" y="0"/>
                </a:moveTo>
                <a:lnTo>
                  <a:pt x="18313838" y="0"/>
                </a:lnTo>
                <a:lnTo>
                  <a:pt x="18313838" y="13419048"/>
                </a:lnTo>
                <a:lnTo>
                  <a:pt x="0" y="13419048"/>
                </a:lnTo>
                <a:lnTo>
                  <a:pt x="0" y="0"/>
                </a:lnTo>
                <a:close/>
              </a:path>
            </a:pathLst>
          </a:custGeom>
          <a:blipFill>
            <a:blip r:embed="rId4">
              <a:alphaModFix amt="88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17012216" y="285691"/>
            <a:ext cx="899288" cy="899288"/>
            <a:chOff x="0" y="0"/>
            <a:chExt cx="724652" cy="724652"/>
          </a:xfrm>
        </p:grpSpPr>
        <p:sp>
          <p:nvSpPr>
            <p:cNvPr name="Freeform 5" id="5"/>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6" id="6"/>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AutoShape 7" id="7"/>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8" id="8"/>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TextBox 9" id="9"/>
          <p:cNvSpPr txBox="true"/>
          <p:nvPr/>
        </p:nvSpPr>
        <p:spPr>
          <a:xfrm rot="0">
            <a:off x="1169105" y="3660775"/>
            <a:ext cx="15052106" cy="1482725"/>
          </a:xfrm>
          <a:prstGeom prst="rect">
            <a:avLst/>
          </a:prstGeom>
        </p:spPr>
        <p:txBody>
          <a:bodyPr anchor="t" rtlCol="false" tIns="0" lIns="0" bIns="0" rIns="0">
            <a:spAutoFit/>
          </a:bodyPr>
          <a:lstStyle/>
          <a:p>
            <a:pPr algn="ctr">
              <a:lnSpc>
                <a:spcPts val="10599"/>
              </a:lnSpc>
            </a:pPr>
            <a:r>
              <a:rPr lang="en-US" b="true" sz="9999" spc="-19">
                <a:solidFill>
                  <a:srgbClr val="FFFFFF"/>
                </a:solidFill>
                <a:latin typeface="Poppins Bold"/>
                <a:ea typeface="Poppins Bold"/>
                <a:cs typeface="Poppins Bold"/>
                <a:sym typeface="Poppins Bold"/>
              </a:rPr>
              <a:t>DĚKUJEME ZA VÁŠ ČAS!</a:t>
            </a:r>
          </a:p>
        </p:txBody>
      </p:sp>
      <p:sp>
        <p:nvSpPr>
          <p:cNvPr name="TextBox 10" id="10"/>
          <p:cNvSpPr txBox="true"/>
          <p:nvPr/>
        </p:nvSpPr>
        <p:spPr>
          <a:xfrm rot="0">
            <a:off x="1869738" y="5921334"/>
            <a:ext cx="13650840" cy="1104444"/>
          </a:xfrm>
          <a:prstGeom prst="rect">
            <a:avLst/>
          </a:prstGeom>
        </p:spPr>
        <p:txBody>
          <a:bodyPr anchor="t" rtlCol="false" tIns="0" lIns="0" bIns="0" rIns="0">
            <a:spAutoFit/>
          </a:bodyPr>
          <a:lstStyle/>
          <a:p>
            <a:pPr algn="ctr">
              <a:lnSpc>
                <a:spcPts val="7922"/>
              </a:lnSpc>
            </a:pPr>
            <a:r>
              <a:rPr lang="en-US" b="true" sz="7474" spc="-14">
                <a:solidFill>
                  <a:srgbClr val="C6BFFF"/>
                </a:solidFill>
                <a:latin typeface="Poppins Ultra-Bold"/>
                <a:ea typeface="Poppins Ultra-Bold"/>
                <a:cs typeface="Poppins Ultra-Bold"/>
                <a:sym typeface="Poppins Ultra-Bold"/>
              </a:rPr>
              <a:t>TENDERIX</a:t>
            </a:r>
          </a:p>
        </p:txBody>
      </p:sp>
      <p:sp>
        <p:nvSpPr>
          <p:cNvPr name="Freeform 11" id="11"/>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6"/>
            <a:stretch>
              <a:fillRect l="0" t="0" r="0" b="0"/>
            </a:stretch>
          </a:blipFill>
        </p:spPr>
      </p:sp>
      <p:sp>
        <p:nvSpPr>
          <p:cNvPr name="TextBox 12" id="12"/>
          <p:cNvSpPr txBox="true"/>
          <p:nvPr/>
        </p:nvSpPr>
        <p:spPr>
          <a:xfrm rot="0">
            <a:off x="2609284" y="823349"/>
            <a:ext cx="13069431" cy="372601"/>
          </a:xfrm>
          <a:prstGeom prst="rect">
            <a:avLst/>
          </a:prstGeom>
        </p:spPr>
        <p:txBody>
          <a:bodyPr anchor="t" rtlCol="false" tIns="0" lIns="0" bIns="0" rIns="0">
            <a:spAutoFit/>
          </a:bodyPr>
          <a:lstStyle/>
          <a:p>
            <a:pPr algn="l">
              <a:lnSpc>
                <a:spcPts val="3087"/>
              </a:lnSpc>
            </a:pPr>
            <a:r>
              <a:rPr lang="en-US" sz="2205" spc="628">
                <a:solidFill>
                  <a:srgbClr val="DCD8D8"/>
                </a:solidFill>
                <a:latin typeface="IBM Plex Sans"/>
                <a:ea typeface="IBM Plex Sans"/>
                <a:cs typeface="IBM Plex Sans"/>
                <a:sym typeface="IBM Plex Sans"/>
              </a:rPr>
              <a:t>PRVNÍ UMĚLÁ INTELIGENCE VE VEŘEJNÝCH ZAKÁZKÁCH V ČESKU</a:t>
            </a:r>
          </a:p>
        </p:txBody>
      </p:sp>
      <p:sp>
        <p:nvSpPr>
          <p:cNvPr name="TextBox 13" id="13"/>
          <p:cNvSpPr txBox="true"/>
          <p:nvPr/>
        </p:nvSpPr>
        <p:spPr>
          <a:xfrm rot="0">
            <a:off x="7558467"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Freeform 15" id="15"/>
          <p:cNvSpPr/>
          <p:nvPr/>
        </p:nvSpPr>
        <p:spPr>
          <a:xfrm flipH="false" flipV="false" rot="0">
            <a:off x="14366918" y="7050459"/>
            <a:ext cx="3094942" cy="3236541"/>
          </a:xfrm>
          <a:custGeom>
            <a:avLst/>
            <a:gdLst/>
            <a:ahLst/>
            <a:cxnLst/>
            <a:rect r="r" b="b" t="t" l="l"/>
            <a:pathLst>
              <a:path h="3236541" w="3094942">
                <a:moveTo>
                  <a:pt x="0" y="0"/>
                </a:moveTo>
                <a:lnTo>
                  <a:pt x="3094942" y="0"/>
                </a:lnTo>
                <a:lnTo>
                  <a:pt x="3094942" y="3236541"/>
                </a:lnTo>
                <a:lnTo>
                  <a:pt x="0" y="3236541"/>
                </a:lnTo>
                <a:lnTo>
                  <a:pt x="0" y="0"/>
                </a:lnTo>
                <a:close/>
              </a:path>
            </a:pathLst>
          </a:custGeom>
          <a:blipFill>
            <a:blip r:embed="rId7"/>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Freeform 13" id="13"/>
          <p:cNvSpPr/>
          <p:nvPr/>
        </p:nvSpPr>
        <p:spPr>
          <a:xfrm flipH="false" flipV="false" rot="0">
            <a:off x="3376103" y="5155678"/>
            <a:ext cx="11535795" cy="447012"/>
          </a:xfrm>
          <a:custGeom>
            <a:avLst/>
            <a:gdLst/>
            <a:ahLst/>
            <a:cxnLst/>
            <a:rect r="r" b="b" t="t" l="l"/>
            <a:pathLst>
              <a:path h="447012" w="11535795">
                <a:moveTo>
                  <a:pt x="0" y="0"/>
                </a:moveTo>
                <a:lnTo>
                  <a:pt x="11535794" y="0"/>
                </a:lnTo>
                <a:lnTo>
                  <a:pt x="11535794" y="447012"/>
                </a:lnTo>
                <a:lnTo>
                  <a:pt x="0" y="4470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true" flipV="false" rot="5400000">
            <a:off x="3163476" y="6562660"/>
            <a:ext cx="1023770" cy="116285"/>
          </a:xfrm>
          <a:custGeom>
            <a:avLst/>
            <a:gdLst/>
            <a:ahLst/>
            <a:cxnLst/>
            <a:rect r="r" b="b" t="t" l="l"/>
            <a:pathLst>
              <a:path h="116285" w="1023770">
                <a:moveTo>
                  <a:pt x="1023770" y="0"/>
                </a:moveTo>
                <a:lnTo>
                  <a:pt x="0" y="0"/>
                </a:lnTo>
                <a:lnTo>
                  <a:pt x="0" y="116285"/>
                </a:lnTo>
                <a:lnTo>
                  <a:pt x="1023770" y="116285"/>
                </a:lnTo>
                <a:lnTo>
                  <a:pt x="1023770" y="0"/>
                </a:lnTo>
                <a:close/>
              </a:path>
            </a:pathLst>
          </a:custGeom>
          <a:blipFill>
            <a:blip r:embed="rId8">
              <a:extLst>
                <a:ext uri="{96DAC541-7B7A-43D3-8B79-37D633B846F1}">
                  <asvg:svgBlip xmlns:asvg="http://schemas.microsoft.com/office/drawing/2016/SVG/main" r:embed="rId9"/>
                </a:ext>
              </a:extLst>
            </a:blip>
            <a:stretch>
              <a:fillRect l="-161503" t="0" r="0" b="-639604"/>
            </a:stretch>
          </a:blipFill>
        </p:spPr>
      </p:sp>
      <p:sp>
        <p:nvSpPr>
          <p:cNvPr name="Freeform 15" id="15"/>
          <p:cNvSpPr/>
          <p:nvPr/>
        </p:nvSpPr>
        <p:spPr>
          <a:xfrm flipH="true" flipV="false" rot="5400000">
            <a:off x="10434234" y="6562660"/>
            <a:ext cx="1023770" cy="116285"/>
          </a:xfrm>
          <a:custGeom>
            <a:avLst/>
            <a:gdLst/>
            <a:ahLst/>
            <a:cxnLst/>
            <a:rect r="r" b="b" t="t" l="l"/>
            <a:pathLst>
              <a:path h="116285" w="1023770">
                <a:moveTo>
                  <a:pt x="1023770" y="0"/>
                </a:moveTo>
                <a:lnTo>
                  <a:pt x="0" y="0"/>
                </a:lnTo>
                <a:lnTo>
                  <a:pt x="0" y="116285"/>
                </a:lnTo>
                <a:lnTo>
                  <a:pt x="1023770" y="116285"/>
                </a:lnTo>
                <a:lnTo>
                  <a:pt x="1023770" y="0"/>
                </a:lnTo>
                <a:close/>
              </a:path>
            </a:pathLst>
          </a:custGeom>
          <a:blipFill>
            <a:blip r:embed="rId8">
              <a:extLst>
                <a:ext uri="{96DAC541-7B7A-43D3-8B79-37D633B846F1}">
                  <asvg:svgBlip xmlns:asvg="http://schemas.microsoft.com/office/drawing/2016/SVG/main" r:embed="rId9"/>
                </a:ext>
              </a:extLst>
            </a:blip>
            <a:stretch>
              <a:fillRect l="-161503" t="0" r="0" b="-639604"/>
            </a:stretch>
          </a:blipFill>
        </p:spPr>
      </p:sp>
      <p:sp>
        <p:nvSpPr>
          <p:cNvPr name="Freeform 16" id="16"/>
          <p:cNvSpPr/>
          <p:nvPr/>
        </p:nvSpPr>
        <p:spPr>
          <a:xfrm flipH="true" flipV="false" rot="5400000">
            <a:off x="6809235" y="4004369"/>
            <a:ext cx="1023770" cy="116285"/>
          </a:xfrm>
          <a:custGeom>
            <a:avLst/>
            <a:gdLst/>
            <a:ahLst/>
            <a:cxnLst/>
            <a:rect r="r" b="b" t="t" l="l"/>
            <a:pathLst>
              <a:path h="116285" w="1023770">
                <a:moveTo>
                  <a:pt x="1023770" y="0"/>
                </a:moveTo>
                <a:lnTo>
                  <a:pt x="0" y="0"/>
                </a:lnTo>
                <a:lnTo>
                  <a:pt x="0" y="116285"/>
                </a:lnTo>
                <a:lnTo>
                  <a:pt x="1023770" y="116285"/>
                </a:lnTo>
                <a:lnTo>
                  <a:pt x="1023770" y="0"/>
                </a:lnTo>
                <a:close/>
              </a:path>
            </a:pathLst>
          </a:custGeom>
          <a:blipFill>
            <a:blip r:embed="rId8">
              <a:extLst>
                <a:ext uri="{96DAC541-7B7A-43D3-8B79-37D633B846F1}">
                  <asvg:svgBlip xmlns:asvg="http://schemas.microsoft.com/office/drawing/2016/SVG/main" r:embed="rId9"/>
                </a:ext>
              </a:extLst>
            </a:blip>
            <a:stretch>
              <a:fillRect l="-161503" t="0" r="0" b="-639604"/>
            </a:stretch>
          </a:blipFill>
        </p:spPr>
      </p:sp>
      <p:sp>
        <p:nvSpPr>
          <p:cNvPr name="Freeform 17" id="17"/>
          <p:cNvSpPr/>
          <p:nvPr/>
        </p:nvSpPr>
        <p:spPr>
          <a:xfrm flipH="true" flipV="false" rot="5400000">
            <a:off x="14079993" y="4004369"/>
            <a:ext cx="1023770" cy="116285"/>
          </a:xfrm>
          <a:custGeom>
            <a:avLst/>
            <a:gdLst/>
            <a:ahLst/>
            <a:cxnLst/>
            <a:rect r="r" b="b" t="t" l="l"/>
            <a:pathLst>
              <a:path h="116285" w="1023770">
                <a:moveTo>
                  <a:pt x="1023771" y="0"/>
                </a:moveTo>
                <a:lnTo>
                  <a:pt x="0" y="0"/>
                </a:lnTo>
                <a:lnTo>
                  <a:pt x="0" y="116285"/>
                </a:lnTo>
                <a:lnTo>
                  <a:pt x="1023771" y="116285"/>
                </a:lnTo>
                <a:lnTo>
                  <a:pt x="1023771" y="0"/>
                </a:lnTo>
                <a:close/>
              </a:path>
            </a:pathLst>
          </a:custGeom>
          <a:blipFill>
            <a:blip r:embed="rId8">
              <a:extLst>
                <a:ext uri="{96DAC541-7B7A-43D3-8B79-37D633B846F1}">
                  <asvg:svgBlip xmlns:asvg="http://schemas.microsoft.com/office/drawing/2016/SVG/main" r:embed="rId9"/>
                </a:ext>
              </a:extLst>
            </a:blip>
            <a:stretch>
              <a:fillRect l="-161503" t="0" r="0" b="-639604"/>
            </a:stretch>
          </a:blipFill>
        </p:spPr>
      </p:sp>
      <p:grpSp>
        <p:nvGrpSpPr>
          <p:cNvPr name="Group 18" id="18"/>
          <p:cNvGrpSpPr/>
          <p:nvPr/>
        </p:nvGrpSpPr>
        <p:grpSpPr>
          <a:xfrm rot="0">
            <a:off x="2699039" y="4402862"/>
            <a:ext cx="1952643" cy="1952643"/>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DE59">
                    <a:alpha val="100000"/>
                  </a:srgbClr>
                </a:gs>
                <a:gs pos="100000">
                  <a:srgbClr val="FF914D">
                    <a:alpha val="100000"/>
                  </a:srgbClr>
                </a:gs>
              </a:gsLst>
              <a:lin ang="0"/>
            </a:gradFill>
          </p:spPr>
        </p:sp>
        <p:sp>
          <p:nvSpPr>
            <p:cNvPr name="TextBox 20" id="20"/>
            <p:cNvSpPr txBox="true"/>
            <p:nvPr/>
          </p:nvSpPr>
          <p:spPr>
            <a:xfrm>
              <a:off x="76200" y="28575"/>
              <a:ext cx="660400" cy="708025"/>
            </a:xfrm>
            <a:prstGeom prst="rect">
              <a:avLst/>
            </a:prstGeom>
          </p:spPr>
          <p:txBody>
            <a:bodyPr anchor="ctr" rtlCol="false" tIns="50800" lIns="50800" bIns="50800" rIns="50800"/>
            <a:lstStyle/>
            <a:p>
              <a:pPr algn="ctr">
                <a:lnSpc>
                  <a:spcPts val="2100"/>
                </a:lnSpc>
              </a:pPr>
            </a:p>
          </p:txBody>
        </p:sp>
      </p:grpSp>
      <p:grpSp>
        <p:nvGrpSpPr>
          <p:cNvPr name="Group 21" id="21"/>
          <p:cNvGrpSpPr/>
          <p:nvPr/>
        </p:nvGrpSpPr>
        <p:grpSpPr>
          <a:xfrm rot="0">
            <a:off x="6344799" y="4402862"/>
            <a:ext cx="1952643" cy="1952643"/>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DE59">
                    <a:alpha val="100000"/>
                  </a:srgbClr>
                </a:gs>
                <a:gs pos="100000">
                  <a:srgbClr val="FF914D">
                    <a:alpha val="100000"/>
                  </a:srgbClr>
                </a:gs>
              </a:gsLst>
              <a:lin ang="0"/>
            </a:gradFill>
          </p:spPr>
        </p:sp>
        <p:sp>
          <p:nvSpPr>
            <p:cNvPr name="TextBox 23" id="23"/>
            <p:cNvSpPr txBox="true"/>
            <p:nvPr/>
          </p:nvSpPr>
          <p:spPr>
            <a:xfrm>
              <a:off x="76200" y="28575"/>
              <a:ext cx="660400" cy="708025"/>
            </a:xfrm>
            <a:prstGeom prst="rect">
              <a:avLst/>
            </a:prstGeom>
          </p:spPr>
          <p:txBody>
            <a:bodyPr anchor="ctr" rtlCol="false" tIns="50800" lIns="50800" bIns="50800" rIns="50800"/>
            <a:lstStyle/>
            <a:p>
              <a:pPr algn="ctr">
                <a:lnSpc>
                  <a:spcPts val="2100"/>
                </a:lnSpc>
              </a:pPr>
            </a:p>
          </p:txBody>
        </p:sp>
      </p:grpSp>
      <p:grpSp>
        <p:nvGrpSpPr>
          <p:cNvPr name="Group 24" id="24"/>
          <p:cNvGrpSpPr/>
          <p:nvPr/>
        </p:nvGrpSpPr>
        <p:grpSpPr>
          <a:xfrm rot="0">
            <a:off x="9990558" y="4402862"/>
            <a:ext cx="1952643" cy="1952643"/>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DE59">
                    <a:alpha val="100000"/>
                  </a:srgbClr>
                </a:gs>
                <a:gs pos="100000">
                  <a:srgbClr val="FF914D">
                    <a:alpha val="100000"/>
                  </a:srgbClr>
                </a:gs>
              </a:gsLst>
              <a:lin ang="0"/>
            </a:gradFill>
          </p:spPr>
        </p:sp>
        <p:sp>
          <p:nvSpPr>
            <p:cNvPr name="TextBox 26" id="26"/>
            <p:cNvSpPr txBox="true"/>
            <p:nvPr/>
          </p:nvSpPr>
          <p:spPr>
            <a:xfrm>
              <a:off x="76200" y="28575"/>
              <a:ext cx="660400" cy="708025"/>
            </a:xfrm>
            <a:prstGeom prst="rect">
              <a:avLst/>
            </a:prstGeom>
          </p:spPr>
          <p:txBody>
            <a:bodyPr anchor="ctr" rtlCol="false" tIns="50800" lIns="50800" bIns="50800" rIns="50800"/>
            <a:lstStyle/>
            <a:p>
              <a:pPr algn="ctr">
                <a:lnSpc>
                  <a:spcPts val="2100"/>
                </a:lnSpc>
              </a:pPr>
            </a:p>
          </p:txBody>
        </p:sp>
      </p:grpSp>
      <p:grpSp>
        <p:nvGrpSpPr>
          <p:cNvPr name="Group 27" id="27"/>
          <p:cNvGrpSpPr/>
          <p:nvPr/>
        </p:nvGrpSpPr>
        <p:grpSpPr>
          <a:xfrm rot="0">
            <a:off x="13636317" y="4402862"/>
            <a:ext cx="1952643" cy="1952643"/>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FFDE59">
                    <a:alpha val="100000"/>
                  </a:srgbClr>
                </a:gs>
                <a:gs pos="100000">
                  <a:srgbClr val="FF914D">
                    <a:alpha val="100000"/>
                  </a:srgbClr>
                </a:gs>
              </a:gsLst>
              <a:lin ang="0"/>
            </a:gradFill>
          </p:spPr>
        </p:sp>
        <p:sp>
          <p:nvSpPr>
            <p:cNvPr name="TextBox 29" id="29"/>
            <p:cNvSpPr txBox="true"/>
            <p:nvPr/>
          </p:nvSpPr>
          <p:spPr>
            <a:xfrm>
              <a:off x="76200" y="28575"/>
              <a:ext cx="660400" cy="708025"/>
            </a:xfrm>
            <a:prstGeom prst="rect">
              <a:avLst/>
            </a:prstGeom>
          </p:spPr>
          <p:txBody>
            <a:bodyPr anchor="ctr" rtlCol="false" tIns="50800" lIns="50800" bIns="50800" rIns="50800"/>
            <a:lstStyle/>
            <a:p>
              <a:pPr algn="ctr">
                <a:lnSpc>
                  <a:spcPts val="2100"/>
                </a:lnSpc>
              </a:pPr>
            </a:p>
          </p:txBody>
        </p:sp>
      </p:grpSp>
      <p:grpSp>
        <p:nvGrpSpPr>
          <p:cNvPr name="Group 30" id="30"/>
          <p:cNvGrpSpPr/>
          <p:nvPr/>
        </p:nvGrpSpPr>
        <p:grpSpPr>
          <a:xfrm rot="2700000">
            <a:off x="3257338" y="7063240"/>
            <a:ext cx="836045" cy="836045"/>
            <a:chOff x="0" y="0"/>
            <a:chExt cx="220193" cy="220193"/>
          </a:xfrm>
        </p:grpSpPr>
        <p:sp>
          <p:nvSpPr>
            <p:cNvPr name="Freeform 31" id="31"/>
            <p:cNvSpPr/>
            <p:nvPr/>
          </p:nvSpPr>
          <p:spPr>
            <a:xfrm flipH="false" flipV="false" rot="0">
              <a:off x="0" y="0"/>
              <a:ext cx="220193" cy="220193"/>
            </a:xfrm>
            <a:custGeom>
              <a:avLst/>
              <a:gdLst/>
              <a:ahLst/>
              <a:cxnLst/>
              <a:rect r="r" b="b" t="t" l="l"/>
              <a:pathLst>
                <a:path h="220193" w="220193">
                  <a:moveTo>
                    <a:pt x="0" y="0"/>
                  </a:moveTo>
                  <a:lnTo>
                    <a:pt x="220193" y="0"/>
                  </a:lnTo>
                  <a:lnTo>
                    <a:pt x="220193" y="220193"/>
                  </a:lnTo>
                  <a:lnTo>
                    <a:pt x="0" y="220193"/>
                  </a:lnTo>
                  <a:close/>
                </a:path>
              </a:pathLst>
            </a:custGeom>
            <a:gradFill rotWithShape="true">
              <a:gsLst>
                <a:gs pos="0">
                  <a:srgbClr val="FFDE59">
                    <a:alpha val="100000"/>
                  </a:srgbClr>
                </a:gs>
                <a:gs pos="100000">
                  <a:srgbClr val="FF914D">
                    <a:alpha val="100000"/>
                  </a:srgbClr>
                </a:gs>
              </a:gsLst>
              <a:lin ang="0"/>
            </a:gradFill>
          </p:spPr>
        </p:sp>
        <p:sp>
          <p:nvSpPr>
            <p:cNvPr name="TextBox 32" id="32"/>
            <p:cNvSpPr txBox="true"/>
            <p:nvPr/>
          </p:nvSpPr>
          <p:spPr>
            <a:xfrm>
              <a:off x="0" y="-47625"/>
              <a:ext cx="220193" cy="267818"/>
            </a:xfrm>
            <a:prstGeom prst="rect">
              <a:avLst/>
            </a:prstGeom>
          </p:spPr>
          <p:txBody>
            <a:bodyPr anchor="ctr" rtlCol="false" tIns="50800" lIns="50800" bIns="50800" rIns="50800"/>
            <a:lstStyle/>
            <a:p>
              <a:pPr algn="ctr">
                <a:lnSpc>
                  <a:spcPts val="2100"/>
                </a:lnSpc>
              </a:pPr>
            </a:p>
          </p:txBody>
        </p:sp>
      </p:grpSp>
      <p:grpSp>
        <p:nvGrpSpPr>
          <p:cNvPr name="Group 33" id="33"/>
          <p:cNvGrpSpPr/>
          <p:nvPr/>
        </p:nvGrpSpPr>
        <p:grpSpPr>
          <a:xfrm rot="2700000">
            <a:off x="6903098" y="2860267"/>
            <a:ext cx="836045" cy="836045"/>
            <a:chOff x="0" y="0"/>
            <a:chExt cx="220193" cy="220193"/>
          </a:xfrm>
        </p:grpSpPr>
        <p:sp>
          <p:nvSpPr>
            <p:cNvPr name="Freeform 34" id="34"/>
            <p:cNvSpPr/>
            <p:nvPr/>
          </p:nvSpPr>
          <p:spPr>
            <a:xfrm flipH="false" flipV="false" rot="0">
              <a:off x="0" y="0"/>
              <a:ext cx="220193" cy="220193"/>
            </a:xfrm>
            <a:custGeom>
              <a:avLst/>
              <a:gdLst/>
              <a:ahLst/>
              <a:cxnLst/>
              <a:rect r="r" b="b" t="t" l="l"/>
              <a:pathLst>
                <a:path h="220193" w="220193">
                  <a:moveTo>
                    <a:pt x="0" y="0"/>
                  </a:moveTo>
                  <a:lnTo>
                    <a:pt x="220193" y="0"/>
                  </a:lnTo>
                  <a:lnTo>
                    <a:pt x="220193" y="220193"/>
                  </a:lnTo>
                  <a:lnTo>
                    <a:pt x="0" y="220193"/>
                  </a:lnTo>
                  <a:close/>
                </a:path>
              </a:pathLst>
            </a:custGeom>
            <a:gradFill rotWithShape="true">
              <a:gsLst>
                <a:gs pos="0">
                  <a:srgbClr val="FFDE59">
                    <a:alpha val="100000"/>
                  </a:srgbClr>
                </a:gs>
                <a:gs pos="100000">
                  <a:srgbClr val="FF914D">
                    <a:alpha val="100000"/>
                  </a:srgbClr>
                </a:gs>
              </a:gsLst>
              <a:lin ang="0"/>
            </a:gradFill>
          </p:spPr>
        </p:sp>
        <p:sp>
          <p:nvSpPr>
            <p:cNvPr name="TextBox 35" id="35"/>
            <p:cNvSpPr txBox="true"/>
            <p:nvPr/>
          </p:nvSpPr>
          <p:spPr>
            <a:xfrm>
              <a:off x="0" y="-47625"/>
              <a:ext cx="220193" cy="267818"/>
            </a:xfrm>
            <a:prstGeom prst="rect">
              <a:avLst/>
            </a:prstGeom>
          </p:spPr>
          <p:txBody>
            <a:bodyPr anchor="ctr" rtlCol="false" tIns="50800" lIns="50800" bIns="50800" rIns="50800"/>
            <a:lstStyle/>
            <a:p>
              <a:pPr algn="ctr">
                <a:lnSpc>
                  <a:spcPts val="2100"/>
                </a:lnSpc>
              </a:pPr>
            </a:p>
          </p:txBody>
        </p:sp>
      </p:grpSp>
      <p:grpSp>
        <p:nvGrpSpPr>
          <p:cNvPr name="Group 36" id="36"/>
          <p:cNvGrpSpPr/>
          <p:nvPr/>
        </p:nvGrpSpPr>
        <p:grpSpPr>
          <a:xfrm rot="2700000">
            <a:off x="14194617" y="2860267"/>
            <a:ext cx="836045" cy="836045"/>
            <a:chOff x="0" y="0"/>
            <a:chExt cx="220193" cy="220193"/>
          </a:xfrm>
        </p:grpSpPr>
        <p:sp>
          <p:nvSpPr>
            <p:cNvPr name="Freeform 37" id="37"/>
            <p:cNvSpPr/>
            <p:nvPr/>
          </p:nvSpPr>
          <p:spPr>
            <a:xfrm flipH="false" flipV="false" rot="0">
              <a:off x="0" y="0"/>
              <a:ext cx="220193" cy="220193"/>
            </a:xfrm>
            <a:custGeom>
              <a:avLst/>
              <a:gdLst/>
              <a:ahLst/>
              <a:cxnLst/>
              <a:rect r="r" b="b" t="t" l="l"/>
              <a:pathLst>
                <a:path h="220193" w="220193">
                  <a:moveTo>
                    <a:pt x="0" y="0"/>
                  </a:moveTo>
                  <a:lnTo>
                    <a:pt x="220193" y="0"/>
                  </a:lnTo>
                  <a:lnTo>
                    <a:pt x="220193" y="220193"/>
                  </a:lnTo>
                  <a:lnTo>
                    <a:pt x="0" y="220193"/>
                  </a:lnTo>
                  <a:close/>
                </a:path>
              </a:pathLst>
            </a:custGeom>
            <a:gradFill rotWithShape="true">
              <a:gsLst>
                <a:gs pos="0">
                  <a:srgbClr val="FFDE59">
                    <a:alpha val="100000"/>
                  </a:srgbClr>
                </a:gs>
                <a:gs pos="100000">
                  <a:srgbClr val="FF914D">
                    <a:alpha val="100000"/>
                  </a:srgbClr>
                </a:gs>
              </a:gsLst>
              <a:lin ang="0"/>
            </a:gradFill>
          </p:spPr>
        </p:sp>
        <p:sp>
          <p:nvSpPr>
            <p:cNvPr name="TextBox 38" id="38"/>
            <p:cNvSpPr txBox="true"/>
            <p:nvPr/>
          </p:nvSpPr>
          <p:spPr>
            <a:xfrm>
              <a:off x="0" y="-47625"/>
              <a:ext cx="220193" cy="267818"/>
            </a:xfrm>
            <a:prstGeom prst="rect">
              <a:avLst/>
            </a:prstGeom>
          </p:spPr>
          <p:txBody>
            <a:bodyPr anchor="ctr" rtlCol="false" tIns="50800" lIns="50800" bIns="50800" rIns="50800"/>
            <a:lstStyle/>
            <a:p>
              <a:pPr algn="ctr">
                <a:lnSpc>
                  <a:spcPts val="2100"/>
                </a:lnSpc>
              </a:pPr>
            </a:p>
          </p:txBody>
        </p:sp>
      </p:grpSp>
      <p:grpSp>
        <p:nvGrpSpPr>
          <p:cNvPr name="Group 39" id="39"/>
          <p:cNvGrpSpPr/>
          <p:nvPr/>
        </p:nvGrpSpPr>
        <p:grpSpPr>
          <a:xfrm rot="2700000">
            <a:off x="10548857" y="7063240"/>
            <a:ext cx="836045" cy="836045"/>
            <a:chOff x="0" y="0"/>
            <a:chExt cx="220193" cy="220193"/>
          </a:xfrm>
        </p:grpSpPr>
        <p:sp>
          <p:nvSpPr>
            <p:cNvPr name="Freeform 40" id="40"/>
            <p:cNvSpPr/>
            <p:nvPr/>
          </p:nvSpPr>
          <p:spPr>
            <a:xfrm flipH="false" flipV="false" rot="0">
              <a:off x="0" y="0"/>
              <a:ext cx="220193" cy="220193"/>
            </a:xfrm>
            <a:custGeom>
              <a:avLst/>
              <a:gdLst/>
              <a:ahLst/>
              <a:cxnLst/>
              <a:rect r="r" b="b" t="t" l="l"/>
              <a:pathLst>
                <a:path h="220193" w="220193">
                  <a:moveTo>
                    <a:pt x="0" y="0"/>
                  </a:moveTo>
                  <a:lnTo>
                    <a:pt x="220193" y="0"/>
                  </a:lnTo>
                  <a:lnTo>
                    <a:pt x="220193" y="220193"/>
                  </a:lnTo>
                  <a:lnTo>
                    <a:pt x="0" y="220193"/>
                  </a:lnTo>
                  <a:close/>
                </a:path>
              </a:pathLst>
            </a:custGeom>
            <a:gradFill rotWithShape="true">
              <a:gsLst>
                <a:gs pos="0">
                  <a:srgbClr val="FFDE59">
                    <a:alpha val="100000"/>
                  </a:srgbClr>
                </a:gs>
                <a:gs pos="100000">
                  <a:srgbClr val="FF914D">
                    <a:alpha val="100000"/>
                  </a:srgbClr>
                </a:gs>
              </a:gsLst>
              <a:lin ang="0"/>
            </a:gradFill>
          </p:spPr>
        </p:sp>
        <p:sp>
          <p:nvSpPr>
            <p:cNvPr name="TextBox 41" id="41"/>
            <p:cNvSpPr txBox="true"/>
            <p:nvPr/>
          </p:nvSpPr>
          <p:spPr>
            <a:xfrm>
              <a:off x="0" y="-47625"/>
              <a:ext cx="220193" cy="267818"/>
            </a:xfrm>
            <a:prstGeom prst="rect">
              <a:avLst/>
            </a:prstGeom>
          </p:spPr>
          <p:txBody>
            <a:bodyPr anchor="ctr" rtlCol="false" tIns="50800" lIns="50800" bIns="50800" rIns="50800"/>
            <a:lstStyle/>
            <a:p>
              <a:pPr algn="ctr">
                <a:lnSpc>
                  <a:spcPts val="2100"/>
                </a:lnSpc>
              </a:pPr>
            </a:p>
          </p:txBody>
        </p:sp>
      </p:grpSp>
      <p:sp>
        <p:nvSpPr>
          <p:cNvPr name="Freeform 42" id="42"/>
          <p:cNvSpPr/>
          <p:nvPr/>
        </p:nvSpPr>
        <p:spPr>
          <a:xfrm flipH="false" flipV="false" rot="0">
            <a:off x="3248342" y="4853975"/>
            <a:ext cx="970323" cy="1050417"/>
          </a:xfrm>
          <a:custGeom>
            <a:avLst/>
            <a:gdLst/>
            <a:ahLst/>
            <a:cxnLst/>
            <a:rect r="r" b="b" t="t" l="l"/>
            <a:pathLst>
              <a:path h="1050417" w="970323">
                <a:moveTo>
                  <a:pt x="0" y="0"/>
                </a:moveTo>
                <a:lnTo>
                  <a:pt x="970323" y="0"/>
                </a:lnTo>
                <a:lnTo>
                  <a:pt x="970323" y="1050417"/>
                </a:lnTo>
                <a:lnTo>
                  <a:pt x="0" y="10504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3" id="43"/>
          <p:cNvSpPr/>
          <p:nvPr/>
        </p:nvSpPr>
        <p:spPr>
          <a:xfrm flipH="false" flipV="false" rot="0">
            <a:off x="6762100" y="4853975"/>
            <a:ext cx="1118040" cy="1057945"/>
          </a:xfrm>
          <a:custGeom>
            <a:avLst/>
            <a:gdLst/>
            <a:ahLst/>
            <a:cxnLst/>
            <a:rect r="r" b="b" t="t" l="l"/>
            <a:pathLst>
              <a:path h="1057945" w="1118040">
                <a:moveTo>
                  <a:pt x="0" y="0"/>
                </a:moveTo>
                <a:lnTo>
                  <a:pt x="1118040" y="0"/>
                </a:lnTo>
                <a:lnTo>
                  <a:pt x="1118040" y="1057945"/>
                </a:lnTo>
                <a:lnTo>
                  <a:pt x="0" y="105794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4" id="44"/>
          <p:cNvSpPr/>
          <p:nvPr/>
        </p:nvSpPr>
        <p:spPr>
          <a:xfrm flipH="false" flipV="false" rot="0">
            <a:off x="10437257" y="4853975"/>
            <a:ext cx="1134009" cy="1122669"/>
          </a:xfrm>
          <a:custGeom>
            <a:avLst/>
            <a:gdLst/>
            <a:ahLst/>
            <a:cxnLst/>
            <a:rect r="r" b="b" t="t" l="l"/>
            <a:pathLst>
              <a:path h="1122669" w="1134009">
                <a:moveTo>
                  <a:pt x="0" y="0"/>
                </a:moveTo>
                <a:lnTo>
                  <a:pt x="1134009" y="0"/>
                </a:lnTo>
                <a:lnTo>
                  <a:pt x="1134009" y="1122669"/>
                </a:lnTo>
                <a:lnTo>
                  <a:pt x="0" y="11226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5" id="45"/>
          <p:cNvSpPr/>
          <p:nvPr/>
        </p:nvSpPr>
        <p:spPr>
          <a:xfrm flipH="false" flipV="false" rot="0">
            <a:off x="14088686" y="4853975"/>
            <a:ext cx="1122669" cy="1122669"/>
          </a:xfrm>
          <a:custGeom>
            <a:avLst/>
            <a:gdLst/>
            <a:ahLst/>
            <a:cxnLst/>
            <a:rect r="r" b="b" t="t" l="l"/>
            <a:pathLst>
              <a:path h="1122669" w="1122669">
                <a:moveTo>
                  <a:pt x="0" y="0"/>
                </a:moveTo>
                <a:lnTo>
                  <a:pt x="1122670" y="0"/>
                </a:lnTo>
                <a:lnTo>
                  <a:pt x="1122670" y="1122669"/>
                </a:lnTo>
                <a:lnTo>
                  <a:pt x="0" y="112266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46" id="46"/>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47" id="47"/>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JAK TENDERIX FUNGUJE?</a:t>
            </a:r>
          </a:p>
        </p:txBody>
      </p:sp>
      <p:sp>
        <p:nvSpPr>
          <p:cNvPr name="TextBox 48" id="48"/>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49" id="49"/>
          <p:cNvSpPr txBox="true"/>
          <p:nvPr/>
        </p:nvSpPr>
        <p:spPr>
          <a:xfrm rot="0">
            <a:off x="2275689" y="2937377"/>
            <a:ext cx="2649115" cy="1061085"/>
          </a:xfrm>
          <a:prstGeom prst="rect">
            <a:avLst/>
          </a:prstGeom>
        </p:spPr>
        <p:txBody>
          <a:bodyPr anchor="t" rtlCol="false" tIns="0" lIns="0" bIns="0" rIns="0">
            <a:spAutoFit/>
          </a:bodyPr>
          <a:lstStyle/>
          <a:p>
            <a:pPr algn="ctr">
              <a:lnSpc>
                <a:spcPts val="2100"/>
              </a:lnSpc>
            </a:pPr>
            <a:r>
              <a:rPr lang="en-US" sz="1400">
                <a:solidFill>
                  <a:srgbClr val="FFFFFF"/>
                </a:solidFill>
                <a:latin typeface="Inter"/>
                <a:ea typeface="Inter"/>
                <a:cs typeface="Inter"/>
                <a:sym typeface="Inter"/>
              </a:rPr>
              <a:t>Aby bylo možné využívat služeb Tenderixe, je nezbytné provést jednoduchou registraci.</a:t>
            </a:r>
          </a:p>
        </p:txBody>
      </p:sp>
      <p:sp>
        <p:nvSpPr>
          <p:cNvPr name="TextBox 50" id="50"/>
          <p:cNvSpPr txBox="true"/>
          <p:nvPr/>
        </p:nvSpPr>
        <p:spPr>
          <a:xfrm rot="0">
            <a:off x="9642322" y="2937377"/>
            <a:ext cx="2649115" cy="1327785"/>
          </a:xfrm>
          <a:prstGeom prst="rect">
            <a:avLst/>
          </a:prstGeom>
        </p:spPr>
        <p:txBody>
          <a:bodyPr anchor="t" rtlCol="false" tIns="0" lIns="0" bIns="0" rIns="0">
            <a:spAutoFit/>
          </a:bodyPr>
          <a:lstStyle/>
          <a:p>
            <a:pPr algn="ctr">
              <a:lnSpc>
                <a:spcPts val="2100"/>
              </a:lnSpc>
            </a:pPr>
            <a:r>
              <a:rPr lang="en-US" sz="1400">
                <a:solidFill>
                  <a:srgbClr val="FFFFFF"/>
                </a:solidFill>
                <a:latin typeface="Inter"/>
                <a:ea typeface="Inter"/>
                <a:cs typeface="Inter"/>
                <a:sym typeface="Inter"/>
              </a:rPr>
              <a:t>Pro získání potřebné odpovědi je nezbytné správně formulovat svůj dotaz / problém z oblasti veřejných zakázek.</a:t>
            </a:r>
          </a:p>
        </p:txBody>
      </p:sp>
      <p:sp>
        <p:nvSpPr>
          <p:cNvPr name="TextBox 51" id="51"/>
          <p:cNvSpPr txBox="true"/>
          <p:nvPr/>
        </p:nvSpPr>
        <p:spPr>
          <a:xfrm rot="0">
            <a:off x="2275689" y="2323088"/>
            <a:ext cx="2799343" cy="431800"/>
          </a:xfrm>
          <a:prstGeom prst="rect">
            <a:avLst/>
          </a:prstGeom>
        </p:spPr>
        <p:txBody>
          <a:bodyPr anchor="t" rtlCol="false" tIns="0" lIns="0" bIns="0" rIns="0">
            <a:spAutoFit/>
          </a:bodyPr>
          <a:lstStyle/>
          <a:p>
            <a:pPr algn="ctr">
              <a:lnSpc>
                <a:spcPts val="3500"/>
              </a:lnSpc>
              <a:spcBef>
                <a:spcPct val="0"/>
              </a:spcBef>
            </a:pPr>
            <a:r>
              <a:rPr lang="en-US" b="true" sz="2500">
                <a:solidFill>
                  <a:srgbClr val="C6BFFF"/>
                </a:solidFill>
                <a:latin typeface="Inter Bold"/>
                <a:ea typeface="Inter Bold"/>
                <a:cs typeface="Inter Bold"/>
                <a:sym typeface="Inter Bold"/>
              </a:rPr>
              <a:t>Registrujte se!</a:t>
            </a:r>
          </a:p>
        </p:txBody>
      </p:sp>
      <p:sp>
        <p:nvSpPr>
          <p:cNvPr name="TextBox 52" id="52"/>
          <p:cNvSpPr txBox="true"/>
          <p:nvPr/>
        </p:nvSpPr>
        <p:spPr>
          <a:xfrm rot="0">
            <a:off x="5998997" y="7229363"/>
            <a:ext cx="2734980" cy="794385"/>
          </a:xfrm>
          <a:prstGeom prst="rect">
            <a:avLst/>
          </a:prstGeom>
        </p:spPr>
        <p:txBody>
          <a:bodyPr anchor="t" rtlCol="false" tIns="0" lIns="0" bIns="0" rIns="0">
            <a:spAutoFit/>
          </a:bodyPr>
          <a:lstStyle/>
          <a:p>
            <a:pPr algn="ctr">
              <a:lnSpc>
                <a:spcPts val="2100"/>
              </a:lnSpc>
            </a:pPr>
            <a:r>
              <a:rPr lang="en-US" sz="1400">
                <a:solidFill>
                  <a:srgbClr val="FFFFFF"/>
                </a:solidFill>
                <a:latin typeface="Inter"/>
                <a:ea typeface="Inter"/>
                <a:cs typeface="Inter"/>
                <a:sym typeface="Inter"/>
              </a:rPr>
              <a:t>Po registraci je nezbytné prostřednictvím emailu aktivovat svůj účet.</a:t>
            </a:r>
          </a:p>
        </p:txBody>
      </p:sp>
      <p:sp>
        <p:nvSpPr>
          <p:cNvPr name="TextBox 53" id="53"/>
          <p:cNvSpPr txBox="true"/>
          <p:nvPr/>
        </p:nvSpPr>
        <p:spPr>
          <a:xfrm rot="0">
            <a:off x="5921449" y="6615037"/>
            <a:ext cx="2890078" cy="431800"/>
          </a:xfrm>
          <a:prstGeom prst="rect">
            <a:avLst/>
          </a:prstGeom>
        </p:spPr>
        <p:txBody>
          <a:bodyPr anchor="t" rtlCol="false" tIns="0" lIns="0" bIns="0" rIns="0">
            <a:spAutoFit/>
          </a:bodyPr>
          <a:lstStyle/>
          <a:p>
            <a:pPr algn="ctr">
              <a:lnSpc>
                <a:spcPts val="3500"/>
              </a:lnSpc>
              <a:spcBef>
                <a:spcPct val="0"/>
              </a:spcBef>
            </a:pPr>
            <a:r>
              <a:rPr lang="en-US" b="true" sz="2500">
                <a:solidFill>
                  <a:srgbClr val="C6BFFF"/>
                </a:solidFill>
                <a:latin typeface="Inter Bold"/>
                <a:ea typeface="Inter Bold"/>
                <a:cs typeface="Inter Bold"/>
                <a:sym typeface="Inter Bold"/>
              </a:rPr>
              <a:t>Aktivujte účet!</a:t>
            </a:r>
          </a:p>
        </p:txBody>
      </p:sp>
      <p:sp>
        <p:nvSpPr>
          <p:cNvPr name="TextBox 54" id="54"/>
          <p:cNvSpPr txBox="true"/>
          <p:nvPr/>
        </p:nvSpPr>
        <p:spPr>
          <a:xfrm rot="0">
            <a:off x="12525575" y="6615037"/>
            <a:ext cx="4248892" cy="431800"/>
          </a:xfrm>
          <a:prstGeom prst="rect">
            <a:avLst/>
          </a:prstGeom>
        </p:spPr>
        <p:txBody>
          <a:bodyPr anchor="t" rtlCol="false" tIns="0" lIns="0" bIns="0" rIns="0">
            <a:spAutoFit/>
          </a:bodyPr>
          <a:lstStyle/>
          <a:p>
            <a:pPr algn="ctr">
              <a:lnSpc>
                <a:spcPts val="3500"/>
              </a:lnSpc>
              <a:spcBef>
                <a:spcPct val="0"/>
              </a:spcBef>
            </a:pPr>
            <a:r>
              <a:rPr lang="en-US" b="true" sz="2500">
                <a:solidFill>
                  <a:srgbClr val="C6BFFF"/>
                </a:solidFill>
                <a:latin typeface="Inter Bold"/>
                <a:ea typeface="Inter Bold"/>
                <a:cs typeface="Inter Bold"/>
                <a:sym typeface="Inter Bold"/>
              </a:rPr>
              <a:t>Získejte zdroje a odpoveď!</a:t>
            </a:r>
          </a:p>
        </p:txBody>
      </p:sp>
      <p:sp>
        <p:nvSpPr>
          <p:cNvPr name="TextBox 55" id="55"/>
          <p:cNvSpPr txBox="true"/>
          <p:nvPr/>
        </p:nvSpPr>
        <p:spPr>
          <a:xfrm rot="0">
            <a:off x="9192515" y="2323088"/>
            <a:ext cx="3479853" cy="431800"/>
          </a:xfrm>
          <a:prstGeom prst="rect">
            <a:avLst/>
          </a:prstGeom>
        </p:spPr>
        <p:txBody>
          <a:bodyPr anchor="t" rtlCol="false" tIns="0" lIns="0" bIns="0" rIns="0">
            <a:spAutoFit/>
          </a:bodyPr>
          <a:lstStyle/>
          <a:p>
            <a:pPr algn="ctr">
              <a:lnSpc>
                <a:spcPts val="3500"/>
              </a:lnSpc>
              <a:spcBef>
                <a:spcPct val="0"/>
              </a:spcBef>
            </a:pPr>
            <a:r>
              <a:rPr lang="en-US" b="true" sz="2500">
                <a:solidFill>
                  <a:srgbClr val="C6BFFF"/>
                </a:solidFill>
                <a:latin typeface="Inter Bold"/>
                <a:ea typeface="Inter Bold"/>
                <a:cs typeface="Inter Bold"/>
                <a:sym typeface="Inter Bold"/>
              </a:rPr>
              <a:t>Zeptejte se!</a:t>
            </a:r>
          </a:p>
        </p:txBody>
      </p:sp>
      <p:sp>
        <p:nvSpPr>
          <p:cNvPr name="TextBox 56" id="56"/>
          <p:cNvSpPr txBox="true"/>
          <p:nvPr/>
        </p:nvSpPr>
        <p:spPr>
          <a:xfrm rot="0">
            <a:off x="3416336" y="7222280"/>
            <a:ext cx="518049" cy="431763"/>
          </a:xfrm>
          <a:prstGeom prst="rect">
            <a:avLst/>
          </a:prstGeom>
        </p:spPr>
        <p:txBody>
          <a:bodyPr anchor="t" rtlCol="false" tIns="0" lIns="0" bIns="0" rIns="0">
            <a:spAutoFit/>
          </a:bodyPr>
          <a:lstStyle/>
          <a:p>
            <a:pPr algn="ctr">
              <a:lnSpc>
                <a:spcPts val="3500"/>
              </a:lnSpc>
              <a:spcBef>
                <a:spcPct val="0"/>
              </a:spcBef>
            </a:pPr>
            <a:r>
              <a:rPr lang="en-US" b="true" sz="2500">
                <a:solidFill>
                  <a:srgbClr val="FFFFFF"/>
                </a:solidFill>
                <a:latin typeface="Inter Bold"/>
                <a:ea typeface="Inter Bold"/>
                <a:cs typeface="Inter Bold"/>
                <a:sym typeface="Inter Bold"/>
              </a:rPr>
              <a:t>01</a:t>
            </a:r>
          </a:p>
        </p:txBody>
      </p:sp>
      <p:sp>
        <p:nvSpPr>
          <p:cNvPr name="TextBox 57" id="57"/>
          <p:cNvSpPr txBox="true"/>
          <p:nvPr/>
        </p:nvSpPr>
        <p:spPr>
          <a:xfrm rot="0">
            <a:off x="7057348" y="3033833"/>
            <a:ext cx="518049" cy="431763"/>
          </a:xfrm>
          <a:prstGeom prst="rect">
            <a:avLst/>
          </a:prstGeom>
        </p:spPr>
        <p:txBody>
          <a:bodyPr anchor="t" rtlCol="false" tIns="0" lIns="0" bIns="0" rIns="0">
            <a:spAutoFit/>
          </a:bodyPr>
          <a:lstStyle/>
          <a:p>
            <a:pPr algn="ctr">
              <a:lnSpc>
                <a:spcPts val="3500"/>
              </a:lnSpc>
              <a:spcBef>
                <a:spcPct val="0"/>
              </a:spcBef>
            </a:pPr>
            <a:r>
              <a:rPr lang="en-US" b="true" sz="2500">
                <a:solidFill>
                  <a:srgbClr val="FFFFFF"/>
                </a:solidFill>
                <a:latin typeface="Inter Bold"/>
                <a:ea typeface="Inter Bold"/>
                <a:cs typeface="Inter Bold"/>
                <a:sym typeface="Inter Bold"/>
              </a:rPr>
              <a:t>02</a:t>
            </a:r>
          </a:p>
        </p:txBody>
      </p:sp>
      <p:sp>
        <p:nvSpPr>
          <p:cNvPr name="TextBox 58" id="58"/>
          <p:cNvSpPr txBox="true"/>
          <p:nvPr/>
        </p:nvSpPr>
        <p:spPr>
          <a:xfrm rot="0">
            <a:off x="10711517" y="7260380"/>
            <a:ext cx="518049" cy="431763"/>
          </a:xfrm>
          <a:prstGeom prst="rect">
            <a:avLst/>
          </a:prstGeom>
        </p:spPr>
        <p:txBody>
          <a:bodyPr anchor="t" rtlCol="false" tIns="0" lIns="0" bIns="0" rIns="0">
            <a:spAutoFit/>
          </a:bodyPr>
          <a:lstStyle/>
          <a:p>
            <a:pPr algn="ctr">
              <a:lnSpc>
                <a:spcPts val="3500"/>
              </a:lnSpc>
              <a:spcBef>
                <a:spcPct val="0"/>
              </a:spcBef>
            </a:pPr>
            <a:r>
              <a:rPr lang="en-US" b="true" sz="2500">
                <a:solidFill>
                  <a:srgbClr val="FFFFFF"/>
                </a:solidFill>
                <a:latin typeface="Inter Bold"/>
                <a:ea typeface="Inter Bold"/>
                <a:cs typeface="Inter Bold"/>
                <a:sym typeface="Inter Bold"/>
              </a:rPr>
              <a:t>03</a:t>
            </a:r>
          </a:p>
        </p:txBody>
      </p:sp>
      <p:sp>
        <p:nvSpPr>
          <p:cNvPr name="TextBox 59" id="59"/>
          <p:cNvSpPr txBox="true"/>
          <p:nvPr/>
        </p:nvSpPr>
        <p:spPr>
          <a:xfrm rot="0">
            <a:off x="14353614" y="3033833"/>
            <a:ext cx="518049" cy="431763"/>
          </a:xfrm>
          <a:prstGeom prst="rect">
            <a:avLst/>
          </a:prstGeom>
        </p:spPr>
        <p:txBody>
          <a:bodyPr anchor="t" rtlCol="false" tIns="0" lIns="0" bIns="0" rIns="0">
            <a:spAutoFit/>
          </a:bodyPr>
          <a:lstStyle/>
          <a:p>
            <a:pPr algn="ctr">
              <a:lnSpc>
                <a:spcPts val="3500"/>
              </a:lnSpc>
              <a:spcBef>
                <a:spcPct val="0"/>
              </a:spcBef>
            </a:pPr>
            <a:r>
              <a:rPr lang="en-US" b="true" sz="2500">
                <a:solidFill>
                  <a:srgbClr val="FFFFFF"/>
                </a:solidFill>
                <a:latin typeface="Inter Bold"/>
                <a:ea typeface="Inter Bold"/>
                <a:cs typeface="Inter Bold"/>
                <a:sym typeface="Inter Bold"/>
              </a:rPr>
              <a:t>04</a:t>
            </a:r>
          </a:p>
        </p:txBody>
      </p:sp>
      <p:sp>
        <p:nvSpPr>
          <p:cNvPr name="TextBox 60" id="60"/>
          <p:cNvSpPr txBox="true"/>
          <p:nvPr/>
        </p:nvSpPr>
        <p:spPr>
          <a:xfrm rot="0">
            <a:off x="13282531" y="7233038"/>
            <a:ext cx="2734980" cy="794385"/>
          </a:xfrm>
          <a:prstGeom prst="rect">
            <a:avLst/>
          </a:prstGeom>
        </p:spPr>
        <p:txBody>
          <a:bodyPr anchor="t" rtlCol="false" tIns="0" lIns="0" bIns="0" rIns="0">
            <a:spAutoFit/>
          </a:bodyPr>
          <a:lstStyle/>
          <a:p>
            <a:pPr algn="ctr">
              <a:lnSpc>
                <a:spcPts val="2100"/>
              </a:lnSpc>
            </a:pPr>
            <a:r>
              <a:rPr lang="en-US" sz="1400">
                <a:solidFill>
                  <a:srgbClr val="FFFFFF"/>
                </a:solidFill>
                <a:latin typeface="Inter"/>
                <a:ea typeface="Inter"/>
                <a:cs typeface="Inter"/>
                <a:sym typeface="Inter"/>
              </a:rPr>
              <a:t>Jestliže byl dotaz správně formulován, je pravděpodobné, že Tenderix odpověděl správně!</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sp>
        <p:nvSpPr>
          <p:cNvPr name="Freeform 3" id="3"/>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w="9525" cap="sq">
            <a:solidFill>
              <a:srgbClr val="000000">
                <a:alpha val="87843"/>
              </a:srgbClr>
            </a:solidFill>
            <a:prstDash val="solid"/>
            <a:miter/>
          </a:ln>
        </p:spPr>
      </p:sp>
      <p:grpSp>
        <p:nvGrpSpPr>
          <p:cNvPr name="Group 4" id="4"/>
          <p:cNvGrpSpPr/>
          <p:nvPr/>
        </p:nvGrpSpPr>
        <p:grpSpPr>
          <a:xfrm rot="0">
            <a:off x="9144000" y="3193390"/>
            <a:ext cx="7177069" cy="5281272"/>
            <a:chOff x="0" y="0"/>
            <a:chExt cx="1320025" cy="971345"/>
          </a:xfrm>
        </p:grpSpPr>
        <p:sp>
          <p:nvSpPr>
            <p:cNvPr name="Freeform 5" id="5"/>
            <p:cNvSpPr/>
            <p:nvPr/>
          </p:nvSpPr>
          <p:spPr>
            <a:xfrm flipH="false" flipV="false" rot="0">
              <a:off x="0" y="0"/>
              <a:ext cx="1320025" cy="971345"/>
            </a:xfrm>
            <a:custGeom>
              <a:avLst/>
              <a:gdLst/>
              <a:ahLst/>
              <a:cxnLst/>
              <a:rect r="r" b="b" t="t" l="l"/>
              <a:pathLst>
                <a:path h="971345" w="1320025">
                  <a:moveTo>
                    <a:pt x="18338" y="0"/>
                  </a:moveTo>
                  <a:lnTo>
                    <a:pt x="1301687" y="0"/>
                  </a:lnTo>
                  <a:cubicBezTo>
                    <a:pt x="1306550" y="0"/>
                    <a:pt x="1311214" y="1932"/>
                    <a:pt x="1314653" y="5371"/>
                  </a:cubicBezTo>
                  <a:cubicBezTo>
                    <a:pt x="1318093" y="8810"/>
                    <a:pt x="1320025" y="13474"/>
                    <a:pt x="1320025" y="18338"/>
                  </a:cubicBezTo>
                  <a:lnTo>
                    <a:pt x="1320025" y="953007"/>
                  </a:lnTo>
                  <a:cubicBezTo>
                    <a:pt x="1320025" y="957870"/>
                    <a:pt x="1318093" y="962535"/>
                    <a:pt x="1314653" y="965974"/>
                  </a:cubicBezTo>
                  <a:cubicBezTo>
                    <a:pt x="1311214" y="969413"/>
                    <a:pt x="1306550" y="971345"/>
                    <a:pt x="1301687" y="971345"/>
                  </a:cubicBezTo>
                  <a:lnTo>
                    <a:pt x="18338" y="971345"/>
                  </a:lnTo>
                  <a:cubicBezTo>
                    <a:pt x="13474" y="971345"/>
                    <a:pt x="8810" y="969413"/>
                    <a:pt x="5371" y="965974"/>
                  </a:cubicBezTo>
                  <a:cubicBezTo>
                    <a:pt x="1932" y="962535"/>
                    <a:pt x="0" y="957870"/>
                    <a:pt x="0" y="953007"/>
                  </a:cubicBezTo>
                  <a:lnTo>
                    <a:pt x="0" y="18338"/>
                  </a:lnTo>
                  <a:cubicBezTo>
                    <a:pt x="0" y="13474"/>
                    <a:pt x="1932" y="8810"/>
                    <a:pt x="5371" y="5371"/>
                  </a:cubicBezTo>
                  <a:cubicBezTo>
                    <a:pt x="8810" y="1932"/>
                    <a:pt x="13474" y="0"/>
                    <a:pt x="18338" y="0"/>
                  </a:cubicBezTo>
                  <a:close/>
                </a:path>
              </a:pathLst>
            </a:custGeom>
            <a:blipFill>
              <a:blip r:embed="rId4"/>
              <a:stretch>
                <a:fillRect l="-2149" t="0" r="-2149" b="0"/>
              </a:stretch>
            </a:blipFill>
            <a:ln w="47625" cap="sq">
              <a:solidFill>
                <a:srgbClr val="C6BFFF"/>
              </a:solidFill>
              <a:prstDash val="solid"/>
              <a:miter/>
            </a:ln>
          </p:spPr>
        </p:sp>
      </p:gr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TextBox 13" id="13"/>
          <p:cNvSpPr txBox="true"/>
          <p:nvPr/>
        </p:nvSpPr>
        <p:spPr>
          <a:xfrm rot="0">
            <a:off x="1950229" y="2049435"/>
            <a:ext cx="5958347" cy="988190"/>
          </a:xfrm>
          <a:prstGeom prst="rect">
            <a:avLst/>
          </a:prstGeom>
        </p:spPr>
        <p:txBody>
          <a:bodyPr anchor="t" rtlCol="false" tIns="0" lIns="0" bIns="0" rIns="0">
            <a:spAutoFit/>
          </a:bodyPr>
          <a:lstStyle/>
          <a:p>
            <a:pPr algn="l">
              <a:lnSpc>
                <a:spcPts val="3903"/>
              </a:lnSpc>
            </a:pPr>
            <a:r>
              <a:rPr lang="en-US" b="true" sz="3049" spc="-60">
                <a:solidFill>
                  <a:srgbClr val="FFFFFF"/>
                </a:solidFill>
                <a:latin typeface="Garet Bold"/>
                <a:ea typeface="Garet Bold"/>
                <a:cs typeface="Garet Bold"/>
                <a:sym typeface="Garet Bold"/>
              </a:rPr>
              <a:t>Tenderix pracuje se </a:t>
            </a:r>
            <a:r>
              <a:rPr lang="en-US" b="true" sz="3049" spc="-60">
                <a:solidFill>
                  <a:srgbClr val="C6BFFF"/>
                </a:solidFill>
                <a:latin typeface="Garet Bold"/>
                <a:ea typeface="Garet Bold"/>
                <a:cs typeface="Garet Bold"/>
                <a:sym typeface="Garet Bold"/>
              </a:rPr>
              <a:t>sémantickou shodou</a:t>
            </a:r>
            <a:r>
              <a:rPr lang="en-US" b="true" sz="3049" spc="-60">
                <a:solidFill>
                  <a:srgbClr val="FFFFFF"/>
                </a:solidFill>
                <a:latin typeface="Garet Bold"/>
                <a:ea typeface="Garet Bold"/>
                <a:cs typeface="Garet Bold"/>
                <a:sym typeface="Garet Bold"/>
              </a:rPr>
              <a:t> textu.</a:t>
            </a:r>
          </a:p>
        </p:txBody>
      </p:sp>
      <p:sp>
        <p:nvSpPr>
          <p:cNvPr name="TextBox 14" id="14"/>
          <p:cNvSpPr txBox="true"/>
          <p:nvPr/>
        </p:nvSpPr>
        <p:spPr>
          <a:xfrm rot="0">
            <a:off x="1950229" y="3560159"/>
            <a:ext cx="4844068" cy="284940"/>
          </a:xfrm>
          <a:prstGeom prst="rect">
            <a:avLst/>
          </a:prstGeom>
        </p:spPr>
        <p:txBody>
          <a:bodyPr anchor="t" rtlCol="false" tIns="0" lIns="0" bIns="0" rIns="0">
            <a:spAutoFit/>
          </a:bodyPr>
          <a:lstStyle/>
          <a:p>
            <a:pPr algn="l">
              <a:lnSpc>
                <a:spcPts val="2223"/>
              </a:lnSpc>
            </a:pPr>
            <a:r>
              <a:rPr lang="en-US" b="true" sz="2097">
                <a:solidFill>
                  <a:srgbClr val="7A73FA"/>
                </a:solidFill>
                <a:latin typeface="Montserrat Semi-Bold"/>
                <a:ea typeface="Montserrat Semi-Bold"/>
                <a:cs typeface="Montserrat Semi-Bold"/>
                <a:sym typeface="Montserrat Semi-Bold"/>
              </a:rPr>
              <a:t>JAK SE PTÁT?</a:t>
            </a:r>
          </a:p>
        </p:txBody>
      </p:sp>
      <p:sp>
        <p:nvSpPr>
          <p:cNvPr name="TextBox 15" id="15"/>
          <p:cNvSpPr txBox="true"/>
          <p:nvPr/>
        </p:nvSpPr>
        <p:spPr>
          <a:xfrm rot="0">
            <a:off x="1950229" y="3971351"/>
            <a:ext cx="6222626" cy="5257900"/>
          </a:xfrm>
          <a:prstGeom prst="rect">
            <a:avLst/>
          </a:prstGeom>
        </p:spPr>
        <p:txBody>
          <a:bodyPr anchor="t" rtlCol="false" tIns="0" lIns="0" bIns="0" rIns="0">
            <a:spAutoFit/>
          </a:bodyPr>
          <a:lstStyle/>
          <a:p>
            <a:pPr algn="just" marL="389206" indent="-194603" lvl="1">
              <a:lnSpc>
                <a:spcPts val="2837"/>
              </a:lnSpc>
              <a:buFont typeface="Arial"/>
              <a:buChar char="•"/>
            </a:pPr>
            <a:r>
              <a:rPr lang="en-US" sz="1802">
                <a:solidFill>
                  <a:srgbClr val="C6BFFF"/>
                </a:solidFill>
                <a:latin typeface="Open Sans 1"/>
                <a:ea typeface="Open Sans 1"/>
                <a:cs typeface="Open Sans 1"/>
                <a:sym typeface="Open Sans 1"/>
              </a:rPr>
              <a:t>v minulém / přítomném</a:t>
            </a:r>
            <a:r>
              <a:rPr lang="en-US" sz="1802">
                <a:solidFill>
                  <a:srgbClr val="BFBFBF"/>
                </a:solidFill>
                <a:latin typeface="Open Sans 1"/>
                <a:ea typeface="Open Sans 1"/>
                <a:cs typeface="Open Sans 1"/>
                <a:sym typeface="Open Sans 1"/>
              </a:rPr>
              <a:t> </a:t>
            </a:r>
            <a:r>
              <a:rPr lang="en-US" sz="1802">
                <a:solidFill>
                  <a:srgbClr val="C6BFFF"/>
                </a:solidFill>
                <a:latin typeface="Open Sans 1"/>
                <a:ea typeface="Open Sans 1"/>
                <a:cs typeface="Open Sans 1"/>
                <a:sym typeface="Open Sans 1"/>
              </a:rPr>
              <a:t>čase</a:t>
            </a:r>
            <a:r>
              <a:rPr lang="en-US" sz="1802">
                <a:solidFill>
                  <a:srgbClr val="BFBFBF"/>
                </a:solidFill>
                <a:latin typeface="Open Sans 1"/>
                <a:ea typeface="Open Sans 1"/>
                <a:cs typeface="Open Sans 1"/>
                <a:sym typeface="Open Sans 1"/>
              </a:rPr>
              <a:t>; </a:t>
            </a:r>
          </a:p>
          <a:p>
            <a:pPr algn="just">
              <a:lnSpc>
                <a:spcPts val="2837"/>
              </a:lnSpc>
            </a:pPr>
          </a:p>
          <a:p>
            <a:pPr algn="just" marL="389206" indent="-194603" lvl="1">
              <a:lnSpc>
                <a:spcPts val="2837"/>
              </a:lnSpc>
              <a:buFont typeface="Arial"/>
              <a:buChar char="•"/>
            </a:pPr>
            <a:r>
              <a:rPr lang="en-US" sz="1802">
                <a:solidFill>
                  <a:srgbClr val="C6BFFF"/>
                </a:solidFill>
                <a:latin typeface="Open Sans 1"/>
                <a:ea typeface="Open Sans 1"/>
                <a:cs typeface="Open Sans 1"/>
                <a:sym typeface="Open Sans 1"/>
              </a:rPr>
              <a:t>odborným</a:t>
            </a:r>
            <a:r>
              <a:rPr lang="en-US" sz="1802">
                <a:solidFill>
                  <a:srgbClr val="BFBFBF"/>
                </a:solidFill>
                <a:latin typeface="Open Sans 1"/>
                <a:ea typeface="Open Sans 1"/>
                <a:cs typeface="Open Sans 1"/>
                <a:sym typeface="Open Sans 1"/>
              </a:rPr>
              <a:t> (</a:t>
            </a:r>
            <a:r>
              <a:rPr lang="en-US" sz="1802" i="true">
                <a:solidFill>
                  <a:srgbClr val="BFBFBF"/>
                </a:solidFill>
                <a:latin typeface="Open Sans 1 Italics"/>
                <a:ea typeface="Open Sans 1 Italics"/>
                <a:cs typeface="Open Sans 1 Italics"/>
                <a:sym typeface="Open Sans 1 Italics"/>
              </a:rPr>
              <a:t>právním</a:t>
            </a:r>
            <a:r>
              <a:rPr lang="en-US" sz="1802">
                <a:solidFill>
                  <a:srgbClr val="BFBFBF"/>
                </a:solidFill>
                <a:latin typeface="Open Sans 1"/>
                <a:ea typeface="Open Sans 1"/>
                <a:cs typeface="Open Sans 1"/>
                <a:sym typeface="Open Sans 1"/>
              </a:rPr>
              <a:t>) </a:t>
            </a:r>
            <a:r>
              <a:rPr lang="en-US" sz="1802">
                <a:solidFill>
                  <a:srgbClr val="C6BFFF"/>
                </a:solidFill>
                <a:latin typeface="Open Sans 1"/>
                <a:ea typeface="Open Sans 1"/>
                <a:cs typeface="Open Sans 1"/>
                <a:sym typeface="Open Sans 1"/>
              </a:rPr>
              <a:t>jazykem</a:t>
            </a:r>
            <a:r>
              <a:rPr lang="en-US" sz="1802">
                <a:solidFill>
                  <a:srgbClr val="BFBFBF"/>
                </a:solidFill>
                <a:latin typeface="Open Sans 1"/>
                <a:ea typeface="Open Sans 1"/>
                <a:cs typeface="Open Sans 1"/>
                <a:sym typeface="Open Sans 1"/>
              </a:rPr>
              <a:t> s využitím přesné </a:t>
            </a:r>
            <a:r>
              <a:rPr lang="en-US" sz="1802">
                <a:solidFill>
                  <a:srgbClr val="C6BFFF"/>
                </a:solidFill>
                <a:latin typeface="Open Sans 1"/>
                <a:ea typeface="Open Sans 1"/>
                <a:cs typeface="Open Sans 1"/>
                <a:sym typeface="Open Sans 1"/>
              </a:rPr>
              <a:t>terminologie a odkazy na</a:t>
            </a:r>
            <a:r>
              <a:rPr lang="en-US" sz="1802">
                <a:solidFill>
                  <a:srgbClr val="BFBFBF"/>
                </a:solidFill>
                <a:latin typeface="Open Sans 1"/>
                <a:ea typeface="Open Sans 1"/>
                <a:cs typeface="Open Sans 1"/>
                <a:sym typeface="Open Sans 1"/>
              </a:rPr>
              <a:t> konkrétní ustanovení </a:t>
            </a:r>
            <a:r>
              <a:rPr lang="en-US" sz="1802">
                <a:solidFill>
                  <a:srgbClr val="C6BFFF"/>
                </a:solidFill>
                <a:latin typeface="Open Sans 1"/>
                <a:ea typeface="Open Sans 1"/>
                <a:cs typeface="Open Sans 1"/>
                <a:sym typeface="Open Sans 1"/>
              </a:rPr>
              <a:t>zákona</a:t>
            </a:r>
            <a:r>
              <a:rPr lang="en-US" sz="1802">
                <a:solidFill>
                  <a:srgbClr val="BFBFBF"/>
                </a:solidFill>
                <a:latin typeface="Open Sans 1"/>
                <a:ea typeface="Open Sans 1"/>
                <a:cs typeface="Open Sans 1"/>
                <a:sym typeface="Open Sans 1"/>
              </a:rPr>
              <a:t>; </a:t>
            </a:r>
          </a:p>
          <a:p>
            <a:pPr algn="just">
              <a:lnSpc>
                <a:spcPts val="2837"/>
              </a:lnSpc>
            </a:pPr>
          </a:p>
          <a:p>
            <a:pPr algn="just" marL="389206" indent="-194603" lvl="1">
              <a:lnSpc>
                <a:spcPts val="2837"/>
              </a:lnSpc>
              <a:buFont typeface="Arial"/>
              <a:buChar char="•"/>
            </a:pPr>
            <a:r>
              <a:rPr lang="en-US" sz="1802">
                <a:solidFill>
                  <a:srgbClr val="C6BFFF"/>
                </a:solidFill>
                <a:latin typeface="Open Sans 1"/>
                <a:ea typeface="Open Sans 1"/>
                <a:cs typeface="Open Sans 1"/>
                <a:sym typeface="Open Sans 1"/>
              </a:rPr>
              <a:t>bez nadbytečných</a:t>
            </a:r>
            <a:r>
              <a:rPr lang="en-US" sz="1802">
                <a:solidFill>
                  <a:srgbClr val="BFBFBF"/>
                </a:solidFill>
                <a:latin typeface="Open Sans 1"/>
                <a:ea typeface="Open Sans 1"/>
                <a:cs typeface="Open Sans 1"/>
                <a:sym typeface="Open Sans 1"/>
              </a:rPr>
              <a:t> (</a:t>
            </a:r>
            <a:r>
              <a:rPr lang="en-US" sz="1802" i="true">
                <a:solidFill>
                  <a:srgbClr val="BFBFBF"/>
                </a:solidFill>
                <a:latin typeface="Open Sans 1 Italics"/>
                <a:ea typeface="Open Sans 1 Italics"/>
                <a:cs typeface="Open Sans 1 Italics"/>
                <a:sym typeface="Open Sans 1 Italics"/>
              </a:rPr>
              <a:t>vyplňujících</a:t>
            </a:r>
            <a:r>
              <a:rPr lang="en-US" sz="1802">
                <a:solidFill>
                  <a:srgbClr val="BFBFBF"/>
                </a:solidFill>
                <a:latin typeface="Open Sans 1"/>
                <a:ea typeface="Open Sans 1"/>
                <a:cs typeface="Open Sans 1"/>
                <a:sym typeface="Open Sans 1"/>
              </a:rPr>
              <a:t>) </a:t>
            </a:r>
            <a:r>
              <a:rPr lang="en-US" sz="1802">
                <a:solidFill>
                  <a:srgbClr val="C6BFFF"/>
                </a:solidFill>
                <a:latin typeface="Open Sans 1"/>
                <a:ea typeface="Open Sans 1"/>
                <a:cs typeface="Open Sans 1"/>
                <a:sym typeface="Open Sans 1"/>
              </a:rPr>
              <a:t>slov</a:t>
            </a:r>
            <a:r>
              <a:rPr lang="en-US" sz="1802">
                <a:solidFill>
                  <a:srgbClr val="BFBFBF"/>
                </a:solidFill>
                <a:latin typeface="Open Sans 1"/>
                <a:ea typeface="Open Sans 1"/>
                <a:cs typeface="Open Sans 1"/>
                <a:sym typeface="Open Sans 1"/>
              </a:rPr>
              <a:t>; </a:t>
            </a:r>
          </a:p>
          <a:p>
            <a:pPr algn="just">
              <a:lnSpc>
                <a:spcPts val="2837"/>
              </a:lnSpc>
            </a:pPr>
          </a:p>
          <a:p>
            <a:pPr algn="just" marL="389206" indent="-194603" lvl="1">
              <a:lnSpc>
                <a:spcPts val="2837"/>
              </a:lnSpc>
              <a:buFont typeface="Arial"/>
              <a:buChar char="•"/>
            </a:pPr>
            <a:r>
              <a:rPr lang="en-US" sz="1802">
                <a:solidFill>
                  <a:srgbClr val="C6BFFF"/>
                </a:solidFill>
                <a:latin typeface="Open Sans 1"/>
                <a:ea typeface="Open Sans 1"/>
                <a:cs typeface="Open Sans 1"/>
                <a:sym typeface="Open Sans 1"/>
              </a:rPr>
              <a:t>s uvedením hlavního řešitele situace</a:t>
            </a:r>
            <a:r>
              <a:rPr lang="en-US" sz="1802">
                <a:solidFill>
                  <a:srgbClr val="BFBFBF"/>
                </a:solidFill>
                <a:latin typeface="Open Sans 1"/>
                <a:ea typeface="Open Sans 1"/>
                <a:cs typeface="Open Sans 1"/>
                <a:sym typeface="Open Sans 1"/>
              </a:rPr>
              <a:t> (tzn. např. z pozice </a:t>
            </a:r>
            <a:r>
              <a:rPr lang="en-US" sz="1802" i="true">
                <a:solidFill>
                  <a:srgbClr val="BFBFBF"/>
                </a:solidFill>
                <a:latin typeface="Open Sans 1 Italics"/>
                <a:ea typeface="Open Sans 1 Italics"/>
                <a:cs typeface="Open Sans 1 Italics"/>
                <a:sym typeface="Open Sans 1 Italics"/>
              </a:rPr>
              <a:t>zadavatele/dodavatele/stěžovatele/úřad pro ochranu hospodářské soutěže/účastníka konkrétního řízení/generálního advokáta</a:t>
            </a:r>
            <a:r>
              <a:rPr lang="en-US" sz="1802">
                <a:solidFill>
                  <a:srgbClr val="BFBFBF"/>
                </a:solidFill>
                <a:latin typeface="Open Sans 1"/>
                <a:ea typeface="Open Sans 1"/>
                <a:cs typeface="Open Sans 1"/>
                <a:sym typeface="Open Sans 1"/>
              </a:rPr>
              <a:t> apod.);</a:t>
            </a:r>
          </a:p>
          <a:p>
            <a:pPr algn="just">
              <a:lnSpc>
                <a:spcPts val="2837"/>
              </a:lnSpc>
            </a:pPr>
            <a:r>
              <a:rPr lang="en-US" sz="1802">
                <a:solidFill>
                  <a:srgbClr val="BFBFBF"/>
                </a:solidFill>
                <a:latin typeface="Open Sans 1"/>
                <a:ea typeface="Open Sans 1"/>
                <a:cs typeface="Open Sans 1"/>
                <a:sym typeface="Open Sans 1"/>
              </a:rPr>
              <a:t> </a:t>
            </a:r>
          </a:p>
          <a:p>
            <a:pPr algn="just" marL="389206" indent="-194603" lvl="1">
              <a:lnSpc>
                <a:spcPts val="2837"/>
              </a:lnSpc>
              <a:buFont typeface="Arial"/>
              <a:buChar char="•"/>
            </a:pPr>
            <a:r>
              <a:rPr lang="en-US" sz="1802">
                <a:solidFill>
                  <a:srgbClr val="C6BFFF"/>
                </a:solidFill>
                <a:latin typeface="Open Sans 1"/>
                <a:ea typeface="Open Sans 1"/>
                <a:cs typeface="Open Sans 1"/>
                <a:sym typeface="Open Sans 1"/>
              </a:rPr>
              <a:t>s popisem konkrétní</a:t>
            </a:r>
            <a:r>
              <a:rPr lang="en-US" sz="1802">
                <a:solidFill>
                  <a:srgbClr val="BFBFBF"/>
                </a:solidFill>
                <a:latin typeface="Open Sans 1"/>
                <a:ea typeface="Open Sans 1"/>
                <a:cs typeface="Open Sans 1"/>
                <a:sym typeface="Open Sans 1"/>
              </a:rPr>
              <a:t> (</a:t>
            </a:r>
            <a:r>
              <a:rPr lang="en-US" sz="1802" i="true">
                <a:solidFill>
                  <a:srgbClr val="BFBFBF"/>
                </a:solidFill>
                <a:latin typeface="Open Sans 1 Italics"/>
                <a:ea typeface="Open Sans 1 Italics"/>
                <a:cs typeface="Open Sans 1 Italics"/>
                <a:sym typeface="Open Sans 1 Italics"/>
              </a:rPr>
              <a:t>fiktivní</a:t>
            </a:r>
            <a:r>
              <a:rPr lang="en-US" sz="1802">
                <a:solidFill>
                  <a:srgbClr val="BFBFBF"/>
                </a:solidFill>
                <a:latin typeface="Open Sans 1"/>
                <a:ea typeface="Open Sans 1"/>
                <a:cs typeface="Open Sans 1"/>
                <a:sym typeface="Open Sans 1"/>
              </a:rPr>
              <a:t>) </a:t>
            </a:r>
            <a:r>
              <a:rPr lang="en-US" sz="1802">
                <a:solidFill>
                  <a:srgbClr val="C6BFFF"/>
                </a:solidFill>
                <a:latin typeface="Open Sans 1"/>
                <a:ea typeface="Open Sans 1"/>
                <a:cs typeface="Open Sans 1"/>
                <a:sym typeface="Open Sans 1"/>
              </a:rPr>
              <a:t>situace</a:t>
            </a:r>
            <a:r>
              <a:rPr lang="en-US" sz="1802">
                <a:solidFill>
                  <a:srgbClr val="BFBFBF"/>
                </a:solidFill>
                <a:latin typeface="Open Sans 1"/>
                <a:ea typeface="Open Sans 1"/>
                <a:cs typeface="Open Sans 1"/>
                <a:sym typeface="Open Sans 1"/>
              </a:rPr>
              <a:t>.</a:t>
            </a:r>
          </a:p>
          <a:p>
            <a:pPr algn="just">
              <a:lnSpc>
                <a:spcPts val="2837"/>
              </a:lnSpc>
            </a:pPr>
          </a:p>
        </p:txBody>
      </p:sp>
      <p:sp>
        <p:nvSpPr>
          <p:cNvPr name="TextBox 16" id="16"/>
          <p:cNvSpPr txBox="true"/>
          <p:nvPr/>
        </p:nvSpPr>
        <p:spPr>
          <a:xfrm rot="0">
            <a:off x="8172855" y="2011335"/>
            <a:ext cx="9086445" cy="720054"/>
          </a:xfrm>
          <a:prstGeom prst="rect">
            <a:avLst/>
          </a:prstGeom>
        </p:spPr>
        <p:txBody>
          <a:bodyPr anchor="t" rtlCol="false" tIns="0" lIns="0" bIns="0" rIns="0">
            <a:spAutoFit/>
          </a:bodyPr>
          <a:lstStyle/>
          <a:p>
            <a:pPr algn="l">
              <a:lnSpc>
                <a:spcPts val="2968"/>
              </a:lnSpc>
            </a:pPr>
            <a:r>
              <a:rPr lang="en-US" sz="1885">
                <a:solidFill>
                  <a:srgbClr val="FFFFFF"/>
                </a:solidFill>
                <a:latin typeface="Open Sans 1"/>
                <a:ea typeface="Open Sans 1"/>
                <a:cs typeface="Open Sans 1"/>
                <a:sym typeface="Open Sans 1"/>
              </a:rPr>
              <a:t>Tato pravidla nejde akceptovat bez dalšího. Vždy je nezbytné přizpůsobit dotaz řešené problematice. </a:t>
            </a:r>
          </a:p>
        </p:txBody>
      </p:sp>
      <p:sp>
        <p:nvSpPr>
          <p:cNvPr name="TextBox 17" id="17"/>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8" id="18"/>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JAK KLÁST OTÁZKY?</a:t>
            </a:r>
          </a:p>
        </p:txBody>
      </p:sp>
      <p:sp>
        <p:nvSpPr>
          <p:cNvPr name="TextBox 19" id="19"/>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4578925" y="-2601318"/>
            <a:ext cx="9356968" cy="9356968"/>
          </a:xfrm>
          <a:custGeom>
            <a:avLst/>
            <a:gdLst/>
            <a:ahLst/>
            <a:cxnLst/>
            <a:rect r="r" b="b" t="t" l="l"/>
            <a:pathLst>
              <a:path h="9356968" w="9356968">
                <a:moveTo>
                  <a:pt x="0" y="0"/>
                </a:moveTo>
                <a:lnTo>
                  <a:pt x="9356968" y="0"/>
                </a:lnTo>
                <a:lnTo>
                  <a:pt x="9356968" y="9356968"/>
                </a:lnTo>
                <a:lnTo>
                  <a:pt x="0" y="9356968"/>
                </a:lnTo>
                <a:lnTo>
                  <a:pt x="0" y="0"/>
                </a:lnTo>
                <a:close/>
              </a:path>
            </a:pathLst>
          </a:custGeom>
          <a:blipFill>
            <a:blip r:embed="rId2">
              <a:alphaModFix amt="88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7952225" y="-4632358"/>
            <a:ext cx="18313838" cy="13419048"/>
          </a:xfrm>
          <a:custGeom>
            <a:avLst/>
            <a:gdLst/>
            <a:ahLst/>
            <a:cxnLst/>
            <a:rect r="r" b="b" t="t" l="l"/>
            <a:pathLst>
              <a:path h="13419048" w="18313838">
                <a:moveTo>
                  <a:pt x="0" y="0"/>
                </a:moveTo>
                <a:lnTo>
                  <a:pt x="18313838" y="0"/>
                </a:lnTo>
                <a:lnTo>
                  <a:pt x="18313838" y="13419048"/>
                </a:lnTo>
                <a:lnTo>
                  <a:pt x="0" y="13419048"/>
                </a:lnTo>
                <a:lnTo>
                  <a:pt x="0" y="0"/>
                </a:lnTo>
                <a:close/>
              </a:path>
            </a:pathLst>
          </a:custGeom>
          <a:blipFill>
            <a:blip r:embed="rId4">
              <a:alphaModFix amt="88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4" id="4"/>
          <p:cNvGrpSpPr/>
          <p:nvPr/>
        </p:nvGrpSpPr>
        <p:grpSpPr>
          <a:xfrm rot="0">
            <a:off x="17012216" y="285691"/>
            <a:ext cx="899288" cy="899288"/>
            <a:chOff x="0" y="0"/>
            <a:chExt cx="724652" cy="724652"/>
          </a:xfrm>
        </p:grpSpPr>
        <p:sp>
          <p:nvSpPr>
            <p:cNvPr name="Freeform 5" id="5"/>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6" id="6"/>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sp>
        <p:nvSpPr>
          <p:cNvPr name="AutoShape 7" id="7"/>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8" id="8"/>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TextBox 9" id="9"/>
          <p:cNvSpPr txBox="true"/>
          <p:nvPr/>
        </p:nvSpPr>
        <p:spPr>
          <a:xfrm rot="0">
            <a:off x="1823829" y="3923702"/>
            <a:ext cx="14640341" cy="1624330"/>
          </a:xfrm>
          <a:prstGeom prst="rect">
            <a:avLst/>
          </a:prstGeom>
        </p:spPr>
        <p:txBody>
          <a:bodyPr anchor="t" rtlCol="false" tIns="0" lIns="0" bIns="0" rIns="0">
            <a:spAutoFit/>
          </a:bodyPr>
          <a:lstStyle/>
          <a:p>
            <a:pPr algn="l">
              <a:lnSpc>
                <a:spcPts val="11660"/>
              </a:lnSpc>
            </a:pPr>
            <a:r>
              <a:rPr lang="en-US" b="true" sz="11000" spc="-22">
                <a:solidFill>
                  <a:srgbClr val="FFFFFF"/>
                </a:solidFill>
                <a:latin typeface="Poppins Bold"/>
                <a:ea typeface="Poppins Bold"/>
                <a:cs typeface="Poppins Bold"/>
                <a:sym typeface="Poppins Bold"/>
              </a:rPr>
              <a:t>PŘÍKLADY Z PRAXE</a:t>
            </a:r>
          </a:p>
        </p:txBody>
      </p:sp>
      <p:sp>
        <p:nvSpPr>
          <p:cNvPr name="TextBox 10" id="10"/>
          <p:cNvSpPr txBox="true"/>
          <p:nvPr/>
        </p:nvSpPr>
        <p:spPr>
          <a:xfrm rot="0">
            <a:off x="1823829" y="5557557"/>
            <a:ext cx="13650840" cy="853365"/>
          </a:xfrm>
          <a:prstGeom prst="rect">
            <a:avLst/>
          </a:prstGeom>
        </p:spPr>
        <p:txBody>
          <a:bodyPr anchor="t" rtlCol="false" tIns="0" lIns="0" bIns="0" rIns="0">
            <a:spAutoFit/>
          </a:bodyPr>
          <a:lstStyle/>
          <a:p>
            <a:pPr algn="l">
              <a:lnSpc>
                <a:spcPts val="6014"/>
              </a:lnSpc>
            </a:pPr>
            <a:r>
              <a:rPr lang="en-US" b="true" sz="5674" spc="-11">
                <a:solidFill>
                  <a:srgbClr val="C6BFFF"/>
                </a:solidFill>
                <a:latin typeface="Poppins Ultra-Bold"/>
                <a:ea typeface="Poppins Ultra-Bold"/>
                <a:cs typeface="Poppins Ultra-Bold"/>
                <a:sym typeface="Poppins Ultra-Bold"/>
              </a:rPr>
              <a:t>TENDERIX</a:t>
            </a:r>
          </a:p>
        </p:txBody>
      </p:sp>
      <p:sp>
        <p:nvSpPr>
          <p:cNvPr name="Freeform 11" id="11"/>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6"/>
            <a:stretch>
              <a:fillRect l="0" t="0" r="0" b="0"/>
            </a:stretch>
          </a:blipFill>
        </p:spPr>
      </p:sp>
      <p:sp>
        <p:nvSpPr>
          <p:cNvPr name="TextBox 12" id="12"/>
          <p:cNvSpPr txBox="true"/>
          <p:nvPr/>
        </p:nvSpPr>
        <p:spPr>
          <a:xfrm rot="0">
            <a:off x="2609284" y="823349"/>
            <a:ext cx="13069431" cy="372601"/>
          </a:xfrm>
          <a:prstGeom prst="rect">
            <a:avLst/>
          </a:prstGeom>
        </p:spPr>
        <p:txBody>
          <a:bodyPr anchor="t" rtlCol="false" tIns="0" lIns="0" bIns="0" rIns="0">
            <a:spAutoFit/>
          </a:bodyPr>
          <a:lstStyle/>
          <a:p>
            <a:pPr algn="l">
              <a:lnSpc>
                <a:spcPts val="3087"/>
              </a:lnSpc>
            </a:pPr>
            <a:r>
              <a:rPr lang="en-US" sz="2205" spc="628">
                <a:solidFill>
                  <a:srgbClr val="DCD8D8"/>
                </a:solidFill>
                <a:latin typeface="IBM Plex Sans"/>
                <a:ea typeface="IBM Plex Sans"/>
                <a:cs typeface="IBM Plex Sans"/>
                <a:sym typeface="IBM Plex Sans"/>
              </a:rPr>
              <a:t>PRVNÍ UMĚLÁ INTELIGENCE VE VEŘEJNÝCH ZAKÁZKÁCH V ČESKU</a:t>
            </a:r>
          </a:p>
        </p:txBody>
      </p:sp>
      <p:sp>
        <p:nvSpPr>
          <p:cNvPr name="TextBox 13" id="13"/>
          <p:cNvSpPr txBox="true"/>
          <p:nvPr/>
        </p:nvSpPr>
        <p:spPr>
          <a:xfrm rot="0">
            <a:off x="7558467"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4" id="14"/>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6343311">
            <a:off x="-1999514" y="-2707102"/>
            <a:ext cx="8480931" cy="8491545"/>
          </a:xfrm>
          <a:custGeom>
            <a:avLst/>
            <a:gdLst/>
            <a:ahLst/>
            <a:cxnLst/>
            <a:rect r="r" b="b" t="t" l="l"/>
            <a:pathLst>
              <a:path h="8491545" w="8480931">
                <a:moveTo>
                  <a:pt x="0" y="0"/>
                </a:moveTo>
                <a:lnTo>
                  <a:pt x="8480931" y="0"/>
                </a:lnTo>
                <a:lnTo>
                  <a:pt x="8480931" y="8491545"/>
                </a:lnTo>
                <a:lnTo>
                  <a:pt x="0" y="8491545"/>
                </a:lnTo>
                <a:lnTo>
                  <a:pt x="0" y="0"/>
                </a:lnTo>
                <a:close/>
              </a:path>
            </a:pathLst>
          </a:custGeom>
          <a:blipFill>
            <a:blip r:embed="rId2">
              <a:alphaModFix amt="88000"/>
            </a:blip>
            <a:stretch>
              <a:fillRect l="0" t="0" r="0" b="0"/>
            </a:stretch>
          </a:blipFill>
          <a:ln cap="sq">
            <a:noFill/>
            <a:prstDash val="solid"/>
            <a:miter/>
          </a:ln>
        </p:spPr>
      </p:sp>
      <p:sp>
        <p:nvSpPr>
          <p:cNvPr name="Freeform 3" id="3"/>
          <p:cNvSpPr/>
          <p:nvPr/>
        </p:nvSpPr>
        <p:spPr>
          <a:xfrm flipH="false" flipV="false" rot="325032">
            <a:off x="-6818419" y="5848069"/>
            <a:ext cx="15462153" cy="11329541"/>
          </a:xfrm>
          <a:custGeom>
            <a:avLst/>
            <a:gdLst/>
            <a:ahLst/>
            <a:cxnLst/>
            <a:rect r="r" b="b" t="t" l="l"/>
            <a:pathLst>
              <a:path h="11329541" w="15462153">
                <a:moveTo>
                  <a:pt x="0" y="0"/>
                </a:moveTo>
                <a:lnTo>
                  <a:pt x="15462153" y="0"/>
                </a:lnTo>
                <a:lnTo>
                  <a:pt x="15462153" y="11329541"/>
                </a:lnTo>
                <a:lnTo>
                  <a:pt x="0" y="1132954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4" id="4"/>
          <p:cNvSpPr/>
          <p:nvPr/>
        </p:nvSpPr>
        <p:spPr>
          <a:xfrm flipH="false" flipV="false" rot="10049570">
            <a:off x="8878776" y="-4809475"/>
            <a:ext cx="16902006" cy="12384561"/>
          </a:xfrm>
          <a:custGeom>
            <a:avLst/>
            <a:gdLst/>
            <a:ahLst/>
            <a:cxnLst/>
            <a:rect r="r" b="b" t="t" l="l"/>
            <a:pathLst>
              <a:path h="12384561" w="16902006">
                <a:moveTo>
                  <a:pt x="0" y="0"/>
                </a:moveTo>
                <a:lnTo>
                  <a:pt x="16902006" y="0"/>
                </a:lnTo>
                <a:lnTo>
                  <a:pt x="16902006" y="12384561"/>
                </a:lnTo>
                <a:lnTo>
                  <a:pt x="0" y="12384561"/>
                </a:lnTo>
                <a:lnTo>
                  <a:pt x="0" y="0"/>
                </a:lnTo>
                <a:close/>
              </a:path>
            </a:pathLst>
          </a:custGeom>
          <a:blipFill>
            <a:blip r:embed="rId3">
              <a:alphaModFix amt="88000"/>
              <a:extLst>
                <a:ext uri="{96DAC541-7B7A-43D3-8B79-37D633B846F1}">
                  <asvg:svgBlip xmlns:asvg="http://schemas.microsoft.com/office/drawing/2016/SVG/main" r:embed="rId4"/>
                </a:ext>
              </a:extLst>
            </a:blip>
            <a:stretch>
              <a:fillRect l="0" t="0" r="0" b="0"/>
            </a:stretch>
          </a:blipFill>
          <a:ln w="9525" cap="sq">
            <a:solidFill>
              <a:srgbClr val="000000">
                <a:alpha val="87843"/>
              </a:srgbClr>
            </a:solidFill>
            <a:prstDash val="solid"/>
            <a:miter/>
          </a:ln>
        </p:spPr>
      </p:sp>
      <p:sp>
        <p:nvSpPr>
          <p:cNvPr name="Freeform 5" id="5"/>
          <p:cNvSpPr/>
          <p:nvPr/>
        </p:nvSpPr>
        <p:spPr>
          <a:xfrm flipH="false" flipV="false" rot="-3189775">
            <a:off x="9767712" y="5945264"/>
            <a:ext cx="8480931" cy="8491545"/>
          </a:xfrm>
          <a:custGeom>
            <a:avLst/>
            <a:gdLst/>
            <a:ahLst/>
            <a:cxnLst/>
            <a:rect r="r" b="b" t="t" l="l"/>
            <a:pathLst>
              <a:path h="8491545" w="8480931">
                <a:moveTo>
                  <a:pt x="0" y="0"/>
                </a:moveTo>
                <a:lnTo>
                  <a:pt x="8480931" y="0"/>
                </a:lnTo>
                <a:lnTo>
                  <a:pt x="8480931" y="8491546"/>
                </a:lnTo>
                <a:lnTo>
                  <a:pt x="0" y="8491546"/>
                </a:lnTo>
                <a:lnTo>
                  <a:pt x="0" y="0"/>
                </a:lnTo>
                <a:close/>
              </a:path>
            </a:pathLst>
          </a:custGeom>
          <a:blipFill>
            <a:blip r:embed="rId2">
              <a:alphaModFix amt="88000"/>
            </a:blip>
            <a:stretch>
              <a:fillRect l="0" t="0" r="0" b="0"/>
            </a:stretch>
          </a:blipFill>
          <a:ln cap="sq">
            <a:noFill/>
            <a:prstDash val="solid"/>
            <a:miter/>
          </a:ln>
        </p:spPr>
      </p:sp>
      <p:sp>
        <p:nvSpPr>
          <p:cNvPr name="AutoShape 6" id="6"/>
          <p:cNvSpPr/>
          <p:nvPr/>
        </p:nvSpPr>
        <p:spPr>
          <a:xfrm flipH="true" flipV="true">
            <a:off x="17969498" y="350163"/>
            <a:ext cx="6762" cy="927562"/>
          </a:xfrm>
          <a:prstGeom prst="line">
            <a:avLst/>
          </a:prstGeom>
          <a:ln cap="flat" w="47625">
            <a:solidFill>
              <a:srgbClr val="000000"/>
            </a:solidFill>
            <a:prstDash val="solid"/>
            <a:headEnd type="none" len="sm" w="sm"/>
            <a:tailEnd type="none" len="sm" w="sm"/>
          </a:ln>
        </p:spPr>
      </p:sp>
      <p:sp>
        <p:nvSpPr>
          <p:cNvPr name="AutoShape 7" id="7"/>
          <p:cNvSpPr/>
          <p:nvPr/>
        </p:nvSpPr>
        <p:spPr>
          <a:xfrm>
            <a:off x="17114017" y="1250808"/>
            <a:ext cx="862244" cy="3381"/>
          </a:xfrm>
          <a:prstGeom prst="line">
            <a:avLst/>
          </a:prstGeom>
          <a:ln cap="flat" w="47625">
            <a:solidFill>
              <a:srgbClr val="000000"/>
            </a:solidFill>
            <a:prstDash val="solid"/>
            <a:headEnd type="none" len="sm" w="sm"/>
            <a:tailEnd type="none" len="sm" w="sm"/>
          </a:ln>
        </p:spPr>
      </p:sp>
      <p:sp>
        <p:nvSpPr>
          <p:cNvPr name="Freeform 8" id="8"/>
          <p:cNvSpPr/>
          <p:nvPr/>
        </p:nvSpPr>
        <p:spPr>
          <a:xfrm flipH="false" flipV="false" rot="0">
            <a:off x="186959" y="238374"/>
            <a:ext cx="1086944" cy="1086944"/>
          </a:xfrm>
          <a:custGeom>
            <a:avLst/>
            <a:gdLst/>
            <a:ahLst/>
            <a:cxnLst/>
            <a:rect r="r" b="b" t="t" l="l"/>
            <a:pathLst>
              <a:path h="1086944" w="1086944">
                <a:moveTo>
                  <a:pt x="0" y="0"/>
                </a:moveTo>
                <a:lnTo>
                  <a:pt x="1086945" y="0"/>
                </a:lnTo>
                <a:lnTo>
                  <a:pt x="1086945" y="1086944"/>
                </a:lnTo>
                <a:lnTo>
                  <a:pt x="0" y="1086944"/>
                </a:lnTo>
                <a:lnTo>
                  <a:pt x="0" y="0"/>
                </a:lnTo>
                <a:close/>
              </a:path>
            </a:pathLst>
          </a:custGeom>
          <a:blipFill>
            <a:blip r:embed="rId5"/>
            <a:stretch>
              <a:fillRect l="0" t="0" r="0" b="0"/>
            </a:stretch>
          </a:blipFill>
        </p:spPr>
      </p:sp>
      <p:sp>
        <p:nvSpPr>
          <p:cNvPr name="AutoShape 9" id="9"/>
          <p:cNvSpPr/>
          <p:nvPr/>
        </p:nvSpPr>
        <p:spPr>
          <a:xfrm flipH="true" flipV="true">
            <a:off x="730431" y="2373154"/>
            <a:ext cx="7756" cy="7913846"/>
          </a:xfrm>
          <a:prstGeom prst="line">
            <a:avLst/>
          </a:prstGeom>
          <a:ln cap="flat" w="9525">
            <a:solidFill>
              <a:srgbClr val="FFFFFF">
                <a:alpha val="56863"/>
              </a:srgbClr>
            </a:solidFill>
            <a:prstDash val="solid"/>
            <a:headEnd type="none" len="sm" w="sm"/>
            <a:tailEnd type="none" len="sm" w="sm"/>
          </a:ln>
        </p:spPr>
      </p:sp>
      <p:grpSp>
        <p:nvGrpSpPr>
          <p:cNvPr name="Group 10" id="10"/>
          <p:cNvGrpSpPr/>
          <p:nvPr/>
        </p:nvGrpSpPr>
        <p:grpSpPr>
          <a:xfrm rot="0">
            <a:off x="17012216" y="285691"/>
            <a:ext cx="899288" cy="899288"/>
            <a:chOff x="0" y="0"/>
            <a:chExt cx="724652" cy="724652"/>
          </a:xfrm>
        </p:grpSpPr>
        <p:sp>
          <p:nvSpPr>
            <p:cNvPr name="Freeform 11" id="11"/>
            <p:cNvSpPr/>
            <p:nvPr/>
          </p:nvSpPr>
          <p:spPr>
            <a:xfrm flipH="false" flipV="false" rot="0">
              <a:off x="0" y="0"/>
              <a:ext cx="724652" cy="724652"/>
            </a:xfrm>
            <a:custGeom>
              <a:avLst/>
              <a:gdLst/>
              <a:ahLst/>
              <a:cxnLst/>
              <a:rect r="r" b="b" t="t" l="l"/>
              <a:pathLst>
                <a:path h="724652" w="724652">
                  <a:moveTo>
                    <a:pt x="0" y="0"/>
                  </a:moveTo>
                  <a:lnTo>
                    <a:pt x="724652" y="0"/>
                  </a:lnTo>
                  <a:lnTo>
                    <a:pt x="724652" y="724652"/>
                  </a:lnTo>
                  <a:lnTo>
                    <a:pt x="0" y="724652"/>
                  </a:lnTo>
                  <a:close/>
                </a:path>
              </a:pathLst>
            </a:custGeom>
            <a:gradFill rotWithShape="true">
              <a:gsLst>
                <a:gs pos="0">
                  <a:srgbClr val="5E346C">
                    <a:alpha val="100000"/>
                  </a:srgbClr>
                </a:gs>
                <a:gs pos="100000">
                  <a:srgbClr val="6C7397">
                    <a:alpha val="100000"/>
                  </a:srgbClr>
                </a:gs>
              </a:gsLst>
              <a:lin ang="5400000"/>
            </a:gradFill>
          </p:spPr>
        </p:sp>
        <p:sp>
          <p:nvSpPr>
            <p:cNvPr name="TextBox 12" id="12"/>
            <p:cNvSpPr txBox="true"/>
            <p:nvPr/>
          </p:nvSpPr>
          <p:spPr>
            <a:xfrm>
              <a:off x="0" y="-19050"/>
              <a:ext cx="724652" cy="743702"/>
            </a:xfrm>
            <a:prstGeom prst="rect">
              <a:avLst/>
            </a:prstGeom>
          </p:spPr>
          <p:txBody>
            <a:bodyPr anchor="ctr" rtlCol="false" tIns="50800" lIns="50800" bIns="50800" rIns="50800"/>
            <a:lstStyle/>
            <a:p>
              <a:pPr algn="ctr">
                <a:lnSpc>
                  <a:spcPts val="1260"/>
                </a:lnSpc>
              </a:pPr>
            </a:p>
          </p:txBody>
        </p:sp>
      </p:grpSp>
      <p:grpSp>
        <p:nvGrpSpPr>
          <p:cNvPr name="Group 13" id="13"/>
          <p:cNvGrpSpPr/>
          <p:nvPr/>
        </p:nvGrpSpPr>
        <p:grpSpPr>
          <a:xfrm rot="0">
            <a:off x="1333070" y="2039449"/>
            <a:ext cx="15718891" cy="6208102"/>
            <a:chOff x="0" y="0"/>
            <a:chExt cx="4139955" cy="1635056"/>
          </a:xfrm>
        </p:grpSpPr>
        <p:sp>
          <p:nvSpPr>
            <p:cNvPr name="Freeform 14" id="14"/>
            <p:cNvSpPr/>
            <p:nvPr/>
          </p:nvSpPr>
          <p:spPr>
            <a:xfrm flipH="false" flipV="false" rot="0">
              <a:off x="0" y="0"/>
              <a:ext cx="4139955" cy="1635056"/>
            </a:xfrm>
            <a:custGeom>
              <a:avLst/>
              <a:gdLst/>
              <a:ahLst/>
              <a:cxnLst/>
              <a:rect r="r" b="b" t="t" l="l"/>
              <a:pathLst>
                <a:path h="1635056" w="4139955">
                  <a:moveTo>
                    <a:pt x="25119" y="0"/>
                  </a:moveTo>
                  <a:lnTo>
                    <a:pt x="4114836" y="0"/>
                  </a:lnTo>
                  <a:cubicBezTo>
                    <a:pt x="4128708" y="0"/>
                    <a:pt x="4139955" y="11246"/>
                    <a:pt x="4139955" y="25119"/>
                  </a:cubicBezTo>
                  <a:lnTo>
                    <a:pt x="4139955" y="1609937"/>
                  </a:lnTo>
                  <a:cubicBezTo>
                    <a:pt x="4139955" y="1623810"/>
                    <a:pt x="4128708" y="1635056"/>
                    <a:pt x="4114836" y="1635056"/>
                  </a:cubicBezTo>
                  <a:lnTo>
                    <a:pt x="25119" y="1635056"/>
                  </a:lnTo>
                  <a:cubicBezTo>
                    <a:pt x="11246" y="1635056"/>
                    <a:pt x="0" y="1623810"/>
                    <a:pt x="0" y="1609937"/>
                  </a:cubicBezTo>
                  <a:lnTo>
                    <a:pt x="0" y="25119"/>
                  </a:lnTo>
                  <a:cubicBezTo>
                    <a:pt x="0" y="11246"/>
                    <a:pt x="11246" y="0"/>
                    <a:pt x="25119" y="0"/>
                  </a:cubicBezTo>
                  <a:close/>
                </a:path>
              </a:pathLst>
            </a:custGeom>
            <a:solidFill>
              <a:srgbClr val="FFFFFF"/>
            </a:solidFill>
          </p:spPr>
        </p:sp>
        <p:sp>
          <p:nvSpPr>
            <p:cNvPr name="TextBox 15" id="15"/>
            <p:cNvSpPr txBox="true"/>
            <p:nvPr/>
          </p:nvSpPr>
          <p:spPr>
            <a:xfrm>
              <a:off x="0" y="-28575"/>
              <a:ext cx="4139955" cy="1663631"/>
            </a:xfrm>
            <a:prstGeom prst="rect">
              <a:avLst/>
            </a:prstGeom>
          </p:spPr>
          <p:txBody>
            <a:bodyPr anchor="ctr" rtlCol="false" tIns="50800" lIns="50800" bIns="50800" rIns="50800"/>
            <a:lstStyle/>
            <a:p>
              <a:pPr algn="ctr">
                <a:lnSpc>
                  <a:spcPts val="2387"/>
                </a:lnSpc>
              </a:pPr>
            </a:p>
          </p:txBody>
        </p:sp>
      </p:grpSp>
      <p:sp>
        <p:nvSpPr>
          <p:cNvPr name="Freeform 16" id="16"/>
          <p:cNvSpPr/>
          <p:nvPr/>
        </p:nvSpPr>
        <p:spPr>
          <a:xfrm flipH="false" flipV="false" rot="0">
            <a:off x="1477545" y="4755030"/>
            <a:ext cx="971176" cy="776941"/>
          </a:xfrm>
          <a:custGeom>
            <a:avLst/>
            <a:gdLst/>
            <a:ahLst/>
            <a:cxnLst/>
            <a:rect r="r" b="b" t="t" l="l"/>
            <a:pathLst>
              <a:path h="776941" w="971176">
                <a:moveTo>
                  <a:pt x="0" y="0"/>
                </a:moveTo>
                <a:lnTo>
                  <a:pt x="971176" y="0"/>
                </a:lnTo>
                <a:lnTo>
                  <a:pt x="971176" y="776940"/>
                </a:lnTo>
                <a:lnTo>
                  <a:pt x="0" y="776940"/>
                </a:lnTo>
                <a:lnTo>
                  <a:pt x="0" y="0"/>
                </a:lnTo>
                <a:close/>
              </a:path>
            </a:pathLst>
          </a:custGeom>
          <a:blipFill>
            <a:blip r:embed="rId6"/>
            <a:stretch>
              <a:fillRect l="0" t="0" r="0" b="0"/>
            </a:stretch>
          </a:blipFill>
        </p:spPr>
      </p:sp>
      <p:sp>
        <p:nvSpPr>
          <p:cNvPr name="Freeform 17" id="17"/>
          <p:cNvSpPr/>
          <p:nvPr/>
        </p:nvSpPr>
        <p:spPr>
          <a:xfrm flipH="false" flipV="false" rot="0">
            <a:off x="16076915" y="4755030"/>
            <a:ext cx="759283" cy="776941"/>
          </a:xfrm>
          <a:custGeom>
            <a:avLst/>
            <a:gdLst/>
            <a:ahLst/>
            <a:cxnLst/>
            <a:rect r="r" b="b" t="t" l="l"/>
            <a:pathLst>
              <a:path h="776941" w="759283">
                <a:moveTo>
                  <a:pt x="0" y="0"/>
                </a:moveTo>
                <a:lnTo>
                  <a:pt x="759283" y="0"/>
                </a:lnTo>
                <a:lnTo>
                  <a:pt x="759283" y="776940"/>
                </a:lnTo>
                <a:lnTo>
                  <a:pt x="0" y="776940"/>
                </a:lnTo>
                <a:lnTo>
                  <a:pt x="0" y="0"/>
                </a:lnTo>
                <a:close/>
              </a:path>
            </a:pathLst>
          </a:custGeom>
          <a:blipFill>
            <a:blip r:embed="rId7"/>
            <a:stretch>
              <a:fillRect l="0" t="0" r="0" b="0"/>
            </a:stretch>
          </a:blipFill>
        </p:spPr>
      </p:sp>
      <p:sp>
        <p:nvSpPr>
          <p:cNvPr name="TextBox 18" id="18"/>
          <p:cNvSpPr txBox="true"/>
          <p:nvPr/>
        </p:nvSpPr>
        <p:spPr>
          <a:xfrm rot="0">
            <a:off x="7606982" y="9229725"/>
            <a:ext cx="3171067" cy="280526"/>
          </a:xfrm>
          <a:prstGeom prst="rect">
            <a:avLst/>
          </a:prstGeom>
        </p:spPr>
        <p:txBody>
          <a:bodyPr anchor="t" rtlCol="false" tIns="0" lIns="0" bIns="0" rIns="0">
            <a:spAutoFit/>
          </a:bodyPr>
          <a:lstStyle/>
          <a:p>
            <a:pPr algn="l">
              <a:lnSpc>
                <a:spcPts val="2387"/>
              </a:lnSpc>
            </a:pPr>
            <a:r>
              <a:rPr lang="en-US" sz="1705" spc="486">
                <a:solidFill>
                  <a:srgbClr val="DCD8D8"/>
                </a:solidFill>
                <a:latin typeface="IBM Plex Sans"/>
                <a:ea typeface="IBM Plex Sans"/>
                <a:cs typeface="IBM Plex Sans"/>
                <a:sym typeface="IBM Plex Sans"/>
              </a:rPr>
              <a:t>WWW.TENDERIX.CZ</a:t>
            </a:r>
          </a:p>
        </p:txBody>
      </p:sp>
      <p:sp>
        <p:nvSpPr>
          <p:cNvPr name="TextBox 19" id="19"/>
          <p:cNvSpPr txBox="true"/>
          <p:nvPr/>
        </p:nvSpPr>
        <p:spPr>
          <a:xfrm rot="0">
            <a:off x="3676405" y="784546"/>
            <a:ext cx="10935191" cy="810391"/>
          </a:xfrm>
          <a:prstGeom prst="rect">
            <a:avLst/>
          </a:prstGeom>
        </p:spPr>
        <p:txBody>
          <a:bodyPr anchor="t" rtlCol="false" tIns="0" lIns="0" bIns="0" rIns="0">
            <a:spAutoFit/>
          </a:bodyPr>
          <a:lstStyle/>
          <a:p>
            <a:pPr algn="ctr">
              <a:lnSpc>
                <a:spcPts val="5724"/>
              </a:lnSpc>
            </a:pPr>
            <a:r>
              <a:rPr lang="en-US" b="true" sz="5400" spc="-10">
                <a:solidFill>
                  <a:srgbClr val="FFFFFF"/>
                </a:solidFill>
                <a:latin typeface="Poppins Ultra-Bold"/>
                <a:ea typeface="Poppins Ultra-Bold"/>
                <a:cs typeface="Poppins Ultra-Bold"/>
                <a:sym typeface="Poppins Ultra-Bold"/>
              </a:rPr>
              <a:t>DOTAZ Č. 1 - ZÁMĚR</a:t>
            </a:r>
          </a:p>
        </p:txBody>
      </p:sp>
      <p:sp>
        <p:nvSpPr>
          <p:cNvPr name="TextBox 20" id="20"/>
          <p:cNvSpPr txBox="true"/>
          <p:nvPr/>
        </p:nvSpPr>
        <p:spPr>
          <a:xfrm rot="0">
            <a:off x="17284343" y="232249"/>
            <a:ext cx="355034" cy="863298"/>
          </a:xfrm>
          <a:prstGeom prst="rect">
            <a:avLst/>
          </a:prstGeom>
        </p:spPr>
        <p:txBody>
          <a:bodyPr anchor="t" rtlCol="false" tIns="0" lIns="0" bIns="0" rIns="0">
            <a:spAutoFit/>
          </a:bodyPr>
          <a:lstStyle/>
          <a:p>
            <a:pPr algn="ctr">
              <a:lnSpc>
                <a:spcPts val="6622"/>
              </a:lnSpc>
            </a:pPr>
            <a:r>
              <a:rPr lang="en-US" sz="4730" b="true">
                <a:solidFill>
                  <a:srgbClr val="FFFFFF"/>
                </a:solidFill>
                <a:latin typeface="Poppins Bold"/>
                <a:ea typeface="Poppins Bold"/>
                <a:cs typeface="Poppins Bold"/>
                <a:sym typeface="Poppins Bold"/>
              </a:rPr>
              <a:t>T</a:t>
            </a:r>
          </a:p>
        </p:txBody>
      </p:sp>
      <p:sp>
        <p:nvSpPr>
          <p:cNvPr name="TextBox 21" id="21"/>
          <p:cNvSpPr txBox="true"/>
          <p:nvPr/>
        </p:nvSpPr>
        <p:spPr>
          <a:xfrm rot="0">
            <a:off x="2577375" y="2753930"/>
            <a:ext cx="13230280" cy="4683890"/>
          </a:xfrm>
          <a:prstGeom prst="rect">
            <a:avLst/>
          </a:prstGeom>
        </p:spPr>
        <p:txBody>
          <a:bodyPr anchor="t" rtlCol="false" tIns="0" lIns="0" bIns="0" rIns="0">
            <a:spAutoFit/>
          </a:bodyPr>
          <a:lstStyle/>
          <a:p>
            <a:pPr algn="just">
              <a:lnSpc>
                <a:spcPts val="4183"/>
              </a:lnSpc>
            </a:pPr>
            <a:r>
              <a:rPr lang="en-US" sz="2657">
                <a:solidFill>
                  <a:srgbClr val="000000"/>
                </a:solidFill>
                <a:latin typeface="Open Sans 1"/>
                <a:ea typeface="Open Sans 1"/>
                <a:cs typeface="Open Sans 1"/>
                <a:sym typeface="Open Sans 1"/>
              </a:rPr>
              <a:t>Vytvářím interní záměr zakázky v prostředí zadavatele. Účelem tohoto záměru je příprava zadání pro veřejnou zakázku a rozmyšlení základních parametrů připravované zakázky. Na základě tohoto záměru budou v další fázi životního cyklu zakázky stanoveny prostřednictvím zadávací dokumentace jednotlivé zadávací podmínky.</a:t>
            </a:r>
          </a:p>
          <a:p>
            <a:pPr algn="just">
              <a:lnSpc>
                <a:spcPts val="4183"/>
              </a:lnSpc>
            </a:pPr>
          </a:p>
          <a:p>
            <a:pPr algn="just">
              <a:lnSpc>
                <a:spcPts val="4183"/>
              </a:lnSpc>
            </a:pPr>
            <a:r>
              <a:rPr lang="en-US" b="true" sz="2657">
                <a:solidFill>
                  <a:srgbClr val="000000"/>
                </a:solidFill>
                <a:latin typeface="Open Sans 1 Bold"/>
                <a:ea typeface="Open Sans 1 Bold"/>
                <a:cs typeface="Open Sans 1 Bold"/>
                <a:sym typeface="Open Sans 1 Bold"/>
              </a:rPr>
              <a:t>Identifikuj mi všechny parametry, které by měl takový interní záměr obsahovat, aby byl dostatečným argumentačním a rozhodovacím podkladem. Potřebuji, aby byl záměru opravdu podrobný.</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DAGQLALZb9I</dc:identifier>
  <dcterms:modified xsi:type="dcterms:W3CDTF">2011-08-01T06:04:30Z</dcterms:modified>
  <cp:revision>1</cp:revision>
  <dc:title>TENDERIX - Prezentace</dc:title>
</cp:coreProperties>
</file>