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  <p:sldMasterId id="2147483693" r:id="rId2"/>
    <p:sldMasterId id="2147483694" r:id="rId3"/>
    <p:sldMasterId id="2147483695" r:id="rId4"/>
  </p:sldMasterIdLst>
  <p:notesMasterIdLst>
    <p:notesMasterId r:id="rId3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x="9144000" cy="5143500" type="screen16x9"/>
  <p:notesSz cx="6858000" cy="9144000"/>
  <p:embeddedFontLst>
    <p:embeddedFont>
      <p:font typeface="Comic Sans MS" panose="030F0902030302020204" pitchFamily="66" charset="0"/>
      <p:regular r:id="rId38"/>
    </p:embeddedFont>
    <p:embeddedFont>
      <p:font typeface="Inter" panose="020B0502030000000004" pitchFamily="34" charset="0"/>
      <p:regular r:id="rId39"/>
      <p:bold r:id="rId40"/>
      <p:italic r:id="rId41"/>
      <p:boldItalic r:id="rId42"/>
    </p:embeddedFont>
    <p:embeddedFont>
      <p:font typeface="Inter ExtraBold" panose="02000503000000020004" pitchFamily="2" charset="0"/>
      <p:bold r:id="rId43"/>
      <p:italic r:id="rId44"/>
      <p:boldItalic r:id="rId45"/>
    </p:embeddedFont>
    <p:embeddedFont>
      <p:font typeface="Inter Medium" panose="02000503000000020004" pitchFamily="2" charset="0"/>
      <p:regular r:id="rId46"/>
      <p:bold r:id="rId47"/>
      <p:italic r:id="rId48"/>
      <p:boldItalic r:id="rId49"/>
    </p:embeddedFont>
    <p:embeddedFont>
      <p:font typeface="Inter SemiBold" panose="02000503000000020004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017F10-49C5-4A28-BF71-A59F0B0929EF}">
  <a:tblStyle styleId="{E4017F10-49C5-4A28-BF71-A59F0B0929E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63"/>
  </p:normalViewPr>
  <p:slideViewPr>
    <p:cSldViewPr snapToGrid="0">
      <p:cViewPr varScale="1">
        <p:scale>
          <a:sx n="156" d="100"/>
          <a:sy n="156" d="100"/>
        </p:scale>
        <p:origin x="464" y="-2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PxH4qO6F-8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ff888b755c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ff888b755c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ff888b755c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ff888b755c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Intro (Slide 1)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AGI odhad za jeden (a pol) roka z 20 na 3 roky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Starnem ako v psych rokov, explozia AI modelov</a:t>
            </a:r>
            <a:br>
              <a:rPr lang="en">
                <a:solidFill>
                  <a:schemeClr val="dk1"/>
                </a:solidFill>
              </a:rPr>
            </a:b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d41c137e0b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1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d41c137e0b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Cipy / GPUs (Slide 7)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Nvidia – GPUs najhodnotnejsia firma na sveta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Idea/postup/algoritmus sa neda zakazat (vid crypto), ked je raz dzin von nemozeme ludom prikazat aby na to zabudli, ale co sa da zakazat a vcelku efektivne regulovat je hw, materialny svet na ktorom ta idea alebo algo bezi (na GPU treba pomaly zbrojný pas)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GPU/compute strategicky resource – “AI tovarne” – data centers (s malymi jadrovymi elektrarnami)+ robotika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Čína pozadu (7 nm)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Moore’s Law (ide to este rychlejsie) Moorov zakon kazde 2 roky sa 2 x zrychli procesory AI nam uz teraz pomaha tieto procesory navrhovat cipy pre AI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Dalsia spatna vazba (feedback loop) ktoru so ludia ani neuveduju su investicie do AI...vacsina z prediktivnych systemov ktore investicne fondy pouzivaju su zalozeny na AI, neuronkach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d41c137e0b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d41c137e0b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ff888b755c_0_1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ff888b755c_0_1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ff888b755c_0_1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ff888b755c_0_1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ff888b755c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1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ff888b755c_0_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ff888b755c_0_1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ff888b755c_0_1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0" i="0" dirty="0">
                <a:solidFill>
                  <a:srgbClr val="0078D7"/>
                </a:solidFill>
                <a:effectLst/>
                <a:latin typeface="Aptos" panose="020B0004020202020204" pitchFamily="34" charset="0"/>
                <a:hlinkClick r:id="rId3" tooltip="https://www.youtube.com/watch?v=HPxH4qO6F-8"/>
              </a:rPr>
              <a:t>https://www.youtube.com/watch?v</a:t>
            </a:r>
            <a:r>
              <a:rPr lang="cs-CZ" b="0" i="0">
                <a:solidFill>
                  <a:srgbClr val="0078D7"/>
                </a:solidFill>
                <a:effectLst/>
                <a:latin typeface="Aptos" panose="020B0004020202020204" pitchFamily="34" charset="0"/>
                <a:hlinkClick r:id="rId3" tooltip="https://www.youtube.com/watch?v=HPxH4qO6F-8"/>
              </a:rPr>
              <a:t>=HPxH4qO6F-8</a:t>
            </a:r>
            <a:r>
              <a:rPr lang="cs-CZ" b="0" i="0">
                <a:solidFill>
                  <a:srgbClr val="0078D7"/>
                </a:solidFill>
                <a:effectLst/>
                <a:latin typeface="Aptos" panose="020B0004020202020204" pitchFamily="34" charset="0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ff888b755c_0_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ff888b755c_0_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ff888b755c_0_1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ff888b755c_0_1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ff888b755c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1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2ff888b755c_0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50394" lvl="0" indent="0" algn="l" rtl="0">
              <a:lnSpc>
                <a:spcPct val="115000"/>
              </a:lnSpc>
              <a:spcBef>
                <a:spcPts val="3000"/>
              </a:spcBef>
              <a:spcAft>
                <a:spcPts val="4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Mozog  je najvýkonnejším a najefektívnejším strojom, fungujúcim len na približne 20 wattoch energie. Približne ako 1 žiarovka.</a:t>
            </a:r>
            <a:endParaRPr sz="3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d41c137e0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d41c137e0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ff888b755c_0_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1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ff888b755c_0_7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Ľudský mozog operuje na 20W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GPT – učia sa distribuovane (toto nevieme). Naše učenie je napriek tomu efektívnejsie – stačí oveľa menej dát – silná generalizácia, a analogické myslenie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vyhrali sme cenu krásy a elegencie ale žiaľ naše mozgy nevieme nafúknuť a škálovať, nevieme lepiacou páskou zlepiť 100 mozgov dokopy aby sme dostali 100 násobnú kogníciu (a deľba práce, fungovanie ako “spoločnost” to nezáchrania – pomalé IO)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schizma/divergencia – neurónky sa menej a menej podobajú na tie biologické – vkladáme do nich logické obvody, symbolové časti, čipy – držia hodnotu (je na nich spoľah), predvýdateľnejšie, dobré kombo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Jedna možnosť je čo sa už deje – je boostnut aj nase mozgy s nejakym tym kremikom, a hlavne zrychlit prijem a vydaj informacii (neurolink)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Druha moznost je pozriet sa este hlbsie na to ako funguje mozog (Numenta dole)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d41c137e0b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1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d41c137e0b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Zakladatel Jeff Hawkings (~Steven Jobs in 90s, palm devices) – musíme pochopiť ako funguje mozog, ML nie je dostatočné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Thousand Brain Hypothesis – Mozog sa sklada z 150k kortikálnych stĺpcov (zrnká ryže) – kazdy akoby samostatny mozog – potom hlasuju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 ich technologiou vieme spustat male LLMka 10x – 100x efektivnejsie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d41c137e0b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d41c137e0b_0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ff888b755c_0_1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1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ff888b755c_0_1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ff888b755c_0_1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1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ff888b755c_0_1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ff888b755c_0_1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1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2ff888b755c_0_1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d41c137e0b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2d41c137e0b_0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d41c137e0b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1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d41c137e0b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d41c137e0b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2d41c137e0b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  <a:t>Epistemologická bariéra – nevieme, čo nevieme, Minsky</a:t>
            </a:r>
            <a:endParaRPr sz="2500">
              <a:solidFill>
                <a:schemeClr val="lt1"/>
              </a:solidFill>
              <a:highlight>
                <a:schemeClr val="dk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  <a:t>Paradox papierovej spinky</a:t>
            </a:r>
            <a:endParaRPr sz="2500">
              <a:solidFill>
                <a:schemeClr val="lt1"/>
              </a:solidFill>
              <a:highlight>
                <a:schemeClr val="dk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  <a:t>(Super) alignácia</a:t>
            </a:r>
            <a:endParaRPr sz="2500">
              <a:solidFill>
                <a:schemeClr val="lt1"/>
              </a:solidFill>
              <a:highlight>
                <a:schemeClr val="dk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  <a:t>AI nás prekoná (ako kontrolovať niečo, čo je múdrejšie ako my)</a:t>
            </a:r>
            <a:endParaRPr sz="2500">
              <a:solidFill>
                <a:schemeClr val="lt1"/>
              </a:solidFill>
              <a:highlight>
                <a:schemeClr val="dk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  <a:t>Hypotéza domáceho maznáčika</a:t>
            </a:r>
            <a:endParaRPr sz="2500">
              <a:solidFill>
                <a:schemeClr val="lt1"/>
              </a:solidFill>
              <a:highlight>
                <a:schemeClr val="dk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  <a:t>Wireheading (odmeny) a dopamínový loop</a:t>
            </a:r>
            <a:endParaRPr sz="2500">
              <a:solidFill>
                <a:schemeClr val="lt1"/>
              </a:solidFill>
              <a:highlight>
                <a:schemeClr val="dk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  <a:t>Closed vs open-source (legislatívne ovládnutie + zlí aktéri)</a:t>
            </a:r>
            <a:endParaRPr sz="2500">
              <a:solidFill>
                <a:schemeClr val="lt1"/>
              </a:solidFill>
              <a:highlight>
                <a:schemeClr val="dk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2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  <a:t>Superinteligencia, maximalizácia zvedavosti, koexistencia</a:t>
            </a:r>
            <a:endParaRPr>
              <a:solidFill>
                <a:schemeClr val="dk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d41c137e0b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2d41c137e0b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  <a:t>Strata kancelárskych pozícii (pred 10 rokmi si všetci mysleli, že pôjde o manuálne pozície)</a:t>
            </a:r>
            <a:endParaRPr sz="2500">
              <a:solidFill>
                <a:schemeClr val="lt1"/>
              </a:solidFill>
              <a:highlight>
                <a:schemeClr val="dk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  <a:t>Digitálni asistenti, externá pamäť a vyhľadávanie (nositeľné zariadenia)</a:t>
            </a:r>
            <a:endParaRPr sz="2500">
              <a:solidFill>
                <a:schemeClr val="lt1"/>
              </a:solidFill>
              <a:highlight>
                <a:schemeClr val="dk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  <a:t>AI agenti - plánovanie, použitie nástrojov</a:t>
            </a:r>
            <a:endParaRPr sz="2500">
              <a:solidFill>
                <a:schemeClr val="lt1"/>
              </a:solidFill>
              <a:highlight>
                <a:schemeClr val="dk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  <a:t>Harari – “jedna z výziev bude naučiť sa zabudnúť to, čo vieme”</a:t>
            </a:r>
            <a:endParaRPr sz="2500">
              <a:solidFill>
                <a:schemeClr val="lt1"/>
              </a:solidFill>
              <a:highlight>
                <a:schemeClr val="dk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  <a:t>Tvrdé zručnosti (programovanie) vs. mäkké zručnosti</a:t>
            </a:r>
            <a:endParaRPr sz="2500">
              <a:solidFill>
                <a:schemeClr val="lt1"/>
              </a:solidFill>
              <a:highlight>
                <a:schemeClr val="dk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2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  <a:t>Demokratizujúca technológia -</a:t>
            </a:r>
            <a:br>
              <a:rPr lang="en" sz="2500">
                <a:solidFill>
                  <a:schemeClr val="lt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</a:br>
            <a:r>
              <a:rPr lang="en" sz="2500">
                <a:solidFill>
                  <a:schemeClr val="lt1"/>
                </a:solidFill>
                <a:highlight>
                  <a:schemeClr val="dk1"/>
                </a:highlight>
                <a:latin typeface="Inter"/>
                <a:ea typeface="Inter"/>
                <a:cs typeface="Inter"/>
                <a:sym typeface="Inter"/>
              </a:rPr>
              <a:t>rozvojové krajiny sú pozitívnejšie vs. západ je skeptický, presýtený.</a:t>
            </a:r>
            <a:endParaRPr>
              <a:highlight>
                <a:schemeClr val="dk1"/>
              </a:highlight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01120d4f4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01120d4f4d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d41c137e0b_0_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1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d41c137e0b_0_8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d41c137e0b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2d41c137e0b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Extrémni tecdhno-optimisti, operujú s termodynamickou a evolučnou nevyhnutnosťou, transhumanistu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Speciest - “druháč”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Post-scarcity éra/zlatý vek – dostatok všetkého, UBI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Nekonečná energia, Kardashevova stupnica civilizácií: 10^16W, 10^26W, 10^36W, Dysonova guľa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Zoznamovacie aplikácie (Bumble) umožňujú našim AI avatarom randiť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Nesmrtelnosť – Bryan Johnson (neumrieť), nultá generácia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Boh je späť (AI ako orákulum) – Boh je mŕtvy (Nietzsche)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3000"/>
              </a:spcBef>
              <a:spcAft>
                <a:spcPts val="2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Arthur C. Clarke: „Možno je našou úlohou na tejto planéte nevzývať Boha, ale ho vytvoriť“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d41c137e0b_0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2d41c137e0b_0_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d41c137e0b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d41c137e0b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d41c137e0b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d41c137e0b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d41c137e0b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1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d41c137e0b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d41c137e0b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d41c137e0b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ff888b755c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ff888b755c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d41c137e0b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d41c137e0b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>
            <a:spLocks noGrp="1"/>
          </p:cNvSpPr>
          <p:nvPr>
            <p:ph type="pic" idx="2"/>
          </p:nvPr>
        </p:nvSpPr>
        <p:spPr>
          <a:xfrm>
            <a:off x="4371976" y="-761250"/>
            <a:ext cx="6400800" cy="64008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"/>
          <p:cNvSpPr txBox="1">
            <a:spLocks noGrp="1"/>
          </p:cNvSpPr>
          <p:nvPr>
            <p:ph type="ctrTitle"/>
          </p:nvPr>
        </p:nvSpPr>
        <p:spPr>
          <a:xfrm>
            <a:off x="914400" y="457200"/>
            <a:ext cx="4640700" cy="41118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solidFill>
          <a:schemeClr val="accen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8"/>
          <p:cNvSpPr txBox="1">
            <a:spLocks noGrp="1"/>
          </p:cNvSpPr>
          <p:nvPr>
            <p:ph type="ctrTitle"/>
          </p:nvPr>
        </p:nvSpPr>
        <p:spPr>
          <a:xfrm>
            <a:off x="914400" y="457200"/>
            <a:ext cx="4640700" cy="41118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0"/>
          <p:cNvSpPr txBox="1">
            <a:spLocks noGrp="1"/>
          </p:cNvSpPr>
          <p:nvPr>
            <p:ph type="title"/>
          </p:nvPr>
        </p:nvSpPr>
        <p:spPr>
          <a:xfrm>
            <a:off x="914400" y="445025"/>
            <a:ext cx="6858000" cy="572700"/>
          </a:xfrm>
          <a:prstGeom prst="rect">
            <a:avLst/>
          </a:prstGeom>
        </p:spPr>
        <p:txBody>
          <a:bodyPr spcFirstLastPara="1" wrap="square" lIns="91450" tIns="91450" rIns="91450" bIns="914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body" idx="1"/>
          </p:nvPr>
        </p:nvSpPr>
        <p:spPr>
          <a:xfrm>
            <a:off x="914400" y="1485900"/>
            <a:ext cx="6858000" cy="3083100"/>
          </a:xfrm>
          <a:prstGeom prst="rect">
            <a:avLst/>
          </a:prstGeom>
        </p:spPr>
        <p:txBody>
          <a:bodyPr spcFirstLastPara="1" wrap="square" lIns="91450" tIns="91450" rIns="91450" bIns="91450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1"/>
          <p:cNvSpPr txBox="1">
            <a:spLocks noGrp="1"/>
          </p:cNvSpPr>
          <p:nvPr>
            <p:ph type="title"/>
          </p:nvPr>
        </p:nvSpPr>
        <p:spPr>
          <a:xfrm>
            <a:off x="914400" y="445025"/>
            <a:ext cx="6858000" cy="572700"/>
          </a:xfrm>
          <a:prstGeom prst="rect">
            <a:avLst/>
          </a:prstGeom>
        </p:spPr>
        <p:txBody>
          <a:bodyPr spcFirstLastPara="1" wrap="square" lIns="91450" tIns="91450" rIns="91450" bIns="914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1"/>
          <p:cNvSpPr txBox="1">
            <a:spLocks noGrp="1"/>
          </p:cNvSpPr>
          <p:nvPr>
            <p:ph type="body" idx="1"/>
          </p:nvPr>
        </p:nvSpPr>
        <p:spPr>
          <a:xfrm>
            <a:off x="857250" y="1152475"/>
            <a:ext cx="3454200" cy="3416400"/>
          </a:xfrm>
          <a:prstGeom prst="rect">
            <a:avLst/>
          </a:prstGeom>
        </p:spPr>
        <p:txBody>
          <a:bodyPr spcFirstLastPara="1" wrap="square" lIns="91450" tIns="91450" rIns="91450" bIns="91450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50" tIns="91450" rIns="91450" bIns="91450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2"/>
          <p:cNvSpPr txBox="1">
            <a:spLocks noGrp="1"/>
          </p:cNvSpPr>
          <p:nvPr>
            <p:ph type="title"/>
          </p:nvPr>
        </p:nvSpPr>
        <p:spPr>
          <a:xfrm>
            <a:off x="914400" y="445025"/>
            <a:ext cx="6858000" cy="572700"/>
          </a:xfrm>
          <a:prstGeom prst="rect">
            <a:avLst/>
          </a:prstGeom>
        </p:spPr>
        <p:txBody>
          <a:bodyPr spcFirstLastPara="1" wrap="square" lIns="91450" tIns="91450" rIns="91450" bIns="914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3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3396300" cy="41118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4" name="Google Shape;124;p33"/>
          <p:cNvSpPr txBox="1">
            <a:spLocks noGrp="1"/>
          </p:cNvSpPr>
          <p:nvPr>
            <p:ph type="body" idx="1"/>
          </p:nvPr>
        </p:nvSpPr>
        <p:spPr>
          <a:xfrm>
            <a:off x="4939500" y="457050"/>
            <a:ext cx="2832900" cy="41118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0175" tIns="90175" rIns="90175" bIns="901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Font typeface="Inter SemiBold"/>
              <a:buNone/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134" name="Google Shape;134;p3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0175" tIns="90175" rIns="90175" bIns="901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5" name="Google Shape;135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0175" tIns="90175" rIns="90175" bIns="901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0175" tIns="90175" rIns="90175" bIns="901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8" name="Google Shape;13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0175" tIns="90175" rIns="90175" bIns="901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0175" tIns="90175" rIns="90175" bIns="901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0175" tIns="90175" rIns="90175" bIns="9017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0175" tIns="90175" rIns="90175" bIns="901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0175" tIns="90175" rIns="90175" bIns="901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0175" tIns="90175" rIns="90175" bIns="9017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6" name="Google Shape;146;p3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0175" tIns="90175" rIns="90175" bIns="9017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7" name="Google Shape;147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0175" tIns="90175" rIns="90175" bIns="901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0175" tIns="90175" rIns="90175" bIns="901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0175" tIns="90175" rIns="90175" bIns="901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0175" tIns="90175" rIns="90175" bIns="9017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4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0175" tIns="90175" rIns="90175" bIns="9017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4" name="Google Shape;154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0175" tIns="90175" rIns="90175" bIns="901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0175" tIns="90175" rIns="90175" bIns="901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>
            <a:endParaRPr/>
          </a:p>
        </p:txBody>
      </p:sp>
      <p:sp>
        <p:nvSpPr>
          <p:cNvPr id="157" name="Google Shape;157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0175" tIns="90175" rIns="90175" bIns="901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0175" tIns="90175" rIns="90175" bIns="90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0175" tIns="90175" rIns="90175" bIns="901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2pPr>
            <a:lvl3pPr lvl="2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3pPr>
            <a:lvl4pPr lvl="3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4pPr>
            <a:lvl5pPr lvl="4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5pPr>
            <a:lvl6pPr lvl="5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6pPr>
            <a:lvl7pPr lvl="6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7pPr>
            <a:lvl8pPr lvl="7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8pPr>
            <a:lvl9pPr lvl="8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9pPr>
          </a:lstStyle>
          <a:p>
            <a:endParaRPr/>
          </a:p>
        </p:txBody>
      </p:sp>
      <p:sp>
        <p:nvSpPr>
          <p:cNvPr id="161" name="Google Shape;161;p4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0175" tIns="90175" rIns="90175" bIns="901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2" name="Google Shape;162;p4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0175" tIns="90175" rIns="90175" bIns="9017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3" name="Google Shape;163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0175" tIns="90175" rIns="90175" bIns="901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0175" tIns="90175" rIns="90175" bIns="9017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66" name="Google Shape;166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0175" tIns="90175" rIns="90175" bIns="901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0175" tIns="90175" rIns="90175" bIns="901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9pPr>
          </a:lstStyle>
          <a:p>
            <a:r>
              <a:t>xx%</a:t>
            </a:r>
          </a:p>
        </p:txBody>
      </p:sp>
      <p:sp>
        <p:nvSpPr>
          <p:cNvPr id="169" name="Google Shape;169;p4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0175" tIns="90175" rIns="90175" bIns="9017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0" name="Google Shape;170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0175" tIns="90175" rIns="90175" bIns="901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0175" tIns="90175" rIns="90175" bIns="901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7"/>
          <p:cNvSpPr>
            <a:spLocks noGrp="1"/>
          </p:cNvSpPr>
          <p:nvPr>
            <p:ph type="pic" idx="2"/>
          </p:nvPr>
        </p:nvSpPr>
        <p:spPr>
          <a:xfrm>
            <a:off x="4371976" y="-761250"/>
            <a:ext cx="6270300" cy="6270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650" tIns="33800" rIns="67650" bIns="33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650" tIns="33800" rIns="67650" bIns="338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650" tIns="33800" rIns="67650" bIns="33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79" name="Google Shape;179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650" tIns="33800" rIns="67650" bIns="33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80" name="Google Shape;180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650" tIns="33800" rIns="67650" bIns="33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6"/>
          <p:cNvSpPr txBox="1">
            <a:spLocks noGrp="1"/>
          </p:cNvSpPr>
          <p:nvPr>
            <p:ph type="title"/>
          </p:nvPr>
        </p:nvSpPr>
        <p:spPr>
          <a:xfrm>
            <a:off x="914400" y="445025"/>
            <a:ext cx="6858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Inter SemiBold"/>
              <a:buNone/>
              <a:defRPr sz="2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Inter SemiBold"/>
              <a:buNone/>
              <a:defRPr sz="2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Inter SemiBold"/>
              <a:buNone/>
              <a:defRPr sz="2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Inter SemiBold"/>
              <a:buNone/>
              <a:defRPr sz="2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Inter SemiBold"/>
              <a:buNone/>
              <a:defRPr sz="2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Inter SemiBold"/>
              <a:buNone/>
              <a:defRPr sz="2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Inter SemiBold"/>
              <a:buNone/>
              <a:defRPr sz="2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Inter SemiBold"/>
              <a:buNone/>
              <a:defRPr sz="2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Inter SemiBold"/>
              <a:buNone/>
              <a:defRPr sz="2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99" name="Google Shape;99;p26"/>
          <p:cNvSpPr txBox="1">
            <a:spLocks noGrp="1"/>
          </p:cNvSpPr>
          <p:nvPr>
            <p:ph type="body" idx="1"/>
          </p:nvPr>
        </p:nvSpPr>
        <p:spPr>
          <a:xfrm>
            <a:off x="914400" y="1485900"/>
            <a:ext cx="68580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ter"/>
              <a:buChar char="●"/>
              <a:defRPr sz="1800"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 sz="1400"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 sz="14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 sz="14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 sz="14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 sz="14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 sz="14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 sz="14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 sz="14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576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2878">
          <p15:clr>
            <a:srgbClr val="E46962"/>
          </p15:clr>
        </p15:guide>
        <p15:guide id="6" pos="4896">
          <p15:clr>
            <a:srgbClr val="E46962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175" tIns="90175" rIns="90175" bIns="901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130" name="Google Shape;130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175" tIns="90175" rIns="90175" bIns="9017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175" tIns="90175" rIns="90175" bIns="9017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g"/><Relationship Id="rId4" Type="http://schemas.openxmlformats.org/officeDocument/2006/relationships/hyperlink" Target="http://www.youtube.com/watch?v=HPxH4qO6F-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9"/>
          <p:cNvSpPr/>
          <p:nvPr/>
        </p:nvSpPr>
        <p:spPr>
          <a:xfrm>
            <a:off x="5382300" y="689850"/>
            <a:ext cx="4083900" cy="3763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49"/>
          <p:cNvSpPr txBox="1">
            <a:spLocks noGrp="1"/>
          </p:cNvSpPr>
          <p:nvPr>
            <p:ph type="subTitle" idx="1"/>
          </p:nvPr>
        </p:nvSpPr>
        <p:spPr>
          <a:xfrm>
            <a:off x="492750" y="1288275"/>
            <a:ext cx="60717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Elektronizace, automatizace a umělá inteligence</a:t>
            </a:r>
            <a:endParaRPr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nejen ve veřejných zakázkách - 2024</a:t>
            </a:r>
            <a:endParaRPr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700">
                <a:latin typeface="Inter SemiBold"/>
                <a:ea typeface="Inter SemiBold"/>
                <a:cs typeface="Inter SemiBold"/>
                <a:sym typeface="Inter SemiBold"/>
              </a:rPr>
              <a:t>Využitie AI vo verejnom obstarávaní </a:t>
            </a:r>
            <a:endParaRPr sz="2700" u="sng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187" name="Google Shape;18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2811" y="2388338"/>
            <a:ext cx="3079300" cy="60083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9"/>
          <p:cNvSpPr/>
          <p:nvPr/>
        </p:nvSpPr>
        <p:spPr>
          <a:xfrm>
            <a:off x="596284" y="3481588"/>
            <a:ext cx="2062200" cy="447900"/>
          </a:xfrm>
          <a:prstGeom prst="roundRect">
            <a:avLst>
              <a:gd name="adj" fmla="val 50000"/>
            </a:avLst>
          </a:prstGeom>
          <a:solidFill>
            <a:srgbClr val="2979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15. Október 2024</a:t>
            </a:r>
            <a:endParaRPr sz="1000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4100"/>
            <a:ext cx="9144001" cy="4387983"/>
          </a:xfrm>
          <a:prstGeom prst="rect">
            <a:avLst/>
          </a:prstGeom>
          <a:noFill/>
          <a:ln w="9525" cap="flat" cmpd="sng">
            <a:solidFill>
              <a:srgbClr val="F1F1F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3" name="Google Shape;393;p58"/>
          <p:cNvSpPr/>
          <p:nvPr/>
        </p:nvSpPr>
        <p:spPr>
          <a:xfrm>
            <a:off x="6179412" y="-95275"/>
            <a:ext cx="3341100" cy="34107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marR="3175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Všeobecná umelá inteligencia (AGI)</a:t>
            </a:r>
            <a:endParaRPr sz="1600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marR="3175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nám klope na dvere</a:t>
            </a:r>
            <a:endParaRPr sz="1600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94" name="Google Shape;394;p58"/>
          <p:cNvSpPr/>
          <p:nvPr/>
        </p:nvSpPr>
        <p:spPr>
          <a:xfrm>
            <a:off x="7528200" y="2335438"/>
            <a:ext cx="1522800" cy="1554600"/>
          </a:xfrm>
          <a:prstGeom prst="ellipse">
            <a:avLst/>
          </a:prstGeom>
          <a:solidFill>
            <a:srgbClr val="1DBF0B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AGI je zlatý grál</a:t>
            </a:r>
            <a:br>
              <a:rPr lang="en" sz="9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</a:br>
            <a:r>
              <a:rPr lang="en" sz="9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vo vývoji AI</a:t>
            </a:r>
            <a:endParaRPr sz="900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45" y="76200"/>
            <a:ext cx="7816686" cy="49638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0" name="Google Shape;400;p59"/>
          <p:cNvCxnSpPr/>
          <p:nvPr/>
        </p:nvCxnSpPr>
        <p:spPr>
          <a:xfrm rot="10800000" flipH="1">
            <a:off x="675245" y="3183425"/>
            <a:ext cx="7120800" cy="10527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1" name="Google Shape;401;p59"/>
          <p:cNvSpPr/>
          <p:nvPr/>
        </p:nvSpPr>
        <p:spPr>
          <a:xfrm>
            <a:off x="5365224" y="-838950"/>
            <a:ext cx="3341100" cy="3410700"/>
          </a:xfrm>
          <a:prstGeom prst="ellipse">
            <a:avLst/>
          </a:prstGeom>
          <a:solidFill>
            <a:srgbClr val="1DBF0B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marR="368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AI a hardvér?</a:t>
            </a:r>
            <a:endParaRPr sz="2200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02" name="Google Shape;402;p59"/>
          <p:cNvSpPr/>
          <p:nvPr/>
        </p:nvSpPr>
        <p:spPr>
          <a:xfrm>
            <a:off x="7146392" y="897275"/>
            <a:ext cx="2239200" cy="2286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Nvidia je 2. najhodnotnejšia firma na svete. Predbehla Apple.</a:t>
            </a:r>
            <a:endParaRPr sz="1200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0"/>
          <p:cNvSpPr txBox="1"/>
          <p:nvPr/>
        </p:nvSpPr>
        <p:spPr>
          <a:xfrm>
            <a:off x="7063050" y="484613"/>
            <a:ext cx="11664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rPr>
              <a:t>cequence.io</a:t>
            </a:r>
            <a:endParaRPr sz="1100">
              <a:solidFill>
                <a:schemeClr val="dk2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08" name="Google Shape;408;p60"/>
          <p:cNvSpPr txBox="1"/>
          <p:nvPr/>
        </p:nvSpPr>
        <p:spPr>
          <a:xfrm>
            <a:off x="443005" y="2249100"/>
            <a:ext cx="60111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Ako AI využívať</a:t>
            </a:r>
            <a:endParaRPr sz="3600" b="1">
              <a:solidFill>
                <a:schemeClr val="dk2"/>
              </a:solidFill>
            </a:endParaRPr>
          </a:p>
        </p:txBody>
      </p:sp>
      <p:sp>
        <p:nvSpPr>
          <p:cNvPr id="409" name="Google Shape;409;p60"/>
          <p:cNvSpPr txBox="1"/>
          <p:nvPr/>
        </p:nvSpPr>
        <p:spPr>
          <a:xfrm>
            <a:off x="6869175" y="986325"/>
            <a:ext cx="1859100" cy="31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700" b="1">
                <a:solidFill>
                  <a:srgbClr val="6297FF"/>
                </a:solidFill>
                <a:latin typeface="Inter"/>
                <a:ea typeface="Inter"/>
                <a:cs typeface="Inter"/>
                <a:sym typeface="Inter"/>
              </a:rPr>
              <a:t>?</a:t>
            </a:r>
            <a:endParaRPr sz="19700" b="1">
              <a:solidFill>
                <a:srgbClr val="6297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1"/>
          <p:cNvSpPr txBox="1">
            <a:spLocks noGrp="1"/>
          </p:cNvSpPr>
          <p:nvPr>
            <p:ph type="subTitle" idx="4294967295"/>
          </p:nvPr>
        </p:nvSpPr>
        <p:spPr>
          <a:xfrm>
            <a:off x="271400" y="133280"/>
            <a:ext cx="8222100" cy="432900"/>
          </a:xfrm>
          <a:prstGeom prst="rect">
            <a:avLst/>
          </a:prstGeom>
        </p:spPr>
        <p:txBody>
          <a:bodyPr spcFirstLastPara="1" wrap="square" lIns="91450" tIns="91450" rIns="91450" bIns="91450" anchor="t" anchorCtr="0">
            <a:normAutofit fontScale="625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Role Prompting</a:t>
            </a:r>
            <a:endParaRPr sz="24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15" name="Google Shape;415;p61"/>
          <p:cNvSpPr txBox="1">
            <a:spLocks noGrp="1"/>
          </p:cNvSpPr>
          <p:nvPr>
            <p:ph type="subTitle" idx="4294967295"/>
          </p:nvPr>
        </p:nvSpPr>
        <p:spPr>
          <a:xfrm>
            <a:off x="8346300" y="203350"/>
            <a:ext cx="797700" cy="432900"/>
          </a:xfrm>
          <a:prstGeom prst="rect">
            <a:avLst/>
          </a:prstGeom>
        </p:spPr>
        <p:txBody>
          <a:bodyPr spcFirstLastPara="1" wrap="square" lIns="91450" tIns="91450" rIns="91450" bIns="914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eBF’23</a:t>
            </a:r>
            <a:endParaRPr sz="1400">
              <a:solidFill>
                <a:schemeClr val="lt1"/>
              </a:solidFill>
            </a:endParaRPr>
          </a:p>
        </p:txBody>
      </p:sp>
      <p:pic>
        <p:nvPicPr>
          <p:cNvPr id="416" name="Google Shape;41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396" y="320375"/>
            <a:ext cx="5681466" cy="4300703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61"/>
          <p:cNvSpPr/>
          <p:nvPr/>
        </p:nvSpPr>
        <p:spPr>
          <a:xfrm>
            <a:off x="6179412" y="-95275"/>
            <a:ext cx="3341100" cy="34107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marR="3175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Na trhu je oveľa viac hráčov ako len OpenAI (</a:t>
            </a:r>
            <a:r>
              <a:rPr lang="en"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ChatGPT)</a:t>
            </a:r>
            <a:endParaRPr sz="1600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18" name="Google Shape;418;p61"/>
          <p:cNvSpPr/>
          <p:nvPr/>
        </p:nvSpPr>
        <p:spPr>
          <a:xfrm>
            <a:off x="6179412" y="2472825"/>
            <a:ext cx="1522800" cy="1554600"/>
          </a:xfrm>
          <a:prstGeom prst="ellipse">
            <a:avLst/>
          </a:prstGeom>
          <a:solidFill>
            <a:srgbClr val="1DBF0B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Kvalita</a:t>
            </a:r>
            <a:endParaRPr sz="1600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vs. Cena</a:t>
            </a:r>
            <a:endParaRPr sz="1600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3" name="Google Shape;423;p62"/>
          <p:cNvGraphicFramePr/>
          <p:nvPr/>
        </p:nvGraphicFramePr>
        <p:xfrm>
          <a:off x="200550" y="1282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{E4017F10-49C5-4A28-BF71-A59F0B0929EF}</a:tableStyleId>
              </a:tblPr>
              <a:tblGrid>
                <a:gridCol w="215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5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5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6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💻Forma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🆓Voľne dostupné generické modely 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💵Komerčné generické modely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🧩Prispôsobené modely v rámci špecializovanej aplikácie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👍 Výhody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Okamžitá dostupnosť</a:t>
                      </a:r>
                      <a:endParaRPr sz="1200"/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Jednoduché používanie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Rýchla dostupnosť</a:t>
                      </a:r>
                      <a:endParaRPr sz="1200"/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Jednoduché používanie</a:t>
                      </a:r>
                      <a:endParaRPr sz="1200"/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Prístup k prémiovej    technológii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Presne prispôsobené na daný use case</a:t>
                      </a:r>
                      <a:endParaRPr sz="1200"/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Presnosť a kvalita odpovede</a:t>
                      </a:r>
                      <a:endParaRPr sz="1200"/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Bezpečnosť</a:t>
                      </a:r>
                      <a:endParaRPr sz="1200"/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Integrácia s E2E procesom 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🚩Nevýhody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Limitovaný rozsah</a:t>
                      </a:r>
                      <a:endParaRPr sz="1200"/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Nepresné odpovede a halucinovanie </a:t>
                      </a:r>
                      <a:endParaRPr sz="1200"/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Závislosť na kvalite promptingu</a:t>
                      </a:r>
                      <a:endParaRPr sz="1200"/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Administratíva</a:t>
                      </a:r>
                      <a:endParaRPr sz="1200"/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Bezpečnosť!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Nepresné odpovede a halucinovanie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Závislosť na kvalite promptingu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Administratíva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Bezpečnosť!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Dlhšia implementácia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24" name="Google Shape;424;p62"/>
          <p:cNvSpPr txBox="1">
            <a:spLocks noGrp="1"/>
          </p:cNvSpPr>
          <p:nvPr>
            <p:ph type="title"/>
          </p:nvPr>
        </p:nvSpPr>
        <p:spPr>
          <a:xfrm>
            <a:off x="200550" y="170850"/>
            <a:ext cx="8777400" cy="572700"/>
          </a:xfrm>
          <a:prstGeom prst="rect">
            <a:avLst/>
          </a:prstGeom>
        </p:spPr>
        <p:txBody>
          <a:bodyPr spcFirstLastPara="1" wrap="square" lIns="91450" tIns="91450" rIns="91450" bIns="9145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AI na pomoc pri práci je dnes dostupná pre každého…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63"/>
          <p:cNvPicPr preferRelativeResize="0"/>
          <p:nvPr/>
        </p:nvPicPr>
        <p:blipFill rotWithShape="1">
          <a:blip r:embed="rId3">
            <a:alphaModFix/>
          </a:blip>
          <a:srcRect t="9203" b="9203"/>
          <a:stretch/>
        </p:blipFill>
        <p:spPr>
          <a:xfrm>
            <a:off x="0" y="0"/>
            <a:ext cx="926509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3"/>
          <p:cNvSpPr txBox="1">
            <a:spLocks noGrp="1"/>
          </p:cNvSpPr>
          <p:nvPr>
            <p:ph type="ctrTitle"/>
          </p:nvPr>
        </p:nvSpPr>
        <p:spPr>
          <a:xfrm>
            <a:off x="115720" y="2424563"/>
            <a:ext cx="9033600" cy="24909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>
                <a:highlight>
                  <a:schemeClr val="accent1"/>
                </a:highlight>
                <a:latin typeface="Inter ExtraBold"/>
                <a:ea typeface="Inter ExtraBold"/>
                <a:cs typeface="Inter ExtraBold"/>
                <a:sym typeface="Inter ExtraBold"/>
              </a:rPr>
              <a:t>Ako to robíme my?</a:t>
            </a:r>
            <a:endParaRPr sz="7400">
              <a:highlight>
                <a:schemeClr val="accent1"/>
              </a:highlight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4"/>
          <p:cNvSpPr txBox="1"/>
          <p:nvPr/>
        </p:nvSpPr>
        <p:spPr>
          <a:xfrm>
            <a:off x="7101150" y="494900"/>
            <a:ext cx="1166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rPr>
              <a:t>cequence.io</a:t>
            </a:r>
            <a:endParaRPr sz="1100">
              <a:solidFill>
                <a:schemeClr val="dk2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36" name="Google Shape;436;p64"/>
          <p:cNvSpPr txBox="1"/>
          <p:nvPr/>
        </p:nvSpPr>
        <p:spPr>
          <a:xfrm>
            <a:off x="685800" y="1888350"/>
            <a:ext cx="3595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36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Cas na kuazku</a:t>
            </a:r>
            <a:endParaRPr sz="3600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37" name="Google Shape;437;p64"/>
          <p:cNvSpPr txBox="1"/>
          <p:nvPr/>
        </p:nvSpPr>
        <p:spPr>
          <a:xfrm>
            <a:off x="6599100" y="986325"/>
            <a:ext cx="1859100" cy="3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 b="1">
                <a:solidFill>
                  <a:srgbClr val="6297FF"/>
                </a:solidFill>
                <a:latin typeface="Inter"/>
                <a:ea typeface="Inter"/>
                <a:cs typeface="Inter"/>
                <a:sym typeface="Inter"/>
              </a:rPr>
              <a:t>?</a:t>
            </a:r>
            <a:endParaRPr sz="20000" b="1">
              <a:solidFill>
                <a:srgbClr val="6297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38" name="Google Shape;43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33525" y="-1277550"/>
            <a:ext cx="12405852" cy="697830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4"/>
          <p:cNvSpPr/>
          <p:nvPr/>
        </p:nvSpPr>
        <p:spPr>
          <a:xfrm>
            <a:off x="2392350" y="-175750"/>
            <a:ext cx="4359300" cy="106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AI v praxi pri zmluvách </a:t>
            </a:r>
            <a:endParaRPr sz="1800" b="1">
              <a:solidFill>
                <a:schemeClr val="dk2"/>
              </a:solidFill>
            </a:endParaRPr>
          </a:p>
        </p:txBody>
      </p:sp>
      <p:pic>
        <p:nvPicPr>
          <p:cNvPr id="440" name="Google Shape;440;p64" title="SK - Presentation vide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0075" y="1207875"/>
            <a:ext cx="5357600" cy="333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5"/>
          <p:cNvSpPr/>
          <p:nvPr/>
        </p:nvSpPr>
        <p:spPr>
          <a:xfrm>
            <a:off x="914400" y="3031950"/>
            <a:ext cx="3200400" cy="18288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5"/>
          <p:cNvSpPr/>
          <p:nvPr/>
        </p:nvSpPr>
        <p:spPr>
          <a:xfrm>
            <a:off x="914400" y="974550"/>
            <a:ext cx="3200400" cy="18288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5"/>
          <p:cNvSpPr/>
          <p:nvPr/>
        </p:nvSpPr>
        <p:spPr>
          <a:xfrm>
            <a:off x="5029200" y="974550"/>
            <a:ext cx="3200400" cy="18288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5"/>
          <p:cNvSpPr/>
          <p:nvPr/>
        </p:nvSpPr>
        <p:spPr>
          <a:xfrm>
            <a:off x="5029200" y="3031950"/>
            <a:ext cx="3200400" cy="18288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9" name="Google Shape;44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738" y="1180750"/>
            <a:ext cx="2007220" cy="1359177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65"/>
          <p:cNvSpPr txBox="1"/>
          <p:nvPr/>
        </p:nvSpPr>
        <p:spPr>
          <a:xfrm>
            <a:off x="1174575" y="1062838"/>
            <a:ext cx="26799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Extrakcia informácií z dokumentov</a:t>
            </a:r>
            <a:endParaRPr sz="10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51" name="Google Shape;451;p65"/>
          <p:cNvSpPr txBox="1"/>
          <p:nvPr/>
        </p:nvSpPr>
        <p:spPr>
          <a:xfrm>
            <a:off x="1174575" y="3169375"/>
            <a:ext cx="26799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Sumarizácia obsahu, highlight rizík a zobrazenie “anomálií” </a:t>
            </a:r>
            <a:endParaRPr sz="10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52" name="Google Shape;452;p65"/>
          <p:cNvSpPr txBox="1"/>
          <p:nvPr/>
        </p:nvSpPr>
        <p:spPr>
          <a:xfrm>
            <a:off x="5289375" y="1062838"/>
            <a:ext cx="26799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Vytváranie a klasifikácia dokumentov</a:t>
            </a:r>
            <a:endParaRPr sz="10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53" name="Google Shape;453;p65"/>
          <p:cNvSpPr txBox="1"/>
          <p:nvPr/>
        </p:nvSpPr>
        <p:spPr>
          <a:xfrm>
            <a:off x="5289375" y="3137575"/>
            <a:ext cx="26799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Vyhľadávanie informácií v procesoch, dokumentoch a zmluvách</a:t>
            </a:r>
            <a:endParaRPr sz="10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454" name="Google Shape;45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7025" y="3501887"/>
            <a:ext cx="1722628" cy="1171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5"/>
          <p:cNvPicPr preferRelativeResize="0"/>
          <p:nvPr/>
        </p:nvPicPr>
        <p:blipFill rotWithShape="1">
          <a:blip r:embed="rId5">
            <a:alphaModFix/>
          </a:blip>
          <a:srcRect t="13870" b="11071"/>
          <a:stretch/>
        </p:blipFill>
        <p:spPr>
          <a:xfrm>
            <a:off x="5583538" y="1456611"/>
            <a:ext cx="2091725" cy="122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3537" y="3483169"/>
            <a:ext cx="2101284" cy="1207322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65"/>
          <p:cNvSpPr txBox="1"/>
          <p:nvPr/>
        </p:nvSpPr>
        <p:spPr>
          <a:xfrm>
            <a:off x="957363" y="284250"/>
            <a:ext cx="72723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Čo vie za nás vo svete nákupu vyriešit generatívna AI?</a:t>
            </a:r>
            <a:endParaRPr sz="1900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6"/>
          <p:cNvSpPr txBox="1">
            <a:spLocks noGrp="1"/>
          </p:cNvSpPr>
          <p:nvPr>
            <p:ph type="subTitle" idx="4294967295"/>
          </p:nvPr>
        </p:nvSpPr>
        <p:spPr>
          <a:xfrm>
            <a:off x="451953" y="3154400"/>
            <a:ext cx="3346800" cy="1507800"/>
          </a:xfrm>
          <a:prstGeom prst="rect">
            <a:avLst/>
          </a:prstGeom>
          <a:noFill/>
        </p:spPr>
        <p:txBody>
          <a:bodyPr spcFirstLastPara="1" wrap="square" lIns="90175" tIns="90175" rIns="90175" bIns="90175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500"/>
              <a:buNone/>
            </a:pPr>
            <a:r>
              <a:rPr lang="en" sz="29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Čo je za oponou?</a:t>
            </a:r>
            <a:endParaRPr sz="2900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500"/>
              <a:buNone/>
            </a:pPr>
            <a:r>
              <a:rPr lang="en" sz="15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Proces vytvorenia digitálneho repozitára s využitím AI.</a:t>
            </a:r>
            <a:endParaRPr sz="1500" u="sng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63" name="Google Shape;463;p66"/>
          <p:cNvSpPr txBox="1"/>
          <p:nvPr/>
        </p:nvSpPr>
        <p:spPr>
          <a:xfrm>
            <a:off x="2883249" y="457200"/>
            <a:ext cx="378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33333"/>
                </a:solidFill>
                <a:latin typeface="Inter Medium"/>
                <a:ea typeface="Inter Medium"/>
                <a:cs typeface="Inter Medium"/>
                <a:sym typeface="Inter Medium"/>
              </a:rPr>
              <a:t>📑</a:t>
            </a:r>
            <a:endParaRPr sz="1100"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64" name="Google Shape;464;p66"/>
          <p:cNvSpPr txBox="1"/>
          <p:nvPr/>
        </p:nvSpPr>
        <p:spPr>
          <a:xfrm>
            <a:off x="3798787" y="1032513"/>
            <a:ext cx="3783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</a:rPr>
              <a:t>🖨 </a:t>
            </a:r>
            <a:endParaRPr sz="2400"/>
          </a:p>
        </p:txBody>
      </p:sp>
      <p:sp>
        <p:nvSpPr>
          <p:cNvPr id="465" name="Google Shape;465;p66"/>
          <p:cNvSpPr txBox="1"/>
          <p:nvPr/>
        </p:nvSpPr>
        <p:spPr>
          <a:xfrm>
            <a:off x="4436599" y="1567438"/>
            <a:ext cx="4218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</a:rPr>
              <a:t>📝</a:t>
            </a:r>
            <a:endParaRPr sz="2400"/>
          </a:p>
        </p:txBody>
      </p:sp>
      <p:sp>
        <p:nvSpPr>
          <p:cNvPr id="466" name="Google Shape;466;p66"/>
          <p:cNvSpPr txBox="1"/>
          <p:nvPr/>
        </p:nvSpPr>
        <p:spPr>
          <a:xfrm>
            <a:off x="5187537" y="2110050"/>
            <a:ext cx="4218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</a:rPr>
              <a:t>🛠 </a:t>
            </a:r>
            <a:endParaRPr sz="2400"/>
          </a:p>
        </p:txBody>
      </p:sp>
      <p:sp>
        <p:nvSpPr>
          <p:cNvPr id="467" name="Google Shape;467;p66"/>
          <p:cNvSpPr txBox="1"/>
          <p:nvPr/>
        </p:nvSpPr>
        <p:spPr>
          <a:xfrm>
            <a:off x="8232487" y="4438325"/>
            <a:ext cx="8847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</a:rPr>
              <a:t>💻 🏆 </a:t>
            </a:r>
            <a:endParaRPr sz="2400"/>
          </a:p>
        </p:txBody>
      </p:sp>
      <p:grpSp>
        <p:nvGrpSpPr>
          <p:cNvPr id="468" name="Google Shape;468;p66"/>
          <p:cNvGrpSpPr/>
          <p:nvPr/>
        </p:nvGrpSpPr>
        <p:grpSpPr>
          <a:xfrm>
            <a:off x="735424" y="497500"/>
            <a:ext cx="7379463" cy="4374113"/>
            <a:chOff x="756150" y="995000"/>
            <a:chExt cx="14758925" cy="8748225"/>
          </a:xfrm>
        </p:grpSpPr>
        <p:grpSp>
          <p:nvGrpSpPr>
            <p:cNvPr id="469" name="Google Shape;469;p66"/>
            <p:cNvGrpSpPr/>
            <p:nvPr/>
          </p:nvGrpSpPr>
          <p:grpSpPr>
            <a:xfrm>
              <a:off x="756150" y="995000"/>
              <a:ext cx="13256325" cy="7651600"/>
              <a:chOff x="1441950" y="1528400"/>
              <a:chExt cx="13256325" cy="7651600"/>
            </a:xfrm>
          </p:grpSpPr>
          <p:grpSp>
            <p:nvGrpSpPr>
              <p:cNvPr id="470" name="Google Shape;470;p66"/>
              <p:cNvGrpSpPr/>
              <p:nvPr/>
            </p:nvGrpSpPr>
            <p:grpSpPr>
              <a:xfrm>
                <a:off x="1441950" y="1528400"/>
                <a:ext cx="4114800" cy="822900"/>
                <a:chOff x="1873300" y="1372675"/>
                <a:chExt cx="4114800" cy="822900"/>
              </a:xfrm>
            </p:grpSpPr>
            <p:sp>
              <p:nvSpPr>
                <p:cNvPr id="471" name="Google Shape;471;p66"/>
                <p:cNvSpPr/>
                <p:nvPr/>
              </p:nvSpPr>
              <p:spPr>
                <a:xfrm>
                  <a:off x="1873300" y="1372675"/>
                  <a:ext cx="4114800" cy="8229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405925" tIns="45100" rIns="45100" bIns="451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lt1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Papier</a:t>
                  </a:r>
                  <a:endParaRPr sz="1000">
                    <a:solidFill>
                      <a:schemeClr val="lt1"/>
                    </a:solidFill>
                    <a:latin typeface="Inter Medium"/>
                    <a:ea typeface="Inter Medium"/>
                    <a:cs typeface="Inter Medium"/>
                    <a:sym typeface="Inter Medium"/>
                  </a:endParaRPr>
                </a:p>
              </p:txBody>
            </p:sp>
            <p:sp>
              <p:nvSpPr>
                <p:cNvPr id="472" name="Google Shape;472;p66"/>
                <p:cNvSpPr/>
                <p:nvPr/>
              </p:nvSpPr>
              <p:spPr>
                <a:xfrm>
                  <a:off x="1985750" y="1430875"/>
                  <a:ext cx="694800" cy="694800"/>
                </a:xfrm>
                <a:prstGeom prst="flowChartConnector">
                  <a:avLst/>
                </a:prstGeom>
                <a:solidFill>
                  <a:srgbClr val="FFFFFF"/>
                </a:solidFill>
                <a:ln w="2857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100" tIns="45100" rIns="45100" bIns="4510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lt1"/>
                      </a:solidFill>
                      <a:latin typeface="Inter SemiBold"/>
                      <a:ea typeface="Inter SemiBold"/>
                      <a:cs typeface="Inter SemiBold"/>
                      <a:sym typeface="Inter SemiBold"/>
                    </a:rPr>
                    <a:t>1</a:t>
                  </a:r>
                  <a:endParaRPr sz="1000">
                    <a:solidFill>
                      <a:schemeClr val="lt1"/>
                    </a:solidFill>
                    <a:latin typeface="Inter SemiBold"/>
                    <a:ea typeface="Inter SemiBold"/>
                    <a:cs typeface="Inter SemiBold"/>
                    <a:sym typeface="Inter SemiBold"/>
                  </a:endParaRPr>
                </a:p>
              </p:txBody>
            </p:sp>
          </p:grpSp>
          <p:grpSp>
            <p:nvGrpSpPr>
              <p:cNvPr id="473" name="Google Shape;473;p66"/>
              <p:cNvGrpSpPr/>
              <p:nvPr/>
            </p:nvGrpSpPr>
            <p:grpSpPr>
              <a:xfrm>
                <a:off x="2962875" y="2659825"/>
                <a:ext cx="4114800" cy="822900"/>
                <a:chOff x="1260650" y="1313250"/>
                <a:chExt cx="4114800" cy="822900"/>
              </a:xfrm>
            </p:grpSpPr>
            <p:sp>
              <p:nvSpPr>
                <p:cNvPr id="474" name="Google Shape;474;p66"/>
                <p:cNvSpPr/>
                <p:nvPr/>
              </p:nvSpPr>
              <p:spPr>
                <a:xfrm>
                  <a:off x="1260650" y="1313250"/>
                  <a:ext cx="4114800" cy="8229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05925" tIns="45100" rIns="45100" bIns="451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dk2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Scan dokumentu</a:t>
                  </a:r>
                  <a:endParaRPr sz="1000">
                    <a:solidFill>
                      <a:schemeClr val="dk2"/>
                    </a:solidFill>
                    <a:latin typeface="Inter Medium"/>
                    <a:ea typeface="Inter Medium"/>
                    <a:cs typeface="Inter Medium"/>
                    <a:sym typeface="Inter Medium"/>
                  </a:endParaRPr>
                </a:p>
              </p:txBody>
            </p:sp>
            <p:sp>
              <p:nvSpPr>
                <p:cNvPr id="475" name="Google Shape;475;p66"/>
                <p:cNvSpPr/>
                <p:nvPr/>
              </p:nvSpPr>
              <p:spPr>
                <a:xfrm>
                  <a:off x="1373100" y="1371450"/>
                  <a:ext cx="694800" cy="694800"/>
                </a:xfrm>
                <a:prstGeom prst="flowChartConnector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45100" tIns="45100" rIns="45100" bIns="4510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lt1"/>
                      </a:solidFill>
                      <a:latin typeface="Inter SemiBold"/>
                      <a:ea typeface="Inter SemiBold"/>
                      <a:cs typeface="Inter SemiBold"/>
                      <a:sym typeface="Inter SemiBold"/>
                    </a:rPr>
                    <a:t>2</a:t>
                  </a:r>
                  <a:endParaRPr sz="1000">
                    <a:solidFill>
                      <a:schemeClr val="lt1"/>
                    </a:solidFill>
                    <a:latin typeface="Inter SemiBold"/>
                    <a:ea typeface="Inter SemiBold"/>
                    <a:cs typeface="Inter SemiBold"/>
                    <a:sym typeface="Inter SemiBold"/>
                  </a:endParaRPr>
                </a:p>
              </p:txBody>
            </p:sp>
          </p:grpSp>
          <p:grpSp>
            <p:nvGrpSpPr>
              <p:cNvPr id="476" name="Google Shape;476;p66"/>
              <p:cNvGrpSpPr/>
              <p:nvPr/>
            </p:nvGrpSpPr>
            <p:grpSpPr>
              <a:xfrm>
                <a:off x="4499850" y="3772025"/>
                <a:ext cx="4114800" cy="822900"/>
                <a:chOff x="703850" y="1277250"/>
                <a:chExt cx="4114800" cy="822900"/>
              </a:xfrm>
            </p:grpSpPr>
            <p:sp>
              <p:nvSpPr>
                <p:cNvPr id="477" name="Google Shape;477;p66"/>
                <p:cNvSpPr/>
                <p:nvPr/>
              </p:nvSpPr>
              <p:spPr>
                <a:xfrm>
                  <a:off x="703850" y="1277250"/>
                  <a:ext cx="4114800" cy="8229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05925" tIns="45100" rIns="45100" bIns="451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dk2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OCR: obrázok na text</a:t>
                  </a:r>
                  <a:endParaRPr sz="1000">
                    <a:solidFill>
                      <a:schemeClr val="dk2"/>
                    </a:solidFill>
                    <a:latin typeface="Inter Medium"/>
                    <a:ea typeface="Inter Medium"/>
                    <a:cs typeface="Inter Medium"/>
                    <a:sym typeface="Inter Medium"/>
                  </a:endParaRPr>
                </a:p>
              </p:txBody>
            </p:sp>
            <p:sp>
              <p:nvSpPr>
                <p:cNvPr id="478" name="Google Shape;478;p66"/>
                <p:cNvSpPr/>
                <p:nvPr/>
              </p:nvSpPr>
              <p:spPr>
                <a:xfrm>
                  <a:off x="816300" y="1335450"/>
                  <a:ext cx="694800" cy="694800"/>
                </a:xfrm>
                <a:prstGeom prst="flowChartConnector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45100" tIns="45100" rIns="45100" bIns="4510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lt1"/>
                      </a:solidFill>
                      <a:latin typeface="Inter SemiBold"/>
                      <a:ea typeface="Inter SemiBold"/>
                      <a:cs typeface="Inter SemiBold"/>
                      <a:sym typeface="Inter SemiBold"/>
                    </a:rPr>
                    <a:t>3</a:t>
                  </a:r>
                  <a:endParaRPr sz="1000">
                    <a:solidFill>
                      <a:schemeClr val="lt1"/>
                    </a:solidFill>
                    <a:latin typeface="Inter SemiBold"/>
                    <a:ea typeface="Inter SemiBold"/>
                    <a:cs typeface="Inter SemiBold"/>
                    <a:sym typeface="Inter SemiBold"/>
                  </a:endParaRPr>
                </a:p>
              </p:txBody>
            </p:sp>
          </p:grpSp>
          <p:grpSp>
            <p:nvGrpSpPr>
              <p:cNvPr id="479" name="Google Shape;479;p66"/>
              <p:cNvGrpSpPr/>
              <p:nvPr/>
            </p:nvGrpSpPr>
            <p:grpSpPr>
              <a:xfrm>
                <a:off x="5974613" y="4884213"/>
                <a:ext cx="4114800" cy="822900"/>
                <a:chOff x="-4437" y="1165038"/>
                <a:chExt cx="4114800" cy="822900"/>
              </a:xfrm>
            </p:grpSpPr>
            <p:sp>
              <p:nvSpPr>
                <p:cNvPr id="480" name="Google Shape;480;p66"/>
                <p:cNvSpPr/>
                <p:nvPr/>
              </p:nvSpPr>
              <p:spPr>
                <a:xfrm>
                  <a:off x="-4437" y="1165038"/>
                  <a:ext cx="4114800" cy="8229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05925" tIns="45100" rIns="45100" bIns="451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dk2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Čistenie a úprava dát (pre-processing) </a:t>
                  </a:r>
                  <a:endParaRPr sz="1000">
                    <a:solidFill>
                      <a:schemeClr val="dk2"/>
                    </a:solidFill>
                    <a:latin typeface="Inter Medium"/>
                    <a:ea typeface="Inter Medium"/>
                    <a:cs typeface="Inter Medium"/>
                    <a:sym typeface="Inter Medium"/>
                  </a:endParaRPr>
                </a:p>
              </p:txBody>
            </p:sp>
            <p:sp>
              <p:nvSpPr>
                <p:cNvPr id="481" name="Google Shape;481;p66"/>
                <p:cNvSpPr/>
                <p:nvPr/>
              </p:nvSpPr>
              <p:spPr>
                <a:xfrm>
                  <a:off x="108013" y="1223238"/>
                  <a:ext cx="694800" cy="694800"/>
                </a:xfrm>
                <a:prstGeom prst="flowChartConnector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45100" tIns="45100" rIns="45100" bIns="4510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lt1"/>
                      </a:solidFill>
                      <a:latin typeface="Inter SemiBold"/>
                      <a:ea typeface="Inter SemiBold"/>
                      <a:cs typeface="Inter SemiBold"/>
                      <a:sym typeface="Inter SemiBold"/>
                    </a:rPr>
                    <a:t>4</a:t>
                  </a:r>
                  <a:endParaRPr sz="1000">
                    <a:solidFill>
                      <a:schemeClr val="lt1"/>
                    </a:solidFill>
                    <a:latin typeface="Inter SemiBold"/>
                    <a:ea typeface="Inter SemiBold"/>
                    <a:cs typeface="Inter SemiBold"/>
                    <a:sym typeface="Inter SemiBold"/>
                  </a:endParaRPr>
                </a:p>
              </p:txBody>
            </p:sp>
          </p:grpSp>
          <p:grpSp>
            <p:nvGrpSpPr>
              <p:cNvPr id="482" name="Google Shape;482;p66"/>
              <p:cNvGrpSpPr/>
              <p:nvPr/>
            </p:nvGrpSpPr>
            <p:grpSpPr>
              <a:xfrm>
                <a:off x="7535475" y="5996150"/>
                <a:ext cx="4114800" cy="822900"/>
                <a:chOff x="-493575" y="1052575"/>
                <a:chExt cx="4114800" cy="822900"/>
              </a:xfrm>
            </p:grpSpPr>
            <p:sp>
              <p:nvSpPr>
                <p:cNvPr id="483" name="Google Shape;483;p66"/>
                <p:cNvSpPr/>
                <p:nvPr/>
              </p:nvSpPr>
              <p:spPr>
                <a:xfrm>
                  <a:off x="-493575" y="1052575"/>
                  <a:ext cx="4114800" cy="8229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05925" tIns="45100" rIns="45100" bIns="451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dk2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Extrakcia dát AI (“Zero shot”)</a:t>
                  </a:r>
                  <a:endParaRPr sz="1000">
                    <a:solidFill>
                      <a:schemeClr val="dk2"/>
                    </a:solidFill>
                    <a:latin typeface="Inter Medium"/>
                    <a:ea typeface="Inter Medium"/>
                    <a:cs typeface="Inter Medium"/>
                    <a:sym typeface="Inter Medium"/>
                  </a:endParaRPr>
                </a:p>
              </p:txBody>
            </p:sp>
            <p:sp>
              <p:nvSpPr>
                <p:cNvPr id="484" name="Google Shape;484;p66"/>
                <p:cNvSpPr/>
                <p:nvPr/>
              </p:nvSpPr>
              <p:spPr>
                <a:xfrm>
                  <a:off x="-381125" y="1110775"/>
                  <a:ext cx="694800" cy="694800"/>
                </a:xfrm>
                <a:prstGeom prst="flowChartConnector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45100" tIns="45100" rIns="45100" bIns="4510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lt1"/>
                      </a:solidFill>
                      <a:latin typeface="Inter SemiBold"/>
                      <a:ea typeface="Inter SemiBold"/>
                      <a:cs typeface="Inter SemiBold"/>
                      <a:sym typeface="Inter SemiBold"/>
                    </a:rPr>
                    <a:t>5</a:t>
                  </a:r>
                  <a:endParaRPr sz="1000">
                    <a:solidFill>
                      <a:schemeClr val="lt1"/>
                    </a:solidFill>
                    <a:latin typeface="Inter SemiBold"/>
                    <a:ea typeface="Inter SemiBold"/>
                    <a:cs typeface="Inter SemiBold"/>
                    <a:sym typeface="Inter SemiBold"/>
                  </a:endParaRPr>
                </a:p>
              </p:txBody>
            </p:sp>
          </p:grpSp>
          <p:grpSp>
            <p:nvGrpSpPr>
              <p:cNvPr id="485" name="Google Shape;485;p66"/>
              <p:cNvGrpSpPr/>
              <p:nvPr/>
            </p:nvGrpSpPr>
            <p:grpSpPr>
              <a:xfrm>
                <a:off x="9052050" y="7184275"/>
                <a:ext cx="4114800" cy="822900"/>
                <a:chOff x="-1022300" y="1144075"/>
                <a:chExt cx="4114800" cy="822900"/>
              </a:xfrm>
            </p:grpSpPr>
            <p:sp>
              <p:nvSpPr>
                <p:cNvPr id="486" name="Google Shape;486;p66"/>
                <p:cNvSpPr/>
                <p:nvPr/>
              </p:nvSpPr>
              <p:spPr>
                <a:xfrm>
                  <a:off x="-1022300" y="1144075"/>
                  <a:ext cx="4114800" cy="8229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05925" tIns="45100" rIns="45100" bIns="451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dk2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Validácia výsledkov</a:t>
                  </a:r>
                  <a:endParaRPr sz="1000">
                    <a:solidFill>
                      <a:schemeClr val="dk2"/>
                    </a:solidFill>
                    <a:latin typeface="Inter Medium"/>
                    <a:ea typeface="Inter Medium"/>
                    <a:cs typeface="Inter Medium"/>
                    <a:sym typeface="Inter Medium"/>
                  </a:endParaRPr>
                </a:p>
              </p:txBody>
            </p:sp>
            <p:sp>
              <p:nvSpPr>
                <p:cNvPr id="487" name="Google Shape;487;p66"/>
                <p:cNvSpPr/>
                <p:nvPr/>
              </p:nvSpPr>
              <p:spPr>
                <a:xfrm>
                  <a:off x="-909850" y="1202275"/>
                  <a:ext cx="694800" cy="694800"/>
                </a:xfrm>
                <a:prstGeom prst="flowChartConnector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45100" tIns="45100" rIns="45100" bIns="4510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lt1"/>
                      </a:solidFill>
                      <a:latin typeface="Inter SemiBold"/>
                      <a:ea typeface="Inter SemiBold"/>
                      <a:cs typeface="Inter SemiBold"/>
                      <a:sym typeface="Inter SemiBold"/>
                    </a:rPr>
                    <a:t>6</a:t>
                  </a:r>
                  <a:endParaRPr sz="1000">
                    <a:solidFill>
                      <a:schemeClr val="lt1"/>
                    </a:solidFill>
                    <a:latin typeface="Inter SemiBold"/>
                    <a:ea typeface="Inter SemiBold"/>
                    <a:cs typeface="Inter SemiBold"/>
                    <a:sym typeface="Inter SemiBold"/>
                  </a:endParaRPr>
                </a:p>
              </p:txBody>
            </p:sp>
          </p:grpSp>
          <p:grpSp>
            <p:nvGrpSpPr>
              <p:cNvPr id="488" name="Google Shape;488;p66"/>
              <p:cNvGrpSpPr/>
              <p:nvPr/>
            </p:nvGrpSpPr>
            <p:grpSpPr>
              <a:xfrm>
                <a:off x="10583475" y="8357100"/>
                <a:ext cx="4114800" cy="822900"/>
                <a:chOff x="-336500" y="1144075"/>
                <a:chExt cx="4114800" cy="822900"/>
              </a:xfrm>
            </p:grpSpPr>
            <p:sp>
              <p:nvSpPr>
                <p:cNvPr id="489" name="Google Shape;489;p66"/>
                <p:cNvSpPr/>
                <p:nvPr/>
              </p:nvSpPr>
              <p:spPr>
                <a:xfrm>
                  <a:off x="-336500" y="1144075"/>
                  <a:ext cx="4114800" cy="8229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05925" tIns="45100" rIns="45100" bIns="451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dk2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Druhá fáza spracovania dát AI (“Fine-tuning)</a:t>
                  </a:r>
                  <a:endParaRPr sz="1000">
                    <a:solidFill>
                      <a:schemeClr val="dk2"/>
                    </a:solidFill>
                    <a:latin typeface="Inter Medium"/>
                    <a:ea typeface="Inter Medium"/>
                    <a:cs typeface="Inter Medium"/>
                    <a:sym typeface="Inter Medium"/>
                  </a:endParaRPr>
                </a:p>
              </p:txBody>
            </p:sp>
            <p:sp>
              <p:nvSpPr>
                <p:cNvPr id="490" name="Google Shape;490;p66"/>
                <p:cNvSpPr/>
                <p:nvPr/>
              </p:nvSpPr>
              <p:spPr>
                <a:xfrm>
                  <a:off x="-248625" y="1208125"/>
                  <a:ext cx="694800" cy="694800"/>
                </a:xfrm>
                <a:prstGeom prst="flowChartConnector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45100" tIns="45100" rIns="45100" bIns="4510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lt1"/>
                      </a:solidFill>
                      <a:latin typeface="Inter SemiBold"/>
                      <a:ea typeface="Inter SemiBold"/>
                      <a:cs typeface="Inter SemiBold"/>
                      <a:sym typeface="Inter SemiBold"/>
                    </a:rPr>
                    <a:t>7</a:t>
                  </a:r>
                  <a:endParaRPr sz="1000">
                    <a:solidFill>
                      <a:schemeClr val="lt1"/>
                    </a:solidFill>
                    <a:latin typeface="Inter SemiBold"/>
                    <a:ea typeface="Inter SemiBold"/>
                    <a:cs typeface="Inter SemiBold"/>
                    <a:sym typeface="Inter SemiBold"/>
                  </a:endParaRPr>
                </a:p>
              </p:txBody>
            </p:sp>
          </p:grpSp>
        </p:grpSp>
        <p:grpSp>
          <p:nvGrpSpPr>
            <p:cNvPr id="491" name="Google Shape;491;p66"/>
            <p:cNvGrpSpPr/>
            <p:nvPr/>
          </p:nvGrpSpPr>
          <p:grpSpPr>
            <a:xfrm>
              <a:off x="11400275" y="8920325"/>
              <a:ext cx="4114800" cy="822900"/>
              <a:chOff x="622800" y="968425"/>
              <a:chExt cx="4114800" cy="822900"/>
            </a:xfrm>
          </p:grpSpPr>
          <p:sp>
            <p:nvSpPr>
              <p:cNvPr id="492" name="Google Shape;492;p66"/>
              <p:cNvSpPr/>
              <p:nvPr/>
            </p:nvSpPr>
            <p:spPr>
              <a:xfrm>
                <a:off x="622800" y="968425"/>
                <a:ext cx="4114800" cy="822900"/>
              </a:xfrm>
              <a:prstGeom prst="roundRect">
                <a:avLst>
                  <a:gd name="adj" fmla="val 50000"/>
                </a:avLst>
              </a:prstGeom>
              <a:solidFill>
                <a:srgbClr val="1DBF0B"/>
              </a:solidFill>
              <a:ln>
                <a:noFill/>
              </a:ln>
            </p:spPr>
            <p:txBody>
              <a:bodyPr spcFirstLastPara="1" wrap="square" lIns="405925" tIns="45100" rIns="45100" bIns="451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2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Nasadenie AI modelu Digitálny repozitár</a:t>
                </a:r>
                <a:endParaRPr sz="1000">
                  <a:solidFill>
                    <a:schemeClr val="dk2"/>
                  </a:solidFill>
                  <a:latin typeface="Inter Medium"/>
                  <a:ea typeface="Inter Medium"/>
                  <a:cs typeface="Inter Medium"/>
                  <a:sym typeface="Inter Medium"/>
                </a:endParaRPr>
              </a:p>
            </p:txBody>
          </p:sp>
          <p:sp>
            <p:nvSpPr>
              <p:cNvPr id="493" name="Google Shape;493;p66"/>
              <p:cNvSpPr/>
              <p:nvPr/>
            </p:nvSpPr>
            <p:spPr>
              <a:xfrm>
                <a:off x="708525" y="1044625"/>
                <a:ext cx="694800" cy="694800"/>
              </a:xfrm>
              <a:prstGeom prst="flowChartConnector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100" tIns="45100" rIns="45100" bIns="451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1DBF0B"/>
                    </a:solidFill>
                    <a:latin typeface="Inter SemiBold"/>
                    <a:ea typeface="Inter SemiBold"/>
                    <a:cs typeface="Inter SemiBold"/>
                    <a:sym typeface="Inter SemiBold"/>
                  </a:rPr>
                  <a:t>8</a:t>
                </a:r>
                <a:endParaRPr sz="1000">
                  <a:solidFill>
                    <a:srgbClr val="1DBF0B"/>
                  </a:solidFill>
                  <a:latin typeface="Inter SemiBold"/>
                  <a:ea typeface="Inter SemiBold"/>
                  <a:cs typeface="Inter SemiBold"/>
                  <a:sym typeface="Inter SemiBold"/>
                </a:endParaRPr>
              </a:p>
            </p:txBody>
          </p:sp>
        </p:grpSp>
      </p:grpSp>
      <p:sp>
        <p:nvSpPr>
          <p:cNvPr id="494" name="Google Shape;494;p66"/>
          <p:cNvSpPr txBox="1"/>
          <p:nvPr/>
        </p:nvSpPr>
        <p:spPr>
          <a:xfrm>
            <a:off x="5917924" y="2684900"/>
            <a:ext cx="4833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</a:rPr>
              <a:t>🚀 </a:t>
            </a:r>
            <a:endParaRPr sz="2400"/>
          </a:p>
        </p:txBody>
      </p:sp>
      <p:sp>
        <p:nvSpPr>
          <p:cNvPr id="495" name="Google Shape;495;p66"/>
          <p:cNvSpPr txBox="1"/>
          <p:nvPr/>
        </p:nvSpPr>
        <p:spPr>
          <a:xfrm>
            <a:off x="6679162" y="3291838"/>
            <a:ext cx="4833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333333"/>
                </a:solidFill>
              </a:rPr>
              <a:t>👨🏼‍💻</a:t>
            </a:r>
            <a:endParaRPr sz="2700"/>
          </a:p>
        </p:txBody>
      </p:sp>
      <p:sp>
        <p:nvSpPr>
          <p:cNvPr id="496" name="Google Shape;496;p66"/>
          <p:cNvSpPr txBox="1"/>
          <p:nvPr/>
        </p:nvSpPr>
        <p:spPr>
          <a:xfrm>
            <a:off x="7444599" y="3851525"/>
            <a:ext cx="4833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</a:rPr>
              <a:t>🚀 </a:t>
            </a:r>
            <a:endParaRPr sz="2400"/>
          </a:p>
        </p:txBody>
      </p:sp>
      <p:pic>
        <p:nvPicPr>
          <p:cNvPr id="497" name="Google Shape;49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8112" y="537344"/>
            <a:ext cx="114070" cy="11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6" y="0"/>
            <a:ext cx="9139866" cy="5038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67"/>
          <p:cNvPicPr preferRelativeResize="0"/>
          <p:nvPr/>
        </p:nvPicPr>
        <p:blipFill rotWithShape="1">
          <a:blip r:embed="rId3">
            <a:alphaModFix/>
          </a:blip>
          <a:srcRect t="7357" b="11703"/>
          <a:stretch/>
        </p:blipFill>
        <p:spPr>
          <a:xfrm>
            <a:off x="0" y="0"/>
            <a:ext cx="9144000" cy="50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67"/>
          <p:cNvPicPr preferRelativeResize="0"/>
          <p:nvPr/>
        </p:nvPicPr>
        <p:blipFill rotWithShape="1">
          <a:blip r:embed="rId4">
            <a:alphaModFix/>
          </a:blip>
          <a:srcRect t="34357" b="31529"/>
          <a:stretch/>
        </p:blipFill>
        <p:spPr>
          <a:xfrm>
            <a:off x="1119673" y="1694475"/>
            <a:ext cx="6672600" cy="1754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0"/>
          <p:cNvSpPr/>
          <p:nvPr/>
        </p:nvSpPr>
        <p:spPr>
          <a:xfrm>
            <a:off x="986338" y="956688"/>
            <a:ext cx="2711400" cy="3269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50"/>
          <p:cNvSpPr txBox="1"/>
          <p:nvPr/>
        </p:nvSpPr>
        <p:spPr>
          <a:xfrm>
            <a:off x="4381137" y="1694400"/>
            <a:ext cx="3735300" cy="27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Inter Medium"/>
                <a:ea typeface="Inter Medium"/>
                <a:cs typeface="Inter Medium"/>
                <a:sym typeface="Inter Medium"/>
              </a:rPr>
              <a:t>Rasťo KOVAĽ</a:t>
            </a:r>
            <a:endParaRPr sz="3000"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Inter"/>
                <a:ea typeface="Inter"/>
                <a:cs typeface="Inter"/>
                <a:sym typeface="Inter"/>
              </a:rPr>
              <a:t>Chief Executive Officer &amp; Spoluzakladateľ</a:t>
            </a:r>
            <a:endParaRPr sz="13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Inter"/>
              <a:ea typeface="Inter"/>
              <a:cs typeface="Inter"/>
              <a:sym typeface="Inter"/>
            </a:endParaRPr>
          </a:p>
          <a:p>
            <a:pPr marL="228600" lvl="0" indent="-1905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 sz="1200">
                <a:latin typeface="Inter"/>
                <a:ea typeface="Inter"/>
                <a:cs typeface="Inter"/>
                <a:sym typeface="Inter"/>
              </a:rPr>
              <a:t>Povolaním právnik</a:t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marL="228600" lvl="0" indent="-1905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 sz="1200">
                <a:latin typeface="Inter"/>
                <a:ea typeface="Inter"/>
                <a:cs typeface="Inter"/>
                <a:sym typeface="Inter"/>
              </a:rPr>
              <a:t>15 rokov skúseností - Tvorba a vyjednávanie zmlúv, Strategický nákup</a:t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marL="228600" lvl="0" indent="-1905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 sz="1200">
                <a:latin typeface="Inter"/>
                <a:ea typeface="Inter"/>
                <a:cs typeface="Inter"/>
                <a:sym typeface="Inter"/>
              </a:rPr>
              <a:t>Kontrakt Manažment</a:t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marL="228600" lvl="0" indent="-1905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 sz="1200">
                <a:latin typeface="Inter"/>
                <a:ea typeface="Inter"/>
                <a:cs typeface="Inter"/>
                <a:sym typeface="Inter"/>
              </a:rPr>
              <a:t>Inovácie a digitalizácia v rámci Procurement Operations</a:t>
            </a:r>
            <a:endParaRPr sz="1200">
              <a:latin typeface="Inter"/>
              <a:ea typeface="Inter"/>
              <a:cs typeface="Inter"/>
              <a:sym typeface="Inter"/>
            </a:endParaRPr>
          </a:p>
          <a:p>
            <a:pPr marL="228600" lvl="0" indent="-1905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 sz="1200">
                <a:latin typeface="Inter"/>
                <a:ea typeface="Inter"/>
                <a:cs typeface="Inter"/>
                <a:sym typeface="Inter"/>
              </a:rPr>
              <a:t>Aplikácia softvérovej automatizácie a umelej inteligencie pri riadení procesov</a:t>
            </a:r>
            <a:endParaRPr sz="12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95" name="Google Shape;195;p50"/>
          <p:cNvPicPr preferRelativeResize="0"/>
          <p:nvPr/>
        </p:nvPicPr>
        <p:blipFill rotWithShape="1">
          <a:blip r:embed="rId3">
            <a:alphaModFix/>
          </a:blip>
          <a:srcRect l="7519" r="7519"/>
          <a:stretch/>
        </p:blipFill>
        <p:spPr>
          <a:xfrm>
            <a:off x="1125786" y="1115646"/>
            <a:ext cx="2711400" cy="3241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6" name="Google Shape;19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1133" y="896063"/>
            <a:ext cx="1488333" cy="482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8"/>
          <p:cNvSpPr/>
          <p:nvPr/>
        </p:nvSpPr>
        <p:spPr>
          <a:xfrm>
            <a:off x="4572000" y="0"/>
            <a:ext cx="5175900" cy="51435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marR="7620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Spoločnosť Numenta sa stala známou svojimi algoritmami, dátovými štruktúrami a architektúrou neurónových sietí založenými na rozsiahlom neurovedeckom výskume ľudského mozgu.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76200" lvl="0" indent="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76200" lvl="0" indent="0" algn="l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Ich platforma umelej inteligencie je postavená na princípoch </a:t>
            </a:r>
            <a:r>
              <a:rPr lang="en"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teórie Tisíc mozgov</a:t>
            </a: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a poskytuje základ pre súkromné, efektívne a škálovateľné nasadenie veľkých AI modelov na biznis procesoch.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510" name="Google Shape;510;p68"/>
          <p:cNvGrpSpPr/>
          <p:nvPr/>
        </p:nvGrpSpPr>
        <p:grpSpPr>
          <a:xfrm>
            <a:off x="914346" y="2108049"/>
            <a:ext cx="3657692" cy="2100052"/>
            <a:chOff x="1866900" y="3620546"/>
            <a:chExt cx="7467725" cy="4200104"/>
          </a:xfrm>
        </p:grpSpPr>
        <p:pic>
          <p:nvPicPr>
            <p:cNvPr id="511" name="Google Shape;511;p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66900" y="3620546"/>
              <a:ext cx="6580275" cy="1522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2" name="Google Shape;512;p68"/>
            <p:cNvSpPr txBox="1"/>
            <p:nvPr/>
          </p:nvSpPr>
          <p:spPr>
            <a:xfrm>
              <a:off x="1879925" y="5890450"/>
              <a:ext cx="7454700" cy="19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100" tIns="45100" rIns="45100" bIns="451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r>
                <a:rPr lang="en" sz="160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Neurovedecká AI spoločnosť z Redwood City, v srdci Silicon Valley, zameraná na AI neurocomputing.</a:t>
              </a:r>
              <a:endParaRPr sz="1600"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513" name="Google Shape;513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824" y="935400"/>
            <a:ext cx="3352506" cy="654147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8"/>
          <p:cNvSpPr txBox="1"/>
          <p:nvPr/>
        </p:nvSpPr>
        <p:spPr>
          <a:xfrm>
            <a:off x="2595202" y="1694100"/>
            <a:ext cx="295800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Inter"/>
                <a:ea typeface="Inter"/>
                <a:cs typeface="Inter"/>
                <a:sym typeface="Inter"/>
              </a:rPr>
              <a:t>+</a:t>
            </a:r>
            <a:endParaRPr sz="30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F5F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69"/>
          <p:cNvPicPr preferRelativeResize="0"/>
          <p:nvPr/>
        </p:nvPicPr>
        <p:blipFill rotWithShape="1">
          <a:blip r:embed="rId3">
            <a:alphaModFix/>
          </a:blip>
          <a:srcRect t="20479" b="6249"/>
          <a:stretch/>
        </p:blipFill>
        <p:spPr>
          <a:xfrm>
            <a:off x="1133841" y="0"/>
            <a:ext cx="6876324" cy="5143500"/>
          </a:xfrm>
          <a:prstGeom prst="rect">
            <a:avLst/>
          </a:prstGeom>
          <a:noFill/>
          <a:ln w="9525" cap="flat" cmpd="sng">
            <a:solidFill>
              <a:srgbClr val="0C1F5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0"/>
          <p:cNvSpPr txBox="1"/>
          <p:nvPr/>
        </p:nvSpPr>
        <p:spPr>
          <a:xfrm>
            <a:off x="7063050" y="484613"/>
            <a:ext cx="11664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rPr>
              <a:t>cequence.io</a:t>
            </a:r>
            <a:endParaRPr sz="1100">
              <a:solidFill>
                <a:schemeClr val="dk2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25" name="Google Shape;525;p70"/>
          <p:cNvSpPr txBox="1"/>
          <p:nvPr/>
        </p:nvSpPr>
        <p:spPr>
          <a:xfrm>
            <a:off x="443005" y="1948275"/>
            <a:ext cx="6011100" cy="11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Aká je budúcnosť v rámci VO</a:t>
            </a:r>
            <a:endParaRPr sz="3600" b="1">
              <a:solidFill>
                <a:schemeClr val="dk2"/>
              </a:solidFill>
            </a:endParaRPr>
          </a:p>
        </p:txBody>
      </p:sp>
      <p:sp>
        <p:nvSpPr>
          <p:cNvPr id="526" name="Google Shape;526;p70"/>
          <p:cNvSpPr txBox="1"/>
          <p:nvPr/>
        </p:nvSpPr>
        <p:spPr>
          <a:xfrm>
            <a:off x="6869175" y="986325"/>
            <a:ext cx="1859100" cy="31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700" b="1">
                <a:solidFill>
                  <a:srgbClr val="6297FF"/>
                </a:solidFill>
                <a:latin typeface="Inter"/>
                <a:ea typeface="Inter"/>
                <a:cs typeface="Inter"/>
                <a:sym typeface="Inter"/>
              </a:rPr>
              <a:t>?</a:t>
            </a:r>
            <a:endParaRPr sz="19700" b="1">
              <a:solidFill>
                <a:srgbClr val="6297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388" y="319644"/>
            <a:ext cx="4974012" cy="87968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Google Shape;532;p71"/>
          <p:cNvGrpSpPr/>
          <p:nvPr/>
        </p:nvGrpSpPr>
        <p:grpSpPr>
          <a:xfrm>
            <a:off x="3140491" y="1465450"/>
            <a:ext cx="2628022" cy="411480"/>
            <a:chOff x="1409700" y="2835650"/>
            <a:chExt cx="5365500" cy="822960"/>
          </a:xfrm>
        </p:grpSpPr>
        <p:sp>
          <p:nvSpPr>
            <p:cNvPr id="533" name="Google Shape;533;p71"/>
            <p:cNvSpPr/>
            <p:nvPr/>
          </p:nvSpPr>
          <p:spPr>
            <a:xfrm>
              <a:off x="2286000" y="2898150"/>
              <a:ext cx="4489200" cy="662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200" tIns="45100" rIns="90200" bIns="451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Chcem nakúpiť 500 ks kancelárskych stoličiek do našich officov. </a:t>
              </a:r>
              <a:endParaRPr sz="7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534" name="Google Shape;534;p7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09700" y="2835650"/>
              <a:ext cx="822960" cy="8229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5" name="Google Shape;535;p71"/>
          <p:cNvGrpSpPr/>
          <p:nvPr/>
        </p:nvGrpSpPr>
        <p:grpSpPr>
          <a:xfrm>
            <a:off x="3140491" y="1922650"/>
            <a:ext cx="2628022" cy="411480"/>
            <a:chOff x="1409700" y="2835650"/>
            <a:chExt cx="5365500" cy="822960"/>
          </a:xfrm>
        </p:grpSpPr>
        <p:sp>
          <p:nvSpPr>
            <p:cNvPr id="536" name="Google Shape;536;p71"/>
            <p:cNvSpPr/>
            <p:nvPr/>
          </p:nvSpPr>
          <p:spPr>
            <a:xfrm>
              <a:off x="2286000" y="2898150"/>
              <a:ext cx="4489200" cy="662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200" tIns="45100" rIns="90200" bIns="451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Pomôž mi napísať internú objednávku? Komu, čo a ako?</a:t>
              </a:r>
              <a:endParaRPr sz="7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537" name="Google Shape;537;p7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09700" y="2835650"/>
              <a:ext cx="822960" cy="8229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8" name="Google Shape;538;p71"/>
          <p:cNvGrpSpPr/>
          <p:nvPr/>
        </p:nvGrpSpPr>
        <p:grpSpPr>
          <a:xfrm>
            <a:off x="3610259" y="2546219"/>
            <a:ext cx="2631754" cy="635731"/>
            <a:chOff x="2368800" y="4997188"/>
            <a:chExt cx="5373120" cy="1271463"/>
          </a:xfrm>
        </p:grpSpPr>
        <p:sp>
          <p:nvSpPr>
            <p:cNvPr id="539" name="Google Shape;539;p71"/>
            <p:cNvSpPr/>
            <p:nvPr/>
          </p:nvSpPr>
          <p:spPr>
            <a:xfrm>
              <a:off x="2368800" y="5031750"/>
              <a:ext cx="4489200" cy="1236900"/>
            </a:xfrm>
            <a:prstGeom prst="roundRect">
              <a:avLst>
                <a:gd name="adj" fmla="val 16667"/>
              </a:avLst>
            </a:prstGeom>
            <a:solidFill>
              <a:srgbClr val="D9D9D9">
                <a:alpha val="67090"/>
              </a:srgbClr>
            </a:solidFill>
            <a:ln w="9525" cap="flat" cmpd="sng">
              <a:solidFill>
                <a:srgbClr val="8888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200" tIns="45100" rIns="90200" bIns="451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Inter"/>
                  <a:ea typeface="Inter"/>
                  <a:cs typeface="Inter"/>
                  <a:sym typeface="Inter"/>
                </a:rPr>
                <a:t>Jednoznačne. Rád ti pomôžem. Prosím odpovedz na moje 4 nasledovné otázky.</a:t>
              </a:r>
              <a:endParaRPr sz="700"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Inter"/>
                <a:ea typeface="Inter"/>
                <a:cs typeface="Inter"/>
                <a:sym typeface="Inter"/>
              </a:endParaRPr>
            </a:p>
            <a:p>
              <a:pPr marL="228600" lvl="0" indent="-1587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700"/>
                <a:buFont typeface="Inter"/>
                <a:buAutoNum type="arabicPeriod"/>
              </a:pPr>
              <a:r>
                <a:rPr lang="en" sz="700">
                  <a:latin typeface="Inter"/>
                  <a:ea typeface="Inter"/>
                  <a:cs typeface="Inter"/>
                  <a:sym typeface="Inter"/>
                </a:rPr>
                <a:t>V ktorej krajine sa nachádza office?</a:t>
              </a:r>
              <a:endParaRPr sz="700"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540" name="Google Shape;540;p7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10400" y="4997188"/>
              <a:ext cx="731520" cy="731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1" name="Google Shape;541;p71"/>
          <p:cNvSpPr txBox="1"/>
          <p:nvPr/>
        </p:nvSpPr>
        <p:spPr>
          <a:xfrm>
            <a:off x="760176" y="879975"/>
            <a:ext cx="1166400" cy="23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700">
                <a:solidFill>
                  <a:srgbClr val="2A79FF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 sz="19700">
              <a:solidFill>
                <a:srgbClr val="2A79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542" name="Google Shape;542;p71"/>
          <p:cNvGrpSpPr/>
          <p:nvPr/>
        </p:nvGrpSpPr>
        <p:grpSpPr>
          <a:xfrm>
            <a:off x="3093434" y="3352275"/>
            <a:ext cx="2628022" cy="411480"/>
            <a:chOff x="1409700" y="2835650"/>
            <a:chExt cx="5365500" cy="822960"/>
          </a:xfrm>
        </p:grpSpPr>
        <p:sp>
          <p:nvSpPr>
            <p:cNvPr id="543" name="Google Shape;543;p71"/>
            <p:cNvSpPr/>
            <p:nvPr/>
          </p:nvSpPr>
          <p:spPr>
            <a:xfrm>
              <a:off x="2286000" y="2898150"/>
              <a:ext cx="4489200" cy="662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200" tIns="45100" rIns="90200" bIns="451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Office sa nachádza v Brne, Česká republika.</a:t>
              </a:r>
              <a:endParaRPr sz="7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544" name="Google Shape;544;p7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09700" y="2835650"/>
              <a:ext cx="822960" cy="8229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5" name="Google Shape;545;p71"/>
          <p:cNvGrpSpPr/>
          <p:nvPr/>
        </p:nvGrpSpPr>
        <p:grpSpPr>
          <a:xfrm>
            <a:off x="3610259" y="3934069"/>
            <a:ext cx="2631754" cy="365760"/>
            <a:chOff x="2368800" y="4997188"/>
            <a:chExt cx="5373120" cy="731520"/>
          </a:xfrm>
        </p:grpSpPr>
        <p:sp>
          <p:nvSpPr>
            <p:cNvPr id="546" name="Google Shape;546;p71"/>
            <p:cNvSpPr/>
            <p:nvPr/>
          </p:nvSpPr>
          <p:spPr>
            <a:xfrm>
              <a:off x="2368800" y="5031750"/>
              <a:ext cx="4489200" cy="600900"/>
            </a:xfrm>
            <a:prstGeom prst="roundRect">
              <a:avLst>
                <a:gd name="adj" fmla="val 16667"/>
              </a:avLst>
            </a:prstGeom>
            <a:solidFill>
              <a:srgbClr val="D9D9D9">
                <a:alpha val="67090"/>
              </a:srgbClr>
            </a:solidFill>
            <a:ln w="9525" cap="flat" cmpd="sng">
              <a:solidFill>
                <a:srgbClr val="8888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200" tIns="45100" rIns="90200" bIns="451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Inter"/>
                  <a:ea typeface="Inter"/>
                  <a:cs typeface="Inter"/>
                  <a:sym typeface="Inter"/>
                </a:rPr>
                <a:t>   2. 	 Aká je odhadovaná hodnota náku…</a:t>
              </a:r>
              <a:endParaRPr sz="700"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547" name="Google Shape;547;p7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10400" y="4997188"/>
              <a:ext cx="731520" cy="731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8" name="Google Shape;548;p71"/>
          <p:cNvSpPr txBox="1"/>
          <p:nvPr/>
        </p:nvSpPr>
        <p:spPr>
          <a:xfrm>
            <a:off x="608700" y="827350"/>
            <a:ext cx="458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9" name="Google Shape;549;p71"/>
          <p:cNvSpPr/>
          <p:nvPr/>
        </p:nvSpPr>
        <p:spPr>
          <a:xfrm>
            <a:off x="407800" y="3596650"/>
            <a:ext cx="2221500" cy="1108200"/>
          </a:xfrm>
          <a:prstGeom prst="roundRect">
            <a:avLst>
              <a:gd name="adj" fmla="val 16667"/>
            </a:avLst>
          </a:prstGeom>
          <a:solidFill>
            <a:srgbClr val="297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AI preberá zodpovednosť za riadenie interných procesov, checklistov a administratívu. Človek je v roli zadávateľa, kontroly a decision-makera</a:t>
            </a:r>
            <a:endParaRPr sz="11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388" y="198169"/>
            <a:ext cx="4974012" cy="87968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5" name="Google Shape;555;p72"/>
          <p:cNvGrpSpPr/>
          <p:nvPr/>
        </p:nvGrpSpPr>
        <p:grpSpPr>
          <a:xfrm>
            <a:off x="3103169" y="1433700"/>
            <a:ext cx="2628022" cy="411480"/>
            <a:chOff x="1409700" y="2835650"/>
            <a:chExt cx="5365500" cy="822960"/>
          </a:xfrm>
        </p:grpSpPr>
        <p:sp>
          <p:nvSpPr>
            <p:cNvPr id="556" name="Google Shape;556;p72"/>
            <p:cNvSpPr/>
            <p:nvPr/>
          </p:nvSpPr>
          <p:spPr>
            <a:xfrm>
              <a:off x="2286000" y="2898150"/>
              <a:ext cx="4489200" cy="662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200" tIns="45100" rIns="90200" bIns="451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Potrebujem vytvoriť nákupnú špecifikáciu a súťažné podklady pre vykopnutie tendra.</a:t>
              </a:r>
              <a:endParaRPr sz="7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557" name="Google Shape;557;p7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09700" y="2835650"/>
              <a:ext cx="822960" cy="8229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8" name="Google Shape;558;p72"/>
          <p:cNvGrpSpPr/>
          <p:nvPr/>
        </p:nvGrpSpPr>
        <p:grpSpPr>
          <a:xfrm>
            <a:off x="3103169" y="1890900"/>
            <a:ext cx="2628022" cy="411480"/>
            <a:chOff x="1409700" y="2835650"/>
            <a:chExt cx="5365500" cy="822960"/>
          </a:xfrm>
        </p:grpSpPr>
        <p:sp>
          <p:nvSpPr>
            <p:cNvPr id="559" name="Google Shape;559;p72"/>
            <p:cNvSpPr/>
            <p:nvPr/>
          </p:nvSpPr>
          <p:spPr>
            <a:xfrm>
              <a:off x="2286000" y="2898150"/>
              <a:ext cx="4489200" cy="662400"/>
            </a:xfrm>
            <a:prstGeom prst="roundRect">
              <a:avLst>
                <a:gd name="adj" fmla="val 16667"/>
              </a:avLst>
            </a:prstGeom>
            <a:solidFill>
              <a:srgbClr val="2A79FF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200" tIns="45100" rIns="90200" bIns="451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Tender je zameraný na nákup CRM sofvéru. Môžeš mi s tým pomôcť? </a:t>
              </a:r>
              <a:endParaRPr sz="7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560" name="Google Shape;560;p7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09700" y="2835650"/>
              <a:ext cx="822960" cy="8229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1" name="Google Shape;561;p72"/>
          <p:cNvGrpSpPr/>
          <p:nvPr/>
        </p:nvGrpSpPr>
        <p:grpSpPr>
          <a:xfrm>
            <a:off x="3610259" y="2514469"/>
            <a:ext cx="2631754" cy="919081"/>
            <a:chOff x="2368800" y="4997188"/>
            <a:chExt cx="5373120" cy="1838163"/>
          </a:xfrm>
        </p:grpSpPr>
        <p:sp>
          <p:nvSpPr>
            <p:cNvPr id="562" name="Google Shape;562;p72"/>
            <p:cNvSpPr/>
            <p:nvPr/>
          </p:nvSpPr>
          <p:spPr>
            <a:xfrm>
              <a:off x="2368800" y="5031750"/>
              <a:ext cx="4489200" cy="1803600"/>
            </a:xfrm>
            <a:prstGeom prst="roundRect">
              <a:avLst>
                <a:gd name="adj" fmla="val 16667"/>
              </a:avLst>
            </a:prstGeom>
            <a:solidFill>
              <a:srgbClr val="D9D9D9">
                <a:alpha val="67090"/>
              </a:srgbClr>
            </a:solidFill>
            <a:ln w="9525" cap="flat" cmpd="sng">
              <a:solidFill>
                <a:srgbClr val="8888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200" tIns="45100" rIns="90200" bIns="451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Inter"/>
                  <a:ea typeface="Inter"/>
                  <a:cs typeface="Inter"/>
                  <a:sym typeface="Inter"/>
                </a:rPr>
                <a:t>Samozrejme. Najprv si prejdeme detaily a následne ti pomôžem vytvoriť dokumentáciu, zadať internú požiadavku na schválenie a vygenerujem návrh zmluvy. Potom zašleme požiadavku vybraným dodávateľom a pomôžem ti porovnať a vyhodnotiť ponuky…</a:t>
              </a:r>
              <a:endParaRPr sz="700"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563" name="Google Shape;563;p7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10400" y="4997188"/>
              <a:ext cx="731520" cy="731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4" name="Google Shape;564;p72"/>
          <p:cNvSpPr txBox="1"/>
          <p:nvPr/>
        </p:nvSpPr>
        <p:spPr>
          <a:xfrm>
            <a:off x="762891" y="856075"/>
            <a:ext cx="1166400" cy="23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700">
                <a:solidFill>
                  <a:srgbClr val="2A79FF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 sz="19700">
              <a:solidFill>
                <a:srgbClr val="2A79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5" name="Google Shape;565;p72"/>
          <p:cNvSpPr/>
          <p:nvPr/>
        </p:nvSpPr>
        <p:spPr>
          <a:xfrm>
            <a:off x="385750" y="3596650"/>
            <a:ext cx="2243700" cy="1108200"/>
          </a:xfrm>
          <a:prstGeom prst="roundRect">
            <a:avLst>
              <a:gd name="adj" fmla="val 16667"/>
            </a:avLst>
          </a:prstGeom>
          <a:solidFill>
            <a:srgbClr val="297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AI generuje zmluvy a kompletnú zákazkovú dokumentáciu vrátane popisu. Porovná ponuky dodávateľov a vyhodnotí, či sú v súlade so zadaním</a:t>
            </a:r>
            <a:endParaRPr sz="11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388" y="198169"/>
            <a:ext cx="4974012" cy="87968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1" name="Google Shape;571;p73"/>
          <p:cNvGrpSpPr/>
          <p:nvPr/>
        </p:nvGrpSpPr>
        <p:grpSpPr>
          <a:xfrm>
            <a:off x="3140491" y="1433700"/>
            <a:ext cx="2628022" cy="411480"/>
            <a:chOff x="1409700" y="2835650"/>
            <a:chExt cx="5365500" cy="822960"/>
          </a:xfrm>
        </p:grpSpPr>
        <p:sp>
          <p:nvSpPr>
            <p:cNvPr id="572" name="Google Shape;572;p73"/>
            <p:cNvSpPr/>
            <p:nvPr/>
          </p:nvSpPr>
          <p:spPr>
            <a:xfrm>
              <a:off x="2286000" y="2898150"/>
              <a:ext cx="4489200" cy="662400"/>
            </a:xfrm>
            <a:prstGeom prst="roundRect">
              <a:avLst>
                <a:gd name="adj" fmla="val 16667"/>
              </a:avLst>
            </a:prstGeom>
            <a:solidFill>
              <a:srgbClr val="2A79FF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200" tIns="45100" rIns="90200" bIns="451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Chcem vypovedať zmluvu s dodávateľom. Dodávateľ je spol. ACME.</a:t>
              </a:r>
              <a:endParaRPr sz="7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573" name="Google Shape;573;p7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09700" y="2835650"/>
              <a:ext cx="822960" cy="8229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4" name="Google Shape;574;p73"/>
          <p:cNvGrpSpPr/>
          <p:nvPr/>
        </p:nvGrpSpPr>
        <p:grpSpPr>
          <a:xfrm>
            <a:off x="3140491" y="1890900"/>
            <a:ext cx="2628022" cy="549500"/>
            <a:chOff x="1409700" y="2835650"/>
            <a:chExt cx="5365500" cy="1099000"/>
          </a:xfrm>
        </p:grpSpPr>
        <p:sp>
          <p:nvSpPr>
            <p:cNvPr id="575" name="Google Shape;575;p73"/>
            <p:cNvSpPr/>
            <p:nvPr/>
          </p:nvSpPr>
          <p:spPr>
            <a:xfrm>
              <a:off x="2286000" y="2898150"/>
              <a:ext cx="4489200" cy="1036500"/>
            </a:xfrm>
            <a:prstGeom prst="roundRect">
              <a:avLst>
                <a:gd name="adj" fmla="val 16667"/>
              </a:avLst>
            </a:prstGeom>
            <a:solidFill>
              <a:srgbClr val="2A79FF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200" tIns="45100" rIns="90200" bIns="451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Aké sú podmienky na ukončenie spolupráce dohodnuté v zmluve? Špecificky aké sú tam lehoty, pokuty a pod. </a:t>
              </a:r>
              <a:endParaRPr sz="7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576" name="Google Shape;576;p7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09700" y="2835650"/>
              <a:ext cx="822960" cy="8229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7" name="Google Shape;577;p73"/>
          <p:cNvGrpSpPr/>
          <p:nvPr/>
        </p:nvGrpSpPr>
        <p:grpSpPr>
          <a:xfrm>
            <a:off x="3749253" y="2652148"/>
            <a:ext cx="2448531" cy="678193"/>
            <a:chOff x="2368800" y="4997188"/>
            <a:chExt cx="5373120" cy="1244163"/>
          </a:xfrm>
        </p:grpSpPr>
        <p:sp>
          <p:nvSpPr>
            <p:cNvPr id="578" name="Google Shape;578;p73"/>
            <p:cNvSpPr/>
            <p:nvPr/>
          </p:nvSpPr>
          <p:spPr>
            <a:xfrm>
              <a:off x="2368800" y="5031750"/>
              <a:ext cx="4489200" cy="1209600"/>
            </a:xfrm>
            <a:prstGeom prst="roundRect">
              <a:avLst>
                <a:gd name="adj" fmla="val 16667"/>
              </a:avLst>
            </a:prstGeom>
            <a:solidFill>
              <a:srgbClr val="D9D9D9">
                <a:alpha val="67090"/>
              </a:srgbClr>
            </a:solidFill>
            <a:ln w="9525" cap="flat" cmpd="sng">
              <a:solidFill>
                <a:srgbClr val="8888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200" tIns="45100" rIns="90200" bIns="451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Inter"/>
                  <a:ea typeface="Inter"/>
                  <a:cs typeface="Inter"/>
                  <a:sym typeface="Inter"/>
                </a:rPr>
                <a:t>Podľa článku 3 ods. 4 rámcovej zmluvy “MRA_ACME_Services_Global_16.March22” zo 16. Marca 2022, je možné vypovedať zmluvu s výpovednou lehotou 30 dní v prípade, že… </a:t>
              </a:r>
              <a:endParaRPr sz="700"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579" name="Google Shape;579;p7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10400" y="4997188"/>
              <a:ext cx="731520" cy="731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0" name="Google Shape;580;p73"/>
          <p:cNvSpPr txBox="1"/>
          <p:nvPr/>
        </p:nvSpPr>
        <p:spPr>
          <a:xfrm>
            <a:off x="731041" y="967000"/>
            <a:ext cx="1166400" cy="23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700">
                <a:solidFill>
                  <a:srgbClr val="2A79FF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 sz="19700">
              <a:solidFill>
                <a:srgbClr val="2A79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1" name="Google Shape;581;p73"/>
          <p:cNvSpPr/>
          <p:nvPr/>
        </p:nvSpPr>
        <p:spPr>
          <a:xfrm>
            <a:off x="407800" y="3596650"/>
            <a:ext cx="2221500" cy="1108200"/>
          </a:xfrm>
          <a:prstGeom prst="roundRect">
            <a:avLst>
              <a:gd name="adj" fmla="val 16667"/>
            </a:avLst>
          </a:prstGeom>
          <a:solidFill>
            <a:srgbClr val="297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AI umožňuje vyťažiť informácie so zmlúv, odpovedať na akékoľvek otázky súvisiace so zmluvami, či posúdiť súlad s regulatívou </a:t>
            </a:r>
            <a:endParaRPr sz="11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4"/>
          <p:cNvSpPr txBox="1"/>
          <p:nvPr/>
        </p:nvSpPr>
        <p:spPr>
          <a:xfrm>
            <a:off x="7063050" y="484613"/>
            <a:ext cx="11664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rPr>
              <a:t>cequence.io</a:t>
            </a:r>
            <a:endParaRPr sz="1100">
              <a:solidFill>
                <a:schemeClr val="dk2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87" name="Google Shape;587;p74"/>
          <p:cNvSpPr txBox="1"/>
          <p:nvPr/>
        </p:nvSpPr>
        <p:spPr>
          <a:xfrm>
            <a:off x="435055" y="2225325"/>
            <a:ext cx="60111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Aká je budúcnosť celkovo</a:t>
            </a:r>
            <a:endParaRPr sz="3600" b="1">
              <a:solidFill>
                <a:schemeClr val="dk2"/>
              </a:solidFill>
            </a:endParaRPr>
          </a:p>
        </p:txBody>
      </p:sp>
      <p:sp>
        <p:nvSpPr>
          <p:cNvPr id="588" name="Google Shape;588;p74"/>
          <p:cNvSpPr txBox="1"/>
          <p:nvPr/>
        </p:nvSpPr>
        <p:spPr>
          <a:xfrm>
            <a:off x="6869175" y="986325"/>
            <a:ext cx="1859100" cy="31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700" b="1">
                <a:solidFill>
                  <a:srgbClr val="6297FF"/>
                </a:solidFill>
                <a:latin typeface="Inter"/>
                <a:ea typeface="Inter"/>
                <a:cs typeface="Inter"/>
                <a:sym typeface="Inter"/>
              </a:rPr>
              <a:t>?</a:t>
            </a:r>
            <a:endParaRPr sz="19700" b="1">
              <a:solidFill>
                <a:srgbClr val="6297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5"/>
          <p:cNvSpPr txBox="1">
            <a:spLocks noGrp="1"/>
          </p:cNvSpPr>
          <p:nvPr>
            <p:ph type="title"/>
          </p:nvPr>
        </p:nvSpPr>
        <p:spPr>
          <a:xfrm>
            <a:off x="914400" y="445025"/>
            <a:ext cx="6858000" cy="572700"/>
          </a:xfrm>
          <a:prstGeom prst="rect">
            <a:avLst/>
          </a:prstGeom>
        </p:spPr>
        <p:txBody>
          <a:bodyPr spcFirstLastPara="1" wrap="square" lIns="91450" tIns="91450" rIns="91450" bIns="9145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75"/>
          <p:cNvGrpSpPr/>
          <p:nvPr/>
        </p:nvGrpSpPr>
        <p:grpSpPr>
          <a:xfrm>
            <a:off x="-1308005" y="-628650"/>
            <a:ext cx="11760098" cy="6400800"/>
            <a:chOff x="-1241250" y="0"/>
            <a:chExt cx="24010000" cy="12801600"/>
          </a:xfrm>
        </p:grpSpPr>
        <p:sp>
          <p:nvSpPr>
            <p:cNvPr id="595" name="Google Shape;595;p75"/>
            <p:cNvSpPr/>
            <p:nvPr/>
          </p:nvSpPr>
          <p:spPr>
            <a:xfrm>
              <a:off x="9967150" y="0"/>
              <a:ext cx="12801600" cy="128016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100" tIns="45100" rIns="45100" bIns="45100" anchor="ctr" anchorCtr="0">
              <a:noAutofit/>
            </a:bodyPr>
            <a:lstStyle/>
            <a:p>
              <a:pPr marL="508000" marR="43180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r>
                <a:rPr lang="en" sz="2500">
                  <a:solidFill>
                    <a:schemeClr val="dk1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Akceleracionisti</a:t>
              </a:r>
              <a:endPara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508000" marR="431800" lvl="0" indent="0" algn="l" rtl="0">
                <a:lnSpc>
                  <a:spcPct val="115000"/>
                </a:lnSpc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Guillaume Verdon – </a:t>
              </a:r>
              <a:r>
                <a:rPr lang="en" sz="9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CEO a zakladateľ spoločnosti Extropic, ktorá sa zaoberá fyzikálnym výpočtovým modelom na zrýchlenie generatívnej umelej inteligencie​​.</a:t>
              </a:r>
              <a:endParaRPr sz="9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508000" marR="431800" lvl="0" indent="0" algn="l" rtl="0">
                <a:lnSpc>
                  <a:spcPct val="115000"/>
                </a:lnSpc>
                <a:spcBef>
                  <a:spcPts val="200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Marc Andreessen – </a:t>
              </a:r>
              <a:r>
                <a:rPr lang="en" sz="9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spoluzakladateľ a generálny partner v investičnej firme Andreessen Horowitz, známej tiež ako a16z​ (The Quantum Insider)​.</a:t>
              </a:r>
              <a:endParaRPr sz="9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508000" marR="431800" lvl="0" indent="0" algn="l" rtl="0">
                <a:lnSpc>
                  <a:spcPct val="115000"/>
                </a:lnSpc>
                <a:spcBef>
                  <a:spcPts val="200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Bryan Johnson – </a:t>
              </a:r>
              <a:r>
                <a:rPr lang="en" sz="9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zakladateľ a CEO Kernel, ktorá sa zaoberá vývojom neurotechnológií na meranie a pochopenie mozgu​​.</a:t>
              </a:r>
              <a:endParaRPr sz="9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508000" marR="431800" lvl="0" indent="0" algn="l" rtl="0">
                <a:lnSpc>
                  <a:spcPct val="115000"/>
                </a:lnSpc>
                <a:spcBef>
                  <a:spcPts val="2000"/>
                </a:spcBef>
                <a:spcAft>
                  <a:spcPts val="200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Sam Altman – </a:t>
              </a:r>
              <a:r>
                <a:rPr lang="en" sz="9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CEO a predseda spoločnosti OpenAI.</a:t>
              </a:r>
              <a:endParaRPr sz="9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96" name="Google Shape;596;p75"/>
            <p:cNvSpPr/>
            <p:nvPr/>
          </p:nvSpPr>
          <p:spPr>
            <a:xfrm>
              <a:off x="-1241250" y="0"/>
              <a:ext cx="12801600" cy="128016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100" tIns="45100" rIns="78700" bIns="45100" anchor="ctr" anchorCtr="0">
              <a:noAutofit/>
            </a:bodyPr>
            <a:lstStyle/>
            <a:p>
              <a:pPr marL="647700" marR="30480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r>
                <a:rPr lang="en" sz="2500">
                  <a:solidFill>
                    <a:schemeClr val="accent1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Safisti</a:t>
              </a:r>
              <a:endParaRPr sz="8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647700" marR="304800" lvl="0" indent="0" algn="l" rtl="0">
                <a:lnSpc>
                  <a:spcPct val="115000"/>
                </a:lnSpc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Geoffrey Hinton – </a:t>
              </a:r>
              <a:r>
                <a:rPr lang="en" sz="9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Geoffrey Hinton je otec AI, emeritným profesorom na Univerzite v Toronte a do mája 2023 pracoval ako viceprezident a inžiniersky vedúci v Google.</a:t>
              </a:r>
              <a:endParaRPr sz="9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647700" marR="304800" lvl="0" indent="0" algn="l" rtl="0">
                <a:lnSpc>
                  <a:spcPct val="115000"/>
                </a:lnSpc>
                <a:spcBef>
                  <a:spcPts val="200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Eliezer Yudkowsky – </a:t>
              </a:r>
              <a:r>
                <a:rPr lang="en" sz="9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Eliezer Yudkowsky je výskumníkom a spoluzakladateľom Machine Intelligence Research Institute​.</a:t>
              </a:r>
              <a:endParaRPr sz="9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647700" marR="304800" lvl="0" indent="0" algn="l" rtl="0">
                <a:lnSpc>
                  <a:spcPct val="115000"/>
                </a:lnSpc>
                <a:spcBef>
                  <a:spcPts val="200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Elon Musk – </a:t>
              </a:r>
              <a:r>
                <a:rPr lang="en" sz="9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CEO a zakladateľom viacerých firiem, vrátane Tesla, SpaceX, Neuralink a The Boring Company​​.</a:t>
              </a:r>
              <a:endParaRPr sz="9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647700" marR="304800" lvl="0" indent="0" algn="l" rtl="0">
                <a:lnSpc>
                  <a:spcPct val="115000"/>
                </a:lnSpc>
                <a:spcBef>
                  <a:spcPts val="2000"/>
                </a:spcBef>
                <a:spcAft>
                  <a:spcPts val="200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Dario Amodei – </a:t>
              </a:r>
              <a:r>
                <a:rPr lang="en" sz="9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Dario Amodei je CEO a spoluzakladateľom Anthropic, spoločnosti zameranej na bezpečnosť umelej inteligencie. Predtým pracoval ako Chief Science Officer v OpenAI​​.</a:t>
              </a:r>
              <a:endParaRPr sz="9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597" name="Google Shape;597;p75"/>
          <p:cNvSpPr txBox="1"/>
          <p:nvPr/>
        </p:nvSpPr>
        <p:spPr>
          <a:xfrm>
            <a:off x="3184678" y="967575"/>
            <a:ext cx="2774700" cy="32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3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vs</a:t>
            </a:r>
            <a:endParaRPr sz="123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598" name="Google Shape;59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0615" y="-69275"/>
            <a:ext cx="1270200" cy="1487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99" name="Google Shape;599;p75"/>
          <p:cNvPicPr preferRelativeResize="0"/>
          <p:nvPr/>
        </p:nvPicPr>
        <p:blipFill rotWithShape="1">
          <a:blip r:embed="rId4">
            <a:alphaModFix/>
          </a:blip>
          <a:srcRect l="24041" b="7535"/>
          <a:stretch/>
        </p:blipFill>
        <p:spPr>
          <a:xfrm>
            <a:off x="8118073" y="-72775"/>
            <a:ext cx="1196700" cy="1487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76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>
            <a:off x="-628800" y="496275"/>
            <a:ext cx="6356938" cy="4552383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76"/>
          <p:cNvSpPr txBox="1">
            <a:spLocks noGrp="1"/>
          </p:cNvSpPr>
          <p:nvPr>
            <p:ph type="ctrTitle"/>
          </p:nvPr>
        </p:nvSpPr>
        <p:spPr>
          <a:xfrm>
            <a:off x="914400" y="457200"/>
            <a:ext cx="3044100" cy="41118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Čo sú riziká?</a:t>
            </a:r>
            <a:endParaRPr sz="4400"/>
          </a:p>
        </p:txBody>
      </p:sp>
      <p:sp>
        <p:nvSpPr>
          <p:cNvPr id="606" name="Google Shape;606;p76"/>
          <p:cNvSpPr txBox="1"/>
          <p:nvPr/>
        </p:nvSpPr>
        <p:spPr>
          <a:xfrm>
            <a:off x="4572000" y="457200"/>
            <a:ext cx="3629400" cy="41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Epistemologická bariéra - neviem, čo nevieme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(Super) alignácia - </a:t>
            </a:r>
            <a:r>
              <a:rPr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kontrola / zosúladenie očakávaní - paper clip paradox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Lab leak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Hypotéza domáceho maznáčika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Wireheading - odmeňovnie a dopamínový loop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Zlí aktéri, legislatívne capture (c</a:t>
            </a: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losed vs open-source)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20000"/>
              </a:lnSpc>
              <a:spcBef>
                <a:spcPts val="15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Superinteligencia - maximalizácia zvedavosti, koexistencia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7"/>
          <p:cNvSpPr txBox="1"/>
          <p:nvPr/>
        </p:nvSpPr>
        <p:spPr>
          <a:xfrm>
            <a:off x="4572000" y="457200"/>
            <a:ext cx="3657600" cy="41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228600" lvl="0" indent="-19050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Strata kancelárskych pozícii (pred 10 rokmi si všetci mysleli, že pôjde skôr o manuálne pozície)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28600" lvl="0" indent="-190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Digitálni asistenti/kopiloti, externá pamäť a vyhľadávanie (nositeľné zariadenia)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28600" lvl="0" indent="-190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AI agenti - plánovanie, použitie nástrojov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28600" lvl="0" indent="-190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Harari - “jedna z výziev bude naučiť sa zabudnúť to, čo vieme”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28600" lvl="0" indent="-190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Tvrdé zručnosti (programovanie) vs. mäkké zručnosti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28600" lvl="0" indent="-190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Demokratizujúca technológia -</a:t>
            </a:r>
            <a:b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rozvojové krajiny sú pozitívnejšie vs. západ je skeptický, saturovaný.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12" name="Google Shape;612;p77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-432833" y="442513"/>
            <a:ext cx="3593105" cy="4782796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77"/>
          <p:cNvSpPr txBox="1">
            <a:spLocks noGrp="1"/>
          </p:cNvSpPr>
          <p:nvPr>
            <p:ph type="ctrTitle"/>
          </p:nvPr>
        </p:nvSpPr>
        <p:spPr>
          <a:xfrm>
            <a:off x="851265" y="3262213"/>
            <a:ext cx="3657600" cy="11346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Budúcnosť práce?</a:t>
            </a:r>
            <a:endParaRPr sz="4400"/>
          </a:p>
        </p:txBody>
      </p:sp>
      <p:pic>
        <p:nvPicPr>
          <p:cNvPr id="614" name="Google Shape;614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9769" y="265125"/>
            <a:ext cx="1060592" cy="963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613" y="2247119"/>
            <a:ext cx="3454457" cy="67404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51"/>
          <p:cNvSpPr txBox="1"/>
          <p:nvPr/>
        </p:nvSpPr>
        <p:spPr>
          <a:xfrm>
            <a:off x="5014337" y="655563"/>
            <a:ext cx="3735300" cy="3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rPr>
              <a:t>Softvérové riešenie na automatizáciu procesov v rámci nákupu, obstarávania a zmluvného manažmentu s podporou AI </a:t>
            </a:r>
            <a:endParaRPr sz="1400">
              <a:solidFill>
                <a:schemeClr val="dk2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2860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Slovenský softvér s používateľmi na 4 kontinentoch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2860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Klientom šetríme stovky hodín práce na manuálnych úlohách a repetitívnej administratíve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2860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Kombinácia dlhoročných skúseností v rámci nákupu, kontrakt manažmentu a procesného inžinierstva so softvérovým vývojom a dátovou vedou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2860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Svetové technológie - AI, ML, NLP - v Slovenskom riešení (prvé CLM na svete s integráciou Open AI)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3" name="Google Shape;203;p51"/>
          <p:cNvSpPr txBox="1"/>
          <p:nvPr/>
        </p:nvSpPr>
        <p:spPr>
          <a:xfrm>
            <a:off x="4373913" y="2065200"/>
            <a:ext cx="15000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⏱️</a:t>
            </a:r>
            <a:endParaRPr sz="1700"/>
          </a:p>
        </p:txBody>
      </p:sp>
      <p:sp>
        <p:nvSpPr>
          <p:cNvPr id="204" name="Google Shape;204;p51"/>
          <p:cNvSpPr txBox="1"/>
          <p:nvPr/>
        </p:nvSpPr>
        <p:spPr>
          <a:xfrm>
            <a:off x="4373913" y="1498963"/>
            <a:ext cx="15000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💻</a:t>
            </a:r>
            <a:endParaRPr sz="1700"/>
          </a:p>
        </p:txBody>
      </p:sp>
      <p:sp>
        <p:nvSpPr>
          <p:cNvPr id="205" name="Google Shape;205;p51"/>
          <p:cNvSpPr txBox="1"/>
          <p:nvPr/>
        </p:nvSpPr>
        <p:spPr>
          <a:xfrm>
            <a:off x="4373913" y="2787800"/>
            <a:ext cx="15000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⚙️</a:t>
            </a:r>
            <a:endParaRPr sz="1700"/>
          </a:p>
        </p:txBody>
      </p:sp>
      <p:sp>
        <p:nvSpPr>
          <p:cNvPr id="206" name="Google Shape;206;p51"/>
          <p:cNvSpPr txBox="1"/>
          <p:nvPr/>
        </p:nvSpPr>
        <p:spPr>
          <a:xfrm>
            <a:off x="4373913" y="3703488"/>
            <a:ext cx="15000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🇸🇰</a:t>
            </a:r>
            <a:endParaRPr sz="17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9" y="88819"/>
            <a:ext cx="9013764" cy="4717187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78"/>
          <p:cNvSpPr txBox="1"/>
          <p:nvPr/>
        </p:nvSpPr>
        <p:spPr>
          <a:xfrm>
            <a:off x="356033" y="288263"/>
            <a:ext cx="3769200" cy="136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100" tIns="45100" rIns="45100" bIns="45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omic Sans MS"/>
                <a:ea typeface="Comic Sans MS"/>
                <a:cs typeface="Comic Sans MS"/>
                <a:sym typeface="Comic Sans MS"/>
              </a:rPr>
              <a:t>AI premení jeden odstavec na dlhý email, ktorý sa tvárim, že som celý napísal ja. 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21" name="Google Shape;621;p78"/>
          <p:cNvSpPr txBox="1"/>
          <p:nvPr/>
        </p:nvSpPr>
        <p:spPr>
          <a:xfrm>
            <a:off x="4715400" y="288263"/>
            <a:ext cx="3769200" cy="136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100" tIns="45100" rIns="45100" bIns="45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omic Sans MS"/>
                <a:ea typeface="Comic Sans MS"/>
                <a:cs typeface="Comic Sans MS"/>
                <a:sym typeface="Comic Sans MS"/>
              </a:rPr>
              <a:t>AI premení tento super dlhý email na jeden odstavec, a ja ho tak nemusím celý čítať. 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79"/>
          <p:cNvPicPr preferRelativeResize="0"/>
          <p:nvPr/>
        </p:nvPicPr>
        <p:blipFill rotWithShape="1">
          <a:blip r:embed="rId3">
            <a:alphaModFix amt="46000"/>
          </a:blip>
          <a:srcRect r="24800"/>
          <a:stretch/>
        </p:blipFill>
        <p:spPr>
          <a:xfrm>
            <a:off x="0" y="913230"/>
            <a:ext cx="3813900" cy="3437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27" name="Google Shape;627;p79"/>
          <p:cNvSpPr txBox="1">
            <a:spLocks noGrp="1"/>
          </p:cNvSpPr>
          <p:nvPr>
            <p:ph type="ctrTitle"/>
          </p:nvPr>
        </p:nvSpPr>
        <p:spPr>
          <a:xfrm>
            <a:off x="914400" y="-316087"/>
            <a:ext cx="2899200" cy="4200900"/>
          </a:xfrm>
          <a:prstGeom prst="rect">
            <a:avLst/>
          </a:prstGeom>
        </p:spPr>
        <p:txBody>
          <a:bodyPr spcFirstLastPara="1" wrap="square" lIns="91450" tIns="91450" rIns="91450" bIns="9145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Utópia</a:t>
            </a:r>
            <a:endParaRPr/>
          </a:p>
        </p:txBody>
      </p:sp>
      <p:sp>
        <p:nvSpPr>
          <p:cNvPr id="628" name="Google Shape;628;p79"/>
          <p:cNvSpPr txBox="1"/>
          <p:nvPr/>
        </p:nvSpPr>
        <p:spPr>
          <a:xfrm>
            <a:off x="3842743" y="457200"/>
            <a:ext cx="4869900" cy="41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228600" lvl="0" indent="-19685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Extrémni techno-optimisti, operujú s termodynamickou a evolučnou nevyhnutnosťou, transhumanismus</a:t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28600" lvl="0" indent="-196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Post-scarcity éra/zlatý vek – dostatok všetkého, UBI</a:t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28600" lvl="0" indent="-196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Nekonečná energia, Dysonova guľa</a:t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28600" lvl="0" indent="-196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Nesmrtelnosť – Bryan Johnson (don’t die), nultá generácia</a:t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28600" lvl="0" indent="-196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nter"/>
              <a:buChar char="●"/>
            </a:pPr>
            <a:r>
              <a:rPr lang="en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Boh je späť (AI ako orákulum) – Arthur C. Clarke: „Možno je našou úlohou na tejto planéte nevzývať Boha, ale ho vytvoriť“</a:t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0"/>
          <p:cNvSpPr/>
          <p:nvPr/>
        </p:nvSpPr>
        <p:spPr>
          <a:xfrm>
            <a:off x="5244931" y="2568863"/>
            <a:ext cx="2375100" cy="2367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634" name="Google Shape;634;p80"/>
          <p:cNvSpPr txBox="1"/>
          <p:nvPr/>
        </p:nvSpPr>
        <p:spPr>
          <a:xfrm>
            <a:off x="4788980" y="1113913"/>
            <a:ext cx="31182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rPr>
              <a:t>Viac o nás</a:t>
            </a:r>
            <a:endParaRPr sz="4700">
              <a:solidFill>
                <a:schemeClr val="dk2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id="635" name="Google Shape;635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376" y="2693567"/>
            <a:ext cx="2074225" cy="207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4786" y="312625"/>
            <a:ext cx="3884193" cy="6869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2"/>
          <p:cNvSpPr txBox="1"/>
          <p:nvPr/>
        </p:nvSpPr>
        <p:spPr>
          <a:xfrm>
            <a:off x="7063050" y="484613"/>
            <a:ext cx="11664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rPr>
              <a:t>cequence.io</a:t>
            </a:r>
            <a:endParaRPr sz="1100">
              <a:solidFill>
                <a:schemeClr val="dk2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12" name="Google Shape;212;p52"/>
          <p:cNvSpPr txBox="1"/>
          <p:nvPr/>
        </p:nvSpPr>
        <p:spPr>
          <a:xfrm>
            <a:off x="952580" y="2248500"/>
            <a:ext cx="60111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700"/>
              </a:spcBef>
              <a:spcAft>
                <a:spcPts val="700"/>
              </a:spcAft>
              <a:buNone/>
            </a:pPr>
            <a:r>
              <a:rPr lang="en" sz="36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Čo vlastne robíme</a:t>
            </a:r>
            <a:endParaRPr sz="3600"/>
          </a:p>
        </p:txBody>
      </p:sp>
      <p:sp>
        <p:nvSpPr>
          <p:cNvPr id="213" name="Google Shape;213;p52"/>
          <p:cNvSpPr txBox="1"/>
          <p:nvPr/>
        </p:nvSpPr>
        <p:spPr>
          <a:xfrm>
            <a:off x="6869175" y="986325"/>
            <a:ext cx="1859100" cy="31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700" b="1">
                <a:solidFill>
                  <a:srgbClr val="6297FF"/>
                </a:solidFill>
                <a:latin typeface="Inter"/>
                <a:ea typeface="Inter"/>
                <a:cs typeface="Inter"/>
                <a:sym typeface="Inter"/>
              </a:rPr>
              <a:t>?</a:t>
            </a:r>
            <a:endParaRPr sz="19700" b="1">
              <a:solidFill>
                <a:srgbClr val="6297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8" name="Google Shape;218;p53"/>
          <p:cNvGraphicFramePr/>
          <p:nvPr/>
        </p:nvGraphicFramePr>
        <p:xfrm>
          <a:off x="617619" y="44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{E4017F10-49C5-4A28-BF71-A59F0B0929EF}</a:tableStyleId>
              </a:tblPr>
              <a:tblGrid>
                <a:gridCol w="104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4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4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4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4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4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4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14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4775" marR="44775" marT="45725" marB="457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4775" marR="44775" marT="45725" marB="457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4775" marR="44775" marT="45725" marB="457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4775" marR="44775" marT="45725" marB="457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4775" marR="44775" marT="45725" marB="457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4775" marR="44775" marT="45725" marB="457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4775" marR="44775" marT="45725" marB="457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9" name="Google Shape;219;p53"/>
          <p:cNvPicPr preferRelativeResize="0"/>
          <p:nvPr/>
        </p:nvPicPr>
        <p:blipFill rotWithShape="1">
          <a:blip r:embed="rId3">
            <a:alphaModFix/>
          </a:blip>
          <a:srcRect l="14054" r="18957"/>
          <a:stretch/>
        </p:blipFill>
        <p:spPr>
          <a:xfrm>
            <a:off x="1550988" y="228888"/>
            <a:ext cx="223800" cy="223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0" name="Google Shape;220;p53"/>
          <p:cNvSpPr/>
          <p:nvPr/>
        </p:nvSpPr>
        <p:spPr>
          <a:xfrm>
            <a:off x="1550981" y="510463"/>
            <a:ext cx="301800" cy="51000"/>
          </a:xfrm>
          <a:prstGeom prst="roundRect">
            <a:avLst>
              <a:gd name="adj" fmla="val 50000"/>
            </a:avLst>
          </a:prstGeom>
          <a:solidFill>
            <a:srgbClr val="1DBF0B"/>
          </a:solidFill>
          <a:ln>
            <a:noFill/>
          </a:ln>
        </p:spPr>
        <p:txBody>
          <a:bodyPr spcFirstLastPara="1" wrap="square" lIns="405875" tIns="45100" rIns="45100" bIns="45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grpSp>
        <p:nvGrpSpPr>
          <p:cNvPr id="221" name="Google Shape;221;p53"/>
          <p:cNvGrpSpPr/>
          <p:nvPr/>
        </p:nvGrpSpPr>
        <p:grpSpPr>
          <a:xfrm>
            <a:off x="378075" y="764200"/>
            <a:ext cx="8326613" cy="3884000"/>
            <a:chOff x="1441950" y="1528400"/>
            <a:chExt cx="16653225" cy="7768000"/>
          </a:xfrm>
        </p:grpSpPr>
        <p:grpSp>
          <p:nvGrpSpPr>
            <p:cNvPr id="222" name="Google Shape;222;p53"/>
            <p:cNvGrpSpPr/>
            <p:nvPr/>
          </p:nvGrpSpPr>
          <p:grpSpPr>
            <a:xfrm>
              <a:off x="1441950" y="1528400"/>
              <a:ext cx="3714300" cy="710700"/>
              <a:chOff x="1873300" y="1372675"/>
              <a:chExt cx="3714300" cy="710700"/>
            </a:xfrm>
          </p:grpSpPr>
          <p:sp>
            <p:nvSpPr>
              <p:cNvPr id="223" name="Google Shape;223;p53"/>
              <p:cNvSpPr/>
              <p:nvPr/>
            </p:nvSpPr>
            <p:spPr>
              <a:xfrm>
                <a:off x="1873300" y="1372675"/>
                <a:ext cx="3714300" cy="7107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05875" tIns="45100" rIns="45100" bIns="451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2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Požiadavka</a:t>
                </a:r>
                <a:endParaRPr sz="1000">
                  <a:solidFill>
                    <a:schemeClr val="dk2"/>
                  </a:solidFill>
                  <a:latin typeface="Inter Medium"/>
                  <a:ea typeface="Inter Medium"/>
                  <a:cs typeface="Inter Medium"/>
                  <a:sym typeface="Inter Medium"/>
                </a:endParaRPr>
              </a:p>
            </p:txBody>
          </p:sp>
          <p:sp>
            <p:nvSpPr>
              <p:cNvPr id="224" name="Google Shape;224;p53"/>
              <p:cNvSpPr/>
              <p:nvPr/>
            </p:nvSpPr>
            <p:spPr>
              <a:xfrm>
                <a:off x="1985750" y="1430875"/>
                <a:ext cx="594300" cy="594300"/>
              </a:xfrm>
              <a:prstGeom prst="flowChartConnector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100" tIns="45100" rIns="45100" bIns="451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Inter SemiBold"/>
                    <a:ea typeface="Inter SemiBold"/>
                    <a:cs typeface="Inter SemiBold"/>
                    <a:sym typeface="Inter SemiBold"/>
                  </a:rPr>
                  <a:t>1</a:t>
                </a:r>
                <a:endParaRPr sz="1000">
                  <a:solidFill>
                    <a:schemeClr val="lt1"/>
                  </a:solidFill>
                  <a:latin typeface="Inter SemiBold"/>
                  <a:ea typeface="Inter SemiBold"/>
                  <a:cs typeface="Inter SemiBold"/>
                  <a:sym typeface="Inter SemiBold"/>
                </a:endParaRPr>
              </a:p>
            </p:txBody>
          </p:sp>
        </p:grpSp>
        <p:grpSp>
          <p:nvGrpSpPr>
            <p:cNvPr id="225" name="Google Shape;225;p53"/>
            <p:cNvGrpSpPr/>
            <p:nvPr/>
          </p:nvGrpSpPr>
          <p:grpSpPr>
            <a:xfrm>
              <a:off x="3575525" y="2719250"/>
              <a:ext cx="3714300" cy="710700"/>
              <a:chOff x="1873300" y="1372675"/>
              <a:chExt cx="3714300" cy="710700"/>
            </a:xfrm>
          </p:grpSpPr>
          <p:sp>
            <p:nvSpPr>
              <p:cNvPr id="226" name="Google Shape;226;p53"/>
              <p:cNvSpPr/>
              <p:nvPr/>
            </p:nvSpPr>
            <p:spPr>
              <a:xfrm>
                <a:off x="1873300" y="1372675"/>
                <a:ext cx="3714300" cy="7107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05875" tIns="45100" rIns="45100" bIns="451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2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Tvorba a interná revízia zmluvy</a:t>
                </a:r>
                <a:endParaRPr sz="1000">
                  <a:solidFill>
                    <a:schemeClr val="dk2"/>
                  </a:solidFill>
                  <a:latin typeface="Inter Medium"/>
                  <a:ea typeface="Inter Medium"/>
                  <a:cs typeface="Inter Medium"/>
                  <a:sym typeface="Inter Medium"/>
                </a:endParaRPr>
              </a:p>
            </p:txBody>
          </p:sp>
          <p:sp>
            <p:nvSpPr>
              <p:cNvPr id="227" name="Google Shape;227;p53"/>
              <p:cNvSpPr/>
              <p:nvPr/>
            </p:nvSpPr>
            <p:spPr>
              <a:xfrm>
                <a:off x="1985750" y="1430875"/>
                <a:ext cx="594300" cy="594300"/>
              </a:xfrm>
              <a:prstGeom prst="flowChartConnector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100" tIns="45100" rIns="45100" bIns="451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Inter SemiBold"/>
                    <a:ea typeface="Inter SemiBold"/>
                    <a:cs typeface="Inter SemiBold"/>
                    <a:sym typeface="Inter SemiBold"/>
                  </a:rPr>
                  <a:t>2</a:t>
                </a:r>
                <a:endParaRPr sz="1000">
                  <a:solidFill>
                    <a:schemeClr val="lt1"/>
                  </a:solidFill>
                  <a:latin typeface="Inter SemiBold"/>
                  <a:ea typeface="Inter SemiBold"/>
                  <a:cs typeface="Inter SemiBold"/>
                  <a:sym typeface="Inter SemiBold"/>
                </a:endParaRPr>
              </a:p>
            </p:txBody>
          </p:sp>
        </p:grpSp>
        <p:grpSp>
          <p:nvGrpSpPr>
            <p:cNvPr id="228" name="Google Shape;228;p53"/>
            <p:cNvGrpSpPr/>
            <p:nvPr/>
          </p:nvGrpSpPr>
          <p:grpSpPr>
            <a:xfrm>
              <a:off x="5669300" y="3867450"/>
              <a:ext cx="3714300" cy="710700"/>
              <a:chOff x="1873300" y="1372675"/>
              <a:chExt cx="3714300" cy="710700"/>
            </a:xfrm>
          </p:grpSpPr>
          <p:sp>
            <p:nvSpPr>
              <p:cNvPr id="229" name="Google Shape;229;p53"/>
              <p:cNvSpPr/>
              <p:nvPr/>
            </p:nvSpPr>
            <p:spPr>
              <a:xfrm>
                <a:off x="1873300" y="1372675"/>
                <a:ext cx="3714300" cy="7107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05875" tIns="45100" rIns="45100" bIns="451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2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Vyjednávanie</a:t>
                </a:r>
                <a:endParaRPr sz="1000">
                  <a:solidFill>
                    <a:schemeClr val="dk2"/>
                  </a:solidFill>
                  <a:latin typeface="Inter Medium"/>
                  <a:ea typeface="Inter Medium"/>
                  <a:cs typeface="Inter Medium"/>
                  <a:sym typeface="Inter Medium"/>
                </a:endParaRPr>
              </a:p>
            </p:txBody>
          </p:sp>
          <p:sp>
            <p:nvSpPr>
              <p:cNvPr id="230" name="Google Shape;230;p53"/>
              <p:cNvSpPr/>
              <p:nvPr/>
            </p:nvSpPr>
            <p:spPr>
              <a:xfrm>
                <a:off x="1985750" y="1430875"/>
                <a:ext cx="594300" cy="594300"/>
              </a:xfrm>
              <a:prstGeom prst="flowChartConnector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100" tIns="45100" rIns="45100" bIns="451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Inter SemiBold"/>
                    <a:ea typeface="Inter SemiBold"/>
                    <a:cs typeface="Inter SemiBold"/>
                    <a:sym typeface="Inter SemiBold"/>
                  </a:rPr>
                  <a:t>3</a:t>
                </a:r>
                <a:endParaRPr sz="1000">
                  <a:solidFill>
                    <a:schemeClr val="lt1"/>
                  </a:solidFill>
                  <a:latin typeface="Inter SemiBold"/>
                  <a:ea typeface="Inter SemiBold"/>
                  <a:cs typeface="Inter SemiBold"/>
                  <a:sym typeface="Inter SemiBold"/>
                </a:endParaRPr>
              </a:p>
            </p:txBody>
          </p:sp>
        </p:grpSp>
        <p:grpSp>
          <p:nvGrpSpPr>
            <p:cNvPr id="231" name="Google Shape;231;p53"/>
            <p:cNvGrpSpPr/>
            <p:nvPr/>
          </p:nvGrpSpPr>
          <p:grpSpPr>
            <a:xfrm>
              <a:off x="7852350" y="5091850"/>
              <a:ext cx="3714300" cy="710700"/>
              <a:chOff x="1873300" y="1372675"/>
              <a:chExt cx="3714300" cy="710700"/>
            </a:xfrm>
          </p:grpSpPr>
          <p:sp>
            <p:nvSpPr>
              <p:cNvPr id="232" name="Google Shape;232;p53"/>
              <p:cNvSpPr/>
              <p:nvPr/>
            </p:nvSpPr>
            <p:spPr>
              <a:xfrm>
                <a:off x="1873300" y="1372675"/>
                <a:ext cx="3714300" cy="7107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05875" tIns="45100" rIns="45100" bIns="451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2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Schvaľovanie</a:t>
                </a:r>
                <a:endParaRPr sz="1000">
                  <a:solidFill>
                    <a:schemeClr val="dk2"/>
                  </a:solidFill>
                  <a:latin typeface="Inter Medium"/>
                  <a:ea typeface="Inter Medium"/>
                  <a:cs typeface="Inter Medium"/>
                  <a:sym typeface="Inter Medium"/>
                </a:endParaRPr>
              </a:p>
            </p:txBody>
          </p:sp>
          <p:sp>
            <p:nvSpPr>
              <p:cNvPr id="233" name="Google Shape;233;p53"/>
              <p:cNvSpPr/>
              <p:nvPr/>
            </p:nvSpPr>
            <p:spPr>
              <a:xfrm>
                <a:off x="1985750" y="1430875"/>
                <a:ext cx="594300" cy="594300"/>
              </a:xfrm>
              <a:prstGeom prst="flowChartConnector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100" tIns="45100" rIns="45100" bIns="451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Inter SemiBold"/>
                    <a:ea typeface="Inter SemiBold"/>
                    <a:cs typeface="Inter SemiBold"/>
                    <a:sym typeface="Inter SemiBold"/>
                  </a:rPr>
                  <a:t>4</a:t>
                </a:r>
                <a:endParaRPr sz="1000">
                  <a:solidFill>
                    <a:schemeClr val="lt1"/>
                  </a:solidFill>
                  <a:latin typeface="Inter SemiBold"/>
                  <a:ea typeface="Inter SemiBold"/>
                  <a:cs typeface="Inter SemiBold"/>
                  <a:sym typeface="Inter SemiBold"/>
                </a:endParaRPr>
              </a:p>
            </p:txBody>
          </p:sp>
        </p:grpSp>
        <p:grpSp>
          <p:nvGrpSpPr>
            <p:cNvPr id="234" name="Google Shape;234;p53"/>
            <p:cNvGrpSpPr/>
            <p:nvPr/>
          </p:nvGrpSpPr>
          <p:grpSpPr>
            <a:xfrm>
              <a:off x="9902350" y="6316250"/>
              <a:ext cx="3714300" cy="710700"/>
              <a:chOff x="1873300" y="1372675"/>
              <a:chExt cx="3714300" cy="710700"/>
            </a:xfrm>
          </p:grpSpPr>
          <p:sp>
            <p:nvSpPr>
              <p:cNvPr id="235" name="Google Shape;235;p53"/>
              <p:cNvSpPr/>
              <p:nvPr/>
            </p:nvSpPr>
            <p:spPr>
              <a:xfrm>
                <a:off x="1873300" y="1372675"/>
                <a:ext cx="3714300" cy="7107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05875" tIns="45100" rIns="45100" bIns="451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2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Podpis</a:t>
                </a:r>
                <a:endParaRPr sz="1000">
                  <a:solidFill>
                    <a:schemeClr val="dk2"/>
                  </a:solidFill>
                  <a:latin typeface="Inter Medium"/>
                  <a:ea typeface="Inter Medium"/>
                  <a:cs typeface="Inter Medium"/>
                  <a:sym typeface="Inter Medium"/>
                </a:endParaRPr>
              </a:p>
            </p:txBody>
          </p:sp>
          <p:sp>
            <p:nvSpPr>
              <p:cNvPr id="236" name="Google Shape;236;p53"/>
              <p:cNvSpPr/>
              <p:nvPr/>
            </p:nvSpPr>
            <p:spPr>
              <a:xfrm>
                <a:off x="1985750" y="1430875"/>
                <a:ext cx="594300" cy="594300"/>
              </a:xfrm>
              <a:prstGeom prst="flowChartConnector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100" tIns="45100" rIns="45100" bIns="451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Inter SemiBold"/>
                    <a:ea typeface="Inter SemiBold"/>
                    <a:cs typeface="Inter SemiBold"/>
                    <a:sym typeface="Inter SemiBold"/>
                  </a:rPr>
                  <a:t>5</a:t>
                </a:r>
                <a:endParaRPr sz="1000">
                  <a:solidFill>
                    <a:schemeClr val="lt1"/>
                  </a:solidFill>
                  <a:latin typeface="Inter SemiBold"/>
                  <a:ea typeface="Inter SemiBold"/>
                  <a:cs typeface="Inter SemiBold"/>
                  <a:sym typeface="Inter SemiBold"/>
                </a:endParaRPr>
              </a:p>
            </p:txBody>
          </p:sp>
        </p:grpSp>
        <p:grpSp>
          <p:nvGrpSpPr>
            <p:cNvPr id="237" name="Google Shape;237;p53"/>
            <p:cNvGrpSpPr/>
            <p:nvPr/>
          </p:nvGrpSpPr>
          <p:grpSpPr>
            <a:xfrm>
              <a:off x="11947650" y="7412875"/>
              <a:ext cx="3714300" cy="710700"/>
              <a:chOff x="1873300" y="1372675"/>
              <a:chExt cx="3714300" cy="710700"/>
            </a:xfrm>
          </p:grpSpPr>
          <p:sp>
            <p:nvSpPr>
              <p:cNvPr id="238" name="Google Shape;238;p53"/>
              <p:cNvSpPr/>
              <p:nvPr/>
            </p:nvSpPr>
            <p:spPr>
              <a:xfrm>
                <a:off x="1873300" y="1372675"/>
                <a:ext cx="3714300" cy="7107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05875" tIns="45100" rIns="45100" bIns="451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2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Plnenie a reporting</a:t>
                </a:r>
                <a:endParaRPr sz="1000">
                  <a:solidFill>
                    <a:schemeClr val="dk2"/>
                  </a:solidFill>
                  <a:latin typeface="Inter Medium"/>
                  <a:ea typeface="Inter Medium"/>
                  <a:cs typeface="Inter Medium"/>
                  <a:sym typeface="Inter Medium"/>
                </a:endParaRPr>
              </a:p>
            </p:txBody>
          </p:sp>
          <p:sp>
            <p:nvSpPr>
              <p:cNvPr id="239" name="Google Shape;239;p53"/>
              <p:cNvSpPr/>
              <p:nvPr/>
            </p:nvSpPr>
            <p:spPr>
              <a:xfrm>
                <a:off x="1985750" y="1430875"/>
                <a:ext cx="594300" cy="594300"/>
              </a:xfrm>
              <a:prstGeom prst="flowChartConnector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100" tIns="45100" rIns="45100" bIns="451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Inter SemiBold"/>
                    <a:ea typeface="Inter SemiBold"/>
                    <a:cs typeface="Inter SemiBold"/>
                    <a:sym typeface="Inter SemiBold"/>
                  </a:rPr>
                  <a:t>6</a:t>
                </a:r>
                <a:endParaRPr sz="1000">
                  <a:solidFill>
                    <a:schemeClr val="lt1"/>
                  </a:solidFill>
                  <a:latin typeface="Inter SemiBold"/>
                  <a:ea typeface="Inter SemiBold"/>
                  <a:cs typeface="Inter SemiBold"/>
                  <a:sym typeface="Inter SemiBold"/>
                </a:endParaRPr>
              </a:p>
            </p:txBody>
          </p:sp>
        </p:grpSp>
        <p:grpSp>
          <p:nvGrpSpPr>
            <p:cNvPr id="240" name="Google Shape;240;p53"/>
            <p:cNvGrpSpPr/>
            <p:nvPr/>
          </p:nvGrpSpPr>
          <p:grpSpPr>
            <a:xfrm>
              <a:off x="14012475" y="8585700"/>
              <a:ext cx="4082700" cy="710700"/>
              <a:chOff x="3092500" y="1372675"/>
              <a:chExt cx="4082700" cy="710700"/>
            </a:xfrm>
          </p:grpSpPr>
          <p:sp>
            <p:nvSpPr>
              <p:cNvPr id="241" name="Google Shape;241;p53"/>
              <p:cNvSpPr/>
              <p:nvPr/>
            </p:nvSpPr>
            <p:spPr>
              <a:xfrm>
                <a:off x="3092500" y="1372675"/>
                <a:ext cx="4082700" cy="7107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05875" tIns="45100" rIns="45100" bIns="451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2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Dodatkovanie</a:t>
                </a:r>
                <a:endParaRPr sz="1000">
                  <a:solidFill>
                    <a:schemeClr val="dk2"/>
                  </a:solidFill>
                  <a:latin typeface="Inter Medium"/>
                  <a:ea typeface="Inter Medium"/>
                  <a:cs typeface="Inter Medium"/>
                  <a:sym typeface="Inter Medium"/>
                </a:endParaRPr>
              </a:p>
            </p:txBody>
          </p:sp>
          <p:sp>
            <p:nvSpPr>
              <p:cNvPr id="242" name="Google Shape;242;p53"/>
              <p:cNvSpPr/>
              <p:nvPr/>
            </p:nvSpPr>
            <p:spPr>
              <a:xfrm>
                <a:off x="3233275" y="1430875"/>
                <a:ext cx="594300" cy="594300"/>
              </a:xfrm>
              <a:prstGeom prst="flowChartConnector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100" tIns="45100" rIns="45100" bIns="451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Inter SemiBold"/>
                    <a:ea typeface="Inter SemiBold"/>
                    <a:cs typeface="Inter SemiBold"/>
                    <a:sym typeface="Inter SemiBold"/>
                  </a:rPr>
                  <a:t>7</a:t>
                </a:r>
                <a:endParaRPr sz="1000">
                  <a:solidFill>
                    <a:schemeClr val="lt1"/>
                  </a:solidFill>
                  <a:latin typeface="Inter SemiBold"/>
                  <a:ea typeface="Inter SemiBold"/>
                  <a:cs typeface="Inter SemiBold"/>
                  <a:sym typeface="Inter SemiBold"/>
                </a:endParaRPr>
              </a:p>
            </p:txBody>
          </p:sp>
        </p:grpSp>
      </p:grpSp>
      <p:sp>
        <p:nvSpPr>
          <p:cNvPr id="243" name="Google Shape;243;p53"/>
          <p:cNvSpPr txBox="1">
            <a:spLocks noGrp="1"/>
          </p:cNvSpPr>
          <p:nvPr>
            <p:ph type="subTitle" idx="4294967295"/>
          </p:nvPr>
        </p:nvSpPr>
        <p:spPr>
          <a:xfrm>
            <a:off x="1485943" y="2981150"/>
            <a:ext cx="3021000" cy="1862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0175" tIns="90175" rIns="90175" bIns="901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4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Automatizujeme zložitý proces pri uzatváraní zmlúv…</a:t>
            </a:r>
            <a:endParaRPr sz="2400" u="sng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44" name="Google Shape;244;p53"/>
          <p:cNvSpPr/>
          <p:nvPr/>
        </p:nvSpPr>
        <p:spPr>
          <a:xfrm>
            <a:off x="1550981" y="633913"/>
            <a:ext cx="804600" cy="549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405875" tIns="45100" rIns="45100" bIns="45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id="245" name="Google Shape;245;p53"/>
          <p:cNvPicPr preferRelativeResize="0"/>
          <p:nvPr/>
        </p:nvPicPr>
        <p:blipFill rotWithShape="1">
          <a:blip r:embed="rId3">
            <a:alphaModFix/>
          </a:blip>
          <a:srcRect l="14054" r="18957"/>
          <a:stretch/>
        </p:blipFill>
        <p:spPr>
          <a:xfrm>
            <a:off x="3651250" y="1449450"/>
            <a:ext cx="223800" cy="223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6" name="Google Shape;246;p53"/>
          <p:cNvSpPr/>
          <p:nvPr/>
        </p:nvSpPr>
        <p:spPr>
          <a:xfrm>
            <a:off x="3651250" y="1716688"/>
            <a:ext cx="1432500" cy="549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05875" tIns="45100" rIns="45100" bIns="45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47" name="Google Shape;247;p53"/>
          <p:cNvSpPr/>
          <p:nvPr/>
        </p:nvSpPr>
        <p:spPr>
          <a:xfrm>
            <a:off x="3651252" y="1810000"/>
            <a:ext cx="987300" cy="549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05875" tIns="45100" rIns="45100" bIns="45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id="248" name="Google Shape;24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9725" y="1449450"/>
            <a:ext cx="223800" cy="2238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9" name="Google Shape;24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7163" y="1449450"/>
            <a:ext cx="223800" cy="223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0" name="Google Shape;250;p53"/>
          <p:cNvPicPr preferRelativeResize="0"/>
          <p:nvPr/>
        </p:nvPicPr>
        <p:blipFill rotWithShape="1">
          <a:blip r:embed="rId6">
            <a:alphaModFix/>
          </a:blip>
          <a:srcRect l="15817" r="17269"/>
          <a:stretch/>
        </p:blipFill>
        <p:spPr>
          <a:xfrm>
            <a:off x="4138612" y="1450575"/>
            <a:ext cx="223800" cy="22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1" name="Google Shape;251;p53"/>
          <p:cNvPicPr preferRelativeResize="0"/>
          <p:nvPr/>
        </p:nvPicPr>
        <p:blipFill rotWithShape="1">
          <a:blip r:embed="rId7">
            <a:alphaModFix/>
          </a:blip>
          <a:srcRect l="22130" r="21900"/>
          <a:stretch/>
        </p:blipFill>
        <p:spPr>
          <a:xfrm>
            <a:off x="4283075" y="1449225"/>
            <a:ext cx="223800" cy="22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2" name="Google Shape;252;p53"/>
          <p:cNvPicPr preferRelativeResize="0"/>
          <p:nvPr/>
        </p:nvPicPr>
        <p:blipFill rotWithShape="1">
          <a:blip r:embed="rId8">
            <a:alphaModFix/>
          </a:blip>
          <a:srcRect t="8694" b="12047"/>
          <a:stretch/>
        </p:blipFill>
        <p:spPr>
          <a:xfrm>
            <a:off x="4467500" y="1449750"/>
            <a:ext cx="223800" cy="2232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53" name="Google Shape;253;p53"/>
          <p:cNvGrpSpPr/>
          <p:nvPr/>
        </p:nvGrpSpPr>
        <p:grpSpPr>
          <a:xfrm>
            <a:off x="4794575" y="2052119"/>
            <a:ext cx="1432500" cy="434956"/>
            <a:chOff x="9504275" y="4008988"/>
            <a:chExt cx="2865000" cy="869913"/>
          </a:xfrm>
        </p:grpSpPr>
        <p:sp>
          <p:nvSpPr>
            <p:cNvPr id="254" name="Google Shape;254;p53"/>
            <p:cNvSpPr/>
            <p:nvPr/>
          </p:nvSpPr>
          <p:spPr>
            <a:xfrm>
              <a:off x="9504275" y="4562975"/>
              <a:ext cx="1263600" cy="1098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05875" tIns="45100" rIns="45100" bIns="451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sp>
          <p:nvSpPr>
            <p:cNvPr id="255" name="Google Shape;255;p53"/>
            <p:cNvSpPr/>
            <p:nvPr/>
          </p:nvSpPr>
          <p:spPr>
            <a:xfrm>
              <a:off x="9504277" y="4769100"/>
              <a:ext cx="1926600" cy="1098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05875" tIns="45100" rIns="45100" bIns="451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pic>
          <p:nvPicPr>
            <p:cNvPr id="256" name="Google Shape;256;p53"/>
            <p:cNvPicPr preferRelativeResize="0"/>
            <p:nvPr/>
          </p:nvPicPr>
          <p:blipFill rotWithShape="1">
            <a:blip r:embed="rId3">
              <a:alphaModFix/>
            </a:blip>
            <a:srcRect l="14054" r="18957"/>
            <a:stretch/>
          </p:blipFill>
          <p:spPr>
            <a:xfrm>
              <a:off x="9504275" y="4009438"/>
              <a:ext cx="457200" cy="45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57" name="Google Shape;257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821225" y="4009438"/>
              <a:ext cx="457200" cy="4572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58" name="Google Shape;258;p5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136100" y="4009438"/>
              <a:ext cx="457200" cy="45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59" name="Google Shape;259;p53"/>
            <p:cNvPicPr preferRelativeResize="0"/>
            <p:nvPr/>
          </p:nvPicPr>
          <p:blipFill rotWithShape="1">
            <a:blip r:embed="rId6">
              <a:alphaModFix/>
            </a:blip>
            <a:srcRect l="15817" r="17269"/>
            <a:stretch/>
          </p:blipFill>
          <p:spPr>
            <a:xfrm>
              <a:off x="10479000" y="4011688"/>
              <a:ext cx="457200" cy="4527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60" name="Google Shape;260;p53"/>
            <p:cNvPicPr preferRelativeResize="0"/>
            <p:nvPr/>
          </p:nvPicPr>
          <p:blipFill rotWithShape="1">
            <a:blip r:embed="rId7">
              <a:alphaModFix/>
            </a:blip>
            <a:srcRect l="22130" r="21900"/>
            <a:stretch/>
          </p:blipFill>
          <p:spPr>
            <a:xfrm>
              <a:off x="10767925" y="4008988"/>
              <a:ext cx="457200" cy="4581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61" name="Google Shape;261;p53"/>
            <p:cNvPicPr preferRelativeResize="0"/>
            <p:nvPr/>
          </p:nvPicPr>
          <p:blipFill rotWithShape="1">
            <a:blip r:embed="rId8">
              <a:alphaModFix/>
            </a:blip>
            <a:srcRect t="8694" b="12047"/>
            <a:stretch/>
          </p:blipFill>
          <p:spPr>
            <a:xfrm>
              <a:off x="11136775" y="4010038"/>
              <a:ext cx="457200" cy="456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62" name="Google Shape;262;p53"/>
            <p:cNvPicPr preferRelativeResize="0"/>
            <p:nvPr/>
          </p:nvPicPr>
          <p:blipFill rotWithShape="1">
            <a:blip r:embed="rId9">
              <a:alphaModFix/>
            </a:blip>
            <a:srcRect b="36081"/>
            <a:stretch/>
          </p:blipFill>
          <p:spPr>
            <a:xfrm>
              <a:off x="11519075" y="4017838"/>
              <a:ext cx="457200" cy="440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63" name="Google Shape;263;p53"/>
            <p:cNvPicPr preferRelativeResize="0"/>
            <p:nvPr/>
          </p:nvPicPr>
          <p:blipFill rotWithShape="1">
            <a:blip r:embed="rId10">
              <a:alphaModFix/>
            </a:blip>
            <a:srcRect t="8693" b="24634"/>
            <a:stretch/>
          </p:blipFill>
          <p:spPr>
            <a:xfrm>
              <a:off x="11912075" y="4009450"/>
              <a:ext cx="457200" cy="4572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264" name="Google Shape;264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18275" y="457481"/>
            <a:ext cx="116447" cy="11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5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13694" y="305088"/>
            <a:ext cx="125403" cy="125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11413" y="595063"/>
            <a:ext cx="129883" cy="1298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7" name="Google Shape;267;p53"/>
          <p:cNvGrpSpPr/>
          <p:nvPr/>
        </p:nvGrpSpPr>
        <p:grpSpPr>
          <a:xfrm>
            <a:off x="2376488" y="856963"/>
            <a:ext cx="928687" cy="459263"/>
            <a:chOff x="5438775" y="1713925"/>
            <a:chExt cx="1857375" cy="918526"/>
          </a:xfrm>
        </p:grpSpPr>
        <p:pic>
          <p:nvPicPr>
            <p:cNvPr id="268" name="Google Shape;268;p53"/>
            <p:cNvPicPr preferRelativeResize="0"/>
            <p:nvPr/>
          </p:nvPicPr>
          <p:blipFill rotWithShape="1">
            <a:blip r:embed="rId3">
              <a:alphaModFix/>
            </a:blip>
            <a:srcRect l="14054" r="18957"/>
            <a:stretch/>
          </p:blipFill>
          <p:spPr>
            <a:xfrm>
              <a:off x="5864225" y="1713925"/>
              <a:ext cx="457200" cy="4572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69" name="Google Shape;269;p53"/>
            <p:cNvSpPr/>
            <p:nvPr/>
          </p:nvSpPr>
          <p:spPr>
            <a:xfrm>
              <a:off x="5864226" y="2248400"/>
              <a:ext cx="1355700" cy="1098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05875" tIns="45100" rIns="45100" bIns="451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sp>
          <p:nvSpPr>
            <p:cNvPr id="270" name="Google Shape;270;p53"/>
            <p:cNvSpPr/>
            <p:nvPr/>
          </p:nvSpPr>
          <p:spPr>
            <a:xfrm>
              <a:off x="5864213" y="2435475"/>
              <a:ext cx="1243500" cy="1098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05875" tIns="45100" rIns="45100" bIns="451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pic>
          <p:nvPicPr>
            <p:cNvPr id="271" name="Google Shape;271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1175" y="1713925"/>
              <a:ext cx="457200" cy="4572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72" name="Google Shape;272;p5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96050" y="1713925"/>
              <a:ext cx="457200" cy="45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73" name="Google Shape;273;p53"/>
            <p:cNvPicPr preferRelativeResize="0"/>
            <p:nvPr/>
          </p:nvPicPr>
          <p:blipFill rotWithShape="1">
            <a:blip r:embed="rId6">
              <a:alphaModFix/>
            </a:blip>
            <a:srcRect l="15817" r="17269"/>
            <a:stretch/>
          </p:blipFill>
          <p:spPr>
            <a:xfrm>
              <a:off x="6838950" y="1716175"/>
              <a:ext cx="457200" cy="4527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274" name="Google Shape;274;p53"/>
            <p:cNvGrpSpPr/>
            <p:nvPr/>
          </p:nvGrpSpPr>
          <p:grpSpPr>
            <a:xfrm>
              <a:off x="5438775" y="1768275"/>
              <a:ext cx="265176" cy="864176"/>
              <a:chOff x="6496050" y="750850"/>
              <a:chExt cx="265176" cy="864176"/>
            </a:xfrm>
          </p:grpSpPr>
          <p:pic>
            <p:nvPicPr>
              <p:cNvPr id="275" name="Google Shape;275;p53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6509775" y="1074688"/>
                <a:ext cx="237745" cy="2377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6" name="Google Shape;276;p53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6500638" y="750850"/>
                <a:ext cx="256032" cy="2560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53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6496050" y="1349850"/>
                <a:ext cx="265176" cy="265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8" name="Google Shape;278;p53"/>
          <p:cNvGrpSpPr/>
          <p:nvPr/>
        </p:nvGrpSpPr>
        <p:grpSpPr>
          <a:xfrm>
            <a:off x="3438766" y="1462928"/>
            <a:ext cx="129883" cy="423274"/>
            <a:chOff x="7005625" y="828525"/>
            <a:chExt cx="265176" cy="864176"/>
          </a:xfrm>
        </p:grpSpPr>
        <p:pic>
          <p:nvPicPr>
            <p:cNvPr id="279" name="Google Shape;279;p5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019350" y="1152363"/>
              <a:ext cx="237745" cy="2377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5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010213" y="828525"/>
              <a:ext cx="256032" cy="256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5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005625" y="1427525"/>
              <a:ext cx="265176" cy="2651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2" name="Google Shape;282;p53"/>
          <p:cNvGrpSpPr/>
          <p:nvPr/>
        </p:nvGrpSpPr>
        <p:grpSpPr>
          <a:xfrm>
            <a:off x="4581829" y="2089053"/>
            <a:ext cx="129883" cy="423274"/>
            <a:chOff x="7005625" y="828525"/>
            <a:chExt cx="265176" cy="864176"/>
          </a:xfrm>
        </p:grpSpPr>
        <p:pic>
          <p:nvPicPr>
            <p:cNvPr id="283" name="Google Shape;283;p5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019350" y="1152363"/>
              <a:ext cx="237745" cy="2377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p5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010213" y="828525"/>
              <a:ext cx="256032" cy="256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5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005625" y="1427525"/>
              <a:ext cx="265176" cy="2651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6" name="Google Shape;286;p53"/>
          <p:cNvGrpSpPr/>
          <p:nvPr/>
        </p:nvGrpSpPr>
        <p:grpSpPr>
          <a:xfrm>
            <a:off x="5543550" y="2654413"/>
            <a:ext cx="1242450" cy="458651"/>
            <a:chOff x="11772900" y="5308825"/>
            <a:chExt cx="2484900" cy="917301"/>
          </a:xfrm>
        </p:grpSpPr>
        <p:sp>
          <p:nvSpPr>
            <p:cNvPr id="287" name="Google Shape;287;p53"/>
            <p:cNvSpPr/>
            <p:nvPr/>
          </p:nvSpPr>
          <p:spPr>
            <a:xfrm>
              <a:off x="12160250" y="5843750"/>
              <a:ext cx="782100" cy="109800"/>
            </a:xfrm>
            <a:prstGeom prst="roundRect">
              <a:avLst>
                <a:gd name="adj" fmla="val 50000"/>
              </a:avLst>
            </a:prstGeom>
            <a:solidFill>
              <a:srgbClr val="1DBF0B"/>
            </a:solidFill>
            <a:ln>
              <a:noFill/>
            </a:ln>
          </p:spPr>
          <p:txBody>
            <a:bodyPr spcFirstLastPara="1" wrap="square" lIns="405875" tIns="45100" rIns="45100" bIns="451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sp>
          <p:nvSpPr>
            <p:cNvPr id="288" name="Google Shape;288;p53"/>
            <p:cNvSpPr/>
            <p:nvPr/>
          </p:nvSpPr>
          <p:spPr>
            <a:xfrm>
              <a:off x="12160250" y="6030825"/>
              <a:ext cx="1327200" cy="1098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05875" tIns="45100" rIns="45100" bIns="451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pic>
          <p:nvPicPr>
            <p:cNvPr id="289" name="Google Shape;289;p53"/>
            <p:cNvPicPr preferRelativeResize="0"/>
            <p:nvPr/>
          </p:nvPicPr>
          <p:blipFill rotWithShape="1">
            <a:blip r:embed="rId3">
              <a:alphaModFix/>
            </a:blip>
            <a:srcRect l="14054" r="18957"/>
            <a:stretch/>
          </p:blipFill>
          <p:spPr>
            <a:xfrm>
              <a:off x="12168100" y="5309275"/>
              <a:ext cx="457200" cy="45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90" name="Google Shape;290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485050" y="5309275"/>
              <a:ext cx="457200" cy="4572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91" name="Google Shape;291;p5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799925" y="5309275"/>
              <a:ext cx="457200" cy="45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92" name="Google Shape;292;p53"/>
            <p:cNvPicPr preferRelativeResize="0"/>
            <p:nvPr/>
          </p:nvPicPr>
          <p:blipFill rotWithShape="1">
            <a:blip r:embed="rId6">
              <a:alphaModFix/>
            </a:blip>
            <a:srcRect l="15817" r="17269"/>
            <a:stretch/>
          </p:blipFill>
          <p:spPr>
            <a:xfrm>
              <a:off x="13142825" y="5311525"/>
              <a:ext cx="457200" cy="4527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93" name="Google Shape;293;p53"/>
            <p:cNvPicPr preferRelativeResize="0"/>
            <p:nvPr/>
          </p:nvPicPr>
          <p:blipFill rotWithShape="1">
            <a:blip r:embed="rId7">
              <a:alphaModFix/>
            </a:blip>
            <a:srcRect l="22130" r="21900"/>
            <a:stretch/>
          </p:blipFill>
          <p:spPr>
            <a:xfrm>
              <a:off x="13431750" y="5308825"/>
              <a:ext cx="457200" cy="4581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94" name="Google Shape;294;p53"/>
            <p:cNvPicPr preferRelativeResize="0"/>
            <p:nvPr/>
          </p:nvPicPr>
          <p:blipFill rotWithShape="1">
            <a:blip r:embed="rId8">
              <a:alphaModFix/>
            </a:blip>
            <a:srcRect t="8694" b="12047"/>
            <a:stretch/>
          </p:blipFill>
          <p:spPr>
            <a:xfrm>
              <a:off x="13800600" y="5309875"/>
              <a:ext cx="457200" cy="4560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295" name="Google Shape;295;p53"/>
            <p:cNvGrpSpPr/>
            <p:nvPr/>
          </p:nvGrpSpPr>
          <p:grpSpPr>
            <a:xfrm>
              <a:off x="11772900" y="5361950"/>
              <a:ext cx="265176" cy="864176"/>
              <a:chOff x="7005625" y="775388"/>
              <a:chExt cx="265176" cy="864176"/>
            </a:xfrm>
          </p:grpSpPr>
          <p:pic>
            <p:nvPicPr>
              <p:cNvPr id="296" name="Google Shape;296;p53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7019350" y="1099225"/>
                <a:ext cx="237745" cy="2377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7" name="Google Shape;297;p53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7010213" y="775388"/>
                <a:ext cx="256032" cy="2560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53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7005625" y="1374388"/>
                <a:ext cx="265176" cy="265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99" name="Google Shape;299;p53"/>
          <p:cNvGrpSpPr/>
          <p:nvPr/>
        </p:nvGrpSpPr>
        <p:grpSpPr>
          <a:xfrm>
            <a:off x="6572250" y="3211850"/>
            <a:ext cx="1281175" cy="458426"/>
            <a:chOff x="11772900" y="5309275"/>
            <a:chExt cx="2562350" cy="916851"/>
          </a:xfrm>
        </p:grpSpPr>
        <p:sp>
          <p:nvSpPr>
            <p:cNvPr id="300" name="Google Shape;300;p53"/>
            <p:cNvSpPr/>
            <p:nvPr/>
          </p:nvSpPr>
          <p:spPr>
            <a:xfrm>
              <a:off x="12160255" y="5843750"/>
              <a:ext cx="984300" cy="1098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05875" tIns="45100" rIns="45100" bIns="451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sp>
          <p:nvSpPr>
            <p:cNvPr id="301" name="Google Shape;301;p53"/>
            <p:cNvSpPr/>
            <p:nvPr/>
          </p:nvSpPr>
          <p:spPr>
            <a:xfrm>
              <a:off x="12160250" y="6030825"/>
              <a:ext cx="2175000" cy="1098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05875" tIns="45100" rIns="45100" bIns="451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pic>
          <p:nvPicPr>
            <p:cNvPr id="302" name="Google Shape;302;p53"/>
            <p:cNvPicPr preferRelativeResize="0"/>
            <p:nvPr/>
          </p:nvPicPr>
          <p:blipFill rotWithShape="1">
            <a:blip r:embed="rId3">
              <a:alphaModFix/>
            </a:blip>
            <a:srcRect l="14054" r="18957"/>
            <a:stretch/>
          </p:blipFill>
          <p:spPr>
            <a:xfrm>
              <a:off x="12168100" y="5309275"/>
              <a:ext cx="457200" cy="45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03" name="Google Shape;303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485050" y="5309275"/>
              <a:ext cx="457200" cy="4572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304" name="Google Shape;304;p53"/>
            <p:cNvGrpSpPr/>
            <p:nvPr/>
          </p:nvGrpSpPr>
          <p:grpSpPr>
            <a:xfrm>
              <a:off x="11772900" y="5361950"/>
              <a:ext cx="265176" cy="864176"/>
              <a:chOff x="7005625" y="775388"/>
              <a:chExt cx="265176" cy="864176"/>
            </a:xfrm>
          </p:grpSpPr>
          <p:pic>
            <p:nvPicPr>
              <p:cNvPr id="305" name="Google Shape;305;p53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7019350" y="1099225"/>
                <a:ext cx="237745" cy="2377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53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7010213" y="775388"/>
                <a:ext cx="256032" cy="2560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7" name="Google Shape;307;p53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7005625" y="1374388"/>
                <a:ext cx="265176" cy="265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08" name="Google Shape;308;p53"/>
          <p:cNvGrpSpPr/>
          <p:nvPr/>
        </p:nvGrpSpPr>
        <p:grpSpPr>
          <a:xfrm>
            <a:off x="7705725" y="3802400"/>
            <a:ext cx="1247724" cy="458426"/>
            <a:chOff x="11772900" y="5309275"/>
            <a:chExt cx="2495449" cy="916851"/>
          </a:xfrm>
        </p:grpSpPr>
        <p:sp>
          <p:nvSpPr>
            <p:cNvPr id="309" name="Google Shape;309;p53"/>
            <p:cNvSpPr/>
            <p:nvPr/>
          </p:nvSpPr>
          <p:spPr>
            <a:xfrm>
              <a:off x="12160276" y="5843750"/>
              <a:ext cx="1698600" cy="1098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05875" tIns="45100" rIns="45100" bIns="451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sp>
          <p:nvSpPr>
            <p:cNvPr id="310" name="Google Shape;310;p53"/>
            <p:cNvSpPr/>
            <p:nvPr/>
          </p:nvSpPr>
          <p:spPr>
            <a:xfrm>
              <a:off x="12160249" y="6030825"/>
              <a:ext cx="2108100" cy="1098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05875" tIns="45100" rIns="45100" bIns="451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pic>
          <p:nvPicPr>
            <p:cNvPr id="311" name="Google Shape;311;p53"/>
            <p:cNvPicPr preferRelativeResize="0"/>
            <p:nvPr/>
          </p:nvPicPr>
          <p:blipFill rotWithShape="1">
            <a:blip r:embed="rId3">
              <a:alphaModFix/>
            </a:blip>
            <a:srcRect l="14054" r="18957"/>
            <a:stretch/>
          </p:blipFill>
          <p:spPr>
            <a:xfrm>
              <a:off x="12168100" y="5309275"/>
              <a:ext cx="457200" cy="45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12" name="Google Shape;312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485050" y="5309275"/>
              <a:ext cx="457200" cy="4572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313" name="Google Shape;313;p53"/>
            <p:cNvGrpSpPr/>
            <p:nvPr/>
          </p:nvGrpSpPr>
          <p:grpSpPr>
            <a:xfrm>
              <a:off x="11772900" y="5361950"/>
              <a:ext cx="265176" cy="864176"/>
              <a:chOff x="7005625" y="775388"/>
              <a:chExt cx="265176" cy="864176"/>
            </a:xfrm>
          </p:grpSpPr>
          <p:pic>
            <p:nvPicPr>
              <p:cNvPr id="314" name="Google Shape;314;p53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7019350" y="1099225"/>
                <a:ext cx="237745" cy="2377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5" name="Google Shape;315;p53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7010213" y="775388"/>
                <a:ext cx="256032" cy="2560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6" name="Google Shape;316;p53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7005625" y="1374388"/>
                <a:ext cx="265176" cy="265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17" name="Google Shape;317;p53"/>
          <p:cNvGrpSpPr/>
          <p:nvPr/>
        </p:nvGrpSpPr>
        <p:grpSpPr>
          <a:xfrm>
            <a:off x="6731175" y="2654413"/>
            <a:ext cx="425100" cy="228600"/>
            <a:chOff x="11519075" y="4009450"/>
            <a:chExt cx="850200" cy="457200"/>
          </a:xfrm>
        </p:grpSpPr>
        <p:pic>
          <p:nvPicPr>
            <p:cNvPr id="318" name="Google Shape;318;p53"/>
            <p:cNvPicPr preferRelativeResize="0"/>
            <p:nvPr/>
          </p:nvPicPr>
          <p:blipFill rotWithShape="1">
            <a:blip r:embed="rId9">
              <a:alphaModFix/>
            </a:blip>
            <a:srcRect b="36081"/>
            <a:stretch/>
          </p:blipFill>
          <p:spPr>
            <a:xfrm>
              <a:off x="11519075" y="4017838"/>
              <a:ext cx="457200" cy="440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19" name="Google Shape;319;p53"/>
            <p:cNvPicPr preferRelativeResize="0"/>
            <p:nvPr/>
          </p:nvPicPr>
          <p:blipFill rotWithShape="1">
            <a:blip r:embed="rId10">
              <a:alphaModFix/>
            </a:blip>
            <a:srcRect t="8693" b="24634"/>
            <a:stretch/>
          </p:blipFill>
          <p:spPr>
            <a:xfrm>
              <a:off x="11912075" y="4009450"/>
              <a:ext cx="457200" cy="4572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320" name="Google Shape;320;p53"/>
          <p:cNvPicPr preferRelativeResize="0"/>
          <p:nvPr/>
        </p:nvPicPr>
        <p:blipFill rotWithShape="1">
          <a:blip r:embed="rId14">
            <a:alphaModFix/>
          </a:blip>
          <a:srcRect t="9923" b="15181"/>
          <a:stretch/>
        </p:blipFill>
        <p:spPr>
          <a:xfrm>
            <a:off x="7100888" y="2654563"/>
            <a:ext cx="223800" cy="223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1" name="Google Shape;321;p53"/>
          <p:cNvPicPr preferRelativeResize="0"/>
          <p:nvPr/>
        </p:nvPicPr>
        <p:blipFill rotWithShape="1">
          <a:blip r:embed="rId15">
            <a:alphaModFix/>
          </a:blip>
          <a:srcRect l="35131" t="7470" r="34123" b="46072"/>
          <a:stretch/>
        </p:blipFill>
        <p:spPr>
          <a:xfrm>
            <a:off x="7281863" y="2653288"/>
            <a:ext cx="223800" cy="2262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2" name="Google Shape;322;p53"/>
          <p:cNvPicPr preferRelativeResize="0"/>
          <p:nvPr/>
        </p:nvPicPr>
        <p:blipFill rotWithShape="1">
          <a:blip r:embed="rId16">
            <a:alphaModFix/>
          </a:blip>
          <a:srcRect l="15699" r="17807"/>
          <a:stretch/>
        </p:blipFill>
        <p:spPr>
          <a:xfrm>
            <a:off x="7100888" y="3211850"/>
            <a:ext cx="223800" cy="224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3" name="Google Shape;323;p5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435775" y="272762"/>
            <a:ext cx="416036" cy="41605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3"/>
          <p:cNvSpPr txBox="1"/>
          <p:nvPr/>
        </p:nvSpPr>
        <p:spPr>
          <a:xfrm>
            <a:off x="8203935" y="688813"/>
            <a:ext cx="8796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www.cequence.io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325" name="Google Shape;325;p53"/>
          <p:cNvSpPr txBox="1"/>
          <p:nvPr/>
        </p:nvSpPr>
        <p:spPr>
          <a:xfrm>
            <a:off x="202494" y="2320200"/>
            <a:ext cx="1166400" cy="2397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100" tIns="45100" rIns="45100" bIns="45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700">
                <a:solidFill>
                  <a:srgbClr val="2A79FF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 sz="19700">
              <a:solidFill>
                <a:srgbClr val="2A79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6310" y="227394"/>
            <a:ext cx="4974012" cy="87968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" name="Google Shape;331;p54"/>
          <p:cNvGrpSpPr/>
          <p:nvPr/>
        </p:nvGrpSpPr>
        <p:grpSpPr>
          <a:xfrm>
            <a:off x="4018414" y="1462925"/>
            <a:ext cx="2628022" cy="411480"/>
            <a:chOff x="1409700" y="2835650"/>
            <a:chExt cx="5365500" cy="822960"/>
          </a:xfrm>
        </p:grpSpPr>
        <p:sp>
          <p:nvSpPr>
            <p:cNvPr id="332" name="Google Shape;332;p54"/>
            <p:cNvSpPr/>
            <p:nvPr/>
          </p:nvSpPr>
          <p:spPr>
            <a:xfrm>
              <a:off x="2286000" y="2898150"/>
              <a:ext cx="4489200" cy="662400"/>
            </a:xfrm>
            <a:prstGeom prst="roundRect">
              <a:avLst>
                <a:gd name="adj" fmla="val 16667"/>
              </a:avLst>
            </a:prstGeom>
            <a:solidFill>
              <a:srgbClr val="2A79FF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200" tIns="45100" rIns="90200" bIns="451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Chcem vypovedať zmluvu s dodávateľom. Dodávateľ je spol. ACME.</a:t>
              </a:r>
              <a:endParaRPr sz="7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333" name="Google Shape;333;p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09700" y="2835650"/>
              <a:ext cx="822960" cy="8229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4" name="Google Shape;334;p54"/>
          <p:cNvGrpSpPr/>
          <p:nvPr/>
        </p:nvGrpSpPr>
        <p:grpSpPr>
          <a:xfrm>
            <a:off x="4018414" y="1920125"/>
            <a:ext cx="2628022" cy="549500"/>
            <a:chOff x="1409700" y="2835650"/>
            <a:chExt cx="5365500" cy="1099000"/>
          </a:xfrm>
        </p:grpSpPr>
        <p:sp>
          <p:nvSpPr>
            <p:cNvPr id="335" name="Google Shape;335;p54"/>
            <p:cNvSpPr/>
            <p:nvPr/>
          </p:nvSpPr>
          <p:spPr>
            <a:xfrm>
              <a:off x="2286000" y="2898150"/>
              <a:ext cx="4489200" cy="1036500"/>
            </a:xfrm>
            <a:prstGeom prst="roundRect">
              <a:avLst>
                <a:gd name="adj" fmla="val 16667"/>
              </a:avLst>
            </a:prstGeom>
            <a:solidFill>
              <a:srgbClr val="2A79FF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200" tIns="45100" rIns="90200" bIns="451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Aké sú podmienky na ukončenie spolupráce dohodnuté v zmluve? Špecificky aké sú tam lehoty, pokuty a pod. </a:t>
              </a:r>
              <a:endParaRPr sz="7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336" name="Google Shape;336;p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09700" y="2835650"/>
              <a:ext cx="822960" cy="8229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7" name="Google Shape;337;p54"/>
          <p:cNvGrpSpPr/>
          <p:nvPr/>
        </p:nvGrpSpPr>
        <p:grpSpPr>
          <a:xfrm>
            <a:off x="4527491" y="2691499"/>
            <a:ext cx="2577290" cy="707067"/>
            <a:chOff x="2290723" y="5014471"/>
            <a:chExt cx="5269453" cy="1212600"/>
          </a:xfrm>
        </p:grpSpPr>
        <p:sp>
          <p:nvSpPr>
            <p:cNvPr id="338" name="Google Shape;338;p54"/>
            <p:cNvSpPr/>
            <p:nvPr/>
          </p:nvSpPr>
          <p:spPr>
            <a:xfrm>
              <a:off x="2290723" y="5014471"/>
              <a:ext cx="4332000" cy="1212600"/>
            </a:xfrm>
            <a:prstGeom prst="roundRect">
              <a:avLst>
                <a:gd name="adj" fmla="val 16667"/>
              </a:avLst>
            </a:prstGeom>
            <a:solidFill>
              <a:srgbClr val="D9D9D9">
                <a:alpha val="67090"/>
              </a:srgbClr>
            </a:solidFill>
            <a:ln w="9525" cap="flat" cmpd="sng">
              <a:solidFill>
                <a:srgbClr val="8888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200" tIns="45100" rIns="90200" bIns="451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Inter"/>
                  <a:ea typeface="Inter"/>
                  <a:cs typeface="Inter"/>
                  <a:sym typeface="Inter"/>
                </a:rPr>
                <a:t>Podľa článku 3 ods. 4 rámcovej zmluvy “MRA_ACME_Services_Global 16.March 22” zo 16. Marca 2022, je možné vypovedať zmluvu s výpovednou lehotou 30 dní v prípade, že… </a:t>
              </a:r>
              <a:endParaRPr sz="700"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339" name="Google Shape;339;p5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732893" y="5014471"/>
              <a:ext cx="827283" cy="7315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0" name="Google Shape;340;p54"/>
          <p:cNvSpPr txBox="1"/>
          <p:nvPr/>
        </p:nvSpPr>
        <p:spPr>
          <a:xfrm>
            <a:off x="331200" y="731700"/>
            <a:ext cx="1166400" cy="23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700">
                <a:solidFill>
                  <a:srgbClr val="2A79FF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 sz="19700">
              <a:solidFill>
                <a:srgbClr val="2A79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1" name="Google Shape;341;p54"/>
          <p:cNvSpPr txBox="1"/>
          <p:nvPr/>
        </p:nvSpPr>
        <p:spPr>
          <a:xfrm>
            <a:off x="331200" y="3398875"/>
            <a:ext cx="3201900" cy="159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0175" tIns="90175" rIns="90175" bIns="90175" anchor="ctr" anchorCtr="0">
            <a:norm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400">
                <a:solidFill>
                  <a:srgbClr val="2979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Aplikujeme generatívnu AI na podpísané zmluvy…</a:t>
            </a:r>
            <a:endParaRPr sz="2400" u="sng">
              <a:solidFill>
                <a:srgbClr val="2979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342" name="Google Shape;342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35775" y="272762"/>
            <a:ext cx="416036" cy="41605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4"/>
          <p:cNvSpPr txBox="1"/>
          <p:nvPr/>
        </p:nvSpPr>
        <p:spPr>
          <a:xfrm>
            <a:off x="8203935" y="688813"/>
            <a:ext cx="8796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79FF"/>
                </a:solidFill>
              </a:rPr>
              <a:t>www.cequence.io</a:t>
            </a:r>
            <a:endParaRPr sz="700">
              <a:solidFill>
                <a:srgbClr val="2979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5"/>
          <p:cNvSpPr txBox="1"/>
          <p:nvPr/>
        </p:nvSpPr>
        <p:spPr>
          <a:xfrm>
            <a:off x="7063050" y="484613"/>
            <a:ext cx="11664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rPr>
              <a:t>cequence.io</a:t>
            </a:r>
            <a:endParaRPr sz="1100">
              <a:solidFill>
                <a:schemeClr val="dk2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49" name="Google Shape;349;p55"/>
          <p:cNvSpPr txBox="1"/>
          <p:nvPr/>
        </p:nvSpPr>
        <p:spPr>
          <a:xfrm>
            <a:off x="443005" y="1972050"/>
            <a:ext cx="6011100" cy="11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Kam sme sa vo svete AI za rok posunuli</a:t>
            </a:r>
            <a:endParaRPr sz="3600" b="1">
              <a:solidFill>
                <a:schemeClr val="dk2"/>
              </a:solidFill>
            </a:endParaRPr>
          </a:p>
        </p:txBody>
      </p:sp>
      <p:sp>
        <p:nvSpPr>
          <p:cNvPr id="350" name="Google Shape;350;p55"/>
          <p:cNvSpPr txBox="1"/>
          <p:nvPr/>
        </p:nvSpPr>
        <p:spPr>
          <a:xfrm>
            <a:off x="6869175" y="986325"/>
            <a:ext cx="1859100" cy="31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700" b="1">
                <a:solidFill>
                  <a:srgbClr val="6297FF"/>
                </a:solidFill>
                <a:latin typeface="Inter"/>
                <a:ea typeface="Inter"/>
                <a:cs typeface="Inter"/>
                <a:sym typeface="Inter"/>
              </a:rPr>
              <a:t>?</a:t>
            </a:r>
            <a:endParaRPr sz="19700" b="1">
              <a:solidFill>
                <a:srgbClr val="6297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6"/>
          <p:cNvSpPr txBox="1">
            <a:spLocks noGrp="1"/>
          </p:cNvSpPr>
          <p:nvPr>
            <p:ph type="subTitle" idx="4294967295"/>
          </p:nvPr>
        </p:nvSpPr>
        <p:spPr>
          <a:xfrm>
            <a:off x="255824" y="133280"/>
            <a:ext cx="8222100" cy="432900"/>
          </a:xfrm>
          <a:prstGeom prst="rect">
            <a:avLst/>
          </a:prstGeom>
        </p:spPr>
        <p:txBody>
          <a:bodyPr spcFirstLastPara="1" wrap="square" lIns="91450" tIns="91450" rIns="91450" bIns="91450" anchor="t" anchorCtr="0">
            <a:normAutofit fontScale="625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Role Prompting</a:t>
            </a:r>
            <a:endParaRPr sz="24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56" name="Google Shape;356;p56"/>
          <p:cNvSpPr txBox="1">
            <a:spLocks noGrp="1"/>
          </p:cNvSpPr>
          <p:nvPr>
            <p:ph type="subTitle" idx="4294967295"/>
          </p:nvPr>
        </p:nvSpPr>
        <p:spPr>
          <a:xfrm>
            <a:off x="8346300" y="203350"/>
            <a:ext cx="797700" cy="432900"/>
          </a:xfrm>
          <a:prstGeom prst="rect">
            <a:avLst/>
          </a:prstGeom>
        </p:spPr>
        <p:txBody>
          <a:bodyPr spcFirstLastPara="1" wrap="square" lIns="91450" tIns="91450" rIns="91450" bIns="914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eBF’23</a:t>
            </a:r>
            <a:endParaRPr sz="1400">
              <a:solidFill>
                <a:schemeClr val="lt1"/>
              </a:solidFill>
            </a:endParaRPr>
          </a:p>
        </p:txBody>
      </p:sp>
      <p:pic>
        <p:nvPicPr>
          <p:cNvPr id="357" name="Google Shape;357;p56"/>
          <p:cNvPicPr preferRelativeResize="0"/>
          <p:nvPr/>
        </p:nvPicPr>
        <p:blipFill rotWithShape="1">
          <a:blip r:embed="rId3">
            <a:alphaModFix/>
          </a:blip>
          <a:srcRect t="4761"/>
          <a:stretch/>
        </p:blipFill>
        <p:spPr>
          <a:xfrm>
            <a:off x="-55053" y="1611950"/>
            <a:ext cx="9254107" cy="399943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6"/>
          <p:cNvSpPr txBox="1"/>
          <p:nvPr/>
        </p:nvSpPr>
        <p:spPr>
          <a:xfrm>
            <a:off x="182575" y="231250"/>
            <a:ext cx="5312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A79FF"/>
                </a:solidFill>
                <a:latin typeface="Inter"/>
                <a:ea typeface="Inter"/>
                <a:cs typeface="Inter"/>
                <a:sym typeface="Inter"/>
              </a:rPr>
              <a:t>Svet AI napreduje extrémne rýchlo 🚀…  </a:t>
            </a:r>
            <a:endParaRPr sz="2000">
              <a:solidFill>
                <a:srgbClr val="2A79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59" name="Google Shape;359;p56"/>
          <p:cNvPicPr preferRelativeResize="0"/>
          <p:nvPr/>
        </p:nvPicPr>
        <p:blipFill rotWithShape="1">
          <a:blip r:embed="rId4">
            <a:alphaModFix/>
          </a:blip>
          <a:srcRect l="13439" r="8648"/>
          <a:stretch/>
        </p:blipFill>
        <p:spPr>
          <a:xfrm>
            <a:off x="3413828" y="2306963"/>
            <a:ext cx="985500" cy="985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0" name="Google Shape;36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3704" y="914875"/>
            <a:ext cx="985500" cy="985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61" name="Google Shape;361;p56"/>
          <p:cNvSpPr txBox="1"/>
          <p:nvPr/>
        </p:nvSpPr>
        <p:spPr>
          <a:xfrm>
            <a:off x="5560457" y="847325"/>
            <a:ext cx="13383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ter"/>
                <a:ea typeface="Inter"/>
                <a:cs typeface="Inter"/>
                <a:sym typeface="Inter"/>
              </a:rPr>
              <a:t>Google Gemini “historická inklúzia” </a:t>
            </a:r>
            <a:endParaRPr sz="1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2" name="Google Shape;362;p56"/>
          <p:cNvSpPr txBox="1"/>
          <p:nvPr/>
        </p:nvSpPr>
        <p:spPr>
          <a:xfrm>
            <a:off x="738000" y="2001819"/>
            <a:ext cx="13383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ter"/>
                <a:ea typeface="Inter"/>
                <a:cs typeface="Inter"/>
                <a:sym typeface="Inter"/>
              </a:rPr>
              <a:t>Claude3 od Anthropic</a:t>
            </a:r>
            <a:endParaRPr sz="10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63" name="Google Shape;363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6851" y="1527512"/>
            <a:ext cx="985500" cy="985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4" name="Google Shape;364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4400" y="2571750"/>
            <a:ext cx="985500" cy="985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5" name="Google Shape;365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64121" y="1971375"/>
            <a:ext cx="985500" cy="985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66" name="Google Shape;366;p56"/>
          <p:cNvSpPr txBox="1"/>
          <p:nvPr/>
        </p:nvSpPr>
        <p:spPr>
          <a:xfrm>
            <a:off x="3524777" y="1643188"/>
            <a:ext cx="797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ter"/>
                <a:ea typeface="Inter"/>
                <a:cs typeface="Inter"/>
                <a:sym typeface="Inter"/>
              </a:rPr>
              <a:t>“Cirkus” v Open AI</a:t>
            </a:r>
            <a:endParaRPr sz="1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7" name="Google Shape;367;p56"/>
          <p:cNvSpPr txBox="1"/>
          <p:nvPr/>
        </p:nvSpPr>
        <p:spPr>
          <a:xfrm>
            <a:off x="2016784" y="1270438"/>
            <a:ext cx="13383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ter"/>
                <a:ea typeface="Inter"/>
                <a:cs typeface="Inter"/>
                <a:sym typeface="Inter"/>
              </a:rPr>
              <a:t>SORA - zlomový moment pre video</a:t>
            </a:r>
            <a:endParaRPr sz="1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8" name="Google Shape;368;p56"/>
          <p:cNvSpPr txBox="1"/>
          <p:nvPr/>
        </p:nvSpPr>
        <p:spPr>
          <a:xfrm>
            <a:off x="6878953" y="146238"/>
            <a:ext cx="1155000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ter"/>
                <a:ea typeface="Inter"/>
                <a:cs typeface="Inter"/>
                <a:sym typeface="Inter"/>
              </a:rPr>
              <a:t>Celková valuácia AI startupov = $250 mld 🤯</a:t>
            </a:r>
            <a:endParaRPr sz="10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69" name="Google Shape;369;p56"/>
          <p:cNvPicPr preferRelativeResize="0"/>
          <p:nvPr/>
        </p:nvPicPr>
        <p:blipFill rotWithShape="1">
          <a:blip r:embed="rId9">
            <a:alphaModFix/>
          </a:blip>
          <a:srcRect l="16293" r="13565"/>
          <a:stretch/>
        </p:blipFill>
        <p:spPr>
          <a:xfrm>
            <a:off x="4634417" y="2571750"/>
            <a:ext cx="985500" cy="985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70" name="Google Shape;370;p56"/>
          <p:cNvSpPr txBox="1"/>
          <p:nvPr/>
        </p:nvSpPr>
        <p:spPr>
          <a:xfrm>
            <a:off x="4697650" y="1931563"/>
            <a:ext cx="797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ter"/>
                <a:ea typeface="Inter"/>
                <a:cs typeface="Inter"/>
                <a:sym typeface="Inter"/>
              </a:rPr>
              <a:t>Schválenie EU AI Act</a:t>
            </a:r>
            <a:endParaRPr sz="1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1" name="Google Shape;371;p56"/>
          <p:cNvSpPr/>
          <p:nvPr/>
        </p:nvSpPr>
        <p:spPr>
          <a:xfrm>
            <a:off x="1340571" y="3747375"/>
            <a:ext cx="133029" cy="190875"/>
          </a:xfrm>
          <a:prstGeom prst="flowChartMerg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2" name="Google Shape;372;p56"/>
          <p:cNvSpPr/>
          <p:nvPr/>
        </p:nvSpPr>
        <p:spPr>
          <a:xfrm>
            <a:off x="2589006" y="3258788"/>
            <a:ext cx="133029" cy="190875"/>
          </a:xfrm>
          <a:prstGeom prst="flowChartMerge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3" name="Google Shape;373;p56"/>
          <p:cNvSpPr/>
          <p:nvPr/>
        </p:nvSpPr>
        <p:spPr>
          <a:xfrm>
            <a:off x="3840060" y="3516238"/>
            <a:ext cx="133029" cy="190875"/>
          </a:xfrm>
          <a:prstGeom prst="flowChartMerge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4" name="Google Shape;374;p56"/>
          <p:cNvSpPr/>
          <p:nvPr/>
        </p:nvSpPr>
        <p:spPr>
          <a:xfrm>
            <a:off x="5060652" y="3695963"/>
            <a:ext cx="133029" cy="190875"/>
          </a:xfrm>
          <a:prstGeom prst="flowChartMerg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5" name="Google Shape;375;p56"/>
          <p:cNvSpPr/>
          <p:nvPr/>
        </p:nvSpPr>
        <p:spPr>
          <a:xfrm>
            <a:off x="6213643" y="2633050"/>
            <a:ext cx="133029" cy="190875"/>
          </a:xfrm>
          <a:prstGeom prst="flowChartMerg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6" name="Google Shape;376;p56"/>
          <p:cNvSpPr/>
          <p:nvPr/>
        </p:nvSpPr>
        <p:spPr>
          <a:xfrm>
            <a:off x="7389934" y="2116088"/>
            <a:ext cx="133029" cy="190875"/>
          </a:xfrm>
          <a:prstGeom prst="flowChartMerge">
            <a:avLst/>
          </a:prstGeom>
          <a:solidFill>
            <a:srgbClr val="D5A6BD"/>
          </a:solidFill>
          <a:ln>
            <a:noFill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7" name="Google Shape;377;p56"/>
          <p:cNvSpPr/>
          <p:nvPr/>
        </p:nvSpPr>
        <p:spPr>
          <a:xfrm rot="-1813111">
            <a:off x="189200" y="3226725"/>
            <a:ext cx="207700" cy="82375"/>
          </a:xfrm>
          <a:prstGeom prst="flowChartInputOut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78" name="Google Shape;378;p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43463" y="3350063"/>
            <a:ext cx="990900" cy="985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79" name="Google Shape;379;p56"/>
          <p:cNvSpPr/>
          <p:nvPr/>
        </p:nvSpPr>
        <p:spPr>
          <a:xfrm rot="10800000">
            <a:off x="7772409" y="3067925"/>
            <a:ext cx="133029" cy="190875"/>
          </a:xfrm>
          <a:prstGeom prst="flowChartMerg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45100" tIns="45100" rIns="45100" bIns="451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0" name="Google Shape;380;p56"/>
          <p:cNvSpPr txBox="1"/>
          <p:nvPr/>
        </p:nvSpPr>
        <p:spPr>
          <a:xfrm>
            <a:off x="7110062" y="4568875"/>
            <a:ext cx="1457700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ter"/>
                <a:ea typeface="Inter"/>
                <a:cs typeface="Inter"/>
                <a:sym typeface="Inter"/>
              </a:rPr>
              <a:t>SKYNET doesn’t become self-aware 🙂</a:t>
            </a:r>
            <a:endParaRPr sz="1000"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latin typeface="Inter"/>
                <a:ea typeface="Inter"/>
                <a:cs typeface="Inter"/>
                <a:sym typeface="Inter"/>
              </a:rPr>
              <a:t>(29. August, 2024)</a:t>
            </a:r>
            <a:r>
              <a:rPr lang="en" sz="1000">
                <a:latin typeface="Inter"/>
                <a:ea typeface="Inter"/>
                <a:cs typeface="Inter"/>
                <a:sym typeface="Inter"/>
              </a:rPr>
              <a:t> </a:t>
            </a:r>
            <a:endParaRPr sz="10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7"/>
          <p:cNvSpPr txBox="1"/>
          <p:nvPr/>
        </p:nvSpPr>
        <p:spPr>
          <a:xfrm>
            <a:off x="7063050" y="484613"/>
            <a:ext cx="11664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rPr>
              <a:t>cequence.io</a:t>
            </a:r>
            <a:endParaRPr sz="1100">
              <a:solidFill>
                <a:schemeClr val="dk2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86" name="Google Shape;386;p57"/>
          <p:cNvSpPr txBox="1"/>
          <p:nvPr/>
        </p:nvSpPr>
        <p:spPr>
          <a:xfrm>
            <a:off x="443005" y="2249100"/>
            <a:ext cx="60111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Čo bude ďalej</a:t>
            </a:r>
            <a:endParaRPr sz="3600" b="1">
              <a:solidFill>
                <a:schemeClr val="dk2"/>
              </a:solidFill>
            </a:endParaRPr>
          </a:p>
        </p:txBody>
      </p:sp>
      <p:sp>
        <p:nvSpPr>
          <p:cNvPr id="387" name="Google Shape;387;p57"/>
          <p:cNvSpPr txBox="1"/>
          <p:nvPr/>
        </p:nvSpPr>
        <p:spPr>
          <a:xfrm>
            <a:off x="6869175" y="986325"/>
            <a:ext cx="1859100" cy="31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100" tIns="45100" rIns="45100" bIns="45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700" b="1">
                <a:solidFill>
                  <a:srgbClr val="6297FF"/>
                </a:solidFill>
                <a:latin typeface="Inter"/>
                <a:ea typeface="Inter"/>
                <a:cs typeface="Inter"/>
                <a:sym typeface="Inter"/>
              </a:rPr>
              <a:t>?</a:t>
            </a:r>
            <a:endParaRPr sz="19700" b="1">
              <a:solidFill>
                <a:srgbClr val="6297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1B1C1D"/>
      </a:dk1>
      <a:lt1>
        <a:srgbClr val="2979FF"/>
      </a:lt1>
      <a:dk2>
        <a:srgbClr val="FFFFFF"/>
      </a:dk2>
      <a:lt2>
        <a:srgbClr val="BFBFC0"/>
      </a:lt2>
      <a:accent1>
        <a:srgbClr val="F08C00"/>
      </a:accent1>
      <a:accent2>
        <a:srgbClr val="F03E3E"/>
      </a:accent2>
      <a:accent3>
        <a:srgbClr val="E3F2FD"/>
      </a:accent3>
      <a:accent4>
        <a:srgbClr val="FFFFFF"/>
      </a:accent4>
      <a:accent5>
        <a:srgbClr val="FFFFFF"/>
      </a:accent5>
      <a:accent6>
        <a:srgbClr val="FFFFFF"/>
      </a:accent6>
      <a:hlink>
        <a:srgbClr val="2979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1B1C1D"/>
      </a:dk1>
      <a:lt1>
        <a:srgbClr val="2979FF"/>
      </a:lt1>
      <a:dk2>
        <a:srgbClr val="FFFFFF"/>
      </a:dk2>
      <a:lt2>
        <a:srgbClr val="BFBFC0"/>
      </a:lt2>
      <a:accent1>
        <a:srgbClr val="F08C00"/>
      </a:accent1>
      <a:accent2>
        <a:srgbClr val="F03E3E"/>
      </a:accent2>
      <a:accent3>
        <a:srgbClr val="E3F2FD"/>
      </a:accent3>
      <a:accent4>
        <a:srgbClr val="FFFFFF"/>
      </a:accent4>
      <a:accent5>
        <a:srgbClr val="FFFFFF"/>
      </a:accent5>
      <a:accent6>
        <a:srgbClr val="FFFFFF"/>
      </a:accent6>
      <a:hlink>
        <a:srgbClr val="2979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2013</Words>
  <Application>Microsoft Macintosh PowerPoint</Application>
  <PresentationFormat>Předvádění na obrazovce (16:9)</PresentationFormat>
  <Paragraphs>253</Paragraphs>
  <Slides>32</Slides>
  <Notes>32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32</vt:i4>
      </vt:variant>
    </vt:vector>
  </HeadingPairs>
  <TitlesOfParts>
    <vt:vector size="44" baseType="lpstr">
      <vt:lpstr>Inter</vt:lpstr>
      <vt:lpstr>Aptos</vt:lpstr>
      <vt:lpstr>Inter Medium</vt:lpstr>
      <vt:lpstr>Comic Sans MS</vt:lpstr>
      <vt:lpstr>Arial</vt:lpstr>
      <vt:lpstr>Inter ExtraBold</vt:lpstr>
      <vt:lpstr>Calibri</vt:lpstr>
      <vt:lpstr>Inter SemiBold</vt:lpstr>
      <vt:lpstr>Simple Light</vt:lpstr>
      <vt:lpstr>Simple Light</vt:lpstr>
      <vt:lpstr>Simple Light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AI na pomoc pri práci je dnes dostupná pre každého…</vt:lpstr>
      <vt:lpstr>Ako to robíme my?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Čo sú riziká?</vt:lpstr>
      <vt:lpstr>Budúcnosť práce?</vt:lpstr>
      <vt:lpstr>Prezentace aplikace PowerPoint</vt:lpstr>
      <vt:lpstr>AI Utópia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Natálie Šafářová</cp:lastModifiedBy>
  <cp:revision>1</cp:revision>
  <dcterms:modified xsi:type="dcterms:W3CDTF">2024-10-16T10:36:49Z</dcterms:modified>
</cp:coreProperties>
</file>