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2" r:id="rId3"/>
    <p:sldId id="300" r:id="rId4"/>
    <p:sldId id="290" r:id="rId5"/>
    <p:sldId id="291" r:id="rId6"/>
    <p:sldId id="289" r:id="rId7"/>
    <p:sldId id="292" r:id="rId8"/>
    <p:sldId id="287" r:id="rId9"/>
    <p:sldId id="299" r:id="rId10"/>
    <p:sldId id="298" r:id="rId11"/>
    <p:sldId id="297" r:id="rId12"/>
    <p:sldId id="294" r:id="rId13"/>
    <p:sldId id="302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A9"/>
    <a:srgbClr val="00964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="" xmlns:a16="http://schemas.microsoft.com/office/drawing/2014/main" id="{087C4294-4933-2AE8-CB13-327A2244D0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68394A60-2091-33FA-EF98-E322C20A62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0C6AC-AE4D-4130-B084-CDB8B2412B56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666A3E4D-4EEE-1F1A-8735-CDC8D4B33F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D991A67B-BCF8-3F1E-1431-94DCEF55AD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A90B-EF88-4149-83EA-52B0F7F281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3372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6883-3C32-46E6-863D-10D20A882026}" type="datetimeFigureOut">
              <a:rPr lang="cs-CZ" smtClean="0"/>
              <a:t>30.09.2024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0E996-A40B-4EDF-9846-F348DDE20E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7758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="" xmlns:a16="http://schemas.microsoft.com/office/drawing/2014/main" id="{2BDB4D91-C8F8-F790-D005-3AEA36B1C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052137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B3E5A56-D265-1E88-9540-CF5A1FDBC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069" y="1976737"/>
            <a:ext cx="760807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703F2F29-5E36-5406-5540-1D2000D50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069" y="4684960"/>
            <a:ext cx="760807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="" xmlns:a16="http://schemas.microsoft.com/office/drawing/2014/main" id="{D26B5713-3FDD-BDBC-BF53-71AD9BC743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29700" y="5140571"/>
            <a:ext cx="2479231" cy="1177635"/>
          </a:xfrm>
          <a:prstGeom prst="rect">
            <a:avLst/>
          </a:prstGeom>
        </p:spPr>
      </p:pic>
      <p:cxnSp>
        <p:nvCxnSpPr>
          <p:cNvPr id="12" name="Přímá spojnice 11">
            <a:extLst>
              <a:ext uri="{FF2B5EF4-FFF2-40B4-BE49-F238E27FC236}">
                <a16:creationId xmlns="" xmlns:a16="http://schemas.microsoft.com/office/drawing/2014/main" id="{162516A0-7ED9-7047-CCB4-F158E10698D3}"/>
              </a:ext>
            </a:extLst>
          </p:cNvPr>
          <p:cNvCxnSpPr>
            <a:cxnSpLocks/>
          </p:cNvCxnSpPr>
          <p:nvPr userDrawn="1"/>
        </p:nvCxnSpPr>
        <p:spPr>
          <a:xfrm>
            <a:off x="1755648" y="496956"/>
            <a:ext cx="0" cy="3823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ástupný text 17">
            <a:extLst>
              <a:ext uri="{FF2B5EF4-FFF2-40B4-BE49-F238E27FC236}">
                <a16:creationId xmlns="" xmlns:a16="http://schemas.microsoft.com/office/drawing/2014/main" id="{6D854E5D-9DE7-62AF-270F-307A62EE7E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625" y="517276"/>
            <a:ext cx="1073021" cy="382346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14. 12. 2024</a:t>
            </a:r>
          </a:p>
        </p:txBody>
      </p:sp>
      <p:sp>
        <p:nvSpPr>
          <p:cNvPr id="20" name="Zástupný text 19">
            <a:extLst>
              <a:ext uri="{FF2B5EF4-FFF2-40B4-BE49-F238E27FC236}">
                <a16:creationId xmlns="" xmlns:a16="http://schemas.microsoft.com/office/drawing/2014/main" id="{7084DA01-E3F7-5772-A0B5-3505CD69F1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3251" y="517525"/>
            <a:ext cx="2645410" cy="382097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Jméno</a:t>
            </a:r>
          </a:p>
        </p:txBody>
      </p:sp>
    </p:spTree>
    <p:extLst>
      <p:ext uri="{BB962C8B-B14F-4D97-AF65-F5344CB8AC3E}">
        <p14:creationId xmlns:p14="http://schemas.microsoft.com/office/powerpoint/2010/main" val="3555523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054CE60C-7696-4C8E-E893-529228F4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65601"/>
            <a:ext cx="27432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ED7FED56-F7BD-95A2-7901-9BED29D0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5601"/>
            <a:ext cx="4114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089A93B-3BC4-72A5-3EBA-81A4E67B0E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 rIns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F58A92-7425-4C14-8967-B91DFE95304C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="" xmlns:a16="http://schemas.microsoft.com/office/drawing/2014/main" id="{CDA3A69C-440B-C16E-6852-C568BB2981A6}"/>
              </a:ext>
            </a:extLst>
          </p:cNvPr>
          <p:cNvCxnSpPr>
            <a:cxnSpLocks/>
          </p:cNvCxnSpPr>
          <p:nvPr userDrawn="1"/>
        </p:nvCxnSpPr>
        <p:spPr>
          <a:xfrm>
            <a:off x="11385188" y="6218208"/>
            <a:ext cx="0" cy="27329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97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="" xmlns:a16="http://schemas.microsoft.com/office/drawing/2014/main" id="{D766C732-7AC9-768C-BDAC-47EBA28FC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7749D6-D3E9-F3B8-0EF3-E44F4A28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8" y="1505132"/>
            <a:ext cx="3440523" cy="2495367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A893202-F57B-05FB-6000-FD2921D2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970" y="1505131"/>
            <a:ext cx="5944289" cy="477660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13" name="Grafický objekt 12">
            <a:extLst>
              <a:ext uri="{FF2B5EF4-FFF2-40B4-BE49-F238E27FC236}">
                <a16:creationId xmlns="" xmlns:a16="http://schemas.microsoft.com/office/drawing/2014/main" id="{F84B3A4A-B952-68DD-5326-211C871C91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6569" y="576263"/>
            <a:ext cx="399273" cy="506221"/>
          </a:xfrm>
          <a:prstGeom prst="rect">
            <a:avLst/>
          </a:prstGeom>
        </p:spPr>
      </p:pic>
      <p:sp>
        <p:nvSpPr>
          <p:cNvPr id="14" name="Zástupný symbol pro číslo snímku 5">
            <a:extLst>
              <a:ext uri="{FF2B5EF4-FFF2-40B4-BE49-F238E27FC236}">
                <a16:creationId xmlns="" xmlns:a16="http://schemas.microsoft.com/office/drawing/2014/main" id="{51746E05-2490-F91F-2A29-BB0532A4F1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58A92-7425-4C14-8967-B91DFE95304C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8" name="Přímá spojnice 17">
            <a:extLst>
              <a:ext uri="{FF2B5EF4-FFF2-40B4-BE49-F238E27FC236}">
                <a16:creationId xmlns="" xmlns:a16="http://schemas.microsoft.com/office/drawing/2014/main" id="{3B1EC8D3-4274-0E84-B748-234A5415A6F8}"/>
              </a:ext>
            </a:extLst>
          </p:cNvPr>
          <p:cNvCxnSpPr>
            <a:cxnSpLocks/>
          </p:cNvCxnSpPr>
          <p:nvPr userDrawn="1"/>
        </p:nvCxnSpPr>
        <p:spPr>
          <a:xfrm>
            <a:off x="11385188" y="6218208"/>
            <a:ext cx="0" cy="2732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77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="" xmlns:a16="http://schemas.microsoft.com/office/drawing/2014/main" id="{93B3DEFD-FFD4-A7CA-80A5-20E96E4097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7749D6-D3E9-F3B8-0EF3-E44F4A28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8" y="1505132"/>
            <a:ext cx="3440523" cy="2495367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A893202-F57B-05FB-6000-FD2921D2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970" y="1505131"/>
            <a:ext cx="5944289" cy="477660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13" name="Grafický objekt 12">
            <a:extLst>
              <a:ext uri="{FF2B5EF4-FFF2-40B4-BE49-F238E27FC236}">
                <a16:creationId xmlns="" xmlns:a16="http://schemas.microsoft.com/office/drawing/2014/main" id="{F84B3A4A-B952-68DD-5326-211C871C91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6569" y="576263"/>
            <a:ext cx="399273" cy="506221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B7E2251-85B9-C74C-FCFE-97BA742CF7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58A92-7425-4C14-8967-B91DFE95304C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8" name="Přímá spojnice 7">
            <a:extLst>
              <a:ext uri="{FF2B5EF4-FFF2-40B4-BE49-F238E27FC236}">
                <a16:creationId xmlns="" xmlns:a16="http://schemas.microsoft.com/office/drawing/2014/main" id="{BCA46837-4426-E698-56AC-99C740D2D186}"/>
              </a:ext>
            </a:extLst>
          </p:cNvPr>
          <p:cNvCxnSpPr>
            <a:cxnSpLocks/>
          </p:cNvCxnSpPr>
          <p:nvPr userDrawn="1"/>
        </p:nvCxnSpPr>
        <p:spPr>
          <a:xfrm>
            <a:off x="11385188" y="6218208"/>
            <a:ext cx="0" cy="2732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38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="" xmlns:a16="http://schemas.microsoft.com/office/drawing/2014/main" id="{D766C732-7AC9-768C-BDAC-47EBA28FC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7749D6-D3E9-F3B8-0EF3-E44F4A28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8" y="1505133"/>
            <a:ext cx="3440523" cy="13523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A893202-F57B-05FB-6000-FD2921D24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970" y="1505131"/>
            <a:ext cx="5944289" cy="4776605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pic>
        <p:nvPicPr>
          <p:cNvPr id="13" name="Grafický objekt 12">
            <a:extLst>
              <a:ext uri="{FF2B5EF4-FFF2-40B4-BE49-F238E27FC236}">
                <a16:creationId xmlns="" xmlns:a16="http://schemas.microsoft.com/office/drawing/2014/main" id="{F84B3A4A-B952-68DD-5326-211C871C91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6569" y="576263"/>
            <a:ext cx="399273" cy="506221"/>
          </a:xfrm>
          <a:prstGeom prst="rect">
            <a:avLst/>
          </a:prstGeom>
        </p:spPr>
      </p:pic>
      <p:sp>
        <p:nvSpPr>
          <p:cNvPr id="5" name="Zástupný symbol obrázku 4">
            <a:extLst>
              <a:ext uri="{FF2B5EF4-FFF2-40B4-BE49-F238E27FC236}">
                <a16:creationId xmlns="" xmlns:a16="http://schemas.microsoft.com/office/drawing/2014/main" id="{630544E2-EA19-5E15-CBC2-B024CD14F2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3722" y="3358662"/>
            <a:ext cx="4326507" cy="283112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="" xmlns:a16="http://schemas.microsoft.com/office/drawing/2014/main" id="{E472ECF0-1BD4-E52B-4BE5-AEF7E5C3F30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58A92-7425-4C14-8967-B91DFE95304C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="" xmlns:a16="http://schemas.microsoft.com/office/drawing/2014/main" id="{70A92A58-2937-B76F-1CAB-9CFB3D37B384}"/>
              </a:ext>
            </a:extLst>
          </p:cNvPr>
          <p:cNvCxnSpPr>
            <a:cxnSpLocks/>
          </p:cNvCxnSpPr>
          <p:nvPr userDrawn="1"/>
        </p:nvCxnSpPr>
        <p:spPr>
          <a:xfrm>
            <a:off x="11385188" y="6218208"/>
            <a:ext cx="0" cy="2732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4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>
            <a:extLst>
              <a:ext uri="{FF2B5EF4-FFF2-40B4-BE49-F238E27FC236}">
                <a16:creationId xmlns="" xmlns:a16="http://schemas.microsoft.com/office/drawing/2014/main" id="{69D86F1C-3926-A75F-BE17-81ED994BA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2E6DC26-8F05-CCFE-2C79-A45D76AE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8" y="1505132"/>
            <a:ext cx="8926924" cy="6665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="" xmlns:a16="http://schemas.microsoft.com/office/drawing/2014/main" id="{5F454685-E31A-3A0A-EC6B-E69702599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625" y="2251563"/>
            <a:ext cx="3625215" cy="43067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cs-CZ" dirty="0"/>
              <a:t>Výhody</a:t>
            </a:r>
          </a:p>
        </p:txBody>
      </p:sp>
      <p:pic>
        <p:nvPicPr>
          <p:cNvPr id="18" name="Grafický objekt 17">
            <a:extLst>
              <a:ext uri="{FF2B5EF4-FFF2-40B4-BE49-F238E27FC236}">
                <a16:creationId xmlns="" xmlns:a16="http://schemas.microsoft.com/office/drawing/2014/main" id="{DDE3F3A9-40D2-6573-74CF-63DC299EF9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6569" y="576263"/>
            <a:ext cx="399273" cy="506221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="" xmlns:a16="http://schemas.microsoft.com/office/drawing/2014/main" id="{D8057053-0096-146D-9EEA-59BCC87735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277" y="2251563"/>
            <a:ext cx="351155" cy="35115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="" xmlns:a16="http://schemas.microsoft.com/office/drawing/2014/main" id="{239B3CA4-4303-67B1-4C59-9821FB28C0F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8837" y="2261478"/>
            <a:ext cx="351155" cy="351155"/>
          </a:xfrm>
          <a:prstGeom prst="rect">
            <a:avLst/>
          </a:prstGeom>
        </p:spPr>
      </p:pic>
      <p:sp>
        <p:nvSpPr>
          <p:cNvPr id="19" name="Zástupný text 18">
            <a:extLst>
              <a:ext uri="{FF2B5EF4-FFF2-40B4-BE49-F238E27FC236}">
                <a16:creationId xmlns="" xmlns:a16="http://schemas.microsoft.com/office/drawing/2014/main" id="{8FD4D97B-3D99-0C3B-2BE2-B27743B8D3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7185" y="2251563"/>
            <a:ext cx="3625215" cy="43067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Nevýhody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="" xmlns:a16="http://schemas.microsoft.com/office/drawing/2014/main" id="{CB8914E5-4EA1-8DB4-56B8-5BDA922C2749}"/>
              </a:ext>
            </a:extLst>
          </p:cNvPr>
          <p:cNvCxnSpPr>
            <a:cxnSpLocks/>
          </p:cNvCxnSpPr>
          <p:nvPr userDrawn="1"/>
        </p:nvCxnSpPr>
        <p:spPr>
          <a:xfrm>
            <a:off x="772160" y="2744713"/>
            <a:ext cx="410327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="" xmlns:a16="http://schemas.microsoft.com/office/drawing/2014/main" id="{2D46FA1C-1F66-75B8-C6DC-3BD4999CE9A2}"/>
              </a:ext>
            </a:extLst>
          </p:cNvPr>
          <p:cNvCxnSpPr>
            <a:cxnSpLocks/>
          </p:cNvCxnSpPr>
          <p:nvPr userDrawn="1"/>
        </p:nvCxnSpPr>
        <p:spPr>
          <a:xfrm>
            <a:off x="5506720" y="2744713"/>
            <a:ext cx="410327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Zástupný obsah 2">
            <a:extLst>
              <a:ext uri="{FF2B5EF4-FFF2-40B4-BE49-F238E27FC236}">
                <a16:creationId xmlns="" xmlns:a16="http://schemas.microsoft.com/office/drawing/2014/main" id="{730787CF-4099-7533-9F15-2A9FE67B344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625" y="2944246"/>
            <a:ext cx="4192807" cy="332447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sp>
        <p:nvSpPr>
          <p:cNvPr id="26" name="Zástupný obsah 2">
            <a:extLst>
              <a:ext uri="{FF2B5EF4-FFF2-40B4-BE49-F238E27FC236}">
                <a16:creationId xmlns="" xmlns:a16="http://schemas.microsoft.com/office/drawing/2014/main" id="{9573AC5A-A4FF-8876-0B33-8597427167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17185" y="2944246"/>
            <a:ext cx="4192807" cy="332447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sp>
        <p:nvSpPr>
          <p:cNvPr id="29" name="Zástupný symbol pro číslo snímku 5">
            <a:extLst>
              <a:ext uri="{FF2B5EF4-FFF2-40B4-BE49-F238E27FC236}">
                <a16:creationId xmlns="" xmlns:a16="http://schemas.microsoft.com/office/drawing/2014/main" id="{90EF9AE9-9BD7-18A9-93DC-80F7367B11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58A92-7425-4C14-8967-B91DFE95304C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30" name="Přímá spojnice 29">
            <a:extLst>
              <a:ext uri="{FF2B5EF4-FFF2-40B4-BE49-F238E27FC236}">
                <a16:creationId xmlns="" xmlns:a16="http://schemas.microsoft.com/office/drawing/2014/main" id="{942E597E-9998-BA8E-E1AC-05A1C50FF7FA}"/>
              </a:ext>
            </a:extLst>
          </p:cNvPr>
          <p:cNvCxnSpPr>
            <a:cxnSpLocks/>
          </p:cNvCxnSpPr>
          <p:nvPr userDrawn="1"/>
        </p:nvCxnSpPr>
        <p:spPr>
          <a:xfrm>
            <a:off x="11385188" y="6218208"/>
            <a:ext cx="0" cy="2732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94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>
            <a:extLst>
              <a:ext uri="{FF2B5EF4-FFF2-40B4-BE49-F238E27FC236}">
                <a16:creationId xmlns="" xmlns:a16="http://schemas.microsoft.com/office/drawing/2014/main" id="{69D86F1C-3926-A75F-BE17-81ED994BAB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2E6DC26-8F05-CCFE-2C79-A45D76AE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68" y="1505132"/>
            <a:ext cx="8926924" cy="6665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="" xmlns:a16="http://schemas.microsoft.com/office/drawing/2014/main" id="{5F454685-E31A-3A0A-EC6B-E69702599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2625" y="2251563"/>
            <a:ext cx="3625215" cy="43067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pic>
        <p:nvPicPr>
          <p:cNvPr id="18" name="Grafický objekt 17">
            <a:extLst>
              <a:ext uri="{FF2B5EF4-FFF2-40B4-BE49-F238E27FC236}">
                <a16:creationId xmlns="" xmlns:a16="http://schemas.microsoft.com/office/drawing/2014/main" id="{DDE3F3A9-40D2-6573-74CF-63DC299EF9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6569" y="576263"/>
            <a:ext cx="399273" cy="506221"/>
          </a:xfrm>
          <a:prstGeom prst="rect">
            <a:avLst/>
          </a:prstGeom>
        </p:spPr>
      </p:pic>
      <p:sp>
        <p:nvSpPr>
          <p:cNvPr id="19" name="Zástupný text 18">
            <a:extLst>
              <a:ext uri="{FF2B5EF4-FFF2-40B4-BE49-F238E27FC236}">
                <a16:creationId xmlns="" xmlns:a16="http://schemas.microsoft.com/office/drawing/2014/main" id="{8FD4D97B-3D99-0C3B-2BE2-B27743B8D3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17185" y="2251563"/>
            <a:ext cx="3625215" cy="43067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="" xmlns:a16="http://schemas.microsoft.com/office/drawing/2014/main" id="{CB8914E5-4EA1-8DB4-56B8-5BDA922C2749}"/>
              </a:ext>
            </a:extLst>
          </p:cNvPr>
          <p:cNvCxnSpPr>
            <a:cxnSpLocks/>
          </p:cNvCxnSpPr>
          <p:nvPr userDrawn="1"/>
        </p:nvCxnSpPr>
        <p:spPr>
          <a:xfrm>
            <a:off x="772160" y="2744713"/>
            <a:ext cx="4103272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="" xmlns:a16="http://schemas.microsoft.com/office/drawing/2014/main" id="{2D46FA1C-1F66-75B8-C6DC-3BD4999CE9A2}"/>
              </a:ext>
            </a:extLst>
          </p:cNvPr>
          <p:cNvCxnSpPr>
            <a:cxnSpLocks/>
          </p:cNvCxnSpPr>
          <p:nvPr userDrawn="1"/>
        </p:nvCxnSpPr>
        <p:spPr>
          <a:xfrm>
            <a:off x="5506720" y="2744713"/>
            <a:ext cx="410327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Zástupný obsah 2">
            <a:extLst>
              <a:ext uri="{FF2B5EF4-FFF2-40B4-BE49-F238E27FC236}">
                <a16:creationId xmlns="" xmlns:a16="http://schemas.microsoft.com/office/drawing/2014/main" id="{730787CF-4099-7533-9F15-2A9FE67B3445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2625" y="2944246"/>
            <a:ext cx="4192807" cy="332447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sp>
        <p:nvSpPr>
          <p:cNvPr id="26" name="Zástupný obsah 2">
            <a:extLst>
              <a:ext uri="{FF2B5EF4-FFF2-40B4-BE49-F238E27FC236}">
                <a16:creationId xmlns="" xmlns:a16="http://schemas.microsoft.com/office/drawing/2014/main" id="{9573AC5A-A4FF-8876-0B33-85974271675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17185" y="2944246"/>
            <a:ext cx="4192807" cy="3324474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Čtvrtá úroveň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="" xmlns:a16="http://schemas.microsoft.com/office/drawing/2014/main" id="{7664E9EB-75A0-EAD5-C921-AF132B281324}"/>
              </a:ext>
            </a:extLst>
          </p:cNvPr>
          <p:cNvCxnSpPr>
            <a:cxnSpLocks/>
          </p:cNvCxnSpPr>
          <p:nvPr userDrawn="1"/>
        </p:nvCxnSpPr>
        <p:spPr>
          <a:xfrm>
            <a:off x="11385188" y="6218208"/>
            <a:ext cx="0" cy="27329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ástupný symbol pro číslo snímku 5">
            <a:extLst>
              <a:ext uri="{FF2B5EF4-FFF2-40B4-BE49-F238E27FC236}">
                <a16:creationId xmlns="" xmlns:a16="http://schemas.microsoft.com/office/drawing/2014/main" id="{A8DD8786-68F7-D2B0-F374-0140EA5E4D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F58A92-7425-4C14-8967-B91DFE95304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413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="" xmlns:a16="http://schemas.microsoft.com/office/drawing/2014/main" id="{D61A1F86-08C0-52C4-341B-1D8CF8D7E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0227" y="0"/>
            <a:ext cx="10701773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B3E5A56-D265-1E88-9540-CF5A1FDBC7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04829" y="2648911"/>
            <a:ext cx="5799011" cy="1560177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Titul a jméno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703F2F29-5E36-5406-5540-1D2000D506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04829" y="4326512"/>
            <a:ext cx="5799011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ředitelka CNPK</a:t>
            </a:r>
            <a:endParaRPr lang="cs-CZ" dirty="0"/>
          </a:p>
          <a:p>
            <a:r>
              <a:rPr lang="sv-SE" dirty="0"/>
              <a:t>jana.dubcova@cnpk.cz</a:t>
            </a:r>
            <a:endParaRPr lang="cs-CZ" dirty="0"/>
          </a:p>
          <a:p>
            <a:r>
              <a:rPr lang="sv-SE" dirty="0"/>
              <a:t>+420 778 113 443</a:t>
            </a:r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="" xmlns:a16="http://schemas.microsoft.com/office/drawing/2014/main" id="{D26B5713-3FDD-BDBC-BF53-71AD9BC743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069" y="517278"/>
            <a:ext cx="2479231" cy="117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26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B9E37FC-D7F7-6185-0091-032E49EE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28B9FB4F-1929-9BD5-7E65-843009205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83378B3-9037-9ABE-C5F4-D371AA66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0771" y="6172294"/>
            <a:ext cx="2743200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0A414B8-5195-357E-07F7-318DB74DD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5600"/>
            <a:ext cx="4114800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="" xmlns:a16="http://schemas.microsoft.com/office/drawing/2014/main" id="{C202CC2D-0978-D706-296C-5E9F7F8993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 rIns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9F58A92-7425-4C14-8967-B91DFE95304C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="" xmlns:a16="http://schemas.microsoft.com/office/drawing/2014/main" id="{956FADEE-04B7-F1B4-DD4A-0BF277A61317}"/>
              </a:ext>
            </a:extLst>
          </p:cNvPr>
          <p:cNvCxnSpPr>
            <a:cxnSpLocks/>
          </p:cNvCxnSpPr>
          <p:nvPr userDrawn="1"/>
        </p:nvCxnSpPr>
        <p:spPr>
          <a:xfrm>
            <a:off x="11385188" y="6218208"/>
            <a:ext cx="0" cy="27329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21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70631222-7D43-307D-4CDF-BB5F54C87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01F6BE8-ADBF-D7BD-FB82-1B03A0EC4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	</a:t>
            </a:r>
          </a:p>
          <a:p>
            <a:pPr lvl="5"/>
            <a:endParaRPr lang="cs-CZ" dirty="0"/>
          </a:p>
          <a:p>
            <a:pPr lvl="6"/>
            <a:endParaRPr lang="cs-CZ" dirty="0"/>
          </a:p>
          <a:p>
            <a:pPr lvl="7"/>
            <a:endParaRPr lang="cs-CZ" dirty="0"/>
          </a:p>
          <a:p>
            <a:pPr lvl="8"/>
            <a:endParaRPr lang="cs-CZ" dirty="0"/>
          </a:p>
          <a:p>
            <a:pPr lvl="8"/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89F764F-358C-D602-98B1-36C8792B29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3600CA5-3C57-3652-B42C-F727A3B96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B37E681-5C09-2A15-9E75-B0FA59284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8A92-7425-4C14-8967-B91DFE953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44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2" r:id="rId5"/>
    <p:sldLayoutId id="2147483664" r:id="rId6"/>
    <p:sldLayoutId id="2147483665" r:id="rId7"/>
    <p:sldLayoutId id="2147483654" r:id="rId8"/>
    <p:sldLayoutId id="2147483651" r:id="rId9"/>
    <p:sldLayoutId id="214748365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ana.dubcova@cnpk.cz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7" Type="http://schemas.openxmlformats.org/officeDocument/2006/relationships/image" Target="../media/image19.sv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7.svg"/><Relationship Id="rId10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Automatizace procesů ve veřejných zakázkách</a:t>
            </a:r>
            <a:endParaRPr lang="cs-CZ" dirty="0"/>
          </a:p>
        </p:txBody>
      </p:sp>
      <p:sp>
        <p:nvSpPr>
          <p:cNvPr id="13" name="Zástupný text 12">
            <a:extLst>
              <a:ext uri="{FF2B5EF4-FFF2-40B4-BE49-F238E27FC236}">
                <a16:creationId xmlns="" xmlns:a16="http://schemas.microsoft.com/office/drawing/2014/main" id="{620C004C-7BDE-7FB3-F75F-C3E98A9137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15. 10. </a:t>
            </a:r>
            <a:r>
              <a:rPr lang="cs-CZ" dirty="0"/>
              <a:t>2024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="" xmlns:a16="http://schemas.microsoft.com/office/drawing/2014/main" id="{9963D103-B3E6-047B-E15A-138F02C7D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/>
              <a:t>Jana Dubcová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92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AUTOMATIZACE </a:t>
            </a:r>
            <a:br>
              <a:rPr lang="cs-CZ" dirty="0" smtClean="0"/>
            </a:br>
            <a:r>
              <a:rPr lang="cs-CZ" dirty="0" smtClean="0"/>
              <a:t>A ROBOTIZACE PROCESŮ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30368" y="1015746"/>
            <a:ext cx="6961632" cy="53551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 smtClean="0"/>
              <a:t>Řízení projektů</a:t>
            </a:r>
          </a:p>
          <a:p>
            <a:pPr>
              <a:lnSpc>
                <a:spcPct val="100000"/>
              </a:lnSpc>
            </a:pPr>
            <a:endParaRPr lang="cs-CZ" sz="2400" dirty="0" smtClean="0"/>
          </a:p>
          <a:p>
            <a:pPr>
              <a:lnSpc>
                <a:spcPct val="100000"/>
              </a:lnSpc>
            </a:pPr>
            <a:r>
              <a:rPr lang="cs-CZ" sz="2400" dirty="0" smtClean="0"/>
              <a:t>Elektronické schvalování procesů</a:t>
            </a:r>
          </a:p>
          <a:p>
            <a:pPr>
              <a:lnSpc>
                <a:spcPct val="100000"/>
              </a:lnSpc>
            </a:pPr>
            <a:endParaRPr lang="cs-CZ" sz="2400" dirty="0" smtClean="0"/>
          </a:p>
          <a:p>
            <a:pPr>
              <a:lnSpc>
                <a:spcPct val="100000"/>
              </a:lnSpc>
            </a:pPr>
            <a:r>
              <a:rPr lang="cs-CZ" sz="2400" dirty="0" smtClean="0"/>
              <a:t>Data 	Automatické generování dokumentů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		Analýzy a reporty</a:t>
            </a: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/>
              <a:t>		</a:t>
            </a:r>
            <a:r>
              <a:rPr lang="cs-CZ" sz="2400" dirty="0" smtClean="0"/>
              <a:t>Rating dodavatelů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 smtClean="0"/>
              <a:t>Contract management napojený na AI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cs-CZ" dirty="0"/>
              <a:t>9</a:t>
            </a:r>
          </a:p>
        </p:txBody>
      </p:sp>
      <p:sp>
        <p:nvSpPr>
          <p:cNvPr id="15" name="Šipka doprava 14"/>
          <p:cNvSpPr/>
          <p:nvPr/>
        </p:nvSpPr>
        <p:spPr>
          <a:xfrm>
            <a:off x="6327648" y="3096768"/>
            <a:ext cx="646391" cy="23929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>
            <a:off x="6327648" y="3598055"/>
            <a:ext cx="646391" cy="23929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6327648" y="4087150"/>
            <a:ext cx="646391" cy="23929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68" y="3693318"/>
            <a:ext cx="2476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ZEFEKTIVNĚNÍ ADMINISTRACE VEŘEJNÝCH ZAKÁZEK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76544" y="678566"/>
            <a:ext cx="6315456" cy="58521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 smtClean="0"/>
              <a:t>ZRYCHLENÍ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j</a:t>
            </a:r>
            <a:r>
              <a:rPr lang="cs-CZ" sz="2200" dirty="0" smtClean="0"/>
              <a:t>ediný intuitivní nástroj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a</a:t>
            </a:r>
            <a:r>
              <a:rPr lang="cs-CZ" sz="2200" dirty="0" smtClean="0"/>
              <a:t>utomatizace procesů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PŘEDCHÁZENÍ CHYBÁM</a:t>
            </a:r>
          </a:p>
          <a:p>
            <a:pPr lvl="1">
              <a:lnSpc>
                <a:spcPct val="100000"/>
              </a:lnSpc>
            </a:pPr>
            <a:r>
              <a:rPr lang="cs-CZ" sz="2200" dirty="0" smtClean="0"/>
              <a:t>KONEC kopírování</a:t>
            </a:r>
          </a:p>
          <a:p>
            <a:pPr lvl="1">
              <a:lnSpc>
                <a:spcPct val="100000"/>
              </a:lnSpc>
            </a:pPr>
            <a:r>
              <a:rPr lang="cs-CZ" sz="2200" dirty="0" smtClean="0"/>
              <a:t>automatická upozornění, hlídání termínů</a:t>
            </a:r>
          </a:p>
          <a:p>
            <a:pPr lvl="1">
              <a:lnSpc>
                <a:spcPct val="100000"/>
              </a:lnSpc>
            </a:pPr>
            <a:r>
              <a:rPr lang="cs-CZ" sz="2200" dirty="0" smtClean="0"/>
              <a:t>logování</a:t>
            </a:r>
          </a:p>
          <a:p>
            <a:pPr>
              <a:lnSpc>
                <a:spcPct val="150000"/>
              </a:lnSpc>
            </a:pPr>
            <a:r>
              <a:rPr lang="cs-CZ" sz="2400" dirty="0" smtClean="0"/>
              <a:t>PŘEHLED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v</a:t>
            </a:r>
            <a:r>
              <a:rPr lang="cs-CZ" sz="2200" dirty="0" smtClean="0"/>
              <a:t>šechna data na jednom místě</a:t>
            </a:r>
          </a:p>
          <a:p>
            <a:pPr lvl="1">
              <a:lnSpc>
                <a:spcPct val="100000"/>
              </a:lnSpc>
            </a:pPr>
            <a:r>
              <a:rPr lang="cs-CZ" sz="2200" dirty="0"/>
              <a:t>v</a:t>
            </a:r>
            <a:r>
              <a:rPr lang="cs-CZ" sz="2200" dirty="0" smtClean="0"/>
              <a:t>iditelné fáze postupu</a:t>
            </a:r>
          </a:p>
          <a:p>
            <a:pPr>
              <a:lnSpc>
                <a:spcPct val="150000"/>
              </a:lnSpc>
            </a:pP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cs-CZ" dirty="0" smtClean="0"/>
              <a:t>10</a:t>
            </a:r>
            <a:endParaRPr lang="cs-CZ" dirty="0"/>
          </a:p>
        </p:txBody>
      </p:sp>
      <p:pic>
        <p:nvPicPr>
          <p:cNvPr id="3076" name="Picture 4" descr="Buncee - The Three Types of Rocks-Elementary Science Lesson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47" y="3411183"/>
            <a:ext cx="3538257" cy="35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F58A92-7425-4C14-8967-B91DFE95304C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4" name="CNPK demo-xQXfH9doSdQ-720p-17180213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1083237" y="438912"/>
            <a:ext cx="1457698" cy="698410"/>
          </a:xfrm>
          <a:prstGeom prst="rect">
            <a:avLst/>
          </a:prstGeom>
          <a:solidFill>
            <a:srgbClr val="005CA9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xmlns="" id="{E114EE09-F407-FEC7-A91C-38EAA4E8188D}"/>
              </a:ext>
            </a:extLst>
          </p:cNvPr>
          <p:cNvSpPr txBox="1">
            <a:spLocks/>
          </p:cNvSpPr>
          <p:nvPr/>
        </p:nvSpPr>
        <p:spPr>
          <a:xfrm>
            <a:off x="773951" y="1041071"/>
            <a:ext cx="2982052" cy="432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/>
              <a:t>Děkuji za pozornost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079" y="3363344"/>
            <a:ext cx="4081347" cy="4081347"/>
          </a:xfrm>
          <a:prstGeom prst="rect">
            <a:avLst/>
          </a:prstGeom>
        </p:spPr>
      </p:pic>
      <p:sp>
        <p:nvSpPr>
          <p:cNvPr id="13" name="Podnadpis 10">
            <a:extLst>
              <a:ext uri="{FF2B5EF4-FFF2-40B4-BE49-F238E27FC236}">
                <a16:creationId xmlns:a16="http://schemas.microsoft.com/office/drawing/2014/main" xmlns="" id="{14B4E9E0-68BF-FB18-4353-F4E1A7D5B653}"/>
              </a:ext>
            </a:extLst>
          </p:cNvPr>
          <p:cNvSpPr txBox="1">
            <a:spLocks/>
          </p:cNvSpPr>
          <p:nvPr/>
        </p:nvSpPr>
        <p:spPr>
          <a:xfrm>
            <a:off x="2629484" y="2254650"/>
            <a:ext cx="3347801" cy="20426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 smtClean="0"/>
              <a:t>Jana Dubcová</a:t>
            </a:r>
          </a:p>
          <a:p>
            <a:r>
              <a:rPr lang="cs-CZ" sz="2200" dirty="0" smtClean="0"/>
              <a:t>ř</a:t>
            </a:r>
            <a:r>
              <a:rPr lang="sv-SE" sz="2200" dirty="0" smtClean="0"/>
              <a:t>editelka CNPK</a:t>
            </a:r>
            <a:endParaRPr lang="cs-CZ" sz="2200" dirty="0" smtClean="0"/>
          </a:p>
          <a:p>
            <a:endParaRPr lang="cs-CZ" sz="2200" dirty="0" smtClean="0"/>
          </a:p>
          <a:p>
            <a:r>
              <a:rPr lang="sv-SE" sz="1800" dirty="0" smtClean="0">
                <a:hlinkClick r:id="rId3"/>
              </a:rPr>
              <a:t>jana.dubcova@cnpk.cz</a:t>
            </a:r>
            <a:r>
              <a:rPr lang="cs-CZ" sz="1800" dirty="0" smtClean="0"/>
              <a:t>  </a:t>
            </a:r>
            <a:r>
              <a:rPr lang="sv-SE" sz="1800" dirty="0" smtClean="0"/>
              <a:t> </a:t>
            </a:r>
          </a:p>
          <a:p>
            <a:r>
              <a:rPr lang="sv-SE" sz="1800" dirty="0" smtClean="0"/>
              <a:t>+420 778 113 443</a:t>
            </a:r>
          </a:p>
          <a:p>
            <a:endParaRPr lang="cs-CZ" sz="2200" dirty="0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xmlns="" id="{549A8049-F75C-B3E6-299B-0AE9D1DFDF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2695"/>
          <a:stretch>
            <a:fillRect/>
          </a:stretch>
        </p:blipFill>
        <p:spPr>
          <a:xfrm>
            <a:off x="7234937" y="1621024"/>
            <a:ext cx="2894013" cy="2894013"/>
          </a:xfrm>
          <a:prstGeom prst="ellipse">
            <a:avLst/>
          </a:prstGeom>
          <a:effectLst>
            <a:outerShdw blurRad="76200" dist="50800" dir="1500000" sx="98000" sy="98000" algn="ctr" rotWithShape="0">
              <a:srgbClr val="000000">
                <a:alpha val="2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1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číslo snímku 11">
            <a:extLst>
              <a:ext uri="{FF2B5EF4-FFF2-40B4-BE49-F238E27FC236}">
                <a16:creationId xmlns="" xmlns:a16="http://schemas.microsoft.com/office/drawing/2014/main" id="{E1C7FEB9-B5CF-99D4-D081-355DCD10BB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17242" y="6165601"/>
            <a:ext cx="594216" cy="365125"/>
          </a:xfrm>
        </p:spPr>
        <p:txBody>
          <a:bodyPr/>
          <a:lstStyle/>
          <a:p>
            <a:fld id="{79F58A92-7425-4C14-8967-B91DFE95304C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719328" y="2279904"/>
            <a:ext cx="9168384" cy="792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1" name="Grafický objekt 16">
            <a:extLst>
              <a:ext uri="{FF2B5EF4-FFF2-40B4-BE49-F238E27FC236}">
                <a16:creationId xmlns="" xmlns:a16="http://schemas.microsoft.com/office/drawing/2014/main" id="{6F4D2129-9811-4A14-A4B9-6A10D6C3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939" y="2317051"/>
            <a:ext cx="4429577" cy="2101210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="" xmlns:a16="http://schemas.microsoft.com/office/drawing/2014/main" id="{B7C0866D-1079-CB84-ED0F-564B7A762EEC}"/>
              </a:ext>
            </a:extLst>
          </p:cNvPr>
          <p:cNvSpPr/>
          <p:nvPr/>
        </p:nvSpPr>
        <p:spPr>
          <a:xfrm>
            <a:off x="5876073" y="715381"/>
            <a:ext cx="1479359" cy="1403351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Krajský úřad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="" xmlns:a16="http://schemas.microsoft.com/office/drawing/2014/main" id="{4A026A40-DF14-F67A-F9FC-C87BECD7CE04}"/>
              </a:ext>
            </a:extLst>
          </p:cNvPr>
          <p:cNvSpPr/>
          <p:nvPr/>
        </p:nvSpPr>
        <p:spPr>
          <a:xfrm>
            <a:off x="5226475" y="3561151"/>
            <a:ext cx="1579172" cy="1506384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Sociální zařízení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="" xmlns:a16="http://schemas.microsoft.com/office/drawing/2014/main" id="{8032EF3F-C09B-9359-E46D-50BCB02444C8}"/>
              </a:ext>
            </a:extLst>
          </p:cNvPr>
          <p:cNvSpPr/>
          <p:nvPr/>
        </p:nvSpPr>
        <p:spPr>
          <a:xfrm>
            <a:off x="4559808" y="4577964"/>
            <a:ext cx="1240316" cy="1266805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Školy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="" xmlns:a16="http://schemas.microsoft.com/office/drawing/2014/main" id="{4D20D2C2-C337-DC8C-B8E8-593773DA8B6E}"/>
              </a:ext>
            </a:extLst>
          </p:cNvPr>
          <p:cNvSpPr/>
          <p:nvPr/>
        </p:nvSpPr>
        <p:spPr>
          <a:xfrm>
            <a:off x="9032489" y="408498"/>
            <a:ext cx="1984754" cy="1930165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Správa a údržba silnic Plzeňského kraje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="" xmlns:a16="http://schemas.microsoft.com/office/drawing/2014/main" id="{E69A58DB-D69F-25FD-92AC-1D7738D80389}"/>
              </a:ext>
            </a:extLst>
          </p:cNvPr>
          <p:cNvSpPr/>
          <p:nvPr/>
        </p:nvSpPr>
        <p:spPr>
          <a:xfrm>
            <a:off x="7791896" y="5019195"/>
            <a:ext cx="1240592" cy="1236639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Kulturní</a:t>
            </a:r>
            <a:r>
              <a:rPr lang="cs-CZ" b="1" dirty="0">
                <a:solidFill>
                  <a:srgbClr val="595959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zařízení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="" xmlns:a16="http://schemas.microsoft.com/office/drawing/2014/main" id="{F48944AA-8C9D-BB58-4997-14B015EA2DC9}"/>
              </a:ext>
            </a:extLst>
          </p:cNvPr>
          <p:cNvSpPr/>
          <p:nvPr/>
        </p:nvSpPr>
        <p:spPr>
          <a:xfrm>
            <a:off x="9453200" y="3930626"/>
            <a:ext cx="1873242" cy="1828799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Zdravotnická zařízení a nemocnice</a:t>
            </a:r>
          </a:p>
        </p:txBody>
      </p:sp>
      <p:pic>
        <p:nvPicPr>
          <p:cNvPr id="19" name="Grafický objekt 28">
            <a:extLst>
              <a:ext uri="{FF2B5EF4-FFF2-40B4-BE49-F238E27FC236}">
                <a16:creationId xmlns="" xmlns:a16="http://schemas.microsoft.com/office/drawing/2014/main" id="{DCE8AA87-D7A8-C092-DC56-BD0D0FF7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04940" y="1647013"/>
            <a:ext cx="1497145" cy="887688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="" xmlns:a16="http://schemas.microsoft.com/office/drawing/2014/main" id="{0A02CE83-34E8-0921-F232-D0E17B12D346}"/>
              </a:ext>
            </a:extLst>
          </p:cNvPr>
          <p:cNvSpPr txBox="1"/>
          <p:nvPr/>
        </p:nvSpPr>
        <p:spPr>
          <a:xfrm>
            <a:off x="6746063" y="2242262"/>
            <a:ext cx="2848206" cy="207749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cs-CZ" sz="13500" b="1" dirty="0">
                <a:solidFill>
                  <a:srgbClr val="1F2649"/>
                </a:solidFill>
                <a:latin typeface="Metropolis Bold"/>
              </a:rPr>
              <a:t>115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="" xmlns:a16="http://schemas.microsoft.com/office/drawing/2014/main" id="{D031AEA2-C47F-6835-1B9B-E1664494D78E}"/>
              </a:ext>
            </a:extLst>
          </p:cNvPr>
          <p:cNvSpPr txBox="1"/>
          <p:nvPr/>
        </p:nvSpPr>
        <p:spPr>
          <a:xfrm>
            <a:off x="6858091" y="4017431"/>
            <a:ext cx="2624151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cs-CZ" sz="2200" b="1" dirty="0">
                <a:solidFill>
                  <a:srgbClr val="1F2649"/>
                </a:solidFill>
                <a:latin typeface="Metropolis Bold"/>
              </a:rPr>
              <a:t>organizací</a:t>
            </a:r>
            <a:br>
              <a:rPr lang="cs-CZ" sz="2200" b="1" dirty="0">
                <a:solidFill>
                  <a:srgbClr val="1F2649"/>
                </a:solidFill>
                <a:latin typeface="Metropolis Bold"/>
              </a:rPr>
            </a:br>
            <a:r>
              <a:rPr lang="cs-CZ" sz="2200" dirty="0">
                <a:solidFill>
                  <a:srgbClr val="1F2649"/>
                </a:solidFill>
              </a:rPr>
              <a:t>Plzeňského kraje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88" y="1617414"/>
            <a:ext cx="973841" cy="97384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25" y="5157260"/>
            <a:ext cx="1098574" cy="10985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84" y="5675428"/>
            <a:ext cx="1301248" cy="130124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08" y="1201520"/>
            <a:ext cx="1474624" cy="147462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097" y="3769193"/>
            <a:ext cx="1458045" cy="145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číslo snímku 11">
            <a:extLst>
              <a:ext uri="{FF2B5EF4-FFF2-40B4-BE49-F238E27FC236}">
                <a16:creationId xmlns="" xmlns:a16="http://schemas.microsoft.com/office/drawing/2014/main" id="{E1C7FEB9-B5CF-99D4-D081-355DCD10BB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17242" y="6165601"/>
            <a:ext cx="594216" cy="365125"/>
          </a:xfrm>
        </p:spPr>
        <p:txBody>
          <a:bodyPr/>
          <a:lstStyle/>
          <a:p>
            <a:fld id="{79F58A92-7425-4C14-8967-B91DFE95304C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719328" y="2279904"/>
            <a:ext cx="9168384" cy="792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D2991C3F-BDC5-FDAA-AD3A-E2E2B55C1066}"/>
              </a:ext>
            </a:extLst>
          </p:cNvPr>
          <p:cNvSpPr txBox="1"/>
          <p:nvPr/>
        </p:nvSpPr>
        <p:spPr>
          <a:xfrm>
            <a:off x="1910337" y="2894911"/>
            <a:ext cx="227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Centralizované</a:t>
            </a:r>
          </a:p>
          <a:p>
            <a:r>
              <a:rPr lang="cs-CZ" sz="2000" dirty="0"/>
              <a:t>zadávání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4940" y="1734415"/>
            <a:ext cx="2399129" cy="2938446"/>
          </a:xfrm>
          <a:prstGeom prst="rect">
            <a:avLst/>
          </a:prstGeom>
        </p:spPr>
      </p:pic>
      <p:pic>
        <p:nvPicPr>
          <p:cNvPr id="10" name="Grafický objekt 16">
            <a:extLst>
              <a:ext uri="{FF2B5EF4-FFF2-40B4-BE49-F238E27FC236}">
                <a16:creationId xmlns="" xmlns:a16="http://schemas.microsoft.com/office/drawing/2014/main" id="{6F4D2129-9811-4A14-A4B9-6A10D6C3C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81483" y="424156"/>
            <a:ext cx="3465166" cy="1643733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="" xmlns:a16="http://schemas.microsoft.com/office/drawing/2014/main" id="{F48944AA-8C9D-BB58-4997-14B015EA2DC9}"/>
              </a:ext>
            </a:extLst>
          </p:cNvPr>
          <p:cNvSpPr/>
          <p:nvPr/>
        </p:nvSpPr>
        <p:spPr>
          <a:xfrm>
            <a:off x="7128498" y="2434449"/>
            <a:ext cx="2166577" cy="2147451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Administrace veřejných zakázek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="" xmlns:a16="http://schemas.microsoft.com/office/drawing/2014/main" id="{F48944AA-8C9D-BB58-4997-14B015EA2DC9}"/>
              </a:ext>
            </a:extLst>
          </p:cNvPr>
          <p:cNvSpPr/>
          <p:nvPr/>
        </p:nvSpPr>
        <p:spPr>
          <a:xfrm>
            <a:off x="1848187" y="2432304"/>
            <a:ext cx="2166577" cy="2147451"/>
          </a:xfrm>
          <a:prstGeom prst="ellipse">
            <a:avLst/>
          </a:prstGeom>
          <a:solidFill>
            <a:srgbClr val="FFCC00"/>
          </a:solidFill>
          <a:ln>
            <a:noFill/>
          </a:ln>
          <a:effectLst>
            <a:outerShdw blurRad="215900" dist="762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Centralizované</a:t>
            </a:r>
          </a:p>
          <a:p>
            <a:pPr algn="ctr"/>
            <a:r>
              <a:rPr lang="cs-CZ" dirty="0">
                <a:solidFill>
                  <a:schemeClr val="tx1"/>
                </a:solidFill>
              </a:rPr>
              <a:t>zadávání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72" y="3952987"/>
            <a:ext cx="5413248" cy="2972274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2630701" y="477640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dirty="0"/>
              <a:t>Publikační činnost</a:t>
            </a:r>
          </a:p>
          <a:p>
            <a:pPr algn="ctr"/>
            <a:r>
              <a:rPr lang="cs-CZ" dirty="0"/>
              <a:t>Vzdělávací činnost</a:t>
            </a:r>
          </a:p>
          <a:p>
            <a:pPr algn="ctr"/>
            <a:r>
              <a:rPr lang="cs-CZ" dirty="0"/>
              <a:t>Analytická činnost</a:t>
            </a:r>
          </a:p>
          <a:p>
            <a:pPr algn="ctr"/>
            <a:r>
              <a:rPr lang="cs-CZ" dirty="0"/>
              <a:t>Elektronizace a digitalizace</a:t>
            </a:r>
          </a:p>
          <a:p>
            <a:pPr algn="ctr"/>
            <a:r>
              <a:rPr lang="cs-CZ" dirty="0"/>
              <a:t>Nabídková řízení v dopravě</a:t>
            </a:r>
          </a:p>
          <a:p>
            <a:pPr algn="ctr"/>
            <a:r>
              <a:rPr lang="cs-CZ" dirty="0"/>
              <a:t>Metodická a konzultační činnost</a:t>
            </a:r>
          </a:p>
        </p:txBody>
      </p:sp>
    </p:spTree>
    <p:extLst>
      <p:ext uri="{BB962C8B-B14F-4D97-AF65-F5344CB8AC3E}">
        <p14:creationId xmlns:p14="http://schemas.microsoft.com/office/powerpoint/2010/main" val="9877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NAŠE ZAČÁTKY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PŮVODNÍ E-SHOP</a:t>
            </a:r>
          </a:p>
          <a:p>
            <a:r>
              <a:rPr lang="cs-CZ" dirty="0" smtClean="0"/>
              <a:t>Zastaralý, uživatelsky nepřívětivý</a:t>
            </a:r>
          </a:p>
          <a:p>
            <a:r>
              <a:rPr lang="cs-CZ" dirty="0" smtClean="0"/>
              <a:t>Manuální plnění po jednotlivých položkách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F58A92-7425-4C14-8967-B91DFE95304C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70" y="2752815"/>
            <a:ext cx="5161211" cy="39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NOVÝ E-SHOP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69485" y="675838"/>
            <a:ext cx="5944289" cy="4776605"/>
          </a:xfrm>
        </p:spPr>
        <p:txBody>
          <a:bodyPr/>
          <a:lstStyle/>
          <a:p>
            <a:r>
              <a:rPr lang="cs-CZ" dirty="0" smtClean="0"/>
              <a:t>Modernizovaný, jednoduchý, přehlednější</a:t>
            </a:r>
          </a:p>
          <a:p>
            <a:pPr lvl="1"/>
            <a:r>
              <a:rPr lang="cs-CZ" dirty="0" smtClean="0"/>
              <a:t>Rozšíření funkcí</a:t>
            </a:r>
          </a:p>
          <a:p>
            <a:r>
              <a:rPr lang="cs-CZ" dirty="0" smtClean="0"/>
              <a:t>Od 1. 1. 2023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F58A92-7425-4C14-8967-B91DFE95304C}" type="slidenum">
              <a:rPr lang="cs-CZ" smtClean="0"/>
              <a:pPr/>
              <a:t>5</a:t>
            </a:fld>
            <a:endParaRPr lang="cs-CZ" dirty="0"/>
          </a:p>
        </p:txBody>
      </p:sp>
      <p:pic>
        <p:nvPicPr>
          <p:cNvPr id="7" name="E-shop video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410" y="2107580"/>
            <a:ext cx="7034885" cy="395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758773" y="1183397"/>
            <a:ext cx="3440523" cy="2495367"/>
          </a:xfrm>
        </p:spPr>
        <p:txBody>
          <a:bodyPr/>
          <a:lstStyle/>
          <a:p>
            <a:r>
              <a:rPr lang="cs-CZ" dirty="0" smtClean="0"/>
              <a:t>NAŠE ZAČÁTKY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481574" y="1183397"/>
            <a:ext cx="6170897" cy="10433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DATABÁZE VEŘEJNÝCH ZAKÁZEK</a:t>
            </a:r>
          </a:p>
          <a:p>
            <a:r>
              <a:rPr lang="cs-CZ" dirty="0" smtClean="0"/>
              <a:t>Výstupy – </a:t>
            </a:r>
            <a:r>
              <a:rPr lang="cs-CZ" dirty="0" err="1" smtClean="0"/>
              <a:t>excelové</a:t>
            </a:r>
            <a:r>
              <a:rPr lang="cs-CZ" dirty="0" smtClean="0"/>
              <a:t> tabulky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F58A92-7425-4C14-8967-B91DFE95304C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2" name="Databáz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574" y="2177646"/>
            <a:ext cx="6302191" cy="39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6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70876" y="2698824"/>
            <a:ext cx="3440523" cy="2495367"/>
          </a:xfrm>
        </p:spPr>
        <p:txBody>
          <a:bodyPr/>
          <a:lstStyle/>
          <a:p>
            <a:r>
              <a:rPr lang="cs-CZ" dirty="0" smtClean="0"/>
              <a:t>SYSTÉM WORKFLOW PRO ADMINISTRACI VEŘEJNÝCH ZAKÁZEK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106700" y="833504"/>
            <a:ext cx="5944289" cy="45913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Pokrývá </a:t>
            </a:r>
            <a:r>
              <a:rPr lang="cs-CZ" b="1" dirty="0" smtClean="0"/>
              <a:t>celý životní cyklus </a:t>
            </a:r>
            <a:r>
              <a:rPr lang="cs-CZ" dirty="0" smtClean="0"/>
              <a:t>veřejné zakázky</a:t>
            </a:r>
          </a:p>
        </p:txBody>
      </p:sp>
      <p:sp>
        <p:nvSpPr>
          <p:cNvPr id="5" name="Zástupný symbol pro číslo snímku 6"/>
          <p:cNvSpPr>
            <a:spLocks noGrp="1"/>
          </p:cNvSpPr>
          <p:nvPr>
            <p:ph type="sldNum" sz="quarter" idx="14"/>
          </p:nvPr>
        </p:nvSpPr>
        <p:spPr>
          <a:xfrm>
            <a:off x="11041626" y="6165601"/>
            <a:ext cx="594216" cy="365125"/>
          </a:xfrm>
        </p:spPr>
        <p:txBody>
          <a:bodyPr/>
          <a:lstStyle/>
          <a:p>
            <a:r>
              <a:rPr lang="cs-CZ" dirty="0" smtClean="0"/>
              <a:t>7</a:t>
            </a:r>
            <a:endParaRPr lang="cs-CZ" dirty="0"/>
          </a:p>
        </p:txBody>
      </p:sp>
      <p:pic>
        <p:nvPicPr>
          <p:cNvPr id="6" name="cyklus VZ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1893" y="1727416"/>
            <a:ext cx="7890107" cy="443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F58A92-7425-4C14-8967-B91DFE95304C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106" y="6165601"/>
            <a:ext cx="562053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9F58A92-7425-4C14-8967-B91DFE95304C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2106" y="6165601"/>
            <a:ext cx="562053" cy="457264"/>
          </a:xfrm>
          <a:prstGeom prst="rect">
            <a:avLst/>
          </a:prstGeom>
        </p:spPr>
      </p:pic>
      <p:pic>
        <p:nvPicPr>
          <p:cNvPr id="6" name="torn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Vlastní 3">
      <a:dk1>
        <a:sysClr val="windowText" lastClr="000000"/>
      </a:dk1>
      <a:lt1>
        <a:sysClr val="window" lastClr="FFFFFF"/>
      </a:lt1>
      <a:dk2>
        <a:srgbClr val="005CA9"/>
      </a:dk2>
      <a:lt2>
        <a:srgbClr val="009640"/>
      </a:lt2>
      <a:accent1>
        <a:srgbClr val="005CA9"/>
      </a:accent1>
      <a:accent2>
        <a:srgbClr val="FFCC00"/>
      </a:accent2>
      <a:accent3>
        <a:srgbClr val="009640"/>
      </a:accent3>
      <a:accent4>
        <a:srgbClr val="D8D8D8"/>
      </a:accent4>
      <a:accent5>
        <a:srgbClr val="0089FA"/>
      </a:accent5>
      <a:accent6>
        <a:srgbClr val="38BA70"/>
      </a:accent6>
      <a:hlink>
        <a:srgbClr val="FFFFFF"/>
      </a:hlink>
      <a:folHlink>
        <a:srgbClr val="00437A"/>
      </a:folHlink>
    </a:clrScheme>
    <a:fontScheme name="cnpk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4378</TotalTime>
  <Words>165</Words>
  <Application>Microsoft Office PowerPoint</Application>
  <PresentationFormat>Širokoúhlá obrazovka</PresentationFormat>
  <Paragraphs>73</Paragraphs>
  <Slides>13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1" baseType="lpstr">
      <vt:lpstr>Arial</vt:lpstr>
      <vt:lpstr>Calibri</vt:lpstr>
      <vt:lpstr>Metropolis Bold</vt:lpstr>
      <vt:lpstr>Open Sans</vt:lpstr>
      <vt:lpstr>Roboto</vt:lpstr>
      <vt:lpstr>Roboto Black</vt:lpstr>
      <vt:lpstr>Wingdings</vt:lpstr>
      <vt:lpstr>Motiv Office</vt:lpstr>
      <vt:lpstr>Automatizace procesů ve veřejných zakázkách</vt:lpstr>
      <vt:lpstr>Prezentace aplikace PowerPoint</vt:lpstr>
      <vt:lpstr>Prezentace aplikace PowerPoint</vt:lpstr>
      <vt:lpstr>NAŠE ZAČÁTKY</vt:lpstr>
      <vt:lpstr>NOVÝ E-SHOP</vt:lpstr>
      <vt:lpstr>NAŠE ZAČÁTKY</vt:lpstr>
      <vt:lpstr>SYSTÉM WORKFLOW PRO ADMINISTRACI VEŘEJNÝCH ZAKÁZEK</vt:lpstr>
      <vt:lpstr>Prezentace aplikace PowerPoint</vt:lpstr>
      <vt:lpstr>Prezentace aplikace PowerPoint</vt:lpstr>
      <vt:lpstr>AUTOMATIZACE  A ROBOTIZACE PROCESŮ</vt:lpstr>
      <vt:lpstr>ZEFEKTIVNĚNÍ ADMINISTRACE VEŘEJNÝCH ZAKÁZEK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 Macanová</dc:creator>
  <cp:lastModifiedBy>AUTOR</cp:lastModifiedBy>
  <cp:revision>106</cp:revision>
  <dcterms:created xsi:type="dcterms:W3CDTF">2024-05-16T10:06:09Z</dcterms:created>
  <dcterms:modified xsi:type="dcterms:W3CDTF">2024-09-30T12:57:26Z</dcterms:modified>
</cp:coreProperties>
</file>