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4"/>
    <p:sldMasterId id="2147483821" r:id="rId5"/>
    <p:sldMasterId id="2147483684" r:id="rId6"/>
    <p:sldMasterId id="2147483744" r:id="rId7"/>
    <p:sldMasterId id="2147483803" r:id="rId8"/>
    <p:sldMasterId id="2147483708" r:id="rId9"/>
    <p:sldMasterId id="2147483807" r:id="rId10"/>
  </p:sldMasterIdLst>
  <p:notesMasterIdLst>
    <p:notesMasterId r:id="rId28"/>
  </p:notesMasterIdLst>
  <p:handoutMasterIdLst>
    <p:handoutMasterId r:id="rId29"/>
  </p:handoutMasterIdLst>
  <p:sldIdLst>
    <p:sldId id="605" r:id="rId11"/>
    <p:sldId id="632" r:id="rId12"/>
    <p:sldId id="637" r:id="rId13"/>
    <p:sldId id="648" r:id="rId14"/>
    <p:sldId id="663" r:id="rId15"/>
    <p:sldId id="664" r:id="rId16"/>
    <p:sldId id="653" r:id="rId17"/>
    <p:sldId id="665" r:id="rId18"/>
    <p:sldId id="662" r:id="rId19"/>
    <p:sldId id="651" r:id="rId20"/>
    <p:sldId id="657" r:id="rId21"/>
    <p:sldId id="659" r:id="rId22"/>
    <p:sldId id="666" r:id="rId23"/>
    <p:sldId id="660" r:id="rId24"/>
    <p:sldId id="661" r:id="rId25"/>
    <p:sldId id="644" r:id="rId26"/>
    <p:sldId id="638" r:id="rId27"/>
  </p:sldIdLst>
  <p:sldSz cx="12192000" cy="6858000"/>
  <p:notesSz cx="6735763" cy="98663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5263FADB-C913-4EF3-AE59-3D8BBE415D46}">
          <p14:sldIdLst/>
        </p14:section>
        <p14:section name="Oddíl bez názvu" id="{CD35D70E-EDEE-A74E-8D7E-21E09D8AA602}">
          <p14:sldIdLst>
            <p14:sldId id="605"/>
            <p14:sldId id="632"/>
            <p14:sldId id="637"/>
            <p14:sldId id="648"/>
            <p14:sldId id="663"/>
            <p14:sldId id="664"/>
            <p14:sldId id="653"/>
            <p14:sldId id="665"/>
            <p14:sldId id="662"/>
            <p14:sldId id="651"/>
            <p14:sldId id="657"/>
            <p14:sldId id="659"/>
            <p14:sldId id="666"/>
            <p14:sldId id="660"/>
            <p14:sldId id="661"/>
            <p14:sldId id="644"/>
            <p14:sldId id="63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776"/>
    <a:srgbClr val="133A89"/>
    <a:srgbClr val="DC0202"/>
    <a:srgbClr val="D61F00"/>
    <a:srgbClr val="000000"/>
    <a:srgbClr val="FF9933"/>
    <a:srgbClr val="001DD9"/>
    <a:srgbClr val="F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větlý styl 1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847" autoAdjust="0"/>
    <p:restoredTop sz="96357" autoAdjust="0"/>
  </p:normalViewPr>
  <p:slideViewPr>
    <p:cSldViewPr snapToGrid="0">
      <p:cViewPr>
        <p:scale>
          <a:sx n="66" d="100"/>
          <a:sy n="66" d="100"/>
        </p:scale>
        <p:origin x="1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99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7DF0495C-916D-4C04-BE72-D11D3DE463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446B575-AC6E-42BA-8405-8EAB97FD86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08D99-A02B-4899-8F11-056FCA0358F4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B6B762B-2778-48A8-857F-E91647834B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B4C3F6D-F065-4AAC-A4B7-FA30241FDD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2AB96-6C69-4EEC-A823-6271AC9B94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832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1E1E8-CC44-4CDE-811D-9D8E7CF6ADAE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B86BE-A4A4-4BDF-9540-FA1622315D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7885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89860" y="6478201"/>
            <a:ext cx="11038115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0336697" y="0"/>
            <a:ext cx="1191278" cy="365125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text 2">
            <a:extLst>
              <a:ext uri="{FF2B5EF4-FFF2-40B4-BE49-F238E27FC236}">
                <a16:creationId xmlns:a16="http://schemas.microsoft.com/office/drawing/2014/main" id="{123A2BEA-6A02-4F7F-B37B-964468A04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285" y="2507978"/>
            <a:ext cx="4747315" cy="125421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01D8D8B4-67A0-4304-AC51-537C726C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94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2189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5254BF-0DC7-45A5-848D-8087442D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97992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09339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16FE47-4518-45AD-BE62-8505A0F0B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8FE6A1-D725-417D-BEE1-AC81C3CE2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916645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6FCA8B-929D-4DC1-9650-F9F642395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50045A-F5A0-4764-938F-B76BEB55D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36616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8AC706-6C69-4BAF-920E-A0D7BC690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605566-793A-4023-9977-240A3591F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461177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D676DF-5A64-4E56-BDE7-37E85D2A6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172618-FE19-446F-8572-2ED4309BA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D06171-C4A6-424C-9DEB-FBCBCBB3C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0630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09337B-ECA4-44BE-9D67-2F8F8F7A7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81ABA52-4319-43D4-B443-82E904201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67A4449-7574-4DB7-9B02-6EA18CD8D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7C62E1D-7D91-460E-8D90-EFABB04BEB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2BBB889-3936-4FCB-863A-CF83519AF1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400645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5254BF-0DC7-45A5-848D-8087442D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044320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73ECDE-D21D-4A4A-A0E2-6CC7DE2A5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DC03E6-45B6-4D72-A3D1-BFF57B2DA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CC85E88-3CA4-494F-979F-8F028ABE0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726043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600756-FFB7-49CF-AB28-E563B4A7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646C62B-30AE-4869-B70C-EF1F23456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767204C-EBD7-46A4-B3D2-F0D63181C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750308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9A0BAC6-340F-4F2E-A41C-F5B40EA8F451}"/>
              </a:ext>
            </a:extLst>
          </p:cNvPr>
          <p:cNvSpPr txBox="1"/>
          <p:nvPr userDrawn="1"/>
        </p:nvSpPr>
        <p:spPr>
          <a:xfrm>
            <a:off x="972308" y="2552492"/>
            <a:ext cx="515778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000"/>
            </a:pPr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A48E30A-F779-4368-980D-973E96B170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22517" y="2411601"/>
            <a:ext cx="4694580" cy="2660709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2" name="Zástupný symbol pro text 6">
            <a:extLst>
              <a:ext uri="{FF2B5EF4-FFF2-40B4-BE49-F238E27FC236}">
                <a16:creationId xmlns:a16="http://schemas.microsoft.com/office/drawing/2014/main" id="{B7017792-5315-4D65-9557-C854C4823C17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3588" y="1558880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DF5CE50-4C0C-4700-8FBF-DFB7CEA6D2B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31883" y="2421320"/>
            <a:ext cx="4694580" cy="265099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5" name="Zástupný symbol pro text 6">
            <a:extLst>
              <a:ext uri="{FF2B5EF4-FFF2-40B4-BE49-F238E27FC236}">
                <a16:creationId xmlns:a16="http://schemas.microsoft.com/office/drawing/2014/main" id="{29C0AB47-3928-4C9A-94EF-B932211CD5BF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522517" y="1558879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7A596DF3-1FA7-4EED-9CFD-596E3CBC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425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706BEC70-11CF-4D7F-B0B9-777299E93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510859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5B428DB6-87AC-4274-8501-C2E533179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4253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0E66A5-F431-4E6C-9345-71314916B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829125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06DB14-1E8E-4880-9AB1-2EBA54DD8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238962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89860" y="6478201"/>
            <a:ext cx="11038115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0336697" y="0"/>
            <a:ext cx="1191278" cy="365125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text 2">
            <a:extLst>
              <a:ext uri="{FF2B5EF4-FFF2-40B4-BE49-F238E27FC236}">
                <a16:creationId xmlns:a16="http://schemas.microsoft.com/office/drawing/2014/main" id="{123A2BEA-6A02-4F7F-B37B-964468A04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285" y="2507978"/>
            <a:ext cx="4747315" cy="125421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01D8D8B4-67A0-4304-AC51-537C726C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94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0199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87827" y="2412035"/>
            <a:ext cx="4694582" cy="2933585"/>
          </a:xfrm>
          <a:prstGeom prst="rect">
            <a:avLst/>
          </a:prstGeom>
        </p:spPr>
        <p:txBody>
          <a:bodyPr/>
          <a:lstStyle/>
          <a:p>
            <a:r>
              <a:t>Kliknutím lze upravit styly předlohy textu.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8" name="Text názvu"/>
          <p:cNvSpPr txBox="1">
            <a:spLocks noGrp="1"/>
          </p:cNvSpPr>
          <p:nvPr>
            <p:ph type="title"/>
          </p:nvPr>
        </p:nvSpPr>
        <p:spPr>
          <a:xfrm>
            <a:off x="556610" y="742589"/>
            <a:ext cx="9206949" cy="708302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79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0401778" y="0"/>
            <a:ext cx="335866" cy="3330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80" name="Zástupný symbol pro text 6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713588" y="1558880"/>
            <a:ext cx="4857849" cy="541714"/>
          </a:xfrm>
          <a:prstGeom prst="rect">
            <a:avLst/>
          </a:prstGeom>
          <a:solidFill>
            <a:srgbClr val="D61F00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>
                <a:solidFill>
                  <a:schemeClr val="accent5">
                    <a:lumOff val="5098"/>
                  </a:schemeClr>
                </a:solidFill>
              </a:defRPr>
            </a:lvl1pPr>
          </a:lstStyle>
          <a:p>
            <a:r>
              <a:t>NADPIS </a:t>
            </a:r>
          </a:p>
        </p:txBody>
      </p:sp>
      <p:sp>
        <p:nvSpPr>
          <p:cNvPr id="81" name="Zástupný symbol pro text 6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22516" y="1558878"/>
            <a:ext cx="4857850" cy="541714"/>
          </a:xfrm>
          <a:prstGeom prst="rect">
            <a:avLst/>
          </a:prstGeom>
          <a:solidFill>
            <a:srgbClr val="D61F00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>
                <a:solidFill>
                  <a:schemeClr val="accent5">
                    <a:lumOff val="5098"/>
                  </a:schemeClr>
                </a:solidFill>
              </a:defRPr>
            </a:lvl1pPr>
          </a:lstStyle>
          <a:p>
            <a:r>
              <a:t>NADPIS </a:t>
            </a:r>
          </a:p>
        </p:txBody>
      </p:sp>
    </p:spTree>
    <p:extLst>
      <p:ext uri="{BB962C8B-B14F-4D97-AF65-F5344CB8AC3E}">
        <p14:creationId xmlns:p14="http://schemas.microsoft.com/office/powerpoint/2010/main" val="396282212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9A0BAC6-340F-4F2E-A41C-F5B40EA8F451}"/>
              </a:ext>
            </a:extLst>
          </p:cNvPr>
          <p:cNvSpPr txBox="1"/>
          <p:nvPr userDrawn="1"/>
        </p:nvSpPr>
        <p:spPr>
          <a:xfrm>
            <a:off x="972308" y="2552492"/>
            <a:ext cx="515778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000"/>
            </a:pPr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A48E30A-F779-4368-980D-973E96B170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87828" y="2412036"/>
            <a:ext cx="4694580" cy="2933584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DF5CE50-4C0C-4700-8FBF-DFB7CEA6D2B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97194" y="2421754"/>
            <a:ext cx="4694580" cy="2933583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EF98AF00-5659-47B6-908D-F75C5232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10" y="742589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2A6185F9-2B75-4E78-B026-AFCF49A25F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F4BA7946-C5AF-4BE2-A925-331B1B1B7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6" name="Zástupný symbol pro text 6">
            <a:extLst>
              <a:ext uri="{FF2B5EF4-FFF2-40B4-BE49-F238E27FC236}">
                <a16:creationId xmlns:a16="http://schemas.microsoft.com/office/drawing/2014/main" id="{93A2C43C-67EB-4B13-81CC-4363F3112013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3588" y="1558880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17" name="Zástupný symbol pro text 6">
            <a:extLst>
              <a:ext uri="{FF2B5EF4-FFF2-40B4-BE49-F238E27FC236}">
                <a16:creationId xmlns:a16="http://schemas.microsoft.com/office/drawing/2014/main" id="{95934346-F068-41D8-ADD8-89A72BF8B98C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522517" y="1558879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7547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9A0BAC6-340F-4F2E-A41C-F5B40EA8F451}"/>
              </a:ext>
            </a:extLst>
          </p:cNvPr>
          <p:cNvSpPr txBox="1"/>
          <p:nvPr userDrawn="1"/>
        </p:nvSpPr>
        <p:spPr>
          <a:xfrm>
            <a:off x="972308" y="2552492"/>
            <a:ext cx="515778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000"/>
            </a:pPr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A48E30A-F779-4368-980D-973E96B170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22517" y="2411601"/>
            <a:ext cx="4694580" cy="2660709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2" name="Zástupný symbol pro text 6">
            <a:extLst>
              <a:ext uri="{FF2B5EF4-FFF2-40B4-BE49-F238E27FC236}">
                <a16:creationId xmlns:a16="http://schemas.microsoft.com/office/drawing/2014/main" id="{B7017792-5315-4D65-9557-C854C4823C17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3588" y="1558880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DF5CE50-4C0C-4700-8FBF-DFB7CEA6D2B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31883" y="2421320"/>
            <a:ext cx="4694580" cy="265099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5" name="Zástupný symbol pro text 6">
            <a:extLst>
              <a:ext uri="{FF2B5EF4-FFF2-40B4-BE49-F238E27FC236}">
                <a16:creationId xmlns:a16="http://schemas.microsoft.com/office/drawing/2014/main" id="{29C0AB47-3928-4C9A-94EF-B932211CD5BF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522517" y="1558879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7A596DF3-1FA7-4EED-9CFD-596E3CBC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425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706BEC70-11CF-4D7F-B0B9-777299E93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510859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5B428DB6-87AC-4274-8501-C2E533179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8930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33401" y="1641298"/>
            <a:ext cx="6291470" cy="301851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rgbClr val="F2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697658ED-7802-4DB9-B2A0-B18452DD3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768384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A1D9F88F-D901-4D20-82D3-2A2FC2771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C53FCEDD-4962-4362-83CE-A58979180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5814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618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4139581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5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27A136A8-40A4-42A1-8C85-0183E389C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663" y="2406224"/>
            <a:ext cx="4747315" cy="125421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1E4D6733-346C-47F7-9E4B-4615E6D3A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63" y="757498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zápatí 2">
            <a:extLst>
              <a:ext uri="{FF2B5EF4-FFF2-40B4-BE49-F238E27FC236}">
                <a16:creationId xmlns:a16="http://schemas.microsoft.com/office/drawing/2014/main" id="{A1D3C8FD-99D4-498B-A1E7-30F8889AF0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510859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8AF6F244-E186-4D8A-B21F-8B760C982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8855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89860" y="6478201"/>
            <a:ext cx="11038115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0336697" y="0"/>
            <a:ext cx="1191278" cy="365125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text 2">
            <a:extLst>
              <a:ext uri="{FF2B5EF4-FFF2-40B4-BE49-F238E27FC236}">
                <a16:creationId xmlns:a16="http://schemas.microsoft.com/office/drawing/2014/main" id="{123A2BEA-6A02-4F7F-B37B-964468A04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285" y="2507978"/>
            <a:ext cx="4747315" cy="12542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01D8D8B4-67A0-4304-AC51-537C726C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94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7070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9A0BAC6-340F-4F2E-A41C-F5B40EA8F451}"/>
              </a:ext>
            </a:extLst>
          </p:cNvPr>
          <p:cNvSpPr txBox="1"/>
          <p:nvPr userDrawn="1"/>
        </p:nvSpPr>
        <p:spPr>
          <a:xfrm>
            <a:off x="972308" y="2552492"/>
            <a:ext cx="515778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000"/>
            </a:pPr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A48E30A-F779-4368-980D-973E96B170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87828" y="2412036"/>
            <a:ext cx="4694580" cy="2933584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DF5CE50-4C0C-4700-8FBF-DFB7CEA6D2B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97194" y="2421754"/>
            <a:ext cx="4694580" cy="293358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EF98AF00-5659-47B6-908D-F75C5232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10" y="742589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2A6185F9-2B75-4E78-B026-AFCF49A25F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F4BA7946-C5AF-4BE2-A925-331B1B1B7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6" name="Zástupný symbol pro text 6">
            <a:extLst>
              <a:ext uri="{FF2B5EF4-FFF2-40B4-BE49-F238E27FC236}">
                <a16:creationId xmlns:a16="http://schemas.microsoft.com/office/drawing/2014/main" id="{93A2C43C-67EB-4B13-81CC-4363F3112013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3588" y="1558880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17" name="Zástupný symbol pro text 6">
            <a:extLst>
              <a:ext uri="{FF2B5EF4-FFF2-40B4-BE49-F238E27FC236}">
                <a16:creationId xmlns:a16="http://schemas.microsoft.com/office/drawing/2014/main" id="{95934346-F068-41D8-ADD8-89A72BF8B98C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522517" y="1558879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05143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9A0BAC6-340F-4F2E-A41C-F5B40EA8F451}"/>
              </a:ext>
            </a:extLst>
          </p:cNvPr>
          <p:cNvSpPr txBox="1"/>
          <p:nvPr userDrawn="1"/>
        </p:nvSpPr>
        <p:spPr>
          <a:xfrm>
            <a:off x="972308" y="2552492"/>
            <a:ext cx="515778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000"/>
            </a:pPr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A48E30A-F779-4368-980D-973E96B170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22517" y="2411601"/>
            <a:ext cx="4694580" cy="266070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2" name="Zástupný symbol pro text 6">
            <a:extLst>
              <a:ext uri="{FF2B5EF4-FFF2-40B4-BE49-F238E27FC236}">
                <a16:creationId xmlns:a16="http://schemas.microsoft.com/office/drawing/2014/main" id="{B7017792-5315-4D65-9557-C854C4823C17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3588" y="1558880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DF5CE50-4C0C-4700-8FBF-DFB7CEA6D2B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31883" y="2421320"/>
            <a:ext cx="4694580" cy="265099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5" name="Zástupný symbol pro text 6">
            <a:extLst>
              <a:ext uri="{FF2B5EF4-FFF2-40B4-BE49-F238E27FC236}">
                <a16:creationId xmlns:a16="http://schemas.microsoft.com/office/drawing/2014/main" id="{29C0AB47-3928-4C9A-94EF-B932211CD5BF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522517" y="1558879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7A596DF3-1FA7-4EED-9CFD-596E3CBC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425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706BEC70-11CF-4D7F-B0B9-777299E93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510859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5B428DB6-87AC-4274-8501-C2E533179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3373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33401" y="1641298"/>
            <a:ext cx="6291470" cy="301851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rgbClr val="F2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697658ED-7802-4DB9-B2A0-B18452DD3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768384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A1D9F88F-D901-4D20-82D3-2A2FC2771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C53FCEDD-4962-4362-83CE-A58979180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9304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6603933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160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255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89860" y="6478201"/>
            <a:ext cx="11038115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0336697" y="0"/>
            <a:ext cx="1191278" cy="365125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text 2">
            <a:extLst>
              <a:ext uri="{FF2B5EF4-FFF2-40B4-BE49-F238E27FC236}">
                <a16:creationId xmlns:a16="http://schemas.microsoft.com/office/drawing/2014/main" id="{123A2BEA-6A02-4F7F-B37B-964468A04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285" y="2507978"/>
            <a:ext cx="4747315" cy="125421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01D8D8B4-67A0-4304-AC51-537C726C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94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1532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87827" y="2412035"/>
            <a:ext cx="4694582" cy="2933585"/>
          </a:xfrm>
          <a:prstGeom prst="rect">
            <a:avLst/>
          </a:prstGeom>
        </p:spPr>
        <p:txBody>
          <a:bodyPr/>
          <a:lstStyle/>
          <a:p>
            <a:r>
              <a:t>Kliknutím lze upravit styly předlohy textu.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8" name="Text názvu"/>
          <p:cNvSpPr txBox="1">
            <a:spLocks noGrp="1"/>
          </p:cNvSpPr>
          <p:nvPr>
            <p:ph type="title"/>
          </p:nvPr>
        </p:nvSpPr>
        <p:spPr>
          <a:xfrm>
            <a:off x="556610" y="742589"/>
            <a:ext cx="9206949" cy="708302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79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0401778" y="0"/>
            <a:ext cx="335866" cy="3330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80" name="Zástupný symbol pro text 6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713588" y="1558880"/>
            <a:ext cx="4857849" cy="541714"/>
          </a:xfrm>
          <a:prstGeom prst="rect">
            <a:avLst/>
          </a:prstGeom>
          <a:solidFill>
            <a:srgbClr val="D61F00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>
                <a:solidFill>
                  <a:schemeClr val="accent5">
                    <a:lumOff val="5098"/>
                  </a:schemeClr>
                </a:solidFill>
              </a:defRPr>
            </a:lvl1pPr>
          </a:lstStyle>
          <a:p>
            <a:r>
              <a:t>NADPIS </a:t>
            </a:r>
          </a:p>
        </p:txBody>
      </p:sp>
      <p:sp>
        <p:nvSpPr>
          <p:cNvPr id="81" name="Zástupný symbol pro text 6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22516" y="1558878"/>
            <a:ext cx="4857850" cy="541714"/>
          </a:xfrm>
          <a:prstGeom prst="rect">
            <a:avLst/>
          </a:prstGeom>
          <a:solidFill>
            <a:srgbClr val="D61F00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>
                <a:solidFill>
                  <a:schemeClr val="accent5">
                    <a:lumOff val="5098"/>
                  </a:schemeClr>
                </a:solidFill>
              </a:defRPr>
            </a:lvl1pPr>
          </a:lstStyle>
          <a:p>
            <a:r>
              <a:t>NADPIS </a:t>
            </a:r>
          </a:p>
        </p:txBody>
      </p:sp>
    </p:spTree>
    <p:extLst>
      <p:ext uri="{BB962C8B-B14F-4D97-AF65-F5344CB8AC3E}">
        <p14:creationId xmlns:p14="http://schemas.microsoft.com/office/powerpoint/2010/main" val="370235496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9A0BAC6-340F-4F2E-A41C-F5B40EA8F451}"/>
              </a:ext>
            </a:extLst>
          </p:cNvPr>
          <p:cNvSpPr txBox="1"/>
          <p:nvPr userDrawn="1"/>
        </p:nvSpPr>
        <p:spPr>
          <a:xfrm>
            <a:off x="972308" y="2552492"/>
            <a:ext cx="515778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000"/>
            </a:pPr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A48E30A-F779-4368-980D-973E96B170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87828" y="2412036"/>
            <a:ext cx="4694580" cy="2933584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DF5CE50-4C0C-4700-8FBF-DFB7CEA6D2B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97194" y="2421754"/>
            <a:ext cx="4694580" cy="2933583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EF98AF00-5659-47B6-908D-F75C5232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10" y="742589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2A6185F9-2B75-4E78-B026-AFCF49A25F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F4BA7946-C5AF-4BE2-A925-331B1B1B7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6" name="Zástupný symbol pro text 6">
            <a:extLst>
              <a:ext uri="{FF2B5EF4-FFF2-40B4-BE49-F238E27FC236}">
                <a16:creationId xmlns:a16="http://schemas.microsoft.com/office/drawing/2014/main" id="{93A2C43C-67EB-4B13-81CC-4363F3112013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3588" y="1558880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17" name="Zástupný symbol pro text 6">
            <a:extLst>
              <a:ext uri="{FF2B5EF4-FFF2-40B4-BE49-F238E27FC236}">
                <a16:creationId xmlns:a16="http://schemas.microsoft.com/office/drawing/2014/main" id="{95934346-F068-41D8-ADD8-89A72BF8B98C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522517" y="1558879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929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33401" y="1641298"/>
            <a:ext cx="6291470" cy="301851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rgbClr val="F2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697658ED-7802-4DB9-B2A0-B18452DD3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768384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A1D9F88F-D901-4D20-82D3-2A2FC2771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C53FCEDD-4962-4362-83CE-A58979180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48786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9A0BAC6-340F-4F2E-A41C-F5B40EA8F451}"/>
              </a:ext>
            </a:extLst>
          </p:cNvPr>
          <p:cNvSpPr txBox="1"/>
          <p:nvPr userDrawn="1"/>
        </p:nvSpPr>
        <p:spPr>
          <a:xfrm>
            <a:off x="972308" y="2552492"/>
            <a:ext cx="515778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000"/>
            </a:pPr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A48E30A-F779-4368-980D-973E96B170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22517" y="2411601"/>
            <a:ext cx="4694580" cy="2660709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2" name="Zástupný symbol pro text 6">
            <a:extLst>
              <a:ext uri="{FF2B5EF4-FFF2-40B4-BE49-F238E27FC236}">
                <a16:creationId xmlns:a16="http://schemas.microsoft.com/office/drawing/2014/main" id="{B7017792-5315-4D65-9557-C854C4823C17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3588" y="1558880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DF5CE50-4C0C-4700-8FBF-DFB7CEA6D2B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31883" y="2421320"/>
            <a:ext cx="4694580" cy="265099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5" name="Zástupný symbol pro text 6">
            <a:extLst>
              <a:ext uri="{FF2B5EF4-FFF2-40B4-BE49-F238E27FC236}">
                <a16:creationId xmlns:a16="http://schemas.microsoft.com/office/drawing/2014/main" id="{29C0AB47-3928-4C9A-94EF-B932211CD5BF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522517" y="1558879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7A596DF3-1FA7-4EED-9CFD-596E3CBC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425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706BEC70-11CF-4D7F-B0B9-777299E93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510859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5B428DB6-87AC-4274-8501-C2E533179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8203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33401" y="1641298"/>
            <a:ext cx="6291470" cy="301851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rgbClr val="F2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697658ED-7802-4DB9-B2A0-B18452DD3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768384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A1D9F88F-D901-4D20-82D3-2A2FC2771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C53FCEDD-4962-4362-83CE-A58979180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55922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2098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65600622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2447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4797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073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89860" y="6478201"/>
            <a:ext cx="11038115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0336697" y="0"/>
            <a:ext cx="1191278" cy="365125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text 2">
            <a:extLst>
              <a:ext uri="{FF2B5EF4-FFF2-40B4-BE49-F238E27FC236}">
                <a16:creationId xmlns:a16="http://schemas.microsoft.com/office/drawing/2014/main" id="{123A2BEA-6A02-4F7F-B37B-964468A04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285" y="2507978"/>
            <a:ext cx="4747315" cy="125421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01D8D8B4-67A0-4304-AC51-537C726C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94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1551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87827" y="2412035"/>
            <a:ext cx="4694582" cy="2933585"/>
          </a:xfrm>
          <a:prstGeom prst="rect">
            <a:avLst/>
          </a:prstGeom>
        </p:spPr>
        <p:txBody>
          <a:bodyPr/>
          <a:lstStyle/>
          <a:p>
            <a:r>
              <a:t>Kliknutím lze upravit styly předlohy textu.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8" name="Text názvu"/>
          <p:cNvSpPr txBox="1">
            <a:spLocks noGrp="1"/>
          </p:cNvSpPr>
          <p:nvPr>
            <p:ph type="title"/>
          </p:nvPr>
        </p:nvSpPr>
        <p:spPr>
          <a:xfrm>
            <a:off x="556610" y="742589"/>
            <a:ext cx="9206949" cy="708302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79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0401778" y="0"/>
            <a:ext cx="335866" cy="3330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80" name="Zástupný symbol pro text 6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713588" y="1558880"/>
            <a:ext cx="4857849" cy="541714"/>
          </a:xfrm>
          <a:prstGeom prst="rect">
            <a:avLst/>
          </a:prstGeom>
          <a:solidFill>
            <a:srgbClr val="D61F00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>
                <a:solidFill>
                  <a:schemeClr val="accent5">
                    <a:lumOff val="5098"/>
                  </a:schemeClr>
                </a:solidFill>
              </a:defRPr>
            </a:lvl1pPr>
          </a:lstStyle>
          <a:p>
            <a:r>
              <a:t>NADPIS </a:t>
            </a:r>
          </a:p>
        </p:txBody>
      </p:sp>
      <p:sp>
        <p:nvSpPr>
          <p:cNvPr id="81" name="Zástupný symbol pro text 6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22516" y="1558878"/>
            <a:ext cx="4857850" cy="541714"/>
          </a:xfrm>
          <a:prstGeom prst="rect">
            <a:avLst/>
          </a:prstGeom>
          <a:solidFill>
            <a:srgbClr val="D61F00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>
                <a:solidFill>
                  <a:schemeClr val="accent5">
                    <a:lumOff val="5098"/>
                  </a:schemeClr>
                </a:solidFill>
              </a:defRPr>
            </a:lvl1pPr>
          </a:lstStyle>
          <a:p>
            <a:r>
              <a:t>NADPIS </a:t>
            </a:r>
          </a:p>
        </p:txBody>
      </p:sp>
    </p:spTree>
    <p:extLst>
      <p:ext uri="{BB962C8B-B14F-4D97-AF65-F5344CB8AC3E}">
        <p14:creationId xmlns:p14="http://schemas.microsoft.com/office/powerpoint/2010/main" val="424945521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9A0BAC6-340F-4F2E-A41C-F5B40EA8F451}"/>
              </a:ext>
            </a:extLst>
          </p:cNvPr>
          <p:cNvSpPr txBox="1"/>
          <p:nvPr userDrawn="1"/>
        </p:nvSpPr>
        <p:spPr>
          <a:xfrm>
            <a:off x="972308" y="2552492"/>
            <a:ext cx="515778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000"/>
            </a:pPr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A48E30A-F779-4368-980D-973E96B170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87828" y="2412036"/>
            <a:ext cx="4694580" cy="2933584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DF5CE50-4C0C-4700-8FBF-DFB7CEA6D2B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97194" y="2421754"/>
            <a:ext cx="4694580" cy="2933583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EF98AF00-5659-47B6-908D-F75C5232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10" y="742589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2A6185F9-2B75-4E78-B026-AFCF49A25F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F4BA7946-C5AF-4BE2-A925-331B1B1B7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6" name="Zástupný symbol pro text 6">
            <a:extLst>
              <a:ext uri="{FF2B5EF4-FFF2-40B4-BE49-F238E27FC236}">
                <a16:creationId xmlns:a16="http://schemas.microsoft.com/office/drawing/2014/main" id="{93A2C43C-67EB-4B13-81CC-4363F3112013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3588" y="1558880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17" name="Zástupný symbol pro text 6">
            <a:extLst>
              <a:ext uri="{FF2B5EF4-FFF2-40B4-BE49-F238E27FC236}">
                <a16:creationId xmlns:a16="http://schemas.microsoft.com/office/drawing/2014/main" id="{95934346-F068-41D8-ADD8-89A72BF8B98C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522517" y="1558879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2406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24102" y="133045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524102" y="2154366"/>
            <a:ext cx="5157787" cy="3135657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8D2C7DD0-6A6D-4AED-937F-50ABDF3325E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41946" y="1845977"/>
            <a:ext cx="4694580" cy="3444046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Nadpis 3">
            <a:extLst>
              <a:ext uri="{FF2B5EF4-FFF2-40B4-BE49-F238E27FC236}">
                <a16:creationId xmlns:a16="http://schemas.microsoft.com/office/drawing/2014/main" id="{CF6A7F4B-6EC9-4E19-9D0D-FA6F221C5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02" y="679959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Zástupný symbol pro zápatí 2">
            <a:extLst>
              <a:ext uri="{FF2B5EF4-FFF2-40B4-BE49-F238E27FC236}">
                <a16:creationId xmlns:a16="http://schemas.microsoft.com/office/drawing/2014/main" id="{CEE0470D-0494-47EA-9C0E-A96F62837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9" name="Zástupný symbol pro číslo snímku 3">
            <a:extLst>
              <a:ext uri="{FF2B5EF4-FFF2-40B4-BE49-F238E27FC236}">
                <a16:creationId xmlns:a16="http://schemas.microsoft.com/office/drawing/2014/main" id="{B4532525-A062-4B27-A97D-0391DB0D6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3781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9A0BAC6-340F-4F2E-A41C-F5B40EA8F451}"/>
              </a:ext>
            </a:extLst>
          </p:cNvPr>
          <p:cNvSpPr txBox="1"/>
          <p:nvPr userDrawn="1"/>
        </p:nvSpPr>
        <p:spPr>
          <a:xfrm>
            <a:off x="972308" y="2552492"/>
            <a:ext cx="515778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000"/>
            </a:pPr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A48E30A-F779-4368-980D-973E96B170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22517" y="2411601"/>
            <a:ext cx="4694580" cy="2660709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2" name="Zástupný symbol pro text 6">
            <a:extLst>
              <a:ext uri="{FF2B5EF4-FFF2-40B4-BE49-F238E27FC236}">
                <a16:creationId xmlns:a16="http://schemas.microsoft.com/office/drawing/2014/main" id="{B7017792-5315-4D65-9557-C854C4823C17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3588" y="1558880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DF5CE50-4C0C-4700-8FBF-DFB7CEA6D2B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31883" y="2421320"/>
            <a:ext cx="4694580" cy="265099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5" name="Zástupný symbol pro text 6">
            <a:extLst>
              <a:ext uri="{FF2B5EF4-FFF2-40B4-BE49-F238E27FC236}">
                <a16:creationId xmlns:a16="http://schemas.microsoft.com/office/drawing/2014/main" id="{29C0AB47-3928-4C9A-94EF-B932211CD5BF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522517" y="1558879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7A596DF3-1FA7-4EED-9CFD-596E3CBC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425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706BEC70-11CF-4D7F-B0B9-777299E93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510859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5B428DB6-87AC-4274-8501-C2E533179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03404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EC758A-0C88-ED31-DC3C-9788B0D23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CE78A6-BA41-0B5E-2CB4-C36A1181A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3BAD6B-B70B-3A1B-A4BE-0FF6965CE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AF7483-B8C2-BCB2-0F1B-AB814BE6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Krajský úřad Středočeského kraje,  </a:t>
            </a:r>
            <a:r>
              <a:rPr lang="cs-CZ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561161-4A42-0AD3-FEEE-F0936ACDE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7024698"/>
      </p:ext>
    </p:extLst>
  </p:cSld>
  <p:clrMapOvr>
    <a:masterClrMapping/>
  </p:clrMapOvr>
  <p:hf hdr="0" ft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9F4360-8F29-E7A1-EEFE-C13CBCA21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3E6658C-16C3-41C3-AB23-14C62966E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4A71353-1976-FDAD-7903-7807DF783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8E0EC4-C130-3D58-6ADE-C30B42910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5444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42903282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9820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89860" y="6478201"/>
            <a:ext cx="11038115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0336697" y="0"/>
            <a:ext cx="1191278" cy="365125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text 2">
            <a:extLst>
              <a:ext uri="{FF2B5EF4-FFF2-40B4-BE49-F238E27FC236}">
                <a16:creationId xmlns:a16="http://schemas.microsoft.com/office/drawing/2014/main" id="{123A2BEA-6A02-4F7F-B37B-964468A04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285" y="2507978"/>
            <a:ext cx="4747315" cy="12542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01D8D8B4-67A0-4304-AC51-537C726C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94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07660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9A0BAC6-340F-4F2E-A41C-F5B40EA8F451}"/>
              </a:ext>
            </a:extLst>
          </p:cNvPr>
          <p:cNvSpPr txBox="1"/>
          <p:nvPr userDrawn="1"/>
        </p:nvSpPr>
        <p:spPr>
          <a:xfrm>
            <a:off x="972308" y="2552492"/>
            <a:ext cx="515778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000"/>
            </a:pPr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A48E30A-F779-4368-980D-973E96B170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22517" y="2411601"/>
            <a:ext cx="4694580" cy="266070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2" name="Zástupný symbol pro text 6">
            <a:extLst>
              <a:ext uri="{FF2B5EF4-FFF2-40B4-BE49-F238E27FC236}">
                <a16:creationId xmlns:a16="http://schemas.microsoft.com/office/drawing/2014/main" id="{B7017792-5315-4D65-9557-C854C4823C17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3588" y="1558880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DF5CE50-4C0C-4700-8FBF-DFB7CEA6D2B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31883" y="2421320"/>
            <a:ext cx="4694580" cy="265099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5" name="Zástupný symbol pro text 6">
            <a:extLst>
              <a:ext uri="{FF2B5EF4-FFF2-40B4-BE49-F238E27FC236}">
                <a16:creationId xmlns:a16="http://schemas.microsoft.com/office/drawing/2014/main" id="{29C0AB47-3928-4C9A-94EF-B932211CD5BF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522517" y="1558879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7A596DF3-1FA7-4EED-9CFD-596E3CBC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425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706BEC70-11CF-4D7F-B0B9-777299E93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510859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5B428DB6-87AC-4274-8501-C2E533179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6340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43A8157-F291-43AE-BC61-F16EE2A3744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13663" y="1455511"/>
            <a:ext cx="5181600" cy="296409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9" name="Zástupný symbol pro obrázek 2">
            <a:extLst>
              <a:ext uri="{FF2B5EF4-FFF2-40B4-BE49-F238E27FC236}">
                <a16:creationId xmlns:a16="http://schemas.microsoft.com/office/drawing/2014/main" id="{EC22F00B-D7DA-4E76-8CE5-36666F4FAFC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72202" y="1573815"/>
            <a:ext cx="5564325" cy="28457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14A53951-4F28-48AD-A5E4-0DC4679B3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63" y="692184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Zástupný symbol pro zápatí 2">
            <a:extLst>
              <a:ext uri="{FF2B5EF4-FFF2-40B4-BE49-F238E27FC236}">
                <a16:creationId xmlns:a16="http://schemas.microsoft.com/office/drawing/2014/main" id="{B3BE6A78-7EE6-4BEC-9EA4-6BE423B11D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510859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FF187AF5-1534-4550-86A6-FF3EFFB8C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444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951899" y="1509938"/>
            <a:ext cx="6291470" cy="3072946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FAACE4B3-703F-4E29-850D-48A8137AA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99" y="736323"/>
            <a:ext cx="8369953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529E072A-57AE-4854-91F3-7E69DBD71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73C2E926-8506-4957-A556-6D5108FF2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12088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9762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9A0BAC6-340F-4F2E-A41C-F5B40EA8F451}"/>
              </a:ext>
            </a:extLst>
          </p:cNvPr>
          <p:cNvSpPr txBox="1"/>
          <p:nvPr userDrawn="1"/>
        </p:nvSpPr>
        <p:spPr>
          <a:xfrm>
            <a:off x="972308" y="2552492"/>
            <a:ext cx="515778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000"/>
            </a:pPr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A48E30A-F779-4368-980D-973E96B170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87828" y="2412036"/>
            <a:ext cx="4694580" cy="2933584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DF5CE50-4C0C-4700-8FBF-DFB7CEA6D2B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97194" y="2421754"/>
            <a:ext cx="4694580" cy="2933583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EF98AF00-5659-47B6-908D-F75C5232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10" y="742589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2A6185F9-2B75-4E78-B026-AFCF49A25F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F4BA7946-C5AF-4BE2-A925-331B1B1B7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6" name="Zástupný symbol pro text 6">
            <a:extLst>
              <a:ext uri="{FF2B5EF4-FFF2-40B4-BE49-F238E27FC236}">
                <a16:creationId xmlns:a16="http://schemas.microsoft.com/office/drawing/2014/main" id="{93A2C43C-67EB-4B13-81CC-4363F3112013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3588" y="1558880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17" name="Zástupný symbol pro text 6">
            <a:extLst>
              <a:ext uri="{FF2B5EF4-FFF2-40B4-BE49-F238E27FC236}">
                <a16:creationId xmlns:a16="http://schemas.microsoft.com/office/drawing/2014/main" id="{95934346-F068-41D8-ADD8-89A72BF8B98C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522517" y="1558879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5697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87827" y="2412035"/>
            <a:ext cx="4694582" cy="2933585"/>
          </a:xfrm>
          <a:prstGeom prst="rect">
            <a:avLst/>
          </a:prstGeom>
        </p:spPr>
        <p:txBody>
          <a:bodyPr/>
          <a:lstStyle/>
          <a:p>
            <a:r>
              <a:t>Kliknutím lze upravit styly předlohy textu.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8" name="Text názvu"/>
          <p:cNvSpPr txBox="1">
            <a:spLocks noGrp="1"/>
          </p:cNvSpPr>
          <p:nvPr>
            <p:ph type="title"/>
          </p:nvPr>
        </p:nvSpPr>
        <p:spPr>
          <a:xfrm>
            <a:off x="556610" y="742589"/>
            <a:ext cx="9206949" cy="708302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79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0401778" y="0"/>
            <a:ext cx="335866" cy="3330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80" name="Zástupný symbol pro text 6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713588" y="1558880"/>
            <a:ext cx="4857849" cy="541714"/>
          </a:xfrm>
          <a:prstGeom prst="rect">
            <a:avLst/>
          </a:prstGeom>
          <a:solidFill>
            <a:srgbClr val="D61F00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>
                <a:solidFill>
                  <a:schemeClr val="accent5">
                    <a:lumOff val="5098"/>
                  </a:schemeClr>
                </a:solidFill>
              </a:defRPr>
            </a:lvl1pPr>
          </a:lstStyle>
          <a:p>
            <a:r>
              <a:t>NADPIS </a:t>
            </a:r>
          </a:p>
        </p:txBody>
      </p:sp>
      <p:sp>
        <p:nvSpPr>
          <p:cNvPr id="81" name="Zástupný symbol pro text 6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22516" y="1558878"/>
            <a:ext cx="4857850" cy="541714"/>
          </a:xfrm>
          <a:prstGeom prst="rect">
            <a:avLst/>
          </a:prstGeom>
          <a:solidFill>
            <a:srgbClr val="D61F00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>
                <a:solidFill>
                  <a:schemeClr val="accent5">
                    <a:lumOff val="5098"/>
                  </a:schemeClr>
                </a:solidFill>
              </a:defRPr>
            </a:lvl1pPr>
          </a:lstStyle>
          <a:p>
            <a:r>
              <a:t>NADPIS </a:t>
            </a:r>
          </a:p>
        </p:txBody>
      </p:sp>
    </p:spTree>
    <p:extLst>
      <p:ext uri="{BB962C8B-B14F-4D97-AF65-F5344CB8AC3E}">
        <p14:creationId xmlns:p14="http://schemas.microsoft.com/office/powerpoint/2010/main" val="29065755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89860" y="1906132"/>
            <a:ext cx="10515600" cy="3846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7" name="Zástupný nadpis 1">
            <a:extLst>
              <a:ext uri="{FF2B5EF4-FFF2-40B4-BE49-F238E27FC236}">
                <a16:creationId xmlns:a16="http://schemas.microsoft.com/office/drawing/2014/main" id="{C9E9EA33-901B-4AF2-B7DD-FD16FC0ED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5805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9" name="Zástupný symbol pro zápatí 2">
            <a:extLst>
              <a:ext uri="{FF2B5EF4-FFF2-40B4-BE49-F238E27FC236}">
                <a16:creationId xmlns:a16="http://schemas.microsoft.com/office/drawing/2014/main" id="{997F6DA0-50D3-403F-A286-9D438E441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532631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ABC57084-C6CF-44EF-AE45-7F96536C73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496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2" r:id="rId5"/>
    <p:sldLayoutId id="2147483773" r:id="rId6"/>
    <p:sldLayoutId id="2147483650" r:id="rId7"/>
    <p:sldLayoutId id="2147483805" r:id="rId8"/>
    <p:sldLayoutId id="2147483832" r:id="rId9"/>
    <p:sldLayoutId id="2147483847" r:id="rId10"/>
    <p:sldLayoutId id="2147483848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33A89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1580231-64D5-46FC-ACE4-42E702EF60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89" y="0"/>
            <a:ext cx="12143821" cy="6857999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82C7900-C2F0-42B8-A582-8B39AC747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8A501EE-8E64-4B29-82FA-F1F284130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pro zápatí 2">
            <a:extLst>
              <a:ext uri="{FF2B5EF4-FFF2-40B4-BE49-F238E27FC236}">
                <a16:creationId xmlns:a16="http://schemas.microsoft.com/office/drawing/2014/main" id="{295F8A1D-BE48-47FD-8C68-FEC4337B1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89087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9" name="Zástupný symbol pro číslo snímku 3">
            <a:extLst>
              <a:ext uri="{FF2B5EF4-FFF2-40B4-BE49-F238E27FC236}">
                <a16:creationId xmlns:a16="http://schemas.microsoft.com/office/drawing/2014/main" id="{A286FA84-5FAB-40FC-B37F-69FEF507F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4945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691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9" r:id="rId7"/>
    <p:sldLayoutId id="214748383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33A89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" descr="Obrázek">
            <a:extLst>
              <a:ext uri="{FF2B5EF4-FFF2-40B4-BE49-F238E27FC236}">
                <a16:creationId xmlns:a16="http://schemas.microsoft.com/office/drawing/2014/main" id="{C41B0DAE-E7CE-4577-A5FA-D6534D384C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2795" y="2673676"/>
            <a:ext cx="8285918" cy="1510648"/>
          </a:xfrm>
          <a:prstGeom prst="rect">
            <a:avLst/>
          </a:prstGeom>
          <a:ln w="12700">
            <a:miter lim="400000"/>
          </a:ln>
          <a:effectLst>
            <a:outerShdw blurRad="190500" dist="5829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E810C1B-5B69-41DF-9694-F7CE4C279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4" y="2673676"/>
            <a:ext cx="8020876" cy="1492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Jméno a příjmení</a:t>
            </a:r>
            <a:br>
              <a:rPr lang="cs-CZ" dirty="0"/>
            </a:br>
            <a:r>
              <a:rPr lang="cs-CZ" sz="2400" b="1" dirty="0">
                <a:latin typeface="+mn-lt"/>
              </a:rPr>
              <a:t>odbor/funkce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451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33A89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" descr="Obrázek">
            <a:extLst>
              <a:ext uri="{FF2B5EF4-FFF2-40B4-BE49-F238E27FC236}">
                <a16:creationId xmlns:a16="http://schemas.microsoft.com/office/drawing/2014/main" id="{4474A410-8C7A-4735-8356-0E0827332B3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86407" y="4667673"/>
            <a:ext cx="7927505" cy="144529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Zástupný nadpis 1">
            <a:extLst>
              <a:ext uri="{FF2B5EF4-FFF2-40B4-BE49-F238E27FC236}">
                <a16:creationId xmlns:a16="http://schemas.microsoft.com/office/drawing/2014/main" id="{FF79B2A7-4B34-411F-9EE1-A3F62EA6C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51" y="47874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340176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96" r:id="rId10"/>
    <p:sldLayoutId id="2147483998" r:id="rId11"/>
    <p:sldLayoutId id="2147483999" r:id="rId12"/>
    <p:sldLayoutId id="2147484000" r:id="rId13"/>
    <p:sldLayoutId id="2147484001" r:id="rId14"/>
    <p:sldLayoutId id="214748400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8D0262E-347F-4A49-A1C4-B0EC7160DCA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43821" cy="6857999"/>
          </a:xfrm>
          <a:prstGeom prst="rect">
            <a:avLst/>
          </a:prstGeo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1D68E14-381A-4958-AE3F-B60770CF2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D102562-9C95-4D3B-9758-809407539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1202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933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" descr="Obrázek">
            <a:extLst>
              <a:ext uri="{FF2B5EF4-FFF2-40B4-BE49-F238E27FC236}">
                <a16:creationId xmlns:a16="http://schemas.microsoft.com/office/drawing/2014/main" id="{551D6355-EC9F-4AF3-869D-D548471122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3290" y="1342584"/>
            <a:ext cx="4933024" cy="899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Obrázek" descr="Obrázek">
            <a:extLst>
              <a:ext uri="{FF2B5EF4-FFF2-40B4-BE49-F238E27FC236}">
                <a16:creationId xmlns:a16="http://schemas.microsoft.com/office/drawing/2014/main" id="{12F4F20E-53B5-4D33-8BD2-CB2B2837D94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45118" y="5275790"/>
            <a:ext cx="6585279" cy="120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Obrázek" descr="Obrázek">
            <a:extLst>
              <a:ext uri="{FF2B5EF4-FFF2-40B4-BE49-F238E27FC236}">
                <a16:creationId xmlns:a16="http://schemas.microsoft.com/office/drawing/2014/main" id="{10FF94EC-B07C-44D9-AF4A-7DEF39352A9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06247" y="275784"/>
            <a:ext cx="9695829" cy="899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brázek" descr="Obrázek">
            <a:extLst>
              <a:ext uri="{FF2B5EF4-FFF2-40B4-BE49-F238E27FC236}">
                <a16:creationId xmlns:a16="http://schemas.microsoft.com/office/drawing/2014/main" id="{53D6AEF0-805B-4D26-AF2D-981577BB03F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07419" y="1395549"/>
            <a:ext cx="3628022" cy="899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" descr="Obrázek">
            <a:extLst>
              <a:ext uri="{FF2B5EF4-FFF2-40B4-BE49-F238E27FC236}">
                <a16:creationId xmlns:a16="http://schemas.microsoft.com/office/drawing/2014/main" id="{92E50530-3777-4BF5-8D14-73EFD62CB45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47366" y="2543461"/>
            <a:ext cx="6023826" cy="899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brázek" descr="Obrázek">
            <a:extLst>
              <a:ext uri="{FF2B5EF4-FFF2-40B4-BE49-F238E27FC236}">
                <a16:creationId xmlns:a16="http://schemas.microsoft.com/office/drawing/2014/main" id="{08968BC3-3500-46C5-989A-B470109128E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45118" y="3723176"/>
            <a:ext cx="6733052" cy="1227537"/>
          </a:xfrm>
          <a:prstGeom prst="rect">
            <a:avLst/>
          </a:prstGeom>
          <a:ln w="12700">
            <a:miter lim="400000"/>
          </a:ln>
          <a:effectLst>
            <a:outerShdw blurRad="190500" dist="5829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11" name="Zástupný symbol pro text 6">
            <a:extLst>
              <a:ext uri="{FF2B5EF4-FFF2-40B4-BE49-F238E27FC236}">
                <a16:creationId xmlns:a16="http://schemas.microsoft.com/office/drawing/2014/main" id="{D0A68FD3-9A2E-468F-96F3-DD8C9F1E1DDF}"/>
              </a:ext>
            </a:extLst>
          </p:cNvPr>
          <p:cNvSpPr txBox="1">
            <a:spLocks/>
          </p:cNvSpPr>
          <p:nvPr userDrawn="1"/>
        </p:nvSpPr>
        <p:spPr>
          <a:xfrm>
            <a:off x="8080973" y="4884465"/>
            <a:ext cx="3508936" cy="541713"/>
          </a:xfrm>
          <a:prstGeom prst="rect">
            <a:avLst/>
          </a:prstGeom>
          <a:solidFill>
            <a:srgbClr val="133A89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/>
              <a:t>NADPIS </a:t>
            </a:r>
          </a:p>
        </p:txBody>
      </p:sp>
      <p:sp>
        <p:nvSpPr>
          <p:cNvPr id="10" name="Zástupný symbol pro text 6">
            <a:extLst>
              <a:ext uri="{FF2B5EF4-FFF2-40B4-BE49-F238E27FC236}">
                <a16:creationId xmlns:a16="http://schemas.microsoft.com/office/drawing/2014/main" id="{EA0F18BA-549C-4624-A61C-CF75D612E2E5}"/>
              </a:ext>
            </a:extLst>
          </p:cNvPr>
          <p:cNvSpPr txBox="1">
            <a:spLocks/>
          </p:cNvSpPr>
          <p:nvPr userDrawn="1"/>
        </p:nvSpPr>
        <p:spPr>
          <a:xfrm>
            <a:off x="8067429" y="3615019"/>
            <a:ext cx="3522480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/>
              <a:t>NADPIS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24539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14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468" r:id="rId10"/>
    <p:sldLayoutId id="21474844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0C4B17-30FC-0907-7675-B8EC4E6A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94" y="2551134"/>
            <a:ext cx="11299212" cy="1755731"/>
          </a:xfrm>
        </p:spPr>
        <p:txBody>
          <a:bodyPr>
            <a:noAutofit/>
          </a:bodyPr>
          <a:lstStyle/>
          <a:p>
            <a:r>
              <a:rPr lang="cs-CZ" sz="4800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Praxe z kraje a pohled na AI</a:t>
            </a:r>
            <a:br>
              <a:rPr lang="cs-CZ" sz="4800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6000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400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Krajský úřad Středočeského kraje</a:t>
            </a:r>
            <a:endParaRPr lang="cs-CZ" sz="6000" dirty="0">
              <a:solidFill>
                <a:srgbClr val="3437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06427BA-E81C-6E28-8552-7336577B5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94" y="4398902"/>
            <a:ext cx="10582161" cy="1254216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dirty="0">
                <a:solidFill>
                  <a:srgbClr val="343776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Mgr. Petr Kohout, LL.M.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dirty="0">
                <a:solidFill>
                  <a:srgbClr val="343776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vedoucí právního oddělení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C3B230-F22A-6FD9-9E08-9E09D4660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4" y="496996"/>
            <a:ext cx="3737164" cy="66334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339D0A2-0CC2-F975-36B9-2BF96CBA4566}"/>
              </a:ext>
            </a:extLst>
          </p:cNvPr>
          <p:cNvSpPr txBox="1"/>
          <p:nvPr/>
        </p:nvSpPr>
        <p:spPr>
          <a:xfrm>
            <a:off x="2228850" y="496996"/>
            <a:ext cx="862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b="1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Elektronizace, automatizace a AI nejen ve VZ</a:t>
            </a:r>
          </a:p>
          <a:p>
            <a:pPr algn="r"/>
            <a:r>
              <a:rPr lang="cs-CZ" sz="2000" b="1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MMR ČR, 15. října 2024</a:t>
            </a:r>
          </a:p>
        </p:txBody>
      </p:sp>
    </p:spTree>
    <p:extLst>
      <p:ext uri="{BB962C8B-B14F-4D97-AF65-F5344CB8AC3E}">
        <p14:creationId xmlns:p14="http://schemas.microsoft.com/office/powerpoint/2010/main" val="3989667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38;p31">
            <a:extLst>
              <a:ext uri="{FF2B5EF4-FFF2-40B4-BE49-F238E27FC236}">
                <a16:creationId xmlns:a16="http://schemas.microsoft.com/office/drawing/2014/main" id="{6A4DACE2-B561-33A2-15E2-C70E3935DE4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5681588">
            <a:off x="9793968" y="-1205857"/>
            <a:ext cx="3259152" cy="28273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30;p31">
            <a:extLst>
              <a:ext uri="{FF2B5EF4-FFF2-40B4-BE49-F238E27FC236}">
                <a16:creationId xmlns:a16="http://schemas.microsoft.com/office/drawing/2014/main" id="{137B2F31-A2BE-E5E7-83C0-0636A588A275}"/>
              </a:ext>
            </a:extLst>
          </p:cNvPr>
          <p:cNvSpPr txBox="1"/>
          <p:nvPr/>
        </p:nvSpPr>
        <p:spPr>
          <a:xfrm>
            <a:off x="2987378" y="207801"/>
            <a:ext cx="5846184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Chakra Petch"/>
              </a:rPr>
              <a:t>ADVOMATE</a:t>
            </a:r>
            <a:endParaRPr sz="4800" b="1" dirty="0">
              <a:solidFill>
                <a:srgbClr val="3437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3" name="Google Shape;237;p31">
            <a:extLst>
              <a:ext uri="{FF2B5EF4-FFF2-40B4-BE49-F238E27FC236}">
                <a16:creationId xmlns:a16="http://schemas.microsoft.com/office/drawing/2014/main" id="{9F2AC592-AA52-693D-2A70-80B7AD7038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109734">
            <a:off x="50801" y="5236542"/>
            <a:ext cx="3259152" cy="282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1FF0884-189F-435B-47B4-9630C5042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313" y="1083587"/>
            <a:ext cx="9439373" cy="529108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021134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38;p31">
            <a:extLst>
              <a:ext uri="{FF2B5EF4-FFF2-40B4-BE49-F238E27FC236}">
                <a16:creationId xmlns:a16="http://schemas.microsoft.com/office/drawing/2014/main" id="{6A4DACE2-B561-33A2-15E2-C70E3935DE4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5681588">
            <a:off x="8468762" y="-1205856"/>
            <a:ext cx="3259152" cy="28273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30;p31">
            <a:extLst>
              <a:ext uri="{FF2B5EF4-FFF2-40B4-BE49-F238E27FC236}">
                <a16:creationId xmlns:a16="http://schemas.microsoft.com/office/drawing/2014/main" id="{137B2F31-A2BE-E5E7-83C0-0636A588A275}"/>
              </a:ext>
            </a:extLst>
          </p:cNvPr>
          <p:cNvSpPr txBox="1"/>
          <p:nvPr/>
        </p:nvSpPr>
        <p:spPr>
          <a:xfrm>
            <a:off x="2987378" y="207801"/>
            <a:ext cx="5846184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Chakra Petch"/>
              </a:rPr>
              <a:t>ADVOMATE</a:t>
            </a:r>
            <a:endParaRPr sz="4800" b="1" dirty="0">
              <a:solidFill>
                <a:srgbClr val="3437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3" name="Google Shape;237;p31">
            <a:extLst>
              <a:ext uri="{FF2B5EF4-FFF2-40B4-BE49-F238E27FC236}">
                <a16:creationId xmlns:a16="http://schemas.microsoft.com/office/drawing/2014/main" id="{9F2AC592-AA52-693D-2A70-80B7AD7038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109734">
            <a:off x="-636060" y="2619149"/>
            <a:ext cx="3259152" cy="282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1AC8F9A-0556-7491-8C79-1E0D7B66D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305" y="1081206"/>
            <a:ext cx="9351390" cy="525016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6AFDD44-4BFD-AC2B-1523-98F8738C56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0379"/>
            <a:ext cx="1857676" cy="32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73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38;p31">
            <a:extLst>
              <a:ext uri="{FF2B5EF4-FFF2-40B4-BE49-F238E27FC236}">
                <a16:creationId xmlns:a16="http://schemas.microsoft.com/office/drawing/2014/main" id="{6A4DACE2-B561-33A2-15E2-C70E3935DE4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5681588">
            <a:off x="9793968" y="-1205857"/>
            <a:ext cx="3259152" cy="28273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30;p31">
            <a:extLst>
              <a:ext uri="{FF2B5EF4-FFF2-40B4-BE49-F238E27FC236}">
                <a16:creationId xmlns:a16="http://schemas.microsoft.com/office/drawing/2014/main" id="{137B2F31-A2BE-E5E7-83C0-0636A588A275}"/>
              </a:ext>
            </a:extLst>
          </p:cNvPr>
          <p:cNvSpPr txBox="1"/>
          <p:nvPr/>
        </p:nvSpPr>
        <p:spPr>
          <a:xfrm>
            <a:off x="2987378" y="207801"/>
            <a:ext cx="5846184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Chakra Petch"/>
              </a:rPr>
              <a:t>ADVOMATE</a:t>
            </a:r>
            <a:endParaRPr sz="4800" b="1" dirty="0">
              <a:solidFill>
                <a:srgbClr val="3437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3" name="Google Shape;237;p31">
            <a:extLst>
              <a:ext uri="{FF2B5EF4-FFF2-40B4-BE49-F238E27FC236}">
                <a16:creationId xmlns:a16="http://schemas.microsoft.com/office/drawing/2014/main" id="{9F2AC592-AA52-693D-2A70-80B7AD7038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109734">
            <a:off x="50801" y="5236542"/>
            <a:ext cx="3259152" cy="282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FDF6C05-5E5F-F659-F38C-36BCEBAAB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407" y="1241930"/>
            <a:ext cx="9263185" cy="499053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26607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38;p31">
            <a:extLst>
              <a:ext uri="{FF2B5EF4-FFF2-40B4-BE49-F238E27FC236}">
                <a16:creationId xmlns:a16="http://schemas.microsoft.com/office/drawing/2014/main" id="{6A4DACE2-B561-33A2-15E2-C70E3935DE4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5681588">
            <a:off x="9461459" y="-446513"/>
            <a:ext cx="3259152" cy="28273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30;p31">
            <a:extLst>
              <a:ext uri="{FF2B5EF4-FFF2-40B4-BE49-F238E27FC236}">
                <a16:creationId xmlns:a16="http://schemas.microsoft.com/office/drawing/2014/main" id="{137B2F31-A2BE-E5E7-83C0-0636A588A275}"/>
              </a:ext>
            </a:extLst>
          </p:cNvPr>
          <p:cNvSpPr txBox="1"/>
          <p:nvPr/>
        </p:nvSpPr>
        <p:spPr>
          <a:xfrm>
            <a:off x="2987378" y="207801"/>
            <a:ext cx="5846184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Chakra Petch"/>
              </a:rPr>
              <a:t>ADVOMATE</a:t>
            </a:r>
            <a:endParaRPr sz="4800" b="1" dirty="0">
              <a:solidFill>
                <a:srgbClr val="3437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3" name="Google Shape;237;p31">
            <a:extLst>
              <a:ext uri="{FF2B5EF4-FFF2-40B4-BE49-F238E27FC236}">
                <a16:creationId xmlns:a16="http://schemas.microsoft.com/office/drawing/2014/main" id="{9F2AC592-AA52-693D-2A70-80B7AD7038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620572">
            <a:off x="-586507" y="2977998"/>
            <a:ext cx="3259152" cy="282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2EF9E98-3AB9-23EB-48B2-AB67CF109F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0379"/>
            <a:ext cx="1857676" cy="32973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14281D7-C6F5-3948-60EB-5574C5B5C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836" y="1153969"/>
            <a:ext cx="7583268" cy="491536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114429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38;p31">
            <a:extLst>
              <a:ext uri="{FF2B5EF4-FFF2-40B4-BE49-F238E27FC236}">
                <a16:creationId xmlns:a16="http://schemas.microsoft.com/office/drawing/2014/main" id="{6A4DACE2-B561-33A2-15E2-C70E3935DE4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5681588">
            <a:off x="9793968" y="-1205857"/>
            <a:ext cx="3259152" cy="28273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30;p31">
            <a:extLst>
              <a:ext uri="{FF2B5EF4-FFF2-40B4-BE49-F238E27FC236}">
                <a16:creationId xmlns:a16="http://schemas.microsoft.com/office/drawing/2014/main" id="{137B2F31-A2BE-E5E7-83C0-0636A588A275}"/>
              </a:ext>
            </a:extLst>
          </p:cNvPr>
          <p:cNvSpPr txBox="1"/>
          <p:nvPr/>
        </p:nvSpPr>
        <p:spPr>
          <a:xfrm>
            <a:off x="2987378" y="207801"/>
            <a:ext cx="5846184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Chakra Petch"/>
              </a:rPr>
              <a:t>TENDERIX</a:t>
            </a:r>
            <a:endParaRPr sz="4800" b="1" dirty="0">
              <a:solidFill>
                <a:srgbClr val="3437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3" name="Google Shape;237;p31">
            <a:extLst>
              <a:ext uri="{FF2B5EF4-FFF2-40B4-BE49-F238E27FC236}">
                <a16:creationId xmlns:a16="http://schemas.microsoft.com/office/drawing/2014/main" id="{9F2AC592-AA52-693D-2A70-80B7AD7038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109734">
            <a:off x="50801" y="5236542"/>
            <a:ext cx="3259152" cy="282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047AB08-0F45-60BB-DC88-B84884DE1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321" y="1241930"/>
            <a:ext cx="8933358" cy="499273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285718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38;p31">
            <a:extLst>
              <a:ext uri="{FF2B5EF4-FFF2-40B4-BE49-F238E27FC236}">
                <a16:creationId xmlns:a16="http://schemas.microsoft.com/office/drawing/2014/main" id="{6A4DACE2-B561-33A2-15E2-C70E3935DE4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5681588">
            <a:off x="9793968" y="-1205857"/>
            <a:ext cx="3259152" cy="28273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30;p31">
            <a:extLst>
              <a:ext uri="{FF2B5EF4-FFF2-40B4-BE49-F238E27FC236}">
                <a16:creationId xmlns:a16="http://schemas.microsoft.com/office/drawing/2014/main" id="{137B2F31-A2BE-E5E7-83C0-0636A588A275}"/>
              </a:ext>
            </a:extLst>
          </p:cNvPr>
          <p:cNvSpPr txBox="1"/>
          <p:nvPr/>
        </p:nvSpPr>
        <p:spPr>
          <a:xfrm>
            <a:off x="2987378" y="207801"/>
            <a:ext cx="5846184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Chakra Petch"/>
              </a:rPr>
              <a:t>TENDERIX</a:t>
            </a:r>
            <a:endParaRPr sz="4800" b="1" dirty="0">
              <a:solidFill>
                <a:srgbClr val="3437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3" name="Google Shape;237;p31">
            <a:extLst>
              <a:ext uri="{FF2B5EF4-FFF2-40B4-BE49-F238E27FC236}">
                <a16:creationId xmlns:a16="http://schemas.microsoft.com/office/drawing/2014/main" id="{9F2AC592-AA52-693D-2A70-80B7AD7038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109734">
            <a:off x="410244" y="2719994"/>
            <a:ext cx="3259152" cy="282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3B4DEA0-C120-9E14-C641-011CC7303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886" y="1241930"/>
            <a:ext cx="4747168" cy="522079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F094EE4-3C9E-EEA0-3BA2-C601EF9FEA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0379"/>
            <a:ext cx="1857676" cy="32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33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244;p32">
            <a:extLst>
              <a:ext uri="{FF2B5EF4-FFF2-40B4-BE49-F238E27FC236}">
                <a16:creationId xmlns:a16="http://schemas.microsoft.com/office/drawing/2014/main" id="{F1DF3693-A418-75F9-4F08-B6C2B4E2BE01}"/>
              </a:ext>
            </a:extLst>
          </p:cNvPr>
          <p:cNvGrpSpPr/>
          <p:nvPr/>
        </p:nvGrpSpPr>
        <p:grpSpPr>
          <a:xfrm>
            <a:off x="3273141" y="2501647"/>
            <a:ext cx="5645717" cy="2437799"/>
            <a:chOff x="0" y="-38100"/>
            <a:chExt cx="2343687" cy="1011995"/>
          </a:xfrm>
        </p:grpSpPr>
        <p:sp>
          <p:nvSpPr>
            <p:cNvPr id="16" name="Google Shape;245;p32">
              <a:extLst>
                <a:ext uri="{FF2B5EF4-FFF2-40B4-BE49-F238E27FC236}">
                  <a16:creationId xmlns:a16="http://schemas.microsoft.com/office/drawing/2014/main" id="{194374A8-E25B-2A88-1C09-B3223B2AE74C}"/>
                </a:ext>
              </a:extLst>
            </p:cNvPr>
            <p:cNvSpPr/>
            <p:nvPr/>
          </p:nvSpPr>
          <p:spPr>
            <a:xfrm>
              <a:off x="0" y="0"/>
              <a:ext cx="2343687" cy="973895"/>
            </a:xfrm>
            <a:custGeom>
              <a:avLst/>
              <a:gdLst/>
              <a:ahLst/>
              <a:cxnLst/>
              <a:rect l="l" t="t" r="r" b="b"/>
              <a:pathLst>
                <a:path w="2343687" h="973895" extrusionOk="0">
                  <a:moveTo>
                    <a:pt x="0" y="0"/>
                  </a:moveTo>
                  <a:lnTo>
                    <a:pt x="2343687" y="0"/>
                  </a:lnTo>
                  <a:lnTo>
                    <a:pt x="2343687" y="973895"/>
                  </a:lnTo>
                  <a:lnTo>
                    <a:pt x="0" y="97389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flat" cmpd="sng">
              <a:solidFill>
                <a:srgbClr val="EF45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Google Shape;246;p32">
              <a:extLst>
                <a:ext uri="{FF2B5EF4-FFF2-40B4-BE49-F238E27FC236}">
                  <a16:creationId xmlns:a16="http://schemas.microsoft.com/office/drawing/2014/main" id="{0532CDFA-98DC-D518-B5D5-B876A5DBBC96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Google Shape;247;p32">
            <a:extLst>
              <a:ext uri="{FF2B5EF4-FFF2-40B4-BE49-F238E27FC236}">
                <a16:creationId xmlns:a16="http://schemas.microsoft.com/office/drawing/2014/main" id="{09C3EF45-AC3F-D7D8-9D8C-173DAE2566A5}"/>
              </a:ext>
            </a:extLst>
          </p:cNvPr>
          <p:cNvSpPr txBox="1"/>
          <p:nvPr/>
        </p:nvSpPr>
        <p:spPr>
          <a:xfrm>
            <a:off x="3529037" y="2676667"/>
            <a:ext cx="5133927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343776"/>
                </a:solidFill>
                <a:latin typeface="Chakra Petch"/>
                <a:ea typeface="Chakra Petch"/>
                <a:cs typeface="Chakra Petch"/>
                <a:sym typeface="Chakra Petch"/>
              </a:rPr>
              <a:t>Tím největším limitem při práci s AI je Vaše vlastní představivost.</a:t>
            </a:r>
            <a:endParaRPr sz="500" dirty="0">
              <a:solidFill>
                <a:srgbClr val="343776"/>
              </a:solidFill>
            </a:endParaRPr>
          </a:p>
        </p:txBody>
      </p:sp>
      <p:pic>
        <p:nvPicPr>
          <p:cNvPr id="19" name="Google Shape;251;p32">
            <a:extLst>
              <a:ext uri="{FF2B5EF4-FFF2-40B4-BE49-F238E27FC236}">
                <a16:creationId xmlns:a16="http://schemas.microsoft.com/office/drawing/2014/main" id="{5DFFA415-7A4A-7977-DE12-D4DF8D74752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3679" y="4203143"/>
            <a:ext cx="1731698" cy="1595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52;p32">
            <a:extLst>
              <a:ext uri="{FF2B5EF4-FFF2-40B4-BE49-F238E27FC236}">
                <a16:creationId xmlns:a16="http://schemas.microsoft.com/office/drawing/2014/main" id="{B1BEAD87-4234-0D5D-8B54-FEAC6A724C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30968">
            <a:off x="7987987" y="549686"/>
            <a:ext cx="2874302" cy="3013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0646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96;p28">
            <a:extLst>
              <a:ext uri="{FF2B5EF4-FFF2-40B4-BE49-F238E27FC236}">
                <a16:creationId xmlns:a16="http://schemas.microsoft.com/office/drawing/2014/main" id="{39FF274E-A119-43A0-0588-0CE73EC8548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674975">
            <a:off x="249558" y="3089846"/>
            <a:ext cx="3686812" cy="36430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88;p28">
            <a:extLst>
              <a:ext uri="{FF2B5EF4-FFF2-40B4-BE49-F238E27FC236}">
                <a16:creationId xmlns:a16="http://schemas.microsoft.com/office/drawing/2014/main" id="{8529EC93-99A3-2D50-EC0E-F69FA799900C}"/>
              </a:ext>
            </a:extLst>
          </p:cNvPr>
          <p:cNvGrpSpPr/>
          <p:nvPr/>
        </p:nvGrpSpPr>
        <p:grpSpPr>
          <a:xfrm>
            <a:off x="3430469" y="1779115"/>
            <a:ext cx="8523647" cy="4512368"/>
            <a:chOff x="447502" y="-6545900"/>
            <a:chExt cx="12069049" cy="4217788"/>
          </a:xfrm>
        </p:grpSpPr>
        <p:sp>
          <p:nvSpPr>
            <p:cNvPr id="12" name="Google Shape;189;p28">
              <a:extLst>
                <a:ext uri="{FF2B5EF4-FFF2-40B4-BE49-F238E27FC236}">
                  <a16:creationId xmlns:a16="http://schemas.microsoft.com/office/drawing/2014/main" id="{11926A00-456C-6DB5-ADD1-B0FB070E6EF6}"/>
                </a:ext>
              </a:extLst>
            </p:cNvPr>
            <p:cNvSpPr txBox="1"/>
            <p:nvPr/>
          </p:nvSpPr>
          <p:spPr>
            <a:xfrm>
              <a:off x="447502" y="-6545900"/>
              <a:ext cx="7548512" cy="1087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5400" b="1" dirty="0">
                  <a:solidFill>
                    <a:srgbClr val="34377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j-ea"/>
                  <a:cs typeface="+mj-cs"/>
                  <a:sym typeface="Chakra Petch"/>
                </a:rPr>
                <a:t>Díky za spolupráci!</a:t>
              </a:r>
              <a:endParaRPr sz="5400" b="1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endParaRPr>
            </a:p>
          </p:txBody>
        </p:sp>
        <p:sp>
          <p:nvSpPr>
            <p:cNvPr id="13" name="Google Shape;190;p28">
              <a:extLst>
                <a:ext uri="{FF2B5EF4-FFF2-40B4-BE49-F238E27FC236}">
                  <a16:creationId xmlns:a16="http://schemas.microsoft.com/office/drawing/2014/main" id="{76ABBC78-AEE4-8B54-D5E0-1C769A75E03F}"/>
                </a:ext>
              </a:extLst>
            </p:cNvPr>
            <p:cNvSpPr txBox="1"/>
            <p:nvPr/>
          </p:nvSpPr>
          <p:spPr>
            <a:xfrm>
              <a:off x="6356084" y="-3018554"/>
              <a:ext cx="6160467" cy="6904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cs-CZ" sz="2000" b="1" dirty="0">
                  <a:solidFill>
                    <a:srgbClr val="343776"/>
                  </a:solidFill>
                  <a:latin typeface="Montserrat"/>
                </a:rPr>
                <a:t>kohout@kr-s.cz</a:t>
              </a:r>
            </a:p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000" dirty="0">
                  <a:solidFill>
                    <a:srgbClr val="343776"/>
                  </a:solidFill>
                  <a:latin typeface="Montserrat"/>
                </a:rPr>
                <a:t>www.linkedin.com/in/</a:t>
              </a:r>
              <a:r>
                <a:rPr lang="cs-CZ" sz="2000" b="1" dirty="0">
                  <a:solidFill>
                    <a:srgbClr val="343776"/>
                  </a:solidFill>
                  <a:latin typeface="Montserrat"/>
                </a:rPr>
                <a:t>kohoutp</a:t>
              </a:r>
            </a:p>
          </p:txBody>
        </p:sp>
      </p:grpSp>
      <p:pic>
        <p:nvPicPr>
          <p:cNvPr id="15" name="Google Shape;252;p32">
            <a:extLst>
              <a:ext uri="{FF2B5EF4-FFF2-40B4-BE49-F238E27FC236}">
                <a16:creationId xmlns:a16="http://schemas.microsoft.com/office/drawing/2014/main" id="{85EAA055-4E36-06F7-1201-AB26586783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30968">
            <a:off x="9906761" y="-381841"/>
            <a:ext cx="2470962" cy="226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DA54CDE-13E8-129A-5E02-ECDE5821D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347" y="5803241"/>
            <a:ext cx="626000" cy="6260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57A1D11-87EB-8AFD-C383-20CC7E83FA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4" y="496996"/>
            <a:ext cx="3737164" cy="66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75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244;p32">
            <a:extLst>
              <a:ext uri="{FF2B5EF4-FFF2-40B4-BE49-F238E27FC236}">
                <a16:creationId xmlns:a16="http://schemas.microsoft.com/office/drawing/2014/main" id="{F1DF3693-A418-75F9-4F08-B6C2B4E2BE01}"/>
              </a:ext>
            </a:extLst>
          </p:cNvPr>
          <p:cNvGrpSpPr/>
          <p:nvPr/>
        </p:nvGrpSpPr>
        <p:grpSpPr>
          <a:xfrm>
            <a:off x="3160569" y="1551613"/>
            <a:ext cx="5870859" cy="3754774"/>
            <a:chOff x="0" y="-38100"/>
            <a:chExt cx="2343687" cy="1011995"/>
          </a:xfrm>
        </p:grpSpPr>
        <p:sp>
          <p:nvSpPr>
            <p:cNvPr id="16" name="Google Shape;245;p32">
              <a:extLst>
                <a:ext uri="{FF2B5EF4-FFF2-40B4-BE49-F238E27FC236}">
                  <a16:creationId xmlns:a16="http://schemas.microsoft.com/office/drawing/2014/main" id="{194374A8-E25B-2A88-1C09-B3223B2AE74C}"/>
                </a:ext>
              </a:extLst>
            </p:cNvPr>
            <p:cNvSpPr/>
            <p:nvPr/>
          </p:nvSpPr>
          <p:spPr>
            <a:xfrm>
              <a:off x="0" y="0"/>
              <a:ext cx="2343687" cy="973895"/>
            </a:xfrm>
            <a:custGeom>
              <a:avLst/>
              <a:gdLst/>
              <a:ahLst/>
              <a:cxnLst/>
              <a:rect l="l" t="t" r="r" b="b"/>
              <a:pathLst>
                <a:path w="2343687" h="973895" extrusionOk="0">
                  <a:moveTo>
                    <a:pt x="0" y="0"/>
                  </a:moveTo>
                  <a:lnTo>
                    <a:pt x="2343687" y="0"/>
                  </a:lnTo>
                  <a:lnTo>
                    <a:pt x="2343687" y="973895"/>
                  </a:lnTo>
                  <a:lnTo>
                    <a:pt x="0" y="97389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flat" cmpd="sng">
              <a:solidFill>
                <a:srgbClr val="EF45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Google Shape;246;p32">
              <a:extLst>
                <a:ext uri="{FF2B5EF4-FFF2-40B4-BE49-F238E27FC236}">
                  <a16:creationId xmlns:a16="http://schemas.microsoft.com/office/drawing/2014/main" id="{0532CDFA-98DC-D518-B5D5-B876A5DBBC96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Google Shape;247;p32">
            <a:extLst>
              <a:ext uri="{FF2B5EF4-FFF2-40B4-BE49-F238E27FC236}">
                <a16:creationId xmlns:a16="http://schemas.microsoft.com/office/drawing/2014/main" id="{09C3EF45-AC3F-D7D8-9D8C-173DAE2566A5}"/>
              </a:ext>
            </a:extLst>
          </p:cNvPr>
          <p:cNvSpPr txBox="1"/>
          <p:nvPr/>
        </p:nvSpPr>
        <p:spPr>
          <a:xfrm>
            <a:off x="3444175" y="1877806"/>
            <a:ext cx="5303649" cy="310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343776"/>
                </a:solidFill>
                <a:latin typeface="Chakra Petch"/>
                <a:cs typeface="Chakra Petch"/>
              </a:rPr>
              <a:t>“Some people call this artificial intelligence, but the reality is this technology will enhance us. So instead of artificial intelligence, I think we’ll augment our intelligence.”</a:t>
            </a:r>
            <a:endParaRPr lang="cs-CZ" sz="300" dirty="0">
              <a:solidFill>
                <a:srgbClr val="343776"/>
              </a:solidFill>
            </a:endParaRPr>
          </a:p>
        </p:txBody>
      </p:sp>
      <p:pic>
        <p:nvPicPr>
          <p:cNvPr id="19" name="Google Shape;251;p32">
            <a:extLst>
              <a:ext uri="{FF2B5EF4-FFF2-40B4-BE49-F238E27FC236}">
                <a16:creationId xmlns:a16="http://schemas.microsoft.com/office/drawing/2014/main" id="{5DFFA415-7A4A-7977-DE12-D4DF8D74752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3679" y="4203143"/>
            <a:ext cx="1731698" cy="1595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52;p32">
            <a:extLst>
              <a:ext uri="{FF2B5EF4-FFF2-40B4-BE49-F238E27FC236}">
                <a16:creationId xmlns:a16="http://schemas.microsoft.com/office/drawing/2014/main" id="{B1BEAD87-4234-0D5D-8B54-FEAC6A724C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30968">
            <a:off x="7723819" y="-36307"/>
            <a:ext cx="2874302" cy="30136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248;p32">
            <a:extLst>
              <a:ext uri="{FF2B5EF4-FFF2-40B4-BE49-F238E27FC236}">
                <a16:creationId xmlns:a16="http://schemas.microsoft.com/office/drawing/2014/main" id="{2D11E94E-55DE-DDE0-7EC1-336A8204CDC1}"/>
              </a:ext>
            </a:extLst>
          </p:cNvPr>
          <p:cNvGrpSpPr/>
          <p:nvPr/>
        </p:nvGrpSpPr>
        <p:grpSpPr>
          <a:xfrm>
            <a:off x="5116842" y="5000806"/>
            <a:ext cx="3783974" cy="613754"/>
            <a:chOff x="0" y="-7"/>
            <a:chExt cx="1570828" cy="254786"/>
          </a:xfrm>
        </p:grpSpPr>
        <p:sp>
          <p:nvSpPr>
            <p:cNvPr id="3" name="Google Shape;249;p32">
              <a:extLst>
                <a:ext uri="{FF2B5EF4-FFF2-40B4-BE49-F238E27FC236}">
                  <a16:creationId xmlns:a16="http://schemas.microsoft.com/office/drawing/2014/main" id="{9F390C48-AAC0-105D-F9A8-ECD5FFF780F0}"/>
                </a:ext>
              </a:extLst>
            </p:cNvPr>
            <p:cNvSpPr/>
            <p:nvPr/>
          </p:nvSpPr>
          <p:spPr>
            <a:xfrm>
              <a:off x="0" y="0"/>
              <a:ext cx="1570828" cy="254779"/>
            </a:xfrm>
            <a:custGeom>
              <a:avLst/>
              <a:gdLst/>
              <a:ahLst/>
              <a:cxnLst/>
              <a:rect l="l" t="t" r="r" b="b"/>
              <a:pathLst>
                <a:path w="1570828" h="254779" extrusionOk="0">
                  <a:moveTo>
                    <a:pt x="0" y="0"/>
                  </a:moveTo>
                  <a:lnTo>
                    <a:pt x="1570828" y="0"/>
                  </a:lnTo>
                  <a:lnTo>
                    <a:pt x="1570828" y="254779"/>
                  </a:lnTo>
                  <a:lnTo>
                    <a:pt x="0" y="254779"/>
                  </a:lnTo>
                  <a:close/>
                </a:path>
              </a:pathLst>
            </a:custGeom>
            <a:solidFill>
              <a:srgbClr val="D94334"/>
            </a:solidFill>
            <a:ln w="9525" cap="flat" cmpd="sng">
              <a:solidFill>
                <a:srgbClr val="EF45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Google Shape;250;p32">
              <a:extLst>
                <a:ext uri="{FF2B5EF4-FFF2-40B4-BE49-F238E27FC236}">
                  <a16:creationId xmlns:a16="http://schemas.microsoft.com/office/drawing/2014/main" id="{C6E4DD69-29D1-7B23-06FB-E664460BE466}"/>
                </a:ext>
              </a:extLst>
            </p:cNvPr>
            <p:cNvSpPr txBox="1"/>
            <p:nvPr/>
          </p:nvSpPr>
          <p:spPr>
            <a:xfrm>
              <a:off x="15" y="-7"/>
              <a:ext cx="1570800" cy="25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— </a:t>
              </a:r>
              <a:r>
                <a:rPr lang="cs-CZ" sz="1200" b="1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Virginia </a:t>
              </a:r>
              <a:r>
                <a:rPr lang="cs-CZ" sz="1200" b="1" i="0" u="none" strike="noStrike" cap="none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Romett</a:t>
              </a:r>
              <a:r>
                <a:rPr lang="cs-CZ" sz="1200" b="1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</a:t>
              </a:r>
              <a:r>
                <a:rPr lang="cs-CZ" sz="1200" b="1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ex CEO IBM</a:t>
              </a:r>
              <a:endParaRPr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16803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0;p31">
            <a:extLst>
              <a:ext uri="{FF2B5EF4-FFF2-40B4-BE49-F238E27FC236}">
                <a16:creationId xmlns:a16="http://schemas.microsoft.com/office/drawing/2014/main" id="{788BD935-9D2B-E896-5109-9B5DF85800AA}"/>
              </a:ext>
            </a:extLst>
          </p:cNvPr>
          <p:cNvSpPr txBox="1"/>
          <p:nvPr/>
        </p:nvSpPr>
        <p:spPr>
          <a:xfrm>
            <a:off x="3150104" y="1105532"/>
            <a:ext cx="5846184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Chakra Petch"/>
              </a:rPr>
              <a:t>Základní pravidla</a:t>
            </a:r>
            <a:endParaRPr sz="4800" b="1" dirty="0">
              <a:solidFill>
                <a:srgbClr val="3437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graphicFrame>
        <p:nvGraphicFramePr>
          <p:cNvPr id="3" name="Google Shape;231;p31">
            <a:extLst>
              <a:ext uri="{FF2B5EF4-FFF2-40B4-BE49-F238E27FC236}">
                <a16:creationId xmlns:a16="http://schemas.microsoft.com/office/drawing/2014/main" id="{6C8887B5-5CAF-DF47-5A0C-1B18309E05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4118879"/>
              </p:ext>
            </p:extLst>
          </p:nvPr>
        </p:nvGraphicFramePr>
        <p:xfrm>
          <a:off x="4929472" y="2718521"/>
          <a:ext cx="2389618" cy="337986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89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79865">
                <a:tc>
                  <a:txBody>
                    <a:bodyPr/>
                    <a:lstStyle/>
                    <a:p>
                      <a:pPr marL="0" marR="0" lvl="0" indent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000" b="1" kern="1200" dirty="0">
                          <a:solidFill>
                            <a:srgbClr val="343776"/>
                          </a:solidFill>
                          <a:latin typeface="Chakra Petch"/>
                          <a:ea typeface="Chakra Petch"/>
                          <a:cs typeface="Chakra Petch"/>
                          <a:sym typeface="Chakra Petch"/>
                        </a:rPr>
                        <a:t>2. </a:t>
                      </a:r>
                      <a:endParaRPr sz="2000" b="1" kern="1200" dirty="0">
                        <a:solidFill>
                          <a:srgbClr val="343776"/>
                        </a:solidFill>
                        <a:latin typeface="Chakra Petch"/>
                        <a:ea typeface="Chakra Petch"/>
                        <a:cs typeface="Chakra Petch"/>
                        <a:sym typeface="Chakra Petch"/>
                      </a:endParaRPr>
                    </a:p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cs-CZ" sz="2000" b="1" kern="1200" dirty="0">
                        <a:solidFill>
                          <a:srgbClr val="343776"/>
                        </a:solidFill>
                        <a:latin typeface="Chakra Petch"/>
                        <a:ea typeface="Chakra Petch"/>
                        <a:cs typeface="Chakra Petch"/>
                        <a:sym typeface="Chakra Petch"/>
                      </a:endParaRPr>
                    </a:p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000" b="1" kern="1200" dirty="0">
                          <a:solidFill>
                            <a:srgbClr val="343776"/>
                          </a:solidFill>
                          <a:latin typeface="Chakra Petch"/>
                          <a:ea typeface="Chakra Petch"/>
                          <a:cs typeface="Chakra Petch"/>
                          <a:sym typeface="Chakra Petch"/>
                        </a:rPr>
                        <a:t>Jste plně a samostatně odpovědní za kontrolu výstupů a obsahu generovaného AI.</a:t>
                      </a:r>
                    </a:p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cs-CZ" sz="2000" b="1" kern="1200" dirty="0">
                        <a:solidFill>
                          <a:srgbClr val="343776"/>
                        </a:solidFill>
                        <a:latin typeface="Chakra Petch"/>
                        <a:cs typeface="Chakra Petch"/>
                        <a:sym typeface="Chakra Petch"/>
                      </a:endParaRPr>
                    </a:p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cs-CZ" sz="2000" b="1" kern="1200" dirty="0">
                        <a:solidFill>
                          <a:srgbClr val="343776"/>
                        </a:solidFill>
                        <a:latin typeface="Chakra Petch"/>
                        <a:cs typeface="Chakra Petch"/>
                        <a:sym typeface="Chakra Petch"/>
                      </a:endParaRPr>
                    </a:p>
                  </a:txBody>
                  <a:tcPr marL="45725" marR="45725" marT="22875" marB="22875">
                    <a:lnL w="9525" cap="flat" cmpd="sng">
                      <a:solidFill>
                        <a:srgbClr val="EF452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452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452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452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oogle Shape;233;p31">
            <a:extLst>
              <a:ext uri="{FF2B5EF4-FFF2-40B4-BE49-F238E27FC236}">
                <a16:creationId xmlns:a16="http://schemas.microsoft.com/office/drawing/2014/main" id="{AFE61C34-7E8B-1D80-DE82-0643895940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0772539"/>
              </p:ext>
            </p:extLst>
          </p:nvPr>
        </p:nvGraphicFramePr>
        <p:xfrm>
          <a:off x="2106657" y="2718522"/>
          <a:ext cx="2389618" cy="33798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89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79864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000" b="1" dirty="0">
                          <a:solidFill>
                            <a:srgbClr val="343776"/>
                          </a:solidFill>
                          <a:latin typeface="Chakra Petch"/>
                          <a:ea typeface="Chakra Petch"/>
                          <a:cs typeface="Chakra Petch"/>
                          <a:sym typeface="Chakra Petch"/>
                        </a:rPr>
                        <a:t>1. </a:t>
                      </a:r>
                      <a:endParaRPr sz="2000" b="1" dirty="0">
                        <a:solidFill>
                          <a:srgbClr val="343776"/>
                        </a:solidFill>
                        <a:latin typeface="Chakra Petch"/>
                        <a:ea typeface="Chakra Petch"/>
                        <a:cs typeface="Chakra Petch"/>
                        <a:sym typeface="Chakra Petch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cs-CZ" sz="2000" b="1" dirty="0">
                        <a:solidFill>
                          <a:srgbClr val="343776"/>
                        </a:solidFill>
                        <a:latin typeface="Chakra Petch"/>
                        <a:ea typeface="Chakra Petch"/>
                        <a:cs typeface="Chakra Petch"/>
                        <a:sym typeface="Chakra Petch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cs-CZ" sz="2000" b="1" dirty="0">
                        <a:solidFill>
                          <a:srgbClr val="343776"/>
                        </a:solidFill>
                        <a:latin typeface="Chakra Petch"/>
                        <a:ea typeface="Chakra Petch"/>
                        <a:cs typeface="Chakra Petch"/>
                        <a:sym typeface="Chakra Petch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000" b="1" dirty="0">
                          <a:solidFill>
                            <a:srgbClr val="343776"/>
                          </a:solidFill>
                          <a:latin typeface="Chakra Petch"/>
                          <a:ea typeface="Chakra Petch"/>
                          <a:cs typeface="Chakra Petch"/>
                          <a:sym typeface="Chakra Petch"/>
                        </a:rPr>
                        <a:t>Vždy jste odpovědní za svou práci bez ohledu na nástroje, které k ní používáte.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cs-CZ" sz="2000" b="1" dirty="0">
                        <a:solidFill>
                          <a:srgbClr val="343776"/>
                        </a:solidFill>
                        <a:latin typeface="Chakra Petch"/>
                        <a:ea typeface="Chakra Petch"/>
                        <a:cs typeface="Chakra Petch"/>
                        <a:sym typeface="Chakra Petch"/>
                      </a:endParaRPr>
                    </a:p>
                  </a:txBody>
                  <a:tcPr marL="45725" marR="45725" marT="22875" marB="22875">
                    <a:lnL w="9525" cap="flat" cmpd="sng">
                      <a:solidFill>
                        <a:srgbClr val="EF452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452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452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452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oogle Shape;235;p31">
            <a:extLst>
              <a:ext uri="{FF2B5EF4-FFF2-40B4-BE49-F238E27FC236}">
                <a16:creationId xmlns:a16="http://schemas.microsoft.com/office/drawing/2014/main" id="{D5CAD0D1-07D5-5455-7F47-633632A100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6771738"/>
              </p:ext>
            </p:extLst>
          </p:nvPr>
        </p:nvGraphicFramePr>
        <p:xfrm>
          <a:off x="7801479" y="2718520"/>
          <a:ext cx="2389618" cy="3398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89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79865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000" b="1" kern="1200" dirty="0">
                          <a:solidFill>
                            <a:srgbClr val="343776"/>
                          </a:solidFill>
                          <a:latin typeface="Chakra Petch"/>
                          <a:ea typeface="Chakra Petch"/>
                          <a:cs typeface="Chakra Petch"/>
                          <a:sym typeface="Chakra Petch"/>
                        </a:rPr>
                        <a:t>3.</a:t>
                      </a:r>
                      <a:endParaRPr sz="2000" b="1" kern="1200" dirty="0">
                        <a:solidFill>
                          <a:srgbClr val="343776"/>
                        </a:solidFill>
                        <a:latin typeface="Chakra Petch"/>
                        <a:ea typeface="Chakra Petch"/>
                        <a:cs typeface="Chakra Petch"/>
                        <a:sym typeface="Chakra Petch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cs-CZ" sz="2000" b="1" kern="1200" dirty="0">
                        <a:solidFill>
                          <a:srgbClr val="343776"/>
                        </a:solidFill>
                        <a:latin typeface="Chakra Petch"/>
                        <a:ea typeface="Chakra Petch"/>
                        <a:cs typeface="Chakra Petch"/>
                        <a:sym typeface="Chakra Petch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000" b="1" kern="1200" dirty="0">
                          <a:solidFill>
                            <a:srgbClr val="343776"/>
                          </a:solidFill>
                          <a:latin typeface="Chakra Petch"/>
                          <a:ea typeface="Chakra Petch"/>
                          <a:cs typeface="Chakra Petch"/>
                          <a:sym typeface="Chakra Petch"/>
                        </a:rPr>
                        <a:t>Nikdy nevkládejte do AI nástrojů žádné osobní údaje, nebo údaje chráněné zákonem, nejsou-li k tomu AI nástroje přímo určeny.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kern="1200" dirty="0">
                        <a:solidFill>
                          <a:srgbClr val="343776"/>
                        </a:solidFill>
                        <a:latin typeface="Chakra Petch"/>
                        <a:cs typeface="Chakra Petch"/>
                      </a:endParaRPr>
                    </a:p>
                  </a:txBody>
                  <a:tcPr marL="45725" marR="45725" marT="22875" marB="22875">
                    <a:lnL w="9525" cap="flat" cmpd="sng">
                      <a:solidFill>
                        <a:srgbClr val="EF452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452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452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452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Google Shape;237;p31">
            <a:extLst>
              <a:ext uri="{FF2B5EF4-FFF2-40B4-BE49-F238E27FC236}">
                <a16:creationId xmlns:a16="http://schemas.microsoft.com/office/drawing/2014/main" id="{D9A52975-E634-C553-AA65-5EB01DDB5D3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689387">
            <a:off x="-206621" y="-405064"/>
            <a:ext cx="3259152" cy="282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38;p31">
            <a:extLst>
              <a:ext uri="{FF2B5EF4-FFF2-40B4-BE49-F238E27FC236}">
                <a16:creationId xmlns:a16="http://schemas.microsoft.com/office/drawing/2014/main" id="{40F08BB2-9FCB-BCD9-D60E-AAFD80B7EC3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9878004">
            <a:off x="9312641" y="1199849"/>
            <a:ext cx="3259152" cy="282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9D2BC91-F1C3-610E-BDDC-F61E1CB83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0379"/>
            <a:ext cx="1857676" cy="32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70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0;p31">
            <a:extLst>
              <a:ext uri="{FF2B5EF4-FFF2-40B4-BE49-F238E27FC236}">
                <a16:creationId xmlns:a16="http://schemas.microsoft.com/office/drawing/2014/main" id="{137B2F31-A2BE-E5E7-83C0-0636A588A275}"/>
              </a:ext>
            </a:extLst>
          </p:cNvPr>
          <p:cNvSpPr txBox="1"/>
          <p:nvPr/>
        </p:nvSpPr>
        <p:spPr>
          <a:xfrm>
            <a:off x="2603046" y="207800"/>
            <a:ext cx="6985908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Chakra Petch"/>
              </a:rPr>
              <a:t>zkušenost s implementací</a:t>
            </a:r>
            <a:endParaRPr sz="4800" b="1" dirty="0">
              <a:solidFill>
                <a:srgbClr val="3437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3" name="Google Shape;237;p31">
            <a:extLst>
              <a:ext uri="{FF2B5EF4-FFF2-40B4-BE49-F238E27FC236}">
                <a16:creationId xmlns:a16="http://schemas.microsoft.com/office/drawing/2014/main" id="{9F2AC592-AA52-693D-2A70-80B7AD7038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1386733">
            <a:off x="-35828" y="5236541"/>
            <a:ext cx="3259152" cy="282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38;p31">
            <a:extLst>
              <a:ext uri="{FF2B5EF4-FFF2-40B4-BE49-F238E27FC236}">
                <a16:creationId xmlns:a16="http://schemas.microsoft.com/office/drawing/2014/main" id="{6A4DACE2-B561-33A2-15E2-C70E3935DE4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5681588">
            <a:off x="9793968" y="-1205857"/>
            <a:ext cx="3259152" cy="282731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8;p26">
            <a:extLst>
              <a:ext uri="{FF2B5EF4-FFF2-40B4-BE49-F238E27FC236}">
                <a16:creationId xmlns:a16="http://schemas.microsoft.com/office/drawing/2014/main" id="{CB007448-C2B1-0F61-1C53-5E76D90D9853}"/>
              </a:ext>
            </a:extLst>
          </p:cNvPr>
          <p:cNvSpPr txBox="1"/>
          <p:nvPr/>
        </p:nvSpPr>
        <p:spPr>
          <a:xfrm>
            <a:off x="1256865" y="988005"/>
            <a:ext cx="7711540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cs-CZ" dirty="0">
              <a:solidFill>
                <a:srgbClr val="343776"/>
              </a:solidFill>
              <a:latin typeface="Montserrat"/>
              <a:sym typeface="Montserrat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cs-CZ" dirty="0">
              <a:solidFill>
                <a:srgbClr val="343776"/>
              </a:solidFill>
              <a:latin typeface="Montserrat"/>
              <a:sym typeface="Montserrat"/>
            </a:endParaRPr>
          </a:p>
          <a:p>
            <a:pPr marL="285750" indent="-285750" rtl="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b="1" dirty="0">
                <a:solidFill>
                  <a:srgbClr val="343776"/>
                </a:solidFill>
                <a:latin typeface="Montserrat"/>
              </a:rPr>
              <a:t>smysluplné nasazení AI </a:t>
            </a:r>
            <a:r>
              <a:rPr lang="cs-CZ" b="1" u="sng" dirty="0">
                <a:solidFill>
                  <a:srgbClr val="343776"/>
                </a:solidFill>
                <a:latin typeface="Montserrat"/>
              </a:rPr>
              <a:t>je</a:t>
            </a:r>
            <a:r>
              <a:rPr lang="cs-CZ" b="1" dirty="0">
                <a:solidFill>
                  <a:srgbClr val="343776"/>
                </a:solidFill>
                <a:latin typeface="Montserrat"/>
              </a:rPr>
              <a:t> složité a nákladné</a:t>
            </a:r>
            <a:endParaRPr lang="cs-CZ" b="1" dirty="0">
              <a:solidFill>
                <a:srgbClr val="343776"/>
              </a:solidFill>
              <a:latin typeface="Montserrat"/>
              <a:sym typeface="Montserrat"/>
            </a:endParaRP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343776"/>
                </a:solidFill>
                <a:latin typeface="Montserrat"/>
              </a:rPr>
              <a:t>nákup krabicových řešení je rychlá možnost</a:t>
            </a: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343776"/>
                </a:solidFill>
                <a:latin typeface="Montserrat"/>
              </a:rPr>
              <a:t>interní systémy na míru vyžadují spoustu práce</a:t>
            </a:r>
          </a:p>
          <a:p>
            <a:pPr marL="1200150" lvl="2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343776"/>
                </a:solidFill>
                <a:latin typeface="Montserrat"/>
              </a:rPr>
              <a:t>práce s daty, pořádek</a:t>
            </a:r>
          </a:p>
          <a:p>
            <a:pPr marL="1200150" lvl="2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343776"/>
                </a:solidFill>
                <a:latin typeface="Montserrat"/>
              </a:rPr>
              <a:t>nalézt smysluplný use-case</a:t>
            </a:r>
          </a:p>
          <a:p>
            <a:pPr marL="1200150" lvl="2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343776"/>
                </a:solidFill>
                <a:latin typeface="Montserrat"/>
              </a:rPr>
              <a:t>věnovat čas procesům, procesní mapy</a:t>
            </a: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343776"/>
                </a:solidFill>
                <a:latin typeface="Montserrat"/>
              </a:rPr>
              <a:t>NICMÉNĚ – výsledky mohou snadno vložené prostředky rychle navrátit</a:t>
            </a:r>
          </a:p>
          <a:p>
            <a:pPr marL="285750" indent="-285750" rtl="0">
              <a:buClr>
                <a:srgbClr val="343776"/>
              </a:buClr>
              <a:buFont typeface="Courier New" panose="02070309020205020404" pitchFamily="49" charset="0"/>
              <a:buChar char="o"/>
            </a:pPr>
            <a:endParaRPr lang="cs-CZ" dirty="0">
              <a:solidFill>
                <a:srgbClr val="343776"/>
              </a:solidFill>
              <a:latin typeface="Montserrat"/>
            </a:endParaRPr>
          </a:p>
          <a:p>
            <a:pPr marL="285750" indent="-285750" rtl="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b="1" dirty="0">
                <a:solidFill>
                  <a:srgbClr val="343776"/>
                </a:solidFill>
                <a:latin typeface="Montserrat"/>
              </a:rPr>
              <a:t>naprosto chybí centrální koordinace</a:t>
            </a: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343776"/>
                </a:solidFill>
                <a:latin typeface="Montserrat"/>
              </a:rPr>
              <a:t>Úřady velice často řeší shodné případy – nehospodárnost.</a:t>
            </a: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endParaRPr lang="cs-CZ" dirty="0">
              <a:solidFill>
                <a:srgbClr val="343776"/>
              </a:solidFill>
              <a:latin typeface="Montserrat"/>
            </a:endParaRPr>
          </a:p>
          <a:p>
            <a:pPr marL="285750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b="1" dirty="0">
                <a:solidFill>
                  <a:srgbClr val="343776"/>
                </a:solidFill>
                <a:latin typeface="Montserrat"/>
              </a:rPr>
              <a:t>problém s pochopením</a:t>
            </a: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343776"/>
                </a:solidFill>
                <a:latin typeface="Montserrat"/>
              </a:rPr>
              <a:t>Není to jen další „digitalizace“? Je to jen ztráta času! Dělám to 10 let, mně nějaký stroj fakt neporadí…</a:t>
            </a: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endParaRPr lang="cs-CZ" dirty="0">
              <a:solidFill>
                <a:srgbClr val="343776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88089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0;p31">
            <a:extLst>
              <a:ext uri="{FF2B5EF4-FFF2-40B4-BE49-F238E27FC236}">
                <a16:creationId xmlns:a16="http://schemas.microsoft.com/office/drawing/2014/main" id="{137B2F31-A2BE-E5E7-83C0-0636A588A275}"/>
              </a:ext>
            </a:extLst>
          </p:cNvPr>
          <p:cNvSpPr txBox="1"/>
          <p:nvPr/>
        </p:nvSpPr>
        <p:spPr>
          <a:xfrm>
            <a:off x="2603046" y="207800"/>
            <a:ext cx="6985908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Chakra Petch"/>
              </a:rPr>
              <a:t>zkušenost s implementací</a:t>
            </a:r>
            <a:endParaRPr sz="4800" b="1" dirty="0">
              <a:solidFill>
                <a:srgbClr val="3437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3" name="Google Shape;237;p31">
            <a:extLst>
              <a:ext uri="{FF2B5EF4-FFF2-40B4-BE49-F238E27FC236}">
                <a16:creationId xmlns:a16="http://schemas.microsoft.com/office/drawing/2014/main" id="{9F2AC592-AA52-693D-2A70-80B7AD7038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1386733">
            <a:off x="-1064920" y="-917355"/>
            <a:ext cx="3259152" cy="282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38;p31">
            <a:extLst>
              <a:ext uri="{FF2B5EF4-FFF2-40B4-BE49-F238E27FC236}">
                <a16:creationId xmlns:a16="http://schemas.microsoft.com/office/drawing/2014/main" id="{6A4DACE2-B561-33A2-15E2-C70E3935DE4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5681588">
            <a:off x="9305559" y="1901119"/>
            <a:ext cx="3259152" cy="282731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8;p26">
            <a:extLst>
              <a:ext uri="{FF2B5EF4-FFF2-40B4-BE49-F238E27FC236}">
                <a16:creationId xmlns:a16="http://schemas.microsoft.com/office/drawing/2014/main" id="{CB007448-C2B1-0F61-1C53-5E76D90D9853}"/>
              </a:ext>
            </a:extLst>
          </p:cNvPr>
          <p:cNvSpPr txBox="1"/>
          <p:nvPr/>
        </p:nvSpPr>
        <p:spPr>
          <a:xfrm>
            <a:off x="1256865" y="988005"/>
            <a:ext cx="7711540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cs-CZ" dirty="0">
              <a:solidFill>
                <a:srgbClr val="343776"/>
              </a:solidFill>
              <a:latin typeface="Montserrat"/>
              <a:sym typeface="Montserrat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cs-CZ" dirty="0">
              <a:solidFill>
                <a:srgbClr val="343776"/>
              </a:solidFill>
              <a:latin typeface="Montserrat"/>
              <a:sym typeface="Montserrat"/>
            </a:endParaRPr>
          </a:p>
          <a:p>
            <a:pPr marL="285750" indent="-285750" rtl="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b="1" dirty="0">
                <a:solidFill>
                  <a:srgbClr val="343776"/>
                </a:solidFill>
                <a:latin typeface="Montserrat"/>
              </a:rPr>
              <a:t>problém s ochranou dat</a:t>
            </a:r>
            <a:endParaRPr lang="cs-CZ" b="1" dirty="0">
              <a:solidFill>
                <a:srgbClr val="343776"/>
              </a:solidFill>
              <a:latin typeface="Montserrat"/>
              <a:sym typeface="Montserrat"/>
            </a:endParaRP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343776"/>
                </a:solidFill>
                <a:latin typeface="Montserrat"/>
              </a:rPr>
              <a:t>i řešení „na míru“ často využívají jen přístup k AI nástrojům přes API</a:t>
            </a: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343776"/>
                </a:solidFill>
                <a:latin typeface="Montserrat"/>
              </a:rPr>
              <a:t>tedy Vaše data mohou bloudit světem</a:t>
            </a: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343776"/>
                </a:solidFill>
                <a:latin typeface="Montserrat"/>
              </a:rPr>
              <a:t>!! </a:t>
            </a:r>
            <a:r>
              <a:rPr lang="cs-CZ" dirty="0" err="1">
                <a:solidFill>
                  <a:srgbClr val="343776"/>
                </a:solidFill>
                <a:latin typeface="Montserrat"/>
              </a:rPr>
              <a:t>privacy</a:t>
            </a:r>
            <a:r>
              <a:rPr lang="cs-CZ" dirty="0">
                <a:solidFill>
                  <a:srgbClr val="343776"/>
                </a:solidFill>
                <a:latin typeface="Montserrat"/>
              </a:rPr>
              <a:t> mód není řešení !! – u </a:t>
            </a:r>
            <a:r>
              <a:rPr lang="cs-CZ" dirty="0" err="1">
                <a:solidFill>
                  <a:srgbClr val="343776"/>
                </a:solidFill>
                <a:latin typeface="Montserrat"/>
              </a:rPr>
              <a:t>ChatGPT</a:t>
            </a:r>
            <a:r>
              <a:rPr lang="cs-CZ" dirty="0">
                <a:solidFill>
                  <a:srgbClr val="343776"/>
                </a:solidFill>
                <a:latin typeface="Montserrat"/>
              </a:rPr>
              <a:t> se neučí na Vašich datech, ale data jsou nějakou dobu skladována v úložištích </a:t>
            </a:r>
            <a:r>
              <a:rPr lang="cs-CZ" dirty="0" err="1">
                <a:solidFill>
                  <a:srgbClr val="343776"/>
                </a:solidFill>
                <a:latin typeface="Montserrat"/>
              </a:rPr>
              <a:t>OpenAI</a:t>
            </a:r>
            <a:r>
              <a:rPr lang="cs-CZ" dirty="0">
                <a:solidFill>
                  <a:srgbClr val="343776"/>
                </a:solidFill>
                <a:latin typeface="Montserrat"/>
              </a:rPr>
              <a:t>, problém s GDPR</a:t>
            </a:r>
          </a:p>
          <a:p>
            <a:pPr marL="285750" indent="-285750" rtl="0">
              <a:buClr>
                <a:srgbClr val="343776"/>
              </a:buClr>
              <a:buFont typeface="Courier New" panose="02070309020205020404" pitchFamily="49" charset="0"/>
              <a:buChar char="o"/>
            </a:pPr>
            <a:endParaRPr lang="cs-CZ" dirty="0">
              <a:solidFill>
                <a:srgbClr val="343776"/>
              </a:solidFill>
              <a:latin typeface="Montserrat"/>
            </a:endParaRPr>
          </a:p>
          <a:p>
            <a:pPr marL="285750" indent="-285750" rtl="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b="1" dirty="0">
                <a:solidFill>
                  <a:srgbClr val="343776"/>
                </a:solidFill>
                <a:latin typeface="Montserrat"/>
              </a:rPr>
              <a:t>problém s nekvalitními daty</a:t>
            </a: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343776"/>
                </a:solidFill>
                <a:latin typeface="Montserrat"/>
              </a:rPr>
              <a:t>veřejná správa generuje ohromné objemy dat v rozdílné kvalitě, duplicity, staré dokumenty, různé verze.</a:t>
            </a: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343776"/>
                </a:solidFill>
                <a:latin typeface="Montserrat"/>
              </a:rPr>
              <a:t>nekvalitní data – nekvalitní výstupy.</a:t>
            </a: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endParaRPr lang="cs-CZ" dirty="0">
              <a:solidFill>
                <a:srgbClr val="343776"/>
              </a:solidFill>
              <a:latin typeface="Montserrat"/>
            </a:endParaRPr>
          </a:p>
          <a:p>
            <a:pPr marL="285750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b="1" dirty="0">
                <a:solidFill>
                  <a:srgbClr val="343776"/>
                </a:solidFill>
                <a:latin typeface="Montserrat"/>
              </a:rPr>
              <a:t>problém s averzí k riziku</a:t>
            </a: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343776"/>
                </a:solidFill>
                <a:latin typeface="Montserrat"/>
              </a:rPr>
              <a:t>Veřejná správa má obecně super velkou averzi k riziku (jak obecně, tak i jednotlivé osoby), strach z neúčelného vynaložení finančních prostředků, času…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9D2928-9C39-7BAC-F90D-8674161D35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0379"/>
            <a:ext cx="1857676" cy="32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61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0;p31">
            <a:extLst>
              <a:ext uri="{FF2B5EF4-FFF2-40B4-BE49-F238E27FC236}">
                <a16:creationId xmlns:a16="http://schemas.microsoft.com/office/drawing/2014/main" id="{137B2F31-A2BE-E5E7-83C0-0636A588A275}"/>
              </a:ext>
            </a:extLst>
          </p:cNvPr>
          <p:cNvSpPr txBox="1"/>
          <p:nvPr/>
        </p:nvSpPr>
        <p:spPr>
          <a:xfrm>
            <a:off x="2603046" y="207800"/>
            <a:ext cx="6985908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Chakra Petch"/>
              </a:rPr>
              <a:t>co nás zajímá…</a:t>
            </a:r>
            <a:endParaRPr sz="4800" b="1" dirty="0">
              <a:solidFill>
                <a:srgbClr val="3437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3" name="Google Shape;237;p31">
            <a:extLst>
              <a:ext uri="{FF2B5EF4-FFF2-40B4-BE49-F238E27FC236}">
                <a16:creationId xmlns:a16="http://schemas.microsoft.com/office/drawing/2014/main" id="{9F2AC592-AA52-693D-2A70-80B7AD7038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1386733">
            <a:off x="-35828" y="5236541"/>
            <a:ext cx="3259152" cy="282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38;p31">
            <a:extLst>
              <a:ext uri="{FF2B5EF4-FFF2-40B4-BE49-F238E27FC236}">
                <a16:creationId xmlns:a16="http://schemas.microsoft.com/office/drawing/2014/main" id="{6A4DACE2-B561-33A2-15E2-C70E3935DE4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5681588">
            <a:off x="9793968" y="-1205857"/>
            <a:ext cx="3259152" cy="282731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8;p26">
            <a:extLst>
              <a:ext uri="{FF2B5EF4-FFF2-40B4-BE49-F238E27FC236}">
                <a16:creationId xmlns:a16="http://schemas.microsoft.com/office/drawing/2014/main" id="{CB007448-C2B1-0F61-1C53-5E76D90D9853}"/>
              </a:ext>
            </a:extLst>
          </p:cNvPr>
          <p:cNvSpPr txBox="1"/>
          <p:nvPr/>
        </p:nvSpPr>
        <p:spPr>
          <a:xfrm>
            <a:off x="1256865" y="988005"/>
            <a:ext cx="7711540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cs-CZ" dirty="0">
              <a:solidFill>
                <a:srgbClr val="343776"/>
              </a:solidFill>
              <a:latin typeface="Montserrat"/>
              <a:sym typeface="Montserrat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cs-CZ" dirty="0">
              <a:solidFill>
                <a:srgbClr val="343776"/>
              </a:solidFill>
              <a:latin typeface="Montserrat"/>
              <a:sym typeface="Montserrat"/>
            </a:endParaRPr>
          </a:p>
          <a:p>
            <a:pPr marL="285750" indent="-285750" rtl="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b="1" dirty="0">
                <a:solidFill>
                  <a:srgbClr val="343776"/>
                </a:solidFill>
                <a:latin typeface="Montserrat"/>
                <a:sym typeface="Montserrat"/>
              </a:rPr>
              <a:t>chatboti pro kolegy</a:t>
            </a: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343776"/>
                </a:solidFill>
                <a:latin typeface="Montserrat"/>
              </a:rPr>
              <a:t>možnost zaměstnanců „povídat“ si s dokumenty</a:t>
            </a: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343776"/>
                </a:solidFill>
                <a:latin typeface="Montserrat"/>
              </a:rPr>
              <a:t>chatbot nad řídící dokumentací (organizační řád, pracovní řád, kolektivní smlouva)</a:t>
            </a: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dirty="0" err="1">
                <a:solidFill>
                  <a:srgbClr val="343776"/>
                </a:solidFill>
                <a:latin typeface="Montserrat"/>
              </a:rPr>
              <a:t>legal</a:t>
            </a:r>
            <a:r>
              <a:rPr lang="cs-CZ" dirty="0">
                <a:solidFill>
                  <a:srgbClr val="343776"/>
                </a:solidFill>
                <a:latin typeface="Montserrat"/>
              </a:rPr>
              <a:t> checker</a:t>
            </a: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b="1" dirty="0">
                <a:solidFill>
                  <a:srgbClr val="343776"/>
                </a:solidFill>
                <a:latin typeface="Montserrat"/>
              </a:rPr>
              <a:t>obecný rádce pro VZ </a:t>
            </a:r>
            <a:r>
              <a:rPr lang="cs-CZ" dirty="0">
                <a:solidFill>
                  <a:srgbClr val="343776"/>
                </a:solidFill>
                <a:latin typeface="Montserrat"/>
              </a:rPr>
              <a:t>(podle interní směrnice, NEBO integrace do komerčního řešení)</a:t>
            </a: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343776"/>
                </a:solidFill>
                <a:latin typeface="Montserrat"/>
              </a:rPr>
              <a:t>podpora ve správním řízení (přestupky, 106ky…), otázka legality, dle Nařízení o AI může jít o vysoce rizikové systémy</a:t>
            </a:r>
          </a:p>
          <a:p>
            <a:pPr marL="285750" indent="-285750" rtl="0">
              <a:buClr>
                <a:srgbClr val="343776"/>
              </a:buClr>
              <a:buFont typeface="Courier New" panose="02070309020205020404" pitchFamily="49" charset="0"/>
              <a:buChar char="o"/>
            </a:pPr>
            <a:endParaRPr lang="cs-CZ" dirty="0">
              <a:solidFill>
                <a:srgbClr val="343776"/>
              </a:solidFill>
              <a:latin typeface="Montserrat"/>
            </a:endParaRPr>
          </a:p>
          <a:p>
            <a:pPr marL="285750" indent="-285750" rtl="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b="1" dirty="0">
                <a:solidFill>
                  <a:srgbClr val="343776"/>
                </a:solidFill>
                <a:latin typeface="Montserrat"/>
              </a:rPr>
              <a:t>„krabicová řešení“</a:t>
            </a: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343776"/>
                </a:solidFill>
                <a:latin typeface="Montserrat"/>
              </a:rPr>
              <a:t>ADVOMATE – AI nástroj pro „právníky“</a:t>
            </a: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dirty="0" err="1">
                <a:solidFill>
                  <a:srgbClr val="343776"/>
                </a:solidFill>
                <a:latin typeface="Montserrat"/>
              </a:rPr>
              <a:t>Tenderix</a:t>
            </a:r>
            <a:r>
              <a:rPr lang="cs-CZ" dirty="0">
                <a:solidFill>
                  <a:srgbClr val="343776"/>
                </a:solidFill>
                <a:latin typeface="Montserrat"/>
              </a:rPr>
              <a:t> – AI nástroj pro „</a:t>
            </a:r>
            <a:r>
              <a:rPr lang="cs-CZ" dirty="0" err="1">
                <a:solidFill>
                  <a:srgbClr val="343776"/>
                </a:solidFill>
                <a:latin typeface="Montserrat"/>
              </a:rPr>
              <a:t>zakázkáře</a:t>
            </a:r>
            <a:r>
              <a:rPr lang="cs-CZ" dirty="0">
                <a:solidFill>
                  <a:srgbClr val="343776"/>
                </a:solidFill>
                <a:latin typeface="Montserrat"/>
              </a:rPr>
              <a:t>“</a:t>
            </a: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343776"/>
                </a:solidFill>
                <a:latin typeface="Montserrat"/>
              </a:rPr>
              <a:t>MS </a:t>
            </a:r>
            <a:r>
              <a:rPr lang="cs-CZ" dirty="0" err="1">
                <a:solidFill>
                  <a:srgbClr val="343776"/>
                </a:solidFill>
                <a:latin typeface="Montserrat"/>
              </a:rPr>
              <a:t>Copilot</a:t>
            </a:r>
            <a:r>
              <a:rPr lang="cs-CZ" dirty="0">
                <a:solidFill>
                  <a:srgbClr val="343776"/>
                </a:solidFill>
                <a:latin typeface="Montserrat"/>
              </a:rPr>
              <a:t> integrovaný do Office 365</a:t>
            </a:r>
          </a:p>
          <a:p>
            <a:pPr marL="742950" lvl="1" indent="-285750">
              <a:buClr>
                <a:srgbClr val="343776"/>
              </a:buClr>
              <a:buFont typeface="Courier New" panose="02070309020205020404" pitchFamily="49" charset="0"/>
              <a:buChar char="o"/>
            </a:pPr>
            <a:endParaRPr lang="cs-CZ" dirty="0">
              <a:solidFill>
                <a:srgbClr val="343776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32429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0;p31">
            <a:extLst>
              <a:ext uri="{FF2B5EF4-FFF2-40B4-BE49-F238E27FC236}">
                <a16:creationId xmlns:a16="http://schemas.microsoft.com/office/drawing/2014/main" id="{137B2F31-A2BE-E5E7-83C0-0636A588A275}"/>
              </a:ext>
            </a:extLst>
          </p:cNvPr>
          <p:cNvSpPr txBox="1"/>
          <p:nvPr/>
        </p:nvSpPr>
        <p:spPr>
          <a:xfrm>
            <a:off x="2987378" y="207801"/>
            <a:ext cx="5846184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Chakra Petch"/>
              </a:rPr>
              <a:t>Jak na to???</a:t>
            </a:r>
            <a:endParaRPr sz="4800" b="1" dirty="0">
              <a:solidFill>
                <a:srgbClr val="3437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3" name="Google Shape;237;p31">
            <a:extLst>
              <a:ext uri="{FF2B5EF4-FFF2-40B4-BE49-F238E27FC236}">
                <a16:creationId xmlns:a16="http://schemas.microsoft.com/office/drawing/2014/main" id="{9F2AC592-AA52-693D-2A70-80B7AD7038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109734">
            <a:off x="-1434140" y="-444847"/>
            <a:ext cx="3259152" cy="282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38;p31">
            <a:extLst>
              <a:ext uri="{FF2B5EF4-FFF2-40B4-BE49-F238E27FC236}">
                <a16:creationId xmlns:a16="http://schemas.microsoft.com/office/drawing/2014/main" id="{6A4DACE2-B561-33A2-15E2-C70E3935DE4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923467">
            <a:off x="9791984" y="4172607"/>
            <a:ext cx="3259152" cy="28273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146;p26">
            <a:extLst>
              <a:ext uri="{FF2B5EF4-FFF2-40B4-BE49-F238E27FC236}">
                <a16:creationId xmlns:a16="http://schemas.microsoft.com/office/drawing/2014/main" id="{C2789E5C-984C-400C-ECCD-F11F6AEE1FB0}"/>
              </a:ext>
            </a:extLst>
          </p:cNvPr>
          <p:cNvGrpSpPr/>
          <p:nvPr/>
        </p:nvGrpSpPr>
        <p:grpSpPr>
          <a:xfrm>
            <a:off x="1838409" y="1120278"/>
            <a:ext cx="7711540" cy="5755422"/>
            <a:chOff x="-1812" y="-91227"/>
            <a:chExt cx="5317347" cy="16052554"/>
          </a:xfrm>
        </p:grpSpPr>
        <p:sp>
          <p:nvSpPr>
            <p:cNvPr id="9" name="Google Shape;147;p26">
              <a:extLst>
                <a:ext uri="{FF2B5EF4-FFF2-40B4-BE49-F238E27FC236}">
                  <a16:creationId xmlns:a16="http://schemas.microsoft.com/office/drawing/2014/main" id="{5FC6A0F7-8FBF-03C1-8ACD-D36351ADF2EA}"/>
                </a:ext>
              </a:extLst>
            </p:cNvPr>
            <p:cNvSpPr txBox="1"/>
            <p:nvPr/>
          </p:nvSpPr>
          <p:spPr>
            <a:xfrm>
              <a:off x="0" y="-57150"/>
              <a:ext cx="4057945" cy="12017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 dirty="0">
                <a:solidFill>
                  <a:srgbClr val="343776"/>
                </a:solidFill>
                <a:latin typeface="Montserrat"/>
              </a:endParaRPr>
            </a:p>
          </p:txBody>
        </p:sp>
        <p:sp>
          <p:nvSpPr>
            <p:cNvPr id="10" name="Google Shape;148;p26">
              <a:extLst>
                <a:ext uri="{FF2B5EF4-FFF2-40B4-BE49-F238E27FC236}">
                  <a16:creationId xmlns:a16="http://schemas.microsoft.com/office/drawing/2014/main" id="{CB007448-C2B1-0F61-1C53-5E76D90D9853}"/>
                </a:ext>
              </a:extLst>
            </p:cNvPr>
            <p:cNvSpPr txBox="1"/>
            <p:nvPr/>
          </p:nvSpPr>
          <p:spPr>
            <a:xfrm>
              <a:off x="-1812" y="-91227"/>
              <a:ext cx="5317347" cy="16052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85750" marR="0" lvl="0" indent="-285750" rtl="0"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Font typeface="Courier New" panose="02070309020205020404" pitchFamily="49" charset="0"/>
                <a:buChar char="o"/>
              </a:pPr>
              <a:endParaRPr lang="cs-CZ" dirty="0">
                <a:solidFill>
                  <a:srgbClr val="343776"/>
                </a:solidFill>
                <a:latin typeface="Montserrat"/>
                <a:sym typeface="Montserrat"/>
              </a:endParaRPr>
            </a:p>
            <a:p>
              <a:pPr marL="285750" marR="0" lvl="0" indent="-285750" rtl="0"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Font typeface="Courier New" panose="02070309020205020404" pitchFamily="49" charset="0"/>
                <a:buChar char="o"/>
              </a:pPr>
              <a:endParaRPr lang="cs-CZ" dirty="0">
                <a:solidFill>
                  <a:srgbClr val="343776"/>
                </a:solidFill>
                <a:latin typeface="Montserrat"/>
                <a:sym typeface="Montserrat"/>
              </a:endParaRPr>
            </a:p>
            <a:p>
              <a:pPr marL="285750" indent="-285750" algn="l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r>
                <a:rPr lang="cs-CZ" b="1" dirty="0">
                  <a:solidFill>
                    <a:srgbClr val="343776"/>
                  </a:solidFill>
                  <a:latin typeface="Montserrat"/>
                </a:rPr>
                <a:t>„Krabicová řešení“</a:t>
              </a:r>
            </a:p>
            <a:p>
              <a:pPr marL="742950" lvl="1" indent="-285750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r>
                <a:rPr lang="cs-CZ" dirty="0">
                  <a:solidFill>
                    <a:srgbClr val="343776"/>
                  </a:solidFill>
                  <a:latin typeface="Montserrat"/>
                </a:rPr>
                <a:t>si koupíte…, když je chcete</a:t>
              </a:r>
            </a:p>
            <a:p>
              <a:pPr marL="742950" lvl="1" indent="-285750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r>
                <a:rPr lang="cs-CZ" dirty="0">
                  <a:solidFill>
                    <a:srgbClr val="343776"/>
                  </a:solidFill>
                  <a:latin typeface="Montserrat"/>
                </a:rPr>
                <a:t>Co Vás zajímá, co chcete?</a:t>
              </a:r>
            </a:p>
            <a:p>
              <a:pPr marL="1200150" lvl="2" indent="-285750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r>
                <a:rPr lang="cs-CZ" dirty="0">
                  <a:solidFill>
                    <a:srgbClr val="343776"/>
                  </a:solidFill>
                  <a:latin typeface="Montserrat"/>
                </a:rPr>
                <a:t>reálná využitelnost, kdo to chce používat (zainteresovaní uživatelé), 100% chcete zkušební režim, 100% chcete ten režim vyhodnotit, jak nakládá systém s Vašimi daty, neplaťte za tokeny!!!</a:t>
              </a:r>
            </a:p>
            <a:p>
              <a:pPr marL="1200150" lvl="2" indent="-285750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r>
                <a:rPr lang="cs-CZ" dirty="0">
                  <a:solidFill>
                    <a:srgbClr val="343776"/>
                  </a:solidFill>
                  <a:latin typeface="Montserrat"/>
                </a:rPr>
                <a:t>ROI? Jak chcete hodnotit návratnost. Spousta sofistikovaných metod. </a:t>
              </a:r>
              <a:r>
                <a:rPr lang="cs-CZ" b="1" u="sng" dirty="0">
                  <a:solidFill>
                    <a:srgbClr val="343776"/>
                  </a:solidFill>
                  <a:latin typeface="Montserrat"/>
                </a:rPr>
                <a:t>Co když stačí jen spokojenější zaměstnanec???</a:t>
              </a:r>
            </a:p>
            <a:p>
              <a:pPr marL="285750" indent="-285750" algn="l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endParaRPr lang="cs-CZ" dirty="0">
                <a:solidFill>
                  <a:srgbClr val="343776"/>
                </a:solidFill>
                <a:latin typeface="Montserrat"/>
              </a:endParaRPr>
            </a:p>
            <a:p>
              <a:pPr algn="l">
                <a:buClr>
                  <a:srgbClr val="343776"/>
                </a:buClr>
              </a:pPr>
              <a:endParaRPr lang="cs-CZ" b="1" dirty="0">
                <a:solidFill>
                  <a:srgbClr val="343776"/>
                </a:solidFill>
                <a:latin typeface="Montserrat"/>
              </a:endParaRPr>
            </a:p>
            <a:p>
              <a:pPr algn="l">
                <a:buClr>
                  <a:srgbClr val="343776"/>
                </a:buClr>
              </a:pPr>
              <a:br>
                <a:rPr lang="cs-CZ" dirty="0">
                  <a:solidFill>
                    <a:srgbClr val="343776"/>
                  </a:solidFill>
                  <a:latin typeface="Montserrat"/>
                </a:rPr>
              </a:br>
              <a:endParaRPr lang="cs-CZ" dirty="0">
                <a:solidFill>
                  <a:srgbClr val="343776"/>
                </a:solidFill>
                <a:latin typeface="Montserrat"/>
              </a:endParaRPr>
            </a:p>
            <a:p>
              <a:pPr marL="285750" indent="-285750" algn="l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endParaRPr lang="cs-CZ" dirty="0">
                <a:solidFill>
                  <a:srgbClr val="343776"/>
                </a:solidFill>
                <a:latin typeface="Montserrat"/>
              </a:endParaRPr>
            </a:p>
            <a:p>
              <a:pPr marL="285750" indent="-285750" algn="l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endParaRPr lang="cs-CZ" dirty="0">
                <a:solidFill>
                  <a:srgbClr val="343776"/>
                </a:solidFill>
                <a:latin typeface="Montserrat"/>
              </a:endParaRPr>
            </a:p>
            <a:p>
              <a:pPr marL="285750" indent="-285750" algn="l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endParaRPr lang="cs-CZ" dirty="0">
                <a:solidFill>
                  <a:srgbClr val="343776"/>
                </a:solidFill>
                <a:latin typeface="Montserrat"/>
              </a:endParaRPr>
            </a:p>
            <a:p>
              <a:pPr marL="285750" indent="-285750" algn="l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endParaRPr lang="cs-CZ" dirty="0">
                <a:solidFill>
                  <a:srgbClr val="343776"/>
                </a:solidFill>
                <a:latin typeface="Montserrat"/>
              </a:endParaRPr>
            </a:p>
            <a:p>
              <a:pPr marR="0" lvl="0" rtl="0">
                <a:spcBef>
                  <a:spcPts val="0"/>
                </a:spcBef>
                <a:spcAft>
                  <a:spcPts val="0"/>
                </a:spcAft>
              </a:pPr>
              <a:endParaRPr lang="cs-CZ" sz="1400" b="1" u="none" dirty="0">
                <a:solidFill>
                  <a:srgbClr val="343776"/>
                </a:solidFill>
                <a:latin typeface="Montserrat Light" pitchFamily="2" charset="-18"/>
                <a:sym typeface="Montserrat"/>
              </a:endParaRPr>
            </a:p>
          </p:txBody>
        </p:sp>
      </p:grpSp>
      <p:pic>
        <p:nvPicPr>
          <p:cNvPr id="4" name="Obrázek 3">
            <a:extLst>
              <a:ext uri="{FF2B5EF4-FFF2-40B4-BE49-F238E27FC236}">
                <a16:creationId xmlns:a16="http://schemas.microsoft.com/office/drawing/2014/main" id="{EC9CAFAB-BBFD-27AD-D8C1-C89BD3FB30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0379"/>
            <a:ext cx="1857676" cy="32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25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0;p31">
            <a:extLst>
              <a:ext uri="{FF2B5EF4-FFF2-40B4-BE49-F238E27FC236}">
                <a16:creationId xmlns:a16="http://schemas.microsoft.com/office/drawing/2014/main" id="{137B2F31-A2BE-E5E7-83C0-0636A588A275}"/>
              </a:ext>
            </a:extLst>
          </p:cNvPr>
          <p:cNvSpPr txBox="1"/>
          <p:nvPr/>
        </p:nvSpPr>
        <p:spPr>
          <a:xfrm>
            <a:off x="2987378" y="207801"/>
            <a:ext cx="5846184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Chakra Petch"/>
              </a:rPr>
              <a:t>Jak na to???</a:t>
            </a:r>
            <a:endParaRPr sz="4800" b="1" dirty="0">
              <a:solidFill>
                <a:srgbClr val="3437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3" name="Google Shape;237;p31">
            <a:extLst>
              <a:ext uri="{FF2B5EF4-FFF2-40B4-BE49-F238E27FC236}">
                <a16:creationId xmlns:a16="http://schemas.microsoft.com/office/drawing/2014/main" id="{9F2AC592-AA52-693D-2A70-80B7AD7038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109734">
            <a:off x="-436443" y="3586751"/>
            <a:ext cx="3259152" cy="282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38;p31">
            <a:extLst>
              <a:ext uri="{FF2B5EF4-FFF2-40B4-BE49-F238E27FC236}">
                <a16:creationId xmlns:a16="http://schemas.microsoft.com/office/drawing/2014/main" id="{6A4DACE2-B561-33A2-15E2-C70E3935DE4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4125615">
            <a:off x="9398292" y="2790234"/>
            <a:ext cx="3259152" cy="28273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146;p26">
            <a:extLst>
              <a:ext uri="{FF2B5EF4-FFF2-40B4-BE49-F238E27FC236}">
                <a16:creationId xmlns:a16="http://schemas.microsoft.com/office/drawing/2014/main" id="{C2789E5C-984C-400C-ECCD-F11F6AEE1FB0}"/>
              </a:ext>
            </a:extLst>
          </p:cNvPr>
          <p:cNvGrpSpPr/>
          <p:nvPr/>
        </p:nvGrpSpPr>
        <p:grpSpPr>
          <a:xfrm>
            <a:off x="1838409" y="1120278"/>
            <a:ext cx="7711540" cy="7417415"/>
            <a:chOff x="-1812" y="-91227"/>
            <a:chExt cx="5317347" cy="20688049"/>
          </a:xfrm>
        </p:grpSpPr>
        <p:sp>
          <p:nvSpPr>
            <p:cNvPr id="9" name="Google Shape;147;p26">
              <a:extLst>
                <a:ext uri="{FF2B5EF4-FFF2-40B4-BE49-F238E27FC236}">
                  <a16:creationId xmlns:a16="http://schemas.microsoft.com/office/drawing/2014/main" id="{5FC6A0F7-8FBF-03C1-8ACD-D36351ADF2EA}"/>
                </a:ext>
              </a:extLst>
            </p:cNvPr>
            <p:cNvSpPr txBox="1"/>
            <p:nvPr/>
          </p:nvSpPr>
          <p:spPr>
            <a:xfrm>
              <a:off x="0" y="-57150"/>
              <a:ext cx="4057945" cy="12017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 dirty="0">
                <a:solidFill>
                  <a:srgbClr val="343776"/>
                </a:solidFill>
                <a:latin typeface="Montserrat"/>
              </a:endParaRPr>
            </a:p>
          </p:txBody>
        </p:sp>
        <p:sp>
          <p:nvSpPr>
            <p:cNvPr id="10" name="Google Shape;148;p26">
              <a:extLst>
                <a:ext uri="{FF2B5EF4-FFF2-40B4-BE49-F238E27FC236}">
                  <a16:creationId xmlns:a16="http://schemas.microsoft.com/office/drawing/2014/main" id="{CB007448-C2B1-0F61-1C53-5E76D90D9853}"/>
                </a:ext>
              </a:extLst>
            </p:cNvPr>
            <p:cNvSpPr txBox="1"/>
            <p:nvPr/>
          </p:nvSpPr>
          <p:spPr>
            <a:xfrm>
              <a:off x="-1812" y="-91227"/>
              <a:ext cx="5317347" cy="206880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85750" marR="0" lvl="0" indent="-285750" rtl="0"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Font typeface="Courier New" panose="02070309020205020404" pitchFamily="49" charset="0"/>
                <a:buChar char="o"/>
              </a:pPr>
              <a:endParaRPr lang="cs-CZ" dirty="0">
                <a:solidFill>
                  <a:srgbClr val="343776"/>
                </a:solidFill>
                <a:latin typeface="Montserrat"/>
                <a:sym typeface="Montserrat"/>
              </a:endParaRPr>
            </a:p>
            <a:p>
              <a:pPr marL="285750" marR="0" lvl="0" indent="-285750" rtl="0"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Font typeface="Courier New" panose="02070309020205020404" pitchFamily="49" charset="0"/>
                <a:buChar char="o"/>
              </a:pPr>
              <a:endParaRPr lang="cs-CZ" dirty="0">
                <a:solidFill>
                  <a:srgbClr val="343776"/>
                </a:solidFill>
                <a:latin typeface="Montserrat"/>
                <a:sym typeface="Montserrat"/>
              </a:endParaRPr>
            </a:p>
            <a:p>
              <a:pPr marL="285750" indent="-285750" algn="l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r>
                <a:rPr lang="cs-CZ" b="1" dirty="0">
                  <a:solidFill>
                    <a:srgbClr val="343776"/>
                  </a:solidFill>
                  <a:latin typeface="Montserrat"/>
                </a:rPr>
                <a:t>chatboti</a:t>
              </a:r>
            </a:p>
            <a:p>
              <a:pPr marL="742950" lvl="1" indent="-285750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r>
                <a:rPr lang="cs-CZ" u="sng" dirty="0">
                  <a:solidFill>
                    <a:srgbClr val="343776"/>
                  </a:solidFill>
                  <a:latin typeface="Montserrat"/>
                </a:rPr>
                <a:t>komerční online řešení </a:t>
              </a:r>
              <a:r>
                <a:rPr lang="cs-CZ" dirty="0">
                  <a:solidFill>
                    <a:srgbClr val="343776"/>
                  </a:solidFill>
                  <a:latin typeface="Montserrat"/>
                </a:rPr>
                <a:t>– např. chatbase.co, pozor na ceny, ideální pro data, na kterých nám „nezáleží“, </a:t>
              </a:r>
              <a:r>
                <a:rPr lang="cs-CZ" dirty="0" err="1">
                  <a:solidFill>
                    <a:srgbClr val="343776"/>
                  </a:solidFill>
                  <a:latin typeface="Montserrat"/>
                </a:rPr>
                <a:t>webchat</a:t>
              </a:r>
              <a:endParaRPr lang="cs-CZ" dirty="0">
                <a:solidFill>
                  <a:srgbClr val="343776"/>
                </a:solidFill>
                <a:latin typeface="Montserrat"/>
              </a:endParaRPr>
            </a:p>
            <a:p>
              <a:pPr marL="742950" lvl="1" indent="-285750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r>
                <a:rPr lang="cs-CZ" u="sng" dirty="0">
                  <a:solidFill>
                    <a:srgbClr val="343776"/>
                  </a:solidFill>
                  <a:latin typeface="Montserrat"/>
                </a:rPr>
                <a:t>dodávka na klíč</a:t>
              </a:r>
            </a:p>
            <a:p>
              <a:pPr marL="1200150" lvl="2" indent="-285750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r>
                <a:rPr lang="cs-CZ" dirty="0">
                  <a:solidFill>
                    <a:srgbClr val="343776"/>
                  </a:solidFill>
                  <a:latin typeface="Montserrat"/>
                </a:rPr>
                <a:t>stejně je s tím spousta práce (data, testy, procesy)</a:t>
              </a:r>
            </a:p>
            <a:p>
              <a:pPr marL="1200150" lvl="2" indent="-285750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r>
                <a:rPr lang="cs-CZ" dirty="0">
                  <a:solidFill>
                    <a:srgbClr val="343776"/>
                  </a:solidFill>
                  <a:latin typeface="Montserrat"/>
                </a:rPr>
                <a:t>není to levné</a:t>
              </a:r>
            </a:p>
            <a:p>
              <a:pPr marL="1200150" lvl="2" indent="-285750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r>
                <a:rPr lang="cs-CZ" dirty="0">
                  <a:solidFill>
                    <a:srgbClr val="343776"/>
                  </a:solidFill>
                  <a:latin typeface="Montserrat"/>
                </a:rPr>
                <a:t>problém se škálovatelností</a:t>
              </a:r>
            </a:p>
            <a:p>
              <a:pPr marL="1200150" lvl="2" indent="-285750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r>
                <a:rPr lang="cs-CZ" dirty="0">
                  <a:solidFill>
                    <a:srgbClr val="343776"/>
                  </a:solidFill>
                  <a:latin typeface="Montserrat"/>
                </a:rPr>
                <a:t>ALE vyplatí se pro složité projekty</a:t>
              </a:r>
            </a:p>
            <a:p>
              <a:pPr marL="742950" lvl="1" indent="-285750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r>
                <a:rPr lang="cs-CZ" u="sng" dirty="0">
                  <a:solidFill>
                    <a:srgbClr val="343776"/>
                  </a:solidFill>
                  <a:latin typeface="Montserrat"/>
                </a:rPr>
                <a:t>MS </a:t>
              </a:r>
              <a:r>
                <a:rPr lang="cs-CZ" u="sng" dirty="0" err="1">
                  <a:solidFill>
                    <a:srgbClr val="343776"/>
                  </a:solidFill>
                  <a:latin typeface="Montserrat"/>
                </a:rPr>
                <a:t>Copilot</a:t>
              </a:r>
              <a:endParaRPr lang="cs-CZ" u="sng" dirty="0">
                <a:solidFill>
                  <a:srgbClr val="343776"/>
                </a:solidFill>
                <a:latin typeface="Montserrat"/>
              </a:endParaRPr>
            </a:p>
            <a:p>
              <a:pPr marL="1200150" lvl="2" indent="-285750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r>
                <a:rPr lang="cs-CZ" dirty="0">
                  <a:solidFill>
                    <a:srgbClr val="343776"/>
                  </a:solidFill>
                  <a:latin typeface="Montserrat"/>
                </a:rPr>
                <a:t>aktuálně preferovaná varianta na KÚSK</a:t>
              </a:r>
            </a:p>
            <a:p>
              <a:pPr marL="1200150" lvl="2" indent="-285750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r>
                <a:rPr lang="cs-CZ" dirty="0">
                  <a:solidFill>
                    <a:srgbClr val="343776"/>
                  </a:solidFill>
                  <a:latin typeface="Montserrat"/>
                </a:rPr>
                <a:t>chatbota lze integrovat do MS Teams – jedno místo, kde jsou integrovaní všichni </a:t>
              </a:r>
              <a:r>
                <a:rPr lang="cs-CZ" dirty="0" err="1">
                  <a:solidFill>
                    <a:srgbClr val="343776"/>
                  </a:solidFill>
                  <a:latin typeface="Montserrat"/>
                </a:rPr>
                <a:t>boti</a:t>
              </a:r>
              <a:endParaRPr lang="cs-CZ" dirty="0">
                <a:solidFill>
                  <a:srgbClr val="343776"/>
                </a:solidFill>
                <a:latin typeface="Montserrat"/>
              </a:endParaRPr>
            </a:p>
            <a:p>
              <a:pPr marL="1200150" lvl="2" indent="-285750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r>
                <a:rPr lang="cs-CZ" dirty="0">
                  <a:solidFill>
                    <a:srgbClr val="343776"/>
                  </a:solidFill>
                  <a:latin typeface="Montserrat"/>
                </a:rPr>
                <a:t>stavba nových chatbotů přes MS </a:t>
              </a:r>
              <a:r>
                <a:rPr lang="cs-CZ" dirty="0" err="1">
                  <a:solidFill>
                    <a:srgbClr val="343776"/>
                  </a:solidFill>
                  <a:latin typeface="Montserrat"/>
                </a:rPr>
                <a:t>Copilot</a:t>
              </a:r>
              <a:r>
                <a:rPr lang="cs-CZ" dirty="0">
                  <a:solidFill>
                    <a:srgbClr val="343776"/>
                  </a:solidFill>
                  <a:latin typeface="Montserrat"/>
                </a:rPr>
                <a:t> Studio – interně</a:t>
              </a:r>
            </a:p>
            <a:p>
              <a:pPr marL="1200150" lvl="2" indent="-285750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r>
                <a:rPr lang="cs-CZ" dirty="0">
                  <a:solidFill>
                    <a:srgbClr val="343776"/>
                  </a:solidFill>
                  <a:latin typeface="Montserrat"/>
                </a:rPr>
                <a:t>snadno lze tvořit a rušit chaty podle požadavků kolegů – </a:t>
              </a:r>
              <a:r>
                <a:rPr lang="cs-CZ" dirty="0" err="1">
                  <a:solidFill>
                    <a:srgbClr val="343776"/>
                  </a:solidFill>
                  <a:latin typeface="Montserrat"/>
                </a:rPr>
                <a:t>grass</a:t>
              </a:r>
              <a:r>
                <a:rPr lang="cs-CZ" dirty="0">
                  <a:solidFill>
                    <a:srgbClr val="343776"/>
                  </a:solidFill>
                  <a:latin typeface="Montserrat"/>
                </a:rPr>
                <a:t> </a:t>
              </a:r>
              <a:r>
                <a:rPr lang="cs-CZ" dirty="0" err="1">
                  <a:solidFill>
                    <a:srgbClr val="343776"/>
                  </a:solidFill>
                  <a:latin typeface="Montserrat"/>
                </a:rPr>
                <a:t>root</a:t>
              </a:r>
              <a:r>
                <a:rPr lang="cs-CZ" dirty="0">
                  <a:solidFill>
                    <a:srgbClr val="343776"/>
                  </a:solidFill>
                  <a:latin typeface="Montserrat"/>
                </a:rPr>
                <a:t> přístup</a:t>
              </a:r>
            </a:p>
            <a:p>
              <a:pPr marL="285750" indent="-285750" algn="l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endParaRPr lang="cs-CZ" dirty="0">
                <a:solidFill>
                  <a:srgbClr val="343776"/>
                </a:solidFill>
                <a:latin typeface="Montserrat"/>
              </a:endParaRPr>
            </a:p>
            <a:p>
              <a:pPr algn="l">
                <a:buClr>
                  <a:srgbClr val="343776"/>
                </a:buClr>
              </a:pPr>
              <a:endParaRPr lang="cs-CZ" b="1" dirty="0">
                <a:solidFill>
                  <a:srgbClr val="343776"/>
                </a:solidFill>
                <a:latin typeface="Montserrat"/>
              </a:endParaRPr>
            </a:p>
            <a:p>
              <a:pPr algn="l">
                <a:buClr>
                  <a:srgbClr val="343776"/>
                </a:buClr>
              </a:pPr>
              <a:br>
                <a:rPr lang="cs-CZ" dirty="0">
                  <a:solidFill>
                    <a:srgbClr val="343776"/>
                  </a:solidFill>
                  <a:latin typeface="Montserrat"/>
                </a:rPr>
              </a:br>
              <a:endParaRPr lang="cs-CZ" dirty="0">
                <a:solidFill>
                  <a:srgbClr val="343776"/>
                </a:solidFill>
                <a:latin typeface="Montserrat"/>
              </a:endParaRPr>
            </a:p>
            <a:p>
              <a:pPr marL="285750" indent="-285750" algn="l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endParaRPr lang="cs-CZ" dirty="0">
                <a:solidFill>
                  <a:srgbClr val="343776"/>
                </a:solidFill>
                <a:latin typeface="Montserrat"/>
              </a:endParaRPr>
            </a:p>
            <a:p>
              <a:pPr marL="285750" indent="-285750" algn="l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endParaRPr lang="cs-CZ" dirty="0">
                <a:solidFill>
                  <a:srgbClr val="343776"/>
                </a:solidFill>
                <a:latin typeface="Montserrat"/>
              </a:endParaRPr>
            </a:p>
            <a:p>
              <a:pPr marL="285750" indent="-285750" algn="l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endParaRPr lang="cs-CZ" dirty="0">
                <a:solidFill>
                  <a:srgbClr val="343776"/>
                </a:solidFill>
                <a:latin typeface="Montserrat"/>
              </a:endParaRPr>
            </a:p>
            <a:p>
              <a:pPr marL="285750" indent="-285750" algn="l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endParaRPr lang="cs-CZ" dirty="0">
                <a:solidFill>
                  <a:srgbClr val="343776"/>
                </a:solidFill>
                <a:latin typeface="Montserrat"/>
              </a:endParaRPr>
            </a:p>
            <a:p>
              <a:pPr marR="0" lvl="0" rtl="0">
                <a:spcBef>
                  <a:spcPts val="0"/>
                </a:spcBef>
                <a:spcAft>
                  <a:spcPts val="0"/>
                </a:spcAft>
              </a:pPr>
              <a:endParaRPr lang="cs-CZ" sz="1400" b="1" u="none" dirty="0">
                <a:solidFill>
                  <a:srgbClr val="343776"/>
                </a:solidFill>
                <a:latin typeface="Montserrat Light" pitchFamily="2" charset="-18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7403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0;p31">
            <a:extLst>
              <a:ext uri="{FF2B5EF4-FFF2-40B4-BE49-F238E27FC236}">
                <a16:creationId xmlns:a16="http://schemas.microsoft.com/office/drawing/2014/main" id="{137B2F31-A2BE-E5E7-83C0-0636A588A275}"/>
              </a:ext>
            </a:extLst>
          </p:cNvPr>
          <p:cNvSpPr txBox="1"/>
          <p:nvPr/>
        </p:nvSpPr>
        <p:spPr>
          <a:xfrm>
            <a:off x="2987378" y="207801"/>
            <a:ext cx="5846184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Chakra Petch"/>
              </a:rPr>
              <a:t>Jak na to???</a:t>
            </a:r>
            <a:endParaRPr sz="4800" b="1" dirty="0">
              <a:solidFill>
                <a:srgbClr val="3437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3" name="Google Shape;237;p31">
            <a:extLst>
              <a:ext uri="{FF2B5EF4-FFF2-40B4-BE49-F238E27FC236}">
                <a16:creationId xmlns:a16="http://schemas.microsoft.com/office/drawing/2014/main" id="{9F2AC592-AA52-693D-2A70-80B7AD7038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4149798">
            <a:off x="-1360014" y="1337050"/>
            <a:ext cx="3259152" cy="282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38;p31">
            <a:extLst>
              <a:ext uri="{FF2B5EF4-FFF2-40B4-BE49-F238E27FC236}">
                <a16:creationId xmlns:a16="http://schemas.microsoft.com/office/drawing/2014/main" id="{6A4DACE2-B561-33A2-15E2-C70E3935DE4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9763109" y="4179493"/>
            <a:ext cx="3259152" cy="28273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146;p26">
            <a:extLst>
              <a:ext uri="{FF2B5EF4-FFF2-40B4-BE49-F238E27FC236}">
                <a16:creationId xmlns:a16="http://schemas.microsoft.com/office/drawing/2014/main" id="{C2789E5C-984C-400C-ECCD-F11F6AEE1FB0}"/>
              </a:ext>
            </a:extLst>
          </p:cNvPr>
          <p:cNvGrpSpPr/>
          <p:nvPr/>
        </p:nvGrpSpPr>
        <p:grpSpPr>
          <a:xfrm>
            <a:off x="1838409" y="1132496"/>
            <a:ext cx="7711540" cy="5828040"/>
            <a:chOff x="-1812" y="-57150"/>
            <a:chExt cx="5317347" cy="16255094"/>
          </a:xfrm>
        </p:grpSpPr>
        <p:sp>
          <p:nvSpPr>
            <p:cNvPr id="9" name="Google Shape;147;p26">
              <a:extLst>
                <a:ext uri="{FF2B5EF4-FFF2-40B4-BE49-F238E27FC236}">
                  <a16:creationId xmlns:a16="http://schemas.microsoft.com/office/drawing/2014/main" id="{5FC6A0F7-8FBF-03C1-8ACD-D36351ADF2EA}"/>
                </a:ext>
              </a:extLst>
            </p:cNvPr>
            <p:cNvSpPr txBox="1"/>
            <p:nvPr/>
          </p:nvSpPr>
          <p:spPr>
            <a:xfrm>
              <a:off x="0" y="-57150"/>
              <a:ext cx="4057945" cy="12017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 dirty="0">
                <a:solidFill>
                  <a:srgbClr val="343776"/>
                </a:solidFill>
                <a:latin typeface="Montserrat"/>
              </a:endParaRPr>
            </a:p>
          </p:txBody>
        </p:sp>
        <p:sp>
          <p:nvSpPr>
            <p:cNvPr id="10" name="Google Shape;148;p26">
              <a:extLst>
                <a:ext uri="{FF2B5EF4-FFF2-40B4-BE49-F238E27FC236}">
                  <a16:creationId xmlns:a16="http://schemas.microsoft.com/office/drawing/2014/main" id="{CB007448-C2B1-0F61-1C53-5E76D90D9853}"/>
                </a:ext>
              </a:extLst>
            </p:cNvPr>
            <p:cNvSpPr txBox="1"/>
            <p:nvPr/>
          </p:nvSpPr>
          <p:spPr>
            <a:xfrm>
              <a:off x="-1812" y="145390"/>
              <a:ext cx="5317347" cy="16052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85750" marR="0" lvl="0" indent="-285750" rtl="0"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Font typeface="Courier New" panose="02070309020205020404" pitchFamily="49" charset="0"/>
                <a:buChar char="o"/>
              </a:pPr>
              <a:endParaRPr lang="cs-CZ" dirty="0">
                <a:solidFill>
                  <a:srgbClr val="343776"/>
                </a:solidFill>
                <a:latin typeface="Montserrat"/>
                <a:sym typeface="Montserrat"/>
              </a:endParaRPr>
            </a:p>
            <a:p>
              <a:pPr marL="285750" indent="-285750" algn="l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endParaRPr lang="cs-CZ" dirty="0">
                <a:solidFill>
                  <a:srgbClr val="343776"/>
                </a:solidFill>
                <a:latin typeface="Montserrat"/>
              </a:endParaRPr>
            </a:p>
            <a:p>
              <a:pPr marL="285750" indent="-285750" algn="l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r>
                <a:rPr lang="cs-CZ" dirty="0" err="1">
                  <a:solidFill>
                    <a:srgbClr val="343776"/>
                  </a:solidFill>
                  <a:latin typeface="Montserrat"/>
                </a:rPr>
                <a:t>samostný</a:t>
              </a:r>
              <a:r>
                <a:rPr lang="cs-CZ" dirty="0">
                  <a:solidFill>
                    <a:srgbClr val="343776"/>
                  </a:solidFill>
                  <a:latin typeface="Montserrat"/>
                </a:rPr>
                <a:t> MS </a:t>
              </a:r>
              <a:r>
                <a:rPr lang="cs-CZ" dirty="0" err="1">
                  <a:solidFill>
                    <a:srgbClr val="343776"/>
                  </a:solidFill>
                  <a:latin typeface="Montserrat"/>
                </a:rPr>
                <a:t>Copilot</a:t>
              </a:r>
              <a:r>
                <a:rPr lang="cs-CZ" dirty="0">
                  <a:solidFill>
                    <a:srgbClr val="343776"/>
                  </a:solidFill>
                  <a:latin typeface="Montserrat"/>
                </a:rPr>
                <a:t>, prozatím poměrně dost pomalý, zajímavé možnosti využití, velká výhoda – integrace.</a:t>
              </a:r>
            </a:p>
            <a:p>
              <a:pPr marL="285750" indent="-285750" algn="l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r>
                <a:rPr lang="cs-CZ" dirty="0">
                  <a:solidFill>
                    <a:srgbClr val="343776"/>
                  </a:solidFill>
                  <a:latin typeface="Montserrat"/>
                </a:rPr>
                <a:t>MS </a:t>
              </a:r>
              <a:r>
                <a:rPr lang="cs-CZ" dirty="0" err="1">
                  <a:solidFill>
                    <a:srgbClr val="343776"/>
                  </a:solidFill>
                  <a:latin typeface="Montserrat"/>
                </a:rPr>
                <a:t>Copilot</a:t>
              </a:r>
              <a:r>
                <a:rPr lang="cs-CZ" dirty="0">
                  <a:solidFill>
                    <a:srgbClr val="343776"/>
                  </a:solidFill>
                  <a:latin typeface="Montserrat"/>
                </a:rPr>
                <a:t> Studio – možnost vytváření vlastních „</a:t>
              </a:r>
              <a:r>
                <a:rPr lang="cs-CZ" dirty="0" err="1">
                  <a:solidFill>
                    <a:srgbClr val="343776"/>
                  </a:solidFill>
                  <a:latin typeface="Montserrat"/>
                </a:rPr>
                <a:t>copilotů</a:t>
              </a:r>
              <a:r>
                <a:rPr lang="cs-CZ" dirty="0">
                  <a:solidFill>
                    <a:srgbClr val="343776"/>
                  </a:solidFill>
                  <a:latin typeface="Montserrat"/>
                </a:rPr>
                <a:t>“.</a:t>
              </a:r>
            </a:p>
            <a:p>
              <a:pPr marL="742950" lvl="1" indent="-285750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r>
                <a:rPr lang="cs-CZ" dirty="0">
                  <a:solidFill>
                    <a:srgbClr val="343776"/>
                  </a:solidFill>
                  <a:latin typeface="Montserrat"/>
                </a:rPr>
                <a:t>k interním </a:t>
              </a:r>
              <a:r>
                <a:rPr lang="cs-CZ" dirty="0" err="1">
                  <a:solidFill>
                    <a:srgbClr val="343776"/>
                  </a:solidFill>
                  <a:latin typeface="Montserrat"/>
                </a:rPr>
                <a:t>copilotům</a:t>
              </a:r>
              <a:r>
                <a:rPr lang="cs-CZ" dirty="0">
                  <a:solidFill>
                    <a:srgbClr val="343776"/>
                  </a:solidFill>
                  <a:latin typeface="Montserrat"/>
                </a:rPr>
                <a:t> mají přístup i zaměstnanci bez placené licence</a:t>
              </a:r>
            </a:p>
            <a:p>
              <a:pPr marL="742950" lvl="1" indent="-285750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r>
                <a:rPr lang="cs-CZ" dirty="0">
                  <a:solidFill>
                    <a:srgbClr val="343776"/>
                  </a:solidFill>
                  <a:latin typeface="Montserrat"/>
                </a:rPr>
                <a:t>podpora </a:t>
              </a:r>
              <a:r>
                <a:rPr lang="cs-CZ" dirty="0" err="1">
                  <a:solidFill>
                    <a:srgbClr val="343776"/>
                  </a:solidFill>
                  <a:latin typeface="Montserrat"/>
                </a:rPr>
                <a:t>grassroot</a:t>
              </a:r>
              <a:r>
                <a:rPr lang="cs-CZ" dirty="0">
                  <a:solidFill>
                    <a:srgbClr val="343776"/>
                  </a:solidFill>
                  <a:latin typeface="Montserrat"/>
                </a:rPr>
                <a:t> přístupu, menší skupiny mohou lépe definovat, na co by AI mohly využít</a:t>
              </a:r>
            </a:p>
            <a:p>
              <a:pPr marL="742950" lvl="1" indent="-285750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endParaRPr lang="cs-CZ" dirty="0">
                <a:solidFill>
                  <a:srgbClr val="343776"/>
                </a:solidFill>
                <a:latin typeface="Montserrat"/>
              </a:endParaRPr>
            </a:p>
            <a:p>
              <a:pPr marL="285750" indent="-285750" algn="l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r>
                <a:rPr lang="cs-CZ" dirty="0">
                  <a:solidFill>
                    <a:srgbClr val="343776"/>
                  </a:solidFill>
                  <a:latin typeface="Montserrat"/>
                </a:rPr>
                <a:t>h</a:t>
              </a:r>
              <a:r>
                <a:rPr lang="cs-CZ">
                  <a:solidFill>
                    <a:srgbClr val="343776"/>
                  </a:solidFill>
                  <a:latin typeface="Montserrat"/>
                </a:rPr>
                <a:t>ledání </a:t>
              </a:r>
              <a:r>
                <a:rPr lang="cs-CZ" dirty="0">
                  <a:solidFill>
                    <a:srgbClr val="343776"/>
                  </a:solidFill>
                  <a:latin typeface="Montserrat"/>
                </a:rPr>
                <a:t>on premise řešení – odpadá strach z nakládání s daty, nejde o všespásné řešení, ideální pro úzkou skupinu pracovních činností, kde se nakládá s chráněnými údaji</a:t>
              </a:r>
            </a:p>
            <a:p>
              <a:pPr marL="285750" indent="-285750" algn="l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endParaRPr lang="cs-CZ" b="1" dirty="0">
                <a:solidFill>
                  <a:srgbClr val="343776"/>
                </a:solidFill>
                <a:latin typeface="Montserrat"/>
              </a:endParaRPr>
            </a:p>
            <a:p>
              <a:pPr algn="l">
                <a:buClr>
                  <a:srgbClr val="343776"/>
                </a:buClr>
              </a:pPr>
              <a:br>
                <a:rPr lang="cs-CZ" dirty="0">
                  <a:solidFill>
                    <a:srgbClr val="343776"/>
                  </a:solidFill>
                  <a:latin typeface="Montserrat"/>
                </a:rPr>
              </a:br>
              <a:endParaRPr lang="cs-CZ" dirty="0">
                <a:solidFill>
                  <a:srgbClr val="343776"/>
                </a:solidFill>
                <a:latin typeface="Montserrat"/>
              </a:endParaRPr>
            </a:p>
            <a:p>
              <a:pPr marL="285750" indent="-285750" algn="l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endParaRPr lang="cs-CZ" dirty="0">
                <a:solidFill>
                  <a:srgbClr val="343776"/>
                </a:solidFill>
                <a:latin typeface="Montserrat"/>
              </a:endParaRPr>
            </a:p>
            <a:p>
              <a:pPr marL="285750" indent="-285750" algn="l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endParaRPr lang="cs-CZ" dirty="0">
                <a:solidFill>
                  <a:srgbClr val="343776"/>
                </a:solidFill>
                <a:latin typeface="Montserrat"/>
              </a:endParaRPr>
            </a:p>
            <a:p>
              <a:pPr marL="285750" indent="-285750" algn="l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endParaRPr lang="cs-CZ" dirty="0">
                <a:solidFill>
                  <a:srgbClr val="343776"/>
                </a:solidFill>
                <a:latin typeface="Montserrat"/>
              </a:endParaRPr>
            </a:p>
            <a:p>
              <a:pPr marL="285750" indent="-285750" algn="l">
                <a:buClr>
                  <a:srgbClr val="343776"/>
                </a:buClr>
                <a:buFont typeface="Courier New" panose="02070309020205020404" pitchFamily="49" charset="0"/>
                <a:buChar char="o"/>
              </a:pPr>
              <a:endParaRPr lang="cs-CZ" dirty="0">
                <a:solidFill>
                  <a:srgbClr val="343776"/>
                </a:solidFill>
                <a:latin typeface="Montserrat"/>
              </a:endParaRPr>
            </a:p>
            <a:p>
              <a:pPr marR="0" lvl="0" rtl="0">
                <a:spcBef>
                  <a:spcPts val="0"/>
                </a:spcBef>
                <a:spcAft>
                  <a:spcPts val="0"/>
                </a:spcAft>
              </a:pPr>
              <a:endParaRPr lang="cs-CZ" sz="1400" b="1" u="none" dirty="0">
                <a:solidFill>
                  <a:srgbClr val="343776"/>
                </a:solidFill>
                <a:latin typeface="Montserrat Light" pitchFamily="2" charset="-18"/>
                <a:sym typeface="Montserrat"/>
              </a:endParaRPr>
            </a:p>
          </p:txBody>
        </p:sp>
      </p:grpSp>
      <p:pic>
        <p:nvPicPr>
          <p:cNvPr id="4" name="Obrázek 3">
            <a:extLst>
              <a:ext uri="{FF2B5EF4-FFF2-40B4-BE49-F238E27FC236}">
                <a16:creationId xmlns:a16="http://schemas.microsoft.com/office/drawing/2014/main" id="{08F3B708-5ED1-4E69-FDA1-9377B6459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0379"/>
            <a:ext cx="1857676" cy="32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60915"/>
      </p:ext>
    </p:extLst>
  </p:cSld>
  <p:clrMapOvr>
    <a:masterClrMapping/>
  </p:clrMapOvr>
</p:sld>
</file>

<file path=ppt/theme/theme1.xml><?xml version="1.0" encoding="utf-8"?>
<a:theme xmlns:a="http://schemas.openxmlformats.org/drawingml/2006/main" name="1_kratky_praporek">
  <a:themeElements>
    <a:clrScheme name="sablona_KUSK_barvy">
      <a:dk1>
        <a:sysClr val="windowText" lastClr="000000"/>
      </a:dk1>
      <a:lt1>
        <a:sysClr val="window" lastClr="FFFFFF"/>
      </a:lt1>
      <a:dk2>
        <a:srgbClr val="AEABAB"/>
      </a:dk2>
      <a:lt2>
        <a:srgbClr val="E7E6E6"/>
      </a:lt2>
      <a:accent1>
        <a:srgbClr val="FF0000"/>
      </a:accent1>
      <a:accent2>
        <a:srgbClr val="2F5496"/>
      </a:accent2>
      <a:accent3>
        <a:srgbClr val="A5A5A5"/>
      </a:accent3>
      <a:accent4>
        <a:srgbClr val="FE9999"/>
      </a:accent4>
      <a:accent5>
        <a:srgbClr val="F2F2F2"/>
      </a:accent5>
      <a:accent6>
        <a:srgbClr val="9FB7E1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výjezdy_rakovník_03_05_2022" id="{ADCD94E8-9CAE-4854-9865-8FD50D6D4DFB}" vid="{3317936D-6414-4ABC-BB91-9A0A12205FE5}"/>
    </a:ext>
  </a:extLst>
</a:theme>
</file>

<file path=ppt/theme/theme2.xml><?xml version="1.0" encoding="utf-8"?>
<a:theme xmlns:a="http://schemas.openxmlformats.org/drawingml/2006/main" name="3_Vlastní návrh">
  <a:themeElements>
    <a:clrScheme name="sablona_KUSK_barvy">
      <a:dk1>
        <a:sysClr val="windowText" lastClr="000000"/>
      </a:dk1>
      <a:lt1>
        <a:sysClr val="window" lastClr="FFFFFF"/>
      </a:lt1>
      <a:dk2>
        <a:srgbClr val="AEABAB"/>
      </a:dk2>
      <a:lt2>
        <a:srgbClr val="E7E6E6"/>
      </a:lt2>
      <a:accent1>
        <a:srgbClr val="FF0000"/>
      </a:accent1>
      <a:accent2>
        <a:srgbClr val="2F5496"/>
      </a:accent2>
      <a:accent3>
        <a:srgbClr val="A5A5A5"/>
      </a:accent3>
      <a:accent4>
        <a:srgbClr val="FE9999"/>
      </a:accent4>
      <a:accent5>
        <a:srgbClr val="F2F2F2"/>
      </a:accent5>
      <a:accent6>
        <a:srgbClr val="9FB7E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výjezdy_rakovník_03_05_2022" id="{ADCD94E8-9CAE-4854-9865-8FD50D6D4DFB}" vid="{45B90CB6-AE81-4A6E-B0B5-444FCCEC3FC0}"/>
    </a:ext>
  </a:extLst>
</a:theme>
</file>

<file path=ppt/theme/theme3.xml><?xml version="1.0" encoding="utf-8"?>
<a:theme xmlns:a="http://schemas.openxmlformats.org/drawingml/2006/main" name="1_oddělovaci stra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výjezdy_rakovník_03_05_2022" id="{ADCD94E8-9CAE-4854-9865-8FD50D6D4DFB}" vid="{4DC62A32-B3B9-41C2-BCF6-C9AFD85018A4}"/>
    </a:ext>
  </a:extLst>
</a:theme>
</file>

<file path=ppt/theme/theme4.xml><?xml version="1.0" encoding="utf-8"?>
<a:theme xmlns:a="http://schemas.openxmlformats.org/drawingml/2006/main" name="rozdelovnik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výjezdy_rakovník_03_05_2022" id="{ADCD94E8-9CAE-4854-9865-8FD50D6D4DFB}" vid="{04A81A2A-9C3E-40EF-948C-37D8F02B2396}"/>
    </a:ext>
  </a:extLst>
</a:theme>
</file>

<file path=ppt/theme/theme5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výjezdy_rakovník_03_05_2022" id="{ADCD94E8-9CAE-4854-9865-8FD50D6D4DFB}" vid="{395D6CB7-10FA-406A-BDB8-8312B49A6671}"/>
    </a:ext>
  </a:extLst>
</a:theme>
</file>

<file path=ppt/theme/theme6.xml><?xml version="1.0" encoding="utf-8"?>
<a:theme xmlns:a="http://schemas.openxmlformats.org/drawingml/2006/main" name="KNIHOVNA_objektů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výjezdy_rakovník_03_05_2022" id="{ADCD94E8-9CAE-4854-9865-8FD50D6D4DFB}" vid="{E61C4DB1-F9A2-4059-AA4A-B81E4FC1F8DB}"/>
    </a:ext>
  </a:extLst>
</a:theme>
</file>

<file path=ppt/theme/theme7.xml><?xml version="1.0" encoding="utf-8"?>
<a:theme xmlns:a="http://schemas.openxmlformats.org/drawingml/2006/main" name="1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výjezdy_rakovník_03_05_2022" id="{ADCD94E8-9CAE-4854-9865-8FD50D6D4DFB}" vid="{E9DB33EF-515B-44CE-A535-D7D56845DDAB}"/>
    </a:ext>
  </a:extLst>
</a:theme>
</file>

<file path=ppt/theme/theme8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705b145-0ad8-4d95-83db-ccf61916e19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E706BF114750844AC0CD8196BF119E0" ma:contentTypeVersion="14" ma:contentTypeDescription="Vytvoří nový dokument" ma:contentTypeScope="" ma:versionID="9ff778bb213c84d77f6e8b25307b5720">
  <xsd:schema xmlns:xsd="http://www.w3.org/2001/XMLSchema" xmlns:xs="http://www.w3.org/2001/XMLSchema" xmlns:p="http://schemas.microsoft.com/office/2006/metadata/properties" xmlns:ns3="1705b145-0ad8-4d95-83db-ccf61916e190" xmlns:ns4="be2f4ddc-fc42-4bd9-9bfe-62382fd55b68" targetNamespace="http://schemas.microsoft.com/office/2006/metadata/properties" ma:root="true" ma:fieldsID="8740f35016406fb45ceef8b738348cf5" ns3:_="" ns4:_="">
    <xsd:import namespace="1705b145-0ad8-4d95-83db-ccf61916e190"/>
    <xsd:import namespace="be2f4ddc-fc42-4bd9-9bfe-62382fd55b6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SystemTags" minOccurs="0"/>
                <xsd:element ref="ns3:MediaServiceLocation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05b145-0ad8-4d95-83db-ccf61916e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2f4ddc-fc42-4bd9-9bfe-62382fd55b6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8FB246-F07D-415C-95AC-C61B91841B69}">
  <ds:schemaRefs>
    <ds:schemaRef ds:uri="http://schemas.microsoft.com/office/2006/metadata/properties"/>
    <ds:schemaRef ds:uri="http://schemas.microsoft.com/office/2006/documentManagement/types"/>
    <ds:schemaRef ds:uri="1705b145-0ad8-4d95-83db-ccf61916e190"/>
    <ds:schemaRef ds:uri="be2f4ddc-fc42-4bd9-9bfe-62382fd55b68"/>
    <ds:schemaRef ds:uri="http://purl.org/dc/terms/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9A456FA-9B54-4C4E-8330-FCF0D065B8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05b145-0ad8-4d95-83db-ccf61916e190"/>
    <ds:schemaRef ds:uri="be2f4ddc-fc42-4bd9-9bfe-62382fd55b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2B97B2-28AE-4671-948A-F2E3681350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Mustr PP</Template>
  <TotalTime>8655</TotalTime>
  <Words>736</Words>
  <Application>Microsoft Office PowerPoint</Application>
  <PresentationFormat>Širokoúhlá obrazovka</PresentationFormat>
  <Paragraphs>121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7</vt:i4>
      </vt:variant>
      <vt:variant>
        <vt:lpstr>Nadpisy snímků</vt:lpstr>
      </vt:variant>
      <vt:variant>
        <vt:i4>17</vt:i4>
      </vt:variant>
    </vt:vector>
  </HeadingPairs>
  <TitlesOfParts>
    <vt:vector size="32" baseType="lpstr">
      <vt:lpstr>Aptos</vt:lpstr>
      <vt:lpstr>Arial</vt:lpstr>
      <vt:lpstr>Calibri</vt:lpstr>
      <vt:lpstr>Courier New</vt:lpstr>
      <vt:lpstr>Chakra Petch</vt:lpstr>
      <vt:lpstr>Montserrat</vt:lpstr>
      <vt:lpstr>Montserrat Light</vt:lpstr>
      <vt:lpstr>Wingdings</vt:lpstr>
      <vt:lpstr>1_kratky_praporek</vt:lpstr>
      <vt:lpstr>3_Vlastní návrh</vt:lpstr>
      <vt:lpstr>1_oddělovaci strana</vt:lpstr>
      <vt:lpstr>rozdelovnik1</vt:lpstr>
      <vt:lpstr>Vlastní návrh</vt:lpstr>
      <vt:lpstr>KNIHOVNA_objektů</vt:lpstr>
      <vt:lpstr>1_Vlastní návrh</vt:lpstr>
      <vt:lpstr>Praxe z kraje a pohled na AI  Krajský úřad Středočeského kraje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Holek Josef</dc:creator>
  <cp:lastModifiedBy>Kohout Petr</cp:lastModifiedBy>
  <cp:revision>48</cp:revision>
  <cp:lastPrinted>2024-02-27T12:43:36Z</cp:lastPrinted>
  <dcterms:created xsi:type="dcterms:W3CDTF">2022-05-09T11:39:11Z</dcterms:created>
  <dcterms:modified xsi:type="dcterms:W3CDTF">2024-10-10T21:06:15Z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0x0101008E706BF114750844AC0CD8196BF119E0</vt:lpwstr>
  </property>
</Properties>
</file>