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1"/>
  </p:notesMasterIdLst>
  <p:sldIdLst>
    <p:sldId id="341" r:id="rId6"/>
    <p:sldId id="349" r:id="rId7"/>
    <p:sldId id="324" r:id="rId8"/>
    <p:sldId id="343" r:id="rId9"/>
    <p:sldId id="355" r:id="rId10"/>
    <p:sldId id="342" r:id="rId11"/>
    <p:sldId id="346" r:id="rId12"/>
    <p:sldId id="354" r:id="rId13"/>
    <p:sldId id="347" r:id="rId14"/>
    <p:sldId id="348" r:id="rId15"/>
    <p:sldId id="345" r:id="rId16"/>
    <p:sldId id="351" r:id="rId17"/>
    <p:sldId id="350" r:id="rId18"/>
    <p:sldId id="352" r:id="rId19"/>
    <p:sldId id="344"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987"/>
    <a:srgbClr val="009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45B2D-78A7-4500-B431-C31FC6A1E149}" v="63" dt="2024-10-10T18:15:42.48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Tmavý styl 1 – zvýraznění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9424" autoAdjust="0"/>
  </p:normalViewPr>
  <p:slideViewPr>
    <p:cSldViewPr snapToGrid="0">
      <p:cViewPr varScale="1">
        <p:scale>
          <a:sx n="97" d="100"/>
          <a:sy n="97" d="100"/>
        </p:scale>
        <p:origin x="126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4" y="2"/>
            <a:ext cx="2971800" cy="458788"/>
          </a:xfrm>
          <a:prstGeom prst="rect">
            <a:avLst/>
          </a:prstGeom>
        </p:spPr>
        <p:txBody>
          <a:bodyPr vert="horz" lIns="91440" tIns="45720" rIns="91440" bIns="45720" rtlCol="0"/>
          <a:lstStyle>
            <a:lvl1pPr algn="r">
              <a:defRPr sz="1200"/>
            </a:lvl1pPr>
          </a:lstStyle>
          <a:p>
            <a:fld id="{84876EA0-A7D8-4C36-9103-675E79D94563}" type="datetimeFigureOut">
              <a:rPr lang="cs-CZ" smtClean="0"/>
              <a:t>16.10.2024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1"/>
            <a:ext cx="5486400" cy="3600451"/>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4" y="8685215"/>
            <a:ext cx="2971800" cy="458787"/>
          </a:xfrm>
          <a:prstGeom prst="rect">
            <a:avLst/>
          </a:prstGeom>
        </p:spPr>
        <p:txBody>
          <a:bodyPr vert="horz" lIns="91440" tIns="45720" rIns="91440" bIns="45720" rtlCol="0" anchor="b"/>
          <a:lstStyle>
            <a:lvl1pPr algn="r">
              <a:defRPr sz="1200"/>
            </a:lvl1pPr>
          </a:lstStyle>
          <a:p>
            <a:fld id="{9C712E25-B006-4F85-B4EA-907AF006C9BB}" type="slidenum">
              <a:rPr lang="cs-CZ" smtClean="0"/>
              <a:t>‹#›</a:t>
            </a:fld>
            <a:endParaRPr lang="cs-CZ"/>
          </a:p>
        </p:txBody>
      </p:sp>
    </p:spTree>
    <p:extLst>
      <p:ext uri="{BB962C8B-B14F-4D97-AF65-F5344CB8AC3E}">
        <p14:creationId xmlns:p14="http://schemas.microsoft.com/office/powerpoint/2010/main" val="296908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Národní strategie – 	přidělení tématu ze strany VŘ, </a:t>
            </a:r>
          </a:p>
          <a:p>
            <a:r>
              <a:rPr lang="cs-CZ" dirty="0"/>
              <a:t>		nová problematika, vůbec jsem nevěděl jak na to, odborníky jsem hledal na LN internetu – zkoušel obeslat s žádostí</a:t>
            </a:r>
          </a:p>
          <a:p>
            <a:r>
              <a:rPr lang="cs-CZ" dirty="0"/>
              <a:t>		Při přípravě kulatého stolu jsem se již snažil využít AI – poradilo mě s dotazníkem, dotazy, vyhodnocením..</a:t>
            </a:r>
          </a:p>
          <a:p>
            <a:r>
              <a:rPr lang="cs-CZ" dirty="0"/>
              <a:t>Kulatý stůl – 		Zjištění, že téma není ve veřejné správě aktuální..</a:t>
            </a:r>
          </a:p>
          <a:p>
            <a:r>
              <a:rPr lang="cs-CZ" dirty="0"/>
              <a:t>		Rady od </a:t>
            </a:r>
            <a:r>
              <a:rPr lang="cs-CZ" dirty="0" err="1"/>
              <a:t>GasNET</a:t>
            </a:r>
            <a:r>
              <a:rPr lang="cs-CZ" dirty="0"/>
              <a:t>…..automatizace, </a:t>
            </a:r>
          </a:p>
          <a:p>
            <a:r>
              <a:rPr lang="cs-CZ" dirty="0"/>
              <a:t>		potřeba nastavení vnitřních předpisů, tak aby bylo možné AI vůbec využít, </a:t>
            </a:r>
          </a:p>
          <a:p>
            <a:r>
              <a:rPr lang="cs-CZ" dirty="0"/>
              <a:t>		zaměřit se procesy, protože ne AI by mělo být až pokročilejší řešení</a:t>
            </a:r>
          </a:p>
          <a:p>
            <a:endParaRPr lang="cs-CZ" dirty="0"/>
          </a:p>
          <a:p>
            <a:r>
              <a:rPr lang="cs-CZ" dirty="0"/>
              <a:t>Změna nahlížení na procesy – kladu si otázky, zda něco nelze odstranit </a:t>
            </a:r>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2</a:t>
            </a:fld>
            <a:endParaRPr lang="cs-CZ"/>
          </a:p>
        </p:txBody>
      </p:sp>
    </p:spTree>
    <p:extLst>
      <p:ext uri="{BB962C8B-B14F-4D97-AF65-F5344CB8AC3E}">
        <p14:creationId xmlns:p14="http://schemas.microsoft.com/office/powerpoint/2010/main" val="5976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Docházka	Příchody, odchody, přítomnosti v práci (práce/HO/nepřítomen)</a:t>
            </a:r>
          </a:p>
          <a:p>
            <a:r>
              <a:rPr lang="cs-CZ" dirty="0"/>
              <a:t>Vzdělávání	Přihlašování na vzdělávací akce, jejich schvalování nadřízeným</a:t>
            </a:r>
          </a:p>
          <a:p>
            <a:r>
              <a:rPr lang="cs-CZ" dirty="0"/>
              <a:t>Dovolená	Zaznamenávání dovolené, její schvalování</a:t>
            </a:r>
          </a:p>
          <a:p>
            <a:r>
              <a:rPr lang="cs-CZ" dirty="0"/>
              <a:t>Mzdové dokumenty 	Výplatní páska, prohlášení poplatníka, roční zúčtování daní</a:t>
            </a:r>
          </a:p>
          <a:p>
            <a:r>
              <a:rPr lang="cs-CZ" dirty="0"/>
              <a:t>Personální data	Vzdělání, požadavky na vzdělání</a:t>
            </a:r>
          </a:p>
          <a:p>
            <a:r>
              <a:rPr lang="cs-CZ" dirty="0"/>
              <a:t>Hodnocení zaměstnanců	Dle státní služby, dle ZZVZ</a:t>
            </a:r>
          </a:p>
          <a:p>
            <a:r>
              <a:rPr lang="cs-CZ" dirty="0"/>
              <a:t>Spisová služba		kompletně on-line</a:t>
            </a:r>
          </a:p>
          <a:p>
            <a:r>
              <a:rPr lang="cs-CZ" dirty="0"/>
              <a:t>ELIT – systém řízení VZ 	Aktuálně úprava vnitřního předpisu, tvorba VZ v cloudu</a:t>
            </a:r>
          </a:p>
          <a:p>
            <a:endParaRPr lang="cs-CZ" dirty="0"/>
          </a:p>
          <a:p>
            <a:r>
              <a:rPr lang="cs-CZ" dirty="0"/>
              <a:t>Nadstavba MS office – Návrh automatických odpovědí v rámci e-mailu, </a:t>
            </a:r>
            <a:r>
              <a:rPr lang="cs-CZ" dirty="0" err="1"/>
              <a:t>world</a:t>
            </a:r>
            <a:r>
              <a:rPr lang="cs-CZ" dirty="0"/>
              <a:t> – překlady cizojazyčných textů, </a:t>
            </a:r>
          </a:p>
          <a:p>
            <a:endParaRPr lang="cs-CZ" dirty="0"/>
          </a:p>
          <a:p>
            <a:r>
              <a:rPr lang="cs-CZ" dirty="0"/>
              <a:t>Realizace dokumentů k veřejným zakázkám ve sdílených dokumentech.</a:t>
            </a:r>
          </a:p>
          <a:p>
            <a:endParaRPr lang="cs-CZ" dirty="0"/>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4</a:t>
            </a:fld>
            <a:endParaRPr lang="cs-CZ"/>
          </a:p>
        </p:txBody>
      </p:sp>
    </p:spTree>
    <p:extLst>
      <p:ext uri="{BB962C8B-B14F-4D97-AF65-F5344CB8AC3E}">
        <p14:creationId xmlns:p14="http://schemas.microsoft.com/office/powerpoint/2010/main" val="328626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portál včelaře</a:t>
            </a:r>
          </a:p>
          <a:p>
            <a:endParaRPr lang="cs-CZ" dirty="0"/>
          </a:p>
          <a:p>
            <a:r>
              <a:rPr lang="cs-CZ" dirty="0"/>
              <a:t>Změna myšlení při zpracování dokumentů</a:t>
            </a:r>
          </a:p>
          <a:p>
            <a:endParaRPr lang="cs-CZ" dirty="0"/>
          </a:p>
          <a:p>
            <a:r>
              <a:rPr lang="cs-CZ" dirty="0"/>
              <a:t>Revoluční myšlenka u VZMR nepoužívat dokumenty – nikde není stanoveno</a:t>
            </a:r>
          </a:p>
          <a:p>
            <a:endParaRPr lang="cs-CZ" dirty="0"/>
          </a:p>
          <a:p>
            <a:r>
              <a:rPr lang="cs-CZ" dirty="0"/>
              <a:t>V režimu ZZVZ to je o debatě a kontrole procesu….</a:t>
            </a:r>
          </a:p>
          <a:p>
            <a:endParaRPr lang="cs-CZ" dirty="0"/>
          </a:p>
          <a:p>
            <a:r>
              <a:rPr lang="cs-CZ" dirty="0"/>
              <a:t>Potřebujeme dnes uvádět v zákoně všechny § ZZVZ, které vychází ze zákona? Neumíme osekat zadávací dokumentaci na minimum, požadovat minimum. Zamýšleli jste se někdy na tom proč to v ZD máte a co to přináší za přidanou hodnotu. Nezměnila se doba, abychom se pokusili posunout.</a:t>
            </a:r>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5</a:t>
            </a:fld>
            <a:endParaRPr lang="cs-CZ"/>
          </a:p>
        </p:txBody>
      </p:sp>
    </p:spTree>
    <p:extLst>
      <p:ext uri="{BB962C8B-B14F-4D97-AF65-F5344CB8AC3E}">
        <p14:creationId xmlns:p14="http://schemas.microsoft.com/office/powerpoint/2010/main" val="223644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Vhodná na různé činnosti – stahování výpisu z rejstříků, nastartování počítače, vkládání nabídky do elektronického nástroje, stahování nabídky z el. Nástroje.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Vzdělávání – školení, vhodné mít základ v programování, které umožňuje lepší pochopení nastavování procesů v rámci </a:t>
            </a:r>
            <a:r>
              <a:rPr lang="cs-CZ" dirty="0" err="1"/>
              <a:t>Power</a:t>
            </a:r>
            <a:r>
              <a:rPr lang="cs-CZ" dirty="0"/>
              <a:t>-automate.</a:t>
            </a:r>
          </a:p>
          <a:p>
            <a:endParaRPr lang="cs-CZ" dirty="0"/>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6</a:t>
            </a:fld>
            <a:endParaRPr lang="cs-CZ"/>
          </a:p>
        </p:txBody>
      </p:sp>
    </p:spTree>
    <p:extLst>
      <p:ext uri="{BB962C8B-B14F-4D97-AF65-F5344CB8AC3E}">
        <p14:creationId xmlns:p14="http://schemas.microsoft.com/office/powerpoint/2010/main" val="33093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RM č. 22/2024 - </a:t>
            </a:r>
            <a:r>
              <a:rPr lang="cs-CZ" sz="1800" dirty="0">
                <a:effectLst/>
                <a:latin typeface="Arial" panose="020B0604020202020204" pitchFamily="34" charset="0"/>
                <a:ea typeface="Aptos" panose="020B0004020202020204" pitchFamily="34" charset="0"/>
                <a:cs typeface="Arial" panose="020B0604020202020204" pitchFamily="34" charset="0"/>
              </a:rPr>
              <a:t>Všichni pracovníci MMR a další spolupracovníci, kteří využívají služby umělé inteligence, jsou povinni dodržovat tato pravidla. Na MMR je to tak, že nejdříve máme předpis, který to opravuje, ale až poté se to nasazuje. Řešila se hodně kyberbezpečnost před tím než se to nakoupilo.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cs-CZ" sz="1800" dirty="0" err="1">
                <a:effectLst/>
                <a:latin typeface="Arial" panose="020B0604020202020204" pitchFamily="34" charset="0"/>
                <a:ea typeface="Aptos" panose="020B0004020202020204" pitchFamily="34" charset="0"/>
                <a:cs typeface="Arial" panose="020B0604020202020204" pitchFamily="34" charset="0"/>
              </a:rPr>
              <a:t>Copilot</a:t>
            </a:r>
            <a:r>
              <a:rPr lang="cs-CZ" sz="1800" dirty="0">
                <a:effectLst/>
                <a:latin typeface="Arial" panose="020B0604020202020204" pitchFamily="34" charset="0"/>
                <a:ea typeface="Aptos" panose="020B0004020202020204" pitchFamily="34" charset="0"/>
                <a:cs typeface="Arial" panose="020B0604020202020204" pitchFamily="34" charset="0"/>
              </a:rPr>
              <a:t> (a obecně AI) není vždy nejlepším nástrojem, je třeba zhodnotit i vynaložené úsilí a finanční prostředky na fungující nástroj (asistenta, chatbot atp.) Výsledky </a:t>
            </a:r>
            <a:r>
              <a:rPr lang="cs-CZ" sz="1800" dirty="0" err="1">
                <a:effectLst/>
                <a:latin typeface="Arial" panose="020B0604020202020204" pitchFamily="34" charset="0"/>
                <a:ea typeface="Aptos" panose="020B0004020202020204" pitchFamily="34" charset="0"/>
                <a:cs typeface="Arial" panose="020B0604020202020204" pitchFamily="34" charset="0"/>
              </a:rPr>
              <a:t>Copilota</a:t>
            </a:r>
            <a:r>
              <a:rPr lang="cs-CZ" sz="1800" dirty="0">
                <a:effectLst/>
                <a:latin typeface="Arial" panose="020B0604020202020204" pitchFamily="34" charset="0"/>
                <a:ea typeface="Aptos" panose="020B0004020202020204" pitchFamily="34" charset="0"/>
                <a:cs typeface="Arial" panose="020B0604020202020204" pitchFamily="34" charset="0"/>
              </a:rPr>
              <a:t> nejsou zatím dostatečné, výsledky mohou být zavádějící. Potřeba stále se rozvíjet a studovat možnosti využití.</a:t>
            </a:r>
            <a:endParaRPr lang="cs-CZ" sz="18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cs-CZ" sz="1800" dirty="0">
                <a:effectLst/>
                <a:latin typeface="Arial" panose="020B0604020202020204" pitchFamily="34" charset="0"/>
                <a:ea typeface="Aptos" panose="020B0004020202020204" pitchFamily="34" charset="0"/>
                <a:cs typeface="Arial" panose="020B0604020202020204" pitchFamily="34" charset="0"/>
              </a:rPr>
              <a:t>Lze dohledat, zda je </a:t>
            </a:r>
            <a:r>
              <a:rPr lang="cs-CZ" sz="1800" dirty="0" err="1">
                <a:effectLst/>
                <a:latin typeface="Arial" panose="020B0604020202020204" pitchFamily="34" charset="0"/>
                <a:ea typeface="Aptos" panose="020B0004020202020204" pitchFamily="34" charset="0"/>
                <a:cs typeface="Arial" panose="020B0604020202020204" pitchFamily="34" charset="0"/>
              </a:rPr>
              <a:t>Copilot</a:t>
            </a:r>
            <a:r>
              <a:rPr lang="cs-CZ" sz="1800" dirty="0">
                <a:effectLst/>
                <a:latin typeface="Arial" panose="020B0604020202020204" pitchFamily="34" charset="0"/>
                <a:ea typeface="Aptos" panose="020B0004020202020204" pitchFamily="34" charset="0"/>
                <a:cs typeface="Arial" panose="020B0604020202020204" pitchFamily="34" charset="0"/>
              </a:rPr>
              <a:t> využíván. Pokud není využíván, tak je vhodné, aby měl uživatel tento produkt dále.</a:t>
            </a:r>
          </a:p>
          <a:p>
            <a:pPr algn="just">
              <a:lnSpc>
                <a:spcPct val="115000"/>
              </a:lnSpc>
              <a:spcAft>
                <a:spcPts val="800"/>
              </a:spcAft>
            </a:pPr>
            <a:endParaRPr lang="cs-CZ" sz="18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cs-CZ" sz="1800" dirty="0">
                <a:effectLst/>
                <a:latin typeface="Arial" panose="020B0604020202020204" pitchFamily="34" charset="0"/>
                <a:ea typeface="Aptos" panose="020B0004020202020204" pitchFamily="34" charset="0"/>
                <a:cs typeface="Arial" panose="020B0604020202020204" pitchFamily="34" charset="0"/>
              </a:rPr>
              <a:t>Pokračování AI v úřadu - </a:t>
            </a:r>
            <a:r>
              <a:rPr lang="cs-CZ" sz="1800" dirty="0">
                <a:effectLst/>
                <a:latin typeface="Arial" panose="020B0604020202020204" pitchFamily="34" charset="0"/>
                <a:ea typeface="Aptos" panose="020B0004020202020204" pitchFamily="34" charset="0"/>
                <a:cs typeface="Times New Roman" panose="02020603050405020304" pitchFamily="18" charset="0"/>
              </a:rPr>
              <a:t>Nelze vytvořit AI nástroj na zelené louce, je třeba se tomu řádně věnovat a strávit na tom hodně práce.</a:t>
            </a:r>
          </a:p>
          <a:p>
            <a:pPr algn="just">
              <a:lnSpc>
                <a:spcPct val="115000"/>
              </a:lnSpc>
              <a:spcAft>
                <a:spcPts val="800"/>
              </a:spcAft>
            </a:pPr>
            <a:r>
              <a:rPr lang="cs-CZ" sz="1800" dirty="0">
                <a:effectLst/>
                <a:latin typeface="Arial" panose="020B0604020202020204" pitchFamily="34" charset="0"/>
                <a:ea typeface="Aptos" panose="020B0004020202020204" pitchFamily="34" charset="0"/>
                <a:cs typeface="Times New Roman" panose="02020603050405020304" pitchFamily="18" charset="0"/>
              </a:rPr>
              <a:t>Něco podobného jako </a:t>
            </a:r>
            <a:r>
              <a:rPr lang="cs-CZ" sz="1800" dirty="0" err="1">
                <a:effectLst/>
                <a:latin typeface="Arial" panose="020B0604020202020204" pitchFamily="34" charset="0"/>
                <a:ea typeface="Aptos" panose="020B0004020202020204" pitchFamily="34" charset="0"/>
                <a:cs typeface="Times New Roman" panose="02020603050405020304" pitchFamily="18" charset="0"/>
              </a:rPr>
              <a:t>Tenderix</a:t>
            </a:r>
            <a:r>
              <a:rPr lang="cs-CZ" sz="1800" dirty="0">
                <a:effectLst/>
                <a:latin typeface="Arial" panose="020B0604020202020204" pitchFamily="34" charset="0"/>
                <a:ea typeface="Aptos" panose="020B0004020202020204" pitchFamily="34" charset="0"/>
                <a:cs typeface="Times New Roman" panose="02020603050405020304" pitchFamily="18" charset="0"/>
              </a:rPr>
              <a:t>.</a:t>
            </a:r>
          </a:p>
          <a:p>
            <a:pPr algn="just">
              <a:lnSpc>
                <a:spcPct val="115000"/>
              </a:lnSpc>
              <a:spcAft>
                <a:spcPts val="800"/>
              </a:spcAft>
            </a:pPr>
            <a:r>
              <a:rPr lang="cs-CZ" sz="1800" dirty="0">
                <a:effectLst/>
                <a:latin typeface="Arial" panose="020B0604020202020204" pitchFamily="34" charset="0"/>
                <a:ea typeface="Aptos" panose="020B0004020202020204" pitchFamily="34" charset="0"/>
                <a:cs typeface="Times New Roman" panose="02020603050405020304" pitchFamily="18" charset="0"/>
              </a:rPr>
              <a:t>Máme již první vlaštovky v rámci zavádění AI – </a:t>
            </a:r>
            <a:r>
              <a:rPr lang="cs-CZ" sz="1800" dirty="0" err="1">
                <a:effectLst/>
                <a:latin typeface="Arial" panose="020B0604020202020204" pitchFamily="34" charset="0"/>
                <a:ea typeface="Aptos" panose="020B0004020202020204" pitchFamily="34" charset="0"/>
                <a:cs typeface="Times New Roman" panose="02020603050405020304" pitchFamily="18" charset="0"/>
              </a:rPr>
              <a:t>proof</a:t>
            </a:r>
            <a:r>
              <a:rPr lang="cs-CZ" sz="1800" dirty="0">
                <a:effectLst/>
                <a:latin typeface="Arial" panose="020B0604020202020204" pitchFamily="34" charset="0"/>
                <a:ea typeface="Aptos" panose="020B0004020202020204" pitchFamily="34" charset="0"/>
                <a:cs typeface="Times New Roman" panose="02020603050405020304" pitchFamily="18" charset="0"/>
              </a:rPr>
              <a:t> </a:t>
            </a:r>
            <a:r>
              <a:rPr lang="cs-CZ" sz="1800" dirty="0" err="1">
                <a:effectLst/>
                <a:latin typeface="Arial" panose="020B0604020202020204" pitchFamily="34" charset="0"/>
                <a:ea typeface="Aptos" panose="020B0004020202020204" pitchFamily="34" charset="0"/>
                <a:cs typeface="Times New Roman" panose="02020603050405020304" pitchFamily="18" charset="0"/>
              </a:rPr>
              <a:t>of</a:t>
            </a:r>
            <a:r>
              <a:rPr lang="cs-CZ" sz="1800" dirty="0">
                <a:effectLst/>
                <a:latin typeface="Arial" panose="020B0604020202020204" pitchFamily="34" charset="0"/>
                <a:ea typeface="Aptos" panose="020B0004020202020204" pitchFamily="34" charset="0"/>
                <a:cs typeface="Times New Roman" panose="02020603050405020304" pitchFamily="18" charset="0"/>
              </a:rPr>
              <a:t> </a:t>
            </a:r>
            <a:r>
              <a:rPr lang="cs-CZ" sz="1800" dirty="0" err="1">
                <a:effectLst/>
                <a:latin typeface="Arial" panose="020B0604020202020204" pitchFamily="34" charset="0"/>
                <a:ea typeface="Aptos" panose="020B0004020202020204" pitchFamily="34" charset="0"/>
                <a:cs typeface="Times New Roman" panose="02020603050405020304" pitchFamily="18" charset="0"/>
              </a:rPr>
              <a:t>concept</a:t>
            </a:r>
            <a:r>
              <a:rPr lang="cs-CZ" sz="1800" dirty="0">
                <a:effectLst/>
                <a:latin typeface="Arial" panose="020B0604020202020204" pitchFamily="34" charset="0"/>
                <a:ea typeface="Aptos" panose="020B0004020202020204" pitchFamily="34" charset="0"/>
                <a:cs typeface="Times New Roman" panose="02020603050405020304" pitchFamily="18" charset="0"/>
              </a:rPr>
              <a:t>.</a:t>
            </a:r>
          </a:p>
          <a:p>
            <a:pPr algn="just">
              <a:lnSpc>
                <a:spcPct val="115000"/>
              </a:lnSpc>
              <a:spcAft>
                <a:spcPts val="800"/>
              </a:spcAft>
            </a:pPr>
            <a:r>
              <a:rPr lang="cs-CZ" sz="1800" dirty="0">
                <a:effectLst/>
                <a:latin typeface="Arial" panose="020B0604020202020204" pitchFamily="34" charset="0"/>
                <a:ea typeface="Aptos" panose="020B0004020202020204" pitchFamily="34" charset="0"/>
                <a:cs typeface="Times New Roman" panose="02020603050405020304" pitchFamily="18" charset="0"/>
              </a:rPr>
              <a:t>Je třeba vždy zhodnotit ekonomiku provozu.</a:t>
            </a:r>
          </a:p>
          <a:p>
            <a:pPr algn="just">
              <a:lnSpc>
                <a:spcPct val="115000"/>
              </a:lnSpc>
              <a:spcAft>
                <a:spcPts val="800"/>
              </a:spcAft>
            </a:pPr>
            <a:endParaRPr lang="cs-CZ" sz="18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Arial" panose="020B060402020202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7</a:t>
            </a:fld>
            <a:endParaRPr lang="cs-CZ"/>
          </a:p>
        </p:txBody>
      </p:sp>
    </p:spTree>
    <p:extLst>
      <p:ext uri="{BB962C8B-B14F-4D97-AF65-F5344CB8AC3E}">
        <p14:creationId xmlns:p14="http://schemas.microsoft.com/office/powerpoint/2010/main" val="38536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8</a:t>
            </a:fld>
            <a:endParaRPr lang="cs-CZ"/>
          </a:p>
        </p:txBody>
      </p:sp>
    </p:spTree>
    <p:extLst>
      <p:ext uri="{BB962C8B-B14F-4D97-AF65-F5344CB8AC3E}">
        <p14:creationId xmlns:p14="http://schemas.microsoft.com/office/powerpoint/2010/main" val="131760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Čas – výsledky můžou pomoci, ale nemusí přinést kýžené výsledky, je třeba se tématu věnovat třeba nad rámec pracovní doby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Ochota - je třeba se tématu věnovat třeba nad rámec pracovní doby – vzdělávání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Zažité procesy – </a:t>
            </a:r>
            <a:r>
              <a:rPr lang="cs-CZ" dirty="0" err="1"/>
              <a:t>odprostit</a:t>
            </a:r>
            <a:r>
              <a:rPr lang="cs-CZ" dirty="0"/>
              <a:t> se od zažitého „takto se to tady dělá“, hledání nových cest, způsobů realizace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Sdílení zkušeností – spíše s širokou veřejností se stejnou náplní práce, proto i děláme tuto konferenci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Podpora – od vedení, umožnění využívání nástrojů, školení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Elektronizace – člověk je nadšený z AI, ale nemůže přeskočit některé kroky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C712E25-B006-4F85-B4EA-907AF006C9BB}" type="slidenum">
              <a:rPr lang="cs-CZ" smtClean="0"/>
              <a:t>9</a:t>
            </a:fld>
            <a:endParaRPr lang="cs-CZ"/>
          </a:p>
        </p:txBody>
      </p:sp>
    </p:spTree>
    <p:extLst>
      <p:ext uri="{BB962C8B-B14F-4D97-AF65-F5344CB8AC3E}">
        <p14:creationId xmlns:p14="http://schemas.microsoft.com/office/powerpoint/2010/main" val="258542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317EA0-AF2F-4F2B-973E-0E60DC8B0BF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F88EDCF-E8FC-48EF-AA09-2CA6AFAE36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3B60C36-6A76-4B75-AED4-48941263834C}"/>
              </a:ext>
            </a:extLst>
          </p:cNvPr>
          <p:cNvSpPr>
            <a:spLocks noGrp="1"/>
          </p:cNvSpPr>
          <p:nvPr>
            <p:ph type="dt" sz="half" idx="10"/>
          </p:nvPr>
        </p:nvSpPr>
        <p:spPr/>
        <p:txBody>
          <a:bodyPr/>
          <a:lstStyle/>
          <a:p>
            <a:fld id="{2F90B5D0-EC01-4254-ADCD-792177A045E2}" type="datetime1">
              <a:rPr lang="en-US" smtClean="0"/>
              <a:t>10/16/24</a:t>
            </a:fld>
            <a:endParaRPr lang="cs-CZ"/>
          </a:p>
        </p:txBody>
      </p:sp>
      <p:sp>
        <p:nvSpPr>
          <p:cNvPr id="5" name="Zástupný symbol pro zápatí 4">
            <a:extLst>
              <a:ext uri="{FF2B5EF4-FFF2-40B4-BE49-F238E27FC236}">
                <a16:creationId xmlns:a16="http://schemas.microsoft.com/office/drawing/2014/main" id="{F1A3E763-5D8C-4CFF-973A-59FBE3C12D6D}"/>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9E43B469-5F55-46C6-ACFB-65A76D77F382}"/>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217304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9BD8B-6BA3-4902-A8D4-CDCD9CF782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561FEE7-6EC5-4725-B6D6-5ED637EE20A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F53CEB-B1E5-415A-B34B-C631FBD55454}"/>
              </a:ext>
            </a:extLst>
          </p:cNvPr>
          <p:cNvSpPr>
            <a:spLocks noGrp="1"/>
          </p:cNvSpPr>
          <p:nvPr>
            <p:ph type="dt" sz="half" idx="10"/>
          </p:nvPr>
        </p:nvSpPr>
        <p:spPr/>
        <p:txBody>
          <a:bodyPr/>
          <a:lstStyle/>
          <a:p>
            <a:fld id="{B833DBE4-79D6-4F2A-BABF-28B5F353E93D}" type="datetime1">
              <a:rPr lang="en-US" smtClean="0"/>
              <a:t>10/16/24</a:t>
            </a:fld>
            <a:endParaRPr lang="cs-CZ"/>
          </a:p>
        </p:txBody>
      </p:sp>
      <p:sp>
        <p:nvSpPr>
          <p:cNvPr id="5" name="Zástupný symbol pro zápatí 4">
            <a:extLst>
              <a:ext uri="{FF2B5EF4-FFF2-40B4-BE49-F238E27FC236}">
                <a16:creationId xmlns:a16="http://schemas.microsoft.com/office/drawing/2014/main" id="{4BEB195C-E4D6-4D7B-9661-A4D5216A8835}"/>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41D06702-B80D-4D80-9964-3B937DED2E18}"/>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50916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4B54372-610E-4C81-A92F-A5876985286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A6EE999-100E-46E5-8F92-9BF9984063DC}"/>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999986D-BC9B-4267-9062-AA6BC7D9A7CC}"/>
              </a:ext>
            </a:extLst>
          </p:cNvPr>
          <p:cNvSpPr>
            <a:spLocks noGrp="1"/>
          </p:cNvSpPr>
          <p:nvPr>
            <p:ph type="dt" sz="half" idx="10"/>
          </p:nvPr>
        </p:nvSpPr>
        <p:spPr/>
        <p:txBody>
          <a:bodyPr/>
          <a:lstStyle/>
          <a:p>
            <a:fld id="{69482BC0-70A4-4501-8460-1BE402FCC62E}" type="datetime1">
              <a:rPr lang="en-US" smtClean="0"/>
              <a:t>10/16/24</a:t>
            </a:fld>
            <a:endParaRPr lang="cs-CZ"/>
          </a:p>
        </p:txBody>
      </p:sp>
      <p:sp>
        <p:nvSpPr>
          <p:cNvPr id="5" name="Zástupný symbol pro zápatí 4">
            <a:extLst>
              <a:ext uri="{FF2B5EF4-FFF2-40B4-BE49-F238E27FC236}">
                <a16:creationId xmlns:a16="http://schemas.microsoft.com/office/drawing/2014/main" id="{D88E6ABF-CB84-41CF-BBE8-8662A558BD0D}"/>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F9B2B049-1E04-411A-8377-DD335F8537A3}"/>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115894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enutzerdefiniertes Layou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06034" y="1338263"/>
            <a:ext cx="10164233" cy="996950"/>
          </a:xfrm>
        </p:spPr>
        <p:txBody>
          <a:bodyPr/>
          <a:lstStyle/>
          <a:p>
            <a:r>
              <a:rPr lang="de-DE"/>
              <a:t>Titelmasterformat durch Klicken bearbeiten</a:t>
            </a:r>
            <a:endParaRPr lang="de-CH"/>
          </a:p>
        </p:txBody>
      </p:sp>
      <p:sp>
        <p:nvSpPr>
          <p:cNvPr id="3" name="Datumsplatzhalter 2"/>
          <p:cNvSpPr>
            <a:spLocks noGrp="1"/>
          </p:cNvSpPr>
          <p:nvPr>
            <p:ph type="dt" idx="10"/>
          </p:nvPr>
        </p:nvSpPr>
        <p:spPr>
          <a:xfrm>
            <a:off x="3215217" y="6165851"/>
            <a:ext cx="7298267" cy="581025"/>
          </a:xfrm>
        </p:spPr>
        <p:txBody>
          <a:bodyPr/>
          <a:lstStyle>
            <a:lvl1pPr>
              <a:defRPr/>
            </a:lvl1pPr>
          </a:lstStyle>
          <a:p>
            <a:pPr>
              <a:defRPr/>
            </a:pPr>
            <a:fld id="{F7417467-DF77-43B2-B29D-EFD7CF560813}" type="datetime1">
              <a:rPr lang="en-US" smtClean="0"/>
              <a:t>10/16/24</a:t>
            </a:fld>
            <a:endParaRPr lang="en-GB"/>
          </a:p>
        </p:txBody>
      </p:sp>
      <p:sp>
        <p:nvSpPr>
          <p:cNvPr id="4" name="Foliennummernplatzhalter 3"/>
          <p:cNvSpPr>
            <a:spLocks noGrp="1"/>
          </p:cNvSpPr>
          <p:nvPr>
            <p:ph type="sldNum" idx="11"/>
          </p:nvPr>
        </p:nvSpPr>
        <p:spPr/>
        <p:txBody>
          <a:bodyPr/>
          <a:lstStyle>
            <a:lvl1pPr>
              <a:defRPr/>
            </a:lvl1pPr>
          </a:lstStyle>
          <a:p>
            <a:pPr>
              <a:defRPr/>
            </a:pPr>
            <a:fld id="{94F1463F-2B4D-4CEF-A384-4F72B21CF370}" type="slidenum">
              <a:rPr lang="en-GB"/>
              <a:pPr>
                <a:defRPr/>
              </a:pPr>
              <a:t>‹#›</a:t>
            </a:fld>
            <a:endParaRPr lang="en-GB"/>
          </a:p>
        </p:txBody>
      </p:sp>
    </p:spTree>
    <p:extLst>
      <p:ext uri="{BB962C8B-B14F-4D97-AF65-F5344CB8AC3E}">
        <p14:creationId xmlns:p14="http://schemas.microsoft.com/office/powerpoint/2010/main" val="19903447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962558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563856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904" y="2125980"/>
            <a:ext cx="10368913" cy="724365"/>
          </a:xfrm>
          <a:prstGeom prst="rect">
            <a:avLst/>
          </a:prstGeom>
        </p:spPr>
        <p:txBody>
          <a:bodyPr wrap="square" lIns="0" tIns="0" rIns="0" bIns="0">
            <a:spAutoFit/>
          </a:bodyPr>
          <a:lstStyle>
            <a:lvl1pPr>
              <a:defRPr sz="4707" b="1" i="0">
                <a:solidFill>
                  <a:srgbClr val="014EA2"/>
                </a:solidFill>
                <a:latin typeface="Montserrat"/>
                <a:cs typeface="Montserrat"/>
              </a:defRPr>
            </a:lvl1pPr>
          </a:lstStyle>
          <a:p>
            <a:endParaRPr/>
          </a:p>
        </p:txBody>
      </p:sp>
      <p:sp>
        <p:nvSpPr>
          <p:cNvPr id="3" name="Holder 3"/>
          <p:cNvSpPr>
            <a:spLocks noGrp="1"/>
          </p:cNvSpPr>
          <p:nvPr>
            <p:ph type="subTitle" idx="4"/>
          </p:nvPr>
        </p:nvSpPr>
        <p:spPr>
          <a:xfrm>
            <a:off x="1829808" y="3840481"/>
            <a:ext cx="8539105" cy="724365"/>
          </a:xfrm>
          <a:prstGeom prst="rect">
            <a:avLst/>
          </a:prstGeom>
        </p:spPr>
        <p:txBody>
          <a:bodyPr wrap="square" lIns="0" tIns="0" rIns="0" bIns="0">
            <a:spAutoFit/>
          </a:bodyPr>
          <a:lstStyle>
            <a:lvl1pPr>
              <a:defRPr sz="4707" b="1" i="0">
                <a:solidFill>
                  <a:srgbClr val="014EA2"/>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pt-BR"/>
              <a:t>Při tvorbě této prezentace byla využita umělá inteligence</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FF5935-06A8-4D5E-8E14-B20D842D1821}" type="datetime1">
              <a:rPr lang="en-US" smtClean="0"/>
              <a:t>10/16/24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647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0794" y="1372402"/>
            <a:ext cx="7888506" cy="724365"/>
          </a:xfrm>
        </p:spPr>
        <p:txBody>
          <a:bodyPr lIns="0" tIns="0" rIns="0" bIns="0"/>
          <a:lstStyle>
            <a:lvl1pPr>
              <a:defRPr sz="4707" b="1" i="0">
                <a:solidFill>
                  <a:srgbClr val="014EA2"/>
                </a:solidFill>
                <a:latin typeface="Montserrat"/>
                <a:cs typeface="Montserrat"/>
              </a:defRPr>
            </a:lvl1pPr>
          </a:lstStyle>
          <a:p>
            <a:endParaRPr/>
          </a:p>
        </p:txBody>
      </p:sp>
      <p:sp>
        <p:nvSpPr>
          <p:cNvPr id="3" name="Holder 3"/>
          <p:cNvSpPr>
            <a:spLocks noGrp="1"/>
          </p:cNvSpPr>
          <p:nvPr>
            <p:ph type="body" idx="1"/>
          </p:nvPr>
        </p:nvSpPr>
        <p:spPr>
          <a:xfrm>
            <a:off x="830794" y="1372402"/>
            <a:ext cx="7888506" cy="724365"/>
          </a:xfrm>
        </p:spPr>
        <p:txBody>
          <a:bodyPr lIns="0" tIns="0" rIns="0" bIns="0"/>
          <a:lstStyle>
            <a:lvl1pPr>
              <a:defRPr sz="4707" b="1" i="0">
                <a:solidFill>
                  <a:srgbClr val="014EA2"/>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pt-BR"/>
              <a:t>Při tvorbě této prezentace byla využita umělá inteligence</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729EFD-E9E1-4A09-ACAF-3389190B335A}" type="datetime1">
              <a:rPr lang="en-US" smtClean="0"/>
              <a:t>10/16/24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355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0794" y="1372402"/>
            <a:ext cx="7888506" cy="724365"/>
          </a:xfrm>
        </p:spPr>
        <p:txBody>
          <a:bodyPr lIns="0" tIns="0" rIns="0" bIns="0"/>
          <a:lstStyle>
            <a:lvl1pPr>
              <a:defRPr sz="4707" b="1" i="0">
                <a:solidFill>
                  <a:srgbClr val="014EA2"/>
                </a:solidFill>
                <a:latin typeface="Montserrat"/>
                <a:cs typeface="Montserrat"/>
              </a:defRPr>
            </a:lvl1pPr>
          </a:lstStyle>
          <a:p>
            <a:endParaRPr/>
          </a:p>
        </p:txBody>
      </p:sp>
      <p:sp>
        <p:nvSpPr>
          <p:cNvPr id="3" name="Holder 3"/>
          <p:cNvSpPr>
            <a:spLocks noGrp="1"/>
          </p:cNvSpPr>
          <p:nvPr>
            <p:ph sz="half" idx="2"/>
          </p:nvPr>
        </p:nvSpPr>
        <p:spPr>
          <a:xfrm>
            <a:off x="609935" y="1577340"/>
            <a:ext cx="5306444" cy="68480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341" y="1577340"/>
            <a:ext cx="5306444" cy="68480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pt-BR"/>
              <a:t>Při tvorbě této prezentace byla využita umělá inteligence</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AB6080A-23AF-4EC5-9F8A-5B6D97816237}" type="datetime1">
              <a:rPr lang="en-US" smtClean="0"/>
              <a:t>10/16/24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578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0794" y="1372402"/>
            <a:ext cx="7888506" cy="724365"/>
          </a:xfrm>
        </p:spPr>
        <p:txBody>
          <a:bodyPr lIns="0" tIns="0" rIns="0" bIns="0"/>
          <a:lstStyle>
            <a:lvl1pPr>
              <a:defRPr sz="4707" b="1" i="0">
                <a:solidFill>
                  <a:srgbClr val="014EA2"/>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pt-BR"/>
              <a:t>Při tvorbě této prezentace byla využita umělá inteligence</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52009E4-1A89-40EB-8B07-644F2B835041}" type="datetime1">
              <a:rPr lang="en-US" smtClean="0"/>
              <a:t>10/16/24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550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pt-BR"/>
              <a:t>Při tvorbě této prezentace byla využita umělá inteligence</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A470C28-85C5-4071-8957-93A5F75BE9BD}" type="datetime1">
              <a:rPr lang="en-US" smtClean="0"/>
              <a:t>10/16/24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31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E9C70-6C46-46F1-A583-ACE6CF060C7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70A6594-294C-45A8-93D1-1455129E789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5AD7DB-F081-4120-BBF2-620EB242A8E3}"/>
              </a:ext>
            </a:extLst>
          </p:cNvPr>
          <p:cNvSpPr>
            <a:spLocks noGrp="1"/>
          </p:cNvSpPr>
          <p:nvPr>
            <p:ph type="dt" sz="half" idx="10"/>
          </p:nvPr>
        </p:nvSpPr>
        <p:spPr/>
        <p:txBody>
          <a:bodyPr/>
          <a:lstStyle/>
          <a:p>
            <a:fld id="{F40D1810-D394-4300-98CE-D3632E1EC123}" type="datetime1">
              <a:rPr lang="en-US" smtClean="0"/>
              <a:t>10/16/24</a:t>
            </a:fld>
            <a:endParaRPr lang="cs-CZ"/>
          </a:p>
        </p:txBody>
      </p:sp>
      <p:sp>
        <p:nvSpPr>
          <p:cNvPr id="5" name="Zástupný symbol pro zápatí 4">
            <a:extLst>
              <a:ext uri="{FF2B5EF4-FFF2-40B4-BE49-F238E27FC236}">
                <a16:creationId xmlns:a16="http://schemas.microsoft.com/office/drawing/2014/main" id="{A0D10F31-5E40-4CEC-995E-4EC6FC434BB9}"/>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CCBBB9CF-E00C-4299-93BD-B39B441E6B74}"/>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360179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844F7-2E55-486E-AECA-BA81BCFC88F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BC3793D5-8AE0-4BF1-81BF-F4977097F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03FFA035-755C-412E-A1CC-27E5F1BE492A}"/>
              </a:ext>
            </a:extLst>
          </p:cNvPr>
          <p:cNvSpPr>
            <a:spLocks noGrp="1"/>
          </p:cNvSpPr>
          <p:nvPr>
            <p:ph type="dt" sz="half" idx="10"/>
          </p:nvPr>
        </p:nvSpPr>
        <p:spPr/>
        <p:txBody>
          <a:bodyPr/>
          <a:lstStyle/>
          <a:p>
            <a:fld id="{C8FBFCD5-4247-402B-8AC4-51509CDB0C11}" type="datetime1">
              <a:rPr lang="en-US" smtClean="0"/>
              <a:t>10/16/24</a:t>
            </a:fld>
            <a:endParaRPr lang="cs-CZ"/>
          </a:p>
        </p:txBody>
      </p:sp>
      <p:sp>
        <p:nvSpPr>
          <p:cNvPr id="5" name="Zástupný symbol pro zápatí 4">
            <a:extLst>
              <a:ext uri="{FF2B5EF4-FFF2-40B4-BE49-F238E27FC236}">
                <a16:creationId xmlns:a16="http://schemas.microsoft.com/office/drawing/2014/main" id="{9A85DCD9-6A7D-4A39-BB80-D8A58CB0D343}"/>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7C56AF2E-ECAF-44DF-8D7C-77A4B8FE99E4}"/>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422710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27D9A6-98EB-4320-8295-478F84775C1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801B4CD-C1EE-46E9-AE01-BBCD1945F49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88F5143-6610-435A-BB86-7619C710DA0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4B3ED2E-C943-4686-B63B-3AB4EFFDE07A}"/>
              </a:ext>
            </a:extLst>
          </p:cNvPr>
          <p:cNvSpPr>
            <a:spLocks noGrp="1"/>
          </p:cNvSpPr>
          <p:nvPr>
            <p:ph type="dt" sz="half" idx="10"/>
          </p:nvPr>
        </p:nvSpPr>
        <p:spPr/>
        <p:txBody>
          <a:bodyPr/>
          <a:lstStyle/>
          <a:p>
            <a:fld id="{ECD7B66D-98C0-4638-8DA6-0C79CB803F0B}" type="datetime1">
              <a:rPr lang="en-US" smtClean="0"/>
              <a:t>10/16/24</a:t>
            </a:fld>
            <a:endParaRPr lang="cs-CZ"/>
          </a:p>
        </p:txBody>
      </p:sp>
      <p:sp>
        <p:nvSpPr>
          <p:cNvPr id="6" name="Zástupný symbol pro zápatí 5">
            <a:extLst>
              <a:ext uri="{FF2B5EF4-FFF2-40B4-BE49-F238E27FC236}">
                <a16:creationId xmlns:a16="http://schemas.microsoft.com/office/drawing/2014/main" id="{9CEC26A3-483B-42DD-95A3-7B89A8B3383C}"/>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7" name="Zástupný symbol pro číslo snímku 6">
            <a:extLst>
              <a:ext uri="{FF2B5EF4-FFF2-40B4-BE49-F238E27FC236}">
                <a16:creationId xmlns:a16="http://schemas.microsoft.com/office/drawing/2014/main" id="{0A4F611B-1B7B-472B-A8D7-33082E01E9BF}"/>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287036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8CF02-5D47-477C-81E6-BBAB722D6E0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C2B8829-83D9-4A0F-9355-336DE810F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A349D7C-1770-4F96-9DC2-32973C8C47C8}"/>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DB5510E-39A9-4A80-B99F-9F9D3967B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4E0E4315-8DF1-4876-8B3A-6D1A5FA7641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2459812-E96C-44C8-8D24-07DB4E400B92}"/>
              </a:ext>
            </a:extLst>
          </p:cNvPr>
          <p:cNvSpPr>
            <a:spLocks noGrp="1"/>
          </p:cNvSpPr>
          <p:nvPr>
            <p:ph type="dt" sz="half" idx="10"/>
          </p:nvPr>
        </p:nvSpPr>
        <p:spPr/>
        <p:txBody>
          <a:bodyPr/>
          <a:lstStyle/>
          <a:p>
            <a:fld id="{573EDF58-BEF1-4E35-B5BB-9750BF37DD6B}" type="datetime1">
              <a:rPr lang="en-US" smtClean="0"/>
              <a:t>10/16/24</a:t>
            </a:fld>
            <a:endParaRPr lang="cs-CZ"/>
          </a:p>
        </p:txBody>
      </p:sp>
      <p:sp>
        <p:nvSpPr>
          <p:cNvPr id="8" name="Zástupný symbol pro zápatí 7">
            <a:extLst>
              <a:ext uri="{FF2B5EF4-FFF2-40B4-BE49-F238E27FC236}">
                <a16:creationId xmlns:a16="http://schemas.microsoft.com/office/drawing/2014/main" id="{00AB9673-FCEA-4218-8BBA-7C8808D5E4EC}"/>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9" name="Zástupný symbol pro číslo snímku 8">
            <a:extLst>
              <a:ext uri="{FF2B5EF4-FFF2-40B4-BE49-F238E27FC236}">
                <a16:creationId xmlns:a16="http://schemas.microsoft.com/office/drawing/2014/main" id="{B340CD21-4F45-4B0B-A4AC-29F7CC528E12}"/>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259537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CBB0A-92C6-43A2-99BA-0682441C09F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EBA7168-5335-48B7-B458-A16A28EED95F}"/>
              </a:ext>
            </a:extLst>
          </p:cNvPr>
          <p:cNvSpPr>
            <a:spLocks noGrp="1"/>
          </p:cNvSpPr>
          <p:nvPr>
            <p:ph type="dt" sz="half" idx="10"/>
          </p:nvPr>
        </p:nvSpPr>
        <p:spPr/>
        <p:txBody>
          <a:bodyPr/>
          <a:lstStyle/>
          <a:p>
            <a:fld id="{6A4E207B-C947-451D-B350-49B5F172CB30}" type="datetime1">
              <a:rPr lang="en-US" smtClean="0"/>
              <a:t>10/16/24</a:t>
            </a:fld>
            <a:endParaRPr lang="cs-CZ"/>
          </a:p>
        </p:txBody>
      </p:sp>
      <p:sp>
        <p:nvSpPr>
          <p:cNvPr id="4" name="Zástupný symbol pro zápatí 3">
            <a:extLst>
              <a:ext uri="{FF2B5EF4-FFF2-40B4-BE49-F238E27FC236}">
                <a16:creationId xmlns:a16="http://schemas.microsoft.com/office/drawing/2014/main" id="{1F836032-48BD-483E-8323-DD8D6B28824B}"/>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5" name="Zástupný symbol pro číslo snímku 4">
            <a:extLst>
              <a:ext uri="{FF2B5EF4-FFF2-40B4-BE49-F238E27FC236}">
                <a16:creationId xmlns:a16="http://schemas.microsoft.com/office/drawing/2014/main" id="{B35A1413-37F7-44C9-B400-CEF862C3FC90}"/>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194206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A621256-969A-4B06-A574-7D28255432A8}"/>
              </a:ext>
            </a:extLst>
          </p:cNvPr>
          <p:cNvSpPr>
            <a:spLocks noGrp="1"/>
          </p:cNvSpPr>
          <p:nvPr>
            <p:ph type="dt" sz="half" idx="10"/>
          </p:nvPr>
        </p:nvSpPr>
        <p:spPr/>
        <p:txBody>
          <a:bodyPr/>
          <a:lstStyle/>
          <a:p>
            <a:fld id="{4A9E77B8-FCCD-48C0-972A-387BC0AEC373}" type="datetime1">
              <a:rPr lang="en-US" smtClean="0"/>
              <a:t>10/16/24</a:t>
            </a:fld>
            <a:endParaRPr lang="cs-CZ"/>
          </a:p>
        </p:txBody>
      </p:sp>
      <p:sp>
        <p:nvSpPr>
          <p:cNvPr id="3" name="Zástupný symbol pro zápatí 2">
            <a:extLst>
              <a:ext uri="{FF2B5EF4-FFF2-40B4-BE49-F238E27FC236}">
                <a16:creationId xmlns:a16="http://schemas.microsoft.com/office/drawing/2014/main" id="{8C39A609-7FFF-4CCA-BCE6-50F6067D6653}"/>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4" name="Zástupný symbol pro číslo snímku 3">
            <a:extLst>
              <a:ext uri="{FF2B5EF4-FFF2-40B4-BE49-F238E27FC236}">
                <a16:creationId xmlns:a16="http://schemas.microsoft.com/office/drawing/2014/main" id="{DB5FFFAC-3E1B-42BA-AFDE-15696055919A}"/>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70539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9E72B1-C93E-4949-A035-C02CE64D397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A2E9C22-7328-4419-83AA-5B355C710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CB52A11-60DC-459F-A40C-04D2E49C4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CDCA0A8-4DD9-49DC-96E7-C5C07A0AFDEF}"/>
              </a:ext>
            </a:extLst>
          </p:cNvPr>
          <p:cNvSpPr>
            <a:spLocks noGrp="1"/>
          </p:cNvSpPr>
          <p:nvPr>
            <p:ph type="dt" sz="half" idx="10"/>
          </p:nvPr>
        </p:nvSpPr>
        <p:spPr/>
        <p:txBody>
          <a:bodyPr/>
          <a:lstStyle/>
          <a:p>
            <a:fld id="{71E7E187-E377-4E04-AA26-7469837D9DA0}" type="datetime1">
              <a:rPr lang="en-US" smtClean="0"/>
              <a:t>10/16/24</a:t>
            </a:fld>
            <a:endParaRPr lang="cs-CZ"/>
          </a:p>
        </p:txBody>
      </p:sp>
      <p:sp>
        <p:nvSpPr>
          <p:cNvPr id="6" name="Zástupný symbol pro zápatí 5">
            <a:extLst>
              <a:ext uri="{FF2B5EF4-FFF2-40B4-BE49-F238E27FC236}">
                <a16:creationId xmlns:a16="http://schemas.microsoft.com/office/drawing/2014/main" id="{99D837FF-890D-48A0-AAB0-43986BB9FC8F}"/>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7" name="Zástupný symbol pro číslo snímku 6">
            <a:extLst>
              <a:ext uri="{FF2B5EF4-FFF2-40B4-BE49-F238E27FC236}">
                <a16:creationId xmlns:a16="http://schemas.microsoft.com/office/drawing/2014/main" id="{1F288279-0FFD-4D37-90F0-61C399B46E04}"/>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209002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FDD9D-04DD-411D-8D33-1C99F072771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D791B58-FB21-475E-A6DD-A114258FE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FACC00C0-A60F-48B3-B3B4-4F6F16349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5620A71-25A9-4FA5-8C79-BCE9FA3F3080}"/>
              </a:ext>
            </a:extLst>
          </p:cNvPr>
          <p:cNvSpPr>
            <a:spLocks noGrp="1"/>
          </p:cNvSpPr>
          <p:nvPr>
            <p:ph type="dt" sz="half" idx="10"/>
          </p:nvPr>
        </p:nvSpPr>
        <p:spPr/>
        <p:txBody>
          <a:bodyPr/>
          <a:lstStyle/>
          <a:p>
            <a:fld id="{0331EBC1-4FC3-4962-B282-70B0750E8C8E}" type="datetime1">
              <a:rPr lang="en-US" smtClean="0"/>
              <a:t>10/16/24</a:t>
            </a:fld>
            <a:endParaRPr lang="cs-CZ"/>
          </a:p>
        </p:txBody>
      </p:sp>
      <p:sp>
        <p:nvSpPr>
          <p:cNvPr id="6" name="Zástupný symbol pro zápatí 5">
            <a:extLst>
              <a:ext uri="{FF2B5EF4-FFF2-40B4-BE49-F238E27FC236}">
                <a16:creationId xmlns:a16="http://schemas.microsoft.com/office/drawing/2014/main" id="{1F8F2497-DC14-439B-AB34-C498BFA2B1E9}"/>
              </a:ext>
            </a:extLst>
          </p:cNvPr>
          <p:cNvSpPr>
            <a:spLocks noGrp="1"/>
          </p:cNvSpPr>
          <p:nvPr>
            <p:ph type="ftr" sz="quarter" idx="11"/>
          </p:nvPr>
        </p:nvSpPr>
        <p:spPr/>
        <p:txBody>
          <a:bodyPr/>
          <a:lstStyle/>
          <a:p>
            <a:r>
              <a:rPr lang="pt-BR"/>
              <a:t>Při tvorbě této prezentace byla využita umělá inteligence</a:t>
            </a:r>
            <a:endParaRPr lang="cs-CZ"/>
          </a:p>
        </p:txBody>
      </p:sp>
      <p:sp>
        <p:nvSpPr>
          <p:cNvPr id="7" name="Zástupný symbol pro číslo snímku 6">
            <a:extLst>
              <a:ext uri="{FF2B5EF4-FFF2-40B4-BE49-F238E27FC236}">
                <a16:creationId xmlns:a16="http://schemas.microsoft.com/office/drawing/2014/main" id="{40F9D4D2-1B68-42C3-9F61-7BE6D522573F}"/>
              </a:ext>
            </a:extLst>
          </p:cNvPr>
          <p:cNvSpPr>
            <a:spLocks noGrp="1"/>
          </p:cNvSpPr>
          <p:nvPr>
            <p:ph type="sldNum" sz="quarter" idx="12"/>
          </p:nvPr>
        </p:nvSpPr>
        <p:spPr/>
        <p:txBody>
          <a:bodyPr/>
          <a:lstStyle/>
          <a:p>
            <a:fld id="{747B61CA-E8A6-4EFA-8BA4-4BF6E086BA60}" type="slidenum">
              <a:rPr lang="cs-CZ" smtClean="0"/>
              <a:t>‹#›</a:t>
            </a:fld>
            <a:endParaRPr lang="cs-CZ"/>
          </a:p>
        </p:txBody>
      </p:sp>
    </p:spTree>
    <p:extLst>
      <p:ext uri="{BB962C8B-B14F-4D97-AF65-F5344CB8AC3E}">
        <p14:creationId xmlns:p14="http://schemas.microsoft.com/office/powerpoint/2010/main" val="2562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19.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4.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3255661-FD6D-4C7C-B655-65D821867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3759CC7-5DB4-4E99-9ECD-52322577B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4180BD-372A-43B0-B102-4B19A1EC0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FFD78-BAB1-4212-9FC2-7C246766F1C6}" type="datetime1">
              <a:rPr lang="en-US" smtClean="0"/>
              <a:t>10/16/24</a:t>
            </a:fld>
            <a:endParaRPr lang="cs-CZ"/>
          </a:p>
        </p:txBody>
      </p:sp>
      <p:sp>
        <p:nvSpPr>
          <p:cNvPr id="5" name="Zástupný symbol pro zápatí 4">
            <a:extLst>
              <a:ext uri="{FF2B5EF4-FFF2-40B4-BE49-F238E27FC236}">
                <a16:creationId xmlns:a16="http://schemas.microsoft.com/office/drawing/2014/main" id="{88DC06EE-D1F0-47F6-9B35-78BF604E4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Při tvorbě této prezentace byla využita umělá inteligence</a:t>
            </a:r>
            <a:endParaRPr lang="cs-CZ"/>
          </a:p>
        </p:txBody>
      </p:sp>
      <p:sp>
        <p:nvSpPr>
          <p:cNvPr id="6" name="Zástupný symbol pro číslo snímku 5">
            <a:extLst>
              <a:ext uri="{FF2B5EF4-FFF2-40B4-BE49-F238E27FC236}">
                <a16:creationId xmlns:a16="http://schemas.microsoft.com/office/drawing/2014/main" id="{F69FBC90-1CCA-4E71-8879-0C0704AC3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B61CA-E8A6-4EFA-8BA4-4BF6E086BA60}" type="slidenum">
              <a:rPr lang="cs-CZ" smtClean="0"/>
              <a:t>‹#›</a:t>
            </a:fld>
            <a:endParaRPr lang="cs-CZ"/>
          </a:p>
        </p:txBody>
      </p:sp>
    </p:spTree>
    <p:extLst>
      <p:ext uri="{BB962C8B-B14F-4D97-AF65-F5344CB8AC3E}">
        <p14:creationId xmlns:p14="http://schemas.microsoft.com/office/powerpoint/2010/main" val="383599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427727" y="0"/>
            <a:ext cx="7764673" cy="5850953"/>
          </a:xfrm>
          <a:prstGeom prst="rect">
            <a:avLst/>
          </a:prstGeom>
        </p:spPr>
      </p:pic>
      <p:sp>
        <p:nvSpPr>
          <p:cNvPr id="17" name="bg object 17"/>
          <p:cNvSpPr/>
          <p:nvPr/>
        </p:nvSpPr>
        <p:spPr>
          <a:xfrm>
            <a:off x="4755102" y="491709"/>
            <a:ext cx="8737" cy="317711"/>
          </a:xfrm>
          <a:custGeom>
            <a:avLst/>
            <a:gdLst/>
            <a:ahLst/>
            <a:cxnLst/>
            <a:rect l="l" t="t" r="r" b="b"/>
            <a:pathLst>
              <a:path w="8254" h="300355">
                <a:moveTo>
                  <a:pt x="8251" y="0"/>
                </a:moveTo>
                <a:lnTo>
                  <a:pt x="0" y="0"/>
                </a:lnTo>
                <a:lnTo>
                  <a:pt x="0" y="299966"/>
                </a:lnTo>
                <a:lnTo>
                  <a:pt x="8251" y="299966"/>
                </a:lnTo>
                <a:lnTo>
                  <a:pt x="8251" y="0"/>
                </a:lnTo>
                <a:close/>
              </a:path>
            </a:pathLst>
          </a:custGeom>
          <a:solidFill>
            <a:srgbClr val="333335"/>
          </a:solidFill>
        </p:spPr>
        <p:txBody>
          <a:bodyPr wrap="square" lIns="0" tIns="0" rIns="0" bIns="0" rtlCol="0"/>
          <a:lstStyle/>
          <a:p>
            <a:endParaRPr sz="1904"/>
          </a:p>
        </p:txBody>
      </p:sp>
      <p:pic>
        <p:nvPicPr>
          <p:cNvPr id="18" name="bg object 18"/>
          <p:cNvPicPr/>
          <p:nvPr/>
        </p:nvPicPr>
        <p:blipFill>
          <a:blip r:embed="rId8" cstate="print"/>
          <a:stretch>
            <a:fillRect/>
          </a:stretch>
        </p:blipFill>
        <p:spPr>
          <a:xfrm>
            <a:off x="4851377" y="490176"/>
            <a:ext cx="785037" cy="319923"/>
          </a:xfrm>
          <a:prstGeom prst="rect">
            <a:avLst/>
          </a:prstGeom>
        </p:spPr>
      </p:pic>
      <p:sp>
        <p:nvSpPr>
          <p:cNvPr id="19" name="bg object 19"/>
          <p:cNvSpPr/>
          <p:nvPr/>
        </p:nvSpPr>
        <p:spPr>
          <a:xfrm>
            <a:off x="4167409" y="610106"/>
            <a:ext cx="471818" cy="186731"/>
          </a:xfrm>
          <a:custGeom>
            <a:avLst/>
            <a:gdLst/>
            <a:ahLst/>
            <a:cxnLst/>
            <a:rect l="l" t="t" r="r" b="b"/>
            <a:pathLst>
              <a:path w="445770" h="176529">
                <a:moveTo>
                  <a:pt x="200682" y="0"/>
                </a:moveTo>
                <a:lnTo>
                  <a:pt x="151123" y="4645"/>
                </a:lnTo>
                <a:lnTo>
                  <a:pt x="89158" y="17266"/>
                </a:lnTo>
                <a:lnTo>
                  <a:pt x="36207" y="39137"/>
                </a:lnTo>
                <a:lnTo>
                  <a:pt x="4874" y="74662"/>
                </a:lnTo>
                <a:lnTo>
                  <a:pt x="0" y="100998"/>
                </a:lnTo>
                <a:lnTo>
                  <a:pt x="12335" y="135192"/>
                </a:lnTo>
                <a:lnTo>
                  <a:pt x="43416" y="157673"/>
                </a:lnTo>
                <a:lnTo>
                  <a:pt x="86931" y="170574"/>
                </a:lnTo>
                <a:lnTo>
                  <a:pt x="136567" y="176026"/>
                </a:lnTo>
                <a:lnTo>
                  <a:pt x="186013" y="176163"/>
                </a:lnTo>
                <a:lnTo>
                  <a:pt x="228958" y="173118"/>
                </a:lnTo>
                <a:lnTo>
                  <a:pt x="286858" y="163479"/>
                </a:lnTo>
                <a:lnTo>
                  <a:pt x="347115" y="147097"/>
                </a:lnTo>
                <a:lnTo>
                  <a:pt x="397153" y="126197"/>
                </a:lnTo>
                <a:lnTo>
                  <a:pt x="432759" y="106214"/>
                </a:lnTo>
                <a:lnTo>
                  <a:pt x="445367" y="96451"/>
                </a:lnTo>
                <a:lnTo>
                  <a:pt x="428779" y="100950"/>
                </a:lnTo>
                <a:lnTo>
                  <a:pt x="407207" y="107843"/>
                </a:lnTo>
                <a:lnTo>
                  <a:pt x="382059" y="115409"/>
                </a:lnTo>
                <a:lnTo>
                  <a:pt x="336057" y="125177"/>
                </a:lnTo>
                <a:lnTo>
                  <a:pt x="282614" y="129334"/>
                </a:lnTo>
                <a:lnTo>
                  <a:pt x="239568" y="126618"/>
                </a:lnTo>
                <a:lnTo>
                  <a:pt x="192224" y="117360"/>
                </a:lnTo>
                <a:lnTo>
                  <a:pt x="155509" y="97393"/>
                </a:lnTo>
                <a:lnTo>
                  <a:pt x="144349" y="62550"/>
                </a:lnTo>
                <a:lnTo>
                  <a:pt x="153087" y="40123"/>
                </a:lnTo>
                <a:lnTo>
                  <a:pt x="168460" y="23268"/>
                </a:lnTo>
                <a:lnTo>
                  <a:pt x="185861" y="10417"/>
                </a:lnTo>
                <a:lnTo>
                  <a:pt x="200682" y="0"/>
                </a:lnTo>
                <a:close/>
              </a:path>
            </a:pathLst>
          </a:custGeom>
          <a:solidFill>
            <a:srgbClr val="034EA2"/>
          </a:solidFill>
        </p:spPr>
        <p:txBody>
          <a:bodyPr wrap="square" lIns="0" tIns="0" rIns="0" bIns="0" rtlCol="0"/>
          <a:lstStyle/>
          <a:p>
            <a:endParaRPr sz="1904"/>
          </a:p>
        </p:txBody>
      </p:sp>
      <p:sp>
        <p:nvSpPr>
          <p:cNvPr id="20" name="bg object 20"/>
          <p:cNvSpPr/>
          <p:nvPr/>
        </p:nvSpPr>
        <p:spPr>
          <a:xfrm>
            <a:off x="4341318" y="507038"/>
            <a:ext cx="328660" cy="228376"/>
          </a:xfrm>
          <a:custGeom>
            <a:avLst/>
            <a:gdLst/>
            <a:ahLst/>
            <a:cxnLst/>
            <a:rect l="l" t="t" r="r" b="b"/>
            <a:pathLst>
              <a:path w="310514" h="215900">
                <a:moveTo>
                  <a:pt x="244648" y="0"/>
                </a:moveTo>
                <a:lnTo>
                  <a:pt x="258965" y="19485"/>
                </a:lnTo>
                <a:lnTo>
                  <a:pt x="268765" y="42279"/>
                </a:lnTo>
                <a:lnTo>
                  <a:pt x="267882" y="67152"/>
                </a:lnTo>
                <a:lnTo>
                  <a:pt x="233175" y="106867"/>
                </a:lnTo>
                <a:lnTo>
                  <a:pt x="193217" y="132164"/>
                </a:lnTo>
                <a:lnTo>
                  <a:pt x="127904" y="161065"/>
                </a:lnTo>
                <a:lnTo>
                  <a:pt x="83399" y="175076"/>
                </a:lnTo>
                <a:lnTo>
                  <a:pt x="39937" y="184766"/>
                </a:lnTo>
                <a:lnTo>
                  <a:pt x="0" y="189525"/>
                </a:lnTo>
                <a:lnTo>
                  <a:pt x="22647" y="199160"/>
                </a:lnTo>
                <a:lnTo>
                  <a:pt x="43253" y="206093"/>
                </a:lnTo>
                <a:lnTo>
                  <a:pt x="65668" y="210919"/>
                </a:lnTo>
                <a:lnTo>
                  <a:pt x="93747" y="214232"/>
                </a:lnTo>
                <a:lnTo>
                  <a:pt x="122679" y="215514"/>
                </a:lnTo>
                <a:lnTo>
                  <a:pt x="154261" y="214479"/>
                </a:lnTo>
                <a:lnTo>
                  <a:pt x="213649" y="203454"/>
                </a:lnTo>
                <a:lnTo>
                  <a:pt x="251277" y="186292"/>
                </a:lnTo>
                <a:lnTo>
                  <a:pt x="254167" y="183214"/>
                </a:lnTo>
                <a:lnTo>
                  <a:pt x="261889" y="177317"/>
                </a:lnTo>
                <a:lnTo>
                  <a:pt x="296858" y="139071"/>
                </a:lnTo>
                <a:lnTo>
                  <a:pt x="310396" y="84130"/>
                </a:lnTo>
                <a:lnTo>
                  <a:pt x="306949" y="63901"/>
                </a:lnTo>
                <a:lnTo>
                  <a:pt x="299985" y="44942"/>
                </a:lnTo>
                <a:lnTo>
                  <a:pt x="290311" y="30467"/>
                </a:lnTo>
                <a:lnTo>
                  <a:pt x="276233" y="16640"/>
                </a:lnTo>
                <a:lnTo>
                  <a:pt x="260197" y="5728"/>
                </a:lnTo>
                <a:lnTo>
                  <a:pt x="244648" y="0"/>
                </a:lnTo>
                <a:close/>
              </a:path>
            </a:pathLst>
          </a:custGeom>
          <a:solidFill>
            <a:srgbClr val="FFF200"/>
          </a:solidFill>
        </p:spPr>
        <p:txBody>
          <a:bodyPr wrap="square" lIns="0" tIns="0" rIns="0" bIns="0" rtlCol="0"/>
          <a:lstStyle/>
          <a:p>
            <a:endParaRPr sz="1904"/>
          </a:p>
        </p:txBody>
      </p:sp>
      <p:sp>
        <p:nvSpPr>
          <p:cNvPr id="21" name="bg object 21"/>
          <p:cNvSpPr/>
          <p:nvPr/>
        </p:nvSpPr>
        <p:spPr>
          <a:xfrm>
            <a:off x="4150312" y="517921"/>
            <a:ext cx="461737" cy="136354"/>
          </a:xfrm>
          <a:custGeom>
            <a:avLst/>
            <a:gdLst/>
            <a:ahLst/>
            <a:cxnLst/>
            <a:rect l="l" t="t" r="r" b="b"/>
            <a:pathLst>
              <a:path w="436245" h="128904">
                <a:moveTo>
                  <a:pt x="314475" y="0"/>
                </a:moveTo>
                <a:lnTo>
                  <a:pt x="263326" y="4077"/>
                </a:lnTo>
                <a:lnTo>
                  <a:pt x="216863" y="11905"/>
                </a:lnTo>
                <a:lnTo>
                  <a:pt x="154208" y="30499"/>
                </a:lnTo>
                <a:lnTo>
                  <a:pt x="100684" y="54700"/>
                </a:lnTo>
                <a:lnTo>
                  <a:pt x="56801" y="81268"/>
                </a:lnTo>
                <a:lnTo>
                  <a:pt x="23070" y="106965"/>
                </a:lnTo>
                <a:lnTo>
                  <a:pt x="0" y="128553"/>
                </a:lnTo>
                <a:lnTo>
                  <a:pt x="12328" y="124784"/>
                </a:lnTo>
                <a:lnTo>
                  <a:pt x="27103" y="119509"/>
                </a:lnTo>
                <a:lnTo>
                  <a:pt x="43079" y="113281"/>
                </a:lnTo>
                <a:lnTo>
                  <a:pt x="59011" y="106651"/>
                </a:lnTo>
                <a:lnTo>
                  <a:pt x="71870" y="101654"/>
                </a:lnTo>
                <a:lnTo>
                  <a:pt x="112370" y="90274"/>
                </a:lnTo>
                <a:lnTo>
                  <a:pt x="167434" y="80019"/>
                </a:lnTo>
                <a:lnTo>
                  <a:pt x="222020" y="75826"/>
                </a:lnTo>
                <a:lnTo>
                  <a:pt x="262143" y="77342"/>
                </a:lnTo>
                <a:lnTo>
                  <a:pt x="298074" y="84223"/>
                </a:lnTo>
                <a:lnTo>
                  <a:pt x="328018" y="97924"/>
                </a:lnTo>
                <a:lnTo>
                  <a:pt x="350183" y="119898"/>
                </a:lnTo>
                <a:lnTo>
                  <a:pt x="378158" y="105109"/>
                </a:lnTo>
                <a:lnTo>
                  <a:pt x="404630" y="87926"/>
                </a:lnTo>
                <a:lnTo>
                  <a:pt x="425385" y="69548"/>
                </a:lnTo>
                <a:lnTo>
                  <a:pt x="436208" y="51171"/>
                </a:lnTo>
                <a:lnTo>
                  <a:pt x="431175" y="25258"/>
                </a:lnTo>
                <a:lnTo>
                  <a:pt x="404885" y="9091"/>
                </a:lnTo>
                <a:lnTo>
                  <a:pt x="363823" y="1171"/>
                </a:lnTo>
                <a:lnTo>
                  <a:pt x="314475" y="0"/>
                </a:lnTo>
                <a:close/>
              </a:path>
            </a:pathLst>
          </a:custGeom>
          <a:solidFill>
            <a:srgbClr val="00A650"/>
          </a:solidFill>
        </p:spPr>
        <p:txBody>
          <a:bodyPr wrap="square" lIns="0" tIns="0" rIns="0" bIns="0" rtlCol="0"/>
          <a:lstStyle/>
          <a:p>
            <a:endParaRPr sz="1904"/>
          </a:p>
        </p:txBody>
      </p:sp>
      <p:sp>
        <p:nvSpPr>
          <p:cNvPr id="22" name="bg object 22"/>
          <p:cNvSpPr/>
          <p:nvPr/>
        </p:nvSpPr>
        <p:spPr>
          <a:xfrm>
            <a:off x="4226775" y="637357"/>
            <a:ext cx="79308" cy="42988"/>
          </a:xfrm>
          <a:custGeom>
            <a:avLst/>
            <a:gdLst/>
            <a:ahLst/>
            <a:cxnLst/>
            <a:rect l="l" t="t" r="r" b="b"/>
            <a:pathLst>
              <a:path w="74929" h="40640">
                <a:moveTo>
                  <a:pt x="34185" y="0"/>
                </a:moveTo>
                <a:lnTo>
                  <a:pt x="28756" y="15515"/>
                </a:lnTo>
                <a:lnTo>
                  <a:pt x="0" y="19771"/>
                </a:lnTo>
                <a:lnTo>
                  <a:pt x="25344" y="24898"/>
                </a:lnTo>
                <a:lnTo>
                  <a:pt x="19522" y="40402"/>
                </a:lnTo>
                <a:lnTo>
                  <a:pt x="40629" y="28061"/>
                </a:lnTo>
                <a:lnTo>
                  <a:pt x="65779" y="33387"/>
                </a:lnTo>
                <a:lnTo>
                  <a:pt x="53466" y="20638"/>
                </a:lnTo>
                <a:lnTo>
                  <a:pt x="74847" y="8427"/>
                </a:lnTo>
                <a:lnTo>
                  <a:pt x="46130" y="12880"/>
                </a:lnTo>
                <a:lnTo>
                  <a:pt x="34185" y="0"/>
                </a:lnTo>
                <a:close/>
              </a:path>
            </a:pathLst>
          </a:custGeom>
          <a:solidFill>
            <a:srgbClr val="FFF200"/>
          </a:solidFill>
        </p:spPr>
        <p:txBody>
          <a:bodyPr wrap="square" lIns="0" tIns="0" rIns="0" bIns="0" rtlCol="0"/>
          <a:lstStyle/>
          <a:p>
            <a:endParaRPr sz="1904"/>
          </a:p>
        </p:txBody>
      </p:sp>
      <p:pic>
        <p:nvPicPr>
          <p:cNvPr id="23" name="bg object 23"/>
          <p:cNvPicPr/>
          <p:nvPr/>
        </p:nvPicPr>
        <p:blipFill>
          <a:blip r:embed="rId9" cstate="print"/>
          <a:stretch>
            <a:fillRect/>
          </a:stretch>
        </p:blipFill>
        <p:spPr>
          <a:xfrm>
            <a:off x="4210436" y="704043"/>
            <a:ext cx="138240" cy="71481"/>
          </a:xfrm>
          <a:prstGeom prst="rect">
            <a:avLst/>
          </a:prstGeom>
        </p:spPr>
      </p:pic>
      <p:sp>
        <p:nvSpPr>
          <p:cNvPr id="24" name="bg object 24"/>
          <p:cNvSpPr/>
          <p:nvPr/>
        </p:nvSpPr>
        <p:spPr>
          <a:xfrm>
            <a:off x="4278975" y="553424"/>
            <a:ext cx="317234" cy="57766"/>
          </a:xfrm>
          <a:custGeom>
            <a:avLst/>
            <a:gdLst/>
            <a:ahLst/>
            <a:cxnLst/>
            <a:rect l="l" t="t" r="r" b="b"/>
            <a:pathLst>
              <a:path w="299720" h="54609">
                <a:moveTo>
                  <a:pt x="85483" y="9652"/>
                </a:moveTo>
                <a:lnTo>
                  <a:pt x="63525" y="14820"/>
                </a:lnTo>
                <a:lnTo>
                  <a:pt x="38836" y="22174"/>
                </a:lnTo>
                <a:lnTo>
                  <a:pt x="16103" y="30010"/>
                </a:lnTo>
                <a:lnTo>
                  <a:pt x="0" y="36677"/>
                </a:lnTo>
                <a:lnTo>
                  <a:pt x="10490" y="34010"/>
                </a:lnTo>
                <a:lnTo>
                  <a:pt x="53505" y="25133"/>
                </a:lnTo>
                <a:lnTo>
                  <a:pt x="79184" y="20129"/>
                </a:lnTo>
                <a:lnTo>
                  <a:pt x="85483" y="9652"/>
                </a:lnTo>
                <a:close/>
              </a:path>
              <a:path w="299720" h="54609">
                <a:moveTo>
                  <a:pt x="207987" y="3276"/>
                </a:moveTo>
                <a:lnTo>
                  <a:pt x="189115" y="990"/>
                </a:lnTo>
                <a:lnTo>
                  <a:pt x="170002" y="0"/>
                </a:lnTo>
                <a:lnTo>
                  <a:pt x="149567" y="495"/>
                </a:lnTo>
                <a:lnTo>
                  <a:pt x="126758" y="2667"/>
                </a:lnTo>
                <a:lnTo>
                  <a:pt x="118694" y="15684"/>
                </a:lnTo>
                <a:lnTo>
                  <a:pt x="138341" y="14452"/>
                </a:lnTo>
                <a:lnTo>
                  <a:pt x="158838" y="14300"/>
                </a:lnTo>
                <a:lnTo>
                  <a:pt x="179006" y="15278"/>
                </a:lnTo>
                <a:lnTo>
                  <a:pt x="197675" y="17462"/>
                </a:lnTo>
                <a:lnTo>
                  <a:pt x="207987" y="3276"/>
                </a:lnTo>
                <a:close/>
              </a:path>
              <a:path w="299720" h="54609">
                <a:moveTo>
                  <a:pt x="299339" y="40843"/>
                </a:moveTo>
                <a:lnTo>
                  <a:pt x="286766" y="31813"/>
                </a:lnTo>
                <a:lnTo>
                  <a:pt x="273672" y="24282"/>
                </a:lnTo>
                <a:lnTo>
                  <a:pt x="259715" y="17830"/>
                </a:lnTo>
                <a:lnTo>
                  <a:pt x="245516" y="12700"/>
                </a:lnTo>
                <a:lnTo>
                  <a:pt x="234721" y="26987"/>
                </a:lnTo>
                <a:lnTo>
                  <a:pt x="244906" y="31064"/>
                </a:lnTo>
                <a:lnTo>
                  <a:pt x="255524" y="36118"/>
                </a:lnTo>
                <a:lnTo>
                  <a:pt x="266115" y="42011"/>
                </a:lnTo>
                <a:lnTo>
                  <a:pt x="276199" y="48628"/>
                </a:lnTo>
                <a:lnTo>
                  <a:pt x="278206" y="50063"/>
                </a:lnTo>
                <a:lnTo>
                  <a:pt x="282841" y="54254"/>
                </a:lnTo>
                <a:lnTo>
                  <a:pt x="283070" y="54508"/>
                </a:lnTo>
                <a:lnTo>
                  <a:pt x="288480" y="50584"/>
                </a:lnTo>
                <a:lnTo>
                  <a:pt x="296430" y="44005"/>
                </a:lnTo>
                <a:lnTo>
                  <a:pt x="299339" y="40843"/>
                </a:lnTo>
                <a:close/>
              </a:path>
            </a:pathLst>
          </a:custGeom>
          <a:solidFill>
            <a:srgbClr val="FFFFFF"/>
          </a:solidFill>
        </p:spPr>
        <p:txBody>
          <a:bodyPr wrap="square" lIns="0" tIns="0" rIns="0" bIns="0" rtlCol="0"/>
          <a:lstStyle/>
          <a:p>
            <a:endParaRPr sz="1904"/>
          </a:p>
        </p:txBody>
      </p:sp>
      <p:sp>
        <p:nvSpPr>
          <p:cNvPr id="25" name="bg object 25"/>
          <p:cNvSpPr/>
          <p:nvPr/>
        </p:nvSpPr>
        <p:spPr>
          <a:xfrm>
            <a:off x="4441087" y="618915"/>
            <a:ext cx="202976" cy="104784"/>
          </a:xfrm>
          <a:custGeom>
            <a:avLst/>
            <a:gdLst/>
            <a:ahLst/>
            <a:cxnLst/>
            <a:rect l="l" t="t" r="r" b="b"/>
            <a:pathLst>
              <a:path w="191770" h="99059">
                <a:moveTo>
                  <a:pt x="79857" y="90881"/>
                </a:moveTo>
                <a:lnTo>
                  <a:pt x="74256" y="77368"/>
                </a:lnTo>
                <a:lnTo>
                  <a:pt x="76212" y="73787"/>
                </a:lnTo>
                <a:lnTo>
                  <a:pt x="70446" y="73812"/>
                </a:lnTo>
                <a:lnTo>
                  <a:pt x="62560" y="72885"/>
                </a:lnTo>
                <a:lnTo>
                  <a:pt x="53352" y="68122"/>
                </a:lnTo>
                <a:lnTo>
                  <a:pt x="41452" y="65417"/>
                </a:lnTo>
                <a:lnTo>
                  <a:pt x="28054" y="66548"/>
                </a:lnTo>
                <a:lnTo>
                  <a:pt x="18478" y="70967"/>
                </a:lnTo>
                <a:lnTo>
                  <a:pt x="18084" y="78092"/>
                </a:lnTo>
                <a:lnTo>
                  <a:pt x="20358" y="81534"/>
                </a:lnTo>
                <a:lnTo>
                  <a:pt x="24803" y="83350"/>
                </a:lnTo>
                <a:lnTo>
                  <a:pt x="28562" y="84251"/>
                </a:lnTo>
                <a:lnTo>
                  <a:pt x="60388" y="79121"/>
                </a:lnTo>
                <a:lnTo>
                  <a:pt x="49022" y="83108"/>
                </a:lnTo>
                <a:lnTo>
                  <a:pt x="31750" y="87020"/>
                </a:lnTo>
                <a:lnTo>
                  <a:pt x="13690" y="90131"/>
                </a:lnTo>
                <a:lnTo>
                  <a:pt x="0" y="91643"/>
                </a:lnTo>
                <a:lnTo>
                  <a:pt x="22529" y="95211"/>
                </a:lnTo>
                <a:lnTo>
                  <a:pt x="38442" y="88620"/>
                </a:lnTo>
                <a:lnTo>
                  <a:pt x="45110" y="94526"/>
                </a:lnTo>
                <a:lnTo>
                  <a:pt x="53378" y="97688"/>
                </a:lnTo>
                <a:lnTo>
                  <a:pt x="61976" y="98526"/>
                </a:lnTo>
                <a:lnTo>
                  <a:pt x="69646" y="97472"/>
                </a:lnTo>
                <a:lnTo>
                  <a:pt x="74866" y="96037"/>
                </a:lnTo>
                <a:lnTo>
                  <a:pt x="79857" y="90881"/>
                </a:lnTo>
                <a:close/>
              </a:path>
              <a:path w="191770" h="99059">
                <a:moveTo>
                  <a:pt x="148767" y="49974"/>
                </a:moveTo>
                <a:lnTo>
                  <a:pt x="143027" y="40932"/>
                </a:lnTo>
                <a:lnTo>
                  <a:pt x="144081" y="37782"/>
                </a:lnTo>
                <a:lnTo>
                  <a:pt x="139776" y="39077"/>
                </a:lnTo>
                <a:lnTo>
                  <a:pt x="131572" y="39522"/>
                </a:lnTo>
                <a:lnTo>
                  <a:pt x="124167" y="37973"/>
                </a:lnTo>
                <a:lnTo>
                  <a:pt x="114998" y="38557"/>
                </a:lnTo>
                <a:lnTo>
                  <a:pt x="105143" y="42418"/>
                </a:lnTo>
                <a:lnTo>
                  <a:pt x="98526" y="47904"/>
                </a:lnTo>
                <a:lnTo>
                  <a:pt x="99047" y="53416"/>
                </a:lnTo>
                <a:lnTo>
                  <a:pt x="101142" y="55537"/>
                </a:lnTo>
                <a:lnTo>
                  <a:pt x="106870" y="56527"/>
                </a:lnTo>
                <a:lnTo>
                  <a:pt x="109778" y="56375"/>
                </a:lnTo>
                <a:lnTo>
                  <a:pt x="132892" y="45377"/>
                </a:lnTo>
                <a:lnTo>
                  <a:pt x="124891" y="50927"/>
                </a:lnTo>
                <a:lnTo>
                  <a:pt x="112483" y="57772"/>
                </a:lnTo>
                <a:lnTo>
                  <a:pt x="99390" y="64173"/>
                </a:lnTo>
                <a:lnTo>
                  <a:pt x="89369" y="68389"/>
                </a:lnTo>
                <a:lnTo>
                  <a:pt x="102870" y="68287"/>
                </a:lnTo>
                <a:lnTo>
                  <a:pt x="117652" y="57505"/>
                </a:lnTo>
                <a:lnTo>
                  <a:pt x="123405" y="61290"/>
                </a:lnTo>
                <a:lnTo>
                  <a:pt x="130340" y="63385"/>
                </a:lnTo>
                <a:lnTo>
                  <a:pt x="137680" y="63144"/>
                </a:lnTo>
                <a:lnTo>
                  <a:pt x="144678" y="59944"/>
                </a:lnTo>
                <a:lnTo>
                  <a:pt x="148336" y="57238"/>
                </a:lnTo>
                <a:lnTo>
                  <a:pt x="148767" y="49974"/>
                </a:lnTo>
                <a:close/>
              </a:path>
              <a:path w="191770" h="99059">
                <a:moveTo>
                  <a:pt x="191541" y="12484"/>
                </a:moveTo>
                <a:lnTo>
                  <a:pt x="188531" y="7531"/>
                </a:lnTo>
                <a:lnTo>
                  <a:pt x="181190" y="3606"/>
                </a:lnTo>
                <a:lnTo>
                  <a:pt x="179895" y="2552"/>
                </a:lnTo>
                <a:lnTo>
                  <a:pt x="179273" y="0"/>
                </a:lnTo>
                <a:lnTo>
                  <a:pt x="176441" y="1854"/>
                </a:lnTo>
                <a:lnTo>
                  <a:pt x="170065" y="3911"/>
                </a:lnTo>
                <a:lnTo>
                  <a:pt x="163398" y="4318"/>
                </a:lnTo>
                <a:lnTo>
                  <a:pt x="156311" y="6680"/>
                </a:lnTo>
                <a:lnTo>
                  <a:pt x="150190" y="11595"/>
                </a:lnTo>
                <a:lnTo>
                  <a:pt x="147421" y="17043"/>
                </a:lnTo>
                <a:lnTo>
                  <a:pt x="150393" y="21018"/>
                </a:lnTo>
                <a:lnTo>
                  <a:pt x="153035" y="22136"/>
                </a:lnTo>
                <a:lnTo>
                  <a:pt x="158102" y="21666"/>
                </a:lnTo>
                <a:lnTo>
                  <a:pt x="160375" y="20955"/>
                </a:lnTo>
                <a:lnTo>
                  <a:pt x="173824" y="7950"/>
                </a:lnTo>
                <a:lnTo>
                  <a:pt x="169964" y="13754"/>
                </a:lnTo>
                <a:lnTo>
                  <a:pt x="163169" y="21424"/>
                </a:lnTo>
                <a:lnTo>
                  <a:pt x="155625" y="28892"/>
                </a:lnTo>
                <a:lnTo>
                  <a:pt x="149542" y="34112"/>
                </a:lnTo>
                <a:lnTo>
                  <a:pt x="160324" y="31203"/>
                </a:lnTo>
                <a:lnTo>
                  <a:pt x="167208" y="20129"/>
                </a:lnTo>
                <a:lnTo>
                  <a:pt x="173570" y="21996"/>
                </a:lnTo>
                <a:lnTo>
                  <a:pt x="180086" y="22542"/>
                </a:lnTo>
                <a:lnTo>
                  <a:pt x="185813" y="20929"/>
                </a:lnTo>
                <a:lnTo>
                  <a:pt x="189826" y="16332"/>
                </a:lnTo>
                <a:lnTo>
                  <a:pt x="191541" y="12484"/>
                </a:lnTo>
                <a:close/>
              </a:path>
            </a:pathLst>
          </a:custGeom>
          <a:solidFill>
            <a:srgbClr val="00A650"/>
          </a:solidFill>
        </p:spPr>
        <p:txBody>
          <a:bodyPr wrap="square" lIns="0" tIns="0" rIns="0" bIns="0" rtlCol="0"/>
          <a:lstStyle/>
          <a:p>
            <a:endParaRPr sz="1904"/>
          </a:p>
        </p:txBody>
      </p:sp>
      <p:pic>
        <p:nvPicPr>
          <p:cNvPr id="26" name="bg object 26"/>
          <p:cNvPicPr/>
          <p:nvPr/>
        </p:nvPicPr>
        <p:blipFill>
          <a:blip r:embed="rId10" cstate="print"/>
          <a:stretch>
            <a:fillRect/>
          </a:stretch>
        </p:blipFill>
        <p:spPr>
          <a:xfrm>
            <a:off x="5970752" y="432599"/>
            <a:ext cx="1462752" cy="435087"/>
          </a:xfrm>
          <a:prstGeom prst="rect">
            <a:avLst/>
          </a:prstGeom>
        </p:spPr>
      </p:pic>
      <p:sp>
        <p:nvSpPr>
          <p:cNvPr id="27" name="bg object 27"/>
          <p:cNvSpPr/>
          <p:nvPr/>
        </p:nvSpPr>
        <p:spPr>
          <a:xfrm>
            <a:off x="946635" y="460675"/>
            <a:ext cx="568602" cy="378836"/>
          </a:xfrm>
          <a:custGeom>
            <a:avLst/>
            <a:gdLst/>
            <a:ahLst/>
            <a:cxnLst/>
            <a:rect l="l" t="t" r="r" b="b"/>
            <a:pathLst>
              <a:path w="537210" h="358140">
                <a:moveTo>
                  <a:pt x="536680" y="0"/>
                </a:moveTo>
                <a:lnTo>
                  <a:pt x="0" y="0"/>
                </a:lnTo>
                <a:lnTo>
                  <a:pt x="0" y="357789"/>
                </a:lnTo>
                <a:lnTo>
                  <a:pt x="536680" y="357789"/>
                </a:lnTo>
                <a:lnTo>
                  <a:pt x="536680" y="0"/>
                </a:lnTo>
                <a:close/>
              </a:path>
            </a:pathLst>
          </a:custGeom>
          <a:solidFill>
            <a:srgbClr val="034EA2"/>
          </a:solidFill>
        </p:spPr>
        <p:txBody>
          <a:bodyPr wrap="square" lIns="0" tIns="0" rIns="0" bIns="0" rtlCol="0"/>
          <a:lstStyle/>
          <a:p>
            <a:endParaRPr sz="1904"/>
          </a:p>
        </p:txBody>
      </p:sp>
      <p:sp>
        <p:nvSpPr>
          <p:cNvPr id="28" name="bg object 28"/>
          <p:cNvSpPr/>
          <p:nvPr/>
        </p:nvSpPr>
        <p:spPr>
          <a:xfrm>
            <a:off x="1210945" y="505950"/>
            <a:ext cx="39654" cy="37615"/>
          </a:xfrm>
          <a:custGeom>
            <a:avLst/>
            <a:gdLst/>
            <a:ahLst/>
            <a:cxnLst/>
            <a:rect l="l" t="t" r="r" b="b"/>
            <a:pathLst>
              <a:path w="37465" h="35559">
                <a:moveTo>
                  <a:pt x="18511" y="0"/>
                </a:moveTo>
                <a:lnTo>
                  <a:pt x="14169" y="13539"/>
                </a:lnTo>
                <a:lnTo>
                  <a:pt x="0" y="13525"/>
                </a:lnTo>
                <a:lnTo>
                  <a:pt x="11494" y="21790"/>
                </a:lnTo>
                <a:lnTo>
                  <a:pt x="7185" y="35153"/>
                </a:lnTo>
                <a:lnTo>
                  <a:pt x="18511" y="26892"/>
                </a:lnTo>
                <a:lnTo>
                  <a:pt x="29836" y="35153"/>
                </a:lnTo>
                <a:lnTo>
                  <a:pt x="25524" y="21790"/>
                </a:lnTo>
                <a:lnTo>
                  <a:pt x="37029" y="13525"/>
                </a:lnTo>
                <a:lnTo>
                  <a:pt x="22848" y="13525"/>
                </a:lnTo>
                <a:lnTo>
                  <a:pt x="18511" y="0"/>
                </a:lnTo>
                <a:close/>
              </a:path>
            </a:pathLst>
          </a:custGeom>
          <a:solidFill>
            <a:srgbClr val="FCEE23"/>
          </a:solidFill>
        </p:spPr>
        <p:txBody>
          <a:bodyPr wrap="square" lIns="0" tIns="0" rIns="0" bIns="0" rtlCol="0"/>
          <a:lstStyle/>
          <a:p>
            <a:endParaRPr sz="1904"/>
          </a:p>
        </p:txBody>
      </p:sp>
      <p:pic>
        <p:nvPicPr>
          <p:cNvPr id="29" name="bg object 29"/>
          <p:cNvPicPr/>
          <p:nvPr/>
        </p:nvPicPr>
        <p:blipFill>
          <a:blip r:embed="rId11" cstate="print"/>
          <a:stretch>
            <a:fillRect/>
          </a:stretch>
        </p:blipFill>
        <p:spPr>
          <a:xfrm>
            <a:off x="1103530" y="522587"/>
            <a:ext cx="84571" cy="82664"/>
          </a:xfrm>
          <a:prstGeom prst="rect">
            <a:avLst/>
          </a:prstGeom>
        </p:spPr>
      </p:pic>
      <p:sp>
        <p:nvSpPr>
          <p:cNvPr id="30" name="bg object 30"/>
          <p:cNvSpPr/>
          <p:nvPr/>
        </p:nvSpPr>
        <p:spPr>
          <a:xfrm>
            <a:off x="1086876" y="629962"/>
            <a:ext cx="39654" cy="37615"/>
          </a:xfrm>
          <a:custGeom>
            <a:avLst/>
            <a:gdLst/>
            <a:ahLst/>
            <a:cxnLst/>
            <a:rect l="l" t="t" r="r" b="b"/>
            <a:pathLst>
              <a:path w="37465" h="35559">
                <a:moveTo>
                  <a:pt x="18515" y="0"/>
                </a:moveTo>
                <a:lnTo>
                  <a:pt x="14177" y="13572"/>
                </a:lnTo>
                <a:lnTo>
                  <a:pt x="0" y="13543"/>
                </a:lnTo>
                <a:lnTo>
                  <a:pt x="11502" y="21809"/>
                </a:lnTo>
                <a:lnTo>
                  <a:pt x="7189" y="35168"/>
                </a:lnTo>
                <a:lnTo>
                  <a:pt x="18515" y="26906"/>
                </a:lnTo>
                <a:lnTo>
                  <a:pt x="29833" y="35168"/>
                </a:lnTo>
                <a:lnTo>
                  <a:pt x="25530" y="21809"/>
                </a:lnTo>
                <a:lnTo>
                  <a:pt x="37021" y="13543"/>
                </a:lnTo>
                <a:lnTo>
                  <a:pt x="22852" y="13543"/>
                </a:lnTo>
                <a:lnTo>
                  <a:pt x="18515" y="0"/>
                </a:lnTo>
                <a:close/>
              </a:path>
            </a:pathLst>
          </a:custGeom>
          <a:solidFill>
            <a:srgbClr val="FCEE23"/>
          </a:solidFill>
        </p:spPr>
        <p:txBody>
          <a:bodyPr wrap="square" lIns="0" tIns="0" rIns="0" bIns="0" rtlCol="0"/>
          <a:lstStyle/>
          <a:p>
            <a:endParaRPr sz="1904"/>
          </a:p>
        </p:txBody>
      </p:sp>
      <p:pic>
        <p:nvPicPr>
          <p:cNvPr id="31" name="bg object 31"/>
          <p:cNvPicPr/>
          <p:nvPr/>
        </p:nvPicPr>
        <p:blipFill>
          <a:blip r:embed="rId12" cstate="print"/>
          <a:stretch>
            <a:fillRect/>
          </a:stretch>
        </p:blipFill>
        <p:spPr>
          <a:xfrm>
            <a:off x="1103530" y="692064"/>
            <a:ext cx="84662" cy="82649"/>
          </a:xfrm>
          <a:prstGeom prst="rect">
            <a:avLst/>
          </a:prstGeom>
        </p:spPr>
      </p:pic>
      <p:sp>
        <p:nvSpPr>
          <p:cNvPr id="32" name="bg object 32"/>
          <p:cNvSpPr/>
          <p:nvPr/>
        </p:nvSpPr>
        <p:spPr>
          <a:xfrm>
            <a:off x="1210953" y="753974"/>
            <a:ext cx="39654" cy="37615"/>
          </a:xfrm>
          <a:custGeom>
            <a:avLst/>
            <a:gdLst/>
            <a:ahLst/>
            <a:cxnLst/>
            <a:rect l="l" t="t" r="r" b="b"/>
            <a:pathLst>
              <a:path w="37465" h="35559">
                <a:moveTo>
                  <a:pt x="18510" y="0"/>
                </a:moveTo>
                <a:lnTo>
                  <a:pt x="14179" y="13558"/>
                </a:lnTo>
                <a:lnTo>
                  <a:pt x="0" y="13543"/>
                </a:lnTo>
                <a:lnTo>
                  <a:pt x="11494" y="21805"/>
                </a:lnTo>
                <a:lnTo>
                  <a:pt x="7195" y="35172"/>
                </a:lnTo>
                <a:lnTo>
                  <a:pt x="18517" y="26906"/>
                </a:lnTo>
                <a:lnTo>
                  <a:pt x="29836" y="35172"/>
                </a:lnTo>
                <a:lnTo>
                  <a:pt x="25527" y="21805"/>
                </a:lnTo>
                <a:lnTo>
                  <a:pt x="37029" y="13543"/>
                </a:lnTo>
                <a:lnTo>
                  <a:pt x="22848" y="13543"/>
                </a:lnTo>
                <a:lnTo>
                  <a:pt x="18510" y="0"/>
                </a:lnTo>
                <a:close/>
              </a:path>
            </a:pathLst>
          </a:custGeom>
          <a:solidFill>
            <a:srgbClr val="FCEE23"/>
          </a:solidFill>
        </p:spPr>
        <p:txBody>
          <a:bodyPr wrap="square" lIns="0" tIns="0" rIns="0" bIns="0" rtlCol="0"/>
          <a:lstStyle/>
          <a:p>
            <a:endParaRPr sz="1904"/>
          </a:p>
        </p:txBody>
      </p:sp>
      <p:pic>
        <p:nvPicPr>
          <p:cNvPr id="33" name="bg object 33"/>
          <p:cNvPicPr/>
          <p:nvPr/>
        </p:nvPicPr>
        <p:blipFill>
          <a:blip r:embed="rId13" cstate="print"/>
          <a:stretch>
            <a:fillRect/>
          </a:stretch>
        </p:blipFill>
        <p:spPr>
          <a:xfrm>
            <a:off x="1272917" y="692064"/>
            <a:ext cx="84649" cy="82649"/>
          </a:xfrm>
          <a:prstGeom prst="rect">
            <a:avLst/>
          </a:prstGeom>
        </p:spPr>
      </p:pic>
      <p:sp>
        <p:nvSpPr>
          <p:cNvPr id="34" name="bg object 34"/>
          <p:cNvSpPr/>
          <p:nvPr/>
        </p:nvSpPr>
        <p:spPr>
          <a:xfrm>
            <a:off x="1334850" y="629791"/>
            <a:ext cx="39654" cy="37615"/>
          </a:xfrm>
          <a:custGeom>
            <a:avLst/>
            <a:gdLst/>
            <a:ahLst/>
            <a:cxnLst/>
            <a:rect l="l" t="t" r="r" b="b"/>
            <a:pathLst>
              <a:path w="37465" h="35559">
                <a:moveTo>
                  <a:pt x="18511" y="0"/>
                </a:moveTo>
                <a:lnTo>
                  <a:pt x="14177" y="13557"/>
                </a:lnTo>
                <a:lnTo>
                  <a:pt x="0" y="13539"/>
                </a:lnTo>
                <a:lnTo>
                  <a:pt x="11502" y="21804"/>
                </a:lnTo>
                <a:lnTo>
                  <a:pt x="7195" y="35167"/>
                </a:lnTo>
                <a:lnTo>
                  <a:pt x="18511" y="26890"/>
                </a:lnTo>
                <a:lnTo>
                  <a:pt x="29833" y="35167"/>
                </a:lnTo>
                <a:lnTo>
                  <a:pt x="25530" y="21804"/>
                </a:lnTo>
                <a:lnTo>
                  <a:pt x="37033" y="13539"/>
                </a:lnTo>
                <a:lnTo>
                  <a:pt x="22856" y="13539"/>
                </a:lnTo>
                <a:lnTo>
                  <a:pt x="18511" y="0"/>
                </a:lnTo>
                <a:close/>
              </a:path>
            </a:pathLst>
          </a:custGeom>
          <a:solidFill>
            <a:srgbClr val="FCEE23"/>
          </a:solidFill>
        </p:spPr>
        <p:txBody>
          <a:bodyPr wrap="square" lIns="0" tIns="0" rIns="0" bIns="0" rtlCol="0"/>
          <a:lstStyle/>
          <a:p>
            <a:endParaRPr sz="1904"/>
          </a:p>
        </p:txBody>
      </p:sp>
      <p:pic>
        <p:nvPicPr>
          <p:cNvPr id="35" name="bg object 35"/>
          <p:cNvPicPr/>
          <p:nvPr/>
        </p:nvPicPr>
        <p:blipFill>
          <a:blip r:embed="rId14" cstate="print"/>
          <a:stretch>
            <a:fillRect/>
          </a:stretch>
        </p:blipFill>
        <p:spPr>
          <a:xfrm>
            <a:off x="1273084" y="522602"/>
            <a:ext cx="84483" cy="82458"/>
          </a:xfrm>
          <a:prstGeom prst="rect">
            <a:avLst/>
          </a:prstGeom>
        </p:spPr>
      </p:pic>
      <p:pic>
        <p:nvPicPr>
          <p:cNvPr id="36" name="bg object 36"/>
          <p:cNvPicPr/>
          <p:nvPr/>
        </p:nvPicPr>
        <p:blipFill>
          <a:blip r:embed="rId15" cstate="print"/>
          <a:stretch>
            <a:fillRect/>
          </a:stretch>
        </p:blipFill>
        <p:spPr>
          <a:xfrm>
            <a:off x="1584883" y="459215"/>
            <a:ext cx="845572" cy="381020"/>
          </a:xfrm>
          <a:prstGeom prst="rect">
            <a:avLst/>
          </a:prstGeom>
        </p:spPr>
      </p:pic>
      <p:pic>
        <p:nvPicPr>
          <p:cNvPr id="37" name="bg object 37"/>
          <p:cNvPicPr/>
          <p:nvPr/>
        </p:nvPicPr>
        <p:blipFill>
          <a:blip r:embed="rId16" cstate="print"/>
          <a:stretch>
            <a:fillRect/>
          </a:stretch>
        </p:blipFill>
        <p:spPr>
          <a:xfrm>
            <a:off x="2764198" y="429885"/>
            <a:ext cx="1051786" cy="440612"/>
          </a:xfrm>
          <a:prstGeom prst="rect">
            <a:avLst/>
          </a:prstGeom>
        </p:spPr>
      </p:pic>
      <p:sp>
        <p:nvSpPr>
          <p:cNvPr id="38" name="bg object 38"/>
          <p:cNvSpPr/>
          <p:nvPr/>
        </p:nvSpPr>
        <p:spPr>
          <a:xfrm>
            <a:off x="-762" y="1510990"/>
            <a:ext cx="298415" cy="1957316"/>
          </a:xfrm>
          <a:custGeom>
            <a:avLst/>
            <a:gdLst/>
            <a:ahLst/>
            <a:cxnLst/>
            <a:rect l="l" t="t" r="r" b="b"/>
            <a:pathLst>
              <a:path w="281940" h="1850389">
                <a:moveTo>
                  <a:pt x="281656" y="0"/>
                </a:moveTo>
                <a:lnTo>
                  <a:pt x="0" y="0"/>
                </a:lnTo>
                <a:lnTo>
                  <a:pt x="0" y="1850186"/>
                </a:lnTo>
                <a:lnTo>
                  <a:pt x="281656" y="1850186"/>
                </a:lnTo>
                <a:lnTo>
                  <a:pt x="281656" y="0"/>
                </a:lnTo>
                <a:close/>
              </a:path>
            </a:pathLst>
          </a:custGeom>
          <a:solidFill>
            <a:srgbClr val="FFF200"/>
          </a:solidFill>
        </p:spPr>
        <p:txBody>
          <a:bodyPr wrap="square" lIns="0" tIns="0" rIns="0" bIns="0" rtlCol="0"/>
          <a:lstStyle/>
          <a:p>
            <a:endParaRPr sz="1904"/>
          </a:p>
        </p:txBody>
      </p:sp>
      <p:sp>
        <p:nvSpPr>
          <p:cNvPr id="39" name="bg object 39"/>
          <p:cNvSpPr/>
          <p:nvPr/>
        </p:nvSpPr>
        <p:spPr>
          <a:xfrm>
            <a:off x="-762" y="4220476"/>
            <a:ext cx="298415" cy="1854548"/>
          </a:xfrm>
          <a:custGeom>
            <a:avLst/>
            <a:gdLst/>
            <a:ahLst/>
            <a:cxnLst/>
            <a:rect l="l" t="t" r="r" b="b"/>
            <a:pathLst>
              <a:path w="281940" h="1753235">
                <a:moveTo>
                  <a:pt x="281656" y="0"/>
                </a:moveTo>
                <a:lnTo>
                  <a:pt x="0" y="0"/>
                </a:lnTo>
                <a:lnTo>
                  <a:pt x="0" y="1752796"/>
                </a:lnTo>
                <a:lnTo>
                  <a:pt x="281656" y="1752796"/>
                </a:lnTo>
                <a:lnTo>
                  <a:pt x="281656" y="0"/>
                </a:lnTo>
                <a:close/>
              </a:path>
            </a:pathLst>
          </a:custGeom>
          <a:solidFill>
            <a:srgbClr val="FFF200"/>
          </a:solidFill>
        </p:spPr>
        <p:txBody>
          <a:bodyPr wrap="square" lIns="0" tIns="0" rIns="0" bIns="0" rtlCol="0"/>
          <a:lstStyle/>
          <a:p>
            <a:endParaRPr sz="1904"/>
          </a:p>
        </p:txBody>
      </p:sp>
      <p:sp>
        <p:nvSpPr>
          <p:cNvPr id="2" name="Holder 2"/>
          <p:cNvSpPr>
            <a:spLocks noGrp="1"/>
          </p:cNvSpPr>
          <p:nvPr>
            <p:ph type="title"/>
          </p:nvPr>
        </p:nvSpPr>
        <p:spPr>
          <a:xfrm>
            <a:off x="830794" y="1372402"/>
            <a:ext cx="7888506" cy="684803"/>
          </a:xfrm>
          <a:prstGeom prst="rect">
            <a:avLst/>
          </a:prstGeom>
        </p:spPr>
        <p:txBody>
          <a:bodyPr wrap="square" lIns="0" tIns="0" rIns="0" bIns="0">
            <a:spAutoFit/>
          </a:bodyPr>
          <a:lstStyle>
            <a:lvl1pPr>
              <a:defRPr sz="4450" b="1" i="0">
                <a:solidFill>
                  <a:srgbClr val="014EA2"/>
                </a:solidFill>
                <a:latin typeface="Montserrat"/>
                <a:cs typeface="Montserrat"/>
              </a:defRPr>
            </a:lvl1pPr>
          </a:lstStyle>
          <a:p>
            <a:endParaRPr/>
          </a:p>
        </p:txBody>
      </p:sp>
      <p:sp>
        <p:nvSpPr>
          <p:cNvPr id="3" name="Holder 3"/>
          <p:cNvSpPr>
            <a:spLocks noGrp="1"/>
          </p:cNvSpPr>
          <p:nvPr>
            <p:ph type="body" idx="1"/>
          </p:nvPr>
        </p:nvSpPr>
        <p:spPr>
          <a:xfrm>
            <a:off x="830794" y="1372402"/>
            <a:ext cx="7888506" cy="684803"/>
          </a:xfrm>
          <a:prstGeom prst="rect">
            <a:avLst/>
          </a:prstGeom>
        </p:spPr>
        <p:txBody>
          <a:bodyPr wrap="square" lIns="0" tIns="0" rIns="0" bIns="0">
            <a:spAutoFit/>
          </a:bodyPr>
          <a:lstStyle>
            <a:lvl1pPr>
              <a:defRPr sz="4450" b="1" i="0">
                <a:solidFill>
                  <a:srgbClr val="014EA2"/>
                </a:solidFill>
                <a:latin typeface="Montserrat"/>
                <a:cs typeface="Montserrat"/>
              </a:defRPr>
            </a:lvl1pPr>
          </a:lstStyle>
          <a:p>
            <a:endParaRPr/>
          </a:p>
        </p:txBody>
      </p:sp>
      <p:sp>
        <p:nvSpPr>
          <p:cNvPr id="4" name="Holder 4"/>
          <p:cNvSpPr>
            <a:spLocks noGrp="1"/>
          </p:cNvSpPr>
          <p:nvPr>
            <p:ph type="ftr" sz="quarter" idx="5"/>
          </p:nvPr>
        </p:nvSpPr>
        <p:spPr>
          <a:xfrm>
            <a:off x="4147565" y="6377940"/>
            <a:ext cx="3903591" cy="276999"/>
          </a:xfrm>
          <a:prstGeom prst="rect">
            <a:avLst/>
          </a:prstGeom>
        </p:spPr>
        <p:txBody>
          <a:bodyPr wrap="square" lIns="0" tIns="0" rIns="0" bIns="0">
            <a:spAutoFit/>
          </a:bodyPr>
          <a:lstStyle>
            <a:lvl1pPr algn="ctr">
              <a:defRPr>
                <a:solidFill>
                  <a:schemeClr val="tx1">
                    <a:tint val="75000"/>
                  </a:schemeClr>
                </a:solidFill>
              </a:defRPr>
            </a:lvl1pPr>
          </a:lstStyle>
          <a:p>
            <a:r>
              <a:rPr lang="pt-BR"/>
              <a:t>Při tvorbě této prezentace byla využita umělá inteligence</a:t>
            </a:r>
            <a:endParaRPr/>
          </a:p>
        </p:txBody>
      </p:sp>
      <p:sp>
        <p:nvSpPr>
          <p:cNvPr id="5" name="Holder 5"/>
          <p:cNvSpPr>
            <a:spLocks noGrp="1"/>
          </p:cNvSpPr>
          <p:nvPr>
            <p:ph type="dt" sz="half" idx="6"/>
          </p:nvPr>
        </p:nvSpPr>
        <p:spPr>
          <a:xfrm>
            <a:off x="609936" y="6377940"/>
            <a:ext cx="2805705" cy="276999"/>
          </a:xfrm>
          <a:prstGeom prst="rect">
            <a:avLst/>
          </a:prstGeom>
        </p:spPr>
        <p:txBody>
          <a:bodyPr wrap="square" lIns="0" tIns="0" rIns="0" bIns="0">
            <a:spAutoFit/>
          </a:bodyPr>
          <a:lstStyle>
            <a:lvl1pPr algn="l">
              <a:defRPr>
                <a:solidFill>
                  <a:schemeClr val="tx1">
                    <a:tint val="75000"/>
                  </a:schemeClr>
                </a:solidFill>
              </a:defRPr>
            </a:lvl1pPr>
          </a:lstStyle>
          <a:p>
            <a:fld id="{A248BF11-B7FC-4859-86AD-6532BEAAA3AC}" type="datetime1">
              <a:rPr lang="en-US" smtClean="0"/>
              <a:t>10/16/24</a:t>
            </a:fld>
            <a:endParaRPr lang="en-US"/>
          </a:p>
        </p:txBody>
      </p:sp>
      <p:sp>
        <p:nvSpPr>
          <p:cNvPr id="6" name="Holder 6"/>
          <p:cNvSpPr>
            <a:spLocks noGrp="1"/>
          </p:cNvSpPr>
          <p:nvPr>
            <p:ph type="sldNum" sz="quarter" idx="7"/>
          </p:nvPr>
        </p:nvSpPr>
        <p:spPr>
          <a:xfrm>
            <a:off x="8783080" y="6377940"/>
            <a:ext cx="280570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10288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83626">
        <a:defRPr>
          <a:latin typeface="+mn-lt"/>
          <a:ea typeface="+mn-ea"/>
          <a:cs typeface="+mn-cs"/>
        </a:defRPr>
      </a:lvl2pPr>
      <a:lvl3pPr marL="967252">
        <a:defRPr>
          <a:latin typeface="+mn-lt"/>
          <a:ea typeface="+mn-ea"/>
          <a:cs typeface="+mn-cs"/>
        </a:defRPr>
      </a:lvl3pPr>
      <a:lvl4pPr marL="1450878">
        <a:defRPr>
          <a:latin typeface="+mn-lt"/>
          <a:ea typeface="+mn-ea"/>
          <a:cs typeface="+mn-cs"/>
        </a:defRPr>
      </a:lvl4pPr>
      <a:lvl5pPr marL="1934505">
        <a:defRPr>
          <a:latin typeface="+mn-lt"/>
          <a:ea typeface="+mn-ea"/>
          <a:cs typeface="+mn-cs"/>
        </a:defRPr>
      </a:lvl5pPr>
      <a:lvl6pPr marL="2418131">
        <a:defRPr>
          <a:latin typeface="+mn-lt"/>
          <a:ea typeface="+mn-ea"/>
          <a:cs typeface="+mn-cs"/>
        </a:defRPr>
      </a:lvl6pPr>
      <a:lvl7pPr marL="2901757">
        <a:defRPr>
          <a:latin typeface="+mn-lt"/>
          <a:ea typeface="+mn-ea"/>
          <a:cs typeface="+mn-cs"/>
        </a:defRPr>
      </a:lvl7pPr>
      <a:lvl8pPr marL="3385383">
        <a:defRPr>
          <a:latin typeface="+mn-lt"/>
          <a:ea typeface="+mn-ea"/>
          <a:cs typeface="+mn-cs"/>
        </a:defRPr>
      </a:lvl8pPr>
      <a:lvl9pPr marL="3869009">
        <a:defRPr>
          <a:latin typeface="+mn-lt"/>
          <a:ea typeface="+mn-ea"/>
          <a:cs typeface="+mn-cs"/>
        </a:defRPr>
      </a:lvl9pPr>
    </p:bodyStyle>
    <p:otherStyle>
      <a:lvl1pPr marL="0">
        <a:defRPr>
          <a:latin typeface="+mn-lt"/>
          <a:ea typeface="+mn-ea"/>
          <a:cs typeface="+mn-cs"/>
        </a:defRPr>
      </a:lvl1pPr>
      <a:lvl2pPr marL="483626">
        <a:defRPr>
          <a:latin typeface="+mn-lt"/>
          <a:ea typeface="+mn-ea"/>
          <a:cs typeface="+mn-cs"/>
        </a:defRPr>
      </a:lvl2pPr>
      <a:lvl3pPr marL="967252">
        <a:defRPr>
          <a:latin typeface="+mn-lt"/>
          <a:ea typeface="+mn-ea"/>
          <a:cs typeface="+mn-cs"/>
        </a:defRPr>
      </a:lvl3pPr>
      <a:lvl4pPr marL="1450878">
        <a:defRPr>
          <a:latin typeface="+mn-lt"/>
          <a:ea typeface="+mn-ea"/>
          <a:cs typeface="+mn-cs"/>
        </a:defRPr>
      </a:lvl4pPr>
      <a:lvl5pPr marL="1934505">
        <a:defRPr>
          <a:latin typeface="+mn-lt"/>
          <a:ea typeface="+mn-ea"/>
          <a:cs typeface="+mn-cs"/>
        </a:defRPr>
      </a:lvl5pPr>
      <a:lvl6pPr marL="2418131">
        <a:defRPr>
          <a:latin typeface="+mn-lt"/>
          <a:ea typeface="+mn-ea"/>
          <a:cs typeface="+mn-cs"/>
        </a:defRPr>
      </a:lvl6pPr>
      <a:lvl7pPr marL="2901757">
        <a:defRPr>
          <a:latin typeface="+mn-lt"/>
          <a:ea typeface="+mn-ea"/>
          <a:cs typeface="+mn-cs"/>
        </a:defRPr>
      </a:lvl7pPr>
      <a:lvl8pPr marL="3385383">
        <a:defRPr>
          <a:latin typeface="+mn-lt"/>
          <a:ea typeface="+mn-ea"/>
          <a:cs typeface="+mn-cs"/>
        </a:defRPr>
      </a:lvl8pPr>
      <a:lvl9pPr marL="38690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998302" y="1398818"/>
            <a:ext cx="10145350" cy="642164"/>
          </a:xfrm>
          <a:prstGeom prst="rect">
            <a:avLst/>
          </a:prstGeom>
        </p:spPr>
        <p:txBody>
          <a:bodyPr vert="horz" wrap="square" lIns="0" tIns="17464" rIns="0" bIns="0" rtlCol="0">
            <a:spAutoFit/>
          </a:bodyPr>
          <a:lstStyle/>
          <a:p>
            <a:pPr marL="13434" marR="41646" algn="ctr">
              <a:lnSpc>
                <a:spcPts val="5871"/>
              </a:lnSpc>
              <a:spcBef>
                <a:spcPts val="138"/>
              </a:spcBef>
            </a:pPr>
            <a:r>
              <a:rPr lang="cs-CZ" sz="1800" spc="-11" dirty="0"/>
              <a:t>Konference k elektronizaci, automatizaci a AI nejen ve veřejných zakázkách </a:t>
            </a:r>
            <a:endParaRPr sz="1800" dirty="0"/>
          </a:p>
        </p:txBody>
      </p:sp>
      <p:sp>
        <p:nvSpPr>
          <p:cNvPr id="3" name="object 3"/>
          <p:cNvSpPr txBox="1"/>
          <p:nvPr/>
        </p:nvSpPr>
        <p:spPr>
          <a:xfrm>
            <a:off x="734637" y="5632277"/>
            <a:ext cx="10722725" cy="643516"/>
          </a:xfrm>
          <a:prstGeom prst="rect">
            <a:avLst/>
          </a:prstGeom>
        </p:spPr>
        <p:txBody>
          <a:bodyPr vert="horz" wrap="square" lIns="0" tIns="69856" rIns="0" bIns="0" rtlCol="0">
            <a:spAutoFit/>
          </a:bodyPr>
          <a:lstStyle/>
          <a:p>
            <a:pPr marL="14777" marR="0" lvl="0" indent="0" algn="ctr" defTabSz="967252" rtl="0" eaLnBrk="1" fontAlgn="auto" latinLnBrk="0" hangingPunct="1">
              <a:lnSpc>
                <a:spcPct val="100000"/>
              </a:lnSpc>
              <a:spcBef>
                <a:spcPts val="550"/>
              </a:spcBef>
              <a:spcAft>
                <a:spcPts val="0"/>
              </a:spcAft>
              <a:buClrTx/>
              <a:buSzTx/>
              <a:buFontTx/>
              <a:buNone/>
              <a:tabLst/>
              <a:defRPr/>
            </a:pPr>
            <a:r>
              <a:rPr kumimoji="0" lang="cs-CZ" b="1" i="0" u="none" strike="noStrike" kern="0" cap="none" spc="0" normalizeH="0" baseline="0" noProof="0" dirty="0">
                <a:ln>
                  <a:noFill/>
                </a:ln>
                <a:solidFill>
                  <a:srgbClr val="00A650"/>
                </a:solidFill>
                <a:effectLst/>
                <a:uLnTx/>
                <a:uFillTx/>
                <a:latin typeface="Montserrat"/>
                <a:ea typeface="+mn-ea"/>
                <a:cs typeface="Montserrat"/>
              </a:rPr>
              <a:t>Ondřej Ječný</a:t>
            </a:r>
          </a:p>
          <a:p>
            <a:pPr marL="14777" marR="5374" algn="ctr" defTabSz="967252">
              <a:lnSpc>
                <a:spcPct val="114500"/>
              </a:lnSpc>
            </a:pPr>
            <a:r>
              <a:rPr lang="cs-CZ" kern="0" dirty="0">
                <a:solidFill>
                  <a:srgbClr val="00A650"/>
                </a:solidFill>
                <a:latin typeface="Montserrat"/>
              </a:rPr>
              <a:t>ředitel odboru strategií práva a elektronizace veřejných zakázek</a:t>
            </a:r>
          </a:p>
        </p:txBody>
      </p:sp>
      <p:sp>
        <p:nvSpPr>
          <p:cNvPr id="4" name="object 2">
            <a:extLst>
              <a:ext uri="{FF2B5EF4-FFF2-40B4-BE49-F238E27FC236}">
                <a16:creationId xmlns:a16="http://schemas.microsoft.com/office/drawing/2014/main" id="{243C1F1F-DDD3-A779-2F54-DE60301F332C}"/>
              </a:ext>
            </a:extLst>
          </p:cNvPr>
          <p:cNvSpPr txBox="1">
            <a:spLocks/>
          </p:cNvSpPr>
          <p:nvPr/>
        </p:nvSpPr>
        <p:spPr>
          <a:xfrm>
            <a:off x="1733550" y="2838823"/>
            <a:ext cx="8143875" cy="1455785"/>
          </a:xfrm>
          <a:prstGeom prst="rect">
            <a:avLst/>
          </a:prstGeom>
        </p:spPr>
        <p:txBody>
          <a:bodyPr vert="horz" wrap="square" lIns="0" tIns="17464" rIns="0" bIns="0" rtlCol="0">
            <a:spAutoFit/>
          </a:bodyPr>
          <a:lstStyle>
            <a:lvl1pPr marL="0">
              <a:defRPr sz="4707" b="1" i="0">
                <a:solidFill>
                  <a:srgbClr val="014EA2"/>
                </a:solidFill>
                <a:latin typeface="Montserrat"/>
                <a:ea typeface="+mn-ea"/>
                <a:cs typeface="Montserrat"/>
              </a:defRPr>
            </a:lvl1pPr>
            <a:lvl2pPr marL="483626">
              <a:defRPr>
                <a:latin typeface="+mn-lt"/>
                <a:ea typeface="+mn-ea"/>
                <a:cs typeface="+mn-cs"/>
              </a:defRPr>
            </a:lvl2pPr>
            <a:lvl3pPr marL="967252">
              <a:defRPr>
                <a:latin typeface="+mn-lt"/>
                <a:ea typeface="+mn-ea"/>
                <a:cs typeface="+mn-cs"/>
              </a:defRPr>
            </a:lvl3pPr>
            <a:lvl4pPr marL="1450878">
              <a:defRPr>
                <a:latin typeface="+mn-lt"/>
                <a:ea typeface="+mn-ea"/>
                <a:cs typeface="+mn-cs"/>
              </a:defRPr>
            </a:lvl4pPr>
            <a:lvl5pPr marL="1934505">
              <a:defRPr>
                <a:latin typeface="+mn-lt"/>
                <a:ea typeface="+mn-ea"/>
                <a:cs typeface="+mn-cs"/>
              </a:defRPr>
            </a:lvl5pPr>
            <a:lvl6pPr marL="2418131">
              <a:defRPr>
                <a:latin typeface="+mn-lt"/>
                <a:ea typeface="+mn-ea"/>
                <a:cs typeface="+mn-cs"/>
              </a:defRPr>
            </a:lvl6pPr>
            <a:lvl7pPr marL="2901757">
              <a:defRPr>
                <a:latin typeface="+mn-lt"/>
                <a:ea typeface="+mn-ea"/>
                <a:cs typeface="+mn-cs"/>
              </a:defRPr>
            </a:lvl7pPr>
            <a:lvl8pPr marL="3385383">
              <a:defRPr>
                <a:latin typeface="+mn-lt"/>
                <a:ea typeface="+mn-ea"/>
                <a:cs typeface="+mn-cs"/>
              </a:defRPr>
            </a:lvl8pPr>
            <a:lvl9pPr marL="3869009">
              <a:defRPr>
                <a:latin typeface="+mn-lt"/>
                <a:ea typeface="+mn-ea"/>
                <a:cs typeface="+mn-cs"/>
              </a:defRPr>
            </a:lvl9pPr>
          </a:lstStyle>
          <a:p>
            <a:pPr marL="13434" marR="41646" algn="ctr">
              <a:lnSpc>
                <a:spcPts val="5871"/>
              </a:lnSpc>
              <a:spcBef>
                <a:spcPts val="138"/>
              </a:spcBef>
            </a:pPr>
            <a:r>
              <a:rPr lang="cs-CZ" sz="3600" kern="0" spc="-11" dirty="0"/>
              <a:t>Naše cesta k elektronizaci, automatizaci a AI</a:t>
            </a:r>
            <a:endParaRPr lang="cs-CZ" sz="3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8EBC0EA-9096-50D6-D466-A70F6F3A97D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Zkušenosti</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CA2B2263-7FB6-C15E-01B0-32A6184AF5E1}"/>
              </a:ext>
            </a:extLst>
          </p:cNvPr>
          <p:cNvSpPr txBox="1"/>
          <p:nvPr/>
        </p:nvSpPr>
        <p:spPr>
          <a:xfrm>
            <a:off x="1104900" y="1369457"/>
            <a:ext cx="10582275" cy="646331"/>
          </a:xfrm>
          <a:prstGeom prst="rect">
            <a:avLst/>
          </a:prstGeom>
          <a:noFill/>
        </p:spPr>
        <p:txBody>
          <a:bodyPr wrap="square" rtlCol="0">
            <a:spAutoFit/>
          </a:bodyPr>
          <a:lstStyle/>
          <a:p>
            <a:r>
              <a:rPr lang="cs-CZ" b="1" dirty="0">
                <a:solidFill>
                  <a:srgbClr val="009543"/>
                </a:solidFill>
              </a:rPr>
              <a:t>Definice CPV na základě popisu předmětu plnění</a:t>
            </a:r>
          </a:p>
          <a:p>
            <a:endParaRPr lang="cs-CZ" dirty="0"/>
          </a:p>
        </p:txBody>
      </p:sp>
      <p:sp>
        <p:nvSpPr>
          <p:cNvPr id="4" name="TextovéPole 3">
            <a:extLst>
              <a:ext uri="{FF2B5EF4-FFF2-40B4-BE49-F238E27FC236}">
                <a16:creationId xmlns:a16="http://schemas.microsoft.com/office/drawing/2014/main" id="{51C7474C-B211-AAFF-DF00-E24820C8FA38}"/>
              </a:ext>
            </a:extLst>
          </p:cNvPr>
          <p:cNvSpPr txBox="1"/>
          <p:nvPr/>
        </p:nvSpPr>
        <p:spPr>
          <a:xfrm>
            <a:off x="1104900" y="2170331"/>
            <a:ext cx="10210800" cy="1200329"/>
          </a:xfrm>
          <a:prstGeom prst="rect">
            <a:avLst/>
          </a:prstGeom>
          <a:noFill/>
        </p:spPr>
        <p:txBody>
          <a:bodyPr wrap="square" rtlCol="0">
            <a:spAutoFit/>
          </a:bodyPr>
          <a:lstStyle/>
          <a:p>
            <a:pPr algn="just"/>
            <a:r>
              <a:rPr lang="cs-CZ" sz="1200" b="0" i="0" dirty="0">
                <a:solidFill>
                  <a:srgbClr val="242424"/>
                </a:solidFill>
                <a:effectLst/>
                <a:highlight>
                  <a:srgbClr val="E0E7FF"/>
                </a:highlight>
                <a:latin typeface="Segoe UI" panose="020B0502040204020203" pitchFamily="34" charset="0"/>
              </a:rPr>
              <a:t>Jsem veřejný zadavatel a realizuji zadávací řízení. Předmět plnění je specifikován: Předmětem veřejné zakázky je pořízení a dodání elektrografického plnobarevného tiskového produkčního zařízení (dále také jen „zařízení“) do reprografického pracoviště - centrální reprografie v objektu zadavatele na adrese Staroměstské náměstí 6, Praha 1, včetně příslušných dokladů a zajištění příslušných práv k zařízení (např. licenční), provedení demontáže, odvozu a následné ekologické likvidace stávajícího tiskového produkčního zařízení, předání dokladu o ekologické likvidaci v souladu s náležitostmi dle příslušných právních předpisů, provedení umístění, montáže a uvedení zařízení do provozu, provedení testu funkčnosti zařízení, provedení zaškolení obsluhy zadavatele, doprava do místa plnění. Nalezni mně vhodné CPV kódy dle číselníku CPV</a:t>
            </a:r>
            <a:endParaRPr lang="cs-CZ" sz="1200" dirty="0"/>
          </a:p>
        </p:txBody>
      </p:sp>
      <p:sp>
        <p:nvSpPr>
          <p:cNvPr id="7" name="AutoShape 2" descr="1">
            <a:extLst>
              <a:ext uri="{FF2B5EF4-FFF2-40B4-BE49-F238E27FC236}">
                <a16:creationId xmlns:a16="http://schemas.microsoft.com/office/drawing/2014/main" id="{87FD9A0E-94A2-D236-AD41-58E5C7D45EB4}"/>
              </a:ext>
            </a:extLst>
          </p:cNvPr>
          <p:cNvSpPr>
            <a:spLocks noChangeAspect="1" noChangeArrowheads="1"/>
          </p:cNvSpPr>
          <p:nvPr/>
        </p:nvSpPr>
        <p:spPr bwMode="auto">
          <a:xfrm>
            <a:off x="11217275" y="174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Rectangle 3">
            <a:extLst>
              <a:ext uri="{FF2B5EF4-FFF2-40B4-BE49-F238E27FC236}">
                <a16:creationId xmlns:a16="http://schemas.microsoft.com/office/drawing/2014/main" id="{BB7EE7AA-57BC-8FA2-EBBF-A7BEFED7469B}"/>
              </a:ext>
            </a:extLst>
          </p:cNvPr>
          <p:cNvSpPr>
            <a:spLocks noChangeArrowheads="1"/>
          </p:cNvSpPr>
          <p:nvPr/>
        </p:nvSpPr>
        <p:spPr bwMode="auto">
          <a:xfrm>
            <a:off x="1104900" y="3730422"/>
            <a:ext cx="10112375" cy="1359306"/>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wrap="square" lIns="0" tIns="6348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Pro váš projekt, který zahrnuje pořízení a dodání elektrografického plnobarevného tiskového produkčního zařízení, by mohly být relevantní následující CPV kódy:</a:t>
            </a:r>
            <a:endParaRPr kumimoji="0" lang="cs-CZ" altLang="cs-CZ"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30121100-4</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a:t>
            </a:r>
            <a:r>
              <a:rPr kumimoji="0" lang="cs-CZ" altLang="cs-CZ" sz="1000" b="0" i="0" u="none" strike="noStrike" cap="none" normalizeH="0" baseline="0" dirty="0" err="1">
                <a:ln>
                  <a:noFill/>
                </a:ln>
                <a:solidFill>
                  <a:srgbClr val="242424"/>
                </a:solidFill>
                <a:effectLst/>
                <a:latin typeface="Segoe UI" panose="020B0502040204020203" pitchFamily="34" charset="0"/>
                <a:cs typeface="Segoe UI" panose="020B0502040204020203" pitchFamily="34" charset="0"/>
              </a:rPr>
              <a:t>Fotokopírovací</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a </a:t>
            </a:r>
            <a:r>
              <a:rPr kumimoji="0" lang="cs-CZ" altLang="cs-CZ" sz="1000" b="0" i="0" u="none" strike="noStrike" cap="none" normalizeH="0" baseline="0" dirty="0" err="1">
                <a:ln>
                  <a:noFill/>
                </a:ln>
                <a:solidFill>
                  <a:srgbClr val="242424"/>
                </a:solidFill>
                <a:effectLst/>
                <a:latin typeface="Segoe UI" panose="020B0502040204020203" pitchFamily="34" charset="0"/>
                <a:cs typeface="Segoe UI" panose="020B0502040204020203" pitchFamily="34" charset="0"/>
              </a:rPr>
              <a:t>termokopírovací</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zařízení</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30121200-5</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a:t>
            </a:r>
            <a:r>
              <a:rPr kumimoji="0" lang="cs-CZ" altLang="cs-CZ" sz="1000" b="0" i="0" u="none" strike="noStrike" cap="none" normalizeH="0" baseline="0" dirty="0" err="1">
                <a:ln>
                  <a:noFill/>
                </a:ln>
                <a:solidFill>
                  <a:srgbClr val="242424"/>
                </a:solidFill>
                <a:effectLst/>
                <a:latin typeface="Segoe UI" panose="020B0502040204020203" pitchFamily="34" charset="0"/>
                <a:cs typeface="Segoe UI" panose="020B0502040204020203" pitchFamily="34" charset="0"/>
              </a:rPr>
              <a:t>Fotokopírovací</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zařízení</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30121300-6</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a:t>
            </a:r>
            <a:r>
              <a:rPr kumimoji="0" lang="cs-CZ" altLang="cs-CZ" sz="1000" b="0" i="0" u="none" strike="noStrike" cap="none" normalizeH="0" baseline="0" dirty="0" err="1">
                <a:ln>
                  <a:noFill/>
                </a:ln>
                <a:solidFill>
                  <a:srgbClr val="242424"/>
                </a:solidFill>
                <a:effectLst/>
                <a:latin typeface="Segoe UI" panose="020B0502040204020203" pitchFamily="34" charset="0"/>
                <a:cs typeface="Segoe UI" panose="020B0502040204020203" pitchFamily="34" charset="0"/>
              </a:rPr>
              <a:t>Termokopírovací</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zařízení</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30121400-7</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Kopírovací zařízení</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30123000-7</a:t>
            </a: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 Kancelářské stroje a zařízení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Tyto kódy by měly pokrýt různé aspekty vašeho projektu, včetně dodání, montáže, demontáže a ekologické likvidace stávajícího zařízení. Pokud potřebujete další informace nebo pomoc, dejte</a:t>
            </a:r>
            <a:endParaRPr kumimoji="0" lang="cs-CZ" altLang="cs-CZ"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031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09493F-06B6-BEF4-757F-B8C22CF414F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Zkušenosti</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C1017341-01DF-EE84-6F85-F855B2CC3689}"/>
              </a:ext>
            </a:extLst>
          </p:cNvPr>
          <p:cNvSpPr txBox="1"/>
          <p:nvPr/>
        </p:nvSpPr>
        <p:spPr>
          <a:xfrm>
            <a:off x="1052512" y="1178729"/>
            <a:ext cx="10582275" cy="369332"/>
          </a:xfrm>
          <a:prstGeom prst="rect">
            <a:avLst/>
          </a:prstGeom>
          <a:noFill/>
        </p:spPr>
        <p:txBody>
          <a:bodyPr wrap="square" rtlCol="0">
            <a:spAutoFit/>
          </a:bodyPr>
          <a:lstStyle/>
          <a:p>
            <a:r>
              <a:rPr lang="cs-CZ" b="1" dirty="0">
                <a:solidFill>
                  <a:srgbClr val="009543"/>
                </a:solidFill>
              </a:rPr>
              <a:t>Způsob hodnocení</a:t>
            </a:r>
          </a:p>
        </p:txBody>
      </p:sp>
      <p:sp>
        <p:nvSpPr>
          <p:cNvPr id="5" name="TextovéPole 4">
            <a:extLst>
              <a:ext uri="{FF2B5EF4-FFF2-40B4-BE49-F238E27FC236}">
                <a16:creationId xmlns:a16="http://schemas.microsoft.com/office/drawing/2014/main" id="{7157AFBD-CCAB-9607-E86B-48D4FC42AAE9}"/>
              </a:ext>
            </a:extLst>
          </p:cNvPr>
          <p:cNvSpPr txBox="1"/>
          <p:nvPr/>
        </p:nvSpPr>
        <p:spPr>
          <a:xfrm>
            <a:off x="1052512" y="1902397"/>
            <a:ext cx="10363200" cy="307777"/>
          </a:xfrm>
          <a:prstGeom prst="rect">
            <a:avLst/>
          </a:prstGeom>
          <a:noFill/>
        </p:spPr>
        <p:txBody>
          <a:bodyPr wrap="square">
            <a:spAutoFit/>
          </a:bodyPr>
          <a:lstStyle/>
          <a:p>
            <a:r>
              <a:rPr lang="cs-CZ" sz="1400" b="1" i="0" dirty="0">
                <a:solidFill>
                  <a:srgbClr val="242424"/>
                </a:solidFill>
                <a:effectLst/>
                <a:highlight>
                  <a:srgbClr val="E0E7FF"/>
                </a:highlight>
                <a:latin typeface="Segoe UI" panose="020B0502040204020203" pitchFamily="34" charset="0"/>
              </a:rPr>
              <a:t>Jaká bys doporučil kritéria hodnocení v rámci tohoto zadávacího řízení.</a:t>
            </a:r>
            <a:endParaRPr lang="cs-CZ" sz="1400" b="1" dirty="0"/>
          </a:p>
        </p:txBody>
      </p:sp>
      <p:sp>
        <p:nvSpPr>
          <p:cNvPr id="7" name="TextovéPole 6">
            <a:extLst>
              <a:ext uri="{FF2B5EF4-FFF2-40B4-BE49-F238E27FC236}">
                <a16:creationId xmlns:a16="http://schemas.microsoft.com/office/drawing/2014/main" id="{5E86D966-BAC3-53A9-A897-A3DB74CE462D}"/>
              </a:ext>
            </a:extLst>
          </p:cNvPr>
          <p:cNvSpPr txBox="1"/>
          <p:nvPr/>
        </p:nvSpPr>
        <p:spPr>
          <a:xfrm>
            <a:off x="1052512" y="2389433"/>
            <a:ext cx="10086975" cy="2400657"/>
          </a:xfrm>
          <a:prstGeom prst="rect">
            <a:avLst/>
          </a:prstGeom>
          <a:noFill/>
        </p:spPr>
        <p:txBody>
          <a:bodyPr wrap="square">
            <a:spAutoFit/>
          </a:bodyPr>
          <a:lstStyle/>
          <a:p>
            <a:pPr algn="l"/>
            <a:r>
              <a:rPr lang="cs-CZ" sz="1000" b="0" i="0" dirty="0">
                <a:solidFill>
                  <a:srgbClr val="242424"/>
                </a:solidFill>
                <a:effectLst/>
                <a:highlight>
                  <a:srgbClr val="FFFFFF"/>
                </a:highlight>
                <a:latin typeface="Segoe UI" panose="020B0502040204020203" pitchFamily="34" charset="0"/>
              </a:rPr>
              <a:t>Pro hodnocení nabídek v rámci vašeho zadávacího řízení na pořízení elektrografického plnobarevného tiskového produkčního zařízení bych doporučil následující kritéria:</a:t>
            </a:r>
          </a:p>
          <a:p>
            <a:pPr algn="l"/>
            <a:r>
              <a:rPr lang="cs-CZ" sz="1000" b="1" i="0" dirty="0">
                <a:solidFill>
                  <a:srgbClr val="242424"/>
                </a:solidFill>
                <a:effectLst/>
                <a:highlight>
                  <a:srgbClr val="FFFFFF"/>
                </a:highlight>
                <a:latin typeface="Segoe UI" panose="020B0502040204020203" pitchFamily="34" charset="0"/>
              </a:rPr>
              <a:t>Z interních zdrojů</a:t>
            </a:r>
            <a:endParaRPr lang="cs-CZ" sz="1000" b="0" i="0" dirty="0">
              <a:solidFill>
                <a:srgbClr val="242424"/>
              </a:solidFill>
              <a:effectLst/>
              <a:highlight>
                <a:srgbClr val="FFFFFF"/>
              </a:highlight>
              <a:latin typeface="Segoe UI" panose="020B0502040204020203" pitchFamily="34" charset="0"/>
            </a:endParaRP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Cena</a:t>
            </a:r>
            <a:r>
              <a:rPr lang="cs-CZ" sz="1000" b="0" i="0" dirty="0">
                <a:solidFill>
                  <a:srgbClr val="242424"/>
                </a:solidFill>
                <a:effectLst/>
                <a:highlight>
                  <a:srgbClr val="FFFFFF"/>
                </a:highlight>
                <a:latin typeface="Segoe UI" panose="020B0502040204020203" pitchFamily="34" charset="0"/>
              </a:rPr>
              <a:t>: Celková cena za dodání, montáž, demontáž a ekologickou likvidaci stávajícího zařízení</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Kvalita</a:t>
            </a:r>
            <a:r>
              <a:rPr lang="cs-CZ" sz="1000" b="0" i="0" dirty="0">
                <a:solidFill>
                  <a:srgbClr val="242424"/>
                </a:solidFill>
                <a:effectLst/>
                <a:highlight>
                  <a:srgbClr val="FFFFFF"/>
                </a:highlight>
                <a:latin typeface="Segoe UI" panose="020B0502040204020203" pitchFamily="34" charset="0"/>
              </a:rPr>
              <a:t>: Hodnocení kvality nabízeného zařízení, včetně technických specifikací a funkcionalit</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Záruka a servis</a:t>
            </a:r>
            <a:r>
              <a:rPr lang="cs-CZ" sz="1000" b="0" i="0" dirty="0">
                <a:solidFill>
                  <a:srgbClr val="242424"/>
                </a:solidFill>
                <a:effectLst/>
                <a:highlight>
                  <a:srgbClr val="FFFFFF"/>
                </a:highlight>
                <a:latin typeface="Segoe UI" panose="020B0502040204020203" pitchFamily="34" charset="0"/>
              </a:rPr>
              <a:t>: Délka a podmínky záruky, dostupnost a kvalita servisních služeb</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Ekologické aspekty</a:t>
            </a:r>
            <a:r>
              <a:rPr lang="cs-CZ" sz="1000" b="0" i="0" dirty="0">
                <a:solidFill>
                  <a:srgbClr val="242424"/>
                </a:solidFill>
                <a:effectLst/>
                <a:highlight>
                  <a:srgbClr val="FFFFFF"/>
                </a:highlight>
                <a:latin typeface="Segoe UI" panose="020B0502040204020203" pitchFamily="34" charset="0"/>
              </a:rPr>
              <a:t>: Soulad s environmentálními normami a předpisy, včetně ekologické likvidace stávajícího zařízení</a:t>
            </a:r>
          </a:p>
          <a:p>
            <a:pPr algn="l"/>
            <a:endParaRPr lang="cs-CZ" sz="1000" b="0" i="0" dirty="0">
              <a:solidFill>
                <a:srgbClr val="242424"/>
              </a:solidFill>
              <a:effectLst/>
              <a:highlight>
                <a:srgbClr val="FFFFFF"/>
              </a:highlight>
              <a:latin typeface="Segoe UI" panose="020B0502040204020203" pitchFamily="34" charset="0"/>
            </a:endParaRPr>
          </a:p>
          <a:p>
            <a:pPr algn="l"/>
            <a:r>
              <a:rPr lang="cs-CZ" sz="1000" b="1" i="0" dirty="0">
                <a:solidFill>
                  <a:srgbClr val="242424"/>
                </a:solidFill>
                <a:effectLst/>
                <a:highlight>
                  <a:srgbClr val="FFFFFF"/>
                </a:highlight>
                <a:latin typeface="Segoe UI" panose="020B0502040204020203" pitchFamily="34" charset="0"/>
              </a:rPr>
              <a:t>Z veřejných zdrojů</a:t>
            </a:r>
            <a:endParaRPr lang="cs-CZ" sz="1000" b="0" i="0" dirty="0">
              <a:solidFill>
                <a:srgbClr val="242424"/>
              </a:solidFill>
              <a:effectLst/>
              <a:highlight>
                <a:srgbClr val="FFFFFF"/>
              </a:highlight>
              <a:latin typeface="Segoe UI" panose="020B0502040204020203" pitchFamily="34" charset="0"/>
            </a:endParaRP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Technická kvalita</a:t>
            </a:r>
            <a:r>
              <a:rPr lang="cs-CZ" sz="1000" b="0" i="0" dirty="0">
                <a:solidFill>
                  <a:srgbClr val="242424"/>
                </a:solidFill>
                <a:effectLst/>
                <a:highlight>
                  <a:srgbClr val="FFFFFF"/>
                </a:highlight>
                <a:latin typeface="Segoe UI" panose="020B0502040204020203" pitchFamily="34" charset="0"/>
              </a:rPr>
              <a:t>: Hodnocení technických parametrů a výkonu zařízení</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Reference a zkušenosti</a:t>
            </a:r>
            <a:r>
              <a:rPr lang="cs-CZ" sz="1000" b="0" i="0" dirty="0">
                <a:solidFill>
                  <a:srgbClr val="242424"/>
                </a:solidFill>
                <a:effectLst/>
                <a:highlight>
                  <a:srgbClr val="FFFFFF"/>
                </a:highlight>
                <a:latin typeface="Segoe UI" panose="020B0502040204020203" pitchFamily="34" charset="0"/>
              </a:rPr>
              <a:t>: Zkušenosti a reference dodavatele s podobnými projekty</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Dodací lhůta</a:t>
            </a:r>
            <a:r>
              <a:rPr lang="cs-CZ" sz="1000" b="0" i="0" dirty="0">
                <a:solidFill>
                  <a:srgbClr val="242424"/>
                </a:solidFill>
                <a:effectLst/>
                <a:highlight>
                  <a:srgbClr val="FFFFFF"/>
                </a:highlight>
                <a:latin typeface="Segoe UI" panose="020B0502040204020203" pitchFamily="34" charset="0"/>
              </a:rPr>
              <a:t>: Doba dodání a instalace zařízení</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Uživatelská přívětivost</a:t>
            </a:r>
            <a:r>
              <a:rPr lang="cs-CZ" sz="1000" b="0" i="0" dirty="0">
                <a:solidFill>
                  <a:srgbClr val="242424"/>
                </a:solidFill>
                <a:effectLst/>
                <a:highlight>
                  <a:srgbClr val="FFFFFF"/>
                </a:highlight>
                <a:latin typeface="Segoe UI" panose="020B0502040204020203" pitchFamily="34" charset="0"/>
              </a:rPr>
              <a:t>: Hodnocení snadnosti použití a zaškolení obsluhy</a:t>
            </a:r>
            <a:endParaRPr lang="cs-CZ" sz="1000" u="none" strike="noStrike" dirty="0">
              <a:solidFill>
                <a:srgbClr val="242424"/>
              </a:solidFill>
              <a:highlight>
                <a:srgbClr val="FFFFFF"/>
              </a:highlight>
              <a:latin typeface="Segoe UI" panose="020B0502040204020203" pitchFamily="34" charset="0"/>
            </a:endParaRPr>
          </a:p>
          <a:p>
            <a:pPr algn="l"/>
            <a:endParaRPr lang="cs-CZ" sz="1000" b="0" i="0" dirty="0">
              <a:solidFill>
                <a:srgbClr val="242424"/>
              </a:solidFill>
              <a:effectLst/>
              <a:highlight>
                <a:srgbClr val="FFFFFF"/>
              </a:highlight>
              <a:latin typeface="Segoe UI" panose="020B0502040204020203" pitchFamily="34" charset="0"/>
            </a:endParaRPr>
          </a:p>
          <a:p>
            <a:pPr algn="l"/>
            <a:r>
              <a:rPr lang="cs-CZ" sz="1000" b="0" i="0" dirty="0">
                <a:solidFill>
                  <a:srgbClr val="242424"/>
                </a:solidFill>
                <a:effectLst/>
                <a:highlight>
                  <a:srgbClr val="FFFFFF"/>
                </a:highlight>
                <a:latin typeface="Segoe UI" panose="020B0502040204020203" pitchFamily="34" charset="0"/>
              </a:rPr>
              <a:t>Tato kritéria by měla zajistit, že vyberete nejvhodnější nabídku, která splní vaše požadavky na kvalitu, cenu a ekologické aspekty. Pokud potřebujete další informace nebo pomoc, dejte mi vědět!</a:t>
            </a:r>
          </a:p>
        </p:txBody>
      </p:sp>
    </p:spTree>
    <p:extLst>
      <p:ext uri="{BB962C8B-B14F-4D97-AF65-F5344CB8AC3E}">
        <p14:creationId xmlns:p14="http://schemas.microsoft.com/office/powerpoint/2010/main" val="288077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09493F-06B6-BEF4-757F-B8C22CF414F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Zkušenosti</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C1017341-01DF-EE84-6F85-F855B2CC3689}"/>
              </a:ext>
            </a:extLst>
          </p:cNvPr>
          <p:cNvSpPr txBox="1"/>
          <p:nvPr/>
        </p:nvSpPr>
        <p:spPr>
          <a:xfrm>
            <a:off x="1052512" y="1250811"/>
            <a:ext cx="10582275" cy="369332"/>
          </a:xfrm>
          <a:prstGeom prst="rect">
            <a:avLst/>
          </a:prstGeom>
          <a:noFill/>
        </p:spPr>
        <p:txBody>
          <a:bodyPr wrap="square" rtlCol="0">
            <a:spAutoFit/>
          </a:bodyPr>
          <a:lstStyle/>
          <a:p>
            <a:r>
              <a:rPr lang="cs-CZ" b="1" dirty="0">
                <a:solidFill>
                  <a:srgbClr val="009543"/>
                </a:solidFill>
              </a:rPr>
              <a:t>Kvalifikace dodavatel</a:t>
            </a:r>
          </a:p>
        </p:txBody>
      </p:sp>
      <p:sp>
        <p:nvSpPr>
          <p:cNvPr id="9" name="TextovéPole 8">
            <a:extLst>
              <a:ext uri="{FF2B5EF4-FFF2-40B4-BE49-F238E27FC236}">
                <a16:creationId xmlns:a16="http://schemas.microsoft.com/office/drawing/2014/main" id="{6A0AC56B-1D61-6B6C-19B0-A2CE4C1ADAA5}"/>
              </a:ext>
            </a:extLst>
          </p:cNvPr>
          <p:cNvSpPr txBox="1"/>
          <p:nvPr/>
        </p:nvSpPr>
        <p:spPr>
          <a:xfrm>
            <a:off x="1052512" y="2257511"/>
            <a:ext cx="8639175" cy="307777"/>
          </a:xfrm>
          <a:prstGeom prst="rect">
            <a:avLst/>
          </a:prstGeom>
          <a:noFill/>
        </p:spPr>
        <p:txBody>
          <a:bodyPr wrap="square">
            <a:spAutoFit/>
          </a:bodyPr>
          <a:lstStyle/>
          <a:p>
            <a:r>
              <a:rPr lang="cs-CZ" sz="1400" b="1" dirty="0">
                <a:solidFill>
                  <a:srgbClr val="242424"/>
                </a:solidFill>
                <a:highlight>
                  <a:srgbClr val="E0E7FF"/>
                </a:highlight>
                <a:latin typeface="Segoe UI" panose="020B0502040204020203" pitchFamily="34" charset="0"/>
              </a:rPr>
              <a:t>Měl by mít dodavatel tohoto tiskového zařízení nějakou specifickou kvalifikaci</a:t>
            </a:r>
          </a:p>
        </p:txBody>
      </p:sp>
      <p:sp>
        <p:nvSpPr>
          <p:cNvPr id="11" name="TextovéPole 10">
            <a:extLst>
              <a:ext uri="{FF2B5EF4-FFF2-40B4-BE49-F238E27FC236}">
                <a16:creationId xmlns:a16="http://schemas.microsoft.com/office/drawing/2014/main" id="{E2A7DD6B-FD98-F106-DDAA-D9A1C5C5F1E4}"/>
              </a:ext>
            </a:extLst>
          </p:cNvPr>
          <p:cNvSpPr txBox="1"/>
          <p:nvPr/>
        </p:nvSpPr>
        <p:spPr>
          <a:xfrm>
            <a:off x="1052512" y="2970517"/>
            <a:ext cx="10363200" cy="2400657"/>
          </a:xfrm>
          <a:prstGeom prst="rect">
            <a:avLst/>
          </a:prstGeom>
          <a:noFill/>
        </p:spPr>
        <p:txBody>
          <a:bodyPr wrap="square">
            <a:spAutoFit/>
          </a:bodyPr>
          <a:lstStyle/>
          <a:p>
            <a:pPr algn="l"/>
            <a:r>
              <a:rPr lang="cs-CZ" sz="1000" b="0" i="0" dirty="0">
                <a:solidFill>
                  <a:srgbClr val="242424"/>
                </a:solidFill>
                <a:effectLst/>
                <a:highlight>
                  <a:srgbClr val="FFFFFF"/>
                </a:highlight>
                <a:latin typeface="Segoe UI" panose="020B0502040204020203" pitchFamily="34" charset="0"/>
              </a:rPr>
              <a:t>Ano, dodavatel elektrografického plnobarevného tiskového produkčního zařízení by měl mít několik specifických kvalifikací, aby zajistil, že zařízení splňuje všechny požadavky a standardy. Zde jsou některé z nich:</a:t>
            </a:r>
          </a:p>
          <a:p>
            <a:pPr algn="l"/>
            <a:r>
              <a:rPr lang="cs-CZ" sz="1000" b="1" i="0" dirty="0">
                <a:solidFill>
                  <a:srgbClr val="242424"/>
                </a:solidFill>
                <a:effectLst/>
                <a:highlight>
                  <a:srgbClr val="FFFFFF"/>
                </a:highlight>
                <a:latin typeface="Segoe UI" panose="020B0502040204020203" pitchFamily="34" charset="0"/>
              </a:rPr>
              <a:t>Z interních zdrojů</a:t>
            </a:r>
            <a:endParaRPr lang="cs-CZ" sz="1000" b="0" i="0" dirty="0">
              <a:solidFill>
                <a:srgbClr val="242424"/>
              </a:solidFill>
              <a:effectLst/>
              <a:highlight>
                <a:srgbClr val="FFFFFF"/>
              </a:highlight>
              <a:latin typeface="Segoe UI" panose="020B0502040204020203" pitchFamily="34" charset="0"/>
            </a:endParaRP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Certifikace a standardy</a:t>
            </a:r>
            <a:r>
              <a:rPr lang="cs-CZ" sz="1000" b="0" i="0" dirty="0">
                <a:solidFill>
                  <a:srgbClr val="242424"/>
                </a:solidFill>
                <a:effectLst/>
                <a:highlight>
                  <a:srgbClr val="FFFFFF"/>
                </a:highlight>
                <a:latin typeface="Segoe UI" panose="020B0502040204020203" pitchFamily="34" charset="0"/>
              </a:rPr>
              <a:t>: Dodavatel by měl mít certifikace, které potvrzují schopnost dodávat a instalovat tisková zařízení podle mezinárodních standardů, jako je ISO 20654</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Zkušenosti a reference</a:t>
            </a:r>
            <a:r>
              <a:rPr lang="cs-CZ" sz="1000" b="0" i="0" dirty="0">
                <a:solidFill>
                  <a:srgbClr val="242424"/>
                </a:solidFill>
                <a:effectLst/>
                <a:highlight>
                  <a:srgbClr val="FFFFFF"/>
                </a:highlight>
                <a:latin typeface="Segoe UI" panose="020B0502040204020203" pitchFamily="34" charset="0"/>
              </a:rPr>
              <a:t>: Dodavatel by měl mít prokazatelné zkušenosti s dodávkou a instalací podobných zařízení a měl by být schopen poskytnout reference od předchozích zákazníků</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Servis a podpora</a:t>
            </a:r>
            <a:r>
              <a:rPr lang="cs-CZ" sz="1000" b="0" i="0" dirty="0">
                <a:solidFill>
                  <a:srgbClr val="242424"/>
                </a:solidFill>
                <a:effectLst/>
                <a:highlight>
                  <a:srgbClr val="FFFFFF"/>
                </a:highlight>
                <a:latin typeface="Segoe UI" panose="020B0502040204020203" pitchFamily="34" charset="0"/>
              </a:rPr>
              <a:t>: Dodavatel by měl nabízet kvalitní servisní a podpůrné služby, včetně rychlé reakce na servisní požadavky a dostupnosti náhradních dílů</a:t>
            </a:r>
          </a:p>
          <a:p>
            <a:pPr algn="l"/>
            <a:endParaRPr lang="cs-CZ" sz="1000" b="1" i="0" dirty="0">
              <a:solidFill>
                <a:srgbClr val="242424"/>
              </a:solidFill>
              <a:effectLst/>
              <a:highlight>
                <a:srgbClr val="FFFFFF"/>
              </a:highlight>
              <a:latin typeface="Segoe UI" panose="020B0502040204020203" pitchFamily="34" charset="0"/>
            </a:endParaRPr>
          </a:p>
          <a:p>
            <a:pPr algn="l"/>
            <a:r>
              <a:rPr lang="cs-CZ" sz="1000" b="1" i="0" dirty="0">
                <a:solidFill>
                  <a:srgbClr val="242424"/>
                </a:solidFill>
                <a:effectLst/>
                <a:highlight>
                  <a:srgbClr val="FFFFFF"/>
                </a:highlight>
                <a:latin typeface="Segoe UI" panose="020B0502040204020203" pitchFamily="34" charset="0"/>
              </a:rPr>
              <a:t>Z veřejných zdrojů</a:t>
            </a:r>
            <a:endParaRPr lang="cs-CZ" sz="1000" b="0" i="0" dirty="0">
              <a:solidFill>
                <a:srgbClr val="242424"/>
              </a:solidFill>
              <a:effectLst/>
              <a:highlight>
                <a:srgbClr val="FFFFFF"/>
              </a:highlight>
              <a:latin typeface="Segoe UI" panose="020B0502040204020203" pitchFamily="34" charset="0"/>
            </a:endParaRP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G7 certifikace</a:t>
            </a:r>
            <a:r>
              <a:rPr lang="cs-CZ" sz="1000" b="0" i="0" dirty="0">
                <a:solidFill>
                  <a:srgbClr val="242424"/>
                </a:solidFill>
                <a:effectLst/>
                <a:highlight>
                  <a:srgbClr val="FFFFFF"/>
                </a:highlight>
                <a:latin typeface="Segoe UI" panose="020B0502040204020203" pitchFamily="34" charset="0"/>
              </a:rPr>
              <a:t>: Dodavatel by měl mít G7 certifikaci, která potvrzuje schopnost dosáhnout konzistentní a přesné reprodukce barev v tisku</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Certifikace udržitelnosti</a:t>
            </a:r>
            <a:r>
              <a:rPr lang="cs-CZ" sz="1000" b="0" i="0" dirty="0">
                <a:solidFill>
                  <a:srgbClr val="242424"/>
                </a:solidFill>
                <a:effectLst/>
                <a:highlight>
                  <a:srgbClr val="FFFFFF"/>
                </a:highlight>
                <a:latin typeface="Segoe UI" panose="020B0502040204020203" pitchFamily="34" charset="0"/>
              </a:rPr>
              <a:t>: Dodavatel by měl mít certifikace, které potvrzují udržitelnost jejich výrobků a procesů, jako jsou </a:t>
            </a:r>
            <a:r>
              <a:rPr lang="cs-CZ" sz="1000" b="0" i="0" dirty="0" err="1">
                <a:solidFill>
                  <a:srgbClr val="242424"/>
                </a:solidFill>
                <a:effectLst/>
                <a:highlight>
                  <a:srgbClr val="FFFFFF"/>
                </a:highlight>
                <a:latin typeface="Segoe UI" panose="020B0502040204020203" pitchFamily="34" charset="0"/>
              </a:rPr>
              <a:t>Ecolabels</a:t>
            </a:r>
            <a:r>
              <a:rPr lang="cs-CZ" sz="1000" b="0" i="0" dirty="0">
                <a:solidFill>
                  <a:srgbClr val="242424"/>
                </a:solidFill>
                <a:effectLst/>
                <a:highlight>
                  <a:srgbClr val="FFFFFF"/>
                </a:highlight>
                <a:latin typeface="Segoe UI" panose="020B0502040204020203" pitchFamily="34" charset="0"/>
              </a:rPr>
              <a:t> nebo </a:t>
            </a:r>
            <a:r>
              <a:rPr lang="cs-CZ" sz="1000" b="0" i="0" dirty="0" err="1">
                <a:solidFill>
                  <a:srgbClr val="242424"/>
                </a:solidFill>
                <a:effectLst/>
                <a:highlight>
                  <a:srgbClr val="FFFFFF"/>
                </a:highlight>
                <a:latin typeface="Segoe UI" panose="020B0502040204020203" pitchFamily="34" charset="0"/>
              </a:rPr>
              <a:t>Environmental</a:t>
            </a:r>
            <a:r>
              <a:rPr lang="cs-CZ" sz="1000" b="0" i="0" dirty="0">
                <a:solidFill>
                  <a:srgbClr val="242424"/>
                </a:solidFill>
                <a:effectLst/>
                <a:highlight>
                  <a:srgbClr val="FFFFFF"/>
                </a:highlight>
                <a:latin typeface="Segoe UI" panose="020B0502040204020203" pitchFamily="34" charset="0"/>
              </a:rPr>
              <a:t> </a:t>
            </a:r>
            <a:r>
              <a:rPr lang="cs-CZ" sz="1000" b="0" i="0" dirty="0" err="1">
                <a:solidFill>
                  <a:srgbClr val="242424"/>
                </a:solidFill>
                <a:effectLst/>
                <a:highlight>
                  <a:srgbClr val="FFFFFF"/>
                </a:highlight>
                <a:latin typeface="Segoe UI" panose="020B0502040204020203" pitchFamily="34" charset="0"/>
              </a:rPr>
              <a:t>Product</a:t>
            </a:r>
            <a:r>
              <a:rPr lang="cs-CZ" sz="1000" b="0" i="0" dirty="0">
                <a:solidFill>
                  <a:srgbClr val="242424"/>
                </a:solidFill>
                <a:effectLst/>
                <a:highlight>
                  <a:srgbClr val="FFFFFF"/>
                </a:highlight>
                <a:latin typeface="Segoe UI" panose="020B0502040204020203" pitchFamily="34" charset="0"/>
              </a:rPr>
              <a:t> </a:t>
            </a:r>
            <a:r>
              <a:rPr lang="cs-CZ" sz="1000" b="0" i="0" dirty="0" err="1">
                <a:solidFill>
                  <a:srgbClr val="242424"/>
                </a:solidFill>
                <a:effectLst/>
                <a:highlight>
                  <a:srgbClr val="FFFFFF"/>
                </a:highlight>
                <a:latin typeface="Segoe UI" panose="020B0502040204020203" pitchFamily="34" charset="0"/>
              </a:rPr>
              <a:t>Declarations</a:t>
            </a:r>
            <a:r>
              <a:rPr lang="cs-CZ" sz="1000" b="0" i="0" dirty="0">
                <a:solidFill>
                  <a:srgbClr val="242424"/>
                </a:solidFill>
                <a:effectLst/>
                <a:highlight>
                  <a:srgbClr val="FFFFFF"/>
                </a:highlight>
                <a:latin typeface="Segoe UI" panose="020B0502040204020203" pitchFamily="34" charset="0"/>
              </a:rPr>
              <a:t> (EPD)</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Kvalita řízení</a:t>
            </a:r>
            <a:r>
              <a:rPr lang="cs-CZ" sz="1000" b="0" i="0" dirty="0">
                <a:solidFill>
                  <a:srgbClr val="242424"/>
                </a:solidFill>
                <a:effectLst/>
                <a:highlight>
                  <a:srgbClr val="FFFFFF"/>
                </a:highlight>
                <a:latin typeface="Segoe UI" panose="020B0502040204020203" pitchFamily="34" charset="0"/>
              </a:rPr>
              <a:t>: Dodavatel by měl mít zavedený systém řízení kvality, který splňuje požadavky nařízení, jako je 21 CFR Part 820 pro zdravotnické prostředky</a:t>
            </a:r>
          </a:p>
          <a:p>
            <a:pPr algn="l"/>
            <a:endParaRPr lang="cs-CZ" sz="1000" b="0" i="0" dirty="0">
              <a:solidFill>
                <a:srgbClr val="242424"/>
              </a:solidFill>
              <a:effectLst/>
              <a:highlight>
                <a:srgbClr val="FFFFFF"/>
              </a:highlight>
              <a:latin typeface="Segoe UI" panose="020B0502040204020203" pitchFamily="34" charset="0"/>
            </a:endParaRPr>
          </a:p>
          <a:p>
            <a:pPr algn="l"/>
            <a:r>
              <a:rPr lang="cs-CZ" sz="1000" b="0" i="0" dirty="0">
                <a:solidFill>
                  <a:srgbClr val="242424"/>
                </a:solidFill>
                <a:effectLst/>
                <a:highlight>
                  <a:srgbClr val="FFFFFF"/>
                </a:highlight>
                <a:latin typeface="Segoe UI" panose="020B0502040204020203" pitchFamily="34" charset="0"/>
              </a:rPr>
              <a:t>Tato kritéria by měla zajistit, že vyberete dodavatele, který splňuje vaše technické, ekologické a kvalitativní požadavky. Pokud potřebujete další informace nebo pomoc, dejte mi vědět!</a:t>
            </a:r>
          </a:p>
        </p:txBody>
      </p:sp>
    </p:spTree>
    <p:extLst>
      <p:ext uri="{BB962C8B-B14F-4D97-AF65-F5344CB8AC3E}">
        <p14:creationId xmlns:p14="http://schemas.microsoft.com/office/powerpoint/2010/main" val="126401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09493F-06B6-BEF4-757F-B8C22CF414F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Zkušenosti</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TextovéPole 4">
            <a:extLst>
              <a:ext uri="{FF2B5EF4-FFF2-40B4-BE49-F238E27FC236}">
                <a16:creationId xmlns:a16="http://schemas.microsoft.com/office/drawing/2014/main" id="{ED5B9593-78D3-ACF0-18EC-28BBA39AFDAA}"/>
              </a:ext>
            </a:extLst>
          </p:cNvPr>
          <p:cNvSpPr txBox="1"/>
          <p:nvPr/>
        </p:nvSpPr>
        <p:spPr>
          <a:xfrm>
            <a:off x="1052512" y="1182848"/>
            <a:ext cx="10582275" cy="646331"/>
          </a:xfrm>
          <a:prstGeom prst="rect">
            <a:avLst/>
          </a:prstGeom>
          <a:noFill/>
        </p:spPr>
        <p:txBody>
          <a:bodyPr wrap="square" rtlCol="0">
            <a:spAutoFit/>
          </a:bodyPr>
          <a:lstStyle/>
          <a:p>
            <a:r>
              <a:rPr lang="cs-CZ" b="1" dirty="0">
                <a:solidFill>
                  <a:srgbClr val="009543"/>
                </a:solidFill>
              </a:rPr>
              <a:t>Ověření technického parametru</a:t>
            </a:r>
          </a:p>
          <a:p>
            <a:endParaRPr lang="cs-CZ" b="1" dirty="0">
              <a:solidFill>
                <a:srgbClr val="009543"/>
              </a:solidFill>
            </a:endParaRPr>
          </a:p>
        </p:txBody>
      </p:sp>
      <p:sp>
        <p:nvSpPr>
          <p:cNvPr id="7" name="TextovéPole 6">
            <a:extLst>
              <a:ext uri="{FF2B5EF4-FFF2-40B4-BE49-F238E27FC236}">
                <a16:creationId xmlns:a16="http://schemas.microsoft.com/office/drawing/2014/main" id="{12EC2A64-5FA1-A13B-513D-3E8366DF2FC2}"/>
              </a:ext>
            </a:extLst>
          </p:cNvPr>
          <p:cNvSpPr txBox="1"/>
          <p:nvPr/>
        </p:nvSpPr>
        <p:spPr>
          <a:xfrm>
            <a:off x="771525" y="1797113"/>
            <a:ext cx="10367963" cy="2308324"/>
          </a:xfrm>
          <a:prstGeom prst="rect">
            <a:avLst/>
          </a:prstGeom>
          <a:noFill/>
        </p:spPr>
        <p:txBody>
          <a:bodyPr wrap="square">
            <a:spAutoFit/>
          </a:bodyPr>
          <a:lstStyle/>
          <a:p>
            <a:pPr algn="just"/>
            <a:r>
              <a:rPr lang="cs-CZ" sz="1200" b="0" i="0" dirty="0">
                <a:solidFill>
                  <a:srgbClr val="242424"/>
                </a:solidFill>
                <a:effectLst/>
                <a:highlight>
                  <a:srgbClr val="E0E7FF"/>
                </a:highlight>
                <a:latin typeface="Segoe UI" panose="020B0502040204020203" pitchFamily="34" charset="0"/>
              </a:rPr>
              <a:t>Realizuji veřejnou zakázku v režimu ZZVZ, kdy si potřebuji potvrdit, že stanovené technické parametry nejsou diskriminační. Nalezni tisková zařízení, která splňují nebo převyšují tyto minimální parametry </a:t>
            </a:r>
            <a:r>
              <a:rPr lang="cs-CZ" sz="1000" b="0" i="0" dirty="0">
                <a:solidFill>
                  <a:srgbClr val="242424"/>
                </a:solidFill>
                <a:effectLst/>
                <a:highlight>
                  <a:srgbClr val="E0E7FF"/>
                </a:highlight>
                <a:latin typeface="Segoe UI" panose="020B0502040204020203" pitchFamily="34" charset="0"/>
              </a:rPr>
              <a:t>Produkční barevný kopírovací stroj do reprografie Splňuje Uveďte hodnotu/popis daného parametru Minimální technické požadavky na zařízení (ANO/NE) Značka/typ nabízeného zařízení: Tiskařské funkce Princip tisku laser Rychlost tisku / kopírování A4 (str./min) 80 Rychlost tisku / kopírování A3 (str./min) 45 Automatický jednoprůchodový podavač originálů pro skenování a kopírování s vstupní kapacitou originálů 80g 300 Rychlost barevného skenování originálů A4 za minutu 250 Rozlišení barevného tisku (dpi) 1200 x 1200 Schopnost potisku materiálu tiskovým </a:t>
            </a:r>
            <a:r>
              <a:rPr lang="cs-CZ" sz="1000" b="0" i="0" dirty="0" err="1">
                <a:solidFill>
                  <a:srgbClr val="242424"/>
                </a:solidFill>
                <a:effectLst/>
                <a:highlight>
                  <a:srgbClr val="E0E7FF"/>
                </a:highlight>
                <a:latin typeface="Segoe UI" panose="020B0502040204020203" pitchFamily="34" charset="0"/>
              </a:rPr>
              <a:t>engine</a:t>
            </a:r>
            <a:r>
              <a:rPr lang="cs-CZ" sz="1000" b="0" i="0" dirty="0">
                <a:solidFill>
                  <a:srgbClr val="242424"/>
                </a:solidFill>
                <a:effectLst/>
                <a:highlight>
                  <a:srgbClr val="E0E7FF"/>
                </a:highlight>
                <a:latin typeface="Segoe UI" panose="020B0502040204020203" pitchFamily="34" charset="0"/>
              </a:rPr>
              <a:t> do délky 1 300 mm Potisk gramáže papíru (g/m2) 65–350 Počet vstupních zásobníků 5 Počet vstupních zásobníků s vakuovým podáváním 3 Vstupní kapacita papíru (listů) při 80 g materiálu 6 000 Inteligentní senzor rozpoznávání druhů papíru Automatické změření gramáže a vyhodnocení typu konkrétního tiskového media pro trvalé uložení definovaných hodnot do katalogu tiskových médií Tiskový řadič s ovládáním v českém jazyce Pro správu tiskových úloh a předtiskovou přípravu (vyřazování) Doplňkový SW pro předtiskovou přípravu Nastavení zpracování tiskových aplikací pomocí </a:t>
            </a:r>
            <a:r>
              <a:rPr lang="cs-CZ" sz="1000" b="0" i="0" dirty="0" err="1">
                <a:solidFill>
                  <a:srgbClr val="242424"/>
                </a:solidFill>
                <a:effectLst/>
                <a:highlight>
                  <a:srgbClr val="E0E7FF"/>
                </a:highlight>
                <a:latin typeface="Segoe UI" panose="020B0502040204020203" pitchFamily="34" charset="0"/>
              </a:rPr>
              <a:t>hotfolderů</a:t>
            </a:r>
            <a:r>
              <a:rPr lang="cs-CZ" sz="1000" b="0" i="0" dirty="0">
                <a:solidFill>
                  <a:srgbClr val="242424"/>
                </a:solidFill>
                <a:effectLst/>
                <a:highlight>
                  <a:srgbClr val="E0E7FF"/>
                </a:highlight>
                <a:latin typeface="Segoe UI" panose="020B0502040204020203" pitchFamily="34" charset="0"/>
              </a:rPr>
              <a:t> (šablon) s definovanými parametry pro vyřazení, přidání ořezových značek apod. Pevný disk (TB) 2 RAM (GB) 12 Rozhraní Ethernet (10/100/1000 Base-T) Souborové formáty Adobe </a:t>
            </a:r>
            <a:r>
              <a:rPr lang="cs-CZ" sz="1000" b="0" i="0" dirty="0" err="1">
                <a:solidFill>
                  <a:srgbClr val="242424"/>
                </a:solidFill>
                <a:effectLst/>
                <a:highlight>
                  <a:srgbClr val="E0E7FF"/>
                </a:highlight>
                <a:latin typeface="Segoe UI" panose="020B0502040204020203" pitchFamily="34" charset="0"/>
              </a:rPr>
              <a:t>PostScript</a:t>
            </a:r>
            <a:r>
              <a:rPr lang="cs-CZ" sz="1000" b="0" i="0" dirty="0">
                <a:solidFill>
                  <a:srgbClr val="242424"/>
                </a:solidFill>
                <a:effectLst/>
                <a:highlight>
                  <a:srgbClr val="E0E7FF"/>
                </a:highlight>
                <a:latin typeface="Segoe UI" panose="020B0502040204020203" pitchFamily="34" charset="0"/>
              </a:rPr>
              <a:t> 3; PDF; PCL 5c/6, TIFF Rovnací jednotka papíru Rovnání papíru po vytištění z tiskového </a:t>
            </a:r>
            <a:r>
              <a:rPr lang="cs-CZ" sz="1000" b="0" i="0" dirty="0" err="1">
                <a:solidFill>
                  <a:srgbClr val="242424"/>
                </a:solidFill>
                <a:effectLst/>
                <a:highlight>
                  <a:srgbClr val="E0E7FF"/>
                </a:highlight>
                <a:latin typeface="Segoe UI" panose="020B0502040204020203" pitchFamily="34" charset="0"/>
              </a:rPr>
              <a:t>engine</a:t>
            </a:r>
            <a:r>
              <a:rPr lang="cs-CZ" sz="1000" b="0" i="0" dirty="0">
                <a:solidFill>
                  <a:srgbClr val="242424"/>
                </a:solidFill>
                <a:effectLst/>
                <a:highlight>
                  <a:srgbClr val="E0E7FF"/>
                </a:highlight>
                <a:latin typeface="Segoe UI" panose="020B0502040204020203" pitchFamily="34" charset="0"/>
              </a:rPr>
              <a:t> Finišer brožur V2 formát brožur A4 / A5 výroba brožury z jedné tiskové úlohy s obálkou rozdílné tloušťka vazby až 30 </a:t>
            </a:r>
            <a:r>
              <a:rPr lang="cs-CZ" sz="1000" b="0" i="0" dirty="0" err="1">
                <a:solidFill>
                  <a:srgbClr val="242424"/>
                </a:solidFill>
                <a:effectLst/>
                <a:highlight>
                  <a:srgbClr val="E0E7FF"/>
                </a:highlight>
                <a:latin typeface="Segoe UI" panose="020B0502040204020203" pitchFamily="34" charset="0"/>
              </a:rPr>
              <a:t>mmgramáže</a:t>
            </a:r>
            <a:r>
              <a:rPr lang="cs-CZ" sz="1000" b="0" i="0" dirty="0">
                <a:solidFill>
                  <a:srgbClr val="242424"/>
                </a:solidFill>
                <a:effectLst/>
                <a:highlight>
                  <a:srgbClr val="E0E7FF"/>
                </a:highlight>
                <a:latin typeface="Segoe UI" panose="020B0502040204020203" pitchFamily="34" charset="0"/>
              </a:rPr>
              <a:t> (proti gramáži vnitřního obsahu) vkládací modul pro předtištěné obálky pro tvorbu vazbu V2 do gramáže obálky 450 g lepení vazby tavným lepidlem automatický ořez obálky tloušťka vazby až 30 mm Sešívací finišer formát A4 / A5 sešívání v rohu a ve 2 bodech 100 listů / 80 g třídění a </a:t>
            </a:r>
            <a:r>
              <a:rPr lang="cs-CZ" sz="1000" b="0" i="0" dirty="0" err="1">
                <a:solidFill>
                  <a:srgbClr val="242424"/>
                </a:solidFill>
                <a:effectLst/>
                <a:highlight>
                  <a:srgbClr val="E0E7FF"/>
                </a:highlight>
                <a:latin typeface="Segoe UI" panose="020B0502040204020203" pitchFamily="34" charset="0"/>
              </a:rPr>
              <a:t>skupinkování</a:t>
            </a:r>
            <a:r>
              <a:rPr lang="cs-CZ" sz="1000" b="0" i="0" dirty="0">
                <a:solidFill>
                  <a:srgbClr val="242424"/>
                </a:solidFill>
                <a:effectLst/>
                <a:highlight>
                  <a:srgbClr val="E0E7FF"/>
                </a:highlight>
                <a:latin typeface="Segoe UI" panose="020B0502040204020203" pitchFamily="34" charset="0"/>
              </a:rPr>
              <a:t> s aut. Odsazováním Schopnost potisku poštovních obálek s okýnkem z vstupního podtlakového zásobníku požadovaných formátů C6/5, DL, D5 Maximální délka zařízení 4 500 mm Maximální měsíční objem tisků / kopií A4 (str.) 100 000 Doprava, stěhování, instalace, školení součástí nabídkové ceny</a:t>
            </a:r>
            <a:endParaRPr lang="cs-CZ" sz="1000" dirty="0"/>
          </a:p>
        </p:txBody>
      </p:sp>
      <p:sp>
        <p:nvSpPr>
          <p:cNvPr id="9" name="TextovéPole 8">
            <a:extLst>
              <a:ext uri="{FF2B5EF4-FFF2-40B4-BE49-F238E27FC236}">
                <a16:creationId xmlns:a16="http://schemas.microsoft.com/office/drawing/2014/main" id="{2B042449-C7BB-7633-4152-58255A89840F}"/>
              </a:ext>
            </a:extLst>
          </p:cNvPr>
          <p:cNvSpPr txBox="1"/>
          <p:nvPr/>
        </p:nvSpPr>
        <p:spPr>
          <a:xfrm>
            <a:off x="771525" y="4224576"/>
            <a:ext cx="10010775" cy="1631216"/>
          </a:xfrm>
          <a:prstGeom prst="rect">
            <a:avLst/>
          </a:prstGeom>
          <a:noFill/>
        </p:spPr>
        <p:txBody>
          <a:bodyPr wrap="square">
            <a:spAutoFit/>
          </a:bodyPr>
          <a:lstStyle/>
          <a:p>
            <a:pPr algn="l"/>
            <a:r>
              <a:rPr lang="cs-CZ" sz="1000" b="0" i="0" dirty="0">
                <a:solidFill>
                  <a:srgbClr val="242424"/>
                </a:solidFill>
                <a:effectLst/>
                <a:highlight>
                  <a:srgbClr val="FFFFFF"/>
                </a:highlight>
                <a:latin typeface="Segoe UI" panose="020B0502040204020203" pitchFamily="34" charset="0"/>
              </a:rPr>
              <a:t>Na základě vašeho dotazu jsem našel několik tiskových zařízení, která splňují nebo převyšují minimální technické parametry pro produkční barevný kopírovací stroj do reprografie.</a:t>
            </a:r>
          </a:p>
          <a:p>
            <a:pPr algn="l"/>
            <a:r>
              <a:rPr lang="cs-CZ" sz="1000" b="1" i="0" dirty="0">
                <a:solidFill>
                  <a:srgbClr val="242424"/>
                </a:solidFill>
                <a:effectLst/>
                <a:highlight>
                  <a:srgbClr val="FFFFFF"/>
                </a:highlight>
                <a:latin typeface="Segoe UI" panose="020B0502040204020203" pitchFamily="34" charset="0"/>
              </a:rPr>
              <a:t>Z veřejných zdrojů:</a:t>
            </a:r>
            <a:endParaRPr lang="cs-CZ" sz="1000" b="0" i="0" dirty="0">
              <a:solidFill>
                <a:srgbClr val="242424"/>
              </a:solidFill>
              <a:effectLst/>
              <a:highlight>
                <a:srgbClr val="FFFFFF"/>
              </a:highlight>
              <a:latin typeface="Segoe UI" panose="020B0502040204020203" pitchFamily="34" charset="0"/>
            </a:endParaRP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Xerox </a:t>
            </a:r>
            <a:r>
              <a:rPr lang="cs-CZ" sz="1000" b="1" i="0" dirty="0" err="1">
                <a:solidFill>
                  <a:srgbClr val="242424"/>
                </a:solidFill>
                <a:effectLst/>
                <a:highlight>
                  <a:srgbClr val="FFFFFF"/>
                </a:highlight>
                <a:latin typeface="Segoe UI" panose="020B0502040204020203" pitchFamily="34" charset="0"/>
              </a:rPr>
              <a:t>iGen</a:t>
            </a:r>
            <a:r>
              <a:rPr lang="cs-CZ" sz="1000" b="1" i="0" dirty="0">
                <a:solidFill>
                  <a:srgbClr val="242424"/>
                </a:solidFill>
                <a:effectLst/>
                <a:highlight>
                  <a:srgbClr val="FFFFFF"/>
                </a:highlight>
                <a:latin typeface="Segoe UI" panose="020B0502040204020203" pitchFamily="34" charset="0"/>
              </a:rPr>
              <a:t> 5 </a:t>
            </a:r>
            <a:r>
              <a:rPr lang="cs-CZ" sz="1000" b="1" i="0" dirty="0" err="1">
                <a:solidFill>
                  <a:srgbClr val="242424"/>
                </a:solidFill>
                <a:effectLst/>
                <a:highlight>
                  <a:srgbClr val="FFFFFF"/>
                </a:highlight>
                <a:latin typeface="Segoe UI" panose="020B0502040204020203" pitchFamily="34" charset="0"/>
              </a:rPr>
              <a:t>Press</a:t>
            </a:r>
            <a:r>
              <a:rPr lang="cs-CZ" sz="1000" b="0" i="0" dirty="0">
                <a:solidFill>
                  <a:srgbClr val="242424"/>
                </a:solidFill>
                <a:effectLst/>
                <a:highlight>
                  <a:srgbClr val="FFFFFF"/>
                </a:highlight>
                <a:latin typeface="Segoe UI" panose="020B0502040204020203" pitchFamily="34" charset="0"/>
              </a:rPr>
              <a:t>: Tento barevný digitální tiskový stroj nabízí pokročilou automatizaci, volitelnou 5. tiskovou stanici a možnost tisku na extra dlouhé listy (889 mm). Rychlost tisku je až 150 stran za minutu a podporuje tisk na silná tisková média do tloušťky 610 mikrometrů</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Konica Minolta </a:t>
            </a:r>
            <a:r>
              <a:rPr lang="cs-CZ" sz="1000" b="1" i="0" dirty="0" err="1">
                <a:solidFill>
                  <a:srgbClr val="242424"/>
                </a:solidFill>
                <a:effectLst/>
                <a:highlight>
                  <a:srgbClr val="FFFFFF"/>
                </a:highlight>
                <a:latin typeface="Segoe UI" panose="020B0502040204020203" pitchFamily="34" charset="0"/>
              </a:rPr>
              <a:t>bizhub</a:t>
            </a:r>
            <a:r>
              <a:rPr lang="cs-CZ" sz="1000" b="1" i="0" dirty="0">
                <a:solidFill>
                  <a:srgbClr val="242424"/>
                </a:solidFill>
                <a:effectLst/>
                <a:highlight>
                  <a:srgbClr val="FFFFFF"/>
                </a:highlight>
                <a:latin typeface="Segoe UI" panose="020B0502040204020203" pitchFamily="34" charset="0"/>
              </a:rPr>
              <a:t> C308</a:t>
            </a:r>
            <a:r>
              <a:rPr lang="cs-CZ" sz="1000" b="0" i="0" dirty="0">
                <a:solidFill>
                  <a:srgbClr val="242424"/>
                </a:solidFill>
                <a:effectLst/>
                <a:highlight>
                  <a:srgbClr val="FFFFFF"/>
                </a:highlight>
                <a:latin typeface="Segoe UI" panose="020B0502040204020203" pitchFamily="34" charset="0"/>
              </a:rPr>
              <a:t>: Tento barevný multifunkční kopírovací stroj nabízí rychlost tisku A4/A3 28/14 stran za minutu barevně i černobíle. Podporuje všechny současné technologie mobilního tisku a je vhodný pro běžný kancelářský provoz</a:t>
            </a:r>
          </a:p>
          <a:p>
            <a:pPr algn="l">
              <a:buFont typeface="+mj-lt"/>
              <a:buAutoNum type="arabicPeriod"/>
            </a:pPr>
            <a:r>
              <a:rPr lang="cs-CZ" sz="1000" b="1" i="0" dirty="0">
                <a:solidFill>
                  <a:srgbClr val="242424"/>
                </a:solidFill>
                <a:effectLst/>
                <a:highlight>
                  <a:srgbClr val="FFFFFF"/>
                </a:highlight>
                <a:latin typeface="Segoe UI" panose="020B0502040204020203" pitchFamily="34" charset="0"/>
              </a:rPr>
              <a:t>Konica Minolta </a:t>
            </a:r>
            <a:r>
              <a:rPr lang="cs-CZ" sz="1000" b="1" i="0" dirty="0" err="1">
                <a:solidFill>
                  <a:srgbClr val="242424"/>
                </a:solidFill>
                <a:effectLst/>
                <a:highlight>
                  <a:srgbClr val="FFFFFF"/>
                </a:highlight>
                <a:latin typeface="Segoe UI" panose="020B0502040204020203" pitchFamily="34" charset="0"/>
              </a:rPr>
              <a:t>bizhub</a:t>
            </a:r>
            <a:r>
              <a:rPr lang="cs-CZ" sz="1000" b="1" i="0" dirty="0">
                <a:solidFill>
                  <a:srgbClr val="242424"/>
                </a:solidFill>
                <a:effectLst/>
                <a:highlight>
                  <a:srgbClr val="FFFFFF"/>
                </a:highlight>
                <a:latin typeface="Segoe UI" panose="020B0502040204020203" pitchFamily="34" charset="0"/>
              </a:rPr>
              <a:t> C250i</a:t>
            </a:r>
            <a:r>
              <a:rPr lang="cs-CZ" sz="1000" b="0" i="0" dirty="0">
                <a:solidFill>
                  <a:srgbClr val="242424"/>
                </a:solidFill>
                <a:effectLst/>
                <a:highlight>
                  <a:srgbClr val="FFFFFF"/>
                </a:highlight>
                <a:latin typeface="Segoe UI" panose="020B0502040204020203" pitchFamily="34" charset="0"/>
              </a:rPr>
              <a:t>: Tento barevný SRA3 multifunkční tiskový stroj nabízí rychlost tisku 25 stran za minutu černobíle i barevně. Flexibilní zásoba papíru s kapacitou 1150 listů v základní konfiguraci (možno rozšířit až na 6650 listů)</a:t>
            </a:r>
          </a:p>
          <a:p>
            <a:pPr algn="l"/>
            <a:r>
              <a:rPr lang="cs-CZ" sz="1000" b="0" i="0" dirty="0">
                <a:solidFill>
                  <a:srgbClr val="242424"/>
                </a:solidFill>
                <a:effectLst/>
                <a:highlight>
                  <a:srgbClr val="FFFFFF"/>
                </a:highlight>
                <a:latin typeface="Segoe UI" panose="020B0502040204020203" pitchFamily="34" charset="0"/>
              </a:rPr>
              <a:t>Pokud potřebujete další informace nebo máte konkrétní dotazy, dejte mi prosím vědět!</a:t>
            </a:r>
          </a:p>
        </p:txBody>
      </p:sp>
    </p:spTree>
    <p:extLst>
      <p:ext uri="{BB962C8B-B14F-4D97-AF65-F5344CB8AC3E}">
        <p14:creationId xmlns:p14="http://schemas.microsoft.com/office/powerpoint/2010/main" val="136288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09493F-06B6-BEF4-757F-B8C22CF414F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Zkušenosti</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TextovéPole 4">
            <a:extLst>
              <a:ext uri="{FF2B5EF4-FFF2-40B4-BE49-F238E27FC236}">
                <a16:creationId xmlns:a16="http://schemas.microsoft.com/office/drawing/2014/main" id="{BE3F142D-C1B3-D019-794B-94D1E9769732}"/>
              </a:ext>
            </a:extLst>
          </p:cNvPr>
          <p:cNvSpPr txBox="1"/>
          <p:nvPr/>
        </p:nvSpPr>
        <p:spPr>
          <a:xfrm>
            <a:off x="964377" y="1900747"/>
            <a:ext cx="10582275" cy="3693319"/>
          </a:xfrm>
          <a:prstGeom prst="rect">
            <a:avLst/>
          </a:prstGeom>
          <a:noFill/>
        </p:spPr>
        <p:txBody>
          <a:bodyPr wrap="square" rtlCol="0">
            <a:spAutoFit/>
          </a:bodyPr>
          <a:lstStyle/>
          <a:p>
            <a:r>
              <a:rPr lang="cs-CZ" b="1" dirty="0">
                <a:solidFill>
                  <a:srgbClr val="009543"/>
                </a:solidFill>
              </a:rPr>
              <a:t>Shrnutí dokumentu MS Word</a:t>
            </a:r>
          </a:p>
          <a:p>
            <a:endParaRPr lang="cs-CZ" b="1" dirty="0">
              <a:solidFill>
                <a:srgbClr val="009543"/>
              </a:solidFill>
            </a:endParaRPr>
          </a:p>
          <a:p>
            <a:r>
              <a:rPr lang="cs-CZ" b="1" dirty="0">
                <a:solidFill>
                  <a:srgbClr val="009543"/>
                </a:solidFill>
              </a:rPr>
              <a:t>Přepis jednání MS Teams</a:t>
            </a:r>
          </a:p>
          <a:p>
            <a:endParaRPr lang="cs-CZ" b="1" dirty="0">
              <a:solidFill>
                <a:srgbClr val="009543"/>
              </a:solidFill>
            </a:endParaRPr>
          </a:p>
          <a:p>
            <a:r>
              <a:rPr lang="cs-CZ" b="1" dirty="0">
                <a:solidFill>
                  <a:srgbClr val="009543"/>
                </a:solidFill>
              </a:rPr>
              <a:t>Tvorba prezentace MS Powerpoint</a:t>
            </a:r>
          </a:p>
          <a:p>
            <a:endParaRPr lang="cs-CZ" b="1" dirty="0">
              <a:solidFill>
                <a:srgbClr val="009543"/>
              </a:solidFill>
            </a:endParaRPr>
          </a:p>
          <a:p>
            <a:r>
              <a:rPr lang="cs-CZ" b="1" dirty="0">
                <a:solidFill>
                  <a:srgbClr val="009543"/>
                </a:solidFill>
              </a:rPr>
              <a:t>Návrhy odpovědí na e-maily</a:t>
            </a:r>
          </a:p>
          <a:p>
            <a:endParaRPr lang="cs-CZ" b="1" dirty="0">
              <a:solidFill>
                <a:srgbClr val="009543"/>
              </a:solidFill>
            </a:endParaRPr>
          </a:p>
          <a:p>
            <a:r>
              <a:rPr lang="cs-CZ" b="1" dirty="0">
                <a:solidFill>
                  <a:srgbClr val="009543"/>
                </a:solidFill>
              </a:rPr>
              <a:t>Vyhledávání e-mailů</a:t>
            </a:r>
          </a:p>
          <a:p>
            <a:endParaRPr lang="cs-CZ" b="1" dirty="0">
              <a:solidFill>
                <a:srgbClr val="009543"/>
              </a:solidFill>
            </a:endParaRPr>
          </a:p>
          <a:p>
            <a:r>
              <a:rPr lang="cs-CZ" b="1" dirty="0">
                <a:solidFill>
                  <a:srgbClr val="009543"/>
                </a:solidFill>
              </a:rPr>
              <a:t>Vyhodnocování údajů</a:t>
            </a:r>
          </a:p>
          <a:p>
            <a:endParaRPr lang="cs-CZ" b="1" dirty="0">
              <a:solidFill>
                <a:srgbClr val="009543"/>
              </a:solidFill>
            </a:endParaRPr>
          </a:p>
          <a:p>
            <a:endParaRPr lang="cs-CZ" b="1" dirty="0">
              <a:solidFill>
                <a:srgbClr val="009543"/>
              </a:solidFill>
            </a:endParaRPr>
          </a:p>
        </p:txBody>
      </p:sp>
    </p:spTree>
    <p:extLst>
      <p:ext uri="{BB962C8B-B14F-4D97-AF65-F5344CB8AC3E}">
        <p14:creationId xmlns:p14="http://schemas.microsoft.com/office/powerpoint/2010/main" val="404909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12B0D25-D6F9-4E5F-971E-D46F4C8207D0}"/>
              </a:ext>
            </a:extLst>
          </p:cNvPr>
          <p:cNvSpPr txBox="1"/>
          <p:nvPr/>
        </p:nvSpPr>
        <p:spPr>
          <a:xfrm>
            <a:off x="1253085" y="3525155"/>
            <a:ext cx="8562109"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Děkuji za pozornost</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4" name="object 3">
            <a:extLst>
              <a:ext uri="{FF2B5EF4-FFF2-40B4-BE49-F238E27FC236}">
                <a16:creationId xmlns:a16="http://schemas.microsoft.com/office/drawing/2014/main" id="{9E0A83DE-4194-18E2-EE43-131BFC2E6F7C}"/>
              </a:ext>
            </a:extLst>
          </p:cNvPr>
          <p:cNvSpPr txBox="1"/>
          <p:nvPr/>
        </p:nvSpPr>
        <p:spPr>
          <a:xfrm>
            <a:off x="1010238" y="4899895"/>
            <a:ext cx="10722725" cy="862935"/>
          </a:xfrm>
          <a:prstGeom prst="rect">
            <a:avLst/>
          </a:prstGeom>
        </p:spPr>
        <p:txBody>
          <a:bodyPr vert="horz" wrap="square" lIns="0" tIns="69856" rIns="0" bIns="0" rtlCol="0">
            <a:spAutoFit/>
          </a:bodyPr>
          <a:lstStyle/>
          <a:p>
            <a:pPr marL="14777" marR="0" lvl="0" indent="0" algn="l" defTabSz="967252" rtl="0" eaLnBrk="1" fontAlgn="auto" latinLnBrk="0" hangingPunct="1">
              <a:lnSpc>
                <a:spcPct val="100000"/>
              </a:lnSpc>
              <a:spcBef>
                <a:spcPts val="550"/>
              </a:spcBef>
              <a:spcAft>
                <a:spcPts val="0"/>
              </a:spcAft>
              <a:buClrTx/>
              <a:buSzTx/>
              <a:buFontTx/>
              <a:buNone/>
              <a:tabLst/>
              <a:defRPr/>
            </a:pPr>
            <a:r>
              <a:rPr kumimoji="0" lang="cs-CZ" sz="1600" b="1" i="0" u="none" strike="noStrike" kern="0" cap="none" spc="0" normalizeH="0" baseline="0" noProof="0" dirty="0">
                <a:ln>
                  <a:noFill/>
                </a:ln>
                <a:solidFill>
                  <a:srgbClr val="00A650"/>
                </a:solidFill>
                <a:effectLst/>
                <a:uLnTx/>
                <a:uFillTx/>
                <a:latin typeface="Montserrat"/>
                <a:ea typeface="+mn-ea"/>
                <a:cs typeface="Montserrat"/>
              </a:rPr>
              <a:t>Ondřej Ječný</a:t>
            </a:r>
            <a:endParaRPr kumimoji="0" sz="1600" b="0" i="0" u="none" strike="noStrike" kern="0" cap="none" spc="0" normalizeH="0" baseline="0" noProof="0" dirty="0">
              <a:ln>
                <a:noFill/>
              </a:ln>
              <a:solidFill>
                <a:sysClr val="windowText" lastClr="000000"/>
              </a:solidFill>
              <a:effectLst/>
              <a:uLnTx/>
              <a:uFillTx/>
              <a:latin typeface="Montserrat"/>
              <a:ea typeface="+mn-ea"/>
              <a:cs typeface="Montserrat"/>
            </a:endParaRPr>
          </a:p>
          <a:p>
            <a:pPr marL="14777" marR="5374" defTabSz="967252">
              <a:lnSpc>
                <a:spcPct val="114500"/>
              </a:lnSpc>
            </a:pPr>
            <a:r>
              <a:rPr lang="cs-CZ" sz="1600" kern="0" dirty="0">
                <a:solidFill>
                  <a:srgbClr val="00A650"/>
                </a:solidFill>
                <a:latin typeface="Montserrat"/>
              </a:rPr>
              <a:t>ředitel odboru strategií práva a elektronizace veřejných zakázek</a:t>
            </a:r>
          </a:p>
          <a:p>
            <a:pPr marL="14777" marR="5374" lvl="0" indent="0" algn="l" defTabSz="967252" rtl="0" eaLnBrk="1" fontAlgn="auto" latinLnBrk="0" hangingPunct="1">
              <a:lnSpc>
                <a:spcPct val="114500"/>
              </a:lnSpc>
              <a:spcBef>
                <a:spcPts val="0"/>
              </a:spcBef>
              <a:spcAft>
                <a:spcPts val="0"/>
              </a:spcAft>
              <a:buClrTx/>
              <a:buSzTx/>
              <a:buFontTx/>
              <a:buNone/>
              <a:tabLst/>
              <a:defRPr/>
            </a:pPr>
            <a:r>
              <a:rPr lang="cs-CZ" sz="1600" kern="0" dirty="0">
                <a:solidFill>
                  <a:srgbClr val="00A650"/>
                </a:solidFill>
                <a:latin typeface="Montserrat"/>
                <a:cs typeface="Montserrat"/>
              </a:rPr>
              <a:t>ondrej.jecny@mmr.gov.cz</a:t>
            </a:r>
            <a:endParaRPr kumimoji="0" sz="1600" b="0" i="0" u="none" strike="noStrike" kern="0" cap="none" spc="0" normalizeH="0" baseline="0" noProof="0" dirty="0">
              <a:ln>
                <a:noFill/>
              </a:ln>
              <a:solidFill>
                <a:sysClr val="windowText" lastClr="000000"/>
              </a:solidFill>
              <a:effectLst/>
              <a:uLnTx/>
              <a:uFillTx/>
              <a:latin typeface="Montserrat"/>
              <a:ea typeface="+mn-ea"/>
              <a:cs typeface="Montserrat"/>
            </a:endParaRPr>
          </a:p>
        </p:txBody>
      </p:sp>
    </p:spTree>
    <p:extLst>
      <p:ext uri="{BB962C8B-B14F-4D97-AF65-F5344CB8AC3E}">
        <p14:creationId xmlns:p14="http://schemas.microsoft.com/office/powerpoint/2010/main" val="15053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09493F-06B6-BEF4-757F-B8C22CF414FF}"/>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Jak to začalo….</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A560C8BA-699E-6ACB-CBC9-A3700571AF07}"/>
              </a:ext>
            </a:extLst>
          </p:cNvPr>
          <p:cNvSpPr txBox="1"/>
          <p:nvPr/>
        </p:nvSpPr>
        <p:spPr>
          <a:xfrm>
            <a:off x="1099851" y="2159307"/>
            <a:ext cx="10776332" cy="5078313"/>
          </a:xfrm>
          <a:prstGeom prst="rect">
            <a:avLst/>
          </a:prstGeom>
          <a:noFill/>
        </p:spPr>
        <p:txBody>
          <a:bodyPr wrap="square" rtlCol="0">
            <a:spAutoFit/>
          </a:bodyPr>
          <a:lstStyle/>
          <a:p>
            <a:pPr marL="285750" indent="-285750">
              <a:buClr>
                <a:srgbClr val="00B050"/>
              </a:buClr>
              <a:buFont typeface="Wingdings" panose="05000000000000000000" pitchFamily="2" charset="2"/>
              <a:buChar char="Ø"/>
            </a:pPr>
            <a:r>
              <a:rPr lang="cs-CZ" dirty="0"/>
              <a:t>První zkušenosti ze soukromého života – chat GPT</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Nástup na MMR – Národní strategie veřejného zadávání v České republice pro období let 2024 – 2028 </a:t>
            </a:r>
          </a:p>
          <a:p>
            <a:pPr>
              <a:buClr>
                <a:srgbClr val="00B050"/>
              </a:buClr>
            </a:pPr>
            <a:r>
              <a:rPr lang="cs-CZ" dirty="0"/>
              <a:t>	Data a digitalizace – využití umělé inteligence</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Kulatý stůl – Jak využít umělou inteligenci ve veřejných zakázkách</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Školení AI, </a:t>
            </a:r>
            <a:r>
              <a:rPr lang="cs-CZ" dirty="0" err="1"/>
              <a:t>Power</a:t>
            </a:r>
            <a:r>
              <a:rPr lang="cs-CZ" dirty="0"/>
              <a:t> Automate, MS </a:t>
            </a:r>
            <a:r>
              <a:rPr lang="cs-CZ" dirty="0" err="1"/>
              <a:t>Copilot</a:t>
            </a:r>
            <a:r>
              <a:rPr lang="cs-CZ" dirty="0"/>
              <a:t>, ukázky AI v praxi</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Aktivní využívání MS </a:t>
            </a:r>
            <a:r>
              <a:rPr lang="cs-CZ" dirty="0" err="1"/>
              <a:t>Copilot</a:t>
            </a:r>
            <a:r>
              <a:rPr lang="cs-CZ" dirty="0"/>
              <a:t> </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Sdílení zkušeností z praxe </a:t>
            </a:r>
          </a:p>
          <a:p>
            <a:pPr marL="285750" indent="-285750">
              <a:buClr>
                <a:srgbClr val="00B050"/>
              </a:buClr>
              <a:buFont typeface="Wingdings" panose="05000000000000000000" pitchFamily="2" charset="2"/>
              <a:buChar char="Ø"/>
            </a:pPr>
            <a:endParaRPr lang="cs-CZ" dirty="0"/>
          </a:p>
          <a:p>
            <a:pPr marL="285750" indent="-285750">
              <a:buClr>
                <a:srgbClr val="00B050"/>
              </a:buClr>
              <a:buFont typeface="Wingdings" panose="05000000000000000000" pitchFamily="2" charset="2"/>
              <a:buChar char="Ø"/>
            </a:pPr>
            <a:r>
              <a:rPr lang="cs-CZ" dirty="0"/>
              <a:t>Změna nahlížení na procesy</a:t>
            </a:r>
          </a:p>
          <a:p>
            <a:endParaRPr lang="cs-CZ" dirty="0"/>
          </a:p>
          <a:p>
            <a:endParaRPr lang="cs-CZ" dirty="0"/>
          </a:p>
          <a:p>
            <a:endParaRPr lang="cs-CZ" dirty="0"/>
          </a:p>
          <a:p>
            <a:endParaRPr lang="cs-CZ" dirty="0"/>
          </a:p>
        </p:txBody>
      </p:sp>
      <p:pic>
        <p:nvPicPr>
          <p:cNvPr id="5" name="Obrázek 4">
            <a:extLst>
              <a:ext uri="{FF2B5EF4-FFF2-40B4-BE49-F238E27FC236}">
                <a16:creationId xmlns:a16="http://schemas.microsoft.com/office/drawing/2014/main" id="{5650DE35-1C41-DB96-194C-8602790B90C1}"/>
              </a:ext>
            </a:extLst>
          </p:cNvPr>
          <p:cNvPicPr>
            <a:picLocks noChangeAspect="1"/>
          </p:cNvPicPr>
          <p:nvPr/>
        </p:nvPicPr>
        <p:blipFill rotWithShape="1">
          <a:blip r:embed="rId4"/>
          <a:srcRect l="9021" t="11748" r="58343" b="34462"/>
          <a:stretch/>
        </p:blipFill>
        <p:spPr>
          <a:xfrm>
            <a:off x="7015907" y="4163356"/>
            <a:ext cx="3978926" cy="2126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82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C0E533-0B98-AC17-B03E-AD3D71E96AB0}"/>
              </a:ext>
            </a:extLst>
          </p:cNvPr>
          <p:cNvSpPr txBox="1"/>
          <p:nvPr/>
        </p:nvSpPr>
        <p:spPr>
          <a:xfrm>
            <a:off x="1428750" y="1881664"/>
            <a:ext cx="10428038" cy="2954655"/>
          </a:xfrm>
          <a:prstGeom prst="rect">
            <a:avLst/>
          </a:prstGeom>
          <a:noFill/>
        </p:spPr>
        <p:txBody>
          <a:bodyPr wrap="square" rtlCol="0">
            <a:spAutoFit/>
          </a:bodyPr>
          <a:lstStyle/>
          <a:p>
            <a:r>
              <a:rPr lang="cs-CZ" b="1" u="sng" dirty="0"/>
              <a:t>Elektronizace úřadu</a:t>
            </a:r>
          </a:p>
          <a:p>
            <a:endParaRPr lang="cs-CZ" b="1" u="sng" dirty="0"/>
          </a:p>
          <a:p>
            <a:pPr marL="285750" indent="-285750">
              <a:buClr>
                <a:srgbClr val="00B050"/>
              </a:buClr>
              <a:buFont typeface="Wingdings" panose="05000000000000000000" pitchFamily="2" charset="2"/>
              <a:buChar char="Ø"/>
            </a:pPr>
            <a:r>
              <a:rPr lang="cs-CZ" dirty="0"/>
              <a:t>Analýza vnitřních předpisů a procesů v rámci organizace</a:t>
            </a:r>
          </a:p>
          <a:p>
            <a:pPr marL="285750" indent="-285750">
              <a:buClr>
                <a:srgbClr val="00B050"/>
              </a:buClr>
              <a:buFont typeface="Wingdings" panose="05000000000000000000" pitchFamily="2" charset="2"/>
              <a:buChar char="Ø"/>
            </a:pPr>
            <a:r>
              <a:rPr lang="cs-CZ" dirty="0"/>
              <a:t>Změna vnitřním procesů a snížení množství oběhu analogových dokumentů „Maximalizace oběhu dokumentů elektronicky“</a:t>
            </a:r>
          </a:p>
          <a:p>
            <a:pPr marL="285750" indent="-285750">
              <a:buClr>
                <a:srgbClr val="00B050"/>
              </a:buClr>
              <a:buFont typeface="Wingdings" panose="05000000000000000000" pitchFamily="2" charset="2"/>
              <a:buChar char="Ø"/>
            </a:pPr>
            <a:r>
              <a:rPr lang="cs-CZ" dirty="0"/>
              <a:t>Akcelerace v rámci Covid – změna spisové služby, vnitřní elektronické podpisy</a:t>
            </a:r>
          </a:p>
          <a:p>
            <a:pPr marL="285750" indent="-285750">
              <a:buClr>
                <a:srgbClr val="00B050"/>
              </a:buClr>
              <a:buFont typeface="Wingdings" panose="05000000000000000000" pitchFamily="2" charset="2"/>
              <a:buChar char="Ø"/>
            </a:pPr>
            <a:endParaRPr lang="cs-CZ" dirty="0"/>
          </a:p>
          <a:p>
            <a:endParaRPr lang="cs-CZ" dirty="0"/>
          </a:p>
          <a:p>
            <a:r>
              <a:rPr lang="cs-CZ" sz="2400" b="1" dirty="0">
                <a:solidFill>
                  <a:srgbClr val="00B050"/>
                </a:solidFill>
              </a:rPr>
              <a:t>Data jsou základ..... </a:t>
            </a:r>
          </a:p>
          <a:p>
            <a:endParaRPr lang="cs-CZ" dirty="0"/>
          </a:p>
        </p:txBody>
      </p:sp>
      <p:sp>
        <p:nvSpPr>
          <p:cNvPr id="5" name="TextovéPole 4">
            <a:extLst>
              <a:ext uri="{FF2B5EF4-FFF2-40B4-BE49-F238E27FC236}">
                <a16:creationId xmlns:a16="http://schemas.microsoft.com/office/drawing/2014/main" id="{CD542B0A-0F19-FF6D-BD94-4146587DD4E0}"/>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kumimoji="0" lang="cs-CZ" sz="4200" b="1" i="0" u="none" strike="noStrike" kern="1200" cap="none" spc="0" normalizeH="0" baseline="0" noProof="0" dirty="0" err="1">
                <a:ln>
                  <a:noFill/>
                </a:ln>
                <a:solidFill>
                  <a:srgbClr val="2E4987"/>
                </a:solidFill>
                <a:effectLst/>
                <a:uLnTx/>
                <a:uFillTx/>
                <a:latin typeface="Calibri" panose="020F0502020204030204"/>
                <a:ea typeface="+mn-ea"/>
                <a:cs typeface="+mn-cs"/>
              </a:rPr>
              <a:t>Elekt</a:t>
            </a:r>
            <a:r>
              <a:rPr lang="cs-CZ" sz="4200" b="1" dirty="0" err="1">
                <a:solidFill>
                  <a:srgbClr val="2E4987"/>
                </a:solidFill>
                <a:latin typeface="Calibri" panose="020F0502020204030204"/>
              </a:rPr>
              <a:t>ronizace</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3" name="Obrázek 2">
            <a:extLst>
              <a:ext uri="{FF2B5EF4-FFF2-40B4-BE49-F238E27FC236}">
                <a16:creationId xmlns:a16="http://schemas.microsoft.com/office/drawing/2014/main" id="{A5E2D9F3-CFEC-B0C2-2093-EEECD2ED1409}"/>
              </a:ext>
            </a:extLst>
          </p:cNvPr>
          <p:cNvPicPr>
            <a:picLocks noChangeAspect="1"/>
          </p:cNvPicPr>
          <p:nvPr/>
        </p:nvPicPr>
        <p:blipFill>
          <a:blip r:embed="rId3"/>
          <a:stretch>
            <a:fillRect/>
          </a:stretch>
        </p:blipFill>
        <p:spPr>
          <a:xfrm>
            <a:off x="7531636" y="4036219"/>
            <a:ext cx="28575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37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12B0D25-D6F9-4E5F-971E-D46F4C8207D0}"/>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kumimoji="0" lang="cs-CZ" sz="4200" b="1" i="0" u="none" strike="noStrike" kern="1200" cap="none" spc="0" normalizeH="0" baseline="0" noProof="0" dirty="0" err="1">
                <a:ln>
                  <a:noFill/>
                </a:ln>
                <a:solidFill>
                  <a:srgbClr val="2E4987"/>
                </a:solidFill>
                <a:effectLst/>
                <a:uLnTx/>
                <a:uFillTx/>
                <a:latin typeface="Calibri" panose="020F0502020204030204"/>
                <a:ea typeface="+mn-ea"/>
                <a:cs typeface="+mn-cs"/>
              </a:rPr>
              <a:t>Elekt</a:t>
            </a:r>
            <a:r>
              <a:rPr lang="cs-CZ" sz="4200" b="1" dirty="0" err="1">
                <a:solidFill>
                  <a:srgbClr val="2E4987"/>
                </a:solidFill>
                <a:latin typeface="Calibri" panose="020F0502020204030204"/>
              </a:rPr>
              <a:t>ronizace</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5" name="Obrázek 4">
            <a:extLst>
              <a:ext uri="{FF2B5EF4-FFF2-40B4-BE49-F238E27FC236}">
                <a16:creationId xmlns:a16="http://schemas.microsoft.com/office/drawing/2014/main" id="{9F382C50-5EBD-1831-6E41-C697F1FBF696}"/>
              </a:ext>
            </a:extLst>
          </p:cNvPr>
          <p:cNvPicPr>
            <a:picLocks noChangeAspect="1"/>
          </p:cNvPicPr>
          <p:nvPr/>
        </p:nvPicPr>
        <p:blipFill rotWithShape="1">
          <a:blip r:embed="rId4"/>
          <a:srcRect l="37734" t="7986" r="38047" b="69576"/>
          <a:stretch/>
        </p:blipFill>
        <p:spPr>
          <a:xfrm>
            <a:off x="1133475" y="2681231"/>
            <a:ext cx="9925050" cy="2068921"/>
          </a:xfrm>
          <a:prstGeom prst="rect">
            <a:avLst/>
          </a:prstGeom>
          <a:ln>
            <a:noFill/>
          </a:ln>
          <a:effectLst>
            <a:outerShdw blurRad="292100" dist="139700" dir="2700000" algn="tl" rotWithShape="0">
              <a:srgbClr val="333333">
                <a:alpha val="65000"/>
              </a:srgbClr>
            </a:outerShdw>
          </a:effectLst>
        </p:spPr>
      </p:pic>
      <p:sp>
        <p:nvSpPr>
          <p:cNvPr id="6" name="TextovéPole 5">
            <a:extLst>
              <a:ext uri="{FF2B5EF4-FFF2-40B4-BE49-F238E27FC236}">
                <a16:creationId xmlns:a16="http://schemas.microsoft.com/office/drawing/2014/main" id="{ADEF97E2-494D-83AD-CF7A-FF4728CBF623}"/>
              </a:ext>
            </a:extLst>
          </p:cNvPr>
          <p:cNvSpPr txBox="1"/>
          <p:nvPr/>
        </p:nvSpPr>
        <p:spPr>
          <a:xfrm>
            <a:off x="1133475" y="1347908"/>
            <a:ext cx="9925050" cy="1200329"/>
          </a:xfrm>
          <a:prstGeom prst="rect">
            <a:avLst/>
          </a:prstGeom>
          <a:noFill/>
        </p:spPr>
        <p:txBody>
          <a:bodyPr wrap="square" rtlCol="0">
            <a:spAutoFit/>
          </a:bodyPr>
          <a:lstStyle/>
          <a:p>
            <a:r>
              <a:rPr lang="cs-CZ" dirty="0"/>
              <a:t>Docházka				Vzdělávání</a:t>
            </a:r>
          </a:p>
          <a:p>
            <a:r>
              <a:rPr lang="cs-CZ" dirty="0"/>
              <a:t>Dovolená				Mzdové dokumenty (prohlášení poplatníka, roční zúčtování)</a:t>
            </a:r>
          </a:p>
          <a:p>
            <a:r>
              <a:rPr lang="cs-CZ" dirty="0"/>
              <a:t>Personální data 			Hodnocení zaměstnanců</a:t>
            </a:r>
          </a:p>
          <a:p>
            <a:r>
              <a:rPr lang="cs-CZ" dirty="0"/>
              <a:t>Spisová služba			ELIT – systém řízení VZ </a:t>
            </a:r>
          </a:p>
        </p:txBody>
      </p:sp>
      <p:sp>
        <p:nvSpPr>
          <p:cNvPr id="7" name="TextovéPole 6">
            <a:extLst>
              <a:ext uri="{FF2B5EF4-FFF2-40B4-BE49-F238E27FC236}">
                <a16:creationId xmlns:a16="http://schemas.microsoft.com/office/drawing/2014/main" id="{DC0CFD56-5C4A-75B3-83AB-8A1691601132}"/>
              </a:ext>
            </a:extLst>
          </p:cNvPr>
          <p:cNvSpPr txBox="1"/>
          <p:nvPr/>
        </p:nvSpPr>
        <p:spPr>
          <a:xfrm>
            <a:off x="1133475" y="4963988"/>
            <a:ext cx="10696575" cy="369332"/>
          </a:xfrm>
          <a:prstGeom prst="rect">
            <a:avLst/>
          </a:prstGeom>
          <a:noFill/>
        </p:spPr>
        <p:txBody>
          <a:bodyPr wrap="square" rtlCol="0">
            <a:spAutoFit/>
          </a:bodyPr>
          <a:lstStyle/>
          <a:p>
            <a:r>
              <a:rPr lang="cs-CZ" dirty="0"/>
              <a:t>Nadstavba MS office na základě sledování chování uživatelů.</a:t>
            </a:r>
          </a:p>
        </p:txBody>
      </p:sp>
    </p:spTree>
    <p:extLst>
      <p:ext uri="{BB962C8B-B14F-4D97-AF65-F5344CB8AC3E}">
        <p14:creationId xmlns:p14="http://schemas.microsoft.com/office/powerpoint/2010/main" val="72902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12B0D25-D6F9-4E5F-971E-D46F4C8207D0}"/>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Digitalizace</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2" name="TextovéPole 1">
            <a:extLst>
              <a:ext uri="{FF2B5EF4-FFF2-40B4-BE49-F238E27FC236}">
                <a16:creationId xmlns:a16="http://schemas.microsoft.com/office/drawing/2014/main" id="{CCFD6FE9-B5B8-09F9-D5AA-5128739C7446}"/>
              </a:ext>
            </a:extLst>
          </p:cNvPr>
          <p:cNvSpPr txBox="1"/>
          <p:nvPr/>
        </p:nvSpPr>
        <p:spPr>
          <a:xfrm>
            <a:off x="1072444" y="1625600"/>
            <a:ext cx="9572978" cy="369332"/>
          </a:xfrm>
          <a:prstGeom prst="rect">
            <a:avLst/>
          </a:prstGeom>
          <a:noFill/>
        </p:spPr>
        <p:txBody>
          <a:bodyPr wrap="square" rtlCol="0">
            <a:spAutoFit/>
          </a:bodyPr>
          <a:lstStyle/>
          <a:p>
            <a:r>
              <a:rPr lang="cs-CZ" dirty="0"/>
              <a:t>Přechod od listinných dokumentů k datům</a:t>
            </a:r>
          </a:p>
        </p:txBody>
      </p:sp>
      <p:pic>
        <p:nvPicPr>
          <p:cNvPr id="9" name="Obrázek 8">
            <a:extLst>
              <a:ext uri="{FF2B5EF4-FFF2-40B4-BE49-F238E27FC236}">
                <a16:creationId xmlns:a16="http://schemas.microsoft.com/office/drawing/2014/main" id="{FE524EF4-7BE8-41EE-F91A-D57FFFE9FCFC}"/>
              </a:ext>
            </a:extLst>
          </p:cNvPr>
          <p:cNvPicPr>
            <a:picLocks noChangeAspect="1"/>
          </p:cNvPicPr>
          <p:nvPr/>
        </p:nvPicPr>
        <p:blipFill>
          <a:blip r:embed="rId4"/>
          <a:stretch>
            <a:fillRect/>
          </a:stretch>
        </p:blipFill>
        <p:spPr>
          <a:xfrm>
            <a:off x="1198845" y="4602586"/>
            <a:ext cx="3384443" cy="2255414"/>
          </a:xfrm>
          <a:prstGeom prst="rect">
            <a:avLst/>
          </a:prstGeom>
        </p:spPr>
      </p:pic>
      <p:pic>
        <p:nvPicPr>
          <p:cNvPr id="10" name="Obrázek 9">
            <a:extLst>
              <a:ext uri="{FF2B5EF4-FFF2-40B4-BE49-F238E27FC236}">
                <a16:creationId xmlns:a16="http://schemas.microsoft.com/office/drawing/2014/main" id="{64496775-C62B-3D39-ED5D-D84A4E4DBC01}"/>
              </a:ext>
            </a:extLst>
          </p:cNvPr>
          <p:cNvPicPr>
            <a:picLocks noChangeAspect="1"/>
          </p:cNvPicPr>
          <p:nvPr/>
        </p:nvPicPr>
        <p:blipFill>
          <a:blip r:embed="rId5"/>
          <a:stretch>
            <a:fillRect/>
          </a:stretch>
        </p:blipFill>
        <p:spPr>
          <a:xfrm>
            <a:off x="7030657" y="2702018"/>
            <a:ext cx="3614765" cy="2417374"/>
          </a:xfrm>
          <a:prstGeom prst="rect">
            <a:avLst/>
          </a:prstGeom>
        </p:spPr>
      </p:pic>
      <p:pic>
        <p:nvPicPr>
          <p:cNvPr id="13" name="Obrázek 12">
            <a:extLst>
              <a:ext uri="{FF2B5EF4-FFF2-40B4-BE49-F238E27FC236}">
                <a16:creationId xmlns:a16="http://schemas.microsoft.com/office/drawing/2014/main" id="{4346927B-2ABE-4962-DE6F-044904F07C97}"/>
              </a:ext>
            </a:extLst>
          </p:cNvPr>
          <p:cNvPicPr>
            <a:picLocks noChangeAspect="1"/>
          </p:cNvPicPr>
          <p:nvPr/>
        </p:nvPicPr>
        <p:blipFill>
          <a:blip r:embed="rId6">
            <a:duotone>
              <a:schemeClr val="accent6">
                <a:shade val="45000"/>
                <a:satMod val="135000"/>
              </a:schemeClr>
              <a:prstClr val="white"/>
            </a:duotone>
          </a:blip>
          <a:stretch>
            <a:fillRect/>
          </a:stretch>
        </p:blipFill>
        <p:spPr>
          <a:xfrm>
            <a:off x="4258734" y="3822568"/>
            <a:ext cx="2333978" cy="2333978"/>
          </a:xfrm>
          <a:prstGeom prst="rect">
            <a:avLst/>
          </a:prstGeom>
        </p:spPr>
      </p:pic>
      <p:pic>
        <p:nvPicPr>
          <p:cNvPr id="15" name="Obrázek 14">
            <a:extLst>
              <a:ext uri="{FF2B5EF4-FFF2-40B4-BE49-F238E27FC236}">
                <a16:creationId xmlns:a16="http://schemas.microsoft.com/office/drawing/2014/main" id="{22FDE2A0-C39A-2207-7314-C4F8CFD0A9A6}"/>
              </a:ext>
            </a:extLst>
          </p:cNvPr>
          <p:cNvPicPr>
            <a:picLocks noChangeAspect="1"/>
          </p:cNvPicPr>
          <p:nvPr/>
        </p:nvPicPr>
        <p:blipFill>
          <a:blip r:embed="rId7"/>
          <a:srcRect b="15754"/>
          <a:stretch/>
        </p:blipFill>
        <p:spPr>
          <a:xfrm>
            <a:off x="9525599" y="1758606"/>
            <a:ext cx="1119823" cy="943412"/>
          </a:xfrm>
          <a:prstGeom prst="rect">
            <a:avLst/>
          </a:prstGeom>
        </p:spPr>
      </p:pic>
      <p:sp>
        <p:nvSpPr>
          <p:cNvPr id="16" name="TextovéPole 15">
            <a:extLst>
              <a:ext uri="{FF2B5EF4-FFF2-40B4-BE49-F238E27FC236}">
                <a16:creationId xmlns:a16="http://schemas.microsoft.com/office/drawing/2014/main" id="{A4CB8003-25CC-16CC-BCA2-3F936B81C2F6}"/>
              </a:ext>
            </a:extLst>
          </p:cNvPr>
          <p:cNvSpPr txBox="1"/>
          <p:nvPr/>
        </p:nvSpPr>
        <p:spPr>
          <a:xfrm>
            <a:off x="7975815" y="6406728"/>
            <a:ext cx="3504985" cy="276999"/>
          </a:xfrm>
          <a:prstGeom prst="rect">
            <a:avLst/>
          </a:prstGeom>
          <a:noFill/>
        </p:spPr>
        <p:txBody>
          <a:bodyPr wrap="square" rtlCol="0">
            <a:spAutoFit/>
          </a:bodyPr>
          <a:lstStyle/>
          <a:p>
            <a:r>
              <a:rPr lang="cs-CZ" sz="1200" dirty="0">
                <a:solidFill>
                  <a:srgbClr val="FF0000"/>
                </a:solidFill>
              </a:rPr>
              <a:t>Obrázky byly vytvořeny s pomocí umělé inteligence</a:t>
            </a:r>
          </a:p>
        </p:txBody>
      </p:sp>
    </p:spTree>
    <p:extLst>
      <p:ext uri="{BB962C8B-B14F-4D97-AF65-F5344CB8AC3E}">
        <p14:creationId xmlns:p14="http://schemas.microsoft.com/office/powerpoint/2010/main" val="243208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B06853-3292-373E-9B3C-F34B4ED430D6}"/>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Automatizace</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TextovéPole 4">
            <a:extLst>
              <a:ext uri="{FF2B5EF4-FFF2-40B4-BE49-F238E27FC236}">
                <a16:creationId xmlns:a16="http://schemas.microsoft.com/office/drawing/2014/main" id="{517B35DE-D759-5B8B-274D-9B08632AE63F}"/>
              </a:ext>
            </a:extLst>
          </p:cNvPr>
          <p:cNvSpPr txBox="1"/>
          <p:nvPr/>
        </p:nvSpPr>
        <p:spPr>
          <a:xfrm>
            <a:off x="990601" y="1587602"/>
            <a:ext cx="10696575" cy="1754326"/>
          </a:xfrm>
          <a:prstGeom prst="rect">
            <a:avLst/>
          </a:prstGeom>
          <a:noFill/>
        </p:spPr>
        <p:txBody>
          <a:bodyPr wrap="square" rtlCol="0">
            <a:spAutoFit/>
          </a:bodyPr>
          <a:lstStyle/>
          <a:p>
            <a:r>
              <a:rPr lang="cs-CZ" b="1" dirty="0">
                <a:solidFill>
                  <a:srgbClr val="00B050"/>
                </a:solidFill>
              </a:rPr>
              <a:t>Na základě elektronizace procesů lze zavádět automatizaci</a:t>
            </a:r>
          </a:p>
          <a:p>
            <a:endParaRPr lang="cs-CZ" dirty="0"/>
          </a:p>
          <a:p>
            <a:pPr marL="285750" indent="-285750">
              <a:buClr>
                <a:srgbClr val="00B050"/>
              </a:buClr>
              <a:buFont typeface="Wingdings" panose="05000000000000000000" pitchFamily="2" charset="2"/>
              <a:buChar char="Ø"/>
            </a:pPr>
            <a:r>
              <a:rPr lang="cs-CZ" dirty="0"/>
              <a:t>Vzdělávání</a:t>
            </a:r>
          </a:p>
          <a:p>
            <a:pPr marL="285750" indent="-285750">
              <a:buClr>
                <a:srgbClr val="00B050"/>
              </a:buClr>
              <a:buFont typeface="Wingdings" panose="05000000000000000000" pitchFamily="2" charset="2"/>
              <a:buChar char="Ø"/>
            </a:pPr>
            <a:r>
              <a:rPr lang="cs-CZ" dirty="0"/>
              <a:t>Vyhledávání procesů vhodných k automatizaci</a:t>
            </a:r>
          </a:p>
          <a:p>
            <a:pPr marL="285750" indent="-285750">
              <a:buClr>
                <a:srgbClr val="00B050"/>
              </a:buClr>
              <a:buFont typeface="Wingdings" panose="05000000000000000000" pitchFamily="2" charset="2"/>
              <a:buChar char="Ø"/>
            </a:pPr>
            <a:r>
              <a:rPr lang="cs-CZ" dirty="0"/>
              <a:t>Tvorba toku k automatizaci</a:t>
            </a:r>
          </a:p>
          <a:p>
            <a:pPr marL="285750" indent="-285750">
              <a:buClr>
                <a:srgbClr val="00B050"/>
              </a:buClr>
              <a:buFont typeface="Wingdings" panose="05000000000000000000" pitchFamily="2" charset="2"/>
              <a:buChar char="Ø"/>
            </a:pPr>
            <a:r>
              <a:rPr lang="cs-CZ" dirty="0"/>
              <a:t>Využívání automatizace</a:t>
            </a:r>
          </a:p>
        </p:txBody>
      </p:sp>
      <p:sp>
        <p:nvSpPr>
          <p:cNvPr id="6" name="TextovéPole 5">
            <a:extLst>
              <a:ext uri="{FF2B5EF4-FFF2-40B4-BE49-F238E27FC236}">
                <a16:creationId xmlns:a16="http://schemas.microsoft.com/office/drawing/2014/main" id="{BEE7ECAE-09F7-2F3E-C05C-644DB27F4FCE}"/>
              </a:ext>
            </a:extLst>
          </p:cNvPr>
          <p:cNvSpPr txBox="1"/>
          <p:nvPr/>
        </p:nvSpPr>
        <p:spPr>
          <a:xfrm>
            <a:off x="990602" y="4070555"/>
            <a:ext cx="7504322" cy="984885"/>
          </a:xfrm>
          <a:prstGeom prst="rect">
            <a:avLst/>
          </a:prstGeom>
          <a:noFill/>
        </p:spPr>
        <p:txBody>
          <a:bodyPr wrap="square" rtlCol="0">
            <a:spAutoFit/>
          </a:bodyPr>
          <a:lstStyle/>
          <a:p>
            <a:r>
              <a:rPr lang="cs-CZ" sz="2000" dirty="0">
                <a:solidFill>
                  <a:srgbClr val="2E4987"/>
                </a:solidFill>
              </a:rPr>
              <a:t>Specifická činnost náročná na pochopení tvorby procesů automatizace</a:t>
            </a:r>
          </a:p>
          <a:p>
            <a:r>
              <a:rPr lang="cs-CZ" sz="2000" dirty="0">
                <a:solidFill>
                  <a:srgbClr val="2E4987"/>
                </a:solidFill>
              </a:rPr>
              <a:t>Vhodná na různé činnosti</a:t>
            </a:r>
          </a:p>
          <a:p>
            <a:endParaRPr lang="cs-CZ" dirty="0"/>
          </a:p>
        </p:txBody>
      </p:sp>
    </p:spTree>
    <p:extLst>
      <p:ext uri="{BB962C8B-B14F-4D97-AF65-F5344CB8AC3E}">
        <p14:creationId xmlns:p14="http://schemas.microsoft.com/office/powerpoint/2010/main" val="56395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067E05-F2E0-179C-E847-2D410C445467}"/>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MMR</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DB1B1E88-AB35-B325-032A-563E92DE5B4A}"/>
              </a:ext>
            </a:extLst>
          </p:cNvPr>
          <p:cNvSpPr txBox="1"/>
          <p:nvPr/>
        </p:nvSpPr>
        <p:spPr>
          <a:xfrm>
            <a:off x="988142" y="1376515"/>
            <a:ext cx="7605015" cy="5078313"/>
          </a:xfrm>
          <a:prstGeom prst="rect">
            <a:avLst/>
          </a:prstGeom>
          <a:noFill/>
        </p:spPr>
        <p:txBody>
          <a:bodyPr wrap="square" rtlCol="0">
            <a:spAutoFit/>
          </a:bodyPr>
          <a:lstStyle/>
          <a:p>
            <a:pPr marL="285750" indent="-285750" algn="just">
              <a:buClr>
                <a:srgbClr val="009543"/>
              </a:buClr>
              <a:buFont typeface="Wingdings" panose="05000000000000000000" pitchFamily="2" charset="2"/>
              <a:buChar char="Ø"/>
            </a:pPr>
            <a:r>
              <a:rPr lang="cs-CZ" dirty="0"/>
              <a:t>2023 – první seznámení s AI</a:t>
            </a:r>
          </a:p>
          <a:p>
            <a:pPr algn="just">
              <a:buClr>
                <a:srgbClr val="009543"/>
              </a:buClr>
            </a:pPr>
            <a:endParaRPr lang="cs-CZ" dirty="0"/>
          </a:p>
          <a:p>
            <a:pPr marL="285750" indent="-285750" algn="just">
              <a:buClr>
                <a:srgbClr val="009543"/>
              </a:buClr>
              <a:buFont typeface="Wingdings" panose="05000000000000000000" pitchFamily="2" charset="2"/>
              <a:buChar char="Ø"/>
            </a:pPr>
            <a:r>
              <a:rPr lang="cs-CZ" dirty="0"/>
              <a:t>První obecná série školení v různých úrovních uživatelských znalostí, základní seznámení</a:t>
            </a:r>
          </a:p>
          <a:p>
            <a:pPr algn="just">
              <a:buClr>
                <a:srgbClr val="009543"/>
              </a:buClr>
            </a:pPr>
            <a:r>
              <a:rPr lang="cs-CZ" dirty="0"/>
              <a:t>	Část zaměstnanců již zkušenost s AI mělo (chat GPT)</a:t>
            </a:r>
          </a:p>
          <a:p>
            <a:pPr algn="just">
              <a:buClr>
                <a:srgbClr val="009543"/>
              </a:buClr>
            </a:pPr>
            <a:r>
              <a:rPr lang="cs-CZ" dirty="0"/>
              <a:t>	Část zaměstnanců se seznámilo a začalo je toto téma zajímat</a:t>
            </a:r>
          </a:p>
          <a:p>
            <a:pPr marL="285750" indent="-285750" algn="just">
              <a:buClr>
                <a:srgbClr val="009543"/>
              </a:buClr>
              <a:buFont typeface="Wingdings" panose="05000000000000000000" pitchFamily="2" charset="2"/>
              <a:buChar char="Ø"/>
            </a:pPr>
            <a:endParaRPr lang="cs-CZ" dirty="0"/>
          </a:p>
          <a:p>
            <a:pPr marL="285750" indent="-285750" algn="just">
              <a:buClr>
                <a:srgbClr val="009543"/>
              </a:buClr>
              <a:buFont typeface="Wingdings" panose="05000000000000000000" pitchFamily="2" charset="2"/>
              <a:buChar char="Ø"/>
            </a:pPr>
            <a:r>
              <a:rPr lang="cs-CZ" dirty="0"/>
              <a:t>První požadavky na rozšiřující školení a zajištění AI produktů</a:t>
            </a:r>
          </a:p>
          <a:p>
            <a:pPr marL="285750" indent="-285750" algn="just">
              <a:buClr>
                <a:srgbClr val="009543"/>
              </a:buClr>
              <a:buFont typeface="Wingdings" panose="05000000000000000000" pitchFamily="2" charset="2"/>
              <a:buChar char="Ø"/>
            </a:pPr>
            <a:endParaRPr lang="cs-CZ" dirty="0"/>
          </a:p>
          <a:p>
            <a:pPr marL="285750" indent="-285750" algn="just">
              <a:buClr>
                <a:srgbClr val="009543"/>
              </a:buClr>
              <a:buFont typeface="Wingdings" panose="05000000000000000000" pitchFamily="2" charset="2"/>
              <a:buChar char="Ø"/>
            </a:pPr>
            <a:r>
              <a:rPr lang="cs-CZ" dirty="0"/>
              <a:t>Problematika zastřešení AI v rámci MMR. Způsob zavádění AI v rámci MMR</a:t>
            </a:r>
          </a:p>
          <a:p>
            <a:pPr marL="285750" indent="-285750" algn="just">
              <a:buClr>
                <a:srgbClr val="009543"/>
              </a:buClr>
              <a:buFont typeface="Wingdings" panose="05000000000000000000" pitchFamily="2" charset="2"/>
              <a:buChar char="Ø"/>
            </a:pPr>
            <a:endParaRPr lang="cs-CZ" dirty="0"/>
          </a:p>
          <a:p>
            <a:pPr marL="285750" indent="-285750" algn="just">
              <a:buClr>
                <a:srgbClr val="009543"/>
              </a:buClr>
              <a:buFont typeface="Wingdings" panose="05000000000000000000" pitchFamily="2" charset="2"/>
              <a:buChar char="Ø"/>
            </a:pPr>
            <a:r>
              <a:rPr lang="cs-CZ" dirty="0"/>
              <a:t>Implementace na základě RM č. 22/2024, které stanovuje základní pravidla a doporučení pro její etické, tvůrčí, přínosné a bezpečné využívání</a:t>
            </a:r>
          </a:p>
          <a:p>
            <a:pPr marL="285750" indent="-285750" algn="just">
              <a:buClr>
                <a:srgbClr val="009543"/>
              </a:buClr>
              <a:buFont typeface="Wingdings" panose="05000000000000000000" pitchFamily="2" charset="2"/>
              <a:buChar char="Ø"/>
            </a:pPr>
            <a:endParaRPr lang="cs-CZ" dirty="0"/>
          </a:p>
          <a:p>
            <a:pPr marL="285750" indent="-285750" algn="just">
              <a:buClr>
                <a:srgbClr val="009543"/>
              </a:buClr>
              <a:buFont typeface="Wingdings" panose="05000000000000000000" pitchFamily="2" charset="2"/>
              <a:buChar char="Ø"/>
            </a:pPr>
            <a:r>
              <a:rPr lang="cs-CZ" dirty="0"/>
              <a:t>Implementace AI nástrojů </a:t>
            </a:r>
          </a:p>
          <a:p>
            <a:pPr marL="285750" indent="-285750" algn="just">
              <a:buClr>
                <a:srgbClr val="009543"/>
              </a:buClr>
              <a:buFont typeface="Wingdings" panose="05000000000000000000" pitchFamily="2" charset="2"/>
              <a:buChar char="Ø"/>
            </a:pPr>
            <a:endParaRPr lang="cs-CZ" dirty="0"/>
          </a:p>
          <a:p>
            <a:pPr marL="285750" indent="-285750" algn="just">
              <a:buClr>
                <a:srgbClr val="009543"/>
              </a:buClr>
              <a:buFont typeface="Wingdings" panose="05000000000000000000" pitchFamily="2" charset="2"/>
              <a:buChar char="Ø"/>
            </a:pPr>
            <a:r>
              <a:rPr lang="cs-CZ" dirty="0"/>
              <a:t>Pokračování AI v úřadu – vývoj řešení na míru MMR</a:t>
            </a:r>
          </a:p>
          <a:p>
            <a:endParaRPr lang="cs-CZ" dirty="0"/>
          </a:p>
        </p:txBody>
      </p:sp>
    </p:spTree>
    <p:extLst>
      <p:ext uri="{BB962C8B-B14F-4D97-AF65-F5344CB8AC3E}">
        <p14:creationId xmlns:p14="http://schemas.microsoft.com/office/powerpoint/2010/main" val="20280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067E05-F2E0-179C-E847-2D410C445467}"/>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MMR</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DB1B1E88-AB35-B325-032A-563E92DE5B4A}"/>
              </a:ext>
            </a:extLst>
          </p:cNvPr>
          <p:cNvSpPr txBox="1"/>
          <p:nvPr/>
        </p:nvSpPr>
        <p:spPr>
          <a:xfrm>
            <a:off x="1054095" y="1214914"/>
            <a:ext cx="10083810" cy="4924425"/>
          </a:xfrm>
          <a:prstGeom prst="rect">
            <a:avLst/>
          </a:prstGeom>
          <a:noFill/>
        </p:spPr>
        <p:txBody>
          <a:bodyPr wrap="square" rtlCol="0">
            <a:spAutoFit/>
          </a:bodyPr>
          <a:lstStyle/>
          <a:p>
            <a:pPr algn="ctr"/>
            <a:r>
              <a:rPr lang="cs-CZ" sz="2000" b="1" dirty="0">
                <a:solidFill>
                  <a:srgbClr val="2E4987"/>
                </a:solidFill>
              </a:rPr>
              <a:t>RM č. 22/2024, které stanovuje základní pravidla a doporučení pro její etické, tvůrčí, přínosné a bezpečné využívání</a:t>
            </a:r>
            <a:endParaRPr lang="cs-CZ" sz="2000" b="1" i="0" dirty="0">
              <a:solidFill>
                <a:srgbClr val="2E4987"/>
              </a:solidFill>
              <a:effectLst/>
              <a:highlight>
                <a:srgbClr val="FFFFFF"/>
              </a:highlight>
              <a:latin typeface="Segoe UI" panose="020B0502040204020203" pitchFamily="34" charset="0"/>
            </a:endParaRPr>
          </a:p>
          <a:p>
            <a:pPr algn="l"/>
            <a:endParaRPr lang="cs-CZ" b="1" dirty="0">
              <a:solidFill>
                <a:srgbClr val="009543"/>
              </a:solidFill>
              <a:highlight>
                <a:srgbClr val="FFFFFF"/>
              </a:highlight>
              <a:latin typeface="Segoe UI" panose="020B0502040204020203" pitchFamily="34" charset="0"/>
            </a:endParaRPr>
          </a:p>
          <a:p>
            <a:pPr algn="just"/>
            <a:r>
              <a:rPr lang="cs-CZ" sz="1600" b="1" i="0" dirty="0">
                <a:solidFill>
                  <a:srgbClr val="009543"/>
                </a:solidFill>
                <a:effectLst/>
                <a:highlight>
                  <a:srgbClr val="FFFFFF"/>
                </a:highlight>
                <a:latin typeface="Segoe UI" panose="020B0502040204020203" pitchFamily="34" charset="0"/>
              </a:rPr>
              <a:t>Vymezení pojmu AI</a:t>
            </a:r>
            <a:endParaRPr lang="cs-CZ" sz="1600" b="0" i="0" dirty="0">
              <a:solidFill>
                <a:srgbClr val="009543"/>
              </a:solidFill>
              <a:effectLst/>
              <a:highlight>
                <a:srgbClr val="FFFFFF"/>
              </a:highlight>
              <a:latin typeface="Segoe UI" panose="020B0502040204020203" pitchFamily="34" charset="0"/>
            </a:endParaRPr>
          </a:p>
          <a:p>
            <a:pPr algn="just"/>
            <a:r>
              <a:rPr lang="cs-CZ" sz="1600" b="0" i="0" dirty="0">
                <a:solidFill>
                  <a:srgbClr val="000000"/>
                </a:solidFill>
                <a:effectLst/>
                <a:highlight>
                  <a:srgbClr val="FFFFFF"/>
                </a:highlight>
                <a:latin typeface="Segoe UI" panose="020B0502040204020203" pitchFamily="34" charset="0"/>
              </a:rPr>
              <a:t>Umělou inteligencí se rozumí jakýkoli nástroj, který na základě pokynů či jiných vstupů generuje texty, obrázky, videa či zvuky.</a:t>
            </a:r>
          </a:p>
          <a:p>
            <a:pPr algn="just">
              <a:buFont typeface="Arial" panose="020B0604020202020204" pitchFamily="34" charset="0"/>
              <a:buChar char="•"/>
            </a:pPr>
            <a:endParaRPr lang="cs-CZ" sz="1600" b="0" i="0" dirty="0">
              <a:solidFill>
                <a:srgbClr val="000000"/>
              </a:solidFill>
              <a:effectLst/>
              <a:highlight>
                <a:srgbClr val="FFFFFF"/>
              </a:highlight>
              <a:latin typeface="Segoe UI" panose="020B0502040204020203" pitchFamily="34" charset="0"/>
            </a:endParaRPr>
          </a:p>
          <a:p>
            <a:pPr algn="just"/>
            <a:r>
              <a:rPr lang="cs-CZ" sz="1600" b="1" i="0" dirty="0">
                <a:solidFill>
                  <a:srgbClr val="009543"/>
                </a:solidFill>
                <a:effectLst/>
                <a:highlight>
                  <a:srgbClr val="FFFFFF"/>
                </a:highlight>
                <a:latin typeface="Segoe UI" panose="020B0502040204020203" pitchFamily="34" charset="0"/>
              </a:rPr>
              <a:t>Efektivní využívání AI</a:t>
            </a:r>
            <a:endParaRPr lang="cs-CZ" sz="1600" b="0" i="0" dirty="0">
              <a:solidFill>
                <a:srgbClr val="009543"/>
              </a:solidFill>
              <a:effectLst/>
              <a:highlight>
                <a:srgbClr val="FFFFFF"/>
              </a:highlight>
              <a:latin typeface="Segoe UI" panose="020B0502040204020203" pitchFamily="34" charset="0"/>
            </a:endParaRPr>
          </a:p>
          <a:p>
            <a:pPr algn="just"/>
            <a:r>
              <a:rPr lang="cs-CZ" sz="1600" b="0" i="0" dirty="0">
                <a:solidFill>
                  <a:srgbClr val="000000"/>
                </a:solidFill>
                <a:effectLst/>
                <a:highlight>
                  <a:srgbClr val="FFFFFF"/>
                </a:highlight>
                <a:latin typeface="Segoe UI" panose="020B0502040204020203" pitchFamily="34" charset="0"/>
              </a:rPr>
              <a:t>Zaměstnanci mohou využívat AI nástroje k podpoře pracovních úkolů za podmínky dodržování obezřetnosti a kritického hodnocení. Využití AI musí být deklarováno v písemných výstupech.</a:t>
            </a:r>
            <a:endParaRPr lang="cs-CZ" sz="1600" dirty="0">
              <a:solidFill>
                <a:srgbClr val="000000"/>
              </a:solidFill>
              <a:highlight>
                <a:srgbClr val="FFFFFF"/>
              </a:highlight>
              <a:latin typeface="var(--fontFamilyBase)"/>
            </a:endParaRPr>
          </a:p>
          <a:p>
            <a:pPr algn="just">
              <a:buFont typeface="Arial" panose="020B0604020202020204" pitchFamily="34" charset="0"/>
              <a:buChar char="•"/>
            </a:pPr>
            <a:endParaRPr lang="cs-CZ" sz="1600" b="0" i="0" dirty="0">
              <a:solidFill>
                <a:srgbClr val="000000"/>
              </a:solidFill>
              <a:effectLst/>
              <a:highlight>
                <a:srgbClr val="FFFFFF"/>
              </a:highlight>
              <a:latin typeface="Segoe UI" panose="020B0502040204020203" pitchFamily="34" charset="0"/>
            </a:endParaRPr>
          </a:p>
          <a:p>
            <a:pPr algn="just"/>
            <a:r>
              <a:rPr lang="cs-CZ" sz="1600" b="1" i="0" dirty="0">
                <a:solidFill>
                  <a:srgbClr val="009543"/>
                </a:solidFill>
                <a:effectLst/>
                <a:highlight>
                  <a:srgbClr val="FFFFFF"/>
                </a:highlight>
                <a:latin typeface="Segoe UI" panose="020B0502040204020203" pitchFamily="34" charset="0"/>
              </a:rPr>
              <a:t>Odpovědnost a bezpečnost</a:t>
            </a:r>
            <a:endParaRPr lang="cs-CZ" sz="1600" b="0" i="0" dirty="0">
              <a:solidFill>
                <a:srgbClr val="009543"/>
              </a:solidFill>
              <a:effectLst/>
              <a:highlight>
                <a:srgbClr val="FFFFFF"/>
              </a:highlight>
              <a:latin typeface="Segoe UI" panose="020B0502040204020203" pitchFamily="34" charset="0"/>
            </a:endParaRPr>
          </a:p>
          <a:p>
            <a:pPr algn="just"/>
            <a:r>
              <a:rPr lang="cs-CZ" sz="1600" b="0" i="0" dirty="0">
                <a:solidFill>
                  <a:srgbClr val="000000"/>
                </a:solidFill>
                <a:effectLst/>
                <a:highlight>
                  <a:srgbClr val="FFFFFF"/>
                </a:highlight>
                <a:latin typeface="Segoe UI" panose="020B0502040204020203" pitchFamily="34" charset="0"/>
              </a:rPr>
              <a:t>Zaměstnanci nesmí zadávat do AI nástrojů žádné osobní údaje ani citlivé informace. Výstupy AI je třeba ověřovat a zvolit důvěryhodné AI nástroje.</a:t>
            </a:r>
            <a:endParaRPr lang="cs-CZ" sz="1600" dirty="0">
              <a:solidFill>
                <a:srgbClr val="000000"/>
              </a:solidFill>
              <a:highlight>
                <a:srgbClr val="FFFFFF"/>
              </a:highlight>
              <a:latin typeface="var(--fontFamilyBase)"/>
            </a:endParaRPr>
          </a:p>
          <a:p>
            <a:pPr algn="just">
              <a:buFont typeface="Arial" panose="020B0604020202020204" pitchFamily="34" charset="0"/>
              <a:buChar char="•"/>
            </a:pPr>
            <a:endParaRPr lang="cs-CZ" sz="1600" b="0" i="0" dirty="0">
              <a:solidFill>
                <a:srgbClr val="000000"/>
              </a:solidFill>
              <a:effectLst/>
              <a:highlight>
                <a:srgbClr val="FFFFFF"/>
              </a:highlight>
              <a:latin typeface="Segoe UI" panose="020B0502040204020203" pitchFamily="34" charset="0"/>
            </a:endParaRPr>
          </a:p>
          <a:p>
            <a:pPr algn="just"/>
            <a:r>
              <a:rPr lang="cs-CZ" sz="1600" b="1" i="0" dirty="0">
                <a:solidFill>
                  <a:srgbClr val="009543"/>
                </a:solidFill>
                <a:effectLst/>
                <a:highlight>
                  <a:srgbClr val="FFFFFF"/>
                </a:highlight>
                <a:latin typeface="Segoe UI" panose="020B0502040204020203" pitchFamily="34" charset="0"/>
              </a:rPr>
              <a:t>Žádost o využití AI</a:t>
            </a:r>
            <a:endParaRPr lang="cs-CZ" sz="1600" b="0" i="0" dirty="0">
              <a:solidFill>
                <a:srgbClr val="009543"/>
              </a:solidFill>
              <a:effectLst/>
              <a:highlight>
                <a:srgbClr val="FFFFFF"/>
              </a:highlight>
              <a:latin typeface="Segoe UI" panose="020B0502040204020203" pitchFamily="34" charset="0"/>
            </a:endParaRPr>
          </a:p>
          <a:p>
            <a:pPr algn="just"/>
            <a:r>
              <a:rPr lang="cs-CZ" sz="1600" b="0" i="0" dirty="0">
                <a:solidFill>
                  <a:srgbClr val="000000"/>
                </a:solidFill>
                <a:effectLst/>
                <a:highlight>
                  <a:srgbClr val="FFFFFF"/>
                </a:highlight>
                <a:latin typeface="Segoe UI" panose="020B0502040204020203" pitchFamily="34" charset="0"/>
              </a:rPr>
              <a:t>Při žádosti o přidělení AI nástrojů je nutné doložit analýzu potřeb a cílů, včetně opatření pro zajištění bezpečnosti dat. Žádost posuzuje odbor informatiky, manažer kybernetické bezpečnosti a pověřenec pro ochranu osobních údajů.</a:t>
            </a:r>
          </a:p>
        </p:txBody>
      </p:sp>
      <p:sp>
        <p:nvSpPr>
          <p:cNvPr id="6" name="TextovéPole 5">
            <a:extLst>
              <a:ext uri="{FF2B5EF4-FFF2-40B4-BE49-F238E27FC236}">
                <a16:creationId xmlns:a16="http://schemas.microsoft.com/office/drawing/2014/main" id="{F0A79D5F-4F73-47A0-8B2B-1C039B5C9B0B}"/>
              </a:ext>
            </a:extLst>
          </p:cNvPr>
          <p:cNvSpPr txBox="1"/>
          <p:nvPr/>
        </p:nvSpPr>
        <p:spPr>
          <a:xfrm>
            <a:off x="4761196" y="6406728"/>
            <a:ext cx="2669607" cy="276999"/>
          </a:xfrm>
          <a:prstGeom prst="rect">
            <a:avLst/>
          </a:prstGeom>
          <a:noFill/>
        </p:spPr>
        <p:txBody>
          <a:bodyPr wrap="square" rtlCol="0">
            <a:spAutoFit/>
          </a:bodyPr>
          <a:lstStyle/>
          <a:p>
            <a:r>
              <a:rPr lang="cs-CZ" sz="1200" dirty="0">
                <a:solidFill>
                  <a:srgbClr val="FF0000"/>
                </a:solidFill>
              </a:rPr>
              <a:t>Vytvořeno s pomocí umělé inteligence</a:t>
            </a:r>
          </a:p>
        </p:txBody>
      </p:sp>
    </p:spTree>
    <p:extLst>
      <p:ext uri="{BB962C8B-B14F-4D97-AF65-F5344CB8AC3E}">
        <p14:creationId xmlns:p14="http://schemas.microsoft.com/office/powerpoint/2010/main" val="44207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2E3A1C6-6F29-F421-E8B7-8948A98831E6}"/>
              </a:ext>
            </a:extLst>
          </p:cNvPr>
          <p:cNvSpPr txBox="1"/>
          <p:nvPr/>
        </p:nvSpPr>
        <p:spPr>
          <a:xfrm>
            <a:off x="114301" y="476250"/>
            <a:ext cx="469582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200" b="1" i="0" u="none" strike="noStrike" kern="1200" cap="none" spc="0" normalizeH="0" baseline="0" noProof="0" dirty="0">
                <a:ln>
                  <a:noFill/>
                </a:ln>
                <a:solidFill>
                  <a:srgbClr val="2E4987"/>
                </a:solidFill>
                <a:effectLst/>
                <a:uLnTx/>
                <a:uFillTx/>
                <a:latin typeface="Calibri" panose="020F0502020204030204"/>
                <a:ea typeface="+mn-ea"/>
                <a:cs typeface="+mn-cs"/>
              </a:rPr>
              <a:t>	</a:t>
            </a:r>
            <a:r>
              <a:rPr lang="cs-CZ" sz="4200" b="1" dirty="0">
                <a:solidFill>
                  <a:srgbClr val="2E4987"/>
                </a:solidFill>
                <a:latin typeface="Calibri" panose="020F0502020204030204"/>
              </a:rPr>
              <a:t>Problematika</a:t>
            </a:r>
            <a:endParaRPr kumimoji="0" lang="en-US" sz="4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ovéPole 2">
            <a:extLst>
              <a:ext uri="{FF2B5EF4-FFF2-40B4-BE49-F238E27FC236}">
                <a16:creationId xmlns:a16="http://schemas.microsoft.com/office/drawing/2014/main" id="{E40607C3-E510-30A8-A772-2590373E30E0}"/>
              </a:ext>
            </a:extLst>
          </p:cNvPr>
          <p:cNvSpPr txBox="1"/>
          <p:nvPr/>
        </p:nvSpPr>
        <p:spPr>
          <a:xfrm>
            <a:off x="1498651" y="2197202"/>
            <a:ext cx="1927123" cy="369332"/>
          </a:xfrm>
          <a:prstGeom prst="rect">
            <a:avLst/>
          </a:prstGeom>
          <a:noFill/>
        </p:spPr>
        <p:txBody>
          <a:bodyPr wrap="square" rtlCol="0">
            <a:spAutoFit/>
          </a:bodyPr>
          <a:lstStyle/>
          <a:p>
            <a:r>
              <a:rPr lang="cs-CZ" dirty="0"/>
              <a:t>ČAS….</a:t>
            </a:r>
          </a:p>
        </p:txBody>
      </p:sp>
      <p:sp>
        <p:nvSpPr>
          <p:cNvPr id="4" name="TextovéPole 3">
            <a:extLst>
              <a:ext uri="{FF2B5EF4-FFF2-40B4-BE49-F238E27FC236}">
                <a16:creationId xmlns:a16="http://schemas.microsoft.com/office/drawing/2014/main" id="{1FE959E3-EBDD-9E0A-8368-C98E0E1F1066}"/>
              </a:ext>
            </a:extLst>
          </p:cNvPr>
          <p:cNvSpPr txBox="1"/>
          <p:nvPr/>
        </p:nvSpPr>
        <p:spPr>
          <a:xfrm>
            <a:off x="3728575" y="3346188"/>
            <a:ext cx="1927123" cy="369332"/>
          </a:xfrm>
          <a:prstGeom prst="rect">
            <a:avLst/>
          </a:prstGeom>
          <a:noFill/>
        </p:spPr>
        <p:txBody>
          <a:bodyPr wrap="square" rtlCol="0">
            <a:spAutoFit/>
          </a:bodyPr>
          <a:lstStyle/>
          <a:p>
            <a:r>
              <a:rPr lang="cs-CZ" dirty="0"/>
              <a:t>ZAŽITÉ PROCESY….</a:t>
            </a:r>
          </a:p>
        </p:txBody>
      </p:sp>
      <p:sp>
        <p:nvSpPr>
          <p:cNvPr id="5" name="TextovéPole 4">
            <a:extLst>
              <a:ext uri="{FF2B5EF4-FFF2-40B4-BE49-F238E27FC236}">
                <a16:creationId xmlns:a16="http://schemas.microsoft.com/office/drawing/2014/main" id="{CBDBF194-F0FE-7C2E-8189-BF6A04267228}"/>
              </a:ext>
            </a:extLst>
          </p:cNvPr>
          <p:cNvSpPr txBox="1"/>
          <p:nvPr/>
        </p:nvSpPr>
        <p:spPr>
          <a:xfrm>
            <a:off x="3205316" y="4918268"/>
            <a:ext cx="1927123" cy="369332"/>
          </a:xfrm>
          <a:prstGeom prst="rect">
            <a:avLst/>
          </a:prstGeom>
          <a:noFill/>
        </p:spPr>
        <p:txBody>
          <a:bodyPr wrap="square" rtlCol="0">
            <a:spAutoFit/>
          </a:bodyPr>
          <a:lstStyle/>
          <a:p>
            <a:r>
              <a:rPr lang="cs-CZ" dirty="0"/>
              <a:t>VZDĚLÁVÁNÍ….</a:t>
            </a:r>
          </a:p>
        </p:txBody>
      </p:sp>
      <p:sp>
        <p:nvSpPr>
          <p:cNvPr id="6" name="TextovéPole 5">
            <a:extLst>
              <a:ext uri="{FF2B5EF4-FFF2-40B4-BE49-F238E27FC236}">
                <a16:creationId xmlns:a16="http://schemas.microsoft.com/office/drawing/2014/main" id="{BD2221C0-67B3-B5BC-3517-1AD3377BFFED}"/>
              </a:ext>
            </a:extLst>
          </p:cNvPr>
          <p:cNvSpPr txBox="1"/>
          <p:nvPr/>
        </p:nvSpPr>
        <p:spPr>
          <a:xfrm>
            <a:off x="6407866" y="4168877"/>
            <a:ext cx="1927123" cy="369332"/>
          </a:xfrm>
          <a:prstGeom prst="rect">
            <a:avLst/>
          </a:prstGeom>
          <a:noFill/>
        </p:spPr>
        <p:txBody>
          <a:bodyPr wrap="square" rtlCol="0">
            <a:spAutoFit/>
          </a:bodyPr>
          <a:lstStyle/>
          <a:p>
            <a:r>
              <a:rPr lang="cs-CZ" dirty="0"/>
              <a:t>NEÚSPĚCH….</a:t>
            </a:r>
          </a:p>
        </p:txBody>
      </p:sp>
      <p:sp>
        <p:nvSpPr>
          <p:cNvPr id="7" name="TextovéPole 6">
            <a:extLst>
              <a:ext uri="{FF2B5EF4-FFF2-40B4-BE49-F238E27FC236}">
                <a16:creationId xmlns:a16="http://schemas.microsoft.com/office/drawing/2014/main" id="{33D984F0-4429-E511-DBC2-E27E7DAD1F62}"/>
              </a:ext>
            </a:extLst>
          </p:cNvPr>
          <p:cNvSpPr txBox="1"/>
          <p:nvPr/>
        </p:nvSpPr>
        <p:spPr>
          <a:xfrm>
            <a:off x="6997802" y="2216731"/>
            <a:ext cx="1927123" cy="369332"/>
          </a:xfrm>
          <a:prstGeom prst="rect">
            <a:avLst/>
          </a:prstGeom>
          <a:noFill/>
        </p:spPr>
        <p:txBody>
          <a:bodyPr wrap="square" rtlCol="0">
            <a:spAutoFit/>
          </a:bodyPr>
          <a:lstStyle/>
          <a:p>
            <a:r>
              <a:rPr lang="cs-CZ" dirty="0"/>
              <a:t>PODPORA….</a:t>
            </a:r>
          </a:p>
        </p:txBody>
      </p:sp>
      <p:sp>
        <p:nvSpPr>
          <p:cNvPr id="8" name="TextovéPole 7">
            <a:extLst>
              <a:ext uri="{FF2B5EF4-FFF2-40B4-BE49-F238E27FC236}">
                <a16:creationId xmlns:a16="http://schemas.microsoft.com/office/drawing/2014/main" id="{0B28CB6B-3F7D-5463-B634-B81B6A589DF5}"/>
              </a:ext>
            </a:extLst>
          </p:cNvPr>
          <p:cNvSpPr txBox="1"/>
          <p:nvPr/>
        </p:nvSpPr>
        <p:spPr>
          <a:xfrm>
            <a:off x="1403248" y="3719984"/>
            <a:ext cx="1927123" cy="369332"/>
          </a:xfrm>
          <a:prstGeom prst="rect">
            <a:avLst/>
          </a:prstGeom>
          <a:noFill/>
        </p:spPr>
        <p:txBody>
          <a:bodyPr wrap="square" rtlCol="0">
            <a:spAutoFit/>
          </a:bodyPr>
          <a:lstStyle/>
          <a:p>
            <a:r>
              <a:rPr lang="cs-CZ" dirty="0"/>
              <a:t>OCHOTA….</a:t>
            </a:r>
          </a:p>
        </p:txBody>
      </p:sp>
      <p:sp>
        <p:nvSpPr>
          <p:cNvPr id="9" name="TextovéPole 8">
            <a:extLst>
              <a:ext uri="{FF2B5EF4-FFF2-40B4-BE49-F238E27FC236}">
                <a16:creationId xmlns:a16="http://schemas.microsoft.com/office/drawing/2014/main" id="{BDE87341-05DC-F784-0A20-64E13DD72247}"/>
              </a:ext>
            </a:extLst>
          </p:cNvPr>
          <p:cNvSpPr txBox="1"/>
          <p:nvPr/>
        </p:nvSpPr>
        <p:spPr>
          <a:xfrm>
            <a:off x="4480743" y="1570400"/>
            <a:ext cx="1927123" cy="646331"/>
          </a:xfrm>
          <a:prstGeom prst="rect">
            <a:avLst/>
          </a:prstGeom>
          <a:noFill/>
        </p:spPr>
        <p:txBody>
          <a:bodyPr wrap="square" rtlCol="0">
            <a:spAutoFit/>
          </a:bodyPr>
          <a:lstStyle/>
          <a:p>
            <a:r>
              <a:rPr lang="cs-CZ" dirty="0"/>
              <a:t>SDÍLENÍ ZKUŠENOSTÍ….</a:t>
            </a:r>
          </a:p>
        </p:txBody>
      </p:sp>
      <p:sp>
        <p:nvSpPr>
          <p:cNvPr id="10" name="TextovéPole 9">
            <a:extLst>
              <a:ext uri="{FF2B5EF4-FFF2-40B4-BE49-F238E27FC236}">
                <a16:creationId xmlns:a16="http://schemas.microsoft.com/office/drawing/2014/main" id="{B151E0FA-4A57-4633-0AEB-3049775ABD51}"/>
              </a:ext>
            </a:extLst>
          </p:cNvPr>
          <p:cNvSpPr txBox="1"/>
          <p:nvPr/>
        </p:nvSpPr>
        <p:spPr>
          <a:xfrm>
            <a:off x="8674201" y="3059668"/>
            <a:ext cx="1927123" cy="369332"/>
          </a:xfrm>
          <a:prstGeom prst="rect">
            <a:avLst/>
          </a:prstGeom>
          <a:noFill/>
        </p:spPr>
        <p:txBody>
          <a:bodyPr wrap="square" rtlCol="0">
            <a:spAutoFit/>
          </a:bodyPr>
          <a:lstStyle/>
          <a:p>
            <a:r>
              <a:rPr lang="cs-CZ"/>
              <a:t>ELEKTRONIZACE….</a:t>
            </a:r>
            <a:endParaRPr lang="cs-CZ" dirty="0"/>
          </a:p>
        </p:txBody>
      </p:sp>
    </p:spTree>
    <p:extLst>
      <p:ext uri="{BB962C8B-B14F-4D97-AF65-F5344CB8AC3E}">
        <p14:creationId xmlns:p14="http://schemas.microsoft.com/office/powerpoint/2010/main" val="205935384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130aa1-df8d-4cfc-b5ca-c8e75a54ac58">
      <Terms xmlns="http://schemas.microsoft.com/office/infopath/2007/PartnerControls"/>
    </lcf76f155ced4ddcb4097134ff3c332f>
    <TaxCatchAll xmlns="3a05a313-e8ba-434f-93a9-e1335f2c2059" xsi:nil="true"/>
    <SharedWithUsers xmlns="3a05a313-e8ba-434f-93a9-e1335f2c2059">
      <UserInfo>
        <DisplayName>Janečková Marie</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02385C3B5A254CBD327BF70AB46767" ma:contentTypeVersion="15" ma:contentTypeDescription="Vytvoří nový dokument" ma:contentTypeScope="" ma:versionID="56f71a24318acd9c27b3b1772430d90b">
  <xsd:schema xmlns:xsd="http://www.w3.org/2001/XMLSchema" xmlns:xs="http://www.w3.org/2001/XMLSchema" xmlns:p="http://schemas.microsoft.com/office/2006/metadata/properties" xmlns:ns2="c7130aa1-df8d-4cfc-b5ca-c8e75a54ac58" xmlns:ns3="3a05a313-e8ba-434f-93a9-e1335f2c2059" targetNamespace="http://schemas.microsoft.com/office/2006/metadata/properties" ma:root="true" ma:fieldsID="cb862c3a5a24f1a1e892a883097c961c" ns2:_="" ns3:_="">
    <xsd:import namespace="c7130aa1-df8d-4cfc-b5ca-c8e75a54ac58"/>
    <xsd:import namespace="3a05a313-e8ba-434f-93a9-e1335f2c20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30aa1-df8d-4cfc-b5ca-c8e75a54a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Značky obrázků" ma:readOnly="false" ma:fieldId="{5cf76f15-5ced-4ddc-b409-7134ff3c332f}" ma:taxonomyMulti="true" ma:sspId="de97acfe-e349-49a2-9112-0b04129138d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05a313-e8ba-434f-93a9-e1335f2c20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0f8e3e-5ae1-4fdc-85ba-64480fc9b50f}" ma:internalName="TaxCatchAll" ma:showField="CatchAllData" ma:web="3a05a313-e8ba-434f-93a9-e1335f2c205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BE72F-CB9A-4489-9DE8-BDBC4ADFE5FE}">
  <ds:schemaRefs>
    <ds:schemaRef ds:uri="c7130aa1-df8d-4cfc-b5ca-c8e75a54ac58"/>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3a05a313-e8ba-434f-93a9-e1335f2c2059"/>
  </ds:schemaRefs>
</ds:datastoreItem>
</file>

<file path=customXml/itemProps2.xml><?xml version="1.0" encoding="utf-8"?>
<ds:datastoreItem xmlns:ds="http://schemas.openxmlformats.org/officeDocument/2006/customXml" ds:itemID="{4D1F3388-C616-48BF-94BA-71C5DB46305F}">
  <ds:schemaRefs>
    <ds:schemaRef ds:uri="http://schemas.microsoft.com/sharepoint/v3/contenttype/forms"/>
  </ds:schemaRefs>
</ds:datastoreItem>
</file>

<file path=customXml/itemProps3.xml><?xml version="1.0" encoding="utf-8"?>
<ds:datastoreItem xmlns:ds="http://schemas.openxmlformats.org/officeDocument/2006/customXml" ds:itemID="{E4241555-A4BB-4E08-883D-C57DD0769A93}">
  <ds:schemaRefs>
    <ds:schemaRef ds:uri="3a05a313-e8ba-434f-93a9-e1335f2c2059"/>
    <ds:schemaRef ds:uri="c7130aa1-df8d-4cfc-b5ca-c8e75a54ac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7107</TotalTime>
  <Words>2374</Words>
  <Application>Microsoft Macintosh PowerPoint</Application>
  <PresentationFormat>Širokoúhlá obrazovka</PresentationFormat>
  <Paragraphs>210</Paragraphs>
  <Slides>15</Slides>
  <Notes>7</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15</vt:i4>
      </vt:variant>
    </vt:vector>
  </HeadingPairs>
  <TitlesOfParts>
    <vt:vector size="24" baseType="lpstr">
      <vt:lpstr>Arial</vt:lpstr>
      <vt:lpstr>Calibri</vt:lpstr>
      <vt:lpstr>Calibri Light</vt:lpstr>
      <vt:lpstr>Montserrat</vt:lpstr>
      <vt:lpstr>Segoe UI</vt:lpstr>
      <vt:lpstr>var(--fontFamilyBase)</vt:lpstr>
      <vt:lpstr>Wingdings</vt:lpstr>
      <vt:lpstr>Motiv Office</vt:lpstr>
      <vt:lpstr>1_Office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Sokolovi</dc:creator>
  <cp:lastModifiedBy>Natálie Šafářová</cp:lastModifiedBy>
  <cp:revision>41</cp:revision>
  <cp:lastPrinted>2024-03-07T06:30:17Z</cp:lastPrinted>
  <dcterms:created xsi:type="dcterms:W3CDTF">2024-02-08T14:50:32Z</dcterms:created>
  <dcterms:modified xsi:type="dcterms:W3CDTF">2024-10-16T10:36:02Z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0x0101007902385C3B5A254CBD327BF70AB46767</vt:lpwstr>
  </property>
  <property fmtid="{D5CDD505-2E9C-101B-9397-08002B2CF9AE}" pid="3" name="MediaServiceImageTags">
    <vt:lpwstr/>
  </property>
</Properties>
</file>