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notesMasterIdLst>
    <p:notesMasterId r:id="rId48"/>
  </p:notesMasterIdLst>
  <p:handoutMasterIdLst>
    <p:handoutMasterId r:id="rId49"/>
  </p:handoutMasterIdLst>
  <p:sldIdLst>
    <p:sldId id="762" r:id="rId5"/>
    <p:sldId id="1823" r:id="rId6"/>
    <p:sldId id="1856" r:id="rId7"/>
    <p:sldId id="1825" r:id="rId8"/>
    <p:sldId id="1857" r:id="rId9"/>
    <p:sldId id="1858" r:id="rId10"/>
    <p:sldId id="1859" r:id="rId11"/>
    <p:sldId id="1860" r:id="rId12"/>
    <p:sldId id="1824" r:id="rId13"/>
    <p:sldId id="1861" r:id="rId14"/>
    <p:sldId id="1862" r:id="rId15"/>
    <p:sldId id="1865" r:id="rId16"/>
    <p:sldId id="1863" r:id="rId17"/>
    <p:sldId id="1864" r:id="rId18"/>
    <p:sldId id="1866" r:id="rId19"/>
    <p:sldId id="1867" r:id="rId20"/>
    <p:sldId id="1868" r:id="rId21"/>
    <p:sldId id="1870" r:id="rId22"/>
    <p:sldId id="1871" r:id="rId23"/>
    <p:sldId id="1872" r:id="rId24"/>
    <p:sldId id="1869" r:id="rId25"/>
    <p:sldId id="1873" r:id="rId26"/>
    <p:sldId id="1874" r:id="rId27"/>
    <p:sldId id="1875" r:id="rId28"/>
    <p:sldId id="1877" r:id="rId29"/>
    <p:sldId id="1878" r:id="rId30"/>
    <p:sldId id="1879" r:id="rId31"/>
    <p:sldId id="1876" r:id="rId32"/>
    <p:sldId id="1880" r:id="rId33"/>
    <p:sldId id="1881" r:id="rId34"/>
    <p:sldId id="1882" r:id="rId35"/>
    <p:sldId id="1884" r:id="rId36"/>
    <p:sldId id="1885" r:id="rId37"/>
    <p:sldId id="1886" r:id="rId38"/>
    <p:sldId id="1887" r:id="rId39"/>
    <p:sldId id="1883" r:id="rId40"/>
    <p:sldId id="1888" r:id="rId41"/>
    <p:sldId id="1889" r:id="rId42"/>
    <p:sldId id="1890" r:id="rId43"/>
    <p:sldId id="1892" r:id="rId44"/>
    <p:sldId id="1893" r:id="rId45"/>
    <p:sldId id="1891" r:id="rId46"/>
    <p:sldId id="1384" r:id="rId47"/>
  </p:sldIdLst>
  <p:sldSz cx="9144000" cy="6858000" type="screen4x3"/>
  <p:notesSz cx="9926638"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 id="2" name="Matějková Pavla" initials="MP" lastIdx="4" clrIdx="2">
    <p:extLst>
      <p:ext uri="{19B8F6BF-5375-455C-9EA6-DF929625EA0E}">
        <p15:presenceInfo xmlns:p15="http://schemas.microsoft.com/office/powerpoint/2012/main" userId="S::pavla.matejkova@mmr.cz::67ebc989-36ad-409a-9baf-b89d312c07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7D00"/>
    <a:srgbClr val="C49500"/>
    <a:srgbClr val="FF9966"/>
    <a:srgbClr val="000099"/>
    <a:srgbClr val="00AF3F"/>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18" autoAdjust="0"/>
    <p:restoredTop sz="89609" autoAdjust="0"/>
  </p:normalViewPr>
  <p:slideViewPr>
    <p:cSldViewPr>
      <p:cViewPr varScale="1">
        <p:scale>
          <a:sx n="113" d="100"/>
          <a:sy n="113" d="100"/>
        </p:scale>
        <p:origin x="1728" y="102"/>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5622799" y="0"/>
            <a:ext cx="4301543" cy="339884"/>
          </a:xfrm>
          <a:prstGeom prst="rect">
            <a:avLst/>
          </a:prstGeom>
        </p:spPr>
        <p:txBody>
          <a:bodyPr vert="horz" lIns="91669" tIns="45834" rIns="91669" bIns="45834" rtlCol="0"/>
          <a:lstStyle>
            <a:lvl1pPr algn="r">
              <a:defRPr sz="1200"/>
            </a:lvl1pPr>
          </a:lstStyle>
          <a:p>
            <a:fld id="{DEDA9FB6-D9ED-404E-AFD2-37E0835FC3D6}" type="datetimeFigureOut">
              <a:rPr lang="cs-CZ" smtClean="0"/>
              <a:pPr/>
              <a:t>20.06.2024</a:t>
            </a:fld>
            <a:endParaRPr lang="cs-CZ"/>
          </a:p>
        </p:txBody>
      </p:sp>
      <p:sp>
        <p:nvSpPr>
          <p:cNvPr id="4" name="Zástupný symbol pro zápatí 3"/>
          <p:cNvSpPr>
            <a:spLocks noGrp="1"/>
          </p:cNvSpPr>
          <p:nvPr>
            <p:ph type="ftr" sz="quarter" idx="2"/>
          </p:nvPr>
        </p:nvSpPr>
        <p:spPr>
          <a:xfrm>
            <a:off x="1"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2799" y="6456611"/>
            <a:ext cx="4301543" cy="339884"/>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5622799" y="0"/>
            <a:ext cx="4301543" cy="339884"/>
          </a:xfrm>
          <a:prstGeom prst="rect">
            <a:avLst/>
          </a:prstGeom>
        </p:spPr>
        <p:txBody>
          <a:bodyPr vert="horz" lIns="91669" tIns="45834" rIns="91669" bIns="45834" rtlCol="0"/>
          <a:lstStyle>
            <a:lvl1pPr algn="r">
              <a:defRPr sz="1200"/>
            </a:lvl1pPr>
          </a:lstStyle>
          <a:p>
            <a:fld id="{07B48070-1754-4046-9E38-6F5D9D5E9BB1}" type="datetimeFigureOut">
              <a:rPr lang="cs-CZ" smtClean="0"/>
              <a:pPr/>
              <a:t>20.06.2024</a:t>
            </a:fld>
            <a:endParaRPr lang="cs-CZ"/>
          </a:p>
        </p:txBody>
      </p:sp>
      <p:sp>
        <p:nvSpPr>
          <p:cNvPr id="4" name="Zástupný symbol pro obrázek snímku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992665" y="3228896"/>
            <a:ext cx="7941310" cy="3058954"/>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799" y="6456611"/>
            <a:ext cx="4301543" cy="339884"/>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a:t>
            </a:fld>
            <a:endParaRPr lang="cs-CZ"/>
          </a:p>
        </p:txBody>
      </p:sp>
    </p:spTree>
    <p:extLst>
      <p:ext uri="{BB962C8B-B14F-4D97-AF65-F5344CB8AC3E}">
        <p14:creationId xmlns:p14="http://schemas.microsoft.com/office/powerpoint/2010/main" val="3398778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10</a:t>
            </a:fld>
            <a:endParaRPr lang="cs-CZ"/>
          </a:p>
        </p:txBody>
      </p:sp>
    </p:spTree>
    <p:extLst>
      <p:ext uri="{BB962C8B-B14F-4D97-AF65-F5344CB8AC3E}">
        <p14:creationId xmlns:p14="http://schemas.microsoft.com/office/powerpoint/2010/main" val="72082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15</a:t>
            </a:fld>
            <a:endParaRPr lang="cs-CZ"/>
          </a:p>
        </p:txBody>
      </p:sp>
    </p:spTree>
    <p:extLst>
      <p:ext uri="{BB962C8B-B14F-4D97-AF65-F5344CB8AC3E}">
        <p14:creationId xmlns:p14="http://schemas.microsoft.com/office/powerpoint/2010/main" val="1399723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22</a:t>
            </a:fld>
            <a:endParaRPr lang="cs-CZ"/>
          </a:p>
        </p:txBody>
      </p:sp>
    </p:spTree>
    <p:extLst>
      <p:ext uri="{BB962C8B-B14F-4D97-AF65-F5344CB8AC3E}">
        <p14:creationId xmlns:p14="http://schemas.microsoft.com/office/powerpoint/2010/main" val="1517068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29</a:t>
            </a:fld>
            <a:endParaRPr lang="cs-CZ"/>
          </a:p>
        </p:txBody>
      </p:sp>
    </p:spTree>
    <p:extLst>
      <p:ext uri="{BB962C8B-B14F-4D97-AF65-F5344CB8AC3E}">
        <p14:creationId xmlns:p14="http://schemas.microsoft.com/office/powerpoint/2010/main" val="1130664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37</a:t>
            </a:fld>
            <a:endParaRPr lang="cs-CZ"/>
          </a:p>
        </p:txBody>
      </p:sp>
    </p:spTree>
    <p:extLst>
      <p:ext uri="{BB962C8B-B14F-4D97-AF65-F5344CB8AC3E}">
        <p14:creationId xmlns:p14="http://schemas.microsoft.com/office/powerpoint/2010/main" val="12083614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20.06.2024</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cs-CZ"/>
          </a:p>
        </p:txBody>
      </p:sp>
      <p:sp>
        <p:nvSpPr>
          <p:cNvPr id="3" name="Zástupný symbol pro zápatí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a:xfrm>
            <a:off x="7010400" y="6483350"/>
            <a:ext cx="2133600" cy="365125"/>
          </a:xfrm>
          <a:prstGeom prst="rect">
            <a:avLst/>
          </a:prstGeom>
        </p:spPr>
        <p:txBody>
          <a:bodyPr/>
          <a:lstStyle>
            <a:lvl1pPr>
              <a:defRPr sz="1000">
                <a:solidFill>
                  <a:srgbClr val="153255"/>
                </a:solidFill>
              </a:defRPr>
            </a:lvl1pPr>
          </a:lstStyle>
          <a:p>
            <a:pPr>
              <a:defRPr/>
            </a:pPr>
            <a:fld id="{2A4A71D0-3820-4537-8AC9-32459DED91C8}" type="slidenum">
              <a:rPr lang="cs-CZ"/>
              <a:pPr>
                <a:defRPr/>
              </a:pPr>
              <a:t>‹#›</a:t>
            </a:fld>
            <a:endParaRPr lang="cs-CZ" dirty="0"/>
          </a:p>
        </p:txBody>
      </p:sp>
    </p:spTree>
    <p:extLst>
      <p:ext uri="{BB962C8B-B14F-4D97-AF65-F5344CB8AC3E}">
        <p14:creationId xmlns:p14="http://schemas.microsoft.com/office/powerpoint/2010/main" val="1340479492"/>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8"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uohs.gov.cz/cs/verejne-zakazky/sbirky-rozhodnuti/detail-21487.html"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uohs.gov.cz/cs/verejne-zakazky/sbirky-rozhodnuti/detail-21478.htm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uohs.gov.cz/cs/verejne-zakazky/sbirky-rozhodnuti/detail-21480.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https://uohs.gov.cz/cs/verejne-zakazky/sbirky-rozhodnuti/detail-21507.html"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https://uohs.gov.cz/cs/verejne-zakazky/sbirky-rozhodnuti/detail-21530.html"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s://uohs.gov.cz/cs/verejne-zakazky/sbirky-rozhodnuti/detail-21531.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hyperlink" Target="https://uohs.gov.cz/cs/verejne-zakazky/sbirky-rozhodnuti/detail-21578.html"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Vybraná rozhodnutí ÚOHS</a:t>
            </a:r>
          </a:p>
          <a:p>
            <a:pPr marL="0" indent="0" algn="ctr">
              <a:buNone/>
            </a:pPr>
            <a:r>
              <a:rPr lang="cs-CZ" sz="4400" b="1" dirty="0">
                <a:solidFill>
                  <a:srgbClr val="000099"/>
                </a:solidFill>
              </a:rPr>
              <a:t>- </a:t>
            </a:r>
          </a:p>
          <a:p>
            <a:pPr marL="0" indent="0" algn="ctr">
              <a:buNone/>
            </a:pPr>
            <a:r>
              <a:rPr lang="cs-CZ" sz="4400" b="1" dirty="0">
                <a:solidFill>
                  <a:srgbClr val="000099"/>
                </a:solidFill>
              </a:rPr>
              <a:t>březen 2024</a:t>
            </a:r>
          </a:p>
          <a:p>
            <a:pPr marL="0" indent="0" algn="ctr">
              <a:buNone/>
            </a:pPr>
            <a:endParaRPr lang="cs-CZ" sz="2400" dirty="0">
              <a:solidFill>
                <a:srgbClr val="000099"/>
              </a:solidFill>
            </a:endParaRPr>
          </a:p>
          <a:p>
            <a:pPr marL="0" indent="0" algn="r">
              <a:buNone/>
            </a:pPr>
            <a:endParaRPr lang="cs-CZ" sz="2400" dirty="0">
              <a:solidFill>
                <a:srgbClr val="000099"/>
              </a:solidFill>
            </a:endParaRPr>
          </a:p>
          <a:p>
            <a:pPr marL="0" indent="0" algn="r">
              <a:buNone/>
            </a:pPr>
            <a:r>
              <a:rPr lang="cs-CZ" sz="1800" dirty="0">
                <a:solidFill>
                  <a:schemeClr val="accent1"/>
                </a:solidFill>
              </a:rPr>
              <a:t>Odbor strategií, práva a elektronizace veřejných zakázek  </a:t>
            </a:r>
          </a:p>
          <a:p>
            <a:pPr marL="0" indent="0" algn="r">
              <a:buNone/>
            </a:pPr>
            <a:endParaRPr lang="cs-CZ" sz="1800" dirty="0">
              <a:solidFill>
                <a:schemeClr val="accent1"/>
              </a:solidFill>
            </a:endParaRP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Odchylky od technických podmínek</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8A501131-317C-2FBF-14E9-15AB0BC377DC}"/>
              </a:ext>
            </a:extLst>
          </p:cNvPr>
          <p:cNvGraphicFramePr>
            <a:graphicFrameLocks noGrp="1"/>
          </p:cNvGraphicFramePr>
          <p:nvPr>
            <p:extLst>
              <p:ext uri="{D42A27DB-BD31-4B8C-83A1-F6EECF244321}">
                <p14:modId xmlns:p14="http://schemas.microsoft.com/office/powerpoint/2010/main" val="1922519025"/>
              </p:ext>
            </p:extLst>
          </p:nvPr>
        </p:nvGraphicFramePr>
        <p:xfrm>
          <a:off x="251520" y="1124744"/>
          <a:ext cx="8568952" cy="5443604"/>
        </p:xfrm>
        <a:graphic>
          <a:graphicData uri="http://schemas.openxmlformats.org/drawingml/2006/table">
            <a:tbl>
              <a:tblPr firstRow="1" bandRow="1">
                <a:tableStyleId>{5C22544A-7EE6-4342-B048-85BDC9FD1C3A}</a:tableStyleId>
              </a:tblPr>
              <a:tblGrid>
                <a:gridCol w="8568952">
                  <a:extLst>
                    <a:ext uri="{9D8B030D-6E8A-4147-A177-3AD203B41FA5}">
                      <a16:colId xmlns:a16="http://schemas.microsoft.com/office/drawing/2014/main" val="1713605469"/>
                    </a:ext>
                  </a:extLst>
                </a:gridCol>
              </a:tblGrid>
              <a:tr h="132715">
                <a:tc>
                  <a:txBody>
                    <a:bodyPr/>
                    <a:lstStyle/>
                    <a:p>
                      <a:pPr algn="just">
                        <a:lnSpc>
                          <a:spcPct val="107000"/>
                        </a:lnSpc>
                        <a:spcAft>
                          <a:spcPts val="800"/>
                        </a:spcAft>
                      </a:pPr>
                      <a:r>
                        <a:rPr lang="cs-CZ" sz="2000" kern="1200">
                          <a:effectLst/>
                        </a:rPr>
                        <a:t>Sp. zn. ÚOHS –</a:t>
                      </a:r>
                      <a:r>
                        <a:rPr lang="cs-CZ" sz="2000">
                          <a:effectLst/>
                        </a:rPr>
                        <a:t> </a:t>
                      </a:r>
                      <a:r>
                        <a:rPr lang="cs-CZ" sz="2000" kern="1200">
                          <a:effectLst/>
                        </a:rPr>
                        <a:t>S0026/2024/VZ, č. j. ÚOHS-07132/2024/500</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409736183"/>
                  </a:ext>
                </a:extLst>
              </a:tr>
              <a:tr h="125095">
                <a:tc>
                  <a:txBody>
                    <a:bodyPr/>
                    <a:lstStyle/>
                    <a:p>
                      <a:pPr algn="just">
                        <a:lnSpc>
                          <a:spcPct val="107000"/>
                        </a:lnSpc>
                        <a:spcAft>
                          <a:spcPts val="800"/>
                        </a:spcAft>
                      </a:pPr>
                      <a:r>
                        <a:rPr lang="cs-CZ" sz="2000" u="sng">
                          <a:effectLst/>
                          <a:hlinkClick r:id="rId3"/>
                        </a:rPr>
                        <a:t>https://uohs.gov.cz/cs/verejne-zakazky/sbirky-rozhodnuti/detail-21487.html</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54566560"/>
                  </a:ext>
                </a:extLst>
              </a:tr>
              <a:tr h="0">
                <a:tc>
                  <a:txBody>
                    <a:bodyPr/>
                    <a:lstStyle/>
                    <a:p>
                      <a:pPr algn="just">
                        <a:lnSpc>
                          <a:spcPct val="107000"/>
                        </a:lnSpc>
                        <a:spcAft>
                          <a:spcPts val="800"/>
                        </a:spcAft>
                      </a:pPr>
                      <a:r>
                        <a:rPr lang="cs-CZ" sz="2000">
                          <a:effectLst/>
                        </a:rPr>
                        <a:t>AV technika EkF</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498941900"/>
                  </a:ext>
                </a:extLst>
              </a:tr>
              <a:tr h="0">
                <a:tc>
                  <a:txBody>
                    <a:bodyPr/>
                    <a:lstStyle/>
                    <a:p>
                      <a:pPr algn="just">
                        <a:lnSpc>
                          <a:spcPct val="107000"/>
                        </a:lnSpc>
                        <a:spcAft>
                          <a:spcPts val="800"/>
                        </a:spcAft>
                      </a:pPr>
                      <a:r>
                        <a:rPr lang="cs-CZ" sz="2000" kern="1200">
                          <a:effectLst/>
                        </a:rPr>
                        <a:t>Právní moc: 5.3. 2024</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650147431"/>
                  </a:ext>
                </a:extLst>
              </a:tr>
              <a:tr h="0">
                <a:tc>
                  <a:txBody>
                    <a:bodyPr/>
                    <a:lstStyle/>
                    <a:p>
                      <a:pPr algn="just">
                        <a:lnSpc>
                          <a:spcPct val="107000"/>
                        </a:lnSpc>
                        <a:spcAft>
                          <a:spcPts val="800"/>
                        </a:spcAft>
                      </a:pPr>
                      <a:r>
                        <a:rPr lang="cs-CZ" sz="2000">
                          <a:effectLst/>
                        </a:rPr>
                        <a:t>Dotčená ustanovení: § 48 odst. 2 písm. a) ZZVZ</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31964600"/>
                  </a:ext>
                </a:extLst>
              </a:tr>
              <a:tr h="150495">
                <a:tc>
                  <a:txBody>
                    <a:bodyPr/>
                    <a:lstStyle/>
                    <a:p>
                      <a:pPr algn="just">
                        <a:lnSpc>
                          <a:spcPct val="107000"/>
                        </a:lnSpc>
                        <a:spcAft>
                          <a:spcPts val="800"/>
                        </a:spcAft>
                      </a:pPr>
                      <a:r>
                        <a:rPr lang="cs-CZ" sz="2000" dirty="0">
                          <a:effectLst/>
                        </a:rPr>
                        <a:t>Úřad pro ochranu hospodářské soutěže rozhodl takto:</a:t>
                      </a:r>
                    </a:p>
                    <a:p>
                      <a:pPr algn="just">
                        <a:lnSpc>
                          <a:spcPct val="107000"/>
                        </a:lnSpc>
                        <a:spcAft>
                          <a:spcPts val="800"/>
                        </a:spcAft>
                      </a:pPr>
                      <a:r>
                        <a:rPr lang="cs-CZ" sz="2000" b="1" dirty="0">
                          <a:effectLst/>
                        </a:rPr>
                        <a:t>Obviněný se dopustil přestupku </a:t>
                      </a:r>
                      <a:r>
                        <a:rPr lang="cs-CZ" sz="2000" dirty="0">
                          <a:effectLst/>
                        </a:rPr>
                        <a:t>tím, že při zadávání veřejné zakázky „AV technika </a:t>
                      </a:r>
                      <a:r>
                        <a:rPr lang="cs-CZ" sz="2000" dirty="0" err="1">
                          <a:effectLst/>
                        </a:rPr>
                        <a:t>EkF</a:t>
                      </a:r>
                      <a:r>
                        <a:rPr lang="cs-CZ" sz="2000" dirty="0">
                          <a:effectLst/>
                        </a:rPr>
                        <a:t>“ postupoval v rozporu s § 48 odst. 2 písm. a) ve spojení s § 48 odst. 8 citovaného zákona, </a:t>
                      </a:r>
                      <a:r>
                        <a:rPr lang="cs-CZ" sz="2000" b="1" dirty="0">
                          <a:effectLst/>
                        </a:rPr>
                        <a:t>když nevyloučil z účasti v zadávacím řízení vybraného dodavatele, ačkoli údaje obsažené v jím předložené nabídce nesplňovaly technické podmínky</a:t>
                      </a:r>
                      <a:r>
                        <a:rPr lang="cs-CZ" sz="2000" dirty="0">
                          <a:effectLst/>
                        </a:rPr>
                        <a:t> stanovené ve výkazu výměr, na nějž je odkazováno v čl. VIII zadávací dokumentace, </a:t>
                      </a:r>
                      <a:r>
                        <a:rPr lang="cs-CZ" sz="2000" b="1" dirty="0">
                          <a:effectLst/>
                        </a:rPr>
                        <a:t>přičemž tento postup ovlivnil výběr dodavatele </a:t>
                      </a:r>
                      <a:r>
                        <a:rPr lang="cs-CZ" sz="2000" dirty="0">
                          <a:effectLst/>
                        </a:rPr>
                        <a:t>a jmenovaný obviněný zadal veřejnou zakázku, když dne 12. 5. 2023 uzavřel s uvedeným vybraným dodavatelem smlouvu na plnění citované veřejné zakázky.</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633330709"/>
                  </a:ext>
                </a:extLst>
              </a:tr>
            </a:tbl>
          </a:graphicData>
        </a:graphic>
      </p:graphicFrame>
    </p:spTree>
    <p:extLst>
      <p:ext uri="{BB962C8B-B14F-4D97-AF65-F5344CB8AC3E}">
        <p14:creationId xmlns:p14="http://schemas.microsoft.com/office/powerpoint/2010/main" val="3191430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323528" y="1484784"/>
            <a:ext cx="8496944" cy="4653136"/>
          </a:xfrm>
        </p:spPr>
        <p:txBody>
          <a:bodyPr/>
          <a:lstStyle/>
          <a:p>
            <a:pPr marL="0" indent="0" algn="just">
              <a:buNone/>
            </a:pPr>
            <a:r>
              <a:rPr lang="cs-CZ" sz="2200" b="1" dirty="0">
                <a:cs typeface="Arial" panose="020B0604020202020204" pitchFamily="34" charset="0"/>
              </a:rPr>
              <a:t>Skutkový stav:</a:t>
            </a:r>
          </a:p>
          <a:p>
            <a:pPr marL="342900" lvl="0" indent="-342900" algn="just">
              <a:lnSpc>
                <a:spcPct val="107000"/>
              </a:lnSpc>
              <a:buFont typeface="Symbol" panose="05050102010706020507" pitchFamily="18" charset="2"/>
              <a:buChar char=""/>
            </a:pPr>
            <a:endParaRPr lang="cs-CZ" sz="22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endParaRPr lang="cs-CZ" sz="2200" dirty="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vybranému dodavateli odpustil nesplnění technických podmínek, jelikož šlo dle jeho názoru o marginální odchylky</a:t>
            </a:r>
          </a:p>
          <a:p>
            <a:pPr marL="342900" lvl="0" indent="-342900" algn="just">
              <a:lnSpc>
                <a:spcPct val="107000"/>
              </a:lnSpc>
              <a:spcAft>
                <a:spcPts val="800"/>
              </a:spcAft>
              <a:buFont typeface="Symbol" panose="05050102010706020507" pitchFamily="18" charset="2"/>
              <a:buChar char=""/>
            </a:pPr>
            <a:endParaRPr lang="cs-CZ" sz="2200" dirty="0">
              <a:ea typeface="Calibri" panose="020F0502020204030204" pitchFamily="34" charset="0"/>
              <a:cs typeface="Times New Roman" panose="02020603050405020304" pitchFamily="18" charset="0"/>
            </a:endParaRPr>
          </a:p>
          <a:p>
            <a:pPr algn="just">
              <a:lnSpc>
                <a:spcPct val="107000"/>
              </a:lnSpc>
              <a:spcAft>
                <a:spcPts val="800"/>
              </a:spcAft>
              <a:buFont typeface="Symbol" panose="05050102010706020507" pitchFamily="18" charset="2"/>
              <a:buChar char=""/>
            </a:pPr>
            <a:r>
              <a:rPr lang="cs-CZ" sz="2200" dirty="0">
                <a:ea typeface="Calibri" panose="020F0502020204030204" pitchFamily="34" charset="0"/>
              </a:rPr>
              <a:t>„</a:t>
            </a:r>
            <a:r>
              <a:rPr lang="cs-CZ" sz="2200" i="1" dirty="0">
                <a:ea typeface="Calibri" panose="020F0502020204030204" pitchFamily="34" charset="0"/>
              </a:rPr>
              <a:t>Komise ustanovená zadavatelem k posouzení nabídek si musela nastavit určitý práh tolerance, kdy byly drobné parametrické odchylky u jednotlivých položek posouzeny jako marginální</a:t>
            </a:r>
            <a:r>
              <a:rPr lang="cs-CZ" sz="2200" dirty="0">
                <a:ea typeface="Calibri" panose="020F0502020204030204" pitchFamily="34" charset="0"/>
              </a:rPr>
              <a:t>“</a:t>
            </a:r>
            <a:endParaRPr lang="cs-CZ" sz="2200" dirty="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endParaRPr lang="cs-CZ" sz="2200" dirty="0">
              <a:effectLst/>
              <a:ea typeface="Calibri" panose="020F0502020204030204" pitchFamily="34" charset="0"/>
              <a:cs typeface="Times New Roman" panose="02020603050405020304" pitchFamily="18" charset="0"/>
            </a:endParaRPr>
          </a:p>
          <a:p>
            <a:pPr marL="0" indent="0" algn="just">
              <a:buNone/>
            </a:pPr>
            <a:endParaRPr lang="cs-CZ" sz="2200" dirty="0">
              <a:cs typeface="Arial" panose="020B0604020202020204" pitchFamily="34" charset="0"/>
            </a:endParaRPr>
          </a:p>
          <a:p>
            <a:pPr algn="just"/>
            <a:endParaRPr lang="cs-CZ" sz="2200" b="1" dirty="0">
              <a:cs typeface="Arial" panose="020B0604020202020204" pitchFamily="34" charset="0"/>
            </a:endParaRPr>
          </a:p>
        </p:txBody>
      </p:sp>
      <p:sp>
        <p:nvSpPr>
          <p:cNvPr id="6" name="object 3">
            <a:extLst>
              <a:ext uri="{FF2B5EF4-FFF2-40B4-BE49-F238E27FC236}">
                <a16:creationId xmlns:a16="http://schemas.microsoft.com/office/drawing/2014/main" id="{2C156BC4-5172-2298-FEA8-DD46FF686622}"/>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Odchylky od technických podmínek</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9483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79512" y="1323528"/>
            <a:ext cx="8784976" cy="5057800"/>
          </a:xfrm>
        </p:spPr>
        <p:txBody>
          <a:bodyPr/>
          <a:lstStyle/>
          <a:p>
            <a:pPr marL="0" indent="0" algn="just">
              <a:lnSpc>
                <a:spcPct val="107000"/>
              </a:lnSpc>
              <a:spcAft>
                <a:spcPts val="800"/>
              </a:spcAft>
              <a:buNone/>
            </a:pPr>
            <a:r>
              <a:rPr lang="cs-CZ" sz="2200" dirty="0">
                <a:effectLst/>
                <a:latin typeface="Arial" panose="020B0604020202020204" pitchFamily="34" charset="0"/>
                <a:ea typeface="Calibri" panose="020F0502020204030204" pitchFamily="34" charset="0"/>
              </a:rPr>
              <a:t>72.         Úřad tedy uvádí, že v šetřeném případě </a:t>
            </a:r>
            <a:r>
              <a:rPr lang="cs-CZ" sz="2200" dirty="0">
                <a:solidFill>
                  <a:srgbClr val="7030A0"/>
                </a:solidFill>
                <a:effectLst/>
                <a:latin typeface="Arial" panose="020B0604020202020204" pitchFamily="34" charset="0"/>
                <a:ea typeface="Calibri" panose="020F0502020204030204" pitchFamily="34" charset="0"/>
              </a:rPr>
              <a:t>z dostupných podkladů vyplynulo, že vybraný dodavatel ve své nabídce předložil takové výrobky, které nesplnily požadavky zadavatele. </a:t>
            </a:r>
            <a:r>
              <a:rPr lang="cs-CZ" sz="2200" dirty="0">
                <a:solidFill>
                  <a:srgbClr val="0070C0"/>
                </a:solidFill>
                <a:effectLst/>
                <a:latin typeface="Arial" panose="020B0604020202020204" pitchFamily="34" charset="0"/>
                <a:ea typeface="Calibri" panose="020F0502020204030204" pitchFamily="34" charset="0"/>
              </a:rPr>
              <a:t>Toto přitom potvrzuje i sám obviněný svým tvrzením uvedeným ve vyjádření k podnětu ze dne 7. 6. 2023, že v rámci posouzení nabídky vybraného dodavatele umožnil marginální odchylky od požadovaných parametrů. </a:t>
            </a:r>
            <a:r>
              <a:rPr lang="cs-CZ" sz="2200" dirty="0">
                <a:solidFill>
                  <a:srgbClr val="00B050"/>
                </a:solidFill>
                <a:effectLst/>
                <a:latin typeface="Arial" panose="020B0604020202020204" pitchFamily="34" charset="0"/>
                <a:ea typeface="Calibri" panose="020F0502020204030204" pitchFamily="34" charset="0"/>
              </a:rPr>
              <a:t>Úřad akcentuje, že zadavatel má povinnost posuzovat nabídky podle stanovených zadávacích podmínek.</a:t>
            </a:r>
            <a:r>
              <a:rPr lang="cs-CZ" sz="2200" dirty="0">
                <a:effectLst/>
                <a:latin typeface="Arial" panose="020B0604020202020204" pitchFamily="34" charset="0"/>
                <a:ea typeface="Calibri" panose="020F0502020204030204" pitchFamily="34" charset="0"/>
              </a:rPr>
              <a:t> </a:t>
            </a:r>
            <a:r>
              <a:rPr lang="cs-CZ" sz="2200" dirty="0">
                <a:solidFill>
                  <a:srgbClr val="C00000"/>
                </a:solidFill>
                <a:effectLst/>
                <a:latin typeface="Arial" panose="020B0604020202020204" pitchFamily="34" charset="0"/>
                <a:ea typeface="Calibri" panose="020F0502020204030204" pitchFamily="34" charset="0"/>
              </a:rPr>
              <a:t>Není tedy možné, aby obviněný v průběhu posuzování nabídek ve vztahu k některému z dodavatelů slevil ze svých požadavků uvedených v zadávací dokumentaci, byť by se jednalo o „prominutí“ marginálních odchylek </a:t>
            </a:r>
            <a:r>
              <a:rPr lang="cs-CZ" sz="2200" dirty="0">
                <a:effectLst/>
                <a:latin typeface="Arial" panose="020B0604020202020204" pitchFamily="34" charset="0"/>
                <a:ea typeface="Calibri" panose="020F0502020204030204" pitchFamily="34" charset="0"/>
              </a:rPr>
              <a:t>od požadavků stanovených zadávací dokumentací. </a:t>
            </a:r>
            <a:r>
              <a:rPr lang="cs-CZ" sz="2200" dirty="0">
                <a:solidFill>
                  <a:srgbClr val="7030A0"/>
                </a:solidFill>
                <a:effectLst/>
                <a:latin typeface="Arial" panose="020B0604020202020204" pitchFamily="34" charset="0"/>
                <a:ea typeface="Calibri" panose="020F0502020204030204" pitchFamily="34" charset="0"/>
              </a:rPr>
              <a:t>Tyto podmínky musejí být bezpodmínečně dodrženy tak, jak byly zadavatelem nastaveny, a to ve vztahu ke všem dodavatelům.</a:t>
            </a:r>
            <a:r>
              <a:rPr lang="cs-CZ" sz="2200" dirty="0">
                <a:effectLst/>
                <a:latin typeface="Arial" panose="020B0604020202020204" pitchFamily="34" charset="0"/>
                <a:ea typeface="Calibri" panose="020F0502020204030204" pitchFamily="34" charset="0"/>
              </a:rPr>
              <a:t> (…)</a:t>
            </a:r>
            <a:endParaRPr lang="cs-CZ" sz="2200" b="1" dirty="0">
              <a:cs typeface="Arial" panose="020B0604020202020204" pitchFamily="34"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3519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79512" y="900100"/>
            <a:ext cx="8784976" cy="5841268"/>
          </a:xfrm>
        </p:spPr>
        <p:txBody>
          <a:bodyPr/>
          <a:lstStyle/>
          <a:p>
            <a:pPr marL="0" indent="0" algn="just">
              <a:lnSpc>
                <a:spcPct val="107000"/>
              </a:lnSpc>
              <a:spcAft>
                <a:spcPts val="800"/>
              </a:spcAft>
              <a:buNone/>
            </a:pPr>
            <a:r>
              <a:rPr lang="cs-CZ" sz="1800" dirty="0">
                <a:effectLst/>
                <a:ea typeface="Calibri" panose="020F0502020204030204" pitchFamily="34" charset="0"/>
                <a:cs typeface="Times New Roman" panose="02020603050405020304" pitchFamily="18" charset="0"/>
              </a:rPr>
              <a:t>72.         (…) </a:t>
            </a:r>
            <a:r>
              <a:rPr lang="cs-CZ" sz="1800" dirty="0">
                <a:solidFill>
                  <a:srgbClr val="DB7D00"/>
                </a:solidFill>
                <a:effectLst/>
                <a:ea typeface="Calibri" panose="020F0502020204030204" pitchFamily="34" charset="0"/>
                <a:cs typeface="Times New Roman" panose="02020603050405020304" pitchFamily="18" charset="0"/>
              </a:rPr>
              <a:t>Obviněný </a:t>
            </a:r>
            <a:r>
              <a:rPr lang="cs-CZ" sz="1800" dirty="0">
                <a:effectLst/>
                <a:ea typeface="Calibri" panose="020F0502020204030204" pitchFamily="34" charset="0"/>
                <a:cs typeface="Times New Roman" panose="02020603050405020304" pitchFamily="18" charset="0"/>
              </a:rPr>
              <a:t>však s ohledem na nastíněné skutečnosti </a:t>
            </a:r>
            <a:r>
              <a:rPr lang="cs-CZ" sz="1800" dirty="0">
                <a:solidFill>
                  <a:srgbClr val="DB7D00"/>
                </a:solidFill>
                <a:effectLst/>
                <a:ea typeface="Calibri" panose="020F0502020204030204" pitchFamily="34" charset="0"/>
                <a:cs typeface="Times New Roman" panose="02020603050405020304" pitchFamily="18" charset="0"/>
              </a:rPr>
              <a:t>výše uvedeným požadavkům nedostál, neboť posoudil nabídku vybraného dodavatele jako vyhovující zadávacím podmínkám </a:t>
            </a:r>
            <a:r>
              <a:rPr lang="cs-CZ" sz="1800" dirty="0">
                <a:effectLst/>
                <a:ea typeface="Calibri" panose="020F0502020204030204" pitchFamily="34" charset="0"/>
                <a:cs typeface="Times New Roman" panose="02020603050405020304" pitchFamily="18" charset="0"/>
              </a:rPr>
              <a:t>a tohoto nevyloučil z účasti v zadávacím řízení navzdory tomu, že některé z položek obsažených v jeho nabídce nesplňovaly jím stanovené minimální technické parametry na předmět plnění. </a:t>
            </a:r>
            <a:r>
              <a:rPr lang="cs-CZ" sz="1800" dirty="0">
                <a:solidFill>
                  <a:srgbClr val="0070C0"/>
                </a:solidFill>
                <a:effectLst/>
                <a:ea typeface="Calibri" panose="020F0502020204030204" pitchFamily="34" charset="0"/>
                <a:cs typeface="Times New Roman" panose="02020603050405020304" pitchFamily="18" charset="0"/>
              </a:rPr>
              <a:t>Výše uvedená nezákonnost postupu obviněného je o to více flagrantní v kontextu se skutečností, že v případě nabídky druhého účastníka zadávacího řízení (dodavatele </a:t>
            </a:r>
            <a:r>
              <a:rPr lang="cs-CZ" sz="1800" dirty="0" err="1">
                <a:solidFill>
                  <a:srgbClr val="0070C0"/>
                </a:solidFill>
                <a:effectLst/>
                <a:ea typeface="Calibri" panose="020F0502020204030204" pitchFamily="34" charset="0"/>
                <a:cs typeface="Times New Roman" panose="02020603050405020304" pitchFamily="18" charset="0"/>
              </a:rPr>
              <a:t>Microshop,s.r.o</a:t>
            </a:r>
            <a:r>
              <a:rPr lang="cs-CZ" sz="1800" dirty="0">
                <a:solidFill>
                  <a:srgbClr val="0070C0"/>
                </a:solidFill>
                <a:effectLst/>
                <a:ea typeface="Calibri" panose="020F0502020204030204" pitchFamily="34" charset="0"/>
                <a:cs typeface="Times New Roman" panose="02020603050405020304" pitchFamily="18" charset="0"/>
              </a:rPr>
              <a:t>.) obviněný oproti tomu obdobné „nedostatky“ obsažené v nabídce neodpustil a tohoto dodavatele vyloučil </a:t>
            </a:r>
            <a:r>
              <a:rPr lang="cs-CZ" sz="1800" dirty="0">
                <a:effectLst/>
                <a:ea typeface="Calibri" panose="020F0502020204030204" pitchFamily="34" charset="0"/>
                <a:cs typeface="Times New Roman" panose="02020603050405020304" pitchFamily="18" charset="0"/>
              </a:rPr>
              <a:t>z účasti v zadávacím řízení (k tomu blíže viz odůvodnění výroku II. tohoto rozhodnutí).</a:t>
            </a:r>
          </a:p>
          <a:p>
            <a:pPr marL="0" indent="0" algn="just">
              <a:lnSpc>
                <a:spcPct val="107000"/>
              </a:lnSpc>
              <a:spcAft>
                <a:spcPts val="800"/>
              </a:spcAft>
              <a:buNone/>
            </a:pPr>
            <a:r>
              <a:rPr lang="cs-CZ" sz="1800" dirty="0">
                <a:effectLst/>
                <a:ea typeface="Calibri" panose="020F0502020204030204" pitchFamily="34" charset="0"/>
                <a:cs typeface="Times New Roman" panose="02020603050405020304" pitchFamily="18" charset="0"/>
              </a:rPr>
              <a:t>73.         </a:t>
            </a:r>
            <a:r>
              <a:rPr lang="cs-CZ" sz="1800" dirty="0">
                <a:solidFill>
                  <a:srgbClr val="00B050"/>
                </a:solidFill>
                <a:effectLst/>
                <a:ea typeface="Calibri" panose="020F0502020204030204" pitchFamily="34" charset="0"/>
                <a:cs typeface="Times New Roman" panose="02020603050405020304" pitchFamily="18" charset="0"/>
              </a:rPr>
              <a:t>Vzhledem k výše uvedenému považuje Úřad za prokázané, že ve vztahu k vybranému dodavateli byly naplněny podmínky pro jeho vyloučení ve smyslu § 48 odst. 2 písm. a) zákona, neboť jím předložené údaje nesplňovaly zadávací podmínky</a:t>
            </a:r>
            <a:r>
              <a:rPr lang="cs-CZ" sz="1800" dirty="0">
                <a:effectLst/>
                <a:ea typeface="Calibri" panose="020F0502020204030204" pitchFamily="34" charset="0"/>
                <a:cs typeface="Times New Roman" panose="02020603050405020304" pitchFamily="18" charset="0"/>
              </a:rPr>
              <a:t> </a:t>
            </a:r>
            <a:r>
              <a:rPr lang="cs-CZ" sz="1800" dirty="0">
                <a:solidFill>
                  <a:srgbClr val="C00000"/>
                </a:solidFill>
                <a:effectLst/>
                <a:ea typeface="Calibri" panose="020F0502020204030204" pitchFamily="34" charset="0"/>
                <a:cs typeface="Times New Roman" panose="02020603050405020304" pitchFamily="18" charset="0"/>
              </a:rPr>
              <a:t>a obviněný byl povinen vybraného dodavatele, kterého vybral k uzavření smlouvy, ze zadávacího řízení dle § 48 odst. 8 zákona vyloučit. </a:t>
            </a:r>
            <a:r>
              <a:rPr lang="cs-CZ" sz="1800" dirty="0">
                <a:effectLst/>
                <a:ea typeface="Calibri" panose="020F0502020204030204" pitchFamily="34" charset="0"/>
                <a:cs typeface="Times New Roman" panose="02020603050405020304" pitchFamily="18" charset="0"/>
              </a:rPr>
              <a:t>Obviněný však vybraného dodavatele z účasti v zadávacím řízení pro nesplnění výše uvedených zadávacích podmínek nevyloučil, ačkoliv mu zákon tuto povinnost ve vztahu k vybranému dodavateli výslovně ukládá, čímž se dopustil porušení výše citovaných ustanovení zákona.</a:t>
            </a: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9850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404664" y="1556792"/>
            <a:ext cx="8334672" cy="4608512"/>
          </a:xfrm>
        </p:spPr>
        <p:txBody>
          <a:bodyPr/>
          <a:lstStyle/>
          <a:p>
            <a:pPr marL="0" indent="0" algn="just">
              <a:buNone/>
            </a:pPr>
            <a:r>
              <a:rPr lang="cs-CZ" sz="2200" b="1" dirty="0">
                <a:latin typeface="Arial" panose="020B0604020202020204" pitchFamily="34" charset="0"/>
                <a:cs typeface="Arial" panose="020B0604020202020204" pitchFamily="34" charset="0"/>
              </a:rPr>
              <a:t>Ponaučení:</a:t>
            </a:r>
          </a:p>
          <a:p>
            <a:pPr algn="just"/>
            <a:endParaRPr lang="cs-CZ" sz="2200" dirty="0">
              <a:effectLst/>
              <a:latin typeface="Arial" panose="020B0604020202020204" pitchFamily="34" charset="0"/>
              <a:ea typeface="Calibri" panose="020F0502020204030204" pitchFamily="34" charset="0"/>
            </a:endParaRPr>
          </a:p>
          <a:p>
            <a:pPr algn="just"/>
            <a:r>
              <a:rPr lang="cs-CZ" sz="2200" dirty="0">
                <a:effectLst/>
                <a:latin typeface="Arial" panose="020B0604020202020204" pitchFamily="34" charset="0"/>
                <a:ea typeface="Calibri" panose="020F0502020204030204" pitchFamily="34" charset="0"/>
              </a:rPr>
              <a:t>Úřad akcentuje, že zadavatel má povinnost posuzovat nabídky podle stanovených zadávacích podmínek. Není tedy možné, aby obviněný v průběhu posuzování nabídek ve vztahu k některému z dodavatelů slevil ze svých požadavků uvedených v zadávací dokumentaci, byť by se jednalo o „prominutí“ marginálních odchylek od požadavků stanovených zadávací dokumentací.</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endParaRPr lang="cs-CZ" sz="22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marL="0" indent="0" algn="just">
              <a:buNone/>
            </a:pPr>
            <a:endParaRPr lang="cs-CZ" sz="2200" b="1" dirty="0">
              <a:latin typeface="Arial" panose="020B0604020202020204" pitchFamily="34" charset="0"/>
              <a:cs typeface="Arial" panose="020B0604020202020204" pitchFamily="34" charset="0"/>
            </a:endParaRPr>
          </a:p>
        </p:txBody>
      </p:sp>
      <p:sp>
        <p:nvSpPr>
          <p:cNvPr id="6" name="object 3">
            <a:extLst>
              <a:ext uri="{FF2B5EF4-FFF2-40B4-BE49-F238E27FC236}">
                <a16:creationId xmlns:a16="http://schemas.microsoft.com/office/drawing/2014/main" id="{D95DBF95-6E97-E426-1A6B-DDE639BF63B4}"/>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a:latin typeface="Arial" panose="020B0604020202020204" pitchFamily="34" charset="0"/>
                <a:ea typeface="Calibri" panose="020F0502020204030204" pitchFamily="34" charset="0"/>
              </a:rPr>
              <a:t>Odchylky od technických podmínek</a:t>
            </a:r>
            <a:endParaRPr lang="cs-CZ" sz="2300" b="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7591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Vyloučení předmětu plnění od konkrétních výrobců</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6" name="Tabulka 5">
            <a:extLst>
              <a:ext uri="{FF2B5EF4-FFF2-40B4-BE49-F238E27FC236}">
                <a16:creationId xmlns:a16="http://schemas.microsoft.com/office/drawing/2014/main" id="{CF89C0A6-8D7C-1B46-D7F4-0F361338FC89}"/>
              </a:ext>
            </a:extLst>
          </p:cNvPr>
          <p:cNvGraphicFramePr>
            <a:graphicFrameLocks noGrp="1"/>
          </p:cNvGraphicFramePr>
          <p:nvPr>
            <p:extLst>
              <p:ext uri="{D42A27DB-BD31-4B8C-83A1-F6EECF244321}">
                <p14:modId xmlns:p14="http://schemas.microsoft.com/office/powerpoint/2010/main" val="3980252489"/>
              </p:ext>
            </p:extLst>
          </p:nvPr>
        </p:nvGraphicFramePr>
        <p:xfrm>
          <a:off x="323528" y="1124744"/>
          <a:ext cx="8496944" cy="4800539"/>
        </p:xfrm>
        <a:graphic>
          <a:graphicData uri="http://schemas.openxmlformats.org/drawingml/2006/table">
            <a:tbl>
              <a:tblPr firstRow="1" bandRow="1"/>
              <a:tblGrid>
                <a:gridCol w="8496944">
                  <a:extLst>
                    <a:ext uri="{9D8B030D-6E8A-4147-A177-3AD203B41FA5}">
                      <a16:colId xmlns:a16="http://schemas.microsoft.com/office/drawing/2014/main" val="184062388"/>
                    </a:ext>
                  </a:extLst>
                </a:gridCol>
              </a:tblGrid>
              <a:tr h="132715">
                <a:tc>
                  <a:txBody>
                    <a:bodyPr/>
                    <a:lstStyle/>
                    <a:p>
                      <a:pPr algn="just">
                        <a:lnSpc>
                          <a:spcPct val="107000"/>
                        </a:lnSpc>
                        <a:spcAft>
                          <a:spcPts val="800"/>
                        </a:spcAft>
                      </a:pPr>
                      <a:r>
                        <a:rPr lang="cs-CZ" sz="22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22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 –</a:t>
                      </a:r>
                      <a:r>
                        <a:rPr lang="cs-CZ" sz="22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r>
                        <a:rPr lang="cs-CZ" sz="22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S0628/2023/VZ, č. j. ÚOHS-07501/2024/500</a:t>
                      </a:r>
                      <a:endParaRPr lang="cs-CZ" sz="2200" dirty="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99"/>
                    </a:solidFill>
                  </a:tcPr>
                </a:tc>
                <a:extLst>
                  <a:ext uri="{0D108BD9-81ED-4DB2-BD59-A6C34878D82A}">
                    <a16:rowId xmlns:a16="http://schemas.microsoft.com/office/drawing/2014/main" val="357245669"/>
                  </a:ext>
                </a:extLst>
              </a:tr>
              <a:tr h="125095">
                <a:tc>
                  <a:txBody>
                    <a:bodyPr/>
                    <a:lstStyle/>
                    <a:p>
                      <a:pPr algn="just">
                        <a:lnSpc>
                          <a:spcPct val="107000"/>
                        </a:lnSpc>
                        <a:spcAft>
                          <a:spcPts val="800"/>
                        </a:spcAft>
                      </a:pPr>
                      <a:r>
                        <a:rPr lang="cs-CZ" sz="2200" u="sng">
                          <a:solidFill>
                            <a:srgbClr val="000000"/>
                          </a:solidFill>
                          <a:effectLst/>
                          <a:latin typeface="Arial" panose="020B0604020202020204" pitchFamily="34" charset="0"/>
                          <a:ea typeface="Calibri" panose="020F0502020204030204" pitchFamily="34" charset="0"/>
                          <a:cs typeface="Arial" panose="020B0604020202020204" pitchFamily="34" charset="0"/>
                          <a:hlinkClick r:id="rId3"/>
                        </a:rPr>
                        <a:t>https://uohs.gov.cz/cs/verejne-zakazky/sbirky-rozhodnuti/detail-21478.html</a:t>
                      </a:r>
                      <a:endParaRPr lang="cs-CZ" sz="220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3750545967"/>
                  </a:ext>
                </a:extLst>
              </a:tr>
              <a:tr h="0">
                <a:tc>
                  <a:txBody>
                    <a:bodyPr/>
                    <a:lstStyle/>
                    <a:p>
                      <a:pPr algn="just">
                        <a:lnSpc>
                          <a:spcPct val="107000"/>
                        </a:lnSpc>
                        <a:spcAft>
                          <a:spcPts val="800"/>
                        </a:spcAft>
                      </a:pPr>
                      <a:r>
                        <a:rPr lang="cs-CZ" sz="2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Modernizace ICT pro zvýšení kybernetické bezpečnosti</a:t>
                      </a:r>
                      <a:endParaRPr lang="cs-CZ" sz="220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1795393312"/>
                  </a:ext>
                </a:extLst>
              </a:tr>
              <a:tr h="0">
                <a:tc>
                  <a:txBody>
                    <a:bodyPr/>
                    <a:lstStyle/>
                    <a:p>
                      <a:pPr algn="just">
                        <a:lnSpc>
                          <a:spcPct val="107000"/>
                        </a:lnSpc>
                        <a:spcAft>
                          <a:spcPts val="800"/>
                        </a:spcAft>
                      </a:pPr>
                      <a:r>
                        <a:rPr lang="cs-CZ" sz="22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6.3. 2024</a:t>
                      </a:r>
                      <a:endParaRPr lang="cs-CZ" sz="220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1466480434"/>
                  </a:ext>
                </a:extLst>
              </a:tr>
              <a:tr h="0">
                <a:tc>
                  <a:txBody>
                    <a:bodyPr/>
                    <a:lstStyle/>
                    <a:p>
                      <a:pPr algn="just">
                        <a:lnSpc>
                          <a:spcPct val="107000"/>
                        </a:lnSpc>
                        <a:spcAft>
                          <a:spcPts val="800"/>
                        </a:spcAft>
                      </a:pPr>
                      <a:r>
                        <a:rPr lang="cs-CZ" sz="2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6 odst. 2 ZZVZ, § 36 odst. 1 ZZVZ</a:t>
                      </a:r>
                      <a:endParaRPr lang="cs-CZ" sz="220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3289240369"/>
                  </a:ext>
                </a:extLst>
              </a:tr>
              <a:tr h="150495">
                <a:tc>
                  <a:txBody>
                    <a:bodyPr/>
                    <a:lstStyle/>
                    <a:p>
                      <a:pPr algn="just">
                        <a:lnSpc>
                          <a:spcPct val="107000"/>
                        </a:lnSpc>
                        <a:spcAft>
                          <a:spcPts val="800"/>
                        </a:spcAft>
                      </a:pPr>
                      <a:r>
                        <a:rPr lang="cs-CZ"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Úřad pro ochranu hospodářské soutěže rozhodl takto:</a:t>
                      </a:r>
                      <a:endParaRPr lang="cs-CZ" sz="2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cs-CZ" sz="2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Návrh navrhovatele </a:t>
                      </a:r>
                      <a:r>
                        <a:rPr lang="cs-CZ"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 zahájení správního řízení o přezkoumání úkonů zadavatelů, učiněných při společném zadávání veřejné zakázky „Modernizace ICT pro zvýšení kybernetické bezpečnosti“ </a:t>
                      </a:r>
                      <a:r>
                        <a:rPr lang="cs-CZ" sz="2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 zamítá, neboť nebyly zjištěny důvody pro uložení nápravného opatření</a:t>
                      </a:r>
                      <a:r>
                        <a:rPr lang="cs-CZ"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cs-CZ" sz="2200" dirty="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970234231"/>
                  </a:ext>
                </a:extLst>
              </a:tr>
            </a:tbl>
          </a:graphicData>
        </a:graphic>
      </p:graphicFrame>
    </p:spTree>
    <p:extLst>
      <p:ext uri="{BB962C8B-B14F-4D97-AF65-F5344CB8AC3E}">
        <p14:creationId xmlns:p14="http://schemas.microsoft.com/office/powerpoint/2010/main" val="3649892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323528" y="1484784"/>
            <a:ext cx="8496944" cy="4653136"/>
          </a:xfrm>
        </p:spPr>
        <p:txBody>
          <a:bodyPr/>
          <a:lstStyle/>
          <a:p>
            <a:pPr marL="0" indent="0" algn="just">
              <a:buNone/>
            </a:pPr>
            <a:r>
              <a:rPr lang="cs-CZ" sz="2200" b="1" dirty="0">
                <a:cs typeface="Arial" panose="020B0604020202020204" pitchFamily="34"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endParaRPr lang="cs-CZ" sz="2200" dirty="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cs-CZ" sz="2200" dirty="0">
                <a:effectLst/>
                <a:ea typeface="Calibri" panose="020F0502020204030204" pitchFamily="34" charset="0"/>
                <a:cs typeface="Times New Roman" panose="02020603050405020304" pitchFamily="18" charset="0"/>
              </a:rPr>
              <a:t>Zadavatel požadoval, aby dodavatelé nenabízeli předmět plnění výrobců Huawei a ZTE, vůči kterým bylo vydáno varování Národního Úřadu pro Kybernetickou a Informační Bezpečnost a stanovil, že dodavatel, který takové plnění nabídne bude vyloučen</a:t>
            </a:r>
          </a:p>
          <a:p>
            <a:pPr marL="342900" lvl="0" indent="-342900" algn="just">
              <a:lnSpc>
                <a:spcPct val="107000"/>
              </a:lnSpc>
              <a:spcAft>
                <a:spcPts val="800"/>
              </a:spcAft>
              <a:buFont typeface="Arial" panose="020B0604020202020204" pitchFamily="34" charset="0"/>
              <a:buChar char="•"/>
            </a:pPr>
            <a:endParaRPr lang="cs-CZ" sz="2200" dirty="0">
              <a:effectLst/>
              <a:ea typeface="Calibri" panose="020F0502020204030204" pitchFamily="34" charset="0"/>
              <a:cs typeface="Times New Roman" panose="02020603050405020304" pitchFamily="18" charset="0"/>
            </a:endParaRPr>
          </a:p>
          <a:p>
            <a:r>
              <a:rPr lang="cs-CZ" sz="2200" dirty="0">
                <a:effectLst/>
                <a:ea typeface="Calibri" panose="020F0502020204030204" pitchFamily="34" charset="0"/>
              </a:rPr>
              <a:t>Námitky a návrh proti zadávacím podmínkám</a:t>
            </a:r>
            <a:endParaRPr lang="cs-CZ" sz="2200" dirty="0">
              <a:effectLst/>
              <a:ea typeface="Calibri" panose="020F0502020204030204" pitchFamily="34" charset="0"/>
              <a:cs typeface="Times New Roman" panose="02020603050405020304" pitchFamily="18" charset="0"/>
            </a:endParaRPr>
          </a:p>
          <a:p>
            <a:pPr marL="0" indent="0" algn="just">
              <a:buNone/>
            </a:pPr>
            <a:endParaRPr lang="cs-CZ" sz="2200" dirty="0">
              <a:cs typeface="Arial" panose="020B0604020202020204" pitchFamily="34" charset="0"/>
            </a:endParaRPr>
          </a:p>
          <a:p>
            <a:pPr algn="just"/>
            <a:endParaRPr lang="cs-CZ" sz="2200" b="1" dirty="0">
              <a:cs typeface="Arial" panose="020B0604020202020204" pitchFamily="34" charset="0"/>
            </a:endParaRPr>
          </a:p>
        </p:txBody>
      </p:sp>
      <p:sp>
        <p:nvSpPr>
          <p:cNvPr id="5" name="object 3">
            <a:extLst>
              <a:ext uri="{FF2B5EF4-FFF2-40B4-BE49-F238E27FC236}">
                <a16:creationId xmlns:a16="http://schemas.microsoft.com/office/drawing/2014/main" id="{49836CE4-7D1C-8DB1-9724-60ED1A62FF74}"/>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a:latin typeface="Arial" panose="020B0604020202020204" pitchFamily="34" charset="0"/>
                <a:ea typeface="Calibri" panose="020F0502020204030204" pitchFamily="34" charset="0"/>
              </a:rPr>
              <a:t>Vyloučení předmětu plnění od konkrétních výrobců</a:t>
            </a:r>
            <a:endParaRPr lang="cs-CZ" sz="2300" b="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1216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79512" y="900100"/>
            <a:ext cx="8784976" cy="5957900"/>
          </a:xfrm>
        </p:spPr>
        <p:txBody>
          <a:bodyPr/>
          <a:lstStyle/>
          <a:p>
            <a:pPr marL="0" indent="0" algn="just">
              <a:lnSpc>
                <a:spcPct val="107000"/>
              </a:lnSpc>
              <a:spcAft>
                <a:spcPts val="800"/>
              </a:spcAft>
              <a:buNone/>
            </a:pPr>
            <a:r>
              <a:rPr lang="cs-CZ" sz="2100" dirty="0">
                <a:effectLst/>
                <a:latin typeface="Arial" panose="020B0604020202020204" pitchFamily="34" charset="0"/>
                <a:ea typeface="Calibri" panose="020F0502020204030204" pitchFamily="34" charset="0"/>
                <a:cs typeface="Times New Roman" panose="02020603050405020304" pitchFamily="18" charset="0"/>
              </a:rPr>
              <a:t>89.         K výše uvedenému lze nad rámec uvedeného doplnit, že </a:t>
            </a:r>
            <a:r>
              <a:rPr lang="cs-CZ" sz="2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veškeré požadavky na předmět plnění zadavatel stanoví na základě svých potřeb s ohledem na poptávané plnění. Veškeré požadavky však musí vždy vycházet z objektivně zdůvodnitelných potřeb </a:t>
            </a:r>
            <a:r>
              <a:rPr lang="cs-CZ" sz="2100" dirty="0">
                <a:effectLst/>
                <a:latin typeface="Arial" panose="020B0604020202020204" pitchFamily="34" charset="0"/>
                <a:ea typeface="Calibri" panose="020F0502020204030204" pitchFamily="34" charset="0"/>
                <a:cs typeface="Times New Roman" panose="02020603050405020304" pitchFamily="18" charset="0"/>
              </a:rPr>
              <a:t>zadavatele. Obecně je třeba ve vztahu k procesu zadávání veřejných zakázek konstatovat, že </a:t>
            </a:r>
            <a:r>
              <a:rPr lang="cs-CZ" sz="21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v zadávacím řízení lze ve své podstatě každou zadávací podmínku či požadavek zadavatele považovat za do určité míry limitující a omezující. </a:t>
            </a:r>
            <a:r>
              <a:rPr lang="cs-CZ" sz="2100" dirty="0">
                <a:effectLst/>
                <a:latin typeface="Arial" panose="020B0604020202020204" pitchFamily="34" charset="0"/>
                <a:ea typeface="Calibri" panose="020F0502020204030204" pitchFamily="34" charset="0"/>
                <a:cs typeface="Times New Roman" panose="02020603050405020304" pitchFamily="18" charset="0"/>
              </a:rPr>
              <a:t>Zadavatel je však v případě, že klade na dodavatele (účastníky) určitá omezení – požadavky na dodávané plnění, vázán jednotlivými zákonnými ustanoveními, stejně tak pak je povinen reflektovat ve vztahu ke všem jeho úkonům, tedy i nastavení zadávacích podmínek, ustanovení § 6 zákona, v němž jsou vyjádřeny základní zásady zadávacího řízení. Jinak řečeno </a:t>
            </a:r>
            <a:r>
              <a:rPr lang="cs-CZ" sz="21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zadávací podmínky sice mohou pro určité dodavatele skýtat výhodu, avšak nesmí tomu tak být bezdůvodně</a:t>
            </a:r>
            <a:r>
              <a:rPr lang="cs-CZ" sz="2100" dirty="0">
                <a:effectLst/>
                <a:latin typeface="Arial" panose="020B0604020202020204" pitchFamily="34" charset="0"/>
                <a:ea typeface="Calibri" panose="020F0502020204030204" pitchFamily="34" charset="0"/>
                <a:cs typeface="Times New Roman" panose="02020603050405020304" pitchFamily="18" charset="0"/>
              </a:rPr>
              <a:t>, tj. tato výhoda musí být odůvodněna, resp. vycházet z konkrétních logických úvah a potřeb zadavatele a musí pro ni existovat objektivní příčiny.</a:t>
            </a:r>
            <a:endParaRPr lang="cs-CZ" sz="2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7160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79512" y="1772816"/>
            <a:ext cx="8784976" cy="3609020"/>
          </a:xfrm>
        </p:spPr>
        <p:txBody>
          <a:bodyPr/>
          <a:lstStyle/>
          <a:p>
            <a:pPr marL="0" indent="0" algn="just">
              <a:lnSpc>
                <a:spcPct val="107000"/>
              </a:lnSpc>
              <a:spcAft>
                <a:spcPts val="800"/>
              </a:spcAft>
              <a:buNone/>
            </a:pPr>
            <a:r>
              <a:rPr lang="cs-CZ" sz="2200" dirty="0">
                <a:effectLst/>
                <a:latin typeface="Arial" panose="020B0604020202020204" pitchFamily="34" charset="0"/>
                <a:ea typeface="Calibri" panose="020F0502020204030204" pitchFamily="34" charset="0"/>
              </a:rPr>
              <a:t>94.         </a:t>
            </a:r>
            <a:r>
              <a:rPr lang="cs-CZ" sz="2200" dirty="0">
                <a:solidFill>
                  <a:srgbClr val="0070C0"/>
                </a:solidFill>
                <a:effectLst/>
                <a:latin typeface="Arial" panose="020B0604020202020204" pitchFamily="34" charset="0"/>
                <a:ea typeface="Calibri" panose="020F0502020204030204" pitchFamily="34" charset="0"/>
              </a:rPr>
              <a:t>Napadená zadávací podmínka tedy nepochybně zvýhodňuje ty dodavatele, kteří pro plnění předmětu veřejné zakázky nepředpokládali využití technických a programových prostředků společností Huawei a ZTE</a:t>
            </a:r>
            <a:r>
              <a:rPr lang="cs-CZ" sz="2200" dirty="0">
                <a:effectLst/>
                <a:latin typeface="Arial" panose="020B0604020202020204" pitchFamily="34" charset="0"/>
                <a:ea typeface="Calibri" panose="020F0502020204030204" pitchFamily="34" charset="0"/>
              </a:rPr>
              <a:t>. Je zcela zřejmé, že </a:t>
            </a:r>
            <a:r>
              <a:rPr lang="cs-CZ" sz="2200" dirty="0">
                <a:solidFill>
                  <a:srgbClr val="00B050"/>
                </a:solidFill>
                <a:effectLst/>
                <a:latin typeface="Arial" panose="020B0604020202020204" pitchFamily="34" charset="0"/>
                <a:ea typeface="Calibri" panose="020F0502020204030204" pitchFamily="34" charset="0"/>
              </a:rPr>
              <a:t>napadená zadávací podmínka rovněž omezuje hospodářskou soutěž mezi dodavateli</a:t>
            </a:r>
            <a:r>
              <a:rPr lang="cs-CZ" sz="2200" dirty="0">
                <a:effectLst/>
                <a:latin typeface="Arial" panose="020B0604020202020204" pitchFamily="34" charset="0"/>
                <a:ea typeface="Calibri" panose="020F0502020204030204" pitchFamily="34" charset="0"/>
              </a:rPr>
              <a:t>. </a:t>
            </a:r>
            <a:r>
              <a:rPr lang="cs-CZ" sz="2200" dirty="0">
                <a:solidFill>
                  <a:srgbClr val="C00000"/>
                </a:solidFill>
                <a:effectLst/>
                <a:latin typeface="Arial" panose="020B0604020202020204" pitchFamily="34" charset="0"/>
                <a:ea typeface="Calibri" panose="020F0502020204030204" pitchFamily="34" charset="0"/>
              </a:rPr>
              <a:t>Klíčovou otázkou tak je, zda stanovení napadené zadávací podmínky zadavatelem je důvodné a obhajitelné </a:t>
            </a:r>
            <a:r>
              <a:rPr lang="cs-CZ" sz="2200" dirty="0">
                <a:effectLst/>
                <a:latin typeface="Arial" panose="020B0604020202020204" pitchFamily="34" charset="0"/>
                <a:ea typeface="Calibri" panose="020F0502020204030204" pitchFamily="34" charset="0"/>
              </a:rPr>
              <a:t>či zda neexistují relevantní důvody, které by stanovení napadené zadávací podmínky mohly obhájit. (…) </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2990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79512" y="1340768"/>
            <a:ext cx="8784976" cy="4833156"/>
          </a:xfrm>
        </p:spPr>
        <p:txBody>
          <a:bodyPr/>
          <a:lstStyle/>
          <a:p>
            <a:pPr marL="0" indent="0" algn="just">
              <a:lnSpc>
                <a:spcPct val="107000"/>
              </a:lnSpc>
              <a:spcAft>
                <a:spcPts val="800"/>
              </a:spcAft>
              <a:buNone/>
            </a:pPr>
            <a:r>
              <a:rPr lang="cs-CZ" sz="2200" dirty="0">
                <a:effectLst/>
                <a:latin typeface="Arial" panose="020B0604020202020204" pitchFamily="34" charset="0"/>
                <a:ea typeface="Calibri" panose="020F0502020204030204" pitchFamily="34" charset="0"/>
              </a:rPr>
              <a:t>94.         (…) </a:t>
            </a:r>
            <a:r>
              <a:rPr lang="cs-CZ" sz="2200" dirty="0">
                <a:solidFill>
                  <a:srgbClr val="7030A0"/>
                </a:solidFill>
                <a:effectLst/>
                <a:latin typeface="Arial" panose="020B0604020202020204" pitchFamily="34" charset="0"/>
                <a:ea typeface="Calibri" panose="020F0502020204030204" pitchFamily="34" charset="0"/>
              </a:rPr>
              <a:t>Pokud se pak zadavatel, který podle stávající právní úpravy povinnou osobu podle ZKB není, dobrovolně </a:t>
            </a:r>
            <a:r>
              <a:rPr lang="cs-CZ" sz="2200" dirty="0">
                <a:effectLst/>
                <a:latin typeface="Arial" panose="020B0604020202020204" pitchFamily="34" charset="0"/>
                <a:ea typeface="Calibri" panose="020F0502020204030204" pitchFamily="34" charset="0"/>
              </a:rPr>
              <a:t>(případně s ohledem na připravovanou legislativu, která se jej bude zřejmě bezprostředně týkat) </a:t>
            </a:r>
            <a:r>
              <a:rPr lang="cs-CZ" sz="2200" dirty="0">
                <a:solidFill>
                  <a:srgbClr val="7030A0"/>
                </a:solidFill>
                <a:effectLst/>
                <a:latin typeface="Arial" panose="020B0604020202020204" pitchFamily="34" charset="0"/>
                <a:ea typeface="Calibri" panose="020F0502020204030204" pitchFamily="34" charset="0"/>
              </a:rPr>
              <a:t>hodlá postupy stanovenými pro povinné subjekty řídit, lze tento postup považovat za zcela logický a dle názoru Úřadu mu lze takto odpovědné jednání těžko jakkoli vyčítat. </a:t>
            </a:r>
            <a:r>
              <a:rPr lang="cs-CZ" sz="2200" dirty="0">
                <a:effectLst/>
                <a:latin typeface="Arial" panose="020B0604020202020204" pitchFamily="34" charset="0"/>
                <a:ea typeface="Calibri" panose="020F0502020204030204" pitchFamily="34" charset="0"/>
              </a:rPr>
              <a:t>V takovém případě pak </a:t>
            </a:r>
            <a:r>
              <a:rPr lang="cs-CZ" sz="2200" dirty="0">
                <a:solidFill>
                  <a:srgbClr val="0070C0"/>
                </a:solidFill>
                <a:effectLst/>
                <a:latin typeface="Arial" panose="020B0604020202020204" pitchFamily="34" charset="0"/>
                <a:ea typeface="Calibri" panose="020F0502020204030204" pitchFamily="34" charset="0"/>
              </a:rPr>
              <a:t>stanovení požadavků pro zajištění kybernetické bezpečnosti nelze a priori považovat za nezákonné omezení hospodářské soutěže </a:t>
            </a:r>
            <a:r>
              <a:rPr lang="cs-CZ" sz="2200" dirty="0">
                <a:effectLst/>
                <a:latin typeface="Arial" panose="020B0604020202020204" pitchFamily="34" charset="0"/>
                <a:ea typeface="Calibri" panose="020F0502020204030204" pitchFamily="34" charset="0"/>
              </a:rPr>
              <a:t>(nedůvodnou překážku hospodářské soutěže), je však </a:t>
            </a:r>
            <a:r>
              <a:rPr lang="cs-CZ" sz="2200" dirty="0">
                <a:solidFill>
                  <a:srgbClr val="00B050"/>
                </a:solidFill>
                <a:effectLst/>
                <a:latin typeface="Arial" panose="020B0604020202020204" pitchFamily="34" charset="0"/>
                <a:ea typeface="Calibri" panose="020F0502020204030204" pitchFamily="34" charset="0"/>
              </a:rPr>
              <a:t>nezbytné posoudit, zda tyto požadavky byly stanoveny v souladu se ZKB, VKB a varováním NÚKIB a zda byla hospodářská soutěž za tímto účelem omezena jen v míře nezbytné pro zajištění odpovídající kybernetické bezpečnosti zadavatele.</a:t>
            </a:r>
            <a:r>
              <a:rPr lang="cs-CZ" sz="2200" dirty="0">
                <a:effectLst/>
                <a:latin typeface="Arial" panose="020B0604020202020204" pitchFamily="34" charset="0"/>
                <a:ea typeface="Calibri" panose="020F0502020204030204" pitchFamily="34" charset="0"/>
              </a:rPr>
              <a:t> (…)</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496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743345"/>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Zmeškání lhůty pro objasnění nebo doplnění údajů, dokladů, vzorků nebo modelů</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4" name="Tabulka 3">
            <a:extLst>
              <a:ext uri="{FF2B5EF4-FFF2-40B4-BE49-F238E27FC236}">
                <a16:creationId xmlns:a16="http://schemas.microsoft.com/office/drawing/2014/main" id="{33135F69-4E4C-C6B1-5517-169AA74FEC1D}"/>
              </a:ext>
            </a:extLst>
          </p:cNvPr>
          <p:cNvGraphicFramePr>
            <a:graphicFrameLocks noGrp="1"/>
          </p:cNvGraphicFramePr>
          <p:nvPr>
            <p:extLst>
              <p:ext uri="{D42A27DB-BD31-4B8C-83A1-F6EECF244321}">
                <p14:modId xmlns:p14="http://schemas.microsoft.com/office/powerpoint/2010/main" val="168466976"/>
              </p:ext>
            </p:extLst>
          </p:nvPr>
        </p:nvGraphicFramePr>
        <p:xfrm>
          <a:off x="107504" y="1044326"/>
          <a:ext cx="8928992" cy="5867657"/>
        </p:xfrm>
        <a:graphic>
          <a:graphicData uri="http://schemas.openxmlformats.org/drawingml/2006/table">
            <a:tbl>
              <a:tblPr firstRow="1" bandRow="1">
                <a:tableStyleId>{5C22544A-7EE6-4342-B048-85BDC9FD1C3A}</a:tableStyleId>
              </a:tblPr>
              <a:tblGrid>
                <a:gridCol w="8928992">
                  <a:extLst>
                    <a:ext uri="{9D8B030D-6E8A-4147-A177-3AD203B41FA5}">
                      <a16:colId xmlns:a16="http://schemas.microsoft.com/office/drawing/2014/main" val="1114729471"/>
                    </a:ext>
                  </a:extLst>
                </a:gridCol>
              </a:tblGrid>
              <a:tr h="329757">
                <a:tc>
                  <a:txBody>
                    <a:bodyPr/>
                    <a:lstStyle/>
                    <a:p>
                      <a:pPr algn="just">
                        <a:lnSpc>
                          <a:spcPct val="107000"/>
                        </a:lnSpc>
                        <a:spcAft>
                          <a:spcPts val="800"/>
                        </a:spcAft>
                      </a:pPr>
                      <a:r>
                        <a:rPr lang="cs-CZ" sz="1600" kern="1200">
                          <a:effectLst/>
                        </a:rPr>
                        <a:t>Sp. zn. ÚOHS –</a:t>
                      </a:r>
                      <a:r>
                        <a:rPr lang="cs-CZ" sz="1600">
                          <a:effectLst/>
                        </a:rPr>
                        <a:t> </a:t>
                      </a:r>
                      <a:r>
                        <a:rPr lang="cs-CZ" sz="1600" kern="1200">
                          <a:effectLst/>
                        </a:rPr>
                        <a:t>S0556/2023/VZ, č. j. ÚOHS-48453/2023/500</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32374089"/>
                  </a:ext>
                </a:extLst>
              </a:tr>
              <a:tr h="329757">
                <a:tc>
                  <a:txBody>
                    <a:bodyPr/>
                    <a:lstStyle/>
                    <a:p>
                      <a:pPr algn="just">
                        <a:lnSpc>
                          <a:spcPct val="107000"/>
                        </a:lnSpc>
                        <a:spcAft>
                          <a:spcPts val="800"/>
                        </a:spcAft>
                      </a:pPr>
                      <a:r>
                        <a:rPr lang="cs-CZ" sz="1600" u="sng" dirty="0">
                          <a:effectLst/>
                          <a:hlinkClick r:id="rId3"/>
                        </a:rPr>
                        <a:t>https://uohs.gov.cz/cs/verejne-zakazky/sbirky-rozhodnuti/detail-21480.html</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182715709"/>
                  </a:ext>
                </a:extLst>
              </a:tr>
              <a:tr h="329757">
                <a:tc>
                  <a:txBody>
                    <a:bodyPr/>
                    <a:lstStyle/>
                    <a:p>
                      <a:pPr algn="just">
                        <a:lnSpc>
                          <a:spcPct val="107000"/>
                        </a:lnSpc>
                        <a:spcAft>
                          <a:spcPts val="800"/>
                        </a:spcAft>
                      </a:pPr>
                      <a:r>
                        <a:rPr lang="cs-CZ" sz="1600">
                          <a:effectLst/>
                        </a:rPr>
                        <a:t>Přestavba výstavního pavilonu na víceúčelový kulturní objekt</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264290144"/>
                  </a:ext>
                </a:extLst>
              </a:tr>
              <a:tr h="329757">
                <a:tc>
                  <a:txBody>
                    <a:bodyPr/>
                    <a:lstStyle/>
                    <a:p>
                      <a:pPr algn="just">
                        <a:lnSpc>
                          <a:spcPct val="107000"/>
                        </a:lnSpc>
                        <a:spcAft>
                          <a:spcPts val="800"/>
                        </a:spcAft>
                      </a:pPr>
                      <a:r>
                        <a:rPr lang="cs-CZ" sz="1600" kern="1200">
                          <a:effectLst/>
                        </a:rPr>
                        <a:t>Právní moc: 4.3. 2024</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259925419"/>
                  </a:ext>
                </a:extLst>
              </a:tr>
              <a:tr h="329757">
                <a:tc>
                  <a:txBody>
                    <a:bodyPr/>
                    <a:lstStyle/>
                    <a:p>
                      <a:pPr algn="just">
                        <a:lnSpc>
                          <a:spcPct val="107000"/>
                        </a:lnSpc>
                        <a:spcAft>
                          <a:spcPts val="800"/>
                        </a:spcAft>
                      </a:pPr>
                      <a:r>
                        <a:rPr lang="cs-CZ" sz="1600" dirty="0">
                          <a:effectLst/>
                        </a:rPr>
                        <a:t>Dotčená ustanovení: § 6 odst. 1 ZZVZ, § 46 ZZVZ</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679469182"/>
                  </a:ext>
                </a:extLst>
              </a:tr>
              <a:tr h="3394976">
                <a:tc>
                  <a:txBody>
                    <a:bodyPr/>
                    <a:lstStyle/>
                    <a:p>
                      <a:pPr algn="just">
                        <a:lnSpc>
                          <a:spcPct val="107000"/>
                        </a:lnSpc>
                        <a:spcAft>
                          <a:spcPts val="800"/>
                        </a:spcAft>
                      </a:pPr>
                      <a:r>
                        <a:rPr lang="cs-CZ" sz="1600" dirty="0">
                          <a:effectLst/>
                        </a:rPr>
                        <a:t>Úřad pro ochranu hospodářské soutěže rozhodl takto:</a:t>
                      </a:r>
                    </a:p>
                    <a:p>
                      <a:pPr algn="just">
                        <a:lnSpc>
                          <a:spcPct val="107000"/>
                        </a:lnSpc>
                        <a:spcAft>
                          <a:spcPts val="800"/>
                        </a:spcAft>
                      </a:pPr>
                      <a:r>
                        <a:rPr lang="cs-CZ" sz="1600" b="1" dirty="0">
                          <a:effectLst/>
                        </a:rPr>
                        <a:t>Zadavatel při zadávání veřejné zakázky nedodržel pravidlo pro zadání veřejné zakázky </a:t>
                      </a:r>
                      <a:r>
                        <a:rPr lang="cs-CZ" sz="1600" dirty="0">
                          <a:effectLst/>
                        </a:rPr>
                        <a:t>stanovené v § 48 odst. 2 písm. a) a b) zákona č. 134/2016 Sb., o zadávání veřejných zakázek, v rozhodném znění, </a:t>
                      </a:r>
                      <a:r>
                        <a:rPr lang="cs-CZ" sz="1600" b="1" dirty="0">
                          <a:effectLst/>
                        </a:rPr>
                        <a:t>když vyloučil navrhovatele z účasti v zadávacím řízení</a:t>
                      </a:r>
                      <a:r>
                        <a:rPr lang="cs-CZ" sz="1600" dirty="0">
                          <a:effectLst/>
                        </a:rPr>
                        <a:t> na veřejnou zakázku z důvodu, že navrhovatel na základě „Žádosti hodnotící komise o doplnění dalších dokladů a o písemné objasnění předložených údajů“ ve stanovené lhůtě nedoložil doklady požadované zadavatelem k objasnění, resp. doplnění nabídky navrhovatele dle § 46 citovaného zákona, a z důvodu, že navrhovatel neprokázal splnění technické kvalifikace podle § 79 odst. 2 písm. c) a d) citovaného zákona dle bodu 10.5 zadávací dokumentace citované veřejné zakázky, když ve vztahu k P. F. jakožto členovi realizačního týmu jmenovaného navrhovatele v pozici „stavbyvedoucí – osoba odpovědná za vedení zakázky“ nedoložil tam zadavatelem požadovaný doklad k odborné způsobilosti, </a:t>
                      </a:r>
                      <a:r>
                        <a:rPr lang="cs-CZ" sz="1600" b="1" dirty="0">
                          <a:effectLst/>
                        </a:rPr>
                        <a:t>přestože jmenovaným zadavatelem tvrzené důvody vyloučení nebyly naplněny, přičemž uvedený postup jmenovaného zadavatele mohl ovlivnit výběr dodavatele a dosud nedošlo k uzavření smlouvy.</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724329186"/>
                  </a:ext>
                </a:extLst>
              </a:tr>
              <a:tr h="329757">
                <a:tc>
                  <a:txBody>
                    <a:bodyPr/>
                    <a:lstStyle/>
                    <a:p>
                      <a:pPr algn="just">
                        <a:lnSpc>
                          <a:spcPct val="107000"/>
                        </a:lnSpc>
                        <a:spcAft>
                          <a:spcPts val="800"/>
                        </a:spcAft>
                      </a:pPr>
                      <a:r>
                        <a:rPr lang="cs-CZ" sz="1600" dirty="0">
                          <a:effectLst/>
                        </a:rPr>
                        <a:t>Podán rozklad – ÚOHS-R0166/2023/VZ, rozhodnutí potvrzeno, rozklad zamítnut.</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42906018"/>
                  </a:ext>
                </a:extLst>
              </a:tr>
            </a:tbl>
          </a:graphicData>
        </a:graphic>
      </p:graphicFrame>
    </p:spTree>
    <p:extLst>
      <p:ext uri="{BB962C8B-B14F-4D97-AF65-F5344CB8AC3E}">
        <p14:creationId xmlns:p14="http://schemas.microsoft.com/office/powerpoint/2010/main" val="2412067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79512" y="1196752"/>
            <a:ext cx="8784976" cy="5328592"/>
          </a:xfrm>
        </p:spPr>
        <p:txBody>
          <a:bodyPr/>
          <a:lstStyle/>
          <a:p>
            <a:pPr marL="0" indent="0" algn="just">
              <a:lnSpc>
                <a:spcPct val="107000"/>
              </a:lnSpc>
              <a:spcAft>
                <a:spcPts val="800"/>
              </a:spcAft>
              <a:buNone/>
            </a:pPr>
            <a:r>
              <a:rPr lang="cs-CZ" sz="2000" dirty="0">
                <a:effectLst/>
                <a:latin typeface="Arial" panose="020B0604020202020204" pitchFamily="34" charset="0"/>
                <a:ea typeface="Calibri" panose="020F0502020204030204" pitchFamily="34" charset="0"/>
              </a:rPr>
              <a:t>99.         (…) Jak bylo dovozeno výše, </a:t>
            </a:r>
            <a:r>
              <a:rPr lang="cs-CZ" sz="2000" dirty="0">
                <a:solidFill>
                  <a:srgbClr val="C00000"/>
                </a:solidFill>
                <a:effectLst/>
                <a:latin typeface="Arial" panose="020B0604020202020204" pitchFamily="34" charset="0"/>
                <a:ea typeface="Calibri" panose="020F0502020204030204" pitchFamily="34" charset="0"/>
              </a:rPr>
              <a:t>napadená zadávací podmínka je de facto jediným možným opatřením, kterým zadavatel je schopen účinně čelit hrozbám z pohledu kybernetické bezpečnosti při modernizaci ICT a zároveň dostát povinnostem, které v souladu s připravovanou legislativou v oblasti kybernetické bezpečnosti může zadavatel v dohledné době v souvislosti s předmětem plnění veřejné zakázky reálně očekávat. </a:t>
            </a:r>
            <a:r>
              <a:rPr lang="cs-CZ" sz="2000" dirty="0">
                <a:solidFill>
                  <a:srgbClr val="7030A0"/>
                </a:solidFill>
                <a:effectLst/>
                <a:latin typeface="Arial" panose="020B0604020202020204" pitchFamily="34" charset="0"/>
                <a:ea typeface="Calibri" panose="020F0502020204030204" pitchFamily="34" charset="0"/>
              </a:rPr>
              <a:t>Úřad tak v uvedeném ohledu nepovažuje napadenou zadávací podmínku s ohledem na individuální okolnosti veřejné zakázky za jakkoliv excesivní </a:t>
            </a:r>
            <a:r>
              <a:rPr lang="cs-CZ" sz="2000" dirty="0">
                <a:effectLst/>
                <a:latin typeface="Arial" panose="020B0604020202020204" pitchFamily="34" charset="0"/>
                <a:ea typeface="Calibri" panose="020F0502020204030204" pitchFamily="34" charset="0"/>
              </a:rPr>
              <a:t>či představující libovůli zadavatele, nýbrž jediný způsob, jak mohl zadavatel dostát svým povinnostem v oblasti kybernetické bezpečnosti, které na něj s vysokou mírou pravděpodobnosti dopadnou v okamžiku přijetí očekávané legislativy v oblasti kybernetické bezpečnosti, tj. v průběhu plnění šetřené veřejné zakázky. Úřad tak uzavírá, že napadená zadávací podmínka s ohledem na výše uvedené nepředstavuje ani porušení některé ze základních zásad zadávacího řízení, a to včetně zákazu diskriminace, neboť se v jejím případě nejedná o bezdůvodné omezení hospodářské soutěže.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1273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404664" y="1556792"/>
            <a:ext cx="8334672" cy="4608512"/>
          </a:xfrm>
        </p:spPr>
        <p:txBody>
          <a:bodyPr/>
          <a:lstStyle/>
          <a:p>
            <a:pPr marL="0" indent="0" algn="just">
              <a:buNone/>
            </a:pPr>
            <a:r>
              <a:rPr lang="cs-CZ" sz="2200" b="1" dirty="0">
                <a:latin typeface="Arial" panose="020B0604020202020204" pitchFamily="34" charset="0"/>
                <a:cs typeface="Arial" panose="020B0604020202020204" pitchFamily="34" charset="0"/>
              </a:rPr>
              <a:t>Ponaučení:</a:t>
            </a:r>
          </a:p>
          <a:p>
            <a:pPr algn="just"/>
            <a:endParaRPr lang="cs-CZ" sz="2200" dirty="0">
              <a:effectLst/>
              <a:latin typeface="Arial" panose="020B0604020202020204" pitchFamily="34" charset="0"/>
              <a:ea typeface="Calibri" panose="020F0502020204030204" pitchFamily="34" charset="0"/>
            </a:endParaRPr>
          </a:p>
          <a:p>
            <a:pPr algn="just"/>
            <a:r>
              <a:rPr lang="cs-CZ" sz="2200" dirty="0">
                <a:effectLst/>
                <a:latin typeface="Arial" panose="020B0604020202020204" pitchFamily="34" charset="0"/>
                <a:ea typeface="Calibri" panose="020F0502020204030204" pitchFamily="34" charset="0"/>
              </a:rPr>
              <a:t>Napadená zadávací podmínka tedy nepochybně zvýhodňuje ty dodavatele, kteří pro plnění předmětu veřejné zakázky nepředpokládali využití technických a programových prostředků společností Huawei a ZTE. Je zcela zřejmé, že napadená zadávací podmínka rovněž omezuje hospodářskou soutěž mezi dodavateli. Klíčovou otázkou tak je, zda stanovení napadené zadávací podmínky zadavatelem je důvodné a obhajitelné či zda neexistují relevantní důvody, které by stanovení napadené zadávací podmínky mohly obhájit.</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endParaRPr lang="cs-CZ" sz="22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marL="0" indent="0" algn="just">
              <a:buNone/>
            </a:pPr>
            <a:endParaRPr lang="cs-CZ" sz="2200" b="1" dirty="0">
              <a:latin typeface="Arial" panose="020B0604020202020204" pitchFamily="34" charset="0"/>
              <a:cs typeface="Arial" panose="020B0604020202020204" pitchFamily="34" charset="0"/>
            </a:endParaRPr>
          </a:p>
        </p:txBody>
      </p:sp>
      <p:sp>
        <p:nvSpPr>
          <p:cNvPr id="2" name="object 3">
            <a:extLst>
              <a:ext uri="{FF2B5EF4-FFF2-40B4-BE49-F238E27FC236}">
                <a16:creationId xmlns:a16="http://schemas.microsoft.com/office/drawing/2014/main" id="{CB0AA2E4-7C07-4359-BD56-F1269679F8ED}"/>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Vyloučení předmětu plnění od konkrétních výrobců</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1983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Zvýhodnění dodavatele, který dodává všechny části veřejné zakázky rozdělené na části</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049E5BAE-A04A-6916-6BBA-4BCCCC8A7693}"/>
              </a:ext>
            </a:extLst>
          </p:cNvPr>
          <p:cNvGraphicFramePr>
            <a:graphicFrameLocks noGrp="1"/>
          </p:cNvGraphicFramePr>
          <p:nvPr>
            <p:extLst>
              <p:ext uri="{D42A27DB-BD31-4B8C-83A1-F6EECF244321}">
                <p14:modId xmlns:p14="http://schemas.microsoft.com/office/powerpoint/2010/main" val="3090925097"/>
              </p:ext>
            </p:extLst>
          </p:nvPr>
        </p:nvGraphicFramePr>
        <p:xfrm>
          <a:off x="251520" y="1556792"/>
          <a:ext cx="8640960" cy="4490850"/>
        </p:xfrm>
        <a:graphic>
          <a:graphicData uri="http://schemas.openxmlformats.org/drawingml/2006/table">
            <a:tbl>
              <a:tblPr firstRow="1" bandRow="1"/>
              <a:tblGrid>
                <a:gridCol w="8640960">
                  <a:extLst>
                    <a:ext uri="{9D8B030D-6E8A-4147-A177-3AD203B41FA5}">
                      <a16:colId xmlns:a16="http://schemas.microsoft.com/office/drawing/2014/main" val="1904527298"/>
                    </a:ext>
                  </a:extLst>
                </a:gridCol>
              </a:tblGrid>
              <a:tr h="132715">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 zn. ÚOHS –</a:t>
                      </a:r>
                      <a:r>
                        <a:rPr lang="cs-CZ" sz="2000">
                          <a:solidFill>
                            <a:srgbClr val="FFFFFF"/>
                          </a:solidFill>
                          <a:effectLst/>
                          <a:latin typeface="Arial" panose="020B0604020202020204" pitchFamily="34" charset="0"/>
                          <a:ea typeface="Calibri" panose="020F0502020204030204" pitchFamily="34" charset="0"/>
                          <a:cs typeface="Arial" panose="020B0604020202020204" pitchFamily="34" charset="0"/>
                        </a:rPr>
                        <a:t> </a:t>
                      </a: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S0644/2023/VZ, č. j. ÚOHS-01606/2024/500</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99"/>
                    </a:solidFill>
                  </a:tcPr>
                </a:tc>
                <a:extLst>
                  <a:ext uri="{0D108BD9-81ED-4DB2-BD59-A6C34878D82A}">
                    <a16:rowId xmlns:a16="http://schemas.microsoft.com/office/drawing/2014/main" val="3815409370"/>
                  </a:ext>
                </a:extLst>
              </a:tr>
              <a:tr h="125095">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Calibri" panose="020F0502020204030204" pitchFamily="34" charset="0"/>
                          <a:cs typeface="Arial" panose="020B0604020202020204" pitchFamily="34" charset="0"/>
                          <a:hlinkClick r:id="rId3"/>
                        </a:rPr>
                        <a:t>https://uohs.gov.cz/cs/verejne-zakazky/sbirky-rozhodnuti/detail-21507.html</a:t>
                      </a:r>
                      <a:r>
                        <a:rPr lang="cs-CZ" sz="200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1926882581"/>
                  </a:ext>
                </a:extLst>
              </a:tr>
              <a:tr h="0">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Modernizace ICT pro zvýšení kybernetické bezpečnosti</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3926200931"/>
                  </a:ext>
                </a:extLst>
              </a:tr>
              <a:tr h="0">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15.3. 2024</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2100503864"/>
                  </a:ext>
                </a:extLst>
              </a:tr>
              <a:tr h="0">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6 ZZVZ, § 101 ZZVZ, § 115 ZZVZ</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994607303"/>
                  </a:ext>
                </a:extLst>
              </a:tr>
              <a:tr h="150495">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Úřad pro ochranu hospodářské soutěže rozhodl takto:</a:t>
                      </a:r>
                      <a:endParaRPr lang="cs-CZ" sz="20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cs-CZ"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Návrh navrhovatele </a:t>
                      </a: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 zahájení správního řízení o přezkoumání úkonů zadavatelů učiněných při společném zadávání veřejné zakázky „Modernizace ICT pro zvýšení kybernetické bezpečnosti“ </a:t>
                      </a:r>
                      <a:r>
                        <a:rPr lang="cs-CZ" sz="2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 zamítá, neboť nebyly zjištěny důvody pro uložení nápravného opatření</a:t>
                      </a: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129178795"/>
                  </a:ext>
                </a:extLst>
              </a:tr>
              <a:tr h="150495">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Podán rozklad – ÚOHS-R0019/2024/VZ, rozhodnutí potvrzeno, rozklad zamítnut.</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3310049904"/>
                  </a:ext>
                </a:extLst>
              </a:tr>
            </a:tbl>
          </a:graphicData>
        </a:graphic>
      </p:graphicFrame>
    </p:spTree>
    <p:extLst>
      <p:ext uri="{BB962C8B-B14F-4D97-AF65-F5344CB8AC3E}">
        <p14:creationId xmlns:p14="http://schemas.microsoft.com/office/powerpoint/2010/main" val="271466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323528" y="1484784"/>
            <a:ext cx="8496944" cy="4653136"/>
          </a:xfrm>
        </p:spPr>
        <p:txBody>
          <a:bodyPr/>
          <a:lstStyle/>
          <a:p>
            <a:pPr marL="0" indent="0" algn="just">
              <a:buNone/>
            </a:pPr>
            <a:r>
              <a:rPr lang="cs-CZ" sz="2200" b="1" dirty="0">
                <a:cs typeface="Arial" panose="020B0604020202020204" pitchFamily="34"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endParaRPr lang="cs-CZ" sz="2200" dirty="0">
              <a:ea typeface="Calibri" panose="020F050202020403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cs-CZ" sz="2200" dirty="0">
                <a:effectLst/>
                <a:ea typeface="Calibri" panose="020F0502020204030204" pitchFamily="34" charset="0"/>
                <a:cs typeface="Times New Roman" panose="02020603050405020304" pitchFamily="18" charset="0"/>
              </a:rPr>
              <a:t>Zadavatel zakázku rozdělil na 3 části</a:t>
            </a:r>
          </a:p>
          <a:p>
            <a:pPr marL="342900" lvl="0" indent="-342900">
              <a:lnSpc>
                <a:spcPct val="107000"/>
              </a:lnSpc>
              <a:buFont typeface="Arial" panose="020B0604020202020204" pitchFamily="34" charset="0"/>
              <a:buChar char="•"/>
            </a:pPr>
            <a:endParaRPr lang="cs-CZ" sz="2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pPr>
            <a:r>
              <a:rPr lang="cs-CZ" sz="2200" dirty="0">
                <a:effectLst/>
                <a:ea typeface="Calibri" panose="020F0502020204030204" pitchFamily="34" charset="0"/>
                <a:cs typeface="Times New Roman" panose="02020603050405020304" pitchFamily="18" charset="0"/>
              </a:rPr>
              <a:t>Zadavatel stanovil v rámci hodnocení bodové zvýhodnění 15 bodů (ze 100), pro účastníky, kteří mu dodají všechny části veřejné zakázky</a:t>
            </a:r>
            <a:br>
              <a:rPr lang="cs-CZ" sz="2200" dirty="0">
                <a:effectLst/>
                <a:ea typeface="Calibri" panose="020F0502020204030204" pitchFamily="34" charset="0"/>
                <a:cs typeface="Times New Roman" panose="02020603050405020304" pitchFamily="18" charset="0"/>
              </a:rPr>
            </a:br>
            <a:endParaRPr lang="cs-CZ" sz="2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pPr>
            <a:r>
              <a:rPr lang="cs-CZ" sz="2200" dirty="0">
                <a:effectLst/>
                <a:ea typeface="Calibri" panose="020F0502020204030204" pitchFamily="34" charset="0"/>
              </a:rPr>
              <a:t>Námitky a návrh proti zadávacím podmínkám</a:t>
            </a:r>
            <a:endParaRPr lang="cs-CZ" sz="2200" dirty="0">
              <a:cs typeface="Arial" panose="020B0604020202020204" pitchFamily="34" charset="0"/>
            </a:endParaRPr>
          </a:p>
          <a:p>
            <a:pPr algn="just"/>
            <a:endParaRPr lang="cs-CZ" sz="2200" b="1" dirty="0">
              <a:cs typeface="Arial" panose="020B0604020202020204" pitchFamily="34" charset="0"/>
            </a:endParaRPr>
          </a:p>
        </p:txBody>
      </p:sp>
      <p:sp>
        <p:nvSpPr>
          <p:cNvPr id="2" name="object 3">
            <a:extLst>
              <a:ext uri="{FF2B5EF4-FFF2-40B4-BE49-F238E27FC236}">
                <a16:creationId xmlns:a16="http://schemas.microsoft.com/office/drawing/2014/main" id="{9D6D4DA0-37E2-8921-A6F4-88BFC91EF2F9}"/>
              </a:ext>
            </a:extLst>
          </p:cNvPr>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Zvýhodnění dodavatele, který dodává všechny části veřejné zakázky rozdělené na části</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327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58041" y="1556792"/>
            <a:ext cx="8784976" cy="4824536"/>
          </a:xfrm>
        </p:spPr>
        <p:txBody>
          <a:bodyPr/>
          <a:lstStyle/>
          <a:p>
            <a:pPr marL="0" indent="0" algn="just">
              <a:lnSpc>
                <a:spcPct val="107000"/>
              </a:lnSpc>
              <a:spcAft>
                <a:spcPts val="800"/>
              </a:spcAft>
              <a:buNone/>
            </a:pPr>
            <a:r>
              <a:rPr lang="cs-CZ" sz="2200" dirty="0">
                <a:effectLst/>
                <a:latin typeface="Arial" panose="020B0604020202020204" pitchFamily="34" charset="0"/>
                <a:ea typeface="Calibri" panose="020F0502020204030204" pitchFamily="34" charset="0"/>
                <a:cs typeface="Times New Roman" panose="02020603050405020304" pitchFamily="18" charset="0"/>
              </a:rPr>
              <a:t>60.         Byť tedy </a:t>
            </a:r>
            <a:r>
              <a:rPr lang="cs-CZ" sz="2200"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t>z pohledu dodavatele, který má zájem účastnit se zadávacího řízení v rámci konkrétní samostatné dílčí části veřejné zakázky jsou rozhodné toliko podmínky vztahující se ke konkrétní části </a:t>
            </a:r>
            <a:r>
              <a:rPr lang="cs-CZ" sz="2200" dirty="0">
                <a:effectLst/>
                <a:latin typeface="Arial" panose="020B0604020202020204" pitchFamily="34" charset="0"/>
                <a:ea typeface="Calibri" panose="020F0502020204030204" pitchFamily="34" charset="0"/>
                <a:cs typeface="Times New Roman" panose="02020603050405020304" pitchFamily="18" charset="0"/>
              </a:rPr>
              <a:t>veřejné zakázky, ve které má zájem uspět, a tudíž </a:t>
            </a:r>
            <a:r>
              <a:rPr lang="cs-CZ" sz="22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ostatní části veřejné zakázky jsou pro něj nepodstatné či marginální,</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zadavatel musí naopak přemýšlet globálně nad dodávkou celé technologie</a:t>
            </a:r>
            <a:r>
              <a:rPr lang="cs-CZ" sz="2200" dirty="0">
                <a:effectLst/>
                <a:latin typeface="Arial" panose="020B0604020202020204" pitchFamily="34" charset="0"/>
                <a:ea typeface="Calibri" panose="020F0502020204030204" pitchFamily="34" charset="0"/>
                <a:cs typeface="Times New Roman" panose="02020603050405020304" pitchFamily="18" charset="0"/>
              </a:rPr>
              <a:t> a následně i nad jejím praktickým využíváním, servisem, aktualizacemi atd. (…) Úřad je tak přesvědčen, že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ačkoliv zadavatel poptává 3 samostatné dílčí části </a:t>
            </a:r>
            <a:r>
              <a:rPr lang="cs-CZ" sz="2200" dirty="0">
                <a:effectLst/>
                <a:latin typeface="Arial" panose="020B0604020202020204" pitchFamily="34" charset="0"/>
                <a:ea typeface="Calibri" panose="020F0502020204030204" pitchFamily="34" charset="0"/>
                <a:cs typeface="Times New Roman" panose="02020603050405020304" pitchFamily="18" charset="0"/>
              </a:rPr>
              <a:t>ICT technologie,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 případě, že tyto části spolu úzce souvisí a jedna část dodávané technologie vzájemně ovlivňuje užití a nákladovost zbylých částí </a:t>
            </a:r>
            <a:r>
              <a:rPr lang="cs-CZ" sz="2200" dirty="0">
                <a:effectLst/>
                <a:latin typeface="Arial" panose="020B0604020202020204" pitchFamily="34" charset="0"/>
                <a:ea typeface="Calibri" panose="020F0502020204030204" pitchFamily="34" charset="0"/>
                <a:cs typeface="Times New Roman" panose="02020603050405020304" pitchFamily="18" charset="0"/>
              </a:rPr>
              <a:t>dodávané technologie v průběhu životního cyklu,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zadavatel nepochybně oprávněn tuto skutečnost zohlednit v zadávacích podmínkách</a:t>
            </a:r>
            <a:r>
              <a:rPr lang="cs-CZ" sz="2200" dirty="0">
                <a:effectLst/>
                <a:latin typeface="Arial" panose="020B0604020202020204" pitchFamily="34" charset="0"/>
                <a:ea typeface="Calibri" panose="020F0502020204030204" pitchFamily="34" charset="0"/>
                <a:cs typeface="Times New Roman" panose="02020603050405020304" pitchFamily="18" charset="0"/>
              </a:rPr>
              <a:t>.</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1838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79512" y="1124744"/>
            <a:ext cx="8784976" cy="5472608"/>
          </a:xfrm>
        </p:spPr>
        <p:txBody>
          <a:bodyPr/>
          <a:lstStyle/>
          <a:p>
            <a:pPr marL="0" indent="0" algn="just">
              <a:lnSpc>
                <a:spcPct val="107000"/>
              </a:lnSpc>
              <a:spcAft>
                <a:spcPts val="800"/>
              </a:spcAft>
              <a:buNone/>
            </a:pPr>
            <a:r>
              <a:rPr lang="cs-CZ" sz="2000" dirty="0">
                <a:effectLst/>
                <a:latin typeface="Arial" panose="020B0604020202020204" pitchFamily="34" charset="0"/>
                <a:ea typeface="Calibri" panose="020F0502020204030204" pitchFamily="34" charset="0"/>
              </a:rPr>
              <a:t>61.         </a:t>
            </a:r>
            <a:r>
              <a:rPr lang="cs-CZ" sz="2000" dirty="0">
                <a:solidFill>
                  <a:srgbClr val="C00000"/>
                </a:solidFill>
                <a:effectLst/>
                <a:latin typeface="Arial" panose="020B0604020202020204" pitchFamily="34" charset="0"/>
                <a:ea typeface="Calibri" panose="020F0502020204030204" pitchFamily="34" charset="0"/>
              </a:rPr>
              <a:t>Zadavatel předmětnou skutečnost zohlednil v rámci hodnocení nabídek.</a:t>
            </a:r>
            <a:r>
              <a:rPr lang="cs-CZ" sz="2000" dirty="0">
                <a:effectLst/>
                <a:latin typeface="Arial" panose="020B0604020202020204" pitchFamily="34" charset="0"/>
                <a:ea typeface="Calibri" panose="020F0502020204030204" pitchFamily="34" charset="0"/>
              </a:rPr>
              <a:t>  V daném případě tedy </a:t>
            </a:r>
            <a:r>
              <a:rPr lang="cs-CZ" sz="2000" dirty="0">
                <a:solidFill>
                  <a:srgbClr val="7030A0"/>
                </a:solidFill>
                <a:effectLst/>
                <a:latin typeface="Arial" panose="020B0604020202020204" pitchFamily="34" charset="0"/>
                <a:ea typeface="Calibri" panose="020F0502020204030204" pitchFamily="34" charset="0"/>
              </a:rPr>
              <a:t>nelimitoval již samotný přistup dodavatelů k možnosti ucházet se o část veřejné zakázky např. prostřednictvím požadavků na kvalifikaci či dokonce nerozdělením veřejné zakázky na části</a:t>
            </a:r>
            <a:r>
              <a:rPr lang="cs-CZ" sz="2000" dirty="0">
                <a:effectLst/>
                <a:latin typeface="Arial" panose="020B0604020202020204" pitchFamily="34" charset="0"/>
                <a:ea typeface="Calibri" panose="020F0502020204030204" pitchFamily="34" charset="0"/>
              </a:rPr>
              <a:t>, ale toliko v rámci hodnocení </a:t>
            </a:r>
            <a:r>
              <a:rPr lang="cs-CZ" sz="2000" dirty="0">
                <a:solidFill>
                  <a:srgbClr val="0070C0"/>
                </a:solidFill>
                <a:effectLst/>
                <a:latin typeface="Arial" panose="020B0604020202020204" pitchFamily="34" charset="0"/>
                <a:ea typeface="Calibri" panose="020F0502020204030204" pitchFamily="34" charset="0"/>
              </a:rPr>
              <a:t>zohlednil, že někteří dodavatelé jsou mu schopni nabídnout požadované řešení jako celek</a:t>
            </a:r>
            <a:r>
              <a:rPr lang="cs-CZ" sz="2000" dirty="0">
                <a:effectLst/>
                <a:latin typeface="Arial" panose="020B0604020202020204" pitchFamily="34" charset="0"/>
                <a:ea typeface="Calibri" panose="020F0502020204030204" pitchFamily="34" charset="0"/>
              </a:rPr>
              <a:t>, tj. jsou schopni splnit všechny části veřejné zakázky, kdy v takové situaci </a:t>
            </a:r>
            <a:r>
              <a:rPr lang="cs-CZ" sz="2000" dirty="0">
                <a:solidFill>
                  <a:srgbClr val="00B050"/>
                </a:solidFill>
                <a:effectLst/>
                <a:latin typeface="Arial" panose="020B0604020202020204" pitchFamily="34" charset="0"/>
                <a:ea typeface="Calibri" panose="020F0502020204030204" pitchFamily="34" charset="0"/>
              </a:rPr>
              <a:t>lze např. předpokládat, že jimi dodávané technologie pro jednotlivé části jsou spolu bez problémů kompatibilní. </a:t>
            </a:r>
            <a:r>
              <a:rPr lang="cs-CZ" sz="2000" dirty="0">
                <a:effectLst/>
                <a:latin typeface="Arial" panose="020B0604020202020204" pitchFamily="34" charset="0"/>
                <a:ea typeface="Calibri" panose="020F0502020204030204" pitchFamily="34" charset="0"/>
              </a:rPr>
              <a:t>(…) </a:t>
            </a:r>
            <a:r>
              <a:rPr lang="cs-CZ" sz="2000" dirty="0">
                <a:solidFill>
                  <a:srgbClr val="C00000"/>
                </a:solidFill>
                <a:effectLst/>
                <a:latin typeface="Arial" panose="020B0604020202020204" pitchFamily="34" charset="0"/>
                <a:ea typeface="Calibri" panose="020F0502020204030204" pitchFamily="34" charset="0"/>
              </a:rPr>
              <a:t>Skutečnost, že zadavatel při hodnocení u každé dílčí části hodlá zohlednit i související náklady vyplývající z nutnosti zajistit dodávku celkové technologie ICT a priori neznamená, že by zadavatel neměl v úmyslu hodnotit nabídky u jednotlivých částí odděleně a neprováděl výběr dodavatele u těchto částí veřejné zakázky odděleně. </a:t>
            </a:r>
            <a:r>
              <a:rPr lang="cs-CZ" sz="2000" dirty="0">
                <a:effectLst/>
                <a:latin typeface="Arial" panose="020B0604020202020204" pitchFamily="34" charset="0"/>
                <a:ea typeface="Calibri" panose="020F0502020204030204" pitchFamily="34" charset="0"/>
              </a:rPr>
              <a:t>Samotná bonifikace skutečností přesahujících sice konkrétní část veřejné zakázky, ale přesto zásadních pro veřejnou zakázky v jejím komplexním pojetí nepředstavuje zásah do odděleného hodnocení nabídek.</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7446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89756" y="908720"/>
            <a:ext cx="8964488" cy="5949280"/>
          </a:xfrm>
        </p:spPr>
        <p:txBody>
          <a:bodyPr/>
          <a:lstStyle/>
          <a:p>
            <a:pPr marL="0" indent="0" algn="just">
              <a:lnSpc>
                <a:spcPct val="107000"/>
              </a:lnSpc>
              <a:spcAft>
                <a:spcPts val="800"/>
              </a:spcAft>
              <a:buNone/>
            </a:pPr>
            <a:r>
              <a:rPr lang="cs-CZ" sz="1900" dirty="0">
                <a:effectLst/>
                <a:latin typeface="Arial" panose="020B0604020202020204" pitchFamily="34" charset="0"/>
                <a:ea typeface="Calibri" panose="020F0502020204030204" pitchFamily="34" charset="0"/>
              </a:rPr>
              <a:t>63.         (…) </a:t>
            </a:r>
            <a:r>
              <a:rPr lang="cs-CZ" sz="1900" dirty="0">
                <a:solidFill>
                  <a:srgbClr val="7030A0"/>
                </a:solidFill>
                <a:effectLst/>
                <a:latin typeface="Arial" panose="020B0604020202020204" pitchFamily="34" charset="0"/>
                <a:ea typeface="Calibri" panose="020F0502020204030204" pitchFamily="34" charset="0"/>
              </a:rPr>
              <a:t>Zadavatel tedy v zadávacích podmínkách záměrně zvýhodnil nabídky, které budou obsahovat komplexní řešení oproti nabídkám obsahujícím toliko řešení dílčí</a:t>
            </a:r>
            <a:r>
              <a:rPr lang="cs-CZ" sz="1900" dirty="0">
                <a:effectLst/>
                <a:latin typeface="Arial" panose="020B0604020202020204" pitchFamily="34" charset="0"/>
                <a:ea typeface="Calibri" panose="020F0502020204030204" pitchFamily="34" charset="0"/>
              </a:rPr>
              <a:t>, avšak je zároveň třeba dodat, že se v šetřeném případě </a:t>
            </a:r>
            <a:r>
              <a:rPr lang="cs-CZ" sz="1900" dirty="0">
                <a:solidFill>
                  <a:srgbClr val="0070C0"/>
                </a:solidFill>
                <a:effectLst/>
                <a:latin typeface="Arial" panose="020B0604020202020204" pitchFamily="34" charset="0"/>
                <a:ea typeface="Calibri" panose="020F0502020204030204" pitchFamily="34" charset="0"/>
              </a:rPr>
              <a:t>nejedná o bezdůvodné zvýhodnění skupiny dodavatelů</a:t>
            </a:r>
            <a:r>
              <a:rPr lang="cs-CZ" sz="1900" dirty="0">
                <a:effectLst/>
                <a:latin typeface="Arial" panose="020B0604020202020204" pitchFamily="34" charset="0"/>
                <a:ea typeface="Calibri" panose="020F0502020204030204" pitchFamily="34" charset="0"/>
              </a:rPr>
              <a:t>, kteří zadavateli nabídnou komplexní řešení oproti dodavatelům, kteří jsou schopni nabídnout řešení toliko dílčí</a:t>
            </a:r>
            <a:r>
              <a:rPr lang="cs-CZ" sz="1900" dirty="0">
                <a:solidFill>
                  <a:srgbClr val="0070C0"/>
                </a:solidFill>
                <a:effectLst/>
                <a:latin typeface="Arial" panose="020B0604020202020204" pitchFamily="34" charset="0"/>
                <a:ea typeface="Calibri" panose="020F0502020204030204" pitchFamily="34" charset="0"/>
              </a:rPr>
              <a:t>, neboť toto zvýhodnění má své ekonomické opodstatnění, které spočívá v úspoře finančních prostředků </a:t>
            </a:r>
            <a:r>
              <a:rPr lang="cs-CZ" sz="1900" dirty="0">
                <a:effectLst/>
                <a:latin typeface="Arial" panose="020B0604020202020204" pitchFamily="34" charset="0"/>
                <a:ea typeface="Calibri" panose="020F0502020204030204" pitchFamily="34" charset="0"/>
              </a:rPr>
              <a:t>zadavatele v průběhu životního cyklu dodávaných technologií, jak již bylo uvedeno výše v odůvodnění tohoto rozhodnutí. Namítané </a:t>
            </a:r>
            <a:r>
              <a:rPr lang="cs-CZ" sz="1900" dirty="0">
                <a:solidFill>
                  <a:srgbClr val="00B050"/>
                </a:solidFill>
                <a:effectLst/>
                <a:latin typeface="Arial" panose="020B0604020202020204" pitchFamily="34" charset="0"/>
                <a:ea typeface="Calibri" panose="020F0502020204030204" pitchFamily="34" charset="0"/>
              </a:rPr>
              <a:t>bodové zvýhodnění komplexního řešení tak nenaplňuje elementární znak diskriminačního jednání ve smyslu § 6 odst. 2 zákona, kterým je ryzí účelovost a bezdůvodnost takového jednání zadavatele, který se záměrně snaží diskriminovat či přímo předem vylučovat konkrétní dodavatele nebo okruh dodavatelů</a:t>
            </a:r>
            <a:r>
              <a:rPr lang="cs-CZ" sz="1900" dirty="0">
                <a:effectLst/>
                <a:latin typeface="Arial" panose="020B0604020202020204" pitchFamily="34" charset="0"/>
                <a:ea typeface="Calibri" panose="020F0502020204030204" pitchFamily="34" charset="0"/>
              </a:rPr>
              <a:t>, aniž by k tomu měl nějaký relevantní vysvětlitelný důvod, což zjevně není šetřený případ. </a:t>
            </a:r>
            <a:r>
              <a:rPr lang="cs-CZ" sz="1900" dirty="0">
                <a:solidFill>
                  <a:srgbClr val="C00000"/>
                </a:solidFill>
                <a:effectLst/>
                <a:latin typeface="Arial" panose="020B0604020202020204" pitchFamily="34" charset="0"/>
                <a:ea typeface="Calibri" panose="020F0502020204030204" pitchFamily="34" charset="0"/>
              </a:rPr>
              <a:t>Úřad při svém šetření posoudil i samotnou výši zadavatelem stanoveného zvýhodnění komplexního řešení a dospěl k závěru, že ačkoliv je míra tohoto zvýhodnění pro dodavatele s dílčím řešení znatelná, nelze ji označit za excesivní nebo vylučující možnost podání nabídky pouze na dílčí část </a:t>
            </a:r>
            <a:r>
              <a:rPr lang="cs-CZ" sz="1900" dirty="0">
                <a:effectLst/>
                <a:latin typeface="Arial" panose="020B0604020202020204" pitchFamily="34" charset="0"/>
                <a:ea typeface="Calibri" panose="020F0502020204030204" pitchFamily="34" charset="0"/>
              </a:rPr>
              <a:t>veřejné zakázky, což podle vyjádření zadavatele Klatovská nemocnice dokládá i ten fakt, že na jednu z částí veřejné zakázky zadavatel jednu takovou dílčí nabídku obdržel. (…) </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8251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79512" y="908720"/>
            <a:ext cx="8784976" cy="5328592"/>
          </a:xfrm>
        </p:spPr>
        <p:txBody>
          <a:bodyPr/>
          <a:lstStyle/>
          <a:p>
            <a:pPr marL="0" indent="0" algn="just">
              <a:lnSpc>
                <a:spcPct val="107000"/>
              </a:lnSpc>
              <a:spcAft>
                <a:spcPts val="800"/>
              </a:spcAft>
              <a:buNone/>
            </a:pPr>
            <a:r>
              <a:rPr lang="cs-CZ" sz="2200">
                <a:effectLst/>
                <a:latin typeface="Arial" panose="020B0604020202020204" pitchFamily="34" charset="0"/>
                <a:ea typeface="Calibri" panose="020F0502020204030204" pitchFamily="34" charset="0"/>
              </a:rPr>
              <a:t>64.         </a:t>
            </a:r>
            <a:r>
              <a:rPr lang="cs-CZ" sz="2200">
                <a:solidFill>
                  <a:srgbClr val="7030A0"/>
                </a:solidFill>
                <a:effectLst/>
                <a:latin typeface="Arial" panose="020B0604020202020204" pitchFamily="34" charset="0"/>
                <a:ea typeface="Calibri" panose="020F0502020204030204" pitchFamily="34" charset="0"/>
              </a:rPr>
              <a:t>Pro úplnost Úřad dodává, že zadavatel Klatovská nemocnice má řádné a logické odůvodnění pro svůj postup i pro případ, kdy by nabídka dodavatele, u které byla při hodnocení uplatněna bonifikace za komplexní řešení, byla vybrána jako nejvýhodnější pouze v části plnění. </a:t>
            </a:r>
            <a:r>
              <a:rPr lang="cs-CZ" sz="2200">
                <a:effectLst/>
                <a:latin typeface="Arial" panose="020B0604020202020204" pitchFamily="34" charset="0"/>
                <a:ea typeface="Calibri" panose="020F0502020204030204" pitchFamily="34" charset="0"/>
              </a:rPr>
              <a:t>Zadavatel Klatovská nemocnice podle svého vyjádření počítá i s touto eventualitou, kdy </a:t>
            </a:r>
            <a:r>
              <a:rPr lang="cs-CZ" sz="2200">
                <a:solidFill>
                  <a:srgbClr val="0070C0"/>
                </a:solidFill>
                <a:effectLst/>
                <a:latin typeface="Arial" panose="020B0604020202020204" pitchFamily="34" charset="0"/>
                <a:ea typeface="Calibri" panose="020F0502020204030204" pitchFamily="34" charset="0"/>
              </a:rPr>
              <a:t>podle jeho vyjádření i tato situace mu přináší ekonomickou výhodu oproti stavu, kdy by obdržel toliko nabídky na dílčí části plnění, neboť alespoň jeden z vybraných dodavatelů bude mít v takovém případě znalosti a zkušenosti s komplexním plnění předmětu veřejné zakázky, a tedy dokáže v průběhu jejího plnění eliminovat většinu jím zmíněných rizik, respektive je bude schopen  v průběhu realizace ve spolupráci s ostatními dodavateli dílčích částí úspěšně vyřešit. </a:t>
            </a:r>
            <a:r>
              <a:rPr lang="cs-CZ" sz="2200">
                <a:effectLst/>
                <a:latin typeface="Arial" panose="020B0604020202020204" pitchFamily="34" charset="0"/>
                <a:ea typeface="Calibri" panose="020F0502020204030204" pitchFamily="34" charset="0"/>
              </a:rPr>
              <a:t>Na takové úvaze neshledává Úřad ničeho nelogického či excesívního.</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9760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404664" y="1556792"/>
            <a:ext cx="8334672" cy="4608512"/>
          </a:xfrm>
        </p:spPr>
        <p:txBody>
          <a:bodyPr/>
          <a:lstStyle/>
          <a:p>
            <a:pPr marL="0" indent="0" algn="just">
              <a:buNone/>
            </a:pPr>
            <a:r>
              <a:rPr lang="cs-CZ" sz="2200" b="1" dirty="0">
                <a:latin typeface="Arial" panose="020B0604020202020204" pitchFamily="34" charset="0"/>
                <a:cs typeface="Arial" panose="020B0604020202020204" pitchFamily="34" charset="0"/>
              </a:rPr>
              <a:t>Ponaučení:</a:t>
            </a:r>
          </a:p>
          <a:p>
            <a:pPr algn="just"/>
            <a:endParaRPr lang="cs-CZ" sz="2200" dirty="0">
              <a:effectLst/>
              <a:latin typeface="Arial" panose="020B0604020202020204" pitchFamily="34" charset="0"/>
              <a:ea typeface="Calibri" panose="020F0502020204030204" pitchFamily="34" charset="0"/>
            </a:endParaRPr>
          </a:p>
          <a:p>
            <a:pPr algn="just"/>
            <a:r>
              <a:rPr lang="cs-CZ" sz="2200" dirty="0">
                <a:effectLst/>
                <a:latin typeface="Arial" panose="020B0604020202020204" pitchFamily="34" charset="0"/>
                <a:ea typeface="Calibri" panose="020F0502020204030204" pitchFamily="34" charset="0"/>
              </a:rPr>
              <a:t>Bodové zvýhodnění komplexního řešení nenaplňuje elementární znak diskriminačního jednání ve smyslu § 6 odst. 2 zákona, kterým je ryzí účelovost a bezdůvodnost takového jednání zadavatele, který se záměrně snaží diskriminovat či přímo předem vylučovat konkrétní dodavatele nebo okruh dodavatelů, aniž by k tomu měl nějaký relevantní vysvětlitelný důvod, což zjevně není šetřený případ.</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endParaRPr lang="cs-CZ" sz="22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marL="0" indent="0" algn="just">
              <a:buNone/>
            </a:pPr>
            <a:endParaRPr lang="cs-CZ" sz="2200" b="1" dirty="0">
              <a:latin typeface="Arial" panose="020B0604020202020204" pitchFamily="34" charset="0"/>
              <a:cs typeface="Arial" panose="020B0604020202020204" pitchFamily="34" charset="0"/>
            </a:endParaRPr>
          </a:p>
        </p:txBody>
      </p:sp>
      <p:sp>
        <p:nvSpPr>
          <p:cNvPr id="6" name="object 3">
            <a:extLst>
              <a:ext uri="{FF2B5EF4-FFF2-40B4-BE49-F238E27FC236}">
                <a16:creationId xmlns:a16="http://schemas.microsoft.com/office/drawing/2014/main" id="{AC44A0AA-0117-4737-A99C-3CBE812537C3}"/>
              </a:ext>
            </a:extLst>
          </p:cNvPr>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Zvýhodnění dodavatele, který dodává všechny části veřejné zakázky rozdělené na části</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68743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Vyhrazená změna závazku a změna termínu zhotovení prostřednictvím dodatku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4" name="Tabulka 3">
            <a:extLst>
              <a:ext uri="{FF2B5EF4-FFF2-40B4-BE49-F238E27FC236}">
                <a16:creationId xmlns:a16="http://schemas.microsoft.com/office/drawing/2014/main" id="{257B39A8-9A80-A896-DCC1-E1CE2EFD7A4B}"/>
              </a:ext>
            </a:extLst>
          </p:cNvPr>
          <p:cNvGraphicFramePr>
            <a:graphicFrameLocks noGrp="1"/>
          </p:cNvGraphicFramePr>
          <p:nvPr>
            <p:extLst>
              <p:ext uri="{D42A27DB-BD31-4B8C-83A1-F6EECF244321}">
                <p14:modId xmlns:p14="http://schemas.microsoft.com/office/powerpoint/2010/main" val="2159591631"/>
              </p:ext>
            </p:extLst>
          </p:nvPr>
        </p:nvGraphicFramePr>
        <p:xfrm>
          <a:off x="179512" y="1484784"/>
          <a:ext cx="8784976" cy="4815653"/>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1629564453"/>
                    </a:ext>
                  </a:extLst>
                </a:gridCol>
              </a:tblGrid>
              <a:tr h="132715">
                <a:tc>
                  <a:txBody>
                    <a:bodyPr/>
                    <a:lstStyle/>
                    <a:p>
                      <a:pPr algn="just">
                        <a:lnSpc>
                          <a:spcPct val="107000"/>
                        </a:lnSpc>
                        <a:spcAft>
                          <a:spcPts val="800"/>
                        </a:spcAft>
                      </a:pPr>
                      <a:r>
                        <a:rPr lang="cs-CZ" sz="2000" kern="1200">
                          <a:effectLst/>
                          <a:latin typeface="+mn-lt"/>
                        </a:rPr>
                        <a:t>Sp. zn. ÚOHS –</a:t>
                      </a:r>
                      <a:r>
                        <a:rPr lang="cs-CZ" sz="2000">
                          <a:effectLst/>
                          <a:latin typeface="+mn-lt"/>
                        </a:rPr>
                        <a:t> </a:t>
                      </a:r>
                      <a:r>
                        <a:rPr lang="cs-CZ" sz="2000" kern="1200">
                          <a:effectLst/>
                          <a:latin typeface="+mn-lt"/>
                        </a:rPr>
                        <a:t>R0016/2024/VZ, č. j. ÚOHS-10655/2024/163</a:t>
                      </a:r>
                      <a:endParaRPr lang="cs-CZ" sz="200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101429039"/>
                  </a:ext>
                </a:extLst>
              </a:tr>
              <a:tr h="125095">
                <a:tc>
                  <a:txBody>
                    <a:bodyPr/>
                    <a:lstStyle/>
                    <a:p>
                      <a:pPr algn="just">
                        <a:lnSpc>
                          <a:spcPct val="107000"/>
                        </a:lnSpc>
                        <a:spcAft>
                          <a:spcPts val="800"/>
                        </a:spcAft>
                      </a:pPr>
                      <a:r>
                        <a:rPr lang="cs-CZ" sz="2000" u="sng">
                          <a:effectLst/>
                          <a:latin typeface="+mn-lt"/>
                          <a:hlinkClick r:id="rId3"/>
                        </a:rPr>
                        <a:t>https://uohs.gov.cz/cs/verejne-zakazky/sbirky-rozhodnuti/detail-21530.html</a:t>
                      </a:r>
                      <a:r>
                        <a:rPr lang="cs-CZ" sz="2000">
                          <a:effectLst/>
                          <a:latin typeface="+mn-lt"/>
                        </a:rPr>
                        <a:t> </a:t>
                      </a:r>
                      <a:endParaRPr lang="cs-CZ" sz="200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828433769"/>
                  </a:ext>
                </a:extLst>
              </a:tr>
              <a:tr h="0">
                <a:tc>
                  <a:txBody>
                    <a:bodyPr/>
                    <a:lstStyle/>
                    <a:p>
                      <a:pPr algn="just">
                        <a:lnSpc>
                          <a:spcPct val="107000"/>
                        </a:lnSpc>
                        <a:spcAft>
                          <a:spcPts val="800"/>
                        </a:spcAft>
                      </a:pPr>
                      <a:r>
                        <a:rPr lang="cs-CZ" sz="2000">
                          <a:effectLst/>
                          <a:latin typeface="+mn-lt"/>
                        </a:rPr>
                        <a:t>Cyklostezka Jičínská</a:t>
                      </a:r>
                      <a:endParaRPr lang="cs-CZ" sz="200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64621468"/>
                  </a:ext>
                </a:extLst>
              </a:tr>
              <a:tr h="0">
                <a:tc>
                  <a:txBody>
                    <a:bodyPr/>
                    <a:lstStyle/>
                    <a:p>
                      <a:pPr algn="just">
                        <a:lnSpc>
                          <a:spcPct val="107000"/>
                        </a:lnSpc>
                        <a:spcAft>
                          <a:spcPts val="800"/>
                        </a:spcAft>
                      </a:pPr>
                      <a:r>
                        <a:rPr lang="cs-CZ" sz="2000" kern="1200">
                          <a:effectLst/>
                          <a:latin typeface="+mn-lt"/>
                        </a:rPr>
                        <a:t>Právní moc: 18.3. 2024</a:t>
                      </a:r>
                      <a:endParaRPr lang="cs-CZ" sz="200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743265587"/>
                  </a:ext>
                </a:extLst>
              </a:tr>
              <a:tr h="0">
                <a:tc>
                  <a:txBody>
                    <a:bodyPr/>
                    <a:lstStyle/>
                    <a:p>
                      <a:pPr algn="just">
                        <a:lnSpc>
                          <a:spcPct val="107000"/>
                        </a:lnSpc>
                        <a:spcAft>
                          <a:spcPts val="800"/>
                        </a:spcAft>
                      </a:pPr>
                      <a:r>
                        <a:rPr lang="cs-CZ" sz="2000">
                          <a:effectLst/>
                          <a:latin typeface="+mn-lt"/>
                        </a:rPr>
                        <a:t>Dotčená ustanovení: § 100 ZZVZ, § 222 ZZVZ</a:t>
                      </a:r>
                      <a:endParaRPr lang="cs-CZ" sz="200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285102933"/>
                  </a:ext>
                </a:extLst>
              </a:tr>
              <a:tr h="150495">
                <a:tc>
                  <a:txBody>
                    <a:bodyPr/>
                    <a:lstStyle/>
                    <a:p>
                      <a:pPr algn="just">
                        <a:lnSpc>
                          <a:spcPct val="107000"/>
                        </a:lnSpc>
                        <a:spcAft>
                          <a:spcPts val="800"/>
                        </a:spcAft>
                      </a:pPr>
                      <a:r>
                        <a:rPr lang="cs-CZ" sz="2000" dirty="0">
                          <a:effectLst/>
                          <a:latin typeface="+mn-lt"/>
                        </a:rPr>
                        <a:t>Předseda Úřadu pro ochranu hospodářské soutěže rozhodl takto:</a:t>
                      </a:r>
                    </a:p>
                    <a:p>
                      <a:pPr algn="just">
                        <a:lnSpc>
                          <a:spcPct val="107000"/>
                        </a:lnSpc>
                        <a:spcAft>
                          <a:spcPts val="800"/>
                        </a:spcAft>
                      </a:pPr>
                      <a:r>
                        <a:rPr lang="cs-CZ" sz="2000" b="1" dirty="0">
                          <a:effectLst/>
                          <a:latin typeface="+mn-lt"/>
                        </a:rPr>
                        <a:t>Výroky I, III a IV rozhodnutí Úřadu </a:t>
                      </a:r>
                      <a:r>
                        <a:rPr lang="cs-CZ" sz="2000" dirty="0">
                          <a:effectLst/>
                          <a:latin typeface="+mn-lt"/>
                        </a:rPr>
                        <a:t>pro ochranu hospodářské soutěže </a:t>
                      </a:r>
                      <a:r>
                        <a:rPr lang="cs-CZ" sz="2000" dirty="0" err="1">
                          <a:effectLst/>
                          <a:latin typeface="+mn-lt"/>
                        </a:rPr>
                        <a:t>sp</a:t>
                      </a:r>
                      <a:r>
                        <a:rPr lang="cs-CZ" sz="2000" dirty="0">
                          <a:effectLst/>
                          <a:latin typeface="+mn-lt"/>
                        </a:rPr>
                        <a:t>. zn. ÚOHS-S0597/2023/VZ, č. j. ÚOHS-51136/2023/510 ze dne 22. 12. 2023 </a:t>
                      </a:r>
                      <a:r>
                        <a:rPr lang="cs-CZ" sz="2000" b="1" dirty="0">
                          <a:effectLst/>
                          <a:latin typeface="+mn-lt"/>
                        </a:rPr>
                        <a:t>ruším a řízení </a:t>
                      </a:r>
                      <a:r>
                        <a:rPr lang="cs-CZ" sz="2000" dirty="0">
                          <a:effectLst/>
                          <a:latin typeface="+mn-lt"/>
                        </a:rPr>
                        <a:t>zahájené Úřadem pro ochranu hospodářské soutěže dne 25. 9. 2023, vedené pod </a:t>
                      </a:r>
                      <a:r>
                        <a:rPr lang="cs-CZ" sz="2000" dirty="0" err="1">
                          <a:effectLst/>
                          <a:latin typeface="+mn-lt"/>
                        </a:rPr>
                        <a:t>sp</a:t>
                      </a:r>
                      <a:r>
                        <a:rPr lang="cs-CZ" sz="2000" dirty="0">
                          <a:effectLst/>
                          <a:latin typeface="+mn-lt"/>
                        </a:rPr>
                        <a:t>. zn. ÚOHS-S0597/2023/VZ vůči obviněnému </a:t>
                      </a:r>
                      <a:r>
                        <a:rPr lang="cs-CZ" sz="2000" b="1" dirty="0">
                          <a:effectLst/>
                          <a:latin typeface="+mn-lt"/>
                        </a:rPr>
                        <a:t>zastavuji</a:t>
                      </a:r>
                      <a:endParaRPr lang="cs-CZ" sz="2000" b="1"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1071303"/>
                  </a:ext>
                </a:extLst>
              </a:tr>
              <a:tr h="150495">
                <a:tc>
                  <a:txBody>
                    <a:bodyPr/>
                    <a:lstStyle/>
                    <a:p>
                      <a:pPr algn="just">
                        <a:lnSpc>
                          <a:spcPct val="107000"/>
                        </a:lnSpc>
                        <a:spcAft>
                          <a:spcPts val="800"/>
                        </a:spcAft>
                      </a:pPr>
                      <a:r>
                        <a:rPr lang="cs-CZ" sz="2000" dirty="0">
                          <a:effectLst/>
                          <a:latin typeface="+mn-lt"/>
                        </a:rPr>
                        <a:t>Rozhodnutí Úřadu:  </a:t>
                      </a:r>
                      <a:r>
                        <a:rPr lang="cs-CZ" sz="2000" u="sng" dirty="0">
                          <a:effectLst/>
                          <a:latin typeface="+mn-lt"/>
                          <a:hlinkClick r:id="rId4"/>
                        </a:rPr>
                        <a:t>https://uohs.gov.cz/cs/verejne-zakazky/sbirky-rozhodnuti/detail-21531.html</a:t>
                      </a:r>
                      <a:r>
                        <a:rPr lang="cs-CZ" sz="2000" dirty="0">
                          <a:effectLst/>
                          <a:latin typeface="+mn-lt"/>
                        </a:rPr>
                        <a:t> </a:t>
                      </a:r>
                      <a:endParaRPr lang="cs-CZ" sz="20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783055585"/>
                  </a:ext>
                </a:extLst>
              </a:tr>
            </a:tbl>
          </a:graphicData>
        </a:graphic>
      </p:graphicFrame>
    </p:spTree>
    <p:extLst>
      <p:ext uri="{BB962C8B-B14F-4D97-AF65-F5344CB8AC3E}">
        <p14:creationId xmlns:p14="http://schemas.microsoft.com/office/powerpoint/2010/main" val="550907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323528" y="1484784"/>
            <a:ext cx="8496944" cy="4653136"/>
          </a:xfrm>
        </p:spPr>
        <p:txBody>
          <a:bodyPr/>
          <a:lstStyle/>
          <a:p>
            <a:pPr marL="0" indent="0" algn="just">
              <a:buNone/>
            </a:pPr>
            <a:r>
              <a:rPr lang="cs-CZ" sz="2200" b="1" dirty="0">
                <a:cs typeface="Arial" panose="020B0604020202020204" pitchFamily="34" charset="0"/>
              </a:rPr>
              <a:t>Skutkový stav:</a:t>
            </a:r>
          </a:p>
          <a:p>
            <a:pPr marL="342900" lvl="0" indent="-342900" algn="just">
              <a:lnSpc>
                <a:spcPct val="107000"/>
              </a:lnSpc>
              <a:buFont typeface="Symbol" panose="05050102010706020507" pitchFamily="18" charset="2"/>
              <a:buChar char=""/>
            </a:pPr>
            <a:endParaRPr lang="cs-CZ" sz="22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endParaRPr lang="cs-CZ" sz="2200" dirty="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vyloučil navrhovatele, protože navrhovatel včas neodpověděl na žádost </a:t>
            </a:r>
            <a:r>
              <a:rPr lang="cs-CZ" sz="2200" dirty="0">
                <a:effectLst/>
                <a:ea typeface="Times New Roman" panose="02020603050405020304" pitchFamily="18" charset="0"/>
                <a:cs typeface="Times New Roman" panose="02020603050405020304" pitchFamily="18" charset="0"/>
              </a:rPr>
              <a:t>o doplnění dalších dokladů a o písemné objasnění předložených údajů</a:t>
            </a:r>
            <a:r>
              <a:rPr lang="cs-CZ" sz="2200" dirty="0">
                <a:effectLst/>
                <a:ea typeface="Calibri" panose="020F0502020204030204" pitchFamily="34" charset="0"/>
                <a:cs typeface="Times New Roman" panose="02020603050405020304" pitchFamily="18" charset="0"/>
              </a:rPr>
              <a:t> dle § 46 ZZVZ</a:t>
            </a:r>
          </a:p>
          <a:p>
            <a:pPr marL="342900" lvl="0" indent="-342900" algn="just">
              <a:lnSpc>
                <a:spcPct val="107000"/>
              </a:lnSpc>
              <a:buFont typeface="Symbol" panose="05050102010706020507" pitchFamily="18" charset="2"/>
              <a:buChar char=""/>
            </a:pPr>
            <a:endParaRPr lang="cs-CZ" sz="22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Navrhovatel pouze dodal část příloh s několikaminutovým zpožděním</a:t>
            </a:r>
            <a:endParaRPr lang="cs-CZ" sz="2200" dirty="0">
              <a:cs typeface="Arial" panose="020B0604020202020204" pitchFamily="34" charset="0"/>
            </a:endParaRPr>
          </a:p>
          <a:p>
            <a:pPr algn="just"/>
            <a:endParaRPr lang="cs-CZ" sz="2200" dirty="0">
              <a:cs typeface="Arial" panose="020B0604020202020204" pitchFamily="34" charset="0"/>
            </a:endParaRPr>
          </a:p>
          <a:p>
            <a:pPr marL="0" indent="0" algn="just">
              <a:buNone/>
            </a:pPr>
            <a:endParaRPr lang="cs-CZ" sz="2200" dirty="0">
              <a:cs typeface="Arial" panose="020B0604020202020204" pitchFamily="34" charset="0"/>
            </a:endParaRPr>
          </a:p>
          <a:p>
            <a:pPr algn="just"/>
            <a:endParaRPr lang="cs-CZ" sz="2200" b="1" dirty="0">
              <a:cs typeface="Arial" panose="020B0604020202020204" pitchFamily="34" charset="0"/>
            </a:endParaRPr>
          </a:p>
        </p:txBody>
      </p:sp>
      <p:sp>
        <p:nvSpPr>
          <p:cNvPr id="2" name="object 3">
            <a:extLst>
              <a:ext uri="{FF2B5EF4-FFF2-40B4-BE49-F238E27FC236}">
                <a16:creationId xmlns:a16="http://schemas.microsoft.com/office/drawing/2014/main" id="{8805FD32-9483-F485-3484-15F6AE315CB6}"/>
              </a:ext>
            </a:extLst>
          </p:cNvPr>
          <p:cNvSpPr txBox="1">
            <a:spLocks noGrp="1"/>
          </p:cNvSpPr>
          <p:nvPr>
            <p:ph type="title"/>
          </p:nvPr>
        </p:nvSpPr>
        <p:spPr>
          <a:xfrm>
            <a:off x="179512" y="476672"/>
            <a:ext cx="8784976" cy="743345"/>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Zmeškání lhůty pro objasnění nebo doplnění údajů, dokladů, vzorků nebo modelů</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5540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323528" y="1412776"/>
            <a:ext cx="8496944" cy="4968552"/>
          </a:xfrm>
        </p:spPr>
        <p:txBody>
          <a:bodyPr/>
          <a:lstStyle/>
          <a:p>
            <a:pPr marL="0" indent="0" algn="just">
              <a:buNone/>
            </a:pPr>
            <a:r>
              <a:rPr lang="cs-CZ" sz="2200" b="1" dirty="0">
                <a:cs typeface="Arial" panose="020B0604020202020204" pitchFamily="34"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cs-CZ" sz="2000" dirty="0">
                <a:effectLst/>
                <a:ea typeface="Calibri" panose="020F0502020204030204" pitchFamily="34" charset="0"/>
                <a:cs typeface="Times New Roman" panose="02020603050405020304" pitchFamily="18" charset="0"/>
              </a:rPr>
              <a:t>Zadavatel v zadávací dokumentaci uvedl, že „</a:t>
            </a:r>
            <a:r>
              <a:rPr lang="cs-CZ" sz="2000" i="1" dirty="0">
                <a:effectLst/>
                <a:ea typeface="Calibri" panose="020F0502020204030204" pitchFamily="34" charset="0"/>
                <a:cs typeface="Times New Roman" panose="02020603050405020304" pitchFamily="18" charset="0"/>
              </a:rPr>
              <a:t>[t]</a:t>
            </a:r>
            <a:r>
              <a:rPr lang="cs-CZ" sz="2000" i="1" dirty="0" err="1">
                <a:effectLst/>
                <a:ea typeface="Calibri" panose="020F0502020204030204" pitchFamily="34" charset="0"/>
                <a:cs typeface="Times New Roman" panose="02020603050405020304" pitchFamily="18" charset="0"/>
              </a:rPr>
              <a:t>ermín</a:t>
            </a:r>
            <a:r>
              <a:rPr lang="cs-CZ" sz="2000" i="1" dirty="0">
                <a:effectLst/>
                <a:ea typeface="Calibri" panose="020F0502020204030204" pitchFamily="34" charset="0"/>
                <a:cs typeface="Times New Roman" panose="02020603050405020304" pitchFamily="18" charset="0"/>
              </a:rPr>
              <a:t> ukončení se může změnit z objektivních příčin, způsobených třetími stranami nebo jinými okolnostmi, nezávislými na vůli smluvních stran</a:t>
            </a:r>
            <a:r>
              <a:rPr lang="cs-CZ" sz="2000" dirty="0">
                <a:effectLst/>
                <a:ea typeface="Calibri" panose="020F0502020204030204" pitchFamily="34" charset="0"/>
                <a:cs typeface="Times New Roman" panose="02020603050405020304" pitchFamily="18" charset="0"/>
              </a:rPr>
              <a:t>“</a:t>
            </a:r>
          </a:p>
          <a:p>
            <a:pPr marL="342900" lvl="0" indent="-342900" algn="just">
              <a:lnSpc>
                <a:spcPct val="107000"/>
              </a:lnSpc>
              <a:buFont typeface="Arial" panose="020B0604020202020204" pitchFamily="34" charset="0"/>
              <a:buChar char="•"/>
            </a:pPr>
            <a:r>
              <a:rPr lang="cs-CZ" sz="2000" dirty="0">
                <a:effectLst/>
                <a:ea typeface="Calibri" panose="020F0502020204030204" pitchFamily="34" charset="0"/>
                <a:cs typeface="Times New Roman" panose="02020603050405020304" pitchFamily="18" charset="0"/>
              </a:rPr>
              <a:t>Dle Úřadu stanovil zadávací podmínky v rozporu s § 100 odst. 1 ZZVZ a se zásadou transparentnosti, jelikož si tak vyhradil v zadávací dokumentaci změnu závazku ze smlouvy na citovanou veřejnou zakázku, aniž podmínky pro tuto vyhrazenou změnu závazku v zadávací dokumentaci jednoznačně vymezil (výrok I)</a:t>
            </a:r>
          </a:p>
          <a:p>
            <a:pPr marL="342900" lvl="0" indent="-342900" algn="just">
              <a:lnSpc>
                <a:spcPct val="107000"/>
              </a:lnSpc>
              <a:buFont typeface="Arial" panose="020B0604020202020204" pitchFamily="34" charset="0"/>
              <a:buChar char="•"/>
            </a:pPr>
            <a:r>
              <a:rPr lang="cs-CZ" sz="2000" dirty="0">
                <a:effectLst/>
                <a:ea typeface="Calibri" panose="020F0502020204030204" pitchFamily="34" charset="0"/>
                <a:cs typeface="Times New Roman" panose="02020603050405020304" pitchFamily="18" charset="0"/>
              </a:rPr>
              <a:t>Zadavatel také dodatkem změnil termín zhotovení díla z původního termínu 28. 4. 2019 na nový termín 26. 6. 2019</a:t>
            </a:r>
          </a:p>
          <a:p>
            <a:pPr marL="342900" lvl="0" indent="-342900" algn="just">
              <a:lnSpc>
                <a:spcPct val="107000"/>
              </a:lnSpc>
              <a:spcAft>
                <a:spcPts val="800"/>
              </a:spcAft>
              <a:buFont typeface="Arial" panose="020B0604020202020204" pitchFamily="34" charset="0"/>
              <a:buChar char="•"/>
            </a:pPr>
            <a:r>
              <a:rPr lang="cs-CZ" sz="2000" dirty="0">
                <a:effectLst/>
                <a:ea typeface="Calibri" panose="020F0502020204030204" pitchFamily="34" charset="0"/>
                <a:cs typeface="Times New Roman" panose="02020603050405020304" pitchFamily="18" charset="0"/>
              </a:rPr>
              <a:t>Dle Úřadu postupoval v rozporu s § 222, když umožnil podstatnou změnu závazku ze smlouvy po dobu jeho trvání bez provedení nového zadávacího řízení (výrok IV)</a:t>
            </a:r>
          </a:p>
          <a:p>
            <a:pPr algn="just"/>
            <a:endParaRPr lang="cs-CZ" sz="2200" b="1" dirty="0">
              <a:cs typeface="Arial" panose="020B0604020202020204" pitchFamily="34" charset="0"/>
            </a:endParaRPr>
          </a:p>
        </p:txBody>
      </p:sp>
      <p:sp>
        <p:nvSpPr>
          <p:cNvPr id="6" name="object 3">
            <a:extLst>
              <a:ext uri="{FF2B5EF4-FFF2-40B4-BE49-F238E27FC236}">
                <a16:creationId xmlns:a16="http://schemas.microsoft.com/office/drawing/2014/main" id="{3D0E3A58-C7A4-4CE7-F49C-75F167D3ACAD}"/>
              </a:ext>
            </a:extLst>
          </p:cNvPr>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Vyhrazená změna závazku a změna termínu zhotovení prostřednictvím dodatku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02437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83456" y="1124744"/>
            <a:ext cx="8784976" cy="5733256"/>
          </a:xfrm>
        </p:spPr>
        <p:txBody>
          <a:bodyPr/>
          <a:lstStyle/>
          <a:p>
            <a:pPr marL="0" indent="0" algn="just">
              <a:lnSpc>
                <a:spcPct val="107000"/>
              </a:lnSpc>
              <a:spcAft>
                <a:spcPts val="800"/>
              </a:spcAft>
              <a:buNone/>
            </a:pPr>
            <a:r>
              <a:rPr lang="cs-CZ" sz="2200" dirty="0">
                <a:effectLst/>
                <a:ea typeface="Calibri" panose="020F0502020204030204" pitchFamily="34" charset="0"/>
                <a:cs typeface="Times New Roman" panose="02020603050405020304" pitchFamily="18" charset="0"/>
              </a:rPr>
              <a:t>31.         K šetřené zadávací podmínce v první řadě uvádím, že </a:t>
            </a:r>
            <a:r>
              <a:rPr lang="cs-CZ" sz="2200" dirty="0">
                <a:solidFill>
                  <a:srgbClr val="7030A0"/>
                </a:solidFill>
                <a:effectLst/>
                <a:ea typeface="Calibri" panose="020F0502020204030204" pitchFamily="34" charset="0"/>
                <a:cs typeface="Times New Roman" panose="02020603050405020304" pitchFamily="18" charset="0"/>
              </a:rPr>
              <a:t>obviněný ji v zadávací dokumentaci ani ve vzorové smlouvě o dílo neoznačil za vyhrazenou změnu závazku podle § 100 odst. 1 ZZVZ, a proto se formálně vzato o výhradu nejednalo. </a:t>
            </a:r>
            <a:r>
              <a:rPr lang="cs-CZ" sz="2200" dirty="0">
                <a:effectLst/>
                <a:ea typeface="Calibri" panose="020F0502020204030204" pitchFamily="34" charset="0"/>
                <a:cs typeface="Times New Roman" panose="02020603050405020304" pitchFamily="18" charset="0"/>
              </a:rPr>
              <a:t>Tuto právní kvalifikaci provedl až Úřad v oznámení o zahájení správního řízení ze dne 25. 9. 2023, aniž by tento svůj právní názor odůvodnil v tomto oznámení a/nebo v odůvodnění napadeného rozhodnutí.</a:t>
            </a:r>
          </a:p>
          <a:p>
            <a:pPr marL="0" indent="0" algn="just">
              <a:lnSpc>
                <a:spcPct val="107000"/>
              </a:lnSpc>
              <a:spcAft>
                <a:spcPts val="800"/>
              </a:spcAft>
              <a:buNone/>
            </a:pPr>
            <a:r>
              <a:rPr lang="cs-CZ" sz="2200" dirty="0">
                <a:effectLst/>
                <a:ea typeface="Calibri" panose="020F0502020204030204" pitchFamily="34" charset="0"/>
                <a:cs typeface="Times New Roman" panose="02020603050405020304" pitchFamily="18" charset="0"/>
              </a:rPr>
              <a:t>33.         Z citovaného ustanovení zákona v první řadě vyplývá, že </a:t>
            </a:r>
            <a:r>
              <a:rPr lang="cs-CZ" sz="2200" dirty="0">
                <a:solidFill>
                  <a:srgbClr val="0070C0"/>
                </a:solidFill>
                <a:effectLst/>
                <a:ea typeface="Calibri" panose="020F0502020204030204" pitchFamily="34" charset="0"/>
                <a:cs typeface="Times New Roman" panose="02020603050405020304" pitchFamily="18" charset="0"/>
              </a:rPr>
              <a:t>zadávací (resp. smluvní) podmínka musí mít charakter „výhrady“ změny závazku, tzn. musí z ní být patrná vůle zadavatele, že po uzavření smlouvy na veřejnou zakázku má na jejím základě dojít – pokud bude naplněna v ní definovaná hypotéza</a:t>
            </a:r>
            <a:r>
              <a:rPr lang="cs-CZ" sz="2200" dirty="0">
                <a:effectLst/>
                <a:ea typeface="Calibri" panose="020F0502020204030204" pitchFamily="34" charset="0"/>
                <a:cs typeface="Times New Roman" panose="02020603050405020304" pitchFamily="18" charset="0"/>
              </a:rPr>
              <a:t> (tj. pokud nastane rozhodná okolnost) – k určité změně závazku ze smlouvy na veřejnou zakázku nebo rámcové dohody. </a:t>
            </a:r>
            <a:r>
              <a:rPr lang="cs-CZ" sz="2200" dirty="0">
                <a:solidFill>
                  <a:srgbClr val="00B050"/>
                </a:solidFill>
                <a:effectLst/>
                <a:ea typeface="Calibri" panose="020F0502020204030204" pitchFamily="34" charset="0"/>
                <a:cs typeface="Times New Roman" panose="02020603050405020304" pitchFamily="18" charset="0"/>
              </a:rPr>
              <a:t>Musí se tedy jednat o smluvní podmínku závaznou a vynutitelnou.</a:t>
            </a:r>
            <a:endParaRPr lang="cs-CZ" sz="2200" dirty="0">
              <a:effectLst/>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předsedy Úřadu (k výroku I)</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398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53752" y="965776"/>
            <a:ext cx="9036496" cy="5877272"/>
          </a:xfrm>
        </p:spPr>
        <p:txBody>
          <a:bodyPr/>
          <a:lstStyle/>
          <a:p>
            <a:pPr marL="0" indent="0" algn="just">
              <a:lnSpc>
                <a:spcPct val="107000"/>
              </a:lnSpc>
              <a:spcAft>
                <a:spcPts val="800"/>
              </a:spcAft>
              <a:buNone/>
            </a:pPr>
            <a:r>
              <a:rPr lang="cs-CZ" sz="2000" dirty="0">
                <a:effectLst/>
                <a:ea typeface="Calibri" panose="020F0502020204030204" pitchFamily="34" charset="0"/>
                <a:cs typeface="Times New Roman" panose="02020603050405020304" pitchFamily="18" charset="0"/>
              </a:rPr>
              <a:t>34.         </a:t>
            </a:r>
            <a:r>
              <a:rPr lang="cs-CZ" sz="2000" dirty="0">
                <a:solidFill>
                  <a:srgbClr val="C00000"/>
                </a:solidFill>
                <a:effectLst/>
                <a:ea typeface="Calibri" panose="020F0502020204030204" pitchFamily="34" charset="0"/>
                <a:cs typeface="Times New Roman" panose="02020603050405020304" pitchFamily="18" charset="0"/>
              </a:rPr>
              <a:t>Smluvní podmínka posuzovaná v nyní šetřeném případě ve znění „</a:t>
            </a:r>
            <a:r>
              <a:rPr lang="cs-CZ" sz="2000" i="1" dirty="0">
                <a:solidFill>
                  <a:srgbClr val="C00000"/>
                </a:solidFill>
                <a:effectLst/>
                <a:ea typeface="Calibri" panose="020F0502020204030204" pitchFamily="34" charset="0"/>
                <a:cs typeface="Times New Roman" panose="02020603050405020304" pitchFamily="18" charset="0"/>
              </a:rPr>
              <a:t>termín ukončení se může změnit</a:t>
            </a:r>
            <a:r>
              <a:rPr lang="cs-CZ" sz="2000" dirty="0">
                <a:solidFill>
                  <a:srgbClr val="C00000"/>
                </a:solidFill>
                <a:effectLst/>
                <a:ea typeface="Calibri" panose="020F0502020204030204" pitchFamily="34" charset="0"/>
                <a:cs typeface="Times New Roman" panose="02020603050405020304" pitchFamily="18" charset="0"/>
              </a:rPr>
              <a:t>“ právě popsané elementární požadavky na „výhradu“ změny závazku nesplňuje, neboť se pouze jedná o vágní proklamaci (upozornění či konstatování), jež nemá reálné právní účinky</a:t>
            </a:r>
            <a:r>
              <a:rPr lang="cs-CZ" sz="2000" dirty="0">
                <a:effectLst/>
                <a:ea typeface="Calibri" panose="020F0502020204030204" pitchFamily="34" charset="0"/>
                <a:cs typeface="Times New Roman" panose="02020603050405020304" pitchFamily="18" charset="0"/>
              </a:rPr>
              <a:t>, resp. </a:t>
            </a:r>
            <a:r>
              <a:rPr lang="cs-CZ" sz="2000" dirty="0">
                <a:solidFill>
                  <a:srgbClr val="7030A0"/>
                </a:solidFill>
                <a:effectLst/>
                <a:ea typeface="Calibri" panose="020F0502020204030204" pitchFamily="34" charset="0"/>
                <a:cs typeface="Times New Roman" panose="02020603050405020304" pitchFamily="18" charset="0"/>
              </a:rPr>
              <a:t>smluvním stranám nestanoví žádná práva či povinnosti, které by mohly být vymahatelné soudní cestou.</a:t>
            </a:r>
            <a:endParaRPr lang="cs-CZ" sz="2000" dirty="0">
              <a:effectLst/>
              <a:ea typeface="Calibri" panose="020F0502020204030204" pitchFamily="34" charset="0"/>
              <a:cs typeface="Times New Roman" panose="02020603050405020304" pitchFamily="18" charset="0"/>
            </a:endParaRPr>
          </a:p>
          <a:p>
            <a:pPr marL="0" indent="0" algn="just">
              <a:buNone/>
            </a:pPr>
            <a:r>
              <a:rPr lang="cs-CZ" sz="2000" dirty="0">
                <a:effectLst/>
                <a:ea typeface="Calibri" panose="020F0502020204030204" pitchFamily="34" charset="0"/>
              </a:rPr>
              <a:t>35.         </a:t>
            </a:r>
            <a:r>
              <a:rPr lang="cs-CZ" sz="2000" dirty="0">
                <a:solidFill>
                  <a:srgbClr val="0070C0"/>
                </a:solidFill>
                <a:effectLst/>
                <a:ea typeface="Calibri" panose="020F0502020204030204" pitchFamily="34" charset="0"/>
              </a:rPr>
              <a:t>Úřadem posuzovaná smluvní podmínka tudíž nemá charakter vyhrazené změny závazku ve smyslu § 100 odst. 1 ZZVZ, a proto obviněný nebyl povinen dodržet podmínky, které jsou na ni tímto ustanovením zákona kladeny </a:t>
            </a:r>
            <a:r>
              <a:rPr lang="cs-CZ" sz="2000" dirty="0">
                <a:effectLst/>
                <a:ea typeface="Calibri" panose="020F0502020204030204" pitchFamily="34" charset="0"/>
              </a:rPr>
              <a:t>– zejména požadavek, aby podmínky pro změnu a její obsah byly vymezeny jednoznačným způsobem. </a:t>
            </a:r>
            <a:r>
              <a:rPr lang="cs-CZ" sz="2000" dirty="0">
                <a:solidFill>
                  <a:srgbClr val="00B050"/>
                </a:solidFill>
                <a:effectLst/>
                <a:ea typeface="Calibri" panose="020F0502020204030204" pitchFamily="34" charset="0"/>
              </a:rPr>
              <a:t>Nesplnění daných podmínek tedy nemůže znamenat porušení § 100 odst. 1 ZZVZ, neboť obviněný podle tohoto ustanovení zákona nepostupoval, a to ani formálně, když nic takového v zadávací dokumentaci netvrdil, ani materiálně, když předmětnou smluvní podmínku nelze označit vzhledem k jejímu znění za „vyhrazenou“ změnu závazku.</a:t>
            </a:r>
            <a:r>
              <a:rPr lang="cs-CZ" sz="2000" dirty="0">
                <a:effectLst/>
                <a:ea typeface="Calibri" panose="020F0502020204030204" pitchFamily="34" charset="0"/>
              </a:rPr>
              <a:t> Tudíž tím, jak obviněný danou zadávací podmínku stanovil, neporušil pravidlo vymezené v § 100 odst. 1 ZZVZ, a proto nedošlo k naplnění prvního znaku skutkové podstaty přestupku podle § 268 odst. 1 písm. b) ZZVZ.</a:t>
            </a:r>
            <a:endParaRPr lang="cs-CZ" sz="2400" dirty="0">
              <a:effectLst/>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předsedy Úřadu (k výroku I)</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70422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83456" y="1124744"/>
            <a:ext cx="8784976" cy="5733256"/>
          </a:xfrm>
        </p:spPr>
        <p:txBody>
          <a:bodyPr/>
          <a:lstStyle/>
          <a:p>
            <a:pPr marL="0" indent="0" algn="just">
              <a:lnSpc>
                <a:spcPct val="107000"/>
              </a:lnSpc>
              <a:spcAft>
                <a:spcPts val="800"/>
              </a:spcAft>
              <a:buNone/>
            </a:pPr>
            <a:r>
              <a:rPr lang="cs-CZ" sz="2100" dirty="0">
                <a:effectLst/>
                <a:ea typeface="Calibri" panose="020F0502020204030204" pitchFamily="34" charset="0"/>
                <a:cs typeface="Times New Roman" panose="02020603050405020304" pitchFamily="18" charset="0"/>
              </a:rPr>
              <a:t>71.         Obviněný stanovil v čl. 2.4 zadávací dokumentace </a:t>
            </a:r>
            <a:r>
              <a:rPr lang="cs-CZ" sz="2100" dirty="0">
                <a:solidFill>
                  <a:srgbClr val="7030A0"/>
                </a:solidFill>
                <a:effectLst/>
                <a:ea typeface="Calibri" panose="020F0502020204030204" pitchFamily="34" charset="0"/>
                <a:cs typeface="Times New Roman" panose="02020603050405020304" pitchFamily="18" charset="0"/>
              </a:rPr>
              <a:t>pouze „předpokládanou“ dobu realizace stavby v délce 4 měsíce a „předpokládané“ termíny zahájení I. a II. etapy prací. </a:t>
            </a:r>
            <a:r>
              <a:rPr lang="cs-CZ" sz="2100" dirty="0">
                <a:effectLst/>
                <a:ea typeface="Calibri" panose="020F0502020204030204" pitchFamily="34" charset="0"/>
                <a:cs typeface="Times New Roman" panose="02020603050405020304" pitchFamily="18" charset="0"/>
              </a:rPr>
              <a:t>Dle tohoto předpokladu měla každá etapa stavby trvat dva měsíce – I. etapa v říjnu a listopadu 2018 a II. etapa v březnu a dubnu 2019. Od prosince 2018 do února 2019 měly být práce plánovaně přerušeny z důvodu zimní přestávky.</a:t>
            </a:r>
          </a:p>
          <a:p>
            <a:pPr marL="0" indent="0" algn="just">
              <a:lnSpc>
                <a:spcPct val="107000"/>
              </a:lnSpc>
              <a:spcAft>
                <a:spcPts val="800"/>
              </a:spcAft>
              <a:buNone/>
            </a:pPr>
            <a:r>
              <a:rPr lang="cs-CZ" sz="2100" dirty="0">
                <a:effectLst/>
                <a:ea typeface="Calibri" panose="020F0502020204030204" pitchFamily="34" charset="0"/>
                <a:cs typeface="Times New Roman" panose="02020603050405020304" pitchFamily="18" charset="0"/>
              </a:rPr>
              <a:t>72.         </a:t>
            </a:r>
            <a:r>
              <a:rPr lang="cs-CZ" sz="2100" dirty="0">
                <a:solidFill>
                  <a:srgbClr val="0070C0"/>
                </a:solidFill>
                <a:effectLst/>
                <a:ea typeface="Calibri" panose="020F0502020204030204" pitchFamily="34" charset="0"/>
                <a:cs typeface="Times New Roman" panose="02020603050405020304" pitchFamily="18" charset="0"/>
              </a:rPr>
              <a:t>Obviněný tedy přepokládal, že k zahájení I. etapy stavby dojde v říjnu 2018. Současně však uvedl, že tento termín je závislý na tom, kdy dojde k ukončení zadávacího řízení.</a:t>
            </a:r>
            <a:r>
              <a:rPr lang="cs-CZ" sz="2100" dirty="0">
                <a:effectLst/>
                <a:ea typeface="Calibri" panose="020F0502020204030204" pitchFamily="34" charset="0"/>
                <a:cs typeface="Times New Roman" panose="02020603050405020304" pitchFamily="18" charset="0"/>
              </a:rPr>
              <a:t> </a:t>
            </a:r>
            <a:r>
              <a:rPr lang="cs-CZ" sz="2100" dirty="0">
                <a:solidFill>
                  <a:srgbClr val="00B050"/>
                </a:solidFill>
                <a:effectLst/>
                <a:ea typeface="Calibri" panose="020F0502020204030204" pitchFamily="34" charset="0"/>
                <a:cs typeface="Times New Roman" panose="02020603050405020304" pitchFamily="18" charset="0"/>
              </a:rPr>
              <a:t>Všichni potenciální dodavatelé tudíž museli být srozuměni s tím, že nemusí dojít k zahájení prací v říjnu 2018, resp. že práce mohou být zahájeny i později vzhledem k tomu, že délka zadávacího řízení je v zásadě nepředvídatelná</a:t>
            </a:r>
            <a:r>
              <a:rPr lang="cs-CZ" sz="2100" dirty="0">
                <a:effectLst/>
                <a:ea typeface="Calibri" panose="020F0502020204030204" pitchFamily="34" charset="0"/>
                <a:cs typeface="Times New Roman" panose="02020603050405020304" pitchFamily="18" charset="0"/>
              </a:rPr>
              <a:t> (zadavatelé např. nevědí, zda jejich postup nebude napaden u Úřadu a zda kvůli tomu nebudou blokováni podle § 246 ZZVZ v uzavření smlouvy).</a:t>
            </a: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předsedy Úřadu (k výroku IV)</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5805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79512" y="1954780"/>
            <a:ext cx="8784976" cy="4509120"/>
          </a:xfrm>
        </p:spPr>
        <p:txBody>
          <a:bodyPr/>
          <a:lstStyle/>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74.         </a:t>
            </a:r>
            <a:r>
              <a:rPr lang="cs-CZ" sz="22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Termín zahájení II. etapy prací byl v zadávací dokumentaci stanoven na „03/2019“. Jelikož se jednalo pouze o předpokládaný termín, žádného potenciálního dodavatele by nemělo překvapit zahájení prací např. kdykoliv v průběhu března 2019, ale ani 1. 4. 2019</a:t>
            </a:r>
            <a:r>
              <a:rPr lang="cs-CZ" sz="2200" dirty="0">
                <a:effectLst/>
                <a:latin typeface="Arial" panose="020B0604020202020204" pitchFamily="34" charset="0"/>
                <a:ea typeface="Calibri" panose="020F0502020204030204" pitchFamily="34" charset="0"/>
                <a:cs typeface="Times New Roman" panose="02020603050405020304" pitchFamily="18" charset="0"/>
              </a:rPr>
              <a:t>, kdy došlo k zahájení prací dle dodatku č. 1. Lze podotknout, že obviněný v této souvislosti uvedl v rozkladu, že obalovna, která dodávala materiál pro stavbu, zahájila činnost po zimní odstávce až 28. 3. 2019, a že práce byly zahájeny bez zbytečného prodlení po tomto datu. (…)</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předsedy Úřadu (k výroku IV)</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00169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79512" y="1124744"/>
            <a:ext cx="8784976" cy="5877272"/>
          </a:xfrm>
        </p:spPr>
        <p:txBody>
          <a:bodyPr/>
          <a:lstStyle/>
          <a:p>
            <a:pPr marL="0" indent="0" algn="just">
              <a:lnSpc>
                <a:spcPct val="107000"/>
              </a:lnSpc>
              <a:spcAft>
                <a:spcPts val="800"/>
              </a:spcAft>
              <a:buNone/>
            </a:pPr>
            <a:r>
              <a:rPr lang="cs-CZ" sz="1800" dirty="0">
                <a:effectLst/>
                <a:ea typeface="Calibri" panose="020F0502020204030204" pitchFamily="34" charset="0"/>
                <a:cs typeface="Times New Roman" panose="02020603050405020304" pitchFamily="18" charset="0"/>
              </a:rPr>
              <a:t>75.          (…) </a:t>
            </a:r>
            <a:r>
              <a:rPr lang="cs-CZ" sz="1800" dirty="0">
                <a:solidFill>
                  <a:srgbClr val="7030A0"/>
                </a:solidFill>
                <a:effectLst/>
                <a:ea typeface="Calibri" panose="020F0502020204030204" pitchFamily="34" charset="0"/>
                <a:cs typeface="Times New Roman" panose="02020603050405020304" pitchFamily="18" charset="0"/>
              </a:rPr>
              <a:t>Termín ukončení prací 26. 6. 2019 dohodnutý v dodatku č. 1 tudíž odpovídá zadávacím podmínkám (resp. nepředstavuje jejich změnu), neboť v nich byly stanoveny pouze předpokládané termíny zahájení prací, dva bloky výstavby (před plánovanou zimní přestávkou a po ní) a předpokládaná doba realizace stavby v délce 4 měsíce, což obviněným bylo vše dodrženo.</a:t>
            </a:r>
            <a:r>
              <a:rPr lang="cs-CZ" sz="1800" dirty="0">
                <a:effectLst/>
                <a:ea typeface="Calibri" panose="020F0502020204030204" pitchFamily="34" charset="0"/>
                <a:cs typeface="Times New Roman" panose="02020603050405020304" pitchFamily="18" charset="0"/>
              </a:rPr>
              <a:t> </a:t>
            </a:r>
            <a:r>
              <a:rPr lang="cs-CZ" sz="1800" dirty="0">
                <a:solidFill>
                  <a:srgbClr val="0070C0"/>
                </a:solidFill>
                <a:effectLst/>
                <a:ea typeface="Calibri" panose="020F0502020204030204" pitchFamily="34" charset="0"/>
                <a:cs typeface="Times New Roman" panose="02020603050405020304" pitchFamily="18" charset="0"/>
              </a:rPr>
              <a:t>Proto pokud by nově sjednaný termín dokončení prací II. etapy byl již součástí původních zadávacích podmínek zadávacího řízení </a:t>
            </a:r>
            <a:r>
              <a:rPr lang="cs-CZ" sz="1800" dirty="0">
                <a:effectLst/>
                <a:ea typeface="Calibri" panose="020F0502020204030204" pitchFamily="34" charset="0"/>
                <a:cs typeface="Times New Roman" panose="02020603050405020304" pitchFamily="18" charset="0"/>
              </a:rPr>
              <a:t>(spolu s dalšími termíny uvedenými v dodatku č. 1), </a:t>
            </a:r>
            <a:r>
              <a:rPr lang="cs-CZ" sz="1800" dirty="0">
                <a:solidFill>
                  <a:srgbClr val="0070C0"/>
                </a:solidFill>
                <a:effectLst/>
                <a:ea typeface="Calibri" panose="020F0502020204030204" pitchFamily="34" charset="0"/>
                <a:cs typeface="Times New Roman" panose="02020603050405020304" pitchFamily="18" charset="0"/>
              </a:rPr>
              <a:t>tato skutečnost by nemohla mít vliv na účast dodavatelů v zadávacím řízení, ani na jeho výsledek.</a:t>
            </a:r>
            <a:r>
              <a:rPr lang="cs-CZ" sz="1800" dirty="0">
                <a:effectLst/>
                <a:ea typeface="Calibri" panose="020F0502020204030204" pitchFamily="34" charset="0"/>
                <a:cs typeface="Times New Roman" panose="02020603050405020304" pitchFamily="18" charset="0"/>
              </a:rPr>
              <a:t> Vzhledem k tomu obviněný nepochybil tím, že uzavřel dodatek č. 1, aniž by ve smyslu § 222 odst. 1 ZZVZ provedl nové zadávací řízení.</a:t>
            </a:r>
          </a:p>
          <a:p>
            <a:pPr marL="0" indent="0" algn="just">
              <a:lnSpc>
                <a:spcPct val="107000"/>
              </a:lnSpc>
              <a:spcAft>
                <a:spcPts val="800"/>
              </a:spcAft>
              <a:buNone/>
            </a:pPr>
            <a:r>
              <a:rPr lang="cs-CZ" sz="1800" dirty="0">
                <a:effectLst/>
                <a:ea typeface="Calibri" panose="020F0502020204030204" pitchFamily="34" charset="0"/>
                <a:cs typeface="Times New Roman" panose="02020603050405020304" pitchFamily="18" charset="0"/>
              </a:rPr>
              <a:t>76.         </a:t>
            </a:r>
            <a:r>
              <a:rPr lang="cs-CZ" sz="1800" dirty="0">
                <a:solidFill>
                  <a:srgbClr val="00B050"/>
                </a:solidFill>
                <a:effectLst/>
                <a:ea typeface="Calibri" panose="020F0502020204030204" pitchFamily="34" charset="0"/>
                <a:cs typeface="Times New Roman" panose="02020603050405020304" pitchFamily="18" charset="0"/>
              </a:rPr>
              <a:t>Úřad současně dospěl v rámci výroku IV napadeného rozhodnutí k závěru o netransparentnosti dodatku č. 1 z důvodu, že obviněný ho uzavřel „v okamžiku, kdy původně sjednaný termín zhotovení díla již uplynul“. Úřad tento závěr přijal ve spojení s tím, že obviněný nedodržel pravidlo stanovené v § 222 odst. 1 ZZVZ (s čímž jsem se neztotožnil – jak plyne z předchozí části odůvodnění tohoto rozhodnutí), a proto předmětný závěr o netransparentnosti postupu obviněného nelze v tomto rozhodnutí samostatně přezkoumat, neboť ani Úřad ho neposuzoval samostatně</a:t>
            </a:r>
            <a:r>
              <a:rPr lang="cs-CZ" sz="1800" dirty="0">
                <a:effectLst/>
                <a:ea typeface="Calibri" panose="020F0502020204030204" pitchFamily="34" charset="0"/>
                <a:cs typeface="Times New Roman" panose="02020603050405020304" pitchFamily="18" charset="0"/>
              </a:rPr>
              <a:t> (jako samostatný přestupek).</a:t>
            </a: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předsedy Úřadu (k výroku IV)</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67726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404664" y="1556792"/>
            <a:ext cx="8334672" cy="4608512"/>
          </a:xfrm>
        </p:spPr>
        <p:txBody>
          <a:bodyPr/>
          <a:lstStyle/>
          <a:p>
            <a:pPr marL="0" indent="0" algn="just">
              <a:buNone/>
            </a:pPr>
            <a:r>
              <a:rPr lang="cs-CZ" sz="2200" b="1" dirty="0">
                <a:cs typeface="Arial" panose="020B0604020202020204" pitchFamily="34" charset="0"/>
              </a:rPr>
              <a:t>Ponaučení:</a:t>
            </a:r>
          </a:p>
          <a:p>
            <a:pPr algn="just"/>
            <a:endParaRPr lang="cs-CZ" sz="2200" dirty="0">
              <a:effectLst/>
              <a:ea typeface="Calibri" panose="020F0502020204030204" pitchFamily="34" charset="0"/>
            </a:endParaRPr>
          </a:p>
          <a:p>
            <a:pPr marL="342900" lvl="0" indent="-342900" algn="just">
              <a:lnSpc>
                <a:spcPct val="107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Smluvní podmínka ve znění „</a:t>
            </a:r>
            <a:r>
              <a:rPr lang="cs-CZ" sz="2200" i="1" dirty="0">
                <a:effectLst/>
                <a:ea typeface="Calibri" panose="020F0502020204030204" pitchFamily="34" charset="0"/>
                <a:cs typeface="Times New Roman" panose="02020603050405020304" pitchFamily="18" charset="0"/>
              </a:rPr>
              <a:t>termín ukončení se může změnit</a:t>
            </a:r>
            <a:r>
              <a:rPr lang="cs-CZ" sz="2200" dirty="0">
                <a:effectLst/>
                <a:ea typeface="Calibri" panose="020F0502020204030204" pitchFamily="34" charset="0"/>
                <a:cs typeface="Times New Roman" panose="02020603050405020304" pitchFamily="18" charset="0"/>
              </a:rPr>
              <a:t>“ právě elementární požadavky na „výhradu“ změny závazku nesplňuje, neboť se pouze jedná o vágní proklamaci (upozornění či konstatování), jež nemá reálné právní účinky, resp. smluvním stranám nestanoví žádná práva či povinnosti, které by mohly být vymahatelné soudní cestou</a:t>
            </a:r>
          </a:p>
          <a:p>
            <a:pPr marL="342900" lvl="0" indent="-342900" algn="just">
              <a:lnSpc>
                <a:spcPct val="107000"/>
              </a:lnSpc>
              <a:spcAft>
                <a:spcPts val="800"/>
              </a:spcAft>
              <a:buFont typeface="Symbol" panose="05050102010706020507" pitchFamily="18" charset="2"/>
              <a:buChar char=""/>
            </a:pPr>
            <a:r>
              <a:rPr lang="cs-CZ" sz="2200" dirty="0">
                <a:effectLst/>
                <a:ea typeface="Calibri" panose="020F0502020204030204" pitchFamily="34" charset="0"/>
              </a:rPr>
              <a:t>Změna </a:t>
            </a:r>
            <a:r>
              <a:rPr lang="cs-CZ" sz="2200" b="1" dirty="0">
                <a:effectLst/>
                <a:ea typeface="Calibri" panose="020F0502020204030204" pitchFamily="34" charset="0"/>
              </a:rPr>
              <a:t>předpokládaného</a:t>
            </a:r>
            <a:r>
              <a:rPr lang="cs-CZ" sz="2200" dirty="0">
                <a:effectLst/>
                <a:ea typeface="Calibri" panose="020F0502020204030204" pitchFamily="34" charset="0"/>
              </a:rPr>
              <a:t> termínu zhotovení prostřednictvím dodatku nemusí být podstatnou změnou závazku ze smlouvy dle § 222 odst. 3 ZZVZ</a:t>
            </a:r>
            <a:r>
              <a:rPr lang="cs-CZ" sz="2200" dirty="0">
                <a:effectLst/>
                <a:ea typeface="Calibri" panose="020F0502020204030204" pitchFamily="34" charset="0"/>
                <a:cs typeface="Times New Roman" panose="02020603050405020304" pitchFamily="18" charset="0"/>
              </a:rPr>
              <a:t> </a:t>
            </a:r>
            <a:endParaRPr lang="cs-CZ" sz="2200" dirty="0">
              <a:cs typeface="Arial" panose="020B0604020202020204" pitchFamily="34" charset="0"/>
            </a:endParaRPr>
          </a:p>
          <a:p>
            <a:pPr marL="0" indent="0" algn="just">
              <a:buNone/>
            </a:pPr>
            <a:endParaRPr lang="cs-CZ" sz="2200" dirty="0">
              <a:cs typeface="Arial" panose="020B0604020202020204" pitchFamily="34" charset="0"/>
            </a:endParaRPr>
          </a:p>
          <a:p>
            <a:pPr marL="0" indent="0" algn="just">
              <a:buNone/>
            </a:pPr>
            <a:endParaRPr lang="cs-CZ" sz="2200" b="1" dirty="0">
              <a:cs typeface="Arial" panose="020B0604020202020204" pitchFamily="34" charset="0"/>
            </a:endParaRPr>
          </a:p>
        </p:txBody>
      </p:sp>
      <p:sp>
        <p:nvSpPr>
          <p:cNvPr id="5" name="object 3">
            <a:extLst>
              <a:ext uri="{FF2B5EF4-FFF2-40B4-BE49-F238E27FC236}">
                <a16:creationId xmlns:a16="http://schemas.microsoft.com/office/drawing/2014/main" id="{BF3F99F4-0FB5-F4C3-52D7-C01CBEB2DC8C}"/>
              </a:ext>
            </a:extLst>
          </p:cNvPr>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mn-lt"/>
                <a:ea typeface="Calibri" panose="020F0502020204030204" pitchFamily="34" charset="0"/>
              </a:rPr>
              <a:t>Vyhrazená změna závazku a změna termínu zhotovení prostřednictvím dodatku</a:t>
            </a:r>
            <a:endParaRPr lang="cs-CZ" sz="2300" b="1"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3725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Ověřování referencí zadavatelem</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6" name="Tabulka 5">
            <a:extLst>
              <a:ext uri="{FF2B5EF4-FFF2-40B4-BE49-F238E27FC236}">
                <a16:creationId xmlns:a16="http://schemas.microsoft.com/office/drawing/2014/main" id="{F1C485F1-D2D4-5083-FF77-04D098C5C470}"/>
              </a:ext>
            </a:extLst>
          </p:cNvPr>
          <p:cNvGraphicFramePr>
            <a:graphicFrameLocks noGrp="1"/>
          </p:cNvGraphicFramePr>
          <p:nvPr>
            <p:extLst>
              <p:ext uri="{D42A27DB-BD31-4B8C-83A1-F6EECF244321}">
                <p14:modId xmlns:p14="http://schemas.microsoft.com/office/powerpoint/2010/main" val="1548226712"/>
              </p:ext>
            </p:extLst>
          </p:nvPr>
        </p:nvGraphicFramePr>
        <p:xfrm>
          <a:off x="179512" y="817456"/>
          <a:ext cx="8784976" cy="6016816"/>
        </p:xfrm>
        <a:graphic>
          <a:graphicData uri="http://schemas.openxmlformats.org/drawingml/2006/table">
            <a:tbl>
              <a:tblPr firstRow="1" bandRow="1"/>
              <a:tblGrid>
                <a:gridCol w="8784976">
                  <a:extLst>
                    <a:ext uri="{9D8B030D-6E8A-4147-A177-3AD203B41FA5}">
                      <a16:colId xmlns:a16="http://schemas.microsoft.com/office/drawing/2014/main" val="3800787422"/>
                    </a:ext>
                  </a:extLst>
                </a:gridCol>
              </a:tblGrid>
              <a:tr h="132715">
                <a:tc>
                  <a:txBody>
                    <a:bodyPr/>
                    <a:lstStyle/>
                    <a:p>
                      <a:pPr algn="just">
                        <a:lnSpc>
                          <a:spcPct val="107000"/>
                        </a:lnSpc>
                        <a:spcAft>
                          <a:spcPts val="800"/>
                        </a:spcAft>
                      </a:pPr>
                      <a:r>
                        <a:rPr lang="cs-CZ" sz="1600" b="1" kern="1200">
                          <a:solidFill>
                            <a:srgbClr val="FFFFFF"/>
                          </a:solidFill>
                          <a:effectLst/>
                          <a:latin typeface="+mn-lt"/>
                          <a:ea typeface="Times New Roman" panose="02020603050405020304" pitchFamily="18" charset="0"/>
                          <a:cs typeface="Times New Roman" panose="02020603050405020304" pitchFamily="18" charset="0"/>
                        </a:rPr>
                        <a:t>Sp. zn. ÚOHS –</a:t>
                      </a:r>
                      <a:r>
                        <a:rPr lang="cs-CZ" sz="1600">
                          <a:solidFill>
                            <a:srgbClr val="FFFFFF"/>
                          </a:solidFill>
                          <a:effectLst/>
                          <a:latin typeface="+mn-lt"/>
                          <a:ea typeface="Calibri" panose="020F0502020204030204" pitchFamily="34" charset="0"/>
                          <a:cs typeface="Times New Roman" panose="02020603050405020304" pitchFamily="18" charset="0"/>
                        </a:rPr>
                        <a:t> </a:t>
                      </a:r>
                      <a:r>
                        <a:rPr lang="cs-CZ" sz="1600" b="1" kern="1200">
                          <a:solidFill>
                            <a:srgbClr val="FFFFFF"/>
                          </a:solidFill>
                          <a:effectLst/>
                          <a:latin typeface="+mn-lt"/>
                          <a:ea typeface="Times New Roman" panose="02020603050405020304" pitchFamily="18" charset="0"/>
                          <a:cs typeface="Times New Roman" panose="02020603050405020304" pitchFamily="18" charset="0"/>
                        </a:rPr>
                        <a:t>S0001/2024/VZ, č. j. ÚOHS-10543/2024/500</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99"/>
                    </a:solidFill>
                  </a:tcPr>
                </a:tc>
                <a:extLst>
                  <a:ext uri="{0D108BD9-81ED-4DB2-BD59-A6C34878D82A}">
                    <a16:rowId xmlns:a16="http://schemas.microsoft.com/office/drawing/2014/main" val="3026687611"/>
                  </a:ext>
                </a:extLst>
              </a:tr>
              <a:tr h="125095">
                <a:tc>
                  <a:txBody>
                    <a:bodyPr/>
                    <a:lstStyle/>
                    <a:p>
                      <a:pPr algn="just">
                        <a:lnSpc>
                          <a:spcPct val="107000"/>
                        </a:lnSpc>
                        <a:spcAft>
                          <a:spcPts val="800"/>
                        </a:spcAft>
                      </a:pPr>
                      <a:r>
                        <a:rPr lang="cs-CZ" sz="1600" u="sng">
                          <a:solidFill>
                            <a:srgbClr val="000000"/>
                          </a:solidFill>
                          <a:effectLst/>
                          <a:latin typeface="+mn-lt"/>
                          <a:ea typeface="Calibri" panose="020F0502020204030204" pitchFamily="34" charset="0"/>
                          <a:cs typeface="Times New Roman" panose="02020603050405020304" pitchFamily="18" charset="0"/>
                          <a:hlinkClick r:id="rId3"/>
                        </a:rPr>
                        <a:t>https://uohs.gov.cz/cs/verejne-zakazky/sbirky-rozhodnuti/detail-21578.html</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1310337900"/>
                  </a:ext>
                </a:extLst>
              </a:tr>
              <a:tr h="0">
                <a:tc>
                  <a:txBody>
                    <a:bodyPr/>
                    <a:lstStyle/>
                    <a:p>
                      <a:pPr algn="just">
                        <a:lnSpc>
                          <a:spcPct val="107000"/>
                        </a:lnSpc>
                        <a:spcAft>
                          <a:spcPts val="800"/>
                        </a:spcAft>
                      </a:pPr>
                      <a:r>
                        <a:rPr lang="cs-CZ" sz="1600">
                          <a:solidFill>
                            <a:srgbClr val="000000"/>
                          </a:solidFill>
                          <a:effectLst/>
                          <a:latin typeface="+mn-lt"/>
                          <a:ea typeface="Times New Roman" panose="02020603050405020304" pitchFamily="18" charset="0"/>
                          <a:cs typeface="Times New Roman" panose="02020603050405020304" pitchFamily="18" charset="0"/>
                        </a:rPr>
                        <a:t>Obecné právní poradenství – soukromoprávní, veřejnoprávní a trestněprávní</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182933982"/>
                  </a:ext>
                </a:extLst>
              </a:tr>
              <a:tr h="0">
                <a:tc>
                  <a:txBody>
                    <a:bodyPr/>
                    <a:lstStyle/>
                    <a:p>
                      <a:pPr algn="just">
                        <a:lnSpc>
                          <a:spcPct val="107000"/>
                        </a:lnSpc>
                        <a:spcAft>
                          <a:spcPts val="800"/>
                        </a:spcAft>
                      </a:pPr>
                      <a:r>
                        <a:rPr lang="cs-CZ" sz="1600" kern="1200">
                          <a:solidFill>
                            <a:srgbClr val="000000"/>
                          </a:solidFill>
                          <a:effectLst/>
                          <a:latin typeface="+mn-lt"/>
                          <a:ea typeface="Times New Roman" panose="02020603050405020304" pitchFamily="18" charset="0"/>
                          <a:cs typeface="Times New Roman" panose="02020603050405020304" pitchFamily="18" charset="0"/>
                        </a:rPr>
                        <a:t>Právní moc: 27.3. 2024</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3675629221"/>
                  </a:ext>
                </a:extLst>
              </a:tr>
              <a:tr h="0">
                <a:tc>
                  <a:txBody>
                    <a:bodyPr/>
                    <a:lstStyle/>
                    <a:p>
                      <a:pPr algn="just">
                        <a:lnSpc>
                          <a:spcPct val="107000"/>
                        </a:lnSpc>
                        <a:spcAft>
                          <a:spcPts val="800"/>
                        </a:spcAft>
                      </a:pPr>
                      <a:r>
                        <a:rPr lang="cs-CZ" sz="1600">
                          <a:solidFill>
                            <a:srgbClr val="000000"/>
                          </a:solidFill>
                          <a:effectLst/>
                          <a:latin typeface="+mn-lt"/>
                          <a:ea typeface="Times New Roman" panose="02020603050405020304" pitchFamily="18" charset="0"/>
                          <a:cs typeface="Times New Roman" panose="02020603050405020304" pitchFamily="18" charset="0"/>
                        </a:rPr>
                        <a:t>Dotčená ustanovení: § 6 ZZVZ, § 39 odst. 5 ZZVZ</a:t>
                      </a:r>
                      <a:endParaRPr lang="cs-CZ" sz="16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2726670029"/>
                  </a:ext>
                </a:extLst>
              </a:tr>
              <a:tr h="150495">
                <a:tc>
                  <a:txBody>
                    <a:bodyPr/>
                    <a:lstStyle/>
                    <a:p>
                      <a:pPr algn="just">
                        <a:lnSpc>
                          <a:spcPct val="107000"/>
                        </a:lnSpc>
                        <a:spcAft>
                          <a:spcPts val="800"/>
                        </a:spcAft>
                      </a:pPr>
                      <a:r>
                        <a:rPr lang="cs-CZ" sz="1600" dirty="0">
                          <a:solidFill>
                            <a:srgbClr val="000000"/>
                          </a:solidFill>
                          <a:effectLst/>
                          <a:latin typeface="+mn-lt"/>
                          <a:ea typeface="Times New Roman" panose="02020603050405020304" pitchFamily="18" charset="0"/>
                          <a:cs typeface="Times New Roman" panose="02020603050405020304" pitchFamily="18" charset="0"/>
                        </a:rPr>
                        <a:t>Úřad pro ochranu hospodářské soutěže rozhodl takto:</a:t>
                      </a:r>
                      <a:endParaRPr lang="cs-CZ" sz="16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600" b="1" dirty="0">
                          <a:solidFill>
                            <a:srgbClr val="000000"/>
                          </a:solidFill>
                          <a:effectLst/>
                          <a:latin typeface="+mn-lt"/>
                          <a:ea typeface="Times New Roman" panose="02020603050405020304" pitchFamily="18" charset="0"/>
                          <a:cs typeface="Times New Roman" panose="02020603050405020304" pitchFamily="18" charset="0"/>
                        </a:rPr>
                        <a:t>Zadavatel postupoval v rozporu se zásadami transparentnosti, přiměřenosti a rovného zacházení</a:t>
                      </a:r>
                      <a:r>
                        <a:rPr lang="cs-CZ" sz="1600" dirty="0">
                          <a:solidFill>
                            <a:srgbClr val="000000"/>
                          </a:solidFill>
                          <a:effectLst/>
                          <a:latin typeface="+mn-lt"/>
                          <a:ea typeface="Times New Roman" panose="02020603050405020304" pitchFamily="18" charset="0"/>
                          <a:cs typeface="Times New Roman" panose="02020603050405020304" pitchFamily="18" charset="0"/>
                        </a:rPr>
                        <a:t> zakotvenými v § 6 odst. 1 a 2 zákona č. 134/2016 Sb., o zadávání veřejných zakázek, v rozhodném znění, </a:t>
                      </a:r>
                      <a:r>
                        <a:rPr lang="cs-CZ" sz="1600" b="1" dirty="0">
                          <a:solidFill>
                            <a:srgbClr val="000000"/>
                          </a:solidFill>
                          <a:effectLst/>
                          <a:latin typeface="+mn-lt"/>
                          <a:ea typeface="Times New Roman" panose="02020603050405020304" pitchFamily="18" charset="0"/>
                          <a:cs typeface="Times New Roman" panose="02020603050405020304" pitchFamily="18" charset="0"/>
                        </a:rPr>
                        <a:t>když vyřadil z hodnocení, respektive přidělil 0 bodů referencím navrhovatele, a to pouze z důvodu, že od objednatele daných referencí, u kterého si zadavatel uvedené reference ověřoval za účelem doplnění informací, obdržel odpověď o dva pracovní dny později, než bylo stanoveno</a:t>
                      </a:r>
                      <a:r>
                        <a:rPr lang="cs-CZ" sz="1600" dirty="0">
                          <a:solidFill>
                            <a:srgbClr val="000000"/>
                          </a:solidFill>
                          <a:effectLst/>
                          <a:latin typeface="+mn-lt"/>
                          <a:ea typeface="Times New Roman" panose="02020603050405020304" pitchFamily="18" charset="0"/>
                          <a:cs typeface="Times New Roman" panose="02020603050405020304" pitchFamily="18" charset="0"/>
                        </a:rPr>
                        <a:t>, přičemž takový postup zadavatele nelze shledat jako transparentní, přiměřený a rovný v zacházení vůči ostatním účastníkům zadávacího řízení, neboť zadavatel měl požadované informace k dispozici ještě před hodnocením nabídek, ke kterému přistoupil až výrazně později, kdy ve vztahu k jiným účastníkům zadávacího řízení i v čase po obdržení dotčené odpovědi dále ověřoval naplnění zadávacích podmínek, a to jak skrze postup dle § 39 dost. 5 citovaného zákona, tak skrze institut dle § 46 citovaného zákona, přičemž informace takto získané při hodnocení zohledňoval, navrhovatele však nevyzval k doplnění informací a ani nezohlednil informace obdržené v dotčené odpovědi, a současně tímto postupem mohl zadavatel ovlivnit výběr dodavatele a dosud nedošlo k uzavření rámcové dohody.</a:t>
                      </a:r>
                      <a:endParaRPr lang="cs-CZ" sz="16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1122485293"/>
                  </a:ext>
                </a:extLst>
              </a:tr>
            </a:tbl>
          </a:graphicData>
        </a:graphic>
      </p:graphicFrame>
    </p:spTree>
    <p:extLst>
      <p:ext uri="{BB962C8B-B14F-4D97-AF65-F5344CB8AC3E}">
        <p14:creationId xmlns:p14="http://schemas.microsoft.com/office/powerpoint/2010/main" val="35880597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323528" y="1412776"/>
            <a:ext cx="8496944" cy="4968552"/>
          </a:xfrm>
        </p:spPr>
        <p:txBody>
          <a:bodyPr/>
          <a:lstStyle/>
          <a:p>
            <a:pPr marL="0" indent="0" algn="just">
              <a:buNone/>
            </a:pPr>
            <a:r>
              <a:rPr lang="cs-CZ" sz="2200" b="1" dirty="0">
                <a:cs typeface="Arial" panose="020B0604020202020204" pitchFamily="34" charset="0"/>
              </a:rPr>
              <a:t>Skutkový stav:</a:t>
            </a:r>
          </a:p>
          <a:p>
            <a:pPr marL="0" indent="0" algn="just">
              <a:buNone/>
            </a:pPr>
            <a:endParaRPr lang="cs-CZ" sz="22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cs-CZ" sz="2200" dirty="0">
                <a:effectLst/>
                <a:ea typeface="Calibri" panose="020F0502020204030204" pitchFamily="34" charset="0"/>
                <a:cs typeface="Times New Roman" panose="02020603050405020304" pitchFamily="18" charset="0"/>
              </a:rPr>
              <a:t>Zadavatel přidělil v rámci hodnocení navrhovateli 0 bodů, jelikož objednatel, u kterého si zadavatel reference navrhovatele ověřoval, odpověděl 2 pracovní dny po termínu, který mu zadavatel na odpověď určil.</a:t>
            </a:r>
          </a:p>
          <a:p>
            <a:pPr marL="342900" lvl="0" indent="-342900" algn="just">
              <a:lnSpc>
                <a:spcPct val="107000"/>
              </a:lnSpc>
              <a:spcAft>
                <a:spcPts val="800"/>
              </a:spcAft>
              <a:buFont typeface="Arial" panose="020B0604020202020204" pitchFamily="34" charset="0"/>
              <a:buChar char="•"/>
            </a:pPr>
            <a:endParaRPr lang="cs-CZ" sz="2200" dirty="0">
              <a:effectLst/>
              <a:ea typeface="Calibri" panose="020F0502020204030204" pitchFamily="34" charset="0"/>
              <a:cs typeface="Times New Roman" panose="02020603050405020304" pitchFamily="18" charset="0"/>
            </a:endParaRPr>
          </a:p>
          <a:p>
            <a:pPr algn="just"/>
            <a:r>
              <a:rPr lang="cs-CZ" sz="2200" dirty="0">
                <a:effectLst/>
                <a:ea typeface="Calibri" panose="020F0502020204030204" pitchFamily="34" charset="0"/>
              </a:rPr>
              <a:t>Zadavatel dále pokračoval ve zjišťování informací k referencím ostatních účastníků i po obdržení opožděné odpovědi objednatele.</a:t>
            </a:r>
            <a:endParaRPr lang="cs-CZ" sz="2200" b="1" dirty="0">
              <a:cs typeface="Arial" panose="020B0604020202020204" pitchFamily="34" charset="0"/>
            </a:endParaRPr>
          </a:p>
        </p:txBody>
      </p:sp>
      <p:sp>
        <p:nvSpPr>
          <p:cNvPr id="5" name="object 3">
            <a:extLst>
              <a:ext uri="{FF2B5EF4-FFF2-40B4-BE49-F238E27FC236}">
                <a16:creationId xmlns:a16="http://schemas.microsoft.com/office/drawing/2014/main" id="{91A9AA3B-BAAE-4251-5BFC-FACA227DC651}"/>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Ověřování referencí zadavatelem</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73378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89756" y="859688"/>
            <a:ext cx="8964488" cy="5998312"/>
          </a:xfrm>
        </p:spPr>
        <p:txBody>
          <a:bodyPr/>
          <a:lstStyle/>
          <a:p>
            <a:pPr marL="0" indent="0" algn="just">
              <a:lnSpc>
                <a:spcPct val="107000"/>
              </a:lnSpc>
              <a:spcAft>
                <a:spcPts val="800"/>
              </a:spcAft>
              <a:buNone/>
            </a:pPr>
            <a:r>
              <a:rPr lang="cs-CZ" sz="1900" dirty="0">
                <a:effectLst/>
                <a:latin typeface="Arial" panose="020B0604020202020204" pitchFamily="34" charset="0"/>
                <a:ea typeface="Calibri" panose="020F0502020204030204" pitchFamily="34" charset="0"/>
              </a:rPr>
              <a:t>75.         </a:t>
            </a:r>
            <a:r>
              <a:rPr lang="cs-CZ" sz="1900" dirty="0">
                <a:solidFill>
                  <a:srgbClr val="7030A0"/>
                </a:solidFill>
                <a:effectLst/>
                <a:latin typeface="Arial" panose="020B0604020202020204" pitchFamily="34" charset="0"/>
                <a:ea typeface="Calibri" panose="020F0502020204030204" pitchFamily="34" charset="0"/>
              </a:rPr>
              <a:t>Úřad primárně upozorňuje na to, že zadavatel v šetřeném případě zaslal žádost o bližší specifikaci reference a její potvrzení objednateli, coby subjektu, který nebyl v zadávacím řízení nikterak zainteresován</a:t>
            </a:r>
            <a:r>
              <a:rPr lang="cs-CZ" sz="1900" dirty="0">
                <a:effectLst/>
                <a:latin typeface="Arial" panose="020B0604020202020204" pitchFamily="34" charset="0"/>
                <a:ea typeface="Calibri" panose="020F0502020204030204" pitchFamily="34" charset="0"/>
              </a:rPr>
              <a:t>, zatímco navrhovateli, coby subjektu zainteresovanému v zadávacím řízení, žádnou výzvu k objasnění či upřesnění informací nezaslal. Ve výzvě </a:t>
            </a:r>
            <a:r>
              <a:rPr lang="cs-CZ" sz="1900" dirty="0">
                <a:solidFill>
                  <a:srgbClr val="0070C0"/>
                </a:solidFill>
                <a:effectLst/>
                <a:latin typeface="Arial" panose="020B0604020202020204" pitchFamily="34" charset="0"/>
                <a:ea typeface="Calibri" panose="020F0502020204030204" pitchFamily="34" charset="0"/>
              </a:rPr>
              <a:t>požadované informace k bližší specifikaci reference přitom zadavatel zjevně mohl snadno získat i od navrhovatele. </a:t>
            </a:r>
            <a:r>
              <a:rPr lang="cs-CZ" sz="1900" dirty="0">
                <a:effectLst/>
                <a:latin typeface="Arial" panose="020B0604020202020204" pitchFamily="34" charset="0"/>
                <a:ea typeface="Calibri" panose="020F0502020204030204" pitchFamily="34" charset="0"/>
              </a:rPr>
              <a:t>Úřad nepopírá, že zadavatel má možnost uvedené informace získat přímo od objednatele postupem dle § 39 odst. 5 zákona, resp. u tohoto si případně některé informace uvedeným postupem potvrdit, nicméně </a:t>
            </a:r>
            <a:r>
              <a:rPr lang="cs-CZ" sz="1900" dirty="0">
                <a:solidFill>
                  <a:srgbClr val="00B050"/>
                </a:solidFill>
                <a:effectLst/>
                <a:latin typeface="Arial" panose="020B0604020202020204" pitchFamily="34" charset="0"/>
                <a:ea typeface="Calibri" panose="020F0502020204030204" pitchFamily="34" charset="0"/>
              </a:rPr>
              <a:t>nastalá situace, kdy zadavatel tímto postupem informace nezískal od objednatele „včas“ (rezignoval na jejich získání jinak, zejm. skrze navrhovatele), ale získal je do doby hodnocení nabídek, přesto pouze konstatoval jejich neuznání s poukazem na pozdní odpověď, se Úřadu nejeví jako udržitelná </a:t>
            </a:r>
            <a:r>
              <a:rPr lang="cs-CZ" sz="1900" dirty="0">
                <a:effectLst/>
                <a:latin typeface="Arial" panose="020B0604020202020204" pitchFamily="34" charset="0"/>
                <a:ea typeface="Calibri" panose="020F0502020204030204" pitchFamily="34" charset="0"/>
              </a:rPr>
              <a:t>a souladná se smyslem a účelem výše nadepsaných zásad, resp. ani se zákonodárcem zamýšleným či chtěným způsobem zjišťování informací s odkazem na § 39 odst. 5 zákona, a to i v kontextu výše uvedené rozhodovací praxe k povinnosti zadavatele zjistit potřebné informace pro vyhodnocení otázky naplnění jeho požadavků a de facto obligatorní aplikaci § 46 zákona v případě, že zadavatel nezjistí potřebné informace sám, resp. skrze postup dle § 39 odst. 5 zákona. </a:t>
            </a:r>
            <a:endParaRPr lang="cs-CZ" sz="1900" dirty="0">
              <a:effectLst/>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8303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79512" y="908720"/>
            <a:ext cx="8784976" cy="5849888"/>
          </a:xfrm>
        </p:spPr>
        <p:txBody>
          <a:bodyPr/>
          <a:lstStyle/>
          <a:p>
            <a:pPr marL="0" indent="0" algn="just">
              <a:lnSpc>
                <a:spcPct val="107000"/>
              </a:lnSpc>
              <a:spcAft>
                <a:spcPts val="800"/>
              </a:spcAft>
              <a:buNone/>
            </a:pPr>
            <a:r>
              <a:rPr lang="cs-CZ" sz="2000" dirty="0">
                <a:effectLst/>
                <a:ea typeface="Calibri" panose="020F0502020204030204" pitchFamily="34" charset="0"/>
                <a:cs typeface="Times New Roman" panose="02020603050405020304" pitchFamily="18" charset="0"/>
              </a:rPr>
              <a:t>90.         (…) </a:t>
            </a:r>
            <a:r>
              <a:rPr lang="cs-CZ" sz="2000" dirty="0">
                <a:solidFill>
                  <a:srgbClr val="7030A0"/>
                </a:solidFill>
                <a:effectLst/>
                <a:ea typeface="Calibri" panose="020F0502020204030204" pitchFamily="34" charset="0"/>
                <a:cs typeface="Times New Roman" panose="02020603050405020304" pitchFamily="18" charset="0"/>
              </a:rPr>
              <a:t>Úřad konstatuje, že předně v obecnosti platí, že zadavatel zajisté nemá povinnost „slepě“ přijmout jakékoli dodavatelem předložené doklady, ať už např. ve vztahu k prokázání splnění kritérií technické kvalifikace či ve vztahu k prokázání naplnění hodnocených údajů, a že je oprávněn prověřit obsahovou stránku takových dokumentů, resp. z nich plynoucích závěrů. </a:t>
            </a:r>
            <a:r>
              <a:rPr lang="cs-CZ" sz="2000" dirty="0">
                <a:effectLst/>
                <a:ea typeface="Calibri" panose="020F0502020204030204" pitchFamily="34" charset="0"/>
                <a:cs typeface="Times New Roman" panose="02020603050405020304" pitchFamily="18" charset="0"/>
              </a:rPr>
              <a:t>Uvedené ostatně dokládají i instituty dle § 39 odst. 5 a § 46 zákona. </a:t>
            </a:r>
            <a:r>
              <a:rPr lang="cs-CZ" sz="2000" dirty="0">
                <a:solidFill>
                  <a:srgbClr val="0070C0"/>
                </a:solidFill>
                <a:effectLst/>
                <a:ea typeface="Calibri" panose="020F0502020204030204" pitchFamily="34" charset="0"/>
                <a:cs typeface="Times New Roman" panose="02020603050405020304" pitchFamily="18" charset="0"/>
              </a:rPr>
              <a:t>Úřad se tak neztotožňuje s námitkou navrhovatele, že zadavatel neměl prostřednictvím žádosti</a:t>
            </a:r>
            <a:r>
              <a:rPr lang="cs-CZ" sz="2000" dirty="0">
                <a:effectLst/>
                <a:ea typeface="Calibri" panose="020F0502020204030204" pitchFamily="34" charset="0"/>
                <a:cs typeface="Times New Roman" panose="02020603050405020304" pitchFamily="18" charset="0"/>
              </a:rPr>
              <a:t> ze dne 21. 7. 2023 ve vztahu k hodnoceným referencím </a:t>
            </a:r>
            <a:r>
              <a:rPr lang="cs-CZ" sz="2000" dirty="0">
                <a:solidFill>
                  <a:srgbClr val="0070C0"/>
                </a:solidFill>
                <a:effectLst/>
                <a:ea typeface="Calibri" panose="020F0502020204030204" pitchFamily="34" charset="0"/>
                <a:cs typeface="Times New Roman" panose="02020603050405020304" pitchFamily="18" charset="0"/>
              </a:rPr>
              <a:t>požadovat doplnění podkladů „nad rámec zadávací dokumentace veřejné zakázky“ k ověření skutečností uvedených v čestném prohlášení navrhovatele, resp. ani s tvrzením navrhovatele, že zadavatel tímto mění v rozporu se zákonem zadávací podmínky veřejné zakázky</a:t>
            </a:r>
            <a:r>
              <a:rPr lang="cs-CZ" sz="2000" dirty="0">
                <a:effectLst/>
                <a:ea typeface="Calibri" panose="020F0502020204030204" pitchFamily="34" charset="0"/>
                <a:cs typeface="Times New Roman" panose="02020603050405020304" pitchFamily="18" charset="0"/>
              </a:rPr>
              <a:t>, když „zcela svévolně a bez konkrétního věcného opodstatnění požaduje zcela nové dokumenty, odlišné od podmínek stanovených zadávací dokumentací“, neboť jak bylo dovozeno výše</a:t>
            </a:r>
            <a:r>
              <a:rPr lang="cs-CZ" sz="2000" dirty="0">
                <a:solidFill>
                  <a:srgbClr val="00B050"/>
                </a:solidFill>
                <a:effectLst/>
                <a:ea typeface="Calibri" panose="020F0502020204030204" pitchFamily="34" charset="0"/>
                <a:cs typeface="Times New Roman" panose="02020603050405020304" pitchFamily="18" charset="0"/>
              </a:rPr>
              <a:t>, zadavatel může </a:t>
            </a:r>
            <a:r>
              <a:rPr lang="cs-CZ" sz="2000" dirty="0">
                <a:effectLst/>
                <a:ea typeface="Calibri" panose="020F0502020204030204" pitchFamily="34" charset="0"/>
                <a:cs typeface="Times New Roman" panose="02020603050405020304" pitchFamily="18" charset="0"/>
              </a:rPr>
              <a:t>(při reflektování nepřípustných změn nabídky ve smyslu § 46 odst. 2 zákona) </a:t>
            </a:r>
            <a:r>
              <a:rPr lang="cs-CZ" sz="2000" dirty="0">
                <a:solidFill>
                  <a:srgbClr val="00B050"/>
                </a:solidFill>
                <a:effectLst/>
                <a:ea typeface="Calibri" panose="020F0502020204030204" pitchFamily="34" charset="0"/>
                <a:cs typeface="Times New Roman" panose="02020603050405020304" pitchFamily="18" charset="0"/>
              </a:rPr>
              <a:t>pro účely zajištění řádného průběhu zadávacího řízení ověřovat věrohodnost účastníky zadávacího řízení poskytnutých údajů a dokladů.</a:t>
            </a:r>
            <a:r>
              <a:rPr lang="cs-CZ" sz="2000" dirty="0">
                <a:effectLst/>
                <a:ea typeface="Calibri" panose="020F0502020204030204" pitchFamily="34" charset="0"/>
                <a:cs typeface="Times New Roman" panose="02020603050405020304" pitchFamily="18" charset="0"/>
              </a:rPr>
              <a:t> </a:t>
            </a:r>
          </a:p>
          <a:p>
            <a:pPr algn="just"/>
            <a:endParaRPr lang="cs-CZ" sz="2000" dirty="0">
              <a:cs typeface="Arial" panose="020B0604020202020204" pitchFamily="34" charset="0"/>
            </a:endParaRPr>
          </a:p>
          <a:p>
            <a:pPr marL="0" indent="0" algn="just">
              <a:buNone/>
            </a:pPr>
            <a:endParaRPr lang="cs-CZ" sz="2000" dirty="0">
              <a:cs typeface="Arial" panose="020B0604020202020204" pitchFamily="34" charset="0"/>
            </a:endParaRPr>
          </a:p>
          <a:p>
            <a:pPr algn="just"/>
            <a:endParaRPr lang="cs-CZ" sz="2000" b="1" dirty="0">
              <a:cs typeface="Arial" panose="020B0604020202020204" pitchFamily="34"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53736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69248" y="1196752"/>
            <a:ext cx="8784976" cy="5328592"/>
          </a:xfrm>
        </p:spPr>
        <p:txBody>
          <a:bodyPr/>
          <a:lstStyle/>
          <a:p>
            <a:pPr marL="0" indent="0" algn="just">
              <a:lnSpc>
                <a:spcPct val="107000"/>
              </a:lnSpc>
              <a:spcAft>
                <a:spcPts val="800"/>
              </a:spcAft>
              <a:buNone/>
            </a:pPr>
            <a:r>
              <a:rPr lang="cs-CZ" sz="2200" dirty="0">
                <a:effectLst/>
                <a:latin typeface="Arial" panose="020B0604020202020204" pitchFamily="34" charset="0"/>
                <a:ea typeface="Calibri" panose="020F0502020204030204" pitchFamily="34" charset="0"/>
                <a:cs typeface="Times New Roman" panose="02020603050405020304" pitchFamily="18" charset="0"/>
              </a:rPr>
              <a:t>75.         </a:t>
            </a:r>
            <a:r>
              <a:rPr lang="cs-CZ" sz="22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Nepřiměřenost takového postupu zadavatele se pak odráží zejména i v tom kontextu, že zadavatel navrhovateli neuznal předmětné reference garantů v situaci, kdy od objednatele obdržel odpověď pouhé dva pracovní dny po lhůtě</a:t>
            </a:r>
            <a:r>
              <a:rPr lang="cs-CZ" sz="2200" dirty="0">
                <a:effectLst/>
                <a:latin typeface="Arial" panose="020B0604020202020204" pitchFamily="34" charset="0"/>
                <a:ea typeface="Calibri" panose="020F0502020204030204" pitchFamily="34" charset="0"/>
                <a:cs typeface="Times New Roman" panose="02020603050405020304" pitchFamily="18" charset="0"/>
              </a:rPr>
              <a:t> zadavatelem stanovené, přičemž tato </a:t>
            </a:r>
            <a:r>
              <a:rPr lang="cs-CZ" sz="2200"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t>„pozdější“ odpověď zadavatele zcela zjevně nikterak nelimitovala v dalším postupu v zadávacím řízení, respektive jej nikterak nemohla limitovat při hodnocení nabídek, které prováděl až výrazně později</a:t>
            </a:r>
            <a:r>
              <a:rPr lang="cs-CZ" sz="2200" dirty="0">
                <a:effectLst/>
                <a:latin typeface="Arial" panose="020B0604020202020204" pitchFamily="34" charset="0"/>
                <a:ea typeface="Calibri" panose="020F0502020204030204" pitchFamily="34" charset="0"/>
                <a:cs typeface="Times New Roman" panose="02020603050405020304" pitchFamily="18" charset="0"/>
              </a:rPr>
              <a:t> (konkrétně zpráva o hodnocení nabídek byla ze dne 26. 10. 2023 a o výběru rozhodl zadavatel až rozhodnutím o výběru dodavatele dne 14. 11. 2024). </a:t>
            </a:r>
            <a:r>
              <a:rPr lang="cs-CZ" sz="22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O to spíše, kdy sám zadavatel ještě po datu odpovědi objednatele (30. 8. 2023) dále pokračoval v procesu zjišťování informací k referencím garantů předloženým do zadávacího řízení pro účely hodnocení jinými účastníky zadávacího řízení.</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41663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69248" y="1628800"/>
            <a:ext cx="8784976" cy="4896544"/>
          </a:xfrm>
        </p:spPr>
        <p:txBody>
          <a:bodyPr/>
          <a:lstStyle/>
          <a:p>
            <a:pPr marL="0" indent="0" algn="just">
              <a:lnSpc>
                <a:spcPct val="107000"/>
              </a:lnSpc>
              <a:spcAft>
                <a:spcPts val="800"/>
              </a:spcAft>
              <a:buNone/>
            </a:pPr>
            <a:r>
              <a:rPr lang="cs-CZ" sz="2200" dirty="0">
                <a:effectLst/>
                <a:latin typeface="Arial" panose="020B0604020202020204" pitchFamily="34" charset="0"/>
                <a:ea typeface="Calibri" panose="020F0502020204030204" pitchFamily="34" charset="0"/>
                <a:cs typeface="Times New Roman" panose="02020603050405020304" pitchFamily="18" charset="0"/>
              </a:rPr>
              <a:t>75.         (…)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Navrhovatel přitom ani nevěděl, zda vůbec, a případně kdy konkrétně hodlá zadavatel objednatele skrze kontaktní osobu vyzývat, přičemž ani sám nedostal možnost se k zadavatelem požadovaným informacím jakkoli vyjádřit </a:t>
            </a:r>
            <a:r>
              <a:rPr lang="cs-CZ" sz="2200" dirty="0">
                <a:effectLst/>
                <a:latin typeface="Arial" panose="020B0604020202020204" pitchFamily="34" charset="0"/>
                <a:ea typeface="Calibri" panose="020F0502020204030204" pitchFamily="34" charset="0"/>
                <a:cs typeface="Times New Roman" panose="02020603050405020304" pitchFamily="18" charset="0"/>
              </a:rPr>
              <a:t>(nebyl od zadavatele vyzván podle § 46 zákona), a získat tak za předmětné reference body, kdy naopak byl uvržen do pozice „o něm, bez něj“, ze které fakticky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neměl možnost nastolenou situaci efektivně ovlivnit, avšak za kterou musel nést následky. </a:t>
            </a:r>
            <a:r>
              <a:rPr lang="cs-CZ" sz="2200" dirty="0">
                <a:effectLst/>
                <a:latin typeface="Arial" panose="020B0604020202020204" pitchFamily="34" charset="0"/>
                <a:ea typeface="Calibri" panose="020F0502020204030204" pitchFamily="34" charset="0"/>
                <a:cs typeface="Times New Roman" panose="02020603050405020304" pitchFamily="18" charset="0"/>
              </a:rPr>
              <a:t>Uvedené přenesení odpovědnosti na navrhovatele coby účastníka zadávacího řízení přitom dle přesvědčení Úřadu není slučitelné s výše uvedenými právními regulativy.[5]</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40678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404664" y="1556792"/>
            <a:ext cx="8334672" cy="4608512"/>
          </a:xfrm>
        </p:spPr>
        <p:txBody>
          <a:bodyPr/>
          <a:lstStyle/>
          <a:p>
            <a:pPr marL="0" indent="0" algn="just">
              <a:buNone/>
            </a:pPr>
            <a:r>
              <a:rPr lang="cs-CZ" sz="2200" b="1" dirty="0">
                <a:cs typeface="Arial" panose="020B0604020202020204" pitchFamily="34" charset="0"/>
              </a:rPr>
              <a:t>Ponaučení:</a:t>
            </a:r>
          </a:p>
          <a:p>
            <a:pPr algn="just"/>
            <a:endParaRPr lang="cs-CZ" sz="2200" dirty="0">
              <a:effectLst/>
              <a:ea typeface="Calibri" panose="020F0502020204030204" pitchFamily="34" charset="0"/>
            </a:endParaRPr>
          </a:p>
          <a:p>
            <a:pPr marL="342900" lvl="0" indent="-342900" algn="just">
              <a:lnSpc>
                <a:spcPct val="107000"/>
              </a:lnSpc>
              <a:spcAft>
                <a:spcPts val="800"/>
              </a:spcAft>
              <a:buFont typeface="Symbol" panose="05050102010706020507" pitchFamily="18" charset="2"/>
              <a:buChar char=""/>
            </a:pPr>
            <a:r>
              <a:rPr lang="cs-CZ" sz="2200" dirty="0">
                <a:effectLst/>
                <a:ea typeface="Calibri" panose="020F0502020204030204" pitchFamily="34" charset="0"/>
              </a:rPr>
              <a:t>Situace, kdy zadavatel informace nezískal od objednatele „včas“ (rezignoval na jejich získání jinak, zejm. skrze navrhovatele), ale získal je do doby hodnocení nabídek, přesto pouze konstatoval jejich neuznání s poukazem na pozdní odpověď, se Úřadu nejeví jako udržitelná a souladná se smyslem zásad zadávání veřejných zakázek.</a:t>
            </a:r>
            <a:endParaRPr lang="cs-CZ" sz="2200" dirty="0">
              <a:cs typeface="Arial" panose="020B0604020202020204" pitchFamily="34" charset="0"/>
            </a:endParaRPr>
          </a:p>
          <a:p>
            <a:pPr marL="0" indent="0" algn="just">
              <a:buNone/>
            </a:pPr>
            <a:endParaRPr lang="cs-CZ" sz="2200" b="1" dirty="0">
              <a:cs typeface="Arial" panose="020B0604020202020204" pitchFamily="34" charset="0"/>
            </a:endParaRPr>
          </a:p>
        </p:txBody>
      </p:sp>
      <p:sp>
        <p:nvSpPr>
          <p:cNvPr id="6" name="object 3">
            <a:extLst>
              <a:ext uri="{FF2B5EF4-FFF2-40B4-BE49-F238E27FC236}">
                <a16:creationId xmlns:a16="http://schemas.microsoft.com/office/drawing/2014/main" id="{A3769205-75F3-194C-D3F4-B6346CB98B28}"/>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Ověřování referencí zadavatelem</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4739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ctrTitle" idx="4294967295"/>
          </p:nvPr>
        </p:nvSpPr>
        <p:spPr>
          <a:xfrm>
            <a:off x="0" y="3068960"/>
            <a:ext cx="9144000" cy="864096"/>
          </a:xfrm>
          <a:prstGeom prst="rect">
            <a:avLst/>
          </a:prstGeom>
        </p:spPr>
        <p:txBody>
          <a:bodyPr/>
          <a:lstStyle/>
          <a:p>
            <a:pPr>
              <a:defRPr/>
            </a:pPr>
            <a:r>
              <a:rPr lang="cs-CZ" sz="4400" dirty="0">
                <a:solidFill>
                  <a:schemeClr val="accent1"/>
                </a:solidFill>
              </a:rPr>
              <a:t>KONEC</a:t>
            </a:r>
            <a:br>
              <a:rPr lang="cs-CZ" dirty="0">
                <a:solidFill>
                  <a:schemeClr val="accent1"/>
                </a:solidFill>
              </a:rPr>
            </a:br>
            <a:endParaRPr lang="en-US" sz="2000" dirty="0">
              <a:solidFill>
                <a:schemeClr val="accent1"/>
              </a:solidFill>
            </a:endParaRPr>
          </a:p>
        </p:txBody>
      </p:sp>
    </p:spTree>
    <p:extLst>
      <p:ext uri="{BB962C8B-B14F-4D97-AF65-F5344CB8AC3E}">
        <p14:creationId xmlns:p14="http://schemas.microsoft.com/office/powerpoint/2010/main" val="425839160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79512" y="908720"/>
            <a:ext cx="8784976" cy="5849888"/>
          </a:xfrm>
        </p:spPr>
        <p:txBody>
          <a:bodyPr/>
          <a:lstStyle/>
          <a:p>
            <a:pPr marL="0" indent="0" algn="just">
              <a:lnSpc>
                <a:spcPct val="107000"/>
              </a:lnSpc>
              <a:spcAft>
                <a:spcPts val="800"/>
              </a:spcAft>
              <a:buNone/>
            </a:pPr>
            <a:r>
              <a:rPr lang="cs-CZ" sz="2000" dirty="0">
                <a:effectLst/>
                <a:latin typeface="Arial" panose="020B0604020202020204" pitchFamily="34" charset="0"/>
                <a:ea typeface="Calibri" panose="020F0502020204030204" pitchFamily="34" charset="0"/>
              </a:rPr>
              <a:t>93.         (…) Dle Úřadu totiž v šetřeném případě </a:t>
            </a:r>
            <a:r>
              <a:rPr lang="cs-CZ" sz="2000" dirty="0">
                <a:solidFill>
                  <a:srgbClr val="C00000"/>
                </a:solidFill>
                <a:effectLst/>
                <a:latin typeface="Arial" panose="020B0604020202020204" pitchFamily="34" charset="0"/>
                <a:ea typeface="Calibri" panose="020F0502020204030204" pitchFamily="34" charset="0"/>
              </a:rPr>
              <a:t>nemůže „plně“ obstát závěr zadavatele, že navrhovatel nedodržel ve výzvě dle § 46 zákona stanovenou lhůtu, neboť samotný přípis navrhovatele </a:t>
            </a:r>
            <a:r>
              <a:rPr lang="cs-CZ" sz="2000" dirty="0">
                <a:effectLst/>
                <a:latin typeface="Arial" panose="020B0604020202020204" pitchFamily="34" charset="0"/>
                <a:ea typeface="Calibri" panose="020F0502020204030204" pitchFamily="34" charset="0"/>
              </a:rPr>
              <a:t>ze dne 31. 7. 2023 </a:t>
            </a:r>
            <a:r>
              <a:rPr lang="cs-CZ" sz="2000" dirty="0">
                <a:solidFill>
                  <a:srgbClr val="C00000"/>
                </a:solidFill>
                <a:effectLst/>
                <a:latin typeface="Arial" panose="020B0604020202020204" pitchFamily="34" charset="0"/>
                <a:ea typeface="Calibri" panose="020F0502020204030204" pitchFamily="34" charset="0"/>
              </a:rPr>
              <a:t>reagující na dotčenou výzvu zadavatele, jenž se v textu odvolává na jeho jednotlivé přílohy</a:t>
            </a:r>
            <a:r>
              <a:rPr lang="cs-CZ" sz="2000" dirty="0">
                <a:effectLst/>
                <a:latin typeface="Arial" panose="020B0604020202020204" pitchFamily="34" charset="0"/>
                <a:ea typeface="Calibri" panose="020F0502020204030204" pitchFamily="34" charset="0"/>
              </a:rPr>
              <a:t> (které byly s ohledem na jejich velikost zasílány samostatnými datovými zprávami, a proto jejich zaslání zabralo více času), </a:t>
            </a:r>
            <a:r>
              <a:rPr lang="cs-CZ" sz="2000" dirty="0">
                <a:solidFill>
                  <a:srgbClr val="C00000"/>
                </a:solidFill>
                <a:effectLst/>
                <a:latin typeface="Arial" panose="020B0604020202020204" pitchFamily="34" charset="0"/>
                <a:ea typeface="Calibri" panose="020F0502020204030204" pitchFamily="34" charset="0"/>
              </a:rPr>
              <a:t>byl zadavateli prokazatelně doručen v jím stanovené lhůtě</a:t>
            </a:r>
            <a:r>
              <a:rPr lang="cs-CZ" sz="2000" dirty="0">
                <a:effectLst/>
                <a:latin typeface="Arial" panose="020B0604020202020204" pitchFamily="34" charset="0"/>
                <a:ea typeface="Calibri" panose="020F0502020204030204" pitchFamily="34" charset="0"/>
              </a:rPr>
              <a:t>, a </a:t>
            </a:r>
            <a:r>
              <a:rPr lang="cs-CZ" sz="2000" dirty="0">
                <a:solidFill>
                  <a:srgbClr val="7030A0"/>
                </a:solidFill>
                <a:effectLst/>
                <a:latin typeface="Arial" panose="020B0604020202020204" pitchFamily="34" charset="0"/>
                <a:ea typeface="Calibri" panose="020F0502020204030204" pitchFamily="34" charset="0"/>
              </a:rPr>
              <a:t>zadavatel se jím tedy měl zabývat</a:t>
            </a:r>
            <a:r>
              <a:rPr lang="cs-CZ" sz="2000" dirty="0">
                <a:effectLst/>
                <a:latin typeface="Arial" panose="020B0604020202020204" pitchFamily="34" charset="0"/>
                <a:ea typeface="Calibri" panose="020F0502020204030204" pitchFamily="34" charset="0"/>
              </a:rPr>
              <a:t>. Nadto </a:t>
            </a:r>
            <a:r>
              <a:rPr lang="cs-CZ" sz="2000" dirty="0">
                <a:solidFill>
                  <a:srgbClr val="0070C0"/>
                </a:solidFill>
                <a:effectLst/>
                <a:latin typeface="Arial" panose="020B0604020202020204" pitchFamily="34" charset="0"/>
                <a:ea typeface="Calibri" panose="020F0502020204030204" pitchFamily="34" charset="0"/>
              </a:rPr>
              <a:t>i část příloh byla zadavateli doručena ve stanovené lhůtě a zbylé přílohy dle kompletního výčtu byly zadavateli doručeny v desítkách minut po stanoveném termínu, a to kolem jedné hodiny ranní.</a:t>
            </a:r>
            <a:r>
              <a:rPr lang="cs-CZ" sz="2000" dirty="0">
                <a:effectLst/>
                <a:latin typeface="Arial" panose="020B0604020202020204" pitchFamily="34" charset="0"/>
                <a:ea typeface="Calibri" panose="020F0502020204030204" pitchFamily="34" charset="0"/>
              </a:rPr>
              <a:t> </a:t>
            </a:r>
            <a:r>
              <a:rPr lang="cs-CZ" sz="2000" dirty="0">
                <a:solidFill>
                  <a:srgbClr val="00B050"/>
                </a:solidFill>
                <a:effectLst/>
                <a:latin typeface="Arial" panose="020B0604020202020204" pitchFamily="34" charset="0"/>
                <a:ea typeface="Calibri" panose="020F0502020204030204" pitchFamily="34" charset="0"/>
              </a:rPr>
              <a:t>Nelze tedy předpokládat, že takovéto „zpoždění“ doručení části příloh by jakkoliv mohlo ovlivnit (zdržet) zadavatelův postup při přezkoumání odpovědi navrhovatele a vyhodnocení obdržených skutečností a podkladů, když zadavatel zcela jistě toto posouzení neměl v úmyslu činit a nečinil v jednu hodinu v noci</a:t>
            </a:r>
            <a:r>
              <a:rPr lang="cs-CZ" sz="2000" dirty="0">
                <a:effectLst/>
                <a:latin typeface="Arial" panose="020B0604020202020204" pitchFamily="34" charset="0"/>
                <a:ea typeface="Calibri" panose="020F0502020204030204" pitchFamily="34" charset="0"/>
              </a:rPr>
              <a:t>, ale nejdříve až ráno toho dne. (…)</a:t>
            </a:r>
            <a:endParaRPr lang="cs-CZ" sz="2000" b="1" dirty="0">
              <a:cs typeface="Arial" panose="020B0604020202020204" pitchFamily="34"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5694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79512" y="1628800"/>
            <a:ext cx="8784976" cy="5849888"/>
          </a:xfrm>
        </p:spPr>
        <p:txBody>
          <a:bodyPr/>
          <a:lstStyle/>
          <a:p>
            <a:pPr marL="0" indent="0" algn="just">
              <a:lnSpc>
                <a:spcPct val="107000"/>
              </a:lnSpc>
              <a:spcAft>
                <a:spcPts val="800"/>
              </a:spcAft>
              <a:buNone/>
            </a:pPr>
            <a:r>
              <a:rPr lang="cs-CZ" sz="2000" dirty="0">
                <a:effectLst/>
                <a:latin typeface="Arial" panose="020B0604020202020204" pitchFamily="34" charset="0"/>
                <a:ea typeface="Calibri" panose="020F0502020204030204" pitchFamily="34" charset="0"/>
              </a:rPr>
              <a:t>93.         (…) Lze se tedy ztotožnit s názorem navrhovatele, který ve vyjádření k podkladům rozhodnutí uvádí, že „[</a:t>
            </a:r>
            <a:r>
              <a:rPr lang="cs-CZ" sz="2000" i="1" dirty="0">
                <a:effectLst/>
                <a:latin typeface="Arial" panose="020B0604020202020204" pitchFamily="34" charset="0"/>
                <a:ea typeface="Calibri" panose="020F0502020204030204" pitchFamily="34" charset="0"/>
              </a:rPr>
              <a:t>v] drobném posunu doručení části příloh […] nelze spatřovat jakýkoli negativní zásah do rychlosti průběhu zadávacího řízení, neboť </a:t>
            </a:r>
            <a:r>
              <a:rPr lang="cs-CZ" sz="2000" i="1" dirty="0">
                <a:solidFill>
                  <a:srgbClr val="C00000"/>
                </a:solidFill>
                <a:effectLst/>
                <a:latin typeface="Arial" panose="020B0604020202020204" pitchFamily="34" charset="0"/>
                <a:ea typeface="Calibri" panose="020F0502020204030204" pitchFamily="34" charset="0"/>
              </a:rPr>
              <a:t>v okamžiku, kdy se zadavatel předmětným podáním po sedmé hodině ranní začal zabývat </a:t>
            </a:r>
            <a:r>
              <a:rPr lang="cs-CZ" sz="2000" i="1" dirty="0">
                <a:effectLst/>
                <a:latin typeface="Arial" panose="020B0604020202020204" pitchFamily="34" charset="0"/>
                <a:ea typeface="Calibri" panose="020F0502020204030204" pitchFamily="34" charset="0"/>
              </a:rPr>
              <a:t>(přihlášení odpovědné osoby 07:39), </a:t>
            </a:r>
            <a:r>
              <a:rPr lang="cs-CZ" sz="2000" i="1" dirty="0">
                <a:solidFill>
                  <a:srgbClr val="C00000"/>
                </a:solidFill>
                <a:effectLst/>
                <a:latin typeface="Arial" panose="020B0604020202020204" pitchFamily="34" charset="0"/>
                <a:ea typeface="Calibri" panose="020F0502020204030204" pitchFamily="34" charset="0"/>
              </a:rPr>
              <a:t>bylo již několik hodin zcela kompletně doručeno</a:t>
            </a:r>
            <a:r>
              <a:rPr lang="cs-CZ" sz="2000" i="1" dirty="0">
                <a:effectLst/>
                <a:latin typeface="Arial" panose="020B0604020202020204" pitchFamily="34" charset="0"/>
                <a:ea typeface="Calibri" panose="020F0502020204030204" pitchFamily="34" charset="0"/>
              </a:rPr>
              <a:t>.</a:t>
            </a:r>
            <a:r>
              <a:rPr lang="cs-CZ" sz="2000" dirty="0">
                <a:effectLst/>
                <a:latin typeface="Arial" panose="020B0604020202020204" pitchFamily="34" charset="0"/>
                <a:ea typeface="Calibri" panose="020F0502020204030204" pitchFamily="34" charset="0"/>
              </a:rPr>
              <a:t>“ V této souvislosti pak nelze pominout, že </a:t>
            </a:r>
            <a:r>
              <a:rPr lang="cs-CZ" sz="2000" dirty="0">
                <a:solidFill>
                  <a:srgbClr val="7030A0"/>
                </a:solidFill>
                <a:effectLst/>
                <a:latin typeface="Arial" panose="020B0604020202020204" pitchFamily="34" charset="0"/>
                <a:ea typeface="Calibri" panose="020F0502020204030204" pitchFamily="34" charset="0"/>
              </a:rPr>
              <a:t>v souladu s § 46 odst. 1 zákona bylo oprávněním zadavatele uvedené zmeškání lhůty týkající se doručení vybraných příloh bez dalšího prominout</a:t>
            </a:r>
            <a:r>
              <a:rPr lang="cs-CZ" sz="2000" dirty="0">
                <a:effectLst/>
                <a:latin typeface="Arial" panose="020B0604020202020204" pitchFamily="34" charset="0"/>
                <a:ea typeface="Calibri" panose="020F0502020204030204" pitchFamily="34" charset="0"/>
              </a:rPr>
              <a:t>, </a:t>
            </a:r>
            <a:r>
              <a:rPr lang="cs-CZ" sz="2000" dirty="0">
                <a:solidFill>
                  <a:srgbClr val="0070C0"/>
                </a:solidFill>
                <a:effectLst/>
                <a:latin typeface="Arial" panose="020B0604020202020204" pitchFamily="34" charset="0"/>
                <a:ea typeface="Calibri" panose="020F0502020204030204" pitchFamily="34" charset="0"/>
              </a:rPr>
              <a:t>což by bylo v šetřeném případě s ohledem na popsané okolnosti dle Úřadu přiléhavé a přiměřené </a:t>
            </a:r>
            <a:r>
              <a:rPr lang="cs-CZ" sz="2000" dirty="0">
                <a:effectLst/>
                <a:latin typeface="Arial" panose="020B0604020202020204" pitchFamily="34" charset="0"/>
                <a:ea typeface="Calibri" panose="020F0502020204030204" pitchFamily="34" charset="0"/>
              </a:rPr>
              <a:t>(i při zohlednění skutečnosti, že sám navrhovatel zadavatele upozorňoval na krátkou lhůtu pro vyřízení zadavatelovy žádosti dle § 46 zákona a žádal o její prodloužení). (…)</a:t>
            </a:r>
            <a:endParaRPr lang="cs-CZ" sz="2400" b="1" dirty="0">
              <a:cs typeface="Arial" panose="020B0604020202020204" pitchFamily="34"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4903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79512" y="1628800"/>
            <a:ext cx="8784976" cy="5849888"/>
          </a:xfrm>
        </p:spPr>
        <p:txBody>
          <a:bodyPr/>
          <a:lstStyle/>
          <a:p>
            <a:pPr marL="0" indent="0" algn="just">
              <a:lnSpc>
                <a:spcPct val="107000"/>
              </a:lnSpc>
              <a:spcAft>
                <a:spcPts val="800"/>
              </a:spcAft>
              <a:buNone/>
            </a:pPr>
            <a:r>
              <a:rPr lang="cs-CZ" sz="2200" dirty="0">
                <a:effectLst/>
                <a:latin typeface="Arial" panose="020B0604020202020204" pitchFamily="34" charset="0"/>
                <a:ea typeface="Calibri" panose="020F0502020204030204" pitchFamily="34" charset="0"/>
                <a:cs typeface="Times New Roman" panose="02020603050405020304" pitchFamily="18" charset="0"/>
              </a:rPr>
              <a:t>93.         (…)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Úřad je tak toho názoru, že v posuzované věci byl zadavatel povinen se předloženým objasněním, resp. doplněním nabídky navrhovatele zabývat</a:t>
            </a:r>
            <a:r>
              <a:rPr lang="cs-CZ" sz="2200" dirty="0">
                <a:effectLst/>
                <a:latin typeface="Arial" panose="020B0604020202020204" pitchFamily="34" charset="0"/>
                <a:ea typeface="Calibri" panose="020F0502020204030204" pitchFamily="34" charset="0"/>
                <a:cs typeface="Times New Roman" panose="02020603050405020304" pitchFamily="18" charset="0"/>
              </a:rPr>
              <a:t>, neboť toto měl zadavatel prokazatelně k dispozici před koncem jím stanovené lhůty a včetně všech jeho příloh de facto ihned po skončení jím stanoveného termínu, a </a:t>
            </a:r>
            <a:r>
              <a:rPr lang="cs-CZ" sz="22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zadavatel tedy měl s ohledem na přiměřenost jeho postupu skutečnosti uvedené v přípisu navrhovatele ze dne 31. 7. 2023 přezkoumat a vypořádat, resp. i přihlédnout k doloženým podkladům</a:t>
            </a:r>
            <a:r>
              <a:rPr lang="cs-CZ" sz="2200" dirty="0">
                <a:effectLst/>
                <a:latin typeface="Arial" panose="020B0604020202020204" pitchFamily="34" charset="0"/>
                <a:ea typeface="Calibri" panose="020F0502020204030204" pitchFamily="34" charset="0"/>
                <a:cs typeface="Times New Roman" panose="02020603050405020304" pitchFamily="18" charset="0"/>
              </a:rPr>
              <a:t>, a až pokud by po provedeném posouzení dospěl k závěru, že toto objasnění, resp. doplnění nabídky navrhovatele není dostatečné k prokázání souladu se zadávacími podmínkami, mohl navrhovatele z účasti v zadávacím řízení vyloučit právě s odkazem na takto formulovaný důvod. (…) </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5336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179512" y="908720"/>
            <a:ext cx="8784976" cy="5904656"/>
          </a:xfrm>
        </p:spPr>
        <p:txBody>
          <a:bodyPr/>
          <a:lstStyle/>
          <a:p>
            <a:pPr marL="0" indent="0" algn="just">
              <a:lnSpc>
                <a:spcPct val="107000"/>
              </a:lnSpc>
              <a:spcAft>
                <a:spcPts val="800"/>
              </a:spcAft>
              <a:buNone/>
            </a:pPr>
            <a:r>
              <a:rPr lang="cs-CZ" sz="1900" dirty="0">
                <a:solidFill>
                  <a:srgbClr val="262626"/>
                </a:solidFill>
                <a:effectLst/>
                <a:latin typeface="Arial" panose="020B0604020202020204" pitchFamily="34" charset="0"/>
                <a:ea typeface="Calibri" panose="020F0502020204030204" pitchFamily="34" charset="0"/>
                <a:cs typeface="Times New Roman" panose="02020603050405020304" pitchFamily="18" charset="0"/>
              </a:rPr>
              <a:t>71.         Žádost zadavatele ze dne 21. 7. 2023 byla dle mého názoru obsáhlá, čemuž odpovídá i žádost navrhovatele o prodloužení v ní stanovené lhůty. </a:t>
            </a:r>
            <a:r>
              <a:rPr lang="cs-CZ" sz="19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Lhůta v délce 6 pracovních dní sice nebyla excesivní </a:t>
            </a:r>
            <a:r>
              <a:rPr lang="cs-CZ" sz="1900" dirty="0">
                <a:solidFill>
                  <a:srgbClr val="262626"/>
                </a:solidFill>
                <a:effectLst/>
                <a:latin typeface="Arial" panose="020B0604020202020204" pitchFamily="34" charset="0"/>
                <a:ea typeface="Calibri" panose="020F0502020204030204" pitchFamily="34" charset="0"/>
                <a:cs typeface="Times New Roman" panose="02020603050405020304" pitchFamily="18" charset="0"/>
              </a:rPr>
              <a:t>(k čemuž dospěl Úřad v bodě 90 napadeného rozhodnutí), </a:t>
            </a:r>
            <a:r>
              <a:rPr lang="cs-CZ" sz="19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avšak na druhou stranu, pokud ji navrhovatel nedodržel o cca 1 hodinu </a:t>
            </a:r>
            <a:r>
              <a:rPr lang="cs-CZ" sz="1900" dirty="0">
                <a:solidFill>
                  <a:srgbClr val="262626"/>
                </a:solidFill>
                <a:effectLst/>
                <a:latin typeface="Arial" panose="020B0604020202020204" pitchFamily="34" charset="0"/>
                <a:ea typeface="Calibri" panose="020F0502020204030204" pitchFamily="34" charset="0"/>
                <a:cs typeface="Times New Roman" panose="02020603050405020304" pitchFamily="18" charset="0"/>
              </a:rPr>
              <a:t>(a to navíc v noci mimo běžnou pracovní dobu), </a:t>
            </a:r>
            <a:r>
              <a:rPr lang="cs-CZ" sz="19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zadavatel byl povinen – v souladu se zásadou přiměřenosti zakotvenou v § 6 odst. 1 ZZVZ – její zmeškání prominout </a:t>
            </a:r>
            <a:r>
              <a:rPr lang="cs-CZ" sz="1900" dirty="0">
                <a:solidFill>
                  <a:srgbClr val="262626"/>
                </a:solidFill>
                <a:effectLst/>
                <a:latin typeface="Arial" panose="020B0604020202020204" pitchFamily="34" charset="0"/>
                <a:ea typeface="Calibri" panose="020F0502020204030204" pitchFamily="34" charset="0"/>
                <a:cs typeface="Times New Roman" panose="02020603050405020304" pitchFamily="18" charset="0"/>
              </a:rPr>
              <a:t>(když už nevyhověl žádosti navrhovatele o její prodloužení) a v návaznosti na to se vypořádat s kompletním přípisem navrhovatele ze dne 31. 7. 2023, tj. včetně všech jeho příloh.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 daném kontextu se totiž jednalo o zcela bezvýznamné prodlení navrhovatele, které nemohlo mít a ani nemělo žádný vliv na průběh zadávacího řízení. Zadavatel se totiž s daným podáním navrhovatele, které obdržel kolem půlnoci z 31. 7. 2023 na 1. 8. 2023, prvně seznámil až ráno 1. 8. 2023 na začátku běžné pracovní doby v 7.39 hod. </a:t>
            </a:r>
            <a:r>
              <a:rPr lang="cs-CZ" sz="1900" dirty="0">
                <a:solidFill>
                  <a:srgbClr val="262626"/>
                </a:solidFill>
                <a:effectLst/>
                <a:latin typeface="Arial" panose="020B0604020202020204" pitchFamily="34" charset="0"/>
                <a:ea typeface="Calibri" panose="020F0502020204030204" pitchFamily="34" charset="0"/>
                <a:cs typeface="Times New Roman" panose="02020603050405020304" pitchFamily="18" charset="0"/>
              </a:rPr>
              <a:t>Pokud zákon umožňoval zadavateli prominout zmeškání lhůty stanovené podle § 46 odst. 1 ZZVZ, zadavatel byl v tomto konkrétním případě povinen tohoto práva využít, neboť jeho nevyužití ho mohlo zcela nedůvodně připravit o potenciálně ekonomicky nejvýhodnější nabídku.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Vzhledem k okolnostem tohoto případu se tak z práva zadavatele stala v důsledku aplikace zásady přiměřenosti jeho povinnost.</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ACFD8D94-1FD0-89F8-7F25-2818F139EBFE}"/>
              </a:ext>
            </a:extLst>
          </p:cNvPr>
          <p:cNvSpPr txBox="1">
            <a:spLocks noGrp="1"/>
          </p:cNvSpPr>
          <p:nvPr>
            <p:ph type="title"/>
          </p:nvPr>
        </p:nvSpPr>
        <p:spPr>
          <a:xfrm>
            <a:off x="179512" y="476672"/>
            <a:ext cx="8784976" cy="364652"/>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Argumentace předsedy Úřadu</a:t>
            </a:r>
            <a:endParaRPr lang="cs-CZ" sz="23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3789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404664" y="1556792"/>
            <a:ext cx="8334672" cy="4608512"/>
          </a:xfrm>
        </p:spPr>
        <p:txBody>
          <a:bodyPr/>
          <a:lstStyle/>
          <a:p>
            <a:pPr marL="0" indent="0" algn="just">
              <a:buNone/>
            </a:pPr>
            <a:r>
              <a:rPr lang="cs-CZ" sz="2200" b="1" dirty="0">
                <a:latin typeface="Arial" panose="020B0604020202020204" pitchFamily="34" charset="0"/>
                <a:cs typeface="Arial" panose="020B0604020202020204" pitchFamily="34" charset="0"/>
              </a:rPr>
              <a:t>Ponaučení:</a:t>
            </a:r>
          </a:p>
          <a:p>
            <a:pPr algn="just"/>
            <a:endParaRPr lang="cs-CZ" sz="2200" dirty="0">
              <a:effectLst/>
              <a:latin typeface="Arial" panose="020B0604020202020204" pitchFamily="34" charset="0"/>
              <a:ea typeface="Calibri" panose="020F0502020204030204" pitchFamily="34" charset="0"/>
            </a:endParaRPr>
          </a:p>
          <a:p>
            <a:pPr algn="just"/>
            <a:r>
              <a:rPr lang="cs-CZ" sz="2200" dirty="0">
                <a:effectLst/>
                <a:latin typeface="Arial" panose="020B0604020202020204" pitchFamily="34" charset="0"/>
                <a:ea typeface="Calibri" panose="020F0502020204030204" pitchFamily="34" charset="0"/>
              </a:rPr>
              <a:t>Úřad je tak toho názoru, že v posuzované věci byl zadavatel povinen se předloženým objasněním, resp. doplněním nabídky navrhovatele zabývat, neboť toto měl zadavatel prokazatelně k dispozici před koncem jím stanovené lhůty a včetně všech jeho příloh de facto ihned po skončení jím stanoveného termínu, a zadavatel tedy měl s ohledem na přiměřenost jeho postupu skutečnosti uvedené v přípisu navrhovatele přezkoumat a vypořádat, resp. i přihlédnout k doloženým podkladům.</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endParaRPr lang="cs-CZ" sz="22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marL="0" indent="0" algn="just">
              <a:buNone/>
            </a:pPr>
            <a:endParaRPr lang="cs-CZ" sz="2200" b="1" dirty="0">
              <a:latin typeface="Arial" panose="020B0604020202020204" pitchFamily="34" charset="0"/>
              <a:cs typeface="Arial" panose="020B0604020202020204" pitchFamily="34" charset="0"/>
            </a:endParaRPr>
          </a:p>
        </p:txBody>
      </p:sp>
      <p:sp>
        <p:nvSpPr>
          <p:cNvPr id="2" name="object 3">
            <a:extLst>
              <a:ext uri="{FF2B5EF4-FFF2-40B4-BE49-F238E27FC236}">
                <a16:creationId xmlns:a16="http://schemas.microsoft.com/office/drawing/2014/main" id="{6336645F-1303-EA8D-D02D-829B8874C9B4}"/>
              </a:ext>
            </a:extLst>
          </p:cNvPr>
          <p:cNvSpPr txBox="1">
            <a:spLocks noGrp="1"/>
          </p:cNvSpPr>
          <p:nvPr>
            <p:ph type="title"/>
          </p:nvPr>
        </p:nvSpPr>
        <p:spPr>
          <a:xfrm>
            <a:off x="179512" y="476672"/>
            <a:ext cx="8784976" cy="728084"/>
          </a:xfrm>
          <a:prstGeom prst="rect">
            <a:avLst/>
          </a:prstGeom>
        </p:spPr>
        <p:txBody>
          <a:bodyPr vert="horz" wrap="square" lIns="0" tIns="13335" rIns="0" bIns="0" rtlCol="0">
            <a:spAutoFit/>
          </a:bodyPr>
          <a:lstStyle/>
          <a:p>
            <a:pPr>
              <a:lnSpc>
                <a:spcPct val="107000"/>
              </a:lnSpc>
              <a:spcAft>
                <a:spcPts val="800"/>
              </a:spcAft>
            </a:pPr>
            <a:r>
              <a:rPr lang="cs-CZ" sz="2300" b="1" dirty="0">
                <a:effectLst/>
                <a:latin typeface="Arial" panose="020B0604020202020204" pitchFamily="34" charset="0"/>
                <a:ea typeface="Calibri" panose="020F0502020204030204" pitchFamily="34" charset="0"/>
              </a:rPr>
              <a:t>Zmeškání</a:t>
            </a:r>
            <a:r>
              <a:rPr lang="cs-CZ" sz="2200" b="1" dirty="0">
                <a:effectLst/>
                <a:latin typeface="Arial" panose="020B0604020202020204" pitchFamily="34" charset="0"/>
                <a:ea typeface="Calibri" panose="020F0502020204030204" pitchFamily="34" charset="0"/>
              </a:rPr>
              <a:t> lhůty pro objasnění nebo doplnění údajů, dokladů, vzorků nebo modelů</a:t>
            </a:r>
            <a:endParaRPr lang="cs-CZ" sz="22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9290646"/>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377BDA2DBBF24D97F0C544E11E9BC3" ma:contentTypeVersion="2" ma:contentTypeDescription="Create a new document." ma:contentTypeScope="" ma:versionID="4fedcd6937168be26cc12de5a95124d2">
  <xsd:schema xmlns:xsd="http://www.w3.org/2001/XMLSchema" xmlns:xs="http://www.w3.org/2001/XMLSchema" xmlns:p="http://schemas.microsoft.com/office/2006/metadata/properties" xmlns:ns3="bb47cf2c-ce88-4b77-90b9-bcb92befe09a" targetNamespace="http://schemas.microsoft.com/office/2006/metadata/properties" ma:root="true" ma:fieldsID="7a77f2e760063fa32c945aef94b84928" ns3:_="">
    <xsd:import namespace="bb47cf2c-ce88-4b77-90b9-bcb92befe09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7cf2c-ce88-4b77-90b9-bcb92befe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89FC07-060D-4D45-A39A-0EC46244E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7cf2c-ce88-4b77-90b9-bcb92bef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DBE2A3-09FF-4180-96A6-F4365DDCB043}">
  <ds:schemaRefs>
    <ds:schemaRef ds:uri="http://schemas.microsoft.com/sharepoint/v3/contenttype/forms"/>
  </ds:schemaRefs>
</ds:datastoreItem>
</file>

<file path=customXml/itemProps3.xml><?xml version="1.0" encoding="utf-8"?>
<ds:datastoreItem xmlns:ds="http://schemas.openxmlformats.org/officeDocument/2006/customXml" ds:itemID="{5FCA8911-77CF-44EC-9BC8-A02CD861D4ED}">
  <ds:schemaRefs>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http://purl.org/dc/dcmitype/"/>
    <ds:schemaRef ds:uri="http://purl.org/dc/elements/1.1/"/>
    <ds:schemaRef ds:uri="http://schemas.openxmlformats.org/package/2006/metadata/core-properties"/>
    <ds:schemaRef ds:uri="bb47cf2c-ce88-4b77-90b9-bcb92befe09a"/>
    <ds:schemaRef ds:uri="http://purl.org/dc/terms/"/>
  </ds:schemaRefs>
</ds:datastoreItem>
</file>

<file path=docProps/app.xml><?xml version="1.0" encoding="utf-8"?>
<Properties xmlns="http://schemas.openxmlformats.org/officeDocument/2006/extended-properties" xmlns:vt="http://schemas.openxmlformats.org/officeDocument/2006/docPropsVTypes">
  <Template>MMR_klas</Template>
  <TotalTime>36959</TotalTime>
  <Words>6012</Words>
  <Application>Microsoft Office PowerPoint</Application>
  <PresentationFormat>Předvádění na obrazovce (4:3)</PresentationFormat>
  <Paragraphs>189</Paragraphs>
  <Slides>43</Slides>
  <Notes>7</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43</vt:i4>
      </vt:variant>
    </vt:vector>
  </HeadingPairs>
  <TitlesOfParts>
    <vt:vector size="48" baseType="lpstr">
      <vt:lpstr>Arial</vt:lpstr>
      <vt:lpstr>Calibri</vt:lpstr>
      <vt:lpstr>Symbol</vt:lpstr>
      <vt:lpstr>Wingdings</vt:lpstr>
      <vt:lpstr>MMR_klas</vt:lpstr>
      <vt:lpstr>Prezentace aplikace PowerPoint</vt:lpstr>
      <vt:lpstr>Zmeškání lhůty pro objasnění nebo doplnění údajů, dokladů, vzorků nebo modelů</vt:lpstr>
      <vt:lpstr>Zmeškání lhůty pro objasnění nebo doplnění údajů, dokladů, vzorků nebo modelů</vt:lpstr>
      <vt:lpstr>Argumentace Úřadu</vt:lpstr>
      <vt:lpstr>Argumentace Úřadu</vt:lpstr>
      <vt:lpstr>Argumentace Úřadu</vt:lpstr>
      <vt:lpstr>Argumentace Úřadu</vt:lpstr>
      <vt:lpstr>Argumentace předsedy Úřadu</vt:lpstr>
      <vt:lpstr>Zmeškání lhůty pro objasnění nebo doplnění údajů, dokladů, vzorků nebo modelů</vt:lpstr>
      <vt:lpstr>Odchylky od technických podmínek</vt:lpstr>
      <vt:lpstr>Odchylky od technických podmínek</vt:lpstr>
      <vt:lpstr>Argumentace Úřadu</vt:lpstr>
      <vt:lpstr>Argumentace Úřadu</vt:lpstr>
      <vt:lpstr>Prezentace aplikace PowerPoint</vt:lpstr>
      <vt:lpstr>Vyloučení předmětu plnění od konkrétních výrobců</vt:lpstr>
      <vt:lpstr>Prezentace aplikace PowerPoint</vt:lpstr>
      <vt:lpstr>Argumentace Úřadu</vt:lpstr>
      <vt:lpstr>Argumentace Úřadu</vt:lpstr>
      <vt:lpstr>Argumentace Úřadu</vt:lpstr>
      <vt:lpstr>Argumentace Úřadu</vt:lpstr>
      <vt:lpstr>Vyloučení předmětu plnění od konkrétních výrobců</vt:lpstr>
      <vt:lpstr>Zvýhodnění dodavatele, který dodává všechny části veřejné zakázky rozdělené na části</vt:lpstr>
      <vt:lpstr>Zvýhodnění dodavatele, který dodává všechny části veřejné zakázky rozdělené na části</vt:lpstr>
      <vt:lpstr>Argumentace Úřadu</vt:lpstr>
      <vt:lpstr>Argumentace Úřadu</vt:lpstr>
      <vt:lpstr>Argumentace Úřadu</vt:lpstr>
      <vt:lpstr>Argumentace Úřadu</vt:lpstr>
      <vt:lpstr>Zvýhodnění dodavatele, který dodává všechny části veřejné zakázky rozdělené na části</vt:lpstr>
      <vt:lpstr>Vyhrazená změna závazku a změna termínu zhotovení prostřednictvím dodatku</vt:lpstr>
      <vt:lpstr>Vyhrazená změna závazku a změna termínu zhotovení prostřednictvím dodatku</vt:lpstr>
      <vt:lpstr>Argumentace předsedy Úřadu (k výroku I)</vt:lpstr>
      <vt:lpstr>Argumentace předsedy Úřadu (k výroku I)</vt:lpstr>
      <vt:lpstr>Argumentace předsedy Úřadu (k výroku IV)</vt:lpstr>
      <vt:lpstr>Argumentace předsedy Úřadu (k výroku IV)</vt:lpstr>
      <vt:lpstr>Argumentace předsedy Úřadu (k výroku IV)</vt:lpstr>
      <vt:lpstr>Vyhrazená změna závazku a změna termínu zhotovení prostřednictvím dodatku</vt:lpstr>
      <vt:lpstr>Ověřování referencí zadavatelem</vt:lpstr>
      <vt:lpstr>Ověřování referencí zadavatelem</vt:lpstr>
      <vt:lpstr>Argumentace Úřadu</vt:lpstr>
      <vt:lpstr>Argumentace Úřadu</vt:lpstr>
      <vt:lpstr>Argumentace Úřadu</vt:lpstr>
      <vt:lpstr>Ověřování referencí zadavatelem</vt:lpstr>
      <vt:lpstr>KONEC </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Studnička František</cp:lastModifiedBy>
  <cp:revision>1796</cp:revision>
  <cp:lastPrinted>2022-03-14T09:39:48Z</cp:lastPrinted>
  <dcterms:created xsi:type="dcterms:W3CDTF">2012-11-28T11:32:44Z</dcterms:created>
  <dcterms:modified xsi:type="dcterms:W3CDTF">2024-06-20T07:40:37Z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0x0101006B377BDA2DBBF24D97F0C544E11E9BC3</vt:lpwstr>
  </property>
</Properties>
</file>