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3"/>
  </p:notesMasterIdLst>
  <p:handoutMasterIdLst>
    <p:handoutMasterId r:id="rId54"/>
  </p:handoutMasterIdLst>
  <p:sldIdLst>
    <p:sldId id="762" r:id="rId5"/>
    <p:sldId id="1823" r:id="rId6"/>
    <p:sldId id="1856" r:id="rId7"/>
    <p:sldId id="1824" r:id="rId8"/>
    <p:sldId id="1825" r:id="rId9"/>
    <p:sldId id="1858" r:id="rId10"/>
    <p:sldId id="1857" r:id="rId11"/>
    <p:sldId id="1859" r:id="rId12"/>
    <p:sldId id="1860" r:id="rId13"/>
    <p:sldId id="1861" r:id="rId14"/>
    <p:sldId id="1862" r:id="rId15"/>
    <p:sldId id="1863" r:id="rId16"/>
    <p:sldId id="1864" r:id="rId17"/>
    <p:sldId id="1865" r:id="rId18"/>
    <p:sldId id="1866" r:id="rId19"/>
    <p:sldId id="1868" r:id="rId20"/>
    <p:sldId id="1867" r:id="rId21"/>
    <p:sldId id="1869" r:id="rId22"/>
    <p:sldId id="1871" r:id="rId23"/>
    <p:sldId id="1870" r:id="rId24"/>
    <p:sldId id="1872" r:id="rId25"/>
    <p:sldId id="1873" r:id="rId26"/>
    <p:sldId id="1874" r:id="rId27"/>
    <p:sldId id="1875" r:id="rId28"/>
    <p:sldId id="1876" r:id="rId29"/>
    <p:sldId id="1877" r:id="rId30"/>
    <p:sldId id="1878" r:id="rId31"/>
    <p:sldId id="1879" r:id="rId32"/>
    <p:sldId id="1880" r:id="rId33"/>
    <p:sldId id="1881" r:id="rId34"/>
    <p:sldId id="1882" r:id="rId35"/>
    <p:sldId id="1883" r:id="rId36"/>
    <p:sldId id="1884" r:id="rId37"/>
    <p:sldId id="1885" r:id="rId38"/>
    <p:sldId id="1886" r:id="rId39"/>
    <p:sldId id="1887" r:id="rId40"/>
    <p:sldId id="1888" r:id="rId41"/>
    <p:sldId id="1889" r:id="rId42"/>
    <p:sldId id="1890" r:id="rId43"/>
    <p:sldId id="1891" r:id="rId44"/>
    <p:sldId id="1892" r:id="rId45"/>
    <p:sldId id="1896" r:id="rId46"/>
    <p:sldId id="1894" r:id="rId47"/>
    <p:sldId id="1895" r:id="rId48"/>
    <p:sldId id="1897" r:id="rId49"/>
    <p:sldId id="1898" r:id="rId50"/>
    <p:sldId id="1899" r:id="rId51"/>
    <p:sldId id="1760" r:id="rId5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34" autoAdjust="0"/>
    <p:restoredTop sz="93792" autoAdjust="0"/>
  </p:normalViewPr>
  <p:slideViewPr>
    <p:cSldViewPr>
      <p:cViewPr varScale="1">
        <p:scale>
          <a:sx n="63" d="100"/>
          <a:sy n="63" d="100"/>
        </p:scale>
        <p:origin x="852" y="6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8"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11.06.2024</a:t>
            </a:fld>
            <a:endParaRPr lang="cs-CZ"/>
          </a:p>
        </p:txBody>
      </p:sp>
      <p:sp>
        <p:nvSpPr>
          <p:cNvPr id="4" name="Zástupný symbol pro zápatí 3"/>
          <p:cNvSpPr>
            <a:spLocks noGrp="1"/>
          </p:cNvSpPr>
          <p:nvPr>
            <p:ph type="ftr" sz="quarter" idx="2"/>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8"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8"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11.06.2024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8"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11.06.2024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uohs.gov.cz/cs/verejne-zakazky/sbirky-rozhodnuti/detail-21603.html"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uohs.gov.cz/cs/verejne-zakazky/sbirky-rozhodnuti/detail-21648.html"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uohs.gov.cz/cs/verejne-zakazky/sbirky-rozhodnuti/detail-21587.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s://uohs.gov.cz/cs/verejne-zakazky/sbirky-rozhodnuti/detail-21630.html"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uohs.gov.cz/cs/verejne-zakazky/sbirky-rozhodnuti/detail-21651.html"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s://uohs.gov.cz/cs/verejne-zakazky/sbirky-rozhodnuti/detail-21637.html"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hyperlink" Target="https://uohs.gov.cz/cs/verejne-zakazky/sbirky-rozhodnuti/detail-21654.html"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hyperlink" Target="https://uohs.gov.cz/cs/verejne-zakazky/sbirky-rozhodnuti/detail-21650.html"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uohs.gov.cz/cs/verejne-zakazky/sbirky-rozhodnuti/detail-21598.html"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duben 2024</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Z</a:t>
            </a:r>
            <a:r>
              <a:rPr lang="cs-CZ" sz="2400" dirty="0">
                <a:effectLst/>
                <a:latin typeface="Arial" panose="020B0604020202020204" pitchFamily="34" charset="0"/>
                <a:ea typeface="Calibri" panose="020F0502020204030204" pitchFamily="34" charset="0"/>
                <a:cs typeface="Times New Roman" panose="02020603050405020304" pitchFamily="18" charset="0"/>
              </a:rPr>
              <a:t> další účasti v zadávacím řízení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nelze vyloučit účastníka, který nesplní čistě formální požadavky</a:t>
            </a:r>
            <a:r>
              <a:rPr lang="cs-CZ" sz="2400" dirty="0">
                <a:effectLst/>
                <a:latin typeface="Arial" panose="020B0604020202020204" pitchFamily="34" charset="0"/>
                <a:ea typeface="Calibri" panose="020F0502020204030204" pitchFamily="34" charset="0"/>
                <a:cs typeface="Times New Roman" panose="02020603050405020304" pitchFamily="18" charset="0"/>
              </a:rPr>
              <a:t> zadavatele stanovené v zadávacích podmínkách, které nemají přímý vztah k veřejné zakázce a vyloučení z účasti v zadávacím řízení toliko pro jejich nesplnění by bylo nutno považovat za nepřiměřené a neoprávněné.</a:t>
            </a:r>
          </a:p>
          <a:p>
            <a:pPr marL="0" indent="0" algn="just">
              <a:buNone/>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400" u="sng" dirty="0">
                <a:latin typeface="Arial" panose="020B0604020202020204" pitchFamily="34" charset="0"/>
                <a:ea typeface="Calibri" panose="020F0502020204030204" pitchFamily="34" charset="0"/>
                <a:cs typeface="Times New Roman" panose="02020603050405020304" pitchFamily="18" charset="0"/>
              </a:rPr>
              <a:t>P</a:t>
            </a:r>
            <a:r>
              <a:rPr lang="cs-CZ" sz="2400" u="sng" dirty="0">
                <a:effectLst/>
                <a:latin typeface="Arial" panose="020B0604020202020204" pitchFamily="34" charset="0"/>
                <a:ea typeface="Calibri" panose="020F0502020204030204" pitchFamily="34" charset="0"/>
                <a:cs typeface="Times New Roman" panose="02020603050405020304" pitchFamily="18" charset="0"/>
              </a:rPr>
              <a:t>odle § 46 odst. 2 ZZVZ nelze provést materiální změnu nabídky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ale pouze toliko změnu formální</a:t>
            </a:r>
            <a:r>
              <a:rPr lang="cs-CZ" sz="2400" dirty="0">
                <a:effectLst/>
                <a:latin typeface="Arial" panose="020B0604020202020204" pitchFamily="34" charset="0"/>
                <a:ea typeface="Calibri" panose="020F0502020204030204" pitchFamily="34" charset="0"/>
                <a:cs typeface="Times New Roman" panose="02020603050405020304" pitchFamily="18" charset="0"/>
              </a:rPr>
              <a:t>, kdy obsah nabídky zůstává totožný, pouze je doplněna původně chybějící informace, nebo je jiná původně zadavateli nejasná informace vysvětlena, případně je uvedena na pravou míru zjevná, lehce popsatelná a zároveň vysoce pravděpodobně lehce vysvětlitelná nejasnost </a:t>
            </a:r>
            <a:endParaRPr lang="cs-CZ" sz="2400"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843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 posuzovaném případě tak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měla být zásada přiměřenosti promítnuta rovněž do uvážení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zda mohl získat opravdovou pochybnost o schopnosti navrhovatele plnit předmět části č. 3 veřejné zakázky, když mu navrhovatel nezaslal spolu s nabídkou pevně stanovený návrh smlouvy zpět, toliko doplněný o marginální údaje, nesouvisející ani s hodnocením nabídky.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A pokud by zadavatel i o takové hypotetické pochybnosti uvažoval,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lze přemýšlet i o tom, zda je přiměřené </a:t>
            </a:r>
            <a:r>
              <a:rPr lang="cs-CZ" sz="2400" dirty="0">
                <a:effectLst/>
                <a:latin typeface="Arial" panose="020B0604020202020204" pitchFamily="34" charset="0"/>
                <a:ea typeface="Calibri" panose="020F0502020204030204" pitchFamily="34" charset="0"/>
                <a:cs typeface="Times New Roman" panose="02020603050405020304" pitchFamily="18" charset="0"/>
              </a:rPr>
              <a:t>navrhovatele ze zadávacího řízení pro nesplnění formálního požadavku bez dalšího ihned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vyloučit, tj. jakoby „preventivně“,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když existuje několik možných kroků, jak takovou pochybnost odstranit</a:t>
            </a:r>
            <a:r>
              <a:rPr lang="cs-CZ" sz="2400" dirty="0">
                <a:effectLst/>
                <a:latin typeface="Arial" panose="020B0604020202020204" pitchFamily="34" charset="0"/>
                <a:ea typeface="Calibri" panose="020F0502020204030204" pitchFamily="34" charset="0"/>
                <a:cs typeface="Times New Roman" panose="02020603050405020304" pitchFamily="18" charset="0"/>
              </a:rPr>
              <a:t>. (55)</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331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Na základě výše uvedeného je patrné, že zadavatel v jednotlivých dílčích krocích posuzovaného zadávacího řízení sice postupoval čistě formálně v souladu se zákonem </a:t>
            </a:r>
          </a:p>
          <a:p>
            <a:pPr marL="803275" indent="-446088"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 souladu s § 39 zákona zadavatel postupoval podle jím stanovených zadávacích podmínek, </a:t>
            </a:r>
          </a:p>
          <a:p>
            <a:pPr marL="803275" indent="-446088"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oprávnění vyzvat dle § 46 odst. 1 zákona nebyl povinen využít, </a:t>
            </a:r>
          </a:p>
          <a:p>
            <a:pPr marL="803275" indent="-446088"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dle § 48 odst. 2 písm. a) zákona mohl účastníka vyloučit),</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 avšak materiálně postupoval v rozporu se zásadou přiměřenosti,  kterou je zadavatel povinen respektovat v průběhu celého zadávacího řízení. (64)</a:t>
            </a:r>
            <a:endParaRPr lang="cs-CZ" sz="24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7495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Zrušení ZŘ</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948425833"/>
              </p:ext>
            </p:extLst>
          </p:nvPr>
        </p:nvGraphicFramePr>
        <p:xfrm>
          <a:off x="0" y="712569"/>
          <a:ext cx="9144000" cy="435445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41390">
                <a:tc>
                  <a:txBody>
                    <a:bodyPr/>
                    <a:lstStyle/>
                    <a:p>
                      <a:pPr algn="just">
                        <a:lnSpc>
                          <a:spcPct val="107000"/>
                        </a:lnSpc>
                        <a:spcAft>
                          <a:spcPts val="800"/>
                        </a:spcAft>
                      </a:pPr>
                      <a:r>
                        <a:rPr lang="cs-CZ" sz="2400" b="1" kern="1200" dirty="0" err="1">
                          <a:solidFill>
                            <a:schemeClr val="lt1"/>
                          </a:solidFill>
                          <a:effectLst/>
                          <a:latin typeface="+mn-lt"/>
                          <a:ea typeface="+mn-ea"/>
                          <a:cs typeface="+mn-cs"/>
                        </a:rPr>
                        <a:t>Sp.zn</a:t>
                      </a:r>
                      <a:r>
                        <a:rPr lang="cs-CZ" sz="2400" b="1" kern="1200" dirty="0">
                          <a:solidFill>
                            <a:schemeClr val="lt1"/>
                          </a:solidFill>
                          <a:effectLst/>
                          <a:latin typeface="+mn-lt"/>
                          <a:ea typeface="+mn-ea"/>
                          <a:cs typeface="+mn-cs"/>
                        </a:rPr>
                        <a:t>. ÚOHS-S0782/2023/VZ, č. j.  ÚOHS-06096/2024/510</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821583">
                <a:tc>
                  <a:txBody>
                    <a:bodyPr/>
                    <a:lstStyle/>
                    <a:p>
                      <a:pPr algn="just">
                        <a:lnSpc>
                          <a:spcPct val="107000"/>
                        </a:lnSpc>
                        <a:spcAft>
                          <a:spcPts val="800"/>
                        </a:spcAft>
                      </a:pPr>
                      <a:r>
                        <a:rPr lang="cs-CZ" sz="2400" u="sng" kern="1200" dirty="0">
                          <a:solidFill>
                            <a:schemeClr val="dk1"/>
                          </a:solidFill>
                          <a:effectLst/>
                          <a:latin typeface="+mn-lt"/>
                          <a:ea typeface="+mn-ea"/>
                          <a:cs typeface="+mn-cs"/>
                          <a:hlinkClick r:id="rId2"/>
                        </a:rPr>
                        <a:t>https://uohs.gov.cz/cs/verejne-zakazky/sbirky-rozhodnuti/detail-21603.html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441390">
                <a:tc>
                  <a:txBody>
                    <a:bodyPr/>
                    <a:lstStyle/>
                    <a:p>
                      <a:pPr algn="just">
                        <a:lnSpc>
                          <a:spcPct val="107000"/>
                        </a:lnSpc>
                        <a:spcAft>
                          <a:spcPts val="800"/>
                        </a:spcAft>
                      </a:pPr>
                      <a:r>
                        <a:rPr lang="cs-CZ" sz="2400" kern="1200" dirty="0">
                          <a:solidFill>
                            <a:schemeClr val="dk1"/>
                          </a:solidFill>
                          <a:effectLst/>
                          <a:latin typeface="+mn-lt"/>
                          <a:ea typeface="+mn-ea"/>
                          <a:cs typeface="+mn-cs"/>
                        </a:rPr>
                        <a:t>Administrace veřejných zakázek</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441390">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12. 4.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441390">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400" kern="1200" dirty="0">
                          <a:solidFill>
                            <a:schemeClr val="dk1"/>
                          </a:solidFill>
                          <a:effectLst/>
                          <a:latin typeface="+mn-lt"/>
                          <a:ea typeface="+mn-ea"/>
                          <a:cs typeface="+mn-cs"/>
                        </a:rPr>
                        <a:t>§ 127 odst. 2 písm. d) </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ZZVZ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821583">
                <a:tc>
                  <a:txBody>
                    <a:bodyPr/>
                    <a:lstStyle/>
                    <a:p>
                      <a:pPr algn="just">
                        <a:lnSpc>
                          <a:spcPct val="107000"/>
                        </a:lnSpc>
                        <a:spcAft>
                          <a:spcPts val="800"/>
                        </a:spcAft>
                      </a:pPr>
                      <a:r>
                        <a:rPr lang="cs-CZ" sz="2400" u="sng" dirty="0">
                          <a:effectLst/>
                          <a:latin typeface="Arial" panose="020B0604020202020204" pitchFamily="34" charset="0"/>
                          <a:ea typeface="Calibri" panose="020F0502020204030204" pitchFamily="34" charset="0"/>
                          <a:cs typeface="Times New Roman" panose="02020603050405020304" pitchFamily="18" charset="0"/>
                        </a:rPr>
                        <a:t>Návrh</a:t>
                      </a:r>
                      <a:r>
                        <a:rPr lang="cs-CZ" sz="2400" dirty="0">
                          <a:effectLst/>
                          <a:latin typeface="Arial" panose="020B0604020202020204" pitchFamily="34" charset="0"/>
                          <a:ea typeface="Calibri" panose="020F0502020204030204" pitchFamily="34" charset="0"/>
                          <a:cs typeface="Times New Roman" panose="02020603050405020304" pitchFamily="18" charset="0"/>
                        </a:rPr>
                        <a:t> navrhovatele se podle § 265 písm. a) ZZVZ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821583">
                <a:tc>
                  <a:txBody>
                    <a:bodyPr/>
                    <a:lstStyle/>
                    <a:p>
                      <a:pPr algn="just">
                        <a:lnSpc>
                          <a:spcPct val="107000"/>
                        </a:lnSpc>
                        <a:spcAft>
                          <a:spcPts val="800"/>
                        </a:spcAft>
                      </a:pPr>
                      <a:r>
                        <a:rPr lang="cs-CZ" sz="2400" b="0" dirty="0">
                          <a:effectLst/>
                          <a:latin typeface="Arial" panose="020B0604020202020204" pitchFamily="34" charset="0"/>
                          <a:ea typeface="Calibri" panose="020F0502020204030204" pitchFamily="34" charset="0"/>
                          <a:cs typeface="Arial" panose="020B0604020202020204" pitchFamily="34" charset="0"/>
                        </a:rPr>
                        <a:t>Podán rozklad – ÚOHS-R0035/2024/VZ, rozhodnutí potvrzeno, rozklad zamítnut.</a:t>
                      </a: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2460738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21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100" i="1" dirty="0">
                <a:effectLst/>
                <a:latin typeface="Arial" panose="020B0604020202020204" pitchFamily="34" charset="0"/>
                <a:ea typeface="Calibri" panose="020F0502020204030204" pitchFamily="34" charset="0"/>
                <a:cs typeface="Times New Roman" panose="02020603050405020304" pitchFamily="18" charset="0"/>
              </a:rPr>
              <a:t>„Zadavatel je po zvážení všech okolností nucen na základě důvodů hodných zvláštního zřetele, pro které nelze po zadavateli požadovat, aby v zadávacím řízení pokračoval, dané zadávací řízení zrušit. Představenstvo je plně kompetentní ve věci obchodního vedení společnosti, kam spadá i rozhodování o tom, zda bude určité služby realizovat vlastními silami (tj. s využitím svých zaměstnanců) či formou tzv. outsourcingu. </a:t>
            </a:r>
            <a:r>
              <a:rPr lang="cs-CZ" sz="2100" i="1" u="sng" dirty="0">
                <a:effectLst/>
                <a:latin typeface="Arial" panose="020B0604020202020204" pitchFamily="34" charset="0"/>
                <a:ea typeface="Calibri" panose="020F0502020204030204" pitchFamily="34" charset="0"/>
                <a:cs typeface="Times New Roman" panose="02020603050405020304" pitchFamily="18" charset="0"/>
              </a:rPr>
              <a:t>Představenstvo společnosti zadavatele rozhodlo dne 27. 9. 2023, že poptávané plnění v dané podobě již nemůže požadovat, když po důkladném zvážení všech aspektů dospělo k rozhodnutí o změně v organizaci práce spočívající v tom, že ke dni 1. 10. 2023 obsadí na funkci vedoucího oddělení veřejných zakázek odborně způsobilou osobu, a to právníka s více než desetiletou praxí v oblasti veřejných zakázek. </a:t>
            </a:r>
            <a:r>
              <a:rPr lang="cs-CZ" sz="2100" i="1" dirty="0">
                <a:effectLst/>
                <a:latin typeface="Arial" panose="020B0604020202020204" pitchFamily="34" charset="0"/>
                <a:ea typeface="Calibri" panose="020F0502020204030204" pitchFamily="34" charset="0"/>
                <a:cs typeface="Times New Roman" panose="02020603050405020304" pitchFamily="18" charset="0"/>
              </a:rPr>
              <a:t>Uvedená skutečnost se projevila až v průběhu zadávacího řízení, když se podařilo po delší době uvedenou pozici personálně adekvátně obsadit. Zadavatel tak bude v zásadě vlastními silami realizovat zadávací řízení, která měla být předmětem plnění veřejné zakázky. Z uvedených důvodů tak k dnešnímu dni zadavatel rozhodl o zrušení zadávacího řízení z důvodů výše uvedených.“</a:t>
            </a:r>
            <a:endParaRPr lang="cs-CZ" sz="21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8088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Ponaučení:</a:t>
            </a:r>
          </a:p>
          <a:p>
            <a:pPr algn="just"/>
            <a:r>
              <a:rPr lang="cs-CZ" sz="2800" dirty="0">
                <a:latin typeface="Arial" panose="020B0604020202020204" pitchFamily="34" charset="0"/>
                <a:ea typeface="Calibri" panose="020F0502020204030204" pitchFamily="34" charset="0"/>
                <a:cs typeface="Times New Roman" panose="02020603050405020304" pitchFamily="18" charset="0"/>
              </a:rPr>
              <a:t>P</a:t>
            </a:r>
            <a:r>
              <a:rPr lang="cs-CZ" sz="2800" dirty="0">
                <a:effectLst/>
                <a:latin typeface="Arial" panose="020B0604020202020204" pitchFamily="34" charset="0"/>
                <a:ea typeface="Calibri" panose="020F0502020204030204" pitchFamily="34" charset="0"/>
                <a:cs typeface="Times New Roman" panose="02020603050405020304" pitchFamily="18" charset="0"/>
              </a:rPr>
              <a:t>o zadavateli není přiměřené požadovat, aby měl nejdříve zcela dokončenou organizaci práce, a teprve až poté by mohl přistoupit ke zrušení zadávacího řízení. </a:t>
            </a:r>
            <a:endParaRPr lang="cs-CZ"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894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Jedná se o důvod zrušení zadávacího řízení, který by byl stejně relevantní pro jakoukoli osobu v obdobném postavení, v jakém se nacházel zadavatel. </a:t>
            </a: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Tento oprávněný zájem zadavatele na zrušení </a:t>
            </a:r>
            <a:r>
              <a:rPr lang="cs-CZ" sz="2400" dirty="0">
                <a:effectLst/>
                <a:latin typeface="Arial" panose="020B0604020202020204" pitchFamily="34" charset="0"/>
                <a:ea typeface="Calibri" panose="020F0502020204030204" pitchFamily="34" charset="0"/>
                <a:cs typeface="Times New Roman" panose="02020603050405020304" pitchFamily="18" charset="0"/>
              </a:rPr>
              <a:t>zadávacího řízení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převažuje v tomto konkrétním případě nad oprávněnými zájmy jeho účastníků na uzavření smlouvy </a:t>
            </a:r>
            <a:r>
              <a:rPr lang="cs-CZ" sz="2400" dirty="0">
                <a:effectLst/>
                <a:latin typeface="Arial" panose="020B0604020202020204" pitchFamily="34" charset="0"/>
                <a:ea typeface="Calibri" panose="020F0502020204030204" pitchFamily="34" charset="0"/>
                <a:cs typeface="Times New Roman" panose="02020603050405020304" pitchFamily="18" charset="0"/>
              </a:rPr>
              <a:t>na veřejnou zakázku,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neboť tato smlouva měla mít pouze rámcový charakter </a:t>
            </a:r>
            <a:r>
              <a:rPr lang="cs-CZ" sz="2400" dirty="0">
                <a:effectLst/>
                <a:latin typeface="Arial" panose="020B0604020202020204" pitchFamily="34" charset="0"/>
                <a:ea typeface="Calibri" panose="020F0502020204030204" pitchFamily="34" charset="0"/>
                <a:cs typeface="Times New Roman" panose="02020603050405020304" pitchFamily="18" charset="0"/>
              </a:rPr>
              <a:t>(resp. mělo se jednat o rámcovou dohodu) s možností její výpovědi zadavatelem bez udání důvodu.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Tedy ani v případě jejího uzavření by vybraný dodavatel neměl jistotu, že zadavatel by od něj odebral jakékoliv plnění.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Vzhledem k těmto skutkovým okolnostem není racionální trvat na tom, aby zadavatel dokončil zadávací řízení a uzavřel smlouvu na služby, které již nechce. (73)</a:t>
            </a: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272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6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600" dirty="0">
                <a:effectLst/>
                <a:latin typeface="Arial" panose="020B0604020202020204" pitchFamily="34" charset="0"/>
                <a:ea typeface="Calibri" panose="020F0502020204030204" pitchFamily="34" charset="0"/>
                <a:cs typeface="Times New Roman" panose="02020603050405020304" pitchFamily="18" charset="0"/>
              </a:rPr>
              <a:t>Na konec je vhodné zdůraznit, že </a:t>
            </a:r>
            <a:r>
              <a:rPr lang="cs-CZ" sz="2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závěry tohoto, resp. napadeného rozhodnutí</a:t>
            </a:r>
            <a:r>
              <a:rPr lang="cs-CZ" sz="2600" dirty="0">
                <a:effectLst/>
                <a:latin typeface="Arial" panose="020B0604020202020204" pitchFamily="34" charset="0"/>
                <a:ea typeface="Calibri" panose="020F0502020204030204" pitchFamily="34" charset="0"/>
                <a:cs typeface="Times New Roman" panose="02020603050405020304" pitchFamily="18" charset="0"/>
              </a:rPr>
              <a:t> </a:t>
            </a:r>
            <a:r>
              <a:rPr lang="cs-CZ" sz="26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nejsou automaticky přenositelné na každé zrušení zadávacího řízení</a:t>
            </a:r>
            <a:r>
              <a:rPr lang="cs-CZ" sz="2600" dirty="0">
                <a:effectLst/>
                <a:latin typeface="Arial" panose="020B0604020202020204" pitchFamily="34" charset="0"/>
                <a:ea typeface="Calibri" panose="020F0502020204030204" pitchFamily="34" charset="0"/>
                <a:cs typeface="Times New Roman" panose="02020603050405020304" pitchFamily="18" charset="0"/>
              </a:rPr>
              <a:t>, neboť v souladu s rozsudkem NSS ze dne 26. 1. 2023 vždy záleží na konkrétních skutkových okolnostech daného případu. </a:t>
            </a:r>
          </a:p>
          <a:p>
            <a:pPr algn="just">
              <a:lnSpc>
                <a:spcPct val="107000"/>
              </a:lnSpc>
              <a:spcAft>
                <a:spcPts val="800"/>
              </a:spcAft>
            </a:pPr>
            <a:r>
              <a:rPr lang="cs-CZ" sz="2600" dirty="0">
                <a:effectLst/>
                <a:latin typeface="Arial" panose="020B0604020202020204" pitchFamily="34" charset="0"/>
                <a:ea typeface="Calibri" panose="020F0502020204030204" pitchFamily="34" charset="0"/>
                <a:cs typeface="Times New Roman" panose="02020603050405020304" pitchFamily="18" charset="0"/>
              </a:rPr>
              <a:t>V šetřené věci zadavatel </a:t>
            </a:r>
            <a:r>
              <a:rPr lang="cs-CZ" sz="2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poptával administraci </a:t>
            </a:r>
            <a:r>
              <a:rPr lang="cs-CZ" sz="2600" dirty="0">
                <a:effectLst/>
                <a:latin typeface="Arial" panose="020B0604020202020204" pitchFamily="34" charset="0"/>
                <a:ea typeface="Calibri" panose="020F0502020204030204" pitchFamily="34" charset="0"/>
                <a:cs typeface="Times New Roman" panose="02020603050405020304" pitchFamily="18" charset="0"/>
              </a:rPr>
              <a:t>zadávacích řízení, </a:t>
            </a:r>
            <a:r>
              <a:rPr lang="cs-CZ" sz="2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což jsou v zásadě právní služby</a:t>
            </a:r>
            <a:r>
              <a:rPr lang="cs-CZ" sz="2600" dirty="0">
                <a:effectLst/>
                <a:latin typeface="Arial" panose="020B0604020202020204" pitchFamily="34" charset="0"/>
                <a:ea typeface="Calibri" panose="020F0502020204030204" pitchFamily="34" charset="0"/>
                <a:cs typeface="Times New Roman" panose="02020603050405020304" pitchFamily="18" charset="0"/>
              </a:rPr>
              <a:t>, které jsou specifické zvýšenými </a:t>
            </a:r>
            <a:r>
              <a:rPr lang="cs-CZ" sz="26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požadavky na důvěryhodnost a diskrétnost</a:t>
            </a:r>
            <a:r>
              <a:rPr lang="cs-CZ" sz="2600" dirty="0">
                <a:effectLst/>
                <a:latin typeface="Arial" panose="020B0604020202020204" pitchFamily="34" charset="0"/>
                <a:ea typeface="Calibri" panose="020F0502020204030204" pitchFamily="34" charset="0"/>
                <a:cs typeface="Times New Roman" panose="02020603050405020304" pitchFamily="18" charset="0"/>
              </a:rPr>
              <a:t>, a </a:t>
            </a:r>
            <a:r>
              <a:rPr lang="cs-CZ" sz="26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jež jsou zadavatelé standardně schopni zajistit prostřednictvím vlastních zaměstnanců </a:t>
            </a:r>
            <a:r>
              <a:rPr lang="cs-CZ" sz="2600" dirty="0">
                <a:effectLst/>
                <a:latin typeface="Arial" panose="020B0604020202020204" pitchFamily="34" charset="0"/>
                <a:ea typeface="Calibri" panose="020F0502020204030204" pitchFamily="34" charset="0"/>
                <a:cs typeface="Times New Roman" panose="02020603050405020304" pitchFamily="18" charset="0"/>
              </a:rPr>
              <a:t>(na rozdíl od řady jiných služeb, dodávek a stavebních prací). (74)</a:t>
            </a:r>
            <a:endParaRPr lang="cs-CZ" sz="26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753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Vyloučení poddodavatele</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843333178"/>
              </p:ext>
            </p:extLst>
          </p:nvPr>
        </p:nvGraphicFramePr>
        <p:xfrm>
          <a:off x="0" y="712569"/>
          <a:ext cx="9144000" cy="513715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41390">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rPr>
                        <a:t>Sp.zn</a:t>
                      </a:r>
                      <a:r>
                        <a:rPr lang="cs-CZ" sz="2400" b="1" kern="1200" dirty="0">
                          <a:solidFill>
                            <a:srgbClr val="FFFFFF"/>
                          </a:solidFill>
                          <a:effectLst/>
                          <a:latin typeface="Arial" panose="020B0604020202020204" pitchFamily="34" charset="0"/>
                          <a:ea typeface="Times New Roman" panose="02020603050405020304" pitchFamily="18" charset="0"/>
                        </a:rPr>
                        <a:t>. ÚOHS-S0839/2023/VZ, č. j.  ÚOHS-06926/2024/500</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821583">
                <a:tc>
                  <a:txBody>
                    <a:bodyPr/>
                    <a:lstStyle/>
                    <a:p>
                      <a:pPr algn="just">
                        <a:lnSpc>
                          <a:spcPct val="107000"/>
                        </a:lnSpc>
                        <a:spcAft>
                          <a:spcPts val="800"/>
                        </a:spcAft>
                      </a:pPr>
                      <a:r>
                        <a:rPr lang="cs-CZ" sz="24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https://uohs.gov.cz/cs/verejne-zakazky/sbirky-rozhodnuti/detail-21648.html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441390">
                <a:tc>
                  <a:txBody>
                    <a:bodyPr/>
                    <a:lstStyle/>
                    <a:p>
                      <a:pPr algn="just">
                        <a:lnSpc>
                          <a:spcPct val="107000"/>
                        </a:lnSpc>
                        <a:spcAft>
                          <a:spcPts val="800"/>
                        </a:spcAft>
                      </a:pPr>
                      <a:r>
                        <a:rPr lang="cs-CZ" sz="2400" dirty="0">
                          <a:effectLst/>
                          <a:latin typeface="Arial" panose="020B0604020202020204" pitchFamily="34" charset="0"/>
                          <a:ea typeface="Times New Roman" panose="02020603050405020304" pitchFamily="18" charset="0"/>
                        </a:rPr>
                        <a:t>Rámcová dohoda na nákup až 70 ks standardních bateriových trolejbusů</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441390">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15. 4.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441390">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85 odst. 2 ZZVZ </a:t>
                      </a:r>
                      <a:r>
                        <a:rPr lang="cs-CZ" sz="2400" kern="1200" dirty="0">
                          <a:solidFill>
                            <a:schemeClr val="dk1"/>
                          </a:solidFill>
                          <a:effectLst/>
                          <a:latin typeface="+mn-lt"/>
                          <a:ea typeface="+mn-ea"/>
                          <a:cs typeface="+mn-cs"/>
                        </a:rPr>
                        <a:t>§ </a:t>
                      </a:r>
                      <a:r>
                        <a:rPr lang="cs-CZ" sz="2400" dirty="0">
                          <a:effectLst/>
                          <a:latin typeface="Arial" panose="020B0604020202020204" pitchFamily="34" charset="0"/>
                          <a:ea typeface="Calibri" panose="020F0502020204030204" pitchFamily="34" charset="0"/>
                          <a:cs typeface="Times New Roman" panose="02020603050405020304" pitchFamily="18" charset="0"/>
                        </a:rPr>
                        <a:t>48 odst. 5 písm. d)</a:t>
                      </a:r>
                      <a:r>
                        <a:rPr lang="cs-CZ" sz="2400" kern="1200" dirty="0">
                          <a:solidFill>
                            <a:schemeClr val="dk1"/>
                          </a:solidFill>
                          <a:effectLst/>
                          <a:latin typeface="+mn-lt"/>
                          <a:ea typeface="+mn-ea"/>
                          <a:cs typeface="+mn-cs"/>
                        </a:rPr>
                        <a:t> </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ZZVZ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821583">
                <a:tc>
                  <a:txBody>
                    <a:bodyPr/>
                    <a:lstStyle/>
                    <a:p>
                      <a:pPr algn="just">
                        <a:lnSpc>
                          <a:spcPct val="107000"/>
                        </a:lnSpc>
                        <a:spcAft>
                          <a:spcPts val="800"/>
                        </a:spcAft>
                      </a:pPr>
                      <a:r>
                        <a:rPr lang="cs-CZ" sz="2400" u="sng" dirty="0">
                          <a:effectLst/>
                          <a:latin typeface="Arial" panose="020B0604020202020204" pitchFamily="34" charset="0"/>
                          <a:ea typeface="Calibri" panose="020F0502020204030204" pitchFamily="34" charset="0"/>
                          <a:cs typeface="Times New Roman" panose="02020603050405020304" pitchFamily="18" charset="0"/>
                        </a:rPr>
                        <a:t>Návrh</a:t>
                      </a:r>
                      <a:r>
                        <a:rPr lang="cs-CZ" sz="2400" dirty="0">
                          <a:effectLst/>
                          <a:latin typeface="Arial" panose="020B0604020202020204" pitchFamily="34" charset="0"/>
                          <a:ea typeface="Calibri" panose="020F0502020204030204" pitchFamily="34" charset="0"/>
                          <a:cs typeface="Times New Roman" panose="02020603050405020304" pitchFamily="18" charset="0"/>
                        </a:rPr>
                        <a:t> navrhovatele se podle § 265 písm. a) ZZVZ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821583">
                <a:tc>
                  <a:txBody>
                    <a:bodyPr/>
                    <a:lstStyle/>
                    <a:p>
                      <a:pPr algn="just">
                        <a:lnSpc>
                          <a:spcPct val="107000"/>
                        </a:lnSpc>
                        <a:spcAft>
                          <a:spcPts val="800"/>
                        </a:spcAft>
                      </a:pPr>
                      <a:r>
                        <a:rPr lang="cs-CZ" sz="2400" b="0" dirty="0">
                          <a:effectLst/>
                          <a:latin typeface="Arial" panose="020B0604020202020204" pitchFamily="34" charset="0"/>
                          <a:ea typeface="Calibri" panose="020F0502020204030204" pitchFamily="34" charset="0"/>
                          <a:cs typeface="Arial" panose="020B0604020202020204" pitchFamily="34" charset="0"/>
                        </a:rPr>
                        <a:t>Podán rozklad – ÚOHS-R0036/2024/VZ, rozhodnutí potvrzeno, rozklad zamítnut.</a:t>
                      </a: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3495520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08504" cy="6453336"/>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400" dirty="0"/>
              <a:t>Navrhovatel je přesvědčen, že </a:t>
            </a:r>
            <a:r>
              <a:rPr lang="cs-CZ" sz="2400" u="sng" dirty="0"/>
              <a:t>zadavatel měl vzhledem k existenci negativních zkušeností s poddodavatelem </a:t>
            </a:r>
            <a:r>
              <a:rPr lang="cs-CZ" sz="2400" dirty="0" err="1"/>
              <a:t>Cegelec</a:t>
            </a:r>
            <a:r>
              <a:rPr lang="cs-CZ" sz="2400" dirty="0"/>
              <a:t> možnost se vybraného dodavatele dotázat na skutečnosti spojené s případnou aplikací ustanovení § 48 odst. 5 písm. d) ZZVZ, popř. že mohl kontaktovat navrhovatelem uvedené objednatele referenčních plnění dle § 39 odst. 5 ZZVZ. </a:t>
            </a:r>
          </a:p>
          <a:p>
            <a:pPr algn="just">
              <a:lnSpc>
                <a:spcPct val="107000"/>
              </a:lnSpc>
              <a:spcAft>
                <a:spcPts val="800"/>
              </a:spcAft>
            </a:pPr>
            <a:r>
              <a:rPr lang="cs-CZ" sz="2400" dirty="0"/>
              <a:t>Zadavatel podle názoru navrhovatele ani nepostupoval v souladu se zásadou transparentnosti, když buď neposuzoval důvody pro vyloučení poddodavatele </a:t>
            </a:r>
            <a:r>
              <a:rPr lang="cs-CZ" sz="2400" dirty="0" err="1"/>
              <a:t>Cegelec</a:t>
            </a:r>
            <a:r>
              <a:rPr lang="cs-CZ" sz="2400" dirty="0"/>
              <a:t> anebo dostatečně nepopsal svůj postup směřující k jejich objasnění. </a:t>
            </a:r>
          </a:p>
          <a:p>
            <a:pPr algn="just">
              <a:lnSpc>
                <a:spcPct val="107000"/>
              </a:lnSpc>
              <a:spcAft>
                <a:spcPts val="800"/>
              </a:spcAft>
            </a:pPr>
            <a:r>
              <a:rPr lang="cs-CZ" sz="2400" dirty="0"/>
              <a:t>Navrhovatel uvedl, že zadavatel odmítá vyžadovat změnu poddodavatele, jímž vybraný dodavatel plní podmínky kvalifikace, ačkoli se dle něj jedná o nespolehlivého poddodavatele, který ohrožuje budoucí dodávku trolejbusů.</a:t>
            </a:r>
            <a:endParaRPr lang="cs-CZ" sz="24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228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Aktivní legitimace</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902437742"/>
              </p:ext>
            </p:extLst>
          </p:nvPr>
        </p:nvGraphicFramePr>
        <p:xfrm>
          <a:off x="0" y="712569"/>
          <a:ext cx="9144000" cy="474751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dirty="0" err="1">
                          <a:solidFill>
                            <a:schemeClr val="lt1"/>
                          </a:solidFill>
                          <a:effectLst/>
                          <a:latin typeface="+mn-lt"/>
                          <a:ea typeface="+mn-ea"/>
                          <a:cs typeface="+mn-cs"/>
                        </a:rPr>
                        <a:t>Sp.zn</a:t>
                      </a:r>
                      <a:r>
                        <a:rPr lang="cs-CZ" sz="2400" b="1" kern="1200" dirty="0">
                          <a:solidFill>
                            <a:schemeClr val="lt1"/>
                          </a:solidFill>
                          <a:effectLst/>
                          <a:latin typeface="+mn-lt"/>
                          <a:ea typeface="+mn-ea"/>
                          <a:cs typeface="+mn-cs"/>
                        </a:rPr>
                        <a:t>. ÚOHS-S0678/2023/VZ, č. j.  ÚOHS-00422/2024/500</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https://uohs.gov.cz/cs/verejne-zakazky/sbirky-rozhodnuti/detail-21587.html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kern="1200" dirty="0">
                          <a:solidFill>
                            <a:schemeClr val="dk1"/>
                          </a:solidFill>
                          <a:effectLst/>
                          <a:latin typeface="+mn-lt"/>
                          <a:ea typeface="+mn-ea"/>
                          <a:cs typeface="+mn-cs"/>
                        </a:rPr>
                        <a:t>Zajištění dopravní obslužnosti města Uherské Hradiště hromadnou autobusovou dopravou v období let 2024 - 2033</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4. 4.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241 odst. 1 ZZVZ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770404">
                <a:tc>
                  <a:txBody>
                    <a:bodyPr/>
                    <a:lstStyle/>
                    <a:p>
                      <a:pPr algn="just">
                        <a:lnSpc>
                          <a:spcPct val="107000"/>
                        </a:lnSpc>
                        <a:spcAft>
                          <a:spcPts val="800"/>
                        </a:spcAft>
                      </a:pPr>
                      <a:r>
                        <a:rPr lang="cs-CZ" sz="2400" u="sng" kern="1200" dirty="0">
                          <a:solidFill>
                            <a:schemeClr val="dk1"/>
                          </a:solidFill>
                          <a:effectLst/>
                          <a:latin typeface="+mn-lt"/>
                          <a:ea typeface="+mn-ea"/>
                          <a:cs typeface="+mn-cs"/>
                        </a:rPr>
                        <a:t>Návrh</a:t>
                      </a:r>
                      <a:r>
                        <a:rPr lang="cs-CZ" sz="2400" kern="1200" dirty="0">
                          <a:solidFill>
                            <a:schemeClr val="dk1"/>
                          </a:solidFill>
                          <a:effectLst/>
                          <a:latin typeface="+mn-lt"/>
                          <a:ea typeface="+mn-ea"/>
                          <a:cs typeface="+mn-cs"/>
                        </a:rPr>
                        <a:t> se podle § 265 písm. a) ZZVZ </a:t>
                      </a:r>
                      <a:r>
                        <a:rPr lang="cs-CZ" sz="2400" u="sng" kern="1200" dirty="0">
                          <a:solidFill>
                            <a:schemeClr val="dk1"/>
                          </a:solidFill>
                          <a:effectLst/>
                          <a:latin typeface="+mn-lt"/>
                          <a:ea typeface="+mn-ea"/>
                          <a:cs typeface="+mn-cs"/>
                        </a:rPr>
                        <a:t>zamítá</a:t>
                      </a:r>
                      <a:r>
                        <a:rPr lang="cs-CZ" sz="2400" kern="1200" dirty="0">
                          <a:solidFill>
                            <a:schemeClr val="dk1"/>
                          </a:solidFill>
                          <a:effectLst/>
                          <a:latin typeface="+mn-lt"/>
                          <a:ea typeface="+mn-ea"/>
                          <a:cs typeface="+mn-cs"/>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672453">
                <a:tc>
                  <a:txBody>
                    <a:bodyPr/>
                    <a:lstStyle/>
                    <a:p>
                      <a:pPr algn="just">
                        <a:lnSpc>
                          <a:spcPct val="107000"/>
                        </a:lnSpc>
                        <a:spcAft>
                          <a:spcPts val="800"/>
                        </a:spcAft>
                      </a:pPr>
                      <a:r>
                        <a:rPr lang="cs-CZ" sz="2400" b="0" dirty="0">
                          <a:effectLst/>
                          <a:latin typeface="Arial" panose="020B0604020202020204" pitchFamily="34" charset="0"/>
                          <a:ea typeface="Calibri" panose="020F0502020204030204" pitchFamily="34" charset="0"/>
                          <a:cs typeface="Arial" panose="020B0604020202020204" pitchFamily="34" charset="0"/>
                        </a:rPr>
                        <a:t>Podán rozklad – ÚOHS-R0018/2024/VZ, rozhodnutí potvrzeno, rozklad zamítnut.</a:t>
                      </a: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2412067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6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600" u="sng" dirty="0">
                <a:effectLst/>
                <a:latin typeface="Arial" panose="020B0604020202020204" pitchFamily="34" charset="0"/>
                <a:ea typeface="Calibri" panose="020F0502020204030204" pitchFamily="34" charset="0"/>
                <a:cs typeface="Times New Roman" panose="02020603050405020304" pitchFamily="18" charset="0"/>
              </a:rPr>
              <a:t>Postup zadavatele ve vztahu k nahrazení poddodavatele dle § 85 odst. 2 ZZVZ je postupem fakultativním</a:t>
            </a:r>
            <a:r>
              <a:rPr lang="cs-CZ" sz="2600" dirty="0">
                <a:effectLst/>
                <a:latin typeface="Arial" panose="020B0604020202020204" pitchFamily="34" charset="0"/>
                <a:ea typeface="Calibri" panose="020F0502020204030204" pitchFamily="34" charset="0"/>
                <a:cs typeface="Times New Roman" panose="02020603050405020304" pitchFamily="18" charset="0"/>
              </a:rPr>
              <a:t>, kdy zadavateli svědčí právo, nikoli povinnost k němu v rámci zadávacího řízení přistoupit, a to i tehdy, shledá-li naplnění podmínek pro konstatování závěru o nezpůsobilosti poddodavatele. </a:t>
            </a:r>
          </a:p>
          <a:p>
            <a:pPr algn="just">
              <a:lnSpc>
                <a:spcPct val="107000"/>
              </a:lnSpc>
              <a:spcAft>
                <a:spcPts val="800"/>
              </a:spcAft>
            </a:pPr>
            <a:r>
              <a:rPr lang="cs-CZ" sz="2600" dirty="0">
                <a:effectLst/>
                <a:latin typeface="Arial" panose="020B0604020202020204" pitchFamily="34" charset="0"/>
                <a:ea typeface="Calibri" panose="020F0502020204030204" pitchFamily="34" charset="0"/>
                <a:cs typeface="Times New Roman" panose="02020603050405020304" pitchFamily="18" charset="0"/>
              </a:rPr>
              <a:t>Nelze požadovat po zadavateli, aby povinně činil úkony vedoucí k ověření naplnění podmínek § 48 odst. 5 ZZVZ ve vztahu k poddodavateli účastníka zadávacího řízení, pokud neshledá důvodným se jimi skutečně za účelem zvážení možnosti uplatnění postupu dle § 85 odst. 2 ZZVZ zabývat.</a:t>
            </a:r>
          </a:p>
        </p:txBody>
      </p:sp>
    </p:spTree>
    <p:extLst>
      <p:ext uri="{BB962C8B-B14F-4D97-AF65-F5344CB8AC3E}">
        <p14:creationId xmlns:p14="http://schemas.microsoft.com/office/powerpoint/2010/main" val="1348561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6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je tedy tento postup právem</a:t>
            </a:r>
            <a:r>
              <a:rPr lang="cs-CZ" sz="2600" dirty="0">
                <a:effectLst/>
                <a:latin typeface="Arial" panose="020B0604020202020204" pitchFamily="34" charset="0"/>
                <a:ea typeface="Calibri" panose="020F0502020204030204" pitchFamily="34" charset="0"/>
                <a:cs typeface="Times New Roman" panose="02020603050405020304" pitchFamily="18" charset="0"/>
              </a:rPr>
              <a:t>, </a:t>
            </a:r>
            <a:r>
              <a:rPr lang="cs-CZ" sz="26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nikoliv povinností </a:t>
            </a:r>
            <a:r>
              <a:rPr lang="cs-CZ" sz="2600" dirty="0">
                <a:effectLst/>
                <a:latin typeface="Arial" panose="020B0604020202020204" pitchFamily="34" charset="0"/>
                <a:ea typeface="Calibri" panose="020F0502020204030204" pitchFamily="34" charset="0"/>
                <a:cs typeface="Times New Roman" panose="02020603050405020304" pitchFamily="18" charset="0"/>
              </a:rPr>
              <a:t>a zároveň slouží k ochraně zadavatele před plněním subjektem, s nímž byly předchozí negativní zkušenosti, shledávám, že </a:t>
            </a:r>
            <a:r>
              <a:rPr lang="cs-CZ" sz="26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není možné po zadavateli požadovat, aby se povinně věnoval odůvodnění nevyužití tohoto práva </a:t>
            </a:r>
            <a:r>
              <a:rPr lang="cs-CZ" sz="2600" dirty="0">
                <a:effectLst/>
                <a:latin typeface="Arial" panose="020B0604020202020204" pitchFamily="34" charset="0"/>
                <a:ea typeface="Calibri" panose="020F0502020204030204" pitchFamily="34" charset="0"/>
                <a:cs typeface="Times New Roman" panose="02020603050405020304" pitchFamily="18" charset="0"/>
              </a:rPr>
              <a:t>a nutně ho předkládal mj. navrhovateli či Úřadu. </a:t>
            </a:r>
          </a:p>
          <a:p>
            <a:pPr algn="just">
              <a:lnSpc>
                <a:spcPct val="107000"/>
              </a:lnSpc>
              <a:spcAft>
                <a:spcPts val="800"/>
              </a:spcAft>
            </a:pPr>
            <a:r>
              <a:rPr lang="cs-CZ" sz="2600" dirty="0">
                <a:effectLst/>
                <a:latin typeface="Arial" panose="020B0604020202020204" pitchFamily="34" charset="0"/>
                <a:ea typeface="Calibri" panose="020F0502020204030204" pitchFamily="34" charset="0"/>
                <a:cs typeface="Times New Roman" panose="02020603050405020304" pitchFamily="18" charset="0"/>
              </a:rPr>
              <a:t>Pokud zákon ani v případě, kdy by mohly být naplněny podmínky podle § 48 odst. 5 písm. d) zákona, nevyžaduje nahrazení poddodavatele, není možné tvrdit, že pokud takto zadavatel nepostupuje, je jeho postup nezákonný. </a:t>
            </a:r>
          </a:p>
          <a:p>
            <a:pPr algn="just">
              <a:lnSpc>
                <a:spcPct val="107000"/>
              </a:lnSpc>
              <a:spcAft>
                <a:spcPts val="800"/>
              </a:spcAft>
            </a:pPr>
            <a:r>
              <a:rPr lang="cs-CZ" sz="2600" dirty="0">
                <a:effectLst/>
                <a:latin typeface="Arial" panose="020B0604020202020204" pitchFamily="34" charset="0"/>
                <a:ea typeface="Calibri" panose="020F0502020204030204" pitchFamily="34" charset="0"/>
                <a:cs typeface="Times New Roman" panose="02020603050405020304" pitchFamily="18" charset="0"/>
              </a:rPr>
              <a:t>V tomto kontextu tedy ani nelze považovat za netransparentní, jestliže zadavatel takový postup blíže neodůvodní. (49)</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8474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Prodloužení lhůty pro podání nabídek</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05209575"/>
              </p:ext>
            </p:extLst>
          </p:nvPr>
        </p:nvGraphicFramePr>
        <p:xfrm>
          <a:off x="0" y="712569"/>
          <a:ext cx="9144000" cy="6100808"/>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42786">
                <a:tc>
                  <a:txBody>
                    <a:bodyPr/>
                    <a:lstStyle/>
                    <a:p>
                      <a:pPr algn="just">
                        <a:lnSpc>
                          <a:spcPct val="107000"/>
                        </a:lnSpc>
                        <a:spcAft>
                          <a:spcPts val="800"/>
                        </a:spcAft>
                      </a:pPr>
                      <a:r>
                        <a:rPr lang="cs-CZ" sz="1600" b="1" kern="1200" dirty="0" err="1">
                          <a:solidFill>
                            <a:srgbClr val="FFFFFF"/>
                          </a:solidFill>
                          <a:effectLst/>
                          <a:latin typeface="Arial" panose="020B0604020202020204" pitchFamily="34" charset="0"/>
                          <a:ea typeface="Times New Roman" panose="02020603050405020304" pitchFamily="18" charset="0"/>
                        </a:rPr>
                        <a:t>Sp.zn</a:t>
                      </a:r>
                      <a:r>
                        <a:rPr lang="cs-CZ" sz="1600" b="1" kern="1200" dirty="0">
                          <a:solidFill>
                            <a:srgbClr val="FFFFFF"/>
                          </a:solidFill>
                          <a:effectLst/>
                          <a:latin typeface="Arial" panose="020B0604020202020204" pitchFamily="34" charset="0"/>
                          <a:ea typeface="Times New Roman" panose="02020603050405020304" pitchFamily="18" charset="0"/>
                        </a:rPr>
                        <a:t>. ÚOHS-S0298/2024/VZ, č. j.  ÚOHS-14718/2024/510</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42786">
                <a:tc>
                  <a:txBody>
                    <a:bodyPr/>
                    <a:lstStyle/>
                    <a:p>
                      <a:pPr algn="just">
                        <a:lnSpc>
                          <a:spcPct val="107000"/>
                        </a:lnSpc>
                        <a:spcAft>
                          <a:spcPts val="800"/>
                        </a:spcAft>
                      </a:pPr>
                      <a:r>
                        <a:rPr lang="cs-CZ" sz="16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https://uohs.gov.cz/cs/verejne-zakazky/sbirky-rozhodnuti/detail-21630.html</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42786">
                <a:tc>
                  <a:txBody>
                    <a:bodyPr/>
                    <a:lstStyle/>
                    <a:p>
                      <a:pPr algn="just">
                        <a:lnSpc>
                          <a:spcPct val="107000"/>
                        </a:lnSpc>
                        <a:spcAft>
                          <a:spcPts val="800"/>
                        </a:spcAft>
                      </a:pPr>
                      <a:r>
                        <a:rPr lang="cs-CZ" sz="1600" dirty="0">
                          <a:effectLst/>
                          <a:latin typeface="Arial" panose="020B0604020202020204" pitchFamily="34" charset="0"/>
                          <a:ea typeface="Times New Roman" panose="02020603050405020304" pitchFamily="18" charset="0"/>
                        </a:rPr>
                        <a:t>FIND – přístrojové vybavení 1</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42786">
                <a:tc>
                  <a:txBody>
                    <a:bodyPr/>
                    <a:lstStyle/>
                    <a:p>
                      <a:pPr algn="just">
                        <a:lnSpc>
                          <a:spcPct val="107000"/>
                        </a:lnSpc>
                        <a:spcAft>
                          <a:spcPts val="800"/>
                        </a:spcAft>
                      </a:pPr>
                      <a:r>
                        <a:rPr lang="cs-CZ"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18. 4. 2024</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43961">
                <a:tc>
                  <a:txBody>
                    <a:bodyPr/>
                    <a:lstStyle/>
                    <a:p>
                      <a:pPr algn="just">
                        <a:lnSpc>
                          <a:spcPct val="107000"/>
                        </a:lnSpc>
                        <a:spcAft>
                          <a:spcPts val="80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57 odst. 1</a:t>
                      </a:r>
                      <a:r>
                        <a:rPr lang="cs-CZ" sz="1600" kern="1200" dirty="0">
                          <a:solidFill>
                            <a:schemeClr val="dk1"/>
                          </a:solidFill>
                          <a:effectLst/>
                          <a:latin typeface="+mn-lt"/>
                          <a:ea typeface="+mn-ea"/>
                          <a:cs typeface="+mn-cs"/>
                        </a:rPr>
                        <a:t> </a:t>
                      </a: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ZZVZ, </a:t>
                      </a:r>
                      <a:r>
                        <a:rPr lang="cs-CZ" sz="1600" u="none"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99 odst. 2 ZZVZ</a:t>
                      </a:r>
                      <a:r>
                        <a:rPr lang="cs-CZ" sz="1600" u="non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cs-CZ" sz="1600" u="none"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4385703">
                <a:tc>
                  <a:txBody>
                    <a:bodyPr/>
                    <a:lstStyle/>
                    <a:p>
                      <a:pPr marL="0" algn="just" defTabSz="914400" rtl="0" eaLnBrk="1" latinLnBrk="0" hangingPunct="1">
                        <a:lnSpc>
                          <a:spcPct val="107000"/>
                        </a:lnSpc>
                        <a:spcAft>
                          <a:spcPts val="800"/>
                        </a:spcAft>
                      </a:pPr>
                      <a:r>
                        <a:rPr lang="cs-CZ" sz="16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ustanovení § 268 odst. 1 písm. a) ZZVZ tím, že při zadávání části 4 „Běžné laboratorní přístroje“ veřejné zakázky „FIND – přístrojové vybavení 1“ v otevřeném řízení, </a:t>
                      </a:r>
                      <a:r>
                        <a:rPr lang="cs-CZ" sz="1600" u="sng"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nedodržel pravidlo stanovené v § 99 odst. 2 ZZVZ, když neprodloužil lhůtu pro podání nabídek</a:t>
                      </a:r>
                      <a:r>
                        <a:rPr lang="cs-CZ" sz="16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cs-CZ" sz="1600" u="sng"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tak, aby od odeslání změny zadávací dokumentace činila nejméně celou svou původní délku</a:t>
                      </a:r>
                      <a:r>
                        <a:rPr lang="cs-CZ" sz="16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tj. 35 dnů a 8 hodin, ačkoliv provedl prostřednictvím dokumentu „Vysvětlení zadávací dokumentace č. 3“ změnu zadávací dokumentace spočívající v rozdělení předmětu veřejné zakázky tím, že část předmětu plnění spočívající v dodání přístrojů nechlazená centrifuga (1ks) a chlazená centrifuga (1ks) přesunul do nově vzniklé části č. 8 „Běžné laboratorní přístroje II.“ předmětné zakázky, přičemž se jednalo o změnu zadávací dokumentace, která mohla rozšířit okruh možných účastníků zadávacího řízení…</a:t>
                      </a:r>
                    </a:p>
                    <a:p>
                      <a:pPr algn="just"/>
                      <a:r>
                        <a:rPr lang="cs-CZ" sz="1600" dirty="0">
                          <a:effectLst/>
                          <a:latin typeface="Arial" panose="020B0604020202020204" pitchFamily="34" charset="0"/>
                          <a:ea typeface="Calibri" panose="020F0502020204030204" pitchFamily="34" charset="0"/>
                          <a:cs typeface="Times New Roman" panose="02020603050405020304" pitchFamily="18" charset="0"/>
                        </a:rPr>
                        <a:t>Obviněný se dopustil přestupku podle ustanovení § 268 odst. 1 písm. b) ZZVZ tím, že při zadávání části 8 „Běžné laboratorní přístroje II.“ veřejné zakázky „FIND – přístrojové vybavení 1“ v otevřeném řízení </a:t>
                      </a:r>
                      <a:r>
                        <a:rPr lang="cs-CZ" sz="1600" u="sng" dirty="0">
                          <a:effectLst/>
                          <a:latin typeface="Arial" panose="020B0604020202020204" pitchFamily="34" charset="0"/>
                          <a:ea typeface="Calibri" panose="020F0502020204030204" pitchFamily="34" charset="0"/>
                          <a:cs typeface="Times New Roman" panose="02020603050405020304" pitchFamily="18" charset="0"/>
                        </a:rPr>
                        <a:t>nedodržel pravidlo stanovené v § 57 odst. 1 ZZVZ, když lhůtu pro podání nabídek nestanovil v délce nejméně 30 dnů od zahájení </a:t>
                      </a:r>
                      <a:r>
                        <a:rPr lang="cs-CZ" sz="1600" dirty="0">
                          <a:effectLst/>
                          <a:latin typeface="Arial" panose="020B0604020202020204" pitchFamily="34" charset="0"/>
                          <a:ea typeface="Calibri" panose="020F0502020204030204" pitchFamily="34" charset="0"/>
                          <a:cs typeface="Times New Roman" panose="02020603050405020304" pitchFamily="18" charset="0"/>
                        </a:rPr>
                        <a:t>zadávacího řízení, neboť ji stanovil ode dne odeslání změny do Věstníku veřejných zakázek (tj. 4. 3. 2019) do dne 25. 3. 2019 do 8:00 hod, tudíž její délka činila pouze 20 dnů a 8 hodin…</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4056349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08504" cy="6453336"/>
          </a:xfrm>
        </p:spPr>
        <p:txBody>
          <a:bodyPr/>
          <a:lstStyle/>
          <a:p>
            <a:pPr marL="0" indent="0" algn="just">
              <a:buNone/>
            </a:pPr>
            <a:r>
              <a:rPr lang="cs-CZ" sz="2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800" dirty="0"/>
              <a:t>Zadavatel rozdělil předmět VZ na 7 částí,</a:t>
            </a:r>
          </a:p>
          <a:p>
            <a:pPr algn="just">
              <a:lnSpc>
                <a:spcPct val="107000"/>
              </a:lnSpc>
              <a:spcAft>
                <a:spcPts val="800"/>
              </a:spcAft>
            </a:pPr>
            <a:r>
              <a:rPr lang="cs-CZ" sz="2800" dirty="0">
                <a:latin typeface="Arial" panose="020B0604020202020204" pitchFamily="34" charset="0"/>
                <a:cs typeface="Arial" panose="020B0604020202020204" pitchFamily="34" charset="0"/>
              </a:rPr>
              <a:t>před koncem lhůty pro podání nabídek oddělil od 4. části některá plnění a</a:t>
            </a:r>
          </a:p>
          <a:p>
            <a:pPr algn="just">
              <a:lnSpc>
                <a:spcPct val="107000"/>
              </a:lnSpc>
              <a:spcAft>
                <a:spcPts val="800"/>
              </a:spcAft>
            </a:pPr>
            <a:r>
              <a:rPr lang="cs-CZ" sz="2800" dirty="0">
                <a:latin typeface="Arial" panose="020B0604020202020204" pitchFamily="34" charset="0"/>
                <a:cs typeface="Arial" panose="020B0604020202020204" pitchFamily="34" charset="0"/>
              </a:rPr>
              <a:t>z těchto plnění vytvořil novou 8. část.</a:t>
            </a:r>
          </a:p>
          <a:p>
            <a:pPr algn="just">
              <a:lnSpc>
                <a:spcPct val="107000"/>
              </a:lnSpc>
              <a:spcAft>
                <a:spcPts val="800"/>
              </a:spcAft>
            </a:pPr>
            <a:r>
              <a:rPr lang="cs-CZ" sz="2800" dirty="0">
                <a:latin typeface="Arial" panose="020B0604020202020204" pitchFamily="34" charset="0"/>
                <a:cs typeface="Arial" panose="020B0604020202020204" pitchFamily="34" charset="0"/>
              </a:rPr>
              <a:t>Současně prodloužil lhůtu pro podání nabídek o 20 dní a 8 hodin.</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522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800" dirty="0">
                <a:effectLst/>
                <a:latin typeface="Arial" panose="020B0604020202020204" pitchFamily="34" charset="0"/>
                <a:ea typeface="Calibri" panose="020F0502020204030204" pitchFamily="34" charset="0"/>
                <a:cs typeface="Times New Roman" panose="02020603050405020304" pitchFamily="18" charset="0"/>
              </a:rPr>
              <a:t>Rozdělí-li zadavatel v průběhu lhůty pro podání nabídky veřejnou zakázku na části, nebo změní počet částí, </a:t>
            </a:r>
            <a:r>
              <a:rPr lang="cs-CZ" sz="2800" u="sng" dirty="0">
                <a:latin typeface="Arial" panose="020B0604020202020204" pitchFamily="34" charset="0"/>
                <a:ea typeface="Calibri" panose="020F0502020204030204" pitchFamily="34" charset="0"/>
                <a:cs typeface="Times New Roman" panose="02020603050405020304" pitchFamily="18" charset="0"/>
              </a:rPr>
              <a:t>posuzuje se délka </a:t>
            </a:r>
            <a:r>
              <a:rPr lang="cs-CZ" sz="2800" dirty="0">
                <a:latin typeface="Arial" panose="020B0604020202020204" pitchFamily="34" charset="0"/>
                <a:ea typeface="Calibri" panose="020F0502020204030204" pitchFamily="34" charset="0"/>
                <a:cs typeface="Times New Roman" panose="02020603050405020304" pitchFamily="18" charset="0"/>
              </a:rPr>
              <a:t>nově stanovené lhůty pro podání nabídek pro změněné části nebo nově vytvořené, </a:t>
            </a:r>
            <a:r>
              <a:rPr lang="cs-CZ" sz="2800" u="sng" dirty="0">
                <a:latin typeface="Arial" panose="020B0604020202020204" pitchFamily="34" charset="0"/>
                <a:ea typeface="Calibri" panose="020F0502020204030204" pitchFamily="34" charset="0"/>
                <a:cs typeface="Times New Roman" panose="02020603050405020304" pitchFamily="18" charset="0"/>
              </a:rPr>
              <a:t>k okamžiku odeslání opravného formuláře do VVZ a TED</a:t>
            </a:r>
            <a:r>
              <a:rPr lang="cs-CZ" sz="2800" dirty="0">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cs-CZ" sz="2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800" dirty="0">
                <a:latin typeface="Arial" panose="020B0604020202020204" pitchFamily="34" charset="0"/>
                <a:ea typeface="Calibri" panose="020F0502020204030204" pitchFamily="34" charset="0"/>
                <a:cs typeface="Times New Roman" panose="02020603050405020304" pitchFamily="18" charset="0"/>
              </a:rPr>
              <a:t>Nikoliv k okamžiku odeslání Oznámení o zahájení zadávacího řízení do VVZ a TED.</a:t>
            </a:r>
            <a:endParaRPr lang="cs-CZ" sz="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830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3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300" dirty="0">
                <a:effectLst/>
                <a:latin typeface="Arial" panose="020B0604020202020204" pitchFamily="34" charset="0"/>
                <a:ea typeface="Calibri" panose="020F0502020204030204" pitchFamily="34" charset="0"/>
                <a:cs typeface="Times New Roman" panose="02020603050405020304" pitchFamily="18" charset="0"/>
              </a:rPr>
              <a:t>Připuštěním rozdílného výkladu by mohla nastat ab absurdum situace, kdy zadavatel by pouze několik dní před uplynutím lhůty pro podání nabídek vyčlenil zcela novou část veřejné zakázky, do níž by teoreticky mohli podat nabídky noví dodavatelé, avšak pokud by byl počítán běh lhůty pro podání nabídek od okamžiku odeslání Oznámení o zahájení zadávacího řízení do VVZ a TED a nikoliv od okamžiku odeslání opravného formuláře do VVZ a TED, mohla by činit lhůta pro podání nabídek např. i 2 dny, jež by prakticky znemožnila účast těchto potencionálních dodavatelů v zadávacím řízení (…)</a:t>
            </a:r>
          </a:p>
          <a:p>
            <a:pPr algn="just">
              <a:lnSpc>
                <a:spcPct val="107000"/>
              </a:lnSpc>
              <a:spcAft>
                <a:spcPts val="800"/>
              </a:spcAft>
            </a:pPr>
            <a:r>
              <a:rPr lang="cs-CZ" sz="2300" dirty="0">
                <a:effectLst/>
                <a:latin typeface="Arial" panose="020B0604020202020204" pitchFamily="34" charset="0"/>
                <a:ea typeface="Calibri" panose="020F0502020204030204" pitchFamily="34" charset="0"/>
                <a:cs typeface="Times New Roman" panose="02020603050405020304" pitchFamily="18" charset="0"/>
              </a:rPr>
              <a:t>Dle Úřadu tak v šetřené věci </a:t>
            </a:r>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podstatě nejde o posouzení přiměřenosti prodloužení </a:t>
            </a:r>
            <a:r>
              <a:rPr lang="cs-CZ" sz="2300" dirty="0">
                <a:effectLst/>
                <a:latin typeface="Arial" panose="020B0604020202020204" pitchFamily="34" charset="0"/>
                <a:ea typeface="Calibri" panose="020F0502020204030204" pitchFamily="34" charset="0"/>
                <a:cs typeface="Times New Roman" panose="02020603050405020304" pitchFamily="18" charset="0"/>
              </a:rPr>
              <a:t>lhůty pro podání nabídek, </a:t>
            </a:r>
            <a:r>
              <a:rPr lang="cs-CZ" sz="23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ale o posouzení zákonnosti stanovení „původní“ lhůty </a:t>
            </a:r>
            <a:r>
              <a:rPr lang="cs-CZ" sz="2300" dirty="0">
                <a:effectLst/>
                <a:latin typeface="Arial" panose="020B0604020202020204" pitchFamily="34" charset="0"/>
                <a:ea typeface="Calibri" panose="020F0502020204030204" pitchFamily="34" charset="0"/>
                <a:cs typeface="Times New Roman" panose="02020603050405020304" pitchFamily="18" charset="0"/>
              </a:rPr>
              <a:t>pro podání nabídek, a proto je na věc třeba aplikovat právní normu uvedenou v § 57 odst. 1 zákona. (49)</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981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Obchodní podmínka</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755355713"/>
              </p:ext>
            </p:extLst>
          </p:nvPr>
        </p:nvGraphicFramePr>
        <p:xfrm>
          <a:off x="0" y="712569"/>
          <a:ext cx="9144000" cy="551119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95266">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rPr>
                        <a:t>Sp.zn</a:t>
                      </a:r>
                      <a:r>
                        <a:rPr lang="cs-CZ" sz="2400" b="1" kern="1200" dirty="0">
                          <a:solidFill>
                            <a:srgbClr val="FFFFFF"/>
                          </a:solidFill>
                          <a:effectLst/>
                          <a:latin typeface="Arial" panose="020B0604020202020204" pitchFamily="34" charset="0"/>
                          <a:ea typeface="Times New Roman" panose="02020603050405020304" pitchFamily="18" charset="0"/>
                        </a:rPr>
                        <a:t>. ÚOHS-S0167/2024/VZ, č. j.  ÚOHS-13453/2024/500</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735729">
                <a:tc>
                  <a:txBody>
                    <a:bodyPr/>
                    <a:lstStyle/>
                    <a:p>
                      <a:pPr algn="just">
                        <a:lnSpc>
                          <a:spcPct val="107000"/>
                        </a:lnSpc>
                        <a:spcAft>
                          <a:spcPts val="800"/>
                        </a:spcAft>
                      </a:pPr>
                      <a:r>
                        <a:rPr lang="cs-CZ" sz="24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https://uohs.gov.cz/cs/verejne-zakazky/sbirky-rozhodnuti/detail-21651.html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95266">
                <a:tc>
                  <a:txBody>
                    <a:bodyPr/>
                    <a:lstStyle/>
                    <a:p>
                      <a:pPr algn="just">
                        <a:lnSpc>
                          <a:spcPct val="107000"/>
                        </a:lnSpc>
                        <a:spcAft>
                          <a:spcPts val="800"/>
                        </a:spcAft>
                      </a:pPr>
                      <a:r>
                        <a:rPr lang="cs-CZ" sz="2400" dirty="0">
                          <a:effectLst/>
                          <a:latin typeface="Arial" panose="020B0604020202020204" pitchFamily="34" charset="0"/>
                          <a:ea typeface="Times New Roman" panose="02020603050405020304" pitchFamily="18" charset="0"/>
                        </a:rPr>
                        <a:t>II/171 průtah Běšiny</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95266">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23. 4.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96757">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36 odst. 1</a:t>
                      </a:r>
                      <a:r>
                        <a:rPr lang="cs-CZ" sz="2400" kern="1200" dirty="0">
                          <a:solidFill>
                            <a:schemeClr val="dk1"/>
                          </a:solidFill>
                          <a:effectLst/>
                          <a:latin typeface="+mn-lt"/>
                          <a:ea typeface="+mn-ea"/>
                          <a:cs typeface="+mn-cs"/>
                        </a:rPr>
                        <a:t> </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ZZVZ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2846420">
                <a:tc>
                  <a:txBody>
                    <a:bodyPr/>
                    <a:lstStyle/>
                    <a:p>
                      <a:pPr marL="0" algn="just" defTabSz="914400" rtl="0" eaLnBrk="1" latinLnBrk="0" hangingPunct="1">
                        <a:lnSpc>
                          <a:spcPct val="107000"/>
                        </a:lnSpc>
                        <a:spcAft>
                          <a:spcPts val="800"/>
                        </a:spcAft>
                      </a:pPr>
                      <a:r>
                        <a:rPr lang="cs-CZ" sz="2400" u="sng"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Návrh</a:t>
                      </a:r>
                      <a:r>
                        <a:rPr lang="cs-CZ" sz="24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se podle § 265 písm. a) ZZVZ</a:t>
                      </a:r>
                      <a:r>
                        <a:rPr lang="cs-CZ" sz="2400" u="sng"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zamítá</a:t>
                      </a:r>
                      <a:r>
                        <a:rPr lang="cs-CZ" sz="24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608457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08504" cy="6453336"/>
          </a:xfrm>
        </p:spPr>
        <p:txBody>
          <a:bodyPr/>
          <a:lstStyle/>
          <a:p>
            <a:pPr marL="0" indent="0" algn="just">
              <a:buNone/>
            </a:pPr>
            <a:r>
              <a:rPr lang="cs-CZ" sz="2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800" u="sng" dirty="0"/>
              <a:t>Cena víceprací neodpovídajících žádné položce </a:t>
            </a:r>
            <a:r>
              <a:rPr lang="cs-CZ" sz="2800" dirty="0"/>
              <a:t>v soupisu prací v nabídce zhotovitele </a:t>
            </a:r>
            <a:r>
              <a:rPr lang="cs-CZ" sz="2800" u="sng" dirty="0"/>
              <a:t>se určí dle ceníku ÚRS</a:t>
            </a:r>
            <a:r>
              <a:rPr lang="cs-CZ" sz="2800" dirty="0"/>
              <a:t> pro období, v němž byla podána nabídka, </a:t>
            </a:r>
            <a:r>
              <a:rPr lang="cs-CZ" sz="2800" u="sng" dirty="0"/>
              <a:t>vynásobenou koeficientem „K“ </a:t>
            </a:r>
            <a:r>
              <a:rPr lang="cs-CZ" sz="2800" dirty="0"/>
              <a:t>určeným jako poměr nabídkové ceny zhotovitele k předpokládané hodnotě veřejné zakázky.</a:t>
            </a:r>
          </a:p>
          <a:p>
            <a:pPr algn="just">
              <a:lnSpc>
                <a:spcPct val="107000"/>
              </a:lnSpc>
              <a:spcAft>
                <a:spcPts val="800"/>
              </a:spcAft>
            </a:pPr>
            <a:r>
              <a:rPr lang="cs-CZ" sz="2800" dirty="0"/>
              <a:t>Koeficient bude zaokrouhlen na dvě desetinná místa. Bude-li koeficient takto určený roven nebo vyšší než 1,00, bude mu definitoricky přiřazena hodnota K = 1,00. </a:t>
            </a:r>
            <a:endParaRPr lang="cs-CZ" sz="28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384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24736"/>
          </a:xfrm>
        </p:spPr>
        <p:txBody>
          <a:bodyPr/>
          <a:lstStyle/>
          <a:p>
            <a:pPr marL="0" indent="0" algn="just">
              <a:buNone/>
            </a:pPr>
            <a:r>
              <a:rPr lang="cs-CZ" sz="23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300" dirty="0">
                <a:effectLst/>
                <a:latin typeface="Arial" panose="020B0604020202020204" pitchFamily="34" charset="0"/>
                <a:ea typeface="Calibri" panose="020F0502020204030204" pitchFamily="34" charset="0"/>
                <a:cs typeface="Times New Roman" panose="02020603050405020304" pitchFamily="18" charset="0"/>
              </a:rPr>
              <a:t>Ve vztahu k nastavení ceny víceprací u položek neobsažených v soupisu prací v nabídce zhotovitele prostřednictvím odkazu na ceny dle ceníku ÚRS vynásobené koeficientem „K“ určeným jako poměr nabídkové ceny zhotovitele k předpokládané hodnotě veřejné zakázky </a:t>
            </a:r>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konstatuje, že </a:t>
            </a:r>
            <a:r>
              <a:rPr lang="cs-CZ" sz="2300" dirty="0">
                <a:effectLst/>
                <a:latin typeface="Arial" panose="020B0604020202020204" pitchFamily="34" charset="0"/>
                <a:ea typeface="Calibri" panose="020F0502020204030204" pitchFamily="34" charset="0"/>
                <a:cs typeface="Times New Roman" panose="02020603050405020304" pitchFamily="18" charset="0"/>
              </a:rPr>
              <a:t>na rozdíl od navrhovatele </a:t>
            </a:r>
            <a:r>
              <a:rPr lang="cs-CZ" sz="23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takovýto způsob určení ceny víceprací neshledává nikterak excesivním. </a:t>
            </a:r>
            <a:r>
              <a:rPr lang="cs-CZ" sz="2300" dirty="0">
                <a:effectLst/>
                <a:latin typeface="Arial" panose="020B0604020202020204" pitchFamily="34" charset="0"/>
                <a:ea typeface="Calibri" panose="020F0502020204030204" pitchFamily="34" charset="0"/>
                <a:cs typeface="Times New Roman" panose="02020603050405020304" pitchFamily="18" charset="0"/>
              </a:rPr>
              <a:t>(80)</a:t>
            </a:r>
          </a:p>
          <a:p>
            <a:pPr algn="just">
              <a:lnSpc>
                <a:spcPct val="107000"/>
              </a:lnSpc>
              <a:spcAft>
                <a:spcPts val="800"/>
              </a:spcAft>
            </a:pPr>
            <a:r>
              <a:rPr lang="cs-CZ" sz="23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stanovení jednoznačného mechanismu výpočtu odstraňuje jakékoliv nejasnosti </a:t>
            </a:r>
            <a:r>
              <a:rPr lang="cs-CZ" sz="2300" dirty="0">
                <a:effectLst/>
                <a:latin typeface="Arial" panose="020B0604020202020204" pitchFamily="34" charset="0"/>
                <a:ea typeface="Calibri" panose="020F0502020204030204" pitchFamily="34" charset="0"/>
                <a:cs typeface="Times New Roman" panose="02020603050405020304" pitchFamily="18" charset="0"/>
              </a:rPr>
              <a:t>ohledně ceny potenciálních víceprací, a významně tak snižuje pravděpodobnost případných sporů. Zadavatel prostřednictvím dané smluvní podmínky nepochybně ani nijak neobchází stanovení jiných (např. kvalifikačních) zadávacích podmínek. Úřad je zároveň přesvědčen, že přezkoumávaná smluvní podmínka </a:t>
            </a:r>
            <a:r>
              <a:rPr lang="cs-CZ" sz="23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nepůsobí vůči dodavatelům nijak eliminačně, ani nemá významný potenciál odradit je od účasti v zadávacím řízení. </a:t>
            </a:r>
            <a:r>
              <a:rPr lang="cs-CZ" sz="2300" dirty="0">
                <a:effectLst/>
                <a:latin typeface="Arial" panose="020B0604020202020204" pitchFamily="34" charset="0"/>
                <a:ea typeface="Calibri" panose="020F0502020204030204" pitchFamily="34" charset="0"/>
                <a:cs typeface="Times New Roman" panose="02020603050405020304" pitchFamily="18" charset="0"/>
              </a:rPr>
              <a:t>(82)</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7474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24736"/>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Jestliže navrhovatel tvrdí, že právě on je danou smluvní podmínkou znevýhodněn, a to vzhledem k předmětu jeho podnikání a jeho schopnosti nabídnout určité položky soupisu prací velice levně a jiné naopak za průměrnou či vyšší cenu dle ceníku ÚRS, Úřad musí přisvědčit zadavateli v tom,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individuality předmětu podnikání jednotlivých účastníků zadávacího řízení </a:t>
            </a:r>
            <a:r>
              <a:rPr lang="cs-CZ" sz="2400" dirty="0">
                <a:effectLst/>
                <a:latin typeface="Arial" panose="020B0604020202020204" pitchFamily="34" charset="0"/>
                <a:ea typeface="Calibri" panose="020F0502020204030204" pitchFamily="34" charset="0"/>
                <a:cs typeface="Times New Roman" panose="02020603050405020304" pitchFamily="18" charset="0"/>
              </a:rPr>
              <a:t>a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stejně tak specifika jejich cenotvorby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není možné při nastavování zadávacích podmínek zohledňovat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Ze skutečnosti, že navrhovateli </a:t>
            </a:r>
            <a:r>
              <a:rPr lang="cs-CZ" sz="2400" dirty="0">
                <a:effectLst/>
                <a:latin typeface="Arial" panose="020B0604020202020204" pitchFamily="34" charset="0"/>
                <a:ea typeface="Calibri" panose="020F0502020204030204" pitchFamily="34" charset="0"/>
                <a:cs typeface="Times New Roman" panose="02020603050405020304" pitchFamily="18" charset="0"/>
              </a:rPr>
              <a:t>s ohledem na jeho vnitřní poměry</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subjektivně nevyhovuje transparentně nastavený způsob výpočtu ceny víceprací</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který všem účastníkům zadávacího řízení stanovuje rovné výchozí podmínky,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nelze dovozovat porušení zásady zákazu diskriminace ani zásady rovného zacházení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(85)</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889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a:t>
            </a:r>
          </a:p>
          <a:p>
            <a:pPr algn="just"/>
            <a:r>
              <a:rPr lang="cs-CZ" sz="2800" dirty="0">
                <a:latin typeface="Arial" panose="020B0604020202020204" pitchFamily="34" charset="0"/>
                <a:cs typeface="Arial" panose="020B0604020202020204" pitchFamily="34" charset="0"/>
              </a:rPr>
              <a:t> Předmět plnění - zajištění výkonu veřejných </a:t>
            </a:r>
            <a:r>
              <a:rPr lang="cs-CZ" sz="2800" u="sng" dirty="0">
                <a:latin typeface="Arial" panose="020B0604020202020204" pitchFamily="34" charset="0"/>
                <a:cs typeface="Arial" panose="020B0604020202020204" pitchFamily="34" charset="0"/>
              </a:rPr>
              <a:t>služeb v přepravě cestujících veřejnou linkovou dopravou </a:t>
            </a:r>
            <a:r>
              <a:rPr lang="cs-CZ" sz="2800" dirty="0">
                <a:latin typeface="Arial" panose="020B0604020202020204" pitchFamily="34" charset="0"/>
                <a:cs typeface="Arial" panose="020B0604020202020204" pitchFamily="34" charset="0"/>
              </a:rPr>
              <a:t>za účelem zajištění dopravní obslužnosti města Uherské Hradiště městskou autobusovou dopravou v letech 2024 - 2033.</a:t>
            </a:r>
          </a:p>
          <a:p>
            <a:pPr algn="just"/>
            <a:r>
              <a:rPr lang="cs-CZ" sz="2800" dirty="0">
                <a:latin typeface="Arial" panose="020B0604020202020204" pitchFamily="34" charset="0"/>
                <a:cs typeface="Arial" panose="020B0604020202020204" pitchFamily="34" charset="0"/>
              </a:rPr>
              <a:t>Zadávací podmínky - požadavek zadavatele na dispozici s konkrétním minimálním počtem </a:t>
            </a:r>
            <a:r>
              <a:rPr lang="cs-CZ" sz="2800" u="sng" dirty="0">
                <a:latin typeface="Arial" panose="020B0604020202020204" pitchFamily="34" charset="0"/>
                <a:cs typeface="Arial" panose="020B0604020202020204" pitchFamily="34" charset="0"/>
              </a:rPr>
              <a:t>11 autobusů </a:t>
            </a:r>
            <a:r>
              <a:rPr lang="cs-CZ" sz="2800" dirty="0">
                <a:latin typeface="Arial" panose="020B0604020202020204" pitchFamily="34" charset="0"/>
                <a:cs typeface="Arial" panose="020B0604020202020204" pitchFamily="34" charset="0"/>
              </a:rPr>
              <a:t>vybraným dopravcem a </a:t>
            </a:r>
            <a:r>
              <a:rPr lang="cs-CZ" sz="2800" u="sng" dirty="0">
                <a:latin typeface="Arial" panose="020B0604020202020204" pitchFamily="34" charset="0"/>
                <a:cs typeface="Arial" panose="020B0604020202020204" pitchFamily="34" charset="0"/>
              </a:rPr>
              <a:t>povinností dodat nové vozy</a:t>
            </a:r>
            <a:r>
              <a:rPr lang="cs-CZ" sz="2800" dirty="0">
                <a:latin typeface="Arial" panose="020B0604020202020204" pitchFamily="34" charset="0"/>
                <a:cs typeface="Arial" panose="020B0604020202020204" pitchFamily="34" charset="0"/>
              </a:rPr>
              <a:t>. </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54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24736"/>
          </a:xfrm>
        </p:spPr>
        <p:txBody>
          <a:bodyPr/>
          <a:lstStyle/>
          <a:p>
            <a:pPr marL="0" indent="0" algn="just">
              <a:buNone/>
            </a:pPr>
            <a:r>
              <a:rPr lang="cs-CZ" sz="28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a:t>
            </a:r>
            <a:r>
              <a:rPr lang="cs-CZ" sz="2800" dirty="0">
                <a:effectLst/>
                <a:latin typeface="Arial" panose="020B0604020202020204" pitchFamily="34" charset="0"/>
                <a:ea typeface="Calibri" panose="020F0502020204030204" pitchFamily="34" charset="0"/>
                <a:cs typeface="Times New Roman" panose="02020603050405020304" pitchFamily="18" charset="0"/>
              </a:rPr>
              <a:t> rovněž konstatuje, že </a:t>
            </a:r>
            <a:r>
              <a:rPr lang="cs-CZ"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 nepřiměřenou ani jinak excesivní nepovažuje ani </a:t>
            </a:r>
            <a:r>
              <a:rPr lang="cs-CZ" sz="2800" dirty="0">
                <a:effectLst/>
                <a:latin typeface="Arial" panose="020B0604020202020204" pitchFamily="34" charset="0"/>
                <a:ea typeface="Calibri" panose="020F0502020204030204" pitchFamily="34" charset="0"/>
                <a:cs typeface="Times New Roman" panose="02020603050405020304" pitchFamily="18" charset="0"/>
              </a:rPr>
              <a:t>tu část smluvní podmínky stanovující, že bude-li </a:t>
            </a:r>
            <a:r>
              <a:rPr lang="cs-CZ"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koeficient „K“</a:t>
            </a:r>
            <a:r>
              <a:rPr lang="cs-CZ" sz="2800" dirty="0">
                <a:effectLst/>
                <a:latin typeface="Arial" panose="020B0604020202020204" pitchFamily="34" charset="0"/>
                <a:ea typeface="Calibri" panose="020F0502020204030204" pitchFamily="34" charset="0"/>
                <a:cs typeface="Times New Roman" panose="02020603050405020304" pitchFamily="18" charset="0"/>
              </a:rPr>
              <a:t> určený jako poměr nabídkové ceny k předpokládané hodnotě veřejné zakázky „roven nebo vyšší než 1,00, bude mu definitoricky přiřazena hodnota K = 1,00.“ </a:t>
            </a:r>
          </a:p>
          <a:p>
            <a:pPr algn="just">
              <a:lnSpc>
                <a:spcPct val="107000"/>
              </a:lnSpc>
              <a:spcAft>
                <a:spcPts val="800"/>
              </a:spcAft>
            </a:pPr>
            <a:r>
              <a:rPr lang="cs-CZ" sz="2800" dirty="0">
                <a:effectLst/>
                <a:latin typeface="Arial" panose="020B0604020202020204" pitchFamily="34" charset="0"/>
                <a:ea typeface="Calibri" panose="020F0502020204030204" pitchFamily="34" charset="0"/>
                <a:cs typeface="Times New Roman" panose="02020603050405020304" pitchFamily="18" charset="0"/>
              </a:rPr>
              <a:t>Jistě </a:t>
            </a:r>
            <a:r>
              <a:rPr lang="cs-CZ" sz="2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nelze mít za nepřiměřené či excesivní</a:t>
            </a:r>
            <a:r>
              <a:rPr lang="cs-CZ" sz="2800" dirty="0">
                <a:effectLst/>
                <a:latin typeface="Arial" panose="020B0604020202020204" pitchFamily="34" charset="0"/>
                <a:ea typeface="Calibri" panose="020F0502020204030204" pitchFamily="34" charset="0"/>
                <a:cs typeface="Times New Roman" panose="02020603050405020304" pitchFamily="18" charset="0"/>
              </a:rPr>
              <a:t>, </a:t>
            </a:r>
            <a:r>
              <a:rPr lang="cs-CZ"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že se zadavatel zcela v souladu se svou povinností hospodárného nakládání s veřejnými prostředky </a:t>
            </a:r>
            <a:r>
              <a:rPr lang="cs-CZ" sz="2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rozhodl omezit cenu případných víceprací tak, aby nikdy nemohla přesáhnout cenu dle ceníku ÚRS. </a:t>
            </a:r>
            <a:r>
              <a:rPr lang="cs-CZ" sz="2800" dirty="0">
                <a:effectLst/>
                <a:latin typeface="Arial" panose="020B0604020202020204" pitchFamily="34" charset="0"/>
                <a:ea typeface="Calibri" panose="020F0502020204030204" pitchFamily="34" charset="0"/>
                <a:cs typeface="Times New Roman" panose="02020603050405020304" pitchFamily="18" charset="0"/>
              </a:rPr>
              <a:t>(87)</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380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Zrušení JŘBU</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234171109"/>
              </p:ext>
            </p:extLst>
          </p:nvPr>
        </p:nvGraphicFramePr>
        <p:xfrm>
          <a:off x="0" y="712569"/>
          <a:ext cx="9144000" cy="6100808"/>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72211">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rPr>
                        <a:t>Sp.zn</a:t>
                      </a:r>
                      <a:r>
                        <a:rPr lang="cs-CZ" sz="2400" b="1" kern="1200" dirty="0">
                          <a:solidFill>
                            <a:srgbClr val="FFFFFF"/>
                          </a:solidFill>
                          <a:effectLst/>
                          <a:latin typeface="Arial" panose="020B0604020202020204" pitchFamily="34" charset="0"/>
                          <a:ea typeface="Times New Roman" panose="02020603050405020304" pitchFamily="18" charset="0"/>
                        </a:rPr>
                        <a:t>. ÚOHS-S0078/2024/VZ, č. j.  ÚOHS-14370/2024/524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878951">
                <a:tc>
                  <a:txBody>
                    <a:bodyPr/>
                    <a:lstStyle/>
                    <a:p>
                      <a:pPr algn="just">
                        <a:lnSpc>
                          <a:spcPct val="107000"/>
                        </a:lnSpc>
                        <a:spcAft>
                          <a:spcPts val="800"/>
                        </a:spcAft>
                      </a:pPr>
                      <a:r>
                        <a:rPr lang="cs-CZ" sz="24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https://uohs.gov.cz/cs/verejne-zakazky/sbirky-rozhodnuti/detail-21637.html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472211">
                <a:tc>
                  <a:txBody>
                    <a:bodyPr/>
                    <a:lstStyle/>
                    <a:p>
                      <a:pPr algn="just">
                        <a:lnSpc>
                          <a:spcPct val="107000"/>
                        </a:lnSpc>
                        <a:spcAft>
                          <a:spcPts val="800"/>
                        </a:spcAft>
                      </a:pPr>
                      <a:r>
                        <a:rPr lang="cs-CZ" sz="2400" dirty="0">
                          <a:effectLst/>
                          <a:latin typeface="Arial" panose="020B0604020202020204" pitchFamily="34" charset="0"/>
                          <a:ea typeface="Times New Roman" panose="02020603050405020304" pitchFamily="18" charset="0"/>
                        </a:rPr>
                        <a:t>Uvolňování a rozvoj informačních systémů VZP ČR</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472211">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23. 4.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473992">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a:t>
                      </a:r>
                      <a:r>
                        <a:rPr kumimoji="0" lang="cs-CZ"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127 odst. 3 ZZVZ</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331232">
                <a:tc>
                  <a:txBody>
                    <a:bodyPr/>
                    <a:lstStyle/>
                    <a:p>
                      <a:pPr marL="0" algn="just" defTabSz="914400" rtl="0" eaLnBrk="1" latinLnBrk="0" hangingPunct="1">
                        <a:lnSpc>
                          <a:spcPct val="107000"/>
                        </a:lnSpc>
                        <a:spcAft>
                          <a:spcPts val="800"/>
                        </a:spcAft>
                      </a:pPr>
                      <a:r>
                        <a:rPr lang="cs-CZ" sz="2400" u="sng"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Návrh</a:t>
                      </a:r>
                      <a:r>
                        <a:rPr lang="cs-CZ" sz="24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se podle § 265 písm. a) ZZVZ </a:t>
                      </a:r>
                      <a:r>
                        <a:rPr lang="cs-CZ" sz="2400" u="sng"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4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850727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08504" cy="6453336"/>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endParaRPr lang="cs-CZ" sz="24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 rozhodnutí o zrušení JŘBU mj. vyplývá, že: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a:t>
            </a:r>
            <a:r>
              <a:rPr lang="cs-CZ" sz="2400" i="1" dirty="0">
                <a:effectLst/>
                <a:latin typeface="Arial" panose="020B0604020202020204" pitchFamily="34" charset="0"/>
                <a:ea typeface="Calibri" panose="020F0502020204030204" pitchFamily="34" charset="0"/>
                <a:cs typeface="Times New Roman" panose="02020603050405020304" pitchFamily="18" charset="0"/>
              </a:rPr>
              <a:t>Předpokládané náklady veřejné zakázky (předpokládaná hodnota) za celou dobu plnění byly zadavatelem stanoveny ve výši </a:t>
            </a:r>
            <a:r>
              <a:rPr lang="cs-CZ" sz="2400" dirty="0">
                <a:effectLst/>
                <a:latin typeface="Arial" panose="020B0604020202020204" pitchFamily="34" charset="0"/>
                <a:ea typeface="Calibri" panose="020F0502020204030204" pitchFamily="34" charset="0"/>
                <a:cs typeface="Times New Roman" panose="02020603050405020304" pitchFamily="18" charset="0"/>
              </a:rPr>
              <a:t>[OBCHODNÍ TAJEMSTVÍ]</a:t>
            </a:r>
            <a:r>
              <a:rPr lang="cs-CZ" sz="2400" i="1" dirty="0">
                <a:effectLst/>
                <a:latin typeface="Arial" panose="020B0604020202020204" pitchFamily="34" charset="0"/>
                <a:ea typeface="Calibri" panose="020F0502020204030204" pitchFamily="34" charset="0"/>
                <a:cs typeface="Times New Roman" panose="02020603050405020304" pitchFamily="18" charset="0"/>
              </a:rPr>
              <a:t>. V rámci jednání o veřejné zakázce mezi zadavatelem a dodavatelem došlo k zásadním změnám rozsahu předmětné zakázky. (…)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Finanční rozsah veřejné zakázky podle cenové nabídky dodavatele činí cca trojnásobek oproti nákladům stanoveným zadavatelem před zahájením zadávacího řízení</a:t>
            </a:r>
            <a:r>
              <a:rPr lang="cs-CZ" sz="2400" i="1" dirty="0">
                <a:effectLst/>
                <a:latin typeface="Arial" panose="020B0604020202020204" pitchFamily="34" charset="0"/>
                <a:ea typeface="Calibri" panose="020F0502020204030204" pitchFamily="34" charset="0"/>
                <a:cs typeface="Times New Roman" panose="02020603050405020304" pitchFamily="18" charset="0"/>
              </a:rPr>
              <a:t>, byť zadavatel dodavatele žádal o snížení cenové nabídky. Nabídka dodavatele, včetně cenové nabídky zcela zásadně přesahuje očekávání zadavatele, které jej vedlo k zahájení jednacího řízení bez uveřejnění (…)</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0376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800" dirty="0">
                <a:effectLst/>
                <a:latin typeface="Arial" panose="020B0604020202020204" pitchFamily="34" charset="0"/>
                <a:ea typeface="Calibri" panose="020F0502020204030204" pitchFamily="34" charset="0"/>
                <a:cs typeface="Times New Roman" panose="02020603050405020304" pitchFamily="18" charset="0"/>
              </a:rPr>
              <a:t>Skutečnost, že § 127 odst. 3 ZZVZ stanoví pouze </a:t>
            </a:r>
            <a:r>
              <a:rPr lang="cs-CZ" sz="2800" dirty="0">
                <a:latin typeface="Arial" panose="020B0604020202020204" pitchFamily="34" charset="0"/>
                <a:ea typeface="Calibri" panose="020F0502020204030204" pitchFamily="34" charset="0"/>
                <a:cs typeface="Times New Roman" panose="02020603050405020304" pitchFamily="18" charset="0"/>
              </a:rPr>
              <a:t>povinnost sdělit účastníkům zadávacího řízení důvod zrušení</a:t>
            </a:r>
            <a:r>
              <a:rPr lang="cs-CZ" sz="2800" dirty="0">
                <a:effectLst/>
                <a:latin typeface="Arial" panose="020B0604020202020204" pitchFamily="34" charset="0"/>
                <a:ea typeface="Calibri" panose="020F0502020204030204" pitchFamily="34" charset="0"/>
                <a:cs typeface="Times New Roman" panose="02020603050405020304" pitchFamily="18" charset="0"/>
              </a:rPr>
              <a:t>, však samo o sobě </a:t>
            </a:r>
            <a:r>
              <a:rPr lang="cs-CZ" sz="2800" u="sng" dirty="0">
                <a:effectLst/>
                <a:latin typeface="Arial" panose="020B0604020202020204" pitchFamily="34" charset="0"/>
                <a:ea typeface="Calibri" panose="020F0502020204030204" pitchFamily="34" charset="0"/>
                <a:cs typeface="Times New Roman" panose="02020603050405020304" pitchFamily="18" charset="0"/>
              </a:rPr>
              <a:t>neznamená, že by nebyl zadavatel povinen dodržovat základní zásady</a:t>
            </a:r>
            <a:r>
              <a:rPr lang="cs-CZ" sz="2800" dirty="0">
                <a:effectLst/>
                <a:latin typeface="Arial" panose="020B0604020202020204" pitchFamily="34" charset="0"/>
                <a:ea typeface="Calibri" panose="020F0502020204030204" pitchFamily="34" charset="0"/>
                <a:cs typeface="Times New Roman" panose="02020603050405020304" pitchFamily="18" charset="0"/>
              </a:rPr>
              <a:t> zadávacího řízení, </a:t>
            </a:r>
            <a:r>
              <a:rPr lang="cs-CZ" sz="2800" u="sng" dirty="0">
                <a:effectLst/>
                <a:latin typeface="Arial" panose="020B0604020202020204" pitchFamily="34" charset="0"/>
                <a:ea typeface="Calibri" panose="020F0502020204030204" pitchFamily="34" charset="0"/>
                <a:cs typeface="Times New Roman" panose="02020603050405020304" pitchFamily="18" charset="0"/>
              </a:rPr>
              <a:t>včetně zásady transparentnosti</a:t>
            </a:r>
            <a:r>
              <a:rPr lang="cs-CZ" sz="2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800" dirty="0">
                <a:effectLst/>
                <a:latin typeface="Arial" panose="020B0604020202020204" pitchFamily="34" charset="0"/>
                <a:ea typeface="Calibri" panose="020F0502020204030204" pitchFamily="34" charset="0"/>
                <a:cs typeface="Times New Roman" panose="02020603050405020304" pitchFamily="18" charset="0"/>
              </a:rPr>
              <a:t>A z pohledu dodržení zásady transparentnosti obstojí </a:t>
            </a:r>
            <a:r>
              <a:rPr lang="cs-CZ" sz="2800" u="sng" dirty="0">
                <a:effectLst/>
                <a:latin typeface="Arial" panose="020B0604020202020204" pitchFamily="34" charset="0"/>
                <a:ea typeface="Calibri" panose="020F0502020204030204" pitchFamily="34" charset="0"/>
                <a:cs typeface="Times New Roman" panose="02020603050405020304" pitchFamily="18" charset="0"/>
              </a:rPr>
              <a:t>pouze takové zrušení </a:t>
            </a:r>
            <a:r>
              <a:rPr lang="cs-CZ" sz="2800" dirty="0">
                <a:effectLst/>
                <a:latin typeface="Arial" panose="020B0604020202020204" pitchFamily="34" charset="0"/>
                <a:ea typeface="Calibri" panose="020F0502020204030204" pitchFamily="34" charset="0"/>
                <a:cs typeface="Times New Roman" panose="02020603050405020304" pitchFamily="18" charset="0"/>
              </a:rPr>
              <a:t>zadávacího řízení, </a:t>
            </a:r>
            <a:r>
              <a:rPr lang="cs-CZ" sz="2800" u="sng" dirty="0">
                <a:effectLst/>
                <a:latin typeface="Arial" panose="020B0604020202020204" pitchFamily="34" charset="0"/>
                <a:ea typeface="Calibri" panose="020F0502020204030204" pitchFamily="34" charset="0"/>
                <a:cs typeface="Times New Roman" panose="02020603050405020304" pitchFamily="18" charset="0"/>
              </a:rPr>
              <a:t>které nevzbuzuje pochybnosti o tom, proč k němu zadavatel skutečně přistoupi</a:t>
            </a:r>
            <a:r>
              <a:rPr lang="cs-CZ" sz="2800" dirty="0">
                <a:effectLst/>
                <a:latin typeface="Arial" panose="020B0604020202020204" pitchFamily="34" charset="0"/>
                <a:ea typeface="Calibri" panose="020F0502020204030204" pitchFamily="34" charset="0"/>
                <a:cs typeface="Times New Roman" panose="02020603050405020304" pitchFamily="18" charset="0"/>
              </a:rPr>
              <a:t>l.</a:t>
            </a:r>
          </a:p>
        </p:txBody>
      </p:sp>
    </p:spTree>
    <p:extLst>
      <p:ext uri="{BB962C8B-B14F-4D97-AF65-F5344CB8AC3E}">
        <p14:creationId xmlns:p14="http://schemas.microsoft.com/office/powerpoint/2010/main" val="2205162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24736"/>
          </a:xfrm>
        </p:spPr>
        <p:txBody>
          <a:bodyPr/>
          <a:lstStyle/>
          <a:p>
            <a:pPr marL="0" indent="0" algn="just">
              <a:buNone/>
            </a:pPr>
            <a:r>
              <a:rPr lang="cs-CZ" sz="23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po přezkoumání dokumentace o zadávacím řízení tedy uzavírá,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komunikoval své požadavky ohledně ceny směrem k navrhovateli transparentně</a:t>
            </a:r>
            <a:r>
              <a:rPr lang="cs-CZ" sz="2400" dirty="0">
                <a:effectLst/>
                <a:latin typeface="Arial" panose="020B0604020202020204" pitchFamily="34" charset="0"/>
                <a:ea typeface="Calibri" panose="020F0502020204030204" pitchFamily="34" charset="0"/>
                <a:cs typeface="Times New Roman" panose="02020603050405020304" pitchFamily="18" charset="0"/>
              </a:rPr>
              <a:t>, přičemž po proběhnuvších jednáních zadavatel požadoval konkrétní vyjádření navrhovatele k ceně, kterou navrhl zadavatel. Jelikož strany nedosáhly konsensu ohledně ceny (přesněji kalkulační ceny za MD), rozhodl se zadavatel v jednáních dále nepokračovat a zadávací řízení zrušit, přičemž navrhovateli sdělil důvod, pro který se zadávací řízení ruší podle § 127 odst. 3 zákona. Podle názoru Úřadu postupoval zadavatel dostatečně transparentně, když s navrhovatelem problematiku kalkulační ceny za MD komunikoval jak prostřednictvím e-mailové korespondence a přiložených dokumentů, tak na jednáních komise, jak vyplývá z příslušných protokolů. </a:t>
            </a:r>
            <a:r>
              <a:rPr lang="cs-CZ" sz="2300" dirty="0">
                <a:effectLst/>
                <a:latin typeface="Arial" panose="020B0604020202020204" pitchFamily="34" charset="0"/>
                <a:ea typeface="Calibri" panose="020F0502020204030204" pitchFamily="34" charset="0"/>
                <a:cs typeface="Times New Roman" panose="02020603050405020304" pitchFamily="18" charset="0"/>
              </a:rPr>
              <a:t>(161)</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19909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Uveřejnění smlouvy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638271036"/>
              </p:ext>
            </p:extLst>
          </p:nvPr>
        </p:nvGraphicFramePr>
        <p:xfrm>
          <a:off x="0" y="712568"/>
          <a:ext cx="9144000" cy="595679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81018">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rPr>
                        <a:t>Sp.zn</a:t>
                      </a:r>
                      <a:r>
                        <a:rPr lang="cs-CZ" sz="2400" b="1" kern="1200" dirty="0">
                          <a:solidFill>
                            <a:srgbClr val="FFFFFF"/>
                          </a:solidFill>
                          <a:effectLst/>
                          <a:latin typeface="Arial" panose="020B0604020202020204" pitchFamily="34" charset="0"/>
                          <a:ea typeface="Times New Roman" panose="02020603050405020304" pitchFamily="18" charset="0"/>
                        </a:rPr>
                        <a:t>. ÚOHS-S0315/2024/VZ, č. j.  ÚOHS-15649/2024/500</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895344">
                <a:tc>
                  <a:txBody>
                    <a:bodyPr/>
                    <a:lstStyle/>
                    <a:p>
                      <a:pPr algn="just">
                        <a:lnSpc>
                          <a:spcPct val="107000"/>
                        </a:lnSpc>
                        <a:spcAft>
                          <a:spcPts val="800"/>
                        </a:spcAft>
                      </a:pPr>
                      <a:r>
                        <a:rPr lang="cs-CZ" sz="24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https://uohs.gov.cz/cs/verejne-zakazky/sbirky-rozhodnuti/detail-21654.html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481018">
                <a:tc>
                  <a:txBody>
                    <a:bodyPr/>
                    <a:lstStyle/>
                    <a:p>
                      <a:pPr algn="just">
                        <a:lnSpc>
                          <a:spcPct val="107000"/>
                        </a:lnSpc>
                        <a:spcAft>
                          <a:spcPts val="800"/>
                        </a:spcAft>
                      </a:pPr>
                      <a:r>
                        <a:rPr lang="cs-CZ" sz="2400" dirty="0">
                          <a:effectLst/>
                          <a:latin typeface="Arial" panose="020B0604020202020204" pitchFamily="34" charset="0"/>
                          <a:ea typeface="Times New Roman" panose="02020603050405020304" pitchFamily="18" charset="0"/>
                        </a:rPr>
                        <a:t>Stavba oplocenek, štípané dříví, těžba, úklid klestu</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481018">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25. 4.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482832">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a:t>
                      </a:r>
                      <a:r>
                        <a:rPr kumimoji="0" lang="cs-CZ"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219 odst. 1 ZZVZ </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135561">
                <a:tc>
                  <a:txBody>
                    <a:bodyPr/>
                    <a:lstStyle/>
                    <a:p>
                      <a:pPr marL="0" algn="just" defTabSz="914400" rtl="0" eaLnBrk="1" latinLnBrk="0" hangingPunct="1">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Obviněný se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dopustil přestupku </a:t>
                      </a:r>
                      <a:r>
                        <a:rPr lang="cs-CZ" sz="2400" dirty="0">
                          <a:effectLst/>
                          <a:latin typeface="Arial" panose="020B0604020202020204" pitchFamily="34" charset="0"/>
                          <a:ea typeface="Calibri" panose="020F0502020204030204" pitchFamily="34" charset="0"/>
                          <a:cs typeface="Times New Roman" panose="02020603050405020304" pitchFamily="18" charset="0"/>
                        </a:rPr>
                        <a:t>při uveřejňování podle § 269 odst. 2 ZZVZ tím, že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objednávku</a:t>
                      </a:r>
                      <a:r>
                        <a:rPr lang="cs-CZ" sz="2400" b="1"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effectLst/>
                          <a:latin typeface="Arial" panose="020B0604020202020204" pitchFamily="34" charset="0"/>
                          <a:ea typeface="Calibri" panose="020F0502020204030204" pitchFamily="34" charset="0"/>
                          <a:cs typeface="Times New Roman" panose="02020603050405020304" pitchFamily="18" charset="0"/>
                        </a:rPr>
                        <a:t>ze dne 2. 1. 2023 na základě předchozí cenový nabídky na realizaci veřejné zakázky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neuveřejnil</a:t>
                      </a:r>
                      <a:r>
                        <a:rPr lang="cs-CZ" sz="2400" dirty="0">
                          <a:effectLst/>
                          <a:latin typeface="Arial" panose="020B0604020202020204" pitchFamily="34" charset="0"/>
                          <a:ea typeface="Calibri" panose="020F0502020204030204" pitchFamily="34" charset="0"/>
                          <a:cs typeface="Times New Roman" panose="02020603050405020304" pitchFamily="18" charset="0"/>
                        </a:rPr>
                        <a:t> podle § 219 odst. 1 ZZVZ na profilu zadavatele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ve lhůtě 30 dnů od jejího uzavření</a:t>
                      </a:r>
                      <a:r>
                        <a:rPr lang="cs-CZ" sz="2400" dirty="0">
                          <a:effectLst/>
                          <a:latin typeface="Arial" panose="020B0604020202020204" pitchFamily="34" charset="0"/>
                          <a:ea typeface="Calibri" panose="020F0502020204030204" pitchFamily="34" charset="0"/>
                          <a:cs typeface="Times New Roman" panose="02020603050405020304" pitchFamily="18" charset="0"/>
                        </a:rPr>
                        <a:t>, tj. nejpozději do dne 1. 2. 2023.</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530013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08504" cy="6453336"/>
          </a:xfrm>
        </p:spPr>
        <p:txBody>
          <a:bodyPr/>
          <a:lstStyle/>
          <a:p>
            <a:pPr marL="0" indent="0" algn="just">
              <a:buNone/>
            </a:pPr>
            <a:r>
              <a:rPr lang="cs-CZ" sz="2800" b="1" dirty="0">
                <a:latin typeface="Arial" panose="020B0604020202020204" pitchFamily="34" charset="0"/>
                <a:cs typeface="Arial" panose="020B0604020202020204" pitchFamily="34" charset="0"/>
              </a:rPr>
              <a:t>Skutkový stav</a:t>
            </a:r>
            <a:endParaRPr lang="cs-CZ" sz="2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800" dirty="0">
                <a:latin typeface="Arial" panose="020B0604020202020204" pitchFamily="34" charset="0"/>
                <a:ea typeface="Calibri" panose="020F0502020204030204" pitchFamily="34" charset="0"/>
                <a:cs typeface="Times New Roman" panose="02020603050405020304" pitchFamily="18" charset="0"/>
              </a:rPr>
              <a:t>Zadavatel podepsal</a:t>
            </a:r>
            <a:r>
              <a:rPr lang="cs-CZ" sz="2800" dirty="0">
                <a:effectLst/>
                <a:latin typeface="Arial" panose="020B0604020202020204" pitchFamily="34" charset="0"/>
                <a:ea typeface="Calibri" panose="020F0502020204030204" pitchFamily="34" charset="0"/>
                <a:cs typeface="Times New Roman" panose="02020603050405020304" pitchFamily="18" charset="0"/>
              </a:rPr>
              <a:t> objednávku ze dne 2. 1. 2023 na realizaci veřejné zakázky, přičemž téhož dne byla i převzata a odsouhlasena vybraným dodavatelem.</a:t>
            </a:r>
          </a:p>
          <a:p>
            <a:pPr algn="just">
              <a:lnSpc>
                <a:spcPct val="107000"/>
              </a:lnSpc>
              <a:spcAft>
                <a:spcPts val="800"/>
              </a:spcAft>
            </a:pPr>
            <a:r>
              <a:rPr lang="cs-CZ" sz="2800" dirty="0">
                <a:effectLst/>
                <a:latin typeface="Arial" panose="020B0604020202020204" pitchFamily="34" charset="0"/>
                <a:ea typeface="Calibri" panose="020F0502020204030204" pitchFamily="34" charset="0"/>
                <a:cs typeface="Times New Roman" panose="02020603050405020304" pitchFamily="18" charset="0"/>
              </a:rPr>
              <a:t>V objednávce není vyčíslena její hodnota.</a:t>
            </a:r>
          </a:p>
          <a:p>
            <a:pPr algn="just">
              <a:lnSpc>
                <a:spcPct val="107000"/>
              </a:lnSpc>
              <a:spcAft>
                <a:spcPts val="800"/>
              </a:spcAft>
            </a:pPr>
            <a:r>
              <a:rPr lang="cs-CZ" sz="2800" dirty="0">
                <a:latin typeface="Arial" panose="020B0604020202020204" pitchFamily="34" charset="0"/>
                <a:ea typeface="Calibri" panose="020F0502020204030204" pitchFamily="34" charset="0"/>
                <a:cs typeface="Times New Roman" panose="02020603050405020304" pitchFamily="18" charset="0"/>
              </a:rPr>
              <a:t>N</a:t>
            </a:r>
            <a:r>
              <a:rPr lang="cs-CZ" sz="2800" dirty="0">
                <a:effectLst/>
                <a:latin typeface="Arial" panose="020B0604020202020204" pitchFamily="34" charset="0"/>
                <a:ea typeface="Calibri" panose="020F0502020204030204" pitchFamily="34" charset="0"/>
                <a:cs typeface="Times New Roman" panose="02020603050405020304" pitchFamily="18" charset="0"/>
              </a:rPr>
              <a:t>ásledně byla fakturována částka 816 801, 64 Kč bez DPH.</a:t>
            </a:r>
          </a:p>
          <a:p>
            <a:pPr algn="just">
              <a:lnSpc>
                <a:spcPct val="107000"/>
              </a:lnSpc>
              <a:spcAft>
                <a:spcPts val="800"/>
              </a:spcAft>
            </a:pPr>
            <a:r>
              <a:rPr lang="cs-CZ" sz="2800" dirty="0">
                <a:effectLst/>
                <a:latin typeface="Arial" panose="020B0604020202020204" pitchFamily="34" charset="0"/>
                <a:ea typeface="Calibri" panose="020F0502020204030204" pitchFamily="34" charset="0"/>
                <a:cs typeface="Times New Roman" panose="02020603050405020304" pitchFamily="18" charset="0"/>
              </a:rPr>
              <a:t>Dne 2. 11. 2023 zadavatel uveřejnil fakturu na profilu zadavatele.</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6058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800" dirty="0">
                <a:effectLst/>
                <a:latin typeface="Arial" panose="020B0604020202020204" pitchFamily="34" charset="0"/>
                <a:ea typeface="Calibri" panose="020F0502020204030204" pitchFamily="34" charset="0"/>
                <a:cs typeface="Times New Roman" panose="02020603050405020304" pitchFamily="18" charset="0"/>
              </a:rPr>
              <a:t>Jelikož objednávka byla uzavřena dne 2. 1. 2023, zadavatel byl povinen objednávku na profilu zadavatele uveřejnit do 30 dnů od jejího uzavření, tj. nejpozději do 1. 2. 2023. </a:t>
            </a:r>
          </a:p>
        </p:txBody>
      </p:sp>
    </p:spTree>
    <p:extLst>
      <p:ext uri="{BB962C8B-B14F-4D97-AF65-F5344CB8AC3E}">
        <p14:creationId xmlns:p14="http://schemas.microsoft.com/office/powerpoint/2010/main" val="2443566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Odštěpení části PO / Změna poddodavatele / MNNC</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738249976"/>
              </p:ext>
            </p:extLst>
          </p:nvPr>
        </p:nvGraphicFramePr>
        <p:xfrm>
          <a:off x="0" y="712569"/>
          <a:ext cx="9144000" cy="550243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506299">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rPr>
                        <a:t>Sp.zn</a:t>
                      </a:r>
                      <a:r>
                        <a:rPr lang="cs-CZ" sz="2400" b="1" kern="1200" dirty="0">
                          <a:solidFill>
                            <a:srgbClr val="FFFFFF"/>
                          </a:solidFill>
                          <a:effectLst/>
                          <a:latin typeface="Arial" panose="020B0604020202020204" pitchFamily="34" charset="0"/>
                          <a:ea typeface="Times New Roman" panose="02020603050405020304" pitchFamily="18" charset="0"/>
                        </a:rPr>
                        <a:t>. ÚOHS-S0855/2023/VZ, č. j.  ÚOHS-10204/2024/500</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942402">
                <a:tc>
                  <a:txBody>
                    <a:bodyPr/>
                    <a:lstStyle/>
                    <a:p>
                      <a:pPr algn="just">
                        <a:lnSpc>
                          <a:spcPct val="107000"/>
                        </a:lnSpc>
                        <a:spcAft>
                          <a:spcPts val="800"/>
                        </a:spcAft>
                      </a:pPr>
                      <a:r>
                        <a:rPr lang="cs-CZ" sz="24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https://uohs.gov.cz/cs/verejne-zakazky/sbirky-rozhodnuti/detail-21650.html</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506299">
                <a:tc>
                  <a:txBody>
                    <a:bodyPr/>
                    <a:lstStyle/>
                    <a:p>
                      <a:pPr algn="just">
                        <a:lnSpc>
                          <a:spcPct val="107000"/>
                        </a:lnSpc>
                        <a:spcAft>
                          <a:spcPts val="800"/>
                        </a:spcAft>
                      </a:pPr>
                      <a:r>
                        <a:rPr lang="cs-CZ" sz="2400" dirty="0">
                          <a:effectLst/>
                          <a:latin typeface="Arial" panose="020B0604020202020204" pitchFamily="34" charset="0"/>
                          <a:ea typeface="Times New Roman" panose="02020603050405020304" pitchFamily="18" charset="0"/>
                        </a:rPr>
                        <a:t>ADIS - podpora, údržba a vývoj 2023 - 2027</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545407">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25. 4.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508209">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79 odst. 2 písm. a) a b) ZZVZ, § 46 odst. 1 ZZVZ, § 113 ZZVZ</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917578">
                <a:tc>
                  <a:txBody>
                    <a:bodyPr/>
                    <a:lstStyle/>
                    <a:p>
                      <a:pPr marL="0" algn="just" defTabSz="914400" rtl="0" eaLnBrk="1" latinLnBrk="0" hangingPunct="1">
                        <a:lnSpc>
                          <a:spcPct val="107000"/>
                        </a:lnSpc>
                        <a:spcAft>
                          <a:spcPts val="800"/>
                        </a:spcAft>
                      </a:pPr>
                      <a:r>
                        <a:rPr lang="cs-CZ" sz="2400" u="sng" dirty="0">
                          <a:effectLst/>
                          <a:latin typeface="Arial" panose="020B0604020202020204" pitchFamily="34" charset="0"/>
                          <a:ea typeface="Calibri" panose="020F0502020204030204" pitchFamily="34" charset="0"/>
                          <a:cs typeface="Times New Roman" panose="02020603050405020304" pitchFamily="18" charset="0"/>
                        </a:rPr>
                        <a:t>Návrh</a:t>
                      </a:r>
                      <a:r>
                        <a:rPr lang="cs-CZ" sz="2400" dirty="0">
                          <a:effectLst/>
                          <a:latin typeface="Arial" panose="020B0604020202020204" pitchFamily="34" charset="0"/>
                          <a:ea typeface="Calibri" panose="020F0502020204030204" pitchFamily="34" charset="0"/>
                          <a:cs typeface="Times New Roman" panose="02020603050405020304" pitchFamily="18" charset="0"/>
                        </a:rPr>
                        <a:t> navrhovatele se podle § 265 písm. a) ZZVZ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 podle § 263 ZZVZ.</a:t>
                      </a:r>
                    </a:p>
                  </a:txBody>
                  <a:tcPr/>
                </a:tc>
                <a:extLst>
                  <a:ext uri="{0D108BD9-81ED-4DB2-BD59-A6C34878D82A}">
                    <a16:rowId xmlns:a16="http://schemas.microsoft.com/office/drawing/2014/main" val="1892917603"/>
                  </a:ext>
                </a:extLst>
              </a:tr>
              <a:tr h="917578">
                <a:tc>
                  <a:txBody>
                    <a:bodyPr/>
                    <a:lstStyle/>
                    <a:p>
                      <a:pPr marL="0" algn="just" defTabSz="914400" rtl="0" eaLnBrk="1" latinLnBrk="0" hangingPunct="1">
                        <a:lnSpc>
                          <a:spcPct val="107000"/>
                        </a:lnSpc>
                        <a:spcAft>
                          <a:spcPts val="800"/>
                        </a:spcAft>
                      </a:pPr>
                      <a:r>
                        <a:rPr lang="cs-CZ" sz="2400" b="0" dirty="0">
                          <a:effectLst/>
                          <a:latin typeface="Arial" panose="020B0604020202020204" pitchFamily="34" charset="0"/>
                          <a:ea typeface="Calibri" panose="020F0502020204030204" pitchFamily="34" charset="0"/>
                        </a:rPr>
                        <a:t>Podán rozklad – ÚOHS-R0055/2024/VZ, rozhodnutí potvrzeno, rozklad zamítnut.</a:t>
                      </a:r>
                      <a:endParaRPr lang="cs-CZ" sz="24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347671066"/>
                  </a:ext>
                </a:extLst>
              </a:tr>
            </a:tbl>
          </a:graphicData>
        </a:graphic>
      </p:graphicFrame>
    </p:spTree>
    <p:extLst>
      <p:ext uri="{BB962C8B-B14F-4D97-AF65-F5344CB8AC3E}">
        <p14:creationId xmlns:p14="http://schemas.microsoft.com/office/powerpoint/2010/main" val="329116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08504" cy="6453336"/>
          </a:xfrm>
        </p:spPr>
        <p:txBody>
          <a:bodyPr/>
          <a:lstStyle/>
          <a:p>
            <a:pPr marL="0" indent="0" algn="ctr">
              <a:buNone/>
            </a:pPr>
            <a:r>
              <a:rPr kumimoji="0" lang="cs-CZ" sz="26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Odštěpení části PO</a:t>
            </a:r>
            <a:endParaRPr lang="cs-CZ" sz="2600" b="1" dirty="0">
              <a:latin typeface="Arial" panose="020B0604020202020204" pitchFamily="34" charset="0"/>
              <a:cs typeface="Arial" panose="020B0604020202020204" pitchFamily="34" charset="0"/>
            </a:endParaRPr>
          </a:p>
          <a:p>
            <a:pPr marL="0" indent="0" algn="just">
              <a:buNone/>
            </a:pPr>
            <a:r>
              <a:rPr lang="cs-CZ" sz="2600" b="1" dirty="0">
                <a:latin typeface="Arial" panose="020B0604020202020204" pitchFamily="34" charset="0"/>
                <a:cs typeface="Arial" panose="020B0604020202020204" pitchFamily="34" charset="0"/>
              </a:rPr>
              <a:t>Skutkový stav</a:t>
            </a:r>
            <a:endParaRPr lang="cs-CZ" sz="26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600" dirty="0">
                <a:latin typeface="Arial" panose="020B0604020202020204" pitchFamily="34" charset="0"/>
                <a:ea typeface="Calibri" panose="020F0502020204030204" pitchFamily="34" charset="0"/>
                <a:cs typeface="Times New Roman" panose="02020603050405020304" pitchFamily="18" charset="0"/>
              </a:rPr>
              <a:t>Od vybraného dodavatel se </a:t>
            </a:r>
            <a:r>
              <a:rPr lang="cs-CZ" sz="2600" dirty="0">
                <a:effectLst/>
                <a:latin typeface="Arial" panose="020B0604020202020204" pitchFamily="34" charset="0"/>
                <a:ea typeface="Calibri" panose="020F0502020204030204" pitchFamily="34" charset="0"/>
                <a:cs typeface="Times New Roman" panose="02020603050405020304" pitchFamily="18" charset="0"/>
              </a:rPr>
              <a:t>určitá část jmění odštěpením sloučila s jinou společností.</a:t>
            </a:r>
          </a:p>
          <a:p>
            <a:pPr algn="just">
              <a:lnSpc>
                <a:spcPct val="107000"/>
              </a:lnSpc>
              <a:spcAft>
                <a:spcPts val="800"/>
              </a:spcAft>
            </a:pPr>
            <a:r>
              <a:rPr lang="cs-CZ" sz="2600" u="sng" dirty="0">
                <a:effectLst/>
                <a:latin typeface="Arial" panose="020B0604020202020204" pitchFamily="34" charset="0"/>
                <a:ea typeface="Calibri" panose="020F0502020204030204" pitchFamily="34" charset="0"/>
                <a:cs typeface="Times New Roman" panose="02020603050405020304" pitchFamily="18" charset="0"/>
              </a:rPr>
              <a:t>Navrhovatel argumentoval, že vybraný dodavatel je zcela jinou osobou, než byl před </a:t>
            </a:r>
            <a:r>
              <a:rPr lang="cs-CZ" sz="2600" dirty="0">
                <a:effectLst/>
                <a:latin typeface="Arial" panose="020B0604020202020204" pitchFamily="34" charset="0"/>
                <a:ea typeface="Calibri" panose="020F0502020204030204" pitchFamily="34" charset="0"/>
                <a:cs typeface="Times New Roman" panose="02020603050405020304" pitchFamily="18" charset="0"/>
              </a:rPr>
              <a:t>provedením korporátních změn ve formě odštěpení části jmění ve prospěch nástupnické společnosti, resp. že byl tímto významně hospodářsky oslaben, v důsledku čehož doklady vztahující se k rozdělované společnosti nemohou prokázat splnění technické a ekonomické kvalifikace vybraným dodavatelem, neboť objektivně nic nevypovídají o jeho schopnosti plnit předmět rámcové dohody. </a:t>
            </a:r>
            <a:endParaRPr lang="cs-CZ" sz="2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9999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700" b="1" dirty="0">
                <a:latin typeface="Arial" panose="020B0604020202020204" pitchFamily="34" charset="0"/>
                <a:cs typeface="Arial" panose="020B0604020202020204" pitchFamily="34" charset="0"/>
              </a:rPr>
              <a:t>Ponaučení:</a:t>
            </a:r>
          </a:p>
          <a:p>
            <a:pPr algn="just"/>
            <a:r>
              <a:rPr lang="cs-CZ" sz="2700" dirty="0">
                <a:effectLst/>
                <a:latin typeface="Arial" panose="020B0604020202020204" pitchFamily="34" charset="0"/>
                <a:ea typeface="Calibri" panose="020F0502020204030204" pitchFamily="34" charset="0"/>
                <a:cs typeface="Times New Roman" panose="02020603050405020304" pitchFamily="18" charset="0"/>
              </a:rPr>
              <a:t>V takovém případě, </a:t>
            </a:r>
            <a:r>
              <a:rPr lang="cs-CZ" sz="2700" u="sng" dirty="0">
                <a:effectLst/>
                <a:latin typeface="Arial" panose="020B0604020202020204" pitchFamily="34" charset="0"/>
                <a:ea typeface="Calibri" panose="020F0502020204030204" pitchFamily="34" charset="0"/>
                <a:cs typeface="Times New Roman" panose="02020603050405020304" pitchFamily="18" charset="0"/>
              </a:rPr>
              <a:t>kdy okruh možných poddodavatelů de facto (spolu)určuje zadavatel</a:t>
            </a:r>
            <a:r>
              <a:rPr lang="cs-CZ" sz="2700" dirty="0">
                <a:effectLst/>
                <a:latin typeface="Arial" panose="020B0604020202020204" pitchFamily="34" charset="0"/>
                <a:ea typeface="Calibri" panose="020F0502020204030204" pitchFamily="34" charset="0"/>
                <a:cs typeface="Times New Roman" panose="02020603050405020304" pitchFamily="18" charset="0"/>
              </a:rPr>
              <a:t>, by mělo být dodavatelům – potenciálním poddodavatelům autobusů umožněno, aby se proti požadavkům zadavatele mohli bránit obdobně, jako kdyby zadavatel poptával autobusy sám.</a:t>
            </a:r>
            <a:r>
              <a:rPr lang="cs-CZ" sz="2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 </a:t>
            </a:r>
          </a:p>
          <a:p>
            <a:pPr marL="0" indent="0" algn="just">
              <a:buNone/>
            </a:pPr>
            <a:endParaRPr lang="cs-CZ" sz="27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700" dirty="0">
                <a:effectLst/>
                <a:latin typeface="Arial" panose="020B0604020202020204" pitchFamily="34" charset="0"/>
                <a:ea typeface="Calibri" panose="020F0502020204030204" pitchFamily="34" charset="0"/>
                <a:cs typeface="Times New Roman" panose="02020603050405020304" pitchFamily="18" charset="0"/>
              </a:rPr>
              <a:t>Pro prokázání aktivní legitimaci </a:t>
            </a:r>
            <a:r>
              <a:rPr lang="cs-CZ" sz="2700" u="sng" dirty="0">
                <a:effectLst/>
                <a:latin typeface="Arial" panose="020B0604020202020204" pitchFamily="34" charset="0"/>
                <a:ea typeface="Calibri" panose="020F0502020204030204" pitchFamily="34" charset="0"/>
                <a:cs typeface="Times New Roman" panose="02020603050405020304" pitchFamily="18" charset="0"/>
              </a:rPr>
              <a:t>v tomto směru by nebylo nezbytně nutné ani uvedení konkrétního dodavatele, s nímž by se poddodavatel potenciálně účastnil zadávacího řízení</a:t>
            </a:r>
            <a:r>
              <a:rPr lang="cs-CZ" sz="2700" dirty="0">
                <a:effectLst/>
                <a:latin typeface="Arial" panose="020B0604020202020204" pitchFamily="34" charset="0"/>
                <a:ea typeface="Calibri" panose="020F0502020204030204" pitchFamily="34" charset="0"/>
                <a:cs typeface="Times New Roman" panose="02020603050405020304" pitchFamily="18" charset="0"/>
              </a:rPr>
              <a:t>, když je zřejmé, že z povahy věci (typu podnikání navrhovatele, jehož </a:t>
            </a:r>
            <a:r>
              <a:rPr lang="cs-CZ" sz="2700" i="1" dirty="0">
                <a:effectLst/>
                <a:latin typeface="Arial" panose="020B0604020202020204" pitchFamily="34" charset="0"/>
                <a:ea typeface="Calibri" panose="020F0502020204030204" pitchFamily="34" charset="0"/>
                <a:cs typeface="Times New Roman" panose="02020603050405020304" pitchFamily="18" charset="0"/>
              </a:rPr>
              <a:t>gros</a:t>
            </a:r>
            <a:r>
              <a:rPr lang="cs-CZ" sz="2700" dirty="0">
                <a:effectLst/>
                <a:latin typeface="Arial" panose="020B0604020202020204" pitchFamily="34" charset="0"/>
                <a:ea typeface="Calibri" panose="020F0502020204030204" pitchFamily="34" charset="0"/>
                <a:cs typeface="Times New Roman" panose="02020603050405020304" pitchFamily="18" charset="0"/>
              </a:rPr>
              <a:t> tkví v dodávce autobusů) má navrhovatel evidentně úzké vazby s některými dopravci. </a:t>
            </a:r>
            <a:endParaRPr lang="cs-CZ" sz="27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92906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800" dirty="0">
                <a:latin typeface="Arial" panose="020B0604020202020204" pitchFamily="34" charset="0"/>
                <a:ea typeface="Calibri" panose="020F0502020204030204" pitchFamily="34" charset="0"/>
                <a:cs typeface="Times New Roman" panose="02020603050405020304" pitchFamily="18" charset="0"/>
              </a:rPr>
              <a:t>D</a:t>
            </a:r>
            <a:r>
              <a:rPr lang="cs-CZ" sz="2800" dirty="0">
                <a:effectLst/>
                <a:latin typeface="Arial" panose="020B0604020202020204" pitchFamily="34" charset="0"/>
                <a:ea typeface="Calibri" panose="020F0502020204030204" pitchFamily="34" charset="0"/>
                <a:cs typeface="Times New Roman" panose="02020603050405020304" pitchFamily="18" charset="0"/>
              </a:rPr>
              <a:t>odavateli, od nějž se pouze určitá část jmění odštěpením sloučila se společností jinou, </a:t>
            </a:r>
            <a:r>
              <a:rPr lang="cs-CZ" sz="2800" u="sng" dirty="0">
                <a:effectLst/>
                <a:latin typeface="Arial" panose="020B0604020202020204" pitchFamily="34" charset="0"/>
                <a:ea typeface="Calibri" panose="020F0502020204030204" pitchFamily="34" charset="0"/>
                <a:cs typeface="Times New Roman" panose="02020603050405020304" pitchFamily="18" charset="0"/>
              </a:rPr>
              <a:t>nelze upírat právo na dřívější hospodářské výsledky</a:t>
            </a:r>
            <a:r>
              <a:rPr lang="cs-CZ" sz="2800" dirty="0">
                <a:effectLst/>
                <a:latin typeface="Arial" panose="020B0604020202020204" pitchFamily="34" charset="0"/>
                <a:ea typeface="Calibri" panose="020F0502020204030204" pitchFamily="34" charset="0"/>
                <a:cs typeface="Times New Roman" panose="02020603050405020304" pitchFamily="18" charset="0"/>
              </a:rPr>
              <a:t>, resp. na dříve získanou kvalifikaci. </a:t>
            </a:r>
          </a:p>
        </p:txBody>
      </p:sp>
    </p:spTree>
    <p:extLst>
      <p:ext uri="{BB962C8B-B14F-4D97-AF65-F5344CB8AC3E}">
        <p14:creationId xmlns:p14="http://schemas.microsoft.com/office/powerpoint/2010/main" val="770097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0"/>
            <a:ext cx="9108504" cy="6813376"/>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Úřad na tomto místě zdůrazňuje, že ani v případech, kdy k převodu části závodu nedochází, se u referenčních zakázek skutečnost, zda dodavatel disponuje totožným realizačním zázemím, jako v době plnění referenční zakázky, neprokazuje a zadavatel ji není povinen při posouzení podmínek účasti zkoumat, neboť i kdyby v průběhu času došlo k obměně personálních a technických kapacit užitých pro plnění dané zakázky, tak to obecně nezpůsobuje nekvalifikovanost dodavatele. (…)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 uvedeného vyplývá, že shora popsané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odštěpení části jmění vybraného dodavatele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ve prospěch nástupnické společnosti</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již ze své podstaty nemohlo vést ke změně technické kvalifikace vybraného dodavatele </a:t>
            </a:r>
            <a:r>
              <a:rPr lang="cs-CZ" sz="2200" dirty="0">
                <a:effectLst/>
                <a:latin typeface="Arial" panose="020B0604020202020204" pitchFamily="34" charset="0"/>
                <a:ea typeface="Calibri" panose="020F0502020204030204" pitchFamily="34" charset="0"/>
                <a:cs typeface="Times New Roman" panose="02020603050405020304" pitchFamily="18" charset="0"/>
              </a:rPr>
              <a:t>ve vztahu k jím předložené službě IIS ČSSZ.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Předmětná reference totiž bez dalšího stále svědčí vybranému dodavateli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jakožto původnímu zhotoviteli referenčního plnění. </a:t>
            </a:r>
            <a:r>
              <a:rPr lang="cs-CZ" sz="2200" dirty="0">
                <a:effectLst/>
                <a:latin typeface="Arial" panose="020B0604020202020204" pitchFamily="34" charset="0"/>
                <a:ea typeface="Calibri" panose="020F0502020204030204" pitchFamily="34" charset="0"/>
                <a:cs typeface="Times New Roman" panose="02020603050405020304" pitchFamily="18" charset="0"/>
              </a:rPr>
              <a:t>Tím, že vybraný dodavatel referenční zakázku získal, dostatečně prokázal svou schopnost zakázku požadovaného rozsahu uskutečnit a zůstává jejím nositelem. (200)</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99506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08504" cy="6408712"/>
          </a:xfrm>
        </p:spPr>
        <p:txBody>
          <a:bodyPr/>
          <a:lstStyle/>
          <a:p>
            <a:pPr marL="0" indent="0" algn="just">
              <a:buNone/>
            </a:pPr>
            <a:r>
              <a:rPr lang="cs-CZ" sz="21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Primárně se tedy referencí prokazuje subjekt, který ji opravdu realizoval – byl ve smluvním vztahu k objednateli referenčního plnění </a:t>
            </a:r>
            <a:r>
              <a:rPr lang="cs-CZ" sz="2100" dirty="0">
                <a:effectLst/>
                <a:latin typeface="Arial" panose="020B0604020202020204" pitchFamily="34" charset="0"/>
                <a:ea typeface="Calibri" panose="020F0502020204030204" pitchFamily="34" charset="0"/>
                <a:cs typeface="Times New Roman" panose="02020603050405020304" pitchFamily="18" charset="0"/>
              </a:rPr>
              <a:t>– a až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sekundárně subjekt, který prokáže, že byl faktickým realizátorem plnění </a:t>
            </a:r>
            <a:r>
              <a:rPr lang="cs-CZ" sz="2100" dirty="0">
                <a:effectLst/>
                <a:latin typeface="Arial" panose="020B0604020202020204" pitchFamily="34" charset="0"/>
                <a:ea typeface="Calibri" panose="020F0502020204030204" pitchFamily="34" charset="0"/>
                <a:cs typeface="Times New Roman" panose="02020603050405020304" pitchFamily="18" charset="0"/>
              </a:rPr>
              <a:t>a jehož postavení je odvozeno od postavení primárního dodavatele (poddodavatel, právní nástupce). (…) Možnost uplatnění reference právním nástupcem je tedy třeba vnímat jako výjimku, kterou musí prokázat ten, kdo se jí dovolává. V daném případě navíc společnost, na kterou měly reference z vybraného dodavatele přejít, tyto reference neuplatňuje. Má tedy platit základní pravidlo, že reference svědčí tomu subjektu, který plnění uskutečnil. V této souvislosti lze podpůrně odkázat na rozsudek Nejvyššího správního soudu ze dne 20. 10. 2016, čj. 5 As 213/2015-38 zabývající se pojmem reference. Mezi klíčové myšlenky tohoto rozsudku patří právě to, že reference se vždy váže k dodavateli, který uskutečňoval plnění, nikoliv k jeho zaměstnancům. Obdobné závěry by bylo možno využít i ve vztahu k jiným součástem podniku, ačkoliv s ohledem na typ plnění (IT služby) bude know-how tkvět v první řadě právě v zaměstnancích. (51)</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384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Změna poddodavatele</a:t>
            </a:r>
            <a:endParaRPr kumimoji="0" lang="cs-CZ"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lgn="just">
              <a:buNone/>
            </a:pPr>
            <a:r>
              <a:rPr lang="cs-CZ" sz="28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800" u="sng" dirty="0">
                <a:effectLst/>
                <a:latin typeface="Arial" panose="020B0604020202020204" pitchFamily="34" charset="0"/>
                <a:ea typeface="Calibri" panose="020F0502020204030204" pitchFamily="34" charset="0"/>
                <a:cs typeface="Times New Roman" panose="02020603050405020304" pitchFamily="18" charset="0"/>
              </a:rPr>
              <a:t>Vyzve-li zadavatel postupem dle § 46 ZZVZ </a:t>
            </a:r>
            <a:r>
              <a:rPr lang="cs-CZ" sz="2800" dirty="0">
                <a:effectLst/>
                <a:latin typeface="Arial" panose="020B0604020202020204" pitchFamily="34" charset="0"/>
                <a:ea typeface="Calibri" panose="020F0502020204030204" pitchFamily="34" charset="0"/>
                <a:cs typeface="Times New Roman" panose="02020603050405020304" pitchFamily="18" charset="0"/>
              </a:rPr>
              <a:t>dodavatele k objasnění splnění technické kvalifikace - referenční zakázky - je postup dodavatele spočívající ve výměně poddodavatele, resp. nahrazení původního poddodavatele s jeho referenční zakázkou prokazující splnění technické kvalifikace poddodavateli novými s jejich referenčními zakázkami prokazujícími danou část technické kvalifikace, postupem v souladu se ZZVZ. </a:t>
            </a:r>
          </a:p>
        </p:txBody>
      </p:sp>
    </p:spTree>
    <p:extLst>
      <p:ext uri="{BB962C8B-B14F-4D97-AF65-F5344CB8AC3E}">
        <p14:creationId xmlns:p14="http://schemas.microsoft.com/office/powerpoint/2010/main" val="40656228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3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Nabízený předmět plnění totiž nebyl dotčenou změnou nijak upraven, neboť došlo ke změnám pouze v rámci předkládaných kvalifikačních předpokladů, když vybraný dodavatel nahradil původního poddodavatele poddodavateli novými, čímž došlo rovněž k nahrazení části prokazovaných referenčních zakázek. Je sice pravdou, že se nově budou tito noví poddodavatelé v souladu s jejich písemnými závazky podílet na samotném plnění předmětu rámcové dohody, nicméně uvedené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neznamená, že by se materiálně měnil předmět plnění </a:t>
            </a:r>
            <a:r>
              <a:rPr lang="cs-CZ" sz="2400" dirty="0">
                <a:effectLst/>
                <a:latin typeface="Arial" panose="020B0604020202020204" pitchFamily="34" charset="0"/>
                <a:ea typeface="Calibri" panose="020F0502020204030204" pitchFamily="34" charset="0"/>
                <a:cs typeface="Times New Roman" panose="02020603050405020304" pitchFamily="18" charset="0"/>
              </a:rPr>
              <a:t>(jak se snaží dovozovat navrhovatel). Jiným slovy řečeno,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předmět plnění rámcové dohody je i nadále stejný</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změněn byl toliko způsob plnění co do zapojených osob (poddodavatelů), </a:t>
            </a:r>
            <a:r>
              <a:rPr lang="cs-CZ" sz="2400" dirty="0">
                <a:effectLst/>
                <a:latin typeface="Arial" panose="020B0604020202020204" pitchFamily="34" charset="0"/>
                <a:ea typeface="Calibri" panose="020F0502020204030204" pitchFamily="34" charset="0"/>
                <a:cs typeface="Times New Roman" panose="02020603050405020304" pitchFamily="18" charset="0"/>
              </a:rPr>
              <a:t>kdy obecně ani způsob plnění není v tomto ohledu na žádném místě zadávací dokumentace závazně stanoven. </a:t>
            </a:r>
            <a:r>
              <a:rPr lang="cs-CZ" sz="2300" dirty="0">
                <a:effectLst/>
                <a:latin typeface="Arial" panose="020B0604020202020204" pitchFamily="34" charset="0"/>
                <a:ea typeface="Calibri" panose="020F0502020204030204" pitchFamily="34" charset="0"/>
                <a:cs typeface="Times New Roman" panose="02020603050405020304" pitchFamily="18" charset="0"/>
              </a:rPr>
              <a:t>(241)</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2575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MNNC</a:t>
            </a:r>
            <a:endParaRPr kumimoji="0" lang="cs-CZ"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lgn="just">
              <a:buNone/>
            </a:pPr>
            <a:r>
              <a:rPr lang="cs-CZ" sz="28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800" dirty="0">
                <a:effectLst/>
                <a:latin typeface="Arial" panose="020B0604020202020204" pitchFamily="34" charset="0"/>
                <a:ea typeface="Calibri" panose="020F0502020204030204" pitchFamily="34" charset="0"/>
                <a:cs typeface="Times New Roman" panose="02020603050405020304" pitchFamily="18" charset="0"/>
              </a:rPr>
              <a:t>Úřad v této souvislosti dodává, že zákon zadavateli neukládá povinnost poskytovat účastníkům zadávacího řízení odůvodnění MNNC ve větší míře podrobností, příp. poskytovat podklady, ze kterých při posouzení MNNC vycházel, pakliže je z postupu zadavatele patrné, že se se zdůvodněním MNNC vybraného dodavatele plně ztotožnil. </a:t>
            </a:r>
          </a:p>
        </p:txBody>
      </p:sp>
    </p:spTree>
    <p:extLst>
      <p:ext uri="{BB962C8B-B14F-4D97-AF65-F5344CB8AC3E}">
        <p14:creationId xmlns:p14="http://schemas.microsoft.com/office/powerpoint/2010/main" val="34525088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3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Pokud jde o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skutečnost, že zadavatel neuvedl posouzení MNNC v nabídce vybraného dodavatele v oznámení o výběru</a:t>
            </a:r>
            <a:r>
              <a:rPr lang="cs-CZ" sz="2400" dirty="0">
                <a:effectLst/>
                <a:latin typeface="Arial" panose="020B0604020202020204" pitchFamily="34" charset="0"/>
                <a:ea typeface="Calibri" panose="020F0502020204030204" pitchFamily="34" charset="0"/>
                <a:cs typeface="Times New Roman" panose="02020603050405020304" pitchFamily="18" charset="0"/>
              </a:rPr>
              <a:t>, Úřad primárně podotýká, že zákon v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119 a § 123 odst. 1 zákona výslovně neuvádí jako náležitost zprávy o hodnocení nabídek </a:t>
            </a:r>
            <a:r>
              <a:rPr lang="cs-CZ" sz="2400" dirty="0">
                <a:effectLst/>
                <a:latin typeface="Arial" panose="020B0604020202020204" pitchFamily="34" charset="0"/>
                <a:ea typeface="Calibri" panose="020F0502020204030204" pitchFamily="34" charset="0"/>
                <a:cs typeface="Times New Roman" panose="02020603050405020304" pitchFamily="18" charset="0"/>
              </a:rPr>
              <a:t>a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ani samotného oznámení o výběru dodavatele otázku posuzování MNNC</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Nicméně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Úřad uznává, že transparentnosti </a:t>
            </a:r>
            <a:r>
              <a:rPr lang="cs-CZ" sz="2400" dirty="0">
                <a:effectLst/>
                <a:latin typeface="Arial" panose="020B0604020202020204" pitchFamily="34" charset="0"/>
                <a:ea typeface="Calibri" panose="020F0502020204030204" pitchFamily="34" charset="0"/>
                <a:cs typeface="Times New Roman" panose="02020603050405020304" pitchFamily="18" charset="0"/>
              </a:rPr>
              <a:t>průběhu zadávacího řízení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by prospělo</a:t>
            </a:r>
            <a:r>
              <a:rPr lang="cs-CZ" sz="2400" dirty="0">
                <a:effectLst/>
                <a:latin typeface="Arial" panose="020B0604020202020204" pitchFamily="34" charset="0"/>
                <a:ea typeface="Calibri" panose="020F0502020204030204" pitchFamily="34" charset="0"/>
                <a:cs typeface="Times New Roman" panose="02020603050405020304" pitchFamily="18" charset="0"/>
              </a:rPr>
              <a:t>, pokud by zadavatel informaci o identifikaci MNNC v nabídce vybraného dodavatele a otázku přijetí jejího zdůvodnění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vtělil do zprávy o hodnocení nabídek, resp. do oznámení o výběru dodavatele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300" dirty="0">
                <a:effectLst/>
                <a:latin typeface="Arial" panose="020B0604020202020204" pitchFamily="34" charset="0"/>
                <a:ea typeface="Calibri" panose="020F0502020204030204" pitchFamily="34" charset="0"/>
                <a:cs typeface="Times New Roman" panose="02020603050405020304" pitchFamily="18" charset="0"/>
              </a:rPr>
              <a:t>(281)</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28022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3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 uvedeného kontextu je patrno, že zadavatel znalecký posudek použil jako podklad pro další dotaz směřovaný na vybraného dodavatele.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Použil-li zadavatel znalecký posudek jen jako pomocný dokument pro svůj další postup</a:t>
            </a:r>
            <a:r>
              <a:rPr lang="cs-CZ" sz="2400" dirty="0">
                <a:effectLst/>
                <a:latin typeface="Arial" panose="020B0604020202020204" pitchFamily="34" charset="0"/>
                <a:ea typeface="Calibri" panose="020F0502020204030204" pitchFamily="34" charset="0"/>
                <a:cs typeface="Times New Roman" panose="02020603050405020304" pitchFamily="18" charset="0"/>
              </a:rPr>
              <a:t>, a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nikoliv např. jako přímý podklad pro rozhodnutí o vyloučení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pak nelze dovozovat povinnost zadavatele tento dokument </a:t>
            </a:r>
            <a:r>
              <a:rPr lang="cs-CZ" sz="2400" dirty="0">
                <a:effectLst/>
                <a:latin typeface="Arial" panose="020B0604020202020204" pitchFamily="34" charset="0"/>
                <a:ea typeface="Calibri" panose="020F0502020204030204" pitchFamily="34" charset="0"/>
                <a:cs typeface="Times New Roman" panose="02020603050405020304" pitchFamily="18" charset="0"/>
              </a:rPr>
              <a:t>(stejně jako jiné dokumenty pomocného charakteru, které zadavatel v průběhu zadávacího řízení vytvoří či získá)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uvádět či se s obsahem tohoto materiálu formálně vypořádat</a:t>
            </a:r>
            <a:r>
              <a:rPr lang="cs-CZ" sz="2400" dirty="0">
                <a:effectLst/>
                <a:latin typeface="Arial" panose="020B0604020202020204" pitchFamily="34" charset="0"/>
                <a:ea typeface="Calibri" panose="020F0502020204030204" pitchFamily="34" charset="0"/>
                <a:cs typeface="Times New Roman" panose="02020603050405020304" pitchFamily="18" charset="0"/>
              </a:rPr>
              <a:t>. Je odpovědností zadavatele, aby v zadávacím řízení vybral dodavatele, u něhož lze očekávat, že veřejnou zakázku řádně splní. </a:t>
            </a:r>
            <a:r>
              <a:rPr lang="cs-CZ" sz="2300" dirty="0">
                <a:effectLst/>
                <a:latin typeface="Arial" panose="020B0604020202020204" pitchFamily="34" charset="0"/>
                <a:ea typeface="Calibri" panose="020F0502020204030204" pitchFamily="34" charset="0"/>
                <a:cs typeface="Times New Roman" panose="02020603050405020304" pitchFamily="18" charset="0"/>
              </a:rPr>
              <a:t>(96)</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04433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Argumentace Úřadu:</a:t>
            </a:r>
          </a:p>
          <a:p>
            <a:pPr algn="just"/>
            <a:r>
              <a:rPr lang="cs-CZ" sz="2800" dirty="0">
                <a:effectLst/>
                <a:latin typeface="Arial" panose="020B0604020202020204" pitchFamily="34" charset="0"/>
                <a:ea typeface="Calibri" panose="020F0502020204030204" pitchFamily="34" charset="0"/>
                <a:cs typeface="Times New Roman" panose="02020603050405020304" pitchFamily="18" charset="0"/>
              </a:rPr>
              <a:t>Úřad na tomto místě vyjadřuje své přesvědčení, že </a:t>
            </a:r>
            <a:r>
              <a:rPr lang="cs-CZ"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zadavatel stanoví konkrétní požadavky na plnění</a:t>
            </a:r>
            <a:r>
              <a:rPr lang="cs-CZ" sz="2800" dirty="0">
                <a:effectLst/>
                <a:latin typeface="Arial" panose="020B0604020202020204" pitchFamily="34" charset="0"/>
                <a:ea typeface="Calibri" panose="020F0502020204030204" pitchFamily="34" charset="0"/>
                <a:cs typeface="Times New Roman" panose="02020603050405020304" pitchFamily="18" charset="0"/>
              </a:rPr>
              <a:t>, </a:t>
            </a:r>
            <a:r>
              <a:rPr lang="cs-CZ" sz="2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které bude s vysokou mírou pravděpodobnosti předmětem následných poddodavatelských vztahů </a:t>
            </a:r>
            <a:r>
              <a:rPr lang="cs-CZ" sz="2800" dirty="0">
                <a:effectLst/>
                <a:latin typeface="Arial" panose="020B0604020202020204" pitchFamily="34" charset="0"/>
                <a:ea typeface="Calibri" panose="020F0502020204030204" pitchFamily="34" charset="0"/>
                <a:cs typeface="Times New Roman" panose="02020603050405020304" pitchFamily="18" charset="0"/>
              </a:rPr>
              <a:t>(jako je tomu v tomto případě), </a:t>
            </a:r>
            <a:r>
              <a:rPr lang="cs-CZ"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omezuje nepřímo i následnou svobodu dodavatele vybrat si svého poddodavatele</a:t>
            </a:r>
            <a:r>
              <a:rPr lang="cs-CZ" sz="2800" dirty="0">
                <a:effectLst/>
                <a:latin typeface="Arial" panose="020B0604020202020204" pitchFamily="34" charset="0"/>
                <a:ea typeface="Calibri" panose="020F0502020204030204" pitchFamily="34" charset="0"/>
                <a:cs typeface="Times New Roman" panose="02020603050405020304" pitchFamily="18" charset="0"/>
              </a:rPr>
              <a:t>, tj. zasahuje do hospodářské soutěže i na daném souvisejícím trhu, a není tedy důvodu, proč by nebylo </a:t>
            </a:r>
            <a:r>
              <a:rPr lang="cs-CZ" sz="2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možno dospět k závěru, že i dodavateli působícímu na tomto souvisejícím trhu mohou jeho požadavky způsobovat újmu</a:t>
            </a:r>
            <a:r>
              <a:rPr lang="cs-CZ" sz="2800" dirty="0">
                <a:effectLst/>
                <a:latin typeface="Arial" panose="020B0604020202020204" pitchFamily="34" charset="0"/>
                <a:ea typeface="Calibri" panose="020F0502020204030204" pitchFamily="34" charset="0"/>
                <a:cs typeface="Times New Roman" panose="02020603050405020304" pitchFamily="18" charset="0"/>
              </a:rPr>
              <a:t> (spočívající ve ztrátě obchodní příležitosti). (106)</a:t>
            </a:r>
            <a:endParaRPr lang="cs-CZ" sz="28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373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Argumentace Úřadu:</a:t>
            </a:r>
          </a:p>
          <a:p>
            <a:pPr algn="just"/>
            <a:r>
              <a:rPr lang="cs-CZ" sz="2800" dirty="0">
                <a:effectLst/>
                <a:latin typeface="Arial" panose="020B0604020202020204" pitchFamily="34" charset="0"/>
                <a:ea typeface="Calibri" panose="020F0502020204030204" pitchFamily="34" charset="0"/>
                <a:cs typeface="Times New Roman" panose="02020603050405020304" pitchFamily="18" charset="0"/>
              </a:rPr>
              <a:t>Lze tedy vycházet z předpokladu, že </a:t>
            </a:r>
            <a:r>
              <a:rPr lang="cs-CZ"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veřejná zakázka</a:t>
            </a:r>
            <a:r>
              <a:rPr lang="cs-CZ" sz="2800" dirty="0">
                <a:effectLst/>
                <a:latin typeface="Arial" panose="020B0604020202020204" pitchFamily="34" charset="0"/>
                <a:ea typeface="Calibri" panose="020F0502020204030204" pitchFamily="34" charset="0"/>
                <a:cs typeface="Times New Roman" panose="02020603050405020304" pitchFamily="18" charset="0"/>
              </a:rPr>
              <a:t>, jejímž předmětem plnění je zajištění dopravní obslužnosti, </a:t>
            </a:r>
            <a:r>
              <a:rPr lang="cs-CZ" sz="2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není obchodně zajímavá pouze pro dopravce</a:t>
            </a:r>
            <a:r>
              <a:rPr lang="cs-CZ"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800" dirty="0">
                <a:effectLst/>
                <a:latin typeface="Arial" panose="020B0604020202020204" pitchFamily="34" charset="0"/>
                <a:ea typeface="Calibri" panose="020F0502020204030204" pitchFamily="34" charset="0"/>
                <a:cs typeface="Times New Roman" panose="02020603050405020304" pitchFamily="18" charset="0"/>
              </a:rPr>
              <a:t>(byť je jasné, že soutěž o ni bude probíhat primárně mezi nimi, ostatně i smlouva na zajištění dopravní obslužnosti může být uzavřena toliko s dopravcem), </a:t>
            </a:r>
            <a:r>
              <a:rPr lang="cs-CZ"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ale i pro výrobce autobusů </a:t>
            </a:r>
            <a:r>
              <a:rPr lang="cs-CZ" sz="2800" dirty="0">
                <a:effectLst/>
                <a:latin typeface="Arial" panose="020B0604020202020204" pitchFamily="34" charset="0"/>
                <a:ea typeface="Calibri" panose="020F0502020204030204" pitchFamily="34" charset="0"/>
                <a:cs typeface="Times New Roman" panose="02020603050405020304" pitchFamily="18" charset="0"/>
              </a:rPr>
              <a:t>(přirozené partnery dopravců, na které se budou tito zákonitě obracet, aby jim dodali plnění – autobusy – nezbytné pro splnění jejich závazků ze smlouvy na zajištění dopravní obslužnosti). (105)</a:t>
            </a:r>
            <a:endParaRPr lang="cs-CZ" sz="28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991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480720"/>
          </a:xfrm>
        </p:spPr>
        <p:txBody>
          <a:bodyPr/>
          <a:lstStyle/>
          <a:p>
            <a:pPr marL="0" indent="0" algn="just">
              <a:buNone/>
            </a:pPr>
            <a:r>
              <a:rPr lang="cs-CZ" sz="2800" b="1" dirty="0">
                <a:latin typeface="Arial" panose="020B0604020202020204" pitchFamily="34" charset="0"/>
                <a:cs typeface="Arial" panose="020B0604020202020204" pitchFamily="34" charset="0"/>
              </a:rPr>
              <a:t>Argumentace Úřadu:</a:t>
            </a:r>
          </a:p>
          <a:p>
            <a:pPr algn="just"/>
            <a:r>
              <a:rPr lang="cs-CZ" sz="2800" dirty="0">
                <a:effectLst/>
                <a:latin typeface="Arial" panose="020B0604020202020204" pitchFamily="34" charset="0"/>
                <a:ea typeface="Calibri" panose="020F0502020204030204" pitchFamily="34" charset="0"/>
                <a:cs typeface="Times New Roman" panose="02020603050405020304" pitchFamily="18" charset="0"/>
              </a:rPr>
              <a:t>Nelze mít mechanicky za to, že by aktivní legitimace svědčila každému dodavateli, který může teoreticky vystupovat jako poddodavatel. </a:t>
            </a:r>
          </a:p>
          <a:p>
            <a:pPr algn="just"/>
            <a:r>
              <a:rPr lang="cs-CZ"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Vždy je třeba zvažovat, o jaké poddodavatelské plnění se jedná z hlediska jeho charakteru </a:t>
            </a:r>
            <a:r>
              <a:rPr lang="cs-CZ" sz="2800" dirty="0">
                <a:effectLst/>
                <a:latin typeface="Arial" panose="020B0604020202020204" pitchFamily="34" charset="0"/>
                <a:ea typeface="Calibri" panose="020F0502020204030204" pitchFamily="34" charset="0"/>
                <a:cs typeface="Times New Roman" panose="02020603050405020304" pitchFamily="18" charset="0"/>
              </a:rPr>
              <a:t>(generické – např. písek nebo cihly vs. unikátní – vysoce </a:t>
            </a:r>
            <a:r>
              <a:rPr lang="cs-CZ" sz="2800" dirty="0" err="1">
                <a:effectLst/>
                <a:latin typeface="Arial" panose="020B0604020202020204" pitchFamily="34" charset="0"/>
                <a:ea typeface="Calibri" panose="020F0502020204030204" pitchFamily="34" charset="0"/>
                <a:cs typeface="Times New Roman" panose="02020603050405020304" pitchFamily="18" charset="0"/>
              </a:rPr>
              <a:t>customizované</a:t>
            </a:r>
            <a:r>
              <a:rPr lang="cs-CZ" sz="2800" dirty="0">
                <a:effectLst/>
                <a:latin typeface="Arial" panose="020B0604020202020204" pitchFamily="34" charset="0"/>
                <a:ea typeface="Calibri" panose="020F0502020204030204" pitchFamily="34" charset="0"/>
                <a:cs typeface="Times New Roman" panose="02020603050405020304" pitchFamily="18" charset="0"/>
              </a:rPr>
              <a:t> a na míru vyráběné přístroje apod.), </a:t>
            </a:r>
            <a:r>
              <a:rPr lang="cs-CZ"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významu pro plnění veřejné zakázky</a:t>
            </a:r>
            <a:r>
              <a:rPr lang="cs-CZ" sz="2800" dirty="0">
                <a:effectLst/>
                <a:latin typeface="Arial" panose="020B0604020202020204" pitchFamily="34" charset="0"/>
                <a:ea typeface="Calibri" panose="020F0502020204030204" pitchFamily="34" charset="0"/>
                <a:cs typeface="Times New Roman" panose="02020603050405020304" pitchFamily="18" charset="0"/>
              </a:rPr>
              <a:t>, </a:t>
            </a:r>
            <a:r>
              <a:rPr lang="cs-CZ" sz="2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nakolik výběr poddodavatele záleží na dodavateli </a:t>
            </a:r>
            <a:r>
              <a:rPr lang="cs-CZ" sz="2800" dirty="0">
                <a:effectLst/>
                <a:latin typeface="Arial" panose="020B0604020202020204" pitchFamily="34" charset="0"/>
                <a:ea typeface="Calibri" panose="020F0502020204030204" pitchFamily="34" charset="0"/>
                <a:cs typeface="Times New Roman" panose="02020603050405020304" pitchFamily="18" charset="0"/>
              </a:rPr>
              <a:t>a </a:t>
            </a:r>
            <a:r>
              <a:rPr lang="cs-CZ"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nakolik do něj svými velmi konkrétními požadavky zasahuje zadavatel </a:t>
            </a:r>
            <a:r>
              <a:rPr lang="cs-CZ" sz="2800" dirty="0">
                <a:effectLst/>
                <a:latin typeface="Arial" panose="020B0604020202020204" pitchFamily="34" charset="0"/>
                <a:ea typeface="Calibri" panose="020F0502020204030204" pitchFamily="34" charset="0"/>
                <a:cs typeface="Times New Roman" panose="02020603050405020304" pitchFamily="18" charset="0"/>
              </a:rPr>
              <a:t>apod. (106)</a:t>
            </a:r>
            <a:endParaRPr lang="cs-CZ" sz="28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740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Vyloučení dodavatele</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351455073"/>
              </p:ext>
            </p:extLst>
          </p:nvPr>
        </p:nvGraphicFramePr>
        <p:xfrm>
          <a:off x="0" y="712569"/>
          <a:ext cx="9144000" cy="6558156"/>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13167">
                <a:tc>
                  <a:txBody>
                    <a:bodyPr/>
                    <a:lstStyle/>
                    <a:p>
                      <a:pPr algn="just">
                        <a:lnSpc>
                          <a:spcPct val="107000"/>
                        </a:lnSpc>
                        <a:spcAft>
                          <a:spcPts val="800"/>
                        </a:spcAft>
                      </a:pPr>
                      <a:r>
                        <a:rPr lang="cs-CZ" sz="2200" b="1" kern="1200" dirty="0" err="1">
                          <a:solidFill>
                            <a:srgbClr val="FFFFFF"/>
                          </a:solidFill>
                          <a:effectLst/>
                          <a:latin typeface="Arial" panose="020B0604020202020204" pitchFamily="34" charset="0"/>
                          <a:ea typeface="Times New Roman" panose="02020603050405020304" pitchFamily="18" charset="0"/>
                        </a:rPr>
                        <a:t>Sp.zn</a:t>
                      </a:r>
                      <a:r>
                        <a:rPr lang="cs-CZ" sz="2200" b="1" kern="1200" dirty="0">
                          <a:solidFill>
                            <a:srgbClr val="FFFFFF"/>
                          </a:solidFill>
                          <a:effectLst/>
                          <a:latin typeface="Arial" panose="020B0604020202020204" pitchFamily="34" charset="0"/>
                          <a:ea typeface="Times New Roman" panose="02020603050405020304" pitchFamily="18" charset="0"/>
                        </a:rPr>
                        <a:t>. ÚOHS-S0836/2023/VZ, č. j.  ÚOHS-05450/2024/500</a:t>
                      </a:r>
                      <a:endParaRPr lang="cs-CZ" sz="22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762679">
                <a:tc>
                  <a:txBody>
                    <a:bodyPr/>
                    <a:lstStyle/>
                    <a:p>
                      <a:pPr algn="just">
                        <a:lnSpc>
                          <a:spcPct val="107000"/>
                        </a:lnSpc>
                        <a:spcAft>
                          <a:spcPts val="800"/>
                        </a:spcAft>
                      </a:pPr>
                      <a:r>
                        <a:rPr lang="cs-CZ" sz="22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https://uohs.gov.cz/cs/verejne-zakazky/sbirky-rozhodnuti/detail-21598.html</a:t>
                      </a:r>
                      <a:endParaRPr lang="cs-CZ" sz="22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762679">
                <a:tc>
                  <a:txBody>
                    <a:bodyPr/>
                    <a:lstStyle/>
                    <a:p>
                      <a:pPr algn="just">
                        <a:lnSpc>
                          <a:spcPct val="107000"/>
                        </a:lnSpc>
                        <a:spcAft>
                          <a:spcPts val="800"/>
                        </a:spcAft>
                      </a:pPr>
                      <a:r>
                        <a:rPr lang="cs-CZ" sz="2200" dirty="0">
                          <a:effectLst/>
                          <a:latin typeface="Arial" panose="020B0604020202020204" pitchFamily="34" charset="0"/>
                          <a:ea typeface="Times New Roman" panose="02020603050405020304" pitchFamily="18" charset="0"/>
                        </a:rPr>
                        <a:t>Péče o zeleň na území MČ Praha 15 v období 2024-2027 - část č. 3 „Úklid zeleně a vývoz odpadkových košů v Praze 15“</a:t>
                      </a:r>
                      <a:endParaRPr lang="cs-CZ" sz="22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413167">
                <a:tc>
                  <a:txBody>
                    <a:bodyPr/>
                    <a:lstStyle/>
                    <a:p>
                      <a:pPr algn="just">
                        <a:lnSpc>
                          <a:spcPct val="107000"/>
                        </a:lnSpc>
                        <a:spcAft>
                          <a:spcPts val="800"/>
                        </a:spcAft>
                      </a:pPr>
                      <a:r>
                        <a:rPr lang="cs-CZ"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11. 4. 2024</a:t>
                      </a:r>
                      <a:endParaRPr lang="cs-CZ" sz="22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414713">
                <a:tc>
                  <a:txBody>
                    <a:bodyPr/>
                    <a:lstStyle/>
                    <a:p>
                      <a:pPr algn="just">
                        <a:lnSpc>
                          <a:spcPct val="107000"/>
                        </a:lnSpc>
                        <a:spcAft>
                          <a:spcPts val="800"/>
                        </a:spcAft>
                      </a:pPr>
                      <a:r>
                        <a:rPr lang="cs-CZ"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46 odst. 1 ZZVZ  § 48 odst. 2 ZZVZ </a:t>
                      </a:r>
                      <a:endParaRPr lang="cs-CZ" sz="22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2859753">
                <a:tc>
                  <a:txBody>
                    <a:bodyPr/>
                    <a:lstStyle/>
                    <a:p>
                      <a:pPr algn="just">
                        <a:lnSpc>
                          <a:spcPct val="107000"/>
                        </a:lnSpc>
                        <a:spcAft>
                          <a:spcPts val="800"/>
                        </a:spcAft>
                      </a:pPr>
                      <a:r>
                        <a:rPr lang="cs-CZ" sz="2200" u="sng" kern="1200" dirty="0">
                          <a:solidFill>
                            <a:schemeClr val="dk1"/>
                          </a:solidFill>
                          <a:effectLst/>
                          <a:latin typeface="+mn-lt"/>
                          <a:ea typeface="+mn-ea"/>
                          <a:cs typeface="+mn-cs"/>
                        </a:rPr>
                        <a:t>Zadavatel nedodržel pravidlo stanovené v § 48 odst. 2 písm. a) </a:t>
                      </a:r>
                      <a:r>
                        <a:rPr lang="cs-CZ" sz="2200" kern="1200" dirty="0">
                          <a:solidFill>
                            <a:schemeClr val="dk1"/>
                          </a:solidFill>
                          <a:effectLst/>
                          <a:latin typeface="+mn-lt"/>
                          <a:ea typeface="+mn-ea"/>
                          <a:cs typeface="+mn-cs"/>
                        </a:rPr>
                        <a:t>v návaznosti na § 6 odst. 1 ZZVZ tím, že dne 8. 11. 2023 rozhodl o vyloučení navrhovatele  z účasti v zadávacím řízení s odůvodněním, že cit. navrhovatel nedodržel způsob podání nabídky stanovený zadávací dokumentací tím, že jeho nabídka neobsahovala řádně vyplněný návrh smlouvy, když tento postup cit. zadavatele byl nepřiměřený, neboť nabídka cit. navrhovatele obsahovala všechny podstatné údaje, zejména pak údaje pro hodnocení nabídek…</a:t>
                      </a:r>
                      <a:endParaRPr lang="cs-CZ" sz="22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665370">
                <a:tc>
                  <a:txBody>
                    <a:bodyPr/>
                    <a:lstStyle/>
                    <a:p>
                      <a:pPr algn="just">
                        <a:lnSpc>
                          <a:spcPct val="107000"/>
                        </a:lnSpc>
                        <a:spcAft>
                          <a:spcPts val="800"/>
                        </a:spcAft>
                      </a:pPr>
                      <a:r>
                        <a:rPr lang="cs-CZ" sz="2200" b="0" dirty="0">
                          <a:effectLst/>
                          <a:latin typeface="Arial" panose="020B0604020202020204" pitchFamily="34" charset="0"/>
                          <a:ea typeface="Calibri" panose="020F0502020204030204" pitchFamily="34" charset="0"/>
                          <a:cs typeface="Arial" panose="020B0604020202020204" pitchFamily="34" charset="0"/>
                        </a:rPr>
                        <a:t>Podán rozklad – ÚOHS-R0028/2024/VZ, rozhodnutí potvrzeno, rozklad zamítnut.</a:t>
                      </a: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3007418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ve výzvě k podání nabídek stanovil</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platební a obchodní podmínky jsou uvedeny v návrhu smlouvy a</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účastník zadávacího řízení bude vyloučen, pokud jeho nabídka nebude splňovat požadavky stanovené zadavatelem, a zadavatel nevyužije svého práva ve smyslu ustanovení § 46 odst. 1 zákona. </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Dodavatel do nabídky nevložil vyplněný návrh smlouvy,</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zadavateli v důsledku toho nebylo známo pouze číslo účtu a bankovní spojení a kontaktní údaje navrhovatele. </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Nabídkovou cenu dodavatel vyplnil do přílohy smlouvy,</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nevyužil postupu dle § 46 odst. 1 ZZVZ, neboť absenci smlouvy v nabídce považoval za nesplnění jasně stanovených zadávacích podmínek,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a s odkazem na § 48 odst. 2 písm. a) ZZVZ vyloučil dodavatele ze zadávacího řízení proto, že nebyl schopen předložit dostatečnou a úplnou nabídku.</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1584035"/>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CA8911-77CF-44EC-9BC8-A02CD861D4ED}">
  <ds:schemaRefs>
    <ds:schemaRef ds:uri="http://schemas.microsoft.com/office/2006/documentManagement/types"/>
    <ds:schemaRef ds:uri="http://purl.org/dc/elements/1.1/"/>
    <ds:schemaRef ds:uri="bb47cf2c-ce88-4b77-90b9-bcb92befe09a"/>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81DBE2A3-09FF-4180-96A6-F4365DDCB0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MMR_klas</Template>
  <TotalTime>40922</TotalTime>
  <Words>4913</Words>
  <Application>Microsoft Office PowerPoint</Application>
  <PresentationFormat>Předvádění na obrazovce (4:3)</PresentationFormat>
  <Paragraphs>210</Paragraphs>
  <Slides>48</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48</vt:i4>
      </vt:variant>
    </vt:vector>
  </HeadingPairs>
  <TitlesOfParts>
    <vt:vector size="52" baseType="lpstr">
      <vt:lpstr>Arial</vt:lpstr>
      <vt:lpstr>Calibri</vt:lpstr>
      <vt:lpstr>Wingdings</vt:lpstr>
      <vt:lpstr>MMR_klas</vt:lpstr>
      <vt:lpstr>Prezentace aplikace PowerPoint</vt:lpstr>
      <vt:lpstr>Aktivní legitimace</vt:lpstr>
      <vt:lpstr>Prezentace aplikace PowerPoint</vt:lpstr>
      <vt:lpstr>Prezentace aplikace PowerPoint</vt:lpstr>
      <vt:lpstr>Prezentace aplikace PowerPoint</vt:lpstr>
      <vt:lpstr>Prezentace aplikace PowerPoint</vt:lpstr>
      <vt:lpstr>Prezentace aplikace PowerPoint</vt:lpstr>
      <vt:lpstr>Vyloučení dodavatele</vt:lpstr>
      <vt:lpstr>Prezentace aplikace PowerPoint</vt:lpstr>
      <vt:lpstr>Prezentace aplikace PowerPoint</vt:lpstr>
      <vt:lpstr>Prezentace aplikace PowerPoint</vt:lpstr>
      <vt:lpstr>Prezentace aplikace PowerPoint</vt:lpstr>
      <vt:lpstr>Zrušení ZŘ</vt:lpstr>
      <vt:lpstr>Prezentace aplikace PowerPoint</vt:lpstr>
      <vt:lpstr>Prezentace aplikace PowerPoint</vt:lpstr>
      <vt:lpstr>Prezentace aplikace PowerPoint</vt:lpstr>
      <vt:lpstr>Prezentace aplikace PowerPoint</vt:lpstr>
      <vt:lpstr>Vyloučení poddodavatele</vt:lpstr>
      <vt:lpstr>Prezentace aplikace PowerPoint</vt:lpstr>
      <vt:lpstr>Prezentace aplikace PowerPoint</vt:lpstr>
      <vt:lpstr>Prezentace aplikace PowerPoint</vt:lpstr>
      <vt:lpstr>Prodloužení lhůty pro podání nabídek</vt:lpstr>
      <vt:lpstr>Prezentace aplikace PowerPoint</vt:lpstr>
      <vt:lpstr>Prezentace aplikace PowerPoint</vt:lpstr>
      <vt:lpstr>Prezentace aplikace PowerPoint</vt:lpstr>
      <vt:lpstr>Obchodní podmínka</vt:lpstr>
      <vt:lpstr>Prezentace aplikace PowerPoint</vt:lpstr>
      <vt:lpstr>Prezentace aplikace PowerPoint</vt:lpstr>
      <vt:lpstr>Prezentace aplikace PowerPoint</vt:lpstr>
      <vt:lpstr>Prezentace aplikace PowerPoint</vt:lpstr>
      <vt:lpstr>Zrušení JŘBU</vt:lpstr>
      <vt:lpstr>Prezentace aplikace PowerPoint</vt:lpstr>
      <vt:lpstr>Prezentace aplikace PowerPoint</vt:lpstr>
      <vt:lpstr>Prezentace aplikace PowerPoint</vt:lpstr>
      <vt:lpstr>Uveřejnění smlouvy</vt:lpstr>
      <vt:lpstr>Prezentace aplikace PowerPoint</vt:lpstr>
      <vt:lpstr>Prezentace aplikace PowerPoint</vt:lpstr>
      <vt:lpstr>Odštěpení části PO / Změna poddodavatele / MNNC</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1824</cp:revision>
  <cp:lastPrinted>2024-04-22T11:25:46Z</cp:lastPrinted>
  <dcterms:created xsi:type="dcterms:W3CDTF">2012-11-28T11:32:44Z</dcterms:created>
  <dcterms:modified xsi:type="dcterms:W3CDTF">2024-06-11T07:26:03Z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