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421" r:id="rId2"/>
    <p:sldId id="417" r:id="rId3"/>
    <p:sldId id="423" r:id="rId4"/>
    <p:sldId id="426" r:id="rId5"/>
    <p:sldId id="425" r:id="rId6"/>
    <p:sldId id="420" r:id="rId7"/>
    <p:sldId id="450" r:id="rId8"/>
    <p:sldId id="433" r:id="rId9"/>
    <p:sldId id="429" r:id="rId10"/>
    <p:sldId id="431" r:id="rId11"/>
    <p:sldId id="432" r:id="rId12"/>
    <p:sldId id="418" r:id="rId13"/>
    <p:sldId id="430" r:id="rId14"/>
    <p:sldId id="427" r:id="rId15"/>
    <p:sldId id="442" r:id="rId16"/>
    <p:sldId id="434" r:id="rId17"/>
    <p:sldId id="435" r:id="rId18"/>
    <p:sldId id="436" r:id="rId19"/>
    <p:sldId id="437" r:id="rId20"/>
    <p:sldId id="447" r:id="rId21"/>
    <p:sldId id="446" r:id="rId22"/>
    <p:sldId id="448" r:id="rId23"/>
    <p:sldId id="438" r:id="rId24"/>
    <p:sldId id="439" r:id="rId25"/>
    <p:sldId id="443" r:id="rId26"/>
    <p:sldId id="449" r:id="rId27"/>
    <p:sldId id="444" r:id="rId28"/>
    <p:sldId id="445" r:id="rId29"/>
    <p:sldId id="440" r:id="rId30"/>
    <p:sldId id="441" r:id="rId31"/>
    <p:sldId id="451" r:id="rId32"/>
    <p:sldId id="419" r:id="rId3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ámková Markéta" initials="A.M.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39" autoAdjust="0"/>
    <p:restoredTop sz="94673" autoAdjust="0"/>
  </p:normalViewPr>
  <p:slideViewPr>
    <p:cSldViewPr>
      <p:cViewPr varScale="1">
        <p:scale>
          <a:sx n="81" d="100"/>
          <a:sy n="81" d="100"/>
        </p:scale>
        <p:origin x="186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74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19.06.2024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19.06.2024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690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949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87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147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8920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1337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6740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814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2545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2828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928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6318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6368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768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9704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9272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473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1469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2287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5897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1295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541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197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7423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6591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752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414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550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886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060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647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157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4293096"/>
            <a:ext cx="8291264" cy="2160240"/>
          </a:xfrm>
        </p:spPr>
        <p:txBody>
          <a:bodyPr>
            <a:normAutofit/>
          </a:bodyPr>
          <a:lstStyle/>
          <a:p>
            <a:pPr lvl="0" algn="ctr" defTabSz="457200">
              <a:spcBef>
                <a:spcPct val="20000"/>
              </a:spcBef>
              <a:spcAft>
                <a:spcPts val="0"/>
              </a:spcAft>
            </a:pPr>
            <a:r>
              <a:rPr lang="cs-CZ" sz="3200" i="1" dirty="0">
                <a:solidFill>
                  <a:prstClr val="black"/>
                </a:solidFill>
                <a:latin typeface="Calibri"/>
                <a:cs typeface="+mn-cs"/>
              </a:rPr>
              <a:t>Jana Nedvědická</a:t>
            </a:r>
          </a:p>
          <a:p>
            <a:pPr lvl="0" algn="ctr" defTabSz="457200">
              <a:spcBef>
                <a:spcPct val="20000"/>
              </a:spcBef>
              <a:spcAft>
                <a:spcPts val="0"/>
              </a:spcAft>
            </a:pPr>
            <a:r>
              <a:rPr lang="cs-CZ" sz="3200" i="1" dirty="0">
                <a:solidFill>
                  <a:prstClr val="black"/>
                </a:solidFill>
                <a:latin typeface="Calibri"/>
                <a:cs typeface="+mn-cs"/>
              </a:rPr>
              <a:t>Ministerstvo pro místní rozvoj</a:t>
            </a:r>
            <a:endParaRPr lang="en-US" sz="3200" i="1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algn="ctr" defTabSz="457200">
              <a:spcBef>
                <a:spcPct val="20000"/>
              </a:spcBef>
              <a:spcAft>
                <a:spcPts val="0"/>
              </a:spcAft>
            </a:pPr>
            <a:endParaRPr lang="en-US" sz="3200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  <a:p>
            <a:endParaRPr lang="cs-CZ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224136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Povinné součásti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zadávací dokumentace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cs-CZ" sz="3200" b="1" dirty="0">
                <a:solidFill>
                  <a:srgbClr val="C00000"/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618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Podmínky účasti v zadávacím řízení může zadavatel stanovit jako</a:t>
            </a:r>
          </a:p>
          <a:p>
            <a:r>
              <a:rPr lang="cs-CZ" dirty="0"/>
              <a:t> a) </a:t>
            </a:r>
            <a:r>
              <a:rPr lang="cs-CZ" b="1" dirty="0"/>
              <a:t>podmínky kvalifikace</a:t>
            </a:r>
            <a:r>
              <a:rPr lang="cs-CZ" dirty="0"/>
              <a:t>,</a:t>
            </a:r>
          </a:p>
          <a:p>
            <a:pPr marL="457200" indent="-457200">
              <a:buFontTx/>
              <a:buChar char="-"/>
            </a:pPr>
            <a:r>
              <a:rPr lang="cs-CZ" dirty="0"/>
              <a:t>některá kvalifikace je v zákonem daných případech povinně </a:t>
            </a:r>
            <a:r>
              <a:rPr lang="cs-CZ" dirty="0" err="1"/>
              <a:t>vyžadovatelná</a:t>
            </a:r>
            <a:r>
              <a:rPr lang="cs-CZ" dirty="0"/>
              <a:t> </a:t>
            </a:r>
          </a:p>
          <a:p>
            <a:r>
              <a:rPr lang="cs-CZ" dirty="0"/>
              <a:t>b) </a:t>
            </a:r>
            <a:r>
              <a:rPr lang="cs-CZ" b="1" dirty="0"/>
              <a:t>technické podmínky </a:t>
            </a:r>
            <a:r>
              <a:rPr lang="cs-CZ" dirty="0"/>
              <a:t>vymezující předmět veřejné zakázky včetně podmínek nakládání s právy k průmyslovému nebo duševnímu vlastnictví vzniklými v souvislosti s plněním smlouvy na veřejnou zakázku,</a:t>
            </a:r>
          </a:p>
          <a:p>
            <a:r>
              <a:rPr lang="cs-CZ" dirty="0"/>
              <a:t> c) </a:t>
            </a:r>
            <a:r>
              <a:rPr lang="cs-CZ" b="1" dirty="0"/>
              <a:t>obchodní nebo jiné smluvní podmínky </a:t>
            </a:r>
            <a:r>
              <a:rPr lang="cs-CZ" dirty="0"/>
              <a:t>vztahující se k předmětu veřejné zakázky, nebo</a:t>
            </a:r>
          </a:p>
          <a:p>
            <a:r>
              <a:rPr lang="cs-CZ" dirty="0"/>
              <a:t> d) </a:t>
            </a:r>
            <a:r>
              <a:rPr lang="cs-CZ" b="1" dirty="0"/>
              <a:t>zvláštní podmínky plnění veřejné zakázky</a:t>
            </a:r>
            <a:r>
              <a:rPr lang="cs-CZ" dirty="0"/>
              <a:t>, a to zejména v oblasti vlivu předmětu veřejné zakázky na životní prostředí, sociálních důsledků vyplývajících z předmětu veřejné zakázky, hospodářské oblasti nebo inovací.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účasti v ZŘ (§ 37 odst. 1)</a:t>
            </a:r>
          </a:p>
        </p:txBody>
      </p:sp>
    </p:spTree>
    <p:extLst>
      <p:ext uri="{BB962C8B-B14F-4D97-AF65-F5344CB8AC3E}">
        <p14:creationId xmlns:p14="http://schemas.microsoft.com/office/powerpoint/2010/main" val="3204130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Podle § 37 odst. 2 zadavatel </a:t>
            </a:r>
            <a:r>
              <a:rPr lang="cs-CZ" b="1" dirty="0"/>
              <a:t>může </a:t>
            </a:r>
            <a:r>
              <a:rPr lang="cs-CZ" dirty="0"/>
              <a:t>stanovit požadavky na obsah, formu nebo způsob podání žádostí o účast, předběžných nabídek nebo nabídek.</a:t>
            </a:r>
          </a:p>
          <a:p>
            <a:r>
              <a:rPr lang="cs-CZ" dirty="0"/>
              <a:t>Ale také:</a:t>
            </a:r>
          </a:p>
          <a:p>
            <a:pPr marL="514350" indent="-514350">
              <a:buAutoNum type="arabicPeriod"/>
            </a:pPr>
            <a:r>
              <a:rPr lang="cs-CZ" b="1" dirty="0"/>
              <a:t>Způsob podání žádostí a nabídek je povinný </a:t>
            </a:r>
            <a:r>
              <a:rPr lang="cs-CZ" dirty="0"/>
              <a:t>u „zahajovacích formulářů“ a výzev podle přílohy č. 6 zákona</a:t>
            </a:r>
          </a:p>
          <a:p>
            <a:pPr marL="514350" indent="-514350">
              <a:buAutoNum type="arabicPeriod"/>
            </a:pPr>
            <a:r>
              <a:rPr lang="cs-CZ" dirty="0"/>
              <a:t>§ 36 odst. 3 – </a:t>
            </a:r>
            <a:r>
              <a:rPr lang="cs-CZ" b="1" dirty="0"/>
              <a:t>podrobnosti nezbytné pro účast dodavatele</a:t>
            </a:r>
            <a:r>
              <a:rPr lang="cs-CZ" dirty="0"/>
              <a:t> v ZŘ + zásada transparentnosti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účasti v ZŘ </a:t>
            </a:r>
          </a:p>
        </p:txBody>
      </p:sp>
    </p:spTree>
    <p:extLst>
      <p:ext uri="{BB962C8B-B14F-4D97-AF65-F5344CB8AC3E}">
        <p14:creationId xmlns:p14="http://schemas.microsoft.com/office/powerpoint/2010/main" val="371388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648072"/>
          </a:xfrm>
        </p:spPr>
        <p:txBody>
          <a:bodyPr/>
          <a:lstStyle/>
          <a:p>
            <a:r>
              <a:rPr lang="cs-CZ" dirty="0"/>
              <a:t>Základní obsah ZD konkrétně (u ZPŘ)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39552" y="2449396"/>
            <a:ext cx="8147248" cy="3786411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Název veřejné zakázky</a:t>
            </a:r>
          </a:p>
          <a:p>
            <a:r>
              <a:rPr lang="cs-CZ" b="1" dirty="0"/>
              <a:t>Identifikace zadavatele</a:t>
            </a:r>
          </a:p>
          <a:p>
            <a:r>
              <a:rPr lang="cs-CZ" b="1" dirty="0"/>
              <a:t>Druh zadávacího řízení</a:t>
            </a:r>
          </a:p>
          <a:p>
            <a:r>
              <a:rPr lang="cs-CZ" i="1" dirty="0"/>
              <a:t>Předpokládaná hodnota (nemusí být – jen chce-li ji zadavatel uveřejnit)</a:t>
            </a:r>
          </a:p>
          <a:p>
            <a:r>
              <a:rPr lang="cs-CZ" b="1" dirty="0"/>
              <a:t>Předmět veřejné zakázky (CPV kód klasifikace VZ)</a:t>
            </a:r>
          </a:p>
          <a:p>
            <a:r>
              <a:rPr lang="cs-CZ" i="1" dirty="0"/>
              <a:t>Identifikace osoby spolupracující na přípravě zadávacích podmínek (při existenci této spolupracující osoby)</a:t>
            </a:r>
          </a:p>
          <a:p>
            <a:r>
              <a:rPr lang="cs-CZ" b="1" i="1" dirty="0"/>
              <a:t>Doba plnění předmětu VZ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427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Požadavky zadavatele na kvalifikaci dodavatele, způsob prokazování splnění kvalifikace (Veřejný zadavatel musí požadovat jen základní způsobilost.)</a:t>
            </a:r>
          </a:p>
          <a:p>
            <a:r>
              <a:rPr lang="cs-CZ" b="1" dirty="0"/>
              <a:t>Obchodní podmínky a smluvní podmínky</a:t>
            </a:r>
          </a:p>
          <a:p>
            <a:r>
              <a:rPr lang="cs-CZ" b="1" dirty="0"/>
              <a:t>Požadavky na způsob podání nabídek (</a:t>
            </a:r>
            <a:r>
              <a:rPr lang="cs-CZ" dirty="0"/>
              <a:t>včetně</a:t>
            </a:r>
            <a:r>
              <a:rPr lang="cs-CZ" b="1" dirty="0"/>
              <a:t> </a:t>
            </a:r>
            <a:r>
              <a:rPr lang="cs-CZ" dirty="0"/>
              <a:t>informace o tom, v jakém jazyce mohou být podány)</a:t>
            </a:r>
          </a:p>
          <a:p>
            <a:r>
              <a:rPr lang="cs-CZ" b="1" dirty="0"/>
              <a:t>Lhůta pro podání nabídek</a:t>
            </a:r>
          </a:p>
          <a:p>
            <a:r>
              <a:rPr lang="cs-CZ" b="1" dirty="0"/>
              <a:t>Hodnotící kritéria </a:t>
            </a:r>
          </a:p>
          <a:p>
            <a:r>
              <a:rPr lang="cs-CZ" b="1" dirty="0"/>
              <a:t>Další podmínky a práva zadavatele</a:t>
            </a:r>
          </a:p>
          <a:p>
            <a:r>
              <a:rPr lang="cs-CZ" i="1" dirty="0"/>
              <a:t>Přílohy – např. závazný návrh smlouvy, krycí list nabídky, formuláře k vyplnění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obsah ZD konkrétně (u ZPŘ)</a:t>
            </a:r>
          </a:p>
        </p:txBody>
      </p:sp>
    </p:spTree>
    <p:extLst>
      <p:ext uri="{BB962C8B-B14F-4D97-AF65-F5344CB8AC3E}">
        <p14:creationId xmlns:p14="http://schemas.microsoft.com/office/powerpoint/2010/main" val="2180877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924944"/>
            <a:ext cx="8291264" cy="3528392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/>
              <a:t>§ 9 odst. 4 – okruh zadavatelů u centralizovaného zadávání</a:t>
            </a:r>
          </a:p>
          <a:p>
            <a:r>
              <a:rPr lang="cs-CZ" b="1" dirty="0"/>
              <a:t>Okruh zadavatelů, pro které je centralizované zadávání prováděno</a:t>
            </a:r>
            <a:r>
              <a:rPr lang="cs-CZ" dirty="0"/>
              <a:t>, musí být vymezen v zadávací dokumentaci, a to jejich výčtem nebo jiným způsobem, který umožní účastníkům zadávacího řízení jejich identifikaci; to neplatí pro zadávací řízení, v němž</a:t>
            </a:r>
          </a:p>
          <a:p>
            <a:r>
              <a:rPr lang="cs-CZ" dirty="0"/>
              <a:t>a) se zavádí dynamický nákupní systém, nebo</a:t>
            </a:r>
          </a:p>
          <a:p>
            <a:r>
              <a:rPr lang="cs-CZ" dirty="0"/>
              <a:t>b) je v zadávací dokumentaci stanovena maximální cena za plnění veřejné zakázky, která nedosahuje limitu podle § 25.</a:t>
            </a:r>
          </a:p>
          <a:p>
            <a:r>
              <a:rPr lang="cs-CZ" b="1" dirty="0"/>
              <a:t>§ 16 odst. 3 – předpokládaná hodnota změn závazků ze smlouvy</a:t>
            </a:r>
          </a:p>
          <a:p>
            <a:r>
              <a:rPr lang="cs-CZ" dirty="0"/>
              <a:t>Pokud si zadavatel vyhradí plnění podle § 100 odst. 3, uvede v zadávací dokumentaci předpokládanou hodnotu vyhrazeného plnění.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296144"/>
          </a:xfrm>
        </p:spPr>
        <p:txBody>
          <a:bodyPr/>
          <a:lstStyle/>
          <a:p>
            <a:r>
              <a:rPr lang="cs-CZ" i="1" dirty="0"/>
              <a:t>Příklady ustanovení ZZVZ, kde se dále objevuje požadavek na uvedení v ZD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183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92896"/>
            <a:ext cx="8291264" cy="3960440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§ 38  - </a:t>
            </a:r>
            <a:r>
              <a:rPr lang="cs-CZ" b="1" dirty="0"/>
              <a:t>vyhrazené veřejné zakázky</a:t>
            </a:r>
          </a:p>
          <a:p>
            <a:r>
              <a:rPr lang="cs-CZ" dirty="0"/>
              <a:t>Stanoví-li tak zadavatel </a:t>
            </a:r>
            <a:r>
              <a:rPr lang="cs-CZ" b="1" dirty="0"/>
              <a:t>v oznámení o zahájení zadávacího řízení nebo ve výzvě k podání nabídek ve zjednodušeném podlimitním řízení</a:t>
            </a:r>
            <a:r>
              <a:rPr lang="cs-CZ" dirty="0"/>
              <a:t>, může se zadávacího řízení účastnit pouze dodavatel zaměstnávající na chráněných pracovních místech podle zákona o zaměstnanosti alespoň 50 % osob se zdravotním postižením z celkového počtu svých zaměstnanců. </a:t>
            </a:r>
          </a:p>
          <a:p>
            <a:r>
              <a:rPr lang="cs-CZ" dirty="0"/>
              <a:t>§ 41 – </a:t>
            </a:r>
            <a:r>
              <a:rPr lang="cs-CZ" b="1" dirty="0"/>
              <a:t>zadávací lhůta versus jistota</a:t>
            </a:r>
          </a:p>
          <a:p>
            <a:r>
              <a:rPr lang="cs-CZ" dirty="0"/>
              <a:t>(1) </a:t>
            </a:r>
            <a:r>
              <a:rPr lang="cs-CZ" b="1" dirty="0"/>
              <a:t>Stanovil-li zadavatel zadávací lhůtu</a:t>
            </a:r>
            <a:r>
              <a:rPr lang="cs-CZ" dirty="0"/>
              <a:t>, může v zadávací dokumentaci požadovat, aby účastník zadávacího řízení poskytl ve lhůtě pro podání nabídek jistotu. </a:t>
            </a:r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648072"/>
          </a:xfrm>
        </p:spPr>
        <p:txBody>
          <a:bodyPr/>
          <a:lstStyle/>
          <a:p>
            <a:r>
              <a:rPr lang="pt-BR" dirty="0"/>
              <a:t>Příklady ustanovení ZZVZ, kde se dále objevuje požadavek na uvedení v ZD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885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924944"/>
            <a:ext cx="8291264" cy="3528392"/>
          </a:xfrm>
        </p:spPr>
        <p:txBody>
          <a:bodyPr>
            <a:normAutofit fontScale="47500" lnSpcReduction="20000"/>
          </a:bodyPr>
          <a:lstStyle/>
          <a:p>
            <a:r>
              <a:rPr lang="cs-CZ" dirty="0"/>
              <a:t>§ 61 odst. 4 – </a:t>
            </a:r>
            <a:r>
              <a:rPr lang="cs-CZ" b="1" dirty="0"/>
              <a:t>minimální technické podmínky v jednacím řízení s uveřejněním (JŘSU)</a:t>
            </a:r>
          </a:p>
          <a:p>
            <a:r>
              <a:rPr lang="cs-CZ" dirty="0"/>
              <a:t>V zadávací dokumentaci zadavatel označí, které požadavky na plnění veřejné zakázky představují minimální technické podmínky, které musí nabídka splňovat. </a:t>
            </a:r>
          </a:p>
          <a:p>
            <a:r>
              <a:rPr lang="cs-CZ" dirty="0"/>
              <a:t>§ 61 odst. 5 – </a:t>
            </a:r>
            <a:r>
              <a:rPr lang="cs-CZ" b="1" dirty="0"/>
              <a:t>snižování počtu účastníků ZŘ</a:t>
            </a:r>
          </a:p>
          <a:p>
            <a:r>
              <a:rPr lang="cs-CZ" dirty="0"/>
              <a:t>Po uplynutí lhůty pro podání žádostí o účast zadavatel posoudí soulad kvalifikace účastníků ZŘ a provede snížení počtu účastníků ZŘ podle § 111, </a:t>
            </a:r>
            <a:r>
              <a:rPr lang="cs-CZ" b="1" dirty="0"/>
              <a:t>pokud si tak vyhradil v oznámení o zahájení zadávacího řízení nebo v předběžném oznámení</a:t>
            </a:r>
            <a:r>
              <a:rPr lang="cs-CZ" dirty="0"/>
              <a:t>, kterým zahájil zadávací řízení.</a:t>
            </a:r>
            <a:endParaRPr lang="cs-CZ" b="1" dirty="0"/>
          </a:p>
          <a:p>
            <a:r>
              <a:rPr lang="cs-CZ" dirty="0"/>
              <a:t>§ 66 písm. b) – </a:t>
            </a:r>
            <a:r>
              <a:rPr lang="cs-CZ" b="1" dirty="0"/>
              <a:t>Jedna z podmínek pro použití JŘBU pro veřejné zakázky na služby nebo stavební práce </a:t>
            </a:r>
            <a:endParaRPr lang="cs-CZ" dirty="0"/>
          </a:p>
          <a:p>
            <a:r>
              <a:rPr lang="cs-CZ" dirty="0"/>
              <a:t>V zadávací dokumentaci původního zadávacího řízení, jehož zahájení bylo uveřejněno způsobem podle § 212 nebo § 53 odst. 1, byla podle § 100 odst. 3 uvedena možnost zadat veřejnou zakázku na nové služby nebo nové stavební práce v JŘBU a zároveň byl uveden rozsah nových služeb nebo nových stavebních prací.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296144"/>
          </a:xfrm>
        </p:spPr>
        <p:txBody>
          <a:bodyPr/>
          <a:lstStyle/>
          <a:p>
            <a:r>
              <a:rPr lang="cs-CZ" i="1" dirty="0"/>
              <a:t>Příklady ustanovení ZZVZ, kde se dále objevuje požadavek na uvedení v ZD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892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924944"/>
            <a:ext cx="8291264" cy="3528392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§ 68 odst. 3 – </a:t>
            </a:r>
            <a:r>
              <a:rPr lang="cs-CZ" b="1" dirty="0"/>
              <a:t>předpokládaný časový rozvrh soutěžního dialogu</a:t>
            </a:r>
          </a:p>
          <a:p>
            <a:r>
              <a:rPr lang="cs-CZ" dirty="0"/>
              <a:t>Zadavatel v zadávací dokumentaci stanoví předpokládaný </a:t>
            </a:r>
            <a:r>
              <a:rPr lang="cs-CZ" b="1" dirty="0"/>
              <a:t>časový rozvrh </a:t>
            </a:r>
            <a:r>
              <a:rPr lang="cs-CZ" dirty="0"/>
              <a:t>soutěžního dialogu. </a:t>
            </a:r>
          </a:p>
          <a:p>
            <a:r>
              <a:rPr lang="cs-CZ" dirty="0"/>
              <a:t>§ 69 odst. 4 – </a:t>
            </a:r>
            <a:r>
              <a:rPr lang="cs-CZ" b="1" dirty="0"/>
              <a:t>snížení počtu řešení v soutěžním dialogu</a:t>
            </a:r>
          </a:p>
          <a:p>
            <a:r>
              <a:rPr lang="cs-CZ" dirty="0"/>
              <a:t>Soutěžní dialog může probíhat </a:t>
            </a:r>
            <a:r>
              <a:rPr lang="cs-CZ" b="1" dirty="0"/>
              <a:t>v postupných fázích s cílem snížit počet řešení</a:t>
            </a:r>
            <a:r>
              <a:rPr lang="cs-CZ" dirty="0"/>
              <a:t>, o nichž se bude jednat, podle § 112, pokud si tak zadavatel vyhradil </a:t>
            </a:r>
            <a:r>
              <a:rPr lang="cs-CZ" b="1" dirty="0"/>
              <a:t>v oznámení o zahájení zadávacího řízení</a:t>
            </a:r>
            <a:r>
              <a:rPr lang="cs-CZ" dirty="0"/>
              <a:t>.</a:t>
            </a:r>
            <a:endParaRPr lang="cs-CZ" b="1" dirty="0"/>
          </a:p>
          <a:p>
            <a:r>
              <a:rPr lang="cs-CZ" dirty="0"/>
              <a:t> § 71 odst. 1 a 2  – </a:t>
            </a:r>
            <a:r>
              <a:rPr lang="cs-CZ" b="1" dirty="0"/>
              <a:t>fáze, ukončení inovačního partnerství a snížení počtu partnerů</a:t>
            </a:r>
          </a:p>
          <a:p>
            <a:r>
              <a:rPr lang="cs-CZ" dirty="0"/>
              <a:t>Zadavatel v zadávací dokumentaci vymezí </a:t>
            </a:r>
            <a:r>
              <a:rPr lang="cs-CZ" b="1" dirty="0"/>
              <a:t>fáze</a:t>
            </a:r>
            <a:r>
              <a:rPr lang="cs-CZ" dirty="0"/>
              <a:t> inovačního partnerství, které sledují posloupnost kroků v procesu výzkumu a vývoje a následného poskytnutí dodávek, služeb nebo stavebních prací.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296144"/>
          </a:xfrm>
        </p:spPr>
        <p:txBody>
          <a:bodyPr/>
          <a:lstStyle/>
          <a:p>
            <a:r>
              <a:rPr lang="cs-CZ" i="1" dirty="0"/>
              <a:t>Příklady ustanovení ZZVZ, kde se dále objevuje požadavek na uvedení v ZD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113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924944"/>
            <a:ext cx="8291264" cy="352839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§ 72 odst. 3 – </a:t>
            </a:r>
            <a:r>
              <a:rPr lang="cs-CZ" b="1" dirty="0"/>
              <a:t>minimální technické podmínky u inovačního partnerství</a:t>
            </a:r>
          </a:p>
          <a:p>
            <a:r>
              <a:rPr lang="cs-CZ" dirty="0"/>
              <a:t>V zadávací dokumentaci zadavatel označí, které požadavky na plnění veřejné zakázky představují </a:t>
            </a:r>
            <a:r>
              <a:rPr lang="cs-CZ" b="1" dirty="0"/>
              <a:t>minimální technické podmínky</a:t>
            </a:r>
            <a:r>
              <a:rPr lang="cs-CZ" dirty="0"/>
              <a:t>, které musí nabídky splňovat. Zadavatel v zadávací dokumentaci stanoví pravidla, jimiž se budou řídit </a:t>
            </a:r>
            <a:r>
              <a:rPr lang="cs-CZ" b="1" dirty="0"/>
              <a:t>práva duševního vlastnictví</a:t>
            </a:r>
            <a:r>
              <a:rPr lang="cs-CZ" dirty="0"/>
              <a:t> vzniklá v souvislosti s inovačním partnerstvím a plněním smlouvy na veřejnou zakázku.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296144"/>
          </a:xfrm>
        </p:spPr>
        <p:txBody>
          <a:bodyPr/>
          <a:lstStyle/>
          <a:p>
            <a:r>
              <a:rPr lang="cs-CZ" i="1" dirty="0"/>
              <a:t>Příklady ustanovení ZZVZ, kde se dále objevuje požadavek na uvedení v ZD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507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924944"/>
            <a:ext cx="8291264" cy="3528392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§ 73 odst. 5 – </a:t>
            </a:r>
            <a:r>
              <a:rPr lang="cs-CZ" b="1" dirty="0"/>
              <a:t>dokumenty k prokázání kvalifikace (nadlimitní režim)</a:t>
            </a:r>
          </a:p>
          <a:p>
            <a:r>
              <a:rPr lang="cs-CZ" dirty="0"/>
              <a:t>Zadavatel je povinen v zadávací dokumentaci stanovit, které údaje, doklady, vzorky nebo modely k prokázání splnění požadovaných kritérií kvalifikace požaduje. </a:t>
            </a:r>
          </a:p>
          <a:p>
            <a:r>
              <a:rPr lang="cs-CZ" i="1" dirty="0"/>
              <a:t>V ZPŘ platí podobná povinnost, ale podle § 36 odst. 3</a:t>
            </a:r>
          </a:p>
          <a:p>
            <a:r>
              <a:rPr lang="cs-CZ" i="1" dirty="0"/>
              <a:t>§ 85 odst. 1 – </a:t>
            </a:r>
            <a:r>
              <a:rPr lang="cs-CZ" b="1" i="1" dirty="0"/>
              <a:t>rozsah požadavku na prokázání kvalifikace poddodavatele</a:t>
            </a:r>
          </a:p>
          <a:p>
            <a:r>
              <a:rPr lang="cs-CZ" i="1" dirty="0"/>
              <a:t>Zadavatel může požadovat, aby účastník zadávacího řízení předložil doklady prokazující základní způsobilost podle § 74 a profesní způsobilost podle § 77 jeho poddodavatelů. V takovém případě je zadavatel povinen v zadávací dokumentaci stanovit rozsah požadovaných kritérií způsobilosti, způsob jejich prokázání a případné sankce za nesplnění povinnosti nahradit poddodavatele podle odstavce 2.</a:t>
            </a:r>
          </a:p>
          <a:p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296144"/>
          </a:xfrm>
        </p:spPr>
        <p:txBody>
          <a:bodyPr/>
          <a:lstStyle/>
          <a:p>
            <a:r>
              <a:rPr lang="cs-CZ" i="1" dirty="0"/>
              <a:t>Příklady ustanovení ZZVZ, kde se dále objevuje požadavek na uvedení v ZD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39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10939" cy="648072"/>
          </a:xfrm>
        </p:spPr>
        <p:txBody>
          <a:bodyPr/>
          <a:lstStyle/>
          <a:p>
            <a:pPr algn="l"/>
            <a:r>
              <a:rPr lang="cs-CZ" dirty="0"/>
              <a:t>Co je zadávací dokumentace (ZD)?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9227" y="2479822"/>
            <a:ext cx="8219256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§ 28 odst. 1 písm. b)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b="1" dirty="0"/>
              <a:t>veškeré písemné dokumenty obsahující zadávací podmínky</a:t>
            </a:r>
            <a:r>
              <a:rPr lang="cs-CZ" dirty="0"/>
              <a:t>, sdělované nebo zpřístupňované účastníkům zadávacího řízení při zahájení zadávacího řízení, včetně formulářů podle § 212 ZZVZ („zahajovacích formulářů do Věstníku VZ“) a výzvy k podání nabídek ve zjednodušeném podlimitním řízení).</a:t>
            </a:r>
          </a:p>
        </p:txBody>
      </p:sp>
    </p:spTree>
    <p:extLst>
      <p:ext uri="{BB962C8B-B14F-4D97-AF65-F5344CB8AC3E}">
        <p14:creationId xmlns:p14="http://schemas.microsoft.com/office/powerpoint/2010/main" val="3968148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780928"/>
            <a:ext cx="8291264" cy="3672408"/>
          </a:xfrm>
        </p:spPr>
        <p:txBody>
          <a:bodyPr>
            <a:normAutofit/>
          </a:bodyPr>
          <a:lstStyle/>
          <a:p>
            <a:r>
              <a:rPr lang="cs-CZ" b="1" dirty="0"/>
              <a:t>§ 101 odst. 2 – rozdělení VZ na části</a:t>
            </a:r>
          </a:p>
          <a:p>
            <a:r>
              <a:rPr lang="cs-CZ" dirty="0"/>
              <a:t>Zadavatel </a:t>
            </a:r>
            <a:r>
              <a:rPr lang="cs-CZ" b="1" dirty="0"/>
              <a:t>v oznámení o zahájení zadávacího řízení nebo ve výzvě k podání žádosti o účast podle § 58 odst. 5 </a:t>
            </a:r>
            <a:r>
              <a:rPr lang="cs-CZ" dirty="0"/>
              <a:t>stanoví, zda dodavatel může podat nabídku na jednu, několik nebo na všechny části veřejné zakázky.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cs-CZ" i="1" dirty="0"/>
              <a:t>Příklady ustanovení ZZVZ, kde se dále objevuje požadavek na uvedení v ZD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9866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>
            <a:normAutofit/>
          </a:bodyPr>
          <a:lstStyle/>
          <a:p>
            <a:r>
              <a:rPr lang="cs-CZ" dirty="0"/>
              <a:t>§ 102 odst. 3 a 4 – </a:t>
            </a:r>
            <a:r>
              <a:rPr lang="cs-CZ" b="1" dirty="0"/>
              <a:t>varianty</a:t>
            </a:r>
          </a:p>
          <a:p>
            <a:r>
              <a:rPr lang="cs-CZ" dirty="0"/>
              <a:t>Pokud jsou varianty připuštěny nebo požadovány, uvede zadavatel v zadávací dokumentaci minimální technické podmínky, které musí varianty splňovat, a jednoznačné požadavky na jejich předložení.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368152"/>
          </a:xfrm>
        </p:spPr>
        <p:txBody>
          <a:bodyPr/>
          <a:lstStyle/>
          <a:p>
            <a:r>
              <a:rPr lang="cs-CZ" i="1" dirty="0"/>
              <a:t>Příklady ustanovení ZZVZ, kde se dále objevuje požadavek na uvedení v ZD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231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/>
          <a:lstStyle/>
          <a:p>
            <a:r>
              <a:rPr lang="cs-CZ" dirty="0"/>
              <a:t>§ 111 odst. 1 – </a:t>
            </a:r>
            <a:r>
              <a:rPr lang="cs-CZ" b="1" dirty="0"/>
              <a:t>snížení počtu účastníků ZŘ</a:t>
            </a:r>
          </a:p>
          <a:p>
            <a:r>
              <a:rPr lang="cs-CZ" dirty="0"/>
              <a:t>Zadavatel může snížit počet účastníků zadávacího řízení, pokud tak stanoví </a:t>
            </a:r>
            <a:r>
              <a:rPr lang="cs-CZ" b="1" dirty="0"/>
              <a:t>v oznámení o zahájení zadávacího řízení nebo ve výzvě uvedené v příloze č. 6 </a:t>
            </a:r>
            <a:r>
              <a:rPr lang="cs-CZ" dirty="0"/>
              <a:t>a současně uvede minimální počet účastníků zadávacího řízení, které vyzve k doručení nabídek, a kritéria pro snížení počtu účastníků zadávacího řízení.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Příklady ustanovení ZZVZ, kde se dále objevuje požadavek na uvedení v ZD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247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§ 103 odst. 1 písm. a) až c) - </a:t>
            </a:r>
            <a:r>
              <a:rPr lang="cs-CZ" b="1" dirty="0"/>
              <a:t>podmínky sestavení a podání nabídek </a:t>
            </a:r>
          </a:p>
          <a:p>
            <a:r>
              <a:rPr lang="cs-CZ" dirty="0"/>
              <a:t>(1) </a:t>
            </a:r>
            <a:r>
              <a:rPr lang="cs-CZ" b="1" dirty="0"/>
              <a:t>Mají-li být hodnoceny nabídky</a:t>
            </a:r>
            <a:r>
              <a:rPr lang="cs-CZ" dirty="0"/>
              <a:t>, zadavatel </a:t>
            </a:r>
            <a:r>
              <a:rPr lang="cs-CZ" b="1" dirty="0"/>
              <a:t>v zadávací dokumentaci nebo ve výzvě k podání nabídek</a:t>
            </a:r>
            <a:endParaRPr lang="cs-CZ" dirty="0"/>
          </a:p>
          <a:p>
            <a:r>
              <a:rPr lang="cs-CZ" dirty="0"/>
              <a:t>a) musí požadovat předložení údajů, dokumentů, vzorků nebo modelů, které potřebuje k hodnocení nabídek podle § 114, </a:t>
            </a:r>
          </a:p>
          <a:p>
            <a:r>
              <a:rPr lang="cs-CZ" dirty="0"/>
              <a:t>b) musí požadovat předložení údajů, dokumentů, vzorků nebo modelů, které potřebuje k posouzení splnění podmínek účasti v zadávacím řízení, </a:t>
            </a:r>
          </a:p>
          <a:p>
            <a:r>
              <a:rPr lang="cs-CZ" dirty="0"/>
              <a:t>c) stanoví formu a způsob podání nabídek; v případě elektronických nabídek určí elektronický nástroj pro jejich podání,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cs-CZ" i="1" dirty="0"/>
              <a:t>Příklady ustanovení ZZVZ, kde se dále objevuje požadavek na uvedení v ZD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053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>
            <a:normAutofit/>
          </a:bodyPr>
          <a:lstStyle/>
          <a:p>
            <a:r>
              <a:rPr lang="cs-CZ" dirty="0"/>
              <a:t>§ 114 odst. 1 – </a:t>
            </a:r>
            <a:r>
              <a:rPr lang="cs-CZ" b="1" dirty="0"/>
              <a:t>ekonomická výhodnost nabídek</a:t>
            </a:r>
          </a:p>
          <a:p>
            <a:r>
              <a:rPr lang="cs-CZ" dirty="0"/>
              <a:t>Zadavatel v zadávací dokumentaci </a:t>
            </a:r>
            <a:r>
              <a:rPr lang="cs-CZ" b="1" dirty="0"/>
              <a:t>stanoví</a:t>
            </a:r>
            <a:r>
              <a:rPr lang="cs-CZ" dirty="0"/>
              <a:t>, že nabídky budou hodnoceny podle jejich ekonomické výhodnosti. </a:t>
            </a:r>
          </a:p>
          <a:p>
            <a:endParaRPr lang="cs-CZ" dirty="0"/>
          </a:p>
          <a:p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224136"/>
          </a:xfrm>
        </p:spPr>
        <p:txBody>
          <a:bodyPr/>
          <a:lstStyle/>
          <a:p>
            <a:r>
              <a:rPr lang="cs-CZ" i="1" dirty="0"/>
              <a:t>Příklady ustanovení ZZVZ, kde se dále objevuje požadavek na uvedení v ZD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8652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§ 115 odst. 1 </a:t>
            </a:r>
            <a:r>
              <a:rPr lang="cs-CZ" b="1" dirty="0"/>
              <a:t> - pravidla pro hodnocení nabídek</a:t>
            </a:r>
          </a:p>
          <a:p>
            <a:r>
              <a:rPr lang="cs-CZ" dirty="0"/>
              <a:t>(1) Zadavatel </a:t>
            </a:r>
            <a:r>
              <a:rPr lang="cs-CZ" b="1" dirty="0"/>
              <a:t>musí v zadávací dokumentaci </a:t>
            </a:r>
            <a:r>
              <a:rPr lang="cs-CZ" dirty="0"/>
              <a:t>stanovit pravidla pro hodnocení nabídek, která zahrnují </a:t>
            </a:r>
          </a:p>
          <a:p>
            <a:r>
              <a:rPr lang="cs-CZ" dirty="0"/>
              <a:t> a) kritéria hodnocení, </a:t>
            </a:r>
          </a:p>
          <a:p>
            <a:r>
              <a:rPr lang="cs-CZ" dirty="0"/>
              <a:t> b) metodu vyhodnocení nabídek v jednotlivých kritériích a </a:t>
            </a:r>
          </a:p>
          <a:p>
            <a:r>
              <a:rPr lang="cs-CZ" dirty="0"/>
              <a:t> c) váhu nebo jiný matematický vztah mezi kritérii. </a:t>
            </a:r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pt-BR" dirty="0"/>
              <a:t>Příklady ustanovení ZZVZ, kde se dále objevuje požadavek na uvedení v ZD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295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708920"/>
            <a:ext cx="8291264" cy="3744416"/>
          </a:xfrm>
        </p:spPr>
        <p:txBody>
          <a:bodyPr/>
          <a:lstStyle/>
          <a:p>
            <a:r>
              <a:rPr lang="cs-CZ" dirty="0"/>
              <a:t>§ 120 odst. 1 – </a:t>
            </a:r>
            <a:r>
              <a:rPr lang="cs-CZ" b="1" dirty="0"/>
              <a:t>využití elektronické aukce</a:t>
            </a:r>
          </a:p>
          <a:p>
            <a:r>
              <a:rPr lang="cs-CZ" dirty="0"/>
              <a:t>Zadavatel si může </a:t>
            </a:r>
            <a:r>
              <a:rPr lang="cs-CZ" b="1" dirty="0"/>
              <a:t>v oznámení o zahájení zadávacího řízení nebo ve výzvě k podání žádosti o účast podle § 58 odst. 5 </a:t>
            </a:r>
            <a:r>
              <a:rPr lang="cs-CZ" dirty="0"/>
              <a:t>vyhradit, že po hodnocení nabídek provede elektronickou aukci.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152128"/>
          </a:xfrm>
        </p:spPr>
        <p:txBody>
          <a:bodyPr/>
          <a:lstStyle/>
          <a:p>
            <a:r>
              <a:rPr lang="cs-CZ" i="1" dirty="0"/>
              <a:t>Příklady ustanovení ZZVZ, kde se dále objevuje požadavek na uvedení v ZD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0899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§ 132 odst. 2 a 3 – zadávací řízení na uzavření RD</a:t>
            </a:r>
          </a:p>
          <a:p>
            <a:r>
              <a:rPr lang="cs-CZ" dirty="0"/>
              <a:t>(2) V zadávací dokumentaci </a:t>
            </a:r>
            <a:r>
              <a:rPr lang="cs-CZ" b="1" dirty="0"/>
              <a:t>musí být jednoznačně definován</a:t>
            </a:r>
            <a:r>
              <a:rPr lang="cs-CZ" dirty="0"/>
              <a:t> </a:t>
            </a:r>
            <a:r>
              <a:rPr lang="cs-CZ" b="1" dirty="0"/>
              <a:t>zadavatel nebo okruh zadavatelů, kteří budou smluvní stranou rámcové dohody</a:t>
            </a:r>
            <a:r>
              <a:rPr lang="cs-CZ" dirty="0"/>
              <a:t>. Po dobu účinnosti rámcové dohody nesmí být rozšířen okruh zadavatelů či dodavatelů, jež jsou účastníky rámcové dohody. V zadávací dokumentaci je zadavatel povinen uvést, </a:t>
            </a:r>
            <a:r>
              <a:rPr lang="cs-CZ" b="1" dirty="0"/>
              <a:t>zda bude rámcová dohoda uzavřena s jedním nebo více účastníky zadávacího řízení</a:t>
            </a:r>
            <a:r>
              <a:rPr lang="cs-CZ" dirty="0"/>
              <a:t>. </a:t>
            </a:r>
          </a:p>
          <a:p>
            <a:r>
              <a:rPr lang="cs-CZ" dirty="0"/>
              <a:t> (3) V zadávací dokumentaci zadavatel </a:t>
            </a:r>
            <a:r>
              <a:rPr lang="cs-CZ" b="1" dirty="0"/>
              <a:t>uvede</a:t>
            </a:r>
            <a:r>
              <a:rPr lang="cs-CZ" dirty="0"/>
              <a:t>, zda veřejné zakázky na základě rámcové dohody uzavřené s více dodavateli budou zadány </a:t>
            </a:r>
            <a:r>
              <a:rPr lang="cs-CZ" b="1" dirty="0"/>
              <a:t>postupem </a:t>
            </a:r>
          </a:p>
          <a:p>
            <a:r>
              <a:rPr lang="cs-CZ" dirty="0"/>
              <a:t>a) s obnovením soutěže mezi účastníky rámcové dohody, </a:t>
            </a:r>
          </a:p>
          <a:p>
            <a:r>
              <a:rPr lang="cs-CZ" dirty="0"/>
              <a:t>b) bez obnovení soutěže mezi účastníky rámcové dohody, nebo </a:t>
            </a:r>
          </a:p>
          <a:p>
            <a:r>
              <a:rPr lang="cs-CZ" dirty="0"/>
              <a:t>c) kombinací postupů podle písmen a) a b).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152128"/>
          </a:xfrm>
        </p:spPr>
        <p:txBody>
          <a:bodyPr/>
          <a:lstStyle/>
          <a:p>
            <a:r>
              <a:rPr lang="cs-CZ" i="1" dirty="0"/>
              <a:t>Příklady ustanovení ZZVZ, kde se dále objevuje požadavek na uvedení v ZD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0754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139 odst. 1 a 4 – 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dynamický nákupní systém (DNS)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oznámení o zahájení ZŘ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zadavatel uvede dobu trvání DNS a označí, že se jedná o zavedení DNS.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Zadavatel vymezí 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ZD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náležitosti pro užší řízení a dále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druh, předmět a předpokládanou hodnotu veřejných zakázek, které mají být zadávány v DNS,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informaci o rozdělení do kategorií podle § 138 odst. 1 a kritéria pro zařazení do DNS podle těchto kategorií, pokud je dynamický nákupní systém rozdělen na kategorie,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informace týkající se použitého elektronického nástroje a další technické informace nezbytné pro elektronickou komunikaci, 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d) výčet kritérií hodnocení, jejichž obsah může být upřesněn ve výzvě k podání nabídek; při zavádění DNS se § 115 nepoužije.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139a odst. 5: 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Zadavatel odešle oznámení o změně k uveřejnění způsobem podle § 212, pokud dojde k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změně doby trvání DNS, b) ukončení DNS, nebo c) změně nebo doplnění ZD.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08112"/>
          </a:xfrm>
        </p:spPr>
        <p:txBody>
          <a:bodyPr/>
          <a:lstStyle/>
          <a:p>
            <a:r>
              <a:rPr lang="cs-CZ" i="1" dirty="0"/>
              <a:t>Příklady ustanovení ZZVZ, kde se dále objevuje požadavek na uvedení v ZD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4894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4032448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§ 175 odst. 3 – </a:t>
            </a:r>
            <a:r>
              <a:rPr lang="cs-CZ" b="1" dirty="0"/>
              <a:t>koncese – předpokládaná hodnota</a:t>
            </a:r>
          </a:p>
          <a:p>
            <a:r>
              <a:rPr lang="cs-CZ" dirty="0"/>
              <a:t>Předpokládanou hodnotu koncese zadavatel stanoví metodou založenou na objektivních skutečnostech a </a:t>
            </a:r>
            <a:r>
              <a:rPr lang="cs-CZ" b="1" dirty="0"/>
              <a:t>blíže vymezenou v zadávací dokumentaci</a:t>
            </a:r>
            <a:r>
              <a:rPr lang="cs-CZ" dirty="0"/>
              <a:t>. </a:t>
            </a:r>
          </a:p>
          <a:p>
            <a:r>
              <a:rPr lang="cs-CZ" dirty="0"/>
              <a:t>§ 179 odst. 1 – </a:t>
            </a:r>
            <a:r>
              <a:rPr lang="cs-CZ" b="1" dirty="0"/>
              <a:t>doba trvání koncese</a:t>
            </a:r>
          </a:p>
          <a:p>
            <a:r>
              <a:rPr lang="cs-CZ" dirty="0"/>
              <a:t>Zadavatel v zadávací dokumentaci stanoví </a:t>
            </a:r>
            <a:r>
              <a:rPr lang="cs-CZ" b="1" dirty="0"/>
              <a:t>dobu trvání </a:t>
            </a:r>
            <a:r>
              <a:rPr lang="cs-CZ" dirty="0"/>
              <a:t>koncese, …</a:t>
            </a:r>
          </a:p>
          <a:p>
            <a:r>
              <a:rPr lang="cs-CZ" dirty="0"/>
              <a:t>§ 180 odst. 7 – </a:t>
            </a:r>
            <a:r>
              <a:rPr lang="cs-CZ" b="1" dirty="0"/>
              <a:t>koncese </a:t>
            </a:r>
            <a:r>
              <a:rPr lang="cs-CZ" dirty="0"/>
              <a:t>- </a:t>
            </a:r>
            <a:r>
              <a:rPr lang="cs-CZ" b="1" dirty="0"/>
              <a:t>minimální technické podmínky</a:t>
            </a:r>
          </a:p>
          <a:p>
            <a:r>
              <a:rPr lang="cs-CZ" dirty="0"/>
              <a:t>V zadávací dokumentaci zadavatel označí, které požadavky na plnění koncese představují </a:t>
            </a:r>
            <a:r>
              <a:rPr lang="cs-CZ" b="1" dirty="0"/>
              <a:t>minimální technické podmínky</a:t>
            </a:r>
            <a:r>
              <a:rPr lang="cs-CZ" dirty="0"/>
              <a:t>, které musí nabízená plnění splňovat, jakož i plánovaný průběh řízení. </a:t>
            </a:r>
          </a:p>
          <a:p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08112"/>
          </a:xfrm>
        </p:spPr>
        <p:txBody>
          <a:bodyPr/>
          <a:lstStyle/>
          <a:p>
            <a:r>
              <a:rPr lang="cs-CZ" i="1" dirty="0"/>
              <a:t>Příklady ustanovení ZZVZ, kde se dále objevuje požadavek na uvedení v ZD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61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143000"/>
          </a:xfrm>
        </p:spPr>
        <p:txBody>
          <a:bodyPr/>
          <a:lstStyle/>
          <a:p>
            <a:pPr algn="ctr"/>
            <a:r>
              <a:rPr lang="cs-CZ" dirty="0"/>
              <a:t>§ 36 odst. 2 ZZVZ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39552" y="2636912"/>
            <a:ext cx="8147248" cy="3489251"/>
          </a:xfrm>
        </p:spPr>
        <p:txBody>
          <a:bodyPr>
            <a:normAutofit/>
          </a:bodyPr>
          <a:lstStyle/>
          <a:p>
            <a:r>
              <a:rPr lang="cs-CZ" b="1" dirty="0"/>
              <a:t>Zadávací podmínky zadavatel </a:t>
            </a:r>
          </a:p>
          <a:p>
            <a:pPr marL="457200" indent="-457200">
              <a:buFontTx/>
              <a:buChar char="-"/>
            </a:pPr>
            <a:r>
              <a:rPr lang="cs-CZ" b="1" dirty="0"/>
              <a:t>uvede v ZD nebo ve výzvě uvedené v příloze č. 6 k tomuto zákonu </a:t>
            </a:r>
          </a:p>
          <a:p>
            <a:r>
              <a:rPr lang="cs-CZ" b="1" dirty="0"/>
              <a:t>anebo</a:t>
            </a:r>
          </a:p>
          <a:p>
            <a:pPr marL="457200" indent="-457200">
              <a:buFontTx/>
              <a:buChar char="-"/>
            </a:pPr>
            <a:r>
              <a:rPr lang="cs-CZ" b="1" dirty="0"/>
              <a:t>sdělí účastníkům zadávacího řízení při jednání.</a:t>
            </a:r>
          </a:p>
        </p:txBody>
      </p:sp>
    </p:spTree>
    <p:extLst>
      <p:ext uri="{BB962C8B-B14F-4D97-AF65-F5344CB8AC3E}">
        <p14:creationId xmlns:p14="http://schemas.microsoft.com/office/powerpoint/2010/main" val="444853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§ 217 odst. 2 písm. m) – písemná zpráva</a:t>
            </a:r>
          </a:p>
          <a:p>
            <a:r>
              <a:rPr lang="cs-CZ" dirty="0"/>
              <a:t>m) pokud zadavatel nadlimitní veřejnou zakázku nerozdělí na části, uvede zadavatel odůvodnění tohoto postupu, </a:t>
            </a:r>
            <a:r>
              <a:rPr lang="cs-CZ" b="1" dirty="0"/>
              <a:t>pokud je neuvedl v zadávací dokumentaci</a:t>
            </a:r>
            <a:r>
              <a:rPr lang="cs-CZ" dirty="0"/>
              <a:t>, a </a:t>
            </a:r>
          </a:p>
          <a:p>
            <a:r>
              <a:rPr lang="cs-CZ" dirty="0"/>
              <a:t> n) odůvodnění stanovení požadavku na prokázání obratu v případě postupu podle § 78 odst. 3, </a:t>
            </a:r>
            <a:r>
              <a:rPr lang="cs-CZ" b="1" dirty="0"/>
              <a:t>pokud je neuvedl v zadávací dokumentaci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08112"/>
          </a:xfrm>
        </p:spPr>
        <p:txBody>
          <a:bodyPr/>
          <a:lstStyle/>
          <a:p>
            <a:r>
              <a:rPr lang="cs-CZ" i="1" dirty="0"/>
              <a:t>Příklady ustanovení ZZVZ, kde se dále objevuje požadavek na uvedení v ZD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2431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6BC2024-5117-37C5-8286-951522640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780928"/>
            <a:ext cx="8291264" cy="3672408"/>
          </a:xfrm>
        </p:spPr>
        <p:txBody>
          <a:bodyPr>
            <a:normAutofit fontScale="92500"/>
          </a:bodyPr>
          <a:lstStyle/>
          <a:p>
            <a:r>
              <a:rPr lang="cs-CZ" dirty="0"/>
              <a:t>- nástroj pro mezinárodní zadávání veřejných zakázek (IPI) </a:t>
            </a:r>
          </a:p>
          <a:p>
            <a:r>
              <a:rPr lang="cs-CZ" dirty="0"/>
              <a:t>– až Komise přijme opatření, tak např. povinnost smluvně zavázat zadavatele ve smyslu omezení plnění ze třetí země</a:t>
            </a:r>
          </a:p>
          <a:p>
            <a:r>
              <a:rPr lang="cs-CZ" dirty="0"/>
              <a:t>- povinná kritéria u bezemisních městských autobusů</a:t>
            </a:r>
          </a:p>
          <a:p>
            <a:r>
              <a:rPr lang="cs-CZ" dirty="0"/>
              <a:t>…budou přibývat….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D29F2D8-2342-EA52-E84C-BACE7695E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152128"/>
          </a:xfrm>
        </p:spPr>
        <p:txBody>
          <a:bodyPr/>
          <a:lstStyle/>
          <a:p>
            <a:r>
              <a:rPr lang="cs-CZ" dirty="0"/>
              <a:t>Příklady evropských požadavků nad rámec zadávacích směrnic (nařízení)</a:t>
            </a:r>
          </a:p>
        </p:txBody>
      </p:sp>
    </p:spTree>
    <p:extLst>
      <p:ext uri="{BB962C8B-B14F-4D97-AF65-F5344CB8AC3E}">
        <p14:creationId xmlns:p14="http://schemas.microsoft.com/office/powerpoint/2010/main" val="3996588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944216"/>
          </a:xfrm>
        </p:spPr>
        <p:txBody>
          <a:bodyPr/>
          <a:lstStyle/>
          <a:p>
            <a:pPr algn="ctr"/>
            <a:r>
              <a:rPr lang="cs-CZ" sz="4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977690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Tx/>
              <a:buChar char="-"/>
            </a:pPr>
            <a:r>
              <a:rPr lang="cs-CZ" b="1" dirty="0"/>
              <a:t>zadavatel</a:t>
            </a:r>
            <a:r>
              <a:rPr lang="cs-CZ" dirty="0"/>
              <a:t> nebo </a:t>
            </a:r>
          </a:p>
          <a:p>
            <a:pPr marL="457200" indent="-457200">
              <a:buFontTx/>
              <a:buChar char="-"/>
            </a:pPr>
            <a:r>
              <a:rPr lang="cs-CZ" b="1" dirty="0"/>
              <a:t>jiné osoby</a:t>
            </a:r>
            <a:r>
              <a:rPr lang="cs-CZ" dirty="0"/>
              <a:t>.</a:t>
            </a:r>
          </a:p>
          <a:p>
            <a:r>
              <a:rPr lang="cs-CZ" b="1" dirty="0"/>
              <a:t>§ 36 odst. 4 </a:t>
            </a:r>
          </a:p>
          <a:p>
            <a:r>
              <a:rPr lang="cs-CZ" b="1" dirty="0"/>
              <a:t>Pokud některou část ZD nebo výzvy uvedené v příloze č. 6 vypracovala osoba odlišná od zadavatele, s výjimkou advokáta nebo daňového poradce</a:t>
            </a:r>
            <a:r>
              <a:rPr lang="cs-CZ" dirty="0"/>
              <a:t>, označí zadavatel tuto část spolu s identifikací osoby, která ji vypracovala. </a:t>
            </a:r>
          </a:p>
          <a:p>
            <a:r>
              <a:rPr lang="cs-CZ" b="1" dirty="0"/>
              <a:t>Pokud ZD nebo výzva v příloze č. 6 obsahuje informace, které jsou výsledkem předběžné tržní konzultace</a:t>
            </a:r>
            <a:r>
              <a:rPr lang="cs-CZ" dirty="0"/>
              <a:t>, zadavatel označí v ZD nebo výzvě podle přílohy č. 6 tyto informace, identifikuje osoby, které se na předběžné tržní konzultaci podílely, a uvede všechny podstatné informace, které byly obsahem předběžné tržní konzultace.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tvoří ZD?</a:t>
            </a:r>
          </a:p>
        </p:txBody>
      </p:sp>
    </p:spTree>
    <p:extLst>
      <p:ext uri="{BB962C8B-B14F-4D97-AF65-F5344CB8AC3E}">
        <p14:creationId xmlns:p14="http://schemas.microsoft.com/office/powerpoint/2010/main" val="261019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92896"/>
            <a:ext cx="8291264" cy="3960440"/>
          </a:xfrm>
        </p:spPr>
        <p:txBody>
          <a:bodyPr>
            <a:normAutofit fontScale="47500" lnSpcReduction="20000"/>
          </a:bodyPr>
          <a:lstStyle/>
          <a:p>
            <a:r>
              <a:rPr lang="cs-CZ" b="1" dirty="0"/>
              <a:t>U VZMR </a:t>
            </a:r>
            <a:r>
              <a:rPr lang="cs-CZ" dirty="0"/>
              <a:t>– není </a:t>
            </a:r>
            <a:r>
              <a:rPr lang="cs-CZ" dirty="0" err="1"/>
              <a:t>spec</a:t>
            </a:r>
            <a:r>
              <a:rPr lang="cs-CZ" dirty="0"/>
              <a:t>. úprava, lze se inspirovat u zadávacích řízení</a:t>
            </a:r>
          </a:p>
          <a:p>
            <a:r>
              <a:rPr lang="cs-CZ" b="1" dirty="0"/>
              <a:t>V ZPŘ </a:t>
            </a:r>
            <a:r>
              <a:rPr lang="cs-CZ" dirty="0"/>
              <a:t>– výzva k podání nabídek musí obsahovat náležitosti stanovené v příloze č. 6 k tomuto zákonu. ZD (tedy včetně výzvy) musí být uveřejněna na profilu zadavatele po celou lhůtu pro podání nabídek. </a:t>
            </a:r>
          </a:p>
          <a:p>
            <a:r>
              <a:rPr lang="cs-CZ" dirty="0"/>
              <a:t>Výzva k podání nabídek ve zjednodušeném podlimitním řízení podle § 53 odst. 1 musí obsahovat alespoň</a:t>
            </a:r>
          </a:p>
          <a:p>
            <a:r>
              <a:rPr lang="cs-CZ" b="1" dirty="0"/>
              <a:t>1.</a:t>
            </a:r>
            <a:r>
              <a:rPr lang="cs-CZ" dirty="0"/>
              <a:t> identifikační údaje zadavatele,</a:t>
            </a:r>
          </a:p>
          <a:p>
            <a:r>
              <a:rPr lang="cs-CZ" b="1" dirty="0"/>
              <a:t>2.</a:t>
            </a:r>
            <a:r>
              <a:rPr lang="cs-CZ" dirty="0"/>
              <a:t> údaje o přístupu k zadávací dokumentaci,</a:t>
            </a:r>
          </a:p>
          <a:p>
            <a:r>
              <a:rPr lang="cs-CZ" b="1" dirty="0"/>
              <a:t>3.</a:t>
            </a:r>
            <a:r>
              <a:rPr lang="cs-CZ" dirty="0"/>
              <a:t> lhůtu pro podání nabídek,</a:t>
            </a:r>
          </a:p>
          <a:p>
            <a:r>
              <a:rPr lang="cs-CZ" b="1" dirty="0"/>
              <a:t>4.</a:t>
            </a:r>
            <a:r>
              <a:rPr lang="cs-CZ" dirty="0"/>
              <a:t> způsob podání nabídek včetně informace o tom, v jakém jazyce mohou být podány,</a:t>
            </a:r>
          </a:p>
          <a:p>
            <a:r>
              <a:rPr lang="cs-CZ" b="1" dirty="0"/>
              <a:t>5.</a:t>
            </a:r>
            <a:r>
              <a:rPr lang="cs-CZ" dirty="0"/>
              <a:t> požadavky na prokázání kvalifikace včetně požadovaných dokladů,</a:t>
            </a:r>
          </a:p>
          <a:p>
            <a:r>
              <a:rPr lang="cs-CZ" b="1" dirty="0"/>
              <a:t>6.</a:t>
            </a:r>
            <a:r>
              <a:rPr lang="cs-CZ" dirty="0"/>
              <a:t> pravidla pro hodnocení nabídek podle § 115.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cs-CZ" dirty="0"/>
              <a:t>ZD u VZ malého rozsahu a ve zjednodušeném podlimitním řízení (§ 53) </a:t>
            </a:r>
          </a:p>
        </p:txBody>
      </p:sp>
    </p:spTree>
    <p:extLst>
      <p:ext uri="{BB962C8B-B14F-4D97-AF65-F5344CB8AC3E}">
        <p14:creationId xmlns:p14="http://schemas.microsoft.com/office/powerpoint/2010/main" val="428678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Zahajovací formuláře, profil zadavatele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92488"/>
          </a:xfrm>
        </p:spPr>
        <p:txBody>
          <a:bodyPr>
            <a:normAutofit fontScale="47500" lnSpcReduction="20000"/>
          </a:bodyPr>
          <a:lstStyle/>
          <a:p>
            <a:r>
              <a:rPr lang="cs-CZ" b="1" dirty="0"/>
              <a:t>K obsahu „zahajovacích formulářů do Věstníku VZ“ viz vyhláška č. 345 /2023 Sb., o uveřejňování formulářů pro účely zákona o zadávání veřejných zakázek a náležitostech profilu zadavatele: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Zadavatel použije pro uveřejnění informací k nadlimitním nebo podlimitním veřejným zakázkám </a:t>
            </a:r>
            <a:r>
              <a:rPr lang="cs-CZ" b="1" dirty="0"/>
              <a:t>stejné formuláře</a:t>
            </a:r>
            <a:r>
              <a:rPr lang="cs-CZ" dirty="0"/>
              <a:t>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Formuláře „Plánování“, „</a:t>
            </a:r>
            <a:r>
              <a:rPr lang="cs-CZ" b="1" dirty="0"/>
              <a:t>Zahájení</a:t>
            </a:r>
            <a:r>
              <a:rPr lang="cs-CZ" dirty="0"/>
              <a:t>“, „Oznámení o záměru uzavřít smlouvu“, „Výsledek“ a „Změna závazku ze smlouvy“.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Formulář musí obsahovat informace podle přímo použitelného předpisu Evropské unie, kterým se stanoví standardní formuláře pro uveřejňování oznámení v oblasti zadávání veřejných zakázek.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Zadavatel zajistí, aby internetová adresa profilu zadavatele uveřejněná ve Věstníku veřejných zakázek odkazovala přímo na internetovou stránku, na které jsou uveřejněny informace o veřejných zakázkách výhradně tohoto zadavatele.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Informace uveřejňované na profilu zadavatele ve strojově čitelném formátu musí být uveřejněny v podobě strukturovaných dat podle přílohy č. 3 k této vyhlášce.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Dokumenty a informace, které byly uveřejněny na profilu zadavatele, musí být bezplatně veřejně přístupné nepřetržitě přístupné po dobu nejméně 2 let od jejich uveřejnění.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751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indent="-457200">
              <a:buFontTx/>
              <a:buChar char="-"/>
            </a:pPr>
            <a:r>
              <a:rPr lang="cs-CZ" dirty="0"/>
              <a:t>ode dne uveřejnění „zahajovacího formuláře“ (nebo od odeslání výzvy k podání žádostí o účast podle § 58 odst. 5)</a:t>
            </a:r>
          </a:p>
          <a:p>
            <a:pPr marL="457200" indent="-457200">
              <a:buFontTx/>
              <a:buChar char="-"/>
            </a:pPr>
            <a:r>
              <a:rPr lang="cs-CZ" dirty="0"/>
              <a:t>s výjimkou formulářů </a:t>
            </a:r>
          </a:p>
          <a:p>
            <a:pPr marL="457200" indent="-457200">
              <a:buFontTx/>
              <a:buChar char="-"/>
            </a:pPr>
            <a:r>
              <a:rPr lang="cs-CZ" dirty="0"/>
              <a:t>nejméně do konce lhůty pro podání nabídek.</a:t>
            </a:r>
          </a:p>
          <a:p>
            <a:r>
              <a:rPr lang="cs-CZ" dirty="0"/>
              <a:t>To neplatí pro jednací řízení bez uveřejnění.</a:t>
            </a:r>
          </a:p>
          <a:p>
            <a:r>
              <a:rPr lang="cs-CZ" b="1" dirty="0"/>
              <a:t>V oznámení o zahájení </a:t>
            </a:r>
            <a:r>
              <a:rPr lang="cs-CZ" dirty="0"/>
              <a:t>zadávacího řízení </a:t>
            </a:r>
            <a:r>
              <a:rPr lang="cs-CZ" b="1" dirty="0"/>
              <a:t>nebo výzvě </a:t>
            </a:r>
            <a:r>
              <a:rPr lang="cs-CZ" dirty="0"/>
              <a:t>uvedené v příloze č. 6 k tomuto zákonu musí zadavatel </a:t>
            </a:r>
            <a:r>
              <a:rPr lang="cs-CZ" b="1" dirty="0"/>
              <a:t>uvést internetovou adresu profilu zadavatele, na které je ZD dostupná</a:t>
            </a:r>
            <a:r>
              <a:rPr lang="cs-CZ" dirty="0"/>
              <a:t>. </a:t>
            </a:r>
          </a:p>
          <a:p>
            <a:r>
              <a:rPr lang="cs-CZ" dirty="0"/>
              <a:t>Pokud některá část zadávací dokumentace bude poskytnuta jinak než na profilu, musí být </a:t>
            </a:r>
            <a:r>
              <a:rPr lang="cs-CZ" b="1" dirty="0"/>
              <a:t>v oznámení o zahájení </a:t>
            </a:r>
            <a:r>
              <a:rPr lang="cs-CZ" dirty="0"/>
              <a:t>zadávacího řízení </a:t>
            </a:r>
            <a:r>
              <a:rPr lang="cs-CZ" b="1" dirty="0"/>
              <a:t>nebo výzvě </a:t>
            </a:r>
            <a:r>
              <a:rPr lang="cs-CZ" dirty="0"/>
              <a:t>uvedené v příloze č. 6 uvedena i </a:t>
            </a:r>
            <a:r>
              <a:rPr lang="cs-CZ" b="1" dirty="0"/>
              <a:t>informace o způsobu a podmínkách poskytnutí příslušné části zadávací dokumentace</a:t>
            </a:r>
            <a:r>
              <a:rPr lang="cs-CZ" dirty="0"/>
              <a:t>.</a:t>
            </a:r>
          </a:p>
          <a:p>
            <a:r>
              <a:rPr lang="cs-CZ" dirty="0"/>
              <a:t>- Platí i pro ZPŘ (zde tedy ode dne uveřejnění výzvy na profilu).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Uveřejnění ZD na profilu zadavatele (§ 96)</a:t>
            </a:r>
          </a:p>
        </p:txBody>
      </p:sp>
    </p:spTree>
    <p:extLst>
      <p:ext uri="{BB962C8B-B14F-4D97-AF65-F5344CB8AC3E}">
        <p14:creationId xmlns:p14="http://schemas.microsoft.com/office/powerpoint/2010/main" val="1567154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§ 28 odst. 1</a:t>
            </a:r>
            <a:r>
              <a:rPr lang="cs-CZ" dirty="0"/>
              <a:t> Pro účely tohoto zákona se rozumí</a:t>
            </a:r>
          </a:p>
          <a:p>
            <a:r>
              <a:rPr lang="cs-CZ" b="1" dirty="0"/>
              <a:t>a)</a:t>
            </a:r>
            <a:r>
              <a:rPr lang="cs-CZ" dirty="0"/>
              <a:t> zadávacími podmínkami veškeré zadavatelem stanovené</a:t>
            </a:r>
          </a:p>
          <a:p>
            <a:r>
              <a:rPr lang="cs-CZ" b="1" dirty="0"/>
              <a:t>1.</a:t>
            </a:r>
            <a:r>
              <a:rPr lang="cs-CZ" dirty="0"/>
              <a:t> </a:t>
            </a:r>
            <a:r>
              <a:rPr lang="cs-CZ" b="1" dirty="0"/>
              <a:t>podmínky průběhu zadávacího řízení </a:t>
            </a:r>
            <a:r>
              <a:rPr lang="cs-CZ" dirty="0"/>
              <a:t>– </a:t>
            </a:r>
            <a:r>
              <a:rPr lang="cs-CZ" i="1" dirty="0"/>
              <a:t>tedy to, co zadavatel požaduje po stránce procesní</a:t>
            </a:r>
          </a:p>
          <a:p>
            <a:r>
              <a:rPr lang="cs-CZ" b="1" dirty="0"/>
              <a:t>2.</a:t>
            </a:r>
            <a:r>
              <a:rPr lang="cs-CZ" dirty="0"/>
              <a:t> </a:t>
            </a:r>
            <a:r>
              <a:rPr lang="cs-CZ" b="1" dirty="0"/>
              <a:t>podmínky účasti v zadávacím řízení </a:t>
            </a:r>
            <a:r>
              <a:rPr lang="cs-CZ" dirty="0"/>
              <a:t>- </a:t>
            </a:r>
            <a:r>
              <a:rPr lang="cs-CZ" i="1" dirty="0"/>
              <a:t>to, co zadavatel požaduje po stránce věcné</a:t>
            </a:r>
          </a:p>
          <a:p>
            <a:r>
              <a:rPr lang="cs-CZ" b="1" dirty="0"/>
              <a:t>3.</a:t>
            </a:r>
            <a:r>
              <a:rPr lang="cs-CZ" dirty="0"/>
              <a:t> </a:t>
            </a:r>
            <a:r>
              <a:rPr lang="cs-CZ" b="1" dirty="0"/>
              <a:t>pravidla pro snížení počtu účastníků </a:t>
            </a:r>
            <a:r>
              <a:rPr lang="cs-CZ" dirty="0"/>
              <a:t>zadávacího řízení </a:t>
            </a:r>
            <a:r>
              <a:rPr lang="cs-CZ" b="1" dirty="0"/>
              <a:t>nebo snížení počtu předběžných nabídek nebo řešení</a:t>
            </a:r>
            <a:r>
              <a:rPr lang="cs-CZ" dirty="0"/>
              <a:t>,</a:t>
            </a:r>
          </a:p>
          <a:p>
            <a:r>
              <a:rPr lang="cs-CZ" b="1" dirty="0"/>
              <a:t>4.</a:t>
            </a:r>
            <a:r>
              <a:rPr lang="cs-CZ" dirty="0"/>
              <a:t> </a:t>
            </a:r>
            <a:r>
              <a:rPr lang="cs-CZ" b="1" dirty="0"/>
              <a:t>pravidla pro hodnocení nabídek</a:t>
            </a:r>
            <a:r>
              <a:rPr lang="cs-CZ" dirty="0"/>
              <a:t>,</a:t>
            </a:r>
          </a:p>
          <a:p>
            <a:r>
              <a:rPr lang="cs-CZ" b="1" dirty="0"/>
              <a:t>5.</a:t>
            </a:r>
            <a:r>
              <a:rPr lang="cs-CZ" dirty="0"/>
              <a:t> </a:t>
            </a:r>
            <a:r>
              <a:rPr lang="cs-CZ" b="1" dirty="0"/>
              <a:t>další podmínky pro uzavření smlouvy </a:t>
            </a:r>
            <a:r>
              <a:rPr lang="cs-CZ" dirty="0"/>
              <a:t>na veřejnou zakázku podle § 104.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ZD obecně</a:t>
            </a:r>
          </a:p>
        </p:txBody>
      </p:sp>
    </p:spTree>
    <p:extLst>
      <p:ext uri="{BB962C8B-B14F-4D97-AF65-F5344CB8AC3E}">
        <p14:creationId xmlns:p14="http://schemas.microsoft.com/office/powerpoint/2010/main" val="2430962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2132856"/>
            <a:ext cx="8219256" cy="3888432"/>
          </a:xfrm>
        </p:spPr>
        <p:txBody>
          <a:bodyPr>
            <a:normAutofit/>
          </a:bodyPr>
          <a:lstStyle/>
          <a:p>
            <a:r>
              <a:rPr lang="cs-CZ" b="1" dirty="0"/>
              <a:t>§ 36 odst. 3</a:t>
            </a:r>
          </a:p>
          <a:p>
            <a:r>
              <a:rPr lang="cs-CZ" dirty="0"/>
              <a:t>Zadávací podmínky zadavatel stanoví a poskytne dodavatelům </a:t>
            </a:r>
            <a:r>
              <a:rPr lang="cs-CZ" b="1" dirty="0"/>
              <a:t>v podrobnostech nezbytných pro účast dodavatele </a:t>
            </a:r>
            <a:r>
              <a:rPr lang="cs-CZ" dirty="0"/>
              <a:t>v zadávacím řízení. Zadavatel nesmí přenášet odpovědnost za správnost a úplnost zadávacích podmínek na dodavatele.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147248" cy="720080"/>
          </a:xfrm>
        </p:spPr>
        <p:txBody>
          <a:bodyPr/>
          <a:lstStyle/>
          <a:p>
            <a:r>
              <a:rPr lang="cs-CZ" sz="2800" dirty="0"/>
              <a:t>Zadávací podmínky – obecné požadavky</a:t>
            </a:r>
          </a:p>
        </p:txBody>
      </p:sp>
    </p:spTree>
    <p:extLst>
      <p:ext uri="{BB962C8B-B14F-4D97-AF65-F5344CB8AC3E}">
        <p14:creationId xmlns:p14="http://schemas.microsoft.com/office/powerpoint/2010/main" val="4051545735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9898</TotalTime>
  <Words>2927</Words>
  <Application>Microsoft Office PowerPoint</Application>
  <PresentationFormat>Předvádění na obrazovce (4:3)</PresentationFormat>
  <Paragraphs>213</Paragraphs>
  <Slides>32</Slides>
  <Notes>32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MMR_klas</vt:lpstr>
      <vt:lpstr>Povinné součásti zadávací dokumentace  </vt:lpstr>
      <vt:lpstr>Co je zadávací dokumentace (ZD)?</vt:lpstr>
      <vt:lpstr>§ 36 odst. 2 ZZVZ</vt:lpstr>
      <vt:lpstr>Kdo tvoří ZD?</vt:lpstr>
      <vt:lpstr>ZD u VZ malého rozsahu a ve zjednodušeném podlimitním řízení (§ 53) </vt:lpstr>
      <vt:lpstr>Zahajovací formuláře, profil zadavatele</vt:lpstr>
      <vt:lpstr>Uveřejnění ZD na profilu zadavatele (§ 96)</vt:lpstr>
      <vt:lpstr>Obsah ZD obecně</vt:lpstr>
      <vt:lpstr>Zadávací podmínky – obecné požadavky</vt:lpstr>
      <vt:lpstr>Podmínky účasti v ZŘ (§ 37 odst. 1)</vt:lpstr>
      <vt:lpstr>Podmínky účasti v ZŘ </vt:lpstr>
      <vt:lpstr>Základní obsah ZD konkrétně (u ZPŘ)</vt:lpstr>
      <vt:lpstr>Základní obsah ZD konkrétně (u ZPŘ)</vt:lpstr>
      <vt:lpstr>Příklady ustanovení ZZVZ, kde se dále objevuje požadavek na uvedení v ZD </vt:lpstr>
      <vt:lpstr>Příklady ustanovení ZZVZ, kde se dále objevuje požadavek na uvedení v ZD</vt:lpstr>
      <vt:lpstr>Příklady ustanovení ZZVZ, kde se dále objevuje požadavek na uvedení v ZD </vt:lpstr>
      <vt:lpstr>Příklady ustanovení ZZVZ, kde se dále objevuje požadavek na uvedení v ZD </vt:lpstr>
      <vt:lpstr>Příklady ustanovení ZZVZ, kde se dále objevuje požadavek na uvedení v ZD </vt:lpstr>
      <vt:lpstr>Příklady ustanovení ZZVZ, kde se dále objevuje požadavek na uvedení v ZD </vt:lpstr>
      <vt:lpstr>Příklady ustanovení ZZVZ, kde se dále objevuje požadavek na uvedení v ZD</vt:lpstr>
      <vt:lpstr>Příklady ustanovení ZZVZ, kde se dále objevuje požadavek na uvedení v ZD</vt:lpstr>
      <vt:lpstr>Příklady ustanovení ZZVZ, kde se dále objevuje požadavek na uvedení v ZD</vt:lpstr>
      <vt:lpstr>Příklady ustanovení ZZVZ, kde se dále objevuje požadavek na uvedení v ZD</vt:lpstr>
      <vt:lpstr>Příklady ustanovení ZZVZ, kde se dále objevuje požadavek na uvedení v ZD</vt:lpstr>
      <vt:lpstr>Příklady ustanovení ZZVZ, kde se dále objevuje požadavek na uvedení v ZD</vt:lpstr>
      <vt:lpstr>Příklady ustanovení ZZVZ, kde se dále objevuje požadavek na uvedení v ZD</vt:lpstr>
      <vt:lpstr>Příklady ustanovení ZZVZ, kde se dále objevuje požadavek na uvedení v ZD</vt:lpstr>
      <vt:lpstr>Příklady ustanovení ZZVZ, kde se dále objevuje požadavek na uvedení v ZD</vt:lpstr>
      <vt:lpstr>Příklady ustanovení ZZVZ, kde se dále objevuje požadavek na uvedení v ZD</vt:lpstr>
      <vt:lpstr>Příklady ustanovení ZZVZ, kde se dále objevuje požadavek na uvedení v ZD</vt:lpstr>
      <vt:lpstr>Příklady evropských požadavků nad rámec zadávacích směrnic (nařízení)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Nedvědická Jana</cp:lastModifiedBy>
  <cp:revision>340</cp:revision>
  <cp:lastPrinted>2024-06-17T07:58:35Z</cp:lastPrinted>
  <dcterms:created xsi:type="dcterms:W3CDTF">2014-02-26T13:05:03Z</dcterms:created>
  <dcterms:modified xsi:type="dcterms:W3CDTF">2024-06-19T07:45:13Z</dcterms:modified>
</cp:coreProperties>
</file>