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3"/>
  </p:notesMasterIdLst>
  <p:handoutMasterIdLst>
    <p:handoutMasterId r:id="rId54"/>
  </p:handoutMasterIdLst>
  <p:sldIdLst>
    <p:sldId id="257" r:id="rId5"/>
    <p:sldId id="496" r:id="rId6"/>
    <p:sldId id="446" r:id="rId7"/>
    <p:sldId id="534" r:id="rId8"/>
    <p:sldId id="524" r:id="rId9"/>
    <p:sldId id="522" r:id="rId10"/>
    <p:sldId id="526" r:id="rId11"/>
    <p:sldId id="509" r:id="rId12"/>
    <p:sldId id="303" r:id="rId13"/>
    <p:sldId id="515" r:id="rId14"/>
    <p:sldId id="530" r:id="rId15"/>
    <p:sldId id="528" r:id="rId16"/>
    <p:sldId id="466" r:id="rId17"/>
    <p:sldId id="508" r:id="rId18"/>
    <p:sldId id="454" r:id="rId19"/>
    <p:sldId id="533" r:id="rId20"/>
    <p:sldId id="456" r:id="rId21"/>
    <p:sldId id="467" r:id="rId22"/>
    <p:sldId id="468" r:id="rId23"/>
    <p:sldId id="491" r:id="rId24"/>
    <p:sldId id="500" r:id="rId25"/>
    <p:sldId id="529" r:id="rId26"/>
    <p:sldId id="510" r:id="rId27"/>
    <p:sldId id="498" r:id="rId28"/>
    <p:sldId id="507" r:id="rId29"/>
    <p:sldId id="506" r:id="rId30"/>
    <p:sldId id="505" r:id="rId31"/>
    <p:sldId id="520" r:id="rId32"/>
    <p:sldId id="497" r:id="rId33"/>
    <p:sldId id="488" r:id="rId34"/>
    <p:sldId id="521" r:id="rId35"/>
    <p:sldId id="517" r:id="rId36"/>
    <p:sldId id="420" r:id="rId37"/>
    <p:sldId id="418" r:id="rId38"/>
    <p:sldId id="469" r:id="rId39"/>
    <p:sldId id="511" r:id="rId40"/>
    <p:sldId id="494" r:id="rId41"/>
    <p:sldId id="532" r:id="rId42"/>
    <p:sldId id="531" r:id="rId43"/>
    <p:sldId id="535" r:id="rId44"/>
    <p:sldId id="439" r:id="rId45"/>
    <p:sldId id="484" r:id="rId46"/>
    <p:sldId id="375" r:id="rId47"/>
    <p:sldId id="489" r:id="rId48"/>
    <p:sldId id="493" r:id="rId49"/>
    <p:sldId id="485" r:id="rId50"/>
    <p:sldId id="462" r:id="rId51"/>
    <p:sldId id="444" r:id="rId52"/>
  </p:sldIdLst>
  <p:sldSz cx="12192000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tábec Ondřej" initials="" lastIdx="0" clrIdx="0"/>
  <p:cmAuthor id="2" name="Oktábec Ondřej" initials="OO" lastIdx="4" clrIdx="1">
    <p:extLst>
      <p:ext uri="{19B8F6BF-5375-455C-9EA6-DF929625EA0E}">
        <p15:presenceInfo xmlns:p15="http://schemas.microsoft.com/office/powerpoint/2012/main" userId="S-1-5-21-1453678106-484518242-318601546-9505" providerId="AD"/>
      </p:ext>
    </p:extLst>
  </p:cmAuthor>
  <p:cmAuthor id="3" name="Oktábec Ondřej" initials="OO [2]" lastIdx="2" clrIdx="2">
    <p:extLst>
      <p:ext uri="{19B8F6BF-5375-455C-9EA6-DF929625EA0E}">
        <p15:presenceInfo xmlns:p15="http://schemas.microsoft.com/office/powerpoint/2012/main" userId="S::ondrej.oktabec@mmr.cz::e0c7dd05-a79d-4b1e-9fab-538ac0e19e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86131" autoAdjust="0"/>
  </p:normalViewPr>
  <p:slideViewPr>
    <p:cSldViewPr snapToGrid="0">
      <p:cViewPr varScale="1">
        <p:scale>
          <a:sx n="68" d="100"/>
          <a:sy n="68" d="100"/>
        </p:scale>
        <p:origin x="66" y="594"/>
      </p:cViewPr>
      <p:guideLst/>
    </p:cSldViewPr>
  </p:slideViewPr>
  <p:outlineViewPr>
    <p:cViewPr>
      <p:scale>
        <a:sx n="33" d="100"/>
        <a:sy n="33" d="100"/>
      </p:scale>
      <p:origin x="0" y="-42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11271-36B6-4B76-BADE-A7655AD90997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E1462-F6EC-4EBB-AE54-6D9FA53B86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98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790B974-82C2-4711-AFA5-F77A6678B75D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ED80090-480A-43D0-BB43-20A4CDBC61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58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330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774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89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586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288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031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733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88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151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26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47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376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077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642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008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110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944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634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015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174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476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7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895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104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406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7712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3807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1531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2449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9081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631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69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59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34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21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162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261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0090-480A-43D0-BB43-20A4CDBC610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59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71531" y="4581128"/>
            <a:ext cx="9409045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871531" y="1988840"/>
            <a:ext cx="9710869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871531" y="3789040"/>
            <a:ext cx="9612245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371" y="692696"/>
            <a:ext cx="3420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81" y="2060848"/>
            <a:ext cx="11055019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8"/>
            <a:ext cx="2688299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0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81" y="1484784"/>
            <a:ext cx="11055019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8"/>
            <a:ext cx="2688299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7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23392" y="2060849"/>
            <a:ext cx="109728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92" y="620688"/>
            <a:ext cx="2688299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347200" y="6483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53255"/>
                </a:solidFill>
              </a:defRPr>
            </a:lvl1pPr>
          </a:lstStyle>
          <a:p>
            <a:pPr>
              <a:defRPr/>
            </a:pPr>
            <a:fld id="{2A4A71D0-3820-4537-8AC9-32459DED91C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62289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6178A0-1E68-4502-A3F7-15E4EA4A7219}" type="datetimeFigureOut">
              <a:rPr lang="cs-CZ" smtClean="0"/>
              <a:t>04.06.2024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28307C-8575-4F60-9FAB-B81676BCD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14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8" cstate="print"/>
          <a:srcRect l="17008" b="8622"/>
          <a:stretch>
            <a:fillRect/>
          </a:stretch>
        </p:blipFill>
        <p:spPr>
          <a:xfrm>
            <a:off x="3" y="1988841"/>
            <a:ext cx="10544727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12192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9883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hs.cz/download/Sekce_VZ/Metodiky/Stanovisko-UOHS_aplikace-242-odst.-5-ZZVZ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-vz.cz/info-forum-vzdelavani/novy-zakon-c-134-2016-sb-o-zadavani-verejnych-zakazek/otazky-a-odpovedi/cast-ctvrta-nadlimitni-rezim-%c2%a7-55-%c2%a7-128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mlouvy.gov.cz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-vz.cz/info-forum-vzdelavani/aktuality/prechod-na-eforms-planovana-odstavka-vestnik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rtal-vz.cz/wp-content/uploads/2016/10/Nov%C3%A1-metodika-k-vyhl%C3%A1%C5%A1ce-o-uve%C5%99ej%C5%88ov%C3%A1n%C3%AD-a-profilu-zadavatele_eForms_final.pdf" TargetMode="External"/><Relationship Id="rId4" Type="http://schemas.openxmlformats.org/officeDocument/2006/relationships/hyperlink" Target="https://eur-lex.europa.eu/legal-content/CS/TXT/?uri=CELEX%3A32019R1780&amp;qid=170834770590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5227" y="912913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cs-CZ" sz="2400" b="1" dirty="0">
              <a:solidFill>
                <a:srgbClr val="000099"/>
              </a:solidFill>
              <a:latin typeface="+mj-lt"/>
            </a:endParaRPr>
          </a:p>
          <a:p>
            <a:pPr marL="0" indent="0" algn="ctr">
              <a:buNone/>
            </a:pPr>
            <a:endParaRPr lang="cs-CZ" sz="2400" b="1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None/>
            </a:pPr>
            <a:endParaRPr lang="cs-CZ" sz="2400" b="1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chemeClr val="accent1"/>
                </a:solidFill>
                <a:latin typeface="+mj-lt"/>
              </a:rPr>
              <a:t>Den s VZ - Uveřejňování prakticky</a:t>
            </a:r>
            <a:endParaRPr lang="cs-CZ" sz="2400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4. června 2024  10:00 - 12:00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Místo konání: Online přes MS Teams</a:t>
            </a:r>
          </a:p>
          <a:p>
            <a:pPr marL="0" indent="0" algn="r">
              <a:spcAft>
                <a:spcPts val="350"/>
              </a:spcAft>
              <a:buNone/>
            </a:pPr>
            <a:endParaRPr lang="cs-CZ" sz="2400" dirty="0">
              <a:solidFill>
                <a:schemeClr val="accent1"/>
              </a:solidFill>
              <a:latin typeface="+mj-lt"/>
            </a:endParaRPr>
          </a:p>
          <a:p>
            <a:pPr marL="0" indent="0" algn="r">
              <a:spcAft>
                <a:spcPts val="350"/>
              </a:spcAft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Mgr. Ondřej Oktábec</a:t>
            </a:r>
          </a:p>
          <a:p>
            <a:pPr marL="0" indent="0" algn="r">
              <a:spcAft>
                <a:spcPts val="350"/>
              </a:spcAft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Oddělení strategií profesionalizace a metodik zakázek EU</a:t>
            </a:r>
          </a:p>
          <a:p>
            <a:pPr marL="0" indent="0" algn="r">
              <a:spcAft>
                <a:spcPts val="350"/>
              </a:spcAft>
              <a:buNone/>
            </a:pPr>
            <a:r>
              <a:rPr lang="cs-CZ" sz="2400" b="1" dirty="0">
                <a:solidFill>
                  <a:schemeClr val="accent1"/>
                </a:solidFill>
                <a:latin typeface="+mj-lt"/>
              </a:rPr>
              <a:t>MMR ČR (OSPEVZ - 36)</a:t>
            </a:r>
          </a:p>
        </p:txBody>
      </p:sp>
    </p:spTree>
    <p:extLst>
      <p:ext uri="{BB962C8B-B14F-4D97-AF65-F5344CB8AC3E}">
        <p14:creationId xmlns:p14="http://schemas.microsoft.com/office/powerpoint/2010/main" val="232448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Prováděcí nařízení komise č. 2019/1780/EU a 2014/24/EU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8340" y="1971674"/>
            <a:ext cx="11055019" cy="429058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i="1" dirty="0">
                <a:latin typeface="+mj-lt"/>
              </a:rPr>
              <a:t>10 - Předběžné oznámení pro zadávání, jak </a:t>
            </a:r>
            <a:r>
              <a:rPr lang="pl-PL" sz="2100" i="1" dirty="0">
                <a:latin typeface="+mj-lt"/>
              </a:rPr>
              <a:t>je uvedeno v článku 48 </a:t>
            </a:r>
            <a:r>
              <a:rPr lang="cs-CZ" sz="2100" i="1" dirty="0">
                <a:latin typeface="+mj-lt"/>
              </a:rPr>
              <a:t>odst. 2 </a:t>
            </a:r>
            <a:r>
              <a:rPr lang="cs-CZ" sz="2100" b="1" i="1" dirty="0">
                <a:latin typeface="+mj-lt"/>
              </a:rPr>
              <a:t>(obsahuje kromě informací dle přílohy V části B oddílu I. rovněž II. další informace, jež mají být uvedeny do oznámení sloužících jako výzva k účasti v soutěži § 58 odst. 5)</a:t>
            </a:r>
          </a:p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i="1" dirty="0">
                <a:latin typeface="+mj-lt"/>
              </a:rPr>
              <a:t>16 - Oznámení o zahájení zadávacího řízení </a:t>
            </a:r>
            <a:r>
              <a:rPr lang="cs-CZ" sz="2100" i="0" u="none" strike="noStrike" baseline="0" dirty="0">
                <a:solidFill>
                  <a:srgbClr val="000000"/>
                </a:solidFill>
                <a:latin typeface="+mj-lt"/>
              </a:rPr>
              <a:t>– obecná veřejná zakázka; možnost zahájit s průvodcem či bez, v případě, že navazuje na předchozí oznámení ke </a:t>
            </a:r>
            <a:r>
              <a:rPr lang="cs-CZ" sz="2100" i="1" dirty="0">
                <a:latin typeface="+mj-lt"/>
              </a:rPr>
              <a:t>zkrácení lhůt (7)</a:t>
            </a:r>
          </a:p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i="1" dirty="0">
                <a:latin typeface="+mj-lt"/>
              </a:rPr>
              <a:t>29 - Formulář pro oznámení o výsledku zadávacího řízení</a:t>
            </a:r>
            <a:r>
              <a:rPr lang="cs-CZ" sz="2100" b="1" dirty="0">
                <a:latin typeface="+mj-lt"/>
              </a:rPr>
              <a:t>, v </a:t>
            </a:r>
            <a:r>
              <a:rPr lang="cs-CZ" sz="2100" dirty="0">
                <a:latin typeface="+mj-lt"/>
              </a:rPr>
              <a:t>článku </a:t>
            </a:r>
            <a:r>
              <a:rPr lang="cs-CZ" sz="2100" b="1" dirty="0">
                <a:latin typeface="+mj-lt"/>
              </a:rPr>
              <a:t>50, čl. 75 odst. 2 a čl. 79 odst. 2 </a:t>
            </a:r>
            <a:r>
              <a:rPr lang="cs-CZ" sz="2100" dirty="0">
                <a:latin typeface="+mj-lt"/>
              </a:rPr>
              <a:t>směrnice 2014/24/EU, článku </a:t>
            </a:r>
            <a:r>
              <a:rPr lang="cs-CZ" sz="2100" b="1" dirty="0">
                <a:latin typeface="+mj-lt"/>
              </a:rPr>
              <a:t>70, čl. 92 odst. 2 a čl. 96 odst. 1 </a:t>
            </a:r>
            <a:r>
              <a:rPr lang="cs-CZ" sz="2100" dirty="0">
                <a:latin typeface="+mj-lt"/>
              </a:rPr>
              <a:t>třetím pododstavci směrnice 2014/25/EU, článku 32 směrnice 2014/23/EU a čl. 30 odst. 3 směrnice 2009/81/ES</a:t>
            </a:r>
          </a:p>
          <a:p>
            <a:pPr marL="342900" indent="-342900" algn="just"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100" i="1" dirty="0">
                <a:latin typeface="+mj-lt"/>
              </a:rPr>
              <a:t>38 - Formulář pro změnu smlouvy </a:t>
            </a:r>
            <a:r>
              <a:rPr lang="cs-CZ" sz="2100" dirty="0">
                <a:latin typeface="+mj-lt"/>
              </a:rPr>
              <a:t>uvedený v čl. 72 odst. 1 směrnice </a:t>
            </a:r>
            <a:r>
              <a:rPr lang="cs-CZ" sz="2100" b="1" dirty="0">
                <a:latin typeface="+mj-lt"/>
              </a:rPr>
              <a:t>2014/24/EU</a:t>
            </a:r>
            <a:r>
              <a:rPr lang="cs-CZ" sz="2100" dirty="0">
                <a:latin typeface="+mj-lt"/>
              </a:rPr>
              <a:t>, čl. 89 odst. 1 směrnice 2014/25/EU a čl. 43 odst. 1 směrnice 2014/23/EU</a:t>
            </a:r>
          </a:p>
        </p:txBody>
      </p:sp>
    </p:spTree>
    <p:extLst>
      <p:ext uri="{BB962C8B-B14F-4D97-AF65-F5344CB8AC3E}">
        <p14:creationId xmlns:p14="http://schemas.microsoft.com/office/powerpoint/2010/main" val="57950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Prováděcí nařízení komise č. 2019/1780/EU  („</a:t>
            </a:r>
            <a:r>
              <a:rPr lang="cs-CZ" sz="2400" b="1" dirty="0">
                <a:latin typeface="+mj-lt"/>
              </a:rPr>
              <a:t>formulář pro opravu“)</a:t>
            </a:r>
            <a:endParaRPr lang="cs-CZ" sz="2400" dirty="0">
              <a:latin typeface="+mj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8340" y="1971674"/>
            <a:ext cx="11055019" cy="3783667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900" b="1" dirty="0">
                <a:latin typeface="+mj-lt"/>
              </a:rPr>
              <a:t>V případě opravy je uveřejňován „Opravný formulář“ vždy v rozsahu celého formuláře, včetně částí, kterých se oprava netýká:</a:t>
            </a:r>
          </a:p>
          <a:p>
            <a:pPr marL="342900" indent="-342900"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900" dirty="0">
                <a:latin typeface="+mj-lt"/>
              </a:rPr>
              <a:t>Jedná se dle ZZVZ o tzv. Oznámení o změně ve smyslu § </a:t>
            </a:r>
            <a:r>
              <a:rPr lang="cs-CZ" sz="1900" b="1" dirty="0">
                <a:latin typeface="+mj-lt"/>
              </a:rPr>
              <a:t>222 odst. 8 </a:t>
            </a:r>
            <a:r>
              <a:rPr lang="cs-CZ" sz="1900" dirty="0">
                <a:latin typeface="+mj-lt"/>
              </a:rPr>
              <a:t>ZZVZ.</a:t>
            </a:r>
          </a:p>
          <a:p>
            <a:pPr marL="342900" indent="-342900"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900" dirty="0">
                <a:latin typeface="+mj-lt"/>
              </a:rPr>
              <a:t>Oznámení o změně je určeno pro zadavatele – obecná veřejná zakázka.</a:t>
            </a:r>
          </a:p>
          <a:p>
            <a:pPr marL="342900" indent="-342900"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900" i="1" dirty="0">
                <a:highlight>
                  <a:srgbClr val="FFFF00"/>
                </a:highlight>
                <a:latin typeface="+mj-lt"/>
              </a:rPr>
              <a:t>V případě opravy je uveřejňován formulář vždy v plném rozsahu informací.</a:t>
            </a:r>
            <a:r>
              <a:rPr lang="cs-CZ" sz="1900" dirty="0">
                <a:latin typeface="+mj-lt"/>
              </a:rPr>
              <a:t> </a:t>
            </a:r>
          </a:p>
          <a:p>
            <a:pPr marL="342900" indent="-342900"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900" dirty="0">
                <a:latin typeface="+mj-lt"/>
              </a:rPr>
              <a:t>Potřeba opravy údajů ve formuláři - </a:t>
            </a:r>
            <a:r>
              <a:rPr lang="cs-CZ" sz="1900" b="1" dirty="0">
                <a:latin typeface="+mj-lt"/>
              </a:rPr>
              <a:t>38</a:t>
            </a:r>
            <a:r>
              <a:rPr lang="cs-CZ" sz="1900" dirty="0">
                <a:latin typeface="+mj-lt"/>
              </a:rPr>
              <a:t> zadavatel MUSÍ uveřejnit NOVÝ formulář.</a:t>
            </a:r>
          </a:p>
          <a:p>
            <a:pPr marL="342900" indent="-342900" algn="just">
              <a:lnSpc>
                <a:spcPct val="124000"/>
              </a:lnSpc>
              <a:spcBef>
                <a:spcPts val="350"/>
              </a:spcBef>
              <a:spcAft>
                <a:spcPts val="350"/>
              </a:spcAft>
              <a:buAutoNum type="arabicParenR"/>
            </a:pPr>
            <a:r>
              <a:rPr lang="cs-CZ" sz="1900" dirty="0">
                <a:latin typeface="+mj-lt"/>
              </a:rPr>
              <a:t>Nelze sčítat změny dle § 222 odst. 5, nebo 6, a podobně – </a:t>
            </a:r>
            <a:r>
              <a:rPr lang="cs-CZ" sz="1900" b="1" dirty="0">
                <a:latin typeface="+mj-lt"/>
              </a:rPr>
              <a:t>pokud nemá možnost navázat, pro účely umožnění uveřejnění oznámení o změně závazku ze smlouvy, musí odkázat na další informace“ (BT-300-Procedure) formulaci </a:t>
            </a:r>
            <a:r>
              <a:rPr lang="cs-CZ" sz="1900" b="1" dirty="0">
                <a:highlight>
                  <a:srgbClr val="00FF00"/>
                </a:highlight>
                <a:latin typeface="+mj-lt"/>
              </a:rPr>
              <a:t>„Změna dle § 222 ZZVZ“.</a:t>
            </a:r>
            <a:endParaRPr lang="cs-CZ" sz="1900" dirty="0">
              <a:highlight>
                <a:srgbClr val="00FF00"/>
              </a:highlight>
              <a:latin typeface="+mj-lt"/>
            </a:endParaRPr>
          </a:p>
          <a:p>
            <a:pPr algn="l"/>
            <a:r>
              <a:rPr lang="cs-CZ" sz="1800" b="1" i="1" dirty="0">
                <a:latin typeface="+mj-lt"/>
              </a:rPr>
              <a:t>Změna závazku ze smlouvy na veřejnou zakázku v případech, kdy smlouva na původní veřejnou zakázku byla uzavřena mimo zadávací řízení, včetně veřejných zakázek malého rozsahu - VZMR.</a:t>
            </a:r>
          </a:p>
        </p:txBody>
      </p:sp>
    </p:spTree>
    <p:extLst>
      <p:ext uri="{BB962C8B-B14F-4D97-AF65-F5344CB8AC3E}">
        <p14:creationId xmlns:p14="http://schemas.microsoft.com/office/powerpoint/2010/main" val="4316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6387" y="1329462"/>
            <a:ext cx="11055019" cy="504056"/>
          </a:xfrm>
        </p:spPr>
        <p:txBody>
          <a:bodyPr anchor="t">
            <a:noAutofit/>
          </a:bodyPr>
          <a:lstStyle/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pl-PL" sz="2400" dirty="0">
                <a:latin typeface="+mj-lt"/>
              </a:rPr>
              <a:t>„eForms” režim a předání formuláře k uveřejnění</a:t>
            </a:r>
            <a:endParaRPr lang="cs-CZ" sz="2400" dirty="0">
              <a:latin typeface="+mj-lt"/>
            </a:endParaRP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526388" y="1833518"/>
            <a:ext cx="11055350" cy="2090392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2000" dirty="0">
                <a:solidFill>
                  <a:schemeClr val="tx1"/>
                </a:solidFill>
                <a:ea typeface="+mn-ea"/>
              </a:rPr>
              <a:t>(3) </a:t>
            </a:r>
            <a:r>
              <a:rPr lang="cs-CZ" sz="2000" b="1" dirty="0">
                <a:solidFill>
                  <a:schemeClr val="tx1"/>
                </a:solidFill>
                <a:ea typeface="+mn-ea"/>
              </a:rPr>
              <a:t>Formulář zadavatel odešle elektronicky </a:t>
            </a:r>
            <a:r>
              <a:rPr lang="cs-CZ" sz="2000" dirty="0">
                <a:solidFill>
                  <a:schemeClr val="tx1"/>
                </a:solidFill>
                <a:ea typeface="+mn-ea"/>
              </a:rPr>
              <a:t>do / (</a:t>
            </a:r>
            <a:r>
              <a:rPr lang="cs-CZ" sz="2000" i="1" dirty="0"/>
              <a:t>uveřejnění výhradně prostřednictvím</a:t>
            </a:r>
            <a:r>
              <a:rPr lang="cs-CZ" sz="2000" dirty="0">
                <a:solidFill>
                  <a:schemeClr val="tx1"/>
                </a:solidFill>
                <a:ea typeface="+mn-ea"/>
              </a:rPr>
              <a:t>)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2000" dirty="0">
                <a:solidFill>
                  <a:schemeClr val="tx1"/>
                </a:solidFill>
                <a:ea typeface="+mn-ea"/>
              </a:rPr>
              <a:t>a) Věstníku veřejných zakázek, jde-li o podlimitní veřejnou zakázku,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  <a:ea typeface="+mn-ea"/>
              </a:rPr>
              <a:t>b) Věstníku veřejných zakázek a </a:t>
            </a:r>
            <a:r>
              <a:rPr lang="cs-CZ" sz="2000" b="1" dirty="0">
                <a:solidFill>
                  <a:schemeClr val="tx1"/>
                </a:solidFill>
                <a:ea typeface="+mn-ea"/>
              </a:rPr>
              <a:t>do Úředního věstníku Evropské unie</a:t>
            </a:r>
            <a:r>
              <a:rPr lang="cs-CZ" sz="2000" i="1" dirty="0">
                <a:solidFill>
                  <a:schemeClr val="tx1"/>
                </a:solidFill>
                <a:ea typeface="+mn-ea"/>
              </a:rPr>
              <a:t>, </a:t>
            </a:r>
            <a:r>
              <a:rPr lang="cs-CZ" sz="2000" i="1" u="sng" dirty="0">
                <a:solidFill>
                  <a:schemeClr val="tx1"/>
                </a:solidFill>
                <a:ea typeface="+mn-ea"/>
              </a:rPr>
              <a:t>jde-li o nadlimitní veřejnou zakázku; odeslání do TED může zadavatel učinit prostřednictvím provozovatele Věstníku veřejných zakázek</a:t>
            </a:r>
            <a:r>
              <a:rPr lang="cs-CZ" sz="2000" i="1" dirty="0">
                <a:solidFill>
                  <a:schemeClr val="tx1"/>
                </a:solidFill>
                <a:ea typeface="+mn-ea"/>
              </a:rPr>
              <a:t> </a:t>
            </a:r>
            <a:r>
              <a:rPr lang="cs-CZ" sz="2000" i="1" dirty="0"/>
              <a:t>(§ 4 odst. 1 vyhláška č. 345/2023 Sb. přímým podáním ve VVZ)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5C06A6F5-FDA4-4E5B-A06D-5C26E3CE90C2}"/>
              </a:ext>
            </a:extLst>
          </p:cNvPr>
          <p:cNvSpPr txBox="1">
            <a:spLocks/>
          </p:cNvSpPr>
          <p:nvPr/>
        </p:nvSpPr>
        <p:spPr>
          <a:xfrm>
            <a:off x="526387" y="3773634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cs-CZ" sz="2400" dirty="0">
                <a:latin typeface="+mj-lt"/>
              </a:rPr>
              <a:t>Legislativně „technické“ podmínky přijetí formuláře</a:t>
            </a:r>
            <a:endParaRPr lang="cs-CZ" sz="2000" dirty="0">
              <a:solidFill>
                <a:schemeClr val="tx1"/>
              </a:solidFill>
              <a:ea typeface="+mn-ea"/>
            </a:endParaRPr>
          </a:p>
          <a:p>
            <a:endParaRPr lang="cs-CZ" sz="2400" dirty="0">
              <a:latin typeface="+mj-lt"/>
            </a:endParaRP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1C53BCB0-198B-434E-AC5B-5CD6ABA8118C}"/>
              </a:ext>
            </a:extLst>
          </p:cNvPr>
          <p:cNvSpPr txBox="1">
            <a:spLocks/>
          </p:cNvSpPr>
          <p:nvPr/>
        </p:nvSpPr>
        <p:spPr>
          <a:xfrm>
            <a:off x="526387" y="4277690"/>
            <a:ext cx="11055350" cy="20903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Viz Provozní řád Věstníku veřejných zakázek VVZ, příloha č. 2 /</a:t>
            </a:r>
            <a:r>
              <a:rPr lang="cs-CZ" sz="2000" i="1" dirty="0"/>
              <a:t> Metodika pro vyplnění formulářů a žádosti, </a:t>
            </a:r>
            <a:r>
              <a:rPr lang="cs-CZ" sz="2000" i="1" dirty="0">
                <a:highlight>
                  <a:srgbClr val="FFFF00"/>
                </a:highlight>
              </a:rPr>
              <a:t>str. 9/43 </a:t>
            </a:r>
            <a:r>
              <a:rPr lang="cs-CZ" sz="2000" i="1" dirty="0"/>
              <a:t>je nezbytné před jeho podáním validovat, jako technicko-legislativní vady podání, že formulář nebude TED odmítnut. Lze uchovat jako záznam, že nebyl zjištěn blíže určený výpis neshod, bez nutnosti nevalidní hodnoty opravit – nutný předpoklad přijetí TED.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dirty="0">
                <a:highlight>
                  <a:srgbClr val="FFFF00"/>
                </a:highlight>
              </a:rPr>
              <a:t>Formulář se nepovažuje za odeslaný pro účely zahájení ZŘ, pokud provozovatel VVZ nebo EU-TED odmítne přijmout formulář k uveřejnění</a:t>
            </a:r>
            <a:r>
              <a:rPr lang="cs-CZ" sz="2000" b="1" dirty="0"/>
              <a:t> </a:t>
            </a:r>
            <a:r>
              <a:rPr lang="cs-CZ" sz="2000" i="1" dirty="0"/>
              <a:t>(potvrzení o přijetí k uveřejnění).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endParaRPr lang="cs-CZ" sz="2000" i="1" dirty="0"/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endParaRPr lang="cs-CZ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170017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1" y="1994173"/>
            <a:ext cx="11055019" cy="3940497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Informace na profilu zadavatele se považují za uveřejněné podle tohoto zákona </a:t>
            </a:r>
            <a:r>
              <a:rPr lang="cs-CZ" sz="2000" i="1" dirty="0">
                <a:latin typeface="+mj-lt"/>
              </a:rPr>
              <a:t>pokud zadavatel použije certifikovaný elektronický nástroj, tzn. „přesnou“ internetovou adresu, kterou odešle k uveřejnění VVZ - § 212, resp. 214 odst. 2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Dle ZZVZ</a:t>
            </a:r>
            <a:r>
              <a:rPr lang="cs-CZ" sz="2000" i="1" dirty="0">
                <a:latin typeface="+mj-lt"/>
              </a:rPr>
              <a:t> není uvedena samotná skutková podstata </a:t>
            </a:r>
            <a:r>
              <a:rPr lang="cs-CZ" sz="2000" b="1" i="1" dirty="0">
                <a:latin typeface="+mj-lt"/>
              </a:rPr>
              <a:t>neuveřejnění kompletní zadávací dokumentace nebo nezahájení zadávacího řízení </a:t>
            </a:r>
            <a:r>
              <a:rPr lang="cs-CZ" sz="2000" i="1" dirty="0">
                <a:latin typeface="+mj-lt"/>
              </a:rPr>
              <a:t>(ačkoliv přestupky při uveřejňování dle § 269 jsou taxativně vymezeny, tak jejich výčet nepokrývá všechny uveřejňovací povinnosti, např. povinnost uveřejnit skutečně uhrazenou cenu plnění)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Uveřejnění ZD je potřeba zajistit ve shodě s požadavky na vydání certifikátu k el. nástroji</a:t>
            </a:r>
            <a:r>
              <a:rPr lang="cs-CZ" sz="2000" i="1" dirty="0">
                <a:latin typeface="+mj-lt"/>
              </a:rPr>
              <a:t>, v případě přezkumu postupu zadavatele lze pro konkrétní případ doložit znaleckým posudkem (</a:t>
            </a:r>
            <a:r>
              <a:rPr lang="cs-CZ" sz="2000" b="1" i="1" dirty="0">
                <a:latin typeface="+mj-lt"/>
              </a:rPr>
              <a:t>navazuje na podmínky / náležitosti vydání certifikátu shody</a:t>
            </a:r>
            <a:r>
              <a:rPr lang="cs-CZ" sz="2000" i="1" dirty="0">
                <a:latin typeface="+mj-lt"/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Jedná se „</a:t>
            </a:r>
            <a:r>
              <a:rPr lang="cs-CZ" sz="2000" b="1" i="1" dirty="0">
                <a:latin typeface="+mj-lt"/>
              </a:rPr>
              <a:t>pouze</a:t>
            </a:r>
            <a:r>
              <a:rPr lang="cs-CZ" sz="2000" i="1" dirty="0">
                <a:latin typeface="+mj-lt"/>
              </a:rPr>
              <a:t>“ o obecný delikt, spojený s nedodržením pravidel stanovených zákonem (</a:t>
            </a:r>
            <a:r>
              <a:rPr lang="cs-CZ" sz="2000" b="1" i="1" dirty="0">
                <a:latin typeface="+mj-lt"/>
              </a:rPr>
              <a:t>NSS 8 As 43/2019 – 40)</a:t>
            </a: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endParaRPr lang="cs-CZ" sz="2000" i="1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endParaRPr lang="cs-CZ" sz="2000" i="1" dirty="0"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Uveřejňování informací na profilu zadavatele – zahájení ZŘ</a:t>
            </a:r>
            <a:endParaRPr lang="cs-CZ" sz="2400" dirty="0"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5D58CA6-2920-4E07-8DF6-72C6A5C27E12}"/>
              </a:ext>
            </a:extLst>
          </p:cNvPr>
          <p:cNvSpPr txBox="1"/>
          <p:nvPr/>
        </p:nvSpPr>
        <p:spPr>
          <a:xfrm>
            <a:off x="527381" y="5934670"/>
            <a:ext cx="1105501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  <a:cs typeface="Arial" pitchFamily="34" charset="0"/>
              </a:rPr>
              <a:t>Například nezveřejnění části ZD na profilu zadavatele by mělo nebo mohlo mít vliv na výběr dodavatele</a:t>
            </a:r>
            <a:r>
              <a:rPr lang="cs-CZ" sz="2000" i="1" dirty="0">
                <a:latin typeface="+mj-lt"/>
                <a:cs typeface="Arial" pitchFamily="34" charset="0"/>
              </a:rPr>
              <a:t> (</a:t>
            </a:r>
            <a:r>
              <a:rPr lang="cs-CZ" sz="2000" i="1" dirty="0">
                <a:highlight>
                  <a:srgbClr val="FFFF00"/>
                </a:highlight>
                <a:latin typeface="+mj-lt"/>
                <a:cs typeface="Arial" pitchFamily="34" charset="0"/>
              </a:rPr>
              <a:t>lze uložit pokutu do 10 % ceny veřejné zakázky, nebo do 20 000 000 Kč</a:t>
            </a:r>
            <a:r>
              <a:rPr lang="cs-CZ" sz="2000" i="1" dirty="0">
                <a:latin typeface="+mj-lt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220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2" y="1890564"/>
            <a:ext cx="5071560" cy="4556698"/>
          </a:xfrm>
          <a:ln w="3175">
            <a:noFill/>
          </a:ln>
        </p:spPr>
        <p:txBody>
          <a:bodyPr>
            <a:noAutofit/>
          </a:bodyPr>
          <a:lstStyle/>
          <a:p>
            <a:pPr marL="285750" indent="-28575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  <a:cs typeface="+mn-cs"/>
              </a:rPr>
              <a:t>168/2016 Sb. </a:t>
            </a:r>
            <a:r>
              <a:rPr lang="cs-CZ" sz="1800" dirty="0">
                <a:latin typeface="+mn-lt"/>
                <a:cs typeface="+mn-cs"/>
              </a:rPr>
              <a:t>(</a:t>
            </a:r>
            <a:r>
              <a:rPr lang="cs-CZ" sz="1800" i="1" dirty="0">
                <a:latin typeface="+mn-lt"/>
                <a:cs typeface="+mn-cs"/>
              </a:rPr>
              <a:t>na profilu zadavatele informace ve struktuře dat, </a:t>
            </a:r>
            <a:r>
              <a:rPr lang="cs-CZ" sz="1800" b="1" i="1" dirty="0">
                <a:latin typeface="+mn-lt"/>
                <a:cs typeface="+mn-cs"/>
              </a:rPr>
              <a:t>příloha č. 8</a:t>
            </a:r>
            <a:r>
              <a:rPr lang="cs-CZ" sz="1800" i="1" dirty="0">
                <a:latin typeface="+mn-lt"/>
                <a:cs typeface="+mn-cs"/>
              </a:rPr>
              <a:t>)</a:t>
            </a:r>
            <a:endParaRPr lang="cs-CZ" sz="1800" dirty="0">
              <a:latin typeface="+mn-lt"/>
              <a:cs typeface="+mn-cs"/>
            </a:endParaRP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I. </a:t>
            </a:r>
            <a:r>
              <a:rPr lang="cs-CZ" sz="1800" b="1" dirty="0">
                <a:latin typeface="+mn-lt"/>
                <a:cs typeface="+mn-cs"/>
              </a:rPr>
              <a:t>Zadávací dokumentace </a:t>
            </a:r>
            <a:r>
              <a:rPr lang="cs-CZ" sz="1800" dirty="0">
                <a:latin typeface="+mn-lt"/>
                <a:cs typeface="+mn-cs"/>
              </a:rPr>
              <a:t>(§ 53 odst. 3, § 96 odst. 1 a § 164 odst. 2 zákona)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II. </a:t>
            </a:r>
            <a:r>
              <a:rPr lang="cs-CZ" sz="1800" b="1" dirty="0">
                <a:latin typeface="+mn-lt"/>
                <a:cs typeface="+mn-cs"/>
              </a:rPr>
              <a:t>Výzva k podání nabídek</a:t>
            </a:r>
            <a:r>
              <a:rPr lang="cs-CZ" sz="1800" dirty="0">
                <a:latin typeface="+mn-lt"/>
                <a:cs typeface="+mn-cs"/>
              </a:rPr>
              <a:t> (ZPŘ podle § 53 odst. 1 zákona)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III. </a:t>
            </a:r>
            <a:r>
              <a:rPr lang="cs-CZ" sz="1800" b="1" dirty="0">
                <a:latin typeface="+mn-lt"/>
                <a:cs typeface="+mn-cs"/>
              </a:rPr>
              <a:t>Vysvětlení zadávací dokumentace</a:t>
            </a:r>
            <a:r>
              <a:rPr lang="cs-CZ" sz="1800" dirty="0">
                <a:latin typeface="+mn-lt"/>
                <a:cs typeface="+mn-cs"/>
              </a:rPr>
              <a:t> (podle § 98 zákona)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IV. </a:t>
            </a:r>
            <a:r>
              <a:rPr lang="cs-CZ" sz="1800" b="1" dirty="0">
                <a:latin typeface="+mn-lt"/>
                <a:cs typeface="+mn-cs"/>
              </a:rPr>
              <a:t>Písemná zpráva</a:t>
            </a:r>
            <a:r>
              <a:rPr lang="cs-CZ" sz="1800" dirty="0">
                <a:latin typeface="+mn-lt"/>
                <a:cs typeface="+mn-cs"/>
              </a:rPr>
              <a:t> (podle § 217 zákona)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sz="1800" dirty="0">
                <a:latin typeface="+mn-lt"/>
                <a:cs typeface="+mn-cs"/>
              </a:rPr>
              <a:t>V. </a:t>
            </a:r>
            <a:r>
              <a:rPr lang="cs-CZ" sz="1800" b="1" dirty="0">
                <a:latin typeface="+mn-lt"/>
                <a:cs typeface="+mn-cs"/>
              </a:rPr>
              <a:t>Smlouva</a:t>
            </a:r>
            <a:r>
              <a:rPr lang="cs-CZ" sz="1800" dirty="0">
                <a:latin typeface="+mn-lt"/>
                <a:cs typeface="+mn-cs"/>
              </a:rPr>
              <a:t> (uzavřená na VZ včetně všech jejích změn a dodatků a rámcová dohoda podle § 219 zákona).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endParaRPr lang="cs-CZ" sz="1800" dirty="0">
              <a:latin typeface="+mn-lt"/>
              <a:cs typeface="+mn-cs"/>
            </a:endParaRPr>
          </a:p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endParaRPr lang="cs-CZ" sz="2000" b="1" i="1" dirty="0"/>
          </a:p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endParaRPr lang="cs-CZ" sz="20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Náležitosti profilu zadavatele podle platné legislativy</a:t>
            </a:r>
            <a:endParaRPr lang="cs-CZ" sz="2400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98942" y="1916832"/>
            <a:ext cx="6260123" cy="43684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260/2016 Sb. </a:t>
            </a:r>
            <a:r>
              <a:rPr lang="cs-CZ" dirty="0"/>
              <a:t>(</a:t>
            </a:r>
            <a:r>
              <a:rPr lang="cs-CZ" i="1" dirty="0"/>
              <a:t>stanovení technických podmínek týkajících se elektronických nástrojů</a:t>
            </a:r>
            <a:r>
              <a:rPr lang="cs-CZ" dirty="0"/>
              <a:t>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dirty="0"/>
              <a:t>I. </a:t>
            </a:r>
            <a:r>
              <a:rPr lang="cs-CZ" b="1" dirty="0"/>
              <a:t>Technické náležitosti profilu zadavatele </a:t>
            </a:r>
            <a:r>
              <a:rPr lang="cs-CZ" dirty="0"/>
              <a:t>§ 213 odst. 3 písm. i) a odst. 4 ZZVZ)</a:t>
            </a:r>
          </a:p>
          <a:p>
            <a:pPr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</a:pPr>
            <a:r>
              <a:rPr lang="cs-CZ" dirty="0"/>
              <a:t>II. </a:t>
            </a:r>
            <a:r>
              <a:rPr lang="cs-CZ" b="1" dirty="0"/>
              <a:t>Obecné požadavky </a:t>
            </a:r>
            <a:r>
              <a:rPr lang="cs-CZ" dirty="0"/>
              <a:t>na vydání certifikátu shody § 3 vyhlášky č. 260/2016 Sb., aby informace byly 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AutoNum type="alphaLcParenR"/>
            </a:pPr>
            <a:r>
              <a:rPr lang="cs-CZ" dirty="0"/>
              <a:t>chráněny proti neoprávněné změně,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AutoNum type="alphaLcParenR"/>
            </a:pPr>
            <a:r>
              <a:rPr lang="cs-CZ" dirty="0"/>
              <a:t>byly po stanovenou dobu nepřetržitě přístupné na profilu zadavatele a</a:t>
            </a:r>
          </a:p>
          <a:p>
            <a:pPr marL="342900" indent="-342900">
              <a:lnSpc>
                <a:spcPct val="114000"/>
              </a:lnSpc>
              <a:spcBef>
                <a:spcPts val="350"/>
              </a:spcBef>
              <a:spcAft>
                <a:spcPts val="350"/>
              </a:spcAft>
              <a:buAutoNum type="alphaLcParenR"/>
            </a:pPr>
            <a:r>
              <a:rPr lang="pl-PL" dirty="0">
                <a:highlight>
                  <a:srgbClr val="FFFF00"/>
                </a:highlight>
              </a:rPr>
              <a:t>byly </a:t>
            </a:r>
            <a:r>
              <a:rPr lang="pl-PL" i="1" dirty="0">
                <a:highlight>
                  <a:srgbClr val="FFFF00"/>
                </a:highlight>
              </a:rPr>
              <a:t>uveřejněny bez požadavků na registraci či </a:t>
            </a:r>
            <a:r>
              <a:rPr lang="cs-CZ" i="1" dirty="0">
                <a:highlight>
                  <a:srgbClr val="FFFF00"/>
                </a:highlight>
              </a:rPr>
              <a:t>jakoukoliv identifikaci osoby</a:t>
            </a:r>
            <a:r>
              <a:rPr lang="cs-CZ" dirty="0">
                <a:highlight>
                  <a:srgbClr val="FFFF00"/>
                </a:highlight>
              </a:rPr>
              <a:t>, která k </a:t>
            </a:r>
            <a:r>
              <a:rPr lang="cs-CZ" i="1" dirty="0">
                <a:highlight>
                  <a:srgbClr val="FFFF00"/>
                </a:highlight>
              </a:rPr>
              <a:t>zadávací dokumentaci</a:t>
            </a:r>
            <a:r>
              <a:rPr lang="cs-CZ" dirty="0">
                <a:highlight>
                  <a:srgbClr val="FFFF00"/>
                </a:highlight>
              </a:rPr>
              <a:t> nebo dalším informacím přistupuje.</a:t>
            </a:r>
          </a:p>
        </p:txBody>
      </p:sp>
    </p:spTree>
    <p:extLst>
      <p:ext uri="{BB962C8B-B14F-4D97-AF65-F5344CB8AC3E}">
        <p14:creationId xmlns:p14="http://schemas.microsoft.com/office/powerpoint/2010/main" val="247992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Základní informace o veřejné zakázce na profilu zadavatele </a:t>
            </a:r>
            <a:br>
              <a:rPr lang="cs-CZ" sz="2400" dirty="0"/>
            </a:br>
            <a:endParaRPr lang="cs-CZ" sz="24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7381" y="2026381"/>
            <a:ext cx="11055019" cy="464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b="1" u="sng" dirty="0"/>
              <a:t>§ 214 Informace uveřejněné na profilu zadavatele</a:t>
            </a:r>
            <a:r>
              <a:rPr lang="cs-CZ" b="1" dirty="0"/>
              <a:t> </a:t>
            </a:r>
            <a:r>
              <a:rPr lang="cs-CZ" i="1" dirty="0"/>
              <a:t>(zák. č. </a:t>
            </a:r>
            <a:r>
              <a:rPr lang="cs-CZ" b="1" i="1" dirty="0"/>
              <a:t>134/2016</a:t>
            </a:r>
            <a:r>
              <a:rPr lang="cs-CZ" i="1" dirty="0"/>
              <a:t> Sb.)</a:t>
            </a:r>
          </a:p>
          <a:p>
            <a:pPr lvl="1">
              <a:lnSpc>
                <a:spcPct val="112000"/>
              </a:lnSpc>
              <a:spcAft>
                <a:spcPts val="350"/>
              </a:spcAft>
            </a:pPr>
            <a:r>
              <a:rPr lang="cs-CZ" b="1" dirty="0"/>
              <a:t>(4) Ministerstvo pro místní rozvoj </a:t>
            </a:r>
            <a:r>
              <a:rPr lang="cs-CZ" dirty="0"/>
              <a:t>stanoví vyhláškou </a:t>
            </a:r>
          </a:p>
          <a:p>
            <a:pPr lvl="2">
              <a:lnSpc>
                <a:spcPct val="112000"/>
              </a:lnSpc>
              <a:spcAft>
                <a:spcPts val="350"/>
              </a:spcAft>
            </a:pPr>
            <a:r>
              <a:rPr lang="cs-CZ" dirty="0"/>
              <a:t>a) </a:t>
            </a:r>
            <a:r>
              <a:rPr lang="cs-CZ" b="1" dirty="0"/>
              <a:t>přístup</a:t>
            </a:r>
            <a:r>
              <a:rPr lang="cs-CZ" dirty="0"/>
              <a:t> k uveřejněným informacím</a:t>
            </a:r>
          </a:p>
          <a:p>
            <a:pPr lvl="2">
              <a:lnSpc>
                <a:spcPct val="112000"/>
              </a:lnSpc>
            </a:pPr>
            <a:r>
              <a:rPr lang="cs-CZ" dirty="0"/>
              <a:t>b) </a:t>
            </a:r>
            <a:r>
              <a:rPr lang="cs-CZ" b="1" dirty="0"/>
              <a:t>strukturu</a:t>
            </a:r>
            <a:r>
              <a:rPr lang="cs-CZ" dirty="0"/>
              <a:t> údajů uveřejňovaných na profilu zadavatele a</a:t>
            </a:r>
          </a:p>
          <a:p>
            <a:pPr lvl="2">
              <a:lnSpc>
                <a:spcPct val="112000"/>
              </a:lnSpc>
              <a:spcAft>
                <a:spcPts val="350"/>
              </a:spcAft>
            </a:pPr>
            <a:r>
              <a:rPr lang="cs-CZ" dirty="0"/>
              <a:t>c) </a:t>
            </a:r>
            <a:r>
              <a:rPr lang="cs-CZ" b="1" dirty="0"/>
              <a:t>postup</a:t>
            </a:r>
            <a:r>
              <a:rPr lang="cs-CZ" dirty="0"/>
              <a:t> při změně profilu zadavatele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§ </a:t>
            </a:r>
            <a:r>
              <a:rPr lang="en-US" b="1" u="sng" dirty="0">
                <a:highlight>
                  <a:srgbClr val="FFFF00"/>
                </a:highlight>
              </a:rPr>
              <a:t>18</a:t>
            </a:r>
            <a:r>
              <a:rPr lang="cs-CZ" b="1" u="sng" dirty="0">
                <a:highlight>
                  <a:srgbClr val="FFFF00"/>
                </a:highlight>
              </a:rPr>
              <a:t> </a:t>
            </a:r>
            <a:r>
              <a:rPr lang="pl-PL" b="1" u="sng" dirty="0">
                <a:highlight>
                  <a:srgbClr val="FFFF00"/>
                </a:highlight>
              </a:rPr>
              <a:t>Struktura údajů uveřejněných na profilu zadavatele</a:t>
            </a:r>
            <a:r>
              <a:rPr lang="pl-PL" dirty="0">
                <a:highlight>
                  <a:srgbClr val="FFFF00"/>
                </a:highlight>
              </a:rPr>
              <a:t> (</a:t>
            </a:r>
            <a:r>
              <a:rPr lang="cs-CZ" i="1" dirty="0">
                <a:highlight>
                  <a:srgbClr val="FFFF00"/>
                </a:highlight>
              </a:rPr>
              <a:t>vyhláška č. </a:t>
            </a:r>
            <a:r>
              <a:rPr lang="cs-CZ" b="1" i="1" dirty="0">
                <a:highlight>
                  <a:srgbClr val="FFFF00"/>
                </a:highlight>
              </a:rPr>
              <a:t>168/2016</a:t>
            </a:r>
            <a:r>
              <a:rPr lang="cs-CZ" i="1" dirty="0">
                <a:highlight>
                  <a:srgbClr val="FFFF00"/>
                </a:highlight>
              </a:rPr>
              <a:t> Sb.</a:t>
            </a:r>
            <a:r>
              <a:rPr lang="cs-CZ" dirty="0">
                <a:highlight>
                  <a:srgbClr val="FFFF00"/>
                </a:highlight>
              </a:rPr>
              <a:t>)</a:t>
            </a:r>
            <a:r>
              <a:rPr lang="cs-CZ" dirty="0"/>
              <a:t>, </a:t>
            </a:r>
            <a:r>
              <a:rPr lang="cs-CZ" b="1" dirty="0"/>
              <a:t>do 30.6.2024.</a:t>
            </a:r>
            <a:endParaRPr lang="pl-PL" b="1" dirty="0"/>
          </a:p>
          <a:p>
            <a:pPr lvl="1">
              <a:lnSpc>
                <a:spcPct val="112000"/>
              </a:lnSpc>
              <a:spcAft>
                <a:spcPts val="350"/>
              </a:spcAft>
            </a:pPr>
            <a:r>
              <a:rPr lang="cs-CZ" dirty="0"/>
              <a:t>Informace k veřejné zakázce v podobě strukturovaných dat, jejichž popis je uveden přílohách vyhlášky k uveřejňování </a:t>
            </a:r>
            <a:r>
              <a:rPr lang="cs-CZ" b="1" i="1" dirty="0"/>
              <a:t>(konkrétní vybrané informace)</a:t>
            </a:r>
          </a:p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Příl. 8 - 168_2016 Sb.</a:t>
            </a:r>
          </a:p>
          <a:p>
            <a:pPr>
              <a:spcAft>
                <a:spcPts val="36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Příl. 3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345_2023 Sb. 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1. července 2024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360"/>
              </a:spcAft>
            </a:pPr>
            <a:r>
              <a:rPr lang="cs-CZ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Rozsah informací k VZ </a:t>
            </a: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i="1" dirty="0">
                <a:latin typeface="Arial" panose="020B0604020202020204" pitchFamily="34" charset="0"/>
                <a:cs typeface="Times New Roman" panose="02020603050405020304" pitchFamily="18" charset="0"/>
              </a:rPr>
              <a:t>„identifikátor“ </a:t>
            </a: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PZ (evidenční číslo VVZ); ID - NIPEZ (ISVZ, </a:t>
            </a:r>
            <a:r>
              <a:rPr lang="cs-CZ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224 – přenos informací k el. komunikaci). Jednoznačná identifikace VZ na profilu zadavatele – PZ.</a:t>
            </a:r>
          </a:p>
          <a:p>
            <a:pPr>
              <a:spcAft>
                <a:spcPts val="360"/>
              </a:spcAft>
            </a:pPr>
            <a:r>
              <a:rPr lang="cs-CZ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 rámec informací </a:t>
            </a:r>
            <a:r>
              <a:rPr lang="cs-CZ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ZŘ</a:t>
            </a: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„nově“ upravuje pravidla identifikace </a:t>
            </a:r>
            <a:r>
              <a:rPr lang="cs-CZ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VZ, jejich částí. </a:t>
            </a:r>
            <a:r>
              <a:rPr lang="cs-CZ" i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Provádění vyhlášení a evidence uzavíraných prováděcích smluv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DNS a zadávání obecně, např. i RD.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8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Základní informace o veřejné zakázce na profilu zadavatele </a:t>
            </a:r>
            <a:br>
              <a:rPr lang="cs-CZ" sz="2400" dirty="0"/>
            </a:br>
            <a:endParaRPr lang="cs-CZ" sz="24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7381" y="2026381"/>
            <a:ext cx="11055019" cy="466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350"/>
              </a:spcAft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tav zadávacího postupu: zadání části veřejné zakázky, který nabývá v souladu s XML a XSD schématy uveřejněnými na internetových stránkách IS VZ jedné z možných hodnot: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zadávací postup na zadání části veřejné zakázky je zahájen/neukončen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byl zahájen zadávací postup, informace o zadávacím postupu byly uveřejněny na profilu zadavatele, běží lhůta pro podání nabídek nebo probíhá hodnocení nabídek,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zadávací postup na zadání části veřejné zakázky byl dokončen/zadán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byla uzavřena smlouva nebo rámcová dohoda s dodavatelem, byl zaveden dynamický nákupní systém,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zadávací postup na zadání části veřejné zakázky byl neúspěšný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zadávací postup byl ukončen podle § 40 odst. 4 zákona o zadávání veřejných zakázek, protože zadavatel v zadávací lhůtě neodeslal oznámení o výběru dodavatele a uplynuly 3 měsíce od skončení zadávací lhůty,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zadávací postup na zadání části veřejné zakázky byl zrušen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zadávací postup byl zadavatelem nebo Úřadem pro ochranu hospodářské soutěže zrušen,</a:t>
            </a:r>
          </a:p>
          <a:p>
            <a:pPr marL="285750" indent="-285750">
              <a:lnSpc>
                <a:spcPct val="112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ukončeno plnění smlouvy části veřejné zakázky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což znamená, že zadavatel nastavil ukončení plnění smlouvy</a:t>
            </a:r>
          </a:p>
        </p:txBody>
      </p:sp>
    </p:spTree>
    <p:extLst>
      <p:ext uri="{BB962C8B-B14F-4D97-AF65-F5344CB8AC3E}">
        <p14:creationId xmlns:p14="http://schemas.microsoft.com/office/powerpoint/2010/main" val="158544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Funkcionality elektronických nástrojů podle vyhlášky č. 260/2016 Sb.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27380" y="1916832"/>
            <a:ext cx="11055019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r>
              <a:rPr lang="cs-CZ" b="1" dirty="0"/>
              <a:t>SPECIFIKACE POŽADAVKŮ PRO PROKAZOVÁNÍ SHODY ELEKTRONICKÝCH NÁSTROJŮ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8" y="2218035"/>
            <a:ext cx="11055021" cy="4313207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051032">
            <a:off x="322948" y="3291540"/>
            <a:ext cx="408859" cy="425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1851057">
            <a:off x="9021143" y="6215740"/>
            <a:ext cx="408859" cy="425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56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2" y="1994172"/>
            <a:ext cx="5071560" cy="4556698"/>
          </a:xfrm>
          <a:ln w="3175">
            <a:noFill/>
          </a:ln>
        </p:spPr>
        <p:txBody>
          <a:bodyPr>
            <a:noAutofit/>
          </a:bodyPr>
          <a:lstStyle/>
          <a:p>
            <a:pPr>
              <a:spcAft>
                <a:spcPts val="350"/>
              </a:spcAft>
            </a:pPr>
            <a:r>
              <a:rPr lang="cs-CZ" sz="2000" b="1" dirty="0">
                <a:latin typeface="+mj-lt"/>
              </a:rPr>
              <a:t>Text dotazu</a:t>
            </a:r>
            <a:r>
              <a:rPr lang="cs-CZ" sz="2000" dirty="0">
                <a:latin typeface="+mj-lt"/>
              </a:rPr>
              <a:t>:</a:t>
            </a:r>
          </a:p>
          <a:p>
            <a:r>
              <a:rPr lang="cs-CZ" sz="2000" dirty="0">
                <a:latin typeface="+mj-lt"/>
              </a:rPr>
              <a:t>Možnost využít internetové stránky obce jako „</a:t>
            </a:r>
            <a:r>
              <a:rPr lang="cs-CZ" sz="2000" b="1" dirty="0">
                <a:latin typeface="+mj-lt"/>
              </a:rPr>
              <a:t>profil zadavatele</a:t>
            </a:r>
            <a:r>
              <a:rPr lang="cs-CZ" sz="2000" dirty="0">
                <a:latin typeface="+mj-lt"/>
              </a:rPr>
              <a:t>“</a:t>
            </a:r>
            <a:r>
              <a:rPr lang="cs-CZ" sz="2000" b="1" dirty="0">
                <a:latin typeface="+mj-lt"/>
              </a:rPr>
              <a:t>?</a:t>
            </a:r>
          </a:p>
          <a:p>
            <a:r>
              <a:rPr lang="cs-CZ" sz="2000" b="1" dirty="0">
                <a:latin typeface="+mj-lt"/>
              </a:rPr>
              <a:t>„Je možné provozovat profil zadavatele na webových stránkách obce na elektronické úřední desce?“</a:t>
            </a:r>
          </a:p>
          <a:p>
            <a:r>
              <a:rPr lang="cs-CZ" sz="2000" i="1" dirty="0">
                <a:latin typeface="+mj-lt"/>
              </a:rPr>
              <a:t>Dle správce úřední desky redakční systém umožňuje sledování přístupů na úřední desku (jednoznačně </a:t>
            </a:r>
            <a:r>
              <a:rPr lang="cs-CZ" sz="2000" b="1" i="1" dirty="0">
                <a:latin typeface="+mj-lt"/>
              </a:rPr>
              <a:t>kdo, kdy a co na úřední desce zveřejnil a po jakou dobu</a:t>
            </a:r>
            <a:r>
              <a:rPr lang="cs-CZ" sz="2000" i="1" dirty="0">
                <a:latin typeface="+mj-lt"/>
              </a:rPr>
              <a:t>.)</a:t>
            </a:r>
            <a:endParaRPr lang="cs-CZ" sz="2000" b="1" i="1" dirty="0"/>
          </a:p>
          <a:p>
            <a:pPr algn="just">
              <a:lnSpc>
                <a:spcPct val="114000"/>
              </a:lnSpc>
              <a:spcBef>
                <a:spcPts val="350"/>
              </a:spcBef>
              <a:spcAft>
                <a:spcPts val="0"/>
              </a:spcAft>
            </a:pPr>
            <a:endParaRPr lang="cs-CZ" sz="20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Náležitosti profilu zadavatele podle platné legislativy</a:t>
            </a:r>
            <a:endParaRPr lang="cs-CZ" sz="2400" dirty="0"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384521-72D0-ED6C-A792-12C2B75C9810}"/>
              </a:ext>
            </a:extLst>
          </p:cNvPr>
          <p:cNvSpPr txBox="1"/>
          <p:nvPr/>
        </p:nvSpPr>
        <p:spPr>
          <a:xfrm>
            <a:off x="5598942" y="1994172"/>
            <a:ext cx="6109334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350"/>
              </a:spcAft>
            </a:pPr>
            <a:r>
              <a:rPr lang="cs-CZ" sz="2000" b="1" dirty="0">
                <a:latin typeface="+mj-lt"/>
                <a:cs typeface="Arial" pitchFamily="34" charset="0"/>
              </a:rPr>
              <a:t>Text odpovědi: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2000" dirty="0">
                <a:latin typeface="+mj-lt"/>
                <a:cs typeface="Arial" pitchFamily="34" charset="0"/>
              </a:rPr>
              <a:t>Požadavky na vlastnosti EN z hlediska „</a:t>
            </a:r>
            <a:r>
              <a:rPr lang="cs-CZ" sz="2000" b="1" dirty="0">
                <a:latin typeface="+mj-lt"/>
                <a:cs typeface="Arial" pitchFamily="34" charset="0"/>
              </a:rPr>
              <a:t>funkcionalit nebo provozního</a:t>
            </a:r>
            <a:r>
              <a:rPr lang="cs-CZ" sz="2000" dirty="0">
                <a:latin typeface="+mj-lt"/>
                <a:cs typeface="Arial" pitchFamily="34" charset="0"/>
              </a:rPr>
              <a:t>“ prostředí.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1800" noProof="0" dirty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! </a:t>
            </a:r>
            <a:r>
              <a:rPr lang="cs-CZ" sz="2000" b="1" dirty="0">
                <a:latin typeface="+mj-lt"/>
                <a:cs typeface="Arial" pitchFamily="34" charset="0"/>
              </a:rPr>
              <a:t>Zodpovědnost zadavatele, že splňuje technické požadavky profilu zadavatele definované vyhláškou k elektronickým nástrojům.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sz="1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✔ </a:t>
            </a:r>
            <a:r>
              <a:rPr lang="cs-CZ" sz="2000" dirty="0">
                <a:latin typeface="+mj-lt"/>
                <a:cs typeface="Arial" pitchFamily="34" charset="0"/>
              </a:rPr>
              <a:t>využívat </a:t>
            </a:r>
            <a:r>
              <a:rPr lang="cs-CZ" sz="2000" b="1" dirty="0">
                <a:latin typeface="+mj-lt"/>
                <a:cs typeface="Arial" pitchFamily="34" charset="0"/>
              </a:rPr>
              <a:t>certifikované el. nástroje</a:t>
            </a:r>
            <a:r>
              <a:rPr lang="cs-CZ" sz="2000" dirty="0">
                <a:latin typeface="+mj-lt"/>
                <a:cs typeface="Arial" pitchFamily="34" charset="0"/>
              </a:rPr>
              <a:t> splňující podmínky poskytování a přístup k dokumentům a informacím na profilu zadavatele (</a:t>
            </a:r>
            <a:r>
              <a:rPr lang="cs-CZ" sz="2000" b="1" dirty="0">
                <a:latin typeface="+mj-lt"/>
                <a:cs typeface="Arial" pitchFamily="34" charset="0"/>
              </a:rPr>
              <a:t>dle přílohy č. 2 vyhlášky 260/2016 Sb.</a:t>
            </a:r>
            <a:r>
              <a:rPr lang="cs-CZ" sz="2000" dirty="0">
                <a:latin typeface="+mj-lt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483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0" y="1412775"/>
            <a:ext cx="11055019" cy="504056"/>
          </a:xfrm>
        </p:spPr>
        <p:txBody>
          <a:bodyPr/>
          <a:lstStyle/>
          <a:p>
            <a:r>
              <a:rPr lang="pl-PL" sz="2400" dirty="0"/>
              <a:t>Detail na profilu zadavatele dle metodiky k vyhlášce o uveřejňování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7380" y="1916831"/>
            <a:ext cx="3812391" cy="48071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100" b="1" i="1" dirty="0">
                <a:latin typeface="+mn-lt"/>
              </a:rPr>
              <a:t>Detail VZ na profilu zadavatele </a:t>
            </a:r>
            <a:r>
              <a:rPr lang="cs-CZ" sz="2100" i="1" dirty="0">
                <a:latin typeface="+mn-lt"/>
              </a:rPr>
              <a:t>(stav řízení):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100" i="1" u="sng" dirty="0">
                <a:latin typeface="+mn-lt"/>
              </a:rPr>
              <a:t>Zahájení</a:t>
            </a:r>
            <a:r>
              <a:rPr lang="cs-CZ" sz="2100" i="1" dirty="0">
                <a:latin typeface="+mn-lt"/>
              </a:rPr>
              <a:t>: základní </a:t>
            </a:r>
            <a:r>
              <a:rPr lang="cs-CZ" sz="2100" b="1" i="1" dirty="0">
                <a:latin typeface="+mn-lt"/>
              </a:rPr>
              <a:t>informace k zadávacímu řízení</a:t>
            </a:r>
            <a:r>
              <a:rPr lang="cs-CZ" sz="2100" i="1" dirty="0">
                <a:latin typeface="+mn-lt"/>
              </a:rPr>
              <a:t> (př. oznámení / výzva + </a:t>
            </a:r>
            <a:r>
              <a:rPr lang="cs-CZ" sz="2100" b="1" i="1" dirty="0">
                <a:latin typeface="+mn-lt"/>
              </a:rPr>
              <a:t>zadávací dokumentace</a:t>
            </a:r>
            <a:r>
              <a:rPr lang="cs-CZ" sz="2100" i="1" dirty="0">
                <a:latin typeface="+mn-lt"/>
              </a:rPr>
              <a:t>).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100" i="1" u="sng" dirty="0">
                <a:latin typeface="+mn-lt"/>
              </a:rPr>
              <a:t>Průběh:</a:t>
            </a:r>
            <a:r>
              <a:rPr lang="cs-CZ" sz="2100" i="1" dirty="0">
                <a:latin typeface="+mn-lt"/>
              </a:rPr>
              <a:t> nabídkové ceny, popř. počet účastníků ZŘ, </a:t>
            </a:r>
            <a:r>
              <a:rPr lang="cs-CZ" sz="2100" b="1" i="1" dirty="0">
                <a:latin typeface="+mn-lt"/>
              </a:rPr>
              <a:t>informace o vyloučení</a:t>
            </a:r>
            <a:r>
              <a:rPr lang="cs-CZ" sz="2100" i="1" dirty="0">
                <a:latin typeface="+mn-lt"/>
              </a:rPr>
              <a:t>, výběru nejvhodnější nabídky.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100" i="1" u="sng" dirty="0">
                <a:latin typeface="+mn-lt"/>
              </a:rPr>
              <a:t>Zadání (§ 218/3, 219):</a:t>
            </a:r>
            <a:r>
              <a:rPr lang="cs-CZ" sz="2100" i="1" dirty="0">
                <a:latin typeface="+mn-lt"/>
              </a:rPr>
              <a:t> písemná zpráva, uzavřená smlouva na VZ, </a:t>
            </a:r>
            <a:r>
              <a:rPr lang="cs-CZ" sz="2100" b="1" i="1" dirty="0">
                <a:latin typeface="+mn-lt"/>
              </a:rPr>
              <a:t>skutečně uhrazená cena</a:t>
            </a:r>
            <a:r>
              <a:rPr lang="cs-CZ" sz="2100" i="1" dirty="0">
                <a:latin typeface="+mn-lt"/>
              </a:rPr>
              <a:t>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86" y="1916832"/>
            <a:ext cx="7532914" cy="480716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065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Legislativně „věcné“ uveřejňování informací ve veřejných zakázkách</a:t>
            </a:r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093C479B-6F8E-49FB-8F21-4E835F527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916832"/>
            <a:ext cx="11055019" cy="4392488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</a:pPr>
            <a:r>
              <a:rPr lang="cs-CZ" sz="2000" b="1" dirty="0"/>
              <a:t>NSS rozsudek ke dni 14. 7. 2017, č. j. 2 </a:t>
            </a:r>
            <a:r>
              <a:rPr lang="cs-CZ" sz="2000" b="1" dirty="0" err="1"/>
              <a:t>Afs</a:t>
            </a:r>
            <a:r>
              <a:rPr lang="cs-CZ" sz="2000" b="1" dirty="0"/>
              <a:t> 208/2016 – 52 </a:t>
            </a:r>
            <a:r>
              <a:rPr lang="cs-CZ" sz="2000" dirty="0"/>
              <a:t>(</a:t>
            </a:r>
            <a:r>
              <a:rPr lang="cs-CZ" sz="2000" i="1" dirty="0"/>
              <a:t>zásada nediskriminace, zásada transparentnosti nebo zásada rovného zacházení</a:t>
            </a:r>
            <a:r>
              <a:rPr lang="cs-CZ" sz="2000" dirty="0"/>
              <a:t>)</a:t>
            </a:r>
          </a:p>
          <a:p>
            <a:pPr>
              <a:lnSpc>
                <a:spcPct val="112000"/>
              </a:lnSpc>
            </a:pPr>
            <a:r>
              <a:rPr lang="cs-CZ" sz="2000" i="1" dirty="0"/>
              <a:t>	</a:t>
            </a:r>
            <a:r>
              <a:rPr lang="cs-CZ" sz="2000" b="1" dirty="0"/>
              <a:t>Zásada nediskriminace jako základní princip zákona o veřejných zakázkách: </a:t>
            </a:r>
            <a:r>
              <a:rPr lang="cs-CZ" sz="2000" i="1" dirty="0"/>
              <a:t>nutno chápat více v materiální než formální podobě</a:t>
            </a:r>
            <a:r>
              <a:rPr lang="cs-CZ" sz="2000" dirty="0"/>
              <a:t>.</a:t>
            </a:r>
          </a:p>
          <a:p>
            <a:pPr>
              <a:lnSpc>
                <a:spcPct val="112000"/>
              </a:lnSpc>
            </a:pPr>
            <a:r>
              <a:rPr lang="pl-PL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r>
              <a:rPr lang="pl-PL" sz="2000" dirty="0"/>
              <a:t> </a:t>
            </a:r>
            <a:r>
              <a:rPr lang="pl-PL" sz="2000" i="1" dirty="0"/>
              <a:t>uveřejňování informací </a:t>
            </a:r>
            <a:r>
              <a:rPr lang="cs-CZ" sz="2000" i="1" dirty="0"/>
              <a:t>zajišťuje možnost </a:t>
            </a:r>
            <a:r>
              <a:rPr lang="cs-CZ" sz="2000" b="1" i="1" dirty="0"/>
              <a:t>co nejširšímu okruhu dodavatelů zúčastnit se zadávacího řízení</a:t>
            </a:r>
            <a:r>
              <a:rPr lang="cs-CZ" sz="2000" i="1" dirty="0"/>
              <a:t>: vyšší míra informovanosti a účelné rozšíření okruhu dodavatelů.</a:t>
            </a:r>
          </a:p>
          <a:p>
            <a:pPr>
              <a:lnSpc>
                <a:spcPct val="112000"/>
              </a:lnSpc>
              <a:tabLst>
                <a:tab pos="447675" algn="l"/>
              </a:tabLst>
            </a:pPr>
            <a:r>
              <a:rPr lang="cs-CZ" sz="2000" b="1" dirty="0"/>
              <a:t>		Zásada transparentnosti </a:t>
            </a:r>
            <a:r>
              <a:rPr lang="pl-PL" sz="2000" b="1" dirty="0"/>
              <a:t>jako předpoklad otevřené hospodářské soutěže</a:t>
            </a:r>
            <a:r>
              <a:rPr lang="cs-CZ" sz="2000" b="1" dirty="0"/>
              <a:t> spolu</a:t>
            </a:r>
            <a:r>
              <a:rPr lang="pl-PL" sz="2000" b="1" dirty="0"/>
              <a:t>vytváří podmínky zásady rovného zacházení a zákazu diskriminace.</a:t>
            </a:r>
          </a:p>
          <a:p>
            <a:pPr>
              <a:lnSpc>
                <a:spcPct val="112000"/>
              </a:lnSpc>
              <a:tabLst>
                <a:tab pos="447675" algn="l"/>
              </a:tabLst>
            </a:pPr>
            <a:r>
              <a:rPr lang="pl-PL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r>
              <a:rPr lang="pl-PL" sz="2000" dirty="0"/>
              <a:t> </a:t>
            </a:r>
            <a:r>
              <a:rPr lang="pl-PL" sz="2000" i="1" dirty="0"/>
              <a:t>cílem je zajistit, aby veřejná zakázka byla </a:t>
            </a:r>
            <a:r>
              <a:rPr lang="pl-PL" sz="2000" b="1" i="1" dirty="0">
                <a:highlight>
                  <a:srgbClr val="FFFF00"/>
                </a:highlight>
              </a:rPr>
              <a:t>čitelná a podrobena možné efektivní kontrole</a:t>
            </a:r>
            <a:r>
              <a:rPr lang="pl-PL" sz="2000" i="1" dirty="0"/>
              <a:t>: přezkoumatelnost (§ </a:t>
            </a:r>
            <a:r>
              <a:rPr lang="pl-PL" sz="2000" b="1" i="1" dirty="0"/>
              <a:t>262a</a:t>
            </a:r>
            <a:r>
              <a:rPr lang="pl-PL" sz="2000" i="1" dirty="0"/>
              <a:t>) nebo možnost </a:t>
            </a:r>
            <a:r>
              <a:rPr lang="cs-CZ" sz="2000" i="1" dirty="0"/>
              <a:t>rychlé kontroly a omezení </a:t>
            </a:r>
            <a:r>
              <a:rPr lang="pl-PL" sz="2000" i="1" dirty="0"/>
              <a:t>vzniku korupčního jednání. </a:t>
            </a:r>
            <a:endParaRPr lang="cs-CZ" sz="2000" dirty="0"/>
          </a:p>
          <a:p>
            <a:pPr>
              <a:lnSpc>
                <a:spcPct val="112000"/>
              </a:lnSpc>
              <a:tabLst>
                <a:tab pos="447675" algn="l"/>
              </a:tabLst>
            </a:pPr>
            <a:endParaRPr lang="cs-CZ" sz="2000" b="1" dirty="0"/>
          </a:p>
        </p:txBody>
      </p:sp>
      <p:sp>
        <p:nvSpPr>
          <p:cNvPr id="2" name="Šipka doprava 5">
            <a:extLst>
              <a:ext uri="{FF2B5EF4-FFF2-40B4-BE49-F238E27FC236}">
                <a16:creationId xmlns:a16="http://schemas.microsoft.com/office/drawing/2014/main" id="{7D9FEC5A-E4A1-BF56-8696-7F8604A119B2}"/>
              </a:ext>
            </a:extLst>
          </p:cNvPr>
          <p:cNvSpPr/>
          <p:nvPr/>
        </p:nvSpPr>
        <p:spPr>
          <a:xfrm>
            <a:off x="828411" y="4765149"/>
            <a:ext cx="418572" cy="2700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4">
            <a:extLst>
              <a:ext uri="{FF2B5EF4-FFF2-40B4-BE49-F238E27FC236}">
                <a16:creationId xmlns:a16="http://schemas.microsoft.com/office/drawing/2014/main" id="{20072D7F-ACB4-2840-7CE3-76D9B5EA9435}"/>
              </a:ext>
            </a:extLst>
          </p:cNvPr>
          <p:cNvSpPr/>
          <p:nvPr/>
        </p:nvSpPr>
        <p:spPr>
          <a:xfrm>
            <a:off x="828411" y="2926984"/>
            <a:ext cx="418572" cy="2700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983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Informace a dokumenty uveřejňované na profilu zadavatele</a:t>
            </a:r>
            <a:endParaRPr lang="cs-CZ" sz="2400" dirty="0">
              <a:latin typeface="+mj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812157" y="3468757"/>
            <a:ext cx="1928191" cy="99391"/>
          </a:xfrm>
          <a:prstGeom prst="rect">
            <a:avLst/>
          </a:prstGeom>
          <a:noFill/>
          <a:ln>
            <a:solidFill>
              <a:srgbClr val="FFFF00">
                <a:alpha val="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7030A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076" y="1916832"/>
            <a:ext cx="5432324" cy="34554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6150076" y="5444057"/>
            <a:ext cx="5432324" cy="1323439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600" dirty="0"/>
              <a:t>Kompletní zadávací dokumentace na profilu </a:t>
            </a:r>
            <a:r>
              <a:rPr lang="cs-CZ" sz="1600" b="1" i="1" dirty="0"/>
              <a:t>ode dne uveřejnění oznámení o zahájení nejméně do konce lhůty pro podání nabídek</a:t>
            </a:r>
            <a:r>
              <a:rPr lang="cs-CZ" sz="1600" dirty="0"/>
              <a:t>. Jinak zadavatel </a:t>
            </a:r>
            <a:r>
              <a:rPr lang="cs-CZ" sz="1600" b="1" i="1" dirty="0"/>
              <a:t>nedodrží postup stanovený tímto zákonem</a:t>
            </a:r>
            <a:r>
              <a:rPr lang="cs-CZ" sz="1600" i="1" dirty="0"/>
              <a:t>, </a:t>
            </a:r>
            <a:r>
              <a:rPr lang="cs-CZ" sz="1600" dirty="0"/>
              <a:t>příp. ovlivní výběr nejvhodnější nabídky.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900CB5-6D57-4F48-A0F9-3942478D6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67" y="1867157"/>
            <a:ext cx="54323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Informace prostřednictvím PZ k zakázce rozdělené na části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8340" y="1971674"/>
            <a:ext cx="11055019" cy="365760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>
                <a:latin typeface="+mj-lt"/>
              </a:rPr>
              <a:t>Veřejné zakázky rozdělené na části dle § </a:t>
            </a:r>
            <a:r>
              <a:rPr lang="cs-CZ" sz="2200" b="1" dirty="0">
                <a:latin typeface="+mj-lt"/>
              </a:rPr>
              <a:t>101</a:t>
            </a:r>
            <a:r>
              <a:rPr lang="cs-CZ" sz="2200" dirty="0">
                <a:latin typeface="+mj-lt"/>
              </a:rPr>
              <a:t> ZZVZ se uveřejňují dle vyhlášky č. 168/2016 Sb., příloha č. 8 (</a:t>
            </a:r>
            <a:r>
              <a:rPr lang="cs-CZ" sz="2200" b="1" i="1" dirty="0">
                <a:latin typeface="+mj-lt"/>
              </a:rPr>
              <a:t>někdy i desítky částí</a:t>
            </a:r>
            <a:r>
              <a:rPr lang="cs-CZ" sz="2200" dirty="0">
                <a:latin typeface="+mj-lt"/>
              </a:rPr>
              <a:t>)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200" b="1" dirty="0">
                <a:latin typeface="+mj-lt"/>
              </a:rPr>
              <a:t>pokud zadavatel má jedno zadávací řízení pro celou VZ </a:t>
            </a:r>
            <a:r>
              <a:rPr lang="cs-CZ" sz="2200" i="1" dirty="0">
                <a:latin typeface="+mj-lt"/>
              </a:rPr>
              <a:t>rozdělenou na části nebo </a:t>
            </a:r>
            <a:r>
              <a:rPr lang="cs-CZ" sz="2200" i="1" dirty="0">
                <a:highlight>
                  <a:srgbClr val="FFFF00"/>
                </a:highlight>
                <a:latin typeface="+mj-lt"/>
              </a:rPr>
              <a:t>více zadávacích řízení pro jednotlivé části </a:t>
            </a:r>
            <a:r>
              <a:rPr lang="cs-CZ" sz="2200" i="1" dirty="0">
                <a:latin typeface="+mj-lt"/>
              </a:rPr>
              <a:t>( 1 ZŘ – ČÁST. I., II., V.)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200" b="1" dirty="0">
                <a:latin typeface="+mj-lt"/>
              </a:rPr>
              <a:t>předpisy nestanoví podmínky průběhu ZŘ</a:t>
            </a:r>
            <a:r>
              <a:rPr lang="cs-CZ" sz="2200" dirty="0">
                <a:latin typeface="+mj-lt"/>
              </a:rPr>
              <a:t> </a:t>
            </a:r>
            <a:r>
              <a:rPr lang="cs-CZ" sz="2200" i="1" dirty="0">
                <a:latin typeface="+mj-lt"/>
              </a:rPr>
              <a:t>nebo </a:t>
            </a:r>
            <a:r>
              <a:rPr lang="cs-CZ" sz="2200" i="1" dirty="0">
                <a:highlight>
                  <a:srgbClr val="FFFF00"/>
                </a:highlight>
                <a:latin typeface="+mj-lt"/>
              </a:rPr>
              <a:t>počet zahájených zadávacích postupů (v EN) potřebných k realizaci jediného zadávacího řízení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>
                <a:latin typeface="+mj-lt"/>
              </a:rPr>
              <a:t>Pokud zadavatel zadává více částí veřejné zakázky v 1 zadávacím řízení </a:t>
            </a:r>
            <a:r>
              <a:rPr lang="cs-CZ" sz="2200" b="1" i="1" dirty="0">
                <a:latin typeface="+mj-lt"/>
              </a:rPr>
              <a:t>(EN) musí jednoduše </a:t>
            </a:r>
            <a:r>
              <a:rPr lang="cs-CZ" sz="2200" b="1" i="1" dirty="0">
                <a:highlight>
                  <a:srgbClr val="FFFF00"/>
                </a:highlight>
                <a:latin typeface="+mj-lt"/>
              </a:rPr>
              <a:t>umožnit podat nabídku pro každou část odděleně</a:t>
            </a:r>
            <a:r>
              <a:rPr lang="cs-CZ" sz="2200" b="1" dirty="0">
                <a:latin typeface="+mj-lt"/>
              </a:rPr>
              <a:t>.</a:t>
            </a:r>
            <a:endParaRPr lang="cs-CZ" sz="2200" dirty="0">
              <a:latin typeface="+mj-lt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>
                <a:latin typeface="+mj-lt"/>
              </a:rPr>
              <a:t>= jako nutný předpoklad se jeví, že </a:t>
            </a:r>
            <a:r>
              <a:rPr lang="cs-CZ" sz="2200" b="1" i="1" dirty="0">
                <a:latin typeface="+mj-lt"/>
              </a:rPr>
              <a:t>1 část znamená jeden zadávací postup</a:t>
            </a:r>
            <a:r>
              <a:rPr lang="cs-CZ" sz="2200" dirty="0">
                <a:latin typeface="+mj-lt"/>
              </a:rPr>
              <a:t>, a to i tehdy je-li </a:t>
            </a:r>
            <a:r>
              <a:rPr lang="cs-CZ" sz="2200" u="sng" dirty="0">
                <a:latin typeface="+mj-lt"/>
              </a:rPr>
              <a:t>omezeno podání nabídek na více částí </a:t>
            </a:r>
            <a:r>
              <a:rPr lang="cs-CZ" sz="2200" dirty="0">
                <a:latin typeface="+mj-lt"/>
              </a:rPr>
              <a:t>(které lze zadat 1 účastníku).</a:t>
            </a:r>
          </a:p>
        </p:txBody>
      </p:sp>
    </p:spTree>
    <p:extLst>
      <p:ext uri="{BB962C8B-B14F-4D97-AF65-F5344CB8AC3E}">
        <p14:creationId xmlns:p14="http://schemas.microsoft.com/office/powerpoint/2010/main" val="2691873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68490" y="1916832"/>
            <a:ext cx="11055019" cy="4218368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342900" indent="-342900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50" i="1" dirty="0"/>
              <a:t>v ZPŘ, nemusí zadavatel odesílat oznámení o výběru (podobně jako § </a:t>
            </a:r>
            <a:r>
              <a:rPr lang="cs-CZ" sz="2050" b="1" i="1" dirty="0"/>
              <a:t>50 za středníkem</a:t>
            </a:r>
            <a:r>
              <a:rPr lang="cs-CZ" sz="2050" i="1" dirty="0"/>
              <a:t>) a pokud si to zadavatel v zadávací dokumentaci vyhradil, může oznámení o výběru dodavatele uveřejnit na profilu zadavatele § </a:t>
            </a:r>
            <a:r>
              <a:rPr lang="cs-CZ" sz="2050" b="1" i="1" dirty="0"/>
              <a:t>53/5</a:t>
            </a:r>
            <a:r>
              <a:rPr lang="cs-CZ" sz="2050" i="1" dirty="0"/>
              <a:t> ZZVZ.</a:t>
            </a:r>
          </a:p>
          <a:p>
            <a:pPr marL="342900" indent="-342900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50" i="1" dirty="0"/>
              <a:t>Možnost odeslat / uveřejnit oznámení o výběru je upravena samostatně pro ZPŘ (</a:t>
            </a:r>
            <a:r>
              <a:rPr lang="cs-CZ" sz="2050" b="1" i="1" dirty="0"/>
              <a:t>nahrazeno dle </a:t>
            </a:r>
            <a:r>
              <a:rPr lang="cs-CZ" sz="2050" b="1" i="1" dirty="0">
                <a:highlight>
                  <a:srgbClr val="FFFF00"/>
                </a:highlight>
              </a:rPr>
              <a:t>novely obecným ustanovením pro všechny zadávací řízení</a:t>
            </a:r>
            <a:r>
              <a:rPr lang="cs-CZ" sz="2050" i="1" dirty="0"/>
              <a:t>). Zadavatel </a:t>
            </a:r>
            <a:r>
              <a:rPr lang="cs-CZ" sz="2050" b="1" i="1" dirty="0"/>
              <a:t>nemá povinnost uveřejňovat zprávu o hodnocení nabídek</a:t>
            </a:r>
            <a:r>
              <a:rPr lang="cs-CZ" sz="2050" i="1" dirty="0"/>
              <a:t> (podle § </a:t>
            </a:r>
            <a:r>
              <a:rPr lang="cs-CZ" sz="2050" b="1" i="1" dirty="0"/>
              <a:t>123</a:t>
            </a:r>
            <a:r>
              <a:rPr lang="cs-CZ" sz="2050" i="1" dirty="0"/>
              <a:t>) nicméně tak může nad rámec svých povinností učinit.</a:t>
            </a:r>
          </a:p>
          <a:p>
            <a:pPr marL="342900" indent="-342900">
              <a:lnSpc>
                <a:spcPct val="112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50" i="1" dirty="0"/>
              <a:t>Pokud </a:t>
            </a:r>
            <a:r>
              <a:rPr lang="cs-CZ" sz="2050" b="1" i="1" dirty="0"/>
              <a:t>chce být maximálně transparentní</a:t>
            </a:r>
            <a:r>
              <a:rPr lang="cs-CZ" sz="2050" i="1" dirty="0"/>
              <a:t>, může v oznámení o výběru uveřejnit i další informace (..) např. </a:t>
            </a:r>
            <a:r>
              <a:rPr lang="cs-CZ" sz="2050" b="1" i="1" dirty="0"/>
              <a:t>stručné shrnutí odůvodnění výběru odpovídající číselně vyjádřitelným kritériím hodnocení</a:t>
            </a:r>
            <a:r>
              <a:rPr lang="cs-CZ" sz="2050" i="1" dirty="0"/>
              <a:t>, nebo že účastník splňuje podmínky účasti.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Postup uzavření smlouvy v ZPŘ s jediným účastníkem (§ 50, 246)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5797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cs-CZ" sz="2400" dirty="0"/>
              <a:t>Uveřejňovací povinnosti (ZPŘ) ukončení řízení na profilu zadavatele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3409997" cy="46145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latin typeface="+mj-lt"/>
              </a:rPr>
              <a:t>Otázka</a:t>
            </a:r>
            <a:r>
              <a:rPr lang="cs-CZ" sz="2000" dirty="0">
                <a:latin typeface="+mj-lt"/>
              </a:rPr>
              <a:t>:</a:t>
            </a:r>
          </a:p>
          <a:p>
            <a:pPr>
              <a:spcAft>
                <a:spcPts val="0"/>
              </a:spcAft>
            </a:pPr>
            <a:r>
              <a:rPr lang="cs-CZ" sz="2000" dirty="0">
                <a:latin typeface="+mj-lt"/>
              </a:rPr>
              <a:t>Zadavatel </a:t>
            </a:r>
            <a:r>
              <a:rPr lang="cs-CZ" sz="2000" u="sng" dirty="0">
                <a:latin typeface="+mj-lt"/>
              </a:rPr>
              <a:t>nemusí vybranému dodavateli odesílat</a:t>
            </a:r>
            <a:r>
              <a:rPr lang="cs-CZ" sz="2000" dirty="0">
                <a:latin typeface="+mj-lt"/>
              </a:rPr>
              <a:t> </a:t>
            </a:r>
            <a:r>
              <a:rPr lang="cs-CZ" sz="2000" b="1" dirty="0">
                <a:latin typeface="+mj-lt"/>
              </a:rPr>
              <a:t>Oznámení o výběru dodavatele </a:t>
            </a:r>
            <a:r>
              <a:rPr lang="cs-CZ" sz="2000" dirty="0">
                <a:latin typeface="+mj-lt"/>
              </a:rPr>
              <a:t>ani žádný jiný dokument, pouze např. Výzvu k předložení podepsané smlouvy, nebyla-li tato již součástí nabídky. </a:t>
            </a:r>
          </a:p>
          <a:p>
            <a:pPr>
              <a:spcAft>
                <a:spcPts val="0"/>
              </a:spcAft>
            </a:pPr>
            <a:r>
              <a:rPr lang="cs-CZ" sz="2000" b="1" i="1" dirty="0">
                <a:latin typeface="+mj-lt"/>
              </a:rPr>
              <a:t>Vzdání se práva podat námitky taktéž není vyžadováno</a:t>
            </a:r>
            <a:r>
              <a:rPr lang="cs-CZ" sz="2000" i="1" dirty="0">
                <a:latin typeface="+mj-lt"/>
              </a:rPr>
              <a:t>. Smlouvu lze uzavřít v podstatě okamžitě</a:t>
            </a:r>
            <a:r>
              <a:rPr lang="cs-CZ" sz="2000" dirty="0">
                <a:latin typeface="+mj-lt"/>
              </a:rPr>
              <a:t>?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4182035" y="1916831"/>
            <a:ext cx="7906871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9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latin typeface="+mj-lt"/>
              </a:rPr>
              <a:t>Postup při výběru dodavatele „nově“ odstraňuje povinné předkládání originálů dokladů ke kvalifikaci a zadavatel již nemusí odesílat výzvu k předložení originálů nebo ověřených kopií dokladů o jeho kvalifikaci. Pro postup před uzavřením smlouvy ve zjednodušeném podlimitním řízení (ZPŘ – 53 zákona č. 134/2016 Sb.) stačí, že účastník prokáže splnění základní i profesní způsobilost nebo technické kvalifikace čestným prohlášením (předloženým v jeho elektronické nabídce) – v rozsahu a způsobem zadavatelem požadované kvalifikace stanovenými zadávacími podmínkami.</a:t>
            </a:r>
          </a:p>
          <a:p>
            <a:pPr>
              <a:lnSpc>
                <a:spcPct val="109000"/>
              </a:lnSpc>
              <a:spcAft>
                <a:spcPts val="0"/>
              </a:spcAft>
            </a:pPr>
            <a:r>
              <a:rPr lang="cs-CZ" sz="1800" dirty="0">
                <a:latin typeface="+mj-lt"/>
              </a:rPr>
              <a:t>V zadávacím řízení má zadavatel možnost jediného účastníka vybrat bez provedení hodnocení – je však nutné vždy posoudit splnění podmínek účasti na základě předložené nabídky a bez toho, aniž by musel odesílat oznámení o výběru – pokud se nerozhodne uveřejnit oznámení o výběru dodavatele na profilu zadavatele, má možnost dle našeho názoru uzavřít smlouvu bez zbytečného odkladu v souladu s nabídkou vybraného dodavatele, aniž se uplatní pravidla zákazu uzavření smlouvy.</a:t>
            </a:r>
          </a:p>
        </p:txBody>
      </p:sp>
    </p:spTree>
    <p:extLst>
      <p:ext uri="{BB962C8B-B14F-4D97-AF65-F5344CB8AC3E}">
        <p14:creationId xmlns:p14="http://schemas.microsoft.com/office/powerpoint/2010/main" val="916084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Omezená dostupnost – ZD (§ 96 odst. 2) na profilu zadavatele</a:t>
            </a:r>
            <a:endParaRPr lang="cs-CZ" sz="2400" dirty="0">
              <a:latin typeface="+mj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42121" y="1916831"/>
            <a:ext cx="3948904" cy="494116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I. § 211 odst. 5 písm. a), b)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omezení </a:t>
            </a:r>
            <a:r>
              <a:rPr lang="cs-CZ" sz="2000" b="1" i="1" dirty="0"/>
              <a:t>technického charakteru nebo </a:t>
            </a:r>
            <a:r>
              <a:rPr lang="cs-CZ" sz="2000" i="1" dirty="0"/>
              <a:t>jako zvláštní formáty a licence)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potřeba speciálních elektronických formátů</a:t>
            </a:r>
            <a:r>
              <a:rPr lang="cs-CZ" sz="2000" i="1" dirty="0"/>
              <a:t> nebo programového vybavení a sdělení způsobu poskytnutí (např. BIM),příp. požadavků na zabezpečení.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/>
              <a:t>Písm. d) – AČR </a:t>
            </a:r>
            <a:r>
              <a:rPr lang="cs-CZ" sz="2000" b="1" i="1" dirty="0"/>
              <a:t>ano/ne </a:t>
            </a:r>
            <a:r>
              <a:rPr lang="cs-CZ" sz="2000" i="1" dirty="0"/>
              <a:t>zajistit ochranu běžně dostupnými (EN) nástroji - §</a:t>
            </a:r>
            <a:r>
              <a:rPr lang="cs-CZ" sz="2000" b="1" i="1" dirty="0"/>
              <a:t> 103 odst. 3</a:t>
            </a:r>
            <a:endParaRPr lang="cs-CZ" sz="2000" i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2EE8150-607C-CD15-F050-46A729EA0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322" y="1985010"/>
            <a:ext cx="7516489" cy="2515319"/>
          </a:xfrm>
          <a:prstGeom prst="rect">
            <a:avLst/>
          </a:prstGeom>
        </p:spPr>
      </p:pic>
      <p:sp>
        <p:nvSpPr>
          <p:cNvPr id="15" name="Zástupný symbol pro obsah 3">
            <a:extLst>
              <a:ext uri="{FF2B5EF4-FFF2-40B4-BE49-F238E27FC236}">
                <a16:creationId xmlns:a16="http://schemas.microsoft.com/office/drawing/2014/main" id="{045099DF-3D89-BF84-2CCC-728B64BEC0DB}"/>
              </a:ext>
            </a:extLst>
          </p:cNvPr>
          <p:cNvSpPr txBox="1">
            <a:spLocks/>
          </p:cNvSpPr>
          <p:nvPr/>
        </p:nvSpPr>
        <p:spPr>
          <a:xfrm>
            <a:off x="4245322" y="4568507"/>
            <a:ext cx="7516489" cy="21465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II. Přiměřeně </a:t>
            </a:r>
            <a:r>
              <a:rPr lang="cs-CZ" sz="2000" i="1" dirty="0"/>
              <a:t>§ </a:t>
            </a:r>
            <a:r>
              <a:rPr lang="cs-CZ" sz="2000" b="1" i="1" dirty="0"/>
              <a:t>36 odst. 8</a:t>
            </a:r>
            <a:r>
              <a:rPr lang="cs-CZ" sz="2000" i="1" dirty="0"/>
              <a:t> (projektová a jiná, např. zdravotnická dokumentace obsahuje </a:t>
            </a:r>
            <a:r>
              <a:rPr lang="cs-CZ" sz="2000" b="1" i="1" dirty="0"/>
              <a:t>citlivé a jiné údaje důvěrné povahy informací, </a:t>
            </a:r>
            <a:r>
              <a:rPr lang="cs-CZ" sz="2000" i="1" dirty="0"/>
              <a:t>popř. i zdrojových kódů (mlčenlivost, podpis).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cs-CZ" sz="2000" b="1" i="1" dirty="0"/>
              <a:t>III. </a:t>
            </a:r>
            <a:r>
              <a:rPr lang="cs-CZ" sz="2000" i="1" dirty="0"/>
              <a:t>§ </a:t>
            </a:r>
            <a:r>
              <a:rPr lang="cs-CZ" sz="2000" b="1" i="1" dirty="0"/>
              <a:t>104 písm. c)</a:t>
            </a:r>
            <a:r>
              <a:rPr lang="cs-CZ" sz="2000" dirty="0"/>
              <a:t> ZZVZ </a:t>
            </a:r>
            <a:r>
              <a:rPr lang="cs-CZ" sz="2000" i="1" dirty="0"/>
              <a:t>(</a:t>
            </a:r>
            <a:r>
              <a:rPr lang="cs-CZ" sz="2000" i="1" dirty="0">
                <a:highlight>
                  <a:srgbClr val="00FFFF"/>
                </a:highlight>
              </a:rPr>
              <a:t>doklad ke schopnosti dodavatele poskytnout ochranu utajovaných informací §</a:t>
            </a:r>
            <a:r>
              <a:rPr lang="cs-CZ" sz="2000" b="1" i="1" dirty="0">
                <a:highlight>
                  <a:srgbClr val="00FFFF"/>
                </a:highlight>
              </a:rPr>
              <a:t> 211 odst. 5 písm. d)</a:t>
            </a:r>
            <a:r>
              <a:rPr lang="cs-CZ" sz="2000" b="1" i="1" dirty="0"/>
              <a:t>, srov. č. 412/2005 Sb., </a:t>
            </a:r>
            <a:r>
              <a:rPr lang="cs-CZ" sz="2000" i="1" dirty="0"/>
              <a:t>vč. osobního předání).</a:t>
            </a:r>
          </a:p>
        </p:txBody>
      </p:sp>
      <p:sp>
        <p:nvSpPr>
          <p:cNvPr id="19" name="Šipka doprava 4">
            <a:extLst>
              <a:ext uri="{FF2B5EF4-FFF2-40B4-BE49-F238E27FC236}">
                <a16:creationId xmlns:a16="http://schemas.microsoft.com/office/drawing/2014/main" id="{142B61E9-C317-E5D6-0D24-3B477D456666}"/>
              </a:ext>
            </a:extLst>
          </p:cNvPr>
          <p:cNvSpPr/>
          <p:nvPr/>
        </p:nvSpPr>
        <p:spPr>
          <a:xfrm>
            <a:off x="830660" y="6400800"/>
            <a:ext cx="3171825" cy="20040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5332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Obecné výjimky (§ 29) spojené s „nutným” omezením transparentnosti</a:t>
            </a:r>
            <a:endParaRPr lang="cs-CZ" sz="2400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C99AFE-1321-A607-7B8B-B854DBC60D7A}"/>
              </a:ext>
            </a:extLst>
          </p:cNvPr>
          <p:cNvSpPr txBox="1"/>
          <p:nvPr/>
        </p:nvSpPr>
        <p:spPr>
          <a:xfrm>
            <a:off x="527381" y="1916832"/>
            <a:ext cx="5857874" cy="4532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1900" b="1" dirty="0"/>
              <a:t>Zadavatel nemusí zadat VZ v zadávacím řízení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1900" dirty="0">
                <a:highlight>
                  <a:srgbClr val="FFFF00"/>
                </a:highlight>
              </a:rPr>
              <a:t>Písm. c)</a:t>
            </a:r>
            <a:r>
              <a:rPr lang="cs-CZ" sz="1900" dirty="0"/>
              <a:t> jde-li o zadávání nebo plnění veřejné zakázky </a:t>
            </a:r>
            <a:r>
              <a:rPr lang="cs-CZ" sz="1900" b="1" dirty="0"/>
              <a:t>v rámci zvláštních bezpečnostních opatření</a:t>
            </a:r>
            <a:r>
              <a:rPr lang="cs-CZ" sz="1900" dirty="0"/>
              <a:t> stanovenými jinými právními předpisy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1900" i="1" dirty="0"/>
              <a:t>(vyhlášení nouzového stavu a </a:t>
            </a:r>
            <a:r>
              <a:rPr lang="cs-CZ" sz="1900" b="1" i="1" dirty="0"/>
              <a:t>přijetí krizových opatření </a:t>
            </a:r>
            <a:r>
              <a:rPr lang="cs-CZ" sz="1900" i="1" dirty="0"/>
              <a:t>ve smyslu § 5 písm. a) až e) a § 6 zákona č. 240/2000 Sb. o krizovém řízní) </a:t>
            </a:r>
          </a:p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sz="1900" dirty="0"/>
              <a:t>a současně </a:t>
            </a:r>
            <a:r>
              <a:rPr lang="cs-CZ" sz="1900" b="1" dirty="0"/>
              <a:t>nelze učinit takové opatření, které by provedení zadávacího řízení umožňovalo.</a:t>
            </a:r>
          </a:p>
          <a:p>
            <a:pPr algn="l"/>
            <a:r>
              <a:rPr lang="cs-CZ" sz="1900" b="1" dirty="0"/>
              <a:t>Rovná se 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použití výjimky pro přímé nákupy </a:t>
            </a:r>
            <a:r>
              <a:rPr lang="pl-PL" sz="1900" b="0" i="0" u="none" strike="noStrike" baseline="0" dirty="0">
                <a:solidFill>
                  <a:srgbClr val="000000"/>
                </a:solidFill>
              </a:rPr>
              <a:t>podle ustanovení § </a:t>
            </a:r>
            <a:r>
              <a:rPr lang="pl-PL" sz="1900" b="1" i="0" u="none" strike="noStrike" baseline="0" dirty="0">
                <a:solidFill>
                  <a:srgbClr val="000000"/>
                </a:solidFill>
              </a:rPr>
              <a:t>29 písm. c</a:t>
            </a:r>
            <a:r>
              <a:rPr lang="pl-PL" sz="1900" b="0" i="0" u="none" strike="noStrike" baseline="0" dirty="0">
                <a:solidFill>
                  <a:srgbClr val="000000"/>
                </a:solidFill>
              </a:rPr>
              <a:t>) ZZVZ; </a:t>
            </a:r>
            <a:r>
              <a:rPr lang="pl-PL" sz="1900" b="0" i="1" u="none" strike="noStrike" baseline="0" dirty="0">
                <a:solidFill>
                  <a:srgbClr val="000000"/>
                </a:solidFill>
              </a:rPr>
              <a:t>krizová opaření </a:t>
            </a:r>
            <a:r>
              <a:rPr lang="cs-CZ" sz="1900" b="0" i="1" u="none" strike="noStrike" baseline="0" dirty="0">
                <a:solidFill>
                  <a:srgbClr val="000000"/>
                </a:solidFill>
              </a:rPr>
              <a:t>v oblasti kybernetické bezpečnosti.</a:t>
            </a:r>
            <a:endParaRPr lang="cs-CZ" sz="1900" b="1" i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6385255" y="1916832"/>
            <a:ext cx="5197145" cy="4718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dirty="0"/>
              <a:t>Aplikace nouzového </a:t>
            </a:r>
            <a:r>
              <a:rPr lang="cs-CZ" dirty="0"/>
              <a:t>stavu pro výjimky z veřejných zakázek:</a:t>
            </a:r>
          </a:p>
          <a:p>
            <a:pPr marL="285750" indent="-28575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zadavatel nemusí zadat veřejnou zakázku v zadávacím řízení, pokud existují zvláštní bezpečnostní opatření, stanovené jinými právními předpisy</a:t>
            </a: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i="1" u="none" strike="noStrike" baseline="0" dirty="0">
                <a:latin typeface="Arial" panose="020B0604020202020204" pitchFamily="34" charset="0"/>
              </a:rPr>
              <a:t>řešení mimořádných bezpečnostních situací nebo „ad hoc“ událostí ve stavu nouze</a:t>
            </a:r>
          </a:p>
          <a:p>
            <a:pPr marL="285750" indent="-28575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specifická povaha těchto zvláštních bezpečnostních opatření pak brání realizaci standardního postupu zadání veřejných zakázek v zadávacích řízeních</a:t>
            </a: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i="1" dirty="0">
                <a:latin typeface="Arial" panose="020B0604020202020204" pitchFamily="34" charset="0"/>
              </a:rPr>
              <a:t>ochrana zdraví a života občanů, osob IZS, lékařů, pacientů (kritické infrastruktury)</a:t>
            </a: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68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Obecné výjimky (§ 29) spojené s „nutným” omezením transparentnosti</a:t>
            </a:r>
            <a:endParaRPr lang="cs-CZ" sz="2400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C99AFE-1321-A607-7B8B-B854DBC60D7A}"/>
              </a:ext>
            </a:extLst>
          </p:cNvPr>
          <p:cNvSpPr txBox="1"/>
          <p:nvPr/>
        </p:nvSpPr>
        <p:spPr>
          <a:xfrm>
            <a:off x="527381" y="1916832"/>
            <a:ext cx="5857874" cy="479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200"/>
              </a:spcAft>
            </a:pPr>
            <a:r>
              <a:rPr lang="cs-CZ" b="1" dirty="0"/>
              <a:t>Zadavatel nemusí zadat VZ v zadávacím řízení</a:t>
            </a:r>
          </a:p>
          <a:p>
            <a:pPr>
              <a:spcAft>
                <a:spcPts val="1200"/>
              </a:spcAft>
            </a:pPr>
            <a:r>
              <a:rPr lang="cs-CZ" sz="1900" dirty="0">
                <a:highlight>
                  <a:srgbClr val="FFFF00"/>
                </a:highlight>
              </a:rPr>
              <a:t>Písm. b) </a:t>
            </a:r>
            <a:r>
              <a:rPr lang="cs-CZ" sz="1900" dirty="0"/>
              <a:t>jestliže by došlo k vyzrazení utajované informace</a:t>
            </a:r>
          </a:p>
          <a:p>
            <a:pPr>
              <a:spcAft>
                <a:spcPts val="1200"/>
              </a:spcAft>
            </a:pPr>
            <a:r>
              <a:rPr lang="cs-CZ" sz="1900" dirty="0"/>
              <a:t>(</a:t>
            </a:r>
            <a:r>
              <a:rPr lang="cs-CZ" sz="1900" i="1" dirty="0"/>
              <a:t>zákon č. </a:t>
            </a:r>
            <a:r>
              <a:rPr lang="cs-CZ" sz="1900" b="1" i="1" dirty="0"/>
              <a:t>412/2005</a:t>
            </a:r>
            <a:r>
              <a:rPr lang="cs-CZ" sz="1900" i="1" dirty="0"/>
              <a:t> Sb., o ochraně utajovaných informací a o bezpečnostní způsobilosti, ve znění pozdějších předpisů</a:t>
            </a:r>
            <a:r>
              <a:rPr lang="cs-CZ" sz="1900" dirty="0"/>
              <a:t>)</a:t>
            </a:r>
          </a:p>
          <a:p>
            <a:pPr>
              <a:spcAft>
                <a:spcPts val="450"/>
              </a:spcAft>
            </a:pPr>
            <a:r>
              <a:rPr lang="cs-CZ" sz="1900" dirty="0"/>
              <a:t>1. uveřejněním oznámení o zahájení zadávacího řízení,</a:t>
            </a:r>
          </a:p>
          <a:p>
            <a:pPr>
              <a:spcAft>
                <a:spcPts val="450"/>
              </a:spcAft>
            </a:pPr>
            <a:r>
              <a:rPr lang="cs-CZ" sz="1900" dirty="0"/>
              <a:t>2. uveřejněním písemné výzvy k podání nabídek ve zjednodušeném podlimitním řízení, nebo</a:t>
            </a:r>
          </a:p>
          <a:p>
            <a:pPr>
              <a:spcAft>
                <a:spcPts val="450"/>
              </a:spcAft>
            </a:pPr>
            <a:r>
              <a:rPr lang="cs-CZ" sz="1900" dirty="0"/>
              <a:t>3. zpřístupněním nebo poskytnutím zadávací dokumentace, pokud </a:t>
            </a:r>
            <a:r>
              <a:rPr lang="cs-CZ" sz="1900" dirty="0">
                <a:highlight>
                  <a:srgbClr val="FFFF00"/>
                </a:highlight>
              </a:rPr>
              <a:t>nelze učinit opatření podle § 36 odst. 8</a:t>
            </a:r>
            <a:r>
              <a:rPr lang="cs-CZ" sz="1900" dirty="0"/>
              <a:t>, které by provedení zadávacího řízení umožňovalo.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6385255" y="1916832"/>
            <a:ext cx="5197145" cy="479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dirty="0"/>
              <a:t>Obecný institut ochrany </a:t>
            </a:r>
            <a:r>
              <a:rPr lang="cs-CZ" dirty="0"/>
              <a:t>důvěrné povahy informací dle § </a:t>
            </a:r>
            <a:r>
              <a:rPr lang="cs-CZ" b="1" dirty="0"/>
              <a:t>36 odst. 8</a:t>
            </a:r>
            <a:r>
              <a:rPr lang="cs-CZ" dirty="0"/>
              <a:t> ZZVZ:</a:t>
            </a:r>
          </a:p>
          <a:p>
            <a:pPr marL="285750" indent="-28575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dodavatel přijme přiměřená opatření k ochraně informací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důvěrné povahy</a:t>
            </a: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identifikace klientů, zdravotnické karty a smluvními závazky k mlčenlivosti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dirty="0"/>
              <a:t>Obecná výjimka </a:t>
            </a:r>
            <a:r>
              <a:rPr lang="cs-CZ" b="1" dirty="0"/>
              <a:t>možná dle § 29 písm. b), bod 1. – 3.</a:t>
            </a:r>
            <a:r>
              <a:rPr lang="cs-CZ" dirty="0"/>
              <a:t> ZZVZ; pokud hrozí porušení povinnosti při ochraně utajované informace:</a:t>
            </a:r>
          </a:p>
          <a:p>
            <a:pPr marL="285750" indent="-28575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highlight>
                  <a:srgbClr val="FFFF00"/>
                </a:highlight>
              </a:rPr>
              <a:t>z povahy informace nelze zpřístupnit k podání a přípravě nabídek </a:t>
            </a:r>
            <a:r>
              <a:rPr lang="cs-CZ" dirty="0"/>
              <a:t>(</a:t>
            </a:r>
            <a:r>
              <a:rPr lang="cs-CZ" i="1" dirty="0"/>
              <a:t>zpravidla rozhoduje NBÚ, NÚKIB</a:t>
            </a:r>
            <a:r>
              <a:rPr lang="cs-CZ" dirty="0"/>
              <a:t>)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zabezpečení / dispoziční plán budovy, ochranné prvky, čipy a jiné přístupové údaje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98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Obecné výjimky (§ 29) spojené s „nutným” omezením transparentnosti</a:t>
            </a:r>
            <a:endParaRPr lang="cs-CZ" sz="2400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C99AFE-1321-A607-7B8B-B854DBC60D7A}"/>
              </a:ext>
            </a:extLst>
          </p:cNvPr>
          <p:cNvSpPr txBox="1"/>
          <p:nvPr/>
        </p:nvSpPr>
        <p:spPr>
          <a:xfrm>
            <a:off x="527381" y="1916832"/>
            <a:ext cx="5857874" cy="360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cs-CZ" sz="1900" b="1" dirty="0"/>
              <a:t>Zadavatel nemusí zadat VZ v zadávacím řízení </a:t>
            </a:r>
          </a:p>
          <a:p>
            <a:pPr>
              <a:lnSpc>
                <a:spcPct val="112000"/>
              </a:lnSpc>
            </a:pPr>
            <a:endParaRPr lang="cs-CZ" sz="1900" b="1" dirty="0"/>
          </a:p>
          <a:p>
            <a:pPr>
              <a:spcAft>
                <a:spcPts val="600"/>
              </a:spcAft>
            </a:pPr>
            <a:r>
              <a:rPr lang="cs-CZ" sz="1900" dirty="0"/>
              <a:t>Písm. a) pokud by provedení zadávacího řízení ohrozilo ochranu základních bezpečnostních zájmů ČR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(</a:t>
            </a:r>
            <a:r>
              <a:rPr lang="cs-CZ" sz="1900" i="1" dirty="0"/>
              <a:t>obecné důvody avšak vykládány velmi restriktivně, které neumožňují provedení zadávacího řízení</a:t>
            </a:r>
            <a:r>
              <a:rPr lang="cs-CZ" sz="1900" dirty="0"/>
              <a:t>)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a současně </a:t>
            </a:r>
            <a:r>
              <a:rPr lang="cs-CZ" sz="1900" b="1" dirty="0"/>
              <a:t>nelze učinit takové opatření</a:t>
            </a:r>
            <a:r>
              <a:rPr lang="cs-CZ" sz="1900" dirty="0"/>
              <a:t>, které by provedení zadávacího řízení umožňovalo.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(</a:t>
            </a:r>
            <a:r>
              <a:rPr lang="cs-CZ" sz="1900" i="1" dirty="0"/>
              <a:t>specializované složky, ozbrojené složky, záchranné a havarijní služby</a:t>
            </a:r>
            <a:r>
              <a:rPr lang="cs-CZ" sz="1900" dirty="0"/>
              <a:t>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FEF25C-7906-E4E7-54DE-95E3432A619E}"/>
              </a:ext>
            </a:extLst>
          </p:cNvPr>
          <p:cNvSpPr txBox="1"/>
          <p:nvPr/>
        </p:nvSpPr>
        <p:spPr>
          <a:xfrm>
            <a:off x="6385255" y="1916832"/>
            <a:ext cx="5197145" cy="445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b="1" dirty="0"/>
              <a:t>Úkoly zvláštní povahy </a:t>
            </a:r>
            <a:r>
              <a:rPr lang="cs-CZ" dirty="0"/>
              <a:t>vyhrazené speciálním složkám, </a:t>
            </a:r>
            <a:r>
              <a:rPr lang="cs-CZ" dirty="0">
                <a:highlight>
                  <a:srgbClr val="FFFF00"/>
                </a:highlight>
              </a:rPr>
              <a:t>úkolem je chránit základní bezpečnostní zájmy České republiky</a:t>
            </a:r>
            <a:r>
              <a:rPr lang="cs-CZ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i="1" dirty="0"/>
              <a:t>specifická povaha zvláštních bezpečnostních opatření </a:t>
            </a:r>
          </a:p>
          <a:p>
            <a:pPr>
              <a:spcAft>
                <a:spcPts val="600"/>
              </a:spcAft>
            </a:pPr>
            <a:r>
              <a:rPr lang="cs-CZ" b="1" i="1" dirty="0"/>
              <a:t>brání realizaci standardního postupu zadání veřejných zakázek v zadávacích řízeních</a:t>
            </a:r>
          </a:p>
          <a:p>
            <a:pPr>
              <a:spcAft>
                <a:spcPts val="600"/>
              </a:spcAft>
            </a:pPr>
            <a:r>
              <a:rPr lang="cs-CZ" dirty="0"/>
              <a:t>Obecná výjimka </a:t>
            </a:r>
            <a:r>
              <a:rPr lang="cs-CZ" b="1" dirty="0"/>
              <a:t>možná dle § 29 písm. a) není standardním druhem zadávacího řízení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i="1" dirty="0"/>
              <a:t>nepožaduje se kvalifikace dodavatele, odpadá uveřejnění výsledku požadavky k</a:t>
            </a:r>
            <a:r>
              <a:rPr lang="pl-PL" i="1" dirty="0"/>
              <a:t>omunikace mezi zadavatelem a dodavatelem</a:t>
            </a:r>
            <a:r>
              <a:rPr lang="cs-CZ" i="1" dirty="0"/>
              <a:t> (§ 211)</a:t>
            </a:r>
          </a:p>
          <a:p>
            <a:pPr>
              <a:spcAft>
                <a:spcPts val="600"/>
              </a:spcAft>
            </a:pPr>
            <a:r>
              <a:rPr lang="cs-CZ" b="1" i="1" dirty="0"/>
              <a:t>není vázáno na utajované informace nebo jiný zákon k bezprostřednímu řešení krize</a:t>
            </a:r>
          </a:p>
        </p:txBody>
      </p:sp>
    </p:spTree>
    <p:extLst>
      <p:ext uri="{BB962C8B-B14F-4D97-AF65-F5344CB8AC3E}">
        <p14:creationId xmlns:p14="http://schemas.microsoft.com/office/powerpoint/2010/main" val="275773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Neuveřejnění kompletní zadávací dokumentace - </a:t>
            </a:r>
            <a:r>
              <a:rPr lang="cs-CZ" sz="2400" i="1" dirty="0">
                <a:latin typeface="+mj-lt"/>
              </a:rPr>
              <a:t>S0460/2021/VZ</a:t>
            </a:r>
            <a:br>
              <a:rPr lang="cs-CZ" sz="2400" i="1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7" y="1916831"/>
            <a:ext cx="5238797" cy="3853348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2000" b="1" i="1" dirty="0">
                <a:latin typeface="+mj-lt"/>
              </a:rPr>
              <a:t>Závažný přestupek </a:t>
            </a:r>
            <a:r>
              <a:rPr lang="cs-CZ" sz="2000" dirty="0">
                <a:latin typeface="+mj-lt"/>
              </a:rPr>
              <a:t>– porušení zákona za který by zadavateli hrozila </a:t>
            </a:r>
            <a:r>
              <a:rPr lang="cs-CZ" sz="2000" b="1" dirty="0">
                <a:latin typeface="+mj-lt"/>
              </a:rPr>
              <a:t>sankce do výše 10 % ceny veřejné zakázky: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i="1" dirty="0">
                <a:latin typeface="+mj-lt"/>
              </a:rPr>
              <a:t>Dosptupnost zadávací dokumenatce dle § 96 odst. 1</a:t>
            </a:r>
            <a:r>
              <a:rPr lang="cs-CZ" sz="2000" i="1" dirty="0">
                <a:latin typeface="+mj-lt"/>
              </a:rPr>
              <a:t>, </a:t>
            </a:r>
            <a:r>
              <a:rPr lang="cs-CZ" sz="2000" dirty="0">
                <a:latin typeface="+mj-lt"/>
              </a:rPr>
              <a:t>obsahující přílohy </a:t>
            </a:r>
            <a:r>
              <a:rPr lang="cs-CZ" sz="2000" b="1" dirty="0">
                <a:latin typeface="+mj-lt"/>
              </a:rPr>
              <a:t>č. 1 a č. 2 se</a:t>
            </a:r>
            <a:r>
              <a:rPr lang="cs-CZ" sz="2000" dirty="0">
                <a:latin typeface="+mj-lt"/>
              </a:rPr>
              <a:t> zadávacími podmínky dle § </a:t>
            </a:r>
            <a:r>
              <a:rPr lang="cs-CZ" sz="2000" b="1" dirty="0">
                <a:latin typeface="+mj-lt"/>
              </a:rPr>
              <a:t>28 odst. 1 písm. b)</a:t>
            </a:r>
            <a:r>
              <a:rPr lang="cs-CZ" sz="2000" dirty="0">
                <a:latin typeface="+mj-lt"/>
              </a:rPr>
              <a:t> ZZVZ;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Jinak kompletní dostupnost zadávací dokumentace, </a:t>
            </a:r>
            <a:r>
              <a:rPr lang="cs-CZ" sz="2000" dirty="0">
                <a:latin typeface="+mj-lt"/>
              </a:rPr>
              <a:t>kdy se předmětná část dokumentace ne</a:t>
            </a:r>
            <a:r>
              <a:rPr lang="pl-PL" sz="2000" dirty="0">
                <a:latin typeface="+mj-lt"/>
              </a:rPr>
              <a:t>vztahuje pouze na výzvu dle § </a:t>
            </a:r>
            <a:r>
              <a:rPr lang="pl-PL" sz="2000" b="1" dirty="0">
                <a:latin typeface="+mj-lt"/>
              </a:rPr>
              <a:t>58 odst. 5</a:t>
            </a:r>
            <a:r>
              <a:rPr lang="pl-PL" sz="2000" dirty="0">
                <a:latin typeface="+mj-lt"/>
              </a:rPr>
              <a:t> ZZVZ.</a:t>
            </a:r>
            <a:endParaRPr lang="cs-CZ" sz="2000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+mj-lt"/>
            </a:endParaRP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5876365" y="1916830"/>
            <a:ext cx="5904303" cy="474142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Porušení zákona při provádění zadávacího řízení</a:t>
            </a:r>
            <a:r>
              <a:rPr lang="cs-CZ" sz="2000" i="1" dirty="0">
                <a:latin typeface="+mj-lt"/>
              </a:rPr>
              <a:t> není dostatečným důvodem jeho zrušení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Uveřejnění zadávací dokumentace na profilu podle § 96 odst. 1 nebo </a:t>
            </a:r>
            <a:r>
              <a:rPr lang="cs-CZ" sz="2000" b="1" i="1" dirty="0">
                <a:latin typeface="+mj-lt"/>
              </a:rPr>
              <a:t>od odeslání výzvy k podání žádostí o účast podle § 58 odst. 5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V důsledku uvedeného nastavení zadávacích podmínek veřejné zakázky mohlo dle zadavatele dojít k omezení okruhu potenciálních dodavatelů, a tím i k podstatnému ovlivnění výběru dodavatele</a:t>
            </a:r>
            <a:endParaRPr lang="cs-CZ" sz="1400" b="1" i="0" cap="all" dirty="0">
              <a:solidFill>
                <a:srgbClr val="104B86"/>
              </a:solidFill>
              <a:effectLst/>
              <a:latin typeface="Frutiger CE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BE211D-E2AD-4200-9006-623483ADF2C8}"/>
              </a:ext>
            </a:extLst>
          </p:cNvPr>
          <p:cNvSpPr txBox="1"/>
          <p:nvPr/>
        </p:nvSpPr>
        <p:spPr>
          <a:xfrm>
            <a:off x="637567" y="6258142"/>
            <a:ext cx="6109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u="none" strike="noStrike" baseline="0" dirty="0">
                <a:highlight>
                  <a:srgbClr val="FFFF00"/>
                </a:highlight>
                <a:latin typeface="+mj-lt"/>
              </a:rPr>
              <a:t>R0028/2020/VZ</a:t>
            </a:r>
            <a:endParaRPr lang="cs-CZ" sz="2000" dirty="0"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0761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Přestupky při uveřejňování a porušení jiných úkonů dle tohoto zákona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9CDAA665-6827-4E0A-AF91-6379BA320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929938"/>
            <a:ext cx="11330790" cy="4784046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cs-CZ" sz="2000" b="1" dirty="0"/>
              <a:t>Absence uveřejnění představuje nejvyšší stupeň společenské škodlivosti</a:t>
            </a:r>
            <a:r>
              <a:rPr lang="cs-CZ" sz="2000" dirty="0"/>
              <a:t>, kdy zadavatelé postupují při z</a:t>
            </a:r>
            <a:r>
              <a:rPr lang="cs-CZ" sz="2000" i="1" dirty="0"/>
              <a:t>adávání veřejných zakázek mimo zákonem popsaný formalizovaný postup </a:t>
            </a:r>
            <a:r>
              <a:rPr lang="cs-CZ" sz="2000" b="1" i="1" dirty="0"/>
              <a:t>S0441,0461/2018/VZ.</a:t>
            </a:r>
            <a:endParaRPr lang="cs-CZ" sz="2000" i="1" dirty="0"/>
          </a:p>
          <a:p>
            <a:pPr>
              <a:spcAft>
                <a:spcPts val="500"/>
              </a:spcAft>
            </a:pPr>
            <a:r>
              <a:rPr lang="cs-CZ" sz="2000" u="sng" dirty="0"/>
              <a:t>Úřad pro ochranu hospodářské soutěže (ÚOHS) považuje obecně za nejvíce závažný</a:t>
            </a:r>
            <a:r>
              <a:rPr lang="cs-CZ" sz="2000" dirty="0"/>
              <a:t>: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uzavření smlouvy bez předchozího uveřejnění oznámení</a:t>
            </a:r>
            <a:r>
              <a:rPr lang="cs-CZ" sz="2000" dirty="0"/>
              <a:t> o zahájení zadávacího řízení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vyloučení otevřené soutěže </a:t>
            </a:r>
            <a:r>
              <a:rPr lang="cs-CZ" sz="2000" dirty="0"/>
              <a:t>a neumožnění podání nabídek od potenciálních dodavatelů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omezení efektivního soutěžního prostředí o dané veřejné zakázky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nehospodárné vynakládání prostředků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netransparentnost znamená </a:t>
            </a:r>
            <a:r>
              <a:rPr lang="cs-CZ" sz="2000" b="1" dirty="0"/>
              <a:t>stupeň společenské škodlivosti velmi vysoký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7887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Legislativně „technické“ změny uveřejňování elektronických formulářů</a:t>
            </a: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527050" y="1916832"/>
            <a:ext cx="11055350" cy="43926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dirty="0"/>
              <a:t>(</a:t>
            </a:r>
            <a:r>
              <a:rPr lang="cs-CZ" sz="2000" b="1" dirty="0"/>
              <a:t>i</a:t>
            </a:r>
            <a:r>
              <a:rPr lang="cs-CZ" sz="2000" dirty="0"/>
              <a:t>) </a:t>
            </a:r>
            <a:r>
              <a:rPr lang="pl-PL" sz="2000" b="1" i="1" dirty="0"/>
              <a:t>Informace </a:t>
            </a:r>
            <a:r>
              <a:rPr lang="cs-CZ" sz="2000" b="1" i="1" dirty="0"/>
              <a:t>k uveřejnění</a:t>
            </a:r>
            <a:r>
              <a:rPr lang="cs-CZ" sz="2000" i="1" dirty="0"/>
              <a:t>, podle zákona č. 134/2016 Sb., o zadávání veřejných zakázek, které </a:t>
            </a:r>
            <a:r>
              <a:rPr lang="cs-CZ" sz="2000" b="1" i="1" dirty="0"/>
              <a:t>zadavatel odesílá dle § 212 do Věstníku veřejných zakázek </a:t>
            </a:r>
            <a:r>
              <a:rPr lang="cs-CZ" sz="2000" i="1" dirty="0">
                <a:highlight>
                  <a:srgbClr val="FFFF00"/>
                </a:highlight>
              </a:rPr>
              <a:t>pouze</a:t>
            </a:r>
            <a:r>
              <a:rPr lang="cs-CZ" sz="2000" dirty="0">
                <a:highlight>
                  <a:srgbClr val="FFFF00"/>
                </a:highlight>
              </a:rPr>
              <a:t> „elektronicky“ jako </a:t>
            </a:r>
            <a:r>
              <a:rPr lang="cs-CZ" sz="2000" dirty="0" err="1">
                <a:highlight>
                  <a:srgbClr val="FFFF00"/>
                </a:highlight>
              </a:rPr>
              <a:t>eForms</a:t>
            </a:r>
            <a:endParaRPr lang="cs-CZ" sz="2000" dirty="0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b="1" u="sng" dirty="0">
                <a:highlight>
                  <a:srgbClr val="FFFF00"/>
                </a:highlight>
              </a:rPr>
              <a:t>Nově č. 345/2023 </a:t>
            </a:r>
            <a:r>
              <a:rPr lang="cs-CZ" sz="2000" u="sng" dirty="0">
                <a:highlight>
                  <a:srgbClr val="FFFF00"/>
                </a:highlight>
              </a:rPr>
              <a:t>Sb., vyhláška </a:t>
            </a:r>
            <a:r>
              <a:rPr lang="cs-CZ" sz="2000" u="sng" strike="sngStrike" dirty="0">
                <a:highlight>
                  <a:srgbClr val="FFFF00"/>
                </a:highlight>
              </a:rPr>
              <a:t>č. 168/2016 Sb.</a:t>
            </a:r>
            <a:r>
              <a:rPr lang="cs-CZ" sz="2000" u="sng" dirty="0">
                <a:highlight>
                  <a:srgbClr val="FFFF00"/>
                </a:highlight>
              </a:rPr>
              <a:t>,</a:t>
            </a:r>
            <a:r>
              <a:rPr lang="cs-CZ" sz="2000" dirty="0">
                <a:highlight>
                  <a:srgbClr val="FFFF00"/>
                </a:highlight>
              </a:rPr>
              <a:t> </a:t>
            </a:r>
            <a:r>
              <a:rPr lang="cs-CZ" sz="2000" dirty="0"/>
              <a:t>o uveřejňování formulářů pro účely zákona o zadávání veřejných zakázek a náležitostech profilu zadavatele („vyhláška“)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b="1" dirty="0"/>
              <a:t>	Zadavatel uvede ve formulářích informace v souladu s požadavky stanovenými na vyplnění formulářů </a:t>
            </a:r>
            <a:r>
              <a:rPr lang="cs-CZ" sz="2000" dirty="0">
                <a:highlight>
                  <a:srgbClr val="FFFF00"/>
                </a:highlight>
              </a:rPr>
              <a:t>§ 4 odst. 2 a § 10 vyhlášky podle NAŘÍZENÍ KOMISE (EU) 2019/1780.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dirty="0"/>
              <a:t>(</a:t>
            </a:r>
            <a:r>
              <a:rPr lang="cs-CZ" sz="2000" b="1" dirty="0" err="1"/>
              <a:t>ii</a:t>
            </a:r>
            <a:r>
              <a:rPr lang="cs-CZ" sz="2000" dirty="0"/>
              <a:t>) </a:t>
            </a:r>
            <a:r>
              <a:rPr lang="cs-CZ" sz="2000" b="1" i="1" dirty="0">
                <a:latin typeface="+mj-lt"/>
              </a:rPr>
              <a:t>Nutná validace formuláře pro povinně uveřejňované informace na základě formuláře </a:t>
            </a:r>
            <a:r>
              <a:rPr lang="cs-CZ" sz="2000" i="1" dirty="0">
                <a:latin typeface="+mj-lt"/>
              </a:rPr>
              <a:t>dle obsahu přímo použitelného předpisu jako podmínky přijetí formuláře k uveřejnění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r>
              <a:rPr lang="pl-PL" sz="2000" b="1" i="1" dirty="0"/>
              <a:t>	Do nabytí účinnosti § 11 odst. 1 a 5 na obsah uveřejňovaných informací na profilu zadavatele dle § 213 se použije příloha č. 8</a:t>
            </a:r>
            <a:r>
              <a:rPr lang="cs-CZ" sz="2000" dirty="0"/>
              <a:t> </a:t>
            </a:r>
            <a:r>
              <a:rPr lang="cs-CZ" sz="2000" i="1" dirty="0"/>
              <a:t>(</a:t>
            </a:r>
            <a:r>
              <a:rPr lang="cs-CZ" sz="2000" i="1" dirty="0">
                <a:highlight>
                  <a:srgbClr val="FFFF00"/>
                </a:highlight>
              </a:rPr>
              <a:t>účinnost od 07/24</a:t>
            </a:r>
            <a:r>
              <a:rPr lang="cs-CZ" sz="2000" i="1" dirty="0"/>
              <a:t>).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</a:pPr>
            <a:endParaRPr lang="cs-CZ" sz="2000" i="1" dirty="0"/>
          </a:p>
        </p:txBody>
      </p:sp>
      <p:sp>
        <p:nvSpPr>
          <p:cNvPr id="5" name="Šipka doprava 4"/>
          <p:cNvSpPr/>
          <p:nvPr/>
        </p:nvSpPr>
        <p:spPr>
          <a:xfrm>
            <a:off x="725019" y="3684526"/>
            <a:ext cx="418572" cy="2700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Šipka doprava 4">
            <a:extLst>
              <a:ext uri="{FF2B5EF4-FFF2-40B4-BE49-F238E27FC236}">
                <a16:creationId xmlns:a16="http://schemas.microsoft.com/office/drawing/2014/main" id="{211DFFBD-2BC9-4BE4-B245-1C36E17CCC21}"/>
              </a:ext>
            </a:extLst>
          </p:cNvPr>
          <p:cNvSpPr/>
          <p:nvPr/>
        </p:nvSpPr>
        <p:spPr>
          <a:xfrm>
            <a:off x="725019" y="5587234"/>
            <a:ext cx="418572" cy="2700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747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0" y="1916831"/>
            <a:ext cx="11055019" cy="4701139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cs typeface="+mn-cs"/>
              </a:rPr>
              <a:t>§ </a:t>
            </a:r>
            <a:r>
              <a:rPr lang="cs-CZ" sz="2000" b="1" dirty="0">
                <a:latin typeface="+mn-lt"/>
                <a:cs typeface="+mn-cs"/>
              </a:rPr>
              <a:t>254</a:t>
            </a:r>
            <a:r>
              <a:rPr lang="cs-CZ" sz="2000" dirty="0">
                <a:latin typeface="+mn-lt"/>
                <a:cs typeface="+mn-cs"/>
              </a:rPr>
              <a:t> ZZVZ - nesplnění uveřejňovacích povinností (</a:t>
            </a:r>
            <a:r>
              <a:rPr lang="cs-CZ" sz="2000" i="1" dirty="0">
                <a:latin typeface="+mn-lt"/>
                <a:cs typeface="+mn-cs"/>
              </a:rPr>
              <a:t>neplatnost smlouvy</a:t>
            </a:r>
            <a:r>
              <a:rPr lang="cs-CZ" sz="2000" dirty="0">
                <a:latin typeface="+mn-lt"/>
                <a:cs typeface="+mn-cs"/>
              </a:rPr>
              <a:t>), pokud zadavatel uzavřel smlouvu bez předchozího uveřejnění </a:t>
            </a:r>
            <a:r>
              <a:rPr lang="cs-CZ" sz="2000" b="1" dirty="0">
                <a:latin typeface="+mn-lt"/>
                <a:cs typeface="+mn-cs"/>
              </a:rPr>
              <a:t>oznámení o zahájení nebo podání výzvy k účasti v soutěži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+mn-lt"/>
                <a:cs typeface="+mn-cs"/>
              </a:rPr>
              <a:t>nepředchází podání námitek </a:t>
            </a:r>
            <a:r>
              <a:rPr lang="cs-CZ" sz="2000" dirty="0">
                <a:latin typeface="+mn-lt"/>
                <a:cs typeface="+mn-cs"/>
              </a:rPr>
              <a:t>(nutno dodržet ostatní lhůty), tzn. 1 měsíc ode dne, kdy zadavatel uveřejnil oznámení o uzavření smlouvy, </a:t>
            </a:r>
            <a:r>
              <a:rPr lang="cs-CZ" sz="2000" b="1" dirty="0">
                <a:latin typeface="+mn-lt"/>
                <a:cs typeface="+mn-cs"/>
              </a:rPr>
              <a:t>nejdéle však 6 měsíců od okamžiku uzavření smlouvy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cs typeface="+mn-cs"/>
              </a:rPr>
              <a:t>§ </a:t>
            </a:r>
            <a:r>
              <a:rPr lang="cs-CZ" sz="2000" b="1" dirty="0">
                <a:latin typeface="+mn-lt"/>
                <a:cs typeface="+mn-cs"/>
              </a:rPr>
              <a:t>264 odst. 1 nebo 2</a:t>
            </a:r>
            <a:r>
              <a:rPr lang="cs-CZ" sz="2000" dirty="0">
                <a:latin typeface="+mn-lt"/>
                <a:cs typeface="+mn-cs"/>
              </a:rPr>
              <a:t> - zákaz plnění smlouvy (</a:t>
            </a:r>
            <a:r>
              <a:rPr lang="cs-CZ" sz="2000" b="1" dirty="0">
                <a:latin typeface="+mn-lt"/>
                <a:cs typeface="+mn-cs"/>
              </a:rPr>
              <a:t>neplatnou se stává smlouva rozhodnutím Úřadu</a:t>
            </a:r>
            <a:r>
              <a:rPr lang="cs-CZ" sz="2000" dirty="0">
                <a:latin typeface="+mn-lt"/>
                <a:cs typeface="+mn-cs"/>
              </a:rPr>
              <a:t>), který u smlouvy spojené se zabezpečením veřejného (zájmu) může nařídit pokračování plnění (</a:t>
            </a:r>
            <a:r>
              <a:rPr lang="cs-CZ" sz="2000" b="1" dirty="0">
                <a:latin typeface="+mn-lt"/>
                <a:cs typeface="+mn-cs"/>
              </a:rPr>
              <a:t>12 měsíců</a:t>
            </a:r>
            <a:r>
              <a:rPr lang="cs-CZ" sz="2000" dirty="0">
                <a:latin typeface="+mn-lt"/>
                <a:cs typeface="+mn-cs"/>
              </a:rPr>
              <a:t>)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+mn-lt"/>
                <a:cs typeface="+mn-cs"/>
              </a:rPr>
              <a:t>dosud platná smlouva se neplatnou stává z rozhodnutí ÚOHS</a:t>
            </a:r>
            <a:r>
              <a:rPr lang="cs-CZ" sz="2000" dirty="0">
                <a:latin typeface="+mn-lt"/>
                <a:cs typeface="+mn-cs"/>
              </a:rPr>
              <a:t>, okamžikem jeho právní moci, pokud Úřad nepostupuje podle odst. 3 nebo 4 lze na základě smlouvy plnit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Nesplnění uveřejňovacích povinností a neplatnost smlouvy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6200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Neuveřejnění kompletní zadávací dokumentace - </a:t>
            </a:r>
            <a:r>
              <a:rPr lang="cs-CZ" sz="2400" i="1" dirty="0">
                <a:latin typeface="+mj-lt"/>
              </a:rPr>
              <a:t>R0028/2020/VZ</a:t>
            </a:r>
            <a:br>
              <a:rPr lang="cs-CZ" sz="2400" i="1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4929514" cy="444510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cs-CZ" sz="2000" i="1" dirty="0">
                <a:latin typeface="+mj-lt"/>
              </a:rPr>
              <a:t>Pokud musí být dle dikce zákona informace o kvalifikaci uvedeny ve výzvě dle § </a:t>
            </a:r>
            <a:r>
              <a:rPr lang="cs-CZ" sz="2000" b="1" i="1" dirty="0">
                <a:latin typeface="+mj-lt"/>
              </a:rPr>
              <a:t>58 odst. 5</a:t>
            </a:r>
            <a:r>
              <a:rPr lang="cs-CZ" sz="2000" i="1" dirty="0">
                <a:latin typeface="+mj-lt"/>
              </a:rPr>
              <a:t> zákona a tato výzva se v souladu s § </a:t>
            </a:r>
            <a:r>
              <a:rPr lang="cs-CZ" sz="2000" b="1" i="1" dirty="0">
                <a:latin typeface="+mj-lt"/>
              </a:rPr>
              <a:t>96 zákona nezveřejňuje</a:t>
            </a:r>
            <a:r>
              <a:rPr lang="cs-CZ" sz="2000" i="1" dirty="0">
                <a:latin typeface="+mj-lt"/>
              </a:rPr>
              <a:t>, znamená to, že </a:t>
            </a:r>
            <a:r>
              <a:rPr lang="cs-CZ" sz="2000" i="1" dirty="0">
                <a:highlight>
                  <a:srgbClr val="FFFF00"/>
                </a:highlight>
                <a:latin typeface="+mj-lt"/>
              </a:rPr>
              <a:t>nemusí být podmínky kvalifikace obsaženy v zadávací dokumentaci uveřejněné </a:t>
            </a:r>
            <a:r>
              <a:rPr lang="pl-PL" sz="2000" i="1" dirty="0">
                <a:highlight>
                  <a:srgbClr val="FFFF00"/>
                </a:highlight>
                <a:latin typeface="+mj-lt"/>
              </a:rPr>
              <a:t>na profilu zadavatele podle § 96 zákona</a:t>
            </a:r>
            <a:r>
              <a:rPr lang="pl-PL" sz="2000" i="1" dirty="0">
                <a:latin typeface="+mj-lt"/>
              </a:rPr>
              <a:t> (?)</a:t>
            </a:r>
            <a:endParaRPr lang="cs-CZ" sz="2000" i="1" dirty="0">
              <a:latin typeface="+mj-lt"/>
            </a:endParaRPr>
          </a:p>
          <a:p>
            <a:pPr algn="l"/>
            <a:r>
              <a:rPr lang="cs-CZ" sz="2000" b="1" i="1" dirty="0">
                <a:latin typeface="+mj-lt"/>
              </a:rPr>
              <a:t>Kvalifikační podmínky </a:t>
            </a:r>
            <a:r>
              <a:rPr lang="cs-CZ" sz="2000" i="1" dirty="0">
                <a:latin typeface="+mj-lt"/>
              </a:rPr>
              <a:t>jsou součástí tzv. podmínek účasti v zadávacím řízení (srov. § </a:t>
            </a:r>
            <a:r>
              <a:rPr lang="cs-CZ" sz="2000" b="1" i="1" dirty="0">
                <a:latin typeface="+mj-lt"/>
              </a:rPr>
              <a:t>37 odst. 1 písm. a)</a:t>
            </a:r>
            <a:r>
              <a:rPr lang="cs-CZ" sz="2000" i="1" dirty="0">
                <a:latin typeface="+mj-lt"/>
              </a:rPr>
              <a:t> zákona) a tyto jsou dále součástí zadávací dokumentace (srov. </a:t>
            </a:r>
            <a:r>
              <a:rPr lang="pl-PL" sz="2000" i="1" dirty="0">
                <a:latin typeface="+mj-lt"/>
              </a:rPr>
              <a:t>§ 28 odst. 1 písm. a) a b) zákona)</a:t>
            </a:r>
            <a:endParaRPr lang="cs-CZ" sz="2000" i="1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+mj-lt"/>
            </a:endParaRP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5567082" y="1916831"/>
            <a:ext cx="6266852" cy="44451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To nezbavuje ty dodavatele, kteří neobdrželi výzvu k podání žádosti o účast</a:t>
            </a:r>
            <a:r>
              <a:rPr lang="cs-CZ" sz="2000" i="1" dirty="0">
                <a:latin typeface="+mj-lt"/>
              </a:rPr>
              <a:t>, práva na účast v zadávacím řízení </a:t>
            </a:r>
            <a:r>
              <a:rPr lang="cs-CZ" sz="2000" b="1" i="1" dirty="0">
                <a:latin typeface="+mj-lt"/>
              </a:rPr>
              <a:t>v podobě podání žádosti o účast 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Domněnka, že </a:t>
            </a:r>
            <a:r>
              <a:rPr lang="cs-CZ" sz="2000" b="1" i="1" dirty="0">
                <a:latin typeface="+mj-lt"/>
              </a:rPr>
              <a:t>zde uvedené souvislosti </a:t>
            </a:r>
            <a:r>
              <a:rPr lang="cs-CZ" sz="2000" i="1" dirty="0">
                <a:latin typeface="+mj-lt"/>
              </a:rPr>
              <a:t>výrazně nasvědčují závěru, že úmyslem zákonodárce bylo, aby </a:t>
            </a:r>
            <a:r>
              <a:rPr lang="cs-CZ" sz="2000" i="1" u="sng" dirty="0">
                <a:latin typeface="+mj-lt"/>
              </a:rPr>
              <a:t>informace potřebné k předložení žádosti o účast obdrželi pouze dodavatelé, kteří vyjádřili předběžný zájem.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+mj-lt"/>
              </a:rPr>
              <a:t>Zákon neupravuje postup, jak naložit s žádostí o účast podanou dodavatelem, který neprojevil předběžný zájem o účast (…)</a:t>
            </a:r>
          </a:p>
          <a:p>
            <a:pPr>
              <a:lnSpc>
                <a:spcPct val="114000"/>
              </a:lnSpc>
            </a:pPr>
            <a:endParaRPr lang="cs-CZ" sz="20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16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Žádost o vysvětlení, popř. změna / doplnění zadávací dokumentace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7" y="1916831"/>
            <a:ext cx="7069519" cy="46458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75"/>
              </a:spcAft>
            </a:pPr>
            <a:r>
              <a:rPr lang="cs-CZ" sz="2400" b="1" dirty="0">
                <a:latin typeface="+mj-lt"/>
              </a:rPr>
              <a:t>Dotaz</a:t>
            </a:r>
            <a:r>
              <a:rPr lang="cs-CZ" sz="2400" dirty="0">
                <a:latin typeface="+mj-lt"/>
              </a:rPr>
              <a:t>: </a:t>
            </a:r>
            <a:r>
              <a:rPr lang="cs-CZ" sz="2400" b="1" dirty="0">
                <a:latin typeface="+mj-lt"/>
              </a:rPr>
              <a:t>Od kterého dne se tato lhůta počítá</a:t>
            </a:r>
            <a:r>
              <a:rPr lang="cs-CZ" sz="2400" dirty="0">
                <a:latin typeface="+mj-lt"/>
              </a:rPr>
              <a:t>?</a:t>
            </a:r>
          </a:p>
          <a:p>
            <a:pPr>
              <a:lnSpc>
                <a:spcPct val="112000"/>
              </a:lnSpc>
              <a:spcBef>
                <a:spcPts val="75"/>
              </a:spcBef>
              <a:spcAft>
                <a:spcPts val="0"/>
              </a:spcAft>
            </a:pPr>
            <a:r>
              <a:rPr lang="cs-CZ" sz="2400" i="1" dirty="0">
                <a:latin typeface="+mj-lt"/>
              </a:rPr>
              <a:t>Dle § </a:t>
            </a:r>
            <a:r>
              <a:rPr lang="cs-CZ" sz="2400" b="1" i="1" dirty="0">
                <a:latin typeface="+mj-lt"/>
              </a:rPr>
              <a:t>98 ZZVZ </a:t>
            </a:r>
            <a:r>
              <a:rPr lang="cs-CZ" sz="2400" i="1" dirty="0">
                <a:latin typeface="+mj-lt"/>
              </a:rPr>
              <a:t>je lhůta pro zaslání žádosti o vysvětlení ZD </a:t>
            </a:r>
            <a:r>
              <a:rPr lang="cs-CZ" sz="2400" b="1" i="1" u="sng" dirty="0">
                <a:latin typeface="+mj-lt"/>
              </a:rPr>
              <a:t>8 pracovních dnů (5 + 3)</a:t>
            </a:r>
            <a:r>
              <a:rPr lang="cs-CZ" sz="2400" i="1" dirty="0">
                <a:latin typeface="+mj-lt"/>
              </a:rPr>
              <a:t>, nikde jsem odpověď nenašla, zajímá mě, od kterého dne se tato lhůta počítá? Lhůta pro podání nabídek je </a:t>
            </a:r>
            <a:r>
              <a:rPr lang="cs-CZ" sz="2400" b="1" i="1" dirty="0">
                <a:latin typeface="+mj-lt"/>
              </a:rPr>
              <a:t>10. 7. 2023 v 8:00 hod.</a:t>
            </a:r>
            <a:r>
              <a:rPr lang="cs-CZ" sz="2400" i="1" dirty="0">
                <a:latin typeface="+mj-lt"/>
              </a:rPr>
              <a:t> Je posledním dnem, kdy je možné zaslat zadavateli žádost o vysvětlení ZD 28. 6. 2023 (</a:t>
            </a:r>
            <a:r>
              <a:rPr lang="cs-CZ" sz="2400" b="1" i="1" dirty="0">
                <a:latin typeface="+mj-lt"/>
              </a:rPr>
              <a:t>tedy prvním dnem pro odpočet 8 dnů je den předcházející lhůtě pro podání nabídek</a:t>
            </a:r>
            <a:r>
              <a:rPr lang="cs-CZ" sz="2400" i="1" dirty="0">
                <a:latin typeface="+mj-lt"/>
              </a:rPr>
              <a:t>), nebo je tímto posledním dnem 29. 6. 2023, tedy lhůta se počítá včetně </a:t>
            </a:r>
            <a:r>
              <a:rPr lang="cs-CZ" sz="2400" b="1" i="1" dirty="0">
                <a:latin typeface="+mj-lt"/>
              </a:rPr>
              <a:t>10. 7. 2023</a:t>
            </a:r>
            <a:r>
              <a:rPr lang="cs-CZ" sz="2400" i="1" dirty="0">
                <a:latin typeface="+mj-lt"/>
              </a:rPr>
              <a:t>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09C3C1-41B5-479B-ABF6-8328AE4D8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291" y="1916831"/>
            <a:ext cx="3864295" cy="4645838"/>
          </a:xfrm>
          <a:prstGeom prst="rect">
            <a:avLst/>
          </a:prstGeom>
          <a:ln w="15875" cmpd="sng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5993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412410"/>
            <a:ext cx="11055019" cy="504056"/>
          </a:xfrm>
        </p:spPr>
        <p:txBody>
          <a:bodyPr/>
          <a:lstStyle/>
          <a:p>
            <a:r>
              <a:rPr lang="pl-PL" sz="2400" dirty="0"/>
              <a:t>Pravidla podle obecné judikatury (NS z 21. 4. 2004 zn. 21 Odo 783/2003)</a:t>
            </a:r>
          </a:p>
        </p:txBody>
      </p:sp>
      <p:sp>
        <p:nvSpPr>
          <p:cNvPr id="2" name="Obdélník 1"/>
          <p:cNvSpPr/>
          <p:nvPr/>
        </p:nvSpPr>
        <p:spPr>
          <a:xfrm>
            <a:off x="599388" y="2631202"/>
            <a:ext cx="4876363" cy="413446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b="1" u="sng" dirty="0"/>
              <a:t>§ 98 odst. 1 </a:t>
            </a:r>
            <a:r>
              <a:rPr lang="cs-CZ" u="sng" dirty="0"/>
              <a:t>Z.:</a:t>
            </a:r>
            <a:r>
              <a:rPr lang="cs-CZ" dirty="0"/>
              <a:t> může zadávací dokumentaci vysvětlit, pokud vysvětlení, případně související dokumenty,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uveřejní na profilu zadavatele, podle písm. a) </a:t>
            </a:r>
            <a:r>
              <a:rPr lang="cs-CZ" u="sng" dirty="0">
                <a:solidFill>
                  <a:schemeClr val="accent4">
                    <a:lumMod val="75000"/>
                  </a:schemeClr>
                </a:solidFill>
              </a:rPr>
              <a:t>nejméně </a:t>
            </a:r>
            <a:r>
              <a:rPr lang="cs-CZ" b="1" u="sng" dirty="0">
                <a:solidFill>
                  <a:schemeClr val="accent4">
                    <a:lumMod val="75000"/>
                  </a:schemeClr>
                </a:solidFill>
              </a:rPr>
              <a:t>5 pracovních dnů před (</a:t>
            </a:r>
            <a:r>
              <a:rPr lang="cs-CZ" b="1" u="sng" strike="sngStrike" dirty="0">
                <a:solidFill>
                  <a:schemeClr val="accent4">
                    <a:lumMod val="75000"/>
                  </a:schemeClr>
                </a:solidFill>
              </a:rPr>
              <a:t>dnem</a:t>
            </a:r>
            <a:r>
              <a:rPr lang="cs-CZ" b="1" u="sng" dirty="0">
                <a:solidFill>
                  <a:schemeClr val="accent4">
                    <a:lumMod val="75000"/>
                  </a:schemeClr>
                </a:solidFill>
              </a:rPr>
              <a:t>) uplynutím lhůty</a:t>
            </a:r>
            <a:r>
              <a:rPr lang="cs-CZ" dirty="0"/>
              <a:t> pro podání žádostí o účast, předběžných nabídek nebo nabídek.</a:t>
            </a:r>
          </a:p>
          <a:p>
            <a:pPr>
              <a:spcAft>
                <a:spcPts val="1000"/>
              </a:spcAft>
            </a:pPr>
            <a:r>
              <a:rPr lang="cs-CZ" b="1" u="sng" dirty="0"/>
              <a:t>§ 98 odst. 3</a:t>
            </a:r>
            <a:r>
              <a:rPr lang="cs-CZ" u="sng" dirty="0"/>
              <a:t> Z.:</a:t>
            </a:r>
            <a:r>
              <a:rPr lang="cs-CZ" dirty="0"/>
              <a:t> není povinen vysvětlení poskytnout, pokud není žádost o vysvětlení doručena včas, </a:t>
            </a:r>
            <a:r>
              <a:rPr lang="cs-CZ" u="sng" dirty="0"/>
              <a:t>alespoň </a:t>
            </a:r>
            <a:r>
              <a:rPr lang="cs-CZ" b="1" u="sng" dirty="0"/>
              <a:t>3 pracovní dny před (</a:t>
            </a:r>
            <a:r>
              <a:rPr lang="cs-CZ" b="1" u="sng" strike="sngStrike" dirty="0"/>
              <a:t>dnem</a:t>
            </a:r>
            <a:r>
              <a:rPr lang="cs-CZ" b="1" u="sng" dirty="0"/>
              <a:t>) uplynutím lhůt</a:t>
            </a:r>
            <a:r>
              <a:rPr lang="cs-CZ" u="sng" dirty="0"/>
              <a:t> podle odstavce 1</a:t>
            </a:r>
            <a:r>
              <a:rPr lang="cs-CZ" dirty="0"/>
              <a:t>.</a:t>
            </a:r>
          </a:p>
          <a:p>
            <a:r>
              <a:rPr lang="cs-CZ" sz="1600" dirty="0">
                <a:latin typeface="+mj-lt"/>
              </a:rPr>
              <a:t>(!!)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+mj-lt"/>
              </a:rPr>
              <a:t>v situaci, kdy </a:t>
            </a:r>
            <a:r>
              <a:rPr lang="cs-CZ" sz="1600" b="1" i="0" u="none" strike="noStrike" baseline="0" dirty="0">
                <a:solidFill>
                  <a:srgbClr val="000000"/>
                </a:solidFill>
                <a:latin typeface="+mj-lt"/>
              </a:rPr>
              <a:t>zadavatel využije výhradu podle § 242 odst. 5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+mj-lt"/>
              </a:rPr>
              <a:t> ZZVZ je minimální doba pro vysvětlení </a:t>
            </a:r>
            <a:r>
              <a:rPr lang="cs-CZ" sz="1600" i="0" u="none" strike="noStrike" baseline="0" dirty="0">
                <a:solidFill>
                  <a:srgbClr val="000000"/>
                </a:solidFill>
                <a:latin typeface="+mj-lt"/>
              </a:rPr>
              <a:t>(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+mj-lt"/>
              </a:rPr>
              <a:t>lhůta pro podání nabídek (+</a:t>
            </a:r>
            <a:r>
              <a:rPr lang="cs-CZ" sz="1600" i="0" u="none" strike="noStrike" baseline="0" dirty="0">
                <a:solidFill>
                  <a:srgbClr val="000000"/>
                </a:solidFill>
                <a:latin typeface="+mj-lt"/>
              </a:rPr>
              <a:t>72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+mj-lt"/>
              </a:rPr>
              <a:t>) + 5)</a:t>
            </a:r>
            <a:endParaRPr lang="cs-CZ" sz="1600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99388" y="1910496"/>
            <a:ext cx="4876363" cy="646331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i="1" dirty="0"/>
              <a:t>Lhůta 30 dní – od 2.8.2023 zahájení; 4.9.2023 (např. 10 hod.) otevírání nabídek; příp. (</a:t>
            </a:r>
            <a:r>
              <a:rPr lang="cs-CZ" b="1" i="1" dirty="0"/>
              <a:t>+72</a:t>
            </a:r>
            <a:r>
              <a:rPr lang="cs-CZ" i="1" dirty="0"/>
              <a:t>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DDA7E1B-BE95-4E20-A90F-43DF38864B93}"/>
              </a:ext>
            </a:extLst>
          </p:cNvPr>
          <p:cNvSpPr/>
          <p:nvPr/>
        </p:nvSpPr>
        <p:spPr>
          <a:xfrm>
            <a:off x="5547758" y="1910495"/>
            <a:ext cx="6529081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i="1" dirty="0"/>
              <a:t>Pokud konec lhůty připadne na mimo pracovní den, např. 16.9.2023 (</a:t>
            </a:r>
            <a:r>
              <a:rPr lang="cs-CZ" b="1" i="1" dirty="0"/>
              <a:t>+72</a:t>
            </a:r>
            <a:r>
              <a:rPr lang="cs-CZ" i="1" dirty="0"/>
              <a:t>) lhůta by tak byla posunuta </a:t>
            </a:r>
            <a:r>
              <a:rPr lang="cs-CZ" b="1" i="1" dirty="0"/>
              <a:t>do 19.9. 10 hod.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ED0BDBE-880D-4E22-B8ED-4B05E6477A52}"/>
              </a:ext>
            </a:extLst>
          </p:cNvPr>
          <p:cNvSpPr/>
          <p:nvPr/>
        </p:nvSpPr>
        <p:spPr>
          <a:xfrm>
            <a:off x="5547758" y="2631202"/>
            <a:ext cx="6529081" cy="379078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b="1" dirty="0">
                <a:latin typeface="+mj-lt"/>
              </a:rPr>
              <a:t>Postup stanovení lhůty</a:t>
            </a:r>
            <a:r>
              <a:rPr lang="cs-CZ" dirty="0">
                <a:latin typeface="+mj-lt"/>
              </a:rPr>
              <a:t> př. </a:t>
            </a:r>
            <a:r>
              <a:rPr lang="cs-CZ" i="1" u="sng" dirty="0">
                <a:latin typeface="+mj-lt"/>
              </a:rPr>
              <a:t>29 Odo 783/2003 </a:t>
            </a:r>
            <a:r>
              <a:rPr lang="cs-CZ" dirty="0">
                <a:latin typeface="+mj-lt"/>
              </a:rPr>
              <a:t>zpětně +</a:t>
            </a:r>
            <a:r>
              <a:rPr lang="cs-CZ" b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(</a:t>
            </a:r>
            <a:r>
              <a:rPr lang="cs-CZ" i="1" dirty="0">
                <a:latin typeface="+mj-lt"/>
              </a:rPr>
              <a:t>počítání dnů ode dne předcházejícího uplynutí lhůty)</a:t>
            </a:r>
            <a:r>
              <a:rPr lang="cs-CZ" dirty="0">
                <a:latin typeface="+mj-lt"/>
              </a:rPr>
              <a:t> </a:t>
            </a:r>
            <a:r>
              <a:rPr lang="cs-CZ" b="1" dirty="0">
                <a:latin typeface="+mj-lt"/>
              </a:rPr>
              <a:t>za rozhodný den počítání lhůty je den podání nabídek</a:t>
            </a:r>
            <a:r>
              <a:rPr lang="cs-CZ" dirty="0">
                <a:latin typeface="+mj-lt"/>
              </a:rPr>
              <a:t>. </a:t>
            </a:r>
          </a:p>
          <a:p>
            <a:r>
              <a:rPr lang="cs-CZ" dirty="0">
                <a:latin typeface="+mj-lt"/>
              </a:rPr>
              <a:t>Ad1 </a:t>
            </a:r>
            <a:r>
              <a:rPr lang="cs-CZ" b="1" dirty="0">
                <a:latin typeface="+mj-lt"/>
              </a:rPr>
              <a:t>§ 98 odst. 1 </a:t>
            </a:r>
            <a:r>
              <a:rPr lang="cs-CZ" i="1" dirty="0">
                <a:latin typeface="+mj-lt"/>
              </a:rPr>
              <a:t>(nejpozději </a:t>
            </a:r>
            <a:r>
              <a:rPr lang="cs-CZ" b="1" i="1" dirty="0">
                <a:latin typeface="+mj-lt"/>
              </a:rPr>
              <a:t>5 pracovních dnů</a:t>
            </a:r>
            <a:r>
              <a:rPr lang="cs-CZ" i="1" dirty="0">
                <a:latin typeface="+mj-lt"/>
              </a:rPr>
              <a:t>)</a:t>
            </a:r>
          </a:p>
          <a:p>
            <a:pPr>
              <a:spcAft>
                <a:spcPts val="500"/>
              </a:spcAft>
            </a:pPr>
            <a:r>
              <a:rPr lang="cs-CZ" dirty="0">
                <a:latin typeface="+mj-lt"/>
              </a:rPr>
              <a:t>Ad2 </a:t>
            </a:r>
            <a:r>
              <a:rPr lang="cs-CZ" b="1" dirty="0">
                <a:latin typeface="+mj-lt"/>
              </a:rPr>
              <a:t>§ 242 odst. 5 </a:t>
            </a:r>
            <a:r>
              <a:rPr lang="cs-CZ" i="1" dirty="0">
                <a:latin typeface="+mj-lt"/>
              </a:rPr>
              <a:t>(aplikace pravidla </a:t>
            </a:r>
            <a:r>
              <a:rPr lang="cs-CZ" b="1" i="1" dirty="0">
                <a:latin typeface="+mj-lt"/>
              </a:rPr>
              <a:t>72 hodin</a:t>
            </a:r>
            <a:r>
              <a:rPr lang="cs-CZ" i="1" dirty="0">
                <a:latin typeface="+mj-lt"/>
              </a:rPr>
              <a:t>)</a:t>
            </a:r>
          </a:p>
          <a:p>
            <a:pPr>
              <a:spcAft>
                <a:spcPts val="500"/>
              </a:spcAft>
            </a:pPr>
            <a:r>
              <a:rPr lang="cs-CZ" i="1" u="sng" dirty="0">
                <a:latin typeface="+mj-lt"/>
                <a:hlinkClick r:id="rId3"/>
              </a:rPr>
              <a:t>Ze stanoviska – ÚOHS</a:t>
            </a:r>
            <a:r>
              <a:rPr lang="cs-CZ" i="1" dirty="0">
                <a:latin typeface="+mj-lt"/>
              </a:rPr>
              <a:t>: př. lhůta pro uveřejnění vysvětlení zadávací dokumentace ve smyslu § 98 odst. 1 ZZVZ bude končit </a:t>
            </a:r>
            <a:r>
              <a:rPr lang="cs-CZ" b="1" i="1" dirty="0">
                <a:latin typeface="+mj-lt"/>
              </a:rPr>
              <a:t>5 pracovních dnů </a:t>
            </a:r>
            <a:r>
              <a:rPr lang="cs-CZ" i="1" dirty="0">
                <a:latin typeface="+mj-lt"/>
              </a:rPr>
              <a:t>před uplynutím lhůty pro možnost podání námitek, ve čtvrtek </a:t>
            </a:r>
            <a:r>
              <a:rPr lang="cs-CZ" b="1" i="1" dirty="0">
                <a:latin typeface="+mj-lt"/>
              </a:rPr>
              <a:t>24. 8. 2023</a:t>
            </a:r>
            <a:r>
              <a:rPr lang="cs-CZ" i="1" dirty="0">
                <a:latin typeface="+mj-lt"/>
              </a:rPr>
              <a:t>, kdy nejpozději bude moci zadavatel takové vysvětlení uveřejnit (!!!) </a:t>
            </a:r>
            <a:r>
              <a:rPr lang="cs-CZ" b="1" i="1" dirty="0">
                <a:latin typeface="+mj-lt"/>
              </a:rPr>
              <a:t>běh lhůty je počítán k rozhodnému dni 1. 9. 2023 v </a:t>
            </a:r>
            <a:r>
              <a:rPr lang="cs-CZ" i="1" dirty="0">
                <a:latin typeface="+mj-lt"/>
              </a:rPr>
              <a:t>10:00 hod., jakožto lhůty pro podání námitek. </a:t>
            </a:r>
            <a:r>
              <a:rPr lang="cs-CZ" b="1" i="1" dirty="0">
                <a:latin typeface="+mj-lt"/>
              </a:rPr>
              <a:t>Pro úplnost, že lhůta pro podání nabídek končí 4. 9. 2023 v 10:00 hod.</a:t>
            </a:r>
          </a:p>
        </p:txBody>
      </p:sp>
    </p:spTree>
    <p:extLst>
      <p:ext uri="{BB962C8B-B14F-4D97-AF65-F5344CB8AC3E}">
        <p14:creationId xmlns:p14="http://schemas.microsoft.com/office/powerpoint/2010/main" val="2030251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412410"/>
            <a:ext cx="11055019" cy="504056"/>
          </a:xfrm>
        </p:spPr>
        <p:txBody>
          <a:bodyPr/>
          <a:lstStyle/>
          <a:p>
            <a:r>
              <a:rPr lang="pl-PL" sz="2400" dirty="0"/>
              <a:t>Vysvětlení zadávací dokumentace § 98</a:t>
            </a:r>
            <a:endParaRPr lang="cs-CZ" sz="2400" dirty="0">
              <a:latin typeface="+mj-lt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582644" y="4885301"/>
            <a:ext cx="3649066" cy="369332"/>
          </a:xfrm>
          <a:prstGeom prst="rect">
            <a:avLst/>
          </a:prstGeom>
          <a:ln w="31750"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vysvětlení do 3 pracovních dnů</a:t>
            </a:r>
          </a:p>
        </p:txBody>
      </p:sp>
      <p:sp>
        <p:nvSpPr>
          <p:cNvPr id="20" name="Šipka doprava 19"/>
          <p:cNvSpPr/>
          <p:nvPr/>
        </p:nvSpPr>
        <p:spPr>
          <a:xfrm rot="8081654">
            <a:off x="7653657" y="5387814"/>
            <a:ext cx="735914" cy="410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1407255">
            <a:off x="2694026" y="4963747"/>
            <a:ext cx="848761" cy="410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A83D6-9FF6-4308-8BD5-7443C054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78" y="1845394"/>
            <a:ext cx="10840963" cy="299126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2A963C7-59E6-439E-9E8E-F4FD2198D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8" y="4732099"/>
            <a:ext cx="6011114" cy="12462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C5F572B-A126-4D12-9720-875E7013E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78" y="5873786"/>
            <a:ext cx="10840962" cy="9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39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68490" y="1412776"/>
            <a:ext cx="11055019" cy="504056"/>
          </a:xfrm>
        </p:spPr>
        <p:txBody>
          <a:bodyPr/>
          <a:lstStyle/>
          <a:p>
            <a:r>
              <a:rPr lang="pl-PL" sz="2400" dirty="0"/>
              <a:t>Detail veřejné zakázky uveřejněné na profilu zadavatele </a:t>
            </a:r>
            <a:endParaRPr lang="cs-CZ" sz="2400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1F2F36-30E9-C43A-C337-D549A222D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862" y="1916832"/>
            <a:ext cx="6307673" cy="48397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CF59131-8E54-1AB3-42D6-DC2FA5292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2" y="1916832"/>
            <a:ext cx="5219700" cy="326707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75F4B9EA-FDFE-1CB2-39A6-8B953E6C4485}"/>
              </a:ext>
            </a:extLst>
          </p:cNvPr>
          <p:cNvSpPr/>
          <p:nvPr/>
        </p:nvSpPr>
        <p:spPr>
          <a:xfrm>
            <a:off x="445162" y="5231584"/>
            <a:ext cx="5219700" cy="147732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Ve VVZ nesmí být uveřejněny </a:t>
            </a:r>
            <a:r>
              <a:rPr lang="cs-CZ" b="1" dirty="0"/>
              <a:t>jakékoliv údaje odlišné od údajů, které jsou obsaženy ve formulářích</a:t>
            </a:r>
            <a:r>
              <a:rPr lang="cs-CZ" dirty="0"/>
              <a:t> odeslaných k uveřejnění v Úředním věstníku EU-TED, nebo uveřejněných na profilu zadavatele (§ </a:t>
            </a:r>
            <a:r>
              <a:rPr lang="cs-CZ" b="1" dirty="0"/>
              <a:t>212 odst. 4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3751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FAQ Změna / doplnění zadávací dokumentace dle § 99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5458432" cy="394104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cs-CZ" sz="2000" b="1" dirty="0">
                <a:latin typeface="+mj-lt"/>
              </a:rPr>
              <a:t>Dotaz</a:t>
            </a:r>
            <a:r>
              <a:rPr lang="cs-CZ" sz="2000" dirty="0">
                <a:latin typeface="+mj-lt"/>
              </a:rPr>
              <a:t>: Dle ZZVZ je nutné vyčkat s provedením změny již dříve uveřejněných informací na profilu zadavatele do chvíle, než je uveřejněna předmětná informace na národní úrovni, ve VVZ. (tzv. </a:t>
            </a:r>
            <a:r>
              <a:rPr lang="cs-CZ" sz="2000" i="1" dirty="0">
                <a:latin typeface="+mj-lt"/>
              </a:rPr>
              <a:t>fikce uveřejnění po uplynutí 48 hodin od doručení potvrzení o přijetí oznámení k uveřejnění v TED je možné formulář uveřejnit ve VVZ</a:t>
            </a:r>
            <a:r>
              <a:rPr lang="cs-CZ" sz="2000" dirty="0">
                <a:latin typeface="+mj-lt"/>
              </a:rPr>
              <a:t>, pokud nebylo zadavateli či provozovateli VVZ během stanoveného intervalu doručeno oznámení o uveřejnění formuláře v TED).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394104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cs-CZ" sz="2000" dirty="0">
                <a:latin typeface="+mj-lt"/>
              </a:rPr>
              <a:t>Odpověď: </a:t>
            </a:r>
            <a:r>
              <a:rPr lang="cs-CZ" sz="2000" i="1" dirty="0">
                <a:latin typeface="+mj-lt"/>
                <a:cs typeface="Arial" panose="020B0604020202020204" pitchFamily="34" charset="0"/>
              </a:rPr>
              <a:t>Do doby </a:t>
            </a:r>
            <a:r>
              <a:rPr lang="cs-CZ" sz="2000" b="1" i="1" dirty="0">
                <a:latin typeface="+mj-lt"/>
                <a:cs typeface="Arial" panose="020B0604020202020204" pitchFamily="34" charset="0"/>
              </a:rPr>
              <a:t>uveřejnění „opravného formuláře“ </a:t>
            </a:r>
            <a:r>
              <a:rPr lang="cs-CZ" sz="2000" b="1" i="1" strike="sngStrike" dirty="0">
                <a:latin typeface="+mj-lt"/>
                <a:cs typeface="Arial" panose="020B0604020202020204" pitchFamily="34" charset="0"/>
              </a:rPr>
              <a:t>F14</a:t>
            </a:r>
            <a:r>
              <a:rPr lang="cs-CZ" sz="2000" i="1" dirty="0">
                <a:latin typeface="+mj-lt"/>
                <a:cs typeface="Arial" panose="020B0604020202020204" pitchFamily="34" charset="0"/>
              </a:rPr>
              <a:t> je možné </a:t>
            </a:r>
            <a:r>
              <a:rPr lang="cs-CZ" sz="2000" b="1" i="1" dirty="0">
                <a:latin typeface="+mj-lt"/>
                <a:cs typeface="Arial" panose="020B0604020202020204" pitchFamily="34" charset="0"/>
              </a:rPr>
              <a:t>upravit informace dostupné k VZ na profilu zadavatele</a:t>
            </a:r>
            <a:r>
              <a:rPr lang="cs-CZ" sz="2000" i="1" dirty="0">
                <a:latin typeface="+mj-lt"/>
                <a:cs typeface="Arial" panose="020B0604020202020204" pitchFamily="34" charset="0"/>
              </a:rPr>
              <a:t> pouze </a:t>
            </a:r>
            <a:r>
              <a:rPr lang="cs-CZ" sz="2000" b="1" i="1" dirty="0">
                <a:latin typeface="+mj-lt"/>
                <a:cs typeface="Arial" panose="020B0604020202020204" pitchFamily="34" charset="0"/>
              </a:rPr>
              <a:t>pokud nebyly zahrnuty v předchozím řádném nebo opravném formuláři</a:t>
            </a:r>
            <a:r>
              <a:rPr lang="cs-CZ" sz="2000" i="1" dirty="0">
                <a:latin typeface="+mj-lt"/>
                <a:cs typeface="Arial" panose="020B0604020202020204" pitchFamily="34" charset="0"/>
              </a:rPr>
              <a:t>, na který ten poslední odeslaný spolu se změnou odkazuje; stanovisko dostupné online:</a:t>
            </a:r>
          </a:p>
          <a:p>
            <a:pPr>
              <a:lnSpc>
                <a:spcPct val="114000"/>
              </a:lnSpc>
            </a:pPr>
            <a:r>
              <a:rPr lang="cs-CZ" sz="2000" dirty="0">
                <a:latin typeface="+mj-lt"/>
                <a:hlinkClick r:id="rId3"/>
              </a:rPr>
              <a:t>Změna zadávací dokumentace - ČÁST ČTVRTÁ Nadlimitní režim (§ 55 – § 128)</a:t>
            </a:r>
            <a:r>
              <a:rPr lang="cs-CZ" sz="2000" dirty="0">
                <a:latin typeface="+mj-lt"/>
              </a:rPr>
              <a:t> (…)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EFFB32-D689-1ACC-37BC-D692D4DA9282}"/>
              </a:ext>
            </a:extLst>
          </p:cNvPr>
          <p:cNvSpPr txBox="1"/>
          <p:nvPr/>
        </p:nvSpPr>
        <p:spPr>
          <a:xfrm>
            <a:off x="568490" y="5882606"/>
            <a:ext cx="11374066" cy="381771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114000"/>
              </a:lnSpc>
              <a:defRPr b="1" i="1"/>
            </a:lvl1pPr>
          </a:lstStyle>
          <a:p>
            <a:r>
              <a:rPr lang="cs-CZ" b="0" dirty="0"/>
              <a:t>=&gt; </a:t>
            </a:r>
            <a:r>
              <a:rPr lang="cs-CZ" b="0" dirty="0">
                <a:highlight>
                  <a:srgbClr val="FFFF00"/>
                </a:highlight>
              </a:rPr>
              <a:t>poté, kdy je změna zveřejněna VVZ (TED), lze ji doplnit také na profilu (NEN) – dle postupu uveřejnění ZD.</a:t>
            </a:r>
          </a:p>
        </p:txBody>
      </p:sp>
    </p:spTree>
    <p:extLst>
      <p:ext uri="{BB962C8B-B14F-4D97-AF65-F5344CB8AC3E}">
        <p14:creationId xmlns:p14="http://schemas.microsoft.com/office/powerpoint/2010/main" val="2224433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FAQ Změna / doplnění zadávací dokumentace dle § 99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5458432" cy="248371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cs-CZ" sz="2000" b="1" dirty="0">
                <a:latin typeface="+mj-lt"/>
              </a:rPr>
              <a:t>Otázka</a:t>
            </a:r>
            <a:r>
              <a:rPr lang="cs-CZ" sz="2000" dirty="0">
                <a:latin typeface="+mj-lt"/>
              </a:rPr>
              <a:t>: Jak správně postupovat při </a:t>
            </a:r>
            <a:r>
              <a:rPr lang="cs-CZ" sz="2000" b="1" dirty="0">
                <a:latin typeface="+mj-lt"/>
              </a:rPr>
              <a:t>uveřejňování informací při změně zadávací dokumentace</a:t>
            </a:r>
            <a:r>
              <a:rPr lang="cs-CZ" sz="2000" dirty="0">
                <a:latin typeface="+mj-lt"/>
              </a:rPr>
              <a:t>, pokud zadavatel prodlužuje lhůtu pro podání nabídek; zda vyčkat na uveřejnění v </a:t>
            </a:r>
            <a:r>
              <a:rPr lang="cs-CZ" sz="2000" dirty="0" err="1">
                <a:latin typeface="+mj-lt"/>
              </a:rPr>
              <a:t>TEDu</a:t>
            </a:r>
            <a:r>
              <a:rPr lang="cs-CZ" sz="2000" dirty="0">
                <a:latin typeface="+mj-lt"/>
              </a:rPr>
              <a:t> (?) a teprve poté </a:t>
            </a:r>
            <a:r>
              <a:rPr lang="cs-CZ" sz="2000" b="1" dirty="0">
                <a:latin typeface="+mj-lt"/>
              </a:rPr>
              <a:t>uveřejnit změnu na profilu zadavatele</a:t>
            </a:r>
            <a:r>
              <a:rPr lang="cs-CZ" sz="2000" dirty="0">
                <a:latin typeface="+mj-lt"/>
              </a:rPr>
              <a:t>; popř. nestačí odeslání formuláře o změně do </a:t>
            </a:r>
            <a:r>
              <a:rPr lang="cs-CZ" sz="2000" dirty="0" err="1">
                <a:latin typeface="+mj-lt"/>
              </a:rPr>
              <a:t>TEDu</a:t>
            </a:r>
            <a:r>
              <a:rPr lang="cs-CZ" sz="2000" dirty="0">
                <a:latin typeface="+mj-lt"/>
              </a:rPr>
              <a:t>?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24837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cs-CZ" sz="2000" b="1" dirty="0">
                <a:latin typeface="+mj-lt"/>
              </a:rPr>
              <a:t>Odpověď</a:t>
            </a:r>
            <a:r>
              <a:rPr lang="cs-CZ" sz="2000" dirty="0">
                <a:latin typeface="+mj-lt"/>
              </a:rPr>
              <a:t>: Při změně nutno postupovat souladně k § </a:t>
            </a:r>
            <a:r>
              <a:rPr lang="cs-CZ" sz="2000" b="1" dirty="0">
                <a:latin typeface="+mj-lt"/>
              </a:rPr>
              <a:t>212 odst. 8</a:t>
            </a:r>
            <a:r>
              <a:rPr lang="cs-CZ" sz="2000" dirty="0">
                <a:latin typeface="+mj-lt"/>
              </a:rPr>
              <a:t>, tzn. ve formuláři VVZ (národní) </a:t>
            </a:r>
            <a:r>
              <a:rPr lang="cs-CZ" sz="2000" i="1" dirty="0">
                <a:latin typeface="+mj-lt"/>
              </a:rPr>
              <a:t>nesmí být uveřejněny jakékoliv údaje odlišné od údajů, které jsou obsaženy ve formulářích</a:t>
            </a:r>
            <a:r>
              <a:rPr lang="cs-CZ" sz="2000" dirty="0">
                <a:latin typeface="+mj-lt"/>
              </a:rPr>
              <a:t> odeslaných k uveřejnění v TED (</a:t>
            </a:r>
            <a:r>
              <a:rPr lang="cs-CZ" sz="2000" u="sng" dirty="0">
                <a:solidFill>
                  <a:srgbClr val="00B050"/>
                </a:solidFill>
                <a:latin typeface="+mj-lt"/>
              </a:rPr>
              <a:t>Je-li v textu uvedeno TED, je tím myšlen Úřední věstník EU</a:t>
            </a:r>
            <a:r>
              <a:rPr lang="cs-CZ" sz="2000" dirty="0">
                <a:latin typeface="+mj-lt"/>
              </a:rPr>
              <a:t>) nebo na profilu zadavatele (…)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5544836-1565-A6F8-53E6-9C01283ED4C7}"/>
              </a:ext>
            </a:extLst>
          </p:cNvPr>
          <p:cNvSpPr/>
          <p:nvPr/>
        </p:nvSpPr>
        <p:spPr>
          <a:xfrm>
            <a:off x="568490" y="4458824"/>
            <a:ext cx="11512219" cy="697563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i="1" dirty="0"/>
              <a:t>Fikce uveřejnění </a:t>
            </a:r>
            <a:r>
              <a:rPr lang="cs-CZ" i="1" dirty="0"/>
              <a:t>pokud nebylo zadavateli či provozovateli VVZ doručeno oznámení o uveřejnění formuláře v Úředním věstníku Evropské unie (</a:t>
            </a:r>
            <a:r>
              <a:rPr lang="cs-CZ" b="1" i="1" dirty="0"/>
              <a:t>TED</a:t>
            </a:r>
            <a:r>
              <a:rPr lang="cs-CZ" i="1" dirty="0"/>
              <a:t>) </a:t>
            </a:r>
            <a:r>
              <a:rPr lang="cs-CZ" b="1" dirty="0">
                <a:highlight>
                  <a:srgbClr val="FFFF00"/>
                </a:highlight>
              </a:rPr>
              <a:t>do 48 hodin od doručení potvrzení o přijetí oznámení k uveřejnění</a:t>
            </a:r>
            <a:r>
              <a:rPr lang="cs-CZ" b="1" dirty="0"/>
              <a:t>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726A83-A6E5-B149-1549-C08605A4801E}"/>
              </a:ext>
            </a:extLst>
          </p:cNvPr>
          <p:cNvSpPr txBox="1"/>
          <p:nvPr/>
        </p:nvSpPr>
        <p:spPr>
          <a:xfrm>
            <a:off x="478043" y="5254339"/>
            <a:ext cx="11374066" cy="132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Symbol" panose="05050102010706020507" pitchFamily="18" charset="2"/>
              <a:buChar char="Þ"/>
            </a:pPr>
            <a:r>
              <a:rPr lang="cs-CZ" dirty="0">
                <a:latin typeface="+mj-lt"/>
              </a:rPr>
              <a:t>n</a:t>
            </a:r>
            <a:r>
              <a:rPr lang="cs-CZ" sz="1800" dirty="0">
                <a:latin typeface="+mj-lt"/>
              </a:rPr>
              <a:t>avazující úkony na uveřejnění formuláře po odeslání k uveřejnění do TED, nadále zůstává praxe 48 hod.</a:t>
            </a:r>
            <a:endParaRPr lang="cs-CZ" dirty="0">
              <a:latin typeface="+mj-lt"/>
            </a:endParaRPr>
          </a:p>
          <a:p>
            <a:pPr marL="285750" indent="-285750">
              <a:lnSpc>
                <a:spcPct val="114000"/>
              </a:lnSpc>
              <a:buFont typeface="Symbol" panose="05050102010706020507" pitchFamily="18" charset="2"/>
              <a:buChar char="Þ"/>
            </a:pPr>
            <a:r>
              <a:rPr lang="cs-CZ" sz="1800" dirty="0">
                <a:latin typeface="+mj-lt"/>
              </a:rPr>
              <a:t>zveřejnění ve VVZ na základě publikace v </a:t>
            </a:r>
            <a:r>
              <a:rPr lang="cs-CZ" sz="1800" dirty="0" err="1">
                <a:latin typeface="+mj-lt"/>
              </a:rPr>
              <a:t>TEDu</a:t>
            </a:r>
            <a:r>
              <a:rPr lang="cs-CZ" dirty="0">
                <a:latin typeface="+mj-lt"/>
              </a:rPr>
              <a:t>, anebo po uplynutí </a:t>
            </a:r>
            <a:r>
              <a:rPr lang="cs-CZ" sz="1800" dirty="0">
                <a:latin typeface="+mj-lt"/>
              </a:rPr>
              <a:t>„</a:t>
            </a:r>
            <a:r>
              <a:rPr lang="cs-CZ" sz="1800" i="1" dirty="0">
                <a:latin typeface="+mj-lt"/>
              </a:rPr>
              <a:t>marných 48 hodiny</a:t>
            </a:r>
            <a:r>
              <a:rPr lang="cs-CZ" sz="1800" dirty="0">
                <a:latin typeface="+mj-lt"/>
              </a:rPr>
              <a:t>“ vždy pouze v pracovní den. </a:t>
            </a:r>
            <a:r>
              <a:rPr lang="cs-CZ" sz="1800" i="1" dirty="0">
                <a:latin typeface="+mj-lt"/>
              </a:rPr>
              <a:t>Pokud je změna zveřejněna </a:t>
            </a:r>
            <a:r>
              <a:rPr lang="cs-CZ" i="1" dirty="0">
                <a:latin typeface="+mj-lt"/>
              </a:rPr>
              <a:t>VVZ (TED)</a:t>
            </a:r>
            <a:r>
              <a:rPr lang="cs-CZ" sz="1800" i="1" dirty="0">
                <a:latin typeface="+mj-lt"/>
              </a:rPr>
              <a:t>, lze ji doplnit také na profilu (NEN) – ve smyslu změny/doplnění informací postupu - uveřejnění ZD</a:t>
            </a:r>
            <a:r>
              <a:rPr lang="cs-CZ" sz="1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7268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Změna / doplnění zadávací dokumentace dle § 99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5031712" cy="394104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cs-CZ" sz="1800" i="1" dirty="0"/>
              <a:t>Při změně nutno postupovat souladně k § </a:t>
            </a:r>
            <a:r>
              <a:rPr lang="cs-CZ" sz="1800" b="1" i="1" dirty="0"/>
              <a:t>212 odst. 8</a:t>
            </a:r>
            <a:r>
              <a:rPr lang="cs-CZ" sz="1800" i="1" dirty="0"/>
              <a:t>, tzn. ve formuláři VVZ </a:t>
            </a:r>
            <a:r>
              <a:rPr lang="cs-CZ" sz="1800" b="1" i="1" dirty="0"/>
              <a:t>nesmí být uveřejněny </a:t>
            </a:r>
            <a:r>
              <a:rPr lang="cs-CZ" sz="1800" i="1" dirty="0"/>
              <a:t>jakékoliv údaje odlišné od údajů, které jsou obsaženy ve formulářích odeslaných k uveřejnění v TED (</a:t>
            </a:r>
            <a:r>
              <a:rPr lang="cs-CZ" sz="1800" i="1" u="sng" dirty="0">
                <a:solidFill>
                  <a:srgbClr val="00B050"/>
                </a:solidFill>
              </a:rPr>
              <a:t>Je-li v textu uvedeno TED, je tím myšlen Úřední věstník EU</a:t>
            </a:r>
            <a:r>
              <a:rPr lang="cs-CZ" sz="1800" i="1" dirty="0"/>
              <a:t>), </a:t>
            </a:r>
            <a:r>
              <a:rPr lang="cs-CZ" sz="1800" b="1" i="1" dirty="0"/>
              <a:t>nebo uveřejněných na profilu zadavatele</a:t>
            </a:r>
            <a:r>
              <a:rPr lang="cs-CZ" sz="1800" i="1" dirty="0"/>
              <a:t> !!!</a:t>
            </a:r>
          </a:p>
          <a:p>
            <a:pPr>
              <a:lnSpc>
                <a:spcPct val="114000"/>
              </a:lnSpc>
            </a:pPr>
            <a:r>
              <a:rPr lang="cs-CZ" sz="1800" i="1" dirty="0"/>
              <a:t>Nutno použít opravný formulář a </a:t>
            </a:r>
            <a:r>
              <a:rPr lang="cs-CZ" sz="1800" b="1" i="1" dirty="0"/>
              <a:t>stejným postupem zveřejnit / oznámit dodavatelům změnu nebo doplnění</a:t>
            </a:r>
            <a:r>
              <a:rPr lang="cs-CZ" sz="1800" i="1" dirty="0"/>
              <a:t> také na profilu (NEN); analogicky ke způsobu uveřejnění ZP.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60D0F1F-957F-48A7-8CA5-88F6F973F9AE}"/>
              </a:ext>
            </a:extLst>
          </p:cNvPr>
          <p:cNvSpPr txBox="1"/>
          <p:nvPr/>
        </p:nvSpPr>
        <p:spPr>
          <a:xfrm>
            <a:off x="5669280" y="1969176"/>
            <a:ext cx="6397294" cy="3731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Zadavatel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</a:rPr>
              <a:t> při 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provedení změn v již uveřejněném formuláři, postupuje tak, že vytvoří formulář „</a:t>
            </a:r>
            <a:r>
              <a:rPr lang="cs-CZ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Oprava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 a doplní veškeré informace o změnách oproti původnímu formuláři. </a:t>
            </a:r>
            <a:r>
              <a:rPr lang="cs-CZ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Uvedené se použije na části, které doposud nebyly zadány či zrušeny – jinak také pro neukončená zadávací řízení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Je nutné opakovaně editovat celý již uveřejněný formulář, navazujícím opravným formulářem, kde jsou známé údaje, tak jsou automaticky předvyplněny s možností jejich následného doplnění/opravy či editace. </a:t>
            </a:r>
            <a:r>
              <a:rPr lang="cs-CZ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Změna podoby uveřejňovacích formulářů </a:t>
            </a:r>
            <a:r>
              <a:rPr lang="pt-BR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neznamená jiný postup provedení změny </a:t>
            </a:r>
            <a:r>
              <a:rPr lang="cs-CZ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zadávací dokumentace na profilu zadavatel</a:t>
            </a:r>
            <a:r>
              <a:rPr lang="pt-BR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e z pohledu </a:t>
            </a:r>
            <a:r>
              <a:rPr lang="cs-CZ" sz="1800" i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zákona č. 134/2016 Sb., o zadávání veřejných zakázek (ZZVZ)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FA8662A-CEAF-49DB-A7D1-3CAF4EDFE8AA}"/>
              </a:ext>
            </a:extLst>
          </p:cNvPr>
          <p:cNvSpPr txBox="1"/>
          <p:nvPr/>
        </p:nvSpPr>
        <p:spPr>
          <a:xfrm>
            <a:off x="637567" y="5753184"/>
            <a:ext cx="11445544" cy="101335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114000"/>
              </a:lnSpc>
              <a:defRPr b="1" i="1"/>
            </a:lvl1pPr>
          </a:lstStyle>
          <a:p>
            <a:r>
              <a:rPr lang="cs-CZ" dirty="0"/>
              <a:t>„změnový formulář“ Oznámení změn nebo dodatečných informací</a:t>
            </a:r>
          </a:p>
          <a:p>
            <a:r>
              <a:rPr lang="cs-CZ" b="0" dirty="0"/>
              <a:t>Jako evidenční číslo souvisejícího formuláře se uvádí vždy „původní“ zahájení zadávacího řízení, vč. Kódu pro navázání všech řádných i opravných formulářů souvisejících s danou zakázkou.</a:t>
            </a:r>
          </a:p>
        </p:txBody>
      </p:sp>
    </p:spTree>
    <p:extLst>
      <p:ext uri="{BB962C8B-B14F-4D97-AF65-F5344CB8AC3E}">
        <p14:creationId xmlns:p14="http://schemas.microsoft.com/office/powerpoint/2010/main" val="2220740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cs-CZ" sz="2400" dirty="0"/>
              <a:t>Možnosti spolupráce zadavatelů k uveřejňování na profilu zadavatele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8" y="1916831"/>
            <a:ext cx="5458432" cy="46145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400" b="1" dirty="0">
                <a:latin typeface="+mj-lt"/>
              </a:rPr>
              <a:t>Otázka</a:t>
            </a:r>
            <a:r>
              <a:rPr lang="cs-CZ" sz="2400" dirty="0">
                <a:latin typeface="+mj-lt"/>
              </a:rPr>
              <a:t>: Uveřejnění smlouvy </a:t>
            </a:r>
            <a:r>
              <a:rPr lang="cs-CZ" sz="2400" b="1" dirty="0">
                <a:latin typeface="+mj-lt"/>
              </a:rPr>
              <a:t>uzavřené na VZ při společném zadávání</a:t>
            </a:r>
            <a:r>
              <a:rPr lang="cs-CZ" sz="2400" dirty="0">
                <a:latin typeface="+mj-lt"/>
              </a:rPr>
              <a:t>? (§ 7)</a:t>
            </a:r>
          </a:p>
          <a:p>
            <a:pPr>
              <a:spcAft>
                <a:spcPts val="0"/>
              </a:spcAft>
            </a:pPr>
            <a:r>
              <a:rPr lang="cs-CZ" sz="2400" i="1" dirty="0">
                <a:latin typeface="+mj-lt"/>
              </a:rPr>
              <a:t>Zúčastnění zadavatelé uzavřou smlouvu před zahájením ZŘ, ve které </a:t>
            </a:r>
            <a:r>
              <a:rPr lang="cs-CZ" sz="2400" i="1" u="sng" dirty="0">
                <a:latin typeface="+mj-lt"/>
              </a:rPr>
              <a:t>upraví vzájemná práva a povinnosti související se </a:t>
            </a:r>
            <a:r>
              <a:rPr lang="pt-BR" sz="2400" i="1" u="sng" dirty="0">
                <a:latin typeface="+mj-lt"/>
              </a:rPr>
              <a:t>zadávacím řízením</a:t>
            </a:r>
            <a:r>
              <a:rPr lang="cs-CZ" sz="2400" i="1" dirty="0">
                <a:latin typeface="+mj-lt"/>
              </a:rPr>
              <a:t>.</a:t>
            </a:r>
            <a:endParaRPr lang="cs-CZ" sz="2400" b="1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cs-CZ" sz="2400" b="1" dirty="0">
                <a:highlight>
                  <a:srgbClr val="FFFF00"/>
                </a:highlight>
                <a:latin typeface="+mj-lt"/>
              </a:rPr>
              <a:t>Pokud </a:t>
            </a:r>
            <a:r>
              <a:rPr lang="cs-CZ" sz="2400" dirty="0">
                <a:highlight>
                  <a:srgbClr val="FFFF00"/>
                </a:highlight>
                <a:latin typeface="+mj-lt"/>
              </a:rPr>
              <a:t>provádí úkony zúčastněný zadavatel svým jménem a na svůj účet </a:t>
            </a:r>
            <a:r>
              <a:rPr lang="cs-CZ" sz="2400" i="1" dirty="0">
                <a:highlight>
                  <a:srgbClr val="FFFF00"/>
                </a:highlight>
                <a:latin typeface="+mj-lt"/>
              </a:rPr>
              <a:t>(založit PZ)</a:t>
            </a:r>
            <a:r>
              <a:rPr lang="cs-CZ" sz="2400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+mj-lt"/>
              </a:rPr>
              <a:t>Zveřejní smlouvu podle zák. o registru smluv </a:t>
            </a:r>
            <a:r>
              <a:rPr lang="cs-CZ" sz="2400" i="1" dirty="0">
                <a:latin typeface="+mj-lt"/>
              </a:rPr>
              <a:t>(není povinnost PZ - NEN)</a:t>
            </a:r>
            <a:r>
              <a:rPr lang="cs-CZ" sz="2400" dirty="0">
                <a:latin typeface="+mj-lt"/>
              </a:rPr>
              <a:t>. </a:t>
            </a:r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D99EA247-BEA1-4CEC-AA2A-B1236E3B4357}"/>
              </a:ext>
            </a:extLst>
          </p:cNvPr>
          <p:cNvSpPr txBox="1">
            <a:spLocks/>
          </p:cNvSpPr>
          <p:nvPr/>
        </p:nvSpPr>
        <p:spPr>
          <a:xfrm>
            <a:off x="6096000" y="1916831"/>
            <a:ext cx="5596586" cy="46145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cs-CZ" sz="2400" b="1" dirty="0">
                <a:latin typeface="+mj-lt"/>
              </a:rPr>
              <a:t>Otázka</a:t>
            </a:r>
            <a:r>
              <a:rPr lang="cs-CZ" sz="2400" dirty="0">
                <a:latin typeface="+mj-lt"/>
              </a:rPr>
              <a:t>: Uveřejňovací povinnosti zajišťované správcem RS CZ? (§ 9)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2400" i="1" dirty="0">
                <a:highlight>
                  <a:srgbClr val="FFFF00"/>
                </a:highlight>
                <a:latin typeface="+mj-lt"/>
              </a:rPr>
              <a:t>Za dodržení zákona odpovídá centrální zadavatel</a:t>
            </a:r>
            <a:r>
              <a:rPr lang="cs-CZ" sz="2400" i="1" dirty="0">
                <a:latin typeface="+mj-lt"/>
              </a:rPr>
              <a:t>, tzn. smlouvu § 9 odst. 5 uzavře centrální zadavatel a pověřující subjekt: vždy do okamžiku zadání VZ.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2400" i="1" dirty="0">
                <a:latin typeface="+mj-lt"/>
              </a:rPr>
              <a:t>Povinnosti dle § </a:t>
            </a:r>
            <a:r>
              <a:rPr lang="cs-CZ" sz="2400" b="1" i="1" dirty="0">
                <a:latin typeface="+mj-lt"/>
              </a:rPr>
              <a:t>219</a:t>
            </a:r>
            <a:r>
              <a:rPr lang="cs-CZ" sz="2400" i="1" dirty="0">
                <a:latin typeface="+mj-lt"/>
              </a:rPr>
              <a:t> odst. </a:t>
            </a:r>
            <a:r>
              <a:rPr lang="cs-CZ" sz="2400" b="1" i="1" dirty="0">
                <a:latin typeface="+mj-lt"/>
              </a:rPr>
              <a:t>1</a:t>
            </a:r>
            <a:r>
              <a:rPr lang="cs-CZ" sz="2400" i="1" dirty="0">
                <a:latin typeface="+mj-lt"/>
              </a:rPr>
              <a:t>, příp. odst. </a:t>
            </a:r>
            <a:r>
              <a:rPr lang="cs-CZ" sz="2400" b="1" i="1" dirty="0">
                <a:latin typeface="+mj-lt"/>
              </a:rPr>
              <a:t>2</a:t>
            </a:r>
            <a:r>
              <a:rPr lang="cs-CZ" sz="2400" i="1" dirty="0">
                <a:latin typeface="+mj-lt"/>
              </a:rPr>
              <a:t> zajistí centrální zadavatel – pověřující zadavatelé (§ </a:t>
            </a:r>
            <a:r>
              <a:rPr lang="cs-CZ" sz="2400" i="1" dirty="0">
                <a:highlight>
                  <a:srgbClr val="FFFF00"/>
                </a:highlight>
                <a:latin typeface="+mj-lt"/>
              </a:rPr>
              <a:t>137,142</a:t>
            </a:r>
            <a:r>
              <a:rPr lang="cs-CZ" sz="2400" i="1" dirty="0">
                <a:latin typeface="+mj-lt"/>
              </a:rPr>
              <a:t>).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2400" i="1" dirty="0">
                <a:latin typeface="+mj-lt"/>
              </a:rPr>
              <a:t>Doplněn – odst. 3 (č. 166/2023 Sb.)</a:t>
            </a:r>
          </a:p>
        </p:txBody>
      </p:sp>
    </p:spTree>
    <p:extLst>
      <p:ext uri="{BB962C8B-B14F-4D97-AF65-F5344CB8AC3E}">
        <p14:creationId xmlns:p14="http://schemas.microsoft.com/office/powerpoint/2010/main" val="389425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Změny vyhlášky upravující uveřejňování informací ve formulářích</a:t>
            </a: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527050" y="1916832"/>
            <a:ext cx="11055350" cy="43926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dirty="0">
                <a:highlight>
                  <a:srgbClr val="FFFF00"/>
                </a:highlight>
              </a:rPr>
              <a:t>Úprava způsobu doručování </a:t>
            </a:r>
            <a:r>
              <a:rPr lang="cs-CZ" sz="2000" dirty="0"/>
              <a:t>formulářů s ohledem na aplikační praxi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Vyplnění a odeslání formuláře bude zajišťováno výhradně přes rozhraní Věstníku – VVZ</a:t>
            </a:r>
            <a:r>
              <a:rPr lang="cs-CZ" sz="2000" dirty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dirty="0"/>
              <a:t>Vymezení případů pro </a:t>
            </a:r>
            <a:r>
              <a:rPr lang="cs-CZ" sz="2000" dirty="0">
                <a:highlight>
                  <a:srgbClr val="FFFF00"/>
                </a:highlight>
              </a:rPr>
              <a:t>použití jednotlivých typů </a:t>
            </a:r>
            <a:r>
              <a:rPr lang="cs-CZ" sz="2000" dirty="0"/>
              <a:t>elektronických formulářů (5 zákl. skupin)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Plánování, zahájení - Oznámení o záměru uzavřít smlouvu, výsledek nebo změna – § 222.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dirty="0"/>
              <a:t>Stejná uveřejňovací pravidla pro </a:t>
            </a:r>
            <a:r>
              <a:rPr lang="cs-CZ" sz="2000" dirty="0">
                <a:highlight>
                  <a:srgbClr val="FFFF00"/>
                </a:highlight>
              </a:rPr>
              <a:t>veřejné zakázky v podlimitním režimu </a:t>
            </a:r>
            <a:r>
              <a:rPr lang="cs-CZ" sz="2000" dirty="0"/>
              <a:t>(e-</a:t>
            </a:r>
            <a:r>
              <a:rPr lang="cs-CZ" sz="2000" dirty="0" err="1"/>
              <a:t>forms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K nadlimitním nebo podlimitním veřejným zakázkám použije zadavatel stejné formuláře</a:t>
            </a:r>
            <a:r>
              <a:rPr lang="cs-CZ" sz="2000" dirty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dirty="0"/>
              <a:t>Zapracování </a:t>
            </a:r>
            <a:r>
              <a:rPr lang="cs-CZ" sz="2000" dirty="0">
                <a:highlight>
                  <a:srgbClr val="FFFF00"/>
                </a:highlight>
              </a:rPr>
              <a:t>změny způsobu uveřejňování oprav </a:t>
            </a:r>
            <a:r>
              <a:rPr lang="cs-CZ" sz="2000" dirty="0"/>
              <a:t>údajů v již uveřejněných formulářích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50"/>
              </a:spcAft>
            </a:pPr>
            <a:r>
              <a:rPr lang="cs-CZ" sz="2000" i="1" dirty="0"/>
              <a:t>Jedná se vždy o kopii původního formuláře, která navíc obsahuje oddíl „Opravy“.</a:t>
            </a:r>
          </a:p>
        </p:txBody>
      </p:sp>
    </p:spTree>
    <p:extLst>
      <p:ext uri="{BB962C8B-B14F-4D97-AF65-F5344CB8AC3E}">
        <p14:creationId xmlns:p14="http://schemas.microsoft.com/office/powerpoint/2010/main" val="3635634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cs-CZ" sz="2400" dirty="0"/>
              <a:t>FAQ Zveřejňování SUC u Smluv zveřejňovaných v registru smluv (§ 9)</a:t>
            </a:r>
            <a:endParaRPr lang="cs-CZ" sz="2400" dirty="0">
              <a:latin typeface="+mj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B39D687-E817-1AEB-F2F9-0251F36B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09" y="1916831"/>
            <a:ext cx="10222691" cy="47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5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sz="2400" dirty="0"/>
              <a:t>Uveřejňovací povinnosti po uzavření smlouvy / ukončení řízení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752D6CF-2715-4C8C-A7CD-0CF9C3E2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696"/>
            <a:ext cx="10390094" cy="493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94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78" y="1290857"/>
            <a:ext cx="11055019" cy="504056"/>
          </a:xfrm>
        </p:spPr>
        <p:txBody>
          <a:bodyPr/>
          <a:lstStyle/>
          <a:p>
            <a:r>
              <a:rPr lang="cs-CZ" sz="2400" dirty="0"/>
              <a:t>Oznámení o výsledku zadávacího řízení - obecná veřejná zakázka (29)</a:t>
            </a:r>
            <a:br>
              <a:rPr lang="cs-CZ" sz="2400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609603" y="1794912"/>
            <a:ext cx="4170448" cy="49970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2000" b="1" dirty="0">
                <a:latin typeface="+mj-lt"/>
              </a:rPr>
              <a:t>Formulář k oznámení o uzavření smlouvy DNS § 142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POUZE konečná hodnota za formulář </a:t>
            </a:r>
            <a:r>
              <a:rPr lang="cs-CZ" sz="2000" i="1" dirty="0">
                <a:latin typeface="+mj-lt"/>
              </a:rPr>
              <a:t>(</a:t>
            </a:r>
            <a:r>
              <a:rPr lang="cs-CZ" sz="2000" i="1" dirty="0">
                <a:highlight>
                  <a:srgbClr val="FFFF00"/>
                </a:highlight>
                <a:latin typeface="+mj-lt"/>
              </a:rPr>
              <a:t>k faktickému uzavření smlouvy</a:t>
            </a:r>
            <a:r>
              <a:rPr lang="cs-CZ" sz="2000" i="1" dirty="0">
                <a:latin typeface="+mj-lt"/>
              </a:rPr>
              <a:t> dochází při zadávaní dílčích VZ na základě DNS)</a:t>
            </a:r>
            <a:r>
              <a:rPr lang="cs-CZ" sz="2000" dirty="0">
                <a:latin typeface="+mj-lt"/>
              </a:rPr>
              <a:t>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j-lt"/>
              </a:rPr>
              <a:t>Zjednodušení mechanismu, jak zveřejňovat smlouvy „zadané“ konkrétnímu dodavateli </a:t>
            </a:r>
            <a:r>
              <a:rPr lang="cs-CZ" sz="2000" i="1" dirty="0">
                <a:highlight>
                  <a:srgbClr val="FFFF00"/>
                </a:highlight>
                <a:latin typeface="+mj-lt"/>
              </a:rPr>
              <a:t>k dané kategorii/části – ID vybraný d.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Možnost </a:t>
            </a:r>
            <a:r>
              <a:rPr lang="cs-CZ" sz="2000" b="1" dirty="0">
                <a:latin typeface="+mj-lt"/>
              </a:rPr>
              <a:t>uveřejnit souhrn hodnoty nabídek </a:t>
            </a:r>
            <a:r>
              <a:rPr lang="cs-CZ" sz="2000" dirty="0">
                <a:latin typeface="+mj-lt"/>
              </a:rPr>
              <a:t>uzavřených na VZ, pokud byly zadány konkrétnímu dodavateli (ID).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4862D8-7CA2-D018-E73A-974C40371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07" y="1794913"/>
            <a:ext cx="6802346" cy="49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13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0" y="1762087"/>
            <a:ext cx="11055019" cy="439248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2000"/>
              </a:lnSpc>
              <a:spcAft>
                <a:spcPts val="350"/>
              </a:spcAft>
            </a:pPr>
            <a:r>
              <a:rPr lang="cs-CZ" sz="8000" u="sng" dirty="0">
                <a:latin typeface="+mj-lt"/>
              </a:rPr>
              <a:t>Zadavatel vyhotovuje o každém zadávacím řízení </a:t>
            </a:r>
            <a:r>
              <a:rPr lang="cs-CZ" sz="8000" b="1" u="sng" dirty="0">
                <a:latin typeface="+mj-lt"/>
              </a:rPr>
              <a:t>viz § 217</a:t>
            </a:r>
            <a:r>
              <a:rPr lang="cs-CZ" sz="8000" dirty="0">
                <a:latin typeface="+mj-lt"/>
              </a:rPr>
              <a:t>:</a:t>
            </a:r>
          </a:p>
          <a:p>
            <a:pPr>
              <a:lnSpc>
                <a:spcPct val="132000"/>
              </a:lnSpc>
              <a:spcAft>
                <a:spcPts val="350"/>
              </a:spcAft>
            </a:pPr>
            <a:r>
              <a:rPr lang="cs-CZ" sz="8000" b="1" dirty="0">
                <a:latin typeface="+mj-lt"/>
              </a:rPr>
              <a:t>Uveřejnit (PZ)</a:t>
            </a:r>
            <a:r>
              <a:rPr lang="cs-CZ" sz="8000" dirty="0">
                <a:latin typeface="+mj-lt"/>
              </a:rPr>
              <a:t> </a:t>
            </a:r>
            <a:r>
              <a:rPr lang="cs-CZ" sz="8000" b="1" dirty="0">
                <a:highlight>
                  <a:srgbClr val="FFFF00"/>
                </a:highlight>
                <a:latin typeface="+mj-lt"/>
              </a:rPr>
              <a:t>do 30 pracovních dnů od ukončení zadávacího řízení.</a:t>
            </a:r>
            <a:endParaRPr lang="cs-CZ" sz="8000" dirty="0">
              <a:latin typeface="+mj-lt"/>
            </a:endParaRPr>
          </a:p>
          <a:p>
            <a:pPr>
              <a:lnSpc>
                <a:spcPct val="132000"/>
              </a:lnSpc>
              <a:spcAft>
                <a:spcPts val="350"/>
              </a:spcAft>
            </a:pPr>
            <a:r>
              <a:rPr lang="cs-CZ" sz="8000" b="1" u="sng" dirty="0">
                <a:latin typeface="+mj-lt"/>
              </a:rPr>
              <a:t>Náležitosti viz odst. 2</a:t>
            </a:r>
            <a:r>
              <a:rPr lang="cs-CZ" sz="8000" u="sng" dirty="0">
                <a:latin typeface="+mj-lt"/>
              </a:rPr>
              <a:t> ke každému zadávacímu řízení:</a:t>
            </a:r>
            <a:endParaRPr lang="cs-CZ" sz="8000" dirty="0">
              <a:latin typeface="+mj-lt"/>
            </a:endParaRPr>
          </a:p>
          <a:p>
            <a:pPr>
              <a:lnSpc>
                <a:spcPct val="132000"/>
              </a:lnSpc>
              <a:spcAft>
                <a:spcPts val="0"/>
              </a:spcAft>
            </a:pPr>
            <a:r>
              <a:rPr lang="cs-CZ" sz="8000" dirty="0">
                <a:latin typeface="+mj-lt"/>
              </a:rPr>
              <a:t>	- </a:t>
            </a:r>
            <a:r>
              <a:rPr lang="cs-CZ" sz="8000" b="1" dirty="0">
                <a:latin typeface="+mj-lt"/>
              </a:rPr>
              <a:t>odůvodnění nerozdělení nadlimitní veřejné zakázky na části </a:t>
            </a:r>
            <a:r>
              <a:rPr lang="cs-CZ" sz="8000" dirty="0">
                <a:latin typeface="+mj-lt"/>
              </a:rPr>
              <a:t>(</a:t>
            </a:r>
            <a:r>
              <a:rPr lang="pl-PL" sz="8000" dirty="0">
                <a:latin typeface="+mj-lt"/>
              </a:rPr>
              <a:t>pokud je neuvedl v 	zadávací dokumentaci</a:t>
            </a:r>
            <a:r>
              <a:rPr lang="cs-CZ" sz="8000" dirty="0">
                <a:latin typeface="+mj-lt"/>
              </a:rPr>
              <a:t>),</a:t>
            </a:r>
          </a:p>
          <a:p>
            <a:pPr>
              <a:lnSpc>
                <a:spcPct val="132000"/>
              </a:lnSpc>
              <a:spcAft>
                <a:spcPts val="350"/>
              </a:spcAft>
            </a:pPr>
            <a:r>
              <a:rPr lang="cs-CZ" sz="8000" dirty="0">
                <a:latin typeface="+mj-lt"/>
              </a:rPr>
              <a:t>	- </a:t>
            </a:r>
            <a:r>
              <a:rPr lang="cs-CZ" sz="8000" b="1" dirty="0">
                <a:latin typeface="+mj-lt"/>
              </a:rPr>
              <a:t>soupis osob, byl-li střet zájmů zjištěn </a:t>
            </a:r>
            <a:r>
              <a:rPr lang="cs-CZ" sz="8000" dirty="0">
                <a:latin typeface="+mj-lt"/>
              </a:rPr>
              <a:t>a přijatých opatření,</a:t>
            </a:r>
          </a:p>
          <a:p>
            <a:pPr>
              <a:lnSpc>
                <a:spcPct val="132000"/>
              </a:lnSpc>
              <a:spcAft>
                <a:spcPts val="350"/>
              </a:spcAft>
            </a:pPr>
            <a:r>
              <a:rPr lang="cs-CZ" sz="8000" dirty="0">
                <a:latin typeface="+mj-lt"/>
              </a:rPr>
              <a:t>	- </a:t>
            </a:r>
            <a:r>
              <a:rPr lang="cs-CZ" sz="8000" b="1" dirty="0">
                <a:latin typeface="+mj-lt"/>
              </a:rPr>
              <a:t>označení účastníků </a:t>
            </a:r>
            <a:r>
              <a:rPr lang="cs-CZ" sz="8000" dirty="0">
                <a:latin typeface="+mj-lt"/>
              </a:rPr>
              <a:t>a </a:t>
            </a:r>
            <a:r>
              <a:rPr lang="cs-CZ" sz="8000" dirty="0">
                <a:highlight>
                  <a:srgbClr val="FFFF00"/>
                </a:highlight>
                <a:latin typeface="+mj-lt"/>
              </a:rPr>
              <a:t>uvedení jejich nabídkových cen.</a:t>
            </a:r>
            <a:endParaRPr lang="cs-CZ" sz="8000" dirty="0">
              <a:latin typeface="+mj-lt"/>
            </a:endParaRPr>
          </a:p>
          <a:p>
            <a:pPr>
              <a:lnSpc>
                <a:spcPct val="132000"/>
              </a:lnSpc>
              <a:spcAft>
                <a:spcPts val="350"/>
              </a:spcAft>
            </a:pPr>
            <a:r>
              <a:rPr lang="cs-CZ" sz="8000" dirty="0">
                <a:latin typeface="+mj-lt"/>
              </a:rPr>
              <a:t>Pokud </a:t>
            </a:r>
            <a:r>
              <a:rPr lang="cs-CZ" sz="8000" b="1" dirty="0">
                <a:latin typeface="+mj-lt"/>
              </a:rPr>
              <a:t>požadované informace formulář obsahuje</a:t>
            </a:r>
            <a:r>
              <a:rPr lang="cs-CZ" sz="8000" dirty="0">
                <a:latin typeface="+mj-lt"/>
              </a:rPr>
              <a:t>, lze odkazovat na oznámení o výsledku zadávacího řízení. Informace lze uveřejnit i </a:t>
            </a:r>
            <a:r>
              <a:rPr lang="cs-CZ" sz="8000" b="1" dirty="0">
                <a:highlight>
                  <a:srgbClr val="FFFF00"/>
                </a:highlight>
                <a:latin typeface="+mj-lt"/>
              </a:rPr>
              <a:t>ve strojově čitelném formátu (odst. 5)</a:t>
            </a:r>
            <a:r>
              <a:rPr lang="cs-CZ" sz="8000" b="1" dirty="0">
                <a:latin typeface="+mj-lt"/>
              </a:rPr>
              <a:t>.</a:t>
            </a:r>
            <a:endParaRPr lang="cs-CZ" sz="8000" dirty="0">
              <a:latin typeface="+mj-lt"/>
            </a:endParaRPr>
          </a:p>
          <a:p>
            <a:pPr>
              <a:spcAft>
                <a:spcPts val="0"/>
              </a:spcAft>
            </a:pPr>
            <a:endParaRPr lang="cs-CZ" sz="2400" dirty="0"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0" y="1258031"/>
            <a:ext cx="11055019" cy="50405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400" dirty="0"/>
              <a:t>Uveřejňovací povinnosti - Písemná zpráva zadavatele</a:t>
            </a:r>
          </a:p>
        </p:txBody>
      </p:sp>
    </p:spTree>
    <p:extLst>
      <p:ext uri="{BB962C8B-B14F-4D97-AF65-F5344CB8AC3E}">
        <p14:creationId xmlns:p14="http://schemas.microsoft.com/office/powerpoint/2010/main" val="2420149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Publikace smlouvy dle Zákona o registru smluv (č. 340/2015 Sb.)</a:t>
            </a:r>
            <a:endParaRPr lang="cs-CZ" sz="2400" dirty="0">
              <a:latin typeface="+mj-lt"/>
            </a:endParaRP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527380" y="1761694"/>
            <a:ext cx="11055019" cy="48219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600" dirty="0">
                <a:latin typeface="+mj-lt"/>
              </a:rPr>
              <a:t>Povinné subjekty uveřejňují smlouvy s hodnotou předmětu smlouvy nad 50 000 Kč bez DPH:</a:t>
            </a:r>
          </a:p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600" dirty="0">
                <a:latin typeface="+mj-lt"/>
              </a:rPr>
              <a:t>	- </a:t>
            </a:r>
            <a:r>
              <a:rPr lang="cs-CZ" sz="2600" b="1" dirty="0">
                <a:latin typeface="+mj-lt"/>
              </a:rPr>
              <a:t>do 30 dnů od uzavření smlouvy</a:t>
            </a:r>
          </a:p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600" dirty="0">
                <a:latin typeface="+mj-lt"/>
              </a:rPr>
              <a:t>	- </a:t>
            </a:r>
            <a:r>
              <a:rPr lang="cs-CZ" sz="2600" b="1" dirty="0">
                <a:latin typeface="+mj-lt"/>
              </a:rPr>
              <a:t>smlouva nabývá účinnosti nejdříve dnem uveřejnění</a:t>
            </a:r>
          </a:p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600" u="sng" dirty="0">
                <a:latin typeface="+mj-lt"/>
              </a:rPr>
              <a:t>Smlouva je </a:t>
            </a:r>
            <a:r>
              <a:rPr lang="cs-CZ" sz="2600" u="sng" dirty="0">
                <a:highlight>
                  <a:srgbClr val="FFFF00"/>
                </a:highlight>
                <a:latin typeface="+mj-lt"/>
              </a:rPr>
              <a:t>zrušena od počátku</a:t>
            </a:r>
            <a:r>
              <a:rPr lang="cs-CZ" sz="2600" u="sng" dirty="0">
                <a:latin typeface="+mj-lt"/>
              </a:rPr>
              <a:t>, pokud nebyla uveřejněna ani do 3 měsíců od uzavření (!) viz § 7 odst. 1 zákona 340/2015 Sb.</a:t>
            </a:r>
            <a:r>
              <a:rPr lang="cs-CZ" sz="2600" dirty="0">
                <a:latin typeface="+mj-lt"/>
              </a:rPr>
              <a:t>; nebyla-li smlouva, na niž se vztahuje povinnost uveřejnění prostřednictvím registru smluv, uveřejněna prostřednictvím registru smluv ani </a:t>
            </a:r>
            <a:r>
              <a:rPr lang="cs-CZ" sz="2600" b="1" dirty="0">
                <a:latin typeface="+mj-lt"/>
              </a:rPr>
              <a:t>do tří měsíců</a:t>
            </a:r>
            <a:r>
              <a:rPr lang="cs-CZ" sz="2600" dirty="0">
                <a:latin typeface="+mj-lt"/>
              </a:rPr>
              <a:t> ode dne, kdy byla uzavřena, </a:t>
            </a:r>
            <a:r>
              <a:rPr lang="cs-CZ" sz="2600" dirty="0">
                <a:highlight>
                  <a:srgbClr val="FFFF00"/>
                </a:highlight>
                <a:latin typeface="+mj-lt"/>
              </a:rPr>
              <a:t>platí, že je zrušena od počátku</a:t>
            </a:r>
            <a:r>
              <a:rPr lang="cs-CZ" sz="2600" dirty="0">
                <a:latin typeface="+mj-lt"/>
              </a:rPr>
              <a:t>.</a:t>
            </a:r>
          </a:p>
          <a:p>
            <a:pPr>
              <a:lnSpc>
                <a:spcPct val="124000"/>
              </a:lnSpc>
              <a:spcAft>
                <a:spcPts val="350"/>
              </a:spcAft>
            </a:pPr>
            <a:r>
              <a:rPr lang="cs-CZ" sz="2800" dirty="0">
                <a:latin typeface="+mj-lt"/>
                <a:hlinkClick r:id="rId3"/>
              </a:rPr>
              <a:t>Úvod | Registr smluv (gov.cz)</a:t>
            </a:r>
            <a:r>
              <a:rPr lang="cs-CZ" sz="2800" dirty="0">
                <a:latin typeface="+mj-lt"/>
              </a:rPr>
              <a:t> - </a:t>
            </a:r>
            <a:r>
              <a:rPr lang="pt-BR" sz="2800" dirty="0">
                <a:latin typeface="+mj-lt"/>
              </a:rPr>
              <a:t>Správcem registru smluv je </a:t>
            </a:r>
            <a:r>
              <a:rPr lang="cs-CZ" dirty="0">
                <a:latin typeface="+mj-lt"/>
              </a:rPr>
              <a:t>DIA</a:t>
            </a:r>
            <a:r>
              <a:rPr lang="pt-BR" sz="2800" dirty="0">
                <a:latin typeface="+mj-lt"/>
              </a:rPr>
              <a:t>.</a:t>
            </a:r>
            <a:endParaRPr lang="cs-CZ" sz="2800" b="1" dirty="0">
              <a:latin typeface="+mj-lt"/>
            </a:endParaRPr>
          </a:p>
          <a:p>
            <a:pPr>
              <a:lnSpc>
                <a:spcPct val="124000"/>
              </a:lnSpc>
              <a:spcAft>
                <a:spcPts val="350"/>
              </a:spcAft>
            </a:pPr>
            <a:endParaRPr lang="cs-CZ" sz="26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200" b="1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85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Uveřejnění skutečně uhrazené ceny na základě § 219 odst. 3 ZZVZ</a:t>
            </a:r>
            <a:endParaRPr lang="cs-CZ" sz="2400" dirty="0">
              <a:latin typeface="+mj-lt"/>
            </a:endParaRP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527380" y="1934596"/>
            <a:ext cx="11055019" cy="4923404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</a:pPr>
            <a:r>
              <a:rPr lang="cs-CZ" sz="1900" dirty="0"/>
              <a:t>U smlouvy, jejíž </a:t>
            </a:r>
            <a:r>
              <a:rPr lang="cs-CZ" sz="1900" b="1" dirty="0"/>
              <a:t>doba plnění přesahuje 1 rok, </a:t>
            </a:r>
            <a:r>
              <a:rPr lang="cs-CZ" sz="1900" dirty="0"/>
              <a:t>uveřejní veřejný zadavatel nejpozději </a:t>
            </a:r>
            <a:r>
              <a:rPr lang="cs-CZ" sz="1900" b="1" dirty="0"/>
              <a:t>do 31. března</a:t>
            </a:r>
            <a:r>
              <a:rPr lang="cs-CZ" sz="1900" dirty="0"/>
              <a:t> následujícího </a:t>
            </a:r>
            <a:r>
              <a:rPr lang="cs-CZ" sz="1900" dirty="0">
                <a:highlight>
                  <a:srgbClr val="FFFF00"/>
                </a:highlight>
              </a:rPr>
              <a:t>kalendářního roku cenu za plnění smlouvy v předchozím kalendářním roce</a:t>
            </a:r>
            <a:r>
              <a:rPr lang="cs-CZ" sz="1900" dirty="0"/>
              <a:t>: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cs-CZ" sz="1900" b="1" dirty="0"/>
              <a:t>Podle přílohy č. 8 vyhlášky</a:t>
            </a:r>
            <a:r>
              <a:rPr lang="cs-CZ" sz="1900" dirty="0"/>
              <a:t> - Rozsah a technický popis struktury dat pro zpřístupnění základních informací o veřejné zakázce uveřejněné na profilu zadavatele, četnost předávání informací a jejich aktualizace.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</a:pPr>
            <a:r>
              <a:rPr lang="cs-CZ" sz="1900" b="1" dirty="0"/>
              <a:t>Skutečně uhrazená cena, vč. DPH za roky plnění</a:t>
            </a:r>
            <a:r>
              <a:rPr lang="cs-CZ" sz="1900" dirty="0"/>
              <a:t>, pokud došlo k realizaci veřejné zakázky, </a:t>
            </a:r>
            <a:r>
              <a:rPr lang="cs-CZ" sz="1900" i="1" dirty="0"/>
              <a:t>tzn. odkdy má zadavatel povinnost uveřejňovat skutečně uhrazenou cenu za plnění smlouvy: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cs-CZ" sz="1900" dirty="0"/>
              <a:t>do </a:t>
            </a:r>
            <a:r>
              <a:rPr lang="cs-CZ" sz="1900" b="1" dirty="0"/>
              <a:t>částky skutečně uhrazené ceny</a:t>
            </a:r>
            <a:r>
              <a:rPr lang="cs-CZ" sz="1900" dirty="0"/>
              <a:t> se </a:t>
            </a:r>
            <a:r>
              <a:rPr lang="cs-CZ" sz="1900" dirty="0">
                <a:highlight>
                  <a:srgbClr val="FFFF00"/>
                </a:highlight>
              </a:rPr>
              <a:t>nezapočítávají </a:t>
            </a:r>
            <a:r>
              <a:rPr lang="cs-CZ" sz="1900" b="1" dirty="0">
                <a:highlight>
                  <a:srgbClr val="FFFF00"/>
                </a:highlight>
              </a:rPr>
              <a:t>pokuty </a:t>
            </a:r>
            <a:r>
              <a:rPr lang="cs-CZ" sz="1900" b="1" dirty="0"/>
              <a:t>a jiné smluvní sankce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cs-CZ" sz="1900" dirty="0"/>
              <a:t>podobně </a:t>
            </a:r>
            <a:r>
              <a:rPr lang="cs-CZ" sz="1900" b="1" dirty="0"/>
              <a:t>zádržné jako úprava smluvních podmínek </a:t>
            </a:r>
            <a:r>
              <a:rPr lang="cs-CZ" sz="1900" dirty="0"/>
              <a:t>(nejde o soutěženou cenu VZ)</a:t>
            </a:r>
          </a:p>
          <a:p>
            <a:pPr marL="342900" indent="-342900">
              <a:lnSpc>
                <a:spcPct val="112000"/>
              </a:lnSpc>
              <a:spcBef>
                <a:spcPts val="120"/>
              </a:spcBef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cs-CZ" sz="1900" dirty="0"/>
              <a:t>není </a:t>
            </a:r>
            <a:r>
              <a:rPr lang="cs-CZ" sz="1900" b="1" dirty="0"/>
              <a:t>faktickým odložením předání</a:t>
            </a:r>
            <a:r>
              <a:rPr lang="cs-CZ" sz="1900" dirty="0"/>
              <a:t>, tzn. </a:t>
            </a:r>
            <a:r>
              <a:rPr lang="cs-CZ" sz="1900" b="1" dirty="0"/>
              <a:t>provedení díla</a:t>
            </a:r>
            <a:r>
              <a:rPr lang="cs-CZ" sz="1900" dirty="0"/>
              <a:t>, tzn. za fakturovanou částku.</a:t>
            </a:r>
            <a:endParaRPr lang="cs-CZ" sz="1900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9" y="3816684"/>
            <a:ext cx="11055019" cy="4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2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2666" y="1258618"/>
            <a:ext cx="11055019" cy="504056"/>
          </a:xfrm>
        </p:spPr>
        <p:txBody>
          <a:bodyPr/>
          <a:lstStyle/>
          <a:p>
            <a:r>
              <a:rPr lang="cs-CZ" sz="2400" dirty="0"/>
              <a:t>Formuláře typu “Změna závazku ze smlouvy”</a:t>
            </a:r>
            <a:br>
              <a:rPr lang="cs-CZ" sz="2400" dirty="0"/>
            </a:br>
            <a:endParaRPr lang="cs-CZ" sz="2400" dirty="0">
              <a:latin typeface="+mj-lt"/>
            </a:endParaRPr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452661" y="1762674"/>
            <a:ext cx="11691257" cy="35930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"/>
              </a:spcAft>
            </a:pPr>
            <a:r>
              <a:rPr lang="cs-CZ" sz="1800" dirty="0"/>
              <a:t>Pro řádné splnění požadavků podle ustanovení § 222 odst. 8 zákona je přitom nezbytné kumulativní naplnění tří podmínek:</a:t>
            </a:r>
          </a:p>
          <a:p>
            <a:pPr marL="342900" indent="-342900">
              <a:spcBef>
                <a:spcPts val="0"/>
              </a:spcBef>
              <a:spcAft>
                <a:spcPts val="180"/>
              </a:spcAft>
              <a:buAutoNum type="arabicParenR"/>
            </a:pPr>
            <a:r>
              <a:rPr lang="cs-CZ" sz="1800" dirty="0"/>
              <a:t>jednak podmínky samotného </a:t>
            </a:r>
            <a:r>
              <a:rPr lang="cs-CZ" sz="1800" b="1" dirty="0"/>
              <a:t>odeslání oznámení o změně závazku k uveřejnění</a:t>
            </a:r>
            <a:r>
              <a:rPr lang="cs-CZ" sz="1800" dirty="0"/>
              <a:t>, dále podmínky provést odeslání oznámení o změně závazku k uveřejnění v zákonem stanovené lhůtě, tj. </a:t>
            </a:r>
            <a:r>
              <a:rPr lang="cs-CZ" sz="1800" b="1" i="1" dirty="0"/>
              <a:t>do 30 dnů od změny závazku</a:t>
            </a:r>
            <a:r>
              <a:rPr lang="cs-CZ" sz="1800" b="1" dirty="0"/>
              <a:t>, a v neposlední řadě podmínky</a:t>
            </a:r>
          </a:p>
          <a:p>
            <a:pPr marL="342900" indent="-342900">
              <a:spcBef>
                <a:spcPts val="0"/>
              </a:spcBef>
              <a:spcAft>
                <a:spcPts val="180"/>
              </a:spcAft>
              <a:buAutoNum type="arabicParenR"/>
            </a:pPr>
            <a:r>
              <a:rPr lang="cs-CZ" sz="1800" dirty="0"/>
              <a:t>učinit tak </a:t>
            </a:r>
            <a:r>
              <a:rPr lang="cs-CZ" sz="1800" b="1" dirty="0"/>
              <a:t>způsobem předepsaným v ustanovení § 212 zákona</a:t>
            </a:r>
            <a:r>
              <a:rPr lang="cs-CZ" sz="1800" dirty="0"/>
              <a:t>, z něhož vyplývá povinnost uveřejnění ve VVZ, jde-li o podlimitní veřejnou zakázku, když </a:t>
            </a:r>
            <a:r>
              <a:rPr lang="cs-CZ" sz="1800" b="1" dirty="0"/>
              <a:t>konkrétně pro tento druh oznámení se použije standardní formulář „</a:t>
            </a:r>
            <a:r>
              <a:rPr lang="cs-CZ" sz="1800" b="1" dirty="0">
                <a:highlight>
                  <a:srgbClr val="FFFF00"/>
                </a:highlight>
              </a:rPr>
              <a:t>38 Oznámení o změně závazku ze smlouvy – obecná veřejná zakázka.</a:t>
            </a:r>
            <a:r>
              <a:rPr lang="cs-CZ" sz="1800" dirty="0"/>
              <a:t>“</a:t>
            </a:r>
          </a:p>
          <a:p>
            <a:pPr marL="342900" indent="-342900">
              <a:spcBef>
                <a:spcPts val="0"/>
              </a:spcBef>
              <a:spcAft>
                <a:spcPts val="180"/>
              </a:spcAft>
              <a:buAutoNum type="arabicParenR"/>
            </a:pPr>
            <a:r>
              <a:rPr lang="cs-CZ" sz="1800" dirty="0"/>
              <a:t>Pokud zadavatel nesplní kumulativně všechny uvedené podmínky, </a:t>
            </a:r>
            <a:r>
              <a:rPr lang="cs-CZ" sz="1800" b="1" dirty="0"/>
              <a:t>nedodrží povinnost stanovenou v ustanovení § 222 odst. 8 zákona</a:t>
            </a:r>
            <a:r>
              <a:rPr lang="cs-CZ" sz="1800" dirty="0"/>
              <a:t> (!!!) ve spojení s § </a:t>
            </a:r>
            <a:r>
              <a:rPr lang="cs-CZ" sz="1800" b="1" dirty="0"/>
              <a:t>212 odst. 3</a:t>
            </a:r>
            <a:r>
              <a:rPr lang="cs-CZ" sz="1800" dirty="0"/>
              <a:t> písm. a) citovaného zákona, tzn. </a:t>
            </a:r>
            <a:r>
              <a:rPr lang="cs-CZ" sz="1800" i="1" dirty="0"/>
              <a:t>neodeslal oznámení o změně závazku k uveřejnění VVZ v zákonné </a:t>
            </a:r>
            <a:r>
              <a:rPr lang="cs-CZ" sz="1800" b="1" i="1" dirty="0"/>
              <a:t>lhůtě do 30 dnů</a:t>
            </a:r>
            <a:r>
              <a:rPr lang="cs-CZ" sz="1800" i="1" dirty="0"/>
              <a:t> od dodatku č. 1 a č. 2</a:t>
            </a:r>
            <a:r>
              <a:rPr lang="cs-CZ" sz="1800" dirty="0"/>
              <a:t>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79" y="5021290"/>
            <a:ext cx="11055019" cy="16770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0729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1" y="1761694"/>
            <a:ext cx="11055019" cy="50963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50"/>
              </a:spcAft>
            </a:pPr>
            <a:r>
              <a:rPr lang="cs-CZ" sz="1900" b="1" dirty="0"/>
              <a:t>Zadavatel se dopustí přestupku při uveřejňování podle tohoto zákona (§ 269 odst. 1 ZZVZ)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neodešle oznámení o zadání veřejné zakázky nebo oznámení o uzavření rámcové dohody (§§ </a:t>
            </a:r>
            <a:r>
              <a:rPr lang="cs-CZ" sz="1900" b="1" dirty="0"/>
              <a:t>50 a 123</a:t>
            </a:r>
            <a:r>
              <a:rPr lang="cs-CZ" sz="1900" dirty="0"/>
              <a:t>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oznámení o zrušení zadávacího řízení (§</a:t>
            </a:r>
            <a:r>
              <a:rPr lang="cs-CZ" sz="1900" b="1" dirty="0"/>
              <a:t>128</a:t>
            </a:r>
            <a:r>
              <a:rPr lang="cs-CZ" sz="1900" dirty="0"/>
              <a:t>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neodešle k uveřejnění oznámení o změně smlouvy (38) </a:t>
            </a:r>
            <a:r>
              <a:rPr lang="pl-PL" sz="1900" dirty="0"/>
              <a:t>ve smyslu § </a:t>
            </a:r>
            <a:r>
              <a:rPr lang="pl-PL" sz="1900" b="1" dirty="0"/>
              <a:t>222 odst. 8</a:t>
            </a:r>
            <a:r>
              <a:rPr lang="pl-PL" sz="1900" dirty="0"/>
              <a:t> ZZVZ</a:t>
            </a:r>
            <a:endParaRPr lang="cs-CZ" sz="1900" dirty="0"/>
          </a:p>
          <a:p>
            <a:pPr marL="1200150" lvl="1" indent="-457200">
              <a:spcBef>
                <a:spcPts val="0"/>
              </a:spcBef>
              <a:buFont typeface="+mj-lt"/>
              <a:buAutoNum type="alphaLcParenR"/>
            </a:pPr>
            <a:r>
              <a:rPr lang="cs-CZ" sz="1900" dirty="0"/>
              <a:t>neodešle oznámení o změně doby trvání DNS na veřejnou zakázku (§</a:t>
            </a:r>
            <a:r>
              <a:rPr lang="cs-CZ" sz="1900" b="1" dirty="0"/>
              <a:t>139</a:t>
            </a:r>
            <a:r>
              <a:rPr lang="cs-CZ" sz="1900" dirty="0"/>
              <a:t>)</a:t>
            </a:r>
          </a:p>
          <a:p>
            <a:pPr marL="1200150" lvl="1" indent="-457200">
              <a:spcBef>
                <a:spcPts val="0"/>
              </a:spcBef>
              <a:spcAft>
                <a:spcPts val="350"/>
              </a:spcAft>
              <a:buFont typeface="+mj-lt"/>
              <a:buAutoNum type="alphaLcParenR"/>
            </a:pPr>
            <a:r>
              <a:rPr lang="cs-CZ" sz="1900" dirty="0"/>
              <a:t>neuveřejní </a:t>
            </a:r>
            <a:r>
              <a:rPr lang="cs-CZ" sz="1900" b="1" dirty="0"/>
              <a:t>písemnou zprávu zadavatele </a:t>
            </a:r>
            <a:r>
              <a:rPr lang="cs-CZ" sz="1900" dirty="0"/>
              <a:t>(§ </a:t>
            </a:r>
            <a:r>
              <a:rPr lang="cs-CZ" sz="1900" b="1" dirty="0"/>
              <a:t>217 odst. 5</a:t>
            </a:r>
            <a:r>
              <a:rPr lang="cs-CZ" sz="1900" dirty="0"/>
              <a:t>)</a:t>
            </a:r>
          </a:p>
          <a:p>
            <a:pPr>
              <a:spcBef>
                <a:spcPts val="0"/>
              </a:spcBef>
              <a:spcAft>
                <a:spcPts val="350"/>
              </a:spcAft>
            </a:pPr>
            <a:r>
              <a:rPr lang="pl-PL" sz="1900" b="1" dirty="0"/>
              <a:t>Za přestupek lze uložit pokutu do 200 000 Kč; jde-li o přestupek podle odst. 1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900" b="1" dirty="0"/>
              <a:t>S</a:t>
            </a:r>
            <a:r>
              <a:rPr lang="cs-CZ" sz="1900" b="1" dirty="0"/>
              <a:t>0189/2019: </a:t>
            </a:r>
            <a:r>
              <a:rPr lang="pl-PL" sz="1900" b="1" dirty="0"/>
              <a:t>I.</a:t>
            </a:r>
            <a:r>
              <a:rPr lang="pl-PL" sz="1900" dirty="0"/>
              <a:t> § 269 odst. 2 v rozporu s § 219 odst. 1 </a:t>
            </a:r>
            <a:r>
              <a:rPr lang="pl-PL" sz="1900" b="1" dirty="0"/>
              <a:t>neuveřejnil smlouvu na profilu zadavatele</a:t>
            </a:r>
            <a:r>
              <a:rPr lang="pl-PL" sz="1900" dirty="0"/>
              <a:t>; </a:t>
            </a:r>
            <a:r>
              <a:rPr lang="pl-PL" sz="1900" b="1" dirty="0"/>
              <a:t>II.</a:t>
            </a:r>
            <a:r>
              <a:rPr lang="pl-PL" sz="1900" dirty="0"/>
              <a:t> </a:t>
            </a:r>
            <a:r>
              <a:rPr lang="pt-BR" sz="1900" dirty="0"/>
              <a:t>§ 269 odst. 1 písm. e)</a:t>
            </a:r>
            <a:r>
              <a:rPr lang="cs-CZ" sz="1900" dirty="0"/>
              <a:t> </a:t>
            </a:r>
            <a:r>
              <a:rPr lang="cs-CZ" sz="1900" b="1" dirty="0"/>
              <a:t>neuveřejnil na profilu zadavatele písemnou zprávu zadavatele</a:t>
            </a:r>
            <a:r>
              <a:rPr lang="pl-PL" sz="1900" dirty="0"/>
              <a:t>; </a:t>
            </a:r>
            <a:r>
              <a:rPr lang="cs-CZ" sz="1900" b="1" dirty="0"/>
              <a:t>III.</a:t>
            </a:r>
            <a:r>
              <a:rPr lang="cs-CZ" sz="1900" dirty="0"/>
              <a:t> </a:t>
            </a:r>
            <a:r>
              <a:rPr lang="pl-PL" sz="1900" dirty="0"/>
              <a:t>§ 269 odst. 1 písm. a) </a:t>
            </a:r>
            <a:r>
              <a:rPr lang="pl-PL" sz="1900" b="1" dirty="0"/>
              <a:t>neodeslal k uveřejnění do Věstníku: Oznámení o výsledku zadávacího řízení</a:t>
            </a:r>
            <a:r>
              <a:rPr lang="pl-PL" sz="1900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7381" y="1257638"/>
            <a:ext cx="11055019" cy="504056"/>
          </a:xfrm>
        </p:spPr>
        <p:txBody>
          <a:bodyPr/>
          <a:lstStyle/>
          <a:p>
            <a:r>
              <a:rPr lang="cs-CZ" sz="2400" dirty="0"/>
              <a:t>Přestupky při uveřejňování § 269 ZZVZ</a:t>
            </a:r>
            <a:endParaRPr lang="cs-CZ" sz="2400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1" y="5551713"/>
            <a:ext cx="8644611" cy="7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5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234440" y="3078480"/>
            <a:ext cx="9144000" cy="457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DĚKUJI ZA POZORNOST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5029200"/>
            <a:ext cx="8964488" cy="120808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SzPct val="250000"/>
              <a:buNone/>
            </a:pPr>
            <a:endParaRPr lang="cs-CZ" sz="2400" dirty="0">
              <a:latin typeface="+mj-lt"/>
            </a:endParaRPr>
          </a:p>
          <a:p>
            <a:pPr marL="0" indent="0" algn="r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</a:rPr>
              <a:t>ondrej.oktabec@mmr.cz </a:t>
            </a:r>
          </a:p>
          <a:p>
            <a:pPr marL="0" indent="0" algn="r">
              <a:buNone/>
            </a:pPr>
            <a:endParaRPr lang="cs-CZ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0441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Prováděcí nařízení komise č. 2019/1780/EU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8340" y="1971674"/>
            <a:ext cx="11055019" cy="3783667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spcBef>
                <a:spcPts val="500"/>
              </a:spcBef>
            </a:pPr>
            <a:r>
              <a:rPr lang="cs-CZ" sz="2000" b="1" i="1" dirty="0">
                <a:latin typeface="+mj-lt"/>
              </a:rPr>
              <a:t>„Nové formuláře“ </a:t>
            </a:r>
            <a:r>
              <a:rPr lang="cs-CZ" sz="2000" b="1" i="1" dirty="0">
                <a:latin typeface="+mj-lt"/>
                <a:hlinkClick r:id="rId3"/>
              </a:rPr>
              <a:t>Přechod na </a:t>
            </a:r>
            <a:r>
              <a:rPr lang="cs-CZ" sz="2000" b="1" i="1" dirty="0" err="1">
                <a:latin typeface="+mj-lt"/>
                <a:hlinkClick r:id="rId3"/>
              </a:rPr>
              <a:t>eForms</a:t>
            </a:r>
            <a:r>
              <a:rPr lang="cs-CZ" sz="2000" b="1" i="1" dirty="0">
                <a:latin typeface="+mj-lt"/>
                <a:hlinkClick r:id="rId3"/>
              </a:rPr>
              <a:t>, kdy od 1. 2. 2024 dochází k </a:t>
            </a:r>
            <a:r>
              <a:rPr lang="cs-CZ" sz="2000" b="1" i="1" dirty="0">
                <a:highlight>
                  <a:srgbClr val="FFFF00"/>
                </a:highlight>
                <a:latin typeface="+mj-lt"/>
                <a:hlinkClick r:id="rId3"/>
              </a:rPr>
              <a:t>zásadní změně podoby uveřejňovacích formulářů</a:t>
            </a:r>
            <a:r>
              <a:rPr lang="cs-CZ" sz="2000" b="1" i="1" dirty="0">
                <a:latin typeface="+mj-lt"/>
                <a:hlinkClick r:id="rId3"/>
              </a:rPr>
              <a:t> na Věstníku veřejných zakázek (PORTÁL-VZ.CZ)</a:t>
            </a:r>
            <a:endParaRPr lang="cs-CZ" sz="2000" b="1" i="1" dirty="0">
              <a:latin typeface="+mj-lt"/>
            </a:endParaRPr>
          </a:p>
          <a:p>
            <a:pPr algn="just">
              <a:lnSpc>
                <a:spcPct val="124000"/>
              </a:lnSpc>
              <a:spcBef>
                <a:spcPts val="500"/>
              </a:spcBef>
            </a:pPr>
            <a:r>
              <a:rPr lang="cs-CZ" sz="2000" b="1" i="1" dirty="0">
                <a:latin typeface="+mj-lt"/>
              </a:rPr>
              <a:t>Prováděcí nařízení Komise (EU) </a:t>
            </a:r>
            <a:r>
              <a:rPr lang="cs-CZ" sz="2000" b="1" i="1" dirty="0">
                <a:latin typeface="+mj-lt"/>
                <a:hlinkClick r:id="rId4"/>
              </a:rPr>
              <a:t>2019/1780</a:t>
            </a:r>
            <a:r>
              <a:rPr lang="cs-CZ" sz="2000" b="1" i="1" dirty="0">
                <a:latin typeface="+mj-lt"/>
              </a:rPr>
              <a:t> ze dne 23. září 2019, kterým se stanoví standardní formuláře pro uveřejňování oznámení v oblasti zadávání veřejných zakázek a kterým se zrušuje prováděcí nařízení (EU) 2015/1986 („elektronické formuláře“)</a:t>
            </a:r>
          </a:p>
          <a:p>
            <a:pPr algn="just">
              <a:lnSpc>
                <a:spcPct val="124000"/>
              </a:lnSpc>
              <a:spcBef>
                <a:spcPts val="500"/>
              </a:spcBef>
            </a:pPr>
            <a:r>
              <a:rPr lang="cs-CZ" sz="2000" b="1" i="1" dirty="0">
                <a:latin typeface="+mj-lt"/>
              </a:rPr>
              <a:t>„NOVĚ“ </a:t>
            </a:r>
            <a:r>
              <a:rPr lang="cs-CZ" sz="2000" b="1" i="1" dirty="0">
                <a:latin typeface="+mj-lt"/>
                <a:hlinkClick r:id="rId5"/>
              </a:rPr>
              <a:t>Metodika k vyhlášce o uveřejňování formulářů pro účely zákona o zadávání veřejných zakázek a náležitostech profilu zadavatele (STRÁNKY VVZ)</a:t>
            </a:r>
            <a:endParaRPr lang="cs-CZ" sz="2000" b="1" i="1" dirty="0">
              <a:latin typeface="+mj-lt"/>
            </a:endParaRPr>
          </a:p>
          <a:p>
            <a:pPr algn="just">
              <a:lnSpc>
                <a:spcPct val="124000"/>
              </a:lnSpc>
              <a:spcBef>
                <a:spcPts val="500"/>
              </a:spcBef>
            </a:pPr>
            <a:r>
              <a:rPr lang="cs-CZ" sz="2000" b="1" i="1" dirty="0">
                <a:latin typeface="+mj-lt"/>
              </a:rPr>
              <a:t>Existence </a:t>
            </a:r>
            <a:r>
              <a:rPr lang="cs-CZ" sz="2000" b="1" i="1" dirty="0" err="1">
                <a:latin typeface="+mj-lt"/>
              </a:rPr>
              <a:t>eForms</a:t>
            </a:r>
            <a:r>
              <a:rPr lang="cs-CZ" sz="2000" b="1" i="1" dirty="0">
                <a:latin typeface="+mj-lt"/>
              </a:rPr>
              <a:t> „nově“ v případě standardizace „</a:t>
            </a:r>
            <a:r>
              <a:rPr lang="cs-CZ" sz="2000" b="1" i="1" dirty="0">
                <a:highlight>
                  <a:srgbClr val="FFFF00"/>
                </a:highlight>
                <a:latin typeface="+mj-lt"/>
              </a:rPr>
              <a:t>výsledku zadávacího řízení</a:t>
            </a:r>
            <a:r>
              <a:rPr lang="cs-CZ" sz="2000" b="1" i="1" dirty="0">
                <a:latin typeface="+mj-lt"/>
              </a:rPr>
              <a:t>“ čistých vozidel, jež odpovídají definici uvedené směrnice EP a Rady 2009/33/ES</a:t>
            </a:r>
          </a:p>
        </p:txBody>
      </p:sp>
    </p:spTree>
    <p:extLst>
      <p:ext uri="{BB962C8B-B14F-4D97-AF65-F5344CB8AC3E}">
        <p14:creationId xmlns:p14="http://schemas.microsoft.com/office/powerpoint/2010/main" val="373333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t-BR" sz="2400" dirty="0"/>
              <a:t>Prováděcí nařízení komise č. 2019/1780/EU  („eForms“)</a:t>
            </a:r>
            <a:br>
              <a:rPr lang="cs-CZ" sz="2400" i="1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1014" y="1916831"/>
            <a:ext cx="11267387" cy="478581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cs-CZ" sz="2000" b="1" i="1" dirty="0">
                <a:latin typeface="+mj-lt"/>
              </a:rPr>
              <a:t>Oznámení uvedená v čl. 27 odst. 2</a:t>
            </a:r>
            <a:r>
              <a:rPr lang="cs-CZ" sz="2000" i="1" dirty="0">
                <a:latin typeface="+mj-lt"/>
              </a:rPr>
              <a:t>, čl. 28 odst. 3 NEBO </a:t>
            </a:r>
            <a:r>
              <a:rPr lang="cs-CZ" sz="2000" b="1" i="1" dirty="0">
                <a:latin typeface="+mj-lt"/>
              </a:rPr>
              <a:t>čl. 48 odst. 1 2014/24/EU</a:t>
            </a:r>
            <a:r>
              <a:rPr lang="cs-CZ" sz="2000" dirty="0">
                <a:latin typeface="+mj-lt"/>
              </a:rPr>
              <a:t>;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2000" b="1" dirty="0">
                <a:highlight>
                  <a:srgbClr val="FFFF00"/>
                </a:highlight>
                <a:latin typeface="+mj-lt"/>
              </a:rPr>
              <a:t>INFORMACE, JEŽ MAJÍ BÝT UVEDENY V OZNÁMENÍCH</a:t>
            </a:r>
            <a:r>
              <a:rPr lang="cs-CZ" sz="2000" b="1" dirty="0">
                <a:solidFill>
                  <a:srgbClr val="19161A"/>
                </a:solidFill>
                <a:highlight>
                  <a:srgbClr val="FFFF00"/>
                </a:highlight>
                <a:latin typeface="+mj-lt"/>
              </a:rPr>
              <a:t> podle </a:t>
            </a:r>
            <a:r>
              <a:rPr lang="cs-CZ" sz="2000" b="1" i="0" u="none" strike="noStrike" baseline="0" dirty="0">
                <a:solidFill>
                  <a:srgbClr val="19161A"/>
                </a:solidFill>
                <a:highlight>
                  <a:srgbClr val="FFFF00"/>
                </a:highlight>
                <a:latin typeface="+mj-lt"/>
              </a:rPr>
              <a:t>přílohy V., </a:t>
            </a:r>
            <a:r>
              <a:rPr lang="cs-CZ" sz="2000" b="1" dirty="0">
                <a:solidFill>
                  <a:srgbClr val="19161A"/>
                </a:solidFill>
                <a:highlight>
                  <a:srgbClr val="FFFF00"/>
                </a:highlight>
                <a:latin typeface="+mj-lt"/>
              </a:rPr>
              <a:t>ČÁST A – B.</a:t>
            </a:r>
            <a:endParaRPr lang="cs-CZ" sz="2000" b="1" i="0" u="none" strike="noStrike" baseline="0" dirty="0">
              <a:solidFill>
                <a:srgbClr val="19161A"/>
              </a:solidFill>
              <a:highlight>
                <a:srgbClr val="FFFF00"/>
              </a:highlight>
              <a:latin typeface="+mj-lt"/>
            </a:endParaRPr>
          </a:p>
          <a:p>
            <a:pPr>
              <a:lnSpc>
                <a:spcPct val="114000"/>
              </a:lnSpc>
              <a:spcAft>
                <a:spcPts val="500"/>
              </a:spcAft>
            </a:pPr>
            <a:endParaRPr lang="cs-CZ" sz="20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500"/>
              </a:spcAft>
            </a:pPr>
            <a:endParaRPr lang="cs-CZ" sz="2000" i="1" dirty="0"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500"/>
              </a:spcAft>
            </a:pPr>
            <a:endParaRPr lang="cs-CZ" sz="20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000" i="1" dirty="0">
                <a:latin typeface="+mj-lt"/>
                <a:ea typeface="Times New Roman" panose="02020603050405020304" pitchFamily="18" charset="0"/>
              </a:rPr>
              <a:t>o</a:t>
            </a:r>
            <a:r>
              <a:rPr lang="cs-CZ" sz="2000" i="1" dirty="0">
                <a:effectLst/>
                <a:latin typeface="+mj-lt"/>
                <a:ea typeface="Times New Roman" panose="02020603050405020304" pitchFamily="18" charset="0"/>
              </a:rPr>
              <a:t>dst. 1</a:t>
            </a:r>
            <a:r>
              <a:rPr lang="cs-CZ" sz="20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000" b="1" i="1" dirty="0">
                <a:solidFill>
                  <a:srgbClr val="19161A"/>
                </a:solidFill>
                <a:latin typeface="+mj-lt"/>
              </a:rPr>
              <a:t>oznámení svého úmyslu zahájit zadávací řízení podle § 34 zákona o zadávání veřejných zakázek, </a:t>
            </a:r>
            <a:r>
              <a:rPr lang="cs-CZ" sz="2000" i="1" dirty="0">
                <a:solidFill>
                  <a:srgbClr val="19161A"/>
                </a:solidFill>
                <a:latin typeface="+mj-lt"/>
              </a:rPr>
              <a:t>na jehož základě budou zkráceny lhůty pro podání nabídek </a:t>
            </a:r>
            <a:r>
              <a:rPr lang="pl-PL" sz="2000" i="1" dirty="0">
                <a:solidFill>
                  <a:srgbClr val="19161A"/>
                </a:solidFill>
                <a:latin typeface="+mj-lt"/>
              </a:rPr>
              <a:t>§ 54 odst. 4, § 57 odst. 2 písm. a), § 59 odst. 4 a § 62 odst. 3 ZZVZ.</a:t>
            </a:r>
          </a:p>
          <a:p>
            <a:pPr>
              <a:lnSpc>
                <a:spcPct val="114000"/>
              </a:lnSpc>
              <a:spcBef>
                <a:spcPts val="800"/>
              </a:spcBef>
              <a:spcAft>
                <a:spcPts val="500"/>
              </a:spcAft>
            </a:pPr>
            <a:r>
              <a:rPr lang="cs-CZ" sz="2000" i="1" dirty="0">
                <a:solidFill>
                  <a:srgbClr val="19161A"/>
                </a:solidFill>
                <a:highlight>
                  <a:srgbClr val="00FF00"/>
                </a:highlight>
                <a:latin typeface="+mj-lt"/>
              </a:rPr>
              <a:t>8. Neslouží-li oznámení jako výzva k účasti v soutěži (</a:t>
            </a:r>
            <a:r>
              <a:rPr lang="cs-CZ" sz="2000" b="1" i="1" dirty="0">
                <a:solidFill>
                  <a:srgbClr val="19161A"/>
                </a:solidFill>
                <a:highlight>
                  <a:srgbClr val="00FF00"/>
                </a:highlight>
                <a:latin typeface="+mj-lt"/>
              </a:rPr>
              <a:t>zahájení jinak než uveřejněním na profilu kupujícího</a:t>
            </a:r>
            <a:r>
              <a:rPr lang="cs-CZ" sz="2000" i="1" dirty="0">
                <a:solidFill>
                  <a:srgbClr val="19161A"/>
                </a:solidFill>
                <a:highlight>
                  <a:srgbClr val="00FF00"/>
                </a:highlight>
                <a:latin typeface="+mj-lt"/>
              </a:rPr>
              <a:t>) předpokládané datum (data) uveřejnění oznámení o zahájení zadávacího řízení k dané VZ prostřednictvím předběžného oznámení podle tohoto zákona. (část B, I., písm. 1.)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629F20-8D48-028E-256A-5FC85943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29" y="2655313"/>
            <a:ext cx="9780610" cy="1842365"/>
          </a:xfrm>
          <a:prstGeom prst="rect">
            <a:avLst/>
          </a:prstGeom>
          <a:ln w="635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3166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7567" y="1412775"/>
            <a:ext cx="11055019" cy="504056"/>
          </a:xfrm>
        </p:spPr>
        <p:txBody>
          <a:bodyPr/>
          <a:lstStyle/>
          <a:p>
            <a:r>
              <a:rPr lang="pl-PL" sz="2400" dirty="0"/>
              <a:t>Nové „eForms” pro účely uveřejnování informací v souladu se ZZVZ</a:t>
            </a:r>
            <a:br>
              <a:rPr lang="cs-CZ" sz="2400" i="1" dirty="0">
                <a:latin typeface="+mj-lt"/>
              </a:rPr>
            </a:br>
            <a:endParaRPr lang="cs-CZ" sz="24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7567" y="1916831"/>
            <a:ext cx="11267387" cy="4785810"/>
          </a:xfrm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13000"/>
              </a:lnSpc>
              <a:spcAft>
                <a:spcPts val="350"/>
              </a:spcAft>
            </a:pPr>
            <a:r>
              <a:rPr lang="cs-CZ" sz="2000" b="1" dirty="0"/>
              <a:t>Zadavatel použije formulář „</a:t>
            </a:r>
            <a:r>
              <a:rPr lang="cs-CZ" sz="2000" b="1" i="1" dirty="0">
                <a:highlight>
                  <a:srgbClr val="FFFF00"/>
                </a:highlight>
              </a:rPr>
              <a:t>Plánování</a:t>
            </a:r>
            <a:r>
              <a:rPr lang="cs-CZ" sz="2000" b="1" dirty="0"/>
              <a:t>“ v souladu s prováděcím nařízením </a:t>
            </a:r>
            <a:r>
              <a:rPr lang="pt-BR" sz="2000" b="1" dirty="0"/>
              <a:t>Komise (EU) č. 2019/1780</a:t>
            </a:r>
            <a:r>
              <a:rPr lang="cs-CZ" sz="2000" b="1" dirty="0"/>
              <a:t>. </a:t>
            </a:r>
            <a:r>
              <a:rPr lang="cs-CZ" sz="2000" i="1" dirty="0"/>
              <a:t>V tomto případě zadavatel použije formulář: “(</a:t>
            </a:r>
            <a:r>
              <a:rPr lang="cs-CZ" sz="2000" i="1" dirty="0">
                <a:highlight>
                  <a:srgbClr val="00FF00"/>
                </a:highlight>
              </a:rPr>
              <a:t>07</a:t>
            </a:r>
            <a:r>
              <a:rPr lang="cs-CZ" sz="2000" i="1" dirty="0"/>
              <a:t>) </a:t>
            </a:r>
            <a:r>
              <a:rPr lang="cs-CZ" sz="2000" b="1" i="1" dirty="0"/>
              <a:t>Předběžné oznámení použité za účelem zkrácení lhůty pro podání nabídek</a:t>
            </a:r>
            <a:r>
              <a:rPr lang="cs-CZ" sz="2000" i="1" dirty="0"/>
              <a:t> – </a:t>
            </a:r>
            <a:r>
              <a:rPr lang="cs-CZ" sz="2000" b="1" i="1" dirty="0"/>
              <a:t>Obecná veřejná zakázka.</a:t>
            </a:r>
            <a:r>
              <a:rPr lang="cs-CZ" sz="2000" i="1" dirty="0"/>
              <a:t>“</a:t>
            </a:r>
          </a:p>
          <a:p>
            <a:pPr marL="342900" indent="-342900" algn="just">
              <a:lnSpc>
                <a:spcPct val="113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nemění se podmínky oznámení</a:t>
            </a:r>
            <a:r>
              <a:rPr lang="cs-CZ" sz="2000" dirty="0"/>
              <a:t>, např. dle § 57 odst. 2 ZZVZ</a:t>
            </a:r>
            <a:r>
              <a:rPr lang="cs-CZ" sz="2000" i="1" dirty="0"/>
              <a:t>, </a:t>
            </a:r>
            <a:r>
              <a:rPr lang="pl-PL" sz="2000" b="1" i="1" dirty="0"/>
              <a:t>pouze struktura formulářů nebo obsah polí podle zaznamenaných </a:t>
            </a:r>
            <a:r>
              <a:rPr lang="cs-CZ" sz="2000" b="1" i="1" dirty="0"/>
              <a:t>údajů</a:t>
            </a:r>
            <a:r>
              <a:rPr lang="cs-CZ" sz="2000" i="1" dirty="0"/>
              <a:t>,</a:t>
            </a:r>
          </a:p>
          <a:p>
            <a:pPr marL="342900" indent="-342900" algn="just">
              <a:lnSpc>
                <a:spcPct val="113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i="1" dirty="0"/>
              <a:t>odesláno </a:t>
            </a:r>
            <a:r>
              <a:rPr lang="cs-CZ" sz="2000" b="1" i="1" u="sng" dirty="0"/>
              <a:t>k uveřejnění 35 dnů a nejvíce 12 měsíců před zahájením</a:t>
            </a:r>
            <a:r>
              <a:rPr lang="cs-CZ" sz="2000" i="1" dirty="0"/>
              <a:t>, odesláním oznámení, </a:t>
            </a:r>
            <a:r>
              <a:rPr lang="cs-CZ" sz="2000" dirty="0"/>
              <a:t>kterým se </a:t>
            </a:r>
            <a:r>
              <a:rPr lang="cs-CZ" sz="2000" b="1" i="1" dirty="0"/>
              <a:t>zahajuje zadávací řízení</a:t>
            </a:r>
            <a:r>
              <a:rPr lang="cs-CZ" sz="2000" dirty="0"/>
              <a:t>.</a:t>
            </a:r>
          </a:p>
          <a:p>
            <a:pPr algn="just">
              <a:lnSpc>
                <a:spcPct val="113000"/>
              </a:lnSpc>
              <a:spcAft>
                <a:spcPts val="500"/>
              </a:spcAft>
            </a:pPr>
            <a:r>
              <a:rPr lang="cs-CZ" sz="2000" dirty="0"/>
              <a:t>Jestliže zadavatel uveřejnil předběžné oznámení, </a:t>
            </a:r>
            <a:r>
              <a:rPr lang="cs-CZ" sz="2000" b="1" dirty="0"/>
              <a:t>které bylo odesláno k uveřejnění nejméně 16 pracovních dnů a nejvýše 12 měsíců přede dnem zahájením zadávacího řízení</a:t>
            </a:r>
            <a:r>
              <a:rPr lang="cs-CZ" sz="2000" dirty="0"/>
              <a:t>, je </a:t>
            </a:r>
            <a:r>
              <a:rPr lang="cs-CZ" sz="2000" i="1" dirty="0"/>
              <a:t>zadavatel oprávněn </a:t>
            </a:r>
            <a:r>
              <a:rPr lang="cs-CZ" sz="2000" i="1" u="sng" dirty="0"/>
              <a:t>zkrátit lhůtu pro podání nabídek až o 5 pracovních dnů viz § 54 odst. 4 ZZVZ</a:t>
            </a:r>
            <a:r>
              <a:rPr lang="cs-CZ" sz="2000" dirty="0"/>
              <a:t>.</a:t>
            </a:r>
          </a:p>
          <a:p>
            <a:pPr>
              <a:lnSpc>
                <a:spcPct val="113000"/>
              </a:lnSpc>
              <a:spcAft>
                <a:spcPts val="500"/>
              </a:spcAft>
            </a:pPr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V případě plánování se použije rozdílný formulář než při zahájení předběžným oznámením.</a:t>
            </a:r>
          </a:p>
        </p:txBody>
      </p:sp>
    </p:spTree>
    <p:extLst>
      <p:ext uri="{BB962C8B-B14F-4D97-AF65-F5344CB8AC3E}">
        <p14:creationId xmlns:p14="http://schemas.microsoft.com/office/powerpoint/2010/main" val="158426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7380" y="1916831"/>
            <a:ext cx="11055019" cy="4269365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1" u="sng" dirty="0">
                <a:latin typeface="+mj-lt"/>
              </a:rPr>
              <a:t>Mění možnost návrhu uložení zákazu plnění smlouvy, pokud zadavatel uveřejnil </a:t>
            </a:r>
            <a:r>
              <a:rPr lang="cs-CZ" sz="2000" i="1" u="sng" dirty="0">
                <a:highlight>
                  <a:srgbClr val="FFFF00"/>
                </a:highlight>
                <a:latin typeface="+mj-lt"/>
              </a:rPr>
              <a:t>dobrovolné oznámení o záměru uzavřít smlouvu</a:t>
            </a:r>
            <a:r>
              <a:rPr lang="cs-CZ" sz="2000" i="1" u="sng" dirty="0">
                <a:latin typeface="+mj-lt"/>
              </a:rPr>
              <a:t> § 254 odst. 1, 273 odst. 8 a násl</a:t>
            </a:r>
            <a:r>
              <a:rPr lang="cs-CZ" sz="2000" b="1" i="1" u="sng" dirty="0">
                <a:latin typeface="+mj-lt"/>
              </a:rPr>
              <a:t>.</a:t>
            </a:r>
            <a:endParaRPr lang="cs-CZ" sz="2000" i="1" u="sng" dirty="0">
              <a:latin typeface="+mj-lt"/>
            </a:endParaRP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cs typeface="+mn-cs"/>
              </a:rPr>
              <a:t>Jako pojistku </a:t>
            </a:r>
            <a:r>
              <a:rPr lang="cs-CZ" sz="2000" i="1" dirty="0">
                <a:latin typeface="+mn-lt"/>
                <a:cs typeface="+mn-cs"/>
              </a:rPr>
              <a:t>využití „výjimky“ (</a:t>
            </a:r>
            <a:r>
              <a:rPr lang="cs-CZ" sz="2000" b="1" i="1" dirty="0">
                <a:latin typeface="+mn-lt"/>
                <a:cs typeface="+mn-cs"/>
              </a:rPr>
              <a:t>JŘBU</a:t>
            </a:r>
            <a:r>
              <a:rPr lang="cs-CZ" sz="2000" i="1" dirty="0">
                <a:latin typeface="+mn-lt"/>
                <a:cs typeface="+mn-cs"/>
              </a:rPr>
              <a:t>) v případech, že není odesíláno „klasické“ </a:t>
            </a:r>
            <a:r>
              <a:rPr lang="cs-CZ" sz="2000" b="1" i="1" dirty="0">
                <a:latin typeface="+mn-lt"/>
                <a:cs typeface="+mn-cs"/>
              </a:rPr>
              <a:t>16 Oznámení o zahájení zadávacího řízení, má zadavatel možnost zveřejnit Dobrovolné oznámení o záměru uzavřít smlouvu </a:t>
            </a:r>
            <a:r>
              <a:rPr lang="cs-CZ" sz="2000" i="1" dirty="0">
                <a:highlight>
                  <a:srgbClr val="00FF00"/>
                </a:highlight>
                <a:latin typeface="+mn-lt"/>
                <a:cs typeface="+mn-cs"/>
              </a:rPr>
              <a:t>„</a:t>
            </a:r>
            <a:r>
              <a:rPr lang="cs-CZ" sz="2000" b="1" i="1" dirty="0">
                <a:highlight>
                  <a:srgbClr val="00FF00"/>
                </a:highlight>
                <a:latin typeface="+mn-lt"/>
                <a:cs typeface="+mn-cs"/>
              </a:rPr>
              <a:t>ex ante</a:t>
            </a:r>
            <a:r>
              <a:rPr lang="cs-CZ" sz="2000" i="1" dirty="0">
                <a:highlight>
                  <a:srgbClr val="00FF00"/>
                </a:highlight>
                <a:latin typeface="+mn-lt"/>
                <a:cs typeface="+mn-cs"/>
              </a:rPr>
              <a:t>“</a:t>
            </a:r>
            <a:r>
              <a:rPr lang="cs-CZ" sz="2000" i="1" dirty="0">
                <a:latin typeface="+mn-lt"/>
                <a:cs typeface="+mn-cs"/>
              </a:rPr>
              <a:t> podle přímo použitelného předpisu Evropské unie (§ 212 odst. 2) možnost s</a:t>
            </a:r>
            <a:r>
              <a:rPr lang="pl-PL" sz="2000" i="1" dirty="0">
                <a:latin typeface="+mn-lt"/>
                <a:cs typeface="+mn-cs"/>
              </a:rPr>
              <a:t>e vztahuje i na podlimitní veřejné zakázky – uveřejněním 25.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n-lt"/>
                <a:cs typeface="+mn-cs"/>
              </a:rPr>
              <a:t>Pokud zpětný přezkum nepotvrdí zákonné podmínky pro výjimku, jestliže by byla uzavřena smlouva </a:t>
            </a:r>
            <a:r>
              <a:rPr lang="cs-CZ" sz="2000" b="1" i="1" dirty="0">
                <a:latin typeface="+mn-lt"/>
                <a:cs typeface="+mn-cs"/>
              </a:rPr>
              <a:t>bez předchozího zveřejnění oznámení o zahájení nebo výzvy k účasti</a:t>
            </a:r>
            <a:r>
              <a:rPr lang="cs-CZ" sz="2000" i="1" dirty="0">
                <a:latin typeface="+mn-lt"/>
                <a:cs typeface="+mn-cs"/>
              </a:rPr>
              <a:t>, že mělo být klasicky zahájeno otevřené zadávací řízení, lze tím zhojit důvody jeho neodeslání.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1" dirty="0">
                <a:latin typeface="+mn-lt"/>
                <a:cs typeface="+mn-cs"/>
              </a:rPr>
              <a:t>Zveřejněno „</a:t>
            </a:r>
            <a:r>
              <a:rPr lang="cs-CZ" sz="2000" b="1" i="1" dirty="0">
                <a:latin typeface="+mn-lt"/>
                <a:cs typeface="+mn-cs"/>
              </a:rPr>
              <a:t>ex ante</a:t>
            </a:r>
            <a:r>
              <a:rPr lang="cs-CZ" sz="2000" i="1" dirty="0">
                <a:latin typeface="+mn-lt"/>
                <a:cs typeface="+mn-cs"/>
              </a:rPr>
              <a:t>“ (</a:t>
            </a:r>
            <a:r>
              <a:rPr lang="cs-CZ" sz="2000" i="1" dirty="0">
                <a:highlight>
                  <a:srgbClr val="00FF00"/>
                </a:highlight>
                <a:latin typeface="+mn-lt"/>
                <a:cs typeface="+mn-cs"/>
              </a:rPr>
              <a:t>25 Dobrovolné oznámení</a:t>
            </a:r>
            <a:r>
              <a:rPr lang="cs-CZ" sz="2000" i="1" dirty="0">
                <a:latin typeface="+mn-lt"/>
                <a:cs typeface="+mn-cs"/>
              </a:rPr>
              <a:t>), které je vhodné např. k uzavření dodatku s jedním dodavatelem, nelze podat návrh na uložení zákazu plnění smlouvy veřejnou zakázku podle § 254 odst. 1 písm. a) ZZVZ (uzavře smlouvu po uplynutí 30 dnů).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Oznámení o dobrovolné průhlednosti „ex ante“ (25 nařízení 2019/1780)</a:t>
            </a:r>
            <a:endParaRPr lang="cs-CZ" sz="2400" dirty="0"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9E7C857-5C3E-4B7F-A5B5-9438D00C236F}"/>
              </a:ext>
            </a:extLst>
          </p:cNvPr>
          <p:cNvSpPr txBox="1"/>
          <p:nvPr/>
        </p:nvSpPr>
        <p:spPr>
          <a:xfrm>
            <a:off x="527380" y="6225702"/>
            <a:ext cx="1105501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highlight>
                  <a:srgbClr val="FFFF00"/>
                </a:highlight>
                <a:latin typeface="+mj-lt"/>
                <a:cs typeface="Arial" pitchFamily="34" charset="0"/>
              </a:rPr>
              <a:t>Jako možnost uveřejnit oznámení o zahájení předběžné tržní konzultace – PTK</a:t>
            </a:r>
            <a:r>
              <a:rPr lang="cs-CZ" sz="2000" b="1" i="1" dirty="0">
                <a:latin typeface="+mj-lt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14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Zahájení veřejné zakázky (formulář 10) a ve zjednodušeném řízení (ZPŘ)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8340" y="1971674"/>
            <a:ext cx="11055019" cy="428916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200" b="1" dirty="0">
                <a:latin typeface="+mj-lt"/>
              </a:rPr>
              <a:t>Př. 1 / </a:t>
            </a:r>
            <a:r>
              <a:rPr lang="cs-CZ" sz="2200" dirty="0">
                <a:latin typeface="+mj-lt"/>
              </a:rPr>
              <a:t>(</a:t>
            </a:r>
            <a:r>
              <a:rPr lang="cs-CZ" sz="2200" i="1" dirty="0">
                <a:latin typeface="+mj-lt"/>
              </a:rPr>
              <a:t>zahájení</a:t>
            </a:r>
            <a:r>
              <a:rPr lang="cs-CZ" sz="2200" dirty="0">
                <a:latin typeface="+mj-lt"/>
              </a:rPr>
              <a:t>) </a:t>
            </a:r>
            <a:r>
              <a:rPr lang="cs-CZ" sz="2200" b="1" dirty="0">
                <a:latin typeface="+mj-lt"/>
              </a:rPr>
              <a:t>užší řízení podle § 58 odst. 2 zákona, nebo JŘSU podle § 61 odst. 2 zákona může </a:t>
            </a:r>
            <a:r>
              <a:rPr lang="pl-PL" sz="2200" b="1" i="1" dirty="0">
                <a:latin typeface="+mj-lt"/>
              </a:rPr>
              <a:t>z</a:t>
            </a:r>
            <a:r>
              <a:rPr lang="pl-PL" sz="2200" i="1" dirty="0">
                <a:latin typeface="+mj-lt"/>
              </a:rPr>
              <a:t>adavatel podle § 4 odst. 1 písm. c) až e)</a:t>
            </a:r>
            <a:r>
              <a:rPr lang="cs-CZ" sz="2200" b="1" i="1" dirty="0">
                <a:latin typeface="+mj-lt"/>
              </a:rPr>
              <a:t> </a:t>
            </a:r>
            <a:r>
              <a:rPr lang="cs-CZ" sz="2200" b="1" dirty="0">
                <a:latin typeface="+mj-lt"/>
              </a:rPr>
              <a:t>s výjimkou státu a ČNB.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b="1" dirty="0">
                <a:latin typeface="+mj-lt"/>
              </a:rPr>
              <a:t>ZŘ</a:t>
            </a:r>
            <a:r>
              <a:rPr lang="cs-CZ" sz="2200" dirty="0">
                <a:latin typeface="+mj-lt"/>
              </a:rPr>
              <a:t> (§ 3) zahájeno odeslání oznámení, č. 10 k uveřejnění </a:t>
            </a:r>
            <a:r>
              <a:rPr lang="cs-CZ" sz="2200" i="1" dirty="0">
                <a:latin typeface="+mj-lt"/>
              </a:rPr>
              <a:t>(v prostředí „nového“ věstníku) k podlimitním VZ již není sada formulářů – CZ </a:t>
            </a:r>
            <a:r>
              <a:rPr lang="cs-CZ" sz="2200" b="1" i="1" dirty="0">
                <a:latin typeface="+mj-lt"/>
              </a:rPr>
              <a:t>(objednávka </a:t>
            </a:r>
            <a:r>
              <a:rPr lang="cs-CZ" sz="2200" b="1" i="1" dirty="0" err="1">
                <a:latin typeface="+mj-lt"/>
              </a:rPr>
              <a:t>eForms</a:t>
            </a:r>
            <a:r>
              <a:rPr lang="cs-CZ" sz="2200" b="1" i="1" dirty="0">
                <a:latin typeface="+mj-lt"/>
              </a:rPr>
              <a:t>)</a:t>
            </a:r>
          </a:p>
          <a:p>
            <a:pPr>
              <a:spcAft>
                <a:spcPts val="0"/>
              </a:spcAft>
            </a:pPr>
            <a:r>
              <a:rPr lang="cs-CZ" sz="2200" b="1" dirty="0">
                <a:latin typeface="+mj-lt"/>
              </a:rPr>
              <a:t>Př. 2 / </a:t>
            </a:r>
            <a:r>
              <a:rPr lang="cs-CZ" sz="2200" dirty="0">
                <a:latin typeface="+mj-lt"/>
              </a:rPr>
              <a:t>(</a:t>
            </a:r>
            <a:r>
              <a:rPr lang="cs-CZ" sz="2200" i="1" dirty="0">
                <a:latin typeface="+mj-lt"/>
              </a:rPr>
              <a:t>zahájení</a:t>
            </a:r>
            <a:r>
              <a:rPr lang="cs-CZ" sz="2200" dirty="0">
                <a:latin typeface="+mj-lt"/>
              </a:rPr>
              <a:t>) zpřístupnění/uveřejnění</a:t>
            </a:r>
            <a:r>
              <a:rPr lang="cs-CZ" sz="2200" i="1" dirty="0">
                <a:latin typeface="+mj-lt"/>
              </a:rPr>
              <a:t> </a:t>
            </a:r>
            <a:r>
              <a:rPr lang="cs-CZ" sz="2200" b="1" i="1" dirty="0">
                <a:latin typeface="+mj-lt"/>
              </a:rPr>
              <a:t>ve srov. čl. 48 ES, že nelze zahájit dle ZZVZ uveřejněním na profilu jiné ZŘ v režimu ZZVZ (pouze ZPŘ)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I. náležitosti výzvy </a:t>
            </a:r>
            <a:r>
              <a:rPr lang="cs-CZ" sz="2200" b="1" i="1" dirty="0">
                <a:latin typeface="+mj-lt"/>
              </a:rPr>
              <a:t>stanovené přílohou č. 6 ZZVZ</a:t>
            </a:r>
            <a:r>
              <a:rPr lang="cs-CZ" sz="2200" dirty="0">
                <a:latin typeface="+mj-lt"/>
              </a:rPr>
              <a:t>, přístup k ZD (</a:t>
            </a:r>
            <a:r>
              <a:rPr lang="cs-CZ" sz="2200" i="1" u="sng" dirty="0">
                <a:latin typeface="+mj-lt"/>
              </a:rPr>
              <a:t>elektronická adresa profilu zadavatele, II. další informace – podmínky účasti, informace k hodnocení</a:t>
            </a:r>
            <a:r>
              <a:rPr lang="cs-CZ" sz="2200" dirty="0">
                <a:latin typeface="+mj-lt"/>
              </a:rPr>
              <a:t>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b="1" i="1" dirty="0">
                <a:latin typeface="+mj-lt"/>
              </a:rPr>
              <a:t>Oslovení alespoň 5 dodavatelům </a:t>
            </a:r>
            <a:r>
              <a:rPr lang="cs-CZ" sz="2200" i="1" dirty="0">
                <a:latin typeface="+mj-lt"/>
              </a:rPr>
              <a:t>(kteří jsou prokazatelně schopni zajistit předmět plnění VZ podle druhu, ale třeba i rozsahem) – </a:t>
            </a:r>
            <a:r>
              <a:rPr lang="cs-CZ" sz="2200" b="1" i="1" dirty="0">
                <a:latin typeface="+mj-lt"/>
              </a:rPr>
              <a:t>písemně na základě výzvy (ZD)</a:t>
            </a:r>
          </a:p>
        </p:txBody>
      </p:sp>
    </p:spTree>
    <p:extLst>
      <p:ext uri="{BB962C8B-B14F-4D97-AF65-F5344CB8AC3E}">
        <p14:creationId xmlns:p14="http://schemas.microsoft.com/office/powerpoint/2010/main" val="2860192085"/>
      </p:ext>
    </p:extLst>
  </p:cSld>
  <p:clrMapOvr>
    <a:masterClrMapping/>
  </p:clrMapOvr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EED46418E3B4985E989554DF5F7EE" ma:contentTypeVersion="2" ma:contentTypeDescription="Create a new document." ma:contentTypeScope="" ma:versionID="b3be02dc82c670047a2c385aa468f5d5">
  <xsd:schema xmlns:xsd="http://www.w3.org/2001/XMLSchema" xmlns:xs="http://www.w3.org/2001/XMLSchema" xmlns:p="http://schemas.microsoft.com/office/2006/metadata/properties" xmlns:ns2="32f9d4db-9a40-4c42-84ef-fbae3d5d1c01" targetNamespace="http://schemas.microsoft.com/office/2006/metadata/properties" ma:root="true" ma:fieldsID="44650e6817cd49f265b3ac0ba229f05a" ns2:_="">
    <xsd:import namespace="32f9d4db-9a40-4c42-84ef-fbae3d5d1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9d4db-9a40-4c42-84ef-fbae3d5d1c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DDEE2E-F2A0-482B-9261-B7E9B54B71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88464-A3C5-4B8F-B529-A35876CB88CE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2f9d4db-9a40-4c42-84ef-fbae3d5d1c01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131B18-CD46-46EF-A8CF-1A287F086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f9d4db-9a40-4c42-84ef-fbae3d5d1c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59446</TotalTime>
  <Words>6768</Words>
  <Application>Microsoft Office PowerPoint</Application>
  <PresentationFormat>Širokoúhlá obrazovka</PresentationFormat>
  <Paragraphs>355</Paragraphs>
  <Slides>48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Frutiger CE</vt:lpstr>
      <vt:lpstr>Symbol</vt:lpstr>
      <vt:lpstr>Wingdings</vt:lpstr>
      <vt:lpstr>MMR_klas</vt:lpstr>
      <vt:lpstr>Prezentace aplikace PowerPoint</vt:lpstr>
      <vt:lpstr>Legislativně „věcné“ uveřejňování informací ve veřejných zakázkách</vt:lpstr>
      <vt:lpstr>Legislativně „technické“ změny uveřejňování elektronických formulářů</vt:lpstr>
      <vt:lpstr>Změny vyhlášky upravující uveřejňování informací ve formulářích</vt:lpstr>
      <vt:lpstr>Prováděcí nařízení komise č. 2019/1780/EU</vt:lpstr>
      <vt:lpstr>Prováděcí nařízení komise č. 2019/1780/EU  („eForms“) </vt:lpstr>
      <vt:lpstr>Nové „eForms” pro účely uveřejnování informací v souladu se ZZVZ </vt:lpstr>
      <vt:lpstr>Oznámení o dobrovolné průhlednosti „ex ante“ (25 nařízení 2019/1780)</vt:lpstr>
      <vt:lpstr>Zahájení veřejné zakázky (formulář 10) a ve zjednodušeném řízení (ZPŘ)</vt:lpstr>
      <vt:lpstr>Prováděcí nařízení komise č. 2019/1780/EU a 2014/24/EU</vt:lpstr>
      <vt:lpstr>Prováděcí nařízení komise č. 2019/1780/EU  („formulář pro opravu“)</vt:lpstr>
      <vt:lpstr>„eForms” režim a předání formuláře k uveřejnění</vt:lpstr>
      <vt:lpstr>Uveřejňování informací na profilu zadavatele – zahájení ZŘ</vt:lpstr>
      <vt:lpstr>Náležitosti profilu zadavatele podle platné legislativy</vt:lpstr>
      <vt:lpstr>Základní informace o veřejné zakázce na profilu zadavatele  </vt:lpstr>
      <vt:lpstr>Základní informace o veřejné zakázce na profilu zadavatele  </vt:lpstr>
      <vt:lpstr>Funkcionality elektronických nástrojů podle vyhlášky č. 260/2016 Sb.</vt:lpstr>
      <vt:lpstr>Náležitosti profilu zadavatele podle platné legislativy</vt:lpstr>
      <vt:lpstr>Detail na profilu zadavatele dle metodiky k vyhlášce o uveřejňování</vt:lpstr>
      <vt:lpstr>Informace a dokumenty uveřejňované na profilu zadavatele</vt:lpstr>
      <vt:lpstr>Informace prostřednictvím PZ k zakázce rozdělené na části </vt:lpstr>
      <vt:lpstr>Postup uzavření smlouvy v ZPŘ s jediným účastníkem (§ 50, 246)</vt:lpstr>
      <vt:lpstr>Uveřejňovací povinnosti (ZPŘ) ukončení řízení na profilu zadavatele</vt:lpstr>
      <vt:lpstr>Omezená dostupnost – ZD (§ 96 odst. 2) na profilu zadavatele</vt:lpstr>
      <vt:lpstr>Obecné výjimky (§ 29) spojené s „nutným” omezením transparentnosti</vt:lpstr>
      <vt:lpstr>Obecné výjimky (§ 29) spojené s „nutným” omezením transparentnosti</vt:lpstr>
      <vt:lpstr>Obecné výjimky (§ 29) spojené s „nutným” omezením transparentnosti</vt:lpstr>
      <vt:lpstr>Neuveřejnění kompletní zadávací dokumentace - S0460/2021/VZ </vt:lpstr>
      <vt:lpstr>Přestupky při uveřejňování a porušení jiných úkonů dle tohoto zákona</vt:lpstr>
      <vt:lpstr>Nesplnění uveřejňovacích povinností a neplatnost smlouvy</vt:lpstr>
      <vt:lpstr>Neuveřejnění kompletní zadávací dokumentace - R0028/2020/VZ </vt:lpstr>
      <vt:lpstr>Žádost o vysvětlení, popř. změna / doplnění zadávací dokumentace</vt:lpstr>
      <vt:lpstr>Pravidla podle obecné judikatury (NS z 21. 4. 2004 zn. 21 Odo 783/2003)</vt:lpstr>
      <vt:lpstr>Vysvětlení zadávací dokumentace § 98</vt:lpstr>
      <vt:lpstr>Detail veřejné zakázky uveřejněné na profilu zadavatele </vt:lpstr>
      <vt:lpstr>FAQ Změna / doplnění zadávací dokumentace dle § 99</vt:lpstr>
      <vt:lpstr>FAQ Změna / doplnění zadávací dokumentace dle § 99</vt:lpstr>
      <vt:lpstr>Změna / doplnění zadávací dokumentace dle § 99</vt:lpstr>
      <vt:lpstr>Možnosti spolupráce zadavatelů k uveřejňování na profilu zadavatele</vt:lpstr>
      <vt:lpstr>FAQ Zveřejňování SUC u Smluv zveřejňovaných v registru smluv (§ 9)</vt:lpstr>
      <vt:lpstr>Uveřejňovací povinnosti po uzavření smlouvy / ukončení řízení</vt:lpstr>
      <vt:lpstr>Oznámení o výsledku zadávacího řízení - obecná veřejná zakázka (29) </vt:lpstr>
      <vt:lpstr>Uveřejňovací povinnosti - Písemná zpráva zadavatele</vt:lpstr>
      <vt:lpstr>Publikace smlouvy dle Zákona o registru smluv (č. 340/2015 Sb.)</vt:lpstr>
      <vt:lpstr>Uveřejnění skutečně uhrazené ceny na základě § 219 odst. 3 ZZVZ</vt:lpstr>
      <vt:lpstr>Formuláře typu “Změna závazku ze smlouvy” </vt:lpstr>
      <vt:lpstr>Přestupky při uveřejňování § 269 ZZVZ</vt:lpstr>
      <vt:lpstr>DĚKUJI ZA POZORNOST</vt:lpstr>
    </vt:vector>
  </TitlesOfParts>
  <Company>Ministerstvo pro místní rozvoj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Lisá Kateřina</dc:creator>
  <cp:lastModifiedBy>Oktábec Ondřej</cp:lastModifiedBy>
  <cp:revision>1200</cp:revision>
  <cp:lastPrinted>2021-02-19T14:16:51Z</cp:lastPrinted>
  <dcterms:created xsi:type="dcterms:W3CDTF">2018-12-10T12:00:39Z</dcterms:created>
  <dcterms:modified xsi:type="dcterms:W3CDTF">2024-06-05T10:25:45Z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0x010100A59EED46418E3B4985E989554DF5F7EE</vt:lpwstr>
  </property>
</Properties>
</file>