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5" r:id="rId4"/>
    <p:sldId id="264" r:id="rId5"/>
    <p:sldId id="265" r:id="rId6"/>
    <p:sldId id="276" r:id="rId7"/>
    <p:sldId id="277" r:id="rId8"/>
    <p:sldId id="278" r:id="rId9"/>
    <p:sldId id="266" r:id="rId10"/>
    <p:sldId id="267" r:id="rId11"/>
    <p:sldId id="274" r:id="rId12"/>
    <p:sldId id="271" r:id="rId13"/>
    <p:sldId id="272" r:id="rId14"/>
    <p:sldId id="260" r:id="rId15"/>
    <p:sldId id="273" r:id="rId16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73" autoAdjust="0"/>
  </p:normalViewPr>
  <p:slideViewPr>
    <p:cSldViewPr>
      <p:cViewPr varScale="1">
        <p:scale>
          <a:sx n="94" d="100"/>
          <a:sy n="94" d="100"/>
        </p:scale>
        <p:origin x="594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3817607"/>
            <a:ext cx="7056784" cy="15001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657367"/>
            <a:ext cx="7283152" cy="1560173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157534"/>
            <a:ext cx="7209184" cy="4800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9" name="Obrázek 8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577248"/>
            <a:ext cx="2517398" cy="552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717373"/>
            <a:ext cx="8291264" cy="358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237320"/>
            <a:ext cx="8291264" cy="40684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1717375"/>
            <a:ext cx="8229600" cy="358839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6" name="Obrázek 5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3817607"/>
            <a:ext cx="7056784" cy="15001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833"/>
              </a:spcBef>
              <a:spcAft>
                <a:spcPts val="833"/>
              </a:spcAft>
              <a:buNone/>
              <a:defRPr sz="1667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657367"/>
            <a:ext cx="7283152" cy="1560173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157534"/>
            <a:ext cx="7209184" cy="4800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167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577247"/>
            <a:ext cx="2565000" cy="46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9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717373"/>
            <a:ext cx="8291264" cy="36604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833"/>
              </a:spcBef>
              <a:spcAft>
                <a:spcPts val="833"/>
              </a:spcAft>
              <a:buFontTx/>
              <a:buNone/>
              <a:defRPr sz="2333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667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5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5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667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3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5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237320"/>
            <a:ext cx="8291264" cy="41404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833"/>
              </a:spcBef>
              <a:spcAft>
                <a:spcPts val="833"/>
              </a:spcAft>
              <a:buFontTx/>
              <a:buNone/>
              <a:defRPr sz="2333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667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5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5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3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2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667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1717374"/>
            <a:ext cx="8229600" cy="3660407"/>
          </a:xfrm>
          <a:prstGeom prst="rect">
            <a:avLst/>
          </a:prstGeom>
        </p:spPr>
        <p:txBody>
          <a:bodyPr/>
          <a:lstStyle>
            <a:lvl1pPr marL="285739" indent="-285739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619100" indent="-238115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952462" indent="-190492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333447" indent="-190492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1714431" indent="-190492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3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72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5" y="1657369"/>
            <a:ext cx="7380309" cy="4057633"/>
          </a:xfrm>
          <a:prstGeom prst="rect">
            <a:avLst/>
          </a:prstGeom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2"/>
            <a:ext cx="9144000" cy="21720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17209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3" y="1657368"/>
            <a:ext cx="7908545" cy="4057633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1720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50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17208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50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1590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Markéta Adámková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3600" dirty="0"/>
              <a:t>Výběr dodavatele a uzavření smlouvy na veřejnou </a:t>
            </a:r>
            <a:r>
              <a:rPr lang="cs-CZ" sz="3600" dirty="0" smtClean="0"/>
              <a:t>zakázku</a:t>
            </a:r>
            <a:br>
              <a:rPr lang="cs-CZ" sz="3600" dirty="0" smtClean="0"/>
            </a:br>
            <a:r>
              <a:rPr lang="cs-CZ" sz="3600" dirty="0" smtClean="0"/>
              <a:t>           </a:t>
            </a:r>
            <a:r>
              <a:rPr lang="cs-CZ" sz="2800" dirty="0" smtClean="0"/>
              <a:t>Část </a:t>
            </a:r>
            <a:r>
              <a:rPr lang="cs-CZ" sz="2800" dirty="0" smtClean="0"/>
              <a:t>čtvrtá zákona; Hlava </a:t>
            </a:r>
            <a:r>
              <a:rPr lang="cs-CZ" sz="2800" dirty="0" smtClean="0"/>
              <a:t>XI a XII</a:t>
            </a:r>
            <a:r>
              <a:rPr lang="cs-CZ" sz="3600" b="0" dirty="0"/>
              <a:t/>
            </a:r>
            <a:br>
              <a:rPr lang="cs-CZ" sz="3600" b="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Zadávací </a:t>
            </a:r>
            <a:r>
              <a:rPr lang="cs-CZ" dirty="0"/>
              <a:t>řízení je ukončeno </a:t>
            </a:r>
            <a:endParaRPr lang="cs-CZ" dirty="0" smtClean="0"/>
          </a:p>
          <a:p>
            <a:pPr marL="9620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uzavřením </a:t>
            </a:r>
            <a:r>
              <a:rPr lang="cs-CZ" dirty="0"/>
              <a:t>smlouvy, rámcové dohody, zavedením dynamického nákupního systému, </a:t>
            </a:r>
            <a:endParaRPr lang="cs-CZ" dirty="0" smtClean="0"/>
          </a:p>
          <a:p>
            <a:pPr marL="9620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uplynutím </a:t>
            </a:r>
            <a:r>
              <a:rPr lang="cs-CZ" dirty="0"/>
              <a:t>lhůty podle § 40 odst. 4 nebo </a:t>
            </a:r>
            <a:endParaRPr lang="cs-CZ" dirty="0" smtClean="0"/>
          </a:p>
          <a:p>
            <a:pPr marL="9620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okamžiku uvedeném v odstavci 2 v případě zrušení zadávacího řízení.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Smlouva </a:t>
            </a:r>
            <a:r>
              <a:rPr lang="cs-CZ" dirty="0"/>
              <a:t>nebo rámcová dohoda musí odpovídat zadávacím podmínkám a nabídce vybraného dodavatele a musí být </a:t>
            </a:r>
            <a:r>
              <a:rPr lang="cs-CZ" u="sng" dirty="0"/>
              <a:t>uzavřena písemně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Před ukončením ZŘ zadavatel může zahájit zadávací řízení na veřejnou zakázku s obdobným předmětem jen za splnění podmínek podle § 51 odst. 4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ZŘ § 51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92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Po </a:t>
            </a:r>
            <a:r>
              <a:rPr lang="cs-CZ" dirty="0"/>
              <a:t>uplynutí lhůty zákazu uzavřít smlouvu </a:t>
            </a:r>
            <a:r>
              <a:rPr lang="cs-CZ" dirty="0" smtClean="0"/>
              <a:t>(§ 246) </a:t>
            </a:r>
            <a:r>
              <a:rPr lang="cs-CZ" dirty="0"/>
              <a:t>jsou zadavatel a vybraný dodavatel povinni </a:t>
            </a:r>
            <a:r>
              <a:rPr lang="cs-CZ" u="sng" dirty="0"/>
              <a:t>bez zbytečného odkladu</a:t>
            </a:r>
            <a:r>
              <a:rPr lang="cs-CZ" dirty="0"/>
              <a:t> uzavřít smlouvu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Vybraného </a:t>
            </a:r>
            <a:r>
              <a:rPr lang="cs-CZ" dirty="0"/>
              <a:t>dodavatele, </a:t>
            </a:r>
            <a:r>
              <a:rPr lang="cs-CZ" dirty="0" smtClean="0"/>
              <a:t>který odmítá uzavřít smlouvu, </a:t>
            </a:r>
            <a:r>
              <a:rPr lang="cs-CZ" dirty="0"/>
              <a:t>může zadavatel ze zadávacího řízení vyloučit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Smlouvu </a:t>
            </a:r>
            <a:r>
              <a:rPr lang="cs-CZ" dirty="0"/>
              <a:t>je zadavatel povinen uzavřít v souladu s nabídkou vybraného </a:t>
            </a:r>
            <a:r>
              <a:rPr lang="cs-CZ" dirty="0" smtClean="0"/>
              <a:t>dodavatele</a:t>
            </a:r>
          </a:p>
          <a:p>
            <a:pPr marL="9620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popřípadě </a:t>
            </a:r>
            <a:r>
              <a:rPr lang="cs-CZ" dirty="0"/>
              <a:t>upravenou postupem podle § 69 odst. </a:t>
            </a:r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Uzavření smlouvy na VZ § 124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1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Po </a:t>
            </a:r>
            <a:r>
              <a:rPr lang="cs-CZ" dirty="0"/>
              <a:t>vyloučení vybraného dodavatele, </a:t>
            </a:r>
            <a:r>
              <a:rPr lang="cs-CZ" u="sng" dirty="0"/>
              <a:t>může </a:t>
            </a:r>
            <a:r>
              <a:rPr lang="cs-CZ" dirty="0"/>
              <a:t>zadavatel vyzvat k uzavření smlouvy dalšího účastníka zadávacího řízení, a to v pořadí, které vyplývá z výsledku původního hodnocení nabídek nebo elektronické aukce nebo z výsledku nového hodnocení.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u="sng" dirty="0" smtClean="0"/>
              <a:t>Nové </a:t>
            </a:r>
            <a:r>
              <a:rPr lang="cs-CZ" u="sng" dirty="0"/>
              <a:t>hodnocení</a:t>
            </a:r>
            <a:r>
              <a:rPr lang="cs-CZ" dirty="0"/>
              <a:t> zadavatel musí provést, pokud by vyloučení vybraného dodavatele znamenalo </a:t>
            </a:r>
            <a:r>
              <a:rPr lang="cs-CZ" u="sng" dirty="0"/>
              <a:t>podstatné ovlivnění </a:t>
            </a:r>
            <a:r>
              <a:rPr lang="cs-CZ" dirty="0"/>
              <a:t>původního pořadí </a:t>
            </a:r>
            <a:r>
              <a:rPr lang="cs-CZ" dirty="0" smtClean="0"/>
              <a:t>nabídek.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Účastník </a:t>
            </a:r>
            <a:r>
              <a:rPr lang="cs-CZ" dirty="0"/>
              <a:t>zadávacího řízení vyzvaný k uzavření smlouvy se považuje za vybraného dodavatele.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Ustanovení </a:t>
            </a:r>
            <a:r>
              <a:rPr lang="cs-CZ" dirty="0"/>
              <a:t>§ 122 odst. 3 až 8, § 123 a 124 se použijí </a:t>
            </a:r>
            <a:r>
              <a:rPr lang="cs-CZ" dirty="0" smtClean="0"/>
              <a:t>obdobně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po vyloučení vybraného </a:t>
            </a:r>
            <a:r>
              <a:rPr lang="cs-CZ" dirty="0" smtClean="0"/>
              <a:t>dodavatele § 125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9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/>
              <a:t>Povinnost odeslat k </a:t>
            </a:r>
            <a:r>
              <a:rPr lang="cs-CZ" sz="2000" dirty="0"/>
              <a:t>uveřejnění </a:t>
            </a:r>
            <a:r>
              <a:rPr lang="cs-CZ" sz="2000" b="1" dirty="0" smtClean="0"/>
              <a:t>do </a:t>
            </a:r>
            <a:r>
              <a:rPr lang="cs-CZ" sz="2000" b="1" dirty="0"/>
              <a:t>30 dnů </a:t>
            </a:r>
            <a:r>
              <a:rPr lang="cs-CZ" sz="2000" dirty="0"/>
              <a:t>od uzavření smlouvy, rámcové dohody nebo zavedení dynamického nákupního systému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způsobem podle § </a:t>
            </a:r>
            <a:r>
              <a:rPr lang="cs-CZ" sz="2000" dirty="0" smtClean="0"/>
              <a:t>212: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	</a:t>
            </a:r>
            <a:r>
              <a:rPr lang="cs-CZ" sz="2000" dirty="0" smtClean="0"/>
              <a:t>použít </a:t>
            </a:r>
            <a:r>
              <a:rPr lang="cs-CZ" sz="2000" dirty="0"/>
              <a:t>formuláře podle přímo použitelného </a:t>
            </a:r>
            <a:r>
              <a:rPr lang="cs-CZ" sz="2000" dirty="0" smtClean="0"/>
              <a:t>předpisu EU </a:t>
            </a:r>
            <a:r>
              <a:rPr lang="cs-CZ" sz="2000" dirty="0"/>
              <a:t>nebo </a:t>
            </a:r>
            <a:endParaRPr lang="cs-CZ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	</a:t>
            </a:r>
            <a:r>
              <a:rPr lang="cs-CZ" sz="2000" dirty="0" smtClean="0"/>
              <a:t>formuláře </a:t>
            </a:r>
            <a:r>
              <a:rPr lang="cs-CZ" sz="2000" dirty="0"/>
              <a:t>podle </a:t>
            </a:r>
            <a:r>
              <a:rPr lang="cs-CZ" sz="2000" dirty="0" smtClean="0"/>
              <a:t>prováděcího </a:t>
            </a:r>
            <a:r>
              <a:rPr lang="cs-CZ" sz="2000" dirty="0"/>
              <a:t>právního </a:t>
            </a:r>
            <a:r>
              <a:rPr lang="cs-CZ" sz="2000" dirty="0" smtClean="0"/>
              <a:t>předpisu </a:t>
            </a:r>
          </a:p>
          <a:p>
            <a:r>
              <a:rPr lang="cs-CZ" sz="2000" dirty="0" smtClean="0"/>
              <a:t>(Vyhláška č. </a:t>
            </a:r>
            <a:r>
              <a:rPr lang="cs-CZ" sz="2000" dirty="0"/>
              <a:t>345/2023 Sb., o uveřejňování formulářů pro účely zákona o zadávání veřejných zakázek a náležitostech profilu zadavatele)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o výsledku zadávacího řízení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9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85492"/>
            <a:ext cx="8291264" cy="1152128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20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 smtClean="0"/>
              <a:t>Povinnost vybrat </a:t>
            </a:r>
            <a:r>
              <a:rPr lang="cs-CZ" dirty="0"/>
              <a:t>k uzavření smlouvy účastníka zadávacího řízení, jehož nabídka byla </a:t>
            </a:r>
            <a:r>
              <a:rPr lang="cs-CZ" b="1" dirty="0"/>
              <a:t>vyhodnocena jako ekonomicky </a:t>
            </a:r>
            <a:r>
              <a:rPr lang="cs-CZ" b="1" dirty="0" smtClean="0"/>
              <a:t>nejvýhodnější</a:t>
            </a:r>
          </a:p>
          <a:p>
            <a:pPr lvl="1"/>
            <a:r>
              <a:rPr lang="cs-CZ" dirty="0"/>
              <a:t>výsledek hodnocení nabídek </a:t>
            </a:r>
            <a:endParaRPr lang="cs-CZ" dirty="0" smtClean="0"/>
          </a:p>
          <a:p>
            <a:pPr lvl="1"/>
            <a:r>
              <a:rPr lang="cs-CZ" dirty="0" smtClean="0"/>
              <a:t>výsledek </a:t>
            </a:r>
            <a:r>
              <a:rPr lang="cs-CZ" dirty="0"/>
              <a:t>elektronické </a:t>
            </a:r>
            <a:r>
              <a:rPr lang="cs-CZ" dirty="0" smtClean="0"/>
              <a:t>aukce</a:t>
            </a:r>
            <a:endParaRPr lang="cs-CZ" dirty="0"/>
          </a:p>
          <a:p>
            <a:r>
              <a:rPr lang="cs-CZ" dirty="0" smtClean="0"/>
              <a:t>Pokud zbývá jediný </a:t>
            </a:r>
            <a:r>
              <a:rPr lang="cs-CZ" dirty="0"/>
              <a:t>účastník </a:t>
            </a:r>
            <a:r>
              <a:rPr lang="cs-CZ" dirty="0" smtClean="0"/>
              <a:t>ZŘ, </a:t>
            </a:r>
            <a:r>
              <a:rPr lang="cs-CZ" b="1" dirty="0"/>
              <a:t>může být </a:t>
            </a:r>
            <a:r>
              <a:rPr lang="cs-CZ" dirty="0"/>
              <a:t>zadavatelem vybrán bez provedení hodnocení.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71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50078-2FE1-97A3-0408-E09E20C6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1" y="1177313"/>
            <a:ext cx="7389440" cy="900100"/>
          </a:xfrm>
        </p:spPr>
        <p:txBody>
          <a:bodyPr/>
          <a:lstStyle/>
          <a:p>
            <a:r>
              <a:rPr lang="cs-CZ" dirty="0"/>
              <a:t>Poskytování součinnosti před podpisem smlouvy 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C9DB1-C526-634C-7EDC-85BF5076C2C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83568" y="2077413"/>
            <a:ext cx="7704856" cy="3300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Zadavatel odešle vybranému </a:t>
            </a:r>
            <a:r>
              <a:rPr lang="cs-CZ" dirty="0" smtClean="0"/>
              <a:t>dodavateli </a:t>
            </a:r>
            <a:r>
              <a:rPr lang="cs-CZ" dirty="0"/>
              <a:t>výzvu k předložení</a:t>
            </a:r>
          </a:p>
          <a:p>
            <a:r>
              <a:rPr lang="cs-CZ" dirty="0"/>
              <a:t>dokladů o jeho kvalifikaci, které zadavatel požadoval a nemá je k dispozici</a:t>
            </a:r>
          </a:p>
          <a:p>
            <a:pPr lvl="1"/>
            <a:r>
              <a:rPr lang="cs-CZ" dirty="0"/>
              <a:t>včetně dokladů „kvalifikačních“ poddodavatelů</a:t>
            </a:r>
          </a:p>
          <a:p>
            <a:pPr lvl="1"/>
            <a:r>
              <a:rPr lang="cs-CZ" dirty="0"/>
              <a:t>doklady o základní způsobilosti musí prokazovat splnění požadovaného kritéria způsobilosti nejpozději v době 3 měsíců přede dnem zahájení zadávacího řízení</a:t>
            </a:r>
          </a:p>
          <a:p>
            <a:r>
              <a:rPr lang="cs-CZ" dirty="0"/>
              <a:t>dokladů nebo vzorků, jejichž předložení je podmínkou uzavření smlouvy</a:t>
            </a:r>
          </a:p>
          <a:p>
            <a:r>
              <a:rPr lang="cs-CZ" dirty="0"/>
              <a:t>dokladů podle § 85 odst. 1 (nekvalifikační poddodavatelé), pokud je zadavatel požadoval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76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FD4B5-A7A3-D81C-5604-3DFD3B7B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Poskytování součinnosti před podpisem smlouvy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55572-CF60-DCEF-BC10-B80E3A0F460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Zadavatel může požadovat</a:t>
            </a:r>
          </a:p>
          <a:p>
            <a:r>
              <a:rPr lang="cs-CZ" sz="2400" dirty="0" smtClean="0"/>
              <a:t>originály nebo úředně ověřené kopie dokladů</a:t>
            </a:r>
          </a:p>
          <a:p>
            <a:r>
              <a:rPr lang="cs-CZ" sz="2400" dirty="0" smtClean="0"/>
              <a:t>doklady o základní způsobilosti podle § 74 prokazující splnění požadovaného kritéria způsobilosti po doručení výzvy</a:t>
            </a:r>
          </a:p>
          <a:p>
            <a:r>
              <a:rPr lang="cs-CZ" sz="2400" dirty="0" smtClean="0"/>
              <a:t>písemné čestné prohlášení, že se nezměnily údaje rozhodné pro posouzení splnění kvalifikace, nebo nové doklady, pokud se rozhodné údaje v těchto dokladech změnily.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15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Skutečný majitel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400" dirty="0"/>
              <a:t>U vybraného </a:t>
            </a:r>
            <a:r>
              <a:rPr lang="cs-CZ" sz="2400" dirty="0" smtClean="0"/>
              <a:t>dodavatele je povinnost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jistit údaje </a:t>
            </a:r>
            <a:r>
              <a:rPr lang="cs-CZ" sz="1800" dirty="0"/>
              <a:t>o jeho skutečném majiteli </a:t>
            </a:r>
            <a:r>
              <a:rPr lang="cs-CZ" sz="1800" dirty="0" smtClean="0"/>
              <a:t>z </a:t>
            </a:r>
            <a:r>
              <a:rPr lang="cs-CZ" sz="1800" dirty="0"/>
              <a:t>evidence skutečných </a:t>
            </a:r>
            <a:r>
              <a:rPr lang="cs-CZ" sz="1800" dirty="0" smtClean="0"/>
              <a:t>majitelů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jištěné údaje </a:t>
            </a:r>
            <a:r>
              <a:rPr lang="cs-CZ" sz="1800" dirty="0"/>
              <a:t>zadavatel </a:t>
            </a:r>
            <a:r>
              <a:rPr lang="cs-CZ" sz="1800" dirty="0" smtClean="0"/>
              <a:t>uvést v </a:t>
            </a:r>
            <a:r>
              <a:rPr lang="cs-CZ" sz="1800" dirty="0"/>
              <a:t>dokumentaci o zadávacím řízení. </a:t>
            </a:r>
            <a:endParaRPr lang="cs-CZ" sz="1800" dirty="0" smtClean="0"/>
          </a:p>
          <a:p>
            <a:endParaRPr lang="cs-CZ" sz="2400" dirty="0"/>
          </a:p>
          <a:p>
            <a:r>
              <a:rPr lang="cs-CZ" sz="2400" dirty="0" smtClean="0"/>
              <a:t>Pro </a:t>
            </a:r>
            <a:r>
              <a:rPr lang="cs-CZ" sz="2400" dirty="0"/>
              <a:t>tyto účely umožní Ministerstvo spravedlnosti zadavateli získat způsobem umožňujícím dálkový přístup z evidence skutečných majitelů úplný výpis platných údajů a údajů, které byly vymazány bez náhrady nebo s nahrazením novými </a:t>
            </a:r>
            <a:r>
              <a:rPr lang="cs-CZ" sz="2400" dirty="0" smtClean="0"/>
              <a:t>údaji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114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Skutečný majitel zahraničního dodavatele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Vybraného </a:t>
            </a:r>
            <a:r>
              <a:rPr lang="cs-CZ" sz="1800" dirty="0"/>
              <a:t>dodavatele, je-li zahraniční právnickou osobou, </a:t>
            </a:r>
          </a:p>
          <a:p>
            <a:r>
              <a:rPr lang="cs-CZ" sz="1800" dirty="0" smtClean="0"/>
              <a:t>zadavatel </a:t>
            </a:r>
            <a:r>
              <a:rPr lang="cs-CZ" sz="1800" dirty="0"/>
              <a:t>vyzve k předložení výpisu ze zahraniční evidence obdobné evidenci skutečných majitelů nebo, není-li takové evidence,</a:t>
            </a:r>
          </a:p>
          <a:p>
            <a:r>
              <a:rPr lang="cs-CZ" sz="1800" dirty="0"/>
              <a:t>ke sdělení identifikačních údajů všech osob, které jsou jeho skutečným majitelem, </a:t>
            </a:r>
            <a:r>
              <a:rPr lang="cs-CZ" sz="1800" dirty="0" smtClean="0"/>
              <a:t>a k </a:t>
            </a:r>
            <a:r>
              <a:rPr lang="cs-CZ" sz="1800" dirty="0"/>
              <a:t>předložení dokladů, z nichž vyplývá vztah všech osob podle písmene </a:t>
            </a:r>
            <a:r>
              <a:rPr lang="cs-CZ" sz="1800" dirty="0" smtClean="0"/>
              <a:t>a</a:t>
            </a:r>
            <a:r>
              <a:rPr lang="cs-CZ" sz="1800" dirty="0"/>
              <a:t>) k dodavateli; těmito doklady jsou zejména</a:t>
            </a:r>
          </a:p>
          <a:p>
            <a:pPr marL="761970" lvl="2" indent="0">
              <a:buNone/>
            </a:pPr>
            <a:r>
              <a:rPr lang="cs-CZ" b="1" dirty="0" smtClean="0"/>
              <a:t>1.</a:t>
            </a:r>
            <a:r>
              <a:rPr lang="cs-CZ" dirty="0" smtClean="0"/>
              <a:t> výpis ze zahraniční evidence obdobné veřejnému rejstříku,</a:t>
            </a:r>
          </a:p>
          <a:p>
            <a:pPr marL="761970" lvl="2" indent="0">
              <a:buNone/>
            </a:pPr>
            <a:r>
              <a:rPr lang="cs-CZ" b="1" dirty="0" smtClean="0"/>
              <a:t>2.</a:t>
            </a:r>
            <a:r>
              <a:rPr lang="cs-CZ" dirty="0" smtClean="0"/>
              <a:t> seznam akcionářů,</a:t>
            </a:r>
          </a:p>
          <a:p>
            <a:pPr marL="761970" lvl="2" indent="0">
              <a:buNone/>
            </a:pPr>
            <a:r>
              <a:rPr lang="cs-CZ" b="1" dirty="0" smtClean="0"/>
              <a:t>3.</a:t>
            </a:r>
            <a:r>
              <a:rPr lang="cs-CZ" dirty="0" smtClean="0"/>
              <a:t> rozhodnutí statutárního orgánu o vyplacení podílu na zisku,</a:t>
            </a:r>
          </a:p>
          <a:p>
            <a:pPr marL="761970" lvl="2" indent="0">
              <a:buNone/>
            </a:pPr>
            <a:r>
              <a:rPr lang="cs-CZ" b="1" dirty="0" smtClean="0"/>
              <a:t>4.</a:t>
            </a:r>
            <a:r>
              <a:rPr lang="cs-CZ" dirty="0" smtClean="0"/>
              <a:t> společenská smlouva, zakladatelská listina nebo stanovy.</a:t>
            </a:r>
          </a:p>
          <a:p>
            <a:r>
              <a:rPr lang="cs-CZ" sz="1800" dirty="0" smtClean="0"/>
              <a:t>Jedná se o výzvu podle § 46 odst. 1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249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vybraného dodavatele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Zadavatel </a:t>
            </a:r>
            <a:r>
              <a:rPr lang="cs-CZ" sz="1800" dirty="0"/>
              <a:t>vyloučí vybraného dodavatele,</a:t>
            </a:r>
          </a:p>
          <a:p>
            <a:r>
              <a:rPr lang="cs-CZ" sz="1800" dirty="0" smtClean="0"/>
              <a:t>je-li </a:t>
            </a:r>
            <a:r>
              <a:rPr lang="cs-CZ" sz="1800" dirty="0"/>
              <a:t>českou právnickou osobou, která má skutečného majitele, pokud nebylo podle odstavce 5 možné zjistit údaje o jeho skutečném majiteli z evidence skutečných majitelů; k zápisu zpřístupněnému v evidenci skutečných majitelů po odeslání oznámení o vyloučení dodavatele se nepřihlíží,</a:t>
            </a:r>
          </a:p>
          <a:p>
            <a:r>
              <a:rPr lang="cs-CZ" sz="1800" dirty="0" smtClean="0"/>
              <a:t>který </a:t>
            </a:r>
            <a:r>
              <a:rPr lang="cs-CZ" sz="1800" dirty="0"/>
              <a:t>nepředložil údaje, doklady nebo vzorky podle odstavce 3, 4 nebo 6, nebo</a:t>
            </a:r>
          </a:p>
          <a:p>
            <a:r>
              <a:rPr lang="cs-CZ" sz="1800" dirty="0" smtClean="0"/>
              <a:t>u </a:t>
            </a:r>
            <a:r>
              <a:rPr lang="cs-CZ" sz="1800" dirty="0"/>
              <a:t>kterého výsledek zkoušek vzorků neodpovídá zadávacím podmínkám.</a:t>
            </a:r>
          </a:p>
          <a:p>
            <a:endParaRPr lang="cs-CZ" sz="1800" dirty="0" smtClean="0"/>
          </a:p>
          <a:p>
            <a:r>
              <a:rPr lang="cs-CZ" sz="2000" dirty="0" smtClean="0"/>
              <a:t>zjistí-li </a:t>
            </a:r>
            <a:r>
              <a:rPr lang="cs-CZ" sz="2000" dirty="0"/>
              <a:t>na základě informací zjištěných podle § 122 odst. 5 nebo 6, že byl ve střetu zájmů podle § 44 odst. 2 a 3.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4160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5901FA2-87B8-6985-5DE4-FBB6FC66C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§ </a:t>
            </a:r>
            <a:r>
              <a:rPr lang="cs-CZ" sz="1800" dirty="0"/>
              <a:t>50 </a:t>
            </a:r>
            <a:endParaRPr lang="cs-CZ" sz="1800" dirty="0" smtClean="0"/>
          </a:p>
          <a:p>
            <a:r>
              <a:rPr lang="cs-CZ" sz="1800" dirty="0" smtClean="0"/>
              <a:t>Zadavatel </a:t>
            </a:r>
            <a:r>
              <a:rPr lang="cs-CZ" sz="1800" dirty="0"/>
              <a:t>odešle všem účastníkům zadávacího řízení oznámení o výběru, ve kterém uvede identifikační údaje vybraného dodavatele a odůvodnění výběru; to neplatí v případě zadávacího řízení, v němž je jen jeden </a:t>
            </a:r>
            <a:r>
              <a:rPr lang="cs-CZ" sz="1800" dirty="0" smtClean="0"/>
              <a:t>účastník</a:t>
            </a:r>
            <a:endParaRPr lang="cs-CZ" sz="1800" dirty="0"/>
          </a:p>
          <a:p>
            <a:r>
              <a:rPr lang="cs-CZ" sz="1800" dirty="0" smtClean="0"/>
              <a:t>§ 123 odst. 1</a:t>
            </a:r>
          </a:p>
          <a:p>
            <a:r>
              <a:rPr lang="cs-CZ" sz="1800" dirty="0" smtClean="0"/>
              <a:t>Oznámení </a:t>
            </a:r>
            <a:r>
              <a:rPr lang="cs-CZ" sz="1800" dirty="0"/>
              <a:t>o výběru dodavatele zadavatel odešle bez zbytečného odkladu po ukončení hodnocení nabídek nebo elektronické aukce, pokud byla použita. S výjimkou jednacího řízení bez uveřejnění </a:t>
            </a:r>
            <a:r>
              <a:rPr lang="cs-CZ" sz="1800" dirty="0" smtClean="0"/>
              <a:t>musí </a:t>
            </a:r>
            <a:r>
              <a:rPr lang="cs-CZ" sz="1800" dirty="0"/>
              <a:t>být součástí tohoto </a:t>
            </a:r>
            <a:r>
              <a:rPr lang="cs-CZ" sz="1800" dirty="0" smtClean="0"/>
              <a:t>oznámení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2B8A7C8-5ECB-E6E4-3B1A-2722A32D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o výběru </a:t>
            </a:r>
            <a:r>
              <a:rPr lang="cs-CZ" dirty="0" smtClean="0"/>
              <a:t>dodavatele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62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72EB9CE-7C9C-96A1-3DCE-C5F9AAAB0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97360"/>
            <a:ext cx="8291263" cy="4020447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/>
              <a:t>a) zpráva o hodnocení nabídek, pokud proběhlo hodnocení nabídek,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/>
              <a:t>b) výsledek posouzení splnění podmínek účasti vybraného dodavatele, který bude obsahovat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/>
              <a:t>1. seznam </a:t>
            </a:r>
            <a:r>
              <a:rPr lang="cs-CZ" dirty="0" smtClean="0"/>
              <a:t>dokladů prokazujících </a:t>
            </a:r>
            <a:r>
              <a:rPr lang="cs-CZ" dirty="0"/>
              <a:t>kvalifikaci vybraného dodavatele,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/>
              <a:t>2. u požadované profesní způsobilosti podle § 77 odst. 2, ekonomické kvalifikace a technické kvalifikace údaje rozhodné pro prokázání splnění jednotlivých kritérií kvalifikace,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/>
              <a:t>3. seznam dokladů nebo </a:t>
            </a:r>
            <a:r>
              <a:rPr lang="cs-CZ" dirty="0" smtClean="0"/>
              <a:t>vzorků prokazujících </a:t>
            </a:r>
            <a:r>
              <a:rPr lang="cs-CZ" dirty="0"/>
              <a:t>splnění požadavků zadavatele  podle § 104 písm. a) vybraným dodavatelem, pokud si je zadavatel vyhradil,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/>
              <a:t>4. výsledek zkoušek vzorků, pokud si je zadavatel vyhradil podle § 104 písm. b).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dirty="0"/>
              <a:t>(2) Údaje podle odstavce 1 písm. b) bodu 3 nebo 4 nemusí být součástí oznámení o výběru podle odstavce 1, pokud je zadavatel odešle všem účastníkům zadávacího řízení bez zbytečného odkladu od získání těchto dokladů nebo vzorků nebo od získání výsledků zkoušek vzorků.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6315EA-612D-533E-3303-155F14F85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o výběru dodavatele</a:t>
            </a:r>
          </a:p>
        </p:txBody>
      </p:sp>
    </p:spTree>
    <p:extLst>
      <p:ext uri="{BB962C8B-B14F-4D97-AF65-F5344CB8AC3E}">
        <p14:creationId xmlns:p14="http://schemas.microsoft.com/office/powerpoint/2010/main" val="23622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sir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MMR_sir</Template>
  <TotalTime>1408</TotalTime>
  <Words>1014</Words>
  <Application>Microsoft Office PowerPoint</Application>
  <PresentationFormat>Předvádění na obrazovce (16:10)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MMR_sir</vt:lpstr>
      <vt:lpstr>MMR_klas</vt:lpstr>
      <vt:lpstr> Výběr dodavatele a uzavření smlouvy na veřejnou zakázku            Část čtvrtá zákona; Hlava XI a XII </vt:lpstr>
      <vt:lpstr>Výběr dodavatele</vt:lpstr>
      <vt:lpstr>Poskytování součinnosti před podpisem smlouvy § 122</vt:lpstr>
      <vt:lpstr>Poskytování součinnosti před podpisem smlouvy</vt:lpstr>
      <vt:lpstr>Skutečný majitel</vt:lpstr>
      <vt:lpstr>Skutečný majitel zahraničního dodavatele</vt:lpstr>
      <vt:lpstr>Vyloučení vybraného dodavatele</vt:lpstr>
      <vt:lpstr>Oznámení o výběru dodavatele</vt:lpstr>
      <vt:lpstr>Oznámení o výběru dodavatele</vt:lpstr>
      <vt:lpstr>Ukončení ZŘ § 51</vt:lpstr>
      <vt:lpstr>Uzavření smlouvy na VZ § 124</vt:lpstr>
      <vt:lpstr>Postup po vyloučení vybraného dodavatele § 125 </vt:lpstr>
      <vt:lpstr>Oznámení o výsledku zadávacího řízení </vt:lpstr>
      <vt:lpstr>Děkuji za pozornost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Nejčastější chyby při uzavírání smluv na veřejné zakázky a plnění souvisejících povinností po novele ZZVZ</dc:title>
  <dc:creator>Adámková Markéta</dc:creator>
  <cp:lastModifiedBy>Adámková Markéta</cp:lastModifiedBy>
  <cp:revision>29</cp:revision>
  <dcterms:created xsi:type="dcterms:W3CDTF">2024-05-14T07:53:17Z</dcterms:created>
  <dcterms:modified xsi:type="dcterms:W3CDTF">2024-05-20T15:24:17Z</dcterms:modified>
</cp:coreProperties>
</file>