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81" r:id="rId8"/>
    <p:sldId id="278" r:id="rId9"/>
    <p:sldId id="263" r:id="rId10"/>
    <p:sldId id="264" r:id="rId11"/>
    <p:sldId id="265" r:id="rId12"/>
    <p:sldId id="282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2" r:id="rId22"/>
    <p:sldId id="284" r:id="rId23"/>
    <p:sldId id="273" r:id="rId24"/>
    <p:sldId id="275" r:id="rId25"/>
    <p:sldId id="277" r:id="rId26"/>
    <p:sldId id="286" r:id="rId27"/>
    <p:sldId id="285" r:id="rId28"/>
    <p:sldId id="288" r:id="rId29"/>
    <p:sldId id="287" r:id="rId30"/>
    <p:sldId id="279" r:id="rId3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3" autoAdjust="0"/>
  </p:normalViewPr>
  <p:slideViewPr>
    <p:cSldViewPr>
      <p:cViewPr varScale="1">
        <p:scale>
          <a:sx n="72" d="100"/>
          <a:sy n="72" d="100"/>
        </p:scale>
        <p:origin x="12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-vz.cz/wp-content/uploads/2019/06/Nakupujte-zelene_1.pdf" TargetMode="External"/><Relationship Id="rId2" Type="http://schemas.openxmlformats.org/officeDocument/2006/relationships/hyperlink" Target="http://portal-vz.cz/wp-content/uploads/2019/12/Stanovisko-expertn%C3%AD-skupiny-k-n%C3%A1kupu-potravin-po-1.1.2022.docx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sovz.cz/predmety/stravovani-kantyny-a-bistra/" TargetMode="External"/><Relationship Id="rId4" Type="http://schemas.openxmlformats.org/officeDocument/2006/relationships/hyperlink" Target="https://portal-vz.cz/wp-content/uploads/2016/10/Potraviny-a-stravovac%C3%AD-slu%C5%BEby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056784" cy="1512168"/>
          </a:xfrm>
        </p:spPr>
        <p:txBody>
          <a:bodyPr/>
          <a:lstStyle/>
          <a:p>
            <a:pPr algn="r"/>
            <a:r>
              <a:rPr lang="cs-CZ" dirty="0"/>
              <a:t>Markéta Ajmová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656184"/>
          </a:xfrm>
        </p:spPr>
        <p:txBody>
          <a:bodyPr/>
          <a:lstStyle/>
          <a:p>
            <a:r>
              <a:rPr lang="cs-CZ"/>
              <a:t>37a ZZVZ </a:t>
            </a:r>
            <a:r>
              <a:rPr lang="cs-CZ" dirty="0"/>
              <a:t>a nákup potravin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dodavatelský řetězec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Nařízení 1305/2013/EU, o podpoře pro rozvoj venkova z EZFRV a o zrušení nařízení Rady (ES) č. 1698/2005 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sz="2800" dirty="0"/>
              <a:t>krátkým dodavatelským řetězcem“ - dodavatelský řetězec zahrnující omezený počet hospodářských subjektů, které se zavázaly ke spolupráci, místnímu hospodářskému rozvoji a úzkým zeměpisným a společenským vazbám mezi producenty, zpracovateli a spotřebiteli</a:t>
            </a:r>
          </a:p>
        </p:txBody>
      </p:sp>
    </p:spTree>
    <p:extLst>
      <p:ext uri="{BB962C8B-B14F-4D97-AF65-F5344CB8AC3E}">
        <p14:creationId xmlns:p14="http://schemas.microsoft.com/office/powerpoint/2010/main" val="227710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dodavatelský řetězec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zeměpisné omezení = významný prvek diskriminace</a:t>
            </a:r>
          </a:p>
          <a:p>
            <a:r>
              <a:rPr lang="cs-CZ" dirty="0"/>
              <a:t>krátké dodavatelské řetězce            politika EU pro rozvoj venkova (konkurenceschopnost malých producentů)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10800000">
            <a:off x="6084168" y="32129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89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99AAA79-1C1F-443D-A068-3DBE0FD2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dodavatelský řetězec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61EA778-DFB3-4AE6-AE9E-6C0740E42F2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zadavatel musí vydefinovat, co považuje za krátký dodavatelský řetězec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/>
              <a:t>zelenina u dodavatele do 48hod </a:t>
            </a:r>
            <a:r>
              <a:rPr lang="cs-CZ" dirty="0"/>
              <a:t>X zelenina z okresu Znojmo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/>
              <a:t>max emise CO</a:t>
            </a:r>
            <a:r>
              <a:rPr lang="cs-CZ" sz="2000" i="1" dirty="0"/>
              <a:t>2                   </a:t>
            </a:r>
            <a:r>
              <a:rPr lang="cs-CZ" dirty="0"/>
              <a:t>lépe naplní producent v blízkosti zadavatele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i="1" dirty="0"/>
              <a:t>způsob přepravy, kritéria omezující počet zprostředkovatelů, …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BB777E4-D3A8-447A-9948-8F6718E15DF1}"/>
              </a:ext>
            </a:extLst>
          </p:cNvPr>
          <p:cNvSpPr/>
          <p:nvPr/>
        </p:nvSpPr>
        <p:spPr>
          <a:xfrm>
            <a:off x="4051964" y="425709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06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8C3C6A-E712-463C-A4FA-8717745A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§ 37a ZZVZ: Veřejný zadavatel může v ZŘ na dodávku potravin stanovit jako podmínku účasti v ZŘ dodání:</a:t>
            </a:r>
          </a:p>
          <a:p>
            <a:pPr marL="514350" indent="-514350" algn="just">
              <a:buAutoNum type="alphaLcParenR"/>
            </a:pPr>
            <a:r>
              <a:rPr lang="cs-CZ" dirty="0"/>
              <a:t>místní nebo regionální potraviny z krátkého dodavatelského řetězce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produkované v systému ekologického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853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b) Nařízení 1151/2012/EU, o režimech jakosti zemědělských produktů a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3"/>
            <a:ext cx="8229600" cy="38884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„režimy jakosti“ - režimy stanovené podle hlav II, III a IV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Hlava II - chráněná označení původu a chráněná zeměpisná označení</a:t>
            </a:r>
          </a:p>
          <a:p>
            <a:pPr marL="0" indent="0">
              <a:buNone/>
            </a:pPr>
            <a:r>
              <a:rPr lang="cs-CZ" dirty="0"/>
              <a:t>Hlava III - zaručené tradiční speciality</a:t>
            </a:r>
          </a:p>
          <a:p>
            <a:pPr marL="0" indent="0">
              <a:buNone/>
            </a:pPr>
            <a:r>
              <a:rPr lang="cs-CZ" dirty="0"/>
              <a:t>Hlava IV - nepovinné údaje o jakosti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5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název, který identifikuje produkt: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pocházející z určitého místa či regionu nebo ve výjimečných případech z určité země;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jehož jakost nebo vlastnosti jsou zásadně nebo výlučně dány konkrétním zeměpisným prostředím s jeho vlastními přírodními a lidskými činiteli 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 něhož všechny fáze produkce probíhají ve vymezené zeměpisné oblasti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Chráněná označení původu</a:t>
            </a:r>
          </a:p>
        </p:txBody>
      </p:sp>
    </p:spTree>
    <p:extLst>
      <p:ext uri="{BB962C8B-B14F-4D97-AF65-F5344CB8AC3E}">
        <p14:creationId xmlns:p14="http://schemas.microsoft.com/office/powerpoint/2010/main" val="60728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název, který identifikuje produkt: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pocházející z určitého místa, regionu nebo země;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jehož danou jakost, pověst nebo jiné vlastnosti lze přičíst především jeho zeměpisnému původu 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 něhož alespoň jedna z fází produkce probíhá ve vymezené zeměpisné oblasti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zeměpisné označení</a:t>
            </a:r>
          </a:p>
        </p:txBody>
      </p:sp>
    </p:spTree>
    <p:extLst>
      <p:ext uri="{BB962C8B-B14F-4D97-AF65-F5344CB8AC3E}">
        <p14:creationId xmlns:p14="http://schemas.microsoft.com/office/powerpoint/2010/main" val="1469438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Název pro konkrétní produkt nebo potravinu, které: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jsou výsledkem způsobu produkce, zpracování nebo složení odpovídajících tradičním postupům pro dotyčný produkt či potravinu nebo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jsou vyrobeny ze surovin nebo přísad, které jsou tradičně používány.</a:t>
            </a:r>
          </a:p>
          <a:p>
            <a:r>
              <a:rPr lang="cs-CZ" dirty="0"/>
              <a:t>a musí: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být tradičně používán jako název konkrétního produktu nebo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označovat tradiční povahu nebo specifickou vlastnost produktu.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Zaručená tradiční specialita</a:t>
            </a:r>
          </a:p>
        </p:txBody>
      </p:sp>
    </p:spTree>
    <p:extLst>
      <p:ext uri="{BB962C8B-B14F-4D97-AF65-F5344CB8AC3E}">
        <p14:creationId xmlns:p14="http://schemas.microsoft.com/office/powerpoint/2010/main" val="2345677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splňovat tato kritéria: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údaj se týká určité vlastnosti jedné nebo více kategorií produktů nebo charakteristiky produkce či zpracování ve specifických oblastech;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použití údaje zvyšuje hodnotu produktu v porovnání s produkty podobného typu 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údaj má evropský rozměr.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Nepovinné údaje o jakosti</a:t>
            </a:r>
          </a:p>
        </p:txBody>
      </p:sp>
    </p:spTree>
    <p:extLst>
      <p:ext uri="{BB962C8B-B14F-4D97-AF65-F5344CB8AC3E}">
        <p14:creationId xmlns:p14="http://schemas.microsoft.com/office/powerpoint/2010/main" val="1879136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potravina pochází z určité oblasti X kvalita</a:t>
            </a:r>
          </a:p>
          <a:p>
            <a:r>
              <a:rPr lang="cs-CZ" sz="2800" dirty="0"/>
              <a:t>informace pro spotřebitele – údaje potřebné k rozhodnutí o nákupu </a:t>
            </a:r>
          </a:p>
          <a:p>
            <a:r>
              <a:rPr lang="cs-CZ" sz="2800" dirty="0"/>
              <a:t>za vynaložené veřejné prostředky získat co nejkvalitnější plnění         vymezení kvalitativních požadavků na plnění VZ X požadavek např. na dodávku olomouckých tvarůžků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067944" y="4509120"/>
            <a:ext cx="720080" cy="448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01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proces (novela zákona o potravinách)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0"/>
          </p:nvPr>
        </p:nvSpPr>
        <p:spPr>
          <a:xfrm>
            <a:off x="467544" y="2492895"/>
            <a:ext cx="8229600" cy="396044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návrh zákona předložen v červnu 2019</a:t>
            </a:r>
          </a:p>
          <a:p>
            <a:r>
              <a:rPr lang="cs-CZ" dirty="0"/>
              <a:t>ve Sbírce vyhlášen 27. dubna 2021         </a:t>
            </a:r>
            <a:r>
              <a:rPr lang="cs-CZ" b="1" dirty="0"/>
              <a:t>zákon č. 174/2021, kterým se mění zákon č. 110/1997 Sb., o potravinách a tabákových výrobcích</a:t>
            </a:r>
            <a:r>
              <a:rPr lang="cs-CZ" dirty="0"/>
              <a:t> a o změně a doplnění některých souvisejících zákonů, ve znění pozdějších předpisů, a další související zákony</a:t>
            </a:r>
          </a:p>
          <a:p>
            <a:r>
              <a:rPr lang="cs-CZ" dirty="0"/>
              <a:t>pozměňovací návrh         nový § 37a ZZVZ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558924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948264" y="2924944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Štítky § 28, § 94 ZZVZ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štítek = dokument, osvědčení nebo potvrzení dokládající, že dodávka, služba, stavební práce, proces nebo postup splňují určité požadavky</a:t>
            </a:r>
          </a:p>
          <a:p>
            <a:r>
              <a:rPr lang="cs-CZ" dirty="0"/>
              <a:t>deklarují požadované vlastnosti</a:t>
            </a:r>
          </a:p>
          <a:p>
            <a:r>
              <a:rPr lang="cs-CZ" dirty="0"/>
              <a:t>přístupné všem, nediskriminační</a:t>
            </a:r>
          </a:p>
          <a:p>
            <a:r>
              <a:rPr lang="cs-CZ" dirty="0"/>
              <a:t>Z musí přijmout jakýkoli jiný vhodný štítek, včetně „důkazu“ o tom, že dodávka, služba nebo stavební práce splňuje požadavky na označení štítkem</a:t>
            </a:r>
          </a:p>
          <a:p>
            <a:r>
              <a:rPr lang="cs-CZ" dirty="0"/>
              <a:t>Z může požadovat splnění pouze některých vlastností osvědčovaných štítkem</a:t>
            </a:r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338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Požadavek na kvalitu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kritéria kvality § 116 ZZVZ (složení potravin, výživová hodnota, způsob produkce,…)</a:t>
            </a:r>
          </a:p>
          <a:p>
            <a:r>
              <a:rPr lang="cs-CZ" sz="2800" dirty="0"/>
              <a:t>minimální podíl potravin z eko produkce</a:t>
            </a:r>
          </a:p>
          <a:p>
            <a:r>
              <a:rPr lang="cs-CZ" sz="2800" dirty="0"/>
              <a:t>lépe hodnotit dodavatele sezónních plodin</a:t>
            </a:r>
          </a:p>
          <a:p>
            <a:r>
              <a:rPr lang="cs-CZ" sz="2800" dirty="0"/>
              <a:t>minimalizace odpadů a obalů</a:t>
            </a:r>
          </a:p>
          <a:p>
            <a:r>
              <a:rPr lang="cs-CZ" sz="2800" dirty="0"/>
              <a:t>hodnocení nákladů životního cyklu § 117 ZZVZ</a:t>
            </a:r>
          </a:p>
          <a:p>
            <a:pPr marL="0" indent="0">
              <a:buNone/>
            </a:pPr>
            <a:r>
              <a:rPr lang="cs-CZ" sz="2800" dirty="0"/>
              <a:t>X</a:t>
            </a:r>
          </a:p>
          <a:p>
            <a:pPr marL="0" indent="0">
              <a:buNone/>
            </a:pPr>
            <a:r>
              <a:rPr lang="cs-CZ" sz="2800" dirty="0"/>
              <a:t>v plné míře nevyužito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088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8C3C6A-E712-463C-A4FA-8717745A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§ 37a ZZVZ: Veřejný zadavatel může v ZŘ na dodávku potravin stanovit jako podmínku účasti v ZŘ dodání:</a:t>
            </a:r>
          </a:p>
          <a:p>
            <a:pPr marL="514350" indent="-514350" algn="just">
              <a:buAutoNum type="alphaLcParenR"/>
            </a:pPr>
            <a:r>
              <a:rPr lang="cs-CZ" dirty="0"/>
              <a:t>místní nebo regionální potraviny z krátkého dodavatelského řetězce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potraviny produkované v systému ekologického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322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 </a:t>
            </a:r>
            <a:r>
              <a:rPr lang="cs-CZ" dirty="0" err="1"/>
              <a:t>Ekopotraviny</a:t>
            </a:r>
            <a:r>
              <a:rPr lang="cs-CZ" dirty="0"/>
              <a:t> (biopotraviny)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Nařízení 848/2018/EU, o ekologické produkci a označování bioproduktů           vysoký standard kvality potravin</a:t>
            </a:r>
            <a:endParaRPr lang="cs-CZ" sz="2400" dirty="0"/>
          </a:p>
          <a:p>
            <a:r>
              <a:rPr lang="cs-CZ" sz="2800" dirty="0"/>
              <a:t>produkce zdravých a kvalitních potravin trvale udržitelným způsobem – specifické vlastnosti + způsob produkce bez ohledu na regionální vymezení</a:t>
            </a:r>
          </a:p>
          <a:p>
            <a:r>
              <a:rPr lang="cs-CZ" sz="2800" dirty="0"/>
              <a:t>i bez § 37a – environmentální kritéria kvality, hodnotit náklady životního cyklu, předmět = biopotravina</a:t>
            </a:r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948264" y="2564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162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nový § 37a ZZVZ odporuje obecným principům zadávání VZ – umožňuje zvýhodnění regionální produkce, což je z pohledu evropské legislativy nepřijatelné</a:t>
            </a:r>
          </a:p>
          <a:p>
            <a:r>
              <a:rPr lang="cs-CZ" sz="2800" dirty="0"/>
              <a:t>kvalitativní kritéria včetně zohlednění environmentálních aspektů lze do ZŘ zahrnout prostřednictvím § 37, § 116 a § 117 ZZVZ</a:t>
            </a:r>
          </a:p>
          <a:p>
            <a:r>
              <a:rPr lang="cs-CZ" sz="2800" dirty="0"/>
              <a:t>podpora regionální produkce probíhá prostřednictvím jiných politik EU – u ZŘ nástroj nedovolené diskriminace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74542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Metodická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hlinkClick r:id="rId2"/>
              </a:rPr>
              <a:t>Stanovisko expertní skupiny k nákupu potravin po 1.1.2022</a:t>
            </a:r>
            <a:endParaRPr lang="cs-CZ" sz="2400" dirty="0">
              <a:hlinkClick r:id="rId3"/>
            </a:endParaRPr>
          </a:p>
          <a:p>
            <a:pPr marL="0" indent="0">
              <a:buNone/>
            </a:pPr>
            <a:endParaRPr lang="cs-CZ" sz="2400" dirty="0">
              <a:hlinkClick r:id="rId3"/>
            </a:endParaRP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Nakupujte-zelene_1.pdf (portal-vz.cz)</a:t>
            </a:r>
            <a:r>
              <a:rPr lang="cs-CZ" sz="2400" dirty="0"/>
              <a:t> – příručka o zadávání zelených veřejných zakázek</a:t>
            </a:r>
          </a:p>
          <a:p>
            <a:pPr marL="0" indent="0">
              <a:buNone/>
            </a:pPr>
            <a:endParaRPr lang="cs-CZ" sz="2400" dirty="0">
              <a:hlinkClick r:id="rId4"/>
            </a:endParaRP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Food and catering services (portal-vz.cz)</a:t>
            </a:r>
            <a:r>
              <a:rPr lang="cs-CZ" sz="2400" dirty="0"/>
              <a:t> – doporučení pro nákup potravin a stravovacích služeb</a:t>
            </a:r>
          </a:p>
          <a:p>
            <a:pPr marL="0" indent="0">
              <a:buNone/>
            </a:pPr>
            <a:endParaRPr lang="cs-CZ" sz="2400" dirty="0">
              <a:hlinkClick r:id="rId5"/>
            </a:endParaRPr>
          </a:p>
          <a:p>
            <a:pPr marL="0" indent="0">
              <a:buNone/>
            </a:pPr>
            <a:r>
              <a:rPr lang="cs-CZ" sz="2400" dirty="0">
                <a:hlinkClick r:id="rId5"/>
              </a:rPr>
              <a:t>Stravování, kantýny a bistra | SOVZ</a:t>
            </a:r>
            <a:r>
              <a:rPr lang="cs-CZ" sz="2400" dirty="0"/>
              <a:t> – příklady dobré praxe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666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B33BE-457F-4C3B-AB10-78B77962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 potravin před 16. červencem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DD45E-B8BA-44DA-81E8-4280B190EE7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výjimka podle § 19 odst. 3 ZZVZ – pravidelně pořizované dodávky s proměnlivou cenou = PH jednotlivých nákupů nemusel Z sčítat</a:t>
            </a:r>
          </a:p>
          <a:p>
            <a:r>
              <a:rPr lang="cs-CZ" dirty="0"/>
              <a:t>přímé objednávky, cyklické poptávky či elektronické aukce v režimu VZMR</a:t>
            </a:r>
          </a:p>
          <a:p>
            <a:pPr marL="0" indent="0">
              <a:buNone/>
            </a:pPr>
            <a:r>
              <a:rPr lang="cs-CZ" dirty="0"/>
              <a:t> X odchylka od EU směrnic</a:t>
            </a:r>
          </a:p>
        </p:txBody>
      </p:sp>
    </p:spTree>
    <p:extLst>
      <p:ext uri="{BB962C8B-B14F-4D97-AF65-F5344CB8AC3E}">
        <p14:creationId xmlns:p14="http://schemas.microsoft.com/office/powerpoint/2010/main" val="2084776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5A00C8-CBBB-4C3C-990F-C237C6F93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Technická novela ZZVZ - nový § 19 odst. 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ACEA3D-155F-4A5F-BBDD-B8E657C23D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strike="sngStrike" dirty="0"/>
              <a:t>3) Za veřejné zakázky podle odstavce 1 se nepovažují veřejné zakázky s takovým předmětem, jehož jednotková cena je v průběhu účetního období proměnlivá a zadavatel pořizuje takové dodávky či služby opakovaně podle svých aktuálních potřeb.</a:t>
            </a:r>
            <a:r>
              <a:rPr lang="cs-CZ" sz="2000" b="1" dirty="0"/>
              <a:t> 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(3) Za veřejné zakázky podle odstavce 1 se nepovažují veřejné zakázky,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	</a:t>
            </a:r>
            <a:r>
              <a:rPr lang="en-US" sz="2000" b="1" dirty="0"/>
              <a:t>a)</a:t>
            </a:r>
            <a:r>
              <a:rPr lang="cs-CZ" sz="2000" b="1" dirty="0"/>
              <a:t> </a:t>
            </a:r>
            <a:r>
              <a:rPr lang="en-US" sz="2000" b="1" dirty="0"/>
              <a:t>u </a:t>
            </a:r>
            <a:r>
              <a:rPr lang="en-US" sz="2000" b="1" dirty="0" err="1"/>
              <a:t>kterých</a:t>
            </a:r>
            <a:r>
              <a:rPr lang="en-US" sz="2000" b="1" dirty="0"/>
              <a:t> je </a:t>
            </a:r>
            <a:r>
              <a:rPr lang="en-US" sz="2000" b="1" dirty="0" err="1"/>
              <a:t>jednotková</a:t>
            </a:r>
            <a:r>
              <a:rPr lang="en-US" sz="2000" b="1" dirty="0"/>
              <a:t> </a:t>
            </a:r>
            <a:r>
              <a:rPr lang="en-US" sz="2000" b="1" dirty="0" err="1"/>
              <a:t>cena</a:t>
            </a:r>
            <a:r>
              <a:rPr lang="en-US" sz="2000" b="1" dirty="0"/>
              <a:t> </a:t>
            </a:r>
            <a:r>
              <a:rPr lang="en-US" sz="2000" b="1" dirty="0" err="1"/>
              <a:t>jejich</a:t>
            </a:r>
            <a:r>
              <a:rPr lang="en-US" sz="2000" b="1" dirty="0"/>
              <a:t> </a:t>
            </a:r>
            <a:r>
              <a:rPr lang="en-US" sz="2000" b="1" dirty="0" err="1"/>
              <a:t>předmětu</a:t>
            </a:r>
            <a:r>
              <a:rPr lang="en-US" sz="2000" b="1" dirty="0"/>
              <a:t> v </a:t>
            </a:r>
            <a:r>
              <a:rPr lang="en-US" sz="2000" b="1" dirty="0" err="1"/>
              <a:t>době</a:t>
            </a:r>
            <a:r>
              <a:rPr lang="en-US" sz="2000" b="1" dirty="0"/>
              <a:t> </a:t>
            </a:r>
            <a:r>
              <a:rPr lang="en-US" sz="2000" b="1" dirty="0" err="1"/>
              <a:t>podle</a:t>
            </a:r>
            <a:r>
              <a:rPr lang="en-US" sz="2000" b="1" dirty="0"/>
              <a:t> </a:t>
            </a:r>
            <a:r>
              <a:rPr lang="en-US" sz="2000" b="1" dirty="0" err="1"/>
              <a:t>odst</a:t>
            </a:r>
            <a:r>
              <a:rPr lang="en-US" sz="2000" b="1" dirty="0"/>
              <a:t>. 1 </a:t>
            </a:r>
            <a:r>
              <a:rPr lang="en-US" sz="2000" b="1" dirty="0" err="1"/>
              <a:t>písm</a:t>
            </a:r>
            <a:r>
              <a:rPr lang="en-US" sz="2000" b="1" dirty="0"/>
              <a:t>. a) </a:t>
            </a:r>
            <a:r>
              <a:rPr lang="en-US" sz="2000" b="1" dirty="0" err="1"/>
              <a:t>proměnlivá</a:t>
            </a:r>
            <a:r>
              <a:rPr lang="en-US" sz="2000" b="1" dirty="0"/>
              <a:t>,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	</a:t>
            </a:r>
            <a:r>
              <a:rPr lang="en-US" sz="2000" b="1" dirty="0"/>
              <a:t>b)</a:t>
            </a:r>
            <a:r>
              <a:rPr lang="cs-CZ" sz="2000" b="1" dirty="0"/>
              <a:t> </a:t>
            </a:r>
            <a:r>
              <a:rPr lang="en-US" sz="2000" b="1" dirty="0" err="1"/>
              <a:t>kterými</a:t>
            </a:r>
            <a:r>
              <a:rPr lang="en-US" sz="2000" b="1" dirty="0"/>
              <a:t> </a:t>
            </a:r>
            <a:r>
              <a:rPr lang="en-US" sz="2000" b="1" dirty="0" err="1"/>
              <a:t>zadavatel</a:t>
            </a:r>
            <a:r>
              <a:rPr lang="en-US" sz="2000" b="1" dirty="0"/>
              <a:t> </a:t>
            </a:r>
            <a:r>
              <a:rPr lang="en-US" sz="2000" b="1" dirty="0" err="1"/>
              <a:t>pořizuje</a:t>
            </a:r>
            <a:r>
              <a:rPr lang="en-US" sz="2000" b="1" dirty="0"/>
              <a:t> </a:t>
            </a:r>
            <a:r>
              <a:rPr lang="en-US" sz="2000" b="1" dirty="0" err="1"/>
              <a:t>dodávky</a:t>
            </a:r>
            <a:r>
              <a:rPr lang="en-US" sz="2000" b="1" dirty="0"/>
              <a:t> </a:t>
            </a:r>
            <a:r>
              <a:rPr lang="en-US" sz="2000" b="1" dirty="0" err="1"/>
              <a:t>či</a:t>
            </a:r>
            <a:r>
              <a:rPr lang="en-US" sz="2000" b="1" dirty="0"/>
              <a:t> </a:t>
            </a:r>
            <a:r>
              <a:rPr lang="en-US" sz="2000" b="1" dirty="0" err="1"/>
              <a:t>služby</a:t>
            </a:r>
            <a:r>
              <a:rPr lang="en-US" sz="2000" b="1" dirty="0"/>
              <a:t> </a:t>
            </a:r>
            <a:r>
              <a:rPr lang="en-US" sz="2000" b="1" dirty="0" err="1"/>
              <a:t>opakovaně</a:t>
            </a:r>
            <a:r>
              <a:rPr lang="en-US" sz="2000" b="1" dirty="0"/>
              <a:t> </a:t>
            </a:r>
            <a:r>
              <a:rPr lang="en-US" sz="2000" b="1" dirty="0" err="1"/>
              <a:t>podle</a:t>
            </a:r>
            <a:r>
              <a:rPr lang="en-US" sz="2000" b="1" dirty="0"/>
              <a:t> </a:t>
            </a:r>
            <a:r>
              <a:rPr lang="en-US" sz="2000" b="1" dirty="0" err="1"/>
              <a:t>svých</a:t>
            </a:r>
            <a:r>
              <a:rPr lang="en-US" sz="2000" b="1" dirty="0"/>
              <a:t> </a:t>
            </a:r>
            <a:r>
              <a:rPr lang="en-US" sz="2000" b="1" dirty="0" err="1"/>
              <a:t>aktuálních</a:t>
            </a:r>
            <a:r>
              <a:rPr lang="en-US" sz="2000" b="1" dirty="0"/>
              <a:t> </a:t>
            </a:r>
            <a:r>
              <a:rPr lang="en-US" sz="2000" b="1" dirty="0" err="1"/>
              <a:t>potřeb</a:t>
            </a:r>
            <a:r>
              <a:rPr lang="en-US" sz="2000" b="1" dirty="0"/>
              <a:t> a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	c</a:t>
            </a:r>
            <a:r>
              <a:rPr lang="en-US" sz="2000" b="1" dirty="0"/>
              <a:t>)</a:t>
            </a:r>
            <a:r>
              <a:rPr lang="cs-CZ" sz="2000" b="1" dirty="0"/>
              <a:t> </a:t>
            </a:r>
            <a:r>
              <a:rPr lang="en-US" sz="2000" b="1" dirty="0" err="1"/>
              <a:t>jejichž</a:t>
            </a:r>
            <a:r>
              <a:rPr lang="en-US" sz="2000" b="1" dirty="0"/>
              <a:t> </a:t>
            </a:r>
            <a:r>
              <a:rPr lang="en-US" sz="2000" b="1" dirty="0" err="1"/>
              <a:t>předpokládaná</a:t>
            </a:r>
            <a:r>
              <a:rPr lang="en-US" sz="2000" b="1" dirty="0"/>
              <a:t> </a:t>
            </a:r>
            <a:r>
              <a:rPr lang="en-US" sz="2000" b="1" dirty="0" err="1"/>
              <a:t>hodnota</a:t>
            </a:r>
            <a:r>
              <a:rPr lang="en-US" sz="2000" b="1" dirty="0"/>
              <a:t> </a:t>
            </a:r>
            <a:r>
              <a:rPr lang="en-US" sz="2000" b="1" dirty="0" err="1"/>
              <a:t>určená</a:t>
            </a:r>
            <a:r>
              <a:rPr lang="en-US" sz="2000" b="1" dirty="0"/>
              <a:t> </a:t>
            </a:r>
            <a:r>
              <a:rPr lang="en-US" sz="2000" b="1" dirty="0" err="1"/>
              <a:t>postupem</a:t>
            </a:r>
            <a:r>
              <a:rPr lang="en-US" sz="2000" b="1" dirty="0"/>
              <a:t> </a:t>
            </a:r>
            <a:r>
              <a:rPr lang="en-US" sz="2000" b="1" dirty="0" err="1"/>
              <a:t>podle</a:t>
            </a:r>
            <a:r>
              <a:rPr lang="en-US" sz="2000" b="1" dirty="0"/>
              <a:t> </a:t>
            </a:r>
            <a:r>
              <a:rPr lang="en-US" sz="2000" b="1" dirty="0" err="1"/>
              <a:t>odst</a:t>
            </a:r>
            <a:r>
              <a:rPr lang="cs-CZ" sz="2000" b="1" dirty="0"/>
              <a:t>.</a:t>
            </a:r>
            <a:r>
              <a:rPr lang="en-US" sz="2000" b="1" dirty="0"/>
              <a:t> 1 </a:t>
            </a:r>
            <a:r>
              <a:rPr lang="cs-CZ" sz="2000" b="1" dirty="0"/>
              <a:t>	</a:t>
            </a:r>
            <a:r>
              <a:rPr lang="en-US" sz="2000" b="1" dirty="0" err="1"/>
              <a:t>nedosahuje</a:t>
            </a:r>
            <a:r>
              <a:rPr lang="en-US" sz="2000" b="1" dirty="0"/>
              <a:t> </a:t>
            </a:r>
            <a:r>
              <a:rPr lang="en-US" sz="2000" b="1" dirty="0" err="1"/>
              <a:t>limitu</a:t>
            </a:r>
            <a:r>
              <a:rPr lang="en-US" sz="2000" b="1" dirty="0"/>
              <a:t> </a:t>
            </a:r>
            <a:r>
              <a:rPr lang="en-US" sz="2000" b="1" dirty="0" err="1"/>
              <a:t>podle</a:t>
            </a:r>
            <a:r>
              <a:rPr lang="en-US" sz="2000" b="1" dirty="0"/>
              <a:t> § 25.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888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15D81-6522-729E-9795-0835B386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 potravin po novele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D610A-6D38-3F20-AACB-312B6ED219B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jednorázové nákupy – PH podle § 16</a:t>
            </a:r>
          </a:p>
          <a:p>
            <a:r>
              <a:rPr lang="cs-CZ" dirty="0"/>
              <a:t>pravidelně pořizované nákupy – PH podle § 19</a:t>
            </a:r>
          </a:p>
        </p:txBody>
      </p:sp>
    </p:spTree>
    <p:extLst>
      <p:ext uri="{BB962C8B-B14F-4D97-AF65-F5344CB8AC3E}">
        <p14:creationId xmlns:p14="http://schemas.microsoft.com/office/powerpoint/2010/main" val="2066013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53AFB-02E3-4CB5-95F8-ADB05B4D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Pravidelný nákup potravin po novele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475EE-491B-49E5-A818-94BB4555686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800" dirty="0"/>
              <a:t>Z stanovuje PH podle § 19 </a:t>
            </a:r>
          </a:p>
          <a:p>
            <a:r>
              <a:rPr lang="cs-CZ" sz="2800" dirty="0"/>
              <a:t>určení, co je stejným druhem plnění</a:t>
            </a:r>
          </a:p>
          <a:p>
            <a:pPr marL="0" indent="0">
              <a:buNone/>
            </a:pPr>
            <a:r>
              <a:rPr lang="cs-CZ" sz="2800" dirty="0"/>
              <a:t>	Z nemusí sčítat PH všech nákupů, ale pouze 	nákupů stejného druhu</a:t>
            </a:r>
          </a:p>
          <a:p>
            <a:r>
              <a:rPr lang="cs-CZ" sz="2800" dirty="0"/>
              <a:t>číselník CPV kódů (potraviny – relevantní oddíl 15)</a:t>
            </a:r>
          </a:p>
          <a:p>
            <a:r>
              <a:rPr lang="cs-CZ" sz="2800" dirty="0"/>
              <a:t>následně stanovení režimu VZ </a:t>
            </a:r>
          </a:p>
          <a:p>
            <a:pPr lvl="1"/>
            <a:r>
              <a:rPr lang="cs-CZ" dirty="0"/>
              <a:t>VZMR</a:t>
            </a:r>
          </a:p>
          <a:p>
            <a:pPr lvl="1"/>
            <a:r>
              <a:rPr lang="cs-CZ" dirty="0" err="1"/>
              <a:t>podlimit</a:t>
            </a:r>
            <a:r>
              <a:rPr lang="cs-CZ" dirty="0"/>
              <a:t> a </a:t>
            </a:r>
            <a:r>
              <a:rPr lang="cs-CZ" dirty="0" err="1"/>
              <a:t>nadlimit</a:t>
            </a:r>
            <a:r>
              <a:rPr lang="cs-CZ" dirty="0"/>
              <a:t> (RD, DNS)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E9878617-501B-C289-2B37-98FAD4807ADD}"/>
              </a:ext>
            </a:extLst>
          </p:cNvPr>
          <p:cNvSpPr/>
          <p:nvPr/>
        </p:nvSpPr>
        <p:spPr>
          <a:xfrm>
            <a:off x="6660232" y="2564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35CB64E2-08B3-7AD4-5D4A-0B8CE05BDBF3}"/>
              </a:ext>
            </a:extLst>
          </p:cNvPr>
          <p:cNvSpPr/>
          <p:nvPr/>
        </p:nvSpPr>
        <p:spPr>
          <a:xfrm>
            <a:off x="5796136" y="49574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3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680520"/>
          </a:xfrm>
        </p:spPr>
        <p:txBody>
          <a:bodyPr>
            <a:normAutofit fontScale="77500" lnSpcReduction="20000"/>
          </a:bodyPr>
          <a:lstStyle/>
          <a:p>
            <a:endParaRPr lang="cs-CZ" b="1" dirty="0"/>
          </a:p>
          <a:p>
            <a:r>
              <a:rPr lang="cs-CZ" sz="3100" b="1" dirty="0"/>
              <a:t>§ 37a ZZVZ – podmínka účasti v ZŘ na dodávku potravin</a:t>
            </a:r>
          </a:p>
          <a:p>
            <a:r>
              <a:rPr lang="cs-CZ" dirty="0"/>
              <a:t>Veřejný zadavatel může v ZŘ na dodávku potravin stanovit jako podmínku účasti v ZŘ dodání:</a:t>
            </a:r>
          </a:p>
          <a:p>
            <a:pPr marL="514350" indent="-514350">
              <a:buAutoNum type="alphaLcParenR"/>
            </a:pPr>
            <a:r>
              <a:rPr lang="cs-CZ" dirty="0"/>
              <a:t>místní nebo regionální potraviny z krátkého dodavatelského řetězce</a:t>
            </a:r>
          </a:p>
          <a:p>
            <a:pPr marL="514350" indent="-514350">
              <a:buAutoNum type="alphaLcParenR"/>
            </a:pPr>
            <a:r>
              <a:rPr lang="cs-CZ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>
              <a:buAutoNum type="alphaLcParenR"/>
            </a:pPr>
            <a:r>
              <a:rPr lang="cs-CZ" dirty="0"/>
              <a:t>potraviny produkované v systému ekologického zemědělství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1. ledna 2022</a:t>
            </a: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8D7789-5EF4-4314-8866-6CE520F14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b="1" dirty="0">
              <a:solidFill>
                <a:srgbClr val="000099"/>
              </a:solidFill>
            </a:endParaRPr>
          </a:p>
          <a:p>
            <a:endParaRPr lang="cs-CZ" sz="4400" b="1" dirty="0">
              <a:solidFill>
                <a:srgbClr val="000099"/>
              </a:solidFill>
            </a:endParaRPr>
          </a:p>
          <a:p>
            <a:pPr algn="ctr"/>
            <a:r>
              <a:rPr lang="cs-CZ" sz="4400" b="1" dirty="0">
                <a:solidFill>
                  <a:srgbClr val="000099"/>
                </a:solidFill>
              </a:rPr>
              <a:t>Děkuji za pozornost!</a:t>
            </a:r>
          </a:p>
          <a:p>
            <a:pPr algn="ctr"/>
            <a:endParaRPr lang="cs-CZ" sz="4400" b="1" dirty="0">
              <a:solidFill>
                <a:srgbClr val="000099"/>
              </a:solidFill>
            </a:endParaRPr>
          </a:p>
          <a:p>
            <a:pPr algn="r"/>
            <a:endParaRPr lang="cs-CZ" sz="2400" dirty="0">
              <a:solidFill>
                <a:srgbClr val="000099"/>
              </a:solidFill>
            </a:endParaRPr>
          </a:p>
          <a:p>
            <a:pPr algn="r"/>
            <a:r>
              <a:rPr lang="cs-CZ" sz="2400" dirty="0">
                <a:solidFill>
                  <a:srgbClr val="000099"/>
                </a:solidFill>
              </a:rPr>
              <a:t>Marketa.Ajmova@mmr.cz</a:t>
            </a:r>
          </a:p>
        </p:txBody>
      </p:sp>
    </p:spTree>
    <p:extLst>
      <p:ext uri="{BB962C8B-B14F-4D97-AF65-F5344CB8AC3E}">
        <p14:creationId xmlns:p14="http://schemas.microsoft.com/office/powerpoint/2010/main" val="19807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veřejného investování v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otevření soutěže co nejširšímu okruhu potenciálních dodavatelů (předmět VZ, objektivní podmínky účasti)</a:t>
            </a:r>
          </a:p>
          <a:p>
            <a:r>
              <a:rPr lang="cs-CZ" dirty="0"/>
              <a:t>základní zásady veřejných zakázek           </a:t>
            </a:r>
          </a:p>
          <a:p>
            <a:pPr marL="400050" lvl="1" indent="0">
              <a:buNone/>
            </a:pPr>
            <a:r>
              <a:rPr lang="cs-CZ" sz="1800" dirty="0"/>
              <a:t>§ 6 odst. 3 ZZVZ: Zadavatel nesmí omezovat účast v zadávacím řízení těm dodavatelům, kteří mají sídlo v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členském státě Evropské unie, Evropského hospodářského prostoru nebo Švýcarské konfederaci (dále jen „členský stát“), nebo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1800" dirty="0"/>
              <a:t>jiném státě, který má s Českou republikou nebo s Evropskou unií uzavřenu mezinárodní smlouvu zaručující přístup dodavatelům z těchto států k zadávané veřejné zakázce</a:t>
            </a:r>
          </a:p>
          <a:p>
            <a:pPr marL="457200" lvl="1" indent="0">
              <a:buNone/>
            </a:pPr>
            <a:r>
              <a:rPr lang="cs-CZ" sz="1800" dirty="0"/>
              <a:t>                 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7380312" y="3717032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0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podmínky plnění VZ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37 ZZVZ (čl. 70 směrnice 2014/24/EU)</a:t>
            </a:r>
          </a:p>
          <a:p>
            <a:r>
              <a:rPr lang="cs-CZ" dirty="0"/>
              <a:t>písm. d) zvláštní podmínky plnění VZ, a to zejména v oblasti vlivu předmětu VZ na životní prostředí, sociálních důsledků vyplývajících z předmětu VZ, hospodářské oblasti nebo inovací</a:t>
            </a:r>
          </a:p>
          <a:p>
            <a:pPr marL="0" indent="0">
              <a:buNone/>
            </a:pPr>
            <a:r>
              <a:rPr lang="cs-CZ" dirty="0"/>
              <a:t>       vyhrazené VZ (§ 38 ZZVZ, Fair </a:t>
            </a:r>
            <a:r>
              <a:rPr lang="cs-CZ" dirty="0" err="1"/>
              <a:t>Trade</a:t>
            </a:r>
            <a:r>
              <a:rPr lang="cs-CZ" dirty="0"/>
              <a:t>)  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11560" y="537321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58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Metodika EK pro zadávání zelených VZ (GPP)</a:t>
            </a:r>
          </a:p>
          <a:p>
            <a:r>
              <a:rPr lang="cs-CZ" dirty="0"/>
              <a:t>veřejný sektor = velký objem potravin a nápojů             požadavky na ekologickou produkci, udržitelnost, sezónnost, minimalizaci odpadů a obalů,…opět ale bez regionálního omezení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339752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26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8C3C6A-E712-463C-A4FA-8717745A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§ 37a ZZVZ: Veřejný zadavatel může v ZŘ na dodávku potravin stanovit jako podmínku účasti v ZŘ dodání:</a:t>
            </a:r>
          </a:p>
          <a:p>
            <a:pPr marL="514350" indent="-514350" algn="just">
              <a:buAutoNum type="alphaLcParenR"/>
            </a:pPr>
            <a:r>
              <a:rPr lang="cs-CZ" b="1" dirty="0"/>
              <a:t>místní nebo regionální potraviny z krátkého dodavatelského řetězce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splňující certifikovaná schémata kvality nařízení Evropského parlamentu a Rady (EU) č. 1151/2012, o režimech jakosti zemědělských produktů a potravin, nebo</a:t>
            </a:r>
          </a:p>
          <a:p>
            <a:pPr marL="514350" indent="-514350" algn="just">
              <a:buAutoNum type="alphaLcParenR"/>
            </a:pPr>
            <a:r>
              <a:rPr lang="cs-CZ" dirty="0"/>
              <a:t>potraviny produkované v systému ekologického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20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místní a regionální potravina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Důvodová zpráva k novému § 37a ZZVZ …</a:t>
            </a:r>
            <a:r>
              <a:rPr lang="cs-CZ" i="1" dirty="0"/>
              <a:t>veřejný zadavatel může požadovat dodání potraviny z České republiky, potraviny se značkou KLASA nebo tzv. regionální potraviny.</a:t>
            </a:r>
            <a:r>
              <a:rPr lang="cs-CZ" dirty="0"/>
              <a:t> …</a:t>
            </a:r>
          </a:p>
          <a:p>
            <a:pPr marL="0" indent="0">
              <a:buNone/>
            </a:pPr>
            <a:r>
              <a:rPr lang="cs-CZ" sz="2800" dirty="0"/>
              <a:t>umožnění nákupu výhradně české potraviny X § 6 ZZVZ – diskriminace dodavatelů z ostatních oblastí + zahraniční dodavatelé (rozpor s ustanoveními SFEU o jednotném trhu)  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059832" y="414908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14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potravina z krátkého dodavatelského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3"/>
            <a:ext cx="8229600" cy="388843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Nepřijatý návrh § 2 odst. 1 písm. q): 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Potravinou z krátkého dodavatelského řetězce potravina vyrobená ze surovin, které pochází z území České republiky, u surovin rostlinného původu se tím rozumí vypěstování, zpracování a zabalení, u surovin živočišného původu se jedná o narození zvířat, odchov, chov, výkrm, poražení a zpracování na území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142660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1642</TotalTime>
  <Words>1601</Words>
  <Application>Microsoft Office PowerPoint</Application>
  <PresentationFormat>Předvádění na obrazovce (4:3)</PresentationFormat>
  <Paragraphs>149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MMR_klas</vt:lpstr>
      <vt:lpstr>37a ZZVZ a nákup potravin</vt:lpstr>
      <vt:lpstr>Legislativní proces (novela zákona o potravinách)</vt:lpstr>
      <vt:lpstr>Od 1. ledna 2022</vt:lpstr>
      <vt:lpstr>Principy veřejného investování v EU </vt:lpstr>
      <vt:lpstr>Zvláštní podmínky plnění VZ </vt:lpstr>
      <vt:lpstr>Zelené veřejné zakázky</vt:lpstr>
      <vt:lpstr>Prezentace aplikace PowerPoint</vt:lpstr>
      <vt:lpstr>a) místní a regionální potravina</vt:lpstr>
      <vt:lpstr>a) potravina z krátkého dodavatelského řetězce</vt:lpstr>
      <vt:lpstr>Krátký dodavatelský řetězec </vt:lpstr>
      <vt:lpstr>Krátký dodavatelský řetězec</vt:lpstr>
      <vt:lpstr>Krátký dodavatelský řetězec</vt:lpstr>
      <vt:lpstr>Prezentace aplikace PowerPoint</vt:lpstr>
      <vt:lpstr>b) Nařízení 1151/2012/EU, o režimech jakosti zemědělských produktů a potravin</vt:lpstr>
      <vt:lpstr>Chráněná označení původu</vt:lpstr>
      <vt:lpstr>Chráněné zeměpisné označení</vt:lpstr>
      <vt:lpstr>Zaručená tradiční specialita</vt:lpstr>
      <vt:lpstr>Nepovinné údaje o jakosti</vt:lpstr>
      <vt:lpstr>Původ potravin</vt:lpstr>
      <vt:lpstr>Štítky § 28, § 94 ZZVZ</vt:lpstr>
      <vt:lpstr>Požadavek na kvalitu</vt:lpstr>
      <vt:lpstr>Prezentace aplikace PowerPoint</vt:lpstr>
      <vt:lpstr>c) Ekopotraviny (biopotraviny)</vt:lpstr>
      <vt:lpstr>Shrnutí</vt:lpstr>
      <vt:lpstr>Metodická podpora</vt:lpstr>
      <vt:lpstr>Nákup potravin před 16. červencem 2023</vt:lpstr>
      <vt:lpstr>Technická novela ZZVZ - nový § 19 odst. 3</vt:lpstr>
      <vt:lpstr>Nákup potravin po novele</vt:lpstr>
      <vt:lpstr>Pravidelný nákup potravin po novele</vt:lpstr>
      <vt:lpstr>Prezentace aplikace PowerPoint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potravinách vs. ZZVZ</dc:title>
  <dc:creator>Ajmová Markéta</dc:creator>
  <cp:lastModifiedBy>Ajmová Markéta</cp:lastModifiedBy>
  <cp:revision>37</cp:revision>
  <cp:lastPrinted>2021-06-11T11:42:00Z</cp:lastPrinted>
  <dcterms:created xsi:type="dcterms:W3CDTF">2021-06-11T07:28:36Z</dcterms:created>
  <dcterms:modified xsi:type="dcterms:W3CDTF">2024-04-04T07:04:07Z</dcterms:modified>
</cp:coreProperties>
</file>