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3"/>
  </p:notesMasterIdLst>
  <p:handoutMasterIdLst>
    <p:handoutMasterId r:id="rId54"/>
  </p:handoutMasterIdLst>
  <p:sldIdLst>
    <p:sldId id="762" r:id="rId5"/>
    <p:sldId id="1823" r:id="rId6"/>
    <p:sldId id="1856" r:id="rId7"/>
    <p:sldId id="1824" r:id="rId8"/>
    <p:sldId id="1825" r:id="rId9"/>
    <p:sldId id="1857" r:id="rId10"/>
    <p:sldId id="1858" r:id="rId11"/>
    <p:sldId id="1860" r:id="rId12"/>
    <p:sldId id="1859" r:id="rId13"/>
    <p:sldId id="1899" r:id="rId14"/>
    <p:sldId id="1862" r:id="rId15"/>
    <p:sldId id="1865" r:id="rId16"/>
    <p:sldId id="1863" r:id="rId17"/>
    <p:sldId id="1864" r:id="rId18"/>
    <p:sldId id="1866" r:id="rId19"/>
    <p:sldId id="1867" r:id="rId20"/>
    <p:sldId id="1869" r:id="rId21"/>
    <p:sldId id="1868" r:id="rId22"/>
    <p:sldId id="1870" r:id="rId23"/>
    <p:sldId id="1872" r:id="rId24"/>
    <p:sldId id="1871" r:id="rId25"/>
    <p:sldId id="1873" r:id="rId26"/>
    <p:sldId id="1874" r:id="rId27"/>
    <p:sldId id="1875" r:id="rId28"/>
    <p:sldId id="1876" r:id="rId29"/>
    <p:sldId id="1877" r:id="rId30"/>
    <p:sldId id="1878" r:id="rId31"/>
    <p:sldId id="1879" r:id="rId32"/>
    <p:sldId id="1880" r:id="rId33"/>
    <p:sldId id="1882" r:id="rId34"/>
    <p:sldId id="1881" r:id="rId35"/>
    <p:sldId id="1883" r:id="rId36"/>
    <p:sldId id="1884" r:id="rId37"/>
    <p:sldId id="1885" r:id="rId38"/>
    <p:sldId id="1886" r:id="rId39"/>
    <p:sldId id="1887" r:id="rId40"/>
    <p:sldId id="1888" r:id="rId41"/>
    <p:sldId id="1889" r:id="rId42"/>
    <p:sldId id="1890" r:id="rId43"/>
    <p:sldId id="1891" r:id="rId44"/>
    <p:sldId id="1892" r:id="rId45"/>
    <p:sldId id="1893" r:id="rId46"/>
    <p:sldId id="1894" r:id="rId47"/>
    <p:sldId id="1896" r:id="rId48"/>
    <p:sldId id="1895" r:id="rId49"/>
    <p:sldId id="1897" r:id="rId50"/>
    <p:sldId id="1898" r:id="rId51"/>
    <p:sldId id="1760" r:id="rId5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9966"/>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03" autoAdjust="0"/>
    <p:restoredTop sz="90010" autoAdjust="0"/>
  </p:normalViewPr>
  <p:slideViewPr>
    <p:cSldViewPr>
      <p:cViewPr varScale="1">
        <p:scale>
          <a:sx n="113" d="100"/>
          <a:sy n="113" d="100"/>
        </p:scale>
        <p:origin x="1164" y="114"/>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3850448" y="0"/>
            <a:ext cx="2945659" cy="496332"/>
          </a:xfrm>
          <a:prstGeom prst="rect">
            <a:avLst/>
          </a:prstGeom>
        </p:spPr>
        <p:txBody>
          <a:bodyPr vert="horz" lIns="91669" tIns="45834" rIns="91669" bIns="45834" rtlCol="0"/>
          <a:lstStyle>
            <a:lvl1pPr algn="r">
              <a:defRPr sz="1200"/>
            </a:lvl1pPr>
          </a:lstStyle>
          <a:p>
            <a:fld id="{DEDA9FB6-D9ED-404E-AFD2-37E0835FC3D6}" type="datetimeFigureOut">
              <a:rPr lang="cs-CZ" smtClean="0"/>
              <a:pPr/>
              <a:t>23.04.2024</a:t>
            </a:fld>
            <a:endParaRPr lang="cs-CZ"/>
          </a:p>
        </p:txBody>
      </p:sp>
      <p:sp>
        <p:nvSpPr>
          <p:cNvPr id="4" name="Zástupný symbol pro zápatí 3"/>
          <p:cNvSpPr>
            <a:spLocks noGrp="1"/>
          </p:cNvSpPr>
          <p:nvPr>
            <p:ph type="ftr" sz="quarter" idx="2"/>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8" y="9428583"/>
            <a:ext cx="2945659" cy="496332"/>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3850448" y="0"/>
            <a:ext cx="2945659" cy="496332"/>
          </a:xfrm>
          <a:prstGeom prst="rect">
            <a:avLst/>
          </a:prstGeom>
        </p:spPr>
        <p:txBody>
          <a:bodyPr vert="horz" lIns="91669" tIns="45834" rIns="91669" bIns="45834" rtlCol="0"/>
          <a:lstStyle>
            <a:lvl1pPr algn="r">
              <a:defRPr sz="1200"/>
            </a:lvl1pPr>
          </a:lstStyle>
          <a:p>
            <a:fld id="{07B48070-1754-4046-9E38-6F5D9D5E9BB1}" type="datetimeFigureOut">
              <a:rPr lang="cs-CZ" smtClean="0"/>
              <a:pPr/>
              <a:t>23.04.2024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8" y="9428583"/>
            <a:ext cx="2945659" cy="496332"/>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23.04.2024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7"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uohs.gov.cz/cs/verejne-zakazky/sbirky-rozhodnuti/detail-19670.html"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uohs.gov.cz/cs/verejne-zakazky/sbirky-rozhodnuti/detail-19664.html"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s://uohs.gov.cz/cs/verejne-zakazky/sbirky-rozhodnuti/detail-21399.htm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uohs.gov.cz/cs/verejne-zakazky/sbirky-rozhodnuti/detail-21407.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s://uohs.gov.cz/cs/verejne-zakazky/sbirky-rozhodnuti/detail-21412.html"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uohs.gov.cz/cs/verejne-zakazky/sbirky-rozhodnuti/detail-21423.html"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hyperlink" Target="https://uohs.gov.cz/cs/verejne-zakazky/sbirky-rozhodnuti/detail-21424.html"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hyperlink" Target="https://uohs.gov.cz/cs/verejne-zakazky/sbirky-rozhodnuti/detail-21431.html"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hyperlink" Target="https://uohs.gov.cz/cs/verejne-zakazky/sbirky-rozhodnuti/detail-21449.html" TargetMode="Externa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uohs.gov.cz/cs/verejne-zakazky/sbirky-rozhodnuti/detail-21407.html"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únor 2024</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Úřad konstatuje, že v posuzovaném případě zadavatel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nerozdělením veřejné zakázky na části</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převedl soutěž primárně na utváření různých forem dohod a sdružení dodavatelů </a:t>
            </a:r>
            <a:r>
              <a:rPr lang="cs-CZ" sz="2400" dirty="0">
                <a:effectLst/>
                <a:latin typeface="Arial" panose="020B0604020202020204" pitchFamily="34" charset="0"/>
                <a:ea typeface="Calibri" panose="020F0502020204030204" pitchFamily="34" charset="0"/>
                <a:cs typeface="Times New Roman" panose="02020603050405020304" pitchFamily="18" charset="0"/>
              </a:rPr>
              <a:t>(na což výslovně upozorňuje předseda Úřadu ve svém druhostupňovém rozhodnutí),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kteří by byli jinak samostatně schopni požadované plnění realizovat v rámci menšího regionu, než je celá Česká republika</a:t>
            </a:r>
            <a:r>
              <a:rPr lang="cs-CZ" sz="2400" dirty="0">
                <a:effectLst/>
                <a:latin typeface="Arial" panose="020B0604020202020204" pitchFamily="34" charset="0"/>
                <a:ea typeface="Calibri" panose="020F0502020204030204" pitchFamily="34" charset="0"/>
                <a:cs typeface="Times New Roman" panose="02020603050405020304" pitchFamily="18" charset="0"/>
              </a:rPr>
              <a:t>, přičemž platí, že </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fyzické umístění polygonů ve spojení s požadavky zadavatele na dojezdovou vzdálenost, počet míst plnění a ochotu uzavřít rámcovou dohodu pouze s jedním dodavatelem vedlo k tomu,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část polygonů</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které se sdružily k podání nabídky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již de facto nepotřebují součinnost zbývajících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 ty naopak nejsou schopny samy splnit veškeré podmínky zadavatele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podat tak konkurenční nabídku. </a:t>
            </a:r>
            <a:endParaRPr lang="cs-CZ" sz="2400" dirty="0">
              <a:solidFill>
                <a:srgbClr val="7030A0"/>
              </a:solidFill>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2395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DNS</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95597332"/>
              </p:ext>
            </p:extLst>
          </p:nvPr>
        </p:nvGraphicFramePr>
        <p:xfrm>
          <a:off x="0" y="712569"/>
          <a:ext cx="9144000" cy="435616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4134">
                <a:tc>
                  <a:txBody>
                    <a:bodyPr/>
                    <a:lstStyle/>
                    <a:p>
                      <a:pPr algn="just">
                        <a:lnSpc>
                          <a:spcPct val="107000"/>
                        </a:lnSpc>
                        <a:spcAft>
                          <a:spcPts val="800"/>
                        </a:spcAft>
                      </a:pPr>
                      <a:r>
                        <a:rPr lang="cs-CZ" sz="2400" dirty="0" err="1">
                          <a:effectLst/>
                          <a:latin typeface="Arial" panose="020B0604020202020204" pitchFamily="34" charset="0"/>
                          <a:ea typeface="Calibri" panose="020F0502020204030204" pitchFamily="34" charset="0"/>
                          <a:cs typeface="Arial" panose="020B0604020202020204" pitchFamily="34" charset="0"/>
                        </a:rPr>
                        <a:t>Sp.zn</a:t>
                      </a:r>
                      <a:r>
                        <a:rPr lang="cs-CZ" sz="2400" dirty="0">
                          <a:effectLst/>
                          <a:latin typeface="Arial" panose="020B0604020202020204" pitchFamily="34" charset="0"/>
                          <a:ea typeface="Calibri" panose="020F0502020204030204" pitchFamily="34" charset="0"/>
                          <a:cs typeface="Arial" panose="020B0604020202020204" pitchFamily="34" charset="0"/>
                        </a:rPr>
                        <a:t>. ÚOHS-S0562/2023/VZ, č. j.  ÚOHS-45262/2023/500</a:t>
                      </a:r>
                    </a:p>
                  </a:txBody>
                  <a:tcPr/>
                </a:tc>
                <a:extLst>
                  <a:ext uri="{0D108BD9-81ED-4DB2-BD59-A6C34878D82A}">
                    <a16:rowId xmlns:a16="http://schemas.microsoft.com/office/drawing/2014/main" val="1590331841"/>
                  </a:ext>
                </a:extLst>
              </a:tr>
              <a:tr h="331767">
                <a:tc>
                  <a:txBody>
                    <a:bodyPr/>
                    <a:lstStyle/>
                    <a:p>
                      <a:pPr algn="just">
                        <a:lnSpc>
                          <a:spcPct val="107000"/>
                        </a:lnSpc>
                        <a:spcAft>
                          <a:spcPts val="800"/>
                        </a:spcAft>
                      </a:pPr>
                      <a:r>
                        <a:rPr lang="cs-CZ" sz="2400" u="sng" kern="1200" dirty="0">
                          <a:solidFill>
                            <a:schemeClr val="dk1"/>
                          </a:solidFill>
                          <a:effectLst/>
                          <a:latin typeface="+mn-lt"/>
                          <a:ea typeface="+mn-ea"/>
                          <a:cs typeface="+mn-cs"/>
                          <a:hlinkClick r:id="rId2"/>
                        </a:rPr>
                        <a:t>https://uohs.gov.cz/cs/verejne-zakazky/sbirky-rozhodnuti/detail-19670.html</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4134">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Zajištění svozu odpadu</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4134">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 2. 2024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5176">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138 odst. 1 ZZVZ</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337593">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Návrh se zamítá, neboť nebyly zjištěny důvody pro uložení nápravného opatření.</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613470">
                <a:tc>
                  <a:txBody>
                    <a:bodyPr/>
                    <a:lstStyle/>
                    <a:p>
                      <a:pPr algn="just">
                        <a:lnSpc>
                          <a:spcPct val="107000"/>
                        </a:lnSpc>
                        <a:spcAft>
                          <a:spcPts val="800"/>
                        </a:spcAft>
                      </a:pPr>
                      <a:r>
                        <a:rPr lang="cs-CZ" sz="2400" b="0" dirty="0">
                          <a:effectLst/>
                          <a:latin typeface="Arial" panose="020B0604020202020204" pitchFamily="34" charset="0"/>
                          <a:ea typeface="Calibri" panose="020F0502020204030204" pitchFamily="34" charset="0"/>
                          <a:cs typeface="Arial" panose="020B0604020202020204" pitchFamily="34" charset="0"/>
                        </a:rPr>
                        <a:t>Podán rozklad – ÚOHS-R0158/2023/VZ, rozhodnutí potvrzeno, rozklad zamítnut.</a:t>
                      </a: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3054506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V rámci plnění dílčích VZ zadaných v rámci zavedeného DNS budou dodavatelé zajišťovat</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nakládání se směsným odpadem, využitelnými složkami a bioodpadem rostlinného i živočišného původu na území města Prahy a Středočeského kraje, což zahrnuje</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celoroční sběr a svoz odpadu, zajištění přednostního využití a odstranění nevyužitelného směsného odpadu, dopravu a další nakládání s odpadem a vedení evidence a využívání informačních systémů zadavatele.</a:t>
            </a:r>
          </a:p>
          <a:p>
            <a:pPr marL="0" indent="0" algn="just">
              <a:buNone/>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400" dirty="0">
                <a:latin typeface="Arial" panose="020B0604020202020204" pitchFamily="34" charset="0"/>
                <a:cs typeface="Arial" panose="020B0604020202020204" pitchFamily="34" charset="0"/>
              </a:rPr>
              <a:t>Zadavatel měl v rámci DNS </a:t>
            </a:r>
            <a:r>
              <a:rPr lang="cs-CZ" sz="2400" i="1" dirty="0">
                <a:latin typeface="Arial" panose="020B0604020202020204" pitchFamily="34" charset="0"/>
                <a:cs typeface="Arial" panose="020B0604020202020204" pitchFamily="34" charset="0"/>
              </a:rPr>
              <a:t>„fakticky soutěžit své poddodavatele, kteří budou zajišťovat svoz odpadu, a to v rozsahu, který nepokryje svými interními kapacitami“.</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816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Ponaučení:</a:t>
            </a:r>
          </a:p>
          <a:p>
            <a:pPr algn="just"/>
            <a:r>
              <a:rPr lang="cs-CZ" sz="2800" dirty="0">
                <a:latin typeface="Arial" panose="020B0604020202020204" pitchFamily="34" charset="0"/>
                <a:ea typeface="Calibri" panose="020F0502020204030204" pitchFamily="34" charset="0"/>
                <a:cs typeface="Times New Roman" panose="02020603050405020304" pitchFamily="18" charset="0"/>
              </a:rPr>
              <a:t>Pojem „obecné, běžně dostupné plnění“ nelze vykládat tak, že by mu nemohla předcházet určitá příprava ze strany dodavatele, či kooperace mezi dodavatelem a zadavatelem.</a:t>
            </a:r>
          </a:p>
          <a:p>
            <a:pPr marL="0" indent="0" algn="just">
              <a:buNone/>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2320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Dle Úřadu tedy při posouzení běžnosti a obecné dostupnosti plnění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není rozhodující, zda plnění předchází určitá přípravná fáze a zda je pro plnění potřeba určitá součinnost ze strany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za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rozhodné</a:t>
            </a:r>
            <a:r>
              <a:rPr lang="cs-CZ" sz="2400" dirty="0">
                <a:effectLst/>
                <a:latin typeface="Arial" panose="020B0604020202020204" pitchFamily="34" charset="0"/>
                <a:ea typeface="Calibri" panose="020F0502020204030204" pitchFamily="34" charset="0"/>
                <a:cs typeface="Times New Roman" panose="02020603050405020304" pitchFamily="18" charset="0"/>
              </a:rPr>
              <a:t> považuje Úřad to,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zda se jedná o plnění, které je na trhu běžně k dispozici, což v případě služeb znamená, že jde o služby, které dodavatelé na trhu běžně a pravidelně poskytují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Při posouzení,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zda jde o plnění běžné a obecně dostupné</a:t>
            </a:r>
            <a:r>
              <a:rPr lang="cs-CZ" sz="2400" dirty="0">
                <a:effectLst/>
                <a:latin typeface="Arial" panose="020B0604020202020204" pitchFamily="34" charset="0"/>
                <a:ea typeface="Calibri" panose="020F0502020204030204" pitchFamily="34" charset="0"/>
                <a:cs typeface="Times New Roman" panose="02020603050405020304" pitchFamily="18" charset="0"/>
              </a:rPr>
              <a:t>, je tedy dle Úřadu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stěžejní to, do jaké míry musí dodavatel při realizaci plnění zohlednit určité unikátní požadavky konkrétního zadavatele, které z požadovaného plnění činí něco, co na daném trhu není standardně poskytováno</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Za takové požadavky přitom nelze považovat ty, které se u daného plnění z podstaty věci vyskytují pravidelně a jejich podstata je vždy (tj. u různých zadavatelů) stejná</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5091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16632"/>
            <a:ext cx="9108504" cy="6696744"/>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a:t>
            </a:r>
          </a:p>
          <a:p>
            <a:pPr algn="just"/>
            <a:r>
              <a:rPr lang="cs-CZ" sz="1700" dirty="0">
                <a:effectLst/>
                <a:latin typeface="Arial" panose="020B0604020202020204" pitchFamily="34" charset="0"/>
                <a:ea typeface="Calibri" panose="020F0502020204030204" pitchFamily="34" charset="0"/>
                <a:cs typeface="Times New Roman" panose="02020603050405020304" pitchFamily="18" charset="0"/>
              </a:rPr>
              <a:t>To, že v šetřeném případě u poptávaných služeb bude muset zadavatel dodavatele seznámit s harmonogramem svozů či že dodavatel bude muset plnit evidenční a administrativní povinnosti, přitom nelze dle Úřadu považovat za požadavky, které by z poptávaného plnění činily plnění nikoliv běžné či obecně nedostupné. Podstata poptávaného plnění, tj. svoz odpadu a nakládání s ním, je bez ohledu na konkrétního objednatele stále stejná, a to včetně úkonů, které dle navrhovatele bude nutné učinit v rámci přípravné fáze (neboť tytéž úkony by dodavatel musel učinit i v případě poskytování poptávaných služeb pro jiného objednatele).</a:t>
            </a:r>
          </a:p>
          <a:p>
            <a:pPr algn="just"/>
            <a:endParaRPr lang="cs-CZ" sz="17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1700" dirty="0">
                <a:effectLst/>
                <a:latin typeface="Arial" panose="020B0604020202020204" pitchFamily="34" charset="0"/>
                <a:ea typeface="Calibri" panose="020F0502020204030204" pitchFamily="34" charset="0"/>
                <a:cs typeface="Times New Roman" panose="02020603050405020304" pitchFamily="18" charset="0"/>
              </a:rPr>
              <a:t>Jinými slovy řečeno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kroky či úkony, které bude dle navrhovatele potřeba učinit v rámci přípravy na realizaci plnění</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lze ve vztahu k poptávaným službám považovat za zcela běžné</a:t>
            </a:r>
            <a:r>
              <a:rPr lang="cs-CZ" sz="1700" dirty="0">
                <a:effectLst/>
                <a:latin typeface="Arial" panose="020B0604020202020204" pitchFamily="34" charset="0"/>
                <a:ea typeface="Calibri" panose="020F0502020204030204" pitchFamily="34" charset="0"/>
                <a:cs typeface="Times New Roman" panose="02020603050405020304" pitchFamily="18" charset="0"/>
              </a:rPr>
              <a:t>, tj</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nejedná se o úkony, které by bylo možno považovat za jakousi „customizaci“ plnění pro zadavatele nad rámec běžné praxe. </a:t>
            </a:r>
            <a:r>
              <a:rPr lang="cs-CZ" sz="1700" dirty="0">
                <a:effectLst/>
                <a:latin typeface="Arial" panose="020B0604020202020204" pitchFamily="34" charset="0"/>
                <a:ea typeface="Calibri" panose="020F0502020204030204" pitchFamily="34" charset="0"/>
                <a:cs typeface="Times New Roman" panose="02020603050405020304" pitchFamily="18" charset="0"/>
              </a:rPr>
              <a:t>To platí i o navrhovatelem zmiňované potřebě synchronizace činností dispečinků, která je dle Úřadu v zásadě rutinní činností spočívající ve výměně potřebných údajů a parametrů mezi dodavatelem a zadavatelem. Pokud jde o navrhovatelem uváděnou nutnost pořízení techniky a alokaci zdrojů a kapacit, dle Úřadu lze předpokládat, že o účast v DNS projeví zájem dodavatelé, kteří v oblasti zajišťování svozu odpadu působí, a tedy potřebnou technikou a kvalifikovanou obsluhou k plnění poptávaných služeb disponují. Takovým dodavatelem je bezpochyby i navrhovatel, a to i s ohledem na to, že v současné době předmětné služby pro hlavní město Praha společně se zadavatelem jako jeho smluvním partnerem zajišťuje (jak plyne z jeho vyjádření). Nabídku na plnění konkrétní dílčí zakázky zadávané v DNS pak budou patrně podávat ti z dodavatelů, kteří v daném čase budou schopni své zdroje a kapacity na plnění veřejné zakázky použít. (83)</a:t>
            </a:r>
            <a:endParaRPr lang="cs-CZ" sz="17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5299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Uveřejnění smlouvy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623293561"/>
              </p:ext>
            </p:extLst>
          </p:nvPr>
        </p:nvGraphicFramePr>
        <p:xfrm>
          <a:off x="0" y="712569"/>
          <a:ext cx="9144000" cy="490664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4134">
                <a:tc>
                  <a:txBody>
                    <a:bodyPr/>
                    <a:lstStyle/>
                    <a:p>
                      <a:pPr algn="just">
                        <a:lnSpc>
                          <a:spcPct val="107000"/>
                        </a:lnSpc>
                        <a:spcAft>
                          <a:spcPts val="800"/>
                        </a:spcAft>
                      </a:pPr>
                      <a:r>
                        <a:rPr lang="cs-CZ" sz="2400" dirty="0" err="1">
                          <a:effectLst/>
                          <a:latin typeface="Arial" panose="020B0604020202020204" pitchFamily="34" charset="0"/>
                          <a:ea typeface="Calibri" panose="020F0502020204030204" pitchFamily="34" charset="0"/>
                          <a:cs typeface="Arial" panose="020B0604020202020204" pitchFamily="34" charset="0"/>
                        </a:rPr>
                        <a:t>Sp.zn</a:t>
                      </a:r>
                      <a:r>
                        <a:rPr lang="cs-CZ" sz="2400" dirty="0">
                          <a:effectLst/>
                          <a:latin typeface="Arial" panose="020B0604020202020204" pitchFamily="34" charset="0"/>
                          <a:ea typeface="Calibri" panose="020F0502020204030204" pitchFamily="34" charset="0"/>
                          <a:cs typeface="Arial" panose="020B0604020202020204" pitchFamily="34" charset="0"/>
                        </a:rPr>
                        <a:t>. ÚOHS-S0063/2024/VZ, č. j.  ÚOHS-03797/2024/500</a:t>
                      </a:r>
                    </a:p>
                  </a:txBody>
                  <a:tcPr/>
                </a:tc>
                <a:extLst>
                  <a:ext uri="{0D108BD9-81ED-4DB2-BD59-A6C34878D82A}">
                    <a16:rowId xmlns:a16="http://schemas.microsoft.com/office/drawing/2014/main" val="1590331841"/>
                  </a:ext>
                </a:extLst>
              </a:tr>
              <a:tr h="331767">
                <a:tc>
                  <a:txBody>
                    <a:bodyPr/>
                    <a:lstStyle/>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Arial" panose="020B0604020202020204" pitchFamily="34" charset="0"/>
                          <a:hlinkClick r:id="rId2"/>
                        </a:rPr>
                        <a:t>https://uohs.gov.cz/cs/verejne-zakazky/sbirky-rozhodnuti/detail-19664.html</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4134">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Prodloužení vodovodní části </a:t>
                      </a:r>
                      <a:r>
                        <a:rPr lang="cs-CZ"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Bákovce</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4134">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6. 2. 2024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5176">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219 odst. 1 ZZVZ </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337593">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Obviněný neuveřejnil Smlouvu o dílo na realizaci veřejné zakázky „Prodloužení vodovodní části </a:t>
                      </a:r>
                      <a:r>
                        <a:rPr lang="cs-CZ" sz="2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Bákovce</a:t>
                      </a:r>
                      <a:r>
                        <a:rPr lang="cs-CZ"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podle § 219 odst. 1 ZZVZ na profilu zadavatele ve lhůtě do 30 dnů od jejího uzavření, tj. nejpozději do dne 25. 8. 2022, ale učinil tak až dne 8.11.2022.</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613470">
                <a:tc>
                  <a:txBody>
                    <a:bodyPr/>
                    <a:lstStyle/>
                    <a:p>
                      <a:pPr algn="just">
                        <a:lnSpc>
                          <a:spcPct val="107000"/>
                        </a:lnSpc>
                        <a:spcAft>
                          <a:spcPts val="800"/>
                        </a:spcAft>
                      </a:pPr>
                      <a:endParaRPr lang="cs-CZ" sz="16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1699024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Dne 26. 7. 2022 uzavřel zadavatel s vybraným dodavatelem smlouvu na realizaci veřejné zakázky,</a:t>
            </a:r>
          </a:p>
          <a:p>
            <a:pPr algn="just"/>
            <a:r>
              <a:rPr lang="cs-CZ" sz="2400" dirty="0">
                <a:latin typeface="Arial" panose="020B0604020202020204" pitchFamily="34" charset="0"/>
                <a:ea typeface="Calibri" panose="020F0502020204030204" pitchFamily="34" charset="0"/>
                <a:cs typeface="Times New Roman" panose="02020603050405020304" pitchFamily="18" charset="0"/>
              </a:rPr>
              <a:t>s cenou díla ve výši 543 784,33 Kč bez DPH (tj. 657 979,04 Kč včetně DPH).</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Smlouva byla na profilu zadavatele uveřejněna dne 8. 11. 2022. </a:t>
            </a:r>
          </a:p>
          <a:p>
            <a:pPr algn="just"/>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400" dirty="0">
                <a:latin typeface="Arial" panose="020B0604020202020204" pitchFamily="34" charset="0"/>
                <a:ea typeface="Calibri" panose="020F0502020204030204" pitchFamily="34" charset="0"/>
                <a:cs typeface="Times New Roman" panose="02020603050405020304" pitchFamily="18" charset="0"/>
              </a:rPr>
              <a:t>D</a:t>
            </a:r>
            <a:r>
              <a:rPr lang="cs-CZ" sz="2400" dirty="0">
                <a:effectLst/>
                <a:latin typeface="Arial" panose="020B0604020202020204" pitchFamily="34" charset="0"/>
                <a:ea typeface="Calibri" panose="020F0502020204030204" pitchFamily="34" charset="0"/>
                <a:cs typeface="Times New Roman" panose="02020603050405020304" pitchFamily="18" charset="0"/>
              </a:rPr>
              <a:t>ne 30. 9. 2022 byl mezi zadavatelem a vybraným dodavatelem ke smlouvě uzavřen dodatek č. 1.</a:t>
            </a:r>
          </a:p>
          <a:p>
            <a:pPr algn="just"/>
            <a:r>
              <a:rPr lang="cs-CZ" sz="2400" dirty="0">
                <a:latin typeface="Arial" panose="020B0604020202020204" pitchFamily="34" charset="0"/>
                <a:ea typeface="Calibri" panose="020F0502020204030204" pitchFamily="34" charset="0"/>
                <a:cs typeface="Times New Roman" panose="02020603050405020304" pitchFamily="18" charset="0"/>
              </a:rPr>
              <a:t>cena díla byla snížena na částku </a:t>
            </a:r>
            <a:r>
              <a:rPr lang="cs-CZ" sz="2400" dirty="0">
                <a:effectLst/>
                <a:latin typeface="Arial" panose="020B0604020202020204" pitchFamily="34" charset="0"/>
                <a:ea typeface="Calibri" panose="020F0502020204030204" pitchFamily="34" charset="0"/>
                <a:cs typeface="Times New Roman" panose="02020603050405020304" pitchFamily="18" charset="0"/>
              </a:rPr>
              <a:t>457 559,58 Kč bez DPH (tj. 553 647,09 Kč včetně DPH).</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Dodatek č. 1 byl na profilu zadavatele uveřejně</a:t>
            </a:r>
            <a:r>
              <a:rPr lang="cs-CZ" sz="2400" dirty="0">
                <a:latin typeface="Arial" panose="020B0604020202020204" pitchFamily="34" charset="0"/>
                <a:ea typeface="Calibri" panose="020F0502020204030204" pitchFamily="34" charset="0"/>
                <a:cs typeface="Times New Roman" panose="02020603050405020304" pitchFamily="18" charset="0"/>
              </a:rPr>
              <a:t>n </a:t>
            </a:r>
            <a:r>
              <a:rPr lang="cs-CZ" sz="2400" dirty="0">
                <a:effectLst/>
                <a:latin typeface="Arial" panose="020B0604020202020204" pitchFamily="34" charset="0"/>
                <a:ea typeface="Calibri" panose="020F0502020204030204" pitchFamily="34" charset="0"/>
                <a:cs typeface="Times New Roman" panose="02020603050405020304" pitchFamily="18" charset="0"/>
              </a:rPr>
              <a:t>dne 2. 10. 2023.</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80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Ponaučení:</a:t>
            </a:r>
          </a:p>
          <a:p>
            <a:pPr algn="just"/>
            <a:r>
              <a:rPr lang="cs-CZ" sz="2400" dirty="0">
                <a:latin typeface="Arial" panose="020B0604020202020204" pitchFamily="34" charset="0"/>
                <a:ea typeface="Calibri" panose="020F0502020204030204" pitchFamily="34" charset="0"/>
                <a:cs typeface="Times New Roman" panose="02020603050405020304" pitchFamily="18" charset="0"/>
              </a:rPr>
              <a:t>Na povinnosti uveřejnit smlouvu na profilu zadavatele nemění nic skutečnost, že dodatkem došlo </a:t>
            </a:r>
            <a:r>
              <a:rPr lang="cs-CZ" sz="2400" u="sng" dirty="0">
                <a:latin typeface="Arial" panose="020B0604020202020204" pitchFamily="34" charset="0"/>
                <a:ea typeface="Calibri" panose="020F0502020204030204" pitchFamily="34" charset="0"/>
                <a:cs typeface="Times New Roman" panose="02020603050405020304" pitchFamily="18" charset="0"/>
              </a:rPr>
              <a:t>následně ke snížení ceny </a:t>
            </a:r>
            <a:r>
              <a:rPr lang="cs-CZ" sz="2400" dirty="0">
                <a:latin typeface="Arial" panose="020B0604020202020204" pitchFamily="34" charset="0"/>
                <a:ea typeface="Calibri" panose="020F0502020204030204" pitchFamily="34" charset="0"/>
                <a:cs typeface="Times New Roman" panose="02020603050405020304" pitchFamily="18" charset="0"/>
              </a:rPr>
              <a:t>smlouvy tak, že nepřesahuje 500 000 Kč bez DPH, neboť původní cena smlouvy přesáhla 500 000 Kč bez DPH, a zadavateli tak vznikla povinnost uveřejnit na profilu zadavatele jak smlouvu, tak i dodatek. </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1988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Zrušení zadávacího řízení</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850402894"/>
              </p:ext>
            </p:extLst>
          </p:nvPr>
        </p:nvGraphicFramePr>
        <p:xfrm>
          <a:off x="0" y="712569"/>
          <a:ext cx="9144000" cy="631863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4134">
                <a:tc>
                  <a:txBody>
                    <a:bodyPr/>
                    <a:lstStyle/>
                    <a:p>
                      <a:pPr algn="just">
                        <a:lnSpc>
                          <a:spcPct val="107000"/>
                        </a:lnSpc>
                        <a:spcAft>
                          <a:spcPts val="800"/>
                        </a:spcAft>
                      </a:pPr>
                      <a:r>
                        <a:rPr lang="cs-CZ" sz="1800" dirty="0" err="1">
                          <a:effectLst/>
                          <a:latin typeface="Arial" panose="020B0604020202020204" pitchFamily="34" charset="0"/>
                          <a:ea typeface="Calibri" panose="020F0502020204030204" pitchFamily="34" charset="0"/>
                          <a:cs typeface="Arial" panose="020B0604020202020204" pitchFamily="34" charset="0"/>
                        </a:rPr>
                        <a:t>Sp.zn</a:t>
                      </a:r>
                      <a:r>
                        <a:rPr lang="cs-CZ" sz="1800" dirty="0">
                          <a:effectLst/>
                          <a:latin typeface="Arial" panose="020B0604020202020204" pitchFamily="34" charset="0"/>
                          <a:ea typeface="Calibri" panose="020F0502020204030204" pitchFamily="34" charset="0"/>
                          <a:cs typeface="Arial" panose="020B0604020202020204" pitchFamily="34" charset="0"/>
                        </a:rPr>
                        <a:t>. ÚOHS-S0783/2023/VZ, č. j.  ÚOHS-03373/2024/500</a:t>
                      </a:r>
                    </a:p>
                  </a:txBody>
                  <a:tcPr/>
                </a:tc>
                <a:extLst>
                  <a:ext uri="{0D108BD9-81ED-4DB2-BD59-A6C34878D82A}">
                    <a16:rowId xmlns:a16="http://schemas.microsoft.com/office/drawing/2014/main" val="1590331841"/>
                  </a:ext>
                </a:extLst>
              </a:tr>
              <a:tr h="331767">
                <a:tc>
                  <a:txBody>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Arial" panose="020B0604020202020204" pitchFamily="34" charset="0"/>
                          <a:hlinkClick r:id="rId2"/>
                        </a:rPr>
                        <a:t>https://uohs.gov.cz/cs/verejne-zakazky/sbirky-rozhodnuti/detail-21399.html</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4134">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Telekomunikační služby v síti operátora mobilních telefonů GSM – hlasové telefonní a datové služby 2023</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4134">
                <a:tc>
                  <a:txBody>
                    <a:bodyPr/>
                    <a:lstStyle/>
                    <a:p>
                      <a:pPr algn="just">
                        <a:lnSpc>
                          <a:spcPct val="107000"/>
                        </a:lnSpc>
                        <a:spcAft>
                          <a:spcPts val="800"/>
                        </a:spcAft>
                      </a:pPr>
                      <a:r>
                        <a:rPr lang="cs-CZ"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9. 2. 2024</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5176">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pl-PL"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127 odst. 2 písm. d) ZZVZ</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337593">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Zadavatelé nedodrželi při zadávání veřejné zakázky „Telekomunikační služby v síti operátora mobilních telefonů GSM – hlasové telefonní a datové služby 2023“ pravidlo stanovené v § 127 odst. 2 písm. d) ZZVZ, a zároveň zásadu transparentnosti, když </a:t>
                      </a:r>
                      <a:r>
                        <a:rPr lang="cs-CZ" sz="1800" u="none" dirty="0">
                          <a:solidFill>
                            <a:srgbClr val="000000"/>
                          </a:solidFill>
                          <a:effectLst/>
                          <a:latin typeface="Arial" panose="020B0604020202020204" pitchFamily="34" charset="0"/>
                          <a:ea typeface="Calibri" panose="020F0502020204030204" pitchFamily="34" charset="0"/>
                          <a:cs typeface="Arial" panose="020B0604020202020204" pitchFamily="34" charset="0"/>
                        </a:rPr>
                        <a:t>zrušili předmětné zadávací řízení, aniž by v rozhodnutí o zrušení zadávacího řízení ze dne 9. 10. 2023 uvedli důvody, které by bylo možné označit za </a:t>
                      </a:r>
                      <a:r>
                        <a:rPr lang="cs-CZ" sz="18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důvody hodné zvláštního zřetele</a:t>
                      </a:r>
                      <a:r>
                        <a:rPr lang="cs-CZ"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pro které nelze po zadavateli požadovat, aby v zadávacím řízení pokračoval, neboť důvod uvedený v cit. rozhodnutí spočívající v tom, že se zadavatelé dostali „do procesní situace, kterou je možné legálně ukončit pouze zrušením zadávacího řízení“, jelikož  nemohou znovu rozhodnout o námitkách doručených dne 22. 8. 2023, kterým bylo původně vyhověno, přičemž své rozhodnutí o námitkách ze dne 30. 8. 2023 nemohou ani zrušit, protože by v takovém případě námitky doručené dne 22. 8. 2023 zůstaly nevypořádány, nelze za takový důvod považovat…</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613470">
                <a:tc>
                  <a:txBody>
                    <a:bodyPr/>
                    <a:lstStyle/>
                    <a:p>
                      <a:pPr algn="just">
                        <a:lnSpc>
                          <a:spcPct val="107000"/>
                        </a:lnSpc>
                        <a:spcAft>
                          <a:spcPts val="800"/>
                        </a:spcAft>
                      </a:pPr>
                      <a:endParaRPr lang="cs-CZ" sz="16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628523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Ochrana bezpečnostních zájmů</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426938065"/>
              </p:ext>
            </p:extLst>
          </p:nvPr>
        </p:nvGraphicFramePr>
        <p:xfrm>
          <a:off x="0" y="712569"/>
          <a:ext cx="9144000" cy="532008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000" dirty="0" err="1">
                          <a:effectLst/>
                          <a:latin typeface="Arial" panose="020B0604020202020204" pitchFamily="34" charset="0"/>
                          <a:ea typeface="Calibri" panose="020F0502020204030204" pitchFamily="34" charset="0"/>
                          <a:cs typeface="Arial" panose="020B0604020202020204" pitchFamily="34" charset="0"/>
                        </a:rPr>
                        <a:t>Sp.zn</a:t>
                      </a:r>
                      <a:r>
                        <a:rPr lang="cs-CZ" sz="2000" dirty="0">
                          <a:effectLst/>
                          <a:latin typeface="Arial" panose="020B0604020202020204" pitchFamily="34" charset="0"/>
                          <a:ea typeface="Calibri" panose="020F0502020204030204" pitchFamily="34" charset="0"/>
                          <a:cs typeface="Arial" panose="020B0604020202020204" pitchFamily="34" charset="0"/>
                        </a:rPr>
                        <a:t>. ÚOHS-S0257/2023/VZ, č. j.  ÚOHS-31812/2023/500</a:t>
                      </a: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000" u="sng" kern="1200" dirty="0">
                          <a:solidFill>
                            <a:schemeClr val="dk1"/>
                          </a:solidFill>
                          <a:effectLst/>
                          <a:latin typeface="+mn-lt"/>
                          <a:ea typeface="+mn-ea"/>
                          <a:cs typeface="+mn-cs"/>
                          <a:hlinkClick r:id="rId2"/>
                        </a:rPr>
                        <a:t>https://uohs.gov.cz/cs/verejne-zakazky/sbirky-rozhodnuti/detail-21407.html</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Automatizace ověření petice pro přímou volbu prezidenta 2023</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 2. 2024</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29 písm. a) ZZVZ </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1781442">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Obviněný se dopustil přestupku podle § 268 odst. 1 písm. a) ZZVZ, když dne 20. 9. 2022 uzavřel postupem mimo zadávací řízení s odkazem na výjimku dle § 29 písm. a) ZZVZ Smlouvu o poskytování služeb na realizaci veřejné zakázky „Automatizace ověření petice pro přímou volbu prezidenta 2023“, </a:t>
                      </a:r>
                      <a:r>
                        <a:rPr lang="cs-CZ" sz="20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ačkoliv k použití této výjimky nebyly splněny podmínky pro její použití</a:t>
                      </a: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tedy zadavatel předmětnou veřejnou zakázku v rozporu s § 2 odst. 3 cit. ZZVZ nezadal v některém z v úvahu přicházejících druhů zadávacích řízení uvedených v § 3 ZZVZ, přičemž tímto nezákonným postupem mohl ovlivnit výběr dodavatele.</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672453">
                <a:tc>
                  <a:txBody>
                    <a:bodyPr/>
                    <a:lstStyle/>
                    <a:p>
                      <a:pPr algn="just">
                        <a:lnSpc>
                          <a:spcPct val="107000"/>
                        </a:lnSpc>
                        <a:spcAft>
                          <a:spcPts val="800"/>
                        </a:spcAft>
                      </a:pPr>
                      <a:endParaRPr lang="cs-CZ" sz="16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2412067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marL="342900" lvl="0" indent="-342900" algn="just">
              <a:lnSpc>
                <a:spcPct val="105000"/>
              </a:lnSpc>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Z rozhodl o výběru D</a:t>
            </a:r>
            <a:endParaRPr lang="cs-CZ" sz="1800" dirty="0">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Z obdržel námitky (1) proti výběru s tím, že se nedostatečně vypořádal s MNNC, a že v rozporu s ZZVZ stanovil dobu prohlídky místa plnění</a:t>
            </a:r>
            <a:endParaRPr lang="cs-CZ" sz="1800" dirty="0">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Z vyhověl námitkám (1), že opravdu v rozporu s ZZVZ stanovil dobu prohlídky místa plnění, a rozhodl o zrušení ZŘ (1) dle § 127 odst. 2 písm. d) ZZVZ</a:t>
            </a:r>
            <a:endParaRPr lang="cs-CZ" sz="1800" dirty="0">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Z obdržel námitky (2) proti rozhodnutí o zrušení ZŘ (1) s tím, že doba prohlídky místa plnění byla stanovena v souladu s ZZVZ, a že rozhodl o zrušení, ačkoliv vydal rozhodnutí o výběru</a:t>
            </a:r>
            <a:endParaRPr lang="cs-CZ" sz="1800" dirty="0">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Z námitkám (2) vyhověl a rozhodnutí o zrušení (1) zrušil</a:t>
            </a:r>
            <a:endParaRPr lang="cs-CZ" sz="1800" dirty="0">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Z dodržel námitky (3) proti rozhodnutí o zrušení (1) s tím, že ZŘ sice pokračuje, ale rozhodnutí o námitkách (1) nezrušil, ačkoliv bylo námitkám  (1) vyhověno, a tak stěžovatel nemohl podat návrh k ÚOHS</a:t>
            </a:r>
            <a:endParaRPr lang="cs-CZ" sz="1800" dirty="0">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Z námitkám (3) vyhověl, a rozhodl o zrušení ZŘ (2), s tím že se dostal do procesní situace, kterou nemůže jinak řešit, protože nemůže znovu rozhodnout o námitkách (1), kdyby rozhodnutí o námitkách (1) zrušil, zůstaly by nevypořádány, což by bylo v rozporu s ZZVZ</a:t>
            </a:r>
            <a:endParaRPr lang="cs-CZ" sz="1800" dirty="0">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Z obdržel námitky (4) proti rozhodnutí o zrušení (2)</a:t>
            </a:r>
            <a:endParaRPr lang="cs-CZ" sz="1800" dirty="0">
              <a:effectLst/>
              <a:latin typeface="Calibri" panose="020F0502020204030204" pitchFamily="34" charset="0"/>
              <a:ea typeface="Calibri" panose="020F0502020204030204" pitchFamily="34" charset="0"/>
            </a:endParaRPr>
          </a:p>
          <a:p>
            <a:pPr marL="342900" lvl="0" indent="-342900" algn="just">
              <a:lnSpc>
                <a:spcPct val="105000"/>
              </a:lnSpc>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Z námitky (4) odmítl</a:t>
            </a:r>
            <a:endParaRPr lang="cs-CZ" sz="1800" dirty="0">
              <a:effectLst/>
              <a:latin typeface="Calibri" panose="020F0502020204030204" pitchFamily="34" charset="0"/>
              <a:ea typeface="Calibri" panose="020F0502020204030204" pitchFamily="34" charset="0"/>
            </a:endParaRPr>
          </a:p>
          <a:p>
            <a:pPr marL="114300" indent="0" algn="just">
              <a:lnSpc>
                <a:spcPct val="105000"/>
              </a:lnSpc>
              <a:buNone/>
            </a:pPr>
            <a:r>
              <a:rPr lang="cs-CZ" sz="1800" dirty="0">
                <a:effectLst/>
                <a:latin typeface="Calibri" panose="020F0502020204030204" pitchFamily="34" charset="0"/>
                <a:ea typeface="Calibri" panose="020F0502020204030204" pitchFamily="34" charset="0"/>
              </a:rPr>
              <a:t> </a:t>
            </a:r>
          </a:p>
          <a:p>
            <a:pPr marL="342900" lvl="0" indent="-342900" algn="just">
              <a:lnSpc>
                <a:spcPct val="105000"/>
              </a:lnSpc>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Shrnuto: </a:t>
            </a:r>
            <a:r>
              <a:rPr lang="cs-CZ" sz="1800" u="sng" dirty="0">
                <a:effectLst/>
                <a:latin typeface="Calibri" panose="020F0502020204030204" pitchFamily="34" charset="0"/>
                <a:ea typeface="Times New Roman" panose="02020603050405020304" pitchFamily="18" charset="0"/>
              </a:rPr>
              <a:t>Z zrušil ZŘ, protože nemůže zrušit (nesprávné) rozhodnutí o námitkách (1) a o nich znovu rozhodnout, protože uplynula lhůta pro jejich vyřízení, a tak nelze jinak než ZŘ zrušit.</a:t>
            </a:r>
            <a:endParaRPr lang="cs-CZ" sz="1800" u="sng" dirty="0">
              <a:effectLst/>
              <a:latin typeface="Calibri" panose="020F0502020204030204" pitchFamily="34" charset="0"/>
              <a:ea typeface="Calibri" panose="020F0502020204030204" pitchFamily="34" charset="0"/>
            </a:endParaRPr>
          </a:p>
          <a:p>
            <a:pPr algn="just"/>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1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Ponaučení:</a:t>
            </a:r>
          </a:p>
          <a:p>
            <a:pPr algn="just"/>
            <a:r>
              <a:rPr lang="cs-CZ" sz="2400" dirty="0">
                <a:latin typeface="Arial" panose="020B0604020202020204" pitchFamily="34" charset="0"/>
                <a:ea typeface="Calibri" panose="020F0502020204030204" pitchFamily="34" charset="0"/>
                <a:cs typeface="Times New Roman" panose="02020603050405020304" pitchFamily="18" charset="0"/>
              </a:rPr>
              <a:t>Pokud tedy námitky, jež byly nesprávně vypořádány, směřují proti konkrétnímu úkonu, který může být zadavatelem zrušen </a:t>
            </a:r>
            <a:r>
              <a:rPr lang="cs-CZ" sz="2400" i="1" dirty="0">
                <a:latin typeface="Arial" panose="020B0604020202020204" pitchFamily="34" charset="0"/>
                <a:ea typeface="Calibri" panose="020F0502020204030204" pitchFamily="34" charset="0"/>
                <a:cs typeface="Times New Roman" panose="02020603050405020304" pitchFamily="18" charset="0"/>
              </a:rPr>
              <a:t>(tzn. tento úkon nebude již existovat a zadavatel jej bude nucen provést opakovaně, proti čemuž budou moci opět všichni účastníci zadávacího řízení brojit námitkami), </a:t>
            </a:r>
            <a:r>
              <a:rPr lang="cs-CZ" sz="2400" dirty="0">
                <a:latin typeface="Arial" panose="020B0604020202020204" pitchFamily="34" charset="0"/>
                <a:ea typeface="Calibri" panose="020F0502020204030204" pitchFamily="34" charset="0"/>
                <a:cs typeface="Times New Roman" panose="02020603050405020304" pitchFamily="18" charset="0"/>
              </a:rPr>
              <a:t>je na místě přistoupit právě k takovému nápravnému opatření. </a:t>
            </a:r>
          </a:p>
          <a:p>
            <a:pPr marL="0" indent="0" algn="just">
              <a:buNone/>
            </a:pP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r>
              <a:rPr lang="cs-CZ" sz="2400" dirty="0">
                <a:latin typeface="Arial" panose="020B0604020202020204" pitchFamily="34" charset="0"/>
                <a:ea typeface="Calibri" panose="020F0502020204030204" pitchFamily="34" charset="0"/>
                <a:cs typeface="Times New Roman" panose="02020603050405020304" pitchFamily="18" charset="0"/>
              </a:rPr>
              <a:t>Pokud uplyne lhůta pro vyřízení námitek, a chce-li zadavatel rozhodnout sám </a:t>
            </a:r>
            <a:r>
              <a:rPr lang="cs-CZ" sz="2400" i="1" dirty="0">
                <a:latin typeface="Arial" panose="020B0604020202020204" pitchFamily="34" charset="0"/>
                <a:ea typeface="Calibri" panose="020F0502020204030204" pitchFamily="34" charset="0"/>
                <a:cs typeface="Times New Roman" panose="02020603050405020304" pitchFamily="18" charset="0"/>
              </a:rPr>
              <a:t>(tj. nevyčkávat na eventuální zrušení rozhodnutí o námitkách Úřadem), </a:t>
            </a:r>
            <a:r>
              <a:rPr lang="cs-CZ" sz="2400" dirty="0">
                <a:latin typeface="Arial" panose="020B0604020202020204" pitchFamily="34" charset="0"/>
                <a:ea typeface="Calibri" panose="020F0502020204030204" pitchFamily="34" charset="0"/>
                <a:cs typeface="Times New Roman" panose="02020603050405020304" pitchFamily="18" charset="0"/>
              </a:rPr>
              <a:t>musí spolu s rozhodnutím o námitkách zrušit i napadený úkon.</a:t>
            </a:r>
          </a:p>
          <a:p>
            <a:pPr marL="0" indent="0" algn="jus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5790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4624"/>
            <a:ext cx="9108504" cy="6768752"/>
          </a:xfrm>
        </p:spPr>
        <p:txBody>
          <a:bodyPr/>
          <a:lstStyle/>
          <a:p>
            <a:pPr marL="0" indent="0" algn="just">
              <a:buNone/>
            </a:pPr>
            <a:r>
              <a:rPr lang="cs-CZ" sz="1900" b="1" dirty="0">
                <a:latin typeface="Arial" panose="020B0604020202020204" pitchFamily="34" charset="0"/>
                <a:cs typeface="Arial" panose="020B0604020202020204" pitchFamily="34" charset="0"/>
              </a:rPr>
              <a:t>Argumentace Úřadu:</a:t>
            </a:r>
          </a:p>
          <a:p>
            <a:pPr algn="just"/>
            <a:r>
              <a:rPr lang="cs-CZ" sz="1900" dirty="0">
                <a:effectLst/>
                <a:latin typeface="Arial" panose="020B0604020202020204" pitchFamily="34" charset="0"/>
                <a:ea typeface="Calibri" panose="020F0502020204030204" pitchFamily="34" charset="0"/>
                <a:cs typeface="Times New Roman" panose="02020603050405020304" pitchFamily="18" charset="0"/>
              </a:rPr>
              <a:t>V daném případě lze souhlasit s názorem zadavatele, že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zrušení nesprávného rozhodnutí o námitkách samo o sobě ve chvíli, kdy již uplynula lhůta pro vyřízení námitek, není v daném případě vhodným nápravným opatřením</a:t>
            </a:r>
            <a:r>
              <a:rPr lang="cs-CZ" sz="1900" dirty="0">
                <a:effectLst/>
                <a:latin typeface="Arial" panose="020B0604020202020204" pitchFamily="34" charset="0"/>
                <a:ea typeface="Calibri" panose="020F0502020204030204" pitchFamily="34" charset="0"/>
                <a:cs typeface="Times New Roman" panose="02020603050405020304" pitchFamily="18" charset="0"/>
              </a:rPr>
              <a:t>, protože se může negativně projevit ve sféře procesních práv společnosti Vodafone. </a:t>
            </a:r>
          </a:p>
          <a:p>
            <a:pPr algn="just"/>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však nezbytné si uvědomit, proti jakému úkonu zadavatele společnost Vodafone ve svých námitkách 1 Vodafone brojila</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1900" dirty="0">
                <a:effectLst/>
                <a:latin typeface="Arial" panose="020B0604020202020204" pitchFamily="34" charset="0"/>
                <a:ea typeface="Calibri" panose="020F0502020204030204" pitchFamily="34" charset="0"/>
                <a:cs typeface="Times New Roman" panose="02020603050405020304" pitchFamily="18" charset="0"/>
              </a:rPr>
              <a:t>Jedna rovina se týkala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nesprávně stanovených zadávacích podmínek</a:t>
            </a:r>
            <a:r>
              <a:rPr lang="cs-CZ" sz="1900" dirty="0">
                <a:effectLst/>
                <a:latin typeface="Arial" panose="020B0604020202020204" pitchFamily="34" charset="0"/>
                <a:ea typeface="Calibri" panose="020F0502020204030204" pitchFamily="34" charset="0"/>
                <a:cs typeface="Times New Roman" panose="02020603050405020304" pitchFamily="18" charset="0"/>
              </a:rPr>
              <a:t>, kdy v této souvislosti byly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námitky podány opožděně </a:t>
            </a:r>
            <a:r>
              <a:rPr lang="cs-CZ" sz="1900" dirty="0">
                <a:effectLst/>
                <a:latin typeface="Arial" panose="020B0604020202020204" pitchFamily="34" charset="0"/>
                <a:ea typeface="Calibri" panose="020F0502020204030204" pitchFamily="34" charset="0"/>
                <a:cs typeface="Times New Roman" panose="02020603050405020304" pitchFamily="18" charset="0"/>
              </a:rPr>
              <a:t>a nad to ani k namítanému porušení nedošlo, neboť prodloužením lhůty pro podání nabídek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rámci vysvětlení ZD zadavatel odstranil</a:t>
            </a:r>
            <a:r>
              <a:rPr lang="cs-CZ" sz="1900" dirty="0">
                <a:effectLst/>
                <a:latin typeface="Arial" panose="020B0604020202020204" pitchFamily="34" charset="0"/>
                <a:ea typeface="Calibri" panose="020F0502020204030204" pitchFamily="34" charset="0"/>
                <a:cs typeface="Times New Roman" panose="02020603050405020304" pitchFamily="18" charset="0"/>
              </a:rPr>
              <a:t> původně nesprávně stanovený termín pro prohlídku místa plnění. </a:t>
            </a:r>
          </a:p>
          <a:p>
            <a:pPr algn="just"/>
            <a:r>
              <a:rPr lang="cs-CZ" sz="1900" dirty="0">
                <a:effectLst/>
                <a:latin typeface="Arial" panose="020B0604020202020204" pitchFamily="34" charset="0"/>
                <a:ea typeface="Calibri" panose="020F0502020204030204" pitchFamily="34" charset="0"/>
                <a:cs typeface="Times New Roman" panose="02020603050405020304" pitchFamily="18" charset="0"/>
              </a:rPr>
              <a:t>V druhé rovině námitek společnost Vodafone napadala </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výběr dodavatele</a:t>
            </a:r>
            <a:r>
              <a:rPr lang="cs-CZ" sz="1900" dirty="0">
                <a:effectLst/>
                <a:latin typeface="Arial" panose="020B0604020202020204" pitchFamily="34" charset="0"/>
                <a:ea typeface="Calibri" panose="020F0502020204030204" pitchFamily="34" charset="0"/>
                <a:cs typeface="Times New Roman" panose="02020603050405020304" pitchFamily="18" charset="0"/>
              </a:rPr>
              <a:t>, neboť zastávala názor, že nabídka navrhovatele </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obsahuje mimořádně nízkou nabídkovou cenu a zadavatel se touto skutečností nezabýval</a:t>
            </a:r>
            <a:r>
              <a:rPr lang="cs-CZ" sz="1900" dirty="0">
                <a:effectLst/>
                <a:latin typeface="Arial" panose="020B0604020202020204" pitchFamily="34" charset="0"/>
                <a:ea typeface="Calibri" panose="020F0502020204030204" pitchFamily="34" charset="0"/>
                <a:cs typeface="Times New Roman" panose="02020603050405020304" pitchFamily="18" charset="0"/>
              </a:rPr>
              <a:t>. (60)</a:t>
            </a:r>
          </a:p>
          <a:p>
            <a:pPr algn="just"/>
            <a:r>
              <a:rPr lang="cs-CZ" sz="1900" dirty="0">
                <a:latin typeface="Arial" panose="020B0604020202020204" pitchFamily="34" charset="0"/>
                <a:cs typeface="Arial" panose="020B0604020202020204" pitchFamily="34" charset="0"/>
              </a:rPr>
              <a:t>S argumenty zadavatele ohledně nemožnosti opakovaného rozhodnutí o námitkách po zákonem stanovené lhůtě lze souhlasit, což dokládá i výše zmíněné rozhodnutí Úřadu, nicméně v daném případě řešení výše popsané Úřadem představuje zrušení úkonu, který předcházel samotným námitkám (oznámení o výběru), a v důsledku toho i zrušení všech navazujících úkonů (včetně rozhodnutí o námitkách 1 Vodafone). (64)</a:t>
            </a:r>
          </a:p>
        </p:txBody>
      </p:sp>
    </p:spTree>
    <p:extLst>
      <p:ext uri="{BB962C8B-B14F-4D97-AF65-F5344CB8AC3E}">
        <p14:creationId xmlns:p14="http://schemas.microsoft.com/office/powerpoint/2010/main" val="3119640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r>
              <a:rPr lang="cs-CZ" sz="2200" dirty="0">
                <a:effectLst/>
                <a:latin typeface="Arial" panose="020B0604020202020204" pitchFamily="34" charset="0"/>
                <a:ea typeface="Calibri" panose="020F0502020204030204" pitchFamily="34" charset="0"/>
                <a:cs typeface="Times New Roman" panose="02020603050405020304" pitchFamily="18" charset="0"/>
              </a:rPr>
              <a:t>K tomu lze odkázat i na nedávnou judikaturu Nejvyššího správního soudu, konkrétně na rozsudek </a:t>
            </a:r>
            <a:r>
              <a:rPr lang="cs-CZ" sz="22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sp</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zn. 10 As 23/2021 ze dne 26. 1. 2023</a:t>
            </a:r>
            <a:r>
              <a:rPr lang="cs-CZ" sz="2200" dirty="0">
                <a:effectLst/>
                <a:latin typeface="Arial" panose="020B0604020202020204" pitchFamily="34" charset="0"/>
                <a:ea typeface="Calibri" panose="020F0502020204030204" pitchFamily="34" charset="0"/>
                <a:cs typeface="Times New Roman" panose="02020603050405020304" pitchFamily="18" charset="0"/>
              </a:rPr>
              <a:t>, podle kterého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není jakékoliv porušení zákona důvodem hodným zvláštního zřetele bez ohledu na ostatní skutkové okolnosti případu</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nutné brát v potaz také zásadu přiměřenosti, kterou je nutno vztáhnout i k oprávněným zájmům účastníků řízení.</a:t>
            </a:r>
            <a:r>
              <a:rPr lang="cs-CZ" sz="2200" dirty="0">
                <a:effectLst/>
                <a:latin typeface="Arial" panose="020B0604020202020204" pitchFamily="34" charset="0"/>
                <a:ea typeface="Calibri" panose="020F0502020204030204" pitchFamily="34" charset="0"/>
                <a:cs typeface="Times New Roman" panose="02020603050405020304" pitchFamily="18" charset="0"/>
              </a:rPr>
              <a:t> Zjednodušeně řečeno je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zadavatel oprávněn zrušit zadávací řízení, pokud nemá jinou možnost nápravy svého nezákonného postupu</a:t>
            </a:r>
            <a:r>
              <a:rPr lang="cs-CZ" sz="2200" dirty="0">
                <a:effectLst/>
                <a:latin typeface="Arial" panose="020B0604020202020204" pitchFamily="34" charset="0"/>
                <a:ea typeface="Calibri" panose="020F0502020204030204" pitchFamily="34" charset="0"/>
                <a:cs typeface="Times New Roman" panose="02020603050405020304" pitchFamily="18" charset="0"/>
              </a:rPr>
              <a:t>. Ovšem ne každé, byť později nenapravitelné, porušení zákona ospravedlňuje takový razantní krok, jakým je zrušení zadávacího řízení. V uvedeném rozsudku se uvádí, že: </a:t>
            </a:r>
            <a:r>
              <a:rPr lang="cs-CZ" sz="2200" i="1" dirty="0">
                <a:effectLst/>
                <a:latin typeface="Arial" panose="020B0604020202020204" pitchFamily="34" charset="0"/>
                <a:ea typeface="Calibri" panose="020F0502020204030204" pitchFamily="34" charset="0"/>
                <a:cs typeface="Times New Roman" panose="02020603050405020304" pitchFamily="18" charset="0"/>
              </a:rPr>
              <a:t>„Zrušení zadávacího řízení z důvodu porušení zákona zadavatelem je totiž opatřením ultima ratio, jehož užití je namístě v případech, kdy nepostačuje žádný z mírnějších postupů v rámci </a:t>
            </a:r>
            <a:r>
              <a:rPr lang="cs-CZ" sz="2200" i="1" dirty="0" err="1">
                <a:effectLst/>
                <a:latin typeface="Arial" panose="020B0604020202020204" pitchFamily="34" charset="0"/>
                <a:ea typeface="Calibri" panose="020F0502020204030204" pitchFamily="34" charset="0"/>
                <a:cs typeface="Times New Roman" panose="02020603050405020304" pitchFamily="18" charset="0"/>
              </a:rPr>
              <a:t>autoremedury</a:t>
            </a:r>
            <a:r>
              <a:rPr lang="cs-CZ" sz="2200" i="1" dirty="0">
                <a:effectLst/>
                <a:latin typeface="Arial" panose="020B0604020202020204" pitchFamily="34" charset="0"/>
                <a:ea typeface="Calibri" panose="020F0502020204030204" pitchFamily="34" charset="0"/>
                <a:cs typeface="Times New Roman" panose="02020603050405020304" pitchFamily="18" charset="0"/>
              </a:rPr>
              <a:t> podle § 49 zákona o zadávání veřejných zakázek (opatření k nápravě učiněné zadavatelem).“ </a:t>
            </a:r>
            <a:endParaRPr lang="cs-CZ" sz="2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2621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Vodítkem, podle kterého může zadavatel určit, kdy je oprávněn zrušit zadávací řízení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možnost uložení nápravného opatření Úřadem podle § 263 odst. 2 zákona.</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cs-CZ" sz="2200" dirty="0">
                <a:effectLst/>
                <a:latin typeface="Arial" panose="020B0604020202020204" pitchFamily="34" charset="0"/>
                <a:ea typeface="Calibri" panose="020F0502020204030204" pitchFamily="34" charset="0"/>
                <a:cs typeface="Times New Roman" panose="02020603050405020304" pitchFamily="18" charset="0"/>
              </a:rPr>
              <a:t>Dále se v citovaném rozsudku uvádí, že: </a:t>
            </a:r>
            <a:r>
              <a:rPr lang="cs-CZ" sz="2200" i="1" dirty="0">
                <a:effectLst/>
                <a:latin typeface="Arial" panose="020B0604020202020204" pitchFamily="34" charset="0"/>
                <a:ea typeface="Calibri" panose="020F0502020204030204" pitchFamily="34" charset="0"/>
                <a:cs typeface="Times New Roman" panose="02020603050405020304" pitchFamily="18" charset="0"/>
              </a:rPr>
              <a:t>„Zákon pamatuje také přímo na případy, kdy zadavatel stanoví zadávací podmínky v rozporu se zákonem. V takovém případě Úřad postupem podle § 263 odst. 2 zákona o zadávání veřejných zakázek uloží nápravné opatření spočívající ve zrušení zadávacího řízení. Citované ustanovení však nelze vykládat kategoricky v tom smyslu, že jakýkoli rozpor zadávací dokumentace se zákonem o zadávání veřejných zakázek vždy povede k uplatnění nápravného opatření ultima ratio. (…) Podle NSS v případech, kdy pochybení zadavatele dosáhne intenzity, která by vedla Úřad ke zrušení zadávacího řízení postupem podle § 263 zákona o zadávání veřejných zakázek, může k jeho zrušení přistoupit i sám zadavatel. Opačný přístup by postrádal účelnost a měl by za následek pouze oddálení zrušení zadávacího řízení a s ním spojené neúčelně vynaložené náklady.“</a:t>
            </a:r>
            <a:endParaRPr lang="cs-CZ" sz="2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7113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Uveřejnění smlouvy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148399706"/>
              </p:ext>
            </p:extLst>
          </p:nvPr>
        </p:nvGraphicFramePr>
        <p:xfrm>
          <a:off x="0" y="712569"/>
          <a:ext cx="9144000" cy="460882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4134">
                <a:tc>
                  <a:txBody>
                    <a:bodyPr/>
                    <a:lstStyle/>
                    <a:p>
                      <a:pPr algn="just">
                        <a:lnSpc>
                          <a:spcPct val="107000"/>
                        </a:lnSpc>
                        <a:spcAft>
                          <a:spcPts val="800"/>
                        </a:spcAft>
                      </a:pPr>
                      <a:r>
                        <a:rPr lang="cs-CZ" sz="2000" dirty="0" err="1">
                          <a:effectLst/>
                          <a:latin typeface="Arial" panose="020B0604020202020204" pitchFamily="34" charset="0"/>
                          <a:ea typeface="Calibri" panose="020F0502020204030204" pitchFamily="34" charset="0"/>
                          <a:cs typeface="Arial" panose="020B0604020202020204" pitchFamily="34" charset="0"/>
                        </a:rPr>
                        <a:t>Sp.zn</a:t>
                      </a:r>
                      <a:r>
                        <a:rPr lang="cs-CZ" sz="2000" dirty="0">
                          <a:effectLst/>
                          <a:latin typeface="Arial" panose="020B0604020202020204" pitchFamily="34" charset="0"/>
                          <a:ea typeface="Calibri" panose="020F0502020204030204" pitchFamily="34" charset="0"/>
                          <a:cs typeface="Arial" panose="020B0604020202020204" pitchFamily="34" charset="0"/>
                        </a:rPr>
                        <a:t>. ÚOHS-S0086/2024/VZ, č. j.  ÚOHS-04821/2024/500</a:t>
                      </a:r>
                    </a:p>
                  </a:txBody>
                  <a:tcPr/>
                </a:tc>
                <a:extLst>
                  <a:ext uri="{0D108BD9-81ED-4DB2-BD59-A6C34878D82A}">
                    <a16:rowId xmlns:a16="http://schemas.microsoft.com/office/drawing/2014/main" val="1590331841"/>
                  </a:ext>
                </a:extLst>
              </a:tr>
              <a:tr h="331767">
                <a:tc>
                  <a:txBody>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Arial" panose="020B0604020202020204" pitchFamily="34" charset="0"/>
                          <a:hlinkClick r:id="rId2"/>
                        </a:rPr>
                        <a:t>https://uohs.gov.cz/cs/verejne-zakazky/sbirky-rozhodnuti/detail-21412.html</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4134">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Těžební a ostatní lesnické práce dle pokynů zadavatele</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4134">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13. 2. 2024</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517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219 odst. 1 ZZVZ </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337593">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Obviněný se dopustil přestupku při uveřejňování podle § 269 odst. 2 ZZVZ, tím, že smlouvu o dílo na realizaci veřejné zakázky „Těžební a ostatní lesnické práce dle pokynů zadavatele“, kterou </a:t>
                      </a:r>
                      <a:r>
                        <a:rPr lang="cs-CZ" sz="20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uzavřel dne 3. 1. 2022 </a:t>
                      </a: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 vybraným dodavatelem neuveřejnil podle § 219 odst. 1 ZZVZ na profilu zadavatele ve lhůtě do 30 dnů od jejího uzavření, tj. </a:t>
                      </a:r>
                      <a:r>
                        <a:rPr lang="cs-CZ" sz="20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nejpozději do dne 2. 2. 2022</a:t>
                      </a: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ale učinil tak až dne 30. 3. 2023.</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613470">
                <a:tc>
                  <a:txBody>
                    <a:bodyPr/>
                    <a:lstStyle/>
                    <a:p>
                      <a:pPr algn="just">
                        <a:lnSpc>
                          <a:spcPct val="107000"/>
                        </a:lnSpc>
                        <a:spcAft>
                          <a:spcPts val="800"/>
                        </a:spcAft>
                      </a:pPr>
                      <a:endParaRPr lang="cs-CZ" sz="16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1144661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marL="342900" lvl="0" indent="-342900" algn="just">
              <a:lnSpc>
                <a:spcPct val="105000"/>
              </a:lnSpc>
              <a:buFont typeface="Symbol" panose="05050102010706020507" pitchFamily="18" charset="2"/>
              <a:buChar char=""/>
            </a:pPr>
            <a:r>
              <a:rPr lang="cs-CZ" sz="2400" dirty="0">
                <a:effectLst/>
                <a:latin typeface="Calibri" panose="020F0502020204030204" pitchFamily="34" charset="0"/>
                <a:ea typeface="Times New Roman" panose="02020603050405020304" pitchFamily="18" charset="0"/>
              </a:rPr>
              <a:t>Zadavatel ve vyjádřeních uvedl:</a:t>
            </a:r>
          </a:p>
          <a:p>
            <a:pPr marL="342900" lvl="0" indent="-342900" algn="just">
              <a:lnSpc>
                <a:spcPct val="105000"/>
              </a:lnSpc>
              <a:buFont typeface="Symbol" panose="05050102010706020507" pitchFamily="18" charset="2"/>
              <a:buChar char=""/>
            </a:pPr>
            <a:r>
              <a:rPr lang="cs-CZ" sz="2400" dirty="0">
                <a:effectLst/>
                <a:latin typeface="Calibri" panose="020F0502020204030204" pitchFamily="34" charset="0"/>
                <a:ea typeface="Times New Roman" panose="02020603050405020304" pitchFamily="18" charset="0"/>
              </a:rPr>
              <a:t>předpokládaná hodnota šetřené veřejné zakázky nebyla dopředu stanovena, neboť </a:t>
            </a:r>
          </a:p>
          <a:p>
            <a:pPr marL="342900" lvl="0" indent="-342900" algn="just">
              <a:lnSpc>
                <a:spcPct val="105000"/>
              </a:lnSpc>
              <a:buFont typeface="Symbol" panose="05050102010706020507" pitchFamily="18" charset="2"/>
              <a:buChar char=""/>
            </a:pPr>
            <a:r>
              <a:rPr lang="cs-CZ" sz="2400" dirty="0">
                <a:effectLst/>
                <a:latin typeface="Calibri" panose="020F0502020204030204" pitchFamily="34" charset="0"/>
                <a:ea typeface="Times New Roman" panose="02020603050405020304" pitchFamily="18" charset="0"/>
              </a:rPr>
              <a:t>nebylo možné předem stanovit rozsah a množství prací, </a:t>
            </a:r>
          </a:p>
          <a:p>
            <a:pPr marL="342900" lvl="0" indent="-342900" algn="just">
              <a:lnSpc>
                <a:spcPct val="105000"/>
              </a:lnSpc>
              <a:buFont typeface="Symbol" panose="05050102010706020507" pitchFamily="18" charset="2"/>
              <a:buChar char=""/>
            </a:pPr>
            <a:r>
              <a:rPr lang="cs-CZ" sz="2400" dirty="0">
                <a:effectLst/>
                <a:latin typeface="Calibri" panose="020F0502020204030204" pitchFamily="34" charset="0"/>
                <a:ea typeface="Times New Roman" panose="02020603050405020304" pitchFamily="18" charset="0"/>
              </a:rPr>
              <a:t>provádění tak probíhalo dle aktuální potřeby obviněného.</a:t>
            </a:r>
          </a:p>
          <a:p>
            <a:pPr marL="342900" lvl="0" indent="-342900" algn="just">
              <a:lnSpc>
                <a:spcPct val="105000"/>
              </a:lnSpc>
              <a:buFont typeface="Symbol" panose="05050102010706020507" pitchFamily="18" charset="2"/>
              <a:buChar char=""/>
            </a:pPr>
            <a:r>
              <a:rPr lang="cs-CZ" sz="2400" dirty="0">
                <a:latin typeface="Calibri" panose="020F0502020204030204" pitchFamily="34" charset="0"/>
                <a:ea typeface="Calibri" panose="020F0502020204030204" pitchFamily="34" charset="0"/>
                <a:cs typeface="Times New Roman" panose="02020603050405020304" pitchFamily="18" charset="0"/>
              </a:rPr>
              <a:t>Ve smlouvě nebyla cena za veřejnou zakázku stanovena.</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403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Ponaučení:</a:t>
            </a:r>
          </a:p>
          <a:p>
            <a:pPr algn="just"/>
            <a:r>
              <a:rPr lang="cs-CZ" sz="2400" dirty="0">
                <a:latin typeface="Arial" panose="020B0604020202020204" pitchFamily="34" charset="0"/>
                <a:ea typeface="Calibri" panose="020F0502020204030204" pitchFamily="34" charset="0"/>
                <a:cs typeface="Times New Roman" panose="02020603050405020304" pitchFamily="18" charset="0"/>
              </a:rPr>
              <a:t>Při zadávání veřejných zakázek na rámcové dohody je nebytné s ohledem na předmět plnění </a:t>
            </a:r>
            <a:r>
              <a:rPr lang="cs-CZ" sz="2400" u="sng" dirty="0">
                <a:latin typeface="Arial" panose="020B0604020202020204" pitchFamily="34" charset="0"/>
                <a:ea typeface="Calibri" panose="020F0502020204030204" pitchFamily="34" charset="0"/>
                <a:cs typeface="Times New Roman" panose="02020603050405020304" pitchFamily="18" charset="0"/>
              </a:rPr>
              <a:t>předpokládat</a:t>
            </a:r>
            <a:r>
              <a:rPr lang="cs-CZ" sz="2400" dirty="0">
                <a:latin typeface="Arial" panose="020B0604020202020204" pitchFamily="34" charset="0"/>
                <a:ea typeface="Calibri" panose="020F0502020204030204" pitchFamily="34" charset="0"/>
                <a:cs typeface="Times New Roman" panose="02020603050405020304" pitchFamily="18" charset="0"/>
              </a:rPr>
              <a:t>, že v průběhu plnění cena smlouvy na veřejnou zakázku může převýšit částku 500 000 Kč bez DPH.</a:t>
            </a:r>
          </a:p>
          <a:p>
            <a:pPr marL="0" indent="0" algn="just">
              <a:buNone/>
            </a:pPr>
            <a:endParaRPr lang="cs-CZ" sz="20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7011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24736"/>
          </a:xfrm>
        </p:spPr>
        <p:txBody>
          <a:bodyPr/>
          <a:lstStyle/>
          <a:p>
            <a:pPr marL="0" indent="0" algn="just">
              <a:buNone/>
            </a:pPr>
            <a:r>
              <a:rPr lang="cs-CZ" sz="1900" b="1" dirty="0">
                <a:latin typeface="Arial" panose="020B0604020202020204" pitchFamily="34" charset="0"/>
                <a:cs typeface="Arial" panose="020B0604020202020204" pitchFamily="34" charset="0"/>
              </a:rPr>
              <a:t>Argumentace Úřadu:</a:t>
            </a:r>
          </a:p>
          <a:p>
            <a:pPr algn="just"/>
            <a:r>
              <a:rPr lang="cs-CZ" sz="1900" dirty="0">
                <a:effectLst/>
                <a:latin typeface="Arial" panose="020B0604020202020204" pitchFamily="34" charset="0"/>
                <a:ea typeface="Calibri" panose="020F0502020204030204" pitchFamily="34" charset="0"/>
                <a:cs typeface="Times New Roman" panose="02020603050405020304" pitchFamily="18" charset="0"/>
              </a:rPr>
              <a:t>K tvrzení obviněného, že v době uzavření smlouvy nebyl znám rozsah a množství prací a tím pádem že nebyla známa ani celková hodnota veřejné zakázky, Úřad uvádí, že obviněnému muselo být přinejmenším z faktury č. 2022230 ze dne 16. 8. 2022 na částku 736 848,50 Kč bez DPH zřejmé, že celková částka veřejné zakázky přesáhla hodnotu 500 000 Kč bez DPH, přesto obviněný ani k tomuto datu předmětnou smlouvu neuveřejnil a učinil tak až dne 30. 3. 2023. </a:t>
            </a:r>
            <a:endParaRPr lang="cs-CZ" sz="1900" dirty="0">
              <a:latin typeface="Arial" panose="020B0604020202020204" pitchFamily="34" charset="0"/>
              <a:ea typeface="Calibri" panose="020F0502020204030204" pitchFamily="34" charset="0"/>
              <a:cs typeface="Times New Roman" panose="02020603050405020304" pitchFamily="18" charset="0"/>
            </a:endParaRPr>
          </a:p>
          <a:p>
            <a:pPr algn="just"/>
            <a:r>
              <a:rPr lang="cs-CZ" sz="1900" dirty="0">
                <a:effectLst/>
                <a:latin typeface="Arial" panose="020B0604020202020204" pitchFamily="34" charset="0"/>
                <a:ea typeface="Calibri" panose="020F0502020204030204" pitchFamily="34" charset="0"/>
                <a:cs typeface="Times New Roman" panose="02020603050405020304" pitchFamily="18" charset="0"/>
              </a:rPr>
              <a:t>S ohledem na předmět plnění a skutečnost, že se jedná o rámcovou dohodu, mohl zadavatel předpokládat, že v průběhu plnění cena smlouvy na předmětnou veřejnou zakázku může převýšit částku 500 000 Kč bez DPH, což se v předmětném případě také stalo, jak dokládají předložené faktury a zadavatel za plnění veřejné zakázky uhradil dodavateli 2 682 371,55 Kč bez DPH. </a:t>
            </a:r>
          </a:p>
          <a:p>
            <a:pPr algn="just"/>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Vzhledem ke skutečnosti, že smlouva byla uzavřena na dobu cca 12 měsíců </a:t>
            </a:r>
            <a:r>
              <a:rPr lang="cs-CZ" sz="1900" dirty="0">
                <a:effectLst/>
                <a:latin typeface="Arial" panose="020B0604020202020204" pitchFamily="34" charset="0"/>
                <a:ea typeface="Calibri" panose="020F0502020204030204" pitchFamily="34" charset="0"/>
                <a:cs typeface="Times New Roman" panose="02020603050405020304" pitchFamily="18" charset="0"/>
              </a:rPr>
              <a:t>a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ve smlouvě nebyl uveden rozsah předpokládaných prací</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přičemž smlouva neobsahovala žádné ujednání o tom, že plnění nesmí být realizováno nad 500 tis. Kč bez DPH</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b="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zadavatel mohl/měl také předjímat</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že může v průběhu plnění smlouvy nastat situace, kdy kůrovec napadne větší plochu a smluvní cena tak převýší hranici pro povinné uveřejnění smlouvy</a:t>
            </a:r>
            <a:r>
              <a:rPr lang="cs-CZ" sz="1900" dirty="0">
                <a:effectLst/>
                <a:latin typeface="Arial" panose="020B0604020202020204" pitchFamily="34" charset="0"/>
                <a:ea typeface="Calibri" panose="020F0502020204030204" pitchFamily="34" charset="0"/>
                <a:cs typeface="Times New Roman" panose="02020603050405020304" pitchFamily="18" charset="0"/>
              </a:rPr>
              <a:t>. Úřad tedy konstatuje, že zadavatel měl smlouvu uveřejnit, neboť smluvní cena činila 2 682 371,55 Kč bez DPH.</a:t>
            </a:r>
          </a:p>
          <a:p>
            <a:pPr algn="just"/>
            <a:endParaRPr lang="cs-CZ"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7181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Výhrada nejednat o předběžných nabídkách</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456683472"/>
              </p:ext>
            </p:extLst>
          </p:nvPr>
        </p:nvGraphicFramePr>
        <p:xfrm>
          <a:off x="0" y="712569"/>
          <a:ext cx="9144000" cy="3410842"/>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4134">
                <a:tc>
                  <a:txBody>
                    <a:bodyPr/>
                    <a:lstStyle/>
                    <a:p>
                      <a:pPr algn="just">
                        <a:lnSpc>
                          <a:spcPct val="107000"/>
                        </a:lnSpc>
                        <a:spcAft>
                          <a:spcPts val="800"/>
                        </a:spcAft>
                      </a:pPr>
                      <a:r>
                        <a:rPr lang="cs-CZ" sz="2000" dirty="0" err="1">
                          <a:effectLst/>
                          <a:latin typeface="Arial" panose="020B0604020202020204" pitchFamily="34" charset="0"/>
                          <a:ea typeface="Calibri" panose="020F0502020204030204" pitchFamily="34" charset="0"/>
                          <a:cs typeface="Arial" panose="020B0604020202020204" pitchFamily="34" charset="0"/>
                        </a:rPr>
                        <a:t>Sp.zn</a:t>
                      </a:r>
                      <a:r>
                        <a:rPr lang="cs-CZ" sz="2000" dirty="0">
                          <a:effectLst/>
                          <a:latin typeface="Arial" panose="020B0604020202020204" pitchFamily="34" charset="0"/>
                          <a:ea typeface="Calibri" panose="020F0502020204030204" pitchFamily="34" charset="0"/>
                          <a:cs typeface="Arial" panose="020B0604020202020204" pitchFamily="34" charset="0"/>
                        </a:rPr>
                        <a:t>. ÚOHS-R0163/2023/VZ, č. j.  ÚOHS-06728/2024/163</a:t>
                      </a:r>
                    </a:p>
                  </a:txBody>
                  <a:tcPr/>
                </a:tc>
                <a:extLst>
                  <a:ext uri="{0D108BD9-81ED-4DB2-BD59-A6C34878D82A}">
                    <a16:rowId xmlns:a16="http://schemas.microsoft.com/office/drawing/2014/main" val="1590331841"/>
                  </a:ext>
                </a:extLst>
              </a:tr>
              <a:tr h="331767">
                <a:tc>
                  <a:txBody>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Arial" panose="020B0604020202020204" pitchFamily="34" charset="0"/>
                          <a:hlinkClick r:id="rId2"/>
                        </a:rPr>
                        <a:t>https://uohs.gov.cz/cs/verejne-zakazky/sbirky-rozhodnuti/detail-21423.html</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4134">
                <a:tc>
                  <a:txBody>
                    <a:bodyPr/>
                    <a:lstStyle/>
                    <a:p>
                      <a:pPr algn="just">
                        <a:lnSpc>
                          <a:spcPct val="107000"/>
                        </a:lnSpc>
                        <a:spcAft>
                          <a:spcPts val="800"/>
                        </a:spcAft>
                      </a:pPr>
                      <a:r>
                        <a:rPr lang="cs-CZ" sz="2000" dirty="0">
                          <a:effectLst/>
                          <a:latin typeface="Arial" panose="020B0604020202020204" pitchFamily="34" charset="0"/>
                          <a:ea typeface="Times New Roman" panose="02020603050405020304" pitchFamily="18" charset="0"/>
                        </a:rPr>
                        <a:t>Postupné dodávky CT RTG zařízení včetně automatických tratí</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4134">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14. 2. 2024</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5176">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61 odst. 9 ZZVZ</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337593">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Rozhodnutí ÚOHS-S0619/2023/VZ zrušeno a věc vrácena Úřadu k novému projednání.</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613470">
                <a:tc>
                  <a:txBody>
                    <a:bodyPr/>
                    <a:lstStyle/>
                    <a:p>
                      <a:pPr algn="just">
                        <a:lnSpc>
                          <a:spcPct val="107000"/>
                        </a:lnSpc>
                        <a:spcAft>
                          <a:spcPts val="800"/>
                        </a:spcAft>
                      </a:pPr>
                      <a:r>
                        <a:rPr lang="cs-CZ" sz="2000" b="0" dirty="0">
                          <a:effectLst/>
                          <a:latin typeface="Arial" panose="020B0604020202020204" pitchFamily="34" charset="0"/>
                          <a:ea typeface="Calibri" panose="020F0502020204030204" pitchFamily="34" charset="0"/>
                          <a:cs typeface="Arial" panose="020B0604020202020204" pitchFamily="34" charset="0"/>
                        </a:rPr>
                        <a:t>Pozn. MR: (Správní řízení bylo zastaveno, neboť zadavatel zrušil přezkoumávaný úkon, a to rozhodnutí o výběru dodavatele.)</a:t>
                      </a: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2799234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…využití této výjimky bylo přistoupeno po zvážení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bezpečnostních a dalších rizik, které by plynuly z otevřeného zadávacího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a které by mohly ohrozit řádné zajištění procesu volby nejvyššího ústavního činitele a velitele ozbrojených sil. </a:t>
            </a:r>
          </a:p>
          <a:p>
            <a:pPr algn="just"/>
            <a:r>
              <a:rPr lang="cs-CZ" sz="2400" dirty="0">
                <a:latin typeface="Arial" panose="020B0604020202020204" pitchFamily="34" charset="0"/>
                <a:cs typeface="Arial" panose="020B0604020202020204" pitchFamily="34" charset="0"/>
              </a:rPr>
              <a:t>…</a:t>
            </a:r>
            <a:r>
              <a:rPr lang="cs-CZ" sz="2400" u="sng" dirty="0">
                <a:latin typeface="Arial" panose="020B0604020202020204" pitchFamily="34" charset="0"/>
                <a:cs typeface="Arial" panose="020B0604020202020204" pitchFamily="34" charset="0"/>
              </a:rPr>
              <a:t>předmět veřejné zakázky byl schopen realizovat pouze jeden dodavatel</a:t>
            </a:r>
            <a:r>
              <a:rPr lang="cs-CZ" sz="2400" dirty="0">
                <a:latin typeface="Arial" panose="020B0604020202020204" pitchFamily="34" charset="0"/>
                <a:cs typeface="Arial" panose="020B0604020202020204" pitchFamily="34" charset="0"/>
              </a:rPr>
              <a:t>, neboť pouze ten disponoval nezbytnými zkušenostmi a bezproblémovým technickým zázemím.</a:t>
            </a:r>
          </a:p>
          <a:p>
            <a:pPr algn="just"/>
            <a:r>
              <a:rPr lang="cs-CZ" sz="2400" dirty="0">
                <a:latin typeface="Arial" panose="020B0604020202020204" pitchFamily="34" charset="0"/>
                <a:cs typeface="Arial" panose="020B0604020202020204" pitchFamily="34" charset="0"/>
              </a:rPr>
              <a:t>…vázanost procesu registrace kandidátních listin na </a:t>
            </a:r>
            <a:r>
              <a:rPr lang="cs-CZ" sz="2400" u="sng" dirty="0">
                <a:latin typeface="Arial" panose="020B0604020202020204" pitchFamily="34" charset="0"/>
                <a:cs typeface="Arial" panose="020B0604020202020204" pitchFamily="34" charset="0"/>
              </a:rPr>
              <a:t>pevně stanovené časové období</a:t>
            </a:r>
            <a:r>
              <a:rPr lang="cs-CZ" sz="2400" dirty="0">
                <a:latin typeface="Arial" panose="020B0604020202020204" pitchFamily="34" charset="0"/>
                <a:cs typeface="Arial" panose="020B0604020202020204" pitchFamily="34" charset="0"/>
              </a:rPr>
              <a:t>, které je přísně </a:t>
            </a:r>
            <a:r>
              <a:rPr lang="cs-CZ" sz="2400" dirty="0" err="1">
                <a:latin typeface="Arial" panose="020B0604020202020204" pitchFamily="34" charset="0"/>
                <a:cs typeface="Arial" panose="020B0604020202020204" pitchFamily="34" charset="0"/>
              </a:rPr>
              <a:t>zalhůtováno</a:t>
            </a:r>
            <a:r>
              <a:rPr lang="cs-CZ" sz="2400" dirty="0">
                <a:latin typeface="Arial" panose="020B0604020202020204" pitchFamily="34" charset="0"/>
                <a:cs typeface="Arial" panose="020B0604020202020204" pitchFamily="34" charset="0"/>
              </a:rPr>
              <a:t> na několik málo dní, a porušení těchto lhůt ohrožuje řádný průběh voleb.</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554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 bodu 11.10 zadávací dokumentace vyplývá, že zadavatel si vyhradil právo „</a:t>
            </a:r>
            <a:r>
              <a:rPr lang="cs-CZ" sz="1800" i="1" dirty="0">
                <a:effectLst/>
                <a:latin typeface="Arial" panose="020B0604020202020204" pitchFamily="34" charset="0"/>
                <a:ea typeface="Calibri" panose="020F0502020204030204" pitchFamily="34" charset="0"/>
                <a:cs typeface="Times New Roman" panose="02020603050405020304" pitchFamily="18" charset="0"/>
              </a:rPr>
              <a:t>nejednat o předběžných nabídkách a zadat veřejnou zakázku na základě předběžné nabídky</a:t>
            </a:r>
            <a:r>
              <a:rPr lang="cs-CZ" sz="18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bodě 11.1. zadávací dokumentace zadavatel uvedl, že může s účastníky o předběžných nabídkách jednat s cílem zlepšit předběžné nabídky ve prospěch zadavatele, přičemž předmětem jednání mohou být veškeré aspekty plnění veřejné zakázky.</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Ve výzvě k podání předběžných nabídek zadavatel v bodě VI.1.10 uvedl, že: „si vyhrazuje právo nejednat o předběžných nabídkách a zadat veřejnou zakázku na základě předběžné nabídky.</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odpovědích na dotazy dodavatelů zadavatel také používal tato slovní spojení: „</a:t>
            </a:r>
            <a:r>
              <a:rPr lang="cs-CZ" sz="1800" b="1" dirty="0">
                <a:effectLst/>
                <a:latin typeface="Arial" panose="020B0604020202020204" pitchFamily="34" charset="0"/>
                <a:ea typeface="Calibri" panose="020F0502020204030204" pitchFamily="34" charset="0"/>
                <a:cs typeface="Times New Roman" panose="02020603050405020304" pitchFamily="18" charset="0"/>
              </a:rPr>
              <a:t>budou diskutovány</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b="1" dirty="0">
                <a:effectLst/>
                <a:latin typeface="Arial" panose="020B0604020202020204" pitchFamily="34" charset="0"/>
                <a:ea typeface="Calibri" panose="020F0502020204030204" pitchFamily="34" charset="0"/>
                <a:cs typeface="Times New Roman" panose="02020603050405020304" pitchFamily="18" charset="0"/>
              </a:rPr>
              <a:t>detailní diskuse proběhne</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b="1" dirty="0">
                <a:effectLst/>
                <a:latin typeface="Arial" panose="020B0604020202020204" pitchFamily="34" charset="0"/>
                <a:ea typeface="Calibri" panose="020F0502020204030204" pitchFamily="34" charset="0"/>
                <a:cs typeface="Times New Roman" panose="02020603050405020304" pitchFamily="18" charset="0"/>
              </a:rPr>
              <a:t>budou předmětem jednání</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marL="342900" lvl="0" indent="-342900" algn="just">
              <a:lnSpc>
                <a:spcPct val="105000"/>
              </a:lnSpc>
              <a:buFont typeface="Symbol" panose="05050102010706020507" pitchFamily="18" charset="2"/>
              <a:buChar char=""/>
            </a:pPr>
            <a:r>
              <a:rPr lang="cs-CZ" sz="1800" i="1" dirty="0">
                <a:effectLst/>
                <a:latin typeface="Arial" panose="020B0604020202020204" pitchFamily="34" charset="0"/>
                <a:ea typeface="Calibri" panose="020F0502020204030204" pitchFamily="34" charset="0"/>
                <a:cs typeface="Times New Roman" panose="02020603050405020304" pitchFamily="18" charset="0"/>
              </a:rPr>
              <a:t>„</a:t>
            </a:r>
            <a:r>
              <a:rPr lang="cs-CZ" sz="1800" b="1" i="1" dirty="0">
                <a:effectLst/>
                <a:latin typeface="Arial" panose="020B0604020202020204" pitchFamily="34" charset="0"/>
                <a:ea typeface="Calibri" panose="020F0502020204030204" pitchFamily="34" charset="0"/>
                <a:cs typeface="Times New Roman" panose="02020603050405020304" pitchFamily="18" charset="0"/>
              </a:rPr>
              <a:t>Návrhy smluv budou předmětem jednání</a:t>
            </a:r>
            <a:r>
              <a:rPr lang="cs-CZ" sz="1800" i="1" dirty="0">
                <a:effectLst/>
                <a:latin typeface="Arial" panose="020B0604020202020204" pitchFamily="34" charset="0"/>
                <a:ea typeface="Calibri" panose="020F0502020204030204" pitchFamily="34" charset="0"/>
                <a:cs typeface="Times New Roman" panose="02020603050405020304" pitchFamily="18" charset="0"/>
              </a:rPr>
              <a:t> o předběžných nabídkách dodavatelů. V rámci těchto jednání může dojít k jejich úpravám, pokud se na nich dodavatelé se zadavatelem shodnou a povedou k dosažení vylepšené nabídky. Zadavatel pak přiloží upravená znění smluv k výzvě pro podání upravených předběžných/finálních nabídek.“</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4649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Ponaučení:</a:t>
            </a:r>
          </a:p>
          <a:p>
            <a:pPr algn="just"/>
            <a:r>
              <a:rPr lang="cs-CZ" sz="2400" dirty="0">
                <a:latin typeface="Arial" panose="020B0604020202020204" pitchFamily="34" charset="0"/>
                <a:ea typeface="Calibri" panose="020F0502020204030204" pitchFamily="34" charset="0"/>
                <a:cs typeface="Times New Roman" panose="02020603050405020304" pitchFamily="18" charset="0"/>
              </a:rPr>
              <a:t>Zadavatel si </a:t>
            </a:r>
            <a:r>
              <a:rPr lang="cs-CZ" sz="2400" u="sng" dirty="0">
                <a:latin typeface="Arial" panose="020B0604020202020204" pitchFamily="34" charset="0"/>
                <a:ea typeface="Calibri" panose="020F0502020204030204" pitchFamily="34" charset="0"/>
                <a:cs typeface="Times New Roman" panose="02020603050405020304" pitchFamily="18" charset="0"/>
              </a:rPr>
              <a:t>může vyhradit </a:t>
            </a:r>
            <a:r>
              <a:rPr lang="cs-CZ" sz="2400" dirty="0">
                <a:latin typeface="Arial" panose="020B0604020202020204" pitchFamily="34" charset="0"/>
                <a:ea typeface="Calibri" panose="020F0502020204030204" pitchFamily="34" charset="0"/>
                <a:cs typeface="Times New Roman" panose="02020603050405020304" pitchFamily="18" charset="0"/>
              </a:rPr>
              <a:t>právo o předběžných nabídkách </a:t>
            </a:r>
            <a:r>
              <a:rPr lang="cs-CZ" sz="2400" u="sng" dirty="0">
                <a:latin typeface="Arial" panose="020B0604020202020204" pitchFamily="34" charset="0"/>
                <a:ea typeface="Calibri" panose="020F0502020204030204" pitchFamily="34" charset="0"/>
                <a:cs typeface="Times New Roman" panose="02020603050405020304" pitchFamily="18" charset="0"/>
              </a:rPr>
              <a:t>nejednat </a:t>
            </a:r>
            <a:r>
              <a:rPr lang="cs-CZ" sz="2400" dirty="0">
                <a:latin typeface="Arial" panose="020B0604020202020204" pitchFamily="34" charset="0"/>
                <a:ea typeface="Calibri" panose="020F0502020204030204" pitchFamily="34" charset="0"/>
                <a:cs typeface="Times New Roman" panose="02020603050405020304" pitchFamily="18" charset="0"/>
              </a:rPr>
              <a:t>a tuto výhradu aplikovat, je nicméně </a:t>
            </a:r>
            <a:r>
              <a:rPr lang="cs-CZ" sz="2400" u="sng" dirty="0">
                <a:latin typeface="Arial" panose="020B0604020202020204" pitchFamily="34" charset="0"/>
                <a:ea typeface="Calibri" panose="020F0502020204030204" pitchFamily="34" charset="0"/>
                <a:cs typeface="Times New Roman" panose="02020603050405020304" pitchFamily="18" charset="0"/>
              </a:rPr>
              <a:t>nutné přihlédnout i k dalším úkonům</a:t>
            </a:r>
            <a:r>
              <a:rPr lang="cs-CZ" sz="2400" dirty="0">
                <a:latin typeface="Arial" panose="020B0604020202020204" pitchFamily="34" charset="0"/>
                <a:ea typeface="Calibri" panose="020F0502020204030204" pitchFamily="34" charset="0"/>
                <a:cs typeface="Times New Roman" panose="02020603050405020304" pitchFamily="18" charset="0"/>
              </a:rPr>
              <a:t>, které zadavatel v průběhu zadávacího řízení učinil. Tyto úkony totiž mohou výhradu nejednat o předběžných nabídkách buď potvrdit, nebo i vyvrátit.</a:t>
            </a:r>
          </a:p>
          <a:p>
            <a:pPr marL="0" indent="0" algn="just">
              <a:buNone/>
            </a:pP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r>
              <a:rPr lang="cs-CZ" sz="2400" dirty="0">
                <a:latin typeface="Arial" panose="020B0604020202020204" pitchFamily="34" charset="0"/>
                <a:ea typeface="Calibri" panose="020F0502020204030204" pitchFamily="34" charset="0"/>
                <a:cs typeface="Times New Roman" panose="02020603050405020304" pitchFamily="18" charset="0"/>
              </a:rPr>
              <a:t>Pokud zákon výslovně připouští zadavateli možnost stanovit si výhradu nejednat o předběžných nabídkách, a zároveň nestanoví žádné limity jejího aplikování, pak Úřad nemůže vytvářet nové limity aplikování a zadavateli nutit jejich naplnění. Zadavatel </a:t>
            </a:r>
            <a:r>
              <a:rPr lang="cs-CZ" sz="2400" u="sng" dirty="0">
                <a:latin typeface="Arial" panose="020B0604020202020204" pitchFamily="34" charset="0"/>
                <a:ea typeface="Calibri" panose="020F0502020204030204" pitchFamily="34" charset="0"/>
                <a:cs typeface="Times New Roman" panose="02020603050405020304" pitchFamily="18" charset="0"/>
              </a:rPr>
              <a:t>není povinen nějak detailně zdůvodňovat</a:t>
            </a:r>
            <a:r>
              <a:rPr lang="cs-CZ" sz="2400" dirty="0">
                <a:latin typeface="Arial" panose="020B0604020202020204" pitchFamily="34" charset="0"/>
                <a:ea typeface="Calibri" panose="020F0502020204030204" pitchFamily="34" charset="0"/>
                <a:cs typeface="Times New Roman" panose="02020603050405020304" pitchFamily="18" charset="0"/>
              </a:rPr>
              <a:t>, </a:t>
            </a:r>
            <a:r>
              <a:rPr lang="cs-CZ" sz="2400" u="sng" dirty="0">
                <a:latin typeface="Arial" panose="020B0604020202020204" pitchFamily="34" charset="0"/>
                <a:ea typeface="Calibri" panose="020F0502020204030204" pitchFamily="34" charset="0"/>
                <a:cs typeface="Times New Roman" panose="02020603050405020304" pitchFamily="18" charset="0"/>
              </a:rPr>
              <a:t>proč o předběžných nabídkách nejednal</a:t>
            </a:r>
            <a:r>
              <a:rPr lang="cs-CZ" sz="2400" dirty="0">
                <a:latin typeface="Arial" panose="020B0604020202020204" pitchFamily="34" charset="0"/>
                <a:ea typeface="Calibri" panose="020F0502020204030204" pitchFamily="34" charset="0"/>
                <a:cs typeface="Times New Roman" panose="02020603050405020304" pitchFamily="18" charset="0"/>
              </a:rPr>
              <a:t>, (i když jsou nabídky cenově velmi podobné).</a:t>
            </a:r>
          </a:p>
        </p:txBody>
      </p:sp>
    </p:spTree>
    <p:extLst>
      <p:ext uri="{BB962C8B-B14F-4D97-AF65-F5344CB8AC3E}">
        <p14:creationId xmlns:p14="http://schemas.microsoft.com/office/powerpoint/2010/main" val="42060557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Otázku, zda si zadavatel může vyhradit právo o předběžných nabídkách nejednat a tuto výhradu aplikovat</a:t>
            </a:r>
            <a:r>
              <a:rPr lang="cs-CZ" sz="2200" dirty="0">
                <a:effectLst/>
                <a:latin typeface="Arial" panose="020B0604020202020204" pitchFamily="34" charset="0"/>
                <a:ea typeface="Calibri" panose="020F0502020204030204" pitchFamily="34" charset="0"/>
                <a:cs typeface="Times New Roman" panose="02020603050405020304" pitchFamily="18" charset="0"/>
              </a:rPr>
              <a:t>, tedy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považuji za vyřešenou kladným způsobem</a:t>
            </a:r>
            <a:r>
              <a:rPr lang="cs-CZ" sz="2200" dirty="0">
                <a:effectLst/>
                <a:latin typeface="Arial" panose="020B0604020202020204" pitchFamily="34" charset="0"/>
                <a:ea typeface="Calibri" panose="020F0502020204030204" pitchFamily="34" charset="0"/>
                <a:cs typeface="Times New Roman" panose="02020603050405020304" pitchFamily="18" charset="0"/>
              </a:rPr>
              <a:t> (podrobněji k tomu také viz níže v rámci vypořádání jednotlivých námitek). (47)</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V posuzované věci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nicméně nutné přihlédnout i k dalším úkonům, které zadavatel v průběhu zadávacího řízení </a:t>
            </a:r>
            <a:r>
              <a:rPr lang="cs-CZ" sz="2200" dirty="0">
                <a:effectLst/>
                <a:latin typeface="Arial" panose="020B0604020202020204" pitchFamily="34" charset="0"/>
                <a:ea typeface="Calibri" panose="020F0502020204030204" pitchFamily="34" charset="0"/>
                <a:cs typeface="Times New Roman" panose="02020603050405020304" pitchFamily="18" charset="0"/>
              </a:rPr>
              <a:t>učinil.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Tyto úkony totiž mohou mít vliv na aplikaci uvedené výhrady.</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Zadavatel teoreticky může svým dalším jednáním výhradu přímo vyloučit nebo utvrdit účastníky zadávacího řízení v tom, že výhradu neuplatní, a nepřímo tak potvrdí „klasické a standardní“ tříkolové JŘSU (žádosti o účast, podání předběžné nabídky a podání finální nabídky). Tyto další úkony zadavatele je tedy nutné podrobit přezkumu s ohledem na základní zásady dle ustanovení § 6 zákona. (48)</a:t>
            </a:r>
          </a:p>
        </p:txBody>
      </p:sp>
    </p:spTree>
    <p:extLst>
      <p:ext uri="{BB962C8B-B14F-4D97-AF65-F5344CB8AC3E}">
        <p14:creationId xmlns:p14="http://schemas.microsoft.com/office/powerpoint/2010/main" val="2115658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Užitými spojeními však zadavatel vyjádřil takovou míru konkrétnosti</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nelze pochybovat o tom, že hodlá uskutečnit jednání o předběžných nabídkách</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to i přes výhradu </a:t>
            </a:r>
            <a:r>
              <a:rPr lang="cs-CZ" sz="2400" dirty="0">
                <a:effectLst/>
                <a:latin typeface="Arial" panose="020B0604020202020204" pitchFamily="34" charset="0"/>
                <a:ea typeface="Calibri" panose="020F0502020204030204" pitchFamily="34" charset="0"/>
                <a:cs typeface="Times New Roman" panose="02020603050405020304" pitchFamily="18" charset="0"/>
              </a:rPr>
              <a:t>v zadávací dokumentaci o nich nejednat.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Nelze po (potenciálních) účastnících zadávacího řízení rozumně požadovat, aby si vysvětlení zadavatele přes jeho explicitní vyjádření museli interpretovat tak, že v kombinaci s výhradou znamenají, že o předběžných nabídkách se nebude muset konat jednání (k tomu opět viz níže v rámci vypořádání jednotlivých námitek). (56)</a:t>
            </a:r>
          </a:p>
        </p:txBody>
      </p:sp>
    </p:spTree>
    <p:extLst>
      <p:ext uri="{BB962C8B-B14F-4D97-AF65-F5344CB8AC3E}">
        <p14:creationId xmlns:p14="http://schemas.microsoft.com/office/powerpoint/2010/main" val="1581922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Rozhodnutí o námitkách</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562811278"/>
              </p:ext>
            </p:extLst>
          </p:nvPr>
        </p:nvGraphicFramePr>
        <p:xfrm>
          <a:off x="0" y="712569"/>
          <a:ext cx="9144000" cy="384026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99135">
                <a:tc>
                  <a:txBody>
                    <a:bodyPr/>
                    <a:lstStyle/>
                    <a:p>
                      <a:pPr algn="just">
                        <a:lnSpc>
                          <a:spcPct val="107000"/>
                        </a:lnSpc>
                        <a:spcAft>
                          <a:spcPts val="800"/>
                        </a:spcAft>
                      </a:pPr>
                      <a:r>
                        <a:rPr lang="cs-CZ" sz="2000" dirty="0" err="1">
                          <a:effectLst/>
                          <a:latin typeface="Arial" panose="020B0604020202020204" pitchFamily="34" charset="0"/>
                          <a:ea typeface="Calibri" panose="020F0502020204030204" pitchFamily="34" charset="0"/>
                          <a:cs typeface="Arial" panose="020B0604020202020204" pitchFamily="34" charset="0"/>
                        </a:rPr>
                        <a:t>Sp.zn</a:t>
                      </a:r>
                      <a:r>
                        <a:rPr lang="cs-CZ" sz="2000" dirty="0">
                          <a:effectLst/>
                          <a:latin typeface="Arial" panose="020B0604020202020204" pitchFamily="34" charset="0"/>
                          <a:ea typeface="Calibri" panose="020F0502020204030204" pitchFamily="34" charset="0"/>
                          <a:cs typeface="Arial" panose="020B0604020202020204" pitchFamily="34" charset="0"/>
                        </a:rPr>
                        <a:t>. ÚOHS-R0004/2024/VZ, č. j.  ÚOHS-07256/2024/162</a:t>
                      </a:r>
                    </a:p>
                  </a:txBody>
                  <a:tcPr/>
                </a:tc>
                <a:extLst>
                  <a:ext uri="{0D108BD9-81ED-4DB2-BD59-A6C34878D82A}">
                    <a16:rowId xmlns:a16="http://schemas.microsoft.com/office/drawing/2014/main" val="1590331841"/>
                  </a:ext>
                </a:extLst>
              </a:tr>
              <a:tr h="326314">
                <a:tc>
                  <a:txBody>
                    <a:bodyPr/>
                    <a:lstStyle/>
                    <a:p>
                      <a:pPr algn="just">
                        <a:lnSpc>
                          <a:spcPct val="107000"/>
                        </a:lnSpc>
                        <a:spcAft>
                          <a:spcPts val="800"/>
                        </a:spcAft>
                      </a:pPr>
                      <a:r>
                        <a:rPr lang="cs-CZ" sz="2000" u="sng" kern="1200" dirty="0">
                          <a:solidFill>
                            <a:schemeClr val="dk1"/>
                          </a:solidFill>
                          <a:effectLst/>
                          <a:latin typeface="+mn-lt"/>
                          <a:ea typeface="+mn-ea"/>
                          <a:cs typeface="+mn-cs"/>
                          <a:hlinkClick r:id="rId2"/>
                        </a:rPr>
                        <a:t>https://uohs.gov.cz/cs/verejne-zakazky/sbirky-rozhodnuti/detail-21424.html</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299135">
                <a:tc>
                  <a:txBody>
                    <a:bodyPr/>
                    <a:lstStyle/>
                    <a:p>
                      <a:pPr algn="just">
                        <a:lnSpc>
                          <a:spcPct val="107000"/>
                        </a:lnSpc>
                        <a:spcAft>
                          <a:spcPts val="800"/>
                        </a:spcAft>
                      </a:pPr>
                      <a:r>
                        <a:rPr lang="cs-CZ" sz="2000" dirty="0">
                          <a:effectLst/>
                          <a:latin typeface="Arial" panose="020B0604020202020204" pitchFamily="34" charset="0"/>
                          <a:ea typeface="Times New Roman" panose="02020603050405020304" pitchFamily="18" charset="0"/>
                        </a:rPr>
                        <a:t>Výstavba TK ŽLTC Brno</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299135">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16. 2. 2024</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0160">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245 odst. 1 ZZVZ</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767381">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Zadavatel nedodržel pravidlo stanovené v § 245 odst. 1 ZZVZ, když se v odůvodnění </a:t>
                      </a:r>
                      <a:r>
                        <a:rPr lang="cs-CZ" sz="20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rozhodnutí o námitkách navrhovatele podrobně a srozumitelně nevyjádřil ke všem skutečnostem </a:t>
                      </a: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uvedeným navrhovatelem v námitkách, a to:…</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497180">
                <a:tc>
                  <a:txBody>
                    <a:bodyPr/>
                    <a:lstStyle/>
                    <a:p>
                      <a:pPr algn="just">
                        <a:lnSpc>
                          <a:spcPct val="107000"/>
                        </a:lnSpc>
                        <a:spcAft>
                          <a:spcPts val="800"/>
                        </a:spcAft>
                      </a:pPr>
                      <a:endParaRPr lang="cs-CZ" sz="20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568544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Ponaučení:</a:t>
            </a:r>
          </a:p>
          <a:p>
            <a:pPr algn="just"/>
            <a:r>
              <a:rPr lang="cs-CZ" sz="2400" dirty="0">
                <a:latin typeface="Arial" panose="020B0604020202020204" pitchFamily="34" charset="0"/>
                <a:ea typeface="Calibri" panose="020F0502020204030204" pitchFamily="34" charset="0"/>
                <a:cs typeface="Times New Roman" panose="02020603050405020304" pitchFamily="18" charset="0"/>
              </a:rPr>
              <a:t>Zadavatel má povinnost řádně reagovat na každou námitku, a to </a:t>
            </a:r>
            <a:r>
              <a:rPr lang="cs-CZ" sz="2400" u="sng" dirty="0">
                <a:latin typeface="Arial" panose="020B0604020202020204" pitchFamily="34" charset="0"/>
                <a:ea typeface="Calibri" panose="020F0502020204030204" pitchFamily="34" charset="0"/>
                <a:cs typeface="Times New Roman" panose="02020603050405020304" pitchFamily="18" charset="0"/>
              </a:rPr>
              <a:t>i v případě, že se dotýká obecně známé skutečnosti „notorieta“</a:t>
            </a:r>
            <a:r>
              <a:rPr lang="cs-CZ" sz="2400" dirty="0">
                <a:latin typeface="Arial" panose="020B0604020202020204" pitchFamily="34" charset="0"/>
                <a:ea typeface="Calibri" panose="020F0502020204030204" pitchFamily="34" charset="0"/>
                <a:cs typeface="Times New Roman" panose="02020603050405020304" pitchFamily="18" charset="0"/>
              </a:rPr>
              <a:t> </a:t>
            </a:r>
            <a:r>
              <a:rPr lang="cs-CZ" sz="2400" i="1" dirty="0">
                <a:latin typeface="Arial" panose="020B0604020202020204" pitchFamily="34" charset="0"/>
                <a:ea typeface="Calibri" panose="020F0502020204030204" pitchFamily="34" charset="0"/>
                <a:cs typeface="Times New Roman" panose="02020603050405020304" pitchFamily="18" charset="0"/>
              </a:rPr>
              <a:t>(rozdíly mezi fungováním závlahy u tenisového kurtu a sportovního hřiště)</a:t>
            </a:r>
            <a:r>
              <a:rPr lang="cs-CZ" sz="2400" dirty="0">
                <a:latin typeface="Arial" panose="020B0604020202020204" pitchFamily="34" charset="0"/>
                <a:ea typeface="Calibri" panose="020F0502020204030204" pitchFamily="34" charset="0"/>
                <a:cs typeface="Times New Roman" panose="02020603050405020304" pitchFamily="18" charset="0"/>
              </a:rPr>
              <a:t>,</a:t>
            </a:r>
            <a:r>
              <a:rPr lang="cs-CZ" sz="2400" i="1" dirty="0">
                <a:latin typeface="Arial" panose="020B0604020202020204" pitchFamily="34" charset="0"/>
                <a:ea typeface="Calibri" panose="020F0502020204030204" pitchFamily="34" charset="0"/>
                <a:cs typeface="Times New Roman" panose="02020603050405020304" pitchFamily="18" charset="0"/>
              </a:rPr>
              <a:t> </a:t>
            </a:r>
            <a:r>
              <a:rPr lang="cs-CZ" sz="2400" dirty="0">
                <a:latin typeface="Arial" panose="020B0604020202020204" pitchFamily="34" charset="0"/>
                <a:ea typeface="Calibri" panose="020F0502020204030204" pitchFamily="34" charset="0"/>
                <a:cs typeface="Times New Roman" panose="02020603050405020304" pitchFamily="18" charset="0"/>
              </a:rPr>
              <a:t>která dodavatelům pohybující se na daném trhu musí být známa.</a:t>
            </a:r>
            <a:endParaRPr lang="cs-CZ" sz="20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6391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ani v rozhodnutí o námitkách, ani v podáních, která učinil v řízení v I. stupni, či v rozkladu podrobněji nerozebírá, resp. neobjasňuje tyto </a:t>
            </a:r>
            <a:r>
              <a:rPr lang="cs-CZ" sz="2000" i="1" dirty="0">
                <a:effectLst/>
                <a:latin typeface="Arial" panose="020B0604020202020204" pitchFamily="34" charset="0"/>
                <a:ea typeface="Calibri" panose="020F0502020204030204" pitchFamily="34" charset="0"/>
                <a:cs typeface="Times New Roman" panose="02020603050405020304" pitchFamily="18" charset="0"/>
              </a:rPr>
              <a:t>všeobecně známé rozdíly/skutečnosti</a:t>
            </a:r>
            <a:r>
              <a:rPr lang="cs-CZ" sz="2000" dirty="0">
                <a:effectLst/>
                <a:latin typeface="Arial" panose="020B0604020202020204" pitchFamily="34" charset="0"/>
                <a:ea typeface="Calibri" panose="020F0502020204030204" pitchFamily="34" charset="0"/>
                <a:cs typeface="Times New Roman" panose="02020603050405020304" pitchFamily="18" charset="0"/>
              </a:rPr>
              <a:t>. O skutečnosti, že minimálně navrhovateli tyto rozdíly známé nebyly a nejsou, svědčí již obsah jeho námitek, jakož i obsah samotného návrhu.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měl povinnost řádně na tuto námitku reagovat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minimálně poukazem na to, o jakou skutečnost jde (tj. že jsou dány technické rozdíly mezi fungováním závlahy u tenisového kurtu a sportovního hřiště a o jaké konkrétní rozdíly jde)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 by tak musel učinit i v případě, že by o notorietu, tj. obecně známou skutečnost, šlo.</a:t>
            </a:r>
            <a:r>
              <a:rPr lang="cs-CZ" sz="2000" dirty="0">
                <a:effectLst/>
                <a:latin typeface="Arial" panose="020B0604020202020204" pitchFamily="34" charset="0"/>
                <a:ea typeface="Calibri" panose="020F0502020204030204" pitchFamily="34" charset="0"/>
                <a:cs typeface="Times New Roman" panose="02020603050405020304" pitchFamily="18" charset="0"/>
              </a:rPr>
              <a:t> O notorietu se nicméně navíc ani nejedná. Zadavatel </a:t>
            </a:r>
            <a:r>
              <a:rPr lang="cs-CZ" sz="2000" i="1" dirty="0">
                <a:effectLst/>
                <a:latin typeface="Arial" panose="020B0604020202020204" pitchFamily="34" charset="0"/>
                <a:ea typeface="Calibri" panose="020F0502020204030204" pitchFamily="34" charset="0"/>
                <a:cs typeface="Times New Roman" panose="02020603050405020304" pitchFamily="18" charset="0"/>
              </a:rPr>
              <a:t>všeobecně známými skutečnostmi</a:t>
            </a:r>
            <a:r>
              <a:rPr lang="cs-CZ" sz="2000" dirty="0">
                <a:effectLst/>
                <a:latin typeface="Arial" panose="020B0604020202020204" pitchFamily="34" charset="0"/>
                <a:ea typeface="Calibri" panose="020F0502020204030204" pitchFamily="34" charset="0"/>
                <a:cs typeface="Times New Roman" panose="02020603050405020304" pitchFamily="18" charset="0"/>
              </a:rPr>
              <a:t> v rozhodnutí o námitkách neargumentoval, ani takové skutečnosti v rozhodnutí o námitkách blíže neuvedl a neuvádí je ani nyní. Námitka rozkladu tedy nejenže nemůže zvrátit učiněný závěr ohledně nepřezkoumatelnosti rozhodnutí o námitkách (zadavatel se k rozdílům mezi fungováním jednotlivých zavlažovacích systémů nevyjádřil vůbec), ale ani se nejeví podloženou po stránce skutkové, neboť zadavatel své tvrzení o rozdílnosti funkcí obou systémů nijak nedokládá. To je však z pohledu přezkoumatelnosti rozhodnutí o námitkách již vedlejší. (40)</a:t>
            </a:r>
          </a:p>
        </p:txBody>
      </p:sp>
    </p:spTree>
    <p:extLst>
      <p:ext uri="{BB962C8B-B14F-4D97-AF65-F5344CB8AC3E}">
        <p14:creationId xmlns:p14="http://schemas.microsoft.com/office/powerpoint/2010/main" val="4742855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Podání námitek / Stejnopis návrhu</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229541106"/>
              </p:ext>
            </p:extLst>
          </p:nvPr>
        </p:nvGraphicFramePr>
        <p:xfrm>
          <a:off x="0" y="712569"/>
          <a:ext cx="9144000" cy="449253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99135">
                <a:tc>
                  <a:txBody>
                    <a:bodyPr/>
                    <a:lstStyle/>
                    <a:p>
                      <a:pPr algn="just">
                        <a:lnSpc>
                          <a:spcPct val="107000"/>
                        </a:lnSpc>
                        <a:spcAft>
                          <a:spcPts val="800"/>
                        </a:spcAft>
                      </a:pPr>
                      <a:r>
                        <a:rPr lang="cs-CZ" sz="2000" dirty="0" err="1">
                          <a:effectLst/>
                          <a:latin typeface="Arial" panose="020B0604020202020204" pitchFamily="34" charset="0"/>
                          <a:ea typeface="Calibri" panose="020F0502020204030204" pitchFamily="34" charset="0"/>
                          <a:cs typeface="Arial" panose="020B0604020202020204" pitchFamily="34" charset="0"/>
                        </a:rPr>
                        <a:t>Sp.zn</a:t>
                      </a:r>
                      <a:r>
                        <a:rPr lang="cs-CZ" sz="2000" dirty="0">
                          <a:effectLst/>
                          <a:latin typeface="Arial" panose="020B0604020202020204" pitchFamily="34" charset="0"/>
                          <a:ea typeface="Calibri" panose="020F0502020204030204" pitchFamily="34" charset="0"/>
                          <a:cs typeface="Arial" panose="020B0604020202020204" pitchFamily="34" charset="0"/>
                        </a:rPr>
                        <a:t>. ÚOHS-S0538/2023/VZ, č. j.  ÚOHS-04343/2024/500</a:t>
                      </a:r>
                    </a:p>
                  </a:txBody>
                  <a:tcPr/>
                </a:tc>
                <a:extLst>
                  <a:ext uri="{0D108BD9-81ED-4DB2-BD59-A6C34878D82A}">
                    <a16:rowId xmlns:a16="http://schemas.microsoft.com/office/drawing/2014/main" val="1590331841"/>
                  </a:ext>
                </a:extLst>
              </a:tr>
              <a:tr h="326314">
                <a:tc>
                  <a:txBody>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Arial" panose="020B0604020202020204" pitchFamily="34" charset="0"/>
                          <a:hlinkClick r:id="rId2"/>
                        </a:rPr>
                        <a:t>https://uohs.gov.cz/cs/verejne-zakazky/sbirky-rozhodnuti/detail-21431.html</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299135">
                <a:tc>
                  <a:txBody>
                    <a:bodyPr/>
                    <a:lstStyle/>
                    <a:p>
                      <a:pPr algn="just">
                        <a:lnSpc>
                          <a:spcPct val="107000"/>
                        </a:lnSpc>
                        <a:spcAft>
                          <a:spcPts val="800"/>
                        </a:spcAft>
                      </a:pPr>
                      <a:r>
                        <a:rPr lang="cs-CZ" sz="2000" dirty="0">
                          <a:effectLst/>
                          <a:latin typeface="Arial" panose="020B0604020202020204" pitchFamily="34" charset="0"/>
                          <a:ea typeface="Times New Roman" panose="02020603050405020304" pitchFamily="18" charset="0"/>
                        </a:rPr>
                        <a:t>„RS4 úsek Ústí nad Labem – státní hranice CZ/SRN"; realizace geologických technických prací pro Krušnohorský tunel</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299135">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22. 2. 2024</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0160">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242 odst. 1 ZZVZ </a:t>
                      </a:r>
                      <a:r>
                        <a:rPr lang="cs-CZ"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251 odst. 2 ZZVZ </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767381">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Zadavatel v rozporu s ustanovením § 2 odst. 3 ZZVZ směřuje k zadání sektorové veřejné zakázky s odkazem na § 158 odst. 1 ZZVZ </a:t>
                      </a:r>
                      <a:r>
                        <a:rPr lang="cs-CZ" sz="20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zadávaná jako podlimitní sektorová veřejná zakázka mimo zadávací řízení, ačkoliv nejsou naplněny podmínky pro uplatnění tohoto postupu</a:t>
                      </a: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neboť jde o nadlimitní sektorovou veřejnou zakázku… </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497180">
                <a:tc>
                  <a:txBody>
                    <a:bodyPr/>
                    <a:lstStyle/>
                    <a:p>
                      <a:pPr algn="just">
                        <a:lnSpc>
                          <a:spcPct val="107000"/>
                        </a:lnSpc>
                        <a:spcAft>
                          <a:spcPts val="800"/>
                        </a:spcAft>
                      </a:pPr>
                      <a:endParaRPr lang="cs-CZ" sz="20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39902475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Ponaučení:</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V případě, kdy zadavatel postupuje při zveřejnění stěžejního dokumentu, který nese informaci o zadávání veřejné zakázky mimo režim zákona, zcela mimo formalizované a pro dodavatele očekávatelné postupy platné pro řádná zadávací řízení, a současně kdy je oprávnění zadavatele postupovat při zadávání veřejné zakázky mimo režim zákona zpochybněno, nelze bez dalšího automaticky považovat okamžik zveřejnění informace o záměru zadat veřejnou zakázku za spouštějící běh lhůty pro podání námitek proti postupu zadavatele mimo zadávací řízení.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V takovém případě je naopak nutné s ohledem na zásadu přiměřenosti i s přihlédnutím ke konkrétním okolnostem považovat za okolnost relevantní pro počátek běhu lhůty nejen okamžik, kdy se do povědomí stěžovatele dostala informace, že zadavatel danou veřejnou zakázku hodlá zadat mimo režim zákona, ale rovněž okamžik, kdy stěžovatel mohl získat pochybnost, že je volba takového postupu nezákonná.</a:t>
            </a:r>
          </a:p>
          <a:p>
            <a:pPr algn="just"/>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8704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16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V daném případě však považuje Úřad </a:t>
            </a:r>
            <a:r>
              <a:rPr lang="cs-CZ"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 podstatné, že navrhovatel musel nejdříve výzvu k podání nabídky na profilu zadavatele </a:t>
            </a:r>
            <a:r>
              <a:rPr lang="cs-CZ" sz="1600" dirty="0">
                <a:effectLst/>
                <a:latin typeface="Arial" panose="020B0604020202020204" pitchFamily="34" charset="0"/>
                <a:ea typeface="Calibri" panose="020F0502020204030204" pitchFamily="34" charset="0"/>
                <a:cs typeface="Times New Roman" panose="02020603050405020304" pitchFamily="18" charset="0"/>
              </a:rPr>
              <a:t>(tj. mimo „oficiální“ místo, kde lze informaci o zahájení zadávacího řízení očekávat) bez jakékoliv předchozí indicie </a:t>
            </a:r>
            <a:r>
              <a:rPr lang="cs-CZ" sz="16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„objevit“, prostudovat a vyhodnotit, zda jsou splněny podmínky pro to, aby mohla být na danou veřejnou zakázku aplikována výjimka dle § 158 odst. 1 zákona. </a:t>
            </a:r>
            <a:r>
              <a:rPr lang="cs-CZ" sz="1600" dirty="0">
                <a:effectLst/>
                <a:latin typeface="Arial" panose="020B0604020202020204" pitchFamily="34" charset="0"/>
                <a:ea typeface="Calibri" panose="020F0502020204030204" pitchFamily="34" charset="0"/>
                <a:cs typeface="Times New Roman" panose="02020603050405020304" pitchFamily="18" charset="0"/>
              </a:rPr>
              <a:t>Navrhovatel tak musel prozkoumat, zda jde o sektorovou veřejnou zakázku, co konkrétně je jejím předmětem, na základě toho provést právní posouzení, co má být považováno za hlavní předmět veřejné zakázky s ohledem na to, že v sobě zahrnuje specializované odborné stavební práce i služby značného rozsahu, provést alespoň rámcové ocenění předmětu veřejné zakázky (zadavatel výši předpokládané hodnoty ve výzvě k podání nabídky ani později k dotazům dodavatelů neuvedl) pro posouzení, zda může jít o podlimitní veřejnou zakázku, a následně z uvedeného dovodit, zda mohly být splněny podmínky pro aplikaci výjimky dle § 158 odst. 1 zákona. Úřad podotýká, že zodpovězení otázky, co je hlavním předmětem veřejné zakázky, lze považovat v daném případě za značně náročné, aby bylo možné jej učinit pouze na základě CPV kódů či popisu předmětu veřejné zakázky, jak se snaží bagatelizovat zadavatel. </a:t>
            </a:r>
            <a:r>
              <a:rPr lang="cs-CZ" sz="16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Pochybnost navrhovatele o tom, zda je zadavatel oprávněn postupovat mimo zadávací řízení, tak nemohla vzniknout automaticky na základě prostého seznámení se s obsahem výzvy k podání nabídky</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nýbrž bylo nutné pro ověření postupu zadavatele </a:t>
            </a:r>
            <a:r>
              <a:rPr lang="cs-CZ" sz="1600" dirty="0">
                <a:effectLst/>
                <a:latin typeface="Arial" panose="020B0604020202020204" pitchFamily="34" charset="0"/>
                <a:ea typeface="Calibri" panose="020F0502020204030204" pitchFamily="34" charset="0"/>
                <a:cs typeface="Times New Roman" panose="02020603050405020304" pitchFamily="18" charset="0"/>
              </a:rPr>
              <a:t>a pro vytvoření argumentů pro učinění kroků k obraně proti nezákonnému postupu zadavatele i </a:t>
            </a:r>
            <a:r>
              <a:rPr lang="cs-CZ" sz="16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prostudování zadávacích podmínek v nezbytném detailu</a:t>
            </a:r>
            <a:r>
              <a:rPr lang="cs-CZ" sz="1600" dirty="0">
                <a:effectLst/>
                <a:latin typeface="Arial" panose="020B0604020202020204" pitchFamily="34" charset="0"/>
                <a:ea typeface="Calibri" panose="020F0502020204030204" pitchFamily="34" charset="0"/>
                <a:cs typeface="Times New Roman" panose="02020603050405020304" pitchFamily="18" charset="0"/>
              </a:rPr>
              <a:t>. Úřad má naopak za to, že v daném případě bez detailního prostudování zadávacích podmínek nebylo možné ihned dojít k závěru, že zadavatel není oprávněn veřejnou zakázku zadat mimo zadávací řízení. (146)</a:t>
            </a:r>
          </a:p>
        </p:txBody>
      </p:sp>
    </p:spTree>
    <p:extLst>
      <p:ext uri="{BB962C8B-B14F-4D97-AF65-F5344CB8AC3E}">
        <p14:creationId xmlns:p14="http://schemas.microsoft.com/office/powerpoint/2010/main" val="9912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Pro aplikaci předmětné výjimky tak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nepostačí toliko vymezit bezpečnostní zájmy a opatření nezbytná k jejich ochraně</a:t>
            </a:r>
            <a:r>
              <a:rPr lang="cs-CZ" sz="2400" dirty="0">
                <a:effectLst/>
                <a:latin typeface="Arial" panose="020B0604020202020204" pitchFamily="34" charset="0"/>
                <a:ea typeface="Calibri" panose="020F0502020204030204" pitchFamily="34" charset="0"/>
                <a:cs typeface="Times New Roman" panose="02020603050405020304" pitchFamily="18" charset="0"/>
              </a:rPr>
              <a:t>, nýbrž je třeba prokázat, že nelze učinit taková opatření, která by provedení zadávacího řízení umožňovala. </a:t>
            </a:r>
          </a:p>
          <a:p>
            <a:pPr marL="0" indent="0" algn="just">
              <a:buNone/>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400" u="sng" dirty="0">
                <a:effectLst/>
                <a:latin typeface="Arial" panose="020B0604020202020204" pitchFamily="34" charset="0"/>
                <a:ea typeface="Calibri" panose="020F0502020204030204" pitchFamily="34" charset="0"/>
                <a:cs typeface="Times New Roman" panose="02020603050405020304" pitchFamily="18" charset="0"/>
              </a:rPr>
              <a:t>Důležitost veřejné zakázky však ještě sama o sobě nesvědčí </a:t>
            </a:r>
            <a:r>
              <a:rPr lang="cs-CZ" sz="2400" dirty="0">
                <a:effectLst/>
                <a:latin typeface="Arial" panose="020B0604020202020204" pitchFamily="34" charset="0"/>
                <a:ea typeface="Calibri" panose="020F0502020204030204" pitchFamily="34" charset="0"/>
                <a:cs typeface="Times New Roman" panose="02020603050405020304" pitchFamily="18" charset="0"/>
              </a:rPr>
              <a:t>pro to, aby bylo při jejím zadávání postupováno mimo zadávací řízení, resp. na základě některé ze zákonných výjimek.</a:t>
            </a:r>
            <a:endParaRPr lang="cs-CZ" sz="24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92906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tak stojí na stanovisku, že v daném konkrétním případě, kdy byla výzva k podání nabídky zveřejněna pouze na profilu zadavatele  a bylo tedy nutné, aby navrhovatel nejprve danou výzvu „ objevil“ a dále aby pro posouzení, zda je volba zadavatele postupovat mimo režim zákona v souladu se zákonem, vynaložil značné odborné úsilí, na jehož základě si teprve mohl učinit závěr o tom, že dle jeho názoru zadavatel aplikoval výjimku dle § 158 odst. 1 zákona neoprávněně, nelze právě den uveřejnění výzvy k podání nabídky na profilu zadavatele automaticky považovat za den, kdy se informace o nezákonném postupu zadavatele dostala do povědomí navrhovatele, tj. za den, kdy se bez dalšího nutně dozvěděl o porušení zákona ze strany zadavatele. (147)</a:t>
            </a:r>
          </a:p>
          <a:p>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Pakliže nelze zpochybnit</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se navrhovatel o domnělém porušení zákona ze strany zadavatele spočívajícím v neoprávněné aplikaci výjimky dle § 158 odst. 1 zákona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mohl dozvědět až dne 20. 7. 2023</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je třeba akceptovat tento den jako počátek běhu lhůtu pro podání námitek proti takovému postupu.</a:t>
            </a:r>
            <a:r>
              <a:rPr lang="cs-CZ" sz="2000" dirty="0">
                <a:effectLst/>
                <a:latin typeface="Arial" panose="020B0604020202020204" pitchFamily="34" charset="0"/>
                <a:ea typeface="Calibri" panose="020F0502020204030204" pitchFamily="34" charset="0"/>
                <a:cs typeface="Times New Roman" panose="02020603050405020304" pitchFamily="18" charset="0"/>
              </a:rPr>
              <a:t> (150)</a:t>
            </a:r>
          </a:p>
        </p:txBody>
      </p:sp>
    </p:spTree>
    <p:extLst>
      <p:ext uri="{BB962C8B-B14F-4D97-AF65-F5344CB8AC3E}">
        <p14:creationId xmlns:p14="http://schemas.microsoft.com/office/powerpoint/2010/main" val="37316131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Byť byl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stejnopis návrhu </a:t>
            </a:r>
            <a:r>
              <a:rPr lang="cs-CZ" sz="2400" dirty="0">
                <a:effectLst/>
                <a:latin typeface="Arial" panose="020B0604020202020204" pitchFamily="34" charset="0"/>
                <a:ea typeface="Calibri" panose="020F0502020204030204" pitchFamily="34" charset="0"/>
                <a:cs typeface="Times New Roman" panose="02020603050405020304" pitchFamily="18" charset="0"/>
              </a:rPr>
              <a:t>zaslán zadavateli z datové schránky právního zástupce navrhovatele, aniž by přílohou stejnopisu byla i plná moc, z níž by vyplývalo, že právní zástupce je oprávněn jménem navrhovatele návrh podat (když by v takové situaci mohlo být vhodné, aby přílohou stejnopisu návrhu plná moc byla), má Úřad za to, že i bez této plné moci byl obsahem stejnopisu návrhu doručeného zadavateli jednoznačný a zřetelný projev vůle navrhovatele zahájit řízení o přezkoumání úkonů zadavatele ve smyslu § 249 zákona. </a:t>
            </a:r>
          </a:p>
        </p:txBody>
      </p:sp>
    </p:spTree>
    <p:extLst>
      <p:ext uri="{BB962C8B-B14F-4D97-AF65-F5344CB8AC3E}">
        <p14:creationId xmlns:p14="http://schemas.microsoft.com/office/powerpoint/2010/main" val="2898959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I když tedy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doručení stejnopisu návrhu nikoliv navrhovatelem, ale právním zástupcem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bez současného doručení jeho zmocnění pro provedení takového úkonu</a:t>
            </a:r>
            <a:r>
              <a:rPr lang="cs-CZ" sz="2400" dirty="0">
                <a:effectLst/>
                <a:latin typeface="Arial" panose="020B0604020202020204" pitchFamily="34" charset="0"/>
                <a:ea typeface="Calibri" panose="020F0502020204030204" pitchFamily="34" charset="0"/>
                <a:cs typeface="Times New Roman" panose="02020603050405020304" pitchFamily="18" charset="0"/>
              </a:rPr>
              <a:t>, mohlo vzbudit v zadavateli určitou pochybnost o jeho podání aktivně legitimovanou osobou,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bylo zároveň z obsahu tohoto podání zřejmé, že se týká osoby navrhovatele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který dříve směřoval vůči zadavateli v dané veřejné zakázce své námitky</a:t>
            </a:r>
            <a:r>
              <a:rPr lang="cs-CZ" sz="2400" dirty="0">
                <a:effectLst/>
                <a:latin typeface="Arial" panose="020B0604020202020204" pitchFamily="34" charset="0"/>
                <a:ea typeface="Calibri" panose="020F0502020204030204" pitchFamily="34" charset="0"/>
                <a:cs typeface="Times New Roman" panose="02020603050405020304" pitchFamily="18" charset="0"/>
              </a:rPr>
              <a:t>, jimž zadavatel nevyhověl, a tedy podání návrhu navrhovatelem muselo být pro zadavatele očekávatelným a logickým krokem vůči zadavateli. (118)</a:t>
            </a:r>
          </a:p>
        </p:txBody>
      </p:sp>
    </p:spTree>
    <p:extLst>
      <p:ext uri="{BB962C8B-B14F-4D97-AF65-F5344CB8AC3E}">
        <p14:creationId xmlns:p14="http://schemas.microsoft.com/office/powerpoint/2010/main" val="22007742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Podíl jiné osoby na plnění veřejné zakázky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41187012"/>
              </p:ext>
            </p:extLst>
          </p:nvPr>
        </p:nvGraphicFramePr>
        <p:xfrm>
          <a:off x="0" y="712569"/>
          <a:ext cx="9144000" cy="323534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99135">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rPr>
                        <a:t>Sp.zn</a:t>
                      </a:r>
                      <a:r>
                        <a:rPr lang="cs-CZ" sz="2000" b="1" kern="1200" dirty="0">
                          <a:solidFill>
                            <a:srgbClr val="FFFFFF"/>
                          </a:solidFill>
                          <a:effectLst/>
                          <a:latin typeface="Arial" panose="020B0604020202020204" pitchFamily="34" charset="0"/>
                          <a:ea typeface="Times New Roman" panose="02020603050405020304" pitchFamily="18" charset="0"/>
                        </a:rPr>
                        <a:t>. ÚOHS-R0170/2023/VZ, č. j.  ÚOHS-07833/2024/161</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26314">
                <a:tc>
                  <a:txBody>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Arial" panose="020B0604020202020204" pitchFamily="34" charset="0"/>
                          <a:hlinkClick r:id="rId2"/>
                        </a:rPr>
                        <a:t>https://uohs.gov.cz/cs/verejne-zakazky/sbirky-rozhodnuti/detail-21449.html</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299135">
                <a:tc>
                  <a:txBody>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Arial" panose="020B0604020202020204" pitchFamily="34" charset="0"/>
                        </a:rPr>
                        <a:t>Obec Archlebov – ČOV a stoková síť 2022</a:t>
                      </a:r>
                    </a:p>
                  </a:txBody>
                  <a:tcPr/>
                </a:tc>
                <a:extLst>
                  <a:ext uri="{0D108BD9-81ED-4DB2-BD59-A6C34878D82A}">
                    <a16:rowId xmlns:a16="http://schemas.microsoft.com/office/drawing/2014/main" val="3291472387"/>
                  </a:ext>
                </a:extLst>
              </a:tr>
              <a:tr h="299135">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26. 2. 2024</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0160">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83 odst. 2 ZZVZ</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767381">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Rozhodnutí ÚOHS-S0647/2023/VZ ruším a věc vracím Úřadu k novému projednání.</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497180">
                <a:tc>
                  <a:txBody>
                    <a:bodyPr/>
                    <a:lstStyle/>
                    <a:p>
                      <a:pPr algn="just">
                        <a:lnSpc>
                          <a:spcPct val="107000"/>
                        </a:lnSpc>
                        <a:spcAft>
                          <a:spcPts val="800"/>
                        </a:spcAft>
                      </a:pPr>
                      <a:endParaRPr lang="cs-CZ" sz="20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42897341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Z stanovil maximální nabídkovou ceny na 1</a:t>
            </a:r>
            <a:r>
              <a:rPr lang="cs-CZ" sz="2000" dirty="0">
                <a:effectLst/>
                <a:latin typeface="Arial" panose="020B0604020202020204" pitchFamily="34" charset="0"/>
                <a:ea typeface="Calibri" panose="020F0502020204030204" pitchFamily="34" charset="0"/>
                <a:cs typeface="Times New Roman" panose="02020603050405020304" pitchFamily="18" charset="0"/>
              </a:rPr>
              <a:t>27 000 000 Kč bez DPH,</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požadoval 3 referenční stavební práce, </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k</a:t>
            </a:r>
            <a:r>
              <a:rPr lang="cs-CZ" sz="2000" dirty="0">
                <a:effectLst/>
                <a:latin typeface="Arial" panose="020B0604020202020204" pitchFamily="34" charset="0"/>
                <a:ea typeface="Calibri" panose="020F0502020204030204" pitchFamily="34" charset="0"/>
                <a:cs typeface="Times New Roman" panose="02020603050405020304" pitchFamily="18" charset="0"/>
              </a:rPr>
              <a:t>aždá v minimální hodnotě 50 mil. Kč</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D prokazoval splnění prostřednictvím poddodavatele, přičemž</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t</a:t>
            </a:r>
            <a:r>
              <a:rPr lang="cs-CZ" sz="2000" dirty="0">
                <a:effectLst/>
                <a:latin typeface="Arial" panose="020B0604020202020204" pitchFamily="34" charset="0"/>
                <a:ea typeface="Calibri" panose="020F0502020204030204" pitchFamily="34" charset="0"/>
                <a:cs typeface="Times New Roman" panose="02020603050405020304" pitchFamily="18" charset="0"/>
              </a:rPr>
              <a:t>ento poddodavatel se měl podílet na plnění VZ ve výši 24 % cca 28 mil. Kč bez DPH.</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nepovažoval podíl poddodavatele na realizaci VZ za souladný s § 83 ZZVZ, neboť se dle jeho názoru musel podílet na realizaci VZ min. v rozsahu 50 mil. Kč bez DPH, když jeho reference měla pokrývat zakázku v minimální hodnotě právě 50 mil. Kč bez DPH.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 tohoto D ze zadávacího řízení vyloučil.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v 1.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stupn</a:t>
            </a:r>
            <a:r>
              <a:rPr lang="cs-CZ" sz="2000" dirty="0">
                <a:effectLst/>
                <a:latin typeface="Arial" panose="020B0604020202020204" pitchFamily="34" charset="0"/>
                <a:ea typeface="Calibri" panose="020F0502020204030204" pitchFamily="34" charset="0"/>
                <a:cs typeface="Times New Roman" panose="02020603050405020304" pitchFamily="18" charset="0"/>
              </a:rPr>
              <a:t> tento postup schválil.</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13255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S ohledem na určitou pružnost neurčitého právního pojmu, jakým přiměřenost bezesporu je, je navíc zjevné, že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nelze vycházet z přesného matematického přepočtu podílu poddodavatele na prokázání kvalifikačních požadavků vůči jeho podílu na plnění veřejné zakázky</a:t>
            </a:r>
            <a:r>
              <a:rPr lang="cs-CZ" sz="2400" dirty="0">
                <a:effectLst/>
                <a:latin typeface="Arial" panose="020B0604020202020204" pitchFamily="34" charset="0"/>
                <a:ea typeface="Calibri" panose="020F0502020204030204" pitchFamily="34" charset="0"/>
                <a:cs typeface="Times New Roman" panose="02020603050405020304" pitchFamily="18" charset="0"/>
              </a:rPr>
              <a:t>. Postačí, aby tyto podíly přiměřeně (nikoliv přesně) navzájem korespondovaly, a to jak obsahem, tak rozsahem. </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4675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Při posouzení dostatečnosti vztahu relevantní části kvalifikace a podílu poddodavatele na plnění veřejné zakázky je nutno vycházet především z jejich vzájemné přiměřenosti s ohledem na ostatní parametry veřejné zakázky.  Platí tedy,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podíl poddodavatele na realizaci veřejné zakázky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svým rozsahem a předmětem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přiměřeně odpovídat tomu, jak se tento poddodavatel podílí na splnění kvalifikace za dodavatele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Posouzen musí být nejenom obsah plnění </a:t>
            </a:r>
            <a:r>
              <a:rPr lang="cs-CZ" sz="2400" dirty="0">
                <a:effectLst/>
                <a:latin typeface="Arial" panose="020B0604020202020204" pitchFamily="34" charset="0"/>
                <a:ea typeface="Calibri" panose="020F0502020204030204" pitchFamily="34" charset="0"/>
                <a:cs typeface="Times New Roman" panose="02020603050405020304" pitchFamily="18" charset="0"/>
              </a:rPr>
              <a:t>(jak kvalifikačního, tak plnění veřejné zakázky),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ale i jeho rozsah. </a:t>
            </a:r>
            <a:r>
              <a:rPr lang="cs-CZ" sz="2400" dirty="0">
                <a:effectLst/>
                <a:latin typeface="Arial" panose="020B0604020202020204" pitchFamily="34" charset="0"/>
                <a:ea typeface="Calibri" panose="020F0502020204030204" pitchFamily="34" charset="0"/>
                <a:cs typeface="Times New Roman" panose="02020603050405020304" pitchFamily="18" charset="0"/>
              </a:rPr>
              <a:t>Obě tyto kategorie pak musí být posouzeny s ohledem na celkový rozsah a charakter kvalifikačních požadavků zadavatele a rovněž s ohledem na celkový rozsah a charakter plnění veřejné zakázky. (61)</a:t>
            </a:r>
          </a:p>
        </p:txBody>
      </p:sp>
    </p:spTree>
    <p:extLst>
      <p:ext uri="{BB962C8B-B14F-4D97-AF65-F5344CB8AC3E}">
        <p14:creationId xmlns:p14="http://schemas.microsoft.com/office/powerpoint/2010/main" val="39007278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K těmto závěrům lze uvést několik příkladů – pokud např. zadavatel požaduje u velké stavební zakázky mimo jiné zkušenost s dodávkou výtahu a dodavatel tuto zkušenost prokáže toliko prostřednictvím poddodavatele, je přiměřené, aby se takový poddodavatel podílel zásadní měrou na realizaci výtahů při plnění veřejné zakázky. Nebylo by naopak dostatečné, aby se takový poddodavatel podílel na plnění veřejné zakázky pouze ve zcela odlišných pracích (byť ve finančním objemu obdobném, jako je objem pro realizaci výtahů). Obdobně bylo přistoupeno k posouzení poddodavatelského závazku ve věci rozhodnutí předsedy Úřadu ze dne 31. 1. 2022, </a:t>
            </a:r>
            <a:r>
              <a:rPr lang="cs-CZ" sz="1700" dirty="0" err="1">
                <a:effectLst/>
                <a:latin typeface="Arial" panose="020B0604020202020204" pitchFamily="34" charset="0"/>
                <a:ea typeface="Calibri" panose="020F0502020204030204" pitchFamily="34" charset="0"/>
                <a:cs typeface="Times New Roman" panose="02020603050405020304" pitchFamily="18" charset="0"/>
              </a:rPr>
              <a:t>sp</a:t>
            </a:r>
            <a:r>
              <a:rPr lang="cs-CZ" sz="1700" dirty="0">
                <a:effectLst/>
                <a:latin typeface="Arial" panose="020B0604020202020204" pitchFamily="34" charset="0"/>
                <a:ea typeface="Calibri" panose="020F0502020204030204" pitchFamily="34" charset="0"/>
                <a:cs typeface="Times New Roman" panose="02020603050405020304" pitchFamily="18" charset="0"/>
              </a:rPr>
              <a:t>. zn. ÚOHS-R0193/2021/VZ, které bylo následně aprobováno rozsudkem Krajského soudu v Brně č. j. 30 </a:t>
            </a:r>
            <a:r>
              <a:rPr lang="cs-CZ" sz="1700" dirty="0" err="1">
                <a:effectLst/>
                <a:latin typeface="Arial" panose="020B0604020202020204" pitchFamily="34" charset="0"/>
                <a:ea typeface="Calibri" panose="020F0502020204030204" pitchFamily="34" charset="0"/>
                <a:cs typeface="Times New Roman" panose="02020603050405020304" pitchFamily="18" charset="0"/>
              </a:rPr>
              <a:t>Af</a:t>
            </a:r>
            <a:r>
              <a:rPr lang="cs-CZ" sz="1700" dirty="0">
                <a:effectLst/>
                <a:latin typeface="Arial" panose="020B0604020202020204" pitchFamily="34" charset="0"/>
                <a:ea typeface="Calibri" panose="020F0502020204030204" pitchFamily="34" charset="0"/>
                <a:cs typeface="Times New Roman" panose="02020603050405020304" pitchFamily="18" charset="0"/>
              </a:rPr>
              <a:t> 22/2022-55 ze dne 29. 1. 2024. Dále, pokud např.  zadavatel požaduje zkušenosti, které pokrývají svým předmětem celou veřejnou zakázku (jako tomu bylo v posuzované věci), je nutno posoudit celý objem kvalifikace a její smysl vůči celému objemu plnění veřejné zakázky. Při tomto posouzení také nelze pominout, že část veřejné zakázky vždy tvoří určité režijní náklady, které s odborností, jejíž prokázání je zpravidla smyslem kvalifikačních předpokladů, přímo nesouvisejí. Tedy ani v takovém případě nelze přistupovat ke striktnímu matematickému přepočtu podílů na kvalifikaci a podílů na plnění veřejné zakázky. Může rovněž nastat situace, kdy zadavatel požaduje kvalifikaci pouze pro určitou část plnění veřejné zakázky a zbytek plnění považuje za natolik běžný, že pro jeho realizaci nepožaduje kvalifikaci žádnou. I zde pak postačí, aby poddodavatel prokazující kvalifikaci následně plnil jen právě tu odbornou část plnění, jejíž kvalitu chtěl zadavatel kvalifikačním kritériem zajistit.</a:t>
            </a:r>
          </a:p>
        </p:txBody>
      </p:sp>
    </p:spTree>
    <p:extLst>
      <p:ext uri="{BB962C8B-B14F-4D97-AF65-F5344CB8AC3E}">
        <p14:creationId xmlns:p14="http://schemas.microsoft.com/office/powerpoint/2010/main" val="40935260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nchor="ctr"/>
          <a:lstStyle/>
          <a:p>
            <a:pPr marL="0" indent="0" algn="ctr">
              <a:buNone/>
            </a:pPr>
            <a:r>
              <a:rPr lang="cs-CZ" sz="9600" dirty="0">
                <a:effectLst/>
                <a:latin typeface="Arial" panose="020B0604020202020204" pitchFamily="34" charset="0"/>
                <a:ea typeface="Calibri" panose="020F0502020204030204" pitchFamily="34" charset="0"/>
                <a:cs typeface="Times New Roman" panose="02020603050405020304" pitchFamily="18" charset="0"/>
              </a:rPr>
              <a:t>KONEC</a:t>
            </a:r>
          </a:p>
        </p:txBody>
      </p:sp>
    </p:spTree>
    <p:extLst>
      <p:ext uri="{BB962C8B-B14F-4D97-AF65-F5344CB8AC3E}">
        <p14:creationId xmlns:p14="http://schemas.microsoft.com/office/powerpoint/2010/main" val="121064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Existence výše uvedené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hrozby vyplývající z aktuální geopolitické situace však sama o sobě nesvědčí pro to</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aby zadavatel při zadání předmětné veřejné zakázky postupoval mimo režim zákona</a:t>
            </a:r>
            <a:r>
              <a:rPr lang="cs-CZ" sz="2400" dirty="0">
                <a:effectLst/>
                <a:latin typeface="Arial" panose="020B0604020202020204" pitchFamily="34" charset="0"/>
                <a:ea typeface="Calibri" panose="020F0502020204030204" pitchFamily="34" charset="0"/>
                <a:cs typeface="Times New Roman" panose="02020603050405020304" pitchFamily="18" charset="0"/>
              </a:rPr>
              <a:t>, neboť uvedeným důvodem by mohl paušálně operovat kterýkoliv zadavatel zadávající veřejnou zakázku související s procesem voleb. Jak bude popsáno níže,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i v zadávacím řízení lze učinit taková opatření, která danou hrozbu eliminují </a:t>
            </a:r>
            <a:r>
              <a:rPr lang="cs-CZ" sz="2400" dirty="0">
                <a:effectLst/>
                <a:latin typeface="Arial" panose="020B0604020202020204" pitchFamily="34" charset="0"/>
                <a:ea typeface="Calibri" panose="020F0502020204030204" pitchFamily="34" charset="0"/>
                <a:cs typeface="Times New Roman" panose="02020603050405020304" pitchFamily="18" charset="0"/>
              </a:rPr>
              <a:t>(například realizace předmětu veřejné zakázky v prostorách obviněného, poskytnutí části dokumentace na základě dohody o zachování mlčenlivosti, požadavky na kvalifikaci dodavatele, strpění kontroly zadavatelem, povinnost zachovat mlčenlivost apod.). (84)</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37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tedy a priori argumentovat</a:t>
            </a:r>
            <a:r>
              <a:rPr lang="cs-CZ" sz="2000" dirty="0">
                <a:effectLst/>
                <a:latin typeface="Arial" panose="020B0604020202020204" pitchFamily="34" charset="0"/>
                <a:ea typeface="Calibri" panose="020F0502020204030204" pitchFamily="34" charset="0"/>
                <a:cs typeface="Times New Roman" panose="02020603050405020304" pitchFamily="18" charset="0"/>
              </a:rPr>
              <a:t>, jak činí obviněný, v tom smyslu,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při výběru dodavatele je třeba se vyhnout neomezenému počtu dodavatelů</a:t>
            </a:r>
            <a:r>
              <a:rPr lang="cs-CZ" sz="2000" dirty="0">
                <a:effectLst/>
                <a:latin typeface="Arial" panose="020B0604020202020204" pitchFamily="34" charset="0"/>
                <a:ea typeface="Calibri" panose="020F0502020204030204" pitchFamily="34" charset="0"/>
                <a:cs typeface="Times New Roman" panose="02020603050405020304" pitchFamily="18" charset="0"/>
              </a:rPr>
              <a:t>, [CITLIVÁ INFORMACE],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příp. takoví dodavatelé, kteří si budou vědomi eventuálně obtížné vymahatelnosti sankcí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 proto raději z opatrnosti v zadávacím řízení vůbec nepostupovat.</a:t>
            </a:r>
            <a:r>
              <a:rPr lang="cs-CZ" sz="2000" dirty="0">
                <a:effectLst/>
                <a:latin typeface="Arial" panose="020B0604020202020204" pitchFamily="34" charset="0"/>
                <a:ea typeface="Calibri" panose="020F0502020204030204" pitchFamily="34" charset="0"/>
                <a:cs typeface="Times New Roman" panose="02020603050405020304" pitchFamily="18" charset="0"/>
              </a:rPr>
              <a:t> Tento způsob uvažování odporuje principu poctivosti (objektivní dobré víry), dle kterého zadavatel předpokládá, že se do zadávacího řízení hlásí takoví dodavatelé, kteří mají zájem a kapacity veřejnou zakázku řádně a včas splnit, přičemž jejich způsobilost k takové realizaci zadavatel může ověřit právě prostřednictvím vhodně nastavených zadávacích podmínek (kvalifikace). Navíc by tento způsob uvažování, kdy by na něj Úřad přistoupil, vedl nutně k absurdnímu závěru, že jakákoli „důležitější veřejná zakázka“ (výstavba či rekonstrukce velké nemocnice, nákup medicínského přístrojového vybavení, výstavba klíčové infrastruktury, pořízení klíčových informačních systémů např. pro správu daní a mnohé a mnohé další) je nevhodná pro zadání v zadávacím řízení (protože najít – byť volnější – vztah k plnění „základních povinností státu“ lze u poměrně širokého okruhu veřejných zakázek, stejně jako lze u širokého okruhu zakázek nepochybně dospět k závěru, že bude lepší, když „budou realizovány spíše dříve než později“). (93)</a:t>
            </a:r>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74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Rozdělení VZ na části</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409581539"/>
              </p:ext>
            </p:extLst>
          </p:nvPr>
        </p:nvGraphicFramePr>
        <p:xfrm>
          <a:off x="0" y="712569"/>
          <a:ext cx="9144000" cy="667111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1800" dirty="0" err="1">
                          <a:effectLst/>
                          <a:latin typeface="Arial" panose="020B0604020202020204" pitchFamily="34" charset="0"/>
                          <a:ea typeface="Calibri" panose="020F0502020204030204" pitchFamily="34" charset="0"/>
                          <a:cs typeface="Arial" panose="020B0604020202020204" pitchFamily="34" charset="0"/>
                        </a:rPr>
                        <a:t>Sp.zn</a:t>
                      </a:r>
                      <a:r>
                        <a:rPr lang="cs-CZ" sz="1800" dirty="0">
                          <a:effectLst/>
                          <a:latin typeface="Arial" panose="020B0604020202020204" pitchFamily="34" charset="0"/>
                          <a:ea typeface="Calibri" panose="020F0502020204030204" pitchFamily="34" charset="0"/>
                          <a:cs typeface="Arial" panose="020B0604020202020204" pitchFamily="34" charset="0"/>
                        </a:rPr>
                        <a:t>. ÚOHS-S0236/2023/VZ, č. j.  ÚOHS-01980/2024/500</a:t>
                      </a: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1800" u="sng" kern="1200" dirty="0">
                          <a:solidFill>
                            <a:schemeClr val="dk1"/>
                          </a:solidFill>
                          <a:effectLst/>
                          <a:latin typeface="+mn-lt"/>
                          <a:ea typeface="+mn-ea"/>
                          <a:cs typeface="+mn-cs"/>
                          <a:hlinkClick r:id="rId2"/>
                        </a:rPr>
                        <a:t>https://uohs.gov.cz/cs/verejne-zakazky/sbirky-rozhodnuti/detail-21407.html</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RÁMCOVÁ DOHODA o provádění výcviku v rámci projektu Profesionalizace řidičů Hasičského záchranného sboru České republiky</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18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 2. 2024</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35 ZZVZ, § 36 odst. 1 ZZVZ</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1781442">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Zadavatel při zadávání veřejné zakázky stanovil zadávací podmínky v rozporu s ustanovením § 36 odst. 1 ZZVZ, ve spojení se zásadou zákazu diskriminace, když </a:t>
                      </a:r>
                      <a:r>
                        <a:rPr lang="cs-CZ" sz="18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nerozdělil předmět veřejné zakázky na části, ačkoliv to předmět veřejné zakázky umožňuje</a:t>
                      </a:r>
                      <a:r>
                        <a:rPr lang="cs-CZ"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jelikož nastavenými zadávacími podmínkami s ohledem na požadavek v bodu 3.2 zadávací dokumentace, kterým stanovil, že „dodavatel je povinen zajistit místo plnění v dojezdové vzdálenosti maximálně do 150 km od sídla každého krajského ředitelství HZS, s tím, že počet míst plnění je stanoven na minimálně pět polygonů. Místo plnění pro výcvik řidičů v kurzu C1, C na vozidlech kategorie N3 zadavatel stanovuje v dojezdové vzdálenosti do 100 km od servisního střediska ZÚ HZS Hlučín“, způsobil, že dodavatelé působící na relevantním trhu nejsou schopni takto definovaný předmět veřejné zakázky splnit samostatně, čímž vytvořil bezdůvodné překážky hospodářské soutěže a diskriminoval potenciální dodavatele v možnosti nabídnout zadavateli jím poptávané plnění.</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672453">
                <a:tc>
                  <a:txBody>
                    <a:bodyPr/>
                    <a:lstStyle/>
                    <a:p>
                      <a:pPr algn="just">
                        <a:lnSpc>
                          <a:spcPct val="107000"/>
                        </a:lnSpc>
                        <a:spcAft>
                          <a:spcPts val="800"/>
                        </a:spcAft>
                      </a:pPr>
                      <a:endParaRPr lang="cs-CZ" sz="16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2544862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Rámcová dohoda s jedním dodavatelem na výcvik řidičů HZS,</a:t>
            </a:r>
          </a:p>
          <a:p>
            <a:pPr algn="just"/>
            <a:r>
              <a:rPr lang="cs-CZ" sz="2400" dirty="0">
                <a:latin typeface="Arial" panose="020B0604020202020204" pitchFamily="34" charset="0"/>
                <a:cs typeface="Arial" panose="020B0604020202020204" pitchFamily="34" charset="0"/>
              </a:rPr>
              <a:t>výcvik musí být prováděn na minimálně na 5 polygonech,</a:t>
            </a:r>
          </a:p>
          <a:p>
            <a:pPr algn="just"/>
            <a:r>
              <a:rPr lang="cs-CZ" sz="2400" dirty="0">
                <a:latin typeface="Arial" panose="020B0604020202020204" pitchFamily="34" charset="0"/>
                <a:cs typeface="Arial" panose="020B0604020202020204" pitchFamily="34" charset="0"/>
              </a:rPr>
              <a:t>výcvik musí být prováděn v dojezdové vzdálenosti maximálně do 150 km od sídla každého krajského ředitelství HZS,</a:t>
            </a:r>
          </a:p>
          <a:p>
            <a:pPr marL="0" indent="0" algn="just">
              <a:buNone/>
            </a:pPr>
            <a:endParaRPr lang="cs-CZ" sz="2400" dirty="0">
              <a:latin typeface="Arial" panose="020B0604020202020204" pitchFamily="34" charset="0"/>
              <a:cs typeface="Arial" panose="020B0604020202020204" pitchFamily="34" charset="0"/>
            </a:endParaRPr>
          </a:p>
          <a:p>
            <a:pPr algn="just"/>
            <a:r>
              <a:rPr lang="cs-CZ" sz="2400" i="1" dirty="0">
                <a:latin typeface="Arial" panose="020B0604020202020204" pitchFamily="34" charset="0"/>
                <a:cs typeface="Arial" panose="020B0604020202020204" pitchFamily="34" charset="0"/>
              </a:rPr>
              <a:t>s výjimkou kurzů C1, C na vozidlech kategorie N3 kde zadavatel požadoval dojezdovou vzdálenosti do 100 km od servisního střediska ZÚ HZS Hlučín</a:t>
            </a:r>
            <a:r>
              <a:rPr lang="cs-CZ" sz="2400" dirty="0">
                <a:latin typeface="Arial" panose="020B0604020202020204" pitchFamily="34" charset="0"/>
                <a:cs typeface="Arial" panose="020B0604020202020204" pitchFamily="34" charset="0"/>
              </a:rPr>
              <a:t>.</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8263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Ponaučení:</a:t>
            </a:r>
          </a:p>
          <a:p>
            <a:pPr algn="just"/>
            <a:r>
              <a:rPr lang="cs-CZ" sz="2200" dirty="0">
                <a:latin typeface="Arial" panose="020B0604020202020204" pitchFamily="34" charset="0"/>
                <a:ea typeface="Calibri" panose="020F0502020204030204" pitchFamily="34" charset="0"/>
                <a:cs typeface="Times New Roman" panose="02020603050405020304" pitchFamily="18" charset="0"/>
              </a:rPr>
              <a:t>Z</a:t>
            </a:r>
            <a:r>
              <a:rPr lang="cs-CZ" sz="2200" dirty="0">
                <a:effectLst/>
                <a:latin typeface="Arial" panose="020B0604020202020204" pitchFamily="34" charset="0"/>
                <a:ea typeface="Calibri" panose="020F0502020204030204" pitchFamily="34" charset="0"/>
                <a:cs typeface="Times New Roman" panose="02020603050405020304" pitchFamily="18" charset="0"/>
              </a:rPr>
              <a:t>adavatel při rozhodování, zda má předmět veřejné zakázky rozdělit či nikoliv, </a:t>
            </a:r>
            <a:r>
              <a:rPr lang="cs-CZ" sz="2200" u="sng" dirty="0">
                <a:effectLst/>
                <a:latin typeface="Arial" panose="020B0604020202020204" pitchFamily="34" charset="0"/>
                <a:ea typeface="Calibri" panose="020F0502020204030204" pitchFamily="34" charset="0"/>
                <a:cs typeface="Times New Roman" panose="02020603050405020304" pitchFamily="18" charset="0"/>
              </a:rPr>
              <a:t>musí nutně zohlednit skutečnost</a:t>
            </a:r>
            <a:r>
              <a:rPr lang="cs-CZ" sz="2200" dirty="0">
                <a:effectLst/>
                <a:latin typeface="Arial" panose="020B0604020202020204" pitchFamily="34" charset="0"/>
                <a:ea typeface="Calibri" panose="020F0502020204030204" pitchFamily="34" charset="0"/>
                <a:cs typeface="Times New Roman" panose="02020603050405020304" pitchFamily="18" charset="0"/>
              </a:rPr>
              <a:t>, zda při nerozdělení předmětu veřejné zakázky </a:t>
            </a:r>
            <a:r>
              <a:rPr lang="cs-CZ" sz="2200" u="sng" dirty="0">
                <a:effectLst/>
                <a:latin typeface="Arial" panose="020B0604020202020204" pitchFamily="34" charset="0"/>
                <a:ea typeface="Calibri" panose="020F0502020204030204" pitchFamily="34" charset="0"/>
                <a:cs typeface="Times New Roman" panose="02020603050405020304" pitchFamily="18" charset="0"/>
              </a:rPr>
              <a:t>neexistuje negativní důsledek</a:t>
            </a:r>
            <a:r>
              <a:rPr lang="cs-CZ" sz="2200" dirty="0">
                <a:effectLst/>
                <a:latin typeface="Arial" panose="020B0604020202020204" pitchFamily="34" charset="0"/>
                <a:ea typeface="Calibri" panose="020F0502020204030204" pitchFamily="34" charset="0"/>
                <a:cs typeface="Times New Roman" panose="02020603050405020304" pitchFamily="18" charset="0"/>
              </a:rPr>
              <a:t>, který by mohl převážit jinak přirozené výhody zadávání veřejné zakázky jako celku. </a:t>
            </a:r>
          </a:p>
          <a:p>
            <a:pPr marL="0" indent="0" algn="just">
              <a:buNone/>
            </a:pP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200" dirty="0">
                <a:latin typeface="Arial" panose="020B0604020202020204" pitchFamily="34" charset="0"/>
                <a:ea typeface="Calibri" panose="020F0502020204030204" pitchFamily="34" charset="0"/>
                <a:cs typeface="Times New Roman" panose="02020603050405020304" pitchFamily="18" charset="0"/>
              </a:rPr>
              <a:t>Z</a:t>
            </a:r>
            <a:r>
              <a:rPr lang="cs-CZ" sz="2200" dirty="0">
                <a:effectLst/>
                <a:latin typeface="Arial" panose="020B0604020202020204" pitchFamily="34" charset="0"/>
                <a:ea typeface="Calibri" panose="020F0502020204030204" pitchFamily="34" charset="0"/>
                <a:cs typeface="Times New Roman" panose="02020603050405020304" pitchFamily="18" charset="0"/>
              </a:rPr>
              <a:t>adavatel má zohlednit, jaký </a:t>
            </a:r>
            <a:r>
              <a:rPr lang="cs-CZ" sz="2200" u="sng" dirty="0">
                <a:effectLst/>
                <a:latin typeface="Arial" panose="020B0604020202020204" pitchFamily="34" charset="0"/>
                <a:ea typeface="Calibri" panose="020F0502020204030204" pitchFamily="34" charset="0"/>
                <a:cs typeface="Times New Roman" panose="02020603050405020304" pitchFamily="18" charset="0"/>
              </a:rPr>
              <a:t>dopad </a:t>
            </a:r>
            <a:r>
              <a:rPr lang="cs-CZ" sz="2200" dirty="0">
                <a:effectLst/>
                <a:latin typeface="Arial" panose="020B0604020202020204" pitchFamily="34" charset="0"/>
                <a:ea typeface="Calibri" panose="020F0502020204030204" pitchFamily="34" charset="0"/>
                <a:cs typeface="Times New Roman" panose="02020603050405020304" pitchFamily="18" charset="0"/>
              </a:rPr>
              <a:t>má jeho jednání </a:t>
            </a:r>
            <a:r>
              <a:rPr lang="cs-CZ" sz="2200" u="sng" dirty="0">
                <a:effectLst/>
                <a:latin typeface="Arial" panose="020B0604020202020204" pitchFamily="34" charset="0"/>
                <a:ea typeface="Calibri" panose="020F0502020204030204" pitchFamily="34" charset="0"/>
                <a:cs typeface="Times New Roman" panose="02020603050405020304" pitchFamily="18" charset="0"/>
              </a:rPr>
              <a:t>na relevantní trh </a:t>
            </a:r>
            <a:r>
              <a:rPr lang="cs-CZ" sz="2200" dirty="0">
                <a:effectLst/>
                <a:latin typeface="Arial" panose="020B0604020202020204" pitchFamily="34" charset="0"/>
                <a:ea typeface="Calibri" panose="020F0502020204030204" pitchFamily="34" charset="0"/>
                <a:cs typeface="Times New Roman" panose="02020603050405020304" pitchFamily="18" charset="0"/>
              </a:rPr>
              <a:t>v rámci jednotlivých územních jednotek a zda by při rozdělení veřejné zakázky na části mohl obdržet více nabídek než v případě, kdy by tuto možnost nepřipustil. </a:t>
            </a:r>
          </a:p>
          <a:p>
            <a:pPr marL="0" indent="0" algn="just">
              <a:buNone/>
            </a:pP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200" u="sng" dirty="0">
                <a:latin typeface="Arial" panose="020B0604020202020204" pitchFamily="34" charset="0"/>
                <a:ea typeface="Calibri" panose="020F0502020204030204" pitchFamily="34" charset="0"/>
                <a:cs typeface="Times New Roman" panose="02020603050405020304" pitchFamily="18" charset="0"/>
              </a:rPr>
              <a:t>A</a:t>
            </a:r>
            <a:r>
              <a:rPr lang="cs-CZ" sz="2200" u="sng" dirty="0">
                <a:effectLst/>
                <a:latin typeface="Arial" panose="020B0604020202020204" pitchFamily="34" charset="0"/>
                <a:ea typeface="Calibri" panose="020F0502020204030204" pitchFamily="34" charset="0"/>
                <a:cs typeface="Times New Roman" panose="02020603050405020304" pitchFamily="18" charset="0"/>
              </a:rPr>
              <a:t>dministrativní jednoduchost nemůže převážit </a:t>
            </a:r>
            <a:r>
              <a:rPr lang="cs-CZ" sz="2200" dirty="0">
                <a:effectLst/>
                <a:latin typeface="Arial" panose="020B0604020202020204" pitchFamily="34" charset="0"/>
                <a:ea typeface="Calibri" panose="020F0502020204030204" pitchFamily="34" charset="0"/>
                <a:cs typeface="Times New Roman" panose="02020603050405020304" pitchFamily="18" charset="0"/>
              </a:rPr>
              <a:t>nad povinností zadavatele postupovat podle zákona, a případný vyšší „komfort“ zadavatele při jednání s jediným dodavatelem nemůže vyvážit skutečnost, že tímto způsobem bude či může být zcela zásadním způsobem omezena soutěž mezi dodavateli. </a:t>
            </a:r>
          </a:p>
          <a:p>
            <a:pPr algn="just"/>
            <a:endParaRPr lang="cs-CZ"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120037"/>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2.xml><?xml version="1.0" encoding="utf-8"?>
<ds:datastoreItem xmlns:ds="http://schemas.openxmlformats.org/officeDocument/2006/customXml" ds:itemID="{5FCA8911-77CF-44EC-9BC8-A02CD861D4ED}">
  <ds:schemaRefs>
    <ds:schemaRef ds:uri="http://schemas.microsoft.com/office/2006/documentManagement/types"/>
    <ds:schemaRef ds:uri="http://purl.org/dc/elements/1.1/"/>
    <ds:schemaRef ds:uri="bb47cf2c-ce88-4b77-90b9-bcb92befe09a"/>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MMR_klas</Template>
  <TotalTime>39866</TotalTime>
  <Words>6450</Words>
  <Application>Microsoft Office PowerPoint</Application>
  <PresentationFormat>Předvádění na obrazovce (4:3)</PresentationFormat>
  <Paragraphs>239</Paragraphs>
  <Slides>48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48</vt:i4>
      </vt:variant>
    </vt:vector>
  </HeadingPairs>
  <TitlesOfParts>
    <vt:vector size="53" baseType="lpstr">
      <vt:lpstr>Arial</vt:lpstr>
      <vt:lpstr>Calibri</vt:lpstr>
      <vt:lpstr>Symbol</vt:lpstr>
      <vt:lpstr>Wingdings</vt:lpstr>
      <vt:lpstr>MMR_klas</vt:lpstr>
      <vt:lpstr>Prezentace aplikace PowerPoint</vt:lpstr>
      <vt:lpstr>Ochrana bezpečnostních zájmů</vt:lpstr>
      <vt:lpstr>Prezentace aplikace PowerPoint</vt:lpstr>
      <vt:lpstr>Prezentace aplikace PowerPoint</vt:lpstr>
      <vt:lpstr>Prezentace aplikace PowerPoint</vt:lpstr>
      <vt:lpstr>Prezentace aplikace PowerPoint</vt:lpstr>
      <vt:lpstr>Rozdělení VZ na části</vt:lpstr>
      <vt:lpstr>Prezentace aplikace PowerPoint</vt:lpstr>
      <vt:lpstr>Prezentace aplikace PowerPoint</vt:lpstr>
      <vt:lpstr>Prezentace aplikace PowerPoint</vt:lpstr>
      <vt:lpstr>DNS</vt:lpstr>
      <vt:lpstr>Prezentace aplikace PowerPoint</vt:lpstr>
      <vt:lpstr>Prezentace aplikace PowerPoint</vt:lpstr>
      <vt:lpstr>Prezentace aplikace PowerPoint</vt:lpstr>
      <vt:lpstr>Prezentace aplikace PowerPoint</vt:lpstr>
      <vt:lpstr>Uveřejnění smlouvy</vt:lpstr>
      <vt:lpstr>Prezentace aplikace PowerPoint</vt:lpstr>
      <vt:lpstr>Prezentace aplikace PowerPoint</vt:lpstr>
      <vt:lpstr>Zrušení zadávacího řízení</vt:lpstr>
      <vt:lpstr>Prezentace aplikace PowerPoint</vt:lpstr>
      <vt:lpstr>Prezentace aplikace PowerPoint</vt:lpstr>
      <vt:lpstr>Prezentace aplikace PowerPoint</vt:lpstr>
      <vt:lpstr>Prezentace aplikace PowerPoint</vt:lpstr>
      <vt:lpstr>Prezentace aplikace PowerPoint</vt:lpstr>
      <vt:lpstr>Uveřejnění smlouvy</vt:lpstr>
      <vt:lpstr>Prezentace aplikace PowerPoint</vt:lpstr>
      <vt:lpstr>Prezentace aplikace PowerPoint</vt:lpstr>
      <vt:lpstr>Prezentace aplikace PowerPoint</vt:lpstr>
      <vt:lpstr>Výhrada nejednat o předběžných nabídkách</vt:lpstr>
      <vt:lpstr>Prezentace aplikace PowerPoint</vt:lpstr>
      <vt:lpstr>Prezentace aplikace PowerPoint</vt:lpstr>
      <vt:lpstr>Prezentace aplikace PowerPoint</vt:lpstr>
      <vt:lpstr>Prezentace aplikace PowerPoint</vt:lpstr>
      <vt:lpstr>Rozhodnutí o námitkách</vt:lpstr>
      <vt:lpstr>Prezentace aplikace PowerPoint</vt:lpstr>
      <vt:lpstr>Prezentace aplikace PowerPoint</vt:lpstr>
      <vt:lpstr>Podání námitek / Stejnopis návrhu</vt:lpstr>
      <vt:lpstr>Prezentace aplikace PowerPoint</vt:lpstr>
      <vt:lpstr>Prezentace aplikace PowerPoint</vt:lpstr>
      <vt:lpstr>Prezentace aplikace PowerPoint</vt:lpstr>
      <vt:lpstr>Prezentace aplikace PowerPoint</vt:lpstr>
      <vt:lpstr>Prezentace aplikace PowerPoint</vt:lpstr>
      <vt:lpstr>Podíl jiné osoby na plnění veřejné zakázky</vt:lpstr>
      <vt:lpstr>Prezentace aplikace PowerPoint</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Raška Marcel</cp:lastModifiedBy>
  <cp:revision>1817</cp:revision>
  <cp:lastPrinted>2024-04-22T11:25:46Z</cp:lastPrinted>
  <dcterms:created xsi:type="dcterms:W3CDTF">2012-11-28T11:32:44Z</dcterms:created>
  <dcterms:modified xsi:type="dcterms:W3CDTF">2024-04-23T07:35:14Z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