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35"/>
  </p:notesMasterIdLst>
  <p:handoutMasterIdLst>
    <p:handoutMasterId r:id="rId36"/>
  </p:handoutMasterIdLst>
  <p:sldIdLst>
    <p:sldId id="264" r:id="rId3"/>
    <p:sldId id="272" r:id="rId4"/>
    <p:sldId id="324" r:id="rId5"/>
    <p:sldId id="303" r:id="rId6"/>
    <p:sldId id="277" r:id="rId7"/>
    <p:sldId id="333" r:id="rId8"/>
    <p:sldId id="336" r:id="rId9"/>
    <p:sldId id="342" r:id="rId10"/>
    <p:sldId id="344" r:id="rId11"/>
    <p:sldId id="335" r:id="rId12"/>
    <p:sldId id="337" r:id="rId13"/>
    <p:sldId id="345" r:id="rId14"/>
    <p:sldId id="435" r:id="rId15"/>
    <p:sldId id="437" r:id="rId16"/>
    <p:sldId id="346" r:id="rId17"/>
    <p:sldId id="440" r:id="rId18"/>
    <p:sldId id="441" r:id="rId19"/>
    <p:sldId id="347" r:id="rId20"/>
    <p:sldId id="348" r:id="rId21"/>
    <p:sldId id="340" r:id="rId22"/>
    <p:sldId id="311" r:id="rId23"/>
    <p:sldId id="351" r:id="rId24"/>
    <p:sldId id="326" r:id="rId25"/>
    <p:sldId id="327" r:id="rId26"/>
    <p:sldId id="328" r:id="rId27"/>
    <p:sldId id="313" r:id="rId28"/>
    <p:sldId id="352" r:id="rId29"/>
    <p:sldId id="314" r:id="rId30"/>
    <p:sldId id="536" r:id="rId31"/>
    <p:sldId id="537" r:id="rId32"/>
    <p:sldId id="538" r:id="rId33"/>
    <p:sldId id="278" r:id="rId3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  <a:srgbClr val="98FB98"/>
    <a:srgbClr val="8CC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0576" autoAdjust="0"/>
  </p:normalViewPr>
  <p:slideViewPr>
    <p:cSldViewPr snapToGrid="0">
      <p:cViewPr varScale="1">
        <p:scale>
          <a:sx n="60" d="100"/>
          <a:sy n="60" d="100"/>
        </p:scale>
        <p:origin x="572" y="5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B67133AC-2C04-45FC-8D07-B373B6291E39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BE04A98-F9C1-4ACB-94AA-D702CED6C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24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7A626EDB-FCAF-484A-88A1-4DD3A71A1170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99ED3CEF-EF8F-49AA-A968-E62585E189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4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9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93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85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6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46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4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0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7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8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9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1E84EBE-2A99-4557-99FA-5EEABDC7EC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652D407-907E-440B-8EC2-3E3ECED25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5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2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3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5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611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17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d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4257" y="1412776"/>
            <a:ext cx="9372599" cy="4464496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sz="11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pl-PL" sz="5400" b="1" dirty="0">
                <a:solidFill>
                  <a:srgbClr val="000099"/>
                </a:solidFill>
              </a:rPr>
              <a:t>Účast zahraničních dodavatelů v zadávacím řízení</a:t>
            </a:r>
          </a:p>
          <a:p>
            <a:pPr marL="0" indent="0" algn="ctr">
              <a:buNone/>
            </a:pPr>
            <a:endParaRPr lang="pl-PL" sz="44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Lenka Matochová</a:t>
            </a:r>
          </a:p>
        </p:txBody>
      </p:sp>
    </p:spTree>
    <p:extLst>
      <p:ext uri="{BB962C8B-B14F-4D97-AF65-F5344CB8AC3E}">
        <p14:creationId xmlns:p14="http://schemas.microsoft.com/office/powerpoint/2010/main" val="266698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dirty="0"/>
              <a:t>„</a:t>
            </a:r>
            <a:r>
              <a:rPr lang="cs-CZ" sz="2400" i="1" dirty="0"/>
              <a:t>V případě, že byla kvalifikace získána v zahraničí, prokazuje se doklady vydanými podle právního řádu země, ve které byla získána, a to v rozsahu požadovaném zadavatelem.</a:t>
            </a:r>
            <a:r>
              <a:rPr lang="cs-CZ" sz="2400" dirty="0"/>
              <a:t>“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relevantní je v této souvislosti původ kvalifikace, ne dodavatele (uplatní se i na tuzemského dodavatele)</a:t>
            </a:r>
          </a:p>
          <a:p>
            <a:pPr algn="just"/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získaná v zahraničí § 81 </a:t>
            </a:r>
          </a:p>
        </p:txBody>
      </p:sp>
    </p:spTree>
    <p:extLst>
      <p:ext uri="{BB962C8B-B14F-4D97-AF65-F5344CB8AC3E}">
        <p14:creationId xmlns:p14="http://schemas.microsoft.com/office/powerpoint/2010/main" val="302287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Komunikace mezi zadavatelem a  zahraničním dodavatelem</a:t>
            </a:r>
            <a:br>
              <a:rPr lang="cs-CZ" sz="4400" dirty="0"/>
            </a:b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9054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090057"/>
            <a:ext cx="11055019" cy="4495799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1" dirty="0"/>
              <a:t>§ 45 odst. 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dirty="0"/>
              <a:t>Pokud zadavatel vyžaduje předložení dokladu a dodavatel není z důvodů, které mu nelze přičítat, schopen předložit požadovaný doklad, je oprávněn předložit jiný rovnocenný doklad.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1" dirty="0"/>
              <a:t>§ 45 odst. 3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dirty="0"/>
              <a:t>Pokud tento zákon nebo zadavatel vyžaduje předložení dokladu podle právního řádu České republiky, může dodavatel předložit obdobný doklad podle právního řádu státu, ve kterém se tento doklad vydává … Pokud se podle příslušného právního řádu požadovaný doklad nevydává, může být nahrazen písemným čestným prohlášením.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1" dirty="0"/>
              <a:t>§ 77 odst. 3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dirty="0"/>
              <a:t>Doklady k profesní způsobilosti nemusí být předloženy, pokud právní předpisy v zemi sídla obdobnou profesní způsobilost nevyžadují.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předkládání dokladů</a:t>
            </a:r>
          </a:p>
        </p:txBody>
      </p:sp>
    </p:spTree>
    <p:extLst>
      <p:ext uri="{BB962C8B-B14F-4D97-AF65-F5344CB8AC3E}">
        <p14:creationId xmlns:p14="http://schemas.microsoft.com/office/powerpoint/2010/main" val="243892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19536" y="2276872"/>
            <a:ext cx="8291264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trike="sngStrike" dirty="0"/>
              <a:t>určuje ho zadavatel ve formuláři, výzvě k podání nabídek</a:t>
            </a:r>
          </a:p>
          <a:p>
            <a:pPr algn="just"/>
            <a:r>
              <a:rPr lang="cs-CZ" strike="sngStrike" dirty="0"/>
              <a:t>doklad v cizím jazyce + překlad do českého jazyka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trike="sngStrike" dirty="0"/>
              <a:t>neplatí pro doklady ve slovenském jazyce + diplomy v latině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trike="sngStrike" dirty="0"/>
              <a:t>stačí neoficiální „prostý“ překlad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cs-CZ" strike="sngStrike" dirty="0"/>
              <a:t>v případě pochybností lze vyžádat úředně ověřený překlad (seznam tlumočníků a překladatelů)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trike="sngStrike" dirty="0"/>
              <a:t>Jazyk dokladů doposud</a:t>
            </a:r>
          </a:p>
        </p:txBody>
      </p:sp>
    </p:spTree>
    <p:extLst>
      <p:ext uri="{BB962C8B-B14F-4D97-AF65-F5344CB8AC3E}">
        <p14:creationId xmlns:p14="http://schemas.microsoft.com/office/powerpoint/2010/main" val="204857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dokladů § 45 odst. 3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43379" y="2060848"/>
            <a:ext cx="9996256" cy="47971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Volitelnost jazyka dokladů, určí zadavatel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Doklad v jiném než požadovaném jazyce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sz="2700" dirty="0"/>
              <a:t>překlad do požadovaného jazyka (úkol dodavatele)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Rozhodný původ dokumentu, ne dodavatele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700" dirty="0"/>
              <a:t>Překlad 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stačí prostý překlad, (až) v případě pochybností žádost  o úřední překlad</a:t>
            </a:r>
          </a:p>
          <a:p>
            <a:pPr marL="1200150" lvl="1" indent="-457200" algn="just">
              <a:buFont typeface="Wingdings" panose="05000000000000000000" pitchFamily="2" charset="2"/>
              <a:buChar char="ü"/>
            </a:pPr>
            <a:r>
              <a:rPr lang="cs-CZ" dirty="0"/>
              <a:t>neplatí pro doklady v českém nebo slovenském jazyce + diplomy v latině (lze prominout i u jiných jazyků)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Akcentovaná písemnost čestného prohlášení o tom, že se doklad podle příslušného právního řádu nevydává</a:t>
            </a:r>
          </a:p>
        </p:txBody>
      </p:sp>
    </p:spTree>
    <p:extLst>
      <p:ext uri="{BB962C8B-B14F-4D97-AF65-F5344CB8AC3E}">
        <p14:creationId xmlns:p14="http://schemas.microsoft.com/office/powerpoint/2010/main" val="13051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5543" y="2569028"/>
            <a:ext cx="10232571" cy="3884307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bez odchylky od obecných pravidel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povinnost zadavatele a dodavatele komunikovat digitálně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povinnost použít elektronický nástroj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registrace do elektronického nástroje – podle pravidel elektronického nástroje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endParaRPr lang="cs-CZ" sz="1050" dirty="0"/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/>
              <a:t>nelze vyloučit ani podání nabídky jiným dodavatelem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elektronickou komunikaci</a:t>
            </a:r>
          </a:p>
        </p:txBody>
      </p:sp>
    </p:spTree>
    <p:extLst>
      <p:ext uri="{BB962C8B-B14F-4D97-AF65-F5344CB8AC3E}">
        <p14:creationId xmlns:p14="http://schemas.microsoft.com/office/powerpoint/2010/main" val="82710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412776"/>
            <a:ext cx="8291264" cy="1080120"/>
          </a:xfrm>
        </p:spPr>
        <p:txBody>
          <a:bodyPr/>
          <a:lstStyle/>
          <a:p>
            <a:r>
              <a:rPr lang="cs-CZ" dirty="0"/>
              <a:t>Nově „originalita“ na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91544" y="2204865"/>
            <a:ext cx="8229600" cy="43924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(odst. 3) Zadavatel </a:t>
            </a:r>
            <a:r>
              <a:rPr lang="cs-CZ" b="1" dirty="0"/>
              <a:t>odešle</a:t>
            </a:r>
            <a:r>
              <a:rPr lang="cs-CZ" dirty="0"/>
              <a:t> vybranému dodavateli výzvu k předložení</a:t>
            </a:r>
          </a:p>
          <a:p>
            <a:pPr algn="just"/>
            <a:r>
              <a:rPr lang="cs-CZ" dirty="0"/>
              <a:t>dokladů o kvalifikaci (dodavatele, kvalifikačního poddodavatele), které požadoval a nemá je k dispozici</a:t>
            </a:r>
          </a:p>
          <a:p>
            <a:pPr algn="just"/>
            <a:r>
              <a:rPr lang="cs-CZ" dirty="0"/>
              <a:t>příp. dokladů nebo vzorků, jejichž předložení je podmínkou uzavření smlouvy</a:t>
            </a:r>
          </a:p>
          <a:p>
            <a:pPr algn="just"/>
            <a:r>
              <a:rPr lang="cs-CZ" dirty="0"/>
              <a:t>příp. dokladů podle § 85 odst. 1 (nekvalifikační poddodavatelé)</a:t>
            </a:r>
          </a:p>
        </p:txBody>
      </p:sp>
    </p:spTree>
    <p:extLst>
      <p:ext uri="{BB962C8B-B14F-4D97-AF65-F5344CB8AC3E}">
        <p14:creationId xmlns:p14="http://schemas.microsoft.com/office/powerpoint/2010/main" val="95810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412776"/>
            <a:ext cx="8291264" cy="1080120"/>
          </a:xfrm>
        </p:spPr>
        <p:txBody>
          <a:bodyPr/>
          <a:lstStyle/>
          <a:p>
            <a:r>
              <a:rPr lang="cs-CZ" dirty="0"/>
              <a:t>Nově „</a:t>
            </a:r>
            <a:r>
              <a:rPr lang="cs-CZ" dirty="0" err="1"/>
              <a:t>originalita“na</a:t>
            </a:r>
            <a:r>
              <a:rPr lang="cs-CZ" dirty="0"/>
              <a:t>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991544" y="2492896"/>
            <a:ext cx="8229600" cy="43651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(odst. 4) Zadavatel </a:t>
            </a:r>
            <a:r>
              <a:rPr lang="cs-CZ" b="1" dirty="0"/>
              <a:t>může</a:t>
            </a:r>
            <a:r>
              <a:rPr lang="cs-CZ" dirty="0"/>
              <a:t> požadovat</a:t>
            </a:r>
          </a:p>
          <a:p>
            <a:pPr algn="just"/>
            <a:r>
              <a:rPr lang="cs-CZ" dirty="0"/>
              <a:t>originály nebo úředně ověřené kopie dokladů podle odst. 3</a:t>
            </a:r>
          </a:p>
          <a:p>
            <a:pPr algn="just"/>
            <a:r>
              <a:rPr lang="cs-CZ" dirty="0"/>
              <a:t>doklady prokazující splnění kritérií základní způsobilosti podle § 74 ex post (po doručení výzvy)</a:t>
            </a:r>
          </a:p>
          <a:p>
            <a:pPr algn="just"/>
            <a:r>
              <a:rPr lang="cs-CZ" dirty="0"/>
              <a:t>písemné čestné prohlášení, že se nezměnily údaje rozhodné pro posouzení splnění kvalifikace, nebo nové doklady, pokud se rozhodné údaje v těchto dokladech změnily.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138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5543" y="2383972"/>
            <a:ext cx="10232571" cy="40693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konverzi netřeba řešit u </a:t>
            </a:r>
            <a:r>
              <a:rPr lang="cs-CZ" dirty="0" err="1"/>
              <a:t>born-digital</a:t>
            </a:r>
            <a:r>
              <a:rPr lang="cs-CZ" dirty="0"/>
              <a:t> dokumentů (mohou vzniknout i po podání nabídek)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ne každý </a:t>
            </a:r>
            <a:r>
              <a:rPr lang="cs-CZ" dirty="0" err="1"/>
              <a:t>sken</a:t>
            </a:r>
            <a:r>
              <a:rPr lang="cs-CZ" dirty="0"/>
              <a:t> musí být automaticky považován za nedostatečný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jiná právní prostředí, jiné formáty „důvěryhodných“ dokumentů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pokud originál existuje jen analogově, je nutno získat digitální verzi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požaduju originál …</a:t>
            </a:r>
          </a:p>
        </p:txBody>
      </p:sp>
    </p:spTree>
    <p:extLst>
      <p:ext uri="{BB962C8B-B14F-4D97-AF65-F5344CB8AC3E}">
        <p14:creationId xmlns:p14="http://schemas.microsoft.com/office/powerpoint/2010/main" val="345905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873829"/>
            <a:ext cx="11055019" cy="3579506"/>
          </a:xfrm>
        </p:spPr>
        <p:txBody>
          <a:bodyPr/>
          <a:lstStyle/>
          <a:p>
            <a:r>
              <a:rPr lang="cs-CZ" dirty="0"/>
              <a:t>evidence dokladů o kvalifikaci ve členských státech</a:t>
            </a:r>
          </a:p>
          <a:p>
            <a:r>
              <a:rPr lang="cs-CZ" dirty="0"/>
              <a:t>včetně vzorů a odkazů</a:t>
            </a:r>
          </a:p>
          <a:p>
            <a:r>
              <a:rPr lang="cs-CZ" dirty="0"/>
              <a:t>použitelné pro dodavatele i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e-</a:t>
            </a:r>
            <a:r>
              <a:rPr lang="cs-CZ" dirty="0" err="1"/>
              <a:t>Certis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72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73086"/>
            <a:ext cx="11055019" cy="4080249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Základní motiv zadávacích směrnic, zásady primárního práva</a:t>
            </a:r>
          </a:p>
          <a:p>
            <a:pPr algn="just"/>
            <a:endParaRPr lang="cs-CZ" sz="1100" dirty="0"/>
          </a:p>
          <a:p>
            <a:pPr algn="just"/>
            <a:r>
              <a:rPr lang="cs-CZ" sz="2400" dirty="0"/>
              <a:t>Zákaz </a:t>
            </a:r>
          </a:p>
          <a:p>
            <a:pPr marL="342900" indent="-342900" algn="just">
              <a:buFontTx/>
              <a:buChar char="-"/>
            </a:pPr>
            <a:r>
              <a:rPr lang="cs-CZ" sz="2400" dirty="0"/>
              <a:t>omezovat účast zahraničních dodavatelů, § 6 odst. 3 ZZVZ</a:t>
            </a:r>
          </a:p>
          <a:p>
            <a:pPr marL="342900" indent="-342900" algn="just">
              <a:buFontTx/>
              <a:buChar char="-"/>
            </a:pPr>
            <a:r>
              <a:rPr lang="cs-CZ" sz="2400" dirty="0"/>
              <a:t>požadovat určitou právní formu dodavatele, určitou formu spolupráce, § 37</a:t>
            </a:r>
          </a:p>
          <a:p>
            <a:pPr marL="342900" indent="-342900" algn="just">
              <a:buFontTx/>
              <a:buChar char="-"/>
            </a:pPr>
            <a:endParaRPr lang="cs-CZ" sz="1100" dirty="0"/>
          </a:p>
          <a:p>
            <a:pPr algn="just"/>
            <a:r>
              <a:rPr lang="cs-CZ" sz="2400" dirty="0"/>
              <a:t>Obecně: stejné zacházení se zahraničním - tuzemským dodavatelem, specifická regulace u některých institutů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Generální pravidlo: otevření národního trhu veřejných zakázek</a:t>
            </a:r>
          </a:p>
        </p:txBody>
      </p:sp>
    </p:spTree>
    <p:extLst>
      <p:ext uri="{BB962C8B-B14F-4D97-AF65-F5344CB8AC3E}">
        <p14:creationId xmlns:p14="http://schemas.microsoft.com/office/powerpoint/2010/main" val="559110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49086" y="2276872"/>
            <a:ext cx="10287000" cy="4176464"/>
          </a:xfrm>
        </p:spPr>
        <p:txBody>
          <a:bodyPr>
            <a:normAutofit/>
          </a:bodyPr>
          <a:lstStyle/>
          <a:p>
            <a:r>
              <a:rPr lang="cs-CZ" dirty="0"/>
              <a:t>= link na web + případné přihlašovací údaje ( + bezplatnost )</a:t>
            </a:r>
          </a:p>
          <a:p>
            <a:endParaRPr lang="cs-CZ" sz="700" dirty="0"/>
          </a:p>
          <a:p>
            <a:r>
              <a:rPr lang="cs-CZ" dirty="0"/>
              <a:t>nelze vyloučit</a:t>
            </a:r>
          </a:p>
          <a:p>
            <a:endParaRPr lang="cs-CZ" sz="500" dirty="0"/>
          </a:p>
          <a:p>
            <a:r>
              <a:rPr lang="cs-CZ" dirty="0"/>
              <a:t>nahrazuje předložení dokladu</a:t>
            </a:r>
          </a:p>
          <a:p>
            <a:r>
              <a:rPr lang="cs-CZ" dirty="0"/>
              <a:t>	neuplatní se pravidla pro originály    kopie</a:t>
            </a:r>
          </a:p>
          <a:p>
            <a:r>
              <a:rPr lang="cs-CZ" dirty="0"/>
              <a:t>	neuplatní se pravidla pro povinný překlad do češtiny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do informačního systému veřejné správy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349657" y="519771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355334" y="584043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ásobení 5"/>
          <p:cNvSpPr/>
          <p:nvPr/>
        </p:nvSpPr>
        <p:spPr>
          <a:xfrm>
            <a:off x="7199515" y="5143706"/>
            <a:ext cx="360040" cy="324036"/>
          </a:xfrm>
          <a:prstGeom prst="mathMultiply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12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Instituty usnadňující přístup zahraničních dodavatelů</a:t>
            </a:r>
          </a:p>
        </p:txBody>
      </p:sp>
    </p:spTree>
    <p:extLst>
      <p:ext uri="{BB962C8B-B14F-4D97-AF65-F5344CB8AC3E}">
        <p14:creationId xmlns:p14="http://schemas.microsoft.com/office/powerpoint/2010/main" val="984303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0486" y="2132856"/>
            <a:ext cx="10363200" cy="432048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Nahrazuje předložení 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požadovaného dokladu, který se v jiném státě nevydává (§ 45 odst. 3)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dokladů o kvalifikaci – čestné prohlášení ale nestačí před uzavřením smlouvy (§ 122/3/a) 	    ZPŘ</a:t>
            </a:r>
          </a:p>
          <a:p>
            <a:pPr algn="just"/>
            <a:r>
              <a:rPr lang="cs-CZ" dirty="0"/>
              <a:t>čestné prohlášení je u některých kritérií základní způsobilosti jediným možným dokladem (viz § 75/1)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Čestné prohlášení</a:t>
            </a:r>
          </a:p>
        </p:txBody>
      </p:sp>
      <p:sp>
        <p:nvSpPr>
          <p:cNvPr id="4" name="Násobení 3"/>
          <p:cNvSpPr/>
          <p:nvPr/>
        </p:nvSpPr>
        <p:spPr>
          <a:xfrm>
            <a:off x="6054890" y="4362277"/>
            <a:ext cx="500743" cy="511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56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6543" y="2609384"/>
            <a:ext cx="9405257" cy="4107101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evropsky standardizovaný formát čestného prohlášení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má svůj vlastní formulář – viz prováděcí nařízení Komise</a:t>
            </a:r>
            <a:r>
              <a:rPr lang="pt-BR" dirty="0"/>
              <a:t> 2016/7</a:t>
            </a: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zadavatel nemůže v žádném případě vyloučit – použitelnost  případech, kdy zadavatel nepřipouští předložení čestného prohlášení</a:t>
            </a:r>
          </a:p>
          <a:p>
            <a:pPr marL="457200" indent="-457200" algn="just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86543" y="1196752"/>
            <a:ext cx="9405257" cy="504056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3237637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57943" y="2132856"/>
            <a:ext cx="9960428" cy="432048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jedná se o „</a:t>
            </a:r>
            <a:r>
              <a:rPr lang="cs-CZ" i="1" dirty="0"/>
              <a:t>předběžný doklad</a:t>
            </a:r>
            <a:r>
              <a:rPr lang="cs-CZ" dirty="0"/>
              <a:t>“, nestačí před uzavřením smlouvy (§ 122/3/a)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míra podrobnosti vyplněných údajů – zadavatel může ovlivnit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zadavatel má právo kdykoliv vyžádat předložení dokladů podle § 46</a:t>
            </a:r>
          </a:p>
          <a:p>
            <a:pPr algn="just"/>
            <a:r>
              <a:rPr lang="cs-CZ" dirty="0"/>
              <a:t>     zadavatel nemůže vyžadovat doklady, které již má z jiných zadávacích řízení (+ ví o nich)</a:t>
            </a:r>
          </a:p>
          <a:p>
            <a:pPr marL="457200" indent="-457200" algn="just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7943" y="1268760"/>
            <a:ext cx="10199914" cy="648072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  <p:sp>
        <p:nvSpPr>
          <p:cNvPr id="4" name="Násobení 3"/>
          <p:cNvSpPr/>
          <p:nvPr/>
        </p:nvSpPr>
        <p:spPr>
          <a:xfrm>
            <a:off x="1062650" y="5139460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211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9200" y="2348880"/>
            <a:ext cx="9753600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! Zadavatel může požadavky ve formuláři ESPD </a:t>
            </a:r>
            <a:r>
              <a:rPr lang="cs-CZ" dirty="0" err="1"/>
              <a:t>předvyplnit</a:t>
            </a:r>
            <a:r>
              <a:rPr lang="cs-CZ" dirty="0"/>
              <a:t> a poskytnout spolu se zadávací dokumentací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 ČR jediný provozovatel - MMR, web </a:t>
            </a:r>
            <a:r>
              <a:rPr lang="cs-CZ" dirty="0">
                <a:hlinkClick r:id="rId2"/>
              </a:rPr>
              <a:t>www.ESPD.cz</a:t>
            </a:r>
            <a:r>
              <a:rPr lang="cs-CZ" dirty="0"/>
              <a:t>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.</a:t>
            </a:r>
            <a:r>
              <a:rPr lang="cs-CZ" dirty="0" err="1"/>
              <a:t>xml</a:t>
            </a:r>
            <a:r>
              <a:rPr lang="cs-CZ" dirty="0"/>
              <a:t> formát  - zahraniční subjekty (zadavatelé, dodavatelé) ve svých národních aplikacích načtou ve svém jazyce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29" y="1268760"/>
            <a:ext cx="10112828" cy="648072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883694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5554638"/>
            <a:ext cx="11055019" cy="89869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Princip národního zacházení se zahraničními dodavateli (a kdy nemusí platit).</a:t>
            </a:r>
          </a:p>
        </p:txBody>
      </p:sp>
    </p:spTree>
    <p:extLst>
      <p:ext uri="{BB962C8B-B14F-4D97-AF65-F5344CB8AC3E}">
        <p14:creationId xmlns:p14="http://schemas.microsoft.com/office/powerpoint/2010/main" val="305581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62199"/>
            <a:ext cx="11055019" cy="43062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800" dirty="0"/>
              <a:t>§ 6 odst. 3 ZZVZ </a:t>
            </a:r>
          </a:p>
          <a:p>
            <a:pPr algn="just"/>
            <a:r>
              <a:rPr lang="cs-CZ" sz="2400" i="1" dirty="0"/>
              <a:t>Zadavatel nesmí omezovat účast v zadávacím řízení těm dodavatelům, kteří mají sídlo v</a:t>
            </a:r>
          </a:p>
          <a:p>
            <a:pPr algn="just"/>
            <a:r>
              <a:rPr lang="cs-CZ" sz="2400" i="1" dirty="0"/>
              <a:t>a) členském státě Evropské unie, Evropského hospodářského prostoru nebo Švýcarské konfederaci (dále jen "členský stát"), nebo</a:t>
            </a:r>
          </a:p>
          <a:p>
            <a:pPr algn="just"/>
            <a:r>
              <a:rPr lang="cs-CZ" sz="2400" i="1" dirty="0"/>
              <a:t>b) jiném státě, který má s Českou republikou nebo s Evropskou unií uzavřenu mezinárodní smlouvu zaručující přístup dodavatelům z těchto států k zadávané veřejné zakázce</a:t>
            </a:r>
          </a:p>
          <a:p>
            <a:pPr marL="1970088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GPA signatáři (vč. Velké Británie)</a:t>
            </a:r>
          </a:p>
          <a:p>
            <a:pPr marL="1970088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ostatní dohody</a:t>
            </a:r>
          </a:p>
          <a:p>
            <a:pPr marL="2713038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kandidátské země EU</a:t>
            </a:r>
          </a:p>
          <a:p>
            <a:pPr marL="2713038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asociační dohody s EU</a:t>
            </a:r>
          </a:p>
          <a:p>
            <a:pPr marL="2713038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jiné (bilaterální …)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Generální pravidlo – otevření národního trhu VZ</a:t>
            </a:r>
          </a:p>
        </p:txBody>
      </p:sp>
    </p:spTree>
    <p:extLst>
      <p:ext uri="{BB962C8B-B14F-4D97-AF65-F5344CB8AC3E}">
        <p14:creationId xmlns:p14="http://schemas.microsoft.com/office/powerpoint/2010/main" val="71118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970314"/>
            <a:ext cx="11055019" cy="44830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§ 168: </a:t>
            </a:r>
          </a:p>
          <a:p>
            <a:pPr algn="just"/>
            <a:r>
              <a:rPr lang="cs-CZ" b="1" dirty="0"/>
              <a:t>možnost</a:t>
            </a:r>
            <a:r>
              <a:rPr lang="cs-CZ" dirty="0"/>
              <a:t> vyloučit účastníka, je-li </a:t>
            </a:r>
            <a:r>
              <a:rPr lang="cs-CZ" b="1" dirty="0"/>
              <a:t>podíl hodnoty dodávek</a:t>
            </a:r>
            <a:r>
              <a:rPr lang="cs-CZ" dirty="0"/>
              <a:t>, včetně programového vybavení používaného v zařízeních telekomunikačních sítí, původem ze států, s nimiž Evropská unie neuzavřela dohodu zajišťující srovnatelný a účinný přístup pro dodavatele z Evropské unie na trhy těchto zemí, určený přímo použitelným předpisem Evropské unie, vyšší než 50 % z celkové hodnoty nabízených dodávek</a:t>
            </a:r>
          </a:p>
          <a:p>
            <a:pPr algn="just"/>
            <a:r>
              <a:rPr lang="cs-CZ" b="1" dirty="0"/>
              <a:t>povinnost</a:t>
            </a:r>
            <a:r>
              <a:rPr lang="cs-CZ" dirty="0"/>
              <a:t> upřednostnit jinou nabídku, i když cenově „zaostává“ (pokud rozdíl mezi nabídkami je do 3 %), pokud by to neznamenalo věcnou neslučitelnost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dirty="0"/>
              <a:t>Specifická regulace pro sektorovou oblast</a:t>
            </a:r>
          </a:p>
        </p:txBody>
      </p:sp>
    </p:spTree>
    <p:extLst>
      <p:ext uri="{BB962C8B-B14F-4D97-AF65-F5344CB8AC3E}">
        <p14:creationId xmlns:p14="http://schemas.microsoft.com/office/powerpoint/2010/main" val="3571009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970314"/>
            <a:ext cx="11055019" cy="4483022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000" dirty="0"/>
              <a:t>Nařízení</a:t>
            </a:r>
            <a:r>
              <a:rPr lang="cs-CZ" dirty="0"/>
              <a:t> </a:t>
            </a:r>
            <a:r>
              <a:rPr lang="pl-PL" dirty="0"/>
              <a:t>EP a Rady 2022/1031 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cs-CZ" sz="2800" dirty="0"/>
              <a:t>Nástroj pro diskriminaci dodavatelů z tzv. třetích zemí (které nejsou kryty mezinárodními úmluvami)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cs-CZ" sz="2800" dirty="0"/>
              <a:t>Primárně prevenční funkce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cs-CZ" sz="2800" dirty="0"/>
              <a:t>Dotkne se hodnotných VZ (15mil EUR/5mil EUR)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Mandát pro Evropskou komisi 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cs-CZ" sz="2800" dirty="0"/>
              <a:t>Vyjednávat s dotčenými třetími zeměmi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cs-CZ" sz="2800" dirty="0"/>
              <a:t>Vydávat prováděcí akty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Snížení bodů v rámci hodnocení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Vylučování ze ZŘ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IPI (International Procurement Instrument)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17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/>
              <a:t>Hlavní dodavatel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§ 5: Dodavatelem se rozumí osoba, která nabízí poskytnutí dodávek, služeb nebo stavebních prací, nebo více těchto osob společně. Za dodavatele se považuje i pobočka závodu; v takovém případě se za sídlo dodavatele považuje sídlo pobočky závodu.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        			emancipace pobočky závodu</a:t>
            </a:r>
          </a:p>
          <a:p>
            <a:pPr algn="just"/>
            <a:endParaRPr lang="cs-CZ" sz="600" dirty="0"/>
          </a:p>
          <a:p>
            <a:pPr algn="just"/>
            <a:r>
              <a:rPr lang="cs-CZ" sz="2200" b="1" dirty="0"/>
              <a:t>Společná nabídka, poddodavatel</a:t>
            </a:r>
          </a:p>
          <a:p>
            <a:pPr algn="just"/>
            <a:r>
              <a:rPr lang="cs-CZ" sz="2200" dirty="0"/>
              <a:t>Stejné postavení jako </a:t>
            </a:r>
            <a:r>
              <a:rPr lang="cs-CZ" sz="2200"/>
              <a:t>tuzemské subjekty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zapojení zahraničního subjektu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715410" y="4408715"/>
            <a:ext cx="495876" cy="87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0660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32269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Nařízení EP a Rady 2022/2560 o mezinárodních subvencích narušujících vnitřní trh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Kontrola, zda nabídky ne/jsou subvencovány tzv. třetími zeměmi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Povinné u VZ hodnotnějších než 250 mil EUR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Evropská komise v každém individuálním případě rozhoduje o slučitelnosti subvence s evropskými pravidly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Šetření EK → v pořádku / přijetí závazků / vyloučení ze zadávací ho řízení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Nařízení o mezinárodních subvencích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498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42995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přímá reakce na ruskou agresi na Ukrajině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pl-PL" dirty="0"/>
              <a:t>individuální sankce (sankční seznamy, všechny VZ) 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pl-PL" dirty="0"/>
              <a:t>ekonomické sankce (obecné, nadlimitní VZ)</a:t>
            </a:r>
          </a:p>
          <a:p>
            <a:pPr lvl="1" indent="0" algn="just"/>
            <a:endParaRPr lang="pl-PL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/>
              <a:t>nový § 48a ZZVZ (od 1. září 2022):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pl-PL" dirty="0"/>
              <a:t>zákaz zadání veřejné zakázky dodavateli, na kterého se vztahují mezinárodní sankce podle zákona o provádění mezinárodních sankcí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pl-PL" dirty="0"/>
              <a:t>povinnost zkoumat i u poddodavatele účastníků</a:t>
            </a:r>
          </a:p>
          <a:p>
            <a:pPr marL="1200150" lvl="1" indent="-457200" algn="just">
              <a:buFont typeface="Courier New" panose="02070309020205020404" pitchFamily="49" charset="0"/>
              <a:buChar char="o"/>
            </a:pPr>
            <a:r>
              <a:rPr lang="pl-PL" dirty="0"/>
              <a:t>možnost zkoumat u již uzavřených smluv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Sankce proti Rusku/Bělorusku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0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4"/>
            <a:ext cx="8229600" cy="3789716"/>
          </a:xfrm>
        </p:spPr>
        <p:txBody>
          <a:bodyPr/>
          <a:lstStyle/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Lenka.Matochova@mmr.gov.cz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Prokazování kvalifikace zahraničním dodavatelem</a:t>
            </a:r>
          </a:p>
        </p:txBody>
      </p:sp>
    </p:spTree>
    <p:extLst>
      <p:ext uri="{BB962C8B-B14F-4D97-AF65-F5344CB8AC3E}">
        <p14:creationId xmlns:p14="http://schemas.microsoft.com/office/powerpoint/2010/main" val="49141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07770"/>
            <a:ext cx="11055019" cy="4145565"/>
          </a:xfrm>
        </p:spPr>
        <p:txBody>
          <a:bodyPr>
            <a:noAutofit/>
          </a:bodyPr>
          <a:lstStyle/>
          <a:p>
            <a:r>
              <a:rPr lang="cs-CZ" sz="2400" dirty="0"/>
              <a:t>obecně se prokazuje ve vztahu k zemi sídla</a:t>
            </a:r>
          </a:p>
          <a:p>
            <a:r>
              <a:rPr lang="cs-CZ" sz="2400" dirty="0"/>
              <a:t>ALE</a:t>
            </a:r>
          </a:p>
          <a:p>
            <a:r>
              <a:rPr lang="cs-CZ" sz="2400" dirty="0"/>
              <a:t>§ 74 základní způsobilost (kromě </a:t>
            </a:r>
            <a:r>
              <a:rPr lang="cs-CZ" sz="2400" dirty="0" err="1"/>
              <a:t>netrestanosti</a:t>
            </a:r>
            <a:r>
              <a:rPr lang="cs-CZ" sz="2400" dirty="0"/>
              <a:t>) musí být prokázána i ve vztahu k České republice</a:t>
            </a:r>
          </a:p>
          <a:p>
            <a:r>
              <a:rPr lang="cs-CZ" sz="2400" dirty="0"/>
              <a:t>specifikum kritéria </a:t>
            </a:r>
            <a:r>
              <a:rPr lang="cs-CZ" sz="2400" dirty="0" err="1"/>
              <a:t>netrestanosti</a:t>
            </a:r>
            <a:r>
              <a:rPr lang="cs-CZ" sz="2400" dirty="0"/>
              <a:t> (§ 74 odst. 1 písm. a)</a:t>
            </a:r>
          </a:p>
          <a:p>
            <a:pPr marL="1436688" indent="-342900">
              <a:buFont typeface="Arial" panose="020B0604020202020204" pitchFamily="34" charset="0"/>
              <a:buChar char="•"/>
            </a:pPr>
            <a:r>
              <a:rPr lang="cs-CZ" sz="2400" dirty="0"/>
              <a:t>prokazuje se jen ve vztahu k zemi sídla</a:t>
            </a:r>
          </a:p>
          <a:p>
            <a:pPr marL="1436688" indent="-342900">
              <a:buFont typeface="Arial" panose="020B0604020202020204" pitchFamily="34" charset="0"/>
              <a:buChar char="•"/>
            </a:pPr>
            <a:r>
              <a:rPr lang="cs-CZ" sz="2400" dirty="0"/>
              <a:t>specifická pravidla pro právnickou osobu a její pobočku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vtahu k jaké zemi ?</a:t>
            </a:r>
          </a:p>
        </p:txBody>
      </p:sp>
    </p:spTree>
    <p:extLst>
      <p:ext uri="{BB962C8B-B14F-4D97-AF65-F5344CB8AC3E}">
        <p14:creationId xmlns:p14="http://schemas.microsoft.com/office/powerpoint/2010/main" val="7060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220890"/>
              </p:ext>
            </p:extLst>
          </p:nvPr>
        </p:nvGraphicFramePr>
        <p:xfrm>
          <a:off x="272143" y="522515"/>
          <a:ext cx="11874315" cy="5976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8387">
                  <a:extLst>
                    <a:ext uri="{9D8B030D-6E8A-4147-A177-3AD203B41FA5}">
                      <a16:colId xmlns:a16="http://schemas.microsoft.com/office/drawing/2014/main" val="3603906955"/>
                    </a:ext>
                  </a:extLst>
                </a:gridCol>
                <a:gridCol w="3717763">
                  <a:extLst>
                    <a:ext uri="{9D8B030D-6E8A-4147-A177-3AD203B41FA5}">
                      <a16:colId xmlns:a16="http://schemas.microsoft.com/office/drawing/2014/main" val="3428318253"/>
                    </a:ext>
                  </a:extLst>
                </a:gridCol>
                <a:gridCol w="3558165">
                  <a:extLst>
                    <a:ext uri="{9D8B030D-6E8A-4147-A177-3AD203B41FA5}">
                      <a16:colId xmlns:a16="http://schemas.microsoft.com/office/drawing/2014/main" val="1173825322"/>
                    </a:ext>
                  </a:extLst>
                </a:gridCol>
              </a:tblGrid>
              <a:tr h="853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Kritérium základní způsobilosti</a:t>
                      </a:r>
                      <a:r>
                        <a:rPr lang="cs-CZ" sz="2400" baseline="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§ 74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Ve vztahu k ČR § 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Ve vztahu k zemi sídla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884240"/>
                  </a:ext>
                </a:extLst>
              </a:tr>
              <a:tr h="544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Netrestanost</a:t>
                      </a: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(písm. a)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9601108"/>
                  </a:ext>
                </a:extLst>
              </a:tr>
              <a:tr h="1227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daních (písm. b)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potvrzení příslušného Finančního úřadu pro Prahu 1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961045"/>
                  </a:ext>
                </a:extLst>
              </a:tr>
              <a:tr h="853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zdravotním (písm. c)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čestné prohlášení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národní doklad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760301"/>
                  </a:ext>
                </a:extLst>
              </a:tr>
              <a:tr h="1642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 sociálním (písm. d)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potvrzení České správy sociálního zabezpečení, územní pracoviště pro Prahu 8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</a:t>
                      </a: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51598"/>
                  </a:ext>
                </a:extLst>
              </a:tr>
              <a:tr h="853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Likvidace, insolvence atd. (písm. e)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</a:t>
                      </a: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6155557"/>
                  </a:ext>
                </a:extLst>
              </a:tr>
            </a:tbl>
          </a:graphicData>
        </a:graphic>
      </p:graphicFrame>
      <p:sp>
        <p:nvSpPr>
          <p:cNvPr id="5" name="Násobení 4"/>
          <p:cNvSpPr/>
          <p:nvPr/>
        </p:nvSpPr>
        <p:spPr>
          <a:xfrm>
            <a:off x="6346372" y="1449127"/>
            <a:ext cx="446314" cy="3701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ásobení 5"/>
          <p:cNvSpPr/>
          <p:nvPr/>
        </p:nvSpPr>
        <p:spPr>
          <a:xfrm>
            <a:off x="6346372" y="5950238"/>
            <a:ext cx="446314" cy="3701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1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1915884"/>
            <a:ext cx="11055019" cy="4789716"/>
          </a:xfrm>
        </p:spPr>
        <p:txBody>
          <a:bodyPr>
            <a:noAutofit/>
          </a:bodyPr>
          <a:lstStyle/>
          <a:p>
            <a:pPr algn="just"/>
            <a:r>
              <a:rPr lang="cs-CZ" sz="3200" dirty="0" err="1"/>
              <a:t>Dodavatel_PO</a:t>
            </a:r>
            <a:r>
              <a:rPr lang="cs-CZ" sz="3200" dirty="0"/>
              <a:t>: </a:t>
            </a:r>
            <a:r>
              <a:rPr lang="cs-CZ" sz="3200" dirty="0" err="1"/>
              <a:t>netrestanost</a:t>
            </a:r>
            <a:r>
              <a:rPr lang="cs-CZ" sz="3200" dirty="0"/>
              <a:t> musí být prokázána</a:t>
            </a:r>
          </a:p>
          <a:p>
            <a:pPr marL="342900" indent="-342900" algn="just">
              <a:buFontTx/>
              <a:buChar char="-"/>
            </a:pPr>
            <a:r>
              <a:rPr lang="cs-CZ" sz="3200" dirty="0"/>
              <a:t>touto právnickou osobou (dodavatelem)</a:t>
            </a:r>
          </a:p>
          <a:p>
            <a:pPr marL="342900" indent="-342900" algn="just">
              <a:buFontTx/>
              <a:buChar char="-"/>
            </a:pPr>
            <a:r>
              <a:rPr lang="cs-CZ" sz="3200" dirty="0"/>
              <a:t>členy jeho statutárního orgánu </a:t>
            </a:r>
          </a:p>
          <a:p>
            <a:pPr marL="804863" lvl="2" indent="0" algn="just"/>
            <a:r>
              <a:rPr lang="cs-CZ" sz="2600" dirty="0"/>
              <a:t>[ </a:t>
            </a:r>
            <a:r>
              <a:rPr lang="cs-CZ" dirty="0"/>
              <a:t>pokud ve statutárním orgánu právnické osoby A další právnická osoba B, musí být </a:t>
            </a:r>
            <a:r>
              <a:rPr lang="cs-CZ" dirty="0" err="1"/>
              <a:t>netrestanost</a:t>
            </a:r>
            <a:r>
              <a:rPr lang="cs-CZ" dirty="0"/>
              <a:t> prokázána</a:t>
            </a:r>
          </a:p>
          <a:p>
            <a:pPr marL="1077913" lvl="2" indent="0" algn="just"/>
            <a:r>
              <a:rPr lang="cs-CZ" dirty="0"/>
              <a:t> 	- touto právnickou osobou B</a:t>
            </a:r>
          </a:p>
          <a:p>
            <a:pPr marL="1077913" lvl="2" indent="0" algn="just"/>
            <a:r>
              <a:rPr lang="cs-CZ" dirty="0"/>
              <a:t>	- členy jejího statutárního orgánu</a:t>
            </a:r>
          </a:p>
          <a:p>
            <a:pPr marL="1077913" lvl="2" indent="0" algn="just">
              <a:spcBef>
                <a:spcPts val="0"/>
              </a:spcBef>
            </a:pPr>
            <a:r>
              <a:rPr lang="cs-CZ" dirty="0"/>
              <a:t>	- osobami zastupujícími tuto právnickou osobu B ve statutárním orgánu 	 	právnické osoby A (zde řetězení končí) </a:t>
            </a:r>
            <a:r>
              <a:rPr lang="cs-CZ" sz="2600" dirty="0"/>
              <a:t>]</a:t>
            </a:r>
          </a:p>
          <a:p>
            <a:pPr marL="1077913" lvl="2" indent="0" algn="r">
              <a:spcBef>
                <a:spcPts val="0"/>
              </a:spcBef>
            </a:pPr>
            <a:r>
              <a:rPr lang="cs-CZ" sz="2600" dirty="0">
                <a:solidFill>
                  <a:schemeClr val="bg1">
                    <a:lumMod val="50000"/>
                  </a:schemeClr>
                </a:solidFill>
              </a:rPr>
              <a:t>viz § 74 odst. 2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42081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2547257"/>
            <a:ext cx="11055019" cy="4158343"/>
          </a:xfrm>
        </p:spPr>
        <p:txBody>
          <a:bodyPr>
            <a:noAutofit/>
          </a:bodyPr>
          <a:lstStyle/>
          <a:p>
            <a:pPr algn="just"/>
            <a:r>
              <a:rPr lang="cs-CZ" sz="3200" dirty="0" err="1"/>
              <a:t>Dodavatel_pobočka</a:t>
            </a:r>
            <a:r>
              <a:rPr lang="cs-CZ" sz="3200" dirty="0"/>
              <a:t> závodu </a:t>
            </a:r>
            <a:r>
              <a:rPr lang="cs-CZ" sz="3200" b="1" dirty="0"/>
              <a:t>zahraniční právnické osoby</a:t>
            </a:r>
            <a:r>
              <a:rPr lang="cs-CZ" sz="3200" dirty="0"/>
              <a:t>:</a:t>
            </a:r>
          </a:p>
          <a:p>
            <a:pPr algn="just"/>
            <a:r>
              <a:rPr lang="cs-CZ" sz="3200" dirty="0"/>
              <a:t>kritérium </a:t>
            </a:r>
            <a:r>
              <a:rPr lang="cs-CZ" sz="3200" dirty="0" err="1"/>
              <a:t>netrestanosti</a:t>
            </a:r>
            <a:r>
              <a:rPr lang="cs-CZ" sz="3200" dirty="0"/>
              <a:t> musí splňovat </a:t>
            </a:r>
          </a:p>
          <a:p>
            <a:pPr marL="719138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tato právnická osoba (mateřský dodavatel)</a:t>
            </a:r>
          </a:p>
          <a:p>
            <a:pPr marL="719138" indent="-457200" algn="just">
              <a:buFont typeface="Arial" panose="020B0604020202020204" pitchFamily="34" charset="0"/>
              <a:buChar char="•"/>
            </a:pPr>
            <a:r>
              <a:rPr lang="cs-CZ" sz="3200" dirty="0"/>
              <a:t>vedoucí pobočky závodu</a:t>
            </a:r>
          </a:p>
          <a:p>
            <a:pPr marL="1077913" lvl="2" indent="0" algn="r">
              <a:spcBef>
                <a:spcPts val="0"/>
              </a:spcBef>
            </a:pPr>
            <a:r>
              <a:rPr lang="cs-CZ" sz="2600" dirty="0">
                <a:solidFill>
                  <a:schemeClr val="bg1">
                    <a:lumMod val="50000"/>
                  </a:schemeClr>
                </a:solidFill>
              </a:rPr>
              <a:t>viz § 74 odst. 3 písm. a)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141562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2177143"/>
            <a:ext cx="11055019" cy="4528457"/>
          </a:xfrm>
        </p:spPr>
        <p:txBody>
          <a:bodyPr>
            <a:noAutofit/>
          </a:bodyPr>
          <a:lstStyle/>
          <a:p>
            <a:pPr algn="just"/>
            <a:r>
              <a:rPr lang="cs-CZ" sz="2400" dirty="0" err="1"/>
              <a:t>Dodavatel_pobočka</a:t>
            </a:r>
            <a:r>
              <a:rPr lang="cs-CZ" sz="2400" dirty="0"/>
              <a:t> závodu </a:t>
            </a:r>
            <a:r>
              <a:rPr lang="cs-CZ" sz="2400" b="1" dirty="0"/>
              <a:t>české právnické osoby</a:t>
            </a:r>
            <a:r>
              <a:rPr lang="cs-CZ" sz="2400" dirty="0"/>
              <a:t>: kritérium </a:t>
            </a:r>
            <a:r>
              <a:rPr lang="cs-CZ" sz="2400" dirty="0" err="1"/>
              <a:t>netrestanosti</a:t>
            </a:r>
            <a:r>
              <a:rPr lang="cs-CZ" sz="2400" dirty="0"/>
              <a:t> musí splňovat osoby uvedené v odstavci 2 a vedoucí pobočky závodu, tj.:</a:t>
            </a:r>
          </a:p>
          <a:p>
            <a:pPr marL="342900" indent="-342900" algn="just">
              <a:buFontTx/>
              <a:buChar char="-"/>
            </a:pPr>
            <a:r>
              <a:rPr lang="cs-CZ" sz="2400" dirty="0"/>
              <a:t>právnická osoba (mateřský dodavatel)</a:t>
            </a:r>
          </a:p>
          <a:p>
            <a:pPr marL="342900" indent="-342900" algn="just">
              <a:buFontTx/>
              <a:buChar char="-"/>
            </a:pPr>
            <a:r>
              <a:rPr lang="cs-CZ" sz="2400" dirty="0"/>
              <a:t>členové jeho statutárního orgánu </a:t>
            </a:r>
          </a:p>
          <a:p>
            <a:pPr marL="804863" lvl="2" indent="0" algn="just"/>
            <a:r>
              <a:rPr lang="cs-CZ" dirty="0"/>
              <a:t>[ </a:t>
            </a:r>
            <a:r>
              <a:rPr lang="cs-CZ" sz="1600" dirty="0"/>
              <a:t>pokud ve statutárním orgánu další právnická osoba B, musí být </a:t>
            </a:r>
            <a:r>
              <a:rPr lang="cs-CZ" sz="1600" dirty="0" err="1"/>
              <a:t>netrestanost</a:t>
            </a:r>
            <a:r>
              <a:rPr lang="cs-CZ" sz="1600" dirty="0"/>
              <a:t> prokázána také</a:t>
            </a:r>
          </a:p>
          <a:p>
            <a:pPr marL="1077913" lvl="2" indent="0" algn="just"/>
            <a:r>
              <a:rPr lang="cs-CZ" sz="1600" dirty="0"/>
              <a:t> 	- právnickou osobou B</a:t>
            </a:r>
          </a:p>
          <a:p>
            <a:pPr marL="1077913" lvl="2" indent="0" algn="just"/>
            <a:r>
              <a:rPr lang="cs-CZ" sz="1600" dirty="0"/>
              <a:t>	- členy statutárního orgánu právnické osoby B</a:t>
            </a:r>
          </a:p>
          <a:p>
            <a:pPr marL="1077913" lvl="2" indent="0" algn="just">
              <a:spcBef>
                <a:spcPts val="0"/>
              </a:spcBef>
            </a:pPr>
            <a:r>
              <a:rPr lang="cs-CZ" sz="1600" dirty="0"/>
              <a:t>	- osobami zastupujícími právnickou osobu B ve statutárním orgánu</a:t>
            </a:r>
            <a:r>
              <a:rPr lang="cs-CZ" dirty="0"/>
              <a:t>]</a:t>
            </a:r>
          </a:p>
          <a:p>
            <a:pPr marL="342900" indent="-342900" algn="just">
              <a:buFontTx/>
              <a:buChar char="-"/>
            </a:pPr>
            <a:r>
              <a:rPr lang="cs-CZ" sz="2400" dirty="0"/>
              <a:t>vedoucí pobočky závodu</a:t>
            </a:r>
          </a:p>
          <a:p>
            <a:pPr marL="1077913" lvl="2" indent="0" algn="r">
              <a:spcBef>
                <a:spcPts val="0"/>
              </a:spcBef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viz § 74 odst. 3 písm. b)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781566070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1724</Words>
  <Application>Microsoft Office PowerPoint</Application>
  <PresentationFormat>Širokoúhlá obrazovka</PresentationFormat>
  <Paragraphs>210</Paragraphs>
  <Slides>32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Wingdings</vt:lpstr>
      <vt:lpstr>MMR_klas</vt:lpstr>
      <vt:lpstr>1_MMR_klas</vt:lpstr>
      <vt:lpstr>Prezentace aplikace PowerPoint</vt:lpstr>
      <vt:lpstr>Generální pravidlo: otevření národního trhu veřejných zakázek</vt:lpstr>
      <vt:lpstr>Možnosti zapojení zahraničního subjektu</vt:lpstr>
      <vt:lpstr>Prokazování kvalifikace zahraničním dodavatelem</vt:lpstr>
      <vt:lpstr>Ve vtahu k jaké zemi ?</vt:lpstr>
      <vt:lpstr>Prezentace aplikace PowerPoint</vt:lpstr>
      <vt:lpstr>Kritérium netrestanosti podle § 74 odst. 1 písm. a)</vt:lpstr>
      <vt:lpstr>Kritérium netrestanosti podle § 74 odst. 1 písm. a)</vt:lpstr>
      <vt:lpstr>Kritérium netrestanosti podle § 74 odst. 1 písm. a)</vt:lpstr>
      <vt:lpstr>Kvalifikace získaná v zahraničí § 81 </vt:lpstr>
      <vt:lpstr>Komunikace mezi zadavatelem a  zahraničním dodavatelem </vt:lpstr>
      <vt:lpstr>Specifika předkládání dokladů</vt:lpstr>
      <vt:lpstr>Jazyk dokladů doposud</vt:lpstr>
      <vt:lpstr>Jazyk dokladů § 45 odst. 3</vt:lpstr>
      <vt:lpstr>Pravidla pro elektronickou komunikaci</vt:lpstr>
      <vt:lpstr>Nově „originalita“ na vyžádání § 122</vt:lpstr>
      <vt:lpstr>Nově „originalita“na vyžádání § 122</vt:lpstr>
      <vt:lpstr>Pokud požaduju originál …</vt:lpstr>
      <vt:lpstr>Databáze e-Certis</vt:lpstr>
      <vt:lpstr>Odkaz do informačního systému veřejné správy</vt:lpstr>
      <vt:lpstr>Instituty usnadňující přístup zahraničních dodavatelů</vt:lpstr>
      <vt:lpstr>Čestné prohlášení</vt:lpstr>
      <vt:lpstr>Jednotné evropské osvědčení pro veřejné zakázky (ESPD)</vt:lpstr>
      <vt:lpstr>Jednotné evropské osvědčení pro veřejné zakázky (ESPD)</vt:lpstr>
      <vt:lpstr>Jednotné evropské osvědčení pro veřejné zakázky (ESPD)</vt:lpstr>
      <vt:lpstr>Princip národního zacházení se zahraničními dodavateli (a kdy nemusí platit).</vt:lpstr>
      <vt:lpstr>Generální pravidlo – otevření národního trhu VZ</vt:lpstr>
      <vt:lpstr>Specifická regulace pro sektorovou oblast</vt:lpstr>
      <vt:lpstr>IPI (International Procurement Instrument)</vt:lpstr>
      <vt:lpstr>Nařízení o mezinárodních subvencích</vt:lpstr>
      <vt:lpstr>Sankce proti Rusku/Bělorusku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Matochová Lenka</dc:creator>
  <cp:lastModifiedBy>Matochová Lenka</cp:lastModifiedBy>
  <cp:revision>141</cp:revision>
  <cp:lastPrinted>2024-04-09T14:51:00Z</cp:lastPrinted>
  <dcterms:created xsi:type="dcterms:W3CDTF">2021-01-21T20:42:07Z</dcterms:created>
  <dcterms:modified xsi:type="dcterms:W3CDTF">2024-04-10T07:51:16Z</dcterms:modified>
</cp:coreProperties>
</file>