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75"/>
  </p:notesMasterIdLst>
  <p:handoutMasterIdLst>
    <p:handoutMasterId r:id="rId76"/>
  </p:handoutMasterIdLst>
  <p:sldIdLst>
    <p:sldId id="762" r:id="rId5"/>
    <p:sldId id="1773" r:id="rId6"/>
    <p:sldId id="1908" r:id="rId7"/>
    <p:sldId id="1841" r:id="rId8"/>
    <p:sldId id="1840" r:id="rId9"/>
    <p:sldId id="1903" r:id="rId10"/>
    <p:sldId id="1904" r:id="rId11"/>
    <p:sldId id="1905" r:id="rId12"/>
    <p:sldId id="1906" r:id="rId13"/>
    <p:sldId id="1907" r:id="rId14"/>
    <p:sldId id="1909" r:id="rId15"/>
    <p:sldId id="1910" r:id="rId16"/>
    <p:sldId id="1911" r:id="rId17"/>
    <p:sldId id="1927" r:id="rId18"/>
    <p:sldId id="1928" r:id="rId19"/>
    <p:sldId id="1929" r:id="rId20"/>
    <p:sldId id="1930" r:id="rId21"/>
    <p:sldId id="1931" r:id="rId22"/>
    <p:sldId id="1932" r:id="rId23"/>
    <p:sldId id="1933" r:id="rId24"/>
    <p:sldId id="1934" r:id="rId25"/>
    <p:sldId id="1912" r:id="rId26"/>
    <p:sldId id="1918" r:id="rId27"/>
    <p:sldId id="1913" r:id="rId28"/>
    <p:sldId id="1914" r:id="rId29"/>
    <p:sldId id="1915" r:id="rId30"/>
    <p:sldId id="1919" r:id="rId31"/>
    <p:sldId id="1921" r:id="rId32"/>
    <p:sldId id="1935" r:id="rId33"/>
    <p:sldId id="1936" r:id="rId34"/>
    <p:sldId id="1937" r:id="rId35"/>
    <p:sldId id="1938" r:id="rId36"/>
    <p:sldId id="1939" r:id="rId37"/>
    <p:sldId id="1940" r:id="rId38"/>
    <p:sldId id="1941" r:id="rId39"/>
    <p:sldId id="1942" r:id="rId40"/>
    <p:sldId id="1943" r:id="rId41"/>
    <p:sldId id="1944" r:id="rId42"/>
    <p:sldId id="1945" r:id="rId43"/>
    <p:sldId id="1923" r:id="rId44"/>
    <p:sldId id="1924" r:id="rId45"/>
    <p:sldId id="1925" r:id="rId46"/>
    <p:sldId id="1926" r:id="rId47"/>
    <p:sldId id="1946" r:id="rId48"/>
    <p:sldId id="1947" r:id="rId49"/>
    <p:sldId id="1948" r:id="rId50"/>
    <p:sldId id="1949" r:id="rId51"/>
    <p:sldId id="1950" r:id="rId52"/>
    <p:sldId id="1951" r:id="rId53"/>
    <p:sldId id="1952" r:id="rId54"/>
    <p:sldId id="1953" r:id="rId55"/>
    <p:sldId id="1954" r:id="rId56"/>
    <p:sldId id="1955" r:id="rId57"/>
    <p:sldId id="1956" r:id="rId58"/>
    <p:sldId id="1957" r:id="rId59"/>
    <p:sldId id="1958" r:id="rId60"/>
    <p:sldId id="1959" r:id="rId61"/>
    <p:sldId id="1960" r:id="rId62"/>
    <p:sldId id="1961" r:id="rId63"/>
    <p:sldId id="1962" r:id="rId64"/>
    <p:sldId id="1963" r:id="rId65"/>
    <p:sldId id="1964" r:id="rId66"/>
    <p:sldId id="1965" r:id="rId67"/>
    <p:sldId id="1966" r:id="rId68"/>
    <p:sldId id="1967" r:id="rId69"/>
    <p:sldId id="1968" r:id="rId70"/>
    <p:sldId id="1969" r:id="rId71"/>
    <p:sldId id="1970" r:id="rId72"/>
    <p:sldId id="1971" r:id="rId73"/>
    <p:sldId id="1384" r:id="rId74"/>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7D00"/>
    <a:srgbClr val="C49500"/>
    <a:srgbClr val="FF9966"/>
    <a:srgbClr val="000099"/>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2" autoAdjust="0"/>
    <p:restoredTop sz="89609" autoAdjust="0"/>
  </p:normalViewPr>
  <p:slideViewPr>
    <p:cSldViewPr>
      <p:cViewPr varScale="1">
        <p:scale>
          <a:sx n="95" d="100"/>
          <a:sy n="95" d="100"/>
        </p:scale>
        <p:origin x="96" y="330"/>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5622799" y="0"/>
            <a:ext cx="4301543" cy="339884"/>
          </a:xfrm>
          <a:prstGeom prst="rect">
            <a:avLst/>
          </a:prstGeom>
        </p:spPr>
        <p:txBody>
          <a:bodyPr vert="horz" lIns="91669" tIns="45834" rIns="91669" bIns="45834" rtlCol="0"/>
          <a:lstStyle>
            <a:lvl1pPr algn="r">
              <a:defRPr sz="1200"/>
            </a:lvl1pPr>
          </a:lstStyle>
          <a:p>
            <a:fld id="{DEDA9FB6-D9ED-404E-AFD2-37E0835FC3D6}" type="datetimeFigureOut">
              <a:rPr lang="cs-CZ" smtClean="0"/>
              <a:pPr/>
              <a:t>20.03.2024</a:t>
            </a:fld>
            <a:endParaRPr lang="cs-CZ"/>
          </a:p>
        </p:txBody>
      </p:sp>
      <p:sp>
        <p:nvSpPr>
          <p:cNvPr id="4" name="Zástupný symbol pro zápatí 3"/>
          <p:cNvSpPr>
            <a:spLocks noGrp="1"/>
          </p:cNvSpPr>
          <p:nvPr>
            <p:ph type="ftr" sz="quarter" idx="2"/>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9" y="6456611"/>
            <a:ext cx="4301543" cy="339884"/>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669" tIns="45834" rIns="91669" bIns="45834" rtlCol="0"/>
          <a:lstStyle>
            <a:lvl1pPr algn="r">
              <a:defRPr sz="1200"/>
            </a:lvl1pPr>
          </a:lstStyle>
          <a:p>
            <a:fld id="{07B48070-1754-4046-9E38-6F5D9D5E9BB1}" type="datetimeFigureOut">
              <a:rPr lang="cs-CZ" smtClean="0"/>
              <a:pPr/>
              <a:t>20.03.2024</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20.03.2024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3" name="Zástupný symbol pro zápatí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xfrm>
            <a:off x="7010400" y="6483350"/>
            <a:ext cx="2133600" cy="365125"/>
          </a:xfrm>
          <a:prstGeom prst="rect">
            <a:avLst/>
          </a:prstGeom>
        </p:spPr>
        <p:txBody>
          <a:bodyPr/>
          <a:lstStyle>
            <a:lvl1pPr>
              <a:defRPr sz="1000">
                <a:solidFill>
                  <a:srgbClr val="153255"/>
                </a:solidFill>
              </a:defRPr>
            </a:lvl1pPr>
          </a:lstStyle>
          <a:p>
            <a:pPr>
              <a:defRPr/>
            </a:pPr>
            <a:fld id="{2A4A71D0-3820-4537-8AC9-32459DED91C8}" type="slidenum">
              <a:rPr lang="cs-CZ"/>
              <a:pPr>
                <a:defRPr/>
              </a:pPr>
              <a:t>‹#›</a:t>
            </a:fld>
            <a:endParaRPr lang="cs-CZ" dirty="0"/>
          </a:p>
        </p:txBody>
      </p:sp>
    </p:spTree>
    <p:extLst>
      <p:ext uri="{BB962C8B-B14F-4D97-AF65-F5344CB8AC3E}">
        <p14:creationId xmlns:p14="http://schemas.microsoft.com/office/powerpoint/2010/main" val="1340479492"/>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8"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uohs.gov.cz/cs/verejne-zakazky/sbirky-rozhodnuti/detail-19599.html"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uohs.gov.cz/cs/verejne-zakazky/sbirky-rozhodnuti/detail-19594.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uohs.gov.cz/cs/verejne-zakazky/sbirky-rozhodnuti/detail-19614.html"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uohs.gov.cz/cs/verejne-zakazky/sbirky-rozhodnuti/detail-19612.html"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hyperlink" Target="https://uohs.gov.cz/cs/verejne-zakazky/sbirky-rozhodnuti/detail-21422.html" TargetMode="Externa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s://uohs.gov.cz/cs/verejne-zakazky/sbirky-rozhodnuti/detail-19649.html" TargetMode="Externa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hyperlink" Target="https://uohs.gov.cz/cs/verejne-zakazky/sbirky-rozhodnuti/detail-19651.html" TargetMode="Externa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leden 2024</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12776"/>
            <a:ext cx="8784976" cy="4678910"/>
          </a:xfrm>
          <a:prstGeom prst="rect">
            <a:avLst/>
          </a:prstGeom>
          <a:noFill/>
        </p:spPr>
        <p:txBody>
          <a:bodyPr wrap="square">
            <a:spAutoFit/>
          </a:bodyPr>
          <a:lstStyle/>
          <a:p>
            <a:pPr algn="just">
              <a:lnSpc>
                <a:spcPct val="107000"/>
              </a:lnSpc>
              <a:spcAft>
                <a:spcPts val="800"/>
              </a:spcAft>
            </a:pPr>
            <a:r>
              <a:rPr lang="cs-CZ" sz="2000" dirty="0">
                <a:solidFill>
                  <a:srgbClr val="000000"/>
                </a:solidFill>
                <a:effectLst/>
                <a:ea typeface="Calibri" panose="020F0502020204030204" pitchFamily="34" charset="0"/>
                <a:cs typeface="Times New Roman" panose="02020603050405020304" pitchFamily="18" charset="0"/>
              </a:rPr>
              <a:t>160.     </a:t>
            </a:r>
            <a:r>
              <a:rPr lang="cs-CZ" sz="2000" dirty="0">
                <a:solidFill>
                  <a:srgbClr val="0070C0"/>
                </a:solidFill>
                <a:effectLst/>
                <a:ea typeface="Calibri" panose="020F0502020204030204" pitchFamily="34" charset="0"/>
                <a:cs typeface="Times New Roman" panose="02020603050405020304" pitchFamily="18" charset="0"/>
              </a:rPr>
              <a:t>Stanoví-li zadavatel požadavek dle § 105 odst. 2 zákona, může to nepochybně ovlivnit možnost dodavatele prokazovat určitou část kvalifikace prostřednictvím jiné osoby, neboť s ohledem na zásadu vnitřní souladnosti a bezrozpornosti právního předpisu nelze vykládat a aplikovat ustanovení § 105 odst. 2 zákona a ustanovení § 83 zákona izolovaně.</a:t>
            </a:r>
            <a:r>
              <a:rPr lang="cs-CZ" sz="2000" dirty="0">
                <a:solidFill>
                  <a:srgbClr val="000000"/>
                </a:solidFill>
                <a:effectLst/>
                <a:ea typeface="Calibri" panose="020F0502020204030204" pitchFamily="34" charset="0"/>
                <a:cs typeface="Times New Roman" panose="02020603050405020304" pitchFamily="18" charset="0"/>
              </a:rPr>
              <a:t> </a:t>
            </a:r>
            <a:r>
              <a:rPr lang="cs-CZ" sz="2000" dirty="0">
                <a:solidFill>
                  <a:srgbClr val="00B050"/>
                </a:solidFill>
                <a:effectLst/>
                <a:ea typeface="Calibri" panose="020F0502020204030204" pitchFamily="34" charset="0"/>
                <a:cs typeface="Times New Roman" panose="02020603050405020304" pitchFamily="18" charset="0"/>
              </a:rPr>
              <a:t>Současně však stanovení požadavku zadavatele podle § 105 odst. 2 zákona automaticky neznamená nepřípustnost prokazování jakéhokoli kritéria kvalifikace souvisejícího s určitou významnou činností </a:t>
            </a:r>
            <a:r>
              <a:rPr lang="cs-CZ" sz="2000" dirty="0">
                <a:solidFill>
                  <a:srgbClr val="000000"/>
                </a:solidFill>
                <a:effectLst/>
                <a:ea typeface="Calibri" panose="020F0502020204030204" pitchFamily="34" charset="0"/>
                <a:cs typeface="Times New Roman" panose="02020603050405020304" pitchFamily="18" charset="0"/>
              </a:rPr>
              <a:t>(zde s prováděním strojní pokládky hutněných asfaltových směsí) </a:t>
            </a:r>
            <a:r>
              <a:rPr lang="cs-CZ" sz="2000" dirty="0">
                <a:solidFill>
                  <a:srgbClr val="00B050"/>
                </a:solidFill>
                <a:effectLst/>
                <a:ea typeface="Calibri" panose="020F0502020204030204" pitchFamily="34" charset="0"/>
                <a:cs typeface="Times New Roman" panose="02020603050405020304" pitchFamily="18" charset="0"/>
              </a:rPr>
              <a:t>prostřednictvím jiné osoby.</a:t>
            </a:r>
            <a:r>
              <a:rPr lang="cs-CZ" sz="2000" dirty="0">
                <a:solidFill>
                  <a:srgbClr val="000000"/>
                </a:solidFill>
                <a:effectLst/>
                <a:ea typeface="Calibri" panose="020F0502020204030204" pitchFamily="34" charset="0"/>
                <a:cs typeface="Times New Roman" panose="02020603050405020304" pitchFamily="18" charset="0"/>
              </a:rPr>
              <a:t> </a:t>
            </a:r>
            <a:r>
              <a:rPr lang="cs-CZ" sz="2000" dirty="0">
                <a:solidFill>
                  <a:srgbClr val="C00000"/>
                </a:solidFill>
                <a:effectLst/>
                <a:ea typeface="Calibri" panose="020F0502020204030204" pitchFamily="34" charset="0"/>
                <a:cs typeface="Times New Roman" panose="02020603050405020304" pitchFamily="18" charset="0"/>
              </a:rPr>
              <a:t>Při stanovování nepřípustnosti prokazování konkrétního kritéria kvalifikace prostřednictvím jiné osoby je totiž vždy třeba zohlednit charakter předmětného kritéria a smysl jeho prokazování, tedy zohlednit, zda je vzhledem k jeho charakteru a smyslu jeho vyloučení z obecné možnosti prokazovat jeho splnění prostřednictvím třetí osoby opodstatněné.</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269028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5670911"/>
          </a:xfrm>
          <a:prstGeom prst="rect">
            <a:avLst/>
          </a:prstGeom>
          <a:noFill/>
        </p:spPr>
        <p:txBody>
          <a:bodyPr wrap="square">
            <a:spAutoFit/>
          </a:bodyPr>
          <a:lstStyle/>
          <a:p>
            <a:pPr algn="just">
              <a:lnSpc>
                <a:spcPct val="107000"/>
              </a:lnSpc>
              <a:spcAft>
                <a:spcPts val="800"/>
              </a:spcAft>
            </a:pPr>
            <a:r>
              <a:rPr lang="cs-CZ" sz="1800" dirty="0">
                <a:solidFill>
                  <a:srgbClr val="000000"/>
                </a:solidFill>
                <a:effectLst/>
                <a:ea typeface="Calibri" panose="020F0502020204030204" pitchFamily="34" charset="0"/>
                <a:cs typeface="Times New Roman" panose="02020603050405020304" pitchFamily="18" charset="0"/>
              </a:rPr>
              <a:t>161.     </a:t>
            </a:r>
            <a:r>
              <a:rPr lang="cs-CZ" sz="1800" dirty="0">
                <a:solidFill>
                  <a:srgbClr val="7030A0"/>
                </a:solidFill>
                <a:effectLst/>
                <a:ea typeface="Calibri" panose="020F0502020204030204" pitchFamily="34" charset="0"/>
                <a:cs typeface="Times New Roman" panose="02020603050405020304" pitchFamily="18" charset="0"/>
              </a:rPr>
              <a:t>Prokazování určité části kvalifikace prostřednictvím jiné osoby lze považovat za nepřípustné například v případě, kdy by o způsobilosti </a:t>
            </a:r>
            <a:r>
              <a:rPr lang="cs-CZ" sz="1800" dirty="0">
                <a:solidFill>
                  <a:srgbClr val="000000"/>
                </a:solidFill>
                <a:effectLst/>
                <a:ea typeface="Calibri" panose="020F0502020204030204" pitchFamily="34" charset="0"/>
                <a:cs typeface="Times New Roman" panose="02020603050405020304" pitchFamily="18" charset="0"/>
              </a:rPr>
              <a:t>(schopnosti)</a:t>
            </a:r>
            <a:r>
              <a:rPr lang="cs-CZ" sz="1800" dirty="0">
                <a:solidFill>
                  <a:srgbClr val="7030A0"/>
                </a:solidFill>
                <a:effectLst/>
                <a:ea typeface="Calibri" panose="020F0502020204030204" pitchFamily="34" charset="0"/>
                <a:cs typeface="Times New Roman" panose="02020603050405020304" pitchFamily="18" charset="0"/>
              </a:rPr>
              <a:t> plnit zadavatelem určenou významnou činnost dle § 105 odst. 2 zákona vypovídalo kritérium stanovené dle § 79 odst. 2 písm. a) nebo b) zákona, tj. předkládanými referencemi by byly prokazovány zkušenosti s činnostmi vyhrazenými vybranému dodavateli. </a:t>
            </a:r>
            <a:r>
              <a:rPr lang="cs-CZ" sz="1800" dirty="0">
                <a:solidFill>
                  <a:srgbClr val="0070C0"/>
                </a:solidFill>
                <a:effectLst/>
                <a:ea typeface="Calibri" panose="020F0502020204030204" pitchFamily="34" charset="0"/>
                <a:cs typeface="Times New Roman" panose="02020603050405020304" pitchFamily="18" charset="0"/>
              </a:rPr>
              <a:t>Smyslem předkládání referencí je prokázání zkušenosti s plněním obdobného charakteru, jaký má poptávaný předmět plnění. Uvedeným je tedy sledována způsobilost (schopnost) reálně plnit požadovaný předmět plnění, o čemž vypovídají zkušenosti právě té osoby, která referenci získala. </a:t>
            </a:r>
            <a:r>
              <a:rPr lang="cs-CZ" sz="1800" dirty="0">
                <a:solidFill>
                  <a:srgbClr val="000000"/>
                </a:solidFill>
                <a:effectLst/>
                <a:ea typeface="Calibri" panose="020F0502020204030204" pitchFamily="34" charset="0"/>
                <a:cs typeface="Times New Roman" panose="02020603050405020304" pitchFamily="18" charset="0"/>
              </a:rPr>
              <a:t>V takovém případě má proto své opodstatnění, aby možnost prokazovat splnění daného kritéria kvalifikace prostřednictvím jiné osoby nebyla připuštěna.</a:t>
            </a:r>
            <a:endParaRPr lang="cs-CZ" sz="1800" dirty="0">
              <a:effectLst/>
              <a:ea typeface="Calibri" panose="020F0502020204030204" pitchFamily="34" charset="0"/>
              <a:cs typeface="Times New Roman" panose="02020603050405020304" pitchFamily="18" charset="0"/>
            </a:endParaRPr>
          </a:p>
          <a:p>
            <a:pPr algn="just"/>
            <a:r>
              <a:rPr lang="cs-CZ" sz="1800" dirty="0">
                <a:solidFill>
                  <a:srgbClr val="000000"/>
                </a:solidFill>
                <a:effectLst/>
                <a:ea typeface="Calibri" panose="020F0502020204030204" pitchFamily="34" charset="0"/>
              </a:rPr>
              <a:t>163.     Jak již Úřad předeslal výše, </a:t>
            </a:r>
            <a:r>
              <a:rPr lang="cs-CZ" sz="1800" dirty="0">
                <a:solidFill>
                  <a:srgbClr val="00B050"/>
                </a:solidFill>
                <a:effectLst/>
                <a:ea typeface="Calibri" panose="020F0502020204030204" pitchFamily="34" charset="0"/>
              </a:rPr>
              <a:t>možnost výhrady dle § 105 odst. 2 zákona se již dle samotného znění zákona omezuje na činnosti, netýká se tedy věcí, které bude dodavatel při samotném plnění uvedených činností používat</a:t>
            </a:r>
            <a:r>
              <a:rPr lang="cs-CZ" sz="1800" dirty="0">
                <a:solidFill>
                  <a:srgbClr val="000000"/>
                </a:solidFill>
                <a:effectLst/>
                <a:ea typeface="Calibri" panose="020F0502020204030204" pitchFamily="34" charset="0"/>
              </a:rPr>
              <a:t>, potažmo dispozice s nimi. </a:t>
            </a:r>
            <a:r>
              <a:rPr lang="cs-CZ" sz="1800" dirty="0">
                <a:solidFill>
                  <a:srgbClr val="C00000"/>
                </a:solidFill>
                <a:effectLst/>
                <a:ea typeface="Calibri" panose="020F0502020204030204" pitchFamily="34" charset="0"/>
              </a:rPr>
              <a:t>Ustanovení § 105 odst. 2 zákona tak nedává možnost zadavateli vymínit si, aby přímo vybraný dodavatel při plnění poptávaného předmětu, konkrétně při plnění významné činnosti vyhrazené vybranému dodavateli, disponoval určitými věcmi pro účely tohoto plnění, resp. aby vlastnictví či dispozice těmito věcmi byla prokazována přímo vybraným dodavatelem.</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9520325"/>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5218160"/>
          </a:xfrm>
          <a:prstGeom prst="rect">
            <a:avLst/>
          </a:prstGeom>
          <a:noFill/>
        </p:spPr>
        <p:txBody>
          <a:bodyPr wrap="square">
            <a:spAutoFit/>
          </a:bodyPr>
          <a:lstStyle/>
          <a:p>
            <a:pPr algn="just">
              <a:lnSpc>
                <a:spcPct val="107000"/>
              </a:lnSpc>
              <a:spcAft>
                <a:spcPts val="800"/>
              </a:spcAft>
            </a:pPr>
            <a:r>
              <a:rPr lang="cs-CZ" sz="1800" dirty="0">
                <a:solidFill>
                  <a:srgbClr val="000000"/>
                </a:solidFill>
                <a:effectLst/>
                <a:ea typeface="Calibri" panose="020F0502020204030204" pitchFamily="34" charset="0"/>
                <a:cs typeface="Times New Roman" panose="02020603050405020304" pitchFamily="18" charset="0"/>
              </a:rPr>
              <a:t>166</a:t>
            </a:r>
            <a:r>
              <a:rPr lang="cs-CZ" sz="1800" dirty="0">
                <a:effectLst/>
                <a:ea typeface="Calibri" panose="020F0502020204030204" pitchFamily="34" charset="0"/>
                <a:cs typeface="Times New Roman" panose="02020603050405020304" pitchFamily="18" charset="0"/>
              </a:rPr>
              <a:t>.     (…) </a:t>
            </a:r>
            <a:r>
              <a:rPr lang="cs-CZ" sz="1800" dirty="0">
                <a:solidFill>
                  <a:srgbClr val="7030A0"/>
                </a:solidFill>
                <a:effectLst/>
                <a:ea typeface="Calibri" panose="020F0502020204030204" pitchFamily="34" charset="0"/>
                <a:cs typeface="Times New Roman" panose="02020603050405020304" pitchFamily="18" charset="0"/>
              </a:rPr>
              <a:t>smyslem prokazování předmětného technického kvalifikačního kritéria je toliko prokázání skutečnosti, že dodavatel disponuje, resp. bude disponovat požadovanými věcmi při plnění rámcové dohody.</a:t>
            </a:r>
            <a:r>
              <a:rPr lang="cs-CZ" sz="1800" dirty="0">
                <a:solidFill>
                  <a:srgbClr val="000000"/>
                </a:solidFill>
                <a:effectLst/>
                <a:ea typeface="Calibri" panose="020F0502020204030204" pitchFamily="34" charset="0"/>
                <a:cs typeface="Times New Roman" panose="02020603050405020304" pitchFamily="18" charset="0"/>
              </a:rPr>
              <a:t> </a:t>
            </a:r>
            <a:r>
              <a:rPr lang="cs-CZ" sz="1800" dirty="0">
                <a:solidFill>
                  <a:srgbClr val="0070C0"/>
                </a:solidFill>
                <a:effectLst/>
                <a:ea typeface="Calibri" panose="020F0502020204030204" pitchFamily="34" charset="0"/>
                <a:cs typeface="Times New Roman" panose="02020603050405020304" pitchFamily="18" charset="0"/>
              </a:rPr>
              <a:t>Předmětné kritérium tedy vůbec nesleduje prokázání toho, že vybraný dodavatel bude schopen tyto věci používat neboli že umí s těmito věcmi vykonávat poptávané činnosti</a:t>
            </a:r>
            <a:r>
              <a:rPr lang="cs-CZ" sz="1800" dirty="0">
                <a:solidFill>
                  <a:srgbClr val="000000"/>
                </a:solidFill>
                <a:effectLst/>
                <a:ea typeface="Calibri" panose="020F0502020204030204" pitchFamily="34" charset="0"/>
                <a:cs typeface="Times New Roman" panose="02020603050405020304" pitchFamily="18" charset="0"/>
              </a:rPr>
              <a:t>, neboť o schopnosti dodavatele realizovat určitou činnost (logicky s využitím potřebného vybavení) svědčí např. již výše zmíněné kritérium dle § 79 odst. 2 písm. a) a b) zákona, tedy reference dodavatele. </a:t>
            </a:r>
            <a:r>
              <a:rPr lang="cs-CZ" sz="1800" dirty="0">
                <a:solidFill>
                  <a:srgbClr val="00B050"/>
                </a:solidFill>
                <a:effectLst/>
                <a:ea typeface="Calibri" panose="020F0502020204030204" pitchFamily="34" charset="0"/>
                <a:cs typeface="Times New Roman" panose="02020603050405020304" pitchFamily="18" charset="0"/>
              </a:rPr>
              <a:t>Ve smyslu prokázání schopnosti plnit určité činnosti je tak kritérium dle § 79 odst. 2 písm. j) zákona (a tedy i způsob jeho prokazování) irelevantní, a to i v případě, že by tyto věci měly být používány k plnění významné činnosti vyhrazené vybranému dodavateli dle § 105 odst. 2 zákona.</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ea typeface="Calibri" panose="020F0502020204030204" pitchFamily="34" charset="0"/>
                <a:cs typeface="Times New Roman" panose="02020603050405020304" pitchFamily="18" charset="0"/>
              </a:rPr>
              <a:t>167.     </a:t>
            </a:r>
            <a:r>
              <a:rPr lang="cs-CZ" sz="1800" dirty="0">
                <a:solidFill>
                  <a:srgbClr val="C00000"/>
                </a:solidFill>
                <a:effectLst/>
                <a:ea typeface="Calibri" panose="020F0502020204030204" pitchFamily="34" charset="0"/>
                <a:cs typeface="Times New Roman" panose="02020603050405020304" pitchFamily="18" charset="0"/>
              </a:rPr>
              <a:t>Smyslem stanovení kritéria technické kvalifikace podle § 79 odst. 2 písm. j) zákona je tedy prokázání skutečnosti, že dodavatel bude při plnění veřejné zakázky disponovat požadovanými věcmi</a:t>
            </a:r>
            <a:r>
              <a:rPr lang="cs-CZ" sz="1800" dirty="0">
                <a:solidFill>
                  <a:srgbClr val="000000"/>
                </a:solidFill>
                <a:effectLst/>
                <a:ea typeface="Calibri" panose="020F0502020204030204" pitchFamily="34" charset="0"/>
                <a:cs typeface="Times New Roman" panose="02020603050405020304" pitchFamily="18" charset="0"/>
              </a:rPr>
              <a:t>, jež je </a:t>
            </a:r>
            <a:r>
              <a:rPr lang="cs-CZ" sz="1800" dirty="0">
                <a:solidFill>
                  <a:srgbClr val="7030A0"/>
                </a:solidFill>
                <a:effectLst/>
                <a:ea typeface="Calibri" panose="020F0502020204030204" pitchFamily="34" charset="0"/>
                <a:cs typeface="Times New Roman" panose="02020603050405020304" pitchFamily="18" charset="0"/>
              </a:rPr>
              <a:t>splněna jak v případě, že je dané kritérium prokazováno samotným dodavatelem </a:t>
            </a:r>
            <a:r>
              <a:rPr lang="cs-CZ" sz="1800" dirty="0">
                <a:solidFill>
                  <a:srgbClr val="000000"/>
                </a:solidFill>
                <a:effectLst/>
                <a:ea typeface="Calibri" panose="020F0502020204030204" pitchFamily="34" charset="0"/>
                <a:cs typeface="Times New Roman" panose="02020603050405020304" pitchFamily="18" charset="0"/>
              </a:rPr>
              <a:t>(dodavatel bude sám uvedenými věcmi disponovat), </a:t>
            </a:r>
            <a:r>
              <a:rPr lang="cs-CZ" sz="1800" dirty="0">
                <a:solidFill>
                  <a:srgbClr val="7030A0"/>
                </a:solidFill>
                <a:effectLst/>
                <a:ea typeface="Calibri" panose="020F0502020204030204" pitchFamily="34" charset="0"/>
                <a:cs typeface="Times New Roman" panose="02020603050405020304" pitchFamily="18" charset="0"/>
              </a:rPr>
              <a:t>tak v případě, že je prokazováno prostřednictvím jiné osoby</a:t>
            </a:r>
            <a:r>
              <a:rPr lang="cs-CZ" sz="1800" dirty="0">
                <a:solidFill>
                  <a:srgbClr val="000000"/>
                </a:solidFill>
                <a:effectLst/>
                <a:ea typeface="Calibri" panose="020F0502020204030204" pitchFamily="34" charset="0"/>
                <a:cs typeface="Times New Roman" panose="02020603050405020304" pitchFamily="18" charset="0"/>
              </a:rPr>
              <a:t> (dodavateli potřebné věci poskytne tato jiná osoba). (…) </a:t>
            </a:r>
            <a:endParaRPr lang="cs-CZ"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0943450"/>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5337551"/>
          </a:xfrm>
          <a:prstGeom prst="rect">
            <a:avLst/>
          </a:prstGeom>
          <a:noFill/>
        </p:spPr>
        <p:txBody>
          <a:bodyPr wrap="square">
            <a:spAutoFit/>
          </a:bodyPr>
          <a:lstStyle/>
          <a:p>
            <a:pPr algn="just">
              <a:lnSpc>
                <a:spcPct val="107000"/>
              </a:lnSpc>
              <a:spcAft>
                <a:spcPts val="800"/>
              </a:spcAft>
            </a:pPr>
            <a:r>
              <a:rPr lang="cs-CZ" sz="2000" dirty="0">
                <a:solidFill>
                  <a:srgbClr val="000000"/>
                </a:solidFill>
                <a:effectLst/>
                <a:ea typeface="Calibri" panose="020F0502020204030204" pitchFamily="34" charset="0"/>
              </a:rPr>
              <a:t>169.     </a:t>
            </a:r>
            <a:r>
              <a:rPr lang="cs-CZ" sz="2000" dirty="0">
                <a:solidFill>
                  <a:srgbClr val="0070C0"/>
                </a:solidFill>
                <a:effectLst/>
                <a:ea typeface="Calibri" panose="020F0502020204030204" pitchFamily="34" charset="0"/>
              </a:rPr>
              <a:t>I pokud si tedy zadavatel ve smyslu § 105 odst. 2 zákona vyhradil plnění významných činností </a:t>
            </a:r>
            <a:r>
              <a:rPr lang="cs-CZ" sz="2000" dirty="0">
                <a:solidFill>
                  <a:srgbClr val="000000"/>
                </a:solidFill>
                <a:effectLst/>
                <a:ea typeface="Calibri" panose="020F0502020204030204" pitchFamily="34" charset="0"/>
              </a:rPr>
              <a:t>(provedení strojní pokládky hutněných asfaltových směsí) </a:t>
            </a:r>
            <a:r>
              <a:rPr lang="cs-CZ" sz="2000" dirty="0">
                <a:solidFill>
                  <a:srgbClr val="0070C0"/>
                </a:solidFill>
                <a:effectLst/>
                <a:ea typeface="Calibri" panose="020F0502020204030204" pitchFamily="34" charset="0"/>
              </a:rPr>
              <a:t>přímo vybraným dodavatelem, nezakládá tato skutečnost žádný zákonný důvod pro to, aby též dispozice věcmi užívanými při plnění těchto činností </a:t>
            </a:r>
            <a:r>
              <a:rPr lang="cs-CZ" sz="2000" dirty="0">
                <a:solidFill>
                  <a:srgbClr val="000000"/>
                </a:solidFill>
                <a:effectLst/>
                <a:ea typeface="Calibri" panose="020F0502020204030204" pitchFamily="34" charset="0"/>
              </a:rPr>
              <a:t>[dle § 79 odst. 2 písm. j) zákona] </a:t>
            </a:r>
            <a:r>
              <a:rPr lang="cs-CZ" sz="2000" dirty="0">
                <a:solidFill>
                  <a:srgbClr val="0070C0"/>
                </a:solidFill>
                <a:effectLst/>
                <a:ea typeface="Calibri" panose="020F0502020204030204" pitchFamily="34" charset="0"/>
              </a:rPr>
              <a:t>byla nutně prokazována pouze prostřednictvím vybraného dodavatele.</a:t>
            </a:r>
            <a:r>
              <a:rPr lang="cs-CZ" sz="2000" dirty="0">
                <a:solidFill>
                  <a:srgbClr val="000000"/>
                </a:solidFill>
                <a:effectLst/>
                <a:ea typeface="Calibri" panose="020F0502020204030204" pitchFamily="34" charset="0"/>
              </a:rPr>
              <a:t> Stanovení požadavku na doložení dokladu prokazujícího vlastnictví či jiný způsob dispozice s uvedenými zařízeními, tj. minimálně s 5 finišery, 10 silničními válci a případně 1 </a:t>
            </a:r>
            <a:r>
              <a:rPr lang="cs-CZ" sz="2000" dirty="0" err="1">
                <a:solidFill>
                  <a:srgbClr val="000000"/>
                </a:solidFill>
                <a:effectLst/>
                <a:ea typeface="Calibri" panose="020F0502020204030204" pitchFamily="34" charset="0"/>
              </a:rPr>
              <a:t>homogenizérem</a:t>
            </a:r>
            <a:r>
              <a:rPr lang="cs-CZ" sz="2000" dirty="0">
                <a:solidFill>
                  <a:srgbClr val="000000"/>
                </a:solidFill>
                <a:effectLst/>
                <a:ea typeface="Calibri" panose="020F0502020204030204" pitchFamily="34" charset="0"/>
              </a:rPr>
              <a:t>/plnícím vozem, přímo dodavatelem, resp. jedním z dodavatelů, kteří podají společnou nabídku, je tak </a:t>
            </a:r>
            <a:r>
              <a:rPr lang="cs-CZ" sz="2000" dirty="0">
                <a:solidFill>
                  <a:srgbClr val="00B050"/>
                </a:solidFill>
                <a:effectLst/>
                <a:ea typeface="Calibri" panose="020F0502020204030204" pitchFamily="34" charset="0"/>
              </a:rPr>
              <a:t>požadavkem nedůvodným a učiněným v rozporu se zákonem, neboť možnost jeho stanovení není ustanovením § 105 odst. 2 zákona předvídána</a:t>
            </a:r>
            <a:r>
              <a:rPr lang="cs-CZ" sz="2000" dirty="0">
                <a:solidFill>
                  <a:srgbClr val="000000"/>
                </a:solidFill>
                <a:effectLst/>
                <a:ea typeface="Calibri" panose="020F0502020204030204" pitchFamily="34" charset="0"/>
              </a:rPr>
              <a:t> (uvedené ustanovení se týká činností a nikoli věcí), přičemž uvedený požadavek v šetřeném případě nevypovídá nic o způsobilosti dodavatele řádně plnit poptávaný předmět plnění, resp. jeho část týkající se vymezených významných činností.</a:t>
            </a:r>
            <a:r>
              <a:rPr lang="cs-CZ" sz="2000" dirty="0">
                <a:solidFill>
                  <a:srgbClr val="000000"/>
                </a:solidFill>
                <a:effectLst/>
                <a:ea typeface="Calibri" panose="020F0502020204030204" pitchFamily="34" charset="0"/>
                <a:cs typeface="Times New Roman" panose="02020603050405020304" pitchFamily="18" charset="0"/>
              </a:rPr>
              <a:t> </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295073"/>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Okamžik určení zadavatele dle § 4 odst. 2 ZZVZ  </a:t>
            </a:r>
          </a:p>
        </p:txBody>
      </p:sp>
      <p:graphicFrame>
        <p:nvGraphicFramePr>
          <p:cNvPr id="3" name="Tabulka 2">
            <a:extLst>
              <a:ext uri="{FF2B5EF4-FFF2-40B4-BE49-F238E27FC236}">
                <a16:creationId xmlns:a16="http://schemas.microsoft.com/office/drawing/2014/main" id="{CAB47BD5-E266-A8E5-A524-524B2267D2A2}"/>
              </a:ext>
            </a:extLst>
          </p:cNvPr>
          <p:cNvGraphicFramePr>
            <a:graphicFrameLocks noGrp="1"/>
          </p:cNvGraphicFramePr>
          <p:nvPr>
            <p:extLst>
              <p:ext uri="{D42A27DB-BD31-4B8C-83A1-F6EECF244321}">
                <p14:modId xmlns:p14="http://schemas.microsoft.com/office/powerpoint/2010/main" val="1573337151"/>
              </p:ext>
            </p:extLst>
          </p:nvPr>
        </p:nvGraphicFramePr>
        <p:xfrm>
          <a:off x="179512" y="1196752"/>
          <a:ext cx="8784976" cy="5015866"/>
        </p:xfrm>
        <a:graphic>
          <a:graphicData uri="http://schemas.openxmlformats.org/drawingml/2006/table">
            <a:tbl>
              <a:tblPr firstRow="1" bandRow="1"/>
              <a:tblGrid>
                <a:gridCol w="8784976">
                  <a:extLst>
                    <a:ext uri="{9D8B030D-6E8A-4147-A177-3AD203B41FA5}">
                      <a16:colId xmlns:a16="http://schemas.microsoft.com/office/drawing/2014/main" val="548641871"/>
                    </a:ext>
                  </a:extLst>
                </a:gridCol>
              </a:tblGrid>
              <a:tr h="121920">
                <a:tc>
                  <a:txBody>
                    <a:bodyPr/>
                    <a:lstStyle/>
                    <a:p>
                      <a:pPr algn="just">
                        <a:lnSpc>
                          <a:spcPct val="107000"/>
                        </a:lnSpc>
                        <a:spcAft>
                          <a:spcPts val="800"/>
                        </a:spcAft>
                      </a:pPr>
                      <a:r>
                        <a:rPr lang="cs-CZ" sz="16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600">
                          <a:solidFill>
                            <a:srgbClr val="FFFFFF"/>
                          </a:solidFill>
                          <a:effectLst/>
                          <a:latin typeface="+mn-lt"/>
                          <a:ea typeface="Calibri" panose="020F0502020204030204" pitchFamily="34" charset="0"/>
                          <a:cs typeface="Times New Roman" panose="02020603050405020304" pitchFamily="18" charset="0"/>
                        </a:rPr>
                        <a:t> </a:t>
                      </a:r>
                      <a:r>
                        <a:rPr lang="cs-CZ" sz="1600" b="1">
                          <a:solidFill>
                            <a:srgbClr val="FFFFFF"/>
                          </a:solidFill>
                          <a:effectLst/>
                          <a:latin typeface="+mn-lt"/>
                          <a:ea typeface="Calibri" panose="020F0502020204030204" pitchFamily="34" charset="0"/>
                          <a:cs typeface="Times New Roman" panose="02020603050405020304" pitchFamily="18" charset="0"/>
                        </a:rPr>
                        <a:t>S0677/2023/VZ</a:t>
                      </a:r>
                      <a:r>
                        <a:rPr lang="cs-CZ" sz="1600" b="1" kern="1200">
                          <a:solidFill>
                            <a:srgbClr val="FFFFFF"/>
                          </a:solidFill>
                          <a:effectLst/>
                          <a:latin typeface="+mn-lt"/>
                          <a:ea typeface="Times New Roman" panose="02020603050405020304" pitchFamily="18" charset="0"/>
                          <a:cs typeface="Calibri" panose="020F0502020204030204" pitchFamily="34" charset="0"/>
                        </a:rPr>
                        <a:t>, č. j. ÚOHS-50759/2023/500</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3468951935"/>
                  </a:ext>
                </a:extLst>
              </a:tr>
              <a:tr h="0">
                <a:tc>
                  <a:txBody>
                    <a:bodyPr/>
                    <a:lstStyle/>
                    <a:p>
                      <a:pPr algn="just">
                        <a:lnSpc>
                          <a:spcPct val="107000"/>
                        </a:lnSpc>
                        <a:spcAft>
                          <a:spcPts val="800"/>
                        </a:spcAft>
                      </a:pPr>
                      <a:r>
                        <a:rPr lang="cs-CZ" sz="16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https://uohs.gov.cz/cs/verejne-zakazky/sbirky-rozhodnuti/detail-19599.html</a:t>
                      </a:r>
                      <a:r>
                        <a:rPr lang="cs-CZ" sz="1600">
                          <a:solidFill>
                            <a:srgbClr val="000000"/>
                          </a:solidFill>
                          <a:effectLst/>
                          <a:latin typeface="+mn-lt"/>
                          <a:ea typeface="Calibri" panose="020F0502020204030204" pitchFamily="34" charset="0"/>
                          <a:cs typeface="Times New Roman" panose="02020603050405020304" pitchFamily="18" charset="0"/>
                        </a:rPr>
                        <a:t> </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356702275"/>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TATAMI – BEZPEČNOSTNÍ PODLAHA</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2536046816"/>
                  </a:ext>
                </a:extLst>
              </a:tr>
              <a:tr h="0">
                <a:tc>
                  <a:txBody>
                    <a:bodyPr/>
                    <a:lstStyle/>
                    <a:p>
                      <a:pPr algn="just">
                        <a:lnSpc>
                          <a:spcPct val="107000"/>
                        </a:lnSpc>
                        <a:spcAft>
                          <a:spcPts val="800"/>
                        </a:spcAft>
                      </a:pPr>
                      <a:r>
                        <a:rPr lang="cs-CZ" sz="1600" kern="1200">
                          <a:solidFill>
                            <a:srgbClr val="000000"/>
                          </a:solidFill>
                          <a:effectLst/>
                          <a:latin typeface="+mn-lt"/>
                          <a:ea typeface="Times New Roman" panose="02020603050405020304" pitchFamily="18" charset="0"/>
                          <a:cs typeface="Calibri" panose="020F0502020204030204" pitchFamily="34" charset="0"/>
                        </a:rPr>
                        <a:t>Právní moc: 9.1. 2024</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430963421"/>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Český svaz karate z.s.</a:t>
                      </a:r>
                      <a:endParaRPr lang="cs-CZ" sz="16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TRISPORT HAVEL s.r.o.</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1813586054"/>
                  </a:ext>
                </a:extLst>
              </a:tr>
              <a:tr h="138430">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Úřad pro ochranu hospodářské soutěže vydává tento příkaz:</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I. - </a:t>
                      </a:r>
                      <a:r>
                        <a:rPr lang="cs-CZ" sz="1600" dirty="0">
                          <a:solidFill>
                            <a:srgbClr val="000000"/>
                          </a:solidFill>
                          <a:effectLst/>
                          <a:latin typeface="+mn-lt"/>
                          <a:ea typeface="Times New Roman" panose="02020603050405020304" pitchFamily="18" charset="0"/>
                          <a:cs typeface="Calibri" panose="020F0502020204030204" pitchFamily="34" charset="0"/>
                        </a:rPr>
                        <a:t>Zadavatel </a:t>
                      </a:r>
                      <a:r>
                        <a:rPr lang="cs-CZ" sz="1600" b="1" dirty="0">
                          <a:solidFill>
                            <a:srgbClr val="000000"/>
                          </a:solidFill>
                          <a:effectLst/>
                          <a:latin typeface="+mn-lt"/>
                          <a:ea typeface="Times New Roman" panose="02020603050405020304" pitchFamily="18" charset="0"/>
                          <a:cs typeface="Calibri" panose="020F0502020204030204" pitchFamily="34" charset="0"/>
                        </a:rPr>
                        <a:t>nedodržel</a:t>
                      </a:r>
                      <a:r>
                        <a:rPr lang="cs-CZ" sz="1600" dirty="0">
                          <a:solidFill>
                            <a:srgbClr val="000000"/>
                          </a:solidFill>
                          <a:effectLst/>
                          <a:latin typeface="+mn-lt"/>
                          <a:ea typeface="Times New Roman" panose="02020603050405020304" pitchFamily="18" charset="0"/>
                          <a:cs typeface="Calibri" panose="020F0502020204030204" pitchFamily="34" charset="0"/>
                        </a:rPr>
                        <a:t> při zadávání veřejné zakázky „TATAMI – BEZPEČNOSTNÍ PODLAHA“ ve zjednodušeném podlimitním řízení </a:t>
                      </a:r>
                      <a:r>
                        <a:rPr lang="cs-CZ" sz="1600" b="1" dirty="0">
                          <a:solidFill>
                            <a:srgbClr val="000000"/>
                          </a:solidFill>
                          <a:effectLst/>
                          <a:latin typeface="+mn-lt"/>
                          <a:ea typeface="Times New Roman" panose="02020603050405020304" pitchFamily="18" charset="0"/>
                          <a:cs typeface="Calibri" panose="020F0502020204030204" pitchFamily="34" charset="0"/>
                        </a:rPr>
                        <a:t>postup stanovený v § 127 odst. 2 písm. g) zákona</a:t>
                      </a:r>
                      <a:r>
                        <a:rPr lang="cs-CZ" sz="1600" dirty="0">
                          <a:solidFill>
                            <a:srgbClr val="000000"/>
                          </a:solidFill>
                          <a:effectLst/>
                          <a:latin typeface="+mn-lt"/>
                          <a:ea typeface="Times New Roman" panose="02020603050405020304" pitchFamily="18" charset="0"/>
                          <a:cs typeface="Calibri" panose="020F0502020204030204" pitchFamily="34" charset="0"/>
                        </a:rPr>
                        <a:t> č. 134/2016 Sb., o zadávání veřejných zakázek, v rozhodném znění, </a:t>
                      </a:r>
                      <a:r>
                        <a:rPr lang="cs-CZ" sz="1600" b="1" dirty="0">
                          <a:solidFill>
                            <a:srgbClr val="000000"/>
                          </a:solidFill>
                          <a:effectLst/>
                          <a:latin typeface="+mn-lt"/>
                          <a:ea typeface="Times New Roman" panose="02020603050405020304" pitchFamily="18" charset="0"/>
                          <a:cs typeface="Calibri" panose="020F0502020204030204" pitchFamily="34" charset="0"/>
                        </a:rPr>
                        <a:t>když zrušil předmětné zadávací řízení, aniž by byl k tomu oprávněn, neboť cit. zadavatel nenaplnil podmínky pro zrušení předmětného zadávacího řízení</a:t>
                      </a:r>
                      <a:r>
                        <a:rPr lang="cs-CZ" sz="1600" dirty="0">
                          <a:solidFill>
                            <a:srgbClr val="000000"/>
                          </a:solidFill>
                          <a:effectLst/>
                          <a:latin typeface="+mn-lt"/>
                          <a:ea typeface="Times New Roman" panose="02020603050405020304" pitchFamily="18" charset="0"/>
                          <a:cs typeface="Calibri" panose="020F0502020204030204" pitchFamily="34" charset="0"/>
                        </a:rPr>
                        <a:t> podle cit. ustanovení zákona, jelikož se nejedná o zadávací řízení, „které zadavatel zahájil, i když k tomu nebyl povinen“, přičemž tento postup mohl ovlivnit výběr dodavatele a dosud nedošlo k uzavření smlouvy.</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Potvrzeno rozkladem, </a:t>
                      </a:r>
                      <a:r>
                        <a:rPr lang="cs-CZ" sz="1600" b="1" dirty="0" err="1">
                          <a:solidFill>
                            <a:srgbClr val="000000"/>
                          </a:solidFill>
                          <a:effectLst/>
                          <a:latin typeface="+mn-lt"/>
                          <a:ea typeface="Times New Roman" panose="02020603050405020304" pitchFamily="18" charset="0"/>
                          <a:cs typeface="Calibri" panose="020F0502020204030204" pitchFamily="34" charset="0"/>
                        </a:rPr>
                        <a:t>Sp</a:t>
                      </a:r>
                      <a:r>
                        <a:rPr lang="cs-CZ" sz="1600" b="1" dirty="0">
                          <a:solidFill>
                            <a:srgbClr val="000000"/>
                          </a:solidFill>
                          <a:effectLst/>
                          <a:latin typeface="+mn-lt"/>
                          <a:ea typeface="Times New Roman" panose="02020603050405020304" pitchFamily="18" charset="0"/>
                          <a:cs typeface="Calibri" panose="020F0502020204030204" pitchFamily="34" charset="0"/>
                        </a:rPr>
                        <a:t>. zn. ÚOHS –</a:t>
                      </a:r>
                      <a:r>
                        <a:rPr lang="cs-CZ" sz="1600" dirty="0">
                          <a:solidFill>
                            <a:srgbClr val="000000"/>
                          </a:solidFill>
                          <a:effectLst/>
                          <a:latin typeface="+mn-lt"/>
                          <a:ea typeface="Calibri" panose="020F0502020204030204" pitchFamily="34" charset="0"/>
                          <a:cs typeface="Times New Roman" panose="02020603050405020304" pitchFamily="18" charset="0"/>
                        </a:rPr>
                        <a:t> </a:t>
                      </a:r>
                      <a:r>
                        <a:rPr lang="cs-CZ" sz="1600" b="1" dirty="0">
                          <a:solidFill>
                            <a:srgbClr val="000000"/>
                          </a:solidFill>
                          <a:effectLst/>
                          <a:latin typeface="+mn-lt"/>
                          <a:ea typeface="Times New Roman" panose="02020603050405020304" pitchFamily="18" charset="0"/>
                          <a:cs typeface="Calibri" panose="020F0502020204030204" pitchFamily="34" charset="0"/>
                        </a:rPr>
                        <a:t>R0149/2023/VZ, č. j. ÚOHS-00745/2024/162</a:t>
                      </a:r>
                      <a:endParaRPr lang="cs-CZ" sz="16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60441662"/>
                  </a:ext>
                </a:extLst>
              </a:tr>
            </a:tbl>
          </a:graphicData>
        </a:graphic>
      </p:graphicFrame>
    </p:spTree>
    <p:extLst>
      <p:ext uri="{BB962C8B-B14F-4D97-AF65-F5344CB8AC3E}">
        <p14:creationId xmlns:p14="http://schemas.microsoft.com/office/powerpoint/2010/main" val="4006422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340768"/>
            <a:ext cx="8874224" cy="5313058"/>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Zakázka byla zadávána ve zjednodušeném podlimitním řízení</a:t>
            </a: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zakázku zrušil podle § 127 odst. 2 písm. g) ZZVZ. Tvrdil, že zadávací řízení zahájil i když k tomu nebyl povinen (zadavatel dle § 4 odst. 5 ZZVZ)</a:t>
            </a:r>
          </a:p>
          <a:p>
            <a:pPr marL="342900" lvl="0" indent="-342900" algn="just">
              <a:lnSpc>
                <a:spcPct val="20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Dle navrhovatele nebyl důvod pro zrušení zadávacího řízení naplněn</a:t>
            </a:r>
          </a:p>
          <a:p>
            <a:pPr marL="342900" lvl="0" indent="-342900" algn="just">
              <a:lnSpc>
                <a:spcPct val="150000"/>
              </a:lnSpc>
              <a:buFont typeface="Symbol" panose="05050102010706020507" pitchFamily="18" charset="2"/>
              <a:buChar char=""/>
            </a:pPr>
            <a:endParaRPr lang="cs-CZ" sz="2200" dirty="0">
              <a:ea typeface="Calibri" panose="020F050202020403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id="{89C86590-71D6-C85E-B087-1C1E6046FCC5}"/>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Okamžik určení zadavatele dle § 4 odst. 2 ZZVZ  </a:t>
            </a:r>
            <a:endParaRPr lang="cs-CZ" sz="2300" b="1" spc="-5" dirty="0"/>
          </a:p>
        </p:txBody>
      </p:sp>
    </p:spTree>
    <p:extLst>
      <p:ext uri="{BB962C8B-B14F-4D97-AF65-F5344CB8AC3E}">
        <p14:creationId xmlns:p14="http://schemas.microsoft.com/office/powerpoint/2010/main" val="3308958994"/>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3243901"/>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150000"/>
              </a:lnSpc>
              <a:spcAft>
                <a:spcPts val="800"/>
              </a:spcAft>
            </a:pPr>
            <a:br>
              <a:rPr lang="cs-CZ" sz="2000" b="1" dirty="0">
                <a:effectLst/>
                <a:ea typeface="Calibri" panose="020F0502020204030204" pitchFamily="34" charset="0"/>
                <a:cs typeface="Times New Roman" panose="02020603050405020304" pitchFamily="18" charset="0"/>
              </a:rPr>
            </a:br>
            <a:r>
              <a:rPr lang="cs-CZ" sz="2200" b="1" dirty="0">
                <a:effectLst/>
                <a:ea typeface="Calibri" panose="020F0502020204030204" pitchFamily="34" charset="0"/>
                <a:cs typeface="Times New Roman" panose="02020603050405020304" pitchFamily="18" charset="0"/>
              </a:rPr>
              <a:t>§ 4 odst. 2 a 5 ZZVZ</a:t>
            </a:r>
            <a:endParaRPr lang="cs-CZ" sz="2200" dirty="0">
              <a:effectLst/>
              <a:ea typeface="Calibri" panose="020F0502020204030204" pitchFamily="34" charset="0"/>
              <a:cs typeface="Times New Roman" panose="02020603050405020304" pitchFamily="18" charset="0"/>
            </a:endParaRPr>
          </a:p>
          <a:p>
            <a:pPr algn="just">
              <a:lnSpc>
                <a:spcPct val="250000"/>
              </a:lnSpc>
              <a:spcAft>
                <a:spcPts val="800"/>
              </a:spcAft>
            </a:pPr>
            <a:r>
              <a:rPr lang="cs-CZ" sz="2200" b="1" dirty="0">
                <a:effectLst/>
                <a:ea typeface="Calibri" panose="020F0502020204030204" pitchFamily="34" charset="0"/>
                <a:cs typeface="Times New Roman" panose="02020603050405020304" pitchFamily="18" charset="0"/>
              </a:rPr>
              <a:t>§ 127 odst. 2 písm. g) ZZVZ</a:t>
            </a:r>
            <a:endParaRPr lang="cs-CZ" sz="2200" dirty="0">
              <a:effectLst/>
              <a:ea typeface="Calibri" panose="020F0502020204030204" pitchFamily="34" charset="0"/>
              <a:cs typeface="Times New Roman" panose="02020603050405020304" pitchFamily="18" charset="0"/>
            </a:endParaRP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a:t>
            </a:r>
            <a:endParaRPr lang="cs-CZ" sz="20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DACB4D21-B111-44D8-8AEF-D8554F1C978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Okamžik určení zadavatele dle § 4 odst. 2 ZZVZ  </a:t>
            </a:r>
            <a:endParaRPr lang="cs-CZ" sz="2300" b="1" spc="-5" dirty="0"/>
          </a:p>
        </p:txBody>
      </p:sp>
    </p:spTree>
    <p:extLst>
      <p:ext uri="{BB962C8B-B14F-4D97-AF65-F5344CB8AC3E}">
        <p14:creationId xmlns:p14="http://schemas.microsoft.com/office/powerpoint/2010/main" val="2926635991"/>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12776"/>
            <a:ext cx="8784976" cy="4423647"/>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54.         </a:t>
            </a:r>
            <a:r>
              <a:rPr lang="cs-CZ" sz="2200" dirty="0">
                <a:solidFill>
                  <a:srgbClr val="7030A0"/>
                </a:solidFill>
                <a:effectLst/>
                <a:ea typeface="Calibri" panose="020F0502020204030204" pitchFamily="34" charset="0"/>
                <a:cs typeface="Times New Roman" panose="02020603050405020304" pitchFamily="18" charset="0"/>
              </a:rPr>
              <a:t>Navrhovatel v návrhu namítá, že zadavatel jednoznačně od počátku zadávacího řízení postupoval jako „povinný zadavatel“ ve smyslu § 4 odst. 2 zákona</a:t>
            </a:r>
            <a:r>
              <a:rPr lang="cs-CZ" sz="2200" dirty="0">
                <a:effectLst/>
                <a:ea typeface="Calibri" panose="020F0502020204030204" pitchFamily="34" charset="0"/>
                <a:cs typeface="Times New Roman" panose="02020603050405020304" pitchFamily="18" charset="0"/>
              </a:rPr>
              <a:t>, na což také implicitně dodavatele upozornil v zadávací dokumentaci, konkrétně v čl. 1.2 návrhu smlouvy, a nikoliv jako „dobrovolný zadavatel“ ve smyslu § 4 odst. 5 zákona, jak tvrdí zadavatel teprve v rozhodnutí o zrušení zadávacího řízení.</a:t>
            </a:r>
          </a:p>
          <a:p>
            <a:r>
              <a:rPr lang="cs-CZ" sz="2200" dirty="0">
                <a:effectLst/>
                <a:ea typeface="Calibri" panose="020F0502020204030204" pitchFamily="34" charset="0"/>
                <a:cs typeface="Times New Roman" panose="02020603050405020304" pitchFamily="18" charset="0"/>
              </a:rPr>
              <a:t>55.         </a:t>
            </a:r>
            <a:r>
              <a:rPr lang="cs-CZ" sz="2200" dirty="0">
                <a:solidFill>
                  <a:srgbClr val="C00000"/>
                </a:solidFill>
                <a:effectLst/>
                <a:ea typeface="Calibri" panose="020F0502020204030204" pitchFamily="34" charset="0"/>
                <a:cs typeface="Times New Roman" panose="02020603050405020304" pitchFamily="18" charset="0"/>
              </a:rPr>
              <a:t>Zadavatel </a:t>
            </a:r>
            <a:r>
              <a:rPr lang="cs-CZ" sz="2200" dirty="0">
                <a:effectLst/>
                <a:ea typeface="Calibri" panose="020F0502020204030204" pitchFamily="34" charset="0"/>
                <a:cs typeface="Times New Roman" panose="02020603050405020304" pitchFamily="18" charset="0"/>
              </a:rPr>
              <a:t>ve vyjádření ze dne 25. 8. 2023 </a:t>
            </a:r>
            <a:r>
              <a:rPr lang="cs-CZ" sz="2200" dirty="0">
                <a:solidFill>
                  <a:srgbClr val="C00000"/>
                </a:solidFill>
                <a:effectLst/>
                <a:ea typeface="Calibri" panose="020F0502020204030204" pitchFamily="34" charset="0"/>
                <a:cs typeface="Times New Roman" panose="02020603050405020304" pitchFamily="18" charset="0"/>
              </a:rPr>
              <a:t>uvádí, že zahájil zadávací řízení v postavení zadavatele ve smyslu § 4 odst. 5 zákona, a to z důvodu opatrnosti v okamžiku, kdy nebylo vydáno vlastní rozhodnutí o poskytnutí dotace</a:t>
            </a:r>
            <a:r>
              <a:rPr lang="cs-CZ" sz="2200" dirty="0">
                <a:effectLst/>
                <a:ea typeface="Calibri" panose="020F0502020204030204" pitchFamily="34" charset="0"/>
                <a:cs typeface="Times New Roman" panose="02020603050405020304" pitchFamily="18" charset="0"/>
              </a:rPr>
              <a:t> ze strany poskytovatele dotace, tj. Národní sportovní agentury.</a:t>
            </a:r>
          </a:p>
        </p:txBody>
      </p:sp>
    </p:spTree>
    <p:extLst>
      <p:ext uri="{BB962C8B-B14F-4D97-AF65-F5344CB8AC3E}">
        <p14:creationId xmlns:p14="http://schemas.microsoft.com/office/powerpoint/2010/main" val="3236641821"/>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1227" y="899406"/>
            <a:ext cx="8784976" cy="5974649"/>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58.         Aby byl zadavatel v postavení ve smyslu § 4 odst. 2 zákona, musí být tedy kumulativně splněny následující podmínky:</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      jedná se o </a:t>
            </a:r>
            <a:r>
              <a:rPr lang="cs-CZ" sz="2000" dirty="0">
                <a:solidFill>
                  <a:srgbClr val="0070C0"/>
                </a:solidFill>
                <a:effectLst/>
                <a:ea typeface="Calibri" panose="020F0502020204030204" pitchFamily="34" charset="0"/>
                <a:cs typeface="Times New Roman" panose="02020603050405020304" pitchFamily="18" charset="0"/>
              </a:rPr>
              <a:t>nadlimitní nebo podlimitní veřejnou zakázku na dodávky, služby nebo stavební práce</a:t>
            </a:r>
            <a:r>
              <a:rPr lang="cs-CZ" sz="2000" dirty="0">
                <a:effectLst/>
                <a:ea typeface="Calibri" panose="020F0502020204030204" pitchFamily="34" charset="0"/>
                <a:cs typeface="Times New Roman" panose="02020603050405020304" pitchFamily="18" charset="0"/>
              </a:rPr>
              <a:t> (dále jen „první podmínka“);</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2)      </a:t>
            </a:r>
            <a:r>
              <a:rPr lang="cs-CZ" sz="2000" dirty="0">
                <a:solidFill>
                  <a:srgbClr val="00B050"/>
                </a:solidFill>
                <a:effectLst/>
                <a:ea typeface="Calibri" panose="020F0502020204030204" pitchFamily="34" charset="0"/>
                <a:cs typeface="Times New Roman" panose="02020603050405020304" pitchFamily="18" charset="0"/>
              </a:rPr>
              <a:t>k její úhradě použije zadavatel více než 200 mil. Kč nebo více než 50 % hodnoty veřejné zakázky z rozpočtu veřejného zadavatele nebo z rozpočtu Evropské unie nebo veřejného rozpočtu cizího státu </a:t>
            </a:r>
            <a:r>
              <a:rPr lang="cs-CZ" sz="2000" dirty="0">
                <a:effectLst/>
                <a:ea typeface="Calibri" panose="020F0502020204030204" pitchFamily="34" charset="0"/>
                <a:cs typeface="Times New Roman" panose="02020603050405020304" pitchFamily="18" charset="0"/>
              </a:rPr>
              <a:t>(s výjimkou případů, kdy je veřejná zakázka plněna mimo území Evropské unie) (dále jen „druhá podmínka“).</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67.         (…) V šetřeném případě je dotace poskytována Národní sportovní agenturou, přičemž v § 3 odst. 2 zákona č. 115/2001 Sb., o podpoře sportu, ve znění pozdějších předpisů, se uvádí, že </a:t>
            </a:r>
            <a:r>
              <a:rPr lang="cs-CZ" sz="2000" dirty="0">
                <a:solidFill>
                  <a:srgbClr val="7030A0"/>
                </a:solidFill>
                <a:effectLst/>
                <a:ea typeface="Calibri" panose="020F0502020204030204" pitchFamily="34" charset="0"/>
                <a:cs typeface="Times New Roman" panose="02020603050405020304" pitchFamily="18" charset="0"/>
              </a:rPr>
              <a:t>Národní sportovní agentura je organizační složkou státu. </a:t>
            </a:r>
            <a:r>
              <a:rPr lang="cs-CZ" sz="2000" dirty="0">
                <a:effectLst/>
                <a:ea typeface="Calibri" panose="020F0502020204030204" pitchFamily="34" charset="0"/>
                <a:cs typeface="Times New Roman" panose="02020603050405020304" pitchFamily="18" charset="0"/>
              </a:rPr>
              <a:t>Úřad tedy uzavírá, že v právě šetřeném případě </a:t>
            </a:r>
            <a:r>
              <a:rPr lang="cs-CZ" sz="2000" dirty="0">
                <a:solidFill>
                  <a:srgbClr val="0070C0"/>
                </a:solidFill>
                <a:effectLst/>
                <a:ea typeface="Calibri" panose="020F0502020204030204" pitchFamily="34" charset="0"/>
                <a:cs typeface="Times New Roman" panose="02020603050405020304" pitchFamily="18" charset="0"/>
              </a:rPr>
              <a:t>jsou peněžní prostředky poskytnuty z rozpočtu veřejného zadavatele</a:t>
            </a:r>
            <a:r>
              <a:rPr lang="cs-CZ" sz="2000" dirty="0">
                <a:effectLst/>
                <a:ea typeface="Calibri" panose="020F0502020204030204" pitchFamily="34" charset="0"/>
                <a:cs typeface="Times New Roman" panose="02020603050405020304" pitchFamily="18" charset="0"/>
              </a:rPr>
              <a:t>, neboť Národní sportovní agentura je v postavení veřejného zadavatele dle § 4 odst. 1 písm. a) zákona, přičemž tuto skutečnost nečiní účastníci správního řízení spornou.</a:t>
            </a:r>
          </a:p>
        </p:txBody>
      </p:sp>
    </p:spTree>
    <p:extLst>
      <p:ext uri="{BB962C8B-B14F-4D97-AF65-F5344CB8AC3E}">
        <p14:creationId xmlns:p14="http://schemas.microsoft.com/office/powerpoint/2010/main" val="1132440287"/>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46949" y="874300"/>
            <a:ext cx="9050102" cy="5998117"/>
          </a:xfrm>
          <a:prstGeom prst="rect">
            <a:avLst/>
          </a:prstGeom>
          <a:noFill/>
        </p:spPr>
        <p:txBody>
          <a:bodyPr wrap="square">
            <a:spAutoFit/>
          </a:bodyPr>
          <a:lstStyle/>
          <a:p>
            <a:pPr algn="just">
              <a:lnSpc>
                <a:spcPct val="107000"/>
              </a:lnSpc>
              <a:spcAft>
                <a:spcPts val="800"/>
              </a:spcAft>
            </a:pPr>
            <a:r>
              <a:rPr lang="cs-CZ" sz="1800" dirty="0">
                <a:effectLst/>
                <a:ea typeface="Calibri" panose="020F0502020204030204" pitchFamily="34" charset="0"/>
                <a:cs typeface="Calibri" panose="020F0502020204030204" pitchFamily="34" charset="0"/>
              </a:rPr>
              <a:t>68.         (…) V této souvislosti Úřad uvádí, že sám </a:t>
            </a:r>
            <a:r>
              <a:rPr lang="cs-CZ" sz="1800" dirty="0">
                <a:solidFill>
                  <a:srgbClr val="00B050"/>
                </a:solidFill>
                <a:effectLst/>
                <a:ea typeface="Calibri" panose="020F0502020204030204" pitchFamily="34" charset="0"/>
                <a:cs typeface="Calibri" panose="020F0502020204030204" pitchFamily="34" charset="0"/>
              </a:rPr>
              <a:t>zákon výslovně nestanoví okamžik, kdy má být posuzována daná 50% hranice tzn. zda má být příslušný podíl ze zákonem stanovených zdrojů posuzován již před zahájením zadávání veřejné zakázky nebo až v jeho průběhu </a:t>
            </a:r>
            <a:r>
              <a:rPr lang="cs-CZ" sz="1800" dirty="0">
                <a:solidFill>
                  <a:srgbClr val="C00000"/>
                </a:solidFill>
                <a:effectLst/>
                <a:ea typeface="Calibri" panose="020F0502020204030204" pitchFamily="34" charset="0"/>
                <a:cs typeface="Calibri" panose="020F0502020204030204" pitchFamily="34" charset="0"/>
              </a:rPr>
              <a:t>(např. až na základě výsledku zadávání z nabídky vybraného dodavatele, neboť až v tomto okamžiku je známa výše peněžních prostředků skutečně použitých k úhradě zakázky)</a:t>
            </a:r>
            <a:r>
              <a:rPr lang="cs-CZ" sz="1800" dirty="0">
                <a:effectLst/>
                <a:ea typeface="Calibri" panose="020F0502020204030204" pitchFamily="34" charset="0"/>
                <a:cs typeface="Calibri" panose="020F0502020204030204" pitchFamily="34" charset="0"/>
              </a:rPr>
              <a:t>. V návaznosti na právě řečené Úřad odkazuje na důvodovou zprávu k zákonu, kde se k § 4 zákona mj. uvádí, že „</a:t>
            </a:r>
            <a:r>
              <a:rPr lang="cs-CZ" sz="1800" i="1" dirty="0">
                <a:effectLst/>
                <a:ea typeface="Calibri" panose="020F0502020204030204" pitchFamily="34" charset="0"/>
                <a:cs typeface="Calibri" panose="020F0502020204030204" pitchFamily="34" charset="0"/>
              </a:rPr>
              <a:t>[z]</a:t>
            </a:r>
            <a:r>
              <a:rPr lang="cs-CZ" sz="1800" i="1" dirty="0" err="1">
                <a:effectLst/>
                <a:ea typeface="Calibri" panose="020F0502020204030204" pitchFamily="34" charset="0"/>
                <a:cs typeface="Calibri" panose="020F0502020204030204" pitchFamily="34" charset="0"/>
              </a:rPr>
              <a:t>adavatelem</a:t>
            </a:r>
            <a:r>
              <a:rPr lang="cs-CZ" sz="1800" i="1" dirty="0">
                <a:effectLst/>
                <a:ea typeface="Calibri" panose="020F0502020204030204" pitchFamily="34" charset="0"/>
                <a:cs typeface="Calibri" panose="020F0502020204030204" pitchFamily="34" charset="0"/>
              </a:rPr>
              <a:t> je také i osoba zadávající veřejnou zakázku, která bude v určité výši financována[1] z veřejných rozpočtů. Aby se jednalo o zadavatele, musí prostředky z rozpočtu veřejného zadavatele, rozpočtu Evropské unie nebo veřejného rozpočtu cizího státu přesahovat 50% podíl na financování veřejné zakázky anebo přesahovat 200 000 000 Kč.</a:t>
            </a:r>
            <a:r>
              <a:rPr lang="cs-CZ" sz="1800" dirty="0">
                <a:effectLst/>
                <a:ea typeface="Calibri" panose="020F0502020204030204" pitchFamily="34" charset="0"/>
                <a:cs typeface="Calibri" panose="020F0502020204030204" pitchFamily="34" charset="0"/>
              </a:rPr>
              <a:t>“. Komentářová literatura[2] ve vztahu k otázce okamžiku posouzení daného podílu ze zákonem stanovených zdrojů uvádí, že „</a:t>
            </a:r>
            <a:r>
              <a:rPr lang="cs-CZ" sz="1800" i="1" dirty="0">
                <a:effectLst/>
                <a:ea typeface="Calibri" panose="020F0502020204030204" pitchFamily="34" charset="0"/>
                <a:cs typeface="Calibri" panose="020F0502020204030204" pitchFamily="34" charset="0"/>
              </a:rPr>
              <a:t>[s]</a:t>
            </a:r>
            <a:r>
              <a:rPr lang="cs-CZ" sz="1800" i="1" dirty="0" err="1">
                <a:effectLst/>
                <a:ea typeface="Calibri" panose="020F0502020204030204" pitchFamily="34" charset="0"/>
                <a:cs typeface="Calibri" panose="020F0502020204030204" pitchFamily="34" charset="0"/>
              </a:rPr>
              <a:t>ám</a:t>
            </a:r>
            <a:r>
              <a:rPr lang="cs-CZ" sz="1800" i="1" dirty="0">
                <a:effectLst/>
                <a:ea typeface="Calibri" panose="020F0502020204030204" pitchFamily="34" charset="0"/>
                <a:cs typeface="Calibri" panose="020F0502020204030204" pitchFamily="34" charset="0"/>
              </a:rPr>
              <a:t> ZZVZ výslovně nestanoví, zda má být překročení 50% hranice veřejným zadavatelem poskytnutých peněžních prostředků odvozováno od předpokládaného či konečného rozdělení úhrady veřejné zakázky nebo od její konečné ceny. </a:t>
            </a:r>
            <a:r>
              <a:rPr lang="cs-CZ" sz="1800" i="1" dirty="0">
                <a:solidFill>
                  <a:srgbClr val="7030A0"/>
                </a:solidFill>
                <a:effectLst/>
                <a:ea typeface="Calibri" panose="020F0502020204030204" pitchFamily="34" charset="0"/>
                <a:cs typeface="Calibri" panose="020F0502020204030204" pitchFamily="34" charset="0"/>
              </a:rPr>
              <a:t>Vzhledem k okolnostem zadávání veřejných zakázek je ovšem třeba přiklonit se primárně k variantě předpokládaného rozdělení úhrady veřejné zakázky. Zmíněná hranice se tak určí na základě poměru předpokládané hodnoty části, která má být hrazena z peněžních prostředků poskytnutých veřejným zadavatelem, resp. z rozpočtu Evropské unie, k předpokládané hodnotě veřejné zakázky jako takové.</a:t>
            </a:r>
            <a:r>
              <a:rPr lang="cs-CZ" sz="1800" i="1" dirty="0">
                <a:effectLst/>
                <a:ea typeface="Calibri" panose="020F0502020204030204" pitchFamily="34" charset="0"/>
                <a:cs typeface="Calibri" panose="020F0502020204030204" pitchFamily="34" charset="0"/>
              </a:rPr>
              <a:t> (…) </a:t>
            </a:r>
            <a:r>
              <a:rPr lang="cs-CZ" sz="1800" dirty="0">
                <a:effectLst/>
                <a:ea typeface="Calibri" panose="020F0502020204030204" pitchFamily="34" charset="0"/>
                <a:cs typeface="Calibri" panose="020F0502020204030204" pitchFamily="34" charset="0"/>
              </a:rPr>
              <a:t>“ </a:t>
            </a:r>
            <a:endParaRPr lang="cs-CZ"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9367212"/>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Nepřiměřené technické podmínky a výhrada vlastnictví zařízení vybraným dodavatelem  </a:t>
            </a:r>
          </a:p>
        </p:txBody>
      </p:sp>
      <p:graphicFrame>
        <p:nvGraphicFramePr>
          <p:cNvPr id="6" name="Tabulka 5">
            <a:extLst>
              <a:ext uri="{FF2B5EF4-FFF2-40B4-BE49-F238E27FC236}">
                <a16:creationId xmlns:a16="http://schemas.microsoft.com/office/drawing/2014/main" id="{F548A0A1-D51B-9E8B-59B3-F5011B7E6042}"/>
              </a:ext>
            </a:extLst>
          </p:cNvPr>
          <p:cNvGraphicFramePr>
            <a:graphicFrameLocks noGrp="1"/>
          </p:cNvGraphicFramePr>
          <p:nvPr>
            <p:extLst>
              <p:ext uri="{D42A27DB-BD31-4B8C-83A1-F6EECF244321}">
                <p14:modId xmlns:p14="http://schemas.microsoft.com/office/powerpoint/2010/main" val="3198677745"/>
              </p:ext>
            </p:extLst>
          </p:nvPr>
        </p:nvGraphicFramePr>
        <p:xfrm>
          <a:off x="179512" y="1340769"/>
          <a:ext cx="8640960" cy="5366860"/>
        </p:xfrm>
        <a:graphic>
          <a:graphicData uri="http://schemas.openxmlformats.org/drawingml/2006/table">
            <a:tbl>
              <a:tblPr firstRow="1" bandRow="1"/>
              <a:tblGrid>
                <a:gridCol w="8640960">
                  <a:extLst>
                    <a:ext uri="{9D8B030D-6E8A-4147-A177-3AD203B41FA5}">
                      <a16:colId xmlns:a16="http://schemas.microsoft.com/office/drawing/2014/main" val="1421401855"/>
                    </a:ext>
                  </a:extLst>
                </a:gridCol>
              </a:tblGrid>
              <a:tr h="270828">
                <a:tc>
                  <a:txBody>
                    <a:bodyPr/>
                    <a:lstStyle/>
                    <a:p>
                      <a:pPr algn="just">
                        <a:lnSpc>
                          <a:spcPct val="107000"/>
                        </a:lnSpc>
                        <a:spcAft>
                          <a:spcPts val="800"/>
                        </a:spcAft>
                      </a:pPr>
                      <a:r>
                        <a:rPr lang="cs-CZ" sz="16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600">
                          <a:solidFill>
                            <a:srgbClr val="FFFFFF"/>
                          </a:solidFill>
                          <a:effectLst/>
                          <a:latin typeface="+mn-lt"/>
                          <a:ea typeface="Calibri" panose="020F0502020204030204" pitchFamily="34" charset="0"/>
                          <a:cs typeface="Times New Roman" panose="02020603050405020304" pitchFamily="18" charset="0"/>
                        </a:rPr>
                        <a:t> </a:t>
                      </a:r>
                      <a:r>
                        <a:rPr lang="cs-CZ" sz="1600" b="1" kern="1200">
                          <a:solidFill>
                            <a:srgbClr val="FFFFFF"/>
                          </a:solidFill>
                          <a:effectLst/>
                          <a:latin typeface="+mn-lt"/>
                          <a:ea typeface="Times New Roman" panose="02020603050405020304" pitchFamily="18" charset="0"/>
                          <a:cs typeface="Calibri" panose="020F0502020204030204" pitchFamily="34" charset="0"/>
                        </a:rPr>
                        <a:t>S0677/2023/VZ, č. j. ÚOHS-50759/2023/500</a:t>
                      </a:r>
                      <a:endParaRPr lang="cs-CZ" sz="1600">
                        <a:effectLst/>
                        <a:latin typeface="+mn-lt"/>
                        <a:ea typeface="Calibri" panose="020F0502020204030204" pitchFamily="34" charset="0"/>
                        <a:cs typeface="Times New Roman" panose="02020603050405020304" pitchFamily="18" charset="0"/>
                      </a:endParaRPr>
                    </a:p>
                  </a:txBody>
                  <a:tcPr marL="52411" marR="52411" marT="26205" marB="262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260504199"/>
                  </a:ext>
                </a:extLst>
              </a:tr>
              <a:tr h="270828">
                <a:tc>
                  <a:txBody>
                    <a:bodyPr/>
                    <a:lstStyle/>
                    <a:p>
                      <a:pPr algn="just">
                        <a:lnSpc>
                          <a:spcPct val="107000"/>
                        </a:lnSpc>
                        <a:spcAft>
                          <a:spcPts val="800"/>
                        </a:spcAft>
                      </a:pPr>
                      <a:r>
                        <a:rPr lang="cs-CZ" sz="16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https://uohs.gov.cz/cs/verejne-zakazky/sbirky-rozhodnuti/detail-19594.html</a:t>
                      </a:r>
                      <a:r>
                        <a:rPr lang="cs-CZ" sz="1600">
                          <a:solidFill>
                            <a:srgbClr val="000000"/>
                          </a:solidFill>
                          <a:effectLst/>
                          <a:latin typeface="+mn-lt"/>
                          <a:ea typeface="Calibri" panose="020F0502020204030204" pitchFamily="34" charset="0"/>
                          <a:cs typeface="Times New Roman" panose="02020603050405020304" pitchFamily="18" charset="0"/>
                        </a:rPr>
                        <a:t> </a:t>
                      </a:r>
                      <a:endParaRPr lang="cs-CZ" sz="1600">
                        <a:effectLst/>
                        <a:latin typeface="+mn-lt"/>
                        <a:ea typeface="Calibri" panose="020F0502020204030204" pitchFamily="34" charset="0"/>
                        <a:cs typeface="Times New Roman" panose="02020603050405020304" pitchFamily="18" charset="0"/>
                      </a:endParaRPr>
                    </a:p>
                  </a:txBody>
                  <a:tcPr marL="52411" marR="52411" marT="26205" marB="262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133133309"/>
                  </a:ext>
                </a:extLst>
              </a:tr>
              <a:tr h="510902">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Rámcová dohoda na zhotovitele souvislých oprav živičných povrchů silnic v majetku Ústeckého kraje</a:t>
                      </a:r>
                      <a:endParaRPr lang="cs-CZ" sz="1600" dirty="0">
                        <a:effectLst/>
                        <a:latin typeface="+mn-lt"/>
                        <a:ea typeface="Calibri" panose="020F0502020204030204" pitchFamily="34" charset="0"/>
                        <a:cs typeface="Times New Roman" panose="02020603050405020304" pitchFamily="18" charset="0"/>
                      </a:endParaRPr>
                    </a:p>
                  </a:txBody>
                  <a:tcPr marL="52411" marR="52411" marT="26205" marB="262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1932019145"/>
                  </a:ext>
                </a:extLst>
              </a:tr>
              <a:tr h="270828">
                <a:tc>
                  <a:txBody>
                    <a:bodyPr/>
                    <a:lstStyle/>
                    <a:p>
                      <a:pPr algn="just">
                        <a:lnSpc>
                          <a:spcPct val="107000"/>
                        </a:lnSpc>
                        <a:spcAft>
                          <a:spcPts val="800"/>
                        </a:spcAft>
                      </a:pPr>
                      <a:r>
                        <a:rPr lang="cs-CZ" sz="1600" kern="1200">
                          <a:solidFill>
                            <a:srgbClr val="000000"/>
                          </a:solidFill>
                          <a:effectLst/>
                          <a:latin typeface="+mn-lt"/>
                          <a:ea typeface="Times New Roman" panose="02020603050405020304" pitchFamily="18" charset="0"/>
                          <a:cs typeface="Calibri" panose="020F0502020204030204" pitchFamily="34" charset="0"/>
                        </a:rPr>
                        <a:t>Právní moc: 5.1. 2024</a:t>
                      </a:r>
                      <a:endParaRPr lang="cs-CZ" sz="1600">
                        <a:effectLst/>
                        <a:latin typeface="+mn-lt"/>
                        <a:ea typeface="Calibri" panose="020F0502020204030204" pitchFamily="34" charset="0"/>
                        <a:cs typeface="Times New Roman" panose="02020603050405020304" pitchFamily="18" charset="0"/>
                      </a:endParaRPr>
                    </a:p>
                  </a:txBody>
                  <a:tcPr marL="52411" marR="52411" marT="26205" marB="262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088421426"/>
                  </a:ext>
                </a:extLst>
              </a:tr>
              <a:tr h="1605055">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Správa a údržba silnic Ústeckého kraje, příspěvková organizace</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MI </a:t>
                      </a:r>
                      <a:r>
                        <a:rPr lang="cs-CZ" sz="1600" dirty="0" err="1">
                          <a:solidFill>
                            <a:srgbClr val="000000"/>
                          </a:solidFill>
                          <a:effectLst/>
                          <a:latin typeface="+mn-lt"/>
                          <a:ea typeface="Times New Roman" panose="02020603050405020304" pitchFamily="18" charset="0"/>
                          <a:cs typeface="Calibri" panose="020F0502020204030204" pitchFamily="34" charset="0"/>
                        </a:rPr>
                        <a:t>Roads</a:t>
                      </a:r>
                      <a:r>
                        <a:rPr lang="cs-CZ" sz="1600" dirty="0">
                          <a:solidFill>
                            <a:srgbClr val="000000"/>
                          </a:solidFill>
                          <a:effectLst/>
                          <a:latin typeface="+mn-lt"/>
                          <a:ea typeface="Times New Roman" panose="02020603050405020304" pitchFamily="18" charset="0"/>
                          <a:cs typeface="Calibri" panose="020F0502020204030204" pitchFamily="34" charset="0"/>
                        </a:rPr>
                        <a:t> a.s.</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X-</a:t>
                      </a:r>
                      <a:r>
                        <a:rPr lang="cs-CZ" sz="1600" dirty="0" err="1">
                          <a:solidFill>
                            <a:srgbClr val="000000"/>
                          </a:solidFill>
                          <a:effectLst/>
                          <a:latin typeface="+mn-lt"/>
                          <a:ea typeface="Times New Roman" panose="02020603050405020304" pitchFamily="18" charset="0"/>
                          <a:cs typeface="Calibri" panose="020F0502020204030204" pitchFamily="34" charset="0"/>
                        </a:rPr>
                        <a:t>Wood</a:t>
                      </a:r>
                      <a:r>
                        <a:rPr lang="cs-CZ" sz="1600" dirty="0">
                          <a:solidFill>
                            <a:srgbClr val="000000"/>
                          </a:solidFill>
                          <a:effectLst/>
                          <a:latin typeface="+mn-lt"/>
                          <a:ea typeface="Times New Roman" panose="02020603050405020304" pitchFamily="18" charset="0"/>
                          <a:cs typeface="Calibri" panose="020F0502020204030204" pitchFamily="34" charset="0"/>
                        </a:rPr>
                        <a:t> s.r.o.</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SWIETELSKY stavební s.r.o.</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S u b t e r </a:t>
                      </a:r>
                      <a:r>
                        <a:rPr lang="cs-CZ" sz="1600" dirty="0" err="1">
                          <a:solidFill>
                            <a:srgbClr val="000000"/>
                          </a:solidFill>
                          <a:effectLst/>
                          <a:latin typeface="+mn-lt"/>
                          <a:ea typeface="Times New Roman" panose="02020603050405020304" pitchFamily="18" charset="0"/>
                          <a:cs typeface="Calibri" panose="020F0502020204030204" pitchFamily="34" charset="0"/>
                        </a:rPr>
                        <a:t>r</a:t>
                      </a:r>
                      <a:r>
                        <a:rPr lang="cs-CZ" sz="1600" dirty="0">
                          <a:solidFill>
                            <a:srgbClr val="000000"/>
                          </a:solidFill>
                          <a:effectLst/>
                          <a:latin typeface="+mn-lt"/>
                          <a:ea typeface="Times New Roman" panose="02020603050405020304" pitchFamily="18" charset="0"/>
                          <a:cs typeface="Calibri" panose="020F0502020204030204" pitchFamily="34" charset="0"/>
                        </a:rPr>
                        <a:t> a - Raab </a:t>
                      </a:r>
                      <a:r>
                        <a:rPr lang="cs-CZ" sz="1600" dirty="0" err="1">
                          <a:solidFill>
                            <a:srgbClr val="000000"/>
                          </a:solidFill>
                          <a:effectLst/>
                          <a:latin typeface="+mn-lt"/>
                          <a:ea typeface="Times New Roman" panose="02020603050405020304" pitchFamily="18" charset="0"/>
                          <a:cs typeface="Calibri" panose="020F0502020204030204" pitchFamily="34" charset="0"/>
                        </a:rPr>
                        <a:t>Korlátolt</a:t>
                      </a:r>
                      <a:r>
                        <a:rPr lang="cs-CZ" sz="1600" dirty="0">
                          <a:solidFill>
                            <a:srgbClr val="000000"/>
                          </a:solidFill>
                          <a:effectLst/>
                          <a:latin typeface="+mn-lt"/>
                          <a:ea typeface="Times New Roman" panose="02020603050405020304" pitchFamily="18" charset="0"/>
                          <a:cs typeface="Calibri" panose="020F0502020204030204" pitchFamily="34" charset="0"/>
                        </a:rPr>
                        <a:t> </a:t>
                      </a:r>
                      <a:r>
                        <a:rPr lang="cs-CZ" sz="1600" dirty="0" err="1">
                          <a:solidFill>
                            <a:srgbClr val="000000"/>
                          </a:solidFill>
                          <a:effectLst/>
                          <a:latin typeface="+mn-lt"/>
                          <a:ea typeface="Times New Roman" panose="02020603050405020304" pitchFamily="18" charset="0"/>
                          <a:cs typeface="Calibri" panose="020F0502020204030204" pitchFamily="34" charset="0"/>
                        </a:rPr>
                        <a:t>Felelősségű</a:t>
                      </a:r>
                      <a:r>
                        <a:rPr lang="cs-CZ" sz="1600" dirty="0">
                          <a:solidFill>
                            <a:srgbClr val="000000"/>
                          </a:solidFill>
                          <a:effectLst/>
                          <a:latin typeface="+mn-lt"/>
                          <a:ea typeface="Times New Roman" panose="02020603050405020304" pitchFamily="18" charset="0"/>
                          <a:cs typeface="Calibri" panose="020F0502020204030204" pitchFamily="34" charset="0"/>
                        </a:rPr>
                        <a:t> </a:t>
                      </a:r>
                      <a:r>
                        <a:rPr lang="cs-CZ" sz="1600" dirty="0" err="1">
                          <a:solidFill>
                            <a:srgbClr val="000000"/>
                          </a:solidFill>
                          <a:effectLst/>
                          <a:latin typeface="+mn-lt"/>
                          <a:ea typeface="Times New Roman" panose="02020603050405020304" pitchFamily="18" charset="0"/>
                          <a:cs typeface="Calibri" panose="020F0502020204030204" pitchFamily="34" charset="0"/>
                        </a:rPr>
                        <a:t>Társaság</a:t>
                      </a:r>
                      <a:endParaRPr lang="cs-CZ" sz="1600" dirty="0">
                        <a:effectLst/>
                        <a:latin typeface="+mn-lt"/>
                        <a:ea typeface="Calibri" panose="020F0502020204030204" pitchFamily="34" charset="0"/>
                        <a:cs typeface="Times New Roman" panose="02020603050405020304" pitchFamily="18" charset="0"/>
                      </a:endParaRPr>
                    </a:p>
                  </a:txBody>
                  <a:tcPr marL="52411" marR="52411" marT="26205" marB="262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2061736972"/>
                  </a:ext>
                </a:extLst>
              </a:tr>
              <a:tr h="2184127">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Úřad pro ochranu hospodářské soutěže rozhodl takto:</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I.</a:t>
                      </a:r>
                      <a:r>
                        <a:rPr lang="cs-CZ" sz="1600" dirty="0">
                          <a:solidFill>
                            <a:srgbClr val="000000"/>
                          </a:solidFill>
                          <a:effectLst/>
                          <a:latin typeface="+mn-lt"/>
                          <a:ea typeface="Times New Roman" panose="02020603050405020304" pitchFamily="18" charset="0"/>
                          <a:cs typeface="Calibri" panose="020F0502020204030204" pitchFamily="34" charset="0"/>
                        </a:rPr>
                        <a:t> - Zadavatel </a:t>
                      </a:r>
                      <a:r>
                        <a:rPr lang="cs-CZ" sz="1600" b="1" dirty="0">
                          <a:solidFill>
                            <a:srgbClr val="000000"/>
                          </a:solidFill>
                          <a:effectLst/>
                          <a:latin typeface="+mn-lt"/>
                          <a:ea typeface="Times New Roman" panose="02020603050405020304" pitchFamily="18" charset="0"/>
                          <a:cs typeface="Calibri" panose="020F0502020204030204" pitchFamily="34" charset="0"/>
                        </a:rPr>
                        <a:t>stanovil zadávací podmínky</a:t>
                      </a:r>
                      <a:r>
                        <a:rPr lang="cs-CZ" sz="1600" dirty="0">
                          <a:solidFill>
                            <a:srgbClr val="000000"/>
                          </a:solidFill>
                          <a:effectLst/>
                          <a:latin typeface="+mn-lt"/>
                          <a:ea typeface="Times New Roman" panose="02020603050405020304" pitchFamily="18" charset="0"/>
                          <a:cs typeface="Calibri" panose="020F0502020204030204" pitchFamily="34" charset="0"/>
                        </a:rPr>
                        <a:t> užšího řízení, jehož cílem je uzavření rámcové dohody </a:t>
                      </a:r>
                      <a:r>
                        <a:rPr lang="cs-CZ" sz="1600" b="1" dirty="0">
                          <a:solidFill>
                            <a:srgbClr val="000000"/>
                          </a:solidFill>
                          <a:effectLst/>
                          <a:latin typeface="+mn-lt"/>
                          <a:ea typeface="Times New Roman" panose="02020603050405020304" pitchFamily="18" charset="0"/>
                          <a:cs typeface="Calibri" panose="020F0502020204030204" pitchFamily="34" charset="0"/>
                        </a:rPr>
                        <a:t>v rozporu s ustanovením § 36 odst. 1</a:t>
                      </a:r>
                      <a:r>
                        <a:rPr lang="cs-CZ" sz="1600" dirty="0">
                          <a:solidFill>
                            <a:srgbClr val="000000"/>
                          </a:solidFill>
                          <a:effectLst/>
                          <a:latin typeface="+mn-lt"/>
                          <a:ea typeface="Times New Roman" panose="02020603050405020304" pitchFamily="18" charset="0"/>
                          <a:cs typeface="Calibri" panose="020F0502020204030204" pitchFamily="34" charset="0"/>
                        </a:rPr>
                        <a:t> zákona č. 134/2016 Sb., o zadávání veřejných zakázek, ve znění pozdějších předpisů, ve spojení se </a:t>
                      </a:r>
                      <a:r>
                        <a:rPr lang="cs-CZ" sz="1600" b="1" dirty="0">
                          <a:solidFill>
                            <a:srgbClr val="000000"/>
                          </a:solidFill>
                          <a:effectLst/>
                          <a:latin typeface="+mn-lt"/>
                          <a:ea typeface="Times New Roman" panose="02020603050405020304" pitchFamily="18" charset="0"/>
                          <a:cs typeface="Calibri" panose="020F0502020204030204" pitchFamily="34" charset="0"/>
                        </a:rPr>
                        <a:t>zásadou zákazu diskriminace zakotvenou v § 6 odst. 2 a zásadou přiměřenosti zakotvenou v § 6 odst. 1</a:t>
                      </a:r>
                      <a:r>
                        <a:rPr lang="cs-CZ" sz="1600" dirty="0">
                          <a:solidFill>
                            <a:srgbClr val="000000"/>
                          </a:solidFill>
                          <a:effectLst/>
                          <a:latin typeface="+mn-lt"/>
                          <a:ea typeface="Times New Roman" panose="02020603050405020304" pitchFamily="18" charset="0"/>
                          <a:cs typeface="Calibri" panose="020F0502020204030204" pitchFamily="34" charset="0"/>
                        </a:rPr>
                        <a:t> citovaného zákona, když </a:t>
                      </a:r>
                      <a:r>
                        <a:rPr lang="cs-CZ" sz="1600" b="1" dirty="0">
                          <a:solidFill>
                            <a:srgbClr val="000000"/>
                          </a:solidFill>
                          <a:effectLst/>
                          <a:latin typeface="+mn-lt"/>
                          <a:ea typeface="Times New Roman" panose="02020603050405020304" pitchFamily="18" charset="0"/>
                          <a:cs typeface="Calibri" panose="020F0502020204030204" pitchFamily="34" charset="0"/>
                        </a:rPr>
                        <a:t>stanovil za účelem prokázání technické kvalifikace dle § 79 odst. 2 písm. j) citovaného zákona požadavek na doložení, že dodavatel disponuje nebo má smluvně</a:t>
                      </a:r>
                      <a:endParaRPr lang="cs-CZ" sz="1600" dirty="0">
                        <a:effectLst/>
                        <a:latin typeface="+mn-lt"/>
                        <a:ea typeface="Calibri" panose="020F0502020204030204" pitchFamily="34" charset="0"/>
                        <a:cs typeface="Times New Roman" panose="02020603050405020304" pitchFamily="18" charset="0"/>
                      </a:endParaRPr>
                    </a:p>
                  </a:txBody>
                  <a:tcPr marL="52411" marR="52411" marT="26205" marB="262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097273067"/>
                  </a:ext>
                </a:extLst>
              </a:tr>
            </a:tbl>
          </a:graphicData>
        </a:graphic>
      </p:graphicFrame>
    </p:spTree>
    <p:extLst>
      <p:ext uri="{BB962C8B-B14F-4D97-AF65-F5344CB8AC3E}">
        <p14:creationId xmlns:p14="http://schemas.microsoft.com/office/powerpoint/2010/main" val="116973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03829"/>
            <a:ext cx="8784976" cy="609878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Calibri" panose="020F0502020204030204" pitchFamily="34" charset="0"/>
              </a:rPr>
              <a:t>69.         </a:t>
            </a:r>
            <a:r>
              <a:rPr lang="cs-CZ" sz="2000" dirty="0">
                <a:solidFill>
                  <a:srgbClr val="0070C0"/>
                </a:solidFill>
                <a:effectLst/>
                <a:ea typeface="Calibri" panose="020F0502020204030204" pitchFamily="34" charset="0"/>
                <a:cs typeface="Calibri" panose="020F0502020204030204" pitchFamily="34" charset="0"/>
              </a:rPr>
              <a:t>Ve světle výše uvedených skutečností je Úřad toho názoru, že 50% podíl peněžních prostředků z veřejných zdrojů je nutné posuzovat před zahájením zadávání veřejné zakázky při stanovení předpokládané hodnoty </a:t>
            </a:r>
            <a:r>
              <a:rPr lang="cs-CZ" sz="2000" dirty="0">
                <a:effectLst/>
                <a:ea typeface="Calibri" panose="020F0502020204030204" pitchFamily="34" charset="0"/>
                <a:cs typeface="Calibri" panose="020F0502020204030204" pitchFamily="34" charset="0"/>
              </a:rPr>
              <a:t>(tzn. dle poměru části předpokládané hodnoty, která má být hrazena z peněžních prostředků poskytnutých z veřejných zdrojů k celkové předpokládané hodnotě veřejné zakázky stanovené zadavatelem), a nikoliv až v průběhu zadávání. Tento závěr Úřadu koresponduje s rozhodovací praxí Úřadu, neboť v rozhodnutí Úřadu č. j. ÚOHS-S0163/2017/VZ-12981/2018/523/</a:t>
            </a:r>
            <a:r>
              <a:rPr lang="cs-CZ" sz="2000" dirty="0" err="1">
                <a:effectLst/>
                <a:ea typeface="Calibri" panose="020F0502020204030204" pitchFamily="34" charset="0"/>
                <a:cs typeface="Calibri" panose="020F0502020204030204" pitchFamily="34" charset="0"/>
              </a:rPr>
              <a:t>LSt</a:t>
            </a:r>
            <a:r>
              <a:rPr lang="cs-CZ" sz="2000" dirty="0">
                <a:effectLst/>
                <a:ea typeface="Calibri" panose="020F0502020204030204" pitchFamily="34" charset="0"/>
                <a:cs typeface="Calibri" panose="020F0502020204030204" pitchFamily="34" charset="0"/>
              </a:rPr>
              <a:t> ze dne 30. 4. 2018 se uvádí, že </a:t>
            </a:r>
            <a:r>
              <a:rPr lang="cs-CZ" sz="2000" dirty="0">
                <a:solidFill>
                  <a:srgbClr val="00B050"/>
                </a:solidFill>
                <a:effectLst/>
                <a:ea typeface="Calibri" panose="020F0502020204030204" pitchFamily="34" charset="0"/>
                <a:cs typeface="Calibri" panose="020F0502020204030204" pitchFamily="34" charset="0"/>
              </a:rPr>
              <a:t>„</a:t>
            </a:r>
            <a:r>
              <a:rPr lang="cs-CZ" sz="2000" i="1" dirty="0">
                <a:solidFill>
                  <a:srgbClr val="00B050"/>
                </a:solidFill>
                <a:effectLst/>
                <a:ea typeface="Calibri" panose="020F0502020204030204" pitchFamily="34" charset="0"/>
                <a:cs typeface="Calibri" panose="020F0502020204030204" pitchFamily="34" charset="0"/>
              </a:rPr>
              <a:t>v případě, že by ustanovení § 2 odst. 3 zákona bylo vykládáno tak, že by pojem ‚hrazena‘ představovalo konečné poskytnutí finančních prostředků z veřejných zdrojů, začala by se zakázka za veřejnou zakázku a zadavatel za dotovaného zadavatele považovat až v momentě skutečného obdržení finančních prostředků z veřejných zdrojů, což by bylo v rozporu se smyslem citovaného ustanovení zákona, neboť by zadavatel tak mohl ‚zadávat‘ veřejnou zakázku mimo režim zákona a nebyl by tak naplněn účel podrobit výběr dodavatele veřejných zakázek hrazených z veřejných zdrojů právní regulaci, přestože by nakonec byla hrazena z veřejných prostředků</a:t>
            </a:r>
            <a:r>
              <a:rPr lang="cs-CZ" sz="2000" dirty="0">
                <a:solidFill>
                  <a:srgbClr val="00B050"/>
                </a:solidFill>
                <a:effectLst/>
                <a:ea typeface="Calibri" panose="020F0502020204030204" pitchFamily="34" charset="0"/>
                <a:cs typeface="Calibri" panose="020F0502020204030204" pitchFamily="34" charset="0"/>
              </a:rPr>
              <a:t>“.</a:t>
            </a:r>
            <a:r>
              <a:rPr lang="cs-CZ" sz="2000" dirty="0">
                <a:effectLst/>
                <a:ea typeface="Calibri" panose="020F0502020204030204" pitchFamily="34" charset="0"/>
                <a:cs typeface="Calibri" panose="020F0502020204030204" pitchFamily="34" charset="0"/>
              </a:rPr>
              <a:t> (…)</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850956"/>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03829"/>
            <a:ext cx="8784976" cy="599619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rPr>
              <a:t>70.         </a:t>
            </a:r>
            <a:r>
              <a:rPr lang="cs-CZ" sz="2000" dirty="0">
                <a:solidFill>
                  <a:srgbClr val="C00000"/>
                </a:solidFill>
                <a:effectLst/>
                <a:ea typeface="Calibri" panose="020F0502020204030204" pitchFamily="34" charset="0"/>
              </a:rPr>
              <a:t>Úřad tak nemůže souhlasit s argumentem zadavatele, že splnění podmínky týkající se uhrazení celkové ceny za plnění veřejné zakázky je možné stanovit pouze z nabídky dodavatelů</a:t>
            </a:r>
            <a:r>
              <a:rPr lang="cs-CZ" sz="2000" dirty="0">
                <a:effectLst/>
                <a:ea typeface="Calibri" panose="020F0502020204030204" pitchFamily="34" charset="0"/>
              </a:rPr>
              <a:t>, neboť až v tomto okamžiku bude známa výše peněžních prostředků skutečně použitých k úhradě veřejné zakázky, k čemuž uvádí následující.  (…) </a:t>
            </a:r>
            <a:r>
              <a:rPr lang="cs-CZ" sz="2000" dirty="0">
                <a:solidFill>
                  <a:srgbClr val="7030A0"/>
                </a:solidFill>
                <a:effectLst/>
                <a:ea typeface="Calibri" panose="020F0502020204030204" pitchFamily="34" charset="0"/>
              </a:rPr>
              <a:t>Pokud by Úřad přistoupil na výše uvedenou argumentaci zadavatele, znamenalo by to, že právnická či fyzická osoba by se mohla stát zadavatelem dle § 4 odst. 2 zákona až v průběhu zadávání veřejné zakázky</a:t>
            </a:r>
            <a:r>
              <a:rPr lang="cs-CZ" sz="2000" dirty="0">
                <a:effectLst/>
                <a:ea typeface="Calibri" panose="020F0502020204030204" pitchFamily="34" charset="0"/>
              </a:rPr>
              <a:t> (např. po posouzení obdržených nabídek dodavatelů) </a:t>
            </a:r>
            <a:r>
              <a:rPr lang="cs-CZ" sz="2000" dirty="0">
                <a:solidFill>
                  <a:srgbClr val="7030A0"/>
                </a:solidFill>
                <a:effectLst/>
                <a:ea typeface="Calibri" panose="020F0502020204030204" pitchFamily="34" charset="0"/>
              </a:rPr>
              <a:t>a nikoliv již před jeho zahájením</a:t>
            </a:r>
            <a:r>
              <a:rPr lang="cs-CZ" sz="2000" dirty="0">
                <a:effectLst/>
                <a:ea typeface="Calibri" panose="020F0502020204030204" pitchFamily="34" charset="0"/>
              </a:rPr>
              <a:t>. </a:t>
            </a:r>
            <a:r>
              <a:rPr lang="cs-CZ" sz="2000" dirty="0">
                <a:solidFill>
                  <a:srgbClr val="0070C0"/>
                </a:solidFill>
                <a:effectLst/>
                <a:ea typeface="Calibri" panose="020F0502020204030204" pitchFamily="34" charset="0"/>
              </a:rPr>
              <a:t>Mohla by tak nastat situace, že daná osoba nezahájí zadávání veřejné zakázky v některém ze zadávacích řízení dle zákona, a následně by v průběhu zadávání veřejné zakázky naplnila definici zadavatele dle § 4 odst. 2 zákona. </a:t>
            </a:r>
            <a:r>
              <a:rPr lang="cs-CZ" sz="2000" dirty="0">
                <a:solidFill>
                  <a:srgbClr val="00B050"/>
                </a:solidFill>
                <a:effectLst/>
                <a:ea typeface="Calibri" panose="020F0502020204030204" pitchFamily="34" charset="0"/>
              </a:rPr>
              <a:t>Aby byl však zajištěn výše uvedený účel zákona, bylo by dle Úřadu potom nezbytné ukončit způsob zadávání veřejné zakázky a zahájit zadávací řízení dle zákona. </a:t>
            </a:r>
            <a:r>
              <a:rPr lang="cs-CZ" sz="2000" dirty="0">
                <a:effectLst/>
                <a:ea typeface="Calibri" panose="020F0502020204030204" pitchFamily="34" charset="0"/>
              </a:rPr>
              <a:t>Úřad je tedy toho názoru, že </a:t>
            </a:r>
            <a:r>
              <a:rPr lang="cs-CZ" sz="2000" dirty="0">
                <a:solidFill>
                  <a:srgbClr val="C00000"/>
                </a:solidFill>
                <a:effectLst/>
                <a:ea typeface="Calibri" panose="020F0502020204030204" pitchFamily="34" charset="0"/>
              </a:rPr>
              <a:t>právnická či fyzická osoba je povinna posoudit výši 50% podílu ze zákonem stanovených zdrojů již před zahájením zadávání veřejné zakázky při stanovení předpokládané hodnoty </a:t>
            </a:r>
            <a:r>
              <a:rPr lang="cs-CZ" sz="2000" dirty="0">
                <a:effectLst/>
                <a:ea typeface="Calibri" panose="020F0502020204030204" pitchFamily="34" charset="0"/>
              </a:rPr>
              <a:t>veřejné zakázky.</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82454"/>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Povinnost ověřit splnění podmínek účasti  </a:t>
            </a:r>
          </a:p>
        </p:txBody>
      </p:sp>
      <p:graphicFrame>
        <p:nvGraphicFramePr>
          <p:cNvPr id="4" name="Tabulka 3">
            <a:extLst>
              <a:ext uri="{FF2B5EF4-FFF2-40B4-BE49-F238E27FC236}">
                <a16:creationId xmlns:a16="http://schemas.microsoft.com/office/drawing/2014/main" id="{E895EF0C-19BE-4482-DEB3-4166DBC39C90}"/>
              </a:ext>
            </a:extLst>
          </p:cNvPr>
          <p:cNvGraphicFramePr>
            <a:graphicFrameLocks noGrp="1"/>
          </p:cNvGraphicFramePr>
          <p:nvPr>
            <p:extLst>
              <p:ext uri="{D42A27DB-BD31-4B8C-83A1-F6EECF244321}">
                <p14:modId xmlns:p14="http://schemas.microsoft.com/office/powerpoint/2010/main" val="2069543774"/>
              </p:ext>
            </p:extLst>
          </p:nvPr>
        </p:nvGraphicFramePr>
        <p:xfrm>
          <a:off x="179512" y="908721"/>
          <a:ext cx="8784976" cy="5832724"/>
        </p:xfrm>
        <a:graphic>
          <a:graphicData uri="http://schemas.openxmlformats.org/drawingml/2006/table">
            <a:tbl>
              <a:tblPr firstRow="1" bandRow="1"/>
              <a:tblGrid>
                <a:gridCol w="8784976">
                  <a:extLst>
                    <a:ext uri="{9D8B030D-6E8A-4147-A177-3AD203B41FA5}">
                      <a16:colId xmlns:a16="http://schemas.microsoft.com/office/drawing/2014/main" val="989441064"/>
                    </a:ext>
                  </a:extLst>
                </a:gridCol>
              </a:tblGrid>
              <a:tr h="304061">
                <a:tc>
                  <a:txBody>
                    <a:bodyPr/>
                    <a:lstStyle/>
                    <a:p>
                      <a:pPr algn="just">
                        <a:lnSpc>
                          <a:spcPct val="107000"/>
                        </a:lnSpc>
                        <a:spcAft>
                          <a:spcPts val="800"/>
                        </a:spcAft>
                      </a:pPr>
                      <a:r>
                        <a:rPr lang="cs-CZ" sz="1600" b="1" kern="1200" dirty="0" err="1">
                          <a:solidFill>
                            <a:srgbClr val="FFFFFF"/>
                          </a:solidFill>
                          <a:effectLst/>
                          <a:latin typeface="+mn-lt"/>
                          <a:ea typeface="Times New Roman" panose="02020603050405020304" pitchFamily="18" charset="0"/>
                          <a:cs typeface="Calibri" panose="020F0502020204030204" pitchFamily="34" charset="0"/>
                        </a:rPr>
                        <a:t>Sp</a:t>
                      </a:r>
                      <a:r>
                        <a:rPr lang="cs-CZ" sz="1600" b="1" kern="1200" dirty="0">
                          <a:solidFill>
                            <a:srgbClr val="FFFFFF"/>
                          </a:solidFill>
                          <a:effectLst/>
                          <a:latin typeface="+mn-lt"/>
                          <a:ea typeface="Times New Roman" panose="02020603050405020304" pitchFamily="18" charset="0"/>
                          <a:cs typeface="Calibri" panose="020F0502020204030204" pitchFamily="34" charset="0"/>
                        </a:rPr>
                        <a:t>. zn. ÚOHS –</a:t>
                      </a:r>
                      <a:r>
                        <a:rPr lang="cs-CZ" sz="1600" b="1" dirty="0">
                          <a:solidFill>
                            <a:srgbClr val="FFFFFF"/>
                          </a:solidFill>
                          <a:effectLst/>
                          <a:latin typeface="+mn-lt"/>
                          <a:ea typeface="Calibri" panose="020F0502020204030204" pitchFamily="34" charset="0"/>
                          <a:cs typeface="Times New Roman" panose="02020603050405020304" pitchFamily="18" charset="0"/>
                        </a:rPr>
                        <a:t> S0600/2023/VZ</a:t>
                      </a:r>
                      <a:r>
                        <a:rPr lang="cs-CZ" sz="1600" b="1" kern="1200" dirty="0">
                          <a:solidFill>
                            <a:srgbClr val="FFFFFF"/>
                          </a:solidFill>
                          <a:effectLst/>
                          <a:latin typeface="+mn-lt"/>
                          <a:ea typeface="Times New Roman" panose="02020603050405020304" pitchFamily="18" charset="0"/>
                          <a:cs typeface="Calibri" panose="020F0502020204030204" pitchFamily="34" charset="0"/>
                        </a:rPr>
                        <a:t>, č. j. ÚOHS-43785/2023/500</a:t>
                      </a:r>
                      <a:endParaRPr lang="cs-CZ" sz="1600" dirty="0">
                        <a:effectLst/>
                        <a:latin typeface="+mn-lt"/>
                        <a:ea typeface="Calibri" panose="020F0502020204030204" pitchFamily="34" charset="0"/>
                        <a:cs typeface="Times New Roman" panose="02020603050405020304" pitchFamily="18" charset="0"/>
                      </a:endParaRPr>
                    </a:p>
                  </a:txBody>
                  <a:tcPr marL="79998" marR="79998" marT="39999" marB="3999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1025394512"/>
                  </a:ext>
                </a:extLst>
              </a:tr>
              <a:tr h="304061">
                <a:tc>
                  <a:txBody>
                    <a:bodyPr/>
                    <a:lstStyle/>
                    <a:p>
                      <a:pPr algn="just">
                        <a:lnSpc>
                          <a:spcPct val="107000"/>
                        </a:lnSpc>
                        <a:spcAft>
                          <a:spcPts val="800"/>
                        </a:spcAft>
                      </a:pPr>
                      <a:r>
                        <a:rPr lang="cs-CZ" sz="16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https://uohs.gov.cz/cs/verejne-zakazky/sbirky-rozhodnuti/detail-19614.html</a:t>
                      </a:r>
                      <a:r>
                        <a:rPr lang="cs-CZ" sz="1600">
                          <a:solidFill>
                            <a:srgbClr val="000000"/>
                          </a:solidFill>
                          <a:effectLst/>
                          <a:latin typeface="+mn-lt"/>
                          <a:ea typeface="Calibri" panose="020F0502020204030204" pitchFamily="34" charset="0"/>
                          <a:cs typeface="Times New Roman" panose="02020603050405020304" pitchFamily="18" charset="0"/>
                        </a:rPr>
                        <a:t>     </a:t>
                      </a:r>
                      <a:endParaRPr lang="cs-CZ" sz="1600">
                        <a:effectLst/>
                        <a:latin typeface="+mn-lt"/>
                        <a:ea typeface="Calibri" panose="020F0502020204030204" pitchFamily="34" charset="0"/>
                        <a:cs typeface="Times New Roman" panose="02020603050405020304" pitchFamily="18" charset="0"/>
                      </a:endParaRPr>
                    </a:p>
                  </a:txBody>
                  <a:tcPr marL="79998" marR="79998" marT="39999" marB="3999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893307203"/>
                  </a:ext>
                </a:extLst>
              </a:tr>
              <a:tr h="550499">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Poskytovatel telekomunikačních služeb pro statutární město Hradec Králové - mobilní a stacionární telefonie</a:t>
                      </a:r>
                      <a:endParaRPr lang="cs-CZ" sz="1600">
                        <a:effectLst/>
                        <a:latin typeface="+mn-lt"/>
                        <a:ea typeface="Calibri" panose="020F0502020204030204" pitchFamily="34" charset="0"/>
                        <a:cs typeface="Times New Roman" panose="02020603050405020304" pitchFamily="18" charset="0"/>
                      </a:endParaRPr>
                    </a:p>
                  </a:txBody>
                  <a:tcPr marL="79998" marR="79998" marT="39999" marB="3999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6279100"/>
                  </a:ext>
                </a:extLst>
              </a:tr>
              <a:tr h="304061">
                <a:tc>
                  <a:txBody>
                    <a:bodyPr/>
                    <a:lstStyle/>
                    <a:p>
                      <a:pPr algn="just">
                        <a:lnSpc>
                          <a:spcPct val="107000"/>
                        </a:lnSpc>
                        <a:spcAft>
                          <a:spcPts val="800"/>
                        </a:spcAft>
                      </a:pPr>
                      <a:r>
                        <a:rPr lang="cs-CZ" sz="1600" kern="1200">
                          <a:solidFill>
                            <a:srgbClr val="000000"/>
                          </a:solidFill>
                          <a:effectLst/>
                          <a:latin typeface="+mn-lt"/>
                          <a:ea typeface="Times New Roman" panose="02020603050405020304" pitchFamily="18" charset="0"/>
                          <a:cs typeface="Calibri" panose="020F0502020204030204" pitchFamily="34" charset="0"/>
                        </a:rPr>
                        <a:t>Právní moc: 15.1. 2024</a:t>
                      </a:r>
                      <a:endParaRPr lang="cs-CZ" sz="1600">
                        <a:effectLst/>
                        <a:latin typeface="+mn-lt"/>
                        <a:ea typeface="Calibri" panose="020F0502020204030204" pitchFamily="34" charset="0"/>
                        <a:cs typeface="Times New Roman" panose="02020603050405020304" pitchFamily="18" charset="0"/>
                      </a:endParaRPr>
                    </a:p>
                  </a:txBody>
                  <a:tcPr marL="79998" marR="79998" marT="39999" marB="3999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259532639"/>
                  </a:ext>
                </a:extLst>
              </a:tr>
              <a:tr h="988854">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statutární město Hradec Králové</a:t>
                      </a:r>
                      <a:endParaRPr lang="cs-CZ" sz="16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O2 Czech Republic a.s.</a:t>
                      </a:r>
                      <a:endParaRPr lang="cs-CZ" sz="16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T-Mobile Czech Republic a.s.</a:t>
                      </a:r>
                      <a:endParaRPr lang="cs-CZ" sz="1600">
                        <a:effectLst/>
                        <a:latin typeface="+mn-lt"/>
                        <a:ea typeface="Calibri" panose="020F0502020204030204" pitchFamily="34" charset="0"/>
                        <a:cs typeface="Times New Roman" panose="02020603050405020304" pitchFamily="18" charset="0"/>
                      </a:endParaRPr>
                    </a:p>
                  </a:txBody>
                  <a:tcPr marL="79998" marR="79998" marT="39999" marB="3999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178832693"/>
                  </a:ext>
                </a:extLst>
              </a:tr>
              <a:tr h="3237094">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Úřad pro ochranu hospodářské soutěže rozhodl takto:</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I. - </a:t>
                      </a:r>
                      <a:r>
                        <a:rPr lang="cs-CZ" sz="1600" dirty="0">
                          <a:solidFill>
                            <a:srgbClr val="000000"/>
                          </a:solidFill>
                          <a:effectLst/>
                          <a:latin typeface="+mn-lt"/>
                          <a:ea typeface="Times New Roman" panose="02020603050405020304" pitchFamily="18" charset="0"/>
                          <a:cs typeface="Calibri" panose="020F0502020204030204" pitchFamily="34" charset="0"/>
                        </a:rPr>
                        <a:t>Správní řízení vedené ve věci návrhu na zahájení správního řízení o přezkoumání úkonů zadavatele učiněných v otevřeném řízení zahájeném za účelem uzavření rámcové dohody „Poskytovatel telekomunikačních služeb pro statutární město Hradec Králové - mobilní a stacionární telefonie“ se v části týkající se údajně zadavatelem nesprávně stanoveného modelu nabídkové ceny v zadávací dokumentaci, na základě něhož provedené hodnocení nabídek v cit. zadávacím řízení pak mělo vést k tomu, že vybraným dodavatelem se stal dodavatel, jehož nabídka by neměla být při poskytování služeb poptávaných v cit. zadávacím řízení ekonomicky nejvýhodnější, podle § 257 písm. h) zákona č. 134/2016 Sb., o zadávání veřejných zakázek, ve znění pozdějších předpisů,</a:t>
                      </a:r>
                      <a:r>
                        <a:rPr lang="cs-CZ" sz="1600" b="1" dirty="0">
                          <a:solidFill>
                            <a:srgbClr val="000000"/>
                          </a:solidFill>
                          <a:effectLst/>
                          <a:latin typeface="+mn-lt"/>
                          <a:ea typeface="Times New Roman" panose="02020603050405020304" pitchFamily="18" charset="0"/>
                          <a:cs typeface="Calibri" panose="020F0502020204030204" pitchFamily="34" charset="0"/>
                        </a:rPr>
                        <a:t> zastavuje, neboť této části návrhu nepředcházely řádně a včas podané námitky.</a:t>
                      </a:r>
                      <a:endParaRPr lang="cs-CZ" sz="1600" dirty="0">
                        <a:effectLst/>
                        <a:latin typeface="+mn-lt"/>
                        <a:ea typeface="Calibri" panose="020F0502020204030204" pitchFamily="34" charset="0"/>
                        <a:cs typeface="Times New Roman" panose="02020603050405020304" pitchFamily="18" charset="0"/>
                      </a:endParaRPr>
                    </a:p>
                  </a:txBody>
                  <a:tcPr marL="79998" marR="79998" marT="39999" marB="39999">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888100116"/>
                  </a:ext>
                </a:extLst>
              </a:tr>
            </a:tbl>
          </a:graphicData>
        </a:graphic>
      </p:graphicFrame>
    </p:spTree>
    <p:extLst>
      <p:ext uri="{BB962C8B-B14F-4D97-AF65-F5344CB8AC3E}">
        <p14:creationId xmlns:p14="http://schemas.microsoft.com/office/powerpoint/2010/main" val="2609416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Povinnost ověřit splnění podmínek účasti  </a:t>
            </a:r>
          </a:p>
        </p:txBody>
      </p:sp>
      <p:graphicFrame>
        <p:nvGraphicFramePr>
          <p:cNvPr id="2" name="Tabulka 1">
            <a:extLst>
              <a:ext uri="{FF2B5EF4-FFF2-40B4-BE49-F238E27FC236}">
                <a16:creationId xmlns:a16="http://schemas.microsoft.com/office/drawing/2014/main" id="{78F26B3E-4CAE-FBA8-AA96-0B076F5B276F}"/>
              </a:ext>
            </a:extLst>
          </p:cNvPr>
          <p:cNvGraphicFramePr>
            <a:graphicFrameLocks noGrp="1"/>
          </p:cNvGraphicFramePr>
          <p:nvPr>
            <p:extLst>
              <p:ext uri="{D42A27DB-BD31-4B8C-83A1-F6EECF244321}">
                <p14:modId xmlns:p14="http://schemas.microsoft.com/office/powerpoint/2010/main" val="4223195477"/>
              </p:ext>
            </p:extLst>
          </p:nvPr>
        </p:nvGraphicFramePr>
        <p:xfrm>
          <a:off x="287524" y="2298287"/>
          <a:ext cx="8568952" cy="2261426"/>
        </p:xfrm>
        <a:graphic>
          <a:graphicData uri="http://schemas.openxmlformats.org/drawingml/2006/table">
            <a:tbl>
              <a:tblPr firstRow="1" bandRow="1"/>
              <a:tblGrid>
                <a:gridCol w="8568952">
                  <a:extLst>
                    <a:ext uri="{9D8B030D-6E8A-4147-A177-3AD203B41FA5}">
                      <a16:colId xmlns:a16="http://schemas.microsoft.com/office/drawing/2014/main" val="2837762275"/>
                    </a:ext>
                  </a:extLst>
                </a:gridCol>
              </a:tblGrid>
              <a:tr h="138430">
                <a:tc>
                  <a:txBody>
                    <a:bodyPr/>
                    <a:lstStyle/>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II. - </a:t>
                      </a:r>
                      <a:r>
                        <a:rPr lang="cs-CZ" sz="1600" dirty="0">
                          <a:solidFill>
                            <a:srgbClr val="000000"/>
                          </a:solidFill>
                          <a:effectLst/>
                          <a:latin typeface="+mn-lt"/>
                          <a:ea typeface="Times New Roman" panose="02020603050405020304" pitchFamily="18" charset="0"/>
                          <a:cs typeface="Calibri" panose="020F0502020204030204" pitchFamily="34" charset="0"/>
                        </a:rPr>
                        <a:t>Návrh na zahájení správního řízení o přezkoumání úkonů zadavatele učiněných v otevřeném řízení zahájeném za účelem uzavření rámcové dohody „Poskytovatel telekomunikačních služeb pro statutární město Hradec Králové - mobilní a stacionární telefonie“, se v části směřující proti výběru dodavatele, resp. proti postupu zadavatele při posouzení splnění podmínek účasti vybraného dodavatele v zadávacím řízení podle § 265 písm. a) zákona č. 134/2016 Sb., o zadávání veřejných zakázek, ve znění pozdějších předpisů,</a:t>
                      </a:r>
                      <a:r>
                        <a:rPr lang="cs-CZ" sz="1600" b="1" dirty="0">
                          <a:solidFill>
                            <a:srgbClr val="000000"/>
                          </a:solidFill>
                          <a:effectLst/>
                          <a:latin typeface="+mn-lt"/>
                          <a:ea typeface="Times New Roman" panose="02020603050405020304" pitchFamily="18" charset="0"/>
                          <a:cs typeface="Calibri" panose="020F0502020204030204" pitchFamily="34" charset="0"/>
                        </a:rPr>
                        <a:t> zamítá, neboť nebyly zjištěny důvody pro uložení nápravného opatření.</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Potvrzeno rozkladem, </a:t>
                      </a:r>
                      <a:r>
                        <a:rPr lang="cs-CZ" sz="1600" b="1" dirty="0" err="1">
                          <a:solidFill>
                            <a:srgbClr val="000000"/>
                          </a:solidFill>
                          <a:effectLst/>
                          <a:latin typeface="+mn-lt"/>
                          <a:ea typeface="Times New Roman" panose="02020603050405020304" pitchFamily="18" charset="0"/>
                          <a:cs typeface="Calibri" panose="020F0502020204030204" pitchFamily="34" charset="0"/>
                        </a:rPr>
                        <a:t>Sp</a:t>
                      </a:r>
                      <a:r>
                        <a:rPr lang="cs-CZ" sz="1600" b="1" dirty="0">
                          <a:solidFill>
                            <a:srgbClr val="000000"/>
                          </a:solidFill>
                          <a:effectLst/>
                          <a:latin typeface="+mn-lt"/>
                          <a:ea typeface="Times New Roman" panose="02020603050405020304" pitchFamily="18" charset="0"/>
                          <a:cs typeface="Calibri" panose="020F0502020204030204" pitchFamily="34" charset="0"/>
                        </a:rPr>
                        <a:t>. zn. ÚOHS –</a:t>
                      </a:r>
                      <a:r>
                        <a:rPr lang="cs-CZ" sz="1600" dirty="0">
                          <a:solidFill>
                            <a:srgbClr val="000000"/>
                          </a:solidFill>
                          <a:effectLst/>
                          <a:latin typeface="+mn-lt"/>
                          <a:ea typeface="Calibri" panose="020F0502020204030204" pitchFamily="34" charset="0"/>
                          <a:cs typeface="Times New Roman" panose="02020603050405020304" pitchFamily="18" charset="0"/>
                        </a:rPr>
                        <a:t> </a:t>
                      </a:r>
                      <a:r>
                        <a:rPr lang="cs-CZ" sz="1600" b="1" dirty="0">
                          <a:solidFill>
                            <a:srgbClr val="000000"/>
                          </a:solidFill>
                          <a:effectLst/>
                          <a:latin typeface="+mn-lt"/>
                          <a:ea typeface="Times New Roman" panose="02020603050405020304" pitchFamily="18" charset="0"/>
                          <a:cs typeface="Calibri" panose="020F0502020204030204" pitchFamily="34" charset="0"/>
                        </a:rPr>
                        <a:t>R0153/2023/VZ, č. j. ÚOHS-01743/2024/161</a:t>
                      </a:r>
                      <a:endParaRPr lang="cs-CZ" sz="16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476813289"/>
                  </a:ext>
                </a:extLst>
              </a:tr>
            </a:tbl>
          </a:graphicData>
        </a:graphic>
      </p:graphicFrame>
    </p:spTree>
    <p:extLst>
      <p:ext uri="{BB962C8B-B14F-4D97-AF65-F5344CB8AC3E}">
        <p14:creationId xmlns:p14="http://schemas.microsoft.com/office/powerpoint/2010/main" val="3532255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340768"/>
            <a:ext cx="8874224" cy="4702634"/>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Otevřené řízení za účelem uzavření rámcové dohody</a:t>
            </a: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Navrhovatel tvrdil, že zadavatel špatně posoudil podmínky účasti u vybraného dodavatele</a:t>
            </a: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Dle navrhovatele měl zadavatel splnění podmínek účasti vybraného dodavatele ověřit s ohledem na to, že měl mít pochybnosti o jejich splnění (v důsledku námitek doručených navrhovatelem)</a:t>
            </a: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Návrh zamítnut a potvrzeno i rozkladem</a:t>
            </a:r>
          </a:p>
        </p:txBody>
      </p:sp>
      <p:sp>
        <p:nvSpPr>
          <p:cNvPr id="4" name="object 3">
            <a:extLst>
              <a:ext uri="{FF2B5EF4-FFF2-40B4-BE49-F238E27FC236}">
                <a16:creationId xmlns:a16="http://schemas.microsoft.com/office/drawing/2014/main" id="{1B4A9783-933B-046D-7042-6E77DD676F65}"/>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Povinnost ověřit splnění podmínek účasti  </a:t>
            </a:r>
            <a:endParaRPr lang="cs-CZ" sz="2300" b="1" spc="-5" dirty="0"/>
          </a:p>
        </p:txBody>
      </p:sp>
    </p:spTree>
    <p:extLst>
      <p:ext uri="{BB962C8B-B14F-4D97-AF65-F5344CB8AC3E}">
        <p14:creationId xmlns:p14="http://schemas.microsoft.com/office/powerpoint/2010/main" val="349699168"/>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3992824"/>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200000"/>
              </a:lnSpc>
              <a:spcAft>
                <a:spcPts val="800"/>
              </a:spcAft>
            </a:pPr>
            <a:br>
              <a:rPr lang="cs-CZ" sz="2000" b="1" dirty="0">
                <a:effectLst/>
                <a:ea typeface="Calibri" panose="020F0502020204030204" pitchFamily="34" charset="0"/>
                <a:cs typeface="Times New Roman" panose="02020603050405020304" pitchFamily="18" charset="0"/>
              </a:rPr>
            </a:br>
            <a:r>
              <a:rPr lang="pl-PL" sz="2000" b="1" dirty="0">
                <a:effectLst/>
                <a:ea typeface="Calibri" panose="020F0502020204030204" pitchFamily="34" charset="0"/>
                <a:cs typeface="Times New Roman" panose="02020603050405020304" pitchFamily="18" charset="0"/>
              </a:rPr>
              <a:t>§ 39 odst. 5 ZZVZ</a:t>
            </a:r>
          </a:p>
          <a:p>
            <a:pPr>
              <a:lnSpc>
                <a:spcPct val="200000"/>
              </a:lnSpc>
              <a:spcAft>
                <a:spcPts val="800"/>
              </a:spcAft>
            </a:pPr>
            <a:endParaRPr lang="pl-PL" sz="2000" b="1" dirty="0">
              <a:effectLst/>
              <a:ea typeface="Calibri" panose="020F0502020204030204" pitchFamily="34" charset="0"/>
              <a:cs typeface="Times New Roman" panose="02020603050405020304" pitchFamily="18" charset="0"/>
            </a:endParaRPr>
          </a:p>
          <a:p>
            <a:pPr>
              <a:lnSpc>
                <a:spcPct val="200000"/>
              </a:lnSpc>
              <a:spcAft>
                <a:spcPts val="800"/>
              </a:spcAft>
            </a:pPr>
            <a:r>
              <a:rPr lang="pl-PL" sz="2000" b="1" dirty="0">
                <a:effectLst/>
                <a:ea typeface="Calibri" panose="020F0502020204030204" pitchFamily="34" charset="0"/>
                <a:cs typeface="Times New Roman" panose="02020603050405020304" pitchFamily="18" charset="0"/>
              </a:rPr>
              <a:t>§ 46 ZZVZ</a:t>
            </a: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a:t>
            </a: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3E40A598-BD63-33A5-BB9C-61304665F372}"/>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Povinnost ověřit splnění podmínek účasti  </a:t>
            </a:r>
            <a:endParaRPr lang="cs-CZ" sz="2300" b="1" spc="-5" dirty="0"/>
          </a:p>
        </p:txBody>
      </p:sp>
    </p:spTree>
    <p:extLst>
      <p:ext uri="{BB962C8B-B14F-4D97-AF65-F5344CB8AC3E}">
        <p14:creationId xmlns:p14="http://schemas.microsoft.com/office/powerpoint/2010/main" val="3655068066"/>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844824"/>
            <a:ext cx="8784976" cy="3368936"/>
          </a:xfrm>
          <a:prstGeom prst="rect">
            <a:avLst/>
          </a:prstGeom>
          <a:noFill/>
        </p:spPr>
        <p:txBody>
          <a:bodyPr wrap="square">
            <a:spAutoFit/>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74.         K údajnému neprověření skutečnosti, zda vybraný dodavatel splňuje zadávací podmínku (požadavek na zálohu přípojky SIP), Úřad uvádí, že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zadavatel se při posuzování případného nesplnění předmětné zadávací podmínky ze strany vybraného dodavatele řídí obecným pravidlem dle </a:t>
            </a:r>
            <a:r>
              <a:rPr lang="cs-CZ" sz="2000" dirty="0" err="1">
                <a:solidFill>
                  <a:srgbClr val="7030A0"/>
                </a:solidFill>
                <a:effectLst/>
                <a:latin typeface="Arial" panose="020B0604020202020204" pitchFamily="34" charset="0"/>
                <a:ea typeface="Calibri" panose="020F0502020204030204" pitchFamily="34" charset="0"/>
                <a:cs typeface="Times New Roman" panose="02020603050405020304" pitchFamily="18" charset="0"/>
              </a:rPr>
              <a:t>ust</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 39 odst. 5 zákona.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především vychází z těch dokumentů, které jsou obsaženy v nabídce nebo které má k dispozici. Pokud má zadavatel pochybnost, je nezbytné, aby tuto svoji pochybnost odstranil, resp. přiměřeně prověřil.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ale v zadávacím řízení zadavateli pochybnosti nevyvstanou, není důvod pro to, aby byl zadavatel rozhodovací praxí Úřadu nucen pořizovat další údaje či doklady.</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3807566"/>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5708294"/>
          </a:xfrm>
          <a:prstGeom prst="rect">
            <a:avLst/>
          </a:prstGeom>
          <a:noFill/>
        </p:spPr>
        <p:txBody>
          <a:bodyPr wrap="square">
            <a:spAutoFit/>
          </a:bodyPr>
          <a:lstStyle/>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rPr>
              <a:t>75.         Jak vyplývá z nabídky vybraného dodavatele, ten v čl. 9.5 své nabídky prohlásil, že předmětnou zadávací podmínku, tj. požadavek na zálohu přípojky SIP, splňuje a popsal její technické řešení. </a:t>
            </a:r>
            <a:r>
              <a:rPr lang="cs-CZ" sz="1800" dirty="0">
                <a:solidFill>
                  <a:srgbClr val="C00000"/>
                </a:solidFill>
                <a:effectLst/>
                <a:latin typeface="Arial" panose="020B0604020202020204" pitchFamily="34" charset="0"/>
                <a:ea typeface="Calibri" panose="020F0502020204030204" pitchFamily="34" charset="0"/>
              </a:rPr>
              <a:t>Zadavatel nabídku vybraného dodavatele posoudil, tj. postupoval zcela v souladu s § 39 odst. 5 zákona, když vycházel přímo z nabídky vybraného dodavatele, tj. vycházel z údajů poskytnutých účastníkem zadávacího řízení</a:t>
            </a:r>
            <a:r>
              <a:rPr lang="cs-CZ" sz="1800" dirty="0">
                <a:solidFill>
                  <a:srgbClr val="000000"/>
                </a:solidFill>
                <a:effectLst/>
                <a:latin typeface="Arial" panose="020B0604020202020204" pitchFamily="34" charset="0"/>
                <a:ea typeface="Calibri" panose="020F0502020204030204" pitchFamily="34" charset="0"/>
              </a:rPr>
              <a:t>. Navrhovatelem vznesená </a:t>
            </a:r>
            <a:r>
              <a:rPr lang="cs-CZ" sz="1800" dirty="0">
                <a:solidFill>
                  <a:srgbClr val="7030A0"/>
                </a:solidFill>
                <a:effectLst/>
                <a:latin typeface="Arial" panose="020B0604020202020204" pitchFamily="34" charset="0"/>
                <a:ea typeface="Calibri" panose="020F0502020204030204" pitchFamily="34" charset="0"/>
              </a:rPr>
              <a:t>námitka odkazující na zadávací řízení Olomouckého kraje a zadávací řízení Plzeňského kraje v zadavateli nemohla vzbudit pochybnost takové intenzity, aby byl povinen činit další kroky</a:t>
            </a:r>
            <a:r>
              <a:rPr lang="cs-CZ" sz="1800" dirty="0">
                <a:solidFill>
                  <a:srgbClr val="000000"/>
                </a:solidFill>
                <a:effectLst/>
                <a:latin typeface="Arial" panose="020B0604020202020204" pitchFamily="34" charset="0"/>
                <a:ea typeface="Calibri" panose="020F0502020204030204" pitchFamily="34" charset="0"/>
              </a:rPr>
              <a:t>, tj. získat vlastní činností jiné údaje nebo vyžadovat součinnost od vybraného dodavatele dle § 46 odst. 1 zákona, jelikož námitka byla založena na popisu situace v zadávacích řízeních, jejichž podmínky však byly nepochybně odlišné od právě posuzovaného zadávacího řízení, neboť v obou odkazovaných zadávacích řízeních </a:t>
            </a:r>
            <a:r>
              <a:rPr lang="cs-CZ" sz="1800" dirty="0">
                <a:solidFill>
                  <a:srgbClr val="0070C0"/>
                </a:solidFill>
                <a:effectLst/>
                <a:latin typeface="Arial" panose="020B0604020202020204" pitchFamily="34" charset="0"/>
                <a:ea typeface="Calibri" panose="020F0502020204030204" pitchFamily="34" charset="0"/>
              </a:rPr>
              <a:t>byla poptávána odlišná technologie (přípojka ISDN). Nadto lze konstatovat, že zadavatel je oprávněn v rámci zásady presumpce poctivosti dle § 7 občanského zákoníku přiměřeně okolnostem</a:t>
            </a:r>
            <a:r>
              <a:rPr lang="cs-CZ" sz="1800" dirty="0">
                <a:solidFill>
                  <a:srgbClr val="000000"/>
                </a:solidFill>
                <a:effectLst/>
                <a:latin typeface="Arial" panose="020B0604020202020204" pitchFamily="34" charset="0"/>
                <a:ea typeface="Calibri" panose="020F0502020204030204" pitchFamily="34" charset="0"/>
              </a:rPr>
              <a:t> (tj., jak bylo výše řečeno, do okamžiku, než získá opravdu relevantní pochybnosti) </a:t>
            </a:r>
            <a:r>
              <a:rPr lang="cs-CZ" sz="1800" dirty="0">
                <a:solidFill>
                  <a:srgbClr val="0070C0"/>
                </a:solidFill>
                <a:effectLst/>
                <a:latin typeface="Arial" panose="020B0604020202020204" pitchFamily="34" charset="0"/>
                <a:ea typeface="Calibri" panose="020F0502020204030204" pitchFamily="34" charset="0"/>
              </a:rPr>
              <a:t>důvěřovat dodavateli, že své závazky, které předložením nabídky přebírá, splní. </a:t>
            </a:r>
            <a:r>
              <a:rPr lang="cs-CZ" sz="1800" dirty="0">
                <a:solidFill>
                  <a:srgbClr val="000000"/>
                </a:solidFill>
                <a:effectLst/>
                <a:latin typeface="Arial" panose="020B0604020202020204" pitchFamily="34" charset="0"/>
                <a:ea typeface="Calibri" panose="020F0502020204030204" pitchFamily="34" charset="0"/>
              </a:rPr>
              <a:t>Pro případ porušení závazků ze strany dodavatele pak právní řád nabízí zadavateli ochranu jeho práv (např. právo vyžadovat plnění v rozsahu definovaném smlouvou pod sankcí smluvní pokuty).</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6344635"/>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24744"/>
            <a:ext cx="8784976" cy="5115568"/>
          </a:xfrm>
          <a:prstGeom prst="rect">
            <a:avLst/>
          </a:prstGeom>
          <a:noFill/>
        </p:spPr>
        <p:txBody>
          <a:bodyPr wrap="square">
            <a:sp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rPr>
              <a:t>36.         Zde lze v obecné rovině souhlasit s navrhovatelem v tom, že </a:t>
            </a:r>
            <a:r>
              <a:rPr lang="cs-CZ" sz="1800" dirty="0">
                <a:solidFill>
                  <a:srgbClr val="7030A0"/>
                </a:solidFill>
                <a:effectLst/>
                <a:latin typeface="Arial" panose="020B0604020202020204" pitchFamily="34" charset="0"/>
                <a:ea typeface="Calibri" panose="020F0502020204030204" pitchFamily="34" charset="0"/>
              </a:rPr>
              <a:t>může být zcela na místě, aby zadavatel přistoupil k ověření věrohodnosti údajů poskytnutých dodavatelem</a:t>
            </a:r>
            <a:r>
              <a:rPr lang="cs-CZ" sz="1800" dirty="0">
                <a:effectLst/>
                <a:latin typeface="Arial" panose="020B0604020202020204" pitchFamily="34" charset="0"/>
                <a:ea typeface="Calibri" panose="020F0502020204030204" pitchFamily="34" charset="0"/>
              </a:rPr>
              <a:t> (v řešené věci by se jednalo o tvrzení vybraného dodavatele v čl. 9.5. jeho nabídky, že splňuje požadavek na zálohu přípojky). </a:t>
            </a:r>
            <a:r>
              <a:rPr lang="cs-CZ" sz="1800" dirty="0">
                <a:solidFill>
                  <a:srgbClr val="0070C0"/>
                </a:solidFill>
                <a:effectLst/>
                <a:latin typeface="Arial" panose="020B0604020202020204" pitchFamily="34" charset="0"/>
                <a:ea typeface="Calibri" panose="020F0502020204030204" pitchFamily="34" charset="0"/>
              </a:rPr>
              <a:t>Ovšem stěží lze po zadavateli požadovat, aby takto postupoval u jakéhokoliv dodavatelem uvedeného údaje. </a:t>
            </a:r>
            <a:r>
              <a:rPr lang="cs-CZ" sz="1800" dirty="0">
                <a:solidFill>
                  <a:srgbClr val="00B050"/>
                </a:solidFill>
                <a:effectLst/>
                <a:latin typeface="Arial" panose="020B0604020202020204" pitchFamily="34" charset="0"/>
                <a:ea typeface="Calibri" panose="020F0502020204030204" pitchFamily="34" charset="0"/>
              </a:rPr>
              <a:t>To by bylo v rozporu se samotným zněním § 39 odst. 5 zákona, který takový postup pouze připouští jako možný.</a:t>
            </a:r>
            <a:r>
              <a:rPr lang="cs-CZ" sz="1800" dirty="0">
                <a:effectLst/>
                <a:latin typeface="Arial" panose="020B0604020202020204" pitchFamily="34" charset="0"/>
                <a:ea typeface="Calibri" panose="020F0502020204030204" pitchFamily="34" charset="0"/>
              </a:rPr>
              <a:t> Takový postup bude důvodný v tom případě, kdy budou o dodavatelem uvedených údajích panovat pochybnosti. Zde lze ostatně poukázat i na rozhodnutí předsedy Úřadu </a:t>
            </a:r>
            <a:r>
              <a:rPr lang="cs-CZ" sz="1800" dirty="0" err="1">
                <a:effectLst/>
                <a:latin typeface="Arial" panose="020B0604020202020204" pitchFamily="34" charset="0"/>
                <a:ea typeface="Calibri" panose="020F0502020204030204" pitchFamily="34" charset="0"/>
              </a:rPr>
              <a:t>sp</a:t>
            </a:r>
            <a:r>
              <a:rPr lang="cs-CZ" sz="1800" dirty="0">
                <a:effectLst/>
                <a:latin typeface="Arial" panose="020B0604020202020204" pitchFamily="34" charset="0"/>
                <a:ea typeface="Calibri" panose="020F0502020204030204" pitchFamily="34" charset="0"/>
              </a:rPr>
              <a:t>. zn. ÚOHS-R0208/2020/VZ, č. j. ÚOHS-05049/2021/162/</a:t>
            </a:r>
            <a:r>
              <a:rPr lang="cs-CZ" sz="1800" dirty="0" err="1">
                <a:effectLst/>
                <a:latin typeface="Arial" panose="020B0604020202020204" pitchFamily="34" charset="0"/>
                <a:ea typeface="Calibri" panose="020F0502020204030204" pitchFamily="34" charset="0"/>
              </a:rPr>
              <a:t>BVa</a:t>
            </a:r>
            <a:r>
              <a:rPr lang="cs-CZ" sz="1800" dirty="0">
                <a:effectLst/>
                <a:latin typeface="Arial" panose="020B0604020202020204" pitchFamily="34" charset="0"/>
                <a:ea typeface="Calibri" panose="020F0502020204030204" pitchFamily="34" charset="0"/>
              </a:rPr>
              <a:t> ze dne 15. 2. 2021, které navrhovatel v návrhu cituje (jakkoliv lze souhlasit se závěrem Úřadu uvedeným v bodě 76 napadeného rozhodnutí, že toto rozhodnutí dopadá na odlišnou situaci) podle kterého: „(</a:t>
            </a:r>
            <a:r>
              <a:rPr lang="cs-CZ" sz="1800" i="1" dirty="0">
                <a:effectLst/>
                <a:latin typeface="Arial" panose="020B0604020202020204" pitchFamily="34" charset="0"/>
                <a:ea typeface="Calibri" panose="020F0502020204030204" pitchFamily="34" charset="0"/>
              </a:rPr>
              <a:t>…) je třeba, aby v případě kvalifikovaného zpochybnění[4] takového čestného prohlášení dokázal ověřit, že vybraný dodavatel kvalifikaci skutečně splnil</a:t>
            </a:r>
            <a:r>
              <a:rPr lang="cs-CZ" sz="1800" dirty="0">
                <a:effectLst/>
                <a:latin typeface="Arial" panose="020B0604020202020204" pitchFamily="34" charset="0"/>
                <a:ea typeface="Calibri" panose="020F0502020204030204" pitchFamily="34" charset="0"/>
              </a:rPr>
              <a:t>“. </a:t>
            </a:r>
            <a:r>
              <a:rPr lang="cs-CZ" sz="1800" dirty="0">
                <a:solidFill>
                  <a:srgbClr val="C00000"/>
                </a:solidFill>
                <a:effectLst/>
                <a:latin typeface="Arial" panose="020B0604020202020204" pitchFamily="34" charset="0"/>
                <a:ea typeface="Calibri" panose="020F0502020204030204" pitchFamily="34" charset="0"/>
              </a:rPr>
              <a:t>Klíčovou otázkou tak je, zda měl zadavatel důvod pochybovat o tvrzení vybraného dodavatele natolik, aby přistoupil k jeho ověření, tedy zda bylo zpochybnění ze strany navrhovatele tzv. kvalifikované.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3031915"/>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Námitky v kvalifikační fázi jednacího řízení s uveřejněním</a:t>
            </a:r>
          </a:p>
        </p:txBody>
      </p:sp>
      <p:graphicFrame>
        <p:nvGraphicFramePr>
          <p:cNvPr id="9" name="Tabulka 8">
            <a:extLst>
              <a:ext uri="{FF2B5EF4-FFF2-40B4-BE49-F238E27FC236}">
                <a16:creationId xmlns:a16="http://schemas.microsoft.com/office/drawing/2014/main" id="{07286199-F528-B52E-5379-15B8773890A9}"/>
              </a:ext>
            </a:extLst>
          </p:cNvPr>
          <p:cNvGraphicFramePr>
            <a:graphicFrameLocks noGrp="1"/>
          </p:cNvGraphicFramePr>
          <p:nvPr>
            <p:extLst>
              <p:ext uri="{D42A27DB-BD31-4B8C-83A1-F6EECF244321}">
                <p14:modId xmlns:p14="http://schemas.microsoft.com/office/powerpoint/2010/main" val="945636268"/>
              </p:ext>
            </p:extLst>
          </p:nvPr>
        </p:nvGraphicFramePr>
        <p:xfrm>
          <a:off x="179512" y="1196752"/>
          <a:ext cx="8784976" cy="5073587"/>
        </p:xfrm>
        <a:graphic>
          <a:graphicData uri="http://schemas.openxmlformats.org/drawingml/2006/table">
            <a:tbl>
              <a:tblPr firstRow="1" bandRow="1"/>
              <a:tblGrid>
                <a:gridCol w="8784976">
                  <a:extLst>
                    <a:ext uri="{9D8B030D-6E8A-4147-A177-3AD203B41FA5}">
                      <a16:colId xmlns:a16="http://schemas.microsoft.com/office/drawing/2014/main" val="904920487"/>
                    </a:ext>
                  </a:extLst>
                </a:gridCol>
              </a:tblGrid>
              <a:tr h="121920">
                <a:tc>
                  <a:txBody>
                    <a:bodyPr/>
                    <a:lstStyle/>
                    <a:p>
                      <a:pPr algn="just">
                        <a:lnSpc>
                          <a:spcPct val="107000"/>
                        </a:lnSpc>
                        <a:spcAft>
                          <a:spcPts val="800"/>
                        </a:spcAft>
                      </a:pPr>
                      <a:r>
                        <a:rPr lang="cs-CZ" sz="16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600">
                          <a:solidFill>
                            <a:srgbClr val="FFFFFF"/>
                          </a:solidFill>
                          <a:effectLst/>
                          <a:latin typeface="+mn-lt"/>
                          <a:ea typeface="Calibri" panose="020F0502020204030204" pitchFamily="34" charset="0"/>
                          <a:cs typeface="Times New Roman" panose="02020603050405020304" pitchFamily="18" charset="0"/>
                        </a:rPr>
                        <a:t> </a:t>
                      </a:r>
                      <a:r>
                        <a:rPr lang="cs-CZ" sz="1600" b="1">
                          <a:solidFill>
                            <a:srgbClr val="FFFFFF"/>
                          </a:solidFill>
                          <a:effectLst/>
                          <a:latin typeface="+mn-lt"/>
                          <a:ea typeface="Calibri" panose="020F0502020204030204" pitchFamily="34" charset="0"/>
                          <a:cs typeface="Times New Roman" panose="02020603050405020304" pitchFamily="18" charset="0"/>
                        </a:rPr>
                        <a:t>R0147/2023/VZ</a:t>
                      </a:r>
                      <a:r>
                        <a:rPr lang="cs-CZ" sz="1600" b="1" kern="1200">
                          <a:solidFill>
                            <a:srgbClr val="FFFFFF"/>
                          </a:solidFill>
                          <a:effectLst/>
                          <a:latin typeface="+mn-lt"/>
                          <a:ea typeface="Times New Roman" panose="02020603050405020304" pitchFamily="18" charset="0"/>
                          <a:cs typeface="Calibri" panose="020F0502020204030204" pitchFamily="34" charset="0"/>
                        </a:rPr>
                        <a:t>, č. j. ÚOHS-01612/2024/163</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4263517373"/>
                  </a:ext>
                </a:extLst>
              </a:tr>
              <a:tr h="0">
                <a:tc>
                  <a:txBody>
                    <a:bodyPr/>
                    <a:lstStyle/>
                    <a:p>
                      <a:pPr algn="just">
                        <a:lnSpc>
                          <a:spcPct val="107000"/>
                        </a:lnSpc>
                        <a:spcAft>
                          <a:spcPts val="800"/>
                        </a:spcAft>
                      </a:pPr>
                      <a:r>
                        <a:rPr lang="cs-CZ" sz="16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https://uohs.gov.cz/cs/verejne-zakazky/sbirky-rozhodnuti/detail-19612.html</a:t>
                      </a:r>
                      <a:r>
                        <a:rPr lang="cs-CZ" sz="1600">
                          <a:solidFill>
                            <a:srgbClr val="000000"/>
                          </a:solidFill>
                          <a:effectLst/>
                          <a:latin typeface="+mn-lt"/>
                          <a:ea typeface="Calibri" panose="020F0502020204030204" pitchFamily="34" charset="0"/>
                          <a:cs typeface="Times New Roman" panose="02020603050405020304" pitchFamily="18" charset="0"/>
                        </a:rPr>
                        <a:t> </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125504817"/>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ETCS státní hranice Německo – Dolní Žleb – Kralupy n. Vlt</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248790605"/>
                  </a:ext>
                </a:extLst>
              </a:tr>
              <a:tr h="0">
                <a:tc>
                  <a:txBody>
                    <a:bodyPr/>
                    <a:lstStyle/>
                    <a:p>
                      <a:pPr algn="just">
                        <a:lnSpc>
                          <a:spcPct val="107000"/>
                        </a:lnSpc>
                        <a:spcAft>
                          <a:spcPts val="800"/>
                        </a:spcAft>
                      </a:pPr>
                      <a:r>
                        <a:rPr lang="cs-CZ" sz="1600" kern="1200">
                          <a:solidFill>
                            <a:srgbClr val="000000"/>
                          </a:solidFill>
                          <a:effectLst/>
                          <a:latin typeface="+mn-lt"/>
                          <a:ea typeface="Times New Roman" panose="02020603050405020304" pitchFamily="18" charset="0"/>
                          <a:cs typeface="Calibri" panose="020F0502020204030204" pitchFamily="34" charset="0"/>
                        </a:rPr>
                        <a:t>Právní moc: 15.1. 2024</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552515354"/>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Správa železnic, státní organizace</a:t>
                      </a:r>
                      <a:endParaRPr lang="cs-CZ" sz="16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AŽD Praha s. r. o.</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890468406"/>
                  </a:ext>
                </a:extLst>
              </a:tr>
              <a:tr h="138430">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V řízení o rozkladu proti rozhodnutí Úřadu pro ochranu hospodářské soutěže </a:t>
                      </a:r>
                      <a:r>
                        <a:rPr lang="cs-CZ" sz="1600" dirty="0" err="1">
                          <a:solidFill>
                            <a:srgbClr val="000000"/>
                          </a:solidFill>
                          <a:effectLst/>
                          <a:latin typeface="+mn-lt"/>
                          <a:ea typeface="Times New Roman" panose="02020603050405020304" pitchFamily="18" charset="0"/>
                          <a:cs typeface="Calibri" panose="020F0502020204030204" pitchFamily="34" charset="0"/>
                        </a:rPr>
                        <a:t>sp</a:t>
                      </a:r>
                      <a:r>
                        <a:rPr lang="cs-CZ" sz="1600" dirty="0">
                          <a:solidFill>
                            <a:srgbClr val="000000"/>
                          </a:solidFill>
                          <a:effectLst/>
                          <a:latin typeface="+mn-lt"/>
                          <a:ea typeface="Times New Roman" panose="02020603050405020304" pitchFamily="18" charset="0"/>
                          <a:cs typeface="Calibri" panose="020F0502020204030204" pitchFamily="34" charset="0"/>
                        </a:rPr>
                        <a:t>. zn. ÚOHS-S0489/2023/VZ, č. j. ÚOHS-40361/2023/500 ze dne 16. 10. 2023, vydanému ve správním řízení zahájeném dne 24. 7. 2023 na návrh navrhovatele z téhož dne, ve věci přezkoumání úkonů zadavatele učiněných při zadávání veřejné zakázky „ETCS státní hranice Německo – Dolní Žleb – Kralupy n. </a:t>
                      </a:r>
                      <a:r>
                        <a:rPr lang="cs-CZ" sz="1600" dirty="0" err="1">
                          <a:solidFill>
                            <a:srgbClr val="000000"/>
                          </a:solidFill>
                          <a:effectLst/>
                          <a:latin typeface="+mn-lt"/>
                          <a:ea typeface="Times New Roman" panose="02020603050405020304" pitchFamily="18" charset="0"/>
                          <a:cs typeface="Calibri" panose="020F0502020204030204" pitchFamily="34" charset="0"/>
                        </a:rPr>
                        <a:t>Vlt</a:t>
                      </a:r>
                      <a:r>
                        <a:rPr lang="cs-CZ" sz="1600" dirty="0">
                          <a:solidFill>
                            <a:srgbClr val="000000"/>
                          </a:solidFill>
                          <a:effectLst/>
                          <a:latin typeface="+mn-lt"/>
                          <a:ea typeface="Times New Roman" panose="02020603050405020304" pitchFamily="18" charset="0"/>
                          <a:cs typeface="Calibri" panose="020F0502020204030204" pitchFamily="34" charset="0"/>
                        </a:rPr>
                        <a:t>“ v jednacím řízení s uveřejněním jsem podle § 152 odst. 6 písm. a) zákona č. 500/2004 Sb., správní řád, ve znění pozdějších předpisů, ve spojení s § 90 odst. 1 písm. b) téhož zákona, na základě návrhu rozkladové komise jmenované podle § 152 odst. 3 téhož zákona, rozhodl takto:</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Výroky I a III rozhodnutí Úřadu pro ochranu hospodářské soutěže </a:t>
                      </a:r>
                      <a:r>
                        <a:rPr lang="cs-CZ" sz="1600" b="1" dirty="0" err="1">
                          <a:solidFill>
                            <a:srgbClr val="000000"/>
                          </a:solidFill>
                          <a:effectLst/>
                          <a:latin typeface="+mn-lt"/>
                          <a:ea typeface="Times New Roman" panose="02020603050405020304" pitchFamily="18" charset="0"/>
                          <a:cs typeface="Calibri" panose="020F0502020204030204" pitchFamily="34" charset="0"/>
                        </a:rPr>
                        <a:t>sp</a:t>
                      </a:r>
                      <a:r>
                        <a:rPr lang="cs-CZ" sz="1600" b="1" dirty="0">
                          <a:solidFill>
                            <a:srgbClr val="000000"/>
                          </a:solidFill>
                          <a:effectLst/>
                          <a:latin typeface="+mn-lt"/>
                          <a:ea typeface="Times New Roman" panose="02020603050405020304" pitchFamily="18" charset="0"/>
                          <a:cs typeface="Calibri" panose="020F0502020204030204" pitchFamily="34" charset="0"/>
                        </a:rPr>
                        <a:t>. zn. ÚOHS-S0489/2023/VZ, č. j. ÚOHS-40361/2023/500 ze dne 16. 10. 2023 ruším a věc vracím Úřadu pro ochranu hospodářské soutěže k novému projednání.</a:t>
                      </a:r>
                      <a:endParaRPr lang="cs-CZ" sz="16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748867893"/>
                  </a:ext>
                </a:extLst>
              </a:tr>
            </a:tbl>
          </a:graphicData>
        </a:graphic>
      </p:graphicFrame>
    </p:spTree>
    <p:extLst>
      <p:ext uri="{BB962C8B-B14F-4D97-AF65-F5344CB8AC3E}">
        <p14:creationId xmlns:p14="http://schemas.microsoft.com/office/powerpoint/2010/main" val="171388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Nepřiměřené technické podmínky a výhrada vlastnictví zařízení vybraným dodavatelem  </a:t>
            </a:r>
          </a:p>
        </p:txBody>
      </p:sp>
      <p:graphicFrame>
        <p:nvGraphicFramePr>
          <p:cNvPr id="3" name="Tabulka 2">
            <a:extLst>
              <a:ext uri="{FF2B5EF4-FFF2-40B4-BE49-F238E27FC236}">
                <a16:creationId xmlns:a16="http://schemas.microsoft.com/office/drawing/2014/main" id="{4EE5B192-D1D5-9E0C-86CB-A3BAC07FDCDE}"/>
              </a:ext>
            </a:extLst>
          </p:cNvPr>
          <p:cNvGraphicFramePr>
            <a:graphicFrameLocks noGrp="1"/>
          </p:cNvGraphicFramePr>
          <p:nvPr>
            <p:extLst>
              <p:ext uri="{D42A27DB-BD31-4B8C-83A1-F6EECF244321}">
                <p14:modId xmlns:p14="http://schemas.microsoft.com/office/powerpoint/2010/main" val="3917590748"/>
              </p:ext>
            </p:extLst>
          </p:nvPr>
        </p:nvGraphicFramePr>
        <p:xfrm>
          <a:off x="179512" y="1268760"/>
          <a:ext cx="8784976" cy="17210647"/>
        </p:xfrm>
        <a:graphic>
          <a:graphicData uri="http://schemas.openxmlformats.org/drawingml/2006/table">
            <a:tbl>
              <a:tblPr firstRow="1" bandRow="1"/>
              <a:tblGrid>
                <a:gridCol w="8784976">
                  <a:extLst>
                    <a:ext uri="{9D8B030D-6E8A-4147-A177-3AD203B41FA5}">
                      <a16:colId xmlns:a16="http://schemas.microsoft.com/office/drawing/2014/main" val="873847010"/>
                    </a:ext>
                  </a:extLst>
                </a:gridCol>
              </a:tblGrid>
              <a:tr h="17210647">
                <a:tc>
                  <a:txBody>
                    <a:bodyPr/>
                    <a:lstStyle/>
                    <a:p>
                      <a:pPr algn="just">
                        <a:lnSpc>
                          <a:spcPct val="107000"/>
                        </a:lnSpc>
                        <a:spcAft>
                          <a:spcPts val="800"/>
                        </a:spcAft>
                      </a:pPr>
                      <a:r>
                        <a:rPr lang="cs-CZ" sz="1400" b="1" dirty="0">
                          <a:solidFill>
                            <a:srgbClr val="000000"/>
                          </a:solidFill>
                          <a:effectLst/>
                          <a:latin typeface="+mn-lt"/>
                          <a:ea typeface="Times New Roman" panose="02020603050405020304" pitchFamily="18" charset="0"/>
                          <a:cs typeface="Calibri" panose="020F0502020204030204" pitchFamily="34" charset="0"/>
                        </a:rPr>
                        <a:t>zajištěnou obalovnu či obalovny živičných směsí</a:t>
                      </a:r>
                      <a:r>
                        <a:rPr lang="cs-CZ" sz="1400" dirty="0">
                          <a:solidFill>
                            <a:srgbClr val="000000"/>
                          </a:solidFill>
                          <a:effectLst/>
                          <a:latin typeface="+mn-lt"/>
                          <a:ea typeface="Times New Roman" panose="02020603050405020304" pitchFamily="18" charset="0"/>
                          <a:cs typeface="Calibri" panose="020F0502020204030204" pitchFamily="34" charset="0"/>
                        </a:rPr>
                        <a:t>, a to na celou dobu platnosti uvedené rámcové dohody, kdy však uvedený požadavek jako požadavek technické kvalifikace dle § 79 odst. 2 písm. j) zákona neodpovídá svým charakterem kvalifikačním požadavkům dle § 79 odst. 1 citovaného zákona, když nevypovídá o způsobilosti, resp. o schopnosti dodavatele splnit závazky plynoucí z veřejných zakázek uzavřených na základě uvedené rámcové dohody, a je tedy nedůvodný a nepřiměřený a současně jím zadavatel vytvořil bezdůvodnou překážku hospodářské soutěže, neboť tím znemožnil účast v zadávacím řízení na uzavření rámcové dohody dodavatelům, kteří, byť v době prokazování kvalifikace nedisponují obalovnou živičných směsí, popř. v době podání žádosti o účast nemají smluvně zajištěnu obalovnu živičných směsí, by byli jinak schopní poptávaný předmět plnění realizovat.</a:t>
                      </a:r>
                      <a:endParaRPr lang="cs-CZ" sz="14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400" b="1" dirty="0">
                          <a:solidFill>
                            <a:srgbClr val="000000"/>
                          </a:solidFill>
                          <a:effectLst/>
                          <a:latin typeface="+mn-lt"/>
                          <a:ea typeface="Times New Roman" panose="02020603050405020304" pitchFamily="18" charset="0"/>
                          <a:cs typeface="Calibri" panose="020F0502020204030204" pitchFamily="34" charset="0"/>
                        </a:rPr>
                        <a:t>II. </a:t>
                      </a:r>
                      <a:r>
                        <a:rPr lang="cs-CZ" sz="1400" dirty="0">
                          <a:solidFill>
                            <a:srgbClr val="000000"/>
                          </a:solidFill>
                          <a:effectLst/>
                          <a:latin typeface="+mn-lt"/>
                          <a:ea typeface="Times New Roman" panose="02020603050405020304" pitchFamily="18" charset="0"/>
                          <a:cs typeface="Calibri" panose="020F0502020204030204" pitchFamily="34" charset="0"/>
                        </a:rPr>
                        <a:t>- Zadavatel </a:t>
                      </a:r>
                      <a:r>
                        <a:rPr lang="cs-CZ" sz="1400" b="1" dirty="0">
                          <a:solidFill>
                            <a:srgbClr val="000000"/>
                          </a:solidFill>
                          <a:effectLst/>
                          <a:latin typeface="+mn-lt"/>
                          <a:ea typeface="Times New Roman" panose="02020603050405020304" pitchFamily="18" charset="0"/>
                          <a:cs typeface="Calibri" panose="020F0502020204030204" pitchFamily="34" charset="0"/>
                        </a:rPr>
                        <a:t>stanovil zadávací podmínky</a:t>
                      </a:r>
                      <a:r>
                        <a:rPr lang="cs-CZ" sz="1400" dirty="0">
                          <a:solidFill>
                            <a:srgbClr val="000000"/>
                          </a:solidFill>
                          <a:effectLst/>
                          <a:latin typeface="+mn-lt"/>
                          <a:ea typeface="Times New Roman" panose="02020603050405020304" pitchFamily="18" charset="0"/>
                          <a:cs typeface="Calibri" panose="020F0502020204030204" pitchFamily="34" charset="0"/>
                        </a:rPr>
                        <a:t> v užším řízení, jehož cílem je uzavření rámcové dohody </a:t>
                      </a:r>
                      <a:r>
                        <a:rPr lang="cs-CZ" sz="1400" b="1" dirty="0">
                          <a:solidFill>
                            <a:srgbClr val="000000"/>
                          </a:solidFill>
                          <a:effectLst/>
                          <a:latin typeface="+mn-lt"/>
                          <a:ea typeface="Times New Roman" panose="02020603050405020304" pitchFamily="18" charset="0"/>
                          <a:cs typeface="Calibri" panose="020F0502020204030204" pitchFamily="34" charset="0"/>
                        </a:rPr>
                        <a:t>v rozporu s ustanovením § 36 odst. 1 </a:t>
                      </a:r>
                      <a:r>
                        <a:rPr lang="cs-CZ" sz="1400" dirty="0">
                          <a:solidFill>
                            <a:srgbClr val="000000"/>
                          </a:solidFill>
                          <a:effectLst/>
                          <a:latin typeface="+mn-lt"/>
                          <a:ea typeface="Times New Roman" panose="02020603050405020304" pitchFamily="18" charset="0"/>
                          <a:cs typeface="Calibri" panose="020F0502020204030204" pitchFamily="34" charset="0"/>
                        </a:rPr>
                        <a:t>zákona č. 134/2016 Sb., o zadávání veřejných zakázek, ve znění pozdějších předpisů, </a:t>
                      </a:r>
                      <a:r>
                        <a:rPr lang="cs-CZ" sz="1400" b="1" dirty="0">
                          <a:solidFill>
                            <a:srgbClr val="000000"/>
                          </a:solidFill>
                          <a:effectLst/>
                          <a:latin typeface="+mn-lt"/>
                          <a:ea typeface="Times New Roman" panose="02020603050405020304" pitchFamily="18" charset="0"/>
                          <a:cs typeface="Calibri" panose="020F0502020204030204" pitchFamily="34" charset="0"/>
                        </a:rPr>
                        <a:t>ve spojení se zásadou zákazu diskriminace zakotvenou v § 6 odst. 2 a zásadou přiměřenosti zakotvenou v § 6 odst. 1</a:t>
                      </a:r>
                      <a:r>
                        <a:rPr lang="cs-CZ" sz="1400" dirty="0">
                          <a:solidFill>
                            <a:srgbClr val="000000"/>
                          </a:solidFill>
                          <a:effectLst/>
                          <a:latin typeface="+mn-lt"/>
                          <a:ea typeface="Times New Roman" panose="02020603050405020304" pitchFamily="18" charset="0"/>
                          <a:cs typeface="Calibri" panose="020F0502020204030204" pitchFamily="34" charset="0"/>
                        </a:rPr>
                        <a:t> citovaného zákona, když </a:t>
                      </a:r>
                      <a:r>
                        <a:rPr lang="cs-CZ" sz="1400" b="1" dirty="0">
                          <a:solidFill>
                            <a:srgbClr val="000000"/>
                          </a:solidFill>
                          <a:effectLst/>
                          <a:latin typeface="+mn-lt"/>
                          <a:ea typeface="Times New Roman" panose="02020603050405020304" pitchFamily="18" charset="0"/>
                          <a:cs typeface="Calibri" panose="020F0502020204030204" pitchFamily="34" charset="0"/>
                        </a:rPr>
                        <a:t>k požadavku na prokázání kritéria technické kvalifikace</a:t>
                      </a:r>
                      <a:r>
                        <a:rPr lang="cs-CZ" sz="1400" dirty="0">
                          <a:solidFill>
                            <a:srgbClr val="000000"/>
                          </a:solidFill>
                          <a:effectLst/>
                          <a:latin typeface="+mn-lt"/>
                          <a:ea typeface="Times New Roman" panose="02020603050405020304" pitchFamily="18" charset="0"/>
                          <a:cs typeface="Calibri" panose="020F0502020204030204" pitchFamily="34" charset="0"/>
                        </a:rPr>
                        <a:t> dle § 79 odst. 2 písm. j) citovaného zákona stanovujícího doložení přehledu nástrojů nebo pomůcek, provozních nebo technických zařízení, které bude mít dodavatel při plnění veřejné zakázky k dispozici, konkrétně ve vztahu k požadavku na doložení, </a:t>
                      </a:r>
                      <a:r>
                        <a:rPr lang="cs-CZ" sz="1400" b="1" dirty="0">
                          <a:solidFill>
                            <a:srgbClr val="000000"/>
                          </a:solidFill>
                          <a:effectLst/>
                          <a:latin typeface="+mn-lt"/>
                          <a:ea typeface="Times New Roman" panose="02020603050405020304" pitchFamily="18" charset="0"/>
                          <a:cs typeface="Calibri" panose="020F0502020204030204" pitchFamily="34" charset="0"/>
                        </a:rPr>
                        <a:t>že dodavatel bude mít k dispozici minimálně 5 finišerů pro pokládku hutněných asfaltových směsí, současně učinil výhradu, aby vlastnictví či jiná dispozice dotčenými zařízeními byla prokazována přímo dodavatelem, resp. jedním z dodavatelů, kteří podají společnou nabídku, ačkoli taková výhrada nesplňuje podmínky § 105 odst. 2 citovaného zákona a nevypovídá o způsobilosti dodavatele plnit předmět rámcové dohody, resp. neodpovídá ani smyslu ustanovení § 79 odst. 2 písm. j)</a:t>
                      </a:r>
                      <a:r>
                        <a:rPr lang="cs-CZ" sz="1400" dirty="0">
                          <a:solidFill>
                            <a:srgbClr val="000000"/>
                          </a:solidFill>
                          <a:effectLst/>
                          <a:latin typeface="+mn-lt"/>
                          <a:ea typeface="Times New Roman" panose="02020603050405020304" pitchFamily="18" charset="0"/>
                          <a:cs typeface="Calibri" panose="020F0502020204030204" pitchFamily="34" charset="0"/>
                        </a:rPr>
                        <a:t> citovaného zákona, a je tedy nedůvodná a nepřiměřená a současně bezdůvodně omezuje a diskriminuje dodavatele, kteří by byli schopni zajistit doložení dispozice uvedenými zařízeními pro účely plnění poptávaného předmětu prostřednictvím jiné osoby.</a:t>
                      </a:r>
                      <a:endParaRPr lang="cs-CZ" sz="14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400" b="1" dirty="0">
                          <a:solidFill>
                            <a:srgbClr val="000000"/>
                          </a:solidFill>
                          <a:effectLst/>
                          <a:latin typeface="+mn-lt"/>
                          <a:ea typeface="Times New Roman" panose="02020603050405020304" pitchFamily="18" charset="0"/>
                          <a:cs typeface="Calibri" panose="020F0502020204030204" pitchFamily="34" charset="0"/>
                        </a:rPr>
                        <a:t>…</a:t>
                      </a:r>
                      <a:endParaRPr lang="cs-CZ" sz="1400" dirty="0">
                        <a:effectLst/>
                        <a:latin typeface="+mn-lt"/>
                        <a:ea typeface="Calibri" panose="020F0502020204030204" pitchFamily="34" charset="0"/>
                        <a:cs typeface="Times New Roman" panose="02020603050405020304" pitchFamily="18" charset="0"/>
                      </a:endParaRPr>
                    </a:p>
                  </a:txBody>
                  <a:tcPr marL="75342" marR="75342" marT="37671" marB="3767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037327598"/>
                  </a:ext>
                </a:extLst>
              </a:tr>
            </a:tbl>
          </a:graphicData>
        </a:graphic>
      </p:graphicFrame>
    </p:spTree>
    <p:extLst>
      <p:ext uri="{BB962C8B-B14F-4D97-AF65-F5344CB8AC3E}">
        <p14:creationId xmlns:p14="http://schemas.microsoft.com/office/powerpoint/2010/main" val="4035562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980728"/>
            <a:ext cx="8874224" cy="5364995"/>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Zakázka zadávána v jednacím řízení s uveřejněním</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dle navrhovatele odpověděl stručně a nejasně na některé body žádosti o vysvětlení (žádost byla podána před uplynutím lhůty pro podání žádostí o účast)</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podal univerzální odpověď „</a:t>
            </a:r>
            <a:r>
              <a:rPr lang="cs-CZ" sz="2000" i="1" dirty="0">
                <a:effectLst/>
                <a:ea typeface="Calibri" panose="020F0502020204030204" pitchFamily="34" charset="0"/>
                <a:cs typeface="Times New Roman" panose="02020603050405020304" pitchFamily="18" charset="0"/>
              </a:rPr>
              <a:t>Nejedná se o podmínky, které by měly dopad pro podávání žádostí o účast a prokazování kvalifikace. V dalším průběhu zadávacího řízení bude upřesněno.</a:t>
            </a:r>
            <a:r>
              <a:rPr lang="cs-CZ" sz="2000" dirty="0">
                <a:effectLst/>
                <a:ea typeface="Calibri" panose="020F0502020204030204" pitchFamily="34" charset="0"/>
                <a:cs typeface="Times New Roman" panose="02020603050405020304" pitchFamily="18" charset="0"/>
              </a:rPr>
              <a:t>“</a:t>
            </a:r>
          </a:p>
          <a:p>
            <a:pPr marL="342900" lvl="0" indent="-342900" algn="just">
              <a:lnSpc>
                <a:spcPct val="150000"/>
              </a:lnSpc>
              <a:spcAft>
                <a:spcPts val="800"/>
              </a:spcAft>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Dle Úřadu se zadavatel měl vyjádřit podrobněji, ale s ohledem na ranou fázi JŘSÚ nemohla vzniknout navrhovateli újma</a:t>
            </a:r>
          </a:p>
          <a:p>
            <a:pPr marL="342900" lvl="0" indent="-342900" algn="just">
              <a:lnSpc>
                <a:spcPct val="150000"/>
              </a:lnSpc>
              <a:spcAft>
                <a:spcPts val="800"/>
              </a:spcAft>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Předseda úřadu v rozkladu tento výrok zrušil</a:t>
            </a:r>
            <a:endParaRPr lang="cs-CZ" sz="2400" dirty="0">
              <a:ea typeface="Calibri" panose="020F050202020403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id="{E2E899FD-4B5D-C03C-F419-D6CC1442B093}"/>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Námitky v kvalifikační fázi jednacího řízení s uveřejněním</a:t>
            </a:r>
            <a:endParaRPr lang="cs-CZ" sz="2300" b="1" spc="-5" dirty="0"/>
          </a:p>
        </p:txBody>
      </p:sp>
    </p:spTree>
    <p:extLst>
      <p:ext uri="{BB962C8B-B14F-4D97-AF65-F5344CB8AC3E}">
        <p14:creationId xmlns:p14="http://schemas.microsoft.com/office/powerpoint/2010/main" val="566016462"/>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1845698"/>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200000"/>
              </a:lnSpc>
              <a:spcAft>
                <a:spcPts val="800"/>
              </a:spcAft>
            </a:pPr>
            <a:br>
              <a:rPr lang="cs-CZ" sz="2000" b="1" dirty="0">
                <a:effectLst/>
                <a:ea typeface="Calibri" panose="020F0502020204030204" pitchFamily="34" charset="0"/>
                <a:cs typeface="Times New Roman" panose="02020603050405020304" pitchFamily="18" charset="0"/>
              </a:rPr>
            </a:br>
            <a:r>
              <a:rPr lang="pl-PL" sz="2000" b="1" dirty="0">
                <a:effectLst/>
                <a:ea typeface="Calibri" panose="020F0502020204030204" pitchFamily="34" charset="0"/>
                <a:cs typeface="Times New Roman" panose="02020603050405020304" pitchFamily="18" charset="0"/>
              </a:rPr>
              <a:t>§ 61 ZZVZ</a:t>
            </a:r>
            <a:r>
              <a:rPr lang="cs-CZ" sz="2000" b="1" dirty="0">
                <a:effectLst/>
                <a:ea typeface="Calibri" panose="020F0502020204030204" pitchFamily="34" charset="0"/>
                <a:cs typeface="Times New Roman" panose="02020603050405020304" pitchFamily="18" charset="0"/>
              </a:rPr>
              <a:t> </a:t>
            </a:r>
            <a:endParaRPr lang="cs-CZ" sz="20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20D3CCC3-5886-65C6-6B39-DCCDDFB93AE0}"/>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Námitky v kvalifikační fázi jednacího řízení s uveřejněním</a:t>
            </a:r>
            <a:endParaRPr lang="cs-CZ" sz="2300" b="1" spc="-5" dirty="0"/>
          </a:p>
        </p:txBody>
      </p:sp>
    </p:spTree>
    <p:extLst>
      <p:ext uri="{BB962C8B-B14F-4D97-AF65-F5344CB8AC3E}">
        <p14:creationId xmlns:p14="http://schemas.microsoft.com/office/powerpoint/2010/main" val="345544168"/>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96752"/>
            <a:ext cx="8784976" cy="511082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59.         V odůvodnění výroku III napadeného rozhodnutí Úřad konstatoval, že v souvislosti s dotazem č. 47, z nějž vyplývá, že navrhovateli není ze zadávacích podmínek zřejmé, jak hodlá zadavatel realizovat změny software, s dotazem č. 50, z nějž vyplývá, že navrhovateli není ze zadávacích podmínek zřejmé, s jakými programy a informačními systémy má být zajišťována interoperabilita, a s dotazy č. 51, č. 52 a části dotazu č. 57, z nichž vyplývá, že </a:t>
            </a:r>
            <a:r>
              <a:rPr lang="cs-CZ" sz="2000" dirty="0">
                <a:solidFill>
                  <a:srgbClr val="7030A0"/>
                </a:solidFill>
                <a:effectLst/>
                <a:ea typeface="Calibri" panose="020F0502020204030204" pitchFamily="34" charset="0"/>
                <a:cs typeface="Times New Roman" panose="02020603050405020304" pitchFamily="18" charset="0"/>
              </a:rPr>
              <a:t>navrhovateli není ze zadávacích podmínek zřejmé, jakým způsobem má nacenit dílčí části požadovaného plnění, </a:t>
            </a:r>
            <a:r>
              <a:rPr lang="cs-CZ" sz="2000" dirty="0">
                <a:solidFill>
                  <a:srgbClr val="0070C0"/>
                </a:solidFill>
                <a:effectLst/>
                <a:ea typeface="Calibri" panose="020F0502020204030204" pitchFamily="34" charset="0"/>
                <a:cs typeface="Times New Roman" panose="02020603050405020304" pitchFamily="18" charset="0"/>
              </a:rPr>
              <a:t>zadavatel svým zákonným povinnostem nedostál a předmětné dotazy řádně nevyřídil, když neprojevil ochotu adekvátním způsobem navrhovateli odpovědět na podstatu jednotlivých dotazů a jejich faktické zodpovězení „odsunul“ do další fáze předmětného zadávacího řízení</a:t>
            </a:r>
            <a:r>
              <a:rPr lang="cs-CZ" sz="2000" dirty="0">
                <a:effectLst/>
                <a:ea typeface="Calibri" panose="020F0502020204030204" pitchFamily="34" charset="0"/>
                <a:cs typeface="Times New Roman" panose="02020603050405020304" pitchFamily="18" charset="0"/>
              </a:rPr>
              <a:t>, resp. připustil, že v další fázi by mohly být předmětné dotazy (žádosti o vysvětlení) zodpovězeny.</a:t>
            </a:r>
          </a:p>
          <a:p>
            <a:pPr>
              <a:lnSpc>
                <a:spcPct val="107000"/>
              </a:lnSpc>
              <a:spcAft>
                <a:spcPts val="800"/>
              </a:spcAft>
            </a:pPr>
            <a:r>
              <a:rPr lang="cs-CZ" sz="2000" dirty="0">
                <a:effectLst/>
                <a:ea typeface="Calibri" panose="020F0502020204030204" pitchFamily="34" charset="0"/>
                <a:cs typeface="Times New Roman" panose="02020603050405020304" pitchFamily="18" charset="0"/>
              </a:rPr>
              <a:t>60.         </a:t>
            </a:r>
            <a:r>
              <a:rPr lang="cs-CZ" sz="2000" dirty="0">
                <a:solidFill>
                  <a:srgbClr val="00B050"/>
                </a:solidFill>
                <a:effectLst/>
                <a:ea typeface="Calibri" panose="020F0502020204030204" pitchFamily="34" charset="0"/>
                <a:cs typeface="Times New Roman" panose="02020603050405020304" pitchFamily="18" charset="0"/>
              </a:rPr>
              <a:t>S tímto posouzením ze strany Úřadu se neztotožňuji, neboť odůvodnění výroku III napadeného rozhodnutí je zčásti nesprávné.</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0590082"/>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24744"/>
            <a:ext cx="8784976" cy="5560176"/>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61.         V prvé řadě </a:t>
            </a:r>
            <a:r>
              <a:rPr lang="cs-CZ" sz="1900" dirty="0">
                <a:solidFill>
                  <a:srgbClr val="C00000"/>
                </a:solidFill>
                <a:effectLst/>
                <a:ea typeface="Calibri" panose="020F0502020204030204" pitchFamily="34" charset="0"/>
                <a:cs typeface="Times New Roman" panose="02020603050405020304" pitchFamily="18" charset="0"/>
              </a:rPr>
              <a:t>je třeba odmítnout názor Úřadu, že zadavatel měl povinnost na dotazy č. 47, 50, 51, 52 a část dotazu č. 57 odpovědět více detailněji. </a:t>
            </a:r>
            <a:r>
              <a:rPr lang="cs-CZ" sz="1900" dirty="0">
                <a:solidFill>
                  <a:srgbClr val="7030A0"/>
                </a:solidFill>
                <a:effectLst/>
                <a:ea typeface="Calibri" panose="020F0502020204030204" pitchFamily="34" charset="0"/>
                <a:cs typeface="Times New Roman" panose="02020603050405020304" pitchFamily="18" charset="0"/>
              </a:rPr>
              <a:t>Na uvedené dotazy zadavatel poskytl univerzální odpověď: „</a:t>
            </a:r>
            <a:r>
              <a:rPr lang="cs-CZ" sz="1900" i="1" dirty="0">
                <a:solidFill>
                  <a:srgbClr val="7030A0"/>
                </a:solidFill>
                <a:effectLst/>
                <a:ea typeface="Calibri" panose="020F0502020204030204" pitchFamily="34" charset="0"/>
                <a:cs typeface="Times New Roman" panose="02020603050405020304" pitchFamily="18" charset="0"/>
              </a:rPr>
              <a:t>Nejedná se o podmínky, které by měly dopad pro podávání žádostí o účast a prokazování kvalifikace. V dalším průběhu zadávacího řízení bude upřesněno.</a:t>
            </a:r>
            <a:r>
              <a:rPr lang="cs-CZ" sz="1900" dirty="0">
                <a:solidFill>
                  <a:srgbClr val="7030A0"/>
                </a:solidFill>
                <a:effectLst/>
                <a:ea typeface="Calibri" panose="020F0502020204030204" pitchFamily="34" charset="0"/>
                <a:cs typeface="Times New Roman" panose="02020603050405020304" pitchFamily="18" charset="0"/>
              </a:rPr>
              <a:t>“</a:t>
            </a:r>
            <a:endParaRPr lang="cs-CZ" sz="1900" dirty="0">
              <a:effectLst/>
              <a:ea typeface="Calibri" panose="020F0502020204030204" pitchFamily="34" charset="0"/>
              <a:cs typeface="Times New Roman" panose="02020603050405020304" pitchFamily="18" charset="0"/>
            </a:endParaRPr>
          </a:p>
          <a:p>
            <a:pPr algn="just"/>
            <a:r>
              <a:rPr lang="cs-CZ" sz="1900" dirty="0">
                <a:effectLst/>
                <a:ea typeface="Calibri" panose="020F0502020204030204" pitchFamily="34" charset="0"/>
                <a:cs typeface="Times New Roman" panose="02020603050405020304" pitchFamily="18" charset="0"/>
              </a:rPr>
              <a:t>62.         </a:t>
            </a:r>
            <a:r>
              <a:rPr lang="cs-CZ" sz="1900" dirty="0">
                <a:solidFill>
                  <a:srgbClr val="0070C0"/>
                </a:solidFill>
                <a:effectLst/>
                <a:ea typeface="Calibri" panose="020F0502020204030204" pitchFamily="34" charset="0"/>
                <a:cs typeface="Times New Roman" panose="02020603050405020304" pitchFamily="18" charset="0"/>
              </a:rPr>
              <a:t>Je nutné vzít v potaz, v jaké fázi se zadávací řízení nacházelo v době, kdy navrhovatel podal námitky, návrh a rozklad. </a:t>
            </a:r>
            <a:r>
              <a:rPr lang="cs-CZ" sz="1900" dirty="0">
                <a:solidFill>
                  <a:srgbClr val="00B050"/>
                </a:solidFill>
                <a:effectLst/>
                <a:ea typeface="Calibri" panose="020F0502020204030204" pitchFamily="34" charset="0"/>
                <a:cs typeface="Times New Roman" panose="02020603050405020304" pitchFamily="18" charset="0"/>
              </a:rPr>
              <a:t>JŘSU posuzované v tomto případě se nacházelo (a stále nachází) ve své první fázi, tj. fáze kvalifikační </a:t>
            </a:r>
            <a:r>
              <a:rPr lang="cs-CZ" sz="1900" dirty="0">
                <a:effectLst/>
                <a:ea typeface="Calibri" panose="020F0502020204030204" pitchFamily="34" charset="0"/>
                <a:cs typeface="Times New Roman" panose="02020603050405020304" pitchFamily="18" charset="0"/>
              </a:rPr>
              <a:t>(ta začíná uveřejněním oznámení o zahájení zadávacího řízení a končí posuzováním kvalifikace, příp. vyloučením nekvalifikovaných účastníků), </a:t>
            </a:r>
            <a:r>
              <a:rPr lang="cs-CZ" sz="1900" dirty="0">
                <a:solidFill>
                  <a:srgbClr val="00B050"/>
                </a:solidFill>
                <a:effectLst/>
                <a:ea typeface="Calibri" panose="020F0502020204030204" pitchFamily="34" charset="0"/>
                <a:cs typeface="Times New Roman" panose="02020603050405020304" pitchFamily="18" charset="0"/>
              </a:rPr>
              <a:t>a proti jakým úkonům zadavatele směřovaly námitky a návrh navrhovatele (vysvětlení zadávací dokumentace).</a:t>
            </a:r>
            <a:r>
              <a:rPr lang="cs-CZ" sz="1900" dirty="0">
                <a:effectLst/>
                <a:ea typeface="Calibri" panose="020F0502020204030204" pitchFamily="34" charset="0"/>
                <a:cs typeface="Times New Roman" panose="02020603050405020304" pitchFamily="18" charset="0"/>
              </a:rPr>
              <a:t> </a:t>
            </a:r>
            <a:r>
              <a:rPr lang="cs-CZ" sz="1900" dirty="0">
                <a:solidFill>
                  <a:srgbClr val="C00000"/>
                </a:solidFill>
                <a:effectLst/>
                <a:ea typeface="Calibri" panose="020F0502020204030204" pitchFamily="34" charset="0"/>
                <a:cs typeface="Times New Roman" panose="02020603050405020304" pitchFamily="18" charset="0"/>
              </a:rPr>
              <a:t>V této fázi je nutné námitkami napadat zejména minimální technické podmínky</a:t>
            </a:r>
            <a:r>
              <a:rPr lang="cs-CZ" sz="1900" dirty="0">
                <a:effectLst/>
                <a:ea typeface="Calibri" panose="020F0502020204030204" pitchFamily="34" charset="0"/>
                <a:cs typeface="Times New Roman" panose="02020603050405020304" pitchFamily="18" charset="0"/>
              </a:rPr>
              <a:t> (v nyní posuzovaném případě příloha č. 19 zadávací dokumentace) </a:t>
            </a:r>
            <a:r>
              <a:rPr lang="cs-CZ" sz="1900" dirty="0">
                <a:solidFill>
                  <a:srgbClr val="C00000"/>
                </a:solidFill>
                <a:effectLst/>
                <a:ea typeface="Calibri" panose="020F0502020204030204" pitchFamily="34" charset="0"/>
                <a:cs typeface="Times New Roman" panose="02020603050405020304" pitchFamily="18" charset="0"/>
              </a:rPr>
              <a:t>a pak podmínky kvalifikace</a:t>
            </a:r>
            <a:r>
              <a:rPr lang="cs-CZ" sz="1900" dirty="0">
                <a:effectLst/>
                <a:ea typeface="Calibri" panose="020F0502020204030204" pitchFamily="34" charset="0"/>
                <a:cs typeface="Times New Roman" panose="02020603050405020304" pitchFamily="18" charset="0"/>
              </a:rPr>
              <a:t>, tj. články 10–14 zadávací dokumentace (</a:t>
            </a:r>
            <a:r>
              <a:rPr lang="cs-CZ" sz="1900" i="1" dirty="0">
                <a:effectLst/>
                <a:ea typeface="Calibri" panose="020F0502020204030204" pitchFamily="34" charset="0"/>
                <a:cs typeface="Times New Roman" panose="02020603050405020304" pitchFamily="18" charset="0"/>
              </a:rPr>
              <a:t>10. Požadavky Zadavatele na kvalifikaci dodavatelů; 11. Základní způsobilost dle § 74 a § 75 ZZVZ; 12. Profesní způsobilost dle § 77 ZZVZ; 13. Ekonomická kvalifikace dle § 78 ZZVZ; 14. Technická kvalifikace dle § 79 ZZVZ)</a:t>
            </a:r>
            <a:r>
              <a:rPr lang="cs-CZ" sz="19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584858070"/>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84784"/>
            <a:ext cx="8784976" cy="467891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62.         (…)</a:t>
            </a:r>
            <a:r>
              <a:rPr lang="cs-CZ" sz="2000" dirty="0">
                <a:solidFill>
                  <a:srgbClr val="0070C0"/>
                </a:solidFill>
                <a:effectLst/>
                <a:ea typeface="Calibri" panose="020F0502020204030204" pitchFamily="34" charset="0"/>
                <a:cs typeface="Times New Roman" panose="02020603050405020304" pitchFamily="18" charset="0"/>
              </a:rPr>
              <a:t> </a:t>
            </a:r>
            <a:r>
              <a:rPr lang="cs-CZ" sz="2000" dirty="0">
                <a:solidFill>
                  <a:srgbClr val="7030A0"/>
                </a:solidFill>
                <a:effectLst/>
                <a:ea typeface="Calibri" panose="020F0502020204030204" pitchFamily="34" charset="0"/>
                <a:cs typeface="Times New Roman" panose="02020603050405020304" pitchFamily="18" charset="0"/>
              </a:rPr>
              <a:t>Je sice právem dodavatele se dotazovat na jakoukoli část zadávací dokumentace, avšak s ohledem na tento konkrétní případ, kdy si zadavatel nevyhradil dle § 61 odst. 9 zákona možnost o předběžných nabídkách nejednat, je zřejmé, že vše, mimo minimální technické požadavky dle § 61 odst. 4 zákona a podmínky účasti, je možné v průběhu jednací fáze se zadavatelem jednak diskutovat a jednak změnit. </a:t>
            </a:r>
            <a:r>
              <a:rPr lang="cs-CZ" sz="2000" dirty="0">
                <a:effectLst/>
                <a:ea typeface="Calibri" panose="020F0502020204030204" pitchFamily="34" charset="0"/>
                <a:cs typeface="Times New Roman" panose="02020603050405020304" pitchFamily="18" charset="0"/>
              </a:rPr>
              <a:t>V takovém případě </a:t>
            </a:r>
            <a:r>
              <a:rPr lang="cs-CZ" sz="2000" dirty="0">
                <a:solidFill>
                  <a:srgbClr val="0070C0"/>
                </a:solidFill>
                <a:effectLst/>
                <a:ea typeface="Calibri" panose="020F0502020204030204" pitchFamily="34" charset="0"/>
                <a:cs typeface="Times New Roman" panose="02020603050405020304" pitchFamily="18" charset="0"/>
              </a:rPr>
              <a:t>má sice dodavatel možnost pokládat dotazy i k těmto částem, avšak lze chápat a také akceptovat stanovisko zadavatele, že v této fázi řízení je třeba se soustředit na ty části zadávací dokumentace, které jsou podstatné pro podání žádostí o účast ve smyslu možnosti tyto žádosti podat.</a:t>
            </a:r>
            <a:r>
              <a:rPr lang="cs-CZ" sz="2000" dirty="0">
                <a:effectLst/>
                <a:ea typeface="Calibri" panose="020F0502020204030204" pitchFamily="34" charset="0"/>
                <a:cs typeface="Times New Roman" panose="02020603050405020304" pitchFamily="18" charset="0"/>
              </a:rPr>
              <a:t> Je tomu tak proto, že </a:t>
            </a:r>
            <a:r>
              <a:rPr lang="cs-CZ" sz="2000" dirty="0">
                <a:solidFill>
                  <a:srgbClr val="00B050"/>
                </a:solidFill>
                <a:effectLst/>
                <a:ea typeface="Calibri" panose="020F0502020204030204" pitchFamily="34" charset="0"/>
                <a:cs typeface="Times New Roman" panose="02020603050405020304" pitchFamily="18" charset="0"/>
              </a:rPr>
              <a:t>vysvětlovat zadávací podmínky, které mohou být předmětem jednání, je skutečně neúčelné, neboť jejich finální podoba je nejistá a účastníkům zadávacího řízení bude dána možnost namítat případně jejich finální podobu.</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4114841"/>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84784"/>
            <a:ext cx="8784976" cy="4349589"/>
          </a:xfrm>
          <a:prstGeom prst="rect">
            <a:avLst/>
          </a:prstGeom>
          <a:noFill/>
        </p:spPr>
        <p:txBody>
          <a:bodyPr wrap="square">
            <a:spAutoFit/>
          </a:bodyPr>
          <a:lstStyle/>
          <a:p>
            <a:pPr algn="just">
              <a:lnSpc>
                <a:spcPct val="107000"/>
              </a:lnSpc>
              <a:spcAft>
                <a:spcPts val="800"/>
              </a:spcAft>
            </a:pPr>
            <a:r>
              <a:rPr lang="cs-CZ" sz="2000" dirty="0">
                <a:effectLst/>
                <a:ea typeface="Batang" panose="02030600000101010101" pitchFamily="18" charset="-127"/>
                <a:cs typeface="Times New Roman" panose="02020603050405020304" pitchFamily="18" charset="0"/>
              </a:rPr>
              <a:t>63.         </a:t>
            </a:r>
            <a:r>
              <a:rPr lang="cs-CZ" sz="2000" dirty="0">
                <a:solidFill>
                  <a:srgbClr val="C00000"/>
                </a:solidFill>
                <a:effectLst/>
                <a:ea typeface="Batang" panose="02030600000101010101" pitchFamily="18" charset="-127"/>
                <a:cs typeface="Times New Roman" panose="02020603050405020304" pitchFamily="18" charset="0"/>
              </a:rPr>
              <a:t>Je třeba dát zadavateli za pravdu v tom, že tyto dotazy směřovaly k marginálním smluvním podmínkám, o kterých zadavatel zamýšlí s účastníky zadávacího řízení jednat</a:t>
            </a:r>
            <a:r>
              <a:rPr lang="cs-CZ" sz="2000" dirty="0">
                <a:effectLst/>
                <a:ea typeface="Batang" panose="02030600000101010101" pitchFamily="18" charset="-127"/>
                <a:cs typeface="Times New Roman" panose="02020603050405020304" pitchFamily="18" charset="0"/>
              </a:rPr>
              <a:t>, resp. které jsou typicky v průběhu JŘSU předmětem jednání. </a:t>
            </a:r>
            <a:r>
              <a:rPr lang="cs-CZ" sz="2000" dirty="0">
                <a:solidFill>
                  <a:srgbClr val="7030A0"/>
                </a:solidFill>
                <a:effectLst/>
                <a:ea typeface="Batang" panose="02030600000101010101" pitchFamily="18" charset="-127"/>
                <a:cs typeface="Times New Roman" panose="02020603050405020304" pitchFamily="18" charset="0"/>
              </a:rPr>
              <a:t>Zároveň se nejedná o minimální technické požadavky ve smyslu ustanovení § 61 odst. 4 zákona, a proto je lze v průběhu zadávacího řízení upravit. </a:t>
            </a:r>
            <a:r>
              <a:rPr lang="cs-CZ" sz="2000" dirty="0">
                <a:effectLst/>
                <a:ea typeface="Batang" panose="02030600000101010101" pitchFamily="18" charset="-127"/>
                <a:cs typeface="Times New Roman" panose="02020603050405020304" pitchFamily="18" charset="0"/>
              </a:rPr>
              <a:t>Z uvedeného důvodu tyto podmínky, resp. jejich vysvětlení, nemohou již bez dalšího rozhodovat o možnosti účasti či neúčasti žádného z dodavatelů v zadávacím řízení; </a:t>
            </a:r>
            <a:r>
              <a:rPr lang="cs-CZ" sz="2000" dirty="0">
                <a:solidFill>
                  <a:srgbClr val="0070C0"/>
                </a:solidFill>
                <a:effectLst/>
                <a:ea typeface="Batang" panose="02030600000101010101" pitchFamily="18" charset="-127"/>
                <a:cs typeface="Times New Roman" panose="02020603050405020304" pitchFamily="18" charset="0"/>
              </a:rPr>
              <a:t>každý z dodavatelů, stejně tak jako zadavatel, musí počítat s možností, že ve výsledku budou tyto podmínky stanoveny odlišně, než jak byly formulovány v okamžiku, kdy byly podávány žádosti o účast. </a:t>
            </a:r>
            <a:r>
              <a:rPr lang="cs-CZ" sz="2000" dirty="0">
                <a:solidFill>
                  <a:srgbClr val="00B050"/>
                </a:solidFill>
                <a:effectLst/>
                <a:ea typeface="Batang" panose="02030600000101010101" pitchFamily="18" charset="-127"/>
                <a:cs typeface="Times New Roman" panose="02020603050405020304" pitchFamily="18" charset="0"/>
              </a:rPr>
              <a:t>Nejedná se o zadávací podmínky, jejichž stanovení, tím spíše pak jejich další vysvětlení, by bylo pro podání žádosti o účast nezbytné.</a:t>
            </a:r>
            <a:endParaRPr lang="cs-CZ" sz="2000" dirty="0">
              <a:effectLst/>
              <a:ea typeface="Batang"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2124641517"/>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07504" y="769316"/>
            <a:ext cx="8928992" cy="6125138"/>
          </a:xfrm>
          <a:prstGeom prst="rect">
            <a:avLst/>
          </a:prstGeom>
          <a:noFill/>
        </p:spPr>
        <p:txBody>
          <a:bodyPr wrap="square">
            <a:spAutoFit/>
          </a:bodyPr>
          <a:lstStyle/>
          <a:p>
            <a:pPr algn="just">
              <a:lnSpc>
                <a:spcPct val="107000"/>
              </a:lnSpc>
              <a:spcAft>
                <a:spcPts val="800"/>
              </a:spcAft>
            </a:pPr>
            <a:r>
              <a:rPr lang="cs-CZ" sz="1900" dirty="0">
                <a:effectLst/>
                <a:latin typeface="Calibri" panose="020F0502020204030204" pitchFamily="34" charset="0"/>
                <a:ea typeface="Calibri" panose="020F0502020204030204" pitchFamily="34" charset="0"/>
                <a:cs typeface="Times New Roman" panose="02020603050405020304" pitchFamily="18" charset="0"/>
              </a:rPr>
              <a:t>65.         </a:t>
            </a:r>
            <a:r>
              <a:rPr lang="cs-CZ" sz="19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Úřad v napadeném rozhodnutí dovodil, že u dotazů týkajících se naceňování plnění, nemohla z důvodu nevypořádání předmětných dotazů vzniknout (ani hrozit) újma na právech navrhovatele. </a:t>
            </a:r>
            <a:r>
              <a:rPr lang="cs-CZ" sz="1900" dirty="0">
                <a:effectLst/>
                <a:latin typeface="Calibri" panose="020F0502020204030204" pitchFamily="34" charset="0"/>
                <a:ea typeface="Calibri" panose="020F0502020204030204" pitchFamily="34" charset="0"/>
                <a:cs typeface="Times New Roman" panose="02020603050405020304" pitchFamily="18" charset="0"/>
              </a:rPr>
              <a:t>Navrhovatel s tímto závěrem Úřadu nesouhlasí, neboť informace týkající se nastavení a fungování smluvního vztahu mohou zásadním způsobem ovlivňovat dodavatele v jeho rozhodování o tom, zda se zúčastní či nezúčastní zadávacího řízení. </a:t>
            </a:r>
            <a:r>
              <a:rPr lang="cs-CZ" sz="19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Dle názoru navrhovatele Úřad zcela přehlíží tu skutečnost, že informace týkající se smluvního vztahu </a:t>
            </a:r>
            <a:r>
              <a:rPr lang="cs-CZ" sz="1900" dirty="0">
                <a:effectLst/>
                <a:latin typeface="Calibri" panose="020F0502020204030204" pitchFamily="34" charset="0"/>
                <a:ea typeface="Calibri" panose="020F0502020204030204" pitchFamily="34" charset="0"/>
                <a:cs typeface="Times New Roman" panose="02020603050405020304" pitchFamily="18" charset="0"/>
              </a:rPr>
              <a:t>(tj. jeho nastavení a jeho fungování) </a:t>
            </a:r>
            <a:r>
              <a:rPr lang="cs-CZ" sz="19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jsou pro dodavatele zcela klíčové a jsou způsobilé odradit dodavatele od účasti v zadávacím řízení.</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effectLst/>
                <a:latin typeface="Calibri" panose="020F0502020204030204" pitchFamily="34" charset="0"/>
                <a:ea typeface="Calibri" panose="020F0502020204030204" pitchFamily="34" charset="0"/>
                <a:cs typeface="Times New Roman" panose="02020603050405020304" pitchFamily="18" charset="0"/>
              </a:rPr>
              <a:t>66.         </a:t>
            </a:r>
            <a:r>
              <a:rPr lang="cs-CZ" sz="19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Navrhovatel má zčásti samozřejmě pravdu, skutečně může zvažovat, zda žádost podá či nepodá, ale po podání žádostí o účast, zadavatel posuzuje pouze splnění kvalifikace dodavatele, přičemž dodavatel, který podá žádost o účast není následně povinován podáním předběžné nabídky. </a:t>
            </a:r>
            <a:r>
              <a:rPr lang="cs-CZ" sz="1900" dirty="0">
                <a:effectLst/>
                <a:latin typeface="Calibri" panose="020F0502020204030204" pitchFamily="34" charset="0"/>
                <a:ea typeface="Calibri" panose="020F0502020204030204" pitchFamily="34" charset="0"/>
                <a:cs typeface="Times New Roman" panose="02020603050405020304" pitchFamily="18" charset="0"/>
              </a:rPr>
              <a:t>Pokud již nyní </a:t>
            </a:r>
            <a:r>
              <a:rPr lang="cs-CZ" sz="19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navrhovatel spatřuje problém v nastavení fungování smluvního vztahu, pak je třeba s ohledem na to, že se o smluvních podmínkách může jednat, počkat až do jednací fáze a pokusit se zadavatele přesvědčit o nutnosti změn</a:t>
            </a:r>
            <a:r>
              <a:rPr lang="cs-CZ" sz="19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případně podat námitky proti zadávacím podmínkám, o nichž bude z vyjádření zadavatele zřejmé, že již nebudou předmětem jednání. </a:t>
            </a:r>
            <a:r>
              <a:rPr lang="cs-CZ" sz="19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Kvalifikace či minimální technické podmínky nemají na nastavení smluvního vztahu žádný vliv. </a:t>
            </a:r>
            <a:r>
              <a:rPr lang="cs-CZ" sz="1900" dirty="0">
                <a:effectLst/>
                <a:latin typeface="Calibri" panose="020F0502020204030204" pitchFamily="34" charset="0"/>
                <a:ea typeface="Calibri" panose="020F0502020204030204" pitchFamily="34" charset="0"/>
                <a:cs typeface="Times New Roman" panose="02020603050405020304" pitchFamily="18" charset="0"/>
              </a:rPr>
              <a:t>Dodavatel (pokud splňuje podmínky kvalifikace či minimální technické podmínky) může bez většího rizika podat žádost o účast, neboť o sporných otázkách může v následující fázi jednat.</a:t>
            </a:r>
          </a:p>
        </p:txBody>
      </p:sp>
    </p:spTree>
    <p:extLst>
      <p:ext uri="{BB962C8B-B14F-4D97-AF65-F5344CB8AC3E}">
        <p14:creationId xmlns:p14="http://schemas.microsoft.com/office/powerpoint/2010/main" val="644505907"/>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69483"/>
            <a:ext cx="8784976" cy="599619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68.         Uvedená otázka není pro přezkum Úřadu relevantní. </a:t>
            </a:r>
            <a:r>
              <a:rPr lang="cs-CZ" sz="2000" dirty="0">
                <a:solidFill>
                  <a:srgbClr val="0070C0"/>
                </a:solidFill>
                <a:effectLst/>
                <a:ea typeface="Calibri" panose="020F0502020204030204" pitchFamily="34" charset="0"/>
                <a:cs typeface="Times New Roman" panose="02020603050405020304" pitchFamily="18" charset="0"/>
              </a:rPr>
              <a:t>Snaha navrhovatele získat na co nejvíce dotazů detailní odpověď</a:t>
            </a:r>
            <a:r>
              <a:rPr lang="cs-CZ" sz="2000" dirty="0">
                <a:effectLst/>
                <a:ea typeface="Calibri" panose="020F0502020204030204" pitchFamily="34" charset="0"/>
                <a:cs typeface="Times New Roman" panose="02020603050405020304" pitchFamily="18" charset="0"/>
              </a:rPr>
              <a:t> (a tím vylepšit své postavení pro podání předběžných nabídek) </a:t>
            </a:r>
            <a:r>
              <a:rPr lang="cs-CZ" sz="2000" dirty="0">
                <a:solidFill>
                  <a:srgbClr val="0070C0"/>
                </a:solidFill>
                <a:effectLst/>
                <a:ea typeface="Calibri" panose="020F0502020204030204" pitchFamily="34" charset="0"/>
                <a:cs typeface="Times New Roman" panose="02020603050405020304" pitchFamily="18" charset="0"/>
              </a:rPr>
              <a:t>je pochopitelná. </a:t>
            </a:r>
            <a:r>
              <a:rPr lang="cs-CZ" sz="2000" dirty="0">
                <a:solidFill>
                  <a:srgbClr val="00B050"/>
                </a:solidFill>
                <a:effectLst/>
                <a:ea typeface="Calibri" panose="020F0502020204030204" pitchFamily="34" charset="0"/>
                <a:cs typeface="Times New Roman" panose="02020603050405020304" pitchFamily="18" charset="0"/>
              </a:rPr>
              <a:t>Nicméně v této kvalifikační fázi JŘSU s detailním zodpovězením těchto dotazů nemůže navrhovatel počítat, neboť jsou otevřené k jednání pro všechny, kteří projdou kvalifikačním sítem a stanou se skutečně účastníky zadávacího řízení</a:t>
            </a:r>
            <a:r>
              <a:rPr lang="cs-CZ" sz="2000" dirty="0">
                <a:effectLst/>
                <a:ea typeface="Calibri" panose="020F0502020204030204" pitchFamily="34" charset="0"/>
                <a:cs typeface="Times New Roman" panose="02020603050405020304" pitchFamily="18" charset="0"/>
              </a:rPr>
              <a:t>, které zadavatel vyzve k podání předběžných nabídek. </a:t>
            </a:r>
            <a:r>
              <a:rPr lang="cs-CZ" sz="2000" dirty="0">
                <a:solidFill>
                  <a:srgbClr val="C00000"/>
                </a:solidFill>
                <a:effectLst/>
                <a:ea typeface="Calibri" panose="020F0502020204030204" pitchFamily="34" charset="0"/>
                <a:cs typeface="Times New Roman" panose="02020603050405020304" pitchFamily="18" charset="0"/>
              </a:rPr>
              <a:t>Námitky na základě stručně zodpovězených dotazů, které navrhovatel uplatňuje, jsou předčasné, neboť JŘSU není ještě v jednací fázi. Až právě v jednací fázi tohoto JŘSU mezi zadavatelem a dodavateli vyplyne finální a závazná podoba zadávacích a smluvních podmínek.</a:t>
            </a:r>
            <a:r>
              <a:rPr lang="cs-CZ" sz="2000" dirty="0">
                <a:effectLst/>
                <a:ea typeface="Calibri" panose="020F0502020204030204" pitchFamily="34" charset="0"/>
                <a:cs typeface="Times New Roman" panose="02020603050405020304" pitchFamily="18" charset="0"/>
              </a:rPr>
              <a:t> (…) </a:t>
            </a:r>
            <a:r>
              <a:rPr lang="cs-CZ" sz="2000" dirty="0">
                <a:solidFill>
                  <a:srgbClr val="7030A0"/>
                </a:solidFill>
                <a:effectLst/>
                <a:ea typeface="Calibri" panose="020F0502020204030204" pitchFamily="34" charset="0"/>
                <a:cs typeface="Times New Roman" panose="02020603050405020304" pitchFamily="18" charset="0"/>
              </a:rPr>
              <a:t>Lze chápat, že i s touto fází se pojí nutnost vynaložit jisté náklady na zajištění všech potřebných dokumentů pro podání žádosti o účast, které by pak v případě, že by se s ohledem na další vývoj jednacího řízení rozhodl nepodat předběžnou nabídku, či nabídku finální, mohly ukázat jako zbytečně vynaložené. </a:t>
            </a:r>
            <a:r>
              <a:rPr lang="cs-CZ" sz="2000" dirty="0">
                <a:effectLst/>
                <a:ea typeface="Calibri" panose="020F0502020204030204" pitchFamily="34" charset="0"/>
                <a:cs typeface="Times New Roman" panose="02020603050405020304" pitchFamily="18" charset="0"/>
              </a:rPr>
              <a:t>Takové však budou tyto náklady vždy, pokud se nestane vybraným dodavatelem, a jde tedy o podnikatelské riziko, které je vlastní každé soutěži o veřejnou zakázku.</a:t>
            </a:r>
          </a:p>
        </p:txBody>
      </p:sp>
    </p:spTree>
    <p:extLst>
      <p:ext uri="{BB962C8B-B14F-4D97-AF65-F5344CB8AC3E}">
        <p14:creationId xmlns:p14="http://schemas.microsoft.com/office/powerpoint/2010/main" val="2630493996"/>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15785"/>
            <a:ext cx="8784976" cy="533755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69.         </a:t>
            </a:r>
            <a:r>
              <a:rPr lang="cs-CZ" sz="2000" dirty="0">
                <a:solidFill>
                  <a:srgbClr val="0070C0"/>
                </a:solidFill>
                <a:effectLst/>
                <a:ea typeface="Calibri" panose="020F0502020204030204" pitchFamily="34" charset="0"/>
                <a:cs typeface="Times New Roman" panose="02020603050405020304" pitchFamily="18" charset="0"/>
              </a:rPr>
              <a:t>Domnívám se, že rizika, o kterých navrhovatel hovoří, jsou běžná a standardní podnikatelská rizika navíc ve fázi, kdy navrhovateli z důvodu neznalosti odpovědí na jeho dotazy nehrozí újma. </a:t>
            </a:r>
            <a:r>
              <a:rPr lang="cs-CZ" sz="2000" dirty="0">
                <a:effectLst/>
                <a:ea typeface="Calibri" panose="020F0502020204030204" pitchFamily="34" charset="0"/>
                <a:cs typeface="Times New Roman" panose="02020603050405020304" pitchFamily="18" charset="0"/>
              </a:rPr>
              <a:t>Žádostí o účast vyjadřuje dodavatel jednak svůj zájem o samotné jednání a jednak o zakázku jako takovou. Zároveň pak prokazuje zadavateli, že splňuje jeho požadavky na kvalitu dodavatele (že jde o partnera, se kterým může zadavatel o předmětném plnění jednat) tím, že splňuje kvalifikační požadavky. </a:t>
            </a:r>
            <a:r>
              <a:rPr lang="cs-CZ" sz="2000" dirty="0">
                <a:solidFill>
                  <a:srgbClr val="00B050"/>
                </a:solidFill>
                <a:effectLst/>
                <a:ea typeface="Calibri" panose="020F0502020204030204" pitchFamily="34" charset="0"/>
                <a:cs typeface="Times New Roman" panose="02020603050405020304" pitchFamily="18" charset="0"/>
              </a:rPr>
              <a:t>Skutečnost, že navrhovatel projde kvalifikačním sítem, vůbec neznamená, že bude mít o veřejnou zakázku zájem i během (po) jednací fázi. Neznamená to ani, že navrhovatel bude nucen podat předběžnou nabídku či následně nabídku, pokud si rizika vyhodnotí jako příliš vysoká. </a:t>
            </a:r>
            <a:r>
              <a:rPr lang="cs-CZ" sz="2000" dirty="0">
                <a:effectLst/>
                <a:ea typeface="Calibri" panose="020F0502020204030204" pitchFamily="34" charset="0"/>
                <a:cs typeface="Times New Roman" panose="02020603050405020304" pitchFamily="18" charset="0"/>
              </a:rPr>
              <a:t>Pokud vyhodnotí, že nemůže podat nabídku např. kvůli nezákonným zadávacím, technickým nebo smluvním podmínkám, pak je namístě podat v zákonné lhůtě námitky a případně návrh proti zadávacím podmínkám, nicméně takové úkony mají svůj smysl až tehdy, kdy bude zřejmé, že zadavatel již takovou spornou podmínku nehodlá změnit.</a:t>
            </a:r>
          </a:p>
        </p:txBody>
      </p:sp>
    </p:spTree>
    <p:extLst>
      <p:ext uri="{BB962C8B-B14F-4D97-AF65-F5344CB8AC3E}">
        <p14:creationId xmlns:p14="http://schemas.microsoft.com/office/powerpoint/2010/main" val="1128266129"/>
      </p:ext>
    </p:extLst>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628800"/>
            <a:ext cx="8784976" cy="4020268"/>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70.         Pro podání žádosti o účast tato rizika nejsou rozhodující. </a:t>
            </a:r>
            <a:r>
              <a:rPr lang="cs-CZ" sz="2000" dirty="0">
                <a:solidFill>
                  <a:srgbClr val="C00000"/>
                </a:solidFill>
                <a:effectLst/>
                <a:ea typeface="Calibri" panose="020F0502020204030204" pitchFamily="34" charset="0"/>
                <a:cs typeface="Times New Roman" panose="02020603050405020304" pitchFamily="18" charset="0"/>
              </a:rPr>
              <a:t>Navrhovatel nemůže vnímat neúplnost či nekompletnost všech zadávacích podmínek jako hrozící újmu. Hrozící újma by připadala v úvahu, pokud by kvalifikační podmínky skutečně bránily navrhovateli podat žádost o účast např. stanovením nezákonných kvalifikačních kritérií, které by znemožnily navrhovateli se kvalifikovat. </a:t>
            </a:r>
            <a:r>
              <a:rPr lang="cs-CZ" sz="2000" dirty="0">
                <a:effectLst/>
                <a:ea typeface="Calibri" panose="020F0502020204030204" pitchFamily="34" charset="0"/>
                <a:cs typeface="Times New Roman" panose="02020603050405020304" pitchFamily="18" charset="0"/>
              </a:rPr>
              <a:t>Nicméně navrhovatel netvrdí (a z namítaných podmínek nevyplývá), že by tyto směřovaly do kvalifikačních podmínek, je tu pouze existence určitého rizika a subjektivních překážek, ale v tom musí navrhovatel důsledně rozlišovat. Proto v této fázi JŘSU, vyřízením zmíněných dotazů pouze v této míře detailu, zadavatel nepochybil, a navrhovateli nehrozila újma. Z výše uvedených důvodů tedy nebyl aktivně legitimován k podání návrhu.</a:t>
            </a:r>
          </a:p>
        </p:txBody>
      </p:sp>
    </p:spTree>
    <p:extLst>
      <p:ext uri="{BB962C8B-B14F-4D97-AF65-F5344CB8AC3E}">
        <p14:creationId xmlns:p14="http://schemas.microsoft.com/office/powerpoint/2010/main" val="2188910512"/>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340768"/>
            <a:ext cx="8874224" cy="5210465"/>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Rámcová dohoda, předmětem plnění je zajištění činností týkajících se souvislých oprav živičných povrchů silnic v majetku Ústeckého kraje</a:t>
            </a: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Zadavatel požadoval doložení, že dodavatel disponuje nebo má smluvně zajištěnou obalovnu či obalovny živičných směsí</a:t>
            </a: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Zadavatel si také vyhradil, aby vlastnictví či jiná dispozice některých zařízení byla prokazována pouze vybraným dodavatelem</a:t>
            </a: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Podáno více námitek a návrhů</a:t>
            </a:r>
          </a:p>
        </p:txBody>
      </p:sp>
      <p:sp>
        <p:nvSpPr>
          <p:cNvPr id="3" name="object 3">
            <a:extLst>
              <a:ext uri="{FF2B5EF4-FFF2-40B4-BE49-F238E27FC236}">
                <a16:creationId xmlns:a16="http://schemas.microsoft.com/office/drawing/2014/main" id="{7A19393A-754D-31A8-4E9B-4E5179FE7554}"/>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Nepřiměřené technické podmínky a výhrada vlastnictví zařízení vybraným dodavatelem  </a:t>
            </a:r>
            <a:endParaRPr lang="cs-CZ" sz="2300" b="1" spc="-5" dirty="0"/>
          </a:p>
        </p:txBody>
      </p:sp>
    </p:spTree>
    <p:extLst>
      <p:ext uri="{BB962C8B-B14F-4D97-AF65-F5344CB8AC3E}">
        <p14:creationId xmlns:p14="http://schemas.microsoft.com/office/powerpoint/2010/main" val="1852292068"/>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Uveřejnění záznamu o uzavření ústní smlouvy  </a:t>
            </a:r>
          </a:p>
        </p:txBody>
      </p:sp>
      <p:graphicFrame>
        <p:nvGraphicFramePr>
          <p:cNvPr id="3" name="Tabulka 2">
            <a:extLst>
              <a:ext uri="{FF2B5EF4-FFF2-40B4-BE49-F238E27FC236}">
                <a16:creationId xmlns:a16="http://schemas.microsoft.com/office/drawing/2014/main" id="{CDFA51FE-A312-EB6A-80F6-54FD24AD4849}"/>
              </a:ext>
            </a:extLst>
          </p:cNvPr>
          <p:cNvGraphicFramePr>
            <a:graphicFrameLocks noGrp="1"/>
          </p:cNvGraphicFramePr>
          <p:nvPr>
            <p:extLst>
              <p:ext uri="{D42A27DB-BD31-4B8C-83A1-F6EECF244321}">
                <p14:modId xmlns:p14="http://schemas.microsoft.com/office/powerpoint/2010/main" val="2951968636"/>
              </p:ext>
            </p:extLst>
          </p:nvPr>
        </p:nvGraphicFramePr>
        <p:xfrm>
          <a:off x="323528" y="1412776"/>
          <a:ext cx="8496944" cy="4290822"/>
        </p:xfrm>
        <a:graphic>
          <a:graphicData uri="http://schemas.openxmlformats.org/drawingml/2006/table">
            <a:tbl>
              <a:tblPr firstRow="1" bandRow="1"/>
              <a:tblGrid>
                <a:gridCol w="8496944">
                  <a:extLst>
                    <a:ext uri="{9D8B030D-6E8A-4147-A177-3AD203B41FA5}">
                      <a16:colId xmlns:a16="http://schemas.microsoft.com/office/drawing/2014/main" val="1262896052"/>
                    </a:ext>
                  </a:extLst>
                </a:gridCol>
              </a:tblGrid>
              <a:tr h="121920">
                <a:tc>
                  <a:txBody>
                    <a:bodyPr/>
                    <a:lstStyle/>
                    <a:p>
                      <a:pPr algn="just">
                        <a:lnSpc>
                          <a:spcPct val="107000"/>
                        </a:lnSpc>
                        <a:spcAft>
                          <a:spcPts val="800"/>
                        </a:spcAft>
                      </a:pPr>
                      <a:r>
                        <a:rPr lang="cs-CZ" sz="16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600">
                          <a:solidFill>
                            <a:srgbClr val="FFFFFF"/>
                          </a:solidFill>
                          <a:effectLst/>
                          <a:latin typeface="+mn-lt"/>
                          <a:ea typeface="Calibri" panose="020F0502020204030204" pitchFamily="34" charset="0"/>
                          <a:cs typeface="Times New Roman" panose="02020603050405020304" pitchFamily="18" charset="0"/>
                        </a:rPr>
                        <a:t> </a:t>
                      </a:r>
                      <a:r>
                        <a:rPr lang="cs-CZ" sz="1600" b="1">
                          <a:solidFill>
                            <a:srgbClr val="FFFFFF"/>
                          </a:solidFill>
                          <a:effectLst/>
                          <a:latin typeface="+mn-lt"/>
                          <a:ea typeface="Calibri" panose="020F0502020204030204" pitchFamily="34" charset="0"/>
                          <a:cs typeface="Times New Roman" panose="02020603050405020304" pitchFamily="18" charset="0"/>
                        </a:rPr>
                        <a:t>S0035/2024/VZ</a:t>
                      </a:r>
                      <a:r>
                        <a:rPr lang="cs-CZ" sz="1600" b="1" kern="1200">
                          <a:solidFill>
                            <a:srgbClr val="FFFFFF"/>
                          </a:solidFill>
                          <a:effectLst/>
                          <a:latin typeface="+mn-lt"/>
                          <a:ea typeface="Times New Roman" panose="02020603050405020304" pitchFamily="18" charset="0"/>
                          <a:cs typeface="Calibri" panose="020F0502020204030204" pitchFamily="34" charset="0"/>
                        </a:rPr>
                        <a:t>, č. j. ÚOHS-01607/2024/500</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515596926"/>
                  </a:ext>
                </a:extLst>
              </a:tr>
              <a:tr h="0">
                <a:tc>
                  <a:txBody>
                    <a:bodyPr/>
                    <a:lstStyle/>
                    <a:p>
                      <a:pPr algn="just">
                        <a:lnSpc>
                          <a:spcPct val="107000"/>
                        </a:lnSpc>
                        <a:spcAft>
                          <a:spcPts val="800"/>
                        </a:spcAft>
                      </a:pPr>
                      <a:r>
                        <a:rPr lang="cs-CZ" sz="16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https://uohs.gov.cz/cs/verejne-zakazky/sbirky-rozhodnuti/detail-21422.html</a:t>
                      </a:r>
                      <a:r>
                        <a:rPr lang="cs-CZ" sz="1600">
                          <a:solidFill>
                            <a:srgbClr val="000000"/>
                          </a:solidFill>
                          <a:effectLst/>
                          <a:latin typeface="+mn-lt"/>
                          <a:ea typeface="Calibri" panose="020F0502020204030204" pitchFamily="34" charset="0"/>
                          <a:cs typeface="Times New Roman" panose="02020603050405020304" pitchFamily="18" charset="0"/>
                        </a:rPr>
                        <a:t> </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860199378"/>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Těžba dřeva a pěstební práce 20222</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1478374640"/>
                  </a:ext>
                </a:extLst>
              </a:tr>
              <a:tr h="0">
                <a:tc>
                  <a:txBody>
                    <a:bodyPr/>
                    <a:lstStyle/>
                    <a:p>
                      <a:pPr algn="just">
                        <a:lnSpc>
                          <a:spcPct val="107000"/>
                        </a:lnSpc>
                        <a:spcAft>
                          <a:spcPts val="800"/>
                        </a:spcAft>
                      </a:pPr>
                      <a:r>
                        <a:rPr lang="cs-CZ" sz="1600" kern="1200">
                          <a:solidFill>
                            <a:srgbClr val="000000"/>
                          </a:solidFill>
                          <a:effectLst/>
                          <a:latin typeface="+mn-lt"/>
                          <a:ea typeface="Times New Roman" panose="02020603050405020304" pitchFamily="18" charset="0"/>
                          <a:cs typeface="Calibri" panose="020F0502020204030204" pitchFamily="34" charset="0"/>
                        </a:rPr>
                        <a:t>Právní moc: 23.1. 2024</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626097907"/>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obec Hojovice</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897976673"/>
                  </a:ext>
                </a:extLst>
              </a:tr>
              <a:tr h="138430">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Úřad pro ochranu hospodářské soutěže vydává tento příkaz:</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I.</a:t>
                      </a:r>
                      <a:r>
                        <a:rPr lang="cs-CZ" sz="1600" dirty="0">
                          <a:solidFill>
                            <a:srgbClr val="000000"/>
                          </a:solidFill>
                          <a:effectLst/>
                          <a:latin typeface="+mn-lt"/>
                          <a:ea typeface="Times New Roman" panose="02020603050405020304" pitchFamily="18" charset="0"/>
                          <a:cs typeface="Calibri" panose="020F0502020204030204" pitchFamily="34" charset="0"/>
                        </a:rPr>
                        <a:t> - </a:t>
                      </a:r>
                      <a:r>
                        <a:rPr lang="cs-CZ" sz="1600" b="1" dirty="0">
                          <a:solidFill>
                            <a:srgbClr val="000000"/>
                          </a:solidFill>
                          <a:effectLst/>
                          <a:latin typeface="+mn-lt"/>
                          <a:ea typeface="Times New Roman" panose="02020603050405020304" pitchFamily="18" charset="0"/>
                          <a:cs typeface="Calibri" panose="020F0502020204030204" pitchFamily="34" charset="0"/>
                        </a:rPr>
                        <a:t>Obviněný se dopustil přestupku při uveřejňování</a:t>
                      </a:r>
                      <a:r>
                        <a:rPr lang="cs-CZ" sz="1600" dirty="0">
                          <a:solidFill>
                            <a:srgbClr val="000000"/>
                          </a:solidFill>
                          <a:effectLst/>
                          <a:latin typeface="+mn-lt"/>
                          <a:ea typeface="Times New Roman" panose="02020603050405020304" pitchFamily="18" charset="0"/>
                          <a:cs typeface="Calibri" panose="020F0502020204030204" pitchFamily="34" charset="0"/>
                        </a:rPr>
                        <a:t> podle § 269 odst. 2 zákona č. 134/2016 Sb., o zadávání veřejných zakázek, ve znění pozdějších předpisů</a:t>
                      </a:r>
                      <a:r>
                        <a:rPr lang="cs-CZ" sz="1600" b="1" dirty="0">
                          <a:solidFill>
                            <a:srgbClr val="000000"/>
                          </a:solidFill>
                          <a:effectLst/>
                          <a:latin typeface="+mn-lt"/>
                          <a:ea typeface="Times New Roman" panose="02020603050405020304" pitchFamily="18" charset="0"/>
                          <a:cs typeface="Calibri" panose="020F0502020204030204" pitchFamily="34" charset="0"/>
                        </a:rPr>
                        <a:t>, tím, že smlouvu, resp. záznam o uzavření ústní smlouvy na realizaci veřejné zakázky</a:t>
                      </a:r>
                      <a:r>
                        <a:rPr lang="cs-CZ" sz="1600" dirty="0">
                          <a:solidFill>
                            <a:srgbClr val="000000"/>
                          </a:solidFill>
                          <a:effectLst/>
                          <a:latin typeface="+mn-lt"/>
                          <a:ea typeface="Times New Roman" panose="02020603050405020304" pitchFamily="18" charset="0"/>
                          <a:cs typeface="Calibri" panose="020F0502020204030204" pitchFamily="34" charset="0"/>
                        </a:rPr>
                        <a:t> „Těžba dřeva a pěstební práce 20222“, kterou uzavřel dne 15. 1. 2022 s vybraným dodavatelem, neuveřejnil podle § 219 odst. 1 citovaného zákona </a:t>
                      </a:r>
                      <a:r>
                        <a:rPr lang="cs-CZ" sz="1600" b="1" dirty="0">
                          <a:solidFill>
                            <a:srgbClr val="000000"/>
                          </a:solidFill>
                          <a:effectLst/>
                          <a:latin typeface="+mn-lt"/>
                          <a:ea typeface="Times New Roman" panose="02020603050405020304" pitchFamily="18" charset="0"/>
                          <a:cs typeface="Calibri" panose="020F0502020204030204" pitchFamily="34" charset="0"/>
                        </a:rPr>
                        <a:t>na profilu zadavatele ve lhůtě do 30 dnů od jejího uzavření</a:t>
                      </a:r>
                      <a:r>
                        <a:rPr lang="cs-CZ" sz="1600" dirty="0">
                          <a:solidFill>
                            <a:srgbClr val="000000"/>
                          </a:solidFill>
                          <a:effectLst/>
                          <a:latin typeface="+mn-lt"/>
                          <a:ea typeface="Times New Roman" panose="02020603050405020304" pitchFamily="18" charset="0"/>
                          <a:cs typeface="Calibri" panose="020F0502020204030204" pitchFamily="34" charset="0"/>
                        </a:rPr>
                        <a:t>, tj. nejpozději do dne 14. 2. 2022, ale uveřejnil jej až dne 19. 6. 2023.</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a:t>
                      </a:r>
                      <a:endParaRPr lang="cs-CZ" sz="16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679142161"/>
                  </a:ext>
                </a:extLst>
              </a:tr>
            </a:tbl>
          </a:graphicData>
        </a:graphic>
      </p:graphicFrame>
    </p:spTree>
    <p:extLst>
      <p:ext uri="{BB962C8B-B14F-4D97-AF65-F5344CB8AC3E}">
        <p14:creationId xmlns:p14="http://schemas.microsoft.com/office/powerpoint/2010/main" val="40121409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340768"/>
            <a:ext cx="8874224" cy="3789564"/>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p>
          <a:p>
            <a:pPr algn="just">
              <a:lnSpc>
                <a:spcPct val="150000"/>
              </a:lnSpc>
              <a:spcAft>
                <a:spcPts val="800"/>
              </a:spcAft>
            </a:pP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Zadavatel neuveřejnil do 30 dnů na profilu zadavatele záznam o uzavření ústní smlouvy, která přesáhla 500 000 Kč</a:t>
            </a:r>
          </a:p>
          <a:p>
            <a:pPr marL="342900" lvl="0" indent="-342900" algn="just">
              <a:lnSpc>
                <a:spcPct val="150000"/>
              </a:lnSpc>
              <a:buFont typeface="Symbol" panose="05050102010706020507" pitchFamily="18" charset="2"/>
              <a:buChar char=""/>
            </a:pPr>
            <a:endParaRPr lang="cs-CZ" sz="2200" dirty="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Vydán příkaz</a:t>
            </a:r>
          </a:p>
          <a:p>
            <a:pPr marL="342900" lvl="0" indent="-342900" algn="just">
              <a:lnSpc>
                <a:spcPct val="150000"/>
              </a:lnSpc>
              <a:buFont typeface="Symbol" panose="05050102010706020507" pitchFamily="18" charset="2"/>
              <a:buChar char=""/>
            </a:pPr>
            <a:endParaRPr lang="cs-CZ" sz="2200" dirty="0">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1B4A9783-933B-046D-7042-6E77DD676F65}"/>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Povinnost ověřit splnění podmínek účasti  </a:t>
            </a:r>
            <a:endParaRPr lang="cs-CZ" sz="2300" b="1" spc="-5" dirty="0"/>
          </a:p>
        </p:txBody>
      </p:sp>
    </p:spTree>
    <p:extLst>
      <p:ext uri="{BB962C8B-B14F-4D97-AF65-F5344CB8AC3E}">
        <p14:creationId xmlns:p14="http://schemas.microsoft.com/office/powerpoint/2010/main" val="707093335"/>
      </p:ext>
    </p:extLst>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1845698"/>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200000"/>
              </a:lnSpc>
              <a:spcAft>
                <a:spcPts val="800"/>
              </a:spcAft>
            </a:pPr>
            <a:br>
              <a:rPr lang="cs-CZ" sz="2000" b="1" dirty="0">
                <a:effectLst/>
                <a:ea typeface="Calibri" panose="020F0502020204030204" pitchFamily="34" charset="0"/>
                <a:cs typeface="Times New Roman" panose="02020603050405020304" pitchFamily="18" charset="0"/>
              </a:rPr>
            </a:br>
            <a:r>
              <a:rPr lang="pl-PL" sz="2000" b="1" dirty="0">
                <a:effectLst/>
                <a:ea typeface="Calibri" panose="020F0502020204030204" pitchFamily="34" charset="0"/>
                <a:cs typeface="Times New Roman" panose="02020603050405020304" pitchFamily="18" charset="0"/>
              </a:rPr>
              <a:t>§ 219 odst. 1 ZZVZ</a:t>
            </a:r>
            <a:r>
              <a:rPr lang="cs-CZ" sz="2000" b="1" dirty="0">
                <a:effectLst/>
                <a:ea typeface="Calibri" panose="020F0502020204030204" pitchFamily="34" charset="0"/>
                <a:cs typeface="Times New Roman" panose="02020603050405020304" pitchFamily="18" charset="0"/>
              </a:rPr>
              <a:t> </a:t>
            </a: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3E40A598-BD63-33A5-BB9C-61304665F372}"/>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Povinnost ověřit splnění podmínek účasti  </a:t>
            </a:r>
            <a:endParaRPr lang="cs-CZ" sz="2300" b="1" spc="-5" dirty="0"/>
          </a:p>
        </p:txBody>
      </p:sp>
    </p:spTree>
    <p:extLst>
      <p:ext uri="{BB962C8B-B14F-4D97-AF65-F5344CB8AC3E}">
        <p14:creationId xmlns:p14="http://schemas.microsoft.com/office/powerpoint/2010/main" val="832757843"/>
      </p:ext>
    </p:extLst>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769316"/>
            <a:ext cx="8784976" cy="5701754"/>
          </a:xfrm>
          <a:prstGeom prst="rect">
            <a:avLst/>
          </a:prstGeom>
          <a:noFill/>
        </p:spPr>
        <p:txBody>
          <a:bodyPr wrap="square">
            <a:spAutoFit/>
          </a:bodyPr>
          <a:lstStyle/>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25.         Z koncepce zákona lze tedy dovodit, že v souvislosti se smlouvou na veřejnou zakázku, jejíž cena přesáhne 500 000 Kč bez DPH, musí zadavatel splnit </a:t>
            </a:r>
            <a:r>
              <a:rPr lang="cs-CZ" sz="1800" dirty="0" err="1">
                <a:effectLst/>
                <a:ea typeface="Calibri" panose="020F0502020204030204" pitchFamily="34" charset="0"/>
                <a:cs typeface="Times New Roman" panose="02020603050405020304" pitchFamily="18" charset="0"/>
              </a:rPr>
              <a:t>uveřejňovací</a:t>
            </a:r>
            <a:r>
              <a:rPr lang="cs-CZ" sz="1800" dirty="0">
                <a:effectLst/>
                <a:ea typeface="Calibri" panose="020F0502020204030204" pitchFamily="34" charset="0"/>
                <a:cs typeface="Times New Roman" panose="02020603050405020304" pitchFamily="18" charset="0"/>
              </a:rPr>
              <a:t> povinnost. Úřad konstatuje, že cílem </a:t>
            </a:r>
            <a:r>
              <a:rPr lang="cs-CZ" sz="1800" dirty="0" err="1">
                <a:effectLst/>
                <a:ea typeface="Calibri" panose="020F0502020204030204" pitchFamily="34" charset="0"/>
                <a:cs typeface="Times New Roman" panose="02020603050405020304" pitchFamily="18" charset="0"/>
              </a:rPr>
              <a:t>uveřejňovacích</a:t>
            </a:r>
            <a:r>
              <a:rPr lang="cs-CZ" sz="1800" dirty="0">
                <a:effectLst/>
                <a:ea typeface="Calibri" panose="020F0502020204030204" pitchFamily="34" charset="0"/>
                <a:cs typeface="Times New Roman" panose="02020603050405020304" pitchFamily="18" charset="0"/>
              </a:rPr>
              <a:t> povinností je kontrola veřejnosti nad vynakládáním veřejných financí, přičemž zákonodárce akcentoval, že u smluv s cenou převyšující částku 500 000 Kč bez DPH je zadavateli de facto stanovena povinnost informovat veřejnost o daném nákupu. </a:t>
            </a:r>
            <a:r>
              <a:rPr lang="cs-CZ" sz="1800" dirty="0">
                <a:solidFill>
                  <a:srgbClr val="7030A0"/>
                </a:solidFill>
                <a:effectLst/>
                <a:ea typeface="Calibri" panose="020F0502020204030204" pitchFamily="34" charset="0"/>
                <a:cs typeface="Times New Roman" panose="02020603050405020304" pitchFamily="18" charset="0"/>
              </a:rPr>
              <a:t>Úřad si je vědom toho, že zákon nestanovuje výslovnou povinnost uzavřít písemnou smlouvu na veřejnou zakázku, nicméně současně zadavatelům stanovuje povinnost uveřejnit informaci o uzavřené smlouvě. </a:t>
            </a:r>
            <a:r>
              <a:rPr lang="cs-CZ" sz="1800" dirty="0">
                <a:solidFill>
                  <a:srgbClr val="0070C0"/>
                </a:solidFill>
                <a:effectLst/>
                <a:ea typeface="Calibri" panose="020F0502020204030204" pitchFamily="34" charset="0"/>
                <a:cs typeface="Times New Roman" panose="02020603050405020304" pitchFamily="18" charset="0"/>
              </a:rPr>
              <a:t>Byť ustanovení § 219 odst. 1 zákona stanovuje zadavateli povinnost uveřejnit smlouvu, má Úřad za to, že daná podmínka bude splněna i za situace, kdy zadavatel např. v případě ústní smlouvy uveřejnění záznam o uzavření ústní smlouvy, neboť z povahy věci ústní smlouvu nelze uveřejnit. </a:t>
            </a:r>
            <a:r>
              <a:rPr lang="cs-CZ" sz="1800" dirty="0">
                <a:effectLst/>
                <a:ea typeface="Calibri" panose="020F0502020204030204" pitchFamily="34" charset="0"/>
                <a:cs typeface="Times New Roman" panose="02020603050405020304" pitchFamily="18" charset="0"/>
              </a:rPr>
              <a:t>Nicméně </a:t>
            </a:r>
            <a:r>
              <a:rPr lang="cs-CZ" sz="1800" dirty="0">
                <a:solidFill>
                  <a:srgbClr val="00B050"/>
                </a:solidFill>
                <a:effectLst/>
                <a:ea typeface="Calibri" panose="020F0502020204030204" pitchFamily="34" charset="0"/>
                <a:cs typeface="Times New Roman" panose="02020603050405020304" pitchFamily="18" charset="0"/>
              </a:rPr>
              <a:t>na základě znění zákona však dle přesvědčení Úřadu nelze učinit závěr, že je zadavatel v případě uzavření ústní smlouvy zproštěn publikační povinnosti, resp. povinnosti informovat, že k uzavření takové smlouvy došlo, a to právě např. záznamem o uzavření ústní smlouvy</a:t>
            </a:r>
            <a:r>
              <a:rPr lang="cs-CZ" sz="1800" dirty="0">
                <a:effectLst/>
                <a:ea typeface="Calibri" panose="020F0502020204030204" pitchFamily="34" charset="0"/>
                <a:cs typeface="Times New Roman" panose="02020603050405020304" pitchFamily="18" charset="0"/>
              </a:rPr>
              <a:t>, jako to v daném případě zadavatel provedl, byť opožděně. </a:t>
            </a:r>
            <a:r>
              <a:rPr lang="cs-CZ" sz="1800" dirty="0">
                <a:solidFill>
                  <a:srgbClr val="C00000"/>
                </a:solidFill>
                <a:effectLst/>
                <a:ea typeface="Calibri" panose="020F0502020204030204" pitchFamily="34" charset="0"/>
                <a:cs typeface="Times New Roman" panose="02020603050405020304" pitchFamily="18" charset="0"/>
              </a:rPr>
              <a:t>Nelze totiž připustit takový výklad zákona, který by připustil to, že v případě uzavření ústní smlouvy by zadavatele nestíhala publikační povinnost o realizovaných veřejných zakázkách.</a:t>
            </a:r>
            <a:endParaRPr lang="cs-CZ"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2655704"/>
      </p:ext>
    </p:extLst>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Přezkum smluvních podmínek a nejednoznačné stanovení počátku realizace veřejné zakázky  </a:t>
            </a:r>
          </a:p>
        </p:txBody>
      </p:sp>
      <p:graphicFrame>
        <p:nvGraphicFramePr>
          <p:cNvPr id="4" name="Tabulka 3">
            <a:extLst>
              <a:ext uri="{FF2B5EF4-FFF2-40B4-BE49-F238E27FC236}">
                <a16:creationId xmlns:a16="http://schemas.microsoft.com/office/drawing/2014/main" id="{2667EAA4-D42C-7CDE-96EA-9DD1228CC37E}"/>
              </a:ext>
            </a:extLst>
          </p:cNvPr>
          <p:cNvGraphicFramePr>
            <a:graphicFrameLocks noGrp="1"/>
          </p:cNvGraphicFramePr>
          <p:nvPr>
            <p:extLst>
              <p:ext uri="{D42A27DB-BD31-4B8C-83A1-F6EECF244321}">
                <p14:modId xmlns:p14="http://schemas.microsoft.com/office/powerpoint/2010/main" val="2765099446"/>
              </p:ext>
            </p:extLst>
          </p:nvPr>
        </p:nvGraphicFramePr>
        <p:xfrm>
          <a:off x="179512" y="1844824"/>
          <a:ext cx="8784976" cy="3870580"/>
        </p:xfrm>
        <a:graphic>
          <a:graphicData uri="http://schemas.openxmlformats.org/drawingml/2006/table">
            <a:tbl>
              <a:tblPr firstRow="1" bandRow="1"/>
              <a:tblGrid>
                <a:gridCol w="8784976">
                  <a:extLst>
                    <a:ext uri="{9D8B030D-6E8A-4147-A177-3AD203B41FA5}">
                      <a16:colId xmlns:a16="http://schemas.microsoft.com/office/drawing/2014/main" val="4070288386"/>
                    </a:ext>
                  </a:extLst>
                </a:gridCol>
              </a:tblGrid>
              <a:tr h="121920">
                <a:tc>
                  <a:txBody>
                    <a:bodyPr/>
                    <a:lstStyle/>
                    <a:p>
                      <a:pPr algn="just">
                        <a:lnSpc>
                          <a:spcPct val="107000"/>
                        </a:lnSpc>
                        <a:spcAft>
                          <a:spcPts val="800"/>
                        </a:spcAft>
                      </a:pPr>
                      <a:r>
                        <a:rPr lang="cs-CZ" sz="16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600">
                          <a:solidFill>
                            <a:srgbClr val="FFFFFF"/>
                          </a:solidFill>
                          <a:effectLst/>
                          <a:latin typeface="+mn-lt"/>
                          <a:ea typeface="Calibri" panose="020F0502020204030204" pitchFamily="34" charset="0"/>
                          <a:cs typeface="Times New Roman" panose="02020603050405020304" pitchFamily="18" charset="0"/>
                        </a:rPr>
                        <a:t> </a:t>
                      </a:r>
                      <a:r>
                        <a:rPr lang="cs-CZ" sz="1600" b="1">
                          <a:solidFill>
                            <a:srgbClr val="FFFFFF"/>
                          </a:solidFill>
                          <a:effectLst/>
                          <a:latin typeface="+mn-lt"/>
                          <a:ea typeface="Calibri" panose="020F0502020204030204" pitchFamily="34" charset="0"/>
                          <a:cs typeface="Times New Roman" panose="02020603050405020304" pitchFamily="18" charset="0"/>
                        </a:rPr>
                        <a:t>S0546/2023/VZ</a:t>
                      </a:r>
                      <a:r>
                        <a:rPr lang="cs-CZ" sz="1600" b="1" kern="1200">
                          <a:solidFill>
                            <a:srgbClr val="FFFFFF"/>
                          </a:solidFill>
                          <a:effectLst/>
                          <a:latin typeface="+mn-lt"/>
                          <a:ea typeface="Times New Roman" panose="02020603050405020304" pitchFamily="18" charset="0"/>
                          <a:cs typeface="Calibri" panose="020F0502020204030204" pitchFamily="34" charset="0"/>
                        </a:rPr>
                        <a:t>, č. j. ÚOHS-44300/2023/500</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443476474"/>
                  </a:ext>
                </a:extLst>
              </a:tr>
              <a:tr h="0">
                <a:tc>
                  <a:txBody>
                    <a:bodyPr/>
                    <a:lstStyle/>
                    <a:p>
                      <a:pPr algn="just">
                        <a:lnSpc>
                          <a:spcPct val="107000"/>
                        </a:lnSpc>
                        <a:spcAft>
                          <a:spcPts val="800"/>
                        </a:spcAft>
                      </a:pPr>
                      <a:r>
                        <a:rPr lang="cs-CZ" sz="16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https://uohs.gov.cz/cs/verejne-zakazky/sbirky-rozhodnuti/detail-19649.html</a:t>
                      </a:r>
                      <a:r>
                        <a:rPr lang="cs-CZ" sz="1600">
                          <a:solidFill>
                            <a:srgbClr val="000000"/>
                          </a:solidFill>
                          <a:effectLst/>
                          <a:latin typeface="+mn-lt"/>
                          <a:ea typeface="Calibri" panose="020F0502020204030204" pitchFamily="34" charset="0"/>
                          <a:cs typeface="Times New Roman" panose="02020603050405020304" pitchFamily="18" charset="0"/>
                        </a:rPr>
                        <a:t> </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452787003"/>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Kanalizace a ČOV Dubice</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129683127"/>
                  </a:ext>
                </a:extLst>
              </a:tr>
              <a:tr h="0">
                <a:tc>
                  <a:txBody>
                    <a:bodyPr/>
                    <a:lstStyle/>
                    <a:p>
                      <a:pPr algn="just">
                        <a:lnSpc>
                          <a:spcPct val="107000"/>
                        </a:lnSpc>
                        <a:spcAft>
                          <a:spcPts val="800"/>
                        </a:spcAft>
                      </a:pPr>
                      <a:r>
                        <a:rPr lang="cs-CZ" sz="1600" kern="1200">
                          <a:solidFill>
                            <a:srgbClr val="000000"/>
                          </a:solidFill>
                          <a:effectLst/>
                          <a:latin typeface="+mn-lt"/>
                          <a:ea typeface="Times New Roman" panose="02020603050405020304" pitchFamily="18" charset="0"/>
                          <a:cs typeface="Calibri" panose="020F0502020204030204" pitchFamily="34" charset="0"/>
                        </a:rPr>
                        <a:t>Právní moc: 30.1. 2024</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609533242"/>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obec Řehlovice</a:t>
                      </a:r>
                      <a:endParaRPr lang="cs-CZ" sz="16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GEOSAN GROUP a.s.</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80230816"/>
                  </a:ext>
                </a:extLst>
              </a:tr>
              <a:tr h="138430">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Úřad pro ochranu hospodářské soutěže rozhodl takto:</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Návrh navrhovatele na přezkoumání úkonů zadavatele učiněných při zadávání veřejné zakázky „Kanalizace a ČOV Dubice“ v otevřeném řízení se podle § 265 písm. a) zákona č. 134/2016 Sb., o zadávání veřejných zakázek, v rozhodném znění, </a:t>
                      </a:r>
                      <a:r>
                        <a:rPr lang="cs-CZ" sz="1600" b="1" dirty="0">
                          <a:solidFill>
                            <a:srgbClr val="000000"/>
                          </a:solidFill>
                          <a:effectLst/>
                          <a:latin typeface="+mn-lt"/>
                          <a:ea typeface="Times New Roman" panose="02020603050405020304" pitchFamily="18" charset="0"/>
                          <a:cs typeface="Calibri" panose="020F0502020204030204" pitchFamily="34" charset="0"/>
                        </a:rPr>
                        <a:t>zamítá, neboť nebyly zjištěny důvody pro uložení nápravného opatření.</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Potvrzeno rozkladem, </a:t>
                      </a:r>
                      <a:r>
                        <a:rPr lang="cs-CZ" sz="1600" b="1" dirty="0" err="1">
                          <a:solidFill>
                            <a:srgbClr val="000000"/>
                          </a:solidFill>
                          <a:effectLst/>
                          <a:latin typeface="+mn-lt"/>
                          <a:ea typeface="Times New Roman" panose="02020603050405020304" pitchFamily="18" charset="0"/>
                          <a:cs typeface="Calibri" panose="020F0502020204030204" pitchFamily="34" charset="0"/>
                        </a:rPr>
                        <a:t>Sp</a:t>
                      </a:r>
                      <a:r>
                        <a:rPr lang="cs-CZ" sz="1600" b="1" dirty="0">
                          <a:solidFill>
                            <a:srgbClr val="000000"/>
                          </a:solidFill>
                          <a:effectLst/>
                          <a:latin typeface="+mn-lt"/>
                          <a:ea typeface="Times New Roman" panose="02020603050405020304" pitchFamily="18" charset="0"/>
                          <a:cs typeface="Calibri" panose="020F0502020204030204" pitchFamily="34" charset="0"/>
                        </a:rPr>
                        <a:t>. zn. ÚOHS –</a:t>
                      </a:r>
                      <a:r>
                        <a:rPr lang="cs-CZ" sz="1600" dirty="0">
                          <a:solidFill>
                            <a:srgbClr val="000000"/>
                          </a:solidFill>
                          <a:effectLst/>
                          <a:latin typeface="+mn-lt"/>
                          <a:ea typeface="Calibri" panose="020F0502020204030204" pitchFamily="34" charset="0"/>
                          <a:cs typeface="Times New Roman" panose="02020603050405020304" pitchFamily="18" charset="0"/>
                        </a:rPr>
                        <a:t> </a:t>
                      </a:r>
                      <a:r>
                        <a:rPr lang="cs-CZ" sz="1600" b="1" dirty="0">
                          <a:solidFill>
                            <a:srgbClr val="000000"/>
                          </a:solidFill>
                          <a:effectLst/>
                          <a:latin typeface="+mn-lt"/>
                          <a:ea typeface="Times New Roman" panose="02020603050405020304" pitchFamily="18" charset="0"/>
                          <a:cs typeface="Calibri" panose="020F0502020204030204" pitchFamily="34" charset="0"/>
                        </a:rPr>
                        <a:t>R0155/2023/VZ, č. j. ÚOHS-03449/2024/163</a:t>
                      </a:r>
                      <a:endParaRPr lang="cs-CZ" sz="16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184381811"/>
                  </a:ext>
                </a:extLst>
              </a:tr>
            </a:tbl>
          </a:graphicData>
        </a:graphic>
      </p:graphicFrame>
    </p:spTree>
    <p:extLst>
      <p:ext uri="{BB962C8B-B14F-4D97-AF65-F5344CB8AC3E}">
        <p14:creationId xmlns:p14="http://schemas.microsoft.com/office/powerpoint/2010/main" val="4200426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340768"/>
            <a:ext cx="8874224" cy="5575565"/>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1900" dirty="0">
                <a:effectLst/>
                <a:ea typeface="Calibri" panose="020F0502020204030204" pitchFamily="34" charset="0"/>
                <a:cs typeface="Times New Roman" panose="02020603050405020304" pitchFamily="18" charset="0"/>
              </a:rPr>
              <a:t>Předmětem zakázky je výstavba nové splaškové kanalizace</a:t>
            </a:r>
          </a:p>
          <a:p>
            <a:pPr marL="342900" lvl="0" indent="-342900" algn="just">
              <a:lnSpc>
                <a:spcPct val="150000"/>
              </a:lnSpc>
              <a:buFont typeface="Symbol" panose="05050102010706020507" pitchFamily="18" charset="2"/>
              <a:buChar char=""/>
            </a:pPr>
            <a:r>
              <a:rPr lang="cs-CZ" sz="1900" dirty="0">
                <a:effectLst/>
                <a:ea typeface="Calibri" panose="020F0502020204030204" pitchFamily="34" charset="0"/>
                <a:cs typeface="Times New Roman" panose="02020603050405020304" pitchFamily="18" charset="0"/>
              </a:rPr>
              <a:t>Navrhovatel podal námitky a návrh proti zadávacím podmínkám, resp. smluvním podmínkám</a:t>
            </a:r>
          </a:p>
          <a:p>
            <a:pPr marL="342900" lvl="0" indent="-342900" algn="just">
              <a:lnSpc>
                <a:spcPct val="150000"/>
              </a:lnSpc>
              <a:buFont typeface="Symbol" panose="05050102010706020507" pitchFamily="18" charset="2"/>
              <a:buChar char=""/>
            </a:pPr>
            <a:r>
              <a:rPr lang="cs-CZ" sz="1900" dirty="0">
                <a:effectLst/>
                <a:ea typeface="Calibri" panose="020F0502020204030204" pitchFamily="34" charset="0"/>
                <a:cs typeface="Times New Roman" panose="02020603050405020304" pitchFamily="18" charset="0"/>
              </a:rPr>
              <a:t>V návrhu smlouvy je stanoveno, že k předání staveniště dojde po vydání rozhodnutí o přidělení dotace na základě písemné výzvy zadavatele s tím, že </a:t>
            </a:r>
            <a:r>
              <a:rPr lang="cs-CZ" sz="1900" b="1" dirty="0">
                <a:effectLst/>
                <a:ea typeface="Calibri" panose="020F0502020204030204" pitchFamily="34" charset="0"/>
                <a:cs typeface="Times New Roman" panose="02020603050405020304" pitchFamily="18" charset="0"/>
              </a:rPr>
              <a:t>stavební práce musí být zahájeny do 15-ti dnů od předání a převzetí staveniště</a:t>
            </a:r>
            <a:endParaRPr lang="cs-CZ" sz="1900" dirty="0">
              <a:effectLst/>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cs-CZ" sz="1900" dirty="0">
                <a:effectLst/>
                <a:ea typeface="Calibri" panose="020F0502020204030204" pitchFamily="34" charset="0"/>
                <a:cs typeface="Times New Roman" panose="02020603050405020304" pitchFamily="18" charset="0"/>
              </a:rPr>
              <a:t>Dle navrhovatele je nejednoznačně stanoven začátek realizace díla</a:t>
            </a:r>
          </a:p>
          <a:p>
            <a:pPr marL="342900" lvl="0" indent="-342900" algn="just">
              <a:lnSpc>
                <a:spcPct val="150000"/>
              </a:lnSpc>
              <a:spcAft>
                <a:spcPts val="800"/>
              </a:spcAft>
              <a:buFont typeface="Symbol" panose="05050102010706020507" pitchFamily="18" charset="2"/>
              <a:buChar char=""/>
            </a:pPr>
            <a:r>
              <a:rPr lang="cs-CZ" sz="1900" dirty="0">
                <a:effectLst/>
                <a:ea typeface="Calibri" panose="020F0502020204030204" pitchFamily="34" charset="0"/>
                <a:cs typeface="Times New Roman" panose="02020603050405020304" pitchFamily="18" charset="0"/>
              </a:rPr>
              <a:t>Dodavateli dle navrhovatele hrozí, že bude neomezeně vázán smlouvou, jelikož ve smlouvě nejsou stanoveny nástroje, které by mu umožnily se ze závazku vyvázat</a:t>
            </a:r>
            <a:endParaRPr lang="cs-CZ" sz="1900" dirty="0">
              <a:ea typeface="Calibri" panose="020F050202020403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id="{084B9BEF-D896-9F3B-A82B-D0C61B8F6253}"/>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Přezkum smluvních podmínek a nejednoznačné stanovení počátku realizace veřejné zakázky  </a:t>
            </a:r>
            <a:endParaRPr lang="cs-CZ" sz="2300" b="1" spc="-5" dirty="0"/>
          </a:p>
        </p:txBody>
      </p:sp>
    </p:spTree>
    <p:extLst>
      <p:ext uri="{BB962C8B-B14F-4D97-AF65-F5344CB8AC3E}">
        <p14:creationId xmlns:p14="http://schemas.microsoft.com/office/powerpoint/2010/main" val="1448507504"/>
      </p:ext>
    </p:extLst>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1845698"/>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200000"/>
              </a:lnSpc>
              <a:spcAft>
                <a:spcPts val="800"/>
              </a:spcAft>
            </a:pPr>
            <a:br>
              <a:rPr lang="cs-CZ" sz="2000" b="1" dirty="0">
                <a:effectLst/>
                <a:ea typeface="Calibri" panose="020F0502020204030204" pitchFamily="34" charset="0"/>
                <a:cs typeface="Times New Roman" panose="02020603050405020304" pitchFamily="18" charset="0"/>
              </a:rPr>
            </a:br>
            <a:r>
              <a:rPr lang="pl-PL" sz="2000" b="1" dirty="0">
                <a:effectLst/>
                <a:ea typeface="Calibri" panose="020F0502020204030204" pitchFamily="34" charset="0"/>
                <a:cs typeface="Times New Roman" panose="02020603050405020304" pitchFamily="18" charset="0"/>
              </a:rPr>
              <a:t>§ 37 odst. 1 písm. c) ZZVZ</a:t>
            </a:r>
            <a:r>
              <a:rPr lang="cs-CZ" sz="2000" b="1" dirty="0">
                <a:effectLst/>
                <a:ea typeface="Calibri" panose="020F0502020204030204" pitchFamily="34" charset="0"/>
                <a:cs typeface="Times New Roman" panose="02020603050405020304" pitchFamily="18" charset="0"/>
              </a:rPr>
              <a:t> </a:t>
            </a:r>
            <a:endParaRPr lang="cs-CZ" sz="20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E4D2E839-2136-3BCF-BED0-53CBADA48FAF}"/>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Přezkum smluvních podmínek a nejednoznačné stanovení počátku realizace veřejné zakázky  </a:t>
            </a:r>
            <a:endParaRPr lang="cs-CZ" sz="2300" b="1" spc="-5" dirty="0"/>
          </a:p>
        </p:txBody>
      </p:sp>
    </p:spTree>
    <p:extLst>
      <p:ext uri="{BB962C8B-B14F-4D97-AF65-F5344CB8AC3E}">
        <p14:creationId xmlns:p14="http://schemas.microsoft.com/office/powerpoint/2010/main" val="1163088296"/>
      </p:ext>
    </p:extLst>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533755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68.    Úřad k uvedenému primárně konstatuje, že </a:t>
            </a:r>
            <a:r>
              <a:rPr lang="cs-CZ" sz="2000" dirty="0">
                <a:solidFill>
                  <a:srgbClr val="7030A0"/>
                </a:solidFill>
                <a:effectLst/>
                <a:ea typeface="Calibri" panose="020F0502020204030204" pitchFamily="34" charset="0"/>
                <a:cs typeface="Times New Roman" panose="02020603050405020304" pitchFamily="18" charset="0"/>
              </a:rPr>
              <a:t>smluvní podmínky představují specifickou část zadávací dokumentace.</a:t>
            </a:r>
            <a:r>
              <a:rPr lang="cs-CZ" sz="2000" dirty="0">
                <a:effectLst/>
                <a:ea typeface="Calibri" panose="020F0502020204030204" pitchFamily="34" charset="0"/>
                <a:cs typeface="Times New Roman" panose="02020603050405020304" pitchFamily="18" charset="0"/>
              </a:rPr>
              <a:t> </a:t>
            </a:r>
            <a:r>
              <a:rPr lang="cs-CZ" sz="2000" dirty="0">
                <a:solidFill>
                  <a:srgbClr val="0070C0"/>
                </a:solidFill>
                <a:effectLst/>
                <a:ea typeface="Calibri" panose="020F0502020204030204" pitchFamily="34" charset="0"/>
                <a:cs typeface="Times New Roman" panose="02020603050405020304" pitchFamily="18" charset="0"/>
              </a:rPr>
              <a:t>V souvislosti s obchodními (smluvními) podmínkami je v § 37 odst. 1 písm. c) ZZVZ „pouze“ stanoveno, že se musí vztahovat k předmětu veřejné zakázky. </a:t>
            </a:r>
            <a:r>
              <a:rPr lang="cs-CZ" sz="2000" dirty="0">
                <a:solidFill>
                  <a:srgbClr val="00B050"/>
                </a:solidFill>
                <a:effectLst/>
                <a:ea typeface="Calibri" panose="020F0502020204030204" pitchFamily="34" charset="0"/>
                <a:cs typeface="Times New Roman" panose="02020603050405020304" pitchFamily="18" charset="0"/>
              </a:rPr>
              <a:t>Zákon však jinak nestanoví, jaké smluvní podmínky mají být obsahem smlouvy uzavřené na realizaci předmětu plnění veřejné zakázky. </a:t>
            </a:r>
            <a:r>
              <a:rPr lang="cs-CZ" sz="2000" dirty="0">
                <a:solidFill>
                  <a:srgbClr val="C00000"/>
                </a:solidFill>
                <a:effectLst/>
                <a:ea typeface="Calibri" panose="020F0502020204030204" pitchFamily="34" charset="0"/>
                <a:cs typeface="Times New Roman" panose="02020603050405020304" pitchFamily="18" charset="0"/>
              </a:rPr>
              <a:t>Vymezení smluvních podmínek tak zákon ponechává na uvážení smluvních stran</a:t>
            </a:r>
            <a:r>
              <a:rPr lang="cs-CZ" sz="2000" dirty="0">
                <a:effectLst/>
                <a:ea typeface="Calibri" panose="020F0502020204030204" pitchFamily="34" charset="0"/>
                <a:cs typeface="Times New Roman" panose="02020603050405020304" pitchFamily="18" charset="0"/>
              </a:rPr>
              <a:t>, kdy je zřejmé, že se zde primárně promítnou potřeby a požadavky zadavatele, neboť právě ten nejlépe ví, jaké plnění a s jakými parametry bude poptávat a za jakých podmínek chce uspokojení svých potřeb dosáhnout. Záleží proto na úvaze zadavatele, jakým způsobem si stanoví rozsah a obsah smluvních podmínek. Je ovšem zapotřebí zdůraznit, že </a:t>
            </a:r>
            <a:r>
              <a:rPr lang="cs-CZ" sz="2000" dirty="0">
                <a:solidFill>
                  <a:srgbClr val="7030A0"/>
                </a:solidFill>
                <a:effectLst/>
                <a:ea typeface="Calibri" panose="020F0502020204030204" pitchFamily="34" charset="0"/>
                <a:cs typeface="Times New Roman" panose="02020603050405020304" pitchFamily="18" charset="0"/>
              </a:rPr>
              <a:t>zadavatel nesmí k vymezení smluvních podmínek přistupovat zcela libovolně; tedy musí při jejich vymezení brát v potaz i základní zásady zadávacího řízení uvedené v ustanovení § 6 zákona</a:t>
            </a:r>
            <a:r>
              <a:rPr lang="cs-CZ" sz="2000" dirty="0">
                <a:effectLst/>
                <a:ea typeface="Calibri" panose="020F0502020204030204" pitchFamily="34" charset="0"/>
                <a:cs typeface="Times New Roman" panose="02020603050405020304" pitchFamily="18" charset="0"/>
              </a:rPr>
              <a:t>, které mají zajistit to, aby smluvní podmínky nebyly zadavatelem formulovány zjevně excesivně.</a:t>
            </a:r>
          </a:p>
        </p:txBody>
      </p:sp>
    </p:spTree>
    <p:extLst>
      <p:ext uri="{BB962C8B-B14F-4D97-AF65-F5344CB8AC3E}">
        <p14:creationId xmlns:p14="http://schemas.microsoft.com/office/powerpoint/2010/main" val="947506963"/>
      </p:ext>
    </p:extLst>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700791"/>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69.    S výše uvedeným také souvisí </a:t>
            </a:r>
            <a:r>
              <a:rPr lang="cs-CZ" sz="1900" dirty="0">
                <a:solidFill>
                  <a:srgbClr val="0070C0"/>
                </a:solidFill>
                <a:effectLst/>
                <a:ea typeface="Calibri" panose="020F0502020204030204" pitchFamily="34" charset="0"/>
                <a:cs typeface="Times New Roman" panose="02020603050405020304" pitchFamily="18" charset="0"/>
              </a:rPr>
              <a:t>omezená přezkumná pravomoc Úřadu ve vztahu ke smluvním podmínkám</a:t>
            </a:r>
            <a:r>
              <a:rPr lang="cs-CZ" sz="1900" dirty="0">
                <a:effectLst/>
                <a:ea typeface="Calibri" panose="020F0502020204030204" pitchFamily="34" charset="0"/>
                <a:cs typeface="Times New Roman" panose="02020603050405020304" pitchFamily="18" charset="0"/>
              </a:rPr>
              <a:t>, kdy </a:t>
            </a:r>
            <a:r>
              <a:rPr lang="cs-CZ" sz="1900" dirty="0">
                <a:solidFill>
                  <a:srgbClr val="00B050"/>
                </a:solidFill>
                <a:effectLst/>
                <a:ea typeface="Calibri" panose="020F0502020204030204" pitchFamily="34" charset="0"/>
                <a:cs typeface="Times New Roman" panose="02020603050405020304" pitchFamily="18" charset="0"/>
              </a:rPr>
              <a:t>oprávnění Úřadu na poli přezkoumání úkonů zadavatele týkajících se nastavení smluvních a obchodních podmínek stanovených v zadávací dokumentaci nejsou vyloučená, nicméně jsou značně omezená.</a:t>
            </a:r>
            <a:r>
              <a:rPr lang="cs-CZ" sz="1900" dirty="0">
                <a:effectLst/>
                <a:ea typeface="Calibri" panose="020F0502020204030204" pitchFamily="34" charset="0"/>
                <a:cs typeface="Times New Roman" panose="02020603050405020304" pitchFamily="18" charset="0"/>
              </a:rPr>
              <a:t> I podle rozsudku Nejvyššího správního soudu (dále jen „NSS“) č. j. 1 </a:t>
            </a:r>
            <a:r>
              <a:rPr lang="cs-CZ" sz="1900" dirty="0" err="1">
                <a:effectLst/>
                <a:ea typeface="Calibri" panose="020F0502020204030204" pitchFamily="34" charset="0"/>
                <a:cs typeface="Times New Roman" panose="02020603050405020304" pitchFamily="18" charset="0"/>
              </a:rPr>
              <a:t>Afs</a:t>
            </a:r>
            <a:r>
              <a:rPr lang="cs-CZ" sz="1900" dirty="0">
                <a:effectLst/>
                <a:ea typeface="Calibri" panose="020F0502020204030204" pitchFamily="34" charset="0"/>
                <a:cs typeface="Times New Roman" panose="02020603050405020304" pitchFamily="18" charset="0"/>
              </a:rPr>
              <a:t> 2/2013-46 ze dne 24. 4. 2013[4] platí, že „</a:t>
            </a:r>
            <a:r>
              <a:rPr lang="cs-CZ" sz="1900" i="1" dirty="0">
                <a:solidFill>
                  <a:srgbClr val="C00000"/>
                </a:solidFill>
                <a:effectLst/>
                <a:ea typeface="Calibri" panose="020F0502020204030204" pitchFamily="34" charset="0"/>
                <a:cs typeface="Times New Roman" panose="02020603050405020304" pitchFamily="18" charset="0"/>
              </a:rPr>
              <a:t>je zapotřebí vyloučit možnost, aby zadavatel mohl v rámci soukromoprávního vztahu vyloučit možnost veřejnoprávního přezkumu, čímž by byl popřen smysl celé úpravy zákona o veřejných zakázkách</a:t>
            </a:r>
            <a:r>
              <a:rPr lang="cs-CZ" sz="1900" i="1" dirty="0">
                <a:effectLst/>
                <a:ea typeface="Calibri" panose="020F0502020204030204" pitchFamily="34" charset="0"/>
                <a:cs typeface="Times New Roman" panose="02020603050405020304" pitchFamily="18" charset="0"/>
              </a:rPr>
              <a:t> […]</a:t>
            </a:r>
            <a:r>
              <a:rPr lang="cs-CZ" sz="1900" dirty="0">
                <a:effectLst/>
                <a:ea typeface="Calibri" panose="020F0502020204030204" pitchFamily="34" charset="0"/>
                <a:cs typeface="Times New Roman" panose="02020603050405020304" pitchFamily="18" charset="0"/>
              </a:rPr>
              <a:t>“. Nicméně, jak vyplývá z ustálené judikatury, např. z rozsudku NSS č. j. 9 </a:t>
            </a:r>
            <a:r>
              <a:rPr lang="cs-CZ" sz="1900" dirty="0" err="1">
                <a:effectLst/>
                <a:ea typeface="Calibri" panose="020F0502020204030204" pitchFamily="34" charset="0"/>
                <a:cs typeface="Times New Roman" panose="02020603050405020304" pitchFamily="18" charset="0"/>
              </a:rPr>
              <a:t>Afs</a:t>
            </a:r>
            <a:r>
              <a:rPr lang="cs-CZ" sz="1900" dirty="0">
                <a:effectLst/>
                <a:ea typeface="Calibri" panose="020F0502020204030204" pitchFamily="34" charset="0"/>
                <a:cs typeface="Times New Roman" panose="02020603050405020304" pitchFamily="18" charset="0"/>
              </a:rPr>
              <a:t> 21/2013-39 ze dne 30. 4. 2014 (navazujícího na rozsudek Krajského soudu v Brně č. j. 62 </a:t>
            </a:r>
            <a:r>
              <a:rPr lang="cs-CZ" sz="1900" dirty="0" err="1">
                <a:effectLst/>
                <a:ea typeface="Calibri" panose="020F0502020204030204" pitchFamily="34" charset="0"/>
                <a:cs typeface="Times New Roman" panose="02020603050405020304" pitchFamily="18" charset="0"/>
              </a:rPr>
              <a:t>Af</a:t>
            </a:r>
            <a:r>
              <a:rPr lang="cs-CZ" sz="1900" dirty="0">
                <a:effectLst/>
                <a:ea typeface="Calibri" panose="020F0502020204030204" pitchFamily="34" charset="0"/>
                <a:cs typeface="Times New Roman" panose="02020603050405020304" pitchFamily="18" charset="0"/>
              </a:rPr>
              <a:t> 48/2011-69 ze dne 28. 2. 2013), </a:t>
            </a:r>
            <a:r>
              <a:rPr lang="cs-CZ" sz="1900" dirty="0">
                <a:solidFill>
                  <a:srgbClr val="7030A0"/>
                </a:solidFill>
                <a:effectLst/>
                <a:ea typeface="Calibri" panose="020F0502020204030204" pitchFamily="34" charset="0"/>
                <a:cs typeface="Times New Roman" panose="02020603050405020304" pitchFamily="18" charset="0"/>
              </a:rPr>
              <a:t>není úkolem Úřadu „</a:t>
            </a:r>
            <a:r>
              <a:rPr lang="cs-CZ" sz="1900" i="1" dirty="0">
                <a:solidFill>
                  <a:srgbClr val="7030A0"/>
                </a:solidFill>
                <a:effectLst/>
                <a:ea typeface="Calibri" panose="020F0502020204030204" pitchFamily="34" charset="0"/>
                <a:cs typeface="Times New Roman" panose="02020603050405020304" pitchFamily="18" charset="0"/>
              </a:rPr>
              <a:t>aby při přezkoumání úkonů zadavatele hodnotil vhodnost, přiměřenost či vymahatelnost soukromoprávní podmínky stanovené zadavatelem v zadávací dokumentaci, nejedná-li se o zjevný exces</a:t>
            </a:r>
            <a:r>
              <a:rPr lang="cs-CZ" sz="1900" i="1" dirty="0">
                <a:effectLst/>
                <a:ea typeface="Calibri" panose="020F0502020204030204" pitchFamily="34" charset="0"/>
                <a:cs typeface="Times New Roman" panose="02020603050405020304" pitchFamily="18" charset="0"/>
              </a:rPr>
              <a:t>, např. požadavek zadavatele, který je jednoznačně v rozporu s kogentním ustanovením zákona, či požadavek vyvolávající nemožnost plnění předmětu zakázky, a nejde-li o pravidlo při posuzování kvalifikace či samotného hodnocení nabídek.</a:t>
            </a:r>
            <a:r>
              <a:rPr lang="cs-CZ" sz="19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461942615"/>
      </p:ext>
    </p:extLst>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7811" y="1748187"/>
            <a:ext cx="8784976" cy="4051045"/>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72.    Ze shora citovaných rozsudků, jakož i z ustálené rozhodovací praxe Úřadu tak lze dovodit, že </a:t>
            </a:r>
            <a:r>
              <a:rPr lang="cs-CZ" sz="2200" dirty="0">
                <a:solidFill>
                  <a:srgbClr val="0070C0"/>
                </a:solidFill>
                <a:effectLst/>
                <a:ea typeface="Calibri" panose="020F0502020204030204" pitchFamily="34" charset="0"/>
                <a:cs typeface="Times New Roman" panose="02020603050405020304" pitchFamily="18" charset="0"/>
              </a:rPr>
              <a:t>do kompetence Úřadu spadá posouzení toho, zda konkrétní soukromoprávní podmínka vymezená zadavatelem nepředstavuje zjevný exces</a:t>
            </a:r>
            <a:r>
              <a:rPr lang="cs-CZ" sz="2200" dirty="0">
                <a:effectLst/>
                <a:ea typeface="Calibri" panose="020F0502020204030204" pitchFamily="34" charset="0"/>
                <a:cs typeface="Times New Roman" panose="02020603050405020304" pitchFamily="18" charset="0"/>
              </a:rPr>
              <a:t>, jenž by atakoval faktickou nemožnost plnění veřejné zakázky či představoval </a:t>
            </a:r>
            <a:r>
              <a:rPr lang="cs-CZ" sz="2200" dirty="0">
                <a:solidFill>
                  <a:srgbClr val="00B050"/>
                </a:solidFill>
                <a:effectLst/>
                <a:ea typeface="Calibri" panose="020F0502020204030204" pitchFamily="34" charset="0"/>
                <a:cs typeface="Times New Roman" panose="02020603050405020304" pitchFamily="18" charset="0"/>
              </a:rPr>
              <a:t>neúnosné narušení některé ze základních zásad vymezených v § 6 zákona. </a:t>
            </a:r>
            <a:r>
              <a:rPr lang="cs-CZ" sz="2200" dirty="0">
                <a:solidFill>
                  <a:srgbClr val="C00000"/>
                </a:solidFill>
                <a:effectLst/>
                <a:ea typeface="Calibri" panose="020F0502020204030204" pitchFamily="34" charset="0"/>
                <a:cs typeface="Times New Roman" panose="02020603050405020304" pitchFamily="18" charset="0"/>
              </a:rPr>
              <a:t>Úřad je tak v tomto ohledu přezkumem limitován a nepřísluší mu hodnotit obsah smluvních ujednání stanovených zadavatelem</a:t>
            </a:r>
            <a:r>
              <a:rPr lang="cs-CZ" sz="2200" dirty="0">
                <a:effectLst/>
                <a:ea typeface="Calibri" panose="020F0502020204030204" pitchFamily="34" charset="0"/>
                <a:cs typeface="Times New Roman" panose="02020603050405020304" pitchFamily="18" charset="0"/>
              </a:rPr>
              <a:t>, nevyplývá-li z nich zjevný exces. V tomto světle tedy Úřad přistoupil k posouzení zadavatelem stanovených smluvních podmínek, které navrhovatel svým návrhem napadá.</a:t>
            </a:r>
          </a:p>
        </p:txBody>
      </p:sp>
    </p:spTree>
    <p:extLst>
      <p:ext uri="{BB962C8B-B14F-4D97-AF65-F5344CB8AC3E}">
        <p14:creationId xmlns:p14="http://schemas.microsoft.com/office/powerpoint/2010/main" val="428080122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4710970"/>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200000"/>
              </a:lnSpc>
              <a:spcAft>
                <a:spcPts val="800"/>
              </a:spcAft>
            </a:pPr>
            <a:br>
              <a:rPr lang="cs-CZ" sz="2000" b="1" dirty="0">
                <a:effectLst/>
                <a:ea typeface="Calibri" panose="020F0502020204030204" pitchFamily="34" charset="0"/>
                <a:cs typeface="Times New Roman" panose="02020603050405020304" pitchFamily="18" charset="0"/>
              </a:rPr>
            </a:br>
            <a:r>
              <a:rPr lang="cs-CZ" sz="2000" b="1" dirty="0">
                <a:effectLst/>
                <a:ea typeface="Calibri" panose="020F0502020204030204" pitchFamily="34" charset="0"/>
                <a:cs typeface="Times New Roman" panose="02020603050405020304" pitchFamily="18" charset="0"/>
              </a:rPr>
              <a:t>§ 36 odst. 1 ZZVZ</a:t>
            </a: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79 odst. 2 písm. j) ZZVZ</a:t>
            </a: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104 ZZVZ</a:t>
            </a: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105 odst. 2 ZZVZ</a:t>
            </a: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a:t>
            </a:r>
            <a:endParaRPr lang="cs-CZ" sz="20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0941DF99-85D8-F7CA-03FC-9B785CCA057F}"/>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Nepřiměřené technické podmínky a výhrada vlastnictví zařízení vybraným dodavatelem  </a:t>
            </a:r>
            <a:endParaRPr lang="cs-CZ" sz="2300" b="1" spc="-5" dirty="0"/>
          </a:p>
        </p:txBody>
      </p:sp>
    </p:spTree>
    <p:extLst>
      <p:ext uri="{BB962C8B-B14F-4D97-AF65-F5344CB8AC3E}">
        <p14:creationId xmlns:p14="http://schemas.microsoft.com/office/powerpoint/2010/main" val="2950228235"/>
      </p:ext>
    </p:extLst>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12776"/>
            <a:ext cx="8784976" cy="4775603"/>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73.    (…) </a:t>
            </a:r>
            <a:r>
              <a:rPr lang="cs-CZ" sz="2200" dirty="0">
                <a:solidFill>
                  <a:srgbClr val="7030A0"/>
                </a:solidFill>
                <a:effectLst/>
                <a:ea typeface="Calibri" panose="020F0502020204030204" pitchFamily="34" charset="0"/>
                <a:cs typeface="Times New Roman" panose="02020603050405020304" pitchFamily="18" charset="0"/>
              </a:rPr>
              <a:t>Navrhovatel konkrétně namítá, že zadavatel ve vztahu k době plnění veřejné zakázky nestanovil žádný mechanizmus, který by potencionálním dodavatelům umožnil učinit si reálnou představu o skutečné době (zahájení) realizace díla </a:t>
            </a:r>
            <a:r>
              <a:rPr lang="cs-CZ" sz="2200" dirty="0">
                <a:effectLst/>
                <a:ea typeface="Calibri" panose="020F0502020204030204" pitchFamily="34" charset="0"/>
                <a:cs typeface="Times New Roman" panose="02020603050405020304" pitchFamily="18" charset="0"/>
              </a:rPr>
              <a:t>a uvedené promítnout do nabídky. V důsledku toho dojde </a:t>
            </a:r>
            <a:r>
              <a:rPr lang="cs-CZ" sz="2200" dirty="0">
                <a:solidFill>
                  <a:srgbClr val="0070C0"/>
                </a:solidFill>
                <a:effectLst/>
                <a:ea typeface="Calibri" panose="020F0502020204030204" pitchFamily="34" charset="0"/>
                <a:cs typeface="Times New Roman" panose="02020603050405020304" pitchFamily="18" charset="0"/>
              </a:rPr>
              <a:t>dle navrhovatele po uzavření smlouvy na veřejnou zakázku k situaci, kdy vybraný dodavatel bude smlouvou vázán fakticky po neomezenou dobu</a:t>
            </a:r>
            <a:r>
              <a:rPr lang="cs-CZ" sz="2200" dirty="0">
                <a:effectLst/>
                <a:ea typeface="Calibri" panose="020F0502020204030204" pitchFamily="34" charset="0"/>
                <a:cs typeface="Times New Roman" panose="02020603050405020304" pitchFamily="18" charset="0"/>
              </a:rPr>
              <a:t> bez možnosti se ze závazku vyvázat, přičemž bude současně nucen být kdykoliv připraven dílo zahájit. V tomto kontextu pak také </a:t>
            </a:r>
            <a:r>
              <a:rPr lang="cs-CZ" sz="2200" dirty="0">
                <a:solidFill>
                  <a:srgbClr val="00B050"/>
                </a:solidFill>
                <a:effectLst/>
                <a:ea typeface="Calibri" panose="020F0502020204030204" pitchFamily="34" charset="0"/>
                <a:cs typeface="Times New Roman" panose="02020603050405020304" pitchFamily="18" charset="0"/>
              </a:rPr>
              <a:t>navrhovatel dodává, že v ceně díla musí být zahrnuty veškeré náklady, finanční vlivy a rizika, přičemž zadávací podmínky dostatečně nelimitují rizika rostoucích cen</a:t>
            </a:r>
            <a:r>
              <a:rPr lang="cs-CZ" sz="2200" dirty="0">
                <a:effectLst/>
                <a:ea typeface="Calibri" panose="020F0502020204030204" pitchFamily="34" charset="0"/>
                <a:cs typeface="Times New Roman" panose="02020603050405020304" pitchFamily="18" charset="0"/>
              </a:rPr>
              <a:t>, když bez reálné představy o době (zahájení) plnění nejsou dodavatelé schopni dané reflektovat v nabídce.</a:t>
            </a:r>
          </a:p>
        </p:txBody>
      </p:sp>
    </p:spTree>
    <p:extLst>
      <p:ext uri="{BB962C8B-B14F-4D97-AF65-F5344CB8AC3E}">
        <p14:creationId xmlns:p14="http://schemas.microsoft.com/office/powerpoint/2010/main" val="1737058201"/>
      </p:ext>
    </p:extLst>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5700791"/>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75.    (…) posouzením otázky zákonnosti stanovení termínu zahájení stavebních prací v návaznosti na oznámení, resp. výzvu zadavatele zhotoviteli se Úřad již zabýval v rámci své rozhodovací praxe, např. v rozhodnutí č. j. ÚOHS-05497/2020/531/</a:t>
            </a:r>
            <a:r>
              <a:rPr lang="cs-CZ" sz="1900" dirty="0" err="1">
                <a:effectLst/>
                <a:ea typeface="Calibri" panose="020F0502020204030204" pitchFamily="34" charset="0"/>
                <a:cs typeface="Times New Roman" panose="02020603050405020304" pitchFamily="18" charset="0"/>
              </a:rPr>
              <a:t>MHo</a:t>
            </a:r>
            <a:r>
              <a:rPr lang="cs-CZ" sz="1900" dirty="0">
                <a:effectLst/>
                <a:ea typeface="Calibri" panose="020F0502020204030204" pitchFamily="34" charset="0"/>
                <a:cs typeface="Times New Roman" panose="02020603050405020304" pitchFamily="18" charset="0"/>
              </a:rPr>
              <a:t> ze dne 18. 2. 2020 (</a:t>
            </a:r>
            <a:r>
              <a:rPr lang="cs-CZ" sz="1900" dirty="0" err="1">
                <a:effectLst/>
                <a:ea typeface="Calibri" panose="020F0502020204030204" pitchFamily="34" charset="0"/>
                <a:cs typeface="Times New Roman" panose="02020603050405020304" pitchFamily="18" charset="0"/>
              </a:rPr>
              <a:t>sp</a:t>
            </a:r>
            <a:r>
              <a:rPr lang="cs-CZ" sz="1900" dirty="0">
                <a:effectLst/>
                <a:ea typeface="Calibri" panose="020F0502020204030204" pitchFamily="34" charset="0"/>
                <a:cs typeface="Times New Roman" panose="02020603050405020304" pitchFamily="18" charset="0"/>
              </a:rPr>
              <a:t>. zn. ÚOHS-S0006/2020/VZ), ve kterém konstatoval, že „</a:t>
            </a:r>
            <a:r>
              <a:rPr lang="cs-CZ" sz="1900" i="1" dirty="0">
                <a:solidFill>
                  <a:srgbClr val="C00000"/>
                </a:solidFill>
                <a:effectLst/>
                <a:ea typeface="Calibri" panose="020F0502020204030204" pitchFamily="34" charset="0"/>
                <a:cs typeface="Times New Roman" panose="02020603050405020304" pitchFamily="18" charset="0"/>
              </a:rPr>
              <a:t>ačkoliv se mu jako vhodnější jeví vázat zaslání výzvy k předání a převzetí staveniště k určitému okamžiku od uzavření smlouvy na veřejnou zakázku, nemá Úřad za to, že by nastavení termínu předání staveniště v té podobě, v jaké zadavatel v šetřeném případě učinil, tj. převzetí staveniště vybraným dodavatelem nejpozději do 5 dnů od doručení výzvy ze strany zadavatele, představovalo natolik excesivní smluvní (obchodní) podmínku, aby ji bylo lze hodnotit jako rozpornou se zákonem</a:t>
            </a:r>
            <a:r>
              <a:rPr lang="cs-CZ" sz="1900" dirty="0">
                <a:effectLst/>
                <a:ea typeface="Calibri" panose="020F0502020204030204" pitchFamily="34" charset="0"/>
                <a:cs typeface="Times New Roman" panose="02020603050405020304" pitchFamily="18" charset="0"/>
              </a:rPr>
              <a:t>“. S tímto závěrem se pak ztotožnil i předseda Úřadu v následném rozhodnutí o rozkladu č. j. ÚOHS-14102/2020/322/</a:t>
            </a:r>
            <a:r>
              <a:rPr lang="cs-CZ" sz="1900" dirty="0" err="1">
                <a:effectLst/>
                <a:ea typeface="Calibri" panose="020F0502020204030204" pitchFamily="34" charset="0"/>
                <a:cs typeface="Times New Roman" panose="02020603050405020304" pitchFamily="18" charset="0"/>
              </a:rPr>
              <a:t>DJa</a:t>
            </a:r>
            <a:r>
              <a:rPr lang="cs-CZ" sz="1900" dirty="0">
                <a:effectLst/>
                <a:ea typeface="Calibri" panose="020F0502020204030204" pitchFamily="34" charset="0"/>
                <a:cs typeface="Times New Roman" panose="02020603050405020304" pitchFamily="18" charset="0"/>
              </a:rPr>
              <a:t> ze dne 13. 5. 2020 (</a:t>
            </a:r>
            <a:r>
              <a:rPr lang="cs-CZ" sz="1900" dirty="0" err="1">
                <a:effectLst/>
                <a:ea typeface="Calibri" panose="020F0502020204030204" pitchFamily="34" charset="0"/>
                <a:cs typeface="Times New Roman" panose="02020603050405020304" pitchFamily="18" charset="0"/>
              </a:rPr>
              <a:t>sp</a:t>
            </a:r>
            <a:r>
              <a:rPr lang="cs-CZ" sz="1900" dirty="0">
                <a:effectLst/>
                <a:ea typeface="Calibri" panose="020F0502020204030204" pitchFamily="34" charset="0"/>
                <a:cs typeface="Times New Roman" panose="02020603050405020304" pitchFamily="18" charset="0"/>
              </a:rPr>
              <a:t>. zn. ÚOHS-R0038/2020/VZ), přičemž k právě uvedenému dodal, že „</a:t>
            </a:r>
            <a:r>
              <a:rPr lang="cs-CZ" sz="1900" i="1" dirty="0">
                <a:effectLst/>
                <a:ea typeface="Calibri" panose="020F0502020204030204" pitchFamily="34" charset="0"/>
                <a:cs typeface="Times New Roman" panose="02020603050405020304" pitchFamily="18" charset="0"/>
              </a:rPr>
              <a:t>[r]</a:t>
            </a:r>
            <a:r>
              <a:rPr lang="cs-CZ" sz="1900" i="1" dirty="0" err="1">
                <a:effectLst/>
                <a:ea typeface="Calibri" panose="020F0502020204030204" pitchFamily="34" charset="0"/>
                <a:cs typeface="Times New Roman" panose="02020603050405020304" pitchFamily="18" charset="0"/>
              </a:rPr>
              <a:t>ovněž</a:t>
            </a:r>
            <a:r>
              <a:rPr lang="cs-CZ" sz="1900" i="1" dirty="0">
                <a:effectLst/>
                <a:ea typeface="Calibri" panose="020F0502020204030204" pitchFamily="34" charset="0"/>
                <a:cs typeface="Times New Roman" panose="02020603050405020304" pitchFamily="18" charset="0"/>
              </a:rPr>
              <a:t> tato </a:t>
            </a:r>
            <a:r>
              <a:rPr lang="cs-CZ" sz="1900" i="1" dirty="0">
                <a:solidFill>
                  <a:srgbClr val="7030A0"/>
                </a:solidFill>
                <a:effectLst/>
                <a:ea typeface="Calibri" panose="020F0502020204030204" pitchFamily="34" charset="0"/>
                <a:cs typeface="Times New Roman" panose="02020603050405020304" pitchFamily="18" charset="0"/>
              </a:rPr>
              <a:t>smluvní podmínka nepůsobí vůči všem potenciálním dodavatelům diskriminačně, neboť všichni potenciální dodavatelé jsou s ní seznámeni již od počátku zadávacího řízení. Je pak na zvážení jednotlivých dodavatelům, zda takovou smluvní podmínku budou akceptovat, či nikoli, a zda podají nabídku.</a:t>
            </a:r>
            <a:r>
              <a:rPr lang="cs-CZ" sz="1900" i="1" dirty="0">
                <a:effectLst/>
                <a:ea typeface="Calibri" panose="020F0502020204030204" pitchFamily="34" charset="0"/>
                <a:cs typeface="Times New Roman" panose="02020603050405020304" pitchFamily="18" charset="0"/>
              </a:rPr>
              <a:t> (…)</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14092"/>
      </p:ext>
    </p:extLst>
  </p:cSld>
  <p:clrMapOvr>
    <a:masterClrMapping/>
  </p:clrMapOvr>
  <p:transition>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61807"/>
            <a:ext cx="8784976" cy="599619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77.    Úřad předně uvádí, že </a:t>
            </a:r>
            <a:r>
              <a:rPr lang="cs-CZ" sz="2000" dirty="0">
                <a:solidFill>
                  <a:srgbClr val="7030A0"/>
                </a:solidFill>
                <a:effectLst/>
                <a:ea typeface="Calibri" panose="020F0502020204030204" pitchFamily="34" charset="0"/>
                <a:cs typeface="Times New Roman" panose="02020603050405020304" pitchFamily="18" charset="0"/>
              </a:rPr>
              <a:t>zadavatel v šetřeném případě </a:t>
            </a:r>
            <a:r>
              <a:rPr lang="cs-CZ" sz="2000" dirty="0">
                <a:effectLst/>
                <a:ea typeface="Calibri" panose="020F0502020204030204" pitchFamily="34" charset="0"/>
                <a:cs typeface="Times New Roman" panose="02020603050405020304" pitchFamily="18" charset="0"/>
              </a:rPr>
              <a:t>v čl. III. odst. 3.1.1. návrhu smlouvy o dílo </a:t>
            </a:r>
            <a:r>
              <a:rPr lang="cs-CZ" sz="2000" dirty="0">
                <a:solidFill>
                  <a:srgbClr val="7030A0"/>
                </a:solidFill>
                <a:effectLst/>
                <a:ea typeface="Calibri" panose="020F0502020204030204" pitchFamily="34" charset="0"/>
                <a:cs typeface="Times New Roman" panose="02020603050405020304" pitchFamily="18" charset="0"/>
              </a:rPr>
              <a:t>stanovil předpokládaný termín pro předání a převzetí staveniště, od něhož plyne lhůta pro plnění</a:t>
            </a:r>
            <a:r>
              <a:rPr lang="cs-CZ" sz="2000" dirty="0">
                <a:effectLst/>
                <a:ea typeface="Calibri" panose="020F0502020204030204" pitchFamily="34" charset="0"/>
                <a:cs typeface="Times New Roman" panose="02020603050405020304" pitchFamily="18" charset="0"/>
              </a:rPr>
              <a:t>, a to jaro roku 2024. Zadavatel k tomuto v rozhodnutí o námitkách a obdobně ve svém vyjádření k návrhu </a:t>
            </a:r>
            <a:r>
              <a:rPr lang="cs-CZ" sz="2000" dirty="0">
                <a:solidFill>
                  <a:srgbClr val="0070C0"/>
                </a:solidFill>
                <a:effectLst/>
                <a:ea typeface="Calibri" panose="020F0502020204030204" pitchFamily="34" charset="0"/>
                <a:cs typeface="Times New Roman" panose="02020603050405020304" pitchFamily="18" charset="0"/>
              </a:rPr>
              <a:t>uvedl, že se jedná o odhad počátku plnění, kdy bližší specifikaci nelze objektivně očekávat, neboť zakázku chce financovat za pomoci dotace, kdy však nelze blíže presumovat vydání právního aktu o přidělení dotace </a:t>
            </a:r>
            <a:r>
              <a:rPr lang="cs-CZ" sz="2000" dirty="0">
                <a:effectLst/>
                <a:ea typeface="Calibri" panose="020F0502020204030204" pitchFamily="34" charset="0"/>
                <a:cs typeface="Times New Roman" panose="02020603050405020304" pitchFamily="18" charset="0"/>
              </a:rPr>
              <a:t>(zadavatel k tomu dodává, že se snaží mít celou akci co nejlépe připravenou, aby mohl zakázku co nejdříve realizovat). Takové zdůvodnění je dle Úřadu legitimní, neboť zadavatel z principu není schopen předvídat, kdy konkrétně dojde k získání prostředků pro realizaci veřejné zakázky, když toto se může v důsledku mnoha skutečností, které jsou často mimo sféru vlivu zadavatele, protáhnout, což však nemůže být překážkou pro připravenost zakázky </a:t>
            </a:r>
            <a:r>
              <a:rPr lang="cs-CZ" sz="2000" dirty="0">
                <a:solidFill>
                  <a:srgbClr val="000000"/>
                </a:solidFill>
                <a:effectLst/>
                <a:ea typeface="Calibri" panose="020F0502020204030204" pitchFamily="34" charset="0"/>
                <a:cs typeface="Times New Roman" panose="02020603050405020304" pitchFamily="18" charset="0"/>
              </a:rPr>
              <a:t>pro realizaci. Proto v případě, kdy zadavatel není schopen termín zahájení prací na zakázce s ohledem na charakter a okolnosti zadávání dané zakázky stanovit konkrétněji, nelze jej k tomu nutit, resp. </a:t>
            </a:r>
            <a:r>
              <a:rPr lang="cs-CZ" sz="2000" dirty="0">
                <a:solidFill>
                  <a:srgbClr val="00B050"/>
                </a:solidFill>
                <a:effectLst/>
                <a:ea typeface="Calibri" panose="020F0502020204030204" pitchFamily="34" charset="0"/>
                <a:cs typeface="Times New Roman" panose="02020603050405020304" pitchFamily="18" charset="0"/>
              </a:rPr>
              <a:t>za těchto okolností lze rozumně akceptovat, že si zadavatel potřebuje ponechat určitý prostor pro možnost určení termínu zahájení plnění.</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9851196"/>
      </p:ext>
    </p:extLst>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1088"/>
            <a:ext cx="8784976" cy="533755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78.    Z čl. III. odst. 3.1.1. a 3.1.2. návrhu smlouvy o dílo vyplývá, že zhotovitel je povinen zahájit stavební práce nejpozději do 15 dnů od předání a převzetí staveniště, kdy doba předání a převzetí staveniště nastane po vydání právního aktu o přidělení dotace (na danou stavbu) v návaznosti na výzvu zadavatele (srov. čl. III. odst. 3.1.1. návrhu smlouvy o dílo). Je tedy zjevné, že </a:t>
            </a:r>
            <a:r>
              <a:rPr lang="cs-CZ" sz="2000" dirty="0">
                <a:solidFill>
                  <a:srgbClr val="C00000"/>
                </a:solidFill>
                <a:effectLst/>
                <a:ea typeface="Calibri" panose="020F0502020204030204" pitchFamily="34" charset="0"/>
                <a:cs typeface="Times New Roman" panose="02020603050405020304" pitchFamily="18" charset="0"/>
              </a:rPr>
              <a:t>zadavatel zhotovitele de facto vyzve k zahájení prací, kdy zhotovitel bude mít minimálně 15 dní na to, aby zahájil práce</a:t>
            </a:r>
            <a:r>
              <a:rPr lang="cs-CZ" sz="2000" dirty="0">
                <a:effectLst/>
                <a:ea typeface="Calibri" panose="020F0502020204030204" pitchFamily="34" charset="0"/>
                <a:cs typeface="Times New Roman" panose="02020603050405020304" pitchFamily="18" charset="0"/>
              </a:rPr>
              <a:t>. Lze však podotknout, že </a:t>
            </a:r>
            <a:r>
              <a:rPr lang="cs-CZ" sz="2000" dirty="0">
                <a:solidFill>
                  <a:srgbClr val="7030A0"/>
                </a:solidFill>
                <a:effectLst/>
                <a:ea typeface="Calibri" panose="020F0502020204030204" pitchFamily="34" charset="0"/>
                <a:cs typeface="Times New Roman" panose="02020603050405020304" pitchFamily="18" charset="0"/>
              </a:rPr>
              <a:t>ze samotné textace smlouvy nelze vyvodit, že by mezi výzvou zadavatele a stanoveným datem převzetí a předání staveniště, od něhož se odvíjí 15 dnů k zahájení prací, nemohla být prodleva</a:t>
            </a:r>
            <a:r>
              <a:rPr lang="cs-CZ" sz="2000" dirty="0">
                <a:effectLst/>
                <a:ea typeface="Calibri" panose="020F0502020204030204" pitchFamily="34" charset="0"/>
                <a:cs typeface="Times New Roman" panose="02020603050405020304" pitchFamily="18" charset="0"/>
              </a:rPr>
              <a:t>, resp. že by zde nemohly být zohledněny vhodnost a možnost zahájení daných prací i ze strany dodatele, přičemž </a:t>
            </a:r>
            <a:r>
              <a:rPr lang="cs-CZ" sz="2000" dirty="0">
                <a:solidFill>
                  <a:srgbClr val="0070C0"/>
                </a:solidFill>
                <a:effectLst/>
                <a:ea typeface="Calibri" panose="020F0502020204030204" pitchFamily="34" charset="0"/>
                <a:cs typeface="Times New Roman" panose="02020603050405020304" pitchFamily="18" charset="0"/>
              </a:rPr>
              <a:t>nelze a priori očekávat, že zadavatel úmyslně zvolí nevhodnou dobu pro zahájení prací. Jeho cílem je totiž řádná realizace předmětu plnění</a:t>
            </a:r>
            <a:r>
              <a:rPr lang="cs-CZ" sz="2000" dirty="0">
                <a:effectLst/>
                <a:ea typeface="Calibri" panose="020F0502020204030204" pitchFamily="34" charset="0"/>
                <a:cs typeface="Times New Roman" panose="02020603050405020304" pitchFamily="18" charset="0"/>
              </a:rPr>
              <a:t>, což zahrnuje jak zahájení prací ve vhodnou roční dobu, tak i včasné dokončení díla, což s sebou taktéž nese potřebu spolupracovat se zhotovitelem (k tomu viz dále). (…) </a:t>
            </a:r>
          </a:p>
        </p:txBody>
      </p:sp>
    </p:spTree>
    <p:extLst>
      <p:ext uri="{BB962C8B-B14F-4D97-AF65-F5344CB8AC3E}">
        <p14:creationId xmlns:p14="http://schemas.microsoft.com/office/powerpoint/2010/main" val="2873213877"/>
      </p:ext>
    </p:extLst>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769316"/>
            <a:ext cx="8784976" cy="5998117"/>
          </a:xfrm>
          <a:prstGeom prst="rect">
            <a:avLst/>
          </a:prstGeom>
          <a:noFill/>
        </p:spPr>
        <p:txBody>
          <a:bodyPr wrap="square">
            <a:spAutoFit/>
          </a:bodyPr>
          <a:lstStyle/>
          <a:p>
            <a:pPr algn="just">
              <a:lnSpc>
                <a:spcPct val="107000"/>
              </a:lnSpc>
              <a:spcAft>
                <a:spcPts val="800"/>
              </a:spcAft>
            </a:pPr>
            <a:r>
              <a:rPr lang="cs-CZ" sz="1800" dirty="0">
                <a:effectLst/>
                <a:ea typeface="Calibri" panose="020F0502020204030204" pitchFamily="34" charset="0"/>
                <a:cs typeface="Times New Roman" panose="02020603050405020304" pitchFamily="18" charset="0"/>
              </a:rPr>
              <a:t>80.    (…) Na tomto místě je nutno upozornit na skutečnost, že </a:t>
            </a:r>
            <a:r>
              <a:rPr lang="cs-CZ" sz="1800" dirty="0">
                <a:solidFill>
                  <a:srgbClr val="00B050"/>
                </a:solidFill>
                <a:effectLst/>
                <a:ea typeface="Calibri" panose="020F0502020204030204" pitchFamily="34" charset="0"/>
                <a:cs typeface="Times New Roman" panose="02020603050405020304" pitchFamily="18" charset="0"/>
              </a:rPr>
              <a:t>judikatura konstantně stojí na názoru, že vztah mezi zadavatelem a dodavatelem je primárně vztahem soukromoprávním</a:t>
            </a:r>
            <a:r>
              <a:rPr lang="cs-CZ" sz="1800" dirty="0">
                <a:effectLst/>
                <a:ea typeface="Calibri" panose="020F0502020204030204" pitchFamily="34" charset="0"/>
                <a:cs typeface="Times New Roman" panose="02020603050405020304" pitchFamily="18" charset="0"/>
              </a:rPr>
              <a:t> (srov. např. rozhodnutí NSS ze dne 24. dubna 2013, </a:t>
            </a:r>
            <a:r>
              <a:rPr lang="cs-CZ" sz="1800" dirty="0" err="1">
                <a:effectLst/>
                <a:ea typeface="Calibri" panose="020F0502020204030204" pitchFamily="34" charset="0"/>
                <a:cs typeface="Times New Roman" panose="02020603050405020304" pitchFamily="18" charset="0"/>
              </a:rPr>
              <a:t>sp</a:t>
            </a:r>
            <a:r>
              <a:rPr lang="cs-CZ" sz="1800" dirty="0">
                <a:effectLst/>
                <a:ea typeface="Calibri" panose="020F0502020204030204" pitchFamily="34" charset="0"/>
                <a:cs typeface="Times New Roman" panose="02020603050405020304" pitchFamily="18" charset="0"/>
              </a:rPr>
              <a:t>. zn. 1 </a:t>
            </a:r>
            <a:r>
              <a:rPr lang="cs-CZ" sz="1800" dirty="0" err="1">
                <a:effectLst/>
                <a:ea typeface="Calibri" panose="020F0502020204030204" pitchFamily="34" charset="0"/>
                <a:cs typeface="Times New Roman" panose="02020603050405020304" pitchFamily="18" charset="0"/>
              </a:rPr>
              <a:t>Afs</a:t>
            </a:r>
            <a:r>
              <a:rPr lang="cs-CZ" sz="1800" dirty="0">
                <a:effectLst/>
                <a:ea typeface="Calibri" panose="020F0502020204030204" pitchFamily="34" charset="0"/>
                <a:cs typeface="Times New Roman" panose="02020603050405020304" pitchFamily="18" charset="0"/>
              </a:rPr>
              <a:t> 2/2013–46), </a:t>
            </a:r>
            <a:r>
              <a:rPr lang="cs-CZ" sz="1800" dirty="0">
                <a:solidFill>
                  <a:srgbClr val="C00000"/>
                </a:solidFill>
                <a:effectLst/>
                <a:ea typeface="Calibri" panose="020F0502020204030204" pitchFamily="34" charset="0"/>
                <a:cs typeface="Times New Roman" panose="02020603050405020304" pitchFamily="18" charset="0"/>
              </a:rPr>
              <a:t>na který se v obecném pohledu vztahují rovněž zásady soukromého práva, mimo jiné i zásada presumpce poctivosti a dobré víry obsažená v § 7 občanského zákoníku. </a:t>
            </a:r>
            <a:r>
              <a:rPr lang="cs-CZ" sz="1800" dirty="0">
                <a:effectLst/>
                <a:ea typeface="Calibri" panose="020F0502020204030204" pitchFamily="34" charset="0"/>
                <a:cs typeface="Times New Roman" panose="02020603050405020304" pitchFamily="18" charset="0"/>
              </a:rPr>
              <a:t>Ačkoliv zadávací řízení vykazuje mnohá specifika související zejména s vysokou formalizací procesu zadávání veřejných zakázek a současně tento způsob uzavírání smlouvy doznal za dobu své existence vysoké míry omezení v autonomii vůle stran, nelze ani v jeho případě rezignovat na předpoklad, že zadavatelé a dodavatelé jednají při dodržení všech pravidel vůči sobě poctivě a že se oprávněně na poctivost druhé strany spoléhají. </a:t>
            </a:r>
            <a:r>
              <a:rPr lang="cs-CZ" sz="1800" dirty="0">
                <a:solidFill>
                  <a:srgbClr val="7030A0"/>
                </a:solidFill>
                <a:effectLst/>
                <a:ea typeface="Calibri" panose="020F0502020204030204" pitchFamily="34" charset="0"/>
                <a:cs typeface="Times New Roman" panose="02020603050405020304" pitchFamily="18" charset="0"/>
              </a:rPr>
              <a:t>Nelze tak na budoucí vztah mezi zadavatelem a zhotovitelem a priori nahlížet optikou, která za každým jednáním vidí spíše snahu o porušení pravidel či poctivosti a dobrých mravů než o jejich dodržení. </a:t>
            </a:r>
            <a:r>
              <a:rPr lang="cs-CZ" sz="1800" dirty="0">
                <a:effectLst/>
                <a:ea typeface="Calibri" panose="020F0502020204030204" pitchFamily="34" charset="0"/>
                <a:cs typeface="Times New Roman" panose="02020603050405020304" pitchFamily="18" charset="0"/>
              </a:rPr>
              <a:t>I s přihlédnutím k § 7 občanského zákoníku, podle něhož se má za to, že ten, kdo jednal určitým způsobem, jednal poctivě a v dobré víře, nemá Úřad pochybnost o tom, že by zadavatel v rámci budoucího smluvního vztahu nejednal poctivě a v dobré víře, když ze shora uvedených skutečností je možné se opodstatněně domnívat, že není v zájmu zadavatele oddalovat realizaci plnění veřejné zakázky, tj. uspokojit svou potřebu zadavatele veřejnou zakázku a tu v předpokládaném termínu realizovat. (…) </a:t>
            </a:r>
          </a:p>
        </p:txBody>
      </p:sp>
    </p:spTree>
    <p:extLst>
      <p:ext uri="{BB962C8B-B14F-4D97-AF65-F5344CB8AC3E}">
        <p14:creationId xmlns:p14="http://schemas.microsoft.com/office/powerpoint/2010/main" val="1551051271"/>
      </p:ext>
    </p:extLst>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060848"/>
            <a:ext cx="8784976" cy="3361626"/>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84.    Ač lze pochopit, že takto </a:t>
            </a:r>
            <a:r>
              <a:rPr lang="cs-CZ" sz="2000" dirty="0">
                <a:solidFill>
                  <a:srgbClr val="0070C0"/>
                </a:solidFill>
                <a:effectLst/>
                <a:ea typeface="Calibri" panose="020F0502020204030204" pitchFamily="34" charset="0"/>
                <a:cs typeface="Times New Roman" panose="02020603050405020304" pitchFamily="18" charset="0"/>
              </a:rPr>
              <a:t>stanovený způsob určení zahájení plnění prací přináší dodavatelům určitá rizika, která jsou umocněna aktuální situací na trhu, tato rizika nejsou dle Úřadu takového charakteru, že by zakládala </a:t>
            </a:r>
            <a:r>
              <a:rPr lang="cs-CZ" sz="2000" dirty="0" err="1">
                <a:solidFill>
                  <a:srgbClr val="0070C0"/>
                </a:solidFill>
                <a:effectLst/>
                <a:ea typeface="Calibri" panose="020F0502020204030204" pitchFamily="34" charset="0"/>
                <a:cs typeface="Times New Roman" panose="02020603050405020304" pitchFamily="18" charset="0"/>
              </a:rPr>
              <a:t>excesivnost</a:t>
            </a:r>
            <a:r>
              <a:rPr lang="cs-CZ" sz="2000" dirty="0">
                <a:effectLst/>
                <a:ea typeface="Calibri" panose="020F0502020204030204" pitchFamily="34" charset="0"/>
                <a:cs typeface="Times New Roman" panose="02020603050405020304" pitchFamily="18" charset="0"/>
              </a:rPr>
              <a:t> daných zadávacích podmínek. (…) Zároveň </a:t>
            </a:r>
            <a:r>
              <a:rPr lang="cs-CZ" sz="2000" dirty="0">
                <a:solidFill>
                  <a:srgbClr val="00B050"/>
                </a:solidFill>
                <a:effectLst/>
                <a:ea typeface="Calibri" panose="020F0502020204030204" pitchFamily="34" charset="0"/>
                <a:cs typeface="Times New Roman" panose="02020603050405020304" pitchFamily="18" charset="0"/>
              </a:rPr>
              <a:t>je nutno poukázat na tu skutečnost, že navrhovatel </a:t>
            </a:r>
            <a:r>
              <a:rPr lang="cs-CZ" sz="2000" dirty="0">
                <a:effectLst/>
                <a:ea typeface="Calibri" panose="020F0502020204030204" pitchFamily="34" charset="0"/>
                <a:cs typeface="Times New Roman" panose="02020603050405020304" pitchFamily="18" charset="0"/>
              </a:rPr>
              <a:t>(stejně jako další relevantní dodavatelé) </a:t>
            </a:r>
            <a:r>
              <a:rPr lang="cs-CZ" sz="2000" dirty="0">
                <a:solidFill>
                  <a:srgbClr val="00B050"/>
                </a:solidFill>
                <a:effectLst/>
                <a:ea typeface="Calibri" panose="020F0502020204030204" pitchFamily="34" charset="0"/>
                <a:cs typeface="Times New Roman" panose="02020603050405020304" pitchFamily="18" charset="0"/>
              </a:rPr>
              <a:t>je profesionálním podnikajícím subjektem, který zvažuje ze své strany zcela dobrovolný vstup do závazkového vztahu. </a:t>
            </a:r>
            <a:r>
              <a:rPr lang="cs-CZ" sz="2000" dirty="0">
                <a:solidFill>
                  <a:srgbClr val="C00000"/>
                </a:solidFill>
                <a:effectLst/>
                <a:ea typeface="Calibri" panose="020F0502020204030204" pitchFamily="34" charset="0"/>
                <a:cs typeface="Times New Roman" panose="02020603050405020304" pitchFamily="18" charset="0"/>
              </a:rPr>
              <a:t>Je tak na navrhovateli, aby vyhodnotil pro své podnikání relevantní faktory a na jejich základě učinil obchodní rozhodnutí o tom, zda má zájem o veřejnou zakázku, a případné rizikové faktory promítl např. do nabídkové ceny. </a:t>
            </a:r>
            <a:r>
              <a:rPr lang="cs-CZ" sz="20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622960029"/>
      </p:ext>
    </p:extLst>
  </p:cSld>
  <p:clrMapOvr>
    <a:masterClrMapping/>
  </p:clrMapOvr>
  <p:transition>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Zdůvodnění mimořádně nízké nabídkové ceny a omezení formy komunikace na elektronický nástroj  </a:t>
            </a:r>
          </a:p>
        </p:txBody>
      </p:sp>
      <p:graphicFrame>
        <p:nvGraphicFramePr>
          <p:cNvPr id="4" name="Tabulka 3">
            <a:extLst>
              <a:ext uri="{FF2B5EF4-FFF2-40B4-BE49-F238E27FC236}">
                <a16:creationId xmlns:a16="http://schemas.microsoft.com/office/drawing/2014/main" id="{BAB1A548-0462-B2D1-1723-0B40755E6224}"/>
              </a:ext>
            </a:extLst>
          </p:cNvPr>
          <p:cNvGraphicFramePr>
            <a:graphicFrameLocks noGrp="1"/>
          </p:cNvGraphicFramePr>
          <p:nvPr>
            <p:extLst>
              <p:ext uri="{D42A27DB-BD31-4B8C-83A1-F6EECF244321}">
                <p14:modId xmlns:p14="http://schemas.microsoft.com/office/powerpoint/2010/main" val="987041189"/>
              </p:ext>
            </p:extLst>
          </p:nvPr>
        </p:nvGraphicFramePr>
        <p:xfrm>
          <a:off x="179512" y="1412776"/>
          <a:ext cx="8784976" cy="4754944"/>
        </p:xfrm>
        <a:graphic>
          <a:graphicData uri="http://schemas.openxmlformats.org/drawingml/2006/table">
            <a:tbl>
              <a:tblPr firstRow="1" bandRow="1"/>
              <a:tblGrid>
                <a:gridCol w="8784976">
                  <a:extLst>
                    <a:ext uri="{9D8B030D-6E8A-4147-A177-3AD203B41FA5}">
                      <a16:colId xmlns:a16="http://schemas.microsoft.com/office/drawing/2014/main" val="140541816"/>
                    </a:ext>
                  </a:extLst>
                </a:gridCol>
              </a:tblGrid>
              <a:tr h="121920">
                <a:tc>
                  <a:txBody>
                    <a:bodyPr/>
                    <a:lstStyle/>
                    <a:p>
                      <a:pPr algn="just">
                        <a:lnSpc>
                          <a:spcPct val="107000"/>
                        </a:lnSpc>
                        <a:spcAft>
                          <a:spcPts val="800"/>
                        </a:spcAft>
                      </a:pPr>
                      <a:r>
                        <a:rPr lang="cs-CZ" sz="16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600">
                          <a:solidFill>
                            <a:srgbClr val="FFFFFF"/>
                          </a:solidFill>
                          <a:effectLst/>
                          <a:latin typeface="+mn-lt"/>
                          <a:ea typeface="Calibri" panose="020F0502020204030204" pitchFamily="34" charset="0"/>
                          <a:cs typeface="Times New Roman" panose="02020603050405020304" pitchFamily="18" charset="0"/>
                        </a:rPr>
                        <a:t> </a:t>
                      </a:r>
                      <a:r>
                        <a:rPr lang="cs-CZ" sz="1600" b="1">
                          <a:solidFill>
                            <a:srgbClr val="FFFFFF"/>
                          </a:solidFill>
                          <a:effectLst/>
                          <a:latin typeface="+mn-lt"/>
                          <a:ea typeface="Calibri" panose="020F0502020204030204" pitchFamily="34" charset="0"/>
                          <a:cs typeface="Times New Roman" panose="02020603050405020304" pitchFamily="18" charset="0"/>
                        </a:rPr>
                        <a:t>S0553/2023/VZ</a:t>
                      </a:r>
                      <a:r>
                        <a:rPr lang="cs-CZ" sz="1600" b="1" kern="1200">
                          <a:solidFill>
                            <a:srgbClr val="FFFFFF"/>
                          </a:solidFill>
                          <a:effectLst/>
                          <a:latin typeface="+mn-lt"/>
                          <a:ea typeface="Times New Roman" panose="02020603050405020304" pitchFamily="18" charset="0"/>
                          <a:cs typeface="Calibri" panose="020F0502020204030204" pitchFamily="34" charset="0"/>
                        </a:rPr>
                        <a:t>, č. j. ÚOHS-45839/2023/510</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27589038"/>
                  </a:ext>
                </a:extLst>
              </a:tr>
              <a:tr h="0">
                <a:tc>
                  <a:txBody>
                    <a:bodyPr/>
                    <a:lstStyle/>
                    <a:p>
                      <a:pPr algn="just">
                        <a:lnSpc>
                          <a:spcPct val="107000"/>
                        </a:lnSpc>
                        <a:spcAft>
                          <a:spcPts val="800"/>
                        </a:spcAft>
                      </a:pPr>
                      <a:r>
                        <a:rPr lang="cs-CZ" sz="16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https://uohs.gov.cz/cs/verejne-zakazky/sbirky-rozhodnuti/detail-19651.html</a:t>
                      </a:r>
                      <a:r>
                        <a:rPr lang="cs-CZ" sz="1600">
                          <a:solidFill>
                            <a:srgbClr val="000000"/>
                          </a:solidFill>
                          <a:effectLst/>
                          <a:latin typeface="+mn-lt"/>
                          <a:ea typeface="Calibri" panose="020F0502020204030204" pitchFamily="34" charset="0"/>
                          <a:cs typeface="Times New Roman" panose="02020603050405020304" pitchFamily="18" charset="0"/>
                        </a:rPr>
                        <a:t> </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046057280"/>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Odkanalizování části města Kostelec nad Labem a obnova vodovodu v ul. Vančurova, Husova a 5. května</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828924403"/>
                  </a:ext>
                </a:extLst>
              </a:tr>
              <a:tr h="0">
                <a:tc>
                  <a:txBody>
                    <a:bodyPr/>
                    <a:lstStyle/>
                    <a:p>
                      <a:pPr algn="just">
                        <a:lnSpc>
                          <a:spcPct val="107000"/>
                        </a:lnSpc>
                        <a:spcAft>
                          <a:spcPts val="800"/>
                        </a:spcAft>
                      </a:pPr>
                      <a:r>
                        <a:rPr lang="cs-CZ" sz="1600" kern="1200">
                          <a:solidFill>
                            <a:srgbClr val="000000"/>
                          </a:solidFill>
                          <a:effectLst/>
                          <a:latin typeface="+mn-lt"/>
                          <a:ea typeface="Times New Roman" panose="02020603050405020304" pitchFamily="18" charset="0"/>
                          <a:cs typeface="Calibri" panose="020F0502020204030204" pitchFamily="34" charset="0"/>
                        </a:rPr>
                        <a:t>Právní moc: 31.1. 2024</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426831786"/>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město Kostelec nad Labem</a:t>
                      </a:r>
                      <a:endParaRPr lang="cs-CZ" sz="16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MBM TRADE CZ, s.r.o.</a:t>
                      </a:r>
                      <a:endParaRPr lang="cs-CZ" sz="16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a:solidFill>
                            <a:srgbClr val="000000"/>
                          </a:solidFill>
                          <a:effectLst/>
                          <a:latin typeface="+mn-lt"/>
                          <a:ea typeface="Times New Roman" panose="02020603050405020304" pitchFamily="18" charset="0"/>
                          <a:cs typeface="Calibri" panose="020F0502020204030204" pitchFamily="34" charset="0"/>
                        </a:rPr>
                        <a:t>MOBIKO plus a.s.</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737191589"/>
                  </a:ext>
                </a:extLst>
              </a:tr>
              <a:tr h="138430">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Úřad pro ochranu hospodářské soutěže rozhodl takto:</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latin typeface="+mn-lt"/>
                          <a:ea typeface="Times New Roman" panose="02020603050405020304" pitchFamily="18" charset="0"/>
                          <a:cs typeface="Calibri" panose="020F0502020204030204" pitchFamily="34" charset="0"/>
                        </a:rPr>
                        <a:t>Návrh navrhovatele na zahájení správního řízení o přezkoumání úkonů zadavatele učiněných při zadávání veřejné zakázky „Odkanalizování části města Kostelec nad Labem a obnova vodovodu v ul. Vančurova, Husova a 5. května“ ve zjednodušeném podlimitním řízení se podle § 265 písm. a) zákona č. 134/2016 Sb., o zadávání veřejných zakázek, ve znění pozdějších předpisů, </a:t>
                      </a:r>
                      <a:r>
                        <a:rPr lang="cs-CZ" sz="1600" b="1" dirty="0">
                          <a:solidFill>
                            <a:srgbClr val="000000"/>
                          </a:solidFill>
                          <a:effectLst/>
                          <a:latin typeface="+mn-lt"/>
                          <a:ea typeface="Times New Roman" panose="02020603050405020304" pitchFamily="18" charset="0"/>
                          <a:cs typeface="Calibri" panose="020F0502020204030204" pitchFamily="34" charset="0"/>
                        </a:rPr>
                        <a:t>zamítá, neboť nebyly zjištěny důvody pro uložení nápravného opatření.</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Calibri" panose="020F0502020204030204" pitchFamily="34" charset="0"/>
                        </a:rPr>
                        <a:t>Potvrzeno rozkladem, </a:t>
                      </a:r>
                      <a:r>
                        <a:rPr lang="cs-CZ" sz="1600" b="1" dirty="0" err="1">
                          <a:solidFill>
                            <a:srgbClr val="000000"/>
                          </a:solidFill>
                          <a:effectLst/>
                          <a:latin typeface="+mn-lt"/>
                          <a:ea typeface="Times New Roman" panose="02020603050405020304" pitchFamily="18" charset="0"/>
                          <a:cs typeface="Calibri" panose="020F0502020204030204" pitchFamily="34" charset="0"/>
                        </a:rPr>
                        <a:t>Sp</a:t>
                      </a:r>
                      <a:r>
                        <a:rPr lang="cs-CZ" sz="1600" b="1" dirty="0">
                          <a:solidFill>
                            <a:srgbClr val="000000"/>
                          </a:solidFill>
                          <a:effectLst/>
                          <a:latin typeface="+mn-lt"/>
                          <a:ea typeface="Times New Roman" panose="02020603050405020304" pitchFamily="18" charset="0"/>
                          <a:cs typeface="Calibri" panose="020F0502020204030204" pitchFamily="34" charset="0"/>
                        </a:rPr>
                        <a:t>. zn. ÚOHS –</a:t>
                      </a:r>
                      <a:r>
                        <a:rPr lang="cs-CZ" sz="1600" dirty="0">
                          <a:solidFill>
                            <a:srgbClr val="000000"/>
                          </a:solidFill>
                          <a:effectLst/>
                          <a:latin typeface="+mn-lt"/>
                          <a:ea typeface="Calibri" panose="020F0502020204030204" pitchFamily="34" charset="0"/>
                          <a:cs typeface="Times New Roman" panose="02020603050405020304" pitchFamily="18" charset="0"/>
                        </a:rPr>
                        <a:t> </a:t>
                      </a:r>
                      <a:r>
                        <a:rPr lang="cs-CZ" sz="1600" b="1" dirty="0">
                          <a:solidFill>
                            <a:srgbClr val="000000"/>
                          </a:solidFill>
                          <a:effectLst/>
                          <a:latin typeface="+mn-lt"/>
                          <a:ea typeface="Times New Roman" panose="02020603050405020304" pitchFamily="18" charset="0"/>
                          <a:cs typeface="Calibri" panose="020F0502020204030204" pitchFamily="34" charset="0"/>
                        </a:rPr>
                        <a:t>R0159/2023/VZ, č. j. ÚOHS-04351/2024/161</a:t>
                      </a:r>
                      <a:endParaRPr lang="cs-CZ" sz="16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538273160"/>
                  </a:ext>
                </a:extLst>
              </a:tr>
            </a:tbl>
          </a:graphicData>
        </a:graphic>
      </p:graphicFrame>
    </p:spTree>
    <p:extLst>
      <p:ext uri="{BB962C8B-B14F-4D97-AF65-F5344CB8AC3E}">
        <p14:creationId xmlns:p14="http://schemas.microsoft.com/office/powerpoint/2010/main" val="27692323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700808"/>
            <a:ext cx="8874224" cy="4943726"/>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zadával zakázku ve zjednodušeném podlimitním řízení</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si od navrhovatele vyžádal zdůvodnění mimořádně nízké nabídkové ceny, lhůtu stanovil na 3 pracovní dny a stanovil, že navrhovatel musí odpovědět prostřednictvím elektronického nástroje</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Navrhovatel ve stanovené lhůtě nezareagoval a zadavatel ho vyloučil</a:t>
            </a:r>
          </a:p>
          <a:p>
            <a:pPr marL="342900" lvl="0" indent="-342900" algn="just">
              <a:lnSpc>
                <a:spcPct val="150000"/>
              </a:lnSpc>
              <a:spcAft>
                <a:spcPts val="800"/>
              </a:spcAft>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Dle navrhovatele byla MNNC špatně identifikována, lhůta byla nastavena nepřiměřeně a zadavatel navíc neměl omezit možnost odpovědi na žádost o zdůvodnění MNNC pouze na elektronický nástroj</a:t>
            </a:r>
          </a:p>
          <a:p>
            <a:pPr marL="342900" lvl="0" indent="-342900" algn="just">
              <a:lnSpc>
                <a:spcPct val="150000"/>
              </a:lnSpc>
              <a:buFont typeface="Symbol" panose="05050102010706020507" pitchFamily="18" charset="2"/>
              <a:buChar char=""/>
            </a:pPr>
            <a:endParaRPr lang="cs-CZ" sz="2200" dirty="0">
              <a:ea typeface="Calibri" panose="020F050202020403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id="{070F0A70-B61C-C255-4637-F517531E0CFB}"/>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Zdůvodnění mimořádně nízké nabídkové ceny a omezení formy komunikace na elektronický nástroj  </a:t>
            </a:r>
            <a:endParaRPr lang="cs-CZ" sz="2300" b="1" spc="-5" dirty="0"/>
          </a:p>
        </p:txBody>
      </p:sp>
    </p:spTree>
    <p:extLst>
      <p:ext uri="{BB962C8B-B14F-4D97-AF65-F5344CB8AC3E}">
        <p14:creationId xmlns:p14="http://schemas.microsoft.com/office/powerpoint/2010/main" val="505611167"/>
      </p:ext>
    </p:extLst>
  </p:cSld>
  <p:clrMapOvr>
    <a:masterClrMapping/>
  </p:clrMapOvr>
  <p:transition>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3281989"/>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200000"/>
              </a:lnSpc>
              <a:spcAft>
                <a:spcPts val="800"/>
              </a:spcAft>
            </a:pPr>
            <a:br>
              <a:rPr lang="cs-CZ" sz="2000" b="1" dirty="0">
                <a:effectLst/>
                <a:ea typeface="Calibri" panose="020F0502020204030204" pitchFamily="34" charset="0"/>
                <a:cs typeface="Times New Roman" panose="02020603050405020304" pitchFamily="18" charset="0"/>
              </a:rPr>
            </a:br>
            <a:r>
              <a:rPr lang="cs-CZ" sz="2000" b="1" dirty="0">
                <a:effectLst/>
                <a:ea typeface="Calibri" panose="020F0502020204030204" pitchFamily="34" charset="0"/>
                <a:cs typeface="Times New Roman" panose="02020603050405020304" pitchFamily="18" charset="0"/>
              </a:rPr>
              <a:t>§ 48 odst. 4 ZZVZ</a:t>
            </a:r>
            <a:endParaRPr lang="cs-CZ" sz="2000" dirty="0">
              <a:effectLst/>
              <a:ea typeface="Calibri" panose="020F0502020204030204" pitchFamily="34" charset="0"/>
              <a:cs typeface="Times New Roman" panose="02020603050405020304" pitchFamily="18" charset="0"/>
            </a:endParaRPr>
          </a:p>
          <a:p>
            <a:pPr algn="just">
              <a:lnSpc>
                <a:spcPct val="200000"/>
              </a:lnSpc>
              <a:spcAft>
                <a:spcPts val="800"/>
              </a:spcAft>
            </a:pPr>
            <a:r>
              <a:rPr lang="cs-CZ" sz="2000" b="1" dirty="0">
                <a:effectLst/>
                <a:ea typeface="Calibri" panose="020F0502020204030204" pitchFamily="34" charset="0"/>
                <a:cs typeface="Times New Roman" panose="02020603050405020304" pitchFamily="18" charset="0"/>
              </a:rPr>
              <a:t>§ 113 ZZVZ</a:t>
            </a:r>
            <a:endParaRPr lang="cs-CZ" sz="2000" dirty="0">
              <a:effectLst/>
              <a:ea typeface="Calibri" panose="020F0502020204030204" pitchFamily="34" charset="0"/>
              <a:cs typeface="Times New Roman" panose="02020603050405020304" pitchFamily="18" charset="0"/>
            </a:endParaRPr>
          </a:p>
          <a:p>
            <a:pPr>
              <a:lnSpc>
                <a:spcPct val="200000"/>
              </a:lnSpc>
            </a:pPr>
            <a:r>
              <a:rPr lang="cs-CZ" sz="2000" b="1" dirty="0">
                <a:effectLst/>
                <a:ea typeface="Calibri" panose="020F0502020204030204" pitchFamily="34" charset="0"/>
                <a:cs typeface="Times New Roman" panose="02020603050405020304" pitchFamily="18" charset="0"/>
              </a:rPr>
              <a:t>§ 211 ZZVZ</a:t>
            </a:r>
            <a:endParaRPr lang="cs-CZ" sz="20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3922568B-CB62-72D7-51A2-345674F5D737}"/>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Zdůvodnění mimořádně nízké nabídkové ceny a omezení formy komunikace na elektronický nástroj  </a:t>
            </a:r>
            <a:endParaRPr lang="cs-CZ" sz="2300" b="1" spc="-5" dirty="0"/>
          </a:p>
        </p:txBody>
      </p:sp>
    </p:spTree>
    <p:extLst>
      <p:ext uri="{BB962C8B-B14F-4D97-AF65-F5344CB8AC3E}">
        <p14:creationId xmlns:p14="http://schemas.microsoft.com/office/powerpoint/2010/main" val="734224211"/>
      </p:ext>
    </p:extLst>
  </p:cSld>
  <p:clrMapOvr>
    <a:masterClrMapping/>
  </p:clrMapOvr>
  <p:transition>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132856"/>
            <a:ext cx="8784976" cy="303230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70.         Šetřená veřejná zakázka je zadávána </a:t>
            </a:r>
            <a:r>
              <a:rPr lang="cs-CZ" sz="2000" dirty="0">
                <a:solidFill>
                  <a:srgbClr val="7030A0"/>
                </a:solidFill>
                <a:effectLst/>
                <a:ea typeface="Calibri" panose="020F0502020204030204" pitchFamily="34" charset="0"/>
                <a:cs typeface="Times New Roman" panose="02020603050405020304" pitchFamily="18" charset="0"/>
              </a:rPr>
              <a:t>ve zjednodušeném podlimitním řízení, tedy v řízení, pro které se ustanovení § 113 zákona o MNNC obecně nepoužije</a:t>
            </a:r>
            <a:r>
              <a:rPr lang="cs-CZ" sz="2000" dirty="0">
                <a:effectLst/>
                <a:ea typeface="Calibri" panose="020F0502020204030204" pitchFamily="34" charset="0"/>
                <a:cs typeface="Times New Roman" panose="02020603050405020304" pitchFamily="18" charset="0"/>
              </a:rPr>
              <a:t> (jak vyplývá z § 53 odst. 6 zákona). Dle § 53 odst. 4 zákona však </a:t>
            </a:r>
            <a:r>
              <a:rPr lang="cs-CZ" sz="2000" dirty="0">
                <a:solidFill>
                  <a:srgbClr val="0070C0"/>
                </a:solidFill>
                <a:effectLst/>
                <a:ea typeface="Calibri" panose="020F0502020204030204" pitchFamily="34" charset="0"/>
                <a:cs typeface="Times New Roman" panose="02020603050405020304" pitchFamily="18" charset="0"/>
              </a:rPr>
              <a:t>současně platí, že zadavatel může ve zjednodušeném podlimitním řízení použít jednotlivá pravidla pro zadávací řízení pro nadlimitní režim. I ve zjednodušeném podlimitním řízení má tedy zadavatel právo se MNNC ve smyslu § 113 zákona zabývat. </a:t>
            </a:r>
            <a:r>
              <a:rPr lang="cs-CZ" sz="2000" dirty="0">
                <a:effectLst/>
                <a:ea typeface="Calibri" panose="020F0502020204030204" pitchFamily="34" charset="0"/>
                <a:cs typeface="Times New Roman" panose="02020603050405020304" pitchFamily="18" charset="0"/>
              </a:rPr>
              <a:t>Pokud toto své právo využije, postupuje při posuzování MNNC podle pravidel stanovených v § 113 zákona.</a:t>
            </a:r>
          </a:p>
        </p:txBody>
      </p:sp>
    </p:spTree>
    <p:extLst>
      <p:ext uri="{BB962C8B-B14F-4D97-AF65-F5344CB8AC3E}">
        <p14:creationId xmlns:p14="http://schemas.microsoft.com/office/powerpoint/2010/main" val="2393701580"/>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69033"/>
            <a:ext cx="8784976" cy="6004657"/>
          </a:xfrm>
          <a:prstGeom prst="rect">
            <a:avLst/>
          </a:prstGeom>
          <a:noFill/>
        </p:spPr>
        <p:txBody>
          <a:bodyPr wrap="square">
            <a:spAutoFit/>
          </a:bodyPr>
          <a:lstStyle/>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rPr>
              <a:t>141.     Jak uvedl Krajský soud v Brně v rozsudku č. j. 62 </a:t>
            </a:r>
            <a:r>
              <a:rPr lang="cs-CZ" sz="1800" dirty="0" err="1">
                <a:solidFill>
                  <a:srgbClr val="000000"/>
                </a:solidFill>
                <a:effectLst/>
                <a:latin typeface="Arial" panose="020B0604020202020204" pitchFamily="34" charset="0"/>
                <a:ea typeface="Calibri" panose="020F0502020204030204" pitchFamily="34" charset="0"/>
              </a:rPr>
              <a:t>Af</a:t>
            </a:r>
            <a:r>
              <a:rPr lang="cs-CZ" sz="1800" dirty="0">
                <a:solidFill>
                  <a:srgbClr val="000000"/>
                </a:solidFill>
                <a:effectLst/>
                <a:latin typeface="Arial" panose="020B0604020202020204" pitchFamily="34" charset="0"/>
                <a:ea typeface="Calibri" panose="020F0502020204030204" pitchFamily="34" charset="0"/>
              </a:rPr>
              <a:t> 74/2010-61 ze dne 21. 6. 2012, „</a:t>
            </a:r>
            <a:r>
              <a:rPr lang="cs-CZ" sz="1800" i="1" dirty="0">
                <a:solidFill>
                  <a:srgbClr val="000000"/>
                </a:solidFill>
                <a:effectLst/>
                <a:latin typeface="Arial" panose="020B0604020202020204" pitchFamily="34" charset="0"/>
                <a:ea typeface="Calibri" panose="020F0502020204030204" pitchFamily="34" charset="0"/>
              </a:rPr>
              <a:t>samotná </a:t>
            </a:r>
            <a:r>
              <a:rPr lang="cs-CZ" sz="1800" i="1" dirty="0">
                <a:solidFill>
                  <a:srgbClr val="7030A0"/>
                </a:solidFill>
                <a:effectLst/>
                <a:latin typeface="Arial" panose="020B0604020202020204" pitchFamily="34" charset="0"/>
                <a:ea typeface="Calibri" panose="020F0502020204030204" pitchFamily="34" charset="0"/>
              </a:rPr>
              <a:t>skutečnost, že dodavatel vlastní obalovnu nebo že uzavřel s vlastníkem obalovny smlouvu o smlouvě budoucí na dodávku obalovaných směsí, zadavateli nijak nezaručuje kvalitu poskytnuté asfaltové směsi a tedy řádné splnění zakázky </a:t>
            </a:r>
            <a:r>
              <a:rPr lang="cs-CZ" sz="1800" i="1" dirty="0">
                <a:effectLst/>
                <a:latin typeface="Arial" panose="020B0604020202020204" pitchFamily="34" charset="0"/>
                <a:ea typeface="Calibri" panose="020F0502020204030204" pitchFamily="34" charset="0"/>
              </a:rPr>
              <a:t>(…) </a:t>
            </a:r>
            <a:r>
              <a:rPr lang="cs-CZ" sz="1800" dirty="0">
                <a:solidFill>
                  <a:srgbClr val="000000"/>
                </a:solidFill>
                <a:effectLst/>
                <a:latin typeface="Arial" panose="020B0604020202020204" pitchFamily="34" charset="0"/>
                <a:ea typeface="Calibri" panose="020F0502020204030204" pitchFamily="34" charset="0"/>
              </a:rPr>
              <a:t>“ Úřad dále konstatuje, že </a:t>
            </a:r>
            <a:r>
              <a:rPr lang="cs-CZ" sz="1800" dirty="0">
                <a:solidFill>
                  <a:srgbClr val="0070C0"/>
                </a:solidFill>
                <a:effectLst/>
                <a:latin typeface="Arial" panose="020B0604020202020204" pitchFamily="34" charset="0"/>
                <a:ea typeface="Calibri" panose="020F0502020204030204" pitchFamily="34" charset="0"/>
              </a:rPr>
              <a:t>dosavadní rozhodovací praxe týkající se požadavku na doložení vlastnictví či jiného způsobu zajištění obalovny již v rámci podmínek technické kvalifikace vede k závěru, že takový požadavek zpravidla nedůvodně omezuje počet dodavatelů, kteří se mohou o poptávaný předmět plnění ucházet</a:t>
            </a:r>
            <a:r>
              <a:rPr lang="cs-CZ" sz="1800" dirty="0">
                <a:solidFill>
                  <a:srgbClr val="000000"/>
                </a:solidFill>
                <a:effectLst/>
                <a:latin typeface="Arial" panose="020B0604020202020204" pitchFamily="34" charset="0"/>
                <a:ea typeface="Calibri" panose="020F0502020204030204" pitchFamily="34" charset="0"/>
              </a:rPr>
              <a:t>, a to s ohledem na běžnou situaci na tomto trhu. </a:t>
            </a:r>
            <a:r>
              <a:rPr lang="cs-CZ" sz="1800" dirty="0">
                <a:solidFill>
                  <a:srgbClr val="00B050"/>
                </a:solidFill>
                <a:effectLst/>
                <a:latin typeface="Arial" panose="020B0604020202020204" pitchFamily="34" charset="0"/>
                <a:ea typeface="Calibri" panose="020F0502020204030204" pitchFamily="34" charset="0"/>
              </a:rPr>
              <a:t>V případě, že se totiž samotní vlastníci obaloven (či dodavatelé s těmito vlastníky přímo spjatí) hodlají daného zadávacího řízení také účastnit či toto alespoň zvažují, pročež z tohoto důvodu zcela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logicky odmítnou tito vlastníci obaloven s jiným potenciálním dodavatelem smlouvu (za účelem zajištění obalovny) uzavřít</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dochází uvedeným ke snížení počtu účastníků zadávacího řízení. Vlastníci obaloven, kteří zvažují se příslušného zadávacího řízení (jehož předmět spočívá v zajištění opravy povrchů silnic) zúčastnit (ať již sami či jakožto dodavatelé poskytující svou obalovnu jinému subjektu ze stejného uskupení), tedy </a:t>
            </a:r>
            <a:r>
              <a:rPr lang="cs-CZ" sz="18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tím, že neuzavřou s jiným možným dodavatelem smlouvu (smlouvu o smlouvě budoucí) o spolupráci na předmětném plnění, zvyšují v případě stanovení uvedené podmínky technické kvalifikace svou šanci na případný výběr </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samotnou následnou realizaci tohoto plnění.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6580992"/>
      </p:ext>
    </p:extLst>
  </p:cSld>
  <p:clrMapOvr>
    <a:masterClrMapping/>
  </p:clrMapOvr>
  <p:transition>
    <p:fade thruBlk="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99619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72.         Současně je nutno dodat, že výše uvedená ochrana zadavatele není absolutní a </a:t>
            </a:r>
            <a:r>
              <a:rPr lang="cs-CZ" sz="2000" dirty="0">
                <a:solidFill>
                  <a:srgbClr val="00B050"/>
                </a:solidFill>
                <a:effectLst/>
                <a:ea typeface="Calibri" panose="020F0502020204030204" pitchFamily="34" charset="0"/>
                <a:cs typeface="Times New Roman" panose="02020603050405020304" pitchFamily="18" charset="0"/>
              </a:rPr>
              <a:t>právní úprava obsažená v § 113 zákona zadavatele nenutí, aby byl chráněn „proti své vůli“. </a:t>
            </a:r>
            <a:r>
              <a:rPr lang="cs-CZ" sz="2000" dirty="0">
                <a:effectLst/>
                <a:ea typeface="Calibri" panose="020F0502020204030204" pitchFamily="34" charset="0"/>
                <a:cs typeface="Times New Roman" panose="02020603050405020304" pitchFamily="18" charset="0"/>
              </a:rPr>
              <a:t>To znamená, že </a:t>
            </a:r>
            <a:r>
              <a:rPr lang="cs-CZ" sz="2000" dirty="0">
                <a:solidFill>
                  <a:srgbClr val="C00000"/>
                </a:solidFill>
                <a:effectLst/>
                <a:ea typeface="Calibri" panose="020F0502020204030204" pitchFamily="34" charset="0"/>
                <a:cs typeface="Times New Roman" panose="02020603050405020304" pitchFamily="18" charset="0"/>
              </a:rPr>
              <a:t>i v případě pochybností o tom, zda je nabídnutá cena některým z dodavatelů reálná a je možné za ni konkrétní veřejnou zakázku z ekonomického hlediska smysluplně realizovat, je právem zadavatele se rozhodnout, zda takového dodavatele, o jehož nabídkové ceně má pochybnosti, ze zadávacího řízení vyloučí, či nikoliv. </a:t>
            </a:r>
            <a:r>
              <a:rPr lang="cs-CZ" sz="2000" dirty="0">
                <a:effectLst/>
                <a:ea typeface="Calibri" panose="020F0502020204030204" pitchFamily="34" charset="0"/>
                <a:cs typeface="Times New Roman" panose="02020603050405020304" pitchFamily="18" charset="0"/>
              </a:rPr>
              <a:t>Takový závěr vyplývá i z rozsudku Krajského soudu v Brně č. j. 62 </a:t>
            </a:r>
            <a:r>
              <a:rPr lang="cs-CZ" sz="2000" dirty="0" err="1">
                <a:effectLst/>
                <a:ea typeface="Calibri" panose="020F0502020204030204" pitchFamily="34" charset="0"/>
                <a:cs typeface="Times New Roman" panose="02020603050405020304" pitchFamily="18" charset="0"/>
              </a:rPr>
              <a:t>Af</a:t>
            </a:r>
            <a:r>
              <a:rPr lang="cs-CZ" sz="2000" dirty="0">
                <a:effectLst/>
                <a:ea typeface="Calibri" panose="020F0502020204030204" pitchFamily="34" charset="0"/>
                <a:cs typeface="Times New Roman" panose="02020603050405020304" pitchFamily="18" charset="0"/>
              </a:rPr>
              <a:t> 78/2016-383 ze dne 4. 11. 2016, podle něhož »</a:t>
            </a:r>
            <a:r>
              <a:rPr lang="cs-CZ" sz="2000" i="1" dirty="0">
                <a:effectLst/>
                <a:ea typeface="Calibri" panose="020F0502020204030204" pitchFamily="34" charset="0"/>
                <a:cs typeface="Times New Roman" panose="02020603050405020304" pitchFamily="18" charset="0"/>
              </a:rPr>
              <a:t>zákon (…) obsahuje v § 48 odst. 4 konstrukci, podle níž </a:t>
            </a:r>
            <a:r>
              <a:rPr lang="cs-CZ" sz="2000" i="1" dirty="0">
                <a:solidFill>
                  <a:srgbClr val="7030A0"/>
                </a:solidFill>
                <a:effectLst/>
                <a:ea typeface="Calibri" panose="020F0502020204030204" pitchFamily="34" charset="0"/>
                <a:cs typeface="Times New Roman" panose="02020603050405020304" pitchFamily="18" charset="0"/>
              </a:rPr>
              <a:t>v případě nezdůvodnění mimořádně nízké nabídkové ceny zadavatel účastníka zadávacího řízení může vyloučit (tedy nemusí) – tuto povinnost má pouze ve výjimečných případech, jak na ně pamatuje § 113 odst. 6</a:t>
            </a:r>
            <a:r>
              <a:rPr lang="cs-CZ" sz="2000" i="1" dirty="0">
                <a:effectLst/>
                <a:ea typeface="Calibri" panose="020F0502020204030204" pitchFamily="34" charset="0"/>
                <a:cs typeface="Times New Roman" panose="02020603050405020304" pitchFamily="18" charset="0"/>
              </a:rPr>
              <a:t> tohoto zákona. I z toho zdejší soud nutně dovozuje posun ve vnímání institutu mimořádně nízké nabídkové ceny v tom směru, že nově je upřednostňována odpovědnost samotného zadavatele za uzavření smlouvy za podmínek pro něj „podezřele výhodných“ před nezměnitelným následkem spočívajícím v nemožnosti takovou smlouvu uzavřít; (…).</a:t>
            </a:r>
            <a:r>
              <a:rPr lang="cs-CZ" sz="20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391007287"/>
      </p:ext>
    </p:extLst>
  </p:cSld>
  <p:clrMapOvr>
    <a:masterClrMapping/>
  </p:clrMapOvr>
  <p:transition>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48734"/>
            <a:ext cx="8784976" cy="6013634"/>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78.         Z uvedeného vyplývá, že </a:t>
            </a:r>
            <a:r>
              <a:rPr lang="cs-CZ" sz="1900" dirty="0">
                <a:solidFill>
                  <a:srgbClr val="0070C0"/>
                </a:solidFill>
                <a:effectLst/>
                <a:ea typeface="Calibri" panose="020F0502020204030204" pitchFamily="34" charset="0"/>
                <a:cs typeface="Times New Roman" panose="02020603050405020304" pitchFamily="18" charset="0"/>
              </a:rPr>
              <a:t>MNNC byla zprvu identifikována na základě průměrné výše všech nabídkových cen, jelikož nabídka, kterou předložil navrhovatel, obsahovala odchylku ve výši 34 % od průměru nabídkové ceny ostatních účastníků. </a:t>
            </a:r>
            <a:r>
              <a:rPr lang="cs-CZ" sz="1900" dirty="0">
                <a:effectLst/>
                <a:ea typeface="Calibri" panose="020F0502020204030204" pitchFamily="34" charset="0"/>
                <a:cs typeface="Times New Roman" panose="02020603050405020304" pitchFamily="18" charset="0"/>
              </a:rPr>
              <a:t>Z obsahu žádosti o zdůvodnění MNNC nicméně vyplývá, že </a:t>
            </a:r>
            <a:r>
              <a:rPr lang="cs-CZ" sz="1900" dirty="0">
                <a:solidFill>
                  <a:srgbClr val="00B050"/>
                </a:solidFill>
                <a:effectLst/>
                <a:ea typeface="Calibri" panose="020F0502020204030204" pitchFamily="34" charset="0"/>
                <a:cs typeface="Times New Roman" panose="02020603050405020304" pitchFamily="18" charset="0"/>
              </a:rPr>
              <a:t>se zadavatel nezabýval ve vztahu k posouzení MNNC pouze průměrem nabídkových cen, nýbrž přihlédl taktéž ke složitosti předmětu zakázky, když v žádosti o zdůvodnění MNNC rozvádí specifické aspekty předmětu plnění </a:t>
            </a:r>
            <a:r>
              <a:rPr lang="cs-CZ" sz="1900" dirty="0">
                <a:effectLst/>
                <a:ea typeface="Calibri" panose="020F0502020204030204" pitchFamily="34" charset="0"/>
                <a:cs typeface="Times New Roman" panose="02020603050405020304" pitchFamily="18" charset="0"/>
              </a:rPr>
              <a:t>veřejné zakázky, tj. ztížené podmínky, složité postupy prací, postupné přepojování vodovodních řadů, kanalizačních stok i všech přípojek po částech do provozu. </a:t>
            </a:r>
            <a:r>
              <a:rPr lang="cs-CZ" sz="1900" dirty="0">
                <a:solidFill>
                  <a:srgbClr val="C00000"/>
                </a:solidFill>
                <a:effectLst/>
                <a:ea typeface="Calibri" panose="020F0502020204030204" pitchFamily="34" charset="0"/>
                <a:cs typeface="Times New Roman" panose="02020603050405020304" pitchFamily="18" charset="0"/>
              </a:rPr>
              <a:t>Z uvedeného je přitom zřejmá snaha zadavatele o to, aby se ujistil, že navrhovatel trvá na své nabídkové ceně i při vědomí specifičnosti a složitosti předmětu </a:t>
            </a:r>
            <a:r>
              <a:rPr lang="cs-CZ" sz="1900" dirty="0">
                <a:effectLst/>
                <a:ea typeface="Calibri" panose="020F0502020204030204" pitchFamily="34" charset="0"/>
                <a:cs typeface="Times New Roman" panose="02020603050405020304" pitchFamily="18" charset="0"/>
              </a:rPr>
              <a:t>veřejné zakázky, aby se tak vyhnul případnému nedokončení předmětné zakázky, jejímu nekvalitnímu splnění, případně nepřiměřenému navyšování původní nabídkové ceny. Je tedy zřejmé, že zadavatel nabídkovou cenu navrhovatele posuzoval taktéž ve vztahu k předmětu veřejné zakázky. Právě s důrazem na specifickou povahu předmětu této zakázky totiž zadavatel požadoval doložení prohlášení navrhovatele o tom, že nabídková cena účastníka je konečná a práce budou provedeny v souladu s projektovou dokumentací.</a:t>
            </a:r>
          </a:p>
        </p:txBody>
      </p:sp>
    </p:spTree>
    <p:extLst>
      <p:ext uri="{BB962C8B-B14F-4D97-AF65-F5344CB8AC3E}">
        <p14:creationId xmlns:p14="http://schemas.microsoft.com/office/powerpoint/2010/main" val="2115039632"/>
      </p:ext>
    </p:extLst>
  </p:cSld>
  <p:clrMapOvr>
    <a:masterClrMapping/>
  </p:clrMapOvr>
  <p:transition>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268760"/>
            <a:ext cx="8784976" cy="4781502"/>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81.         Úřad k uvedenému připomíná, že </a:t>
            </a:r>
            <a:r>
              <a:rPr lang="cs-CZ" sz="2000" dirty="0">
                <a:solidFill>
                  <a:srgbClr val="7030A0"/>
                </a:solidFill>
                <a:effectLst/>
                <a:ea typeface="Calibri" panose="020F0502020204030204" pitchFamily="34" charset="0"/>
                <a:cs typeface="Times New Roman" panose="02020603050405020304" pitchFamily="18" charset="0"/>
              </a:rPr>
              <a:t>pokud má zadavatel vzhledem ke konkrétním okolnostem případu objektivně za to, že postup dodavatele přináší pochybnosti o jeho spolehlivosti a bezrizikovosti ve vztahu k předmětné veřejné zakázce, má právo od tohoto dodavatele požadovat rozptýlení těchto pochybností, tj. vyžádat si zdůvodnění MNNC. </a:t>
            </a:r>
            <a:r>
              <a:rPr lang="cs-CZ" sz="2000" dirty="0">
                <a:effectLst/>
                <a:ea typeface="Calibri" panose="020F0502020204030204" pitchFamily="34" charset="0"/>
                <a:cs typeface="Times New Roman" panose="02020603050405020304" pitchFamily="18" charset="0"/>
              </a:rPr>
              <a:t>Vzhledem k výše uvedenému má přitom Úřad za to, že </a:t>
            </a:r>
            <a:r>
              <a:rPr lang="cs-CZ" sz="2000" dirty="0">
                <a:solidFill>
                  <a:srgbClr val="0070C0"/>
                </a:solidFill>
                <a:effectLst/>
                <a:ea typeface="Calibri" panose="020F0502020204030204" pitchFamily="34" charset="0"/>
                <a:cs typeface="Times New Roman" panose="02020603050405020304" pitchFamily="18" charset="0"/>
              </a:rPr>
              <a:t>v šetřeném případě zadavatel postupoval v souladu se zákonem </a:t>
            </a:r>
            <a:r>
              <a:rPr lang="cs-CZ" sz="2000" dirty="0">
                <a:effectLst/>
                <a:ea typeface="Calibri" panose="020F0502020204030204" pitchFamily="34" charset="0"/>
                <a:cs typeface="Times New Roman" panose="02020603050405020304" pitchFamily="18" charset="0"/>
              </a:rPr>
              <a:t>[a to včetně posouzení MNNC ve vztahu k předmětu VZ dle § 28 odst. 1 písm. o) zákona], </a:t>
            </a:r>
            <a:r>
              <a:rPr lang="cs-CZ" sz="2000" dirty="0">
                <a:solidFill>
                  <a:srgbClr val="0070C0"/>
                </a:solidFill>
                <a:effectLst/>
                <a:ea typeface="Calibri" panose="020F0502020204030204" pitchFamily="34" charset="0"/>
                <a:cs typeface="Times New Roman" panose="02020603050405020304" pitchFamily="18" charset="0"/>
              </a:rPr>
              <a:t>když v nabídce navrhovatele shledal MNNC a vyžádal si následně její zdůvodnění.</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82.         Co se týče samotného obsahu žádosti o zdůvodnění MNNC, </a:t>
            </a:r>
            <a:r>
              <a:rPr lang="cs-CZ" sz="2000" dirty="0">
                <a:solidFill>
                  <a:srgbClr val="00B050"/>
                </a:solidFill>
                <a:effectLst/>
                <a:ea typeface="Calibri" panose="020F0502020204030204" pitchFamily="34" charset="0"/>
                <a:cs typeface="Times New Roman" panose="02020603050405020304" pitchFamily="18" charset="0"/>
              </a:rPr>
              <a:t>navrhovatel brojí jednak proti nepřiměřenosti délky lhůty stanovené zadavatelem pro doručení zdůvodnění (tj. 3 pracovní dny) a jednak proti stanovenému způsobu komunikace, jímž mělo dojít k doručení příslušného zdůvodnění.</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7240997"/>
      </p:ext>
    </p:extLst>
  </p:cSld>
  <p:clrMapOvr>
    <a:masterClrMapping/>
  </p:clrMapOvr>
  <p:transition>
    <p:fade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533755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84.         V šetřeném případě zadavatel prostřednictvím žádosti o zdůvodnění MNNC navrhovatele požádal o objasnění MNNC u vybraných položek soupisu prací, a to </a:t>
            </a:r>
            <a:r>
              <a:rPr lang="cs-CZ" sz="2000" dirty="0">
                <a:solidFill>
                  <a:srgbClr val="C00000"/>
                </a:solidFill>
                <a:effectLst/>
                <a:ea typeface="Calibri" panose="020F0502020204030204" pitchFamily="34" charset="0"/>
                <a:cs typeface="Times New Roman" panose="02020603050405020304" pitchFamily="18" charset="0"/>
              </a:rPr>
              <a:t>„v přiměřené lhůtě 3 pracovních dnů ode dne doručení“</a:t>
            </a:r>
            <a:r>
              <a:rPr lang="cs-CZ" sz="2000" dirty="0">
                <a:effectLst/>
                <a:ea typeface="Calibri" panose="020F0502020204030204" pitchFamily="34" charset="0"/>
                <a:cs typeface="Times New Roman" panose="02020603050405020304" pitchFamily="18" charset="0"/>
              </a:rPr>
              <a:t> této žádosti. </a:t>
            </a:r>
            <a:r>
              <a:rPr lang="cs-CZ" sz="2000" dirty="0">
                <a:solidFill>
                  <a:srgbClr val="7030A0"/>
                </a:solidFill>
                <a:effectLst/>
                <a:ea typeface="Calibri" panose="020F0502020204030204" pitchFamily="34" charset="0"/>
                <a:cs typeface="Times New Roman" panose="02020603050405020304" pitchFamily="18" charset="0"/>
              </a:rPr>
              <a:t>Navrhovatel však požadované zdůvodnění zadavateli neposkytl, ani nepožádal o prodloužení zadavatelem stanovené lhůty a zdůvodnění nedoručil ani po marném uplynutí lhůty. </a:t>
            </a:r>
            <a:r>
              <a:rPr lang="cs-CZ" sz="2000" dirty="0">
                <a:effectLst/>
                <a:ea typeface="Calibri" panose="020F0502020204030204" pitchFamily="34" charset="0"/>
                <a:cs typeface="Times New Roman" panose="02020603050405020304" pitchFamily="18" charset="0"/>
              </a:rPr>
              <a:t>V podaném návrhu </a:t>
            </a:r>
            <a:r>
              <a:rPr lang="cs-CZ" sz="2000" dirty="0">
                <a:solidFill>
                  <a:srgbClr val="0070C0"/>
                </a:solidFill>
                <a:effectLst/>
                <a:ea typeface="Calibri" panose="020F0502020204030204" pitchFamily="34" charset="0"/>
                <a:cs typeface="Times New Roman" panose="02020603050405020304" pitchFamily="18" charset="0"/>
              </a:rPr>
              <a:t>navrhovatel uvedl, že na žádost o zdůvodnění MNNC nereagoval včasně, neboť vzhledem k rozsahu požadovaných informací nebyla stanovena po právu a v dostatečné délce, přičemž i kdyby na požadavek zareagoval včasně, nestihl by obstarat veškeré požadované údaje. </a:t>
            </a:r>
            <a:r>
              <a:rPr lang="cs-CZ" sz="2000" dirty="0">
                <a:effectLst/>
                <a:ea typeface="Calibri" panose="020F0502020204030204" pitchFamily="34" charset="0"/>
                <a:cs typeface="Times New Roman" panose="02020603050405020304" pitchFamily="18" charset="0"/>
              </a:rPr>
              <a:t>Současně navrhovatel v návrhu </a:t>
            </a:r>
            <a:r>
              <a:rPr lang="cs-CZ" sz="2000" dirty="0">
                <a:solidFill>
                  <a:srgbClr val="00B050"/>
                </a:solidFill>
                <a:effectLst/>
                <a:ea typeface="Calibri" panose="020F0502020204030204" pitchFamily="34" charset="0"/>
                <a:cs typeface="Times New Roman" panose="02020603050405020304" pitchFamily="18" charset="0"/>
              </a:rPr>
              <a:t>namítl, že zadavatel při stanovení délky lhůty ke zdůvodnění MNNC dostatečně nezohlednil období letních prázdnin spojené se zvýšenou absencí pracovníků z důvodu čerpání dovolených</a:t>
            </a:r>
            <a:r>
              <a:rPr lang="cs-CZ" sz="2000" dirty="0">
                <a:effectLst/>
                <a:ea typeface="Calibri" panose="020F0502020204030204" pitchFamily="34" charset="0"/>
                <a:cs typeface="Times New Roman" panose="02020603050405020304" pitchFamily="18" charset="0"/>
              </a:rPr>
              <a:t> (což dle navrhovatele nastalo i u něj samotného, když kompetentní osoby obstarávající předmětné zadávací řízení čerpaly dovolenou a nestihly na úkon zadavatele včasně reagovat).</a:t>
            </a:r>
          </a:p>
        </p:txBody>
      </p:sp>
    </p:spTree>
    <p:extLst>
      <p:ext uri="{BB962C8B-B14F-4D97-AF65-F5344CB8AC3E}">
        <p14:creationId xmlns:p14="http://schemas.microsoft.com/office/powerpoint/2010/main" val="2136508191"/>
      </p:ext>
    </p:extLst>
  </p:cSld>
  <p:clrMapOvr>
    <a:masterClrMapping/>
  </p:clrMapOvr>
  <p:transition>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576946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85.         </a:t>
            </a:r>
            <a:r>
              <a:rPr lang="cs-CZ" sz="2000" dirty="0">
                <a:solidFill>
                  <a:srgbClr val="C00000"/>
                </a:solidFill>
                <a:effectLst/>
                <a:ea typeface="Calibri" panose="020F0502020204030204" pitchFamily="34" charset="0"/>
                <a:cs typeface="Times New Roman" panose="02020603050405020304" pitchFamily="18" charset="0"/>
              </a:rPr>
              <a:t>Zadavatel ke stanovené délce lhůty pro zdůvodnění MNNC v rozhodnutí o námitkách mj. uvedl, že k rozhodnutí navrhovatele „o podání takové nabídkové ceny musely dle zadavatele vést stěžovatele kvalifikované rozbory a kalkulace jednotlivých položek rozpočtu, které musel mít již při podání své nabídky“.</a:t>
            </a:r>
            <a:r>
              <a:rPr lang="cs-CZ" sz="2000" dirty="0">
                <a:effectLst/>
                <a:ea typeface="Calibri" panose="020F0502020204030204" pitchFamily="34" charset="0"/>
                <a:cs typeface="Times New Roman" panose="02020603050405020304" pitchFamily="18" charset="0"/>
              </a:rPr>
              <a:t> Ve vyjádření k návrhu pak zadavatel mj. sdělil, že </a:t>
            </a:r>
            <a:r>
              <a:rPr lang="cs-CZ" sz="2000" dirty="0">
                <a:solidFill>
                  <a:srgbClr val="7030A0"/>
                </a:solidFill>
                <a:effectLst/>
                <a:ea typeface="Calibri" panose="020F0502020204030204" pitchFamily="34" charset="0"/>
                <a:cs typeface="Times New Roman" panose="02020603050405020304" pitchFamily="18" charset="0"/>
              </a:rPr>
              <a:t>„údaje, které požadoval objasnit, nevyžadovaly svým rozsahem ani složitostí delší lhůtu, prodloužení lhůty, neboť s těmito informacemi musel účastník pracovat již při sestavení své nabídky.“.</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86.         </a:t>
            </a:r>
            <a:r>
              <a:rPr lang="cs-CZ" sz="2000" dirty="0">
                <a:solidFill>
                  <a:srgbClr val="0070C0"/>
                </a:solidFill>
                <a:effectLst/>
                <a:ea typeface="Calibri" panose="020F0502020204030204" pitchFamily="34" charset="0"/>
                <a:cs typeface="Times New Roman" panose="02020603050405020304" pitchFamily="18" charset="0"/>
              </a:rPr>
              <a:t>Byť lze mít za to, že zadavatelem stanovenou lhůtu v délce 3 pracovních dnů by bylo možno bez dalšího považovat za relativně krátkou, ve spojení s obsahem žádosti o zdůvodnění MNNC takto stanovená lhůta nevzbuzuje na první pohled pochybnosti o tom, že by nebylo možno na žádost o zdůvodnění MNNC reagovat a požadované zdůvodnění předložit. </a:t>
            </a:r>
            <a:r>
              <a:rPr lang="cs-CZ" sz="2000" dirty="0">
                <a:solidFill>
                  <a:srgbClr val="00B050"/>
                </a:solidFill>
                <a:effectLst/>
                <a:ea typeface="Calibri" panose="020F0502020204030204" pitchFamily="34" charset="0"/>
                <a:cs typeface="Times New Roman" panose="02020603050405020304" pitchFamily="18" charset="0"/>
              </a:rPr>
              <a:t>Předmětem žádosti totiž nejsou jakkoli složité dotazy </a:t>
            </a:r>
            <a:r>
              <a:rPr lang="cs-CZ" sz="2000" dirty="0">
                <a:effectLst/>
                <a:ea typeface="Calibri" panose="020F0502020204030204" pitchFamily="34" charset="0"/>
                <a:cs typeface="Times New Roman" panose="02020603050405020304" pitchFamily="18" charset="0"/>
              </a:rPr>
              <a:t>(a navíc například v nadměrném počtu dotazů), </a:t>
            </a:r>
            <a:r>
              <a:rPr lang="cs-CZ" sz="2000" dirty="0">
                <a:solidFill>
                  <a:srgbClr val="00B050"/>
                </a:solidFill>
                <a:effectLst/>
                <a:ea typeface="Calibri" panose="020F0502020204030204" pitchFamily="34" charset="0"/>
                <a:cs typeface="Times New Roman" panose="02020603050405020304" pitchFamily="18" charset="0"/>
              </a:rPr>
              <a:t>nýbrž toliko požadavek na vysvětlení vlastních úvah a propočtů navrhovatele </a:t>
            </a:r>
            <a:r>
              <a:rPr lang="cs-CZ" sz="2000" dirty="0">
                <a:effectLst/>
                <a:ea typeface="Calibri" panose="020F0502020204030204" pitchFamily="34" charset="0"/>
                <a:cs typeface="Times New Roman" panose="02020603050405020304" pitchFamily="18" charset="0"/>
              </a:rPr>
              <a:t>(v souvislosti s podezřením o MNNC), které jistě zvažoval při přípravě nabídky.</a:t>
            </a:r>
          </a:p>
        </p:txBody>
      </p:sp>
    </p:spTree>
    <p:extLst>
      <p:ext uri="{BB962C8B-B14F-4D97-AF65-F5344CB8AC3E}">
        <p14:creationId xmlns:p14="http://schemas.microsoft.com/office/powerpoint/2010/main" val="1114928638"/>
      </p:ext>
    </p:extLst>
  </p:cSld>
  <p:clrMapOvr>
    <a:masterClrMapping/>
  </p:clrMapOvr>
  <p:transition>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700808"/>
            <a:ext cx="8784976" cy="3690947"/>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89.         Úřad však předně konstatuje, že se v situaci, kdy </a:t>
            </a:r>
            <a:r>
              <a:rPr lang="cs-CZ" sz="2000" dirty="0">
                <a:solidFill>
                  <a:srgbClr val="C00000"/>
                </a:solidFill>
                <a:effectLst/>
                <a:ea typeface="Calibri" panose="020F0502020204030204" pitchFamily="34" charset="0"/>
                <a:cs typeface="Times New Roman" panose="02020603050405020304" pitchFamily="18" charset="0"/>
              </a:rPr>
              <a:t>navrhovatel zadavateli nepředložil zdůvodnění MNNC vůbec, a tedy ani po lhůtě stanovené zadavatelem v žádosti o zdůvodnění MNNC</a:t>
            </a:r>
            <a:r>
              <a:rPr lang="cs-CZ" sz="2000" dirty="0">
                <a:effectLst/>
                <a:ea typeface="Calibri" panose="020F0502020204030204" pitchFamily="34" charset="0"/>
                <a:cs typeface="Times New Roman" panose="02020603050405020304" pitchFamily="18" charset="0"/>
              </a:rPr>
              <a:t>, a s touto žádostí se seznámil až dne 9. 8. 2023, kdy si (dle detailu zprávy doručované prostřednictvím elektronického) přečetl doručovanou zprávu zadavatele obsahující žádost o zdůvodnění MNNC, tj. až 20. den po doručení žádosti o zdůvodnění MNNC a navíc až v měsíci srpnu, kdy podle čl. 5. výzvy k podání nabídek zadavatel předpokládal zahájení plnění veřejné zakázky, </a:t>
            </a:r>
            <a:r>
              <a:rPr lang="cs-CZ" sz="2000" dirty="0">
                <a:solidFill>
                  <a:srgbClr val="7030A0"/>
                </a:solidFill>
                <a:effectLst/>
                <a:ea typeface="Calibri" panose="020F0502020204030204" pitchFamily="34" charset="0"/>
                <a:cs typeface="Times New Roman" panose="02020603050405020304" pitchFamily="18" charset="0"/>
              </a:rPr>
              <a:t>vyvstávají zásadní pochybnosti o tom, zda motivem navrhovatele pro podání námitek a návrhu směřujícím vůči postupu zadavatele v předmětném zadávacím řízení není toliko snaha zvrátit své vlastní pochybení. </a:t>
            </a:r>
            <a:r>
              <a:rPr lang="cs-CZ" sz="20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157479415"/>
      </p:ext>
    </p:extLst>
  </p:cSld>
  <p:clrMapOvr>
    <a:masterClrMapping/>
  </p:clrMapOvr>
  <p:transition>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700808"/>
            <a:ext cx="8784976" cy="4020268"/>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89.         (…) </a:t>
            </a:r>
            <a:r>
              <a:rPr lang="cs-CZ" sz="2000" dirty="0">
                <a:solidFill>
                  <a:srgbClr val="0070C0"/>
                </a:solidFill>
                <a:effectLst/>
                <a:ea typeface="Calibri" panose="020F0502020204030204" pitchFamily="34" charset="0"/>
                <a:cs typeface="Times New Roman" panose="02020603050405020304" pitchFamily="18" charset="0"/>
              </a:rPr>
              <a:t>Pokud by navrhovatel projevoval upřímný a skutečný zájem o řádné obhájení své nabídkové ceny, nepochybně by buďto požádal o prodloužení stanovené lhůty pro doručení zdůvodnění MNNC nebo by toto zdůvodnění doručil zadavateli dodatečně a požádal o prominutí zmeškání </a:t>
            </a:r>
            <a:r>
              <a:rPr lang="cs-CZ" sz="2000" dirty="0">
                <a:effectLst/>
                <a:ea typeface="Calibri" panose="020F0502020204030204" pitchFamily="34" charset="0"/>
                <a:cs typeface="Times New Roman" panose="02020603050405020304" pitchFamily="18" charset="0"/>
              </a:rPr>
              <a:t>lhůty, což však navrhovatel neučinil. </a:t>
            </a:r>
            <a:r>
              <a:rPr lang="cs-CZ" sz="2000" dirty="0">
                <a:solidFill>
                  <a:srgbClr val="00B050"/>
                </a:solidFill>
                <a:effectLst/>
                <a:ea typeface="Calibri" panose="020F0502020204030204" pitchFamily="34" charset="0"/>
                <a:cs typeface="Times New Roman" panose="02020603050405020304" pitchFamily="18" charset="0"/>
              </a:rPr>
              <a:t>Pokud tak neučinil v důsledku toho, že si z důvodu čerpání dovolené svých kompetentních zaměstnanců nepřečetl zprávu zadavatele s žádostí o zdůvodnění MNNC, nelze ovšem takovou okolnost nikdy klást k tíži zadavateli</a:t>
            </a:r>
            <a:r>
              <a:rPr lang="cs-CZ" sz="2000" dirty="0">
                <a:effectLst/>
                <a:ea typeface="Calibri" panose="020F0502020204030204" pitchFamily="34" charset="0"/>
                <a:cs typeface="Times New Roman" panose="02020603050405020304" pitchFamily="18" charset="0"/>
              </a:rPr>
              <a:t>, a to obzvláště v situaci, kdy je zájmem zadavatele dokončit zadávací řízení tak, aby mohlo plnění veřejné zakázky začít v předpokládaném termínu a co nejdříve tak byla realizována potřeba, která vedla k zahájení zadávacího řízení. </a:t>
            </a:r>
            <a:r>
              <a:rPr lang="cs-CZ" sz="2000" dirty="0">
                <a:solidFill>
                  <a:srgbClr val="C00000"/>
                </a:solidFill>
                <a:effectLst/>
                <a:ea typeface="Calibri" panose="020F0502020204030204" pitchFamily="34" charset="0"/>
                <a:cs typeface="Times New Roman" panose="02020603050405020304" pitchFamily="18" charset="0"/>
              </a:rPr>
              <a:t>Z tohoto důvodu tak nelze ani zadavateli vyčítat, že o vyloučení navrhovatele rozhodl bezodkladně.</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7087195"/>
      </p:ext>
    </p:extLst>
  </p:cSld>
  <p:clrMapOvr>
    <a:masterClrMapping/>
  </p:clrMapOvr>
  <p:transition>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420888"/>
            <a:ext cx="8784976" cy="238097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97.         </a:t>
            </a:r>
            <a:r>
              <a:rPr lang="cs-CZ" sz="2000" dirty="0">
                <a:solidFill>
                  <a:srgbClr val="7030A0"/>
                </a:solidFill>
                <a:effectLst/>
                <a:ea typeface="Calibri" panose="020F0502020204030204" pitchFamily="34" charset="0"/>
                <a:cs typeface="Times New Roman" panose="02020603050405020304" pitchFamily="18" charset="0"/>
              </a:rPr>
              <a:t>Navrhovatel v návrhu namítá, že zadavatel postupoval v rozporu se zákonem a dopustil se nepřiměřeného omezení navrhovatele, když v žádosti o zdůvodnění MNNC uvedl, že „</a:t>
            </a:r>
            <a:r>
              <a:rPr lang="cs-CZ" sz="2000" i="1" dirty="0">
                <a:solidFill>
                  <a:srgbClr val="7030A0"/>
                </a:solidFill>
                <a:effectLst/>
                <a:ea typeface="Calibri" panose="020F0502020204030204" pitchFamily="34" charset="0"/>
                <a:cs typeface="Times New Roman" panose="02020603050405020304" pitchFamily="18" charset="0"/>
              </a:rPr>
              <a:t>objasnění a doplnění bude doručeno elektronicky pomoci elektronického nástroje na profilu zadavatele</a:t>
            </a:r>
            <a:r>
              <a:rPr lang="cs-CZ" sz="2000" dirty="0">
                <a:solidFill>
                  <a:srgbClr val="7030A0"/>
                </a:solidFill>
                <a:effectLst/>
                <a:ea typeface="Calibri" panose="020F0502020204030204" pitchFamily="34" charset="0"/>
                <a:cs typeface="Times New Roman" panose="02020603050405020304" pitchFamily="18" charset="0"/>
              </a:rPr>
              <a:t>“.</a:t>
            </a:r>
            <a:r>
              <a:rPr lang="cs-CZ" sz="2000" dirty="0">
                <a:effectLst/>
                <a:ea typeface="Calibri" panose="020F0502020204030204" pitchFamily="34" charset="0"/>
                <a:cs typeface="Times New Roman" panose="02020603050405020304" pitchFamily="18" charset="0"/>
              </a:rPr>
              <a:t> Z této formulace tak </a:t>
            </a:r>
            <a:r>
              <a:rPr lang="cs-CZ" sz="2000" dirty="0">
                <a:solidFill>
                  <a:srgbClr val="0070C0"/>
                </a:solidFill>
                <a:effectLst/>
                <a:ea typeface="Calibri" panose="020F0502020204030204" pitchFamily="34" charset="0"/>
                <a:cs typeface="Times New Roman" panose="02020603050405020304" pitchFamily="18" charset="0"/>
              </a:rPr>
              <a:t>dle Úřadu jasně vyplývá, že objasnění má být zasláno výlučně prostřednictvím elektronického nástroje, a to zejména v důsledku užití imperativu „</a:t>
            </a:r>
            <a:r>
              <a:rPr lang="cs-CZ" sz="2000" i="1" dirty="0">
                <a:solidFill>
                  <a:srgbClr val="0070C0"/>
                </a:solidFill>
                <a:effectLst/>
                <a:ea typeface="Calibri" panose="020F0502020204030204" pitchFamily="34" charset="0"/>
                <a:cs typeface="Times New Roman" panose="02020603050405020304" pitchFamily="18" charset="0"/>
              </a:rPr>
              <a:t>bude doručeno</a:t>
            </a:r>
            <a:r>
              <a:rPr lang="cs-CZ" sz="2000" dirty="0">
                <a:solidFill>
                  <a:srgbClr val="0070C0"/>
                </a:solidFill>
                <a:effectLst/>
                <a:ea typeface="Calibri" panose="020F0502020204030204" pitchFamily="34" charset="0"/>
                <a:cs typeface="Times New Roman" panose="02020603050405020304" pitchFamily="18" charset="0"/>
              </a:rPr>
              <a:t>“.</a:t>
            </a:r>
            <a:r>
              <a:rPr lang="cs-CZ" sz="2000" dirty="0">
                <a:effectLst/>
                <a:ea typeface="Calibri" panose="020F0502020204030204" pitchFamily="34" charset="0"/>
                <a:cs typeface="Times New Roman" panose="02020603050405020304" pitchFamily="18" charset="0"/>
              </a:rPr>
              <a:t> (…)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5585851"/>
      </p:ext>
    </p:extLst>
  </p:cSld>
  <p:clrMapOvr>
    <a:masterClrMapping/>
  </p:clrMapOvr>
  <p:transition>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268760"/>
            <a:ext cx="8784976" cy="501554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98.         Úřad nicméně konstatuje, že co se týče shora zmíněného omezení komunikace v podobě imperativu „bude doručeno“, </a:t>
            </a:r>
            <a:r>
              <a:rPr lang="cs-CZ" sz="2000" dirty="0">
                <a:solidFill>
                  <a:srgbClr val="00B050"/>
                </a:solidFill>
                <a:effectLst/>
                <a:ea typeface="Calibri" panose="020F0502020204030204" pitchFamily="34" charset="0"/>
                <a:cs typeface="Times New Roman" panose="02020603050405020304" pitchFamily="18" charset="0"/>
              </a:rPr>
              <a:t>ustanovení § 211 zákona možnost omezení komunikace na pouhý elektronický nástroj přímo nevylučuje. </a:t>
            </a:r>
            <a:r>
              <a:rPr lang="cs-CZ" sz="2000" dirty="0">
                <a:solidFill>
                  <a:srgbClr val="C00000"/>
                </a:solidFill>
                <a:effectLst/>
                <a:ea typeface="Calibri" panose="020F0502020204030204" pitchFamily="34" charset="0"/>
                <a:cs typeface="Times New Roman" panose="02020603050405020304" pitchFamily="18" charset="0"/>
              </a:rPr>
              <a:t>Přestože ustanovení § 211 odst. 5 a 6 zákona naznačují také možnost komunikace prostřednictvím datové schránky nebo datové zprávy opatřené platným uznávaným elektronickým podpisem, nelze je vykládat v tom smyslu, že by komunikace prostřednictvím datové schránky nebo uvedené datové zprávy měla být výslovně připuštěna v každém zadávacím řízení a omezení komunikace by tak bylo nezákonné. </a:t>
            </a:r>
            <a:r>
              <a:rPr lang="cs-CZ" sz="2000" dirty="0">
                <a:effectLst/>
                <a:ea typeface="Calibri" panose="020F0502020204030204" pitchFamily="34" charset="0"/>
                <a:cs typeface="Times New Roman" panose="02020603050405020304" pitchFamily="18" charset="0"/>
              </a:rPr>
              <a:t>Jazykovým výkladem je naopak možné zjistit, že </a:t>
            </a:r>
            <a:r>
              <a:rPr lang="cs-CZ" sz="2000" dirty="0">
                <a:solidFill>
                  <a:srgbClr val="7030A0"/>
                </a:solidFill>
                <a:effectLst/>
                <a:ea typeface="Calibri" panose="020F0502020204030204" pitchFamily="34" charset="0"/>
                <a:cs typeface="Times New Roman" panose="02020603050405020304" pitchFamily="18" charset="0"/>
              </a:rPr>
              <a:t>komunikovat je možno různými způsoby (dle § 211 odst. 5 zákona), přičemž zákon neuvádí, že by některý z nich nemohl být zadavatelem zvolen jako výhradní. </a:t>
            </a:r>
            <a:r>
              <a:rPr lang="cs-CZ" sz="2000" dirty="0">
                <a:solidFill>
                  <a:srgbClr val="0070C0"/>
                </a:solidFill>
                <a:effectLst/>
                <a:ea typeface="Calibri" panose="020F0502020204030204" pitchFamily="34" charset="0"/>
                <a:cs typeface="Times New Roman" panose="02020603050405020304" pitchFamily="18" charset="0"/>
              </a:rPr>
              <a:t>Zadavatel tudíž není omezen ve výběru, který ze způsobů komunikace v zadávacím řízení využije, avšak s tou podmínkou, že dodrží navazující požadavky zákona a zásady dle ustanovení § 6 zákona.</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6566493"/>
      </p:ext>
    </p:extLst>
  </p:cSld>
  <p:clrMapOvr>
    <a:masterClrMapping/>
  </p:clrMapOvr>
  <p:transition>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84784"/>
            <a:ext cx="8784976" cy="4349589"/>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101.     (…) Jednak z toho důvodu, že </a:t>
            </a:r>
            <a:r>
              <a:rPr lang="cs-CZ" sz="2000" dirty="0">
                <a:solidFill>
                  <a:srgbClr val="00B050"/>
                </a:solidFill>
                <a:effectLst/>
                <a:ea typeface="Calibri" panose="020F0502020204030204" pitchFamily="34" charset="0"/>
                <a:cs typeface="Times New Roman" panose="02020603050405020304" pitchFamily="18" charset="0"/>
              </a:rPr>
              <a:t>postrádá smyslu, aby byl navrhovatel nepřiměřeně omezen nepřipuštěním jiné formy komunikačního prostředku pro zdůvodnění MNNC nežli zadavatelem zvoleného elektronického nástroje v situaci, kdy prostřednictvím tohoto komunikačního prostředku již musel navrhovatel se zadavatelem komunikovat (minimálně podáním nabídky na veřejnou zakázku)</a:t>
            </a:r>
            <a:r>
              <a:rPr lang="cs-CZ" sz="2000" dirty="0">
                <a:effectLst/>
                <a:ea typeface="Calibri" panose="020F0502020204030204" pitchFamily="34" charset="0"/>
                <a:cs typeface="Times New Roman" panose="02020603050405020304" pitchFamily="18" charset="0"/>
              </a:rPr>
              <a:t> </a:t>
            </a:r>
            <a:r>
              <a:rPr lang="cs-CZ" sz="2000" dirty="0">
                <a:solidFill>
                  <a:srgbClr val="C00000"/>
                </a:solidFill>
                <a:effectLst/>
                <a:ea typeface="Calibri" panose="020F0502020204030204" pitchFamily="34" charset="0"/>
                <a:cs typeface="Times New Roman" panose="02020603050405020304" pitchFamily="18" charset="0"/>
              </a:rPr>
              <a:t>a proti tomuto způsobu komunikace nebrojil ve vztahu k zadávacím podmínkám. </a:t>
            </a:r>
            <a:r>
              <a:rPr lang="cs-CZ" sz="2000" dirty="0">
                <a:effectLst/>
                <a:ea typeface="Calibri" panose="020F0502020204030204" pitchFamily="34" charset="0"/>
                <a:cs typeface="Times New Roman" panose="02020603050405020304" pitchFamily="18" charset="0"/>
              </a:rPr>
              <a:t>A jednak proto, že navrhovatel na žádost o zdůvodnění MNNC nereagoval vůbec, a tedy žádným komunikačním prostředkem. Argumentace navrhovatele se tak jeví nelogická, když </a:t>
            </a:r>
            <a:r>
              <a:rPr lang="cs-CZ" sz="2000" dirty="0">
                <a:solidFill>
                  <a:srgbClr val="7030A0"/>
                </a:solidFill>
                <a:effectLst/>
                <a:ea typeface="Calibri" panose="020F0502020204030204" pitchFamily="34" charset="0"/>
                <a:cs typeface="Times New Roman" panose="02020603050405020304" pitchFamily="18" charset="0"/>
              </a:rPr>
              <a:t>není zřejmé, jak mohl být volbou komunikačního nástroje omezen či diskriminován.</a:t>
            </a:r>
            <a:r>
              <a:rPr lang="cs-CZ" sz="2000" dirty="0">
                <a:effectLst/>
                <a:ea typeface="Calibri" panose="020F0502020204030204" pitchFamily="34" charset="0"/>
                <a:cs typeface="Times New Roman" panose="02020603050405020304" pitchFamily="18" charset="0"/>
              </a:rPr>
              <a:t> Ze shodných důvodů má přitom Úřad za to, že postup zadavatele nelze posoudit jako odporující zásadám transparentnosti a přiměřenosti.</a:t>
            </a:r>
          </a:p>
        </p:txBody>
      </p:sp>
    </p:spTree>
    <p:extLst>
      <p:ext uri="{BB962C8B-B14F-4D97-AF65-F5344CB8AC3E}">
        <p14:creationId xmlns:p14="http://schemas.microsoft.com/office/powerpoint/2010/main" val="3154534032"/>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24744"/>
            <a:ext cx="8784976" cy="5507983"/>
          </a:xfrm>
          <a:prstGeom prst="rect">
            <a:avLst/>
          </a:prstGeom>
          <a:noFill/>
        </p:spPr>
        <p:txBody>
          <a:bodyPr wrap="square">
            <a:spAutoFit/>
          </a:bodyPr>
          <a:lstStyle/>
          <a:p>
            <a:pPr algn="just">
              <a:lnSpc>
                <a:spcPct val="107000"/>
              </a:lnSpc>
              <a:spcAft>
                <a:spcPts val="800"/>
              </a:spcAft>
            </a:pPr>
            <a:r>
              <a:rPr lang="cs-CZ" dirty="0">
                <a:solidFill>
                  <a:srgbClr val="000000"/>
                </a:solidFill>
                <a:effectLst/>
                <a:ea typeface="Calibri" panose="020F0502020204030204" pitchFamily="34" charset="0"/>
                <a:cs typeface="Times New Roman" panose="02020603050405020304" pitchFamily="18" charset="0"/>
              </a:rPr>
              <a:t>143.     (…) Naopak </a:t>
            </a:r>
            <a:r>
              <a:rPr lang="cs-CZ" dirty="0">
                <a:solidFill>
                  <a:srgbClr val="C55A11"/>
                </a:solidFill>
                <a:effectLst/>
                <a:ea typeface="Calibri" panose="020F0502020204030204" pitchFamily="34" charset="0"/>
                <a:cs typeface="Times New Roman" panose="02020603050405020304" pitchFamily="18" charset="0"/>
              </a:rPr>
              <a:t>předložení uskutečněných referencí, tj. zde předložení seznamu obdobných prací uskutečněných v posledních letech </a:t>
            </a:r>
            <a:r>
              <a:rPr lang="cs-CZ" dirty="0">
                <a:solidFill>
                  <a:srgbClr val="000000"/>
                </a:solidFill>
                <a:effectLst/>
                <a:ea typeface="Calibri" panose="020F0502020204030204" pitchFamily="34" charset="0"/>
                <a:cs typeface="Times New Roman" panose="02020603050405020304" pitchFamily="18" charset="0"/>
              </a:rPr>
              <a:t>(jejž zadavatel v rámci zadávacího řízení rovněž požadoval), </a:t>
            </a:r>
            <a:r>
              <a:rPr lang="cs-CZ" dirty="0">
                <a:solidFill>
                  <a:srgbClr val="C55A11"/>
                </a:solidFill>
                <a:effectLst/>
                <a:ea typeface="Calibri" panose="020F0502020204030204" pitchFamily="34" charset="0"/>
                <a:cs typeface="Times New Roman" panose="02020603050405020304" pitchFamily="18" charset="0"/>
              </a:rPr>
              <a:t>dává možnost zadavateli zjistit, zda uvedený dodavatel byl schopen v obdobných dříve realizovaných plněních zajistit i spolupráci s obalovnou</a:t>
            </a:r>
            <a:r>
              <a:rPr lang="cs-CZ" dirty="0">
                <a:solidFill>
                  <a:srgbClr val="000000"/>
                </a:solidFill>
                <a:effectLst/>
                <a:ea typeface="Calibri" panose="020F0502020204030204" pitchFamily="34" charset="0"/>
                <a:cs typeface="Times New Roman" panose="02020603050405020304" pitchFamily="18" charset="0"/>
              </a:rPr>
              <a:t> a poskytnout tak řádné a kvalitní plnění zakázky[8].</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ea typeface="Calibri" panose="020F0502020204030204" pitchFamily="34" charset="0"/>
                <a:cs typeface="Times New Roman" panose="02020603050405020304" pitchFamily="18" charset="0"/>
              </a:rPr>
              <a:t>144.     (…) </a:t>
            </a:r>
            <a:r>
              <a:rPr lang="cs-CZ" dirty="0">
                <a:solidFill>
                  <a:srgbClr val="7030A0"/>
                </a:solidFill>
                <a:effectLst/>
                <a:ea typeface="Calibri" panose="020F0502020204030204" pitchFamily="34" charset="0"/>
                <a:cs typeface="Times New Roman" panose="02020603050405020304" pitchFamily="18" charset="0"/>
              </a:rPr>
              <a:t>Přestože by tedy vlastníci obaloven nemuseli mít zájem uzavřít smlouvu o budoucím zajištění obalovaných směsí s jiným potenciálním dodavatelem poptávaného plnění v době, kdy zvažují účast v zadávacím řízení anebo v případě, kdy se ho již sami účastní </a:t>
            </a:r>
            <a:r>
              <a:rPr lang="cs-CZ" dirty="0">
                <a:solidFill>
                  <a:srgbClr val="000000"/>
                </a:solidFill>
                <a:effectLst/>
                <a:ea typeface="Calibri" panose="020F0502020204030204" pitchFamily="34" charset="0"/>
                <a:cs typeface="Times New Roman" panose="02020603050405020304" pitchFamily="18" charset="0"/>
              </a:rPr>
              <a:t>(anebo kdy je takovým účastníkem subjekt, jenž je k vlastníku obalovny blízký, např. společnost patřící do stejné skupiny), </a:t>
            </a:r>
            <a:r>
              <a:rPr lang="cs-CZ" dirty="0">
                <a:solidFill>
                  <a:srgbClr val="7030A0"/>
                </a:solidFill>
                <a:effectLst/>
                <a:ea typeface="Calibri" panose="020F0502020204030204" pitchFamily="34" charset="0"/>
                <a:cs typeface="Times New Roman" panose="02020603050405020304" pitchFamily="18" charset="0"/>
              </a:rPr>
              <a:t>uvedený důvod odmítnutí smluvního zajištění obalovny pro jiný subjekt odpadá v případě, kdy je již výběr dodavatelů v rámci zadávacího řízení učiněn.</a:t>
            </a:r>
            <a:r>
              <a:rPr lang="cs-CZ" dirty="0">
                <a:solidFill>
                  <a:srgbClr val="000000"/>
                </a:solidFill>
                <a:effectLst/>
                <a:ea typeface="Calibri" panose="020F0502020204030204" pitchFamily="34" charset="0"/>
                <a:cs typeface="Times New Roman" panose="02020603050405020304" pitchFamily="18" charset="0"/>
              </a:rPr>
              <a:t> </a:t>
            </a:r>
            <a:r>
              <a:rPr lang="cs-CZ" dirty="0">
                <a:solidFill>
                  <a:srgbClr val="0070C0"/>
                </a:solidFill>
                <a:effectLst/>
                <a:ea typeface="Calibri" panose="020F0502020204030204" pitchFamily="34" charset="0"/>
                <a:cs typeface="Times New Roman" panose="02020603050405020304" pitchFamily="18" charset="0"/>
              </a:rPr>
              <a:t>Ve chvíli, kdy je již vybraný dodavatel vybrán (popř. dodavatelé vybráni) a ten si až následně potřebuje zajistit dodávku živičných směsí, lze předpokládat, že vlastníci obaloven, kteří mají zájem svůj materiál prodat a sami nevystupují jako vybraní dodavatelé </a:t>
            </a:r>
            <a:r>
              <a:rPr lang="cs-CZ" dirty="0">
                <a:solidFill>
                  <a:srgbClr val="000000"/>
                </a:solidFill>
                <a:effectLst/>
                <a:ea typeface="Calibri" panose="020F0502020204030204" pitchFamily="34" charset="0"/>
                <a:cs typeface="Times New Roman" panose="02020603050405020304" pitchFamily="18" charset="0"/>
              </a:rPr>
              <a:t>(či jejich spřízněná společnost v rámci jednoho koncernu není tímto vybraným dodavatelem), </a:t>
            </a:r>
            <a:r>
              <a:rPr lang="cs-CZ" dirty="0">
                <a:solidFill>
                  <a:srgbClr val="0070C0"/>
                </a:solidFill>
                <a:effectLst/>
                <a:ea typeface="Calibri" panose="020F0502020204030204" pitchFamily="34" charset="0"/>
                <a:cs typeface="Times New Roman" panose="02020603050405020304" pitchFamily="18" charset="0"/>
              </a:rPr>
              <a:t>by byli ochotni se na dodávce živičných směsí i s takovýmto jiným dodavatelem (či dodavateli) dohodnout</a:t>
            </a:r>
            <a:r>
              <a:rPr lang="cs-CZ" dirty="0">
                <a:solidFill>
                  <a:srgbClr val="000000"/>
                </a:solidFill>
                <a:effectLst/>
                <a:ea typeface="Calibri" panose="020F0502020204030204" pitchFamily="34" charset="0"/>
                <a:cs typeface="Times New Roman" panose="02020603050405020304" pitchFamily="18" charset="0"/>
              </a:rPr>
              <a:t>.</a:t>
            </a:r>
            <a:endParaRPr lang="cs-CZ"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2315157"/>
      </p:ext>
    </p:extLst>
  </p:cSld>
  <p:clrMapOvr>
    <a:masterClrMapping/>
  </p:clrMapOvr>
  <p:transition>
    <p:fade thruBlk="1"/>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3068960"/>
            <a:ext cx="9144000" cy="864096"/>
          </a:xfrm>
          <a:prstGeom prst="rect">
            <a:avLst/>
          </a:prstGeom>
        </p:spPr>
        <p:txBody>
          <a:bodyPr/>
          <a:lstStyle/>
          <a:p>
            <a:pPr>
              <a:defRPr/>
            </a:pPr>
            <a:r>
              <a:rPr lang="cs-CZ" sz="4400" dirty="0">
                <a:solidFill>
                  <a:schemeClr val="accent1"/>
                </a:solidFill>
              </a:rPr>
              <a:t>KONEC</a:t>
            </a:r>
            <a:br>
              <a:rPr lang="cs-CZ" dirty="0">
                <a:solidFill>
                  <a:schemeClr val="accent1"/>
                </a:solidFill>
              </a:rPr>
            </a:br>
            <a:endParaRPr lang="en-US" sz="2000" dirty="0">
              <a:solidFill>
                <a:schemeClr val="accent1"/>
              </a:solidFill>
            </a:endParaRPr>
          </a:p>
        </p:txBody>
      </p:sp>
    </p:spTree>
    <p:extLst>
      <p:ext uri="{BB962C8B-B14F-4D97-AF65-F5344CB8AC3E}">
        <p14:creationId xmlns:p14="http://schemas.microsoft.com/office/powerpoint/2010/main" val="425839160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803384"/>
          </a:xfrm>
          <a:prstGeom prst="rect">
            <a:avLst/>
          </a:prstGeom>
          <a:noFill/>
        </p:spPr>
        <p:txBody>
          <a:bodyPr wrap="square">
            <a:spAutoFit/>
          </a:bodyPr>
          <a:lstStyle/>
          <a:p>
            <a:pPr algn="just">
              <a:lnSpc>
                <a:spcPct val="107000"/>
              </a:lnSpc>
              <a:spcAft>
                <a:spcPts val="800"/>
              </a:spcAft>
            </a:pPr>
            <a:r>
              <a:rPr lang="cs-CZ" sz="1900" dirty="0">
                <a:solidFill>
                  <a:srgbClr val="000000"/>
                </a:solidFill>
                <a:effectLst/>
                <a:ea typeface="Calibri" panose="020F0502020204030204" pitchFamily="34" charset="0"/>
                <a:cs typeface="Times New Roman" panose="02020603050405020304" pitchFamily="18" charset="0"/>
              </a:rPr>
              <a:t>145.     (…) </a:t>
            </a:r>
            <a:r>
              <a:rPr lang="cs-CZ" sz="1900" dirty="0">
                <a:solidFill>
                  <a:srgbClr val="00B050"/>
                </a:solidFill>
                <a:effectLst/>
                <a:ea typeface="Calibri" panose="020F0502020204030204" pitchFamily="34" charset="0"/>
                <a:cs typeface="Times New Roman" panose="02020603050405020304" pitchFamily="18" charset="0"/>
              </a:rPr>
              <a:t>požadavek (spočívající v doložení dispozice nebo smluvního zajištění obalovny či obaloven živičných směsí),</a:t>
            </a:r>
            <a:r>
              <a:rPr lang="cs-CZ" sz="1900" dirty="0">
                <a:solidFill>
                  <a:srgbClr val="000000"/>
                </a:solidFill>
                <a:effectLst/>
                <a:ea typeface="Calibri" panose="020F0502020204030204" pitchFamily="34" charset="0"/>
                <a:cs typeface="Times New Roman" panose="02020603050405020304" pitchFamily="18" charset="0"/>
              </a:rPr>
              <a:t> jehož splnění museli dodavatelé dokládat již ve lhůtě stanovené pro podání žádostí o účast, </a:t>
            </a:r>
            <a:r>
              <a:rPr lang="cs-CZ" sz="1900" dirty="0">
                <a:solidFill>
                  <a:srgbClr val="00B050"/>
                </a:solidFill>
                <a:effectLst/>
                <a:ea typeface="Calibri" panose="020F0502020204030204" pitchFamily="34" charset="0"/>
                <a:cs typeface="Times New Roman" panose="02020603050405020304" pitchFamily="18" charset="0"/>
              </a:rPr>
              <a:t>je ve své podstatě zjevně nepřiměřený a představuje nedůvodnou úroveň vymezení podmínek technické kvalifikace.</a:t>
            </a:r>
            <a:r>
              <a:rPr lang="cs-CZ" sz="1900" dirty="0">
                <a:solidFill>
                  <a:srgbClr val="000000"/>
                </a:solidFill>
                <a:effectLst/>
                <a:ea typeface="Calibri" panose="020F0502020204030204" pitchFamily="34" charset="0"/>
                <a:cs typeface="Times New Roman" panose="02020603050405020304" pitchFamily="18" charset="0"/>
              </a:rPr>
              <a:t> </a:t>
            </a:r>
            <a:r>
              <a:rPr lang="cs-CZ" sz="1900" dirty="0">
                <a:effectLst/>
                <a:ea typeface="Calibri" panose="020F0502020204030204" pitchFamily="34" charset="0"/>
                <a:cs typeface="Times New Roman" panose="02020603050405020304" pitchFamily="18" charset="0"/>
              </a:rPr>
              <a:t>(…)</a:t>
            </a:r>
          </a:p>
          <a:p>
            <a:pPr algn="just">
              <a:lnSpc>
                <a:spcPct val="107000"/>
              </a:lnSpc>
              <a:spcAft>
                <a:spcPts val="800"/>
              </a:spcAft>
            </a:pPr>
            <a:r>
              <a:rPr lang="cs-CZ" sz="1900" dirty="0">
                <a:solidFill>
                  <a:srgbClr val="000000"/>
                </a:solidFill>
                <a:effectLst/>
                <a:ea typeface="Calibri" panose="020F0502020204030204" pitchFamily="34" charset="0"/>
                <a:cs typeface="Times New Roman" panose="02020603050405020304" pitchFamily="18" charset="0"/>
              </a:rPr>
              <a:t>146.     Úřad nad rámec výše uvedeného v souladu se stávající rozhodovací praxí[10] dodává, že </a:t>
            </a:r>
            <a:r>
              <a:rPr lang="cs-CZ" sz="1900" dirty="0">
                <a:solidFill>
                  <a:srgbClr val="C00000"/>
                </a:solidFill>
                <a:effectLst/>
                <a:ea typeface="Calibri" panose="020F0502020204030204" pitchFamily="34" charset="0"/>
                <a:cs typeface="Times New Roman" panose="02020603050405020304" pitchFamily="18" charset="0"/>
              </a:rPr>
              <a:t>zcela jiný dopad do zadávacího řízení má postup, vymezí-li zadavatel požadavek na doložení dispozice či smluvního zajištění obalovny ve smyslu § 104 zákona, tj. jako další podmínku pro uzavření smlouvy</a:t>
            </a:r>
            <a:r>
              <a:rPr lang="cs-CZ" sz="1900" dirty="0">
                <a:solidFill>
                  <a:srgbClr val="000000"/>
                </a:solidFill>
                <a:effectLst/>
                <a:ea typeface="Calibri" panose="020F0502020204030204" pitchFamily="34" charset="0"/>
                <a:cs typeface="Times New Roman" panose="02020603050405020304" pitchFamily="18" charset="0"/>
              </a:rPr>
              <a:t>, jejímž smyslem by bylo (na rozdíl od podmínek kvalifikace) </a:t>
            </a:r>
            <a:r>
              <a:rPr lang="cs-CZ" sz="1900" dirty="0">
                <a:solidFill>
                  <a:srgbClr val="7030A0"/>
                </a:solidFill>
                <a:effectLst/>
                <a:ea typeface="Calibri" panose="020F0502020204030204" pitchFamily="34" charset="0"/>
                <a:cs typeface="Times New Roman" panose="02020603050405020304" pitchFamily="18" charset="0"/>
              </a:rPr>
              <a:t>ověření, že dodavatel jakožto vybraný dodavatel má možnost zajistit si klíčový materiál pro realizaci požadovaného plnění. </a:t>
            </a:r>
            <a:r>
              <a:rPr lang="cs-CZ" sz="1900" dirty="0">
                <a:effectLst/>
                <a:ea typeface="Calibri" panose="020F0502020204030204" pitchFamily="34" charset="0"/>
                <a:cs typeface="Times New Roman" panose="02020603050405020304" pitchFamily="18" charset="0"/>
              </a:rPr>
              <a:t>(…</a:t>
            </a:r>
            <a:r>
              <a:rPr lang="cs-CZ" sz="1900" dirty="0">
                <a:solidFill>
                  <a:srgbClr val="000000"/>
                </a:solidFill>
                <a:effectLst/>
                <a:ea typeface="Calibri" panose="020F0502020204030204" pitchFamily="34" charset="0"/>
                <a:cs typeface="Times New Roman" panose="02020603050405020304" pitchFamily="18" charset="0"/>
              </a:rPr>
              <a:t>) </a:t>
            </a:r>
            <a:r>
              <a:rPr lang="cs-CZ" sz="1900" dirty="0">
                <a:solidFill>
                  <a:srgbClr val="0070C0"/>
                </a:solidFill>
                <a:effectLst/>
                <a:ea typeface="Calibri" panose="020F0502020204030204" pitchFamily="34" charset="0"/>
                <a:cs typeface="Times New Roman" panose="02020603050405020304" pitchFamily="18" charset="0"/>
              </a:rPr>
              <a:t>Jistě lze přitom souhlasit se zadavatelem, že pokud by vybraný dodavate</a:t>
            </a:r>
            <a:r>
              <a:rPr lang="cs-CZ" sz="1900" dirty="0">
                <a:solidFill>
                  <a:srgbClr val="000000"/>
                </a:solidFill>
                <a:effectLst/>
                <a:ea typeface="Calibri" panose="020F0502020204030204" pitchFamily="34" charset="0"/>
                <a:cs typeface="Times New Roman" panose="02020603050405020304" pitchFamily="18" charset="0"/>
              </a:rPr>
              <a:t>l (či vybraní dodavatelé) </a:t>
            </a:r>
            <a:r>
              <a:rPr lang="cs-CZ" sz="1900" dirty="0">
                <a:solidFill>
                  <a:srgbClr val="0070C0"/>
                </a:solidFill>
                <a:effectLst/>
                <a:ea typeface="Calibri" panose="020F0502020204030204" pitchFamily="34" charset="0"/>
                <a:cs typeface="Times New Roman" panose="02020603050405020304" pitchFamily="18" charset="0"/>
              </a:rPr>
              <a:t>na výzvu zadavatele [dle § 122 odst. 3 písm. b) zákona] předmětný požadavek nesplnil a nedoložil by doklad prokazující dispozici obalovnou či jejího smluvního zajištění, zadavatel by s takovým dodavatelem rámcovou dohodu neuzavřel. </a:t>
            </a:r>
            <a:r>
              <a:rPr lang="cs-CZ" sz="1900" dirty="0">
                <a:solidFill>
                  <a:srgbClr val="00B050"/>
                </a:solidFill>
                <a:effectLst/>
                <a:ea typeface="Calibri" panose="020F0502020204030204" pitchFamily="34" charset="0"/>
                <a:cs typeface="Times New Roman" panose="02020603050405020304" pitchFamily="18" charset="0"/>
              </a:rPr>
              <a:t>V takovém případě by se však nejednalo o vyloučení dodavatele z důvodu nesplnění kvalifikace, ale z důvodu nedodržení součinnosti před uzavřením smlouvy (zde rámcové dohody).</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4596194"/>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708294"/>
          </a:xfrm>
          <a:prstGeom prst="rect">
            <a:avLst/>
          </a:prstGeom>
          <a:noFill/>
        </p:spPr>
        <p:txBody>
          <a:bodyPr wrap="square">
            <a:spAutoFit/>
          </a:bodyPr>
          <a:lstStyle/>
          <a:p>
            <a:pPr algn="just">
              <a:lnSpc>
                <a:spcPct val="107000"/>
              </a:lnSpc>
              <a:spcAft>
                <a:spcPts val="800"/>
              </a:spcAft>
            </a:pPr>
            <a:r>
              <a:rPr lang="cs-CZ"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147.     Argumentuje-li zadavatel tím, že  shledává potřebu ověření si dispozice obalovnou či jejího smluvního zajištění před samotnou realizací jednotlivých </a:t>
            </a:r>
            <a:r>
              <a:rPr lang="cs-CZ"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minitendrů</a:t>
            </a:r>
            <a:r>
              <a:rPr lang="cs-CZ"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(tj. před soutěžením konkrétních veřejných zakázek), a to s ohledem na potřebu zajištění jejich efektivního </a:t>
            </a:r>
            <a:r>
              <a:rPr lang="cs-CZ" dirty="0">
                <a:effectLst/>
                <a:latin typeface="Arial" panose="020B0604020202020204" pitchFamily="34" charset="0"/>
                <a:ea typeface="Calibri" panose="020F0502020204030204" pitchFamily="34" charset="0"/>
                <a:cs typeface="Times New Roman" panose="02020603050405020304" pitchFamily="18" charset="0"/>
              </a:rPr>
              <a:t>zadávání, nic uvedenému zadavateli nebrání, aby tuto podmínku stanovil jako podmínku před uzavřením rámcové dohody, tedy způsobem, jenž nevede k nežádoucímu omezení hospodářské soutěže (na rozdíl od podmínek kvalifikace) – a to současně, či namísto výše nastíněné možnosti požadovat po dodavatelích referenční plnění k ověření </a:t>
            </a:r>
            <a:r>
              <a:rPr lang="cs-CZ"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jejich schopnosti plnit, </a:t>
            </a:r>
            <a:r>
              <a:rPr lang="cs-CZ"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když zadavatel uvádí, že dle něj ani doložení referencí týkajících se zkušeností dodavatele nezaručí jistotu, že tento klíčový materiál bude pro plnění zde poptávaného předmětu dostupný. Úřad k tomu dodává, že zde šetřená rámcová dohoda je uzavírána na 48 měsíců, kdy v průběhu této doby mohou nastat různé skutečnosti ovlivňující reálné plnění, tedy i případný (dočasný) nedostatek materiálu či ukončení provozu některé obalovny. </a:t>
            </a:r>
            <a:r>
              <a:rPr lang="cs-CZ"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Nadto je třeba zopakovat, že uvedený požadavek zadavatele jako takový nesvědčí o kvalifikaci dodavatele, resp. o jeho způsobilosti plnit poptávaný předmět plnění, nýbrž de facto slouží k ověření věcí k tomuto plnění využívaných. Ani skutečnost, že se v šetřeném případě jedná o zadávací řízení vedené za účelem uzavření rámcové dohody, však neodůvodňuje stanovení uvedené podmínky jako podmínky technické kvalifikace.</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6170619"/>
      </p:ext>
    </p:extLst>
  </p:cSld>
  <p:clrMapOvr>
    <a:masterClrMapping/>
  </p:clrMapOvr>
  <p:transition>
    <p:fade thruBlk="1"/>
  </p:transition>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CA8911-77CF-44EC-9BC8-A02CD861D4ED}">
  <ds:schemaRef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bb47cf2c-ce88-4b77-90b9-bcb92befe09a"/>
    <ds:schemaRef ds:uri="http://purl.org/dc/terms/"/>
  </ds:schemaRefs>
</ds:datastoreItem>
</file>

<file path=customXml/itemProps2.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3.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MMR_klas</Template>
  <TotalTime>36554</TotalTime>
  <Words>11227</Words>
  <Application>Microsoft Office PowerPoint</Application>
  <PresentationFormat>Předvádění na obrazovce (4:3)</PresentationFormat>
  <Paragraphs>271</Paragraphs>
  <Slides>70</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70</vt:i4>
      </vt:variant>
    </vt:vector>
  </HeadingPairs>
  <TitlesOfParts>
    <vt:vector size="75" baseType="lpstr">
      <vt:lpstr>Arial</vt:lpstr>
      <vt:lpstr>Calibri</vt:lpstr>
      <vt:lpstr>Symbol</vt:lpstr>
      <vt:lpstr>Wingdings</vt:lpstr>
      <vt:lpstr>MMR_klas</vt:lpstr>
      <vt:lpstr>Prezentace aplikace PowerPoint</vt:lpstr>
      <vt:lpstr>Nepřiměřené technické podmínky a výhrada vlastnictví zařízení vybraným dodavatelem  </vt:lpstr>
      <vt:lpstr>Nepřiměřené technické podmínky a výhrada vlastnictví zařízení vybraným dodavatelem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Okamžik určení zadavatele dle § 4 odst. 2 ZZVZ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Povinnost ověřit splnění podmínek účasti  </vt:lpstr>
      <vt:lpstr>Povinnost ověřit splnění podmínek účasti  </vt:lpstr>
      <vt:lpstr>Prezentace aplikace PowerPoint</vt:lpstr>
      <vt:lpstr>Prezentace aplikace PowerPoint</vt:lpstr>
      <vt:lpstr>Prezentace aplikace PowerPoint</vt:lpstr>
      <vt:lpstr>Prezentace aplikace PowerPoint</vt:lpstr>
      <vt:lpstr>Prezentace aplikace PowerPoint</vt:lpstr>
      <vt:lpstr>Námitky v kvalifikační fázi jednacího řízení s uveřejněním</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Uveřejnění záznamu o uzavření ústní smlouvy  </vt:lpstr>
      <vt:lpstr>Prezentace aplikace PowerPoint</vt:lpstr>
      <vt:lpstr>Prezentace aplikace PowerPoint</vt:lpstr>
      <vt:lpstr>Prezentace aplikace PowerPoint</vt:lpstr>
      <vt:lpstr>Přezkum smluvních podmínek a nejednoznačné stanovení počátku realizace veřejné zakázky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Zdůvodnění mimořádně nízké nabídkové ceny a omezení formy komunikace na elektronický nástroj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KONEC </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Studnička František</cp:lastModifiedBy>
  <cp:revision>1789</cp:revision>
  <cp:lastPrinted>2022-03-14T09:39:48Z</cp:lastPrinted>
  <dcterms:created xsi:type="dcterms:W3CDTF">2012-11-28T11:32:44Z</dcterms:created>
  <dcterms:modified xsi:type="dcterms:W3CDTF">2024-03-20T12:57:48Z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