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87"/>
  </p:notesMasterIdLst>
  <p:handoutMasterIdLst>
    <p:handoutMasterId r:id="rId88"/>
  </p:handoutMasterIdLst>
  <p:sldIdLst>
    <p:sldId id="357" r:id="rId3"/>
    <p:sldId id="491" r:id="rId4"/>
    <p:sldId id="829" r:id="rId5"/>
    <p:sldId id="616" r:id="rId6"/>
    <p:sldId id="611" r:id="rId7"/>
    <p:sldId id="853" r:id="rId8"/>
    <p:sldId id="851" r:id="rId9"/>
    <p:sldId id="628" r:id="rId10"/>
    <p:sldId id="784" r:id="rId11"/>
    <p:sldId id="786" r:id="rId12"/>
    <p:sldId id="863" r:id="rId13"/>
    <p:sldId id="862" r:id="rId14"/>
    <p:sldId id="426" r:id="rId15"/>
    <p:sldId id="842" r:id="rId16"/>
    <p:sldId id="843" r:id="rId17"/>
    <p:sldId id="730" r:id="rId18"/>
    <p:sldId id="631" r:id="rId19"/>
    <p:sldId id="579" r:id="rId20"/>
    <p:sldId id="838" r:id="rId21"/>
    <p:sldId id="585" r:id="rId22"/>
    <p:sldId id="587" r:id="rId23"/>
    <p:sldId id="839" r:id="rId24"/>
    <p:sldId id="443" r:id="rId25"/>
    <p:sldId id="444" r:id="rId26"/>
    <p:sldId id="866" r:id="rId27"/>
    <p:sldId id="870" r:id="rId28"/>
    <p:sldId id="437" r:id="rId29"/>
    <p:sldId id="438" r:id="rId30"/>
    <p:sldId id="429" r:id="rId31"/>
    <p:sldId id="846" r:id="rId32"/>
    <p:sldId id="424" r:id="rId33"/>
    <p:sldId id="430" r:id="rId34"/>
    <p:sldId id="446" r:id="rId35"/>
    <p:sldId id="876" r:id="rId36"/>
    <p:sldId id="804" r:id="rId37"/>
    <p:sldId id="799" r:id="rId38"/>
    <p:sldId id="806" r:id="rId39"/>
    <p:sldId id="882" r:id="rId40"/>
    <p:sldId id="868" r:id="rId41"/>
    <p:sldId id="707" r:id="rId42"/>
    <p:sldId id="637" r:id="rId43"/>
    <p:sldId id="274" r:id="rId44"/>
    <p:sldId id="299" r:id="rId45"/>
    <p:sldId id="300" r:id="rId46"/>
    <p:sldId id="301" r:id="rId47"/>
    <p:sldId id="541" r:id="rId48"/>
    <p:sldId id="566" r:id="rId49"/>
    <p:sldId id="302" r:id="rId50"/>
    <p:sldId id="303" r:id="rId51"/>
    <p:sldId id="304" r:id="rId52"/>
    <p:sldId id="319" r:id="rId53"/>
    <p:sldId id="308" r:id="rId54"/>
    <p:sldId id="306" r:id="rId55"/>
    <p:sldId id="445" r:id="rId56"/>
    <p:sldId id="309" r:id="rId57"/>
    <p:sldId id="857" r:id="rId58"/>
    <p:sldId id="871" r:id="rId59"/>
    <p:sldId id="311" r:id="rId60"/>
    <p:sldId id="858" r:id="rId61"/>
    <p:sldId id="860" r:id="rId62"/>
    <p:sldId id="861" r:id="rId63"/>
    <p:sldId id="547" r:id="rId64"/>
    <p:sldId id="548" r:id="rId65"/>
    <p:sldId id="581" r:id="rId66"/>
    <p:sldId id="584" r:id="rId67"/>
    <p:sldId id="878" r:id="rId68"/>
    <p:sldId id="872" r:id="rId69"/>
    <p:sldId id="657" r:id="rId70"/>
    <p:sldId id="440" r:id="rId71"/>
    <p:sldId id="441" r:id="rId72"/>
    <p:sldId id="396" r:id="rId73"/>
    <p:sldId id="393" r:id="rId74"/>
    <p:sldId id="449" r:id="rId75"/>
    <p:sldId id="740" r:id="rId76"/>
    <p:sldId id="452" r:id="rId77"/>
    <p:sldId id="879" r:id="rId78"/>
    <p:sldId id="881" r:id="rId79"/>
    <p:sldId id="270" r:id="rId80"/>
    <p:sldId id="880" r:id="rId81"/>
    <p:sldId id="271" r:id="rId82"/>
    <p:sldId id="261" r:id="rId83"/>
    <p:sldId id="289" r:id="rId84"/>
    <p:sldId id="276" r:id="rId85"/>
    <p:sldId id="604" r:id="rId8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ochová Lenka" initials="ML" lastIdx="1" clrIdx="0">
    <p:extLst>
      <p:ext uri="{19B8F6BF-5375-455C-9EA6-DF929625EA0E}">
        <p15:presenceInfo xmlns:p15="http://schemas.microsoft.com/office/powerpoint/2012/main" userId="S-1-5-21-1453678106-484518242-318601546-9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66" autoAdjust="0"/>
    <p:restoredTop sz="90714" autoAdjust="0"/>
  </p:normalViewPr>
  <p:slideViewPr>
    <p:cSldViewPr>
      <p:cViewPr varScale="1">
        <p:scale>
          <a:sx n="114" d="100"/>
          <a:sy n="114" d="100"/>
        </p:scale>
        <p:origin x="10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6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384"/>
    </p:cViewPr>
  </p:sorterViewPr>
  <p:notesViewPr>
    <p:cSldViewPr>
      <p:cViewPr varScale="1">
        <p:scale>
          <a:sx n="89" d="100"/>
          <a:sy n="89" d="100"/>
        </p:scale>
        <p:origin x="3732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commentAuthors" Target="commentAuthor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presProps" Target="presProp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handoutMaster" Target="handoutMasters/handout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06.03.2024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8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35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79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17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2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6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05685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5341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7F54-7920-4EB4-A564-6956B97F3D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47E39F-47D6-49A5-A9CF-A8A77D8BE5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1220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4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6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0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7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9553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vz.nipez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vz.nipez.cz/ciselniky/cnipe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kd.nipez.cz/ISVZ/SKD/ISVZ_SKD_text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pd.cz/filte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matochova@mmr.gov.cz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Vzdělávací program OSPEVZ</a:t>
            </a:r>
          </a:p>
          <a:p>
            <a:pPr algn="r"/>
            <a:r>
              <a:rPr lang="cs-CZ" dirty="0"/>
              <a:t>Lenka Matochová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2088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0099"/>
                </a:solidFill>
              </a:rPr>
              <a:t>Veřejné zakázky z pohledu dodavatele</a:t>
            </a:r>
          </a:p>
        </p:txBody>
      </p:sp>
    </p:spTree>
    <p:extLst>
      <p:ext uri="{BB962C8B-B14F-4D97-AF65-F5344CB8AC3E}">
        <p14:creationId xmlns:p14="http://schemas.microsoft.com/office/powerpoint/2010/main" val="11602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92488"/>
          </a:xfrm>
        </p:spPr>
        <p:txBody>
          <a:bodyPr/>
          <a:lstStyle/>
          <a:p>
            <a:r>
              <a:rPr lang="cs-CZ" dirty="0"/>
              <a:t>Veřejná zakázka podle ZZVZ: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Profil zadavatele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Věstník VZ </a:t>
            </a:r>
            <a:r>
              <a:rPr lang="cs-CZ" dirty="0">
                <a:hlinkClick r:id="rId2"/>
              </a:rPr>
              <a:t>Věstník veřejných zakázek - Ministerstvo pro místní rozvoj (nipez.cz)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TED (evropský úřední věstník)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najdu veřejnou zakázku?</a:t>
            </a:r>
          </a:p>
        </p:txBody>
      </p:sp>
    </p:spTree>
    <p:extLst>
      <p:ext uri="{BB962C8B-B14F-4D97-AF65-F5344CB8AC3E}">
        <p14:creationId xmlns:p14="http://schemas.microsoft.com/office/powerpoint/2010/main" val="168749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960440"/>
          </a:xfrm>
        </p:spPr>
        <p:txBody>
          <a:bodyPr/>
          <a:lstStyle/>
          <a:p>
            <a:r>
              <a:rPr lang="cs-CZ" dirty="0"/>
              <a:t>Podle předmětu plnění </a:t>
            </a:r>
            <a:r>
              <a:rPr lang="cs-CZ" dirty="0">
                <a:hlinkClick r:id="rId2"/>
              </a:rPr>
              <a:t>Číselník NIPEZ – ISVZ</a:t>
            </a:r>
            <a:r>
              <a:rPr lang="cs-CZ" dirty="0"/>
              <a:t> </a:t>
            </a:r>
          </a:p>
          <a:p>
            <a:r>
              <a:rPr lang="cs-CZ" dirty="0"/>
              <a:t>Podle zadavatele</a:t>
            </a:r>
          </a:p>
          <a:p>
            <a:r>
              <a:rPr lang="cs-CZ" dirty="0"/>
              <a:t>Podle hodnoty</a:t>
            </a:r>
          </a:p>
          <a:p>
            <a:r>
              <a:rPr lang="cs-CZ" dirty="0"/>
              <a:t>Podle druhu zadávacího řízení</a:t>
            </a:r>
          </a:p>
          <a:p>
            <a:r>
              <a:rPr lang="cs-CZ" dirty="0"/>
              <a:t>Podle místa plnění (lze přes NUTS kódy)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najdu veřejnou zakázku ?</a:t>
            </a:r>
          </a:p>
        </p:txBody>
      </p:sp>
    </p:spTree>
    <p:extLst>
      <p:ext uri="{BB962C8B-B14F-4D97-AF65-F5344CB8AC3E}">
        <p14:creationId xmlns:p14="http://schemas.microsoft.com/office/powerpoint/2010/main" val="282862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Zadávací dokumentace</a:t>
            </a:r>
          </a:p>
        </p:txBody>
      </p:sp>
    </p:spTree>
    <p:extLst>
      <p:ext uri="{BB962C8B-B14F-4D97-AF65-F5344CB8AC3E}">
        <p14:creationId xmlns:p14="http://schemas.microsoft.com/office/powerpoint/2010/main" val="394555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/>
          </a:bodyPr>
          <a:lstStyle/>
          <a:p>
            <a:pPr algn="just"/>
            <a:r>
              <a:rPr lang="cs-CZ" sz="1200" dirty="0"/>
              <a:t>§ 103 odst. 1: Mají-li být hodnoceny nabídky, zadavatel v zadávací dokumentaci nebo ve výzvě k podání nabídek</a:t>
            </a:r>
          </a:p>
          <a:p>
            <a:pPr algn="just"/>
            <a:r>
              <a:rPr lang="cs-CZ" sz="1200" dirty="0"/>
              <a:t>a) </a:t>
            </a:r>
            <a:r>
              <a:rPr lang="cs-CZ" sz="1200" b="1" dirty="0"/>
              <a:t>musí požadovat </a:t>
            </a:r>
            <a:r>
              <a:rPr lang="cs-CZ" sz="1200" dirty="0"/>
              <a:t>předložení údajů, dokumentů, vzorků nebo modelů, které potřebuje k hodnocení nabídek podle § 114,</a:t>
            </a:r>
          </a:p>
          <a:p>
            <a:pPr algn="just"/>
            <a:r>
              <a:rPr lang="cs-CZ" sz="1200" dirty="0"/>
              <a:t>b) </a:t>
            </a:r>
            <a:r>
              <a:rPr lang="cs-CZ" sz="1200" b="1" dirty="0"/>
              <a:t>musí požadovat </a:t>
            </a:r>
            <a:r>
              <a:rPr lang="cs-CZ" sz="1200" dirty="0"/>
              <a:t>předložení údajů, dokumentů, vzorků nebo modelů, které potřebuje k posouzení splnění podmínek účasti v zadávacím řízení,</a:t>
            </a:r>
          </a:p>
          <a:p>
            <a:pPr algn="just"/>
            <a:r>
              <a:rPr lang="cs-CZ" sz="1200" dirty="0"/>
              <a:t>c) </a:t>
            </a:r>
            <a:r>
              <a:rPr lang="cs-CZ" sz="1200" b="1" dirty="0"/>
              <a:t>stanoví</a:t>
            </a:r>
            <a:r>
              <a:rPr lang="cs-CZ" sz="1200" dirty="0"/>
              <a:t> formu a způsob podání nabídek; v případě elektronických nabídek určí elektronický nástroj pro jejich podání,</a:t>
            </a:r>
          </a:p>
          <a:p>
            <a:pPr algn="just"/>
            <a:r>
              <a:rPr lang="cs-CZ" sz="1200" dirty="0"/>
              <a:t>d) může požadovat předložení údajů o majetkové struktuře účastníka zadávacího řízení nebo jeho poddodavatele,</a:t>
            </a:r>
          </a:p>
          <a:p>
            <a:pPr algn="just"/>
            <a:r>
              <a:rPr lang="cs-CZ" sz="1200" dirty="0"/>
              <a:t>e) může po dodavatelích požadovat, aby v nabídce uvedli jméno, nebo jména a příjmení a odbornou kvalifikaci pracovníků, kteří budou odpovědní za plnění veřejné zakázky, jde-li o veřejnou zakázku na služby, na stavební práce nebo na dodávky, která zahrnuje umístění nebo montáž,</a:t>
            </a:r>
          </a:p>
          <a:p>
            <a:pPr algn="just"/>
            <a:r>
              <a:rPr lang="cs-CZ" sz="1200" dirty="0"/>
              <a:t>f) může požadovat, aby v případě společné účasti dodavatelů v nabídce doložili, jaké bude rozdělení odpovědnosti za plnění veřejné zakázky; zadavatel může vyžadovat, aby odpovědnost nesli všichni dodavatelé podávající společnou nabídku společně a nerozdílně.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sestavení a podání nabídek</a:t>
            </a:r>
          </a:p>
        </p:txBody>
      </p:sp>
    </p:spTree>
    <p:extLst>
      <p:ext uri="{BB962C8B-B14F-4D97-AF65-F5344CB8AC3E}">
        <p14:creationId xmlns:p14="http://schemas.microsoft.com/office/powerpoint/2010/main" val="196866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53650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možnost v ZD požadovat (do budoucna od vítěze)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předložení dokladů nebo vzorků vztahujících se k předmětu plnění veřejné zakázky nebo kvalifikaci dodavatele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úspěšný výsledek zkoušek vzorků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předložení dokladu prokazujícího schopnost dodavatele zabezpečit ochranu utajovaných informací (jen pokud nezbytné)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přijetí určité právní formy 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bližší podmínky součinnosti před uzavřením smlouvy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předložení dokladu o splnění povinností podle § 21a zákona o účetnictví (zveřejnění účetní závěrky)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podmínky pro uzavření </a:t>
            </a:r>
            <a:r>
              <a:rPr lang="cs-CZ" dirty="0" err="1"/>
              <a:t>sml</a:t>
            </a:r>
            <a:r>
              <a:rPr lang="cs-CZ" dirty="0"/>
              <a:t>. § 104</a:t>
            </a:r>
          </a:p>
        </p:txBody>
      </p:sp>
    </p:spTree>
    <p:extLst>
      <p:ext uri="{BB962C8B-B14F-4D97-AF65-F5344CB8AC3E}">
        <p14:creationId xmlns:p14="http://schemas.microsoft.com/office/powerpoint/2010/main" val="391061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Zadávací dokumentace může požadovat, aby dodavatel v nabídce</a:t>
            </a:r>
          </a:p>
          <a:p>
            <a:pPr marL="800100" lvl="1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určil části veřejné zakázky, které hodlá plnit prostřednictvím poddodavatelů, nebo</a:t>
            </a:r>
          </a:p>
          <a:p>
            <a:pPr marL="800100" lvl="1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předložil seznam poddodavatelů, pokud jsou účastníkovi zadávacího řízení známi a uvedl, kterou část veřejné zakázky bude každý z poddodavatelů plnit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poddodavatele § 105</a:t>
            </a:r>
          </a:p>
        </p:txBody>
      </p:sp>
    </p:spTree>
    <p:extLst>
      <p:ext uri="{BB962C8B-B14F-4D97-AF65-F5344CB8AC3E}">
        <p14:creationId xmlns:p14="http://schemas.microsoft.com/office/powerpoint/2010/main" val="258865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před uplynutím lhůty pro podání žádosti o účast, předběžných nabídek nebo nabídek</a:t>
            </a:r>
          </a:p>
          <a:p>
            <a:pPr algn="just"/>
            <a:r>
              <a:rPr lang="cs-CZ" dirty="0"/>
              <a:t>uveřejněna nebo oznámena dodavatelům stejným způsobem jako zadávací podmínka, která byla změněna nebo doplněna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nebo doplnění ZD § 99</a:t>
            </a:r>
          </a:p>
        </p:txBody>
      </p:sp>
    </p:spTree>
    <p:extLst>
      <p:ext uri="{BB962C8B-B14F-4D97-AF65-F5344CB8AC3E}">
        <p14:creationId xmlns:p14="http://schemas.microsoft.com/office/powerpoint/2010/main" val="1665225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podmínky kvalifikace</a:t>
            </a:r>
          </a:p>
          <a:p>
            <a:pPr algn="just"/>
            <a:r>
              <a:rPr lang="cs-CZ" b="1" dirty="0"/>
              <a:t>technické podmínky </a:t>
            </a:r>
            <a:r>
              <a:rPr lang="cs-CZ" dirty="0"/>
              <a:t>včetně podmínek nakládání s právy k průmyslovému nebo duševnímu vlastnictví vzniklými v souvislosti s plněním smlouvy na veřejnou zakázku</a:t>
            </a:r>
          </a:p>
          <a:p>
            <a:pPr algn="just"/>
            <a:r>
              <a:rPr lang="cs-CZ" b="1" dirty="0"/>
              <a:t>obchodní nebo jiné smluvní podmínky</a:t>
            </a:r>
          </a:p>
          <a:p>
            <a:pPr algn="just"/>
            <a:r>
              <a:rPr lang="cs-CZ" b="1" dirty="0"/>
              <a:t>zvláštní podmínky plnění </a:t>
            </a:r>
            <a:r>
              <a:rPr lang="cs-CZ" dirty="0"/>
              <a:t>veřejné zakázky (v oblasti vlivu předmětu veřejné zakázky na životní prostředí, sociálních důsledků vyplývajících z předmětu veřejné zakázky, hospodářské oblasti nebo inovací)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účasti v zadávacím řízení § 37</a:t>
            </a:r>
          </a:p>
        </p:txBody>
      </p:sp>
    </p:spTree>
    <p:extLst>
      <p:ext uri="{BB962C8B-B14F-4D97-AF65-F5344CB8AC3E}">
        <p14:creationId xmlns:p14="http://schemas.microsoft.com/office/powerpoint/2010/main" val="573610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75 ZZVZ říká přesně, jakými doklady se prokazuje</a:t>
            </a:r>
          </a:p>
          <a:p>
            <a:pPr marL="457200" indent="-457200">
              <a:buFontTx/>
              <a:buChar char="-"/>
            </a:pPr>
            <a:r>
              <a:rPr lang="cs-CZ" dirty="0"/>
              <a:t>výpis z evidence Rejstříku trestů</a:t>
            </a:r>
          </a:p>
          <a:p>
            <a:pPr marL="457200" indent="-457200">
              <a:buFontTx/>
              <a:buChar char="-"/>
            </a:pPr>
            <a:r>
              <a:rPr lang="cs-CZ" dirty="0"/>
              <a:t>potvrzení příslušného finančního úřadu</a:t>
            </a:r>
          </a:p>
          <a:p>
            <a:pPr marL="457200" indent="-457200">
              <a:buFontTx/>
              <a:buChar char="-"/>
            </a:pPr>
            <a:r>
              <a:rPr lang="cs-CZ" dirty="0"/>
              <a:t>potvrzení příslušné ÚSSZ</a:t>
            </a:r>
          </a:p>
          <a:p>
            <a:pPr marL="457200" indent="-457200">
              <a:buFontTx/>
              <a:buChar char="-"/>
            </a:pPr>
            <a:r>
              <a:rPr lang="cs-CZ" dirty="0"/>
              <a:t>čestné prohlášení</a:t>
            </a:r>
          </a:p>
          <a:p>
            <a:pPr marL="457200" indent="-457200">
              <a:buFontTx/>
              <a:buChar char="-"/>
            </a:pPr>
            <a:r>
              <a:rPr lang="cs-CZ" dirty="0"/>
              <a:t>výpis z obchodního rejstříku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způsobilost</a:t>
            </a:r>
          </a:p>
        </p:txBody>
      </p:sp>
    </p:spTree>
    <p:extLst>
      <p:ext uri="{BB962C8B-B14F-4D97-AF65-F5344CB8AC3E}">
        <p14:creationId xmlns:p14="http://schemas.microsoft.com/office/powerpoint/2010/main" val="357119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pPr algn="just"/>
            <a:r>
              <a:rPr lang="cs-CZ" dirty="0"/>
              <a:t>výpis z obchodního rejstříku nebo jiné obdobné evidence</a:t>
            </a:r>
          </a:p>
          <a:p>
            <a:pPr algn="just"/>
            <a:r>
              <a:rPr lang="cs-CZ" dirty="0"/>
              <a:t>oprávnění k podnikání, členství v komoře, odborná způsobilost podle jiných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způsobilost</a:t>
            </a:r>
          </a:p>
        </p:txBody>
      </p:sp>
    </p:spTree>
    <p:extLst>
      <p:ext uri="{BB962C8B-B14F-4D97-AF65-F5344CB8AC3E}">
        <p14:creationId xmlns:p14="http://schemas.microsoft.com/office/powerpoint/2010/main" val="93252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zákon č. 134/2016 Sb., o zadávání veřejných zakázek (ZZVZ) </a:t>
            </a:r>
          </a:p>
          <a:p>
            <a:pPr algn="just"/>
            <a:r>
              <a:rPr lang="cs-CZ" dirty="0"/>
              <a:t>technická novela 166/2023 – rozvolnění formalistických pravidel</a:t>
            </a:r>
          </a:p>
          <a:p>
            <a:pPr algn="just"/>
            <a:r>
              <a:rPr lang="cs-CZ" dirty="0"/>
              <a:t>prováděcí právní předpisy</a:t>
            </a:r>
          </a:p>
          <a:p>
            <a:pPr algn="just"/>
            <a:r>
              <a:rPr lang="cs-CZ" dirty="0"/>
              <a:t>občanský zákoník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0" indent="0" algn="just">
              <a:buNone/>
            </a:pPr>
            <a:endParaRPr lang="cs-CZ" sz="2000" strike="sngStrike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</p:spTree>
    <p:extLst>
      <p:ext uri="{BB962C8B-B14F-4D97-AF65-F5344CB8AC3E}">
        <p14:creationId xmlns:p14="http://schemas.microsoft.com/office/powerpoint/2010/main" val="100457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minimální roční obrat nejdéle za 3 bezprostředně předcházející účetní období</a:t>
            </a:r>
          </a:p>
          <a:p>
            <a:endParaRPr lang="cs-CZ" dirty="0"/>
          </a:p>
          <a:p>
            <a:r>
              <a:rPr lang="cs-CZ" dirty="0"/>
              <a:t>prokázání výkazem zisku a ztrát dodavatele nebo obdobným dokladem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kvalifikace</a:t>
            </a:r>
          </a:p>
        </p:txBody>
      </p:sp>
    </p:spTree>
    <p:extLst>
      <p:ext uri="{BB962C8B-B14F-4D97-AF65-F5344CB8AC3E}">
        <p14:creationId xmlns:p14="http://schemas.microsoft.com/office/powerpoint/2010/main" val="90895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seznam stavebních prací za posledních 5 let 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seznam dodávek nebo služeb za poslední 3 roky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seznam techniků nebo technických útvarů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osvědčení o vzdělání a odborné kvalifikaci 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popis technického vybavení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přehled o řízení dodavatelského řetězce 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provedení kontroly technické kapacity 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opatření v oblasti řízení z hlediska ochrany životního prostředí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přehled průměrného ročního počtu zaměstnanců </a:t>
            </a:r>
          </a:p>
          <a:p>
            <a:pPr>
              <a:spcBef>
                <a:spcPts val="0"/>
              </a:spcBef>
              <a:buFont typeface="Calibri" pitchFamily="34" charset="0"/>
              <a:buChar char="·"/>
            </a:pPr>
            <a:r>
              <a:rPr lang="cs-CZ" dirty="0"/>
              <a:t>vzorky, popisy nebo fotografie výrobků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Technická kvalifikace</a:t>
            </a:r>
          </a:p>
        </p:txBody>
      </p:sp>
    </p:spTree>
    <p:extLst>
      <p:ext uri="{BB962C8B-B14F-4D97-AF65-F5344CB8AC3E}">
        <p14:creationId xmlns:p14="http://schemas.microsoft.com/office/powerpoint/2010/main" val="3726989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Prokázání kvalifikace prostřednictvím jiných osob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71038"/>
              </p:ext>
            </p:extLst>
          </p:nvPr>
        </p:nvGraphicFramePr>
        <p:xfrm>
          <a:off x="107504" y="2060846"/>
          <a:ext cx="8856984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3064163841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3342103016"/>
                    </a:ext>
                  </a:extLst>
                </a:gridCol>
              </a:tblGrid>
              <a:tr h="1758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základní způsobilost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profesní podle § 77/1 ZZVZ (</a:t>
                      </a:r>
                      <a:r>
                        <a:rPr lang="cs-CZ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ObchR</a:t>
                      </a: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dodavatel i jiná osoba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44448"/>
                  </a:ext>
                </a:extLst>
              </a:tr>
              <a:tr h="933879">
                <a:tc>
                  <a:txBody>
                    <a:bodyPr/>
                    <a:lstStyle/>
                    <a:p>
                      <a:r>
                        <a:rPr lang="cs-CZ" dirty="0"/>
                        <a:t>ostatní kvalifikace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mohou naskládat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096214"/>
                  </a:ext>
                </a:extLst>
              </a:tr>
              <a:tr h="1844401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smlouvu (nebo jinou osobou podepsané potvrzení o její existenci), jejímž obsahem je závazek jiné osoby k poskytnutí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- plnění určeného k plnění veřejné zakázky nebo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- k poskytnutí věcí nebo práv, s nimiž bude dodavatel oprávněn disponovat při plnění veřejné zakázky, a to alespoň v rozsahu, v jakém jiná osoba prokázala kvalifikaci za dodavatele.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75565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3933056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21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(4) Účastník zadávacího řízení prokáže v nabídce poskytnutí jistoty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a) sdělením údajů o provedené </a:t>
            </a:r>
            <a:r>
              <a:rPr lang="cs-CZ" sz="2400" b="1" dirty="0"/>
              <a:t>platbě</a:t>
            </a:r>
            <a:r>
              <a:rPr lang="cs-CZ" sz="2400" dirty="0"/>
              <a:t> zadavateli, jde-li o peněžní jistotu, nebo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b) předložením dokladu banky nebo pojišťovny prokazujícího povinnost banky nebo pojišťovny vyplatit zadavateli jistotu na základě jeho sdělení o splnění podmínek podle odstavce 7, jde-li o </a:t>
            </a:r>
            <a:r>
              <a:rPr lang="cs-CZ" sz="2400" b="1" dirty="0"/>
              <a:t>bankovní záruku </a:t>
            </a:r>
            <a:r>
              <a:rPr lang="cs-CZ" sz="2400" dirty="0"/>
              <a:t>nebo </a:t>
            </a:r>
            <a:r>
              <a:rPr lang="cs-CZ" sz="2400" b="1" dirty="0"/>
              <a:t>pojištění záruky</a:t>
            </a:r>
            <a:r>
              <a:rPr lang="cs-CZ" sz="2400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Jistota § 41</a:t>
            </a:r>
          </a:p>
        </p:txBody>
      </p:sp>
    </p:spTree>
    <p:extLst>
      <p:ext uri="{BB962C8B-B14F-4D97-AF65-F5344CB8AC3E}">
        <p14:creationId xmlns:p14="http://schemas.microsoft.com/office/powerpoint/2010/main" val="2117269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92488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(5) Je-li jistota poskytnuta formou bankovní záruky nebo pojištění záruky, je účastník zadávacího řízení povinen zajistit její platnost po celou dobu trvání zadávací lhůty. Zadavatel může v zadávacích podmínkách požadovat, aby doklady podle odstavce 4 písm. b) byly předloženy v originále nebo úředně ověřené kopii.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(6) Zadavatel </a:t>
            </a:r>
            <a:r>
              <a:rPr lang="cs-CZ" b="1" dirty="0"/>
              <a:t>vrátí</a:t>
            </a:r>
            <a:r>
              <a:rPr lang="cs-CZ" dirty="0"/>
              <a:t> bez zbytečného odkladu peněžní jistotu včetně úroků zúčtovaných peněžním ústavem, nebo odešle dodavateli </a:t>
            </a:r>
            <a:r>
              <a:rPr lang="cs-CZ" b="1" dirty="0"/>
              <a:t>údaje či doklady nezbytné k uvolnění jistoty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uplynutí</a:t>
            </a:r>
            <a:r>
              <a:rPr lang="en-US" dirty="0"/>
              <a:t> </a:t>
            </a:r>
            <a:r>
              <a:rPr lang="en-US" dirty="0" err="1"/>
              <a:t>zadávací</a:t>
            </a:r>
            <a:r>
              <a:rPr lang="en-US" dirty="0"/>
              <a:t> </a:t>
            </a:r>
            <a:r>
              <a:rPr lang="en-US" dirty="0" err="1"/>
              <a:t>lhůty</a:t>
            </a:r>
            <a:r>
              <a:rPr lang="en-US" dirty="0"/>
              <a:t>, </a:t>
            </a:r>
            <a:endParaRPr lang="cs-CZ" dirty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 err="1"/>
              <a:t>poté</a:t>
            </a:r>
            <a:r>
              <a:rPr lang="en-US" dirty="0"/>
              <a:t>, co </a:t>
            </a:r>
            <a:r>
              <a:rPr lang="en-US" dirty="0" err="1"/>
              <a:t>účastník</a:t>
            </a:r>
            <a:r>
              <a:rPr lang="cs-CZ" dirty="0" err="1"/>
              <a:t>ovi</a:t>
            </a:r>
            <a:r>
              <a:rPr lang="en-US" dirty="0"/>
              <a:t> </a:t>
            </a:r>
            <a:r>
              <a:rPr lang="en-US" dirty="0" err="1"/>
              <a:t>zanikne</a:t>
            </a:r>
            <a:r>
              <a:rPr lang="en-US" dirty="0"/>
              <a:t> </a:t>
            </a:r>
            <a:r>
              <a:rPr lang="en-US" dirty="0" err="1"/>
              <a:t>účast</a:t>
            </a:r>
            <a:r>
              <a:rPr lang="en-US" dirty="0"/>
              <a:t> v </a:t>
            </a:r>
            <a:r>
              <a:rPr lang="en-US" dirty="0" err="1"/>
              <a:t>zadávacím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koncem</a:t>
            </a:r>
            <a:r>
              <a:rPr lang="en-US" dirty="0"/>
              <a:t> </a:t>
            </a:r>
            <a:r>
              <a:rPr lang="en-US" dirty="0" err="1"/>
              <a:t>zadávací</a:t>
            </a:r>
            <a:r>
              <a:rPr lang="en-US" dirty="0"/>
              <a:t> </a:t>
            </a:r>
            <a:r>
              <a:rPr lang="en-US" dirty="0" err="1"/>
              <a:t>lhůty</a:t>
            </a:r>
            <a:r>
              <a:rPr lang="en-US" dirty="0"/>
              <a:t>,</a:t>
            </a:r>
            <a:r>
              <a:rPr lang="cs-CZ" dirty="0"/>
              <a:t> 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/>
              <a:t>po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zadávacího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Jistota § 41</a:t>
            </a:r>
          </a:p>
        </p:txBody>
      </p:sp>
    </p:spTree>
    <p:extLst>
      <p:ext uri="{BB962C8B-B14F-4D97-AF65-F5344CB8AC3E}">
        <p14:creationId xmlns:p14="http://schemas.microsoft.com/office/powerpoint/2010/main" val="2564859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Jak sestavit nabídku</a:t>
            </a:r>
          </a:p>
        </p:txBody>
      </p:sp>
    </p:spTree>
    <p:extLst>
      <p:ext uri="{BB962C8B-B14F-4D97-AF65-F5344CB8AC3E}">
        <p14:creationId xmlns:p14="http://schemas.microsoft.com/office/powerpoint/2010/main" val="92158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/>
          </a:bodyPr>
          <a:lstStyle/>
          <a:p>
            <a:pPr algn="just"/>
            <a:r>
              <a:rPr lang="cs-CZ" sz="1200" dirty="0"/>
              <a:t>§ 103 odst. 1: Mají-li být hodnoceny nabídky, zadavatel v zadávací dokumentaci nebo ve výzvě k podání nabídek</a:t>
            </a:r>
          </a:p>
          <a:p>
            <a:pPr algn="just"/>
            <a:r>
              <a:rPr lang="cs-CZ" sz="1200" dirty="0"/>
              <a:t>a) </a:t>
            </a:r>
            <a:r>
              <a:rPr lang="cs-CZ" sz="1200" b="1" dirty="0"/>
              <a:t>musí požadovat </a:t>
            </a:r>
            <a:r>
              <a:rPr lang="cs-CZ" sz="1200" dirty="0"/>
              <a:t>předložení údajů, dokumentů, vzorků nebo modelů, které potřebuje k hodnocení nabídek podle § 114,</a:t>
            </a:r>
          </a:p>
          <a:p>
            <a:pPr algn="just"/>
            <a:r>
              <a:rPr lang="cs-CZ" sz="1200" dirty="0"/>
              <a:t>b) </a:t>
            </a:r>
            <a:r>
              <a:rPr lang="cs-CZ" sz="1200" b="1" dirty="0"/>
              <a:t>musí požadovat </a:t>
            </a:r>
            <a:r>
              <a:rPr lang="cs-CZ" sz="1200" dirty="0"/>
              <a:t>předložení údajů, dokumentů, vzorků nebo modelů, které potřebuje k posouzení splnění podmínek účasti v zadávacím řízení,</a:t>
            </a:r>
          </a:p>
          <a:p>
            <a:pPr algn="just"/>
            <a:r>
              <a:rPr lang="cs-CZ" sz="1200" dirty="0"/>
              <a:t>c) </a:t>
            </a:r>
            <a:r>
              <a:rPr lang="cs-CZ" sz="1200" b="1" dirty="0"/>
              <a:t>stanoví</a:t>
            </a:r>
            <a:r>
              <a:rPr lang="cs-CZ" sz="1200" dirty="0"/>
              <a:t> formu a způsob podání nabídek; v případě elektronických nabídek určí elektronický nástroj pro jejich podání,</a:t>
            </a:r>
          </a:p>
          <a:p>
            <a:pPr algn="just"/>
            <a:r>
              <a:rPr lang="cs-CZ" sz="1200" dirty="0"/>
              <a:t>d) může požadovat předložení údajů o majetkové struktuře účastníka zadávacího řízení nebo jeho poddodavatele,</a:t>
            </a:r>
          </a:p>
          <a:p>
            <a:pPr algn="just"/>
            <a:r>
              <a:rPr lang="cs-CZ" sz="1200" dirty="0"/>
              <a:t>e) může po dodavatelích požadovat, aby v nabídce uvedli jméno, nebo jména a příjmení a odbornou kvalifikaci pracovníků, kteří budou odpovědní za plnění veřejné zakázky, jde-li o veřejnou zakázku na služby, na stavební práce nebo na dodávky, která zahrnuje umístění nebo montáž,</a:t>
            </a:r>
          </a:p>
          <a:p>
            <a:pPr algn="just"/>
            <a:r>
              <a:rPr lang="cs-CZ" sz="1200" dirty="0"/>
              <a:t>f) může požadovat, aby v případě společné účasti dodavatelů v nabídce doložili, jaké bude rozdělení odpovědnosti za plnění veřejné zakázky; zadavatel může vyžadovat, aby odpovědnost nesli všichni dodavatelé podávající společnou nabídku společně a nerozdílně.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sestavení a podání nabídek</a:t>
            </a:r>
          </a:p>
        </p:txBody>
      </p:sp>
    </p:spTree>
    <p:extLst>
      <p:ext uri="{BB962C8B-B14F-4D97-AF65-F5344CB8AC3E}">
        <p14:creationId xmlns:p14="http://schemas.microsoft.com/office/powerpoint/2010/main" val="1029645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dokladů § 45 odst. 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7971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určí zadavatel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doklad v jiném než požadovaném jazyce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sz="2700" dirty="0"/>
              <a:t>překlad do požadovaného jazyka (úkol dodavatele)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700" dirty="0"/>
              <a:t>Překlad 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stačí prostý překlad, (až) v případě pochybností žádost  o úřední překlad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dirty="0"/>
              <a:t>neplatí pro doklady v českém nebo slovenském jazyce + diplomy v latině (lze prominout i u jiných jazyků)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Akcentovaná písemnost čestného prohlášení o tom, že se doklad podle příslušného právního řádu nevydává</a:t>
            </a:r>
          </a:p>
        </p:txBody>
      </p:sp>
    </p:spTree>
    <p:extLst>
      <p:ext uri="{BB962C8B-B14F-4D97-AF65-F5344CB8AC3E}">
        <p14:creationId xmlns:p14="http://schemas.microsoft.com/office/powerpoint/2010/main" val="130515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Stáří dokladů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422108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§ 86(3) Doklady prokazující základní způsobilost podle § 74 </a:t>
            </a:r>
            <a:r>
              <a:rPr lang="cs-CZ" strike="sngStrike" dirty="0"/>
              <a:t>a profesní způsobilost podle § 77 odst. 1</a:t>
            </a:r>
            <a:r>
              <a:rPr lang="cs-CZ" dirty="0"/>
              <a:t> musí prokazovat splnění požadovaného kritéria způsobilosti nejpozději v době 3 měsíců přede dnem zahájení zadávacího řízení. </a:t>
            </a:r>
          </a:p>
        </p:txBody>
      </p:sp>
    </p:spTree>
    <p:extLst>
      <p:ext uri="{BB962C8B-B14F-4D97-AF65-F5344CB8AC3E}">
        <p14:creationId xmlns:p14="http://schemas.microsoft.com/office/powerpoint/2010/main" val="2897391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fontScale="92500" lnSpcReduction="20000"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= link na web + případné přihlašovací údaje (+bezplatnost)</a:t>
            </a:r>
          </a:p>
          <a:p>
            <a:pPr algn="just"/>
            <a:r>
              <a:rPr lang="cs-CZ" dirty="0"/>
              <a:t>nelze vyloučit</a:t>
            </a:r>
          </a:p>
          <a:p>
            <a:pPr algn="just"/>
            <a:r>
              <a:rPr lang="cs-CZ" dirty="0"/>
              <a:t>nahrazuje předložení dokladu</a:t>
            </a:r>
          </a:p>
          <a:p>
            <a:pPr algn="just"/>
            <a:r>
              <a:rPr lang="cs-CZ" dirty="0"/>
              <a:t>	neuplatní se pravidla pro originály    kopie</a:t>
            </a:r>
          </a:p>
          <a:p>
            <a:pPr algn="just"/>
            <a:r>
              <a:rPr lang="cs-CZ" dirty="0"/>
              <a:t>	neuplatní se pravidla pro povinný překlad do 	češtiny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do informačního systému veřejné správy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44690" y="495036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44690" y="558924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ásobení 5"/>
          <p:cNvSpPr/>
          <p:nvPr/>
        </p:nvSpPr>
        <p:spPr>
          <a:xfrm>
            <a:off x="6372200" y="4896359"/>
            <a:ext cx="360040" cy="324036"/>
          </a:xfrm>
          <a:prstGeom prst="mathMultiply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83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/>
          <a:lstStyle/>
          <a:p>
            <a:r>
              <a:rPr lang="cs-CZ" dirty="0"/>
              <a:t>nadlimitní</a:t>
            </a:r>
          </a:p>
          <a:p>
            <a:r>
              <a:rPr lang="cs-CZ" dirty="0"/>
              <a:t>podlimitní</a:t>
            </a:r>
          </a:p>
          <a:p>
            <a:r>
              <a:rPr lang="cs-CZ" dirty="0"/>
              <a:t>VZMR, veřejné zakázky malého rozsahu</a:t>
            </a:r>
          </a:p>
          <a:p>
            <a:r>
              <a:rPr lang="cs-CZ" dirty="0"/>
              <a:t>zjednodušený (tzv. </a:t>
            </a:r>
            <a:r>
              <a:rPr lang="cs-CZ" dirty="0" err="1"/>
              <a:t>light</a:t>
            </a:r>
            <a:r>
              <a:rPr lang="cs-CZ" dirty="0"/>
              <a:t> režim)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VZ § 24 - 27</a:t>
            </a:r>
          </a:p>
        </p:txBody>
      </p:sp>
    </p:spTree>
    <p:extLst>
      <p:ext uri="{BB962C8B-B14F-4D97-AF65-F5344CB8AC3E}">
        <p14:creationId xmlns:p14="http://schemas.microsoft.com/office/powerpoint/2010/main" val="2297507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67240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seznam kvalifikovaných dodavatelů (SKD)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Seznam kvalifikovaných dodavatelů - ISVZ (nipez.cz)</a:t>
            </a:r>
            <a:endParaRPr lang="cs-CZ" dirty="0"/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prokazuje základní a profesní způsobilost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Použitelný, pokud není starší než 3 měsíce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povinnost obnovovat zápis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systém certifikovaných dodavatelů 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Svaz podnikatelů ve stavebnictví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Skrze certifikační orgány pro kvalifikaci (akreditované od ČIA)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způsoby prokázání kvalifikace</a:t>
            </a:r>
          </a:p>
        </p:txBody>
      </p:sp>
    </p:spTree>
    <p:extLst>
      <p:ext uri="{BB962C8B-B14F-4D97-AF65-F5344CB8AC3E}">
        <p14:creationId xmlns:p14="http://schemas.microsoft.com/office/powerpoint/2010/main" val="130037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Nahrazuje předložení 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požadovaného dokladu, který se v jiném státě nevydává (§ 45 odst. 3)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dokladů o kvalifikaci – čestné prohlášení ale nestačí před uzavřením smlouvy (§ 122 odst. 3)</a:t>
            </a:r>
          </a:p>
          <a:p>
            <a:pPr algn="just"/>
            <a:r>
              <a:rPr lang="cs-CZ" dirty="0"/>
              <a:t>ALE! v ZPŘ čestné prohlášení o kvalifikaci k uzavření smlouvy stačí </a:t>
            </a:r>
          </a:p>
          <a:p>
            <a:pPr algn="just"/>
            <a:r>
              <a:rPr lang="cs-CZ" dirty="0"/>
              <a:t>čestné prohlášení je u některých kritérií základní způsobilosti jediným možným dokladem (viz § 75/1) – nelze jej „aktivovat“ před uzavíráním smlouvy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Čestné prohlášení</a:t>
            </a:r>
          </a:p>
        </p:txBody>
      </p:sp>
    </p:spTree>
    <p:extLst>
      <p:ext uri="{BB962C8B-B14F-4D97-AF65-F5344CB8AC3E}">
        <p14:creationId xmlns:p14="http://schemas.microsoft.com/office/powerpoint/2010/main" val="1762021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248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EU standardizovaný formát čestného prohlášení </a:t>
            </a:r>
            <a:r>
              <a:rPr lang="cs-CZ" dirty="0">
                <a:hlinkClick r:id="rId2"/>
              </a:rPr>
              <a:t>https://www.espd.cz/filter</a:t>
            </a:r>
            <a:endParaRPr lang="cs-CZ" dirty="0"/>
          </a:p>
          <a:p>
            <a:pPr algn="just"/>
            <a:r>
              <a:rPr lang="cs-CZ" dirty="0"/>
              <a:t>zadavatel nemůže </a:t>
            </a:r>
            <a:r>
              <a:rPr lang="cs-CZ" b="1" dirty="0"/>
              <a:t>v žádném případě </a:t>
            </a:r>
            <a:r>
              <a:rPr lang="cs-CZ" dirty="0"/>
              <a:t>vyloučit – použitelnost  případech, kdy zadavatel nepřipouští předložení čestného prohlášení</a:t>
            </a:r>
          </a:p>
          <a:p>
            <a:pPr algn="just"/>
            <a:r>
              <a:rPr lang="cs-CZ" dirty="0"/>
              <a:t>jedná se o „</a:t>
            </a:r>
            <a:r>
              <a:rPr lang="cs-CZ" i="1" dirty="0"/>
              <a:t>předběžný doklad</a:t>
            </a:r>
            <a:r>
              <a:rPr lang="cs-CZ" dirty="0"/>
              <a:t>“, nestačí ale před uzavřením smlouvy (§ 122 odst. 3) </a:t>
            </a:r>
          </a:p>
          <a:p>
            <a:pPr algn="just"/>
            <a:r>
              <a:rPr lang="cs-CZ" dirty="0"/>
              <a:t>zadavatel má právo kdykoliv vyžádat předložení dokladů podle § 46 (u kvalifikace vítěze povinnost)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sz="25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4208687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4104456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ts val="3600"/>
              </a:lnSpc>
            </a:pPr>
            <a:r>
              <a:rPr lang="cs-CZ" dirty="0"/>
              <a:t>§ 45 odst. 1 ZZVZ</a:t>
            </a:r>
          </a:p>
          <a:p>
            <a:pPr algn="just">
              <a:lnSpc>
                <a:spcPts val="3600"/>
              </a:lnSpc>
            </a:pPr>
            <a:r>
              <a:rPr lang="cs-CZ" i="1" dirty="0"/>
              <a:t>Pokud tento zákon nebo zadavatel vyžaduje předložení dokladu, předkládá dodavatel kopie dokladu, nestanoví-li tento zákon jinak</a:t>
            </a:r>
            <a:r>
              <a:rPr lang="cs-CZ" dirty="0"/>
              <a:t>.</a:t>
            </a:r>
          </a:p>
          <a:p>
            <a:pPr algn="just">
              <a:lnSpc>
                <a:spcPts val="3600"/>
              </a:lnSpc>
            </a:pPr>
            <a:r>
              <a:rPr lang="cs-CZ" i="1" dirty="0"/>
              <a:t>Zadavatel může postupem podle § 46 odst. 1 </a:t>
            </a:r>
            <a:br>
              <a:rPr lang="cs-CZ" i="1" dirty="0"/>
            </a:br>
            <a:r>
              <a:rPr lang="cs-CZ" dirty="0"/>
              <a:t>[= doplňování / objasňování podaných nabídek] </a:t>
            </a:r>
            <a:r>
              <a:rPr lang="cs-CZ" i="1" dirty="0"/>
              <a:t>požadovat předložení originálu nebo úředně ověřené kopie dokladu.</a:t>
            </a:r>
          </a:p>
          <a:p>
            <a:pPr algn="just">
              <a:lnSpc>
                <a:spcPts val="3600"/>
              </a:lnSpc>
            </a:pP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Předkládání kopií v zadávacím řízení</a:t>
            </a:r>
          </a:p>
        </p:txBody>
      </p:sp>
    </p:spTree>
    <p:extLst>
      <p:ext uri="{BB962C8B-B14F-4D97-AF65-F5344CB8AC3E}">
        <p14:creationId xmlns:p14="http://schemas.microsoft.com/office/powerpoint/2010/main" val="1100387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Podání nabídky, komunikace</a:t>
            </a:r>
          </a:p>
        </p:txBody>
      </p:sp>
    </p:spTree>
    <p:extLst>
      <p:ext uri="{BB962C8B-B14F-4D97-AF65-F5344CB8AC3E}">
        <p14:creationId xmlns:p14="http://schemas.microsoft.com/office/powerpoint/2010/main" val="3173182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Při komunikaci mezi zadavatelem a dodavateli v zadávacím řízení nesmí být narušena důvěrnost nabídek a žádostí o účast a úplnost údajů v nich obsažených. </a:t>
            </a:r>
            <a:r>
              <a:rPr lang="cs-CZ" b="1" dirty="0"/>
              <a:t>Zadavateli nesmí být umožněn přístup k obsahu nabídek a žádostí o účast před uplynutím lhůty stanovené pro jejich podání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211 odst. 4 ZZVZ</a:t>
            </a:r>
          </a:p>
        </p:txBody>
      </p:sp>
    </p:spTree>
    <p:extLst>
      <p:ext uri="{BB962C8B-B14F-4D97-AF65-F5344CB8AC3E}">
        <p14:creationId xmlns:p14="http://schemas.microsoft.com/office/powerpoint/2010/main" val="777425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§ 28 odst. 1 písm. i) ZZVZ: programové vybavení, případně jeho součásti, které jsou spojeny se sítí nebo službou elektronických komunikací a umožňují prostřednictvím této sítě nebo služby příjem:</a:t>
            </a:r>
          </a:p>
          <a:p>
            <a:pPr algn="just"/>
            <a:r>
              <a:rPr lang="cs-CZ" dirty="0"/>
              <a:t>nabídek, předběžných nabídek, žádostí o účast,…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doručení v elektronickém nástroji: okamžik přijetí zprávy adresátem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nástroj</a:t>
            </a:r>
          </a:p>
        </p:txBody>
      </p:sp>
    </p:spTree>
    <p:extLst>
      <p:ext uri="{BB962C8B-B14F-4D97-AF65-F5344CB8AC3E}">
        <p14:creationId xmlns:p14="http://schemas.microsoft.com/office/powerpoint/2010/main" val="764967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464496"/>
          </a:xfrm>
        </p:spPr>
        <p:txBody>
          <a:bodyPr/>
          <a:lstStyle/>
          <a:p>
            <a:pPr marL="0" indent="0" algn="just"/>
            <a:r>
              <a:rPr lang="cs-CZ" dirty="0"/>
              <a:t>Ostatní úkony - zadavatel i dodavatel mohou použít jakýkoli prostředek el. komunikace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elektronický nástroj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datová schránka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e-mail – pokud se jedná o právní jednání, musí být s podpisem</a:t>
            </a:r>
          </a:p>
        </p:txBody>
      </p:sp>
    </p:spTree>
    <p:extLst>
      <p:ext uri="{BB962C8B-B14F-4D97-AF65-F5344CB8AC3E}">
        <p14:creationId xmlns:p14="http://schemas.microsoft.com/office/powerpoint/2010/main" val="2364079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§ 109 odst. 3 </a:t>
            </a:r>
          </a:p>
          <a:p>
            <a:pPr algn="just"/>
            <a:r>
              <a:rPr lang="cs-CZ" dirty="0"/>
              <a:t>Pokud o to účastník zadávacího řízení po skončení lhůty pro podání nabídek </a:t>
            </a:r>
            <a:r>
              <a:rPr lang="cs-CZ" b="1" dirty="0"/>
              <a:t>písemně požádá</a:t>
            </a:r>
            <a:r>
              <a:rPr lang="cs-CZ" dirty="0"/>
              <a:t>, zadavatel do </a:t>
            </a:r>
            <a:r>
              <a:rPr lang="cs-CZ" b="1" dirty="0"/>
              <a:t>5 pracovních dnů </a:t>
            </a:r>
            <a:r>
              <a:rPr lang="cs-CZ" dirty="0"/>
              <a:t>od doručení této žádosti odešle všem účastníkům zadávacího řízení, nebo uveřejní na profilu zadavatele údaje z nabídek odpovídající </a:t>
            </a:r>
            <a:r>
              <a:rPr lang="cs-CZ" b="1" dirty="0"/>
              <a:t>číselně vyjádřitelným kritériím hodnocení, a to bez identifikačních údajů účastníků zadávacího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Sdělování údajů z elektronických nabídek</a:t>
            </a:r>
          </a:p>
        </p:txBody>
      </p:sp>
    </p:spTree>
    <p:extLst>
      <p:ext uri="{BB962C8B-B14F-4D97-AF65-F5344CB8AC3E}">
        <p14:creationId xmlns:p14="http://schemas.microsoft.com/office/powerpoint/2010/main" val="1472245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Vyloučení účastníka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09414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03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66805"/>
              </p:ext>
            </p:extLst>
          </p:nvPr>
        </p:nvGraphicFramePr>
        <p:xfrm>
          <a:off x="0" y="0"/>
          <a:ext cx="9143999" cy="663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743398265"/>
                    </a:ext>
                  </a:extLst>
                </a:gridCol>
                <a:gridCol w="249837">
                  <a:extLst>
                    <a:ext uri="{9D8B030D-6E8A-4147-A177-3AD203B41FA5}">
                      <a16:colId xmlns:a16="http://schemas.microsoft.com/office/drawing/2014/main" val="4180019773"/>
                    </a:ext>
                  </a:extLst>
                </a:gridCol>
                <a:gridCol w="824458">
                  <a:extLst>
                    <a:ext uri="{9D8B030D-6E8A-4147-A177-3AD203B41FA5}">
                      <a16:colId xmlns:a16="http://schemas.microsoft.com/office/drawing/2014/main" val="4113942446"/>
                    </a:ext>
                  </a:extLst>
                </a:gridCol>
                <a:gridCol w="2236607">
                  <a:extLst>
                    <a:ext uri="{9D8B030D-6E8A-4147-A177-3AD203B41FA5}">
                      <a16:colId xmlns:a16="http://schemas.microsoft.com/office/drawing/2014/main" val="3551086814"/>
                    </a:ext>
                  </a:extLst>
                </a:gridCol>
                <a:gridCol w="2785097">
                  <a:extLst>
                    <a:ext uri="{9D8B030D-6E8A-4147-A177-3AD203B41FA5}">
                      <a16:colId xmlns:a16="http://schemas.microsoft.com/office/drawing/2014/main" val="1608200453"/>
                    </a:ext>
                  </a:extLst>
                </a:gridCol>
              </a:tblGrid>
              <a:tr h="779917">
                <a:tc rowSpan="6"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VZ</a:t>
                      </a:r>
                      <a:r>
                        <a:rPr lang="cs-CZ" b="1" baseline="0" dirty="0">
                          <a:solidFill>
                            <a:schemeClr val="tx1"/>
                          </a:solidFill>
                        </a:rPr>
                        <a:t> dodávky</a:t>
                      </a:r>
                    </a:p>
                    <a:p>
                      <a:pPr algn="l"/>
                      <a:r>
                        <a:rPr lang="cs-CZ" b="1" baseline="0" dirty="0">
                          <a:solidFill>
                            <a:schemeClr val="tx1"/>
                          </a:solidFill>
                        </a:rPr>
                        <a:t>VZ služby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2.000.000,-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VZMR</a:t>
                      </a:r>
                      <a:endParaRPr kumimoji="0" lang="en-GB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36739"/>
                  </a:ext>
                </a:extLst>
              </a:tr>
              <a:tr h="7799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2.000.001,-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Podlimitní</a:t>
                      </a:r>
                      <a:r>
                        <a:rPr lang="cs-CZ" b="1" baseline="0" dirty="0"/>
                        <a:t> VZ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41150"/>
                  </a:ext>
                </a:extLst>
              </a:tr>
              <a:tr h="59686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.494.</a:t>
                      </a:r>
                      <a:r>
                        <a:rPr kumimoji="0" lang="en-GB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 </a:t>
                      </a:r>
                      <a:r>
                        <a:rPr kumimoji="0" lang="cs-CZ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,-</a:t>
                      </a:r>
                      <a:endParaRPr kumimoji="0" lang="en-GB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Nadlimitní</a:t>
                      </a:r>
                      <a:r>
                        <a:rPr lang="cs-CZ" b="1" baseline="0" dirty="0"/>
                        <a:t> VZ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061682"/>
                  </a:ext>
                </a:extLst>
              </a:tr>
              <a:tr h="3899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/>
                        <a:t>§ 4 odst. 1 a), b),</a:t>
                      </a:r>
                      <a:r>
                        <a:rPr lang="cs-CZ" sz="1600" b="0" baseline="0" dirty="0"/>
                        <a:t> c)</a:t>
                      </a:r>
                      <a:endParaRPr lang="en-GB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292166"/>
                  </a:ext>
                </a:extLst>
              </a:tr>
              <a:tr h="5968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b="1" dirty="0"/>
                        <a:t>5</a:t>
                      </a:r>
                      <a:r>
                        <a:rPr lang="cs-CZ" b="1" dirty="0"/>
                        <a:t>.401.</a:t>
                      </a:r>
                      <a:r>
                        <a:rPr lang="en-GB" b="1" dirty="0"/>
                        <a:t>000</a:t>
                      </a:r>
                      <a:r>
                        <a:rPr lang="cs-CZ" b="1" dirty="0"/>
                        <a:t>,-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55554"/>
                  </a:ext>
                </a:extLst>
              </a:tr>
              <a:tr h="3746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r"/>
                      <a:r>
                        <a:rPr lang="cs-CZ" dirty="0"/>
                        <a:t>ostatní vč.</a:t>
                      </a:r>
                      <a:r>
                        <a:rPr lang="cs-CZ" baseline="0" dirty="0"/>
                        <a:t> municipalit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93434"/>
                  </a:ext>
                </a:extLst>
              </a:tr>
              <a:tr h="779917">
                <a:tc rowSpan="3"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VZ stavební</a:t>
                      </a:r>
                      <a:r>
                        <a:rPr lang="cs-CZ" b="1" baseline="0" dirty="0">
                          <a:solidFill>
                            <a:schemeClr val="tx1"/>
                          </a:solidFill>
                        </a:rPr>
                        <a:t> práce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6.000.000,-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VZMR</a:t>
                      </a:r>
                      <a:endParaRPr kumimoji="0" lang="en-GB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53277"/>
                  </a:ext>
                </a:extLst>
              </a:tr>
              <a:tr h="7799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6.000.001,-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Podlimitní</a:t>
                      </a:r>
                      <a:r>
                        <a:rPr lang="cs-CZ" b="1" baseline="0" dirty="0"/>
                        <a:t> VZ</a:t>
                      </a:r>
                      <a:endParaRPr lang="en-GB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649677"/>
                  </a:ext>
                </a:extLst>
              </a:tr>
              <a:tr h="15598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b="1" dirty="0"/>
                        <a:t>1</a:t>
                      </a:r>
                      <a:r>
                        <a:rPr lang="cs-CZ" b="1" dirty="0"/>
                        <a:t>35.348.</a:t>
                      </a:r>
                      <a:r>
                        <a:rPr lang="en-GB" b="1" dirty="0"/>
                        <a:t>000</a:t>
                      </a:r>
                      <a:r>
                        <a:rPr lang="cs-CZ" b="1" dirty="0"/>
                        <a:t>,-</a:t>
                      </a:r>
                      <a:endParaRPr lang="en-GB" b="1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Nadlimitní</a:t>
                      </a:r>
                      <a:r>
                        <a:rPr lang="cs-CZ" b="1" baseline="0" dirty="0"/>
                        <a:t> VZ</a:t>
                      </a:r>
                      <a:endParaRPr lang="en-GB" b="1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29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602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vyloučením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uplyne lhůta pro podání námitek proti vyloučení, pokud námitky nepodá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v případě podání námitek uplyne lhůta pro podání návrhu 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nabytím právní moci rozhodnutí o zastavení správního řízení či zamítnutí návrhu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odstoupením</a:t>
            </a:r>
            <a:r>
              <a:rPr lang="cs-CZ" sz="2400" dirty="0"/>
              <a:t> účastníka zadávacího řízení v době mimo zadávací lhůtu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uplynutím lhůty</a:t>
            </a:r>
            <a:r>
              <a:rPr lang="cs-CZ" sz="2400" dirty="0"/>
              <a:t> k podání žádostí o účast, předběžných nabídek nebo nabídek účastníkům zadávacího řízení, kteří žádost o účast, předběžnou nabídku nebo nabídku nepodali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účastenství § 47, 48</a:t>
            </a:r>
          </a:p>
        </p:txBody>
      </p:sp>
    </p:spTree>
    <p:extLst>
      <p:ext uri="{BB962C8B-B14F-4D97-AF65-F5344CB8AC3E}">
        <p14:creationId xmlns:p14="http://schemas.microsoft.com/office/powerpoint/2010/main" val="1347856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§ 48</a:t>
            </a:r>
          </a:p>
          <a:p>
            <a:pPr algn="just"/>
            <a:r>
              <a:rPr lang="cs-CZ" dirty="0"/>
              <a:t>Odst. 1: Zadavatel </a:t>
            </a:r>
            <a:r>
              <a:rPr lang="cs-CZ" b="1" u="sng" dirty="0"/>
              <a:t>může</a:t>
            </a:r>
            <a:r>
              <a:rPr lang="cs-CZ" dirty="0"/>
              <a:t> vyloučit účastníka zadávacího řízení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pouze z důvodů stanovených zákonem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kdykoliv v průběhu zadávacího řízení</a:t>
            </a:r>
          </a:p>
          <a:p>
            <a:pPr algn="just"/>
            <a:r>
              <a:rPr lang="cs-CZ" dirty="0"/>
              <a:t>Odst. 8: povinnost vyloučení u některých vylučovacích titulů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účastníka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093595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§ 48 odst. 2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řízení, pokud </a:t>
            </a:r>
            <a:r>
              <a:rPr lang="cs-CZ" sz="2000" b="1" dirty="0"/>
              <a:t>údaje, doklady, vzorky nebo modely</a:t>
            </a:r>
            <a:r>
              <a:rPr lang="cs-CZ" sz="2000" dirty="0"/>
              <a:t> předložené účastníkem zadávacího řízení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</a:t>
            </a:r>
            <a:r>
              <a:rPr lang="cs-CZ" sz="2000" b="1" dirty="0"/>
              <a:t>nesplňují</a:t>
            </a:r>
            <a:r>
              <a:rPr lang="cs-CZ" sz="2000" dirty="0"/>
              <a:t> zadávací podmínky nebo je účastník zadávacího řízení ve stanovené lhůtě </a:t>
            </a:r>
            <a:r>
              <a:rPr lang="cs-CZ" sz="2000" b="1" dirty="0"/>
              <a:t>nedoložil</a:t>
            </a:r>
            <a:r>
              <a:rPr lang="cs-CZ" sz="2000" dirty="0"/>
              <a:t>,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nebyly účastníkem zadávacího řízení </a:t>
            </a:r>
            <a:r>
              <a:rPr lang="cs-CZ" sz="2000" b="1" dirty="0"/>
              <a:t>objasněny</a:t>
            </a:r>
            <a:r>
              <a:rPr lang="cs-CZ" sz="2000" dirty="0"/>
              <a:t> nebo </a:t>
            </a:r>
            <a:r>
              <a:rPr lang="cs-CZ" sz="2000" b="1" dirty="0"/>
              <a:t>doplněny</a:t>
            </a:r>
            <a:r>
              <a:rPr lang="cs-CZ" sz="2000" dirty="0"/>
              <a:t> na základě </a:t>
            </a:r>
            <a:r>
              <a:rPr lang="cs-CZ" sz="2000" b="1" dirty="0"/>
              <a:t>žádosti</a:t>
            </a:r>
            <a:r>
              <a:rPr lang="cs-CZ" sz="2000" dirty="0"/>
              <a:t> podle § 46, nebo</a:t>
            </a:r>
          </a:p>
          <a:p>
            <a:r>
              <a:rPr lang="cs-CZ" sz="2000" i="1" dirty="0"/>
              <a:t>c)</a:t>
            </a:r>
            <a:r>
              <a:rPr lang="cs-CZ" sz="2000" dirty="0"/>
              <a:t> </a:t>
            </a:r>
            <a:r>
              <a:rPr lang="cs-CZ" sz="2000" b="1" dirty="0"/>
              <a:t>neodpovídají skutečnosti </a:t>
            </a:r>
            <a:r>
              <a:rPr lang="cs-CZ" sz="2000" dirty="0"/>
              <a:t>a </a:t>
            </a:r>
            <a:r>
              <a:rPr lang="cs-CZ" sz="2000" b="1" dirty="0"/>
              <a:t>měly nebo mohou mít vliv na posouzení podmínek</a:t>
            </a:r>
            <a:r>
              <a:rPr lang="cs-CZ" sz="2000" dirty="0"/>
              <a:t> účasti nebo na </a:t>
            </a:r>
            <a:r>
              <a:rPr lang="cs-CZ" sz="2000" b="1" dirty="0"/>
              <a:t>naplnění kritérií hodnocení</a:t>
            </a:r>
            <a:r>
              <a:rPr lang="cs-CZ" sz="2000" dirty="0"/>
              <a:t>.</a:t>
            </a:r>
          </a:p>
          <a:p>
            <a:r>
              <a:rPr lang="cs-CZ" sz="2000" dirty="0"/>
              <a:t>odst. 8: </a:t>
            </a:r>
            <a:r>
              <a:rPr lang="cs-CZ" sz="2000" b="1" dirty="0"/>
              <a:t>Vybraného dodavatele </a:t>
            </a:r>
            <a:r>
              <a:rPr lang="cs-CZ" sz="2000" dirty="0"/>
              <a:t>zadavatel vyloučí z účasti v zadávacím řízení, pokud zjistí, že jsou naplněny důvody vyloučení podle odstavce 2.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Vyloučení_obsah</a:t>
            </a:r>
            <a:r>
              <a:rPr lang="cs-CZ" dirty="0"/>
              <a:t> nabídky</a:t>
            </a:r>
          </a:p>
        </p:txBody>
      </p:sp>
    </p:spTree>
    <p:extLst>
      <p:ext uri="{BB962C8B-B14F-4D97-AF65-F5344CB8AC3E}">
        <p14:creationId xmlns:p14="http://schemas.microsoft.com/office/powerpoint/2010/main" val="37246773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/>
              <a:t>§ 48 odst. 5 písm. a)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plnění nabízené dodavatelem by vedlo k nedodržování povinností vyplývajících 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z předpisů práva životního prostředí, 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sociálních předpisů nebo 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pracovněprávních předpisů nebo 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kolektivních smluv vztahujících se k předmětu veřejné zakázky.</a:t>
            </a:r>
          </a:p>
          <a:p>
            <a:r>
              <a:rPr lang="cs-CZ" sz="2000" b="1" dirty="0"/>
              <a:t>povinnost </a:t>
            </a:r>
            <a:r>
              <a:rPr lang="cs-CZ" sz="2000" dirty="0"/>
              <a:t>vyloučit u </a:t>
            </a:r>
            <a:r>
              <a:rPr lang="cs-CZ" sz="2000" b="1" dirty="0"/>
              <a:t>vybraného účastníka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Vyloučení_nedodržování</a:t>
            </a:r>
            <a:r>
              <a:rPr lang="cs-CZ" dirty="0"/>
              <a:t> předpisů</a:t>
            </a:r>
          </a:p>
        </p:txBody>
      </p:sp>
    </p:spTree>
    <p:extLst>
      <p:ext uri="{BB962C8B-B14F-4D97-AF65-F5344CB8AC3E}">
        <p14:creationId xmlns:p14="http://schemas.microsoft.com/office/powerpoint/2010/main" val="36056236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48 odst. 5 písm. b)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došlo ke střetu zájmů a jiné opatření k nápravě, kromě zrušení zadávacího řízení, není možné.</a:t>
            </a:r>
          </a:p>
          <a:p>
            <a:endParaRPr lang="cs-CZ" sz="2000" b="1" dirty="0"/>
          </a:p>
          <a:p>
            <a:r>
              <a:rPr lang="cs-CZ" sz="2000" b="1" dirty="0"/>
              <a:t>povinnost </a:t>
            </a:r>
            <a:r>
              <a:rPr lang="cs-CZ" sz="2000" dirty="0"/>
              <a:t>vyloučit u </a:t>
            </a:r>
            <a:r>
              <a:rPr lang="cs-CZ" sz="2000" b="1" dirty="0"/>
              <a:t>vybraného účastníka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Vyloučení_střet</a:t>
            </a:r>
            <a:r>
              <a:rPr lang="cs-CZ" dirty="0"/>
              <a:t> zájmů</a:t>
            </a:r>
          </a:p>
        </p:txBody>
      </p:sp>
    </p:spTree>
    <p:extLst>
      <p:ext uri="{BB962C8B-B14F-4D97-AF65-F5344CB8AC3E}">
        <p14:creationId xmlns:p14="http://schemas.microsoft.com/office/powerpoint/2010/main" val="1475417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48 odst. 5 písm. c)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došlo k </a:t>
            </a:r>
            <a:r>
              <a:rPr lang="cs-CZ" sz="2000" b="1" dirty="0"/>
              <a:t>narušení hospodářské soutěže předchozí</a:t>
            </a:r>
            <a:r>
              <a:rPr lang="cs-CZ" sz="2000" dirty="0"/>
              <a:t> účastí účastníka zadávacího řízení při </a:t>
            </a:r>
            <a:r>
              <a:rPr lang="cs-CZ" sz="2000" b="1" dirty="0"/>
              <a:t>přípravě</a:t>
            </a:r>
            <a:r>
              <a:rPr lang="cs-CZ" sz="2000" dirty="0"/>
              <a:t> zadávacího řízení, </a:t>
            </a:r>
            <a:r>
              <a:rPr lang="cs-CZ" sz="2000" b="1" dirty="0"/>
              <a:t>jiné opatření </a:t>
            </a:r>
            <a:r>
              <a:rPr lang="cs-CZ" sz="2000" dirty="0"/>
              <a:t>k nápravě není možné a </a:t>
            </a:r>
            <a:r>
              <a:rPr lang="cs-CZ" sz="2000" b="1" dirty="0"/>
              <a:t>účastník</a:t>
            </a:r>
            <a:r>
              <a:rPr lang="cs-CZ" sz="2000" dirty="0"/>
              <a:t> zadávacího řízení na písemnou výzvu zadavatele </a:t>
            </a:r>
            <a:r>
              <a:rPr lang="cs-CZ" sz="2000" b="1" dirty="0"/>
              <a:t>neprokázal</a:t>
            </a:r>
            <a:r>
              <a:rPr lang="cs-CZ" sz="2000" dirty="0"/>
              <a:t>, že k narušení hospodářské soutěže </a:t>
            </a:r>
            <a:r>
              <a:rPr lang="cs-CZ" sz="2000" b="1" dirty="0"/>
              <a:t>nedošlo</a:t>
            </a:r>
            <a:r>
              <a:rPr lang="cs-CZ" sz="2000" dirty="0"/>
              <a:t>.</a:t>
            </a:r>
          </a:p>
          <a:p>
            <a:endParaRPr lang="cs-CZ" sz="2000" b="1" dirty="0"/>
          </a:p>
          <a:p>
            <a:r>
              <a:rPr lang="cs-CZ" sz="2000" b="1" dirty="0"/>
              <a:t>povinnost </a:t>
            </a:r>
            <a:r>
              <a:rPr lang="cs-CZ" sz="2000" dirty="0"/>
              <a:t>vyloučit u </a:t>
            </a:r>
            <a:r>
              <a:rPr lang="cs-CZ" sz="2000" b="1" dirty="0"/>
              <a:t>vybraného účastníka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Vyloučení_narušení</a:t>
            </a:r>
            <a:r>
              <a:rPr lang="cs-CZ" dirty="0"/>
              <a:t> hospodářské soutěže</a:t>
            </a:r>
          </a:p>
        </p:txBody>
      </p:sp>
    </p:spTree>
    <p:extLst>
      <p:ext uri="{BB962C8B-B14F-4D97-AF65-F5344CB8AC3E}">
        <p14:creationId xmlns:p14="http://schemas.microsoft.com/office/powerpoint/2010/main" val="1985501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Separátní důvody pro vyloučení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2276872"/>
          <a:ext cx="8208912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01">
                  <a:extLst>
                    <a:ext uri="{9D8B030D-6E8A-4147-A177-3AD203B41FA5}">
                      <a16:colId xmlns:a16="http://schemas.microsoft.com/office/drawing/2014/main" val="971534637"/>
                    </a:ext>
                  </a:extLst>
                </a:gridCol>
                <a:gridCol w="3690245">
                  <a:extLst>
                    <a:ext uri="{9D8B030D-6E8A-4147-A177-3AD203B41FA5}">
                      <a16:colId xmlns:a16="http://schemas.microsoft.com/office/drawing/2014/main" val="1239919081"/>
                    </a:ext>
                  </a:extLst>
                </a:gridCol>
                <a:gridCol w="3840866">
                  <a:extLst>
                    <a:ext uri="{9D8B030D-6E8A-4147-A177-3AD203B41FA5}">
                      <a16:colId xmlns:a16="http://schemas.microsoft.com/office/drawing/2014/main" val="3840982073"/>
                    </a:ext>
                  </a:extLst>
                </a:gridCol>
              </a:tblGrid>
              <a:tr h="1345721"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Střet zájmů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§ 48 odst. 5 písm. b)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Narušení hospodářské</a:t>
                      </a:r>
                      <a:r>
                        <a:rPr lang="cs-CZ" sz="1800" baseline="0" dirty="0"/>
                        <a:t> soutěže předchozím zapojením dodavatele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§ 48 odst. 5 písm. 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104508"/>
                  </a:ext>
                </a:extLst>
              </a:tr>
              <a:tr h="69224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ohrožení</a:t>
                      </a:r>
                      <a:r>
                        <a:rPr lang="cs-CZ" baseline="0" dirty="0"/>
                        <a:t> na straně zadavatele</a:t>
                      </a:r>
                      <a:endParaRPr lang="cs-CZ" dirty="0"/>
                    </a:p>
                  </a:txBody>
                  <a:tcPr>
                    <a:lnL w="38100" cmpd="sng">
                      <a:noFill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ohrožení na straně dodavatele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69497"/>
                  </a:ext>
                </a:extLst>
              </a:tr>
              <a:tr h="1141259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Podmínka</a:t>
                      </a:r>
                      <a:endParaRPr lang="cs-CZ" dirty="0"/>
                    </a:p>
                  </a:txBody>
                  <a:tcPr vert="vert270" anchor="ctr">
                    <a:lnT w="38100" cmpd="sng">
                      <a:noFill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jiné opatření k nápravě, kromě zrušení zadávacího řízení,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jiné opatření k nápravě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2609097"/>
                  </a:ext>
                </a:extLst>
              </a:tr>
              <a:tr h="114125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dodavatel neprokázal, že nedošlo k narušení hospodářské soutěže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38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816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Posuzovaný případ: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část zadávací dokumentace zpracoval poddodavatel vybraného 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tato část zadávací dokumentace zadavatel uveřejnil dlouho před samotným zahájením zadávacího řízení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ÚOHS: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střet zájmů mohl být založen i skrze poddodavatele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uveřejněním externě zpracovaných částí ZD v době před zahájením zadávacího řízení zadavatel narovnal/eliminoval případný informační deficit potenciálních účastníků zadávacího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ÚOHS S0145/2021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500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§ 48 odst. 5 písm. d)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se účastník zadávacího řízení dopustil </a:t>
            </a:r>
            <a:r>
              <a:rPr lang="cs-CZ" sz="2000" b="1" dirty="0"/>
              <a:t>v posledních 3 letech od zahájení </a:t>
            </a:r>
            <a:r>
              <a:rPr lang="cs-CZ" sz="2000" dirty="0"/>
              <a:t>zadávacího řízení </a:t>
            </a:r>
            <a:r>
              <a:rPr lang="cs-CZ" sz="2000" b="1" dirty="0"/>
              <a:t>závažných</a:t>
            </a:r>
            <a:r>
              <a:rPr lang="cs-CZ" sz="2000" dirty="0"/>
              <a:t> nebo </a:t>
            </a:r>
            <a:r>
              <a:rPr lang="cs-CZ" sz="2000" b="1" dirty="0"/>
              <a:t>dlouhodobých </a:t>
            </a:r>
            <a:r>
              <a:rPr lang="cs-CZ" sz="2000" dirty="0"/>
              <a:t>pochybení při </a:t>
            </a:r>
            <a:r>
              <a:rPr lang="cs-CZ" sz="2000" b="1" dirty="0"/>
              <a:t>plnění dřívějšího smluvního </a:t>
            </a:r>
            <a:r>
              <a:rPr lang="cs-CZ" sz="2000" dirty="0"/>
              <a:t>vztahu se </a:t>
            </a:r>
            <a:r>
              <a:rPr lang="cs-CZ" sz="2000" b="1" dirty="0"/>
              <a:t>zadavatelem </a:t>
            </a:r>
            <a:r>
              <a:rPr lang="cs-CZ" sz="2000" dirty="0"/>
              <a:t>zadávané veřejné zakázky, nebo s </a:t>
            </a:r>
            <a:r>
              <a:rPr lang="cs-CZ" sz="2000" b="1" dirty="0"/>
              <a:t>jiným veřejným zadavatelem</a:t>
            </a:r>
            <a:r>
              <a:rPr lang="cs-CZ" sz="2000" dirty="0"/>
              <a:t>, která vedla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 </a:t>
            </a:r>
            <a:r>
              <a:rPr lang="cs-CZ" sz="2000" b="1" dirty="0"/>
              <a:t>vzniku škody</a:t>
            </a:r>
            <a:r>
              <a:rPr lang="cs-CZ" sz="20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předčasnému </a:t>
            </a:r>
            <a:r>
              <a:rPr lang="cs-CZ" sz="2000" b="1" dirty="0"/>
              <a:t>ukončení </a:t>
            </a:r>
            <a:r>
              <a:rPr lang="cs-CZ" sz="2000" dirty="0"/>
              <a:t>smluvního vztahu nebo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jiným </a:t>
            </a:r>
            <a:r>
              <a:rPr lang="cs-CZ" sz="2000" b="1" dirty="0"/>
              <a:t>srovnatelným sankcím</a:t>
            </a:r>
            <a:r>
              <a:rPr lang="cs-CZ" sz="2000" dirty="0"/>
              <a:t>.</a:t>
            </a: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Vyloučení_závažná</a:t>
            </a:r>
            <a:r>
              <a:rPr lang="cs-CZ" dirty="0"/>
              <a:t> nebo dlouhodobá pochybení</a:t>
            </a:r>
          </a:p>
        </p:txBody>
      </p:sp>
    </p:spTree>
    <p:extLst>
      <p:ext uri="{BB962C8B-B14F-4D97-AF65-F5344CB8AC3E}">
        <p14:creationId xmlns:p14="http://schemas.microsoft.com/office/powerpoint/2010/main" val="32561674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48 odst. 5 písm. e)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se účastník zadávacího řízení </a:t>
            </a:r>
            <a:r>
              <a:rPr lang="cs-CZ" sz="2000" b="1" dirty="0"/>
              <a:t>pokusil neoprávněně ovlivnit </a:t>
            </a:r>
            <a:r>
              <a:rPr lang="cs-CZ" sz="2000" dirty="0"/>
              <a:t>rozhodnutí zadavatele v zadávacím řízení nebo se </a:t>
            </a:r>
            <a:r>
              <a:rPr lang="cs-CZ" sz="2000" b="1" dirty="0"/>
              <a:t>neoprávněně pokusil o získání neveřejných informací</a:t>
            </a:r>
            <a:r>
              <a:rPr lang="cs-CZ" sz="2000" dirty="0"/>
              <a:t>, které by mu mohly zajistit </a:t>
            </a:r>
            <a:r>
              <a:rPr lang="cs-CZ" sz="2000" b="1" dirty="0"/>
              <a:t>neoprávněné výhody </a:t>
            </a:r>
            <a:r>
              <a:rPr lang="cs-CZ" sz="2000" dirty="0"/>
              <a:t>v zadávacím řízení.</a:t>
            </a: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Vyloučení_ovlivňování</a:t>
            </a:r>
            <a:r>
              <a:rPr lang="cs-CZ" dirty="0"/>
              <a:t>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88184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/>
          </a:bodyPr>
          <a:lstStyle/>
          <a:p>
            <a:r>
              <a:rPr lang="cs-CZ" dirty="0"/>
              <a:t>transparentnost</a:t>
            </a:r>
          </a:p>
          <a:p>
            <a:r>
              <a:rPr lang="cs-CZ" dirty="0"/>
              <a:t>přiměřenost</a:t>
            </a:r>
          </a:p>
          <a:p>
            <a:r>
              <a:rPr lang="cs-CZ" dirty="0"/>
              <a:t>rovné zacházení</a:t>
            </a:r>
          </a:p>
          <a:p>
            <a:r>
              <a:rPr lang="cs-CZ" dirty="0"/>
              <a:t>zákaz diskriminace</a:t>
            </a:r>
          </a:p>
          <a:p>
            <a:r>
              <a:rPr lang="cs-CZ" dirty="0"/>
              <a:t>zásada udržitelnosti (jediná, která se neuplatní u VZMR)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§ 6</a:t>
            </a:r>
          </a:p>
        </p:txBody>
      </p:sp>
    </p:spTree>
    <p:extLst>
      <p:ext uri="{BB962C8B-B14F-4D97-AF65-F5344CB8AC3E}">
        <p14:creationId xmlns:p14="http://schemas.microsoft.com/office/powerpoint/2010/main" val="1341534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48 odst. 5 písm. f)</a:t>
            </a:r>
          </a:p>
          <a:p>
            <a:r>
              <a:rPr lang="cs-CZ" sz="2000" dirty="0"/>
              <a:t>Zadavatel </a:t>
            </a:r>
            <a:r>
              <a:rPr lang="cs-CZ" sz="2000" b="1" dirty="0"/>
              <a:t>může</a:t>
            </a:r>
            <a:r>
              <a:rPr lang="cs-CZ" sz="2000" dirty="0"/>
              <a:t> vyloučit účastníka zadávacího řízení pro nezpůsobilost, pokud </a:t>
            </a:r>
            <a:r>
              <a:rPr lang="cs-CZ" sz="2000" b="1" dirty="0"/>
              <a:t>prokáže</a:t>
            </a:r>
            <a:r>
              <a:rPr lang="cs-CZ" sz="2000" dirty="0"/>
              <a:t>, že</a:t>
            </a:r>
          </a:p>
          <a:p>
            <a:r>
              <a:rPr lang="cs-CZ" sz="2000" dirty="0"/>
              <a:t>se účastník zadávacího řízení </a:t>
            </a:r>
            <a:r>
              <a:rPr lang="cs-CZ" sz="2000" b="1" dirty="0"/>
              <a:t>dopustil v posledních 3 letech </a:t>
            </a:r>
            <a:r>
              <a:rPr lang="cs-CZ" sz="2000" dirty="0"/>
              <a:t>před </a:t>
            </a:r>
            <a:r>
              <a:rPr lang="cs-CZ" sz="2000" b="1" dirty="0"/>
              <a:t>zahájením</a:t>
            </a:r>
            <a:r>
              <a:rPr lang="cs-CZ" sz="2000" dirty="0"/>
              <a:t> zadávacího řízení </a:t>
            </a:r>
            <a:r>
              <a:rPr lang="cs-CZ" sz="2000" b="1" dirty="0"/>
              <a:t>nebo po zahájení </a:t>
            </a:r>
            <a:r>
              <a:rPr lang="cs-CZ" sz="2000" dirty="0"/>
              <a:t>zadávacího řízení </a:t>
            </a:r>
            <a:r>
              <a:rPr lang="cs-CZ" sz="2000" b="1" dirty="0"/>
              <a:t>závažného profesního pochybení</a:t>
            </a:r>
            <a:r>
              <a:rPr lang="cs-CZ" sz="2000" dirty="0"/>
              <a:t>, které </a:t>
            </a:r>
            <a:r>
              <a:rPr lang="cs-CZ" sz="2000" b="1" dirty="0"/>
              <a:t>zpochybňuje</a:t>
            </a:r>
            <a:r>
              <a:rPr lang="cs-CZ" sz="2000" dirty="0"/>
              <a:t> jeho </a:t>
            </a:r>
            <a:r>
              <a:rPr lang="cs-CZ" sz="2000" b="1" dirty="0"/>
              <a:t>důvěryhodnost</a:t>
            </a:r>
            <a:r>
              <a:rPr lang="cs-CZ" sz="2000" dirty="0"/>
              <a:t>, včetně pochybení, za která byl </a:t>
            </a:r>
            <a:r>
              <a:rPr lang="cs-CZ" sz="2000" b="1" dirty="0"/>
              <a:t>disciplinárně potrestán </a:t>
            </a:r>
            <a:r>
              <a:rPr lang="cs-CZ" sz="2000" dirty="0"/>
              <a:t>nebo mu bylo uloženo </a:t>
            </a:r>
            <a:r>
              <a:rPr lang="cs-CZ" sz="2000" b="1" dirty="0"/>
              <a:t>kárné opatření </a:t>
            </a:r>
            <a:r>
              <a:rPr lang="cs-CZ" sz="2000" dirty="0"/>
              <a:t>podle jiných právních předpisů.</a:t>
            </a: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Vyloučení_profesní</a:t>
            </a:r>
            <a:r>
              <a:rPr lang="cs-CZ" dirty="0"/>
              <a:t> pochybení</a:t>
            </a:r>
          </a:p>
        </p:txBody>
      </p:sp>
    </p:spTree>
    <p:extLst>
      <p:ext uri="{BB962C8B-B14F-4D97-AF65-F5344CB8AC3E}">
        <p14:creationId xmlns:p14="http://schemas.microsoft.com/office/powerpoint/2010/main" val="3162095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§ 48 odst. 6</a:t>
            </a:r>
          </a:p>
          <a:p>
            <a:r>
              <a:rPr lang="cs-CZ" dirty="0"/>
              <a:t> (6) Zadavatel </a:t>
            </a:r>
            <a:r>
              <a:rPr lang="cs-CZ" b="1" dirty="0"/>
              <a:t>může</a:t>
            </a:r>
            <a:r>
              <a:rPr lang="cs-CZ" dirty="0"/>
              <a:t> vyloučit účastníka zadávacího řízení pro nezpůsobilost také, pokud na </a:t>
            </a:r>
            <a:r>
              <a:rPr lang="cs-CZ" b="1" dirty="0"/>
              <a:t>základě věrohodných informací </a:t>
            </a:r>
            <a:r>
              <a:rPr lang="cs-CZ" dirty="0"/>
              <a:t>získá </a:t>
            </a:r>
            <a:r>
              <a:rPr lang="cs-CZ" b="1" dirty="0"/>
              <a:t>důvodné podezření</a:t>
            </a:r>
            <a:r>
              <a:rPr lang="cs-CZ" dirty="0"/>
              <a:t>, že účastník zadávacího řízení </a:t>
            </a:r>
          </a:p>
          <a:p>
            <a:r>
              <a:rPr lang="cs-CZ" dirty="0"/>
              <a:t>a) </a:t>
            </a:r>
            <a:r>
              <a:rPr lang="cs-CZ" b="1" dirty="0"/>
              <a:t>uzavřel</a:t>
            </a:r>
            <a:r>
              <a:rPr lang="cs-CZ" dirty="0"/>
              <a:t> s jinými osobami </a:t>
            </a:r>
            <a:r>
              <a:rPr lang="cs-CZ" b="1" dirty="0"/>
              <a:t>zakázanou dohodu </a:t>
            </a:r>
            <a:r>
              <a:rPr lang="cs-CZ" dirty="0"/>
              <a:t>podle zákona o ochraně hospodářské soutěže v souvislosti se zadávanou veřejnou zakázkou, nebo</a:t>
            </a:r>
          </a:p>
          <a:p>
            <a:r>
              <a:rPr lang="cs-CZ" dirty="0"/>
              <a:t>b) </a:t>
            </a:r>
            <a:r>
              <a:rPr lang="cs-CZ" b="1" dirty="0"/>
              <a:t>části nabídek, které mají být hodnoceny </a:t>
            </a:r>
            <a:r>
              <a:rPr lang="cs-CZ" dirty="0"/>
              <a:t>podle kritérií hodnocení, připravoval </a:t>
            </a:r>
            <a:r>
              <a:rPr lang="cs-CZ" b="1" dirty="0"/>
              <a:t>ve vzájemné shodě s jiným účastníkem </a:t>
            </a:r>
            <a:r>
              <a:rPr lang="cs-CZ" dirty="0"/>
              <a:t>téhož zadávacího řízení, s nímž je </a:t>
            </a:r>
            <a:r>
              <a:rPr lang="cs-CZ" b="1" dirty="0"/>
              <a:t>spojenou osobou</a:t>
            </a:r>
            <a:r>
              <a:rPr lang="cs-CZ" dirty="0"/>
              <a:t> podle zákona o daních z příjmů [kapitálově spojené osoby, jinak spojené osoby], a na písemnou výzvu zadavatele účastník zadávacího řízení nevysvětlil, že k takové vzájemné shodě při přípravě nabídky nedošlo.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Vyloučení_kartel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4432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§ 48 odst. 7</a:t>
            </a:r>
          </a:p>
          <a:p>
            <a:r>
              <a:rPr lang="cs-CZ" sz="1800" dirty="0"/>
              <a:t>Zadavatel </a:t>
            </a:r>
            <a:r>
              <a:rPr lang="cs-CZ" sz="1800" b="1" dirty="0"/>
              <a:t>může</a:t>
            </a:r>
            <a:r>
              <a:rPr lang="cs-CZ" sz="1800" dirty="0"/>
              <a:t> vyloučit účastníka zadávacího řízení, který je </a:t>
            </a:r>
            <a:r>
              <a:rPr lang="cs-CZ" sz="1800" b="1" dirty="0"/>
              <a:t>akciovou společností</a:t>
            </a:r>
            <a:r>
              <a:rPr lang="cs-CZ" sz="1800" dirty="0"/>
              <a:t> nebo má právní formu </a:t>
            </a:r>
            <a:r>
              <a:rPr lang="cs-CZ" sz="1800" b="1" dirty="0"/>
              <a:t>obdobnou</a:t>
            </a:r>
            <a:r>
              <a:rPr lang="cs-CZ" sz="1800" dirty="0"/>
              <a:t> akciové společnosti a </a:t>
            </a:r>
            <a:r>
              <a:rPr lang="cs-CZ" sz="1800" b="1" dirty="0"/>
              <a:t>nemá</a:t>
            </a:r>
            <a:r>
              <a:rPr lang="cs-CZ" sz="1800" dirty="0"/>
              <a:t> vydány </a:t>
            </a:r>
            <a:r>
              <a:rPr lang="cs-CZ" sz="1800" b="1" dirty="0"/>
              <a:t>výlučně zaknihované akcie</a:t>
            </a:r>
            <a:r>
              <a:rPr lang="cs-CZ" sz="1800" dirty="0"/>
              <a:t>.</a:t>
            </a:r>
          </a:p>
          <a:p>
            <a:r>
              <a:rPr lang="cs-CZ" sz="1800" dirty="0"/>
              <a:t>§ 48 odst. 9</a:t>
            </a:r>
          </a:p>
          <a:p>
            <a:r>
              <a:rPr lang="cs-CZ" sz="1800" dirty="0"/>
              <a:t>Zadavatel </a:t>
            </a:r>
            <a:r>
              <a:rPr lang="cs-CZ" sz="1800" b="1" dirty="0"/>
              <a:t>u vybraného </a:t>
            </a:r>
            <a:r>
              <a:rPr lang="cs-CZ" sz="1800" dirty="0"/>
              <a:t>dodavatele </a:t>
            </a:r>
            <a:r>
              <a:rPr lang="cs-CZ" sz="1800" b="1" dirty="0"/>
              <a:t>ověří </a:t>
            </a:r>
            <a:r>
              <a:rPr lang="cs-CZ" sz="1800" dirty="0"/>
              <a:t>naplnění důvodu pro vyloučení podle na základě informací vedených v </a:t>
            </a:r>
            <a:r>
              <a:rPr lang="cs-CZ" sz="1800" b="1" dirty="0"/>
              <a:t>obchodním rejstříku</a:t>
            </a:r>
            <a:r>
              <a:rPr lang="cs-CZ" sz="1800" dirty="0"/>
              <a:t>. Pokud z informací vedených v obchodním rejstříku vyplývá naplnění důvodu pro vyloučení podle odstavce 7, zadavatel účastníka zadávacího řízení </a:t>
            </a:r>
            <a:r>
              <a:rPr lang="cs-CZ" sz="1800" b="1" dirty="0"/>
              <a:t>vyloučí </a:t>
            </a:r>
            <a:r>
              <a:rPr lang="cs-CZ" sz="1800" dirty="0"/>
              <a:t>ze zadávacího řízení.</a:t>
            </a:r>
          </a:p>
          <a:p>
            <a:r>
              <a:rPr lang="cs-CZ" sz="1800" b="1" dirty="0"/>
              <a:t>neplatí </a:t>
            </a:r>
            <a:r>
              <a:rPr lang="cs-CZ" sz="1800" dirty="0"/>
              <a:t>pro akciovou společnost, jejíž akcie v souhrnné jmenovité hodnotě 100 % základního kapitálu jsou ve vlastnictví státu, obce nebo kraje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Vyloučení_zaknihované</a:t>
            </a:r>
            <a:r>
              <a:rPr lang="cs-CZ" dirty="0"/>
              <a:t> akcie</a:t>
            </a:r>
          </a:p>
        </p:txBody>
      </p:sp>
    </p:spTree>
    <p:extLst>
      <p:ext uri="{BB962C8B-B14F-4D97-AF65-F5344CB8AC3E}">
        <p14:creationId xmlns:p14="http://schemas.microsoft.com/office/powerpoint/2010/main" val="12959173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§ 48 odst. 3</a:t>
            </a:r>
          </a:p>
          <a:p>
            <a:r>
              <a:rPr lang="cs-CZ" sz="2000" dirty="0"/>
              <a:t>Zadavatel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1" dirty="0"/>
              <a:t>může</a:t>
            </a:r>
            <a:r>
              <a:rPr lang="cs-CZ" sz="2000" dirty="0"/>
              <a:t> vyloučit</a:t>
            </a:r>
          </a:p>
          <a:p>
            <a:r>
              <a:rPr lang="cs-CZ" sz="2000" dirty="0"/>
              <a:t>neprokázání poskytnutí</a:t>
            </a:r>
          </a:p>
          <a:p>
            <a:endParaRPr lang="cs-CZ" sz="2000" dirty="0"/>
          </a:p>
          <a:p>
            <a:r>
              <a:rPr lang="cs-CZ" sz="2000" dirty="0"/>
              <a:t>Při nezajištění jistoty po celou dobu trvání zadávací lhůty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vybraného dodavatele </a:t>
            </a:r>
            <a:r>
              <a:rPr lang="cs-CZ" sz="2000" b="1" dirty="0"/>
              <a:t>musí</a:t>
            </a:r>
            <a:r>
              <a:rPr lang="cs-CZ" sz="2000" dirty="0"/>
              <a:t> vyloučit</a:t>
            </a:r>
          </a:p>
          <a:p>
            <a:r>
              <a:rPr lang="cs-CZ" sz="20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770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9248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§ 48 odst. 3: Zadavatel </a:t>
            </a:r>
            <a:r>
              <a:rPr lang="cs-CZ" b="1" dirty="0"/>
              <a:t>může</a:t>
            </a:r>
            <a:r>
              <a:rPr lang="cs-CZ" dirty="0"/>
              <a:t> vyloučit účastníka zadávacího řízení, který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a) </a:t>
            </a:r>
            <a:r>
              <a:rPr lang="cs-CZ" b="1" dirty="0"/>
              <a:t>neprokázal</a:t>
            </a:r>
            <a:r>
              <a:rPr lang="cs-CZ" dirty="0"/>
              <a:t> poskytnutí jistoty, nebo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b) </a:t>
            </a:r>
            <a:r>
              <a:rPr lang="cs-CZ" b="1" dirty="0"/>
              <a:t>nezajistil poskytnutí jistoty po celou dobu trvání zadávací lhůty</a:t>
            </a:r>
            <a:r>
              <a:rPr lang="cs-CZ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Odst. 8: Vybraného dodavatele zadavatel </a:t>
            </a:r>
            <a:r>
              <a:rPr lang="cs-CZ" b="1" dirty="0"/>
              <a:t>vyloučí</a:t>
            </a:r>
            <a:r>
              <a:rPr lang="cs-CZ" dirty="0"/>
              <a:t> …, pokud … může prokázat naplnění důvodů podle odstavce 3 písm. b).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err="1"/>
              <a:t>Vyloučení_jistota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022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Autofit/>
          </a:bodyPr>
          <a:lstStyle/>
          <a:p>
            <a:r>
              <a:rPr lang="cs-CZ" sz="1400" dirty="0"/>
              <a:t>§ 48 odst. 4</a:t>
            </a:r>
          </a:p>
          <a:p>
            <a:r>
              <a:rPr lang="cs-CZ" sz="1400" dirty="0"/>
              <a:t>Zadavatel </a:t>
            </a:r>
            <a:r>
              <a:rPr lang="cs-CZ" sz="1400" b="1" dirty="0"/>
              <a:t>může</a:t>
            </a:r>
            <a:r>
              <a:rPr lang="cs-CZ" sz="1400" dirty="0"/>
              <a:t> vyloučit účastníka zadávacího řízení, pokud nabídka účastníka zadávacího řízení </a:t>
            </a:r>
            <a:r>
              <a:rPr lang="cs-CZ" sz="1400" b="1" dirty="0"/>
              <a:t>obsahuje</a:t>
            </a:r>
            <a:r>
              <a:rPr lang="cs-CZ" sz="1400" dirty="0"/>
              <a:t> </a:t>
            </a:r>
            <a:r>
              <a:rPr lang="cs-CZ" sz="1400" b="1" dirty="0"/>
              <a:t>mimořádně nízkou nabídkovou cenu</a:t>
            </a:r>
            <a:r>
              <a:rPr lang="cs-CZ" sz="1400" dirty="0"/>
              <a:t>, která nebyla na písemnou žádost zadavatele účastníkem zadávacího řízení </a:t>
            </a:r>
            <a:r>
              <a:rPr lang="cs-CZ" sz="1400" b="1" dirty="0"/>
              <a:t>zdůvodněna</a:t>
            </a:r>
            <a:r>
              <a:rPr lang="cs-CZ" sz="1400" dirty="0"/>
              <a:t>.</a:t>
            </a:r>
          </a:p>
          <a:p>
            <a:r>
              <a:rPr lang="cs-CZ" sz="1400" dirty="0"/>
              <a:t>§ 113 odst. 6 (pro nadlimitní režim)</a:t>
            </a:r>
          </a:p>
          <a:p>
            <a:r>
              <a:rPr lang="cs-CZ" sz="1400" dirty="0"/>
              <a:t>V žádosti o zdůvodnění mimořádně nízké nabídkové ceny musí </a:t>
            </a:r>
            <a:r>
              <a:rPr lang="cs-CZ" sz="1400" b="1" dirty="0"/>
              <a:t>zadavatel</a:t>
            </a:r>
            <a:r>
              <a:rPr lang="cs-CZ" sz="1400" dirty="0"/>
              <a:t> </a:t>
            </a:r>
            <a:r>
              <a:rPr lang="cs-CZ" sz="1400" b="1" dirty="0"/>
              <a:t>požadovat</a:t>
            </a:r>
            <a:r>
              <a:rPr lang="cs-CZ" sz="1400" dirty="0"/>
              <a:t>, aby </a:t>
            </a:r>
            <a:r>
              <a:rPr lang="cs-CZ" sz="1400" b="1" dirty="0"/>
              <a:t>účastník</a:t>
            </a:r>
            <a:r>
              <a:rPr lang="cs-CZ" sz="1400" dirty="0"/>
              <a:t> zadávacího řízení </a:t>
            </a:r>
            <a:r>
              <a:rPr lang="cs-CZ" sz="1400" b="1" dirty="0"/>
              <a:t>potvrdil</a:t>
            </a:r>
            <a:r>
              <a:rPr lang="cs-CZ" sz="1400" dirty="0"/>
              <a:t>, že</a:t>
            </a:r>
          </a:p>
          <a:p>
            <a:r>
              <a:rPr lang="cs-CZ" sz="1400" dirty="0"/>
              <a:t>a) při plnění veřejné zakázky zajistí dodržování povinností vyplývajících z právních předpisů vztahujících se k předmětu veřejné zakázky, jakož i pracovněprávních předpisů a kolektivních smluv vztahujících se na zaměstnance, kteří se budou podílet na plnění veřejné zakázky, a</a:t>
            </a:r>
          </a:p>
          <a:p>
            <a:r>
              <a:rPr lang="cs-CZ" sz="1400" dirty="0"/>
              <a:t>b) neobdržel neoprávněnou veřejnou podporu.</a:t>
            </a:r>
          </a:p>
          <a:p>
            <a:endParaRPr lang="cs-CZ" sz="1200" dirty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Vyloučení_mimořádně</a:t>
            </a:r>
            <a:r>
              <a:rPr lang="cs-CZ" dirty="0"/>
              <a:t> nízká nabídková cena</a:t>
            </a:r>
          </a:p>
        </p:txBody>
      </p:sp>
    </p:spTree>
    <p:extLst>
      <p:ext uri="{BB962C8B-B14F-4D97-AF65-F5344CB8AC3E}">
        <p14:creationId xmlns:p14="http://schemas.microsoft.com/office/powerpoint/2010/main" val="31820535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Další důvody pro vyloučení</a:t>
            </a:r>
          </a:p>
        </p:txBody>
      </p:sp>
    </p:spTree>
    <p:extLst>
      <p:ext uri="{BB962C8B-B14F-4D97-AF65-F5344CB8AC3E}">
        <p14:creationId xmlns:p14="http://schemas.microsoft.com/office/powerpoint/2010/main" val="10615711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852936"/>
            <a:ext cx="8291264" cy="3600400"/>
          </a:xfrm>
        </p:spPr>
        <p:txBody>
          <a:bodyPr>
            <a:noAutofit/>
          </a:bodyPr>
          <a:lstStyle/>
          <a:p>
            <a:pPr marL="109728" indent="0" algn="just" fontAlgn="base">
              <a:buNone/>
            </a:pPr>
            <a:r>
              <a:rPr lang="cs-CZ" sz="1600" dirty="0"/>
              <a:t>odst. 5: U vybraného dodavatele, je-li českou právnickou osobou, zadavatel zjistí údaje o jeho skutečném majiteli z evidence skutečných majitelů. </a:t>
            </a:r>
          </a:p>
          <a:p>
            <a:pPr marL="109728" indent="0" algn="just" fontAlgn="base">
              <a:buNone/>
            </a:pPr>
            <a:r>
              <a:rPr lang="cs-CZ" sz="1600" dirty="0"/>
              <a:t>odst. 7: Zadavatel </a:t>
            </a:r>
            <a:r>
              <a:rPr lang="cs-CZ" sz="1600" b="1" dirty="0"/>
              <a:t>vyloučí</a:t>
            </a:r>
            <a:r>
              <a:rPr lang="cs-CZ" sz="1600" dirty="0"/>
              <a:t> vybraného dodavatele</a:t>
            </a:r>
            <a:r>
              <a:rPr lang="en-US" sz="1600" dirty="0"/>
              <a:t>​</a:t>
            </a:r>
          </a:p>
          <a:p>
            <a:pPr marL="624078" indent="-514350" algn="just" fontAlgn="base">
              <a:buAutoNum type="alphaLcParenR"/>
            </a:pPr>
            <a:r>
              <a:rPr lang="cs-CZ" sz="1600" dirty="0"/>
              <a:t>je-li českou právnickou osobou, která má skutečného majitele, pokud nebylo podle odstavce 4 možné zjistit údaje o jeho skutečném majiteli z evidence skutečných majitelů; k zápisu zpřístupněnému v evidenci skutečných majitelů po odeslání oznámení o vyloučení dodavatele se nepřihlíží, </a:t>
            </a:r>
            <a:r>
              <a:rPr lang="en-US" sz="1600" dirty="0"/>
              <a:t>​</a:t>
            </a:r>
            <a:endParaRPr lang="cs-CZ" sz="1600" dirty="0"/>
          </a:p>
          <a:p>
            <a:pPr marL="624078" indent="-514350" algn="just" fontAlgn="base">
              <a:buAutoNum type="alphaLcParenR"/>
            </a:pPr>
            <a:r>
              <a:rPr lang="cs-CZ" sz="1600" dirty="0"/>
              <a:t>který nepředložil údaje, doklady nebo vzorky podle odstavce 3 nebo 5 …  </a:t>
            </a:r>
            <a:r>
              <a:rPr lang="en-US" sz="1600" dirty="0"/>
              <a:t>​</a:t>
            </a:r>
            <a:endParaRPr lang="cs-CZ" sz="1600" dirty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Absence zápisu do evidence skutečných majitelů § 122</a:t>
            </a:r>
          </a:p>
        </p:txBody>
      </p:sp>
    </p:spTree>
    <p:extLst>
      <p:ext uri="{BB962C8B-B14F-4D97-AF65-F5344CB8AC3E}">
        <p14:creationId xmlns:p14="http://schemas.microsoft.com/office/powerpoint/2010/main" val="4333883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2484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000" dirty="0"/>
              <a:t>zákon č. 159/2006 Sb. novelizovaný zákonem č. 14/2017 Sb.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/>
              <a:t>§ 4b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200" b="1" dirty="0"/>
              <a:t>Obchodní společnost, ve které veřejný funkcionář (</a:t>
            </a:r>
            <a:r>
              <a:rPr lang="pl-PL" sz="2200" dirty="0"/>
              <a:t>člen vlády nebo vedoucí jiného ústředního správního úřadu, v jehož čele není člen vlády</a:t>
            </a:r>
            <a:r>
              <a:rPr lang="pl-PL" sz="2200" b="1" dirty="0"/>
              <a:t>)</a:t>
            </a:r>
            <a:r>
              <a:rPr lang="cs-CZ" sz="2200" b="1" dirty="0"/>
              <a:t> nebo jím ovládaná osoba vlastní podíl představující alespoň 25 % </a:t>
            </a:r>
            <a:r>
              <a:rPr lang="cs-CZ" sz="2200" dirty="0"/>
              <a:t>účasti společníka v obchodní společnosti, se </a:t>
            </a:r>
            <a:r>
              <a:rPr lang="cs-CZ" sz="2200" b="1" u="sng" dirty="0"/>
              <a:t>nesmí</a:t>
            </a:r>
            <a:r>
              <a:rPr lang="cs-CZ" sz="2200" b="1" dirty="0"/>
              <a:t> účastnit zadávacích řízení </a:t>
            </a:r>
            <a:r>
              <a:rPr lang="cs-CZ" sz="2200" dirty="0"/>
              <a:t>podle zákona upravujícího zadávání veřejných zakázek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200" b="1" dirty="0"/>
              <a:t>jako účastník nebo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200" b="1" dirty="0"/>
              <a:t>poddodavatel, prostřednictvím kterého dodavatel prokazuje kvalifikaci</a:t>
            </a:r>
            <a:r>
              <a:rPr lang="cs-CZ" sz="2200" dirty="0"/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pojetí střetu zájmů podle zákona o střetu zájmů</a:t>
            </a:r>
          </a:p>
        </p:txBody>
      </p:sp>
    </p:spTree>
    <p:extLst>
      <p:ext uri="{BB962C8B-B14F-4D97-AF65-F5344CB8AC3E}">
        <p14:creationId xmlns:p14="http://schemas.microsoft.com/office/powerpoint/2010/main" val="4090832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Nařízení </a:t>
            </a:r>
            <a:r>
              <a:rPr lang="pl-PL" dirty="0"/>
              <a:t>EP a Rady 2022/1031 </a:t>
            </a:r>
          </a:p>
          <a:p>
            <a:pPr lvl="1" algn="just"/>
            <a:r>
              <a:rPr lang="cs-CZ" dirty="0"/>
              <a:t>Nástroj pro diskriminaci dodavatelů z tzv. třetích zemí (které nejsou stranami GPA)</a:t>
            </a:r>
          </a:p>
          <a:p>
            <a:pPr lvl="1" algn="just"/>
            <a:r>
              <a:rPr lang="cs-CZ" dirty="0"/>
              <a:t>Primárně prevenční funkce</a:t>
            </a:r>
          </a:p>
          <a:p>
            <a:pPr lvl="1" algn="just"/>
            <a:r>
              <a:rPr lang="cs-CZ" dirty="0"/>
              <a:t>Dotkne se hodnotných VZ (15mil EUR/5mil EUR)</a:t>
            </a:r>
          </a:p>
          <a:p>
            <a:pPr algn="just"/>
            <a:r>
              <a:rPr lang="cs-CZ" dirty="0"/>
              <a:t>Mandát pro Evropskou komisi </a:t>
            </a:r>
          </a:p>
          <a:p>
            <a:pPr lvl="1" algn="just"/>
            <a:r>
              <a:rPr lang="cs-CZ" dirty="0"/>
              <a:t>Vyjednávat s dotčenými třetími zeměmi</a:t>
            </a:r>
          </a:p>
          <a:p>
            <a:pPr lvl="1" algn="just"/>
            <a:r>
              <a:rPr lang="cs-CZ" dirty="0"/>
              <a:t>Vydávat prováděcí akty</a:t>
            </a:r>
          </a:p>
          <a:p>
            <a:pPr lvl="2" algn="just"/>
            <a:r>
              <a:rPr lang="cs-CZ" dirty="0"/>
              <a:t>Snížení bodů v rámci hodnocení</a:t>
            </a:r>
          </a:p>
          <a:p>
            <a:pPr lvl="2" algn="just"/>
            <a:r>
              <a:rPr lang="cs-CZ" dirty="0"/>
              <a:t>Vylučování ze ZŘ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IPI (International Procurement Instrument)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40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92488"/>
          </a:xfrm>
        </p:spPr>
        <p:txBody>
          <a:bodyPr>
            <a:normAutofit/>
          </a:bodyPr>
          <a:lstStyle/>
          <a:p>
            <a:r>
              <a:rPr lang="cs-CZ" dirty="0"/>
              <a:t>Zjednodušené podlimitní řízení</a:t>
            </a:r>
          </a:p>
          <a:p>
            <a:r>
              <a:rPr lang="cs-CZ" dirty="0"/>
              <a:t>Otevřené řízení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0791752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Nařízení </a:t>
            </a:r>
            <a:r>
              <a:rPr lang="pl-PL" dirty="0"/>
              <a:t>EP a Rady </a:t>
            </a:r>
            <a:r>
              <a:rPr lang="cs-CZ" dirty="0"/>
              <a:t>2022/2560 o mezinárodních subvencích narušujících vnitřní trh</a:t>
            </a:r>
          </a:p>
          <a:p>
            <a:pPr algn="just"/>
            <a:r>
              <a:rPr lang="cs-CZ" dirty="0"/>
              <a:t>Kontrola, zda nabídky ne/jsou subvencovány tzv. třetími zeměmi </a:t>
            </a:r>
          </a:p>
          <a:p>
            <a:pPr algn="just"/>
            <a:r>
              <a:rPr lang="cs-CZ" dirty="0"/>
              <a:t>Povinné u VZ hodnotnějších než 250 mil EUR</a:t>
            </a:r>
          </a:p>
          <a:p>
            <a:pPr algn="just"/>
            <a:r>
              <a:rPr lang="cs-CZ" dirty="0"/>
              <a:t>Evropská komise v každém individuálním případě rozhoduje o slučitelnosti subvence s evropskými pravidly</a:t>
            </a:r>
          </a:p>
          <a:p>
            <a:pPr algn="just"/>
            <a:r>
              <a:rPr lang="cs-CZ" dirty="0"/>
              <a:t>Šetření EK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/>
              <a:t>v pořádku/přijetí závazků/vyloučení ze zadávací 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Nařízení o mezinárodních subvencích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4254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přímá reakce na ruskou agresi na Ukrajině</a:t>
            </a:r>
          </a:p>
          <a:p>
            <a:pPr marL="896938" indent="-457200" algn="just">
              <a:buFont typeface="Courier New" panose="02070309020205020404" pitchFamily="49" charset="0"/>
              <a:buChar char="o"/>
            </a:pPr>
            <a:r>
              <a:rPr lang="cs-CZ" dirty="0"/>
              <a:t>individuální sankce (sankční seznamy, všechny  VZ)</a:t>
            </a:r>
          </a:p>
          <a:p>
            <a:pPr marL="896938" indent="-457200" algn="just">
              <a:buFont typeface="Courier New" panose="02070309020205020404" pitchFamily="49" charset="0"/>
              <a:buChar char="o"/>
            </a:pPr>
            <a:r>
              <a:rPr lang="cs-CZ" dirty="0"/>
              <a:t>ekonomické sankce (obecné, nadlimitní VZ)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nový § 48a ZZVZ (od 1. září 2022):</a:t>
            </a:r>
          </a:p>
          <a:p>
            <a:pPr marL="896938" lvl="1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800" dirty="0"/>
              <a:t>zákaz zadání veřejné zakázky dodavateli, na kterého se vztahují mezinárodní sankce podle zákona o provádění mezinárodních sankcí</a:t>
            </a:r>
          </a:p>
          <a:p>
            <a:pPr marL="896938" lvl="1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800" dirty="0"/>
              <a:t>povinnost zkoumat i u poddodavatele účastníků</a:t>
            </a:r>
          </a:p>
          <a:p>
            <a:pPr marL="896938" lvl="1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800" dirty="0"/>
              <a:t>možnost zkoumat u již uzavřených smluv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Sankce proti Rusku/Bělorusku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7145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Obnovení způsobilosti dodavatele</a:t>
            </a:r>
          </a:p>
        </p:txBody>
      </p:sp>
    </p:spTree>
    <p:extLst>
      <p:ext uri="{BB962C8B-B14F-4D97-AF65-F5344CB8AC3E}">
        <p14:creationId xmlns:p14="http://schemas.microsoft.com/office/powerpoint/2010/main" val="38125974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Účastník může zadavateli doložit, že přijal dostatečná nápravná opatření</a:t>
            </a:r>
          </a:p>
          <a:p>
            <a:pPr algn="just"/>
            <a:r>
              <a:rPr lang="cs-CZ" dirty="0"/>
              <a:t>Příklady nápravných opatření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přijetí technických, organizačních nebo personálních preventivních opatření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aktivní spolupráce s orgány provádějícími vyšetřování, dozor, dohled nebo přezkum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jde</a:t>
            </a:r>
          </a:p>
        </p:txBody>
      </p:sp>
    </p:spTree>
    <p:extLst>
      <p:ext uri="{BB962C8B-B14F-4D97-AF65-F5344CB8AC3E}">
        <p14:creationId xmlns:p14="http://schemas.microsoft.com/office/powerpoint/2010/main" val="25801860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způsobilost</a:t>
            </a:r>
          </a:p>
          <a:p>
            <a:pPr algn="just"/>
            <a:r>
              <a:rPr lang="cs-CZ" dirty="0"/>
              <a:t>některé důvody pro vyloučení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nedodržování předpisů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střet zájmů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narušení hospodářské soutěže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profesní pochybení (u zadavatele, obecné)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pokus o ovlivnění zadavatele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zakázaní dohoda narušující </a:t>
            </a:r>
            <a:r>
              <a:rPr lang="cs-CZ" dirty="0" err="1"/>
              <a:t>hosp</a:t>
            </a:r>
            <a:r>
              <a:rPr lang="cs-CZ" dirty="0"/>
              <a:t>. soutěže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Obnovení způsobilosti</a:t>
            </a:r>
          </a:p>
        </p:txBody>
      </p:sp>
    </p:spTree>
    <p:extLst>
      <p:ext uri="{BB962C8B-B14F-4D97-AF65-F5344CB8AC3E}">
        <p14:creationId xmlns:p14="http://schemas.microsoft.com/office/powerpoint/2010/main" val="10466930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Zadavatel posoudí, zda nápravná opatření považuje za dostatečná</a:t>
            </a:r>
          </a:p>
          <a:p>
            <a:pPr algn="just"/>
            <a:r>
              <a:rPr lang="cs-CZ" dirty="0"/>
              <a:t>zohlední závažnost a konkrétní okolnosti trestného činu nebo jiného pochybení. </a:t>
            </a:r>
          </a:p>
          <a:p>
            <a:pPr algn="just"/>
            <a:r>
              <a:rPr lang="cs-CZ" dirty="0"/>
              <a:t>ZÁVĚR: </a:t>
            </a:r>
          </a:p>
          <a:p>
            <a:pPr algn="just"/>
            <a:r>
              <a:rPr lang="cs-CZ" dirty="0"/>
              <a:t>ANO - nevyloučí nebo vyloučení zruší</a:t>
            </a:r>
          </a:p>
          <a:p>
            <a:pPr algn="just"/>
            <a:r>
              <a:rPr lang="cs-CZ" dirty="0"/>
              <a:t>NE – vyloučí nebo vyloučení potvrdí 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Obnovení způsobilosti</a:t>
            </a:r>
          </a:p>
        </p:txBody>
      </p:sp>
    </p:spTree>
    <p:extLst>
      <p:ext uri="{BB962C8B-B14F-4D97-AF65-F5344CB8AC3E}">
        <p14:creationId xmlns:p14="http://schemas.microsoft.com/office/powerpoint/2010/main" val="39278805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Výběr dodavatele</a:t>
            </a:r>
          </a:p>
        </p:txBody>
      </p:sp>
    </p:spTree>
    <p:extLst>
      <p:ext uri="{BB962C8B-B14F-4D97-AF65-F5344CB8AC3E}">
        <p14:creationId xmlns:p14="http://schemas.microsoft.com/office/powerpoint/2010/main" val="5881610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/>
          <a:lstStyle/>
          <a:p>
            <a:pPr algn="just"/>
            <a:r>
              <a:rPr lang="cs-CZ" dirty="0"/>
              <a:t>Žádost zadavatele o objasnění/doplnění nabídky</a:t>
            </a:r>
          </a:p>
          <a:p>
            <a:pPr algn="just"/>
            <a:r>
              <a:rPr lang="cs-CZ" dirty="0"/>
              <a:t>+ přiměřená lhůta, lze opakovaně</a:t>
            </a:r>
          </a:p>
          <a:p>
            <a:pPr algn="just"/>
            <a:r>
              <a:rPr lang="cs-CZ" dirty="0"/>
              <a:t>skutečnosti rozhodné pro posouzení splnění podmínek účasti mohou nastat i po uplynutí lhůty pro podání nabídek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Objasnění /doplnění údajů a dokladů § 46</a:t>
            </a:r>
          </a:p>
        </p:txBody>
      </p:sp>
    </p:spTree>
    <p:extLst>
      <p:ext uri="{BB962C8B-B14F-4D97-AF65-F5344CB8AC3E}">
        <p14:creationId xmlns:p14="http://schemas.microsoft.com/office/powerpoint/2010/main" val="7511548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vybraný dodavatel (nabídka byla vyhodnocena jako ekonomicky nejvýhodnější) </a:t>
            </a:r>
          </a:p>
          <a:p>
            <a:pPr algn="just"/>
            <a:r>
              <a:rPr lang="cs-CZ" dirty="0"/>
              <a:t>povinnost vyzvat k uzavření smlouvy vybraného dodavatele </a:t>
            </a:r>
          </a:p>
          <a:p>
            <a:pPr algn="just"/>
            <a:r>
              <a:rPr lang="cs-CZ" dirty="0"/>
              <a:t>pokud jediný účastník - bez povinnosti provést hodnocení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algn="just"/>
            <a:r>
              <a:rPr lang="cs-CZ" dirty="0"/>
              <a:t>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§ 122</a:t>
            </a:r>
          </a:p>
        </p:txBody>
      </p:sp>
    </p:spTree>
    <p:extLst>
      <p:ext uri="{BB962C8B-B14F-4D97-AF65-F5344CB8AC3E}">
        <p14:creationId xmlns:p14="http://schemas.microsoft.com/office/powerpoint/2010/main" val="3665300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„Originalita“ na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4864"/>
            <a:ext cx="8229600" cy="43924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(odst. 3) Zadavatel </a:t>
            </a:r>
            <a:r>
              <a:rPr lang="cs-CZ" b="1" dirty="0"/>
              <a:t>odešle</a:t>
            </a:r>
            <a:r>
              <a:rPr lang="cs-CZ" dirty="0"/>
              <a:t> vybranému dodavateli výzvu k předložení</a:t>
            </a:r>
          </a:p>
          <a:p>
            <a:pPr algn="just"/>
            <a:r>
              <a:rPr lang="cs-CZ" dirty="0"/>
              <a:t>dokladů o kvalifikaci (dodavatele, kvalifikačního poddodavatele), které požadoval a nemá je k dispozici</a:t>
            </a:r>
          </a:p>
          <a:p>
            <a:pPr algn="just"/>
            <a:r>
              <a:rPr lang="cs-CZ" dirty="0"/>
              <a:t>příp. dokladů nebo vzorků, jejichž předložení je podmínkou uzavření smlouvy</a:t>
            </a:r>
          </a:p>
          <a:p>
            <a:pPr algn="just"/>
            <a:r>
              <a:rPr lang="cs-CZ" dirty="0"/>
              <a:t>příp. dokladů podle § 85 odst. 1 (nekvalifikační poddodavatelé)</a:t>
            </a:r>
          </a:p>
        </p:txBody>
      </p:sp>
    </p:spTree>
    <p:extLst>
      <p:ext uri="{BB962C8B-B14F-4D97-AF65-F5344CB8AC3E}">
        <p14:creationId xmlns:p14="http://schemas.microsoft.com/office/powerpoint/2010/main" val="165407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Užší řízení</a:t>
            </a:r>
          </a:p>
          <a:p>
            <a:r>
              <a:rPr lang="cs-CZ" dirty="0"/>
              <a:t>Jednací řízení s uveřejněním</a:t>
            </a:r>
          </a:p>
          <a:p>
            <a:r>
              <a:rPr lang="cs-CZ" dirty="0"/>
              <a:t>Soutěžní dialog</a:t>
            </a:r>
          </a:p>
          <a:p>
            <a:r>
              <a:rPr lang="cs-CZ" dirty="0"/>
              <a:t>Inovační partnerství</a:t>
            </a:r>
          </a:p>
          <a:p>
            <a:r>
              <a:rPr lang="cs-CZ" dirty="0"/>
              <a:t>Jednací řízení bez uveřejnění</a:t>
            </a:r>
          </a:p>
          <a:p>
            <a:r>
              <a:rPr lang="cs-CZ" dirty="0"/>
              <a:t>Koncesní řízení</a:t>
            </a:r>
          </a:p>
          <a:p>
            <a:r>
              <a:rPr lang="cs-CZ" dirty="0"/>
              <a:t>Řízení v </a:t>
            </a:r>
            <a:r>
              <a:rPr lang="cs-CZ" dirty="0" err="1"/>
              <a:t>light</a:t>
            </a:r>
            <a:r>
              <a:rPr lang="cs-CZ" dirty="0"/>
              <a:t> režimu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5192725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Originalita“na</a:t>
            </a:r>
            <a:r>
              <a:rPr lang="cs-CZ" dirty="0"/>
              <a:t>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92895"/>
            <a:ext cx="8229600" cy="43651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(odst. 4) Zadavatel </a:t>
            </a:r>
            <a:r>
              <a:rPr lang="cs-CZ" b="1" dirty="0"/>
              <a:t>může</a:t>
            </a:r>
            <a:r>
              <a:rPr lang="cs-CZ" dirty="0"/>
              <a:t> požadovat</a:t>
            </a:r>
          </a:p>
          <a:p>
            <a:pPr algn="just"/>
            <a:r>
              <a:rPr lang="cs-CZ" dirty="0"/>
              <a:t>originály nebo úředně ověřené kopie dokladů podle odst. 3</a:t>
            </a:r>
          </a:p>
          <a:p>
            <a:pPr algn="just"/>
            <a:r>
              <a:rPr lang="cs-CZ" dirty="0"/>
              <a:t>doklady prokazující splnění kritérií základní způsobilosti podle § 74 ex post (po doručení výzvy)</a:t>
            </a:r>
          </a:p>
          <a:p>
            <a:pPr algn="just"/>
            <a:r>
              <a:rPr lang="cs-CZ" dirty="0"/>
              <a:t>písemné čestné prohlášení, že se nezměnily údaje rozhodné pro posouzení splnění kvalifikace, nebo nové doklady, pokud se rozhodné údaje v těchto dokladech změnily.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246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často </a:t>
            </a:r>
            <a:r>
              <a:rPr lang="cs-CZ" b="1" dirty="0"/>
              <a:t>přímo online bez dalšího (bez konverze)</a:t>
            </a:r>
            <a:r>
              <a:rPr lang="cs-CZ" dirty="0"/>
              <a:t>: informační systémy veřejné správy (Obchodní rejstřík, seznam kvalifikovaných dodavatelů…)</a:t>
            </a:r>
          </a:p>
          <a:p>
            <a:pPr algn="just"/>
            <a:r>
              <a:rPr lang="cs-CZ" dirty="0"/>
              <a:t>konverze je potřeba jen v případě, že originál existuje jen na papíře</a:t>
            </a:r>
          </a:p>
          <a:p>
            <a:pPr algn="just"/>
            <a:r>
              <a:rPr lang="cs-CZ" dirty="0"/>
              <a:t>u dokumentů bez analogového základu konverzi nepotřebuju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získám digitální originál</a:t>
            </a:r>
          </a:p>
        </p:txBody>
      </p:sp>
    </p:spTree>
    <p:extLst>
      <p:ext uri="{BB962C8B-B14F-4D97-AF65-F5344CB8AC3E}">
        <p14:creationId xmlns:p14="http://schemas.microsoft.com/office/powerpoint/2010/main" val="38545183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= převod dokumentu na papíře do dokumentu obsaženého v datové zprávě (tj. digitálního dokumentu) + připojení konverzní doložky</a:t>
            </a:r>
          </a:p>
          <a:p>
            <a:pPr algn="just"/>
            <a:r>
              <a:rPr lang="cs-CZ" dirty="0"/>
              <a:t>ze zákona </a:t>
            </a:r>
            <a:r>
              <a:rPr lang="cs-CZ" b="1" dirty="0"/>
              <a:t>postavena na roveň originálu</a:t>
            </a:r>
            <a:r>
              <a:rPr lang="cs-CZ" dirty="0"/>
              <a:t>, viz § 22 odst. 2 zákona o elektronických úkonech (300/2008 Sb.)</a:t>
            </a:r>
          </a:p>
          <a:p>
            <a:pPr algn="just"/>
            <a:r>
              <a:rPr lang="cs-CZ" dirty="0"/>
              <a:t>POZOR! konverze zajišťuje shodu obsahu se zachováním originality, nepotvrzuje pravdivost údajů ani jejich aktuálnost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Autorizovaná konverze do elektronické podoby</a:t>
            </a:r>
          </a:p>
        </p:txBody>
      </p:sp>
    </p:spTree>
    <p:extLst>
      <p:ext uri="{BB962C8B-B14F-4D97-AF65-F5344CB8AC3E}">
        <p14:creationId xmlns:p14="http://schemas.microsoft.com/office/powerpoint/2010/main" val="26572122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949E33C-0ED8-B05C-A29B-972BD546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odst. 7) </a:t>
            </a:r>
          </a:p>
          <a:p>
            <a:pPr algn="just"/>
            <a:r>
              <a:rPr lang="cs-CZ" dirty="0"/>
              <a:t>Na komunikaci mezi zadavatelem a dodavatelem při zadávání veřejné zakázky se § 5 a 6 [</a:t>
            </a:r>
            <a:r>
              <a:rPr lang="cs-CZ" i="1" dirty="0"/>
              <a:t>ZSVD</a:t>
            </a:r>
            <a:r>
              <a:rPr lang="cs-CZ" dirty="0"/>
              <a:t>] neuplatní. Úkon učiněný prostřednictvím elektronického nástroje nebo datové schránky se považuje za podepsaný.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C6A27E-E3BE-F981-CB9C-A76C0F6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podepisovat ? § 211</a:t>
            </a:r>
          </a:p>
        </p:txBody>
      </p:sp>
    </p:spTree>
    <p:extLst>
      <p:ext uri="{BB962C8B-B14F-4D97-AF65-F5344CB8AC3E}">
        <p14:creationId xmlns:p14="http://schemas.microsoft.com/office/powerpoint/2010/main" val="3969946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/>
          </a:bodyPr>
          <a:lstStyle/>
          <a:p>
            <a:pPr algn="just"/>
            <a:r>
              <a:rPr lang="cs-CZ" sz="3000" dirty="0"/>
              <a:t>jeden ze způsobů ukončení zadávacího řízení</a:t>
            </a:r>
          </a:p>
          <a:p>
            <a:pPr algn="just"/>
            <a:r>
              <a:rPr lang="cs-CZ" sz="3000" dirty="0"/>
              <a:t>v souladu s nabídkou</a:t>
            </a:r>
          </a:p>
          <a:p>
            <a:pPr algn="just"/>
            <a:r>
              <a:rPr lang="cs-CZ" sz="3000" dirty="0"/>
              <a:t>bez zbytečného odkladu po uplynutí lhůty zákazu uzavřít smlouvu </a:t>
            </a:r>
          </a:p>
          <a:p>
            <a:pPr algn="just"/>
            <a:r>
              <a:rPr lang="cs-CZ" sz="3000" dirty="0"/>
              <a:t>oprávnění vyloučit, pokud dodavatel neuzavřel smlouvu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Uzavření smlouvy § 124</a:t>
            </a:r>
          </a:p>
        </p:txBody>
      </p:sp>
    </p:spTree>
    <p:extLst>
      <p:ext uri="{BB962C8B-B14F-4D97-AF65-F5344CB8AC3E}">
        <p14:creationId xmlns:p14="http://schemas.microsoft.com/office/powerpoint/2010/main" val="22095103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C41ADC6-9F14-1849-216F-B0B7675E6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/>
          <a:lstStyle/>
          <a:p>
            <a:pPr algn="just"/>
            <a:r>
              <a:rPr lang="cs-CZ" dirty="0"/>
              <a:t>5) Písemná komunikace podle odstavce 1 musí probíhat elektronicky s výjimkou případů, kdy</a:t>
            </a:r>
          </a:p>
          <a:p>
            <a:pPr algn="just"/>
            <a:r>
              <a:rPr lang="cs-CZ" dirty="0"/>
              <a:t>e)	jde o uzavření smlouvy na veřejnou zakázku podle § 124 odst. 1</a:t>
            </a:r>
          </a:p>
          <a:p>
            <a:pPr algn="just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FF939F0-EC3D-E5F9-3118-BE9F13AE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Uzavření smlouvy „na papíře“ § 211</a:t>
            </a:r>
          </a:p>
        </p:txBody>
      </p:sp>
    </p:spTree>
    <p:extLst>
      <p:ext uri="{BB962C8B-B14F-4D97-AF65-F5344CB8AC3E}">
        <p14:creationId xmlns:p14="http://schemas.microsoft.com/office/powerpoint/2010/main" val="16497413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Obrana proti postupu zadavatele</a:t>
            </a:r>
          </a:p>
        </p:txBody>
      </p:sp>
    </p:spTree>
    <p:extLst>
      <p:ext uri="{BB962C8B-B14F-4D97-AF65-F5344CB8AC3E}">
        <p14:creationId xmlns:p14="http://schemas.microsoft.com/office/powerpoint/2010/main" val="17503851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F4D19DB-4852-967B-6C21-F3331122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námitky </a:t>
            </a:r>
          </a:p>
          <a:p>
            <a:endParaRPr lang="cs-CZ" dirty="0"/>
          </a:p>
          <a:p>
            <a:r>
              <a:rPr lang="cs-CZ" dirty="0"/>
              <a:t>návrh na přezkum u ÚOHS (dvoustupňové rozhodování)</a:t>
            </a:r>
          </a:p>
          <a:p>
            <a:endParaRPr lang="cs-CZ" dirty="0"/>
          </a:p>
          <a:p>
            <a:r>
              <a:rPr lang="cs-CZ" dirty="0"/>
              <a:t>správní žaloba </a:t>
            </a:r>
          </a:p>
          <a:p>
            <a:endParaRPr lang="cs-CZ" dirty="0"/>
          </a:p>
          <a:p>
            <a:r>
              <a:rPr lang="cs-CZ" dirty="0"/>
              <a:t>soud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C3E97F13-F506-944A-2B64-440059A6AEC3}"/>
              </a:ext>
            </a:extLst>
          </p:cNvPr>
          <p:cNvSpPr/>
          <p:nvPr/>
        </p:nvSpPr>
        <p:spPr>
          <a:xfrm>
            <a:off x="539552" y="242088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CEFC9A4-3F83-3301-A341-104E494B3F7E}"/>
              </a:ext>
            </a:extLst>
          </p:cNvPr>
          <p:cNvSpPr/>
          <p:nvPr/>
        </p:nvSpPr>
        <p:spPr>
          <a:xfrm>
            <a:off x="539552" y="386104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91CDB30-69C6-C5D0-05AD-77849FDE85AF}"/>
              </a:ext>
            </a:extLst>
          </p:cNvPr>
          <p:cNvSpPr/>
          <p:nvPr/>
        </p:nvSpPr>
        <p:spPr>
          <a:xfrm>
            <a:off x="539552" y="530120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4838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241 Podání námitek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348879"/>
            <a:ext cx="8229600" cy="4104457"/>
          </a:xfrm>
        </p:spPr>
        <p:txBody>
          <a:bodyPr/>
          <a:lstStyle/>
          <a:p>
            <a:r>
              <a:rPr lang="cs-CZ" dirty="0"/>
              <a:t>Písemně</a:t>
            </a:r>
          </a:p>
          <a:p>
            <a:r>
              <a:rPr lang="cs-CZ" dirty="0"/>
              <a:t>Proti postupu zadavatele v podlimitní, nadlimitní VZ</a:t>
            </a:r>
          </a:p>
          <a:p>
            <a:r>
              <a:rPr lang="cs-CZ" dirty="0"/>
              <a:t>Stěžovatel - dodavatel, který má právo podat námitky (někdy jen účastník ZŘ)</a:t>
            </a:r>
          </a:p>
        </p:txBody>
      </p:sp>
    </p:spTree>
    <p:extLst>
      <p:ext uri="{BB962C8B-B14F-4D97-AF65-F5344CB8AC3E}">
        <p14:creationId xmlns:p14="http://schemas.microsoft.com/office/powerpoint/2010/main" val="20730956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244 Náležitosti námitek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kdo je podává</a:t>
            </a:r>
          </a:p>
          <a:p>
            <a:r>
              <a:rPr lang="cs-CZ" dirty="0"/>
              <a:t>v čem je spatřováno porušení zákona</a:t>
            </a:r>
          </a:p>
          <a:p>
            <a:r>
              <a:rPr lang="cs-CZ" dirty="0"/>
              <a:t>čeho se stěžovatel domáhá</a:t>
            </a:r>
          </a:p>
          <a:p>
            <a:pPr lvl="1"/>
            <a:r>
              <a:rPr lang="cs-CZ" sz="3200" dirty="0"/>
              <a:t>popis nápravných opatření k obnovení způsobilosti</a:t>
            </a:r>
          </a:p>
          <a:p>
            <a:pPr lvl="1"/>
            <a:r>
              <a:rPr lang="cs-CZ" sz="3200" dirty="0"/>
              <a:t>kdy se o porušení zákona dozvěděl</a:t>
            </a:r>
          </a:p>
          <a:p>
            <a:pPr lvl="1"/>
            <a:r>
              <a:rPr lang="cs-CZ" sz="3200" dirty="0"/>
              <a:t>jaká újma stěžovateli vznikla či hrozí</a:t>
            </a:r>
          </a:p>
        </p:txBody>
      </p:sp>
    </p:spTree>
    <p:extLst>
      <p:ext uri="{BB962C8B-B14F-4D97-AF65-F5344CB8AC3E}">
        <p14:creationId xmlns:p14="http://schemas.microsoft.com/office/powerpoint/2010/main" val="8184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 odborníky / dodavateli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forma není předepsána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cíl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příprava zadávacích podmínek (i předpokládaná hodnota)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informace pro dodavatele o záměrech zadavatele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identifikace v ZD osoby, které se na předběžné tržní konzultaci podílely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všechny podstatné informace, které byly obsahem předběžné tržní konzultace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tržní konzultace § 33</a:t>
            </a:r>
          </a:p>
        </p:txBody>
      </p:sp>
    </p:spTree>
    <p:extLst>
      <p:ext uri="{BB962C8B-B14F-4D97-AF65-F5344CB8AC3E}">
        <p14:creationId xmlns:p14="http://schemas.microsoft.com/office/powerpoint/2010/main" val="26665698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241 Podání námitek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Proti</a:t>
            </a:r>
          </a:p>
          <a:p>
            <a:pPr lvl="1"/>
            <a:r>
              <a:rPr lang="cs-CZ" dirty="0"/>
              <a:t>všem úkonům nebo opomenutím zadavatele</a:t>
            </a:r>
          </a:p>
          <a:p>
            <a:pPr marL="457200" lvl="1" indent="0">
              <a:buNone/>
            </a:pPr>
            <a:r>
              <a:rPr lang="cs-CZ" dirty="0"/>
              <a:t>v ZŘ, zvláštním postupu, inovačním partnerství</a:t>
            </a:r>
          </a:p>
          <a:p>
            <a:pPr marL="457200" lvl="1" indent="0">
              <a:buNone/>
            </a:pPr>
            <a:r>
              <a:rPr lang="cs-CZ" i="1" dirty="0"/>
              <a:t>účastník</a:t>
            </a:r>
          </a:p>
          <a:p>
            <a:pPr lvl="1"/>
            <a:r>
              <a:rPr lang="cs-CZ" dirty="0"/>
              <a:t>stanovení zadávacích podmínek</a:t>
            </a:r>
          </a:p>
          <a:p>
            <a:pPr marL="457200" lvl="1" indent="0">
              <a:buNone/>
            </a:pPr>
            <a:r>
              <a:rPr lang="cs-CZ" i="1" dirty="0"/>
              <a:t>stěžovatel</a:t>
            </a:r>
          </a:p>
          <a:p>
            <a:pPr lvl="1"/>
            <a:r>
              <a:rPr lang="cs-CZ" dirty="0"/>
              <a:t>volbě druhu ZŘ, režimu, výjimky</a:t>
            </a:r>
          </a:p>
          <a:p>
            <a:pPr marL="457200" lvl="1" indent="0">
              <a:buNone/>
            </a:pPr>
            <a:r>
              <a:rPr lang="cs-CZ" i="1" dirty="0"/>
              <a:t>stěžovatel</a:t>
            </a:r>
          </a:p>
        </p:txBody>
      </p:sp>
    </p:spTree>
    <p:extLst>
      <p:ext uri="{BB962C8B-B14F-4D97-AF65-F5344CB8AC3E}">
        <p14:creationId xmlns:p14="http://schemas.microsoft.com/office/powerpoint/2010/main" val="19367747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242 Lhůty pro podání námitek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obecně</a:t>
            </a:r>
          </a:p>
          <a:p>
            <a:pPr lvl="1"/>
            <a:r>
              <a:rPr lang="cs-CZ" dirty="0"/>
              <a:t>do 15 dnů ode dne, kdy se stěžovatel </a:t>
            </a:r>
            <a:r>
              <a:rPr lang="cs-CZ" b="1" dirty="0"/>
              <a:t>dozvěděl</a:t>
            </a:r>
            <a:r>
              <a:rPr lang="cs-CZ" dirty="0"/>
              <a:t> o domnělém porušení zákona</a:t>
            </a:r>
          </a:p>
          <a:p>
            <a:r>
              <a:rPr lang="cs-CZ" dirty="0"/>
              <a:t>proti úkonům v odesílaných, uveřejňovaných dokumentech</a:t>
            </a:r>
          </a:p>
          <a:p>
            <a:pPr lvl="1"/>
            <a:r>
              <a:rPr lang="cs-CZ" dirty="0"/>
              <a:t>15 dnů od </a:t>
            </a:r>
            <a:r>
              <a:rPr lang="cs-CZ" b="1" dirty="0"/>
              <a:t>doručení</a:t>
            </a:r>
            <a:endParaRPr lang="cs-CZ" dirty="0"/>
          </a:p>
          <a:p>
            <a:r>
              <a:rPr lang="cs-CZ" dirty="0"/>
              <a:t>proti zadávacím podmínkám</a:t>
            </a:r>
          </a:p>
          <a:p>
            <a:pPr lvl="1"/>
            <a:r>
              <a:rPr lang="cs-CZ" b="1" dirty="0"/>
              <a:t>do uplynutí lhůty </a:t>
            </a:r>
            <a:r>
              <a:rPr lang="cs-CZ" dirty="0"/>
              <a:t>pro podání dodavatele (nabídky, předběžné nabídky, žádosti o účast)</a:t>
            </a:r>
          </a:p>
          <a:p>
            <a:r>
              <a:rPr lang="cs-CZ" dirty="0"/>
              <a:t>proti postupu mimo ZŘ, v JŘBU</a:t>
            </a:r>
          </a:p>
          <a:p>
            <a:pPr lvl="1"/>
            <a:r>
              <a:rPr lang="cs-CZ" dirty="0"/>
              <a:t>30 dnů </a:t>
            </a:r>
            <a:r>
              <a:rPr lang="cs-CZ" b="1" dirty="0"/>
              <a:t>od uveřejnění oznámení</a:t>
            </a:r>
          </a:p>
          <a:p>
            <a:r>
              <a:rPr lang="cs-CZ" dirty="0"/>
              <a:t>námitky nelze podat po uzavření smlouvy 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760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F456BC5-000E-FD1F-A833-383D3A87E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242 odstavec 5: </a:t>
            </a:r>
          </a:p>
          <a:p>
            <a:r>
              <a:rPr lang="cs-CZ" dirty="0"/>
              <a:t>Zadavatel může v zadávací dokumentaci nebo soutěžních podmínkách stanovit, že námitky podle odstavce 3 nebo 4 lze podat nejpozději 72 hodin před skončením lhůt podle odstavce 3 nebo 4; v takovém případě je okamžik, kdy končí možnost podat námitky rozhodný pro </a:t>
            </a:r>
          </a:p>
          <a:p>
            <a:r>
              <a:rPr lang="cs-CZ" dirty="0"/>
              <a:t>a) běh lhůt podle § 98 odst. 1 nebo § 144 odst. 2, </a:t>
            </a:r>
          </a:p>
          <a:p>
            <a:r>
              <a:rPr lang="cs-CZ" dirty="0"/>
              <a:t>b) posouzení přiměřenosti stanovení délky nebo prodloužení lhůty pro podání nabídek, předběžných nabídek, žádostí o účast nebo návrhů.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6B32D2-DF53-BDD5-5870-98C158E87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Novinka</a:t>
            </a:r>
          </a:p>
        </p:txBody>
      </p:sp>
    </p:spTree>
    <p:extLst>
      <p:ext uri="{BB962C8B-B14F-4D97-AF65-F5344CB8AC3E}">
        <p14:creationId xmlns:p14="http://schemas.microsoft.com/office/powerpoint/2010/main" val="8788012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245 Vyřízení námitek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odeslání</a:t>
            </a:r>
          </a:p>
          <a:p>
            <a:pPr lvl="1"/>
            <a:r>
              <a:rPr lang="pl-PL" dirty="0"/>
              <a:t>do 15 dnů od doručení námitek</a:t>
            </a:r>
          </a:p>
          <a:p>
            <a:pPr lvl="1"/>
            <a:r>
              <a:rPr lang="pl-PL" dirty="0"/>
              <a:t>stěžovateli</a:t>
            </a:r>
          </a:p>
          <a:p>
            <a:r>
              <a:rPr lang="pl-PL" dirty="0"/>
              <a:t>obsah</a:t>
            </a:r>
          </a:p>
          <a:p>
            <a:pPr lvl="1"/>
            <a:r>
              <a:rPr lang="pl-PL" dirty="0"/>
              <a:t>vyhovění</a:t>
            </a:r>
            <a:r>
              <a:rPr lang="en-US" dirty="0"/>
              <a:t>/</a:t>
            </a:r>
            <a:r>
              <a:rPr lang="en-US" dirty="0" err="1"/>
              <a:t>odm</a:t>
            </a:r>
            <a:r>
              <a:rPr lang="cs-CZ" dirty="0" err="1"/>
              <a:t>ítnutí</a:t>
            </a:r>
            <a:endParaRPr lang="cs-CZ" dirty="0"/>
          </a:p>
          <a:p>
            <a:pPr lvl="1"/>
            <a:r>
              <a:rPr lang="cs-CZ" dirty="0"/>
              <a:t>odůvodnění</a:t>
            </a:r>
          </a:p>
          <a:p>
            <a:pPr lvl="2"/>
            <a:r>
              <a:rPr lang="cs-CZ" dirty="0"/>
              <a:t>podrobné a srozumitelné vyjádření ke všem skutečnostem uvedeným v námitkách</a:t>
            </a:r>
          </a:p>
          <a:p>
            <a:pPr lvl="1"/>
            <a:r>
              <a:rPr lang="cs-CZ" dirty="0"/>
              <a:t>závěr</a:t>
            </a:r>
          </a:p>
          <a:p>
            <a:pPr lvl="2"/>
            <a:r>
              <a:rPr lang="cs-CZ" dirty="0"/>
              <a:t>vyhovění – opatření k nápravě</a:t>
            </a:r>
          </a:p>
          <a:p>
            <a:pPr lvl="2"/>
            <a:r>
              <a:rPr lang="cs-CZ" dirty="0"/>
              <a:t>odmítnutí – poučení</a:t>
            </a:r>
          </a:p>
          <a:p>
            <a:pPr lvl="2"/>
            <a:endParaRPr lang="cs-CZ" dirty="0"/>
          </a:p>
          <a:p>
            <a:pPr lvl="1"/>
            <a:endParaRPr lang="pl-PL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2738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>
                <a:solidFill>
                  <a:schemeClr val="accent1"/>
                </a:solidFill>
              </a:rPr>
              <a:t>DĚKUJI ZA POZORNOST</a:t>
            </a:r>
            <a:br>
              <a:rPr lang="cs-CZ" sz="4400" dirty="0">
                <a:solidFill>
                  <a:schemeClr val="accent1"/>
                </a:solidFill>
              </a:rPr>
            </a:br>
            <a:br>
              <a:rPr lang="cs-CZ" sz="4400" dirty="0">
                <a:solidFill>
                  <a:schemeClr val="accent1"/>
                </a:solidFill>
              </a:rPr>
            </a:br>
            <a:r>
              <a:rPr lang="cs-CZ" sz="1800" u="sng" kern="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lenka.matochova@mmr.gov.cz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8964488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/>
          </a:p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85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/>
          <a:lstStyle/>
          <a:p>
            <a:r>
              <a:rPr lang="cs-CZ" dirty="0"/>
              <a:t>VZMR: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Jsem obeslán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Webové stránky zadavatele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Profil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najdu veřejnou zakázku?</a:t>
            </a:r>
          </a:p>
        </p:txBody>
      </p:sp>
    </p:spTree>
    <p:extLst>
      <p:ext uri="{BB962C8B-B14F-4D97-AF65-F5344CB8AC3E}">
        <p14:creationId xmlns:p14="http://schemas.microsoft.com/office/powerpoint/2010/main" val="4254780839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5942</TotalTime>
  <Words>4296</Words>
  <Application>Microsoft Office PowerPoint</Application>
  <PresentationFormat>Předvádění na obrazovce (4:3)</PresentationFormat>
  <Paragraphs>492</Paragraphs>
  <Slides>84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84</vt:i4>
      </vt:variant>
    </vt:vector>
  </HeadingPairs>
  <TitlesOfParts>
    <vt:vector size="90" baseType="lpstr">
      <vt:lpstr>Arial</vt:lpstr>
      <vt:lpstr>Calibri</vt:lpstr>
      <vt:lpstr>Courier New</vt:lpstr>
      <vt:lpstr>Wingdings</vt:lpstr>
      <vt:lpstr>MMR_klas</vt:lpstr>
      <vt:lpstr>1_MMR_klas</vt:lpstr>
      <vt:lpstr>Veřejné zakázky z pohledu dodavatele</vt:lpstr>
      <vt:lpstr>Právní úprava</vt:lpstr>
      <vt:lpstr>Režim VZ § 24 - 27</vt:lpstr>
      <vt:lpstr>Prezentace aplikace PowerPoint</vt:lpstr>
      <vt:lpstr>Zásady § 6</vt:lpstr>
      <vt:lpstr>Druhy zadávacího řízení</vt:lpstr>
      <vt:lpstr>Druhy zadávacího řízení</vt:lpstr>
      <vt:lpstr>Předběžné tržní konzultace § 33</vt:lpstr>
      <vt:lpstr>Kde najdu veřejnou zakázku?</vt:lpstr>
      <vt:lpstr>Kde najdu veřejnou zakázku?</vt:lpstr>
      <vt:lpstr>Podle čeho najdu veřejnou zakázku ?</vt:lpstr>
      <vt:lpstr>Prezentace aplikace PowerPoint</vt:lpstr>
      <vt:lpstr>Podmínky sestavení a podání nabídek</vt:lpstr>
      <vt:lpstr>Další podmínky pro uzavření sml. § 104</vt:lpstr>
      <vt:lpstr>Využití poddodavatele § 105</vt:lpstr>
      <vt:lpstr>Změna nebo doplnění ZD § 99</vt:lpstr>
      <vt:lpstr>Podmínky účasti v zadávacím řízení § 37</vt:lpstr>
      <vt:lpstr>Základní způsobilost</vt:lpstr>
      <vt:lpstr>Profesní způsobilost</vt:lpstr>
      <vt:lpstr>Ekonomická kvalifikace</vt:lpstr>
      <vt:lpstr>Technická kvalifikace</vt:lpstr>
      <vt:lpstr>Prokázání kvalifikace prostřednictvím jiných osob</vt:lpstr>
      <vt:lpstr>Jistota § 41</vt:lpstr>
      <vt:lpstr>Jistota § 41</vt:lpstr>
      <vt:lpstr>Prezentace aplikace PowerPoint</vt:lpstr>
      <vt:lpstr>Podmínky sestavení a podání nabídek</vt:lpstr>
      <vt:lpstr>Jazyk dokladů § 45 odst. 3</vt:lpstr>
      <vt:lpstr>Stáří dokladů</vt:lpstr>
      <vt:lpstr>Odkaz do informačního systému veřejné správy</vt:lpstr>
      <vt:lpstr>Alternativní způsoby prokázání kvalifikace</vt:lpstr>
      <vt:lpstr>Čestné prohlášení</vt:lpstr>
      <vt:lpstr>Jednotné evropské osvědčení pro veřejné zakázky (ESPD)</vt:lpstr>
      <vt:lpstr>Předkládání kopií v zadávacím řízení</vt:lpstr>
      <vt:lpstr>Prezentace aplikace PowerPoint</vt:lpstr>
      <vt:lpstr>§ 211 odst. 4 ZZVZ</vt:lpstr>
      <vt:lpstr>Elektronický nástroj</vt:lpstr>
      <vt:lpstr>Prezentace aplikace PowerPoint</vt:lpstr>
      <vt:lpstr>Sdělování údajů z elektronických nabídek</vt:lpstr>
      <vt:lpstr>Prezentace aplikace PowerPoint</vt:lpstr>
      <vt:lpstr>Zánik účastenství § 47, 48</vt:lpstr>
      <vt:lpstr>Vyloučení účastníka zadávacího řízení</vt:lpstr>
      <vt:lpstr>Vyloučení_obsah nabídky</vt:lpstr>
      <vt:lpstr>Vyloučení_nedodržování předpisů</vt:lpstr>
      <vt:lpstr>Vyloučení_střet zájmů</vt:lpstr>
      <vt:lpstr>Vyloučení_narušení hospodářské soutěže</vt:lpstr>
      <vt:lpstr>Separátní důvody pro vyloučení</vt:lpstr>
      <vt:lpstr>ÚOHS S0145/2021</vt:lpstr>
      <vt:lpstr>Vyloučení_závažná nebo dlouhodobá pochybení</vt:lpstr>
      <vt:lpstr>Vyloučení_ovlivňování zadávacího řízení</vt:lpstr>
      <vt:lpstr>Vyloučení_profesní pochybení</vt:lpstr>
      <vt:lpstr>Vyloučení_kartel</vt:lpstr>
      <vt:lpstr>Vyloučení_zaknihované akcie</vt:lpstr>
      <vt:lpstr>Vyloučení_jistota</vt:lpstr>
      <vt:lpstr>Vyloučení_jistota</vt:lpstr>
      <vt:lpstr>Vyloučení_mimořádně nízká nabídková cena</vt:lpstr>
      <vt:lpstr>Prezentace aplikace PowerPoint</vt:lpstr>
      <vt:lpstr>Absence zápisu do evidence skutečných majitelů § 122</vt:lpstr>
      <vt:lpstr>Nové pojetí střetu zájmů podle zákona o střetu zájmů</vt:lpstr>
      <vt:lpstr>IPI (International Procurement Instrument)</vt:lpstr>
      <vt:lpstr>Nařízení o mezinárodních subvencích</vt:lpstr>
      <vt:lpstr>Sankce proti Rusku/Bělorusku</vt:lpstr>
      <vt:lpstr>Prezentace aplikace PowerPoint</vt:lpstr>
      <vt:lpstr>O co jde</vt:lpstr>
      <vt:lpstr>Obnovení způsobilosti</vt:lpstr>
      <vt:lpstr>Obnovení způsobilosti</vt:lpstr>
      <vt:lpstr>Prezentace aplikace PowerPoint</vt:lpstr>
      <vt:lpstr>Objasnění /doplnění údajů a dokladů § 46</vt:lpstr>
      <vt:lpstr>Výběr dodavatele § 122</vt:lpstr>
      <vt:lpstr>„Originalita“ na vyžádání § 122</vt:lpstr>
      <vt:lpstr>„Originalita“na vyžádání § 122</vt:lpstr>
      <vt:lpstr>Jak získám digitální originál</vt:lpstr>
      <vt:lpstr>Autorizovaná konverze do elektronické podoby</vt:lpstr>
      <vt:lpstr>Jak se podepisovat ? § 211</vt:lpstr>
      <vt:lpstr>Uzavření smlouvy § 124</vt:lpstr>
      <vt:lpstr>Uzavření smlouvy „na papíře“ § 211</vt:lpstr>
      <vt:lpstr>Prezentace aplikace PowerPoint</vt:lpstr>
      <vt:lpstr>Prezentace aplikace PowerPoint</vt:lpstr>
      <vt:lpstr>§ 241 Podání námitek</vt:lpstr>
      <vt:lpstr>§ 244 Náležitosti námitek</vt:lpstr>
      <vt:lpstr>§ 241 Podání námitek</vt:lpstr>
      <vt:lpstr>§ 242 Lhůty pro podání námitek</vt:lpstr>
      <vt:lpstr>Novinka</vt:lpstr>
      <vt:lpstr>§ 245 Vyřízení námitek</vt:lpstr>
      <vt:lpstr>DĚKUJI ZA POZORNOST  lenka.matochova@mmr.gov.cz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Matochová Lenka</cp:lastModifiedBy>
  <cp:revision>484</cp:revision>
  <cp:lastPrinted>2019-09-18T16:50:56Z</cp:lastPrinted>
  <dcterms:created xsi:type="dcterms:W3CDTF">2012-11-28T11:32:44Z</dcterms:created>
  <dcterms:modified xsi:type="dcterms:W3CDTF">2024-03-06T18:29:59Z</dcterms:modified>
</cp:coreProperties>
</file>