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handoutMasterIdLst>
    <p:handoutMasterId r:id="rId49"/>
  </p:handoutMasterIdLst>
  <p:sldIdLst>
    <p:sldId id="256" r:id="rId2"/>
    <p:sldId id="259" r:id="rId3"/>
    <p:sldId id="257" r:id="rId4"/>
    <p:sldId id="261" r:id="rId5"/>
    <p:sldId id="262" r:id="rId6"/>
    <p:sldId id="264" r:id="rId7"/>
    <p:sldId id="263" r:id="rId8"/>
    <p:sldId id="266" r:id="rId9"/>
    <p:sldId id="295" r:id="rId10"/>
    <p:sldId id="265" r:id="rId11"/>
    <p:sldId id="267" r:id="rId12"/>
    <p:sldId id="272" r:id="rId13"/>
    <p:sldId id="268" r:id="rId14"/>
    <p:sldId id="269" r:id="rId15"/>
    <p:sldId id="270" r:id="rId16"/>
    <p:sldId id="271" r:id="rId17"/>
    <p:sldId id="273" r:id="rId18"/>
    <p:sldId id="274" r:id="rId19"/>
    <p:sldId id="258" r:id="rId20"/>
    <p:sldId id="275" r:id="rId21"/>
    <p:sldId id="276" r:id="rId22"/>
    <p:sldId id="277" r:id="rId23"/>
    <p:sldId id="278" r:id="rId24"/>
    <p:sldId id="279" r:id="rId25"/>
    <p:sldId id="296" r:id="rId26"/>
    <p:sldId id="301" r:id="rId27"/>
    <p:sldId id="280" r:id="rId28"/>
    <p:sldId id="281" r:id="rId29"/>
    <p:sldId id="282" r:id="rId30"/>
    <p:sldId id="297" r:id="rId31"/>
    <p:sldId id="283" r:id="rId32"/>
    <p:sldId id="298" r:id="rId33"/>
    <p:sldId id="284" r:id="rId34"/>
    <p:sldId id="285" r:id="rId35"/>
    <p:sldId id="299" r:id="rId36"/>
    <p:sldId id="286" r:id="rId37"/>
    <p:sldId id="287" r:id="rId38"/>
    <p:sldId id="288" r:id="rId39"/>
    <p:sldId id="300" r:id="rId40"/>
    <p:sldId id="292" r:id="rId41"/>
    <p:sldId id="289" r:id="rId42"/>
    <p:sldId id="290" r:id="rId43"/>
    <p:sldId id="291" r:id="rId44"/>
    <p:sldId id="293" r:id="rId45"/>
    <p:sldId id="302" r:id="rId46"/>
    <p:sldId id="260" r:id="rId47"/>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F3F"/>
    <a:srgbClr val="000099"/>
    <a:srgbClr val="DB7D00"/>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122" autoAdjust="0"/>
  </p:normalViewPr>
  <p:slideViewPr>
    <p:cSldViewPr>
      <p:cViewPr varScale="1">
        <p:scale>
          <a:sx n="124" d="100"/>
          <a:sy n="124" d="100"/>
        </p:scale>
        <p:origin x="12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0" d="100"/>
          <a:sy n="100" d="100"/>
        </p:scale>
        <p:origin x="-360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EDA9FB6-D9ED-404E-AFD2-37E0835FC3D6}" type="datetimeFigureOut">
              <a:rPr lang="cs-CZ" smtClean="0"/>
              <a:pPr/>
              <a:t>20.02.2024</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7B48070-1754-4046-9E38-6F5D9D5E9BB1}" type="datetimeFigureOut">
              <a:rPr lang="cs-CZ" smtClean="0"/>
              <a:pPr/>
              <a:t>20.02.2024</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6"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uohs.gov.cz/cs/verejne-zakazky/sbirky-rozhodnuti/detail-21416.html"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eur-lex.europa.eu/resource.html?uri=cellar:2bf140bf-a3f8-4ab2-b506-fd71826e6da6.0023.02/DOC_2&amp;format=PDF" TargetMode="External"/><Relationship Id="rId2" Type="http://schemas.openxmlformats.org/officeDocument/2006/relationships/hyperlink" Target="https://eur-lex.europa.eu/legal-content/CS/TXT/?uri=CELEX:32009L0081" TargetMode="External"/><Relationship Id="rId1" Type="http://schemas.openxmlformats.org/officeDocument/2006/relationships/slideLayout" Target="../slideLayouts/slideLayout2.xml"/><Relationship Id="rId4" Type="http://schemas.openxmlformats.org/officeDocument/2006/relationships/hyperlink" Target="https://ec.europa.eu/commission/presscorner/detail/CS/inf_24_301"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lstStyle/>
          <a:p>
            <a:r>
              <a:rPr lang="cs-CZ" dirty="0"/>
              <a:t>Odbor strategií, práva a elektronizace veřejných zakázek</a:t>
            </a:r>
            <a:endParaRPr lang="en-US" dirty="0"/>
          </a:p>
        </p:txBody>
      </p:sp>
      <p:sp>
        <p:nvSpPr>
          <p:cNvPr id="3" name="Nadpis 2"/>
          <p:cNvSpPr>
            <a:spLocks noGrp="1"/>
          </p:cNvSpPr>
          <p:nvPr>
            <p:ph type="title"/>
          </p:nvPr>
        </p:nvSpPr>
        <p:spPr/>
        <p:txBody>
          <a:bodyPr/>
          <a:lstStyle/>
          <a:p>
            <a:r>
              <a:rPr lang="cs-CZ" dirty="0"/>
              <a:t>Výjimky</a:t>
            </a:r>
            <a:endParaRPr lang="en-US" dirty="0"/>
          </a:p>
        </p:txBody>
      </p:sp>
    </p:spTree>
    <p:extLst>
      <p:ext uri="{BB962C8B-B14F-4D97-AF65-F5344CB8AC3E}">
        <p14:creationId xmlns:p14="http://schemas.microsoft.com/office/powerpoint/2010/main" val="16060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28490F26-61C5-4838-8061-F214A8CB43E0}"/>
              </a:ext>
            </a:extLst>
          </p:cNvPr>
          <p:cNvSpPr>
            <a:spLocks noGrp="1"/>
          </p:cNvSpPr>
          <p:nvPr>
            <p:ph idx="1"/>
          </p:nvPr>
        </p:nvSpPr>
        <p:spPr/>
        <p:txBody>
          <a:bodyPr>
            <a:normAutofit fontScale="92500" lnSpcReduction="20000"/>
          </a:bodyPr>
          <a:lstStyle/>
          <a:p>
            <a:r>
              <a:rPr lang="cs-CZ" dirty="0"/>
              <a:t>zadání v zadávacím řízení, přestože to není povinnost</a:t>
            </a:r>
          </a:p>
          <a:p>
            <a:r>
              <a:rPr lang="cs-CZ" dirty="0"/>
              <a:t>§ 4</a:t>
            </a:r>
          </a:p>
          <a:p>
            <a:r>
              <a:rPr lang="cs-CZ" dirty="0"/>
              <a:t>(4) Pokud </a:t>
            </a:r>
            <a:r>
              <a:rPr lang="cs-CZ" b="1" dirty="0"/>
              <a:t>zadavatel </a:t>
            </a:r>
            <a:r>
              <a:rPr lang="cs-CZ" dirty="0"/>
              <a:t>podle odstavců 1 až 3 </a:t>
            </a:r>
            <a:r>
              <a:rPr lang="cs-CZ" b="1" dirty="0"/>
              <a:t>zahájí zadávací řízení, i když k tomu nebyl povinen</a:t>
            </a:r>
            <a:r>
              <a:rPr lang="cs-CZ" dirty="0"/>
              <a:t>, je povinen ve vztahu k zadávané veřejné zakázce dodržovat tento zákon. </a:t>
            </a:r>
          </a:p>
          <a:p>
            <a:r>
              <a:rPr lang="cs-CZ" dirty="0"/>
              <a:t> (5) Za zadavatele se považuje také </a:t>
            </a:r>
            <a:r>
              <a:rPr lang="cs-CZ" b="1" dirty="0"/>
              <a:t>jiná osoba, která zahájila zadávací řízení, ačkoliv k tomu nebyla povinna</a:t>
            </a:r>
            <a:r>
              <a:rPr lang="cs-CZ" dirty="0"/>
              <a:t>, a to ve vztahu k tomuto zadávacímu řízení a do jeho ukončení. </a:t>
            </a:r>
          </a:p>
          <a:p>
            <a:endParaRPr lang="cs-CZ" dirty="0"/>
          </a:p>
        </p:txBody>
      </p:sp>
      <p:sp>
        <p:nvSpPr>
          <p:cNvPr id="3" name="Nadpis 2">
            <a:extLst>
              <a:ext uri="{FF2B5EF4-FFF2-40B4-BE49-F238E27FC236}">
                <a16:creationId xmlns:a16="http://schemas.microsoft.com/office/drawing/2014/main" id="{4A406496-B204-414C-8E8B-0A4E8FFB5835}"/>
              </a:ext>
            </a:extLst>
          </p:cNvPr>
          <p:cNvSpPr>
            <a:spLocks noGrp="1"/>
          </p:cNvSpPr>
          <p:nvPr>
            <p:ph type="title"/>
          </p:nvPr>
        </p:nvSpPr>
        <p:spPr/>
        <p:txBody>
          <a:bodyPr/>
          <a:lstStyle/>
          <a:p>
            <a:r>
              <a:rPr lang="cs-CZ" dirty="0"/>
              <a:t>Nevyužití výjimky</a:t>
            </a:r>
          </a:p>
        </p:txBody>
      </p:sp>
    </p:spTree>
    <p:extLst>
      <p:ext uri="{BB962C8B-B14F-4D97-AF65-F5344CB8AC3E}">
        <p14:creationId xmlns:p14="http://schemas.microsoft.com/office/powerpoint/2010/main" val="4084836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7FCC248D-757A-4E95-98D8-3B65F934F877}"/>
              </a:ext>
            </a:extLst>
          </p:cNvPr>
          <p:cNvSpPr>
            <a:spLocks noGrp="1"/>
          </p:cNvSpPr>
          <p:nvPr>
            <p:ph idx="1"/>
          </p:nvPr>
        </p:nvSpPr>
        <p:spPr/>
        <p:txBody>
          <a:bodyPr/>
          <a:lstStyle/>
          <a:p>
            <a:r>
              <a:rPr lang="cs-CZ" dirty="0"/>
              <a:t>o záměru uzavřít smlouvu</a:t>
            </a:r>
          </a:p>
          <a:p>
            <a:r>
              <a:rPr lang="cs-CZ" dirty="0"/>
              <a:t>nelze uložit zákaz plnění smlouvy</a:t>
            </a:r>
          </a:p>
        </p:txBody>
      </p:sp>
      <p:sp>
        <p:nvSpPr>
          <p:cNvPr id="3" name="Nadpis 2">
            <a:extLst>
              <a:ext uri="{FF2B5EF4-FFF2-40B4-BE49-F238E27FC236}">
                <a16:creationId xmlns:a16="http://schemas.microsoft.com/office/drawing/2014/main" id="{8E00FAB6-A6FE-44D5-BBA5-8A5B48AEFD4C}"/>
              </a:ext>
            </a:extLst>
          </p:cNvPr>
          <p:cNvSpPr>
            <a:spLocks noGrp="1"/>
          </p:cNvSpPr>
          <p:nvPr>
            <p:ph type="title"/>
          </p:nvPr>
        </p:nvSpPr>
        <p:spPr/>
        <p:txBody>
          <a:bodyPr/>
          <a:lstStyle/>
          <a:p>
            <a:r>
              <a:rPr lang="cs-CZ" dirty="0"/>
              <a:t>Dobrovolné oznámení</a:t>
            </a:r>
          </a:p>
        </p:txBody>
      </p:sp>
    </p:spTree>
    <p:extLst>
      <p:ext uri="{BB962C8B-B14F-4D97-AF65-F5344CB8AC3E}">
        <p14:creationId xmlns:p14="http://schemas.microsoft.com/office/powerpoint/2010/main" val="1462634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4B8498F9-CC7B-437A-A544-6B43A16EEA05}"/>
              </a:ext>
            </a:extLst>
          </p:cNvPr>
          <p:cNvSpPr>
            <a:spLocks noGrp="1"/>
          </p:cNvSpPr>
          <p:nvPr>
            <p:ph idx="1"/>
          </p:nvPr>
        </p:nvSpPr>
        <p:spPr/>
        <p:txBody>
          <a:bodyPr>
            <a:normAutofit lnSpcReduction="10000"/>
          </a:bodyPr>
          <a:lstStyle/>
          <a:p>
            <a:r>
              <a:rPr lang="cs-CZ" dirty="0"/>
              <a:t>usnesení vlády 208</a:t>
            </a:r>
            <a:r>
              <a:rPr lang="en-US" dirty="0"/>
              <a:t>/</a:t>
            </a:r>
            <a:r>
              <a:rPr lang="cs-CZ" dirty="0"/>
              <a:t>2017</a:t>
            </a:r>
          </a:p>
          <a:p>
            <a:pPr marL="457200" indent="-457200">
              <a:buFont typeface="Wingdings" panose="05000000000000000000" pitchFamily="2" charset="2"/>
              <a:buChar char="§"/>
            </a:pPr>
            <a:r>
              <a:rPr lang="cs-CZ" dirty="0"/>
              <a:t>Pracovní skupina pro transparentní veřejné zakázky</a:t>
            </a:r>
          </a:p>
          <a:p>
            <a:pPr marL="457200" indent="-457200">
              <a:buFont typeface="Wingdings" panose="05000000000000000000" pitchFamily="2" charset="2"/>
              <a:buChar char="§"/>
            </a:pPr>
            <a:r>
              <a:rPr lang="cs-CZ" dirty="0"/>
              <a:t>Rada vlády pro informační společnost</a:t>
            </a:r>
          </a:p>
          <a:p>
            <a:pPr marL="457200" indent="-457200">
              <a:buFont typeface="Wingdings" panose="05000000000000000000" pitchFamily="2" charset="2"/>
              <a:buChar char="§"/>
            </a:pPr>
            <a:r>
              <a:rPr lang="cs-CZ" dirty="0"/>
              <a:t>Národní bezpečnostní úřad</a:t>
            </a:r>
          </a:p>
          <a:p>
            <a:endParaRPr lang="cs-CZ" dirty="0"/>
          </a:p>
          <a:p>
            <a:r>
              <a:rPr lang="pl-PL" dirty="0"/>
              <a:t>482/2023 od 300 mil. Kč</a:t>
            </a:r>
            <a:endParaRPr lang="cs-CZ" dirty="0"/>
          </a:p>
          <a:p>
            <a:endParaRPr lang="cs-CZ" dirty="0"/>
          </a:p>
        </p:txBody>
      </p:sp>
      <p:sp>
        <p:nvSpPr>
          <p:cNvPr id="3" name="Nadpis 2">
            <a:extLst>
              <a:ext uri="{FF2B5EF4-FFF2-40B4-BE49-F238E27FC236}">
                <a16:creationId xmlns:a16="http://schemas.microsoft.com/office/drawing/2014/main" id="{FF07EA64-6E47-4D3F-85B8-0A62775DAC55}"/>
              </a:ext>
            </a:extLst>
          </p:cNvPr>
          <p:cNvSpPr>
            <a:spLocks noGrp="1"/>
          </p:cNvSpPr>
          <p:nvPr>
            <p:ph type="title"/>
          </p:nvPr>
        </p:nvSpPr>
        <p:spPr/>
        <p:txBody>
          <a:bodyPr/>
          <a:lstStyle/>
          <a:p>
            <a:r>
              <a:rPr lang="cs-CZ" dirty="0"/>
              <a:t>Informování vlády</a:t>
            </a:r>
          </a:p>
        </p:txBody>
      </p:sp>
    </p:spTree>
    <p:extLst>
      <p:ext uri="{BB962C8B-B14F-4D97-AF65-F5344CB8AC3E}">
        <p14:creationId xmlns:p14="http://schemas.microsoft.com/office/powerpoint/2010/main" val="1073083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B21523D-8E0A-4EDB-8227-B4D03BA1DCB5}"/>
              </a:ext>
            </a:extLst>
          </p:cNvPr>
          <p:cNvSpPr>
            <a:spLocks noGrp="1"/>
          </p:cNvSpPr>
          <p:nvPr>
            <p:ph idx="1"/>
          </p:nvPr>
        </p:nvSpPr>
        <p:spPr/>
        <p:txBody>
          <a:bodyPr>
            <a:normAutofit/>
          </a:bodyPr>
          <a:lstStyle/>
          <a:p>
            <a:r>
              <a:rPr lang="cs-CZ" dirty="0"/>
              <a:t>zadávací řízení</a:t>
            </a:r>
          </a:p>
          <a:p>
            <a:pPr marL="457200" indent="-457200">
              <a:buFont typeface="Arial" panose="020B0604020202020204" pitchFamily="34" charset="0"/>
              <a:buChar char="•"/>
            </a:pPr>
            <a:r>
              <a:rPr lang="cs-CZ" dirty="0"/>
              <a:t>zahájení – např. odeslání oznámení</a:t>
            </a:r>
          </a:p>
          <a:p>
            <a:pPr marL="457200" indent="-457200">
              <a:buFont typeface="Arial" panose="020B0604020202020204" pitchFamily="34" charset="0"/>
              <a:buChar char="•"/>
            </a:pPr>
            <a:r>
              <a:rPr lang="cs-CZ" dirty="0"/>
              <a:t>ukončení – např. uzavření smlouvy</a:t>
            </a:r>
          </a:p>
          <a:p>
            <a:r>
              <a:rPr lang="cs-CZ" dirty="0"/>
              <a:t>ZVZ 2006</a:t>
            </a:r>
          </a:p>
          <a:p>
            <a:r>
              <a:rPr lang="cs-CZ" dirty="0"/>
              <a:t>	§ 18 Obecné výjimky z působnosti zákona</a:t>
            </a:r>
          </a:p>
          <a:p>
            <a:r>
              <a:rPr lang="cs-CZ" dirty="0"/>
              <a:t>	zadavatel není povinen zadávat podle tohoto 	zákona</a:t>
            </a:r>
          </a:p>
        </p:txBody>
      </p:sp>
      <p:sp>
        <p:nvSpPr>
          <p:cNvPr id="3" name="Nadpis 2">
            <a:extLst>
              <a:ext uri="{FF2B5EF4-FFF2-40B4-BE49-F238E27FC236}">
                <a16:creationId xmlns:a16="http://schemas.microsoft.com/office/drawing/2014/main" id="{6CC7885F-820C-40DC-862E-A0BA18B2DFD7}"/>
              </a:ext>
            </a:extLst>
          </p:cNvPr>
          <p:cNvSpPr>
            <a:spLocks noGrp="1"/>
          </p:cNvSpPr>
          <p:nvPr>
            <p:ph type="title"/>
          </p:nvPr>
        </p:nvSpPr>
        <p:spPr/>
        <p:txBody>
          <a:bodyPr/>
          <a:lstStyle/>
          <a:p>
            <a:r>
              <a:rPr lang="cs-CZ" dirty="0"/>
              <a:t>Rozsah vynětí</a:t>
            </a:r>
          </a:p>
        </p:txBody>
      </p:sp>
    </p:spTree>
    <p:extLst>
      <p:ext uri="{BB962C8B-B14F-4D97-AF65-F5344CB8AC3E}">
        <p14:creationId xmlns:p14="http://schemas.microsoft.com/office/powerpoint/2010/main" val="4197840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D488D75-4260-483C-BFD5-B609FB74395D}"/>
              </a:ext>
            </a:extLst>
          </p:cNvPr>
          <p:cNvSpPr>
            <a:spLocks noGrp="1"/>
          </p:cNvSpPr>
          <p:nvPr>
            <p:ph idx="1"/>
          </p:nvPr>
        </p:nvSpPr>
        <p:spPr/>
        <p:txBody>
          <a:bodyPr>
            <a:normAutofit fontScale="77500" lnSpcReduction="20000"/>
          </a:bodyPr>
          <a:lstStyle/>
          <a:p>
            <a:pPr marL="457200" indent="-457200">
              <a:buFont typeface="Wingdings" panose="05000000000000000000" pitchFamily="2" charset="2"/>
              <a:buChar char="ü"/>
            </a:pPr>
            <a:r>
              <a:rPr lang="cs-CZ" dirty="0"/>
              <a:t>1 Obecná ustanovení</a:t>
            </a:r>
          </a:p>
          <a:p>
            <a:pPr marL="457200" indent="-457200">
              <a:buFont typeface="Wingdings" panose="05000000000000000000" pitchFamily="2" charset="2"/>
              <a:buChar char="§"/>
            </a:pPr>
            <a:r>
              <a:rPr lang="cs-CZ" dirty="0"/>
              <a:t>2 Základní ustanovení o zadávacích řízeních</a:t>
            </a:r>
          </a:p>
          <a:p>
            <a:pPr marL="457200" indent="-457200">
              <a:buFont typeface="Wingdings" panose="05000000000000000000" pitchFamily="2" charset="2"/>
              <a:buChar char="§"/>
            </a:pPr>
            <a:r>
              <a:rPr lang="cs-CZ" dirty="0"/>
              <a:t>…</a:t>
            </a:r>
          </a:p>
          <a:p>
            <a:pPr marL="457200" indent="-457200">
              <a:buFont typeface="Wingdings" panose="05000000000000000000" pitchFamily="2" charset="2"/>
              <a:buChar char="q"/>
            </a:pPr>
            <a:r>
              <a:rPr lang="cs-CZ" dirty="0"/>
              <a:t>7 Postup pro zadávání sektorových veřejných zakázek</a:t>
            </a:r>
          </a:p>
          <a:p>
            <a:pPr marL="457200" indent="-457200">
              <a:buFont typeface="Wingdings" panose="05000000000000000000" pitchFamily="2" charset="2"/>
              <a:buChar char="q"/>
            </a:pPr>
            <a:r>
              <a:rPr lang="cs-CZ" dirty="0"/>
              <a:t>8 Postup pro zadávání koncesí</a:t>
            </a:r>
          </a:p>
          <a:p>
            <a:pPr marL="457200" indent="-457200">
              <a:buFont typeface="Wingdings" panose="05000000000000000000" pitchFamily="2" charset="2"/>
              <a:buChar char="q"/>
            </a:pPr>
            <a:r>
              <a:rPr lang="cs-CZ" dirty="0"/>
              <a:t>9 Postup pro zadávání veřejných zakázek v oblasti obrany nebo bezpečnosti</a:t>
            </a:r>
          </a:p>
          <a:p>
            <a:pPr marL="457200" indent="-457200">
              <a:buFont typeface="Wingdings" panose="05000000000000000000" pitchFamily="2" charset="2"/>
              <a:buChar char="ü"/>
            </a:pPr>
            <a:r>
              <a:rPr lang="cs-CZ" dirty="0"/>
              <a:t>10 Společná ustanovení</a:t>
            </a:r>
          </a:p>
          <a:p>
            <a:pPr marL="457200" indent="-457200">
              <a:buFont typeface="Wingdings" panose="05000000000000000000" pitchFamily="2" charset="2"/>
              <a:buChar char="q"/>
            </a:pPr>
            <a:r>
              <a:rPr lang="cs-CZ" dirty="0"/>
              <a:t>13 Ochrana proti nesprávnému postupu zadavatele</a:t>
            </a:r>
          </a:p>
        </p:txBody>
      </p:sp>
      <p:sp>
        <p:nvSpPr>
          <p:cNvPr id="3" name="Nadpis 2">
            <a:extLst>
              <a:ext uri="{FF2B5EF4-FFF2-40B4-BE49-F238E27FC236}">
                <a16:creationId xmlns:a16="http://schemas.microsoft.com/office/drawing/2014/main" id="{01D85E3E-2D36-4A1B-8E86-5EA2906E710F}"/>
              </a:ext>
            </a:extLst>
          </p:cNvPr>
          <p:cNvSpPr>
            <a:spLocks noGrp="1"/>
          </p:cNvSpPr>
          <p:nvPr>
            <p:ph type="title"/>
          </p:nvPr>
        </p:nvSpPr>
        <p:spPr/>
        <p:txBody>
          <a:bodyPr/>
          <a:lstStyle/>
          <a:p>
            <a:r>
              <a:rPr lang="cs-CZ" dirty="0"/>
              <a:t>Rozsah vynětí – části zákona</a:t>
            </a:r>
          </a:p>
        </p:txBody>
      </p:sp>
    </p:spTree>
    <p:extLst>
      <p:ext uri="{BB962C8B-B14F-4D97-AF65-F5344CB8AC3E}">
        <p14:creationId xmlns:p14="http://schemas.microsoft.com/office/powerpoint/2010/main" val="1215126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3EA43E4C-07EA-482F-91B0-D033819C9F55}"/>
              </a:ext>
            </a:extLst>
          </p:cNvPr>
          <p:cNvSpPr>
            <a:spLocks noGrp="1"/>
          </p:cNvSpPr>
          <p:nvPr>
            <p:ph idx="1"/>
          </p:nvPr>
        </p:nvSpPr>
        <p:spPr/>
        <p:txBody>
          <a:bodyPr>
            <a:normAutofit fontScale="55000" lnSpcReduction="20000"/>
          </a:bodyPr>
          <a:lstStyle/>
          <a:p>
            <a:r>
              <a:rPr lang="cs-CZ" dirty="0"/>
              <a:t>(1) Zadavatel při </a:t>
            </a:r>
            <a:r>
              <a:rPr lang="cs-CZ" b="1" dirty="0"/>
              <a:t>postupu podle tohoto zákona </a:t>
            </a:r>
            <a:r>
              <a:rPr lang="cs-CZ" dirty="0"/>
              <a:t>musí dodržovat zásady </a:t>
            </a:r>
            <a:r>
              <a:rPr lang="cs-CZ" b="1" dirty="0"/>
              <a:t>transparentnosti</a:t>
            </a:r>
            <a:r>
              <a:rPr lang="cs-CZ" dirty="0"/>
              <a:t> a </a:t>
            </a:r>
            <a:r>
              <a:rPr lang="cs-CZ" b="1" dirty="0"/>
              <a:t>přiměřenosti</a:t>
            </a:r>
            <a:r>
              <a:rPr lang="cs-CZ" dirty="0"/>
              <a:t>.</a:t>
            </a:r>
          </a:p>
          <a:p>
            <a:r>
              <a:rPr lang="cs-CZ" dirty="0"/>
              <a:t>(2) Ve vztahu k dodavatelům musí zadavatel dodržovat zásadu </a:t>
            </a:r>
            <a:r>
              <a:rPr lang="cs-CZ" b="1" dirty="0"/>
              <a:t>rovného zacházení </a:t>
            </a:r>
            <a:r>
              <a:rPr lang="cs-CZ" dirty="0"/>
              <a:t>a </a:t>
            </a:r>
            <a:r>
              <a:rPr lang="cs-CZ" b="1" dirty="0"/>
              <a:t>zákazu diskriminace</a:t>
            </a:r>
            <a:r>
              <a:rPr lang="cs-CZ" dirty="0"/>
              <a:t>.</a:t>
            </a:r>
          </a:p>
          <a:p>
            <a:pPr>
              <a:spcAft>
                <a:spcPts val="0"/>
              </a:spcAft>
            </a:pPr>
            <a:r>
              <a:rPr lang="cs-CZ" dirty="0"/>
              <a:t>(3) Zadavatel nesmí omezovat </a:t>
            </a:r>
            <a:r>
              <a:rPr lang="cs-CZ" b="1" dirty="0"/>
              <a:t>účast v zadávacím řízení </a:t>
            </a:r>
            <a:r>
              <a:rPr lang="cs-CZ" dirty="0"/>
              <a:t>těm dodavatelům, kteří mají </a:t>
            </a:r>
            <a:r>
              <a:rPr lang="cs-CZ" b="1" dirty="0"/>
              <a:t>sídlo</a:t>
            </a:r>
            <a:r>
              <a:rPr lang="cs-CZ" dirty="0"/>
              <a:t> v</a:t>
            </a:r>
          </a:p>
          <a:p>
            <a:pPr>
              <a:spcBef>
                <a:spcPts val="0"/>
              </a:spcBef>
              <a:spcAft>
                <a:spcPts val="0"/>
              </a:spcAft>
            </a:pPr>
            <a:r>
              <a:rPr lang="cs-CZ" dirty="0"/>
              <a:t>a) členském státě Evropské unie, Evropského hospodářského prostoru nebo Švýcarské konfederaci (dále jen "členský stát"), nebo</a:t>
            </a:r>
          </a:p>
          <a:p>
            <a:pPr>
              <a:spcBef>
                <a:spcPts val="0"/>
              </a:spcBef>
            </a:pPr>
            <a:r>
              <a:rPr lang="cs-CZ" dirty="0"/>
              <a:t>b) jiném státě, který má s Českou republikou nebo s Evropskou unií uzavřenu mezinárodní smlouvu zaručující přístup dodavatelům z těchto států k zadávané veřejné zakázce.</a:t>
            </a:r>
          </a:p>
          <a:p>
            <a:r>
              <a:rPr lang="cs-CZ" dirty="0"/>
              <a:t>(4) Zadavatel je </a:t>
            </a:r>
            <a:r>
              <a:rPr lang="cs-CZ" b="1" dirty="0"/>
              <a:t>při postupu podle tohoto zákona</a:t>
            </a:r>
            <a:r>
              <a:rPr lang="cs-CZ" dirty="0"/>
              <a:t>, a to při vytváření zadávacích podmínek, hodnocení nabídek a výběru dodavatele, povinen za předpokladu, že to bude vzhledem k povaze a smyslu zakázky vhodné, dodržovat zásady </a:t>
            </a:r>
            <a:r>
              <a:rPr lang="cs-CZ" b="1" dirty="0"/>
              <a:t>sociálně odpovědného zadávání</a:t>
            </a:r>
            <a:r>
              <a:rPr lang="cs-CZ" dirty="0"/>
              <a:t>, </a:t>
            </a:r>
            <a:r>
              <a:rPr lang="cs-CZ" b="1" dirty="0"/>
              <a:t>environmentálně odpovědného zadávání </a:t>
            </a:r>
            <a:r>
              <a:rPr lang="cs-CZ" dirty="0"/>
              <a:t>a </a:t>
            </a:r>
            <a:r>
              <a:rPr lang="cs-CZ" b="1" dirty="0"/>
              <a:t>inovací </a:t>
            </a:r>
            <a:r>
              <a:rPr lang="cs-CZ" dirty="0"/>
              <a:t>ve smyslu tohoto zákona. Svůj postup je zadavatel povinen řádně odůvodnit.</a:t>
            </a:r>
          </a:p>
          <a:p>
            <a:r>
              <a:rPr lang="cs-CZ" dirty="0"/>
              <a:t>§ 31 Zadavatel není povinen zadat v zadávacím řízení </a:t>
            </a:r>
            <a:r>
              <a:rPr lang="cs-CZ" b="1" dirty="0"/>
              <a:t>veřejnou zakázku malého rozsahu</a:t>
            </a:r>
            <a:r>
              <a:rPr lang="cs-CZ" dirty="0"/>
              <a:t>. Při jejím zadávání je však zadavatel povinen dodržet zásady podle </a:t>
            </a:r>
            <a:r>
              <a:rPr lang="cs-CZ" b="1" dirty="0"/>
              <a:t>§ 6 odst. 1 až 3</a:t>
            </a:r>
            <a:r>
              <a:rPr lang="cs-CZ" dirty="0"/>
              <a:t>.</a:t>
            </a:r>
          </a:p>
        </p:txBody>
      </p:sp>
      <p:sp>
        <p:nvSpPr>
          <p:cNvPr id="3" name="Nadpis 2">
            <a:extLst>
              <a:ext uri="{FF2B5EF4-FFF2-40B4-BE49-F238E27FC236}">
                <a16:creationId xmlns:a16="http://schemas.microsoft.com/office/drawing/2014/main" id="{09B1DCE3-28B7-457D-8A18-F0D6D44A063E}"/>
              </a:ext>
            </a:extLst>
          </p:cNvPr>
          <p:cNvSpPr>
            <a:spLocks noGrp="1"/>
          </p:cNvSpPr>
          <p:nvPr>
            <p:ph type="title"/>
          </p:nvPr>
        </p:nvSpPr>
        <p:spPr/>
        <p:txBody>
          <a:bodyPr/>
          <a:lstStyle/>
          <a:p>
            <a:r>
              <a:rPr lang="cs-CZ" dirty="0"/>
              <a:t>Zásady zadávání veřejných zakázek § 6</a:t>
            </a:r>
          </a:p>
        </p:txBody>
      </p:sp>
    </p:spTree>
    <p:extLst>
      <p:ext uri="{BB962C8B-B14F-4D97-AF65-F5344CB8AC3E}">
        <p14:creationId xmlns:p14="http://schemas.microsoft.com/office/powerpoint/2010/main" val="245373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3FE8B040-1CDA-4838-8FEB-A98BDB9FFA90}"/>
              </a:ext>
            </a:extLst>
          </p:cNvPr>
          <p:cNvSpPr>
            <a:spLocks noGrp="1"/>
          </p:cNvSpPr>
          <p:nvPr>
            <p:ph idx="1"/>
          </p:nvPr>
        </p:nvSpPr>
        <p:spPr/>
        <p:txBody>
          <a:bodyPr>
            <a:normAutofit fontScale="85000" lnSpcReduction="20000"/>
          </a:bodyPr>
          <a:lstStyle/>
          <a:p>
            <a:r>
              <a:rPr lang="cs-CZ" dirty="0"/>
              <a:t>Zadání veřejné zakázky</a:t>
            </a:r>
          </a:p>
          <a:p>
            <a:r>
              <a:rPr lang="cs-CZ" dirty="0"/>
              <a:t>Zadávací řízení</a:t>
            </a:r>
          </a:p>
          <a:p>
            <a:r>
              <a:rPr lang="cs-CZ" dirty="0"/>
              <a:t>Zadavatel</a:t>
            </a:r>
          </a:p>
          <a:p>
            <a:r>
              <a:rPr lang="cs-CZ" dirty="0"/>
              <a:t>Spolupráce</a:t>
            </a:r>
          </a:p>
          <a:p>
            <a:r>
              <a:rPr lang="cs-CZ" dirty="0"/>
              <a:t>Druhy</a:t>
            </a:r>
          </a:p>
          <a:p>
            <a:r>
              <a:rPr lang="cs-CZ" dirty="0"/>
              <a:t>Předpokládaná hodnota</a:t>
            </a:r>
          </a:p>
          <a:p>
            <a:r>
              <a:rPr lang="cs-CZ" dirty="0"/>
              <a:t>Pojmy</a:t>
            </a:r>
          </a:p>
          <a:p>
            <a:r>
              <a:rPr lang="cs-CZ" dirty="0"/>
              <a:t>Výjimky – obecné, podlimitní, malého rozsahu</a:t>
            </a:r>
          </a:p>
        </p:txBody>
      </p:sp>
      <p:sp>
        <p:nvSpPr>
          <p:cNvPr id="3" name="Nadpis 2">
            <a:extLst>
              <a:ext uri="{FF2B5EF4-FFF2-40B4-BE49-F238E27FC236}">
                <a16:creationId xmlns:a16="http://schemas.microsoft.com/office/drawing/2014/main" id="{7CD94DC3-BAAE-44A8-938A-6C5E7F228F9E}"/>
              </a:ext>
            </a:extLst>
          </p:cNvPr>
          <p:cNvSpPr>
            <a:spLocks noGrp="1"/>
          </p:cNvSpPr>
          <p:nvPr>
            <p:ph type="title"/>
          </p:nvPr>
        </p:nvSpPr>
        <p:spPr/>
        <p:txBody>
          <a:bodyPr/>
          <a:lstStyle/>
          <a:p>
            <a:r>
              <a:rPr lang="cs-CZ" dirty="0"/>
              <a:t>Obecná ustanovení</a:t>
            </a:r>
          </a:p>
        </p:txBody>
      </p:sp>
    </p:spTree>
    <p:extLst>
      <p:ext uri="{BB962C8B-B14F-4D97-AF65-F5344CB8AC3E}">
        <p14:creationId xmlns:p14="http://schemas.microsoft.com/office/powerpoint/2010/main" val="922621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756E5BF4-3562-4938-9E45-751A1336EF75}"/>
              </a:ext>
            </a:extLst>
          </p:cNvPr>
          <p:cNvSpPr>
            <a:spLocks noGrp="1"/>
          </p:cNvSpPr>
          <p:nvPr>
            <p:ph idx="1"/>
          </p:nvPr>
        </p:nvSpPr>
        <p:spPr/>
        <p:txBody>
          <a:bodyPr>
            <a:normAutofit fontScale="85000" lnSpcReduction="20000"/>
          </a:bodyPr>
          <a:lstStyle/>
          <a:p>
            <a:r>
              <a:rPr lang="cs-CZ" dirty="0"/>
              <a:t>z části</a:t>
            </a:r>
          </a:p>
          <a:p>
            <a:pPr lvl="1"/>
            <a:r>
              <a:rPr lang="cs-CZ" dirty="0"/>
              <a:t>- veřejnou zakázkou, kterou je zadavatel povinen zadat v zadávacím řízení</a:t>
            </a:r>
          </a:p>
          <a:p>
            <a:pPr lvl="1"/>
            <a:r>
              <a:rPr lang="cs-CZ" dirty="0"/>
              <a:t>- zakázkou, na niž se tato povinnost nevztahuje</a:t>
            </a:r>
          </a:p>
          <a:p>
            <a:r>
              <a:rPr lang="cs-CZ" dirty="0"/>
              <a:t>oddělitelné</a:t>
            </a:r>
          </a:p>
          <a:p>
            <a:pPr lvl="1"/>
            <a:r>
              <a:rPr lang="cs-CZ" dirty="0"/>
              <a:t>zadávat samostatně</a:t>
            </a:r>
          </a:p>
          <a:p>
            <a:pPr lvl="1"/>
            <a:r>
              <a:rPr lang="cs-CZ" dirty="0"/>
              <a:t>jako jednu (PH podle povinnosti zadat v ZŘ)</a:t>
            </a:r>
          </a:p>
          <a:p>
            <a:pPr lvl="0"/>
            <a:r>
              <a:rPr lang="cs-CZ" dirty="0">
                <a:solidFill>
                  <a:prstClr val="black"/>
                </a:solidFill>
              </a:rPr>
              <a:t>neoddělitelné</a:t>
            </a:r>
            <a:r>
              <a:rPr lang="en-US" dirty="0">
                <a:solidFill>
                  <a:prstClr val="black"/>
                </a:solidFill>
              </a:rPr>
              <a:t> = </a:t>
            </a:r>
            <a:r>
              <a:rPr lang="en-US" dirty="0" err="1">
                <a:solidFill>
                  <a:prstClr val="black"/>
                </a:solidFill>
              </a:rPr>
              <a:t>jako</a:t>
            </a:r>
            <a:r>
              <a:rPr lang="en-US" dirty="0">
                <a:solidFill>
                  <a:prstClr val="black"/>
                </a:solidFill>
              </a:rPr>
              <a:t> </a:t>
            </a:r>
            <a:r>
              <a:rPr lang="en-US" dirty="0" err="1">
                <a:solidFill>
                  <a:prstClr val="black"/>
                </a:solidFill>
              </a:rPr>
              <a:t>jednu</a:t>
            </a:r>
            <a:endParaRPr lang="en-US" dirty="0">
              <a:solidFill>
                <a:prstClr val="black"/>
              </a:solidFill>
            </a:endParaRPr>
          </a:p>
          <a:p>
            <a:pPr lvl="1"/>
            <a:r>
              <a:rPr lang="cs-CZ" dirty="0"/>
              <a:t>bezpečnostní výjimky</a:t>
            </a:r>
          </a:p>
          <a:p>
            <a:pPr lvl="1"/>
            <a:r>
              <a:rPr lang="cs-CZ" dirty="0"/>
              <a:t>obrana nebo bezpečnost</a:t>
            </a:r>
          </a:p>
          <a:p>
            <a:pPr lvl="1"/>
            <a:r>
              <a:rPr lang="cs-CZ" dirty="0"/>
              <a:t>na hlavní předmět veřejné zakázky se vztahuje výjimka </a:t>
            </a:r>
          </a:p>
          <a:p>
            <a:r>
              <a:rPr lang="cs-CZ" sz="2400" dirty="0"/>
              <a:t>	</a:t>
            </a:r>
            <a:endParaRPr lang="cs-CZ" dirty="0"/>
          </a:p>
        </p:txBody>
      </p:sp>
      <p:sp>
        <p:nvSpPr>
          <p:cNvPr id="3" name="Nadpis 2">
            <a:extLst>
              <a:ext uri="{FF2B5EF4-FFF2-40B4-BE49-F238E27FC236}">
                <a16:creationId xmlns:a16="http://schemas.microsoft.com/office/drawing/2014/main" id="{C1C634A1-A8DA-4E99-B601-5662221AD6A9}"/>
              </a:ext>
            </a:extLst>
          </p:cNvPr>
          <p:cNvSpPr>
            <a:spLocks noGrp="1"/>
          </p:cNvSpPr>
          <p:nvPr>
            <p:ph type="title"/>
          </p:nvPr>
        </p:nvSpPr>
        <p:spPr/>
        <p:txBody>
          <a:bodyPr/>
          <a:lstStyle/>
          <a:p>
            <a:r>
              <a:rPr lang="cs-CZ" dirty="0"/>
              <a:t>Smíšené zakázky</a:t>
            </a:r>
          </a:p>
        </p:txBody>
      </p:sp>
    </p:spTree>
    <p:extLst>
      <p:ext uri="{BB962C8B-B14F-4D97-AF65-F5344CB8AC3E}">
        <p14:creationId xmlns:p14="http://schemas.microsoft.com/office/powerpoint/2010/main" val="982029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0A5267F-1D64-4734-A907-F6D16CA12C22}"/>
              </a:ext>
            </a:extLst>
          </p:cNvPr>
          <p:cNvSpPr>
            <a:spLocks noGrp="1"/>
          </p:cNvSpPr>
          <p:nvPr>
            <p:ph idx="1"/>
          </p:nvPr>
        </p:nvSpPr>
        <p:spPr>
          <a:xfrm>
            <a:off x="395536" y="2060848"/>
            <a:ext cx="8291264" cy="4392488"/>
          </a:xfrm>
        </p:spPr>
        <p:txBody>
          <a:bodyPr>
            <a:normAutofit fontScale="55000" lnSpcReduction="20000"/>
          </a:bodyPr>
          <a:lstStyle/>
          <a:p>
            <a:r>
              <a:rPr lang="cs-CZ" dirty="0"/>
              <a:t>Zadavatel není povinen zadat veřejnou zakázku v zadávacím řízení,</a:t>
            </a:r>
          </a:p>
          <a:p>
            <a:r>
              <a:rPr lang="cs-CZ" dirty="0"/>
              <a:t>a) pokud by provedení zadávacího řízení </a:t>
            </a:r>
            <a:r>
              <a:rPr lang="cs-CZ" b="1" dirty="0"/>
              <a:t>ohrozilo ochranu základních bezpečnostních zájmů </a:t>
            </a:r>
            <a:r>
              <a:rPr lang="cs-CZ" dirty="0"/>
              <a:t>České republiky a současně nelze učinit takové opatření, které by provedení zadávacího řízení umožňovalo,</a:t>
            </a:r>
          </a:p>
          <a:p>
            <a:r>
              <a:rPr lang="cs-CZ" dirty="0"/>
              <a:t>b) jestliže by došlo k </a:t>
            </a:r>
            <a:r>
              <a:rPr lang="cs-CZ" b="1" dirty="0"/>
              <a:t>vyzrazení utajované informace</a:t>
            </a:r>
          </a:p>
          <a:p>
            <a:r>
              <a:rPr lang="cs-CZ" dirty="0"/>
              <a:t>1. uveřejněním oznámení o zahájení zadávacího řízení,</a:t>
            </a:r>
          </a:p>
          <a:p>
            <a:r>
              <a:rPr lang="cs-CZ" dirty="0"/>
              <a:t>2. uveřejněním písemné výzvy k podání nabídek ve zjednodušeném podlimitním řízení, nebo</a:t>
            </a:r>
          </a:p>
          <a:p>
            <a:r>
              <a:rPr lang="cs-CZ" dirty="0"/>
              <a:t>3. zpřístupněním nebo poskytnutím zadávací dokumentace, pokud nelze učinit opatření podle § 36 odst. 8, které by provedení zadávacího řízení umožňovalo,</a:t>
            </a:r>
          </a:p>
          <a:p>
            <a:r>
              <a:rPr lang="cs-CZ" dirty="0"/>
              <a:t>c) jde-li o zadávání nebo plnění veřejné zakázky </a:t>
            </a:r>
            <a:r>
              <a:rPr lang="cs-CZ" b="1" dirty="0"/>
              <a:t>v rámci zvláštních bezpečnostních opatření </a:t>
            </a:r>
            <a:r>
              <a:rPr lang="cs-CZ" dirty="0"/>
              <a:t>stanovených jinými právními předpisy a současně nelze učinit takové opatření, které by provedení zadávacího řízení umožňovalo,</a:t>
            </a:r>
          </a:p>
        </p:txBody>
      </p:sp>
      <p:sp>
        <p:nvSpPr>
          <p:cNvPr id="3" name="Nadpis 2">
            <a:extLst>
              <a:ext uri="{FF2B5EF4-FFF2-40B4-BE49-F238E27FC236}">
                <a16:creationId xmlns:a16="http://schemas.microsoft.com/office/drawing/2014/main" id="{FB7C6296-87D0-4FC6-B177-DBF54F0CFE38}"/>
              </a:ext>
            </a:extLst>
          </p:cNvPr>
          <p:cNvSpPr>
            <a:spLocks noGrp="1"/>
          </p:cNvSpPr>
          <p:nvPr>
            <p:ph type="title"/>
          </p:nvPr>
        </p:nvSpPr>
        <p:spPr/>
        <p:txBody>
          <a:bodyPr/>
          <a:lstStyle/>
          <a:p>
            <a:r>
              <a:rPr lang="cs-CZ" dirty="0"/>
              <a:t>Obecné výjimky § 28 odst. 1</a:t>
            </a:r>
          </a:p>
        </p:txBody>
      </p:sp>
    </p:spTree>
    <p:extLst>
      <p:ext uri="{BB962C8B-B14F-4D97-AF65-F5344CB8AC3E}">
        <p14:creationId xmlns:p14="http://schemas.microsoft.com/office/powerpoint/2010/main" val="4078407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62500" lnSpcReduction="20000"/>
          </a:bodyPr>
          <a:lstStyle/>
          <a:p>
            <a:r>
              <a:rPr lang="cs-CZ" dirty="0"/>
              <a:t>d) jestliže je jejím hlavním účelem umožnit zadavateli poskytování nebo </a:t>
            </a:r>
            <a:r>
              <a:rPr lang="cs-CZ" b="1" dirty="0"/>
              <a:t>provozování veřejné komunikační sítě </a:t>
            </a:r>
            <a:r>
              <a:rPr lang="cs-CZ" dirty="0"/>
              <a:t>nebo poskytování jedné či více služeb elektronických komunikací veřejnosti,</a:t>
            </a:r>
          </a:p>
          <a:p>
            <a:r>
              <a:rPr lang="cs-CZ" dirty="0"/>
              <a:t> e) je-li zadávána podle zvláštních pravidel stanovených </a:t>
            </a:r>
            <a:r>
              <a:rPr lang="cs-CZ" b="1" dirty="0"/>
              <a:t>mezinárodní smlouvou</a:t>
            </a:r>
            <a:r>
              <a:rPr lang="cs-CZ" dirty="0"/>
              <a:t> uzavřenou mezi Českou republikou a jiným než členským státem nebo jeho částí a zahrnuje dodávky, služby nebo stavební práce určené pro společnou realizaci nebo využití projektu smluvními stranami; uzavření takové smlouvy sdělí Česká republika Evropské komisi,</a:t>
            </a:r>
          </a:p>
          <a:p>
            <a:r>
              <a:rPr lang="cs-CZ" dirty="0"/>
              <a:t> f) je-li zadávána </a:t>
            </a:r>
            <a:r>
              <a:rPr lang="cs-CZ" b="1" dirty="0"/>
              <a:t>podle závazných pravidel mezinárodní organizace</a:t>
            </a:r>
            <a:r>
              <a:rPr lang="cs-CZ" dirty="0"/>
              <a:t>,</a:t>
            </a:r>
          </a:p>
          <a:p>
            <a:r>
              <a:rPr lang="cs-CZ" dirty="0"/>
              <a:t> g) je-li zadávána podle pravidel </a:t>
            </a:r>
            <a:r>
              <a:rPr lang="cs-CZ" b="1" dirty="0"/>
              <a:t>mezinárodní organizace </a:t>
            </a:r>
            <a:r>
              <a:rPr lang="cs-CZ" dirty="0"/>
              <a:t>nebo </a:t>
            </a:r>
            <a:r>
              <a:rPr lang="cs-CZ" b="1" dirty="0"/>
              <a:t>mezinárodní finanční instituce</a:t>
            </a:r>
            <a:r>
              <a:rPr lang="cs-CZ" dirty="0"/>
              <a:t> a</a:t>
            </a:r>
          </a:p>
          <a:p>
            <a:r>
              <a:rPr lang="cs-CZ" dirty="0"/>
              <a:t>1. je plně hrazena touto organizací nebo institucí, nebo</a:t>
            </a:r>
          </a:p>
          <a:p>
            <a:r>
              <a:rPr lang="cs-CZ" dirty="0"/>
              <a:t>2. je z převážné části hrazena touto organizací nebo institucí a zadavatel se s ní dohodl na použití takových pravidel pro zadávání veřejné zakázky,</a:t>
            </a:r>
          </a:p>
        </p:txBody>
      </p:sp>
    </p:spTree>
    <p:extLst>
      <p:ext uri="{BB962C8B-B14F-4D97-AF65-F5344CB8AC3E}">
        <p14:creationId xmlns:p14="http://schemas.microsoft.com/office/powerpoint/2010/main" val="3359669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412776"/>
            <a:ext cx="8291264" cy="504056"/>
          </a:xfrm>
        </p:spPr>
        <p:txBody>
          <a:bodyPr/>
          <a:lstStyle/>
          <a:p>
            <a:r>
              <a:rPr lang="cs-CZ" dirty="0"/>
              <a:t>Anotace</a:t>
            </a:r>
          </a:p>
        </p:txBody>
      </p:sp>
      <p:sp>
        <p:nvSpPr>
          <p:cNvPr id="3" name="Zástupný symbol pro obsah 2"/>
          <p:cNvSpPr>
            <a:spLocks noGrp="1"/>
          </p:cNvSpPr>
          <p:nvPr>
            <p:ph idx="10"/>
          </p:nvPr>
        </p:nvSpPr>
        <p:spPr/>
        <p:txBody>
          <a:bodyPr/>
          <a:lstStyle/>
          <a:p>
            <a:r>
              <a:rPr lang="cs-CZ" dirty="0"/>
              <a:t>výjimky z čeho?</a:t>
            </a:r>
          </a:p>
          <a:p>
            <a:r>
              <a:rPr lang="cs-CZ" dirty="0"/>
              <a:t>přehled právní úpravy</a:t>
            </a:r>
          </a:p>
          <a:p>
            <a:r>
              <a:rPr lang="cs-CZ" dirty="0"/>
              <a:t>povinnosti zadavatele</a:t>
            </a:r>
          </a:p>
        </p:txBody>
      </p:sp>
    </p:spTree>
    <p:extLst>
      <p:ext uri="{BB962C8B-B14F-4D97-AF65-F5344CB8AC3E}">
        <p14:creationId xmlns:p14="http://schemas.microsoft.com/office/powerpoint/2010/main" val="552374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7C36CD75-819A-4896-BD07-FDAACD69D7C4}"/>
              </a:ext>
            </a:extLst>
          </p:cNvPr>
          <p:cNvSpPr>
            <a:spLocks noGrp="1"/>
          </p:cNvSpPr>
          <p:nvPr>
            <p:ph idx="1"/>
          </p:nvPr>
        </p:nvSpPr>
        <p:spPr/>
        <p:txBody>
          <a:bodyPr>
            <a:normAutofit fontScale="85000" lnSpcReduction="20000"/>
          </a:bodyPr>
          <a:lstStyle/>
          <a:p>
            <a:r>
              <a:rPr lang="cs-CZ" dirty="0"/>
              <a:t>h) jejímž předmětem je nabytí, nájem nebo pacht existující </a:t>
            </a:r>
            <a:r>
              <a:rPr lang="cs-CZ" b="1" dirty="0"/>
              <a:t>věci nemovité </a:t>
            </a:r>
            <a:r>
              <a:rPr lang="cs-CZ" dirty="0"/>
              <a:t>nebo s ní souvisejících věcných práv,</a:t>
            </a:r>
          </a:p>
          <a:p>
            <a:r>
              <a:rPr lang="cs-CZ" dirty="0"/>
              <a:t> i) jde-li o veřejnou zakázku na služby</a:t>
            </a:r>
          </a:p>
          <a:p>
            <a:r>
              <a:rPr lang="cs-CZ" dirty="0"/>
              <a:t>1. zadávanou provozovatelem televizního nebo rozhlasového vysílání nebo poskytovatelem audiovizuálních mediálních služeb na vyžádání spočívající v nabývání, přípravě, výrobě nebo společné výrobě </a:t>
            </a:r>
            <a:r>
              <a:rPr lang="cs-CZ" b="1" dirty="0"/>
              <a:t>programového obsahu určeného pro vysílání nebo distribuci</a:t>
            </a:r>
            <a:r>
              <a:rPr lang="cs-CZ" dirty="0"/>
              <a:t>, nebo</a:t>
            </a:r>
          </a:p>
          <a:p>
            <a:r>
              <a:rPr lang="cs-CZ" dirty="0"/>
              <a:t>2. na </a:t>
            </a:r>
            <a:r>
              <a:rPr lang="cs-CZ" b="1" dirty="0"/>
              <a:t>nákup vysílacího času </a:t>
            </a:r>
            <a:r>
              <a:rPr lang="cs-CZ" dirty="0"/>
              <a:t>nebo </a:t>
            </a:r>
            <a:r>
              <a:rPr lang="cs-CZ" b="1" dirty="0"/>
              <a:t>poskytnutí programů uživatelům</a:t>
            </a:r>
            <a:r>
              <a:rPr lang="cs-CZ" dirty="0"/>
              <a:t>, která je zadávána provozovatelům televizního nebo rozhlasového vysílání nebo poskytovatelům audiovizuálních mediálních služeb na vyžádání,</a:t>
            </a:r>
          </a:p>
        </p:txBody>
      </p:sp>
    </p:spTree>
    <p:extLst>
      <p:ext uri="{BB962C8B-B14F-4D97-AF65-F5344CB8AC3E}">
        <p14:creationId xmlns:p14="http://schemas.microsoft.com/office/powerpoint/2010/main" val="2234918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4DE4BA2F-8645-4D8C-A4BD-CA7D7D6BC798}"/>
              </a:ext>
            </a:extLst>
          </p:cNvPr>
          <p:cNvSpPr>
            <a:spLocks noGrp="1"/>
          </p:cNvSpPr>
          <p:nvPr>
            <p:ph idx="1"/>
          </p:nvPr>
        </p:nvSpPr>
        <p:spPr/>
        <p:txBody>
          <a:bodyPr>
            <a:normAutofit fontScale="70000" lnSpcReduction="20000"/>
          </a:bodyPr>
          <a:lstStyle/>
          <a:p>
            <a:r>
              <a:rPr lang="cs-CZ" dirty="0"/>
              <a:t>j) jde-li o </a:t>
            </a:r>
            <a:r>
              <a:rPr lang="cs-CZ" b="1" dirty="0"/>
              <a:t>rozhodčí</a:t>
            </a:r>
            <a:r>
              <a:rPr lang="cs-CZ" dirty="0"/>
              <a:t>, </a:t>
            </a:r>
            <a:r>
              <a:rPr lang="cs-CZ" b="1" dirty="0"/>
              <a:t>smírčí</a:t>
            </a:r>
            <a:r>
              <a:rPr lang="cs-CZ" dirty="0"/>
              <a:t> nebo obdobné činnosti,</a:t>
            </a:r>
          </a:p>
          <a:p>
            <a:r>
              <a:rPr lang="cs-CZ" dirty="0"/>
              <a:t>k) jde-li o </a:t>
            </a:r>
            <a:r>
              <a:rPr lang="cs-CZ" b="1" dirty="0"/>
              <a:t>právní služby</a:t>
            </a:r>
            <a:r>
              <a:rPr lang="cs-CZ" dirty="0"/>
              <a:t>,</a:t>
            </a:r>
          </a:p>
          <a:p>
            <a:r>
              <a:rPr lang="cs-CZ" dirty="0"/>
              <a:t>1. které poskytuje </a:t>
            </a:r>
            <a:r>
              <a:rPr lang="cs-CZ" b="1" dirty="0"/>
              <a:t>advokát</a:t>
            </a:r>
            <a:r>
              <a:rPr lang="cs-CZ" dirty="0"/>
              <a:t> v rámci zastupování klienta v soudním, rozhodčím, smírčím nebo správním </a:t>
            </a:r>
            <a:r>
              <a:rPr lang="cs-CZ" b="1" dirty="0"/>
              <a:t>řízení</a:t>
            </a:r>
            <a:r>
              <a:rPr lang="cs-CZ" dirty="0"/>
              <a:t> před soudem, tribunálem nebo jiným veřejným orgánem nebo v řízení před mezinárodními orgány pro řešení sporů,</a:t>
            </a:r>
          </a:p>
          <a:p>
            <a:r>
              <a:rPr lang="cs-CZ" dirty="0"/>
              <a:t>2. které poskytuje advokát </a:t>
            </a:r>
            <a:r>
              <a:rPr lang="cs-CZ" b="1" dirty="0"/>
              <a:t>při přípravě </a:t>
            </a:r>
            <a:r>
              <a:rPr lang="cs-CZ" dirty="0"/>
              <a:t>na řízení uvedená v bodě 1, nebo pokud okolnosti nasvědčují tomu, že dotčená věc se s vysokou pravděpodobností stane předmětem řízení uvedeného v bodě 1,</a:t>
            </a:r>
          </a:p>
          <a:p>
            <a:r>
              <a:rPr lang="cs-CZ" dirty="0"/>
              <a:t>3. které musí poskytovat </a:t>
            </a:r>
            <a:r>
              <a:rPr lang="cs-CZ" b="1" dirty="0"/>
              <a:t>notář </a:t>
            </a:r>
            <a:r>
              <a:rPr lang="cs-CZ" dirty="0"/>
              <a:t>na základě jiného právního předpisu v rámci osvědčování a ověřování listin, nebo</a:t>
            </a:r>
          </a:p>
          <a:p>
            <a:r>
              <a:rPr lang="cs-CZ" dirty="0"/>
              <a:t>4. při kterých na základě jiného právního předpisu, byť i příležitostně, vykonává dodavatel </a:t>
            </a:r>
            <a:r>
              <a:rPr lang="cs-CZ" b="1" dirty="0"/>
              <a:t>veřejnou moc</a:t>
            </a:r>
            <a:r>
              <a:rPr lang="cs-CZ" dirty="0"/>
              <a:t>,</a:t>
            </a:r>
          </a:p>
        </p:txBody>
      </p:sp>
    </p:spTree>
    <p:extLst>
      <p:ext uri="{BB962C8B-B14F-4D97-AF65-F5344CB8AC3E}">
        <p14:creationId xmlns:p14="http://schemas.microsoft.com/office/powerpoint/2010/main" val="10304243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5B363D2-8589-454E-AD09-0921859E8E21}"/>
              </a:ext>
            </a:extLst>
          </p:cNvPr>
          <p:cNvSpPr>
            <a:spLocks noGrp="1"/>
          </p:cNvSpPr>
          <p:nvPr>
            <p:ph idx="1"/>
          </p:nvPr>
        </p:nvSpPr>
        <p:spPr/>
        <p:txBody>
          <a:bodyPr>
            <a:normAutofit fontScale="77500" lnSpcReduction="20000"/>
          </a:bodyPr>
          <a:lstStyle/>
          <a:p>
            <a:r>
              <a:rPr lang="cs-CZ" dirty="0"/>
              <a:t>l) jde-li o</a:t>
            </a:r>
          </a:p>
          <a:p>
            <a:r>
              <a:rPr lang="cs-CZ" dirty="0"/>
              <a:t>1. finanční služby v souvislosti s vydáním, nákupem, prodejem nebo jiným převodem cenných papírů, včetně zaknihovaných cenných papírů, nebo jiných </a:t>
            </a:r>
            <a:r>
              <a:rPr lang="cs-CZ" b="1" dirty="0"/>
              <a:t>investičních nástrojů</a:t>
            </a:r>
            <a:r>
              <a:rPr lang="cs-CZ" dirty="0"/>
              <a:t>,</a:t>
            </a:r>
          </a:p>
          <a:p>
            <a:r>
              <a:rPr lang="cs-CZ" dirty="0"/>
              <a:t>2. služby poskytované </a:t>
            </a:r>
            <a:r>
              <a:rPr lang="cs-CZ" b="1" dirty="0"/>
              <a:t>Českou národní bankou </a:t>
            </a:r>
            <a:r>
              <a:rPr lang="cs-CZ" dirty="0"/>
              <a:t>při výkonu její působnosti podle jiného právního předpisu, nebo</a:t>
            </a:r>
          </a:p>
          <a:p>
            <a:r>
              <a:rPr lang="cs-CZ" dirty="0"/>
              <a:t>3. operace prováděné pomocí </a:t>
            </a:r>
            <a:r>
              <a:rPr lang="cs-CZ" b="1" dirty="0"/>
              <a:t>Evropského nástroje finanční stability </a:t>
            </a:r>
            <a:r>
              <a:rPr lang="cs-CZ" dirty="0"/>
              <a:t>a </a:t>
            </a:r>
            <a:r>
              <a:rPr lang="cs-CZ" b="1" dirty="0"/>
              <a:t>Evropského stabilizačního mechanismu</a:t>
            </a:r>
            <a:r>
              <a:rPr lang="cs-CZ" dirty="0"/>
              <a:t>,</a:t>
            </a:r>
          </a:p>
          <a:p>
            <a:r>
              <a:rPr lang="cs-CZ" dirty="0"/>
              <a:t>m) jde-li o </a:t>
            </a:r>
            <a:r>
              <a:rPr lang="cs-CZ" b="1" dirty="0"/>
              <a:t>úvěr</a:t>
            </a:r>
            <a:r>
              <a:rPr lang="cs-CZ" dirty="0"/>
              <a:t> nebo </a:t>
            </a:r>
            <a:r>
              <a:rPr lang="cs-CZ" b="1" dirty="0"/>
              <a:t>zápůjčku</a:t>
            </a:r>
            <a:r>
              <a:rPr lang="cs-CZ" dirty="0"/>
              <a:t>,</a:t>
            </a:r>
          </a:p>
          <a:p>
            <a:r>
              <a:rPr lang="cs-CZ" dirty="0"/>
              <a:t> n) jde-li o služby uvedené v příloze č. 2 k tomuto zákonu (</a:t>
            </a:r>
            <a:r>
              <a:rPr lang="cs-CZ" b="1" dirty="0"/>
              <a:t>např. požární</a:t>
            </a:r>
            <a:r>
              <a:rPr lang="cs-CZ" dirty="0"/>
              <a:t>) poskytované osobami založenými za jiným účelem, než je dosahování zisku,</a:t>
            </a:r>
          </a:p>
        </p:txBody>
      </p:sp>
    </p:spTree>
    <p:extLst>
      <p:ext uri="{BB962C8B-B14F-4D97-AF65-F5344CB8AC3E}">
        <p14:creationId xmlns:p14="http://schemas.microsoft.com/office/powerpoint/2010/main" val="2025645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99470200-83A2-4E56-969F-2FB52482B481}"/>
              </a:ext>
            </a:extLst>
          </p:cNvPr>
          <p:cNvSpPr>
            <a:spLocks noGrp="1"/>
          </p:cNvSpPr>
          <p:nvPr>
            <p:ph idx="1"/>
          </p:nvPr>
        </p:nvSpPr>
        <p:spPr/>
        <p:txBody>
          <a:bodyPr>
            <a:normAutofit fontScale="92500" lnSpcReduction="20000"/>
          </a:bodyPr>
          <a:lstStyle/>
          <a:p>
            <a:r>
              <a:rPr lang="cs-CZ" dirty="0"/>
              <a:t>o) jde-li o </a:t>
            </a:r>
            <a:r>
              <a:rPr lang="cs-CZ" b="1" dirty="0"/>
              <a:t>veřejnou přepravu cestujících po železniční </a:t>
            </a:r>
            <a:r>
              <a:rPr lang="cs-CZ" dirty="0"/>
              <a:t>dráze,</a:t>
            </a:r>
          </a:p>
          <a:p>
            <a:r>
              <a:rPr lang="cs-CZ" dirty="0"/>
              <a:t> p) jde-li o služby zadávané politickou stranou nebo politickým hnutím v rámci </a:t>
            </a:r>
            <a:r>
              <a:rPr lang="cs-CZ" b="1" dirty="0"/>
              <a:t>volební kampaně</a:t>
            </a:r>
            <a:r>
              <a:rPr lang="cs-CZ" dirty="0"/>
              <a:t>, jejichž předmětem je reklamní kampaň, výroba propagačních filmů, nebo výroba propagačního videa,</a:t>
            </a:r>
          </a:p>
          <a:p>
            <a:r>
              <a:rPr lang="cs-CZ" dirty="0"/>
              <a:t>q) jde-li o veřejnou zakázku na služby zadávanou </a:t>
            </a:r>
            <a:r>
              <a:rPr lang="cs-CZ" b="1" dirty="0"/>
              <a:t>veřejným zadavatelem jinému veřejnému zadavateli </a:t>
            </a:r>
            <a:r>
              <a:rPr lang="cs-CZ" dirty="0"/>
              <a:t>nebo několika veřejným zadavatelům na základě výhradního práva přiznaného právním předpisem nebo uděleného na základě právního předpisu,</a:t>
            </a:r>
          </a:p>
        </p:txBody>
      </p:sp>
    </p:spTree>
    <p:extLst>
      <p:ext uri="{BB962C8B-B14F-4D97-AF65-F5344CB8AC3E}">
        <p14:creationId xmlns:p14="http://schemas.microsoft.com/office/powerpoint/2010/main" val="3523277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3FE19FDF-F3B7-46F9-B5F2-446B3C92CA3E}"/>
              </a:ext>
            </a:extLst>
          </p:cNvPr>
          <p:cNvSpPr>
            <a:spLocks noGrp="1"/>
          </p:cNvSpPr>
          <p:nvPr>
            <p:ph idx="1"/>
          </p:nvPr>
        </p:nvSpPr>
        <p:spPr/>
        <p:txBody>
          <a:bodyPr>
            <a:normAutofit/>
          </a:bodyPr>
          <a:lstStyle/>
          <a:p>
            <a:r>
              <a:rPr lang="cs-CZ" sz="1600" dirty="0"/>
              <a:t>r) jde-li o veřejnou zakázku, jejímž předmětem jsou </a:t>
            </a:r>
            <a:r>
              <a:rPr lang="cs-CZ" sz="1600" b="1" dirty="0"/>
              <a:t>služby ve výzkumu a vývoji</a:t>
            </a:r>
            <a:r>
              <a:rPr lang="cs-CZ" sz="1600" dirty="0"/>
              <a:t>, s výjimkou činností uvedených v příloze č. 2 k tomuto zákonu, pokud</a:t>
            </a:r>
          </a:p>
          <a:p>
            <a:r>
              <a:rPr lang="cs-CZ" sz="1600" dirty="0"/>
              <a:t>1. cena za provedení výzkumu a vývoje je hrazena výlučně zadavatelem a</a:t>
            </a:r>
          </a:p>
          <a:p>
            <a:r>
              <a:rPr lang="cs-CZ" sz="1600" dirty="0"/>
              <a:t>2. výsledek takového výzkumu a vývoje využívá výhradně zadavatel ke své činnosti,</a:t>
            </a:r>
          </a:p>
          <a:p>
            <a:r>
              <a:rPr lang="cs-CZ" sz="1600" dirty="0"/>
              <a:t>s) jde-li o veřejnou zakázku, jejímž předmětem je </a:t>
            </a:r>
            <a:r>
              <a:rPr lang="cs-CZ" sz="1600" b="1" dirty="0"/>
              <a:t>výroba vojenského materiálu</a:t>
            </a:r>
            <a:r>
              <a:rPr lang="cs-CZ" sz="1600" dirty="0"/>
              <a:t> nebo </a:t>
            </a:r>
            <a:r>
              <a:rPr lang="cs-CZ" sz="1600" b="1" dirty="0"/>
              <a:t>obchod</a:t>
            </a:r>
            <a:r>
              <a:rPr lang="cs-CZ" sz="1600" dirty="0"/>
              <a:t> s ním, včetně přímo souvisejících služeb nebo stavebních prací, a tento postup je nezbytný k ochraně podstatných bezpečnostních zájmů České republiky, přičemž tento postup nesmí nepříznivě ovlivnit podmínky hospodářské soutěže na vnitřním trhu Evropské unie s výrobky, které nejsou určeny výlučně k vojenským účelům, nebo</a:t>
            </a:r>
          </a:p>
          <a:p>
            <a:r>
              <a:rPr lang="cs-CZ" sz="1600" dirty="0"/>
              <a:t>t) jde-li o veřejnou zakázku, jejíž zadávání se řídí zvláštními pravidly v návaznosti na mezinárodní smlouvu týkající se </a:t>
            </a:r>
            <a:r>
              <a:rPr lang="cs-CZ" sz="1600" b="1" dirty="0"/>
              <a:t>pobytu ozbrojených sil </a:t>
            </a:r>
            <a:r>
              <a:rPr lang="cs-CZ" sz="1600" dirty="0"/>
              <a:t>jiných států na území České republiky nebo vyslání ozbrojených sil České republiky nebo ozbrojených bezpečnostních sborů České republiky (dále jen "ozbrojené složky České republiky") na území jiných států, jíž je Česká republika vázána.</a:t>
            </a:r>
          </a:p>
        </p:txBody>
      </p:sp>
    </p:spTree>
    <p:extLst>
      <p:ext uri="{BB962C8B-B14F-4D97-AF65-F5344CB8AC3E}">
        <p14:creationId xmlns:p14="http://schemas.microsoft.com/office/powerpoint/2010/main" val="1783629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ECE95B0-81FE-44D9-E4FA-8B674748BC84}"/>
              </a:ext>
            </a:extLst>
          </p:cNvPr>
          <p:cNvSpPr>
            <a:spLocks noGrp="1"/>
          </p:cNvSpPr>
          <p:nvPr>
            <p:ph idx="1"/>
          </p:nvPr>
        </p:nvSpPr>
        <p:spPr/>
        <p:txBody>
          <a:bodyPr>
            <a:normAutofit fontScale="77500" lnSpcReduction="20000"/>
          </a:bodyPr>
          <a:lstStyle/>
          <a:p>
            <a:r>
              <a:rPr lang="cs-CZ" dirty="0"/>
              <a:t>(2) Veřejný zadavatel vykonávající </a:t>
            </a:r>
            <a:r>
              <a:rPr lang="cs-CZ" b="1" dirty="0"/>
              <a:t>relevantní činnost </a:t>
            </a:r>
            <a:r>
              <a:rPr lang="cs-CZ" dirty="0"/>
              <a:t>podle § 153 odst. 1 písm. h) bodu 1 </a:t>
            </a:r>
            <a:r>
              <a:rPr lang="cs-CZ" b="1" i="1" dirty="0"/>
              <a:t>(poštovní služby)</a:t>
            </a:r>
            <a:r>
              <a:rPr lang="cs-CZ" dirty="0"/>
              <a:t> není povinen zadat v zadávacím řízení veřejnou zakázku zadávanou za účelem poskytování</a:t>
            </a:r>
          </a:p>
          <a:p>
            <a:r>
              <a:rPr lang="cs-CZ" dirty="0"/>
              <a:t> a) služby spojené s elektronickou poštou a uskutečňované výhradně elektronickou cestou, zejména zabezpečený přenos zakódovaných dokumentů elektronickou cestou, služby správy adres nebo přenosu doporučené elektronické pošty,</a:t>
            </a:r>
          </a:p>
          <a:p>
            <a:r>
              <a:rPr lang="cs-CZ" dirty="0"/>
              <a:t> b) služby podle přílohy č. 2 k tomuto zákonu,</a:t>
            </a:r>
          </a:p>
          <a:p>
            <a:r>
              <a:rPr lang="cs-CZ" dirty="0"/>
              <a:t> c) filatelistické služby, nebo</a:t>
            </a:r>
          </a:p>
          <a:p>
            <a:r>
              <a:rPr lang="cs-CZ" dirty="0"/>
              <a:t> d) logistické služby spojující fyzické doručení nebo uskladnění s jinými nepoštovními činnostmi podle § 153 odst. 1 písm. h) bodu 2.</a:t>
            </a:r>
          </a:p>
        </p:txBody>
      </p:sp>
    </p:spTree>
    <p:extLst>
      <p:ext uri="{BB962C8B-B14F-4D97-AF65-F5344CB8AC3E}">
        <p14:creationId xmlns:p14="http://schemas.microsoft.com/office/powerpoint/2010/main" val="218626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E8171E9B-8ADA-BDC2-4939-6593CED65560}"/>
              </a:ext>
            </a:extLst>
          </p:cNvPr>
          <p:cNvSpPr>
            <a:spLocks noGrp="1"/>
          </p:cNvSpPr>
          <p:nvPr>
            <p:ph idx="1"/>
          </p:nvPr>
        </p:nvSpPr>
        <p:spPr/>
        <p:txBody>
          <a:bodyPr>
            <a:normAutofit fontScale="85000" lnSpcReduction="20000"/>
          </a:bodyPr>
          <a:lstStyle/>
          <a:p>
            <a:r>
              <a:rPr lang="cs-CZ" dirty="0"/>
              <a:t>předpokládaná hodnota nedosahuje limitu podle § 25 a přesahuje hodnoty stanovené v § 27</a:t>
            </a:r>
          </a:p>
          <a:p>
            <a:pPr marL="457200" indent="-457200">
              <a:buFont typeface="Arial" panose="020B0604020202020204" pitchFamily="34" charset="0"/>
              <a:buChar char="•"/>
            </a:pPr>
            <a:r>
              <a:rPr lang="cs-CZ" dirty="0" err="1"/>
              <a:t>nadlimit</a:t>
            </a:r>
            <a:r>
              <a:rPr lang="cs-CZ" dirty="0"/>
              <a:t> - nařízení vlády č. 172/2016 Sb. o stanovení finančních limitů a částek pro účely zákona o zadávání veřejných zakázek</a:t>
            </a:r>
          </a:p>
          <a:p>
            <a:pPr lvl="1" algn="r"/>
            <a:r>
              <a:rPr lang="cs-CZ" dirty="0"/>
              <a:t>    3 494 000 Kč					</a:t>
            </a:r>
          </a:p>
          <a:p>
            <a:pPr lvl="1" algn="r"/>
            <a:r>
              <a:rPr lang="cs-CZ" dirty="0"/>
              <a:t>    5 401 000 Kč					</a:t>
            </a:r>
          </a:p>
          <a:p>
            <a:pPr lvl="1" algn="r"/>
            <a:r>
              <a:rPr lang="cs-CZ" dirty="0"/>
              <a:t>  10 826 000 Kč					</a:t>
            </a:r>
          </a:p>
          <a:p>
            <a:pPr lvl="1" algn="r"/>
            <a:r>
              <a:rPr lang="cs-CZ" dirty="0"/>
              <a:t>  18 330 000 Kč					</a:t>
            </a:r>
          </a:p>
          <a:p>
            <a:pPr lvl="1" algn="r"/>
            <a:r>
              <a:rPr lang="cs-CZ" dirty="0"/>
              <a:t>  24 440 000 Kč					</a:t>
            </a:r>
          </a:p>
          <a:p>
            <a:pPr lvl="1" algn="r"/>
            <a:r>
              <a:rPr lang="cs-CZ" dirty="0"/>
              <a:t>135 348 000 Kč					</a:t>
            </a:r>
          </a:p>
          <a:p>
            <a:pPr marL="457200" indent="-457200">
              <a:buFont typeface="Arial" panose="020B0604020202020204" pitchFamily="34" charset="0"/>
              <a:buChar char="•"/>
            </a:pPr>
            <a:r>
              <a:rPr lang="cs-CZ" dirty="0"/>
              <a:t>VZMR – 2/6 mil. Kč</a:t>
            </a:r>
          </a:p>
        </p:txBody>
      </p:sp>
      <p:sp>
        <p:nvSpPr>
          <p:cNvPr id="3" name="Nadpis 2">
            <a:extLst>
              <a:ext uri="{FF2B5EF4-FFF2-40B4-BE49-F238E27FC236}">
                <a16:creationId xmlns:a16="http://schemas.microsoft.com/office/drawing/2014/main" id="{F9F9FE61-F295-D5F4-1409-C6267D330568}"/>
              </a:ext>
            </a:extLst>
          </p:cNvPr>
          <p:cNvSpPr>
            <a:spLocks noGrp="1"/>
          </p:cNvSpPr>
          <p:nvPr>
            <p:ph type="title"/>
          </p:nvPr>
        </p:nvSpPr>
        <p:spPr/>
        <p:txBody>
          <a:bodyPr/>
          <a:lstStyle/>
          <a:p>
            <a:r>
              <a:rPr lang="cs-CZ" dirty="0"/>
              <a:t>Podlimitní veřejná zakázka § 26 </a:t>
            </a:r>
          </a:p>
        </p:txBody>
      </p:sp>
    </p:spTree>
    <p:extLst>
      <p:ext uri="{BB962C8B-B14F-4D97-AF65-F5344CB8AC3E}">
        <p14:creationId xmlns:p14="http://schemas.microsoft.com/office/powerpoint/2010/main" val="2675065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228C5F94-4EDD-4A60-89D8-98AD97321B24}"/>
              </a:ext>
            </a:extLst>
          </p:cNvPr>
          <p:cNvSpPr>
            <a:spLocks noGrp="1"/>
          </p:cNvSpPr>
          <p:nvPr>
            <p:ph idx="1"/>
          </p:nvPr>
        </p:nvSpPr>
        <p:spPr/>
        <p:txBody>
          <a:bodyPr>
            <a:normAutofit fontScale="85000" lnSpcReduction="20000"/>
          </a:bodyPr>
          <a:lstStyle/>
          <a:p>
            <a:r>
              <a:rPr lang="cs-CZ" dirty="0"/>
              <a:t>Zadavatel není povinen zadat v zadávacím řízení </a:t>
            </a:r>
            <a:r>
              <a:rPr lang="cs-CZ" b="1" dirty="0"/>
              <a:t>podlimitní </a:t>
            </a:r>
            <a:r>
              <a:rPr lang="cs-CZ" dirty="0"/>
              <a:t>veřejnou zakázku</a:t>
            </a:r>
          </a:p>
          <a:p>
            <a:r>
              <a:rPr lang="cs-CZ" dirty="0"/>
              <a:t>a) na dodávky nebo na služby přímo související s </a:t>
            </a:r>
            <a:r>
              <a:rPr lang="cs-CZ" b="1" dirty="0"/>
              <a:t>návštěvami ústavních činitelů </a:t>
            </a:r>
            <a:r>
              <a:rPr lang="cs-CZ" dirty="0"/>
              <a:t>jiných států a jimi zmocněných zástupců v České republice a na tlumočnické služby související s návštěvami ústavních činitelů České republiky a jimi zmocněných zástupců v zahraničí,</a:t>
            </a:r>
          </a:p>
          <a:p>
            <a:r>
              <a:rPr lang="cs-CZ" dirty="0"/>
              <a:t>b) na dodávky, služby nebo stavební práce poskytované </a:t>
            </a:r>
            <a:r>
              <a:rPr lang="cs-CZ" b="1" dirty="0"/>
              <a:t>Vězeňskou službou</a:t>
            </a:r>
            <a:r>
              <a:rPr lang="cs-CZ" dirty="0"/>
              <a:t> České republiky České republice,</a:t>
            </a:r>
          </a:p>
          <a:p>
            <a:r>
              <a:rPr lang="cs-CZ" dirty="0"/>
              <a:t>c) na dodávky nebo služby související s poskytováním </a:t>
            </a:r>
            <a:r>
              <a:rPr lang="cs-CZ" b="1" dirty="0"/>
              <a:t>humanitární pomoci</a:t>
            </a:r>
            <a:r>
              <a:rPr lang="cs-CZ" dirty="0"/>
              <a:t>,</a:t>
            </a:r>
          </a:p>
        </p:txBody>
      </p:sp>
      <p:sp>
        <p:nvSpPr>
          <p:cNvPr id="3" name="Nadpis 2">
            <a:extLst>
              <a:ext uri="{FF2B5EF4-FFF2-40B4-BE49-F238E27FC236}">
                <a16:creationId xmlns:a16="http://schemas.microsoft.com/office/drawing/2014/main" id="{EE986546-1620-4DA5-9718-F18D0D5BFA97}"/>
              </a:ext>
            </a:extLst>
          </p:cNvPr>
          <p:cNvSpPr>
            <a:spLocks noGrp="1"/>
          </p:cNvSpPr>
          <p:nvPr>
            <p:ph type="title"/>
          </p:nvPr>
        </p:nvSpPr>
        <p:spPr/>
        <p:txBody>
          <a:bodyPr>
            <a:normAutofit fontScale="90000"/>
          </a:bodyPr>
          <a:lstStyle/>
          <a:p>
            <a:r>
              <a:rPr lang="cs-CZ" dirty="0"/>
              <a:t>Výjimky pro podlimitní veřejné zakázky § 30</a:t>
            </a:r>
          </a:p>
        </p:txBody>
      </p:sp>
    </p:spTree>
    <p:extLst>
      <p:ext uri="{BB962C8B-B14F-4D97-AF65-F5344CB8AC3E}">
        <p14:creationId xmlns:p14="http://schemas.microsoft.com/office/powerpoint/2010/main" val="2991648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2B66734D-6F53-43EB-B080-3C8A08F2144F}"/>
              </a:ext>
            </a:extLst>
          </p:cNvPr>
          <p:cNvSpPr>
            <a:spLocks noGrp="1"/>
          </p:cNvSpPr>
          <p:nvPr>
            <p:ph idx="1"/>
          </p:nvPr>
        </p:nvSpPr>
        <p:spPr/>
        <p:txBody>
          <a:bodyPr>
            <a:normAutofit fontScale="85000" lnSpcReduction="20000"/>
          </a:bodyPr>
          <a:lstStyle/>
          <a:p>
            <a:r>
              <a:rPr lang="cs-CZ" dirty="0"/>
              <a:t>d) zadávanou </a:t>
            </a:r>
            <a:r>
              <a:rPr lang="cs-CZ" b="1" dirty="0"/>
              <a:t>zpravodajskou službou </a:t>
            </a:r>
            <a:r>
              <a:rPr lang="cs-CZ" dirty="0"/>
              <a:t>podle zákona o zpravodajských službách,</a:t>
            </a:r>
          </a:p>
          <a:p>
            <a:r>
              <a:rPr lang="cs-CZ" dirty="0"/>
              <a:t>e) zadávanou </a:t>
            </a:r>
            <a:r>
              <a:rPr lang="cs-CZ" b="1" dirty="0"/>
              <a:t>zastupitelským úřadem </a:t>
            </a:r>
            <a:r>
              <a:rPr lang="cs-CZ" dirty="0"/>
              <a:t>České republiky v zahraničí nebo organizační složkou státu působící a </a:t>
            </a:r>
            <a:r>
              <a:rPr lang="cs-CZ" b="1" dirty="0"/>
              <a:t>hospodařící v zahraničí</a:t>
            </a:r>
            <a:r>
              <a:rPr lang="cs-CZ" dirty="0"/>
              <a:t>,</a:t>
            </a:r>
          </a:p>
          <a:p>
            <a:r>
              <a:rPr lang="cs-CZ" dirty="0"/>
              <a:t>f) jejímž předmětem je pořízení, údržba nebo obnova </a:t>
            </a:r>
            <a:r>
              <a:rPr lang="cs-CZ" b="1" dirty="0"/>
              <a:t>majetku České republiky v zahraničí</a:t>
            </a:r>
            <a:r>
              <a:rPr lang="cs-CZ" dirty="0"/>
              <a:t>,</a:t>
            </a:r>
          </a:p>
          <a:p>
            <a:r>
              <a:rPr lang="cs-CZ" dirty="0"/>
              <a:t>g) jejímž předmětem je nabytí věci nebo souboru věcí do </a:t>
            </a:r>
            <a:r>
              <a:rPr lang="cs-CZ" b="1" dirty="0"/>
              <a:t>sbírky muzejní povahy</a:t>
            </a:r>
            <a:r>
              <a:rPr lang="cs-CZ" dirty="0"/>
              <a:t>, </a:t>
            </a:r>
            <a:r>
              <a:rPr lang="cs-CZ" b="1" dirty="0"/>
              <a:t>kulturní památky </a:t>
            </a:r>
            <a:r>
              <a:rPr lang="cs-CZ" dirty="0"/>
              <a:t>nebo jiného předmětu kulturní hodnoty,</a:t>
            </a:r>
          </a:p>
          <a:p>
            <a:r>
              <a:rPr lang="cs-CZ" dirty="0"/>
              <a:t>h) na nákup </a:t>
            </a:r>
            <a:r>
              <a:rPr lang="cs-CZ" b="1" dirty="0"/>
              <a:t>knih</a:t>
            </a:r>
            <a:r>
              <a:rPr lang="cs-CZ" dirty="0"/>
              <a:t> a jiných informačních zdrojů do knihovních fondů,</a:t>
            </a:r>
          </a:p>
        </p:txBody>
      </p:sp>
    </p:spTree>
    <p:extLst>
      <p:ext uri="{BB962C8B-B14F-4D97-AF65-F5344CB8AC3E}">
        <p14:creationId xmlns:p14="http://schemas.microsoft.com/office/powerpoint/2010/main" val="13563405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C03E6082-1747-4D42-B902-EBE2DABE42A1}"/>
              </a:ext>
            </a:extLst>
          </p:cNvPr>
          <p:cNvSpPr>
            <a:spLocks noGrp="1"/>
          </p:cNvSpPr>
          <p:nvPr>
            <p:ph idx="1"/>
          </p:nvPr>
        </p:nvSpPr>
        <p:spPr/>
        <p:txBody>
          <a:bodyPr>
            <a:normAutofit fontScale="70000" lnSpcReduction="20000"/>
          </a:bodyPr>
          <a:lstStyle/>
          <a:p>
            <a:r>
              <a:rPr lang="cs-CZ" dirty="0"/>
              <a:t>i) jejímž předmětem je pořízení </a:t>
            </a:r>
            <a:r>
              <a:rPr lang="cs-CZ" b="1" dirty="0"/>
              <a:t>zvířete</a:t>
            </a:r>
            <a:r>
              <a:rPr lang="cs-CZ" dirty="0"/>
              <a:t> za účelem chovu nebo plemenitby, nebo pro potřeby plnění úkolů ozbrojených složek České republiky,</a:t>
            </a:r>
          </a:p>
          <a:p>
            <a:r>
              <a:rPr lang="cs-CZ" dirty="0"/>
              <a:t>j) zadávanou </a:t>
            </a:r>
            <a:r>
              <a:rPr lang="cs-CZ" b="1" dirty="0"/>
              <a:t>pro ozbrojené složky </a:t>
            </a:r>
            <a:r>
              <a:rPr lang="cs-CZ" dirty="0"/>
              <a:t>České republiky, jejímž předmětem je výroba, koupě nebo oprava výrobků, jejich součástí a náhradních dílů, které jsou vzhledem ke svým charakteristickým </a:t>
            </a:r>
            <a:r>
              <a:rPr lang="cs-CZ" dirty="0" err="1"/>
              <a:t>technicko-konstrukčním</a:t>
            </a:r>
            <a:r>
              <a:rPr lang="cs-CZ" dirty="0"/>
              <a:t> vlastnostem posuzovány jako zkonstruované nebo přizpůsobené pro použití v těchto složkách nebo jsou v nich hromadně užívány k zabezpečení úkolů obrany a bezpečnosti státu,</a:t>
            </a:r>
          </a:p>
          <a:p>
            <a:r>
              <a:rPr lang="cs-CZ" dirty="0"/>
              <a:t>k) zadávanou za účelem zajištění obranyschopnosti České republiky </a:t>
            </a:r>
            <a:r>
              <a:rPr lang="cs-CZ" b="1" dirty="0"/>
              <a:t>Ministerstvem obrany osobě, v níž má výlučnou majetkovou účast</a:t>
            </a:r>
            <a:r>
              <a:rPr lang="cs-CZ" dirty="0"/>
              <a:t>, nebo mezi takovými osobami navzájem, nebo</a:t>
            </a:r>
          </a:p>
          <a:p>
            <a:r>
              <a:rPr lang="cs-CZ" dirty="0"/>
              <a:t>l) zadávanou </a:t>
            </a:r>
            <a:r>
              <a:rPr lang="cs-CZ" b="1" dirty="0"/>
              <a:t>v době nasazení ozbrojených </a:t>
            </a:r>
            <a:r>
              <a:rPr lang="cs-CZ" dirty="0"/>
              <a:t>složek České republiky </a:t>
            </a:r>
            <a:r>
              <a:rPr lang="cs-CZ" b="1" dirty="0"/>
              <a:t>mimo území Evropské unie </a:t>
            </a:r>
            <a:r>
              <a:rPr lang="cs-CZ" dirty="0"/>
              <a:t>a operační potřeby vyžadují, aby byly zadány dodavatelům umístěným v oblasti těchto operací.</a:t>
            </a:r>
          </a:p>
        </p:txBody>
      </p:sp>
    </p:spTree>
    <p:extLst>
      <p:ext uri="{BB962C8B-B14F-4D97-AF65-F5344CB8AC3E}">
        <p14:creationId xmlns:p14="http://schemas.microsoft.com/office/powerpoint/2010/main" val="396258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a:t>51x použito v ZZVZ</a:t>
            </a:r>
          </a:p>
          <a:p>
            <a:r>
              <a:rPr lang="cs-CZ" dirty="0"/>
              <a:t>„to neplatí pro“, „kromě“</a:t>
            </a:r>
          </a:p>
          <a:p>
            <a:r>
              <a:rPr lang="cs-CZ" dirty="0"/>
              <a:t>např. § 52</a:t>
            </a:r>
          </a:p>
          <a:p>
            <a:pPr lvl="1"/>
            <a:r>
              <a:rPr lang="cs-CZ" dirty="0"/>
              <a:t>Pro zadání veřejné zakázky v podlimitním režimu může zadavatel použít</a:t>
            </a:r>
          </a:p>
          <a:p>
            <a:pPr lvl="1"/>
            <a:r>
              <a:rPr lang="cs-CZ" dirty="0"/>
              <a:t>a) zjednodušené podlimitní řízení s </a:t>
            </a:r>
            <a:r>
              <a:rPr lang="cs-CZ" b="1" dirty="0"/>
              <a:t>výjimkou veřejné zakázky na stavební práce, jejíž předpokládaná hodnota přesáhne 50 000 000 Kč</a:t>
            </a:r>
          </a:p>
        </p:txBody>
      </p:sp>
      <p:sp>
        <p:nvSpPr>
          <p:cNvPr id="3" name="Nadpis 2"/>
          <p:cNvSpPr>
            <a:spLocks noGrp="1"/>
          </p:cNvSpPr>
          <p:nvPr>
            <p:ph type="title"/>
          </p:nvPr>
        </p:nvSpPr>
        <p:spPr/>
        <p:txBody>
          <a:bodyPr/>
          <a:lstStyle/>
          <a:p>
            <a:r>
              <a:rPr lang="cs-CZ" dirty="0"/>
              <a:t>Výjimka</a:t>
            </a:r>
          </a:p>
        </p:txBody>
      </p:sp>
    </p:spTree>
    <p:extLst>
      <p:ext uri="{BB962C8B-B14F-4D97-AF65-F5344CB8AC3E}">
        <p14:creationId xmlns:p14="http://schemas.microsoft.com/office/powerpoint/2010/main" val="14651364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88E78ED1-366F-CD6D-874B-A0ECB5738C76}"/>
              </a:ext>
            </a:extLst>
          </p:cNvPr>
          <p:cNvSpPr>
            <a:spLocks noGrp="1"/>
          </p:cNvSpPr>
          <p:nvPr>
            <p:ph idx="1"/>
          </p:nvPr>
        </p:nvSpPr>
        <p:spPr/>
        <p:txBody>
          <a:bodyPr>
            <a:normAutofit fontScale="85000" lnSpcReduction="20000"/>
          </a:bodyPr>
          <a:lstStyle/>
          <a:p>
            <a:r>
              <a:rPr lang="cs-CZ" dirty="0"/>
              <a:t>m) zadávanou </a:t>
            </a:r>
            <a:r>
              <a:rPr lang="cs-CZ" b="1" dirty="0"/>
              <a:t>Finančním analytickým úřadem </a:t>
            </a:r>
            <a:r>
              <a:rPr lang="cs-CZ" dirty="0"/>
              <a:t>za účelem zajišťování boje proti legalizaci výnosů z trestné činnosti a financování terorismu nebo zajišťování provádění mezinárodních sankcí za účelem udržování mezinárodního míru a bezpečnosti, ochrany základních lidských práv a boje proti terorismu,</a:t>
            </a:r>
          </a:p>
          <a:p>
            <a:r>
              <a:rPr lang="cs-CZ" dirty="0"/>
              <a:t>n) zadávanou </a:t>
            </a:r>
            <a:r>
              <a:rPr lang="cs-CZ" b="1" dirty="0"/>
              <a:t>Národním úřadem pro kybernetickou a informační bezpečnost</a:t>
            </a:r>
            <a:r>
              <a:rPr lang="cs-CZ" dirty="0"/>
              <a:t> za účelem zajišťování kybernetické bezpečnosti České republiky,</a:t>
            </a:r>
          </a:p>
          <a:p>
            <a:r>
              <a:rPr lang="cs-CZ" dirty="0"/>
              <a:t>o) zadávanou zadavatelem, který je spolkem</a:t>
            </a:r>
            <a:r>
              <a:rPr lang="cs-CZ" b="1" dirty="0"/>
              <a:t>, pobočnému spolku</a:t>
            </a:r>
            <a:r>
              <a:rPr lang="cs-CZ" dirty="0"/>
              <a:t>, nebo</a:t>
            </a:r>
          </a:p>
          <a:p>
            <a:r>
              <a:rPr lang="cs-CZ" dirty="0"/>
              <a:t>p) zadávanou příjemcem podpory od veřejného zadavatele na dodávky nebo služby související s </a:t>
            </a:r>
            <a:r>
              <a:rPr lang="cs-CZ" b="1" dirty="0"/>
              <a:t>podporou práce s dětmi a mládeží</a:t>
            </a:r>
            <a:r>
              <a:rPr lang="cs-CZ" dirty="0"/>
              <a:t>.</a:t>
            </a:r>
          </a:p>
        </p:txBody>
      </p:sp>
    </p:spTree>
    <p:extLst>
      <p:ext uri="{BB962C8B-B14F-4D97-AF65-F5344CB8AC3E}">
        <p14:creationId xmlns:p14="http://schemas.microsoft.com/office/powerpoint/2010/main" val="2713366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40B736E5-251C-4BD1-9E73-4E8D8B95F862}"/>
              </a:ext>
            </a:extLst>
          </p:cNvPr>
          <p:cNvSpPr>
            <a:spLocks noGrp="1"/>
          </p:cNvSpPr>
          <p:nvPr>
            <p:ph idx="1"/>
          </p:nvPr>
        </p:nvSpPr>
        <p:spPr>
          <a:xfrm>
            <a:off x="395536" y="2492896"/>
            <a:ext cx="8291264" cy="3960440"/>
          </a:xfrm>
        </p:spPr>
        <p:txBody>
          <a:bodyPr>
            <a:normAutofit fontScale="85000" lnSpcReduction="10000"/>
          </a:bodyPr>
          <a:lstStyle/>
          <a:p>
            <a:r>
              <a:rPr lang="cs-CZ" dirty="0"/>
              <a:t>Veřejnou zakázkou malého rozsahu je veřejná zakázka, jejíž předpokládaná hodnota je </a:t>
            </a:r>
            <a:r>
              <a:rPr lang="cs-CZ" b="1" dirty="0"/>
              <a:t>rovna nebo nižší </a:t>
            </a:r>
            <a:r>
              <a:rPr lang="cs-CZ" dirty="0"/>
              <a:t>v případě veřejné zakázky</a:t>
            </a:r>
          </a:p>
          <a:p>
            <a:r>
              <a:rPr lang="cs-CZ" dirty="0"/>
              <a:t>a) na </a:t>
            </a:r>
            <a:r>
              <a:rPr lang="cs-CZ" b="1" dirty="0"/>
              <a:t>dodávky </a:t>
            </a:r>
            <a:r>
              <a:rPr lang="cs-CZ" dirty="0"/>
              <a:t>nebo na </a:t>
            </a:r>
            <a:r>
              <a:rPr lang="cs-CZ" b="1" dirty="0"/>
              <a:t>služby </a:t>
            </a:r>
            <a:r>
              <a:rPr lang="cs-CZ" dirty="0"/>
              <a:t>částce </a:t>
            </a:r>
            <a:r>
              <a:rPr lang="cs-CZ" b="1" dirty="0"/>
              <a:t>2 000 000 Kč</a:t>
            </a:r>
            <a:r>
              <a:rPr lang="cs-CZ" dirty="0"/>
              <a:t>, nebo</a:t>
            </a:r>
          </a:p>
          <a:p>
            <a:r>
              <a:rPr lang="cs-CZ" dirty="0"/>
              <a:t>b) na </a:t>
            </a:r>
            <a:r>
              <a:rPr lang="cs-CZ" b="1" dirty="0"/>
              <a:t>stavební práce </a:t>
            </a:r>
            <a:r>
              <a:rPr lang="cs-CZ" dirty="0"/>
              <a:t>částce </a:t>
            </a:r>
            <a:r>
              <a:rPr lang="cs-CZ" b="1" dirty="0"/>
              <a:t>6 000 000 Kč</a:t>
            </a:r>
            <a:r>
              <a:rPr lang="cs-CZ" dirty="0"/>
              <a:t>.</a:t>
            </a:r>
          </a:p>
          <a:p>
            <a:r>
              <a:rPr lang="cs-CZ" dirty="0"/>
              <a:t>Zadavatel není povinen zadat v zadávacím řízení </a:t>
            </a:r>
            <a:r>
              <a:rPr lang="cs-CZ" b="1" dirty="0"/>
              <a:t>veřejnou zakázku malého rozsahu</a:t>
            </a:r>
            <a:r>
              <a:rPr lang="cs-CZ" dirty="0"/>
              <a:t>. Při jejím zadávání je však zadavatel povinen dodržet zásady podle § 6 odst. 1 až 3.</a:t>
            </a:r>
          </a:p>
        </p:txBody>
      </p:sp>
      <p:sp>
        <p:nvSpPr>
          <p:cNvPr id="3" name="Nadpis 2">
            <a:extLst>
              <a:ext uri="{FF2B5EF4-FFF2-40B4-BE49-F238E27FC236}">
                <a16:creationId xmlns:a16="http://schemas.microsoft.com/office/drawing/2014/main" id="{90E6908D-E71C-410A-B02D-BDEE9CF67A98}"/>
              </a:ext>
            </a:extLst>
          </p:cNvPr>
          <p:cNvSpPr>
            <a:spLocks noGrp="1"/>
          </p:cNvSpPr>
          <p:nvPr>
            <p:ph type="title"/>
          </p:nvPr>
        </p:nvSpPr>
        <p:spPr>
          <a:xfrm>
            <a:off x="395536" y="1412776"/>
            <a:ext cx="8291264" cy="1008112"/>
          </a:xfrm>
        </p:spPr>
        <p:txBody>
          <a:bodyPr/>
          <a:lstStyle/>
          <a:p>
            <a:r>
              <a:rPr lang="cs-CZ" dirty="0"/>
              <a:t>Výjimka pro veřejné zakázky malého rozsahu § 31</a:t>
            </a:r>
            <a:br>
              <a:rPr lang="cs-CZ" dirty="0"/>
            </a:br>
            <a:endParaRPr lang="cs-CZ" dirty="0"/>
          </a:p>
        </p:txBody>
      </p:sp>
    </p:spTree>
    <p:extLst>
      <p:ext uri="{BB962C8B-B14F-4D97-AF65-F5344CB8AC3E}">
        <p14:creationId xmlns:p14="http://schemas.microsoft.com/office/powerpoint/2010/main" val="6027632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757637B8-6675-6BD1-5280-3F44BE404666}"/>
              </a:ext>
            </a:extLst>
          </p:cNvPr>
          <p:cNvSpPr>
            <a:spLocks noGrp="1"/>
          </p:cNvSpPr>
          <p:nvPr>
            <p:ph idx="1"/>
          </p:nvPr>
        </p:nvSpPr>
        <p:spPr>
          <a:xfrm>
            <a:off x="395536" y="2492896"/>
            <a:ext cx="8291264" cy="3960440"/>
          </a:xfrm>
        </p:spPr>
        <p:txBody>
          <a:bodyPr>
            <a:normAutofit fontScale="85000" lnSpcReduction="10000"/>
          </a:bodyPr>
          <a:lstStyle/>
          <a:p>
            <a:r>
              <a:rPr lang="cs-CZ" dirty="0"/>
              <a:t>Návrh zákona, kterým se mění zákon č. 134/2016 Sb., o zadávání veřejných zakázek, ve znění pozdějších předpisů</a:t>
            </a:r>
          </a:p>
          <a:p>
            <a:r>
              <a:rPr lang="cs-CZ" dirty="0"/>
              <a:t>Zefektivnění procesu zadávání veřejných zakázek včetně rychlejšího a efektivnějšího rozhodování o přezkumu úkonů zadavatele u Úřadu pro ochranu hospodářské soutěže a </a:t>
            </a:r>
            <a:r>
              <a:rPr lang="cs-CZ" dirty="0" err="1"/>
              <a:t>mitigace</a:t>
            </a:r>
            <a:r>
              <a:rPr lang="cs-CZ" dirty="0"/>
              <a:t> rizika zneužívání procesních pravidel pro neúměrné prodlužování správního řízení. </a:t>
            </a:r>
            <a:r>
              <a:rPr lang="cs-CZ" b="1" dirty="0"/>
              <a:t>Zvýšení limitů zakázek malého rozsahu</a:t>
            </a:r>
            <a:r>
              <a:rPr lang="cs-CZ" dirty="0"/>
              <a:t>.</a:t>
            </a:r>
          </a:p>
          <a:p>
            <a:r>
              <a:rPr lang="cs-CZ" dirty="0"/>
              <a:t>předložení vládě 06.24, nabytí účinnosti 07.25</a:t>
            </a:r>
          </a:p>
        </p:txBody>
      </p:sp>
      <p:sp>
        <p:nvSpPr>
          <p:cNvPr id="3" name="Nadpis 2">
            <a:extLst>
              <a:ext uri="{FF2B5EF4-FFF2-40B4-BE49-F238E27FC236}">
                <a16:creationId xmlns:a16="http://schemas.microsoft.com/office/drawing/2014/main" id="{61253652-7856-05D1-6988-FF4CF004BAE2}"/>
              </a:ext>
            </a:extLst>
          </p:cNvPr>
          <p:cNvSpPr>
            <a:spLocks noGrp="1"/>
          </p:cNvSpPr>
          <p:nvPr>
            <p:ph type="title"/>
          </p:nvPr>
        </p:nvSpPr>
        <p:spPr>
          <a:xfrm>
            <a:off x="395536" y="1412776"/>
            <a:ext cx="8291264" cy="1008112"/>
          </a:xfrm>
        </p:spPr>
        <p:txBody>
          <a:bodyPr/>
          <a:lstStyle/>
          <a:p>
            <a:r>
              <a:rPr lang="pl-PL" dirty="0"/>
              <a:t>Plán legislativních prací vlády na rok 2024</a:t>
            </a:r>
            <a:endParaRPr lang="cs-CZ" dirty="0"/>
          </a:p>
        </p:txBody>
      </p:sp>
    </p:spTree>
    <p:extLst>
      <p:ext uri="{BB962C8B-B14F-4D97-AF65-F5344CB8AC3E}">
        <p14:creationId xmlns:p14="http://schemas.microsoft.com/office/powerpoint/2010/main" val="18051419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D7C9198-7F41-4558-9C53-EF8C9A911BBB}"/>
              </a:ext>
            </a:extLst>
          </p:cNvPr>
          <p:cNvSpPr>
            <a:spLocks noGrp="1"/>
          </p:cNvSpPr>
          <p:nvPr>
            <p:ph idx="1"/>
          </p:nvPr>
        </p:nvSpPr>
        <p:spPr/>
        <p:txBody>
          <a:bodyPr>
            <a:normAutofit fontScale="77500" lnSpcReduction="20000"/>
          </a:bodyPr>
          <a:lstStyle/>
          <a:p>
            <a:pPr>
              <a:spcBef>
                <a:spcPts val="0"/>
              </a:spcBef>
              <a:spcAft>
                <a:spcPts val="300"/>
              </a:spcAft>
            </a:pPr>
            <a:r>
              <a:rPr lang="cs-CZ" dirty="0"/>
              <a:t>§ 210 Souběh činností</a:t>
            </a:r>
          </a:p>
          <a:p>
            <a:pPr>
              <a:spcBef>
                <a:spcPts val="0"/>
              </a:spcBef>
              <a:spcAft>
                <a:spcPts val="300"/>
              </a:spcAft>
            </a:pPr>
            <a:r>
              <a:rPr lang="pl-PL" dirty="0"/>
              <a:t>§ 211 Komunikace mezi zadavatelem a dodavatelem</a:t>
            </a:r>
          </a:p>
          <a:p>
            <a:pPr>
              <a:spcBef>
                <a:spcPts val="0"/>
              </a:spcBef>
              <a:spcAft>
                <a:spcPts val="300"/>
              </a:spcAft>
            </a:pPr>
            <a:r>
              <a:rPr lang="cs-CZ" dirty="0"/>
              <a:t>§ 212 Uveřejňování formulářů</a:t>
            </a:r>
          </a:p>
          <a:p>
            <a:pPr>
              <a:spcBef>
                <a:spcPts val="0"/>
              </a:spcBef>
              <a:spcAft>
                <a:spcPts val="300"/>
              </a:spcAft>
            </a:pPr>
            <a:r>
              <a:rPr lang="pl-PL" dirty="0"/>
              <a:t>§ 213 Elektronické nástroje</a:t>
            </a:r>
          </a:p>
          <a:p>
            <a:pPr>
              <a:spcBef>
                <a:spcPts val="0"/>
              </a:spcBef>
              <a:spcAft>
                <a:spcPts val="300"/>
              </a:spcAft>
            </a:pPr>
            <a:r>
              <a:rPr lang="cs-CZ" dirty="0"/>
              <a:t>§ 214 Profil zadavatele</a:t>
            </a:r>
          </a:p>
          <a:p>
            <a:pPr>
              <a:spcBef>
                <a:spcPts val="0"/>
              </a:spcBef>
              <a:spcAft>
                <a:spcPts val="300"/>
              </a:spcAft>
            </a:pPr>
            <a:r>
              <a:rPr lang="cs-CZ" dirty="0"/>
              <a:t>§ 215 Elektronické katalogy</a:t>
            </a:r>
          </a:p>
          <a:p>
            <a:pPr>
              <a:spcBef>
                <a:spcPts val="0"/>
              </a:spcBef>
              <a:spcAft>
                <a:spcPts val="300"/>
              </a:spcAft>
            </a:pPr>
            <a:r>
              <a:rPr lang="cs-CZ" dirty="0"/>
              <a:t>§ 216 Uchovávání dokumentace o zadávacím řízení</a:t>
            </a:r>
          </a:p>
          <a:p>
            <a:pPr>
              <a:spcBef>
                <a:spcPts val="0"/>
              </a:spcBef>
              <a:spcAft>
                <a:spcPts val="300"/>
              </a:spcAft>
            </a:pPr>
            <a:r>
              <a:rPr lang="cs-CZ" dirty="0"/>
              <a:t>§ 217 Písemná zpráva zadavatele</a:t>
            </a:r>
          </a:p>
          <a:p>
            <a:pPr>
              <a:spcBef>
                <a:spcPts val="0"/>
              </a:spcBef>
              <a:spcAft>
                <a:spcPts val="300"/>
              </a:spcAft>
            </a:pPr>
            <a:r>
              <a:rPr lang="pl-PL" dirty="0"/>
              <a:t>§ 218 Ochrana informací</a:t>
            </a:r>
          </a:p>
          <a:p>
            <a:pPr>
              <a:spcBef>
                <a:spcPts val="0"/>
              </a:spcBef>
              <a:spcAft>
                <a:spcPts val="300"/>
              </a:spcAft>
            </a:pPr>
            <a:r>
              <a:rPr lang="cs-CZ" b="1" dirty="0"/>
              <a:t>§ 219 Uveřejňování smlouvy a skutečně uhrazené ceny</a:t>
            </a:r>
          </a:p>
          <a:p>
            <a:pPr>
              <a:spcBef>
                <a:spcPts val="0"/>
              </a:spcBef>
              <a:spcAft>
                <a:spcPts val="300"/>
              </a:spcAft>
            </a:pPr>
            <a:r>
              <a:rPr lang="cs-CZ" dirty="0"/>
              <a:t>§ 220 Citlivá činnost</a:t>
            </a:r>
          </a:p>
          <a:p>
            <a:pPr>
              <a:spcBef>
                <a:spcPts val="0"/>
              </a:spcBef>
              <a:spcAft>
                <a:spcPts val="300"/>
              </a:spcAft>
            </a:pPr>
            <a:r>
              <a:rPr lang="cs-CZ" b="1" dirty="0"/>
              <a:t>§ 221 Fakturace za plnění veřejné zakázky</a:t>
            </a:r>
          </a:p>
          <a:p>
            <a:pPr>
              <a:spcBef>
                <a:spcPts val="0"/>
              </a:spcBef>
              <a:spcAft>
                <a:spcPts val="300"/>
              </a:spcAft>
            </a:pPr>
            <a:r>
              <a:rPr lang="cs-CZ" b="1" dirty="0"/>
              <a:t>§ 222 Změna závazku ze smlouvy na veřejnou zakázku</a:t>
            </a:r>
          </a:p>
          <a:p>
            <a:pPr>
              <a:spcBef>
                <a:spcPts val="0"/>
              </a:spcBef>
              <a:spcAft>
                <a:spcPts val="300"/>
              </a:spcAft>
            </a:pPr>
            <a:r>
              <a:rPr lang="cs-CZ" b="1" dirty="0"/>
              <a:t>§ 223 Ukončení závazku ze smlouvy na veřejnou zakázku</a:t>
            </a:r>
          </a:p>
        </p:txBody>
      </p:sp>
      <p:sp>
        <p:nvSpPr>
          <p:cNvPr id="3" name="Nadpis 2">
            <a:extLst>
              <a:ext uri="{FF2B5EF4-FFF2-40B4-BE49-F238E27FC236}">
                <a16:creationId xmlns:a16="http://schemas.microsoft.com/office/drawing/2014/main" id="{99BBB859-307F-4E4B-B59D-6E4C7EBE16EA}"/>
              </a:ext>
            </a:extLst>
          </p:cNvPr>
          <p:cNvSpPr>
            <a:spLocks noGrp="1"/>
          </p:cNvSpPr>
          <p:nvPr>
            <p:ph type="title"/>
          </p:nvPr>
        </p:nvSpPr>
        <p:spPr/>
        <p:txBody>
          <a:bodyPr/>
          <a:lstStyle/>
          <a:p>
            <a:r>
              <a:rPr lang="cs-CZ" dirty="0"/>
              <a:t>Část desátá</a:t>
            </a:r>
          </a:p>
        </p:txBody>
      </p:sp>
    </p:spTree>
    <p:extLst>
      <p:ext uri="{BB962C8B-B14F-4D97-AF65-F5344CB8AC3E}">
        <p14:creationId xmlns:p14="http://schemas.microsoft.com/office/powerpoint/2010/main" val="18151454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F3717B77-D949-42C2-9026-E7AA6A5A55D2}"/>
              </a:ext>
            </a:extLst>
          </p:cNvPr>
          <p:cNvSpPr>
            <a:spLocks noGrp="1"/>
          </p:cNvSpPr>
          <p:nvPr>
            <p:ph idx="1"/>
          </p:nvPr>
        </p:nvSpPr>
        <p:spPr/>
        <p:txBody>
          <a:bodyPr>
            <a:normAutofit fontScale="70000" lnSpcReduction="20000"/>
          </a:bodyPr>
          <a:lstStyle/>
          <a:p>
            <a:r>
              <a:rPr lang="cs-CZ" b="1" dirty="0"/>
              <a:t>Veřejný zadavatel </a:t>
            </a:r>
            <a:r>
              <a:rPr lang="cs-CZ" dirty="0"/>
              <a:t>uveřejní </a:t>
            </a:r>
            <a:r>
              <a:rPr lang="cs-CZ" b="1" dirty="0"/>
              <a:t>na profilu zadavatele smlouvu</a:t>
            </a:r>
            <a:r>
              <a:rPr lang="cs-CZ" dirty="0"/>
              <a:t> </a:t>
            </a:r>
            <a:r>
              <a:rPr lang="cs-CZ" b="1" dirty="0"/>
              <a:t>uzavřenou na veřejnou zakázku </a:t>
            </a:r>
            <a:r>
              <a:rPr lang="cs-CZ" dirty="0"/>
              <a:t>včetně všech jejích změn a dodatků, a </a:t>
            </a:r>
            <a:r>
              <a:rPr lang="cs-CZ" b="1" dirty="0"/>
              <a:t>to do 15 dnů</a:t>
            </a:r>
            <a:r>
              <a:rPr lang="cs-CZ" dirty="0"/>
              <a:t> od jejich uzavření nebo od konce každého čtvrtletí v případě veřejných zakázek zadávaných na základě rámcové dohody nebo v dynamickém nákupním systému. To neplatí pro</a:t>
            </a:r>
          </a:p>
          <a:p>
            <a:r>
              <a:rPr lang="cs-CZ" dirty="0"/>
              <a:t>a) smlouvu na veřejnou zakázku, jejíž </a:t>
            </a:r>
            <a:r>
              <a:rPr lang="cs-CZ" b="1" dirty="0"/>
              <a:t>cena nepřesáhne 500 000 Kč </a:t>
            </a:r>
            <a:r>
              <a:rPr lang="cs-CZ" dirty="0"/>
              <a:t>bez daně z přidané hodnoty,</a:t>
            </a:r>
          </a:p>
          <a:p>
            <a:r>
              <a:rPr lang="cs-CZ" dirty="0"/>
              <a:t>b) smlouvu na veřejnou zakázku, u které veřejný zadavatel postupoval v souladu s </a:t>
            </a:r>
            <a:r>
              <a:rPr lang="cs-CZ" b="1" dirty="0"/>
              <a:t>§ 29 písm. a) až c) a písm. l) bod 2, § 30 písm. d) nebo § 191 odst. 2 písm. e)</a:t>
            </a:r>
            <a:r>
              <a:rPr lang="cs-CZ" dirty="0"/>
              <a:t>,</a:t>
            </a:r>
          </a:p>
          <a:p>
            <a:r>
              <a:rPr lang="cs-CZ" dirty="0"/>
              <a:t>c) pro zadavatele, který je </a:t>
            </a:r>
            <a:r>
              <a:rPr lang="cs-CZ" b="1" dirty="0"/>
              <a:t>zpravodajskou službou</a:t>
            </a:r>
            <a:r>
              <a:rPr lang="cs-CZ" dirty="0"/>
              <a:t> podle jiného právního předpisu, nebo</a:t>
            </a:r>
          </a:p>
          <a:p>
            <a:r>
              <a:rPr lang="cs-CZ" dirty="0"/>
              <a:t>d) smlouvu </a:t>
            </a:r>
            <a:r>
              <a:rPr lang="cs-CZ" b="1" dirty="0"/>
              <a:t>uveřejněnou podle jiného právního předpisu</a:t>
            </a:r>
            <a:r>
              <a:rPr lang="cs-CZ" dirty="0"/>
              <a:t>.</a:t>
            </a:r>
          </a:p>
        </p:txBody>
      </p:sp>
      <p:sp>
        <p:nvSpPr>
          <p:cNvPr id="3" name="Nadpis 2">
            <a:extLst>
              <a:ext uri="{FF2B5EF4-FFF2-40B4-BE49-F238E27FC236}">
                <a16:creationId xmlns:a16="http://schemas.microsoft.com/office/drawing/2014/main" id="{7FB286BD-61D6-49F3-AC3F-E887D0BF734B}"/>
              </a:ext>
            </a:extLst>
          </p:cNvPr>
          <p:cNvSpPr>
            <a:spLocks noGrp="1"/>
          </p:cNvSpPr>
          <p:nvPr>
            <p:ph type="title"/>
          </p:nvPr>
        </p:nvSpPr>
        <p:spPr>
          <a:xfrm>
            <a:off x="395536" y="1412776"/>
            <a:ext cx="8291264" cy="504056"/>
          </a:xfrm>
        </p:spPr>
        <p:txBody>
          <a:bodyPr/>
          <a:lstStyle/>
          <a:p>
            <a:r>
              <a:rPr lang="cs-CZ" dirty="0"/>
              <a:t>Uveřejňování smlouvy</a:t>
            </a:r>
          </a:p>
        </p:txBody>
      </p:sp>
    </p:spTree>
    <p:extLst>
      <p:ext uri="{BB962C8B-B14F-4D97-AF65-F5344CB8AC3E}">
        <p14:creationId xmlns:p14="http://schemas.microsoft.com/office/powerpoint/2010/main" val="16887255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3B30B82D-E6DD-1052-1271-56F4ADC12114}"/>
              </a:ext>
            </a:extLst>
          </p:cNvPr>
          <p:cNvSpPr>
            <a:spLocks noGrp="1"/>
          </p:cNvSpPr>
          <p:nvPr>
            <p:ph idx="1"/>
          </p:nvPr>
        </p:nvSpPr>
        <p:spPr/>
        <p:txBody>
          <a:bodyPr>
            <a:normAutofit fontScale="70000" lnSpcReduction="20000"/>
          </a:bodyPr>
          <a:lstStyle/>
          <a:p>
            <a:r>
              <a:rPr lang="cs-CZ" b="1" dirty="0"/>
              <a:t>Veřejný zadavatel </a:t>
            </a:r>
            <a:r>
              <a:rPr lang="cs-CZ" dirty="0"/>
              <a:t>uveřejní </a:t>
            </a:r>
            <a:r>
              <a:rPr lang="cs-CZ" b="1" dirty="0"/>
              <a:t>na profilu zadavatele smlouvu uzavřenou na veřejnou zakázku</a:t>
            </a:r>
            <a:r>
              <a:rPr lang="cs-CZ" dirty="0"/>
              <a:t> včetně všech jejích změn a dodatků, a to do </a:t>
            </a:r>
            <a:r>
              <a:rPr lang="cs-CZ" b="1" dirty="0"/>
              <a:t>30 dnů od jejich uzavření</a:t>
            </a:r>
            <a:r>
              <a:rPr lang="cs-CZ" dirty="0"/>
              <a:t> nebo od konce každého čtvrtletí v případě veřejných zakázek zadávaných na základě rámcové dohody nebo v dynamickém nákupním systému. To neplatí pro</a:t>
            </a:r>
          </a:p>
          <a:p>
            <a:r>
              <a:rPr lang="cs-CZ" dirty="0"/>
              <a:t>a) smlouvu, jejíž </a:t>
            </a:r>
            <a:r>
              <a:rPr lang="cs-CZ" b="1" dirty="0"/>
              <a:t>cena nepřesáhne 500 000 Kč</a:t>
            </a:r>
            <a:r>
              <a:rPr lang="cs-CZ" dirty="0"/>
              <a:t> bez daně z přidané hodnoty,</a:t>
            </a:r>
          </a:p>
          <a:p>
            <a:r>
              <a:rPr lang="cs-CZ" dirty="0"/>
              <a:t>b) smlouvu, u které veřejný zadavatel postupoval v souladu s </a:t>
            </a:r>
            <a:r>
              <a:rPr lang="cs-CZ" b="1" dirty="0"/>
              <a:t>§ 29 odst. 1 písm. a) až c) nebo písm. l) bod 2, § 30 písm. l) až n)</a:t>
            </a:r>
            <a:r>
              <a:rPr lang="cs-CZ" dirty="0"/>
              <a:t>,</a:t>
            </a:r>
          </a:p>
          <a:p>
            <a:r>
              <a:rPr lang="cs-CZ" dirty="0"/>
              <a:t>c) pro zadavatele, který je </a:t>
            </a:r>
            <a:r>
              <a:rPr lang="cs-CZ" b="1" dirty="0"/>
              <a:t>zpravodajskou službou </a:t>
            </a:r>
            <a:r>
              <a:rPr lang="cs-CZ" dirty="0"/>
              <a:t>podle jiného právního předpisu, nebo</a:t>
            </a:r>
          </a:p>
          <a:p>
            <a:r>
              <a:rPr lang="cs-CZ" dirty="0"/>
              <a:t>d) </a:t>
            </a:r>
            <a:r>
              <a:rPr lang="cs-CZ" b="1" dirty="0"/>
              <a:t>smlouvu uveřejněnou v registru smluv</a:t>
            </a:r>
            <a:r>
              <a:rPr lang="cs-CZ" dirty="0"/>
              <a:t>.</a:t>
            </a:r>
          </a:p>
        </p:txBody>
      </p:sp>
      <p:sp>
        <p:nvSpPr>
          <p:cNvPr id="3" name="Nadpis 2">
            <a:extLst>
              <a:ext uri="{FF2B5EF4-FFF2-40B4-BE49-F238E27FC236}">
                <a16:creationId xmlns:a16="http://schemas.microsoft.com/office/drawing/2014/main" id="{650D4DB7-BB61-3FCA-8A28-0ECBE2B1FA88}"/>
              </a:ext>
            </a:extLst>
          </p:cNvPr>
          <p:cNvSpPr>
            <a:spLocks noGrp="1"/>
          </p:cNvSpPr>
          <p:nvPr>
            <p:ph type="title"/>
          </p:nvPr>
        </p:nvSpPr>
        <p:spPr/>
        <p:txBody>
          <a:bodyPr/>
          <a:lstStyle/>
          <a:p>
            <a:r>
              <a:rPr lang="cs-CZ" dirty="0"/>
              <a:t>Uveřejňování smlouvy</a:t>
            </a:r>
          </a:p>
        </p:txBody>
      </p:sp>
    </p:spTree>
    <p:extLst>
      <p:ext uri="{BB962C8B-B14F-4D97-AF65-F5344CB8AC3E}">
        <p14:creationId xmlns:p14="http://schemas.microsoft.com/office/powerpoint/2010/main" val="4325609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765B45-8B37-4201-87B4-9E3E011D4776}"/>
              </a:ext>
            </a:extLst>
          </p:cNvPr>
          <p:cNvSpPr>
            <a:spLocks noGrp="1"/>
          </p:cNvSpPr>
          <p:nvPr>
            <p:ph type="title"/>
          </p:nvPr>
        </p:nvSpPr>
        <p:spPr/>
        <p:txBody>
          <a:bodyPr/>
          <a:lstStyle/>
          <a:p>
            <a:r>
              <a:rPr lang="cs-CZ" dirty="0"/>
              <a:t>Registr smluv - zákon č. 340/2015 Sb.</a:t>
            </a:r>
            <a:br>
              <a:rPr lang="cs-CZ" dirty="0"/>
            </a:br>
            <a:endParaRPr lang="cs-CZ" dirty="0"/>
          </a:p>
        </p:txBody>
      </p:sp>
      <p:sp>
        <p:nvSpPr>
          <p:cNvPr id="3" name="Zástupný obsah 2">
            <a:extLst>
              <a:ext uri="{FF2B5EF4-FFF2-40B4-BE49-F238E27FC236}">
                <a16:creationId xmlns:a16="http://schemas.microsoft.com/office/drawing/2014/main" id="{B07B55CE-32DB-47FE-A3CC-13201F73F4D8}"/>
              </a:ext>
            </a:extLst>
          </p:cNvPr>
          <p:cNvSpPr>
            <a:spLocks noGrp="1"/>
          </p:cNvSpPr>
          <p:nvPr>
            <p:ph idx="10"/>
          </p:nvPr>
        </p:nvSpPr>
        <p:spPr/>
        <p:txBody>
          <a:bodyPr>
            <a:normAutofit lnSpcReduction="10000"/>
          </a:bodyPr>
          <a:lstStyle/>
          <a:p>
            <a:r>
              <a:rPr lang="cs-CZ" dirty="0"/>
              <a:t>soukromoprávní smlouvy, jiný okruh osob, vyňaty jiné typy smluv</a:t>
            </a:r>
          </a:p>
          <a:p>
            <a:r>
              <a:rPr lang="cs-CZ" dirty="0"/>
              <a:t>účinnost nejdříve dnem uveřejnění</a:t>
            </a:r>
          </a:p>
          <a:p>
            <a:r>
              <a:rPr lang="cs-CZ" dirty="0"/>
              <a:t>zrušení při neuveřejnění do 3 měsíců</a:t>
            </a:r>
          </a:p>
          <a:p>
            <a:r>
              <a:rPr lang="cs-CZ" dirty="0"/>
              <a:t>uveřejněna smlouva, která má být uveřejněna podle zákona o veřejných zakázkách, je </a:t>
            </a:r>
            <a:r>
              <a:rPr lang="cs-CZ" b="1" dirty="0"/>
              <a:t>tím splněna povinnost uveřejnit ji podle zákona o veřejných zakázkách</a:t>
            </a:r>
          </a:p>
        </p:txBody>
      </p:sp>
    </p:spTree>
    <p:extLst>
      <p:ext uri="{BB962C8B-B14F-4D97-AF65-F5344CB8AC3E}">
        <p14:creationId xmlns:p14="http://schemas.microsoft.com/office/powerpoint/2010/main" val="31577456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B86D7A4-B912-4E6E-A877-3F8BD609D0CB}"/>
              </a:ext>
            </a:extLst>
          </p:cNvPr>
          <p:cNvSpPr>
            <a:spLocks noGrp="1"/>
          </p:cNvSpPr>
          <p:nvPr>
            <p:ph idx="1"/>
          </p:nvPr>
        </p:nvSpPr>
        <p:spPr/>
        <p:txBody>
          <a:bodyPr/>
          <a:lstStyle/>
          <a:p>
            <a:r>
              <a:rPr lang="cs-CZ" dirty="0"/>
              <a:t>Veřejný zadavatel uveřejní nejpozději do </a:t>
            </a:r>
            <a:r>
              <a:rPr lang="cs-CZ" b="1" dirty="0"/>
              <a:t>3 měsíců od splnění smlouvy</a:t>
            </a:r>
            <a:r>
              <a:rPr lang="cs-CZ" dirty="0"/>
              <a:t> na </a:t>
            </a:r>
            <a:r>
              <a:rPr lang="cs-CZ" b="1" dirty="0"/>
              <a:t>profilu zadavatele </a:t>
            </a:r>
            <a:r>
              <a:rPr lang="cs-CZ" dirty="0"/>
              <a:t>výši skutečně uhrazené ceny za plnění </a:t>
            </a:r>
            <a:r>
              <a:rPr lang="cs-CZ" b="1" dirty="0"/>
              <a:t>smlouvy, na kterou se vztahuje povinnost uveřejnění podle odstavce 1</a:t>
            </a:r>
            <a:r>
              <a:rPr lang="cs-CZ" dirty="0"/>
              <a:t>.</a:t>
            </a:r>
          </a:p>
          <a:p>
            <a:r>
              <a:rPr lang="cs-CZ" dirty="0"/>
              <a:t>U smlouvy, jejíž doba plnění </a:t>
            </a:r>
            <a:r>
              <a:rPr lang="cs-CZ" b="1" dirty="0"/>
              <a:t>přesahuje 1 rok</a:t>
            </a:r>
            <a:r>
              <a:rPr lang="cs-CZ" dirty="0"/>
              <a:t>, uveřejní veřejný zadavatel nejpozději do 31. března následujícího kalendářního roku cenu za plnění smlouvy v předchozím kalendářním roce.</a:t>
            </a:r>
          </a:p>
        </p:txBody>
      </p:sp>
      <p:sp>
        <p:nvSpPr>
          <p:cNvPr id="3" name="Nadpis 2">
            <a:extLst>
              <a:ext uri="{FF2B5EF4-FFF2-40B4-BE49-F238E27FC236}">
                <a16:creationId xmlns:a16="http://schemas.microsoft.com/office/drawing/2014/main" id="{9EB7A410-71C6-49FB-B2E9-D4138AFDAFD7}"/>
              </a:ext>
            </a:extLst>
          </p:cNvPr>
          <p:cNvSpPr>
            <a:spLocks noGrp="1"/>
          </p:cNvSpPr>
          <p:nvPr>
            <p:ph type="title"/>
          </p:nvPr>
        </p:nvSpPr>
        <p:spPr/>
        <p:txBody>
          <a:bodyPr/>
          <a:lstStyle/>
          <a:p>
            <a:r>
              <a:rPr lang="cs-CZ" dirty="0"/>
              <a:t>Skutečně uhrazená cena</a:t>
            </a:r>
          </a:p>
        </p:txBody>
      </p:sp>
    </p:spTree>
    <p:extLst>
      <p:ext uri="{BB962C8B-B14F-4D97-AF65-F5344CB8AC3E}">
        <p14:creationId xmlns:p14="http://schemas.microsoft.com/office/powerpoint/2010/main" val="10540092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9E5854E0-3B25-409A-9C7E-3DC6C6D72419}"/>
              </a:ext>
            </a:extLst>
          </p:cNvPr>
          <p:cNvSpPr>
            <a:spLocks noGrp="1"/>
          </p:cNvSpPr>
          <p:nvPr>
            <p:ph idx="1"/>
          </p:nvPr>
        </p:nvSpPr>
        <p:spPr/>
        <p:txBody>
          <a:bodyPr>
            <a:normAutofit/>
          </a:bodyPr>
          <a:lstStyle/>
          <a:p>
            <a:r>
              <a:rPr lang="cs-CZ" dirty="0"/>
              <a:t>(2) Veřejný zadavatel se dopustí přestupku při uveřejňování podle tohoto zákona tím, že </a:t>
            </a:r>
            <a:r>
              <a:rPr lang="cs-CZ" b="1" dirty="0"/>
              <a:t>neuveřejní uzavřenou smlouvu na veřejnou zakázku podle § 219 odst. 1</a:t>
            </a:r>
            <a:r>
              <a:rPr lang="cs-CZ" dirty="0"/>
              <a:t>.</a:t>
            </a:r>
          </a:p>
          <a:p>
            <a:r>
              <a:rPr lang="cs-CZ" dirty="0"/>
              <a:t>Za přestupek lze uložit pokutu do 1 000 000 Kč.</a:t>
            </a:r>
          </a:p>
          <a:p>
            <a:r>
              <a:rPr lang="cs-CZ" dirty="0"/>
              <a:t> </a:t>
            </a:r>
          </a:p>
          <a:p>
            <a:endParaRPr lang="cs-CZ" dirty="0"/>
          </a:p>
        </p:txBody>
      </p:sp>
      <p:sp>
        <p:nvSpPr>
          <p:cNvPr id="3" name="Nadpis 2">
            <a:extLst>
              <a:ext uri="{FF2B5EF4-FFF2-40B4-BE49-F238E27FC236}">
                <a16:creationId xmlns:a16="http://schemas.microsoft.com/office/drawing/2014/main" id="{980E6408-4555-4498-8C49-EA9A017E4879}"/>
              </a:ext>
            </a:extLst>
          </p:cNvPr>
          <p:cNvSpPr>
            <a:spLocks noGrp="1"/>
          </p:cNvSpPr>
          <p:nvPr>
            <p:ph type="title"/>
          </p:nvPr>
        </p:nvSpPr>
        <p:spPr/>
        <p:txBody>
          <a:bodyPr/>
          <a:lstStyle/>
          <a:p>
            <a:r>
              <a:rPr lang="cs-CZ" dirty="0"/>
              <a:t>§ 269 Přestupky při uveřejňování</a:t>
            </a:r>
          </a:p>
        </p:txBody>
      </p:sp>
    </p:spTree>
    <p:extLst>
      <p:ext uri="{BB962C8B-B14F-4D97-AF65-F5344CB8AC3E}">
        <p14:creationId xmlns:p14="http://schemas.microsoft.com/office/powerpoint/2010/main" val="20844114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C183ABF-69DD-CAA5-D355-0D8951D25650}"/>
              </a:ext>
            </a:extLst>
          </p:cNvPr>
          <p:cNvSpPr>
            <a:spLocks noGrp="1"/>
          </p:cNvSpPr>
          <p:nvPr>
            <p:ph idx="1"/>
          </p:nvPr>
        </p:nvSpPr>
        <p:spPr>
          <a:xfrm>
            <a:off x="395536" y="908720"/>
            <a:ext cx="8291264" cy="5544616"/>
          </a:xfrm>
        </p:spPr>
        <p:txBody>
          <a:bodyPr>
            <a:normAutofit fontScale="55000" lnSpcReduction="20000"/>
          </a:bodyPr>
          <a:lstStyle/>
          <a:p>
            <a:pPr algn="ctr" fontAlgn="base"/>
            <a:r>
              <a:rPr lang="cs-CZ" b="1" i="0" dirty="0">
                <a:solidFill>
                  <a:srgbClr val="414042"/>
                </a:solidFill>
                <a:effectLst/>
                <a:latin typeface="Frutiger CE"/>
              </a:rPr>
              <a:t>příkaz:</a:t>
            </a:r>
            <a:endParaRPr lang="cs-CZ" b="0" i="0" dirty="0">
              <a:solidFill>
                <a:srgbClr val="414042"/>
              </a:solidFill>
              <a:effectLst/>
              <a:latin typeface="Frutiger CE"/>
            </a:endParaRPr>
          </a:p>
          <a:p>
            <a:pPr algn="ctr" fontAlgn="base"/>
            <a:r>
              <a:rPr lang="cs-CZ" b="1" i="0" dirty="0">
                <a:solidFill>
                  <a:srgbClr val="414042"/>
                </a:solidFill>
                <a:effectLst/>
                <a:latin typeface="Frutiger CE"/>
              </a:rPr>
              <a:t>I.</a:t>
            </a:r>
            <a:endParaRPr lang="cs-CZ" b="0" i="0" dirty="0">
              <a:solidFill>
                <a:srgbClr val="414042"/>
              </a:solidFill>
              <a:effectLst/>
              <a:latin typeface="Frutiger CE"/>
            </a:endParaRPr>
          </a:p>
          <a:p>
            <a:pPr algn="l" fontAlgn="base"/>
            <a:r>
              <a:rPr lang="cs-CZ" b="1" i="0" dirty="0">
                <a:solidFill>
                  <a:srgbClr val="414042"/>
                </a:solidFill>
                <a:effectLst/>
                <a:latin typeface="Frutiger CE"/>
              </a:rPr>
              <a:t>	Obviněný – obec Chyňava</a:t>
            </a:r>
            <a:r>
              <a:rPr lang="cs-CZ" b="0" i="0" dirty="0">
                <a:solidFill>
                  <a:srgbClr val="414042"/>
                </a:solidFill>
                <a:effectLst/>
                <a:latin typeface="Frutiger CE"/>
              </a:rPr>
              <a:t>, IČO 00233358, se sídlem Velká Strana 39, 267 07 Chyňava – </a:t>
            </a:r>
            <a:r>
              <a:rPr lang="cs-CZ" b="1" i="0" dirty="0">
                <a:solidFill>
                  <a:srgbClr val="414042"/>
                </a:solidFill>
                <a:effectLst/>
                <a:latin typeface="Frutiger CE"/>
              </a:rPr>
              <a:t>se dopustil přestupku při uveřejňování podle § 269 odst. 2 zákona č. 134/2016 Sb</a:t>
            </a:r>
            <a:r>
              <a:rPr lang="cs-CZ" b="0" i="0" dirty="0">
                <a:solidFill>
                  <a:srgbClr val="414042"/>
                </a:solidFill>
                <a:effectLst/>
                <a:latin typeface="Frutiger CE"/>
              </a:rPr>
              <a:t>., o zadávání veřejných zakázek, ve znění pozdějších předpisů, </a:t>
            </a:r>
            <a:r>
              <a:rPr lang="cs-CZ" b="1" i="0" dirty="0">
                <a:solidFill>
                  <a:srgbClr val="414042"/>
                </a:solidFill>
                <a:effectLst/>
                <a:latin typeface="Frutiger CE"/>
              </a:rPr>
              <a:t>tím, že Smlouvu o dílo</a:t>
            </a:r>
            <a:r>
              <a:rPr lang="cs-CZ" b="0" i="0" dirty="0">
                <a:solidFill>
                  <a:srgbClr val="414042"/>
                </a:solidFill>
                <a:effectLst/>
                <a:latin typeface="Frutiger CE"/>
              </a:rPr>
              <a:t> na realizaci veřejné zakázky „Stavba chodníku podél silnice III/20110 v obci Chyňava“, kterou uzavřel dne 17. 3. 2022 s vybraným dodavatelem – STRABAG a.s., IČO 60838744, se sídlem Kačírkova 982/4, 158 00 Praha 5 – </a:t>
            </a:r>
            <a:r>
              <a:rPr lang="cs-CZ" b="1" i="0" dirty="0">
                <a:solidFill>
                  <a:srgbClr val="414042"/>
                </a:solidFill>
                <a:effectLst/>
                <a:latin typeface="Frutiger CE"/>
              </a:rPr>
              <a:t>neuveřejnil</a:t>
            </a:r>
            <a:r>
              <a:rPr lang="cs-CZ" b="0" i="0" dirty="0">
                <a:solidFill>
                  <a:srgbClr val="414042"/>
                </a:solidFill>
                <a:effectLst/>
                <a:latin typeface="Frutiger CE"/>
              </a:rPr>
              <a:t> podle § 219 odst. 1 citovaného zákona na profilu zadavatele </a:t>
            </a:r>
            <a:r>
              <a:rPr lang="cs-CZ" b="1" i="0" dirty="0">
                <a:solidFill>
                  <a:srgbClr val="414042"/>
                </a:solidFill>
                <a:effectLst/>
                <a:latin typeface="Frutiger CE"/>
              </a:rPr>
              <a:t>ve lhůtě do 30 dnů</a:t>
            </a:r>
            <a:r>
              <a:rPr lang="cs-CZ" b="0" i="0" dirty="0">
                <a:solidFill>
                  <a:srgbClr val="414042"/>
                </a:solidFill>
                <a:effectLst/>
                <a:latin typeface="Frutiger CE"/>
              </a:rPr>
              <a:t> od jejího uzavření, tj. nejpozději do dne 19. 4. 2022, ale učinil tak až dne 7. 9. 2022.</a:t>
            </a:r>
          </a:p>
          <a:p>
            <a:pPr algn="ctr" fontAlgn="base"/>
            <a:r>
              <a:rPr lang="cs-CZ" b="1" i="0" dirty="0">
                <a:solidFill>
                  <a:srgbClr val="414042"/>
                </a:solidFill>
                <a:effectLst/>
                <a:latin typeface="Frutiger CE"/>
              </a:rPr>
              <a:t>II.</a:t>
            </a:r>
            <a:endParaRPr lang="cs-CZ" b="0" i="0" dirty="0">
              <a:solidFill>
                <a:srgbClr val="414042"/>
              </a:solidFill>
              <a:effectLst/>
              <a:latin typeface="Frutiger CE"/>
            </a:endParaRPr>
          </a:p>
          <a:p>
            <a:pPr algn="l" fontAlgn="base"/>
            <a:r>
              <a:rPr lang="cs-CZ" b="1" i="0" dirty="0">
                <a:solidFill>
                  <a:srgbClr val="414042"/>
                </a:solidFill>
                <a:effectLst/>
                <a:latin typeface="Frutiger CE"/>
              </a:rPr>
              <a:t>	Za spáchání přestupku uvedeného ve výroku I. tohoto příkazu se obviněnému – obec Chyňava,</a:t>
            </a:r>
            <a:r>
              <a:rPr lang="cs-CZ" b="0" i="0" dirty="0">
                <a:solidFill>
                  <a:srgbClr val="414042"/>
                </a:solidFill>
                <a:effectLst/>
                <a:latin typeface="Frutiger CE"/>
              </a:rPr>
              <a:t> IČO 00233358, se sídlem Velká Strana 39, 267 07 Chyňava – podle § 269 odst. 3 písm. a) zákona č. 134/2016 Sb., o zadávání veřejných zakázek, ve znění pozdějších předpisů, </a:t>
            </a:r>
            <a:r>
              <a:rPr lang="cs-CZ" b="1" i="0" dirty="0">
                <a:solidFill>
                  <a:srgbClr val="414042"/>
                </a:solidFill>
                <a:effectLst/>
                <a:latin typeface="Frutiger CE"/>
              </a:rPr>
              <a:t>ukládá</a:t>
            </a:r>
            <a:endParaRPr lang="cs-CZ" b="0" i="0" dirty="0">
              <a:solidFill>
                <a:srgbClr val="414042"/>
              </a:solidFill>
              <a:effectLst/>
              <a:latin typeface="Frutiger CE"/>
            </a:endParaRPr>
          </a:p>
          <a:p>
            <a:pPr algn="ctr" fontAlgn="base"/>
            <a:r>
              <a:rPr lang="cs-CZ" b="1" i="0" dirty="0">
                <a:solidFill>
                  <a:srgbClr val="414042"/>
                </a:solidFill>
                <a:effectLst/>
                <a:latin typeface="Frutiger CE"/>
              </a:rPr>
              <a:t>pokuta ve výši 4 000 Kč</a:t>
            </a:r>
            <a:r>
              <a:rPr lang="cs-CZ" b="0" i="0" dirty="0">
                <a:solidFill>
                  <a:srgbClr val="414042"/>
                </a:solidFill>
                <a:effectLst/>
                <a:latin typeface="Frutiger CE"/>
              </a:rPr>
              <a:t> (čtyři tisíce korun českých).</a:t>
            </a:r>
          </a:p>
          <a:p>
            <a:pPr algn="l" fontAlgn="base"/>
            <a:r>
              <a:rPr lang="cs-CZ" b="0" i="0" dirty="0">
                <a:solidFill>
                  <a:srgbClr val="414042"/>
                </a:solidFill>
                <a:effectLst/>
                <a:latin typeface="Frutiger CE"/>
              </a:rPr>
              <a:t>Pokuta je splatná </a:t>
            </a:r>
            <a:r>
              <a:rPr lang="cs-CZ" b="1" i="0" dirty="0">
                <a:solidFill>
                  <a:srgbClr val="414042"/>
                </a:solidFill>
                <a:effectLst/>
                <a:latin typeface="Frutiger CE"/>
              </a:rPr>
              <a:t>do jednoho měsíce</a:t>
            </a:r>
            <a:r>
              <a:rPr lang="cs-CZ" b="0" i="0" dirty="0">
                <a:solidFill>
                  <a:srgbClr val="414042"/>
                </a:solidFill>
                <a:effectLst/>
                <a:latin typeface="Frutiger CE"/>
              </a:rPr>
              <a:t> od nabytí právní moci tohoto příkazu</a:t>
            </a:r>
          </a:p>
          <a:p>
            <a:r>
              <a:rPr lang="cs-CZ" dirty="0">
                <a:hlinkClick r:id="rId2"/>
              </a:rPr>
              <a:t>ÚOHS-S0115/2024/VZ</a:t>
            </a:r>
            <a:endParaRPr lang="cs-CZ" dirty="0"/>
          </a:p>
          <a:p>
            <a:endParaRPr lang="cs-CZ" dirty="0"/>
          </a:p>
        </p:txBody>
      </p:sp>
    </p:spTree>
    <p:extLst>
      <p:ext uri="{BB962C8B-B14F-4D97-AF65-F5344CB8AC3E}">
        <p14:creationId xmlns:p14="http://schemas.microsoft.com/office/powerpoint/2010/main" val="3398716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D0D986BD-59EC-48F8-953B-D874BD502EEC}"/>
              </a:ext>
            </a:extLst>
          </p:cNvPr>
          <p:cNvSpPr>
            <a:spLocks noGrp="1"/>
          </p:cNvSpPr>
          <p:nvPr>
            <p:ph idx="1"/>
          </p:nvPr>
        </p:nvSpPr>
        <p:spPr/>
        <p:txBody>
          <a:bodyPr/>
          <a:lstStyle/>
          <a:p>
            <a:r>
              <a:rPr lang="cs-CZ" dirty="0"/>
              <a:t>legislativní technika</a:t>
            </a:r>
          </a:p>
          <a:p>
            <a:r>
              <a:rPr lang="cs-CZ" dirty="0"/>
              <a:t>MMR podle ZZVZ žádné výjimky neuděluje</a:t>
            </a:r>
          </a:p>
          <a:p>
            <a:r>
              <a:rPr lang="cs-CZ" dirty="0"/>
              <a:t>platí ze zákona</a:t>
            </a:r>
          </a:p>
        </p:txBody>
      </p:sp>
      <p:sp>
        <p:nvSpPr>
          <p:cNvPr id="3" name="Nadpis 2">
            <a:extLst>
              <a:ext uri="{FF2B5EF4-FFF2-40B4-BE49-F238E27FC236}">
                <a16:creationId xmlns:a16="http://schemas.microsoft.com/office/drawing/2014/main" id="{CC082F5F-2ADE-4719-B696-95C31568173D}"/>
              </a:ext>
            </a:extLst>
          </p:cNvPr>
          <p:cNvSpPr>
            <a:spLocks noGrp="1"/>
          </p:cNvSpPr>
          <p:nvPr>
            <p:ph type="title"/>
          </p:nvPr>
        </p:nvSpPr>
        <p:spPr/>
        <p:txBody>
          <a:bodyPr/>
          <a:lstStyle/>
          <a:p>
            <a:r>
              <a:rPr lang="cs-CZ" dirty="0"/>
              <a:t>Výjimka</a:t>
            </a:r>
          </a:p>
        </p:txBody>
      </p:sp>
    </p:spTree>
    <p:extLst>
      <p:ext uri="{BB962C8B-B14F-4D97-AF65-F5344CB8AC3E}">
        <p14:creationId xmlns:p14="http://schemas.microsoft.com/office/powerpoint/2010/main" val="1643369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CCE4C232-C411-499B-9B43-7D6199A8593B}"/>
              </a:ext>
            </a:extLst>
          </p:cNvPr>
          <p:cNvSpPr>
            <a:spLocks noGrp="1"/>
          </p:cNvSpPr>
          <p:nvPr>
            <p:ph idx="1"/>
          </p:nvPr>
        </p:nvSpPr>
        <p:spPr/>
        <p:txBody>
          <a:bodyPr>
            <a:normAutofit/>
          </a:bodyPr>
          <a:lstStyle/>
          <a:p>
            <a:r>
              <a:rPr lang="cs-CZ" dirty="0"/>
              <a:t>Zadavatel nesmí odmítnout elektronickou fakturu vystavenou dodavatelem </a:t>
            </a:r>
            <a:r>
              <a:rPr lang="cs-CZ" b="1" dirty="0"/>
              <a:t>za plnění veřejné zakázky</a:t>
            </a:r>
            <a:r>
              <a:rPr lang="cs-CZ" dirty="0"/>
              <a:t> z důvodu jejího </a:t>
            </a:r>
            <a:r>
              <a:rPr lang="cs-CZ" b="1" dirty="0"/>
              <a:t>formátu</a:t>
            </a:r>
            <a:r>
              <a:rPr lang="cs-CZ" dirty="0"/>
              <a:t>, který je v souladu s evropským standardem elektronické faktury.</a:t>
            </a:r>
          </a:p>
        </p:txBody>
      </p:sp>
      <p:sp>
        <p:nvSpPr>
          <p:cNvPr id="3" name="Nadpis 2">
            <a:extLst>
              <a:ext uri="{FF2B5EF4-FFF2-40B4-BE49-F238E27FC236}">
                <a16:creationId xmlns:a16="http://schemas.microsoft.com/office/drawing/2014/main" id="{7CF9932A-B187-4694-9FE3-788D8B282806}"/>
              </a:ext>
            </a:extLst>
          </p:cNvPr>
          <p:cNvSpPr>
            <a:spLocks noGrp="1"/>
          </p:cNvSpPr>
          <p:nvPr>
            <p:ph type="title"/>
          </p:nvPr>
        </p:nvSpPr>
        <p:spPr/>
        <p:txBody>
          <a:bodyPr/>
          <a:lstStyle/>
          <a:p>
            <a:r>
              <a:rPr lang="cs-CZ" dirty="0"/>
              <a:t>Fakturace za plnění veřejné zakázky</a:t>
            </a:r>
            <a:br>
              <a:rPr lang="cs-CZ" dirty="0"/>
            </a:br>
            <a:endParaRPr lang="cs-CZ" dirty="0"/>
          </a:p>
        </p:txBody>
      </p:sp>
    </p:spTree>
    <p:extLst>
      <p:ext uri="{BB962C8B-B14F-4D97-AF65-F5344CB8AC3E}">
        <p14:creationId xmlns:p14="http://schemas.microsoft.com/office/powerpoint/2010/main" val="39507307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FFEE8BC5-2878-4C71-A738-F8E221B990C4}"/>
              </a:ext>
            </a:extLst>
          </p:cNvPr>
          <p:cNvSpPr>
            <a:spLocks noGrp="1"/>
          </p:cNvSpPr>
          <p:nvPr>
            <p:ph idx="1"/>
          </p:nvPr>
        </p:nvSpPr>
        <p:spPr/>
        <p:txBody>
          <a:bodyPr>
            <a:normAutofit fontScale="62500" lnSpcReduction="20000"/>
          </a:bodyPr>
          <a:lstStyle/>
          <a:p>
            <a:r>
              <a:rPr lang="cs-CZ" dirty="0"/>
              <a:t>(1) Zadavatel </a:t>
            </a:r>
            <a:r>
              <a:rPr lang="cs-CZ" b="1" dirty="0"/>
              <a:t>nesmí umožnit podstatnou změnu </a:t>
            </a:r>
            <a:r>
              <a:rPr lang="cs-CZ" dirty="0"/>
              <a:t>závazku ze smlouvy na veřejnou zakázku po dobu jeho trvání bez provedení zadávacího řízení;</a:t>
            </a:r>
          </a:p>
          <a:p>
            <a:r>
              <a:rPr lang="cs-CZ" b="1" dirty="0"/>
              <a:t>to neplatí v případě </a:t>
            </a:r>
            <a:r>
              <a:rPr lang="cs-CZ" dirty="0"/>
              <a:t>změn, u nichž jsou </a:t>
            </a:r>
            <a:r>
              <a:rPr lang="cs-CZ" b="1" dirty="0"/>
              <a:t>splněny podmínky pro výjimku </a:t>
            </a:r>
            <a:r>
              <a:rPr lang="cs-CZ" dirty="0"/>
              <a:t>z povinnosti zadat veřejnou zakázku v zadávacím řízení stanovenou tímto zákonem.</a:t>
            </a:r>
          </a:p>
          <a:p>
            <a:r>
              <a:rPr lang="cs-CZ" dirty="0"/>
              <a:t>Je-li taková výjimka omezena pro podlimitní veřejnou zakázku, veřejnou zakázku malého rozsahu, nebo koncesi malého rozsahu, lze ji pro změnu závazku ze smlouvy na veřejnou zakázku použít pouze tehdy, pokud </a:t>
            </a:r>
            <a:r>
              <a:rPr lang="cs-CZ" b="1" dirty="0"/>
              <a:t>celková hodnota závazku po jeho změně nepřekročí limit</a:t>
            </a:r>
            <a:r>
              <a:rPr lang="cs-CZ" dirty="0"/>
              <a:t> podle</a:t>
            </a:r>
          </a:p>
          <a:p>
            <a:r>
              <a:rPr lang="cs-CZ" dirty="0"/>
              <a:t> a) § 25, jde-li o </a:t>
            </a:r>
            <a:r>
              <a:rPr lang="cs-CZ" b="1" dirty="0"/>
              <a:t>podlimitní veřejnou zakázku</a:t>
            </a:r>
            <a:r>
              <a:rPr lang="cs-CZ" dirty="0"/>
              <a:t>,</a:t>
            </a:r>
          </a:p>
          <a:p>
            <a:r>
              <a:rPr lang="cs-CZ" dirty="0"/>
              <a:t> b) § 27, jde-li o </a:t>
            </a:r>
            <a:r>
              <a:rPr lang="cs-CZ" b="1" dirty="0"/>
              <a:t>veřejnou zakázku malého rozsahu</a:t>
            </a:r>
            <a:r>
              <a:rPr lang="cs-CZ" dirty="0"/>
              <a:t>, nebo</a:t>
            </a:r>
          </a:p>
          <a:p>
            <a:r>
              <a:rPr lang="cs-CZ" dirty="0"/>
              <a:t> c) § 178, jde-li o </a:t>
            </a:r>
            <a:r>
              <a:rPr lang="cs-CZ" b="1" dirty="0"/>
              <a:t>koncesi malého rozsahu</a:t>
            </a:r>
            <a:r>
              <a:rPr lang="cs-CZ" dirty="0"/>
              <a:t>.</a:t>
            </a:r>
          </a:p>
        </p:txBody>
      </p:sp>
      <p:sp>
        <p:nvSpPr>
          <p:cNvPr id="3" name="Nadpis 2">
            <a:extLst>
              <a:ext uri="{FF2B5EF4-FFF2-40B4-BE49-F238E27FC236}">
                <a16:creationId xmlns:a16="http://schemas.microsoft.com/office/drawing/2014/main" id="{0161D118-AF28-4DD5-947C-47857DBC8AB2}"/>
              </a:ext>
            </a:extLst>
          </p:cNvPr>
          <p:cNvSpPr>
            <a:spLocks noGrp="1"/>
          </p:cNvSpPr>
          <p:nvPr>
            <p:ph type="title"/>
          </p:nvPr>
        </p:nvSpPr>
        <p:spPr/>
        <p:txBody>
          <a:bodyPr/>
          <a:lstStyle/>
          <a:p>
            <a:r>
              <a:rPr lang="cs-CZ" dirty="0"/>
              <a:t>Změna smlouvy § 222</a:t>
            </a:r>
          </a:p>
        </p:txBody>
      </p:sp>
    </p:spTree>
    <p:extLst>
      <p:ext uri="{BB962C8B-B14F-4D97-AF65-F5344CB8AC3E}">
        <p14:creationId xmlns:p14="http://schemas.microsoft.com/office/powerpoint/2010/main" val="28511479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433DA0C3-CB20-4F9B-A02D-DD7A7922AFF0}"/>
              </a:ext>
            </a:extLst>
          </p:cNvPr>
          <p:cNvSpPr>
            <a:spLocks noGrp="1"/>
          </p:cNvSpPr>
          <p:nvPr>
            <p:ph idx="1"/>
          </p:nvPr>
        </p:nvSpPr>
        <p:spPr/>
        <p:txBody>
          <a:bodyPr/>
          <a:lstStyle/>
          <a:p>
            <a:r>
              <a:rPr lang="pt-BR" dirty="0"/>
              <a:t>původní hodnot</a:t>
            </a:r>
            <a:r>
              <a:rPr lang="cs-CZ" dirty="0"/>
              <a:t>a </a:t>
            </a:r>
            <a:r>
              <a:rPr lang="pt-BR" dirty="0"/>
              <a:t>1,5 mil. Kč</a:t>
            </a:r>
            <a:endParaRPr lang="cs-CZ" dirty="0"/>
          </a:p>
          <a:p>
            <a:r>
              <a:rPr lang="cs-CZ" dirty="0"/>
              <a:t>+ 0,25 mil. Kč = 1,75 mil. Kč </a:t>
            </a:r>
            <a:r>
              <a:rPr lang="cs-CZ" b="1" dirty="0"/>
              <a:t>→ </a:t>
            </a:r>
            <a:r>
              <a:rPr lang="cs-CZ" dirty="0"/>
              <a:t>§ 31</a:t>
            </a:r>
          </a:p>
          <a:p>
            <a:r>
              <a:rPr lang="cs-CZ" dirty="0"/>
              <a:t>+ 0,75 mil. Kč = 2,25 mil. Kč </a:t>
            </a:r>
            <a:r>
              <a:rPr lang="cs-CZ" b="1" dirty="0"/>
              <a:t>→ </a:t>
            </a:r>
            <a:r>
              <a:rPr lang="cs-CZ" dirty="0"/>
              <a:t>§ 222</a:t>
            </a:r>
          </a:p>
          <a:p>
            <a:endParaRPr lang="cs-CZ" dirty="0"/>
          </a:p>
        </p:txBody>
      </p:sp>
      <p:sp>
        <p:nvSpPr>
          <p:cNvPr id="3" name="Nadpis 2">
            <a:extLst>
              <a:ext uri="{FF2B5EF4-FFF2-40B4-BE49-F238E27FC236}">
                <a16:creationId xmlns:a16="http://schemas.microsoft.com/office/drawing/2014/main" id="{510A1D44-DFA8-44DC-A79D-7C8CFE7217A2}"/>
              </a:ext>
            </a:extLst>
          </p:cNvPr>
          <p:cNvSpPr>
            <a:spLocks noGrp="1"/>
          </p:cNvSpPr>
          <p:nvPr>
            <p:ph type="title"/>
          </p:nvPr>
        </p:nvSpPr>
        <p:spPr/>
        <p:txBody>
          <a:bodyPr/>
          <a:lstStyle/>
          <a:p>
            <a:r>
              <a:rPr lang="cs-CZ" dirty="0"/>
              <a:t>Změna smlouvy na VZMR</a:t>
            </a:r>
          </a:p>
        </p:txBody>
      </p:sp>
    </p:spTree>
    <p:extLst>
      <p:ext uri="{BB962C8B-B14F-4D97-AF65-F5344CB8AC3E}">
        <p14:creationId xmlns:p14="http://schemas.microsoft.com/office/powerpoint/2010/main" val="3263425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50BAF74C-BB17-4730-A5BD-BDFC064ED49B}"/>
              </a:ext>
            </a:extLst>
          </p:cNvPr>
          <p:cNvSpPr>
            <a:spLocks noGrp="1"/>
          </p:cNvSpPr>
          <p:nvPr>
            <p:ph idx="1"/>
          </p:nvPr>
        </p:nvSpPr>
        <p:spPr/>
        <p:txBody>
          <a:bodyPr>
            <a:normAutofit/>
          </a:bodyPr>
          <a:lstStyle/>
          <a:p>
            <a:r>
              <a:rPr lang="cs-CZ" dirty="0"/>
              <a:t>podstatné změny zakázány</a:t>
            </a:r>
          </a:p>
          <a:p>
            <a:pPr lvl="1"/>
            <a:r>
              <a:rPr lang="cs-CZ" dirty="0"/>
              <a:t>vyhrazené změny</a:t>
            </a:r>
          </a:p>
          <a:p>
            <a:pPr lvl="1"/>
            <a:r>
              <a:rPr lang="cs-CZ" dirty="0"/>
              <a:t>podstatné změny</a:t>
            </a:r>
          </a:p>
          <a:p>
            <a:pPr lvl="1"/>
            <a:r>
              <a:rPr lang="cs-CZ" dirty="0"/>
              <a:t>změny malého rozsahu</a:t>
            </a:r>
          </a:p>
          <a:p>
            <a:pPr lvl="1"/>
            <a:r>
              <a:rPr lang="cs-CZ" dirty="0"/>
              <a:t>dodatečné plnění s požadavky na slučitelnost</a:t>
            </a:r>
          </a:p>
          <a:p>
            <a:pPr lvl="1"/>
            <a:r>
              <a:rPr lang="cs-CZ" dirty="0"/>
              <a:t>důsledky nepředvídatelných okolností</a:t>
            </a:r>
          </a:p>
          <a:p>
            <a:pPr lvl="1"/>
            <a:r>
              <a:rPr lang="cs-CZ" dirty="0"/>
              <a:t>záměna u stavebních prací</a:t>
            </a:r>
          </a:p>
          <a:p>
            <a:pPr lvl="1"/>
            <a:r>
              <a:rPr lang="cs-CZ" dirty="0"/>
              <a:t>změna v osobě dodavatele</a:t>
            </a:r>
          </a:p>
        </p:txBody>
      </p:sp>
      <p:sp>
        <p:nvSpPr>
          <p:cNvPr id="3" name="Nadpis 2">
            <a:extLst>
              <a:ext uri="{FF2B5EF4-FFF2-40B4-BE49-F238E27FC236}">
                <a16:creationId xmlns:a16="http://schemas.microsoft.com/office/drawing/2014/main" id="{C943FF08-F197-460F-A091-5487017A6CFC}"/>
              </a:ext>
            </a:extLst>
          </p:cNvPr>
          <p:cNvSpPr>
            <a:spLocks noGrp="1"/>
          </p:cNvSpPr>
          <p:nvPr>
            <p:ph type="title"/>
          </p:nvPr>
        </p:nvSpPr>
        <p:spPr/>
        <p:txBody>
          <a:bodyPr/>
          <a:lstStyle/>
          <a:p>
            <a:r>
              <a:rPr lang="cs-CZ" dirty="0"/>
              <a:t>Změna smlouvy</a:t>
            </a:r>
          </a:p>
        </p:txBody>
      </p:sp>
    </p:spTree>
    <p:extLst>
      <p:ext uri="{BB962C8B-B14F-4D97-AF65-F5344CB8AC3E}">
        <p14:creationId xmlns:p14="http://schemas.microsoft.com/office/powerpoint/2010/main" val="36742262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5E02378F-1A97-466E-97F2-C222B5E60295}"/>
              </a:ext>
            </a:extLst>
          </p:cNvPr>
          <p:cNvSpPr>
            <a:spLocks noGrp="1"/>
          </p:cNvSpPr>
          <p:nvPr>
            <p:ph idx="1"/>
          </p:nvPr>
        </p:nvSpPr>
        <p:spPr>
          <a:xfrm>
            <a:off x="395536" y="2492896"/>
            <a:ext cx="8291264" cy="3960440"/>
          </a:xfrm>
        </p:spPr>
        <p:txBody>
          <a:bodyPr/>
          <a:lstStyle/>
          <a:p>
            <a:r>
              <a:rPr lang="cs-CZ" dirty="0"/>
              <a:t>oprávnění vypovědět, odstoupit</a:t>
            </a:r>
          </a:p>
          <a:p>
            <a:pPr lvl="1"/>
            <a:r>
              <a:rPr lang="cs-CZ" dirty="0"/>
              <a:t>nelze pokračovat ani změnit</a:t>
            </a:r>
          </a:p>
        </p:txBody>
      </p:sp>
      <p:sp>
        <p:nvSpPr>
          <p:cNvPr id="3" name="Nadpis 2">
            <a:extLst>
              <a:ext uri="{FF2B5EF4-FFF2-40B4-BE49-F238E27FC236}">
                <a16:creationId xmlns:a16="http://schemas.microsoft.com/office/drawing/2014/main" id="{75DBE455-B287-47AF-A46F-503FE10B469C}"/>
              </a:ext>
            </a:extLst>
          </p:cNvPr>
          <p:cNvSpPr>
            <a:spLocks noGrp="1"/>
          </p:cNvSpPr>
          <p:nvPr>
            <p:ph type="title"/>
          </p:nvPr>
        </p:nvSpPr>
        <p:spPr>
          <a:xfrm>
            <a:off x="395536" y="1412776"/>
            <a:ext cx="8291264" cy="1008112"/>
          </a:xfrm>
        </p:spPr>
        <p:txBody>
          <a:bodyPr>
            <a:normAutofit fontScale="90000"/>
          </a:bodyPr>
          <a:lstStyle/>
          <a:p>
            <a:r>
              <a:rPr lang="cs-CZ" dirty="0"/>
              <a:t>Ukončení závazku ze smlouvy na veřejnou zakázku</a:t>
            </a:r>
          </a:p>
        </p:txBody>
      </p:sp>
    </p:spTree>
    <p:extLst>
      <p:ext uri="{BB962C8B-B14F-4D97-AF65-F5344CB8AC3E}">
        <p14:creationId xmlns:p14="http://schemas.microsoft.com/office/powerpoint/2010/main" val="5052324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12D89FB8-A3AA-FD3E-F115-79F61D40A333}"/>
              </a:ext>
            </a:extLst>
          </p:cNvPr>
          <p:cNvSpPr>
            <a:spLocks noGrp="1"/>
          </p:cNvSpPr>
          <p:nvPr>
            <p:ph idx="1"/>
          </p:nvPr>
        </p:nvSpPr>
        <p:spPr>
          <a:xfrm>
            <a:off x="395536" y="1340768"/>
            <a:ext cx="8291264" cy="5112568"/>
          </a:xfrm>
        </p:spPr>
        <p:txBody>
          <a:bodyPr>
            <a:normAutofit fontScale="47500" lnSpcReduction="20000"/>
          </a:bodyPr>
          <a:lstStyle/>
          <a:p>
            <a:pPr algn="l"/>
            <a:r>
              <a:rPr lang="cs-CZ" sz="2900" b="1" i="0" dirty="0">
                <a:solidFill>
                  <a:srgbClr val="000000"/>
                </a:solidFill>
                <a:effectLst/>
                <a:latin typeface="Arial" panose="020B0604020202020204" pitchFamily="34" charset="0"/>
              </a:rPr>
              <a:t>Komise vyzývá ČESKO, aby dodržovalo směrnici o zadávání zakázek v oblasti obrany</a:t>
            </a:r>
            <a:endParaRPr lang="cs-CZ" sz="2900" b="0" i="0" dirty="0">
              <a:solidFill>
                <a:srgbClr val="000000"/>
              </a:solidFill>
              <a:effectLst/>
              <a:latin typeface="Arial" panose="020B0604020202020204" pitchFamily="34" charset="0"/>
            </a:endParaRPr>
          </a:p>
          <a:p>
            <a:pPr algn="l"/>
            <a:r>
              <a:rPr lang="cs-CZ" sz="2900" b="0" i="0" dirty="0">
                <a:solidFill>
                  <a:srgbClr val="000000"/>
                </a:solidFill>
                <a:effectLst/>
                <a:latin typeface="Arial" panose="020B0604020202020204" pitchFamily="34" charset="0"/>
              </a:rPr>
              <a:t>Komise se dnes rozhodla zahájit řízení o nesplnění povinnosti zasláním výzvy </a:t>
            </a:r>
            <a:r>
              <a:rPr lang="cs-CZ" sz="2900" b="1" i="0" dirty="0">
                <a:solidFill>
                  <a:srgbClr val="000000"/>
                </a:solidFill>
                <a:effectLst/>
                <a:latin typeface="Arial" panose="020B0604020202020204" pitchFamily="34" charset="0"/>
              </a:rPr>
              <a:t>Česku</a:t>
            </a:r>
            <a:r>
              <a:rPr lang="cs-CZ" sz="2900" b="0" i="0" dirty="0">
                <a:solidFill>
                  <a:srgbClr val="000000"/>
                </a:solidFill>
                <a:effectLst/>
                <a:latin typeface="Arial" panose="020B0604020202020204" pitchFamily="34" charset="0"/>
              </a:rPr>
              <a:t> (INFR(2023)4017) z důvodu porušení povinností podle </a:t>
            </a:r>
            <a:r>
              <a:rPr lang="cs-CZ" sz="2900" b="0" i="0" dirty="0">
                <a:solidFill>
                  <a:srgbClr val="004494"/>
                </a:solidFill>
                <a:effectLst/>
                <a:latin typeface="Arial" panose="020B0604020202020204" pitchFamily="34" charset="0"/>
                <a:hlinkClick r:id="rId2"/>
              </a:rPr>
              <a:t>směrnice 2009/81/ES</a:t>
            </a:r>
            <a:r>
              <a:rPr lang="cs-CZ" sz="2900" b="0" i="0" dirty="0">
                <a:solidFill>
                  <a:srgbClr val="000000"/>
                </a:solidFill>
                <a:effectLst/>
                <a:latin typeface="Arial" panose="020B0604020202020204" pitchFamily="34" charset="0"/>
              </a:rPr>
              <a:t> („směrnice o zadávání zakázek v oblasti obrany“) a podle </a:t>
            </a:r>
            <a:r>
              <a:rPr lang="cs-CZ" sz="2900" b="0" i="0" dirty="0">
                <a:solidFill>
                  <a:srgbClr val="004494"/>
                </a:solidFill>
                <a:effectLst/>
                <a:latin typeface="Arial" panose="020B0604020202020204" pitchFamily="34" charset="0"/>
                <a:hlinkClick r:id="rId3"/>
              </a:rPr>
              <a:t>Smlouvy o fungování Evropské unie</a:t>
            </a:r>
            <a:r>
              <a:rPr lang="cs-CZ" sz="2900" b="0" i="0" dirty="0">
                <a:solidFill>
                  <a:srgbClr val="000000"/>
                </a:solidFill>
                <a:effectLst/>
                <a:latin typeface="Arial" panose="020B0604020202020204" pitchFamily="34" charset="0"/>
              </a:rPr>
              <a:t>, a sice ve věci zadání zakázky na pořízení vojenských vrtulníků.</a:t>
            </a:r>
          </a:p>
          <a:p>
            <a:pPr algn="l"/>
            <a:r>
              <a:rPr lang="cs-CZ" sz="2900" b="0" i="0" dirty="0">
                <a:solidFill>
                  <a:srgbClr val="000000"/>
                </a:solidFill>
                <a:effectLst/>
                <a:latin typeface="Arial" panose="020B0604020202020204" pitchFamily="34" charset="0"/>
              </a:rPr>
              <a:t>Cílem směrnice o zadávání zakázek v oblasti obrany je zvýšit transparentnost a otevřenost v rámci evropského trhu s obranným vybavením a zajistit rovné podmínky pro evropské společnosti a zároveň zajistit ochranu bezpečnostních zájmů členských států. Komise se domnívá, že zadávací řízení a podmínky uplatňované Českem při zadání zakázky nebyly v souladu se směrnicí o zadávání zakázek v oblasti obrany ani se zásadami zakotvenými ve Smlouvě. Porušení se týká obcházení směrnice o zadávání zakázek v oblasti obrany, pokud jde o organizaci nabídkových řízení, a to zneužitím výjimky, kterou uvedená směrnice stanoví pro mezivládní zadávání zakázek. Přímé zadání zakázky je rovněž v rozporu se zásadami Smlouvy ohledně zákazu diskriminace, rovného zacházení a transparentnosti tím, že společnostem z EU upírá možnost podat nabídku a účinně soutěžit o zakázku. Porušení se rovněž týká požadavku českých orgánů na účast českých průmyslových společností na zakázce. Omezující opatření ukládající zahraničním dodavatelům povinnost spolupracovat pouze s domácími společnostmi porušují základní zásady Smlouvy. Diskriminují hospodářské subjekty, zboží a služby z jiných členských států a brání volnému pohybu zboží a služeb nebo právu usazování na vnitřním trhu. Komise proto zasílá Česku výzvu. To má nyní dva měsíce na to, aby na ni odpovědělo a nedostatky, na které Komise poukázala, vyřešilo. Neobdrží-li Komise uspokojivou odpověď, může se rozhodnout vydat odůvodněné stanovisko.</a:t>
            </a:r>
            <a:endParaRPr lang="cs-CZ" sz="2900" dirty="0"/>
          </a:p>
          <a:p>
            <a:r>
              <a:rPr lang="cs-CZ" sz="2900" dirty="0">
                <a:hlinkClick r:id="rId4"/>
              </a:rPr>
              <a:t>https://ec.europa.eu/commission/presscorner/detail/CS/inf_24_301</a:t>
            </a:r>
            <a:endParaRPr lang="cs-CZ" sz="2900" dirty="0"/>
          </a:p>
          <a:p>
            <a:endParaRPr lang="cs-CZ" dirty="0"/>
          </a:p>
        </p:txBody>
      </p:sp>
    </p:spTree>
    <p:extLst>
      <p:ext uri="{BB962C8B-B14F-4D97-AF65-F5344CB8AC3E}">
        <p14:creationId xmlns:p14="http://schemas.microsoft.com/office/powerpoint/2010/main" val="33799862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5F5522-AEA9-4B09-BC0B-E0D0F45DF8D4}"/>
              </a:ext>
            </a:extLst>
          </p:cNvPr>
          <p:cNvSpPr>
            <a:spLocks noGrp="1"/>
          </p:cNvSpPr>
          <p:nvPr>
            <p:ph type="title"/>
          </p:nvPr>
        </p:nvSpPr>
        <p:spPr>
          <a:xfrm>
            <a:off x="467544" y="2780928"/>
            <a:ext cx="8291264" cy="504056"/>
          </a:xfrm>
        </p:spPr>
        <p:txBody>
          <a:bodyPr/>
          <a:lstStyle/>
          <a:p>
            <a:pPr algn="ctr"/>
            <a:r>
              <a:rPr lang="cs-CZ" dirty="0"/>
              <a:t>Děkuji za pozornost</a:t>
            </a:r>
          </a:p>
        </p:txBody>
      </p:sp>
    </p:spTree>
    <p:extLst>
      <p:ext uri="{BB962C8B-B14F-4D97-AF65-F5344CB8AC3E}">
        <p14:creationId xmlns:p14="http://schemas.microsoft.com/office/powerpoint/2010/main" val="1563518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2C1EA324-35F3-4284-A493-2CD27C803426}"/>
              </a:ext>
            </a:extLst>
          </p:cNvPr>
          <p:cNvSpPr>
            <a:spLocks noGrp="1"/>
          </p:cNvSpPr>
          <p:nvPr>
            <p:ph idx="1"/>
          </p:nvPr>
        </p:nvSpPr>
        <p:spPr>
          <a:xfrm>
            <a:off x="395536" y="2060848"/>
            <a:ext cx="8291264" cy="4392488"/>
          </a:xfrm>
        </p:spPr>
        <p:txBody>
          <a:bodyPr>
            <a:noAutofit/>
          </a:bodyPr>
          <a:lstStyle/>
          <a:p>
            <a:r>
              <a:rPr lang="cs-CZ" sz="1800" dirty="0"/>
              <a:t>(1) </a:t>
            </a:r>
            <a:r>
              <a:rPr lang="cs-CZ" sz="1800" b="1" dirty="0"/>
              <a:t>Zadáním veřejné zakázky </a:t>
            </a:r>
            <a:r>
              <a:rPr lang="cs-CZ" sz="1800" dirty="0"/>
              <a:t>se pro účely tohoto zákona rozumí uzavření úplatné smlouvy mezi zadavatelem a dodavatelem, z níž vyplývá povinnost dodavatele poskytnout dodávky, služby nebo stavební práce. Pro účely tohoto zákona se za smlouvu považuje také zápis mezi organizačními složkami státu podle zákona o majetku České republiky a jejím vystupování v právních vztazích, pokud je jeho předmětem úplatné poskytování dodávek, služeb nebo stavebních prací. Za zadání veřejné zakázky se nepovažuje uzavření smlouvy, kterou se zakládá pracovněprávní nebo jiný obdobný vztah, nebo smlouvy upravující spolupráci zadavatele při zadávání veřejné zakázky podle § 7 až 12, § 155, 156, 189 a 190.</a:t>
            </a:r>
          </a:p>
          <a:p>
            <a:r>
              <a:rPr lang="cs-CZ" sz="1800" dirty="0"/>
              <a:t>(3) </a:t>
            </a:r>
            <a:r>
              <a:rPr lang="cs-CZ" sz="1800" b="1" dirty="0"/>
              <a:t>Zadavatel je povinen zadat veřejnou zakázku v zadávacím řízení</a:t>
            </a:r>
            <a:r>
              <a:rPr lang="cs-CZ" sz="1800" dirty="0"/>
              <a:t>, není-li dále stanoveno jinak. Tato povinnost se považuje za splněnou, pokud je veřejná zakázka zadána na základě rámcové dohody postupem podle části šesté hlavy II, v dynamickém nákupním systému podle části šesté hlavy III nebo pořizována od centrálního zadavatele nebo jeho prostřednictvím podle § 9.</a:t>
            </a:r>
          </a:p>
        </p:txBody>
      </p:sp>
      <p:sp>
        <p:nvSpPr>
          <p:cNvPr id="3" name="Nadpis 2">
            <a:extLst>
              <a:ext uri="{FF2B5EF4-FFF2-40B4-BE49-F238E27FC236}">
                <a16:creationId xmlns:a16="http://schemas.microsoft.com/office/drawing/2014/main" id="{527AD4C1-2FC6-49B8-BFDA-D97D637716F6}"/>
              </a:ext>
            </a:extLst>
          </p:cNvPr>
          <p:cNvSpPr>
            <a:spLocks noGrp="1"/>
          </p:cNvSpPr>
          <p:nvPr>
            <p:ph type="title"/>
          </p:nvPr>
        </p:nvSpPr>
        <p:spPr/>
        <p:txBody>
          <a:bodyPr/>
          <a:lstStyle/>
          <a:p>
            <a:r>
              <a:rPr lang="cs-CZ" dirty="0"/>
              <a:t>§ 2 Zadání veřejné zakázky</a:t>
            </a:r>
          </a:p>
        </p:txBody>
      </p:sp>
    </p:spTree>
    <p:extLst>
      <p:ext uri="{BB962C8B-B14F-4D97-AF65-F5344CB8AC3E}">
        <p14:creationId xmlns:p14="http://schemas.microsoft.com/office/powerpoint/2010/main" val="4080501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45386A5-08CB-479F-8E48-F894689793DE}"/>
              </a:ext>
            </a:extLst>
          </p:cNvPr>
          <p:cNvSpPr>
            <a:spLocks noGrp="1"/>
          </p:cNvSpPr>
          <p:nvPr>
            <p:ph idx="1"/>
          </p:nvPr>
        </p:nvSpPr>
        <p:spPr>
          <a:xfrm>
            <a:off x="395536" y="2060848"/>
            <a:ext cx="8291264" cy="4392488"/>
          </a:xfrm>
        </p:spPr>
        <p:txBody>
          <a:bodyPr>
            <a:normAutofit fontScale="77500" lnSpcReduction="20000"/>
          </a:bodyPr>
          <a:lstStyle/>
          <a:p>
            <a:r>
              <a:rPr lang="cs-CZ" dirty="0"/>
              <a:t>Zadávacím řízením se pro účely tohoto zákona rozumí</a:t>
            </a:r>
          </a:p>
          <a:p>
            <a:pPr>
              <a:spcBef>
                <a:spcPts val="600"/>
              </a:spcBef>
              <a:spcAft>
                <a:spcPts val="600"/>
              </a:spcAft>
            </a:pPr>
            <a:r>
              <a:rPr lang="cs-CZ" dirty="0"/>
              <a:t>a) zjednodušené podlimitní řízení,</a:t>
            </a:r>
          </a:p>
          <a:p>
            <a:pPr>
              <a:spcBef>
                <a:spcPts val="600"/>
              </a:spcBef>
              <a:spcAft>
                <a:spcPts val="600"/>
              </a:spcAft>
            </a:pPr>
            <a:r>
              <a:rPr lang="cs-CZ" dirty="0"/>
              <a:t> b) otevřené řízení,</a:t>
            </a:r>
          </a:p>
          <a:p>
            <a:pPr>
              <a:spcBef>
                <a:spcPts val="600"/>
              </a:spcBef>
              <a:spcAft>
                <a:spcPts val="600"/>
              </a:spcAft>
            </a:pPr>
            <a:r>
              <a:rPr lang="cs-CZ" dirty="0"/>
              <a:t> c) užší řízení,</a:t>
            </a:r>
          </a:p>
          <a:p>
            <a:pPr>
              <a:spcBef>
                <a:spcPts val="600"/>
              </a:spcBef>
              <a:spcAft>
                <a:spcPts val="600"/>
              </a:spcAft>
            </a:pPr>
            <a:r>
              <a:rPr lang="cs-CZ" dirty="0"/>
              <a:t> d) jednací řízení s uveřejněním,</a:t>
            </a:r>
          </a:p>
          <a:p>
            <a:pPr>
              <a:spcBef>
                <a:spcPts val="600"/>
              </a:spcBef>
              <a:spcAft>
                <a:spcPts val="600"/>
              </a:spcAft>
            </a:pPr>
            <a:r>
              <a:rPr lang="cs-CZ" dirty="0"/>
              <a:t> e) jednací řízení bez uveřejnění,</a:t>
            </a:r>
          </a:p>
          <a:p>
            <a:pPr>
              <a:spcBef>
                <a:spcPts val="600"/>
              </a:spcBef>
              <a:spcAft>
                <a:spcPts val="600"/>
              </a:spcAft>
            </a:pPr>
            <a:r>
              <a:rPr lang="cs-CZ" dirty="0"/>
              <a:t> f) řízení se soutěžním dialogem,</a:t>
            </a:r>
          </a:p>
          <a:p>
            <a:pPr>
              <a:spcBef>
                <a:spcPts val="600"/>
              </a:spcBef>
              <a:spcAft>
                <a:spcPts val="600"/>
              </a:spcAft>
            </a:pPr>
            <a:r>
              <a:rPr lang="cs-CZ" dirty="0"/>
              <a:t> g) řízení o inovačním partnerství,</a:t>
            </a:r>
          </a:p>
          <a:p>
            <a:pPr>
              <a:spcBef>
                <a:spcPts val="600"/>
              </a:spcBef>
              <a:spcAft>
                <a:spcPts val="600"/>
              </a:spcAft>
            </a:pPr>
            <a:r>
              <a:rPr lang="cs-CZ" dirty="0"/>
              <a:t> h) koncesní řízení, nebo</a:t>
            </a:r>
          </a:p>
          <a:p>
            <a:pPr>
              <a:spcBef>
                <a:spcPts val="600"/>
              </a:spcBef>
              <a:spcAft>
                <a:spcPts val="600"/>
              </a:spcAft>
            </a:pPr>
            <a:r>
              <a:rPr lang="cs-CZ" dirty="0"/>
              <a:t> i) řízení pro zadání veřejné zakázky ve zjednodušeném režimu.</a:t>
            </a:r>
          </a:p>
        </p:txBody>
      </p:sp>
      <p:sp>
        <p:nvSpPr>
          <p:cNvPr id="3" name="Nadpis 2">
            <a:extLst>
              <a:ext uri="{FF2B5EF4-FFF2-40B4-BE49-F238E27FC236}">
                <a16:creationId xmlns:a16="http://schemas.microsoft.com/office/drawing/2014/main" id="{A7DCBD28-79E1-4123-8DE2-672DC73C8A6D}"/>
              </a:ext>
            </a:extLst>
          </p:cNvPr>
          <p:cNvSpPr>
            <a:spLocks noGrp="1"/>
          </p:cNvSpPr>
          <p:nvPr>
            <p:ph type="title"/>
          </p:nvPr>
        </p:nvSpPr>
        <p:spPr/>
        <p:txBody>
          <a:bodyPr/>
          <a:lstStyle/>
          <a:p>
            <a:r>
              <a:rPr lang="cs-CZ" dirty="0"/>
              <a:t>§ 3 Druhy zadávacích řízení</a:t>
            </a:r>
          </a:p>
        </p:txBody>
      </p:sp>
    </p:spTree>
    <p:extLst>
      <p:ext uri="{BB962C8B-B14F-4D97-AF65-F5344CB8AC3E}">
        <p14:creationId xmlns:p14="http://schemas.microsoft.com/office/powerpoint/2010/main" val="1659635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46FDA348-E2D9-43D8-B08A-FDDB6CB462D0}"/>
              </a:ext>
            </a:extLst>
          </p:cNvPr>
          <p:cNvSpPr>
            <a:spLocks noGrp="1"/>
          </p:cNvSpPr>
          <p:nvPr>
            <p:ph idx="1"/>
          </p:nvPr>
        </p:nvSpPr>
        <p:spPr/>
        <p:txBody>
          <a:bodyPr/>
          <a:lstStyle/>
          <a:p>
            <a:r>
              <a:rPr lang="cs-CZ" dirty="0"/>
              <a:t>Zadavatel není povinen zadat veřejnou zakázku v zadávacím řízení …</a:t>
            </a:r>
          </a:p>
          <a:p>
            <a:r>
              <a:rPr lang="cs-CZ" b="1" dirty="0"/>
              <a:t>→ uzavře smlouvu bez zadávacího řízení</a:t>
            </a:r>
          </a:p>
          <a:p>
            <a:r>
              <a:rPr lang="cs-CZ" dirty="0"/>
              <a:t>§ 29, § 30, § 31, § 158 až 160, § 177 až 178, § 191</a:t>
            </a:r>
          </a:p>
        </p:txBody>
      </p:sp>
      <p:sp>
        <p:nvSpPr>
          <p:cNvPr id="3" name="Nadpis 2">
            <a:extLst>
              <a:ext uri="{FF2B5EF4-FFF2-40B4-BE49-F238E27FC236}">
                <a16:creationId xmlns:a16="http://schemas.microsoft.com/office/drawing/2014/main" id="{0444C624-0A00-437C-8F94-866053C0A5BC}"/>
              </a:ext>
            </a:extLst>
          </p:cNvPr>
          <p:cNvSpPr>
            <a:spLocks noGrp="1"/>
          </p:cNvSpPr>
          <p:nvPr>
            <p:ph type="title"/>
          </p:nvPr>
        </p:nvSpPr>
        <p:spPr/>
        <p:txBody>
          <a:bodyPr/>
          <a:lstStyle/>
          <a:p>
            <a:r>
              <a:rPr lang="cs-CZ" dirty="0"/>
              <a:t>Výjimky</a:t>
            </a:r>
          </a:p>
        </p:txBody>
      </p:sp>
    </p:spTree>
    <p:extLst>
      <p:ext uri="{BB962C8B-B14F-4D97-AF65-F5344CB8AC3E}">
        <p14:creationId xmlns:p14="http://schemas.microsoft.com/office/powerpoint/2010/main" val="4083987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2A2F3D1E-44CF-49D6-94DD-FCDFA5916339}"/>
              </a:ext>
            </a:extLst>
          </p:cNvPr>
          <p:cNvSpPr>
            <a:spLocks noGrp="1"/>
          </p:cNvSpPr>
          <p:nvPr>
            <p:ph idx="1"/>
          </p:nvPr>
        </p:nvSpPr>
        <p:spPr/>
        <p:txBody>
          <a:bodyPr/>
          <a:lstStyle/>
          <a:p>
            <a:r>
              <a:rPr lang="cs-CZ" dirty="0"/>
              <a:t>Výroční zpráva o stavu veřejných zakázek v České republice za rok 2021</a:t>
            </a:r>
          </a:p>
          <a:p>
            <a:endParaRPr lang="cs-CZ" dirty="0"/>
          </a:p>
          <a:p>
            <a:r>
              <a:rPr lang="cs-CZ" dirty="0"/>
              <a:t>666</a:t>
            </a:r>
          </a:p>
          <a:p>
            <a:r>
              <a:rPr lang="cs-CZ" dirty="0"/>
              <a:t>kolem 30 % veřejných zakázek jsou zadávány na základě výjimek</a:t>
            </a:r>
          </a:p>
          <a:p>
            <a:endParaRPr lang="cs-CZ" dirty="0"/>
          </a:p>
        </p:txBody>
      </p:sp>
      <p:sp>
        <p:nvSpPr>
          <p:cNvPr id="3" name="Nadpis 2">
            <a:extLst>
              <a:ext uri="{FF2B5EF4-FFF2-40B4-BE49-F238E27FC236}">
                <a16:creationId xmlns:a16="http://schemas.microsoft.com/office/drawing/2014/main" id="{BB122C49-2FF3-49BF-B518-A9F400F13F0F}"/>
              </a:ext>
            </a:extLst>
          </p:cNvPr>
          <p:cNvSpPr>
            <a:spLocks noGrp="1"/>
          </p:cNvSpPr>
          <p:nvPr>
            <p:ph type="title"/>
          </p:nvPr>
        </p:nvSpPr>
        <p:spPr/>
        <p:txBody>
          <a:bodyPr/>
          <a:lstStyle/>
          <a:p>
            <a:r>
              <a:rPr lang="cs-CZ" dirty="0"/>
              <a:t>Statistické údaje</a:t>
            </a:r>
          </a:p>
        </p:txBody>
      </p:sp>
      <p:graphicFrame>
        <p:nvGraphicFramePr>
          <p:cNvPr id="4" name="Tabulka 4">
            <a:extLst>
              <a:ext uri="{FF2B5EF4-FFF2-40B4-BE49-F238E27FC236}">
                <a16:creationId xmlns:a16="http://schemas.microsoft.com/office/drawing/2014/main" id="{2521BF8A-8ED9-4FB1-8C37-0000CDC67E9A}"/>
              </a:ext>
            </a:extLst>
          </p:cNvPr>
          <p:cNvGraphicFramePr>
            <a:graphicFrameLocks noGrp="1"/>
          </p:cNvGraphicFramePr>
          <p:nvPr>
            <p:extLst>
              <p:ext uri="{D42A27DB-BD31-4B8C-83A1-F6EECF244321}">
                <p14:modId xmlns:p14="http://schemas.microsoft.com/office/powerpoint/2010/main" val="2806093840"/>
              </p:ext>
            </p:extLst>
          </p:nvPr>
        </p:nvGraphicFramePr>
        <p:xfrm>
          <a:off x="395536" y="3134948"/>
          <a:ext cx="8291264" cy="1112520"/>
        </p:xfrm>
        <a:graphic>
          <a:graphicData uri="http://schemas.openxmlformats.org/drawingml/2006/table">
            <a:tbl>
              <a:tblPr firstRow="1" bandRow="1">
                <a:tableStyleId>{5C22544A-7EE6-4342-B048-85BDC9FD1C3A}</a:tableStyleId>
              </a:tblPr>
              <a:tblGrid>
                <a:gridCol w="6336704">
                  <a:extLst>
                    <a:ext uri="{9D8B030D-6E8A-4147-A177-3AD203B41FA5}">
                      <a16:colId xmlns:a16="http://schemas.microsoft.com/office/drawing/2014/main" val="3681721294"/>
                    </a:ext>
                  </a:extLst>
                </a:gridCol>
                <a:gridCol w="1954560">
                  <a:extLst>
                    <a:ext uri="{9D8B030D-6E8A-4147-A177-3AD203B41FA5}">
                      <a16:colId xmlns:a16="http://schemas.microsoft.com/office/drawing/2014/main" val="2596987329"/>
                    </a:ext>
                  </a:extLst>
                </a:gridCol>
              </a:tblGrid>
              <a:tr h="370840">
                <a:tc>
                  <a:txBody>
                    <a:bodyPr/>
                    <a:lstStyle/>
                    <a:p>
                      <a:r>
                        <a:rPr lang="cs-CZ" dirty="0"/>
                        <a:t>Trh veřejných zakázek v mld. Kč </a:t>
                      </a:r>
                    </a:p>
                  </a:txBody>
                  <a:tcPr/>
                </a:tc>
                <a:tc>
                  <a:txBody>
                    <a:bodyPr/>
                    <a:lstStyle/>
                    <a:p>
                      <a:r>
                        <a:rPr lang="cs-CZ" dirty="0"/>
                        <a:t>827</a:t>
                      </a:r>
                    </a:p>
                  </a:txBody>
                  <a:tcPr/>
                </a:tc>
                <a:extLst>
                  <a:ext uri="{0D108BD9-81ED-4DB2-BD59-A6C34878D82A}">
                    <a16:rowId xmlns:a16="http://schemas.microsoft.com/office/drawing/2014/main" val="2714921872"/>
                  </a:ext>
                </a:extLst>
              </a:tr>
              <a:tr h="370840">
                <a:tc>
                  <a:txBody>
                    <a:bodyPr/>
                    <a:lstStyle/>
                    <a:p>
                      <a:r>
                        <a:rPr lang="cs-CZ" dirty="0"/>
                        <a:t>Evidováno v ISVZ v mld. Kč </a:t>
                      </a:r>
                    </a:p>
                  </a:txBody>
                  <a:tcPr/>
                </a:tc>
                <a:tc>
                  <a:txBody>
                    <a:bodyPr/>
                    <a:lstStyle/>
                    <a:p>
                      <a:r>
                        <a:rPr lang="cs-CZ" dirty="0"/>
                        <a:t>586</a:t>
                      </a:r>
                    </a:p>
                  </a:txBody>
                  <a:tcPr/>
                </a:tc>
                <a:extLst>
                  <a:ext uri="{0D108BD9-81ED-4DB2-BD59-A6C34878D82A}">
                    <a16:rowId xmlns:a16="http://schemas.microsoft.com/office/drawing/2014/main" val="2904548921"/>
                  </a:ext>
                </a:extLst>
              </a:tr>
              <a:tr h="370840">
                <a:tc>
                  <a:txBody>
                    <a:bodyPr/>
                    <a:lstStyle/>
                    <a:p>
                      <a:r>
                        <a:rPr lang="pt-BR" dirty="0"/>
                        <a:t>Podíl VZ evidovaných v ISVZ na trhu VZ (v %)</a:t>
                      </a:r>
                      <a:endParaRPr lang="cs-CZ"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70,86</a:t>
                      </a:r>
                    </a:p>
                  </a:txBody>
                  <a:tcPr/>
                </a:tc>
                <a:extLst>
                  <a:ext uri="{0D108BD9-81ED-4DB2-BD59-A6C34878D82A}">
                    <a16:rowId xmlns:a16="http://schemas.microsoft.com/office/drawing/2014/main" val="2113773428"/>
                  </a:ext>
                </a:extLst>
              </a:tr>
            </a:tbl>
          </a:graphicData>
        </a:graphic>
      </p:graphicFrame>
    </p:spTree>
    <p:extLst>
      <p:ext uri="{BB962C8B-B14F-4D97-AF65-F5344CB8AC3E}">
        <p14:creationId xmlns:p14="http://schemas.microsoft.com/office/powerpoint/2010/main" val="454228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7E417F2E-5FC7-FB97-0975-5B6884966A88}"/>
              </a:ext>
            </a:extLst>
          </p:cNvPr>
          <p:cNvSpPr>
            <a:spLocks noGrp="1"/>
          </p:cNvSpPr>
          <p:nvPr>
            <p:ph idx="1"/>
          </p:nvPr>
        </p:nvSpPr>
        <p:spPr>
          <a:xfrm>
            <a:off x="406072" y="1692188"/>
            <a:ext cx="8291264" cy="4608512"/>
          </a:xfrm>
        </p:spPr>
        <p:txBody>
          <a:bodyPr/>
          <a:lstStyle/>
          <a:p>
            <a:r>
              <a:rPr lang="cs-CZ" dirty="0"/>
              <a:t>Výroční zpráva o elektronizaci a stavu veřejných zakázek v ČR za rok 2022</a:t>
            </a:r>
          </a:p>
        </p:txBody>
      </p:sp>
      <p:sp>
        <p:nvSpPr>
          <p:cNvPr id="3" name="Nadpis 2">
            <a:extLst>
              <a:ext uri="{FF2B5EF4-FFF2-40B4-BE49-F238E27FC236}">
                <a16:creationId xmlns:a16="http://schemas.microsoft.com/office/drawing/2014/main" id="{F4697CEF-4272-D4A6-563D-48985FCC30AE}"/>
              </a:ext>
            </a:extLst>
          </p:cNvPr>
          <p:cNvSpPr>
            <a:spLocks noGrp="1"/>
          </p:cNvSpPr>
          <p:nvPr>
            <p:ph type="title"/>
          </p:nvPr>
        </p:nvSpPr>
        <p:spPr>
          <a:xfrm>
            <a:off x="395536" y="1188132"/>
            <a:ext cx="8291264" cy="504056"/>
          </a:xfrm>
        </p:spPr>
        <p:txBody>
          <a:bodyPr/>
          <a:lstStyle/>
          <a:p>
            <a:r>
              <a:rPr lang="cs-CZ" dirty="0"/>
              <a:t>Statistické údaje</a:t>
            </a:r>
          </a:p>
        </p:txBody>
      </p:sp>
      <p:pic>
        <p:nvPicPr>
          <p:cNvPr id="7" name="Obrázek 6">
            <a:extLst>
              <a:ext uri="{FF2B5EF4-FFF2-40B4-BE49-F238E27FC236}">
                <a16:creationId xmlns:a16="http://schemas.microsoft.com/office/drawing/2014/main" id="{FA6993DE-F29B-55DE-1D59-440611EE6F94}"/>
              </a:ext>
            </a:extLst>
          </p:cNvPr>
          <p:cNvPicPr>
            <a:picLocks noChangeAspect="1"/>
          </p:cNvPicPr>
          <p:nvPr/>
        </p:nvPicPr>
        <p:blipFill>
          <a:blip r:embed="rId2"/>
          <a:stretch>
            <a:fillRect/>
          </a:stretch>
        </p:blipFill>
        <p:spPr>
          <a:xfrm>
            <a:off x="755576" y="2572916"/>
            <a:ext cx="7219435" cy="4285084"/>
          </a:xfrm>
          <a:prstGeom prst="rect">
            <a:avLst/>
          </a:prstGeom>
        </p:spPr>
      </p:pic>
    </p:spTree>
    <p:extLst>
      <p:ext uri="{BB962C8B-B14F-4D97-AF65-F5344CB8AC3E}">
        <p14:creationId xmlns:p14="http://schemas.microsoft.com/office/powerpoint/2010/main" val="4256648471"/>
      </p:ext>
    </p:extLst>
  </p:cSld>
  <p:clrMapOvr>
    <a:masterClrMapping/>
  </p:clrMapOvr>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MMR_klas</Template>
  <TotalTime>1087</TotalTime>
  <Words>3868</Words>
  <Application>Microsoft Office PowerPoint</Application>
  <PresentationFormat>Předvádění na obrazovce (4:3)</PresentationFormat>
  <Paragraphs>264</Paragraphs>
  <Slides>46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46</vt:i4>
      </vt:variant>
    </vt:vector>
  </HeadingPairs>
  <TitlesOfParts>
    <vt:vector size="51" baseType="lpstr">
      <vt:lpstr>Arial</vt:lpstr>
      <vt:lpstr>Calibri</vt:lpstr>
      <vt:lpstr>Frutiger CE</vt:lpstr>
      <vt:lpstr>Wingdings</vt:lpstr>
      <vt:lpstr>MMR_klas</vt:lpstr>
      <vt:lpstr>Výjimky</vt:lpstr>
      <vt:lpstr>Anotace</vt:lpstr>
      <vt:lpstr>Výjimka</vt:lpstr>
      <vt:lpstr>Výjimka</vt:lpstr>
      <vt:lpstr>§ 2 Zadání veřejné zakázky</vt:lpstr>
      <vt:lpstr>§ 3 Druhy zadávacích řízení</vt:lpstr>
      <vt:lpstr>Výjimky</vt:lpstr>
      <vt:lpstr>Statistické údaje</vt:lpstr>
      <vt:lpstr>Statistické údaje</vt:lpstr>
      <vt:lpstr>Nevyužití výjimky</vt:lpstr>
      <vt:lpstr>Dobrovolné oznámení</vt:lpstr>
      <vt:lpstr>Informování vlády</vt:lpstr>
      <vt:lpstr>Rozsah vynětí</vt:lpstr>
      <vt:lpstr>Rozsah vynětí – části zákona</vt:lpstr>
      <vt:lpstr>Zásady zadávání veřejných zakázek § 6</vt:lpstr>
      <vt:lpstr>Obecná ustanovení</vt:lpstr>
      <vt:lpstr>Smíšené zakázky</vt:lpstr>
      <vt:lpstr>Obecné výjimky § 28 odst. 1</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Podlimitní veřejná zakázka § 26 </vt:lpstr>
      <vt:lpstr>Výjimky pro podlimitní veřejné zakázky § 30</vt:lpstr>
      <vt:lpstr>Prezentace aplikace PowerPoint</vt:lpstr>
      <vt:lpstr>Prezentace aplikace PowerPoint</vt:lpstr>
      <vt:lpstr>Prezentace aplikace PowerPoint</vt:lpstr>
      <vt:lpstr>Výjimka pro veřejné zakázky malého rozsahu § 31 </vt:lpstr>
      <vt:lpstr>Plán legislativních prací vlády na rok 2024</vt:lpstr>
      <vt:lpstr>Část desátá</vt:lpstr>
      <vt:lpstr>Uveřejňování smlouvy</vt:lpstr>
      <vt:lpstr>Uveřejňování smlouvy</vt:lpstr>
      <vt:lpstr>Registr smluv - zákon č. 340/2015 Sb. </vt:lpstr>
      <vt:lpstr>Skutečně uhrazená cena</vt:lpstr>
      <vt:lpstr>§ 269 Přestupky při uveřejňování</vt:lpstr>
      <vt:lpstr>Prezentace aplikace PowerPoint</vt:lpstr>
      <vt:lpstr>Fakturace za plnění veřejné zakázky </vt:lpstr>
      <vt:lpstr>Změna smlouvy § 222</vt:lpstr>
      <vt:lpstr>Změna smlouvy na VZMR</vt:lpstr>
      <vt:lpstr>Změna smlouvy</vt:lpstr>
      <vt:lpstr>Ukončení závazku ze smlouvy na veřejnou zakázku</vt:lpstr>
      <vt:lpstr>Prezentace aplikace PowerPoint</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Výjimky</dc:title>
  <dc:creator>Malenková Miluše</dc:creator>
  <cp:lastModifiedBy>Malenková Miluše</cp:lastModifiedBy>
  <cp:revision>68</cp:revision>
  <cp:lastPrinted>2023-04-03T13:51:31Z</cp:lastPrinted>
  <dcterms:created xsi:type="dcterms:W3CDTF">2021-04-15T12:30:46Z</dcterms:created>
  <dcterms:modified xsi:type="dcterms:W3CDTF">2024-02-20T16:02:34Z</dcterms:modified>
</cp:coreProperties>
</file>