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6"/>
  </p:notesMasterIdLst>
  <p:handoutMasterIdLst>
    <p:handoutMasterId r:id="rId67"/>
  </p:handoutMasterIdLst>
  <p:sldIdLst>
    <p:sldId id="762" r:id="rId5"/>
    <p:sldId id="1794" r:id="rId6"/>
    <p:sldId id="1796" r:id="rId7"/>
    <p:sldId id="1797" r:id="rId8"/>
    <p:sldId id="1799" r:id="rId9"/>
    <p:sldId id="1798" r:id="rId10"/>
    <p:sldId id="1800" r:id="rId11"/>
    <p:sldId id="1801" r:id="rId12"/>
    <p:sldId id="1802" r:id="rId13"/>
    <p:sldId id="1803" r:id="rId14"/>
    <p:sldId id="1804" r:id="rId15"/>
    <p:sldId id="1805" r:id="rId16"/>
    <p:sldId id="1806" r:id="rId17"/>
    <p:sldId id="1807" r:id="rId18"/>
    <p:sldId id="1808" r:id="rId19"/>
    <p:sldId id="1812" r:id="rId20"/>
    <p:sldId id="1811" r:id="rId21"/>
    <p:sldId id="1810" r:id="rId22"/>
    <p:sldId id="1809" r:id="rId23"/>
    <p:sldId id="1813" r:id="rId24"/>
    <p:sldId id="1814" r:id="rId25"/>
    <p:sldId id="1816" r:id="rId26"/>
    <p:sldId id="1817" r:id="rId27"/>
    <p:sldId id="1818" r:id="rId28"/>
    <p:sldId id="1819" r:id="rId29"/>
    <p:sldId id="1820" r:id="rId30"/>
    <p:sldId id="1821" r:id="rId31"/>
    <p:sldId id="1822" r:id="rId32"/>
    <p:sldId id="1823" r:id="rId33"/>
    <p:sldId id="1824" r:id="rId34"/>
    <p:sldId id="1825" r:id="rId35"/>
    <p:sldId id="1826" r:id="rId36"/>
    <p:sldId id="1827" r:id="rId37"/>
    <p:sldId id="1828" r:id="rId38"/>
    <p:sldId id="1829" r:id="rId39"/>
    <p:sldId id="1830" r:id="rId40"/>
    <p:sldId id="1831" r:id="rId41"/>
    <p:sldId id="1832" r:id="rId42"/>
    <p:sldId id="1833" r:id="rId43"/>
    <p:sldId id="1834" r:id="rId44"/>
    <p:sldId id="1835" r:id="rId45"/>
    <p:sldId id="1836" r:id="rId46"/>
    <p:sldId id="1837" r:id="rId47"/>
    <p:sldId id="1838" r:id="rId48"/>
    <p:sldId id="1839" r:id="rId49"/>
    <p:sldId id="1840" r:id="rId50"/>
    <p:sldId id="1841" r:id="rId51"/>
    <p:sldId id="1842" r:id="rId52"/>
    <p:sldId id="1844" r:id="rId53"/>
    <p:sldId id="1845" r:id="rId54"/>
    <p:sldId id="1846" r:id="rId55"/>
    <p:sldId id="1847" r:id="rId56"/>
    <p:sldId id="1848" r:id="rId57"/>
    <p:sldId id="1849" r:id="rId58"/>
    <p:sldId id="1850" r:id="rId59"/>
    <p:sldId id="1851" r:id="rId60"/>
    <p:sldId id="1852" r:id="rId61"/>
    <p:sldId id="1853" r:id="rId62"/>
    <p:sldId id="1854" r:id="rId63"/>
    <p:sldId id="1855" r:id="rId64"/>
    <p:sldId id="1760" r:id="rId6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22" autoAdjust="0"/>
    <p:restoredTop sz="90010" autoAdjust="0"/>
  </p:normalViewPr>
  <p:slideViewPr>
    <p:cSldViewPr>
      <p:cViewPr varScale="1">
        <p:scale>
          <a:sx n="57" d="100"/>
          <a:sy n="57" d="100"/>
        </p:scale>
        <p:origin x="1028" y="36"/>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8"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16.02.2024</a:t>
            </a:fld>
            <a:endParaRPr lang="cs-CZ"/>
          </a:p>
        </p:txBody>
      </p:sp>
      <p:sp>
        <p:nvSpPr>
          <p:cNvPr id="4" name="Zástupný symbol pro zápatí 3"/>
          <p:cNvSpPr>
            <a:spLocks noGrp="1"/>
          </p:cNvSpPr>
          <p:nvPr>
            <p:ph type="ftr" sz="quarter" idx="2"/>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8"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8"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16.02.2024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8"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47</a:t>
            </a:fld>
            <a:endParaRPr lang="cs-CZ"/>
          </a:p>
        </p:txBody>
      </p:sp>
    </p:spTree>
    <p:extLst>
      <p:ext uri="{BB962C8B-B14F-4D97-AF65-F5344CB8AC3E}">
        <p14:creationId xmlns:p14="http://schemas.microsoft.com/office/powerpoint/2010/main" val="2130664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48</a:t>
            </a:fld>
            <a:endParaRPr lang="cs-CZ"/>
          </a:p>
        </p:txBody>
      </p:sp>
    </p:spTree>
    <p:extLst>
      <p:ext uri="{BB962C8B-B14F-4D97-AF65-F5344CB8AC3E}">
        <p14:creationId xmlns:p14="http://schemas.microsoft.com/office/powerpoint/2010/main" val="3023501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49</a:t>
            </a:fld>
            <a:endParaRPr lang="cs-CZ"/>
          </a:p>
        </p:txBody>
      </p:sp>
    </p:spTree>
    <p:extLst>
      <p:ext uri="{BB962C8B-B14F-4D97-AF65-F5344CB8AC3E}">
        <p14:creationId xmlns:p14="http://schemas.microsoft.com/office/powerpoint/2010/main" val="2337954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50</a:t>
            </a:fld>
            <a:endParaRPr lang="cs-CZ"/>
          </a:p>
        </p:txBody>
      </p:sp>
    </p:spTree>
    <p:extLst>
      <p:ext uri="{BB962C8B-B14F-4D97-AF65-F5344CB8AC3E}">
        <p14:creationId xmlns:p14="http://schemas.microsoft.com/office/powerpoint/2010/main" val="954199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53</a:t>
            </a:fld>
            <a:endParaRPr lang="cs-CZ"/>
          </a:p>
        </p:txBody>
      </p:sp>
    </p:spTree>
    <p:extLst>
      <p:ext uri="{BB962C8B-B14F-4D97-AF65-F5344CB8AC3E}">
        <p14:creationId xmlns:p14="http://schemas.microsoft.com/office/powerpoint/2010/main" val="2490915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54</a:t>
            </a:fld>
            <a:endParaRPr lang="cs-CZ"/>
          </a:p>
        </p:txBody>
      </p:sp>
    </p:spTree>
    <p:extLst>
      <p:ext uri="{BB962C8B-B14F-4D97-AF65-F5344CB8AC3E}">
        <p14:creationId xmlns:p14="http://schemas.microsoft.com/office/powerpoint/2010/main" val="382414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55</a:t>
            </a:fld>
            <a:endParaRPr lang="cs-CZ"/>
          </a:p>
        </p:txBody>
      </p:sp>
    </p:spTree>
    <p:extLst>
      <p:ext uri="{BB962C8B-B14F-4D97-AF65-F5344CB8AC3E}">
        <p14:creationId xmlns:p14="http://schemas.microsoft.com/office/powerpoint/2010/main" val="3309143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57</a:t>
            </a:fld>
            <a:endParaRPr lang="cs-CZ"/>
          </a:p>
        </p:txBody>
      </p:sp>
    </p:spTree>
    <p:extLst>
      <p:ext uri="{BB962C8B-B14F-4D97-AF65-F5344CB8AC3E}">
        <p14:creationId xmlns:p14="http://schemas.microsoft.com/office/powerpoint/2010/main" val="5753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60</a:t>
            </a:fld>
            <a:endParaRPr lang="cs-CZ"/>
          </a:p>
        </p:txBody>
      </p:sp>
    </p:spTree>
    <p:extLst>
      <p:ext uri="{BB962C8B-B14F-4D97-AF65-F5344CB8AC3E}">
        <p14:creationId xmlns:p14="http://schemas.microsoft.com/office/powerpoint/2010/main" val="2566977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28</a:t>
            </a:fld>
            <a:endParaRPr lang="cs-CZ"/>
          </a:p>
        </p:txBody>
      </p:sp>
    </p:spTree>
    <p:extLst>
      <p:ext uri="{BB962C8B-B14F-4D97-AF65-F5344CB8AC3E}">
        <p14:creationId xmlns:p14="http://schemas.microsoft.com/office/powerpoint/2010/main" val="225642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34</a:t>
            </a:fld>
            <a:endParaRPr lang="cs-CZ"/>
          </a:p>
        </p:txBody>
      </p:sp>
    </p:spTree>
    <p:extLst>
      <p:ext uri="{BB962C8B-B14F-4D97-AF65-F5344CB8AC3E}">
        <p14:creationId xmlns:p14="http://schemas.microsoft.com/office/powerpoint/2010/main" val="2829101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37</a:t>
            </a:fld>
            <a:endParaRPr lang="cs-CZ"/>
          </a:p>
        </p:txBody>
      </p:sp>
    </p:spTree>
    <p:extLst>
      <p:ext uri="{BB962C8B-B14F-4D97-AF65-F5344CB8AC3E}">
        <p14:creationId xmlns:p14="http://schemas.microsoft.com/office/powerpoint/2010/main" val="936188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38</a:t>
            </a:fld>
            <a:endParaRPr lang="cs-CZ"/>
          </a:p>
        </p:txBody>
      </p:sp>
    </p:spTree>
    <p:extLst>
      <p:ext uri="{BB962C8B-B14F-4D97-AF65-F5344CB8AC3E}">
        <p14:creationId xmlns:p14="http://schemas.microsoft.com/office/powerpoint/2010/main" val="223616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39</a:t>
            </a:fld>
            <a:endParaRPr lang="cs-CZ"/>
          </a:p>
        </p:txBody>
      </p:sp>
    </p:spTree>
    <p:extLst>
      <p:ext uri="{BB962C8B-B14F-4D97-AF65-F5344CB8AC3E}">
        <p14:creationId xmlns:p14="http://schemas.microsoft.com/office/powerpoint/2010/main" val="2538043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42</a:t>
            </a:fld>
            <a:endParaRPr lang="cs-CZ"/>
          </a:p>
        </p:txBody>
      </p:sp>
    </p:spTree>
    <p:extLst>
      <p:ext uri="{BB962C8B-B14F-4D97-AF65-F5344CB8AC3E}">
        <p14:creationId xmlns:p14="http://schemas.microsoft.com/office/powerpoint/2010/main" val="2799189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43</a:t>
            </a:fld>
            <a:endParaRPr lang="cs-CZ"/>
          </a:p>
        </p:txBody>
      </p:sp>
    </p:spTree>
    <p:extLst>
      <p:ext uri="{BB962C8B-B14F-4D97-AF65-F5344CB8AC3E}">
        <p14:creationId xmlns:p14="http://schemas.microsoft.com/office/powerpoint/2010/main" val="1133436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44</a:t>
            </a:fld>
            <a:endParaRPr lang="cs-CZ"/>
          </a:p>
        </p:txBody>
      </p:sp>
    </p:spTree>
    <p:extLst>
      <p:ext uri="{BB962C8B-B14F-4D97-AF65-F5344CB8AC3E}">
        <p14:creationId xmlns:p14="http://schemas.microsoft.com/office/powerpoint/2010/main" val="1136717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16.02.2024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uohs.gov.cz/cs/verejne-zakazky/sbirky-rozhodnuti/detail-19484.html"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uohs.gov.cz/cs/verejne-zakazky/sbirky-rozhodnuti/detail-19481.html"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uohs.gov.cz/cs/verejne-zakazky/sbirky-rozhodnuti/detail-19373.html"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vyhledavac.nssoud.cz/?teaserFilledSearch=AND:oznacenivecidelenesenat:|AND:oznacenivecidelenerejstrikovaznackaSID:|AND:oznacenivecideleneporadovecislo:|AND:oznacenivecidelenerok:|AND:oznacenivecidelenecislojednaci:|AND:oznacenivecivcelku:30%20Af%2043/2022"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uohs.gov.cz/cs/verejne-zakazky/sbirky-rozhodnuti/detail-19499.html"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uohs.gov.cz/cs/verejne-zakazky/sbirky-rozhodnuti/detail-19526.html"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uohs.gov.cz/cs/verejne-zakazky/sbirky-rozhodnuti/detail-19527.htm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uohs.gov.cz/cs/verejne-zakazky/sbirky-rozhodnuti/detail-19539.html"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https://uohs.gov.cz/cs/verejne-zakazky/sbirky-rozhodnuti/detail-19547.html"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hyperlink" Target="https://uohs.gov.cz/cs/verejne-zakazky/sbirky-rozhodnuti/detail-19555.html" TargetMode="Externa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hyperlink" Target="https://uohs.gov.cz/cs/verejne-zakazky/sbirky-rozhodnuti/detail-19543.html"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hyperlink" Target="https://uohs.gov.cz/cs/verejne-zakazky/sbirky-rozhodnuti/detail-19545.html" TargetMode="Externa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hyperlink" Target="https://uohs.gov.cz/cs/verejne-zakazky/sbirky-rozhodnuti/detail-19587.html" TargetMode="Externa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hyperlink" Target="https://uohs.gov.cz/cs/verejne-zakazky/sbirky-rozhodnuti/detail-19565.html" TargetMode="Externa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curia.europa.eu/juris/fiche.jsf?id=C%3B441%3B22%3BRP%3B1%3BP%3B1%3BC2022%2F0441%2FJ&amp;nat=or&amp;mat=or&amp;pcs=Oor&amp;jur=C%2CT%2CF&amp;num=C-441%252F22&amp;for=&amp;jge=&amp;dates=&amp;language=cs&amp;pro=&amp;cit=none%252CC%252CCJ%252CR%252C2008E%252C%252C%252C%252C%252C%252C%252C%252C%252C%252Ctrue%252Cfalse%252Cfalse&amp;oqp=&amp;td=%3BALL&amp;avg=&amp;lgrec=cs&amp;lg=&amp;cid=2666996" TargetMode="External"/><Relationship Id="rId2" Type="http://schemas.openxmlformats.org/officeDocument/2006/relationships/hyperlink" Target="https://curia.europa.eu/juris/liste.jsf?num=C-441/22&amp;language=cs"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prosinec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Zpráva o hodnocení</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41085154"/>
              </p:ext>
            </p:extLst>
          </p:nvPr>
        </p:nvGraphicFramePr>
        <p:xfrm>
          <a:off x="0" y="712569"/>
          <a:ext cx="9144000" cy="384081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8578">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ÚOHS-R0136/2023/VZ, č. j. ÚOHS-47414/2023/161</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27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https://uohs.gov.cz/cs/verejne-zakazky/sbirky-rozhodnuti/detail-19484.html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8470">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Expozice v zámku na Hukvaldech – prováděcí dokumentace expozice a její následná realizace</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8578">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26699">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123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412414">
                <a:tc>
                  <a:txBody>
                    <a:bodyPr/>
                    <a:lstStyle/>
                    <a:p>
                      <a:pPr algn="just">
                        <a:lnSpc>
                          <a:spcPct val="107000"/>
                        </a:lnSpc>
                        <a:spcAft>
                          <a:spcPts val="800"/>
                        </a:spcAft>
                      </a:pP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Rozhodnutí Úřadu </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 ochranu hospodářské soutěže </a:t>
                      </a:r>
                      <a:r>
                        <a:rPr lang="cs-CZ" sz="2000" b="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zn. ÚOHS-S0468/2023/VZ, č. j. ÚOHS-34910/2023/500 ze dne 13. 9. 2023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ruším a věc vracím Úřadu pro ochranu hospodářské soutěže k novému projednání</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03152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P</a:t>
            </a:r>
            <a:r>
              <a:rPr lang="cs-CZ" sz="2000" dirty="0">
                <a:effectLst/>
                <a:latin typeface="Arial" panose="020B0604020202020204" pitchFamily="34" charset="0"/>
                <a:ea typeface="Calibri" panose="020F0502020204030204" pitchFamily="34" charset="0"/>
                <a:cs typeface="Times New Roman" panose="02020603050405020304" pitchFamily="18" charset="0"/>
              </a:rPr>
              <a:t>ředmětem hodnocení bude ekonomická výhodnost nabídek ve dvou dílčích kritériích – nabídková cena s vahou 80 % a osoba hlavního projektového manažera s vahou 20 %.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Předmětem hodnocení tak měly být zkušenosti hlavního projektového manažera vyjádřené získáním ocenění expozic, na jejich tvorbě se tato osoba podílela</a:t>
            </a:r>
            <a:r>
              <a:rPr lang="cs-CZ" sz="2000" dirty="0">
                <a:effectLst/>
                <a:latin typeface="Arial" panose="020B0604020202020204" pitchFamily="34" charset="0"/>
                <a:ea typeface="Calibri" panose="020F0502020204030204" pitchFamily="34" charset="0"/>
                <a:cs typeface="Times New Roman" panose="02020603050405020304" pitchFamily="18" charset="0"/>
              </a:rPr>
              <a:t>. Za pět a více oceněných expozic měl dodavatel získat 20 bodů, za každou referenci do pěti měl získat 4 body.</a:t>
            </a:r>
          </a:p>
          <a:p>
            <a:pPr algn="just">
              <a:lnSpc>
                <a:spcPct val="107000"/>
              </a:lnSpc>
              <a:spcAft>
                <a:spcPts val="800"/>
              </a:spcAft>
            </a:pP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 zprávy o hodnocení nabídek </a:t>
            </a:r>
            <a:r>
              <a:rPr lang="cs-CZ" sz="2000" dirty="0">
                <a:effectLst/>
                <a:latin typeface="Arial" panose="020B0604020202020204" pitchFamily="34" charset="0"/>
                <a:ea typeface="Calibri" panose="020F0502020204030204" pitchFamily="34" charset="0"/>
                <a:cs typeface="Times New Roman" panose="02020603050405020304" pitchFamily="18" charset="0"/>
              </a:rPr>
              <a:t>pak zadavatel k této části hodnocení vtělil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tabulku, v níž je </a:t>
            </a:r>
            <a:r>
              <a:rPr lang="cs-CZ" sz="2000" dirty="0">
                <a:effectLst/>
                <a:latin typeface="Arial" panose="020B0604020202020204" pitchFamily="34" charset="0"/>
                <a:ea typeface="Calibri" panose="020F0502020204030204" pitchFamily="34" charset="0"/>
                <a:cs typeface="Times New Roman" panose="02020603050405020304" pitchFamily="18" charset="0"/>
              </a:rPr>
              <a:t>u každého ze čtyř účastníků zadávacího řízení uveden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počet ocenění expozice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tabulku, v níž je uvedeno, jak je počet ocenění obecně hodnocen </a:t>
            </a:r>
            <a:r>
              <a:rPr lang="cs-CZ" sz="2000" dirty="0">
                <a:effectLst/>
                <a:latin typeface="Arial" panose="020B0604020202020204" pitchFamily="34" charset="0"/>
                <a:ea typeface="Calibri" panose="020F0502020204030204" pitchFamily="34" charset="0"/>
                <a:cs typeface="Times New Roman" panose="02020603050405020304" pitchFamily="18" charset="0"/>
              </a:rPr>
              <a:t>(20 bodů za 5 a více expozic, 4 body za každou referenci do počtu 5).</a:t>
            </a: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Ve zprávě o hodnocení nabídek je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 vztahu k hodnoticímu kritériu projektového manažera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uveden u každého účastníka pouze údaj nazvaný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počet ocenění expozice</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6580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 toho údaje nelze </a:t>
            </a:r>
            <a:r>
              <a:rPr lang="cs-CZ" sz="1800" dirty="0">
                <a:effectLst/>
                <a:latin typeface="Arial" panose="020B0604020202020204" pitchFamily="34" charset="0"/>
                <a:ea typeface="Calibri" panose="020F0502020204030204" pitchFamily="34" charset="0"/>
                <a:cs typeface="Times New Roman" panose="02020603050405020304" pitchFamily="18" charset="0"/>
              </a:rPr>
              <a:t>– bez znalosti údajů z nabídek dodavatelů – při nejlepší vůli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seznat, které údaje (oceněné expozice) tedy byly předmětem hodnocení</a:t>
            </a:r>
            <a:r>
              <a:rPr lang="cs-CZ" sz="1800" dirty="0">
                <a:effectLst/>
                <a:latin typeface="Arial" panose="020B0604020202020204" pitchFamily="34" charset="0"/>
                <a:ea typeface="Calibri" panose="020F0502020204030204" pitchFamily="34" charset="0"/>
                <a:cs typeface="Times New Roman" panose="02020603050405020304" pitchFamily="18" charset="0"/>
              </a:rPr>
              <a:t>, zda uvedený počet ocenění expozice jsou jen expozice, které dle hodnoticí komise naplnily požadavky zadavatele, či zda je to počet všech dodavateli uvedených expozic atd. (28)</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Tento nedostatek zprávy o hodnocení nabídek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není nedostatkem formálním</a:t>
            </a:r>
            <a:r>
              <a:rPr lang="cs-CZ" sz="1800" dirty="0">
                <a:effectLst/>
                <a:latin typeface="Arial" panose="020B0604020202020204" pitchFamily="34" charset="0"/>
                <a:ea typeface="Calibri" panose="020F0502020204030204" pitchFamily="34" charset="0"/>
                <a:cs typeface="Times New Roman" panose="02020603050405020304" pitchFamily="18" charset="0"/>
              </a:rPr>
              <a:t>, jak by se mohlo jevit. Nejde jen o to, že hodnotící komise disponovala podklady pro hodnocení nabídek, ale že každý z účastníků zadávacího řízení má právo se seznámit s údaji, které byly předmětem hodnocení. Pokud by se totiž ukázalo, že hodnocené údaje nesplňují zadávací podmínky nebo neodpovídají skutečnosti ve smyslu § 48 odst. 2 zákona, může jít v případě vybraného dodavatele o obligatorní důvod pro vyloučení ze zadávacího řízení dle § 48 odst. 8 zákona. (29)</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64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Tomu ostatně odpovídá i dosavadní rozhodovací praxe Úřadu, např. rozhodnutí Úřadu ze dne 10. 12. 2018 ve věci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sp</a:t>
            </a:r>
            <a:r>
              <a:rPr lang="cs-CZ" sz="1700" dirty="0">
                <a:effectLst/>
                <a:latin typeface="Arial" panose="020B0604020202020204" pitchFamily="34" charset="0"/>
                <a:ea typeface="Calibri" panose="020F0502020204030204" pitchFamily="34" charset="0"/>
                <a:cs typeface="Times New Roman" panose="02020603050405020304" pitchFamily="18" charset="0"/>
              </a:rPr>
              <a:t>. zn. ÚOHS-S0527/2018/VZ: </a:t>
            </a:r>
            <a:r>
              <a:rPr lang="cs-CZ" sz="1700" i="1" dirty="0">
                <a:effectLst/>
                <a:latin typeface="Arial" panose="020B0604020202020204" pitchFamily="34" charset="0"/>
                <a:ea typeface="Calibri" panose="020F0502020204030204" pitchFamily="34" charset="0"/>
                <a:cs typeface="Times New Roman" panose="02020603050405020304" pitchFamily="18" charset="0"/>
              </a:rPr>
              <a:t>„</a:t>
            </a:r>
            <a:r>
              <a:rPr lang="cs-CZ" sz="17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Ze zprávy o hodnocení nabídek musí vyplývat</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jaké parametry (údaje) v rámci hodnocení nabídek v jednotlivých dílčích kritériích hodnocení zadavatel hodnotil </a:t>
            </a:r>
            <a:r>
              <a:rPr lang="cs-CZ" sz="17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v jakých těchto nabídnutých parametrech (údajích) příslušného dodavatele</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spatřuje lepší, či naopak horší, podmínky plnění, v komparaci s ostatními nabídkami.</a:t>
            </a:r>
            <a:r>
              <a:rPr lang="cs-CZ" sz="1700" i="1" dirty="0">
                <a:effectLst/>
                <a:latin typeface="Arial" panose="020B0604020202020204" pitchFamily="34" charset="0"/>
                <a:ea typeface="Calibri" panose="020F0502020204030204" pitchFamily="34" charset="0"/>
                <a:cs typeface="Times New Roman" panose="02020603050405020304" pitchFamily="18" charset="0"/>
              </a:rPr>
              <a:t> Ze zprávy o hodnocení nabídek tedy </a:t>
            </a:r>
            <a:r>
              <a:rPr lang="cs-CZ" sz="1700" i="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musí být patrné, jaké aspekty byly předmětem hodnocení</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 jaký vliv měly na počet přidělených bodů</a:t>
            </a:r>
            <a:r>
              <a:rPr lang="cs-CZ" sz="1700" i="1" dirty="0">
                <a:effectLst/>
                <a:latin typeface="Arial" panose="020B0604020202020204" pitchFamily="34" charset="0"/>
                <a:ea typeface="Calibri" panose="020F0502020204030204" pitchFamily="34" charset="0"/>
                <a:cs typeface="Times New Roman" panose="02020603050405020304" pitchFamily="18" charset="0"/>
              </a:rPr>
              <a:t>. Zadavatel by tak měl za účelem zajištění zásady transparentnosti </a:t>
            </a:r>
            <a:r>
              <a:rPr lang="cs-CZ" sz="17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 zprávě o hodnocení nabídek popsat, jaké všechny údaje (parametry) dodavatel v rámci hodnoceného kritéria v jeho nabídce nabídl</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jaké z těchto parametrů odpovídají představám (požadavkům) zadavatele </a:t>
            </a:r>
            <a:r>
              <a:rPr lang="cs-CZ" sz="17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jaké nikoliv</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včetně bližšího zdůvodnění</a:t>
            </a:r>
            <a:r>
              <a:rPr lang="cs-CZ" sz="1700" i="1" dirty="0">
                <a:effectLst/>
                <a:latin typeface="Arial" panose="020B0604020202020204" pitchFamily="34" charset="0"/>
                <a:ea typeface="Calibri" panose="020F0502020204030204" pitchFamily="34" charset="0"/>
                <a:cs typeface="Times New Roman" panose="02020603050405020304" pitchFamily="18" charset="0"/>
              </a:rPr>
              <a:t>, aby bylo zpětně přezkoumatelné, že dodavatel, jenž obdržel v rámci konkrétního dílčího kritéria hodnocení nejvyšší počet bodů, skutečně předložil zadavateli nabídku s nejvýhodnějšími, tj. nejkvalitnějšími, podmínkami plnění. (…)</a:t>
            </a:r>
            <a:endParaRPr lang="cs-CZ" sz="17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700" i="1" dirty="0">
                <a:effectLst/>
                <a:latin typeface="Arial" panose="020B0604020202020204" pitchFamily="34" charset="0"/>
                <a:ea typeface="Calibri" panose="020F0502020204030204" pitchFamily="34" charset="0"/>
                <a:cs typeface="Times New Roman" panose="02020603050405020304" pitchFamily="18" charset="0"/>
              </a:rPr>
              <a:t>Úřad upozorňuje, že </a:t>
            </a:r>
            <a:r>
              <a:rPr lang="cs-CZ" sz="17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slovní popis hodnocení obsažený ve zprávě o hodnocení nabídek by měl propojovat skutečnosti uvedené v nabídkách s ohodnocením zadavatele</a:t>
            </a:r>
            <a:r>
              <a:rPr lang="cs-CZ" sz="1700" i="1" dirty="0">
                <a:effectLst/>
                <a:latin typeface="Arial" panose="020B0604020202020204" pitchFamily="34" charset="0"/>
                <a:ea typeface="Calibri" panose="020F0502020204030204" pitchFamily="34" charset="0"/>
                <a:cs typeface="Times New Roman" panose="02020603050405020304" pitchFamily="18" charset="0"/>
              </a:rPr>
              <a:t>. Tu Úřad akcentuje, že navrhovatel v návrhu smlouvy vyjmenoval konkrétní položky, jež označil za nadstandardní výstupy. Ve zprávě o hodnocení nabídek nicméně není zachyceno, zda zadavatel dané položky považuje za nadstandardní výstupy či nikoliv, resp. v předmětné zprávě ani není zaznamenáno, zda se zadavatel při hodnocení nabídek v rámci dílčího kritéria hodnocení č. 2 těmito položkami vůbec zabýval.“</a:t>
            </a:r>
            <a:endParaRPr lang="cs-CZ" sz="17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438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Uveřejnění smlouvy</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887217213"/>
              </p:ext>
            </p:extLst>
          </p:nvPr>
        </p:nvGraphicFramePr>
        <p:xfrm>
          <a:off x="0" y="712569"/>
          <a:ext cx="9144000" cy="472126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8578">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a:t>
                      </a:r>
                      <a:r>
                        <a:rPr lang="cs-CZ" sz="2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a:t>
                      </a:r>
                      <a:r>
                        <a:rPr lang="cs-CZ" sz="2400" dirty="0">
                          <a:latin typeface="Arial" panose="020B0604020202020204" pitchFamily="34" charset="0"/>
                          <a:cs typeface="Arial" panose="020B0604020202020204" pitchFamily="34" charset="0"/>
                        </a:rPr>
                        <a:t>ÚOHS-S0809/2023/VZ</a:t>
                      </a:r>
                      <a:r>
                        <a:rPr lang="cs-CZ" sz="2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č. j.  </a:t>
                      </a:r>
                      <a:r>
                        <a:rPr lang="cs-CZ" sz="2400" dirty="0">
                          <a:latin typeface="Arial" panose="020B0604020202020204" pitchFamily="34" charset="0"/>
                          <a:cs typeface="Arial" panose="020B0604020202020204" pitchFamily="34" charset="0"/>
                        </a:rPr>
                        <a:t>ÚOHS-46470/2023/500</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52794">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Arial" panose="020B0604020202020204" pitchFamily="34" charset="0"/>
                          <a:hlinkClick r:id="rId2"/>
                        </a:rPr>
                        <a:t>https://uohs.gov.cz/cs/verejne-zakazky/sbirky-rozhodnuti/detail-19481.html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38470">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Arial" panose="020B0604020202020204" pitchFamily="34" charset="0"/>
                        </a:rPr>
                        <a:t>Drahelčice – bourací práce v areálu bývalého statku</a:t>
                      </a:r>
                    </a:p>
                  </a:txBody>
                  <a:tcPr/>
                </a:tc>
                <a:extLst>
                  <a:ext uri="{0D108BD9-81ED-4DB2-BD59-A6C34878D82A}">
                    <a16:rowId xmlns:a16="http://schemas.microsoft.com/office/drawing/2014/main" val="3291472387"/>
                  </a:ext>
                </a:extLst>
              </a:tr>
              <a:tr h="308578">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 12. 2023</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492795">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400" b="0" dirty="0">
                          <a:latin typeface="Arial" panose="020B0604020202020204" pitchFamily="34" charset="0"/>
                          <a:cs typeface="Arial" panose="020B0604020202020204" pitchFamily="34" charset="0"/>
                        </a:rPr>
                        <a:t>§ 219 odst. 1 ZZVZ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1412414">
                <a:tc>
                  <a:txBody>
                    <a:bodyPr/>
                    <a:lstStyle/>
                    <a:p>
                      <a:pPr algn="just">
                        <a:lnSpc>
                          <a:spcPct val="107000"/>
                        </a:lnSpc>
                        <a:spcAft>
                          <a:spcPts val="800"/>
                        </a:spcAft>
                      </a:pPr>
                      <a:r>
                        <a:rPr lang="cs-CZ" sz="2400" b="0" dirty="0">
                          <a:latin typeface="Arial" panose="020B0604020202020204" pitchFamily="34" charset="0"/>
                          <a:cs typeface="Arial" panose="020B0604020202020204" pitchFamily="34" charset="0"/>
                        </a:rPr>
                        <a:t>Obviněný se dopustil přestupku při uveřejňování podle § 269 odst. 2 ZZVZ tím, že smlouvu o dílo </a:t>
                      </a:r>
                      <a:r>
                        <a:rPr lang="cs-CZ" sz="2400" b="0" u="sng" dirty="0">
                          <a:latin typeface="Arial" panose="020B0604020202020204" pitchFamily="34" charset="0"/>
                          <a:cs typeface="Arial" panose="020B0604020202020204" pitchFamily="34" charset="0"/>
                        </a:rPr>
                        <a:t>neuveřejnil</a:t>
                      </a:r>
                      <a:r>
                        <a:rPr lang="cs-CZ" sz="2400" b="0" dirty="0">
                          <a:latin typeface="Arial" panose="020B0604020202020204" pitchFamily="34" charset="0"/>
                          <a:cs typeface="Arial" panose="020B0604020202020204" pitchFamily="34" charset="0"/>
                        </a:rPr>
                        <a:t> podle § 219 odst. 1 ZZVZ na profilu zadavatele ve lhůtě do 30 dnů od jejího uzavření, tj. </a:t>
                      </a:r>
                      <a:r>
                        <a:rPr lang="cs-CZ" sz="2400" b="0" u="sng" dirty="0">
                          <a:latin typeface="Arial" panose="020B0604020202020204" pitchFamily="34" charset="0"/>
                          <a:cs typeface="Arial" panose="020B0604020202020204" pitchFamily="34" charset="0"/>
                        </a:rPr>
                        <a:t>nejpozději do dne 28. 2. 2022</a:t>
                      </a:r>
                      <a:r>
                        <a:rPr lang="cs-CZ" sz="2400" b="0" dirty="0">
                          <a:latin typeface="Arial" panose="020B0604020202020204" pitchFamily="34" charset="0"/>
                          <a:cs typeface="Arial" panose="020B0604020202020204" pitchFamily="34" charset="0"/>
                        </a:rPr>
                        <a:t>, přičemž tak řádně </a:t>
                      </a:r>
                      <a:r>
                        <a:rPr lang="cs-CZ" sz="2400" b="0" u="sng" dirty="0">
                          <a:latin typeface="Arial" panose="020B0604020202020204" pitchFamily="34" charset="0"/>
                          <a:cs typeface="Arial" panose="020B0604020202020204" pitchFamily="34" charset="0"/>
                        </a:rPr>
                        <a:t>učinil až dne 28. 11. 2022</a:t>
                      </a:r>
                      <a:r>
                        <a:rPr lang="cs-CZ" sz="2400" b="0" dirty="0">
                          <a:latin typeface="Arial" panose="020B0604020202020204" pitchFamily="34" charset="0"/>
                          <a:cs typeface="Arial" panose="020B0604020202020204" pitchFamily="34" charset="0"/>
                        </a:rPr>
                        <a:t>.</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894607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r>
              <a:rPr lang="cs-CZ" sz="2000" dirty="0">
                <a:solidFill>
                  <a:srgbClr val="FF0000"/>
                </a:solidFill>
                <a:latin typeface="Arial" panose="020B0604020202020204" pitchFamily="34" charset="0"/>
                <a:cs typeface="Arial" panose="020B0604020202020204" pitchFamily="34" charset="0"/>
              </a:rPr>
              <a:t>28. 1. 2022 uzavření smlouvy </a:t>
            </a:r>
            <a:r>
              <a:rPr lang="cs-CZ" sz="2000" dirty="0">
                <a:latin typeface="Arial" panose="020B0604020202020204" pitchFamily="34" charset="0"/>
                <a:cs typeface="Arial" panose="020B0604020202020204" pitchFamily="34" charset="0"/>
              </a:rPr>
              <a:t>s částkou 1 748 494,24 Kč bez DPH.</a:t>
            </a:r>
          </a:p>
          <a:p>
            <a:r>
              <a:rPr lang="cs-CZ" sz="2000" dirty="0">
                <a:latin typeface="Arial" panose="020B0604020202020204" pitchFamily="34" charset="0"/>
                <a:cs typeface="Arial" panose="020B0604020202020204" pitchFamily="34" charset="0"/>
              </a:rPr>
              <a:t>Nedílnou součástí smlouvy je příloha č. 1 „Cenová nabídka Zhotovitele (výkaz výměr)“, příloha č. 2 „Harmonogram realizace Díla“ , příloha č. 3 „Projektová dokumentace Díla“ a příloha č. 4 „Souhlasy stavebního úřadu s odstraněním staveb“. </a:t>
            </a:r>
          </a:p>
          <a:p>
            <a:r>
              <a:rPr lang="cs-CZ" sz="2000" dirty="0">
                <a:solidFill>
                  <a:srgbClr val="00B050"/>
                </a:solidFill>
                <a:latin typeface="Arial" panose="020B0604020202020204" pitchFamily="34" charset="0"/>
                <a:cs typeface="Arial" panose="020B0604020202020204" pitchFamily="34" charset="0"/>
              </a:rPr>
              <a:t>21. 3. 2022 uzavřen Dodatek č. 1.</a:t>
            </a:r>
          </a:p>
          <a:p>
            <a:r>
              <a:rPr lang="cs-CZ" sz="2000" dirty="0">
                <a:latin typeface="Arial" panose="020B0604020202020204" pitchFamily="34" charset="0"/>
                <a:cs typeface="Arial" panose="020B0604020202020204" pitchFamily="34" charset="0"/>
              </a:rPr>
              <a:t>Dodatkem č. 1 došlo ke změně v rozsahu prací a snížení ceny díla na 1 673 389,34 Kč bez DPH.</a:t>
            </a:r>
          </a:p>
          <a:p>
            <a:r>
              <a:rPr lang="cs-CZ" sz="2000" dirty="0">
                <a:solidFill>
                  <a:srgbClr val="FF0000"/>
                </a:solidFill>
                <a:latin typeface="Arial" panose="020B0604020202020204" pitchFamily="34" charset="0"/>
                <a:cs typeface="Arial" panose="020B0604020202020204" pitchFamily="34" charset="0"/>
              </a:rPr>
              <a:t>31. 1. 2022 uveřejněna smlouva </a:t>
            </a:r>
            <a:r>
              <a:rPr lang="cs-CZ" sz="2000" dirty="0">
                <a:latin typeface="Arial" panose="020B0604020202020204" pitchFamily="34" charset="0"/>
                <a:cs typeface="Arial" panose="020B0604020202020204" pitchFamily="34" charset="0"/>
              </a:rPr>
              <a:t>(</a:t>
            </a:r>
            <a:r>
              <a:rPr lang="cs-CZ" sz="2000" dirty="0">
                <a:solidFill>
                  <a:srgbClr val="0070C0"/>
                </a:solidFill>
                <a:latin typeface="Arial" panose="020B0604020202020204" pitchFamily="34" charset="0"/>
                <a:cs typeface="Arial" panose="020B0604020202020204" pitchFamily="34" charset="0"/>
              </a:rPr>
              <a:t>ale pouze liché strany </a:t>
            </a:r>
            <a:r>
              <a:rPr lang="cs-CZ" sz="2000" dirty="0">
                <a:latin typeface="Arial" panose="020B0604020202020204" pitchFamily="34" charset="0"/>
                <a:cs typeface="Arial" panose="020B0604020202020204" pitchFamily="34" charset="0"/>
              </a:rPr>
              <a:t>smlouvy a příloha č. 2 a č. 4)</a:t>
            </a:r>
          </a:p>
          <a:p>
            <a:r>
              <a:rPr lang="cs-CZ" sz="2000" dirty="0">
                <a:solidFill>
                  <a:srgbClr val="FF0000"/>
                </a:solidFill>
                <a:latin typeface="Arial" panose="020B0604020202020204" pitchFamily="34" charset="0"/>
                <a:cs typeface="Arial" panose="020B0604020202020204" pitchFamily="34" charset="0"/>
              </a:rPr>
              <a:t>28. 11. 2022 nově uveřejněna smlouva </a:t>
            </a:r>
            <a:r>
              <a:rPr lang="cs-CZ" sz="2000" dirty="0">
                <a:latin typeface="Arial" panose="020B0604020202020204" pitchFamily="34" charset="0"/>
                <a:cs typeface="Arial" panose="020B0604020202020204" pitchFamily="34" charset="0"/>
              </a:rPr>
              <a:t>(</a:t>
            </a:r>
            <a:r>
              <a:rPr lang="cs-CZ" sz="2000" dirty="0">
                <a:solidFill>
                  <a:srgbClr val="0070C0"/>
                </a:solidFill>
                <a:latin typeface="Arial" panose="020B0604020202020204" pitchFamily="34" charset="0"/>
                <a:cs typeface="Arial" panose="020B0604020202020204" pitchFamily="34" charset="0"/>
              </a:rPr>
              <a:t>tentokrát všechny strany </a:t>
            </a:r>
            <a:r>
              <a:rPr lang="cs-CZ" sz="2000" dirty="0">
                <a:latin typeface="Arial" panose="020B0604020202020204" pitchFamily="34" charset="0"/>
                <a:cs typeface="Arial" panose="020B0604020202020204" pitchFamily="34" charset="0"/>
              </a:rPr>
              <a:t>a přílohu č. 2 a č. 4)</a:t>
            </a:r>
          </a:p>
          <a:p>
            <a:r>
              <a:rPr lang="pl-PL" sz="2000" dirty="0">
                <a:solidFill>
                  <a:srgbClr val="00B050"/>
                </a:solidFill>
                <a:latin typeface="Arial" panose="020B0604020202020204" pitchFamily="34" charset="0"/>
                <a:cs typeface="Arial" panose="020B0604020202020204" pitchFamily="34" charset="0"/>
              </a:rPr>
              <a:t>25. 3. 2022 uveřejněn Dodatek č. 1</a:t>
            </a:r>
            <a:r>
              <a:rPr lang="pl-PL" sz="2000" dirty="0">
                <a:latin typeface="Arial" panose="020B0604020202020204" pitchFamily="34" charset="0"/>
                <a:cs typeface="Arial" panose="020B0604020202020204" pitchFamily="34" charset="0"/>
              </a:rPr>
              <a:t>.</a:t>
            </a:r>
          </a:p>
          <a:p>
            <a:r>
              <a:rPr lang="pl-PL" sz="2000" dirty="0">
                <a:latin typeface="Arial" panose="020B0604020202020204" pitchFamily="34" charset="0"/>
                <a:cs typeface="Arial" panose="020B0604020202020204" pitchFamily="34" charset="0"/>
              </a:rPr>
              <a:t>25. 3. 2022 uveřejněna příloha č. 1 </a:t>
            </a:r>
            <a:r>
              <a:rPr lang="cs-CZ" sz="2000" dirty="0">
                <a:latin typeface="Arial" panose="020B0604020202020204" pitchFamily="34" charset="0"/>
                <a:cs typeface="Arial" panose="020B0604020202020204" pitchFamily="34" charset="0"/>
              </a:rPr>
              <a:t>jako součást Dodatku č. 1 smlouvy.</a:t>
            </a:r>
          </a:p>
          <a:p>
            <a:r>
              <a:rPr lang="cs-CZ" sz="2000" dirty="0">
                <a:latin typeface="Arial" panose="020B0604020202020204" pitchFamily="34" charset="0"/>
                <a:cs typeface="Arial" panose="020B0604020202020204" pitchFamily="34" charset="0"/>
              </a:rPr>
              <a:t>7. 12. 2021 uveřejněna Příloha č. 3 smlouvy.</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0051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 </a:t>
            </a:r>
          </a:p>
          <a:p>
            <a:pPr algn="just"/>
            <a:r>
              <a:rPr lang="cs-CZ" sz="2400" dirty="0">
                <a:latin typeface="Arial" panose="020B0604020202020204" pitchFamily="34" charset="0"/>
                <a:cs typeface="Arial" panose="020B0604020202020204" pitchFamily="34" charset="0"/>
              </a:rPr>
              <a:t>Z profilu zadavatele Úřad zjistil, že na něm smlouva byla zadavatelem uveřejněna dvakrát. </a:t>
            </a:r>
            <a:r>
              <a:rPr lang="cs-CZ" sz="2400" dirty="0">
                <a:solidFill>
                  <a:srgbClr val="FF0000"/>
                </a:solidFill>
                <a:latin typeface="Arial" panose="020B0604020202020204" pitchFamily="34" charset="0"/>
                <a:cs typeface="Arial" panose="020B0604020202020204" pitchFamily="34" charset="0"/>
              </a:rPr>
              <a:t>Poprvé dne 31. 1. 2022 ve verzi obsahující pouze liché strany smlouvy </a:t>
            </a:r>
            <a:r>
              <a:rPr lang="cs-CZ" sz="2400" dirty="0">
                <a:latin typeface="Arial" panose="020B0604020202020204" pitchFamily="34" charset="0"/>
                <a:cs typeface="Arial" panose="020B0604020202020204" pitchFamily="34" charset="0"/>
              </a:rPr>
              <a:t>a </a:t>
            </a:r>
            <a:r>
              <a:rPr lang="cs-CZ" sz="2400" dirty="0">
                <a:solidFill>
                  <a:srgbClr val="00B050"/>
                </a:solidFill>
                <a:latin typeface="Arial" panose="020B0604020202020204" pitchFamily="34" charset="0"/>
                <a:cs typeface="Arial" panose="020B0604020202020204" pitchFamily="34" charset="0"/>
              </a:rPr>
              <a:t>následně dne 28. 11. 2022 ve verzi obsahující liché i sudé strany smlouvy</a:t>
            </a:r>
            <a:r>
              <a:rPr lang="cs-CZ" sz="2400" dirty="0">
                <a:latin typeface="Arial" panose="020B0604020202020204" pitchFamily="34" charset="0"/>
                <a:cs typeface="Arial" panose="020B0604020202020204" pitchFamily="34" charset="0"/>
              </a:rPr>
              <a:t>. Z uvedeného je patrné, že </a:t>
            </a:r>
            <a:r>
              <a:rPr lang="cs-CZ" sz="2400" dirty="0">
                <a:solidFill>
                  <a:srgbClr val="0070C0"/>
                </a:solidFill>
                <a:latin typeface="Arial" panose="020B0604020202020204" pitchFamily="34" charset="0"/>
                <a:cs typeface="Arial" panose="020B0604020202020204" pitchFamily="34" charset="0"/>
              </a:rPr>
              <a:t>celý text smlouvy (tj. liché a sudé strany) byl zadavatelem uveřejněn na jeho profilu až dne 28. 11. 2022</a:t>
            </a:r>
            <a:r>
              <a:rPr lang="cs-CZ" sz="2400" dirty="0">
                <a:latin typeface="Arial" panose="020B0604020202020204" pitchFamily="34" charset="0"/>
                <a:cs typeface="Arial" panose="020B0604020202020204" pitchFamily="34" charset="0"/>
              </a:rPr>
              <a:t>. (24)  </a:t>
            </a:r>
          </a:p>
          <a:p>
            <a:pPr algn="just"/>
            <a:r>
              <a:rPr lang="cs-CZ" sz="2400" dirty="0">
                <a:latin typeface="Arial" panose="020B0604020202020204" pitchFamily="34" charset="0"/>
                <a:cs typeface="Arial" panose="020B0604020202020204" pitchFamily="34" charset="0"/>
              </a:rPr>
              <a:t>Na základě výše uvedeného považuje Úřad </a:t>
            </a:r>
            <a:r>
              <a:rPr lang="cs-CZ" sz="2400" dirty="0">
                <a:solidFill>
                  <a:srgbClr val="C49500"/>
                </a:solidFill>
                <a:latin typeface="Arial" panose="020B0604020202020204" pitchFamily="34" charset="0"/>
                <a:cs typeface="Arial" panose="020B0604020202020204" pitchFamily="34" charset="0"/>
              </a:rPr>
              <a:t>za prokázané, že obviněný svou povinnost v zákonné lhůtě, tzn. uveřejnění smlouvy do 30 dnů od jejího uzavření, nesplnil</a:t>
            </a:r>
            <a:r>
              <a:rPr lang="cs-CZ" sz="2400" dirty="0">
                <a:latin typeface="Arial" panose="020B0604020202020204" pitchFamily="34" charset="0"/>
                <a:cs typeface="Arial" panose="020B0604020202020204" pitchFamily="34" charset="0"/>
              </a:rPr>
              <a:t>, když předmětnou smlouvu na profilu zadavatele v úplném znění (tj. liché i sudé strany smlouvy) uveřejnil až dne 28. 11. 2022 a dopustil se tak přestupku dle § 269 odst. 2 zákona, jak je uvedeno ve výroku I. tohoto příkazu. (25)</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7429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Uveřejnění smlouvy</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129600405"/>
              </p:ext>
            </p:extLst>
          </p:nvPr>
        </p:nvGraphicFramePr>
        <p:xfrm>
          <a:off x="0" y="712569"/>
          <a:ext cx="9144000" cy="376679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8578">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ÚOHS-S0711/2023/VZ, č. j.  ÚOHS-42003/2023/500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27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https://uohs.gov.cz/cs/verejne-zakazky/sbirky-rozhodnuti/detail-19373.html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8470">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Těžba a přibližování dřeva</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8578">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9279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000" b="0" dirty="0">
                          <a:latin typeface="Arial" panose="020B0604020202020204" pitchFamily="34" charset="0"/>
                          <a:cs typeface="Arial" panose="020B0604020202020204" pitchFamily="34" charset="0"/>
                        </a:rPr>
                        <a:t>§ 219 odst. 1 ZZVZ </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412414">
                <a:tc>
                  <a:txBody>
                    <a:bodyPr/>
                    <a:lstStyle/>
                    <a:p>
                      <a:pPr algn="just">
                        <a:lnSpc>
                          <a:spcPct val="107000"/>
                        </a:lnSpc>
                        <a:spcAft>
                          <a:spcPts val="800"/>
                        </a:spcAft>
                      </a:pP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 obec Martinice u Onšova se dopustil přestupku při uveřejňování podle § 269 odst. 2 ZZVZ tím, že Rámcovou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smlouvu o dílo, </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kterou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uzavřel dne 19. 10. 2021 </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 vybraným dodavatelem neuveřejnil podle § 219 odst. 1 ZZVZ na profilu zadavatele ve lhůtě do 30 dnů od jejího uzavření, tj.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nejpozději do dne 18. 11. 2021</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ale učinil tak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až dne 8. 9. 2023</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523939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stanovil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PH na 480 000 Kč bez DPH</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19. 10. 2021 uzavřel smlouvu.</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P</a:t>
            </a:r>
            <a:r>
              <a:rPr lang="cs-CZ" sz="2400" dirty="0">
                <a:effectLst/>
                <a:latin typeface="Arial" panose="020B0604020202020204" pitchFamily="34" charset="0"/>
                <a:ea typeface="Calibri" panose="020F0502020204030204" pitchFamily="34" charset="0"/>
                <a:cs typeface="Times New Roman" panose="02020603050405020304" pitchFamily="18" charset="0"/>
              </a:rPr>
              <a:t>ředmětem smlouvy je provádění těžebních prací podle aktuální potřeby odběratele.</a:t>
            </a:r>
          </a:p>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Cena</a:t>
            </a:r>
            <a:r>
              <a:rPr lang="cs-CZ" sz="2400" dirty="0">
                <a:effectLst/>
                <a:latin typeface="Arial" panose="020B0604020202020204" pitchFamily="34" charset="0"/>
                <a:ea typeface="Calibri" panose="020F0502020204030204" pitchFamily="34" charset="0"/>
                <a:cs typeface="Times New Roman" panose="02020603050405020304" pitchFamily="18" charset="0"/>
              </a:rPr>
              <a:t> za těžbu lanovkou a skládkování činila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800 Kč/m</a:t>
            </a:r>
            <a:r>
              <a:rPr lang="cs-CZ" sz="2400" u="sng" baseline="30000" dirty="0">
                <a:effectLst/>
                <a:latin typeface="Arial" panose="020B0604020202020204" pitchFamily="34" charset="0"/>
                <a:ea typeface="Calibri" panose="020F0502020204030204" pitchFamily="34" charset="0"/>
                <a:cs typeface="Times New Roman" panose="02020603050405020304" pitchFamily="18" charset="0"/>
              </a:rPr>
              <a:t>3 </a:t>
            </a:r>
            <a:r>
              <a:rPr lang="cs-CZ" sz="2400" dirty="0">
                <a:effectLst/>
                <a:latin typeface="Arial" panose="020B0604020202020204" pitchFamily="34" charset="0"/>
                <a:ea typeface="Calibri" panose="020F0502020204030204" pitchFamily="34" charset="0"/>
                <a:cs typeface="Times New Roman" panose="02020603050405020304" pitchFamily="18" charset="0"/>
              </a:rPr>
              <a:t>a cena za těžbu a skládkování činila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500 Kč/m</a:t>
            </a:r>
            <a:r>
              <a:rPr lang="cs-CZ" sz="2400" u="sng" baseline="30000" dirty="0">
                <a:effectLst/>
                <a:latin typeface="Arial" panose="020B0604020202020204" pitchFamily="34" charset="0"/>
                <a:ea typeface="Calibri" panose="020F0502020204030204" pitchFamily="34" charset="0"/>
                <a:cs typeface="Times New Roman" panose="02020603050405020304" pitchFamily="18" charset="0"/>
              </a:rPr>
              <a:t>3</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r>
              <a:rPr lang="cs-CZ" sz="2400" dirty="0">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Cena byla stanovena za jednotku</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Z faktur</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které zadavatel uveřejnil na svém profilu, vyplývá, že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uhradil</a:t>
            </a:r>
            <a:r>
              <a:rPr lang="cs-CZ" sz="2400" dirty="0">
                <a:effectLst/>
                <a:latin typeface="Arial" panose="020B0604020202020204" pitchFamily="34" charset="0"/>
                <a:ea typeface="Calibri" panose="020F0502020204030204" pitchFamily="34" charset="0"/>
                <a:cs typeface="Times New Roman" panose="02020603050405020304" pitchFamily="18" charset="0"/>
              </a:rPr>
              <a:t> vybranému dodavateli za předmět plnění veřejné zakázky částku v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celkové výši 808 286 Kč bez DPH</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na svém profilu uvedl, že smluvní cena veřejné zakázky činí 808 286 Kč bez DPH (978 025 Kč vč. DPH).</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144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 Úřad uvádí, že zadavatel sice uvedl předpokládanou hodnotu veřejné zakázky ve výši 480 000 Kč bez DPH ve výzvě k podání nabídky, avšak tato hodnota se nijak neodrazila v uzavřené rámcové smlouvě. (…)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 ohledem na předmět plnění,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výši ceny za jednotku </a:t>
            </a:r>
            <a:r>
              <a:rPr lang="cs-CZ" sz="1900" dirty="0">
                <a:effectLst/>
                <a:latin typeface="Arial" panose="020B0604020202020204" pitchFamily="34" charset="0"/>
                <a:ea typeface="Calibri" panose="020F0502020204030204" pitchFamily="34" charset="0"/>
                <a:cs typeface="Times New Roman" panose="02020603050405020304" pitchFamily="18" charset="0"/>
              </a:rPr>
              <a:t>a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skutečnost, že se jedná o rámcovou dohodu</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přičemž předpokládaná hodnota byla velmi blízko limitu pro povinné uveřejnění smlouvy</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b="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mohl zadavatel předpokládat</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že v průběhu plnění cena smlouvy na předmětnou veřejnou zakázku může převýšit částku 500 000 Kč bez DPH</a:t>
            </a:r>
            <a:r>
              <a:rPr lang="cs-CZ" sz="1900" dirty="0">
                <a:effectLst/>
                <a:latin typeface="Arial" panose="020B0604020202020204" pitchFamily="34" charset="0"/>
                <a:ea typeface="Calibri" panose="020F0502020204030204" pitchFamily="34" charset="0"/>
                <a:cs typeface="Times New Roman" panose="02020603050405020304" pitchFamily="18" charset="0"/>
              </a:rPr>
              <a:t>, což se v předmětném případě také stalo, jak dokládají předložené faktury a zadavatel za plnění veřejné zakázky uhradil dodavateli 808 286 Kč bez DPH. </a:t>
            </a:r>
          </a:p>
          <a:p>
            <a:pPr algn="just">
              <a:lnSpc>
                <a:spcPct val="107000"/>
              </a:lnSpc>
              <a:spcAft>
                <a:spcPts val="800"/>
              </a:spcAft>
            </a:pP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Vzhledem ke skutečnosti, že smlouva byla uzavřena na dobu cca 14 měsíců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ve smlouvě nebyl uveden rozsah předpokládaných prací</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přičemž smlouva neobsahovala žádné ujednání o tom, že plnění nesmí být realizováno na 480 tis. Kč bez DPH, resp. nad 500 tis. Kč bez DPH</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b="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zadavatel mohl/měl také předjímat</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 že může v průběhu plnění smlouvy nastat situace, kdy kůrovec napadne větší plochu a smluvní cena tak převýší hranici pro povinné uveřejnění smlouvy</a:t>
            </a:r>
            <a:r>
              <a:rPr lang="cs-CZ" sz="1900" dirty="0">
                <a:effectLst/>
                <a:latin typeface="Arial" panose="020B0604020202020204" pitchFamily="34" charset="0"/>
                <a:ea typeface="Calibri" panose="020F0502020204030204" pitchFamily="34" charset="0"/>
                <a:cs typeface="Times New Roman" panose="02020603050405020304" pitchFamily="18" charset="0"/>
              </a:rPr>
              <a:t>. Úřad tedy konstatuje, že zadavatel měl smlouvu uveřejnit, neboť smluvní cena činila 808 286 Kč bez DPH. (20)</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1095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Obchodní podmínky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758280587"/>
              </p:ext>
            </p:extLst>
          </p:nvPr>
        </p:nvGraphicFramePr>
        <p:xfrm>
          <a:off x="0" y="712569"/>
          <a:ext cx="9144000" cy="355278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8578">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30 Af 43/2022 - 78</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2794">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ZDE</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8470">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23. 11.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8578">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Kasační stížnost nepodána</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6480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 ZZVZ, § 37 odst. 1 písm. c)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412414">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Žaloba</a:t>
                      </a: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proti rozhodnutí žalovaného ze dne 30. 9. 2022, čj. ÚOHS-29601/2022/161 se </a:t>
                      </a: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zamítá</a:t>
                      </a: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943066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MNNC</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940227396"/>
              </p:ext>
            </p:extLst>
          </p:nvPr>
        </p:nvGraphicFramePr>
        <p:xfrm>
          <a:off x="0" y="712569"/>
          <a:ext cx="9144000" cy="325947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48139">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ÚOHS-S0469/2023/VZ, č. j.  ÚOHS-35412/2023/500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48139">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https://uohs.gov.cz/cs/verejne-zakazky/sbirky-rozhodnuti/detail-19499.html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48139">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SPŠP - COP Zlín - rekonstrukce domova mládeže 2. etapa</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48139">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4.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3555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48 odst. 4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248358">
                <a:tc>
                  <a:txBody>
                    <a:bodyPr/>
                    <a:lstStyle/>
                    <a:p>
                      <a:pPr algn="just">
                        <a:lnSpc>
                          <a:spcPct val="107000"/>
                        </a:lnSpc>
                        <a:spcAft>
                          <a:spcPts val="800"/>
                        </a:spcAft>
                      </a:pP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navrhovatele se podle § 265 písm. a) ZZVZ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263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674255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u="sng" dirty="0">
                <a:latin typeface="Arial" panose="020B0604020202020204" pitchFamily="34" charset="0"/>
                <a:ea typeface="Calibri" panose="020F0502020204030204" pitchFamily="34" charset="0"/>
                <a:cs typeface="Times New Roman" panose="02020603050405020304" pitchFamily="18" charset="0"/>
              </a:rPr>
              <a:t>ZPŘ</a:t>
            </a:r>
            <a:r>
              <a:rPr lang="cs-CZ" sz="1800" dirty="0">
                <a:latin typeface="Arial" panose="020B0604020202020204" pitchFamily="34" charset="0"/>
                <a:ea typeface="Calibri" panose="020F0502020204030204" pitchFamily="34" charset="0"/>
                <a:cs typeface="Times New Roman" panose="02020603050405020304" pitchFamily="18" charset="0"/>
              </a:rPr>
              <a:t> – Z vyzval D s odkazem na § 113 ZZVZ ke zdůvodnění MNNC.</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N</a:t>
            </a:r>
            <a:r>
              <a:rPr lang="cs-CZ" sz="1800" dirty="0">
                <a:effectLst/>
                <a:latin typeface="Arial" panose="020B0604020202020204" pitchFamily="34" charset="0"/>
                <a:ea typeface="Calibri" panose="020F0502020204030204" pitchFamily="34" charset="0"/>
                <a:cs typeface="Times New Roman" panose="02020603050405020304" pitchFamily="18" charset="0"/>
              </a:rPr>
              <a:t>abídková cena navrhovatele nižší o 30,47 % než PH. </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Žádost, aby D provedl </a:t>
            </a:r>
            <a:r>
              <a:rPr lang="cs-CZ" sz="1800" dirty="0">
                <a:effectLst/>
                <a:latin typeface="Arial" panose="020B0604020202020204" pitchFamily="34" charset="0"/>
                <a:ea typeface="Calibri" panose="020F0502020204030204" pitchFamily="34" charset="0"/>
                <a:cs typeface="Times New Roman" panose="02020603050405020304" pitchFamily="18" charset="0"/>
              </a:rPr>
              <a:t>kontrolní přepočet a formou prohlášení potvrdil, že nabídková cena je cenou reálnou pokrývající kompletní náklady. </a:t>
            </a:r>
          </a:p>
          <a:p>
            <a:pPr algn="just">
              <a:lnSpc>
                <a:spcPct val="107000"/>
              </a:lnSpc>
              <a:spcAft>
                <a:spcPts val="800"/>
              </a:spcAft>
            </a:pPr>
            <a:r>
              <a:rPr lang="cs-CZ" sz="1800" u="sng" dirty="0">
                <a:latin typeface="Arial" panose="020B0604020202020204" pitchFamily="34" charset="0"/>
                <a:ea typeface="Calibri" panose="020F0502020204030204" pitchFamily="34" charset="0"/>
                <a:cs typeface="Times New Roman" panose="02020603050405020304" pitchFamily="18" charset="0"/>
              </a:rPr>
              <a:t>Žádost o p</a:t>
            </a:r>
            <a:r>
              <a:rPr lang="cs-CZ" sz="1800" u="sng" dirty="0">
                <a:effectLst/>
                <a:latin typeface="Arial" panose="020B0604020202020204" pitchFamily="34" charset="0"/>
                <a:ea typeface="Calibri" panose="020F0502020204030204" pitchFamily="34" charset="0"/>
                <a:cs typeface="Times New Roman" panose="02020603050405020304" pitchFamily="18" charset="0"/>
              </a:rPr>
              <a:t>ředložení rozboru cenově významných položek v dílčím položkovém rozpočtu </a:t>
            </a:r>
            <a:r>
              <a:rPr lang="cs-CZ" sz="1800" dirty="0">
                <a:effectLst/>
                <a:latin typeface="Arial" panose="020B0604020202020204" pitchFamily="34" charset="0"/>
                <a:ea typeface="Calibri" panose="020F0502020204030204" pitchFamily="34" charset="0"/>
                <a:cs typeface="Times New Roman" panose="02020603050405020304" pitchFamily="18" charset="0"/>
              </a:rPr>
              <a:t>„2022/F/04-2-11a - D.1.1a - Rekonstrukce sociálních zařízení“, ve kterých dle zadavatele „</a:t>
            </a:r>
            <a:r>
              <a:rPr lang="cs-CZ" sz="1800" i="1" dirty="0">
                <a:effectLst/>
                <a:latin typeface="Arial" panose="020B0604020202020204" pitchFamily="34" charset="0"/>
                <a:ea typeface="Calibri" panose="020F0502020204030204" pitchFamily="34" charset="0"/>
                <a:cs typeface="Times New Roman" panose="02020603050405020304" pitchFamily="18" charset="0"/>
              </a:rPr>
              <a:t>ocenění dosahuje výrazného snížení oproti ostatním účastníkům zadávacího řízení i předpokladu kontrolního rozpočtu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u="sng" dirty="0">
                <a:effectLst/>
                <a:latin typeface="Arial" panose="020B0604020202020204" pitchFamily="34" charset="0"/>
                <a:ea typeface="Calibri" panose="020F0502020204030204" pitchFamily="34" charset="0"/>
                <a:cs typeface="Times New Roman" panose="02020603050405020304" pitchFamily="18" charset="0"/>
              </a:rPr>
              <a:t>D prohlásil, že provedl interní kontrolní přepočet nabídkové ceny a potvrdil, že nabídková cena je cenou reálnou</a:t>
            </a:r>
            <a:r>
              <a:rPr lang="cs-CZ" sz="1800" dirty="0">
                <a:effectLst/>
                <a:latin typeface="Arial" panose="020B0604020202020204" pitchFamily="34" charset="0"/>
                <a:ea typeface="Calibri" panose="020F0502020204030204" pitchFamily="34" charset="0"/>
                <a:cs typeface="Times New Roman" panose="02020603050405020304" pitchFamily="18" charset="0"/>
              </a:rPr>
              <a:t>, pokrývající kompletní náklady na řádné a úplné provedení díla, se zohledněním všech podnikatelských rizik.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Ke zdůvodnění cen u jednotlivých položek v dílčím položkovém rozpočtu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D sdělil, že rozdíl v cenách jednotlivých položek oproti ceně obvyklé byl zapříčiněn administrativním pochybením</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u="sng" dirty="0">
                <a:latin typeface="Arial" panose="020B0604020202020204" pitchFamily="34" charset="0"/>
                <a:ea typeface="Calibri" panose="020F0502020204030204" pitchFamily="34" charset="0"/>
                <a:cs typeface="Times New Roman" panose="02020603050405020304" pitchFamily="18" charset="0"/>
              </a:rPr>
              <a:t>Tuto nejasnost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napravuje doložením opraveného položkového rozpočtu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Z vyloučil D dle </a:t>
            </a:r>
            <a:r>
              <a:rPr lang="cs-CZ" sz="1800" dirty="0">
                <a:effectLst/>
                <a:latin typeface="Arial" panose="020B0604020202020204" pitchFamily="34" charset="0"/>
                <a:ea typeface="Calibri" panose="020F0502020204030204" pitchFamily="34" charset="0"/>
                <a:cs typeface="Times New Roman" panose="02020603050405020304" pitchFamily="18" charset="0"/>
              </a:rPr>
              <a:t>§ 48 odst. 4 ZZVZ, a to z důvodu, že nabídková cena nebyla vzhledem k MNNC řádně zdůvodněna. </a:t>
            </a:r>
          </a:p>
          <a:p>
            <a:pPr marL="0" indent="0" algn="just">
              <a:buNone/>
            </a:pPr>
            <a:endParaRPr lang="cs-CZ" sz="2000" b="1"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894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daném případě zadavatel v zadávací dokumentaci uvedl, že „z</a:t>
            </a:r>
            <a:r>
              <a:rPr lang="cs-CZ" sz="1800" i="1" dirty="0">
                <a:effectLst/>
                <a:latin typeface="Arial" panose="020B0604020202020204" pitchFamily="34" charset="0"/>
                <a:ea typeface="Calibri" panose="020F0502020204030204" pitchFamily="34" charset="0"/>
                <a:cs typeface="Times New Roman" panose="02020603050405020304" pitchFamily="18" charset="0"/>
              </a:rPr>
              <a:t>a žádost podle ustanovení § 46 zákona se považuje i žádost o zdůvodnění mimořádně nízké nabídkové ceny podle § 113 zákona“</a:t>
            </a:r>
            <a:r>
              <a:rPr lang="cs-CZ" sz="1800" dirty="0">
                <a:effectLst/>
                <a:latin typeface="Arial" panose="020B0604020202020204" pitchFamily="34" charset="0"/>
                <a:ea typeface="Calibri" panose="020F0502020204030204" pitchFamily="34" charset="0"/>
                <a:cs typeface="Times New Roman" panose="02020603050405020304" pitchFamily="18" charset="0"/>
              </a:rPr>
              <a:t>. Přestože se v daném případě nejedná o ryzí výhradu použití postupu dle § 113 zákona, lze v uvedeném jednoznačně vyčíst záměr zadavatele se mimořádně nízkou nabídkovou cenou zabývat, pakliže ji v některé z nabídek identifikuje, k čemuž zadavateli slouží obecný postup, kdy může požádat účastníka zadávacího řízení o objasnění v souladu s § 46 odst. 1 zákona.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Nevyhrazení postupu dle § 113 zákona v zadávacích podmínkách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tudíž v zjednodušeném podlimitním řízení nevylučuje obecnou možnost se existencí MNNC zabývat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to i s ohledem na samotný účel tohoto institutu, kterým je, jak již bylo uvedeno, primárně ochrana zadavatele</a:t>
            </a:r>
            <a:r>
              <a:rPr lang="cs-CZ" sz="1800" dirty="0">
                <a:effectLst/>
                <a:latin typeface="Arial" panose="020B0604020202020204" pitchFamily="34" charset="0"/>
                <a:ea typeface="Calibri" panose="020F0502020204030204" pitchFamily="34" charset="0"/>
                <a:cs typeface="Times New Roman" panose="02020603050405020304" pitchFamily="18" charset="0"/>
              </a:rPr>
              <a:t>… (84)</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kontextu výše uvedeného lze tedy jednoznačně dovodit,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postupem podle § 46 zákona,</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který obecně slouží i zadavateli zadávajícímu veřejnou zakázku ve zjednodušeném podlimitním řízení</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lze objasňovat i pochybnosti související s možnou existencí MNNC v nabídce dodavatele</a:t>
            </a:r>
            <a:r>
              <a:rPr lang="cs-CZ" sz="1800" dirty="0">
                <a:effectLst/>
                <a:latin typeface="Arial" panose="020B0604020202020204" pitchFamily="34" charset="0"/>
                <a:ea typeface="Calibri" panose="020F0502020204030204" pitchFamily="34" charset="0"/>
                <a:cs typeface="Times New Roman" panose="02020603050405020304" pitchFamily="18" charset="0"/>
              </a:rPr>
              <a:t>. V daném případě lze tedy dospět k závěru, že přestože postup zadavatele v nyní šetření věci, kdy žádostí ze dne 7. 6. 2023 vyzval navrhovatele k písemnému zdůvodnění MNNC s odkazem na § 113 zákona, nebyl zcela formálně správný, nemění toto nic na skutečnosti, že zadavatel byl oprávněn se existencí MNNC v nabídkách dodavatelů zabývat. (85)</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185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16632"/>
            <a:ext cx="9108504" cy="6741368"/>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Úřad má tedy za to,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navrhovatel je obecně oprávněn předložit na výzvu zadavatele opravený položkový rozpočet s přeceněnými položkami</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avšak učiněnou změnu,</a:t>
            </a:r>
            <a:r>
              <a:rPr lang="cs-CZ" sz="1700" dirty="0">
                <a:effectLst/>
                <a:latin typeface="Arial" panose="020B0604020202020204" pitchFamily="34" charset="0"/>
                <a:ea typeface="Calibri" panose="020F0502020204030204" pitchFamily="34" charset="0"/>
                <a:cs typeface="Times New Roman" panose="02020603050405020304" pitchFamily="18" charset="0"/>
              </a:rPr>
              <a:t> v situaci, kdy tento postup zvolí v rámci objasnění MNNC,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být současně schopen zdůvodnit tak, aby byl schopen prokázat reálnost stanovených jednotkových cen a poskytnout argumenty, které by zadavateli umožnily posoudit nabídkovou cenu jako cenu reálnou</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Nelze se tedy v žádném případě ztotožnit s argumentací navrhovatele</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že přeceněním zadavatelem označených položek byla bez dalšího odstraněna pochybnost o existenci MNNC</a:t>
            </a:r>
            <a:r>
              <a:rPr lang="cs-CZ" sz="1700" dirty="0">
                <a:effectLst/>
                <a:latin typeface="Arial" panose="020B0604020202020204" pitchFamily="34" charset="0"/>
                <a:ea typeface="Calibri" panose="020F0502020204030204" pitchFamily="34" charset="0"/>
                <a:cs typeface="Times New Roman" panose="02020603050405020304" pitchFamily="18" charset="0"/>
              </a:rPr>
              <a:t>, a to zvlášť za situace, kdy celková cena, kterou jako takovou zadavatel označil za mimořádně nízkou, zůstala nezměněna, resp. zůstala nevysvětlena. </a:t>
            </a:r>
          </a:p>
          <a:p>
            <a:pPr algn="just">
              <a:lnSpc>
                <a:spcPct val="107000"/>
              </a:lnSpc>
              <a:spcAft>
                <a:spcPts val="800"/>
              </a:spcAft>
            </a:pPr>
            <a:r>
              <a:rPr lang="cs-CZ" sz="17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Současně ani nelze po zadavateli spravedlivě požadovat, aby se v návaznosti na navrhovatelem předložený položkový rozpočet dále doptával</a:t>
            </a:r>
            <a:r>
              <a:rPr lang="cs-CZ" sz="1700" dirty="0">
                <a:effectLst/>
                <a:latin typeface="Arial" panose="020B0604020202020204" pitchFamily="34" charset="0"/>
                <a:ea typeface="Calibri" panose="020F0502020204030204" pitchFamily="34" charset="0"/>
                <a:cs typeface="Times New Roman" panose="02020603050405020304" pitchFamily="18" charset="0"/>
              </a:rPr>
              <a:t>, neboť zadavatel své pochybnosti jasně vyjádřil již v rámci učiněné výzvy k objasnění MNNC, přičemž rovněž jasně definoval, jaké skutečnosti má navrhovatel sdělit.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Úřad pak zastává ten názor,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pakliže objasňování MNNC ze strany dodavatele probíhá formou přecenění některých položek</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třeba současně tento krok osvětlit </a:t>
            </a:r>
            <a:r>
              <a:rPr lang="cs-CZ" sz="1700" dirty="0">
                <a:effectLst/>
                <a:latin typeface="Arial" panose="020B0604020202020204" pitchFamily="34" charset="0"/>
                <a:ea typeface="Calibri" panose="020F0502020204030204" pitchFamily="34" charset="0"/>
                <a:cs typeface="Times New Roman" panose="02020603050405020304" pitchFamily="18" charset="0"/>
              </a:rPr>
              <a:t>a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též uvést důvody, proč může docházet ke snížení cen u položek jiných</a:t>
            </a:r>
            <a:r>
              <a:rPr lang="cs-CZ" sz="1700" dirty="0">
                <a:effectLst/>
                <a:latin typeface="Arial" panose="020B0604020202020204" pitchFamily="34" charset="0"/>
                <a:ea typeface="Calibri" panose="020F0502020204030204" pitchFamily="34" charset="0"/>
                <a:cs typeface="Times New Roman" panose="02020603050405020304" pitchFamily="18" charset="0"/>
              </a:rPr>
              <a:t>. Nelze totiž připustit situaci (takový výklad), která by mohla spouštět nekonečnou spirálu žádostí o objasnění MNNC a následné předkládání opravených položkových rozpočtů ze strany dodavatelů, a to de facto do nekonečna, jelikož na každou žádost by byl předložen pouze nový položkový rozpočet (a to dokonce třeba i bez identifikace položek, které se nově měnily). (99)</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0724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16632"/>
            <a:ext cx="9108504" cy="6741368"/>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Z pohledu zákonnosti vyloučení navrhovatele s odkazem na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ust</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48 odst. 4 </a:t>
            </a:r>
            <a:r>
              <a:rPr lang="cs-CZ" sz="1700" dirty="0">
                <a:effectLst/>
                <a:latin typeface="Arial" panose="020B0604020202020204" pitchFamily="34" charset="0"/>
                <a:ea typeface="Calibri" panose="020F0502020204030204" pitchFamily="34" charset="0"/>
                <a:cs typeface="Times New Roman" panose="02020603050405020304" pitchFamily="18" charset="0"/>
              </a:rPr>
              <a:t>zákona Úřad na tomto místě shrnuje,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vyloučení navrhovatele bylo zadavatelem provedeno v intencích uvedeného ustanovení</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když na žádost zadavatele o objasnění MNNC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navrhovatel reagoval tak, že předložil toliko opravený položkový rozpočet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k této opravě dále navrhovatel zadavateli neposkytl žádné informace či úvahy stojící za provedenými změnami</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 námitkám navrhovatele, že se zadavatel předloženým objasněním navrhovatele věcně nezabýval a že měl zadavatel identifikovat potenciální MNNC u jiných položek a případně navrhovatele vyzvat k jejich objasnění </a:t>
            </a:r>
            <a:r>
              <a:rPr lang="cs-CZ" sz="1700" dirty="0">
                <a:effectLst/>
                <a:latin typeface="Arial" panose="020B0604020202020204" pitchFamily="34" charset="0"/>
                <a:ea typeface="Calibri" panose="020F0502020204030204" pitchFamily="34" charset="0"/>
                <a:cs typeface="Times New Roman" panose="02020603050405020304" pitchFamily="18" charset="0"/>
              </a:rPr>
              <a:t>Úřad opakuje, že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není povinen „</a:t>
            </a:r>
            <a:r>
              <a:rPr lang="cs-CZ" sz="1700"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rozklíčovávat</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navrhovatelovu nabídku a provádět tak zdůvodnění navrhovatelem podané nabídky za něj</a:t>
            </a:r>
            <a:r>
              <a:rPr lang="cs-CZ" sz="1700" dirty="0">
                <a:effectLst/>
                <a:latin typeface="Arial" panose="020B0604020202020204" pitchFamily="34" charset="0"/>
                <a:ea typeface="Calibri" panose="020F0502020204030204" pitchFamily="34" charset="0"/>
                <a:cs typeface="Times New Roman" panose="02020603050405020304" pitchFamily="18" charset="0"/>
              </a:rPr>
              <a:t>, a to zvlášť v situaci, kdy se nejedná o nikterak snadno vysvětlitelné či na první pohled zjevné nejasnosti. Úřad má za to, že na výzvu zadavatele je dodavatel i ve svém zájmu povinen reagovat tak, aby došlo k objasnění relevantních skutečností rozhodných pro posouzení nabídky navrhovatele.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případě, že však navrhovatel ono objasnění zadavateli neposkytne</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není pak chybou zadavatele, když navrhovatele k dalšímu objasnění nabídky nevyzve</a:t>
            </a:r>
            <a:r>
              <a:rPr lang="cs-CZ" sz="1700" dirty="0">
                <a:effectLst/>
                <a:latin typeface="Arial" panose="020B0604020202020204" pitchFamily="34" charset="0"/>
                <a:ea typeface="Calibri" panose="020F0502020204030204" pitchFamily="34" charset="0"/>
                <a:cs typeface="Times New Roman" panose="02020603050405020304" pitchFamily="18" charset="0"/>
              </a:rPr>
              <a:t>, jelikož, jak již Úřad uvedl výše a souhlasí tak i s názorem zadavatele, by takto mohl činit donekonečna. Úřad je tedy toho názoru, že pokud by bylo povinností zadavatele přijmout opravený položkový rozpočet a dále jej bez jakéhokoliv objasnění ze strany dodavatele zkoumat a případně dodavatele dále vyzývat, mohl by takto učinit každý dodavatel a došlo by tak k potenciálně nekonečnému procesu vyzývání a objasňování. (103)</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4761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Aktivní legitimace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034557530"/>
              </p:ext>
            </p:extLst>
          </p:nvPr>
        </p:nvGraphicFramePr>
        <p:xfrm>
          <a:off x="0" y="712569"/>
          <a:ext cx="9144000" cy="348077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8578">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ÚOHS-R0139/2023/VZ, č. j.  ÚOHS-44149/2023/162</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279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https://uohs.gov.cz/cs/verejne-zakazky/sbirky-rozhodnuti/detail-19526.html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8470">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Otevřený informační systém pro Masarykovu univerzitu</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8578">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8.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9279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224 odst. 1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412414">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a:t>
                      </a:r>
                      <a:r>
                        <a:rPr lang="cs-CZ"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zn. ÚOHS-S0249/2023/VZ se podle ustanovení § 66 odst. 1 písm. g) zákona č. 500/2004 Sb., správní řád, ve znění pozdějších předpisů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zastavuje</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tento návrh výše jmenovaného navrhovatele se stal zjevně bezpředmětným…</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156177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K pojmu „hrozba újmy“ je třeba uvést, že tento pojem se v konstantní rozhodovací praxi Úřadu a správních soudů vykládá jako alespoň teoretická ztráta možnosti dodavatele získat danou veřejnou zakázku (blíže srov. např. rozhodnutí předsedy Úřadu č. j. ÚOHS-R0030/2019/VZ-10933/2019/322/</a:t>
            </a:r>
            <a:r>
              <a:rPr lang="cs-CZ" sz="2000" dirty="0" err="1">
                <a:effectLst/>
                <a:latin typeface="Arial" panose="020B0604020202020204" pitchFamily="34" charset="0"/>
                <a:ea typeface="Calibri" panose="020F0502020204030204" pitchFamily="34" charset="0"/>
                <a:cs typeface="Times New Roman" panose="02020603050405020304" pitchFamily="18" charset="0"/>
              </a:rPr>
              <a:t>DJa</a:t>
            </a:r>
            <a:r>
              <a:rPr lang="cs-CZ" sz="2000" dirty="0">
                <a:effectLst/>
                <a:latin typeface="Arial" panose="020B0604020202020204" pitchFamily="34" charset="0"/>
                <a:ea typeface="Calibri" panose="020F0502020204030204" pitchFamily="34" charset="0"/>
                <a:cs typeface="Times New Roman" panose="02020603050405020304" pitchFamily="18" charset="0"/>
              </a:rPr>
              <a:t> ze dne 17. 4. 2019 nebo rozsudek Krajského soudu v Brně č. j. 31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Af</a:t>
            </a:r>
            <a:r>
              <a:rPr lang="cs-CZ" sz="2000" dirty="0">
                <a:effectLst/>
                <a:latin typeface="Arial" panose="020B0604020202020204" pitchFamily="34" charset="0"/>
                <a:ea typeface="Calibri" panose="020F0502020204030204" pitchFamily="34" charset="0"/>
                <a:cs typeface="Times New Roman" panose="02020603050405020304" pitchFamily="18" charset="0"/>
              </a:rPr>
              <a:t> 54/2012-443 ze dne 9. 4. 2013).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touto optikou posuzoval újmu navrhovatele, přičemž dospěl k závěru,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navrhovateli k okamžiku zániku účastenství v zadávacím řízení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již nemohla vzniknout újma (ani teoretická)</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protože platí, že se již od tohoto okamžiku nemůže stát ani teoreticky vybraným dodavatelem</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Vzhledem k tomu, že Úřad po přezkoumání rozhodnutí o vyloučení v řízení dospěl k závěru, že vyloučení navrhovatele bylo v souladu se zákonem, od tohoto okamžiku se navrhovatel nemůže stát vybraným dodavatelem a ani mu nemůže být způsobena jakákoli újma. (32)</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2529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Lze odkázat i na rozsudek Soudního dvora Evropské unie ve věci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Randstad</a:t>
            </a:r>
            <a:r>
              <a:rPr lang="cs-CZ" sz="2000" i="1" dirty="0">
                <a:effectLst/>
                <a:latin typeface="Arial" panose="020B0604020202020204" pitchFamily="34" charset="0"/>
                <a:ea typeface="Calibri" panose="020F0502020204030204" pitchFamily="34" charset="0"/>
                <a:cs typeface="Times New Roman" panose="02020603050405020304" pitchFamily="18" charset="0"/>
              </a:rPr>
              <a:t> Italia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SpA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C-497/20, který obdobně reflektuje, zda je rozhodnutí o vyloučení dodavatele konečné, zejména při posouzení aktivní legitimace ke zpochybnění rozhodnutí o zadání zakázky. Soudní dvůr v bodě 72 uvedl následující: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jde o uchazeče vyloučené ze zadávacího řízení, </a:t>
            </a:r>
            <a:r>
              <a:rPr lang="cs-CZ" sz="2000" i="1" dirty="0">
                <a:effectLst/>
                <a:latin typeface="Arial" panose="020B0604020202020204" pitchFamily="34" charset="0"/>
                <a:ea typeface="Calibri" panose="020F0502020204030204" pitchFamily="34" charset="0"/>
                <a:cs typeface="Times New Roman" panose="02020603050405020304" pitchFamily="18" charset="0"/>
              </a:rPr>
              <a:t>článek 2a směrnice 89/665 upřesňuje, že se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tito uchazeči již nepovažují za dotčené, a nemusí jim tedy být oznámeno rozhodnutí o zadání zakázky, </a:t>
            </a:r>
            <a:r>
              <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pokud se jejich vyloučení stalo konečným. </a:t>
            </a:r>
          </a:p>
          <a:p>
            <a:pPr marL="0" indent="0" algn="just">
              <a:lnSpc>
                <a:spcPct val="107000"/>
              </a:lnSpc>
              <a:spcAft>
                <a:spcPts val="800"/>
              </a:spcAft>
              <a:buNone/>
            </a:pPr>
            <a:endPar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Naproti tomu, pokud tito uchazeči ještě nebyli s konečnou platností vyloučeni</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jim být oznámeno rozhodnutí o zadání zakázky</a:t>
            </a:r>
            <a:r>
              <a:rPr lang="cs-CZ" sz="2000" i="1" dirty="0">
                <a:effectLst/>
                <a:latin typeface="Arial" panose="020B0604020202020204" pitchFamily="34" charset="0"/>
                <a:ea typeface="Calibri" panose="020F0502020204030204" pitchFamily="34" charset="0"/>
                <a:cs typeface="Times New Roman" panose="02020603050405020304" pitchFamily="18" charset="0"/>
              </a:rPr>
              <a:t>, k němuž se připojí shrnutí příslušných důvodů a údaj o pozastavení uzavření smlouvy, které následuje po tomto rozhodnutí. Z výkladu odstavců 1 a 2 tohoto článku ve vzájemném spojení vyplývá, že dodržení těchto minimálních podmínek jim má umožnit podat účinný opravný prostředek proti uvedenému rozhodnutí.</a:t>
            </a:r>
            <a:r>
              <a:rPr lang="cs-CZ" sz="2000" dirty="0">
                <a:effectLst/>
                <a:latin typeface="Arial" panose="020B0604020202020204" pitchFamily="34" charset="0"/>
                <a:ea typeface="Calibri" panose="020F0502020204030204" pitchFamily="34" charset="0"/>
                <a:cs typeface="Times New Roman" panose="02020603050405020304" pitchFamily="18" charset="0"/>
              </a:rPr>
              <a:t>“ (32)</a:t>
            </a:r>
          </a:p>
          <a:p>
            <a:pPr marL="0" indent="0" algn="just">
              <a:buNone/>
            </a:pPr>
            <a:endParaRPr lang="cs-CZ" sz="2000" b="1"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32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Navrhovatel v rozkladu spatřuje hrozbu újmy nejenom v tom, že se nestane vybraným dodavatelem</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také v samotné výměně stávajícího informačního systému za nový</a:t>
            </a:r>
            <a:r>
              <a:rPr lang="cs-CZ" sz="1900" dirty="0">
                <a:effectLst/>
                <a:latin typeface="Arial" panose="020B0604020202020204" pitchFamily="34" charset="0"/>
                <a:ea typeface="Calibri" panose="020F0502020204030204" pitchFamily="34" charset="0"/>
                <a:cs typeface="Times New Roman" panose="02020603050405020304" pitchFamily="18" charset="0"/>
              </a:rPr>
              <a:t>. Jinými slovy navrhovatel specifikuje újmu ve formě ušlého zisku z dosavadní činnosti pro zadavatele, o který navrhovatel v důsledku rozhodnutí zadavatele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přesoutěžit</a:t>
            </a:r>
            <a:r>
              <a:rPr lang="cs-CZ" sz="1900" dirty="0">
                <a:effectLst/>
                <a:latin typeface="Arial" panose="020B0604020202020204" pitchFamily="34" charset="0"/>
                <a:ea typeface="Calibri" panose="020F0502020204030204" pitchFamily="34" charset="0"/>
                <a:cs typeface="Times New Roman" panose="02020603050405020304" pitchFamily="18" charset="0"/>
              </a:rPr>
              <a:t>“ dodavatele plnění může přijít. (…) </a:t>
            </a:r>
          </a:p>
          <a:p>
            <a:pPr algn="just">
              <a:lnSpc>
                <a:spcPct val="107000"/>
              </a:lnSpc>
              <a:spcAft>
                <a:spcPts val="800"/>
              </a:spcAft>
            </a:pP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Aby byl určitý dodavatel v souladu s § 250 odst. 1 zákona aktivně legitimován </a:t>
            </a:r>
            <a:r>
              <a:rPr lang="cs-CZ" sz="1900" dirty="0">
                <a:effectLst/>
                <a:latin typeface="Arial" panose="020B0604020202020204" pitchFamily="34" charset="0"/>
                <a:ea typeface="Calibri" panose="020F0502020204030204" pitchFamily="34" charset="0"/>
                <a:cs typeface="Times New Roman" panose="02020603050405020304" pitchFamily="18" charset="0"/>
              </a:rPr>
              <a:t>k podání návrhu na zahájení řízení o přezkoumání úkonů zadavatele u Úřadu,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je potřeba, aby v důsledku tvrzeného porušení zákona úkonem či opomenutím zadavatele, vznikla či alespoň hrozila újma na jeho subjektivních právech.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Je zřejmé, že navrhovatelem tvrzená újma vznikne vždy, pokud zadavatel bude vybírat dodavatele poptávaného plnění,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avšak tato újma nepramení ze zásahu do veřejných subjektivních práv navrhovatele plynoucích z účasti v zadávacím řízení</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nýbrž z legitimního rozhodnutí zadavatele pořídit nový informační systém</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Právo k podání návrhu svědčí pouze osobě či osobám, do jejichž právních poměrů domnělá nezákonnost postupu zadavatele v zadávacím řízení zasahuje</a:t>
            </a:r>
            <a:r>
              <a:rPr lang="cs-CZ" sz="1900" dirty="0">
                <a:effectLst/>
                <a:latin typeface="Arial" panose="020B0604020202020204" pitchFamily="34" charset="0"/>
                <a:ea typeface="Calibri" panose="020F0502020204030204" pitchFamily="34" charset="0"/>
                <a:cs typeface="Times New Roman" panose="02020603050405020304" pitchFamily="18" charset="0"/>
              </a:rPr>
              <a:t>. To není zdejší případ.</a:t>
            </a:r>
            <a:endParaRPr lang="cs-CZ" sz="19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030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Odlišné lhůty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692880382"/>
              </p:ext>
            </p:extLst>
          </p:nvPr>
        </p:nvGraphicFramePr>
        <p:xfrm>
          <a:off x="0" y="712569"/>
          <a:ext cx="9144000" cy="589730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4566">
                <a:tc>
                  <a:txBody>
                    <a:bodyPr/>
                    <a:lstStyle/>
                    <a:p>
                      <a:pPr algn="just">
                        <a:lnSpc>
                          <a:spcPct val="107000"/>
                        </a:lnSpc>
                        <a:spcAft>
                          <a:spcPts val="800"/>
                        </a:spcAft>
                      </a:pPr>
                      <a:r>
                        <a:rPr lang="cs-CZ" sz="16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ÚOHS-S0513/2023/VZ, č. j.  ÚOHS-37309/2023/500</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04566">
                <a:tc>
                  <a:txBody>
                    <a:bodyPr/>
                    <a:lstStyle/>
                    <a:p>
                      <a:pPr algn="just">
                        <a:lnSpc>
                          <a:spcPct val="107000"/>
                        </a:lnSpc>
                        <a:spcAft>
                          <a:spcPts val="800"/>
                        </a:spcAft>
                      </a:pPr>
                      <a:r>
                        <a:rPr lang="cs-CZ" sz="16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https://uohs.gov.cz/cs/verejne-zakazky/sbirky-rozhodnuti/detail-19527.html</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4566">
                <a:tc>
                  <a:txBody>
                    <a:bodyPr/>
                    <a:lstStyle/>
                    <a:p>
                      <a:pPr algn="just">
                        <a:lnSpc>
                          <a:spcPct val="107000"/>
                        </a:lnSpc>
                        <a:spcAft>
                          <a:spcPts val="800"/>
                        </a:spcAft>
                      </a:pPr>
                      <a:r>
                        <a:rPr lang="cs-CZ"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Ventilátory pro umělou plicní ventilaci 2</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4566">
                <a:tc>
                  <a:txBody>
                    <a:bodyPr/>
                    <a:lstStyle/>
                    <a:p>
                      <a:pPr algn="just">
                        <a:lnSpc>
                          <a:spcPct val="107000"/>
                        </a:lnSpc>
                        <a:spcAft>
                          <a:spcPts val="800"/>
                        </a:spcAft>
                      </a:pPr>
                      <a:r>
                        <a:rPr lang="cs-CZ"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12. 12. 2023</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4566">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 ZZVZ</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165049">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Obviněný se dopustil přestupku podle § 268 odst. 1 písm. b) ZZVZ tím, že stanovil zadávací podmínky v rozporu se zásadou transparentnosti a s ustanovením § 212 odst. 8 ZZVZ, když ve Věstníku veřejných zakázek a na profilu zadavatele uvedl odlišný údaj o konci lhůty pro podání nabídek ve vztahu k dotčené části 1 veřejné zakázky, neboť v příslušném formuláři oznámení o zahájení otevřeného řízení uveřejněného ve Věstníku veřejných zakázek byla uvedena lhůta pro podání nabídek ve vztahu k části 1 veřejné zakázky do 8. 5. 2019 11:00 hodin, ale na profilu zadavatele byla lhůta pro podání nabídek platná i pro část 1 veřejné zakázky stanovena do 21. 5. 2019 11:00 hodin (lhůta pro podání nabídek byla zadavatelem na profilu zadavatele prodloužena z původní lhůty do 8. 5. 2019 11:00 hodin na 21. 5. 2019 11:00 hodin a zadavatel tuto změnu ve vztahu k  části 1 veřejné zakázky nereflektoval dle § 212 odst. 4 citovaného zákona v rámci opravného formuláře zaslaného k uveřejnění ve Věstníku veřejných zakázek), a současně zadal veřejnou zakázku, když dne 8. 7. 2019 uzavřel smlouvu na plnění výše specifikované části 1 veřejné zakázky s vybraným dodavatelem…</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764857">
                <a:tc>
                  <a:txBody>
                    <a:bodyPr/>
                    <a:lstStyle/>
                    <a:p>
                      <a:pPr algn="just">
                        <a:lnSpc>
                          <a:spcPct val="107000"/>
                        </a:lnSpc>
                        <a:spcAft>
                          <a:spcPts val="800"/>
                        </a:spcAft>
                      </a:pPr>
                      <a:r>
                        <a:rPr lang="cs-CZ" sz="1600" b="0" kern="1200" dirty="0">
                          <a:solidFill>
                            <a:schemeClr val="dk1"/>
                          </a:solidFill>
                          <a:effectLst/>
                          <a:latin typeface="Arial" panose="020B0604020202020204" pitchFamily="34" charset="0"/>
                          <a:ea typeface="+mn-ea"/>
                          <a:cs typeface="Arial" panose="020B0604020202020204" pitchFamily="34" charset="0"/>
                        </a:rPr>
                        <a:t>Podán rozklad – ÚOHS-R0143/2023/VZ, rozhodnutí potvrzeno, rozklad zamítnut.</a:t>
                      </a:r>
                      <a:endParaRPr lang="cs-CZ" sz="16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241206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PH - 155 659 810,85 Kč</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 musí před uzavřením smlouvy o dílo předložit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 plán organizace výstavby a podrobný harmonogram plnění prací s jasně definovanými milníky</a:t>
            </a:r>
            <a:r>
              <a:rPr lang="cs-CZ" sz="18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Musí zahrnout Z </a:t>
            </a:r>
            <a:r>
              <a:rPr lang="cs-CZ" sz="1800" dirty="0">
                <a:effectLst/>
                <a:latin typeface="Arial" panose="020B0604020202020204" pitchFamily="34" charset="0"/>
                <a:ea typeface="Calibri" panose="020F0502020204030204" pitchFamily="34" charset="0"/>
                <a:cs typeface="Times New Roman" panose="02020603050405020304" pitchFamily="18" charset="0"/>
              </a:rPr>
              <a:t>požadované informace (např. členění na jednotlivé fáze stavby, výpočet nejdříve možných a nejpozději přípustných termínů, struktura procesu s termíny zahájení, dokončení a termíny jednotlivých stavebních procesů).</a:t>
            </a:r>
          </a:p>
          <a:p>
            <a:pPr algn="just">
              <a:lnSpc>
                <a:spcPct val="107000"/>
              </a:lnSpc>
              <a:spcAft>
                <a:spcPts val="800"/>
              </a:spcAft>
            </a:pPr>
            <a:r>
              <a:rPr lang="cs-CZ" sz="1800" dirty="0">
                <a:solidFill>
                  <a:srgbClr val="0070C0"/>
                </a:solidFill>
                <a:latin typeface="Arial" panose="020B0604020202020204" pitchFamily="34" charset="0"/>
                <a:ea typeface="Calibri" panose="020F0502020204030204" pitchFamily="34" charset="0"/>
                <a:cs typeface="Times New Roman" panose="02020603050405020304" pitchFamily="18" charset="0"/>
              </a:rPr>
              <a:t>D má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celkem 16 měsíců na plnění </a:t>
            </a:r>
            <a:r>
              <a:rPr lang="cs-CZ" sz="1800" dirty="0">
                <a:effectLst/>
                <a:latin typeface="Arial" panose="020B0604020202020204" pitchFamily="34" charset="0"/>
                <a:ea typeface="Calibri" panose="020F0502020204030204" pitchFamily="34" charset="0"/>
                <a:cs typeface="Times New Roman" panose="02020603050405020304" pitchFamily="18" charset="0"/>
              </a:rPr>
              <a:t>VZ.</a:t>
            </a:r>
          </a:p>
          <a:p>
            <a:pPr algn="just">
              <a:lnSpc>
                <a:spcPct val="107000"/>
              </a:lnSpc>
              <a:spcAft>
                <a:spcPts val="800"/>
              </a:spcAft>
            </a:pPr>
            <a:r>
              <a:rPr lang="cs-CZ" sz="1800" dirty="0">
                <a:solidFill>
                  <a:srgbClr val="C49500"/>
                </a:solidFill>
                <a:latin typeface="Arial" panose="020B0604020202020204" pitchFamily="34" charset="0"/>
                <a:ea typeface="Calibri" panose="020F0502020204030204" pitchFamily="34" charset="0"/>
                <a:cs typeface="Times New Roman" panose="02020603050405020304" pitchFamily="18" charset="0"/>
              </a:rPr>
              <a:t>Z</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 musí doručit D ve lhůtě 6 měsíců počítaných od podpisu smlouvy písemnou výzvu k převzetí staveniště. </a:t>
            </a:r>
          </a:p>
          <a:p>
            <a:pPr algn="just">
              <a:lnSpc>
                <a:spcPct val="107000"/>
              </a:lnSpc>
              <a:spcAft>
                <a:spcPts val="800"/>
              </a:spcAft>
            </a:pP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Od doručení výzvy má D celkem 10 kalendářních dnů na to, aby staveniště od Z převzal a bezodkladně začal s plněním. </a:t>
            </a:r>
          </a:p>
          <a:p>
            <a:pPr algn="just">
              <a:lnSpc>
                <a:spcPct val="107000"/>
              </a:lnSpc>
              <a:spcAft>
                <a:spcPts val="800"/>
              </a:spcAft>
            </a:pP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Smlouva o dílo připouští, aby si tento termín strany sjednaly i jinak</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P</a:t>
            </a:r>
            <a:r>
              <a:rPr lang="cs-CZ" sz="1800" dirty="0">
                <a:effectLst/>
                <a:latin typeface="Arial" panose="020B0604020202020204" pitchFamily="34" charset="0"/>
                <a:ea typeface="Calibri" panose="020F0502020204030204" pitchFamily="34" charset="0"/>
                <a:cs typeface="Times New Roman" panose="02020603050405020304" pitchFamily="18" charset="0"/>
              </a:rPr>
              <a:t>okud by Z v průběhu šesti měsíců od podpisu smlouvy vůbec D nevyzval, má D právo od smlouvy o dílo odstoupit.</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363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latin typeface="Arial" panose="020B0604020202020204" pitchFamily="34" charset="0"/>
                <a:cs typeface="Arial" panose="020B0604020202020204" pitchFamily="34" charset="0"/>
              </a:rPr>
              <a:t>VZ rozdělená na části,</a:t>
            </a:r>
          </a:p>
          <a:p>
            <a:pPr algn="just"/>
            <a:r>
              <a:rPr lang="cs-CZ" sz="2400" dirty="0">
                <a:latin typeface="Arial" panose="020B0604020202020204" pitchFamily="34" charset="0"/>
                <a:cs typeface="Arial" panose="020B0604020202020204" pitchFamily="34" charset="0"/>
              </a:rPr>
              <a:t>pro obě části byla ve VVZ stanovena lhůta pro podání nabídek na 8. 5. 2019,</a:t>
            </a:r>
          </a:p>
          <a:p>
            <a:pPr algn="just"/>
            <a:r>
              <a:rPr lang="cs-CZ" sz="2400" u="sng" dirty="0">
                <a:latin typeface="Arial" panose="020B0604020202020204" pitchFamily="34" charset="0"/>
                <a:cs typeface="Arial" panose="020B0604020202020204" pitchFamily="34" charset="0"/>
              </a:rPr>
              <a:t>změnovým formulářem ve VVZ </a:t>
            </a:r>
            <a:r>
              <a:rPr lang="cs-CZ" sz="2400" dirty="0">
                <a:latin typeface="Arial" panose="020B0604020202020204" pitchFamily="34" charset="0"/>
                <a:cs typeface="Arial" panose="020B0604020202020204" pitchFamily="34" charset="0"/>
              </a:rPr>
              <a:t>zadavatel prodloužil lhůtu pro podání nabídek na 21. 5. 2019 – ale pouze pro část 2 VZ,</a:t>
            </a:r>
          </a:p>
          <a:p>
            <a:pPr algn="just"/>
            <a:r>
              <a:rPr lang="cs-CZ" sz="2400" dirty="0">
                <a:latin typeface="Arial" panose="020B0604020202020204" pitchFamily="34" charset="0"/>
                <a:cs typeface="Arial" panose="020B0604020202020204" pitchFamily="34" charset="0"/>
              </a:rPr>
              <a:t>na profilu zadavatele je lhůta 21. 5. 2019 uvedena pro obě části VZ,</a:t>
            </a:r>
          </a:p>
          <a:p>
            <a:pPr algn="just"/>
            <a:r>
              <a:rPr lang="cs-CZ" sz="2400" dirty="0">
                <a:latin typeface="Arial" panose="020B0604020202020204" pitchFamily="34" charset="0"/>
                <a:cs typeface="Arial" panose="020B0604020202020204" pitchFamily="34" charset="0"/>
              </a:rPr>
              <a:t>8. 7. 2019 uzavřel zadavatel smlouvu na část 1 VZ.</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290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300" b="1" dirty="0">
                <a:latin typeface="Arial" panose="020B0604020202020204" pitchFamily="34" charset="0"/>
                <a:cs typeface="Arial" panose="020B0604020202020204" pitchFamily="34" charset="0"/>
              </a:rPr>
              <a:t>Argumentace Úřadu:</a:t>
            </a:r>
          </a:p>
          <a:p>
            <a:pPr algn="just"/>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Věstník veřejných zakázek je nutno vnímat jako primární zdroj informací pro potencionální dodavatele</a:t>
            </a:r>
            <a:r>
              <a:rPr lang="cs-CZ" sz="2300" dirty="0">
                <a:effectLst/>
                <a:latin typeface="Arial" panose="020B0604020202020204" pitchFamily="34" charset="0"/>
                <a:ea typeface="Calibri" panose="020F0502020204030204" pitchFamily="34" charset="0"/>
                <a:cs typeface="Times New Roman" panose="02020603050405020304" pitchFamily="18" charset="0"/>
              </a:rPr>
              <a:t>, kdy údaj o konci lhůty pro podání nabídek představuje v jejich procesu rozhodování o tom, zda se více zajímat o veřejnou zakázku za účelem zvážení podání nabídky a zda svou nabídku podat, či nepodat, jednu z prvotních rozhodných informací, na základě které teprve může vyplynout motivace ke zjišťování podrobnějších informací k veřejné zakázce na profilu zadavatele. (…)</a:t>
            </a:r>
          </a:p>
          <a:p>
            <a:pPr marL="0" indent="0" algn="just">
              <a:buNone/>
            </a:pPr>
            <a:endParaRPr lang="cs-CZ" sz="23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300" dirty="0">
                <a:effectLst/>
                <a:latin typeface="Arial" panose="020B0604020202020204" pitchFamily="34" charset="0"/>
                <a:ea typeface="Calibri" panose="020F0502020204030204" pitchFamily="34" charset="0"/>
                <a:cs typeface="Times New Roman" panose="02020603050405020304" pitchFamily="18" charset="0"/>
              </a:rPr>
              <a:t>Jinými slovy,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to zadavatel, který nese odpovědnost za zákonné a transparentní stanovení zadávacích podmínek</a:t>
            </a:r>
            <a:r>
              <a:rPr lang="cs-CZ" sz="2300" dirty="0">
                <a:effectLst/>
                <a:latin typeface="Arial" panose="020B0604020202020204" pitchFamily="34" charset="0"/>
                <a:ea typeface="Calibri" panose="020F0502020204030204" pitchFamily="34" charset="0"/>
                <a:cs typeface="Times New Roman" panose="02020603050405020304" pitchFamily="18" charset="0"/>
              </a:rPr>
              <a:t> a mj. i za naplnění podmínek § 212 odst. 8 zákona, a </a:t>
            </a:r>
            <a:r>
              <a:rPr lang="cs-CZ" sz="23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nelze se tedy odkazovat na to,</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že jsou to dodavatelé</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kteří se měli přihlásit k odběru novinek na profilu zadavatele a aktivně zjišťovat a vyjasňovat zadavatelem nezákonně stanovené zadávací podmínky</a:t>
            </a:r>
            <a:r>
              <a:rPr lang="cs-CZ" sz="2300" dirty="0">
                <a:effectLst/>
                <a:latin typeface="Arial" panose="020B0604020202020204" pitchFamily="34" charset="0"/>
                <a:ea typeface="Calibri" panose="020F0502020204030204" pitchFamily="34" charset="0"/>
                <a:cs typeface="Times New Roman" panose="02020603050405020304" pitchFamily="18" charset="0"/>
              </a:rPr>
              <a:t>. (47)</a:t>
            </a:r>
            <a:endParaRPr lang="cs-CZ" sz="2300" b="1"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373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07504" y="188640"/>
            <a:ext cx="8928992"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Změna zadávacích podmínek</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251343368"/>
              </p:ext>
            </p:extLst>
          </p:nvPr>
        </p:nvGraphicFramePr>
        <p:xfrm>
          <a:off x="0" y="568553"/>
          <a:ext cx="9144000" cy="623136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82448">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ÚOHS-S0833/2023/VZ, č. j.  ÚOHS-48953/2023/500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82448">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https://uohs.gov.cz/cs/verejne-zakazky/sbirky-rozhodnuti/detail-19539.html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82448">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Soubor přístrojů pro korelativní elektronovou a fluorescenční mikroskopii</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82448">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16. 12. 2023</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82448">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99 odst. 1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4260577">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stanovené v § 99 odst. 1 ZZVZ ve spojení se zásadou transparentnosti, když provedl změnu zadávací dokumentace (…),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aniž by uvedenou změnu zadávací dokumentace uveřejnil stejným způsobem jako původní zadávací podmínku</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když ji pouze oznámil dodavateli prostřednictvím zprávy na profilu zadavatele jako odpověď na žádost o vysvětlení zadávací dokumentace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při zadávání veřejné zakázky nedodržel pravidlo stanovené v § 98 odst. 1 ZZVZ ve spojení se zásadou transparentnosti tím, že provedl vysvětlení zadávací dokumentace cit. veřejné zakázky (…)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aniž by však uvedené vysvětlení zadávací dokumentace uveřejnil na profilu zadavatele</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872910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Z obdržel prostřednictvím profilu zadavatele žádost o vysvětlení ZD,</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D se tázal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zdali s ohledem na znění bodu 1.2 technické specifikace v podané nabídce akceptuje </a:t>
            </a:r>
            <a:r>
              <a:rPr lang="cs-CZ" sz="2400" dirty="0">
                <a:effectLst/>
                <a:latin typeface="Arial" panose="020B0604020202020204" pitchFamily="34" charset="0"/>
                <a:ea typeface="Calibri" panose="020F0502020204030204" pitchFamily="34" charset="0"/>
                <a:cs typeface="Times New Roman" panose="02020603050405020304" pitchFamily="18" charset="0"/>
              </a:rPr>
              <a:t>elektronový mikroskop, u kterého dodavatel garantuje čárové rozlišení 0,20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nm</a:t>
            </a:r>
            <a:r>
              <a:rPr lang="cs-CZ" sz="2400" dirty="0">
                <a:effectLst/>
                <a:latin typeface="Arial" panose="020B0604020202020204" pitchFamily="34" charset="0"/>
                <a:ea typeface="Calibri" panose="020F0502020204030204" pitchFamily="34" charset="0"/>
                <a:cs typeface="Times New Roman" panose="02020603050405020304" pitchFamily="18" charset="0"/>
              </a:rPr>
              <a:t> při urychlovacím napětí 120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kV</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400" u="sng" dirty="0">
                <a:latin typeface="Arial" panose="020B0604020202020204" pitchFamily="34" charset="0"/>
                <a:ea typeface="Calibri" panose="020F0502020204030204" pitchFamily="34" charset="0"/>
                <a:cs typeface="Times New Roman" panose="02020603050405020304" pitchFamily="18" charset="0"/>
              </a:rPr>
              <a:t>Z</a:t>
            </a:r>
            <a:r>
              <a:rPr lang="cs-CZ" sz="2400" u="sng" dirty="0">
                <a:effectLst/>
                <a:latin typeface="Arial" panose="020B0604020202020204" pitchFamily="34" charset="0"/>
                <a:ea typeface="Calibri" panose="020F0502020204030204" pitchFamily="34" charset="0"/>
                <a:cs typeface="Times New Roman" panose="02020603050405020304" pitchFamily="18" charset="0"/>
              </a:rPr>
              <a:t> odpověděl </a:t>
            </a:r>
            <a:r>
              <a:rPr lang="cs-CZ" sz="2400" dirty="0">
                <a:effectLst/>
                <a:latin typeface="Arial" panose="020B0604020202020204" pitchFamily="34" charset="0"/>
                <a:ea typeface="Calibri" panose="020F0502020204030204" pitchFamily="34" charset="0"/>
                <a:cs typeface="Times New Roman" panose="02020603050405020304" pitchFamily="18" charset="0"/>
              </a:rPr>
              <a:t>na zaslaný dotaz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ve formě odchozí zprávy odeslané prostřednictvím profilu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přičemž uvedl, že uvedené urychlovací napětí 120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kV</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akceptuje</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Tato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zpráva nebyla viditelná pro nepřihlášené uživatele.</a:t>
            </a:r>
          </a:p>
          <a:p>
            <a:pPr algn="just"/>
            <a:endParaRPr lang="cs-CZ" sz="2000" u="sng"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41735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 ohledem na formulaci stanoveného požadavku je pak zřejmé, že obviněný jeho prostřednictvím stanovil požadavek na minimální čárové rozlišení při konstantním urychlovacím napětí.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 gramatického výkladu dotčeného požadavku tak zcela jednoznačně vyplývalo, že dodavatelé nemohou uvedený požadavek splnit jakoukoliv hodnotou urychlovacího napětí než právě 100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kV</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 ohledem na výše uvedené je pak zřejmé,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obviněný svou odpovědí </a:t>
            </a:r>
            <a:r>
              <a:rPr lang="cs-CZ" sz="2000" dirty="0">
                <a:effectLst/>
                <a:latin typeface="Arial" panose="020B0604020202020204" pitchFamily="34" charset="0"/>
                <a:ea typeface="Calibri" panose="020F0502020204030204" pitchFamily="34" charset="0"/>
                <a:cs typeface="Times New Roman" panose="02020603050405020304" pitchFamily="18" charset="0"/>
              </a:rPr>
              <a:t>ze dne 23. 10. 2023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rozšířil, a tedy změnil původně stanovené technické podmínky</a:t>
            </a:r>
            <a:r>
              <a:rPr lang="cs-CZ" sz="2000" dirty="0">
                <a:effectLst/>
                <a:latin typeface="Arial" panose="020B0604020202020204" pitchFamily="34" charset="0"/>
                <a:ea typeface="Calibri" panose="020F0502020204030204" pitchFamily="34" charset="0"/>
                <a:cs typeface="Times New Roman" panose="02020603050405020304" pitchFamily="18" charset="0"/>
              </a:rPr>
              <a:t> tak, že nad rámec výše určené konstantní hodnoty urychlovacího napětí ve výši 100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kV</a:t>
            </a:r>
            <a:r>
              <a:rPr lang="cs-CZ" sz="2000" dirty="0">
                <a:effectLst/>
                <a:latin typeface="Arial" panose="020B0604020202020204" pitchFamily="34" charset="0"/>
                <a:ea typeface="Calibri" panose="020F0502020204030204" pitchFamily="34" charset="0"/>
                <a:cs typeface="Times New Roman" panose="02020603050405020304" pitchFamily="18" charset="0"/>
              </a:rPr>
              <a:t> nově připustil rovněž hodnotu urychlovacího napětí ve výši 120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kV</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Obviněný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se tak jednoznačně dopustil změny zadávací dokumentace</a:t>
            </a:r>
            <a:r>
              <a:rPr lang="cs-CZ" sz="2000" dirty="0">
                <a:effectLst/>
                <a:latin typeface="Arial" panose="020B0604020202020204" pitchFamily="34" charset="0"/>
                <a:ea typeface="Calibri" panose="020F0502020204030204" pitchFamily="34" charset="0"/>
                <a:cs typeface="Times New Roman" panose="02020603050405020304" pitchFamily="18" charset="0"/>
              </a:rPr>
              <a:t>, a byl tak povinen postupovat podle ustanovení § 99 zákona.</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Obviněný tak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byl s ohledem na ustanovení § 99 odst. 1 zákona povinen provedenou změnu zadávací dokumentace uveřejnit stejným způsobem jako zadávací podmínku, která byla změněna</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7672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Předpokládaná hodnota</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17622772"/>
              </p:ext>
            </p:extLst>
          </p:nvPr>
        </p:nvGraphicFramePr>
        <p:xfrm>
          <a:off x="0" y="712569"/>
          <a:ext cx="9144000" cy="605330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501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ÚOHS-S0448/2023/VZ, č. j.  ÚOHS-37310/2023/500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501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https://uohs.gov.cz/cs/verejne-zakazky/sbirky-rozhodnuti/detail-19547.html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5014">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FNKV – Centrální zajištění logistických služeb</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501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18.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35014">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16 odst. 1 a 2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255411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pro zadávání veřejných zakázek stanovené v § 2 odst. 3 cit. ZZVZ, když veřejnou zakázku nezadal v některém z v úvahu přicházejících druhů zadávacích řízení podle § 55 ZZVZ, ačkoliv k tomu byl povinen, neboť podle předpokládané hodnoty cit. veřejné zakázky, do které měla být započítána rovněž provize hrazená jednotlivými dodavateli zdravotnického materiálu na základě dohod o úpravě práv a povinností při zřizování a správě konsignačních zásob, se jednalo o nadlimitní veřejnou zakázku ve smyslu § 25 ZZVZ</a:t>
                      </a:r>
                      <a:r>
                        <a:rPr lang="cs-CZ"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1079538">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Podán rozklad – ÚOHS-R0144/2023/VZ, rozhodnutí potvrzeno, rozklad zamítnut.</a:t>
                      </a:r>
                    </a:p>
                  </a:txBody>
                  <a:tcPr/>
                </a:tc>
                <a:extLst>
                  <a:ext uri="{0D108BD9-81ED-4DB2-BD59-A6C34878D82A}">
                    <a16:rowId xmlns:a16="http://schemas.microsoft.com/office/drawing/2014/main" val="3371201595"/>
                  </a:ext>
                </a:extLst>
              </a:tr>
            </a:tbl>
          </a:graphicData>
        </a:graphic>
      </p:graphicFrame>
    </p:spTree>
    <p:extLst>
      <p:ext uri="{BB962C8B-B14F-4D97-AF65-F5344CB8AC3E}">
        <p14:creationId xmlns:p14="http://schemas.microsoft.com/office/powerpoint/2010/main" val="4075044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r>
              <a:rPr lang="cs-CZ" sz="2000" u="sng" dirty="0">
                <a:effectLst/>
                <a:latin typeface="Arial" panose="020B0604020202020204" pitchFamily="34" charset="0"/>
                <a:ea typeface="Calibri" panose="020F0502020204030204" pitchFamily="34" charset="0"/>
                <a:cs typeface="Times New Roman" panose="02020603050405020304" pitchFamily="18" charset="0"/>
              </a:rPr>
              <a:t>VZMR</a:t>
            </a:r>
            <a:r>
              <a:rPr lang="cs-CZ" sz="2000" dirty="0">
                <a:effectLst/>
                <a:latin typeface="Arial" panose="020B0604020202020204" pitchFamily="34" charset="0"/>
                <a:ea typeface="Calibri" panose="020F0502020204030204" pitchFamily="34" charset="0"/>
                <a:cs typeface="Times New Roman" panose="02020603050405020304" pitchFamily="18" charset="0"/>
              </a:rPr>
              <a:t> – PH 1 387 000 Kč bez DPH</a:t>
            </a:r>
          </a:p>
          <a:p>
            <a:pPr algn="just"/>
            <a:r>
              <a:rPr lang="cs-CZ" sz="2000" u="sng" dirty="0">
                <a:effectLst/>
                <a:latin typeface="Arial" panose="020B0604020202020204" pitchFamily="34" charset="0"/>
                <a:ea typeface="Calibri" panose="020F0502020204030204" pitchFamily="34" charset="0"/>
                <a:cs typeface="Times New Roman" panose="02020603050405020304" pitchFamily="18" charset="0"/>
              </a:rPr>
              <a:t>předmětem byly logistické služby poskytované dodavatelem </a:t>
            </a:r>
            <a:r>
              <a:rPr lang="cs-CZ" sz="2000" dirty="0">
                <a:effectLst/>
                <a:latin typeface="Arial" panose="020B0604020202020204" pitchFamily="34" charset="0"/>
                <a:ea typeface="Calibri" panose="020F0502020204030204" pitchFamily="34" charset="0"/>
                <a:cs typeface="Times New Roman" panose="02020603050405020304" pitchFamily="18" charset="0"/>
              </a:rPr>
              <a:t>spojené</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s redistribucí spotřebního zdravotnického materiálu od obviněným určených dodavatelů přes</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(centrální) konsignační sklad do</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jednotlivých stanic (pracovišť) obviněného, a to</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průběžně podle aktuálních potřeb obviněného po celou dobu platnosti smlouvy.</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Tento centrální systém logistických služeb funguje na základě dvou právních titulů,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na základě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smlouvy uzavřené mezi obviněným a dodavatelem </a:t>
            </a:r>
            <a:r>
              <a:rPr lang="cs-CZ" sz="2000" u="sng" dirty="0" err="1">
                <a:effectLst/>
                <a:latin typeface="Arial" panose="020B0604020202020204" pitchFamily="34" charset="0"/>
                <a:ea typeface="Calibri" panose="020F0502020204030204" pitchFamily="34" charset="0"/>
                <a:cs typeface="Times New Roman" panose="02020603050405020304" pitchFamily="18" charset="0"/>
              </a:rPr>
              <a:t>NemLog</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a </a:t>
            </a:r>
          </a:p>
          <a:p>
            <a:pPr algn="just">
              <a:lnSpc>
                <a:spcPct val="107000"/>
              </a:lnSpc>
              <a:spcAft>
                <a:spcPts val="800"/>
              </a:spcAft>
            </a:pPr>
            <a:r>
              <a:rPr lang="cs-CZ" sz="2000" u="sng" dirty="0">
                <a:effectLst/>
                <a:latin typeface="Arial" panose="020B0604020202020204" pitchFamily="34" charset="0"/>
                <a:ea typeface="Calibri" panose="020F0502020204030204" pitchFamily="34" charset="0"/>
                <a:cs typeface="Times New Roman" panose="02020603050405020304" pitchFamily="18" charset="0"/>
              </a:rPr>
              <a:t>dohodami uzavřenými mezi dodavatelem </a:t>
            </a:r>
            <a:r>
              <a:rPr lang="cs-CZ" sz="2000" u="sng" dirty="0" err="1">
                <a:effectLst/>
                <a:latin typeface="Arial" panose="020B0604020202020204" pitchFamily="34" charset="0"/>
                <a:ea typeface="Calibri" panose="020F0502020204030204" pitchFamily="34" charset="0"/>
                <a:cs typeface="Times New Roman" panose="02020603050405020304" pitchFamily="18" charset="0"/>
              </a:rPr>
              <a:t>NemLog</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a jednotlivými dodavateli spotřebního zdravotnického materiálu</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Jinými slovy, služby poskytované na základě smlouvy a jednotlivých dohod umožňují toliko společně realizaci požadavku obviněného na centralizované dodávání spotřebního zdravotnického materiálu.</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4680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 ohledem na výše uvedené tak dle názoru Úřadu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předpokládanou hodnotu veřejné zakázky </a:t>
            </a:r>
            <a:r>
              <a:rPr lang="cs-CZ" sz="2400" dirty="0">
                <a:effectLst/>
                <a:latin typeface="Arial" panose="020B0604020202020204" pitchFamily="34" charset="0"/>
                <a:ea typeface="Calibri" panose="020F0502020204030204" pitchFamily="34" charset="0"/>
                <a:cs typeface="Times New Roman" panose="02020603050405020304" pitchFamily="18" charset="0"/>
              </a:rPr>
              <a:t>z roku 2018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tvoří jednak odměna hrazená dodavateli </a:t>
            </a:r>
            <a:r>
              <a:rPr lang="cs-CZ" sz="2400"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NemLog</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obviněným ve formě ceny za poskytování logistických služeb</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jednak provize, kterou inkasuje dodavatel </a:t>
            </a:r>
            <a:r>
              <a:rPr lang="cs-CZ" sz="2400" dirty="0" err="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NemLog</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od dodavatelů spotřebního zdravotnického materiálu jako určitá procenta z obratu spotřebního zdravotnického materiálu</a:t>
            </a:r>
            <a:r>
              <a:rPr lang="cs-CZ" sz="2400" dirty="0">
                <a:effectLst/>
                <a:latin typeface="Arial" panose="020B0604020202020204" pitchFamily="34" charset="0"/>
                <a:ea typeface="Calibri" panose="020F0502020204030204" pitchFamily="34" charset="0"/>
                <a:cs typeface="Times New Roman" panose="02020603050405020304" pitchFamily="18" charset="0"/>
              </a:rPr>
              <a:t>.(160)</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741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Předně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zákon v § 16 nestanovuje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by předpokládaná hodnota veřejné zakázky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měla být jakkoliv snižována či upravována v závislosti na tom</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zda nějaké konkrétní plnění již bylo dříve započteno na jinou veřejnou zakázku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Lze tak dospět k závěru, že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takovému fakticky „dvojímu započtení“ jednoho plnění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 předpokládané hodnoty více veřejných zakázek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zákon nijak nebrání</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Naopak lze říci, že pokud zákon stanovuje povinnost zahrnout do předpokládané hodnoty všechna plnění, která vyplývají ze smlouvy na konkrétní veřejnou zakázku, bylo by nelogické a v rozporu se zákonem, pokud by plnění, které prokazatelně plyne ze smlouvy na veřejnou zakázku bylo z předpokládané hodnoty odečteno jen proto, že již bylo zahrnuto do předpokládané hodnoty jiné veřejné zakázky.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Koncepce předpokládané hodnoty veřejné zakázky není vázána na jedno specifické konkrétní plnění, které by mohlo vyplynout ze smlouvy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na všechna plnění</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ať už peněžní či nepeněžní</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která plynou dodavateli jako beneficientovi právě z jeho postavení dodavatele v dané veřejné zakázce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Je tomu tak proto, že tato hodnota vyjadřuje především to, o co vlastně soutěží dodavatelé, nikoliv to, co jim poskytne přímo zadavatel z veřejných rozpočtů (byť tomu tak ve většině případů je). (39)</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5839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Tudíž,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ve veřejné zakázce dojde k tomu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její úplata je založena na částečné odměně ze strany zadavatele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částečně je navázána smluvním konstruktem na úplatu ze strany třetí osoby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ale je zřejmé, že zadavatel svou činností přispěl ke vzniku takovéhoto peněžního toku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pak je v souladu se zákonem, že se obě částky do předpokládané hodnoty takové veřejné zakázky promítnou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protože to je hodnota, o niž se má soutěžit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Pokud pak část této úplaty platí zadavatel skrytě v rámci jiné zakázky (a záměrně je hovořeno o části, neboť není zřejmé, zda a v jaké výši dodavatelé tuto částku přenesli do nabídek v rámci zakázek SZM), pak v této veřejné zakázce (zakázkách na dodání SZM) dodavatelé soutěží o možnost dodávat plnění, jež má svou vlastní předpokládanou hodnotu, přičemž jejich náklady se mohou do jimi nabídnuté ceny promítnout různě. Stále však soutěží o zakázku v hodnotě, která odráží jejich potenciální zisk a náklady s tím spojené v dané veřejné zakázce.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Pokud tedy zadavatel zvolil tento smluvní konstrukt, nemůže se účelně dovolávat zohlednění toho, že úhrada z jeho strany se projeví v rámci předpokládaných hodnot obou veřejných zakázek. Námitku obviněného, kterou namítá nelogičnost a nedostatek opory v zákoně, je proto třeba odmítnou jako nedůvodnou.</a:t>
            </a:r>
            <a:r>
              <a:rPr lang="cs-CZ" sz="1800" dirty="0">
                <a:latin typeface="Arial" panose="020B0604020202020204" pitchFamily="34" charset="0"/>
                <a:ea typeface="Calibri" panose="020F0502020204030204" pitchFamily="34" charset="0"/>
                <a:cs typeface="Times New Roman" panose="02020603050405020304" pitchFamily="18" charset="0"/>
              </a:rPr>
              <a:t> (39)</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52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Soudu: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Co a jak dalece soud hodnotí při přezkumu smluvních podmínek veřejné zakázky, vyplývá z výše citované judikatury.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má relativní volnost si smluvní podmínky upravit podle svého</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se však držet pravidel, která stanovuje zákon o zadávání veřejných zakázek a doplňuje judikatura</a:t>
            </a:r>
            <a:r>
              <a:rPr lang="cs-CZ" sz="2000" dirty="0">
                <a:effectLst/>
                <a:latin typeface="Arial" panose="020B0604020202020204" pitchFamily="34" charset="0"/>
                <a:ea typeface="Calibri" panose="020F0502020204030204" pitchFamily="34" charset="0"/>
                <a:cs typeface="Times New Roman" panose="02020603050405020304" pitchFamily="18" charset="0"/>
              </a:rPr>
              <a:t>. Pro nynější případ mohou být relevantní zejména následující.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 prvé, do smluvních podmínek nesmí zadavatel skrýt pravidlo pro posuzování kvalifikace a pro hodnocení nabídek</a:t>
            </a:r>
            <a:r>
              <a:rPr lang="cs-CZ" sz="2000" dirty="0">
                <a:effectLst/>
                <a:latin typeface="Arial" panose="020B0604020202020204" pitchFamily="34" charset="0"/>
                <a:ea typeface="Calibri" panose="020F0502020204030204" pitchFamily="34" charset="0"/>
                <a:cs typeface="Times New Roman" panose="02020603050405020304" pitchFamily="18" charset="0"/>
              </a:rPr>
              <a:t> – tím by smluvní podmínka přímo ovlivnila přípravu a výběr nabídky. Pak by se nemohl uplatnit omezený přezkum, jako tomu je u smluvních podmínek, ale běžný přezkum typický pro zadávací podmínky.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 druhé, smluvní podmínky nesmí být zjevným excesem, který vyvolává nemožnost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za třetí, musí být smluvní ujednání v souladu se zákonem o zadávání veřejných zakázek, a hlavně se základními zásadami zadávání veřejných zakázek – transparentní, rovné a nediskriminační. </a:t>
            </a:r>
            <a:r>
              <a:rPr lang="cs-CZ" sz="2000" dirty="0">
                <a:effectLst/>
                <a:latin typeface="Arial" panose="020B0604020202020204" pitchFamily="34" charset="0"/>
                <a:ea typeface="Calibri" panose="020F0502020204030204" pitchFamily="34" charset="0"/>
                <a:cs typeface="Times New Roman" panose="02020603050405020304" pitchFamily="18" charset="0"/>
              </a:rPr>
              <a:t>(23)</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2109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Smlouva o smlouvě budoucí s poddodavatelem</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9897938"/>
              </p:ext>
            </p:extLst>
          </p:nvPr>
        </p:nvGraphicFramePr>
        <p:xfrm>
          <a:off x="0" y="712569"/>
          <a:ext cx="9144000" cy="562603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501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ÚOHS-S0537/2023/VZ, č. j.  ÚOHS-47950/2023/500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5014">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https://uohs.gov.cz/cs/verejne-zakazky/sbirky-rozhodnuti/detail-19555.html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5014">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Sociální služby Vsetín, p.o. - Domov pro seniory Liptál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501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19.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35014">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83 odst. 1 písm. d)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255411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zásadu transparentnosti, když „Oznámením rozhodnutí zadavatele o výběru dodavatele“ ze dne 25. 7. 2023 rozhodl o výběru dodavatele, ačkoli z nabídky jmenovaného vybraného dodavatele nevyplývalo prokázání splnění kritéria technické kvalifikace podle § 79 odst. 2 písm. a) ZZVZ spočívajícího v předložení seznamu významných stavebních zakázek poskytnutých za posledních 5 let před zahájením zadávacího řízení (…) jelikož ze smlouvy o smlouvě budoucí uzavřené mezi jmenovaným vybraným dodavatelem a jeho poddodavatelem nevyplývá, že by obsahovala závazek tohoto poddodavatele k poskytnutí plnění určeného k realizaci veřejné zakázky v rozsahu, v jakém jmenovaný poddodavatel prokázal výše uvedenou kvalifikaci za vybraného dodavatele, čímž vznikla důvodná pochybnost, zda… </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409511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ZD - nejméně jedna referenční zakázka, jejímž předmětem či součástí byla realizace novostavby budovy v pasivním standardu či rekonstrukce budovy pozemního stavitelství, jejímž předmětem byla úprava objektu na budovu v pasivním standardu,</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zadavatel od účastníků zadávacího řízení ověřoval, zda mají dostatečnou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„zkušenost“ s realizací buďto novostavby v pasivním standardu nebo s úpravou objektu na budovu v pasivním standardu</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marL="0" indent="0" algn="jus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u="sng" dirty="0" err="1">
                <a:effectLst/>
                <a:latin typeface="Arial" panose="020B0604020202020204" pitchFamily="34" charset="0"/>
                <a:ea typeface="Calibri" panose="020F0502020204030204" pitchFamily="34" charset="0"/>
                <a:cs typeface="Times New Roman" panose="02020603050405020304" pitchFamily="18" charset="0"/>
              </a:rPr>
              <a:t>SoSB</a:t>
            </a:r>
            <a:r>
              <a:rPr lang="cs-CZ" sz="2000" dirty="0">
                <a:effectLst/>
                <a:latin typeface="Arial" panose="020B0604020202020204" pitchFamily="34" charset="0"/>
                <a:ea typeface="Calibri" panose="020F0502020204030204" pitchFamily="34" charset="0"/>
                <a:cs typeface="Times New Roman" panose="02020603050405020304" pitchFamily="18" charset="0"/>
              </a:rPr>
              <a:t> -  poddodavatel výslovně souhlasí s tím, aby vybraný dodavatel použil k prokázání splnění kvalifikace v nabídce jeho doklady.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případě, že bude v zadávacím řízení vybrána nabídka vybraného dodavatele, uzavřou vybraný dodavatel a poddodavatel smlouvu o dílo, jejímž předmětem bude závazek poddodavatele provést pro vybraného dodavatele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„na svůj náklad a nebezpečí dílo spočívající zejména v:</a:t>
            </a:r>
            <a:endParaRPr lang="cs-CZ" sz="2000" u="sng" dirty="0">
              <a:effectLst/>
              <a:latin typeface="Arial" panose="020B0604020202020204" pitchFamily="34" charset="0"/>
              <a:ea typeface="Calibri" panose="020F0502020204030204" pitchFamily="34" charset="0"/>
              <a:cs typeface="Times New Roman" panose="02020603050405020304" pitchFamily="18" charset="0"/>
            </a:endParaRPr>
          </a:p>
          <a:p>
            <a:pPr marL="449263" indent="0" algn="just">
              <a:lnSpc>
                <a:spcPct val="107000"/>
              </a:lnSpc>
              <a:spcAft>
                <a:spcPts val="800"/>
              </a:spcAft>
              <a:buNone/>
            </a:pPr>
            <a:r>
              <a:rPr lang="cs-CZ" sz="2000" u="sng" dirty="0">
                <a:effectLst/>
                <a:latin typeface="Arial" panose="020B0604020202020204" pitchFamily="34" charset="0"/>
                <a:ea typeface="Calibri" panose="020F0502020204030204" pitchFamily="34" charset="0"/>
                <a:cs typeface="Times New Roman" panose="02020603050405020304" pitchFamily="18" charset="0"/>
              </a:rPr>
              <a:t>-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zabezpečení technické kvalifikace dle čl. 1.2 smlouvy </a:t>
            </a:r>
            <a:endParaRPr lang="cs-CZ" sz="2000" u="sng" dirty="0">
              <a:effectLst/>
              <a:latin typeface="Arial" panose="020B0604020202020204" pitchFamily="34" charset="0"/>
              <a:ea typeface="Calibri" panose="020F0502020204030204" pitchFamily="34" charset="0"/>
              <a:cs typeface="Times New Roman" panose="02020603050405020304" pitchFamily="18" charset="0"/>
            </a:endParaRPr>
          </a:p>
          <a:p>
            <a:pPr marL="449263" indent="0" algn="just">
              <a:lnSpc>
                <a:spcPct val="107000"/>
              </a:lnSpc>
              <a:spcAft>
                <a:spcPts val="800"/>
              </a:spcAft>
              <a:buNone/>
            </a:pPr>
            <a:r>
              <a:rPr lang="cs-CZ" sz="2000" u="sng" dirty="0">
                <a:effectLst/>
                <a:latin typeface="Arial" panose="020B0604020202020204" pitchFamily="34" charset="0"/>
                <a:ea typeface="Calibri" panose="020F0502020204030204" pitchFamily="34" charset="0"/>
                <a:cs typeface="Times New Roman" panose="02020603050405020304" pitchFamily="18" charset="0"/>
              </a:rPr>
              <a:t>-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zateplení obálky budovy (…).“.</a:t>
            </a:r>
            <a:endParaRPr lang="cs-CZ" sz="2000" u="sng"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2716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Je tedy nezbytné, aby z takto vymezeného závazku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vyplývala reálná míra participace jiné osoby na plnění veřejné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dále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závazek dodavatele k reálnému poskytnutí věcí, práv či osob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jejich přesný popis</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Jinými slovy řečeno,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musí mít na základě vymezeného závazku jednoznačně postaveno najisto</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jakých částech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jakým způsobem </a:t>
            </a:r>
            <a:r>
              <a:rPr lang="cs-CZ" sz="2000" dirty="0">
                <a:effectLst/>
                <a:latin typeface="Arial" panose="020B0604020202020204" pitchFamily="34" charset="0"/>
                <a:ea typeface="Calibri" panose="020F0502020204030204" pitchFamily="34" charset="0"/>
                <a:cs typeface="Times New Roman" panose="02020603050405020304" pitchFamily="18" charset="0"/>
              </a:rPr>
              <a:t>a </a:t>
            </a:r>
          </a:p>
          <a:p>
            <a:pPr algn="just"/>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do jaké míry </a:t>
            </a:r>
          </a:p>
          <a:p>
            <a:pPr algn="just"/>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se bude tato jiná osoba podílet na plnění předmětu veřejné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(104)</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Úřad má přitom za to, že pokud zadavatel požadoval prokázat zkušenosti se stavebními pracemi směřujícími k dosažení pasivního standardu budovy, dal tím jednoznačně najevo, že dodavatel, který tyto zkušenosti zadavateli prokáže, bude takové (obdobné) stavební práce vykonávat i v rámci plnění předmětné veřejné zakázky (Úřad v této souvislosti poznamenává, že pokud by zadavatel stanovil požadavky k prokázání takových schopností/zkušeností, které by neměly být uplatněny v rámci plnění veřejné zakázky, bylo by možno pochybovat, zda takové požadavky byly stanoveny přiměřeně ve vztahu k předmětu veřejné zakázky). (110)</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2668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Na základě uvedených rozsudků tak Úřad uzavírá,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závazek poddodavatele je toliko konkretizován pouze v rozsahu provedení zateplení obálky budovy </a:t>
            </a:r>
            <a:r>
              <a:rPr lang="cs-CZ" sz="2200" dirty="0">
                <a:effectLst/>
                <a:latin typeface="Arial" panose="020B0604020202020204" pitchFamily="34" charset="0"/>
                <a:ea typeface="Calibri" panose="020F0502020204030204" pitchFamily="34" charset="0"/>
                <a:cs typeface="Times New Roman" panose="02020603050405020304" pitchFamily="18" charset="0"/>
              </a:rPr>
              <a:t>a doplňuje, že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 nekonkrétního pojmu </a:t>
            </a:r>
            <a:r>
              <a:rPr lang="cs-CZ" sz="22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„zejména“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tak zadavatel nemohl vyvozovat další práce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které nebyly ve smlouvě o smlouvě budoucí specificky uvedeny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Současně Úřad doplňuje, že z obsahu dokumentace o zadávacím řízení nevyplývá, že by v průběhu zadávacího řízení zadavatel požadoval (a získal) od vybraného dodavatele jakékoli upřesnění věcného naplnění závazku poddodavatele např. právě ve vztahu k pojmu „zejména“ uvozujícím rozsah závazku poddodavatele, který by mohl evokovat, že součástí závazku poddodavatele jsou i další nejmenované práce (kromě zateplení obálky budovy).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Nelze však připustit, aby zadavatel za vybraného dodavatele bez dalšího domýšlel, o jaké práce by se mohlo jednat</a:t>
            </a:r>
            <a:r>
              <a:rPr lang="cs-CZ" sz="2200" dirty="0">
                <a:effectLst/>
                <a:latin typeface="Arial" panose="020B0604020202020204" pitchFamily="34" charset="0"/>
                <a:ea typeface="Calibri" panose="020F0502020204030204" pitchFamily="34" charset="0"/>
                <a:cs typeface="Times New Roman" panose="02020603050405020304" pitchFamily="18" charset="0"/>
              </a:rPr>
              <a:t>. (112)</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284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 uvedených odpovědí tak vyplývá,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závazek poddodavatele tak, jak je vymezen ve smlouvě o smlouvě budoucí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tedy závazek zabezpečit technickou kvalifikaci a provést zateplení obálky budovy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a:t>
            </a:r>
            <a:r>
              <a:rPr lang="cs-CZ" sz="2000" dirty="0">
                <a:effectLst/>
                <a:latin typeface="Arial" panose="020B0604020202020204" pitchFamily="34" charset="0"/>
                <a:ea typeface="Calibri" panose="020F0502020204030204" pitchFamily="34" charset="0"/>
                <a:cs typeface="Times New Roman" panose="02020603050405020304" pitchFamily="18" charset="0"/>
              </a:rPr>
              <a:t>s ohledem na ukazatele, jenž zadavatel vymezil jako jakási „měřítka“ toho, zda je budova provedena v pasivním standardu,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dostatečný,</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neboť zateplení obálky budovy není jediným důležitým faktorem ovlivňujícím pasivitu budovy, resp. ovlivňujícím jednotlivé zadavatelem definované ukazatele pasivní budovy</a:t>
            </a:r>
            <a:r>
              <a:rPr lang="cs-CZ" sz="2000" dirty="0">
                <a:effectLst/>
                <a:latin typeface="Arial" panose="020B0604020202020204" pitchFamily="34" charset="0"/>
                <a:ea typeface="Calibri" panose="020F0502020204030204" pitchFamily="34" charset="0"/>
                <a:cs typeface="Times New Roman" panose="02020603050405020304" pitchFamily="18" charset="0"/>
              </a:rPr>
              <a:t>. (122)</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Jak plyne z výše uvedených odborných stanovisek,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pasivního standardu budovy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tak, jak jej vymezil zadavatel v zadávací dokumentaci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možné dosáhnout pouze zateplením obálky budovy</a:t>
            </a:r>
            <a:r>
              <a:rPr lang="cs-CZ" sz="2000" dirty="0">
                <a:effectLst/>
                <a:latin typeface="Arial" panose="020B0604020202020204" pitchFamily="34" charset="0"/>
                <a:ea typeface="Calibri" panose="020F0502020204030204" pitchFamily="34" charset="0"/>
                <a:cs typeface="Times New Roman" panose="02020603050405020304" pitchFamily="18" charset="0"/>
              </a:rPr>
              <a:t>. S ohledem na uvedené se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závazek poddodavatele ve smlouvě o smlouvě budoucí jeví jako nedostatečný</a:t>
            </a:r>
            <a:r>
              <a:rPr lang="cs-CZ" sz="2000" dirty="0">
                <a:effectLst/>
                <a:latin typeface="Arial" panose="020B0604020202020204" pitchFamily="34" charset="0"/>
                <a:ea typeface="Calibri" panose="020F0502020204030204" pitchFamily="34" charset="0"/>
                <a:cs typeface="Times New Roman" panose="02020603050405020304" pitchFamily="18" charset="0"/>
              </a:rPr>
              <a:t>, neboť zadavatel dle názoru Úřadu nemohl být schopen s jistotou určit, že se poddodavatel jakožto nositel požadované technické kvalifikace bude na plnění veřejné zakázky podílet v rozsahu, v jakém za vybraného dodavatele prokázal kvalifikaci, tedy zda se bude podílet i na dalších stavebních pracích, aby bylo zajištěno splnění požadavku na pasivní standard budovy. (123)</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3027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88761"/>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Výzva dle § 46</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206795464"/>
              </p:ext>
            </p:extLst>
          </p:nvPr>
        </p:nvGraphicFramePr>
        <p:xfrm>
          <a:off x="0" y="712569"/>
          <a:ext cx="9144000" cy="441609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43224">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ÚOHS-S0507/2023/VZ, č. j.  ÚOHS-37588/2023/500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545015">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https://uohs.gov.cz/cs/verejne-zakazky/sbirky-rozhodnuti/detail-19543.html</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43224">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Oprava a modernizace komunikací SFDI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4322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19.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0969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46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14982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navrhovatele se s výjimkou té části, ve ke které bylo správní řízení zastaveno dle výroku I. tohoto rozhodnutí, podle § 265 písm. a) ZZVZ, zamítá, neboť nebyly zjištěny důvody pro uložení nápravného opatření.</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981892">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Podán rozklad – ÚOHS-R0146/2023/VZ, rozhodnutí potvrzeno, rozklad zamítnut.</a:t>
                      </a:r>
                    </a:p>
                  </a:txBody>
                  <a:tcPr/>
                </a:tc>
                <a:extLst>
                  <a:ext uri="{0D108BD9-81ED-4DB2-BD59-A6C34878D82A}">
                    <a16:rowId xmlns:a16="http://schemas.microsoft.com/office/drawing/2014/main" val="1097128362"/>
                  </a:ext>
                </a:extLst>
              </a:tr>
            </a:tbl>
          </a:graphicData>
        </a:graphic>
      </p:graphicFrame>
    </p:spTree>
    <p:extLst>
      <p:ext uri="{BB962C8B-B14F-4D97-AF65-F5344CB8AC3E}">
        <p14:creationId xmlns:p14="http://schemas.microsoft.com/office/powerpoint/2010/main" val="2105263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ZD: </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r>
              <a:rPr lang="cs-CZ" sz="2000" i="1" dirty="0">
                <a:effectLst/>
                <a:latin typeface="Arial" panose="020B0604020202020204" pitchFamily="34" charset="0"/>
                <a:ea typeface="Calibri" panose="020F0502020204030204" pitchFamily="34" charset="0"/>
                <a:cs typeface="Times New Roman" panose="02020603050405020304" pitchFamily="18" charset="0"/>
              </a:rPr>
              <a:t>Dobu skladování v zásobnících a dobu dopravy asfaltové směsi je nutné omezit tak, aby nedošlo k jejímu znehodnocení. Dopravu je třeba koordinovat tak, aby byl zajištěn plynulý průběh pokládky, současně musí být vedena po nejrychlejší cestě k místu pokládky.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Doba dopravy nesmí překročit 60 minut při teplotě vzduchu 15 °C a méně </a:t>
            </a:r>
            <a:r>
              <a:rPr lang="cs-CZ" sz="2000" i="1" dirty="0">
                <a:effectLst/>
                <a:latin typeface="Arial" panose="020B0604020202020204" pitchFamily="34" charset="0"/>
                <a:ea typeface="Calibri" panose="020F0502020204030204" pitchFamily="34" charset="0"/>
                <a:cs typeface="Times New Roman" panose="02020603050405020304" pitchFamily="18" charset="0"/>
              </a:rPr>
              <a:t>(teplota zjištěna měřením v místě stavby), v ostatních případech je přípustné dobu dopravy uvažovat až 90 minut. Tyto požadavky jsou závazné a nepřekročitelné v případě použití nákladních automobilů s tepelně neizolovanými korbami.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Při použití tepelně izolované korby – viz odst. 2 čl. 7.3.2.2 nebo systému s hydraulickým vytlačováním směsi nebo při použití homogenizátorů lze tyto doby prodloužit o 30 minut. </a:t>
            </a:r>
            <a:r>
              <a:rPr lang="cs-CZ" sz="2000" i="1" dirty="0">
                <a:effectLst/>
                <a:latin typeface="Arial" panose="020B0604020202020204" pitchFamily="34" charset="0"/>
                <a:ea typeface="Calibri" panose="020F0502020204030204" pitchFamily="34" charset="0"/>
                <a:cs typeface="Times New Roman" panose="02020603050405020304" pitchFamily="18" charset="0"/>
              </a:rPr>
              <a:t>Doba skladování v silech obalovny je omezena na 180 minut, přičemž celková doba od výroby po rozprostření asfaltové směsi nesmí z důvodu omezení negativního vlivu krátkodobého stárnutí asfaltové směsi překročit 3,5 hodiny. Doba skladování je doporučující, celková doba od vyrobení směsi do jejího položení je závazná.</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91870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Koncipoval-li zadavatel v rámci Žádosti svůj požadavek tak, že navrhovatele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žádá „</a:t>
            </a:r>
            <a:r>
              <a:rPr lang="cs-CZ"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 doložení informací a/nebo dokladů, ze kterých bude jednoznačně vyplývat, že účastník je schopen při realizaci díla dodržet předepsanou dobu dopravy asfaltových směsí z obalovny do místa stavby v souladu s TKP 7</a:t>
            </a:r>
            <a:r>
              <a:rPr lang="cs-CZ" sz="2400" dirty="0">
                <a:effectLst/>
                <a:latin typeface="Arial" panose="020B0604020202020204" pitchFamily="34" charset="0"/>
                <a:ea typeface="Calibri" panose="020F0502020204030204" pitchFamily="34" charset="0"/>
                <a:cs typeface="Times New Roman" panose="02020603050405020304" pitchFamily="18" charset="0"/>
              </a:rPr>
              <a:t>“, shledává Úřad postup zadavatele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souladným se zásadou transparentnosti</a:t>
            </a:r>
            <a:r>
              <a:rPr lang="cs-CZ" sz="2400" dirty="0">
                <a:effectLst/>
                <a:latin typeface="Arial" panose="020B0604020202020204" pitchFamily="34" charset="0"/>
                <a:ea typeface="Calibri" panose="020F0502020204030204" pitchFamily="34" charset="0"/>
                <a:cs typeface="Times New Roman" panose="02020603050405020304" pitchFamily="18" charset="0"/>
              </a:rPr>
              <a:t>; Žádost zadavatele je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jednoznačná a srozumitelná</a:t>
            </a:r>
            <a:r>
              <a:rPr lang="cs-CZ" sz="2400" dirty="0">
                <a:effectLst/>
                <a:latin typeface="Arial" panose="020B0604020202020204" pitchFamily="34" charset="0"/>
                <a:ea typeface="Calibri" panose="020F0502020204030204" pitchFamily="34" charset="0"/>
                <a:cs typeface="Times New Roman" panose="02020603050405020304" pitchFamily="18" charset="0"/>
              </a:rPr>
              <a:t>. Nad to je nezbytné zdůraznit, že zadavatel v Žádosti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rovněž deklaroval, že mu nebude dostačovat čestné prohlášení </a:t>
            </a:r>
            <a:r>
              <a:rPr lang="cs-CZ" sz="2400" dirty="0">
                <a:effectLst/>
                <a:latin typeface="Arial" panose="020B0604020202020204" pitchFamily="34" charset="0"/>
                <a:ea typeface="Calibri" panose="020F0502020204030204" pitchFamily="34" charset="0"/>
                <a:cs typeface="Times New Roman" panose="02020603050405020304" pitchFamily="18" charset="0"/>
              </a:rPr>
              <a:t>dodavatele, že stavbu provede v souladu s platnými TKP apod., čímž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dal ještě jednoznačněji najevo, že mu jde skutečně o reálné vysvětlení</a:t>
            </a:r>
            <a:r>
              <a:rPr lang="cs-CZ" sz="2400" dirty="0">
                <a:effectLst/>
                <a:latin typeface="Arial" panose="020B0604020202020204" pitchFamily="34" charset="0"/>
                <a:ea typeface="Calibri" panose="020F0502020204030204" pitchFamily="34" charset="0"/>
                <a:cs typeface="Times New Roman" panose="02020603050405020304" pitchFamily="18" charset="0"/>
              </a:rPr>
              <a:t>, nikoliv nepodložené proklamace. Úřad tak nesouhlasí s tvrzením navrhovatele, že ho zadavatel vyzval toliko k teoretickému doložení doby dopravy asfaltové směsi. (54)</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19117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Pokud pak jde o obsah Žádosti ve smyslu podrobností, které měl zadavatel dle navrhovatele do Žádosti rovněž uvést, pak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uvádí, že zcela jistě není úkolem zadavatele v rámci žádosti dle § 46 zákona podávat navrhovateli výklad příslušné normy či sdělovat (veřejně dostupné) teplotní údaje v místě stavby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Navrhovateli</a:t>
            </a:r>
            <a:r>
              <a:rPr lang="cs-CZ" sz="2000" dirty="0">
                <a:effectLst/>
                <a:latin typeface="Arial" panose="020B0604020202020204" pitchFamily="34" charset="0"/>
                <a:ea typeface="Calibri" panose="020F0502020204030204" pitchFamily="34" charset="0"/>
                <a:cs typeface="Times New Roman" panose="02020603050405020304" pitchFamily="18" charset="0"/>
              </a:rPr>
              <a:t>, jakožto dodavateli pohybujícímu se na relevantním trhu,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být znění příslušné normy známo</a:t>
            </a:r>
            <a:r>
              <a:rPr lang="cs-CZ" sz="2000" dirty="0">
                <a:effectLst/>
                <a:latin typeface="Arial" panose="020B0604020202020204" pitchFamily="34" charset="0"/>
                <a:ea typeface="Calibri" panose="020F0502020204030204" pitchFamily="34" charset="0"/>
                <a:cs typeface="Times New Roman" panose="02020603050405020304" pitchFamily="18" charset="0"/>
              </a:rPr>
              <a:t>. Nad to navrhovatel musel (měl by) již při zpracování nabídky zcela jistě uvažovat i v kontextu požadavků TKP 7, tedy měl již při zpracování nabídky posoudit, zda jím zamýšlený způsob zajištění a dopravy asfaltových směsí skutečně naplní požadavky TKP 7, a to rovněž co se týče limitních časů dopravy asfaltových směsí s ohledem na teplotu vzduchu. 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Žádosti tak Úřad neshledává ničeho vágního</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protože z ní jednoznačně vyplývá, v čem spočívá pochybnost zadavatele (dodržení předepsané doby dopravy asfaltových směsí z obalovny do místa stavby v souladu s TKP 7)</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jak má být odstraněna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(nikoli proklamacemi, ale průkaznými informacemi či doklady, ze kterých bude vyplývat soulad dodavatelem zamýšleného postupu s TKP 7</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chemeClr val="accent5">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rPr>
              <a:t>přičemž volba konkrétních informací/dokladů byla ponechána na vůli dodavatele,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přičemž mantinelem byla právě jejich průkaznost). </a:t>
            </a:r>
            <a:r>
              <a:rPr lang="cs-CZ" sz="2000" dirty="0">
                <a:effectLst/>
                <a:latin typeface="Arial" panose="020B0604020202020204" pitchFamily="34" charset="0"/>
                <a:ea typeface="Calibri" panose="020F0502020204030204" pitchFamily="34" charset="0"/>
                <a:cs typeface="Times New Roman" panose="02020603050405020304" pitchFamily="18" charset="0"/>
              </a:rPr>
              <a:t>(55)</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9409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Ze shora uvedeného popisu účelu § 46 zákona vyplývá, že toto ustanovení má zčásti odlišný charakter, než výzva dle § 113 zákona, která je svým charakterem specializovanou výzvou dle § 46 zákona. Předně zadavatel je dle § 113 zákona povinen provést posouzení MNNC vždy, a pokud ji identifikuje, je povinen účastníka zadávacího řízení vyzvat k jejímu zdůvodnění. Dle § 113 odst. 4 zákona platí, že žádost o zdůvodnění MNNC se považuje za žádost dle § 46 zákona, lze ji doplňovat a vznést opakovaně. Avšak v následujících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odstavcích § 113 zákona jsou stanoveny specifické požadavky týkající se žádosti o zdůvodnění MNNC </a:t>
            </a:r>
            <a:r>
              <a:rPr lang="cs-CZ" sz="2000" dirty="0">
                <a:effectLst/>
                <a:latin typeface="Arial" panose="020B0604020202020204" pitchFamily="34" charset="0"/>
                <a:ea typeface="Calibri" panose="020F0502020204030204" pitchFamily="34" charset="0"/>
                <a:cs typeface="Times New Roman" panose="02020603050405020304" pitchFamily="18" charset="0"/>
              </a:rPr>
              <a:t>jak na zadavatele, tak i na další účastníky zadávacího řízení,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jež jsou odlišné od žádosti dle § 46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Neplatí tedy, že by se úprava obsažená v § 113 zákona vztahovala na všechny výzvy učiněné dle § 46 zákona, což je patrné již ze vztahu obecnější úpravy dle § 46 zákona a speciální úpravy dle § 113 zákona. (34)</a:t>
            </a:r>
          </a:p>
          <a:p>
            <a:pPr algn="just">
              <a:lnSpc>
                <a:spcPct val="107000"/>
              </a:lnSpc>
              <a:spcAft>
                <a:spcPts val="800"/>
              </a:spcAft>
            </a:pP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Žádost</a:t>
            </a:r>
            <a:r>
              <a:rPr lang="cs-CZ" sz="2000" dirty="0">
                <a:effectLst/>
                <a:latin typeface="Arial" panose="020B0604020202020204" pitchFamily="34" charset="0"/>
                <a:ea typeface="Calibri" panose="020F0502020204030204" pitchFamily="34" charset="0"/>
                <a:cs typeface="Times New Roman" panose="02020603050405020304" pitchFamily="18" charset="0"/>
              </a:rPr>
              <a:t> o objasnění nebo doplnění údajů, dokladů, vzorků nebo modelů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dle § 46 </a:t>
            </a:r>
            <a:r>
              <a:rPr lang="cs-CZ" sz="2000" dirty="0">
                <a:effectLst/>
                <a:latin typeface="Arial" panose="020B0604020202020204" pitchFamily="34" charset="0"/>
                <a:ea typeface="Calibri" panose="020F0502020204030204" pitchFamily="34" charset="0"/>
                <a:cs typeface="Times New Roman" panose="02020603050405020304" pitchFamily="18" charset="0"/>
              </a:rPr>
              <a:t>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pak zákonodárcem formulována volněji, méně konkrétněji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než je tomu u žádosti dle § 113</a:t>
            </a:r>
            <a:r>
              <a:rPr lang="cs-CZ" sz="2000" dirty="0">
                <a:effectLst/>
                <a:latin typeface="Arial" panose="020B0604020202020204" pitchFamily="34" charset="0"/>
                <a:ea typeface="Calibri" panose="020F0502020204030204" pitchFamily="34" charset="0"/>
                <a:cs typeface="Times New Roman" panose="02020603050405020304" pitchFamily="18" charset="0"/>
              </a:rPr>
              <a:t>. (35)</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94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Soudu: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Podle krajského soudu však uvedená podmínka odpovídá charakteru zakázky a nejde o zjevný exces, na který by musel žalovaný či soud reagovat zrušením zadávacího řízení. Žalobce zcela upozadil charakter veřejné zakázky.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Zadávací podmínky, včetně těch smluvních, je nutno vždy posuzovat ve vztahu ke konkrétnímu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Nyní jde o rekonstrukci vnějšího pláště nemocniční budovy, ve které jsou na různých patrech různá oddělení. Jedná se o místo, kde zadavatel poskytuje stálou zdravotní péči (lůžkový blok). Stavbu má dodavatel provádět po jednotlivých patrech, zatímco zadavatel bude vždy stěhovat jednotlivá oddělení, aby uvolnil aktuálně opravované patro. Zadavatel tedy chce stavebně upravovat budovu za jejího provozu, což je jistě organizačně náročné. Je pochopitelné, že stanovení konkrétního dne, kdy má dodavatel práce zahájit, může být pro zadavatele rizikové – nemusí to stihnout. Jak navíc vyplynulo ze zadávací dokumentace, zadavatel plánuje ono uvolňování pater realizovat dle harmonogramu, který mu dodavatel předloží teprve před podpisem smlouvy o dílo. V době zadávání veřejné zakázky tedy sice zadavatel ví, že na realizaci plnění vyhradil šestnáct měsíců, ale přesně neví, kolik bude jeho budoucí dodavatel potřebovat na ty které práce. (26)</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891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Nelze proto akceptovat námitku navrhovatele,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pokud by zadavatel specifikoval svou představu, jak konkrétně má navrhovatel dobu přepravy obalové směsi doložit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pak by byl navrhovatel schopen doložit požadované údaje tak, aby představám zadavatele vyhověl</a:t>
            </a:r>
            <a:r>
              <a:rPr lang="cs-CZ" sz="2200" dirty="0">
                <a:effectLst/>
                <a:latin typeface="Arial" panose="020B0604020202020204" pitchFamily="34" charset="0"/>
                <a:ea typeface="Calibri" panose="020F0502020204030204" pitchFamily="34" charset="0"/>
                <a:cs typeface="Times New Roman" panose="02020603050405020304" pitchFamily="18" charset="0"/>
              </a:rPr>
              <a:t>. Z povahy předmětné věci je zřejmé, že zadavatelem volně ponechaná forma doložení nebo ozřejmění jakéhokoli tvrzení navrhovatele nemůže mít fatální následek na obsah informací uvedených v daném tvrzení, tj. ve Zdůvodnění navrhovatele.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Nemůže se tedy ze strany zadavatele jednat o netransparentní postup</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už vůbec nemůže být přeneseno neunesení důkazního břemene z navrhovatele na zadavatele namítáním</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že neuvedením konkrétních nejistot zadavatele v žádosti dle § 46 zákona, neumožnil zadavatel navrhovateli vyvrátit pochybnosti týkající se dodržení doby přepravy obalové směsi z obalovny do místa stavby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protože</a:t>
            </a:r>
            <a:r>
              <a:rPr lang="cs-CZ" sz="2200" i="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 „navrhovatel nemohl uvést a případně doložit požadované údaje tak, aby vyhověly představám zadavatele, neboť tyto představy nebyly navrhovateli známy</a:t>
            </a:r>
            <a:r>
              <a:rPr lang="cs-CZ" sz="2200" i="1" dirty="0">
                <a:effectLst/>
                <a:latin typeface="Arial" panose="020B0604020202020204" pitchFamily="34" charset="0"/>
                <a:ea typeface="Calibri" panose="020F0502020204030204" pitchFamily="34" charset="0"/>
                <a:cs typeface="Times New Roman" panose="02020603050405020304" pitchFamily="18" charset="0"/>
              </a:rPr>
              <a:t>“. (44)</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648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ŘSSD</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745906377"/>
              </p:ext>
            </p:extLst>
          </p:nvPr>
        </p:nvGraphicFramePr>
        <p:xfrm>
          <a:off x="0" y="712569"/>
          <a:ext cx="9144000" cy="404664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24785">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ÚOHS-S0106/2023/VZ, č. j.  ÚOHS-34911/2023/500</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522341">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https://uohs.gov.cz/cs/verejne-zakazky/sbirky-rozhodnuti/detail-19545.html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24785">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Otevřený informační systém pro Masarykovu univerzitu</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24785">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20.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55969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68 odst. 1 ZZVZ, § 60 odst. 1 písm. a)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49209">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se zamítá, neboť nebyly zjištěny důvody pro uložení nápravného opatření.</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941044">
                <a:tc>
                  <a:txBody>
                    <a:bodyPr/>
                    <a:lstStyle/>
                    <a:p>
                      <a:pPr algn="just">
                        <a:lnSpc>
                          <a:spcPct val="107000"/>
                        </a:lnSpc>
                      </a:pPr>
                      <a:r>
                        <a:rPr lang="cs-CZ"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ÚOHS-R0140/2023/VZ, rozhodnutí potvrzeno, rozklad zamítnut.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97128362"/>
                  </a:ext>
                </a:extLst>
              </a:tr>
            </a:tbl>
          </a:graphicData>
        </a:graphic>
      </p:graphicFrame>
    </p:spTree>
    <p:extLst>
      <p:ext uri="{BB962C8B-B14F-4D97-AF65-F5344CB8AC3E}">
        <p14:creationId xmlns:p14="http://schemas.microsoft.com/office/powerpoint/2010/main" val="41165781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 zadával otevřený informační systém, včetně modulů personalistika a mzdy a ekonomika,</a:t>
            </a:r>
          </a:p>
          <a:p>
            <a:pPr algn="just">
              <a:lnSpc>
                <a:spcPct val="107000"/>
              </a:lnSpc>
              <a:spcAft>
                <a:spcPts val="800"/>
              </a:spcAft>
            </a:pPr>
            <a:r>
              <a:rPr lang="cs-CZ" sz="2000" dirty="0">
                <a:latin typeface="Arial" panose="020B0604020202020204" pitchFamily="34" charset="0"/>
                <a:cs typeface="Times New Roman" panose="02020603050405020304" pitchFamily="18" charset="0"/>
              </a:rPr>
              <a:t>ŘSSD</a:t>
            </a:r>
          </a:p>
          <a:p>
            <a:pPr algn="just">
              <a:lnSpc>
                <a:spcPct val="107000"/>
              </a:lnSpc>
              <a:spcAft>
                <a:spcPts val="800"/>
              </a:spcAft>
            </a:pPr>
            <a:r>
              <a:rPr lang="cs-CZ" sz="2000" dirty="0">
                <a:latin typeface="Arial" panose="020B0604020202020204" pitchFamily="34" charset="0"/>
                <a:cs typeface="Times New Roman" panose="02020603050405020304" pitchFamily="18" charset="0"/>
              </a:rPr>
              <a:t>D nabídl IS na míru</a:t>
            </a:r>
          </a:p>
          <a:p>
            <a:pPr algn="just">
              <a:lnSpc>
                <a:spcPct val="107000"/>
              </a:lnSpc>
              <a:spcAft>
                <a:spcPts val="800"/>
              </a:spcAft>
            </a:pPr>
            <a:r>
              <a:rPr lang="cs-CZ" sz="2000" dirty="0">
                <a:latin typeface="Arial" panose="020B0604020202020204" pitchFamily="34" charset="0"/>
                <a:cs typeface="Times New Roman" panose="02020603050405020304" pitchFamily="18" charset="0"/>
              </a:rPr>
              <a:t>Z vyloučil D: </a:t>
            </a:r>
            <a:r>
              <a:rPr lang="cs-CZ" sz="2000" dirty="0">
                <a:effectLst/>
                <a:latin typeface="Arial" panose="020B0604020202020204" pitchFamily="34" charset="0"/>
                <a:ea typeface="Calibri" panose="020F0502020204030204" pitchFamily="34" charset="0"/>
                <a:cs typeface="Times New Roman" panose="02020603050405020304" pitchFamily="18" charset="0"/>
              </a:rPr>
              <a:t>že na trhu již existuje řada řešení, která obsahují všechny či většinu Z požadovaných funkcionalit, a že řešení dodávané D pouze na míru (formou zakázkového vývoje) je pro Z nevhodné.</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D namítá, že </a:t>
            </a:r>
            <a:r>
              <a:rPr lang="cs-CZ" sz="2000" dirty="0">
                <a:effectLst/>
                <a:latin typeface="Arial" panose="020B0604020202020204" pitchFamily="34" charset="0"/>
                <a:ea typeface="Calibri" panose="020F0502020204030204" pitchFamily="34" charset="0"/>
                <a:cs typeface="Times New Roman" panose="02020603050405020304" pitchFamily="18" charset="0"/>
              </a:rPr>
              <a:t>není naplněn předpoklad § 60 odst. 1 písm. a) ZZVZ (§ 68 odst. 1 ZZVZ), když je možné potřeby Z uspokojit na trhu dostupným řešením pouze s dílčími „customizacemi“.</a:t>
            </a:r>
          </a:p>
          <a:p>
            <a:pPr algn="just">
              <a:lnSpc>
                <a:spcPct val="107000"/>
              </a:lnSpc>
              <a:spcAft>
                <a:spcPts val="800"/>
              </a:spcAft>
            </a:pPr>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74162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Samotný fakt, že je třeba provést customizaci, tak dle navrhovatele neodůvodňuje použití ŘSSD, protože je běžné nabízet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customizovaná</a:t>
            </a:r>
            <a:r>
              <a:rPr lang="cs-CZ" sz="2000" dirty="0">
                <a:effectLst/>
                <a:latin typeface="Arial" panose="020B0604020202020204" pitchFamily="34" charset="0"/>
                <a:ea typeface="Calibri" panose="020F0502020204030204" pitchFamily="34" charset="0"/>
                <a:cs typeface="Times New Roman" panose="02020603050405020304" pitchFamily="18" charset="0"/>
              </a:rPr>
              <a:t> plnění i v řízení otevřeném. K této námitce je třeba uvést, že navrhovatel vykládá tuto problematiku zkratkovitě. </a:t>
            </a:r>
          </a:p>
          <a:p>
            <a:pPr algn="just"/>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Skutečnost, že i v otevřeném řízení lze poptávat </a:t>
            </a:r>
            <a:r>
              <a:rPr lang="cs-CZ" sz="20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customizovaný</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IS</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neznamená, že jej nelze poptávat v ŘSSD</a:t>
            </a:r>
            <a:r>
              <a:rPr lang="cs-CZ" sz="2000" dirty="0">
                <a:effectLst/>
                <a:latin typeface="Arial" panose="020B0604020202020204" pitchFamily="34" charset="0"/>
                <a:ea typeface="Calibri" panose="020F0502020204030204" pitchFamily="34" charset="0"/>
                <a:cs typeface="Times New Roman" panose="02020603050405020304" pitchFamily="18" charset="0"/>
              </a:rPr>
              <a:t>. Záleží primárně na povaze předmětné úpravy, která se na systému provádí. Východiskem je ustanovení § 60 odst. 1 písm. a) zákona, z něhož plyne, že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ŘSSD je možno vést tehdy, pokud by potřeby zadavatele nebyly uspokojeny dodáním řešení, které je na trhu dostupné</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ale stalo by se tak pouze jeho dodáním v upravené podobě.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Jinými slovy jde o to, zda zadavatel potřebuje řešení, které se liší od řešení nabízených trhem. </a:t>
            </a:r>
          </a:p>
          <a:p>
            <a:pPr algn="just"/>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Lze rozlišit úpravy, které řešení změní natolik, že už půjde o řešení jiné</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 úpravy, které budou toliko „kosmetické</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Potřeba </a:t>
            </a:r>
            <a:r>
              <a:rPr lang="cs-CZ" sz="2000" b="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kosmetických úprav</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(druhé skupiny) </a:t>
            </a:r>
            <a:r>
              <a:rPr lang="cs-CZ" sz="2000" b="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nemůže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být důvodem pro použití ŘSSD</a:t>
            </a:r>
            <a:r>
              <a:rPr lang="cs-CZ" sz="2000" dirty="0">
                <a:effectLst/>
                <a:latin typeface="Arial" panose="020B0604020202020204" pitchFamily="34" charset="0"/>
                <a:ea typeface="Calibri" panose="020F0502020204030204" pitchFamily="34" charset="0"/>
                <a:cs typeface="Times New Roman" panose="02020603050405020304" pitchFamily="18" charset="0"/>
              </a:rPr>
              <a:t>, naopak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potřeba </a:t>
            </a:r>
            <a:r>
              <a:rPr lang="cs-CZ" sz="2000" b="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úprav podstatných</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(nikoliv marginálních)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takovým důvodem být může</a:t>
            </a:r>
            <a:r>
              <a:rPr lang="cs-CZ" sz="2000" dirty="0">
                <a:effectLst/>
                <a:latin typeface="Arial" panose="020B0604020202020204" pitchFamily="34" charset="0"/>
                <a:ea typeface="Calibri" panose="020F0502020204030204" pitchFamily="34" charset="0"/>
                <a:cs typeface="Times New Roman" panose="02020603050405020304" pitchFamily="18" charset="0"/>
              </a:rPr>
              <a:t>. (35)</a:t>
            </a: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67765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Nedává totiž smysl, aby byl zadavatel nucen vypsat otevřené zadávací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kde by bez projednání s dodavateli formuloval technické podmínky předmětu plnění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které se podstatně liší od plnění běžně dodávaných</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následně by byl vystaven riziku, že neobdrží žádnou nabídku například vinou neproveditelné specifikace předmětu plnění</a:t>
            </a:r>
            <a:r>
              <a:rPr lang="cs-CZ" sz="2400" dirty="0">
                <a:effectLst/>
                <a:latin typeface="Arial" panose="020B0604020202020204" pitchFamily="34" charset="0"/>
                <a:ea typeface="Calibri" panose="020F0502020204030204" pitchFamily="34" charset="0"/>
                <a:cs typeface="Times New Roman" panose="02020603050405020304" pitchFamily="18" charset="0"/>
              </a:rPr>
              <a:t>. Zadavatel toto riziko samozřejmě může podstoupit, to je jeho oprávnění. Nelze ho k tomu však nutit přílišně restriktivním výkladem podmínek pro použití ŘSSD, resp. JŘSU. Výše uvedené je rovněž projevem principu odpovědnosti zadavatele za vymezení zadávacích podmínek: totiž aby mohl zadavatel následně v průběhu ŘSSD vymezit zadávací podmínky, musí mít nejdříve možnost v přímé diskusi s dodavateli analyzovat, co je trh ochoten a schopen poskytnout, a co nikoliv, aby potom na základě této analýzy byl schopen formulovat konkrétní technické požadavky na předmět plnění. (35)</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7048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Navrhovatel celým rozkladem prezentuje úvahu, že není běžné poptávat EIS v rámci ŘSSD, neboť se běžně poptává v otevřených řízeních, a Úřad ani žádné ŘSSD v obdobné věci nedohledal.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Skutečnost, že něco není běžné</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neznamená, že to zákon nedovoluje.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Nelze zadavateli upírat právo na volbu zadávacího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které dle jeho názoru povede ke kvalitnějšímu výsledku dle jeho představ</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Pokud zadavatel unese důkazní břemeno o naplnění důvodů dle § 60 odst. 1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tedy splní tam definované podmínky,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Úřad nemůže shledat nezákonnost ve volbě druhu zadávacího řízení jenom proto</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chemeClr val="accent5">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rPr>
              <a:t>že ve většině jiných případů se zadavatelům jevilo vhodnější využít otevřené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Ostatně, motivace zadavatele k použití otevřeného řízení namísto ŘSSD může být různá – lze si představit i situaci, že se zadavatel rozhodne ŘSSD nevyužít například z obavy, zda bude schopen tento, sice obecně méně regulovaný, zato pro zadavatele jistě náročnější druh zadávacího řízení, vést s dostatečnou transparentností. Úřad tedy musí zkoumat vždy konkrétní podmínky určující volbu druhu zadávacího řízení v konkrétním případě. V další části tohoto rozhodnutí tak bude posouzeno, zda Úřad dostatečně přezkoumal naplnění důvodů pro volbu ŘSSD. (41)</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51212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Rozhodnutí o námitkách</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048892755"/>
              </p:ext>
            </p:extLst>
          </p:nvPr>
        </p:nvGraphicFramePr>
        <p:xfrm>
          <a:off x="0" y="712569"/>
          <a:ext cx="9144000" cy="365668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24785">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ÚOHS-S0646/2023/VZ, č. j.  ÚOHS-49192/2023/500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522341">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https://uohs.gov.cz/cs/verejne-zakazky/sbirky-rozhodnuti/detail-19587.html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24785">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Datové služby v letech 2023-2025</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24785">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28. 12.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87687">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245 odst. 1 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49209">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pravidlo stanovené pro vyřizování námitek v ustanovení § 245 odst. 1 ZZVZ, když se v odůvodnění rozhodnutí podrobně a srozumitelně nevyjádřil k námitkám týkajících se (…) čímž se předmětné rozhodnutí o námitkách stalo nepřezkoumatelné pro nedostatek důvodů.</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8820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p>
          <a:p>
            <a:pPr algn="just"/>
            <a:r>
              <a:rPr lang="cs-CZ" sz="1700" dirty="0">
                <a:effectLst/>
                <a:latin typeface="Arial" panose="020B0604020202020204" pitchFamily="34" charset="0"/>
                <a:ea typeface="Calibri" panose="020F0502020204030204" pitchFamily="34" charset="0"/>
                <a:cs typeface="Times New Roman" panose="02020603050405020304" pitchFamily="18" charset="0"/>
              </a:rPr>
              <a:t>Stejně tak tvrzení zadavatele v rozhodnutí o námitkách ve vztahu k námitce týkající se požadavku č. 1,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není schopen ve lhůtě určené k vypořádání námitek ověřit její meritum, neboť zjištění podrobností a ověření merita námitky je časově náročné a vyžaduje komunikaci s několika významnými subjekty na trhu, včetně Českého telekomunikačního úřadu</a:t>
            </a:r>
            <a:r>
              <a:rPr lang="cs-CZ" sz="1700" dirty="0">
                <a:effectLst/>
                <a:latin typeface="Arial" panose="020B0604020202020204" pitchFamily="34" charset="0"/>
                <a:ea typeface="Calibri" panose="020F0502020204030204" pitchFamily="34" charset="0"/>
                <a:cs typeface="Times New Roman" panose="02020603050405020304" pitchFamily="18" charset="0"/>
              </a:rPr>
              <a:t>, a stejně tak tvrzení zadavatele ve vztahu k námitce týkající se požadavku č. 2, že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 obecných znalostí ani veřejně dostupných informací není zadavatel schopen ověřit, zda vybraný dodavatel splňuje požadavek č. 2,</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nelze považovat za podrobné vyjádření se k uvedených námitkám navrhovatele</a:t>
            </a:r>
            <a:r>
              <a:rPr lang="cs-CZ" sz="1700" dirty="0">
                <a:effectLst/>
                <a:latin typeface="Arial" panose="020B0604020202020204" pitchFamily="34" charset="0"/>
                <a:ea typeface="Calibri" panose="020F0502020204030204" pitchFamily="34" charset="0"/>
                <a:cs typeface="Times New Roman" panose="02020603050405020304" pitchFamily="18" charset="0"/>
              </a:rPr>
              <a:t>, neboť navrhovatel se opět z odůvodnění rozhodnutí o námitkách nedozvídá, proč jeho tvrzení nejsou pravdivá. Zároveň takové vypořádání námitek činí rozhodnutí o námitkách nesrozumitelné pro vnitřní rozpornost, a to v kontextu současně učiněného závěru zadavatele, že námitky navrhovatele odmítá, neboť se dle vlastních slov „</a:t>
            </a:r>
            <a:r>
              <a:rPr lang="cs-CZ" sz="1700" i="1" dirty="0">
                <a:effectLst/>
                <a:latin typeface="Arial" panose="020B0604020202020204" pitchFamily="34" charset="0"/>
                <a:ea typeface="Calibri" panose="020F0502020204030204" pitchFamily="34" charset="0"/>
                <a:cs typeface="Times New Roman" panose="02020603050405020304" pitchFamily="18" charset="0"/>
              </a:rPr>
              <a:t>neztotožňuje s namítaným meritem námitek</a:t>
            </a:r>
            <a:r>
              <a:rPr lang="cs-CZ" sz="1700" dirty="0">
                <a:effectLst/>
                <a:latin typeface="Arial" panose="020B0604020202020204" pitchFamily="34" charset="0"/>
                <a:ea typeface="Calibri" panose="020F0502020204030204" pitchFamily="34" charset="0"/>
                <a:cs typeface="Times New Roman" panose="02020603050405020304" pitchFamily="18" charset="0"/>
              </a:rPr>
              <a:t>“. K citovanému tvrzení zadavatele ohledně ověření námitky týkající se požadavku č. 1 Úřad dále uvádí, že zadavatel tímto zároveň přiznává, že existuje způsob, na základě kterého je možné ověřit meritum námitky, avšak zadavatel z důvodu časové tísně této možnosti nevyužil. Zadavatel tak dle Úřadu de facto zcela rezignoval na ověření předmětné námitky navrhovatele. Úřad dodává, že zadavatel nese odpovědnost za zákonný průběh zadávacího řízení, a to včetně toho, že z dokumentace o zadávacím řízení bude zpětně přezkoumatelné, že vybraný dodavatel skutečně zcela splňuje všechny podmínky účasti v zadávacím řízení.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je zadavatel toho názoru, že není schopen ve lhůtě určené k vypořádání námitek vypořádat její meritum</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má zadavatel využít zákonného postupu, tedy vyhovět námitkám navrhovatele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provést v dané věci další šetření</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Na základě výsledků šetření pak má zadavatel opětovně posoudit splnění podmínek účasti v zadávacím řízení vybraného dodavatele</a:t>
            </a:r>
            <a:r>
              <a:rPr lang="cs-CZ" sz="1700" dirty="0">
                <a:solidFill>
                  <a:schemeClr val="accent5">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cs-CZ" sz="1700" dirty="0">
                <a:effectLst/>
                <a:latin typeface="Arial" panose="020B0604020202020204" pitchFamily="34" charset="0"/>
                <a:ea typeface="Calibri" panose="020F0502020204030204" pitchFamily="34" charset="0"/>
                <a:cs typeface="Times New Roman" panose="02020603050405020304" pitchFamily="18" charset="0"/>
              </a:rPr>
              <a:t>(56)</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4483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Stejní výrobci PC sestavy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138039163"/>
              </p:ext>
            </p:extLst>
          </p:nvPr>
        </p:nvGraphicFramePr>
        <p:xfrm>
          <a:off x="0" y="712569"/>
          <a:ext cx="9144000" cy="499602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24785">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ÚOHS-S0869/2023/VZ, č. j.  ÚOHS-50859/2023/500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522341">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https://uohs.gov.cz/cs/verejne-zakazky/sbirky-rozhodnuti/detail-19565.html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24785">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technika IKAP</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24785">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29. 12.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87687">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 ZZVZ, § 36 odst. </a:t>
                      </a: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ZZVZ</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749209">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b) ZZVZ, když stanovil zadávací podmínky  veřejné zakázky „IT technika IKAP“ v rozporu s ustanovením § 36 odst. 1 ZZVZ v návaznosti na § 6 odst. 2 ZZVZ, když v rámci technické specifikace předmětu plnění  veřejné zakázky stanovil v příloze č. 2 „technická specifikace“ Výzvy k podání nabídky a prokázání kvalifikace požadavek na dodávku „PC pevné s monitorem“ v počtu 19 ks, přičemž k této části předmětu plnění požadoval dodávku USB klávesnice a optické myši, jakož i monitoru </a:t>
                      </a:r>
                      <a:r>
                        <a:rPr lang="cs-CZ"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„od stejného výrobce jako PC“</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čímž vytvořil bezdůvodnou  překážku hospodářské soutěže a současně tak porušil zásadu zákazu diskriminace…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979420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ZD: PC pevné s monitorem</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současně s PC budou, mimo jiné, dodány: </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2000" u="sng" dirty="0">
                <a:effectLst/>
                <a:latin typeface="Arial" panose="020B0604020202020204" pitchFamily="34" charset="0"/>
                <a:ea typeface="Calibri" panose="020F0502020204030204" pitchFamily="34" charset="0"/>
                <a:cs typeface="Times New Roman" panose="02020603050405020304" pitchFamily="18" charset="0"/>
              </a:rPr>
              <a:t>klávesnice</a:t>
            </a:r>
            <a:r>
              <a:rPr lang="cs-CZ" sz="2000" dirty="0">
                <a:effectLst/>
                <a:latin typeface="Arial" panose="020B0604020202020204" pitchFamily="34" charset="0"/>
                <a:ea typeface="Calibri" panose="020F0502020204030204" pitchFamily="34" charset="0"/>
                <a:cs typeface="Times New Roman" panose="02020603050405020304" pitchFamily="18" charset="0"/>
              </a:rPr>
              <a:t> USB,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myš</a:t>
            </a:r>
            <a:r>
              <a:rPr lang="cs-CZ" sz="2000" dirty="0">
                <a:effectLst/>
                <a:latin typeface="Arial" panose="020B0604020202020204" pitchFamily="34" charset="0"/>
                <a:ea typeface="Calibri" panose="020F0502020204030204" pitchFamily="34" charset="0"/>
                <a:cs typeface="Times New Roman" panose="02020603050405020304" pitchFamily="18" charset="0"/>
              </a:rPr>
              <a:t> optická USB.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od stejného výrobce jako PC</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2000" u="sng" dirty="0">
                <a:effectLst/>
                <a:latin typeface="Arial" panose="020B0604020202020204" pitchFamily="34" charset="0"/>
                <a:ea typeface="Calibri" panose="020F0502020204030204" pitchFamily="34" charset="0"/>
                <a:cs typeface="Times New Roman" panose="02020603050405020304" pitchFamily="18" charset="0"/>
              </a:rPr>
              <a:t>Monitor</a:t>
            </a:r>
            <a:r>
              <a:rPr lang="cs-CZ" sz="2000" dirty="0">
                <a:effectLst/>
                <a:latin typeface="Arial" panose="020B0604020202020204" pitchFamily="34" charset="0"/>
                <a:ea typeface="Calibri" panose="020F0502020204030204" pitchFamily="34" charset="0"/>
                <a:cs typeface="Times New Roman" panose="02020603050405020304" pitchFamily="18" charset="0"/>
              </a:rPr>
              <a:t> 24"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kompatibilní s PC </a:t>
            </a:r>
            <a:r>
              <a:rPr lang="cs-CZ" sz="2000" dirty="0">
                <a:effectLst/>
                <a:latin typeface="Arial" panose="020B0604020202020204" pitchFamily="34" charset="0"/>
                <a:ea typeface="Calibri" panose="020F0502020204030204" pitchFamily="34" charset="0"/>
                <a:cs typeface="Times New Roman" panose="02020603050405020304" pitchFamily="18" charset="0"/>
              </a:rPr>
              <a:t>stanicí, monitor od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stejného výrobce jako PC </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723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Soudu: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Krajský soud v tomto případě akceptuje, že si zadavatel ponechává určitou flexibilitu v tom, kdy umožní zahájení stavebních prací.</a:t>
            </a:r>
            <a:r>
              <a:rPr lang="cs-CZ" sz="2000" dirty="0">
                <a:effectLst/>
                <a:latin typeface="Arial" panose="020B0604020202020204" pitchFamily="34" charset="0"/>
                <a:ea typeface="Calibri" panose="020F0502020204030204" pitchFamily="34" charset="0"/>
                <a:cs typeface="Times New Roman" panose="02020603050405020304" pitchFamily="18" charset="0"/>
              </a:rPr>
              <a:t> Stále je nutno mít na paměti, že jde o zájem zadavatele.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On si formuluje zadávací i smluvní podmínky tak, aby odpovídaly jeho potřebám</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zároveň aby (v tomto případě) co nejméně omezily jeho stávající aktivity.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Jsou-li smluvní podmínky „výhodnější“ pro zadavatele, je to v pořádku</a:t>
            </a:r>
            <a:r>
              <a:rPr lang="cs-CZ" sz="2000" dirty="0">
                <a:effectLst/>
                <a:latin typeface="Arial" panose="020B0604020202020204" pitchFamily="34" charset="0"/>
                <a:ea typeface="Calibri" panose="020F0502020204030204" pitchFamily="34" charset="0"/>
                <a:cs typeface="Times New Roman" panose="02020603050405020304" pitchFamily="18" charset="0"/>
              </a:rPr>
              <a:t>. Proto je podle krajského soudu stanovená smluvní podmínka přiměřená a odpovídá zájmům zadavatele a povaze zakázky. Žádnou svévoli v tom krajský soud nespatřuje. Ostatně, s argumentací o charakteru zakázky nepřichází soud jako první. Žalobcovu námitku s podobným odůvodněním vypořádal už zadavatel a žalovaný. Žalobce s tím v žalobě ale nijak nepolemizuje a jen opakuje svou argumentaci o přiměřenosti. (27)</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1922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Obviněný rovněž ve svém vyjádření uvedl názor</a:t>
            </a:r>
            <a:r>
              <a:rPr lang="cs-CZ" sz="2000" dirty="0">
                <a:effectLst/>
                <a:latin typeface="Arial" panose="020B0604020202020204" pitchFamily="34" charset="0"/>
                <a:ea typeface="Calibri" panose="020F0502020204030204" pitchFamily="34" charset="0"/>
                <a:cs typeface="Times New Roman" panose="02020603050405020304" pitchFamily="18" charset="0"/>
              </a:rPr>
              <a:t>, že v praxi různí maloobchodní prodejci odebírají zboží z velkoobchodů, přitom je však velmi pravděpodobné, že právě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by odebrali kompletní počítačovou sestavu od jednoho výrobce, mohli by docílit výhodnější ceny</a:t>
            </a:r>
            <a:r>
              <a:rPr lang="cs-CZ" sz="2000" dirty="0">
                <a:effectLst/>
                <a:latin typeface="Arial" panose="020B0604020202020204" pitchFamily="34" charset="0"/>
                <a:ea typeface="Calibri" panose="020F0502020204030204" pitchFamily="34" charset="0"/>
                <a:cs typeface="Times New Roman" panose="02020603050405020304" pitchFamily="18" charset="0"/>
              </a:rPr>
              <a:t>, než kdyby jednotlivé komponenty pocházely od různých výrobců.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Úřad však kontruje</a:t>
            </a:r>
            <a:r>
              <a:rPr lang="cs-CZ" sz="2000" dirty="0">
                <a:effectLst/>
                <a:latin typeface="Arial" panose="020B0604020202020204" pitchFamily="34" charset="0"/>
                <a:ea typeface="Calibri" panose="020F0502020204030204" pitchFamily="34" charset="0"/>
                <a:cs typeface="Times New Roman" panose="02020603050405020304" pitchFamily="18" charset="0"/>
              </a:rPr>
              <a:t>, že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má dodavatel možnost kombinovat periferie a PC od odlišných výrobců, může tak docílit ekonomicky výhodnější varianty, než když je vázán pouze na jednoho výrobce v rámci plnění veřejné zakázky</a:t>
            </a:r>
            <a:r>
              <a:rPr lang="cs-CZ" sz="2000" dirty="0">
                <a:effectLst/>
                <a:latin typeface="Arial" panose="020B0604020202020204" pitchFamily="34" charset="0"/>
                <a:ea typeface="Calibri" panose="020F0502020204030204" pitchFamily="34" charset="0"/>
                <a:cs typeface="Times New Roman" panose="02020603050405020304" pitchFamily="18" charset="0"/>
              </a:rPr>
              <a:t>. Bezesporu se rovněž na relevantním trhu pohybuje více výrobců, kteří vyrábí pouze dílčí zařízení, resp. periferie, než výrobců, kteří mají ve svém sortimentu veškerá zařízení pro sestavení kompletní PC soustavy. (36)</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Nad rámec uvedeného Úřad dodává,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nic nebránilo obviněnému</a:t>
            </a:r>
            <a:r>
              <a:rPr lang="cs-CZ" sz="2000" dirty="0">
                <a:effectLst/>
                <a:latin typeface="Arial" panose="020B0604020202020204" pitchFamily="34" charset="0"/>
                <a:ea typeface="Calibri" panose="020F0502020204030204" pitchFamily="34" charset="0"/>
                <a:cs typeface="Times New Roman" panose="02020603050405020304" pitchFamily="18" charset="0"/>
              </a:rPr>
              <a:t>, pokud měl obavy o kompatibilitu dodaných periferií od různých výrobců (zařízení) s PC,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aby v zadávacím řízení přímo poptával plně funkční PC soustavu jako celek</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aniž by trval na tom, že bude kompletně pocházet od stejného výrobce</a:t>
            </a:r>
            <a:r>
              <a:rPr lang="cs-CZ" sz="2000" dirty="0">
                <a:effectLst/>
                <a:latin typeface="Arial" panose="020B0604020202020204" pitchFamily="34" charset="0"/>
                <a:ea typeface="Calibri" panose="020F0502020204030204" pitchFamily="34" charset="0"/>
                <a:cs typeface="Times New Roman" panose="02020603050405020304" pitchFamily="18" charset="0"/>
              </a:rPr>
              <a:t>. (37)</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2807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Argumentace Soudu: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 Rostoucí ceny některých stavebních materiálů a jejich nedostatek jsou všeobecně známou věcí a žalovaný je nijak nezpochybňuje.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Ale nelze tvrdit, že nestabilita na trhu stavebnictví by měla automaticky vést k tomu,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Úřad pro ochranu hospodářské soutěže začne klást na smluvní podmínky u veřejných zakázek nové, přísnější požadavky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bude požadovat po zadavatelích, aby plošně chránili dodavatele před těmito negativními jevy </a:t>
            </a:r>
            <a:r>
              <a:rPr lang="cs-CZ" sz="1800" dirty="0">
                <a:effectLst/>
                <a:latin typeface="Arial" panose="020B0604020202020204" pitchFamily="34" charset="0"/>
                <a:ea typeface="Calibri" panose="020F0502020204030204" pitchFamily="34" charset="0"/>
                <a:cs typeface="Times New Roman" panose="02020603050405020304" pitchFamily="18" charset="0"/>
              </a:rPr>
              <a:t>(například zaváděním automatického navyšování ceny díla o inflaci v uzavíraných smlouvách). Taková představa je příliš paternalistická. Podobný přístup by mohl vyvěrat nanejvýš z politického rozhodnutí Parlamentu, jež by se odrazilo ve změně příslušné právní úpravy. (…)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nějaké smluvní ujednání žalobci nevyhovuje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může mu potenciálně narušit plnění jiných zakázek</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komplikuje mu vztahy se subdodavateli</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nepamatuje na určitá rizika</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 nezavádí inflační doložku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zkrátka do takového smluvního vztahu vstoupit nemusí</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Úlohou žalovaného není diktovat pravidla soukromoprávních vztahů mezi zadavatelem a dodavatelem.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 po zadavateli nelze požadovat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aby „piloval“ smluvní ujednání tak dlouho</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dokud nebudou vyhovovat každému jednomu subjektu působícímu na daném trhu. </a:t>
            </a:r>
            <a:r>
              <a:rPr lang="cs-CZ" sz="1800" dirty="0">
                <a:effectLst/>
                <a:latin typeface="Arial" panose="020B0604020202020204" pitchFamily="34" charset="0"/>
                <a:ea typeface="Calibri" panose="020F0502020204030204" pitchFamily="34" charset="0"/>
                <a:cs typeface="Times New Roman" panose="02020603050405020304" pitchFamily="18" charset="0"/>
              </a:rPr>
              <a:t>(28)</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892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Změna závazku / Nepředvídatelné okolnosti</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430694309"/>
              </p:ext>
            </p:extLst>
          </p:nvPr>
        </p:nvGraphicFramePr>
        <p:xfrm>
          <a:off x="0" y="712569"/>
          <a:ext cx="9144000" cy="240269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47571">
                <a:tc>
                  <a:txBody>
                    <a:bodyPr/>
                    <a:lstStyle/>
                    <a:p>
                      <a:pPr marR="163830"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Věc C-441/22 (Spojené věci </a:t>
                      </a:r>
                      <a:r>
                        <a:rPr lang="cs-CZ" sz="2400" b="1" u="sng"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hlinkClick r:id="rId2"/>
                        </a:rPr>
                        <a:t>C-441/22</a:t>
                      </a: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 C-443/22)</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533896">
                <a:tc>
                  <a:txBody>
                    <a:bodyPr/>
                    <a:lstStyle/>
                    <a:p>
                      <a:pPr marR="163830"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ZDE</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504056">
                <a:tc>
                  <a:txBody>
                    <a:bodyPr/>
                    <a:lstStyle/>
                    <a:p>
                      <a:pPr marR="163830"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Obshtina Razgrad</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47571">
                <a:tc>
                  <a:txBody>
                    <a:bodyPr/>
                    <a:lstStyle/>
                    <a:p>
                      <a:pPr marR="163830"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Datum vyhlášení: 7. 12. 2023</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47571">
                <a:tc>
                  <a:txBody>
                    <a:bodyPr/>
                    <a:lstStyle/>
                    <a:p>
                      <a:pPr marR="163830"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222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36097644"/>
                  </a:ext>
                </a:extLst>
              </a:tr>
            </a:tbl>
          </a:graphicData>
        </a:graphic>
      </p:graphicFrame>
    </p:spTree>
    <p:extLst>
      <p:ext uri="{BB962C8B-B14F-4D97-AF65-F5344CB8AC3E}">
        <p14:creationId xmlns:p14="http://schemas.microsoft.com/office/powerpoint/2010/main" val="226027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16632"/>
            <a:ext cx="9108504" cy="6741368"/>
          </a:xfrm>
        </p:spPr>
        <p:txBody>
          <a:bodyPr/>
          <a:lstStyle/>
          <a:p>
            <a:pPr marL="0" indent="0" algn="just">
              <a:buNone/>
            </a:pPr>
            <a:r>
              <a:rPr lang="cs-CZ" sz="2000" b="1" dirty="0">
                <a:latin typeface="Arial" panose="020B0604020202020204" pitchFamily="34" charset="0"/>
                <a:cs typeface="Arial" panose="020B0604020202020204" pitchFamily="34" charset="0"/>
              </a:rPr>
              <a:t>Rozhodnutí: </a:t>
            </a:r>
          </a:p>
          <a:p>
            <a:pPr marR="163830" algn="just">
              <a:lnSpc>
                <a:spcPct val="107000"/>
              </a:lnSpc>
              <a:spcAft>
                <a:spcPts val="800"/>
              </a:spcAft>
            </a:pPr>
            <a:r>
              <a:rPr lang="cs-CZ" sz="2000" dirty="0">
                <a:effectLst/>
                <a:latin typeface="Arial" panose="020B0604020202020204" pitchFamily="34" charset="0"/>
                <a:ea typeface="Times New Roman" panose="02020603050405020304" pitchFamily="18" charset="0"/>
                <a:cs typeface="Arial" panose="020B0604020202020204" pitchFamily="34" charset="0"/>
              </a:rPr>
              <a:t>1) Článek 72 odst. 1 písm. e) a odst. 4 směrnice Evropského parlamentu a Rady 2014/24/EU musí být vykládán v tom smyslu, že k tomu, </a:t>
            </a:r>
            <a:r>
              <a:rPr lang="cs-CZ"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aby byla změna smlouvy na veřejnou zakázku kvalifikována jako „podstatná</a:t>
            </a:r>
            <a:r>
              <a:rPr lang="cs-CZ" sz="2000" dirty="0">
                <a:effectLst/>
                <a:latin typeface="Arial" panose="020B0604020202020204" pitchFamily="34" charset="0"/>
                <a:ea typeface="Times New Roman" panose="02020603050405020304" pitchFamily="18" charset="0"/>
                <a:cs typeface="Arial" panose="020B0604020202020204" pitchFamily="34" charset="0"/>
              </a:rPr>
              <a:t>“ ve smyslu tohoto ustanovení, </a:t>
            </a:r>
            <a:r>
              <a:rPr lang="cs-CZ" sz="200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nemusí smluvní strany podepsat písemnou dohodu</a:t>
            </a:r>
            <a:r>
              <a:rPr lang="cs-CZ" sz="2000" dirty="0">
                <a:effectLst/>
                <a:latin typeface="Arial" panose="020B0604020202020204" pitchFamily="34" charset="0"/>
                <a:ea typeface="Times New Roman" panose="02020603050405020304" pitchFamily="18" charset="0"/>
                <a:cs typeface="Arial" panose="020B0604020202020204" pitchFamily="34" charset="0"/>
              </a:rPr>
              <a:t>, jejímž předmětem je tato změna, přičemž </a:t>
            </a:r>
            <a:r>
              <a:rPr lang="cs-CZ" sz="20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společnou vůli provést dotčenou změnu lze rovněž vyvodit zejména z jiných písemných záznamů pocházejících od těchto stran</a:t>
            </a:r>
            <a:r>
              <a:rPr lang="cs-CZ" sz="2000" dirty="0">
                <a:effectLst/>
                <a:latin typeface="Arial" panose="020B0604020202020204" pitchFamily="34" charset="0"/>
                <a:ea typeface="Times New Roman" panose="02020603050405020304" pitchFamily="18" charset="0"/>
                <a:cs typeface="Arial" panose="020B0604020202020204" pitchFamily="34" charset="0"/>
              </a:rPr>
              <a: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marR="163830" algn="just">
              <a:lnSpc>
                <a:spcPct val="107000"/>
              </a:lnSpc>
              <a:spcAft>
                <a:spcPts val="800"/>
              </a:spcAft>
            </a:pPr>
            <a:r>
              <a:rPr lang="cs-CZ" sz="2000" dirty="0">
                <a:effectLst/>
                <a:latin typeface="Arial" panose="020B0604020202020204" pitchFamily="34" charset="0"/>
                <a:ea typeface="Times New Roman" panose="02020603050405020304" pitchFamily="18" charset="0"/>
                <a:cs typeface="Arial" panose="020B0604020202020204" pitchFamily="34" charset="0"/>
              </a:rPr>
              <a:t>2) Článek 72 odst. 1 písm. c) bod i) směrnice 2014/24/EU musí být vykládán v tom smyslu, že </a:t>
            </a:r>
            <a:r>
              <a:rPr lang="cs-CZ" sz="2000" dirty="0">
                <a:effectLst/>
                <a:latin typeface="Arial" panose="020B0604020202020204" pitchFamily="34" charset="0"/>
                <a:ea typeface="Times New Roman" panose="02020603050405020304" pitchFamily="18" charset="0"/>
              </a:rPr>
              <a:t>péče, kterou musí veřejný zadavatel vynaložit, aby se mohl dovolávat tohoto ustanovení, vyžaduje mimo jiné, </a:t>
            </a:r>
            <a:r>
              <a:rPr lang="cs-CZ" sz="2000" dirty="0">
                <a:solidFill>
                  <a:srgbClr val="FF0000"/>
                </a:solidFill>
                <a:effectLst/>
                <a:latin typeface="Arial" panose="020B0604020202020204" pitchFamily="34" charset="0"/>
                <a:ea typeface="Times New Roman" panose="02020603050405020304" pitchFamily="18" charset="0"/>
              </a:rPr>
              <a:t>aby při přípravě dotčené veřejné zakázky zohlednil rizika překročení lhůty k provedení této zakázky vyvolaná předvídatelnými příčinami přerušení</a:t>
            </a:r>
            <a:r>
              <a:rPr lang="cs-CZ" sz="2000" dirty="0">
                <a:effectLst/>
                <a:latin typeface="Arial" panose="020B0604020202020204" pitchFamily="34" charset="0"/>
                <a:ea typeface="Times New Roman" panose="02020603050405020304" pitchFamily="18" charset="0"/>
              </a:rPr>
              <a:t>, </a:t>
            </a:r>
            <a:r>
              <a:rPr lang="cs-CZ" sz="2000" dirty="0">
                <a:solidFill>
                  <a:srgbClr val="00B050"/>
                </a:solidFill>
                <a:effectLst/>
                <a:latin typeface="Arial" panose="020B0604020202020204" pitchFamily="34" charset="0"/>
                <a:ea typeface="Times New Roman" panose="02020603050405020304" pitchFamily="18" charset="0"/>
              </a:rPr>
              <a:t>jako jsou </a:t>
            </a:r>
            <a:r>
              <a:rPr lang="cs-CZ" sz="2000" b="1" dirty="0">
                <a:solidFill>
                  <a:srgbClr val="00B050"/>
                </a:solidFill>
                <a:effectLst/>
                <a:latin typeface="Arial" panose="020B0604020202020204" pitchFamily="34" charset="0"/>
                <a:ea typeface="Times New Roman" panose="02020603050405020304" pitchFamily="18" charset="0"/>
              </a:rPr>
              <a:t>obvyklé</a:t>
            </a:r>
            <a:r>
              <a:rPr lang="cs-CZ" sz="2000" dirty="0">
                <a:solidFill>
                  <a:srgbClr val="00B050"/>
                </a:solidFill>
                <a:effectLst/>
                <a:latin typeface="Arial" panose="020B0604020202020204" pitchFamily="34" charset="0"/>
                <a:ea typeface="Times New Roman" panose="02020603050405020304" pitchFamily="18" charset="0"/>
              </a:rPr>
              <a:t> povětrnostní podmínky</a:t>
            </a:r>
            <a:r>
              <a:rPr lang="cs-CZ" sz="2000" dirty="0">
                <a:effectLst/>
                <a:latin typeface="Arial" panose="020B0604020202020204" pitchFamily="34" charset="0"/>
                <a:ea typeface="Times New Roman" panose="02020603050405020304" pitchFamily="18" charset="0"/>
              </a:rPr>
              <a:t>, </a:t>
            </a:r>
            <a:r>
              <a:rPr lang="cs-CZ" sz="2000" dirty="0">
                <a:solidFill>
                  <a:srgbClr val="00B050"/>
                </a:solidFill>
                <a:effectLst/>
                <a:latin typeface="Arial" panose="020B0604020202020204" pitchFamily="34" charset="0"/>
                <a:ea typeface="Times New Roman" panose="02020603050405020304" pitchFamily="18" charset="0"/>
              </a:rPr>
              <a:t>jakož i </a:t>
            </a:r>
            <a:r>
              <a:rPr lang="cs-CZ" sz="2000" b="1" dirty="0">
                <a:solidFill>
                  <a:srgbClr val="00B050"/>
                </a:solidFill>
                <a:effectLst/>
                <a:latin typeface="Arial" panose="020B0604020202020204" pitchFamily="34" charset="0"/>
                <a:ea typeface="Times New Roman" panose="02020603050405020304" pitchFamily="18" charset="0"/>
              </a:rPr>
              <a:t>zákonné zákazy </a:t>
            </a:r>
            <a:r>
              <a:rPr lang="cs-CZ" sz="2000" dirty="0">
                <a:solidFill>
                  <a:srgbClr val="00B050"/>
                </a:solidFill>
                <a:effectLst/>
                <a:latin typeface="Arial" panose="020B0604020202020204" pitchFamily="34" charset="0"/>
                <a:ea typeface="Times New Roman" panose="02020603050405020304" pitchFamily="18" charset="0"/>
              </a:rPr>
              <a:t>provádění stavebních prací, vyhlášené předem a platné po dobu spadající do doby plnění uvedené zakázky</a:t>
            </a:r>
            <a:r>
              <a:rPr lang="cs-CZ" sz="2000" dirty="0">
                <a:effectLst/>
                <a:latin typeface="Arial" panose="020B0604020202020204" pitchFamily="34" charset="0"/>
                <a:ea typeface="Times New Roman" panose="02020603050405020304" pitchFamily="18" charset="0"/>
              </a:rPr>
              <a:t>, </a:t>
            </a:r>
            <a:r>
              <a:rPr lang="cs-CZ" sz="2000" dirty="0">
                <a:solidFill>
                  <a:srgbClr val="0070C0"/>
                </a:solidFill>
                <a:effectLst/>
                <a:latin typeface="Arial" panose="020B0604020202020204" pitchFamily="34" charset="0"/>
                <a:ea typeface="Times New Roman" panose="02020603050405020304" pitchFamily="18" charset="0"/>
              </a:rPr>
              <a:t>přičemž takové povětrnostní podmínky a zákonné zákazy nemohou odůvodnit provedení stavebních prací po uplynutí lhůty stanovené v dokumentech, které upravují zadávací řízení</a:t>
            </a:r>
            <a:r>
              <a:rPr lang="cs-CZ" sz="2000" dirty="0">
                <a:effectLst/>
                <a:latin typeface="Arial" panose="020B0604020202020204" pitchFamily="34" charset="0"/>
                <a:ea typeface="Times New Roman" panose="02020603050405020304" pitchFamily="18" charset="0"/>
              </a:rPr>
              <a:t>, </a:t>
            </a:r>
            <a:r>
              <a:rPr lang="cs-CZ" sz="2000" dirty="0">
                <a:solidFill>
                  <a:srgbClr val="C49500"/>
                </a:solidFill>
                <a:effectLst/>
                <a:latin typeface="Arial" panose="020B0604020202020204" pitchFamily="34" charset="0"/>
                <a:ea typeface="Times New Roman" panose="02020603050405020304" pitchFamily="18" charset="0"/>
              </a:rPr>
              <a:t>a v původní smlouvě na veřejnou zakázku, pokud nebyly v uvedených dokumentech stanoveny.</a:t>
            </a:r>
            <a:endParaRPr lang="cs-CZ" sz="2000" dirty="0">
              <a:solidFill>
                <a:srgbClr val="C495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5043061"/>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CA8911-77CF-44EC-9BC8-A02CD861D4ED}">
  <ds:schemaRef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www.w3.org/XML/1998/namespace"/>
    <ds:schemaRef ds:uri="http://purl.org/dc/terms/"/>
    <ds:schemaRef ds:uri="bb47cf2c-ce88-4b77-90b9-bcb92befe09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MMR_klas</Template>
  <TotalTime>38646</TotalTime>
  <Words>9773</Words>
  <Application>Microsoft Office PowerPoint</Application>
  <PresentationFormat>Předvádění na obrazovce (4:3)</PresentationFormat>
  <Paragraphs>367</Paragraphs>
  <Slides>61</Slides>
  <Notes>18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61</vt:i4>
      </vt:variant>
    </vt:vector>
  </HeadingPairs>
  <TitlesOfParts>
    <vt:vector size="67" baseType="lpstr">
      <vt:lpstr>Arial</vt:lpstr>
      <vt:lpstr>Calibri</vt:lpstr>
      <vt:lpstr>Symbol</vt:lpstr>
      <vt:lpstr>Times New Roman</vt:lpstr>
      <vt:lpstr>Wingdings</vt:lpstr>
      <vt:lpstr>MMR_klas</vt:lpstr>
      <vt:lpstr>Prezentace aplikace PowerPoint</vt:lpstr>
      <vt:lpstr>Obchodní podmínky</vt:lpstr>
      <vt:lpstr>Prezentace aplikace PowerPoint</vt:lpstr>
      <vt:lpstr>Prezentace aplikace PowerPoint</vt:lpstr>
      <vt:lpstr>Prezentace aplikace PowerPoint</vt:lpstr>
      <vt:lpstr>Prezentace aplikace PowerPoint</vt:lpstr>
      <vt:lpstr>Prezentace aplikace PowerPoint</vt:lpstr>
      <vt:lpstr>Změna závazku / Nepředvídatelné okolnosti</vt:lpstr>
      <vt:lpstr>Prezentace aplikace PowerPoint</vt:lpstr>
      <vt:lpstr>Zpráva o hodnocení</vt:lpstr>
      <vt:lpstr>Prezentace aplikace PowerPoint</vt:lpstr>
      <vt:lpstr>Prezentace aplikace PowerPoint</vt:lpstr>
      <vt:lpstr>Prezentace aplikace PowerPoint</vt:lpstr>
      <vt:lpstr>Uveřejnění smlouvy</vt:lpstr>
      <vt:lpstr>Prezentace aplikace PowerPoint</vt:lpstr>
      <vt:lpstr>Prezentace aplikace PowerPoint</vt:lpstr>
      <vt:lpstr>Uveřejnění smlouvy</vt:lpstr>
      <vt:lpstr>Prezentace aplikace PowerPoint</vt:lpstr>
      <vt:lpstr>Prezentace aplikace PowerPoint</vt:lpstr>
      <vt:lpstr>MNNC</vt:lpstr>
      <vt:lpstr>Prezentace aplikace PowerPoint</vt:lpstr>
      <vt:lpstr>Prezentace aplikace PowerPoint</vt:lpstr>
      <vt:lpstr>Prezentace aplikace PowerPoint</vt:lpstr>
      <vt:lpstr>Prezentace aplikace PowerPoint</vt:lpstr>
      <vt:lpstr>Aktivní legitimace</vt:lpstr>
      <vt:lpstr>Prezentace aplikace PowerPoint</vt:lpstr>
      <vt:lpstr>Prezentace aplikace PowerPoint</vt:lpstr>
      <vt:lpstr>Prezentace aplikace PowerPoint</vt:lpstr>
      <vt:lpstr>Odlišné lhůty</vt:lpstr>
      <vt:lpstr>Prezentace aplikace PowerPoint</vt:lpstr>
      <vt:lpstr>Prezentace aplikace PowerPoint</vt:lpstr>
      <vt:lpstr>Změna zadávacích podmínek</vt:lpstr>
      <vt:lpstr>Prezentace aplikace PowerPoint</vt:lpstr>
      <vt:lpstr>Prezentace aplikace PowerPoint</vt:lpstr>
      <vt:lpstr>Předpokládaná hodnota</vt:lpstr>
      <vt:lpstr>Prezentace aplikace PowerPoint</vt:lpstr>
      <vt:lpstr>Prezentace aplikace PowerPoint</vt:lpstr>
      <vt:lpstr>Prezentace aplikace PowerPoint</vt:lpstr>
      <vt:lpstr>Prezentace aplikace PowerPoint</vt:lpstr>
      <vt:lpstr>Smlouva o smlouvě budoucí s poddodavatelem</vt:lpstr>
      <vt:lpstr>Prezentace aplikace PowerPoint</vt:lpstr>
      <vt:lpstr>Prezentace aplikace PowerPoint</vt:lpstr>
      <vt:lpstr>Prezentace aplikace PowerPoint</vt:lpstr>
      <vt:lpstr>Prezentace aplikace PowerPoint</vt:lpstr>
      <vt:lpstr>Výzva dle § 46</vt:lpstr>
      <vt:lpstr>Prezentace aplikace PowerPoint</vt:lpstr>
      <vt:lpstr>Prezentace aplikace PowerPoint</vt:lpstr>
      <vt:lpstr>Prezentace aplikace PowerPoint</vt:lpstr>
      <vt:lpstr>Prezentace aplikace PowerPoint</vt:lpstr>
      <vt:lpstr>Prezentace aplikace PowerPoint</vt:lpstr>
      <vt:lpstr>ŘSSD</vt:lpstr>
      <vt:lpstr>Prezentace aplikace PowerPoint</vt:lpstr>
      <vt:lpstr>Prezentace aplikace PowerPoint</vt:lpstr>
      <vt:lpstr>Prezentace aplikace PowerPoint</vt:lpstr>
      <vt:lpstr>Prezentace aplikace PowerPoint</vt:lpstr>
      <vt:lpstr>Rozhodnutí o námitkách</vt:lpstr>
      <vt:lpstr>Prezentace aplikace PowerPoint</vt:lpstr>
      <vt:lpstr>Stejní výrobci PC sestavy</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1805</cp:revision>
  <cp:lastPrinted>2023-12-12T13:38:28Z</cp:lastPrinted>
  <dcterms:created xsi:type="dcterms:W3CDTF">2012-11-28T11:32:44Z</dcterms:created>
  <dcterms:modified xsi:type="dcterms:W3CDTF">2024-02-16T07:50:26Z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