
<file path=[Content_Types].xml><?xml version="1.0" encoding="utf-8"?>
<Types xmlns="http://schemas.openxmlformats.org/package/2006/content-types">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8" r:id="rId2"/>
    <p:sldId id="269" r:id="rId3"/>
    <p:sldId id="270" r:id="rId4"/>
    <p:sldId id="271" r:id="rId5"/>
    <p:sldId id="272" r:id="rId6"/>
    <p:sldId id="274" r:id="rId7"/>
    <p:sldId id="299" r:id="rId8"/>
    <p:sldId id="300" r:id="rId9"/>
    <p:sldId id="301" r:id="rId10"/>
    <p:sldId id="302" r:id="rId11"/>
    <p:sldId id="303" r:id="rId12"/>
    <p:sldId id="304" r:id="rId13"/>
    <p:sldId id="319" r:id="rId14"/>
    <p:sldId id="320" r:id="rId15"/>
    <p:sldId id="308" r:id="rId16"/>
    <p:sldId id="307" r:id="rId17"/>
    <p:sldId id="306" r:id="rId18"/>
    <p:sldId id="309" r:id="rId19"/>
    <p:sldId id="310" r:id="rId20"/>
    <p:sldId id="312" r:id="rId21"/>
    <p:sldId id="313" r:id="rId22"/>
    <p:sldId id="314" r:id="rId23"/>
    <p:sldId id="321" r:id="rId24"/>
    <p:sldId id="322" r:id="rId25"/>
    <p:sldId id="289" r:id="rId26"/>
    <p:sldId id="316" r:id="rId27"/>
    <p:sldId id="317" r:id="rId28"/>
    <p:sldId id="293" r:id="rId29"/>
    <p:sldId id="294" r:id="rId30"/>
    <p:sldId id="295" r:id="rId31"/>
    <p:sldId id="296" r:id="rId32"/>
    <p:sldId id="297" r:id="rId33"/>
    <p:sldId id="311" r:id="rId34"/>
    <p:sldId id="318" r:id="rId35"/>
    <p:sldId id="298" r:id="rId36"/>
  </p:sldIdLst>
  <p:sldSz cx="9144000" cy="6858000" type="screen4x3"/>
  <p:notesSz cx="7559675" cy="10691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12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s-CZ" sz="4400" b="0" strike="noStrike" spc="-1">
              <a:latin typeface="Arial"/>
            </a:endParaRPr>
          </a:p>
        </p:txBody>
      </p:sp>
      <p:sp>
        <p:nvSpPr>
          <p:cNvPr id="28"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cs-CZ" sz="3200" b="0" strike="noStrike" spc="-1">
              <a:latin typeface="Arial"/>
            </a:endParaRPr>
          </a:p>
        </p:txBody>
      </p:sp>
      <p:sp>
        <p:nvSpPr>
          <p:cNvPr id="29"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s-CZ" sz="4400" b="0" strike="noStrike" spc="-1">
              <a:latin typeface="Arial"/>
            </a:endParaRPr>
          </a:p>
        </p:txBody>
      </p:sp>
      <p:sp>
        <p:nvSpPr>
          <p:cNvPr id="3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cs-CZ" sz="3200" b="0" strike="noStrike" spc="-1">
              <a:latin typeface="Arial"/>
            </a:endParaRPr>
          </a:p>
        </p:txBody>
      </p:sp>
      <p:sp>
        <p:nvSpPr>
          <p:cNvPr id="3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cs-CZ" sz="3200" b="0" strike="noStrike" spc="-1">
              <a:latin typeface="Arial"/>
            </a:endParaRPr>
          </a:p>
        </p:txBody>
      </p:sp>
      <p:sp>
        <p:nvSpPr>
          <p:cNvPr id="33"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cs-CZ" sz="3200" b="0" strike="noStrike" spc="-1">
              <a:latin typeface="Arial"/>
            </a:endParaRPr>
          </a:p>
        </p:txBody>
      </p:sp>
      <p:sp>
        <p:nvSpPr>
          <p:cNvPr id="34"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s-CZ" sz="4400" b="0" strike="noStrike" spc="-1">
              <a:latin typeface="Arial"/>
            </a:endParaRPr>
          </a:p>
        </p:txBody>
      </p:sp>
      <p:sp>
        <p:nvSpPr>
          <p:cNvPr id="36"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cs-CZ" sz="3200" b="0" strike="noStrike" spc="-1">
              <a:latin typeface="Arial"/>
            </a:endParaRPr>
          </a:p>
        </p:txBody>
      </p:sp>
      <p:sp>
        <p:nvSpPr>
          <p:cNvPr id="37"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cs-CZ" sz="3200" b="0" strike="noStrike" spc="-1">
              <a:latin typeface="Arial"/>
            </a:endParaRPr>
          </a:p>
        </p:txBody>
      </p:sp>
      <p:sp>
        <p:nvSpPr>
          <p:cNvPr id="38"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cs-CZ" sz="3200" b="0" strike="noStrike" spc="-1">
              <a:latin typeface="Arial"/>
            </a:endParaRPr>
          </a:p>
        </p:txBody>
      </p:sp>
      <p:sp>
        <p:nvSpPr>
          <p:cNvPr id="39"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cs-CZ" sz="3200" b="0" strike="noStrike" spc="-1">
              <a:latin typeface="Arial"/>
            </a:endParaRPr>
          </a:p>
        </p:txBody>
      </p:sp>
      <p:sp>
        <p:nvSpPr>
          <p:cNvPr id="40"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cs-CZ" sz="3200" b="0" strike="noStrike" spc="-1">
              <a:latin typeface="Arial"/>
            </a:endParaRPr>
          </a:p>
        </p:txBody>
      </p:sp>
      <p:sp>
        <p:nvSpPr>
          <p:cNvPr id="41"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a:prstGeom prst="rect">
            <a:avLst/>
          </a:prstGeom>
        </p:spPr>
        <p:txBody>
          <a:bodyPr/>
          <a:lstStyle/>
          <a:p>
            <a:r>
              <a:rPr lang="cs-CZ"/>
              <a:t>Klepnutím lze upravit styl předlohy nadpisů.</a:t>
            </a:r>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BA6178A0-1E68-4502-A3F7-15E4EA4A7219}" type="datetimeFigureOut">
              <a:rPr lang="cs-CZ" smtClean="0"/>
              <a:t>07.02.2024</a:t>
            </a:fld>
            <a:endParaRPr lang="cs-CZ"/>
          </a:p>
        </p:txBody>
      </p:sp>
      <p:sp>
        <p:nvSpPr>
          <p:cNvPr id="5" name="Zástupný symbol pro zápatí 4"/>
          <p:cNvSpPr>
            <a:spLocks noGrp="1"/>
          </p:cNvSpPr>
          <p:nvPr>
            <p:ph type="ftr" sz="quarter" idx="11"/>
          </p:nvPr>
        </p:nvSpPr>
        <p:spPr>
          <a:xfrm>
            <a:off x="3124200" y="6356350"/>
            <a:ext cx="2895600" cy="365125"/>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553200" y="6356350"/>
            <a:ext cx="2133600" cy="365125"/>
          </a:xfrm>
          <a:prstGeom prst="rect">
            <a:avLst/>
          </a:prstGeom>
        </p:spPr>
        <p:txBody>
          <a:bodyPr/>
          <a:lstStyle/>
          <a:p>
            <a:fld id="{AA28307C-8575-4F60-9FAB-B81676BCDEC1}" type="slidenum">
              <a:rPr lang="cs-CZ" smtClean="0"/>
              <a:t>‹#›</a:t>
            </a:fld>
            <a:endParaRPr lang="cs-CZ"/>
          </a:p>
        </p:txBody>
      </p:sp>
    </p:spTree>
    <p:extLst>
      <p:ext uri="{BB962C8B-B14F-4D97-AF65-F5344CB8AC3E}">
        <p14:creationId xmlns:p14="http://schemas.microsoft.com/office/powerpoint/2010/main" val="33407636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1362865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24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257175" indent="-257175">
              <a:buClr>
                <a:schemeClr val="accent1"/>
              </a:buClr>
              <a:buFont typeface="Wingdings" pitchFamily="2" charset="2"/>
              <a:buChar char="§"/>
              <a:defRPr/>
            </a:lvl1pPr>
            <a:lvl2pPr marL="557213" indent="-214313">
              <a:buClr>
                <a:schemeClr val="accent1"/>
              </a:buClr>
              <a:buFont typeface="Wingdings" pitchFamily="2" charset="2"/>
              <a:buChar char="§"/>
              <a:defRPr/>
            </a:lvl2pPr>
            <a:lvl3pPr marL="857250" indent="-171450">
              <a:buClr>
                <a:schemeClr val="accent1"/>
              </a:buClr>
              <a:buFont typeface="Wingdings" pitchFamily="2" charset="2"/>
              <a:buChar char="§"/>
              <a:defRPr/>
            </a:lvl3pPr>
            <a:lvl4pPr marL="1200150" indent="-171450">
              <a:buClr>
                <a:schemeClr val="accent1"/>
              </a:buClr>
              <a:buFont typeface="Wingdings" pitchFamily="2" charset="2"/>
              <a:buChar char="§"/>
              <a:defRPr/>
            </a:lvl4pPr>
            <a:lvl5pPr marL="1543050" indent="-171450">
              <a:buClr>
                <a:schemeClr val="accent1"/>
              </a:buClr>
              <a:buFont typeface="Wingdings" pitchFamily="2" charset="2"/>
              <a:buChar char="§"/>
              <a:defRPr/>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5" y="620688"/>
            <a:ext cx="2016224" cy="442154"/>
          </a:xfrm>
          <a:prstGeom prst="rect">
            <a:avLst/>
          </a:prstGeom>
        </p:spPr>
      </p:pic>
    </p:spTree>
    <p:extLst>
      <p:ext uri="{BB962C8B-B14F-4D97-AF65-F5344CB8AC3E}">
        <p14:creationId xmlns:p14="http://schemas.microsoft.com/office/powerpoint/2010/main" val="2989877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s-CZ" sz="4400" b="0" strike="noStrike" spc="-1">
              <a:latin typeface="Arial"/>
            </a:endParaRPr>
          </a:p>
        </p:txBody>
      </p:sp>
      <p:sp>
        <p:nvSpPr>
          <p:cNvPr id="7"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cs-CZ"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s-CZ" sz="4400" b="0" strike="noStrike" spc="-1">
              <a:latin typeface="Arial"/>
            </a:endParaRPr>
          </a:p>
        </p:txBody>
      </p:sp>
      <p:sp>
        <p:nvSpPr>
          <p:cNvPr id="9"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s-CZ" sz="4400" b="0" strike="noStrike" spc="-1">
              <a:latin typeface="Arial"/>
            </a:endParaRPr>
          </a:p>
        </p:txBody>
      </p:sp>
      <p:sp>
        <p:nvSpPr>
          <p:cNvPr id="1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cs-CZ" sz="3200" b="0" strike="noStrike" spc="-1">
              <a:latin typeface="Arial"/>
            </a:endParaRPr>
          </a:p>
        </p:txBody>
      </p:sp>
      <p:sp>
        <p:nvSpPr>
          <p:cNvPr id="12"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s-CZ"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cs-CZ"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s-CZ" sz="4400" b="0" strike="noStrike" spc="-1">
              <a:latin typeface="Arial"/>
            </a:endParaRPr>
          </a:p>
        </p:txBody>
      </p:sp>
      <p:sp>
        <p:nvSpPr>
          <p:cNvPr id="1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cs-CZ" sz="3200" b="0" strike="noStrike" spc="-1">
              <a:latin typeface="Arial"/>
            </a:endParaRPr>
          </a:p>
        </p:txBody>
      </p:sp>
      <p:sp>
        <p:nvSpPr>
          <p:cNvPr id="1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cs-CZ" sz="3200" b="0" strike="noStrike" spc="-1">
              <a:latin typeface="Arial"/>
            </a:endParaRPr>
          </a:p>
        </p:txBody>
      </p:sp>
      <p:sp>
        <p:nvSpPr>
          <p:cNvPr id="18"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s-CZ" sz="4400" b="0" strike="noStrike" spc="-1">
              <a:latin typeface="Arial"/>
            </a:endParaRPr>
          </a:p>
        </p:txBody>
      </p:sp>
      <p:sp>
        <p:nvSpPr>
          <p:cNvPr id="2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cs-CZ"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cs-CZ" sz="3200" b="0" strike="noStrike" spc="-1">
              <a:latin typeface="Arial"/>
            </a:endParaRPr>
          </a:p>
        </p:txBody>
      </p:sp>
      <p:sp>
        <p:nvSpPr>
          <p:cNvPr id="22"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s-CZ" sz="4400" b="0" strike="noStrike" spc="-1">
              <a:latin typeface="Arial"/>
            </a:endParaRPr>
          </a:p>
        </p:txBody>
      </p:sp>
      <p:sp>
        <p:nvSpPr>
          <p:cNvPr id="2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cs-CZ" sz="3200" b="0" strike="noStrike" spc="-1">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cs-CZ" sz="3200" b="0" strike="noStrike" spc="-1">
              <a:latin typeface="Arial"/>
            </a:endParaRPr>
          </a:p>
        </p:txBody>
      </p:sp>
      <p:sp>
        <p:nvSpPr>
          <p:cNvPr id="26"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w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 name="Obrázek 9"/>
          <p:cNvPicPr/>
          <p:nvPr/>
        </p:nvPicPr>
        <p:blipFill>
          <a:blip r:embed="rId17"/>
          <a:stretch/>
        </p:blipFill>
        <p:spPr>
          <a:xfrm>
            <a:off x="0" y="1989000"/>
            <a:ext cx="7907760" cy="4868280"/>
          </a:xfrm>
          <a:prstGeom prst="rect">
            <a:avLst/>
          </a:prstGeom>
          <a:ln>
            <a:noFill/>
          </a:ln>
        </p:spPr>
      </p:pic>
      <p:sp>
        <p:nvSpPr>
          <p:cNvPr id="7" name="CustomShape 1"/>
          <p:cNvSpPr/>
          <p:nvPr/>
        </p:nvSpPr>
        <p:spPr>
          <a:xfrm>
            <a:off x="0" y="0"/>
            <a:ext cx="9143280" cy="259920"/>
          </a:xfrm>
          <a:prstGeom prst="rect">
            <a:avLst/>
          </a:prstGeom>
          <a:ln>
            <a:noFill/>
          </a:ln>
        </p:spPr>
        <p:style>
          <a:lnRef idx="2">
            <a:schemeClr val="accent1">
              <a:shade val="50000"/>
            </a:schemeClr>
          </a:lnRef>
          <a:fillRef idx="1">
            <a:schemeClr val="accent1"/>
          </a:fillRef>
          <a:effectRef idx="0">
            <a:schemeClr val="accent1"/>
          </a:effectRef>
          <a:fontRef idx="minor"/>
        </p:style>
      </p:sp>
      <p:sp>
        <p:nvSpPr>
          <p:cNvPr id="2" name="CustomShape 2"/>
          <p:cNvSpPr/>
          <p:nvPr/>
        </p:nvSpPr>
        <p:spPr>
          <a:xfrm>
            <a:off x="0" y="260640"/>
            <a:ext cx="9143280" cy="143280"/>
          </a:xfrm>
          <a:prstGeom prst="rect">
            <a:avLst/>
          </a:prstGeom>
          <a:gradFill rotWithShape="0">
            <a:gsLst>
              <a:gs pos="0">
                <a:srgbClr val="000099"/>
              </a:gs>
              <a:gs pos="100000">
                <a:schemeClr val="bg1">
                  <a:alpha val="0"/>
                </a:schemeClr>
              </a:gs>
            </a:gsLst>
            <a:lin ang="0"/>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p:style>
      </p:sp>
      <p:pic>
        <p:nvPicPr>
          <p:cNvPr id="3" name="Obrázek 3"/>
          <p:cNvPicPr/>
          <p:nvPr/>
        </p:nvPicPr>
        <p:blipFill>
          <a:blip r:embed="rId18"/>
          <a:stretch/>
        </p:blipFill>
        <p:spPr>
          <a:xfrm>
            <a:off x="467640" y="620640"/>
            <a:ext cx="2015640" cy="441360"/>
          </a:xfrm>
          <a:prstGeom prst="rect">
            <a:avLst/>
          </a:prstGeom>
          <a:ln>
            <a:noFill/>
          </a:ln>
        </p:spPr>
      </p:pic>
      <p:sp>
        <p:nvSpPr>
          <p:cNvPr id="4" name="PlaceHolder 3"/>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cs-CZ" sz="4400" b="0" strike="noStrike" spc="-1">
                <a:latin typeface="Arial"/>
              </a:rPr>
              <a:t>Klikněte pro úpravu formátu textu nadpisu</a:t>
            </a:r>
          </a:p>
        </p:txBody>
      </p:sp>
      <p:sp>
        <p:nvSpPr>
          <p:cNvPr id="5" name="PlaceHolder 4"/>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cs-CZ" sz="3200" b="0" strike="noStrike" spc="-1">
                <a:latin typeface="Arial"/>
              </a:rPr>
              <a:t>Klikněte pro úpravu formátu textu osnovy</a:t>
            </a:r>
          </a:p>
          <a:p>
            <a:pPr marL="864000" lvl="1" indent="-324000">
              <a:spcBef>
                <a:spcPts val="1134"/>
              </a:spcBef>
              <a:buClr>
                <a:srgbClr val="000000"/>
              </a:buClr>
              <a:buSzPct val="75000"/>
              <a:buFont typeface="Symbol" charset="2"/>
              <a:buChar char=""/>
            </a:pPr>
            <a:r>
              <a:rPr lang="cs-CZ" sz="2800" b="0" strike="noStrike" spc="-1">
                <a:latin typeface="Arial"/>
              </a:rPr>
              <a:t>Druhá úroveň</a:t>
            </a:r>
          </a:p>
          <a:p>
            <a:pPr marL="1296000" lvl="2" indent="-288000">
              <a:spcBef>
                <a:spcPts val="850"/>
              </a:spcBef>
              <a:buClr>
                <a:srgbClr val="000000"/>
              </a:buClr>
              <a:buSzPct val="45000"/>
              <a:buFont typeface="Wingdings" charset="2"/>
              <a:buChar char=""/>
            </a:pPr>
            <a:r>
              <a:rPr lang="cs-CZ" sz="2400" b="0" strike="noStrike" spc="-1">
                <a:latin typeface="Arial"/>
              </a:rPr>
              <a:t>Třetí úroveň</a:t>
            </a:r>
          </a:p>
          <a:p>
            <a:pPr marL="1728000" lvl="3" indent="-216000">
              <a:spcBef>
                <a:spcPts val="567"/>
              </a:spcBef>
              <a:buClr>
                <a:srgbClr val="000000"/>
              </a:buClr>
              <a:buSzPct val="75000"/>
              <a:buFont typeface="Symbol" charset="2"/>
              <a:buChar char=""/>
            </a:pPr>
            <a:r>
              <a:rPr lang="cs-CZ" sz="2000" b="0" strike="noStrike" spc="-1">
                <a:latin typeface="Arial"/>
              </a:rPr>
              <a:t>Čtvrtá úroveň osnovy</a:t>
            </a:r>
          </a:p>
          <a:p>
            <a:pPr marL="2160000" lvl="4" indent="-216000">
              <a:spcBef>
                <a:spcPts val="283"/>
              </a:spcBef>
              <a:buClr>
                <a:srgbClr val="000000"/>
              </a:buClr>
              <a:buSzPct val="45000"/>
              <a:buFont typeface="Wingdings" charset="2"/>
              <a:buChar char=""/>
            </a:pPr>
            <a:r>
              <a:rPr lang="cs-CZ" sz="2000" b="0" strike="noStrike" spc="-1">
                <a:latin typeface="Arial"/>
              </a:rPr>
              <a:t>Pátá úroveň osnovy</a:t>
            </a:r>
          </a:p>
          <a:p>
            <a:pPr marL="2592000" lvl="5" indent="-216000">
              <a:spcBef>
                <a:spcPts val="283"/>
              </a:spcBef>
              <a:buClr>
                <a:srgbClr val="000000"/>
              </a:buClr>
              <a:buSzPct val="45000"/>
              <a:buFont typeface="Wingdings" charset="2"/>
              <a:buChar char=""/>
            </a:pPr>
            <a:r>
              <a:rPr lang="cs-CZ" sz="2000" b="0" strike="noStrike" spc="-1">
                <a:latin typeface="Arial"/>
              </a:rPr>
              <a:t>Šestá úroveň</a:t>
            </a:r>
          </a:p>
          <a:p>
            <a:pPr marL="3024000" lvl="6" indent="-216000">
              <a:spcBef>
                <a:spcPts val="283"/>
              </a:spcBef>
              <a:buClr>
                <a:srgbClr val="000000"/>
              </a:buClr>
              <a:buSzPct val="45000"/>
              <a:buFont typeface="Wingdings" charset="2"/>
              <a:buChar char=""/>
            </a:pPr>
            <a:r>
              <a:rPr lang="cs-CZ" sz="2000" b="0" strike="noStrike" spc="-1">
                <a:latin typeface="Arial"/>
              </a:rPr>
              <a:t>Sedmá úroveň</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normAutofit/>
          </a:bodyPr>
          <a:lstStyle/>
          <a:p>
            <a:pPr marL="0" indent="0">
              <a:buNone/>
            </a:pPr>
            <a:endParaRPr lang="cs-CZ" sz="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endParaRPr lang="cs-CZ" sz="1200" b="1" dirty="0">
              <a:solidFill>
                <a:srgbClr val="000099"/>
              </a:solidFill>
            </a:endParaRPr>
          </a:p>
          <a:p>
            <a:pPr marL="0" indent="0" algn="ctr">
              <a:buNone/>
            </a:pPr>
            <a:r>
              <a:rPr lang="cs-CZ" sz="4400" b="1" dirty="0">
                <a:solidFill>
                  <a:srgbClr val="000099"/>
                </a:solidFill>
              </a:rPr>
              <a:t>VYLOUČENÍ ÚČASTNÍKA </a:t>
            </a:r>
          </a:p>
          <a:p>
            <a:pPr marL="0" indent="0" algn="ctr">
              <a:buNone/>
            </a:pPr>
            <a:r>
              <a:rPr lang="cs-CZ" sz="4400" b="1" dirty="0">
                <a:solidFill>
                  <a:srgbClr val="000099"/>
                </a:solidFill>
              </a:rPr>
              <a:t>ZADÁVACÍHO ŘÍZENÍ</a:t>
            </a:r>
          </a:p>
          <a:p>
            <a:pPr marL="0" indent="0" algn="r">
              <a:buNone/>
            </a:pPr>
            <a:endParaRPr lang="cs-CZ" sz="1800" dirty="0">
              <a:solidFill>
                <a:schemeClr val="accent1"/>
              </a:solidFill>
            </a:endParaRPr>
          </a:p>
          <a:p>
            <a:pPr marL="0" indent="0" algn="r">
              <a:buNone/>
            </a:pPr>
            <a:endParaRPr lang="cs-CZ" sz="1800" dirty="0">
              <a:solidFill>
                <a:schemeClr val="accent1"/>
              </a:solidFill>
            </a:endParaRPr>
          </a:p>
          <a:p>
            <a:pPr marL="0" indent="0" algn="r">
              <a:buNone/>
            </a:pPr>
            <a:endParaRPr lang="cs-CZ" sz="1800" dirty="0">
              <a:solidFill>
                <a:schemeClr val="accent1"/>
              </a:solidFill>
            </a:endParaRPr>
          </a:p>
          <a:p>
            <a:pPr marL="0" indent="0" algn="r">
              <a:buNone/>
            </a:pPr>
            <a:r>
              <a:rPr lang="cs-CZ" sz="1800" dirty="0">
                <a:solidFill>
                  <a:schemeClr val="accent1"/>
                </a:solidFill>
              </a:rPr>
              <a:t>Vlastimil Fidler</a:t>
            </a:r>
          </a:p>
          <a:p>
            <a:pPr marL="0" indent="0" algn="r">
              <a:buNone/>
            </a:pPr>
            <a:r>
              <a:rPr lang="cs-CZ" sz="1800" dirty="0">
                <a:solidFill>
                  <a:schemeClr val="accent1"/>
                </a:solidFill>
              </a:rPr>
              <a:t>MMR</a:t>
            </a:r>
          </a:p>
        </p:txBody>
      </p:sp>
    </p:spTree>
    <p:extLst>
      <p:ext uri="{BB962C8B-B14F-4D97-AF65-F5344CB8AC3E}">
        <p14:creationId xmlns:p14="http://schemas.microsoft.com/office/powerpoint/2010/main" val="4159714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000" dirty="0"/>
              <a:t>§ 48 odst. 5 písm. d)</a:t>
            </a:r>
          </a:p>
          <a:p>
            <a:r>
              <a:rPr lang="cs-CZ" sz="2000" dirty="0"/>
              <a:t>Zadavatel </a:t>
            </a:r>
            <a:r>
              <a:rPr lang="cs-CZ" sz="2000" b="1" dirty="0"/>
              <a:t>může</a:t>
            </a:r>
            <a:r>
              <a:rPr lang="cs-CZ" sz="2000" dirty="0"/>
              <a:t> vyloučit účastníka zadávacího řízení pro nezpůsobilost, pokud </a:t>
            </a:r>
            <a:r>
              <a:rPr lang="cs-CZ" sz="2000" b="1" dirty="0"/>
              <a:t>prokáže</a:t>
            </a:r>
            <a:r>
              <a:rPr lang="cs-CZ" sz="2000" dirty="0"/>
              <a:t>, že</a:t>
            </a:r>
          </a:p>
          <a:p>
            <a:r>
              <a:rPr lang="cs-CZ" sz="2000" dirty="0"/>
              <a:t>se účastník zadávacího řízení dopustil </a:t>
            </a:r>
            <a:r>
              <a:rPr lang="cs-CZ" sz="2000" b="1" dirty="0"/>
              <a:t>v posledních 3 letech od zahájení </a:t>
            </a:r>
            <a:r>
              <a:rPr lang="cs-CZ" sz="2000" dirty="0"/>
              <a:t>zadávacího řízení </a:t>
            </a:r>
            <a:r>
              <a:rPr lang="cs-CZ" sz="2000" b="1" dirty="0"/>
              <a:t>závažných</a:t>
            </a:r>
            <a:r>
              <a:rPr lang="cs-CZ" sz="2000" dirty="0"/>
              <a:t> nebo </a:t>
            </a:r>
            <a:r>
              <a:rPr lang="cs-CZ" sz="2000" b="1" dirty="0"/>
              <a:t>dlouhodobých </a:t>
            </a:r>
            <a:r>
              <a:rPr lang="cs-CZ" sz="2000" dirty="0"/>
              <a:t>pochybení při </a:t>
            </a:r>
            <a:r>
              <a:rPr lang="cs-CZ" sz="2000" b="1" dirty="0"/>
              <a:t>plnění dřívějšího smluvního </a:t>
            </a:r>
            <a:r>
              <a:rPr lang="cs-CZ" sz="2000" dirty="0"/>
              <a:t>vztahu se </a:t>
            </a:r>
            <a:r>
              <a:rPr lang="cs-CZ" sz="2000" b="1" dirty="0"/>
              <a:t>zadavatelem </a:t>
            </a:r>
            <a:r>
              <a:rPr lang="cs-CZ" sz="2000" dirty="0"/>
              <a:t>zadávané veřejné zakázky, nebo s </a:t>
            </a:r>
            <a:r>
              <a:rPr lang="cs-CZ" sz="2000" b="1" dirty="0"/>
              <a:t>jiným veřejným zadavatelem</a:t>
            </a:r>
            <a:r>
              <a:rPr lang="cs-CZ" sz="2000" dirty="0"/>
              <a:t>, která vedla k </a:t>
            </a:r>
            <a:r>
              <a:rPr lang="cs-CZ" sz="2000" b="1" dirty="0"/>
              <a:t>vzniku škody</a:t>
            </a:r>
            <a:r>
              <a:rPr lang="cs-CZ" sz="2000" dirty="0"/>
              <a:t>, předčasnému </a:t>
            </a:r>
            <a:r>
              <a:rPr lang="cs-CZ" sz="2000" b="1" dirty="0"/>
              <a:t>ukončení </a:t>
            </a:r>
            <a:r>
              <a:rPr lang="cs-CZ" sz="2000" dirty="0"/>
              <a:t>smluvního vztahu nebo jiným </a:t>
            </a:r>
            <a:r>
              <a:rPr lang="cs-CZ" sz="2000" b="1" dirty="0"/>
              <a:t>srovnatelným sankcím</a:t>
            </a:r>
            <a:r>
              <a:rPr lang="cs-CZ" sz="2000" dirty="0"/>
              <a:t>.</a:t>
            </a:r>
            <a:endParaRPr lang="cs-CZ" sz="2000" b="1" dirty="0"/>
          </a:p>
          <a:p>
            <a:endParaRPr lang="cs-CZ" sz="2000" dirty="0"/>
          </a:p>
          <a:p>
            <a:endParaRPr lang="cs-CZ" sz="2000" dirty="0"/>
          </a:p>
        </p:txBody>
      </p:sp>
      <p:sp>
        <p:nvSpPr>
          <p:cNvPr id="3" name="Nadpis 2"/>
          <p:cNvSpPr>
            <a:spLocks noGrp="1"/>
          </p:cNvSpPr>
          <p:nvPr>
            <p:ph type="title"/>
          </p:nvPr>
        </p:nvSpPr>
        <p:spPr/>
        <p:txBody>
          <a:bodyPr/>
          <a:lstStyle/>
          <a:p>
            <a:r>
              <a:rPr lang="cs-CZ" dirty="0"/>
              <a:t>Závažná nebo dlouhodobá pochybení</a:t>
            </a:r>
          </a:p>
        </p:txBody>
      </p:sp>
    </p:spTree>
    <p:extLst>
      <p:ext uri="{BB962C8B-B14F-4D97-AF65-F5344CB8AC3E}">
        <p14:creationId xmlns:p14="http://schemas.microsoft.com/office/powerpoint/2010/main" val="3256167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000" dirty="0"/>
              <a:t>§ 48 odst. 5 písm. e)</a:t>
            </a:r>
          </a:p>
          <a:p>
            <a:r>
              <a:rPr lang="cs-CZ" sz="2000" dirty="0"/>
              <a:t>Zadavatel </a:t>
            </a:r>
            <a:r>
              <a:rPr lang="cs-CZ" sz="2000" b="1" dirty="0"/>
              <a:t>může</a:t>
            </a:r>
            <a:r>
              <a:rPr lang="cs-CZ" sz="2000" dirty="0"/>
              <a:t> vyloučit účastníka zadávacího řízení pro nezpůsobilost, pokud </a:t>
            </a:r>
            <a:r>
              <a:rPr lang="cs-CZ" sz="2000" b="1" dirty="0"/>
              <a:t>prokáže</a:t>
            </a:r>
            <a:r>
              <a:rPr lang="cs-CZ" sz="2000" dirty="0"/>
              <a:t>, že</a:t>
            </a:r>
          </a:p>
          <a:p>
            <a:r>
              <a:rPr lang="cs-CZ" sz="2000" dirty="0"/>
              <a:t>se účastník zadávacího řízení </a:t>
            </a:r>
            <a:r>
              <a:rPr lang="cs-CZ" sz="2000" b="1" dirty="0"/>
              <a:t>pokusil neoprávněně ovlivnit </a:t>
            </a:r>
            <a:r>
              <a:rPr lang="cs-CZ" sz="2000" dirty="0"/>
              <a:t>rozhodnutí zadavatele v zadávacím řízení nebo se </a:t>
            </a:r>
            <a:r>
              <a:rPr lang="cs-CZ" sz="2000" b="1" dirty="0"/>
              <a:t>neoprávněně pokusil o získání neveřejných informací</a:t>
            </a:r>
            <a:r>
              <a:rPr lang="cs-CZ" sz="2000" dirty="0"/>
              <a:t>, které by mu mohly zajistit </a:t>
            </a:r>
            <a:r>
              <a:rPr lang="cs-CZ" sz="2000" b="1" dirty="0"/>
              <a:t>neoprávněné výhody </a:t>
            </a:r>
            <a:r>
              <a:rPr lang="cs-CZ" sz="2000" dirty="0"/>
              <a:t>v zadávacím řízení.</a:t>
            </a:r>
            <a:endParaRPr lang="cs-CZ" sz="2000" b="1" dirty="0"/>
          </a:p>
          <a:p>
            <a:endParaRPr lang="cs-CZ" sz="2000" dirty="0"/>
          </a:p>
          <a:p>
            <a:endParaRPr lang="cs-CZ" sz="2000" dirty="0"/>
          </a:p>
        </p:txBody>
      </p:sp>
      <p:sp>
        <p:nvSpPr>
          <p:cNvPr id="3" name="Nadpis 2"/>
          <p:cNvSpPr>
            <a:spLocks noGrp="1"/>
          </p:cNvSpPr>
          <p:nvPr>
            <p:ph type="title"/>
          </p:nvPr>
        </p:nvSpPr>
        <p:spPr/>
        <p:txBody>
          <a:bodyPr/>
          <a:lstStyle/>
          <a:p>
            <a:r>
              <a:rPr lang="cs-CZ" dirty="0"/>
              <a:t>Ovlivňování zadávacího řízení</a:t>
            </a:r>
          </a:p>
        </p:txBody>
      </p:sp>
    </p:spTree>
    <p:extLst>
      <p:ext uri="{BB962C8B-B14F-4D97-AF65-F5344CB8AC3E}">
        <p14:creationId xmlns:p14="http://schemas.microsoft.com/office/powerpoint/2010/main" val="1881844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000" dirty="0"/>
              <a:t>§ 48 odst. 5 písm. f)</a:t>
            </a:r>
          </a:p>
          <a:p>
            <a:r>
              <a:rPr lang="cs-CZ" sz="2000" dirty="0"/>
              <a:t>Zadavatel </a:t>
            </a:r>
            <a:r>
              <a:rPr lang="cs-CZ" sz="2000" b="1" dirty="0"/>
              <a:t>může</a:t>
            </a:r>
            <a:r>
              <a:rPr lang="cs-CZ" sz="2000" dirty="0"/>
              <a:t> vyloučit účastníka zadávacího řízení pro nezpůsobilost, pokud </a:t>
            </a:r>
            <a:r>
              <a:rPr lang="cs-CZ" sz="2000" b="1" dirty="0"/>
              <a:t>prokáže</a:t>
            </a:r>
            <a:r>
              <a:rPr lang="cs-CZ" sz="2000" dirty="0"/>
              <a:t>, že</a:t>
            </a:r>
          </a:p>
          <a:p>
            <a:r>
              <a:rPr lang="cs-CZ" sz="2000" dirty="0"/>
              <a:t>se účastník zadávacího řízení </a:t>
            </a:r>
            <a:r>
              <a:rPr lang="cs-CZ" sz="2000" b="1" dirty="0"/>
              <a:t>dopustil v posledních 3 letech </a:t>
            </a:r>
            <a:r>
              <a:rPr lang="cs-CZ" sz="2000" dirty="0"/>
              <a:t>před </a:t>
            </a:r>
            <a:r>
              <a:rPr lang="cs-CZ" sz="2000" b="1" dirty="0"/>
              <a:t>zahájením</a:t>
            </a:r>
            <a:r>
              <a:rPr lang="cs-CZ" sz="2000" dirty="0"/>
              <a:t> zadávacího řízení </a:t>
            </a:r>
            <a:r>
              <a:rPr lang="cs-CZ" sz="2000" b="1" dirty="0"/>
              <a:t>nebo po zahájení </a:t>
            </a:r>
            <a:r>
              <a:rPr lang="cs-CZ" sz="2000" dirty="0"/>
              <a:t>zadávacího řízení </a:t>
            </a:r>
            <a:r>
              <a:rPr lang="cs-CZ" sz="2000" b="1" dirty="0"/>
              <a:t>závažného profesního pochybení</a:t>
            </a:r>
            <a:r>
              <a:rPr lang="cs-CZ" sz="2000" dirty="0"/>
              <a:t>, které </a:t>
            </a:r>
            <a:r>
              <a:rPr lang="cs-CZ" sz="2000" b="1" dirty="0"/>
              <a:t>zpochybňuje</a:t>
            </a:r>
            <a:r>
              <a:rPr lang="cs-CZ" sz="2000" dirty="0"/>
              <a:t> jeho </a:t>
            </a:r>
            <a:r>
              <a:rPr lang="cs-CZ" sz="2000" b="1" dirty="0"/>
              <a:t>důvěryhodnost</a:t>
            </a:r>
            <a:r>
              <a:rPr lang="cs-CZ" sz="2000" dirty="0"/>
              <a:t>, včetně pochybení, za která byl </a:t>
            </a:r>
            <a:r>
              <a:rPr lang="cs-CZ" sz="2000" b="1" dirty="0"/>
              <a:t>disciplinárně potrestán </a:t>
            </a:r>
            <a:r>
              <a:rPr lang="cs-CZ" sz="2000" dirty="0"/>
              <a:t>nebo mu bylo uloženo </a:t>
            </a:r>
            <a:r>
              <a:rPr lang="cs-CZ" sz="2000" b="1" dirty="0"/>
              <a:t>kárné opatření </a:t>
            </a:r>
            <a:r>
              <a:rPr lang="cs-CZ" sz="2000" dirty="0"/>
              <a:t>podle jiných právních předpisů.</a:t>
            </a:r>
            <a:endParaRPr lang="cs-CZ" sz="2000" b="1" dirty="0"/>
          </a:p>
          <a:p>
            <a:endParaRPr lang="cs-CZ" sz="2000" dirty="0"/>
          </a:p>
          <a:p>
            <a:endParaRPr lang="cs-CZ" sz="2000" dirty="0"/>
          </a:p>
        </p:txBody>
      </p:sp>
      <p:sp>
        <p:nvSpPr>
          <p:cNvPr id="3" name="Nadpis 2"/>
          <p:cNvSpPr>
            <a:spLocks noGrp="1"/>
          </p:cNvSpPr>
          <p:nvPr>
            <p:ph type="title"/>
          </p:nvPr>
        </p:nvSpPr>
        <p:spPr/>
        <p:txBody>
          <a:bodyPr/>
          <a:lstStyle/>
          <a:p>
            <a:r>
              <a:rPr lang="cs-CZ" dirty="0"/>
              <a:t>Profesní pochybení</a:t>
            </a:r>
          </a:p>
        </p:txBody>
      </p:sp>
    </p:spTree>
    <p:extLst>
      <p:ext uri="{BB962C8B-B14F-4D97-AF65-F5344CB8AC3E}">
        <p14:creationId xmlns:p14="http://schemas.microsoft.com/office/powerpoint/2010/main" val="316209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85000" lnSpcReduction="20000"/>
          </a:bodyPr>
          <a:lstStyle/>
          <a:p>
            <a:r>
              <a:rPr lang="cs-CZ" dirty="0"/>
              <a:t>§ 48 odst. 6</a:t>
            </a:r>
          </a:p>
          <a:p>
            <a:r>
              <a:rPr lang="cs-CZ" dirty="0"/>
              <a:t> (6) Zadavatel </a:t>
            </a:r>
            <a:r>
              <a:rPr lang="cs-CZ" b="1" dirty="0"/>
              <a:t>může</a:t>
            </a:r>
            <a:r>
              <a:rPr lang="cs-CZ" dirty="0"/>
              <a:t> vyloučit účastníka zadávacího řízení pro nezpůsobilost také, pokud na </a:t>
            </a:r>
            <a:r>
              <a:rPr lang="cs-CZ" b="1" dirty="0"/>
              <a:t>základě věrohodných informací </a:t>
            </a:r>
            <a:r>
              <a:rPr lang="cs-CZ" dirty="0"/>
              <a:t>získá </a:t>
            </a:r>
            <a:r>
              <a:rPr lang="cs-CZ" b="1" dirty="0"/>
              <a:t>důvodné podezření</a:t>
            </a:r>
            <a:r>
              <a:rPr lang="cs-CZ" dirty="0"/>
              <a:t>, že účastník zadávacího řízení </a:t>
            </a:r>
          </a:p>
          <a:p>
            <a:r>
              <a:rPr lang="cs-CZ" dirty="0"/>
              <a:t>a) </a:t>
            </a:r>
            <a:r>
              <a:rPr lang="cs-CZ" b="1" dirty="0"/>
              <a:t>uzavřel</a:t>
            </a:r>
            <a:r>
              <a:rPr lang="cs-CZ" dirty="0"/>
              <a:t> s jinými osobami </a:t>
            </a:r>
            <a:r>
              <a:rPr lang="cs-CZ" b="1" dirty="0"/>
              <a:t>zakázanou dohodu </a:t>
            </a:r>
            <a:r>
              <a:rPr lang="cs-CZ" dirty="0"/>
              <a:t>podle zákona o ochraně hospodářské soutěže v souvislosti se zadávanou veřejnou zakázkou, nebo</a:t>
            </a:r>
          </a:p>
          <a:p>
            <a:r>
              <a:rPr lang="cs-CZ" dirty="0"/>
              <a:t>b) </a:t>
            </a:r>
            <a:r>
              <a:rPr lang="cs-CZ" b="1" dirty="0"/>
              <a:t>části nabídek, které mají být hodnoceny </a:t>
            </a:r>
            <a:r>
              <a:rPr lang="cs-CZ" dirty="0"/>
              <a:t>podle kritérií hodnocení, připravoval </a:t>
            </a:r>
            <a:r>
              <a:rPr lang="cs-CZ" b="1" dirty="0"/>
              <a:t>ve vzájemné shodě s jiným účastníkem </a:t>
            </a:r>
            <a:r>
              <a:rPr lang="cs-CZ" dirty="0"/>
              <a:t>téhož zadávacího řízení, s nímž je </a:t>
            </a:r>
            <a:r>
              <a:rPr lang="cs-CZ" b="1" dirty="0"/>
              <a:t>spojenou osobou</a:t>
            </a:r>
            <a:r>
              <a:rPr lang="cs-CZ" dirty="0"/>
              <a:t> podle zákona o daních z příjmů, a na písemnou výzvu zadavatele účastník zadávacího řízení nevysvětlil, že k takové vzájemné shodě při přípravě nabídky nedošlo.</a:t>
            </a:r>
          </a:p>
        </p:txBody>
      </p:sp>
      <p:sp>
        <p:nvSpPr>
          <p:cNvPr id="3" name="Nadpis 2"/>
          <p:cNvSpPr>
            <a:spLocks noGrp="1"/>
          </p:cNvSpPr>
          <p:nvPr>
            <p:ph type="title"/>
          </p:nvPr>
        </p:nvSpPr>
        <p:spPr/>
        <p:txBody>
          <a:bodyPr/>
          <a:lstStyle/>
          <a:p>
            <a:r>
              <a:rPr lang="cs-CZ" dirty="0"/>
              <a:t>Kartel</a:t>
            </a:r>
          </a:p>
        </p:txBody>
      </p:sp>
    </p:spTree>
    <p:extLst>
      <p:ext uri="{BB962C8B-B14F-4D97-AF65-F5344CB8AC3E}">
        <p14:creationId xmlns:p14="http://schemas.microsoft.com/office/powerpoint/2010/main" val="3419443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fontScale="47500" lnSpcReduction="20000"/>
          </a:bodyPr>
          <a:lstStyle/>
          <a:p>
            <a:r>
              <a:rPr lang="cs-CZ" sz="3200" dirty="0"/>
              <a:t>§ 48 odst. 6 a § 23 odst. 7 zákona o dani z příjmu</a:t>
            </a:r>
          </a:p>
          <a:p>
            <a:pPr>
              <a:lnSpc>
                <a:spcPct val="120000"/>
              </a:lnSpc>
              <a:spcBef>
                <a:spcPts val="0"/>
              </a:spcBef>
              <a:spcAft>
                <a:spcPts val="0"/>
              </a:spcAft>
            </a:pPr>
            <a:r>
              <a:rPr lang="cs-CZ" dirty="0"/>
              <a:t> Spojenými osobami se pro účely tohoto zákona rozumí</a:t>
            </a:r>
          </a:p>
          <a:p>
            <a:pPr>
              <a:lnSpc>
                <a:spcPct val="120000"/>
              </a:lnSpc>
              <a:spcBef>
                <a:spcPts val="0"/>
              </a:spcBef>
              <a:spcAft>
                <a:spcPts val="0"/>
              </a:spcAft>
            </a:pPr>
            <a:r>
              <a:rPr lang="cs-CZ" i="1" dirty="0"/>
              <a:t>a)</a:t>
            </a:r>
            <a:r>
              <a:rPr lang="cs-CZ" dirty="0"/>
              <a:t> kapitálově spojené osoby, přitom</a:t>
            </a:r>
          </a:p>
          <a:p>
            <a:pPr>
              <a:lnSpc>
                <a:spcPct val="120000"/>
              </a:lnSpc>
              <a:spcBef>
                <a:spcPts val="0"/>
              </a:spcBef>
              <a:spcAft>
                <a:spcPts val="0"/>
              </a:spcAft>
            </a:pPr>
            <a:r>
              <a:rPr lang="cs-CZ" i="1" dirty="0"/>
              <a:t>1.</a:t>
            </a:r>
            <a:r>
              <a:rPr lang="cs-CZ" dirty="0"/>
              <a:t> jestliže se jedna osoba přímo podílí na kapitálu nebo hlasovacích právech druhé osoby, anebo se jedna osoba přímo podílí na kapitálu nebo hlasovacích právech více osob; a přitom tento podíl představuje alespoň 25 % základního kapitálu nebo 25 % hlasovacích práv těchto osob, jsou všechny tyto osoby vzájemně osobami přímo kapitálově spojenými,</a:t>
            </a:r>
          </a:p>
          <a:p>
            <a:pPr>
              <a:lnSpc>
                <a:spcPct val="120000"/>
              </a:lnSpc>
              <a:spcBef>
                <a:spcPts val="0"/>
              </a:spcBef>
              <a:spcAft>
                <a:spcPts val="0"/>
              </a:spcAft>
            </a:pPr>
            <a:r>
              <a:rPr lang="cs-CZ" i="1" dirty="0"/>
              <a:t>2.</a:t>
            </a:r>
            <a:r>
              <a:rPr lang="cs-CZ" dirty="0"/>
              <a:t> jestliže se jedna osoba nepřímo podílí na kapitálu nebo hlasovacích právech druhé osoby, anebo se jedna osoba přímo nebo nepřímo podílí na kapitálu nebo hlasovacích právech více osob; a přitom tento podíl představuje alespoň 25 % základního kapitálu nebo 25 % hlasovacích práv těchto osob, jsou všechny tyto osoby vzájemně osobami kapitálově spojenými,</a:t>
            </a:r>
          </a:p>
          <a:p>
            <a:pPr>
              <a:lnSpc>
                <a:spcPct val="120000"/>
              </a:lnSpc>
              <a:spcBef>
                <a:spcPts val="0"/>
              </a:spcBef>
              <a:spcAft>
                <a:spcPts val="0"/>
              </a:spcAft>
            </a:pPr>
            <a:r>
              <a:rPr lang="cs-CZ" i="1" dirty="0"/>
              <a:t>b)</a:t>
            </a:r>
            <a:r>
              <a:rPr lang="cs-CZ" dirty="0"/>
              <a:t> jinak spojené osoby, kterými jsou osoby</a:t>
            </a:r>
          </a:p>
          <a:p>
            <a:pPr>
              <a:lnSpc>
                <a:spcPct val="120000"/>
              </a:lnSpc>
              <a:spcBef>
                <a:spcPts val="0"/>
              </a:spcBef>
              <a:spcAft>
                <a:spcPts val="0"/>
              </a:spcAft>
            </a:pPr>
            <a:r>
              <a:rPr lang="cs-CZ" i="1" dirty="0"/>
              <a:t>1.</a:t>
            </a:r>
            <a:r>
              <a:rPr lang="cs-CZ" dirty="0"/>
              <a:t> kdy se jedna osoba podílí na vedení nebo kontrole jiné osoby,</a:t>
            </a:r>
          </a:p>
          <a:p>
            <a:pPr>
              <a:lnSpc>
                <a:spcPct val="120000"/>
              </a:lnSpc>
              <a:spcBef>
                <a:spcPts val="0"/>
              </a:spcBef>
              <a:spcAft>
                <a:spcPts val="0"/>
              </a:spcAft>
            </a:pPr>
            <a:r>
              <a:rPr lang="cs-CZ" i="1" dirty="0"/>
              <a:t>2.</a:t>
            </a:r>
            <a:r>
              <a:rPr lang="cs-CZ" dirty="0"/>
              <a:t> kdy se shodné osoby nebo osoby blízké podílejí na vedení nebo kontrole jiných osob, tyto jiné osoby jsou vzájemně osobami jinak spojenými. Za jinak spojené osoby se nepovažují osoby, kdy je jedna osoba členem dozorčích rad obou osob,</a:t>
            </a:r>
          </a:p>
          <a:p>
            <a:pPr>
              <a:lnSpc>
                <a:spcPct val="120000"/>
              </a:lnSpc>
              <a:spcBef>
                <a:spcPts val="0"/>
              </a:spcBef>
              <a:spcAft>
                <a:spcPts val="0"/>
              </a:spcAft>
            </a:pPr>
            <a:r>
              <a:rPr lang="cs-CZ" i="1" dirty="0"/>
              <a:t>3.</a:t>
            </a:r>
            <a:r>
              <a:rPr lang="cs-CZ" dirty="0"/>
              <a:t> ovládající a ovládaná a také osoby ovládané stejnou ovládající osobou,</a:t>
            </a:r>
          </a:p>
          <a:p>
            <a:pPr>
              <a:lnSpc>
                <a:spcPct val="120000"/>
              </a:lnSpc>
              <a:spcBef>
                <a:spcPts val="0"/>
              </a:spcBef>
              <a:spcAft>
                <a:spcPts val="0"/>
              </a:spcAft>
            </a:pPr>
            <a:r>
              <a:rPr lang="cs-CZ" i="1" dirty="0"/>
              <a:t>4.</a:t>
            </a:r>
            <a:r>
              <a:rPr lang="cs-CZ" dirty="0"/>
              <a:t> blízké,</a:t>
            </a:r>
          </a:p>
          <a:p>
            <a:pPr>
              <a:lnSpc>
                <a:spcPct val="120000"/>
              </a:lnSpc>
              <a:spcBef>
                <a:spcPts val="0"/>
              </a:spcBef>
              <a:spcAft>
                <a:spcPts val="0"/>
              </a:spcAft>
            </a:pPr>
            <a:r>
              <a:rPr lang="cs-CZ" i="1" dirty="0"/>
              <a:t>5.</a:t>
            </a:r>
            <a:r>
              <a:rPr lang="cs-CZ" dirty="0"/>
              <a:t> které vytvořily právní vztah převážně za účelem snížení základu daně nebo zvýšení daňové ztráty.</a:t>
            </a:r>
          </a:p>
        </p:txBody>
      </p:sp>
      <p:sp>
        <p:nvSpPr>
          <p:cNvPr id="3" name="Nadpis 2"/>
          <p:cNvSpPr>
            <a:spLocks noGrp="1"/>
          </p:cNvSpPr>
          <p:nvPr>
            <p:ph type="title"/>
          </p:nvPr>
        </p:nvSpPr>
        <p:spPr/>
        <p:txBody>
          <a:bodyPr/>
          <a:lstStyle/>
          <a:p>
            <a:r>
              <a:rPr lang="cs-CZ" dirty="0"/>
              <a:t>Spojené osoby</a:t>
            </a:r>
          </a:p>
        </p:txBody>
      </p:sp>
    </p:spTree>
    <p:extLst>
      <p:ext uri="{BB962C8B-B14F-4D97-AF65-F5344CB8AC3E}">
        <p14:creationId xmlns:p14="http://schemas.microsoft.com/office/powerpoint/2010/main" val="764981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r>
              <a:rPr lang="cs-CZ" sz="2000" dirty="0"/>
              <a:t>§ 48 odst. 7</a:t>
            </a:r>
          </a:p>
          <a:p>
            <a:r>
              <a:rPr lang="cs-CZ" sz="2000" dirty="0"/>
              <a:t>Zadavatel </a:t>
            </a:r>
            <a:r>
              <a:rPr lang="cs-CZ" sz="2000" b="1" dirty="0"/>
              <a:t>může</a:t>
            </a:r>
            <a:r>
              <a:rPr lang="cs-CZ" sz="2000" dirty="0"/>
              <a:t> vyloučit účastníka zadávacího řízení, který je </a:t>
            </a:r>
            <a:r>
              <a:rPr lang="cs-CZ" sz="2000" b="1" dirty="0"/>
              <a:t>akciovou společností</a:t>
            </a:r>
            <a:r>
              <a:rPr lang="cs-CZ" sz="2000" dirty="0"/>
              <a:t> nebo má právní formu </a:t>
            </a:r>
            <a:r>
              <a:rPr lang="cs-CZ" sz="2000" b="1" dirty="0"/>
              <a:t>obdobnou</a:t>
            </a:r>
            <a:r>
              <a:rPr lang="cs-CZ" sz="2000" dirty="0"/>
              <a:t> akciové společnosti a </a:t>
            </a:r>
            <a:r>
              <a:rPr lang="cs-CZ" sz="2000" b="1" dirty="0"/>
              <a:t>nemá</a:t>
            </a:r>
            <a:r>
              <a:rPr lang="cs-CZ" sz="2000" dirty="0"/>
              <a:t> vydány </a:t>
            </a:r>
            <a:r>
              <a:rPr lang="cs-CZ" sz="2000" b="1" dirty="0"/>
              <a:t>výlučně zaknihované akcie</a:t>
            </a:r>
            <a:r>
              <a:rPr lang="cs-CZ" sz="2000" dirty="0"/>
              <a:t>.</a:t>
            </a:r>
          </a:p>
          <a:p>
            <a:r>
              <a:rPr lang="cs-CZ" sz="2000" dirty="0"/>
              <a:t>§ 48 odst. 9</a:t>
            </a:r>
          </a:p>
          <a:p>
            <a:r>
              <a:rPr lang="cs-CZ" sz="2000" dirty="0"/>
              <a:t>Zadavatel </a:t>
            </a:r>
            <a:r>
              <a:rPr lang="cs-CZ" sz="2000" b="1" dirty="0"/>
              <a:t>u vybraného </a:t>
            </a:r>
            <a:r>
              <a:rPr lang="cs-CZ" sz="2000" dirty="0"/>
              <a:t>dodavatele </a:t>
            </a:r>
            <a:r>
              <a:rPr lang="cs-CZ" sz="2000" b="1" dirty="0"/>
              <a:t>ověří </a:t>
            </a:r>
            <a:r>
              <a:rPr lang="cs-CZ" sz="2000" dirty="0"/>
              <a:t>naplnění důvodu pro vyloučení podle na základě informací vedených v </a:t>
            </a:r>
            <a:r>
              <a:rPr lang="cs-CZ" sz="2000" b="1" dirty="0"/>
              <a:t>obchodním rejstříku</a:t>
            </a:r>
            <a:r>
              <a:rPr lang="cs-CZ" sz="2000" dirty="0"/>
              <a:t>. Pokud z informací vedených v obchodním rejstříku vyplývá naplnění důvodu pro vyloučení podle odstavce 7, zadavatel účastníka zadávacího řízení </a:t>
            </a:r>
            <a:r>
              <a:rPr lang="cs-CZ" sz="2000" b="1" dirty="0"/>
              <a:t>vyloučí </a:t>
            </a:r>
            <a:r>
              <a:rPr lang="cs-CZ" sz="2000" dirty="0"/>
              <a:t>ze zadávacího řízení.</a:t>
            </a:r>
          </a:p>
          <a:p>
            <a:r>
              <a:rPr lang="cs-CZ" sz="2000" b="1" dirty="0"/>
              <a:t>neplatí </a:t>
            </a:r>
            <a:r>
              <a:rPr lang="cs-CZ" sz="2000" dirty="0"/>
              <a:t>pro akciovou společnost, jejíž akcie v souhrnné jmenovité hodnotě 100 % základního kapitálu jsou ve vlastnictví státu, obce nebo kraje </a:t>
            </a:r>
          </a:p>
        </p:txBody>
      </p:sp>
      <p:sp>
        <p:nvSpPr>
          <p:cNvPr id="3" name="Nadpis 2"/>
          <p:cNvSpPr>
            <a:spLocks noGrp="1"/>
          </p:cNvSpPr>
          <p:nvPr>
            <p:ph type="title"/>
          </p:nvPr>
        </p:nvSpPr>
        <p:spPr/>
        <p:txBody>
          <a:bodyPr/>
          <a:lstStyle/>
          <a:p>
            <a:r>
              <a:rPr lang="cs-CZ" dirty="0"/>
              <a:t>Zaknihované akcie</a:t>
            </a:r>
          </a:p>
        </p:txBody>
      </p:sp>
    </p:spTree>
    <p:extLst>
      <p:ext uri="{BB962C8B-B14F-4D97-AF65-F5344CB8AC3E}">
        <p14:creationId xmlns:p14="http://schemas.microsoft.com/office/powerpoint/2010/main" val="1295917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r>
              <a:rPr lang="cs-CZ" sz="2000" b="1" dirty="0"/>
              <a:t>Vybraného</a:t>
            </a:r>
            <a:r>
              <a:rPr lang="cs-CZ" sz="2000" dirty="0"/>
              <a:t> dodavatele se sídlem v </a:t>
            </a:r>
            <a:r>
              <a:rPr lang="cs-CZ" sz="2000" b="1" dirty="0"/>
              <a:t>zahraničí</a:t>
            </a:r>
            <a:r>
              <a:rPr lang="cs-CZ" sz="2000" dirty="0"/>
              <a:t>, který je </a:t>
            </a:r>
            <a:r>
              <a:rPr lang="cs-CZ" sz="2000" b="1" dirty="0"/>
              <a:t>akciovou</a:t>
            </a:r>
            <a:r>
              <a:rPr lang="cs-CZ" sz="2000" dirty="0"/>
              <a:t> společností nebo má právní formu </a:t>
            </a:r>
            <a:r>
              <a:rPr lang="cs-CZ" sz="2000" b="1" dirty="0"/>
              <a:t>obdobnou</a:t>
            </a:r>
            <a:r>
              <a:rPr lang="cs-CZ" sz="2000" dirty="0"/>
              <a:t> akciové společnosti, zadavatel požádá, aby v </a:t>
            </a:r>
            <a:r>
              <a:rPr lang="cs-CZ" sz="2000" b="1" dirty="0"/>
              <a:t>přiměřené lhůtě předložil</a:t>
            </a:r>
            <a:r>
              <a:rPr lang="cs-CZ" sz="2000" dirty="0"/>
              <a:t> písemné </a:t>
            </a:r>
            <a:r>
              <a:rPr lang="cs-CZ" sz="2000" b="1" dirty="0"/>
              <a:t>čestné</a:t>
            </a:r>
            <a:r>
              <a:rPr lang="cs-CZ" sz="2000" dirty="0"/>
              <a:t> </a:t>
            </a:r>
            <a:r>
              <a:rPr lang="cs-CZ" sz="2000" b="1" dirty="0"/>
              <a:t>prohlášení</a:t>
            </a:r>
            <a:r>
              <a:rPr lang="cs-CZ" sz="2000" dirty="0"/>
              <a:t> o tom, které osoby jsou </a:t>
            </a:r>
            <a:r>
              <a:rPr lang="cs-CZ" sz="2000" b="1" dirty="0"/>
              <a:t>vlastníky</a:t>
            </a:r>
            <a:r>
              <a:rPr lang="cs-CZ" sz="2000" dirty="0"/>
              <a:t> akcií, jejichž souhrnná jmenovitá hodnota </a:t>
            </a:r>
            <a:r>
              <a:rPr lang="cs-CZ" sz="2000" b="1" dirty="0"/>
              <a:t>přesahuje 10 % </a:t>
            </a:r>
            <a:r>
              <a:rPr lang="cs-CZ" sz="2000" dirty="0"/>
              <a:t>základního kapitálu účastníka zadávacího řízení, </a:t>
            </a:r>
            <a:r>
              <a:rPr lang="cs-CZ" sz="2000" b="1" dirty="0"/>
              <a:t>s uvedením zdroje</a:t>
            </a:r>
            <a:r>
              <a:rPr lang="cs-CZ" sz="2000" dirty="0"/>
              <a:t>, z něhož údaje o velikosti podílu akcionářů vychází; tato žádost se považuje za žádost podle § 46</a:t>
            </a:r>
          </a:p>
          <a:p>
            <a:endParaRPr lang="cs-CZ" sz="2000" dirty="0"/>
          </a:p>
        </p:txBody>
      </p:sp>
      <p:sp>
        <p:nvSpPr>
          <p:cNvPr id="3" name="Nadpis 2"/>
          <p:cNvSpPr>
            <a:spLocks noGrp="1"/>
          </p:cNvSpPr>
          <p:nvPr>
            <p:ph type="title"/>
          </p:nvPr>
        </p:nvSpPr>
        <p:spPr/>
        <p:txBody>
          <a:bodyPr/>
          <a:lstStyle/>
          <a:p>
            <a:r>
              <a:rPr lang="cs-CZ" dirty="0"/>
              <a:t>Zahraniční a.s.</a:t>
            </a:r>
          </a:p>
        </p:txBody>
      </p:sp>
    </p:spTree>
    <p:extLst>
      <p:ext uri="{BB962C8B-B14F-4D97-AF65-F5344CB8AC3E}">
        <p14:creationId xmlns:p14="http://schemas.microsoft.com/office/powerpoint/2010/main" val="1588518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r>
              <a:rPr lang="cs-CZ" sz="2000" dirty="0"/>
              <a:t>§ 48 odst. 3</a:t>
            </a:r>
          </a:p>
          <a:p>
            <a:r>
              <a:rPr lang="cs-CZ" sz="2000" dirty="0"/>
              <a:t>Zadavatel  </a:t>
            </a:r>
          </a:p>
          <a:p>
            <a:pPr marL="457200" indent="-457200">
              <a:buFont typeface="Arial" panose="020B0604020202020204" pitchFamily="34" charset="0"/>
              <a:buChar char="•"/>
            </a:pPr>
            <a:r>
              <a:rPr lang="cs-CZ" sz="2000" b="1" dirty="0"/>
              <a:t>může</a:t>
            </a:r>
            <a:r>
              <a:rPr lang="cs-CZ" sz="2000" dirty="0"/>
              <a:t> vyloučit</a:t>
            </a:r>
          </a:p>
          <a:p>
            <a:r>
              <a:rPr lang="cs-CZ" sz="2000" dirty="0"/>
              <a:t>neprokázání poskytnutí</a:t>
            </a:r>
          </a:p>
          <a:p>
            <a:endParaRPr lang="cs-CZ" sz="2000" dirty="0"/>
          </a:p>
          <a:p>
            <a:r>
              <a:rPr lang="cs-CZ" sz="2000" dirty="0"/>
              <a:t>Při nezajištění jistoty po celou dobu trvání zadávací lhůty </a:t>
            </a:r>
          </a:p>
          <a:p>
            <a:pPr marL="457200" indent="-457200">
              <a:buFont typeface="Arial" panose="020B0604020202020204" pitchFamily="34" charset="0"/>
              <a:buChar char="•"/>
            </a:pPr>
            <a:r>
              <a:rPr lang="cs-CZ" sz="2000" dirty="0"/>
              <a:t>vybraného dodavatele </a:t>
            </a:r>
            <a:r>
              <a:rPr lang="cs-CZ" sz="2000" b="1" dirty="0"/>
              <a:t>musí</a:t>
            </a:r>
            <a:r>
              <a:rPr lang="cs-CZ" sz="2000" dirty="0"/>
              <a:t> vyloučit</a:t>
            </a:r>
          </a:p>
          <a:p>
            <a:r>
              <a:rPr lang="cs-CZ" sz="2000" dirty="0"/>
              <a:t> </a:t>
            </a:r>
          </a:p>
        </p:txBody>
      </p:sp>
      <p:sp>
        <p:nvSpPr>
          <p:cNvPr id="3" name="Nadpis 2"/>
          <p:cNvSpPr>
            <a:spLocks noGrp="1"/>
          </p:cNvSpPr>
          <p:nvPr>
            <p:ph type="title"/>
          </p:nvPr>
        </p:nvSpPr>
        <p:spPr/>
        <p:txBody>
          <a:bodyPr/>
          <a:lstStyle/>
          <a:p>
            <a:r>
              <a:rPr lang="cs-CZ" dirty="0"/>
              <a:t>Jistota</a:t>
            </a:r>
          </a:p>
        </p:txBody>
      </p:sp>
    </p:spTree>
    <p:extLst>
      <p:ext uri="{BB962C8B-B14F-4D97-AF65-F5344CB8AC3E}">
        <p14:creationId xmlns:p14="http://schemas.microsoft.com/office/powerpoint/2010/main" val="3932770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r>
              <a:rPr lang="cs-CZ" sz="2000" dirty="0"/>
              <a:t>§ 48 odst. 4</a:t>
            </a:r>
          </a:p>
          <a:p>
            <a:r>
              <a:rPr lang="cs-CZ" sz="2000" dirty="0"/>
              <a:t>Zadavatel </a:t>
            </a:r>
            <a:r>
              <a:rPr lang="cs-CZ" sz="2000" b="1" dirty="0"/>
              <a:t>může</a:t>
            </a:r>
            <a:r>
              <a:rPr lang="cs-CZ" sz="2000" dirty="0"/>
              <a:t> vyloučit účastníka zadávacího řízení, pokud nabídka účastníka zadávacího řízení </a:t>
            </a:r>
            <a:r>
              <a:rPr lang="cs-CZ" sz="2000" b="1" dirty="0"/>
              <a:t>obsahuje</a:t>
            </a:r>
            <a:r>
              <a:rPr lang="cs-CZ" sz="2000" dirty="0"/>
              <a:t> </a:t>
            </a:r>
            <a:r>
              <a:rPr lang="cs-CZ" sz="2000" b="1" dirty="0"/>
              <a:t>mimořádně nízkou nabídkovou cenu</a:t>
            </a:r>
            <a:r>
              <a:rPr lang="cs-CZ" sz="2000" dirty="0"/>
              <a:t>, která nebyla na písemnou žádost zadavatele účastníkem zadávacího řízení </a:t>
            </a:r>
            <a:r>
              <a:rPr lang="cs-CZ" sz="2000" b="1" dirty="0"/>
              <a:t>zdůvodněna</a:t>
            </a:r>
            <a:r>
              <a:rPr lang="cs-CZ" sz="2000" dirty="0"/>
              <a:t>.</a:t>
            </a:r>
          </a:p>
        </p:txBody>
      </p:sp>
      <p:sp>
        <p:nvSpPr>
          <p:cNvPr id="3" name="Nadpis 2"/>
          <p:cNvSpPr>
            <a:spLocks noGrp="1"/>
          </p:cNvSpPr>
          <p:nvPr>
            <p:ph type="title"/>
          </p:nvPr>
        </p:nvSpPr>
        <p:spPr/>
        <p:txBody>
          <a:bodyPr/>
          <a:lstStyle/>
          <a:p>
            <a:r>
              <a:rPr lang="cs-CZ" dirty="0"/>
              <a:t>Mimořádně nízká nabídková cena</a:t>
            </a:r>
          </a:p>
        </p:txBody>
      </p:sp>
    </p:spTree>
    <p:extLst>
      <p:ext uri="{BB962C8B-B14F-4D97-AF65-F5344CB8AC3E}">
        <p14:creationId xmlns:p14="http://schemas.microsoft.com/office/powerpoint/2010/main" val="3182053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r>
              <a:rPr lang="cs-CZ" sz="2000" dirty="0"/>
              <a:t>§ 113 odst. 6</a:t>
            </a:r>
          </a:p>
          <a:p>
            <a:r>
              <a:rPr lang="cs-CZ" sz="2000" dirty="0"/>
              <a:t>Zadavatel účastníka zadávacího řízení </a:t>
            </a:r>
            <a:r>
              <a:rPr lang="cs-CZ" sz="2000" b="1" dirty="0"/>
              <a:t>vyloučí</a:t>
            </a:r>
            <a:r>
              <a:rPr lang="cs-CZ" sz="2000" dirty="0"/>
              <a:t>, pokud z </a:t>
            </a:r>
            <a:r>
              <a:rPr lang="cs-CZ" sz="2000" b="1" dirty="0"/>
              <a:t>objasnění</a:t>
            </a:r>
            <a:r>
              <a:rPr lang="cs-CZ" sz="2000" dirty="0"/>
              <a:t> mimořádně nízké nabídkové ceny </a:t>
            </a:r>
            <a:r>
              <a:rPr lang="cs-CZ" sz="2000" b="1" dirty="0"/>
              <a:t>vyplývá</a:t>
            </a:r>
            <a:r>
              <a:rPr lang="cs-CZ" sz="2000" dirty="0"/>
              <a:t>, že</a:t>
            </a:r>
          </a:p>
          <a:p>
            <a:r>
              <a:rPr lang="cs-CZ" sz="2000" dirty="0"/>
              <a:t>a) nabídková cena je mimořádně nízká nabídková cena z </a:t>
            </a:r>
            <a:r>
              <a:rPr lang="cs-CZ" sz="2000" b="1" dirty="0"/>
              <a:t>důvodu porušování povinností </a:t>
            </a:r>
            <a:r>
              <a:rPr lang="cs-CZ" sz="2000" dirty="0"/>
              <a:t>uvedených v odstavci 4 písm. a)</a:t>
            </a:r>
          </a:p>
          <a:p>
            <a:r>
              <a:rPr lang="cs-CZ" sz="1800" i="1" dirty="0"/>
              <a:t>V žádosti o zdůvodnění mimořádně nízké nabídkové ceny musí </a:t>
            </a:r>
            <a:r>
              <a:rPr lang="cs-CZ" sz="1800" b="1" i="1" dirty="0"/>
              <a:t>zadavatel</a:t>
            </a:r>
            <a:r>
              <a:rPr lang="cs-CZ" sz="1800" i="1" dirty="0"/>
              <a:t> </a:t>
            </a:r>
            <a:r>
              <a:rPr lang="cs-CZ" sz="1800" b="1" i="1" dirty="0"/>
              <a:t>požadovat</a:t>
            </a:r>
            <a:r>
              <a:rPr lang="cs-CZ" sz="1800" i="1" dirty="0"/>
              <a:t>, aby </a:t>
            </a:r>
            <a:r>
              <a:rPr lang="cs-CZ" sz="1800" b="1" i="1" dirty="0"/>
              <a:t>účastník</a:t>
            </a:r>
            <a:r>
              <a:rPr lang="cs-CZ" sz="1800" i="1" dirty="0"/>
              <a:t> zadávacího řízení </a:t>
            </a:r>
            <a:r>
              <a:rPr lang="cs-CZ" sz="1800" b="1" i="1" dirty="0"/>
              <a:t>potvrdil</a:t>
            </a:r>
            <a:r>
              <a:rPr lang="cs-CZ" sz="1800" i="1" dirty="0"/>
              <a:t>, že</a:t>
            </a:r>
          </a:p>
          <a:p>
            <a:r>
              <a:rPr lang="cs-CZ" sz="1800" i="1" dirty="0"/>
              <a:t>a) při plnění veřejné zakázky zajistí dodržování povinností vyplývajících z právních předpisů vztahujících se k předmětu veřejné zakázky, jakož i pracovněprávních předpisů a kolektivních smluv vztahujících se na zaměstnance, kteří se budou podílet na plnění veřejné zakázky, a</a:t>
            </a:r>
          </a:p>
          <a:p>
            <a:r>
              <a:rPr lang="cs-CZ" sz="1800" i="1" dirty="0"/>
              <a:t>b) neobdržel neoprávněnou veřejnou podporu</a:t>
            </a:r>
            <a:r>
              <a:rPr lang="cs-CZ" sz="2000" dirty="0"/>
              <a:t>.</a:t>
            </a:r>
          </a:p>
        </p:txBody>
      </p:sp>
      <p:sp>
        <p:nvSpPr>
          <p:cNvPr id="3" name="Nadpis 2"/>
          <p:cNvSpPr>
            <a:spLocks noGrp="1"/>
          </p:cNvSpPr>
          <p:nvPr>
            <p:ph type="title"/>
          </p:nvPr>
        </p:nvSpPr>
        <p:spPr/>
        <p:txBody>
          <a:bodyPr/>
          <a:lstStyle/>
          <a:p>
            <a:r>
              <a:rPr lang="cs-CZ" dirty="0"/>
              <a:t>Mimořádně nízká nabídková cena</a:t>
            </a:r>
          </a:p>
        </p:txBody>
      </p:sp>
    </p:spTree>
    <p:extLst>
      <p:ext uri="{BB962C8B-B14F-4D97-AF65-F5344CB8AC3E}">
        <p14:creationId xmlns:p14="http://schemas.microsoft.com/office/powerpoint/2010/main" val="2504217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endParaRPr lang="cs-CZ" dirty="0"/>
          </a:p>
          <a:p>
            <a:r>
              <a:rPr lang="cs-CZ" dirty="0"/>
              <a:t>ochrana zadavatele před „špatným“ dodavatelem</a:t>
            </a:r>
          </a:p>
          <a:p>
            <a:endParaRPr lang="cs-CZ" dirty="0"/>
          </a:p>
          <a:p>
            <a:r>
              <a:rPr lang="cs-CZ" dirty="0"/>
              <a:t>vyloučení</a:t>
            </a:r>
          </a:p>
          <a:p>
            <a:pPr lvl="1"/>
            <a:r>
              <a:rPr lang="cs-CZ" dirty="0"/>
              <a:t>povinné</a:t>
            </a:r>
          </a:p>
          <a:p>
            <a:pPr lvl="1"/>
            <a:r>
              <a:rPr lang="cs-CZ" dirty="0"/>
              <a:t>nepovinné</a:t>
            </a:r>
          </a:p>
          <a:p>
            <a:pPr lvl="1"/>
            <a:r>
              <a:rPr lang="cs-CZ" dirty="0"/>
              <a:t>povinné u vybraného dodavatele</a:t>
            </a:r>
          </a:p>
          <a:p>
            <a:endParaRPr lang="cs-CZ" dirty="0"/>
          </a:p>
        </p:txBody>
      </p:sp>
      <p:sp>
        <p:nvSpPr>
          <p:cNvPr id="3" name="Nadpis 2"/>
          <p:cNvSpPr>
            <a:spLocks noGrp="1"/>
          </p:cNvSpPr>
          <p:nvPr>
            <p:ph type="title"/>
          </p:nvPr>
        </p:nvSpPr>
        <p:spPr/>
        <p:txBody>
          <a:bodyPr/>
          <a:lstStyle/>
          <a:p>
            <a:r>
              <a:rPr lang="cs-CZ" dirty="0"/>
              <a:t>Vyloučení účastníka</a:t>
            </a:r>
          </a:p>
        </p:txBody>
      </p:sp>
    </p:spTree>
    <p:extLst>
      <p:ext uri="{BB962C8B-B14F-4D97-AF65-F5344CB8AC3E}">
        <p14:creationId xmlns:p14="http://schemas.microsoft.com/office/powerpoint/2010/main" val="1835252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r>
              <a:rPr lang="cs-CZ" sz="2000" dirty="0"/>
              <a:t>§ 113 odst. 6</a:t>
            </a:r>
          </a:p>
          <a:p>
            <a:r>
              <a:rPr lang="cs-CZ" sz="2000" dirty="0"/>
              <a:t>b) nabídková cena je </a:t>
            </a:r>
            <a:r>
              <a:rPr lang="cs-CZ" sz="2000" b="1" dirty="0"/>
              <a:t>mimořádně nízká z důvodu veřejné podpory </a:t>
            </a:r>
            <a:r>
              <a:rPr lang="cs-CZ" sz="2000" dirty="0"/>
              <a:t>a účastník zadávacího řízení </a:t>
            </a:r>
            <a:r>
              <a:rPr lang="cs-CZ" sz="2000" b="1" dirty="0"/>
              <a:t>není schopen </a:t>
            </a:r>
            <a:r>
              <a:rPr lang="cs-CZ" sz="2000" dirty="0"/>
              <a:t>na výzvu zadavatele prokázat, že veřejná podpora </a:t>
            </a:r>
            <a:r>
              <a:rPr lang="cs-CZ" sz="2000" b="1" dirty="0"/>
              <a:t>byla poskytnuta v souladu s předpisy </a:t>
            </a:r>
            <a:r>
              <a:rPr lang="cs-CZ" sz="2000" dirty="0"/>
              <a:t>Evropské unie; jestliže je účastník zadávacího řízení vyloučen z tohoto důvodu, informuje zadavatel o této skutečnosti Evropskou komisi, nebo</a:t>
            </a:r>
          </a:p>
          <a:p>
            <a:r>
              <a:rPr lang="cs-CZ" sz="2000" dirty="0"/>
              <a:t>c) </a:t>
            </a:r>
            <a:r>
              <a:rPr lang="cs-CZ" sz="2000" b="1" dirty="0"/>
              <a:t>neobsahuje</a:t>
            </a:r>
            <a:r>
              <a:rPr lang="cs-CZ" sz="2000" dirty="0"/>
              <a:t> potvrzení skutečností podle odstavce 4.</a:t>
            </a:r>
          </a:p>
        </p:txBody>
      </p:sp>
      <p:sp>
        <p:nvSpPr>
          <p:cNvPr id="3" name="Nadpis 2"/>
          <p:cNvSpPr>
            <a:spLocks noGrp="1"/>
          </p:cNvSpPr>
          <p:nvPr>
            <p:ph type="title"/>
          </p:nvPr>
        </p:nvSpPr>
        <p:spPr/>
        <p:txBody>
          <a:bodyPr/>
          <a:lstStyle/>
          <a:p>
            <a:r>
              <a:rPr lang="cs-CZ" dirty="0"/>
              <a:t>Mimořádně nízká nabídková cena</a:t>
            </a:r>
          </a:p>
        </p:txBody>
      </p:sp>
    </p:spTree>
    <p:extLst>
      <p:ext uri="{BB962C8B-B14F-4D97-AF65-F5344CB8AC3E}">
        <p14:creationId xmlns:p14="http://schemas.microsoft.com/office/powerpoint/2010/main" val="3942394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spcAft>
                <a:spcPts val="0"/>
              </a:spcAft>
            </a:pPr>
            <a:r>
              <a:rPr lang="cs-CZ" sz="2000" dirty="0"/>
              <a:t>§ 88</a:t>
            </a:r>
          </a:p>
          <a:p>
            <a:pPr>
              <a:spcAft>
                <a:spcPts val="0"/>
              </a:spcAft>
            </a:pPr>
            <a:r>
              <a:rPr lang="cs-CZ" sz="1800" dirty="0"/>
              <a:t>(1) Pokud po předložení dokladů nebo prohlášení o kvalifikaci </a:t>
            </a:r>
            <a:r>
              <a:rPr lang="cs-CZ" sz="1800" b="1" dirty="0"/>
              <a:t>dojde v průběhu zadávacího řízení ke změně kvalifikace </a:t>
            </a:r>
            <a:r>
              <a:rPr lang="cs-CZ" sz="1800" dirty="0"/>
              <a:t>účastníka zadávacího řízení, je účastník zadávacího řízení </a:t>
            </a:r>
            <a:r>
              <a:rPr lang="cs-CZ" sz="1800" b="1" dirty="0"/>
              <a:t>povinen </a:t>
            </a:r>
            <a:r>
              <a:rPr lang="cs-CZ" sz="1800" dirty="0"/>
              <a:t>tuto změnu zadavateli </a:t>
            </a:r>
            <a:r>
              <a:rPr lang="cs-CZ" sz="1800" b="1" dirty="0"/>
              <a:t>do 5 pracovních </a:t>
            </a:r>
            <a:r>
              <a:rPr lang="cs-CZ" sz="1800" dirty="0"/>
              <a:t>dnů </a:t>
            </a:r>
            <a:r>
              <a:rPr lang="cs-CZ" sz="1800" b="1" dirty="0"/>
              <a:t>oznámit</a:t>
            </a:r>
            <a:r>
              <a:rPr lang="cs-CZ" sz="1800" dirty="0"/>
              <a:t> a </a:t>
            </a:r>
            <a:r>
              <a:rPr lang="cs-CZ" sz="1800" b="1" dirty="0"/>
              <a:t>do 10 pracovních dnů </a:t>
            </a:r>
            <a:r>
              <a:rPr lang="cs-CZ" sz="1800" dirty="0"/>
              <a:t>od oznámení této změny </a:t>
            </a:r>
            <a:r>
              <a:rPr lang="cs-CZ" sz="1800" b="1" dirty="0"/>
              <a:t>předložit nové doklady nebo prohlášení ke kvalifikaci</a:t>
            </a:r>
            <a:r>
              <a:rPr lang="cs-CZ" sz="1800" dirty="0"/>
              <a:t>; zadavatel může tyto lhůty </a:t>
            </a:r>
            <a:r>
              <a:rPr lang="cs-CZ" sz="1800" b="1" dirty="0"/>
              <a:t>prodloužit</a:t>
            </a:r>
            <a:r>
              <a:rPr lang="cs-CZ" sz="1800" dirty="0"/>
              <a:t> nebo </a:t>
            </a:r>
            <a:r>
              <a:rPr lang="cs-CZ" sz="1800" b="1" dirty="0"/>
              <a:t>prominout jejich zmeškání</a:t>
            </a:r>
            <a:r>
              <a:rPr lang="cs-CZ" sz="1800" dirty="0"/>
              <a:t>. </a:t>
            </a:r>
          </a:p>
          <a:p>
            <a:pPr>
              <a:spcAft>
                <a:spcPts val="0"/>
              </a:spcAft>
            </a:pPr>
            <a:r>
              <a:rPr lang="cs-CZ" sz="1800" b="1" dirty="0"/>
              <a:t>Povinnost</a:t>
            </a:r>
            <a:r>
              <a:rPr lang="cs-CZ" sz="1800" dirty="0"/>
              <a:t> podle věty první účastníku zadávacího řízení </a:t>
            </a:r>
            <a:r>
              <a:rPr lang="cs-CZ" sz="1800" b="1" dirty="0"/>
              <a:t>nevzniká</a:t>
            </a:r>
            <a:r>
              <a:rPr lang="cs-CZ" sz="1800" dirty="0"/>
              <a:t>, pokud je kvalifikace změněna takovým způsobem, že</a:t>
            </a:r>
          </a:p>
          <a:p>
            <a:pPr>
              <a:spcAft>
                <a:spcPts val="0"/>
              </a:spcAft>
            </a:pPr>
            <a:r>
              <a:rPr lang="cs-CZ" sz="1800" dirty="0"/>
              <a:t>a) </a:t>
            </a:r>
            <a:r>
              <a:rPr lang="cs-CZ" sz="1800" b="1" dirty="0"/>
              <a:t>podmínky kvalifikace jsou nadále splněny</a:t>
            </a:r>
            <a:r>
              <a:rPr lang="cs-CZ" sz="1800" dirty="0"/>
              <a:t>,</a:t>
            </a:r>
          </a:p>
          <a:p>
            <a:pPr>
              <a:spcAft>
                <a:spcPts val="0"/>
              </a:spcAft>
            </a:pPr>
            <a:r>
              <a:rPr lang="cs-CZ" sz="1800" dirty="0"/>
              <a:t>b) </a:t>
            </a:r>
            <a:r>
              <a:rPr lang="cs-CZ" sz="1800" b="1" dirty="0"/>
              <a:t>nedošlo</a:t>
            </a:r>
            <a:r>
              <a:rPr lang="cs-CZ" sz="1800" dirty="0"/>
              <a:t> k </a:t>
            </a:r>
            <a:r>
              <a:rPr lang="cs-CZ" sz="1800" b="1" dirty="0"/>
              <a:t>ovlivnění</a:t>
            </a:r>
            <a:r>
              <a:rPr lang="cs-CZ" sz="1800" dirty="0"/>
              <a:t> kritérií </a:t>
            </a:r>
            <a:r>
              <a:rPr lang="cs-CZ" sz="1800" b="1" dirty="0"/>
              <a:t>pro snížení počtu</a:t>
            </a:r>
            <a:r>
              <a:rPr lang="cs-CZ" sz="1800" dirty="0"/>
              <a:t> účastníků zadávacího řízení nebo nabídek a</a:t>
            </a:r>
          </a:p>
          <a:p>
            <a:pPr>
              <a:spcAft>
                <a:spcPts val="0"/>
              </a:spcAft>
            </a:pPr>
            <a:r>
              <a:rPr lang="cs-CZ" sz="1800" dirty="0"/>
              <a:t>c) </a:t>
            </a:r>
            <a:r>
              <a:rPr lang="cs-CZ" sz="1800" b="1" dirty="0"/>
              <a:t>nedošlo</a:t>
            </a:r>
            <a:r>
              <a:rPr lang="cs-CZ" sz="1800" dirty="0"/>
              <a:t> k </a:t>
            </a:r>
            <a:r>
              <a:rPr lang="cs-CZ" sz="1800" b="1" dirty="0"/>
              <a:t>ovlivnění kritérií hodnocení nabídek</a:t>
            </a:r>
            <a:r>
              <a:rPr lang="cs-CZ" sz="1800" dirty="0"/>
              <a:t>.</a:t>
            </a:r>
          </a:p>
          <a:p>
            <a:pPr>
              <a:spcAft>
                <a:spcPts val="0"/>
              </a:spcAft>
            </a:pPr>
            <a:r>
              <a:rPr lang="cs-CZ" sz="1800" dirty="0"/>
              <a:t>(2) Dozví-li se zadavatel, že </a:t>
            </a:r>
            <a:r>
              <a:rPr lang="cs-CZ" sz="1800" b="1" dirty="0"/>
              <a:t>dodavatel nesplnil povinnost </a:t>
            </a:r>
            <a:r>
              <a:rPr lang="cs-CZ" sz="1800" dirty="0"/>
              <a:t>uvedenou v odstavci 1, zadavatel jej </a:t>
            </a:r>
            <a:r>
              <a:rPr lang="cs-CZ" sz="1800" b="1" dirty="0"/>
              <a:t>bezodkladně vyloučí</a:t>
            </a:r>
            <a:r>
              <a:rPr lang="cs-CZ" sz="1800" dirty="0"/>
              <a:t> ze zadávacího řízení.</a:t>
            </a:r>
          </a:p>
        </p:txBody>
      </p:sp>
      <p:sp>
        <p:nvSpPr>
          <p:cNvPr id="3" name="Nadpis 2"/>
          <p:cNvSpPr>
            <a:spLocks noGrp="1"/>
          </p:cNvSpPr>
          <p:nvPr>
            <p:ph type="title"/>
          </p:nvPr>
        </p:nvSpPr>
        <p:spPr/>
        <p:txBody>
          <a:bodyPr/>
          <a:lstStyle/>
          <a:p>
            <a:r>
              <a:rPr lang="cs-CZ" dirty="0"/>
              <a:t>Změna kvalifikace</a:t>
            </a:r>
          </a:p>
        </p:txBody>
      </p:sp>
    </p:spTree>
    <p:extLst>
      <p:ext uri="{BB962C8B-B14F-4D97-AF65-F5344CB8AC3E}">
        <p14:creationId xmlns:p14="http://schemas.microsoft.com/office/powerpoint/2010/main" val="3549016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spcAft>
                <a:spcPts val="0"/>
              </a:spcAft>
            </a:pPr>
            <a:r>
              <a:rPr lang="cs-CZ" sz="2000" dirty="0"/>
              <a:t>§ 107 odst. 5</a:t>
            </a:r>
          </a:p>
          <a:p>
            <a:pPr>
              <a:spcAft>
                <a:spcPts val="0"/>
              </a:spcAft>
            </a:pPr>
            <a:r>
              <a:rPr lang="cs-CZ" sz="2000" dirty="0"/>
              <a:t>Zadavatel </a:t>
            </a:r>
            <a:r>
              <a:rPr lang="cs-CZ" sz="2000" b="1" dirty="0"/>
              <a:t>vyloučí</a:t>
            </a:r>
            <a:r>
              <a:rPr lang="cs-CZ" sz="2000" dirty="0"/>
              <a:t> účastníka zadávacího řízení, který </a:t>
            </a:r>
          </a:p>
          <a:p>
            <a:pPr marL="342900" indent="-342900">
              <a:spcAft>
                <a:spcPts val="0"/>
              </a:spcAft>
              <a:buFont typeface="Arial" pitchFamily="34" charset="0"/>
              <a:buChar char="-"/>
            </a:pPr>
            <a:r>
              <a:rPr lang="cs-CZ" sz="2000" b="1" dirty="0"/>
              <a:t>podal více nabídek samostatně</a:t>
            </a:r>
            <a:r>
              <a:rPr lang="cs-CZ" sz="2000" dirty="0"/>
              <a:t> nebo </a:t>
            </a:r>
          </a:p>
          <a:p>
            <a:pPr marL="342900" indent="-342900">
              <a:spcAft>
                <a:spcPts val="0"/>
              </a:spcAft>
              <a:buFont typeface="Arial" pitchFamily="34" charset="0"/>
              <a:buChar char="-"/>
            </a:pPr>
            <a:r>
              <a:rPr lang="cs-CZ" sz="2000" b="1" dirty="0"/>
              <a:t>společně</a:t>
            </a:r>
            <a:r>
              <a:rPr lang="cs-CZ" sz="2000" dirty="0"/>
              <a:t> s jinými dodavateli, nebo </a:t>
            </a:r>
          </a:p>
          <a:p>
            <a:pPr marL="342900" indent="-342900">
              <a:spcAft>
                <a:spcPts val="0"/>
              </a:spcAft>
              <a:buFont typeface="Arial" pitchFamily="34" charset="0"/>
              <a:buChar char="-"/>
            </a:pPr>
            <a:r>
              <a:rPr lang="cs-CZ" sz="2000" b="1" dirty="0"/>
              <a:t>podal nabídku </a:t>
            </a:r>
            <a:r>
              <a:rPr lang="cs-CZ" sz="2000" dirty="0"/>
              <a:t>a současně </a:t>
            </a:r>
            <a:r>
              <a:rPr lang="cs-CZ" sz="2000" b="1" dirty="0"/>
              <a:t>je osobou</a:t>
            </a:r>
            <a:r>
              <a:rPr lang="cs-CZ" sz="2000" dirty="0"/>
              <a:t>, jejímž </a:t>
            </a:r>
            <a:r>
              <a:rPr lang="cs-CZ" sz="2000" b="1" dirty="0"/>
              <a:t>prostřednictvím</a:t>
            </a:r>
            <a:r>
              <a:rPr lang="cs-CZ" sz="2000" dirty="0"/>
              <a:t> jiný účastník zadávacího řízení </a:t>
            </a:r>
            <a:r>
              <a:rPr lang="cs-CZ" sz="2000" b="1" dirty="0"/>
              <a:t>v tomtéž </a:t>
            </a:r>
            <a:r>
              <a:rPr lang="cs-CZ" sz="2000" dirty="0"/>
              <a:t>zadávacím </a:t>
            </a:r>
            <a:r>
              <a:rPr lang="cs-CZ" sz="2000" b="1" dirty="0"/>
              <a:t>řízení</a:t>
            </a:r>
            <a:r>
              <a:rPr lang="cs-CZ" sz="2000" dirty="0"/>
              <a:t> </a:t>
            </a:r>
            <a:r>
              <a:rPr lang="cs-CZ" sz="2000" b="1" dirty="0"/>
              <a:t>prokazuje kvalifikaci</a:t>
            </a:r>
            <a:r>
              <a:rPr lang="cs-CZ" sz="2000" dirty="0"/>
              <a:t>.</a:t>
            </a:r>
          </a:p>
          <a:p>
            <a:pPr>
              <a:spcAft>
                <a:spcPts val="0"/>
              </a:spcAft>
            </a:pPr>
            <a:endParaRPr lang="cs-CZ" sz="2000" dirty="0"/>
          </a:p>
          <a:p>
            <a:pPr>
              <a:spcAft>
                <a:spcPts val="0"/>
              </a:spcAft>
            </a:pPr>
            <a:r>
              <a:rPr lang="cs-CZ" sz="2000" dirty="0"/>
              <a:t>platí i pro předběžné nabídky</a:t>
            </a:r>
          </a:p>
        </p:txBody>
      </p:sp>
      <p:sp>
        <p:nvSpPr>
          <p:cNvPr id="3" name="Nadpis 2"/>
          <p:cNvSpPr>
            <a:spLocks noGrp="1"/>
          </p:cNvSpPr>
          <p:nvPr>
            <p:ph type="title"/>
          </p:nvPr>
        </p:nvSpPr>
        <p:spPr/>
        <p:txBody>
          <a:bodyPr/>
          <a:lstStyle/>
          <a:p>
            <a:r>
              <a:rPr lang="cs-CZ" dirty="0" err="1"/>
              <a:t>Mnohoobročnictví</a:t>
            </a:r>
            <a:endParaRPr lang="cs-CZ" dirty="0"/>
          </a:p>
        </p:txBody>
      </p:sp>
    </p:spTree>
    <p:extLst>
      <p:ext uri="{BB962C8B-B14F-4D97-AF65-F5344CB8AC3E}">
        <p14:creationId xmlns:p14="http://schemas.microsoft.com/office/powerpoint/2010/main" val="174947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412776"/>
            <a:ext cx="8291264" cy="501749"/>
          </a:xfrm>
        </p:spPr>
        <p:txBody>
          <a:bodyPr/>
          <a:lstStyle/>
          <a:p>
            <a:r>
              <a:rPr lang="cs-CZ" dirty="0"/>
              <a:t>Mezinárodní sankce</a:t>
            </a:r>
            <a:br>
              <a:rPr lang="cs-CZ" dirty="0"/>
            </a:br>
            <a:endParaRPr lang="cs-CZ" dirty="0"/>
          </a:p>
        </p:txBody>
      </p:sp>
      <p:sp>
        <p:nvSpPr>
          <p:cNvPr id="3" name="Zástupný symbol pro obsah 2"/>
          <p:cNvSpPr>
            <a:spLocks noGrp="1"/>
          </p:cNvSpPr>
          <p:nvPr>
            <p:ph idx="10"/>
          </p:nvPr>
        </p:nvSpPr>
        <p:spPr>
          <a:xfrm>
            <a:off x="395536" y="2031503"/>
            <a:ext cx="8229600" cy="3888433"/>
          </a:xfrm>
        </p:spPr>
        <p:txBody>
          <a:bodyPr>
            <a:normAutofit lnSpcReduction="10000"/>
          </a:bodyPr>
          <a:lstStyle/>
          <a:p>
            <a:pPr marL="0" indent="0">
              <a:buNone/>
            </a:pPr>
            <a:r>
              <a:rPr lang="cs-CZ" sz="1800" b="1" dirty="0"/>
              <a:t>§ 48a</a:t>
            </a:r>
            <a:endParaRPr lang="cs-CZ" sz="1800" dirty="0"/>
          </a:p>
          <a:p>
            <a:pPr marL="0" indent="0">
              <a:buNone/>
            </a:pPr>
            <a:r>
              <a:rPr lang="cs-CZ" sz="1800" dirty="0"/>
              <a:t>Zákaz zadání veřejné zakázky</a:t>
            </a:r>
          </a:p>
          <a:p>
            <a:pPr marL="0" indent="0">
              <a:buNone/>
            </a:pPr>
            <a:r>
              <a:rPr lang="cs-CZ" sz="1800" dirty="0"/>
              <a:t> </a:t>
            </a:r>
          </a:p>
          <a:p>
            <a:pPr marL="0" indent="0">
              <a:buNone/>
            </a:pPr>
            <a:r>
              <a:rPr lang="cs-CZ" sz="1800" i="1" dirty="0"/>
              <a:t>(1)</a:t>
            </a:r>
            <a:r>
              <a:rPr lang="cs-CZ" sz="1800" dirty="0"/>
              <a:t> Zadavatel nezadá veřejnou zakázku účastníku zadávacího řízení, pokud je to v rozporu s mezinárodními sankcemi podle zákona upravujícího provádění mezinárodních sankcí.</a:t>
            </a:r>
          </a:p>
          <a:p>
            <a:pPr marL="0" indent="0">
              <a:buNone/>
            </a:pPr>
            <a:r>
              <a:rPr lang="cs-CZ" sz="1800" dirty="0"/>
              <a:t> </a:t>
            </a:r>
          </a:p>
          <a:p>
            <a:pPr marL="0" indent="0">
              <a:buNone/>
            </a:pPr>
            <a:r>
              <a:rPr lang="cs-CZ" sz="1800" i="1" dirty="0"/>
              <a:t>(2)</a:t>
            </a:r>
            <a:r>
              <a:rPr lang="cs-CZ" sz="1800" dirty="0"/>
              <a:t> Pokud se mezinárodní sankce podle odstavce 1 vztahuje na</a:t>
            </a:r>
          </a:p>
          <a:p>
            <a:pPr marL="0" indent="0">
              <a:buNone/>
            </a:pPr>
            <a:r>
              <a:rPr lang="cs-CZ" sz="1800" i="1" dirty="0"/>
              <a:t>a)</a:t>
            </a:r>
            <a:r>
              <a:rPr lang="cs-CZ" sz="1800" dirty="0"/>
              <a:t> účastníka zadávacího řízení, může ho zadavatel vyloučit z účasti v zadávacím řízení, nebo</a:t>
            </a:r>
          </a:p>
          <a:p>
            <a:pPr marL="0" indent="0">
              <a:buNone/>
            </a:pPr>
            <a:r>
              <a:rPr lang="cs-CZ" sz="1800" i="1" dirty="0"/>
              <a:t>b)</a:t>
            </a:r>
            <a:r>
              <a:rPr lang="cs-CZ" sz="1800" dirty="0"/>
              <a:t> vybraného dodavatele, vyloučí ho zadavatel z účasti v zadávacím řízení.</a:t>
            </a:r>
          </a:p>
          <a:p>
            <a:pPr marL="0" indent="0">
              <a:buNone/>
            </a:pPr>
            <a:r>
              <a:rPr lang="cs-CZ" sz="1200" b="1" dirty="0"/>
              <a:t> </a:t>
            </a:r>
            <a:endParaRPr lang="cs-CZ" sz="1200" dirty="0"/>
          </a:p>
          <a:p>
            <a:pPr algn="just"/>
            <a:endParaRPr lang="cs-CZ" sz="2400" dirty="0"/>
          </a:p>
        </p:txBody>
      </p:sp>
    </p:spTree>
    <p:extLst>
      <p:ext uri="{BB962C8B-B14F-4D97-AF65-F5344CB8AC3E}">
        <p14:creationId xmlns:p14="http://schemas.microsoft.com/office/powerpoint/2010/main" val="598723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412776"/>
            <a:ext cx="8291264" cy="511274"/>
          </a:xfrm>
        </p:spPr>
        <p:txBody>
          <a:bodyPr/>
          <a:lstStyle/>
          <a:p>
            <a:r>
              <a:rPr lang="cs-CZ" dirty="0"/>
              <a:t>Mezinárodní sankce</a:t>
            </a:r>
            <a:br>
              <a:rPr lang="cs-CZ" dirty="0"/>
            </a:br>
            <a:br>
              <a:rPr lang="cs-CZ" dirty="0"/>
            </a:br>
            <a:endParaRPr lang="cs-CZ" dirty="0"/>
          </a:p>
        </p:txBody>
      </p:sp>
      <p:sp>
        <p:nvSpPr>
          <p:cNvPr id="3" name="Zástupný symbol pro obsah 2"/>
          <p:cNvSpPr>
            <a:spLocks noGrp="1"/>
          </p:cNvSpPr>
          <p:nvPr>
            <p:ph idx="10"/>
          </p:nvPr>
        </p:nvSpPr>
        <p:spPr>
          <a:xfrm>
            <a:off x="395536" y="2031503"/>
            <a:ext cx="8229600" cy="3888433"/>
          </a:xfrm>
        </p:spPr>
        <p:txBody>
          <a:bodyPr/>
          <a:lstStyle/>
          <a:p>
            <a:pPr marL="0" indent="0">
              <a:buNone/>
            </a:pPr>
            <a:r>
              <a:rPr lang="cs-CZ" sz="1800" b="1" dirty="0"/>
              <a:t>§ 48a</a:t>
            </a:r>
          </a:p>
          <a:p>
            <a:pPr marL="0" indent="0">
              <a:buNone/>
            </a:pPr>
            <a:endParaRPr lang="cs-CZ" sz="1800" dirty="0"/>
          </a:p>
          <a:p>
            <a:pPr marL="0" indent="0">
              <a:buNone/>
            </a:pPr>
            <a:r>
              <a:rPr lang="cs-CZ" sz="1800" i="1" dirty="0"/>
              <a:t>(3)</a:t>
            </a:r>
            <a:r>
              <a:rPr lang="cs-CZ" sz="1800" dirty="0"/>
              <a:t> Pokud se mezinárodní sankce podle odstavce 1 vztahuje na poddodavatele</a:t>
            </a:r>
          </a:p>
          <a:p>
            <a:pPr marL="0" indent="0">
              <a:buNone/>
            </a:pPr>
            <a:r>
              <a:rPr lang="cs-CZ" sz="1800" i="1" dirty="0"/>
              <a:t>a)</a:t>
            </a:r>
            <a:r>
              <a:rPr lang="cs-CZ" sz="1800" dirty="0"/>
              <a:t> účastníka zadávacího řízení, může zadavatel požadovat nahrazení poddodavatele, nebo</a:t>
            </a:r>
          </a:p>
          <a:p>
            <a:pPr marL="0" indent="0">
              <a:buNone/>
            </a:pPr>
            <a:r>
              <a:rPr lang="cs-CZ" sz="1800" i="1" dirty="0"/>
              <a:t>b)</a:t>
            </a:r>
            <a:r>
              <a:rPr lang="cs-CZ" sz="1800" dirty="0"/>
              <a:t> vybraného dodavatele, musí zadavatel požadovat nahrazení poddodavatele.</a:t>
            </a:r>
          </a:p>
          <a:p>
            <a:pPr marL="0" indent="0">
              <a:buNone/>
            </a:pPr>
            <a:r>
              <a:rPr lang="cs-CZ" sz="1800" dirty="0"/>
              <a:t> </a:t>
            </a:r>
          </a:p>
          <a:p>
            <a:pPr marL="0" indent="0">
              <a:buNone/>
            </a:pPr>
            <a:r>
              <a:rPr lang="cs-CZ" sz="1800" i="1" dirty="0"/>
              <a:t>(4)</a:t>
            </a:r>
            <a:r>
              <a:rPr lang="cs-CZ" sz="1800" dirty="0"/>
              <a:t> Na základě požadavku zadavatele podle odstavce 3 musí účastník zadávacího řízení poddodavatele nahradit nejpozději do konce zadavatelem stanovené přiměřené lhůty. Pokud nedojde k nahrazení poddodavatele, platí, že se na účastníka zadávacího řízení vztahuje zákaz zadání veřejné zakázky.</a:t>
            </a:r>
          </a:p>
          <a:p>
            <a:pPr algn="just"/>
            <a:endParaRPr lang="cs-CZ" sz="2400" dirty="0"/>
          </a:p>
        </p:txBody>
      </p:sp>
    </p:spTree>
    <p:extLst>
      <p:ext uri="{BB962C8B-B14F-4D97-AF65-F5344CB8AC3E}">
        <p14:creationId xmlns:p14="http://schemas.microsoft.com/office/powerpoint/2010/main" val="2029654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000" dirty="0"/>
              <a:t>účastník nesplňuje podmínky pro postup do dalšího „kola“</a:t>
            </a:r>
          </a:p>
          <a:p>
            <a:r>
              <a:rPr lang="cs-CZ" sz="2000" dirty="0"/>
              <a:t>užší řízení (§ 58 odst. 3) – nesplnění kvalifikace</a:t>
            </a:r>
          </a:p>
          <a:p>
            <a:r>
              <a:rPr lang="cs-CZ" sz="2000" dirty="0"/>
              <a:t>JŘSU (§ 61 odst. 5) – nesplnění kvalifikace, snižování počtu účastníků</a:t>
            </a:r>
          </a:p>
          <a:p>
            <a:r>
              <a:rPr lang="cs-CZ" sz="2000" dirty="0"/>
              <a:t>SD (§ 68 odst. 4) – nesplnění kvalifikace, snižování počtu účastníků</a:t>
            </a:r>
          </a:p>
          <a:p>
            <a:r>
              <a:rPr lang="cs-CZ" sz="2000" dirty="0"/>
              <a:t>inovační partnerství (§ 72 odst. 4) – nesoulad se zadávacími podmínkami, snižování počtu účastníků</a:t>
            </a:r>
          </a:p>
        </p:txBody>
      </p:sp>
      <p:sp>
        <p:nvSpPr>
          <p:cNvPr id="3" name="Nadpis 2"/>
          <p:cNvSpPr>
            <a:spLocks noGrp="1"/>
          </p:cNvSpPr>
          <p:nvPr>
            <p:ph type="title"/>
          </p:nvPr>
        </p:nvSpPr>
        <p:spPr/>
        <p:txBody>
          <a:bodyPr/>
          <a:lstStyle/>
          <a:p>
            <a:r>
              <a:rPr lang="cs-CZ" dirty="0"/>
              <a:t>Snižování počtu</a:t>
            </a:r>
          </a:p>
        </p:txBody>
      </p:sp>
    </p:spTree>
    <p:extLst>
      <p:ext uri="{BB962C8B-B14F-4D97-AF65-F5344CB8AC3E}">
        <p14:creationId xmlns:p14="http://schemas.microsoft.com/office/powerpoint/2010/main" val="10371941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spcAft>
                <a:spcPts val="0"/>
              </a:spcAft>
            </a:pPr>
            <a:r>
              <a:rPr lang="cs-CZ" sz="2000" dirty="0"/>
              <a:t>§ 122 odst. 7</a:t>
            </a:r>
          </a:p>
          <a:p>
            <a:pPr>
              <a:spcAft>
                <a:spcPts val="0"/>
              </a:spcAft>
            </a:pPr>
            <a:r>
              <a:rPr lang="cs-CZ" sz="2000" dirty="0"/>
              <a:t>Zadavatel </a:t>
            </a:r>
            <a:r>
              <a:rPr lang="cs-CZ" sz="2000" b="1" dirty="0"/>
              <a:t>vyloučí</a:t>
            </a:r>
            <a:r>
              <a:rPr lang="cs-CZ" sz="2000" dirty="0"/>
              <a:t> účastníka zadávacího řízení, který nepředložil údaje, doklady nebo vzorky podle odstavce 3 nebo 4 nebo výsledek zkoušek vzorků neodpovídá zadávacím podmínkám.</a:t>
            </a:r>
          </a:p>
        </p:txBody>
      </p:sp>
      <p:sp>
        <p:nvSpPr>
          <p:cNvPr id="3" name="Nadpis 2"/>
          <p:cNvSpPr>
            <a:spLocks noGrp="1"/>
          </p:cNvSpPr>
          <p:nvPr>
            <p:ph type="title"/>
          </p:nvPr>
        </p:nvSpPr>
        <p:spPr/>
        <p:txBody>
          <a:bodyPr/>
          <a:lstStyle/>
          <a:p>
            <a:r>
              <a:rPr lang="cs-CZ" dirty="0"/>
              <a:t>Doložení dokladů před uzavřením smlouvy</a:t>
            </a:r>
          </a:p>
        </p:txBody>
      </p:sp>
    </p:spTree>
    <p:extLst>
      <p:ext uri="{BB962C8B-B14F-4D97-AF65-F5344CB8AC3E}">
        <p14:creationId xmlns:p14="http://schemas.microsoft.com/office/powerpoint/2010/main" val="2891529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Autofit/>
          </a:bodyPr>
          <a:lstStyle/>
          <a:p>
            <a:pPr>
              <a:spcAft>
                <a:spcPts val="0"/>
              </a:spcAft>
            </a:pPr>
            <a:r>
              <a:rPr lang="cs-CZ" sz="2000" dirty="0"/>
              <a:t>§ 124</a:t>
            </a:r>
          </a:p>
          <a:p>
            <a:r>
              <a:rPr lang="cs-CZ" sz="2000" dirty="0"/>
              <a:t>(1) Po uplynutí lhůty zákazu uzavřít smlouvu jsou zadavatel a vybraný dodavatel </a:t>
            </a:r>
            <a:r>
              <a:rPr lang="cs-CZ" sz="2000" b="1" dirty="0"/>
              <a:t>povinni</a:t>
            </a:r>
            <a:r>
              <a:rPr lang="cs-CZ" sz="2000" dirty="0"/>
              <a:t> bez </a:t>
            </a:r>
            <a:r>
              <a:rPr lang="cs-CZ" sz="2000" b="1" dirty="0"/>
              <a:t>zbytečného odkladu </a:t>
            </a:r>
            <a:r>
              <a:rPr lang="cs-CZ" sz="2000" dirty="0"/>
              <a:t>uzavřít smlouvu.</a:t>
            </a:r>
          </a:p>
          <a:p>
            <a:r>
              <a:rPr lang="cs-CZ" sz="2000" dirty="0"/>
              <a:t>(2) Vybraného dodavatele, který </a:t>
            </a:r>
            <a:r>
              <a:rPr lang="cs-CZ" sz="2000" b="1" dirty="0"/>
              <a:t>nesplnil</a:t>
            </a:r>
            <a:r>
              <a:rPr lang="cs-CZ" sz="2000" dirty="0"/>
              <a:t> povinnost podle odstavce 1, </a:t>
            </a:r>
            <a:r>
              <a:rPr lang="cs-CZ" sz="2000" b="1" dirty="0"/>
              <a:t>může</a:t>
            </a:r>
            <a:r>
              <a:rPr lang="cs-CZ" sz="2000" dirty="0"/>
              <a:t> zadavatel ze zadávacího řízení </a:t>
            </a:r>
            <a:r>
              <a:rPr lang="cs-CZ" sz="2000" b="1" dirty="0"/>
              <a:t>vyloučit</a:t>
            </a:r>
            <a:r>
              <a:rPr lang="cs-CZ" sz="2000" dirty="0"/>
              <a:t>.</a:t>
            </a:r>
          </a:p>
          <a:p>
            <a:r>
              <a:rPr lang="cs-CZ" sz="2000" dirty="0"/>
              <a:t>(3) Zadavatel </a:t>
            </a:r>
            <a:r>
              <a:rPr lang="cs-CZ" sz="2000" b="1" dirty="0"/>
              <a:t>vyloučí</a:t>
            </a:r>
            <a:r>
              <a:rPr lang="cs-CZ" sz="2000" dirty="0"/>
              <a:t> </a:t>
            </a:r>
            <a:r>
              <a:rPr lang="cs-CZ" sz="2000" b="1" dirty="0"/>
              <a:t>vybraného dodavatele</a:t>
            </a:r>
            <a:r>
              <a:rPr lang="cs-CZ" sz="2000" dirty="0"/>
              <a:t>, zjistí-li na základě informací zjištěných podle § 122 odst. 4 nebo 5, že byl ve střetu zájmů podle § 44 odst. 2 a 3.</a:t>
            </a:r>
          </a:p>
          <a:p>
            <a:pPr lvl="1">
              <a:spcBef>
                <a:spcPts val="0"/>
              </a:spcBef>
              <a:spcAft>
                <a:spcPts val="600"/>
              </a:spcAft>
            </a:pPr>
            <a:r>
              <a:rPr lang="cs-CZ" sz="1400" i="1" dirty="0"/>
              <a:t>(2) Za střet zájmů se považuje situace, kdy zájmy osob, které</a:t>
            </a:r>
          </a:p>
          <a:p>
            <a:pPr lvl="1">
              <a:spcBef>
                <a:spcPts val="0"/>
              </a:spcBef>
              <a:spcAft>
                <a:spcPts val="600"/>
              </a:spcAft>
            </a:pPr>
            <a:r>
              <a:rPr lang="cs-CZ" sz="1400" i="1" dirty="0"/>
              <a:t>a) se podílejí na průběhu zadávacího řízení, nebo</a:t>
            </a:r>
          </a:p>
          <a:p>
            <a:pPr lvl="1">
              <a:spcBef>
                <a:spcPts val="0"/>
              </a:spcBef>
              <a:spcAft>
                <a:spcPts val="600"/>
              </a:spcAft>
            </a:pPr>
            <a:r>
              <a:rPr lang="cs-CZ" sz="1400" i="1" dirty="0"/>
              <a:t>b) mají nebo by mohly mít vliv na výsledek zadávacího řízení,</a:t>
            </a:r>
          </a:p>
          <a:p>
            <a:pPr lvl="1">
              <a:spcBef>
                <a:spcPts val="0"/>
              </a:spcBef>
              <a:spcAft>
                <a:spcPts val="600"/>
              </a:spcAft>
            </a:pPr>
            <a:r>
              <a:rPr lang="cs-CZ" sz="1400" i="1" dirty="0"/>
              <a:t>ohrožují jejich nestrannost nebo nezávislost v souvislosti se zadávacím řízením.</a:t>
            </a:r>
          </a:p>
          <a:p>
            <a:pPr lvl="1">
              <a:spcBef>
                <a:spcPts val="0"/>
              </a:spcBef>
              <a:spcAft>
                <a:spcPts val="600"/>
              </a:spcAft>
            </a:pPr>
            <a:r>
              <a:rPr lang="cs-CZ" sz="1400" i="1" dirty="0"/>
              <a:t>(3) Zájmem osob uvedených v odstavci 2 se pro účely tohoto zákona rozumí zájem získat osobní výhodu nebo snížit majetkový nebo jiný prospěch zadavatele</a:t>
            </a:r>
            <a:r>
              <a:rPr lang="cs-CZ" sz="1600" dirty="0"/>
              <a:t>.</a:t>
            </a:r>
          </a:p>
          <a:p>
            <a:endParaRPr lang="cs-CZ" sz="2000" dirty="0"/>
          </a:p>
          <a:p>
            <a:pPr>
              <a:spcAft>
                <a:spcPts val="0"/>
              </a:spcAft>
            </a:pPr>
            <a:endParaRPr lang="cs-CZ" sz="2000" dirty="0"/>
          </a:p>
        </p:txBody>
      </p:sp>
      <p:sp>
        <p:nvSpPr>
          <p:cNvPr id="3" name="Nadpis 2"/>
          <p:cNvSpPr>
            <a:spLocks noGrp="1"/>
          </p:cNvSpPr>
          <p:nvPr>
            <p:ph type="title"/>
          </p:nvPr>
        </p:nvSpPr>
        <p:spPr/>
        <p:txBody>
          <a:bodyPr/>
          <a:lstStyle/>
          <a:p>
            <a:r>
              <a:rPr lang="cs-CZ" dirty="0"/>
              <a:t>Součinnost při uzavírání smlouvy</a:t>
            </a:r>
          </a:p>
        </p:txBody>
      </p:sp>
    </p:spTree>
    <p:extLst>
      <p:ext uri="{BB962C8B-B14F-4D97-AF65-F5344CB8AC3E}">
        <p14:creationId xmlns:p14="http://schemas.microsoft.com/office/powerpoint/2010/main" val="812380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400" dirty="0"/>
              <a:t>§ 76 </a:t>
            </a:r>
          </a:p>
          <a:p>
            <a:r>
              <a:rPr lang="cs-CZ" sz="2400" b="1" dirty="0"/>
              <a:t>základní způsobilost</a:t>
            </a:r>
          </a:p>
          <a:p>
            <a:r>
              <a:rPr lang="cs-CZ" sz="2400" b="1" dirty="0"/>
              <a:t>další důvody pro vyloučení</a:t>
            </a:r>
          </a:p>
          <a:p>
            <a:pPr>
              <a:spcBef>
                <a:spcPts val="0"/>
              </a:spcBef>
              <a:spcAft>
                <a:spcPts val="0"/>
              </a:spcAft>
            </a:pPr>
            <a:r>
              <a:rPr lang="cs-CZ" sz="2400" dirty="0"/>
              <a:t>plnění by vedlo k nedodržování předpisů</a:t>
            </a:r>
          </a:p>
          <a:p>
            <a:pPr>
              <a:spcBef>
                <a:spcPts val="0"/>
              </a:spcBef>
              <a:spcAft>
                <a:spcPts val="0"/>
              </a:spcAft>
            </a:pPr>
            <a:r>
              <a:rPr lang="cs-CZ" sz="2400" dirty="0"/>
              <a:t>střet zájmů</a:t>
            </a:r>
          </a:p>
          <a:p>
            <a:pPr>
              <a:spcBef>
                <a:spcPts val="0"/>
              </a:spcBef>
              <a:spcAft>
                <a:spcPts val="0"/>
              </a:spcAft>
            </a:pPr>
            <a:r>
              <a:rPr lang="cs-CZ" sz="2400" dirty="0"/>
              <a:t>narušení hospodářské soutěže</a:t>
            </a:r>
          </a:p>
          <a:p>
            <a:pPr>
              <a:spcBef>
                <a:spcPts val="0"/>
              </a:spcBef>
              <a:spcAft>
                <a:spcPts val="0"/>
              </a:spcAft>
            </a:pPr>
            <a:r>
              <a:rPr lang="cs-CZ" sz="2400" dirty="0"/>
              <a:t>profesní pochybení (u zadavatele, obecné)</a:t>
            </a:r>
          </a:p>
          <a:p>
            <a:pPr>
              <a:spcBef>
                <a:spcPts val="0"/>
              </a:spcBef>
              <a:spcAft>
                <a:spcPts val="0"/>
              </a:spcAft>
            </a:pPr>
            <a:r>
              <a:rPr lang="cs-CZ" sz="2400" dirty="0"/>
              <a:t>pokus o ovlivnění zadavatele</a:t>
            </a:r>
          </a:p>
          <a:p>
            <a:pPr>
              <a:spcBef>
                <a:spcPts val="0"/>
              </a:spcBef>
              <a:spcAft>
                <a:spcPts val="0"/>
              </a:spcAft>
            </a:pPr>
            <a:r>
              <a:rPr lang="cs-CZ" sz="2400" dirty="0"/>
              <a:t>zakázaná dohoda k narušení </a:t>
            </a:r>
            <a:r>
              <a:rPr lang="cs-CZ" sz="2400" dirty="0" err="1"/>
              <a:t>hosp</a:t>
            </a:r>
            <a:r>
              <a:rPr lang="cs-CZ" sz="2400" dirty="0"/>
              <a:t>. soutěže</a:t>
            </a:r>
          </a:p>
          <a:p>
            <a:endParaRPr lang="cs-CZ" dirty="0"/>
          </a:p>
          <a:p>
            <a:endParaRPr lang="cs-CZ" dirty="0"/>
          </a:p>
        </p:txBody>
      </p:sp>
      <p:sp>
        <p:nvSpPr>
          <p:cNvPr id="3" name="Nadpis 2"/>
          <p:cNvSpPr>
            <a:spLocks noGrp="1"/>
          </p:cNvSpPr>
          <p:nvPr>
            <p:ph type="title"/>
          </p:nvPr>
        </p:nvSpPr>
        <p:spPr/>
        <p:txBody>
          <a:bodyPr/>
          <a:lstStyle/>
          <a:p>
            <a:r>
              <a:rPr lang="cs-CZ" dirty="0"/>
              <a:t>Obnovení způsobilosti</a:t>
            </a:r>
          </a:p>
        </p:txBody>
      </p:sp>
    </p:spTree>
    <p:extLst>
      <p:ext uri="{BB962C8B-B14F-4D97-AF65-F5344CB8AC3E}">
        <p14:creationId xmlns:p14="http://schemas.microsoft.com/office/powerpoint/2010/main" val="41273943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400" dirty="0"/>
              <a:t>§ 76 odst. 1</a:t>
            </a:r>
          </a:p>
          <a:p>
            <a:r>
              <a:rPr lang="cs-CZ" sz="2400" b="1" dirty="0"/>
              <a:t>Účastník</a:t>
            </a:r>
            <a:r>
              <a:rPr lang="cs-CZ" sz="2400" dirty="0"/>
              <a:t> </a:t>
            </a:r>
            <a:r>
              <a:rPr lang="cs-CZ" sz="2400" b="1" dirty="0"/>
              <a:t>může</a:t>
            </a:r>
            <a:r>
              <a:rPr lang="cs-CZ" sz="2400" dirty="0"/>
              <a:t> prokázat, že </a:t>
            </a:r>
            <a:r>
              <a:rPr lang="cs-CZ" sz="2400" b="1" dirty="0"/>
              <a:t>obnovil</a:t>
            </a:r>
            <a:r>
              <a:rPr lang="cs-CZ" sz="2400" dirty="0"/>
              <a:t> svou </a:t>
            </a:r>
            <a:r>
              <a:rPr lang="cs-CZ" sz="2400" b="1" dirty="0"/>
              <a:t>způsobilost</a:t>
            </a:r>
            <a:r>
              <a:rPr lang="cs-CZ" sz="2400" dirty="0"/>
              <a:t>, pokud v </a:t>
            </a:r>
            <a:r>
              <a:rPr lang="cs-CZ" sz="2400" b="1" dirty="0"/>
              <a:t>průběhu</a:t>
            </a:r>
            <a:r>
              <a:rPr lang="cs-CZ" sz="2400" dirty="0"/>
              <a:t> zadávacího řízení </a:t>
            </a:r>
            <a:r>
              <a:rPr lang="cs-CZ" sz="2400" b="1" dirty="0"/>
              <a:t>zadavateli</a:t>
            </a:r>
            <a:r>
              <a:rPr lang="cs-CZ" sz="2400" dirty="0"/>
              <a:t> </a:t>
            </a:r>
            <a:r>
              <a:rPr lang="cs-CZ" sz="2400" b="1" dirty="0"/>
              <a:t>doloží</a:t>
            </a:r>
            <a:r>
              <a:rPr lang="cs-CZ" sz="2400" dirty="0"/>
              <a:t>, že přijal </a:t>
            </a:r>
            <a:r>
              <a:rPr lang="cs-CZ" sz="2400" b="1" dirty="0"/>
              <a:t>dostatečná nápravná opatření</a:t>
            </a:r>
            <a:r>
              <a:rPr lang="cs-CZ" sz="2400" dirty="0"/>
              <a:t>. </a:t>
            </a:r>
          </a:p>
          <a:p>
            <a:endParaRPr lang="cs-CZ" sz="100" dirty="0"/>
          </a:p>
          <a:p>
            <a:pPr>
              <a:spcBef>
                <a:spcPts val="0"/>
              </a:spcBef>
              <a:spcAft>
                <a:spcPts val="0"/>
              </a:spcAft>
            </a:pPr>
            <a:r>
              <a:rPr lang="cs-CZ" sz="2400" dirty="0"/>
              <a:t>v nabídce</a:t>
            </a:r>
          </a:p>
          <a:p>
            <a:pPr>
              <a:spcBef>
                <a:spcPts val="0"/>
              </a:spcBef>
              <a:spcAft>
                <a:spcPts val="0"/>
              </a:spcAft>
            </a:pPr>
            <a:r>
              <a:rPr lang="cs-CZ" sz="2400" dirty="0"/>
              <a:t>v námitce proti vyloučení</a:t>
            </a:r>
          </a:p>
          <a:p>
            <a:endParaRPr lang="cs-CZ" sz="700" dirty="0"/>
          </a:p>
          <a:p>
            <a:r>
              <a:rPr lang="cs-CZ" sz="2400" dirty="0"/>
              <a:t>NELZE u pravomocného odsouzení k zákazu plnění veřejných zakázek nebo účasti v koncesním řízení</a:t>
            </a:r>
          </a:p>
          <a:p>
            <a:endParaRPr lang="cs-CZ" dirty="0"/>
          </a:p>
          <a:p>
            <a:endParaRPr lang="cs-CZ" dirty="0"/>
          </a:p>
        </p:txBody>
      </p:sp>
      <p:sp>
        <p:nvSpPr>
          <p:cNvPr id="3" name="Nadpis 2"/>
          <p:cNvSpPr>
            <a:spLocks noGrp="1"/>
          </p:cNvSpPr>
          <p:nvPr>
            <p:ph type="title"/>
          </p:nvPr>
        </p:nvSpPr>
        <p:spPr/>
        <p:txBody>
          <a:bodyPr/>
          <a:lstStyle/>
          <a:p>
            <a:r>
              <a:rPr lang="cs-CZ" dirty="0"/>
              <a:t>Obnovení způsobilosti</a:t>
            </a:r>
          </a:p>
        </p:txBody>
      </p:sp>
    </p:spTree>
    <p:extLst>
      <p:ext uri="{BB962C8B-B14F-4D97-AF65-F5344CB8AC3E}">
        <p14:creationId xmlns:p14="http://schemas.microsoft.com/office/powerpoint/2010/main" val="1026932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400" dirty="0"/>
              <a:t>§ 47</a:t>
            </a:r>
          </a:p>
          <a:p>
            <a:r>
              <a:rPr lang="cs-CZ" sz="2400" dirty="0"/>
              <a:t>Dodavatel se stává účastníkem </a:t>
            </a:r>
          </a:p>
          <a:p>
            <a:r>
              <a:rPr lang="cs-CZ" sz="2400" dirty="0"/>
              <a:t>a) vyjádří </a:t>
            </a:r>
            <a:r>
              <a:rPr lang="cs-CZ" sz="2400" b="1" dirty="0"/>
              <a:t>předběžný zájem</a:t>
            </a:r>
            <a:r>
              <a:rPr lang="cs-CZ" sz="2400" dirty="0"/>
              <a:t> - § 58 odst. 5 nebo § 129 odst. 4</a:t>
            </a:r>
          </a:p>
          <a:p>
            <a:r>
              <a:rPr lang="cs-CZ" sz="2400" dirty="0"/>
              <a:t>b) podá </a:t>
            </a:r>
            <a:r>
              <a:rPr lang="cs-CZ" sz="2400" b="1" dirty="0"/>
              <a:t>žádost o účast</a:t>
            </a:r>
            <a:r>
              <a:rPr lang="cs-CZ" sz="2400" dirty="0"/>
              <a:t> nebo </a:t>
            </a:r>
            <a:r>
              <a:rPr lang="cs-CZ" sz="2400" b="1" dirty="0"/>
              <a:t>nabídku</a:t>
            </a:r>
            <a:endParaRPr lang="cs-CZ" sz="2400" dirty="0"/>
          </a:p>
          <a:p>
            <a:r>
              <a:rPr lang="cs-CZ" sz="2400" dirty="0"/>
              <a:t>c) </a:t>
            </a:r>
            <a:r>
              <a:rPr lang="cs-CZ" sz="2400" b="1" dirty="0"/>
              <a:t>zahájí jednání</a:t>
            </a:r>
            <a:r>
              <a:rPr lang="cs-CZ" sz="2400" dirty="0"/>
              <a:t> se zadavatelem v zadávacím řízení</a:t>
            </a:r>
          </a:p>
          <a:p>
            <a:endParaRPr lang="cs-CZ" dirty="0"/>
          </a:p>
        </p:txBody>
      </p:sp>
      <p:sp>
        <p:nvSpPr>
          <p:cNvPr id="3" name="Nadpis 2"/>
          <p:cNvSpPr>
            <a:spLocks noGrp="1"/>
          </p:cNvSpPr>
          <p:nvPr>
            <p:ph type="title"/>
          </p:nvPr>
        </p:nvSpPr>
        <p:spPr/>
        <p:txBody>
          <a:bodyPr/>
          <a:lstStyle/>
          <a:p>
            <a:r>
              <a:rPr lang="cs-CZ" dirty="0"/>
              <a:t>Účastník zadávacího řízení</a:t>
            </a:r>
          </a:p>
        </p:txBody>
      </p:sp>
    </p:spTree>
    <p:extLst>
      <p:ext uri="{BB962C8B-B14F-4D97-AF65-F5344CB8AC3E}">
        <p14:creationId xmlns:p14="http://schemas.microsoft.com/office/powerpoint/2010/main" val="32362963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400" dirty="0"/>
              <a:t>§ 76 odst. 2</a:t>
            </a:r>
          </a:p>
          <a:p>
            <a:r>
              <a:rPr lang="cs-CZ" sz="2400" dirty="0"/>
              <a:t>nápravná opatření (</a:t>
            </a:r>
            <a:r>
              <a:rPr lang="cs-CZ" sz="2400" dirty="0" err="1"/>
              <a:t>fak</a:t>
            </a:r>
            <a:r>
              <a:rPr lang="cs-CZ" sz="2400" dirty="0"/>
              <a:t>.)</a:t>
            </a:r>
          </a:p>
          <a:p>
            <a:pPr lvl="1">
              <a:spcBef>
                <a:spcPts val="0"/>
              </a:spcBef>
              <a:spcAft>
                <a:spcPts val="1200"/>
              </a:spcAft>
            </a:pPr>
            <a:r>
              <a:rPr lang="cs-CZ" sz="2000" dirty="0"/>
              <a:t>uhrazení dlužných částek nebo nedoplatků </a:t>
            </a:r>
          </a:p>
          <a:p>
            <a:pPr lvl="1">
              <a:spcBef>
                <a:spcPts val="0"/>
              </a:spcBef>
              <a:spcAft>
                <a:spcPts val="1200"/>
              </a:spcAft>
            </a:pPr>
            <a:r>
              <a:rPr lang="cs-CZ" sz="2000" dirty="0"/>
              <a:t>úplná náhrada újmy způsobená spácháním trestného činu nebo pochybením</a:t>
            </a:r>
          </a:p>
          <a:p>
            <a:pPr lvl="1">
              <a:spcBef>
                <a:spcPts val="0"/>
              </a:spcBef>
              <a:spcAft>
                <a:spcPts val="1200"/>
              </a:spcAft>
            </a:pPr>
            <a:r>
              <a:rPr lang="cs-CZ" sz="2000" dirty="0"/>
              <a:t>aktivní spolupráce s orgány provádějícími vyšetřování, dozor, dohled nebo přezkum</a:t>
            </a:r>
          </a:p>
          <a:p>
            <a:pPr lvl="1">
              <a:spcBef>
                <a:spcPts val="0"/>
              </a:spcBef>
              <a:spcAft>
                <a:spcPts val="1200"/>
              </a:spcAft>
            </a:pPr>
            <a:r>
              <a:rPr lang="cs-CZ" sz="2000" dirty="0"/>
              <a:t>přijetí technických, organizačních nebo personálních preventivních opatření</a:t>
            </a:r>
          </a:p>
          <a:p>
            <a:endParaRPr lang="cs-CZ" dirty="0"/>
          </a:p>
        </p:txBody>
      </p:sp>
      <p:sp>
        <p:nvSpPr>
          <p:cNvPr id="3" name="Nadpis 2"/>
          <p:cNvSpPr>
            <a:spLocks noGrp="1"/>
          </p:cNvSpPr>
          <p:nvPr>
            <p:ph type="title"/>
          </p:nvPr>
        </p:nvSpPr>
        <p:spPr/>
        <p:txBody>
          <a:bodyPr/>
          <a:lstStyle/>
          <a:p>
            <a:r>
              <a:rPr lang="cs-CZ" dirty="0"/>
              <a:t>Obnovení způsobilosti</a:t>
            </a:r>
          </a:p>
        </p:txBody>
      </p:sp>
    </p:spTree>
    <p:extLst>
      <p:ext uri="{BB962C8B-B14F-4D97-AF65-F5344CB8AC3E}">
        <p14:creationId xmlns:p14="http://schemas.microsoft.com/office/powerpoint/2010/main" val="5891312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400" dirty="0"/>
              <a:t>§ 76 odst. 3</a:t>
            </a:r>
          </a:p>
          <a:p>
            <a:r>
              <a:rPr lang="cs-CZ" sz="2400" dirty="0"/>
              <a:t>Zadavatel </a:t>
            </a:r>
            <a:r>
              <a:rPr lang="cs-CZ" sz="2400" b="1" dirty="0"/>
              <a:t>posoudí</a:t>
            </a:r>
            <a:r>
              <a:rPr lang="cs-CZ" sz="2400" dirty="0"/>
              <a:t>, zda přijatá nápravná opatření účastníka zadávacího řízení </a:t>
            </a:r>
            <a:r>
              <a:rPr lang="cs-CZ" sz="2400" b="1" dirty="0"/>
              <a:t>považuje za dostatečná </a:t>
            </a:r>
            <a:r>
              <a:rPr lang="cs-CZ" sz="2400" dirty="0"/>
              <a:t>k </a:t>
            </a:r>
            <a:r>
              <a:rPr lang="cs-CZ" sz="2400" b="1" dirty="0"/>
              <a:t>obnovení</a:t>
            </a:r>
            <a:r>
              <a:rPr lang="cs-CZ" sz="2400" dirty="0"/>
              <a:t> způsobilosti dodavatele s </a:t>
            </a:r>
            <a:r>
              <a:rPr lang="cs-CZ" sz="2400" b="1" dirty="0"/>
              <a:t>ohledem na závažnost </a:t>
            </a:r>
            <a:r>
              <a:rPr lang="cs-CZ" sz="2400" dirty="0"/>
              <a:t>a </a:t>
            </a:r>
            <a:r>
              <a:rPr lang="cs-CZ" sz="2400" b="1" dirty="0"/>
              <a:t>konkrétní okolnosti </a:t>
            </a:r>
            <a:r>
              <a:rPr lang="cs-CZ" sz="2400" dirty="0"/>
              <a:t>trestného činu nebo jiného pochybení. </a:t>
            </a:r>
          </a:p>
          <a:p>
            <a:r>
              <a:rPr lang="cs-CZ" sz="2400" dirty="0"/>
              <a:t>ZÁVĚR: </a:t>
            </a:r>
          </a:p>
          <a:p>
            <a:r>
              <a:rPr lang="cs-CZ" sz="2400" dirty="0"/>
              <a:t>ANO - nevyloučí nebo vyloučení zruší</a:t>
            </a:r>
          </a:p>
          <a:p>
            <a:r>
              <a:rPr lang="cs-CZ" sz="2400" dirty="0"/>
              <a:t>NE – vyloučí nebo vyloučení potvrdí (odůvodnění)</a:t>
            </a:r>
          </a:p>
          <a:p>
            <a:endParaRPr lang="cs-CZ" dirty="0"/>
          </a:p>
        </p:txBody>
      </p:sp>
      <p:sp>
        <p:nvSpPr>
          <p:cNvPr id="3" name="Nadpis 2"/>
          <p:cNvSpPr>
            <a:spLocks noGrp="1"/>
          </p:cNvSpPr>
          <p:nvPr>
            <p:ph type="title"/>
          </p:nvPr>
        </p:nvSpPr>
        <p:spPr/>
        <p:txBody>
          <a:bodyPr/>
          <a:lstStyle/>
          <a:p>
            <a:r>
              <a:rPr lang="cs-CZ" dirty="0"/>
              <a:t>Obnovení způsobilosti</a:t>
            </a:r>
          </a:p>
        </p:txBody>
      </p:sp>
    </p:spTree>
    <p:extLst>
      <p:ext uri="{BB962C8B-B14F-4D97-AF65-F5344CB8AC3E}">
        <p14:creationId xmlns:p14="http://schemas.microsoft.com/office/powerpoint/2010/main" val="525311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sz="2400" dirty="0"/>
              <a:t>Zadavatel musí akceptovat obnovení způsobilosti u základní způsobilosti.</a:t>
            </a:r>
          </a:p>
          <a:p>
            <a:r>
              <a:rPr lang="cs-CZ" sz="2400" dirty="0"/>
              <a:t>(doplacení pohledávek, výměna statutárů…) </a:t>
            </a:r>
          </a:p>
          <a:p>
            <a:endParaRPr lang="cs-CZ" dirty="0"/>
          </a:p>
        </p:txBody>
      </p:sp>
      <p:sp>
        <p:nvSpPr>
          <p:cNvPr id="3" name="Nadpis 2"/>
          <p:cNvSpPr>
            <a:spLocks noGrp="1"/>
          </p:cNvSpPr>
          <p:nvPr>
            <p:ph type="title"/>
          </p:nvPr>
        </p:nvSpPr>
        <p:spPr/>
        <p:txBody>
          <a:bodyPr/>
          <a:lstStyle/>
          <a:p>
            <a:r>
              <a:rPr lang="cs-CZ" dirty="0"/>
              <a:t>Obnovení způsobilosti</a:t>
            </a:r>
          </a:p>
        </p:txBody>
      </p:sp>
    </p:spTree>
    <p:extLst>
      <p:ext uri="{BB962C8B-B14F-4D97-AF65-F5344CB8AC3E}">
        <p14:creationId xmlns:p14="http://schemas.microsoft.com/office/powerpoint/2010/main" val="1748252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spcBef>
                <a:spcPts val="600"/>
              </a:spcBef>
              <a:spcAft>
                <a:spcPts val="0"/>
              </a:spcAft>
            </a:pPr>
            <a:r>
              <a:rPr lang="cs-CZ" sz="2000" dirty="0"/>
              <a:t>zákon č. 159/2006 Sb. novelizovaný zákonem č. 14/2017 Sb.</a:t>
            </a:r>
          </a:p>
          <a:p>
            <a:pPr>
              <a:spcBef>
                <a:spcPts val="600"/>
              </a:spcBef>
              <a:spcAft>
                <a:spcPts val="0"/>
              </a:spcAft>
            </a:pPr>
            <a:r>
              <a:rPr lang="cs-CZ" sz="2200" dirty="0"/>
              <a:t>§ 4b</a:t>
            </a:r>
          </a:p>
          <a:p>
            <a:pPr>
              <a:lnSpc>
                <a:spcPct val="100000"/>
              </a:lnSpc>
              <a:spcBef>
                <a:spcPts val="600"/>
              </a:spcBef>
              <a:spcAft>
                <a:spcPts val="0"/>
              </a:spcAft>
            </a:pPr>
            <a:r>
              <a:rPr lang="cs-CZ" sz="2200" b="1" dirty="0"/>
              <a:t>Obchodní společnost, ve které veřejný funkcionář (</a:t>
            </a:r>
            <a:r>
              <a:rPr lang="pl-PL" sz="2200" dirty="0"/>
              <a:t>člen vlády nebo vedoucí jiného ústředního správního úřadu, v jehož čele není člen vlády</a:t>
            </a:r>
            <a:r>
              <a:rPr lang="pl-PL" sz="2200" b="1" dirty="0"/>
              <a:t>)</a:t>
            </a:r>
            <a:r>
              <a:rPr lang="cs-CZ" sz="2200" b="1" dirty="0"/>
              <a:t> nebo jím ovládaná osoba vlastní podíl představující alespoň 25 % </a:t>
            </a:r>
            <a:r>
              <a:rPr lang="cs-CZ" sz="2200" dirty="0"/>
              <a:t>účasti společníka v obchodní společnosti, se </a:t>
            </a:r>
            <a:r>
              <a:rPr lang="cs-CZ" sz="2200" b="1" u="sng" dirty="0"/>
              <a:t>nesmí</a:t>
            </a:r>
            <a:r>
              <a:rPr lang="cs-CZ" sz="2200" b="1" dirty="0"/>
              <a:t> účastnit zadávacích řízení </a:t>
            </a:r>
            <a:r>
              <a:rPr lang="cs-CZ" sz="2200" dirty="0"/>
              <a:t>podle zákona upravujícího zadávání veřejných zakázek </a:t>
            </a:r>
          </a:p>
          <a:p>
            <a:pPr>
              <a:lnSpc>
                <a:spcPct val="100000"/>
              </a:lnSpc>
              <a:spcBef>
                <a:spcPts val="600"/>
              </a:spcBef>
              <a:spcAft>
                <a:spcPts val="0"/>
              </a:spcAft>
            </a:pPr>
            <a:r>
              <a:rPr lang="cs-CZ" sz="2200" b="1" dirty="0"/>
              <a:t>jako účastník nebo </a:t>
            </a:r>
          </a:p>
          <a:p>
            <a:pPr>
              <a:lnSpc>
                <a:spcPct val="100000"/>
              </a:lnSpc>
              <a:spcBef>
                <a:spcPts val="600"/>
              </a:spcBef>
              <a:spcAft>
                <a:spcPts val="0"/>
              </a:spcAft>
            </a:pPr>
            <a:r>
              <a:rPr lang="cs-CZ" sz="2200" b="1" dirty="0"/>
              <a:t>poddodavatel, prostřednictvím kterého dodavatel prokazuje kvalifikaci</a:t>
            </a:r>
            <a:r>
              <a:rPr lang="cs-CZ" sz="2200" dirty="0"/>
              <a:t>. </a:t>
            </a:r>
          </a:p>
        </p:txBody>
      </p:sp>
      <p:sp>
        <p:nvSpPr>
          <p:cNvPr id="3" name="Nadpis 2"/>
          <p:cNvSpPr>
            <a:spLocks noGrp="1"/>
          </p:cNvSpPr>
          <p:nvPr>
            <p:ph type="title"/>
          </p:nvPr>
        </p:nvSpPr>
        <p:spPr/>
        <p:txBody>
          <a:bodyPr/>
          <a:lstStyle/>
          <a:p>
            <a:r>
              <a:rPr lang="cs-CZ" dirty="0"/>
              <a:t>Kolize </a:t>
            </a:r>
            <a:r>
              <a:rPr lang="cs-CZ" dirty="0" err="1"/>
              <a:t>ZZVZ</a:t>
            </a:r>
            <a:r>
              <a:rPr lang="cs-CZ" dirty="0"/>
              <a:t> se zákonem o střetu zájmů</a:t>
            </a:r>
          </a:p>
        </p:txBody>
      </p:sp>
    </p:spTree>
    <p:extLst>
      <p:ext uri="{BB962C8B-B14F-4D97-AF65-F5344CB8AC3E}">
        <p14:creationId xmlns:p14="http://schemas.microsoft.com/office/powerpoint/2010/main" val="409083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spcBef>
                <a:spcPts val="600"/>
              </a:spcBef>
              <a:spcAft>
                <a:spcPts val="0"/>
              </a:spcAft>
            </a:pPr>
            <a:r>
              <a:rPr lang="cs-CZ" sz="2000" dirty="0"/>
              <a:t>zákon č. 159/2006 Sb. novelizovaný zákonem č. 14/2017 Sb.</a:t>
            </a:r>
          </a:p>
          <a:p>
            <a:pPr>
              <a:spcBef>
                <a:spcPts val="600"/>
              </a:spcBef>
              <a:spcAft>
                <a:spcPts val="0"/>
              </a:spcAft>
            </a:pPr>
            <a:r>
              <a:rPr lang="cs-CZ" sz="2200" dirty="0"/>
              <a:t>§ 4b</a:t>
            </a:r>
          </a:p>
          <a:p>
            <a:pPr>
              <a:lnSpc>
                <a:spcPct val="100000"/>
              </a:lnSpc>
              <a:spcBef>
                <a:spcPts val="600"/>
              </a:spcBef>
              <a:spcAft>
                <a:spcPts val="0"/>
              </a:spcAft>
            </a:pPr>
            <a:r>
              <a:rPr lang="cs-CZ" sz="2200" dirty="0"/>
              <a:t>Zadavatel je </a:t>
            </a:r>
            <a:r>
              <a:rPr lang="cs-CZ" sz="2200" b="1" dirty="0"/>
              <a:t>povinen takovou obchodní společnost vyloučit </a:t>
            </a:r>
            <a:r>
              <a:rPr lang="cs-CZ" sz="2200" dirty="0"/>
              <a:t>ze zadávacího řízení. </a:t>
            </a:r>
          </a:p>
          <a:p>
            <a:pPr>
              <a:lnSpc>
                <a:spcPct val="100000"/>
              </a:lnSpc>
              <a:spcBef>
                <a:spcPts val="600"/>
              </a:spcBef>
              <a:spcAft>
                <a:spcPts val="0"/>
              </a:spcAft>
            </a:pPr>
            <a:r>
              <a:rPr lang="cs-CZ" sz="2200" dirty="0"/>
              <a:t>Zadavatel </a:t>
            </a:r>
            <a:r>
              <a:rPr lang="cs-CZ" sz="2200" b="1" dirty="0"/>
              <a:t>nesmí</a:t>
            </a:r>
            <a:r>
              <a:rPr lang="cs-CZ" sz="2200" dirty="0"/>
              <a:t> takové obchodní společnosti </a:t>
            </a:r>
            <a:r>
              <a:rPr lang="cs-CZ" sz="2200" b="1" dirty="0"/>
              <a:t>zadat veřejnou zakázku malého rozsahu</a:t>
            </a:r>
            <a:r>
              <a:rPr lang="cs-CZ" sz="2200" dirty="0"/>
              <a:t>, takové jednání je </a:t>
            </a:r>
            <a:r>
              <a:rPr lang="cs-CZ" sz="2200" b="1" dirty="0"/>
              <a:t>neplatné</a:t>
            </a:r>
            <a:r>
              <a:rPr lang="cs-CZ" sz="2200" dirty="0"/>
              <a:t>.</a:t>
            </a:r>
          </a:p>
        </p:txBody>
      </p:sp>
      <p:sp>
        <p:nvSpPr>
          <p:cNvPr id="3" name="Nadpis 2"/>
          <p:cNvSpPr>
            <a:spLocks noGrp="1"/>
          </p:cNvSpPr>
          <p:nvPr>
            <p:ph type="title"/>
          </p:nvPr>
        </p:nvSpPr>
        <p:spPr/>
        <p:txBody>
          <a:bodyPr/>
          <a:lstStyle/>
          <a:p>
            <a:r>
              <a:rPr lang="cs-CZ" dirty="0"/>
              <a:t>Kolize </a:t>
            </a:r>
            <a:r>
              <a:rPr lang="cs-CZ" dirty="0" err="1"/>
              <a:t>ZZVZ</a:t>
            </a:r>
            <a:r>
              <a:rPr lang="cs-CZ" dirty="0"/>
              <a:t> se zákonem o střetu zájmů</a:t>
            </a:r>
          </a:p>
        </p:txBody>
      </p:sp>
    </p:spTree>
    <p:extLst>
      <p:ext uri="{BB962C8B-B14F-4D97-AF65-F5344CB8AC3E}">
        <p14:creationId xmlns:p14="http://schemas.microsoft.com/office/powerpoint/2010/main" val="37730858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ctrTitle" idx="4294967295"/>
          </p:nvPr>
        </p:nvSpPr>
        <p:spPr>
          <a:xfrm>
            <a:off x="0" y="3778370"/>
            <a:ext cx="9144000" cy="1250830"/>
          </a:xfrm>
          <a:prstGeom prst="rect">
            <a:avLst/>
          </a:prstGeom>
        </p:spPr>
        <p:txBody>
          <a:bodyPr/>
          <a:lstStyle/>
          <a:p>
            <a:pPr algn="ctr" eaLnBrk="1" hangingPunct="1">
              <a:defRPr/>
            </a:pPr>
            <a:r>
              <a:rPr lang="cs-CZ" sz="4400" dirty="0">
                <a:solidFill>
                  <a:schemeClr val="accent1"/>
                </a:solidFill>
              </a:rPr>
              <a:t>DĚKUJI ZA POZORNOST</a:t>
            </a:r>
            <a:endParaRPr lang="en-US" sz="4400" dirty="0">
              <a:solidFill>
                <a:schemeClr val="accent1"/>
              </a:solidFill>
            </a:endParaRPr>
          </a:p>
        </p:txBody>
      </p:sp>
      <p:sp>
        <p:nvSpPr>
          <p:cNvPr id="46083" name="Rectangle 5"/>
          <p:cNvSpPr>
            <a:spLocks noGrp="1" noChangeArrowheads="1"/>
          </p:cNvSpPr>
          <p:nvPr>
            <p:ph type="subTitle" idx="4294967295"/>
          </p:nvPr>
        </p:nvSpPr>
        <p:spPr>
          <a:xfrm>
            <a:off x="0" y="5029200"/>
            <a:ext cx="8964488" cy="1208088"/>
          </a:xfrm>
          <a:prstGeom prst="rect">
            <a:avLst/>
          </a:prstGeom>
        </p:spPr>
        <p:txBody>
          <a:bodyPr/>
          <a:lstStyle/>
          <a:p>
            <a:pPr marL="0" indent="0" algn="ctr" eaLnBrk="1" hangingPunct="1">
              <a:lnSpc>
                <a:spcPct val="90000"/>
              </a:lnSpc>
              <a:buSzPct val="250000"/>
              <a:buFont typeface="Arial" charset="0"/>
              <a:buNone/>
            </a:pPr>
            <a:endParaRPr lang="cs-CZ" dirty="0"/>
          </a:p>
          <a:p>
            <a:pPr marL="0" indent="0" algn="r">
              <a:buNone/>
            </a:pPr>
            <a:r>
              <a:rPr lang="cs-CZ" sz="1800" dirty="0">
                <a:solidFill>
                  <a:schemeClr val="accent1"/>
                </a:solidFill>
              </a:rPr>
              <a:t>vlastimil.fidler@mmr.cz </a:t>
            </a:r>
          </a:p>
          <a:p>
            <a:pPr marL="0" indent="0" algn="r">
              <a:buNone/>
            </a:pPr>
            <a:endParaRPr lang="cs-CZ" sz="1800" dirty="0">
              <a:solidFill>
                <a:schemeClr val="bg1">
                  <a:lumMod val="50000"/>
                </a:schemeClr>
              </a:solidFill>
            </a:endParaRPr>
          </a:p>
        </p:txBody>
      </p:sp>
      <p:sp>
        <p:nvSpPr>
          <p:cNvPr id="2" name="Zástupný symbol pro číslo snímku 1"/>
          <p:cNvSpPr>
            <a:spLocks noGrp="1"/>
          </p:cNvSpPr>
          <p:nvPr>
            <p:ph type="sldNum" sz="quarter" idx="4294967295"/>
          </p:nvPr>
        </p:nvSpPr>
        <p:spPr/>
        <p:txBody>
          <a:bodyPr/>
          <a:lstStyle/>
          <a:p>
            <a:pPr>
              <a:defRPr/>
            </a:pPr>
            <a:endParaRPr lang="cs-CZ" dirty="0"/>
          </a:p>
        </p:txBody>
      </p:sp>
    </p:spTree>
    <p:extLst>
      <p:ext uri="{BB962C8B-B14F-4D97-AF65-F5344CB8AC3E}">
        <p14:creationId xmlns:p14="http://schemas.microsoft.com/office/powerpoint/2010/main" val="364368472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spcBef>
                <a:spcPts val="0"/>
              </a:spcBef>
              <a:spcAft>
                <a:spcPts val="600"/>
              </a:spcAft>
            </a:pPr>
            <a:r>
              <a:rPr lang="cs-CZ" sz="2400" dirty="0"/>
              <a:t>§ 47</a:t>
            </a:r>
          </a:p>
          <a:p>
            <a:pPr>
              <a:spcBef>
                <a:spcPts val="0"/>
              </a:spcBef>
              <a:spcAft>
                <a:spcPts val="600"/>
              </a:spcAft>
            </a:pPr>
            <a:r>
              <a:rPr lang="cs-CZ" sz="2400" b="1" dirty="0"/>
              <a:t>vyloučením</a:t>
            </a:r>
          </a:p>
          <a:p>
            <a:pPr lvl="1">
              <a:spcBef>
                <a:spcPts val="0"/>
              </a:spcBef>
              <a:spcAft>
                <a:spcPts val="600"/>
              </a:spcAft>
            </a:pPr>
            <a:r>
              <a:rPr lang="cs-CZ" sz="1800" dirty="0"/>
              <a:t>uplyne lhůta pro podání námitek proti vyloučení, pokud námitky nepodá</a:t>
            </a:r>
          </a:p>
          <a:p>
            <a:pPr lvl="1">
              <a:spcBef>
                <a:spcPts val="0"/>
              </a:spcBef>
              <a:spcAft>
                <a:spcPts val="600"/>
              </a:spcAft>
            </a:pPr>
            <a:r>
              <a:rPr lang="cs-CZ" sz="1800" dirty="0"/>
              <a:t>v případě podání námitek uplyne lhůta pro podání návrhu </a:t>
            </a:r>
          </a:p>
          <a:p>
            <a:pPr lvl="1">
              <a:spcBef>
                <a:spcPts val="0"/>
              </a:spcBef>
              <a:spcAft>
                <a:spcPts val="600"/>
              </a:spcAft>
            </a:pPr>
            <a:r>
              <a:rPr lang="cs-CZ" sz="1800" dirty="0"/>
              <a:t>nabytím právní moci rozhodnutí o zastavení správního řízení či zamítnutí návrhu</a:t>
            </a:r>
          </a:p>
          <a:p>
            <a:pPr>
              <a:spcBef>
                <a:spcPts val="0"/>
              </a:spcBef>
              <a:spcAft>
                <a:spcPts val="600"/>
              </a:spcAft>
            </a:pPr>
            <a:endParaRPr lang="cs-CZ" sz="2000" b="1" dirty="0"/>
          </a:p>
          <a:p>
            <a:pPr>
              <a:spcBef>
                <a:spcPts val="0"/>
              </a:spcBef>
              <a:spcAft>
                <a:spcPts val="600"/>
              </a:spcAft>
            </a:pPr>
            <a:r>
              <a:rPr lang="cs-CZ" sz="2000" b="1" dirty="0"/>
              <a:t>odstoupením</a:t>
            </a:r>
            <a:r>
              <a:rPr lang="cs-CZ" sz="2000" dirty="0"/>
              <a:t> účastníka zadávacího řízení v době mimo zadávací lhůtu</a:t>
            </a:r>
          </a:p>
          <a:p>
            <a:pPr>
              <a:spcBef>
                <a:spcPts val="0"/>
              </a:spcBef>
              <a:spcAft>
                <a:spcPts val="600"/>
              </a:spcAft>
            </a:pPr>
            <a:endParaRPr lang="cs-CZ" sz="2000" b="1" dirty="0"/>
          </a:p>
          <a:p>
            <a:pPr>
              <a:spcBef>
                <a:spcPts val="0"/>
              </a:spcBef>
              <a:spcAft>
                <a:spcPts val="600"/>
              </a:spcAft>
            </a:pPr>
            <a:r>
              <a:rPr lang="cs-CZ" sz="2000" b="1" dirty="0"/>
              <a:t>uplynutím lhůty</a:t>
            </a:r>
            <a:r>
              <a:rPr lang="cs-CZ" sz="2000" dirty="0"/>
              <a:t> k podání žádostí o účast, předběžných nabídek nebo nabídek účastníkům zadávacího řízení, kteří žádost o účast, předběžnou nabídku nebo nabídku nepodali</a:t>
            </a:r>
          </a:p>
        </p:txBody>
      </p:sp>
      <p:sp>
        <p:nvSpPr>
          <p:cNvPr id="3" name="Nadpis 2"/>
          <p:cNvSpPr>
            <a:spLocks noGrp="1"/>
          </p:cNvSpPr>
          <p:nvPr>
            <p:ph type="title"/>
          </p:nvPr>
        </p:nvSpPr>
        <p:spPr/>
        <p:txBody>
          <a:bodyPr/>
          <a:lstStyle/>
          <a:p>
            <a:r>
              <a:rPr lang="cs-CZ" dirty="0"/>
              <a:t>Zánik účastenství</a:t>
            </a:r>
          </a:p>
        </p:txBody>
      </p:sp>
    </p:spTree>
    <p:extLst>
      <p:ext uri="{BB962C8B-B14F-4D97-AF65-F5344CB8AC3E}">
        <p14:creationId xmlns:p14="http://schemas.microsoft.com/office/powerpoint/2010/main" val="4062557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400" dirty="0"/>
              <a:t>§ 48</a:t>
            </a:r>
          </a:p>
          <a:p>
            <a:r>
              <a:rPr lang="cs-CZ" sz="2400" dirty="0"/>
              <a:t>Zadavatel </a:t>
            </a:r>
            <a:r>
              <a:rPr lang="cs-CZ" sz="2400" b="1" dirty="0"/>
              <a:t>může</a:t>
            </a:r>
            <a:r>
              <a:rPr lang="cs-CZ" sz="2400" dirty="0"/>
              <a:t> vyloučit účastníka zadávacího řízení </a:t>
            </a:r>
            <a:r>
              <a:rPr lang="cs-CZ" sz="2400" b="1" dirty="0"/>
              <a:t>pouze</a:t>
            </a:r>
            <a:r>
              <a:rPr lang="cs-CZ" sz="2400" dirty="0"/>
              <a:t> z </a:t>
            </a:r>
            <a:r>
              <a:rPr lang="cs-CZ" sz="2400" b="1" dirty="0"/>
              <a:t>důvodů</a:t>
            </a:r>
            <a:r>
              <a:rPr lang="cs-CZ" sz="2400" dirty="0"/>
              <a:t> stanovených tímto </a:t>
            </a:r>
            <a:r>
              <a:rPr lang="cs-CZ" sz="2400" b="1" dirty="0"/>
              <a:t>zákonem</a:t>
            </a:r>
            <a:r>
              <a:rPr lang="cs-CZ" sz="2400" dirty="0"/>
              <a:t>, a to </a:t>
            </a:r>
            <a:r>
              <a:rPr lang="cs-CZ" sz="2400" b="1" dirty="0"/>
              <a:t>kdykoliv v průběhu</a:t>
            </a:r>
            <a:r>
              <a:rPr lang="cs-CZ" sz="2400" dirty="0"/>
              <a:t> zadávacího řízení.</a:t>
            </a:r>
          </a:p>
          <a:p>
            <a:endParaRPr lang="cs-CZ" sz="2400" dirty="0"/>
          </a:p>
          <a:p>
            <a:r>
              <a:rPr lang="cs-CZ" sz="2400" dirty="0">
                <a:solidFill>
                  <a:srgbClr val="FF0000"/>
                </a:solidFill>
              </a:rPr>
              <a:t>! kolize se zákonem o střetu zájmů</a:t>
            </a:r>
          </a:p>
        </p:txBody>
      </p:sp>
      <p:sp>
        <p:nvSpPr>
          <p:cNvPr id="3" name="Nadpis 2"/>
          <p:cNvSpPr>
            <a:spLocks noGrp="1"/>
          </p:cNvSpPr>
          <p:nvPr>
            <p:ph type="title"/>
          </p:nvPr>
        </p:nvSpPr>
        <p:spPr/>
        <p:txBody>
          <a:bodyPr/>
          <a:lstStyle/>
          <a:p>
            <a:r>
              <a:rPr lang="cs-CZ" dirty="0"/>
              <a:t>Omezení vylučování</a:t>
            </a:r>
          </a:p>
        </p:txBody>
      </p:sp>
    </p:spTree>
    <p:extLst>
      <p:ext uri="{BB962C8B-B14F-4D97-AF65-F5344CB8AC3E}">
        <p14:creationId xmlns:p14="http://schemas.microsoft.com/office/powerpoint/2010/main" val="374097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000" dirty="0"/>
              <a:t>§ 48 odst. 2</a:t>
            </a:r>
          </a:p>
          <a:p>
            <a:r>
              <a:rPr lang="cs-CZ" sz="2000" dirty="0"/>
              <a:t>Zadavatel </a:t>
            </a:r>
            <a:r>
              <a:rPr lang="cs-CZ" sz="2000" b="1" dirty="0"/>
              <a:t>může</a:t>
            </a:r>
            <a:r>
              <a:rPr lang="cs-CZ" sz="2000" dirty="0"/>
              <a:t> vyloučit účastníka zadávacího řízení, pokud </a:t>
            </a:r>
            <a:r>
              <a:rPr lang="cs-CZ" sz="2000" b="1" dirty="0"/>
              <a:t>údaje, doklady, vzorky nebo modely</a:t>
            </a:r>
            <a:r>
              <a:rPr lang="cs-CZ" sz="2000" dirty="0"/>
              <a:t> předložené účastníkem zadávacího řízení</a:t>
            </a:r>
          </a:p>
          <a:p>
            <a:r>
              <a:rPr lang="cs-CZ" sz="2000" i="1" dirty="0"/>
              <a:t>a)</a:t>
            </a:r>
            <a:r>
              <a:rPr lang="cs-CZ" sz="2000" dirty="0"/>
              <a:t> </a:t>
            </a:r>
            <a:r>
              <a:rPr lang="cs-CZ" sz="2000" b="1" dirty="0"/>
              <a:t>nesplňují</a:t>
            </a:r>
            <a:r>
              <a:rPr lang="cs-CZ" sz="2000" dirty="0"/>
              <a:t> zadávací podmínky nebo je účastník zadávacího řízení ve stanovené lhůtě </a:t>
            </a:r>
            <a:r>
              <a:rPr lang="cs-CZ" sz="2000" b="1" dirty="0"/>
              <a:t>nedoložil</a:t>
            </a:r>
            <a:r>
              <a:rPr lang="cs-CZ" sz="2000" dirty="0"/>
              <a:t>,</a:t>
            </a:r>
          </a:p>
          <a:p>
            <a:r>
              <a:rPr lang="cs-CZ" sz="2000" i="1" dirty="0"/>
              <a:t>b)</a:t>
            </a:r>
            <a:r>
              <a:rPr lang="cs-CZ" sz="2000" dirty="0"/>
              <a:t> nebyly účastníkem zadávacího řízení </a:t>
            </a:r>
            <a:r>
              <a:rPr lang="cs-CZ" sz="2000" b="1" dirty="0"/>
              <a:t>objasněny</a:t>
            </a:r>
            <a:r>
              <a:rPr lang="cs-CZ" sz="2000" dirty="0"/>
              <a:t> nebo </a:t>
            </a:r>
            <a:r>
              <a:rPr lang="cs-CZ" sz="2000" b="1" dirty="0"/>
              <a:t>doplněny</a:t>
            </a:r>
            <a:r>
              <a:rPr lang="cs-CZ" sz="2000" dirty="0"/>
              <a:t> na základě </a:t>
            </a:r>
            <a:r>
              <a:rPr lang="cs-CZ" sz="2000" b="1" dirty="0"/>
              <a:t>žádosti</a:t>
            </a:r>
            <a:r>
              <a:rPr lang="cs-CZ" sz="2000" dirty="0"/>
              <a:t> podle § 46, nebo</a:t>
            </a:r>
          </a:p>
          <a:p>
            <a:r>
              <a:rPr lang="cs-CZ" sz="2000" i="1" dirty="0"/>
              <a:t>c)</a:t>
            </a:r>
            <a:r>
              <a:rPr lang="cs-CZ" sz="2000" dirty="0"/>
              <a:t> </a:t>
            </a:r>
            <a:r>
              <a:rPr lang="cs-CZ" sz="2000" b="1" dirty="0"/>
              <a:t>neodpovídají skutečnosti </a:t>
            </a:r>
            <a:r>
              <a:rPr lang="cs-CZ" sz="2000" dirty="0"/>
              <a:t>a </a:t>
            </a:r>
            <a:r>
              <a:rPr lang="cs-CZ" sz="2000" b="1" dirty="0"/>
              <a:t>měly nebo mohou mít vliv na posouzení podmínek</a:t>
            </a:r>
            <a:r>
              <a:rPr lang="cs-CZ" sz="2000" dirty="0"/>
              <a:t> účasti nebo na </a:t>
            </a:r>
            <a:r>
              <a:rPr lang="cs-CZ" sz="2000" b="1" dirty="0"/>
              <a:t>naplnění kritérií hodnocení</a:t>
            </a:r>
            <a:r>
              <a:rPr lang="cs-CZ" sz="2000" dirty="0"/>
              <a:t>.</a:t>
            </a:r>
          </a:p>
          <a:p>
            <a:r>
              <a:rPr lang="cs-CZ" sz="2000" dirty="0"/>
              <a:t>odst. 8: </a:t>
            </a:r>
            <a:r>
              <a:rPr lang="cs-CZ" sz="2000" b="1" dirty="0"/>
              <a:t>Vybraného dodavatele </a:t>
            </a:r>
            <a:r>
              <a:rPr lang="cs-CZ" sz="2000" dirty="0"/>
              <a:t>zadavatel vyloučí z účasti v zadávacím řízení, pokud zjistí, že jsou naplněny důvody vyloučení podle odstavce 2.</a:t>
            </a:r>
          </a:p>
        </p:txBody>
      </p:sp>
      <p:sp>
        <p:nvSpPr>
          <p:cNvPr id="3" name="Nadpis 2"/>
          <p:cNvSpPr>
            <a:spLocks noGrp="1"/>
          </p:cNvSpPr>
          <p:nvPr>
            <p:ph type="title"/>
          </p:nvPr>
        </p:nvSpPr>
        <p:spPr/>
        <p:txBody>
          <a:bodyPr/>
          <a:lstStyle/>
          <a:p>
            <a:r>
              <a:rPr lang="cs-CZ" dirty="0"/>
              <a:t>Obsah nabídky</a:t>
            </a:r>
          </a:p>
        </p:txBody>
      </p:sp>
    </p:spTree>
    <p:extLst>
      <p:ext uri="{BB962C8B-B14F-4D97-AF65-F5344CB8AC3E}">
        <p14:creationId xmlns:p14="http://schemas.microsoft.com/office/powerpoint/2010/main" val="3724677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sz="2000" dirty="0"/>
              <a:t>§ 48 odst. 5 písm. a)</a:t>
            </a:r>
          </a:p>
          <a:p>
            <a:r>
              <a:rPr lang="cs-CZ" sz="2000" dirty="0"/>
              <a:t>Zadavatel </a:t>
            </a:r>
            <a:r>
              <a:rPr lang="cs-CZ" sz="2000" b="1" dirty="0"/>
              <a:t>může</a:t>
            </a:r>
            <a:r>
              <a:rPr lang="cs-CZ" sz="2000" dirty="0"/>
              <a:t> vyloučit účastníka zadávacího řízení pro nezpůsobilost, pokud </a:t>
            </a:r>
            <a:r>
              <a:rPr lang="cs-CZ" sz="2000" b="1" dirty="0"/>
              <a:t>prokáže</a:t>
            </a:r>
            <a:r>
              <a:rPr lang="cs-CZ" sz="2000" dirty="0"/>
              <a:t>, že</a:t>
            </a:r>
          </a:p>
          <a:p>
            <a:r>
              <a:rPr lang="cs-CZ" sz="2000" dirty="0"/>
              <a:t>plnění nabízené dodavatelem by vedlo k nedodržování povinností vyplývajících </a:t>
            </a:r>
          </a:p>
          <a:p>
            <a:pPr marL="342900" indent="-342900">
              <a:buFontTx/>
              <a:buChar char="-"/>
            </a:pPr>
            <a:r>
              <a:rPr lang="cs-CZ" sz="2000" dirty="0"/>
              <a:t>z předpisů práva životního prostředí, </a:t>
            </a:r>
          </a:p>
          <a:p>
            <a:pPr marL="342900" indent="-342900">
              <a:buFontTx/>
              <a:buChar char="-"/>
            </a:pPr>
            <a:r>
              <a:rPr lang="cs-CZ" sz="2000" dirty="0"/>
              <a:t>sociálních předpisů nebo </a:t>
            </a:r>
          </a:p>
          <a:p>
            <a:pPr marL="342900" indent="-342900">
              <a:buFontTx/>
              <a:buChar char="-"/>
            </a:pPr>
            <a:r>
              <a:rPr lang="cs-CZ" sz="2000" dirty="0"/>
              <a:t>pracovněprávních předpisů nebo </a:t>
            </a:r>
          </a:p>
          <a:p>
            <a:pPr marL="342900" indent="-342900">
              <a:buFontTx/>
              <a:buChar char="-"/>
            </a:pPr>
            <a:r>
              <a:rPr lang="cs-CZ" sz="2000" dirty="0"/>
              <a:t>kolektivních smluv vztahujících se k předmětu veřejné zakázky.</a:t>
            </a:r>
          </a:p>
          <a:p>
            <a:r>
              <a:rPr lang="cs-CZ" sz="2000" b="1" dirty="0"/>
              <a:t>povinnost </a:t>
            </a:r>
            <a:r>
              <a:rPr lang="cs-CZ" sz="2000" dirty="0"/>
              <a:t>vyloučit u </a:t>
            </a:r>
            <a:r>
              <a:rPr lang="cs-CZ" sz="2000" b="1" dirty="0"/>
              <a:t>vybraného účastníka</a:t>
            </a:r>
          </a:p>
          <a:p>
            <a:endParaRPr lang="cs-CZ" sz="2000" dirty="0"/>
          </a:p>
          <a:p>
            <a:endParaRPr lang="cs-CZ" sz="2000" dirty="0"/>
          </a:p>
        </p:txBody>
      </p:sp>
      <p:sp>
        <p:nvSpPr>
          <p:cNvPr id="3" name="Nadpis 2"/>
          <p:cNvSpPr>
            <a:spLocks noGrp="1"/>
          </p:cNvSpPr>
          <p:nvPr>
            <p:ph type="title"/>
          </p:nvPr>
        </p:nvSpPr>
        <p:spPr/>
        <p:txBody>
          <a:bodyPr/>
          <a:lstStyle/>
          <a:p>
            <a:r>
              <a:rPr lang="cs-CZ" dirty="0"/>
              <a:t>Nedodržování předpisů</a:t>
            </a:r>
          </a:p>
        </p:txBody>
      </p:sp>
    </p:spTree>
    <p:extLst>
      <p:ext uri="{BB962C8B-B14F-4D97-AF65-F5344CB8AC3E}">
        <p14:creationId xmlns:p14="http://schemas.microsoft.com/office/powerpoint/2010/main" val="3605623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000" dirty="0"/>
              <a:t>§ 48 odst. 5 písm. b)</a:t>
            </a:r>
          </a:p>
          <a:p>
            <a:r>
              <a:rPr lang="cs-CZ" sz="2000" dirty="0"/>
              <a:t>Zadavatel </a:t>
            </a:r>
            <a:r>
              <a:rPr lang="cs-CZ" sz="2000" b="1" dirty="0"/>
              <a:t>může</a:t>
            </a:r>
            <a:r>
              <a:rPr lang="cs-CZ" sz="2000" dirty="0"/>
              <a:t> vyloučit účastníka zadávacího řízení pro nezpůsobilost, pokud </a:t>
            </a:r>
            <a:r>
              <a:rPr lang="cs-CZ" sz="2000" b="1" dirty="0"/>
              <a:t>prokáže</a:t>
            </a:r>
            <a:r>
              <a:rPr lang="cs-CZ" sz="2000" dirty="0"/>
              <a:t>, že</a:t>
            </a:r>
          </a:p>
          <a:p>
            <a:r>
              <a:rPr lang="cs-CZ" sz="2000" dirty="0"/>
              <a:t>došlo ke střetu zájmů a jiné opatření k nápravě, kromě zrušení zadávacího řízení, není možné.</a:t>
            </a:r>
          </a:p>
          <a:p>
            <a:endParaRPr lang="cs-CZ" sz="2000" b="1" dirty="0"/>
          </a:p>
          <a:p>
            <a:r>
              <a:rPr lang="cs-CZ" sz="2000" b="1" dirty="0"/>
              <a:t>povinnost </a:t>
            </a:r>
            <a:r>
              <a:rPr lang="cs-CZ" sz="2000" dirty="0"/>
              <a:t>vyloučit u </a:t>
            </a:r>
            <a:r>
              <a:rPr lang="cs-CZ" sz="2000" b="1" dirty="0"/>
              <a:t>vybraného účastníka</a:t>
            </a:r>
          </a:p>
          <a:p>
            <a:endParaRPr lang="cs-CZ" sz="2000" dirty="0"/>
          </a:p>
          <a:p>
            <a:endParaRPr lang="cs-CZ" sz="2000" dirty="0"/>
          </a:p>
        </p:txBody>
      </p:sp>
      <p:sp>
        <p:nvSpPr>
          <p:cNvPr id="3" name="Nadpis 2"/>
          <p:cNvSpPr>
            <a:spLocks noGrp="1"/>
          </p:cNvSpPr>
          <p:nvPr>
            <p:ph type="title"/>
          </p:nvPr>
        </p:nvSpPr>
        <p:spPr/>
        <p:txBody>
          <a:bodyPr/>
          <a:lstStyle/>
          <a:p>
            <a:r>
              <a:rPr lang="cs-CZ" dirty="0"/>
              <a:t>Střet zájmů</a:t>
            </a:r>
          </a:p>
        </p:txBody>
      </p:sp>
    </p:spTree>
    <p:extLst>
      <p:ext uri="{BB962C8B-B14F-4D97-AF65-F5344CB8AC3E}">
        <p14:creationId xmlns:p14="http://schemas.microsoft.com/office/powerpoint/2010/main" val="1475417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r>
              <a:rPr lang="cs-CZ" sz="2000" dirty="0"/>
              <a:t>§ 48 odst. 5 písm. c)</a:t>
            </a:r>
          </a:p>
          <a:p>
            <a:r>
              <a:rPr lang="cs-CZ" sz="2000" dirty="0"/>
              <a:t>Zadavatel </a:t>
            </a:r>
            <a:r>
              <a:rPr lang="cs-CZ" sz="2000" b="1" dirty="0"/>
              <a:t>může</a:t>
            </a:r>
            <a:r>
              <a:rPr lang="cs-CZ" sz="2000" dirty="0"/>
              <a:t> vyloučit účastníka zadávacího řízení pro nezpůsobilost, pokud </a:t>
            </a:r>
            <a:r>
              <a:rPr lang="cs-CZ" sz="2000" b="1" dirty="0"/>
              <a:t>prokáže</a:t>
            </a:r>
            <a:r>
              <a:rPr lang="cs-CZ" sz="2000" dirty="0"/>
              <a:t>, že</a:t>
            </a:r>
          </a:p>
          <a:p>
            <a:r>
              <a:rPr lang="cs-CZ" sz="2000" dirty="0"/>
              <a:t>došlo k </a:t>
            </a:r>
            <a:r>
              <a:rPr lang="cs-CZ" sz="2000" b="1" dirty="0"/>
              <a:t>narušení hospodářské soutěže předchozí</a:t>
            </a:r>
            <a:r>
              <a:rPr lang="cs-CZ" sz="2000" dirty="0"/>
              <a:t> účastí účastníka zadávacího řízení při </a:t>
            </a:r>
            <a:r>
              <a:rPr lang="cs-CZ" sz="2000" b="1" dirty="0"/>
              <a:t>přípravě</a:t>
            </a:r>
            <a:r>
              <a:rPr lang="cs-CZ" sz="2000" dirty="0"/>
              <a:t> zadávacího řízení, </a:t>
            </a:r>
            <a:r>
              <a:rPr lang="cs-CZ" sz="2000" b="1" dirty="0"/>
              <a:t>jiné opatření </a:t>
            </a:r>
            <a:r>
              <a:rPr lang="cs-CZ" sz="2000" dirty="0"/>
              <a:t>k nápravě není možné a </a:t>
            </a:r>
            <a:r>
              <a:rPr lang="cs-CZ" sz="2000" b="1" dirty="0"/>
              <a:t>účastník</a:t>
            </a:r>
            <a:r>
              <a:rPr lang="cs-CZ" sz="2000" dirty="0"/>
              <a:t> zadávacího řízení na písemnou výzvu zadavatele </a:t>
            </a:r>
            <a:r>
              <a:rPr lang="cs-CZ" sz="2000" b="1" dirty="0"/>
              <a:t>neprokázal</a:t>
            </a:r>
            <a:r>
              <a:rPr lang="cs-CZ" sz="2000" dirty="0"/>
              <a:t>, že k narušení hospodářské soutěže </a:t>
            </a:r>
            <a:r>
              <a:rPr lang="cs-CZ" sz="2000" b="1" dirty="0"/>
              <a:t>nedošlo</a:t>
            </a:r>
            <a:r>
              <a:rPr lang="cs-CZ" sz="2000" dirty="0"/>
              <a:t>.</a:t>
            </a:r>
          </a:p>
          <a:p>
            <a:endParaRPr lang="cs-CZ" sz="2000" b="1" dirty="0"/>
          </a:p>
          <a:p>
            <a:r>
              <a:rPr lang="cs-CZ" sz="2000" b="1" dirty="0"/>
              <a:t>povinnost </a:t>
            </a:r>
            <a:r>
              <a:rPr lang="cs-CZ" sz="2000" dirty="0"/>
              <a:t>vyloučit u </a:t>
            </a:r>
            <a:r>
              <a:rPr lang="cs-CZ" sz="2000" b="1" dirty="0"/>
              <a:t>vybraného účastníka</a:t>
            </a:r>
          </a:p>
          <a:p>
            <a:endParaRPr lang="cs-CZ" sz="2000" dirty="0"/>
          </a:p>
          <a:p>
            <a:endParaRPr lang="cs-CZ" sz="2000" dirty="0"/>
          </a:p>
        </p:txBody>
      </p:sp>
      <p:sp>
        <p:nvSpPr>
          <p:cNvPr id="3" name="Nadpis 2"/>
          <p:cNvSpPr>
            <a:spLocks noGrp="1"/>
          </p:cNvSpPr>
          <p:nvPr>
            <p:ph type="title"/>
          </p:nvPr>
        </p:nvSpPr>
        <p:spPr/>
        <p:txBody>
          <a:bodyPr/>
          <a:lstStyle/>
          <a:p>
            <a:r>
              <a:rPr lang="cs-CZ" dirty="0"/>
              <a:t>Narušení hospodářské soutěže</a:t>
            </a:r>
          </a:p>
        </p:txBody>
      </p:sp>
    </p:spTree>
    <p:extLst>
      <p:ext uri="{BB962C8B-B14F-4D97-AF65-F5344CB8AC3E}">
        <p14:creationId xmlns:p14="http://schemas.microsoft.com/office/powerpoint/2010/main" val="1985501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MMR_klas</Template>
  <TotalTime>673</TotalTime>
  <Words>2414</Words>
  <Application>Microsoft Office PowerPoint</Application>
  <PresentationFormat>Předvádění na obrazovce (4:3)</PresentationFormat>
  <Paragraphs>232</Paragraphs>
  <Slides>35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35</vt:i4>
      </vt:variant>
    </vt:vector>
  </HeadingPairs>
  <TitlesOfParts>
    <vt:vector size="39" baseType="lpstr">
      <vt:lpstr>Arial</vt:lpstr>
      <vt:lpstr>Symbol</vt:lpstr>
      <vt:lpstr>Wingdings</vt:lpstr>
      <vt:lpstr>Office Theme</vt:lpstr>
      <vt:lpstr>Prezentace aplikace PowerPoint</vt:lpstr>
      <vt:lpstr>Vyloučení účastníka</vt:lpstr>
      <vt:lpstr>Účastník zadávacího řízení</vt:lpstr>
      <vt:lpstr>Zánik účastenství</vt:lpstr>
      <vt:lpstr>Omezení vylučování</vt:lpstr>
      <vt:lpstr>Obsah nabídky</vt:lpstr>
      <vt:lpstr>Nedodržování předpisů</vt:lpstr>
      <vt:lpstr>Střet zájmů</vt:lpstr>
      <vt:lpstr>Narušení hospodářské soutěže</vt:lpstr>
      <vt:lpstr>Závažná nebo dlouhodobá pochybení</vt:lpstr>
      <vt:lpstr>Ovlivňování zadávacího řízení</vt:lpstr>
      <vt:lpstr>Profesní pochybení</vt:lpstr>
      <vt:lpstr>Kartel</vt:lpstr>
      <vt:lpstr>Spojené osoby</vt:lpstr>
      <vt:lpstr>Zaknihované akcie</vt:lpstr>
      <vt:lpstr>Zahraniční a.s.</vt:lpstr>
      <vt:lpstr>Jistota</vt:lpstr>
      <vt:lpstr>Mimořádně nízká nabídková cena</vt:lpstr>
      <vt:lpstr>Mimořádně nízká nabídková cena</vt:lpstr>
      <vt:lpstr>Mimořádně nízká nabídková cena</vt:lpstr>
      <vt:lpstr>Změna kvalifikace</vt:lpstr>
      <vt:lpstr>Mnohoobročnictví</vt:lpstr>
      <vt:lpstr>Mezinárodní sankce </vt:lpstr>
      <vt:lpstr>Mezinárodní sankce  </vt:lpstr>
      <vt:lpstr>Snižování počtu</vt:lpstr>
      <vt:lpstr>Doložení dokladů před uzavřením smlouvy</vt:lpstr>
      <vt:lpstr>Součinnost při uzavírání smlouvy</vt:lpstr>
      <vt:lpstr>Obnovení způsobilosti</vt:lpstr>
      <vt:lpstr>Obnovení způsobilosti</vt:lpstr>
      <vt:lpstr>Obnovení způsobilosti</vt:lpstr>
      <vt:lpstr>Obnovení způsobilosti</vt:lpstr>
      <vt:lpstr>Obnovení způsobilosti</vt:lpstr>
      <vt:lpstr>Kolize ZZVZ se zákonem o střetu zájmů</vt:lpstr>
      <vt:lpstr>Kolize ZZVZ se zákonem o střetu zájmů</vt:lpstr>
      <vt:lpstr>DĚKUJI ZA POZORNOST</vt:lpstr>
    </vt:vector>
  </TitlesOfParts>
  <Company>MMR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o zadávání veřejných zakázek</dc:title>
  <dc:creator>Malenková Miluše</dc:creator>
  <cp:lastModifiedBy>Fidler Vlastimil</cp:lastModifiedBy>
  <cp:revision>64</cp:revision>
  <dcterms:created xsi:type="dcterms:W3CDTF">2020-09-07T08:29:35Z</dcterms:created>
  <dcterms:modified xsi:type="dcterms:W3CDTF">2024-02-07T11:07:16Z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MMR</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Předvádění na obrazovce (4:3)</vt:lpwstr>
  </property>
  <property fmtid="{D5CDD505-2E9C-101B-9397-08002B2CF9AE}" pid="10" name="ScaleCrop">
    <vt:bool>false</vt:bool>
  </property>
  <property fmtid="{D5CDD505-2E9C-101B-9397-08002B2CF9AE}" pid="11" name="ShareDoc">
    <vt:bool>false</vt:bool>
  </property>
  <property fmtid="{D5CDD505-2E9C-101B-9397-08002B2CF9AE}" pid="12" name="Slides">
    <vt:i4>3</vt:i4>
  </property>
</Properties>
</file>