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4"/>
  </p:sldMasterIdLst>
  <p:notesMasterIdLst>
    <p:notesMasterId r:id="rId84"/>
  </p:notesMasterIdLst>
  <p:handoutMasterIdLst>
    <p:handoutMasterId r:id="rId85"/>
  </p:handoutMasterIdLst>
  <p:sldIdLst>
    <p:sldId id="762" r:id="rId5"/>
    <p:sldId id="1773" r:id="rId6"/>
    <p:sldId id="1900" r:id="rId7"/>
    <p:sldId id="1901" r:id="rId8"/>
    <p:sldId id="1902" r:id="rId9"/>
    <p:sldId id="1841" r:id="rId10"/>
    <p:sldId id="1840" r:id="rId11"/>
    <p:sldId id="1903" r:id="rId12"/>
    <p:sldId id="1904" r:id="rId13"/>
    <p:sldId id="1905" r:id="rId14"/>
    <p:sldId id="1906" r:id="rId15"/>
    <p:sldId id="1907" r:id="rId16"/>
    <p:sldId id="1908" r:id="rId17"/>
    <p:sldId id="1909" r:id="rId18"/>
    <p:sldId id="1910" r:id="rId19"/>
    <p:sldId id="1911" r:id="rId20"/>
    <p:sldId id="1936" r:id="rId21"/>
    <p:sldId id="1937" r:id="rId22"/>
    <p:sldId id="1938" r:id="rId23"/>
    <p:sldId id="1939" r:id="rId24"/>
    <p:sldId id="1940" r:id="rId25"/>
    <p:sldId id="1941" r:id="rId26"/>
    <p:sldId id="1942" r:id="rId27"/>
    <p:sldId id="1943" r:id="rId28"/>
    <p:sldId id="1944" r:id="rId29"/>
    <p:sldId id="1945" r:id="rId30"/>
    <p:sldId id="1946" r:id="rId31"/>
    <p:sldId id="1912" r:id="rId32"/>
    <p:sldId id="1947" r:id="rId33"/>
    <p:sldId id="1913" r:id="rId34"/>
    <p:sldId id="1914" r:id="rId35"/>
    <p:sldId id="1915" r:id="rId36"/>
    <p:sldId id="1948" r:id="rId37"/>
    <p:sldId id="1949" r:id="rId38"/>
    <p:sldId id="1950" r:id="rId39"/>
    <p:sldId id="1951" r:id="rId40"/>
    <p:sldId id="1952" r:id="rId41"/>
    <p:sldId id="1953" r:id="rId42"/>
    <p:sldId id="1920" r:id="rId43"/>
    <p:sldId id="1960" r:id="rId44"/>
    <p:sldId id="1921" r:id="rId45"/>
    <p:sldId id="1922" r:id="rId46"/>
    <p:sldId id="1923" r:id="rId47"/>
    <p:sldId id="1961" r:id="rId48"/>
    <p:sldId id="1962" r:id="rId49"/>
    <p:sldId id="1963" r:id="rId50"/>
    <p:sldId id="1964" r:id="rId51"/>
    <p:sldId id="1965" r:id="rId52"/>
    <p:sldId id="1966" r:id="rId53"/>
    <p:sldId id="1924" r:id="rId54"/>
    <p:sldId id="1925" r:id="rId55"/>
    <p:sldId id="1926" r:id="rId56"/>
    <p:sldId id="1927" r:id="rId57"/>
    <p:sldId id="1967" r:id="rId58"/>
    <p:sldId id="1968" r:id="rId59"/>
    <p:sldId id="1969" r:id="rId60"/>
    <p:sldId id="1970" r:id="rId61"/>
    <p:sldId id="1928" r:id="rId62"/>
    <p:sldId id="1971" r:id="rId63"/>
    <p:sldId id="1929" r:id="rId64"/>
    <p:sldId id="1930" r:id="rId65"/>
    <p:sldId id="1931" r:id="rId66"/>
    <p:sldId id="1972" r:id="rId67"/>
    <p:sldId id="1973" r:id="rId68"/>
    <p:sldId id="1974" r:id="rId69"/>
    <p:sldId id="1975" r:id="rId70"/>
    <p:sldId id="1976" r:id="rId71"/>
    <p:sldId id="1977" r:id="rId72"/>
    <p:sldId id="1932" r:id="rId73"/>
    <p:sldId id="1933" r:id="rId74"/>
    <p:sldId id="1934" r:id="rId75"/>
    <p:sldId id="1935" r:id="rId76"/>
    <p:sldId id="1978" r:id="rId77"/>
    <p:sldId id="1979" r:id="rId78"/>
    <p:sldId id="1980" r:id="rId79"/>
    <p:sldId id="1981" r:id="rId80"/>
    <p:sldId id="1982" r:id="rId81"/>
    <p:sldId id="1983" r:id="rId82"/>
    <p:sldId id="1384" r:id="rId83"/>
  </p:sldIdLst>
  <p:sldSz cx="9144000" cy="6858000" type="screen4x3"/>
  <p:notesSz cx="9926638" cy="679767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2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lenková Miluše" initials="M.M." lastIdx="0" clrIdx="0"/>
  <p:cmAuthor id="1" name="Fidler Vlastimil" initials="FV" lastIdx="29" clrIdx="1">
    <p:extLst>
      <p:ext uri="{19B8F6BF-5375-455C-9EA6-DF929625EA0E}">
        <p15:presenceInfo xmlns:p15="http://schemas.microsoft.com/office/powerpoint/2012/main" userId="S-1-5-21-1453678106-484518242-318601546-6332" providerId="AD"/>
      </p:ext>
    </p:extLst>
  </p:cmAuthor>
  <p:cmAuthor id="2" name="Matějková Pavla" initials="MP" lastIdx="4" clrIdx="2">
    <p:extLst>
      <p:ext uri="{19B8F6BF-5375-455C-9EA6-DF929625EA0E}">
        <p15:presenceInfo xmlns:p15="http://schemas.microsoft.com/office/powerpoint/2012/main" userId="S::pavla.matejkova@mmr.cz::67ebc989-36ad-409a-9baf-b89d312c07f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7D00"/>
    <a:srgbClr val="C49500"/>
    <a:srgbClr val="FF9966"/>
    <a:srgbClr val="000099"/>
    <a:srgbClr val="00AF3F"/>
    <a:srgbClr val="F9E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82" autoAdjust="0"/>
    <p:restoredTop sz="89609" autoAdjust="0"/>
  </p:normalViewPr>
  <p:slideViewPr>
    <p:cSldViewPr>
      <p:cViewPr varScale="1">
        <p:scale>
          <a:sx n="95" d="100"/>
          <a:sy n="95" d="100"/>
        </p:scale>
        <p:origin x="96" y="330"/>
      </p:cViewPr>
      <p:guideLst>
        <p:guide orient="horz" pos="2160"/>
        <p:guide pos="2880"/>
      </p:guideLst>
    </p:cSldViewPr>
  </p:slideViewPr>
  <p:outlineViewPr>
    <p:cViewPr>
      <p:scale>
        <a:sx n="33" d="100"/>
        <a:sy n="33" d="100"/>
      </p:scale>
      <p:origin x="0" y="3252"/>
    </p:cViewPr>
  </p:outlineViewPr>
  <p:notesTextViewPr>
    <p:cViewPr>
      <p:scale>
        <a:sx n="100" d="100"/>
        <a:sy n="100" d="100"/>
      </p:scale>
      <p:origin x="0" y="0"/>
    </p:cViewPr>
  </p:notesTextViewPr>
  <p:sorterViewPr>
    <p:cViewPr>
      <p:scale>
        <a:sx n="100" d="100"/>
        <a:sy n="100" d="100"/>
      </p:scale>
      <p:origin x="0" y="9114"/>
    </p:cViewPr>
  </p:sorterViewPr>
  <p:notesViewPr>
    <p:cSldViewPr>
      <p:cViewPr varScale="1">
        <p:scale>
          <a:sx n="90" d="100"/>
          <a:sy n="90" d="100"/>
        </p:scale>
        <p:origin x="-3714" y="-114"/>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notesMaster" Target="notesMasters/notesMaster1.xml"/><Relationship Id="rId89" Type="http://schemas.openxmlformats.org/officeDocument/2006/relationships/theme" Target="theme/theme1.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5" Type="http://schemas.openxmlformats.org/officeDocument/2006/relationships/slide" Target="slides/slide1.xml"/><Relationship Id="rId90" Type="http://schemas.openxmlformats.org/officeDocument/2006/relationships/tableStyles" Target="tableStyles.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handoutMaster" Target="handoutMasters/handout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presProps" Target="presProps.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4301543" cy="339884"/>
          </a:xfrm>
          <a:prstGeom prst="rect">
            <a:avLst/>
          </a:prstGeom>
        </p:spPr>
        <p:txBody>
          <a:bodyPr vert="horz" lIns="91669" tIns="45834" rIns="91669" bIns="45834" rtlCol="0"/>
          <a:lstStyle>
            <a:lvl1pPr algn="l">
              <a:defRPr sz="1200"/>
            </a:lvl1pPr>
          </a:lstStyle>
          <a:p>
            <a:endParaRPr lang="cs-CZ"/>
          </a:p>
        </p:txBody>
      </p:sp>
      <p:sp>
        <p:nvSpPr>
          <p:cNvPr id="3" name="Zástupný symbol pro datum 2"/>
          <p:cNvSpPr>
            <a:spLocks noGrp="1"/>
          </p:cNvSpPr>
          <p:nvPr>
            <p:ph type="dt" sz="quarter" idx="1"/>
          </p:nvPr>
        </p:nvSpPr>
        <p:spPr>
          <a:xfrm>
            <a:off x="5622799" y="0"/>
            <a:ext cx="4301543" cy="339884"/>
          </a:xfrm>
          <a:prstGeom prst="rect">
            <a:avLst/>
          </a:prstGeom>
        </p:spPr>
        <p:txBody>
          <a:bodyPr vert="horz" lIns="91669" tIns="45834" rIns="91669" bIns="45834" rtlCol="0"/>
          <a:lstStyle>
            <a:lvl1pPr algn="r">
              <a:defRPr sz="1200"/>
            </a:lvl1pPr>
          </a:lstStyle>
          <a:p>
            <a:fld id="{DEDA9FB6-D9ED-404E-AFD2-37E0835FC3D6}" type="datetimeFigureOut">
              <a:rPr lang="cs-CZ" smtClean="0"/>
              <a:pPr/>
              <a:t>30.01.2024</a:t>
            </a:fld>
            <a:endParaRPr lang="cs-CZ"/>
          </a:p>
        </p:txBody>
      </p:sp>
      <p:sp>
        <p:nvSpPr>
          <p:cNvPr id="4" name="Zástupný symbol pro zápatí 3"/>
          <p:cNvSpPr>
            <a:spLocks noGrp="1"/>
          </p:cNvSpPr>
          <p:nvPr>
            <p:ph type="ftr" sz="quarter" idx="2"/>
          </p:nvPr>
        </p:nvSpPr>
        <p:spPr>
          <a:xfrm>
            <a:off x="1" y="6456611"/>
            <a:ext cx="4301543" cy="339884"/>
          </a:xfrm>
          <a:prstGeom prst="rect">
            <a:avLst/>
          </a:prstGeom>
        </p:spPr>
        <p:txBody>
          <a:bodyPr vert="horz" lIns="91669" tIns="45834" rIns="91669" bIns="45834"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5622799" y="6456611"/>
            <a:ext cx="4301543" cy="339884"/>
          </a:xfrm>
          <a:prstGeom prst="rect">
            <a:avLst/>
          </a:prstGeom>
        </p:spPr>
        <p:txBody>
          <a:bodyPr vert="horz" lIns="91669" tIns="45834" rIns="91669" bIns="45834" rtlCol="0" anchor="b"/>
          <a:lstStyle>
            <a:lvl1pPr algn="r">
              <a:defRPr sz="1200"/>
            </a:lvl1pPr>
          </a:lstStyle>
          <a:p>
            <a:fld id="{84BA257B-425A-4350-8792-7C494188941C}" type="slidenum">
              <a:rPr lang="cs-CZ" smtClean="0"/>
              <a:pPr/>
              <a:t>‹#›</a:t>
            </a:fld>
            <a:endParaRPr lang="cs-CZ"/>
          </a:p>
        </p:txBody>
      </p:sp>
    </p:spTree>
    <p:extLst>
      <p:ext uri="{BB962C8B-B14F-4D97-AF65-F5344CB8AC3E}">
        <p14:creationId xmlns:p14="http://schemas.microsoft.com/office/powerpoint/2010/main" val="1282080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4301543" cy="339884"/>
          </a:xfrm>
          <a:prstGeom prst="rect">
            <a:avLst/>
          </a:prstGeom>
        </p:spPr>
        <p:txBody>
          <a:bodyPr vert="horz" lIns="91669" tIns="45834" rIns="91669" bIns="45834" rtlCol="0"/>
          <a:lstStyle>
            <a:lvl1pPr algn="l">
              <a:defRPr sz="1200"/>
            </a:lvl1pPr>
          </a:lstStyle>
          <a:p>
            <a:endParaRPr lang="cs-CZ"/>
          </a:p>
        </p:txBody>
      </p:sp>
      <p:sp>
        <p:nvSpPr>
          <p:cNvPr id="3" name="Zástupný symbol pro datum 2"/>
          <p:cNvSpPr>
            <a:spLocks noGrp="1"/>
          </p:cNvSpPr>
          <p:nvPr>
            <p:ph type="dt" idx="1"/>
          </p:nvPr>
        </p:nvSpPr>
        <p:spPr>
          <a:xfrm>
            <a:off x="5622799" y="0"/>
            <a:ext cx="4301543" cy="339884"/>
          </a:xfrm>
          <a:prstGeom prst="rect">
            <a:avLst/>
          </a:prstGeom>
        </p:spPr>
        <p:txBody>
          <a:bodyPr vert="horz" lIns="91669" tIns="45834" rIns="91669" bIns="45834" rtlCol="0"/>
          <a:lstStyle>
            <a:lvl1pPr algn="r">
              <a:defRPr sz="1200"/>
            </a:lvl1pPr>
          </a:lstStyle>
          <a:p>
            <a:fld id="{07B48070-1754-4046-9E38-6F5D9D5E9BB1}" type="datetimeFigureOut">
              <a:rPr lang="cs-CZ" smtClean="0"/>
              <a:pPr/>
              <a:t>30.01.2024</a:t>
            </a:fld>
            <a:endParaRPr lang="cs-CZ"/>
          </a:p>
        </p:txBody>
      </p:sp>
      <p:sp>
        <p:nvSpPr>
          <p:cNvPr id="4" name="Zástupný symbol pro obrázek snímku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669" tIns="45834" rIns="91669" bIns="45834" rtlCol="0" anchor="ctr"/>
          <a:lstStyle/>
          <a:p>
            <a:endParaRPr lang="cs-CZ"/>
          </a:p>
        </p:txBody>
      </p:sp>
      <p:sp>
        <p:nvSpPr>
          <p:cNvPr id="5" name="Zástupný symbol pro poznámky 4"/>
          <p:cNvSpPr>
            <a:spLocks noGrp="1"/>
          </p:cNvSpPr>
          <p:nvPr>
            <p:ph type="body" sz="quarter" idx="3"/>
          </p:nvPr>
        </p:nvSpPr>
        <p:spPr>
          <a:xfrm>
            <a:off x="992665" y="3228896"/>
            <a:ext cx="7941310" cy="3058954"/>
          </a:xfrm>
          <a:prstGeom prst="rect">
            <a:avLst/>
          </a:prstGeom>
        </p:spPr>
        <p:txBody>
          <a:bodyPr vert="horz" lIns="91669" tIns="45834" rIns="91669" bIns="45834"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6456611"/>
            <a:ext cx="4301543" cy="339884"/>
          </a:xfrm>
          <a:prstGeom prst="rect">
            <a:avLst/>
          </a:prstGeom>
        </p:spPr>
        <p:txBody>
          <a:bodyPr vert="horz" lIns="91669" tIns="45834" rIns="91669" bIns="45834"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5622799" y="6456611"/>
            <a:ext cx="4301543" cy="339884"/>
          </a:xfrm>
          <a:prstGeom prst="rect">
            <a:avLst/>
          </a:prstGeom>
        </p:spPr>
        <p:txBody>
          <a:bodyPr vert="horz" lIns="91669" tIns="45834" rIns="91669" bIns="45834" rtlCol="0" anchor="b"/>
          <a:lstStyle>
            <a:lvl1pPr algn="r">
              <a:defRPr sz="1200"/>
            </a:lvl1pPr>
          </a:lstStyle>
          <a:p>
            <a:fld id="{2A477F0F-9C0A-45F8-A7AE-EABCF9118898}" type="slidenum">
              <a:rPr lang="cs-CZ" smtClean="0"/>
              <a:pPr/>
              <a:t>‹#›</a:t>
            </a:fld>
            <a:endParaRPr lang="cs-CZ"/>
          </a:p>
        </p:txBody>
      </p:sp>
    </p:spTree>
    <p:extLst>
      <p:ext uri="{BB962C8B-B14F-4D97-AF65-F5344CB8AC3E}">
        <p14:creationId xmlns:p14="http://schemas.microsoft.com/office/powerpoint/2010/main" val="122146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2A477F0F-9C0A-45F8-A7AE-EABCF9118898}" type="slidenum">
              <a:rPr lang="cs-CZ" smtClean="0"/>
              <a:pPr/>
              <a:t>1</a:t>
            </a:fld>
            <a:endParaRPr lang="cs-CZ"/>
          </a:p>
        </p:txBody>
      </p:sp>
    </p:spTree>
    <p:extLst>
      <p:ext uri="{BB962C8B-B14F-4D97-AF65-F5344CB8AC3E}">
        <p14:creationId xmlns:p14="http://schemas.microsoft.com/office/powerpoint/2010/main" val="6469255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list">
    <p:spTree>
      <p:nvGrpSpPr>
        <p:cNvPr id="1" name=""/>
        <p:cNvGrpSpPr/>
        <p:nvPr/>
      </p:nvGrpSpPr>
      <p:grpSpPr>
        <a:xfrm>
          <a:off x="0" y="0"/>
          <a:ext cx="0" cy="0"/>
          <a:chOff x="0" y="0"/>
          <a:chExt cx="0" cy="0"/>
        </a:xfrm>
      </p:grpSpPr>
      <p:sp>
        <p:nvSpPr>
          <p:cNvPr id="5" name="Podnadpis 2"/>
          <p:cNvSpPr>
            <a:spLocks noGrp="1"/>
          </p:cNvSpPr>
          <p:nvPr>
            <p:ph type="subTitle" idx="1" hasCustomPrompt="1"/>
          </p:nvPr>
        </p:nvSpPr>
        <p:spPr>
          <a:xfrm>
            <a:off x="1403648" y="4581128"/>
            <a:ext cx="7056784" cy="1800200"/>
          </a:xfrm>
          <a:prstGeom prst="rect">
            <a:avLst/>
          </a:prstGeom>
        </p:spPr>
        <p:txBody>
          <a:bodyPr anchor="b">
            <a:noAutofit/>
          </a:bodyPr>
          <a:lstStyle>
            <a:lvl1pPr marL="0" indent="0" algn="l">
              <a:spcBef>
                <a:spcPts val="1000"/>
              </a:spcBef>
              <a:spcAft>
                <a:spcPts val="1000"/>
              </a:spcAft>
              <a:buNone/>
              <a:defRPr sz="20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autoři projektu</a:t>
            </a:r>
          </a:p>
        </p:txBody>
      </p:sp>
      <p:sp>
        <p:nvSpPr>
          <p:cNvPr id="6" name="Nadpis 13"/>
          <p:cNvSpPr>
            <a:spLocks noGrp="1" noChangeAspect="1"/>
          </p:cNvSpPr>
          <p:nvPr>
            <p:ph type="title" hasCustomPrompt="1"/>
          </p:nvPr>
        </p:nvSpPr>
        <p:spPr>
          <a:xfrm>
            <a:off x="1403648" y="1988840"/>
            <a:ext cx="7283152" cy="1872208"/>
          </a:xfrm>
          <a:prstGeom prst="rect">
            <a:avLst/>
          </a:prstGeom>
        </p:spPr>
        <p:txBody>
          <a:bodyPr anchor="b"/>
          <a:lstStyle>
            <a:lvl1pPr algn="l">
              <a:defRPr b="1" baseline="0">
                <a:solidFill>
                  <a:srgbClr val="000099"/>
                </a:solidFill>
                <a:latin typeface="Arial" pitchFamily="34" charset="0"/>
                <a:cs typeface="Arial" pitchFamily="34" charset="0"/>
              </a:defRPr>
            </a:lvl1pPr>
          </a:lstStyle>
          <a:p>
            <a:r>
              <a:rPr lang="cs-CZ" dirty="0"/>
              <a:t>NÁZEV PREZENTACE</a:t>
            </a:r>
          </a:p>
        </p:txBody>
      </p:sp>
      <p:sp>
        <p:nvSpPr>
          <p:cNvPr id="7" name="Podnadpis 2"/>
          <p:cNvSpPr txBox="1">
            <a:spLocks/>
          </p:cNvSpPr>
          <p:nvPr userDrawn="1"/>
        </p:nvSpPr>
        <p:spPr>
          <a:xfrm>
            <a:off x="1403648" y="3789040"/>
            <a:ext cx="7209184" cy="576064"/>
          </a:xfrm>
          <a:prstGeom prst="rect">
            <a:avLst/>
          </a:prstGeom>
        </p:spPr>
        <p:txBody>
          <a:bodyPr>
            <a:noAutofit/>
          </a:bodyPr>
          <a:lstStyle>
            <a:lvl1pPr marL="0" indent="0" algn="l">
              <a:buNone/>
              <a:defRPr sz="26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600" b="0" i="0" u="none" strike="noStrike" kern="1200" cap="none" spc="0" normalizeH="0" baseline="0" noProof="0">
                <a:ln>
                  <a:noFill/>
                </a:ln>
                <a:solidFill>
                  <a:schemeClr val="tx1"/>
                </a:solidFill>
                <a:effectLst/>
                <a:uLnTx/>
                <a:uFillTx/>
                <a:latin typeface="Arial" pitchFamily="34" charset="0"/>
                <a:ea typeface="+mn-ea"/>
                <a:cs typeface="Arial" pitchFamily="34" charset="0"/>
              </a:rPr>
              <a:t>MINISTERSTVO PRO MÍSTNÍ ROZVOJ ČR</a:t>
            </a:r>
          </a:p>
        </p:txBody>
      </p:sp>
      <p:pic>
        <p:nvPicPr>
          <p:cNvPr id="8" name="Obrázek 7" descr="mmr_cr_rgb.emf"/>
          <p:cNvPicPr>
            <a:picLocks noChangeAspect="1"/>
          </p:cNvPicPr>
          <p:nvPr userDrawn="1"/>
        </p:nvPicPr>
        <p:blipFill>
          <a:blip r:embed="rId2" cstate="print"/>
          <a:stretch>
            <a:fillRect/>
          </a:stretch>
        </p:blipFill>
        <p:spPr>
          <a:xfrm>
            <a:off x="323528" y="692696"/>
            <a:ext cx="2565000" cy="5625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nitřní list s nadpisem">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395536" y="2060848"/>
            <a:ext cx="8291264" cy="4392488"/>
          </a:xfrm>
          <a:prstGeom prst="rect">
            <a:avLst/>
          </a:prstGeom>
        </p:spPr>
        <p:txBody>
          <a:bodyPr>
            <a:normAutofit/>
          </a:bodyPr>
          <a:lstStyle>
            <a:lvl1pPr marL="0" indent="0"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pic>
        <p:nvPicPr>
          <p:cNvPr id="4" name="Obrázek 3"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nitřní list bez nadpisu">
    <p:spTree>
      <p:nvGrpSpPr>
        <p:cNvPr id="1" name=""/>
        <p:cNvGrpSpPr/>
        <p:nvPr/>
      </p:nvGrpSpPr>
      <p:grpSpPr>
        <a:xfrm>
          <a:off x="0" y="0"/>
          <a:ext cx="0" cy="0"/>
          <a:chOff x="0" y="0"/>
          <a:chExt cx="0" cy="0"/>
        </a:xfrm>
      </p:grpSpPr>
      <p:sp>
        <p:nvSpPr>
          <p:cNvPr id="7" name="Zástupný symbol pro obsah 2"/>
          <p:cNvSpPr>
            <a:spLocks noGrp="1"/>
          </p:cNvSpPr>
          <p:nvPr>
            <p:ph idx="1" hasCustomPrompt="1"/>
          </p:nvPr>
        </p:nvSpPr>
        <p:spPr>
          <a:xfrm>
            <a:off x="395536" y="1484784"/>
            <a:ext cx="8291264" cy="4968552"/>
          </a:xfrm>
          <a:prstGeom prst="rect">
            <a:avLst/>
          </a:prstGeom>
        </p:spPr>
        <p:txBody>
          <a:bodyPr>
            <a:normAutofit/>
          </a:bodyPr>
          <a:lstStyle>
            <a:lvl1pPr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pic>
        <p:nvPicPr>
          <p:cNvPr id="3" name="Obrázek 2"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nitřní list s odrážkami">
    <p:spTree>
      <p:nvGrpSpPr>
        <p:cNvPr id="1" name=""/>
        <p:cNvGrpSpPr/>
        <p:nvPr/>
      </p:nvGrpSpPr>
      <p:grpSpPr>
        <a:xfrm>
          <a:off x="0" y="0"/>
          <a:ext cx="0" cy="0"/>
          <a:chOff x="0" y="0"/>
          <a:chExt cx="0" cy="0"/>
        </a:xfrm>
      </p:grpSpPr>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sp>
        <p:nvSpPr>
          <p:cNvPr id="4" name="Zástupný symbol pro obsah 2"/>
          <p:cNvSpPr>
            <a:spLocks noGrp="1"/>
          </p:cNvSpPr>
          <p:nvPr>
            <p:ph idx="10"/>
          </p:nvPr>
        </p:nvSpPr>
        <p:spPr>
          <a:xfrm>
            <a:off x="467544" y="2060849"/>
            <a:ext cx="8229600" cy="4392488"/>
          </a:xfrm>
          <a:prstGeom prst="rect">
            <a:avLst/>
          </a:prstGeom>
        </p:spPr>
        <p:txBody>
          <a:bodyPr/>
          <a:lstStyle>
            <a:lvl1pPr marL="342900" indent="-342900">
              <a:buClr>
                <a:schemeClr val="accent1"/>
              </a:buClr>
              <a:buFont typeface="Wingdings" pitchFamily="2" charset="2"/>
              <a:buChar char="§"/>
              <a:defRPr/>
            </a:lvl1pPr>
            <a:lvl2pPr marL="742950" indent="-285750">
              <a:buClr>
                <a:schemeClr val="accent1"/>
              </a:buClr>
              <a:buFont typeface="Wingdings" pitchFamily="2" charset="2"/>
              <a:buChar char="§"/>
              <a:defRPr/>
            </a:lvl2pPr>
            <a:lvl3pPr marL="1143000" indent="-228600">
              <a:buClr>
                <a:schemeClr val="accent1"/>
              </a:buClr>
              <a:buFont typeface="Wingdings" pitchFamily="2" charset="2"/>
              <a:buChar char="§"/>
              <a:defRPr/>
            </a:lvl3pPr>
            <a:lvl4pPr marL="1600200" indent="-228600">
              <a:buClr>
                <a:schemeClr val="accent1"/>
              </a:buClr>
              <a:buFont typeface="Wingdings" pitchFamily="2" charset="2"/>
              <a:buChar char="§"/>
              <a:defRPr/>
            </a:lvl4pPr>
            <a:lvl5pPr marL="2057400" indent="-228600">
              <a:buClr>
                <a:schemeClr val="accent1"/>
              </a:buClr>
              <a:buFont typeface="Wingdings" pitchFamily="2" charset="2"/>
              <a:buChar char="§"/>
              <a:defRPr/>
            </a:lvl5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pic>
        <p:nvPicPr>
          <p:cNvPr id="5" name="Obrázek 4"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910942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BA6178A0-1E68-4502-A3F7-15E4EA4A7219}" type="datetimeFigureOut">
              <a:rPr lang="cs-CZ" smtClean="0"/>
              <a:t>30.01.2024</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AA28307C-8575-4F60-9FAB-B81676BCDEC1}" type="slidenum">
              <a:rPr lang="cs-CZ" smtClean="0"/>
              <a:t>‹#›</a:t>
            </a:fld>
            <a:endParaRPr lang="cs-CZ"/>
          </a:p>
        </p:txBody>
      </p:sp>
    </p:spTree>
    <p:extLst>
      <p:ext uri="{BB962C8B-B14F-4D97-AF65-F5344CB8AC3E}">
        <p14:creationId xmlns:p14="http://schemas.microsoft.com/office/powerpoint/2010/main" val="4170401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cs-CZ"/>
          </a:p>
        </p:txBody>
      </p:sp>
      <p:sp>
        <p:nvSpPr>
          <p:cNvPr id="3" name="Zástupný symbol pro zápatí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a:xfrm>
            <a:off x="7010400" y="6483350"/>
            <a:ext cx="2133600" cy="365125"/>
          </a:xfrm>
          <a:prstGeom prst="rect">
            <a:avLst/>
          </a:prstGeom>
        </p:spPr>
        <p:txBody>
          <a:bodyPr/>
          <a:lstStyle>
            <a:lvl1pPr>
              <a:defRPr sz="1000">
                <a:solidFill>
                  <a:srgbClr val="153255"/>
                </a:solidFill>
              </a:defRPr>
            </a:lvl1pPr>
          </a:lstStyle>
          <a:p>
            <a:pPr>
              <a:defRPr/>
            </a:pPr>
            <a:fld id="{2A4A71D0-3820-4537-8AC9-32459DED91C8}" type="slidenum">
              <a:rPr lang="cs-CZ"/>
              <a:pPr>
                <a:defRPr/>
              </a:pPr>
              <a:t>‹#›</a:t>
            </a:fld>
            <a:endParaRPr lang="cs-CZ" dirty="0"/>
          </a:p>
        </p:txBody>
      </p:sp>
    </p:spTree>
    <p:extLst>
      <p:ext uri="{BB962C8B-B14F-4D97-AF65-F5344CB8AC3E}">
        <p14:creationId xmlns:p14="http://schemas.microsoft.com/office/powerpoint/2010/main" val="1340479492"/>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Obrázek 9" descr="podtisk_modry.emf"/>
          <p:cNvPicPr>
            <a:picLocks noChangeAspect="1"/>
          </p:cNvPicPr>
          <p:nvPr/>
        </p:nvPicPr>
        <p:blipFill>
          <a:blip r:embed="rId8" cstate="print"/>
          <a:srcRect l="17008" b="8622"/>
          <a:stretch>
            <a:fillRect/>
          </a:stretch>
        </p:blipFill>
        <p:spPr>
          <a:xfrm>
            <a:off x="2" y="1988841"/>
            <a:ext cx="7908545" cy="4869160"/>
          </a:xfrm>
          <a:prstGeom prst="rect">
            <a:avLst/>
          </a:prstGeom>
        </p:spPr>
      </p:pic>
      <p:sp>
        <p:nvSpPr>
          <p:cNvPr id="8" name="Obdélník 7"/>
          <p:cNvSpPr>
            <a:spLocks noChangeAspect="1"/>
          </p:cNvSpPr>
          <p:nvPr/>
        </p:nvSpPr>
        <p:spPr>
          <a:xfrm>
            <a:off x="0" y="1"/>
            <a:ext cx="9144000" cy="260648"/>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
        <p:nvSpPr>
          <p:cNvPr id="9" name="Obdélník 8"/>
          <p:cNvSpPr/>
          <p:nvPr/>
        </p:nvSpPr>
        <p:spPr>
          <a:xfrm>
            <a:off x="0" y="260649"/>
            <a:ext cx="9144000" cy="144016"/>
          </a:xfrm>
          <a:prstGeom prst="rect">
            <a:avLst/>
          </a:prstGeom>
          <a:gradFill>
            <a:gsLst>
              <a:gs pos="0">
                <a:srgbClr val="000099"/>
              </a:gs>
              <a:gs pos="100000">
                <a:schemeClr val="bg1">
                  <a:alpha val="0"/>
                </a:schemeClr>
              </a:gs>
            </a:gsLst>
            <a:lin ang="0" scaled="1"/>
          </a:gra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hyperlink" Target="https://uohs.gov.cz/cs/verejne-zakazky/sbirky-rozhodnuti/detail-19420.html" TargetMode="Externa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uohs.gov.cz/cs/verejne-zakazky/sbirky-rozhodnuti/detail-19374.html" TargetMode="Externa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hyperlink" Target="https://uohs.gov.cz/cs/verejne-zakazky/sbirky-rozhodnuti/detail-19423.html" TargetMode="Externa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hyperlink" Target="https://uohs.gov.cz/cs/verejne-zakazky/sbirky-rozhodnuti/detail-19461.html"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hyperlink" Target="https://uohs.gov.cz/cs/verejne-zakazky/sbirky-rozhodnuti/detail-19494.html" TargetMode="External"/><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hyperlink" Target="https://uohs.gov.cz/cs/verejne-zakazky/sbirky-rozhodnuti/detail-19483.html" TargetMode="External"/><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hyperlink" Target="https://uohs.gov.cz/cs/verejne-zakazky/sbirky-rozhodnuti/detail-19478.html"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836712"/>
            <a:ext cx="8229600" cy="5289451"/>
          </a:xfrm>
        </p:spPr>
        <p:txBody>
          <a:bodyPr/>
          <a:lstStyle/>
          <a:p>
            <a:pPr marL="0" indent="0">
              <a:buNone/>
            </a:pPr>
            <a:endParaRPr lang="cs-CZ" sz="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2000" b="1" dirty="0">
              <a:solidFill>
                <a:srgbClr val="000099"/>
              </a:solidFill>
            </a:endParaRPr>
          </a:p>
          <a:p>
            <a:pPr marL="0" indent="0" algn="ctr">
              <a:buNone/>
            </a:pPr>
            <a:r>
              <a:rPr lang="cs-CZ" sz="4400" b="1" dirty="0">
                <a:solidFill>
                  <a:srgbClr val="000099"/>
                </a:solidFill>
              </a:rPr>
              <a:t>Vybraná rozhodnutí ÚOHS</a:t>
            </a:r>
          </a:p>
          <a:p>
            <a:pPr marL="0" indent="0" algn="ctr">
              <a:buNone/>
            </a:pPr>
            <a:r>
              <a:rPr lang="cs-CZ" sz="4400" b="1" dirty="0">
                <a:solidFill>
                  <a:srgbClr val="000099"/>
                </a:solidFill>
              </a:rPr>
              <a:t>- </a:t>
            </a:r>
          </a:p>
          <a:p>
            <a:pPr marL="0" indent="0" algn="ctr">
              <a:buNone/>
            </a:pPr>
            <a:r>
              <a:rPr lang="cs-CZ" sz="4400" b="1" dirty="0">
                <a:solidFill>
                  <a:srgbClr val="000099"/>
                </a:solidFill>
              </a:rPr>
              <a:t>listopad 2023</a:t>
            </a:r>
          </a:p>
          <a:p>
            <a:pPr marL="0" indent="0" algn="ctr">
              <a:buNone/>
            </a:pPr>
            <a:endParaRPr lang="cs-CZ" sz="2400" dirty="0">
              <a:solidFill>
                <a:srgbClr val="000099"/>
              </a:solidFill>
            </a:endParaRPr>
          </a:p>
          <a:p>
            <a:pPr marL="0" indent="0" algn="r">
              <a:buNone/>
            </a:pPr>
            <a:endParaRPr lang="cs-CZ" sz="2400" dirty="0">
              <a:solidFill>
                <a:srgbClr val="000099"/>
              </a:solidFill>
            </a:endParaRPr>
          </a:p>
          <a:p>
            <a:pPr marL="0" indent="0" algn="r">
              <a:buNone/>
            </a:pPr>
            <a:r>
              <a:rPr lang="cs-CZ" sz="1800" dirty="0">
                <a:solidFill>
                  <a:schemeClr val="accent1"/>
                </a:solidFill>
              </a:rPr>
              <a:t>Odbor strategií, práva a elektronizace veřejných zakázek  </a:t>
            </a:r>
          </a:p>
          <a:p>
            <a:pPr marL="0" indent="0" algn="r">
              <a:buNone/>
            </a:pPr>
            <a:endParaRPr lang="cs-CZ" sz="1800" dirty="0">
              <a:solidFill>
                <a:schemeClr val="accent1"/>
              </a:solidFill>
            </a:endParaRPr>
          </a:p>
        </p:txBody>
      </p:sp>
    </p:spTree>
    <p:extLst>
      <p:ext uri="{BB962C8B-B14F-4D97-AF65-F5344CB8AC3E}">
        <p14:creationId xmlns:p14="http://schemas.microsoft.com/office/powerpoint/2010/main" val="676391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700808"/>
            <a:ext cx="8784976" cy="4309578"/>
          </a:xfrm>
          <a:prstGeom prst="rect">
            <a:avLst/>
          </a:prstGeom>
          <a:noFill/>
        </p:spPr>
        <p:txBody>
          <a:bodyPr wrap="square">
            <a:spAutoFit/>
          </a:bodyPr>
          <a:lstStyle/>
          <a:p>
            <a:pPr algn="just" fontAlgn="base">
              <a:lnSpc>
                <a:spcPct val="115000"/>
              </a:lnSpc>
              <a:spcAft>
                <a:spcPts val="800"/>
              </a:spcAft>
            </a:pPr>
            <a:r>
              <a:rPr lang="cs-CZ" sz="2000" dirty="0">
                <a:effectLst/>
                <a:latin typeface="Arial" panose="020B0604020202020204" pitchFamily="34" charset="0"/>
                <a:ea typeface="Calibri" panose="020F0502020204030204" pitchFamily="34" charset="0"/>
              </a:rPr>
              <a:t>80.         (…) Součástí daného odůvodnění bylo dále tvrzení obviněného, že </a:t>
            </a:r>
            <a:r>
              <a:rPr lang="cs-CZ" sz="2000" dirty="0">
                <a:solidFill>
                  <a:srgbClr val="7030A0"/>
                </a:solidFill>
                <a:effectLst/>
                <a:latin typeface="Arial" panose="020B0604020202020204" pitchFamily="34" charset="0"/>
                <a:ea typeface="Calibri" panose="020F0502020204030204" pitchFamily="34" charset="0"/>
              </a:rPr>
              <a:t>každý z poptávaných konkrétních typů lodí od konkrétních výrobců je určen pro konkrétní sportovní kategorii a konkrétní posádku národní veslařské reprezentace a nahrazuje totožný typ veslařských lodí užívaných příslušnou posádkou v rámci dané sportovní kategorie</a:t>
            </a:r>
            <a:r>
              <a:rPr lang="cs-CZ" sz="2000" dirty="0">
                <a:effectLst/>
                <a:latin typeface="Arial" panose="020B0604020202020204" pitchFamily="34" charset="0"/>
                <a:ea typeface="Calibri" panose="020F0502020204030204" pitchFamily="34" charset="0"/>
              </a:rPr>
              <a:t>, přičemž pokud by došlo k pořízení odlišného typu veslařských lodí od jiných výrobců, nemohlo by být prováděno porovnání dřívějších dat ze sportovní přípravy a závodů jednotlivých posádek a zároveň by mohlo dojít k zásahu do dlouhodobě zažitých návyků a zkušeností jednotlivých posádek a tím i k negativnímu ovlivnění sportovních výsledků národní veslařské reprezentace České republiky, čímž by došlo ke zmaření účelu veřejné zakázky a rovněž i ke zmaření na ni vynaložených finančních prostředků.</a:t>
            </a:r>
            <a:r>
              <a:rPr lang="cs-CZ" sz="2000" dirty="0">
                <a:solidFill>
                  <a:srgbClr val="767171"/>
                </a:solidFill>
                <a:effectLst/>
                <a:latin typeface="Arial" panose="020B0604020202020204" pitchFamily="34" charset="0"/>
                <a:ea typeface="Calibri" panose="020F0502020204030204" pitchFamily="34" charset="0"/>
              </a:rPr>
              <a:t> </a:t>
            </a:r>
            <a:endParaRPr lang="cs-CZ"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7290780"/>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35496" y="797143"/>
            <a:ext cx="9108504" cy="6020623"/>
          </a:xfrm>
          <a:prstGeom prst="rect">
            <a:avLst/>
          </a:prstGeom>
          <a:noFill/>
        </p:spPr>
        <p:txBody>
          <a:bodyPr wrap="square">
            <a:spAutoFit/>
          </a:bodyPr>
          <a:lstStyle/>
          <a:p>
            <a:pPr algn="just">
              <a:lnSpc>
                <a:spcPct val="107000"/>
              </a:lnSpc>
              <a:spcAft>
                <a:spcPts val="800"/>
              </a:spcAft>
            </a:pPr>
            <a:r>
              <a:rPr lang="cs-CZ" sz="1900" dirty="0">
                <a:effectLst/>
                <a:latin typeface="Arial" panose="020B0604020202020204" pitchFamily="34" charset="0"/>
                <a:ea typeface="Calibri" panose="020F0502020204030204" pitchFamily="34" charset="0"/>
                <a:cs typeface="Times New Roman" panose="02020603050405020304" pitchFamily="18" charset="0"/>
              </a:rPr>
              <a:t>81.         </a:t>
            </a:r>
            <a:r>
              <a:rPr lang="cs-CZ" sz="1900" dirty="0">
                <a:latin typeface="Arial" panose="020B0604020202020204" pitchFamily="34" charset="0"/>
                <a:ea typeface="Calibri" panose="020F0502020204030204" pitchFamily="34" charset="0"/>
                <a:cs typeface="Times New Roman" panose="02020603050405020304" pitchFamily="18" charset="0"/>
              </a:rPr>
              <a:t>(</a:t>
            </a:r>
            <a:r>
              <a:rPr lang="cs-CZ" sz="1900" dirty="0">
                <a:effectLst/>
                <a:latin typeface="Arial" panose="020B0604020202020204" pitchFamily="34" charset="0"/>
                <a:ea typeface="Calibri" panose="020F0502020204030204" pitchFamily="34" charset="0"/>
                <a:cs typeface="Times New Roman" panose="02020603050405020304" pitchFamily="18" charset="0"/>
              </a:rPr>
              <a:t>…) Dle Úřadu se plnění spočívající v dodávce veslařských lodí značky </a:t>
            </a:r>
            <a:r>
              <a:rPr lang="cs-CZ" sz="1900" dirty="0" err="1">
                <a:effectLst/>
                <a:latin typeface="Arial" panose="020B0604020202020204" pitchFamily="34" charset="0"/>
                <a:ea typeface="Calibri" panose="020F0502020204030204" pitchFamily="34" charset="0"/>
                <a:cs typeface="Times New Roman" panose="02020603050405020304" pitchFamily="18" charset="0"/>
              </a:rPr>
              <a:t>Empacher</a:t>
            </a:r>
            <a:r>
              <a:rPr lang="cs-CZ" sz="1900" dirty="0">
                <a:effectLst/>
                <a:latin typeface="Arial" panose="020B0604020202020204" pitchFamily="34" charset="0"/>
                <a:ea typeface="Calibri" panose="020F0502020204030204" pitchFamily="34" charset="0"/>
                <a:cs typeface="Times New Roman" panose="02020603050405020304" pitchFamily="18" charset="0"/>
              </a:rPr>
              <a:t> a plnění spočívající v dodávce veslařských lodí značky </a:t>
            </a:r>
            <a:r>
              <a:rPr lang="cs-CZ" sz="1900" dirty="0" err="1">
                <a:effectLst/>
                <a:latin typeface="Arial" panose="020B0604020202020204" pitchFamily="34" charset="0"/>
                <a:ea typeface="Calibri" panose="020F0502020204030204" pitchFamily="34" charset="0"/>
                <a:cs typeface="Times New Roman" panose="02020603050405020304" pitchFamily="18" charset="0"/>
              </a:rPr>
              <a:t>Filippi</a:t>
            </a:r>
            <a:r>
              <a:rPr lang="cs-CZ" sz="1900" dirty="0">
                <a:effectLst/>
                <a:latin typeface="Arial" panose="020B0604020202020204" pitchFamily="34" charset="0"/>
                <a:ea typeface="Calibri" panose="020F0502020204030204" pitchFamily="34" charset="0"/>
                <a:cs typeface="Times New Roman" panose="02020603050405020304" pitchFamily="18" charset="0"/>
              </a:rPr>
              <a:t> ve shora popsaném kontextu specifických potřeb obviněného a specifického účelu realizace šetřených veřejných zakázek od sebe jednoznačně zcela podstatně odlišují, stejně jako se s ohledem na svou vysokou specifičnost podstatně odlišují od plnění spočívajícího v dodávce veslařských lodí nespecifikovaného výrobce, a rozhodně </a:t>
            </a:r>
            <a:r>
              <a:rPr lang="cs-CZ" sz="19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nelze tvrdit, že by je od sebe při zadávání šetřených veřejných zakázek nebylo možné oddělit, neboť se nejedná o navzájem se neodlišující plnění ani o plnění, která na sebe úzce navazují, ale naopak o samostatně stojící a vzájemně se odlišující vysoce specifická plnění. </a:t>
            </a:r>
            <a:r>
              <a:rPr lang="cs-CZ" sz="19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Vysokou specifičností plnění tvořících předmět šetřených veřejných zakázek v rámci odůvodnění použití přímých odkazů na konkrétní výrobky konkrétních výrobců na základě výjimky dle § 89 odst. 5 zákona ostatně argumentoval sám obviněný</a:t>
            </a:r>
            <a:r>
              <a:rPr lang="cs-CZ" sz="1900" dirty="0">
                <a:effectLst/>
                <a:latin typeface="Arial" panose="020B0604020202020204" pitchFamily="34" charset="0"/>
                <a:ea typeface="Calibri" panose="020F0502020204030204" pitchFamily="34" charset="0"/>
                <a:cs typeface="Times New Roman" panose="02020603050405020304" pitchFamily="18" charset="0"/>
              </a:rPr>
              <a:t>, </a:t>
            </a:r>
            <a:r>
              <a:rPr lang="cs-CZ" sz="19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nedává tak příliš smysl, aby obviněný v rámci své argumentace ve vztahu k právě šetřené věci zároveň naznačoval, že by od sebe v případě dalšího dílčího dělení šetřených veřejných zakázek odděloval zcela identické plnění, jelikož pokud by tomu tak skutečně bylo, vymezení předmětu šetřených veřejných zakázek prostřednictvím přímých odkazů na základě výjimky dle § 89 odst. 5 zákona by zcela ztratilo své opodstatnění</a:t>
            </a:r>
            <a:r>
              <a:rPr lang="cs-CZ" sz="1900" dirty="0">
                <a:effectLst/>
                <a:latin typeface="Arial" panose="020B0604020202020204" pitchFamily="34" charset="0"/>
                <a:ea typeface="Calibri" panose="020F0502020204030204" pitchFamily="34" charset="0"/>
                <a:cs typeface="Times New Roman" panose="02020603050405020304" pitchFamily="18" charset="0"/>
              </a:rPr>
              <a:t>. Úřad tak tuto linii argumentace obviněného nepovažuje za relevantní.</a:t>
            </a:r>
            <a:endParaRPr lang="cs-CZ" sz="19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9933651"/>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8" name="TextovéPole 7">
            <a:extLst>
              <a:ext uri="{FF2B5EF4-FFF2-40B4-BE49-F238E27FC236}">
                <a16:creationId xmlns:a16="http://schemas.microsoft.com/office/drawing/2014/main" id="{5F9691FC-2F04-AFA5-B699-8D3B915A6AD7}"/>
              </a:ext>
            </a:extLst>
          </p:cNvPr>
          <p:cNvSpPr txBox="1"/>
          <p:nvPr/>
        </p:nvSpPr>
        <p:spPr>
          <a:xfrm>
            <a:off x="179512" y="980728"/>
            <a:ext cx="8784976" cy="5621026"/>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82.         (…) </a:t>
            </a:r>
            <a:r>
              <a:rPr lang="cs-CZ" sz="2000" dirty="0">
                <a:solidFill>
                  <a:srgbClr val="C00000"/>
                </a:solidFill>
                <a:effectLst/>
                <a:ea typeface="Calibri" panose="020F0502020204030204" pitchFamily="34" charset="0"/>
                <a:cs typeface="Times New Roman" panose="02020603050405020304" pitchFamily="18" charset="0"/>
              </a:rPr>
              <a:t>Nelze mít pochybnost o tom, že vzhledem k tomu, že technické použití jednotlivých poptávaných veslařských lodí různých výrobců není vzájemně žádným způsobem podmíněno ani provázáno, neexistuje jediný důvod technického charakteru, na jehož základě by veslařské lodě značky </a:t>
            </a:r>
            <a:r>
              <a:rPr lang="cs-CZ" sz="2000" dirty="0" err="1">
                <a:solidFill>
                  <a:srgbClr val="C00000"/>
                </a:solidFill>
                <a:effectLst/>
                <a:ea typeface="Calibri" panose="020F0502020204030204" pitchFamily="34" charset="0"/>
                <a:cs typeface="Times New Roman" panose="02020603050405020304" pitchFamily="18" charset="0"/>
              </a:rPr>
              <a:t>Empacher</a:t>
            </a:r>
            <a:r>
              <a:rPr lang="cs-CZ" sz="2000" dirty="0">
                <a:solidFill>
                  <a:srgbClr val="C00000"/>
                </a:solidFill>
                <a:effectLst/>
                <a:ea typeface="Calibri" panose="020F0502020204030204" pitchFamily="34" charset="0"/>
                <a:cs typeface="Times New Roman" panose="02020603050405020304" pitchFamily="18" charset="0"/>
              </a:rPr>
              <a:t>, veslařské lodě značky </a:t>
            </a:r>
            <a:r>
              <a:rPr lang="cs-CZ" sz="2000" dirty="0" err="1">
                <a:solidFill>
                  <a:srgbClr val="C00000"/>
                </a:solidFill>
                <a:effectLst/>
                <a:ea typeface="Calibri" panose="020F0502020204030204" pitchFamily="34" charset="0"/>
                <a:cs typeface="Times New Roman" panose="02020603050405020304" pitchFamily="18" charset="0"/>
              </a:rPr>
              <a:t>Filippi</a:t>
            </a:r>
            <a:r>
              <a:rPr lang="cs-CZ" sz="2000" dirty="0">
                <a:solidFill>
                  <a:srgbClr val="C00000"/>
                </a:solidFill>
                <a:effectLst/>
                <a:ea typeface="Calibri" panose="020F0502020204030204" pitchFamily="34" charset="0"/>
                <a:cs typeface="Times New Roman" panose="02020603050405020304" pitchFamily="18" charset="0"/>
              </a:rPr>
              <a:t> a veslařské lodě nespecifikovaného výrobce nemohly být obviněnému v rámci šetřených veřejných zakázek dodány různými dodavateli.</a:t>
            </a:r>
            <a:r>
              <a:rPr lang="cs-CZ" sz="2000" dirty="0">
                <a:effectLst/>
                <a:ea typeface="Calibri" panose="020F0502020204030204" pitchFamily="34" charset="0"/>
                <a:cs typeface="Times New Roman" panose="02020603050405020304" pitchFamily="18" charset="0"/>
              </a:rPr>
              <a:t> O absenci relevantních ekonomických důvodů pro nezbytnost sloučení poptávaného plnění pak bude blíže pojednáno dále v odůvodnění tohoto rozhodnutí.</a:t>
            </a:r>
          </a:p>
          <a:p>
            <a:pPr algn="just"/>
            <a:r>
              <a:rPr lang="cs-CZ" sz="2000" dirty="0">
                <a:effectLst/>
                <a:ea typeface="Calibri" panose="020F0502020204030204" pitchFamily="34" charset="0"/>
              </a:rPr>
              <a:t>84.         (…) </a:t>
            </a:r>
            <a:r>
              <a:rPr lang="cs-CZ" sz="2000" dirty="0">
                <a:solidFill>
                  <a:srgbClr val="7030A0"/>
                </a:solidFill>
                <a:effectLst/>
                <a:ea typeface="Calibri" panose="020F0502020204030204" pitchFamily="34" charset="0"/>
              </a:rPr>
              <a:t>Úřad považuje za nepochybné, že na předmětném trhu s veslařskými loděmi[8] existují také dodavatelé, kteří z různých důvodů dodávají pouze veslařské lodě značky </a:t>
            </a:r>
            <a:r>
              <a:rPr lang="cs-CZ" sz="2000" dirty="0" err="1">
                <a:solidFill>
                  <a:srgbClr val="7030A0"/>
                </a:solidFill>
                <a:effectLst/>
                <a:ea typeface="Calibri" panose="020F0502020204030204" pitchFamily="34" charset="0"/>
              </a:rPr>
              <a:t>Empacher</a:t>
            </a:r>
            <a:r>
              <a:rPr lang="cs-CZ" sz="2000" dirty="0">
                <a:solidFill>
                  <a:srgbClr val="7030A0"/>
                </a:solidFill>
                <a:effectLst/>
                <a:ea typeface="Calibri" panose="020F0502020204030204" pitchFamily="34" charset="0"/>
              </a:rPr>
              <a:t> či pouze veslařské lodě značky </a:t>
            </a:r>
            <a:r>
              <a:rPr lang="cs-CZ" sz="2000" dirty="0" err="1">
                <a:solidFill>
                  <a:srgbClr val="7030A0"/>
                </a:solidFill>
                <a:effectLst/>
                <a:ea typeface="Calibri" panose="020F0502020204030204" pitchFamily="34" charset="0"/>
              </a:rPr>
              <a:t>Filippi</a:t>
            </a:r>
            <a:r>
              <a:rPr lang="cs-CZ" sz="2000" dirty="0">
                <a:effectLst/>
                <a:ea typeface="Calibri" panose="020F0502020204030204" pitchFamily="34" charset="0"/>
              </a:rPr>
              <a:t>, a to zejména výrobci veslařských lodí uvedených značek, tedy společnost </a:t>
            </a:r>
            <a:r>
              <a:rPr lang="cs-CZ" sz="2000" dirty="0" err="1">
                <a:effectLst/>
                <a:ea typeface="Calibri" panose="020F0502020204030204" pitchFamily="34" charset="0"/>
              </a:rPr>
              <a:t>Bootswerft</a:t>
            </a:r>
            <a:r>
              <a:rPr lang="cs-CZ" sz="2000" dirty="0">
                <a:effectLst/>
                <a:ea typeface="Calibri" panose="020F0502020204030204" pitchFamily="34" charset="0"/>
              </a:rPr>
              <a:t> </a:t>
            </a:r>
            <a:r>
              <a:rPr lang="cs-CZ" sz="2000" dirty="0" err="1">
                <a:effectLst/>
                <a:ea typeface="Calibri" panose="020F0502020204030204" pitchFamily="34" charset="0"/>
              </a:rPr>
              <a:t>Empacher</a:t>
            </a:r>
            <a:r>
              <a:rPr lang="cs-CZ" sz="2000" dirty="0">
                <a:effectLst/>
                <a:ea typeface="Calibri" panose="020F0502020204030204" pitchFamily="34" charset="0"/>
              </a:rPr>
              <a:t> </a:t>
            </a:r>
            <a:r>
              <a:rPr lang="cs-CZ" sz="2000" dirty="0" err="1">
                <a:effectLst/>
                <a:ea typeface="Calibri" panose="020F0502020204030204" pitchFamily="34" charset="0"/>
              </a:rPr>
              <a:t>GmbH</a:t>
            </a:r>
            <a:r>
              <a:rPr lang="cs-CZ" sz="2000" dirty="0">
                <a:effectLst/>
                <a:ea typeface="Calibri" panose="020F0502020204030204" pitchFamily="34" charset="0"/>
              </a:rPr>
              <a:t>, která vyrábí veslařské lodě značky </a:t>
            </a:r>
            <a:r>
              <a:rPr lang="cs-CZ" sz="2000" dirty="0" err="1">
                <a:effectLst/>
                <a:ea typeface="Calibri" panose="020F0502020204030204" pitchFamily="34" charset="0"/>
              </a:rPr>
              <a:t>Empacher</a:t>
            </a:r>
            <a:r>
              <a:rPr lang="cs-CZ" sz="2000" dirty="0">
                <a:effectLst/>
                <a:ea typeface="Calibri" panose="020F0502020204030204" pitchFamily="34" charset="0"/>
              </a:rPr>
              <a:t>, a společnost </a:t>
            </a:r>
            <a:r>
              <a:rPr lang="cs-CZ" sz="2000" dirty="0" err="1">
                <a:effectLst/>
                <a:ea typeface="Calibri" panose="020F0502020204030204" pitchFamily="34" charset="0"/>
              </a:rPr>
              <a:t>Filippi</a:t>
            </a:r>
            <a:r>
              <a:rPr lang="cs-CZ" sz="2000" dirty="0">
                <a:effectLst/>
                <a:ea typeface="Calibri" panose="020F0502020204030204" pitchFamily="34" charset="0"/>
              </a:rPr>
              <a:t> </a:t>
            </a:r>
            <a:r>
              <a:rPr lang="cs-CZ" sz="2000" dirty="0" err="1">
                <a:effectLst/>
                <a:ea typeface="Calibri" panose="020F0502020204030204" pitchFamily="34" charset="0"/>
              </a:rPr>
              <a:t>Lido</a:t>
            </a:r>
            <a:r>
              <a:rPr lang="cs-CZ" sz="2000" dirty="0">
                <a:effectLst/>
                <a:ea typeface="Calibri" panose="020F0502020204030204" pitchFamily="34" charset="0"/>
              </a:rPr>
              <a:t> S.R.L., která vyrábí veslařské lodě značky </a:t>
            </a:r>
            <a:r>
              <a:rPr lang="cs-CZ" sz="2000" dirty="0" err="1">
                <a:effectLst/>
                <a:ea typeface="Calibri" panose="020F0502020204030204" pitchFamily="34" charset="0"/>
              </a:rPr>
              <a:t>Filippi</a:t>
            </a:r>
            <a:r>
              <a:rPr lang="cs-CZ" sz="2000" dirty="0">
                <a:effectLst/>
                <a:ea typeface="Calibri" panose="020F0502020204030204" pitchFamily="34" charset="0"/>
              </a:rPr>
              <a:t>, a případně i někteří z jejich oficiálních dodavatelů, nehledě na to, zda je jejich zastoupení sjednáno jako výhradní či nikoliv. (...) </a:t>
            </a:r>
            <a:endParaRPr lang="cs-CZ" sz="2000" dirty="0"/>
          </a:p>
        </p:txBody>
      </p:sp>
    </p:spTree>
    <p:extLst>
      <p:ext uri="{BB962C8B-B14F-4D97-AF65-F5344CB8AC3E}">
        <p14:creationId xmlns:p14="http://schemas.microsoft.com/office/powerpoint/2010/main" val="3897197755"/>
      </p:ext>
    </p:extLst>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8" name="TextovéPole 7">
            <a:extLst>
              <a:ext uri="{FF2B5EF4-FFF2-40B4-BE49-F238E27FC236}">
                <a16:creationId xmlns:a16="http://schemas.microsoft.com/office/drawing/2014/main" id="{5F9691FC-2F04-AFA5-B699-8D3B915A6AD7}"/>
              </a:ext>
            </a:extLst>
          </p:cNvPr>
          <p:cNvSpPr txBox="1"/>
          <p:nvPr/>
        </p:nvSpPr>
        <p:spPr>
          <a:xfrm>
            <a:off x="179512" y="1772816"/>
            <a:ext cx="8784976" cy="4452181"/>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85.         (…) </a:t>
            </a:r>
            <a:r>
              <a:rPr lang="cs-CZ" sz="2000" dirty="0">
                <a:solidFill>
                  <a:srgbClr val="0070C0"/>
                </a:solidFill>
                <a:effectLst/>
                <a:ea typeface="Calibri" panose="020F0502020204030204" pitchFamily="34" charset="0"/>
                <a:cs typeface="Times New Roman" panose="02020603050405020304" pitchFamily="18" charset="0"/>
              </a:rPr>
              <a:t>je zřejmé, že se vybraným dodavatelem v rámci všech tří šetřených veřejných zakázek mohl stát pouze dodavatel, který je schopen dodat jak veslařské lodě značky </a:t>
            </a:r>
            <a:r>
              <a:rPr lang="cs-CZ" sz="2000" dirty="0" err="1">
                <a:solidFill>
                  <a:srgbClr val="0070C0"/>
                </a:solidFill>
                <a:effectLst/>
                <a:ea typeface="Calibri" panose="020F0502020204030204" pitchFamily="34" charset="0"/>
                <a:cs typeface="Times New Roman" panose="02020603050405020304" pitchFamily="18" charset="0"/>
              </a:rPr>
              <a:t>Empacher</a:t>
            </a:r>
            <a:r>
              <a:rPr lang="cs-CZ" sz="2000" dirty="0">
                <a:solidFill>
                  <a:srgbClr val="0070C0"/>
                </a:solidFill>
                <a:effectLst/>
                <a:ea typeface="Calibri" panose="020F0502020204030204" pitchFamily="34" charset="0"/>
                <a:cs typeface="Times New Roman" panose="02020603050405020304" pitchFamily="18" charset="0"/>
              </a:rPr>
              <a:t>, tak veslařské lodě značky </a:t>
            </a:r>
            <a:r>
              <a:rPr lang="cs-CZ" sz="2000" dirty="0" err="1">
                <a:solidFill>
                  <a:srgbClr val="0070C0"/>
                </a:solidFill>
                <a:effectLst/>
                <a:ea typeface="Calibri" panose="020F0502020204030204" pitchFamily="34" charset="0"/>
                <a:cs typeface="Times New Roman" panose="02020603050405020304" pitchFamily="18" charset="0"/>
              </a:rPr>
              <a:t>Filippi</a:t>
            </a:r>
            <a:r>
              <a:rPr lang="cs-CZ" sz="2000" dirty="0">
                <a:effectLst/>
                <a:ea typeface="Calibri" panose="020F0502020204030204" pitchFamily="34" charset="0"/>
                <a:cs typeface="Times New Roman" panose="02020603050405020304" pitchFamily="18" charset="0"/>
              </a:rPr>
              <a:t>, nebo případně dodavatel lodí jiných výrobců, ale který je zároveň nezbytně schopen dodat i lodě těchto dvou </a:t>
            </a:r>
          </a:p>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konkrétních značek. </a:t>
            </a:r>
            <a:r>
              <a:rPr lang="cs-CZ" sz="2000" dirty="0">
                <a:solidFill>
                  <a:srgbClr val="00B050"/>
                </a:solidFill>
                <a:effectLst/>
                <a:ea typeface="Calibri" panose="020F0502020204030204" pitchFamily="34" charset="0"/>
                <a:cs typeface="Times New Roman" panose="02020603050405020304" pitchFamily="18" charset="0"/>
              </a:rPr>
              <a:t>Obviněný tak významným způsobem zúžil okruh potenciálních dodavatelů předmětu plnění šetřených veřejných zakázek</a:t>
            </a:r>
            <a:r>
              <a:rPr lang="cs-CZ" sz="2000" dirty="0">
                <a:effectLst/>
                <a:ea typeface="Calibri" panose="020F0502020204030204" pitchFamily="34" charset="0"/>
                <a:cs typeface="Times New Roman" panose="02020603050405020304" pitchFamily="18" charset="0"/>
              </a:rPr>
              <a:t>, když ze soutěže předem vyloučil všechny dodavatele, kteří jsou z jakéhokoliv důvodu schopni dodat pouze veslařské lodě značky </a:t>
            </a:r>
            <a:r>
              <a:rPr lang="cs-CZ" sz="2000" dirty="0" err="1">
                <a:effectLst/>
                <a:ea typeface="Calibri" panose="020F0502020204030204" pitchFamily="34" charset="0"/>
                <a:cs typeface="Times New Roman" panose="02020603050405020304" pitchFamily="18" charset="0"/>
              </a:rPr>
              <a:t>Empacher</a:t>
            </a:r>
            <a:r>
              <a:rPr lang="cs-CZ" sz="2000" dirty="0">
                <a:effectLst/>
                <a:ea typeface="Calibri" panose="020F0502020204030204" pitchFamily="34" charset="0"/>
                <a:cs typeface="Times New Roman" panose="02020603050405020304" pitchFamily="18" charset="0"/>
              </a:rPr>
              <a:t>, pouze veslařské lodě značky </a:t>
            </a:r>
            <a:r>
              <a:rPr lang="cs-CZ" sz="2000" dirty="0" err="1">
                <a:effectLst/>
                <a:ea typeface="Calibri" panose="020F0502020204030204" pitchFamily="34" charset="0"/>
                <a:cs typeface="Times New Roman" panose="02020603050405020304" pitchFamily="18" charset="0"/>
              </a:rPr>
              <a:t>Filippi</a:t>
            </a:r>
            <a:r>
              <a:rPr lang="cs-CZ" sz="2000" dirty="0">
                <a:effectLst/>
                <a:ea typeface="Calibri" panose="020F0502020204030204" pitchFamily="34" charset="0"/>
                <a:cs typeface="Times New Roman" panose="02020603050405020304" pitchFamily="18" charset="0"/>
              </a:rPr>
              <a:t> nebo pouze veslařské lodě jiných výrobců, a to zejména výrobce těchto lodí a jejich další dodavatele, kteří veslařské lodě jiných značek nedodávají, resp. obviněný tímto nevyužil možnosti odstranit či zmírnit případné omezení konkurenčního prostředí.</a:t>
            </a:r>
          </a:p>
        </p:txBody>
      </p:sp>
    </p:spTree>
    <p:extLst>
      <p:ext uri="{BB962C8B-B14F-4D97-AF65-F5344CB8AC3E}">
        <p14:creationId xmlns:p14="http://schemas.microsoft.com/office/powerpoint/2010/main" val="3565931529"/>
      </p:ext>
    </p:extLst>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8" name="TextovéPole 7">
            <a:extLst>
              <a:ext uri="{FF2B5EF4-FFF2-40B4-BE49-F238E27FC236}">
                <a16:creationId xmlns:a16="http://schemas.microsoft.com/office/drawing/2014/main" id="{5F9691FC-2F04-AFA5-B699-8D3B915A6AD7}"/>
              </a:ext>
            </a:extLst>
          </p:cNvPr>
          <p:cNvSpPr txBox="1"/>
          <p:nvPr/>
        </p:nvSpPr>
        <p:spPr>
          <a:xfrm>
            <a:off x="179512" y="980728"/>
            <a:ext cx="8784976" cy="5666872"/>
          </a:xfrm>
          <a:prstGeom prst="rect">
            <a:avLst/>
          </a:prstGeom>
          <a:noFill/>
        </p:spPr>
        <p:txBody>
          <a:bodyPr wrap="square">
            <a:spAutoFit/>
          </a:bodyPr>
          <a:lstStyle/>
          <a:p>
            <a:pPr algn="just">
              <a:lnSpc>
                <a:spcPct val="107000"/>
              </a:lnSpc>
              <a:spcAft>
                <a:spcPts val="800"/>
              </a:spcAft>
            </a:pPr>
            <a:r>
              <a:rPr lang="cs-CZ" sz="2000" dirty="0">
                <a:effectLst/>
                <a:latin typeface="Arial" panose="020B0604020202020204" pitchFamily="34" charset="0"/>
                <a:ea typeface="Calibri" panose="020F0502020204030204" pitchFamily="34" charset="0"/>
              </a:rPr>
              <a:t>86.         </a:t>
            </a:r>
            <a:r>
              <a:rPr lang="cs-CZ" sz="2000" dirty="0">
                <a:solidFill>
                  <a:srgbClr val="C00000"/>
                </a:solidFill>
                <a:effectLst/>
                <a:latin typeface="Arial" panose="020B0604020202020204" pitchFamily="34" charset="0"/>
                <a:ea typeface="Calibri" panose="020F0502020204030204" pitchFamily="34" charset="0"/>
              </a:rPr>
              <a:t>Obviněný v rámci své argumentace v dané souvislosti uvedl, že kterýkoliv dodavatel splňující podmínky kvalifikace mohl oslovit výrobce či oficiální dodavatele poptávaných lodí a podat nabídku</a:t>
            </a:r>
            <a:r>
              <a:rPr lang="cs-CZ" sz="2000" dirty="0">
                <a:effectLst/>
                <a:latin typeface="Arial" panose="020B0604020202020204" pitchFamily="34" charset="0"/>
                <a:ea typeface="Calibri" panose="020F0502020204030204" pitchFamily="34" charset="0"/>
              </a:rPr>
              <a:t>, a naznačil tak, že i dodavatel, který dodává pouze veslařské lodě značky </a:t>
            </a:r>
            <a:r>
              <a:rPr lang="cs-CZ" sz="2000" dirty="0" err="1">
                <a:effectLst/>
                <a:latin typeface="Arial" panose="020B0604020202020204" pitchFamily="34" charset="0"/>
                <a:ea typeface="Calibri" panose="020F0502020204030204" pitchFamily="34" charset="0"/>
              </a:rPr>
              <a:t>Empacher</a:t>
            </a:r>
            <a:r>
              <a:rPr lang="cs-CZ" sz="2000" dirty="0">
                <a:effectLst/>
                <a:latin typeface="Arial" panose="020B0604020202020204" pitchFamily="34" charset="0"/>
                <a:ea typeface="Calibri" panose="020F0502020204030204" pitchFamily="34" charset="0"/>
              </a:rPr>
              <a:t>, veslařské lodě značky </a:t>
            </a:r>
            <a:r>
              <a:rPr lang="cs-CZ" sz="2000" dirty="0" err="1">
                <a:effectLst/>
                <a:latin typeface="Arial" panose="020B0604020202020204" pitchFamily="34" charset="0"/>
                <a:ea typeface="Calibri" panose="020F0502020204030204" pitchFamily="34" charset="0"/>
              </a:rPr>
              <a:t>Filippi</a:t>
            </a:r>
            <a:r>
              <a:rPr lang="cs-CZ" sz="2000" dirty="0">
                <a:effectLst/>
                <a:latin typeface="Arial" panose="020B0604020202020204" pitchFamily="34" charset="0"/>
                <a:ea typeface="Calibri" panose="020F0502020204030204" pitchFamily="34" charset="0"/>
              </a:rPr>
              <a:t> nebo veslařské lodě jiných výrobců, mohl předmět šetřených veřejných zakázek plnit v celém jeho rozsahu, a to za využití poddodavatelů. </a:t>
            </a:r>
            <a:r>
              <a:rPr lang="cs-CZ" sz="2000" dirty="0">
                <a:solidFill>
                  <a:srgbClr val="7030A0"/>
                </a:solidFill>
                <a:effectLst/>
                <a:latin typeface="Arial" panose="020B0604020202020204" pitchFamily="34" charset="0"/>
                <a:ea typeface="Calibri" panose="020F0502020204030204" pitchFamily="34" charset="0"/>
              </a:rPr>
              <a:t>K tomuto však Úřad konstatuje, že za situace, kdy obviněný vymezil předmět šetřených veřejných zakázek příliš široce, neboť bezdůvodně omezuje konkurenční prostředí více, než by bylo nezbytně nutné, nelze diskriminační účinek daného postupu obviněného zhojit skrze možnost plnění předmětu veřejných zakázek poddodavatelem, případně prostřednictvím jiné formy spolupráce více dodavatelů.</a:t>
            </a:r>
            <a:r>
              <a:rPr lang="cs-CZ" sz="2000" dirty="0">
                <a:effectLst/>
                <a:latin typeface="Arial" panose="020B0604020202020204" pitchFamily="34" charset="0"/>
                <a:ea typeface="Calibri" panose="020F0502020204030204" pitchFamily="34" charset="0"/>
              </a:rPr>
              <a:t> </a:t>
            </a:r>
            <a:r>
              <a:rPr lang="cs-CZ" sz="2000" dirty="0">
                <a:solidFill>
                  <a:srgbClr val="0070C0"/>
                </a:solidFill>
                <a:effectLst/>
                <a:latin typeface="Arial" panose="020B0604020202020204" pitchFamily="34" charset="0"/>
                <a:ea typeface="Calibri" panose="020F0502020204030204" pitchFamily="34" charset="0"/>
              </a:rPr>
              <a:t>V případě, kdy je široce koncipovaný předmět veřejných zakázek možné plnit pouze ve spolupráci s poddodavateli či společnou nabídkou více dodavatelů, totiž není zajištěna žádaná a efektivní hospodářská soutěž, neboť ta může být efektivní pouze v případě, kdy dodavatelé mohou soutěžit nezávisle na sobě</a:t>
            </a:r>
            <a:r>
              <a:rPr lang="cs-CZ" sz="2000" dirty="0">
                <a:effectLst/>
                <a:latin typeface="Arial" panose="020B0604020202020204" pitchFamily="34" charset="0"/>
                <a:ea typeface="Calibri" panose="020F0502020204030204" pitchFamily="34" charset="0"/>
              </a:rPr>
              <a:t>, a jsou tak zároveň vystaveni působení konkurenčního prostředí. (…)</a:t>
            </a:r>
            <a:endParaRPr lang="cs-CZ"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9941968"/>
      </p:ext>
    </p:extLst>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8" name="TextovéPole 7">
            <a:extLst>
              <a:ext uri="{FF2B5EF4-FFF2-40B4-BE49-F238E27FC236}">
                <a16:creationId xmlns:a16="http://schemas.microsoft.com/office/drawing/2014/main" id="{5F9691FC-2F04-AFA5-B699-8D3B915A6AD7}"/>
              </a:ext>
            </a:extLst>
          </p:cNvPr>
          <p:cNvSpPr txBox="1"/>
          <p:nvPr/>
        </p:nvSpPr>
        <p:spPr>
          <a:xfrm>
            <a:off x="179512" y="1196752"/>
            <a:ext cx="8784976" cy="5337551"/>
          </a:xfrm>
          <a:prstGeom prst="rect">
            <a:avLst/>
          </a:prstGeom>
          <a:noFill/>
        </p:spPr>
        <p:txBody>
          <a:bodyPr wrap="square">
            <a:spAutoFit/>
          </a:bodyPr>
          <a:lstStyle/>
          <a:p>
            <a:pPr algn="just">
              <a:lnSpc>
                <a:spcPct val="107000"/>
              </a:lnSpc>
              <a:spcAft>
                <a:spcPts val="800"/>
              </a:spcAft>
            </a:pPr>
            <a:r>
              <a:rPr lang="cs-CZ" sz="2000" dirty="0">
                <a:effectLst/>
                <a:latin typeface="Arial" panose="020B0604020202020204" pitchFamily="34" charset="0"/>
                <a:ea typeface="Calibri" panose="020F0502020204030204" pitchFamily="34" charset="0"/>
              </a:rPr>
              <a:t>86.         (</a:t>
            </a:r>
            <a:r>
              <a:rPr lang="cs-CZ" sz="2000" dirty="0">
                <a:solidFill>
                  <a:srgbClr val="C00000"/>
                </a:solidFill>
                <a:effectLst/>
                <a:latin typeface="Arial" panose="020B0604020202020204" pitchFamily="34" charset="0"/>
                <a:ea typeface="Calibri" panose="020F0502020204030204" pitchFamily="34" charset="0"/>
              </a:rPr>
              <a:t>…)</a:t>
            </a:r>
            <a:r>
              <a:rPr lang="cs-CZ" sz="2000" dirty="0">
                <a:effectLst/>
                <a:latin typeface="Arial" panose="020B0604020202020204" pitchFamily="34" charset="0"/>
                <a:ea typeface="Calibri" panose="020F0502020204030204" pitchFamily="34" charset="0"/>
              </a:rPr>
              <a:t> V této souvislosti Úřad odkazuje na rozsudek Krajského soudu v Brně </a:t>
            </a:r>
            <a:r>
              <a:rPr lang="cs-CZ" sz="2000" dirty="0" err="1">
                <a:effectLst/>
                <a:latin typeface="Arial" panose="020B0604020202020204" pitchFamily="34" charset="0"/>
                <a:ea typeface="Calibri" panose="020F0502020204030204" pitchFamily="34" charset="0"/>
              </a:rPr>
              <a:t>sp</a:t>
            </a:r>
            <a:r>
              <a:rPr lang="cs-CZ" sz="2000" dirty="0">
                <a:effectLst/>
                <a:latin typeface="Arial" panose="020B0604020202020204" pitchFamily="34" charset="0"/>
                <a:ea typeface="Calibri" panose="020F0502020204030204" pitchFamily="34" charset="0"/>
              </a:rPr>
              <a:t>. zn. 62 </a:t>
            </a:r>
            <a:r>
              <a:rPr lang="cs-CZ" sz="2000" dirty="0" err="1">
                <a:effectLst/>
                <a:latin typeface="Arial" panose="020B0604020202020204" pitchFamily="34" charset="0"/>
                <a:ea typeface="Calibri" panose="020F0502020204030204" pitchFamily="34" charset="0"/>
              </a:rPr>
              <a:t>Af</a:t>
            </a:r>
            <a:r>
              <a:rPr lang="cs-CZ" sz="2000" dirty="0">
                <a:effectLst/>
                <a:latin typeface="Arial" panose="020B0604020202020204" pitchFamily="34" charset="0"/>
                <a:ea typeface="Calibri" panose="020F0502020204030204" pitchFamily="34" charset="0"/>
              </a:rPr>
              <a:t> 57/2011 ze dne 1. 11. 2012, ve kterém se uvádí, že „</a:t>
            </a:r>
            <a:r>
              <a:rPr lang="cs-CZ" sz="2000" i="1" dirty="0">
                <a:effectLst/>
                <a:latin typeface="Arial" panose="020B0604020202020204" pitchFamily="34" charset="0"/>
                <a:ea typeface="Calibri" panose="020F0502020204030204" pitchFamily="34" charset="0"/>
              </a:rPr>
              <a:t>pokud je předmět veřejné zakázky vymezen příliš široce (lze-li plnění v něm zahrnuté dodávat samostatně a děje-li se tak v praxi) a v důsledku toho podává nabídku méně dodavatelů než v situaci, kdy by byla plnění poptávána samostatně, </a:t>
            </a:r>
            <a:r>
              <a:rPr lang="cs-CZ" sz="2000" i="1" dirty="0">
                <a:solidFill>
                  <a:srgbClr val="00B050"/>
                </a:solidFill>
                <a:effectLst/>
                <a:latin typeface="Arial" panose="020B0604020202020204" pitchFamily="34" charset="0"/>
                <a:ea typeface="Calibri" panose="020F0502020204030204" pitchFamily="34" charset="0"/>
              </a:rPr>
              <a:t>vede to k diskriminaci těch dodavatelů, kteří by byli schopni podat nabídku na jednotlivá plnění, nicméně nejsou schopni nabídnout plnění všechna, bez ohledu na jejich možnost zajistit si subdodávky nebo podávat společnou nabídku; tím se totiž diskriminační účinek s vlivem na efektivní soutěžní prostředí, v němž se dodavatelé o veřejnou zakázku mají nacházet, nikterak neeliminuje.</a:t>
            </a:r>
            <a:r>
              <a:rPr lang="cs-CZ" sz="2000" dirty="0">
                <a:effectLst/>
                <a:latin typeface="Arial" panose="020B0604020202020204" pitchFamily="34" charset="0"/>
                <a:ea typeface="Calibri" panose="020F0502020204030204" pitchFamily="34" charset="0"/>
              </a:rPr>
              <a:t>“ Úřad tak konstatuje, že ztížením možnosti potenciálních dodavatelů účastnit se zadávacího řízení na šetřené veřejné zakázky je i to, když se dodavatelé, kteří by jinak byli schopni plnit plnění, které je součástí předmětu daných veřejných zakázek, samostatně, musí pro podání nabídky sdružovat, ať už poddodavatelsky, nebo společnou nabídkou. (…)</a:t>
            </a:r>
            <a:endParaRPr lang="cs-CZ" sz="2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44350433"/>
      </p:ext>
    </p:extLst>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předsedy Úřadu</a:t>
            </a:r>
          </a:p>
        </p:txBody>
      </p:sp>
      <p:sp>
        <p:nvSpPr>
          <p:cNvPr id="8" name="TextovéPole 7">
            <a:extLst>
              <a:ext uri="{FF2B5EF4-FFF2-40B4-BE49-F238E27FC236}">
                <a16:creationId xmlns:a16="http://schemas.microsoft.com/office/drawing/2014/main" id="{5F9691FC-2F04-AFA5-B699-8D3B915A6AD7}"/>
              </a:ext>
            </a:extLst>
          </p:cNvPr>
          <p:cNvSpPr txBox="1"/>
          <p:nvPr/>
        </p:nvSpPr>
        <p:spPr>
          <a:xfrm>
            <a:off x="359532" y="2276872"/>
            <a:ext cx="8424936" cy="2710294"/>
          </a:xfrm>
          <a:prstGeom prst="rect">
            <a:avLst/>
          </a:prstGeom>
          <a:noFill/>
        </p:spPr>
        <p:txBody>
          <a:bodyPr wrap="square">
            <a:spAutoFit/>
          </a:bodyPr>
          <a:lstStyle/>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53.         </a:t>
            </a:r>
            <a:r>
              <a:rPr lang="cs-CZ" sz="20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Za obdobně absurdní považuji argumentaci, v rámci které obviněný uvádí, že již tak měl předmět plnění za nedělitelný funkční celek. </a:t>
            </a:r>
            <a:r>
              <a:rPr lang="cs-CZ" sz="20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I přesto ale u veřejné zakázky č. 2 a č. 3 k rozdělení přistoupil, což je s tvrzením obviněného v rozporu</a:t>
            </a:r>
            <a:r>
              <a:rPr lang="cs-CZ" sz="2000" dirty="0">
                <a:effectLst/>
                <a:latin typeface="Arial" panose="020B0604020202020204" pitchFamily="34" charset="0"/>
                <a:ea typeface="Calibri" panose="020F0502020204030204" pitchFamily="34" charset="0"/>
                <a:cs typeface="Times New Roman" panose="02020603050405020304" pitchFamily="18" charset="0"/>
              </a:rPr>
              <a:t> (pokud obviněný uvádí, že funkční celek je dle něj nedělitelný). Nadto i plnění, které funkční celek tvoří, je možné rozdělit na části, pouze je nutné stanovit předpokládanou hodnotu zákonem předvídaným způsobem, tj. podle § 18 zákona. Danou argumentaci obviněného mám proto za nepřiléhavou.</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62507498"/>
      </p:ext>
    </p:extLst>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1DF5B659-FCA8-0B2E-5AB7-D5FDD0E06DCC}"/>
              </a:ext>
            </a:extLst>
          </p:cNvPr>
          <p:cNvSpPr txBox="1">
            <a:spLocks noGrp="1"/>
          </p:cNvSpPr>
          <p:nvPr>
            <p:ph type="title"/>
          </p:nvPr>
        </p:nvSpPr>
        <p:spPr>
          <a:xfrm>
            <a:off x="179512" y="404664"/>
            <a:ext cx="8784976" cy="364652"/>
          </a:xfrm>
          <a:prstGeom prst="rect">
            <a:avLst/>
          </a:prstGeom>
        </p:spPr>
        <p:txBody>
          <a:bodyPr vert="horz" wrap="square" lIns="0" tIns="13335" rIns="0" bIns="0" rtlCol="0">
            <a:spAutoFit/>
          </a:bodyPr>
          <a:lstStyle/>
          <a:p>
            <a:pPr>
              <a:lnSpc>
                <a:spcPct val="107000"/>
              </a:lnSpc>
              <a:spcAft>
                <a:spcPts val="800"/>
              </a:spcAft>
            </a:pPr>
            <a:r>
              <a:rPr lang="cs-CZ" sz="2300" b="1" spc="-5" dirty="0"/>
              <a:t>Zadávací řízení zrušeno z důvodů způsobených zadavatelem </a:t>
            </a:r>
          </a:p>
        </p:txBody>
      </p:sp>
      <p:graphicFrame>
        <p:nvGraphicFramePr>
          <p:cNvPr id="2" name="Tabulka 1">
            <a:extLst>
              <a:ext uri="{FF2B5EF4-FFF2-40B4-BE49-F238E27FC236}">
                <a16:creationId xmlns:a16="http://schemas.microsoft.com/office/drawing/2014/main" id="{F240E51C-5EC5-7F72-FC54-6886B083E017}"/>
              </a:ext>
            </a:extLst>
          </p:cNvPr>
          <p:cNvGraphicFramePr>
            <a:graphicFrameLocks noGrp="1"/>
          </p:cNvGraphicFramePr>
          <p:nvPr>
            <p:extLst>
              <p:ext uri="{D42A27DB-BD31-4B8C-83A1-F6EECF244321}">
                <p14:modId xmlns:p14="http://schemas.microsoft.com/office/powerpoint/2010/main" val="704478146"/>
              </p:ext>
            </p:extLst>
          </p:nvPr>
        </p:nvGraphicFramePr>
        <p:xfrm>
          <a:off x="214471" y="1556792"/>
          <a:ext cx="8719358" cy="4975228"/>
        </p:xfrm>
        <a:graphic>
          <a:graphicData uri="http://schemas.openxmlformats.org/drawingml/2006/table">
            <a:tbl>
              <a:tblPr firstRow="1" bandRow="1">
                <a:tableStyleId>{5C22544A-7EE6-4342-B048-85BDC9FD1C3A}</a:tableStyleId>
              </a:tblPr>
              <a:tblGrid>
                <a:gridCol w="8719358">
                  <a:extLst>
                    <a:ext uri="{9D8B030D-6E8A-4147-A177-3AD203B41FA5}">
                      <a16:colId xmlns:a16="http://schemas.microsoft.com/office/drawing/2014/main" val="3317601697"/>
                    </a:ext>
                  </a:extLst>
                </a:gridCol>
              </a:tblGrid>
              <a:tr h="121920">
                <a:tc>
                  <a:txBody>
                    <a:bodyPr/>
                    <a:lstStyle/>
                    <a:p>
                      <a:pPr algn="just">
                        <a:lnSpc>
                          <a:spcPct val="107000"/>
                        </a:lnSpc>
                        <a:spcAft>
                          <a:spcPts val="800"/>
                        </a:spcAft>
                      </a:pPr>
                      <a:r>
                        <a:rPr lang="cs-CZ" sz="1800" kern="1200">
                          <a:effectLst/>
                        </a:rPr>
                        <a:t>Sp. zn. ÚOHS –</a:t>
                      </a:r>
                      <a:r>
                        <a:rPr lang="cs-CZ" sz="1800">
                          <a:effectLst/>
                        </a:rPr>
                        <a:t> </a:t>
                      </a:r>
                      <a:r>
                        <a:rPr lang="cs-CZ" sz="1800" kern="1200">
                          <a:effectLst/>
                        </a:rPr>
                        <a:t>S0461/2023/VZ, č. j. ÚOHS-33177/2023/500</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55127989"/>
                  </a:ext>
                </a:extLst>
              </a:tr>
              <a:tr h="0">
                <a:tc>
                  <a:txBody>
                    <a:bodyPr/>
                    <a:lstStyle/>
                    <a:p>
                      <a:pPr algn="just">
                        <a:lnSpc>
                          <a:spcPct val="107000"/>
                        </a:lnSpc>
                        <a:spcAft>
                          <a:spcPts val="800"/>
                        </a:spcAft>
                      </a:pPr>
                      <a:r>
                        <a:rPr lang="cs-CZ" sz="1800" u="sng">
                          <a:effectLst/>
                          <a:hlinkClick r:id="rId2"/>
                        </a:rPr>
                        <a:t>https://uohs.gov.cz/cs/verejne-zakazky/sbirky-rozhodnuti/detail-19420.html</a:t>
                      </a:r>
                      <a:r>
                        <a:rPr lang="cs-CZ" sz="1800">
                          <a:effectLst/>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47615852"/>
                  </a:ext>
                </a:extLst>
              </a:tr>
              <a:tr h="0">
                <a:tc>
                  <a:txBody>
                    <a:bodyPr/>
                    <a:lstStyle/>
                    <a:p>
                      <a:pPr algn="just">
                        <a:lnSpc>
                          <a:spcPct val="107000"/>
                        </a:lnSpc>
                        <a:spcAft>
                          <a:spcPts val="800"/>
                        </a:spcAft>
                      </a:pPr>
                      <a:r>
                        <a:rPr lang="cs-CZ" sz="1800">
                          <a:effectLst/>
                        </a:rPr>
                        <a:t>Zajištění podpory a rozvoje mobilních aplikací Tečka a čTečka</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165011208"/>
                  </a:ext>
                </a:extLst>
              </a:tr>
              <a:tr h="0">
                <a:tc>
                  <a:txBody>
                    <a:bodyPr/>
                    <a:lstStyle/>
                    <a:p>
                      <a:pPr algn="just">
                        <a:lnSpc>
                          <a:spcPct val="107000"/>
                        </a:lnSpc>
                        <a:spcAft>
                          <a:spcPts val="800"/>
                        </a:spcAft>
                      </a:pPr>
                      <a:r>
                        <a:rPr lang="cs-CZ" sz="1800" kern="1200">
                          <a:effectLst/>
                        </a:rPr>
                        <a:t>Právní moc: 10. 11. 2023</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900219102"/>
                  </a:ext>
                </a:extLst>
              </a:tr>
              <a:tr h="0">
                <a:tc>
                  <a:txBody>
                    <a:bodyPr/>
                    <a:lstStyle/>
                    <a:p>
                      <a:pPr algn="just">
                        <a:lnSpc>
                          <a:spcPct val="107000"/>
                        </a:lnSpc>
                        <a:spcAft>
                          <a:spcPts val="800"/>
                        </a:spcAft>
                      </a:pPr>
                      <a:r>
                        <a:rPr lang="cs-CZ" sz="1800">
                          <a:effectLst/>
                        </a:rPr>
                        <a:t>Česká republika – Ministerstvo zdravotnictví</a:t>
                      </a:r>
                    </a:p>
                    <a:p>
                      <a:pPr algn="just">
                        <a:lnSpc>
                          <a:spcPct val="107000"/>
                        </a:lnSpc>
                        <a:spcAft>
                          <a:spcPts val="800"/>
                        </a:spcAft>
                      </a:pPr>
                      <a:r>
                        <a:rPr lang="cs-CZ" sz="1800">
                          <a:effectLst/>
                        </a:rPr>
                        <a:t>TESCO SW a.s.</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199717223"/>
                  </a:ext>
                </a:extLst>
              </a:tr>
              <a:tr h="138430">
                <a:tc>
                  <a:txBody>
                    <a:bodyPr/>
                    <a:lstStyle/>
                    <a:p>
                      <a:pPr algn="just">
                        <a:lnSpc>
                          <a:spcPct val="107000"/>
                        </a:lnSpc>
                        <a:spcAft>
                          <a:spcPts val="800"/>
                        </a:spcAft>
                      </a:pPr>
                      <a:r>
                        <a:rPr lang="cs-CZ" sz="1800" dirty="0">
                          <a:effectLst/>
                        </a:rPr>
                        <a:t>Úřad pro ochranu hospodářské soutěže rozhodl takto:</a:t>
                      </a:r>
                    </a:p>
                    <a:p>
                      <a:pPr algn="just">
                        <a:lnSpc>
                          <a:spcPct val="107000"/>
                        </a:lnSpc>
                        <a:spcAft>
                          <a:spcPts val="800"/>
                        </a:spcAft>
                      </a:pPr>
                      <a:r>
                        <a:rPr lang="cs-CZ" sz="1800" dirty="0">
                          <a:effectLst/>
                        </a:rPr>
                        <a:t>Návrh navrhovatele na zahájení správního řízení o přezkoumání úkonů zadavatele učiněných při zadávání veřejné zakázky „Zajištění podpory a rozvoje mobilních aplikací Tečka a </a:t>
                      </a:r>
                      <a:r>
                        <a:rPr lang="cs-CZ" sz="1800" dirty="0" err="1">
                          <a:effectLst/>
                        </a:rPr>
                        <a:t>čTečka</a:t>
                      </a:r>
                      <a:r>
                        <a:rPr lang="cs-CZ" sz="1800" dirty="0">
                          <a:effectLst/>
                        </a:rPr>
                        <a:t>“ se podle § 265 písm. a) zákona č. 134/2016 Sb., o zadávání veřejných zakázek, ve znění pozdějších předpisů, </a:t>
                      </a:r>
                      <a:r>
                        <a:rPr lang="cs-CZ" sz="1800" b="1" dirty="0">
                          <a:effectLst/>
                        </a:rPr>
                        <a:t>zamítá, neboť nebyly zjištěny důvody pro uložení nápravného opatření.</a:t>
                      </a:r>
                    </a:p>
                    <a:p>
                      <a:pPr algn="just">
                        <a:lnSpc>
                          <a:spcPct val="107000"/>
                        </a:lnSpc>
                        <a:spcAft>
                          <a:spcPts val="800"/>
                        </a:spcAft>
                      </a:pPr>
                      <a:endParaRPr lang="cs-CZ" sz="1800" b="1" dirty="0">
                        <a:effectLst/>
                      </a:endParaRPr>
                    </a:p>
                    <a:p>
                      <a:pPr algn="just">
                        <a:lnSpc>
                          <a:spcPct val="107000"/>
                        </a:lnSpc>
                        <a:spcAft>
                          <a:spcPts val="800"/>
                        </a:spcAft>
                      </a:pPr>
                      <a:r>
                        <a:rPr lang="cs-CZ" sz="1800" b="1" dirty="0">
                          <a:effectLst/>
                        </a:rPr>
                        <a:t>Potvrzeno rozkladem.</a:t>
                      </a:r>
                      <a:endParaRPr lang="cs-CZ" sz="1800" b="1"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626697471"/>
                  </a:ext>
                </a:extLst>
              </a:tr>
            </a:tbl>
          </a:graphicData>
        </a:graphic>
      </p:graphicFrame>
    </p:spTree>
    <p:extLst>
      <p:ext uri="{BB962C8B-B14F-4D97-AF65-F5344CB8AC3E}">
        <p14:creationId xmlns:p14="http://schemas.microsoft.com/office/powerpoint/2010/main" val="1384904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9D0D0221-4FBA-3518-58D8-0C7513C42B41}"/>
              </a:ext>
            </a:extLst>
          </p:cNvPr>
          <p:cNvSpPr txBox="1"/>
          <p:nvPr/>
        </p:nvSpPr>
        <p:spPr>
          <a:xfrm>
            <a:off x="134888" y="1340768"/>
            <a:ext cx="8874224" cy="4829592"/>
          </a:xfrm>
          <a:prstGeom prst="rect">
            <a:avLst/>
          </a:prstGeom>
          <a:noFill/>
        </p:spPr>
        <p:txBody>
          <a:bodyPr wrap="square">
            <a:spAutoFit/>
          </a:bodyPr>
          <a:lstStyle/>
          <a:p>
            <a:pPr algn="just">
              <a:lnSpc>
                <a:spcPct val="200000"/>
              </a:lnSpc>
              <a:spcAft>
                <a:spcPts val="800"/>
              </a:spcAft>
            </a:pPr>
            <a:r>
              <a:rPr lang="cs-CZ" sz="2200" b="1" dirty="0">
                <a:effectLst/>
                <a:ea typeface="Calibri" panose="020F0502020204030204" pitchFamily="34" charset="0"/>
                <a:cs typeface="Times New Roman" panose="02020603050405020304" pitchFamily="18" charset="0"/>
              </a:rPr>
              <a:t>Skutkový stav:</a:t>
            </a:r>
            <a:endParaRPr lang="cs-CZ" sz="2200" dirty="0">
              <a:effectLst/>
              <a:ea typeface="Calibri" panose="020F0502020204030204" pitchFamily="34" charset="0"/>
              <a:cs typeface="Times New Roman" panose="02020603050405020304" pitchFamily="18" charset="0"/>
            </a:endParaRPr>
          </a:p>
          <a:p>
            <a:pPr marL="342900" lvl="0" indent="-342900" algn="just">
              <a:lnSpc>
                <a:spcPct val="200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Předmětem VZ bylo „Zajištění podpory a rozvoje mobilních aplikací Tečka a </a:t>
            </a:r>
            <a:r>
              <a:rPr lang="cs-CZ" sz="2200" dirty="0" err="1">
                <a:effectLst/>
                <a:ea typeface="Calibri" panose="020F0502020204030204" pitchFamily="34" charset="0"/>
                <a:cs typeface="Times New Roman" panose="02020603050405020304" pitchFamily="18" charset="0"/>
              </a:rPr>
              <a:t>čTečka</a:t>
            </a:r>
            <a:r>
              <a:rPr lang="cs-CZ" sz="2200" dirty="0">
                <a:effectLst/>
                <a:ea typeface="Calibri" panose="020F0502020204030204" pitchFamily="34" charset="0"/>
                <a:cs typeface="Times New Roman" panose="02020603050405020304" pitchFamily="18" charset="0"/>
              </a:rPr>
              <a:t>“</a:t>
            </a:r>
          </a:p>
          <a:p>
            <a:pPr marL="342900" lvl="0" indent="-342900" algn="just">
              <a:lnSpc>
                <a:spcPct val="200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Zadavatel špatně stanovil zadávací podmínky</a:t>
            </a:r>
          </a:p>
          <a:p>
            <a:pPr marL="342900" lvl="0" indent="-342900" algn="just">
              <a:lnSpc>
                <a:spcPct val="200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Po obdržení námitek bylo zadávací řízení zadavatelem zrušeno dle § 127 odst. 2 písm. d) ZZVZ</a:t>
            </a:r>
          </a:p>
          <a:p>
            <a:pPr marL="342900" lvl="0" indent="-342900" algn="just">
              <a:lnSpc>
                <a:spcPct val="200000"/>
              </a:lnSpc>
              <a:spcAft>
                <a:spcPts val="800"/>
              </a:spcAft>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Proti zrušení byly podány námitky a následně návrh</a:t>
            </a:r>
          </a:p>
        </p:txBody>
      </p:sp>
      <p:sp>
        <p:nvSpPr>
          <p:cNvPr id="3" name="object 3">
            <a:extLst>
              <a:ext uri="{FF2B5EF4-FFF2-40B4-BE49-F238E27FC236}">
                <a16:creationId xmlns:a16="http://schemas.microsoft.com/office/drawing/2014/main" id="{4BB24F6B-F5A1-1A11-83A1-F81C76B6FEA5}"/>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Zadávací řízení zrušeno z důvodů způsobených zadavatelem </a:t>
            </a:r>
            <a:endParaRPr lang="cs-CZ" sz="2300" b="1" spc="-5" dirty="0"/>
          </a:p>
        </p:txBody>
      </p:sp>
    </p:spTree>
    <p:extLst>
      <p:ext uri="{BB962C8B-B14F-4D97-AF65-F5344CB8AC3E}">
        <p14:creationId xmlns:p14="http://schemas.microsoft.com/office/powerpoint/2010/main" val="4031322167"/>
      </p:ext>
    </p:extLst>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6CDA513-B1DA-33E8-086B-51E041DA25A6}"/>
              </a:ext>
            </a:extLst>
          </p:cNvPr>
          <p:cNvSpPr txBox="1"/>
          <p:nvPr/>
        </p:nvSpPr>
        <p:spPr>
          <a:xfrm>
            <a:off x="935596" y="1628800"/>
            <a:ext cx="7272808" cy="2009846"/>
          </a:xfrm>
          <a:prstGeom prst="rect">
            <a:avLst/>
          </a:prstGeom>
          <a:noFill/>
        </p:spPr>
        <p:txBody>
          <a:bodyPr wrap="square">
            <a:spAutoFit/>
          </a:bodyPr>
          <a:lstStyle/>
          <a:p>
            <a:pPr algn="just">
              <a:lnSpc>
                <a:spcPct val="150000"/>
              </a:lnSpc>
              <a:spcAft>
                <a:spcPts val="800"/>
              </a:spcAft>
            </a:pPr>
            <a:r>
              <a:rPr lang="cs-CZ" sz="2200" b="1" dirty="0">
                <a:effectLst/>
                <a:ea typeface="Calibri" panose="020F0502020204030204" pitchFamily="34" charset="0"/>
                <a:cs typeface="Times New Roman" panose="02020603050405020304" pitchFamily="18" charset="0"/>
              </a:rPr>
              <a:t>Právní úprava:</a:t>
            </a:r>
          </a:p>
          <a:p>
            <a:pPr algn="just">
              <a:lnSpc>
                <a:spcPct val="200000"/>
              </a:lnSpc>
              <a:spcAft>
                <a:spcPts val="800"/>
              </a:spcAft>
            </a:pPr>
            <a:endParaRPr lang="cs-CZ" sz="2200" b="1" dirty="0">
              <a:effectLst/>
              <a:ea typeface="Calibri" panose="020F0502020204030204" pitchFamily="34" charset="0"/>
              <a:cs typeface="Times New Roman" panose="02020603050405020304" pitchFamily="18" charset="0"/>
            </a:endParaRPr>
          </a:p>
          <a:p>
            <a:pPr>
              <a:lnSpc>
                <a:spcPct val="200000"/>
              </a:lnSpc>
              <a:spcAft>
                <a:spcPts val="800"/>
              </a:spcAft>
            </a:pPr>
            <a:r>
              <a:rPr lang="pl-PL" sz="2000" b="1" dirty="0">
                <a:effectLst/>
                <a:ea typeface="Calibri" panose="020F0502020204030204" pitchFamily="34" charset="0"/>
                <a:cs typeface="Times New Roman" panose="02020603050405020304" pitchFamily="18" charset="0"/>
              </a:rPr>
              <a:t>§ 127 odst. 2 písm. d) ZZVZ</a:t>
            </a:r>
            <a:endParaRPr lang="cs-CZ" sz="2000" dirty="0">
              <a:effectLst/>
              <a:ea typeface="Calibri" panose="020F0502020204030204" pitchFamily="34" charset="0"/>
              <a:cs typeface="Times New Roman" panose="02020603050405020304" pitchFamily="18" charset="0"/>
            </a:endParaRPr>
          </a:p>
        </p:txBody>
      </p:sp>
      <p:sp>
        <p:nvSpPr>
          <p:cNvPr id="4" name="object 3">
            <a:extLst>
              <a:ext uri="{FF2B5EF4-FFF2-40B4-BE49-F238E27FC236}">
                <a16:creationId xmlns:a16="http://schemas.microsoft.com/office/drawing/2014/main" id="{51CF36D4-24F6-CBC0-605B-73441E9CF86E}"/>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Zadávací řízení zrušeno z důvodů způsobených zadavatelem </a:t>
            </a:r>
            <a:endParaRPr lang="cs-CZ" sz="2300" b="1" spc="-5" dirty="0"/>
          </a:p>
        </p:txBody>
      </p:sp>
    </p:spTree>
    <p:extLst>
      <p:ext uri="{BB962C8B-B14F-4D97-AF65-F5344CB8AC3E}">
        <p14:creationId xmlns:p14="http://schemas.microsoft.com/office/powerpoint/2010/main" val="1801778384"/>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1DF5B659-FCA8-0B2E-5AB7-D5FDD0E06DCC}"/>
              </a:ext>
            </a:extLst>
          </p:cNvPr>
          <p:cNvSpPr txBox="1">
            <a:spLocks noGrp="1"/>
          </p:cNvSpPr>
          <p:nvPr>
            <p:ph type="title"/>
          </p:nvPr>
        </p:nvSpPr>
        <p:spPr>
          <a:xfrm>
            <a:off x="179512" y="404664"/>
            <a:ext cx="8784976" cy="364652"/>
          </a:xfrm>
          <a:prstGeom prst="rect">
            <a:avLst/>
          </a:prstGeom>
        </p:spPr>
        <p:txBody>
          <a:bodyPr vert="horz" wrap="square" lIns="0" tIns="13335" rIns="0" bIns="0" rtlCol="0">
            <a:spAutoFit/>
          </a:bodyPr>
          <a:lstStyle/>
          <a:p>
            <a:pPr>
              <a:lnSpc>
                <a:spcPct val="107000"/>
              </a:lnSpc>
              <a:spcAft>
                <a:spcPts val="800"/>
              </a:spcAft>
            </a:pPr>
            <a:r>
              <a:rPr lang="cs-CZ" sz="2300" b="1" spc="-5" dirty="0"/>
              <a:t>Příliš široce vymezený předmět veřejné zakázky </a:t>
            </a:r>
          </a:p>
        </p:txBody>
      </p:sp>
      <p:graphicFrame>
        <p:nvGraphicFramePr>
          <p:cNvPr id="4" name="Tabulka 3">
            <a:extLst>
              <a:ext uri="{FF2B5EF4-FFF2-40B4-BE49-F238E27FC236}">
                <a16:creationId xmlns:a16="http://schemas.microsoft.com/office/drawing/2014/main" id="{2E0FF57E-24AE-72E4-D41A-8E1E73AF434C}"/>
              </a:ext>
            </a:extLst>
          </p:cNvPr>
          <p:cNvGraphicFramePr>
            <a:graphicFrameLocks noGrp="1"/>
          </p:cNvGraphicFramePr>
          <p:nvPr>
            <p:extLst>
              <p:ext uri="{D42A27DB-BD31-4B8C-83A1-F6EECF244321}">
                <p14:modId xmlns:p14="http://schemas.microsoft.com/office/powerpoint/2010/main" val="4136183822"/>
              </p:ext>
            </p:extLst>
          </p:nvPr>
        </p:nvGraphicFramePr>
        <p:xfrm>
          <a:off x="179512" y="836712"/>
          <a:ext cx="8784976" cy="5513979"/>
        </p:xfrm>
        <a:graphic>
          <a:graphicData uri="http://schemas.openxmlformats.org/drawingml/2006/table">
            <a:tbl>
              <a:tblPr firstRow="1" bandRow="1">
                <a:tableStyleId>{5C22544A-7EE6-4342-B048-85BDC9FD1C3A}</a:tableStyleId>
              </a:tblPr>
              <a:tblGrid>
                <a:gridCol w="8784976">
                  <a:extLst>
                    <a:ext uri="{9D8B030D-6E8A-4147-A177-3AD203B41FA5}">
                      <a16:colId xmlns:a16="http://schemas.microsoft.com/office/drawing/2014/main" val="3896769520"/>
                    </a:ext>
                  </a:extLst>
                </a:gridCol>
              </a:tblGrid>
              <a:tr h="320255">
                <a:tc>
                  <a:txBody>
                    <a:bodyPr/>
                    <a:lstStyle/>
                    <a:p>
                      <a:pPr>
                        <a:lnSpc>
                          <a:spcPct val="107000"/>
                        </a:lnSpc>
                        <a:spcAft>
                          <a:spcPts val="800"/>
                        </a:spcAft>
                      </a:pPr>
                      <a:r>
                        <a:rPr lang="cs-CZ" sz="1800">
                          <a:effectLst/>
                        </a:rPr>
                        <a:t>Sp. zn. ÚOHS – S0235/2023/VZ, č. j. ÚOHS-30803/2023/500</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35900" marR="35900" marT="17665" marB="17665"/>
                </a:tc>
                <a:extLst>
                  <a:ext uri="{0D108BD9-81ED-4DB2-BD59-A6C34878D82A}">
                    <a16:rowId xmlns:a16="http://schemas.microsoft.com/office/drawing/2014/main" val="1496721057"/>
                  </a:ext>
                </a:extLst>
              </a:tr>
              <a:tr h="300880">
                <a:tc>
                  <a:txBody>
                    <a:bodyPr/>
                    <a:lstStyle/>
                    <a:p>
                      <a:pPr>
                        <a:lnSpc>
                          <a:spcPct val="107000"/>
                        </a:lnSpc>
                        <a:spcAft>
                          <a:spcPts val="800"/>
                        </a:spcAft>
                      </a:pPr>
                      <a:r>
                        <a:rPr lang="cs-CZ" sz="1800" u="sng">
                          <a:effectLst/>
                          <a:hlinkClick r:id="rId2"/>
                        </a:rPr>
                        <a:t>https://uohs.gov.cz/cs/verejne-zakazky/sbirky-rozhodnuti/detail-19374.html</a:t>
                      </a:r>
                      <a:r>
                        <a:rPr lang="cs-CZ" sz="1800">
                          <a:effectLst/>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35900" marR="35900" marT="17665" marB="17665"/>
                </a:tc>
                <a:extLst>
                  <a:ext uri="{0D108BD9-81ED-4DB2-BD59-A6C34878D82A}">
                    <a16:rowId xmlns:a16="http://schemas.microsoft.com/office/drawing/2014/main" val="887303320"/>
                  </a:ext>
                </a:extLst>
              </a:tr>
              <a:tr h="286064">
                <a:tc>
                  <a:txBody>
                    <a:bodyPr/>
                    <a:lstStyle/>
                    <a:p>
                      <a:pPr>
                        <a:lnSpc>
                          <a:spcPct val="107000"/>
                        </a:lnSpc>
                        <a:spcAft>
                          <a:spcPts val="800"/>
                        </a:spcAft>
                      </a:pPr>
                      <a:r>
                        <a:rPr lang="cs-CZ" sz="1800">
                          <a:effectLst/>
                        </a:rPr>
                        <a:t>Nákup veslařských lodí pro národní sportovní reprezentaci</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35900" marR="35900" marT="17665" marB="17665"/>
                </a:tc>
                <a:extLst>
                  <a:ext uri="{0D108BD9-81ED-4DB2-BD59-A6C34878D82A}">
                    <a16:rowId xmlns:a16="http://schemas.microsoft.com/office/drawing/2014/main" val="446751057"/>
                  </a:ext>
                </a:extLst>
              </a:tr>
              <a:tr h="257571">
                <a:tc>
                  <a:txBody>
                    <a:bodyPr/>
                    <a:lstStyle/>
                    <a:p>
                      <a:pPr>
                        <a:lnSpc>
                          <a:spcPct val="107000"/>
                        </a:lnSpc>
                        <a:spcAft>
                          <a:spcPts val="800"/>
                        </a:spcAft>
                      </a:pPr>
                      <a:r>
                        <a:rPr lang="cs-CZ" sz="1800">
                          <a:effectLst/>
                        </a:rPr>
                        <a:t>Právní moc: 7. 11. 2023</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35900" marR="35900" marT="17665" marB="17665"/>
                </a:tc>
                <a:extLst>
                  <a:ext uri="{0D108BD9-81ED-4DB2-BD59-A6C34878D82A}">
                    <a16:rowId xmlns:a16="http://schemas.microsoft.com/office/drawing/2014/main" val="3846366134"/>
                  </a:ext>
                </a:extLst>
              </a:tr>
              <a:tr h="257571">
                <a:tc>
                  <a:txBody>
                    <a:bodyPr/>
                    <a:lstStyle/>
                    <a:p>
                      <a:pPr>
                        <a:lnSpc>
                          <a:spcPct val="107000"/>
                        </a:lnSpc>
                        <a:spcAft>
                          <a:spcPts val="800"/>
                        </a:spcAft>
                      </a:pPr>
                      <a:r>
                        <a:rPr lang="cs-CZ" sz="1800">
                          <a:effectLst/>
                        </a:rPr>
                        <a:t>Český veslařský svaz</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35900" marR="35900" marT="17665" marB="17665"/>
                </a:tc>
                <a:extLst>
                  <a:ext uri="{0D108BD9-81ED-4DB2-BD59-A6C34878D82A}">
                    <a16:rowId xmlns:a16="http://schemas.microsoft.com/office/drawing/2014/main" val="3895613670"/>
                  </a:ext>
                </a:extLst>
              </a:tr>
              <a:tr h="1407241">
                <a:tc>
                  <a:txBody>
                    <a:bodyPr/>
                    <a:lstStyle/>
                    <a:p>
                      <a:pPr>
                        <a:lnSpc>
                          <a:spcPct val="107000"/>
                        </a:lnSpc>
                        <a:spcAft>
                          <a:spcPts val="800"/>
                        </a:spcAft>
                      </a:pPr>
                      <a:r>
                        <a:rPr lang="cs-CZ" sz="1800" dirty="0">
                          <a:effectLst/>
                        </a:rPr>
                        <a:t>Úřad pro ochranu hospodářské soutěže rozhodl takto:</a:t>
                      </a:r>
                    </a:p>
                    <a:p>
                      <a:pPr>
                        <a:lnSpc>
                          <a:spcPct val="107000"/>
                        </a:lnSpc>
                        <a:spcAft>
                          <a:spcPts val="800"/>
                        </a:spcAft>
                      </a:pPr>
                      <a:r>
                        <a:rPr lang="cs-CZ" sz="1800" b="1" dirty="0">
                          <a:effectLst/>
                        </a:rPr>
                        <a:t>I. - </a:t>
                      </a:r>
                      <a:r>
                        <a:rPr lang="cs-CZ" sz="1800" dirty="0">
                          <a:effectLst/>
                        </a:rPr>
                        <a:t>Obviněný se dopustil přestupku podle § 268 odst. 1 písm. b) zákona č. 134/2016 Sb., o zadávání veřejných zakázek, ve znění pozdějších předpisů, tím, že </a:t>
                      </a:r>
                      <a:r>
                        <a:rPr lang="cs-CZ" sz="1800" b="1" dirty="0">
                          <a:effectLst/>
                        </a:rPr>
                        <a:t>stanovil zadávací podmínky veřejné zakázky </a:t>
                      </a:r>
                      <a:r>
                        <a:rPr lang="cs-CZ" sz="1800" dirty="0">
                          <a:effectLst/>
                        </a:rPr>
                        <a:t>„Nákup veslařských lodí pro národní sportovní reprezentaci“ </a:t>
                      </a:r>
                      <a:r>
                        <a:rPr lang="cs-CZ" sz="1800" b="1" dirty="0">
                          <a:effectLst/>
                        </a:rPr>
                        <a:t>v rozporu s § 36 odst. 1 citovaného zákona ve spojení se zásadou zákazu diskriminace zakotvenou v § 6 odst. 2 citovaného zákona</a:t>
                      </a:r>
                      <a:r>
                        <a:rPr lang="cs-CZ" sz="1800" dirty="0">
                          <a:effectLst/>
                        </a:rPr>
                        <a:t>, když předmět plnění uvedené veřejné zakázky vymezil tak, že jeho součástí bylo podle přílohy č. 1 „Technická specifikace předmětu veřejné zakázky“ zadávací dokumentace k uvedené veřejné zakázce dodání celkem 10 ks různých určitých typů veslařských lodí značky </a:t>
                      </a:r>
                      <a:r>
                        <a:rPr lang="cs-CZ" sz="1800" dirty="0" err="1">
                          <a:effectLst/>
                        </a:rPr>
                        <a:t>Empacher</a:t>
                      </a:r>
                      <a:r>
                        <a:rPr lang="cs-CZ" sz="1800" dirty="0">
                          <a:effectLst/>
                        </a:rPr>
                        <a:t> a 2 ks určitého typu veslařských lodí značky </a:t>
                      </a:r>
                      <a:r>
                        <a:rPr lang="cs-CZ" sz="1800" dirty="0" err="1">
                          <a:effectLst/>
                        </a:rPr>
                        <a:t>Filippi</a:t>
                      </a:r>
                      <a:r>
                        <a:rPr lang="cs-CZ" sz="1800" dirty="0">
                          <a:effectLst/>
                        </a:rPr>
                        <a:t>, čímž </a:t>
                      </a:r>
                      <a:r>
                        <a:rPr lang="cs-CZ" sz="1800" b="1" dirty="0">
                          <a:effectLst/>
                        </a:rPr>
                        <a:t>vymezil předmět plnění uvedené veřejné zakázky natolik široce, že v důsledku této skutečnosti došlo k bezdůvodnému omezení hospodářské soutěže</a:t>
                      </a:r>
                      <a:r>
                        <a:rPr lang="cs-CZ" sz="1800" dirty="0">
                          <a:effectLst/>
                        </a:rPr>
                        <a:t>, neboť někteří dodavatelé nemuseli být schopni nabídnout citovanému obviněnému všechna plnění, jež byla</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35900" marR="35900" marT="17665" marB="17665"/>
                </a:tc>
                <a:extLst>
                  <a:ext uri="{0D108BD9-81ED-4DB2-BD59-A6C34878D82A}">
                    <a16:rowId xmlns:a16="http://schemas.microsoft.com/office/drawing/2014/main" val="3146570000"/>
                  </a:ext>
                </a:extLst>
              </a:tr>
            </a:tbl>
          </a:graphicData>
        </a:graphic>
      </p:graphicFrame>
    </p:spTree>
    <p:extLst>
      <p:ext uri="{BB962C8B-B14F-4D97-AF65-F5344CB8AC3E}">
        <p14:creationId xmlns:p14="http://schemas.microsoft.com/office/powerpoint/2010/main" val="11697371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908720"/>
            <a:ext cx="8784976" cy="5725350"/>
          </a:xfrm>
          <a:prstGeom prst="rect">
            <a:avLst/>
          </a:prstGeom>
          <a:noFill/>
        </p:spPr>
        <p:txBody>
          <a:bodyPr wrap="square">
            <a:spAutoFit/>
          </a:bodyPr>
          <a:lstStyle/>
          <a:p>
            <a:pPr algn="just" fontAlgn="base">
              <a:lnSpc>
                <a:spcPct val="115000"/>
              </a:lnSpc>
              <a:spcAft>
                <a:spcPts val="800"/>
              </a:spcAft>
            </a:pPr>
            <a:r>
              <a:rPr lang="cs-CZ" sz="2000" dirty="0">
                <a:solidFill>
                  <a:srgbClr val="000000"/>
                </a:solidFill>
                <a:effectLst/>
                <a:latin typeface="Arial" panose="020B0604020202020204" pitchFamily="34" charset="0"/>
                <a:ea typeface="Calibri" panose="020F0502020204030204" pitchFamily="34" charset="0"/>
              </a:rPr>
              <a:t>64.         Úřad tak má za to, že je bezpochyby nadále platný obecný postulát o tom, že </a:t>
            </a:r>
            <a:r>
              <a:rPr lang="cs-CZ" sz="2000" i="1" dirty="0">
                <a:solidFill>
                  <a:srgbClr val="7030A0"/>
                </a:solidFill>
                <a:effectLst/>
                <a:latin typeface="Arial" panose="020B0604020202020204" pitchFamily="34" charset="0"/>
                <a:ea typeface="Calibri" panose="020F0502020204030204" pitchFamily="34" charset="0"/>
              </a:rPr>
              <a:t>»[j]</a:t>
            </a:r>
            <a:r>
              <a:rPr lang="cs-CZ" sz="2000" i="1" dirty="0" err="1">
                <a:solidFill>
                  <a:srgbClr val="7030A0"/>
                </a:solidFill>
                <a:effectLst/>
                <a:latin typeface="Arial" panose="020B0604020202020204" pitchFamily="34" charset="0"/>
                <a:ea typeface="Calibri" panose="020F0502020204030204" pitchFamily="34" charset="0"/>
              </a:rPr>
              <a:t>akékoliv</a:t>
            </a:r>
            <a:r>
              <a:rPr lang="cs-CZ" sz="2000" i="1" dirty="0">
                <a:solidFill>
                  <a:srgbClr val="7030A0"/>
                </a:solidFill>
                <a:effectLst/>
                <a:latin typeface="Arial" panose="020B0604020202020204" pitchFamily="34" charset="0"/>
                <a:ea typeface="Calibri" panose="020F0502020204030204" pitchFamily="34" charset="0"/>
              </a:rPr>
              <a:t> zrušení zadávacího řízení v případě veřejné zakázky (…) musí být vykládáno restriktivně</a:t>
            </a:r>
            <a:r>
              <a:rPr lang="cs-CZ" sz="2000" i="1" dirty="0">
                <a:solidFill>
                  <a:srgbClr val="000000"/>
                </a:solidFill>
                <a:effectLst/>
                <a:latin typeface="Arial" panose="020B0604020202020204" pitchFamily="34" charset="0"/>
                <a:ea typeface="Calibri" panose="020F0502020204030204" pitchFamily="34" charset="0"/>
              </a:rPr>
              <a:t>, aby bylo zamezeno libovůli (svévoli) veřejného zadavatele, která by mohla vyústit v korupci či nepřípustnou veřejnou odplatu (…)«</a:t>
            </a:r>
            <a:r>
              <a:rPr lang="cs-CZ" sz="2000" dirty="0">
                <a:solidFill>
                  <a:srgbClr val="000000"/>
                </a:solidFill>
                <a:effectLst/>
                <a:latin typeface="Arial" panose="020B0604020202020204" pitchFamily="34" charset="0"/>
                <a:ea typeface="Calibri" panose="020F0502020204030204" pitchFamily="34" charset="0"/>
              </a:rPr>
              <a:t> (viz např. i zadavatelem a navrhovatelem zmiňovaný rozsudek NSS), což lze dovodit právě ze skutečnosti, že zákon zachoval taxativní výčet důvodů, pro které lze zadávací řízení zrušit. </a:t>
            </a:r>
            <a:r>
              <a:rPr lang="cs-CZ" sz="2000" dirty="0">
                <a:solidFill>
                  <a:srgbClr val="0070C0"/>
                </a:solidFill>
                <a:effectLst/>
                <a:latin typeface="Arial" panose="020B0604020202020204" pitchFamily="34" charset="0"/>
                <a:ea typeface="Calibri" panose="020F0502020204030204" pitchFamily="34" charset="0"/>
              </a:rPr>
              <a:t>Zrušení zadávacího řízení je tedy vždy krajním řešením, ke kterému lze přistoupit pouze za splnění zákonných podmínek, a zároveň jej lze považovat za způsob ukončení zadávacího řízení v zásadě „nechtěný“, neboť výsledkem zadávacího řízení by (zásadně) mělo být uzavření smlouvy na veřejnou zakázku.</a:t>
            </a:r>
            <a:r>
              <a:rPr lang="cs-CZ" sz="2000" dirty="0">
                <a:solidFill>
                  <a:srgbClr val="000000"/>
                </a:solidFill>
                <a:effectLst/>
                <a:latin typeface="Arial" panose="020B0604020202020204" pitchFamily="34" charset="0"/>
                <a:ea typeface="Calibri" panose="020F0502020204030204" pitchFamily="34" charset="0"/>
              </a:rPr>
              <a:t> Bylo by totiž zcela jistě v rozporu se základními zásadami zadávacího řízení (zde zejména se zásadou transparentnosti), aby zadavatel zahajoval zadávací řízení, kdy s účastí v něm mohou být pro dodavatele na relevantním trhu spojeny mnohdy i nemalé náklady, tak říkajíc „na zkoušku“, tj. bez vážného úmyslu uzavřít po jeho skončení smlouvu. (…)</a:t>
            </a:r>
            <a:endParaRPr lang="cs-CZ"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1859149"/>
      </p:ext>
    </p:extLst>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8873" y="1844824"/>
            <a:ext cx="8784976" cy="4020268"/>
          </a:xfrm>
          <a:prstGeom prst="rect">
            <a:avLst/>
          </a:prstGeom>
          <a:noFill/>
        </p:spPr>
        <p:txBody>
          <a:bodyPr wrap="square">
            <a:spAutoFit/>
          </a:bodyPr>
          <a:lstStyle/>
          <a:p>
            <a:pPr algn="just">
              <a:lnSpc>
                <a:spcPct val="107000"/>
              </a:lnSpc>
              <a:spcAft>
                <a:spcPts val="800"/>
              </a:spcAft>
            </a:pPr>
            <a:r>
              <a:rPr lang="cs-CZ" sz="2000" dirty="0">
                <a:solidFill>
                  <a:srgbClr val="000000"/>
                </a:solidFill>
                <a:effectLst/>
                <a:ea typeface="Calibri" panose="020F0502020204030204" pitchFamily="34" charset="0"/>
                <a:cs typeface="Times New Roman" panose="02020603050405020304" pitchFamily="18" charset="0"/>
              </a:rPr>
              <a:t>64.         (…) Uvedené plyne taktéž z obdobných závěrů zadavatelem dokládaného rozsudku KS, kde soud uvádí, že </a:t>
            </a:r>
            <a:r>
              <a:rPr lang="cs-CZ" sz="2000" i="1" dirty="0">
                <a:solidFill>
                  <a:srgbClr val="000000"/>
                </a:solidFill>
                <a:effectLst/>
                <a:ea typeface="Calibri" panose="020F0502020204030204" pitchFamily="34" charset="0"/>
                <a:cs typeface="Times New Roman" panose="02020603050405020304" pitchFamily="18" charset="0"/>
              </a:rPr>
              <a:t>„</a:t>
            </a:r>
            <a:r>
              <a:rPr lang="cs-CZ" sz="2000" i="1" dirty="0">
                <a:solidFill>
                  <a:srgbClr val="00B050"/>
                </a:solidFill>
                <a:effectLst/>
                <a:ea typeface="Calibri" panose="020F0502020204030204" pitchFamily="34" charset="0"/>
                <a:cs typeface="Times New Roman" panose="02020603050405020304" pitchFamily="18" charset="0"/>
              </a:rPr>
              <a:t>zákon o veřejných zakázkách zrušení zadávacího řízení nepreferuje. Účelem každého zadávacího řízení by měl být výběr nejvhodnějšího řešení, uzavření smlouvy na veřejnou zakázku a její uskutečnění, a sice na základě výběru pro zadavatele nejvýhodnější nabídky</a:t>
            </a:r>
            <a:r>
              <a:rPr lang="cs-CZ" sz="2000" i="1" dirty="0">
                <a:solidFill>
                  <a:srgbClr val="000000"/>
                </a:solidFill>
                <a:effectLst/>
                <a:ea typeface="Calibri" panose="020F0502020204030204" pitchFamily="34" charset="0"/>
                <a:cs typeface="Times New Roman" panose="02020603050405020304" pitchFamily="18" charset="0"/>
              </a:rPr>
              <a:t> (ať už na základě nejnižší ceny či celkově ekonomicky nejvhodnější nabídky) při dodržení zásad uvedených v § 6 zákona o veřejných zakázkách“</a:t>
            </a:r>
            <a:r>
              <a:rPr lang="cs-CZ" sz="2000" dirty="0">
                <a:solidFill>
                  <a:srgbClr val="000000"/>
                </a:solidFill>
                <a:effectLst/>
                <a:ea typeface="Calibri" panose="020F0502020204030204" pitchFamily="34" charset="0"/>
                <a:cs typeface="Times New Roman" panose="02020603050405020304" pitchFamily="18" charset="0"/>
              </a:rPr>
              <a:t>. </a:t>
            </a:r>
            <a:r>
              <a:rPr lang="cs-CZ" sz="2000" dirty="0">
                <a:solidFill>
                  <a:srgbClr val="C00000"/>
                </a:solidFill>
                <a:effectLst/>
                <a:ea typeface="Calibri" panose="020F0502020204030204" pitchFamily="34" charset="0"/>
                <a:cs typeface="Times New Roman" panose="02020603050405020304" pitchFamily="18" charset="0"/>
              </a:rPr>
              <a:t>Taxativní výčet důvodů pro zrušení zadávacího řízení má vést k omezení možnosti zneužití tohoto práva a současně k zachování právní jistoty účastníků zadávacího řízení</a:t>
            </a:r>
            <a:r>
              <a:rPr lang="cs-CZ" sz="2000" dirty="0">
                <a:solidFill>
                  <a:srgbClr val="000000"/>
                </a:solidFill>
                <a:effectLst/>
                <a:ea typeface="Calibri" panose="020F0502020204030204" pitchFamily="34" charset="0"/>
                <a:cs typeface="Times New Roman" panose="02020603050405020304" pitchFamily="18" charset="0"/>
              </a:rPr>
              <a:t>; pokud jde o naznačená obecná východiska, nedošlo v tomto ohledu k žádné změně oproti předchozí právní úpravě. (…) </a:t>
            </a:r>
            <a:endParaRPr lang="cs-CZ"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17742544"/>
      </p:ext>
    </p:extLst>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988840"/>
            <a:ext cx="8784976" cy="3690947"/>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65.         (…) </a:t>
            </a:r>
            <a:r>
              <a:rPr lang="cs-CZ" sz="2000" dirty="0">
                <a:solidFill>
                  <a:srgbClr val="7030A0"/>
                </a:solidFill>
                <a:effectLst/>
                <a:ea typeface="Calibri" panose="020F0502020204030204" pitchFamily="34" charset="0"/>
                <a:cs typeface="Times New Roman" panose="02020603050405020304" pitchFamily="18" charset="0"/>
              </a:rPr>
              <a:t>Zadavatel je povinen při formulaci důvodů, pro které zrušil zadávací řízení, dodržovat zásady uvedené v </a:t>
            </a:r>
            <a:r>
              <a:rPr lang="cs-CZ" sz="2000" dirty="0" err="1">
                <a:solidFill>
                  <a:srgbClr val="7030A0"/>
                </a:solidFill>
                <a:effectLst/>
                <a:ea typeface="Calibri" panose="020F0502020204030204" pitchFamily="34" charset="0"/>
                <a:cs typeface="Times New Roman" panose="02020603050405020304" pitchFamily="18" charset="0"/>
              </a:rPr>
              <a:t>ust</a:t>
            </a:r>
            <a:r>
              <a:rPr lang="cs-CZ" sz="2000" dirty="0">
                <a:solidFill>
                  <a:srgbClr val="7030A0"/>
                </a:solidFill>
                <a:effectLst/>
                <a:ea typeface="Calibri" panose="020F0502020204030204" pitchFamily="34" charset="0"/>
                <a:cs typeface="Times New Roman" panose="02020603050405020304" pitchFamily="18" charset="0"/>
              </a:rPr>
              <a:t>. § 6 odst. 1 zákona; veškeré důvody musí být přitom vyjádřeny pouze v rozhodnutí o zrušení zadávacího řízení, a to jednoznačně, srozumitelně, a tím i přezkoumatelně, aby se s nimi mohli seznámit jednotliví účastníci zadávacího řízení. </a:t>
            </a:r>
            <a:r>
              <a:rPr lang="cs-CZ" sz="2000" dirty="0">
                <a:effectLst/>
                <a:ea typeface="Calibri" panose="020F0502020204030204" pitchFamily="34" charset="0"/>
                <a:cs typeface="Times New Roman" panose="02020603050405020304" pitchFamily="18" charset="0"/>
              </a:rPr>
              <a:t>Následně pak mohou být uvedené důvody příp. také přezkoumány Úřadem, kdy </a:t>
            </a:r>
            <a:r>
              <a:rPr lang="cs-CZ" sz="2000" dirty="0">
                <a:solidFill>
                  <a:srgbClr val="0070C0"/>
                </a:solidFill>
                <a:effectLst/>
                <a:ea typeface="Calibri" panose="020F0502020204030204" pitchFamily="34" charset="0"/>
                <a:cs typeface="Times New Roman" panose="02020603050405020304" pitchFamily="18" charset="0"/>
              </a:rPr>
              <a:t>předmětem přezkumu jsou právě a jen důvody v rozhodnutí o zrušení zadávacího řízení uvedené, přičemž pozdější a jiné odůvodnění zrušení zadávacího řízení (obsažené např. v rozhodnutí o námitkách proti rozhodnutí o zrušení zadávacího řízení či ve vyjádření zadavatele k návrhu) je pro posouzení věci irelevantní.</a:t>
            </a:r>
            <a:endParaRPr lang="cs-CZ"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20547165"/>
      </p:ext>
    </p:extLst>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980728"/>
            <a:ext cx="8784976" cy="6220934"/>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66.         (…) </a:t>
            </a:r>
            <a:r>
              <a:rPr lang="cs-CZ" sz="2000" dirty="0">
                <a:solidFill>
                  <a:srgbClr val="00B050"/>
                </a:solidFill>
                <a:effectLst/>
                <a:ea typeface="Calibri" panose="020F0502020204030204" pitchFamily="34" charset="0"/>
                <a:cs typeface="Times New Roman" panose="02020603050405020304" pitchFamily="18" charset="0"/>
              </a:rPr>
              <a:t>V odůvodnění tak musí být vždy uvedeny všechny důvody hodné zvláštního zřetele svědčící pro zrušení zadávacího řízení, kterých se zadavatel dovolává, kdy tyto musí být dostatečně konkrétně, tedy jednoznačně a srozumitelně popsány, a určení okamžiku, od něhož zadavatel odvozuje výskyt důvodů hodných zvláštního zřetele.</a:t>
            </a:r>
            <a:r>
              <a:rPr lang="cs-CZ" sz="2000" dirty="0">
                <a:effectLst/>
                <a:ea typeface="Calibri" panose="020F0502020204030204" pitchFamily="34" charset="0"/>
                <a:cs typeface="Times New Roman" panose="02020603050405020304" pitchFamily="18" charset="0"/>
              </a:rPr>
              <a:t> </a:t>
            </a:r>
            <a:r>
              <a:rPr lang="cs-CZ" sz="2000" dirty="0">
                <a:solidFill>
                  <a:srgbClr val="C00000"/>
                </a:solidFill>
                <a:effectLst/>
                <a:ea typeface="Calibri" panose="020F0502020204030204" pitchFamily="34" charset="0"/>
                <a:cs typeface="Times New Roman" panose="02020603050405020304" pitchFamily="18" charset="0"/>
              </a:rPr>
              <a:t>Účelem povinnosti podle § 128 odst. 1 zákona, který stanoví, že zadavatel je povinen do 3 pracovních dnů od rozhodnutí o zrušení zadávacího řízení odeslat písemné sdělení o zrušení zadávacího řízení všem účastníkům zadávacího řízení, totiž není pouze skutečnost, že se účastníci zadávacího řízení neprodleně dozvědí o tom, že zadávací řízení bylo zrušeno a nebude nadále pokračovat, ale význam této povinnosti spočívá též v možnosti účastníků zadávacího řízení posoudit zákonnost zrušení zadávacího řízení zadavatelem a popřípadě brojit proti tomuto postupu zadavatele námitkami, případně následně návrhem podaným k Úřadu.</a:t>
            </a:r>
            <a:r>
              <a:rPr lang="cs-CZ" sz="2000" dirty="0">
                <a:effectLst/>
                <a:ea typeface="Calibri" panose="020F0502020204030204" pitchFamily="34" charset="0"/>
                <a:cs typeface="Times New Roman" panose="02020603050405020304" pitchFamily="18" charset="0"/>
              </a:rPr>
              <a:t> Nezbytné totiž je, aby se mohli účastníci zadávacího řízení s důvody, které zadavatele vedly ke zrušení zadávacího řízení, seznámit, a to v takové míře konkrétnosti, aby mohli sami posoudit zákonnost jejich uplatnění.</a:t>
            </a:r>
          </a:p>
          <a:p>
            <a:pPr algn="just">
              <a:lnSpc>
                <a:spcPct val="107000"/>
              </a:lnSpc>
              <a:spcAft>
                <a:spcPts val="800"/>
              </a:spcAft>
            </a:pPr>
            <a:endParaRPr lang="cs-CZ" sz="2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353160"/>
      </p:ext>
    </p:extLst>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395536" y="769316"/>
            <a:ext cx="9937104" cy="6098785"/>
          </a:xfrm>
          <a:prstGeom prst="rect">
            <a:avLst/>
          </a:prstGeom>
          <a:noFill/>
        </p:spPr>
        <p:txBody>
          <a:bodyPr wrap="square">
            <a:spAutoFit/>
          </a:bodyPr>
          <a:lstStyle/>
          <a:p>
            <a:pPr marR="1529715" algn="just">
              <a:lnSpc>
                <a:spcPct val="107000"/>
              </a:lnSpc>
              <a:spcAft>
                <a:spcPts val="800"/>
              </a:spcAft>
            </a:pPr>
            <a:r>
              <a:rPr lang="cs-CZ" sz="2000" dirty="0">
                <a:effectLst/>
                <a:ea typeface="Calibri" panose="020F0502020204030204" pitchFamily="34" charset="0"/>
                <a:cs typeface="Times New Roman" panose="02020603050405020304" pitchFamily="18" charset="0"/>
              </a:rPr>
              <a:t>69.         Pro šetřený případ </a:t>
            </a:r>
            <a:r>
              <a:rPr lang="cs-CZ" sz="2000" dirty="0">
                <a:solidFill>
                  <a:srgbClr val="7030A0"/>
                </a:solidFill>
                <a:effectLst/>
                <a:ea typeface="Calibri" panose="020F0502020204030204" pitchFamily="34" charset="0"/>
                <a:cs typeface="Times New Roman" panose="02020603050405020304" pitchFamily="18" charset="0"/>
              </a:rPr>
              <a:t>je podstatné, že z pohledu zákona došlo zejména k jednoznačnému vyjasnění, že důvody hodné zvláštního zřetele mohou nastat, resp. mohou být způsobeny i ze strany zadavatele </a:t>
            </a:r>
            <a:r>
              <a:rPr lang="cs-CZ" sz="2000" dirty="0">
                <a:effectLst/>
                <a:ea typeface="Calibri" panose="020F0502020204030204" pitchFamily="34" charset="0"/>
                <a:cs typeface="Times New Roman" panose="02020603050405020304" pitchFamily="18" charset="0"/>
              </a:rPr>
              <a:t>[srov. § 127 odst. 2 písm. d) zákona „(…) bez ohledu na to, zda tyto důvody zadavatel způsobil či nikoliv“], což je právě zcela </a:t>
            </a:r>
            <a:r>
              <a:rPr lang="cs-CZ" sz="2000" dirty="0">
                <a:solidFill>
                  <a:srgbClr val="0070C0"/>
                </a:solidFill>
                <a:effectLst/>
                <a:ea typeface="Calibri" panose="020F0502020204030204" pitchFamily="34" charset="0"/>
                <a:cs typeface="Times New Roman" panose="02020603050405020304" pitchFamily="18" charset="0"/>
              </a:rPr>
              <a:t>typické pro situaci, kdy zadavatel např. poruší některým svým úkonem zákon a toto své pochybení již není schopen napravit jinak, než přistoupit ke zrušení zadávacího řízení.</a:t>
            </a:r>
            <a:endParaRPr lang="cs-CZ" sz="2000" dirty="0">
              <a:effectLst/>
              <a:ea typeface="Calibri" panose="020F0502020204030204" pitchFamily="34" charset="0"/>
              <a:cs typeface="Times New Roman" panose="02020603050405020304" pitchFamily="18" charset="0"/>
            </a:endParaRPr>
          </a:p>
          <a:p>
            <a:pPr marR="1529715" algn="just">
              <a:lnSpc>
                <a:spcPct val="107000"/>
              </a:lnSpc>
              <a:spcAft>
                <a:spcPts val="800"/>
              </a:spcAft>
            </a:pPr>
            <a:r>
              <a:rPr lang="cs-CZ" sz="2000" dirty="0">
                <a:effectLst/>
                <a:ea typeface="Calibri" panose="020F0502020204030204" pitchFamily="34" charset="0"/>
                <a:cs typeface="Times New Roman" panose="02020603050405020304" pitchFamily="18" charset="0"/>
              </a:rPr>
              <a:t>70.         (…) Konkrétně pak údajně </a:t>
            </a:r>
            <a:r>
              <a:rPr lang="cs-CZ" sz="2000" dirty="0">
                <a:solidFill>
                  <a:srgbClr val="00B050"/>
                </a:solidFill>
                <a:effectLst/>
                <a:ea typeface="Calibri" panose="020F0502020204030204" pitchFamily="34" charset="0"/>
                <a:cs typeface="Times New Roman" panose="02020603050405020304" pitchFamily="18" charset="0"/>
              </a:rPr>
              <a:t>zadavatel při zpětné revizi zadávacích podmínek došel k tomu, že jím nastavený poměr hodnotících kritérií spolu s absencí cenového stropu pro cenu za podporu umožnil dodavatelům podat nabídky, které mu nedovolí realizovat předmět plnění veřejné zakázky, resp. jej financovat</a:t>
            </a:r>
            <a:r>
              <a:rPr lang="cs-CZ" sz="2000" dirty="0">
                <a:effectLst/>
                <a:ea typeface="Calibri" panose="020F0502020204030204" pitchFamily="34" charset="0"/>
                <a:cs typeface="Times New Roman" panose="02020603050405020304" pitchFamily="18" charset="0"/>
              </a:rPr>
              <a:t>, neboť takový postup mohl mít za následek, že nabídkové ceny předložené jednotlivými účastníky zadávacího řízení neodráží zadavatelem předpokládaný rozsah reálného plnění, a došlo by tak k výběru nabídky, jejíž reálné plnění bude  v hrubém rozporu s hodnotícími kritérii a celkovou představou zadavatele o alokaci finančních prostředků na předmět veřejné zakázky.</a:t>
            </a:r>
          </a:p>
        </p:txBody>
      </p:sp>
    </p:spTree>
    <p:extLst>
      <p:ext uri="{BB962C8B-B14F-4D97-AF65-F5344CB8AC3E}">
        <p14:creationId xmlns:p14="http://schemas.microsoft.com/office/powerpoint/2010/main" val="1800950609"/>
      </p:ext>
    </p:extLst>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předsedy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115785"/>
            <a:ext cx="8784976" cy="5337551"/>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46.         </a:t>
            </a:r>
            <a:r>
              <a:rPr lang="cs-CZ" sz="2000" dirty="0">
                <a:solidFill>
                  <a:srgbClr val="C00000"/>
                </a:solidFill>
                <a:effectLst/>
                <a:ea typeface="Calibri" panose="020F0502020204030204" pitchFamily="34" charset="0"/>
                <a:cs typeface="Times New Roman" panose="02020603050405020304" pitchFamily="18" charset="0"/>
              </a:rPr>
              <a:t>Lze zcela jistě souhlasit s první částí takové argumentace navrhovatele, že zadavatel nese odpovědnost za nastavení zadávacích podmínek. To však neznamená, že by zadavatel nemohl přijmout takové opatření k nápravě, kterým by si sám zadávací řízení zrušil. </a:t>
            </a:r>
            <a:r>
              <a:rPr lang="cs-CZ" sz="2000" dirty="0">
                <a:effectLst/>
                <a:ea typeface="Calibri" panose="020F0502020204030204" pitchFamily="34" charset="0"/>
                <a:cs typeface="Times New Roman" panose="02020603050405020304" pitchFamily="18" charset="0"/>
              </a:rPr>
              <a:t>Zákon zadavateli přesně stanovuje, za jakých podmínek může zrušit zadávací řízení. </a:t>
            </a:r>
            <a:r>
              <a:rPr lang="cs-CZ" sz="2000" dirty="0">
                <a:solidFill>
                  <a:srgbClr val="7030A0"/>
                </a:solidFill>
                <a:effectLst/>
                <a:ea typeface="Calibri" panose="020F0502020204030204" pitchFamily="34" charset="0"/>
                <a:cs typeface="Times New Roman" panose="02020603050405020304" pitchFamily="18" charset="0"/>
              </a:rPr>
              <a:t>Argumentace navrhovatele směřuje k tomu, že pokud si zadavatel jednou nastaví zadávací podmínky, pak bez ohledu na to, že se tyto podmínky posléze ukážou jako nefunkční, zadavatel musí „dotáhnout“ zadávací řízení do konce</a:t>
            </a:r>
            <a:r>
              <a:rPr lang="cs-CZ" sz="2000" dirty="0">
                <a:effectLst/>
                <a:ea typeface="Calibri" panose="020F0502020204030204" pitchFamily="34" charset="0"/>
                <a:cs typeface="Times New Roman" panose="02020603050405020304" pitchFamily="18" charset="0"/>
              </a:rPr>
              <a:t>, a to tedy bez ohledu na to, zda výsledek bude odpovídat jeho potřebám či hospodárnému vynakládání finančních prostředků. </a:t>
            </a:r>
            <a:r>
              <a:rPr lang="cs-CZ" sz="2000" dirty="0">
                <a:solidFill>
                  <a:srgbClr val="0070C0"/>
                </a:solidFill>
                <a:effectLst/>
                <a:ea typeface="Calibri" panose="020F0502020204030204" pitchFamily="34" charset="0"/>
                <a:cs typeface="Times New Roman" panose="02020603050405020304" pitchFamily="18" charset="0"/>
              </a:rPr>
              <a:t>Takový postup by však v některých případech vedl ke zcela absurdním výsledkům zadávacího řízení a mohl by být v příkrém rozporu s principy a zásadami zákona. Je nutné také vymezit, že i přijetí opatření k nápravě či zrušení zadávacího řízení je vyjádřením přijetí odpovědnosti zadavatele za nastavení zadávacích podmínek </a:t>
            </a:r>
            <a:r>
              <a:rPr lang="cs-CZ" sz="2000" dirty="0">
                <a:effectLst/>
                <a:ea typeface="Calibri" panose="020F0502020204030204" pitchFamily="34" charset="0"/>
                <a:cs typeface="Times New Roman" panose="02020603050405020304" pitchFamily="18" charset="0"/>
              </a:rPr>
              <a:t>(zvláště v případě jejich chybného nastavení).</a:t>
            </a:r>
          </a:p>
        </p:txBody>
      </p:sp>
    </p:spTree>
    <p:extLst>
      <p:ext uri="{BB962C8B-B14F-4D97-AF65-F5344CB8AC3E}">
        <p14:creationId xmlns:p14="http://schemas.microsoft.com/office/powerpoint/2010/main" val="3759551993"/>
      </p:ext>
    </p:extLst>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předsedy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2060848"/>
            <a:ext cx="8784976" cy="3032305"/>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47.         (…) Účelem zákona je zajistit hospodárné nakládání s finančními prostředky zadavatele. </a:t>
            </a:r>
            <a:r>
              <a:rPr lang="cs-CZ" sz="2000" dirty="0">
                <a:solidFill>
                  <a:srgbClr val="00B050"/>
                </a:solidFill>
                <a:effectLst/>
                <a:ea typeface="Calibri" panose="020F0502020204030204" pitchFamily="34" charset="0"/>
                <a:cs typeface="Times New Roman" panose="02020603050405020304" pitchFamily="18" charset="0"/>
              </a:rPr>
              <a:t>Takto přísný výklad ustanovení § 127 odst. 2 písm. d) zákona, který by zakazoval zadavateli, který zjistí takto závažnou chybu v zadávacích podmínkách, zrušit zadávací řízení, by k hospodárnému nakládání s prostředky zadavatele nevedl.</a:t>
            </a:r>
            <a:r>
              <a:rPr lang="cs-CZ" sz="2000" dirty="0">
                <a:effectLst/>
                <a:ea typeface="Calibri" panose="020F0502020204030204" pitchFamily="34" charset="0"/>
                <a:cs typeface="Times New Roman" panose="02020603050405020304" pitchFamily="18" charset="0"/>
              </a:rPr>
              <a:t> </a:t>
            </a:r>
            <a:r>
              <a:rPr lang="cs-CZ" sz="2000" dirty="0">
                <a:solidFill>
                  <a:srgbClr val="C00000"/>
                </a:solidFill>
                <a:effectLst/>
                <a:ea typeface="Calibri" panose="020F0502020204030204" pitchFamily="34" charset="0"/>
                <a:cs typeface="Times New Roman" panose="02020603050405020304" pitchFamily="18" charset="0"/>
              </a:rPr>
              <a:t>A to ani v případě, že by si zadavatel při přípravě zadávacích podmínek počínal nedostatečně obezřetně, nešikovně či nedbale.</a:t>
            </a:r>
            <a:r>
              <a:rPr lang="cs-CZ" sz="2000" dirty="0">
                <a:effectLst/>
                <a:ea typeface="Calibri" panose="020F0502020204030204" pitchFamily="34" charset="0"/>
                <a:cs typeface="Times New Roman" panose="02020603050405020304" pitchFamily="18" charset="0"/>
              </a:rPr>
              <a:t> Argument odpovědností zadavatele za kvalitu zadávacích podmínek nemůže vést k popření smyslu a účelu zákona.</a:t>
            </a:r>
          </a:p>
        </p:txBody>
      </p:sp>
    </p:spTree>
    <p:extLst>
      <p:ext uri="{BB962C8B-B14F-4D97-AF65-F5344CB8AC3E}">
        <p14:creationId xmlns:p14="http://schemas.microsoft.com/office/powerpoint/2010/main" val="3370463314"/>
      </p:ext>
    </p:extLst>
  </p:cSld>
  <p:clrMapOvr>
    <a:masterClrMapping/>
  </p:clrMapOvr>
  <p:transition>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předsedy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89756" y="796248"/>
            <a:ext cx="8964488" cy="6013634"/>
          </a:xfrm>
          <a:prstGeom prst="rect">
            <a:avLst/>
          </a:prstGeom>
          <a:noFill/>
        </p:spPr>
        <p:txBody>
          <a:bodyPr wrap="square">
            <a:spAutoFit/>
          </a:bodyPr>
          <a:lstStyle/>
          <a:p>
            <a:pPr algn="just">
              <a:lnSpc>
                <a:spcPct val="107000"/>
              </a:lnSpc>
              <a:spcAft>
                <a:spcPts val="800"/>
              </a:spcAft>
            </a:pPr>
            <a:r>
              <a:rPr lang="cs-CZ" sz="1900" dirty="0">
                <a:effectLst/>
                <a:ea typeface="Calibri" panose="020F0502020204030204" pitchFamily="34" charset="0"/>
                <a:cs typeface="Times New Roman" panose="02020603050405020304" pitchFamily="18" charset="0"/>
              </a:rPr>
              <a:t>58.         </a:t>
            </a:r>
            <a:r>
              <a:rPr lang="cs-CZ" sz="1900" dirty="0">
                <a:solidFill>
                  <a:srgbClr val="7030A0"/>
                </a:solidFill>
                <a:effectLst/>
                <a:ea typeface="Calibri" panose="020F0502020204030204" pitchFamily="34" charset="0"/>
                <a:cs typeface="Times New Roman" panose="02020603050405020304" pitchFamily="18" charset="0"/>
              </a:rPr>
              <a:t>Z pouhé skutečnosti, že zadavatel otevřel nabídky, nelze dovozovat, že zadavatel jednal účelově</a:t>
            </a:r>
            <a:r>
              <a:rPr lang="cs-CZ" sz="1900" dirty="0">
                <a:effectLst/>
                <a:ea typeface="Calibri" panose="020F0502020204030204" pitchFamily="34" charset="0"/>
                <a:cs typeface="Times New Roman" panose="02020603050405020304" pitchFamily="18" charset="0"/>
              </a:rPr>
              <a:t> (tj. například že si nejdříve chtěl ověřit, zda zadávací řízení dopadne ve prospěch toho, koho si předem vybral, nebo naopak že nevyhraje jeden konkrétní nechtěný dodavatel). Zadavatel těsně před koncem lhůty pro podání nabídek obdržel námitky zpochybňující funkčnost hodnoticích kritérií. Nemohl mít ovšem jistotu, že dodavatelé, kteří podali nabídku, budou skutečně postupovat tak, že tu část plnění, která má dle pravidel hodnocení vyšší váhu, nacení nepřiměřeně nízko, aby si zajistili výhodnější pořadí. Naopak, v takové situaci</a:t>
            </a:r>
            <a:r>
              <a:rPr lang="cs-CZ" sz="1900" dirty="0">
                <a:solidFill>
                  <a:srgbClr val="0070C0"/>
                </a:solidFill>
                <a:effectLst/>
                <a:ea typeface="Calibri" panose="020F0502020204030204" pitchFamily="34" charset="0"/>
                <a:cs typeface="Times New Roman" panose="02020603050405020304" pitchFamily="18" charset="0"/>
              </a:rPr>
              <a:t> bylo pochopitelné, že zadavatel preferoval shlédnout hodnocené údaje v podaných nabídkách, aby si ověřil, že poptávané plnění skutečně nepořídí za podmínek původně plánovaných.</a:t>
            </a:r>
            <a:r>
              <a:rPr lang="cs-CZ" sz="1900" dirty="0">
                <a:effectLst/>
                <a:ea typeface="Calibri" panose="020F0502020204030204" pitchFamily="34" charset="0"/>
                <a:cs typeface="Times New Roman" panose="02020603050405020304" pitchFamily="18" charset="0"/>
              </a:rPr>
              <a:t> </a:t>
            </a:r>
            <a:r>
              <a:rPr lang="cs-CZ" sz="1900" dirty="0">
                <a:solidFill>
                  <a:srgbClr val="00B050"/>
                </a:solidFill>
                <a:effectLst/>
                <a:ea typeface="Calibri" panose="020F0502020204030204" pitchFamily="34" charset="0"/>
                <a:cs typeface="Times New Roman" panose="02020603050405020304" pitchFamily="18" charset="0"/>
              </a:rPr>
              <a:t>Zadavatel tak zvolil postup, který mu umožnil postavit najisto, že tvrzená nefunkčnost hodnoticích kritérií není jen teoretická, ale že se projeví i v praxi. Pouze ověřoval, že ekonomické důvody pro zrušení zadávacího řízení nejsou jen pouhou domněnkou, ale že jsou skutečně dány. </a:t>
            </a:r>
            <a:r>
              <a:rPr lang="cs-CZ" sz="1900" dirty="0">
                <a:effectLst/>
                <a:ea typeface="Calibri" panose="020F0502020204030204" pitchFamily="34" charset="0"/>
                <a:cs typeface="Times New Roman" panose="02020603050405020304" pitchFamily="18" charset="0"/>
              </a:rPr>
              <a:t>Libovůli by mohlo naopak pro dodavatele, který nacenil nabídku v souladu s předpoklady zadavatele, představovat například to, že by zadavatel rušil zadávací řízení, ačkoliv by se obavy z nefunkčnosti hodnoticích kritérií nepotvrdily na podaných nabídkách nebo by si důvodnost svých obav ani neověřil. Takto tomu ovšem ve zdejším případě nebylo.</a:t>
            </a:r>
          </a:p>
        </p:txBody>
      </p:sp>
    </p:spTree>
    <p:extLst>
      <p:ext uri="{BB962C8B-B14F-4D97-AF65-F5344CB8AC3E}">
        <p14:creationId xmlns:p14="http://schemas.microsoft.com/office/powerpoint/2010/main" val="2972554841"/>
      </p:ext>
    </p:extLst>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1DF5B659-FCA8-0B2E-5AB7-D5FDD0E06DCC}"/>
              </a:ext>
            </a:extLst>
          </p:cNvPr>
          <p:cNvSpPr txBox="1">
            <a:spLocks noGrp="1"/>
          </p:cNvSpPr>
          <p:nvPr>
            <p:ph type="title"/>
          </p:nvPr>
        </p:nvSpPr>
        <p:spPr>
          <a:xfrm>
            <a:off x="179512" y="404664"/>
            <a:ext cx="8784976" cy="743345"/>
          </a:xfrm>
          <a:prstGeom prst="rect">
            <a:avLst/>
          </a:prstGeom>
        </p:spPr>
        <p:txBody>
          <a:bodyPr vert="horz" wrap="square" lIns="0" tIns="13335" rIns="0" bIns="0" rtlCol="0">
            <a:spAutoFit/>
          </a:bodyPr>
          <a:lstStyle/>
          <a:p>
            <a:pPr>
              <a:lnSpc>
                <a:spcPct val="107000"/>
              </a:lnSpc>
              <a:spcAft>
                <a:spcPts val="800"/>
              </a:spcAft>
            </a:pPr>
            <a:r>
              <a:rPr lang="cs-CZ" sz="2300" b="1" spc="-5" dirty="0"/>
              <a:t>Vyloučení na základě mimořádně nízké nabídkové ceny a uvedení chybného CPV kódu </a:t>
            </a:r>
          </a:p>
        </p:txBody>
      </p:sp>
      <p:graphicFrame>
        <p:nvGraphicFramePr>
          <p:cNvPr id="2" name="Tabulka 1">
            <a:extLst>
              <a:ext uri="{FF2B5EF4-FFF2-40B4-BE49-F238E27FC236}">
                <a16:creationId xmlns:a16="http://schemas.microsoft.com/office/drawing/2014/main" id="{26A13008-E272-FE11-3FF5-33FA0BABD8FA}"/>
              </a:ext>
            </a:extLst>
          </p:cNvPr>
          <p:cNvGraphicFramePr>
            <a:graphicFrameLocks noGrp="1"/>
          </p:cNvGraphicFramePr>
          <p:nvPr>
            <p:extLst>
              <p:ext uri="{D42A27DB-BD31-4B8C-83A1-F6EECF244321}">
                <p14:modId xmlns:p14="http://schemas.microsoft.com/office/powerpoint/2010/main" val="523780241"/>
              </p:ext>
            </p:extLst>
          </p:nvPr>
        </p:nvGraphicFramePr>
        <p:xfrm>
          <a:off x="179512" y="1154889"/>
          <a:ext cx="8784976" cy="5623791"/>
        </p:xfrm>
        <a:graphic>
          <a:graphicData uri="http://schemas.openxmlformats.org/drawingml/2006/table">
            <a:tbl>
              <a:tblPr firstRow="1" bandRow="1">
                <a:tableStyleId>{5C22544A-7EE6-4342-B048-85BDC9FD1C3A}</a:tableStyleId>
              </a:tblPr>
              <a:tblGrid>
                <a:gridCol w="8784976">
                  <a:extLst>
                    <a:ext uri="{9D8B030D-6E8A-4147-A177-3AD203B41FA5}">
                      <a16:colId xmlns:a16="http://schemas.microsoft.com/office/drawing/2014/main" val="614937823"/>
                    </a:ext>
                  </a:extLst>
                </a:gridCol>
              </a:tblGrid>
              <a:tr h="358252">
                <a:tc>
                  <a:txBody>
                    <a:bodyPr/>
                    <a:lstStyle/>
                    <a:p>
                      <a:pPr algn="just">
                        <a:lnSpc>
                          <a:spcPct val="107000"/>
                        </a:lnSpc>
                        <a:spcAft>
                          <a:spcPts val="800"/>
                        </a:spcAft>
                      </a:pPr>
                      <a:r>
                        <a:rPr lang="cs-CZ" sz="1800" kern="1200">
                          <a:effectLst/>
                        </a:rPr>
                        <a:t>Sp. zn. ÚOHS –</a:t>
                      </a:r>
                      <a:r>
                        <a:rPr lang="cs-CZ" sz="1800">
                          <a:effectLst/>
                        </a:rPr>
                        <a:t> </a:t>
                      </a:r>
                      <a:r>
                        <a:rPr lang="cs-CZ" sz="1800" kern="1200">
                          <a:effectLst/>
                        </a:rPr>
                        <a:t>S0525/2023/VZ, č. j. ÚOHS-42517/2023/500</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86651" marR="86651" marT="43326" marB="43326"/>
                </a:tc>
                <a:extLst>
                  <a:ext uri="{0D108BD9-81ED-4DB2-BD59-A6C34878D82A}">
                    <a16:rowId xmlns:a16="http://schemas.microsoft.com/office/drawing/2014/main" val="3715420871"/>
                  </a:ext>
                </a:extLst>
              </a:tr>
              <a:tr h="358252">
                <a:tc>
                  <a:txBody>
                    <a:bodyPr/>
                    <a:lstStyle/>
                    <a:p>
                      <a:pPr algn="just">
                        <a:lnSpc>
                          <a:spcPct val="107000"/>
                        </a:lnSpc>
                        <a:spcAft>
                          <a:spcPts val="800"/>
                        </a:spcAft>
                      </a:pPr>
                      <a:r>
                        <a:rPr lang="cs-CZ" sz="1800" u="sng">
                          <a:effectLst/>
                          <a:hlinkClick r:id="rId2"/>
                        </a:rPr>
                        <a:t>https://uohs.gov.cz/cs/verejne-zakazky/sbirky-rozhodnuti/detail-19423.html</a:t>
                      </a:r>
                      <a:r>
                        <a:rPr lang="cs-CZ" sz="1800">
                          <a:effectLst/>
                        </a:rPr>
                        <a:t> </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86651" marR="86651" marT="43326" marB="43326"/>
                </a:tc>
                <a:extLst>
                  <a:ext uri="{0D108BD9-81ED-4DB2-BD59-A6C34878D82A}">
                    <a16:rowId xmlns:a16="http://schemas.microsoft.com/office/drawing/2014/main" val="2462736292"/>
                  </a:ext>
                </a:extLst>
              </a:tr>
              <a:tr h="358252">
                <a:tc>
                  <a:txBody>
                    <a:bodyPr/>
                    <a:lstStyle/>
                    <a:p>
                      <a:pPr algn="just">
                        <a:lnSpc>
                          <a:spcPct val="107000"/>
                        </a:lnSpc>
                        <a:spcAft>
                          <a:spcPts val="800"/>
                        </a:spcAft>
                      </a:pPr>
                      <a:r>
                        <a:rPr lang="cs-CZ" sz="1800">
                          <a:effectLst/>
                        </a:rPr>
                        <a:t>Dodávka řadičů světelné signalizace</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86651" marR="86651" marT="43326" marB="43326"/>
                </a:tc>
                <a:extLst>
                  <a:ext uri="{0D108BD9-81ED-4DB2-BD59-A6C34878D82A}">
                    <a16:rowId xmlns:a16="http://schemas.microsoft.com/office/drawing/2014/main" val="2494885699"/>
                  </a:ext>
                </a:extLst>
              </a:tr>
              <a:tr h="358252">
                <a:tc>
                  <a:txBody>
                    <a:bodyPr/>
                    <a:lstStyle/>
                    <a:p>
                      <a:pPr algn="just">
                        <a:lnSpc>
                          <a:spcPct val="107000"/>
                        </a:lnSpc>
                        <a:spcAft>
                          <a:spcPts val="800"/>
                        </a:spcAft>
                      </a:pPr>
                      <a:r>
                        <a:rPr lang="cs-CZ" sz="1800" kern="1200">
                          <a:effectLst/>
                        </a:rPr>
                        <a:t>Právní moc: 15. 11. 2023</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86651" marR="86651" marT="43326" marB="43326"/>
                </a:tc>
                <a:extLst>
                  <a:ext uri="{0D108BD9-81ED-4DB2-BD59-A6C34878D82A}">
                    <a16:rowId xmlns:a16="http://schemas.microsoft.com/office/drawing/2014/main" val="224979283"/>
                  </a:ext>
                </a:extLst>
              </a:tr>
              <a:tr h="745669">
                <a:tc>
                  <a:txBody>
                    <a:bodyPr/>
                    <a:lstStyle/>
                    <a:p>
                      <a:pPr algn="just">
                        <a:lnSpc>
                          <a:spcPct val="107000"/>
                        </a:lnSpc>
                        <a:spcAft>
                          <a:spcPts val="800"/>
                        </a:spcAft>
                      </a:pPr>
                      <a:r>
                        <a:rPr lang="cs-CZ" sz="1800">
                          <a:effectLst/>
                        </a:rPr>
                        <a:t>Ostravské komunikace, a.s.</a:t>
                      </a:r>
                    </a:p>
                    <a:p>
                      <a:pPr algn="just">
                        <a:lnSpc>
                          <a:spcPct val="107000"/>
                        </a:lnSpc>
                        <a:spcAft>
                          <a:spcPts val="800"/>
                        </a:spcAft>
                      </a:pPr>
                      <a:r>
                        <a:rPr lang="cs-CZ" sz="1800">
                          <a:effectLst/>
                        </a:rPr>
                        <a:t>Yunex, s.r.o.</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86651" marR="86651" marT="43326" marB="43326"/>
                </a:tc>
                <a:extLst>
                  <a:ext uri="{0D108BD9-81ED-4DB2-BD59-A6C34878D82A}">
                    <a16:rowId xmlns:a16="http://schemas.microsoft.com/office/drawing/2014/main" val="1302711111"/>
                  </a:ext>
                </a:extLst>
              </a:tr>
              <a:tr h="3335795">
                <a:tc>
                  <a:txBody>
                    <a:bodyPr/>
                    <a:lstStyle/>
                    <a:p>
                      <a:pPr algn="just">
                        <a:lnSpc>
                          <a:spcPct val="107000"/>
                        </a:lnSpc>
                        <a:spcAft>
                          <a:spcPts val="800"/>
                        </a:spcAft>
                      </a:pPr>
                      <a:r>
                        <a:rPr lang="cs-CZ" sz="1800" dirty="0">
                          <a:effectLst/>
                        </a:rPr>
                        <a:t>Úřad pro ochranu hospodářské soutěže rozhodl takto:</a:t>
                      </a:r>
                    </a:p>
                    <a:p>
                      <a:pPr marL="400050" indent="-400050" algn="just">
                        <a:lnSpc>
                          <a:spcPct val="107000"/>
                        </a:lnSpc>
                        <a:spcAft>
                          <a:spcPts val="800"/>
                        </a:spcAft>
                        <a:buAutoNum type="romanUcPeriod"/>
                      </a:pPr>
                      <a:r>
                        <a:rPr lang="cs-CZ" sz="1800" b="1" kern="1200" dirty="0">
                          <a:solidFill>
                            <a:schemeClr val="dk1"/>
                          </a:solidFill>
                          <a:effectLst/>
                          <a:latin typeface="+mn-lt"/>
                          <a:ea typeface="+mn-ea"/>
                          <a:cs typeface="+mn-cs"/>
                        </a:rPr>
                        <a:t>–</a:t>
                      </a:r>
                      <a:r>
                        <a:rPr lang="cs-CZ" sz="1800" kern="1200" dirty="0">
                          <a:solidFill>
                            <a:schemeClr val="dk1"/>
                          </a:solidFill>
                          <a:effectLst/>
                          <a:latin typeface="+mn-lt"/>
                          <a:ea typeface="+mn-ea"/>
                          <a:cs typeface="+mn-cs"/>
                        </a:rPr>
                        <a:t> Zadavatel </a:t>
                      </a:r>
                      <a:r>
                        <a:rPr lang="cs-CZ" sz="1800" b="1" kern="1200" dirty="0">
                          <a:solidFill>
                            <a:schemeClr val="dk1"/>
                          </a:solidFill>
                          <a:effectLst/>
                          <a:latin typeface="+mn-lt"/>
                          <a:ea typeface="+mn-ea"/>
                          <a:cs typeface="+mn-cs"/>
                        </a:rPr>
                        <a:t>stanovil zadávací podmínky veřejné zakázky </a:t>
                      </a:r>
                      <a:r>
                        <a:rPr lang="cs-CZ" sz="1800" kern="1200" dirty="0">
                          <a:solidFill>
                            <a:schemeClr val="dk1"/>
                          </a:solidFill>
                          <a:effectLst/>
                          <a:latin typeface="+mn-lt"/>
                          <a:ea typeface="+mn-ea"/>
                          <a:cs typeface="+mn-cs"/>
                        </a:rPr>
                        <a:t>„Dodávka řadičů světelné signalizace“ zadávané ve zjednodušeném podlimitním řízení </a:t>
                      </a:r>
                      <a:r>
                        <a:rPr lang="cs-CZ" sz="1800" b="1" kern="1200" dirty="0">
                          <a:solidFill>
                            <a:schemeClr val="dk1"/>
                          </a:solidFill>
                          <a:effectLst/>
                          <a:latin typeface="+mn-lt"/>
                          <a:ea typeface="+mn-ea"/>
                          <a:cs typeface="+mn-cs"/>
                        </a:rPr>
                        <a:t>v rozporu s § 48 odst. 4 zákona </a:t>
                      </a:r>
                      <a:r>
                        <a:rPr lang="cs-CZ" sz="1800" kern="1200" dirty="0">
                          <a:solidFill>
                            <a:schemeClr val="dk1"/>
                          </a:solidFill>
                          <a:effectLst/>
                          <a:latin typeface="+mn-lt"/>
                          <a:ea typeface="+mn-ea"/>
                          <a:cs typeface="+mn-cs"/>
                        </a:rPr>
                        <a:t>č. 134/2016 Sb., o zadávání veřejných zakázek, ve znění pozdějších předpisů, </a:t>
                      </a:r>
                      <a:r>
                        <a:rPr lang="cs-CZ" sz="1800" b="1" kern="1200" dirty="0">
                          <a:solidFill>
                            <a:schemeClr val="dk1"/>
                          </a:solidFill>
                          <a:effectLst/>
                          <a:latin typeface="+mn-lt"/>
                          <a:ea typeface="+mn-ea"/>
                          <a:cs typeface="+mn-cs"/>
                        </a:rPr>
                        <a:t>ve spojení se zásadou transparentnosti zakotvenou v § 6 odst. 1</a:t>
                      </a:r>
                      <a:r>
                        <a:rPr lang="cs-CZ" sz="1800" kern="1200" dirty="0">
                          <a:solidFill>
                            <a:schemeClr val="dk1"/>
                          </a:solidFill>
                          <a:effectLst/>
                          <a:latin typeface="+mn-lt"/>
                          <a:ea typeface="+mn-ea"/>
                          <a:cs typeface="+mn-cs"/>
                        </a:rPr>
                        <a:t> cit. zákona, když si v bodě 9.4 zadávací dokumentace </a:t>
                      </a:r>
                      <a:r>
                        <a:rPr lang="cs-CZ" sz="1800" b="1" kern="1200" dirty="0">
                          <a:solidFill>
                            <a:schemeClr val="dk1"/>
                          </a:solidFill>
                          <a:effectLst/>
                          <a:latin typeface="+mn-lt"/>
                          <a:ea typeface="+mn-ea"/>
                          <a:cs typeface="+mn-cs"/>
                        </a:rPr>
                        <a:t>vyhradil právo nehodnotit nabídku dodavatele, jehož cena bude posouzena jako mimořádně nízká, tj. bez dalšího objasňování mimořádně nízké nabídkové ceny přistoupit přímo k vyloučení dodavatele</a:t>
                      </a:r>
                      <a:r>
                        <a:rPr lang="cs-CZ" sz="1800" kern="1200" dirty="0">
                          <a:solidFill>
                            <a:schemeClr val="dk1"/>
                          </a:solidFill>
                          <a:effectLst/>
                          <a:latin typeface="+mn-lt"/>
                          <a:ea typeface="+mn-ea"/>
                          <a:cs typeface="+mn-cs"/>
                        </a:rPr>
                        <a:t> ze zadávacího řízení, ačkoliv dle </a:t>
                      </a:r>
                      <a:r>
                        <a:rPr lang="cs-CZ" sz="1800" kern="1200" dirty="0" err="1">
                          <a:solidFill>
                            <a:schemeClr val="dk1"/>
                          </a:solidFill>
                          <a:effectLst/>
                          <a:latin typeface="+mn-lt"/>
                          <a:ea typeface="+mn-ea"/>
                          <a:cs typeface="+mn-cs"/>
                        </a:rPr>
                        <a:t>ust</a:t>
                      </a:r>
                      <a:r>
                        <a:rPr lang="cs-CZ" sz="1800" kern="1200" dirty="0">
                          <a:solidFill>
                            <a:schemeClr val="dk1"/>
                          </a:solidFill>
                          <a:effectLst/>
                          <a:latin typeface="+mn-lt"/>
                          <a:ea typeface="+mn-ea"/>
                          <a:cs typeface="+mn-cs"/>
                        </a:rPr>
                        <a:t>. § 48 odst. 4 cit. zákona lze účastníka zadávacího řízení vyloučit z důvodu, že jeho nabídka obsahuje mimořádně nízkou nabídkovou cenu, pouze</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6651" marR="86651" marT="43326" marB="43326"/>
                </a:tc>
                <a:extLst>
                  <a:ext uri="{0D108BD9-81ED-4DB2-BD59-A6C34878D82A}">
                    <a16:rowId xmlns:a16="http://schemas.microsoft.com/office/drawing/2014/main" val="2742567157"/>
                  </a:ext>
                </a:extLst>
              </a:tr>
            </a:tbl>
          </a:graphicData>
        </a:graphic>
      </p:graphicFrame>
    </p:spTree>
    <p:extLst>
      <p:ext uri="{BB962C8B-B14F-4D97-AF65-F5344CB8AC3E}">
        <p14:creationId xmlns:p14="http://schemas.microsoft.com/office/powerpoint/2010/main" val="4901589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1DF5B659-FCA8-0B2E-5AB7-D5FDD0E06DCC}"/>
              </a:ext>
            </a:extLst>
          </p:cNvPr>
          <p:cNvSpPr txBox="1">
            <a:spLocks noGrp="1"/>
          </p:cNvSpPr>
          <p:nvPr>
            <p:ph type="title"/>
          </p:nvPr>
        </p:nvSpPr>
        <p:spPr>
          <a:xfrm>
            <a:off x="179512" y="404664"/>
            <a:ext cx="8784976" cy="743345"/>
          </a:xfrm>
          <a:prstGeom prst="rect">
            <a:avLst/>
          </a:prstGeom>
        </p:spPr>
        <p:txBody>
          <a:bodyPr vert="horz" wrap="square" lIns="0" tIns="13335" rIns="0" bIns="0" rtlCol="0">
            <a:spAutoFit/>
          </a:bodyPr>
          <a:lstStyle/>
          <a:p>
            <a:pPr>
              <a:lnSpc>
                <a:spcPct val="107000"/>
              </a:lnSpc>
              <a:spcAft>
                <a:spcPts val="800"/>
              </a:spcAft>
            </a:pPr>
            <a:r>
              <a:rPr lang="cs-CZ" sz="2300" b="1" spc="-5" dirty="0"/>
              <a:t>Vyloučení na základě mimořádně nízké nabídkové ceny a uvedení chybného CPV kódu </a:t>
            </a:r>
          </a:p>
        </p:txBody>
      </p:sp>
      <p:graphicFrame>
        <p:nvGraphicFramePr>
          <p:cNvPr id="4" name="Tabulka 3">
            <a:extLst>
              <a:ext uri="{FF2B5EF4-FFF2-40B4-BE49-F238E27FC236}">
                <a16:creationId xmlns:a16="http://schemas.microsoft.com/office/drawing/2014/main" id="{2894A2E3-F83D-39C7-AEB5-7A0D77813555}"/>
              </a:ext>
            </a:extLst>
          </p:cNvPr>
          <p:cNvGraphicFramePr>
            <a:graphicFrameLocks noGrp="1"/>
          </p:cNvGraphicFramePr>
          <p:nvPr>
            <p:extLst>
              <p:ext uri="{D42A27DB-BD31-4B8C-83A1-F6EECF244321}">
                <p14:modId xmlns:p14="http://schemas.microsoft.com/office/powerpoint/2010/main" val="4116011531"/>
              </p:ext>
            </p:extLst>
          </p:nvPr>
        </p:nvGraphicFramePr>
        <p:xfrm>
          <a:off x="179512" y="1700808"/>
          <a:ext cx="8784976" cy="4280726"/>
        </p:xfrm>
        <a:graphic>
          <a:graphicData uri="http://schemas.openxmlformats.org/drawingml/2006/table">
            <a:tbl>
              <a:tblPr firstRow="1" bandRow="1"/>
              <a:tblGrid>
                <a:gridCol w="8784976">
                  <a:extLst>
                    <a:ext uri="{9D8B030D-6E8A-4147-A177-3AD203B41FA5}">
                      <a16:colId xmlns:a16="http://schemas.microsoft.com/office/drawing/2014/main" val="2624792503"/>
                    </a:ext>
                  </a:extLst>
                </a:gridCol>
              </a:tblGrid>
              <a:tr h="138430">
                <a:tc>
                  <a:txBody>
                    <a:bodyPr/>
                    <a:lstStyle/>
                    <a:p>
                      <a:pPr algn="just">
                        <a:lnSpc>
                          <a:spcPct val="107000"/>
                        </a:lnSpc>
                        <a:spcAft>
                          <a:spcPts val="800"/>
                        </a:spcAft>
                      </a:pPr>
                      <a:r>
                        <a:rPr lang="cs-CZ" sz="1800" dirty="0">
                          <a:solidFill>
                            <a:srgbClr val="000000"/>
                          </a:solidFill>
                          <a:effectLst/>
                          <a:latin typeface="+mn-lt"/>
                          <a:ea typeface="Times New Roman" panose="02020603050405020304" pitchFamily="18" charset="0"/>
                          <a:cs typeface="Calibri" panose="020F0502020204030204" pitchFamily="34" charset="0"/>
                        </a:rPr>
                        <a:t>za předpokladu, že tato nebyla dodavatelem na písemnou žádost zadavatele zdůvodněna.</a:t>
                      </a:r>
                      <a:endParaRPr lang="cs-CZ" sz="18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800" b="1" dirty="0">
                          <a:solidFill>
                            <a:srgbClr val="000000"/>
                          </a:solidFill>
                          <a:effectLst/>
                          <a:latin typeface="+mn-lt"/>
                          <a:ea typeface="Times New Roman" panose="02020603050405020304" pitchFamily="18" charset="0"/>
                          <a:cs typeface="Calibri" panose="020F0502020204030204" pitchFamily="34" charset="0"/>
                        </a:rPr>
                        <a:t>II. -</a:t>
                      </a:r>
                      <a:r>
                        <a:rPr lang="cs-CZ" sz="1800" dirty="0">
                          <a:solidFill>
                            <a:srgbClr val="000000"/>
                          </a:solidFill>
                          <a:effectLst/>
                          <a:latin typeface="+mn-lt"/>
                          <a:ea typeface="Times New Roman" panose="02020603050405020304" pitchFamily="18" charset="0"/>
                          <a:cs typeface="Calibri" panose="020F0502020204030204" pitchFamily="34" charset="0"/>
                        </a:rPr>
                        <a:t> Zadavatel </a:t>
                      </a:r>
                      <a:r>
                        <a:rPr lang="cs-CZ" sz="1800" b="1" dirty="0">
                          <a:solidFill>
                            <a:srgbClr val="000000"/>
                          </a:solidFill>
                          <a:effectLst/>
                          <a:latin typeface="+mn-lt"/>
                          <a:ea typeface="Times New Roman" panose="02020603050405020304" pitchFamily="18" charset="0"/>
                          <a:cs typeface="Calibri" panose="020F0502020204030204" pitchFamily="34" charset="0"/>
                        </a:rPr>
                        <a:t>stanovil zadávací podmínky</a:t>
                      </a:r>
                      <a:r>
                        <a:rPr lang="cs-CZ" sz="1800" dirty="0">
                          <a:solidFill>
                            <a:srgbClr val="000000"/>
                          </a:solidFill>
                          <a:effectLst/>
                          <a:latin typeface="+mn-lt"/>
                          <a:ea typeface="Times New Roman" panose="02020603050405020304" pitchFamily="18" charset="0"/>
                          <a:cs typeface="Calibri" panose="020F0502020204030204" pitchFamily="34" charset="0"/>
                        </a:rPr>
                        <a:t> veřejné zakázky „Dodávka řadičů světelné signalizace“ zadávané ve zjednodušeném podlimitním řízení </a:t>
                      </a:r>
                      <a:r>
                        <a:rPr lang="cs-CZ" sz="1800" b="1" dirty="0">
                          <a:solidFill>
                            <a:srgbClr val="000000"/>
                          </a:solidFill>
                          <a:effectLst/>
                          <a:latin typeface="+mn-lt"/>
                          <a:ea typeface="Times New Roman" panose="02020603050405020304" pitchFamily="18" charset="0"/>
                          <a:cs typeface="Calibri" panose="020F0502020204030204" pitchFamily="34" charset="0"/>
                        </a:rPr>
                        <a:t>v rozporu se zásadou transparentnosti zakotvenou v </a:t>
                      </a:r>
                      <a:r>
                        <a:rPr lang="cs-CZ" sz="1800" b="1" dirty="0" err="1">
                          <a:solidFill>
                            <a:srgbClr val="000000"/>
                          </a:solidFill>
                          <a:effectLst/>
                          <a:latin typeface="+mn-lt"/>
                          <a:ea typeface="Times New Roman" panose="02020603050405020304" pitchFamily="18" charset="0"/>
                          <a:cs typeface="Calibri" panose="020F0502020204030204" pitchFamily="34" charset="0"/>
                        </a:rPr>
                        <a:t>ust</a:t>
                      </a:r>
                      <a:r>
                        <a:rPr lang="cs-CZ" sz="1800" b="1" dirty="0">
                          <a:solidFill>
                            <a:srgbClr val="000000"/>
                          </a:solidFill>
                          <a:effectLst/>
                          <a:latin typeface="+mn-lt"/>
                          <a:ea typeface="Times New Roman" panose="02020603050405020304" pitchFamily="18" charset="0"/>
                          <a:cs typeface="Calibri" panose="020F0502020204030204" pitchFamily="34" charset="0"/>
                        </a:rPr>
                        <a:t>. § 6 odst. 1</a:t>
                      </a:r>
                      <a:r>
                        <a:rPr lang="cs-CZ" sz="1800" dirty="0">
                          <a:solidFill>
                            <a:srgbClr val="000000"/>
                          </a:solidFill>
                          <a:effectLst/>
                          <a:latin typeface="+mn-lt"/>
                          <a:ea typeface="Times New Roman" panose="02020603050405020304" pitchFamily="18" charset="0"/>
                          <a:cs typeface="Calibri" panose="020F0502020204030204" pitchFamily="34" charset="0"/>
                        </a:rPr>
                        <a:t> zákona č. 134/2016 Sb., o zadávání veřejných zakázek, ve znění pozdějších předpisů, </a:t>
                      </a:r>
                      <a:r>
                        <a:rPr lang="cs-CZ" sz="1800" b="1" dirty="0">
                          <a:solidFill>
                            <a:srgbClr val="000000"/>
                          </a:solidFill>
                          <a:effectLst/>
                          <a:latin typeface="+mn-lt"/>
                          <a:ea typeface="Times New Roman" panose="02020603050405020304" pitchFamily="18" charset="0"/>
                          <a:cs typeface="Calibri" panose="020F0502020204030204" pitchFamily="34" charset="0"/>
                        </a:rPr>
                        <a:t>a v rozporu se zásadou zákazu diskriminace zakotvenou v </a:t>
                      </a:r>
                      <a:r>
                        <a:rPr lang="cs-CZ" sz="1800" b="1" dirty="0" err="1">
                          <a:solidFill>
                            <a:srgbClr val="000000"/>
                          </a:solidFill>
                          <a:effectLst/>
                          <a:latin typeface="+mn-lt"/>
                          <a:ea typeface="Times New Roman" panose="02020603050405020304" pitchFamily="18" charset="0"/>
                          <a:cs typeface="Calibri" panose="020F0502020204030204" pitchFamily="34" charset="0"/>
                        </a:rPr>
                        <a:t>ust</a:t>
                      </a:r>
                      <a:r>
                        <a:rPr lang="cs-CZ" sz="1800" b="1" dirty="0">
                          <a:solidFill>
                            <a:srgbClr val="000000"/>
                          </a:solidFill>
                          <a:effectLst/>
                          <a:latin typeface="+mn-lt"/>
                          <a:ea typeface="Times New Roman" panose="02020603050405020304" pitchFamily="18" charset="0"/>
                          <a:cs typeface="Calibri" panose="020F0502020204030204" pitchFamily="34" charset="0"/>
                        </a:rPr>
                        <a:t>. § 6 odst. 2</a:t>
                      </a:r>
                      <a:r>
                        <a:rPr lang="cs-CZ" sz="1800" dirty="0">
                          <a:solidFill>
                            <a:srgbClr val="000000"/>
                          </a:solidFill>
                          <a:effectLst/>
                          <a:latin typeface="+mn-lt"/>
                          <a:ea typeface="Times New Roman" panose="02020603050405020304" pitchFamily="18" charset="0"/>
                          <a:cs typeface="Calibri" panose="020F0502020204030204" pitchFamily="34" charset="0"/>
                        </a:rPr>
                        <a:t> cit. zákona, když v čl. 2.2 zadávací dokumentace a také na profilu zadavatele </a:t>
                      </a:r>
                      <a:r>
                        <a:rPr lang="cs-CZ" sz="1800" b="1" dirty="0">
                          <a:solidFill>
                            <a:srgbClr val="000000"/>
                          </a:solidFill>
                          <a:effectLst/>
                          <a:latin typeface="+mn-lt"/>
                          <a:ea typeface="Times New Roman" panose="02020603050405020304" pitchFamily="18" charset="0"/>
                          <a:cs typeface="Calibri" panose="020F0502020204030204" pitchFamily="34" charset="0"/>
                        </a:rPr>
                        <a:t>klasifikoval předmět veřejné zakázky CPV kódem 45316212-4 „Instalace a montáž dopravních semaforů“, který je součástí oddílu „Stavební práce“, skupiny „Stavební montážní práce“, ačkoli hlavním předmětem cit. veřejné zakázky jsou dodávky</a:t>
                      </a:r>
                      <a:r>
                        <a:rPr lang="cs-CZ" sz="1800" dirty="0">
                          <a:solidFill>
                            <a:srgbClr val="000000"/>
                          </a:solidFill>
                          <a:effectLst/>
                          <a:latin typeface="+mn-lt"/>
                          <a:ea typeface="Times New Roman" panose="02020603050405020304" pitchFamily="18" charset="0"/>
                          <a:cs typeface="Calibri" panose="020F0502020204030204" pitchFamily="34" charset="0"/>
                        </a:rPr>
                        <a:t>, jak ostatně zadavatel uvedl i při vymezení druhu veřejné zakázky na profilu zadavatele, a </a:t>
                      </a:r>
                      <a:r>
                        <a:rPr lang="cs-CZ" sz="1800" b="1" dirty="0">
                          <a:solidFill>
                            <a:srgbClr val="000000"/>
                          </a:solidFill>
                          <a:effectLst/>
                          <a:latin typeface="+mn-lt"/>
                          <a:ea typeface="Times New Roman" panose="02020603050405020304" pitchFamily="18" charset="0"/>
                          <a:cs typeface="Calibri" panose="020F0502020204030204" pitchFamily="34" charset="0"/>
                        </a:rPr>
                        <a:t>použil tak nepřiléhavý CPV kód, který mohl potenciální dodavatele uvést v omyl.</a:t>
                      </a:r>
                      <a:endParaRPr lang="cs-CZ" sz="1800" dirty="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2712876846"/>
                  </a:ext>
                </a:extLst>
              </a:tr>
            </a:tbl>
          </a:graphicData>
        </a:graphic>
      </p:graphicFrame>
    </p:spTree>
    <p:extLst>
      <p:ext uri="{BB962C8B-B14F-4D97-AF65-F5344CB8AC3E}">
        <p14:creationId xmlns:p14="http://schemas.microsoft.com/office/powerpoint/2010/main" val="2708965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1DF5B659-FCA8-0B2E-5AB7-D5FDD0E06DCC}"/>
              </a:ext>
            </a:extLst>
          </p:cNvPr>
          <p:cNvSpPr txBox="1">
            <a:spLocks noGrp="1"/>
          </p:cNvSpPr>
          <p:nvPr>
            <p:ph type="title"/>
          </p:nvPr>
        </p:nvSpPr>
        <p:spPr>
          <a:xfrm>
            <a:off x="179512" y="404664"/>
            <a:ext cx="8784976" cy="364652"/>
          </a:xfrm>
          <a:prstGeom prst="rect">
            <a:avLst/>
          </a:prstGeom>
        </p:spPr>
        <p:txBody>
          <a:bodyPr vert="horz" wrap="square" lIns="0" tIns="13335" rIns="0" bIns="0" rtlCol="0">
            <a:spAutoFit/>
          </a:bodyPr>
          <a:lstStyle/>
          <a:p>
            <a:pPr>
              <a:lnSpc>
                <a:spcPct val="107000"/>
              </a:lnSpc>
              <a:spcAft>
                <a:spcPts val="800"/>
              </a:spcAft>
            </a:pPr>
            <a:r>
              <a:rPr lang="cs-CZ" sz="2300" b="1" spc="-5" dirty="0"/>
              <a:t>Příliš široce vymezený předmět veřejné zakázky </a:t>
            </a:r>
          </a:p>
        </p:txBody>
      </p:sp>
      <p:graphicFrame>
        <p:nvGraphicFramePr>
          <p:cNvPr id="3" name="Tabulka 2">
            <a:extLst>
              <a:ext uri="{FF2B5EF4-FFF2-40B4-BE49-F238E27FC236}">
                <a16:creationId xmlns:a16="http://schemas.microsoft.com/office/drawing/2014/main" id="{09F92A53-0465-863A-FF37-81C939DB82A3}"/>
              </a:ext>
            </a:extLst>
          </p:cNvPr>
          <p:cNvGraphicFramePr>
            <a:graphicFrameLocks noGrp="1"/>
          </p:cNvGraphicFramePr>
          <p:nvPr>
            <p:extLst>
              <p:ext uri="{D42A27DB-BD31-4B8C-83A1-F6EECF244321}">
                <p14:modId xmlns:p14="http://schemas.microsoft.com/office/powerpoint/2010/main" val="169543781"/>
              </p:ext>
            </p:extLst>
          </p:nvPr>
        </p:nvGraphicFramePr>
        <p:xfrm>
          <a:off x="143827" y="804953"/>
          <a:ext cx="8712968" cy="5995764"/>
        </p:xfrm>
        <a:graphic>
          <a:graphicData uri="http://schemas.openxmlformats.org/drawingml/2006/table">
            <a:tbl>
              <a:tblPr firstRow="1" bandRow="1"/>
              <a:tblGrid>
                <a:gridCol w="8712968">
                  <a:extLst>
                    <a:ext uri="{9D8B030D-6E8A-4147-A177-3AD203B41FA5}">
                      <a16:colId xmlns:a16="http://schemas.microsoft.com/office/drawing/2014/main" val="841498682"/>
                    </a:ext>
                  </a:extLst>
                </a:gridCol>
              </a:tblGrid>
              <a:tr h="4351338">
                <a:tc>
                  <a:txBody>
                    <a:bodyPr/>
                    <a:lstStyle/>
                    <a:p>
                      <a:pPr algn="just">
                        <a:lnSpc>
                          <a:spcPct val="107000"/>
                        </a:lnSpc>
                        <a:spcAft>
                          <a:spcPts val="800"/>
                        </a:spcAft>
                      </a:pPr>
                      <a:r>
                        <a:rPr lang="cs-CZ" sz="1800" dirty="0">
                          <a:solidFill>
                            <a:srgbClr val="000000"/>
                          </a:solidFill>
                          <a:effectLst/>
                          <a:latin typeface="+mn-lt"/>
                          <a:ea typeface="Times New Roman" panose="02020603050405020304" pitchFamily="18" charset="0"/>
                          <a:cs typeface="Calibri" panose="020F0502020204030204" pitchFamily="34" charset="0"/>
                        </a:rPr>
                        <a:t>do předmětu plnění uvedené veřejné zakázky zahrnuta, přestože by jinak, pokud by citovaný obviněný umožnil podat zvlášť nabídky na dodání veslařských lodí jednotlivých značek (tj. veslařských lodí značky </a:t>
                      </a:r>
                      <a:r>
                        <a:rPr lang="cs-CZ" sz="1800" dirty="0" err="1">
                          <a:solidFill>
                            <a:srgbClr val="000000"/>
                          </a:solidFill>
                          <a:effectLst/>
                          <a:latin typeface="+mn-lt"/>
                          <a:ea typeface="Times New Roman" panose="02020603050405020304" pitchFamily="18" charset="0"/>
                          <a:cs typeface="Calibri" panose="020F0502020204030204" pitchFamily="34" charset="0"/>
                        </a:rPr>
                        <a:t>Empacher</a:t>
                      </a:r>
                      <a:r>
                        <a:rPr lang="cs-CZ" sz="1800" dirty="0">
                          <a:solidFill>
                            <a:srgbClr val="000000"/>
                          </a:solidFill>
                          <a:effectLst/>
                          <a:latin typeface="+mn-lt"/>
                          <a:ea typeface="Times New Roman" panose="02020603050405020304" pitchFamily="18" charset="0"/>
                          <a:cs typeface="Calibri" panose="020F0502020204030204" pitchFamily="34" charset="0"/>
                        </a:rPr>
                        <a:t> a veslařských lodí značky </a:t>
                      </a:r>
                      <a:r>
                        <a:rPr lang="cs-CZ" sz="1800" dirty="0" err="1">
                          <a:solidFill>
                            <a:srgbClr val="000000"/>
                          </a:solidFill>
                          <a:effectLst/>
                          <a:latin typeface="+mn-lt"/>
                          <a:ea typeface="Times New Roman" panose="02020603050405020304" pitchFamily="18" charset="0"/>
                          <a:cs typeface="Calibri" panose="020F0502020204030204" pitchFamily="34" charset="0"/>
                        </a:rPr>
                        <a:t>Filippi</a:t>
                      </a:r>
                      <a:r>
                        <a:rPr lang="cs-CZ" sz="1800" dirty="0">
                          <a:solidFill>
                            <a:srgbClr val="000000"/>
                          </a:solidFill>
                          <a:effectLst/>
                          <a:latin typeface="+mn-lt"/>
                          <a:ea typeface="Times New Roman" panose="02020603050405020304" pitchFamily="18" charset="0"/>
                          <a:cs typeface="Calibri" panose="020F0502020204030204" pitchFamily="34" charset="0"/>
                        </a:rPr>
                        <a:t>), nabídku podat mohli, a zároveň v důsledku uvedené skutečnosti došlo k bezdůvodnému zvýhodnění vybraného dodavatele – Sportcentrum Račice, a.s., citovaný obviněný zadal uvedenou veřejnou zakázku, když s uvedeným vybraným dodavatelem uzavřel smlouvu na plnění předmětu uvedené veřejné zakázky.</a:t>
                      </a:r>
                      <a:endParaRPr lang="cs-CZ" sz="18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800" b="1" dirty="0">
                          <a:solidFill>
                            <a:srgbClr val="000000"/>
                          </a:solidFill>
                          <a:effectLst/>
                          <a:latin typeface="+mn-lt"/>
                          <a:ea typeface="Times New Roman" panose="02020603050405020304" pitchFamily="18" charset="0"/>
                          <a:cs typeface="Calibri" panose="020F0502020204030204" pitchFamily="34" charset="0"/>
                        </a:rPr>
                        <a:t>II. -</a:t>
                      </a:r>
                      <a:r>
                        <a:rPr lang="cs-CZ" sz="1800" dirty="0">
                          <a:solidFill>
                            <a:srgbClr val="000000"/>
                          </a:solidFill>
                          <a:effectLst/>
                          <a:latin typeface="+mn-lt"/>
                          <a:ea typeface="Times New Roman" panose="02020603050405020304" pitchFamily="18" charset="0"/>
                          <a:cs typeface="Calibri" panose="020F0502020204030204" pitchFamily="34" charset="0"/>
                        </a:rPr>
                        <a:t> Obviněný se dopustil přestupku podle § 268 odst. 1 písm. b) zákona č. 134/2016 Sb., o zadávání veřejných zakázek, ve znění pozdějších předpisů, tím, že </a:t>
                      </a:r>
                      <a:r>
                        <a:rPr lang="cs-CZ" sz="1800" b="1" dirty="0">
                          <a:solidFill>
                            <a:srgbClr val="000000"/>
                          </a:solidFill>
                          <a:effectLst/>
                          <a:latin typeface="+mn-lt"/>
                          <a:ea typeface="Times New Roman" panose="02020603050405020304" pitchFamily="18" charset="0"/>
                          <a:cs typeface="Calibri" panose="020F0502020204030204" pitchFamily="34" charset="0"/>
                        </a:rPr>
                        <a:t>stanovil zadávací podmínky</a:t>
                      </a:r>
                      <a:r>
                        <a:rPr lang="cs-CZ" sz="1800" dirty="0">
                          <a:solidFill>
                            <a:srgbClr val="000000"/>
                          </a:solidFill>
                          <a:effectLst/>
                          <a:latin typeface="+mn-lt"/>
                          <a:ea typeface="Times New Roman" panose="02020603050405020304" pitchFamily="18" charset="0"/>
                          <a:cs typeface="Calibri" panose="020F0502020204030204" pitchFamily="34" charset="0"/>
                        </a:rPr>
                        <a:t> části I. „Dodávka veslařských lodí“ veřejné zakázky „Dodávka veslařských lodí“ zadávané v otevřeném řízení </a:t>
                      </a:r>
                      <a:r>
                        <a:rPr lang="cs-CZ" sz="1800" b="1" dirty="0">
                          <a:solidFill>
                            <a:srgbClr val="000000"/>
                          </a:solidFill>
                          <a:effectLst/>
                          <a:latin typeface="+mn-lt"/>
                          <a:ea typeface="Times New Roman" panose="02020603050405020304" pitchFamily="18" charset="0"/>
                          <a:cs typeface="Calibri" panose="020F0502020204030204" pitchFamily="34" charset="0"/>
                        </a:rPr>
                        <a:t>v rozporu s § 36 odst. 1 citovaného zákona ve spojení se zásadou zákazu diskriminace zakotvenou v § 6 odst. 2 citovaného zákona</a:t>
                      </a:r>
                      <a:r>
                        <a:rPr lang="cs-CZ" sz="1800" dirty="0">
                          <a:solidFill>
                            <a:srgbClr val="000000"/>
                          </a:solidFill>
                          <a:effectLst/>
                          <a:latin typeface="+mn-lt"/>
                          <a:ea typeface="Times New Roman" panose="02020603050405020304" pitchFamily="18" charset="0"/>
                          <a:cs typeface="Calibri" panose="020F0502020204030204" pitchFamily="34" charset="0"/>
                        </a:rPr>
                        <a:t>, když předmět plnění části I. uvedené veřejné zakázky vymezil tak, že jeho součástí bylo podle přílohy č. 1 „Technická specifikace předmětu Části I. veřejné zakázky“ zadávací dokumentace k uvedené veřejné zakázce dodání celkem 11 ks různých typů veslařských lodí bez požadavku na určitý produkt nebo výrobce, 5 ks různých určitých typů veslařských lodí značky </a:t>
                      </a:r>
                      <a:r>
                        <a:rPr lang="cs-CZ" sz="1800" dirty="0" err="1">
                          <a:solidFill>
                            <a:srgbClr val="000000"/>
                          </a:solidFill>
                          <a:effectLst/>
                          <a:latin typeface="+mn-lt"/>
                          <a:ea typeface="Times New Roman" panose="02020603050405020304" pitchFamily="18" charset="0"/>
                          <a:cs typeface="Calibri" panose="020F0502020204030204" pitchFamily="34" charset="0"/>
                        </a:rPr>
                        <a:t>Filippi</a:t>
                      </a:r>
                      <a:r>
                        <a:rPr lang="cs-CZ" sz="1800" dirty="0">
                          <a:solidFill>
                            <a:srgbClr val="000000"/>
                          </a:solidFill>
                          <a:effectLst/>
                          <a:latin typeface="+mn-lt"/>
                          <a:ea typeface="Times New Roman" panose="02020603050405020304" pitchFamily="18" charset="0"/>
                          <a:cs typeface="Calibri" panose="020F0502020204030204" pitchFamily="34" charset="0"/>
                        </a:rPr>
                        <a:t> a 1 ks určitého typu veslařské lodi značky </a:t>
                      </a:r>
                      <a:r>
                        <a:rPr lang="cs-CZ" sz="1800" dirty="0" err="1">
                          <a:solidFill>
                            <a:srgbClr val="000000"/>
                          </a:solidFill>
                          <a:effectLst/>
                          <a:latin typeface="+mn-lt"/>
                          <a:ea typeface="Times New Roman" panose="02020603050405020304" pitchFamily="18" charset="0"/>
                          <a:cs typeface="Calibri" panose="020F0502020204030204" pitchFamily="34" charset="0"/>
                        </a:rPr>
                        <a:t>Empacher</a:t>
                      </a:r>
                      <a:r>
                        <a:rPr lang="cs-CZ" sz="1800" dirty="0">
                          <a:solidFill>
                            <a:srgbClr val="000000"/>
                          </a:solidFill>
                          <a:effectLst/>
                          <a:latin typeface="+mn-lt"/>
                          <a:ea typeface="Times New Roman" panose="02020603050405020304" pitchFamily="18" charset="0"/>
                          <a:cs typeface="Calibri" panose="020F0502020204030204" pitchFamily="34" charset="0"/>
                        </a:rPr>
                        <a:t>, čímž </a:t>
                      </a:r>
                      <a:r>
                        <a:rPr lang="cs-CZ" sz="1800" b="1" dirty="0">
                          <a:solidFill>
                            <a:srgbClr val="000000"/>
                          </a:solidFill>
                          <a:effectLst/>
                          <a:latin typeface="+mn-lt"/>
                          <a:ea typeface="Times New Roman" panose="02020603050405020304" pitchFamily="18" charset="0"/>
                          <a:cs typeface="Calibri" panose="020F0502020204030204" pitchFamily="34" charset="0"/>
                        </a:rPr>
                        <a:t>vymezil předmět plnění části I. uvedené veřejné zakázky natolik široce, že v důsledku této skutečnosti došlo k bezdůvodnému omezení hospodářské soutěže</a:t>
                      </a:r>
                      <a:r>
                        <a:rPr lang="cs-CZ" sz="1800" dirty="0">
                          <a:solidFill>
                            <a:srgbClr val="000000"/>
                          </a:solidFill>
                          <a:effectLst/>
                          <a:latin typeface="+mn-lt"/>
                          <a:ea typeface="Times New Roman" panose="02020603050405020304" pitchFamily="18" charset="0"/>
                          <a:cs typeface="Calibri" panose="020F0502020204030204" pitchFamily="34" charset="0"/>
                        </a:rPr>
                        <a:t>, neboť někteří dodavatelé</a:t>
                      </a:r>
                      <a:endParaRPr lang="cs-CZ" sz="1800" dirty="0">
                        <a:effectLst/>
                        <a:latin typeface="+mn-lt"/>
                        <a:ea typeface="Calibri" panose="020F0502020204030204" pitchFamily="34" charset="0"/>
                        <a:cs typeface="Times New Roman" panose="02020603050405020304" pitchFamily="18" charset="0"/>
                      </a:endParaRPr>
                    </a:p>
                  </a:txBody>
                  <a:tcPr marL="45496" marR="45496" marT="22748" marB="2274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799548705"/>
                  </a:ext>
                </a:extLst>
              </a:tr>
            </a:tbl>
          </a:graphicData>
        </a:graphic>
      </p:graphicFrame>
    </p:spTree>
    <p:extLst>
      <p:ext uri="{BB962C8B-B14F-4D97-AF65-F5344CB8AC3E}">
        <p14:creationId xmlns:p14="http://schemas.microsoft.com/office/powerpoint/2010/main" val="36527410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9D0D0221-4FBA-3518-58D8-0C7513C42B41}"/>
              </a:ext>
            </a:extLst>
          </p:cNvPr>
          <p:cNvSpPr txBox="1"/>
          <p:nvPr/>
        </p:nvSpPr>
        <p:spPr>
          <a:xfrm>
            <a:off x="134888" y="1484784"/>
            <a:ext cx="8874224" cy="4829592"/>
          </a:xfrm>
          <a:prstGeom prst="rect">
            <a:avLst/>
          </a:prstGeom>
          <a:noFill/>
        </p:spPr>
        <p:txBody>
          <a:bodyPr wrap="square">
            <a:spAutoFit/>
          </a:bodyPr>
          <a:lstStyle/>
          <a:p>
            <a:pPr algn="just">
              <a:lnSpc>
                <a:spcPct val="200000"/>
              </a:lnSpc>
              <a:spcAft>
                <a:spcPts val="800"/>
              </a:spcAft>
            </a:pPr>
            <a:r>
              <a:rPr lang="cs-CZ" sz="2200" b="1" dirty="0">
                <a:effectLst/>
                <a:ea typeface="Calibri" panose="020F0502020204030204" pitchFamily="34" charset="0"/>
                <a:cs typeface="Times New Roman" panose="02020603050405020304" pitchFamily="18" charset="0"/>
              </a:rPr>
              <a:t>Skutkový stav:</a:t>
            </a:r>
            <a:endParaRPr lang="cs-CZ" sz="2200" dirty="0">
              <a:effectLst/>
              <a:ea typeface="Calibri" panose="020F0502020204030204" pitchFamily="34" charset="0"/>
              <a:cs typeface="Times New Roman" panose="02020603050405020304" pitchFamily="18" charset="0"/>
            </a:endParaRPr>
          </a:p>
          <a:p>
            <a:pPr marL="342900" lvl="0" indent="-342900" algn="just">
              <a:lnSpc>
                <a:spcPct val="200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Zadavatel ve zjednodušeném podlimitním řízení zadává zakázku s předmětem „Dodávka řadičů světelné signalizace“</a:t>
            </a:r>
          </a:p>
          <a:p>
            <a:pPr marL="342900" lvl="0" indent="-342900" algn="just">
              <a:lnSpc>
                <a:spcPct val="200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Zadavatel si v zadávací dokumentaci vyhradil právo „nehodnotit nabídku dodavatele, jehož cena bude posouzena jako mimořádně nízká“ a to bez výzvy k objasnění</a:t>
            </a:r>
          </a:p>
          <a:p>
            <a:pPr marL="342900" lvl="0" indent="-342900" algn="just">
              <a:lnSpc>
                <a:spcPct val="200000"/>
              </a:lnSpc>
              <a:spcAft>
                <a:spcPts val="800"/>
              </a:spcAft>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Zadavatel také uvedl špatný CPV kód</a:t>
            </a:r>
          </a:p>
        </p:txBody>
      </p:sp>
      <p:sp>
        <p:nvSpPr>
          <p:cNvPr id="3" name="object 3">
            <a:extLst>
              <a:ext uri="{FF2B5EF4-FFF2-40B4-BE49-F238E27FC236}">
                <a16:creationId xmlns:a16="http://schemas.microsoft.com/office/drawing/2014/main" id="{C9D0D2F5-E6AB-2C1A-96C7-9A340AD0EAEE}"/>
              </a:ext>
            </a:extLst>
          </p:cNvPr>
          <p:cNvSpPr txBox="1">
            <a:spLocks/>
          </p:cNvSpPr>
          <p:nvPr/>
        </p:nvSpPr>
        <p:spPr>
          <a:xfrm>
            <a:off x="179512" y="404664"/>
            <a:ext cx="8784976"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Vyloučení na základě mimořádně nízké nabídkové ceny a uvedení chybného CPV kódu </a:t>
            </a:r>
          </a:p>
        </p:txBody>
      </p:sp>
    </p:spTree>
    <p:extLst>
      <p:ext uri="{BB962C8B-B14F-4D97-AF65-F5344CB8AC3E}">
        <p14:creationId xmlns:p14="http://schemas.microsoft.com/office/powerpoint/2010/main" val="1688196792"/>
      </p:ext>
    </p:extLst>
  </p:cSld>
  <p:clrMapOvr>
    <a:masterClrMapping/>
  </p:clrMapOvr>
  <p:transition>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6CDA513-B1DA-33E8-086B-51E041DA25A6}"/>
              </a:ext>
            </a:extLst>
          </p:cNvPr>
          <p:cNvSpPr txBox="1"/>
          <p:nvPr/>
        </p:nvSpPr>
        <p:spPr>
          <a:xfrm>
            <a:off x="935596" y="1628800"/>
            <a:ext cx="7272808" cy="4759701"/>
          </a:xfrm>
          <a:prstGeom prst="rect">
            <a:avLst/>
          </a:prstGeom>
          <a:noFill/>
        </p:spPr>
        <p:txBody>
          <a:bodyPr wrap="square">
            <a:spAutoFit/>
          </a:bodyPr>
          <a:lstStyle/>
          <a:p>
            <a:pPr algn="just">
              <a:lnSpc>
                <a:spcPct val="150000"/>
              </a:lnSpc>
              <a:spcAft>
                <a:spcPts val="800"/>
              </a:spcAft>
            </a:pPr>
            <a:r>
              <a:rPr lang="cs-CZ" sz="2200" b="1" dirty="0">
                <a:effectLst/>
                <a:ea typeface="Calibri" panose="020F0502020204030204" pitchFamily="34" charset="0"/>
                <a:cs typeface="Times New Roman" panose="02020603050405020304" pitchFamily="18" charset="0"/>
              </a:rPr>
              <a:t>Právní úprava:</a:t>
            </a:r>
          </a:p>
          <a:p>
            <a:pPr algn="just">
              <a:lnSpc>
                <a:spcPct val="200000"/>
              </a:lnSpc>
              <a:spcAft>
                <a:spcPts val="800"/>
              </a:spcAft>
            </a:pPr>
            <a:endParaRPr lang="cs-CZ" sz="2200" b="1" dirty="0">
              <a:effectLst/>
              <a:ea typeface="Calibri" panose="020F0502020204030204" pitchFamily="34" charset="0"/>
              <a:cs typeface="Times New Roman" panose="02020603050405020304" pitchFamily="18" charset="0"/>
            </a:endParaRPr>
          </a:p>
          <a:p>
            <a:pPr>
              <a:lnSpc>
                <a:spcPct val="200000"/>
              </a:lnSpc>
              <a:spcAft>
                <a:spcPts val="800"/>
              </a:spcAft>
            </a:pPr>
            <a:r>
              <a:rPr lang="pl-PL" sz="2000" b="1" dirty="0">
                <a:effectLst/>
                <a:ea typeface="Calibri" panose="020F0502020204030204" pitchFamily="34" charset="0"/>
                <a:cs typeface="Times New Roman" panose="02020603050405020304" pitchFamily="18" charset="0"/>
              </a:rPr>
              <a:t>§ 6 odst. 1 a 2 ZZVZ</a:t>
            </a:r>
          </a:p>
          <a:p>
            <a:pPr>
              <a:lnSpc>
                <a:spcPct val="200000"/>
              </a:lnSpc>
              <a:spcAft>
                <a:spcPts val="800"/>
              </a:spcAft>
            </a:pPr>
            <a:r>
              <a:rPr lang="pl-PL" sz="2000" b="1" dirty="0">
                <a:effectLst/>
                <a:ea typeface="Calibri" panose="020F0502020204030204" pitchFamily="34" charset="0"/>
                <a:cs typeface="Times New Roman" panose="02020603050405020304" pitchFamily="18" charset="0"/>
              </a:rPr>
              <a:t>§ 48 odst. 4 ZZVZ</a:t>
            </a:r>
          </a:p>
          <a:p>
            <a:pPr>
              <a:lnSpc>
                <a:spcPct val="200000"/>
              </a:lnSpc>
              <a:spcAft>
                <a:spcPts val="800"/>
              </a:spcAft>
            </a:pPr>
            <a:r>
              <a:rPr lang="pl-PL" sz="2000" b="1" dirty="0">
                <a:effectLst/>
                <a:ea typeface="Calibri" panose="020F0502020204030204" pitchFamily="34" charset="0"/>
                <a:cs typeface="Times New Roman" panose="02020603050405020304" pitchFamily="18" charset="0"/>
              </a:rPr>
              <a:t>§ 113 ZZVZ</a:t>
            </a:r>
          </a:p>
          <a:p>
            <a:pPr>
              <a:lnSpc>
                <a:spcPct val="200000"/>
              </a:lnSpc>
              <a:spcAft>
                <a:spcPts val="800"/>
              </a:spcAft>
            </a:pPr>
            <a:endParaRPr lang="pl-PL" sz="2000" b="1" dirty="0">
              <a:effectLst/>
              <a:ea typeface="Calibri" panose="020F0502020204030204" pitchFamily="34" charset="0"/>
              <a:cs typeface="Times New Roman" panose="02020603050405020304" pitchFamily="18" charset="0"/>
            </a:endParaRPr>
          </a:p>
          <a:p>
            <a:pPr algn="just">
              <a:lnSpc>
                <a:spcPct val="150000"/>
              </a:lnSpc>
              <a:spcAft>
                <a:spcPts val="800"/>
              </a:spcAft>
            </a:pPr>
            <a:endParaRPr lang="cs-CZ" sz="2000" dirty="0">
              <a:effectLst/>
              <a:ea typeface="Calibri" panose="020F0502020204030204" pitchFamily="34" charset="0"/>
              <a:cs typeface="Times New Roman" panose="02020603050405020304" pitchFamily="18" charset="0"/>
            </a:endParaRPr>
          </a:p>
        </p:txBody>
      </p:sp>
      <p:sp>
        <p:nvSpPr>
          <p:cNvPr id="4" name="object 3">
            <a:extLst>
              <a:ext uri="{FF2B5EF4-FFF2-40B4-BE49-F238E27FC236}">
                <a16:creationId xmlns:a16="http://schemas.microsoft.com/office/drawing/2014/main" id="{435EC4CC-F9F7-4F22-5BBA-DEEE4CA3A668}"/>
              </a:ext>
            </a:extLst>
          </p:cNvPr>
          <p:cNvSpPr txBox="1">
            <a:spLocks/>
          </p:cNvSpPr>
          <p:nvPr/>
        </p:nvSpPr>
        <p:spPr>
          <a:xfrm>
            <a:off x="179512" y="404664"/>
            <a:ext cx="8784976"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Vyloučení na základě mimořádně nízké nabídkové ceny a uvedení chybného CPV kódu </a:t>
            </a:r>
            <a:endParaRPr lang="cs-CZ" sz="2300" b="1" spc="-5" dirty="0"/>
          </a:p>
        </p:txBody>
      </p:sp>
    </p:spTree>
    <p:extLst>
      <p:ext uri="{BB962C8B-B14F-4D97-AF65-F5344CB8AC3E}">
        <p14:creationId xmlns:p14="http://schemas.microsoft.com/office/powerpoint/2010/main" val="1941380521"/>
      </p:ext>
    </p:extLst>
  </p:cSld>
  <p:clrMapOvr>
    <a:masterClrMapping/>
  </p:clrMapOvr>
  <p:transition>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výroku I</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196752"/>
            <a:ext cx="8784976" cy="5015540"/>
          </a:xfrm>
          <a:prstGeom prst="rect">
            <a:avLst/>
          </a:prstGeom>
          <a:noFill/>
        </p:spPr>
        <p:txBody>
          <a:bodyPr wrap="square">
            <a:spAutoFit/>
          </a:bodyPr>
          <a:lstStyle/>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45.         Úřad tak souhlasí se závěrem zadavatele, že v souladu s dikcí </a:t>
            </a:r>
            <a:r>
              <a:rPr lang="cs-CZ" sz="2000" dirty="0" err="1">
                <a:effectLst/>
                <a:latin typeface="Arial" panose="020B0604020202020204" pitchFamily="34" charset="0"/>
                <a:ea typeface="Calibri" panose="020F0502020204030204" pitchFamily="34" charset="0"/>
                <a:cs typeface="Times New Roman" panose="02020603050405020304" pitchFamily="18" charset="0"/>
              </a:rPr>
              <a:t>ust</a:t>
            </a:r>
            <a:r>
              <a:rPr lang="cs-CZ" sz="2000" dirty="0">
                <a:effectLst/>
                <a:latin typeface="Arial" panose="020B0604020202020204" pitchFamily="34" charset="0"/>
                <a:ea typeface="Calibri" panose="020F0502020204030204" pitchFamily="34" charset="0"/>
                <a:cs typeface="Times New Roman" panose="02020603050405020304" pitchFamily="18" charset="0"/>
              </a:rPr>
              <a:t>. § 53 odst. 6 zákona </a:t>
            </a:r>
            <a:r>
              <a:rPr lang="cs-CZ" sz="20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nemá ve zjednodušeném podlimitním řízení, na rozdíl od nadlimitního režimu, povinnost postupovat při posuzování mimořádné nízké nabídkové ceny (dále také jen „MNNC“) dle </a:t>
            </a:r>
            <a:r>
              <a:rPr lang="cs-CZ" sz="2000" dirty="0" err="1">
                <a:solidFill>
                  <a:srgbClr val="7030A0"/>
                </a:solidFill>
                <a:effectLst/>
                <a:latin typeface="Arial" panose="020B0604020202020204" pitchFamily="34" charset="0"/>
                <a:ea typeface="Calibri" panose="020F0502020204030204" pitchFamily="34" charset="0"/>
                <a:cs typeface="Times New Roman" panose="02020603050405020304" pitchFamily="18" charset="0"/>
              </a:rPr>
              <a:t>ust</a:t>
            </a:r>
            <a:r>
              <a:rPr lang="cs-CZ" sz="20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 § 113 zákona. </a:t>
            </a:r>
            <a:r>
              <a:rPr lang="cs-CZ" sz="2000" dirty="0">
                <a:effectLst/>
                <a:latin typeface="Arial" panose="020B0604020202020204" pitchFamily="34" charset="0"/>
                <a:ea typeface="Calibri" panose="020F0502020204030204" pitchFamily="34" charset="0"/>
                <a:cs typeface="Times New Roman" panose="02020603050405020304" pitchFamily="18" charset="0"/>
              </a:rPr>
              <a:t>Z hlediska systematiky zákona je totiž úprava problematiky posuzování MNNC (§ 113 zákona) </a:t>
            </a:r>
            <a:r>
              <a:rPr lang="cs-CZ" sz="2000" dirty="0">
                <a:solidFill>
                  <a:srgbClr val="DB7D00"/>
                </a:solidFill>
                <a:effectLst/>
                <a:latin typeface="Arial" panose="020B0604020202020204" pitchFamily="34" charset="0"/>
                <a:ea typeface="Calibri" panose="020F0502020204030204" pitchFamily="34" charset="0"/>
                <a:cs typeface="Times New Roman" panose="02020603050405020304" pitchFamily="18" charset="0"/>
              </a:rPr>
              <a:t>zařazena do části čtvrté zákona, která reguluje zadávání veřejných zakázek v nadlimitním režimu</a:t>
            </a:r>
            <a:r>
              <a:rPr lang="cs-CZ" sz="2000" dirty="0">
                <a:effectLst/>
                <a:latin typeface="Arial" panose="020B0604020202020204" pitchFamily="34" charset="0"/>
                <a:ea typeface="Calibri" panose="020F0502020204030204" pitchFamily="34" charset="0"/>
                <a:cs typeface="Times New Roman" panose="02020603050405020304" pitchFamily="18" charset="0"/>
              </a:rPr>
              <a:t>, a která obsahuje podrobnější a co do povahy přísnější pravidla než obecná úprava v § 48 odst. 4 zákona. Podstatná je zejména povinnost zadavatele provést posouzení mimořádně nízké nabídkové ceny před odesláním oznámení o výběru dodavatele a s tím související povinnost vyloučit účastníka zadávacího řízení při naplnění podmínek dle § 113 odst. 6 zákona.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Uvedená povinnost se však v případě zjednodušeného podlimitního řízení uplatní pouze za předpokladu, že si toto pravidlo </a:t>
            </a:r>
            <a:r>
              <a:rPr lang="cs-CZ" sz="2000" dirty="0">
                <a:effectLst/>
                <a:latin typeface="Arial" panose="020B0604020202020204" pitchFamily="34" charset="0"/>
                <a:ea typeface="Calibri" panose="020F0502020204030204" pitchFamily="34" charset="0"/>
                <a:cs typeface="Times New Roman" panose="02020603050405020304" pitchFamily="18" charset="0"/>
              </a:rPr>
              <a:t>(tj. využití postupů podle části čtvrté zákona, konkrétně podle § 113 zákona)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zadavatel vyhradil v zadávací dokumentaci.</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11450519"/>
      </p:ext>
    </p:extLst>
  </p:cSld>
  <p:clrMapOvr>
    <a:masterClrMapping/>
  </p:clrMapOvr>
  <p:transition>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výroku I</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196752"/>
            <a:ext cx="8784976" cy="5344861"/>
          </a:xfrm>
          <a:prstGeom prst="rect">
            <a:avLst/>
          </a:prstGeom>
          <a:noFill/>
        </p:spPr>
        <p:txBody>
          <a:bodyPr wrap="square">
            <a:spAutoFit/>
          </a:bodyPr>
          <a:lstStyle/>
          <a:p>
            <a:pPr algn="just">
              <a:lnSpc>
                <a:spcPct val="107000"/>
              </a:lnSpc>
              <a:spcAft>
                <a:spcPts val="800"/>
              </a:spcAft>
            </a:pPr>
            <a:r>
              <a:rPr lang="cs-CZ" sz="2000">
                <a:effectLst/>
                <a:latin typeface="Arial" panose="020B0604020202020204" pitchFamily="34" charset="0"/>
                <a:ea typeface="Calibri" panose="020F0502020204030204" pitchFamily="34" charset="0"/>
              </a:rPr>
              <a:t>46.         Výše uvedené však automaticky neznamená, že ve vztahu k nabídce obsahující mimořádně nízkou nabídkovou cenu, resp. k dodavateli, který takovou nabídkovou cenu předložil, nemá zadavatel, v případě, že se jí chce v průběhu zadávacího řízení zabývat, povinnost vyžadovat její objasnění. </a:t>
            </a:r>
            <a:r>
              <a:rPr lang="cs-CZ" sz="2000">
                <a:solidFill>
                  <a:srgbClr val="00B050"/>
                </a:solidFill>
                <a:effectLst/>
                <a:latin typeface="Arial" panose="020B0604020202020204" pitchFamily="34" charset="0"/>
                <a:ea typeface="Calibri" panose="020F0502020204030204" pitchFamily="34" charset="0"/>
              </a:rPr>
              <a:t>Ačkoli se povinnosti vymezené v ust. § 113 zákona nedotýkají procesů v rámci zjednodušeného podlimitního řízení, povinnost vyzvat dodavatele k objasnění mimořádně nízké nabídkové ceny, kterou zadavatel identifikuje, před tím, než přistoupí k jeho vyloučení z tohoto důvodu, zůstává zachována. </a:t>
            </a:r>
            <a:r>
              <a:rPr lang="cs-CZ" sz="2000">
                <a:effectLst/>
                <a:latin typeface="Arial" panose="020B0604020202020204" pitchFamily="34" charset="0"/>
                <a:ea typeface="Calibri" panose="020F0502020204030204" pitchFamily="34" charset="0"/>
              </a:rPr>
              <a:t>Kromě samotné podstaty institutu mimořádně nízké nabídkové ceny, resp. práva dodavatele objasnit, z jakého důvodu je schopen dodat plnění stejné či dokonce vyšší kvality za výrazně nižší cenu, </a:t>
            </a:r>
            <a:r>
              <a:rPr lang="cs-CZ" sz="2000">
                <a:solidFill>
                  <a:srgbClr val="C00000"/>
                </a:solidFill>
                <a:effectLst/>
                <a:latin typeface="Arial" panose="020B0604020202020204" pitchFamily="34" charset="0"/>
                <a:ea typeface="Calibri" panose="020F0502020204030204" pitchFamily="34" charset="0"/>
              </a:rPr>
              <a:t>plyne tato povinnost ze znění obecného, resp. základního ust. § 48 odst. 4 zákona. Z cit. ustanovení výslovně plyne, že zadavatel může přikročit k vyloučení účastníka zadávacího řízení z důvodu podání nabídky obsahující mimořádně nízkou nabídkovou cenu až poté, kdy nebyla účastníkem zadávacího řízení řádně zdůvodněna.</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1607351"/>
      </p:ext>
    </p:extLst>
  </p:cSld>
  <p:clrMapOvr>
    <a:masterClrMapping/>
  </p:clrMapOvr>
  <p:transition>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výroku I</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844824"/>
            <a:ext cx="8784976" cy="3698257"/>
          </a:xfrm>
          <a:prstGeom prst="rect">
            <a:avLst/>
          </a:prstGeom>
          <a:noFill/>
        </p:spPr>
        <p:txBody>
          <a:bodyPr wrap="square">
            <a:spAutoFit/>
          </a:bodyPr>
          <a:lstStyle/>
          <a:p>
            <a:pPr algn="just">
              <a:lnSpc>
                <a:spcPct val="107000"/>
              </a:lnSpc>
              <a:spcAft>
                <a:spcPts val="800"/>
              </a:spcAft>
            </a:pPr>
            <a:r>
              <a:rPr lang="cs-CZ" sz="2000" dirty="0">
                <a:effectLst/>
                <a:latin typeface="Arial" panose="020B0604020202020204" pitchFamily="34" charset="0"/>
                <a:ea typeface="Calibri" panose="020F0502020204030204" pitchFamily="34" charset="0"/>
              </a:rPr>
              <a:t>47.         Ve vztahu k institutu mimořádně nízké nabídkové ceny Úřad uvádí, že ačkoli </a:t>
            </a:r>
            <a:r>
              <a:rPr lang="cs-CZ" sz="2000" dirty="0">
                <a:solidFill>
                  <a:srgbClr val="7030A0"/>
                </a:solidFill>
                <a:effectLst/>
                <a:latin typeface="Arial" panose="020B0604020202020204" pitchFamily="34" charset="0"/>
                <a:ea typeface="Calibri" panose="020F0502020204030204" pitchFamily="34" charset="0"/>
              </a:rPr>
              <a:t>slouží primárně k ochraně zadavatele před nepoctivými účastníky zadávacího řízení, kteří zadavateli nabídnou nabídkovou cenu, za kterou nejsou schopni předmět veřejné zakázky řádně a včas realizovat</a:t>
            </a:r>
            <a:r>
              <a:rPr lang="cs-CZ" sz="2000" dirty="0">
                <a:effectLst/>
                <a:latin typeface="Arial" panose="020B0604020202020204" pitchFamily="34" charset="0"/>
                <a:ea typeface="Calibri" panose="020F0502020204030204" pitchFamily="34" charset="0"/>
              </a:rPr>
              <a:t>, a to pouze proto, aby byla jejich nabídka vybrána jako nejvýhodnější, nelze opomíjet také skutečnost, že v rámci různorodých předmětů veřejných zakázek a jejich variantních podob je možné, že </a:t>
            </a:r>
            <a:r>
              <a:rPr lang="cs-CZ" sz="2000" dirty="0">
                <a:solidFill>
                  <a:srgbClr val="0070C0"/>
                </a:solidFill>
                <a:effectLst/>
                <a:latin typeface="Arial" panose="020B0604020202020204" pitchFamily="34" charset="0"/>
                <a:ea typeface="Calibri" panose="020F0502020204030204" pitchFamily="34" charset="0"/>
              </a:rPr>
              <a:t>nabídková cena, která se na první pohled může zdát jako naplňující znaky „podezřelé“ mimořádně nízké nabídkové ceny, je nízká z objektivních důvodů</a:t>
            </a:r>
            <a:r>
              <a:rPr lang="cs-CZ" sz="2000" dirty="0">
                <a:effectLst/>
                <a:latin typeface="Arial" panose="020B0604020202020204" pitchFamily="34" charset="0"/>
                <a:ea typeface="Calibri" panose="020F0502020204030204" pitchFamily="34" charset="0"/>
              </a:rPr>
              <a:t>, jako např. využití odlišných technologií. Na tuto možnost pamatoval i zákonodárce, když učinil součástí zákona institut objasnění mimořádně nízké nabídkové ceny. (…)</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6196594"/>
      </p:ext>
    </p:extLst>
  </p:cSld>
  <p:clrMapOvr>
    <a:masterClrMapping/>
  </p:clrMapOvr>
  <p:transition>
    <p:fade thruBlk="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výroku I</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556792"/>
            <a:ext cx="8784976" cy="4686219"/>
          </a:xfrm>
          <a:prstGeom prst="rect">
            <a:avLst/>
          </a:prstGeom>
          <a:noFill/>
        </p:spPr>
        <p:txBody>
          <a:bodyPr wrap="square">
            <a:spAutoFit/>
          </a:bodyPr>
          <a:lstStyle/>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47.         (…)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Účastníkům zadávacího řízení nemůže být odpírána možnost objasnit, z jakého důvodu je jimi předkládaná nabídka, resp. cena výrazně nižší</a:t>
            </a:r>
            <a:r>
              <a:rPr lang="cs-CZ" sz="2000" dirty="0">
                <a:effectLst/>
                <a:latin typeface="Arial" panose="020B0604020202020204" pitchFamily="34" charset="0"/>
                <a:ea typeface="Calibri" panose="020F0502020204030204" pitchFamily="34" charset="0"/>
                <a:cs typeface="Times New Roman" panose="02020603050405020304" pitchFamily="18" charset="0"/>
              </a:rPr>
              <a:t>, než-</a:t>
            </a:r>
            <a:r>
              <a:rPr lang="cs-CZ" sz="2000" dirty="0" err="1">
                <a:effectLst/>
                <a:latin typeface="Arial" panose="020B0604020202020204" pitchFamily="34" charset="0"/>
                <a:ea typeface="Calibri" panose="020F0502020204030204" pitchFamily="34" charset="0"/>
                <a:cs typeface="Times New Roman" panose="02020603050405020304" pitchFamily="18" charset="0"/>
              </a:rPr>
              <a:t>li</a:t>
            </a:r>
            <a:r>
              <a:rPr lang="cs-CZ" sz="2000" dirty="0">
                <a:effectLst/>
                <a:latin typeface="Arial" panose="020B0604020202020204" pitchFamily="34" charset="0"/>
                <a:ea typeface="Calibri" panose="020F0502020204030204" pitchFamily="34" charset="0"/>
                <a:cs typeface="Times New Roman" panose="02020603050405020304" pitchFamily="18" charset="0"/>
              </a:rPr>
              <a:t> je např. předpokládaná hodnota plnění stanovená v zadávací dokumentaci. </a:t>
            </a:r>
            <a:r>
              <a:rPr lang="cs-CZ" sz="20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Jestliže zadavatel stanoví, že takovou nabídku „nebude hodnotit“, přičemž tím má na mysli skutečnost, že rovnou přistoupí k vyloučení účastníka zadávacího řízení, může tímto svým postupem odradit právě ty účastníky, jejichž nabídková cena by z objektivních důvodů mohla být výrazně nižší,</a:t>
            </a:r>
            <a:r>
              <a:rPr lang="cs-CZ" sz="2000" dirty="0">
                <a:effectLst/>
                <a:latin typeface="Arial" panose="020B0604020202020204" pitchFamily="34" charset="0"/>
                <a:ea typeface="Calibri" panose="020F0502020204030204" pitchFamily="34" charset="0"/>
                <a:cs typeface="Times New Roman" panose="02020603050405020304" pitchFamily="18" charset="0"/>
              </a:rPr>
              <a:t> než-</a:t>
            </a:r>
            <a:r>
              <a:rPr lang="cs-CZ" sz="2000" dirty="0" err="1">
                <a:effectLst/>
                <a:latin typeface="Arial" panose="020B0604020202020204" pitchFamily="34" charset="0"/>
                <a:ea typeface="Calibri" panose="020F0502020204030204" pitchFamily="34" charset="0"/>
                <a:cs typeface="Times New Roman" panose="02020603050405020304" pitchFamily="18" charset="0"/>
              </a:rPr>
              <a:t>li</a:t>
            </a:r>
            <a:r>
              <a:rPr lang="cs-CZ" sz="2000" dirty="0">
                <a:effectLst/>
                <a:latin typeface="Arial" panose="020B0604020202020204" pitchFamily="34" charset="0"/>
                <a:ea typeface="Calibri" panose="020F0502020204030204" pitchFamily="34" charset="0"/>
                <a:cs typeface="Times New Roman" panose="02020603050405020304" pitchFamily="18" charset="0"/>
              </a:rPr>
              <a:t> je např. předpokládaná hodnota veřejné zakázky. Takovou situaci, kdy zadavatel zcela ignoruje právo účastníka zadávacího řízení objasnit důvody, které vedly k nižší nabídkové ceně, než je cena očekávaná zadavatelem, nelze ani označit za přiměřené podnikatelské riziko. V takovém případě je pak totiž dodavatel zcela odkázán na libovůli zadavatele, zda jím předloženou nabídkovou cenu vyhodnotí jako přiměřenou či již mimořádně nízkou bez možnosti jejího objasnění.</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2757473"/>
      </p:ext>
    </p:extLst>
  </p:cSld>
  <p:clrMapOvr>
    <a:masterClrMapping/>
  </p:clrMapOvr>
  <p:transition>
    <p:fade thruBlk="1"/>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výroku II</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799060"/>
            <a:ext cx="8784976" cy="5440144"/>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65.         (…) </a:t>
            </a:r>
            <a:r>
              <a:rPr lang="cs-CZ" sz="2000" dirty="0">
                <a:solidFill>
                  <a:srgbClr val="7030A0"/>
                </a:solidFill>
                <a:effectLst/>
                <a:ea typeface="Calibri" panose="020F0502020204030204" pitchFamily="34" charset="0"/>
                <a:cs typeface="Times New Roman" panose="02020603050405020304" pitchFamily="18" charset="0"/>
              </a:rPr>
              <a:t>Důsledkem uvedení nesprávného číselného kódu CPV může být i diskriminace potenciálních uchazečů, kteří byli chybným číselným kódem CPV v oznámení zadávacího řízení uvedeni v omyl o předmětu veřejné zakázky, což se může projevit malým počtem uchazečů o veřejnou zakázku.</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66.         Jak uvádí Krajský soud v Brně v rozsudku č. j. 29 </a:t>
            </a:r>
            <a:r>
              <a:rPr lang="cs-CZ" sz="2000" dirty="0" err="1">
                <a:effectLst/>
                <a:ea typeface="Calibri" panose="020F0502020204030204" pitchFamily="34" charset="0"/>
                <a:cs typeface="Times New Roman" panose="02020603050405020304" pitchFamily="18" charset="0"/>
              </a:rPr>
              <a:t>Af</a:t>
            </a:r>
            <a:r>
              <a:rPr lang="cs-CZ" sz="2000" dirty="0">
                <a:effectLst/>
                <a:ea typeface="Calibri" panose="020F0502020204030204" pitchFamily="34" charset="0"/>
                <a:cs typeface="Times New Roman" panose="02020603050405020304" pitchFamily="18" charset="0"/>
              </a:rPr>
              <a:t> 99/2016-42 ze dne 26. 11. 2018, </a:t>
            </a:r>
            <a:r>
              <a:rPr lang="cs-CZ" sz="2000" dirty="0">
                <a:solidFill>
                  <a:srgbClr val="0070C0"/>
                </a:solidFill>
                <a:effectLst/>
                <a:ea typeface="Calibri" panose="020F0502020204030204" pitchFamily="34" charset="0"/>
                <a:cs typeface="Times New Roman" panose="02020603050405020304" pitchFamily="18" charset="0"/>
              </a:rPr>
              <a:t>nemělo by „</a:t>
            </a:r>
            <a:r>
              <a:rPr lang="cs-CZ" sz="2000" i="1" dirty="0">
                <a:solidFill>
                  <a:srgbClr val="0070C0"/>
                </a:solidFill>
                <a:effectLst/>
                <a:ea typeface="Calibri" panose="020F0502020204030204" pitchFamily="34" charset="0"/>
                <a:cs typeface="Times New Roman" panose="02020603050405020304" pitchFamily="18" charset="0"/>
              </a:rPr>
              <a:t>docházet k situaci, kdy předmět veřejné zakázky nelze podřadit pod žádný z CPV kódů, k čemuž napomáhá jak velký rozsah a rozmanitost CPV kódů, tak i stromová struktura CPV klasifikace</a:t>
            </a:r>
            <a:r>
              <a:rPr lang="cs-CZ" sz="2000" i="1" dirty="0">
                <a:effectLst/>
                <a:ea typeface="Calibri" panose="020F0502020204030204" pitchFamily="34" charset="0"/>
                <a:cs typeface="Times New Roman" panose="02020603050405020304" pitchFamily="18" charset="0"/>
              </a:rPr>
              <a:t>, konkretizujících obecnou oblast (odvětví) veřejné zakázky na jednotlivé a dílčí podoblasti z daného odvětví.</a:t>
            </a:r>
            <a:r>
              <a:rPr lang="cs-CZ" sz="2000" dirty="0">
                <a:effectLst/>
                <a:ea typeface="Calibri" panose="020F0502020204030204" pitchFamily="34" charset="0"/>
                <a:cs typeface="Times New Roman" panose="02020603050405020304" pitchFamily="18" charset="0"/>
              </a:rPr>
              <a:t>“. V uvedeném rozsudku Krajský soud v Brně uzavírá, že </a:t>
            </a:r>
            <a:r>
              <a:rPr lang="cs-CZ" sz="2000" dirty="0">
                <a:solidFill>
                  <a:srgbClr val="00B050"/>
                </a:solidFill>
                <a:effectLst/>
                <a:ea typeface="Calibri" panose="020F0502020204030204" pitchFamily="34" charset="0"/>
                <a:cs typeface="Times New Roman" panose="02020603050405020304" pitchFamily="18" charset="0"/>
              </a:rPr>
              <a:t>vadným není takový postup zadavatele, který opomíjí označit příslušným CPV kódem některý z nepodstatných prvků zakázky, avšak „</a:t>
            </a:r>
            <a:r>
              <a:rPr lang="cs-CZ" sz="2000" i="1" dirty="0">
                <a:solidFill>
                  <a:srgbClr val="00B050"/>
                </a:solidFill>
                <a:effectLst/>
                <a:ea typeface="Calibri" panose="020F0502020204030204" pitchFamily="34" charset="0"/>
                <a:cs typeface="Times New Roman" panose="02020603050405020304" pitchFamily="18" charset="0"/>
              </a:rPr>
              <a:t>za diskriminační pro uchazeče je však třeba považovat takový postup, který ‚rezignuje na označení podstatného, zpravidla převažujícího, znaku veřejné zakázky.</a:t>
            </a:r>
            <a:r>
              <a:rPr lang="cs-CZ" sz="2000" dirty="0">
                <a:solidFill>
                  <a:srgbClr val="00B050"/>
                </a:solidFill>
                <a:effectLst/>
                <a:ea typeface="Calibri" panose="020F0502020204030204" pitchFamily="34" charset="0"/>
                <a:cs typeface="Times New Roman" panose="02020603050405020304" pitchFamily="18" charset="0"/>
              </a:rPr>
              <a:t>‘“</a:t>
            </a:r>
            <a:r>
              <a:rPr lang="cs-CZ" sz="2000" dirty="0">
                <a:effectLst/>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986957636"/>
      </p:ext>
    </p:extLst>
  </p:cSld>
  <p:clrMapOvr>
    <a:masterClrMapping/>
  </p:clrMapOvr>
  <p:transition>
    <p:fade thruBlk="1"/>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výroku II</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799060"/>
            <a:ext cx="8784976" cy="6086603"/>
          </a:xfrm>
          <a:prstGeom prst="rect">
            <a:avLst/>
          </a:prstGeom>
          <a:noFill/>
        </p:spPr>
        <p:txBody>
          <a:bodyPr wrap="square">
            <a:spAutoFit/>
          </a:bodyPr>
          <a:lstStyle/>
          <a:p>
            <a:pPr algn="just">
              <a:lnSpc>
                <a:spcPct val="115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69.         Z uvedeného, jakož i z vyjádření samotného zadavatele, je zřejmé, že </a:t>
            </a:r>
            <a:r>
              <a:rPr lang="cs-CZ" sz="20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uvedený CPV kód odpovídá pouze části veřejné zakázky, která je doplňkovou činností k hlavnímu předmětu veřejné zakázky. Zcela absentuje vymezení hlavního účelu veřejné zakázky, tedy dodávky řadičů světelné signalizace.</a:t>
            </a:r>
            <a:r>
              <a:rPr lang="cs-CZ" sz="2000" dirty="0">
                <a:effectLst/>
                <a:latin typeface="Arial" panose="020B0604020202020204" pitchFamily="34" charset="0"/>
                <a:ea typeface="Calibri" panose="020F0502020204030204" pitchFamily="34" charset="0"/>
                <a:cs typeface="Times New Roman" panose="02020603050405020304" pitchFamily="18" charset="0"/>
              </a:rPr>
              <a:t> Zadavatelem k popisu předmětu veřejné zakázky použitý číselný kód CPV je tedy v tomto smyslu pro potenciální dodavatele naprosto zavádějící. V této souvislosti Úřad doplňuje (jak bylo dovozeno např. v rozhodnutí Úřadu č. j. ÚOHS-S0653/2015/VZ-42723/2015/522/</a:t>
            </a:r>
            <a:r>
              <a:rPr lang="cs-CZ" sz="2000" dirty="0" err="1">
                <a:effectLst/>
                <a:latin typeface="Arial" panose="020B0604020202020204" pitchFamily="34" charset="0"/>
                <a:ea typeface="Calibri" panose="020F0502020204030204" pitchFamily="34" charset="0"/>
                <a:cs typeface="Times New Roman" panose="02020603050405020304" pitchFamily="18" charset="0"/>
              </a:rPr>
              <a:t>JKr</a:t>
            </a:r>
            <a:r>
              <a:rPr lang="cs-CZ" sz="2000" dirty="0">
                <a:effectLst/>
                <a:latin typeface="Arial" panose="020B0604020202020204" pitchFamily="34" charset="0"/>
                <a:ea typeface="Calibri" panose="020F0502020204030204" pitchFamily="34" charset="0"/>
                <a:cs typeface="Times New Roman" panose="02020603050405020304" pitchFamily="18" charset="0"/>
              </a:rPr>
              <a:t> ze dne 4. 12. 2015), že </a:t>
            </a:r>
            <a:r>
              <a:rPr lang="cs-CZ" sz="20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v případě, kdy zadavatel pro veřejnou zakázku zvolí pouze jediný CPV kód, tento musí odpovídat „</a:t>
            </a:r>
            <a:r>
              <a:rPr lang="cs-CZ" sz="2000" i="1"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podstatnému, zpravidla převažujícímu předmětu veřejné zakázky, a vystihovat jej co nejlépe. V případě použití pouze jediného CPV kódu pro veřejnou zakázku, jejíž předmět plnění spočívá typově ve více různých plněních, je nutné věnovat zvláštní pozornost správné volbě CPV kódu. Obecně je však v případě takové zakázky žádoucí použít pro popis zakázky více CPV kódů tak, aby CPV kódy co nejvýstižněji a nejúplněji vystihovaly skutečný předmět zakázky.</a:t>
            </a:r>
            <a:r>
              <a:rPr lang="cs-CZ" sz="20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6557280"/>
      </p:ext>
    </p:extLst>
  </p:cSld>
  <p:clrMapOvr>
    <a:masterClrMapping/>
  </p:clrMapOvr>
  <p:transition>
    <p:fade thruBlk="1"/>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výroku II</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799060"/>
            <a:ext cx="8784976" cy="5967211"/>
          </a:xfrm>
          <a:prstGeom prst="rect">
            <a:avLst/>
          </a:prstGeom>
          <a:noFill/>
        </p:spPr>
        <p:txBody>
          <a:bodyPr wrap="square">
            <a:spAutoFit/>
          </a:bodyPr>
          <a:lstStyle/>
          <a:p>
            <a:pPr algn="just">
              <a:lnSpc>
                <a:spcPct val="115000"/>
              </a:lnSpc>
              <a:spcAft>
                <a:spcPts val="800"/>
              </a:spcAft>
            </a:pPr>
            <a:r>
              <a:rPr lang="cs-CZ" sz="1900">
                <a:effectLst/>
                <a:ea typeface="Calibri" panose="020F0502020204030204" pitchFamily="34" charset="0"/>
                <a:cs typeface="Times New Roman" panose="02020603050405020304" pitchFamily="18" charset="0"/>
              </a:rPr>
              <a:t>71.         </a:t>
            </a:r>
            <a:r>
              <a:rPr lang="cs-CZ" sz="1900">
                <a:solidFill>
                  <a:srgbClr val="0070C0"/>
                </a:solidFill>
                <a:effectLst/>
                <a:ea typeface="Calibri" panose="020F0502020204030204" pitchFamily="34" charset="0"/>
                <a:cs typeface="Times New Roman" panose="02020603050405020304" pitchFamily="18" charset="0"/>
              </a:rPr>
              <a:t>Postupem obviněného mohlo dojít k situaci, kdy dodavatelé, kteří vyhledávají relevantní veřejné zakázky právě podle číselného kódu CPV (zejména pak zahraniční dodavatelé, pro které číselný kód CPV a jeho odpovídající slovní popis v mateřském jazyce představuje základní vodítko), se o veřejné zakázce z důvodu klasifikace jejího předmětu plnění nepřiléhavým číselným kódem CPV nemuseli vůbec dozvědět</a:t>
            </a:r>
            <a:r>
              <a:rPr lang="cs-CZ" sz="1900">
                <a:effectLst/>
                <a:ea typeface="Calibri" panose="020F0502020204030204" pitchFamily="34" charset="0"/>
                <a:cs typeface="Times New Roman" panose="02020603050405020304" pitchFamily="18" charset="0"/>
              </a:rPr>
              <a:t>, a veřejnou zakázku tak z uvedeného důvodu nemuseli považovat za pro ně „zajímavou“.</a:t>
            </a:r>
          </a:p>
          <a:p>
            <a:pPr algn="just">
              <a:lnSpc>
                <a:spcPct val="107000"/>
              </a:lnSpc>
              <a:spcAft>
                <a:spcPts val="800"/>
              </a:spcAft>
            </a:pPr>
            <a:r>
              <a:rPr lang="cs-CZ" sz="1900">
                <a:effectLst/>
                <a:ea typeface="Calibri" panose="020F0502020204030204" pitchFamily="34" charset="0"/>
                <a:cs typeface="Times New Roman" panose="02020603050405020304" pitchFamily="18" charset="0"/>
              </a:rPr>
              <a:t>72.         Výše popsaným postupem se tak </a:t>
            </a:r>
            <a:r>
              <a:rPr lang="cs-CZ" sz="1900">
                <a:solidFill>
                  <a:srgbClr val="00B050"/>
                </a:solidFill>
                <a:effectLst/>
                <a:ea typeface="Calibri" panose="020F0502020204030204" pitchFamily="34" charset="0"/>
                <a:cs typeface="Times New Roman" panose="02020603050405020304" pitchFamily="18" charset="0"/>
              </a:rPr>
              <a:t>obviněný dopustil porušení zásady transparentnosti, neboť stanovený kód CPV byl zavádějící a fakticky uvedl tu část dodavatelů, kteří se v databázi orientují v prvé řadě podle číselných kódů CPV, v omyl, když tito mohli mít na základě číselného kódu CPV oprávněně za to, že předmětem veřejné zakázky jsou stavební práce, ačkoliv ve skutečnosti byly jejím předmětem dodávky. </a:t>
            </a:r>
            <a:r>
              <a:rPr lang="cs-CZ" sz="1900">
                <a:solidFill>
                  <a:srgbClr val="C00000"/>
                </a:solidFill>
                <a:effectLst/>
                <a:ea typeface="Calibri" panose="020F0502020204030204" pitchFamily="34" charset="0"/>
                <a:cs typeface="Times New Roman" panose="02020603050405020304" pitchFamily="18" charset="0"/>
              </a:rPr>
              <a:t>Současně nepoužitím přiléhavého CPV kódu zadavatel diskriminoval ty dodavatele, kteří v databázi vyhledávají relevantní veřejné zakázky toliko podle číselného kódu CPV, neboť jim fakticky znemožnil účast v zadávacím řízení</a:t>
            </a:r>
            <a:r>
              <a:rPr lang="cs-CZ" sz="1900">
                <a:effectLst/>
                <a:ea typeface="Calibri" panose="020F0502020204030204" pitchFamily="34" charset="0"/>
                <a:cs typeface="Times New Roman" panose="02020603050405020304" pitchFamily="18" charset="0"/>
              </a:rPr>
              <a:t>, resp. tím zajistil bezdůvodně výhodu okruhu dodavatelů, kteří vyhledávají relevantní veřejné zakázky (i) podle jiných parametrů.</a:t>
            </a:r>
          </a:p>
        </p:txBody>
      </p:sp>
    </p:spTree>
    <p:extLst>
      <p:ext uri="{BB962C8B-B14F-4D97-AF65-F5344CB8AC3E}">
        <p14:creationId xmlns:p14="http://schemas.microsoft.com/office/powerpoint/2010/main" val="17539560"/>
      </p:ext>
    </p:extLst>
  </p:cSld>
  <p:clrMapOvr>
    <a:masterClrMapping/>
  </p:clrMapOvr>
  <p:transition>
    <p:fade thruBlk="1"/>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1DF5B659-FCA8-0B2E-5AB7-D5FDD0E06DCC}"/>
              </a:ext>
            </a:extLst>
          </p:cNvPr>
          <p:cNvSpPr txBox="1">
            <a:spLocks noGrp="1"/>
          </p:cNvSpPr>
          <p:nvPr>
            <p:ph type="title"/>
          </p:nvPr>
        </p:nvSpPr>
        <p:spPr>
          <a:xfrm>
            <a:off x="179512" y="404664"/>
            <a:ext cx="8784976" cy="743345"/>
          </a:xfrm>
          <a:prstGeom prst="rect">
            <a:avLst/>
          </a:prstGeom>
        </p:spPr>
        <p:txBody>
          <a:bodyPr vert="horz" wrap="square" lIns="0" tIns="13335" rIns="0" bIns="0" rtlCol="0">
            <a:spAutoFit/>
          </a:bodyPr>
          <a:lstStyle/>
          <a:p>
            <a:pPr>
              <a:lnSpc>
                <a:spcPct val="107000"/>
              </a:lnSpc>
              <a:spcAft>
                <a:spcPts val="800"/>
              </a:spcAft>
            </a:pPr>
            <a:r>
              <a:rPr lang="cs-CZ" sz="2300" b="1" spc="-5" dirty="0"/>
              <a:t>Odkaz na konkrétní výrobek a nastavení zadávacích podmínek omezující hospodářskou soutěž </a:t>
            </a:r>
          </a:p>
        </p:txBody>
      </p:sp>
      <p:graphicFrame>
        <p:nvGraphicFramePr>
          <p:cNvPr id="3" name="Tabulka 2">
            <a:extLst>
              <a:ext uri="{FF2B5EF4-FFF2-40B4-BE49-F238E27FC236}">
                <a16:creationId xmlns:a16="http://schemas.microsoft.com/office/drawing/2014/main" id="{87B93DFD-7425-9618-86D8-F0AE0C7E05C7}"/>
              </a:ext>
            </a:extLst>
          </p:cNvPr>
          <p:cNvGraphicFramePr>
            <a:graphicFrameLocks noGrp="1"/>
          </p:cNvGraphicFramePr>
          <p:nvPr>
            <p:extLst>
              <p:ext uri="{D42A27DB-BD31-4B8C-83A1-F6EECF244321}">
                <p14:modId xmlns:p14="http://schemas.microsoft.com/office/powerpoint/2010/main" val="2690697960"/>
              </p:ext>
            </p:extLst>
          </p:nvPr>
        </p:nvGraphicFramePr>
        <p:xfrm>
          <a:off x="179512" y="1340768"/>
          <a:ext cx="8784976" cy="5383760"/>
        </p:xfrm>
        <a:graphic>
          <a:graphicData uri="http://schemas.openxmlformats.org/drawingml/2006/table">
            <a:tbl>
              <a:tblPr firstRow="1" bandRow="1"/>
              <a:tblGrid>
                <a:gridCol w="8784976">
                  <a:extLst>
                    <a:ext uri="{9D8B030D-6E8A-4147-A177-3AD203B41FA5}">
                      <a16:colId xmlns:a16="http://schemas.microsoft.com/office/drawing/2014/main" val="261215112"/>
                    </a:ext>
                  </a:extLst>
                </a:gridCol>
              </a:tblGrid>
              <a:tr h="350145">
                <a:tc>
                  <a:txBody>
                    <a:bodyPr/>
                    <a:lstStyle/>
                    <a:p>
                      <a:pPr algn="just">
                        <a:lnSpc>
                          <a:spcPct val="107000"/>
                        </a:lnSpc>
                        <a:spcAft>
                          <a:spcPts val="800"/>
                        </a:spcAft>
                      </a:pPr>
                      <a:r>
                        <a:rPr lang="cs-CZ" sz="1800" b="1" kern="1200">
                          <a:solidFill>
                            <a:srgbClr val="FFFFFF"/>
                          </a:solidFill>
                          <a:effectLst/>
                          <a:latin typeface="+mn-lt"/>
                          <a:ea typeface="Times New Roman" panose="02020603050405020304" pitchFamily="18" charset="0"/>
                          <a:cs typeface="Calibri" panose="020F0502020204030204" pitchFamily="34" charset="0"/>
                        </a:rPr>
                        <a:t>Sp. zn. ÚOHS –</a:t>
                      </a:r>
                      <a:r>
                        <a:rPr lang="cs-CZ" sz="1800">
                          <a:solidFill>
                            <a:srgbClr val="FFFFFF"/>
                          </a:solidFill>
                          <a:effectLst/>
                          <a:latin typeface="+mn-lt"/>
                          <a:ea typeface="Calibri" panose="020F0502020204030204" pitchFamily="34" charset="0"/>
                          <a:cs typeface="Times New Roman" panose="02020603050405020304" pitchFamily="18" charset="0"/>
                        </a:rPr>
                        <a:t> </a:t>
                      </a:r>
                      <a:r>
                        <a:rPr lang="cs-CZ" sz="1800" b="1" kern="1200">
                          <a:solidFill>
                            <a:srgbClr val="FFFFFF"/>
                          </a:solidFill>
                          <a:effectLst/>
                          <a:latin typeface="+mn-lt"/>
                          <a:ea typeface="Times New Roman" panose="02020603050405020304" pitchFamily="18" charset="0"/>
                          <a:cs typeface="Calibri" panose="020F0502020204030204" pitchFamily="34" charset="0"/>
                        </a:rPr>
                        <a:t>S0548/2023/VZ, č. j.</a:t>
                      </a:r>
                      <a:r>
                        <a:rPr lang="cs-CZ" sz="1800">
                          <a:solidFill>
                            <a:srgbClr val="FFFFFF"/>
                          </a:solidFill>
                          <a:effectLst/>
                          <a:latin typeface="+mn-lt"/>
                          <a:ea typeface="Calibri" panose="020F0502020204030204" pitchFamily="34" charset="0"/>
                          <a:cs typeface="Times New Roman" panose="02020603050405020304" pitchFamily="18" charset="0"/>
                        </a:rPr>
                        <a:t> </a:t>
                      </a:r>
                      <a:r>
                        <a:rPr lang="cs-CZ" sz="1800" b="1" kern="1200">
                          <a:solidFill>
                            <a:srgbClr val="FFFFFF"/>
                          </a:solidFill>
                          <a:effectLst/>
                          <a:latin typeface="+mn-lt"/>
                          <a:ea typeface="Times New Roman" panose="02020603050405020304" pitchFamily="18" charset="0"/>
                          <a:cs typeface="Calibri" panose="020F0502020204030204" pitchFamily="34" charset="0"/>
                        </a:rPr>
                        <a:t>ÚOHS-44297/2023/500</a:t>
                      </a:r>
                      <a:endParaRPr lang="cs-CZ" sz="18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0099"/>
                    </a:solidFill>
                  </a:tcPr>
                </a:tc>
                <a:extLst>
                  <a:ext uri="{0D108BD9-81ED-4DB2-BD59-A6C34878D82A}">
                    <a16:rowId xmlns:a16="http://schemas.microsoft.com/office/drawing/2014/main" val="3672291543"/>
                  </a:ext>
                </a:extLst>
              </a:tr>
              <a:tr h="350145">
                <a:tc>
                  <a:txBody>
                    <a:bodyPr/>
                    <a:lstStyle/>
                    <a:p>
                      <a:pPr algn="just">
                        <a:lnSpc>
                          <a:spcPct val="107000"/>
                        </a:lnSpc>
                        <a:spcAft>
                          <a:spcPts val="800"/>
                        </a:spcAft>
                      </a:pPr>
                      <a:r>
                        <a:rPr lang="cs-CZ" sz="1800" u="sng">
                          <a:solidFill>
                            <a:srgbClr val="000000"/>
                          </a:solidFill>
                          <a:effectLst/>
                          <a:latin typeface="+mn-lt"/>
                          <a:ea typeface="Calibri" panose="020F0502020204030204" pitchFamily="34" charset="0"/>
                          <a:cs typeface="Times New Roman" panose="02020603050405020304" pitchFamily="18" charset="0"/>
                          <a:hlinkClick r:id="rId2"/>
                        </a:rPr>
                        <a:t>https://uohs.gov.cz/cs/verejne-zakazky/sbirky-rozhodnuti/detail-19461.html</a:t>
                      </a:r>
                      <a:r>
                        <a:rPr lang="cs-CZ" sz="1800">
                          <a:solidFill>
                            <a:srgbClr val="000000"/>
                          </a:solidFill>
                          <a:effectLst/>
                          <a:latin typeface="+mn-lt"/>
                          <a:ea typeface="Calibri" panose="020F0502020204030204" pitchFamily="34" charset="0"/>
                          <a:cs typeface="Times New Roman" panose="02020603050405020304" pitchFamily="18" charset="0"/>
                        </a:rPr>
                        <a:t> </a:t>
                      </a:r>
                      <a:endParaRPr lang="cs-CZ" sz="18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61276937"/>
                  </a:ext>
                </a:extLst>
              </a:tr>
              <a:tr h="350145">
                <a:tc>
                  <a:txBody>
                    <a:bodyPr/>
                    <a:lstStyle/>
                    <a:p>
                      <a:pPr algn="just">
                        <a:lnSpc>
                          <a:spcPct val="107000"/>
                        </a:lnSpc>
                        <a:spcAft>
                          <a:spcPts val="800"/>
                        </a:spcAft>
                      </a:pPr>
                      <a:r>
                        <a:rPr lang="cs-CZ" sz="1800">
                          <a:solidFill>
                            <a:srgbClr val="000000"/>
                          </a:solidFill>
                          <a:effectLst/>
                          <a:latin typeface="+mn-lt"/>
                          <a:ea typeface="Times New Roman" panose="02020603050405020304" pitchFamily="18" charset="0"/>
                          <a:cs typeface="Calibri" panose="020F0502020204030204" pitchFamily="34" charset="0"/>
                        </a:rPr>
                        <a:t>Vybavení a zařízení pro posilovnu – posilovací stroje 2018/0151</a:t>
                      </a:r>
                      <a:endParaRPr lang="cs-CZ" sz="18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F"/>
                    </a:solidFill>
                  </a:tcPr>
                </a:tc>
                <a:extLst>
                  <a:ext uri="{0D108BD9-81ED-4DB2-BD59-A6C34878D82A}">
                    <a16:rowId xmlns:a16="http://schemas.microsoft.com/office/drawing/2014/main" val="811397562"/>
                  </a:ext>
                </a:extLst>
              </a:tr>
              <a:tr h="350145">
                <a:tc>
                  <a:txBody>
                    <a:bodyPr/>
                    <a:lstStyle/>
                    <a:p>
                      <a:pPr algn="just">
                        <a:lnSpc>
                          <a:spcPct val="107000"/>
                        </a:lnSpc>
                        <a:spcAft>
                          <a:spcPts val="800"/>
                        </a:spcAft>
                      </a:pPr>
                      <a:r>
                        <a:rPr lang="cs-CZ" sz="1800" kern="1200">
                          <a:solidFill>
                            <a:srgbClr val="000000"/>
                          </a:solidFill>
                          <a:effectLst/>
                          <a:latin typeface="+mn-lt"/>
                          <a:ea typeface="Times New Roman" panose="02020603050405020304" pitchFamily="18" charset="0"/>
                          <a:cs typeface="Calibri" panose="020F0502020204030204" pitchFamily="34" charset="0"/>
                        </a:rPr>
                        <a:t>Právní moc: 24. 11. 2023</a:t>
                      </a:r>
                      <a:endParaRPr lang="cs-CZ" sz="18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2682399290"/>
                  </a:ext>
                </a:extLst>
              </a:tr>
              <a:tr h="350145">
                <a:tc>
                  <a:txBody>
                    <a:bodyPr/>
                    <a:lstStyle/>
                    <a:p>
                      <a:pPr algn="just">
                        <a:lnSpc>
                          <a:spcPct val="107000"/>
                        </a:lnSpc>
                        <a:spcAft>
                          <a:spcPts val="800"/>
                        </a:spcAft>
                      </a:pPr>
                      <a:r>
                        <a:rPr lang="cs-CZ" sz="1800">
                          <a:solidFill>
                            <a:srgbClr val="000000"/>
                          </a:solidFill>
                          <a:effectLst/>
                          <a:latin typeface="+mn-lt"/>
                          <a:ea typeface="Times New Roman" panose="02020603050405020304" pitchFamily="18" charset="0"/>
                          <a:cs typeface="Calibri" panose="020F0502020204030204" pitchFamily="34" charset="0"/>
                        </a:rPr>
                        <a:t>Univerzita Jana Evangelisty Purkyně v Ústí nad Labem</a:t>
                      </a:r>
                      <a:endParaRPr lang="cs-CZ" sz="18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F"/>
                    </a:solidFill>
                  </a:tcPr>
                </a:tc>
                <a:extLst>
                  <a:ext uri="{0D108BD9-81ED-4DB2-BD59-A6C34878D82A}">
                    <a16:rowId xmlns:a16="http://schemas.microsoft.com/office/drawing/2014/main" val="3893932283"/>
                  </a:ext>
                </a:extLst>
              </a:tr>
              <a:tr h="3565435">
                <a:tc>
                  <a:txBody>
                    <a:bodyPr/>
                    <a:lstStyle/>
                    <a:p>
                      <a:pPr algn="just">
                        <a:lnSpc>
                          <a:spcPct val="107000"/>
                        </a:lnSpc>
                        <a:spcAft>
                          <a:spcPts val="800"/>
                        </a:spcAft>
                      </a:pPr>
                      <a:r>
                        <a:rPr lang="cs-CZ" sz="1800" dirty="0">
                          <a:solidFill>
                            <a:srgbClr val="000000"/>
                          </a:solidFill>
                          <a:effectLst/>
                          <a:latin typeface="+mn-lt"/>
                          <a:ea typeface="Times New Roman" panose="02020603050405020304" pitchFamily="18" charset="0"/>
                          <a:cs typeface="Calibri" panose="020F0502020204030204" pitchFamily="34" charset="0"/>
                        </a:rPr>
                        <a:t>Úřad pro ochranu hospodářské soutěže rozhodl takto:</a:t>
                      </a:r>
                      <a:endParaRPr lang="cs-CZ" sz="18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800" b="1" dirty="0">
                          <a:solidFill>
                            <a:srgbClr val="000000"/>
                          </a:solidFill>
                          <a:effectLst/>
                          <a:latin typeface="+mn-lt"/>
                          <a:ea typeface="Times New Roman" panose="02020603050405020304" pitchFamily="18" charset="0"/>
                          <a:cs typeface="Calibri" panose="020F0502020204030204" pitchFamily="34" charset="0"/>
                        </a:rPr>
                        <a:t>I. -</a:t>
                      </a:r>
                      <a:r>
                        <a:rPr lang="cs-CZ" sz="1800" dirty="0">
                          <a:solidFill>
                            <a:srgbClr val="000000"/>
                          </a:solidFill>
                          <a:effectLst/>
                          <a:latin typeface="+mn-lt"/>
                          <a:ea typeface="Times New Roman" panose="02020603050405020304" pitchFamily="18" charset="0"/>
                          <a:cs typeface="Calibri" panose="020F0502020204030204" pitchFamily="34" charset="0"/>
                        </a:rPr>
                        <a:t> </a:t>
                      </a:r>
                      <a:r>
                        <a:rPr lang="cs-CZ" sz="1800" dirty="0">
                          <a:solidFill>
                            <a:srgbClr val="000000"/>
                          </a:solidFill>
                          <a:effectLst/>
                          <a:latin typeface="+mn-lt"/>
                          <a:ea typeface="Calibri" panose="020F0502020204030204" pitchFamily="34" charset="0"/>
                          <a:cs typeface="Times New Roman" panose="02020603050405020304" pitchFamily="18" charset="0"/>
                        </a:rPr>
                        <a:t> </a:t>
                      </a:r>
                      <a:r>
                        <a:rPr lang="cs-CZ" sz="1800" dirty="0">
                          <a:solidFill>
                            <a:srgbClr val="000000"/>
                          </a:solidFill>
                          <a:effectLst/>
                          <a:latin typeface="+mn-lt"/>
                          <a:ea typeface="Times New Roman" panose="02020603050405020304" pitchFamily="18" charset="0"/>
                          <a:cs typeface="Calibri" panose="020F0502020204030204" pitchFamily="34" charset="0"/>
                        </a:rPr>
                        <a:t>Obviněný – Univerzita Jana Evangelisty Purkyně v Ústí nad Labem – se </a:t>
                      </a:r>
                      <a:r>
                        <a:rPr lang="cs-CZ" sz="1800" b="1" dirty="0">
                          <a:solidFill>
                            <a:srgbClr val="000000"/>
                          </a:solidFill>
                          <a:effectLst/>
                          <a:latin typeface="+mn-lt"/>
                          <a:ea typeface="Times New Roman" panose="02020603050405020304" pitchFamily="18" charset="0"/>
                          <a:cs typeface="Calibri" panose="020F0502020204030204" pitchFamily="34" charset="0"/>
                        </a:rPr>
                        <a:t>dopustil přestupku</a:t>
                      </a:r>
                      <a:r>
                        <a:rPr lang="cs-CZ" sz="1800" dirty="0">
                          <a:solidFill>
                            <a:srgbClr val="000000"/>
                          </a:solidFill>
                          <a:effectLst/>
                          <a:latin typeface="+mn-lt"/>
                          <a:ea typeface="Times New Roman" panose="02020603050405020304" pitchFamily="18" charset="0"/>
                          <a:cs typeface="Calibri" panose="020F0502020204030204" pitchFamily="34" charset="0"/>
                        </a:rPr>
                        <a:t> podle § 268 odst. 1 písm. b) zákona č. 134/2016 Sb., o zadávání veřejných zakázek, ve znění pozdějších předpisů, </a:t>
                      </a:r>
                      <a:r>
                        <a:rPr lang="cs-CZ" sz="1800" b="1" dirty="0">
                          <a:solidFill>
                            <a:srgbClr val="000000"/>
                          </a:solidFill>
                          <a:effectLst/>
                          <a:latin typeface="+mn-lt"/>
                          <a:ea typeface="Times New Roman" panose="02020603050405020304" pitchFamily="18" charset="0"/>
                          <a:cs typeface="Calibri" panose="020F0502020204030204" pitchFamily="34" charset="0"/>
                        </a:rPr>
                        <a:t>tím, že</a:t>
                      </a:r>
                      <a:r>
                        <a:rPr lang="cs-CZ" sz="1800" dirty="0">
                          <a:solidFill>
                            <a:srgbClr val="000000"/>
                          </a:solidFill>
                          <a:effectLst/>
                          <a:latin typeface="+mn-lt"/>
                          <a:ea typeface="Times New Roman" panose="02020603050405020304" pitchFamily="18" charset="0"/>
                          <a:cs typeface="Calibri" panose="020F0502020204030204" pitchFamily="34" charset="0"/>
                        </a:rPr>
                        <a:t> </a:t>
                      </a:r>
                      <a:r>
                        <a:rPr lang="cs-CZ" sz="1800" b="1" dirty="0">
                          <a:solidFill>
                            <a:srgbClr val="000000"/>
                          </a:solidFill>
                          <a:effectLst/>
                          <a:latin typeface="+mn-lt"/>
                          <a:ea typeface="Times New Roman" panose="02020603050405020304" pitchFamily="18" charset="0"/>
                          <a:cs typeface="Calibri" panose="020F0502020204030204" pitchFamily="34" charset="0"/>
                        </a:rPr>
                        <a:t>stanovil zadávací podmínky veřejné zakázky</a:t>
                      </a:r>
                      <a:r>
                        <a:rPr lang="cs-CZ" sz="1800" dirty="0">
                          <a:solidFill>
                            <a:srgbClr val="000000"/>
                          </a:solidFill>
                          <a:effectLst/>
                          <a:latin typeface="+mn-lt"/>
                          <a:ea typeface="Times New Roman" panose="02020603050405020304" pitchFamily="18" charset="0"/>
                          <a:cs typeface="Calibri" panose="020F0502020204030204" pitchFamily="34" charset="0"/>
                        </a:rPr>
                        <a:t> „Vybavení a zařízení pro posilovnu – posilovací stroje 2018/0151“ zadávané ve zjednodušeném podlimitním řízení, </a:t>
                      </a:r>
                      <a:r>
                        <a:rPr lang="cs-CZ" sz="1800" b="1" dirty="0">
                          <a:solidFill>
                            <a:srgbClr val="000000"/>
                          </a:solidFill>
                          <a:effectLst/>
                          <a:latin typeface="+mn-lt"/>
                          <a:ea typeface="Times New Roman" panose="02020603050405020304" pitchFamily="18" charset="0"/>
                          <a:cs typeface="Calibri" panose="020F0502020204030204" pitchFamily="34" charset="0"/>
                        </a:rPr>
                        <a:t>v rozporu s ustanovením § 36 odst. 1 zákona ve spojení se zásadou zákazu diskriminace zakotvenou v § 6 odst. 2 citovaného zákona</a:t>
                      </a:r>
                      <a:r>
                        <a:rPr lang="cs-CZ" sz="1800" dirty="0">
                          <a:solidFill>
                            <a:srgbClr val="000000"/>
                          </a:solidFill>
                          <a:effectLst/>
                          <a:latin typeface="+mn-lt"/>
                          <a:ea typeface="Times New Roman" panose="02020603050405020304" pitchFamily="18" charset="0"/>
                          <a:cs typeface="Calibri" panose="020F0502020204030204" pitchFamily="34" charset="0"/>
                        </a:rPr>
                        <a:t>, když  uvedl u posilovacího stroje v části „Druh“ text „</a:t>
                      </a:r>
                      <a:r>
                        <a:rPr lang="cs-CZ" sz="1800" dirty="0" err="1">
                          <a:solidFill>
                            <a:srgbClr val="000000"/>
                          </a:solidFill>
                          <a:effectLst/>
                          <a:latin typeface="+mn-lt"/>
                          <a:ea typeface="Times New Roman" panose="02020603050405020304" pitchFamily="18" charset="0"/>
                          <a:cs typeface="Calibri" panose="020F0502020204030204" pitchFamily="34" charset="0"/>
                        </a:rPr>
                        <a:t>Stepper</a:t>
                      </a:r>
                      <a:r>
                        <a:rPr lang="cs-CZ" sz="1800" dirty="0">
                          <a:solidFill>
                            <a:srgbClr val="000000"/>
                          </a:solidFill>
                          <a:effectLst/>
                          <a:latin typeface="+mn-lt"/>
                          <a:ea typeface="Times New Roman" panose="02020603050405020304" pitchFamily="18" charset="0"/>
                          <a:cs typeface="Calibri" panose="020F0502020204030204" pitchFamily="34" charset="0"/>
                        </a:rPr>
                        <a:t> 3000G“ a v části „Popis“ text: (…) čímž </a:t>
                      </a:r>
                      <a:r>
                        <a:rPr lang="cs-CZ" sz="1800" b="1" dirty="0">
                          <a:solidFill>
                            <a:srgbClr val="000000"/>
                          </a:solidFill>
                          <a:effectLst/>
                          <a:latin typeface="+mn-lt"/>
                          <a:ea typeface="Times New Roman" panose="02020603050405020304" pitchFamily="18" charset="0"/>
                          <a:cs typeface="Calibri" panose="020F0502020204030204" pitchFamily="34" charset="0"/>
                        </a:rPr>
                        <a:t>stanovil zadávací podmínky tak, že odkazují na konkrétní výrobek</a:t>
                      </a:r>
                      <a:r>
                        <a:rPr lang="cs-CZ" sz="1800" dirty="0">
                          <a:solidFill>
                            <a:srgbClr val="000000"/>
                          </a:solidFill>
                          <a:effectLst/>
                          <a:latin typeface="+mn-lt"/>
                          <a:ea typeface="Times New Roman" panose="02020603050405020304" pitchFamily="18" charset="0"/>
                          <a:cs typeface="Calibri" panose="020F0502020204030204" pitchFamily="34" charset="0"/>
                        </a:rPr>
                        <a:t> a vytvořil tak bezdůvodné překážky hospodářské soutěže.</a:t>
                      </a:r>
                      <a:endParaRPr lang="cs-CZ" sz="1800" dirty="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485227336"/>
                  </a:ext>
                </a:extLst>
              </a:tr>
            </a:tbl>
          </a:graphicData>
        </a:graphic>
      </p:graphicFrame>
    </p:spTree>
    <p:extLst>
      <p:ext uri="{BB962C8B-B14F-4D97-AF65-F5344CB8AC3E}">
        <p14:creationId xmlns:p14="http://schemas.microsoft.com/office/powerpoint/2010/main" val="1220980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1DF5B659-FCA8-0B2E-5AB7-D5FDD0E06DCC}"/>
              </a:ext>
            </a:extLst>
          </p:cNvPr>
          <p:cNvSpPr txBox="1">
            <a:spLocks noGrp="1"/>
          </p:cNvSpPr>
          <p:nvPr>
            <p:ph type="title"/>
          </p:nvPr>
        </p:nvSpPr>
        <p:spPr>
          <a:xfrm>
            <a:off x="179512" y="404664"/>
            <a:ext cx="8784976" cy="364652"/>
          </a:xfrm>
          <a:prstGeom prst="rect">
            <a:avLst/>
          </a:prstGeom>
        </p:spPr>
        <p:txBody>
          <a:bodyPr vert="horz" wrap="square" lIns="0" tIns="13335" rIns="0" bIns="0" rtlCol="0">
            <a:spAutoFit/>
          </a:bodyPr>
          <a:lstStyle/>
          <a:p>
            <a:pPr>
              <a:lnSpc>
                <a:spcPct val="107000"/>
              </a:lnSpc>
              <a:spcAft>
                <a:spcPts val="800"/>
              </a:spcAft>
            </a:pPr>
            <a:r>
              <a:rPr lang="cs-CZ" sz="2300" b="1" spc="-5" dirty="0"/>
              <a:t>Příliš široce vymezený předmět veřejné zakázky </a:t>
            </a:r>
          </a:p>
        </p:txBody>
      </p:sp>
      <p:graphicFrame>
        <p:nvGraphicFramePr>
          <p:cNvPr id="7" name="Tabulka 6">
            <a:extLst>
              <a:ext uri="{FF2B5EF4-FFF2-40B4-BE49-F238E27FC236}">
                <a16:creationId xmlns:a16="http://schemas.microsoft.com/office/drawing/2014/main" id="{E32292E2-70B7-3E56-A4FA-F79E5C635BAD}"/>
              </a:ext>
            </a:extLst>
          </p:cNvPr>
          <p:cNvGraphicFramePr>
            <a:graphicFrameLocks noGrp="1"/>
          </p:cNvGraphicFramePr>
          <p:nvPr>
            <p:extLst>
              <p:ext uri="{D42A27DB-BD31-4B8C-83A1-F6EECF244321}">
                <p14:modId xmlns:p14="http://schemas.microsoft.com/office/powerpoint/2010/main" val="1463490111"/>
              </p:ext>
            </p:extLst>
          </p:nvPr>
        </p:nvGraphicFramePr>
        <p:xfrm>
          <a:off x="166707" y="908720"/>
          <a:ext cx="8784976" cy="5702267"/>
        </p:xfrm>
        <a:graphic>
          <a:graphicData uri="http://schemas.openxmlformats.org/drawingml/2006/table">
            <a:tbl>
              <a:tblPr firstRow="1" bandRow="1"/>
              <a:tblGrid>
                <a:gridCol w="8784976">
                  <a:extLst>
                    <a:ext uri="{9D8B030D-6E8A-4147-A177-3AD203B41FA5}">
                      <a16:colId xmlns:a16="http://schemas.microsoft.com/office/drawing/2014/main" val="1333349202"/>
                    </a:ext>
                  </a:extLst>
                </a:gridCol>
              </a:tblGrid>
              <a:tr h="4351338">
                <a:tc>
                  <a:txBody>
                    <a:bodyPr/>
                    <a:lstStyle/>
                    <a:p>
                      <a:pPr algn="just">
                        <a:lnSpc>
                          <a:spcPct val="107000"/>
                        </a:lnSpc>
                        <a:spcAft>
                          <a:spcPts val="800"/>
                        </a:spcAft>
                      </a:pPr>
                      <a:r>
                        <a:rPr lang="cs-CZ" sz="1800" dirty="0">
                          <a:solidFill>
                            <a:srgbClr val="000000"/>
                          </a:solidFill>
                          <a:effectLst/>
                          <a:latin typeface="+mn-lt"/>
                          <a:ea typeface="Times New Roman" panose="02020603050405020304" pitchFamily="18" charset="0"/>
                          <a:cs typeface="Calibri" panose="020F0502020204030204" pitchFamily="34" charset="0"/>
                        </a:rPr>
                        <a:t>nemuseli být schopni nabídnout citovanému obviněnému všechna plnění, jež byla do předmětu plnění části I. uvedené veřejné zakázky zahrnuta, přestože by jinak nabídku podat mohli, pokud by citovaný obviněný umožnil podat zvlášť nabídky na dodání veslařských lodí jednotlivých značek (tj. veslařské lodi značky </a:t>
                      </a:r>
                      <a:r>
                        <a:rPr lang="cs-CZ" sz="1800" dirty="0" err="1">
                          <a:solidFill>
                            <a:srgbClr val="000000"/>
                          </a:solidFill>
                          <a:effectLst/>
                          <a:latin typeface="+mn-lt"/>
                          <a:ea typeface="Times New Roman" panose="02020603050405020304" pitchFamily="18" charset="0"/>
                          <a:cs typeface="Calibri" panose="020F0502020204030204" pitchFamily="34" charset="0"/>
                        </a:rPr>
                        <a:t>Empacher</a:t>
                      </a:r>
                      <a:r>
                        <a:rPr lang="cs-CZ" sz="1800" dirty="0">
                          <a:solidFill>
                            <a:srgbClr val="000000"/>
                          </a:solidFill>
                          <a:effectLst/>
                          <a:latin typeface="+mn-lt"/>
                          <a:ea typeface="Times New Roman" panose="02020603050405020304" pitchFamily="18" charset="0"/>
                          <a:cs typeface="Calibri" panose="020F0502020204030204" pitchFamily="34" charset="0"/>
                        </a:rPr>
                        <a:t> a veslařských lodí značky </a:t>
                      </a:r>
                      <a:r>
                        <a:rPr lang="cs-CZ" sz="1800" dirty="0" err="1">
                          <a:solidFill>
                            <a:srgbClr val="000000"/>
                          </a:solidFill>
                          <a:effectLst/>
                          <a:latin typeface="+mn-lt"/>
                          <a:ea typeface="Times New Roman" panose="02020603050405020304" pitchFamily="18" charset="0"/>
                          <a:cs typeface="Calibri" panose="020F0502020204030204" pitchFamily="34" charset="0"/>
                        </a:rPr>
                        <a:t>Filippi</a:t>
                      </a:r>
                      <a:r>
                        <a:rPr lang="cs-CZ" sz="1800" dirty="0">
                          <a:solidFill>
                            <a:srgbClr val="000000"/>
                          </a:solidFill>
                          <a:effectLst/>
                          <a:latin typeface="+mn-lt"/>
                          <a:ea typeface="Times New Roman" panose="02020603050405020304" pitchFamily="18" charset="0"/>
                          <a:cs typeface="Calibri" panose="020F0502020204030204" pitchFamily="34" charset="0"/>
                        </a:rPr>
                        <a:t>) a pokud by citovaný obviněný umožnil podat zvlášť nabídky na dodání veslařských lodí bez požadavku na určitý produkt nebo určitého výrobce, a zároveň v důsledku uvedené skutečnosti došlo k bezdůvodnému zvýhodnění vybraného dodavatele – Sportcentrum Račice, a.s., citovaný obviněný zadal část I. uvedené veřejné zakázky, když s uvedeným vybraným dodavatelem uzavřel smlouvu na plnění předmětu části I. uvedené veřejné zakázky.</a:t>
                      </a:r>
                      <a:endParaRPr lang="cs-CZ" sz="18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800" b="1" dirty="0">
                          <a:solidFill>
                            <a:srgbClr val="000000"/>
                          </a:solidFill>
                          <a:effectLst/>
                          <a:latin typeface="+mn-lt"/>
                          <a:ea typeface="Times New Roman" panose="02020603050405020304" pitchFamily="18" charset="0"/>
                          <a:cs typeface="Calibri" panose="020F0502020204030204" pitchFamily="34" charset="0"/>
                        </a:rPr>
                        <a:t>III. -</a:t>
                      </a:r>
                      <a:r>
                        <a:rPr lang="cs-CZ" sz="1800" dirty="0">
                          <a:solidFill>
                            <a:srgbClr val="000000"/>
                          </a:solidFill>
                          <a:effectLst/>
                          <a:latin typeface="+mn-lt"/>
                          <a:ea typeface="Times New Roman" panose="02020603050405020304" pitchFamily="18" charset="0"/>
                          <a:cs typeface="Calibri" panose="020F0502020204030204" pitchFamily="34" charset="0"/>
                        </a:rPr>
                        <a:t> Obviněný se dopustil přestupku podle § 268 odst. 1 písm. b) zákona č. 134/2016 Sb., o zadávání veřejných zakázek, ve znění pozdějších předpisů, tím, že </a:t>
                      </a:r>
                      <a:r>
                        <a:rPr lang="cs-CZ" sz="1800" b="1" dirty="0">
                          <a:solidFill>
                            <a:srgbClr val="000000"/>
                          </a:solidFill>
                          <a:effectLst/>
                          <a:latin typeface="+mn-lt"/>
                          <a:ea typeface="Times New Roman" panose="02020603050405020304" pitchFamily="18" charset="0"/>
                          <a:cs typeface="Calibri" panose="020F0502020204030204" pitchFamily="34" charset="0"/>
                        </a:rPr>
                        <a:t>stanovil zadávací podmínky</a:t>
                      </a:r>
                      <a:r>
                        <a:rPr lang="cs-CZ" sz="1800" dirty="0">
                          <a:solidFill>
                            <a:srgbClr val="000000"/>
                          </a:solidFill>
                          <a:effectLst/>
                          <a:latin typeface="+mn-lt"/>
                          <a:ea typeface="Times New Roman" panose="02020603050405020304" pitchFamily="18" charset="0"/>
                          <a:cs typeface="Calibri" panose="020F0502020204030204" pitchFamily="34" charset="0"/>
                        </a:rPr>
                        <a:t> části I. „Dodávka veslařských lodí“ veřejné zakázky „Nákup lodí pro národní sportovní reprezentaci“ zadávané v otevřeném řízení </a:t>
                      </a:r>
                      <a:r>
                        <a:rPr lang="cs-CZ" sz="1800" b="1" dirty="0">
                          <a:solidFill>
                            <a:srgbClr val="000000"/>
                          </a:solidFill>
                          <a:effectLst/>
                          <a:latin typeface="+mn-lt"/>
                          <a:ea typeface="Times New Roman" panose="02020603050405020304" pitchFamily="18" charset="0"/>
                          <a:cs typeface="Calibri" panose="020F0502020204030204" pitchFamily="34" charset="0"/>
                        </a:rPr>
                        <a:t>v rozporu s § 36 odst. 1 citovaného zákona ve spojení se zásadou zákazu diskriminace zakotvenou v § 6 odst. 2 citovaného zákona</a:t>
                      </a:r>
                      <a:r>
                        <a:rPr lang="cs-CZ" sz="1800" dirty="0">
                          <a:solidFill>
                            <a:srgbClr val="000000"/>
                          </a:solidFill>
                          <a:effectLst/>
                          <a:latin typeface="+mn-lt"/>
                          <a:ea typeface="Times New Roman" panose="02020603050405020304" pitchFamily="18" charset="0"/>
                          <a:cs typeface="Calibri" panose="020F0502020204030204" pitchFamily="34" charset="0"/>
                        </a:rPr>
                        <a:t>, když předmět plnění části I. uvedené veřejné zakázky vymezil tak, že jeho součástí bylo podle přílohy č. 1 „Technická specifikace předmětu Části I. veřejné zakázky“ zadávací dokumentace k uvedené veřejné zakázce dodání celkem 3 ks různých typů veslařských lodí bez požadavku na</a:t>
                      </a:r>
                      <a:endParaRPr lang="cs-CZ" sz="1800" dirty="0">
                        <a:effectLst/>
                        <a:latin typeface="+mn-lt"/>
                        <a:ea typeface="Calibri" panose="020F0502020204030204" pitchFamily="34" charset="0"/>
                        <a:cs typeface="Times New Roman" panose="02020603050405020304" pitchFamily="18" charset="0"/>
                      </a:endParaRPr>
                    </a:p>
                  </a:txBody>
                  <a:tcPr marL="45496" marR="45496" marT="22748" marB="2274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622652359"/>
                  </a:ext>
                </a:extLst>
              </a:tr>
            </a:tbl>
          </a:graphicData>
        </a:graphic>
      </p:graphicFrame>
    </p:spTree>
    <p:extLst>
      <p:ext uri="{BB962C8B-B14F-4D97-AF65-F5344CB8AC3E}">
        <p14:creationId xmlns:p14="http://schemas.microsoft.com/office/powerpoint/2010/main" val="789038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1DF5B659-FCA8-0B2E-5AB7-D5FDD0E06DCC}"/>
              </a:ext>
            </a:extLst>
          </p:cNvPr>
          <p:cNvSpPr txBox="1">
            <a:spLocks noGrp="1"/>
          </p:cNvSpPr>
          <p:nvPr>
            <p:ph type="title"/>
          </p:nvPr>
        </p:nvSpPr>
        <p:spPr>
          <a:xfrm>
            <a:off x="179512" y="404664"/>
            <a:ext cx="8784976" cy="743345"/>
          </a:xfrm>
          <a:prstGeom prst="rect">
            <a:avLst/>
          </a:prstGeom>
        </p:spPr>
        <p:txBody>
          <a:bodyPr vert="horz" wrap="square" lIns="0" tIns="13335" rIns="0" bIns="0" rtlCol="0">
            <a:spAutoFit/>
          </a:bodyPr>
          <a:lstStyle/>
          <a:p>
            <a:pPr>
              <a:lnSpc>
                <a:spcPct val="107000"/>
              </a:lnSpc>
              <a:spcAft>
                <a:spcPts val="800"/>
              </a:spcAft>
            </a:pPr>
            <a:r>
              <a:rPr lang="cs-CZ" sz="2300" b="1" spc="-5" dirty="0"/>
              <a:t>Odkaz na konkrétní výrobek a nastavení zadávacích podmínek omezující hospodářskou soutěž </a:t>
            </a:r>
          </a:p>
        </p:txBody>
      </p:sp>
      <p:graphicFrame>
        <p:nvGraphicFramePr>
          <p:cNvPr id="4" name="Tabulka 3">
            <a:extLst>
              <a:ext uri="{FF2B5EF4-FFF2-40B4-BE49-F238E27FC236}">
                <a16:creationId xmlns:a16="http://schemas.microsoft.com/office/drawing/2014/main" id="{583AE1D2-C37D-B0E5-97CA-E4D2ABE3A55B}"/>
              </a:ext>
            </a:extLst>
          </p:cNvPr>
          <p:cNvGraphicFramePr>
            <a:graphicFrameLocks noGrp="1"/>
          </p:cNvGraphicFramePr>
          <p:nvPr>
            <p:extLst>
              <p:ext uri="{D42A27DB-BD31-4B8C-83A1-F6EECF244321}">
                <p14:modId xmlns:p14="http://schemas.microsoft.com/office/powerpoint/2010/main" val="1538113511"/>
              </p:ext>
            </p:extLst>
          </p:nvPr>
        </p:nvGraphicFramePr>
        <p:xfrm>
          <a:off x="179512" y="1556792"/>
          <a:ext cx="8784976" cy="3106738"/>
        </p:xfrm>
        <a:graphic>
          <a:graphicData uri="http://schemas.openxmlformats.org/drawingml/2006/table">
            <a:tbl>
              <a:tblPr firstRow="1" bandRow="1"/>
              <a:tblGrid>
                <a:gridCol w="8784976">
                  <a:extLst>
                    <a:ext uri="{9D8B030D-6E8A-4147-A177-3AD203B41FA5}">
                      <a16:colId xmlns:a16="http://schemas.microsoft.com/office/drawing/2014/main" val="1852064324"/>
                    </a:ext>
                  </a:extLst>
                </a:gridCol>
              </a:tblGrid>
              <a:tr h="138430">
                <a:tc>
                  <a:txBody>
                    <a:bodyPr/>
                    <a:lstStyle/>
                    <a:p>
                      <a:pPr algn="just">
                        <a:lnSpc>
                          <a:spcPct val="107000"/>
                        </a:lnSpc>
                        <a:spcAft>
                          <a:spcPts val="800"/>
                        </a:spcAft>
                      </a:pPr>
                      <a:r>
                        <a:rPr lang="cs-CZ" sz="1800" b="1" dirty="0">
                          <a:solidFill>
                            <a:srgbClr val="000000"/>
                          </a:solidFill>
                          <a:effectLst/>
                          <a:latin typeface="+mn-lt"/>
                          <a:ea typeface="Times New Roman" panose="02020603050405020304" pitchFamily="18" charset="0"/>
                          <a:cs typeface="Calibri" panose="020F0502020204030204" pitchFamily="34" charset="0"/>
                        </a:rPr>
                        <a:t>II. -</a:t>
                      </a:r>
                      <a:r>
                        <a:rPr lang="cs-CZ" sz="1800" dirty="0">
                          <a:solidFill>
                            <a:srgbClr val="000000"/>
                          </a:solidFill>
                          <a:effectLst/>
                          <a:latin typeface="+mn-lt"/>
                          <a:ea typeface="Times New Roman" panose="02020603050405020304" pitchFamily="18" charset="0"/>
                          <a:cs typeface="Calibri" panose="020F0502020204030204" pitchFamily="34" charset="0"/>
                        </a:rPr>
                        <a:t> </a:t>
                      </a:r>
                      <a:r>
                        <a:rPr lang="cs-CZ" sz="1800" dirty="0">
                          <a:solidFill>
                            <a:srgbClr val="000000"/>
                          </a:solidFill>
                          <a:effectLst/>
                          <a:latin typeface="+mn-lt"/>
                          <a:ea typeface="Calibri" panose="020F0502020204030204" pitchFamily="34" charset="0"/>
                          <a:cs typeface="Times New Roman" panose="02020603050405020304" pitchFamily="18" charset="0"/>
                        </a:rPr>
                        <a:t> </a:t>
                      </a:r>
                      <a:r>
                        <a:rPr lang="cs-CZ" sz="1800" dirty="0">
                          <a:solidFill>
                            <a:srgbClr val="000000"/>
                          </a:solidFill>
                          <a:effectLst/>
                          <a:latin typeface="+mn-lt"/>
                          <a:ea typeface="Times New Roman" panose="02020603050405020304" pitchFamily="18" charset="0"/>
                          <a:cs typeface="Calibri" panose="020F0502020204030204" pitchFamily="34" charset="0"/>
                        </a:rPr>
                        <a:t>Obviněný se </a:t>
                      </a:r>
                      <a:r>
                        <a:rPr lang="cs-CZ" sz="1800" b="1" dirty="0">
                          <a:solidFill>
                            <a:srgbClr val="000000"/>
                          </a:solidFill>
                          <a:effectLst/>
                          <a:latin typeface="+mn-lt"/>
                          <a:ea typeface="Times New Roman" panose="02020603050405020304" pitchFamily="18" charset="0"/>
                          <a:cs typeface="Calibri" panose="020F0502020204030204" pitchFamily="34" charset="0"/>
                        </a:rPr>
                        <a:t>dopustil přestupku</a:t>
                      </a:r>
                      <a:r>
                        <a:rPr lang="cs-CZ" sz="1800" dirty="0">
                          <a:solidFill>
                            <a:srgbClr val="000000"/>
                          </a:solidFill>
                          <a:effectLst/>
                          <a:latin typeface="+mn-lt"/>
                          <a:ea typeface="Times New Roman" panose="02020603050405020304" pitchFamily="18" charset="0"/>
                          <a:cs typeface="Calibri" panose="020F0502020204030204" pitchFamily="34" charset="0"/>
                        </a:rPr>
                        <a:t> podle § 268 odst. 1 písm. b) ZZVZ, </a:t>
                      </a:r>
                      <a:r>
                        <a:rPr lang="cs-CZ" sz="1800" b="1" dirty="0">
                          <a:solidFill>
                            <a:srgbClr val="000000"/>
                          </a:solidFill>
                          <a:effectLst/>
                          <a:latin typeface="+mn-lt"/>
                          <a:ea typeface="Times New Roman" panose="02020603050405020304" pitchFamily="18" charset="0"/>
                          <a:cs typeface="Calibri" panose="020F0502020204030204" pitchFamily="34" charset="0"/>
                        </a:rPr>
                        <a:t>tím, že stanovil zadávací podmínky</a:t>
                      </a:r>
                      <a:r>
                        <a:rPr lang="cs-CZ" sz="1800" dirty="0">
                          <a:solidFill>
                            <a:srgbClr val="000000"/>
                          </a:solidFill>
                          <a:effectLst/>
                          <a:latin typeface="+mn-lt"/>
                          <a:ea typeface="Times New Roman" panose="02020603050405020304" pitchFamily="18" charset="0"/>
                          <a:cs typeface="Calibri" panose="020F0502020204030204" pitchFamily="34" charset="0"/>
                        </a:rPr>
                        <a:t> veřejné zakázky „Vybavení a zařízení pro posilovnu – posilovací stroje 2018/0151“ zadávané ve zjednodušeném podlimitním řízení </a:t>
                      </a:r>
                      <a:r>
                        <a:rPr lang="cs-CZ" sz="1800" b="1" dirty="0">
                          <a:solidFill>
                            <a:srgbClr val="000000"/>
                          </a:solidFill>
                          <a:effectLst/>
                          <a:latin typeface="+mn-lt"/>
                          <a:ea typeface="Times New Roman" panose="02020603050405020304" pitchFamily="18" charset="0"/>
                          <a:cs typeface="Calibri" panose="020F0502020204030204" pitchFamily="34" charset="0"/>
                        </a:rPr>
                        <a:t>v rozporu s ustanovením § 36 odst. 1 zákona ve spojení se zásadou zákazu diskriminace zakotvenou v § 6 odst. 2 citovaného zákona</a:t>
                      </a:r>
                      <a:r>
                        <a:rPr lang="cs-CZ" sz="1800" dirty="0">
                          <a:solidFill>
                            <a:srgbClr val="000000"/>
                          </a:solidFill>
                          <a:effectLst/>
                          <a:latin typeface="+mn-lt"/>
                          <a:ea typeface="Times New Roman" panose="02020603050405020304" pitchFamily="18" charset="0"/>
                          <a:cs typeface="Calibri" panose="020F0502020204030204" pitchFamily="34" charset="0"/>
                        </a:rPr>
                        <a:t>, když </a:t>
                      </a:r>
                      <a:r>
                        <a:rPr lang="cs-CZ" sz="1800" b="1" dirty="0">
                          <a:solidFill>
                            <a:srgbClr val="000000"/>
                          </a:solidFill>
                          <a:effectLst/>
                          <a:latin typeface="+mn-lt"/>
                          <a:ea typeface="Times New Roman" panose="02020603050405020304" pitchFamily="18" charset="0"/>
                          <a:cs typeface="Calibri" panose="020F0502020204030204" pitchFamily="34" charset="0"/>
                        </a:rPr>
                        <a:t>stanovil požadavky na konkrétní rozměry, tj. přesnou šířku, délku a výšku posilovacích strojů/vybavení bez možnosti odchylky, aniž by to bylo odůvodněno předmětem veřejné zakázky</a:t>
                      </a:r>
                      <a:r>
                        <a:rPr lang="cs-CZ" sz="1800" dirty="0">
                          <a:solidFill>
                            <a:srgbClr val="000000"/>
                          </a:solidFill>
                          <a:effectLst/>
                          <a:latin typeface="+mn-lt"/>
                          <a:ea typeface="Times New Roman" panose="02020603050405020304" pitchFamily="18" charset="0"/>
                          <a:cs typeface="Calibri" panose="020F0502020204030204" pitchFamily="34" charset="0"/>
                        </a:rPr>
                        <a:t>, a specifikoval tak své požadavky natolik konkrétním způsobem, že vytvořil bezdůvodné překážky hospodářské soutěže.</a:t>
                      </a:r>
                      <a:endParaRPr lang="cs-CZ" sz="18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800" b="1" dirty="0">
                          <a:solidFill>
                            <a:srgbClr val="000000"/>
                          </a:solidFill>
                          <a:effectLst/>
                          <a:latin typeface="+mn-lt"/>
                          <a:ea typeface="Times New Roman" panose="02020603050405020304" pitchFamily="18" charset="0"/>
                          <a:cs typeface="Calibri" panose="020F0502020204030204" pitchFamily="34" charset="0"/>
                        </a:rPr>
                        <a:t>…</a:t>
                      </a:r>
                      <a:endParaRPr lang="cs-CZ" sz="1800" dirty="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4293650983"/>
                  </a:ext>
                </a:extLst>
              </a:tr>
            </a:tbl>
          </a:graphicData>
        </a:graphic>
      </p:graphicFrame>
    </p:spTree>
    <p:extLst>
      <p:ext uri="{BB962C8B-B14F-4D97-AF65-F5344CB8AC3E}">
        <p14:creationId xmlns:p14="http://schemas.microsoft.com/office/powerpoint/2010/main" val="36884897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9D0D0221-4FBA-3518-58D8-0C7513C42B41}"/>
              </a:ext>
            </a:extLst>
          </p:cNvPr>
          <p:cNvSpPr txBox="1"/>
          <p:nvPr/>
        </p:nvSpPr>
        <p:spPr>
          <a:xfrm>
            <a:off x="134888" y="1340768"/>
            <a:ext cx="8874224" cy="4762907"/>
          </a:xfrm>
          <a:prstGeom prst="rect">
            <a:avLst/>
          </a:prstGeom>
          <a:noFill/>
        </p:spPr>
        <p:txBody>
          <a:bodyPr wrap="square">
            <a:spAutoFit/>
          </a:bodyPr>
          <a:lstStyle/>
          <a:p>
            <a:pPr algn="just">
              <a:lnSpc>
                <a:spcPct val="150000"/>
              </a:lnSpc>
              <a:spcAft>
                <a:spcPts val="800"/>
              </a:spcAft>
            </a:pPr>
            <a:r>
              <a:rPr lang="cs-CZ" sz="2200" b="1" dirty="0">
                <a:effectLst/>
                <a:ea typeface="Calibri" panose="020F0502020204030204" pitchFamily="34" charset="0"/>
                <a:cs typeface="Times New Roman" panose="02020603050405020304" pitchFamily="18" charset="0"/>
              </a:rPr>
              <a:t>Skutkový stav:</a:t>
            </a:r>
            <a:endParaRPr lang="cs-CZ" sz="2200" dirty="0">
              <a:effectLst/>
              <a:ea typeface="Calibri" panose="020F0502020204030204" pitchFamily="34" charset="0"/>
              <a:cs typeface="Times New Roman" panose="02020603050405020304" pitchFamily="18" charset="0"/>
            </a:endParaRPr>
          </a:p>
          <a:p>
            <a:pPr marL="342900" lvl="0" indent="-342900" algn="just">
              <a:lnSpc>
                <a:spcPct val="200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Zadavatel zadal ve zjednodušeném podlimitním řízení zakázku na vybavení a zařízení pro posilovnu</a:t>
            </a:r>
          </a:p>
          <a:p>
            <a:pPr marL="342900" lvl="0" indent="-342900" algn="just">
              <a:lnSpc>
                <a:spcPct val="200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V zadávací dokumentaci odkázal na konkrétní výrobek a rozměry některých strojů stanovil s přesností na milimetry</a:t>
            </a:r>
          </a:p>
          <a:p>
            <a:pPr marL="342900" lvl="0" indent="-342900" algn="just">
              <a:lnSpc>
                <a:spcPct val="200000"/>
              </a:lnSpc>
              <a:spcAft>
                <a:spcPts val="800"/>
              </a:spcAft>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Nabídku podal pouze vybraný dodavatel</a:t>
            </a:r>
          </a:p>
          <a:p>
            <a:pPr marL="342900" lvl="0" indent="-342900" algn="just">
              <a:lnSpc>
                <a:spcPct val="200000"/>
              </a:lnSpc>
              <a:spcAft>
                <a:spcPts val="800"/>
              </a:spcAft>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Zahájeno řízení z moci úřední</a:t>
            </a:r>
          </a:p>
        </p:txBody>
      </p:sp>
      <p:sp>
        <p:nvSpPr>
          <p:cNvPr id="3" name="object 3">
            <a:extLst>
              <a:ext uri="{FF2B5EF4-FFF2-40B4-BE49-F238E27FC236}">
                <a16:creationId xmlns:a16="http://schemas.microsoft.com/office/drawing/2014/main" id="{BE91A3E7-8BC2-DD05-8943-4C9BDFEB6168}"/>
              </a:ext>
            </a:extLst>
          </p:cNvPr>
          <p:cNvSpPr txBox="1">
            <a:spLocks/>
          </p:cNvSpPr>
          <p:nvPr/>
        </p:nvSpPr>
        <p:spPr>
          <a:xfrm>
            <a:off x="179512" y="404664"/>
            <a:ext cx="8784976"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Odkaz na konkrétní výrobek a nastavení zadávacích podmínek omezující hospodářskou soutěž </a:t>
            </a:r>
            <a:endParaRPr lang="cs-CZ" sz="2300" b="1" spc="-5" dirty="0"/>
          </a:p>
        </p:txBody>
      </p:sp>
    </p:spTree>
    <p:extLst>
      <p:ext uri="{BB962C8B-B14F-4D97-AF65-F5344CB8AC3E}">
        <p14:creationId xmlns:p14="http://schemas.microsoft.com/office/powerpoint/2010/main" val="2787333042"/>
      </p:ext>
    </p:extLst>
  </p:cSld>
  <p:clrMapOvr>
    <a:masterClrMapping/>
  </p:clrMapOvr>
  <p:transition>
    <p:fade thruBlk="1"/>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6CDA513-B1DA-33E8-086B-51E041DA25A6}"/>
              </a:ext>
            </a:extLst>
          </p:cNvPr>
          <p:cNvSpPr txBox="1"/>
          <p:nvPr/>
        </p:nvSpPr>
        <p:spPr>
          <a:xfrm>
            <a:off x="935596" y="1628800"/>
            <a:ext cx="7272808" cy="4041556"/>
          </a:xfrm>
          <a:prstGeom prst="rect">
            <a:avLst/>
          </a:prstGeom>
          <a:noFill/>
        </p:spPr>
        <p:txBody>
          <a:bodyPr wrap="square">
            <a:spAutoFit/>
          </a:bodyPr>
          <a:lstStyle/>
          <a:p>
            <a:pPr algn="just">
              <a:lnSpc>
                <a:spcPct val="150000"/>
              </a:lnSpc>
              <a:spcAft>
                <a:spcPts val="800"/>
              </a:spcAft>
            </a:pPr>
            <a:r>
              <a:rPr lang="cs-CZ" sz="2200" b="1" dirty="0">
                <a:effectLst/>
                <a:ea typeface="Calibri" panose="020F0502020204030204" pitchFamily="34" charset="0"/>
                <a:cs typeface="Times New Roman" panose="02020603050405020304" pitchFamily="18" charset="0"/>
              </a:rPr>
              <a:t>Právní úprava:</a:t>
            </a:r>
          </a:p>
          <a:p>
            <a:pPr algn="just">
              <a:lnSpc>
                <a:spcPct val="200000"/>
              </a:lnSpc>
              <a:spcAft>
                <a:spcPts val="800"/>
              </a:spcAft>
            </a:pPr>
            <a:endParaRPr lang="cs-CZ" sz="2200" b="1" dirty="0">
              <a:effectLst/>
              <a:ea typeface="Calibri" panose="020F0502020204030204" pitchFamily="34" charset="0"/>
              <a:cs typeface="Times New Roman" panose="02020603050405020304" pitchFamily="18" charset="0"/>
            </a:endParaRPr>
          </a:p>
          <a:p>
            <a:pPr>
              <a:lnSpc>
                <a:spcPct val="200000"/>
              </a:lnSpc>
              <a:spcAft>
                <a:spcPts val="800"/>
              </a:spcAft>
            </a:pPr>
            <a:r>
              <a:rPr lang="cs-CZ" sz="2000" b="1" dirty="0">
                <a:effectLst/>
                <a:ea typeface="Calibri" panose="020F0502020204030204" pitchFamily="34" charset="0"/>
                <a:cs typeface="Times New Roman" panose="02020603050405020304" pitchFamily="18" charset="0"/>
              </a:rPr>
              <a:t>§ 6 odst. 2 ZZVZ</a:t>
            </a:r>
            <a:endParaRPr lang="cs-CZ" sz="2000" dirty="0">
              <a:effectLst/>
              <a:ea typeface="Calibri" panose="020F0502020204030204" pitchFamily="34" charset="0"/>
              <a:cs typeface="Times New Roman" panose="02020603050405020304" pitchFamily="18" charset="0"/>
            </a:endParaRPr>
          </a:p>
          <a:p>
            <a:pPr>
              <a:lnSpc>
                <a:spcPct val="200000"/>
              </a:lnSpc>
              <a:spcAft>
                <a:spcPts val="800"/>
              </a:spcAft>
            </a:pPr>
            <a:r>
              <a:rPr lang="cs-CZ" sz="2000" b="1" dirty="0">
                <a:effectLst/>
                <a:ea typeface="Calibri" panose="020F0502020204030204" pitchFamily="34" charset="0"/>
                <a:cs typeface="Times New Roman" panose="02020603050405020304" pitchFamily="18" charset="0"/>
              </a:rPr>
              <a:t>§ 36 odst. 1 ZZVZ</a:t>
            </a:r>
            <a:endParaRPr lang="cs-CZ" sz="2000" dirty="0">
              <a:effectLst/>
              <a:ea typeface="Calibri" panose="020F0502020204030204" pitchFamily="34" charset="0"/>
              <a:cs typeface="Times New Roman" panose="02020603050405020304" pitchFamily="18" charset="0"/>
            </a:endParaRPr>
          </a:p>
          <a:p>
            <a:pPr>
              <a:lnSpc>
                <a:spcPct val="200000"/>
              </a:lnSpc>
              <a:spcAft>
                <a:spcPts val="800"/>
              </a:spcAft>
            </a:pPr>
            <a:r>
              <a:rPr lang="cs-CZ" sz="2000" b="1" dirty="0">
                <a:effectLst/>
                <a:ea typeface="Calibri" panose="020F0502020204030204" pitchFamily="34" charset="0"/>
                <a:cs typeface="Times New Roman" panose="02020603050405020304" pitchFamily="18" charset="0"/>
              </a:rPr>
              <a:t>§ 89 odst. 5 ZZVZ</a:t>
            </a:r>
            <a:endParaRPr lang="cs-CZ" sz="2000" dirty="0">
              <a:effectLst/>
              <a:ea typeface="Calibri" panose="020F0502020204030204" pitchFamily="34" charset="0"/>
              <a:cs typeface="Times New Roman" panose="02020603050405020304" pitchFamily="18" charset="0"/>
            </a:endParaRPr>
          </a:p>
          <a:p>
            <a:pPr algn="just">
              <a:lnSpc>
                <a:spcPct val="150000"/>
              </a:lnSpc>
              <a:spcAft>
                <a:spcPts val="800"/>
              </a:spcAft>
            </a:pPr>
            <a:endParaRPr lang="cs-CZ" sz="2000" dirty="0">
              <a:effectLst/>
              <a:ea typeface="Calibri" panose="020F0502020204030204" pitchFamily="34" charset="0"/>
              <a:cs typeface="Times New Roman" panose="02020603050405020304" pitchFamily="18" charset="0"/>
            </a:endParaRPr>
          </a:p>
        </p:txBody>
      </p:sp>
      <p:sp>
        <p:nvSpPr>
          <p:cNvPr id="4" name="object 3">
            <a:extLst>
              <a:ext uri="{FF2B5EF4-FFF2-40B4-BE49-F238E27FC236}">
                <a16:creationId xmlns:a16="http://schemas.microsoft.com/office/drawing/2014/main" id="{A4DA55A9-8585-0581-267F-9E89B57E6CA4}"/>
              </a:ext>
            </a:extLst>
          </p:cNvPr>
          <p:cNvSpPr txBox="1">
            <a:spLocks/>
          </p:cNvSpPr>
          <p:nvPr/>
        </p:nvSpPr>
        <p:spPr>
          <a:xfrm>
            <a:off x="179512" y="404664"/>
            <a:ext cx="8784976" cy="743345"/>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Odkaz na konkrétní výrobek a nastavení zadávacích podmínek omezující hospodářskou soutěž </a:t>
            </a:r>
            <a:endParaRPr lang="cs-CZ" sz="2300" b="1" spc="-5" dirty="0"/>
          </a:p>
        </p:txBody>
      </p:sp>
    </p:spTree>
    <p:extLst>
      <p:ext uri="{BB962C8B-B14F-4D97-AF65-F5344CB8AC3E}">
        <p14:creationId xmlns:p14="http://schemas.microsoft.com/office/powerpoint/2010/main" val="33504023"/>
      </p:ext>
    </p:extLst>
  </p:cSld>
  <p:clrMapOvr>
    <a:masterClrMapping/>
  </p:clrMapOvr>
  <p:transition>
    <p:fade thruBlk="1"/>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výroku I</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908720"/>
            <a:ext cx="8784976" cy="5779916"/>
          </a:xfrm>
          <a:prstGeom prst="rect">
            <a:avLst/>
          </a:prstGeom>
          <a:noFill/>
        </p:spPr>
        <p:txBody>
          <a:bodyPr wrap="square">
            <a:spAutoFit/>
          </a:bodyPr>
          <a:lstStyle/>
          <a:p>
            <a:pPr algn="just" fontAlgn="base">
              <a:lnSpc>
                <a:spcPct val="115000"/>
              </a:lnSpc>
              <a:spcAft>
                <a:spcPts val="800"/>
              </a:spcAft>
            </a:pPr>
            <a:r>
              <a:rPr lang="cs-CZ" sz="1900">
                <a:effectLst/>
                <a:latin typeface="Arial" panose="020B0604020202020204" pitchFamily="34" charset="0"/>
                <a:ea typeface="Calibri" panose="020F0502020204030204" pitchFamily="34" charset="0"/>
              </a:rPr>
              <a:t>37.         V šetřeném případě zadavatel postupoval ve zjednodušeném podlimitním řízení. </a:t>
            </a:r>
            <a:r>
              <a:rPr lang="cs-CZ" sz="1900">
                <a:solidFill>
                  <a:srgbClr val="7030A0"/>
                </a:solidFill>
                <a:effectLst/>
                <a:latin typeface="Arial" panose="020B0604020202020204" pitchFamily="34" charset="0"/>
                <a:ea typeface="Calibri" panose="020F0502020204030204" pitchFamily="34" charset="0"/>
              </a:rPr>
              <a:t>Pravidla pro nadlimitní režim se ve zjednodušeném podlimitním řízení použijí pouze, pokud je na tato pravidla výslovně odkázáno v ustanovení § 53 zákona, případně pokud se pro jejich využití rozhodne sám zadavatel </a:t>
            </a:r>
            <a:r>
              <a:rPr lang="cs-CZ" sz="1900">
                <a:effectLst/>
                <a:latin typeface="Arial" panose="020B0604020202020204" pitchFamily="34" charset="0"/>
                <a:ea typeface="Calibri" panose="020F0502020204030204" pitchFamily="34" charset="0"/>
              </a:rPr>
              <a:t>(srov. k tomu § 53 odst. 4 zákona). </a:t>
            </a:r>
            <a:r>
              <a:rPr lang="cs-CZ" sz="1900">
                <a:solidFill>
                  <a:srgbClr val="0070C0"/>
                </a:solidFill>
                <a:effectLst/>
                <a:latin typeface="Arial" panose="020B0604020202020204" pitchFamily="34" charset="0"/>
                <a:ea typeface="Calibri" panose="020F0502020204030204" pitchFamily="34" charset="0"/>
              </a:rPr>
              <a:t>Pravidla obsažená v ustanovení § 89 zákona se tak na postup zadavatele v šetřeném případě neaplikují</a:t>
            </a:r>
            <a:r>
              <a:rPr lang="cs-CZ" sz="1900">
                <a:effectLst/>
                <a:latin typeface="Arial" panose="020B0604020202020204" pitchFamily="34" charset="0"/>
                <a:ea typeface="Calibri" panose="020F0502020204030204" pitchFamily="34" charset="0"/>
              </a:rPr>
              <a:t>, protože výslovný odkaz na předmětné ustanovení není v § 53 zákona uveden a zadavatel si jejich použití v zadávacích podmínkách nevyhradil. </a:t>
            </a:r>
            <a:r>
              <a:rPr lang="cs-CZ" sz="1900">
                <a:solidFill>
                  <a:srgbClr val="00B050"/>
                </a:solidFill>
                <a:effectLst/>
                <a:latin typeface="Arial" panose="020B0604020202020204" pitchFamily="34" charset="0"/>
                <a:ea typeface="Calibri" panose="020F0502020204030204" pitchFamily="34" charset="0"/>
              </a:rPr>
              <a:t>Uvedený závěr však nelze chápat tak, že je zadavatel ve zjednodušeném podlimitním řízení oprávněn bez dalšího požadovat dodávku konkrétních výrobků. </a:t>
            </a:r>
            <a:r>
              <a:rPr lang="cs-CZ" sz="1900">
                <a:solidFill>
                  <a:srgbClr val="C00000"/>
                </a:solidFill>
                <a:effectLst/>
                <a:latin typeface="Arial" panose="020B0604020202020204" pitchFamily="34" charset="0"/>
                <a:ea typeface="Calibri" panose="020F0502020204030204" pitchFamily="34" charset="0"/>
              </a:rPr>
              <a:t>Požadavek zadavatele na konkrétní výrobek je třeba považovat za „překážku hospodářské soutěže“ ve smyslu § 36 odst. 1 zákona, protože takovýto požadavek vylučuje ze soutěže o veřejnou zakázku dodavatele všech jiných </a:t>
            </a:r>
            <a:r>
              <a:rPr lang="cs-CZ" sz="1900">
                <a:effectLst/>
                <a:latin typeface="Arial" panose="020B0604020202020204" pitchFamily="34" charset="0"/>
                <a:ea typeface="Calibri" panose="020F0502020204030204" pitchFamily="34" charset="0"/>
              </a:rPr>
              <a:t>(třeba i z technického a užitného hlediska srovnatelných) výrobků. Pro úplnost Úřad dodává, že ustanovení § 36 zákona se ve zjednodušeném podlimitním řízení nepochybně použije, neboť je systematicky zařazeno do části druhé zákona, která upravuje základní ustanovení v zadávacích řízeních.</a:t>
            </a:r>
            <a:endParaRPr lang="cs-CZ" sz="19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29825285"/>
      </p:ext>
    </p:extLst>
  </p:cSld>
  <p:clrMapOvr>
    <a:masterClrMapping/>
  </p:clrMapOvr>
  <p:transition>
    <p:fade thruBlk="1"/>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výroku I</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82870" y="2073853"/>
            <a:ext cx="8784976" cy="2710294"/>
          </a:xfrm>
          <a:prstGeom prst="rect">
            <a:avLst/>
          </a:prstGeom>
          <a:noFill/>
        </p:spPr>
        <p:txBody>
          <a:bodyPr wrap="square">
            <a:spAutoFit/>
          </a:bodyPr>
          <a:lstStyle/>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42.         </a:t>
            </a:r>
            <a:r>
              <a:rPr lang="cs-CZ" sz="20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Obviněný uvádí, že název „</a:t>
            </a:r>
            <a:r>
              <a:rPr lang="cs-CZ" sz="2000" dirty="0" err="1">
                <a:solidFill>
                  <a:srgbClr val="7030A0"/>
                </a:solidFill>
                <a:effectLst/>
                <a:latin typeface="Arial" panose="020B0604020202020204" pitchFamily="34" charset="0"/>
                <a:ea typeface="Calibri" panose="020F0502020204030204" pitchFamily="34" charset="0"/>
                <a:cs typeface="Times New Roman" panose="02020603050405020304" pitchFamily="18" charset="0"/>
              </a:rPr>
              <a:t>Stepper</a:t>
            </a:r>
            <a:r>
              <a:rPr lang="cs-CZ" sz="20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 3000G“ byl zvolen jako určení druhu kategorie kondičních trenažerů, a nikoliv jako požadovaný typ dodávky. </a:t>
            </a:r>
            <a:r>
              <a:rPr lang="cs-CZ" sz="2000" dirty="0">
                <a:effectLst/>
                <a:latin typeface="Arial" panose="020B0604020202020204" pitchFamily="34" charset="0"/>
                <a:ea typeface="Calibri" panose="020F0502020204030204" pitchFamily="34" charset="0"/>
                <a:cs typeface="Times New Roman" panose="02020603050405020304" pitchFamily="18" charset="0"/>
              </a:rPr>
              <a:t>Ten je, dle obviněného, specifikován v kategorii „Popis“. Obviněný má za to, že požadavky byly určeny natolik obecně, aby umožnily dodávku různých kondičních trenažerů v dané kategorii. Jelikož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textový popis, dle vyjádření obviněného, nemohl být dostatečně přesný ani srozumitelný</a:t>
            </a:r>
            <a:r>
              <a:rPr lang="cs-CZ" sz="2000" dirty="0">
                <a:effectLst/>
                <a:latin typeface="Arial" panose="020B0604020202020204" pitchFamily="34" charset="0"/>
                <a:ea typeface="Calibri" panose="020F0502020204030204" pitchFamily="34" charset="0"/>
                <a:cs typeface="Times New Roman" panose="02020603050405020304" pitchFamily="18" charset="0"/>
              </a:rPr>
              <a:t>, byl použit odkaz </a:t>
            </a:r>
            <a:r>
              <a:rPr lang="cs-CZ" sz="2000" dirty="0" err="1">
                <a:effectLst/>
                <a:latin typeface="Arial" panose="020B0604020202020204" pitchFamily="34" charset="0"/>
                <a:ea typeface="Calibri" panose="020F0502020204030204" pitchFamily="34" charset="0"/>
                <a:cs typeface="Times New Roman" panose="02020603050405020304" pitchFamily="18" charset="0"/>
              </a:rPr>
              <a:t>Stepper</a:t>
            </a:r>
            <a:r>
              <a:rPr lang="cs-CZ" sz="2000" dirty="0">
                <a:effectLst/>
                <a:latin typeface="Arial" panose="020B0604020202020204" pitchFamily="34" charset="0"/>
                <a:ea typeface="Calibri" panose="020F0502020204030204" pitchFamily="34" charset="0"/>
                <a:cs typeface="Times New Roman" panose="02020603050405020304" pitchFamily="18" charset="0"/>
              </a:rPr>
              <a:t> 3000G jako upřesnění dané kategorie kondičních trenažerů.</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50946957"/>
      </p:ext>
    </p:extLst>
  </p:cSld>
  <p:clrMapOvr>
    <a:masterClrMapping/>
  </p:clrMapOvr>
  <p:transition>
    <p:fade thruBlk="1"/>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výroku I</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556792"/>
            <a:ext cx="8784976" cy="4356898"/>
          </a:xfrm>
          <a:prstGeom prst="rect">
            <a:avLst/>
          </a:prstGeom>
          <a:noFill/>
        </p:spPr>
        <p:txBody>
          <a:bodyPr wrap="square">
            <a:spAutoFit/>
          </a:bodyPr>
          <a:lstStyle/>
          <a:p>
            <a:pPr algn="just">
              <a:lnSpc>
                <a:spcPct val="107000"/>
              </a:lnSpc>
              <a:spcAft>
                <a:spcPts val="800"/>
              </a:spcAft>
            </a:pPr>
            <a:r>
              <a:rPr lang="cs-CZ" sz="2000">
                <a:effectLst/>
                <a:latin typeface="Arial" panose="020B0604020202020204" pitchFamily="34" charset="0"/>
                <a:ea typeface="Calibri" panose="020F0502020204030204" pitchFamily="34" charset="0"/>
              </a:rPr>
              <a:t>44.         Na základě porovnání označení a parametrů posilovacího stroje uvedených zadavatelem u položky č. 55 v příloze č. 4 a označení a parametrů výrobku v uživatelském manuálu a na výše uvedených internetových stránkách dospěl Úřad k závěru, že kombinace označení a parametrů posilovacího stroje uvedeného zadavatelem v příloze č. 4 je odkazem na konkrétní výrobek, a to stepper AIRO A-3000G od společnosti Airo Fitness. K tomu </a:t>
            </a:r>
            <a:r>
              <a:rPr lang="cs-CZ" sz="2000">
                <a:solidFill>
                  <a:srgbClr val="00B050"/>
                </a:solidFill>
                <a:effectLst/>
                <a:latin typeface="Arial" panose="020B0604020202020204" pitchFamily="34" charset="0"/>
                <a:ea typeface="Calibri" panose="020F0502020204030204" pitchFamily="34" charset="0"/>
              </a:rPr>
              <a:t>Úřad dále uvádí, že parametry posilovacího stroje uvedené zadavatelem byly nastaveny natolik konkrétně a specificky, že právě podle kombinace označení a uvedených parametrů bylo možno jednoznačně identifikovat, o který konkrétní výrobek se jedná. </a:t>
            </a:r>
            <a:r>
              <a:rPr lang="cs-CZ" sz="2000">
                <a:effectLst/>
                <a:latin typeface="Arial" panose="020B0604020202020204" pitchFamily="34" charset="0"/>
                <a:ea typeface="Calibri" panose="020F0502020204030204" pitchFamily="34" charset="0"/>
              </a:rPr>
              <a:t>Výrobek bylo možné identifikovat zejména kvůli neúplnému produktovému označení, pod kterým je výrobek na trhu dostupný, a současně díky specifickým, konkrétně uvedeným požadavkům na parametry výrobku.</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84584599"/>
      </p:ext>
    </p:extLst>
  </p:cSld>
  <p:clrMapOvr>
    <a:masterClrMapping/>
  </p:clrMapOvr>
  <p:transition>
    <p:fade thruBlk="1"/>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výroku I</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2060848"/>
            <a:ext cx="8784976" cy="3039615"/>
          </a:xfrm>
          <a:prstGeom prst="rect">
            <a:avLst/>
          </a:prstGeom>
          <a:noFill/>
        </p:spPr>
        <p:txBody>
          <a:bodyPr wrap="square">
            <a:spAutoFit/>
          </a:bodyPr>
          <a:lstStyle/>
          <a:p>
            <a:pPr algn="just">
              <a:lnSpc>
                <a:spcPct val="107000"/>
              </a:lnSpc>
              <a:spcAft>
                <a:spcPts val="800"/>
              </a:spcAft>
            </a:pPr>
            <a:r>
              <a:rPr lang="cs-CZ" sz="2000">
                <a:effectLst/>
                <a:latin typeface="Arial" panose="020B0604020202020204" pitchFamily="34" charset="0"/>
                <a:ea typeface="Calibri" panose="020F0502020204030204" pitchFamily="34" charset="0"/>
                <a:cs typeface="Times New Roman" panose="02020603050405020304" pitchFamily="18" charset="0"/>
              </a:rPr>
              <a:t>48.         Ze skutečností, které vyšly najevo v průběhu řízení, </a:t>
            </a:r>
            <a:r>
              <a:rPr lang="cs-CZ" sz="200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Úřad nezjistil, že by v šetřeném případě byly dány objektivní a legitimní potřeby zadavatele, které by odůvodňovaly uvedení konkrétního odkazu na výrobek zadavatelem. Je však právě na obviněném, aby unesl případné důkazní břemeno v souvislosti s odůvodněním, proč byl odkaz použit. </a:t>
            </a:r>
            <a:r>
              <a:rPr lang="cs-CZ" sz="2000">
                <a:effectLst/>
                <a:latin typeface="Arial" panose="020B0604020202020204" pitchFamily="34" charset="0"/>
                <a:ea typeface="Calibri" panose="020F0502020204030204" pitchFamily="34" charset="0"/>
                <a:cs typeface="Times New Roman" panose="02020603050405020304" pitchFamily="18" charset="0"/>
              </a:rPr>
              <a:t>To ostatně koresponduje i s výše uvedeným rozhodnutím sp. zn. ÚOHS-R0153/2018/VZ, kdy </a:t>
            </a:r>
            <a:r>
              <a:rPr lang="cs-CZ" sz="200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s ohledem na zásadu transparentnosti musí být zadavatel připraven tento postup doložit a odůvodnit, což se v řešeném případě nestalo.</a:t>
            </a:r>
            <a:endParaRPr lang="cs-CZ" sz="20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7784652"/>
      </p:ext>
    </p:extLst>
  </p:cSld>
  <p:clrMapOvr>
    <a:masterClrMapping/>
  </p:clrMapOvr>
  <p:transition>
    <p:fade thruBlk="1"/>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výroku II</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340768"/>
            <a:ext cx="8784976" cy="4876207"/>
          </a:xfrm>
          <a:prstGeom prst="rect">
            <a:avLst/>
          </a:prstGeom>
          <a:noFill/>
        </p:spPr>
        <p:txBody>
          <a:bodyPr wrap="square">
            <a:spAutoFit/>
          </a:bodyPr>
          <a:lstStyle/>
          <a:p>
            <a:pPr algn="just">
              <a:lnSpc>
                <a:spcPct val="107000"/>
              </a:lnSpc>
              <a:spcAft>
                <a:spcPts val="800"/>
              </a:spcAft>
            </a:pPr>
            <a:r>
              <a:rPr lang="cs-CZ" sz="2000">
                <a:effectLst/>
                <a:ea typeface="Calibri" panose="020F0502020204030204" pitchFamily="34" charset="0"/>
                <a:cs typeface="Times New Roman" panose="02020603050405020304" pitchFamily="18" charset="0"/>
              </a:rPr>
              <a:t>65.         V šetřeném případě </a:t>
            </a:r>
            <a:r>
              <a:rPr lang="cs-CZ" sz="2000">
                <a:solidFill>
                  <a:srgbClr val="0070C0"/>
                </a:solidFill>
                <a:effectLst/>
                <a:ea typeface="Calibri" panose="020F0502020204030204" pitchFamily="34" charset="0"/>
                <a:cs typeface="Times New Roman" panose="02020603050405020304" pitchFamily="18" charset="0"/>
              </a:rPr>
              <a:t>obviněný stanovil v příloze č. 4 u položek č. 1–7, 10–47, 49 a 54 konkrétní rozměry pro jednotlivé položky, s přesností na milimetry</a:t>
            </a:r>
            <a:r>
              <a:rPr lang="cs-CZ" sz="2000">
                <a:effectLst/>
                <a:ea typeface="Calibri" panose="020F0502020204030204" pitchFamily="34" charset="0"/>
                <a:cs typeface="Times New Roman" panose="02020603050405020304" pitchFamily="18" charset="0"/>
              </a:rPr>
              <a:t>, jak to vyplývá z tabulky uvedené výše.</a:t>
            </a:r>
          </a:p>
          <a:p>
            <a:pPr algn="just"/>
            <a:r>
              <a:rPr lang="cs-CZ" sz="2000">
                <a:effectLst/>
                <a:ea typeface="Calibri" panose="020F0502020204030204" pitchFamily="34" charset="0"/>
                <a:cs typeface="Times New Roman" panose="02020603050405020304" pitchFamily="18" charset="0"/>
              </a:rPr>
              <a:t>68.         K výše uvedenému </a:t>
            </a:r>
            <a:r>
              <a:rPr lang="cs-CZ" sz="2000">
                <a:solidFill>
                  <a:srgbClr val="00B050"/>
                </a:solidFill>
                <a:effectLst/>
                <a:ea typeface="Calibri" panose="020F0502020204030204" pitchFamily="34" charset="0"/>
                <a:cs typeface="Times New Roman" panose="02020603050405020304" pitchFamily="18" charset="0"/>
              </a:rPr>
              <a:t>Úřad konstatuje, že obviněný nespecifikuje ani neodkazuje na konkrétní dokumenty, které by prokazovaly argumentaci obviněného o náročné dispozici posilovny, do které měly být posilovací stroje umístěny.</a:t>
            </a:r>
            <a:r>
              <a:rPr lang="cs-CZ" sz="2000">
                <a:effectLst/>
                <a:ea typeface="Calibri" panose="020F0502020204030204" pitchFamily="34" charset="0"/>
                <a:cs typeface="Times New Roman" panose="02020603050405020304" pitchFamily="18" charset="0"/>
              </a:rPr>
              <a:t> Stejně tak Úřad z dokumentace o zadávacím řízení </a:t>
            </a:r>
            <a:r>
              <a:rPr lang="cs-CZ" sz="2000">
                <a:solidFill>
                  <a:srgbClr val="C00000"/>
                </a:solidFill>
                <a:effectLst/>
                <a:ea typeface="Calibri" panose="020F0502020204030204" pitchFamily="34" charset="0"/>
                <a:cs typeface="Times New Roman" panose="02020603050405020304" pitchFamily="18" charset="0"/>
              </a:rPr>
              <a:t>nezjistil jakoukoliv skutečnost, ze které by vyplývalo, že stanovení konkrétních rozměrů </a:t>
            </a:r>
            <a:r>
              <a:rPr lang="cs-CZ" sz="2000">
                <a:effectLst/>
                <a:ea typeface="Calibri" panose="020F0502020204030204" pitchFamily="34" charset="0"/>
                <a:cs typeface="Times New Roman" panose="02020603050405020304" pitchFamily="18" charset="0"/>
              </a:rPr>
              <a:t>(v šetřeném případě na milimetry) </a:t>
            </a:r>
            <a:r>
              <a:rPr lang="cs-CZ" sz="2000">
                <a:solidFill>
                  <a:srgbClr val="C00000"/>
                </a:solidFill>
                <a:effectLst/>
                <a:ea typeface="Calibri" panose="020F0502020204030204" pitchFamily="34" charset="0"/>
                <a:cs typeface="Times New Roman" panose="02020603050405020304" pitchFamily="18" charset="0"/>
              </a:rPr>
              <a:t>posilovacích strojů by bylo jakkoliv odůvodněno</a:t>
            </a:r>
            <a:r>
              <a:rPr lang="cs-CZ" sz="2000">
                <a:effectLst/>
                <a:ea typeface="Calibri" panose="020F0502020204030204" pitchFamily="34" charset="0"/>
                <a:cs typeface="Times New Roman" panose="02020603050405020304" pitchFamily="18" charset="0"/>
              </a:rPr>
              <a:t>, nebo by přispívalo k vyjádření obviněného, že stroje měly být umístěny do posilovny, která je prostorově omezená. Náročná dispozice posilovny pak není zřejmá ani z veřejně dostupných zdrojů, naopak její řešení působí dostatečně prostorně tak, aby umožňovalo variabilní umístění, resp. dostatek místa mezi jednotlivými stroji a dalším vybavením[3].</a:t>
            </a:r>
            <a:endParaRPr lang="cs-CZ" sz="240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94217793"/>
      </p:ext>
    </p:extLst>
  </p:cSld>
  <p:clrMapOvr>
    <a:masterClrMapping/>
  </p:clrMapOvr>
  <p:transition>
    <p:fade thruBlk="1"/>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výroku II</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484784"/>
            <a:ext cx="8784976" cy="4349589"/>
          </a:xfrm>
          <a:prstGeom prst="rect">
            <a:avLst/>
          </a:prstGeom>
          <a:noFill/>
        </p:spPr>
        <p:txBody>
          <a:bodyPr wrap="square">
            <a:spAutoFit/>
          </a:bodyPr>
          <a:lstStyle/>
          <a:p>
            <a:pPr algn="just">
              <a:lnSpc>
                <a:spcPct val="107000"/>
              </a:lnSpc>
              <a:spcAft>
                <a:spcPts val="800"/>
              </a:spcAft>
            </a:pPr>
            <a:r>
              <a:rPr lang="cs-CZ" sz="2000">
                <a:effectLst/>
                <a:ea typeface="Calibri" panose="020F0502020204030204" pitchFamily="34" charset="0"/>
                <a:cs typeface="Times New Roman" panose="02020603050405020304" pitchFamily="18" charset="0"/>
              </a:rPr>
              <a:t>69.         Optikou výše zmiňované judikatury správních soudů Úřad konstatuje, že ze zjištěných skutečností nelze shledat důvodnost a objektivitu toho, že obviněný požadoval posilovací stroje o přesně stanovených rozměrech, a to s přesností na milimetry. </a:t>
            </a:r>
            <a:r>
              <a:rPr lang="cs-CZ" sz="2000">
                <a:solidFill>
                  <a:srgbClr val="7030A0"/>
                </a:solidFill>
                <a:effectLst/>
                <a:ea typeface="Calibri" panose="020F0502020204030204" pitchFamily="34" charset="0"/>
                <a:cs typeface="Times New Roman" panose="02020603050405020304" pitchFamily="18" charset="0"/>
              </a:rPr>
              <a:t>Obviněný tento požadavek dostatečně neodůvodnil, když v podstatě nepředložil žádnou konkrétní argumentaci.</a:t>
            </a:r>
            <a:r>
              <a:rPr lang="cs-CZ" sz="2000">
                <a:effectLst/>
                <a:ea typeface="Calibri" panose="020F0502020204030204" pitchFamily="34" charset="0"/>
                <a:cs typeface="Times New Roman" panose="02020603050405020304" pitchFamily="18" charset="0"/>
              </a:rPr>
              <a:t> </a:t>
            </a:r>
            <a:r>
              <a:rPr lang="cs-CZ" sz="2000">
                <a:solidFill>
                  <a:srgbClr val="0070C0"/>
                </a:solidFill>
                <a:effectLst/>
                <a:ea typeface="Calibri" panose="020F0502020204030204" pitchFamily="34" charset="0"/>
                <a:cs typeface="Times New Roman" panose="02020603050405020304" pitchFamily="18" charset="0"/>
              </a:rPr>
              <a:t>Pouhý obecný odkaz na nikterak nekonkretizované rozměry místnosti nemůže v šetřeném případě coby odůvodnění legitimní potřeby zadavatele obstát. </a:t>
            </a:r>
            <a:r>
              <a:rPr lang="cs-CZ" sz="2000">
                <a:effectLst/>
                <a:ea typeface="Calibri" panose="020F0502020204030204" pitchFamily="34" charset="0"/>
                <a:cs typeface="Times New Roman" panose="02020603050405020304" pitchFamily="18" charset="0"/>
              </a:rPr>
              <a:t>Taková argumentace se spíše jeví jako účelová, jelikož </a:t>
            </a:r>
            <a:r>
              <a:rPr lang="cs-CZ" sz="2000">
                <a:solidFill>
                  <a:srgbClr val="00B050"/>
                </a:solidFill>
                <a:effectLst/>
                <a:ea typeface="Calibri" panose="020F0502020204030204" pitchFamily="34" charset="0"/>
                <a:cs typeface="Times New Roman" panose="02020603050405020304" pitchFamily="18" charset="0"/>
              </a:rPr>
              <a:t>odkaz na dispozice místnosti bez bližšího určení by mohl namítat jakýkoliv zadavatel v zásadě při jakékoliv veřejné zakázce na dodávky, kde by mělo být dodáno cokoliv od nábytku až po počítače, jelikož, zjednodušeně řečeno, i tyto je zapotřebí umístit do místnosti</a:t>
            </a:r>
            <a:r>
              <a:rPr lang="cs-CZ" sz="2000">
                <a:effectLst/>
                <a:ea typeface="Calibri" panose="020F0502020204030204" pitchFamily="34" charset="0"/>
                <a:cs typeface="Times New Roman" panose="02020603050405020304" pitchFamily="18" charset="0"/>
              </a:rPr>
              <a:t>, avšak bez konkrétních údajů ztrácí taková argumentace jakýkoliv smysl.</a:t>
            </a:r>
            <a:endParaRPr lang="cs-CZ" sz="280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64587016"/>
      </p:ext>
    </p:extLst>
  </p:cSld>
  <p:clrMapOvr>
    <a:masterClrMapping/>
  </p:clrMapOvr>
  <p:transition>
    <p:fade thruBlk="1"/>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 k výroku II</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817641"/>
            <a:ext cx="8784976" cy="6013634"/>
          </a:xfrm>
          <a:prstGeom prst="rect">
            <a:avLst/>
          </a:prstGeom>
          <a:noFill/>
        </p:spPr>
        <p:txBody>
          <a:bodyPr wrap="square">
            <a:spAutoFit/>
          </a:bodyPr>
          <a:lstStyle/>
          <a:p>
            <a:pPr algn="just">
              <a:lnSpc>
                <a:spcPct val="107000"/>
              </a:lnSpc>
              <a:spcAft>
                <a:spcPts val="800"/>
              </a:spcAft>
            </a:pPr>
            <a:r>
              <a:rPr lang="cs-CZ" sz="1900" dirty="0">
                <a:effectLst/>
                <a:ea typeface="Calibri" panose="020F0502020204030204" pitchFamily="34" charset="0"/>
                <a:cs typeface="Times New Roman" panose="02020603050405020304" pitchFamily="18" charset="0"/>
              </a:rPr>
              <a:t>73.         </a:t>
            </a:r>
            <a:r>
              <a:rPr lang="cs-CZ" sz="1900" dirty="0">
                <a:solidFill>
                  <a:srgbClr val="C00000"/>
                </a:solidFill>
                <a:effectLst/>
                <a:ea typeface="Calibri" panose="020F0502020204030204" pitchFamily="34" charset="0"/>
                <a:cs typeface="Times New Roman" panose="02020603050405020304" pitchFamily="18" charset="0"/>
              </a:rPr>
              <a:t>Zadavatel ve svém vyjádření také poukazoval na skutečnost, že technická specifikace byla formulována jako zakázková výroba jednotlivých posilovacích strojů, aby dodavatelé disponovali přesnými rozměry zakázkové výroby za účelem vytvoření cenové nabídky podle náročnosti výroby a spotřeby materiálu. </a:t>
            </a:r>
            <a:r>
              <a:rPr lang="cs-CZ" sz="1900" dirty="0">
                <a:effectLst/>
                <a:ea typeface="Calibri" panose="020F0502020204030204" pitchFamily="34" charset="0"/>
                <a:cs typeface="Times New Roman" panose="02020603050405020304" pitchFamily="18" charset="0"/>
              </a:rPr>
              <a:t>Ačkoliv obviněný blíže nerozvádí, co si představuje pod pojmem zakázková výroba, </a:t>
            </a:r>
            <a:r>
              <a:rPr lang="cs-CZ" sz="1900" dirty="0">
                <a:solidFill>
                  <a:srgbClr val="7030A0"/>
                </a:solidFill>
                <a:effectLst/>
                <a:ea typeface="Calibri" panose="020F0502020204030204" pitchFamily="34" charset="0"/>
                <a:cs typeface="Times New Roman" panose="02020603050405020304" pitchFamily="18" charset="0"/>
              </a:rPr>
              <a:t>v obecně chápaném pojetí výroby na míru po přezkoumání zadávací dokumentace Úřad dospěl k závěru, že tato neposkytuje jediné vodítko, které by podpořilo, natož prokázalo tvrzení zadavatele o zakázkové výrobě. </a:t>
            </a:r>
            <a:r>
              <a:rPr lang="cs-CZ" sz="1900" dirty="0">
                <a:solidFill>
                  <a:srgbClr val="0070C0"/>
                </a:solidFill>
                <a:effectLst/>
                <a:ea typeface="Calibri" panose="020F0502020204030204" pitchFamily="34" charset="0"/>
                <a:cs typeface="Times New Roman" panose="02020603050405020304" pitchFamily="18" charset="0"/>
              </a:rPr>
              <a:t>Tento závěr dále podporuje i skutečnost, že zakázková výroba zhruba 50 posilovacích strojů by musela proběhnout ve lhůtách nastavených zadavatelem, kdy nejdelší možný čas, který by dodavatel měl na výrobu všech strojů, je celkem 37 dnů </a:t>
            </a:r>
            <a:r>
              <a:rPr lang="cs-CZ" sz="1900" dirty="0">
                <a:effectLst/>
                <a:ea typeface="Calibri" panose="020F0502020204030204" pitchFamily="34" charset="0"/>
                <a:cs typeface="Times New Roman" panose="02020603050405020304" pitchFamily="18" charset="0"/>
              </a:rPr>
              <a:t>(počítáno od uveřejnění výzvy k podání nabídek zadavatelem do nejzazšího termínu dodání předmětu veřejné zakázky), </a:t>
            </a:r>
            <a:r>
              <a:rPr lang="cs-CZ" sz="1900" dirty="0">
                <a:solidFill>
                  <a:srgbClr val="0070C0"/>
                </a:solidFill>
                <a:effectLst/>
                <a:ea typeface="Calibri" panose="020F0502020204030204" pitchFamily="34" charset="0"/>
                <a:cs typeface="Times New Roman" panose="02020603050405020304" pitchFamily="18" charset="0"/>
              </a:rPr>
              <a:t>a to pouze za předpokladu, že by dodavatel najisto počítal s tím, že bude vybrán. </a:t>
            </a:r>
            <a:r>
              <a:rPr lang="cs-CZ" sz="1900" dirty="0">
                <a:effectLst/>
                <a:ea typeface="Calibri" panose="020F0502020204030204" pitchFamily="34" charset="0"/>
                <a:cs typeface="Times New Roman" panose="02020603050405020304" pitchFamily="18" charset="0"/>
              </a:rPr>
              <a:t>Pokud by bylo přistoupeno na argumentaci zadavatele, </a:t>
            </a:r>
            <a:r>
              <a:rPr lang="cs-CZ" sz="1900" dirty="0">
                <a:solidFill>
                  <a:srgbClr val="00B050"/>
                </a:solidFill>
                <a:effectLst/>
                <a:ea typeface="Calibri" panose="020F0502020204030204" pitchFamily="34" charset="0"/>
                <a:cs typeface="Times New Roman" panose="02020603050405020304" pitchFamily="18" charset="0"/>
              </a:rPr>
              <a:t>reálně by dodavatel mohl mít na kompletní výrobu a dodání všech strojů 21 dnů</a:t>
            </a:r>
            <a:r>
              <a:rPr lang="cs-CZ" sz="1900" dirty="0">
                <a:effectLst/>
                <a:ea typeface="Calibri" panose="020F0502020204030204" pitchFamily="34" charset="0"/>
                <a:cs typeface="Times New Roman" panose="02020603050405020304" pitchFamily="18" charset="0"/>
              </a:rPr>
              <a:t>, jelikož dle zadávací dokumentace byla lhůta pro podání nabídek stanovena do 10. 8. 2018 a nejzazší termín dodání předmětu veřejné zakázky byl dle návrhu smlouvy stanoven na 31. 8. 2018. (…</a:t>
            </a:r>
            <a:r>
              <a:rPr lang="cs-CZ" sz="1900" dirty="0">
                <a:ea typeface="Calibri" panose="020F0502020204030204" pitchFamily="34" charset="0"/>
                <a:cs typeface="Times New Roman" panose="02020603050405020304" pitchFamily="18" charset="0"/>
              </a:rPr>
              <a:t>)</a:t>
            </a:r>
            <a:endParaRPr lang="cs-CZ" sz="19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87088831"/>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1DF5B659-FCA8-0B2E-5AB7-D5FDD0E06DCC}"/>
              </a:ext>
            </a:extLst>
          </p:cNvPr>
          <p:cNvSpPr txBox="1">
            <a:spLocks noGrp="1"/>
          </p:cNvSpPr>
          <p:nvPr>
            <p:ph type="title"/>
          </p:nvPr>
        </p:nvSpPr>
        <p:spPr>
          <a:xfrm>
            <a:off x="179512" y="404664"/>
            <a:ext cx="8784976" cy="364652"/>
          </a:xfrm>
          <a:prstGeom prst="rect">
            <a:avLst/>
          </a:prstGeom>
        </p:spPr>
        <p:txBody>
          <a:bodyPr vert="horz" wrap="square" lIns="0" tIns="13335" rIns="0" bIns="0" rtlCol="0">
            <a:spAutoFit/>
          </a:bodyPr>
          <a:lstStyle/>
          <a:p>
            <a:pPr>
              <a:lnSpc>
                <a:spcPct val="107000"/>
              </a:lnSpc>
              <a:spcAft>
                <a:spcPts val="800"/>
              </a:spcAft>
            </a:pPr>
            <a:r>
              <a:rPr lang="cs-CZ" sz="2300" b="1" spc="-5" dirty="0"/>
              <a:t>Příliš široce vymezený předmět veřejné zakázky </a:t>
            </a:r>
          </a:p>
        </p:txBody>
      </p:sp>
      <p:graphicFrame>
        <p:nvGraphicFramePr>
          <p:cNvPr id="3" name="Tabulka 2">
            <a:extLst>
              <a:ext uri="{FF2B5EF4-FFF2-40B4-BE49-F238E27FC236}">
                <a16:creationId xmlns:a16="http://schemas.microsoft.com/office/drawing/2014/main" id="{BD905513-C0EE-A7F3-331D-5554A3D2082B}"/>
              </a:ext>
            </a:extLst>
          </p:cNvPr>
          <p:cNvGraphicFramePr>
            <a:graphicFrameLocks noGrp="1"/>
          </p:cNvGraphicFramePr>
          <p:nvPr>
            <p:extLst>
              <p:ext uri="{D42A27DB-BD31-4B8C-83A1-F6EECF244321}">
                <p14:modId xmlns:p14="http://schemas.microsoft.com/office/powerpoint/2010/main" val="1087988321"/>
              </p:ext>
            </p:extLst>
          </p:nvPr>
        </p:nvGraphicFramePr>
        <p:xfrm>
          <a:off x="179512" y="908720"/>
          <a:ext cx="8784976" cy="5216873"/>
        </p:xfrm>
        <a:graphic>
          <a:graphicData uri="http://schemas.openxmlformats.org/drawingml/2006/table">
            <a:tbl>
              <a:tblPr firstRow="1" bandRow="1"/>
              <a:tblGrid>
                <a:gridCol w="8784976">
                  <a:extLst>
                    <a:ext uri="{9D8B030D-6E8A-4147-A177-3AD203B41FA5}">
                      <a16:colId xmlns:a16="http://schemas.microsoft.com/office/drawing/2014/main" val="1862738092"/>
                    </a:ext>
                  </a:extLst>
                </a:gridCol>
              </a:tblGrid>
              <a:tr h="4351338">
                <a:tc>
                  <a:txBody>
                    <a:bodyPr/>
                    <a:lstStyle/>
                    <a:p>
                      <a:pPr algn="just">
                        <a:lnSpc>
                          <a:spcPct val="107000"/>
                        </a:lnSpc>
                        <a:spcAft>
                          <a:spcPts val="800"/>
                        </a:spcAft>
                      </a:pPr>
                      <a:r>
                        <a:rPr lang="cs-CZ" sz="1800" dirty="0">
                          <a:solidFill>
                            <a:srgbClr val="000000"/>
                          </a:solidFill>
                          <a:effectLst/>
                          <a:latin typeface="+mn-lt"/>
                          <a:ea typeface="Times New Roman" panose="02020603050405020304" pitchFamily="18" charset="0"/>
                          <a:cs typeface="Calibri" panose="020F0502020204030204" pitchFamily="34" charset="0"/>
                        </a:rPr>
                        <a:t>určitý produkt nebo určitého výrobce, 5 ks různých určitých typů veslařských lodí značky </a:t>
                      </a:r>
                      <a:r>
                        <a:rPr lang="cs-CZ" sz="1800" dirty="0" err="1">
                          <a:solidFill>
                            <a:srgbClr val="000000"/>
                          </a:solidFill>
                          <a:effectLst/>
                          <a:latin typeface="+mn-lt"/>
                          <a:ea typeface="Times New Roman" panose="02020603050405020304" pitchFamily="18" charset="0"/>
                          <a:cs typeface="Calibri" panose="020F0502020204030204" pitchFamily="34" charset="0"/>
                        </a:rPr>
                        <a:t>Empacher</a:t>
                      </a:r>
                      <a:r>
                        <a:rPr lang="cs-CZ" sz="1800" dirty="0">
                          <a:solidFill>
                            <a:srgbClr val="000000"/>
                          </a:solidFill>
                          <a:effectLst/>
                          <a:latin typeface="+mn-lt"/>
                          <a:ea typeface="Times New Roman" panose="02020603050405020304" pitchFamily="18" charset="0"/>
                          <a:cs typeface="Calibri" panose="020F0502020204030204" pitchFamily="34" charset="0"/>
                        </a:rPr>
                        <a:t> a 2 ks různých určitých typů veslařských lodí značky </a:t>
                      </a:r>
                      <a:r>
                        <a:rPr lang="cs-CZ" sz="1800" dirty="0" err="1">
                          <a:solidFill>
                            <a:srgbClr val="000000"/>
                          </a:solidFill>
                          <a:effectLst/>
                          <a:latin typeface="+mn-lt"/>
                          <a:ea typeface="Times New Roman" panose="02020603050405020304" pitchFamily="18" charset="0"/>
                          <a:cs typeface="Calibri" panose="020F0502020204030204" pitchFamily="34" charset="0"/>
                        </a:rPr>
                        <a:t>Filippi</a:t>
                      </a:r>
                      <a:r>
                        <a:rPr lang="cs-CZ" sz="1800" dirty="0">
                          <a:solidFill>
                            <a:srgbClr val="000000"/>
                          </a:solidFill>
                          <a:effectLst/>
                          <a:latin typeface="+mn-lt"/>
                          <a:ea typeface="Times New Roman" panose="02020603050405020304" pitchFamily="18" charset="0"/>
                          <a:cs typeface="Calibri" panose="020F0502020204030204" pitchFamily="34" charset="0"/>
                        </a:rPr>
                        <a:t>, čímž </a:t>
                      </a:r>
                      <a:r>
                        <a:rPr lang="cs-CZ" sz="1800" b="1" dirty="0">
                          <a:solidFill>
                            <a:srgbClr val="000000"/>
                          </a:solidFill>
                          <a:effectLst/>
                          <a:latin typeface="+mn-lt"/>
                          <a:ea typeface="Times New Roman" panose="02020603050405020304" pitchFamily="18" charset="0"/>
                          <a:cs typeface="Calibri" panose="020F0502020204030204" pitchFamily="34" charset="0"/>
                        </a:rPr>
                        <a:t>vymezil předmět plnění části I. uvedené veřejné zakázky natolik široce, že v důsledku této skutečnosti došlo k bezdůvodnému omezení hospodářské soutěže</a:t>
                      </a:r>
                      <a:r>
                        <a:rPr lang="cs-CZ" sz="1800" dirty="0">
                          <a:solidFill>
                            <a:srgbClr val="000000"/>
                          </a:solidFill>
                          <a:effectLst/>
                          <a:latin typeface="+mn-lt"/>
                          <a:ea typeface="Times New Roman" panose="02020603050405020304" pitchFamily="18" charset="0"/>
                          <a:cs typeface="Calibri" panose="020F0502020204030204" pitchFamily="34" charset="0"/>
                        </a:rPr>
                        <a:t>, neboť někteří dodavatelé nemuseli být schopni nabídnout citovanému obviněnému všechna plnění, jež byla do předmětu plnění části I. uvedené veřejné zakázky zahrnuta, přestože by jinak nabídku podat mohli, pokud by citovaný obviněný umožnil podat zvlášť nabídky na dodání veslařských lodí jednotlivých značek (tj. veslařských lodí značky </a:t>
                      </a:r>
                      <a:r>
                        <a:rPr lang="cs-CZ" sz="1800" dirty="0" err="1">
                          <a:solidFill>
                            <a:srgbClr val="000000"/>
                          </a:solidFill>
                          <a:effectLst/>
                          <a:latin typeface="+mn-lt"/>
                          <a:ea typeface="Times New Roman" panose="02020603050405020304" pitchFamily="18" charset="0"/>
                          <a:cs typeface="Calibri" panose="020F0502020204030204" pitchFamily="34" charset="0"/>
                        </a:rPr>
                        <a:t>Empacher</a:t>
                      </a:r>
                      <a:r>
                        <a:rPr lang="cs-CZ" sz="1800" dirty="0">
                          <a:solidFill>
                            <a:srgbClr val="000000"/>
                          </a:solidFill>
                          <a:effectLst/>
                          <a:latin typeface="+mn-lt"/>
                          <a:ea typeface="Times New Roman" panose="02020603050405020304" pitchFamily="18" charset="0"/>
                          <a:cs typeface="Calibri" panose="020F0502020204030204" pitchFamily="34" charset="0"/>
                        </a:rPr>
                        <a:t> a veslařských lodí značky </a:t>
                      </a:r>
                      <a:r>
                        <a:rPr lang="cs-CZ" sz="1800" dirty="0" err="1">
                          <a:solidFill>
                            <a:srgbClr val="000000"/>
                          </a:solidFill>
                          <a:effectLst/>
                          <a:latin typeface="+mn-lt"/>
                          <a:ea typeface="Times New Roman" panose="02020603050405020304" pitchFamily="18" charset="0"/>
                          <a:cs typeface="Calibri" panose="020F0502020204030204" pitchFamily="34" charset="0"/>
                        </a:rPr>
                        <a:t>Filippi</a:t>
                      </a:r>
                      <a:r>
                        <a:rPr lang="cs-CZ" sz="1800" dirty="0">
                          <a:solidFill>
                            <a:srgbClr val="000000"/>
                          </a:solidFill>
                          <a:effectLst/>
                          <a:latin typeface="+mn-lt"/>
                          <a:ea typeface="Times New Roman" panose="02020603050405020304" pitchFamily="18" charset="0"/>
                          <a:cs typeface="Calibri" panose="020F0502020204030204" pitchFamily="34" charset="0"/>
                        </a:rPr>
                        <a:t>) a pokud by citovaný obviněný umožnil podat zvlášť nabídky na dodání veslařských lodí bez požadavku na určitý produkt nebo určitého výrobce, a zároveň v důsledku uvedené skutečnosti došlo k bezdůvodnému zvýhodnění vybraného dodavatele – Sportcentrum Račice, a.s., citovaný obviněný zadal část I. uvedené veřejné zakázky, když s uvedeným vybraným dodavatelem uzavřel smlouvu na plnění předmětu části I. uvedené veřejné zakázky.</a:t>
                      </a:r>
                      <a:endParaRPr lang="cs-CZ" sz="18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800" b="1" dirty="0">
                          <a:solidFill>
                            <a:srgbClr val="000000"/>
                          </a:solidFill>
                          <a:effectLst/>
                          <a:latin typeface="+mn-lt"/>
                          <a:ea typeface="Times New Roman" panose="02020603050405020304" pitchFamily="18" charset="0"/>
                          <a:cs typeface="Calibri" panose="020F0502020204030204" pitchFamily="34" charset="0"/>
                        </a:rPr>
                        <a:t>…</a:t>
                      </a:r>
                      <a:endParaRPr lang="cs-CZ" sz="18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800" b="1" dirty="0">
                          <a:solidFill>
                            <a:srgbClr val="000000"/>
                          </a:solidFill>
                          <a:effectLst/>
                          <a:latin typeface="+mn-lt"/>
                          <a:ea typeface="Times New Roman" panose="02020603050405020304" pitchFamily="18" charset="0"/>
                          <a:cs typeface="Calibri" panose="020F0502020204030204" pitchFamily="34" charset="0"/>
                        </a:rPr>
                        <a:t>Potvrzeno rozkladem</a:t>
                      </a:r>
                      <a:endParaRPr lang="cs-CZ" sz="1800" dirty="0">
                        <a:effectLst/>
                        <a:latin typeface="+mn-lt"/>
                        <a:ea typeface="Calibri" panose="020F0502020204030204" pitchFamily="34" charset="0"/>
                        <a:cs typeface="Times New Roman" panose="02020603050405020304" pitchFamily="18" charset="0"/>
                      </a:endParaRPr>
                    </a:p>
                  </a:txBody>
                  <a:tcPr marL="45496" marR="45496" marT="22748" marB="2274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2800336256"/>
                  </a:ext>
                </a:extLst>
              </a:tr>
            </a:tbl>
          </a:graphicData>
        </a:graphic>
      </p:graphicFrame>
    </p:spTree>
    <p:extLst>
      <p:ext uri="{BB962C8B-B14F-4D97-AF65-F5344CB8AC3E}">
        <p14:creationId xmlns:p14="http://schemas.microsoft.com/office/powerpoint/2010/main" val="5379644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1DF5B659-FCA8-0B2E-5AB7-D5FDD0E06DCC}"/>
              </a:ext>
            </a:extLst>
          </p:cNvPr>
          <p:cNvSpPr txBox="1">
            <a:spLocks noGrp="1"/>
          </p:cNvSpPr>
          <p:nvPr>
            <p:ph type="title"/>
          </p:nvPr>
        </p:nvSpPr>
        <p:spPr>
          <a:xfrm>
            <a:off x="179512" y="404664"/>
            <a:ext cx="8784976" cy="364652"/>
          </a:xfrm>
          <a:prstGeom prst="rect">
            <a:avLst/>
          </a:prstGeom>
        </p:spPr>
        <p:txBody>
          <a:bodyPr vert="horz" wrap="square" lIns="0" tIns="13335" rIns="0" bIns="0" rtlCol="0">
            <a:spAutoFit/>
          </a:bodyPr>
          <a:lstStyle/>
          <a:p>
            <a:pPr>
              <a:lnSpc>
                <a:spcPct val="107000"/>
              </a:lnSpc>
              <a:spcAft>
                <a:spcPts val="800"/>
              </a:spcAft>
            </a:pPr>
            <a:r>
              <a:rPr lang="cs-CZ" sz="2300" b="1" spc="-5" dirty="0"/>
              <a:t>Zahájení nového zadávacího řízení před ukončením starého </a:t>
            </a:r>
          </a:p>
        </p:txBody>
      </p:sp>
      <p:graphicFrame>
        <p:nvGraphicFramePr>
          <p:cNvPr id="3" name="Tabulka 2">
            <a:extLst>
              <a:ext uri="{FF2B5EF4-FFF2-40B4-BE49-F238E27FC236}">
                <a16:creationId xmlns:a16="http://schemas.microsoft.com/office/drawing/2014/main" id="{2ADCDE41-CD7D-066C-4934-3904D9F80FC7}"/>
              </a:ext>
            </a:extLst>
          </p:cNvPr>
          <p:cNvGraphicFramePr>
            <a:graphicFrameLocks noGrp="1"/>
          </p:cNvGraphicFramePr>
          <p:nvPr>
            <p:extLst>
              <p:ext uri="{D42A27DB-BD31-4B8C-83A1-F6EECF244321}">
                <p14:modId xmlns:p14="http://schemas.microsoft.com/office/powerpoint/2010/main" val="2876420634"/>
              </p:ext>
            </p:extLst>
          </p:nvPr>
        </p:nvGraphicFramePr>
        <p:xfrm>
          <a:off x="179512" y="908720"/>
          <a:ext cx="8784976" cy="5907154"/>
        </p:xfrm>
        <a:graphic>
          <a:graphicData uri="http://schemas.openxmlformats.org/drawingml/2006/table">
            <a:tbl>
              <a:tblPr firstRow="1" bandRow="1"/>
              <a:tblGrid>
                <a:gridCol w="8784976">
                  <a:extLst>
                    <a:ext uri="{9D8B030D-6E8A-4147-A177-3AD203B41FA5}">
                      <a16:colId xmlns:a16="http://schemas.microsoft.com/office/drawing/2014/main" val="929228411"/>
                    </a:ext>
                  </a:extLst>
                </a:gridCol>
              </a:tblGrid>
              <a:tr h="121920">
                <a:tc>
                  <a:txBody>
                    <a:bodyPr/>
                    <a:lstStyle/>
                    <a:p>
                      <a:pPr algn="just">
                        <a:lnSpc>
                          <a:spcPct val="107000"/>
                        </a:lnSpc>
                        <a:spcAft>
                          <a:spcPts val="800"/>
                        </a:spcAft>
                      </a:pPr>
                      <a:r>
                        <a:rPr lang="cs-CZ" sz="1800" b="1" kern="1200">
                          <a:solidFill>
                            <a:srgbClr val="FFFFFF"/>
                          </a:solidFill>
                          <a:effectLst/>
                          <a:latin typeface="+mn-lt"/>
                          <a:ea typeface="Times New Roman" panose="02020603050405020304" pitchFamily="18" charset="0"/>
                          <a:cs typeface="Calibri" panose="020F0502020204030204" pitchFamily="34" charset="0"/>
                        </a:rPr>
                        <a:t>Sp. zn. ÚOHS –</a:t>
                      </a:r>
                      <a:r>
                        <a:rPr lang="cs-CZ" sz="1800">
                          <a:solidFill>
                            <a:srgbClr val="FFFFFF"/>
                          </a:solidFill>
                          <a:effectLst/>
                          <a:latin typeface="+mn-lt"/>
                          <a:ea typeface="Calibri" panose="020F0502020204030204" pitchFamily="34" charset="0"/>
                          <a:cs typeface="Times New Roman" panose="02020603050405020304" pitchFamily="18" charset="0"/>
                        </a:rPr>
                        <a:t> </a:t>
                      </a:r>
                      <a:r>
                        <a:rPr lang="cs-CZ" sz="1800" b="1" kern="1200">
                          <a:solidFill>
                            <a:srgbClr val="FFFFFF"/>
                          </a:solidFill>
                          <a:effectLst/>
                          <a:latin typeface="+mn-lt"/>
                          <a:ea typeface="Times New Roman" panose="02020603050405020304" pitchFamily="18" charset="0"/>
                          <a:cs typeface="Calibri" panose="020F0502020204030204" pitchFamily="34" charset="0"/>
                        </a:rPr>
                        <a:t>S0598/2023/VZ, č. j. ÚOHS-45087/2023/500</a:t>
                      </a:r>
                      <a:endParaRPr lang="cs-CZ" sz="18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0099"/>
                    </a:solidFill>
                  </a:tcPr>
                </a:tc>
                <a:extLst>
                  <a:ext uri="{0D108BD9-81ED-4DB2-BD59-A6C34878D82A}">
                    <a16:rowId xmlns:a16="http://schemas.microsoft.com/office/drawing/2014/main" val="2096800772"/>
                  </a:ext>
                </a:extLst>
              </a:tr>
              <a:tr h="0">
                <a:tc>
                  <a:txBody>
                    <a:bodyPr/>
                    <a:lstStyle/>
                    <a:p>
                      <a:pPr algn="just">
                        <a:lnSpc>
                          <a:spcPct val="107000"/>
                        </a:lnSpc>
                        <a:spcAft>
                          <a:spcPts val="800"/>
                        </a:spcAft>
                      </a:pPr>
                      <a:r>
                        <a:rPr lang="cs-CZ" sz="1800" u="sng">
                          <a:solidFill>
                            <a:srgbClr val="000000"/>
                          </a:solidFill>
                          <a:effectLst/>
                          <a:latin typeface="+mn-lt"/>
                          <a:ea typeface="Calibri" panose="020F0502020204030204" pitchFamily="34" charset="0"/>
                          <a:cs typeface="Times New Roman" panose="02020603050405020304" pitchFamily="18" charset="0"/>
                          <a:hlinkClick r:id="rId2"/>
                        </a:rPr>
                        <a:t>https://uohs.gov.cz/cs/verejne-zakazky/sbirky-rozhodnuti/detail-19494.html</a:t>
                      </a:r>
                      <a:r>
                        <a:rPr lang="cs-CZ" sz="1800">
                          <a:solidFill>
                            <a:srgbClr val="000000"/>
                          </a:solidFill>
                          <a:effectLst/>
                          <a:latin typeface="+mn-lt"/>
                          <a:ea typeface="Calibri" panose="020F0502020204030204" pitchFamily="34" charset="0"/>
                          <a:cs typeface="Times New Roman" panose="02020603050405020304" pitchFamily="18" charset="0"/>
                        </a:rPr>
                        <a:t> </a:t>
                      </a:r>
                      <a:endParaRPr lang="cs-CZ" sz="18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699009815"/>
                  </a:ext>
                </a:extLst>
              </a:tr>
              <a:tr h="0">
                <a:tc>
                  <a:txBody>
                    <a:bodyPr/>
                    <a:lstStyle/>
                    <a:p>
                      <a:pPr algn="just">
                        <a:lnSpc>
                          <a:spcPct val="107000"/>
                        </a:lnSpc>
                        <a:spcAft>
                          <a:spcPts val="800"/>
                        </a:spcAft>
                      </a:pPr>
                      <a:r>
                        <a:rPr lang="cs-CZ" sz="1800">
                          <a:solidFill>
                            <a:srgbClr val="000000"/>
                          </a:solidFill>
                          <a:effectLst/>
                          <a:latin typeface="+mn-lt"/>
                          <a:ea typeface="Times New Roman" panose="02020603050405020304" pitchFamily="18" charset="0"/>
                          <a:cs typeface="Calibri" panose="020F0502020204030204" pitchFamily="34" charset="0"/>
                        </a:rPr>
                        <a:t>Bezpečnostní podlaha – tatami</a:t>
                      </a:r>
                      <a:endParaRPr lang="cs-CZ" sz="18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F"/>
                    </a:solidFill>
                  </a:tcPr>
                </a:tc>
                <a:extLst>
                  <a:ext uri="{0D108BD9-81ED-4DB2-BD59-A6C34878D82A}">
                    <a16:rowId xmlns:a16="http://schemas.microsoft.com/office/drawing/2014/main" val="881343038"/>
                  </a:ext>
                </a:extLst>
              </a:tr>
              <a:tr h="0">
                <a:tc>
                  <a:txBody>
                    <a:bodyPr/>
                    <a:lstStyle/>
                    <a:p>
                      <a:pPr algn="just">
                        <a:lnSpc>
                          <a:spcPct val="107000"/>
                        </a:lnSpc>
                        <a:spcAft>
                          <a:spcPts val="800"/>
                        </a:spcAft>
                      </a:pPr>
                      <a:r>
                        <a:rPr lang="cs-CZ" sz="1800" kern="1200">
                          <a:solidFill>
                            <a:srgbClr val="000000"/>
                          </a:solidFill>
                          <a:effectLst/>
                          <a:latin typeface="+mn-lt"/>
                          <a:ea typeface="Times New Roman" panose="02020603050405020304" pitchFamily="18" charset="0"/>
                          <a:cs typeface="Calibri" panose="020F0502020204030204" pitchFamily="34" charset="0"/>
                        </a:rPr>
                        <a:t>Právní moc: 29. 11. 2023</a:t>
                      </a:r>
                      <a:endParaRPr lang="cs-CZ" sz="18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2053351053"/>
                  </a:ext>
                </a:extLst>
              </a:tr>
              <a:tr h="0">
                <a:tc>
                  <a:txBody>
                    <a:bodyPr/>
                    <a:lstStyle/>
                    <a:p>
                      <a:pPr algn="just">
                        <a:lnSpc>
                          <a:spcPct val="107000"/>
                        </a:lnSpc>
                        <a:spcAft>
                          <a:spcPts val="800"/>
                        </a:spcAft>
                      </a:pPr>
                      <a:r>
                        <a:rPr lang="cs-CZ" sz="1800">
                          <a:solidFill>
                            <a:srgbClr val="000000"/>
                          </a:solidFill>
                          <a:effectLst/>
                          <a:latin typeface="+mn-lt"/>
                          <a:ea typeface="Times New Roman" panose="02020603050405020304" pitchFamily="18" charset="0"/>
                          <a:cs typeface="Calibri" panose="020F0502020204030204" pitchFamily="34" charset="0"/>
                        </a:rPr>
                        <a:t>Český svaz full-contactu a ostatních bojových umění z.s.</a:t>
                      </a:r>
                      <a:endParaRPr lang="cs-CZ" sz="18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F"/>
                    </a:solidFill>
                  </a:tcPr>
                </a:tc>
                <a:extLst>
                  <a:ext uri="{0D108BD9-81ED-4DB2-BD59-A6C34878D82A}">
                    <a16:rowId xmlns:a16="http://schemas.microsoft.com/office/drawing/2014/main" val="1814590778"/>
                  </a:ext>
                </a:extLst>
              </a:tr>
              <a:tr h="138430">
                <a:tc>
                  <a:txBody>
                    <a:bodyPr/>
                    <a:lstStyle/>
                    <a:p>
                      <a:pPr algn="just">
                        <a:lnSpc>
                          <a:spcPct val="107000"/>
                        </a:lnSpc>
                        <a:spcAft>
                          <a:spcPts val="800"/>
                        </a:spcAft>
                      </a:pPr>
                      <a:r>
                        <a:rPr lang="cs-CZ" sz="1800" dirty="0">
                          <a:solidFill>
                            <a:srgbClr val="000000"/>
                          </a:solidFill>
                          <a:effectLst/>
                          <a:latin typeface="+mn-lt"/>
                          <a:ea typeface="Times New Roman" panose="02020603050405020304" pitchFamily="18" charset="0"/>
                          <a:cs typeface="Calibri" panose="020F0502020204030204" pitchFamily="34" charset="0"/>
                        </a:rPr>
                        <a:t>Úřad pro ochranu hospodářské soutěže rozhodl takto:</a:t>
                      </a:r>
                      <a:endParaRPr lang="cs-CZ" sz="18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000000"/>
                          </a:solidFill>
                          <a:effectLst/>
                          <a:latin typeface="+mn-lt"/>
                          <a:ea typeface="Times New Roman" panose="02020603050405020304" pitchFamily="18" charset="0"/>
                          <a:cs typeface="Calibri" panose="020F0502020204030204" pitchFamily="34" charset="0"/>
                        </a:rPr>
                        <a:t>I. - </a:t>
                      </a:r>
                      <a:r>
                        <a:rPr lang="cs-CZ" sz="1800" b="1" dirty="0">
                          <a:solidFill>
                            <a:srgbClr val="000000"/>
                          </a:solidFill>
                          <a:effectLst/>
                          <a:latin typeface="+mn-lt"/>
                          <a:ea typeface="Times New Roman" panose="02020603050405020304" pitchFamily="18" charset="0"/>
                          <a:cs typeface="Calibri" panose="020F0502020204030204" pitchFamily="34" charset="0"/>
                        </a:rPr>
                        <a:t>Zadavatel nedodržel při zadávání veřejné zakázky </a:t>
                      </a:r>
                      <a:r>
                        <a:rPr lang="cs-CZ" sz="1800" dirty="0">
                          <a:solidFill>
                            <a:srgbClr val="000000"/>
                          </a:solidFill>
                          <a:effectLst/>
                          <a:latin typeface="+mn-lt"/>
                          <a:ea typeface="Times New Roman" panose="02020603050405020304" pitchFamily="18" charset="0"/>
                          <a:cs typeface="Calibri" panose="020F0502020204030204" pitchFamily="34" charset="0"/>
                        </a:rPr>
                        <a:t>„Bezpečnostní podlaha - </a:t>
                      </a:r>
                      <a:r>
                        <a:rPr lang="cs-CZ" sz="1800" dirty="0" err="1">
                          <a:solidFill>
                            <a:srgbClr val="000000"/>
                          </a:solidFill>
                          <a:effectLst/>
                          <a:latin typeface="+mn-lt"/>
                          <a:ea typeface="Times New Roman" panose="02020603050405020304" pitchFamily="18" charset="0"/>
                          <a:cs typeface="Calibri" panose="020F0502020204030204" pitchFamily="34" charset="0"/>
                        </a:rPr>
                        <a:t>tatami</a:t>
                      </a:r>
                      <a:r>
                        <a:rPr lang="cs-CZ" sz="1800" dirty="0">
                          <a:solidFill>
                            <a:srgbClr val="000000"/>
                          </a:solidFill>
                          <a:effectLst/>
                          <a:latin typeface="+mn-lt"/>
                          <a:ea typeface="Times New Roman" panose="02020603050405020304" pitchFamily="18" charset="0"/>
                          <a:cs typeface="Calibri" panose="020F0502020204030204" pitchFamily="34" charset="0"/>
                        </a:rPr>
                        <a:t>“ ve zjednodušeném podlimitním řízení zahájeném dne 16. 6. 2023 </a:t>
                      </a:r>
                      <a:r>
                        <a:rPr lang="cs-CZ" sz="1800" b="1" dirty="0">
                          <a:solidFill>
                            <a:srgbClr val="000000"/>
                          </a:solidFill>
                          <a:effectLst/>
                          <a:latin typeface="+mn-lt"/>
                          <a:ea typeface="Times New Roman" panose="02020603050405020304" pitchFamily="18" charset="0"/>
                          <a:cs typeface="Calibri" panose="020F0502020204030204" pitchFamily="34" charset="0"/>
                        </a:rPr>
                        <a:t>pravidlo stanovené v </a:t>
                      </a:r>
                      <a:r>
                        <a:rPr lang="cs-CZ" sz="1800" b="1" u="none" dirty="0">
                          <a:solidFill>
                            <a:srgbClr val="000000"/>
                          </a:solidFill>
                          <a:effectLst/>
                          <a:latin typeface="+mn-lt"/>
                          <a:ea typeface="Times New Roman" panose="02020603050405020304" pitchFamily="18" charset="0"/>
                          <a:cs typeface="Calibri" panose="020F0502020204030204" pitchFamily="34" charset="0"/>
                        </a:rPr>
                        <a:t>§ 51 odst. 4 </a:t>
                      </a:r>
                      <a:r>
                        <a:rPr lang="cs-CZ" sz="1800" b="1" dirty="0">
                          <a:solidFill>
                            <a:srgbClr val="000000"/>
                          </a:solidFill>
                          <a:effectLst/>
                          <a:latin typeface="+mn-lt"/>
                          <a:ea typeface="Times New Roman" panose="02020603050405020304" pitchFamily="18" charset="0"/>
                          <a:cs typeface="Calibri" panose="020F0502020204030204" pitchFamily="34" charset="0"/>
                        </a:rPr>
                        <a:t>zákona č. 134/2016 Sb., o zadávání veřejných zakázek</a:t>
                      </a:r>
                      <a:r>
                        <a:rPr lang="cs-CZ" sz="1800" dirty="0">
                          <a:solidFill>
                            <a:srgbClr val="000000"/>
                          </a:solidFill>
                          <a:effectLst/>
                          <a:latin typeface="+mn-lt"/>
                          <a:ea typeface="Times New Roman" panose="02020603050405020304" pitchFamily="18" charset="0"/>
                          <a:cs typeface="Calibri" panose="020F0502020204030204" pitchFamily="34" charset="0"/>
                        </a:rPr>
                        <a:t>, v rozhodném znění, </a:t>
                      </a:r>
                      <a:r>
                        <a:rPr lang="cs-CZ" sz="1800" b="1" dirty="0">
                          <a:solidFill>
                            <a:srgbClr val="000000"/>
                          </a:solidFill>
                          <a:effectLst/>
                          <a:latin typeface="+mn-lt"/>
                          <a:ea typeface="Times New Roman" panose="02020603050405020304" pitchFamily="18" charset="0"/>
                          <a:cs typeface="Calibri" panose="020F0502020204030204" pitchFamily="34" charset="0"/>
                        </a:rPr>
                        <a:t>neboť předmětné zadávací řízení zahájil před ukončením zadávacího řízení na veřejnou </a:t>
                      </a:r>
                      <a:r>
                        <a:rPr lang="cs-CZ" sz="1800" dirty="0">
                          <a:solidFill>
                            <a:srgbClr val="000000"/>
                          </a:solidFill>
                          <a:effectLst/>
                          <a:latin typeface="+mn-lt"/>
                          <a:ea typeface="Times New Roman" panose="02020603050405020304" pitchFamily="18" charset="0"/>
                          <a:cs typeface="Calibri" panose="020F0502020204030204" pitchFamily="34" charset="0"/>
                        </a:rPr>
                        <a:t>zakázku „BEZPEČNOSTNÍ PODLAHA – TATAMI“</a:t>
                      </a:r>
                      <a:r>
                        <a:rPr lang="cs-CZ" sz="1800" b="1" dirty="0">
                          <a:solidFill>
                            <a:srgbClr val="000000"/>
                          </a:solidFill>
                          <a:effectLst/>
                          <a:latin typeface="+mn-lt"/>
                          <a:ea typeface="Times New Roman" panose="02020603050405020304" pitchFamily="18" charset="0"/>
                          <a:cs typeface="Calibri" panose="020F0502020204030204" pitchFamily="34" charset="0"/>
                        </a:rPr>
                        <a:t> </a:t>
                      </a:r>
                      <a:r>
                        <a:rPr lang="cs-CZ" sz="1800" dirty="0">
                          <a:solidFill>
                            <a:srgbClr val="000000"/>
                          </a:solidFill>
                          <a:effectLst/>
                          <a:latin typeface="+mn-lt"/>
                          <a:ea typeface="Times New Roman" panose="02020603050405020304" pitchFamily="18" charset="0"/>
                          <a:cs typeface="Calibri" panose="020F0502020204030204" pitchFamily="34" charset="0"/>
                        </a:rPr>
                        <a:t>zadávanou ve zjednodušeném podlimitním řízení zahájeném dne 25. 5. 2023, </a:t>
                      </a:r>
                      <a:r>
                        <a:rPr lang="cs-CZ" sz="1800" b="1" dirty="0">
                          <a:solidFill>
                            <a:srgbClr val="000000"/>
                          </a:solidFill>
                          <a:effectLst/>
                          <a:latin typeface="+mn-lt"/>
                          <a:ea typeface="Times New Roman" panose="02020603050405020304" pitchFamily="18" charset="0"/>
                          <a:cs typeface="Calibri" panose="020F0502020204030204" pitchFamily="34" charset="0"/>
                        </a:rPr>
                        <a:t>která měla obdobný předmět plnění</a:t>
                      </a:r>
                      <a:r>
                        <a:rPr lang="cs-CZ" sz="1800" dirty="0">
                          <a:solidFill>
                            <a:srgbClr val="000000"/>
                          </a:solidFill>
                          <a:effectLst/>
                          <a:latin typeface="+mn-lt"/>
                          <a:ea typeface="Times New Roman" panose="02020603050405020304" pitchFamily="18" charset="0"/>
                          <a:cs typeface="Calibri" panose="020F0502020204030204" pitchFamily="34" charset="0"/>
                        </a:rPr>
                        <a:t>, jelikož posledně uvedené zadávací řízení nebylo v době zahájení zadávacího řízení na veřejnou zakázku  „Bezpečnostní podlaha - </a:t>
                      </a:r>
                      <a:r>
                        <a:rPr lang="cs-CZ" sz="1800" dirty="0" err="1">
                          <a:solidFill>
                            <a:srgbClr val="000000"/>
                          </a:solidFill>
                          <a:effectLst/>
                          <a:latin typeface="+mn-lt"/>
                          <a:ea typeface="Times New Roman" panose="02020603050405020304" pitchFamily="18" charset="0"/>
                          <a:cs typeface="Calibri" panose="020F0502020204030204" pitchFamily="34" charset="0"/>
                        </a:rPr>
                        <a:t>tatami</a:t>
                      </a:r>
                      <a:r>
                        <a:rPr lang="cs-CZ" sz="1800" dirty="0">
                          <a:solidFill>
                            <a:srgbClr val="000000"/>
                          </a:solidFill>
                          <a:effectLst/>
                          <a:latin typeface="+mn-lt"/>
                          <a:ea typeface="Times New Roman" panose="02020603050405020304" pitchFamily="18" charset="0"/>
                          <a:cs typeface="Calibri" panose="020F0502020204030204" pitchFamily="34" charset="0"/>
                        </a:rPr>
                        <a:t>“ ve zjednodušeném podlimitním řízení zahájeném dne 16. 6. 2023 ukončeno ve smyslu § 51 odst. 2 písm. a) cit. zákona v návaznosti na § 53 odst. 8 cit. zákona, přičemž tím mohl ovlivnit výběr dodavatele, a dosud nedošlo k uzavření smlouvy.</a:t>
                      </a:r>
                      <a:endParaRPr lang="cs-CZ" sz="18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800" b="1" dirty="0">
                          <a:solidFill>
                            <a:srgbClr val="000000"/>
                          </a:solidFill>
                          <a:effectLst/>
                          <a:latin typeface="+mn-lt"/>
                          <a:ea typeface="Times New Roman" panose="02020603050405020304" pitchFamily="18" charset="0"/>
                          <a:cs typeface="Calibri" panose="020F0502020204030204" pitchFamily="34" charset="0"/>
                        </a:rPr>
                        <a:t>…</a:t>
                      </a:r>
                      <a:endParaRPr lang="cs-CZ" sz="1800" dirty="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3179791946"/>
                  </a:ext>
                </a:extLst>
              </a:tr>
            </a:tbl>
          </a:graphicData>
        </a:graphic>
      </p:graphicFrame>
    </p:spTree>
    <p:extLst>
      <p:ext uri="{BB962C8B-B14F-4D97-AF65-F5344CB8AC3E}">
        <p14:creationId xmlns:p14="http://schemas.microsoft.com/office/powerpoint/2010/main" val="38192370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9D0D0221-4FBA-3518-58D8-0C7513C42B41}"/>
              </a:ext>
            </a:extLst>
          </p:cNvPr>
          <p:cNvSpPr txBox="1"/>
          <p:nvPr/>
        </p:nvSpPr>
        <p:spPr>
          <a:xfrm>
            <a:off x="134888" y="1484784"/>
            <a:ext cx="8874224" cy="4297395"/>
          </a:xfrm>
          <a:prstGeom prst="rect">
            <a:avLst/>
          </a:prstGeom>
          <a:noFill/>
        </p:spPr>
        <p:txBody>
          <a:bodyPr wrap="square">
            <a:spAutoFit/>
          </a:bodyPr>
          <a:lstStyle/>
          <a:p>
            <a:pPr algn="just">
              <a:lnSpc>
                <a:spcPct val="150000"/>
              </a:lnSpc>
              <a:spcAft>
                <a:spcPts val="800"/>
              </a:spcAft>
            </a:pPr>
            <a:r>
              <a:rPr lang="cs-CZ" sz="2200" b="1" dirty="0">
                <a:effectLst/>
                <a:ea typeface="Calibri" panose="020F0502020204030204" pitchFamily="34" charset="0"/>
                <a:cs typeface="Times New Roman" panose="02020603050405020304" pitchFamily="18" charset="0"/>
              </a:rPr>
              <a:t>Skutkový stav:</a:t>
            </a:r>
            <a:endParaRPr lang="cs-CZ" sz="2200" dirty="0">
              <a:effectLst/>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Zadavatel zahájil veřejnou zakázku „Bezpečnostní podlaha - </a:t>
            </a:r>
            <a:r>
              <a:rPr lang="cs-CZ" sz="2200" dirty="0" err="1">
                <a:effectLst/>
                <a:ea typeface="Calibri" panose="020F0502020204030204" pitchFamily="34" charset="0"/>
                <a:cs typeface="Times New Roman" panose="02020603050405020304" pitchFamily="18" charset="0"/>
              </a:rPr>
              <a:t>tatami</a:t>
            </a:r>
            <a:r>
              <a:rPr lang="cs-CZ" sz="2200" dirty="0">
                <a:effectLst/>
                <a:ea typeface="Calibri" panose="020F0502020204030204" pitchFamily="34" charset="0"/>
                <a:cs typeface="Times New Roman" panose="02020603050405020304" pitchFamily="18" charset="0"/>
              </a:rPr>
              <a:t>“</a:t>
            </a:r>
          </a:p>
          <a:p>
            <a:pPr marL="342900" lvl="0" indent="-342900" algn="just">
              <a:lnSpc>
                <a:spcPct val="150000"/>
              </a:lnSpc>
              <a:spcAft>
                <a:spcPts val="800"/>
              </a:spcAft>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Zadavatel předtím zadával veřejnou zakázku se stejným předmětem, ale neuveřejnil na profilu zadavatele oznámení o zrušení zadávacího řízení</a:t>
            </a:r>
          </a:p>
          <a:p>
            <a:pPr marL="342900" lvl="0" indent="-342900" algn="just">
              <a:lnSpc>
                <a:spcPct val="150000"/>
              </a:lnSpc>
              <a:spcAft>
                <a:spcPts val="800"/>
              </a:spcAft>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Zadávací řízení tedy nebylo ukončeno a zadavatel zahájil nové zadávací řízení se stejným předmětem</a:t>
            </a:r>
          </a:p>
        </p:txBody>
      </p:sp>
      <p:sp>
        <p:nvSpPr>
          <p:cNvPr id="3" name="object 3">
            <a:extLst>
              <a:ext uri="{FF2B5EF4-FFF2-40B4-BE49-F238E27FC236}">
                <a16:creationId xmlns:a16="http://schemas.microsoft.com/office/drawing/2014/main" id="{6A601896-AB5D-EDAD-03EE-70C48E8B91D5}"/>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Zahájení nového zadávacího řízení, před ukončením starého </a:t>
            </a:r>
            <a:endParaRPr lang="cs-CZ" sz="2300" b="1" spc="-5" dirty="0"/>
          </a:p>
        </p:txBody>
      </p:sp>
    </p:spTree>
    <p:extLst>
      <p:ext uri="{BB962C8B-B14F-4D97-AF65-F5344CB8AC3E}">
        <p14:creationId xmlns:p14="http://schemas.microsoft.com/office/powerpoint/2010/main" val="828487383"/>
      </p:ext>
    </p:extLst>
  </p:cSld>
  <p:clrMapOvr>
    <a:masterClrMapping/>
  </p:clrMapOvr>
  <p:transition>
    <p:fade thruBlk="1"/>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6CDA513-B1DA-33E8-086B-51E041DA25A6}"/>
              </a:ext>
            </a:extLst>
          </p:cNvPr>
          <p:cNvSpPr txBox="1"/>
          <p:nvPr/>
        </p:nvSpPr>
        <p:spPr>
          <a:xfrm>
            <a:off x="935596" y="1628800"/>
            <a:ext cx="7272808" cy="3323410"/>
          </a:xfrm>
          <a:prstGeom prst="rect">
            <a:avLst/>
          </a:prstGeom>
          <a:noFill/>
        </p:spPr>
        <p:txBody>
          <a:bodyPr wrap="square">
            <a:spAutoFit/>
          </a:bodyPr>
          <a:lstStyle/>
          <a:p>
            <a:pPr algn="just">
              <a:lnSpc>
                <a:spcPct val="150000"/>
              </a:lnSpc>
              <a:spcAft>
                <a:spcPts val="800"/>
              </a:spcAft>
            </a:pPr>
            <a:r>
              <a:rPr lang="cs-CZ" sz="2200" b="1" dirty="0">
                <a:effectLst/>
                <a:ea typeface="Calibri" panose="020F0502020204030204" pitchFamily="34" charset="0"/>
                <a:cs typeface="Times New Roman" panose="02020603050405020304" pitchFamily="18" charset="0"/>
              </a:rPr>
              <a:t>Právní úprava:</a:t>
            </a:r>
          </a:p>
          <a:p>
            <a:pPr algn="just">
              <a:lnSpc>
                <a:spcPct val="200000"/>
              </a:lnSpc>
              <a:spcAft>
                <a:spcPts val="800"/>
              </a:spcAft>
            </a:pPr>
            <a:endParaRPr lang="cs-CZ" sz="2200" b="1" dirty="0">
              <a:effectLst/>
              <a:ea typeface="Calibri" panose="020F0502020204030204" pitchFamily="34" charset="0"/>
              <a:cs typeface="Times New Roman" panose="02020603050405020304" pitchFamily="18" charset="0"/>
            </a:endParaRPr>
          </a:p>
          <a:p>
            <a:pPr>
              <a:lnSpc>
                <a:spcPct val="200000"/>
              </a:lnSpc>
              <a:spcAft>
                <a:spcPts val="800"/>
              </a:spcAft>
            </a:pPr>
            <a:r>
              <a:rPr lang="pl-PL" sz="2000" b="1" dirty="0">
                <a:effectLst/>
                <a:ea typeface="Calibri" panose="020F0502020204030204" pitchFamily="34" charset="0"/>
                <a:cs typeface="Times New Roman" panose="02020603050405020304" pitchFamily="18" charset="0"/>
              </a:rPr>
              <a:t>§ 51 odst. 2 a 4 ZZVZ </a:t>
            </a:r>
          </a:p>
          <a:p>
            <a:pPr>
              <a:lnSpc>
                <a:spcPct val="200000"/>
              </a:lnSpc>
              <a:spcAft>
                <a:spcPts val="800"/>
              </a:spcAft>
            </a:pPr>
            <a:r>
              <a:rPr lang="pl-PL" sz="2000" b="1" dirty="0">
                <a:effectLst/>
                <a:ea typeface="Calibri" panose="020F0502020204030204" pitchFamily="34" charset="0"/>
                <a:cs typeface="Times New Roman" panose="02020603050405020304" pitchFamily="18" charset="0"/>
              </a:rPr>
              <a:t>§ 53 odst. 8 ZZVZ</a:t>
            </a:r>
          </a:p>
          <a:p>
            <a:pPr algn="just">
              <a:lnSpc>
                <a:spcPct val="150000"/>
              </a:lnSpc>
              <a:spcAft>
                <a:spcPts val="800"/>
              </a:spcAft>
            </a:pPr>
            <a:endParaRPr lang="cs-CZ" sz="2000" dirty="0">
              <a:effectLst/>
              <a:ea typeface="Calibri" panose="020F0502020204030204" pitchFamily="34" charset="0"/>
              <a:cs typeface="Times New Roman" panose="02020603050405020304" pitchFamily="18" charset="0"/>
            </a:endParaRPr>
          </a:p>
        </p:txBody>
      </p:sp>
      <p:sp>
        <p:nvSpPr>
          <p:cNvPr id="4" name="object 3">
            <a:extLst>
              <a:ext uri="{FF2B5EF4-FFF2-40B4-BE49-F238E27FC236}">
                <a16:creationId xmlns:a16="http://schemas.microsoft.com/office/drawing/2014/main" id="{8B62A797-92CA-2F01-002C-ED8ACBC46170}"/>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Zahájení nového zadávacího řízení, před ukončením starého </a:t>
            </a:r>
            <a:endParaRPr lang="cs-CZ" sz="2300" b="1" spc="-5" dirty="0"/>
          </a:p>
        </p:txBody>
      </p:sp>
    </p:spTree>
    <p:extLst>
      <p:ext uri="{BB962C8B-B14F-4D97-AF65-F5344CB8AC3E}">
        <p14:creationId xmlns:p14="http://schemas.microsoft.com/office/powerpoint/2010/main" val="3735091095"/>
      </p:ext>
    </p:extLst>
  </p:cSld>
  <p:clrMapOvr>
    <a:masterClrMapping/>
  </p:clrMapOvr>
  <p:transition>
    <p:fade thruBlk="1"/>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556792"/>
            <a:ext cx="8784976" cy="3955635"/>
          </a:xfrm>
          <a:prstGeom prst="rect">
            <a:avLst/>
          </a:prstGeom>
          <a:noFill/>
        </p:spPr>
        <p:txBody>
          <a:bodyPr wrap="square">
            <a:spAutoFit/>
          </a:bodyPr>
          <a:lstStyle/>
          <a:p>
            <a:pPr algn="just" fontAlgn="base">
              <a:lnSpc>
                <a:spcPct val="115000"/>
              </a:lnSpc>
              <a:spcAft>
                <a:spcPts val="800"/>
              </a:spcAft>
            </a:pPr>
            <a:r>
              <a:rPr lang="cs-CZ" sz="2000" dirty="0">
                <a:effectLst/>
                <a:latin typeface="Arial" panose="020B0604020202020204" pitchFamily="34" charset="0"/>
                <a:ea typeface="Calibri" panose="020F0502020204030204" pitchFamily="34" charset="0"/>
              </a:rPr>
              <a:t>41.         Úřad dále uvádí, že v ustanovení § 51 odst. 4 zákona jsou upraveny podmínky pro zahájení dalšího zadávacího řízení na veřejnou zakázku s obdobným předmětem plnění v době, kdy dosud nebylo ukončeno zadávací řízení původní. </a:t>
            </a:r>
            <a:r>
              <a:rPr lang="cs-CZ" sz="2000" dirty="0">
                <a:solidFill>
                  <a:srgbClr val="7030A0"/>
                </a:solidFill>
                <a:effectLst/>
                <a:latin typeface="Arial" panose="020B0604020202020204" pitchFamily="34" charset="0"/>
                <a:ea typeface="Calibri" panose="020F0502020204030204" pitchFamily="34" charset="0"/>
              </a:rPr>
              <a:t>Před ukončením zadávacího řízení zadavatel může zahájit zadávací řízení na veřejnou zakázku s obdobným předmětem plnění pouze tehdy, pokud to vyžadují jeho provozní potřeby a pokud bude veřejná zakázka zadána pouze v nezbytně nutném rozsahu a na nezbytně nutnou dobu, přičemž tyto dvě podmínky musejí být splněny kumulativně </a:t>
            </a:r>
            <a:r>
              <a:rPr lang="cs-CZ" sz="2000" dirty="0">
                <a:effectLst/>
                <a:latin typeface="Arial" panose="020B0604020202020204" pitchFamily="34" charset="0"/>
                <a:ea typeface="Calibri" panose="020F0502020204030204" pitchFamily="34" charset="0"/>
              </a:rPr>
              <a:t>(pokud není splněna kterákoliv z nich, je zahájení dalšího zadávacího řízení na veřejnou zakázku s obdobným předmětem plnění porušením zákona zadavatelem). (…) </a:t>
            </a:r>
            <a:endParaRPr lang="cs-CZ"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5708791"/>
      </p:ext>
    </p:extLst>
  </p:cSld>
  <p:clrMapOvr>
    <a:masterClrMapping/>
  </p:clrMapOvr>
  <p:transition>
    <p:fade thruBlk="1"/>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836712"/>
            <a:ext cx="8784976" cy="6098785"/>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50.         V právě šetřeném případě z profilu zadavatele vyplývá, že </a:t>
            </a:r>
            <a:r>
              <a:rPr lang="cs-CZ" sz="2000" dirty="0">
                <a:solidFill>
                  <a:srgbClr val="0070C0"/>
                </a:solidFill>
                <a:effectLst/>
                <a:ea typeface="Calibri" panose="020F0502020204030204" pitchFamily="34" charset="0"/>
                <a:cs typeface="Times New Roman" panose="02020603050405020304" pitchFamily="18" charset="0"/>
              </a:rPr>
              <a:t>zadavatel uvedl na profilu zadavatele v rámci veřejné zakázky č. 1 do kolonky „Datum zrušení zakázky:“ datum „15. 06. 2023“. </a:t>
            </a:r>
            <a:r>
              <a:rPr lang="cs-CZ" sz="2000" dirty="0">
                <a:effectLst/>
                <a:ea typeface="Calibri" panose="020F0502020204030204" pitchFamily="34" charset="0"/>
                <a:cs typeface="Times New Roman" panose="02020603050405020304" pitchFamily="18" charset="0"/>
              </a:rPr>
              <a:t>Ve vyjádření ze dne 8. 8. 2023 zadavatel uvádí ve vztahu k veřejné zakázce č. 1, že „[d]ne 15. 06. 2023 zrušil zadavatel výběrové řízení na svém profilu Tender arena, a to s odkazem na ustanovení § 127 ZZVZ.“.</a:t>
            </a:r>
          </a:p>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51.         Úřad konstatuje, že z profilu zadavatele je zřejmé, že </a:t>
            </a:r>
            <a:r>
              <a:rPr lang="cs-CZ" sz="2000" dirty="0">
                <a:solidFill>
                  <a:srgbClr val="00B050"/>
                </a:solidFill>
                <a:effectLst/>
                <a:ea typeface="Calibri" panose="020F0502020204030204" pitchFamily="34" charset="0"/>
                <a:cs typeface="Times New Roman" panose="02020603050405020304" pitchFamily="18" charset="0"/>
              </a:rPr>
              <a:t>zadavatel neuveřejnil na profilu zadavatele oznámení o zrušení zjednodušeného podlimitního řízení na veřejnou zakázku č. 1. Úřad k tomu dodává, že oznámení o zrušení zjednodušeného podlimitního řízení na veřejnou zakázku č. 1 nebylo ani součástí dokumentace o zadávacím řízení</a:t>
            </a:r>
            <a:r>
              <a:rPr lang="cs-CZ" sz="2000" dirty="0">
                <a:effectLst/>
                <a:ea typeface="Calibri" panose="020F0502020204030204" pitchFamily="34" charset="0"/>
                <a:cs typeface="Times New Roman" panose="02020603050405020304" pitchFamily="18" charset="0"/>
              </a:rPr>
              <a:t>, kterou Úřad obdržel od zadavatele. </a:t>
            </a:r>
            <a:r>
              <a:rPr lang="cs-CZ" sz="2000" dirty="0">
                <a:solidFill>
                  <a:srgbClr val="C00000"/>
                </a:solidFill>
                <a:effectLst/>
                <a:ea typeface="Calibri" panose="020F0502020204030204" pitchFamily="34" charset="0"/>
                <a:cs typeface="Times New Roman" panose="02020603050405020304" pitchFamily="18" charset="0"/>
              </a:rPr>
              <a:t>Rovněž z žádného vyjádření zadavatele, které Úřad obdržel, nevyplývá, že by zadavatel odeslal účastníkům zadávacího řízení předmětné oznámení o zrušení zjednodušeného podlimitního řízení.</a:t>
            </a:r>
            <a:r>
              <a:rPr lang="cs-CZ" sz="2000" dirty="0">
                <a:effectLst/>
                <a:ea typeface="Calibri" panose="020F0502020204030204" pitchFamily="34" charset="0"/>
                <a:cs typeface="Times New Roman" panose="02020603050405020304" pitchFamily="18" charset="0"/>
              </a:rPr>
              <a:t> Pro úplnost Úřad opětovně uvádí, že </a:t>
            </a:r>
            <a:r>
              <a:rPr lang="cs-CZ" sz="2000" dirty="0">
                <a:solidFill>
                  <a:srgbClr val="7030A0"/>
                </a:solidFill>
                <a:effectLst/>
                <a:ea typeface="Calibri" panose="020F0502020204030204" pitchFamily="34" charset="0"/>
                <a:cs typeface="Times New Roman" panose="02020603050405020304" pitchFamily="18" charset="0"/>
              </a:rPr>
              <a:t>lhůta pro podání námitek proti zrušení zadávacího řízení v případě zrušení zjednodušeného podlimitního řízení začne účastníkům zadávacího řízení plynout teprve od okamžiku uveřejnění oznámení o zrušení zadávacího řízení na profilu zadavatele.</a:t>
            </a:r>
            <a:endParaRPr lang="cs-CZ"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79116361"/>
      </p:ext>
    </p:extLst>
  </p:cSld>
  <p:clrMapOvr>
    <a:masterClrMapping/>
  </p:clrMapOvr>
  <p:transition>
    <p:fade thruBlk="1"/>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836712"/>
            <a:ext cx="8784976" cy="5996193"/>
          </a:xfrm>
          <a:prstGeom prst="rect">
            <a:avLst/>
          </a:prstGeom>
          <a:noFill/>
        </p:spPr>
        <p:txBody>
          <a:bodyPr wrap="square">
            <a:spAutoFit/>
          </a:bodyPr>
          <a:lstStyle/>
          <a:p>
            <a:pPr algn="just">
              <a:lnSpc>
                <a:spcPct val="107000"/>
              </a:lnSpc>
              <a:spcAft>
                <a:spcPts val="800"/>
              </a:spcAft>
            </a:pPr>
            <a:r>
              <a:rPr lang="cs-CZ" sz="2000" dirty="0">
                <a:effectLst/>
                <a:latin typeface="Arial" panose="020B0604020202020204" pitchFamily="34" charset="0"/>
                <a:ea typeface="Calibri" panose="020F0502020204030204" pitchFamily="34" charset="0"/>
              </a:rPr>
              <a:t>52.         Úřad uvádí, že daný </a:t>
            </a:r>
            <a:r>
              <a:rPr lang="cs-CZ" sz="2000" dirty="0">
                <a:solidFill>
                  <a:srgbClr val="0070C0"/>
                </a:solidFill>
                <a:effectLst/>
                <a:latin typeface="Arial" panose="020B0604020202020204" pitchFamily="34" charset="0"/>
                <a:ea typeface="Calibri" panose="020F0502020204030204" pitchFamily="34" charset="0"/>
              </a:rPr>
              <a:t>postup, kdy zadavatel zadal do elektronického nástroje pouze datum zrušení zadávacího řízení na veřejnou zakázku č. 1 a již neuveřejnil oznámení o zrušení zadávacího řízení obsahující odůvodnění tohoto postupu, nemůže být považován za dostatečný ve smyslu § 53 odst. 8 zákona ve spojení s § 53 odst. 7 a § 127 zákona. </a:t>
            </a:r>
            <a:r>
              <a:rPr lang="cs-CZ" sz="2000" dirty="0">
                <a:effectLst/>
                <a:latin typeface="Arial" panose="020B0604020202020204" pitchFamily="34" charset="0"/>
                <a:ea typeface="Calibri" panose="020F0502020204030204" pitchFamily="34" charset="0"/>
              </a:rPr>
              <a:t>Zadavatel uvedením předmětného data na profilu zadavatele sice vyslal účastníkům zadávacího řízení jistý signál, že zadávací řízení zrušil a již v něm nebude pokračovat, nicméně </a:t>
            </a:r>
            <a:r>
              <a:rPr lang="cs-CZ" sz="2000" dirty="0">
                <a:solidFill>
                  <a:srgbClr val="00B050"/>
                </a:solidFill>
                <a:effectLst/>
                <a:latin typeface="Arial" panose="020B0604020202020204" pitchFamily="34" charset="0"/>
                <a:ea typeface="Calibri" panose="020F0502020204030204" pitchFamily="34" charset="0"/>
              </a:rPr>
              <a:t>takový postup bez toho, aniž by byl jakkoli dále doprovozen relevantním zdůvodněním, nemůže vyhovět požadavkům zákona. </a:t>
            </a:r>
            <a:r>
              <a:rPr lang="cs-CZ" sz="2000" dirty="0">
                <a:effectLst/>
                <a:latin typeface="Arial" panose="020B0604020202020204" pitchFamily="34" charset="0"/>
                <a:ea typeface="Calibri" panose="020F0502020204030204" pitchFamily="34" charset="0"/>
              </a:rPr>
              <a:t>Jak Úřad uvedl výše v odůvodnění tohoto rozhodnutí, </a:t>
            </a:r>
            <a:r>
              <a:rPr lang="cs-CZ" sz="2000" dirty="0">
                <a:solidFill>
                  <a:srgbClr val="C00000"/>
                </a:solidFill>
                <a:effectLst/>
                <a:latin typeface="Arial" panose="020B0604020202020204" pitchFamily="34" charset="0"/>
                <a:ea typeface="Calibri" panose="020F0502020204030204" pitchFamily="34" charset="0"/>
              </a:rPr>
              <a:t>zadavatel je povinen v případě zrušení zjednodušeného podlimitního řízení uveřejnit na profilu zadavatele oznámení o zrušení zadávacího řízení a v něm – s ohledem na zásadu transparentnosti – uvést srozumitelným a jednoznačným způsobem důvody, které vedly zadavatele ke zrušení zadávacího řízení. </a:t>
            </a:r>
            <a:r>
              <a:rPr lang="cs-CZ" sz="2000" dirty="0">
                <a:effectLst/>
                <a:latin typeface="Arial" panose="020B0604020202020204" pitchFamily="34" charset="0"/>
                <a:ea typeface="Calibri" panose="020F0502020204030204" pitchFamily="34" charset="0"/>
              </a:rPr>
              <a:t>Jedině z tohoto oznámení se mohou totiž účastníci zadávacího řízení dozvědět důvody, na základě kterých zadavatel zrušil zadávací řízení a </a:t>
            </a:r>
            <a:r>
              <a:rPr lang="cs-CZ" sz="2000" dirty="0">
                <a:solidFill>
                  <a:srgbClr val="7030A0"/>
                </a:solidFill>
                <a:effectLst/>
                <a:latin typeface="Arial" panose="020B0604020202020204" pitchFamily="34" charset="0"/>
                <a:ea typeface="Calibri" panose="020F0502020204030204" pitchFamily="34" charset="0"/>
              </a:rPr>
              <a:t>mohou se proti tomuto postupu zadavatele bránit podáním námitek a případně následně návrhu k Úřadu. </a:t>
            </a:r>
            <a:r>
              <a:rPr lang="cs-CZ" sz="2000" dirty="0">
                <a:effectLst/>
                <a:latin typeface="Arial" panose="020B0604020202020204" pitchFamily="34" charset="0"/>
                <a:ea typeface="Calibri" panose="020F0502020204030204" pitchFamily="34" charset="0"/>
              </a:rPr>
              <a:t>(…)</a:t>
            </a:r>
            <a:endParaRPr lang="cs-CZ"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29448657"/>
      </p:ext>
    </p:extLst>
  </p:cSld>
  <p:clrMapOvr>
    <a:masterClrMapping/>
  </p:clrMapOvr>
  <p:transition>
    <p:fade thruBlk="1"/>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980728"/>
            <a:ext cx="8784976" cy="5666872"/>
          </a:xfrm>
          <a:prstGeom prst="rect">
            <a:avLst/>
          </a:prstGeom>
          <a:noFill/>
        </p:spPr>
        <p:txBody>
          <a:bodyPr wrap="square">
            <a:spAutoFit/>
          </a:bodyPr>
          <a:lstStyle/>
          <a:p>
            <a:pPr algn="just">
              <a:lnSpc>
                <a:spcPct val="107000"/>
              </a:lnSpc>
              <a:spcAft>
                <a:spcPts val="800"/>
              </a:spcAft>
            </a:pPr>
            <a:r>
              <a:rPr lang="cs-CZ" sz="2000">
                <a:effectLst/>
                <a:latin typeface="Arial" panose="020B0604020202020204" pitchFamily="34" charset="0"/>
                <a:ea typeface="Calibri" panose="020F0502020204030204" pitchFamily="34" charset="0"/>
              </a:rPr>
              <a:t>53.         V kontextu právě uvedeného zejména s ohledem na zjištěnou skutečnost, že zadavatel neuveřejnil na profilu zadavatele oznámení o zrušení zadávacího řízení na veřejnou zakázku č. 1 je Úřad toho názoru, že </a:t>
            </a:r>
            <a:r>
              <a:rPr lang="cs-CZ" sz="2000">
                <a:solidFill>
                  <a:srgbClr val="0070C0"/>
                </a:solidFill>
                <a:effectLst/>
                <a:latin typeface="Arial" panose="020B0604020202020204" pitchFamily="34" charset="0"/>
                <a:ea typeface="Calibri" panose="020F0502020204030204" pitchFamily="34" charset="0"/>
              </a:rPr>
              <a:t>lhůta pro podání námitek proti zrušení zadávacího řízení na veřejnou zakázku č. 1 nezačala vůbec plynout a zadávací řízení na veřejnou zakázku č. 1 nebylo tedy s odkazem na ust. § 51 odst. 2 písm. a) zákona vůbec ukončeno a zadávání této veřejné zakázky stále trvá. </a:t>
            </a:r>
            <a:r>
              <a:rPr lang="cs-CZ" sz="2000">
                <a:effectLst/>
                <a:latin typeface="Arial" panose="020B0604020202020204" pitchFamily="34" charset="0"/>
                <a:ea typeface="Calibri" panose="020F0502020204030204" pitchFamily="34" charset="0"/>
              </a:rPr>
              <a:t>Zjednodušeně řečeno, Úřad je toho názoru, že </a:t>
            </a:r>
            <a:r>
              <a:rPr lang="cs-CZ" sz="2000">
                <a:solidFill>
                  <a:srgbClr val="00B050"/>
                </a:solidFill>
                <a:effectLst/>
                <a:latin typeface="Arial" panose="020B0604020202020204" pitchFamily="34" charset="0"/>
                <a:ea typeface="Calibri" panose="020F0502020204030204" pitchFamily="34" charset="0"/>
              </a:rPr>
              <a:t>je rozdíl v situaci, kdy zadavatel uveřejní oznámení o zrušení zadávacího řízení a kdy pouze v elektronickém nástroji nastaví informaci o zrušení zadávacího řízení. </a:t>
            </a:r>
            <a:r>
              <a:rPr lang="cs-CZ" sz="2000">
                <a:effectLst/>
                <a:latin typeface="Arial" panose="020B0604020202020204" pitchFamily="34" charset="0"/>
                <a:ea typeface="Calibri" panose="020F0502020204030204" pitchFamily="34" charset="0"/>
              </a:rPr>
              <a:t>Dle přesvědčení Úřadu se nejedná materiálně o totéž a byť v daném případě měli dodavatelé od zadavatele vyslaný signál, že zadavatel např. hodlá zrušit předmětné zadávací řízení, v souladu s dikcí zákona očekávali, že dojde k oznámení zrušení zadávacího řízení. Nelze přehlížet, že zákon výslovně v § 53 odst. 8 zákona pracuje s tím, že zadavatel oznámení o zrušení zjednodušeného podlimitního řízení uveřejní na profilu zadavatele, přičemž na profilu zadavatele nebylo nikdy uveřejněno žádné oznámení o zrušení předmětného zadávacího řízení.</a:t>
            </a:r>
            <a:endParaRPr lang="cs-CZ" sz="2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8584231"/>
      </p:ext>
    </p:extLst>
  </p:cSld>
  <p:clrMapOvr>
    <a:masterClrMapping/>
  </p:clrMapOvr>
  <p:transition>
    <p:fade thruBlk="1"/>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980728"/>
            <a:ext cx="8784976" cy="5769465"/>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55.         Úřad k tomu podotýká, že </a:t>
            </a:r>
            <a:r>
              <a:rPr lang="cs-CZ" sz="2000" dirty="0">
                <a:solidFill>
                  <a:srgbClr val="C00000"/>
                </a:solidFill>
                <a:effectLst/>
                <a:ea typeface="Calibri" panose="020F0502020204030204" pitchFamily="34" charset="0"/>
                <a:cs typeface="Times New Roman" panose="02020603050405020304" pitchFamily="18" charset="0"/>
              </a:rPr>
              <a:t>zadavatel může podle </a:t>
            </a:r>
            <a:r>
              <a:rPr lang="cs-CZ" sz="2000" dirty="0" err="1">
                <a:solidFill>
                  <a:srgbClr val="C00000"/>
                </a:solidFill>
                <a:effectLst/>
                <a:ea typeface="Calibri" panose="020F0502020204030204" pitchFamily="34" charset="0"/>
                <a:cs typeface="Times New Roman" panose="02020603050405020304" pitchFamily="18" charset="0"/>
              </a:rPr>
              <a:t>ust</a:t>
            </a:r>
            <a:r>
              <a:rPr lang="cs-CZ" sz="2000" dirty="0">
                <a:solidFill>
                  <a:srgbClr val="C00000"/>
                </a:solidFill>
                <a:effectLst/>
                <a:ea typeface="Calibri" panose="020F0502020204030204" pitchFamily="34" charset="0"/>
                <a:cs typeface="Times New Roman" panose="02020603050405020304" pitchFamily="18" charset="0"/>
              </a:rPr>
              <a:t>. § 51 odst. 4 zákona před ukončením zadávacího řízení zahájit zadávací řízení na veřejnou zakázku s obdobným předmětem plnění, pokud to vyžadují provozní potřeby zadavatele a veřejná zakázka bude zadána pouze v nezbytně nutném rozsahu a na nezbytně nutnou dobu. </a:t>
            </a:r>
            <a:r>
              <a:rPr lang="cs-CZ" sz="2000" dirty="0">
                <a:effectLst/>
                <a:ea typeface="Calibri" panose="020F0502020204030204" pitchFamily="34" charset="0"/>
                <a:cs typeface="Times New Roman" panose="02020603050405020304" pitchFamily="18" charset="0"/>
              </a:rPr>
              <a:t>V právě projednávané věci však Úřad uvádí, že </a:t>
            </a:r>
            <a:r>
              <a:rPr lang="cs-CZ" sz="2000" dirty="0">
                <a:solidFill>
                  <a:srgbClr val="7030A0"/>
                </a:solidFill>
                <a:effectLst/>
                <a:ea typeface="Calibri" panose="020F0502020204030204" pitchFamily="34" charset="0"/>
                <a:cs typeface="Times New Roman" panose="02020603050405020304" pitchFamily="18" charset="0"/>
              </a:rPr>
              <a:t>zadavatel se naplnění těchto podmínek předmětné výjimky nedovolával, a ani je nijak neprokazoval </a:t>
            </a:r>
            <a:r>
              <a:rPr lang="cs-CZ" sz="2000" dirty="0">
                <a:effectLst/>
                <a:ea typeface="Calibri" panose="020F0502020204030204" pitchFamily="34" charset="0"/>
                <a:cs typeface="Times New Roman" panose="02020603050405020304" pitchFamily="18" charset="0"/>
              </a:rPr>
              <a:t>(přičemž nejsou ani uvedeny v zadávací dokumentaci č. 2).  Zadavatel zadávací řízení na veřejnou zakázku č. 2 </a:t>
            </a:r>
            <a:r>
              <a:rPr lang="cs-CZ" sz="2000" dirty="0">
                <a:solidFill>
                  <a:srgbClr val="0070C0"/>
                </a:solidFill>
                <a:effectLst/>
                <a:ea typeface="Calibri" panose="020F0502020204030204" pitchFamily="34" charset="0"/>
                <a:cs typeface="Times New Roman" panose="02020603050405020304" pitchFamily="18" charset="0"/>
              </a:rPr>
              <a:t>zjevně nezahájil za účelem (a v rozsahu) řešení ad hoc vzniknutých provozních požadavků nýbrž jím pouze duplikoval své předchozí jednání</a:t>
            </a:r>
            <a:r>
              <a:rPr lang="cs-CZ" sz="2000" dirty="0">
                <a:effectLst/>
                <a:ea typeface="Calibri" panose="020F0502020204030204" pitchFamily="34" charset="0"/>
                <a:cs typeface="Times New Roman" panose="02020603050405020304" pitchFamily="18" charset="0"/>
              </a:rPr>
              <a:t> (zahájení zadávacího řízení na veřejnou zakázku č. 1), </a:t>
            </a:r>
            <a:r>
              <a:rPr lang="cs-CZ" sz="2000" dirty="0">
                <a:solidFill>
                  <a:srgbClr val="0070C0"/>
                </a:solidFill>
                <a:effectLst/>
                <a:ea typeface="Calibri" panose="020F0502020204030204" pitchFamily="34" charset="0"/>
                <a:cs typeface="Times New Roman" panose="02020603050405020304" pitchFamily="18" charset="0"/>
              </a:rPr>
              <a:t>a to v celé jeho šíři. </a:t>
            </a:r>
            <a:r>
              <a:rPr lang="cs-CZ" sz="2000" dirty="0">
                <a:effectLst/>
                <a:ea typeface="Calibri" panose="020F0502020204030204" pitchFamily="34" charset="0"/>
                <a:cs typeface="Times New Roman" panose="02020603050405020304" pitchFamily="18" charset="0"/>
              </a:rPr>
              <a:t>Uvedené vyplývá mj. z toho, že zadávací dokumentace č. 1 a zadávací dokumentace č. 2 definují stejnou předpokládanou hodnotu, stejnou předpokládanou dobu plnění a obsahují totožné předměty plnění. Pro výše uvedené Úřad nemohl než dovodit nenaplnění výjimky ze zákazu zahájení zadávacího řízení dle § 51 odst. 4 zákona.</a:t>
            </a:r>
          </a:p>
        </p:txBody>
      </p:sp>
    </p:spTree>
    <p:extLst>
      <p:ext uri="{BB962C8B-B14F-4D97-AF65-F5344CB8AC3E}">
        <p14:creationId xmlns:p14="http://schemas.microsoft.com/office/powerpoint/2010/main" val="2358892737"/>
      </p:ext>
    </p:extLst>
  </p:cSld>
  <p:clrMapOvr>
    <a:masterClrMapping/>
  </p:clrMapOvr>
  <p:transition>
    <p:fade thruBlk="1"/>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1DF5B659-FCA8-0B2E-5AB7-D5FDD0E06DCC}"/>
              </a:ext>
            </a:extLst>
          </p:cNvPr>
          <p:cNvSpPr txBox="1">
            <a:spLocks noGrp="1"/>
          </p:cNvSpPr>
          <p:nvPr>
            <p:ph type="title"/>
          </p:nvPr>
        </p:nvSpPr>
        <p:spPr>
          <a:xfrm>
            <a:off x="179512" y="404664"/>
            <a:ext cx="8784976" cy="364652"/>
          </a:xfrm>
          <a:prstGeom prst="rect">
            <a:avLst/>
          </a:prstGeom>
        </p:spPr>
        <p:txBody>
          <a:bodyPr vert="horz" wrap="square" lIns="0" tIns="13335" rIns="0" bIns="0" rtlCol="0">
            <a:spAutoFit/>
          </a:bodyPr>
          <a:lstStyle/>
          <a:p>
            <a:pPr>
              <a:lnSpc>
                <a:spcPct val="107000"/>
              </a:lnSpc>
              <a:spcAft>
                <a:spcPts val="800"/>
              </a:spcAft>
            </a:pPr>
            <a:r>
              <a:rPr lang="cs-CZ" sz="2300" b="1" spc="-5" dirty="0"/>
              <a:t>Změna doby trvání smlouvy </a:t>
            </a:r>
          </a:p>
        </p:txBody>
      </p:sp>
      <p:graphicFrame>
        <p:nvGraphicFramePr>
          <p:cNvPr id="3" name="Tabulka 2">
            <a:extLst>
              <a:ext uri="{FF2B5EF4-FFF2-40B4-BE49-F238E27FC236}">
                <a16:creationId xmlns:a16="http://schemas.microsoft.com/office/drawing/2014/main" id="{9D0F285E-28C6-BCD7-6869-CFABF6A72BCD}"/>
              </a:ext>
            </a:extLst>
          </p:cNvPr>
          <p:cNvGraphicFramePr>
            <a:graphicFrameLocks noGrp="1"/>
          </p:cNvGraphicFramePr>
          <p:nvPr>
            <p:extLst>
              <p:ext uri="{D42A27DB-BD31-4B8C-83A1-F6EECF244321}">
                <p14:modId xmlns:p14="http://schemas.microsoft.com/office/powerpoint/2010/main" val="1153403909"/>
              </p:ext>
            </p:extLst>
          </p:nvPr>
        </p:nvGraphicFramePr>
        <p:xfrm>
          <a:off x="143508" y="908720"/>
          <a:ext cx="8856984" cy="5805554"/>
        </p:xfrm>
        <a:graphic>
          <a:graphicData uri="http://schemas.openxmlformats.org/drawingml/2006/table">
            <a:tbl>
              <a:tblPr firstRow="1" bandRow="1"/>
              <a:tblGrid>
                <a:gridCol w="8856984">
                  <a:extLst>
                    <a:ext uri="{9D8B030D-6E8A-4147-A177-3AD203B41FA5}">
                      <a16:colId xmlns:a16="http://schemas.microsoft.com/office/drawing/2014/main" val="2016339882"/>
                    </a:ext>
                  </a:extLst>
                </a:gridCol>
              </a:tblGrid>
              <a:tr h="121920">
                <a:tc>
                  <a:txBody>
                    <a:bodyPr/>
                    <a:lstStyle/>
                    <a:p>
                      <a:pPr algn="just">
                        <a:lnSpc>
                          <a:spcPct val="107000"/>
                        </a:lnSpc>
                        <a:spcAft>
                          <a:spcPts val="800"/>
                        </a:spcAft>
                      </a:pPr>
                      <a:r>
                        <a:rPr lang="cs-CZ" sz="1800" b="1" kern="1200">
                          <a:solidFill>
                            <a:srgbClr val="FFFFFF"/>
                          </a:solidFill>
                          <a:effectLst/>
                          <a:latin typeface="+mn-lt"/>
                          <a:ea typeface="Times New Roman" panose="02020603050405020304" pitchFamily="18" charset="0"/>
                          <a:cs typeface="Calibri" panose="020F0502020204030204" pitchFamily="34" charset="0"/>
                        </a:rPr>
                        <a:t>Sp. zn. ÚOHS –</a:t>
                      </a:r>
                      <a:r>
                        <a:rPr lang="cs-CZ" sz="1800">
                          <a:solidFill>
                            <a:srgbClr val="FFFFFF"/>
                          </a:solidFill>
                          <a:effectLst/>
                          <a:latin typeface="+mn-lt"/>
                          <a:ea typeface="Calibri" panose="020F0502020204030204" pitchFamily="34" charset="0"/>
                          <a:cs typeface="Times New Roman" panose="02020603050405020304" pitchFamily="18" charset="0"/>
                        </a:rPr>
                        <a:t> </a:t>
                      </a:r>
                      <a:r>
                        <a:rPr lang="cs-CZ" sz="1800" b="1" kern="1200">
                          <a:solidFill>
                            <a:srgbClr val="FFFFFF"/>
                          </a:solidFill>
                          <a:effectLst/>
                          <a:latin typeface="+mn-lt"/>
                          <a:ea typeface="Times New Roman" panose="02020603050405020304" pitchFamily="18" charset="0"/>
                          <a:cs typeface="Calibri" panose="020F0502020204030204" pitchFamily="34" charset="0"/>
                        </a:rPr>
                        <a:t>S0174/2023/VZ, č. j. ÚOHS-44695/2023/500</a:t>
                      </a:r>
                      <a:endParaRPr lang="cs-CZ" sz="18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0099"/>
                    </a:solidFill>
                  </a:tcPr>
                </a:tc>
                <a:extLst>
                  <a:ext uri="{0D108BD9-81ED-4DB2-BD59-A6C34878D82A}">
                    <a16:rowId xmlns:a16="http://schemas.microsoft.com/office/drawing/2014/main" val="1760276676"/>
                  </a:ext>
                </a:extLst>
              </a:tr>
              <a:tr h="0">
                <a:tc>
                  <a:txBody>
                    <a:bodyPr/>
                    <a:lstStyle/>
                    <a:p>
                      <a:pPr algn="just">
                        <a:lnSpc>
                          <a:spcPct val="107000"/>
                        </a:lnSpc>
                        <a:spcAft>
                          <a:spcPts val="800"/>
                        </a:spcAft>
                      </a:pPr>
                      <a:r>
                        <a:rPr lang="cs-CZ" sz="1800" u="sng">
                          <a:solidFill>
                            <a:srgbClr val="000000"/>
                          </a:solidFill>
                          <a:effectLst/>
                          <a:latin typeface="+mn-lt"/>
                          <a:ea typeface="Calibri" panose="020F0502020204030204" pitchFamily="34" charset="0"/>
                          <a:cs typeface="Times New Roman" panose="02020603050405020304" pitchFamily="18" charset="0"/>
                          <a:hlinkClick r:id="rId2"/>
                        </a:rPr>
                        <a:t>https://uohs.gov.cz/cs/verejne-zakazky/sbirky-rozhodnuti/detail-19483.html</a:t>
                      </a:r>
                      <a:r>
                        <a:rPr lang="cs-CZ" sz="1800">
                          <a:solidFill>
                            <a:srgbClr val="000000"/>
                          </a:solidFill>
                          <a:effectLst/>
                          <a:latin typeface="+mn-lt"/>
                          <a:ea typeface="Calibri" panose="020F0502020204030204" pitchFamily="34" charset="0"/>
                          <a:cs typeface="Times New Roman" panose="02020603050405020304" pitchFamily="18" charset="0"/>
                        </a:rPr>
                        <a:t> </a:t>
                      </a:r>
                      <a:endParaRPr lang="cs-CZ" sz="18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428801473"/>
                  </a:ext>
                </a:extLst>
              </a:tr>
              <a:tr h="0">
                <a:tc>
                  <a:txBody>
                    <a:bodyPr/>
                    <a:lstStyle/>
                    <a:p>
                      <a:pPr algn="just">
                        <a:lnSpc>
                          <a:spcPct val="107000"/>
                        </a:lnSpc>
                        <a:spcAft>
                          <a:spcPts val="800"/>
                        </a:spcAft>
                      </a:pPr>
                      <a:r>
                        <a:rPr lang="cs-CZ" sz="1800">
                          <a:solidFill>
                            <a:srgbClr val="000000"/>
                          </a:solidFill>
                          <a:effectLst/>
                          <a:latin typeface="+mn-lt"/>
                          <a:ea typeface="Times New Roman" panose="02020603050405020304" pitchFamily="18" charset="0"/>
                          <a:cs typeface="Calibri" panose="020F0502020204030204" pitchFamily="34" charset="0"/>
                        </a:rPr>
                        <a:t>Údržba komunikací ve vlastnictví města Třince - mezidobí</a:t>
                      </a:r>
                      <a:endParaRPr lang="cs-CZ" sz="18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F"/>
                    </a:solidFill>
                  </a:tcPr>
                </a:tc>
                <a:extLst>
                  <a:ext uri="{0D108BD9-81ED-4DB2-BD59-A6C34878D82A}">
                    <a16:rowId xmlns:a16="http://schemas.microsoft.com/office/drawing/2014/main" val="2002827130"/>
                  </a:ext>
                </a:extLst>
              </a:tr>
              <a:tr h="0">
                <a:tc>
                  <a:txBody>
                    <a:bodyPr/>
                    <a:lstStyle/>
                    <a:p>
                      <a:pPr algn="just">
                        <a:lnSpc>
                          <a:spcPct val="107000"/>
                        </a:lnSpc>
                        <a:spcAft>
                          <a:spcPts val="800"/>
                        </a:spcAft>
                      </a:pPr>
                      <a:r>
                        <a:rPr lang="cs-CZ" sz="1800" kern="1200">
                          <a:solidFill>
                            <a:srgbClr val="000000"/>
                          </a:solidFill>
                          <a:effectLst/>
                          <a:latin typeface="+mn-lt"/>
                          <a:ea typeface="Times New Roman" panose="02020603050405020304" pitchFamily="18" charset="0"/>
                          <a:cs typeface="Calibri" panose="020F0502020204030204" pitchFamily="34" charset="0"/>
                        </a:rPr>
                        <a:t>Právní moc: 29. 11. 2023</a:t>
                      </a:r>
                      <a:endParaRPr lang="cs-CZ" sz="18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2217168365"/>
                  </a:ext>
                </a:extLst>
              </a:tr>
              <a:tr h="0">
                <a:tc>
                  <a:txBody>
                    <a:bodyPr/>
                    <a:lstStyle/>
                    <a:p>
                      <a:pPr algn="just">
                        <a:lnSpc>
                          <a:spcPct val="107000"/>
                        </a:lnSpc>
                        <a:spcAft>
                          <a:spcPts val="800"/>
                        </a:spcAft>
                      </a:pPr>
                      <a:r>
                        <a:rPr lang="cs-CZ" sz="1800">
                          <a:solidFill>
                            <a:srgbClr val="000000"/>
                          </a:solidFill>
                          <a:effectLst/>
                          <a:latin typeface="+mn-lt"/>
                          <a:ea typeface="Times New Roman" panose="02020603050405020304" pitchFamily="18" charset="0"/>
                          <a:cs typeface="Calibri" panose="020F0502020204030204" pitchFamily="34" charset="0"/>
                        </a:rPr>
                        <a:t>statutární město Třinec</a:t>
                      </a:r>
                      <a:endParaRPr lang="cs-CZ" sz="18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F"/>
                    </a:solidFill>
                  </a:tcPr>
                </a:tc>
                <a:extLst>
                  <a:ext uri="{0D108BD9-81ED-4DB2-BD59-A6C34878D82A}">
                    <a16:rowId xmlns:a16="http://schemas.microsoft.com/office/drawing/2014/main" val="3368835966"/>
                  </a:ext>
                </a:extLst>
              </a:tr>
              <a:tr h="138430">
                <a:tc>
                  <a:txBody>
                    <a:bodyPr/>
                    <a:lstStyle/>
                    <a:p>
                      <a:pPr algn="just">
                        <a:lnSpc>
                          <a:spcPct val="107000"/>
                        </a:lnSpc>
                        <a:spcAft>
                          <a:spcPts val="800"/>
                        </a:spcAft>
                      </a:pPr>
                      <a:r>
                        <a:rPr lang="cs-CZ" sz="1800" b="1" dirty="0">
                          <a:solidFill>
                            <a:srgbClr val="000000"/>
                          </a:solidFill>
                          <a:effectLst/>
                          <a:latin typeface="+mn-lt"/>
                          <a:ea typeface="Times New Roman" panose="02020603050405020304" pitchFamily="18" charset="0"/>
                          <a:cs typeface="Calibri" panose="020F0502020204030204" pitchFamily="34" charset="0"/>
                        </a:rPr>
                        <a:t>usnesení:</a:t>
                      </a:r>
                      <a:endParaRPr lang="cs-CZ" sz="18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000000"/>
                          </a:solidFill>
                          <a:effectLst/>
                          <a:latin typeface="+mn-lt"/>
                          <a:ea typeface="Times New Roman" panose="02020603050405020304" pitchFamily="18" charset="0"/>
                          <a:cs typeface="Calibri" panose="020F0502020204030204" pitchFamily="34" charset="0"/>
                        </a:rPr>
                        <a:t>Správní řízení vedené Úřadem pro ochranu hospodářské soutěže ve věci možného spáchání přestupku podle § 268 odst. 1 písm. a) zákona č. 134/2016 Sb., o zadávání veřejných zakázek, v rozhodném znění, které mělo spočívat v tom, že obviněný  dodatkem č. 2 ke Smlouvě o dílo č. 2017/10/008/</a:t>
                      </a:r>
                      <a:r>
                        <a:rPr lang="cs-CZ" sz="1800" dirty="0" err="1">
                          <a:solidFill>
                            <a:srgbClr val="000000"/>
                          </a:solidFill>
                          <a:effectLst/>
                          <a:latin typeface="+mn-lt"/>
                          <a:ea typeface="Times New Roman" panose="02020603050405020304" pitchFamily="18" charset="0"/>
                          <a:cs typeface="Calibri" panose="020F0502020204030204" pitchFamily="34" charset="0"/>
                        </a:rPr>
                        <a:t>Še</a:t>
                      </a:r>
                      <a:r>
                        <a:rPr lang="cs-CZ" sz="1800" dirty="0">
                          <a:solidFill>
                            <a:srgbClr val="000000"/>
                          </a:solidFill>
                          <a:effectLst/>
                          <a:latin typeface="+mn-lt"/>
                          <a:ea typeface="Times New Roman" panose="02020603050405020304" pitchFamily="18" charset="0"/>
                          <a:cs typeface="Calibri" panose="020F0502020204030204" pitchFamily="34" charset="0"/>
                        </a:rPr>
                        <a:t> na veřejnou zakázku „Údržba komunikací ve vlastnictví města Třince - mezidobí“ zadanou v jednacím řízení bez uveřejnění, provedl změnu čl. III odst. 1. citované smlouvy, který původně zněl: „Tato smlouva se uzavírá na dobu určitou od 1. 6. 2017 do ukončení výběrového řízení o výběru dodavatele a uzavření smlouvy k veřejné zakázce s názvem ‚Údržba komunikací ve vlastnictví města Třince‘.“, na nový čl. III. odst. 1. citované smlouvy ve znění </a:t>
                      </a:r>
                      <a:r>
                        <a:rPr lang="cs-CZ" sz="1800" u="none" dirty="0">
                          <a:solidFill>
                            <a:srgbClr val="000000"/>
                          </a:solidFill>
                          <a:effectLst/>
                          <a:latin typeface="+mn-lt"/>
                          <a:ea typeface="Times New Roman" panose="02020603050405020304" pitchFamily="18" charset="0"/>
                          <a:cs typeface="Calibri" panose="020F0502020204030204" pitchFamily="34" charset="0"/>
                        </a:rPr>
                        <a:t>„Tato smlouva je uzavřena na dobu neurčitou.“</a:t>
                      </a:r>
                      <a:r>
                        <a:rPr lang="cs-CZ" sz="1800" dirty="0">
                          <a:solidFill>
                            <a:srgbClr val="000000"/>
                          </a:solidFill>
                          <a:effectLst/>
                          <a:latin typeface="+mn-lt"/>
                          <a:ea typeface="Times New Roman" panose="02020603050405020304" pitchFamily="18" charset="0"/>
                          <a:cs typeface="Calibri" panose="020F0502020204030204" pitchFamily="34" charset="0"/>
                        </a:rPr>
                        <a:t>, a změnil tak dobu trvání citované smlouvy z doby určité na dobu neurčitou, čímž učinil změnu smluvních podmínek, jež je podstatnou změnou závazku z citované smlouvy na uvedenou</a:t>
                      </a:r>
                      <a:endParaRPr lang="cs-CZ" sz="1800" dirty="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1333625633"/>
                  </a:ext>
                </a:extLst>
              </a:tr>
            </a:tbl>
          </a:graphicData>
        </a:graphic>
      </p:graphicFrame>
    </p:spTree>
    <p:extLst>
      <p:ext uri="{BB962C8B-B14F-4D97-AF65-F5344CB8AC3E}">
        <p14:creationId xmlns:p14="http://schemas.microsoft.com/office/powerpoint/2010/main" val="192277742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1DF5B659-FCA8-0B2E-5AB7-D5FDD0E06DCC}"/>
              </a:ext>
            </a:extLst>
          </p:cNvPr>
          <p:cNvSpPr txBox="1">
            <a:spLocks noGrp="1"/>
          </p:cNvSpPr>
          <p:nvPr>
            <p:ph type="title"/>
          </p:nvPr>
        </p:nvSpPr>
        <p:spPr>
          <a:xfrm>
            <a:off x="179512" y="404664"/>
            <a:ext cx="8784976" cy="364652"/>
          </a:xfrm>
          <a:prstGeom prst="rect">
            <a:avLst/>
          </a:prstGeom>
        </p:spPr>
        <p:txBody>
          <a:bodyPr vert="horz" wrap="square" lIns="0" tIns="13335" rIns="0" bIns="0" rtlCol="0">
            <a:spAutoFit/>
          </a:bodyPr>
          <a:lstStyle/>
          <a:p>
            <a:pPr>
              <a:lnSpc>
                <a:spcPct val="107000"/>
              </a:lnSpc>
              <a:spcAft>
                <a:spcPts val="800"/>
              </a:spcAft>
            </a:pPr>
            <a:r>
              <a:rPr lang="cs-CZ" sz="2300" b="1" spc="-5" dirty="0"/>
              <a:t>Změna doby trvání smlouvy </a:t>
            </a:r>
          </a:p>
        </p:txBody>
      </p:sp>
      <p:graphicFrame>
        <p:nvGraphicFramePr>
          <p:cNvPr id="4" name="Tabulka 3">
            <a:extLst>
              <a:ext uri="{FF2B5EF4-FFF2-40B4-BE49-F238E27FC236}">
                <a16:creationId xmlns:a16="http://schemas.microsoft.com/office/drawing/2014/main" id="{881A2C17-2D5C-48C4-941C-8A7AE993701B}"/>
              </a:ext>
            </a:extLst>
          </p:cNvPr>
          <p:cNvGraphicFramePr>
            <a:graphicFrameLocks noGrp="1"/>
          </p:cNvGraphicFramePr>
          <p:nvPr>
            <p:extLst>
              <p:ext uri="{D42A27DB-BD31-4B8C-83A1-F6EECF244321}">
                <p14:modId xmlns:p14="http://schemas.microsoft.com/office/powerpoint/2010/main" val="2286228275"/>
              </p:ext>
            </p:extLst>
          </p:nvPr>
        </p:nvGraphicFramePr>
        <p:xfrm>
          <a:off x="179512" y="2060848"/>
          <a:ext cx="8784976" cy="2419350"/>
        </p:xfrm>
        <a:graphic>
          <a:graphicData uri="http://schemas.openxmlformats.org/drawingml/2006/table">
            <a:tbl>
              <a:tblPr firstRow="1" bandRow="1"/>
              <a:tblGrid>
                <a:gridCol w="8784976">
                  <a:extLst>
                    <a:ext uri="{9D8B030D-6E8A-4147-A177-3AD203B41FA5}">
                      <a16:colId xmlns:a16="http://schemas.microsoft.com/office/drawing/2014/main" val="3099748429"/>
                    </a:ext>
                  </a:extLst>
                </a:gridCol>
              </a:tblGrid>
              <a:tr h="138430">
                <a:tc>
                  <a:txBody>
                    <a:bodyPr/>
                    <a:lstStyle/>
                    <a:p>
                      <a:pPr algn="just">
                        <a:lnSpc>
                          <a:spcPct val="107000"/>
                        </a:lnSpc>
                        <a:spcAft>
                          <a:spcPts val="800"/>
                        </a:spcAft>
                      </a:pPr>
                      <a:r>
                        <a:rPr lang="cs-CZ" sz="1800" dirty="0">
                          <a:solidFill>
                            <a:srgbClr val="000000"/>
                          </a:solidFill>
                          <a:effectLst/>
                          <a:latin typeface="+mn-lt"/>
                          <a:ea typeface="Times New Roman" panose="02020603050405020304" pitchFamily="18" charset="0"/>
                          <a:cs typeface="Calibri" panose="020F0502020204030204" pitchFamily="34" charset="0"/>
                        </a:rPr>
                        <a:t>veřejnou zakázku podle § 222 odst. 3 písm. c) citovaného zákona, neboť vedla k významnému rozšíření rozsahu plnění uvedené veřejné zakázky, čímž v rozporu s ustanovením § 222 odst. 1 citovaného zákona umožnil podstatnou změnu závazku z citované smlouvy na uvedenou veřejnou zakázku po dobu jeho trvání bez provedení nového zadávacího řízení podle citovaného zákona, přičemž uvedený postup mohl ovlivnit výběr dodavatele, se podle § 257 písm. f) citovaného zákona </a:t>
                      </a:r>
                      <a:r>
                        <a:rPr lang="cs-CZ" sz="1800" b="1" dirty="0">
                          <a:solidFill>
                            <a:srgbClr val="000000"/>
                          </a:solidFill>
                          <a:effectLst/>
                          <a:latin typeface="+mn-lt"/>
                          <a:ea typeface="Times New Roman" panose="02020603050405020304" pitchFamily="18" charset="0"/>
                          <a:cs typeface="Calibri" panose="020F0502020204030204" pitchFamily="34" charset="0"/>
                        </a:rPr>
                        <a:t>zastavuje, neboť v předmětném řízení o přestupku zahájeném z moci úřední nebyly zjištěny důvody pro uložení sankce podle § 268 citovaného zákona.</a:t>
                      </a:r>
                      <a:endParaRPr lang="cs-CZ" sz="1800" dirty="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4180548568"/>
                  </a:ext>
                </a:extLst>
              </a:tr>
            </a:tbl>
          </a:graphicData>
        </a:graphic>
      </p:graphicFrame>
    </p:spTree>
    <p:extLst>
      <p:ext uri="{BB962C8B-B14F-4D97-AF65-F5344CB8AC3E}">
        <p14:creationId xmlns:p14="http://schemas.microsoft.com/office/powerpoint/2010/main" val="3442628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9D0D0221-4FBA-3518-58D8-0C7513C42B41}"/>
              </a:ext>
            </a:extLst>
          </p:cNvPr>
          <p:cNvSpPr txBox="1"/>
          <p:nvPr/>
        </p:nvSpPr>
        <p:spPr>
          <a:xfrm>
            <a:off x="134888" y="1340768"/>
            <a:ext cx="8874224" cy="4702634"/>
          </a:xfrm>
          <a:prstGeom prst="rect">
            <a:avLst/>
          </a:prstGeom>
          <a:noFill/>
        </p:spPr>
        <p:txBody>
          <a:bodyPr wrap="square">
            <a:spAutoFit/>
          </a:bodyPr>
          <a:lstStyle/>
          <a:p>
            <a:pPr algn="just">
              <a:lnSpc>
                <a:spcPct val="150000"/>
              </a:lnSpc>
              <a:spcAft>
                <a:spcPts val="800"/>
              </a:spcAft>
            </a:pPr>
            <a:r>
              <a:rPr lang="cs-CZ" sz="2200" b="1" dirty="0">
                <a:effectLst/>
                <a:ea typeface="Calibri" panose="020F0502020204030204" pitchFamily="34" charset="0"/>
                <a:cs typeface="Times New Roman" panose="02020603050405020304" pitchFamily="18" charset="0"/>
              </a:rPr>
              <a:t>Skutkový stav:</a:t>
            </a:r>
            <a:endParaRPr lang="cs-CZ" sz="2200" dirty="0">
              <a:effectLst/>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Zadavatel zakázku sice rozdělil na části, ale předmět byl stále vymezen široce</a:t>
            </a:r>
          </a:p>
          <a:p>
            <a:pPr marL="342900" lvl="0" indent="-342900" algn="just">
              <a:lnSpc>
                <a:spcPct val="150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V rámci části veřejné zakázky poptával lodě od dvou různých výrobců, přičemž většina dodavatelů je schopná dodat pouze lodě od jednoho z nich</a:t>
            </a:r>
          </a:p>
          <a:p>
            <a:pPr marL="342900" lvl="0" indent="-342900" algn="just">
              <a:lnSpc>
                <a:spcPct val="150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Zároveň v zadávací dokumentaci použil odkaz na konkrétní výrobek</a:t>
            </a:r>
          </a:p>
          <a:p>
            <a:pPr marL="342900" lvl="0" indent="-342900" algn="just">
              <a:lnSpc>
                <a:spcPct val="150000"/>
              </a:lnSpc>
              <a:spcAft>
                <a:spcPts val="800"/>
              </a:spcAft>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Vybraný dodavatel je také osobou ovládanou zadavatelem</a:t>
            </a:r>
          </a:p>
        </p:txBody>
      </p:sp>
      <p:sp>
        <p:nvSpPr>
          <p:cNvPr id="4" name="object 3">
            <a:extLst>
              <a:ext uri="{FF2B5EF4-FFF2-40B4-BE49-F238E27FC236}">
                <a16:creationId xmlns:a16="http://schemas.microsoft.com/office/drawing/2014/main" id="{02D6AAA8-855A-3D24-603C-3C2B32009D0F}"/>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Příliš široce vymezený předmět veřejné zakázky </a:t>
            </a:r>
          </a:p>
        </p:txBody>
      </p:sp>
    </p:spTree>
    <p:extLst>
      <p:ext uri="{BB962C8B-B14F-4D97-AF65-F5344CB8AC3E}">
        <p14:creationId xmlns:p14="http://schemas.microsoft.com/office/powerpoint/2010/main" val="1852292068"/>
      </p:ext>
    </p:extLst>
  </p:cSld>
  <p:clrMapOvr>
    <a:masterClrMapping/>
  </p:clrMapOvr>
  <p:transition>
    <p:fade thruBlk="1"/>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9D0D0221-4FBA-3518-58D8-0C7513C42B41}"/>
              </a:ext>
            </a:extLst>
          </p:cNvPr>
          <p:cNvSpPr txBox="1"/>
          <p:nvPr/>
        </p:nvSpPr>
        <p:spPr>
          <a:xfrm>
            <a:off x="134888" y="769316"/>
            <a:ext cx="8874224" cy="6077689"/>
          </a:xfrm>
          <a:prstGeom prst="rect">
            <a:avLst/>
          </a:prstGeom>
          <a:noFill/>
        </p:spPr>
        <p:txBody>
          <a:bodyPr wrap="square">
            <a:spAutoFit/>
          </a:bodyPr>
          <a:lstStyle/>
          <a:p>
            <a:pPr algn="just">
              <a:lnSpc>
                <a:spcPct val="150000"/>
              </a:lnSpc>
              <a:spcAft>
                <a:spcPts val="800"/>
              </a:spcAft>
            </a:pPr>
            <a:r>
              <a:rPr lang="cs-CZ" sz="2200" b="1" dirty="0">
                <a:effectLst/>
                <a:ea typeface="Calibri" panose="020F0502020204030204" pitchFamily="34" charset="0"/>
                <a:cs typeface="Times New Roman" panose="02020603050405020304" pitchFamily="18" charset="0"/>
              </a:rPr>
              <a:t>Skutkový stav:</a:t>
            </a:r>
            <a:endParaRPr lang="cs-CZ" sz="2200" dirty="0">
              <a:effectLst/>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cs-CZ" sz="2100" dirty="0">
                <a:effectLst/>
                <a:ea typeface="Calibri" panose="020F0502020204030204" pitchFamily="34" charset="0"/>
                <a:cs typeface="Times New Roman" panose="02020603050405020304" pitchFamily="18" charset="0"/>
              </a:rPr>
              <a:t>JŘBU</a:t>
            </a:r>
          </a:p>
          <a:p>
            <a:pPr marL="342900" lvl="0" indent="-342900" algn="just">
              <a:lnSpc>
                <a:spcPct val="150000"/>
              </a:lnSpc>
              <a:buFont typeface="Symbol" panose="05050102010706020507" pitchFamily="18" charset="2"/>
              <a:buChar char=""/>
            </a:pPr>
            <a:r>
              <a:rPr lang="cs-CZ" sz="2100" dirty="0">
                <a:effectLst/>
                <a:ea typeface="Calibri" panose="020F0502020204030204" pitchFamily="34" charset="0"/>
                <a:cs typeface="Times New Roman" panose="02020603050405020304" pitchFamily="18" charset="0"/>
              </a:rPr>
              <a:t>Zadavatel dodatkem změnil text smlouvy z „</a:t>
            </a:r>
            <a:r>
              <a:rPr lang="cs-CZ" sz="2100" i="1" dirty="0">
                <a:effectLst/>
                <a:ea typeface="Calibri" panose="020F0502020204030204" pitchFamily="34" charset="0"/>
                <a:cs typeface="Times New Roman" panose="02020603050405020304" pitchFamily="18" charset="0"/>
              </a:rPr>
              <a:t>Tato smlouva se uzavírá na dobu určitou od 1. 6. 2017 do ukončení výběrového řízení o výběru dodavatele a uzavření smlouvy k veřejné zakázce s názvem ‚Údržba komunikací ve vlastnictví města Třince‘.</a:t>
            </a:r>
            <a:r>
              <a:rPr lang="cs-CZ" sz="2100" dirty="0">
                <a:effectLst/>
                <a:ea typeface="Calibri" panose="020F0502020204030204" pitchFamily="34" charset="0"/>
                <a:cs typeface="Times New Roman" panose="02020603050405020304" pitchFamily="18" charset="0"/>
              </a:rPr>
              <a:t>“ na „</a:t>
            </a:r>
            <a:r>
              <a:rPr lang="cs-CZ" sz="2100" i="1" dirty="0">
                <a:effectLst/>
                <a:ea typeface="Calibri" panose="020F0502020204030204" pitchFamily="34" charset="0"/>
                <a:cs typeface="Times New Roman" panose="02020603050405020304" pitchFamily="18" charset="0"/>
              </a:rPr>
              <a:t>Tato smlouva je uzavřena na dobu neurčitou.</a:t>
            </a:r>
            <a:r>
              <a:rPr lang="cs-CZ" sz="2100" dirty="0">
                <a:effectLst/>
                <a:ea typeface="Calibri" panose="020F0502020204030204" pitchFamily="34" charset="0"/>
                <a:cs typeface="Times New Roman" panose="02020603050405020304" pitchFamily="18" charset="0"/>
              </a:rPr>
              <a:t>“</a:t>
            </a:r>
          </a:p>
          <a:p>
            <a:pPr marL="342900" lvl="0" indent="-342900" algn="just">
              <a:lnSpc>
                <a:spcPct val="150000"/>
              </a:lnSpc>
              <a:spcAft>
                <a:spcPts val="800"/>
              </a:spcAft>
              <a:buFont typeface="Symbol" panose="05050102010706020507" pitchFamily="18" charset="2"/>
              <a:buChar char=""/>
            </a:pPr>
            <a:r>
              <a:rPr lang="cs-CZ" sz="2100" dirty="0">
                <a:effectLst/>
                <a:ea typeface="Calibri" panose="020F0502020204030204" pitchFamily="34" charset="0"/>
                <a:cs typeface="Times New Roman" panose="02020603050405020304" pitchFamily="18" charset="0"/>
              </a:rPr>
              <a:t>Úřad dospěl k závěru, že se obviněný dopustil přestupku, jelikož v rozporu s § 222 odst. 3 ZZVZ provedl podstatnou změnu závazku tím, že změnil trvání smlouvy z doby určité na dobu neurčitou</a:t>
            </a:r>
          </a:p>
          <a:p>
            <a:pPr marL="342900" lvl="0" indent="-342900" algn="just">
              <a:lnSpc>
                <a:spcPct val="150000"/>
              </a:lnSpc>
              <a:spcAft>
                <a:spcPts val="800"/>
              </a:spcAft>
              <a:buFont typeface="Symbol" panose="05050102010706020507" pitchFamily="18" charset="2"/>
              <a:buChar char=""/>
            </a:pPr>
            <a:r>
              <a:rPr lang="cs-CZ" sz="2100" dirty="0">
                <a:effectLst/>
                <a:ea typeface="Calibri" panose="020F0502020204030204" pitchFamily="34" charset="0"/>
                <a:cs typeface="Times New Roman" panose="02020603050405020304" pitchFamily="18" charset="0"/>
              </a:rPr>
              <a:t>Předseda Úřadu rozhodnutí zrušil a věc vrátil Úřadu k novému projednání</a:t>
            </a:r>
          </a:p>
        </p:txBody>
      </p:sp>
      <p:sp>
        <p:nvSpPr>
          <p:cNvPr id="3" name="object 3">
            <a:extLst>
              <a:ext uri="{FF2B5EF4-FFF2-40B4-BE49-F238E27FC236}">
                <a16:creationId xmlns:a16="http://schemas.microsoft.com/office/drawing/2014/main" id="{57A80480-97A2-53C7-22FE-BE11D23259E4}"/>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Změna doby trvání smlouvy </a:t>
            </a:r>
          </a:p>
        </p:txBody>
      </p:sp>
    </p:spTree>
    <p:extLst>
      <p:ext uri="{BB962C8B-B14F-4D97-AF65-F5344CB8AC3E}">
        <p14:creationId xmlns:p14="http://schemas.microsoft.com/office/powerpoint/2010/main" val="546183470"/>
      </p:ext>
    </p:extLst>
  </p:cSld>
  <p:clrMapOvr>
    <a:masterClrMapping/>
  </p:clrMapOvr>
  <p:transition>
    <p:fade thruBlk="1"/>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6CDA513-B1DA-33E8-086B-51E041DA25A6}"/>
              </a:ext>
            </a:extLst>
          </p:cNvPr>
          <p:cNvSpPr txBox="1"/>
          <p:nvPr/>
        </p:nvSpPr>
        <p:spPr>
          <a:xfrm>
            <a:off x="935596" y="1628800"/>
            <a:ext cx="7272808" cy="2789546"/>
          </a:xfrm>
          <a:prstGeom prst="rect">
            <a:avLst/>
          </a:prstGeom>
          <a:noFill/>
        </p:spPr>
        <p:txBody>
          <a:bodyPr wrap="square">
            <a:spAutoFit/>
          </a:bodyPr>
          <a:lstStyle/>
          <a:p>
            <a:pPr algn="just">
              <a:lnSpc>
                <a:spcPct val="150000"/>
              </a:lnSpc>
              <a:spcAft>
                <a:spcPts val="800"/>
              </a:spcAft>
            </a:pPr>
            <a:r>
              <a:rPr lang="cs-CZ" sz="2200" b="1" dirty="0">
                <a:effectLst/>
                <a:ea typeface="Calibri" panose="020F0502020204030204" pitchFamily="34" charset="0"/>
                <a:cs typeface="Times New Roman" panose="02020603050405020304" pitchFamily="18" charset="0"/>
              </a:rPr>
              <a:t>Právní úprava:</a:t>
            </a:r>
          </a:p>
          <a:p>
            <a:pPr algn="just">
              <a:lnSpc>
                <a:spcPct val="200000"/>
              </a:lnSpc>
              <a:spcAft>
                <a:spcPts val="800"/>
              </a:spcAft>
            </a:pPr>
            <a:endParaRPr lang="cs-CZ" sz="2200" b="1" dirty="0">
              <a:effectLst/>
              <a:ea typeface="Calibri" panose="020F0502020204030204" pitchFamily="34" charset="0"/>
              <a:cs typeface="Times New Roman" panose="02020603050405020304" pitchFamily="18" charset="0"/>
            </a:endParaRPr>
          </a:p>
          <a:p>
            <a:pPr algn="just">
              <a:lnSpc>
                <a:spcPct val="200000"/>
              </a:lnSpc>
              <a:spcAft>
                <a:spcPts val="800"/>
              </a:spcAft>
            </a:pPr>
            <a:endParaRPr lang="cs-CZ" sz="2200" b="1" dirty="0">
              <a:effectLst/>
              <a:ea typeface="Calibri" panose="020F0502020204030204" pitchFamily="34" charset="0"/>
              <a:cs typeface="Times New Roman" panose="02020603050405020304" pitchFamily="18" charset="0"/>
            </a:endParaRPr>
          </a:p>
          <a:p>
            <a:pPr>
              <a:lnSpc>
                <a:spcPct val="200000"/>
              </a:lnSpc>
              <a:spcAft>
                <a:spcPts val="800"/>
              </a:spcAft>
            </a:pPr>
            <a:r>
              <a:rPr lang="cs-CZ" sz="2000" b="1" dirty="0">
                <a:effectLst/>
                <a:ea typeface="Calibri" panose="020F0502020204030204" pitchFamily="34" charset="0"/>
                <a:cs typeface="Times New Roman" panose="02020603050405020304" pitchFamily="18" charset="0"/>
              </a:rPr>
              <a:t>§ 222 odst. 3 ZZVZ</a:t>
            </a:r>
            <a:endParaRPr lang="cs-CZ" sz="2000" dirty="0">
              <a:effectLst/>
              <a:ea typeface="Calibri" panose="020F0502020204030204" pitchFamily="34" charset="0"/>
              <a:cs typeface="Times New Roman" panose="02020603050405020304" pitchFamily="18" charset="0"/>
            </a:endParaRPr>
          </a:p>
        </p:txBody>
      </p:sp>
      <p:sp>
        <p:nvSpPr>
          <p:cNvPr id="4" name="object 3">
            <a:extLst>
              <a:ext uri="{FF2B5EF4-FFF2-40B4-BE49-F238E27FC236}">
                <a16:creationId xmlns:a16="http://schemas.microsoft.com/office/drawing/2014/main" id="{454B1878-095C-4B11-E7E8-2B0F1909EEB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Změna doby trvání smlouvy </a:t>
            </a:r>
            <a:endParaRPr lang="cs-CZ" sz="2300" b="1" spc="-5" dirty="0"/>
          </a:p>
        </p:txBody>
      </p:sp>
    </p:spTree>
    <p:extLst>
      <p:ext uri="{BB962C8B-B14F-4D97-AF65-F5344CB8AC3E}">
        <p14:creationId xmlns:p14="http://schemas.microsoft.com/office/powerpoint/2010/main" val="2062810593"/>
      </p:ext>
    </p:extLst>
  </p:cSld>
  <p:clrMapOvr>
    <a:masterClrMapping/>
  </p:clrMapOvr>
  <p:transition>
    <p:fade thruBlk="1"/>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předsedy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982097"/>
            <a:ext cx="8784976" cy="2893806"/>
          </a:xfrm>
          <a:prstGeom prst="rect">
            <a:avLst/>
          </a:prstGeom>
          <a:noFill/>
        </p:spPr>
        <p:txBody>
          <a:bodyPr wrap="square">
            <a:spAutoFit/>
          </a:bodyPr>
          <a:lstStyle/>
          <a:p>
            <a:pPr algn="just" fontAlgn="base">
              <a:lnSpc>
                <a:spcPct val="115000"/>
              </a:lnSpc>
              <a:spcAft>
                <a:spcPts val="800"/>
              </a:spcAft>
            </a:pPr>
            <a:r>
              <a:rPr lang="cs-CZ" sz="2000">
                <a:effectLst/>
                <a:latin typeface="Arial" panose="020B0604020202020204" pitchFamily="34" charset="0"/>
                <a:ea typeface="Calibri" panose="020F0502020204030204" pitchFamily="34" charset="0"/>
              </a:rPr>
              <a:t>38.         Předseda Úřadu dále uvedl, že </a:t>
            </a:r>
            <a:r>
              <a:rPr lang="cs-CZ" sz="2000">
                <a:solidFill>
                  <a:srgbClr val="7030A0"/>
                </a:solidFill>
                <a:effectLst/>
                <a:latin typeface="Arial" panose="020B0604020202020204" pitchFamily="34" charset="0"/>
                <a:ea typeface="Calibri" panose="020F0502020204030204" pitchFamily="34" charset="0"/>
              </a:rPr>
              <a:t>původní doba trvání smlouvy na veřejnou zakázku byla navázána nikoliv na okamžik, který bezpochyby nastane, ale na okamžik ukončení zadávacího řízení uzavřením smlouvy, který nastat nemusí. </a:t>
            </a:r>
            <a:r>
              <a:rPr lang="cs-CZ" sz="2000">
                <a:effectLst/>
                <a:latin typeface="Arial" panose="020B0604020202020204" pitchFamily="34" charset="0"/>
                <a:ea typeface="Calibri" panose="020F0502020204030204" pitchFamily="34" charset="0"/>
              </a:rPr>
              <a:t>Předseda Úřadu proto konstatoval, že </a:t>
            </a:r>
            <a:r>
              <a:rPr lang="cs-CZ" sz="2000">
                <a:solidFill>
                  <a:srgbClr val="0070C0"/>
                </a:solidFill>
                <a:effectLst/>
                <a:latin typeface="Arial" panose="020B0604020202020204" pitchFamily="34" charset="0"/>
                <a:ea typeface="Calibri" panose="020F0502020204030204" pitchFamily="34" charset="0"/>
              </a:rPr>
              <a:t>smlouva na veřejnou zakázku byla od počátku uzavřena na dobu neurčitou s rozvazovací podmínkou, ať už má být tato podmínka vykládána jako podmínka vázaná na konkrétní zadávací řízení či obecně na jakékoliv zadávací řízení</a:t>
            </a:r>
            <a:r>
              <a:rPr lang="cs-CZ" sz="2000">
                <a:effectLst/>
                <a:latin typeface="Arial" panose="020B0604020202020204" pitchFamily="34" charset="0"/>
                <a:ea typeface="Calibri" panose="020F0502020204030204" pitchFamily="34" charset="0"/>
              </a:rPr>
              <a:t>, v němž bude pořízen obdobný předmět plnění.</a:t>
            </a:r>
            <a:endParaRPr lang="cs-CZ"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54613461"/>
      </p:ext>
    </p:extLst>
  </p:cSld>
  <p:clrMapOvr>
    <a:masterClrMapping/>
  </p:clrMapOvr>
  <p:transition>
    <p:fade thruBlk="1"/>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předsedy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692" y="1556792"/>
            <a:ext cx="8784976" cy="4663521"/>
          </a:xfrm>
          <a:prstGeom prst="rect">
            <a:avLst/>
          </a:prstGeom>
          <a:noFill/>
        </p:spPr>
        <p:txBody>
          <a:bodyPr wrap="square">
            <a:spAutoFit/>
          </a:bodyPr>
          <a:lstStyle/>
          <a:p>
            <a:pPr algn="just" fontAlgn="base">
              <a:lnSpc>
                <a:spcPct val="115000"/>
              </a:lnSpc>
              <a:spcAft>
                <a:spcPts val="800"/>
              </a:spcAft>
            </a:pPr>
            <a:r>
              <a:rPr lang="cs-CZ" sz="2000">
                <a:effectLst/>
                <a:latin typeface="Arial" panose="020B0604020202020204" pitchFamily="34" charset="0"/>
                <a:ea typeface="Calibri" panose="020F0502020204030204" pitchFamily="34" charset="0"/>
              </a:rPr>
              <a:t>39.         Předseda Úřadu na základě této skutečnosti uvedl, že </a:t>
            </a:r>
            <a:r>
              <a:rPr lang="cs-CZ" sz="2000">
                <a:solidFill>
                  <a:srgbClr val="00B050"/>
                </a:solidFill>
                <a:effectLst/>
                <a:latin typeface="Arial" panose="020B0604020202020204" pitchFamily="34" charset="0"/>
                <a:ea typeface="Calibri" panose="020F0502020204030204" pitchFamily="34" charset="0"/>
              </a:rPr>
              <a:t>je třeba revidovat závěr napadeného rozhodnutí, který vycházel z toho, že smlouva na veřejnou zakázku byla původně uzavřena na dobu určitou</a:t>
            </a:r>
            <a:r>
              <a:rPr lang="cs-CZ" sz="2000">
                <a:effectLst/>
                <a:latin typeface="Arial" panose="020B0604020202020204" pitchFamily="34" charset="0"/>
                <a:ea typeface="Calibri" panose="020F0502020204030204" pitchFamily="34" charset="0"/>
              </a:rPr>
              <a:t>, a uložil Úřadu </a:t>
            </a:r>
            <a:r>
              <a:rPr lang="cs-CZ" sz="2000">
                <a:solidFill>
                  <a:srgbClr val="C00000"/>
                </a:solidFill>
                <a:effectLst/>
                <a:latin typeface="Arial" panose="020B0604020202020204" pitchFamily="34" charset="0"/>
                <a:ea typeface="Calibri" panose="020F0502020204030204" pitchFamily="34" charset="0"/>
              </a:rPr>
              <a:t>posoudit, zda je změna smlouvy na veřejnou zakázku, která spočívá nikoliv ve změně doby plnění smlouvy z době určité na dobu neurčitou, ale v odstranění rozvazovací podmínky, podstatnou změnou závazku </a:t>
            </a:r>
            <a:r>
              <a:rPr lang="cs-CZ" sz="2000">
                <a:effectLst/>
                <a:latin typeface="Arial" panose="020B0604020202020204" pitchFamily="34" charset="0"/>
                <a:ea typeface="Calibri" panose="020F0502020204030204" pitchFamily="34" charset="0"/>
              </a:rPr>
              <a:t>ze smlouvy na veřejnou zakázku ve smyslu § 222 zákona. Dle předsedy Úřadu je nutné </a:t>
            </a:r>
            <a:r>
              <a:rPr lang="cs-CZ" sz="2000">
                <a:solidFill>
                  <a:srgbClr val="7030A0"/>
                </a:solidFill>
                <a:effectLst/>
                <a:latin typeface="Arial" panose="020B0604020202020204" pitchFamily="34" charset="0"/>
                <a:ea typeface="Calibri" panose="020F0502020204030204" pitchFamily="34" charset="0"/>
              </a:rPr>
              <a:t>zabývat se otázkou, zda bylo splnění předmětné rozvazovací podmínky v okamžiku uzavření dodatku č. 2 ještě možné, či zda zrušením zadávacího řízení na veřejnou zakázku „Údržba komunikací ve vlastnictví města Třince“ tato podmínka „odpadla“ a již se k ní nepřihlíží, tedy posoudit, na jakou událost (na jaké zadávací řízení) bylo trvání smlouvy na veřejnou zakázku vázáno.</a:t>
            </a:r>
            <a:endParaRPr lang="cs-CZ" sz="2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32532074"/>
      </p:ext>
    </p:extLst>
  </p:cSld>
  <p:clrMapOvr>
    <a:masterClrMapping/>
  </p:clrMapOvr>
  <p:transition>
    <p:fade thruBlk="1"/>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předsedy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787019"/>
            <a:ext cx="8784976" cy="6117700"/>
          </a:xfrm>
          <a:prstGeom prst="rect">
            <a:avLst/>
          </a:prstGeom>
          <a:noFill/>
        </p:spPr>
        <p:txBody>
          <a:bodyPr wrap="square">
            <a:spAutoFit/>
          </a:bodyPr>
          <a:lstStyle/>
          <a:p>
            <a:pPr algn="just" fontAlgn="base">
              <a:lnSpc>
                <a:spcPct val="115000"/>
              </a:lnSpc>
              <a:spcAft>
                <a:spcPts val="800"/>
              </a:spcAft>
            </a:pPr>
            <a:r>
              <a:rPr lang="cs-CZ" sz="1800">
                <a:effectLst/>
                <a:latin typeface="Arial" panose="020B0604020202020204" pitchFamily="34" charset="0"/>
                <a:ea typeface="Calibri" panose="020F0502020204030204" pitchFamily="34" charset="0"/>
              </a:rPr>
              <a:t>40.         Předseda Úřadu v dané souvislosti vyložil, že </a:t>
            </a:r>
            <a:r>
              <a:rPr lang="cs-CZ" sz="1800">
                <a:solidFill>
                  <a:srgbClr val="0070C0"/>
                </a:solidFill>
                <a:effectLst/>
                <a:latin typeface="Arial" panose="020B0604020202020204" pitchFamily="34" charset="0"/>
                <a:ea typeface="Calibri" panose="020F0502020204030204" pitchFamily="34" charset="0"/>
              </a:rPr>
              <a:t>Úřad v napadeném rozhodnutí dovodil, že původní doba trvání smlouvy na veřejnou zakázku byla navázána na jakékoliv zadávací řízení, potažmo smlouvu na veřejnou zakázku týkající se totožného předmětu plnění, zatímco obviněný opakovaně dovozuje, že trvání smlouvy na veřejnou zakázku bylo předmětnou podmínkou navázáno na původní zadávací řízení na veřejnou zakázku „Údržba komunikací ve vlastnictví města Třince“ zahájené dne 21. 12. 2016</a:t>
            </a:r>
            <a:r>
              <a:rPr lang="cs-CZ" sz="1800">
                <a:effectLst/>
                <a:latin typeface="Arial" panose="020B0604020202020204" pitchFamily="34" charset="0"/>
                <a:ea typeface="Calibri" panose="020F0502020204030204" pitchFamily="34" charset="0"/>
              </a:rPr>
              <a:t>, v jehož průběhu byla smlouva na veřejnou zakázku uzavřena. Dle předsedy Úřadu </a:t>
            </a:r>
            <a:r>
              <a:rPr lang="cs-CZ" sz="1800">
                <a:solidFill>
                  <a:srgbClr val="00B050"/>
                </a:solidFill>
                <a:effectLst/>
                <a:latin typeface="Arial" panose="020B0604020202020204" pitchFamily="34" charset="0"/>
                <a:ea typeface="Calibri" panose="020F0502020204030204" pitchFamily="34" charset="0"/>
              </a:rPr>
              <a:t>obviněný při svém výkladu vychází „z textu smlouvy, ze svého pohledu na situaci, v níž byla uzavřena, a ze svého oprávnění vykládat ji jako jedna ze smluvních stran“. </a:t>
            </a:r>
            <a:r>
              <a:rPr lang="cs-CZ" sz="1800">
                <a:effectLst/>
                <a:latin typeface="Arial" panose="020B0604020202020204" pitchFamily="34" charset="0"/>
                <a:ea typeface="Calibri" panose="020F0502020204030204" pitchFamily="34" charset="0"/>
              </a:rPr>
              <a:t>Předseda Úřadu k tomuto dále uvádí, že se „jeví, že v situaci, v níž se nacházel, zadavatel mohl vykládat podmínku obsaženou ve smlouvě jako podmínku vázanou na konkrétní zadávací řízení konkrétního názvu, takový výklad nevylučují ani formulace použité v zadávací dokumentaci k jednacímu řízení bez uveřejnění (…), neboť se v nich hovoří o ukončení smlouvy v době uzavření smlouvy ‚řádné‘, přičemž k ukončení smlouvy neslouží toliko podmínka, nýbrž i jiné instituty. Ta pak byla formulována úžeji.“ </a:t>
            </a:r>
            <a:r>
              <a:rPr lang="cs-CZ" sz="1800">
                <a:solidFill>
                  <a:srgbClr val="C00000"/>
                </a:solidFill>
                <a:effectLst/>
                <a:latin typeface="Arial" panose="020B0604020202020204" pitchFamily="34" charset="0"/>
                <a:ea typeface="Calibri" panose="020F0502020204030204" pitchFamily="34" charset="0"/>
              </a:rPr>
              <a:t>Předseda Úřadu tak uložil Úřadu, aby v případě, že bude mít nadále za to, že se jedná o podmínku vázanou obecně na jakékoliv zadávací řízení pokrývající shodný předmět plnění, svůj závěr lépe odůvodnil.</a:t>
            </a:r>
            <a:endParaRPr lang="cs-CZ" sz="2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90508438"/>
      </p:ext>
    </p:extLst>
  </p:cSld>
  <p:clrMapOvr>
    <a:masterClrMapping/>
  </p:clrMapOvr>
  <p:transition>
    <p:fade thruBlk="1"/>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53752" y="980728"/>
            <a:ext cx="9036496" cy="5621539"/>
          </a:xfrm>
          <a:prstGeom prst="rect">
            <a:avLst/>
          </a:prstGeom>
          <a:noFill/>
        </p:spPr>
        <p:txBody>
          <a:bodyPr wrap="square">
            <a:spAutoFit/>
          </a:bodyPr>
          <a:lstStyle/>
          <a:p>
            <a:pPr algn="just">
              <a:lnSpc>
                <a:spcPct val="107000"/>
              </a:lnSpc>
              <a:spcAft>
                <a:spcPts val="800"/>
              </a:spcAft>
            </a:pPr>
            <a:r>
              <a:rPr lang="cs-CZ" sz="1900" dirty="0">
                <a:effectLst/>
                <a:ea typeface="Calibri" panose="020F0502020204030204" pitchFamily="34" charset="0"/>
                <a:cs typeface="Times New Roman" panose="02020603050405020304" pitchFamily="18" charset="0"/>
              </a:rPr>
              <a:t>79.         </a:t>
            </a:r>
            <a:r>
              <a:rPr lang="cs-CZ" sz="1900" dirty="0">
                <a:solidFill>
                  <a:srgbClr val="7030A0"/>
                </a:solidFill>
                <a:effectLst/>
                <a:ea typeface="Calibri" panose="020F0502020204030204" pitchFamily="34" charset="0"/>
                <a:cs typeface="Times New Roman" panose="02020603050405020304" pitchFamily="18" charset="0"/>
              </a:rPr>
              <a:t>Úřad s ohledem na závěry předsedy Úřadu obsažené v rozhodnutí o rozkladu předně považuje za nutné konstatovat, že ačkoliv strany smlouvy na veřejnou zakázku v čl. III. odst. 1 předmětné smlouvy explicitně uvedly, že smlouvu uzavírají na „dobu určitou“, nelze bez dalšího vyjít výhradně z prostého jazykového výkladu</a:t>
            </a:r>
            <a:r>
              <a:rPr lang="cs-CZ" sz="1900" dirty="0">
                <a:effectLst/>
                <a:ea typeface="Calibri" panose="020F0502020204030204" pitchFamily="34" charset="0"/>
                <a:cs typeface="Times New Roman" panose="02020603050405020304" pitchFamily="18" charset="0"/>
              </a:rPr>
              <a:t> dotčeného ustanovení smlouvy, ale naopak je pro řádné posouzení odpovědnosti obviněného za spáchání shora definovaného přestupku potřeba se interpretací takto stanovené doby trvání dané smlouvy důkladně a ze všech hledisek zabývat a vzít při tom do úvahy veškeré relevantní okolnosti.</a:t>
            </a:r>
          </a:p>
          <a:p>
            <a:pPr algn="just"/>
            <a:r>
              <a:rPr lang="cs-CZ" sz="1900" dirty="0">
                <a:effectLst/>
                <a:ea typeface="Calibri" panose="020F0502020204030204" pitchFamily="34" charset="0"/>
              </a:rPr>
              <a:t>81.         </a:t>
            </a:r>
            <a:r>
              <a:rPr lang="cs-CZ" sz="1900" dirty="0">
                <a:solidFill>
                  <a:srgbClr val="0070C0"/>
                </a:solidFill>
                <a:effectLst/>
                <a:ea typeface="Calibri" panose="020F0502020204030204" pitchFamily="34" charset="0"/>
              </a:rPr>
              <a:t>Při rozlišování mezi podmínkou a doložením času je v souladu se závěry předsedy Úřadu potřeba vycházet ze skutečnosti, že rozdíl mezi těmito dvěma instituty spočívá zpravidla právě v jistotě toho, že určitý vymezující časový okamžik v budoucnu nastane</a:t>
            </a:r>
            <a:r>
              <a:rPr lang="cs-CZ" sz="1900" dirty="0">
                <a:effectLst/>
                <a:ea typeface="Calibri" panose="020F0502020204030204" pitchFamily="34" charset="0"/>
              </a:rPr>
              <a:t>, kdy </a:t>
            </a:r>
            <a:r>
              <a:rPr lang="cs-CZ" sz="1900" dirty="0">
                <a:solidFill>
                  <a:srgbClr val="00B050"/>
                </a:solidFill>
                <a:effectLst/>
                <a:ea typeface="Calibri" panose="020F0502020204030204" pitchFamily="34" charset="0"/>
              </a:rPr>
              <a:t>u určení času je tato jistota přítomna, zatímco u podmínky daná jistota naopak absentuje. </a:t>
            </a:r>
            <a:r>
              <a:rPr lang="cs-CZ" sz="1900" dirty="0">
                <a:effectLst/>
                <a:ea typeface="Calibri" panose="020F0502020204030204" pitchFamily="34" charset="0"/>
              </a:rPr>
              <a:t>V případě podmínky tedy není jisto, zda nastane událost, s níž je vznik, změna či zánik práv či povinností spojen, přestože i u podmínky je možné rozlišit, zda je známo (pokud nastane), kdy se tak stane, nebo zda naopak není jisté, ani zda nastane, ani kdy se tak stane. Pokud je tedy potřeba určit, zda je smluvní ujednání podmínkou či určením času, jako objektivní kritérium tohoto rozlišení lze zpravidla využít jistotu budoucí události. (…) </a:t>
            </a:r>
            <a:endParaRPr lang="cs-CZ" sz="19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78962608"/>
      </p:ext>
    </p:extLst>
  </p:cSld>
  <p:clrMapOvr>
    <a:masterClrMapping/>
  </p:clrMapOvr>
  <p:transition>
    <p:fade thruBlk="1"/>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908720"/>
            <a:ext cx="8784976" cy="5803384"/>
          </a:xfrm>
          <a:prstGeom prst="rect">
            <a:avLst/>
          </a:prstGeom>
          <a:noFill/>
        </p:spPr>
        <p:txBody>
          <a:bodyPr wrap="square">
            <a:spAutoFit/>
          </a:bodyPr>
          <a:lstStyle/>
          <a:p>
            <a:pPr algn="just">
              <a:lnSpc>
                <a:spcPct val="107000"/>
              </a:lnSpc>
              <a:spcAft>
                <a:spcPts val="800"/>
              </a:spcAft>
            </a:pPr>
            <a:r>
              <a:rPr lang="cs-CZ" sz="1900" dirty="0">
                <a:effectLst/>
                <a:ea typeface="Calibri" panose="020F0502020204030204" pitchFamily="34" charset="0"/>
                <a:cs typeface="Times New Roman" panose="02020603050405020304" pitchFamily="18" charset="0"/>
              </a:rPr>
              <a:t>82.         </a:t>
            </a:r>
            <a:r>
              <a:rPr lang="cs-CZ" sz="1900" dirty="0">
                <a:solidFill>
                  <a:srgbClr val="C00000"/>
                </a:solidFill>
                <a:effectLst/>
                <a:ea typeface="Calibri" panose="020F0502020204030204" pitchFamily="34" charset="0"/>
                <a:cs typeface="Times New Roman" panose="02020603050405020304" pitchFamily="18" charset="0"/>
              </a:rPr>
              <a:t>V posuzovaném případě strany smlouvy na veřejnou zakázku původně sjednaly dobu trvání předmětné smlouvy „do ukončení výběrového řízení a uzavření smlouvy“. Takto sjednaný časový limit trvání smlouvy není navázán na okamžik, který bezpochyby musí nastat (např. uplynutí 2 let), ale na okamžik ukončení zadávacího řízení uzavřením smlouvy</a:t>
            </a:r>
            <a:r>
              <a:rPr lang="cs-CZ" sz="1900" dirty="0">
                <a:effectLst/>
                <a:ea typeface="Calibri" panose="020F0502020204030204" pitchFamily="34" charset="0"/>
                <a:cs typeface="Times New Roman" panose="02020603050405020304" pitchFamily="18" charset="0"/>
              </a:rPr>
              <a:t>, přičemž je zřejmé, že tento okamžik objektivně nutně nastat nemusí. </a:t>
            </a:r>
            <a:r>
              <a:rPr lang="cs-CZ" sz="1900" dirty="0">
                <a:solidFill>
                  <a:srgbClr val="7030A0"/>
                </a:solidFill>
                <a:effectLst/>
                <a:ea typeface="Calibri" panose="020F0502020204030204" pitchFamily="34" charset="0"/>
                <a:cs typeface="Times New Roman" panose="02020603050405020304" pitchFamily="18" charset="0"/>
              </a:rPr>
              <a:t>Ze závěrů předsedy Úřadu učiněných v rozhodnutí o rozkladu vyplývá, že přestože obviněný deklaruje svůj úmysl zahájit řádné zadávací řízení a následně ho zdárně dokončit uzavřením smlouvy, není – a v době uzavření smlouvy na veřejnou zakázku ani nebylo – možné postavit na jisto, zda tak skutečně učiní</a:t>
            </a:r>
            <a:r>
              <a:rPr lang="cs-CZ" sz="1900" dirty="0">
                <a:effectLst/>
                <a:ea typeface="Calibri" panose="020F0502020204030204" pitchFamily="34" charset="0"/>
                <a:cs typeface="Times New Roman" panose="02020603050405020304" pitchFamily="18" charset="0"/>
              </a:rPr>
              <a:t>, a to také vzhledem k tomu, že svou potřebu zajištění údržby komunikací mohl obviněný uspokojit i jiným se zákonem souladným způsobem, jako je např. in-house či vertikální spolupráce, případně mohl předmět veřejné zakázky modifikovat a zadat ho jiným způsobem apod. </a:t>
            </a:r>
            <a:r>
              <a:rPr lang="cs-CZ" sz="1900" dirty="0">
                <a:solidFill>
                  <a:srgbClr val="0070C0"/>
                </a:solidFill>
                <a:effectLst/>
                <a:ea typeface="Calibri" panose="020F0502020204030204" pitchFamily="34" charset="0"/>
                <a:cs typeface="Times New Roman" panose="02020603050405020304" pitchFamily="18" charset="0"/>
              </a:rPr>
              <a:t>Pouhé na dobré víře založené očekávání, že obviněný zadá veřejnou zakázku v řádném zadávací řízení, nemůže samo o sobě založit natolik intenzivní míru jistoty, že tato událost skutečně nastane, aby bylo možné dovodit, že předmětné smluvní ujednání lze interpretovat nikoliv jako podmínku, ale jako určení času.</a:t>
            </a:r>
            <a:endParaRPr lang="cs-CZ" sz="19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97397376"/>
      </p:ext>
    </p:extLst>
  </p:cSld>
  <p:clrMapOvr>
    <a:masterClrMapping/>
  </p:clrMapOvr>
  <p:transition>
    <p:fade thruBlk="1"/>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161631"/>
            <a:ext cx="8784976" cy="5291705"/>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85.         S ohledem na shora učiněné závěry </a:t>
            </a:r>
            <a:r>
              <a:rPr lang="cs-CZ" sz="2000" dirty="0">
                <a:solidFill>
                  <a:srgbClr val="00B050"/>
                </a:solidFill>
                <a:effectLst/>
                <a:ea typeface="Calibri" panose="020F0502020204030204" pitchFamily="34" charset="0"/>
                <a:cs typeface="Times New Roman" panose="02020603050405020304" pitchFamily="18" charset="0"/>
              </a:rPr>
              <a:t>je zřejmé, že od počátku existence smlouvy na veřejnou zakázku platilo, že je uzavřena na dobu neurčitou, přičemž až do doby uzavření dodatku č. 2 představovala rozvazovací podmínka navázaná na „ukončení výběrového řízení o výběru dodavatele a uzavření smlouvy k veřejné zakázce“ </a:t>
            </a:r>
            <a:r>
              <a:rPr lang="cs-CZ" sz="2000" dirty="0">
                <a:effectLst/>
                <a:ea typeface="Calibri" panose="020F0502020204030204" pitchFamily="34" charset="0"/>
                <a:cs typeface="Times New Roman" panose="02020603050405020304" pitchFamily="18" charset="0"/>
              </a:rPr>
              <a:t>(tedy na skutečnost, jejíž potenciální realizace či nerealizace vždy spočívala v dispozici obviněného) možnost, jak se obviněný mohl – ale nemusel – z plnění dané smlouvy vyvázat. (…)</a:t>
            </a:r>
          </a:p>
          <a:p>
            <a:pPr algn="just"/>
            <a:r>
              <a:rPr lang="cs-CZ" sz="2000" dirty="0">
                <a:effectLst/>
                <a:ea typeface="Calibri" panose="020F0502020204030204" pitchFamily="34" charset="0"/>
              </a:rPr>
              <a:t>86.         </a:t>
            </a:r>
            <a:r>
              <a:rPr lang="cs-CZ" sz="2000" dirty="0">
                <a:solidFill>
                  <a:srgbClr val="C00000"/>
                </a:solidFill>
                <a:effectLst/>
                <a:ea typeface="Calibri" panose="020F0502020204030204" pitchFamily="34" charset="0"/>
              </a:rPr>
              <a:t>Jestliže Úřad zkoumal, zda obviněný uzavřením dodatku č. 2 umožnil podstatnou změnu závazku ze smlouvy na veřejnou zakázku, která by vedla k významnému rozšíření rozsahu plnění předmětné veřejné zakázky, je třeba poukázat na to, že rozsah plnění veřejné zakázky, který byl od samého počátku stanoven v neurčité podobě</a:t>
            </a:r>
            <a:r>
              <a:rPr lang="cs-CZ" sz="2000" dirty="0">
                <a:effectLst/>
                <a:ea typeface="Calibri" panose="020F0502020204030204" pitchFamily="34" charset="0"/>
              </a:rPr>
              <a:t>, tj. bez jasně ohraničeného konce, se vzhledem k tomu, že daná smlouva byla i po uzavření dodatku č. 2 nadále uzavřena na dobu neurčitou, a rozmezí jejího trvání tak zůstalo neohraničené, nijak nezměnil. (…)</a:t>
            </a:r>
            <a:endParaRPr lang="cs-CZ"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06148401"/>
      </p:ext>
    </p:extLst>
  </p:cSld>
  <p:clrMapOvr>
    <a:masterClrMapping/>
  </p:clrMapOvr>
  <p:transition>
    <p:fade thruBlk="1"/>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161631"/>
            <a:ext cx="8784976" cy="5337551"/>
          </a:xfrm>
          <a:prstGeom prst="rect">
            <a:avLst/>
          </a:prstGeom>
          <a:noFill/>
        </p:spPr>
        <p:txBody>
          <a:bodyPr wrap="square">
            <a:spAutoFit/>
          </a:bodyPr>
          <a:lstStyle/>
          <a:p>
            <a:pPr algn="just">
              <a:lnSpc>
                <a:spcPct val="107000"/>
              </a:lnSpc>
              <a:spcAft>
                <a:spcPts val="800"/>
              </a:spcAft>
            </a:pPr>
            <a:r>
              <a:rPr lang="cs-CZ" sz="2000" dirty="0">
                <a:effectLst/>
                <a:latin typeface="Arial" panose="020B0604020202020204" pitchFamily="34" charset="0"/>
                <a:ea typeface="Calibri" panose="020F0502020204030204" pitchFamily="34" charset="0"/>
              </a:rPr>
              <a:t>86.         (…) </a:t>
            </a:r>
            <a:r>
              <a:rPr lang="cs-CZ" sz="2000" dirty="0">
                <a:solidFill>
                  <a:srgbClr val="7030A0"/>
                </a:solidFill>
                <a:effectLst/>
                <a:latin typeface="Arial" panose="020B0604020202020204" pitchFamily="34" charset="0"/>
                <a:ea typeface="Calibri" panose="020F0502020204030204" pitchFamily="34" charset="0"/>
              </a:rPr>
              <a:t>Bylo by tedy zcela nadbytečné zabývat se otázkou, zda se rozvazovací podmínka, která byla dodatkem č. 2 z vymezení trvání smlouvy na veřejnou zakázku odstraněna, vázala ke konkrétnímu zadávacímu řízení,</a:t>
            </a:r>
            <a:r>
              <a:rPr lang="cs-CZ" sz="2000" dirty="0">
                <a:effectLst/>
                <a:latin typeface="Arial" panose="020B0604020202020204" pitchFamily="34" charset="0"/>
                <a:ea typeface="Calibri" panose="020F0502020204030204" pitchFamily="34" charset="0"/>
              </a:rPr>
              <a:t> tedy k zadávacímu řízení na veřejnou zakázku „Údržba komunikací ve vlastnictví města Třince“ zahájenému dne 21. 12. 2016, </a:t>
            </a:r>
            <a:r>
              <a:rPr lang="cs-CZ" sz="2000" dirty="0">
                <a:solidFill>
                  <a:srgbClr val="7030A0"/>
                </a:solidFill>
                <a:effectLst/>
                <a:latin typeface="Arial" panose="020B0604020202020204" pitchFamily="34" charset="0"/>
                <a:ea typeface="Calibri" panose="020F0502020204030204" pitchFamily="34" charset="0"/>
              </a:rPr>
              <a:t>nebo obecně k jakémukoliv zadávacímu řízení na veřejnou zakázku, jejímž předmětem by byla údržba komunikací ve vlastnictví obviněného.</a:t>
            </a:r>
            <a:r>
              <a:rPr lang="cs-CZ" sz="2000" dirty="0">
                <a:effectLst/>
                <a:latin typeface="Arial" panose="020B0604020202020204" pitchFamily="34" charset="0"/>
                <a:ea typeface="Calibri" panose="020F0502020204030204" pitchFamily="34" charset="0"/>
              </a:rPr>
              <a:t> Nelze mít pochybnosti o tom, že by ani v jednom z těchto případů nedošlo k rozšíření rozsahu plnění veřejné zakázky „Údržba komunikací ve vlastnictví města Třince - mezidobí“ ve smyslu rozšíření doby trvání smlouvy na tuto veřejnou zakázku, neboť </a:t>
            </a:r>
            <a:r>
              <a:rPr lang="cs-CZ" sz="2000" dirty="0">
                <a:solidFill>
                  <a:srgbClr val="0070C0"/>
                </a:solidFill>
                <a:effectLst/>
                <a:latin typeface="Arial" panose="020B0604020202020204" pitchFamily="34" charset="0"/>
                <a:ea typeface="Calibri" panose="020F0502020204030204" pitchFamily="34" charset="0"/>
              </a:rPr>
              <a:t>pokud měla daná smlouva od počátku trvat po konkrétně neohraničenou, pomyslně „nekonečnou“ dobu a bylo pouze možné se z ní v případě naplnění určité podmínky vyvázat, nelze hovořit o tom, že by tato doba byla odstraněním dané podmínky prodloužena, a to zvlášť v situaci, kdy bylo po uzavření dodatku č. 2 i nadále možné danou smlouvu ze strany obviněného (prostřednictvím výpovědi) ukončit. </a:t>
            </a:r>
            <a:endParaRPr lang="cs-CZ"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63964076"/>
      </p:ext>
    </p:extLst>
  </p:cSld>
  <p:clrMapOvr>
    <a:masterClrMapping/>
  </p:clrMapOvr>
  <p:transition>
    <p:fade thruBlk="1"/>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1DF5B659-FCA8-0B2E-5AB7-D5FDD0E06DCC}"/>
              </a:ext>
            </a:extLst>
          </p:cNvPr>
          <p:cNvSpPr txBox="1">
            <a:spLocks noGrp="1"/>
          </p:cNvSpPr>
          <p:nvPr>
            <p:ph type="title"/>
          </p:nvPr>
        </p:nvSpPr>
        <p:spPr>
          <a:xfrm>
            <a:off x="179512" y="404664"/>
            <a:ext cx="8784976" cy="364652"/>
          </a:xfrm>
          <a:prstGeom prst="rect">
            <a:avLst/>
          </a:prstGeom>
        </p:spPr>
        <p:txBody>
          <a:bodyPr vert="horz" wrap="square" lIns="0" tIns="13335" rIns="0" bIns="0" rtlCol="0">
            <a:spAutoFit/>
          </a:bodyPr>
          <a:lstStyle/>
          <a:p>
            <a:pPr>
              <a:lnSpc>
                <a:spcPct val="107000"/>
              </a:lnSpc>
              <a:spcAft>
                <a:spcPts val="800"/>
              </a:spcAft>
            </a:pPr>
            <a:r>
              <a:rPr lang="cs-CZ" sz="2300" b="1" spc="-5" dirty="0"/>
              <a:t>Uvádění nepravdivých údajů v nabídce </a:t>
            </a:r>
          </a:p>
        </p:txBody>
      </p:sp>
      <p:graphicFrame>
        <p:nvGraphicFramePr>
          <p:cNvPr id="3" name="Tabulka 2">
            <a:extLst>
              <a:ext uri="{FF2B5EF4-FFF2-40B4-BE49-F238E27FC236}">
                <a16:creationId xmlns:a16="http://schemas.microsoft.com/office/drawing/2014/main" id="{46025A9E-A230-6491-F0CC-EF2F5D380051}"/>
              </a:ext>
            </a:extLst>
          </p:cNvPr>
          <p:cNvGraphicFramePr>
            <a:graphicFrameLocks noGrp="1"/>
          </p:cNvGraphicFramePr>
          <p:nvPr>
            <p:extLst>
              <p:ext uri="{D42A27DB-BD31-4B8C-83A1-F6EECF244321}">
                <p14:modId xmlns:p14="http://schemas.microsoft.com/office/powerpoint/2010/main" val="679077407"/>
              </p:ext>
            </p:extLst>
          </p:nvPr>
        </p:nvGraphicFramePr>
        <p:xfrm>
          <a:off x="143508" y="1016662"/>
          <a:ext cx="8856984" cy="5421760"/>
        </p:xfrm>
        <a:graphic>
          <a:graphicData uri="http://schemas.openxmlformats.org/drawingml/2006/table">
            <a:tbl>
              <a:tblPr firstRow="1" bandRow="1"/>
              <a:tblGrid>
                <a:gridCol w="8856984">
                  <a:extLst>
                    <a:ext uri="{9D8B030D-6E8A-4147-A177-3AD203B41FA5}">
                      <a16:colId xmlns:a16="http://schemas.microsoft.com/office/drawing/2014/main" val="496628389"/>
                    </a:ext>
                  </a:extLst>
                </a:gridCol>
              </a:tblGrid>
              <a:tr h="121920">
                <a:tc>
                  <a:txBody>
                    <a:bodyPr/>
                    <a:lstStyle/>
                    <a:p>
                      <a:pPr algn="just">
                        <a:lnSpc>
                          <a:spcPct val="107000"/>
                        </a:lnSpc>
                        <a:spcAft>
                          <a:spcPts val="800"/>
                        </a:spcAft>
                      </a:pPr>
                      <a:r>
                        <a:rPr lang="cs-CZ" sz="1800" b="1" kern="1200">
                          <a:solidFill>
                            <a:srgbClr val="FFFFFF"/>
                          </a:solidFill>
                          <a:effectLst/>
                          <a:latin typeface="+mn-lt"/>
                          <a:ea typeface="Times New Roman" panose="02020603050405020304" pitchFamily="18" charset="0"/>
                          <a:cs typeface="Calibri" panose="020F0502020204030204" pitchFamily="34" charset="0"/>
                        </a:rPr>
                        <a:t>Sp. zn. ÚOHS –</a:t>
                      </a:r>
                      <a:r>
                        <a:rPr lang="cs-CZ" sz="1800">
                          <a:solidFill>
                            <a:srgbClr val="FFFFFF"/>
                          </a:solidFill>
                          <a:effectLst/>
                          <a:latin typeface="+mn-lt"/>
                          <a:ea typeface="Calibri" panose="020F0502020204030204" pitchFamily="34" charset="0"/>
                          <a:cs typeface="Times New Roman" panose="02020603050405020304" pitchFamily="18" charset="0"/>
                        </a:rPr>
                        <a:t> </a:t>
                      </a:r>
                      <a:r>
                        <a:rPr lang="cs-CZ" sz="1800" b="1" kern="1200">
                          <a:solidFill>
                            <a:srgbClr val="FFFFFF"/>
                          </a:solidFill>
                          <a:effectLst/>
                          <a:latin typeface="+mn-lt"/>
                          <a:ea typeface="Times New Roman" panose="02020603050405020304" pitchFamily="18" charset="0"/>
                          <a:cs typeface="Calibri" panose="020F0502020204030204" pitchFamily="34" charset="0"/>
                        </a:rPr>
                        <a:t>S0465/2023/VZ, č. j. ÚOHS-34173/2023/500</a:t>
                      </a:r>
                      <a:endParaRPr lang="cs-CZ" sz="18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0099"/>
                    </a:solidFill>
                  </a:tcPr>
                </a:tc>
                <a:extLst>
                  <a:ext uri="{0D108BD9-81ED-4DB2-BD59-A6C34878D82A}">
                    <a16:rowId xmlns:a16="http://schemas.microsoft.com/office/drawing/2014/main" val="1462179606"/>
                  </a:ext>
                </a:extLst>
              </a:tr>
              <a:tr h="0">
                <a:tc>
                  <a:txBody>
                    <a:bodyPr/>
                    <a:lstStyle/>
                    <a:p>
                      <a:pPr algn="just">
                        <a:lnSpc>
                          <a:spcPct val="107000"/>
                        </a:lnSpc>
                        <a:spcAft>
                          <a:spcPts val="800"/>
                        </a:spcAft>
                      </a:pPr>
                      <a:r>
                        <a:rPr lang="cs-CZ" sz="1800" u="sng">
                          <a:solidFill>
                            <a:srgbClr val="000000"/>
                          </a:solidFill>
                          <a:effectLst/>
                          <a:latin typeface="+mn-lt"/>
                          <a:ea typeface="Calibri" panose="020F0502020204030204" pitchFamily="34" charset="0"/>
                          <a:cs typeface="Times New Roman" panose="02020603050405020304" pitchFamily="18" charset="0"/>
                          <a:hlinkClick r:id="rId2"/>
                        </a:rPr>
                        <a:t>https://uohs.gov.cz/cs/verejne-zakazky/sbirky-rozhodnuti/detail-19478.html</a:t>
                      </a:r>
                      <a:r>
                        <a:rPr lang="cs-CZ" sz="1800">
                          <a:solidFill>
                            <a:srgbClr val="000000"/>
                          </a:solidFill>
                          <a:effectLst/>
                          <a:latin typeface="+mn-lt"/>
                          <a:ea typeface="Calibri" panose="020F0502020204030204" pitchFamily="34" charset="0"/>
                          <a:cs typeface="Times New Roman" panose="02020603050405020304" pitchFamily="18" charset="0"/>
                        </a:rPr>
                        <a:t> </a:t>
                      </a:r>
                      <a:endParaRPr lang="cs-CZ" sz="18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2456997970"/>
                  </a:ext>
                </a:extLst>
              </a:tr>
              <a:tr h="0">
                <a:tc>
                  <a:txBody>
                    <a:bodyPr/>
                    <a:lstStyle/>
                    <a:p>
                      <a:pPr algn="just">
                        <a:lnSpc>
                          <a:spcPct val="107000"/>
                        </a:lnSpc>
                        <a:spcAft>
                          <a:spcPts val="800"/>
                        </a:spcAft>
                      </a:pPr>
                      <a:r>
                        <a:rPr lang="cs-CZ" sz="1800">
                          <a:solidFill>
                            <a:srgbClr val="000000"/>
                          </a:solidFill>
                          <a:effectLst/>
                          <a:latin typeface="+mn-lt"/>
                          <a:ea typeface="Times New Roman" panose="02020603050405020304" pitchFamily="18" charset="0"/>
                          <a:cs typeface="Calibri" panose="020F0502020204030204" pitchFamily="34" charset="0"/>
                        </a:rPr>
                        <a:t>Poskytování právních služeb - část 2 „Právní služby v oblasti přípravy a realizace staveb na železniční dopravní cestě“</a:t>
                      </a:r>
                      <a:endParaRPr lang="cs-CZ" sz="18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F"/>
                    </a:solidFill>
                  </a:tcPr>
                </a:tc>
                <a:extLst>
                  <a:ext uri="{0D108BD9-81ED-4DB2-BD59-A6C34878D82A}">
                    <a16:rowId xmlns:a16="http://schemas.microsoft.com/office/drawing/2014/main" val="208151462"/>
                  </a:ext>
                </a:extLst>
              </a:tr>
              <a:tr h="0">
                <a:tc>
                  <a:txBody>
                    <a:bodyPr/>
                    <a:lstStyle/>
                    <a:p>
                      <a:pPr algn="just">
                        <a:lnSpc>
                          <a:spcPct val="107000"/>
                        </a:lnSpc>
                        <a:spcAft>
                          <a:spcPts val="800"/>
                        </a:spcAft>
                      </a:pPr>
                      <a:r>
                        <a:rPr lang="cs-CZ" sz="1800" kern="1200">
                          <a:solidFill>
                            <a:srgbClr val="000000"/>
                          </a:solidFill>
                          <a:effectLst/>
                          <a:latin typeface="+mn-lt"/>
                          <a:ea typeface="Times New Roman" panose="02020603050405020304" pitchFamily="18" charset="0"/>
                          <a:cs typeface="Calibri" panose="020F0502020204030204" pitchFamily="34" charset="0"/>
                        </a:rPr>
                        <a:t>Právní moc: 30. 11. 2023</a:t>
                      </a:r>
                      <a:endParaRPr lang="cs-CZ" sz="18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1557107323"/>
                  </a:ext>
                </a:extLst>
              </a:tr>
              <a:tr h="0">
                <a:tc>
                  <a:txBody>
                    <a:bodyPr/>
                    <a:lstStyle/>
                    <a:p>
                      <a:pPr algn="just">
                        <a:lnSpc>
                          <a:spcPct val="107000"/>
                        </a:lnSpc>
                        <a:spcAft>
                          <a:spcPts val="800"/>
                        </a:spcAft>
                      </a:pPr>
                      <a:r>
                        <a:rPr lang="cs-CZ" sz="1800">
                          <a:solidFill>
                            <a:srgbClr val="000000"/>
                          </a:solidFill>
                          <a:effectLst/>
                          <a:latin typeface="+mn-lt"/>
                          <a:ea typeface="Times New Roman" panose="02020603050405020304" pitchFamily="18" charset="0"/>
                          <a:cs typeface="Calibri" panose="020F0502020204030204" pitchFamily="34" charset="0"/>
                        </a:rPr>
                        <a:t>Správa železnic, státní organizace</a:t>
                      </a:r>
                      <a:endParaRPr lang="cs-CZ" sz="180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800">
                          <a:solidFill>
                            <a:srgbClr val="000000"/>
                          </a:solidFill>
                          <a:effectLst/>
                          <a:latin typeface="+mn-lt"/>
                          <a:ea typeface="Times New Roman" panose="02020603050405020304" pitchFamily="18" charset="0"/>
                          <a:cs typeface="Calibri" panose="020F0502020204030204" pitchFamily="34" charset="0"/>
                        </a:rPr>
                        <a:t>HAVEL &amp; PARTNERS s.r.o.</a:t>
                      </a:r>
                      <a:endParaRPr lang="cs-CZ" sz="180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7EF"/>
                    </a:solidFill>
                  </a:tcPr>
                </a:tc>
                <a:extLst>
                  <a:ext uri="{0D108BD9-81ED-4DB2-BD59-A6C34878D82A}">
                    <a16:rowId xmlns:a16="http://schemas.microsoft.com/office/drawing/2014/main" val="3114237157"/>
                  </a:ext>
                </a:extLst>
              </a:tr>
              <a:tr h="138430">
                <a:tc>
                  <a:txBody>
                    <a:bodyPr/>
                    <a:lstStyle/>
                    <a:p>
                      <a:pPr algn="just">
                        <a:lnSpc>
                          <a:spcPct val="107000"/>
                        </a:lnSpc>
                        <a:spcAft>
                          <a:spcPts val="800"/>
                        </a:spcAft>
                      </a:pPr>
                      <a:r>
                        <a:rPr lang="cs-CZ" sz="1800" dirty="0">
                          <a:solidFill>
                            <a:srgbClr val="000000"/>
                          </a:solidFill>
                          <a:effectLst/>
                          <a:latin typeface="+mn-lt"/>
                          <a:ea typeface="Times New Roman" panose="02020603050405020304" pitchFamily="18" charset="0"/>
                          <a:cs typeface="Calibri" panose="020F0502020204030204" pitchFamily="34" charset="0"/>
                        </a:rPr>
                        <a:t>Úřad pro ochranu hospodářské soutěže rozhodl takto:</a:t>
                      </a:r>
                      <a:endParaRPr lang="cs-CZ" sz="18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solidFill>
                            <a:srgbClr val="000000"/>
                          </a:solidFill>
                          <a:effectLst/>
                          <a:latin typeface="+mn-lt"/>
                          <a:ea typeface="Times New Roman" panose="02020603050405020304" pitchFamily="18" charset="0"/>
                          <a:cs typeface="Calibri" panose="020F0502020204030204" pitchFamily="34" charset="0"/>
                        </a:rPr>
                        <a:t>Návrh navrhovatele</a:t>
                      </a:r>
                      <a:r>
                        <a:rPr lang="cs-CZ" sz="1800" b="1" dirty="0">
                          <a:solidFill>
                            <a:srgbClr val="000000"/>
                          </a:solidFill>
                          <a:effectLst/>
                          <a:latin typeface="+mn-lt"/>
                          <a:ea typeface="Times New Roman" panose="02020603050405020304" pitchFamily="18" charset="0"/>
                          <a:cs typeface="Calibri" panose="020F0502020204030204" pitchFamily="34" charset="0"/>
                        </a:rPr>
                        <a:t> </a:t>
                      </a:r>
                      <a:r>
                        <a:rPr lang="cs-CZ" sz="1800" dirty="0">
                          <a:solidFill>
                            <a:srgbClr val="000000"/>
                          </a:solidFill>
                          <a:effectLst/>
                          <a:latin typeface="+mn-lt"/>
                          <a:ea typeface="Times New Roman" panose="02020603050405020304" pitchFamily="18" charset="0"/>
                          <a:cs typeface="Calibri" panose="020F0502020204030204" pitchFamily="34" charset="0"/>
                        </a:rPr>
                        <a:t>na zahájení správního řízení o přezkoumání úkonů zadavatele učiněných při postupu, jehož cílem je uzavření části 2 „Právní služby v oblasti přípravy a realizace staveb na železniční dopravní cestě“ rámcové dohody „Poskytování právních služeb“ v otevřeném řízení se podle § 265 písm. a) zákona č. 134/2016 Sb., o zadávání veřejných zakázek, v rozhodném znění,</a:t>
                      </a:r>
                      <a:r>
                        <a:rPr lang="cs-CZ" sz="1800" b="1" dirty="0">
                          <a:solidFill>
                            <a:srgbClr val="000000"/>
                          </a:solidFill>
                          <a:effectLst/>
                          <a:latin typeface="+mn-lt"/>
                          <a:ea typeface="Times New Roman" panose="02020603050405020304" pitchFamily="18" charset="0"/>
                          <a:cs typeface="Calibri" panose="020F0502020204030204" pitchFamily="34" charset="0"/>
                        </a:rPr>
                        <a:t> zamítá, neboť nebyly zjištěny důvody pro uložení nápravného opatření </a:t>
                      </a:r>
                      <a:r>
                        <a:rPr lang="cs-CZ" sz="1800" dirty="0">
                          <a:solidFill>
                            <a:srgbClr val="000000"/>
                          </a:solidFill>
                          <a:effectLst/>
                          <a:latin typeface="+mn-lt"/>
                          <a:ea typeface="Times New Roman" panose="02020603050405020304" pitchFamily="18" charset="0"/>
                          <a:cs typeface="Calibri" panose="020F0502020204030204" pitchFamily="34" charset="0"/>
                        </a:rPr>
                        <a:t>podle § 263 citovaného zákona.</a:t>
                      </a:r>
                      <a:endParaRPr lang="cs-CZ" sz="1800" dirty="0">
                        <a:effectLst/>
                        <a:latin typeface="+mn-lt"/>
                        <a:ea typeface="Calibri" panose="020F0502020204030204" pitchFamily="34" charset="0"/>
                        <a:cs typeface="Times New Roman" panose="02020603050405020304" pitchFamily="18" charset="0"/>
                      </a:endParaRPr>
                    </a:p>
                    <a:p>
                      <a:pPr algn="just">
                        <a:lnSpc>
                          <a:spcPct val="107000"/>
                        </a:lnSpc>
                        <a:spcAft>
                          <a:spcPts val="800"/>
                        </a:spcAft>
                      </a:pPr>
                      <a:r>
                        <a:rPr lang="cs-CZ" sz="1800" b="1" dirty="0">
                          <a:solidFill>
                            <a:srgbClr val="000000"/>
                          </a:solidFill>
                          <a:effectLst/>
                          <a:latin typeface="+mn-lt"/>
                          <a:ea typeface="Times New Roman" panose="02020603050405020304" pitchFamily="18" charset="0"/>
                          <a:cs typeface="Calibri" panose="020F0502020204030204" pitchFamily="34" charset="0"/>
                        </a:rPr>
                        <a:t>Potvrzeno rozkladem</a:t>
                      </a:r>
                      <a:endParaRPr lang="cs-CZ" sz="1800" dirty="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BCBDE"/>
                    </a:solidFill>
                  </a:tcPr>
                </a:tc>
                <a:extLst>
                  <a:ext uri="{0D108BD9-81ED-4DB2-BD59-A6C34878D82A}">
                    <a16:rowId xmlns:a16="http://schemas.microsoft.com/office/drawing/2014/main" val="421204624"/>
                  </a:ext>
                </a:extLst>
              </a:tr>
            </a:tbl>
          </a:graphicData>
        </a:graphic>
      </p:graphicFrame>
    </p:spTree>
    <p:extLst>
      <p:ext uri="{BB962C8B-B14F-4D97-AF65-F5344CB8AC3E}">
        <p14:creationId xmlns:p14="http://schemas.microsoft.com/office/powerpoint/2010/main" val="1496578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6CDA513-B1DA-33E8-086B-51E041DA25A6}"/>
              </a:ext>
            </a:extLst>
          </p:cNvPr>
          <p:cNvSpPr txBox="1"/>
          <p:nvPr/>
        </p:nvSpPr>
        <p:spPr>
          <a:xfrm>
            <a:off x="935596" y="1628800"/>
            <a:ext cx="7272808" cy="4041556"/>
          </a:xfrm>
          <a:prstGeom prst="rect">
            <a:avLst/>
          </a:prstGeom>
          <a:noFill/>
        </p:spPr>
        <p:txBody>
          <a:bodyPr wrap="square">
            <a:spAutoFit/>
          </a:bodyPr>
          <a:lstStyle/>
          <a:p>
            <a:pPr algn="just">
              <a:lnSpc>
                <a:spcPct val="150000"/>
              </a:lnSpc>
              <a:spcAft>
                <a:spcPts val="800"/>
              </a:spcAft>
            </a:pPr>
            <a:r>
              <a:rPr lang="cs-CZ" sz="2200" b="1" dirty="0">
                <a:effectLst/>
                <a:ea typeface="Calibri" panose="020F0502020204030204" pitchFamily="34" charset="0"/>
                <a:cs typeface="Times New Roman" panose="02020603050405020304" pitchFamily="18" charset="0"/>
              </a:rPr>
              <a:t>Právní úprava:</a:t>
            </a:r>
          </a:p>
          <a:p>
            <a:pPr algn="just">
              <a:lnSpc>
                <a:spcPct val="200000"/>
              </a:lnSpc>
              <a:spcAft>
                <a:spcPts val="800"/>
              </a:spcAft>
            </a:pPr>
            <a:endParaRPr lang="cs-CZ" sz="2200" b="1" dirty="0">
              <a:effectLst/>
              <a:ea typeface="Calibri" panose="020F0502020204030204" pitchFamily="34" charset="0"/>
              <a:cs typeface="Times New Roman" panose="02020603050405020304" pitchFamily="18" charset="0"/>
            </a:endParaRPr>
          </a:p>
          <a:p>
            <a:pPr>
              <a:lnSpc>
                <a:spcPct val="200000"/>
              </a:lnSpc>
              <a:spcAft>
                <a:spcPts val="800"/>
              </a:spcAft>
            </a:pPr>
            <a:r>
              <a:rPr lang="cs-CZ" sz="2000" b="1" dirty="0">
                <a:effectLst/>
                <a:ea typeface="Calibri" panose="020F0502020204030204" pitchFamily="34" charset="0"/>
                <a:cs typeface="Times New Roman" panose="02020603050405020304" pitchFamily="18" charset="0"/>
              </a:rPr>
              <a:t>§ 6 odst. 2 ZZVZ</a:t>
            </a:r>
            <a:endParaRPr lang="cs-CZ" sz="2000" dirty="0">
              <a:effectLst/>
              <a:ea typeface="Calibri" panose="020F0502020204030204" pitchFamily="34" charset="0"/>
              <a:cs typeface="Times New Roman" panose="02020603050405020304" pitchFamily="18" charset="0"/>
            </a:endParaRPr>
          </a:p>
          <a:p>
            <a:pPr>
              <a:lnSpc>
                <a:spcPct val="200000"/>
              </a:lnSpc>
              <a:spcAft>
                <a:spcPts val="800"/>
              </a:spcAft>
            </a:pPr>
            <a:r>
              <a:rPr lang="cs-CZ" sz="2000" b="1" dirty="0">
                <a:effectLst/>
                <a:ea typeface="Calibri" panose="020F0502020204030204" pitchFamily="34" charset="0"/>
                <a:cs typeface="Times New Roman" panose="02020603050405020304" pitchFamily="18" charset="0"/>
              </a:rPr>
              <a:t>§ 36 odst. 1 ZZVZ</a:t>
            </a:r>
            <a:endParaRPr lang="cs-CZ" sz="2000" dirty="0">
              <a:effectLst/>
              <a:ea typeface="Calibri" panose="020F0502020204030204" pitchFamily="34" charset="0"/>
              <a:cs typeface="Times New Roman" panose="02020603050405020304" pitchFamily="18" charset="0"/>
            </a:endParaRPr>
          </a:p>
          <a:p>
            <a:pPr>
              <a:lnSpc>
                <a:spcPct val="200000"/>
              </a:lnSpc>
              <a:spcAft>
                <a:spcPts val="800"/>
              </a:spcAft>
            </a:pPr>
            <a:r>
              <a:rPr lang="cs-CZ" sz="2000" b="1" dirty="0">
                <a:effectLst/>
                <a:ea typeface="Calibri" panose="020F0502020204030204" pitchFamily="34" charset="0"/>
                <a:cs typeface="Times New Roman" panose="02020603050405020304" pitchFamily="18" charset="0"/>
              </a:rPr>
              <a:t>§ 89 odst. 5 ZZVZ</a:t>
            </a:r>
            <a:endParaRPr lang="cs-CZ" sz="2000" dirty="0">
              <a:effectLst/>
              <a:ea typeface="Calibri" panose="020F0502020204030204" pitchFamily="34" charset="0"/>
              <a:cs typeface="Times New Roman" panose="02020603050405020304" pitchFamily="18" charset="0"/>
            </a:endParaRPr>
          </a:p>
          <a:p>
            <a:pPr algn="just">
              <a:lnSpc>
                <a:spcPct val="150000"/>
              </a:lnSpc>
              <a:spcAft>
                <a:spcPts val="800"/>
              </a:spcAft>
            </a:pPr>
            <a:endParaRPr lang="cs-CZ" sz="2000" dirty="0">
              <a:effectLst/>
              <a:ea typeface="Calibri" panose="020F0502020204030204" pitchFamily="34" charset="0"/>
              <a:cs typeface="Times New Roman" panose="02020603050405020304" pitchFamily="18" charset="0"/>
            </a:endParaRPr>
          </a:p>
        </p:txBody>
      </p:sp>
      <p:sp>
        <p:nvSpPr>
          <p:cNvPr id="2" name="object 3">
            <a:extLst>
              <a:ext uri="{FF2B5EF4-FFF2-40B4-BE49-F238E27FC236}">
                <a16:creationId xmlns:a16="http://schemas.microsoft.com/office/drawing/2014/main" id="{B8FA0637-95CF-B32C-613D-6E5B631E1A0D}"/>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Příliš široce vymezený předmět veřejné zakázky </a:t>
            </a:r>
          </a:p>
        </p:txBody>
      </p:sp>
    </p:spTree>
    <p:extLst>
      <p:ext uri="{BB962C8B-B14F-4D97-AF65-F5344CB8AC3E}">
        <p14:creationId xmlns:p14="http://schemas.microsoft.com/office/powerpoint/2010/main" val="2950228235"/>
      </p:ext>
    </p:extLst>
  </p:cSld>
  <p:clrMapOvr>
    <a:masterClrMapping/>
  </p:clrMapOvr>
  <p:transition>
    <p:fade thruBlk="1"/>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9D0D0221-4FBA-3518-58D8-0C7513C42B41}"/>
              </a:ext>
            </a:extLst>
          </p:cNvPr>
          <p:cNvSpPr txBox="1"/>
          <p:nvPr/>
        </p:nvSpPr>
        <p:spPr>
          <a:xfrm>
            <a:off x="134888" y="1412776"/>
            <a:ext cx="8874224" cy="4660315"/>
          </a:xfrm>
          <a:prstGeom prst="rect">
            <a:avLst/>
          </a:prstGeom>
          <a:noFill/>
        </p:spPr>
        <p:txBody>
          <a:bodyPr wrap="square">
            <a:spAutoFit/>
          </a:bodyPr>
          <a:lstStyle/>
          <a:p>
            <a:pPr algn="just">
              <a:lnSpc>
                <a:spcPct val="150000"/>
              </a:lnSpc>
              <a:spcAft>
                <a:spcPts val="800"/>
              </a:spcAft>
            </a:pPr>
            <a:r>
              <a:rPr lang="cs-CZ" sz="2200" b="1" dirty="0">
                <a:effectLst/>
                <a:ea typeface="Calibri" panose="020F0502020204030204" pitchFamily="34" charset="0"/>
                <a:cs typeface="Times New Roman" panose="02020603050405020304" pitchFamily="18" charset="0"/>
              </a:rPr>
              <a:t>Skutkový stav:</a:t>
            </a:r>
            <a:endParaRPr lang="cs-CZ" sz="2200" dirty="0">
              <a:effectLst/>
              <a:ea typeface="Calibri" panose="020F0502020204030204" pitchFamily="34" charset="0"/>
              <a:cs typeface="Times New Roman" panose="02020603050405020304" pitchFamily="18" charset="0"/>
            </a:endParaRPr>
          </a:p>
          <a:p>
            <a:pPr marL="342900" lvl="0" indent="-342900" algn="just">
              <a:lnSpc>
                <a:spcPct val="200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Rámcová dohoda na poskytování právních služeb</a:t>
            </a:r>
          </a:p>
          <a:p>
            <a:pPr marL="342900" lvl="0" indent="-342900" algn="just">
              <a:lnSpc>
                <a:spcPct val="200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Navrhovatel se stal jedním z vybraných dodavatelů</a:t>
            </a:r>
          </a:p>
          <a:p>
            <a:pPr marL="342900" lvl="0" indent="-342900" algn="just">
              <a:lnSpc>
                <a:spcPct val="200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Navrhovatel byl vyloučen dle § 48 odst. 2 písm. c) ZZVZ</a:t>
            </a:r>
          </a:p>
          <a:p>
            <a:pPr marL="342900" lvl="0" indent="-342900" algn="just">
              <a:lnSpc>
                <a:spcPct val="200000"/>
              </a:lnSpc>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Navrhovatel uvedl v nabídce nepravdivé údaje, které měly vliv na posouzení podmínek účasti</a:t>
            </a:r>
          </a:p>
          <a:p>
            <a:pPr marL="342900" lvl="0" indent="-342900" algn="just">
              <a:lnSpc>
                <a:spcPct val="200000"/>
              </a:lnSpc>
              <a:spcAft>
                <a:spcPts val="800"/>
              </a:spcAft>
              <a:buFont typeface="Symbol" panose="05050102010706020507" pitchFamily="18" charset="2"/>
              <a:buChar char=""/>
            </a:pPr>
            <a:r>
              <a:rPr lang="cs-CZ" sz="2200" dirty="0">
                <a:effectLst/>
                <a:ea typeface="Calibri" panose="020F0502020204030204" pitchFamily="34" charset="0"/>
                <a:cs typeface="Times New Roman" panose="02020603050405020304" pitchFamily="18" charset="0"/>
              </a:rPr>
              <a:t>Navrhovatel podal námitky a následně návrh</a:t>
            </a:r>
          </a:p>
        </p:txBody>
      </p:sp>
      <p:sp>
        <p:nvSpPr>
          <p:cNvPr id="3" name="object 3">
            <a:extLst>
              <a:ext uri="{FF2B5EF4-FFF2-40B4-BE49-F238E27FC236}">
                <a16:creationId xmlns:a16="http://schemas.microsoft.com/office/drawing/2014/main" id="{4C3DCDCB-475D-CF45-B947-A39ADFBD6D43}"/>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Uvádění nepravdivých údajů v nabídce </a:t>
            </a:r>
            <a:endParaRPr lang="cs-CZ" sz="2300" b="1" spc="-5" dirty="0"/>
          </a:p>
        </p:txBody>
      </p:sp>
    </p:spTree>
    <p:extLst>
      <p:ext uri="{BB962C8B-B14F-4D97-AF65-F5344CB8AC3E}">
        <p14:creationId xmlns:p14="http://schemas.microsoft.com/office/powerpoint/2010/main" val="2489917068"/>
      </p:ext>
    </p:extLst>
  </p:cSld>
  <p:clrMapOvr>
    <a:masterClrMapping/>
  </p:clrMapOvr>
  <p:transition>
    <p:fade thruBlk="1"/>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6CDA513-B1DA-33E8-086B-51E041DA25A6}"/>
              </a:ext>
            </a:extLst>
          </p:cNvPr>
          <p:cNvSpPr txBox="1"/>
          <p:nvPr/>
        </p:nvSpPr>
        <p:spPr>
          <a:xfrm>
            <a:off x="935596" y="1628800"/>
            <a:ext cx="7272808" cy="3323410"/>
          </a:xfrm>
          <a:prstGeom prst="rect">
            <a:avLst/>
          </a:prstGeom>
          <a:noFill/>
        </p:spPr>
        <p:txBody>
          <a:bodyPr wrap="square">
            <a:spAutoFit/>
          </a:bodyPr>
          <a:lstStyle/>
          <a:p>
            <a:pPr algn="just">
              <a:lnSpc>
                <a:spcPct val="150000"/>
              </a:lnSpc>
              <a:spcAft>
                <a:spcPts val="800"/>
              </a:spcAft>
            </a:pPr>
            <a:r>
              <a:rPr lang="cs-CZ" sz="2200" b="1" dirty="0">
                <a:effectLst/>
                <a:ea typeface="Calibri" panose="020F0502020204030204" pitchFamily="34" charset="0"/>
                <a:cs typeface="Times New Roman" panose="02020603050405020304" pitchFamily="18" charset="0"/>
              </a:rPr>
              <a:t>Právní úprava:</a:t>
            </a:r>
          </a:p>
          <a:p>
            <a:pPr algn="just">
              <a:lnSpc>
                <a:spcPct val="200000"/>
              </a:lnSpc>
              <a:spcAft>
                <a:spcPts val="800"/>
              </a:spcAft>
            </a:pPr>
            <a:endParaRPr lang="cs-CZ" sz="2200" b="1" dirty="0">
              <a:effectLst/>
              <a:ea typeface="Calibri" panose="020F0502020204030204" pitchFamily="34" charset="0"/>
              <a:cs typeface="Times New Roman" panose="02020603050405020304" pitchFamily="18" charset="0"/>
            </a:endParaRPr>
          </a:p>
          <a:p>
            <a:pPr>
              <a:lnSpc>
                <a:spcPct val="200000"/>
              </a:lnSpc>
              <a:spcAft>
                <a:spcPts val="800"/>
              </a:spcAft>
            </a:pPr>
            <a:r>
              <a:rPr lang="pl-PL" sz="2000" b="1" dirty="0">
                <a:effectLst/>
                <a:ea typeface="Calibri" panose="020F0502020204030204" pitchFamily="34" charset="0"/>
                <a:cs typeface="Times New Roman" panose="02020603050405020304" pitchFamily="18" charset="0"/>
              </a:rPr>
              <a:t>§ 46 odst. 2 ZZVZ</a:t>
            </a:r>
          </a:p>
          <a:p>
            <a:pPr>
              <a:lnSpc>
                <a:spcPct val="200000"/>
              </a:lnSpc>
              <a:spcAft>
                <a:spcPts val="800"/>
              </a:spcAft>
            </a:pPr>
            <a:r>
              <a:rPr lang="pl-PL" sz="2000" b="1" dirty="0">
                <a:effectLst/>
                <a:ea typeface="Calibri" panose="020F0502020204030204" pitchFamily="34" charset="0"/>
                <a:cs typeface="Times New Roman" panose="02020603050405020304" pitchFamily="18" charset="0"/>
              </a:rPr>
              <a:t>§ 48 odst. 2 písm. c) ZZVZ</a:t>
            </a:r>
          </a:p>
          <a:p>
            <a:pPr algn="just">
              <a:lnSpc>
                <a:spcPct val="150000"/>
              </a:lnSpc>
              <a:spcAft>
                <a:spcPts val="800"/>
              </a:spcAft>
            </a:pPr>
            <a:endParaRPr lang="cs-CZ" sz="2000" dirty="0">
              <a:effectLst/>
              <a:ea typeface="Calibri" panose="020F0502020204030204" pitchFamily="34" charset="0"/>
              <a:cs typeface="Times New Roman" panose="02020603050405020304" pitchFamily="18" charset="0"/>
            </a:endParaRPr>
          </a:p>
        </p:txBody>
      </p:sp>
      <p:sp>
        <p:nvSpPr>
          <p:cNvPr id="4" name="object 3">
            <a:extLst>
              <a:ext uri="{FF2B5EF4-FFF2-40B4-BE49-F238E27FC236}">
                <a16:creationId xmlns:a16="http://schemas.microsoft.com/office/drawing/2014/main" id="{48064FFD-547B-CFA3-6587-F242C19B5E4C}"/>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a:t>Uvádění nepravdivých údajů v nabídce </a:t>
            </a:r>
            <a:endParaRPr lang="cs-CZ" sz="2300" b="1" spc="-5" dirty="0"/>
          </a:p>
        </p:txBody>
      </p:sp>
    </p:spTree>
    <p:extLst>
      <p:ext uri="{BB962C8B-B14F-4D97-AF65-F5344CB8AC3E}">
        <p14:creationId xmlns:p14="http://schemas.microsoft.com/office/powerpoint/2010/main" val="1936649165"/>
      </p:ext>
    </p:extLst>
  </p:cSld>
  <p:clrMapOvr>
    <a:masterClrMapping/>
  </p:clrMapOvr>
  <p:transition>
    <p:fade thruBlk="1"/>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196752"/>
            <a:ext cx="8784976" cy="5129609"/>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71.         (…) </a:t>
            </a:r>
            <a:r>
              <a:rPr lang="cs-CZ" sz="2000" dirty="0">
                <a:solidFill>
                  <a:srgbClr val="7030A0"/>
                </a:solidFill>
                <a:effectLst/>
                <a:ea typeface="Calibri" panose="020F0502020204030204" pitchFamily="34" charset="0"/>
                <a:cs typeface="Times New Roman" panose="02020603050405020304" pitchFamily="18" charset="0"/>
              </a:rPr>
              <a:t>Úřad přitom shrnuje, že aby mohl zadavatel přistoupit k vyloučení dodavatele dle § 48 odst. 2 písm. c) zákona, je pak nutné, aby byly naplněny obě uvedené podmínky</a:t>
            </a:r>
            <a:r>
              <a:rPr lang="cs-CZ" sz="2000" dirty="0">
                <a:effectLst/>
                <a:ea typeface="Calibri" panose="020F0502020204030204" pitchFamily="34" charset="0"/>
                <a:cs typeface="Times New Roman" panose="02020603050405020304" pitchFamily="18" charset="0"/>
              </a:rPr>
              <a:t>, tj. </a:t>
            </a:r>
            <a:r>
              <a:rPr lang="cs-CZ" sz="2000" dirty="0">
                <a:solidFill>
                  <a:srgbClr val="0070C0"/>
                </a:solidFill>
                <a:effectLst/>
                <a:ea typeface="Calibri" panose="020F0502020204030204" pitchFamily="34" charset="0"/>
                <a:cs typeface="Times New Roman" panose="02020603050405020304" pitchFamily="18" charset="0"/>
              </a:rPr>
              <a:t>musí dojít k uvedení nepravdivých informací a současně pak uvedené informace musí být způsobilé ovlivnit posouzení podmínek účasti nebo musí být způsobilé ovlivnit naplnění kritérií hodnocení.</a:t>
            </a:r>
            <a:endParaRPr lang="cs-CZ" sz="20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75.         Ze zadávací dokumentace vyplývá, že </a:t>
            </a:r>
            <a:r>
              <a:rPr lang="cs-CZ" sz="2000" dirty="0">
                <a:solidFill>
                  <a:srgbClr val="00B050"/>
                </a:solidFill>
                <a:effectLst/>
                <a:ea typeface="Calibri" panose="020F0502020204030204" pitchFamily="34" charset="0"/>
                <a:cs typeface="Times New Roman" panose="02020603050405020304" pitchFamily="18" charset="0"/>
              </a:rPr>
              <a:t>zadavatel po účastnících zadávacího řízení požadoval, aby pro účely hodnocení nabídek předložili seznam členů svého realizačního týmu a seznam významných služeb, na jejichž realizaci se daná osoba z realizačního týmu podílela</a:t>
            </a:r>
            <a:r>
              <a:rPr lang="cs-CZ" sz="2000" dirty="0">
                <a:effectLst/>
                <a:ea typeface="Calibri" panose="020F0502020204030204" pitchFamily="34" charset="0"/>
                <a:cs typeface="Times New Roman" panose="02020603050405020304" pitchFamily="18" charset="0"/>
              </a:rPr>
              <a:t>. (…)</a:t>
            </a:r>
          </a:p>
          <a:p>
            <a:pPr algn="just"/>
            <a:r>
              <a:rPr lang="cs-CZ" sz="2000" dirty="0">
                <a:effectLst/>
                <a:ea typeface="Calibri" panose="020F0502020204030204" pitchFamily="34" charset="0"/>
              </a:rPr>
              <a:t>76.         </a:t>
            </a:r>
            <a:r>
              <a:rPr lang="cs-CZ" sz="2000" dirty="0">
                <a:solidFill>
                  <a:srgbClr val="C00000"/>
                </a:solidFill>
                <a:effectLst/>
                <a:ea typeface="Calibri" panose="020F0502020204030204" pitchFamily="34" charset="0"/>
              </a:rPr>
              <a:t>Navrhovatel za účelem naplnění uvedeného učinil součástí své nabídky vyplněný list zkušeností, a to ve formě samostatné tabulky pro každého člena svého realizačního týmu</a:t>
            </a:r>
            <a:r>
              <a:rPr lang="cs-CZ" sz="2000" dirty="0">
                <a:effectLst/>
                <a:ea typeface="Calibri" panose="020F0502020204030204" pitchFamily="34" charset="0"/>
              </a:rPr>
              <a:t>, kdy každá z těchto tabulek obsahovala záložky vztahující se k zadavatelem požadovaným zkušenostem (</a:t>
            </a:r>
            <a:r>
              <a:rPr lang="cs-CZ" sz="2000" dirty="0" err="1">
                <a:effectLst/>
                <a:ea typeface="Calibri" panose="020F0502020204030204" pitchFamily="34" charset="0"/>
              </a:rPr>
              <a:t>subkritériím</a:t>
            </a:r>
            <a:r>
              <a:rPr lang="cs-CZ" sz="2000" dirty="0">
                <a:effectLst/>
                <a:ea typeface="Calibri" panose="020F0502020204030204" pitchFamily="34" charset="0"/>
              </a:rPr>
              <a:t>). (…)</a:t>
            </a:r>
            <a:endParaRPr lang="cs-CZ"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3284480"/>
      </p:ext>
    </p:extLst>
  </p:cSld>
  <p:clrMapOvr>
    <a:masterClrMapping/>
  </p:clrMapOvr>
  <p:transition>
    <p:fade thruBlk="1"/>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2190872"/>
            <a:ext cx="8784976" cy="2476255"/>
          </a:xfrm>
          <a:prstGeom prst="rect">
            <a:avLst/>
          </a:prstGeom>
          <a:noFill/>
        </p:spPr>
        <p:txBody>
          <a:bodyPr wrap="square">
            <a:spAutoFit/>
          </a:bodyPr>
          <a:lstStyle/>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78.         Z rozhodnutí o námitkách č. 1 vyplývá, že </a:t>
            </a:r>
            <a:r>
              <a:rPr lang="cs-CZ" sz="2000" dirty="0">
                <a:solidFill>
                  <a:srgbClr val="7030A0"/>
                </a:solidFill>
                <a:effectLst/>
                <a:ea typeface="Calibri" panose="020F0502020204030204" pitchFamily="34" charset="0"/>
                <a:cs typeface="Times New Roman" panose="02020603050405020304" pitchFamily="18" charset="0"/>
              </a:rPr>
              <a:t>zadavatel získal po prostudování námitek č. 1 mj. pochybnost o tom, zda navrhovatel v jím předloženém listu zkušeností skutečně neuvedl nepravdivé údaje </a:t>
            </a:r>
            <a:r>
              <a:rPr lang="cs-CZ" sz="2000" dirty="0">
                <a:effectLst/>
                <a:ea typeface="Calibri" panose="020F0502020204030204" pitchFamily="34" charset="0"/>
                <a:cs typeface="Times New Roman" panose="02020603050405020304" pitchFamily="18" charset="0"/>
              </a:rPr>
              <a:t>(…)</a:t>
            </a:r>
          </a:p>
          <a:p>
            <a:pPr algn="just">
              <a:lnSpc>
                <a:spcPct val="107000"/>
              </a:lnSpc>
              <a:spcAft>
                <a:spcPts val="800"/>
              </a:spcAft>
            </a:pPr>
            <a:r>
              <a:rPr lang="cs-CZ" sz="2000" dirty="0">
                <a:effectLst/>
                <a:ea typeface="Calibri" panose="020F0502020204030204" pitchFamily="34" charset="0"/>
                <a:cs typeface="Times New Roman" panose="02020603050405020304" pitchFamily="18" charset="0"/>
              </a:rPr>
              <a:t>79.         </a:t>
            </a:r>
            <a:r>
              <a:rPr lang="cs-CZ" sz="2000" dirty="0">
                <a:solidFill>
                  <a:srgbClr val="0070C0"/>
                </a:solidFill>
                <a:effectLst/>
                <a:ea typeface="Calibri" panose="020F0502020204030204" pitchFamily="34" charset="0"/>
                <a:cs typeface="Times New Roman" panose="02020603050405020304" pitchFamily="18" charset="0"/>
              </a:rPr>
              <a:t>Navrhovatel v objasnění nabídky uvedl, že v důsledku administrativní chyby odeslal v rámci své nabídky nesprávnou verzi listu zkušeností</a:t>
            </a:r>
            <a:r>
              <a:rPr lang="cs-CZ" sz="2000" dirty="0">
                <a:effectLst/>
                <a:ea typeface="Calibri" panose="020F0502020204030204" pitchFamily="34" charset="0"/>
                <a:cs typeface="Times New Roman" panose="02020603050405020304" pitchFamily="18" charset="0"/>
              </a:rPr>
              <a:t>, která obsahovala seznam referenčních zakázek, jež evidentně neodpovídaly požadavkům dle zadávací dokumentace. (…)</a:t>
            </a:r>
          </a:p>
        </p:txBody>
      </p:sp>
    </p:spTree>
    <p:extLst>
      <p:ext uri="{BB962C8B-B14F-4D97-AF65-F5344CB8AC3E}">
        <p14:creationId xmlns:p14="http://schemas.microsoft.com/office/powerpoint/2010/main" val="2228363245"/>
      </p:ext>
    </p:extLst>
  </p:cSld>
  <p:clrMapOvr>
    <a:masterClrMapping/>
  </p:clrMapOvr>
  <p:transition>
    <p:fade thruBlk="1"/>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052736"/>
            <a:ext cx="8784976" cy="5666872"/>
          </a:xfrm>
          <a:prstGeom prst="rect">
            <a:avLst/>
          </a:prstGeom>
          <a:noFill/>
        </p:spPr>
        <p:txBody>
          <a:bodyPr wrap="square">
            <a:spAutoFit/>
          </a:bodyPr>
          <a:lstStyle/>
          <a:p>
            <a:pPr algn="just">
              <a:lnSpc>
                <a:spcPct val="107000"/>
              </a:lnSpc>
              <a:spcAft>
                <a:spcPts val="800"/>
              </a:spcAft>
            </a:pPr>
            <a:r>
              <a:rPr lang="cs-CZ" sz="2000" dirty="0">
                <a:effectLst/>
                <a:latin typeface="Arial" panose="020B0604020202020204" pitchFamily="34" charset="0"/>
                <a:ea typeface="Calibri" panose="020F0502020204030204" pitchFamily="34" charset="0"/>
              </a:rPr>
              <a:t>86.         Současně Úřad akcentuje, že rovněž není dle něj možné uvažovat o tom, že by ze strany navrhovatele mohlo jít o zjevnou nepozornost při zpracování nabídky, resp. </a:t>
            </a:r>
            <a:r>
              <a:rPr lang="cs-CZ" sz="2000" dirty="0">
                <a:solidFill>
                  <a:srgbClr val="00B050"/>
                </a:solidFill>
                <a:effectLst/>
                <a:latin typeface="Arial" panose="020B0604020202020204" pitchFamily="34" charset="0"/>
                <a:ea typeface="Calibri" panose="020F0502020204030204" pitchFamily="34" charset="0"/>
              </a:rPr>
              <a:t>Úřad se neztotožňuje s vysvětlením navrhovatele, že se v případě uvedení nepravdivých informací ohledně rozporovaných referenčních zakázek z listu zkušeností navrhovatele jedná pouze o „formální pochybení“ vzniklé z důvodu administrativního nedopatření při přípravě nabídky. </a:t>
            </a:r>
            <a:r>
              <a:rPr lang="cs-CZ" sz="2000" dirty="0">
                <a:effectLst/>
                <a:latin typeface="Arial" panose="020B0604020202020204" pitchFamily="34" charset="0"/>
                <a:ea typeface="Calibri" panose="020F0502020204030204" pitchFamily="34" charset="0"/>
              </a:rPr>
              <a:t>V této souvislosti Úřad považuje za vhodné poukázat na povahu a rozsah konkrétních pochybení navrhovatele v rámci předloženého listu zkušeností. Úřad v tomto kontextu odkazuje na závěry rozhodnutí o vyloučení, ve kterém zadavatel oprávněně konstatoval 18 referencí předložených navrhovatelem pro účely hodnocení nabídek, u nichž byly uvedeny údaje neodpovídající skutečnosti a které ve skutečnosti neodpovídaly požadavkům dle zadávací dokumentace. Ostatně </a:t>
            </a:r>
            <a:r>
              <a:rPr lang="cs-CZ" sz="2000" dirty="0">
                <a:solidFill>
                  <a:srgbClr val="C00000"/>
                </a:solidFill>
                <a:effectLst/>
                <a:latin typeface="Arial" panose="020B0604020202020204" pitchFamily="34" charset="0"/>
                <a:ea typeface="Calibri" panose="020F0502020204030204" pitchFamily="34" charset="0"/>
              </a:rPr>
              <a:t>sám navrhovatel v objasnění nabídky přiznal, že se u uvedených referencí předložených v listu zkušeností a určených pro účely hodnocení dopustil uvedení chybeného údaje a taktéž připustil, že ve skutečnosti nesplňují dotčené zadávací podmínky.</a:t>
            </a:r>
            <a:r>
              <a:rPr lang="cs-CZ" sz="2000" dirty="0">
                <a:effectLst/>
                <a:latin typeface="Arial" panose="020B0604020202020204" pitchFamily="34" charset="0"/>
                <a:ea typeface="Calibri" panose="020F0502020204030204" pitchFamily="34" charset="0"/>
              </a:rPr>
              <a:t> (…) </a:t>
            </a:r>
            <a:endParaRPr lang="cs-CZ"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3322139"/>
      </p:ext>
    </p:extLst>
  </p:cSld>
  <p:clrMapOvr>
    <a:masterClrMapping/>
  </p:clrMapOvr>
  <p:transition>
    <p:fade thruBlk="1"/>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980728"/>
            <a:ext cx="8784976" cy="5707781"/>
          </a:xfrm>
          <a:prstGeom prst="rect">
            <a:avLst/>
          </a:prstGeom>
          <a:noFill/>
        </p:spPr>
        <p:txBody>
          <a:bodyPr wrap="square">
            <a:spAutoFit/>
          </a:bodyPr>
          <a:lstStyle/>
          <a:p>
            <a:pPr algn="just">
              <a:lnSpc>
                <a:spcPct val="107000"/>
              </a:lnSpc>
              <a:spcAft>
                <a:spcPts val="800"/>
              </a:spcAft>
            </a:pPr>
            <a:r>
              <a:rPr lang="cs-CZ" sz="1900" dirty="0">
                <a:effectLst/>
                <a:latin typeface="Arial" panose="020B0604020202020204" pitchFamily="34" charset="0"/>
                <a:ea typeface="Calibri" panose="020F0502020204030204" pitchFamily="34" charset="0"/>
                <a:cs typeface="Times New Roman" panose="02020603050405020304" pitchFamily="18" charset="0"/>
              </a:rPr>
              <a:t>88.         (…) S ohledem na uvedené </a:t>
            </a:r>
            <a:r>
              <a:rPr lang="cs-CZ" sz="19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Úřad shrnuje, že ke konstatování skutečnosti, že nepravdivý údaj z nabídky navrhovatele mohl mít nebo měl vliv na naplnění kritérií hodnocení, postačí, pokud daný nepravdivý údaj byl zohledněn v rámci hodnocení nabídek a tento nepravdivý údaj mohl ovlivnit či ovlivnil jakoukoli dílčí hodnotu v rámci kritérií hodnocení nabídek</a:t>
            </a:r>
            <a:r>
              <a:rPr lang="cs-CZ" sz="1900" dirty="0">
                <a:effectLst/>
                <a:latin typeface="Arial" panose="020B0604020202020204" pitchFamily="34" charset="0"/>
                <a:ea typeface="Calibri" panose="020F0502020204030204" pitchFamily="34" charset="0"/>
                <a:cs typeface="Times New Roman" panose="02020603050405020304" pitchFamily="18" charset="0"/>
              </a:rPr>
              <a:t>, tedy při jeho nepoužití by hodnocení nabídky dodavatele dopadlo jinak. </a:t>
            </a:r>
            <a:r>
              <a:rPr lang="cs-CZ" sz="19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Opačný výklad by vedl k absurdnímu závěru, podle kterého by zadavatel nejprve musel posoudit a zhodnotit všechny nabídky, vyhodnotit dopad zjištěných nepravdivých údajů na naplnění kritérií hodnocení a pak i na celkové pořadí dodavatelů, a až teprve po zjištění změny v pořadí nabídek by zadavatel byl oprávněn dodavatele ze zadávacího řízení vyloučit.</a:t>
            </a:r>
            <a:r>
              <a:rPr lang="cs-CZ" sz="1900" dirty="0">
                <a:effectLst/>
                <a:latin typeface="Arial" panose="020B0604020202020204" pitchFamily="34" charset="0"/>
                <a:ea typeface="Calibri" panose="020F0502020204030204" pitchFamily="34" charset="0"/>
                <a:cs typeface="Times New Roman" panose="02020603050405020304" pitchFamily="18" charset="0"/>
              </a:rPr>
              <a:t> </a:t>
            </a:r>
            <a:r>
              <a:rPr lang="cs-CZ" sz="19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V takovém případě by nic nebránilo dodavatelům, aby „testovali“ pozornost zadavatele tím, že do svých nabídek zahrnou nepravdivé údaje, které neodpovídají požadavkům dle zadávací dokumentace, a pokusili se prostřednictvím těchto nepravdivých údajů získat vyšší počet bodů při hodnocení a výhodu vůči ostatním dodavatelům, neboť za předpokladu, že shora popsaný postup dodavatele neovlivní konečné pořadí nabídek, by jediným postihem, který by dodavateli za takové jednání hrozil, bylo případné následné odečtení bodů v rámci příslušného hodnotícího kritéria. </a:t>
            </a:r>
            <a:r>
              <a:rPr lang="cs-CZ" sz="1900" dirty="0">
                <a:effectLst/>
                <a:latin typeface="Arial" panose="020B0604020202020204" pitchFamily="34" charset="0"/>
                <a:ea typeface="Calibri" panose="020F0502020204030204" pitchFamily="34" charset="0"/>
                <a:cs typeface="Times New Roman" panose="02020603050405020304" pitchFamily="18" charset="0"/>
              </a:rPr>
              <a:t>(…)</a:t>
            </a:r>
            <a:endParaRPr lang="cs-CZ" sz="19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1053346"/>
      </p:ext>
    </p:extLst>
  </p:cSld>
  <p:clrMapOvr>
    <a:masterClrMapping/>
  </p:clrMapOvr>
  <p:transition>
    <p:fade thruBlk="1"/>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6335" y="854497"/>
            <a:ext cx="8784976" cy="6003503"/>
          </a:xfrm>
          <a:prstGeom prst="rect">
            <a:avLst/>
          </a:prstGeom>
          <a:noFill/>
        </p:spPr>
        <p:txBody>
          <a:bodyPr wrap="square">
            <a:spAutoFit/>
          </a:bodyPr>
          <a:lstStyle/>
          <a:p>
            <a:pPr algn="just">
              <a:lnSpc>
                <a:spcPct val="107000"/>
              </a:lnSpc>
              <a:spcAft>
                <a:spcPts val="800"/>
              </a:spcAft>
            </a:pPr>
            <a:r>
              <a:rPr lang="cs-CZ" sz="2000" dirty="0">
                <a:effectLst/>
                <a:latin typeface="Arial" panose="020B0604020202020204" pitchFamily="34" charset="0"/>
                <a:ea typeface="Calibri" panose="020F0502020204030204" pitchFamily="34" charset="0"/>
                <a:cs typeface="Times New Roman" panose="02020603050405020304" pitchFamily="18" charset="0"/>
              </a:rPr>
              <a:t>88.         (…) To zcela jistě není chtěná situace a takový postup nemá oporu ani v posloupnosti jednotlivých kroků, ani v samotném § 48 odst. 2 písm. c) zákona. </a:t>
            </a:r>
            <a:r>
              <a:rPr lang="cs-CZ" sz="20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Současně Úřad poukazuje na princip nezměnitelnosti nabídky, kdy i v případě fakultativního využití možnosti zadavatele žádat dodavatele o objasnění či doplnění nabídky postupem dle § 46 zákona lze nabídku měnit či doplňovat pouze v případě, pokud se změna týká údajů, dokladů, vzorků nebo modelů, které nebudou hodnoceny podle kritérií hodnocení. </a:t>
            </a:r>
            <a:r>
              <a:rPr lang="cs-CZ" sz="2000" dirty="0">
                <a:effectLst/>
                <a:latin typeface="Arial" panose="020B0604020202020204" pitchFamily="34" charset="0"/>
                <a:ea typeface="Calibri" panose="020F0502020204030204" pitchFamily="34" charset="0"/>
                <a:cs typeface="Times New Roman" panose="02020603050405020304" pitchFamily="18" charset="0"/>
              </a:rPr>
              <a:t>Z uvedeného vyplývá, že na rozdíl od problematiky naplnění podmínek účasti v zadávacím řízení, kdy účastník zadávacího řízení je na základě výzvy zadavatele oprávněn nejen objasnit, ale i doložit či změnit údaje týkající se prokázání jejich splnění (tj. typicky podmínky kvalifikace), </a:t>
            </a:r>
            <a:r>
              <a:rPr lang="cs-CZ" sz="20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údaje, které jsou předmětem hodnocení, postupem podle § 46 lze jen objasnit, avšak nelze provést jejich materiální změnu</a:t>
            </a:r>
            <a:r>
              <a:rPr lang="cs-CZ" sz="2000" dirty="0">
                <a:effectLst/>
                <a:latin typeface="Arial" panose="020B0604020202020204" pitchFamily="34" charset="0"/>
                <a:ea typeface="Calibri" panose="020F0502020204030204" pitchFamily="34" charset="0"/>
                <a:cs typeface="Times New Roman" panose="02020603050405020304" pitchFamily="18" charset="0"/>
              </a:rPr>
              <a:t>, tj. obsah nabídky musí v tomto kontextu zůstávat totožný, pouze je např. původně zadavateli nejasná informace vysvětlena, případně je uvedena na pravou míru zjevná, lehce popsatelná a zároveň vysoce pravděpodobně lehce vysvětlitelná nejasnost (srov. rozhodnutí předsedy Úřadu č. j. ÚOHS-07119/2021/161/Tmi ze dne 2. 3. 2021). (…)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2960995"/>
      </p:ext>
    </p:extLst>
  </p:cSld>
  <p:clrMapOvr>
    <a:masterClrMapping/>
  </p:clrMapOvr>
  <p:transition>
    <p:fade thruBlk="1"/>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04925" y="778141"/>
            <a:ext cx="8934150" cy="6144952"/>
          </a:xfrm>
          <a:prstGeom prst="rect">
            <a:avLst/>
          </a:prstGeom>
          <a:noFill/>
        </p:spPr>
        <p:txBody>
          <a:bodyPr wrap="square">
            <a:spAutoFit/>
          </a:bodyPr>
          <a:lstStyle/>
          <a:p>
            <a:pPr algn="just">
              <a:lnSpc>
                <a:spcPct val="107000"/>
              </a:lnSpc>
              <a:spcAft>
                <a:spcPts val="800"/>
              </a:spcAft>
            </a:pPr>
            <a:r>
              <a:rPr lang="cs-CZ" sz="1900" dirty="0">
                <a:effectLst/>
                <a:ea typeface="Calibri" panose="020F0502020204030204" pitchFamily="34" charset="0"/>
                <a:cs typeface="Times New Roman" panose="02020603050405020304" pitchFamily="18" charset="0"/>
              </a:rPr>
              <a:t>89.         </a:t>
            </a:r>
            <a:r>
              <a:rPr lang="cs-CZ" sz="1900" dirty="0">
                <a:solidFill>
                  <a:srgbClr val="767171"/>
                </a:solidFill>
                <a:effectLst/>
                <a:ea typeface="Calibri" panose="020F0502020204030204" pitchFamily="34" charset="0"/>
                <a:cs typeface="Times New Roman" panose="02020603050405020304" pitchFamily="18" charset="0"/>
              </a:rPr>
              <a:t>(…) </a:t>
            </a:r>
            <a:r>
              <a:rPr lang="cs-CZ" sz="1900" dirty="0">
                <a:solidFill>
                  <a:srgbClr val="0070C0"/>
                </a:solidFill>
                <a:effectLst/>
                <a:ea typeface="Calibri" panose="020F0502020204030204" pitchFamily="34" charset="0"/>
                <a:cs typeface="Times New Roman" panose="02020603050405020304" pitchFamily="18" charset="0"/>
              </a:rPr>
              <a:t>Tedy není podstatné, zda by se změnilo či nezměnilo pořadí hodnocení nabídek při nezohlednění daných referencí (o čemž polemizuje navrhovatel), ale podstatné je, že reference předložené navrhovatelem v nabídce s nepravdivými údaji byly zohledněny při hodnocení nabídek a zcela prokazatelně ovlivnily naplnění daného kritéria hodnocení nabídek </a:t>
            </a:r>
            <a:r>
              <a:rPr lang="cs-CZ" sz="1900" dirty="0">
                <a:effectLst/>
                <a:ea typeface="Calibri" panose="020F0502020204030204" pitchFamily="34" charset="0"/>
                <a:cs typeface="Times New Roman" panose="02020603050405020304" pitchFamily="18" charset="0"/>
              </a:rPr>
              <a:t>ze strany navrhovatele.</a:t>
            </a:r>
          </a:p>
          <a:p>
            <a:pPr algn="just"/>
            <a:r>
              <a:rPr lang="cs-CZ" sz="1900" dirty="0">
                <a:effectLst/>
                <a:ea typeface="Calibri" panose="020F0502020204030204" pitchFamily="34" charset="0"/>
              </a:rPr>
              <a:t>93.         K souvisejícímu navrhovatelem namítanému „přílišnému formalismu“ v postupu zadavatele při rozhodnutí o vyloučení navrhovatele ze zadávacího řízení pak Úřad primárně akcentuje, že </a:t>
            </a:r>
            <a:r>
              <a:rPr lang="cs-CZ" sz="1900" dirty="0">
                <a:solidFill>
                  <a:srgbClr val="00B050"/>
                </a:solidFill>
                <a:effectLst/>
                <a:ea typeface="Calibri" panose="020F0502020204030204" pitchFamily="34" charset="0"/>
              </a:rPr>
              <a:t>účastník zadávacího řízení, tzn. i navrhovatel, je profesionál v daném oboru a nese plnou odpovědnost za to, že jím podaná nabídka byla podána řádně a reflektuje všechny požadavky na ni kladené.</a:t>
            </a:r>
            <a:r>
              <a:rPr lang="cs-CZ" sz="1900" dirty="0">
                <a:effectLst/>
                <a:ea typeface="Calibri" panose="020F0502020204030204" pitchFamily="34" charset="0"/>
              </a:rPr>
              <a:t> Navrhovatel tak měl vynaložit dostatek úsilí a pečlivosti, aby nabídku podal jako úplnou a správnou, neobsahující údaje neodpovídající skutečnosti. (…) Jinými slovy, </a:t>
            </a:r>
            <a:r>
              <a:rPr lang="cs-CZ" sz="1900" dirty="0">
                <a:solidFill>
                  <a:srgbClr val="C00000"/>
                </a:solidFill>
                <a:effectLst/>
                <a:ea typeface="Calibri" panose="020F0502020204030204" pitchFamily="34" charset="0"/>
              </a:rPr>
              <a:t>navrhovatel si musel být vědom skutečnosti, že pokud podá neúplnou či nesprávnou nabídku, může za to být vyloučen ze zadávacího řízení, a tudíž neuspět v zadávacím řízení</a:t>
            </a:r>
            <a:r>
              <a:rPr lang="cs-CZ" sz="1900" dirty="0">
                <a:effectLst/>
                <a:ea typeface="Calibri" panose="020F0502020204030204" pitchFamily="34" charset="0"/>
              </a:rPr>
              <a:t>, a taktéž je to především navrhovatel, kdo si má být vědom toho, co činí obsahem jeho nabídky. Nadto Úřad opakuje, jak dovodil výše, že se v případě uvedení dotčených nepravdivých údajů v nabídce navrhovatele zjevně nemohlo jednat o pouhé čistě formální pochybení, tudíž o navrhovatelem popisovaném údajném formalismu nemůže být v šetřeném případě řeč.</a:t>
            </a:r>
            <a:endParaRPr lang="cs-CZ" sz="19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3129339"/>
      </p:ext>
    </p:extLst>
  </p:cSld>
  <p:clrMapOvr>
    <a:masterClrMapping/>
  </p:clrMapOvr>
  <p:transition>
    <p:fade thruBlk="1"/>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předsedy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556792"/>
            <a:ext cx="8784976" cy="4356898"/>
          </a:xfrm>
          <a:prstGeom prst="rect">
            <a:avLst/>
          </a:prstGeom>
          <a:noFill/>
        </p:spPr>
        <p:txBody>
          <a:bodyPr wrap="square">
            <a:spAutoFit/>
          </a:bodyPr>
          <a:lstStyle/>
          <a:p>
            <a:pPr algn="just">
              <a:lnSpc>
                <a:spcPct val="107000"/>
              </a:lnSpc>
              <a:spcAft>
                <a:spcPts val="800"/>
              </a:spcAft>
            </a:pPr>
            <a:r>
              <a:rPr lang="cs-CZ" sz="2000">
                <a:effectLst/>
                <a:latin typeface="Arial" panose="020B0604020202020204" pitchFamily="34" charset="0"/>
                <a:ea typeface="Calibri" panose="020F0502020204030204" pitchFamily="34" charset="0"/>
              </a:rPr>
              <a:t>40.         Jak tedy bylo uvedeno shora, </a:t>
            </a:r>
            <a:r>
              <a:rPr lang="cs-CZ" sz="2000">
                <a:solidFill>
                  <a:srgbClr val="7030A0"/>
                </a:solidFill>
                <a:effectLst/>
                <a:latin typeface="Arial" panose="020B0604020202020204" pitchFamily="34" charset="0"/>
                <a:ea typeface="Calibri" panose="020F0502020204030204" pitchFamily="34" charset="0"/>
              </a:rPr>
              <a:t>není rozhodující, zda v šetřeném případě skutečně šlo o úmysl, hrubou nedbalost, administrativní pochybení či určitou nešikovnost. Vyloučení účastníka zadávacího řízení v souladu s § 48 odst. 2 písm. c) zákona totiž žádnou konkrétní formu zavinění ze strany účastníka nevyžaduje</a:t>
            </a:r>
            <a:r>
              <a:rPr lang="cs-CZ" sz="2000">
                <a:effectLst/>
                <a:latin typeface="Arial" panose="020B0604020202020204" pitchFamily="34" charset="0"/>
                <a:ea typeface="Calibri" panose="020F0502020204030204" pitchFamily="34" charset="0"/>
              </a:rPr>
              <a:t>. Je tedy bezpředmětné, z jakého důvodu se uvedené sporné údaje v nabídce navrhovatele objevily, a </a:t>
            </a:r>
            <a:r>
              <a:rPr lang="cs-CZ" sz="2000">
                <a:solidFill>
                  <a:srgbClr val="0070C0"/>
                </a:solidFill>
                <a:effectLst/>
                <a:latin typeface="Arial" panose="020B0604020202020204" pitchFamily="34" charset="0"/>
                <a:ea typeface="Calibri" panose="020F0502020204030204" pitchFamily="34" charset="0"/>
              </a:rPr>
              <a:t>nelze souhlasit s navrhovatelem, pokud v bodu 36 rozkladu požaduje, aby předseda Úřadu unesl „důkazní břemeno odpovídající požadavkům na dokázání úmyslného jednání“. </a:t>
            </a:r>
            <a:r>
              <a:rPr lang="cs-CZ" sz="2000">
                <a:effectLst/>
                <a:latin typeface="Arial" panose="020B0604020202020204" pitchFamily="34" charset="0"/>
                <a:ea typeface="Calibri" panose="020F0502020204030204" pitchFamily="34" charset="0"/>
              </a:rPr>
              <a:t>Úřad ani jeho předseda nevycházejí z předpokladu, že by navrhovatel nepravdivé údaje ve své nabídce uváděl záměrně.  Zásadním závěrem je, že se takové údaje v nabídce navrhovatele objevily, alespoň v některých případech opravdu neodpovídaly skutečnosti a, jak bude rozvedeno dále, měly nebo mohly mít vliv na naplnění kritérií hodnocení.</a:t>
            </a:r>
            <a:endParaRPr lang="cs-CZ"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20347327"/>
      </p:ext>
    </p:extLst>
  </p:cSld>
  <p:clrMapOvr>
    <a:masterClrMapping/>
  </p:clrMapOvr>
  <p:transition>
    <p:fade thruBlk="1"/>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
          <p:cNvSpPr>
            <a:spLocks noGrp="1" noChangeArrowheads="1"/>
          </p:cNvSpPr>
          <p:nvPr>
            <p:ph type="ctrTitle" idx="4294967295"/>
          </p:nvPr>
        </p:nvSpPr>
        <p:spPr>
          <a:xfrm>
            <a:off x="0" y="3068960"/>
            <a:ext cx="9144000" cy="864096"/>
          </a:xfrm>
          <a:prstGeom prst="rect">
            <a:avLst/>
          </a:prstGeom>
        </p:spPr>
        <p:txBody>
          <a:bodyPr/>
          <a:lstStyle/>
          <a:p>
            <a:pPr>
              <a:defRPr/>
            </a:pPr>
            <a:r>
              <a:rPr lang="cs-CZ" sz="4400" dirty="0">
                <a:solidFill>
                  <a:schemeClr val="accent1"/>
                </a:solidFill>
              </a:rPr>
              <a:t>KONEC</a:t>
            </a:r>
            <a:br>
              <a:rPr lang="cs-CZ" dirty="0">
                <a:solidFill>
                  <a:schemeClr val="accent1"/>
                </a:solidFill>
              </a:rPr>
            </a:br>
            <a:endParaRPr lang="en-US" sz="2000" dirty="0">
              <a:solidFill>
                <a:schemeClr val="accent1"/>
              </a:solidFill>
            </a:endParaRPr>
          </a:p>
        </p:txBody>
      </p:sp>
    </p:spTree>
    <p:extLst>
      <p:ext uri="{BB962C8B-B14F-4D97-AF65-F5344CB8AC3E}">
        <p14:creationId xmlns:p14="http://schemas.microsoft.com/office/powerpoint/2010/main" val="425839160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908720"/>
            <a:ext cx="8784976" cy="5640198"/>
          </a:xfrm>
          <a:prstGeom prst="rect">
            <a:avLst/>
          </a:prstGeom>
          <a:noFill/>
        </p:spPr>
        <p:txBody>
          <a:bodyPr wrap="square">
            <a:spAutoFit/>
          </a:bodyPr>
          <a:lstStyle/>
          <a:p>
            <a:pPr algn="just" fontAlgn="base">
              <a:lnSpc>
                <a:spcPct val="115000"/>
              </a:lnSpc>
              <a:spcAft>
                <a:spcPts val="800"/>
              </a:spcAft>
            </a:pPr>
            <a:r>
              <a:rPr lang="cs-CZ" sz="2000">
                <a:effectLst/>
                <a:ea typeface="Times New Roman" panose="02020603050405020304" pitchFamily="18" charset="0"/>
                <a:cs typeface="Times New Roman" panose="02020603050405020304" pitchFamily="18" charset="0"/>
              </a:rPr>
              <a:t>74.         Obecně lze tedy uvést, že </a:t>
            </a:r>
            <a:r>
              <a:rPr lang="cs-CZ" sz="2000">
                <a:solidFill>
                  <a:srgbClr val="7030A0"/>
                </a:solidFill>
                <a:effectLst/>
                <a:ea typeface="Times New Roman" panose="02020603050405020304" pitchFamily="18" charset="0"/>
                <a:cs typeface="Times New Roman" panose="02020603050405020304" pitchFamily="18" charset="0"/>
              </a:rPr>
              <a:t>zadavatel má povinnost rozdělit veřejnou zakázku na části za splnění těchto předpokladů</a:t>
            </a:r>
            <a:r>
              <a:rPr lang="cs-CZ" sz="2000">
                <a:effectLst/>
                <a:ea typeface="Times New Roman" panose="02020603050405020304" pitchFamily="18" charset="0"/>
                <a:cs typeface="Times New Roman" panose="02020603050405020304" pitchFamily="18" charset="0"/>
              </a:rPr>
              <a:t>:</a:t>
            </a:r>
            <a:endParaRPr lang="cs-CZ" sz="2000">
              <a:effectLst/>
              <a:ea typeface="Calibri" panose="020F0502020204030204" pitchFamily="34" charset="0"/>
              <a:cs typeface="Times New Roman" panose="02020603050405020304" pitchFamily="18" charset="0"/>
            </a:endParaRPr>
          </a:p>
          <a:p>
            <a:pPr marL="342900" lvl="0" indent="-342900" algn="just" fontAlgn="base">
              <a:lnSpc>
                <a:spcPct val="115000"/>
              </a:lnSpc>
              <a:spcAft>
                <a:spcPts val="800"/>
              </a:spcAft>
              <a:buSzPts val="1000"/>
              <a:buFont typeface="Symbol" panose="05050102010706020507" pitchFamily="18" charset="2"/>
              <a:buChar char=""/>
              <a:tabLst>
                <a:tab pos="457200" algn="l"/>
              </a:tabLst>
            </a:pPr>
            <a:r>
              <a:rPr lang="cs-CZ" sz="2000">
                <a:solidFill>
                  <a:srgbClr val="0070C0"/>
                </a:solidFill>
                <a:effectLst/>
                <a:ea typeface="Times New Roman" panose="02020603050405020304" pitchFamily="18" charset="0"/>
                <a:cs typeface="Times New Roman" panose="02020603050405020304" pitchFamily="18" charset="0"/>
              </a:rPr>
              <a:t>předmět veřejné zakázky je vymezen natolik široce (byť se stále jedná o jednu veřejnou zakázku), že ho může dodávat pouze omezený počet dodavatelů, zatímco jeho jednotlivé části by bylo schopno dodat dodavatelů více</a:t>
            </a:r>
            <a:r>
              <a:rPr lang="cs-CZ" sz="2000">
                <a:effectLst/>
                <a:ea typeface="Times New Roman" panose="02020603050405020304" pitchFamily="18" charset="0"/>
                <a:cs typeface="Times New Roman" panose="02020603050405020304" pitchFamily="18" charset="0"/>
              </a:rPr>
              <a:t>;</a:t>
            </a:r>
            <a:endParaRPr lang="cs-CZ" sz="2000">
              <a:effectLst/>
              <a:ea typeface="Calibri" panose="020F0502020204030204" pitchFamily="34" charset="0"/>
              <a:cs typeface="Times New Roman" panose="02020603050405020304" pitchFamily="18" charset="0"/>
            </a:endParaRPr>
          </a:p>
          <a:p>
            <a:pPr marL="342900" lvl="0" indent="-342900" algn="just" fontAlgn="base">
              <a:lnSpc>
                <a:spcPct val="115000"/>
              </a:lnSpc>
              <a:spcAft>
                <a:spcPts val="800"/>
              </a:spcAft>
              <a:buSzPts val="1000"/>
              <a:buFont typeface="Symbol" panose="05050102010706020507" pitchFamily="18" charset="2"/>
              <a:buChar char=""/>
              <a:tabLst>
                <a:tab pos="457200" algn="l"/>
              </a:tabLst>
            </a:pPr>
            <a:r>
              <a:rPr lang="cs-CZ" sz="2000">
                <a:solidFill>
                  <a:srgbClr val="00B050"/>
                </a:solidFill>
                <a:effectLst/>
                <a:ea typeface="Times New Roman" panose="02020603050405020304" pitchFamily="18" charset="0"/>
                <a:cs typeface="Times New Roman" panose="02020603050405020304" pitchFamily="18" charset="0"/>
              </a:rPr>
              <a:t>plnění není nutno z technických a ekonomických důvodů poptávat jako plnění jediné (společné).</a:t>
            </a:r>
            <a:endParaRPr lang="cs-CZ" sz="2000">
              <a:effectLst/>
              <a:ea typeface="Calibri" panose="020F0502020204030204" pitchFamily="34" charset="0"/>
              <a:cs typeface="Times New Roman" panose="02020603050405020304" pitchFamily="18" charset="0"/>
            </a:endParaRPr>
          </a:p>
          <a:p>
            <a:pPr algn="just">
              <a:lnSpc>
                <a:spcPct val="115000"/>
              </a:lnSpc>
              <a:spcAft>
                <a:spcPts val="800"/>
              </a:spcAft>
            </a:pPr>
            <a:r>
              <a:rPr lang="cs-CZ" sz="2000">
                <a:effectLst/>
                <a:ea typeface="Calibri" panose="020F0502020204030204" pitchFamily="34" charset="0"/>
                <a:cs typeface="Times New Roman" panose="02020603050405020304" pitchFamily="18" charset="0"/>
              </a:rPr>
              <a:t> </a:t>
            </a:r>
          </a:p>
          <a:p>
            <a:pPr algn="just">
              <a:lnSpc>
                <a:spcPct val="107000"/>
              </a:lnSpc>
              <a:spcAft>
                <a:spcPts val="800"/>
              </a:spcAft>
            </a:pPr>
            <a:r>
              <a:rPr lang="cs-CZ" sz="2000">
                <a:effectLst/>
                <a:ea typeface="Calibri" panose="020F0502020204030204" pitchFamily="34" charset="0"/>
                <a:cs typeface="Times New Roman" panose="02020603050405020304" pitchFamily="18" charset="0"/>
              </a:rPr>
              <a:t>79.         </a:t>
            </a:r>
            <a:r>
              <a:rPr lang="cs-CZ" sz="2000">
                <a:solidFill>
                  <a:srgbClr val="C00000"/>
                </a:solidFill>
                <a:effectLst/>
                <a:ea typeface="Calibri" panose="020F0502020204030204" pitchFamily="34" charset="0"/>
                <a:cs typeface="Times New Roman" panose="02020603050405020304" pitchFamily="18" charset="0"/>
              </a:rPr>
              <a:t>Obviněný v rámci své argumentace tvrdí, že uskutečněným rozdělením veřejných zakázek č. 2 a č. 3 na části od sebe oddělil dodávky lodí spadajících pod různé položky jednotného klasifikačního systému CPV</a:t>
            </a:r>
            <a:r>
              <a:rPr lang="cs-CZ" sz="2000">
                <a:effectLst/>
                <a:ea typeface="Calibri" panose="020F0502020204030204" pitchFamily="34" charset="0"/>
                <a:cs typeface="Times New Roman" panose="02020603050405020304" pitchFamily="18" charset="0"/>
              </a:rPr>
              <a:t>, (…) </a:t>
            </a:r>
            <a:r>
              <a:rPr lang="cs-CZ" sz="2000">
                <a:solidFill>
                  <a:srgbClr val="7030A0"/>
                </a:solidFill>
                <a:effectLst/>
                <a:ea typeface="Calibri" panose="020F0502020204030204" pitchFamily="34" charset="0"/>
                <a:cs typeface="Times New Roman" panose="02020603050405020304" pitchFamily="18" charset="0"/>
              </a:rPr>
              <a:t>pokud by přistoupil k dalšímu dílčímu dělení šetřených veřejných zakázek na části, již by od sebe z pohledu jednotného klasifikačního systému odděloval dodávku zcela identického plnění</a:t>
            </a:r>
            <a:r>
              <a:rPr lang="cs-CZ" sz="2000">
                <a:effectLst/>
                <a:ea typeface="Calibri" panose="020F0502020204030204" pitchFamily="34" charset="0"/>
                <a:cs typeface="Times New Roman" panose="02020603050405020304" pitchFamily="18" charset="0"/>
              </a:rPr>
              <a:t>.</a:t>
            </a:r>
            <a:endParaRPr lang="cs-CZ"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76580992"/>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3332678E-90C8-DF95-DF14-8721875C1578}"/>
              </a:ext>
            </a:extLst>
          </p:cNvPr>
          <p:cNvSpPr txBox="1">
            <a:spLocks/>
          </p:cNvSpPr>
          <p:nvPr/>
        </p:nvSpPr>
        <p:spPr>
          <a:xfrm>
            <a:off x="179512" y="404664"/>
            <a:ext cx="8784976" cy="364652"/>
          </a:xfrm>
          <a:prstGeom prst="rect">
            <a:avLst/>
          </a:prstGeom>
        </p:spPr>
        <p:txBody>
          <a:bodyPr vert="horz" wrap="square" lIns="0" tIns="13335" rIns="0" bIns="0" rtlCol="0">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07000"/>
              </a:lnSpc>
              <a:spcAft>
                <a:spcPts val="800"/>
              </a:spcAft>
            </a:pPr>
            <a:r>
              <a:rPr lang="cs-CZ" sz="2300" b="1" spc="-5" dirty="0"/>
              <a:t>Argumentace Úřadu</a:t>
            </a:r>
          </a:p>
        </p:txBody>
      </p:sp>
      <p:sp>
        <p:nvSpPr>
          <p:cNvPr id="3" name="TextovéPole 2">
            <a:extLst>
              <a:ext uri="{FF2B5EF4-FFF2-40B4-BE49-F238E27FC236}">
                <a16:creationId xmlns:a16="http://schemas.microsoft.com/office/drawing/2014/main" id="{25B708C0-D250-1B38-D31C-92387C1C450B}"/>
              </a:ext>
            </a:extLst>
          </p:cNvPr>
          <p:cNvSpPr txBox="1"/>
          <p:nvPr/>
        </p:nvSpPr>
        <p:spPr>
          <a:xfrm>
            <a:off x="179512" y="1340768"/>
            <a:ext cx="8784976" cy="5017464"/>
          </a:xfrm>
          <a:prstGeom prst="rect">
            <a:avLst/>
          </a:prstGeom>
          <a:noFill/>
        </p:spPr>
        <p:txBody>
          <a:bodyPr wrap="square">
            <a:spAutoFit/>
          </a:bodyPr>
          <a:lstStyle/>
          <a:p>
            <a:pPr algn="just" fontAlgn="base">
              <a:lnSpc>
                <a:spcPct val="115000"/>
              </a:lnSpc>
              <a:spcAft>
                <a:spcPts val="800"/>
              </a:spcAft>
            </a:pPr>
            <a:r>
              <a:rPr lang="cs-CZ" sz="2000" dirty="0">
                <a:effectLst/>
                <a:latin typeface="Arial" panose="020B0604020202020204" pitchFamily="34" charset="0"/>
                <a:ea typeface="Calibri" panose="020F0502020204030204" pitchFamily="34" charset="0"/>
              </a:rPr>
              <a:t>80.         Úřad k tomuto uvádí, že </a:t>
            </a:r>
            <a:r>
              <a:rPr lang="cs-CZ" sz="2000" dirty="0">
                <a:solidFill>
                  <a:srgbClr val="0070C0"/>
                </a:solidFill>
                <a:effectLst/>
                <a:latin typeface="Arial" panose="020B0604020202020204" pitchFamily="34" charset="0"/>
                <a:ea typeface="Calibri" panose="020F0502020204030204" pitchFamily="34" charset="0"/>
              </a:rPr>
              <a:t>míru vzájemné odlišnosti poptávaného plnění nelze mechanicky posuzovat pouze na základě příslušnosti daného plnění k určité položce jednotného klasifikačního systému CPV, ale je potřeba posoudit ji v širším kontextu na základě pečlivého zvážení všech relevantních skutečností a jejich vzájemných souvislostí. </a:t>
            </a:r>
            <a:r>
              <a:rPr lang="cs-CZ" sz="2000" dirty="0">
                <a:effectLst/>
                <a:latin typeface="Arial" panose="020B0604020202020204" pitchFamily="34" charset="0"/>
                <a:ea typeface="Calibri" panose="020F0502020204030204" pitchFamily="34" charset="0"/>
              </a:rPr>
              <a:t>Na tomto místě považuje Úřad za nutné podotknout, že </a:t>
            </a:r>
            <a:r>
              <a:rPr lang="cs-CZ" sz="2000" dirty="0">
                <a:solidFill>
                  <a:srgbClr val="00B050"/>
                </a:solidFill>
                <a:effectLst/>
                <a:latin typeface="Arial" panose="020B0604020202020204" pitchFamily="34" charset="0"/>
                <a:ea typeface="Calibri" panose="020F0502020204030204" pitchFamily="34" charset="0"/>
              </a:rPr>
              <a:t>obviněný v rámci vymezení předmětu šetřených veřejných zakázek v určitých případech poptával konkrétní typy lodí od konkrétních výrobců</a:t>
            </a:r>
            <a:r>
              <a:rPr lang="cs-CZ" sz="2000" dirty="0">
                <a:effectLst/>
                <a:latin typeface="Arial" panose="020B0604020202020204" pitchFamily="34" charset="0"/>
                <a:ea typeface="Calibri" panose="020F0502020204030204" pitchFamily="34" charset="0"/>
              </a:rPr>
              <a:t>, tj. výrobců lodí značek </a:t>
            </a:r>
            <a:r>
              <a:rPr lang="cs-CZ" sz="2000" dirty="0" err="1">
                <a:effectLst/>
                <a:latin typeface="Arial" panose="020B0604020202020204" pitchFamily="34" charset="0"/>
                <a:ea typeface="Calibri" panose="020F0502020204030204" pitchFamily="34" charset="0"/>
              </a:rPr>
              <a:t>Empacher</a:t>
            </a:r>
            <a:r>
              <a:rPr lang="cs-CZ" sz="2000" dirty="0">
                <a:effectLst/>
                <a:latin typeface="Arial" panose="020B0604020202020204" pitchFamily="34" charset="0"/>
                <a:ea typeface="Calibri" panose="020F0502020204030204" pitchFamily="34" charset="0"/>
              </a:rPr>
              <a:t> a </a:t>
            </a:r>
            <a:r>
              <a:rPr lang="cs-CZ" sz="2000" dirty="0" err="1">
                <a:effectLst/>
                <a:latin typeface="Arial" panose="020B0604020202020204" pitchFamily="34" charset="0"/>
                <a:ea typeface="Calibri" panose="020F0502020204030204" pitchFamily="34" charset="0"/>
              </a:rPr>
              <a:t>Filippi</a:t>
            </a:r>
            <a:r>
              <a:rPr lang="cs-CZ" sz="2000" dirty="0">
                <a:effectLst/>
                <a:latin typeface="Arial" panose="020B0604020202020204" pitchFamily="34" charset="0"/>
                <a:ea typeface="Calibri" panose="020F0502020204030204" pitchFamily="34" charset="0"/>
              </a:rPr>
              <a:t>, </a:t>
            </a:r>
            <a:r>
              <a:rPr lang="cs-CZ" sz="2000" dirty="0">
                <a:solidFill>
                  <a:srgbClr val="C00000"/>
                </a:solidFill>
                <a:effectLst/>
                <a:latin typeface="Arial" panose="020B0604020202020204" pitchFamily="34" charset="0"/>
                <a:ea typeface="Calibri" panose="020F0502020204030204" pitchFamily="34" charset="0"/>
              </a:rPr>
              <a:t>a to s odkazem na výjimku ze zákazu stanovení technických podmínek předmětu veřejné zakázky prostřednictvím přímého nebo nepřímého odkazu na určité dodavatele nebo výrobky podle § 89 odst. 5 zákona, dle níž lze odkaz na určité dodavatele nebo výrobky při stanovení technických podmínek předmětu veřejné zakázky použít, pokud je to odůvodněno předmětem dané veřejné zakázky. </a:t>
            </a:r>
            <a:r>
              <a:rPr lang="cs-CZ" sz="2000" dirty="0">
                <a:effectLst/>
                <a:latin typeface="Arial" panose="020B0604020202020204" pitchFamily="34" charset="0"/>
                <a:ea typeface="Calibri" panose="020F0502020204030204" pitchFamily="34" charset="0"/>
              </a:rPr>
              <a:t>(…)</a:t>
            </a:r>
            <a:endParaRPr lang="cs-CZ"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25124001"/>
      </p:ext>
    </p:extLst>
  </p:cSld>
  <p:clrMapOvr>
    <a:masterClrMapping/>
  </p:clrMapOvr>
  <p:transition>
    <p:fade thruBlk="1"/>
  </p:transition>
</p:sld>
</file>

<file path=ppt/theme/theme1.xml><?xml version="1.0" encoding="utf-8"?>
<a:theme xmlns:a="http://schemas.openxmlformats.org/drawingml/2006/main" name="MMR_klas">
  <a:themeElements>
    <a:clrScheme name="Barvy MMR">
      <a:dk1>
        <a:sysClr val="windowText" lastClr="000000"/>
      </a:dk1>
      <a:lt1>
        <a:sysClr val="window" lastClr="FFFFFF"/>
      </a:lt1>
      <a:dk2>
        <a:srgbClr val="262626"/>
      </a:dk2>
      <a:lt2>
        <a:srgbClr val="EEECE1"/>
      </a:lt2>
      <a:accent1>
        <a:srgbClr val="000099"/>
      </a:accent1>
      <a:accent2>
        <a:srgbClr val="00AF3F"/>
      </a:accent2>
      <a:accent3>
        <a:srgbClr val="F9E300"/>
      </a:accent3>
      <a:accent4>
        <a:srgbClr val="E21C18"/>
      </a:accent4>
      <a:accent5>
        <a:srgbClr val="24A7AF"/>
      </a:accent5>
      <a:accent6>
        <a:srgbClr val="868686"/>
      </a:accent6>
      <a:hlink>
        <a:srgbClr val="00AF3F"/>
      </a:hlink>
      <a:folHlink>
        <a:srgbClr val="868686"/>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B377BDA2DBBF24D97F0C544E11E9BC3" ma:contentTypeVersion="2" ma:contentTypeDescription="Create a new document." ma:contentTypeScope="" ma:versionID="4fedcd6937168be26cc12de5a95124d2">
  <xsd:schema xmlns:xsd="http://www.w3.org/2001/XMLSchema" xmlns:xs="http://www.w3.org/2001/XMLSchema" xmlns:p="http://schemas.microsoft.com/office/2006/metadata/properties" xmlns:ns3="bb47cf2c-ce88-4b77-90b9-bcb92befe09a" targetNamespace="http://schemas.microsoft.com/office/2006/metadata/properties" ma:root="true" ma:fieldsID="7a77f2e760063fa32c945aef94b84928" ns3:_="">
    <xsd:import namespace="bb47cf2c-ce88-4b77-90b9-bcb92befe09a"/>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47cf2c-ce88-4b77-90b9-bcb92befe0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FCA8911-77CF-44EC-9BC8-A02CD861D4ED}">
  <ds:schemaRefs>
    <ds:schemaRef ds:uri="http://schemas.microsoft.com/office/2006/metadata/properties"/>
    <ds:schemaRef ds:uri="http://www.w3.org/XML/1998/namespace"/>
    <ds:schemaRef ds:uri="http://schemas.microsoft.com/office/infopath/2007/PartnerControls"/>
    <ds:schemaRef ds:uri="http://schemas.microsoft.com/office/2006/documentManagement/types"/>
    <ds:schemaRef ds:uri="http://purl.org/dc/dcmitype/"/>
    <ds:schemaRef ds:uri="http://purl.org/dc/elements/1.1/"/>
    <ds:schemaRef ds:uri="http://schemas.openxmlformats.org/package/2006/metadata/core-properties"/>
    <ds:schemaRef ds:uri="bb47cf2c-ce88-4b77-90b9-bcb92befe09a"/>
    <ds:schemaRef ds:uri="http://purl.org/dc/terms/"/>
  </ds:schemaRefs>
</ds:datastoreItem>
</file>

<file path=customXml/itemProps2.xml><?xml version="1.0" encoding="utf-8"?>
<ds:datastoreItem xmlns:ds="http://schemas.openxmlformats.org/officeDocument/2006/customXml" ds:itemID="{C889FC07-060D-4D45-A39A-0EC46244EF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47cf2c-ce88-4b77-90b9-bcb92befe0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1DBE2A3-09FF-4180-96A6-F4365DDCB04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MMR_klas</Template>
  <TotalTime>35468</TotalTime>
  <Words>11980</Words>
  <Application>Microsoft Office PowerPoint</Application>
  <PresentationFormat>Předvádění na obrazovce (4:3)</PresentationFormat>
  <Paragraphs>290</Paragraphs>
  <Slides>79</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79</vt:i4>
      </vt:variant>
    </vt:vector>
  </HeadingPairs>
  <TitlesOfParts>
    <vt:vector size="84" baseType="lpstr">
      <vt:lpstr>Arial</vt:lpstr>
      <vt:lpstr>Calibri</vt:lpstr>
      <vt:lpstr>Symbol</vt:lpstr>
      <vt:lpstr>Wingdings</vt:lpstr>
      <vt:lpstr>MMR_klas</vt:lpstr>
      <vt:lpstr>Prezentace aplikace PowerPoint</vt:lpstr>
      <vt:lpstr>Příliš široce vymezený předmět veřejné zakázky </vt:lpstr>
      <vt:lpstr>Příliš široce vymezený předmět veřejné zakázky </vt:lpstr>
      <vt:lpstr>Příliš široce vymezený předmět veřejné zakázky </vt:lpstr>
      <vt:lpstr>Příliš široce vymezený předmět veřejné zakázky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Zadávací řízení zrušeno z důvodů způsobených zadavatelem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Vyloučení na základě mimořádně nízké nabídkové ceny a uvedení chybného CPV kódu </vt:lpstr>
      <vt:lpstr>Vyloučení na základě mimořádně nízké nabídkové ceny a uvedení chybného CPV kódu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Odkaz na konkrétní výrobek a nastavení zadávacích podmínek omezující hospodářskou soutěž </vt:lpstr>
      <vt:lpstr>Odkaz na konkrétní výrobek a nastavení zadávacích podmínek omezující hospodářskou soutěž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Zahájení nového zadávacího řízení před ukončením starého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Změna doby trvání smlouvy </vt:lpstr>
      <vt:lpstr>Změna doby trvání smlouvy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Uvádění nepravdivých údajů v nabídce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KONEC </vt:lpstr>
    </vt:vector>
  </TitlesOfParts>
  <Company>MMR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dc:creator>
  <cp:lastModifiedBy>Studnička František</cp:lastModifiedBy>
  <cp:revision>1780</cp:revision>
  <cp:lastPrinted>2022-03-14T09:39:48Z</cp:lastPrinted>
  <dcterms:created xsi:type="dcterms:W3CDTF">2012-11-28T11:32:44Z</dcterms:created>
  <dcterms:modified xsi:type="dcterms:W3CDTF">2024-01-30T17:03:06Z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0x0101006B377BDA2DBBF24D97F0C544E11E9BC3</vt:lpwstr>
  </property>
</Properties>
</file>