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762" r:id="rId2"/>
    <p:sldId id="1551" r:id="rId3"/>
    <p:sldId id="1569" r:id="rId4"/>
    <p:sldId id="1567" r:id="rId5"/>
    <p:sldId id="1580" r:id="rId6"/>
    <p:sldId id="1582" r:id="rId7"/>
    <p:sldId id="1579" r:id="rId8"/>
    <p:sldId id="1573" r:id="rId9"/>
    <p:sldId id="1552" r:id="rId10"/>
    <p:sldId id="1581" r:id="rId11"/>
    <p:sldId id="1574" r:id="rId12"/>
    <p:sldId id="1570" r:id="rId13"/>
    <p:sldId id="1571" r:id="rId14"/>
    <p:sldId id="1575" r:id="rId15"/>
    <p:sldId id="1576" r:id="rId16"/>
    <p:sldId id="1572" r:id="rId17"/>
    <p:sldId id="1578" r:id="rId18"/>
    <p:sldId id="1565" r:id="rId19"/>
    <p:sldId id="1384" r:id="rId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AF3F"/>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1" autoAdjust="0"/>
    <p:restoredTop sz="90606" autoAdjust="0"/>
  </p:normalViewPr>
  <p:slideViewPr>
    <p:cSldViewPr>
      <p:cViewPr varScale="1">
        <p:scale>
          <a:sx n="78" d="100"/>
          <a:sy n="78" d="100"/>
        </p:scale>
        <p:origin x="1277" y="58"/>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p:scale>
          <a:sx n="124" d="100"/>
          <a:sy n="124" d="100"/>
        </p:scale>
        <p:origin x="1920"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30.01.2024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30.01.2024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10</a:t>
            </a:fld>
            <a:endParaRPr lang="cs-CZ"/>
          </a:p>
        </p:txBody>
      </p:sp>
    </p:spTree>
    <p:extLst>
      <p:ext uri="{BB962C8B-B14F-4D97-AF65-F5344CB8AC3E}">
        <p14:creationId xmlns:p14="http://schemas.microsoft.com/office/powerpoint/2010/main" val="2240328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a:t>
            </a:fld>
            <a:endParaRPr lang="cs-CZ"/>
          </a:p>
        </p:txBody>
      </p:sp>
    </p:spTree>
    <p:extLst>
      <p:ext uri="{BB962C8B-B14F-4D97-AF65-F5344CB8AC3E}">
        <p14:creationId xmlns:p14="http://schemas.microsoft.com/office/powerpoint/2010/main" val="70029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12</a:t>
            </a:fld>
            <a:endParaRPr lang="cs-CZ"/>
          </a:p>
        </p:txBody>
      </p:sp>
    </p:spTree>
    <p:extLst>
      <p:ext uri="{BB962C8B-B14F-4D97-AF65-F5344CB8AC3E}">
        <p14:creationId xmlns:p14="http://schemas.microsoft.com/office/powerpoint/2010/main" val="462982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13</a:t>
            </a:fld>
            <a:endParaRPr lang="cs-CZ"/>
          </a:p>
        </p:txBody>
      </p:sp>
    </p:spTree>
    <p:extLst>
      <p:ext uri="{BB962C8B-B14F-4D97-AF65-F5344CB8AC3E}">
        <p14:creationId xmlns:p14="http://schemas.microsoft.com/office/powerpoint/2010/main" val="4068620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14</a:t>
            </a:fld>
            <a:endParaRPr lang="cs-CZ"/>
          </a:p>
        </p:txBody>
      </p:sp>
    </p:spTree>
    <p:extLst>
      <p:ext uri="{BB962C8B-B14F-4D97-AF65-F5344CB8AC3E}">
        <p14:creationId xmlns:p14="http://schemas.microsoft.com/office/powerpoint/2010/main" val="2640508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15</a:t>
            </a:fld>
            <a:endParaRPr lang="cs-CZ"/>
          </a:p>
        </p:txBody>
      </p:sp>
    </p:spTree>
    <p:extLst>
      <p:ext uri="{BB962C8B-B14F-4D97-AF65-F5344CB8AC3E}">
        <p14:creationId xmlns:p14="http://schemas.microsoft.com/office/powerpoint/2010/main" val="1013617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16</a:t>
            </a:fld>
            <a:endParaRPr lang="cs-CZ"/>
          </a:p>
        </p:txBody>
      </p:sp>
    </p:spTree>
    <p:extLst>
      <p:ext uri="{BB962C8B-B14F-4D97-AF65-F5344CB8AC3E}">
        <p14:creationId xmlns:p14="http://schemas.microsoft.com/office/powerpoint/2010/main" val="1062399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17</a:t>
            </a:fld>
            <a:endParaRPr lang="cs-CZ"/>
          </a:p>
        </p:txBody>
      </p:sp>
    </p:spTree>
    <p:extLst>
      <p:ext uri="{BB962C8B-B14F-4D97-AF65-F5344CB8AC3E}">
        <p14:creationId xmlns:p14="http://schemas.microsoft.com/office/powerpoint/2010/main" val="437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18</a:t>
            </a:fld>
            <a:endParaRPr lang="cs-CZ"/>
          </a:p>
        </p:txBody>
      </p:sp>
    </p:spTree>
    <p:extLst>
      <p:ext uri="{BB962C8B-B14F-4D97-AF65-F5344CB8AC3E}">
        <p14:creationId xmlns:p14="http://schemas.microsoft.com/office/powerpoint/2010/main" val="3493114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19</a:t>
            </a:fld>
            <a:endParaRPr lang="cs-CZ"/>
          </a:p>
        </p:txBody>
      </p:sp>
    </p:spTree>
    <p:extLst>
      <p:ext uri="{BB962C8B-B14F-4D97-AF65-F5344CB8AC3E}">
        <p14:creationId xmlns:p14="http://schemas.microsoft.com/office/powerpoint/2010/main" val="1355941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133139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baseline="0"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a:t>
            </a:fld>
            <a:endParaRPr lang="cs-CZ"/>
          </a:p>
        </p:txBody>
      </p:sp>
    </p:spTree>
    <p:extLst>
      <p:ext uri="{BB962C8B-B14F-4D97-AF65-F5344CB8AC3E}">
        <p14:creationId xmlns:p14="http://schemas.microsoft.com/office/powerpoint/2010/main" val="85785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a:t>
            </a:fld>
            <a:endParaRPr lang="cs-CZ"/>
          </a:p>
        </p:txBody>
      </p:sp>
    </p:spTree>
    <p:extLst>
      <p:ext uri="{BB962C8B-B14F-4D97-AF65-F5344CB8AC3E}">
        <p14:creationId xmlns:p14="http://schemas.microsoft.com/office/powerpoint/2010/main" val="1597040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a:t>
            </a:fld>
            <a:endParaRPr lang="cs-CZ"/>
          </a:p>
        </p:txBody>
      </p:sp>
    </p:spTree>
    <p:extLst>
      <p:ext uri="{BB962C8B-B14F-4D97-AF65-F5344CB8AC3E}">
        <p14:creationId xmlns:p14="http://schemas.microsoft.com/office/powerpoint/2010/main" val="2920319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a:t>
            </a:fld>
            <a:endParaRPr lang="cs-CZ"/>
          </a:p>
        </p:txBody>
      </p:sp>
    </p:spTree>
    <p:extLst>
      <p:ext uri="{BB962C8B-B14F-4D97-AF65-F5344CB8AC3E}">
        <p14:creationId xmlns:p14="http://schemas.microsoft.com/office/powerpoint/2010/main" val="1788099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7</a:t>
            </a:fld>
            <a:endParaRPr lang="cs-CZ"/>
          </a:p>
        </p:txBody>
      </p:sp>
    </p:spTree>
    <p:extLst>
      <p:ext uri="{BB962C8B-B14F-4D97-AF65-F5344CB8AC3E}">
        <p14:creationId xmlns:p14="http://schemas.microsoft.com/office/powerpoint/2010/main" val="3557688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a:t>
            </a:fld>
            <a:endParaRPr lang="cs-CZ"/>
          </a:p>
        </p:txBody>
      </p:sp>
    </p:spTree>
    <p:extLst>
      <p:ext uri="{BB962C8B-B14F-4D97-AF65-F5344CB8AC3E}">
        <p14:creationId xmlns:p14="http://schemas.microsoft.com/office/powerpoint/2010/main" val="242083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a:t>
            </a:fld>
            <a:endParaRPr lang="cs-CZ"/>
          </a:p>
        </p:txBody>
      </p:sp>
    </p:spTree>
    <p:extLst>
      <p:ext uri="{BB962C8B-B14F-4D97-AF65-F5344CB8AC3E}">
        <p14:creationId xmlns:p14="http://schemas.microsoft.com/office/powerpoint/2010/main" val="2190856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30.01.2024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ortal-vz.cz/metodiky-stanovisk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cr2030.cz/zavazky/odpovedne-nakupovani/" TargetMode="External"/><Relationship Id="rId4" Type="http://schemas.openxmlformats.org/officeDocument/2006/relationships/hyperlink" Target="http://www.sovz.cz/"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databaze-strategie.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dirty="0"/>
              <a:t>Environmentálně odpovědné zadávání VZ</a:t>
            </a:r>
          </a:p>
          <a:p>
            <a:pPr marL="0" indent="0" algn="ctr">
              <a:buNone/>
            </a:pPr>
            <a:endParaRPr lang="cs-CZ" sz="4800" b="1" dirty="0">
              <a:solidFill>
                <a:srgbClr val="000099"/>
              </a:solidFill>
            </a:endParaRPr>
          </a:p>
          <a:p>
            <a:pPr marL="0" indent="0" algn="r">
              <a:buNone/>
            </a:pPr>
            <a:r>
              <a:rPr lang="cs-CZ" sz="1800" dirty="0">
                <a:solidFill>
                  <a:schemeClr val="accent1"/>
                </a:solidFill>
              </a:rPr>
              <a:t>Jana Nedvědická</a:t>
            </a:r>
          </a:p>
          <a:p>
            <a:pPr marL="0" indent="0" algn="r">
              <a:buNone/>
            </a:pPr>
            <a:r>
              <a:rPr lang="cs-CZ" sz="1800" dirty="0">
                <a:solidFill>
                  <a:schemeClr val="accent1"/>
                </a:solidFill>
              </a:rPr>
              <a:t>Odbor strategií, práva a elektronizace veřejných zakázek </a:t>
            </a:r>
          </a:p>
          <a:p>
            <a:pPr marL="0" indent="0" algn="r">
              <a:buNone/>
            </a:pPr>
            <a:r>
              <a:rPr lang="cs-CZ" sz="1800" dirty="0">
                <a:solidFill>
                  <a:schemeClr val="accent1"/>
                </a:solidFill>
              </a:rPr>
              <a:t>MMR</a:t>
            </a: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Systém EMAS x ISO 14001</a:t>
            </a:r>
          </a:p>
        </p:txBody>
      </p:sp>
      <p:sp>
        <p:nvSpPr>
          <p:cNvPr id="8" name="Zástupný symbol pro obsah 7"/>
          <p:cNvSpPr>
            <a:spLocks noGrp="1"/>
          </p:cNvSpPr>
          <p:nvPr>
            <p:ph idx="1"/>
          </p:nvPr>
        </p:nvSpPr>
        <p:spPr/>
        <p:txBody>
          <a:bodyPr/>
          <a:lstStyle/>
          <a:p>
            <a:r>
              <a:rPr lang="cs-CZ" dirty="0"/>
              <a:t>www.emaseu.cz; www.cenia.cz</a:t>
            </a:r>
          </a:p>
          <a:p>
            <a:endParaRPr lang="cs-CZ" dirty="0"/>
          </a:p>
        </p:txBody>
      </p:sp>
      <p:pic>
        <p:nvPicPr>
          <p:cNvPr id="2" name="Obrázek 1"/>
          <p:cNvPicPr>
            <a:picLocks noChangeAspect="1"/>
          </p:cNvPicPr>
          <p:nvPr/>
        </p:nvPicPr>
        <p:blipFill>
          <a:blip r:embed="rId3"/>
          <a:stretch>
            <a:fillRect/>
          </a:stretch>
        </p:blipFill>
        <p:spPr>
          <a:xfrm>
            <a:off x="2411760" y="2924944"/>
            <a:ext cx="3609975" cy="2867025"/>
          </a:xfrm>
          <a:prstGeom prst="rect">
            <a:avLst/>
          </a:prstGeom>
        </p:spPr>
      </p:pic>
    </p:spTree>
    <p:extLst>
      <p:ext uri="{BB962C8B-B14F-4D97-AF65-F5344CB8AC3E}">
        <p14:creationId xmlns:p14="http://schemas.microsoft.com/office/powerpoint/2010/main" val="27381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7500" lnSpcReduction="20000"/>
          </a:bodyPr>
          <a:lstStyle/>
          <a:p>
            <a:r>
              <a:rPr lang="cs-CZ" dirty="0"/>
              <a:t>Nastavení technických podmínek prostřednictvím parametrů vyjadřujících </a:t>
            </a:r>
            <a:r>
              <a:rPr lang="cs-CZ" b="1" dirty="0"/>
              <a:t>požadavky na výkon nebo funkci, popis účelu nebo potřeb, které mají být naplněny</a:t>
            </a:r>
            <a:r>
              <a:rPr lang="cs-CZ" dirty="0"/>
              <a:t> (§ 89 odst. 1 písm. a) ZZVZ</a:t>
            </a:r>
          </a:p>
          <a:p>
            <a:r>
              <a:rPr lang="cs-CZ" dirty="0"/>
              <a:t>nebo </a:t>
            </a:r>
            <a:r>
              <a:rPr lang="cs-CZ" b="1" dirty="0"/>
              <a:t>odkazem na štítky – ekoznačky </a:t>
            </a:r>
            <a:r>
              <a:rPr lang="cs-CZ" dirty="0"/>
              <a:t>(§ 89 odst. 1 písm. c) a § 94 ZZVZ)</a:t>
            </a:r>
            <a:r>
              <a:rPr lang="cs-CZ" b="1" dirty="0"/>
              <a:t>: </a:t>
            </a:r>
          </a:p>
          <a:p>
            <a:pPr marL="457200" indent="-457200">
              <a:buFontTx/>
              <a:buChar char="-"/>
            </a:pPr>
            <a:r>
              <a:rPr lang="cs-CZ" dirty="0"/>
              <a:t>požadavky na označení štítkem se musí týkat výhradně kritérií, která souvisejí s předmětem VZ</a:t>
            </a:r>
          </a:p>
          <a:p>
            <a:pPr marL="457200" indent="-457200">
              <a:buFontTx/>
              <a:buChar char="-"/>
            </a:pPr>
            <a:r>
              <a:rPr lang="cs-CZ" dirty="0"/>
              <a:t>musí být vhodné pro vymezení vlastností předmětu VZ</a:t>
            </a:r>
          </a:p>
          <a:p>
            <a:pPr marL="457200" indent="-457200">
              <a:buFontTx/>
              <a:buChar char="-"/>
            </a:pPr>
            <a:r>
              <a:rPr lang="cs-CZ" dirty="0"/>
              <a:t>požadavky na proceduru přidělení štítků, jejich přístupnost a nezávislost přidělování štítku na dodavateli</a:t>
            </a:r>
          </a:p>
          <a:p>
            <a:r>
              <a:rPr lang="cs-CZ" dirty="0"/>
              <a:t>-</a:t>
            </a:r>
            <a:r>
              <a:rPr lang="cs-CZ" b="1" dirty="0"/>
              <a:t> </a:t>
            </a:r>
            <a:r>
              <a:rPr lang="cs-CZ" dirty="0"/>
              <a:t>zadavatel musí přijmout jakýkoli jiný vhodný štítek osvědčující, že dodávky, služby nebo stavební práce splňují rovnocenné požadavky, případně jiný vhodný důkaz, pokud dodavatel prokazatelně neměl možnost požadovaný nebo rovnocenný štítek získat</a:t>
            </a:r>
          </a:p>
          <a:p>
            <a:r>
              <a:rPr lang="cs-CZ" dirty="0"/>
              <a:t>www.ekoznacka.cz</a:t>
            </a:r>
          </a:p>
          <a:p>
            <a:r>
              <a:rPr lang="cs-CZ" dirty="0"/>
              <a:t>§ 89 odst. 2 ZZVZ Technické podmínky mohou zahrnovat rovněž charakteristiky z hlediska vlivu na životní prostředí.</a:t>
            </a:r>
          </a:p>
          <a:p>
            <a:endParaRPr lang="cs-CZ" dirty="0"/>
          </a:p>
        </p:txBody>
      </p:sp>
      <p:sp>
        <p:nvSpPr>
          <p:cNvPr id="3" name="Nadpis 2"/>
          <p:cNvSpPr>
            <a:spLocks noGrp="1"/>
          </p:cNvSpPr>
          <p:nvPr>
            <p:ph type="title"/>
          </p:nvPr>
        </p:nvSpPr>
        <p:spPr/>
        <p:txBody>
          <a:bodyPr/>
          <a:lstStyle/>
          <a:p>
            <a:r>
              <a:rPr lang="cs-CZ" dirty="0"/>
              <a:t>Technické podmínky</a:t>
            </a:r>
          </a:p>
        </p:txBody>
      </p:sp>
    </p:spTree>
    <p:extLst>
      <p:ext uri="{BB962C8B-B14F-4D97-AF65-F5344CB8AC3E}">
        <p14:creationId xmlns:p14="http://schemas.microsoft.com/office/powerpoint/2010/main" val="326898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Rozhodnutí </a:t>
            </a:r>
            <a:r>
              <a:rPr lang="cs-CZ" dirty="0" err="1"/>
              <a:t>sp</a:t>
            </a:r>
            <a:r>
              <a:rPr lang="cs-CZ" dirty="0"/>
              <a:t>. Zn. S179/2018 ze dne 4. 9. 2018</a:t>
            </a:r>
          </a:p>
          <a:p>
            <a:r>
              <a:rPr lang="cs-CZ" dirty="0"/>
              <a:t>Dodavatel protestoval proti požadavku na emisní limit vozidla.</a:t>
            </a:r>
          </a:p>
          <a:p>
            <a:r>
              <a:rPr lang="cs-CZ" dirty="0"/>
              <a:t>ÚOHS - Do kvality plnění lze zahrnout i ekologické a sociální aspekty.</a:t>
            </a:r>
          </a:p>
        </p:txBody>
      </p:sp>
      <p:sp>
        <p:nvSpPr>
          <p:cNvPr id="3" name="Nadpis 2"/>
          <p:cNvSpPr>
            <a:spLocks noGrp="1"/>
          </p:cNvSpPr>
          <p:nvPr>
            <p:ph type="title"/>
          </p:nvPr>
        </p:nvSpPr>
        <p:spPr/>
        <p:txBody>
          <a:bodyPr/>
          <a:lstStyle/>
          <a:p>
            <a:r>
              <a:rPr lang="cs-CZ" dirty="0"/>
              <a:t>Co na to ÚOHS?</a:t>
            </a:r>
          </a:p>
        </p:txBody>
      </p:sp>
    </p:spTree>
    <p:extLst>
      <p:ext uri="{BB962C8B-B14F-4D97-AF65-F5344CB8AC3E}">
        <p14:creationId xmlns:p14="http://schemas.microsoft.com/office/powerpoint/2010/main" val="4274446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Lze využít </a:t>
            </a:r>
            <a:r>
              <a:rPr lang="cs-CZ" b="1" dirty="0"/>
              <a:t>zvláštní podmínku plnění VZ v oblasti vlivu předmětu veřejné zakázky na životní prostředí  </a:t>
            </a:r>
            <a:r>
              <a:rPr lang="cs-CZ" dirty="0"/>
              <a:t>podle § 37 odst. 1 písm. d) ZZVZ</a:t>
            </a:r>
          </a:p>
          <a:p>
            <a:pPr marL="457200" indent="-457200">
              <a:buFont typeface="Arial" panose="020B0604020202020204" pitchFamily="34" charset="0"/>
              <a:buChar char="•"/>
            </a:pPr>
            <a:r>
              <a:rPr lang="cs-CZ" dirty="0"/>
              <a:t>musí se ji zavázat plnit každý dodavatel</a:t>
            </a:r>
          </a:p>
          <a:p>
            <a:pPr marL="457200" indent="-457200">
              <a:buFont typeface="Arial" panose="020B0604020202020204" pitchFamily="34" charset="0"/>
              <a:buChar char="•"/>
            </a:pPr>
            <a:r>
              <a:rPr lang="cs-CZ" dirty="0"/>
              <a:t>musí souviset s předmětem plnění VZ, musí zde být nějaký vliv předmětu VZ na životní prostředí – typicky např. požadavek na postup šetrný k životnímu prostředí (u služby či stavební práce), u dodávky proces výroby šetrný k životnímu prostředí apod.</a:t>
            </a:r>
          </a:p>
          <a:p>
            <a:pPr marL="457200" indent="-457200">
              <a:buFont typeface="Arial" panose="020B0604020202020204" pitchFamily="34" charset="0"/>
              <a:buChar char="•"/>
            </a:pPr>
            <a:r>
              <a:rPr lang="cs-CZ" dirty="0"/>
              <a:t>lze využít možnost požadovat předložení dokladů až vybraným dodavatelem podle § 104</a:t>
            </a:r>
          </a:p>
          <a:p>
            <a:r>
              <a:rPr lang="cs-CZ" dirty="0"/>
              <a:t>X kritérium hodnocení – může se stát, že žádný dodavatel nebude ochoten uvedené splnit</a:t>
            </a:r>
          </a:p>
          <a:p>
            <a:endParaRPr lang="cs-CZ" dirty="0"/>
          </a:p>
          <a:p>
            <a:endParaRPr lang="cs-CZ" dirty="0"/>
          </a:p>
          <a:p>
            <a:endParaRPr lang="cs-CZ" dirty="0"/>
          </a:p>
        </p:txBody>
      </p:sp>
      <p:sp>
        <p:nvSpPr>
          <p:cNvPr id="3" name="Nadpis 2"/>
          <p:cNvSpPr>
            <a:spLocks noGrp="1"/>
          </p:cNvSpPr>
          <p:nvPr>
            <p:ph type="title"/>
          </p:nvPr>
        </p:nvSpPr>
        <p:spPr/>
        <p:txBody>
          <a:bodyPr/>
          <a:lstStyle/>
          <a:p>
            <a:r>
              <a:rPr lang="cs-CZ" dirty="0"/>
              <a:t>Zvláštní podmínka plnění VZ</a:t>
            </a:r>
          </a:p>
        </p:txBody>
      </p:sp>
    </p:spTree>
    <p:extLst>
      <p:ext uri="{BB962C8B-B14F-4D97-AF65-F5344CB8AC3E}">
        <p14:creationId xmlns:p14="http://schemas.microsoft.com/office/powerpoint/2010/main" val="908919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3140968"/>
            <a:ext cx="8291264" cy="3312368"/>
          </a:xfrm>
        </p:spPr>
        <p:txBody>
          <a:bodyPr>
            <a:normAutofit fontScale="55000" lnSpcReduction="20000"/>
          </a:bodyPr>
          <a:lstStyle/>
          <a:p>
            <a:r>
              <a:rPr lang="cs-CZ" dirty="0"/>
              <a:t>Zákon č. 360/2022 Sb., </a:t>
            </a:r>
            <a:r>
              <a:rPr lang="cs-CZ" b="1" dirty="0"/>
              <a:t>o podpoře </a:t>
            </a:r>
            <a:r>
              <a:rPr lang="cs-CZ" b="1" dirty="0" err="1"/>
              <a:t>nízkoemisních</a:t>
            </a:r>
            <a:r>
              <a:rPr lang="cs-CZ" b="1" dirty="0"/>
              <a:t> vozidel</a:t>
            </a:r>
            <a:r>
              <a:rPr lang="cs-CZ" dirty="0"/>
              <a:t> prostřednictvím zadávání veřejných zakázek a veřejných služeb v přepravě cestujících</a:t>
            </a:r>
          </a:p>
          <a:p>
            <a:r>
              <a:rPr lang="cs-CZ" dirty="0"/>
              <a:t>Dopadá na smlouvy na </a:t>
            </a:r>
            <a:r>
              <a:rPr lang="cs-CZ" b="1" dirty="0"/>
              <a:t>nadlimitní VZ na </a:t>
            </a:r>
          </a:p>
          <a:p>
            <a:pPr marL="457200" indent="-457200">
              <a:buFont typeface="Arial" panose="020B0604020202020204" pitchFamily="34" charset="0"/>
              <a:buChar char="•"/>
            </a:pPr>
            <a:r>
              <a:rPr lang="cs-CZ" b="1" dirty="0"/>
              <a:t>pořízení silničních vozidel </a:t>
            </a:r>
          </a:p>
          <a:p>
            <a:pPr marL="457200" indent="-457200">
              <a:buFont typeface="Arial" panose="020B0604020202020204" pitchFamily="34" charset="0"/>
              <a:buChar char="•"/>
            </a:pPr>
            <a:r>
              <a:rPr lang="cs-CZ" b="1" dirty="0"/>
              <a:t>služby z přílohy č. 1 tohoto zákona (pokud jsou poskytovány prostřednictvím silničního vozidla, které spadá do působnosti tohoto zákona)</a:t>
            </a:r>
          </a:p>
          <a:p>
            <a:r>
              <a:rPr lang="cs-CZ" b="1" dirty="0"/>
              <a:t>Dopadá i na „nadlimitní“ veřejné služby v přepravě cestujících.</a:t>
            </a:r>
          </a:p>
          <a:p>
            <a:r>
              <a:rPr lang="pl-PL" b="1" dirty="0"/>
              <a:t>Minimální podíl se počítá ze souhrnu všech zakázek v daném časovém období!</a:t>
            </a:r>
          </a:p>
          <a:p>
            <a:pPr marL="457200" indent="-457200">
              <a:buFont typeface="Arial" panose="020B0604020202020204" pitchFamily="34" charset="0"/>
              <a:buChar char="•"/>
            </a:pPr>
            <a:endParaRPr lang="cs-CZ" b="1" dirty="0"/>
          </a:p>
          <a:p>
            <a:pPr marL="457200" indent="-457200">
              <a:buFontTx/>
              <a:buChar char="-"/>
            </a:pPr>
            <a:endParaRPr lang="cs-CZ" b="1" dirty="0"/>
          </a:p>
          <a:p>
            <a:pPr marL="457200" indent="-457200">
              <a:buFontTx/>
              <a:buChar char="-"/>
            </a:pPr>
            <a:endParaRPr lang="cs-CZ" b="1" dirty="0"/>
          </a:p>
          <a:p>
            <a:pPr marL="457200" indent="-457200">
              <a:buFontTx/>
              <a:buChar char="-"/>
            </a:pPr>
            <a:endParaRPr lang="cs-CZ" b="1" dirty="0"/>
          </a:p>
          <a:p>
            <a:pPr marL="457200" indent="-457200">
              <a:buFontTx/>
              <a:buChar char="-"/>
            </a:pPr>
            <a:endParaRPr lang="cs-CZ" b="1" dirty="0"/>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endParaRPr lang="cs-CZ" dirty="0"/>
          </a:p>
          <a:p>
            <a:endParaRPr lang="cs-CZ" dirty="0"/>
          </a:p>
          <a:p>
            <a:endParaRPr lang="cs-CZ" dirty="0"/>
          </a:p>
        </p:txBody>
      </p:sp>
      <p:sp>
        <p:nvSpPr>
          <p:cNvPr id="3" name="Nadpis 2"/>
          <p:cNvSpPr>
            <a:spLocks noGrp="1"/>
          </p:cNvSpPr>
          <p:nvPr>
            <p:ph type="title"/>
          </p:nvPr>
        </p:nvSpPr>
        <p:spPr>
          <a:xfrm>
            <a:off x="395536" y="1412776"/>
            <a:ext cx="8291264" cy="1152128"/>
          </a:xfrm>
        </p:spPr>
        <p:txBody>
          <a:bodyPr/>
          <a:lstStyle/>
          <a:p>
            <a:r>
              <a:rPr lang="cs-CZ" dirty="0"/>
              <a:t>SILNIČNÍ VOZIDLA – povinnost minimálních podílů </a:t>
            </a:r>
            <a:r>
              <a:rPr lang="cs-CZ" dirty="0" err="1"/>
              <a:t>nízkoemisních</a:t>
            </a:r>
            <a:r>
              <a:rPr lang="cs-CZ" dirty="0"/>
              <a:t> vozidel</a:t>
            </a:r>
          </a:p>
        </p:txBody>
      </p:sp>
    </p:spTree>
    <p:extLst>
      <p:ext uri="{BB962C8B-B14F-4D97-AF65-F5344CB8AC3E}">
        <p14:creationId xmlns:p14="http://schemas.microsoft.com/office/powerpoint/2010/main" val="1857280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996952"/>
            <a:ext cx="8291264" cy="3456384"/>
          </a:xfrm>
        </p:spPr>
        <p:txBody>
          <a:bodyPr/>
          <a:lstStyle/>
          <a:p>
            <a:endParaRPr lang="cs-CZ" dirty="0"/>
          </a:p>
          <a:p>
            <a:r>
              <a:rPr lang="cs-CZ" dirty="0"/>
              <a:t> </a:t>
            </a:r>
          </a:p>
        </p:txBody>
      </p:sp>
      <p:sp>
        <p:nvSpPr>
          <p:cNvPr id="3" name="Nadpis 2"/>
          <p:cNvSpPr>
            <a:spLocks noGrp="1"/>
          </p:cNvSpPr>
          <p:nvPr>
            <p:ph type="title"/>
          </p:nvPr>
        </p:nvSpPr>
        <p:spPr>
          <a:xfrm>
            <a:off x="395536" y="1412776"/>
            <a:ext cx="8291264" cy="1152128"/>
          </a:xfrm>
        </p:spPr>
        <p:txBody>
          <a:bodyPr/>
          <a:lstStyle/>
          <a:p>
            <a:r>
              <a:rPr lang="cs-CZ" dirty="0"/>
              <a:t>SILNIČNÍ VOZIDLA – povinnost minimálních podílů </a:t>
            </a:r>
            <a:r>
              <a:rPr lang="cs-CZ" dirty="0" err="1"/>
              <a:t>nízkoemisních</a:t>
            </a:r>
            <a:r>
              <a:rPr lang="cs-CZ" dirty="0"/>
              <a:t> vozidel</a:t>
            </a:r>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393" y="2996952"/>
            <a:ext cx="7529213" cy="2448272"/>
          </a:xfrm>
          <a:prstGeom prst="rect">
            <a:avLst/>
          </a:prstGeom>
        </p:spPr>
      </p:pic>
    </p:spTree>
    <p:extLst>
      <p:ext uri="{BB962C8B-B14F-4D97-AF65-F5344CB8AC3E}">
        <p14:creationId xmlns:p14="http://schemas.microsoft.com/office/powerpoint/2010/main" val="310375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buFontTx/>
              <a:buChar char="-"/>
            </a:pPr>
            <a:r>
              <a:rPr lang="cs-CZ" b="1" dirty="0"/>
              <a:t>Kritérium kvality: </a:t>
            </a:r>
            <a:r>
              <a:rPr lang="cs-CZ" dirty="0"/>
              <a:t>sociální, </a:t>
            </a:r>
            <a:r>
              <a:rPr lang="cs-CZ" b="1" dirty="0"/>
              <a:t>environmentální </a:t>
            </a:r>
            <a:r>
              <a:rPr lang="cs-CZ" dirty="0"/>
              <a:t>nebo inovační </a:t>
            </a:r>
            <a:r>
              <a:rPr lang="cs-CZ" b="1" dirty="0"/>
              <a:t>aspekty </a:t>
            </a:r>
            <a:r>
              <a:rPr lang="cs-CZ" dirty="0"/>
              <a:t>podle § 116 odst. 2 písm. d) ZZVZ</a:t>
            </a:r>
          </a:p>
          <a:p>
            <a:r>
              <a:rPr lang="cs-CZ" dirty="0"/>
              <a:t>Příklad: podíl recyklovaných materiálů ve výrobku, s tím, že se stanoví minimální hranice tohoto podílu, a čím větší podíl recyklovaných materiálů budou výrobky obsahovat, tím více bodů v hodnocení nabídka získá….</a:t>
            </a:r>
          </a:p>
          <a:p>
            <a:endParaRPr lang="cs-CZ" dirty="0"/>
          </a:p>
        </p:txBody>
      </p:sp>
      <p:sp>
        <p:nvSpPr>
          <p:cNvPr id="3" name="Nadpis 2"/>
          <p:cNvSpPr>
            <a:spLocks noGrp="1"/>
          </p:cNvSpPr>
          <p:nvPr>
            <p:ph type="title"/>
          </p:nvPr>
        </p:nvSpPr>
        <p:spPr/>
        <p:txBody>
          <a:bodyPr/>
          <a:lstStyle/>
          <a:p>
            <a:r>
              <a:rPr lang="cs-CZ" dirty="0"/>
              <a:t>Hodnocení</a:t>
            </a:r>
          </a:p>
        </p:txBody>
      </p:sp>
    </p:spTree>
    <p:extLst>
      <p:ext uri="{BB962C8B-B14F-4D97-AF65-F5344CB8AC3E}">
        <p14:creationId xmlns:p14="http://schemas.microsoft.com/office/powerpoint/2010/main" val="674487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normAutofit fontScale="77500" lnSpcReduction="20000"/>
          </a:bodyPr>
          <a:lstStyle/>
          <a:p>
            <a:r>
              <a:rPr lang="cs-CZ" i="1" dirty="0"/>
              <a:t>Z rozhodnutí ÚOHS R0020/2023/VZ, které nabylo právní moci dne 13.03.2023: </a:t>
            </a:r>
            <a:endParaRPr lang="cs-CZ" dirty="0"/>
          </a:p>
          <a:p>
            <a:r>
              <a:rPr lang="cs-CZ" dirty="0"/>
              <a:t>Úřad v obecné rovině uvedl, že volba zadavatele je jeho výhradním právem a v mezích zákonem stanovených podmínek, zásad a omezení závisí na jeho konkrétních preferencích s přihlédnutím ke specifikům předmětu plnění zadávané veřejné zakázky. </a:t>
            </a:r>
            <a:r>
              <a:rPr lang="cs-CZ" b="1" dirty="0"/>
              <a:t>Ohledně samotného hodnoticího kritéria „Rozsah zatížení životního prostředí při dopravě“ pak Úřad dospěl k závěru, že zadavatelem uvedené důvody pro jeho stanovení vychází z konkrétních logických příčin a jsou podpořeny relevantními argumenty a legitimní úvahou zadavatele</a:t>
            </a:r>
            <a:r>
              <a:rPr lang="cs-CZ" dirty="0"/>
              <a:t>, tudíž jej Úřad neshledal jako excesivní či nepřiměřené a uzavřel, že nevybočují z rámce zákonem nastíněného smyslu environmentálního zadávání.</a:t>
            </a:r>
            <a:r>
              <a:rPr lang="cs-CZ" i="1" dirty="0"/>
              <a:t> </a:t>
            </a:r>
            <a:endParaRPr lang="cs-CZ" dirty="0"/>
          </a:p>
        </p:txBody>
      </p:sp>
      <p:sp>
        <p:nvSpPr>
          <p:cNvPr id="3" name="Nadpis 2"/>
          <p:cNvSpPr>
            <a:spLocks noGrp="1"/>
          </p:cNvSpPr>
          <p:nvPr>
            <p:ph type="title"/>
          </p:nvPr>
        </p:nvSpPr>
        <p:spPr>
          <a:xfrm>
            <a:off x="395536" y="1412776"/>
            <a:ext cx="8291264" cy="648072"/>
          </a:xfrm>
        </p:spPr>
        <p:txBody>
          <a:bodyPr/>
          <a:lstStyle/>
          <a:p>
            <a:r>
              <a:rPr lang="cs-CZ" dirty="0"/>
              <a:t>K hodnotícím kritériím</a:t>
            </a:r>
          </a:p>
        </p:txBody>
      </p:sp>
    </p:spTree>
    <p:extLst>
      <p:ext uri="{BB962C8B-B14F-4D97-AF65-F5344CB8AC3E}">
        <p14:creationId xmlns:p14="http://schemas.microsoft.com/office/powerpoint/2010/main" val="665983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Metodiky ekologické</a:t>
            </a:r>
          </a:p>
          <a:p>
            <a:r>
              <a:rPr lang="cs-CZ" dirty="0">
                <a:hlinkClick r:id="rId3"/>
              </a:rPr>
              <a:t>www.portal-vz.cz/metodiky-stanoviska</a:t>
            </a:r>
            <a:endParaRPr lang="cs-CZ" dirty="0"/>
          </a:p>
          <a:p>
            <a:r>
              <a:rPr lang="cs-CZ" dirty="0"/>
              <a:t>Kompletní informace k OVZ, metodiky a příklady dobré praxe:</a:t>
            </a:r>
          </a:p>
          <a:p>
            <a:r>
              <a:rPr lang="cs-CZ" dirty="0">
                <a:hlinkClick r:id="rId4"/>
              </a:rPr>
              <a:t>www.sovz.cz</a:t>
            </a:r>
            <a:endParaRPr lang="cs-CZ" dirty="0"/>
          </a:p>
          <a:p>
            <a:r>
              <a:rPr lang="cs-CZ" dirty="0"/>
              <a:t>Iniciativa k odpovědnému nakupování</a:t>
            </a:r>
          </a:p>
          <a:p>
            <a:r>
              <a:rPr lang="cs-CZ" dirty="0">
                <a:hlinkClick r:id="rId5"/>
              </a:rPr>
              <a:t>Odpovědné nakupování - ČR 2030 | Závazky (cr2030.cz)</a:t>
            </a:r>
            <a:endParaRPr lang="cs-CZ" dirty="0"/>
          </a:p>
        </p:txBody>
      </p:sp>
      <p:sp>
        <p:nvSpPr>
          <p:cNvPr id="3" name="Nadpis 2"/>
          <p:cNvSpPr>
            <a:spLocks noGrp="1"/>
          </p:cNvSpPr>
          <p:nvPr>
            <p:ph type="title"/>
          </p:nvPr>
        </p:nvSpPr>
        <p:spPr/>
        <p:txBody>
          <a:bodyPr/>
          <a:lstStyle/>
          <a:p>
            <a:r>
              <a:rPr lang="cs-CZ" dirty="0"/>
              <a:t>Důležité odkazy</a:t>
            </a:r>
          </a:p>
        </p:txBody>
      </p:sp>
    </p:spTree>
    <p:extLst>
      <p:ext uri="{BB962C8B-B14F-4D97-AF65-F5344CB8AC3E}">
        <p14:creationId xmlns:p14="http://schemas.microsoft.com/office/powerpoint/2010/main" val="1237074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429000"/>
            <a:ext cx="9144000" cy="1080120"/>
          </a:xfrm>
          <a:prstGeom prst="rect">
            <a:avLst/>
          </a:prstGeom>
        </p:spPr>
        <p:txBody>
          <a:bodyPr/>
          <a:lstStyle/>
          <a:p>
            <a:pPr eaLnBrk="1" hangingPunct="1">
              <a:defRPr/>
            </a:pPr>
            <a:r>
              <a:rPr lang="cs-CZ" sz="4400" dirty="0">
                <a:solidFill>
                  <a:schemeClr val="accent1"/>
                </a:solidFill>
              </a:rPr>
              <a:t>DĚKUJI ZA POZORNOST</a:t>
            </a:r>
            <a:endParaRPr lang="en-US" sz="44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924944"/>
            <a:ext cx="8291264" cy="3528392"/>
          </a:xfrm>
        </p:spPr>
        <p:txBody>
          <a:bodyPr>
            <a:normAutofit/>
          </a:bodyPr>
          <a:lstStyle/>
          <a:p>
            <a:pPr lvl="0"/>
            <a:r>
              <a:rPr lang="cs-CZ" sz="1800" b="1" dirty="0">
                <a:solidFill>
                  <a:srgbClr val="000000"/>
                </a:solidFill>
                <a:ea typeface="Times New Roman" panose="02020603050405020304" pitchFamily="18" charset="0"/>
              </a:rPr>
              <a:t>Definic je více, ale v zásadě jde o snahu snižovat při zadávání VZ zátěž na životní prostředí.</a:t>
            </a:r>
          </a:p>
          <a:p>
            <a:pPr lvl="0"/>
            <a:r>
              <a:rPr lang="cs-CZ" sz="1800" i="1" dirty="0">
                <a:solidFill>
                  <a:srgbClr val="000000"/>
                </a:solidFill>
                <a:ea typeface="Times New Roman" panose="02020603050405020304" pitchFamily="18" charset="0"/>
              </a:rPr>
              <a:t>Snižování emisí, využívání obnovitelných zdrojů, recyklace, úspora energií, nakládání s odpady, ….</a:t>
            </a:r>
            <a:r>
              <a:rPr lang="cs-CZ" sz="1800" dirty="0">
                <a:solidFill>
                  <a:srgbClr val="000000"/>
                </a:solidFill>
                <a:ea typeface="Times New Roman" panose="02020603050405020304" pitchFamily="18" charset="0"/>
              </a:rPr>
              <a:t>.</a:t>
            </a:r>
          </a:p>
          <a:p>
            <a:pPr lvl="0"/>
            <a:r>
              <a:rPr lang="cs-CZ" sz="1800" dirty="0">
                <a:hlinkClick r:id="rId3"/>
              </a:rPr>
              <a:t>Databáze Strategií - </a:t>
            </a:r>
            <a:r>
              <a:rPr lang="cs-CZ" sz="1800" dirty="0" err="1">
                <a:hlinkClick r:id="rId3"/>
              </a:rPr>
              <a:t>home</a:t>
            </a:r>
            <a:r>
              <a:rPr lang="cs-CZ" sz="1800" dirty="0">
                <a:hlinkClick r:id="rId3"/>
              </a:rPr>
              <a:t> | Databáze strategií - portál pro strategické řízení (databaze-strategie.cz)</a:t>
            </a:r>
            <a:endParaRPr lang="cs-CZ" sz="1800" dirty="0"/>
          </a:p>
        </p:txBody>
      </p:sp>
      <p:sp>
        <p:nvSpPr>
          <p:cNvPr id="3" name="Nadpis 2"/>
          <p:cNvSpPr>
            <a:spLocks noGrp="1"/>
          </p:cNvSpPr>
          <p:nvPr>
            <p:ph type="title"/>
          </p:nvPr>
        </p:nvSpPr>
        <p:spPr>
          <a:xfrm>
            <a:off x="395536" y="1412775"/>
            <a:ext cx="8075240" cy="1440161"/>
          </a:xfrm>
        </p:spPr>
        <p:txBody>
          <a:bodyPr/>
          <a:lstStyle/>
          <a:p>
            <a:r>
              <a:rPr lang="cs-CZ" dirty="0"/>
              <a:t>Pojem environmentálně odpovědného (zeleného, ekologického) veřejného zadávání </a:t>
            </a:r>
          </a:p>
        </p:txBody>
      </p:sp>
      <p:pic>
        <p:nvPicPr>
          <p:cNvPr id="4" name="Obrázek 3"/>
          <p:cNvPicPr>
            <a:picLocks noChangeAspect="1"/>
          </p:cNvPicPr>
          <p:nvPr/>
        </p:nvPicPr>
        <p:blipFill>
          <a:blip r:embed="rId4"/>
          <a:stretch>
            <a:fillRect/>
          </a:stretch>
        </p:blipFill>
        <p:spPr>
          <a:xfrm>
            <a:off x="3851920" y="5013176"/>
            <a:ext cx="3168352" cy="1296144"/>
          </a:xfrm>
          <a:prstGeom prst="rect">
            <a:avLst/>
          </a:prstGeom>
        </p:spPr>
      </p:pic>
    </p:spTree>
    <p:extLst>
      <p:ext uri="{BB962C8B-B14F-4D97-AF65-F5344CB8AC3E}">
        <p14:creationId xmlns:p14="http://schemas.microsoft.com/office/powerpoint/2010/main" val="118127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 28 odst. 1 písm. q) </a:t>
            </a:r>
          </a:p>
          <a:p>
            <a:r>
              <a:rPr lang="cs-CZ" b="1" dirty="0"/>
              <a:t>environmentálně odpovědné zadávání</a:t>
            </a:r>
            <a:r>
              <a:rPr lang="cs-CZ" dirty="0"/>
              <a:t>: </a:t>
            </a:r>
          </a:p>
          <a:p>
            <a:r>
              <a:rPr lang="cs-CZ" dirty="0"/>
              <a:t>postup podle tohoto zákona, při kterém má zadavatel povinnost zohlednit </a:t>
            </a:r>
            <a:r>
              <a:rPr lang="cs-CZ" b="1" dirty="0"/>
              <a:t>například</a:t>
            </a:r>
            <a:r>
              <a:rPr lang="cs-CZ" dirty="0"/>
              <a:t> </a:t>
            </a:r>
            <a:r>
              <a:rPr lang="cs-CZ" b="1" dirty="0"/>
              <a:t>dopad na životní prostředí, trvale udržitelný rozvoj, životní cyklus dodávky, služby nebo stavební práce </a:t>
            </a:r>
            <a:r>
              <a:rPr lang="cs-CZ" dirty="0"/>
              <a:t>a další environmentálně relevantní hlediska spojená s veřejnou zakázkou </a:t>
            </a:r>
          </a:p>
          <a:p>
            <a:endParaRPr lang="cs-CZ" dirty="0"/>
          </a:p>
        </p:txBody>
      </p:sp>
      <p:sp>
        <p:nvSpPr>
          <p:cNvPr id="3" name="Nadpis 2"/>
          <p:cNvSpPr>
            <a:spLocks noGrp="1"/>
          </p:cNvSpPr>
          <p:nvPr>
            <p:ph type="title"/>
          </p:nvPr>
        </p:nvSpPr>
        <p:spPr/>
        <p:txBody>
          <a:bodyPr/>
          <a:lstStyle/>
          <a:p>
            <a:r>
              <a:rPr lang="cs-CZ" dirty="0"/>
              <a:t>Definice v ZZVZ</a:t>
            </a:r>
          </a:p>
        </p:txBody>
      </p:sp>
    </p:spTree>
    <p:extLst>
      <p:ext uri="{BB962C8B-B14F-4D97-AF65-F5344CB8AC3E}">
        <p14:creationId xmlns:p14="http://schemas.microsoft.com/office/powerpoint/2010/main" val="402834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064896" cy="4104456"/>
          </a:xfrm>
        </p:spPr>
        <p:txBody>
          <a:bodyPr>
            <a:normAutofit fontScale="47500" lnSpcReduction="20000"/>
          </a:bodyPr>
          <a:lstStyle/>
          <a:p>
            <a:r>
              <a:rPr lang="cs-CZ" b="1" dirty="0"/>
              <a:t>V ZZVZ od 1. 1. 2021, novelizováno od 16. 7. 2023</a:t>
            </a:r>
          </a:p>
          <a:p>
            <a:r>
              <a:rPr lang="cs-CZ" b="1" dirty="0"/>
              <a:t>§ 6 odst. 4 </a:t>
            </a:r>
            <a:r>
              <a:rPr lang="cs-CZ" dirty="0"/>
              <a:t> </a:t>
            </a:r>
          </a:p>
          <a:p>
            <a:r>
              <a:rPr lang="cs-CZ" dirty="0"/>
              <a:t>(4) Zadavatel je při postupu podle tohoto zákona, a to při vytváření zadávacích podmínek, hodnocení nabídek a výběru dodavatele, povinen za předpokladu, že to bude vzhledem k povaze a smyslu zakázky </a:t>
            </a:r>
            <a:r>
              <a:rPr lang="cs-CZ" b="1" u="sng" dirty="0"/>
              <a:t>vhodné</a:t>
            </a:r>
            <a:r>
              <a:rPr lang="cs-CZ" dirty="0"/>
              <a:t>, dodržovat zásady sociálně odpovědného zadávání, </a:t>
            </a:r>
            <a:r>
              <a:rPr lang="cs-CZ" b="1" dirty="0"/>
              <a:t>environmentálně odpovědného zadávání</a:t>
            </a:r>
            <a:r>
              <a:rPr lang="cs-CZ" dirty="0"/>
              <a:t> a inovací ve smyslu tohoto zákona. Svůj postup je zadavatel povinen řádně odůvodnit.</a:t>
            </a:r>
            <a:r>
              <a:rPr lang="cs-CZ" baseline="30000" dirty="0"/>
              <a:t>52) </a:t>
            </a:r>
          </a:p>
          <a:p>
            <a:r>
              <a:rPr lang="cs-CZ" baseline="30000" dirty="0"/>
              <a:t>52) </a:t>
            </a:r>
            <a:r>
              <a:rPr lang="cs-CZ" dirty="0"/>
              <a:t>usnesení vlády č. 531 z r. 2017 (o Pravidlech uplatňování odpovědného přístupu při zadávání veřejných zakázek a nákupech státní správy a samosprávy</a:t>
            </a:r>
            <a:endParaRPr lang="cs-CZ" baseline="30000" dirty="0"/>
          </a:p>
          <a:p>
            <a:r>
              <a:rPr lang="cs-CZ" b="1" dirty="0"/>
              <a:t>Po novele zásady odpovědného zadávání nedopadají na VZMR</a:t>
            </a:r>
          </a:p>
          <a:p>
            <a:r>
              <a:rPr lang="cs-CZ" b="1" dirty="0"/>
              <a:t>§ 31 </a:t>
            </a:r>
            <a:r>
              <a:rPr lang="cs-CZ" dirty="0"/>
              <a:t>Výjimka pro veřejné zakázky malého rozsahu</a:t>
            </a:r>
          </a:p>
          <a:p>
            <a:r>
              <a:rPr lang="cs-CZ" dirty="0"/>
              <a:t>Zadavatel není povinen zadat v zadávacím řízení veřejnou zakázku malého rozsahu. Při jejím zadávání je však zadavatel povinen dodržet zásady podle § 6 </a:t>
            </a:r>
            <a:r>
              <a:rPr lang="cs-CZ" b="1" dirty="0"/>
              <a:t>odst. 1 až 3</a:t>
            </a:r>
            <a:r>
              <a:rPr lang="cs-CZ" dirty="0"/>
              <a:t>.</a:t>
            </a:r>
          </a:p>
          <a:p>
            <a:pPr marL="457200" indent="-457200">
              <a:buFontTx/>
              <a:buChar char="-"/>
            </a:pPr>
            <a:endParaRPr lang="cs-CZ" dirty="0"/>
          </a:p>
        </p:txBody>
      </p:sp>
      <p:sp>
        <p:nvSpPr>
          <p:cNvPr id="3" name="Nadpis 2"/>
          <p:cNvSpPr>
            <a:spLocks noGrp="1"/>
          </p:cNvSpPr>
          <p:nvPr>
            <p:ph type="title"/>
          </p:nvPr>
        </p:nvSpPr>
        <p:spPr>
          <a:xfrm>
            <a:off x="391029" y="1452194"/>
            <a:ext cx="8435280" cy="1008112"/>
          </a:xfrm>
        </p:spPr>
        <p:txBody>
          <a:bodyPr/>
          <a:lstStyle/>
          <a:p>
            <a:r>
              <a:rPr lang="cs-CZ" dirty="0"/>
              <a:t>ZZVZ – zásada environmentálně odpovědného zadávání</a:t>
            </a:r>
          </a:p>
        </p:txBody>
      </p:sp>
    </p:spTree>
    <p:extLst>
      <p:ext uri="{BB962C8B-B14F-4D97-AF65-F5344CB8AC3E}">
        <p14:creationId xmlns:p14="http://schemas.microsoft.com/office/powerpoint/2010/main" val="423891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248472"/>
          </a:xfrm>
        </p:spPr>
        <p:txBody>
          <a:bodyPr>
            <a:normAutofit fontScale="62500" lnSpcReduction="20000"/>
          </a:bodyPr>
          <a:lstStyle/>
          <a:p>
            <a:r>
              <a:rPr lang="cs-CZ" i="1" dirty="0"/>
              <a:t>Z rozhodnutí ÚOHS S0167/2022/VZ, které nabylo právní moci dne 23. 8. 2022:</a:t>
            </a:r>
          </a:p>
          <a:p>
            <a:r>
              <a:rPr lang="cs-CZ" dirty="0"/>
              <a:t>Úřad k tomuto opakuje, že i ze samotné definice pojmů sociálně a environmentálně odpovědného zadávání [srov. § 28 odst. 1 písm. p) a q) zákona] vyplývá značná rozmanitost možných přístupů ve vztahu k dodržování těchto zásad. </a:t>
            </a:r>
            <a:r>
              <a:rPr lang="cs-CZ" b="1" dirty="0"/>
              <a:t>Ačkoli by tedy bylo možné uplatnit některý z přístupů k uvedeným zásadám předkládaný navrhovatelem, nelze z této skutečnosti dovozovat porušení zákona zadavatelem. </a:t>
            </a:r>
            <a:r>
              <a:rPr lang="cs-CZ" dirty="0"/>
              <a:t>Uplatnění jednotlivých postupů je tak zadavateli ponecháno pouze jakožto možnost, kdy skutečnost, že zadavatel v šetřeném případě této možnosti nevyužil, nezakládá nezákonnost jeho postupu v zadávacím řízení, když předmětné zásady v zadávacím řízení zohlednil (jak dovodil Úřad výše). Výše uvedené lze zjednodušeně shrnout tak, že bezesporu jsou možné i přístupy, kdy se předmětné zásady výrazně více promítnou do zadávacích podmínek, avšak nelze postup zadavatele, který předmětné základní zásady v zadávacích podmínkách reflektuje, byť ve volnější míře, označit za nezákonný.</a:t>
            </a:r>
          </a:p>
        </p:txBody>
      </p:sp>
      <p:sp>
        <p:nvSpPr>
          <p:cNvPr id="3" name="Nadpis 2"/>
          <p:cNvSpPr>
            <a:spLocks noGrp="1"/>
          </p:cNvSpPr>
          <p:nvPr>
            <p:ph type="title"/>
          </p:nvPr>
        </p:nvSpPr>
        <p:spPr>
          <a:xfrm>
            <a:off x="395536" y="1412776"/>
            <a:ext cx="8291264" cy="1008112"/>
          </a:xfrm>
        </p:spPr>
        <p:txBody>
          <a:bodyPr/>
          <a:lstStyle/>
          <a:p>
            <a:r>
              <a:rPr lang="cs-CZ" b="0" u="sng" dirty="0"/>
              <a:t>Implementace zásad odpovědného zadávání</a:t>
            </a:r>
            <a:endParaRPr lang="cs-CZ" dirty="0"/>
          </a:p>
        </p:txBody>
      </p:sp>
    </p:spTree>
    <p:extLst>
      <p:ext uri="{BB962C8B-B14F-4D97-AF65-F5344CB8AC3E}">
        <p14:creationId xmlns:p14="http://schemas.microsoft.com/office/powerpoint/2010/main" val="193143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7500" lnSpcReduction="20000"/>
          </a:bodyPr>
          <a:lstStyle/>
          <a:p>
            <a:r>
              <a:rPr lang="cs-CZ" b="1" i="1" dirty="0"/>
              <a:t>Z rozhodnutí Krajského soud v Brně (č. j. 31 </a:t>
            </a:r>
            <a:r>
              <a:rPr lang="cs-CZ" b="1" i="1" dirty="0" err="1"/>
              <a:t>Af</a:t>
            </a:r>
            <a:r>
              <a:rPr lang="cs-CZ" b="1" i="1" dirty="0"/>
              <a:t> 40/2022), který potvrdil výše uvedené rozhodnutí ÚOHS</a:t>
            </a:r>
          </a:p>
          <a:p>
            <a:r>
              <a:rPr lang="cs-CZ" b="1" i="1" dirty="0"/>
              <a:t>- první rozhodnutí soudu v otázce zásad environmentálně a sociálně odpovědného zadávání</a:t>
            </a:r>
          </a:p>
          <a:p>
            <a:pPr fontAlgn="base"/>
            <a:r>
              <a:rPr lang="cs-CZ" dirty="0"/>
              <a:t>Žalobce se domáhal toho, aby zadavatel v rámci zadávacích podmínek stanovil podmínky environmentálně a sociálně odpovědného zadávání vymahatelným způsobem. Úřad a následně i jeho předseda návrh zamítli.</a:t>
            </a:r>
          </a:p>
          <a:p>
            <a:pPr fontAlgn="base"/>
            <a:r>
              <a:rPr lang="cs-CZ" dirty="0"/>
              <a:t>Podle krajského soudu z § 6 odst. 4 ZZVZ vyplývá pouze povinnost při zadávání veřejné zakázky řádně zohlednit aspekty sociálně a environmentálně odpovědného zadávání, pokud to bude s ohledem na povahu a účel veřejné zakázky vhodné. </a:t>
            </a:r>
            <a:r>
              <a:rPr lang="cs-CZ" b="1" dirty="0"/>
              <a:t>Zákon však zcela jistě nestanovuje konkrétní opatření, která by zadavatel měl ve vztahu k odpovědnému zadávání přijmout. Stejně tak ze zákona nevyplývá ani žádná minimální úroveň ochrany, kterou by měl zadavatel chráněným hodnotám přiřknout. Je tak na zadavateli, aby s ohledem na povahu a účel veřejné zakázky vybral vhodná opatření na poli environmentálně a sociálně odpovědného zadávání. Zvolená opatření nebo jejich absenci, musí zadavatel řádně odůvodnit. </a:t>
            </a:r>
            <a:r>
              <a:rPr lang="cs-CZ" dirty="0"/>
              <a:t>V projednávaném případě přijal zadavatel v rámci zadávací dokumentace dva okruhy opatření ve vztahu k odpovědnému zadávání. Prvním jsou ustanovení zejména návrhu rámcové smlouvy, která požadují, aby dodavatelé dodržovali zákony a jiná pravidla plynoucí z práva životního prostředí, pracovního práva apod., pod hrozbou smluvní pokuty ve výši procentuální části kupní ceny a možnosti vypovědět smlouvu. Druhým okruhem byl požadavek na předložení bezpečnostních listů, jež mají zadavatele informovat o chemických vlastnostech použitých látek, o pravidlech nakládání s těmito látkami, případně o nebezpečí, které tyto látky představují pro životní prostředí.  </a:t>
            </a:r>
            <a:r>
              <a:rPr lang="cs-CZ" b="1" dirty="0"/>
              <a:t>Podle soudu z § 6 odst. 4 ZZVZ neplyne povinnost zadavatele přijmout opatření, které je s ohledem na zásady odpovědného zadávání to nejvhodnější. Zadavatel má povinnost zásady toliko zohlednit, což se v uvedeném případě stalo.</a:t>
            </a:r>
          </a:p>
          <a:p>
            <a:endParaRPr lang="cs-CZ" dirty="0"/>
          </a:p>
        </p:txBody>
      </p:sp>
      <p:sp>
        <p:nvSpPr>
          <p:cNvPr id="3" name="Nadpis 2"/>
          <p:cNvSpPr>
            <a:spLocks noGrp="1"/>
          </p:cNvSpPr>
          <p:nvPr>
            <p:ph type="title"/>
          </p:nvPr>
        </p:nvSpPr>
        <p:spPr/>
        <p:txBody>
          <a:bodyPr/>
          <a:lstStyle/>
          <a:p>
            <a:r>
              <a:rPr lang="cs-CZ" b="0" u="sng" dirty="0"/>
              <a:t>Implementace zásad odpovědného zadávání</a:t>
            </a:r>
            <a:endParaRPr lang="cs-CZ" dirty="0"/>
          </a:p>
        </p:txBody>
      </p:sp>
    </p:spTree>
    <p:extLst>
      <p:ext uri="{BB962C8B-B14F-4D97-AF65-F5344CB8AC3E}">
        <p14:creationId xmlns:p14="http://schemas.microsoft.com/office/powerpoint/2010/main" val="253342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888432"/>
          </a:xfrm>
        </p:spPr>
        <p:txBody>
          <a:bodyPr>
            <a:normAutofit fontScale="85000" lnSpcReduction="20000"/>
          </a:bodyPr>
          <a:lstStyle/>
          <a:p>
            <a:r>
              <a:rPr lang="cs-CZ" sz="2200" dirty="0"/>
              <a:t>Z rozhodnutí ÚOHS S0463/2022/VZ, které nabylo právní moci dne 26.01.2023:</a:t>
            </a:r>
          </a:p>
          <a:p>
            <a:r>
              <a:rPr lang="cs-CZ" sz="2200" dirty="0"/>
              <a:t>Zadavatel je povinen aplikovat dotčenou zásadu toliko v rámci těch veřejných zakázek, ve kterých je to vzhledem k jejich povaze a smyslu možné a odůvodněné, tedy faktické uplatnění zásad není nezbytné v rámci veškerých zadávaných veřejných zakázek absolutně. </a:t>
            </a:r>
            <a:r>
              <a:rPr lang="cs-CZ" sz="2200" b="1" dirty="0"/>
              <a:t>Zadavatel musí vždy zvážit povahu a smysl připravované veřejné zakázky a na základě toho následně vyhodnotit konkrétní možnosti aplikace této zásady, a to i ve vazbě na další zásady zadávání veřejných zakázek, vymezené § 6 zákona</a:t>
            </a:r>
            <a:r>
              <a:rPr lang="cs-CZ" sz="2200" dirty="0"/>
              <a:t>. Úřad dále poznamenává, že </a:t>
            </a:r>
            <a:r>
              <a:rPr lang="cs-CZ" sz="2200" b="1" dirty="0"/>
              <a:t>z žádného ustanovení zákona nevyplývá explicitní požadavek na obsah či formu odůvodnění postupu zadavatele v rámci aplikace § 6 odst. 4 zákona</a:t>
            </a:r>
            <a:r>
              <a:rPr lang="cs-CZ" sz="2200" dirty="0"/>
              <a:t>, tzn., že zadavatel není povinen vyhotovovat konkrétně označený dokument v písemné podobě, jež by tvořil součást dokumentace o zadávacím řízení ve smyslu § 216 odst. 1 zákona v návaznosti na § 216 odst. 3 zákona. </a:t>
            </a:r>
          </a:p>
        </p:txBody>
      </p:sp>
      <p:sp>
        <p:nvSpPr>
          <p:cNvPr id="3" name="Nadpis 2"/>
          <p:cNvSpPr>
            <a:spLocks noGrp="1"/>
          </p:cNvSpPr>
          <p:nvPr>
            <p:ph type="title"/>
          </p:nvPr>
        </p:nvSpPr>
        <p:spPr>
          <a:xfrm>
            <a:off x="395536" y="1412776"/>
            <a:ext cx="8291264" cy="1080120"/>
          </a:xfrm>
        </p:spPr>
        <p:txBody>
          <a:bodyPr/>
          <a:lstStyle/>
          <a:p>
            <a:r>
              <a:rPr lang="cs-CZ" dirty="0"/>
              <a:t>K odůvodnění postupu zadavatele při aplikaci zásady odpovědného zadávání</a:t>
            </a:r>
          </a:p>
        </p:txBody>
      </p:sp>
    </p:spTree>
    <p:extLst>
      <p:ext uri="{BB962C8B-B14F-4D97-AF65-F5344CB8AC3E}">
        <p14:creationId xmlns:p14="http://schemas.microsoft.com/office/powerpoint/2010/main" val="1360778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514350" indent="-514350">
              <a:buAutoNum type="arabicPeriod"/>
            </a:pPr>
            <a:r>
              <a:rPr lang="cs-CZ" dirty="0"/>
              <a:t>Technická kvalifikace</a:t>
            </a:r>
          </a:p>
          <a:p>
            <a:pPr marL="514350" indent="-514350">
              <a:buFontTx/>
              <a:buAutoNum type="arabicPeriod"/>
            </a:pPr>
            <a:r>
              <a:rPr lang="cs-CZ" dirty="0"/>
              <a:t>Technické (smluvní) podmínky</a:t>
            </a:r>
          </a:p>
          <a:p>
            <a:pPr marL="514350" indent="-514350">
              <a:buAutoNum type="arabicPeriod"/>
            </a:pPr>
            <a:r>
              <a:rPr lang="cs-CZ" dirty="0"/>
              <a:t>Zvláštní podmínka plnění VZ</a:t>
            </a:r>
          </a:p>
          <a:p>
            <a:pPr marL="514350" indent="-514350">
              <a:buAutoNum type="arabicPeriod"/>
            </a:pPr>
            <a:r>
              <a:rPr lang="cs-CZ" dirty="0"/>
              <a:t>Hodnocení</a:t>
            </a:r>
          </a:p>
        </p:txBody>
      </p:sp>
      <p:sp>
        <p:nvSpPr>
          <p:cNvPr id="3" name="Nadpis 2"/>
          <p:cNvSpPr>
            <a:spLocks noGrp="1"/>
          </p:cNvSpPr>
          <p:nvPr>
            <p:ph type="title"/>
          </p:nvPr>
        </p:nvSpPr>
        <p:spPr/>
        <p:txBody>
          <a:bodyPr/>
          <a:lstStyle/>
          <a:p>
            <a:r>
              <a:rPr lang="cs-CZ" dirty="0"/>
              <a:t>Nástroje v ZZVZ</a:t>
            </a:r>
          </a:p>
        </p:txBody>
      </p:sp>
    </p:spTree>
    <p:extLst>
      <p:ext uri="{BB962C8B-B14F-4D97-AF65-F5344CB8AC3E}">
        <p14:creationId xmlns:p14="http://schemas.microsoft.com/office/powerpoint/2010/main" val="239255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b="1" dirty="0"/>
              <a:t>opatření v oblasti řízení z hlediska ochrany životního prostředí</a:t>
            </a:r>
            <a:r>
              <a:rPr lang="cs-CZ" dirty="0"/>
              <a:t>, které bude dodavatel schopen použít při plnění veřejné zakázky - podle § 79 odst. 2 písm. h) </a:t>
            </a:r>
          </a:p>
          <a:p>
            <a:pPr marL="457200" indent="-457200">
              <a:buFontTx/>
              <a:buChar char="-"/>
            </a:pPr>
            <a:r>
              <a:rPr lang="cs-CZ" dirty="0"/>
              <a:t>spojitost s § 80 odst. 2 (pokud zadavatel vyžaduje systém nebo normy, musí se jednat o EMAS          nebo jiný systém environmentálního řízení v souladu s příslušným předpisem EU nebo normu založenou na evropských nebo mezinárodních normách přijatých akreditovanými subjekty)</a:t>
            </a:r>
          </a:p>
          <a:p>
            <a:pPr marL="457200" indent="-457200">
              <a:buFontTx/>
              <a:buChar char="-"/>
            </a:pPr>
            <a:r>
              <a:rPr lang="cs-CZ" dirty="0"/>
              <a:t>vždy je nutná vazba na použití při plnění VZ a adekvátnost pro plnění VZ v odpovídající kvalitě!</a:t>
            </a:r>
          </a:p>
          <a:p>
            <a:endParaRPr lang="cs-CZ" dirty="0"/>
          </a:p>
        </p:txBody>
      </p:sp>
      <p:sp>
        <p:nvSpPr>
          <p:cNvPr id="3" name="Nadpis 2"/>
          <p:cNvSpPr>
            <a:spLocks noGrp="1"/>
          </p:cNvSpPr>
          <p:nvPr>
            <p:ph type="title"/>
          </p:nvPr>
        </p:nvSpPr>
        <p:spPr/>
        <p:txBody>
          <a:bodyPr/>
          <a:lstStyle/>
          <a:p>
            <a:r>
              <a:rPr lang="cs-CZ" dirty="0"/>
              <a:t>Technická kvalifikace</a:t>
            </a:r>
          </a:p>
        </p:txBody>
      </p:sp>
      <p:pic>
        <p:nvPicPr>
          <p:cNvPr id="1026" name="Picture 2" descr="https://www.cenia.cz/wp-content/uploads/2019/02/EMAS_CZ-587x102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3645024"/>
            <a:ext cx="720079" cy="45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635159"/>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15808</TotalTime>
  <Words>1728</Words>
  <Application>Microsoft Office PowerPoint</Application>
  <PresentationFormat>Předvádění na obrazovce (4:3)</PresentationFormat>
  <Paragraphs>119</Paragraphs>
  <Slides>19</Slides>
  <Notes>19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Wingdings</vt:lpstr>
      <vt:lpstr>MMR_klas</vt:lpstr>
      <vt:lpstr>Prezentace aplikace PowerPoint</vt:lpstr>
      <vt:lpstr>Pojem environmentálně odpovědného (zeleného, ekologického) veřejného zadávání </vt:lpstr>
      <vt:lpstr>Definice v ZZVZ</vt:lpstr>
      <vt:lpstr>ZZVZ – zásada environmentálně odpovědného zadávání</vt:lpstr>
      <vt:lpstr>Implementace zásad odpovědného zadávání</vt:lpstr>
      <vt:lpstr>Implementace zásad odpovědného zadávání</vt:lpstr>
      <vt:lpstr>K odůvodnění postupu zadavatele při aplikaci zásady odpovědného zadávání</vt:lpstr>
      <vt:lpstr>Nástroje v ZZVZ</vt:lpstr>
      <vt:lpstr>Technická kvalifikace</vt:lpstr>
      <vt:lpstr>Systém EMAS x ISO 14001</vt:lpstr>
      <vt:lpstr>Technické podmínky</vt:lpstr>
      <vt:lpstr>Co na to ÚOHS?</vt:lpstr>
      <vt:lpstr>Zvláštní podmínka plnění VZ</vt:lpstr>
      <vt:lpstr>SILNIČNÍ VOZIDLA – povinnost minimálních podílů nízkoemisních vozidel</vt:lpstr>
      <vt:lpstr>SILNIČNÍ VOZIDLA – povinnost minimálních podílů nízkoemisních vozidel</vt:lpstr>
      <vt:lpstr>Hodnocení</vt:lpstr>
      <vt:lpstr>K hodnotícím kritériím</vt:lpstr>
      <vt:lpstr>Důležité odkazy</vt:lpstr>
      <vt:lpstr>DĚKUJI ZA POZORNOST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Nedvědická Jana</cp:lastModifiedBy>
  <cp:revision>1126</cp:revision>
  <cp:lastPrinted>2018-01-17T08:20:30Z</cp:lastPrinted>
  <dcterms:created xsi:type="dcterms:W3CDTF">2012-11-28T11:32:44Z</dcterms:created>
  <dcterms:modified xsi:type="dcterms:W3CDTF">2024-01-30T07:31:36Z</dcterms:modified>
</cp:coreProperties>
</file>