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2"/>
  </p:notesMasterIdLst>
  <p:handoutMasterIdLst>
    <p:handoutMasterId r:id="rId53"/>
  </p:handoutMasterIdLst>
  <p:sldIdLst>
    <p:sldId id="357" r:id="rId2"/>
    <p:sldId id="496" r:id="rId3"/>
    <p:sldId id="455" r:id="rId4"/>
    <p:sldId id="491" r:id="rId5"/>
    <p:sldId id="518" r:id="rId6"/>
    <p:sldId id="508" r:id="rId7"/>
    <p:sldId id="537" r:id="rId8"/>
    <p:sldId id="539" r:id="rId9"/>
    <p:sldId id="569" r:id="rId10"/>
    <p:sldId id="570" r:id="rId11"/>
    <p:sldId id="573" r:id="rId12"/>
    <p:sldId id="498" r:id="rId13"/>
    <p:sldId id="504" r:id="rId14"/>
    <p:sldId id="541" r:id="rId15"/>
    <p:sldId id="542" r:id="rId16"/>
    <p:sldId id="546" r:id="rId17"/>
    <p:sldId id="563" r:id="rId18"/>
    <p:sldId id="521" r:id="rId19"/>
    <p:sldId id="529" r:id="rId20"/>
    <p:sldId id="527" r:id="rId21"/>
    <p:sldId id="574" r:id="rId22"/>
    <p:sldId id="524" r:id="rId23"/>
    <p:sldId id="535" r:id="rId24"/>
    <p:sldId id="499" r:id="rId25"/>
    <p:sldId id="506" r:id="rId26"/>
    <p:sldId id="451" r:id="rId27"/>
    <p:sldId id="530" r:id="rId28"/>
    <p:sldId id="525" r:id="rId29"/>
    <p:sldId id="515" r:id="rId30"/>
    <p:sldId id="516" r:id="rId31"/>
    <p:sldId id="564" r:id="rId32"/>
    <p:sldId id="565" r:id="rId33"/>
    <p:sldId id="566" r:id="rId34"/>
    <p:sldId id="567" r:id="rId35"/>
    <p:sldId id="519" r:id="rId36"/>
    <p:sldId id="511" r:id="rId37"/>
    <p:sldId id="512" r:id="rId38"/>
    <p:sldId id="532" r:id="rId39"/>
    <p:sldId id="547" r:id="rId40"/>
    <p:sldId id="548" r:id="rId41"/>
    <p:sldId id="549" r:id="rId42"/>
    <p:sldId id="550" r:id="rId43"/>
    <p:sldId id="468" r:id="rId44"/>
    <p:sldId id="486" r:id="rId45"/>
    <p:sldId id="488" r:id="rId46"/>
    <p:sldId id="446" r:id="rId47"/>
    <p:sldId id="494" r:id="rId48"/>
    <p:sldId id="553" r:id="rId49"/>
    <p:sldId id="571" r:id="rId50"/>
    <p:sldId id="551" r:id="rId5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ámková Markéta" initials="A.M." lastIdx="22" clrIdx="0"/>
  <p:cmAuthor id="1" name="Matochová Lenka" initials="ML" lastIdx="1" clrIdx="1">
    <p:extLst>
      <p:ext uri="{19B8F6BF-5375-455C-9EA6-DF929625EA0E}">
        <p15:presenceInfo xmlns:p15="http://schemas.microsoft.com/office/powerpoint/2012/main" userId="S-1-5-21-1453678106-484518242-318601546-99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000099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3979" autoAdjust="0"/>
  </p:normalViewPr>
  <p:slideViewPr>
    <p:cSldViewPr>
      <p:cViewPr varScale="1">
        <p:scale>
          <a:sx n="131" d="100"/>
          <a:sy n="131" d="100"/>
        </p:scale>
        <p:origin x="244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23.01.2024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23.01.2024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311A73-3EBA-4322-9B57-DA78E7750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FD970F-A9CF-4429-A1EA-90E585C74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CB8EC8-7FE9-4527-B7E0-51D473841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7287-B45D-4E25-B9FB-C69251BE9652}" type="datetimeFigureOut">
              <a:rPr lang="cs-CZ" smtClean="0"/>
              <a:t>23.01.2024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F3126B-C974-4E0F-BE05-2FD9AEB28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B9D6C1-9375-4D34-8523-06F8EBBD1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A4E9-0FF5-4079-8E2A-BFD9628203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19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7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ohs.cz/cs/verejne-zakazky/metodicka-cinnost/metodicke-dny-verejneho-zadavani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7056784" cy="1872208"/>
          </a:xfrm>
        </p:spPr>
        <p:txBody>
          <a:bodyPr/>
          <a:lstStyle/>
          <a:p>
            <a:pPr algn="ctr"/>
            <a:r>
              <a:rPr lang="cs-CZ" dirty="0" smtClean="0"/>
              <a:t>Lenka Matochová</a:t>
            </a:r>
            <a:r>
              <a:rPr lang="cs-CZ" smtClean="0"/>
              <a:t>, OSPEVZ</a:t>
            </a: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403648" y="1700808"/>
            <a:ext cx="6696744" cy="1512168"/>
          </a:xfrm>
        </p:spPr>
        <p:txBody>
          <a:bodyPr/>
          <a:lstStyle/>
          <a:p>
            <a:pPr algn="ctr"/>
            <a:r>
              <a:rPr lang="cs-CZ" dirty="0"/>
              <a:t>Střet </a:t>
            </a:r>
            <a:r>
              <a:rPr lang="cs-CZ" dirty="0" smtClean="0"/>
              <a:t>zájmů</a:t>
            </a:r>
            <a:endParaRPr lang="cs-CZ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2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348880"/>
            <a:ext cx="8291264" cy="450912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altLang="cs-CZ" sz="4300" b="1" dirty="0"/>
              <a:t>ÚOHS, P 0242/2021 </a:t>
            </a:r>
            <a:r>
              <a:rPr lang="cs-CZ" altLang="cs-CZ" sz="4300" dirty="0"/>
              <a:t>(pokračování)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4300" dirty="0"/>
              <a:t>je třeba</a:t>
            </a:r>
            <a:r>
              <a:rPr lang="cs-CZ" sz="4300" dirty="0" smtClean="0"/>
              <a:t>, aby se střet zájmů mohl reálně projevit</a:t>
            </a:r>
            <a:endParaRPr lang="cs-CZ" sz="4300" dirty="0"/>
          </a:p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cs-CZ" sz="4300" dirty="0"/>
              <a:t>např. pochybnost o tom, že majetkově propojená osoba mohla ovlivnit podobu zadávacích podmínek </a:t>
            </a:r>
            <a:r>
              <a:rPr lang="cs-CZ" sz="4300" dirty="0" smtClean="0"/>
              <a:t>(s cílem omezit účast ostatním)</a:t>
            </a:r>
            <a:endParaRPr lang="cs-CZ" sz="4300" dirty="0"/>
          </a:p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cs-CZ" sz="4300" dirty="0"/>
              <a:t>s</a:t>
            </a:r>
            <a:r>
              <a:rPr lang="cs-CZ" sz="4300" dirty="0" smtClean="0"/>
              <a:t>ubjektivní hodnotící </a:t>
            </a:r>
            <a:r>
              <a:rPr lang="cs-CZ" sz="4300" dirty="0"/>
              <a:t>kritéria, u kterých nelze objektivitu jejich hodnocení exaktně </a:t>
            </a:r>
            <a:r>
              <a:rPr lang="cs-CZ" sz="4300" dirty="0" smtClean="0"/>
              <a:t>ověřit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cs-CZ" dirty="0" smtClean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 smtClean="0"/>
              <a:t>Viz </a:t>
            </a:r>
            <a:r>
              <a:rPr lang="cs-CZ" dirty="0"/>
              <a:t>prezentace ze 4. metodického dne ÚOHS dostupná na </a:t>
            </a:r>
            <a:r>
              <a:rPr lang="cs-CZ" u="sng" dirty="0">
                <a:hlinkClick r:id="rId2"/>
              </a:rPr>
              <a:t>Úřad pro ochranu hospodářské soutěže | Metodické dny veřejného zadávání (uohs.cz)</a:t>
            </a:r>
            <a:r>
              <a:rPr lang="cs-CZ" dirty="0"/>
              <a:t>. </a:t>
            </a:r>
            <a:endParaRPr lang="cs-CZ" sz="5400" dirty="0"/>
          </a:p>
          <a:p>
            <a:pPr algn="just"/>
            <a:endParaRPr lang="cs-CZ" sz="5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Faktické ovlivnění soutěže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880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automatické vyloučení zpracovatele projektové dokumentace</a:t>
            </a:r>
          </a:p>
          <a:p>
            <a:r>
              <a:rPr lang="cs-CZ" dirty="0" smtClean="0"/>
              <a:t>ÚOHS: nezákonný postup</a:t>
            </a:r>
          </a:p>
          <a:p>
            <a:pPr marL="457200" indent="-457200">
              <a:buFontTx/>
              <a:buChar char="-"/>
            </a:pPr>
            <a:r>
              <a:rPr lang="cs-CZ" dirty="0" smtClean="0"/>
              <a:t>ZZVZ neumožňuje zadavateli vyloučit účastníka „z opatrnosti“, vyloučení je krajní řešení střetu zájmů</a:t>
            </a:r>
          </a:p>
          <a:p>
            <a:pPr marL="457200" indent="-457200">
              <a:buFontTx/>
              <a:buChar char="-"/>
            </a:pPr>
            <a:r>
              <a:rPr lang="cs-CZ" dirty="0" smtClean="0"/>
              <a:t>Vyloučení musí být odůvodněno</a:t>
            </a:r>
          </a:p>
          <a:p>
            <a:pPr marL="457200" indent="-457200">
              <a:buFontTx/>
              <a:buChar char="-"/>
            </a:pPr>
            <a:r>
              <a:rPr lang="cs-CZ" dirty="0" smtClean="0"/>
              <a:t>Jako samostatný vylučovací důvod neobstojí, že zpracovatel zadávací dokumentace měl víc času na přípravu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ÚOHS S0161/2021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4086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2880320"/>
          </a:xfrm>
        </p:spPr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4000" dirty="0" smtClean="0"/>
              <a:t>Střet zájmů v systematice ZZVZ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57962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564904"/>
            <a:ext cx="8291264" cy="4032448"/>
          </a:xfrm>
        </p:spPr>
        <p:txBody>
          <a:bodyPr>
            <a:noAutofit/>
          </a:bodyPr>
          <a:lstStyle/>
          <a:p>
            <a:pPr algn="just"/>
            <a:r>
              <a:rPr lang="cs-CZ" sz="2400" dirty="0"/>
              <a:t>Část druhá </a:t>
            </a:r>
            <a:r>
              <a:rPr lang="cs-CZ" sz="2400" dirty="0" smtClean="0"/>
              <a:t>ZZVZ (základní </a:t>
            </a:r>
            <a:r>
              <a:rPr lang="cs-CZ" sz="2400" dirty="0"/>
              <a:t>ustanovení o zadávacích </a:t>
            </a:r>
            <a:r>
              <a:rPr lang="cs-CZ" sz="2400" dirty="0" smtClean="0"/>
              <a:t>řízeních) </a:t>
            </a:r>
            <a:r>
              <a:rPr lang="cs-CZ" sz="2400" dirty="0" smtClean="0">
                <a:sym typeface="Symbol" panose="05050102010706020507" pitchFamily="18" charset="2"/>
              </a:rPr>
              <a:t> </a:t>
            </a:r>
          </a:p>
          <a:p>
            <a:pPr marL="457200" indent="-457200" algn="just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cs-CZ" sz="2000" dirty="0" smtClean="0"/>
              <a:t>všechny </a:t>
            </a:r>
            <a:r>
              <a:rPr lang="cs-CZ" sz="2000" dirty="0"/>
              <a:t>režimy</a:t>
            </a:r>
          </a:p>
          <a:p>
            <a:pPr marL="457200" indent="-457200" algn="just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cs-CZ" sz="2000" dirty="0"/>
              <a:t>všechny druhy </a:t>
            </a:r>
            <a:r>
              <a:rPr lang="cs-CZ" sz="2000" dirty="0" smtClean="0"/>
              <a:t>veřejných zakázek</a:t>
            </a:r>
          </a:p>
          <a:p>
            <a:pPr marL="457200" indent="-457200" algn="just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cs-CZ" sz="2000" dirty="0"/>
              <a:t>všechny druhy </a:t>
            </a:r>
            <a:r>
              <a:rPr lang="cs-CZ" sz="2000" dirty="0" smtClean="0"/>
              <a:t>zadávacího řízení</a:t>
            </a:r>
          </a:p>
          <a:p>
            <a:pPr marL="457200" indent="-457200" algn="just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cs-CZ" sz="2000" dirty="0" smtClean="0"/>
              <a:t>koncese, sektorové veřejné zakázky, „</a:t>
            </a:r>
            <a:r>
              <a:rPr lang="cs-CZ" sz="2000" dirty="0" err="1" smtClean="0"/>
              <a:t>defence</a:t>
            </a:r>
            <a:r>
              <a:rPr lang="cs-CZ" sz="2000" dirty="0" smtClean="0"/>
              <a:t>“ veřejné zakázky</a:t>
            </a:r>
          </a:p>
          <a:p>
            <a:pPr algn="just"/>
            <a:endParaRPr lang="cs-CZ" sz="100" dirty="0" smtClean="0"/>
          </a:p>
          <a:p>
            <a:pPr algn="just"/>
            <a:r>
              <a:rPr lang="cs-CZ" sz="2400" dirty="0" smtClean="0"/>
              <a:t>Platí i u rámcových dohod, DNS, soutěží o návrh, viz § 130 ZZVZ</a:t>
            </a:r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Platí paušálně u všech ZŘ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062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132856"/>
            <a:ext cx="8291264" cy="4464496"/>
          </a:xfrm>
        </p:spPr>
        <p:txBody>
          <a:bodyPr>
            <a:normAutofit/>
          </a:bodyPr>
          <a:lstStyle/>
          <a:p>
            <a:pPr algn="just"/>
            <a:endParaRPr lang="cs-CZ" dirty="0" smtClean="0"/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Separátní důvod pro vyloučení</a:t>
            </a: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749687"/>
              </p:ext>
            </p:extLst>
          </p:nvPr>
        </p:nvGraphicFramePr>
        <p:xfrm>
          <a:off x="395536" y="2276872"/>
          <a:ext cx="8208912" cy="4320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801">
                  <a:extLst>
                    <a:ext uri="{9D8B030D-6E8A-4147-A177-3AD203B41FA5}">
                      <a16:colId xmlns:a16="http://schemas.microsoft.com/office/drawing/2014/main" val="971534637"/>
                    </a:ext>
                  </a:extLst>
                </a:gridCol>
                <a:gridCol w="3690245">
                  <a:extLst>
                    <a:ext uri="{9D8B030D-6E8A-4147-A177-3AD203B41FA5}">
                      <a16:colId xmlns:a16="http://schemas.microsoft.com/office/drawing/2014/main" val="1239919081"/>
                    </a:ext>
                  </a:extLst>
                </a:gridCol>
                <a:gridCol w="3840866">
                  <a:extLst>
                    <a:ext uri="{9D8B030D-6E8A-4147-A177-3AD203B41FA5}">
                      <a16:colId xmlns:a16="http://schemas.microsoft.com/office/drawing/2014/main" val="3840982073"/>
                    </a:ext>
                  </a:extLst>
                </a:gridCol>
              </a:tblGrid>
              <a:tr h="1345721">
                <a:tc rowSpan="2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Střet zájmů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§ 48 odst. 5 písm. b)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Narušení hospodářské</a:t>
                      </a:r>
                      <a:r>
                        <a:rPr lang="cs-CZ" sz="1800" baseline="0" dirty="0" smtClean="0"/>
                        <a:t> soutěže předchozím zapojením dodavatele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§ 48 odst. 5 písm. 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7104508"/>
                  </a:ext>
                </a:extLst>
              </a:tr>
              <a:tr h="692242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ohrožení</a:t>
                      </a:r>
                      <a:r>
                        <a:rPr lang="cs-CZ" baseline="0" dirty="0" smtClean="0"/>
                        <a:t> na straně zadavatele</a:t>
                      </a:r>
                      <a:endParaRPr lang="cs-CZ" dirty="0"/>
                    </a:p>
                  </a:txBody>
                  <a:tcPr>
                    <a:lnL w="38100" cmpd="sng">
                      <a:noFill/>
                    </a:lnL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ohrožení na straně dodavatele</a:t>
                      </a:r>
                      <a:endParaRPr lang="cs-CZ" dirty="0"/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169497"/>
                  </a:ext>
                </a:extLst>
              </a:tr>
              <a:tr h="1141259">
                <a:tc rowSpan="2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Podmínka</a:t>
                      </a:r>
                      <a:endParaRPr lang="cs-CZ" dirty="0"/>
                    </a:p>
                  </a:txBody>
                  <a:tcPr vert="vert270" anchor="ctr">
                    <a:lnT w="38100" cmpd="sng">
                      <a:noFill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jiné opatření k nápravě, kromě zrušení zadávacího řízení, není možné 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jiné opatření k nápravě není možné 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2609097"/>
                  </a:ext>
                </a:extLst>
              </a:tr>
              <a:tr h="1141259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dodavatel neprokázal, že nedošlo k narušení hospodářské soutěže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387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248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204864"/>
            <a:ext cx="8291264" cy="424847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cs-CZ" b="1" dirty="0" smtClean="0"/>
              <a:t>Soudní dvůr </a:t>
            </a:r>
            <a:r>
              <a:rPr lang="cs-CZ" dirty="0" smtClean="0"/>
              <a:t>sice uznává, že osoba</a:t>
            </a:r>
            <a:r>
              <a:rPr lang="cs-CZ" dirty="0"/>
              <a:t>, jež </a:t>
            </a:r>
            <a:r>
              <a:rPr lang="cs-CZ" dirty="0" smtClean="0"/>
              <a:t>vykonala určité </a:t>
            </a:r>
            <a:r>
              <a:rPr lang="cs-CZ" dirty="0"/>
              <a:t>přípravné </a:t>
            </a:r>
            <a:r>
              <a:rPr lang="cs-CZ" dirty="0" smtClean="0"/>
              <a:t>práce, </a:t>
            </a:r>
            <a:r>
              <a:rPr lang="cs-CZ" dirty="0"/>
              <a:t>se nenachází </a:t>
            </a:r>
            <a:r>
              <a:rPr lang="cs-CZ" dirty="0" smtClean="0"/>
              <a:t>nezbytně </a:t>
            </a:r>
            <a:r>
              <a:rPr lang="cs-CZ" dirty="0"/>
              <a:t>ve stejné situaci jako osoba, která takové </a:t>
            </a:r>
            <a:r>
              <a:rPr lang="cs-CZ" dirty="0" smtClean="0"/>
              <a:t>práce nevykonala</a:t>
            </a:r>
          </a:p>
          <a:p>
            <a:pPr marL="457200" indent="-457200" algn="just">
              <a:buFontTx/>
              <a:buChar char="-"/>
            </a:pPr>
            <a:r>
              <a:rPr lang="cs-CZ" dirty="0" smtClean="0"/>
              <a:t>může se ocitnout ve výhodnější situaci při přípravě nabídky</a:t>
            </a:r>
          </a:p>
          <a:p>
            <a:pPr marL="457200" indent="-457200" algn="just">
              <a:buFontTx/>
              <a:buChar char="-"/>
            </a:pPr>
            <a:r>
              <a:rPr lang="cs-CZ" dirty="0"/>
              <a:t>h</a:t>
            </a:r>
            <a:r>
              <a:rPr lang="cs-CZ" dirty="0" smtClean="0"/>
              <a:t>rozba střetu zájmů (i když to není zamýšleno)</a:t>
            </a:r>
          </a:p>
          <a:p>
            <a:pPr algn="just"/>
            <a:r>
              <a:rPr lang="cs-CZ" b="1" dirty="0" smtClean="0"/>
              <a:t>ALE !  </a:t>
            </a:r>
            <a:r>
              <a:rPr lang="cs-CZ" dirty="0" smtClean="0"/>
              <a:t>automatické vylučování bez možnosti dodavatele prokázat, že nabyté zkušenosti nemohly ovlivnit soutěž, je nepřiměřeným a protiprávním opatřením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Fabricom</a:t>
            </a:r>
            <a:r>
              <a:rPr lang="cs-CZ" dirty="0" smtClean="0"/>
              <a:t> (C-21/03, C-34/03)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342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2492896"/>
            <a:ext cx="8424936" cy="410445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b="1" dirty="0" smtClean="0"/>
              <a:t>§ </a:t>
            </a:r>
            <a:r>
              <a:rPr lang="cs-CZ" b="1" dirty="0"/>
              <a:t>148 </a:t>
            </a:r>
            <a:endParaRPr lang="cs-CZ" b="1" dirty="0" smtClean="0"/>
          </a:p>
          <a:p>
            <a:pPr algn="just"/>
            <a:r>
              <a:rPr lang="cs-CZ" dirty="0" smtClean="0"/>
              <a:t>povinná prevence před střetem </a:t>
            </a:r>
            <a:r>
              <a:rPr lang="cs-CZ" dirty="0"/>
              <a:t>zájmů se uplatní i na členy </a:t>
            </a:r>
            <a:r>
              <a:rPr lang="cs-CZ" dirty="0" smtClean="0"/>
              <a:t>poroty</a:t>
            </a:r>
          </a:p>
          <a:p>
            <a:pPr algn="just"/>
            <a:r>
              <a:rPr lang="cs-CZ" dirty="0" smtClean="0">
                <a:sym typeface="Symbol" panose="05050102010706020507" pitchFamily="18" charset="2"/>
              </a:rPr>
              <a:t> čestné prohlášení porotců o neexistenci střetu zájmů, hledisko anonymity návrhů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porotci musí být nezávislí též ve vtahu k zadavateli</a:t>
            </a:r>
          </a:p>
          <a:p>
            <a:pPr marL="1703388" algn="just"/>
            <a:r>
              <a:rPr lang="cs-CZ" sz="2600" dirty="0"/>
              <a:t>t</a:t>
            </a:r>
            <a:r>
              <a:rPr lang="cs-CZ" sz="2600" dirty="0" smtClean="0"/>
              <a:t>j. nejsou s ním </a:t>
            </a:r>
            <a:r>
              <a:rPr lang="cs-CZ" sz="2600" dirty="0"/>
              <a:t>v dlouhodobém obchodním, pracovněprávním nebo jiném obdobném </a:t>
            </a:r>
            <a:r>
              <a:rPr lang="cs-CZ" sz="2600" dirty="0" smtClean="0"/>
              <a:t>vztahu</a:t>
            </a:r>
            <a:endParaRPr lang="cs-CZ" sz="2600" dirty="0"/>
          </a:p>
          <a:p>
            <a:pPr algn="just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Specifická úprava v soutěži o návrh</a:t>
            </a:r>
            <a:endParaRPr lang="cs-CZ" dirty="0"/>
          </a:p>
        </p:txBody>
      </p:sp>
      <p:sp>
        <p:nvSpPr>
          <p:cNvPr id="5" name="Šipka ohnutá nahoru 4"/>
          <p:cNvSpPr/>
          <p:nvPr/>
        </p:nvSpPr>
        <p:spPr>
          <a:xfrm rot="5400000">
            <a:off x="1511642" y="5697270"/>
            <a:ext cx="504056" cy="432012"/>
          </a:xfrm>
          <a:prstGeom prst="bentUpArrow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18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3212976"/>
            <a:ext cx="8291264" cy="3240360"/>
          </a:xfrm>
        </p:spPr>
        <p:txBody>
          <a:bodyPr>
            <a:normAutofit/>
          </a:bodyPr>
          <a:lstStyle/>
          <a:p>
            <a:pPr algn="ctr"/>
            <a:r>
              <a:rPr lang="cs-CZ" sz="4400" b="1" dirty="0" smtClean="0">
                <a:solidFill>
                  <a:srgbClr val="000099"/>
                </a:solidFill>
                <a:ea typeface="+mj-ea"/>
              </a:rPr>
              <a:t>Praktický dopad na postup zadavatele</a:t>
            </a:r>
            <a:endParaRPr lang="cs-CZ" sz="4400" b="1" dirty="0">
              <a:solidFill>
                <a:srgbClr val="000099"/>
              </a:solidFill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16178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3068960"/>
            <a:ext cx="8291264" cy="3384376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§ 44 odst. </a:t>
            </a:r>
            <a:r>
              <a:rPr lang="cs-CZ" dirty="0" smtClean="0"/>
              <a:t>1 ZZVZ: Zadavatel </a:t>
            </a:r>
            <a:r>
              <a:rPr lang="cs-CZ" dirty="0"/>
              <a:t>postupuje tak, aby nedocházelo ke střetu zájmů. </a:t>
            </a:r>
            <a:endParaRPr lang="cs-CZ" dirty="0" smtClean="0"/>
          </a:p>
          <a:p>
            <a:pPr algn="just"/>
            <a:r>
              <a:rPr lang="cs-CZ" dirty="0" smtClean="0"/>
              <a:t>Pokud </a:t>
            </a:r>
            <a:r>
              <a:rPr lang="cs-CZ" dirty="0"/>
              <a:t>zjistí, že ke střetu zájmů došlo, </a:t>
            </a:r>
            <a:r>
              <a:rPr lang="cs-CZ" b="1" dirty="0"/>
              <a:t>přijme k jeho odstranění opatření k nápravě</a:t>
            </a:r>
            <a:r>
              <a:rPr lang="cs-CZ" dirty="0"/>
              <a:t>.</a:t>
            </a:r>
          </a:p>
          <a:p>
            <a:pPr algn="just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Obecná prevenční povinnost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049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420888"/>
            <a:ext cx="8291264" cy="403244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§ 44 odst. </a:t>
            </a:r>
            <a:r>
              <a:rPr lang="cs-CZ" dirty="0" smtClean="0"/>
              <a:t>1: povinné písemné čestné </a:t>
            </a:r>
            <a:r>
              <a:rPr lang="cs-CZ" dirty="0"/>
              <a:t>prohlášení všech členů komise, přizvaných odborníků nebo osob zastupujících zadavatele (§ </a:t>
            </a:r>
            <a:r>
              <a:rPr lang="cs-CZ" dirty="0" smtClean="0"/>
              <a:t>42, 43) </a:t>
            </a:r>
            <a:r>
              <a:rPr lang="cs-CZ" dirty="0"/>
              <a:t>o tom, že nejsou ve střetu </a:t>
            </a:r>
            <a:r>
              <a:rPr lang="cs-CZ" dirty="0" smtClean="0"/>
              <a:t>zájmů</a:t>
            </a:r>
            <a:endParaRPr lang="cs-CZ" dirty="0"/>
          </a:p>
          <a:p>
            <a:r>
              <a:rPr lang="cs-CZ" dirty="0" smtClean="0"/>
              <a:t>§ 124 odst. 3: z informací o skutečných majitelích</a:t>
            </a:r>
            <a:endParaRPr lang="cs-CZ" b="1" dirty="0"/>
          </a:p>
          <a:p>
            <a:pPr algn="just"/>
            <a:r>
              <a:rPr lang="cs-CZ" dirty="0"/>
              <a:t>o</a:t>
            </a:r>
            <a:r>
              <a:rPr lang="cs-CZ" dirty="0" smtClean="0"/>
              <a:t>brana neúspěšného účastníka, aktivita kontrolního orgánu</a:t>
            </a:r>
          </a:p>
          <a:p>
            <a:pPr algn="just"/>
            <a:r>
              <a:rPr lang="cs-CZ" sz="3900" dirty="0" smtClean="0">
                <a:solidFill>
                  <a:schemeClr val="accent4"/>
                </a:solidFill>
              </a:rPr>
              <a:t>!</a:t>
            </a:r>
            <a:r>
              <a:rPr lang="cs-CZ" dirty="0" smtClean="0"/>
              <a:t> obecná prevenční povinnost samotného zadavatele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zjistit střet zájmů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781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2880320"/>
          </a:xfrm>
        </p:spPr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4400" dirty="0" smtClean="0"/>
              <a:t>Co to je střet zájmů ?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47467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420888"/>
            <a:ext cx="8291264" cy="403244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dirty="0"/>
              <a:t>v</a:t>
            </a:r>
            <a:r>
              <a:rPr lang="cs-CZ" dirty="0" smtClean="0"/>
              <a:t>azba na § 49, tzv. </a:t>
            </a:r>
            <a:r>
              <a:rPr lang="cs-CZ" dirty="0" err="1" smtClean="0"/>
              <a:t>autoremedura</a:t>
            </a:r>
            <a:endParaRPr lang="cs-CZ" dirty="0" smtClean="0"/>
          </a:p>
          <a:p>
            <a:pPr algn="just"/>
            <a:r>
              <a:rPr lang="cs-CZ" b="1" dirty="0" smtClean="0"/>
              <a:t>n</a:t>
            </a:r>
            <a:r>
              <a:rPr lang="en-US" b="1" dirty="0" err="1" smtClean="0"/>
              <a:t>apříklad</a:t>
            </a:r>
            <a:r>
              <a:rPr lang="en-US" dirty="0" smtClean="0"/>
              <a:t> </a:t>
            </a:r>
            <a:endParaRPr lang="cs-CZ" dirty="0" smtClean="0"/>
          </a:p>
          <a:p>
            <a:pPr marL="457200" indent="-457200" algn="just"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nepřístupnění zadávacího postupu osobám </a:t>
            </a:r>
            <a:r>
              <a:rPr lang="cs-CZ" dirty="0"/>
              <a:t>ve střetu </a:t>
            </a:r>
            <a:r>
              <a:rPr lang="cs-CZ" dirty="0" smtClean="0"/>
              <a:t>zájmů,  např. rozvázání spolupráce s externím odborníkem</a:t>
            </a:r>
          </a:p>
          <a:p>
            <a:pPr marL="457200" indent="-457200" algn="just">
              <a:buFontTx/>
              <a:buChar char="-"/>
            </a:pPr>
            <a:r>
              <a:rPr lang="cs-CZ" dirty="0"/>
              <a:t>nové (revizní) provedení úkonů, na kterých se podílely osoby ve střetu </a:t>
            </a:r>
            <a:r>
              <a:rPr lang="cs-CZ" dirty="0" smtClean="0"/>
              <a:t>zájmů</a:t>
            </a:r>
            <a:endParaRPr lang="cs-CZ" dirty="0"/>
          </a:p>
          <a:p>
            <a:pPr marL="457200" indent="-457200" algn="just">
              <a:buFontTx/>
              <a:buChar char="-"/>
            </a:pPr>
            <a:r>
              <a:rPr lang="en-US" dirty="0" err="1" smtClean="0"/>
              <a:t>vyloučení</a:t>
            </a:r>
            <a:r>
              <a:rPr lang="en-US" dirty="0" smtClean="0"/>
              <a:t> </a:t>
            </a:r>
            <a:r>
              <a:rPr lang="en-US" dirty="0" err="1"/>
              <a:t>zvýhodněného</a:t>
            </a:r>
            <a:r>
              <a:rPr lang="en-US" dirty="0"/>
              <a:t> </a:t>
            </a:r>
            <a:r>
              <a:rPr lang="cs-CZ" dirty="0" smtClean="0"/>
              <a:t>dodavatele</a:t>
            </a:r>
          </a:p>
          <a:p>
            <a:pPr marL="457200" indent="-457200" algn="just">
              <a:buFontTx/>
              <a:buChar char="-"/>
            </a:pPr>
            <a:r>
              <a:rPr lang="en-US" dirty="0" err="1" smtClean="0"/>
              <a:t>zrušení</a:t>
            </a:r>
            <a:r>
              <a:rPr lang="en-US" dirty="0" smtClean="0"/>
              <a:t> </a:t>
            </a:r>
            <a:r>
              <a:rPr lang="en-US" dirty="0" err="1"/>
              <a:t>zadávacího</a:t>
            </a:r>
            <a:r>
              <a:rPr lang="en-US" dirty="0"/>
              <a:t> </a:t>
            </a:r>
            <a:r>
              <a:rPr lang="en-US" dirty="0" err="1" smtClean="0"/>
              <a:t>řízení</a:t>
            </a: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Opatření k nápravě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551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636912"/>
            <a:ext cx="8291264" cy="3816424"/>
          </a:xfrm>
        </p:spPr>
        <p:txBody>
          <a:bodyPr/>
          <a:lstStyle/>
          <a:p>
            <a:r>
              <a:rPr lang="cs-CZ" dirty="0" smtClean="0"/>
              <a:t>Potvrzeno rozhodnutím o rozkladu R97/2021</a:t>
            </a:r>
          </a:p>
          <a:p>
            <a:r>
              <a:rPr lang="cs-CZ" dirty="0" smtClean="0"/>
              <a:t>Rodinné vztahy zadavatele a účastníka, účastník odstoupil ze soutěže</a:t>
            </a:r>
          </a:p>
          <a:p>
            <a:r>
              <a:rPr lang="cs-CZ" dirty="0" smtClean="0"/>
              <a:t>Napadení zadávacího řízení pro střet zájmů neúspěšné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ÚOHS S0117/2021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30498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276872"/>
            <a:ext cx="8291264" cy="417646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dirty="0" smtClean="0"/>
              <a:t>§ 217 odst. 2 </a:t>
            </a:r>
          </a:p>
          <a:p>
            <a:pPr algn="just"/>
            <a:r>
              <a:rPr lang="cs-CZ" b="1" dirty="0" smtClean="0"/>
              <a:t>písm. l)</a:t>
            </a:r>
          </a:p>
          <a:p>
            <a:pPr algn="just"/>
            <a:r>
              <a:rPr lang="cs-CZ" dirty="0" smtClean="0"/>
              <a:t>V případě identifikovaného střetu zájmů zadavatel v písemné zprávě o zadávacím řízení uvede</a:t>
            </a:r>
          </a:p>
          <a:p>
            <a:pPr algn="just"/>
            <a:r>
              <a:rPr lang="cs-CZ" dirty="0" smtClean="0"/>
              <a:t>„</a:t>
            </a:r>
            <a:r>
              <a:rPr lang="cs-CZ" i="1" dirty="0" smtClean="0"/>
              <a:t>soupis </a:t>
            </a:r>
            <a:r>
              <a:rPr lang="cs-CZ" i="1" dirty="0"/>
              <a:t>osob, u kterých byl zjištěn střet zájmů, a následně přijatých opatření, byl-li střet zájmů </a:t>
            </a:r>
            <a:r>
              <a:rPr lang="cs-CZ" i="1" dirty="0" smtClean="0"/>
              <a:t>zjištěn“</a:t>
            </a:r>
          </a:p>
          <a:p>
            <a:pPr algn="just"/>
            <a:r>
              <a:rPr lang="cs-CZ" b="1" dirty="0" smtClean="0"/>
              <a:t>písm. d</a:t>
            </a:r>
            <a:r>
              <a:rPr lang="cs-CZ" b="1" dirty="0"/>
              <a:t>) </a:t>
            </a:r>
            <a:endParaRPr lang="cs-CZ" b="1" dirty="0" smtClean="0"/>
          </a:p>
          <a:p>
            <a:pPr algn="just"/>
            <a:r>
              <a:rPr lang="cs-CZ" dirty="0" smtClean="0"/>
              <a:t>označení </a:t>
            </a:r>
            <a:r>
              <a:rPr lang="cs-CZ" dirty="0"/>
              <a:t>všech vyloučených účastníků zadávacího řízení s uvedením důvodu jejich </a:t>
            </a:r>
            <a:r>
              <a:rPr lang="cs-CZ" dirty="0" smtClean="0"/>
              <a:t>vyloučení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Záznam v písemné zprávě zadavatele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938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132856"/>
            <a:ext cx="8291264" cy="432048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b="1" dirty="0" smtClean="0"/>
              <a:t>„</a:t>
            </a:r>
            <a:r>
              <a:rPr lang="cs-CZ" i="1" dirty="0" smtClean="0"/>
              <a:t>Zadavatel </a:t>
            </a:r>
            <a:r>
              <a:rPr lang="cs-CZ" i="1" dirty="0"/>
              <a:t>vyloučí vybraného dodavatele, zjistí-li na základě informací zjištěných podle § 122 odst. </a:t>
            </a:r>
            <a:r>
              <a:rPr lang="cs-CZ" i="1" dirty="0" smtClean="0"/>
              <a:t>5 </a:t>
            </a:r>
            <a:r>
              <a:rPr lang="cs-CZ" i="1" dirty="0"/>
              <a:t>nebo </a:t>
            </a:r>
            <a:r>
              <a:rPr lang="cs-CZ" i="1" dirty="0"/>
              <a:t>6</a:t>
            </a:r>
            <a:r>
              <a:rPr lang="cs-CZ" i="1" dirty="0" smtClean="0"/>
              <a:t> </a:t>
            </a:r>
            <a:r>
              <a:rPr lang="cs-CZ" i="1" dirty="0" smtClean="0"/>
              <a:t>, </a:t>
            </a:r>
            <a:r>
              <a:rPr lang="cs-CZ" i="1" dirty="0"/>
              <a:t>že byl ve střetu zájmů podle § 44 odst. 2 a 3</a:t>
            </a:r>
            <a:r>
              <a:rPr lang="cs-CZ" i="1" dirty="0" smtClean="0"/>
              <a:t>.</a:t>
            </a:r>
            <a:r>
              <a:rPr lang="cs-CZ" dirty="0" smtClean="0"/>
              <a:t>“</a:t>
            </a:r>
          </a:p>
          <a:p>
            <a:pPr algn="just"/>
            <a:r>
              <a:rPr lang="cs-CZ" dirty="0" smtClean="0"/>
              <a:t>= informace o skutečných majitelích</a:t>
            </a:r>
          </a:p>
          <a:p>
            <a:pPr algn="just"/>
            <a:r>
              <a:rPr lang="cs-CZ" dirty="0" smtClean="0"/>
              <a:t>speciální vůči § 48 odst. 5 písm. b)</a:t>
            </a:r>
          </a:p>
          <a:p>
            <a:pPr marL="457200" indent="-457200" algn="just"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emusí platit, že jiné opatření k nápravě není možné</a:t>
            </a:r>
          </a:p>
          <a:p>
            <a:pPr marL="457200" indent="-457200" algn="just">
              <a:buFontTx/>
              <a:buChar char="-"/>
            </a:pPr>
            <a:r>
              <a:rPr lang="cs-CZ" dirty="0" smtClean="0"/>
              <a:t>? </a:t>
            </a:r>
            <a:r>
              <a:rPr lang="cs-CZ" dirty="0" err="1" smtClean="0"/>
              <a:t>self-cleaning</a:t>
            </a:r>
            <a:r>
              <a:rPr lang="cs-CZ" dirty="0" smtClean="0"/>
              <a:t> - opatrně</a:t>
            </a:r>
          </a:p>
          <a:p>
            <a:pPr marL="457200" indent="-457200" algn="just">
              <a:buFontTx/>
              <a:buChar char="-"/>
            </a:pPr>
            <a:r>
              <a:rPr lang="cs-CZ" dirty="0" smtClean="0"/>
              <a:t>ALE </a:t>
            </a:r>
          </a:p>
          <a:p>
            <a:pPr marL="1200150" lvl="1" indent="-457200" algn="just">
              <a:buFontTx/>
              <a:buChar char="-"/>
            </a:pPr>
            <a:r>
              <a:rPr lang="cs-CZ" dirty="0" smtClean="0"/>
              <a:t>povinnost oznámit a odůvodnit vyloučení platí</a:t>
            </a:r>
          </a:p>
          <a:p>
            <a:pPr marL="1200150" lvl="1" indent="-457200" algn="just">
              <a:buFontTx/>
              <a:buChar char="-"/>
            </a:pPr>
            <a:r>
              <a:rPr lang="cs-CZ" dirty="0" smtClean="0"/>
              <a:t>povinnost uvést v písemné zprávě zadavatele platí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Posuzování střetu zájmů podle § 124/3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439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2880320"/>
          </a:xfrm>
        </p:spPr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4000" dirty="0" smtClean="0"/>
              <a:t>(Obligatorní) vyloučení dodavatele pro střet zájmů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09719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492896"/>
            <a:ext cx="8291264" cy="410445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b="1" dirty="0" smtClean="0"/>
              <a:t>§ 48 odst. 5 ZZVZ</a:t>
            </a:r>
          </a:p>
          <a:p>
            <a:pPr algn="just"/>
            <a:r>
              <a:rPr lang="cs-CZ" dirty="0" smtClean="0"/>
              <a:t>Zadavatel </a:t>
            </a:r>
            <a:r>
              <a:rPr lang="cs-CZ" b="1" dirty="0"/>
              <a:t>může</a:t>
            </a:r>
            <a:r>
              <a:rPr lang="cs-CZ" dirty="0"/>
              <a:t> vyloučit účastníka zadávacího řízení pro nezpůsobilost, pokud prokáže, že</a:t>
            </a:r>
          </a:p>
          <a:p>
            <a:pPr algn="just"/>
            <a:r>
              <a:rPr lang="cs-CZ" dirty="0" smtClean="0"/>
              <a:t>b</a:t>
            </a:r>
            <a:r>
              <a:rPr lang="cs-CZ" dirty="0"/>
              <a:t>) došlo ke střetu </a:t>
            </a:r>
            <a:r>
              <a:rPr lang="cs-CZ" dirty="0" smtClean="0"/>
              <a:t>zájmů </a:t>
            </a:r>
            <a:r>
              <a:rPr lang="cs-CZ" dirty="0"/>
              <a:t>a jiné opatření k nápravě, kromě zrušení zadávacího řízení, není možné</a:t>
            </a:r>
            <a:r>
              <a:rPr lang="cs-CZ" dirty="0" smtClean="0"/>
              <a:t>,</a:t>
            </a:r>
          </a:p>
          <a:p>
            <a:pPr algn="just"/>
            <a:endParaRPr lang="cs-CZ" sz="100" dirty="0" smtClean="0"/>
          </a:p>
          <a:p>
            <a:pPr algn="just"/>
            <a:r>
              <a:rPr lang="cs-CZ" b="1" dirty="0" smtClean="0"/>
              <a:t>§ 48 odst. 8 ZZVZ</a:t>
            </a:r>
          </a:p>
          <a:p>
            <a:pPr algn="just"/>
            <a:r>
              <a:rPr lang="cs-CZ" b="1" dirty="0"/>
              <a:t>p</a:t>
            </a:r>
            <a:r>
              <a:rPr lang="cs-CZ" b="1" dirty="0" smtClean="0"/>
              <a:t>ovinnost</a:t>
            </a:r>
            <a:r>
              <a:rPr lang="cs-CZ" dirty="0" smtClean="0"/>
              <a:t> u vybraného dodavatele</a:t>
            </a:r>
          </a:p>
          <a:p>
            <a:pPr algn="just"/>
            <a:endParaRPr lang="cs-CZ" dirty="0" smtClean="0"/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Důvod pro vyloučení v ZZVZ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547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132856"/>
            <a:ext cx="8291264" cy="432048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b="1" dirty="0" smtClean="0"/>
              <a:t>Vyloučení nemůže být automatické</a:t>
            </a:r>
            <a:r>
              <a:rPr lang="cs-CZ" dirty="0" smtClean="0"/>
              <a:t>. Je „na pořadu“ až v situaci, kdy jiné opatření k nápravě, kromě zrušení zadávacího řízení, není možné.</a:t>
            </a:r>
          </a:p>
          <a:p>
            <a:pPr algn="just"/>
            <a:r>
              <a:rPr lang="cs-CZ" dirty="0" smtClean="0"/>
              <a:t>Jiným možným opatřením k nápravě může být např. </a:t>
            </a:r>
          </a:p>
          <a:p>
            <a:pPr marL="457200" indent="-457200" algn="just">
              <a:buFontTx/>
              <a:buChar char="-"/>
            </a:pPr>
            <a:r>
              <a:rPr lang="cs-CZ" sz="2600" dirty="0"/>
              <a:t>znepřístupnění zadávacího postupu „podezřelé“ </a:t>
            </a:r>
            <a:r>
              <a:rPr lang="cs-CZ" sz="2600" dirty="0" smtClean="0"/>
              <a:t>osobě,</a:t>
            </a:r>
            <a:endParaRPr lang="cs-CZ" sz="2600" dirty="0"/>
          </a:p>
          <a:p>
            <a:pPr marL="457200" indent="-457200" algn="just">
              <a:buFontTx/>
              <a:buChar char="-"/>
            </a:pPr>
            <a:r>
              <a:rPr lang="cs-CZ" sz="2600" dirty="0" smtClean="0"/>
              <a:t>nové (revizní) provedení úkonů, na kterých se podílely osoby ve střetu zájmů …</a:t>
            </a:r>
          </a:p>
          <a:p>
            <a:pPr algn="just"/>
            <a:r>
              <a:rPr lang="cs-CZ" dirty="0" smtClean="0"/>
              <a:t>Až pokud toto není dostatečné, zadavatel zadávací řízení zruší, nebo účastníka vyloučí.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Limity zadavatele při vylučování</a:t>
            </a:r>
          </a:p>
        </p:txBody>
      </p:sp>
    </p:spTree>
    <p:extLst>
      <p:ext uri="{BB962C8B-B14F-4D97-AF65-F5344CB8AC3E}">
        <p14:creationId xmlns:p14="http://schemas.microsoft.com/office/powerpoint/2010/main" val="185835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636912"/>
            <a:ext cx="8291264" cy="3816424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Pokud zadavatel přistoupí k vyloučení pro střet zájmů podle § 48 odst. 5 písm. b) ZZVZ, musí</a:t>
            </a:r>
          </a:p>
          <a:p>
            <a:pPr marL="457200" indent="-457200" algn="just">
              <a:buFontTx/>
              <a:buChar char="-"/>
            </a:pPr>
            <a:r>
              <a:rPr lang="cs-CZ" dirty="0" smtClean="0"/>
              <a:t>bezodkladně dodavateli vyloučení oznámit</a:t>
            </a:r>
          </a:p>
          <a:p>
            <a:pPr marL="457200" indent="-457200" algn="just">
              <a:buFontTx/>
              <a:buChar char="-"/>
            </a:pPr>
            <a:r>
              <a:rPr lang="cs-CZ" dirty="0" smtClean="0"/>
              <a:t>vyloučení řádně odůvodnit</a:t>
            </a:r>
          </a:p>
          <a:p>
            <a:pPr lvl="1" indent="0" algn="just"/>
            <a:r>
              <a:rPr lang="cs-CZ" dirty="0"/>
              <a:t>n</a:t>
            </a:r>
            <a:r>
              <a:rPr lang="cs-CZ" dirty="0" smtClean="0"/>
              <a:t>epostačí jen obecné odůvodnění např. odkazem na ustanovení zákona</a:t>
            </a:r>
          </a:p>
          <a:p>
            <a:pPr marL="457200" indent="-457200" algn="just">
              <a:buFontTx/>
              <a:buChar char="-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 oznámit a odůvodnit vyloučení</a:t>
            </a:r>
            <a:endParaRPr lang="cs-CZ" dirty="0"/>
          </a:p>
        </p:txBody>
      </p:sp>
      <p:sp>
        <p:nvSpPr>
          <p:cNvPr id="4" name="Násobení 3"/>
          <p:cNvSpPr/>
          <p:nvPr/>
        </p:nvSpPr>
        <p:spPr>
          <a:xfrm>
            <a:off x="899592" y="5157192"/>
            <a:ext cx="288032" cy="28803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279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636912"/>
            <a:ext cx="8291264" cy="3816424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„</a:t>
            </a:r>
            <a:r>
              <a:rPr lang="cs-CZ" i="1" dirty="0" smtClean="0"/>
              <a:t>Zadavatel </a:t>
            </a:r>
            <a:r>
              <a:rPr lang="cs-CZ" i="1" dirty="0"/>
              <a:t>může vyloučit </a:t>
            </a:r>
            <a:r>
              <a:rPr lang="cs-CZ" i="1" dirty="0" smtClean="0"/>
              <a:t>účastníka </a:t>
            </a:r>
            <a:r>
              <a:rPr lang="cs-CZ" sz="2000" dirty="0" smtClean="0"/>
              <a:t>[vybraného dodavatele vyloučit musí]</a:t>
            </a:r>
            <a:r>
              <a:rPr lang="cs-CZ" i="1" dirty="0" smtClean="0"/>
              <a:t>, </a:t>
            </a:r>
            <a:r>
              <a:rPr lang="cs-CZ" b="1" i="1" dirty="0" smtClean="0"/>
              <a:t>pokud prokáže</a:t>
            </a:r>
            <a:r>
              <a:rPr lang="cs-CZ" i="1" dirty="0" smtClean="0"/>
              <a:t>, že došlo </a:t>
            </a:r>
            <a:r>
              <a:rPr lang="cs-CZ" i="1" dirty="0"/>
              <a:t>ke střetu zájmů a jiné opatření k nápravě, kromě zrušení zadávacího řízení, není </a:t>
            </a:r>
            <a:r>
              <a:rPr lang="cs-CZ" i="1" dirty="0" smtClean="0"/>
              <a:t>možné</a:t>
            </a:r>
            <a:r>
              <a:rPr lang="cs-CZ" dirty="0" smtClean="0"/>
              <a:t>.“</a:t>
            </a:r>
          </a:p>
          <a:p>
            <a:pPr algn="just"/>
            <a:r>
              <a:rPr lang="cs-CZ" dirty="0" smtClean="0"/>
              <a:t>	důkazní břemeno nese zadavatel</a:t>
            </a:r>
          </a:p>
          <a:p>
            <a:pPr algn="just"/>
            <a:r>
              <a:rPr lang="cs-CZ" dirty="0" smtClean="0"/>
              <a:t>ALE pokud zadavatel nemá indicie nasvědčující střetu zájmů, nemá povinnost se jím zabývat v každé veřejné zakázce</a:t>
            </a:r>
            <a:endParaRPr lang="cs-CZ" dirty="0"/>
          </a:p>
          <a:p>
            <a:pPr algn="just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Limity zadavatele při vylučování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611560" y="4581128"/>
            <a:ext cx="57606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68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204864"/>
            <a:ext cx="8291264" cy="4248472"/>
          </a:xfrm>
        </p:spPr>
        <p:txBody>
          <a:bodyPr>
            <a:normAutofit fontScale="92500"/>
          </a:bodyPr>
          <a:lstStyle/>
          <a:p>
            <a:pPr algn="just"/>
            <a:r>
              <a:rPr lang="cs-CZ" dirty="0" smtClean="0"/>
              <a:t>specialisté </a:t>
            </a:r>
            <a:r>
              <a:rPr lang="cs-CZ" dirty="0"/>
              <a:t>uvedení v nabídce </a:t>
            </a:r>
            <a:r>
              <a:rPr lang="cs-CZ" dirty="0" smtClean="0"/>
              <a:t>vybraného dodavatele jsou na Technické </a:t>
            </a:r>
            <a:r>
              <a:rPr lang="cs-CZ" dirty="0"/>
              <a:t>univerzitě v Kaunasu </a:t>
            </a:r>
            <a:r>
              <a:rPr lang="cs-CZ" dirty="0" smtClean="0"/>
              <a:t>kolegy některých odborníků veřejného </a:t>
            </a:r>
            <a:r>
              <a:rPr lang="cs-CZ" dirty="0"/>
              <a:t>zadavatele, kteří vyhotovili zadávací dokumentaci a hodnotili </a:t>
            </a:r>
            <a:r>
              <a:rPr lang="cs-CZ" dirty="0" smtClean="0"/>
              <a:t>nabídky</a:t>
            </a:r>
          </a:p>
          <a:p>
            <a:pPr algn="just"/>
            <a:r>
              <a:rPr lang="cs-CZ" dirty="0" smtClean="0"/>
              <a:t>Postoj zadavatele a vítěze VZ:  společnost </a:t>
            </a:r>
            <a:r>
              <a:rPr lang="cs-CZ" dirty="0" err="1"/>
              <a:t>eVigilo</a:t>
            </a:r>
            <a:r>
              <a:rPr lang="cs-CZ" dirty="0"/>
              <a:t> </a:t>
            </a:r>
            <a:r>
              <a:rPr lang="cs-CZ" dirty="0" smtClean="0"/>
              <a:t>je povinna </a:t>
            </a:r>
            <a:r>
              <a:rPr lang="cs-CZ" dirty="0"/>
              <a:t>prokázat nejen objektivní vazby existující </a:t>
            </a:r>
            <a:r>
              <a:rPr lang="cs-CZ" dirty="0" smtClean="0"/>
              <a:t>mezi specialisty </a:t>
            </a:r>
            <a:r>
              <a:rPr lang="cs-CZ" dirty="0"/>
              <a:t>úspěšných uchazečů o zakázku a odborníky, kteří hodnotili nabídky, ale také </a:t>
            </a:r>
            <a:r>
              <a:rPr lang="cs-CZ" dirty="0" smtClean="0"/>
              <a:t>prokázat subjektivní </a:t>
            </a:r>
            <a:r>
              <a:rPr lang="cs-CZ" dirty="0"/>
              <a:t>skutečnost, že odborníci byli podjatí. </a:t>
            </a:r>
            <a:endParaRPr lang="cs-CZ" dirty="0" smtClean="0"/>
          </a:p>
          <a:p>
            <a:pPr algn="just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eVigilio</a:t>
            </a:r>
            <a:r>
              <a:rPr lang="cs-CZ" dirty="0" smtClean="0"/>
              <a:t> Ltd (C-538/13)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678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132856"/>
            <a:ext cx="8291264" cy="446449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(</a:t>
            </a:r>
            <a:r>
              <a:rPr lang="cs-CZ" dirty="0"/>
              <a:t>2) Za střet zájmů se považuje situace, kdy </a:t>
            </a:r>
            <a:r>
              <a:rPr lang="cs-CZ" b="1" dirty="0"/>
              <a:t>zájmy</a:t>
            </a:r>
            <a:r>
              <a:rPr lang="cs-CZ" dirty="0"/>
              <a:t> </a:t>
            </a:r>
            <a:r>
              <a:rPr lang="cs-CZ" b="1" dirty="0"/>
              <a:t>osob</a:t>
            </a:r>
            <a:r>
              <a:rPr lang="cs-CZ" dirty="0"/>
              <a:t>, které</a:t>
            </a:r>
          </a:p>
          <a:p>
            <a:pPr marL="808038" indent="-355600" algn="just">
              <a:buFont typeface="+mj-lt"/>
              <a:buAutoNum type="alphaLcParenR"/>
            </a:pPr>
            <a:r>
              <a:rPr lang="cs-CZ" dirty="0" smtClean="0"/>
              <a:t>se </a:t>
            </a:r>
            <a:r>
              <a:rPr lang="cs-CZ" u="sng" dirty="0"/>
              <a:t>podílejí na průběhu zadávacího řízení</a:t>
            </a:r>
            <a:r>
              <a:rPr lang="cs-CZ" dirty="0"/>
              <a:t>, nebo</a:t>
            </a:r>
          </a:p>
          <a:p>
            <a:pPr marL="808038" indent="-355600" algn="just">
              <a:buFont typeface="+mj-lt"/>
              <a:buAutoNum type="alphaLcParenR"/>
            </a:pPr>
            <a:r>
              <a:rPr lang="cs-CZ" dirty="0" smtClean="0"/>
              <a:t>mají </a:t>
            </a:r>
            <a:r>
              <a:rPr lang="cs-CZ" dirty="0"/>
              <a:t>nebo by mohly mít </a:t>
            </a:r>
            <a:r>
              <a:rPr lang="cs-CZ" u="sng" dirty="0"/>
              <a:t>vliv na výsledek </a:t>
            </a:r>
            <a:r>
              <a:rPr lang="cs-CZ" dirty="0"/>
              <a:t>zadávacího řízení,</a:t>
            </a:r>
          </a:p>
          <a:p>
            <a:pPr algn="just"/>
            <a:r>
              <a:rPr lang="cs-CZ" b="1" dirty="0"/>
              <a:t>ohrožují</a:t>
            </a:r>
            <a:r>
              <a:rPr lang="cs-CZ" dirty="0"/>
              <a:t> jejich nestrannost nebo nezávislost v souvislosti se zadávacím řízením.</a:t>
            </a:r>
          </a:p>
          <a:p>
            <a:pPr algn="just"/>
            <a:r>
              <a:rPr lang="cs-CZ" dirty="0"/>
              <a:t>(3) </a:t>
            </a:r>
            <a:r>
              <a:rPr lang="cs-CZ" b="1" dirty="0"/>
              <a:t>Zájmem</a:t>
            </a:r>
            <a:r>
              <a:rPr lang="cs-CZ" dirty="0"/>
              <a:t> </a:t>
            </a:r>
            <a:r>
              <a:rPr lang="cs-CZ" b="1" dirty="0"/>
              <a:t>osob</a:t>
            </a:r>
            <a:r>
              <a:rPr lang="cs-CZ" dirty="0"/>
              <a:t> uvedených v odstavci 2 se pro účely tohoto zákona rozumí zájem získat osobní výhodu nebo snížit majetkový nebo jiný prospěch zadavatele.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obsažena v § 44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563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204864"/>
            <a:ext cx="8291264" cy="446449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b="1" dirty="0" smtClean="0"/>
              <a:t>Soudní dvůr:</a:t>
            </a:r>
            <a:endParaRPr lang="cs-CZ" dirty="0"/>
          </a:p>
          <a:p>
            <a:pPr algn="just"/>
            <a:r>
              <a:rPr lang="cs-CZ" dirty="0"/>
              <a:t>a</a:t>
            </a:r>
            <a:r>
              <a:rPr lang="cs-CZ" dirty="0" smtClean="0"/>
              <a:t>ktivní role zadavatelů při dodržování zásad zadávání veřejných zakázek</a:t>
            </a:r>
            <a:endParaRPr lang="cs-CZ" dirty="0"/>
          </a:p>
          <a:p>
            <a:pPr algn="just"/>
            <a:r>
              <a:rPr lang="cs-CZ" b="1" dirty="0" smtClean="0"/>
              <a:t>S </a:t>
            </a:r>
            <a:r>
              <a:rPr lang="cs-CZ" b="1" dirty="0"/>
              <a:t>touto aktivní rolí </a:t>
            </a:r>
            <a:r>
              <a:rPr lang="cs-CZ" b="1" dirty="0" smtClean="0"/>
              <a:t>by bylo neslučitelné</a:t>
            </a:r>
            <a:r>
              <a:rPr lang="cs-CZ" b="1" dirty="0"/>
              <a:t>, aby navrhovatelka v rámci přezkumného řízení nesla důkazní </a:t>
            </a:r>
            <a:r>
              <a:rPr lang="cs-CZ" b="1" dirty="0" smtClean="0"/>
              <a:t>břemeno </a:t>
            </a:r>
            <a:r>
              <a:rPr lang="cs-CZ" dirty="0" smtClean="0"/>
              <a:t>týkající </a:t>
            </a:r>
            <a:r>
              <a:rPr lang="cs-CZ" dirty="0"/>
              <a:t>se konkrétní podjatosti odborníků </a:t>
            </a:r>
            <a:r>
              <a:rPr lang="cs-CZ" dirty="0" smtClean="0"/>
              <a:t>veřejného zadavatele … zejména </a:t>
            </a:r>
            <a:r>
              <a:rPr lang="cs-CZ" dirty="0"/>
              <a:t>pokud uchazeč nemá </a:t>
            </a:r>
            <a:r>
              <a:rPr lang="cs-CZ" dirty="0" smtClean="0"/>
              <a:t>přístup </a:t>
            </a:r>
            <a:r>
              <a:rPr lang="cs-CZ" dirty="0"/>
              <a:t>k </a:t>
            </a:r>
            <a:r>
              <a:rPr lang="cs-CZ" dirty="0" smtClean="0"/>
              <a:t>informacím a </a:t>
            </a:r>
            <a:r>
              <a:rPr lang="cs-CZ" dirty="0"/>
              <a:t>důkazům, které by mu umožnily prokázat takovou podjatost.</a:t>
            </a:r>
          </a:p>
          <a:p>
            <a:pPr algn="just"/>
            <a:r>
              <a:rPr lang="cs-CZ" dirty="0" smtClean="0"/>
              <a:t>Pokud </a:t>
            </a:r>
            <a:r>
              <a:rPr lang="cs-CZ" dirty="0"/>
              <a:t>tedy odmítnutý uchazeč předloží </a:t>
            </a:r>
            <a:r>
              <a:rPr lang="cs-CZ" b="1" dirty="0"/>
              <a:t>objektivní skutečnosti</a:t>
            </a:r>
            <a:r>
              <a:rPr lang="cs-CZ" dirty="0"/>
              <a:t>, které zpochybňují </a:t>
            </a:r>
            <a:r>
              <a:rPr lang="cs-CZ" dirty="0" smtClean="0"/>
              <a:t>nestrannost odborníka </a:t>
            </a:r>
            <a:r>
              <a:rPr lang="cs-CZ" dirty="0"/>
              <a:t>veřejného zadavatele, </a:t>
            </a:r>
            <a:r>
              <a:rPr lang="cs-CZ" b="1" dirty="0"/>
              <a:t>je na veřejném zadavateli, aby posoudil všechny relevantní okolnosti</a:t>
            </a:r>
            <a:r>
              <a:rPr lang="cs-CZ" dirty="0" smtClean="0"/>
              <a:t>, které </a:t>
            </a:r>
            <a:r>
              <a:rPr lang="cs-CZ" dirty="0"/>
              <a:t>vedly k přijetí rozhodnutí o zadání zakázky, za účelem předcházení střetům zájmů, </a:t>
            </a:r>
            <a:r>
              <a:rPr lang="cs-CZ" dirty="0" smtClean="0"/>
              <a:t>jejich odhalování </a:t>
            </a:r>
            <a:r>
              <a:rPr lang="cs-CZ" dirty="0"/>
              <a:t>a odstraňování, včetně případného vyžádání si určitých informací a důkazů od </a:t>
            </a:r>
            <a:r>
              <a:rPr lang="cs-CZ" dirty="0" smtClean="0"/>
              <a:t>účastníků řízení.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eVigilio</a:t>
            </a:r>
            <a:r>
              <a:rPr lang="cs-CZ" dirty="0" smtClean="0"/>
              <a:t> Ltd (C-538/13)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861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3212976"/>
            <a:ext cx="8291264" cy="3240360"/>
          </a:xfrm>
        </p:spPr>
        <p:txBody>
          <a:bodyPr>
            <a:normAutofit/>
          </a:bodyPr>
          <a:lstStyle/>
          <a:p>
            <a:pPr algn="ctr"/>
            <a:r>
              <a:rPr lang="cs-CZ" sz="4400" b="1" dirty="0" smtClean="0">
                <a:solidFill>
                  <a:srgbClr val="000099"/>
                </a:solidFill>
                <a:ea typeface="+mj-ea"/>
              </a:rPr>
              <a:t>Zpracovatel zadávací dokumentace</a:t>
            </a:r>
            <a:endParaRPr lang="cs-CZ" sz="4400" b="1" dirty="0">
              <a:solidFill>
                <a:srgbClr val="000099"/>
              </a:solidFill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4132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204864"/>
            <a:ext cx="8291264" cy="424847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Posuzovaný případ: ZPŘ, projektovou dokumentaci vypracoval dodavatel, který jediný podal nabídku a VZ mu byla zadána</a:t>
            </a:r>
          </a:p>
          <a:p>
            <a:pPr algn="just"/>
            <a:r>
              <a:rPr lang="cs-CZ" dirty="0" smtClean="0"/>
              <a:t>ÚOHS: </a:t>
            </a:r>
          </a:p>
          <a:p>
            <a:pPr marL="457200" indent="-457200" algn="just">
              <a:buFontTx/>
              <a:buChar char="-"/>
            </a:pPr>
            <a:r>
              <a:rPr lang="cs-CZ" dirty="0" smtClean="0"/>
              <a:t>riziko ovlivnění zadávacích podmínek a zvýhodnění dodavatele </a:t>
            </a:r>
          </a:p>
          <a:p>
            <a:pPr marL="457200" indent="-457200" algn="just"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adavatel měl provést opatření k nápravě, např. nechat zpracovat externí posudek o tom, že projektová dokumentace skrytě nezvýhodňuje zpracovatele</a:t>
            </a:r>
          </a:p>
          <a:p>
            <a:pPr algn="just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ÚOHS </a:t>
            </a:r>
            <a:r>
              <a:rPr lang="cs-CZ" dirty="0"/>
              <a:t>S0402/2020</a:t>
            </a:r>
          </a:p>
        </p:txBody>
      </p:sp>
    </p:spTree>
    <p:extLst>
      <p:ext uri="{BB962C8B-B14F-4D97-AF65-F5344CB8AC3E}">
        <p14:creationId xmlns:p14="http://schemas.microsoft.com/office/powerpoint/2010/main" val="111267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204864"/>
            <a:ext cx="8291264" cy="4248472"/>
          </a:xfrm>
        </p:spPr>
        <p:txBody>
          <a:bodyPr>
            <a:normAutofit fontScale="85000" lnSpcReduction="200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Posuzovaný případ: 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dirty="0" smtClean="0"/>
              <a:t>část zadávací dokumentace zpracoval poddodavatel vybraného dodavatele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dirty="0" smtClean="0"/>
              <a:t>tato část zadávací dokumentace zadavatel uveřejnil dlouho před samotným zahájením zadávacího řízení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ÚOHS: 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třet zájmů mohl být založen i skrze poddodavatele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dirty="0" smtClean="0"/>
              <a:t>uveřejněním externě zpracovaných částí ZD v </a:t>
            </a:r>
            <a:r>
              <a:rPr lang="cs-CZ" dirty="0"/>
              <a:t>době před zahájením zadávacího řízení </a:t>
            </a:r>
            <a:r>
              <a:rPr lang="cs-CZ" dirty="0" smtClean="0"/>
              <a:t>zadavatel narovnal/eliminoval </a:t>
            </a:r>
            <a:r>
              <a:rPr lang="cs-CZ" dirty="0"/>
              <a:t>případný informační deficit potenciálních účastníků zadávacího řízení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ÚOHS S0145/2021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950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204864"/>
            <a:ext cx="8291264" cy="424847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cs-CZ" b="1" dirty="0" smtClean="0"/>
              <a:t>Soudní dvůr </a:t>
            </a:r>
            <a:r>
              <a:rPr lang="cs-CZ" dirty="0" smtClean="0"/>
              <a:t>sice uznává, že osoba</a:t>
            </a:r>
            <a:r>
              <a:rPr lang="cs-CZ" dirty="0"/>
              <a:t>, jež </a:t>
            </a:r>
            <a:r>
              <a:rPr lang="cs-CZ" dirty="0" smtClean="0"/>
              <a:t>vykonala určité </a:t>
            </a:r>
            <a:r>
              <a:rPr lang="cs-CZ" dirty="0"/>
              <a:t>přípravné </a:t>
            </a:r>
            <a:r>
              <a:rPr lang="cs-CZ" dirty="0" smtClean="0"/>
              <a:t>práce, </a:t>
            </a:r>
            <a:r>
              <a:rPr lang="cs-CZ" dirty="0"/>
              <a:t>se nenachází </a:t>
            </a:r>
            <a:r>
              <a:rPr lang="cs-CZ" dirty="0" smtClean="0"/>
              <a:t>nezbytně </a:t>
            </a:r>
            <a:r>
              <a:rPr lang="cs-CZ" dirty="0"/>
              <a:t>ve stejné situaci jako osoba, která takové </a:t>
            </a:r>
            <a:r>
              <a:rPr lang="cs-CZ" dirty="0" smtClean="0"/>
              <a:t>práce nevykonala</a:t>
            </a:r>
          </a:p>
          <a:p>
            <a:pPr marL="457200" indent="-457200" algn="just">
              <a:buFontTx/>
              <a:buChar char="-"/>
            </a:pPr>
            <a:r>
              <a:rPr lang="cs-CZ" dirty="0" smtClean="0"/>
              <a:t>může se ocitnout ve výhodnější situaci při přípravě nabídky</a:t>
            </a:r>
          </a:p>
          <a:p>
            <a:pPr marL="457200" indent="-457200" algn="just">
              <a:buFontTx/>
              <a:buChar char="-"/>
            </a:pPr>
            <a:r>
              <a:rPr lang="cs-CZ" dirty="0"/>
              <a:t>h</a:t>
            </a:r>
            <a:r>
              <a:rPr lang="cs-CZ" dirty="0" smtClean="0"/>
              <a:t>rozba střetu zájmů (i když to není zamýšleno)</a:t>
            </a:r>
          </a:p>
          <a:p>
            <a:pPr algn="just"/>
            <a:r>
              <a:rPr lang="cs-CZ" b="1" dirty="0" smtClean="0"/>
              <a:t>ALE !  </a:t>
            </a:r>
            <a:r>
              <a:rPr lang="cs-CZ" dirty="0" smtClean="0"/>
              <a:t>automatické vylučování bez možnosti dodavatele prokázat, že nabyté zkušenosti nemohly ovlivnit soutěž, je nepřiměřeným a protiprávním opatřením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Fabricom</a:t>
            </a:r>
            <a:r>
              <a:rPr lang="cs-CZ" dirty="0" smtClean="0"/>
              <a:t> (C-21/03, C-34/03)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31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3212976"/>
            <a:ext cx="8291264" cy="3240360"/>
          </a:xfrm>
        </p:spPr>
        <p:txBody>
          <a:bodyPr>
            <a:normAutofit/>
          </a:bodyPr>
          <a:lstStyle/>
          <a:p>
            <a:pPr algn="ctr"/>
            <a:r>
              <a:rPr lang="cs-CZ" sz="4400" b="1" dirty="0">
                <a:solidFill>
                  <a:srgbClr val="000099"/>
                </a:solidFill>
                <a:ea typeface="+mj-ea"/>
              </a:rPr>
              <a:t>Střet zájmů v realizační fázi </a:t>
            </a:r>
            <a:r>
              <a:rPr lang="cs-CZ" sz="4400" b="1" dirty="0" smtClean="0">
                <a:solidFill>
                  <a:srgbClr val="000099"/>
                </a:solidFill>
                <a:ea typeface="+mj-ea"/>
              </a:rPr>
              <a:t>VZ</a:t>
            </a:r>
            <a:endParaRPr lang="cs-CZ" sz="4400" b="1" dirty="0">
              <a:solidFill>
                <a:srgbClr val="000099"/>
              </a:solidFill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24230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708920"/>
            <a:ext cx="8291264" cy="3744416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„Zadavatel </a:t>
            </a:r>
            <a:r>
              <a:rPr lang="cs-CZ" dirty="0"/>
              <a:t>může považovat technickou kvalifikaci za neprokázanou, pokud prokáže, že dodavatel má protichůdné zájmy, které by mohly negativně ovlivnit plnění veřejné zakázky</a:t>
            </a:r>
            <a:r>
              <a:rPr lang="cs-CZ" dirty="0" smtClean="0"/>
              <a:t>.“</a:t>
            </a:r>
          </a:p>
          <a:p>
            <a:pPr algn="just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79 odst. 1 </a:t>
            </a:r>
            <a:r>
              <a:rPr lang="cs-CZ" dirty="0" smtClean="0"/>
              <a:t>ZZVZ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166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348880"/>
            <a:ext cx="8291264" cy="4104456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VZ </a:t>
            </a:r>
            <a:r>
              <a:rPr lang="cs-CZ" dirty="0"/>
              <a:t>„</a:t>
            </a:r>
            <a:r>
              <a:rPr lang="cs-CZ" dirty="0" smtClean="0"/>
              <a:t>Hodnotící rámcová zakázka“, předmět: hodnocení akčního </a:t>
            </a:r>
            <a:r>
              <a:rPr lang="cs-CZ" dirty="0"/>
              <a:t>programu </a:t>
            </a:r>
            <a:r>
              <a:rPr lang="cs-CZ" dirty="0" smtClean="0"/>
              <a:t>ES </a:t>
            </a:r>
            <a:r>
              <a:rPr lang="cs-CZ" dirty="0"/>
              <a:t>v oblasti veřejného zdraví</a:t>
            </a:r>
            <a:endParaRPr lang="cs-CZ" dirty="0" smtClean="0"/>
          </a:p>
          <a:p>
            <a:pPr algn="just"/>
            <a:r>
              <a:rPr lang="cs-CZ" dirty="0" smtClean="0"/>
              <a:t>konsorcium </a:t>
            </a:r>
            <a:r>
              <a:rPr lang="cs-CZ" dirty="0" err="1" smtClean="0"/>
              <a:t>Euphet</a:t>
            </a:r>
            <a:r>
              <a:rPr lang="cs-CZ" dirty="0" smtClean="0"/>
              <a:t>, jeho partneři a někteří nabízení odborníci se podíleli na realizaci akčního programu</a:t>
            </a:r>
          </a:p>
          <a:p>
            <a:pPr algn="just"/>
            <a:r>
              <a:rPr lang="cs-CZ" dirty="0" smtClean="0"/>
              <a:t>Vyloučení pro střet </a:t>
            </a:r>
            <a:r>
              <a:rPr lang="cs-CZ" dirty="0"/>
              <a:t>zájmů </a:t>
            </a:r>
            <a:r>
              <a:rPr lang="cs-CZ" dirty="0" smtClean="0"/>
              <a:t>(v rámci realizace zakázky by hodnotitelé posuzovali svou vlastní práci)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Deloitte</a:t>
            </a:r>
            <a:r>
              <a:rPr lang="cs-CZ" dirty="0" smtClean="0"/>
              <a:t> (rozsudek T-195/05)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742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536504"/>
          </a:xfrm>
        </p:spPr>
        <p:txBody>
          <a:bodyPr>
            <a:normAutofit fontScale="92500" lnSpcReduction="10000"/>
          </a:bodyPr>
          <a:lstStyle/>
          <a:p>
            <a:pPr algn="just" fontAlgn="base"/>
            <a:r>
              <a:rPr lang="cs-CZ" b="1" dirty="0" smtClean="0"/>
              <a:t>Soudní dvůr:</a:t>
            </a:r>
          </a:p>
          <a:p>
            <a:pPr algn="just" fontAlgn="base"/>
            <a:r>
              <a:rPr lang="cs-CZ" dirty="0" smtClean="0"/>
              <a:t>Vyloučení pouze </a:t>
            </a:r>
            <a:r>
              <a:rPr lang="cs-CZ" dirty="0"/>
              <a:t>v případě, že je střet zájmů </a:t>
            </a:r>
            <a:r>
              <a:rPr lang="cs-CZ" b="1" dirty="0" smtClean="0"/>
              <a:t>skutečný </a:t>
            </a:r>
            <a:r>
              <a:rPr lang="cs-CZ" dirty="0" smtClean="0"/>
              <a:t>(</a:t>
            </a:r>
            <a:r>
              <a:rPr lang="cs-CZ" dirty="0"/>
              <a:t>v návaznosti na konkrétní posouzení nabídky a situace </a:t>
            </a:r>
            <a:r>
              <a:rPr lang="cs-CZ" dirty="0" smtClean="0"/>
              <a:t>dodavatele), </a:t>
            </a:r>
            <a:r>
              <a:rPr lang="cs-CZ" b="1" dirty="0"/>
              <a:t>a nikoli </a:t>
            </a:r>
            <a:r>
              <a:rPr lang="cs-CZ" b="1" dirty="0" smtClean="0"/>
              <a:t>hypotetický </a:t>
            </a:r>
            <a:r>
              <a:rPr lang="cs-CZ" dirty="0" smtClean="0"/>
              <a:t>(pouhá </a:t>
            </a:r>
            <a:r>
              <a:rPr lang="cs-CZ" dirty="0"/>
              <a:t>eventualita střetu zájmů k tomuto účelu stačit nemůže</a:t>
            </a:r>
            <a:r>
              <a:rPr lang="cs-CZ" dirty="0" smtClean="0"/>
              <a:t>). </a:t>
            </a:r>
          </a:p>
          <a:p>
            <a:pPr algn="just" fontAlgn="base"/>
            <a:r>
              <a:rPr lang="cs-CZ" dirty="0" smtClean="0"/>
              <a:t>To </a:t>
            </a:r>
            <a:r>
              <a:rPr lang="cs-CZ" dirty="0"/>
              <a:t>neznamená, že riziko střetu zájmů pro vyloučení nabídky nepostačuje. Ke konkretizaci střetu zájmů totiž v zásadě může dojít až v průběhu provádění smlouvy. </a:t>
            </a:r>
            <a:r>
              <a:rPr lang="cs-CZ" dirty="0" smtClean="0"/>
              <a:t>Před </a:t>
            </a:r>
            <a:r>
              <a:rPr lang="cs-CZ" dirty="0"/>
              <a:t>uzavřením smlouvy může být střet zájmů pouze </a:t>
            </a:r>
            <a:r>
              <a:rPr lang="cs-CZ" dirty="0" smtClean="0"/>
              <a:t>potenciální… a je tak předpokládáno zvážení rizika.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Deloitte</a:t>
            </a:r>
            <a:r>
              <a:rPr lang="cs-CZ" dirty="0" smtClean="0"/>
              <a:t> (rozsudek T-195/05)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232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3212976"/>
            <a:ext cx="8291264" cy="3240360"/>
          </a:xfrm>
        </p:spPr>
        <p:txBody>
          <a:bodyPr>
            <a:normAutofit/>
          </a:bodyPr>
          <a:lstStyle/>
          <a:p>
            <a:pPr algn="ctr"/>
            <a:r>
              <a:rPr lang="cs-CZ" sz="4400" b="1" dirty="0" smtClean="0">
                <a:solidFill>
                  <a:srgbClr val="000099"/>
                </a:solidFill>
                <a:ea typeface="+mj-ea"/>
              </a:rPr>
              <a:t>Obnovení způsobilosti dodavatele</a:t>
            </a:r>
            <a:endParaRPr lang="cs-CZ" sz="4400" b="1" dirty="0">
              <a:solidFill>
                <a:srgbClr val="000099"/>
              </a:solidFill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81259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492896"/>
            <a:ext cx="8291264" cy="4104456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Střet zájmů zahrnuje nebezpečí, že se veřejný zadavatel nechá vést úvahami nesouvisejícími s dotčenou zakázkou a že při zadání veřejné zakázky bude uchazeč upřednostněn pouze z tohoto důvodu. </a:t>
            </a:r>
          </a:p>
          <a:p>
            <a:pPr algn="just"/>
            <a:r>
              <a:rPr lang="cs-CZ" dirty="0" smtClean="0"/>
              <a:t>Viz např</a:t>
            </a:r>
            <a:r>
              <a:rPr lang="cs-CZ" dirty="0"/>
              <a:t>. </a:t>
            </a:r>
            <a:r>
              <a:rPr lang="cs-CZ" dirty="0" err="1"/>
              <a:t>Michaniki</a:t>
            </a:r>
            <a:r>
              <a:rPr lang="cs-CZ" dirty="0"/>
              <a:t> (C-213/07</a:t>
            </a:r>
            <a:r>
              <a:rPr lang="cs-CZ" dirty="0" smtClean="0"/>
              <a:t>), </a:t>
            </a:r>
            <a:r>
              <a:rPr lang="cs-CZ" dirty="0" err="1" smtClean="0"/>
              <a:t>eVigilio</a:t>
            </a:r>
            <a:r>
              <a:rPr lang="cs-CZ" dirty="0" smtClean="0"/>
              <a:t> </a:t>
            </a:r>
            <a:r>
              <a:rPr lang="cs-CZ" dirty="0"/>
              <a:t>Ltd (C-538/13</a:t>
            </a:r>
            <a:r>
              <a:rPr lang="cs-CZ" dirty="0" smtClean="0"/>
              <a:t>)</a:t>
            </a:r>
          </a:p>
          <a:p>
            <a:pPr algn="just"/>
            <a:endParaRPr lang="cs-CZ" dirty="0" smtClean="0"/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dvůr EU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425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204864"/>
            <a:ext cx="8291264" cy="4248472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Účastník </a:t>
            </a:r>
            <a:r>
              <a:rPr lang="cs-CZ" dirty="0"/>
              <a:t>může </a:t>
            </a:r>
            <a:r>
              <a:rPr lang="cs-CZ" dirty="0" smtClean="0"/>
              <a:t>zadavateli doložit, </a:t>
            </a:r>
            <a:r>
              <a:rPr lang="cs-CZ" dirty="0"/>
              <a:t>že přijal dostatečná nápravná </a:t>
            </a:r>
            <a:r>
              <a:rPr lang="cs-CZ" dirty="0" smtClean="0"/>
              <a:t>opatření</a:t>
            </a:r>
          </a:p>
          <a:p>
            <a:pPr algn="just"/>
            <a:r>
              <a:rPr lang="cs-CZ" dirty="0" smtClean="0"/>
              <a:t>Příklady nápravných opatření </a:t>
            </a:r>
            <a:endParaRPr lang="cs-CZ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přijetí technických, organizačních nebo personálních preventivních opatření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 smtClean="0"/>
              <a:t>aktivní </a:t>
            </a:r>
            <a:r>
              <a:rPr lang="cs-CZ" dirty="0"/>
              <a:t>spolupráce s orgány provádějícími vyšetřování, dozor, dohled nebo přezkum </a:t>
            </a: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Právo X povinnost dodavatele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64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2348880"/>
            <a:ext cx="8291264" cy="4248472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Zadavatel </a:t>
            </a:r>
            <a:r>
              <a:rPr lang="cs-CZ" dirty="0"/>
              <a:t>posoudí, zda nápravná opatření považuje za dostatečná </a:t>
            </a:r>
          </a:p>
          <a:p>
            <a:pPr algn="just"/>
            <a:r>
              <a:rPr lang="cs-CZ" dirty="0" smtClean="0"/>
              <a:t>„</a:t>
            </a:r>
            <a:r>
              <a:rPr lang="cs-CZ" i="1" dirty="0" smtClean="0"/>
              <a:t>zohlední </a:t>
            </a:r>
            <a:r>
              <a:rPr lang="cs-CZ" i="1" dirty="0"/>
              <a:t>závažnost a konkrétní okolnosti </a:t>
            </a:r>
            <a:r>
              <a:rPr lang="cs-CZ" i="1" dirty="0" smtClean="0"/>
              <a:t>trestného činu nebo jiného pochybení</a:t>
            </a:r>
            <a:r>
              <a:rPr lang="cs-CZ" dirty="0" smtClean="0"/>
              <a:t>“</a:t>
            </a:r>
            <a:endParaRPr lang="cs-CZ" dirty="0"/>
          </a:p>
          <a:p>
            <a:pPr algn="just"/>
            <a:r>
              <a:rPr lang="cs-CZ" dirty="0"/>
              <a:t>ZÁVĚR: </a:t>
            </a:r>
          </a:p>
          <a:p>
            <a:pPr algn="just"/>
            <a:r>
              <a:rPr lang="cs-CZ" dirty="0"/>
              <a:t>ANO - nevyloučí nebo vyloučení zruší </a:t>
            </a:r>
          </a:p>
          <a:p>
            <a:pPr algn="just"/>
            <a:r>
              <a:rPr lang="cs-CZ" dirty="0"/>
              <a:t>NE – vyloučí nebo vyloučení potvrdí </a:t>
            </a:r>
            <a:endParaRPr lang="cs-CZ" dirty="0" smtClean="0"/>
          </a:p>
          <a:p>
            <a:pPr algn="just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Právo X povinnost zadavatele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690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3212976"/>
            <a:ext cx="8291264" cy="3240360"/>
          </a:xfrm>
        </p:spPr>
        <p:txBody>
          <a:bodyPr>
            <a:normAutofit/>
          </a:bodyPr>
          <a:lstStyle/>
          <a:p>
            <a:pPr algn="ctr"/>
            <a:r>
              <a:rPr lang="cs-CZ" sz="4400" b="1" dirty="0" smtClean="0">
                <a:solidFill>
                  <a:srgbClr val="000099"/>
                </a:solidFill>
              </a:rPr>
              <a:t>Vztah k zákonu </a:t>
            </a:r>
            <a:r>
              <a:rPr lang="cs-CZ" sz="4400" b="1" dirty="0">
                <a:solidFill>
                  <a:srgbClr val="000099"/>
                </a:solidFill>
              </a:rPr>
              <a:t>o střetu zájmů</a:t>
            </a:r>
          </a:p>
        </p:txBody>
      </p:sp>
    </p:spTree>
    <p:extLst>
      <p:ext uri="{BB962C8B-B14F-4D97-AF65-F5344CB8AC3E}">
        <p14:creationId xmlns:p14="http://schemas.microsoft.com/office/powerpoint/2010/main" val="98802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dirty="0"/>
              <a:t>vnitrostátní </a:t>
            </a:r>
            <a:r>
              <a:rPr lang="cs-CZ" dirty="0" smtClean="0"/>
              <a:t>řecká právní </a:t>
            </a:r>
            <a:r>
              <a:rPr lang="cs-CZ" dirty="0"/>
              <a:t>úprava: </a:t>
            </a:r>
          </a:p>
          <a:p>
            <a:pPr algn="just"/>
            <a:r>
              <a:rPr lang="cs-CZ" dirty="0"/>
              <a:t>„Je zakázáno zadávat veřejné zakázky </a:t>
            </a:r>
            <a:r>
              <a:rPr lang="cs-CZ" b="1" dirty="0"/>
              <a:t>podnikům sdělovacích prostředků </a:t>
            </a:r>
            <a:r>
              <a:rPr lang="cs-CZ" dirty="0"/>
              <a:t>a uzavírat s nimi veřejnoprávní smlouvy. Totéž se týká jejich společníků, významných akcionářů, členů statutárních orgánů a vrcholových řídících pracovníků těchto podniků. Dále je zakázáno zadávat veřejné zakázky, a uzavírat s nimi veřejnoprávní smlouvy, </a:t>
            </a:r>
            <a:r>
              <a:rPr lang="cs-CZ" b="1" dirty="0"/>
              <a:t>podnikům, jejichž společníky, významnými akcionáři, členy statutárních orgánu nebo vrcholovými řídícími pracovníky jsou podniky sdělovacích prostředků </a:t>
            </a:r>
            <a:r>
              <a:rPr lang="cs-CZ" dirty="0"/>
              <a:t>nebo jejich společníci, významní akcionáři, členové statutárních orgánů a vrcholoví řídící pracovníci.“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SDEU_kauza</a:t>
            </a:r>
            <a:r>
              <a:rPr lang="cs-CZ" dirty="0"/>
              <a:t> </a:t>
            </a:r>
            <a:r>
              <a:rPr lang="cs-CZ" dirty="0" err="1"/>
              <a:t>Michaniki</a:t>
            </a:r>
            <a:r>
              <a:rPr lang="cs-CZ" dirty="0"/>
              <a:t> (</a:t>
            </a:r>
            <a:r>
              <a:rPr lang="cs-CZ" dirty="0" smtClean="0"/>
              <a:t>C-213/07)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625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564904"/>
            <a:ext cx="8291264" cy="3888432"/>
          </a:xfrm>
        </p:spPr>
        <p:txBody>
          <a:bodyPr>
            <a:normAutofit fontScale="70000" lnSpcReduction="20000"/>
          </a:bodyPr>
          <a:lstStyle/>
          <a:p>
            <a:pPr marL="385763" indent="-385763" algn="just">
              <a:buAutoNum type="arabicParenR"/>
            </a:pPr>
            <a:r>
              <a:rPr lang="cs-CZ" dirty="0"/>
              <a:t>předběžná otázka</a:t>
            </a:r>
          </a:p>
          <a:p>
            <a:pPr algn="just"/>
            <a:r>
              <a:rPr lang="cs-CZ" dirty="0"/>
              <a:t>Je seznam důvodů pro vyloučení podniků veřejných prací ze soutěže obsažený v článku 24 směrnice 93/37 […] taxativní, či nikoliv?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Soudní dvůr: </a:t>
            </a:r>
            <a:endParaRPr lang="cs-CZ" b="1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dirty="0"/>
              <a:t>Ano, výčet je taxativní.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dirty="0"/>
              <a:t>Členský stát ale může zavést nový důvod pro vyloučení, jehož cílem je zajištění dodržování zásady </a:t>
            </a:r>
            <a:r>
              <a:rPr lang="cs-CZ" b="1" dirty="0"/>
              <a:t>transparentnosti</a:t>
            </a:r>
            <a:r>
              <a:rPr lang="cs-CZ" dirty="0"/>
              <a:t> a </a:t>
            </a:r>
            <a:r>
              <a:rPr lang="cs-CZ" b="1" dirty="0"/>
              <a:t>rovného zacházení</a:t>
            </a:r>
            <a:r>
              <a:rPr lang="cs-CZ" dirty="0"/>
              <a:t>, pokud nejde nad rámec toho, </a:t>
            </a:r>
            <a:r>
              <a:rPr lang="cs-CZ" b="1" dirty="0"/>
              <a:t>co je nezbytné </a:t>
            </a:r>
            <a:r>
              <a:rPr lang="cs-CZ" dirty="0"/>
              <a:t>k  dodržení těchto zásad [přiměřenost</a:t>
            </a:r>
            <a:r>
              <a:rPr lang="cs-CZ" dirty="0" smtClean="0"/>
              <a:t>].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Michaniki</a:t>
            </a:r>
            <a:r>
              <a:rPr lang="cs-CZ" dirty="0" smtClean="0"/>
              <a:t> (rozsudek C-213/07)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042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564904"/>
            <a:ext cx="8291264" cy="388843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dirty="0"/>
              <a:t>2) předběžná otázka </a:t>
            </a:r>
          </a:p>
          <a:p>
            <a:pPr algn="just"/>
            <a:r>
              <a:rPr lang="cs-CZ" dirty="0"/>
              <a:t>Pokud je stanovení dalšího důvodu pro vyloučení možné, je absolutní zákaz zadávání veřejných zakázek dotčeným podnikům slučitelný se zásadou proporcionality upravenou právem Společenství?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Soudní dvůr:</a:t>
            </a:r>
            <a:endParaRPr lang="cs-CZ" b="1" dirty="0"/>
          </a:p>
          <a:p>
            <a:pPr algn="just"/>
            <a:r>
              <a:rPr lang="cs-CZ" dirty="0"/>
              <a:t>Ne, nelze připustit nevyvratitelnou domněnku neslučitelnosti postavení vlastníka sdělovacího prostředku s postavením dodavatele veřejné zakázky.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Michaniki</a:t>
            </a:r>
            <a:r>
              <a:rPr lang="cs-CZ" dirty="0" smtClean="0"/>
              <a:t> (rozsudek C-213/07)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549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276872"/>
            <a:ext cx="8291264" cy="4464496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Plyne též z nových zadávacích směrnic:</a:t>
            </a:r>
          </a:p>
          <a:p>
            <a:pPr marL="452438" lvl="1" indent="4763" algn="just"/>
            <a:r>
              <a:rPr lang="cs-CZ" dirty="0" smtClean="0"/>
              <a:t>čl. 56 a 57 klasické směrnice, čl. 80 sektorové směrnice, čl. 38 koncesní směrnice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Plyne </a:t>
            </a:r>
            <a:r>
              <a:rPr lang="cs-CZ" dirty="0"/>
              <a:t>též ze ZZVZ:</a:t>
            </a:r>
          </a:p>
          <a:p>
            <a:pPr lvl="1" algn="just"/>
            <a:r>
              <a:rPr lang="cs-CZ" dirty="0"/>
              <a:t>§ 48 odst. </a:t>
            </a:r>
            <a:r>
              <a:rPr lang="cs-CZ" dirty="0" smtClean="0"/>
              <a:t>1_Vyloučení </a:t>
            </a:r>
            <a:r>
              <a:rPr lang="cs-CZ" dirty="0"/>
              <a:t>účastníka zadávacího řízení</a:t>
            </a:r>
          </a:p>
          <a:p>
            <a:pPr marL="452438" lvl="1" indent="4763" algn="just"/>
            <a:r>
              <a:rPr lang="cs-CZ" dirty="0" smtClean="0"/>
              <a:t>Zadavatel </a:t>
            </a:r>
            <a:r>
              <a:rPr lang="cs-CZ" dirty="0"/>
              <a:t>může vyloučit účastníka zadávacího řízení </a:t>
            </a:r>
            <a:r>
              <a:rPr lang="cs-CZ" b="1" dirty="0"/>
              <a:t>pouze z důvodů stanovených tímto zákonem</a:t>
            </a:r>
            <a:r>
              <a:rPr lang="cs-CZ" dirty="0"/>
              <a:t>, a to kdykoliv v průběhu zadávacího řízení</a:t>
            </a:r>
            <a:r>
              <a:rPr lang="cs-CZ" dirty="0" smtClean="0"/>
              <a:t>.</a:t>
            </a:r>
            <a:endParaRPr lang="cs-CZ" sz="900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Taxativnost důvodů pro vyloučení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342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420888"/>
            <a:ext cx="8291264" cy="4032448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cs-CZ" dirty="0" smtClean="0"/>
              <a:t>NOVÝ </a:t>
            </a:r>
            <a:r>
              <a:rPr lang="cs-CZ" dirty="0"/>
              <a:t>DŮVOD PRO VYLOUČENÍ NAD RÁMEC SMĚRNICOVÉ ÚPRAVY</a:t>
            </a:r>
          </a:p>
          <a:p>
            <a:pPr algn="just"/>
            <a:r>
              <a:rPr lang="cs-CZ" dirty="0" smtClean="0"/>
              <a:t>„</a:t>
            </a:r>
            <a:r>
              <a:rPr lang="cs-CZ" i="1" dirty="0"/>
              <a:t>Obchodní společnost, ve které veřejný funkcionář uvedený v § 2 odst. 1 písm. c) nebo jím ovládaná osoba vlastní podíl představující alespoň 25 % účasti společníka v obchodní společnosti, se nesmí účastnit zadávacích řízení podle zákona upravujícího zadávání veřejných zakázek jako účastník nebo poddodavatel, prostřednictvím kterého dodavatel prokazuje kvalifikaci. </a:t>
            </a:r>
            <a:r>
              <a:rPr lang="cs-CZ" b="1" i="1" dirty="0"/>
              <a:t>Zadavatel je povinen takovou obchodní společnost vyloučit ze zadávacího řízení.</a:t>
            </a:r>
            <a:r>
              <a:rPr lang="cs-CZ" i="1" dirty="0"/>
              <a:t> Zadavatel nesmí obchodní společnosti uvedené ve větě první zadat veřejnou zakázku malého rozsahu, takové jednání je neplatné.</a:t>
            </a:r>
            <a:r>
              <a:rPr lang="cs-CZ" dirty="0"/>
              <a:t>“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4b zákona o střetu zájmů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329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88859E-63FE-4D45-B8A8-DFB0282BA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5986" y="1278355"/>
            <a:ext cx="4066673" cy="4241696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cs-CZ" sz="2100" b="1" dirty="0"/>
              <a:t>Zákon o zadávání VZ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cs-CZ" sz="2100" dirty="0"/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cs-CZ" sz="2100" dirty="0"/>
              <a:t>Taxativní výčet důvodů k vyloučení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cs-CZ" sz="2100" dirty="0"/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cs-CZ" sz="2100" dirty="0"/>
              <a:t>Individuální posouzení, nutný vztah k osobám podílejícím se na VZ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cs-CZ" sz="2100" dirty="0"/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cs-CZ" sz="2100" dirty="0"/>
              <a:t>Vyloučení jako krajní možnost, pokud nelze jiné opatření k nápravě</a:t>
            </a:r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D32FFBFF-3106-48FB-B62D-6C4A4077CA39}"/>
              </a:ext>
            </a:extLst>
          </p:cNvPr>
          <p:cNvSpPr txBox="1">
            <a:spLocks/>
          </p:cNvSpPr>
          <p:nvPr/>
        </p:nvSpPr>
        <p:spPr>
          <a:xfrm>
            <a:off x="742950" y="1278356"/>
            <a:ext cx="3281613" cy="432591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100" b="1" dirty="0"/>
              <a:t>Zákon o střetu zájmů</a:t>
            </a:r>
          </a:p>
          <a:p>
            <a:pPr marL="0" indent="0">
              <a:buNone/>
            </a:pPr>
            <a:endParaRPr lang="cs-CZ" sz="2100" dirty="0"/>
          </a:p>
          <a:p>
            <a:pPr marL="0" indent="0">
              <a:buNone/>
            </a:pPr>
            <a:r>
              <a:rPr lang="cs-CZ" sz="2100" dirty="0"/>
              <a:t>Nový důvod vyloučení </a:t>
            </a:r>
          </a:p>
          <a:p>
            <a:pPr marL="0" indent="0">
              <a:buNone/>
            </a:pPr>
            <a:endParaRPr lang="cs-CZ" sz="2100" dirty="0" smtClean="0"/>
          </a:p>
          <a:p>
            <a:pPr marL="0" indent="0">
              <a:buNone/>
            </a:pPr>
            <a:endParaRPr lang="cs-CZ" sz="2100" dirty="0"/>
          </a:p>
          <a:p>
            <a:pPr marL="0" indent="0">
              <a:buNone/>
            </a:pPr>
            <a:r>
              <a:rPr lang="cs-CZ" sz="2100" dirty="0"/>
              <a:t>Automatické vyloučení na základě situace dodavatele</a:t>
            </a:r>
          </a:p>
          <a:p>
            <a:pPr marL="0" indent="0">
              <a:buNone/>
            </a:pPr>
            <a:endParaRPr lang="cs-CZ" sz="2100" dirty="0"/>
          </a:p>
          <a:p>
            <a:pPr marL="0" indent="0">
              <a:buNone/>
            </a:pPr>
            <a:r>
              <a:rPr lang="cs-CZ" sz="2100" dirty="0"/>
              <a:t>Vyloučení nemá alternativu</a:t>
            </a:r>
          </a:p>
        </p:txBody>
      </p:sp>
    </p:spTree>
    <p:extLst>
      <p:ext uri="{BB962C8B-B14F-4D97-AF65-F5344CB8AC3E}">
        <p14:creationId xmlns:p14="http://schemas.microsoft.com/office/powerpoint/2010/main" val="314953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„…Odkaz na výše specifikovanou judikaturu Soudního dvora EU ovšem není případný ani ne tak proto, že se vztahuje na neplatnou právní úpravu, ale z toho důvodu, že v uvedených rozhodnutích byla řešena jiná problematika (kdy uchazeči o veřejnou zakázku byly vzájemně propojené podniky).“</a:t>
            </a:r>
          </a:p>
          <a:p>
            <a:pPr algn="just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Nález Ústavního soudu </a:t>
            </a:r>
            <a:r>
              <a:rPr lang="cs-CZ" dirty="0" err="1"/>
              <a:t>Pl.ÚS</a:t>
            </a:r>
            <a:r>
              <a:rPr lang="cs-CZ" dirty="0"/>
              <a:t> 4/17 </a:t>
            </a:r>
          </a:p>
        </p:txBody>
      </p:sp>
    </p:spTree>
    <p:extLst>
      <p:ext uri="{BB962C8B-B14F-4D97-AF65-F5344CB8AC3E}">
        <p14:creationId xmlns:p14="http://schemas.microsoft.com/office/powerpoint/2010/main" val="241627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636912"/>
            <a:ext cx="8291264" cy="3816424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série smluv, kde manažeři dodavatele (</a:t>
            </a:r>
            <a:r>
              <a:rPr lang="cs-CZ" dirty="0" err="1" smtClean="0"/>
              <a:t>m.j</a:t>
            </a:r>
            <a:r>
              <a:rPr lang="cs-CZ" dirty="0" smtClean="0"/>
              <a:t>. </a:t>
            </a:r>
            <a:r>
              <a:rPr lang="cs-CZ" dirty="0" err="1" smtClean="0"/>
              <a:t>Ismeri</a:t>
            </a:r>
            <a:r>
              <a:rPr lang="cs-CZ" dirty="0" smtClean="0"/>
              <a:t>) byli zároveň zapojeni do zadávání zakázek na straně zadavatele </a:t>
            </a:r>
          </a:p>
          <a:p>
            <a:pPr algn="just"/>
            <a:r>
              <a:rPr lang="cs-CZ" dirty="0" smtClean="0"/>
              <a:t>+ byli přítomní na zasedáních </a:t>
            </a:r>
            <a:r>
              <a:rPr lang="cs-CZ" dirty="0" err="1" smtClean="0"/>
              <a:t>Commitment</a:t>
            </a:r>
            <a:r>
              <a:rPr lang="cs-CZ" dirty="0" smtClean="0"/>
              <a:t> </a:t>
            </a:r>
            <a:r>
              <a:rPr lang="cs-CZ" dirty="0" err="1" smtClean="0"/>
              <a:t>Commitee</a:t>
            </a:r>
            <a:r>
              <a:rPr lang="cs-CZ" dirty="0" smtClean="0"/>
              <a:t>, které schvalovalo uzavření smluv (byť neměli hlasovací právo)</a:t>
            </a:r>
          </a:p>
          <a:p>
            <a:pPr algn="just"/>
            <a:r>
              <a:rPr lang="cs-CZ" dirty="0" smtClean="0"/>
              <a:t>Původně dodavatel vybrán ke spolupráci přímo, jeho záměrem nebylo získat budoucí výhody.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Ismeri</a:t>
            </a:r>
            <a:r>
              <a:rPr lang="cs-CZ" dirty="0" smtClean="0"/>
              <a:t> Europa </a:t>
            </a:r>
            <a:r>
              <a:rPr lang="cs-CZ" dirty="0" err="1" smtClean="0"/>
              <a:t>Sd</a:t>
            </a:r>
            <a:r>
              <a:rPr lang="cs-CZ" dirty="0" smtClean="0"/>
              <a:t> (T-277/97)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56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996952"/>
            <a:ext cx="8291264" cy="3456384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/>
              <a:t>Děkujeme za pozornost !</a:t>
            </a:r>
          </a:p>
          <a:p>
            <a:pPr algn="ctr"/>
            <a:endParaRPr lang="cs-CZ" sz="4400" dirty="0"/>
          </a:p>
          <a:p>
            <a:pPr algn="r"/>
            <a:endParaRPr lang="cs-CZ" sz="2000" dirty="0" smtClean="0"/>
          </a:p>
          <a:p>
            <a:pPr algn="r"/>
            <a:r>
              <a:rPr lang="cs-CZ" sz="2000" dirty="0" smtClean="0"/>
              <a:t>e-mail: </a:t>
            </a:r>
            <a:r>
              <a:rPr lang="cs-CZ" sz="2000" dirty="0" smtClean="0"/>
              <a:t>Lenka.Matochova@mmr.gov.cz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301098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204864"/>
            <a:ext cx="8291264" cy="439248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b="1" dirty="0" smtClean="0"/>
              <a:t>Soudní dvůr</a:t>
            </a:r>
            <a:r>
              <a:rPr lang="cs-CZ" dirty="0"/>
              <a:t>:</a:t>
            </a:r>
            <a:endParaRPr lang="cs-CZ" dirty="0" smtClean="0"/>
          </a:p>
          <a:p>
            <a:pPr algn="just"/>
            <a:r>
              <a:rPr lang="cs-CZ" dirty="0"/>
              <a:t>Střet zájmů představuje objektivně a sám o sobě závažnou nesrovnalost, </a:t>
            </a:r>
            <a:endParaRPr lang="cs-CZ" dirty="0" smtClean="0"/>
          </a:p>
          <a:p>
            <a:pPr marL="457200" indent="-457200" algn="just">
              <a:buFontTx/>
              <a:buChar char="-"/>
            </a:pPr>
            <a:r>
              <a:rPr lang="cs-CZ" dirty="0" smtClean="0"/>
              <a:t>aniž </a:t>
            </a:r>
            <a:r>
              <a:rPr lang="cs-CZ" dirty="0"/>
              <a:t>by bylo nutné ji kvalifikovat s přihlédnutím k záměrům zúčastněných </a:t>
            </a:r>
            <a:r>
              <a:rPr lang="cs-CZ" dirty="0" smtClean="0"/>
              <a:t>stran; </a:t>
            </a:r>
          </a:p>
          <a:p>
            <a:pPr marL="457200" indent="-457200" algn="just">
              <a:buFontTx/>
              <a:buChar char="-"/>
            </a:pPr>
            <a:r>
              <a:rPr lang="cs-CZ" dirty="0" smtClean="0"/>
              <a:t>bez </a:t>
            </a:r>
            <a:r>
              <a:rPr lang="cs-CZ" dirty="0"/>
              <a:t>ohledu na to, zda jednaly v dobré nebo špatné </a:t>
            </a:r>
            <a:r>
              <a:rPr lang="cs-CZ" dirty="0" smtClean="0"/>
              <a:t>víře;</a:t>
            </a:r>
          </a:p>
          <a:p>
            <a:pPr marL="457200" indent="-457200" algn="just">
              <a:buFontTx/>
              <a:buChar char="-"/>
            </a:pPr>
            <a:r>
              <a:rPr lang="cs-CZ" dirty="0" smtClean="0"/>
              <a:t>aniž </a:t>
            </a:r>
            <a:r>
              <a:rPr lang="cs-CZ" dirty="0"/>
              <a:t>by bylo nutné, aby rovněž </a:t>
            </a:r>
            <a:r>
              <a:rPr lang="cs-CZ" dirty="0" smtClean="0"/>
              <a:t>způsobovala </a:t>
            </a:r>
            <a:r>
              <a:rPr lang="cs-CZ" dirty="0"/>
              <a:t>vyčíslitelnou podstatnou </a:t>
            </a:r>
            <a:r>
              <a:rPr lang="cs-CZ" dirty="0" smtClean="0"/>
              <a:t>újmu;</a:t>
            </a:r>
            <a:endParaRPr lang="cs-CZ" dirty="0"/>
          </a:p>
          <a:p>
            <a:pPr marL="457200" indent="-457200" algn="just">
              <a:buFontTx/>
              <a:buChar char="-"/>
            </a:pPr>
            <a:r>
              <a:rPr lang="cs-CZ" dirty="0" smtClean="0"/>
              <a:t>posouzení </a:t>
            </a:r>
            <a:r>
              <a:rPr lang="cs-CZ" dirty="0"/>
              <a:t>kvality práce provedené žalobkyní a dosažených výsledků </a:t>
            </a:r>
            <a:r>
              <a:rPr lang="cs-CZ" dirty="0" smtClean="0"/>
              <a:t>není </a:t>
            </a:r>
            <a:r>
              <a:rPr lang="cs-CZ" dirty="0"/>
              <a:t>kritériem, které by </a:t>
            </a:r>
            <a:r>
              <a:rPr lang="cs-CZ" dirty="0" smtClean="0"/>
              <a:t>to mohlo zpochybnit.</a:t>
            </a:r>
            <a:endParaRPr lang="cs-CZ" dirty="0"/>
          </a:p>
          <a:p>
            <a:pPr algn="just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Ismeri</a:t>
            </a:r>
            <a:r>
              <a:rPr lang="cs-CZ" dirty="0" smtClean="0"/>
              <a:t> Europa </a:t>
            </a:r>
            <a:r>
              <a:rPr lang="cs-CZ" dirty="0" err="1" smtClean="0"/>
              <a:t>Sd</a:t>
            </a:r>
            <a:r>
              <a:rPr lang="cs-CZ" dirty="0" smtClean="0"/>
              <a:t> (T-277/97)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150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204864"/>
            <a:ext cx="8291264" cy="465313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dirty="0" smtClean="0"/>
              <a:t>VZ na technickou pomoc při modernizaci celního systému (</a:t>
            </a:r>
            <a:r>
              <a:rPr lang="cs-CZ" dirty="0" err="1" smtClean="0"/>
              <a:t>EuropeAid</a:t>
            </a:r>
            <a:r>
              <a:rPr lang="cs-CZ" dirty="0" smtClean="0"/>
              <a:t>/</a:t>
            </a:r>
            <a:r>
              <a:rPr lang="cs-CZ" b="1" dirty="0" smtClean="0"/>
              <a:t>131367</a:t>
            </a:r>
            <a:r>
              <a:rPr lang="cs-CZ" dirty="0" smtClean="0"/>
              <a:t>)</a:t>
            </a:r>
          </a:p>
          <a:p>
            <a:pPr algn="just"/>
            <a:r>
              <a:rPr lang="cs-CZ" dirty="0" err="1" smtClean="0"/>
              <a:t>Intrasoft</a:t>
            </a:r>
            <a:r>
              <a:rPr lang="cs-CZ" dirty="0" smtClean="0"/>
              <a:t> vyloučen pro střet zájmů, neboť realizoval prováděcí projekt </a:t>
            </a:r>
            <a:r>
              <a:rPr lang="cs-CZ" dirty="0" err="1" smtClean="0"/>
              <a:t>EuropeAid</a:t>
            </a:r>
            <a:r>
              <a:rPr lang="cs-CZ" dirty="0" smtClean="0"/>
              <a:t>/128180 (nezahrnoval přípravu zadávacího řízení na </a:t>
            </a:r>
            <a:r>
              <a:rPr lang="cs-CZ" dirty="0" err="1" smtClean="0"/>
              <a:t>EuropeAid</a:t>
            </a:r>
            <a:r>
              <a:rPr lang="cs-CZ" dirty="0" smtClean="0"/>
              <a:t>/</a:t>
            </a:r>
            <a:r>
              <a:rPr lang="cs-CZ" b="1" dirty="0" smtClean="0"/>
              <a:t>131367</a:t>
            </a:r>
            <a:r>
              <a:rPr lang="cs-CZ" dirty="0" smtClean="0"/>
              <a:t>)</a:t>
            </a:r>
          </a:p>
          <a:p>
            <a:pPr algn="just"/>
            <a:r>
              <a:rPr lang="cs-CZ" dirty="0" smtClean="0"/>
              <a:t>Komise (= zadavatel) tvrdí: 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sz="2600" dirty="0" smtClean="0"/>
              <a:t>žalobkyně </a:t>
            </a:r>
            <a:r>
              <a:rPr lang="cs-CZ" sz="2600" dirty="0"/>
              <a:t>měla přístup k uvedeným dokumentům dříve než ostatní uchazeči, čímž získala konkurenční výhodu, zejména při hledání kvalifikovaných </a:t>
            </a:r>
            <a:r>
              <a:rPr lang="cs-CZ" sz="2600" dirty="0" smtClean="0"/>
              <a:t>odborníků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sz="2600" dirty="0" smtClean="0"/>
              <a:t>žalobkyně</a:t>
            </a:r>
            <a:r>
              <a:rPr lang="cs-CZ" sz="2600" dirty="0"/>
              <a:t>, která se podílela na přípravě uvedených dokumentů, mohla tyto formulovat tak, aby si zajistila u dotčené zakázky konkurenční </a:t>
            </a:r>
            <a:r>
              <a:rPr lang="cs-CZ" sz="2600" dirty="0" smtClean="0"/>
              <a:t>výhodu. </a:t>
            </a:r>
            <a:r>
              <a:rPr lang="cs-CZ" sz="2600" dirty="0"/>
              <a:t> 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Intrasoft</a:t>
            </a:r>
            <a:r>
              <a:rPr lang="cs-CZ" dirty="0" smtClean="0"/>
              <a:t> International (T-403/12)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059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204864"/>
            <a:ext cx="8291264" cy="4248472"/>
          </a:xfrm>
        </p:spPr>
        <p:txBody>
          <a:bodyPr>
            <a:normAutofit fontScale="92500"/>
          </a:bodyPr>
          <a:lstStyle/>
          <a:p>
            <a:pPr algn="just"/>
            <a:r>
              <a:rPr lang="cs-CZ" b="1" dirty="0" smtClean="0"/>
              <a:t>Soudní dvůr: </a:t>
            </a:r>
          </a:p>
          <a:p>
            <a:pPr algn="just"/>
            <a:r>
              <a:rPr lang="cs-CZ" dirty="0"/>
              <a:t>Riziko střetu zájmů stačí, ale musí být skutečné, </a:t>
            </a:r>
            <a:r>
              <a:rPr lang="cs-CZ" b="1" dirty="0"/>
              <a:t>ne pouze hypotetické</a:t>
            </a:r>
            <a:r>
              <a:rPr lang="cs-CZ" dirty="0"/>
              <a:t>. </a:t>
            </a:r>
          </a:p>
          <a:p>
            <a:pPr algn="just"/>
            <a:r>
              <a:rPr lang="cs-CZ" dirty="0" smtClean="0"/>
              <a:t>Riziko </a:t>
            </a:r>
            <a:r>
              <a:rPr lang="cs-CZ" dirty="0"/>
              <a:t>střetu zájmů </a:t>
            </a:r>
            <a:r>
              <a:rPr lang="cs-CZ" b="1" dirty="0" smtClean="0"/>
              <a:t>nemůže </a:t>
            </a:r>
            <a:r>
              <a:rPr lang="cs-CZ" b="1" dirty="0"/>
              <a:t>být založeno na pouhé domněnce, </a:t>
            </a:r>
            <a:r>
              <a:rPr lang="cs-CZ" dirty="0"/>
              <a:t>že při vypracovávání předmětných dokumentů v rámci jiného zadávacího řízení žalobkyně věděla o úmyslu zadavatele </a:t>
            </a:r>
            <a:r>
              <a:rPr lang="cs-CZ" dirty="0" smtClean="0"/>
              <a:t>zahájit </a:t>
            </a:r>
            <a:r>
              <a:rPr lang="cs-CZ" dirty="0"/>
              <a:t>nové </a:t>
            </a:r>
            <a:r>
              <a:rPr lang="cs-CZ" dirty="0" smtClean="0"/>
              <a:t>zadávací </a:t>
            </a:r>
            <a:r>
              <a:rPr lang="cs-CZ" dirty="0"/>
              <a:t>řízení a jeho úmyslu </a:t>
            </a:r>
            <a:r>
              <a:rPr lang="cs-CZ" dirty="0" smtClean="0"/>
              <a:t>použít určité dokumenty v novém zadávacím řízení.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Intrasoft</a:t>
            </a:r>
            <a:r>
              <a:rPr lang="cs-CZ" dirty="0" smtClean="0"/>
              <a:t> International (T-403/12)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452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797152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cs-CZ" altLang="cs-CZ" sz="5100" b="1" dirty="0"/>
              <a:t>ÚOHS, P 0242/2021 </a:t>
            </a:r>
            <a:r>
              <a:rPr lang="cs-CZ" altLang="cs-CZ" sz="5100" dirty="0"/>
              <a:t>(podnět, postup zadavatele v souladu se ZZVZ)</a:t>
            </a:r>
          </a:p>
          <a:p>
            <a:pPr algn="just"/>
            <a:r>
              <a:rPr lang="cs-CZ" altLang="cs-CZ" sz="5100" dirty="0"/>
              <a:t>Posuzovaný případ: </a:t>
            </a:r>
          </a:p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cs-CZ" sz="5100" dirty="0" smtClean="0"/>
              <a:t>ZPŘ na </a:t>
            </a:r>
            <a:r>
              <a:rPr lang="cs-CZ" sz="5100" dirty="0"/>
              <a:t>stavební práce (zateplení budovy městského úřadu) </a:t>
            </a:r>
            <a:endParaRPr lang="cs-CZ" sz="5100" dirty="0" smtClean="0"/>
          </a:p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cs-CZ" sz="5100" dirty="0" smtClean="0"/>
              <a:t>hodnocena nejnižší </a:t>
            </a:r>
            <a:r>
              <a:rPr lang="cs-CZ" sz="5100" dirty="0"/>
              <a:t>nabídkové </a:t>
            </a:r>
            <a:r>
              <a:rPr lang="cs-CZ" sz="5100" dirty="0" smtClean="0"/>
              <a:t>ceny, 5 </a:t>
            </a:r>
            <a:r>
              <a:rPr lang="cs-CZ" sz="5100" dirty="0"/>
              <a:t>nabídek</a:t>
            </a:r>
          </a:p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cs-CZ" sz="5100" dirty="0" smtClean="0"/>
              <a:t>smlouva </a:t>
            </a:r>
            <a:r>
              <a:rPr lang="cs-CZ" sz="5100" dirty="0"/>
              <a:t>uzavřena se společností, jejímž jednatelem a současně jediným vlastníkem většinového společníka je člen rady města, které VZ </a:t>
            </a:r>
            <a:r>
              <a:rPr lang="cs-CZ" sz="5100" dirty="0" smtClean="0"/>
              <a:t>zadávalo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5100" dirty="0" smtClean="0"/>
              <a:t>ÚOHS:</a:t>
            </a:r>
          </a:p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cs-CZ" sz="5200" dirty="0" smtClean="0"/>
              <a:t>Úřad </a:t>
            </a:r>
            <a:r>
              <a:rPr lang="cs-CZ" sz="5200" dirty="0"/>
              <a:t>nezískal pochybnost ve vztahu k tomu, kde by se mohl případný střet zájmů v průběhu zadávacího řízení nějak škodlivě projevit</a:t>
            </a:r>
          </a:p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cs-CZ" sz="5200" dirty="0"/>
              <a:t>problematiku střetu zájmů nelze posuzovat šablonovitě či zjednodušeně</a:t>
            </a:r>
          </a:p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cs-CZ" sz="5200" dirty="0"/>
              <a:t>sama majetková propojenost s dodavatelem (a potenciálně hrozící zájem na tom, aby veřejnou zakázku získala) nepostačuje k vyloučení dodavatele z účasti v zadávacím </a:t>
            </a:r>
            <a:r>
              <a:rPr lang="cs-CZ" sz="5200" dirty="0" smtClean="0"/>
              <a:t>řízení</a:t>
            </a:r>
            <a:endParaRPr lang="cs-CZ" sz="5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Faktické ovlivnění soutěže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895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6871</TotalTime>
  <Words>2624</Words>
  <Application>Microsoft Office PowerPoint</Application>
  <PresentationFormat>Předvádění na obrazovce (4:3)</PresentationFormat>
  <Paragraphs>249</Paragraphs>
  <Slides>50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50</vt:i4>
      </vt:variant>
    </vt:vector>
  </HeadingPairs>
  <TitlesOfParts>
    <vt:vector size="55" baseType="lpstr">
      <vt:lpstr>Arial</vt:lpstr>
      <vt:lpstr>Calibri</vt:lpstr>
      <vt:lpstr>Symbol</vt:lpstr>
      <vt:lpstr>Wingdings</vt:lpstr>
      <vt:lpstr>MMR_klas</vt:lpstr>
      <vt:lpstr>Střet zájmů</vt:lpstr>
      <vt:lpstr>    Co to je střet zájmů ?</vt:lpstr>
      <vt:lpstr>Definice obsažena v § 44</vt:lpstr>
      <vt:lpstr>Soudní dvůr EU</vt:lpstr>
      <vt:lpstr>Ismeri Europa Sd (T-277/97)</vt:lpstr>
      <vt:lpstr>Ismeri Europa Sd (T-277/97)</vt:lpstr>
      <vt:lpstr>Intrasoft International (T-403/12)</vt:lpstr>
      <vt:lpstr>Intrasoft International (T-403/12)</vt:lpstr>
      <vt:lpstr>Faktické ovlivnění soutěže</vt:lpstr>
      <vt:lpstr>Faktické ovlivnění soutěže</vt:lpstr>
      <vt:lpstr>ÚOHS S0161/2021</vt:lpstr>
      <vt:lpstr>    Střet zájmů v systematice ZZVZ</vt:lpstr>
      <vt:lpstr>Platí paušálně u všech ZŘ</vt:lpstr>
      <vt:lpstr>Separátní důvod pro vyloučení</vt:lpstr>
      <vt:lpstr>Fabricom (C-21/03, C-34/03)</vt:lpstr>
      <vt:lpstr>Specifická úprava v soutěži o návrh</vt:lpstr>
      <vt:lpstr>Prezentace aplikace PowerPoint</vt:lpstr>
      <vt:lpstr>Obecná prevenční povinnost</vt:lpstr>
      <vt:lpstr>Jak zjistit střet zájmů</vt:lpstr>
      <vt:lpstr>Opatření k nápravě</vt:lpstr>
      <vt:lpstr>ÚOHS S0117/2021</vt:lpstr>
      <vt:lpstr>Záznam v písemné zprávě zadavatele</vt:lpstr>
      <vt:lpstr>Posuzování střetu zájmů podle § 124/3</vt:lpstr>
      <vt:lpstr>    (Obligatorní) vyloučení dodavatele pro střet zájmů</vt:lpstr>
      <vt:lpstr>Důvod pro vyloučení v ZZVZ</vt:lpstr>
      <vt:lpstr>Limity zadavatele při vylučování</vt:lpstr>
      <vt:lpstr>Povinnost oznámit a odůvodnit vyloučení</vt:lpstr>
      <vt:lpstr>Limity zadavatele při vylučování</vt:lpstr>
      <vt:lpstr>eVigilio Ltd (C-538/13)</vt:lpstr>
      <vt:lpstr>eVigilio Ltd (C-538/13)</vt:lpstr>
      <vt:lpstr>Prezentace aplikace PowerPoint</vt:lpstr>
      <vt:lpstr>ÚOHS S0402/2020</vt:lpstr>
      <vt:lpstr>ÚOHS S0145/2021</vt:lpstr>
      <vt:lpstr>Fabricom (C-21/03, C-34/03)</vt:lpstr>
      <vt:lpstr>Prezentace aplikace PowerPoint</vt:lpstr>
      <vt:lpstr>§ 79 odst. 1 ZZVZ</vt:lpstr>
      <vt:lpstr>Deloitte (rozsudek T-195/05)</vt:lpstr>
      <vt:lpstr>Deloitte (rozsudek T-195/05)</vt:lpstr>
      <vt:lpstr>Prezentace aplikace PowerPoint</vt:lpstr>
      <vt:lpstr>Právo X povinnost dodavatele</vt:lpstr>
      <vt:lpstr>Právo X povinnost zadavatele</vt:lpstr>
      <vt:lpstr>Prezentace aplikace PowerPoint</vt:lpstr>
      <vt:lpstr>SDEU_kauza Michaniki (C-213/07)</vt:lpstr>
      <vt:lpstr>Michaniki (rozsudek C-213/07)</vt:lpstr>
      <vt:lpstr>Michaniki (rozsudek C-213/07)</vt:lpstr>
      <vt:lpstr>Taxativnost důvodů pro vyloučení</vt:lpstr>
      <vt:lpstr>§ 4b zákona o střetu zájmů </vt:lpstr>
      <vt:lpstr>Prezentace aplikace PowerPoint</vt:lpstr>
      <vt:lpstr>Nález Ústavního soudu Pl.ÚS 4/17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Vaner Lukáš</dc:creator>
  <cp:lastModifiedBy>Matochová Lenka</cp:lastModifiedBy>
  <cp:revision>333</cp:revision>
  <cp:lastPrinted>2024-01-23T16:41:24Z</cp:lastPrinted>
  <dcterms:created xsi:type="dcterms:W3CDTF">2014-02-26T13:05:03Z</dcterms:created>
  <dcterms:modified xsi:type="dcterms:W3CDTF">2024-01-23T17:23:51Z</dcterms:modified>
</cp:coreProperties>
</file>