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762" r:id="rId2"/>
    <p:sldId id="674" r:id="rId3"/>
    <p:sldId id="607" r:id="rId4"/>
    <p:sldId id="825" r:id="rId5"/>
    <p:sldId id="780" r:id="rId6"/>
    <p:sldId id="608" r:id="rId7"/>
    <p:sldId id="610" r:id="rId8"/>
    <p:sldId id="781" r:id="rId9"/>
    <p:sldId id="689" r:id="rId10"/>
    <p:sldId id="826" r:id="rId11"/>
    <p:sldId id="690" r:id="rId12"/>
    <p:sldId id="676" r:id="rId13"/>
    <p:sldId id="783" r:id="rId14"/>
    <p:sldId id="611" r:id="rId15"/>
    <p:sldId id="612" r:id="rId16"/>
    <p:sldId id="784" r:id="rId17"/>
    <p:sldId id="785" r:id="rId18"/>
    <p:sldId id="613" r:id="rId19"/>
    <p:sldId id="787" r:id="rId20"/>
    <p:sldId id="786" r:id="rId21"/>
    <p:sldId id="614" r:id="rId22"/>
    <p:sldId id="775" r:id="rId23"/>
    <p:sldId id="616" r:id="rId24"/>
    <p:sldId id="776" r:id="rId25"/>
    <p:sldId id="609" r:id="rId26"/>
    <p:sldId id="788" r:id="rId27"/>
    <p:sldId id="789" r:id="rId28"/>
    <p:sldId id="824" r:id="rId2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22" autoAdjust="0"/>
  </p:normalViewPr>
  <p:slideViewPr>
    <p:cSldViewPr>
      <p:cViewPr varScale="1">
        <p:scale>
          <a:sx n="62" d="100"/>
          <a:sy n="62" d="100"/>
        </p:scale>
        <p:origin x="155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46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22.01.2024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22.01.2024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4" rIns="91669" bIns="4583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69" tIns="45834" rIns="91669" bIns="45834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178A0-1E68-4502-A3F7-15E4EA4A7219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28307C-8575-4F60-9FAB-B81676BCD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40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7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cs-CZ" sz="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2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4400" b="1" dirty="0">
                <a:solidFill>
                  <a:srgbClr val="000099"/>
                </a:solidFill>
              </a:rPr>
              <a:t>Elektronické katalogy</a:t>
            </a:r>
            <a:endParaRPr lang="cs-CZ" sz="48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18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endParaRPr lang="cs-CZ" sz="18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endParaRPr lang="cs-CZ" sz="18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r>
              <a:rPr lang="cs-CZ" sz="1800" dirty="0">
                <a:solidFill>
                  <a:schemeClr val="accent1"/>
                </a:solidFill>
              </a:rPr>
              <a:t>Jan Weigel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accent1"/>
                </a:solidFill>
              </a:rPr>
              <a:t>odbor strategií, práva a elektronizace veřejných zakázek MMR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accent1"/>
                </a:solidFill>
              </a:rPr>
              <a:t> </a:t>
            </a:r>
            <a:br>
              <a:rPr lang="cs-CZ" sz="1800" dirty="0">
                <a:solidFill>
                  <a:schemeClr val="accent1"/>
                </a:solidFill>
              </a:rPr>
            </a:br>
            <a:endParaRPr lang="cs-CZ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9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46E46F3-80D1-4186-7DBF-D98048042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ZD uvést způsob výběru z EK</a:t>
            </a:r>
          </a:p>
          <a:p>
            <a:pPr marL="457200" indent="-457200">
              <a:buFontTx/>
              <a:buChar char="-"/>
            </a:pPr>
            <a:r>
              <a:rPr lang="cs-CZ" dirty="0"/>
              <a:t>specifikace, zda postup podle odst. 4 písm. a) či b)</a:t>
            </a:r>
          </a:p>
          <a:p>
            <a:pPr marL="457200" indent="-457200">
              <a:buFontTx/>
              <a:buChar char="-"/>
            </a:pPr>
            <a:r>
              <a:rPr lang="cs-CZ" dirty="0"/>
              <a:t>zda výběr z více katalogů nebo katalogy jako celek (možno uvést obojí a následně střídat dle potřeby)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796A963-212F-BC0A-F617-22389CB6B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postup</a:t>
            </a:r>
          </a:p>
        </p:txBody>
      </p:sp>
    </p:spTree>
    <p:extLst>
      <p:ext uri="{BB962C8B-B14F-4D97-AF65-F5344CB8AC3E}">
        <p14:creationId xmlns:p14="http://schemas.microsoft.com/office/powerpoint/2010/main" val="424942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Požadavky na EK – závazné zadávací podmínky</a:t>
            </a:r>
          </a:p>
          <a:p>
            <a:r>
              <a:rPr lang="cs-CZ" dirty="0"/>
              <a:t>Nedodržení – důvod pro vyloučení dle § 48 odst. 2 ZZVZ</a:t>
            </a:r>
          </a:p>
          <a:p>
            <a:r>
              <a:rPr lang="cs-CZ" dirty="0"/>
              <a:t>Aplikace </a:t>
            </a:r>
            <a:r>
              <a:rPr lang="cs-CZ" dirty="0" err="1"/>
              <a:t>ust</a:t>
            </a:r>
            <a:r>
              <a:rPr lang="cs-CZ" dirty="0"/>
              <a:t>. § 46 ZZVZ?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postup</a:t>
            </a:r>
          </a:p>
        </p:txBody>
      </p:sp>
    </p:spTree>
    <p:extLst>
      <p:ext uri="{BB962C8B-B14F-4D97-AF65-F5344CB8AC3E}">
        <p14:creationId xmlns:p14="http://schemas.microsoft.com/office/powerpoint/2010/main" val="258971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215 odst. 4 a 5 ZZVZ</a:t>
            </a:r>
          </a:p>
          <a:p>
            <a:r>
              <a:rPr lang="cs-CZ" dirty="0"/>
              <a:t>Rámcové dohody a DNS</a:t>
            </a:r>
          </a:p>
          <a:p>
            <a:r>
              <a:rPr lang="cs-CZ" dirty="0"/>
              <a:t>U rámcových dohod pouze u postupu podle § 135 ZZVZ – postup s obnovením soutěže s více účastníky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2235984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Dvě varianty postupu</a:t>
            </a:r>
          </a:p>
          <a:p>
            <a:r>
              <a:rPr lang="cs-CZ" dirty="0"/>
              <a:t>Speciální vůči „klasickému“ zadávání v rámcových dohodách a DNS</a:t>
            </a:r>
          </a:p>
          <a:p>
            <a:r>
              <a:rPr lang="cs-CZ" dirty="0"/>
              <a:t>Nutnost průběžných úprav EK (prolomení zákazu dle § 46 odst. 2) x použití EK u ostatních druhů ZŘ</a:t>
            </a:r>
          </a:p>
          <a:p>
            <a:endParaRPr lang="cs-CZ" sz="24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1124958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Varianta 1</a:t>
            </a:r>
          </a:p>
          <a:p>
            <a:r>
              <a:rPr lang="cs-CZ" dirty="0"/>
              <a:t>§ 215 odst. 4 písm. a) ZZVZ</a:t>
            </a:r>
          </a:p>
          <a:p>
            <a:r>
              <a:rPr lang="cs-CZ" dirty="0"/>
              <a:t>Z písemně vyzve účastníky rámcové dohody nebo DNS, </a:t>
            </a:r>
            <a:r>
              <a:rPr lang="cs-CZ"/>
              <a:t>aby podali </a:t>
            </a:r>
            <a:r>
              <a:rPr lang="cs-CZ" dirty="0"/>
              <a:t>EK, který bude upravený podle zadávacích podmínek veřejné zakázky zadávané v rámci rámcové dohody nebo DNS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36701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EK předkládán pro každou jednotlivou VZ upravený podle zadávacích podmínek „</a:t>
            </a:r>
            <a:r>
              <a:rPr lang="cs-CZ" dirty="0" err="1"/>
              <a:t>minitendru</a:t>
            </a:r>
            <a:r>
              <a:rPr lang="cs-CZ" dirty="0"/>
              <a:t>“</a:t>
            </a:r>
          </a:p>
          <a:p>
            <a:r>
              <a:rPr lang="cs-CZ" dirty="0"/>
              <a:t>U rámcových dohod Z postupuje podle § 135 ZZVZ</a:t>
            </a:r>
          </a:p>
          <a:p>
            <a:r>
              <a:rPr lang="cs-CZ" dirty="0"/>
              <a:t>U DNS Z postupuje podle § 141 ZZVZ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2045122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Specifika Varianty 1 u DNS</a:t>
            </a:r>
          </a:p>
          <a:p>
            <a:r>
              <a:rPr lang="cs-CZ" dirty="0"/>
              <a:t>Odlišný charakter od RD – nabídky podávány až po zavedení DNS (první polovina užšího řízení – podání žádosti o účast)</a:t>
            </a:r>
          </a:p>
          <a:p>
            <a:r>
              <a:rPr lang="cs-CZ" dirty="0"/>
              <a:t>Zařazení dodavatelé vyzýváni k podání nabídky</a:t>
            </a:r>
          </a:p>
          <a:p>
            <a:r>
              <a:rPr lang="cs-CZ" dirty="0"/>
              <a:t>EK předkládán až ke konkrétnímu „</a:t>
            </a:r>
            <a:r>
              <a:rPr lang="cs-CZ" dirty="0" err="1"/>
              <a:t>minitendru</a:t>
            </a:r>
            <a:r>
              <a:rPr lang="cs-CZ" dirty="0"/>
              <a:t>“ x u RD předkládán společně s nabídkou na uzavření RD a následně znovu podáván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2787338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Lhůta pro podání nabídek</a:t>
            </a:r>
          </a:p>
          <a:p>
            <a:r>
              <a:rPr lang="cs-CZ" dirty="0"/>
              <a:t>RD – přiměřená (§ 135 odst. 1 písm. b) ZZVZ)</a:t>
            </a:r>
          </a:p>
          <a:p>
            <a:r>
              <a:rPr lang="cs-CZ" dirty="0"/>
              <a:t>DNS – nejméně 10 dní (§ 141 odst. 3 ZZVZ)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1765150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 DNS</a:t>
            </a:r>
          </a:p>
          <a:p>
            <a:r>
              <a:rPr lang="cs-CZ" dirty="0"/>
              <a:t>Zadavatelé podle § 4 odst. 1 písm. c) až e) (tedy s výjimkou ČR a ČNB) mohou lhůtu zkrátit – za písemného souhlasu všech dodavatelů zařazených do DNS nebo příslušné kategorie</a:t>
            </a:r>
          </a:p>
          <a:p>
            <a:r>
              <a:rPr lang="cs-CZ" dirty="0"/>
              <a:t>Souhlas nutno vyžadovat u každé výzvy</a:t>
            </a:r>
          </a:p>
          <a:p>
            <a:r>
              <a:rPr lang="cs-CZ" dirty="0"/>
              <a:t>Vyjádření nesouhlasu nebo neprojevení souhlasu jediného dodavatele znamená nemožnost zkrácení lhůty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2889200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Výhody Varianty 1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Konkrétní specifikace položek pro každou jednotlivou výzvu – zejména u DNS není nutno při zavádění specifikovat podrobně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Možnost zkrácení lhůty pro podání nabídky v DNS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Snadné hodnocení – porovnání EK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Výběr konkrétních položek z více EK</a:t>
            </a:r>
          </a:p>
          <a:p>
            <a:pPr marL="342900" indent="-342900">
              <a:buFontTx/>
              <a:buChar char="-"/>
            </a:pP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72385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215 ZZVZ</a:t>
            </a:r>
          </a:p>
          <a:p>
            <a:r>
              <a:rPr lang="cs-CZ" dirty="0"/>
              <a:t>„soubor informací obsahující ceny odpovídající jednotlivým položkám předmětu veřejné zakázky, popis takových položek, případně další údaje s nimi související“</a:t>
            </a:r>
          </a:p>
          <a:p>
            <a:r>
              <a:rPr lang="cs-CZ" dirty="0"/>
              <a:t>„musí splňovat veškeré požadavky stanovené pro elektronické nástroje používané pro elektronickou komunikaci“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</p:spTree>
    <p:extLst>
      <p:ext uri="{BB962C8B-B14F-4D97-AF65-F5344CB8AC3E}">
        <p14:creationId xmlns:p14="http://schemas.microsoft.com/office/powerpoint/2010/main" val="1464500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Varianta 2</a:t>
            </a:r>
          </a:p>
          <a:p>
            <a:r>
              <a:rPr lang="cs-CZ" dirty="0"/>
              <a:t>§ 215 odst. 4 písm. b) ZZVZ</a:t>
            </a:r>
          </a:p>
          <a:p>
            <a:r>
              <a:rPr lang="cs-CZ" dirty="0"/>
              <a:t>EK předkládány při uzavírání RD nebo zavádění DNS a následný výběr prováděn z těchto předložených EK, které jsou na výzvu Z dodavateli aktualizovány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4115370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Oznámení data a času, kdy zadavatel vybere údaje pro zadání konkrétního „minitendru”</a:t>
            </a:r>
          </a:p>
          <a:p>
            <a:r>
              <a:rPr lang="pl-PL" dirty="0"/>
              <a:t>Specifikace položek, které mají být vybírány</a:t>
            </a:r>
          </a:p>
          <a:p>
            <a:r>
              <a:rPr lang="pl-PL" dirty="0"/>
              <a:t>Elektronicky odesláno všem dodavatelům v RD nebo DNS v přiměřeném časovém předstihu před výběrem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3117642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Účastník RD nebo DNS může aktualizovat údaje nebo ponechat EK beze změny</a:t>
            </a:r>
          </a:p>
          <a:p>
            <a:r>
              <a:rPr lang="cs-CZ" dirty="0"/>
              <a:t>Pokud se nechce účastnit, oznámí tuto skutečnost Z – k údajům se nepřihlíží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213197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 stanovený den a hodinu provede Z výběr konkrétních položek z předložených EK</a:t>
            </a:r>
          </a:p>
          <a:p>
            <a:r>
              <a:rPr lang="cs-CZ" dirty="0"/>
              <a:t>Lze vybrat z více EK podle výhodnosti konkrétní položky</a:t>
            </a:r>
          </a:p>
          <a:p>
            <a:r>
              <a:rPr lang="cs-CZ" dirty="0"/>
              <a:t>Vybrané údaje předloženy vybranému dodavateli k věcné kontrole – prevence před chybami v EK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3692940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Specifika Varianty 2 </a:t>
            </a:r>
          </a:p>
          <a:p>
            <a:r>
              <a:rPr lang="cs-CZ" dirty="0"/>
              <a:t>Nedochází k zasílání výzev k podání nabídek a k procesu podání nabídek dle § 135 a 141 ZZVZ</a:t>
            </a:r>
          </a:p>
          <a:p>
            <a:r>
              <a:rPr lang="cs-CZ" dirty="0"/>
              <a:t>Odlišné od „standardního“ průběhu DNS – EK (nabídky) předkládány již při zavádění DNS</a:t>
            </a:r>
          </a:p>
          <a:p>
            <a:r>
              <a:rPr lang="cs-CZ" dirty="0"/>
              <a:t>Vyšší nároky na Z při zavádění DNS – nutno již dopředu specifikovat konkrétní položky, které hodlá v DNS pořizovat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3037122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DNS po zavedení možnost aplikace § 139a ZZVZ a změny ZD – rozšíření položek v EK</a:t>
            </a:r>
          </a:p>
          <a:p>
            <a:r>
              <a:rPr lang="cs-CZ" dirty="0"/>
              <a:t>Nutnost aktualizace EK předložených při zavedení DNS</a:t>
            </a:r>
          </a:p>
          <a:p>
            <a:r>
              <a:rPr lang="cs-CZ" dirty="0"/>
              <a:t>Vyhnout se excesům!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271707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Výhody Varianty 2</a:t>
            </a:r>
          </a:p>
          <a:p>
            <a:pPr marL="457200" indent="-457200">
              <a:buFontTx/>
              <a:buChar char="-"/>
            </a:pPr>
            <a:r>
              <a:rPr lang="cs-CZ" dirty="0"/>
              <a:t>Kratší lhůta</a:t>
            </a:r>
          </a:p>
          <a:p>
            <a:pPr marL="457200" indent="-457200">
              <a:buFontTx/>
              <a:buChar char="-"/>
            </a:pPr>
            <a:r>
              <a:rPr lang="cs-CZ" dirty="0"/>
              <a:t>Nižší administrativní zátěž – absence procesu podání nabídek</a:t>
            </a:r>
          </a:p>
          <a:p>
            <a:pPr marL="457200" indent="-457200">
              <a:buFontTx/>
              <a:buChar char="-"/>
            </a:pPr>
            <a:r>
              <a:rPr lang="cs-CZ" dirty="0"/>
              <a:t>Zadavatel má od začátku přehled o základních cenových nabídkách dodavatelů</a:t>
            </a:r>
          </a:p>
          <a:p>
            <a:pPr marL="457200" indent="-457200">
              <a:buFontTx/>
              <a:buChar char="-"/>
            </a:pPr>
            <a:r>
              <a:rPr lang="cs-CZ" dirty="0"/>
              <a:t>Výběr konkrétních položek z více EK</a:t>
            </a:r>
          </a:p>
          <a:p>
            <a:endParaRPr lang="cs-CZ" dirty="0"/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úprava</a:t>
            </a:r>
          </a:p>
        </p:txBody>
      </p:sp>
    </p:spTree>
    <p:extLst>
      <p:ext uri="{BB962C8B-B14F-4D97-AF65-F5344CB8AC3E}">
        <p14:creationId xmlns:p14="http://schemas.microsoft.com/office/powerpoint/2010/main" val="3617510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EK lze využít u jakéhokoliv ZŘ</a:t>
            </a:r>
          </a:p>
          <a:p>
            <a:r>
              <a:rPr lang="cs-CZ" dirty="0"/>
              <a:t>Standardní komodity – ideální pro hodnocení na cenu</a:t>
            </a:r>
          </a:p>
          <a:p>
            <a:r>
              <a:rPr lang="cs-CZ" dirty="0"/>
              <a:t>Formát, obsah a strukturu stanoví Z v ZD</a:t>
            </a:r>
          </a:p>
          <a:p>
            <a:r>
              <a:rPr lang="cs-CZ" dirty="0"/>
              <a:t>Z stanoví možnost či povinnost použití EK</a:t>
            </a:r>
          </a:p>
          <a:p>
            <a:r>
              <a:rPr lang="cs-CZ" dirty="0"/>
              <a:t>RD a DNS mají speciální úpravu ve dvou variantách, které jsou </a:t>
            </a:r>
            <a:r>
              <a:rPr lang="cs-CZ" dirty="0" err="1"/>
              <a:t>specialis</a:t>
            </a:r>
            <a:r>
              <a:rPr lang="cs-CZ" dirty="0"/>
              <a:t> postupem k standardnímu způsobu zadávání</a:t>
            </a:r>
          </a:p>
          <a:p>
            <a:endParaRPr lang="cs-CZ" dirty="0"/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- shrnutí</a:t>
            </a:r>
          </a:p>
        </p:txBody>
      </p:sp>
    </p:spTree>
    <p:extLst>
      <p:ext uri="{BB962C8B-B14F-4D97-AF65-F5344CB8AC3E}">
        <p14:creationId xmlns:p14="http://schemas.microsoft.com/office/powerpoint/2010/main" val="96575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cs-CZ" sz="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1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2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4400" b="1" dirty="0">
                <a:solidFill>
                  <a:srgbClr val="000099"/>
                </a:solidFill>
              </a:rPr>
              <a:t>DĚKUJI ZA POZORNOST</a:t>
            </a:r>
          </a:p>
          <a:p>
            <a:pPr marL="0" indent="0" algn="ctr">
              <a:buNone/>
            </a:pPr>
            <a:endParaRPr lang="cs-CZ" sz="48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18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endParaRPr lang="cs-CZ" sz="18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endParaRPr lang="cs-CZ" sz="18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r>
              <a:rPr lang="cs-CZ" sz="1800" dirty="0">
                <a:solidFill>
                  <a:schemeClr val="accent1"/>
                </a:solidFill>
              </a:rPr>
              <a:t>Jan.Weigel@mmr.gov.cz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accent1"/>
                </a:solidFill>
              </a:rPr>
              <a:t>odbor strategií, práva a elektronizace veřejných zakázek MMR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accent1"/>
                </a:solidFill>
              </a:rPr>
              <a:t> </a:t>
            </a:r>
            <a:br>
              <a:rPr lang="cs-CZ" sz="1800" dirty="0">
                <a:solidFill>
                  <a:schemeClr val="accent1"/>
                </a:solidFill>
              </a:rPr>
            </a:br>
            <a:endParaRPr lang="cs-CZ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4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Speciální způsob podání a hodnocení nabídek – platí obecná pravidla dle ZZVZ</a:t>
            </a:r>
          </a:p>
          <a:p>
            <a:r>
              <a:rPr lang="cs-CZ" dirty="0"/>
              <a:t>Z může umožnit nebo požadovat použití EK – vůle zadavatele, nikoliv dodavatele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</p:spTree>
    <p:extLst>
      <p:ext uri="{BB962C8B-B14F-4D97-AF65-F5344CB8AC3E}">
        <p14:creationId xmlns:p14="http://schemas.microsoft.com/office/powerpoint/2010/main" val="93566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! Lze využít v jakémkoliv druhu ZŘ</a:t>
            </a:r>
          </a:p>
          <a:p>
            <a:r>
              <a:rPr lang="cs-CZ" dirty="0"/>
              <a:t>! Lze využít u dodávek, služeb i stavebních prací</a:t>
            </a:r>
          </a:p>
          <a:p>
            <a:r>
              <a:rPr lang="cs-CZ" dirty="0"/>
              <a:t>! Speciální úprava pro zvláštní postupy</a:t>
            </a:r>
          </a:p>
          <a:p>
            <a:r>
              <a:rPr lang="cs-CZ" dirty="0"/>
              <a:t>! Pouze elektronicky</a:t>
            </a:r>
          </a:p>
          <a:p>
            <a:r>
              <a:rPr lang="cs-CZ" dirty="0"/>
              <a:t>! Nejvhodnější pro hodnocení pouze nejnižší nabídkové ceny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EK</a:t>
            </a:r>
          </a:p>
        </p:txBody>
      </p:sp>
    </p:spTree>
    <p:extLst>
      <p:ext uri="{BB962C8B-B14F-4D97-AF65-F5344CB8AC3E}">
        <p14:creationId xmlns:p14="http://schemas.microsoft.com/office/powerpoint/2010/main" val="255029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Standardizované komodity</a:t>
            </a:r>
          </a:p>
          <a:p>
            <a:r>
              <a:rPr lang="cs-CZ" sz="2800" dirty="0"/>
              <a:t>Např. potraviny, kancelářské potřeby, tonery, IT komponenty</a:t>
            </a:r>
            <a:r>
              <a:rPr lang="cs-CZ" sz="2800"/>
              <a:t>, léky</a:t>
            </a:r>
            <a:endParaRPr lang="cs-CZ" sz="2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EK</a:t>
            </a:r>
          </a:p>
        </p:txBody>
      </p:sp>
    </p:spTree>
    <p:extLst>
      <p:ext uri="{BB962C8B-B14F-4D97-AF65-F5344CB8AC3E}">
        <p14:creationId xmlns:p14="http://schemas.microsoft.com/office/powerpoint/2010/main" val="275683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Uvedeny v bodě X. přílohy vyhlášky č. 260/2016 Sb.</a:t>
            </a:r>
          </a:p>
          <a:p>
            <a:pPr marL="457200" indent="-457200">
              <a:buFontTx/>
              <a:buChar char="-"/>
            </a:pPr>
            <a:r>
              <a:rPr lang="cs-CZ" dirty="0"/>
              <a:t>Stanovení formátů EK (</a:t>
            </a:r>
            <a:r>
              <a:rPr lang="cs-CZ" dirty="0" err="1"/>
              <a:t>pdf</a:t>
            </a:r>
            <a:r>
              <a:rPr lang="cs-CZ" dirty="0"/>
              <a:t>, </a:t>
            </a:r>
            <a:r>
              <a:rPr lang="cs-CZ" dirty="0" err="1"/>
              <a:t>xml</a:t>
            </a:r>
            <a:r>
              <a:rPr lang="cs-CZ" dirty="0"/>
              <a:t>, doc, </a:t>
            </a:r>
            <a:r>
              <a:rPr lang="cs-CZ" dirty="0" err="1"/>
              <a:t>docx</a:t>
            </a:r>
            <a:r>
              <a:rPr lang="cs-CZ" dirty="0"/>
              <a:t>…)</a:t>
            </a:r>
          </a:p>
          <a:p>
            <a:pPr marL="457200" indent="-457200">
              <a:buFontTx/>
              <a:buChar char="-"/>
            </a:pPr>
            <a:r>
              <a:rPr lang="cs-CZ" dirty="0"/>
              <a:t>Povinnost stanovení, které údaje jsou určeny k vyplnění na straně dodavatele</a:t>
            </a:r>
          </a:p>
          <a:p>
            <a:pPr marL="457200" indent="-457200">
              <a:buFontTx/>
              <a:buChar char="-"/>
            </a:pPr>
            <a:r>
              <a:rPr lang="cs-CZ" dirty="0"/>
              <a:t>Povinnost umožňovat editaci EK na straně dodavatele</a:t>
            </a:r>
          </a:p>
          <a:p>
            <a:pPr marL="457200" indent="-457200">
              <a:buFontTx/>
              <a:buChar char="-"/>
            </a:pPr>
            <a:r>
              <a:rPr lang="cs-CZ" dirty="0"/>
              <a:t>Povinnost odeslání elektronickými prostředky v zašifrované podobě jako nabídku nebo součást nabídky</a:t>
            </a:r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EK</a:t>
            </a:r>
          </a:p>
        </p:txBody>
      </p:sp>
    </p:spTree>
    <p:extLst>
      <p:ext uri="{BB962C8B-B14F-4D97-AF65-F5344CB8AC3E}">
        <p14:creationId xmlns:p14="http://schemas.microsoft.com/office/powerpoint/2010/main" val="235846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Musí splňovat podmínku certifikátu shody ve smyslu § 9 odst. 2 písm. g) vyhlášky č. 260/2016 Sb.</a:t>
            </a:r>
          </a:p>
          <a:p>
            <a:r>
              <a:rPr lang="cs-CZ" dirty="0"/>
              <a:t>Z vkládá EK obsahující jím požadované položky</a:t>
            </a:r>
          </a:p>
          <a:p>
            <a:r>
              <a:rPr lang="cs-CZ" dirty="0"/>
              <a:t>Dodavatelé doplňují </a:t>
            </a:r>
            <a:r>
              <a:rPr lang="cs-CZ"/>
              <a:t>svou nabídku </a:t>
            </a:r>
            <a:r>
              <a:rPr lang="cs-CZ" dirty="0"/>
              <a:t>pro jednotlivé položky a zasílají Z jako nabídku nebo součást nabídky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Elektronický nástroj pro použití EK</a:t>
            </a:r>
          </a:p>
        </p:txBody>
      </p:sp>
    </p:spTree>
    <p:extLst>
      <p:ext uri="{BB962C8B-B14F-4D97-AF65-F5344CB8AC3E}">
        <p14:creationId xmlns:p14="http://schemas.microsoft.com/office/powerpoint/2010/main" val="1350957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Povinnost uvést možnost či povinnost využití EK v:</a:t>
            </a:r>
          </a:p>
          <a:p>
            <a:pPr marL="457200" indent="-457200">
              <a:buFontTx/>
              <a:buChar char="-"/>
            </a:pPr>
            <a:r>
              <a:rPr lang="cs-CZ" dirty="0"/>
              <a:t>Oznámení o zahájení ZŘ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Výzvě k podání žádostí o účast (UŘ zahájené </a:t>
            </a:r>
            <a:r>
              <a:rPr lang="cs-CZ" sz="2800" dirty="0" err="1"/>
              <a:t>předb</a:t>
            </a:r>
            <a:r>
              <a:rPr lang="cs-CZ" sz="2800" dirty="0"/>
              <a:t>. </a:t>
            </a:r>
            <a:r>
              <a:rPr lang="cs-CZ" dirty="0" err="1"/>
              <a:t>o</a:t>
            </a:r>
            <a:r>
              <a:rPr lang="cs-CZ" sz="2800" dirty="0" err="1"/>
              <a:t>zn</a:t>
            </a:r>
            <a:r>
              <a:rPr lang="cs-CZ" sz="2800" dirty="0"/>
              <a:t>.)</a:t>
            </a:r>
          </a:p>
          <a:p>
            <a:pPr marL="457200" indent="-457200">
              <a:buFontTx/>
              <a:buChar char="-"/>
            </a:pPr>
            <a:r>
              <a:rPr lang="cs-CZ" dirty="0"/>
              <a:t>Výzvě k podání nabídek (ZPŘ)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Výzvě k jednání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postup</a:t>
            </a:r>
          </a:p>
        </p:txBody>
      </p:sp>
    </p:spTree>
    <p:extLst>
      <p:ext uri="{BB962C8B-B14F-4D97-AF65-F5344CB8AC3E}">
        <p14:creationId xmlns:p14="http://schemas.microsoft.com/office/powerpoint/2010/main" val="610264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Uvést v ZD všechny nezbytné informace pro předložení EK</a:t>
            </a:r>
          </a:p>
          <a:p>
            <a:r>
              <a:rPr lang="cs-CZ" dirty="0"/>
              <a:t>Zejména formát a použité technické prostředky (např. šifrování)</a:t>
            </a:r>
          </a:p>
          <a:p>
            <a:r>
              <a:rPr lang="cs-CZ" dirty="0"/>
              <a:t>Stanovit, které údaje jsou určeny k vyplnění na straně dodavatele</a:t>
            </a:r>
          </a:p>
          <a:p>
            <a:r>
              <a:rPr lang="cs-CZ" dirty="0"/>
              <a:t>Uvést, zda nabídka má být podána formou EK nebo EK má být součástí nabídky</a:t>
            </a:r>
          </a:p>
          <a:p>
            <a:r>
              <a:rPr lang="cs-CZ" dirty="0"/>
              <a:t>Může obsahovat i další dokumenty (splnění podmínek účasti)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postup</a:t>
            </a:r>
          </a:p>
        </p:txBody>
      </p:sp>
    </p:spTree>
    <p:extLst>
      <p:ext uri="{BB962C8B-B14F-4D97-AF65-F5344CB8AC3E}">
        <p14:creationId xmlns:p14="http://schemas.microsoft.com/office/powerpoint/2010/main" val="2353109462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4489</TotalTime>
  <Words>1077</Words>
  <Application>Microsoft Office PowerPoint</Application>
  <PresentationFormat>Předvádění na obrazovce (4:3)</PresentationFormat>
  <Paragraphs>150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MMR_klas</vt:lpstr>
      <vt:lpstr>Prezentace aplikace PowerPoint</vt:lpstr>
      <vt:lpstr>Definice</vt:lpstr>
      <vt:lpstr>Definice</vt:lpstr>
      <vt:lpstr>Využití EK</vt:lpstr>
      <vt:lpstr>Využití EK</vt:lpstr>
      <vt:lpstr>Požadavky na EK</vt:lpstr>
      <vt:lpstr>Elektronický nástroj pro použití EK</vt:lpstr>
      <vt:lpstr>Procesní postup</vt:lpstr>
      <vt:lpstr>Procesní postup</vt:lpstr>
      <vt:lpstr>Procesní postup</vt:lpstr>
      <vt:lpstr>Procesní postup</vt:lpstr>
      <vt:lpstr>Speciální úprava</vt:lpstr>
      <vt:lpstr>Speciální úprava</vt:lpstr>
      <vt:lpstr>Speciální úprava</vt:lpstr>
      <vt:lpstr>Speciální úprava</vt:lpstr>
      <vt:lpstr>Speciální úprava</vt:lpstr>
      <vt:lpstr>Speciální úprava</vt:lpstr>
      <vt:lpstr>Speciální úprava</vt:lpstr>
      <vt:lpstr>Speciální úprava</vt:lpstr>
      <vt:lpstr>Speciální úprava</vt:lpstr>
      <vt:lpstr>Speciální úprava</vt:lpstr>
      <vt:lpstr>Speciální úprava</vt:lpstr>
      <vt:lpstr>Speciální úprava</vt:lpstr>
      <vt:lpstr>Speciální úprava</vt:lpstr>
      <vt:lpstr>Speciální úprava</vt:lpstr>
      <vt:lpstr>Speciální úprava</vt:lpstr>
      <vt:lpstr>Závěr - shrnutí</vt:lpstr>
      <vt:lpstr>Prezentace aplikace PowerPoint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Weigel Jan</cp:lastModifiedBy>
  <cp:revision>570</cp:revision>
  <cp:lastPrinted>2015-12-10T13:00:09Z</cp:lastPrinted>
  <dcterms:created xsi:type="dcterms:W3CDTF">2012-11-28T11:32:44Z</dcterms:created>
  <dcterms:modified xsi:type="dcterms:W3CDTF">2024-01-22T10:19:14Z</dcterms:modified>
</cp:coreProperties>
</file>