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7" r:id="rId2"/>
  </p:sldMasterIdLst>
  <p:notesMasterIdLst>
    <p:notesMasterId r:id="rId21"/>
  </p:notesMasterIdLst>
  <p:handoutMasterIdLst>
    <p:handoutMasterId r:id="rId22"/>
  </p:handoutMasterIdLst>
  <p:sldIdLst>
    <p:sldId id="264" r:id="rId3"/>
    <p:sldId id="272" r:id="rId4"/>
    <p:sldId id="344" r:id="rId5"/>
    <p:sldId id="343" r:id="rId6"/>
    <p:sldId id="327" r:id="rId7"/>
    <p:sldId id="330" r:id="rId8"/>
    <p:sldId id="326" r:id="rId9"/>
    <p:sldId id="332" r:id="rId10"/>
    <p:sldId id="333" r:id="rId11"/>
    <p:sldId id="334" r:id="rId12"/>
    <p:sldId id="331" r:id="rId13"/>
    <p:sldId id="339" r:id="rId14"/>
    <p:sldId id="337" r:id="rId15"/>
    <p:sldId id="335" r:id="rId16"/>
    <p:sldId id="336" r:id="rId17"/>
    <p:sldId id="341" r:id="rId18"/>
    <p:sldId id="342" r:id="rId19"/>
    <p:sldId id="278" r:id="rId20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EE90"/>
    <a:srgbClr val="98FB98"/>
    <a:srgbClr val="8CC1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72" autoAdjust="0"/>
    <p:restoredTop sz="90183" autoAdjust="0"/>
  </p:normalViewPr>
  <p:slideViewPr>
    <p:cSldViewPr snapToGrid="0">
      <p:cViewPr varScale="1">
        <p:scale>
          <a:sx n="59" d="100"/>
          <a:sy n="59" d="100"/>
        </p:scale>
        <p:origin x="556" y="48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/>
            </a:lvl1pPr>
          </a:lstStyle>
          <a:p>
            <a:fld id="{B67133AC-2C04-45FC-8D07-B373B6291E39}" type="datetimeFigureOut">
              <a:rPr lang="cs-CZ" smtClean="0"/>
              <a:t>22.01.2024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/>
            </a:lvl1pPr>
          </a:lstStyle>
          <a:p>
            <a:fld id="{DBE04A98-F9C1-4ACB-94AA-D702CED6C8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1243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/>
            </a:lvl1pPr>
          </a:lstStyle>
          <a:p>
            <a:fld id="{7A626EDB-FCAF-484A-88A1-4DD3A71A1170}" type="datetimeFigureOut">
              <a:rPr lang="cs-CZ" smtClean="0"/>
              <a:t>22.01.2024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5558" tIns="47779" rIns="95558" bIns="47779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/>
            </a:lvl1pPr>
          </a:lstStyle>
          <a:p>
            <a:fld id="{99ED3CEF-EF8F-49AA-A968-E62585E189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946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3CEF-EF8F-49AA-A968-E62585E1899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8297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3CEF-EF8F-49AA-A968-E62585E1899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86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3CEF-EF8F-49AA-A968-E62585E1899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5137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3CEF-EF8F-49AA-A968-E62585E18999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5739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871531" y="4581128"/>
            <a:ext cx="9409045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871531" y="1988840"/>
            <a:ext cx="9710869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871531" y="3789040"/>
            <a:ext cx="9612245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1371" y="692696"/>
            <a:ext cx="3420000" cy="5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679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27381" y="2060848"/>
            <a:ext cx="11055019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527381" y="1412776"/>
            <a:ext cx="11055019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3392" y="620688"/>
            <a:ext cx="2688299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985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27381" y="1484784"/>
            <a:ext cx="11055019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3392" y="620688"/>
            <a:ext cx="2688299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396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527381" y="1412776"/>
            <a:ext cx="11055019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623392" y="2060849"/>
            <a:ext cx="109728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3392" y="620688"/>
            <a:ext cx="2688299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191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1E84EBE-2A99-4557-99FA-5EEABDC7EC6A}" type="datetimeFigureOut">
              <a:rPr lang="cs-CZ" smtClean="0"/>
              <a:t>22.01.2024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652D407-907E-440B-8EC2-3E3ECED258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074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871531" y="4581128"/>
            <a:ext cx="9409045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871531" y="1988840"/>
            <a:ext cx="9710869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871531" y="3789040"/>
            <a:ext cx="9612245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1371" y="692696"/>
            <a:ext cx="3420000" cy="5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653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27381" y="2060848"/>
            <a:ext cx="11055019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527381" y="1412776"/>
            <a:ext cx="11055019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3392" y="620688"/>
            <a:ext cx="2688299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826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27381" y="1484784"/>
            <a:ext cx="11055019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3392" y="620688"/>
            <a:ext cx="2688299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031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527381" y="1412776"/>
            <a:ext cx="11055019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623392" y="2060849"/>
            <a:ext cx="109728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3392" y="620688"/>
            <a:ext cx="2688299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252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7" cstate="print"/>
          <a:srcRect l="17008" b="8622"/>
          <a:stretch>
            <a:fillRect/>
          </a:stretch>
        </p:blipFill>
        <p:spPr>
          <a:xfrm>
            <a:off x="3" y="1988841"/>
            <a:ext cx="10544727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12192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12192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561111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3" y="1988841"/>
            <a:ext cx="10544727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12192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12192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051726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sovz.cz/wp-content/uploads/2016/08/z_sesit_ekoznacky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uria.europa.eu/juris/document/document.jsf;jsessionid=0E666358CD19A0506D26B9D3D7D77A9A?text=&amp;docid=122644&amp;pageIndex=0&amp;doclang=CS&amp;mode=lst&amp;dir=&amp;occ=first&amp;part=1&amp;cid=1435695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4257" y="1412776"/>
            <a:ext cx="9372599" cy="4464496"/>
          </a:xfrm>
        </p:spPr>
        <p:txBody>
          <a:bodyPr/>
          <a:lstStyle/>
          <a:p>
            <a:pPr marL="0" indent="0">
              <a:buNone/>
            </a:pPr>
            <a:endParaRPr lang="cs-CZ" sz="2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pl-PL" sz="1100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pl-PL" dirty="0" smtClean="0">
              <a:solidFill>
                <a:srgbClr val="000099"/>
              </a:solidFill>
            </a:endParaRPr>
          </a:p>
          <a:p>
            <a:pPr marL="0" indent="0" algn="ctr">
              <a:buNone/>
            </a:pPr>
            <a:r>
              <a:rPr lang="pl-PL" sz="5400" b="1" dirty="0" smtClean="0">
                <a:solidFill>
                  <a:srgbClr val="000099"/>
                </a:solidFill>
              </a:rPr>
              <a:t>Štítky a ekoznačky </a:t>
            </a:r>
            <a:r>
              <a:rPr lang="pl-PL" sz="5400" b="1" dirty="0">
                <a:solidFill>
                  <a:srgbClr val="000099"/>
                </a:solidFill>
              </a:rPr>
              <a:t>– výhody a úskalí použití v zadávacím řízení</a:t>
            </a:r>
            <a:endParaRPr lang="pl-PL" sz="4400" b="1" dirty="0" smtClean="0">
              <a:solidFill>
                <a:srgbClr val="000099"/>
              </a:solidFill>
            </a:endParaRPr>
          </a:p>
          <a:p>
            <a:pPr marL="0" indent="0" algn="r">
              <a:buNone/>
            </a:pPr>
            <a:endParaRPr lang="cs-CZ" sz="1800" dirty="0">
              <a:solidFill>
                <a:schemeClr val="accent1"/>
              </a:solidFill>
            </a:endParaRPr>
          </a:p>
          <a:p>
            <a:pPr marL="0" indent="0" algn="r">
              <a:buNone/>
            </a:pPr>
            <a:r>
              <a:rPr lang="cs-CZ" sz="1800" dirty="0" smtClean="0">
                <a:solidFill>
                  <a:schemeClr val="accent1"/>
                </a:solidFill>
              </a:rPr>
              <a:t>Lenka Matochová</a:t>
            </a:r>
          </a:p>
          <a:p>
            <a:pPr marL="0" indent="0" algn="r">
              <a:buNone/>
            </a:pPr>
            <a:r>
              <a:rPr lang="cs-CZ" sz="1800" dirty="0" smtClean="0">
                <a:solidFill>
                  <a:schemeClr val="accent1"/>
                </a:solidFill>
              </a:rPr>
              <a:t>Odbor </a:t>
            </a:r>
            <a:r>
              <a:rPr lang="cs-CZ" sz="1800" dirty="0" smtClean="0">
                <a:solidFill>
                  <a:schemeClr val="accent1"/>
                </a:solidFill>
              </a:rPr>
              <a:t>strategií, práva a elektronizace </a:t>
            </a:r>
            <a:r>
              <a:rPr lang="cs-CZ" sz="1800" dirty="0" smtClean="0">
                <a:solidFill>
                  <a:schemeClr val="accent1"/>
                </a:solidFill>
              </a:rPr>
              <a:t>veřejných zakázek</a:t>
            </a:r>
            <a:endParaRPr lang="cs-CZ" sz="1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98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873829"/>
            <a:ext cx="11055019" cy="3579507"/>
          </a:xfrm>
        </p:spPr>
        <p:txBody>
          <a:bodyPr>
            <a:noAutofit/>
          </a:bodyPr>
          <a:lstStyle/>
          <a:p>
            <a:pPr algn="just"/>
            <a:r>
              <a:rPr lang="cs-CZ" dirty="0"/>
              <a:t>a) </a:t>
            </a:r>
            <a:r>
              <a:rPr lang="cs-CZ" dirty="0" smtClean="0"/>
              <a:t>požadavky </a:t>
            </a:r>
            <a:r>
              <a:rPr lang="cs-CZ" dirty="0"/>
              <a:t>na označení </a:t>
            </a:r>
            <a:r>
              <a:rPr lang="cs-CZ" dirty="0" smtClean="0"/>
              <a:t>ekoznačkou se týkají </a:t>
            </a:r>
            <a:r>
              <a:rPr lang="cs-CZ" dirty="0"/>
              <a:t>výhradně kritérií, která souvisejí s předmětem veřejné zakázky,</a:t>
            </a:r>
          </a:p>
          <a:p>
            <a:pPr algn="just"/>
            <a:r>
              <a:rPr lang="cs-CZ" dirty="0" smtClean="0"/>
              <a:t>b</a:t>
            </a:r>
            <a:r>
              <a:rPr lang="cs-CZ" dirty="0"/>
              <a:t>) jsou </a:t>
            </a:r>
            <a:r>
              <a:rPr lang="cs-CZ" dirty="0" smtClean="0"/>
              <a:t>ekoznačky </a:t>
            </a:r>
            <a:r>
              <a:rPr lang="cs-CZ" dirty="0"/>
              <a:t>vhodné pro vymezení </a:t>
            </a:r>
            <a:r>
              <a:rPr lang="cs-CZ" dirty="0" smtClean="0"/>
              <a:t>vlastností </a:t>
            </a:r>
            <a:r>
              <a:rPr lang="cs-CZ" dirty="0"/>
              <a:t>dodávek nebo služeb, které jsou předmětem veřejné zakázky,</a:t>
            </a:r>
          </a:p>
          <a:p>
            <a:pPr algn="just"/>
            <a:r>
              <a:rPr lang="cs-CZ" dirty="0"/>
              <a:t>e) jsou </a:t>
            </a:r>
            <a:r>
              <a:rPr lang="cs-CZ" dirty="0" smtClean="0"/>
              <a:t>ekoznačky </a:t>
            </a:r>
            <a:r>
              <a:rPr lang="cs-CZ" dirty="0"/>
              <a:t>přístupné všem osobám, které o to mají </a:t>
            </a:r>
            <a:r>
              <a:rPr lang="cs-CZ" dirty="0" smtClean="0"/>
              <a:t>zájem</a:t>
            </a:r>
          </a:p>
          <a:p>
            <a:pPr algn="just"/>
            <a:r>
              <a:rPr lang="cs-CZ" dirty="0"/>
              <a:t>	</a:t>
            </a:r>
            <a:r>
              <a:rPr lang="cs-CZ" dirty="0" smtClean="0"/>
              <a:t>	pozor, nemusí být zdarma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na souvislost s předmětem plnění (§ 94/1)</a:t>
            </a:r>
            <a:endParaRPr lang="cs-CZ" dirty="0"/>
          </a:p>
        </p:txBody>
      </p:sp>
      <p:sp>
        <p:nvSpPr>
          <p:cNvPr id="4" name="Nadpis 2"/>
          <p:cNvSpPr txBox="1">
            <a:spLocks/>
          </p:cNvSpPr>
          <p:nvPr/>
        </p:nvSpPr>
        <p:spPr>
          <a:xfrm>
            <a:off x="735537" y="1973484"/>
            <a:ext cx="11055019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 sz="2400" b="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aby bylo možné požadovat konkrétní ekoznačku</a:t>
            </a:r>
          </a:p>
        </p:txBody>
      </p:sp>
    </p:spTree>
    <p:extLst>
      <p:ext uri="{BB962C8B-B14F-4D97-AF65-F5344CB8AC3E}">
        <p14:creationId xmlns:p14="http://schemas.microsoft.com/office/powerpoint/2010/main" val="151627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188029"/>
            <a:ext cx="11055019" cy="4265307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Podle zadávacích směrnic: evropská, mezinárodní, národní ekoznačky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Mnoho produktových kategorií, výrobky  i služby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mezinárodní normy řady ISO 14000 (Systémy environmentálního managementu) – není nutné, ale lze předpokládat splnění podmínek na proces přidělování štítku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Ekoznačka EU, česká ekoznačka Ekologicky </a:t>
            </a:r>
            <a:r>
              <a:rPr lang="cs-CZ" dirty="0"/>
              <a:t>šetrný výrobek (EŠV) a Ekologicky šetrná služba (EŠS</a:t>
            </a:r>
            <a:r>
              <a:rPr lang="cs-CZ" dirty="0" smtClean="0"/>
              <a:t>)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Jakou ekoznačku využít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709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188029"/>
            <a:ext cx="11055019" cy="4265307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mnoho produktových kategorií, výrobky  i </a:t>
            </a:r>
            <a:r>
              <a:rPr lang="cs-CZ" dirty="0" smtClean="0"/>
              <a:t>služby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podle </a:t>
            </a:r>
            <a:r>
              <a:rPr lang="cs-CZ" dirty="0" smtClean="0"/>
              <a:t>zadávacích směrnic: </a:t>
            </a:r>
            <a:r>
              <a:rPr lang="cs-CZ" dirty="0" smtClean="0"/>
              <a:t>ekoznačka </a:t>
            </a:r>
            <a:r>
              <a:rPr lang="cs-CZ" dirty="0"/>
              <a:t>EU (nařízení ES 66/2010), </a:t>
            </a:r>
            <a:r>
              <a:rPr lang="cs-CZ" dirty="0" smtClean="0"/>
              <a:t>mezinárodní, národní </a:t>
            </a:r>
            <a:r>
              <a:rPr lang="cs-CZ" dirty="0" smtClean="0"/>
              <a:t>ekoznačky - česká </a:t>
            </a:r>
            <a:r>
              <a:rPr lang="cs-CZ" dirty="0"/>
              <a:t>ekoznačka Ekologicky šetrný výrobek (EŠV) a Ekologicky šetrná služba (EŠS</a:t>
            </a:r>
            <a:r>
              <a:rPr lang="cs-CZ" dirty="0" smtClean="0"/>
              <a:t>)</a:t>
            </a:r>
            <a:endParaRPr lang="cs-CZ" dirty="0" smtClean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příklady </a:t>
            </a:r>
            <a:r>
              <a:rPr lang="cs-CZ" dirty="0" smtClean="0"/>
              <a:t>ekoznaček viz </a:t>
            </a:r>
            <a:r>
              <a:rPr lang="cs-CZ" u="sng" dirty="0">
                <a:hlinkClick r:id="rId2"/>
              </a:rPr>
              <a:t>https://</a:t>
            </a:r>
            <a:r>
              <a:rPr lang="cs-CZ" u="sng" dirty="0" smtClean="0">
                <a:hlinkClick r:id="rId2"/>
              </a:rPr>
              <a:t>sovz.cz/wp-content/uploads/2016/08/z_sesit_ekoznacky.pdf</a:t>
            </a:r>
            <a:endParaRPr lang="cs-CZ" dirty="0" smtClean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mezinárodní normy řady ISO 14000 (Systémy environmentálního managementu) – není nutné, ale lze předpokládat splnění podmínek na proces přidělování </a:t>
            </a:r>
            <a:r>
              <a:rPr lang="cs-CZ" dirty="0" smtClean="0"/>
              <a:t>štítku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Jakou ekoznačku využít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342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Kritéria ekoznačky přijaty v mnohostranné diskuzi (výbor </a:t>
            </a:r>
            <a:r>
              <a:rPr lang="cs-CZ" dirty="0"/>
              <a:t>pro ekoznačku </a:t>
            </a:r>
            <a:r>
              <a:rPr lang="cs-CZ" dirty="0" smtClean="0"/>
              <a:t>EU, Komise</a:t>
            </a:r>
            <a:r>
              <a:rPr lang="cs-CZ" dirty="0"/>
              <a:t>, členské státy, příslušné subjekty a jiné zúčastněné </a:t>
            </a:r>
            <a:r>
              <a:rPr lang="cs-CZ" dirty="0" smtClean="0"/>
              <a:t>strany). </a:t>
            </a:r>
          </a:p>
          <a:p>
            <a:pPr algn="just"/>
            <a:r>
              <a:rPr lang="cs-CZ" dirty="0" smtClean="0"/>
              <a:t>jednotlivá kritéria pro udělení ekoznačky plynou z dílčích rozhodnutí Komise (např. rozhodnutí 2016/1332, </a:t>
            </a:r>
            <a:r>
              <a:rPr lang="cs-CZ" dirty="0"/>
              <a:t>kterým se stanoví ekologická kritéria pro udělování ekoznačky EU </a:t>
            </a:r>
            <a:r>
              <a:rPr lang="cs-CZ" dirty="0" smtClean="0"/>
              <a:t>nábytku)</a:t>
            </a:r>
          </a:p>
          <a:p>
            <a:pPr algn="just"/>
            <a:r>
              <a:rPr lang="cs-CZ" dirty="0" smtClean="0"/>
              <a:t>Žadatel po zaplacení poplatku (výše podle velikosti podniku) a prokázání splnění kritérií ekoznačky může ekoznačku ve stanoveném formátu používat</a:t>
            </a:r>
            <a:endParaRPr lang="cs-CZ" dirty="0"/>
          </a:p>
          <a:p>
            <a:pPr algn="just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popis fungování ekoznačky EU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148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188029"/>
            <a:ext cx="11055019" cy="4265307"/>
          </a:xfrm>
        </p:spPr>
        <p:txBody>
          <a:bodyPr>
            <a:noAutofit/>
          </a:bodyPr>
          <a:lstStyle/>
          <a:p>
            <a:pPr algn="just"/>
            <a:endParaRPr lang="cs-CZ" sz="2200" b="1" dirty="0" smtClean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Širší ekoznačku nelze požadovat jako takovou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Lze ale </a:t>
            </a:r>
          </a:p>
          <a:p>
            <a:pPr marL="1085850" lvl="1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inspirovat se při formulaci environmentálních požadavků na produkt, případně </a:t>
            </a:r>
          </a:p>
          <a:p>
            <a:pPr marL="1085850" lvl="1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cs-CZ" dirty="0" smtClean="0"/>
              <a:t>resumovat, že produkt s ekoznačkou splnil tyto požadavky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Limity zadavatele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926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449287"/>
            <a:ext cx="11055019" cy="4004050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z</a:t>
            </a:r>
            <a:r>
              <a:rPr lang="cs-CZ" dirty="0" smtClean="0"/>
              <a:t>adavatel musí přijmout rovnocenný štítek (primární alternativa)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pokud dodavatel prokazatelně neměl možnost jej získat, pak jakýkoliv rovnocenný doklad, například technickou dokumentaci výrobce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Tedy pozor !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Zadavatel musí být schopný poznat rovnocenné štítky nebo doklady.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Možnost dodavatele předložit alternativní </a:t>
            </a:r>
            <a:r>
              <a:rPr lang="cs-CZ" dirty="0"/>
              <a:t>doklady</a:t>
            </a:r>
          </a:p>
        </p:txBody>
      </p:sp>
    </p:spTree>
    <p:extLst>
      <p:ext uri="{BB962C8B-B14F-4D97-AF65-F5344CB8AC3E}">
        <p14:creationId xmlns:p14="http://schemas.microsoft.com/office/powerpoint/2010/main" val="252807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492828"/>
            <a:ext cx="11055019" cy="3960507"/>
          </a:xfrm>
        </p:spPr>
        <p:txBody>
          <a:bodyPr/>
          <a:lstStyle/>
          <a:p>
            <a:pPr algn="just"/>
            <a:r>
              <a:rPr lang="cs-CZ" dirty="0"/>
              <a:t>u</a:t>
            </a:r>
            <a:r>
              <a:rPr lang="cs-CZ" dirty="0" smtClean="0"/>
              <a:t>možněno v preambuli zadávacích směrnic</a:t>
            </a:r>
          </a:p>
          <a:p>
            <a:pPr algn="just"/>
            <a:r>
              <a:rPr lang="cs-CZ" dirty="0"/>
              <a:t>e</a:t>
            </a:r>
            <a:r>
              <a:rPr lang="cs-CZ" dirty="0" smtClean="0"/>
              <a:t>koznačkou se lze inspirovat + použít ji jako doklad o hodnoceném kritériu</a:t>
            </a:r>
          </a:p>
          <a:p>
            <a:pPr algn="just"/>
            <a:r>
              <a:rPr lang="cs-CZ" dirty="0"/>
              <a:t>p</a:t>
            </a:r>
            <a:r>
              <a:rPr lang="cs-CZ" dirty="0" smtClean="0"/>
              <a:t>ozor na bodování jen na základě toho, že někdo drží ekoznačku</a:t>
            </a:r>
          </a:p>
          <a:p>
            <a:pPr algn="just"/>
            <a:r>
              <a:rPr lang="cs-CZ" dirty="0" smtClean="0"/>
              <a:t>zadavatel by měl akceptovat předložení jiných dokladů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Ekoznačka při hodnocení nabídek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269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351314"/>
            <a:ext cx="11055019" cy="410202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Nebát se používat ekoznačku (viz § 6/4 ZZVZ)</a:t>
            </a:r>
          </a:p>
          <a:p>
            <a:pPr algn="just"/>
            <a:r>
              <a:rPr lang="cs-CZ" dirty="0" smtClean="0"/>
              <a:t>Pamatovat na to, že se jedná o štítek s regulací v § 94 ZZVZ</a:t>
            </a:r>
          </a:p>
          <a:p>
            <a:pPr algn="just"/>
            <a:r>
              <a:rPr lang="cs-CZ" dirty="0" smtClean="0"/>
              <a:t>Počítat s nároky na proces získávání ekoznačky při stanovení lhůty pro podání nabídek</a:t>
            </a:r>
          </a:p>
          <a:p>
            <a:pPr algn="just"/>
            <a:r>
              <a:rPr lang="cs-CZ" dirty="0" smtClean="0"/>
              <a:t>Předběžně sdělit dodavatelům své záměry požadovat konkrétní ekoznačky</a:t>
            </a:r>
          </a:p>
          <a:p>
            <a:pPr algn="just"/>
            <a:r>
              <a:rPr lang="cs-CZ" dirty="0" smtClean="0"/>
              <a:t>Počítat s náklady pro získání ekoznačky (DNS, rámcové smlouvy, části veřejných zakázek)</a:t>
            </a:r>
          </a:p>
          <a:p>
            <a:pPr algn="just"/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Rady na závěr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246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836714"/>
            <a:ext cx="8229600" cy="3789716"/>
          </a:xfrm>
        </p:spPr>
        <p:txBody>
          <a:bodyPr/>
          <a:lstStyle/>
          <a:p>
            <a:pPr marL="0" indent="0" algn="ctr">
              <a:buNone/>
            </a:pPr>
            <a:endParaRPr lang="cs-CZ" sz="10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20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44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44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44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r>
              <a:rPr lang="cs-CZ" sz="4400" b="1" dirty="0" smtClean="0">
                <a:solidFill>
                  <a:srgbClr val="000099"/>
                </a:solidFill>
              </a:rPr>
              <a:t>DĚKUJI </a:t>
            </a:r>
            <a:r>
              <a:rPr lang="cs-CZ" sz="4400" b="1" dirty="0">
                <a:solidFill>
                  <a:srgbClr val="000099"/>
                </a:solidFill>
              </a:rPr>
              <a:t>ZA </a:t>
            </a:r>
            <a:r>
              <a:rPr lang="cs-CZ" sz="4400" b="1" dirty="0" smtClean="0">
                <a:solidFill>
                  <a:srgbClr val="000099"/>
                </a:solidFill>
              </a:rPr>
              <a:t>POZORNOST</a:t>
            </a:r>
          </a:p>
          <a:p>
            <a:pPr marL="0" indent="0" algn="ctr">
              <a:buNone/>
            </a:pPr>
            <a:endParaRPr lang="cs-CZ" sz="1000" b="1" dirty="0" smtClean="0">
              <a:solidFill>
                <a:srgbClr val="000099"/>
              </a:solidFill>
            </a:endParaRPr>
          </a:p>
          <a:p>
            <a:pPr marL="0" indent="0" algn="r">
              <a:buNone/>
            </a:pPr>
            <a:endParaRPr lang="cs-CZ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r">
              <a:buNone/>
            </a:pPr>
            <a:endParaRPr lang="cs-CZ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r">
              <a:buNone/>
            </a:pPr>
            <a:r>
              <a:rPr lang="cs-CZ" sz="2400" b="1" dirty="0" smtClean="0">
                <a:solidFill>
                  <a:schemeClr val="bg1">
                    <a:lumMod val="50000"/>
                  </a:schemeClr>
                </a:solidFill>
              </a:rPr>
              <a:t>Lenka.Matochova@mmr.gov.cz</a:t>
            </a:r>
            <a:endParaRPr lang="cs-CZ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cs-CZ" sz="4400" b="1" dirty="0" smtClean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91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296886"/>
            <a:ext cx="11055019" cy="4156450"/>
          </a:xfrm>
        </p:spPr>
        <p:txBody>
          <a:bodyPr>
            <a:noAutofit/>
          </a:bodyPr>
          <a:lstStyle/>
          <a:p>
            <a:pPr algn="just"/>
            <a:r>
              <a:rPr lang="cs-CZ" sz="2400" dirty="0" smtClean="0"/>
              <a:t>Prostřednictvím ekoznačky lze částečně dostát nové zásadě udržitelnosti podle § 6 odst. 4 ZZVZ</a:t>
            </a:r>
          </a:p>
          <a:p>
            <a:pPr algn="just"/>
            <a:r>
              <a:rPr lang="cs-CZ" sz="1800" dirty="0" smtClean="0"/>
              <a:t>„</a:t>
            </a:r>
            <a:r>
              <a:rPr lang="cs-CZ" sz="1800" i="1" dirty="0" smtClean="0"/>
              <a:t>Zadavatel </a:t>
            </a:r>
            <a:r>
              <a:rPr lang="cs-CZ" sz="1800" i="1" dirty="0"/>
              <a:t>je při postupu podle tohoto zákona, a to při vytváření zadávacích podmínek, hodnocení nabídek a výběru dodavatele, povinen za předpokladu, že to bude vzhledem k povaze a smyslu zakázky </a:t>
            </a:r>
            <a:r>
              <a:rPr lang="cs-CZ" sz="1800" i="1" strike="sngStrike" dirty="0" smtClean="0"/>
              <a:t>možné </a:t>
            </a:r>
            <a:r>
              <a:rPr lang="cs-CZ" sz="1800" b="1" i="1" dirty="0"/>
              <a:t>vhodné</a:t>
            </a:r>
            <a:r>
              <a:rPr lang="cs-CZ" sz="1800" i="1" dirty="0" smtClean="0"/>
              <a:t>, </a:t>
            </a:r>
            <a:r>
              <a:rPr lang="cs-CZ" sz="1800" i="1" dirty="0"/>
              <a:t>dodržovat zásady sociálně odpovědného zadávání, environmentálně odpovědného zadávání a inovací ve smyslu tohoto zákona. Svůj postup je zadavatel povinen řádně </a:t>
            </a:r>
            <a:r>
              <a:rPr lang="cs-CZ" sz="1800" i="1" dirty="0" smtClean="0"/>
              <a:t>odůvodnit</a:t>
            </a:r>
            <a:r>
              <a:rPr lang="cs-CZ" sz="1800" dirty="0" smtClean="0"/>
              <a:t>.“</a:t>
            </a:r>
          </a:p>
          <a:p>
            <a:pPr algn="just"/>
            <a:r>
              <a:rPr lang="cs-CZ" sz="2400" dirty="0" smtClean="0"/>
              <a:t>Primárně </a:t>
            </a:r>
            <a:r>
              <a:rPr lang="cs-CZ" sz="2400" dirty="0" smtClean="0"/>
              <a:t>environmentální, ale i sociální aspekty </a:t>
            </a:r>
            <a:r>
              <a:rPr lang="cs-CZ" sz="2400" dirty="0" smtClean="0"/>
              <a:t>nákupů, nemůže bránit inovacím</a:t>
            </a:r>
            <a:endParaRPr lang="cs-CZ" sz="2400" dirty="0" smtClean="0"/>
          </a:p>
          <a:p>
            <a:pPr algn="just"/>
            <a:r>
              <a:rPr lang="cs-CZ" b="1" dirty="0" smtClean="0">
                <a:solidFill>
                  <a:srgbClr val="FF0000"/>
                </a:solidFill>
              </a:rPr>
              <a:t>! </a:t>
            </a:r>
            <a:r>
              <a:rPr lang="cs-CZ" sz="2400" dirty="0" smtClean="0"/>
              <a:t>Pravidla </a:t>
            </a:r>
            <a:r>
              <a:rPr lang="cs-CZ" sz="2400" dirty="0" smtClean="0"/>
              <a:t>použití jsou stanovena v zákoně – ekoznačka je </a:t>
            </a:r>
            <a:r>
              <a:rPr lang="cs-CZ" sz="2400" b="1" dirty="0" smtClean="0"/>
              <a:t>štítek</a:t>
            </a:r>
            <a:endParaRPr lang="cs-CZ" sz="24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Výhoda použití </a:t>
            </a:r>
            <a:r>
              <a:rPr lang="cs-CZ" sz="2800" dirty="0" smtClean="0"/>
              <a:t>štítku v </a:t>
            </a:r>
            <a:r>
              <a:rPr lang="cs-CZ" sz="2800" dirty="0" smtClean="0"/>
              <a:t>zadávací dokumentaci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5911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6752" y="1753546"/>
            <a:ext cx="11055019" cy="4735996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§ 28 odst. 1 písm. l)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„</a:t>
            </a:r>
            <a:r>
              <a:rPr lang="cs-CZ" b="1" i="1" dirty="0" smtClean="0"/>
              <a:t>štítkem</a:t>
            </a:r>
            <a:r>
              <a:rPr lang="cs-CZ" i="1" dirty="0" smtClean="0"/>
              <a:t> </a:t>
            </a:r>
            <a:r>
              <a:rPr lang="cs-CZ" i="1" dirty="0"/>
              <a:t>dokument, osvědčení nebo potvrzení dokládající, že dodávka, služba, stavební práce, proces nebo postup splňují určité požadavky</a:t>
            </a:r>
            <a:r>
              <a:rPr lang="cs-CZ" dirty="0" smtClean="0"/>
              <a:t>,“</a:t>
            </a:r>
          </a:p>
          <a:p>
            <a:pPr algn="just"/>
            <a:r>
              <a:rPr lang="cs-CZ" b="1" dirty="0"/>
              <a:t>§ </a:t>
            </a:r>
            <a:r>
              <a:rPr lang="cs-CZ" b="1" dirty="0" smtClean="0"/>
              <a:t>94 (Štítky)</a:t>
            </a:r>
            <a:endParaRPr lang="cs-CZ" b="1" dirty="0"/>
          </a:p>
          <a:p>
            <a:pPr algn="just"/>
            <a:r>
              <a:rPr lang="cs-CZ" i="1" dirty="0" smtClean="0"/>
              <a:t>„(</a:t>
            </a:r>
            <a:r>
              <a:rPr lang="cs-CZ" i="1" dirty="0"/>
              <a:t>1) Jestliže má zadavatel požadavky na vlastnosti dodávek, služeb nebo stavebních prací například </a:t>
            </a:r>
            <a:r>
              <a:rPr lang="cs-CZ" i="1" dirty="0" smtClean="0"/>
              <a:t>v oblasti vlivu předmětu veřejné zakázky na životní prostředí nebo sociálních důsledků vyplývajících z předmětu veřejn</a:t>
            </a:r>
            <a:r>
              <a:rPr lang="cs-CZ" i="1" dirty="0" smtClean="0"/>
              <a:t>é zakázky</a:t>
            </a:r>
            <a:r>
              <a:rPr lang="cs-CZ" i="1" dirty="0" smtClean="0"/>
              <a:t>, </a:t>
            </a:r>
            <a:r>
              <a:rPr lang="cs-CZ" i="1" dirty="0"/>
              <a:t>může v zadávací dokumentaci požadovat předložení </a:t>
            </a:r>
            <a:r>
              <a:rPr lang="cs-CZ" i="1" dirty="0" smtClean="0"/>
              <a:t>určitého </a:t>
            </a:r>
            <a:r>
              <a:rPr lang="cs-CZ" dirty="0" smtClean="0"/>
              <a:t>[štítku] ...“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6752" y="1140634"/>
            <a:ext cx="11055019" cy="504056"/>
          </a:xfrm>
        </p:spPr>
        <p:txBody>
          <a:bodyPr/>
          <a:lstStyle/>
          <a:p>
            <a:r>
              <a:rPr lang="cs-CZ" dirty="0" smtClean="0"/>
              <a:t>Zakázková regulace štítku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397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188029"/>
            <a:ext cx="11055019" cy="4506685"/>
          </a:xfrm>
        </p:spPr>
        <p:txBody>
          <a:bodyPr>
            <a:noAutofit/>
          </a:bodyPr>
          <a:lstStyle/>
          <a:p>
            <a:pPr algn="just"/>
            <a:r>
              <a:rPr lang="cs-CZ" sz="2200" b="1" dirty="0" smtClean="0"/>
              <a:t>Řada typů environmentálního značení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e</a:t>
            </a:r>
            <a:r>
              <a:rPr lang="cs-CZ" sz="2200" dirty="0" smtClean="0"/>
              <a:t>koznačka jedním z </a:t>
            </a:r>
            <a:r>
              <a:rPr lang="cs-CZ" sz="2200" dirty="0" smtClean="0"/>
              <a:t>nich</a:t>
            </a:r>
            <a:endParaRPr lang="cs-CZ" sz="2200" dirty="0" smtClean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050" dirty="0" smtClean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 smtClean="0"/>
              <a:t>kromě </a:t>
            </a:r>
            <a:r>
              <a:rPr lang="cs-CZ" sz="2200" dirty="0"/>
              <a:t>toho například</a:t>
            </a:r>
          </a:p>
          <a:p>
            <a:pPr marL="1085850" lvl="1" indent="-3429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sz="1800" dirty="0"/>
              <a:t>e</a:t>
            </a:r>
            <a:r>
              <a:rPr lang="cs-CZ" sz="1800" dirty="0" smtClean="0"/>
              <a:t>nergetické štítky budov</a:t>
            </a:r>
          </a:p>
          <a:p>
            <a:pPr marL="1085850" lvl="1" indent="-3429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sz="1800" dirty="0" smtClean="0"/>
              <a:t>označení potravin pocházejících z ekologického zemědělství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cs-CZ" sz="1050" dirty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ú</a:t>
            </a:r>
            <a:r>
              <a:rPr lang="cs-CZ" sz="2200" dirty="0" smtClean="0"/>
              <a:t>čel ekoznačky: sjednotit označování produktů, snazší orientace spotřebitelů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200" dirty="0"/>
              <a:t>	</a:t>
            </a:r>
            <a:r>
              <a:rPr lang="cs-CZ" sz="2200" dirty="0" smtClean="0"/>
              <a:t>	tzv. </a:t>
            </a:r>
            <a:r>
              <a:rPr lang="cs-CZ" sz="2200" dirty="0" err="1" smtClean="0"/>
              <a:t>greenwashing</a:t>
            </a:r>
            <a:r>
              <a:rPr lang="cs-CZ" sz="2200" dirty="0" smtClean="0"/>
              <a:t>, „smog“ ekoznaček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Ekoznačka - jeden </a:t>
            </a:r>
            <a:r>
              <a:rPr lang="cs-CZ" dirty="0" smtClean="0"/>
              <a:t>z typů environmentálního značení</a:t>
            </a:r>
            <a:endParaRPr lang="cs-CZ" dirty="0"/>
          </a:p>
        </p:txBody>
      </p:sp>
      <p:sp>
        <p:nvSpPr>
          <p:cNvPr id="5" name="Násobení 4"/>
          <p:cNvSpPr/>
          <p:nvPr/>
        </p:nvSpPr>
        <p:spPr>
          <a:xfrm>
            <a:off x="1872342" y="5723993"/>
            <a:ext cx="402772" cy="34834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27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188029"/>
            <a:ext cx="11055019" cy="4265307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vypovídá o výhodnosti </a:t>
            </a:r>
            <a:r>
              <a:rPr lang="cs-CZ" dirty="0"/>
              <a:t>produktu z environmentálního hlediska </a:t>
            </a:r>
            <a:r>
              <a:rPr lang="cs-CZ" dirty="0" smtClean="0"/>
              <a:t>v jeho životním cyklu v určité produktové kategorii (viz definice z norem ISO 14000)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snížené dopady produktu na životní prostředí v komparaci s jinými produkty ve stejné kategorii (z nařízení k ekoznačce EU)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z</a:t>
            </a:r>
            <a:r>
              <a:rPr lang="cs-CZ" dirty="0" smtClean="0"/>
              <a:t> pohledu právní regulace veřejných zakázek je to štítek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to je ekoznačka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047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4116790"/>
              </p:ext>
            </p:extLst>
          </p:nvPr>
        </p:nvGraphicFramePr>
        <p:xfrm>
          <a:off x="549152" y="509451"/>
          <a:ext cx="11055020" cy="5460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8363">
                  <a:extLst>
                    <a:ext uri="{9D8B030D-6E8A-4147-A177-3AD203B41FA5}">
                      <a16:colId xmlns:a16="http://schemas.microsoft.com/office/drawing/2014/main" val="1096312967"/>
                    </a:ext>
                  </a:extLst>
                </a:gridCol>
                <a:gridCol w="3649147">
                  <a:extLst>
                    <a:ext uri="{9D8B030D-6E8A-4147-A177-3AD203B41FA5}">
                      <a16:colId xmlns:a16="http://schemas.microsoft.com/office/drawing/2014/main" val="393210165"/>
                    </a:ext>
                  </a:extLst>
                </a:gridCol>
                <a:gridCol w="1826367">
                  <a:extLst>
                    <a:ext uri="{9D8B030D-6E8A-4147-A177-3AD203B41FA5}">
                      <a16:colId xmlns:a16="http://schemas.microsoft.com/office/drawing/2014/main" val="2052338024"/>
                    </a:ext>
                  </a:extLst>
                </a:gridCol>
                <a:gridCol w="3701143">
                  <a:extLst>
                    <a:ext uri="{9D8B030D-6E8A-4147-A177-3AD203B41FA5}">
                      <a16:colId xmlns:a16="http://schemas.microsoft.com/office/drawing/2014/main" val="408656958"/>
                    </a:ext>
                  </a:extLst>
                </a:gridCol>
              </a:tblGrid>
              <a:tr h="1412972">
                <a:tc gridSpan="2"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Předešlá</a:t>
                      </a:r>
                      <a:r>
                        <a:rPr lang="cs-CZ" sz="2800" baseline="0" dirty="0" smtClean="0"/>
                        <a:t> právní úprava</a:t>
                      </a:r>
                      <a:endParaRPr lang="cs-CZ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Aktuální právní úprava</a:t>
                      </a:r>
                      <a:endParaRPr lang="cs-CZ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226430"/>
                  </a:ext>
                </a:extLst>
              </a:tr>
              <a:tr h="951319">
                <a:tc gridSpan="2">
                  <a:txBody>
                    <a:bodyPr/>
                    <a:lstStyle/>
                    <a:p>
                      <a:pPr algn="just"/>
                      <a:r>
                        <a:rPr lang="cs-CZ" dirty="0" smtClean="0"/>
                        <a:t>Přímo</a:t>
                      </a:r>
                      <a:r>
                        <a:rPr lang="cs-CZ" baseline="0" dirty="0" smtClean="0"/>
                        <a:t> v normativním textu směrnic + ZVZ 137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cs-CZ" dirty="0" smtClean="0"/>
                        <a:t>Ve směrnicích</a:t>
                      </a:r>
                      <a:r>
                        <a:rPr lang="cs-CZ" baseline="0" dirty="0" smtClean="0"/>
                        <a:t> i v ZZVZ regulovány obecnější „štítky“ </a:t>
                      </a:r>
                    </a:p>
                    <a:p>
                      <a:pPr algn="ctr"/>
                      <a:r>
                        <a:rPr lang="cs-CZ" baseline="0" dirty="0" smtClean="0"/>
                        <a:t>Ekoznačky - příklad štítků v preambuli směrnic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4765"/>
                  </a:ext>
                </a:extLst>
              </a:tr>
              <a:tr h="941980">
                <a:tc rowSpan="4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Zadavatel mohl</a:t>
                      </a:r>
                      <a:endParaRPr lang="cs-CZ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Požadovat splnění dílčích kritérií ekoznačky</a:t>
                      </a:r>
                      <a:endParaRPr lang="cs-CZ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Zadavatel může</a:t>
                      </a:r>
                      <a:endParaRPr lang="cs-CZ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Požadovat konkrétní ekoznačku</a:t>
                      </a:r>
                      <a:endParaRPr lang="cs-CZ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9026778"/>
                  </a:ext>
                </a:extLst>
              </a:tr>
              <a:tr h="4709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Požadovat splnění dílčích kritérií ekoznačky</a:t>
                      </a:r>
                      <a:endParaRPr lang="cs-CZ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6299164"/>
                  </a:ext>
                </a:extLst>
              </a:tr>
              <a:tr h="470991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Ekoznačku případně připustit jako doklad k prokázání splnění svých požadavků</a:t>
                      </a:r>
                      <a:endParaRPr lang="cs-CZ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9271033"/>
                  </a:ext>
                </a:extLst>
              </a:tr>
              <a:tr h="121202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Ekoznačku případně</a:t>
                      </a:r>
                      <a:r>
                        <a:rPr lang="cs-CZ" baseline="0" dirty="0" smtClean="0"/>
                        <a:t> připustit jako doklad k prokázání splnění svých požadavků</a:t>
                      </a:r>
                      <a:endParaRPr lang="cs-CZ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4186540"/>
                  </a:ext>
                </a:extLst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549152" y="6083816"/>
            <a:ext cx="110550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ásadní rozsudek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Soudního dvora EU ve věci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cs-CZ" dirty="0" smtClean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‑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368/10, MAX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HAVELAAR</a:t>
            </a:r>
          </a:p>
          <a:p>
            <a:pPr algn="ctr"/>
            <a:r>
              <a:rPr lang="cs-CZ" dirty="0">
                <a:hlinkClick r:id="rId3"/>
              </a:rPr>
              <a:t>CURIA - Dokumenty (europa.eu</a:t>
            </a:r>
            <a:r>
              <a:rPr lang="cs-CZ" dirty="0" smtClean="0">
                <a:hlinkClick r:id="rId3"/>
              </a:rPr>
              <a:t>)</a:t>
            </a:r>
            <a:endParaRPr lang="cs-CZ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38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188029"/>
            <a:ext cx="11055019" cy="4265307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Zadavatel může čerpat z ekoznačky při formulaci svých požadavků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Není vázán všemi kritérii ekoznačky – může použít ta kritéria, která se mu „hodí“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Zadavatel může stanovit, že u produktu s danou ekoznačkou presumuje, že jeho požadavky byly splněny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Ekoznačkou se lze inspirovat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634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188029"/>
            <a:ext cx="11055019" cy="4265307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Zadavatel nemusí rozepisovat své </a:t>
            </a:r>
            <a:r>
              <a:rPr lang="cs-CZ" dirty="0" err="1" smtClean="0"/>
              <a:t>enviro</a:t>
            </a:r>
            <a:r>
              <a:rPr lang="cs-CZ" dirty="0" smtClean="0"/>
              <a:t>-požadavky, vystačí si s požadavkem na ekoznačku (formulaci požadavků de facto svěří tomu, kdo vytvořil kritéria pro přidělení ekoznačky)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Štítek		nutné splnění podmínek podle § 94 ZZVZ</a:t>
            </a:r>
          </a:p>
          <a:p>
            <a:pPr marL="1085850" lvl="1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podmínky na proces udělování štítku</a:t>
            </a:r>
          </a:p>
          <a:p>
            <a:pPr marL="1085850" lvl="1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cs-CZ" dirty="0" smtClean="0"/>
              <a:t>odmínky na souvislost s předmětem plnění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Ekoznačku lze požadovat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1737360" y="4389120"/>
            <a:ext cx="444137" cy="1536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15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534193"/>
            <a:ext cx="11055019" cy="3919143"/>
          </a:xfrm>
        </p:spPr>
        <p:txBody>
          <a:bodyPr>
            <a:noAutofit/>
          </a:bodyPr>
          <a:lstStyle/>
          <a:p>
            <a:pPr algn="just"/>
            <a:r>
              <a:rPr lang="cs-CZ" sz="2400" dirty="0" smtClean="0"/>
              <a:t>c) podmínky </a:t>
            </a:r>
            <a:r>
              <a:rPr lang="cs-CZ" sz="2400" dirty="0"/>
              <a:t>pro přidělení </a:t>
            </a:r>
            <a:r>
              <a:rPr lang="cs-CZ" sz="2400" dirty="0" smtClean="0"/>
              <a:t>ekoznačky </a:t>
            </a:r>
            <a:r>
              <a:rPr lang="cs-CZ" sz="2400" dirty="0"/>
              <a:t>vycházejí z objektivně ověřitelných a nediskriminačních kritérií</a:t>
            </a:r>
            <a:r>
              <a:rPr lang="cs-CZ" sz="2400" dirty="0" smtClean="0"/>
              <a:t>,</a:t>
            </a:r>
          </a:p>
          <a:p>
            <a:pPr algn="just"/>
            <a:r>
              <a:rPr lang="cs-CZ" sz="2400" dirty="0"/>
              <a:t>d) byl systém přidělování </a:t>
            </a:r>
            <a:r>
              <a:rPr lang="cs-CZ" sz="2400" dirty="0" smtClean="0"/>
              <a:t>ekoznaček </a:t>
            </a:r>
            <a:r>
              <a:rPr lang="cs-CZ" sz="2400" dirty="0"/>
              <a:t>zaveden v otevřené a transparentní proceduře, na které se mohly podílet všechny relevantní zúčastněné strany, včetně orgánů státní správy, spotřebitelů, sociálních partnerů, výrobců, distributorů a nevládních organizací</a:t>
            </a:r>
            <a:r>
              <a:rPr lang="cs-CZ" sz="2400" dirty="0" smtClean="0"/>
              <a:t>,</a:t>
            </a:r>
            <a:r>
              <a:rPr lang="cs-CZ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endParaRPr lang="cs-CZ" sz="2400" dirty="0" smtClean="0"/>
          </a:p>
          <a:p>
            <a:pPr algn="just"/>
            <a:r>
              <a:rPr lang="cs-CZ" sz="2400" dirty="0"/>
              <a:t>f) jsou podmínky pro přidělení </a:t>
            </a:r>
            <a:r>
              <a:rPr lang="cs-CZ" sz="2400" dirty="0" smtClean="0"/>
              <a:t>ekoznačky </a:t>
            </a:r>
            <a:r>
              <a:rPr lang="cs-CZ" sz="2400" dirty="0"/>
              <a:t>stanoveny osobou, nad níž </a:t>
            </a:r>
            <a:r>
              <a:rPr lang="cs-CZ" sz="2400" dirty="0" smtClean="0"/>
              <a:t>žadatel o ni </a:t>
            </a:r>
            <a:r>
              <a:rPr lang="cs-CZ" sz="2400" dirty="0"/>
              <a:t>nemůže vykonávat rozhodující </a:t>
            </a:r>
            <a:r>
              <a:rPr lang="cs-CZ" sz="2400" dirty="0" smtClean="0"/>
              <a:t>vliv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na proces přidělení štítku (§ 94/1)</a:t>
            </a:r>
            <a:br>
              <a:rPr lang="cs-CZ" dirty="0" smtClean="0"/>
            </a:br>
            <a:endParaRPr lang="cs-CZ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Nadpis 2"/>
          <p:cNvSpPr txBox="1">
            <a:spLocks/>
          </p:cNvSpPr>
          <p:nvPr/>
        </p:nvSpPr>
        <p:spPr>
          <a:xfrm>
            <a:off x="735537" y="1973484"/>
            <a:ext cx="11055019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 sz="2400" b="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aby bylo možné požadovat konkrétní ekoznačku</a:t>
            </a:r>
          </a:p>
        </p:txBody>
      </p:sp>
    </p:spTree>
    <p:extLst>
      <p:ext uri="{BB962C8B-B14F-4D97-AF65-F5344CB8AC3E}">
        <p14:creationId xmlns:p14="http://schemas.microsoft.com/office/powerpoint/2010/main" val="238268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4485</TotalTime>
  <Words>1059</Words>
  <Application>Microsoft Office PowerPoint</Application>
  <PresentationFormat>Širokoúhlá obrazovka</PresentationFormat>
  <Paragraphs>121</Paragraphs>
  <Slides>18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18</vt:i4>
      </vt:variant>
    </vt:vector>
  </HeadingPairs>
  <TitlesOfParts>
    <vt:vector size="25" baseType="lpstr">
      <vt:lpstr>Arial</vt:lpstr>
      <vt:lpstr>Calibri</vt:lpstr>
      <vt:lpstr>Cambria Math</vt:lpstr>
      <vt:lpstr>Times New Roman</vt:lpstr>
      <vt:lpstr>Wingdings</vt:lpstr>
      <vt:lpstr>MMR_klas</vt:lpstr>
      <vt:lpstr>1_MMR_klas</vt:lpstr>
      <vt:lpstr>Prezentace aplikace PowerPoint</vt:lpstr>
      <vt:lpstr>Výhoda použití štítku v zadávací dokumentaci</vt:lpstr>
      <vt:lpstr>Zakázková regulace štítku</vt:lpstr>
      <vt:lpstr>Ekoznačka - jeden z typů environmentálního značení</vt:lpstr>
      <vt:lpstr>Co to je ekoznačka</vt:lpstr>
      <vt:lpstr>Prezentace aplikace PowerPoint</vt:lpstr>
      <vt:lpstr>Ekoznačkou se lze inspirovat</vt:lpstr>
      <vt:lpstr>Ekoznačku lze požadovat</vt:lpstr>
      <vt:lpstr>Podmínky na proces přidělení štítku (§ 94/1) </vt:lpstr>
      <vt:lpstr>Požadavky na souvislost s předmětem plnění (§ 94/1)</vt:lpstr>
      <vt:lpstr>Jakou ekoznačku využít</vt:lpstr>
      <vt:lpstr>Jakou ekoznačku využít</vt:lpstr>
      <vt:lpstr>Základní popis fungování ekoznačky EU</vt:lpstr>
      <vt:lpstr>Limity zadavatele</vt:lpstr>
      <vt:lpstr>Možnost dodavatele předložit alternativní doklady</vt:lpstr>
      <vt:lpstr>Ekoznačka při hodnocení nabídek</vt:lpstr>
      <vt:lpstr>Rady na závěr</vt:lpstr>
      <vt:lpstr>Prezentace aplikace PowerPoint</vt:lpstr>
    </vt:vector>
  </TitlesOfParts>
  <Company>MMR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Matochová Lenka</dc:creator>
  <cp:lastModifiedBy>Matochová Lenka</cp:lastModifiedBy>
  <cp:revision>176</cp:revision>
  <cp:lastPrinted>2024-01-22T07:38:45Z</cp:lastPrinted>
  <dcterms:created xsi:type="dcterms:W3CDTF">2021-01-21T20:42:07Z</dcterms:created>
  <dcterms:modified xsi:type="dcterms:W3CDTF">2024-01-22T08:21:25Z</dcterms:modified>
</cp:coreProperties>
</file>