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4"/>
  </p:notesMasterIdLst>
  <p:handoutMasterIdLst>
    <p:handoutMasterId r:id="rId65"/>
  </p:handoutMasterIdLst>
  <p:sldIdLst>
    <p:sldId id="762" r:id="rId5"/>
    <p:sldId id="1789" r:id="rId6"/>
    <p:sldId id="1791" r:id="rId7"/>
    <p:sldId id="1793" r:id="rId8"/>
    <p:sldId id="1844" r:id="rId9"/>
    <p:sldId id="1792" r:id="rId10"/>
    <p:sldId id="1794" r:id="rId11"/>
    <p:sldId id="1795" r:id="rId12"/>
    <p:sldId id="1790" r:id="rId13"/>
    <p:sldId id="1796" r:id="rId14"/>
    <p:sldId id="1797" r:id="rId15"/>
    <p:sldId id="1798" r:id="rId16"/>
    <p:sldId id="1799" r:id="rId17"/>
    <p:sldId id="1803" r:id="rId18"/>
    <p:sldId id="1801" r:id="rId19"/>
    <p:sldId id="1802" r:id="rId20"/>
    <p:sldId id="1804" r:id="rId21"/>
    <p:sldId id="1800" r:id="rId22"/>
    <p:sldId id="1805" r:id="rId23"/>
    <p:sldId id="1806" r:id="rId24"/>
    <p:sldId id="1807" r:id="rId25"/>
    <p:sldId id="1808" r:id="rId26"/>
    <p:sldId id="1811" r:id="rId27"/>
    <p:sldId id="1809" r:id="rId28"/>
    <p:sldId id="1810" r:id="rId29"/>
    <p:sldId id="1812" r:id="rId30"/>
    <p:sldId id="1813" r:id="rId31"/>
    <p:sldId id="1814" r:id="rId32"/>
    <p:sldId id="1815" r:id="rId33"/>
    <p:sldId id="1816" r:id="rId34"/>
    <p:sldId id="1818" r:id="rId35"/>
    <p:sldId id="1817" r:id="rId36"/>
    <p:sldId id="1819" r:id="rId37"/>
    <p:sldId id="1820" r:id="rId38"/>
    <p:sldId id="1821" r:id="rId39"/>
    <p:sldId id="1845" r:id="rId40"/>
    <p:sldId id="1822" r:id="rId41"/>
    <p:sldId id="1823" r:id="rId42"/>
    <p:sldId id="1824" r:id="rId43"/>
    <p:sldId id="1825" r:id="rId44"/>
    <p:sldId id="1826" r:id="rId45"/>
    <p:sldId id="1827" r:id="rId46"/>
    <p:sldId id="1830" r:id="rId47"/>
    <p:sldId id="1828" r:id="rId48"/>
    <p:sldId id="1829" r:id="rId49"/>
    <p:sldId id="1831" r:id="rId50"/>
    <p:sldId id="1832" r:id="rId51"/>
    <p:sldId id="1833" r:id="rId52"/>
    <p:sldId id="1834" r:id="rId53"/>
    <p:sldId id="1835" r:id="rId54"/>
    <p:sldId id="1836" r:id="rId55"/>
    <p:sldId id="1838" r:id="rId56"/>
    <p:sldId id="1837" r:id="rId57"/>
    <p:sldId id="1840" r:id="rId58"/>
    <p:sldId id="1839" r:id="rId59"/>
    <p:sldId id="1841" r:id="rId60"/>
    <p:sldId id="1842" r:id="rId61"/>
    <p:sldId id="1843" r:id="rId62"/>
    <p:sldId id="1760" r:id="rId63"/>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lenková Miluše" initials="M.M." lastIdx="0" clrIdx="0"/>
  <p:cmAuthor id="1" name="Fidler Vlastimil" initials="FV" lastIdx="29" clrIdx="1">
    <p:extLst>
      <p:ext uri="{19B8F6BF-5375-455C-9EA6-DF929625EA0E}">
        <p15:presenceInfo xmlns:p15="http://schemas.microsoft.com/office/powerpoint/2012/main" userId="S-1-5-21-1453678106-484518242-318601546-6332" providerId="AD"/>
      </p:ext>
    </p:extLst>
  </p:cmAuthor>
  <p:cmAuthor id="2" name="Matějková Pavla" initials="MP" lastIdx="4" clrIdx="2">
    <p:extLst>
      <p:ext uri="{19B8F6BF-5375-455C-9EA6-DF929625EA0E}">
        <p15:presenceInfo xmlns:p15="http://schemas.microsoft.com/office/powerpoint/2012/main" userId="S::pavla.matejkova@mmr.cz::67ebc989-36ad-409a-9baf-b89d312c07f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9500"/>
    <a:srgbClr val="FF9966"/>
    <a:srgbClr val="000099"/>
    <a:srgbClr val="DB7D00"/>
    <a:srgbClr val="00AF3F"/>
    <a:srgbClr val="F9E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22" autoAdjust="0"/>
    <p:restoredTop sz="90010" autoAdjust="0"/>
  </p:normalViewPr>
  <p:slideViewPr>
    <p:cSldViewPr>
      <p:cViewPr varScale="1">
        <p:scale>
          <a:sx n="113" d="100"/>
          <a:sy n="113" d="100"/>
        </p:scale>
        <p:origin x="1074" y="114"/>
      </p:cViewPr>
      <p:guideLst>
        <p:guide orient="horz" pos="2160"/>
        <p:guide pos="2880"/>
      </p:guideLst>
    </p:cSldViewPr>
  </p:slideViewPr>
  <p:outlineViewPr>
    <p:cViewPr>
      <p:scale>
        <a:sx n="33" d="100"/>
        <a:sy n="33" d="100"/>
      </p:scale>
      <p:origin x="0" y="3252"/>
    </p:cViewPr>
  </p:outlineViewPr>
  <p:notesTextViewPr>
    <p:cViewPr>
      <p:scale>
        <a:sx n="100" d="100"/>
        <a:sy n="100" d="100"/>
      </p:scale>
      <p:origin x="0" y="0"/>
    </p:cViewPr>
  </p:notesTextViewPr>
  <p:sorterViewPr>
    <p:cViewPr>
      <p:scale>
        <a:sx n="100" d="100"/>
        <a:sy n="100" d="100"/>
      </p:scale>
      <p:origin x="0" y="9114"/>
    </p:cViewPr>
  </p:sorterViewPr>
  <p:notesViewPr>
    <p:cSldViewPr>
      <p:cViewPr varScale="1">
        <p:scale>
          <a:sx n="90" d="100"/>
          <a:sy n="90" d="100"/>
        </p:scale>
        <p:origin x="-3714" y="-11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commentAuthors" Target="commentAuthors.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notesMaster" Target="notesMasters/notesMaster1.xml"/><Relationship Id="rId69"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5" y="0"/>
            <a:ext cx="2945659" cy="496332"/>
          </a:xfrm>
          <a:prstGeom prst="rect">
            <a:avLst/>
          </a:prstGeom>
        </p:spPr>
        <p:txBody>
          <a:bodyPr vert="horz" lIns="91669" tIns="45834" rIns="91669" bIns="45834" rtlCol="0"/>
          <a:lstStyle>
            <a:lvl1pPr algn="l">
              <a:defRPr sz="1200"/>
            </a:lvl1pPr>
          </a:lstStyle>
          <a:p>
            <a:endParaRPr lang="cs-CZ"/>
          </a:p>
        </p:txBody>
      </p:sp>
      <p:sp>
        <p:nvSpPr>
          <p:cNvPr id="3" name="Zástupný symbol pro datum 2"/>
          <p:cNvSpPr>
            <a:spLocks noGrp="1"/>
          </p:cNvSpPr>
          <p:nvPr>
            <p:ph type="dt" sz="quarter" idx="1"/>
          </p:nvPr>
        </p:nvSpPr>
        <p:spPr>
          <a:xfrm>
            <a:off x="3850448" y="0"/>
            <a:ext cx="2945659" cy="496332"/>
          </a:xfrm>
          <a:prstGeom prst="rect">
            <a:avLst/>
          </a:prstGeom>
        </p:spPr>
        <p:txBody>
          <a:bodyPr vert="horz" lIns="91669" tIns="45834" rIns="91669" bIns="45834" rtlCol="0"/>
          <a:lstStyle>
            <a:lvl1pPr algn="r">
              <a:defRPr sz="1200"/>
            </a:lvl1pPr>
          </a:lstStyle>
          <a:p>
            <a:fld id="{DEDA9FB6-D9ED-404E-AFD2-37E0835FC3D6}" type="datetimeFigureOut">
              <a:rPr lang="cs-CZ" smtClean="0"/>
              <a:pPr/>
              <a:t>13.12.2023</a:t>
            </a:fld>
            <a:endParaRPr lang="cs-CZ"/>
          </a:p>
        </p:txBody>
      </p:sp>
      <p:sp>
        <p:nvSpPr>
          <p:cNvPr id="4" name="Zástupný symbol pro zápatí 3"/>
          <p:cNvSpPr>
            <a:spLocks noGrp="1"/>
          </p:cNvSpPr>
          <p:nvPr>
            <p:ph type="ftr" sz="quarter" idx="2"/>
          </p:nvPr>
        </p:nvSpPr>
        <p:spPr>
          <a:xfrm>
            <a:off x="5" y="9428583"/>
            <a:ext cx="2945659" cy="496332"/>
          </a:xfrm>
          <a:prstGeom prst="rect">
            <a:avLst/>
          </a:prstGeom>
        </p:spPr>
        <p:txBody>
          <a:bodyPr vert="horz" lIns="91669" tIns="45834" rIns="91669" bIns="45834"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8" y="9428583"/>
            <a:ext cx="2945659" cy="496332"/>
          </a:xfrm>
          <a:prstGeom prst="rect">
            <a:avLst/>
          </a:prstGeom>
        </p:spPr>
        <p:txBody>
          <a:bodyPr vert="horz" lIns="91669" tIns="45834" rIns="91669" bIns="45834" rtlCol="0" anchor="b"/>
          <a:lstStyle>
            <a:lvl1pPr algn="r">
              <a:defRPr sz="1200"/>
            </a:lvl1pPr>
          </a:lstStyle>
          <a:p>
            <a:fld id="{84BA257B-425A-4350-8792-7C494188941C}" type="slidenum">
              <a:rPr lang="cs-CZ" smtClean="0"/>
              <a:pPr/>
              <a:t>‹#›</a:t>
            </a:fld>
            <a:endParaRPr lang="cs-CZ"/>
          </a:p>
        </p:txBody>
      </p:sp>
    </p:spTree>
    <p:extLst>
      <p:ext uri="{BB962C8B-B14F-4D97-AF65-F5344CB8AC3E}">
        <p14:creationId xmlns:p14="http://schemas.microsoft.com/office/powerpoint/2010/main" val="1282080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5" y="0"/>
            <a:ext cx="2945659" cy="496332"/>
          </a:xfrm>
          <a:prstGeom prst="rect">
            <a:avLst/>
          </a:prstGeom>
        </p:spPr>
        <p:txBody>
          <a:bodyPr vert="horz" lIns="91669" tIns="45834" rIns="91669" bIns="45834" rtlCol="0"/>
          <a:lstStyle>
            <a:lvl1pPr algn="l">
              <a:defRPr sz="1200"/>
            </a:lvl1pPr>
          </a:lstStyle>
          <a:p>
            <a:endParaRPr lang="cs-CZ"/>
          </a:p>
        </p:txBody>
      </p:sp>
      <p:sp>
        <p:nvSpPr>
          <p:cNvPr id="3" name="Zástupný symbol pro datum 2"/>
          <p:cNvSpPr>
            <a:spLocks noGrp="1"/>
          </p:cNvSpPr>
          <p:nvPr>
            <p:ph type="dt" idx="1"/>
          </p:nvPr>
        </p:nvSpPr>
        <p:spPr>
          <a:xfrm>
            <a:off x="3850448" y="0"/>
            <a:ext cx="2945659" cy="496332"/>
          </a:xfrm>
          <a:prstGeom prst="rect">
            <a:avLst/>
          </a:prstGeom>
        </p:spPr>
        <p:txBody>
          <a:bodyPr vert="horz" lIns="91669" tIns="45834" rIns="91669" bIns="45834" rtlCol="0"/>
          <a:lstStyle>
            <a:lvl1pPr algn="r">
              <a:defRPr sz="1200"/>
            </a:lvl1pPr>
          </a:lstStyle>
          <a:p>
            <a:fld id="{07B48070-1754-4046-9E38-6F5D9D5E9BB1}" type="datetimeFigureOut">
              <a:rPr lang="cs-CZ" smtClean="0"/>
              <a:pPr/>
              <a:t>13.12.2023</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669" tIns="45834" rIns="91669" bIns="45834" rtlCol="0" anchor="ctr"/>
          <a:lstStyle/>
          <a:p>
            <a:endParaRPr lang="cs-CZ"/>
          </a:p>
        </p:txBody>
      </p:sp>
      <p:sp>
        <p:nvSpPr>
          <p:cNvPr id="5" name="Zástupný symbol pro poznámky 4"/>
          <p:cNvSpPr>
            <a:spLocks noGrp="1"/>
          </p:cNvSpPr>
          <p:nvPr>
            <p:ph type="body" sz="quarter" idx="3"/>
          </p:nvPr>
        </p:nvSpPr>
        <p:spPr>
          <a:xfrm>
            <a:off x="679768" y="4715154"/>
            <a:ext cx="5438140" cy="4466987"/>
          </a:xfrm>
          <a:prstGeom prst="rect">
            <a:avLst/>
          </a:prstGeom>
        </p:spPr>
        <p:txBody>
          <a:bodyPr vert="horz" lIns="91669" tIns="45834" rIns="91669" bIns="45834"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5" y="9428583"/>
            <a:ext cx="2945659" cy="496332"/>
          </a:xfrm>
          <a:prstGeom prst="rect">
            <a:avLst/>
          </a:prstGeom>
        </p:spPr>
        <p:txBody>
          <a:bodyPr vert="horz" lIns="91669" tIns="45834" rIns="91669" bIns="45834"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8" y="9428583"/>
            <a:ext cx="2945659" cy="496332"/>
          </a:xfrm>
          <a:prstGeom prst="rect">
            <a:avLst/>
          </a:prstGeom>
        </p:spPr>
        <p:txBody>
          <a:bodyPr vert="horz" lIns="91669" tIns="45834" rIns="91669" bIns="45834" rtlCol="0" anchor="b"/>
          <a:lstStyle>
            <a:lvl1pPr algn="r">
              <a:defRPr sz="1200"/>
            </a:lvl1pPr>
          </a:lstStyle>
          <a:p>
            <a:fld id="{2A477F0F-9C0A-45F8-A7AE-EABCF9118898}" type="slidenum">
              <a:rPr lang="cs-CZ" smtClean="0"/>
              <a:pPr/>
              <a:t>‹#›</a:t>
            </a:fld>
            <a:endParaRPr lang="cs-CZ"/>
          </a:p>
        </p:txBody>
      </p:sp>
    </p:spTree>
    <p:extLst>
      <p:ext uri="{BB962C8B-B14F-4D97-AF65-F5344CB8AC3E}">
        <p14:creationId xmlns:p14="http://schemas.microsoft.com/office/powerpoint/2010/main" val="122146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1</a:t>
            </a:fld>
            <a:endParaRPr lang="cs-CZ"/>
          </a:p>
        </p:txBody>
      </p:sp>
    </p:spTree>
    <p:extLst>
      <p:ext uri="{BB962C8B-B14F-4D97-AF65-F5344CB8AC3E}">
        <p14:creationId xmlns:p14="http://schemas.microsoft.com/office/powerpoint/2010/main" val="646925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46</a:t>
            </a:fld>
            <a:endParaRPr lang="cs-CZ"/>
          </a:p>
        </p:txBody>
      </p:sp>
    </p:spTree>
    <p:extLst>
      <p:ext uri="{BB962C8B-B14F-4D97-AF65-F5344CB8AC3E}">
        <p14:creationId xmlns:p14="http://schemas.microsoft.com/office/powerpoint/2010/main" val="32618765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50</a:t>
            </a:fld>
            <a:endParaRPr lang="cs-CZ"/>
          </a:p>
        </p:txBody>
      </p:sp>
    </p:spTree>
    <p:extLst>
      <p:ext uri="{BB962C8B-B14F-4D97-AF65-F5344CB8AC3E}">
        <p14:creationId xmlns:p14="http://schemas.microsoft.com/office/powerpoint/2010/main" val="12125606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55</a:t>
            </a:fld>
            <a:endParaRPr lang="cs-CZ"/>
          </a:p>
        </p:txBody>
      </p:sp>
    </p:spTree>
    <p:extLst>
      <p:ext uri="{BB962C8B-B14F-4D97-AF65-F5344CB8AC3E}">
        <p14:creationId xmlns:p14="http://schemas.microsoft.com/office/powerpoint/2010/main" val="34838768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57</a:t>
            </a:fld>
            <a:endParaRPr lang="cs-CZ"/>
          </a:p>
        </p:txBody>
      </p:sp>
    </p:spTree>
    <p:extLst>
      <p:ext uri="{BB962C8B-B14F-4D97-AF65-F5344CB8AC3E}">
        <p14:creationId xmlns:p14="http://schemas.microsoft.com/office/powerpoint/2010/main" val="2741638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7</a:t>
            </a:fld>
            <a:endParaRPr lang="cs-CZ"/>
          </a:p>
        </p:txBody>
      </p:sp>
    </p:spTree>
    <p:extLst>
      <p:ext uri="{BB962C8B-B14F-4D97-AF65-F5344CB8AC3E}">
        <p14:creationId xmlns:p14="http://schemas.microsoft.com/office/powerpoint/2010/main" val="2221164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13</a:t>
            </a:fld>
            <a:endParaRPr lang="cs-CZ"/>
          </a:p>
        </p:txBody>
      </p:sp>
    </p:spTree>
    <p:extLst>
      <p:ext uri="{BB962C8B-B14F-4D97-AF65-F5344CB8AC3E}">
        <p14:creationId xmlns:p14="http://schemas.microsoft.com/office/powerpoint/2010/main" val="144397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17</a:t>
            </a:fld>
            <a:endParaRPr lang="cs-CZ"/>
          </a:p>
        </p:txBody>
      </p:sp>
    </p:spTree>
    <p:extLst>
      <p:ext uri="{BB962C8B-B14F-4D97-AF65-F5344CB8AC3E}">
        <p14:creationId xmlns:p14="http://schemas.microsoft.com/office/powerpoint/2010/main" val="42072772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21</a:t>
            </a:fld>
            <a:endParaRPr lang="cs-CZ"/>
          </a:p>
        </p:txBody>
      </p:sp>
    </p:spTree>
    <p:extLst>
      <p:ext uri="{BB962C8B-B14F-4D97-AF65-F5344CB8AC3E}">
        <p14:creationId xmlns:p14="http://schemas.microsoft.com/office/powerpoint/2010/main" val="8356618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26</a:t>
            </a:fld>
            <a:endParaRPr lang="cs-CZ"/>
          </a:p>
        </p:txBody>
      </p:sp>
    </p:spTree>
    <p:extLst>
      <p:ext uri="{BB962C8B-B14F-4D97-AF65-F5344CB8AC3E}">
        <p14:creationId xmlns:p14="http://schemas.microsoft.com/office/powerpoint/2010/main" val="20443737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30</a:t>
            </a:fld>
            <a:endParaRPr lang="cs-CZ"/>
          </a:p>
        </p:txBody>
      </p:sp>
    </p:spTree>
    <p:extLst>
      <p:ext uri="{BB962C8B-B14F-4D97-AF65-F5344CB8AC3E}">
        <p14:creationId xmlns:p14="http://schemas.microsoft.com/office/powerpoint/2010/main" val="2843988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34</a:t>
            </a:fld>
            <a:endParaRPr lang="cs-CZ"/>
          </a:p>
        </p:txBody>
      </p:sp>
    </p:spTree>
    <p:extLst>
      <p:ext uri="{BB962C8B-B14F-4D97-AF65-F5344CB8AC3E}">
        <p14:creationId xmlns:p14="http://schemas.microsoft.com/office/powerpoint/2010/main" val="42178699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41</a:t>
            </a:fld>
            <a:endParaRPr lang="cs-CZ"/>
          </a:p>
        </p:txBody>
      </p:sp>
    </p:spTree>
    <p:extLst>
      <p:ext uri="{BB962C8B-B14F-4D97-AF65-F5344CB8AC3E}">
        <p14:creationId xmlns:p14="http://schemas.microsoft.com/office/powerpoint/2010/main" val="15096687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list">
    <p:spTree>
      <p:nvGrpSpPr>
        <p:cNvPr id="1" name=""/>
        <p:cNvGrpSpPr/>
        <p:nvPr/>
      </p:nvGrpSpPr>
      <p:grpSpPr>
        <a:xfrm>
          <a:off x="0" y="0"/>
          <a:ext cx="0" cy="0"/>
          <a:chOff x="0" y="0"/>
          <a:chExt cx="0" cy="0"/>
        </a:xfrm>
      </p:grpSpPr>
      <p:sp>
        <p:nvSpPr>
          <p:cNvPr id="5" name="Podnadpis 2"/>
          <p:cNvSpPr>
            <a:spLocks noGrp="1"/>
          </p:cNvSpPr>
          <p:nvPr>
            <p:ph type="subTitle" idx="1" hasCustomPrompt="1"/>
          </p:nvPr>
        </p:nvSpPr>
        <p:spPr>
          <a:xfrm>
            <a:off x="1403648" y="4581128"/>
            <a:ext cx="7056784" cy="1800200"/>
          </a:xfrm>
          <a:prstGeom prst="rect">
            <a:avLst/>
          </a:prstGeom>
        </p:spPr>
        <p:txBody>
          <a:bodyPr anchor="b">
            <a:noAutofit/>
          </a:bodyPr>
          <a:lstStyle>
            <a:lvl1pPr marL="0" indent="0" algn="l">
              <a:spcBef>
                <a:spcPts val="1000"/>
              </a:spcBef>
              <a:spcAft>
                <a:spcPts val="1000"/>
              </a:spcAft>
              <a:buNone/>
              <a:defRPr sz="20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a:t>autoři projektu</a:t>
            </a:r>
          </a:p>
        </p:txBody>
      </p:sp>
      <p:sp>
        <p:nvSpPr>
          <p:cNvPr id="6" name="Nadpis 13"/>
          <p:cNvSpPr>
            <a:spLocks noGrp="1" noChangeAspect="1"/>
          </p:cNvSpPr>
          <p:nvPr>
            <p:ph type="title" hasCustomPrompt="1"/>
          </p:nvPr>
        </p:nvSpPr>
        <p:spPr>
          <a:xfrm>
            <a:off x="1403648" y="1988840"/>
            <a:ext cx="7283152" cy="1872208"/>
          </a:xfrm>
          <a:prstGeom prst="rect">
            <a:avLst/>
          </a:prstGeom>
        </p:spPr>
        <p:txBody>
          <a:bodyPr anchor="b"/>
          <a:lstStyle>
            <a:lvl1pPr algn="l">
              <a:defRPr b="1" baseline="0">
                <a:solidFill>
                  <a:srgbClr val="000099"/>
                </a:solidFill>
                <a:latin typeface="Arial" pitchFamily="34" charset="0"/>
                <a:cs typeface="Arial" pitchFamily="34" charset="0"/>
              </a:defRPr>
            </a:lvl1pPr>
          </a:lstStyle>
          <a:p>
            <a:r>
              <a:rPr lang="cs-CZ" dirty="0"/>
              <a:t>NÁZEV PREZENTACE</a:t>
            </a:r>
          </a:p>
        </p:txBody>
      </p:sp>
      <p:sp>
        <p:nvSpPr>
          <p:cNvPr id="7" name="Podnadpis 2"/>
          <p:cNvSpPr txBox="1">
            <a:spLocks/>
          </p:cNvSpPr>
          <p:nvPr userDrawn="1"/>
        </p:nvSpPr>
        <p:spPr>
          <a:xfrm>
            <a:off x="1403648" y="3789040"/>
            <a:ext cx="7209184" cy="576064"/>
          </a:xfrm>
          <a:prstGeom prst="rect">
            <a:avLst/>
          </a:prstGeom>
        </p:spPr>
        <p:txBody>
          <a:bodyPr>
            <a:noAutofit/>
          </a:bodyPr>
          <a:lstStyle>
            <a:lvl1pPr marL="0" indent="0" algn="l">
              <a:buNone/>
              <a:defRPr sz="26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2600" b="0" i="0" u="none" strike="noStrike" kern="1200" cap="none" spc="0" normalizeH="0" baseline="0" noProof="0">
                <a:ln>
                  <a:noFill/>
                </a:ln>
                <a:solidFill>
                  <a:schemeClr val="tx1"/>
                </a:solidFill>
                <a:effectLst/>
                <a:uLnTx/>
                <a:uFillTx/>
                <a:latin typeface="Arial" pitchFamily="34" charset="0"/>
                <a:ea typeface="+mn-ea"/>
                <a:cs typeface="Arial" pitchFamily="34" charset="0"/>
              </a:rPr>
              <a:t>MINISTERSTVO PRO MÍSTNÍ ROZVOJ ČR</a:t>
            </a:r>
          </a:p>
        </p:txBody>
      </p:sp>
      <p:pic>
        <p:nvPicPr>
          <p:cNvPr id="8" name="Obrázek 7" descr="mmr_cr_rgb.emf"/>
          <p:cNvPicPr>
            <a:picLocks noChangeAspect="1"/>
          </p:cNvPicPr>
          <p:nvPr userDrawn="1"/>
        </p:nvPicPr>
        <p:blipFill>
          <a:blip r:embed="rId2" cstate="print"/>
          <a:stretch>
            <a:fillRect/>
          </a:stretch>
        </p:blipFill>
        <p:spPr>
          <a:xfrm>
            <a:off x="323528" y="692696"/>
            <a:ext cx="2565000" cy="5625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nitřní list s nadpisem">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395536" y="2060848"/>
            <a:ext cx="8291264" cy="4392488"/>
          </a:xfrm>
          <a:prstGeom prst="rect">
            <a:avLst/>
          </a:prstGeom>
        </p:spPr>
        <p:txBody>
          <a:bodyPr>
            <a:normAutofit/>
          </a:bodyPr>
          <a:lstStyle>
            <a:lvl1pPr marL="0" indent="0"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pic>
        <p:nvPicPr>
          <p:cNvPr id="4" name="Obrázek 3"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nitřní list bez nadpisu">
    <p:spTree>
      <p:nvGrpSpPr>
        <p:cNvPr id="1" name=""/>
        <p:cNvGrpSpPr/>
        <p:nvPr/>
      </p:nvGrpSpPr>
      <p:grpSpPr>
        <a:xfrm>
          <a:off x="0" y="0"/>
          <a:ext cx="0" cy="0"/>
          <a:chOff x="0" y="0"/>
          <a:chExt cx="0" cy="0"/>
        </a:xfrm>
      </p:grpSpPr>
      <p:sp>
        <p:nvSpPr>
          <p:cNvPr id="7" name="Zástupný symbol pro obsah 2"/>
          <p:cNvSpPr>
            <a:spLocks noGrp="1"/>
          </p:cNvSpPr>
          <p:nvPr>
            <p:ph idx="1" hasCustomPrompt="1"/>
          </p:nvPr>
        </p:nvSpPr>
        <p:spPr>
          <a:xfrm>
            <a:off x="395536" y="1484784"/>
            <a:ext cx="8291264" cy="4968552"/>
          </a:xfrm>
          <a:prstGeom prst="rect">
            <a:avLst/>
          </a:prstGeom>
        </p:spPr>
        <p:txBody>
          <a:bodyPr>
            <a:normAutofit/>
          </a:bodyPr>
          <a:lstStyle>
            <a:lvl1pPr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pic>
        <p:nvPicPr>
          <p:cNvPr id="3" name="Obrázek 2"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nitřní list s odrážkami">
    <p:spTree>
      <p:nvGrpSpPr>
        <p:cNvPr id="1" name=""/>
        <p:cNvGrpSpPr/>
        <p:nvPr/>
      </p:nvGrpSpPr>
      <p:grpSpPr>
        <a:xfrm>
          <a:off x="0" y="0"/>
          <a:ext cx="0" cy="0"/>
          <a:chOff x="0" y="0"/>
          <a:chExt cx="0" cy="0"/>
        </a:xfrm>
      </p:grpSpPr>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sp>
        <p:nvSpPr>
          <p:cNvPr id="4" name="Zástupný symbol pro obsah 2"/>
          <p:cNvSpPr>
            <a:spLocks noGrp="1"/>
          </p:cNvSpPr>
          <p:nvPr>
            <p:ph idx="10"/>
          </p:nvPr>
        </p:nvSpPr>
        <p:spPr>
          <a:xfrm>
            <a:off x="467544" y="2060849"/>
            <a:ext cx="8229600" cy="4392488"/>
          </a:xfrm>
          <a:prstGeom prst="rect">
            <a:avLst/>
          </a:prstGeom>
        </p:spPr>
        <p:txBody>
          <a:bodyPr/>
          <a:lstStyle>
            <a:lvl1pPr marL="342900" indent="-342900">
              <a:buClr>
                <a:schemeClr val="accent1"/>
              </a:buClr>
              <a:buFont typeface="Wingdings" pitchFamily="2" charset="2"/>
              <a:buChar char="§"/>
              <a:defRPr/>
            </a:lvl1pPr>
            <a:lvl2pPr marL="742950" indent="-285750">
              <a:buClr>
                <a:schemeClr val="accent1"/>
              </a:buClr>
              <a:buFont typeface="Wingdings" pitchFamily="2" charset="2"/>
              <a:buChar char="§"/>
              <a:defRPr/>
            </a:lvl2pPr>
            <a:lvl3pPr marL="1143000" indent="-228600">
              <a:buClr>
                <a:schemeClr val="accent1"/>
              </a:buClr>
              <a:buFont typeface="Wingdings" pitchFamily="2" charset="2"/>
              <a:buChar char="§"/>
              <a:defRPr/>
            </a:lvl3pPr>
            <a:lvl4pPr marL="1600200" indent="-228600">
              <a:buClr>
                <a:schemeClr val="accent1"/>
              </a:buClr>
              <a:buFont typeface="Wingdings" pitchFamily="2" charset="2"/>
              <a:buChar char="§"/>
              <a:defRPr/>
            </a:lvl4pPr>
            <a:lvl5pPr marL="2057400" indent="-228600">
              <a:buClr>
                <a:schemeClr val="accent1"/>
              </a:buClr>
              <a:buFont typeface="Wingdings" pitchFamily="2" charset="2"/>
              <a:buChar char="§"/>
              <a:defRPr/>
            </a:lvl5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pic>
        <p:nvPicPr>
          <p:cNvPr id="5" name="Obrázek 4"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extLst>
      <p:ext uri="{BB962C8B-B14F-4D97-AF65-F5344CB8AC3E}">
        <p14:creationId xmlns:p14="http://schemas.microsoft.com/office/powerpoint/2010/main" val="910942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Zástupný symbol pro obsah 2"/>
          <p:cNvSpPr>
            <a:spLocks noGrp="1"/>
          </p:cNvSpPr>
          <p:nvPr>
            <p:ph idx="1"/>
          </p:nvPr>
        </p:nvSpPr>
        <p:spPr>
          <a:xfrm>
            <a:off x="457200" y="1600200"/>
            <a:ext cx="8229600" cy="4525963"/>
          </a:xfrm>
          <a:prstGeom prst="rect">
            <a:avLst/>
          </a:prstGeo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a:xfrm>
            <a:off x="457200" y="6356350"/>
            <a:ext cx="2133600" cy="365125"/>
          </a:xfrm>
          <a:prstGeom prst="rect">
            <a:avLst/>
          </a:prstGeom>
        </p:spPr>
        <p:txBody>
          <a:bodyPr/>
          <a:lstStyle/>
          <a:p>
            <a:fld id="{BA6178A0-1E68-4502-A3F7-15E4EA4A7219}" type="datetimeFigureOut">
              <a:rPr lang="cs-CZ" smtClean="0"/>
              <a:t>13.12.2023</a:t>
            </a:fld>
            <a:endParaRPr lang="cs-CZ"/>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p>
            <a:endParaRPr lang="cs-CZ"/>
          </a:p>
        </p:txBody>
      </p:sp>
      <p:sp>
        <p:nvSpPr>
          <p:cNvPr id="6" name="Zástupný symbol pro číslo snímku 5"/>
          <p:cNvSpPr>
            <a:spLocks noGrp="1"/>
          </p:cNvSpPr>
          <p:nvPr>
            <p:ph type="sldNum" sz="quarter" idx="12"/>
          </p:nvPr>
        </p:nvSpPr>
        <p:spPr>
          <a:xfrm>
            <a:off x="6553200" y="6356350"/>
            <a:ext cx="2133600" cy="365125"/>
          </a:xfrm>
          <a:prstGeom prst="rect">
            <a:avLst/>
          </a:prstGeom>
        </p:spPr>
        <p:txBody>
          <a:bodyPr/>
          <a:lstStyle/>
          <a:p>
            <a:fld id="{AA28307C-8575-4F60-9FAB-B81676BCDEC1}" type="slidenum">
              <a:rPr lang="cs-CZ" smtClean="0"/>
              <a:t>‹#›</a:t>
            </a:fld>
            <a:endParaRPr lang="cs-CZ"/>
          </a:p>
        </p:txBody>
      </p:sp>
    </p:spTree>
    <p:extLst>
      <p:ext uri="{BB962C8B-B14F-4D97-AF65-F5344CB8AC3E}">
        <p14:creationId xmlns:p14="http://schemas.microsoft.com/office/powerpoint/2010/main" val="41704010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Obrázek 9" descr="podtisk_modry.emf"/>
          <p:cNvPicPr>
            <a:picLocks noChangeAspect="1"/>
          </p:cNvPicPr>
          <p:nvPr/>
        </p:nvPicPr>
        <p:blipFill>
          <a:blip r:embed="rId7" cstate="print"/>
          <a:srcRect l="17008" b="8622"/>
          <a:stretch>
            <a:fillRect/>
          </a:stretch>
        </p:blipFill>
        <p:spPr>
          <a:xfrm>
            <a:off x="2" y="1988841"/>
            <a:ext cx="7908545" cy="4869160"/>
          </a:xfrm>
          <a:prstGeom prst="rect">
            <a:avLst/>
          </a:prstGeom>
        </p:spPr>
      </p:pic>
      <p:sp>
        <p:nvSpPr>
          <p:cNvPr id="8" name="Obdélník 7"/>
          <p:cNvSpPr>
            <a:spLocks noChangeAspect="1"/>
          </p:cNvSpPr>
          <p:nvPr/>
        </p:nvSpPr>
        <p:spPr>
          <a:xfrm>
            <a:off x="0" y="1"/>
            <a:ext cx="9144000" cy="260648"/>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
        <p:nvSpPr>
          <p:cNvPr id="9" name="Obdélník 8"/>
          <p:cNvSpPr/>
          <p:nvPr/>
        </p:nvSpPr>
        <p:spPr>
          <a:xfrm>
            <a:off x="0" y="260649"/>
            <a:ext cx="9144000" cy="144016"/>
          </a:xfrm>
          <a:prstGeom prst="rect">
            <a:avLst/>
          </a:prstGeom>
          <a:gradFill>
            <a:gsLst>
              <a:gs pos="0">
                <a:srgbClr val="000099"/>
              </a:gs>
              <a:gs pos="100000">
                <a:schemeClr val="bg1">
                  <a:alpha val="0"/>
                </a:schemeClr>
              </a:gs>
            </a:gsLst>
            <a:lin ang="0" scaled="1"/>
          </a:gra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www.uohs.cz/cs/verejne-zakazky/sbirky-rozhodnuti/detail-19269.html"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hyperlink" Target="https://www.uohs.cz/cs/verejne-zakazky/sbirky-rozhodnuti/detail-19283.html"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www.uohs.cz/cs/verejne-zakazky/sbirky-rozhodnuti/detail-19273.html" TargetMode="Externa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hyperlink" Target="https://www.uohs.cz/cs/verejne-zakazky/sbirky-rozhodnuti/detail-19267.html" TargetMode="External"/><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hyperlink" Target="https://www.uohs.cz/cs/verejne-zakazky/sbirky-rozhodnuti/detail-19285.html"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hyperlink" Target="https://www.uohs.cz/cs/verejne-zakazky/sbirky-rozhodnuti/detail-19315.html"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hyperlink" Target="https://www.uohs.cz/cs/verejne-zakazky/sbirky-rozhodnuti/detail-19331.html"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3" Type="http://schemas.openxmlformats.org/officeDocument/2006/relationships/hyperlink" Target="https://www.uohs.cz/cs/verejne-zakazky/sbirky-rozhodnuti/detail-19364.html"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3" Type="http://schemas.openxmlformats.org/officeDocument/2006/relationships/hyperlink" Target="https://www.uohs.cz/cs/verejne-zakazky/sbirky-rozhodnuti/detail-19345.html" TargetMode="External"/><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3" Type="http://schemas.openxmlformats.org/officeDocument/2006/relationships/hyperlink" Target="https://www.uohs.cz/cs/verejne-zakazky/sbirky-rozhodnuti/detail-19354.html" TargetMode="External"/><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3" Type="http://schemas.openxmlformats.org/officeDocument/2006/relationships/hyperlink" Target="https://www.uohs.cz/cs/verejne-zakazky/sbirky-rozhodnuti/detail-19351.html" TargetMode="External"/><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www.uohs.cz/cs/verejne-zakazky/sbirky-rozhodnuti/detail-19259.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836712"/>
            <a:ext cx="8229600" cy="5289451"/>
          </a:xfrm>
        </p:spPr>
        <p:txBody>
          <a:bodyPr/>
          <a:lstStyle/>
          <a:p>
            <a:pPr marL="0" indent="0">
              <a:buNone/>
            </a:pPr>
            <a:endParaRPr lang="cs-CZ" sz="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2000" b="1" dirty="0">
              <a:solidFill>
                <a:srgbClr val="000099"/>
              </a:solidFill>
            </a:endParaRPr>
          </a:p>
          <a:p>
            <a:pPr marL="0" indent="0" algn="ctr">
              <a:buNone/>
            </a:pPr>
            <a:r>
              <a:rPr lang="cs-CZ" sz="4400" b="1" dirty="0">
                <a:solidFill>
                  <a:srgbClr val="000099"/>
                </a:solidFill>
              </a:rPr>
              <a:t>Vybraná rozhodnutí ÚOHS</a:t>
            </a:r>
          </a:p>
          <a:p>
            <a:pPr marL="0" indent="0" algn="ctr">
              <a:buNone/>
            </a:pPr>
            <a:r>
              <a:rPr lang="cs-CZ" sz="4400" b="1" dirty="0">
                <a:solidFill>
                  <a:srgbClr val="000099"/>
                </a:solidFill>
              </a:rPr>
              <a:t>- </a:t>
            </a:r>
          </a:p>
          <a:p>
            <a:pPr marL="0" indent="0" algn="ctr">
              <a:buNone/>
            </a:pPr>
            <a:r>
              <a:rPr lang="cs-CZ" sz="4400" b="1" dirty="0">
                <a:solidFill>
                  <a:srgbClr val="000099"/>
                </a:solidFill>
              </a:rPr>
              <a:t>říjen 2023</a:t>
            </a:r>
          </a:p>
          <a:p>
            <a:pPr marL="0" indent="0" algn="ctr">
              <a:buNone/>
            </a:pPr>
            <a:endParaRPr lang="cs-CZ" sz="2400" dirty="0">
              <a:solidFill>
                <a:srgbClr val="000099"/>
              </a:solidFill>
            </a:endParaRPr>
          </a:p>
          <a:p>
            <a:pPr marL="0" indent="0" algn="r">
              <a:buNone/>
            </a:pPr>
            <a:endParaRPr lang="cs-CZ" sz="2400" dirty="0">
              <a:solidFill>
                <a:srgbClr val="000099"/>
              </a:solidFill>
            </a:endParaRPr>
          </a:p>
          <a:p>
            <a:pPr marL="0" indent="0" algn="r">
              <a:buNone/>
            </a:pPr>
            <a:r>
              <a:rPr lang="cs-CZ" sz="1800" dirty="0">
                <a:solidFill>
                  <a:schemeClr val="accent1"/>
                </a:solidFill>
              </a:rPr>
              <a:t>Odbor strategií, práva a elektronizace veřejných zakázek  </a:t>
            </a:r>
          </a:p>
          <a:p>
            <a:pPr marL="0" indent="0" algn="r">
              <a:buNone/>
            </a:pPr>
            <a:endParaRPr lang="cs-CZ" sz="1800" dirty="0">
              <a:solidFill>
                <a:schemeClr val="accent1"/>
              </a:solidFill>
            </a:endParaRPr>
          </a:p>
        </p:txBody>
      </p:sp>
    </p:spTree>
    <p:extLst>
      <p:ext uri="{BB962C8B-B14F-4D97-AF65-F5344CB8AC3E}">
        <p14:creationId xmlns:p14="http://schemas.microsoft.com/office/powerpoint/2010/main" val="676391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Předsedy: </a:t>
            </a:r>
          </a:p>
          <a:p>
            <a:pPr algn="just">
              <a:lnSpc>
                <a:spcPct val="107000"/>
              </a:lnSpc>
              <a:spcAft>
                <a:spcPts val="800"/>
              </a:spcAft>
            </a:pP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Pokud zadavatel zakotvil </a:t>
            </a:r>
            <a:r>
              <a:rPr lang="cs-CZ" sz="2000" dirty="0">
                <a:effectLst/>
                <a:latin typeface="Arial" panose="020B0604020202020204" pitchFamily="34" charset="0"/>
                <a:ea typeface="Calibri" panose="020F0502020204030204" pitchFamily="34" charset="0"/>
                <a:cs typeface="Times New Roman" panose="02020603050405020304" pitchFamily="18" charset="0"/>
              </a:rPr>
              <a:t>v čl. 11. 6 zadávací dokumentaci,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že poskytne každému zájemci o plnění koncese veškerou potřebnou součinnost pro získání úředního povolení nebo osvědčení o bezpečnosti</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měl by zadavatel vědět, v čem by měla taková součinnost spočívat</a:t>
            </a:r>
            <a:r>
              <a:rPr lang="cs-CZ" sz="2000" dirty="0">
                <a:effectLst/>
                <a:latin typeface="Arial" panose="020B0604020202020204" pitchFamily="34" charset="0"/>
                <a:ea typeface="Calibri" panose="020F0502020204030204" pitchFamily="34" charset="0"/>
                <a:cs typeface="Times New Roman" panose="02020603050405020304" pitchFamily="18" charset="0"/>
              </a:rPr>
              <a:t> (jaké úkony bude třeba učinit a kdo je k tomu oprávněn)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 měl být připraven ji poskytnout buď silami vlastními</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anebo v případě, že by závisela na vůli třetí osoby, takovou součinnost u této třetí osoby včas obstarat</a:t>
            </a:r>
            <a:r>
              <a:rPr lang="cs-CZ" sz="2000" dirty="0">
                <a:effectLst/>
                <a:latin typeface="Arial" panose="020B0604020202020204" pitchFamily="34" charset="0"/>
                <a:ea typeface="Calibri" panose="020F0502020204030204" pitchFamily="34" charset="0"/>
                <a:cs typeface="Times New Roman" panose="02020603050405020304" pitchFamily="18" charset="0"/>
              </a:rPr>
              <a:t>, což se nicméně nestalo. </a:t>
            </a:r>
          </a:p>
          <a:p>
            <a:pPr algn="just">
              <a:lnSpc>
                <a:spcPct val="107000"/>
              </a:lnSpc>
              <a:spcAft>
                <a:spcPts val="800"/>
              </a:spcAft>
            </a:pP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I zásada </a:t>
            </a:r>
            <a:r>
              <a:rPr lang="cs-CZ" sz="20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profesionality</a:t>
            </a:r>
            <a:r>
              <a:rPr lang="cs-CZ" sz="2000" dirty="0">
                <a:effectLst/>
                <a:latin typeface="Arial" panose="020B0604020202020204" pitchFamily="34" charset="0"/>
                <a:ea typeface="Calibri" panose="020F0502020204030204" pitchFamily="34" charset="0"/>
                <a:cs typeface="Times New Roman" panose="02020603050405020304" pitchFamily="18" charset="0"/>
              </a:rPr>
              <a:t>, která ostatně byla v tomto případě zdůrazněna i v předcházejících rozhodnutích o rozkladu,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má své limity</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Ani profesionální (nový) dodavatel nemá lepší postavení než zadavatel </a:t>
            </a:r>
            <a:r>
              <a:rPr lang="cs-CZ" sz="2000" dirty="0">
                <a:effectLst/>
                <a:latin typeface="Arial" panose="020B0604020202020204" pitchFamily="34" charset="0"/>
                <a:ea typeface="Calibri" panose="020F0502020204030204" pitchFamily="34" charset="0"/>
                <a:cs typeface="Times New Roman" panose="02020603050405020304" pitchFamily="18" charset="0"/>
              </a:rPr>
              <a:t>v tom smyslu, že by mohl snad lépe předvídat, že bude postaven před překážku, že stávající dodavatel neposkytne potřebnou součinnost či nepředá potřebné údaje. </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V tomto ohledu tedy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odpovědnost za přípravu zadávacího řízení leží plně na zadavateli. </a:t>
            </a:r>
            <a:r>
              <a:rPr lang="cs-CZ" sz="20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Ten musí zajistit takové podmínky v zadávacím řízení, aby bylo možné očekávat vydání jím požadovaného oprávnění</a:t>
            </a:r>
            <a:r>
              <a:rPr lang="cs-CZ" sz="2000" dirty="0">
                <a:effectLst/>
                <a:latin typeface="Arial" panose="020B0604020202020204" pitchFamily="34" charset="0"/>
                <a:ea typeface="Calibri" panose="020F0502020204030204" pitchFamily="34" charset="0"/>
                <a:cs typeface="Times New Roman" panose="02020603050405020304" pitchFamily="18" charset="0"/>
              </a:rPr>
              <a:t>, v důsledku čehož je následně možné uzavřít smlouvu a zahájit plnění veřejné zakázky. (62)</a:t>
            </a:r>
          </a:p>
        </p:txBody>
      </p:sp>
    </p:spTree>
    <p:extLst>
      <p:ext uri="{BB962C8B-B14F-4D97-AF65-F5344CB8AC3E}">
        <p14:creationId xmlns:p14="http://schemas.microsoft.com/office/powerpoint/2010/main" val="37214649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Předsedy: </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Předseda Úřadu nepřehlédl, že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zadavatel v zadávací dokumentaci uchazeče nabádal k tomu, aby s ohledem na časovou tíseň jednali v dostatečném předstihu, aby si zajistili nutné podklady</a:t>
            </a:r>
            <a:r>
              <a:rPr lang="cs-CZ" sz="2000" dirty="0">
                <a:effectLst/>
                <a:latin typeface="Arial" panose="020B0604020202020204" pitchFamily="34" charset="0"/>
                <a:ea typeface="Calibri" panose="020F0502020204030204" pitchFamily="34" charset="0"/>
                <a:cs typeface="Times New Roman" panose="02020603050405020304" pitchFamily="18" charset="0"/>
              </a:rPr>
              <a:t>, a odkazoval na toto upozornění i v průběhu správního řízení.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Takové prohlášení však zadavatele nezbavuje odpovědnosti za to, aby v zadávacím řízení vytvořil takové podmínky, které budou pro uchazeče reálně splnitelné</a:t>
            </a:r>
            <a:r>
              <a:rPr lang="cs-CZ" sz="2000" dirty="0">
                <a:effectLst/>
                <a:latin typeface="Arial" panose="020B0604020202020204" pitchFamily="34" charset="0"/>
                <a:ea typeface="Calibri" panose="020F0502020204030204" pitchFamily="34" charset="0"/>
                <a:cs typeface="Times New Roman" panose="02020603050405020304" pitchFamily="18" charset="0"/>
              </a:rPr>
              <a:t>, o čemž v nyní projednávaném případu vzniká důvodná pochybnost. (65)</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Nelze tedy tvrdit, že by navrhovatel jednal v rozporu se zásadou profesionality, pokud již krátce po začátku zadávacího řízení nezahájil postup, který by vedl k získání úředního povolení dle názoru zadavatele zavčas, když navrhovatel nemohl předvídat, jestli stávající dodavatel rovněž s předstihem podá žádost o zrušení svého stávajícího úředního povolení.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Neprofesionálně by navrhovatel jednal tehdy</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pokud by nebyl schopen řádně a včas použít osvědčené postupy, které obvykle vedou k zamýšlenému cíli,</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nikoliv tehdy</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pokud by nebyl schopen preventivně a s nedůvodným předstihem použít postupy, které k němu povedou jen při splnění celé řady dalších podmínek, o nichž není známo, zda a kdy nastanou</a:t>
            </a:r>
            <a:r>
              <a:rPr lang="cs-CZ" sz="2000" dirty="0">
                <a:effectLst/>
                <a:latin typeface="Arial" panose="020B0604020202020204" pitchFamily="34" charset="0"/>
                <a:ea typeface="Calibri" panose="020F0502020204030204" pitchFamily="34" charset="0"/>
                <a:cs typeface="Times New Roman" panose="02020603050405020304" pitchFamily="18" charset="0"/>
              </a:rPr>
              <a:t>. (65)</a:t>
            </a:r>
          </a:p>
          <a:p>
            <a:pPr algn="just">
              <a:lnSpc>
                <a:spcPct val="107000"/>
              </a:lnSpc>
              <a:spcAft>
                <a:spcPts val="800"/>
              </a:spcAft>
            </a:pP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66742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400" b="1" dirty="0">
                <a:latin typeface="Arial" panose="020B0604020202020204" pitchFamily="34" charset="0"/>
                <a:cs typeface="Arial" panose="020B0604020202020204" pitchFamily="34" charset="0"/>
              </a:rPr>
              <a:t>Argumentace Předsedy: </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Každopádně, ani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ze zásady profesionality nelze dovodit</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že pokud jednou navrhovatel vyslovil, že získat povolení stihne</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mohl tomu zadavatel slepě věřit a dále se touto otázkou nezabývat.</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I zadavatel má odpovědnost za hladký průběh zadávacího řízení. </a:t>
            </a:r>
            <a:r>
              <a:rPr lang="cs-CZ" sz="2400" dirty="0">
                <a:effectLst/>
                <a:latin typeface="Arial" panose="020B0604020202020204" pitchFamily="34" charset="0"/>
                <a:ea typeface="Calibri" panose="020F0502020204030204" pitchFamily="34" charset="0"/>
                <a:cs typeface="Times New Roman" panose="02020603050405020304" pitchFamily="18" charset="0"/>
              </a:rPr>
              <a:t>Konkrétně získání úředního povolení navrhovatele se ve značné míře odvíjelo od procesní aktivity stávajícího provozovatele ve správním řízení před Drážním úřadem (tj. kdy stávající provozovatel podá žádost o zrušení stávajícího povolení). Informace, zda k tomu došlo, byla mnohem lépe dostupná zadavateli jakožto účastníku takového správního řízení. Nedává tedy smysl klást odpovědnost za zjištění této informace (tj. zda stávající provozovatel žádost podal, či nikoliv) na navrhovatele. (83)</a:t>
            </a:r>
          </a:p>
        </p:txBody>
      </p:sp>
    </p:spTree>
    <p:extLst>
      <p:ext uri="{BB962C8B-B14F-4D97-AF65-F5344CB8AC3E}">
        <p14:creationId xmlns:p14="http://schemas.microsoft.com/office/powerpoint/2010/main" val="4086113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188640"/>
            <a:ext cx="8856984" cy="379912"/>
          </a:xfrm>
          <a:prstGeom prst="rect">
            <a:avLst/>
          </a:prstGeom>
        </p:spPr>
        <p:txBody>
          <a:bodyPr vert="horz" wrap="square" lIns="0" tIns="13335" rIns="0" bIns="0" rtlCol="0">
            <a:spAutoFit/>
          </a:bodyPr>
          <a:lstStyle/>
          <a:p>
            <a:pPr>
              <a:lnSpc>
                <a:spcPct val="107000"/>
              </a:lnSpc>
              <a:spcAft>
                <a:spcPts val="800"/>
              </a:spcAft>
            </a:pPr>
            <a:r>
              <a:rPr lang="cs-CZ" sz="2400" b="1" dirty="0">
                <a:effectLst/>
                <a:latin typeface="Arial" panose="020B0604020202020204" pitchFamily="34" charset="0"/>
                <a:ea typeface="Calibri" panose="020F0502020204030204" pitchFamily="34" charset="0"/>
                <a:cs typeface="Times New Roman" panose="02020603050405020304" pitchFamily="18" charset="0"/>
              </a:rPr>
              <a:t>Doplnění kvalifikace</a:t>
            </a: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2128895818"/>
              </p:ext>
            </p:extLst>
          </p:nvPr>
        </p:nvGraphicFramePr>
        <p:xfrm>
          <a:off x="0" y="568553"/>
          <a:ext cx="9144000" cy="628945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56711">
                <a:tc>
                  <a:txBody>
                    <a:bodyPr/>
                    <a:lstStyle/>
                    <a:p>
                      <a:pPr algn="just">
                        <a:lnSpc>
                          <a:spcPct val="107000"/>
                        </a:lnSpc>
                        <a:spcAft>
                          <a:spcPts val="800"/>
                        </a:spcAft>
                      </a:pPr>
                      <a:r>
                        <a:rPr lang="cs-CZ" sz="17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ÚOHS-S0082/2023/VZ, č. j. ÚOHS-28598/2023/500</a:t>
                      </a:r>
                      <a:endParaRPr lang="cs-CZ" sz="17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590331841"/>
                  </a:ext>
                </a:extLst>
              </a:tr>
              <a:tr h="356711">
                <a:tc>
                  <a:txBody>
                    <a:bodyPr/>
                    <a:lstStyle/>
                    <a:p>
                      <a:pPr algn="just">
                        <a:lnSpc>
                          <a:spcPct val="107000"/>
                        </a:lnSpc>
                        <a:spcAft>
                          <a:spcPts val="800"/>
                        </a:spcAft>
                      </a:pPr>
                      <a:r>
                        <a:rPr lang="cs-CZ" sz="17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3"/>
                        </a:rPr>
                        <a:t>https://www.uohs.cz/cs/verejne-zakazky/sbirky-rozhodnuti/detail-19269.html</a:t>
                      </a:r>
                      <a:endParaRPr lang="cs-CZ" sz="17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38759713"/>
                  </a:ext>
                </a:extLst>
              </a:tr>
              <a:tr h="356711">
                <a:tc>
                  <a:txBody>
                    <a:bodyPr/>
                    <a:lstStyle/>
                    <a:p>
                      <a:pPr algn="just">
                        <a:lnSpc>
                          <a:spcPct val="107000"/>
                        </a:lnSpc>
                        <a:spcAft>
                          <a:spcPts val="800"/>
                        </a:spcAft>
                      </a:pPr>
                      <a:r>
                        <a:rPr lang="cs-CZ" sz="1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II. etapa dostavby centrálního depozitáře Národní knihovny v Hostivaři</a:t>
                      </a:r>
                      <a:endParaRPr lang="cs-CZ" sz="17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291472387"/>
                  </a:ext>
                </a:extLst>
              </a:tr>
              <a:tr h="356711">
                <a:tc>
                  <a:txBody>
                    <a:bodyPr/>
                    <a:lstStyle/>
                    <a:p>
                      <a:pPr algn="just">
                        <a:lnSpc>
                          <a:spcPct val="107000"/>
                        </a:lnSpc>
                        <a:spcAft>
                          <a:spcPts val="800"/>
                        </a:spcAft>
                      </a:pPr>
                      <a:r>
                        <a:rPr lang="cs-CZ" sz="17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3. 10. 2023</a:t>
                      </a:r>
                      <a:endParaRPr lang="cs-CZ" sz="17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4168702259"/>
                  </a:ext>
                </a:extLst>
              </a:tr>
              <a:tr h="1207902">
                <a:tc>
                  <a:txBody>
                    <a:bodyPr/>
                    <a:lstStyle/>
                    <a:p>
                      <a:pPr algn="just">
                        <a:lnSpc>
                          <a:spcPct val="107000"/>
                        </a:lnSpc>
                        <a:spcAft>
                          <a:spcPts val="0"/>
                        </a:spcAft>
                      </a:pPr>
                      <a:r>
                        <a:rPr lang="cs-CZ" sz="1700" baseline="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Národní knihovna České republiky</a:t>
                      </a:r>
                      <a:endParaRPr lang="cs-CZ" sz="1700" baseline="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cs-CZ" sz="1700" baseline="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Gardenline</a:t>
                      </a:r>
                      <a:r>
                        <a:rPr lang="cs-CZ" sz="1700" baseline="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s.r.o.</a:t>
                      </a:r>
                      <a:endParaRPr lang="cs-CZ" sz="1700" baseline="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cs-CZ" sz="1700" baseline="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GEOSAN GROUP a.s.</a:t>
                      </a:r>
                      <a:endParaRPr lang="cs-CZ" sz="1700" baseline="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cs-CZ" sz="1700" baseline="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Metrostav DIZ s.r.o.</a:t>
                      </a:r>
                      <a:endParaRPr lang="cs-CZ" sz="1700" baseline="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946051948"/>
                  </a:ext>
                </a:extLst>
              </a:tr>
              <a:tr h="3297993">
                <a:tc>
                  <a:txBody>
                    <a:bodyPr/>
                    <a:lstStyle/>
                    <a:p>
                      <a:pPr algn="just">
                        <a:lnSpc>
                          <a:spcPct val="107000"/>
                        </a:lnSpc>
                        <a:spcAft>
                          <a:spcPts val="800"/>
                        </a:spcAft>
                      </a:pPr>
                      <a:r>
                        <a:rPr lang="cs-CZ" sz="1700" b="0" u="sng" dirty="0">
                          <a:latin typeface="Arial" panose="020B0604020202020204" pitchFamily="34" charset="0"/>
                          <a:cs typeface="Arial" panose="020B0604020202020204" pitchFamily="34" charset="0"/>
                        </a:rPr>
                        <a:t>Návrh navrhovatele se vyjma části </a:t>
                      </a:r>
                      <a:r>
                        <a:rPr lang="cs-CZ" sz="1700" b="0" dirty="0">
                          <a:latin typeface="Arial" panose="020B0604020202020204" pitchFamily="34" charset="0"/>
                          <a:cs typeface="Arial" panose="020B0604020202020204" pitchFamily="34" charset="0"/>
                        </a:rPr>
                        <a:t>návrhu směřující proti „Rozhodnutí a oznámení o výběru dodavatele“ </a:t>
                      </a:r>
                      <a:r>
                        <a:rPr lang="cs-CZ" sz="1700" u="sng" dirty="0">
                          <a:latin typeface="Arial" panose="020B0604020202020204" pitchFamily="34" charset="0"/>
                          <a:cs typeface="Arial" panose="020B0604020202020204" pitchFamily="34" charset="0"/>
                        </a:rPr>
                        <a:t>zamítá</a:t>
                      </a:r>
                      <a:r>
                        <a:rPr lang="cs-CZ" sz="1700" dirty="0">
                          <a:latin typeface="Arial" panose="020B0604020202020204" pitchFamily="34" charset="0"/>
                          <a:cs typeface="Arial" panose="020B0604020202020204" pitchFamily="34" charset="0"/>
                        </a:rPr>
                        <a:t>, neboť nebyly zjištěny důvody pro uložení nápravného opatření.</a:t>
                      </a:r>
                      <a:endParaRPr lang="cs-CZ" sz="17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cs-CZ" sz="1700" dirty="0">
                          <a:solidFill>
                            <a:srgbClr val="000000"/>
                          </a:solidFill>
                          <a:effectLst/>
                          <a:latin typeface="Arial" panose="020B0604020202020204" pitchFamily="34" charset="0"/>
                          <a:ea typeface="Calibri" panose="020F0502020204030204" pitchFamily="34" charset="0"/>
                          <a:cs typeface="Arial" panose="020B0604020202020204" pitchFamily="34" charset="0"/>
                        </a:rPr>
                        <a:t>Zadavatel při zadávání veřejné zakázky </a:t>
                      </a:r>
                      <a:r>
                        <a:rPr lang="cs-CZ" sz="1700" u="sng" dirty="0">
                          <a:solidFill>
                            <a:srgbClr val="000000"/>
                          </a:solidFill>
                          <a:effectLst/>
                          <a:latin typeface="Arial" panose="020B0604020202020204" pitchFamily="34" charset="0"/>
                          <a:ea typeface="Calibri" panose="020F0502020204030204" pitchFamily="34" charset="0"/>
                          <a:cs typeface="Arial" panose="020B0604020202020204" pitchFamily="34" charset="0"/>
                        </a:rPr>
                        <a:t>nedodržel zásadu transparentnosti </a:t>
                      </a:r>
                      <a:r>
                        <a:rPr lang="cs-CZ" sz="1700" dirty="0">
                          <a:solidFill>
                            <a:srgbClr val="000000"/>
                          </a:solidFill>
                          <a:effectLst/>
                          <a:latin typeface="Arial" panose="020B0604020202020204" pitchFamily="34" charset="0"/>
                          <a:ea typeface="Calibri" panose="020F0502020204030204" pitchFamily="34" charset="0"/>
                          <a:cs typeface="Arial" panose="020B0604020202020204" pitchFamily="34" charset="0"/>
                        </a:rPr>
                        <a:t>zakotvenou v § 6 odst. 1 ZZVZ, když „Rozhodnutím a oznámením o výběru dodavatele“ rozhodl o výběru dodavatele ačkoliv následně vyšlo najevo, že splnění kritéria technické kvalifikace podle § 79 odst. 2 písm. d) ZZVZ ve vztahu k osobě Ing. P. V. [pozn.: </a:t>
                      </a:r>
                      <a:r>
                        <a:rPr lang="cs-CZ" sz="17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pseudonymizováno</a:t>
                      </a:r>
                      <a:r>
                        <a:rPr lang="cs-CZ" sz="1700" dirty="0">
                          <a:solidFill>
                            <a:srgbClr val="000000"/>
                          </a:solidFill>
                          <a:effectLst/>
                          <a:latin typeface="Arial" panose="020B0604020202020204" pitchFamily="34" charset="0"/>
                          <a:ea typeface="Calibri" panose="020F0502020204030204" pitchFamily="34" charset="0"/>
                          <a:cs typeface="Arial" panose="020B0604020202020204" pitchFamily="34" charset="0"/>
                        </a:rPr>
                        <a:t>] jakožto člena realizačního týmu jmenovaného dodavatele na pozici „Zástupce hlavního stavbyvedoucího“ nebylo řádně prokázáno, když na základě dostupných podkladů nelze jednoznačně dovodit, resp. je zde důvodná pochybnost, zda Ing. P. V. na jmenovaným dodavatelem předložené referenční zakázce „Vědeckotechnický park Dobříš“ skutečně působil v pozici stavbyvedoucího…</a:t>
                      </a:r>
                      <a:endParaRPr lang="cs-CZ" sz="17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892917603"/>
                  </a:ext>
                </a:extLst>
              </a:tr>
              <a:tr h="356711">
                <a:tc>
                  <a:txBody>
                    <a:bodyPr/>
                    <a:lstStyle/>
                    <a:p>
                      <a:pPr algn="just">
                        <a:lnSpc>
                          <a:spcPct val="107000"/>
                        </a:lnSpc>
                      </a:pPr>
                      <a:r>
                        <a:rPr lang="cs-CZ" sz="17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Podán rozklad – ÚOHS-R0100/2023/VZ, rozhodnutí potvrzeno, rozklad zamítnut.</a:t>
                      </a:r>
                      <a:endParaRPr lang="cs-CZ" sz="1700" b="0" dirty="0">
                        <a:effectLst/>
                        <a:latin typeface="Arial" panose="020B0604020202020204" pitchFamily="34" charset="0"/>
                        <a:ea typeface="Times New Roman" panose="02020603050405020304" pitchFamily="18" charset="0"/>
                        <a:cs typeface="Arial" panose="020B0604020202020204" pitchFamily="34" charset="0"/>
                      </a:endParaRPr>
                    </a:p>
                  </a:txBody>
                  <a:tcPr/>
                </a:tc>
                <a:extLst>
                  <a:ext uri="{0D108BD9-81ED-4DB2-BD59-A6C34878D82A}">
                    <a16:rowId xmlns:a16="http://schemas.microsoft.com/office/drawing/2014/main" val="2084696446"/>
                  </a:ext>
                </a:extLst>
              </a:tr>
            </a:tbl>
          </a:graphicData>
        </a:graphic>
      </p:graphicFrame>
    </p:spTree>
    <p:extLst>
      <p:ext uri="{BB962C8B-B14F-4D97-AF65-F5344CB8AC3E}">
        <p14:creationId xmlns:p14="http://schemas.microsoft.com/office/powerpoint/2010/main" val="37636998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404664"/>
            <a:ext cx="9144000" cy="6453336"/>
          </a:xfrm>
        </p:spPr>
        <p:txBody>
          <a:bodyPr/>
          <a:lstStyle/>
          <a:p>
            <a:pPr marL="0" indent="0" algn="just">
              <a:buNone/>
            </a:pPr>
            <a:r>
              <a:rPr lang="cs-CZ" sz="2400" b="1" dirty="0">
                <a:latin typeface="Arial" panose="020B0604020202020204" pitchFamily="34" charset="0"/>
                <a:cs typeface="Arial" panose="020B0604020202020204" pitchFamily="34" charset="0"/>
              </a:rPr>
              <a:t>Právní úprava: </a:t>
            </a:r>
          </a:p>
          <a:p>
            <a:pPr marL="0" indent="0" algn="just">
              <a:buNone/>
            </a:pPr>
            <a:r>
              <a:rPr lang="cs-CZ" sz="2400" b="1" dirty="0">
                <a:latin typeface="Arial" panose="020B0604020202020204" pitchFamily="34" charset="0"/>
                <a:cs typeface="Arial" panose="020B0604020202020204" pitchFamily="34" charset="0"/>
              </a:rPr>
              <a:t>§ 48 odst. 2 písm. c) ZZVZ</a:t>
            </a:r>
          </a:p>
          <a:p>
            <a:pPr marL="0" indent="0" algn="just">
              <a:lnSpc>
                <a:spcPct val="107000"/>
              </a:lnSpc>
              <a:spcAft>
                <a:spcPts val="800"/>
              </a:spcAft>
              <a:buNone/>
            </a:pPr>
            <a:r>
              <a:rPr lang="cs-CZ" sz="24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Zadavatel může vyloučit účastníka zadávacího řízení, pokud údaje, doklady, vzorky nebo modely předložené účastníkem zadávacího řízení</a:t>
            </a:r>
          </a:p>
          <a:p>
            <a:pPr marL="0" indent="0" algn="just">
              <a:lnSpc>
                <a:spcPct val="107000"/>
              </a:lnSpc>
              <a:spcAft>
                <a:spcPts val="800"/>
              </a:spcAft>
              <a:buNone/>
            </a:pPr>
            <a:r>
              <a:rPr lang="cs-CZ" sz="24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c) neodpovídají skutečnosti a měly nebo mohou mít vliv na posouzení podmínek účasti nebo na naplnění kritérií hodnocení.</a:t>
            </a:r>
            <a:endParaRPr lang="cs-CZ" sz="17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0852232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400" b="1" dirty="0">
                <a:latin typeface="Arial" panose="020B0604020202020204" pitchFamily="34" charset="0"/>
                <a:cs typeface="Arial" panose="020B0604020202020204" pitchFamily="34" charset="0"/>
              </a:rPr>
              <a:t>Argumentace Úřadu: </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Ve vztahu k uvedenému Úřad předně uvádí, že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byť byla kvalifikace Ing. J. D. zpochybněna již prostřednictvím námitek proti rozhodnutí o výběru dodavatele I</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 nepostupoval zadavatel v rozporu se zákonem,</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když na jejich základě automaticky nepřistoupil k vyloučení vybraného dodavatele ze zadávacího řízení, </a:t>
            </a:r>
            <a:r>
              <a:rPr lang="cs-CZ" sz="24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neboť </a:t>
            </a:r>
            <a:r>
              <a:rPr lang="cs-CZ" sz="2400" dirty="0">
                <a:effectLst/>
                <a:latin typeface="Arial" panose="020B0604020202020204" pitchFamily="34" charset="0"/>
                <a:ea typeface="Calibri" panose="020F0502020204030204" pitchFamily="34" charset="0"/>
                <a:cs typeface="Times New Roman" panose="02020603050405020304" pitchFamily="18" charset="0"/>
              </a:rPr>
              <a:t>ve smyslu rozhodovací praxe Úřadu (viz např. rozhodnutí Úřadu č. j. ÚOHS-S0193/2018/VZ-21379/2018/522/</a:t>
            </a:r>
            <a:r>
              <a:rPr lang="cs-CZ" sz="2400" dirty="0" err="1">
                <a:effectLst/>
                <a:latin typeface="Arial" panose="020B0604020202020204" pitchFamily="34" charset="0"/>
                <a:ea typeface="Calibri" panose="020F0502020204030204" pitchFamily="34" charset="0"/>
                <a:cs typeface="Times New Roman" panose="02020603050405020304" pitchFamily="18" charset="0"/>
              </a:rPr>
              <a:t>KČe</a:t>
            </a:r>
            <a:r>
              <a:rPr lang="cs-CZ" sz="2400" dirty="0">
                <a:effectLst/>
                <a:latin typeface="Arial" panose="020B0604020202020204" pitchFamily="34" charset="0"/>
                <a:ea typeface="Calibri" panose="020F0502020204030204" pitchFamily="34" charset="0"/>
                <a:cs typeface="Times New Roman" panose="02020603050405020304" pitchFamily="18" charset="0"/>
              </a:rPr>
              <a:t> ze dne 20. 7. 2018) </a:t>
            </a:r>
            <a:r>
              <a:rPr lang="cs-CZ" sz="24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bylo třeba námitky proti rozhodnutí o výběru dodavatele I. považovat za relevantní zpochybnění kvalifikace vybraného dodavatele</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které byl zadavatel povinen (např. postupem dle § 39 odst. 5 nebo § 46 zákona) vyvrátit či potvrdit. </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Bylo tak legitimní, pokud zadavatel v dané situaci ověřoval kvalifikovanost vybraného dodavatele prostřednictvím dotčených zákonných institutů. (165)</a:t>
            </a:r>
          </a:p>
        </p:txBody>
      </p:sp>
    </p:spTree>
    <p:extLst>
      <p:ext uri="{BB962C8B-B14F-4D97-AF65-F5344CB8AC3E}">
        <p14:creationId xmlns:p14="http://schemas.microsoft.com/office/powerpoint/2010/main" val="42923768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 </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Zde Úřad opětovně odkazuje na rozhodnutí předsedy Úřadu </a:t>
            </a:r>
            <a:r>
              <a:rPr lang="cs-CZ" sz="2000" dirty="0" err="1">
                <a:effectLst/>
                <a:latin typeface="Arial" panose="020B0604020202020204" pitchFamily="34" charset="0"/>
                <a:ea typeface="Calibri" panose="020F0502020204030204" pitchFamily="34" charset="0"/>
                <a:cs typeface="Times New Roman" panose="02020603050405020304" pitchFamily="18" charset="0"/>
              </a:rPr>
              <a:t>sp</a:t>
            </a:r>
            <a:r>
              <a:rPr lang="cs-CZ" sz="2000" dirty="0">
                <a:effectLst/>
                <a:latin typeface="Arial" panose="020B0604020202020204" pitchFamily="34" charset="0"/>
                <a:ea typeface="Calibri" panose="020F0502020204030204" pitchFamily="34" charset="0"/>
                <a:cs typeface="Times New Roman" panose="02020603050405020304" pitchFamily="18" charset="0"/>
              </a:rPr>
              <a:t>. zn. ÚOHS-R0088/2021/VZ ze dne 26. 7. 2021, kde bylo dovozeno, že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skrze ustanovení § 46 zákona je připuštěno i nahrazení nepravdivých údajů v nabídce účastníka zadávacího řízení</a:t>
            </a:r>
            <a:r>
              <a:rPr lang="cs-CZ" sz="2000" dirty="0">
                <a:effectLst/>
                <a:latin typeface="Arial" panose="020B0604020202020204" pitchFamily="34" charset="0"/>
                <a:ea typeface="Calibri" panose="020F0502020204030204" pitchFamily="34" charset="0"/>
                <a:cs typeface="Times New Roman" panose="02020603050405020304" pitchFamily="18" charset="0"/>
              </a:rPr>
              <a:t>, a kde předseda Úřadu konstatoval, že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pokud</a:t>
            </a:r>
            <a:r>
              <a:rPr lang="cs-CZ" sz="2000" i="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 „zadavatel získá pochybnost o správnosti údajů tvrzených v referencích a sáhne-li na základě toho k žádosti o doplnění nabídky, je přiměřeným jedině takový postup, že </a:t>
            </a:r>
            <a:r>
              <a:rPr lang="cs-CZ" sz="2000" b="1" i="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zadavatel akceptuje </a:t>
            </a:r>
            <a:r>
              <a:rPr lang="cs-CZ" sz="2000" i="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případnou výměnu referencí, ke které dodavatel přistoupí, nezakazuje-li to jiné ustanovení zákona </a:t>
            </a:r>
            <a:r>
              <a:rPr lang="cs-CZ" sz="2000" i="1"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effectLst/>
                <a:latin typeface="Arial" panose="020B0604020202020204" pitchFamily="34" charset="0"/>
                <a:ea typeface="Calibri" panose="020F0502020204030204" pitchFamily="34" charset="0"/>
                <a:cs typeface="Times New Roman" panose="02020603050405020304" pitchFamily="18" charset="0"/>
              </a:rPr>
              <a:t>(více k tomu viz výše). Současně Úřad uvádí, že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i pokud by se ukázalo, že údaje k původní kvalifikaci vybraného dodavatele skutečně neodpovídaly skutečnosti,</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má předložení nového člena týmu vybraného dodavatele a v této souvislosti předložení nových referencí za následek</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že bez dalšího posuzování již nelze říci, že je splněna podmínka vlivu původního pochybení na posouzení podmínek účasti ve smyslu § 48 odst. 2 písm. c) zákona</a:t>
            </a:r>
            <a:r>
              <a:rPr lang="cs-CZ" sz="2000" dirty="0">
                <a:effectLst/>
                <a:latin typeface="Arial" panose="020B0604020202020204" pitchFamily="34" charset="0"/>
                <a:ea typeface="Calibri" panose="020F0502020204030204" pitchFamily="34" charset="0"/>
                <a:cs typeface="Times New Roman" panose="02020603050405020304" pitchFamily="18" charset="0"/>
              </a:rPr>
              <a:t>, přičemž tato podmínka je vedle samotného předložení nepravdivého údaje nutným předpokladem k tomu, aby byl zadavatel oprávněn dodavatele dle dotčeného ustanovení zákona ze zadávacího řízení vyloučit. (166)</a:t>
            </a:r>
          </a:p>
        </p:txBody>
      </p:sp>
    </p:spTree>
    <p:extLst>
      <p:ext uri="{BB962C8B-B14F-4D97-AF65-F5344CB8AC3E}">
        <p14:creationId xmlns:p14="http://schemas.microsoft.com/office/powerpoint/2010/main" val="20496687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latin typeface="Arial" panose="020B0604020202020204" pitchFamily="34" charset="0"/>
                <a:ea typeface="Calibri" panose="020F0502020204030204" pitchFamily="34" charset="0"/>
                <a:cs typeface="Times New Roman" panose="02020603050405020304" pitchFamily="18" charset="0"/>
              </a:rPr>
              <a:t>Pojmy</a:t>
            </a:r>
            <a:endParaRPr lang="cs-CZ" sz="24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3852763666"/>
              </p:ext>
            </p:extLst>
          </p:nvPr>
        </p:nvGraphicFramePr>
        <p:xfrm>
          <a:off x="0" y="712568"/>
          <a:ext cx="9144000" cy="6254031"/>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463937">
                <a:tc>
                  <a:txBody>
                    <a:bodyPr/>
                    <a:lstStyle/>
                    <a:p>
                      <a:pPr algn="just">
                        <a:lnSpc>
                          <a:spcPct val="107000"/>
                        </a:lnSpc>
                        <a:spcAft>
                          <a:spcPts val="800"/>
                        </a:spcAft>
                      </a:pPr>
                      <a:r>
                        <a:rPr lang="cs-CZ" sz="24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ÚOHS-S0261/2023/VZ, č. j. ÚOHS-35166/2023/500</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463937">
                <a:tc>
                  <a:txBody>
                    <a:bodyPr/>
                    <a:lstStyle/>
                    <a:p>
                      <a:pPr algn="just">
                        <a:lnSpc>
                          <a:spcPct val="107000"/>
                        </a:lnSpc>
                        <a:spcAft>
                          <a:spcPts val="800"/>
                        </a:spcAft>
                      </a:pPr>
                      <a:r>
                        <a:rPr lang="cs-CZ" sz="22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3"/>
                        </a:rPr>
                        <a:t>https://www.uohs.cz/cs/verejne-zakazky/sbirky-rozhodnuti/detail-19283.html</a:t>
                      </a:r>
                      <a:endParaRPr lang="cs-CZ" sz="22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463937">
                <a:tc>
                  <a:txBody>
                    <a:bodyPr/>
                    <a:lstStyle/>
                    <a:p>
                      <a:pPr algn="just">
                        <a:lnSpc>
                          <a:spcPct val="107000"/>
                        </a:lnSpc>
                        <a:spcAft>
                          <a:spcPts val="800"/>
                        </a:spcAft>
                      </a:pPr>
                      <a:r>
                        <a:rPr lang="cs-CZ" sz="2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Modernizace učeben ZŠ Nejdek - pořízení nábytku</a:t>
                      </a:r>
                      <a:endParaRPr lang="cs-CZ" sz="22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463937">
                <a:tc>
                  <a:txBody>
                    <a:bodyPr/>
                    <a:lstStyle/>
                    <a:p>
                      <a:pPr algn="just">
                        <a:lnSpc>
                          <a:spcPct val="107000"/>
                        </a:lnSpc>
                        <a:spcAft>
                          <a:spcPts val="800"/>
                        </a:spcAft>
                      </a:pPr>
                      <a:r>
                        <a:rPr lang="cs-CZ" sz="22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4. 10. 2023</a:t>
                      </a:r>
                      <a:endParaRPr lang="cs-CZ" sz="22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967738">
                <a:tc>
                  <a:txBody>
                    <a:bodyPr/>
                    <a:lstStyle/>
                    <a:p>
                      <a:pPr algn="just">
                        <a:lnSpc>
                          <a:spcPct val="107000"/>
                        </a:lnSpc>
                        <a:spcAft>
                          <a:spcPts val="800"/>
                        </a:spcAft>
                      </a:pPr>
                      <a:r>
                        <a:rPr lang="cs-CZ"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město Nejdek</a:t>
                      </a:r>
                      <a:endParaRPr lang="cs-CZ" sz="22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KANONA a.s.</a:t>
                      </a:r>
                      <a:endParaRPr lang="cs-CZ" sz="22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3111590">
                <a:tc>
                  <a:txBody>
                    <a:bodyPr/>
                    <a:lstStyle/>
                    <a:p>
                      <a:pPr algn="just">
                        <a:lnSpc>
                          <a:spcPct val="107000"/>
                        </a:lnSpc>
                        <a:spcAft>
                          <a:spcPts val="800"/>
                        </a:spcAft>
                      </a:pPr>
                      <a:r>
                        <a:rPr lang="cs-CZ" sz="22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Zadavatel nedodržel </a:t>
                      </a:r>
                      <a:r>
                        <a:rPr lang="cs-CZ" sz="2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při zadávání veřejné zakázky pravidlo stanovené v § 48 odst. 2 písm. a) ZZVZ, když rozhodnutím ze dne 14. 4. 2023 vyloučil navrhovatele ze zadávacího řízení z důvodu, že vzorky předložené navrhovatelem nesplňují zadávací podmínky, neboť nesplňují požadavek zadavatele, aby byly „bez perforace“, přestože pojem „bez perforace“ umožňoval i takový výklad, podle něhož by navrhovatelem předložené vzorky č. 2 a č. 3 bylo možno považovat za splňující tuto zadávací podmínku…</a:t>
                      </a:r>
                      <a:endParaRPr lang="cs-CZ" sz="22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92917603"/>
                  </a:ext>
                </a:extLst>
              </a:tr>
            </a:tbl>
          </a:graphicData>
        </a:graphic>
      </p:graphicFrame>
    </p:spTree>
    <p:extLst>
      <p:ext uri="{BB962C8B-B14F-4D97-AF65-F5344CB8AC3E}">
        <p14:creationId xmlns:p14="http://schemas.microsoft.com/office/powerpoint/2010/main" val="40989012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800" b="1" dirty="0">
                <a:latin typeface="Arial" panose="020B0604020202020204" pitchFamily="34" charset="0"/>
                <a:cs typeface="Arial" panose="020B0604020202020204" pitchFamily="34" charset="0"/>
              </a:rPr>
              <a:t>Skutkový stav: </a:t>
            </a:r>
          </a:p>
          <a:p>
            <a:pPr algn="just">
              <a:lnSpc>
                <a:spcPct val="107000"/>
              </a:lnSpc>
              <a:spcAft>
                <a:spcPts val="800"/>
              </a:spcAft>
            </a:pPr>
            <a:r>
              <a:rPr lang="cs-CZ" sz="2400" i="1" dirty="0">
                <a:effectLst/>
                <a:latin typeface="Arial" panose="020B0604020202020204" pitchFamily="34" charset="0"/>
                <a:ea typeface="Calibri" panose="020F0502020204030204" pitchFamily="34" charset="0"/>
                <a:cs typeface="Times New Roman" panose="02020603050405020304" pitchFamily="18" charset="0"/>
              </a:rPr>
              <a:t>»Vzorek č. 2 nebyl v souladu s technickou specifikací požadovanou v zadávací dokumentaci a nesplnil tedy podmínky zadávací dokumentace. V sedáku jsou dírky, tzn. je perforovaný (do dané dírky je možné zasunout kupř. tuhu z kružítka). Sedák není možné označit jako </a:t>
            </a:r>
            <a:r>
              <a:rPr lang="cs-CZ" sz="2400" i="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„bez perforace“. </a:t>
            </a:r>
            <a:r>
              <a:rPr lang="cs-CZ" sz="2400" i="1" dirty="0">
                <a:effectLst/>
                <a:latin typeface="Arial" panose="020B0604020202020204" pitchFamily="34" charset="0"/>
                <a:ea typeface="Calibri" panose="020F0502020204030204" pitchFamily="34" charset="0"/>
                <a:cs typeface="Times New Roman" panose="02020603050405020304" pitchFamily="18" charset="0"/>
              </a:rPr>
              <a:t>Součástí technické specifikace byl požadavek na snadno omyvatelný sedák bez perforace. Tento aspekt je pro zadavatele, resp. pro zaměstnance školy podstatným, objektivním a důležitým požadavkem, jelikož pořizované židle mají mj. </a:t>
            </a:r>
            <a:r>
              <a:rPr lang="cs-CZ" sz="2400" i="1" u="sng" dirty="0">
                <a:effectLst/>
                <a:latin typeface="Arial" panose="020B0604020202020204" pitchFamily="34" charset="0"/>
                <a:ea typeface="Calibri" panose="020F0502020204030204" pitchFamily="34" charset="0"/>
                <a:cs typeface="Times New Roman" panose="02020603050405020304" pitchFamily="18" charset="0"/>
              </a:rPr>
              <a:t>splňovat aspekt tzv. „</a:t>
            </a:r>
            <a:r>
              <a:rPr lang="cs-CZ" sz="2400" i="1" u="sng" dirty="0" err="1">
                <a:effectLst/>
                <a:latin typeface="Arial" panose="020B0604020202020204" pitchFamily="34" charset="0"/>
                <a:ea typeface="Calibri" panose="020F0502020204030204" pitchFamily="34" charset="0"/>
                <a:cs typeface="Times New Roman" panose="02020603050405020304" pitchFamily="18" charset="0"/>
              </a:rPr>
              <a:t>žákuvzdornosti</a:t>
            </a:r>
            <a:r>
              <a:rPr lang="cs-CZ" sz="2400" i="1" dirty="0">
                <a:effectLst/>
                <a:latin typeface="Arial" panose="020B0604020202020204" pitchFamily="34" charset="0"/>
                <a:ea typeface="Calibri" panose="020F0502020204030204" pitchFamily="34" charset="0"/>
                <a:cs typeface="Times New Roman" panose="02020603050405020304" pitchFamily="18" charset="0"/>
              </a:rPr>
              <a:t>“ tak, aby bylo možné židle dobře čistit a nebyly zanesené jakýmikoliv nečistotami, tekutinami či čímkoliv jiným. Proto byla v zadávací dokumentaci tato charakteristika židle stanovena.</a:t>
            </a:r>
            <a:endParaRPr lang="cs-CZ" sz="2400" dirty="0">
              <a:latin typeface="Arial" panose="020B0604020202020204" pitchFamily="34" charset="0"/>
              <a:cs typeface="Times New Roman" panose="02020603050405020304" pitchFamily="18" charset="0"/>
            </a:endParaRPr>
          </a:p>
          <a:p>
            <a:pPr algn="just"/>
            <a:endParaRPr lang="cs-CZ" sz="1800" b="1" i="1" dirty="0">
              <a:latin typeface="Arial" panose="020B0604020202020204" pitchFamily="34" charset="0"/>
              <a:cs typeface="Times New Roman" panose="02020603050405020304" pitchFamily="18"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346005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500" b="1" dirty="0">
                <a:latin typeface="Arial" panose="020B0604020202020204" pitchFamily="34" charset="0"/>
                <a:cs typeface="Arial" panose="020B0604020202020204" pitchFamily="34" charset="0"/>
              </a:rPr>
              <a:t>Argumentace Úřadu: </a:t>
            </a:r>
          </a:p>
          <a:p>
            <a:pPr algn="just">
              <a:lnSpc>
                <a:spcPct val="107000"/>
              </a:lnSpc>
              <a:spcAft>
                <a:spcPts val="800"/>
              </a:spcAft>
            </a:pPr>
            <a:r>
              <a:rPr lang="cs-CZ" sz="25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Pokud zadavatel skutečně zamýšlel, aby požadavek na sedák bez perforace byl vykládán pouze jediným možným způsobem</a:t>
            </a:r>
            <a:r>
              <a:rPr lang="cs-CZ" sz="2500" dirty="0">
                <a:effectLst/>
                <a:latin typeface="Arial" panose="020B0604020202020204" pitchFamily="34" charset="0"/>
                <a:ea typeface="Calibri" panose="020F0502020204030204" pitchFamily="34" charset="0"/>
                <a:cs typeface="Times New Roman" panose="02020603050405020304" pitchFamily="18" charset="0"/>
              </a:rPr>
              <a:t>, kterým argumentuje v rozhodnutí o vyloučení i v rozhodnutí o námitkách a ve vyjádření k návrhu, tj. že jeho prostřednictvím má být zajištěno, </a:t>
            </a:r>
            <a:r>
              <a:rPr lang="cs-CZ" sz="25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aby židle byly tzv. „</a:t>
            </a:r>
            <a:r>
              <a:rPr lang="cs-CZ" sz="2500" dirty="0" err="1">
                <a:solidFill>
                  <a:srgbClr val="00B050"/>
                </a:solidFill>
                <a:effectLst/>
                <a:latin typeface="Arial" panose="020B0604020202020204" pitchFamily="34" charset="0"/>
                <a:ea typeface="Calibri" panose="020F0502020204030204" pitchFamily="34" charset="0"/>
                <a:cs typeface="Times New Roman" panose="02020603050405020304" pitchFamily="18" charset="0"/>
              </a:rPr>
              <a:t>žákuvzdorné</a:t>
            </a:r>
            <a:r>
              <a:rPr lang="cs-CZ" sz="25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 </a:t>
            </a:r>
            <a:r>
              <a:rPr lang="cs-CZ" sz="25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měl jej naformulovat jiným, vhodnějším způsobem a precizněji či podrobněji tak, aby následně neumožňoval vícerý výklad </a:t>
            </a:r>
            <a:r>
              <a:rPr lang="cs-CZ" sz="2500" dirty="0">
                <a:effectLst/>
                <a:latin typeface="Arial" panose="020B0604020202020204" pitchFamily="34" charset="0"/>
                <a:ea typeface="Calibri" panose="020F0502020204030204" pitchFamily="34" charset="0"/>
                <a:cs typeface="Times New Roman" panose="02020603050405020304" pitchFamily="18" charset="0"/>
              </a:rPr>
              <a:t>(tj. </a:t>
            </a:r>
            <a:r>
              <a:rPr lang="cs-CZ" sz="25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měl jednoznačně vymezit význam pojmu perforace nebo jasně popsat účel této podmínky již v zadávací dokumentaci</a:t>
            </a:r>
            <a:r>
              <a:rPr lang="cs-CZ" sz="2500" dirty="0">
                <a:effectLst/>
                <a:latin typeface="Arial" panose="020B0604020202020204" pitchFamily="34" charset="0"/>
                <a:ea typeface="Calibri" panose="020F0502020204030204" pitchFamily="34" charset="0"/>
                <a:cs typeface="Times New Roman" panose="02020603050405020304" pitchFamily="18" charset="0"/>
              </a:rPr>
              <a:t>). Dodatečné vysvětlování pojmu „bez perforace“, resp. údajného účelu jeho původního stanovení, až v rozhodnutí o vyloučení či v rozhodnutí o námitkách nelze akceptovat, pokud by mělo jít k tíži vyloučeného účastníka zadávacího řízení. (77)</a:t>
            </a:r>
          </a:p>
        </p:txBody>
      </p:sp>
    </p:spTree>
    <p:extLst>
      <p:ext uri="{BB962C8B-B14F-4D97-AF65-F5344CB8AC3E}">
        <p14:creationId xmlns:p14="http://schemas.microsoft.com/office/powerpoint/2010/main" val="2716294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effectLst/>
                <a:latin typeface="Arial" panose="020B0604020202020204" pitchFamily="34" charset="0"/>
                <a:ea typeface="Calibri" panose="020F0502020204030204" pitchFamily="34" charset="0"/>
                <a:cs typeface="Times New Roman" panose="02020603050405020304" pitchFamily="18" charset="0"/>
              </a:rPr>
              <a:t>Druhotné licence</a:t>
            </a: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3423042913"/>
              </p:ext>
            </p:extLst>
          </p:nvPr>
        </p:nvGraphicFramePr>
        <p:xfrm>
          <a:off x="0" y="712569"/>
          <a:ext cx="9144000" cy="5350274"/>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47571">
                <a:tc>
                  <a:txBody>
                    <a:bodyPr/>
                    <a:lstStyle/>
                    <a:p>
                      <a:pPr algn="just">
                        <a:lnSpc>
                          <a:spcPct val="107000"/>
                        </a:lnSpc>
                        <a:spcAft>
                          <a:spcPts val="800"/>
                        </a:spcAft>
                      </a:pPr>
                      <a:r>
                        <a:rPr lang="cs-CZ" sz="2400" b="1" kern="1200" dirty="0" err="1">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a:t>
                      </a:r>
                      <a:r>
                        <a:rPr lang="cs-CZ" sz="2400" b="1"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 ÚOHS-R0106/2023/VZ, č. j. ÚOHS-36977/2023/162 </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646952">
                <a:tc>
                  <a:txBody>
                    <a:bodyPr/>
                    <a:lstStyle/>
                    <a:p>
                      <a:pPr algn="just">
                        <a:lnSpc>
                          <a:spcPct val="107000"/>
                        </a:lnSpc>
                        <a:spcAft>
                          <a:spcPts val="800"/>
                        </a:spcAft>
                      </a:pPr>
                      <a:r>
                        <a:rPr lang="cs-CZ" sz="24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https://www.uohs.cz/cs/verejne-zakazky/sbirky-rozhodnuti/detail-19273.html</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646952">
                <a:tc>
                  <a:txBody>
                    <a:bodyPr/>
                    <a:lstStyle/>
                    <a:p>
                      <a:pPr algn="just">
                        <a:lnSpc>
                          <a:spcPct val="107000"/>
                        </a:lnSpc>
                        <a:spcAft>
                          <a:spcPts val="800"/>
                        </a:spcAft>
                      </a:pPr>
                      <a:r>
                        <a:rPr lang="cs-CZ"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Licence Microsoft Exchange - část 2 „Exchange přístupové licence“</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347571">
                <a:tc>
                  <a:txBody>
                    <a:bodyPr/>
                    <a:lstStyle/>
                    <a:p>
                      <a:pPr algn="just">
                        <a:lnSpc>
                          <a:spcPct val="107000"/>
                        </a:lnSpc>
                        <a:spcAft>
                          <a:spcPts val="800"/>
                        </a:spcAft>
                      </a:pPr>
                      <a:r>
                        <a:rPr lang="cs-CZ"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2. 10. 2023</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724676">
                <a:tc>
                  <a:txBody>
                    <a:bodyPr/>
                    <a:lstStyle/>
                    <a:p>
                      <a:pPr algn="just">
                        <a:lnSpc>
                          <a:spcPct val="107000"/>
                        </a:lnSpc>
                        <a:spcAft>
                          <a:spcPts val="800"/>
                        </a:spcAft>
                      </a:pPr>
                      <a:r>
                        <a:rPr lang="cs-CZ"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Česká republika – Český úřad zeměměřický a katastrální</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Forscope</a:t>
                      </a:r>
                      <a:r>
                        <a:rPr lang="cs-CZ"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a.s.</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1802909">
                <a:tc>
                  <a:txBody>
                    <a:bodyPr/>
                    <a:lstStyle/>
                    <a:p>
                      <a:pPr algn="just">
                        <a:lnSpc>
                          <a:spcPct val="107000"/>
                        </a:lnSpc>
                        <a:spcAft>
                          <a:spcPts val="800"/>
                        </a:spcAft>
                      </a:pPr>
                      <a:r>
                        <a:rPr lang="cs-CZ" sz="2400" b="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Návrh</a:t>
                      </a:r>
                      <a:r>
                        <a:rPr lang="cs-CZ" sz="2400" b="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navrhovatele se podle § 265 písm. a) ZZVZ </a:t>
                      </a:r>
                      <a:r>
                        <a:rPr lang="cs-CZ" sz="2400" b="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zamítá</a:t>
                      </a:r>
                      <a:r>
                        <a:rPr lang="cs-CZ"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neboť nebyly zjištěny důvody pro uložení nápravného opatření.</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92917603"/>
                  </a:ext>
                </a:extLst>
              </a:tr>
            </a:tbl>
          </a:graphicData>
        </a:graphic>
      </p:graphicFrame>
    </p:spTree>
    <p:extLst>
      <p:ext uri="{BB962C8B-B14F-4D97-AF65-F5344CB8AC3E}">
        <p14:creationId xmlns:p14="http://schemas.microsoft.com/office/powerpoint/2010/main" val="29250105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08504" cy="6597352"/>
          </a:xfrm>
        </p:spPr>
        <p:txBody>
          <a:bodyPr/>
          <a:lstStyle/>
          <a:p>
            <a:pPr marL="0" indent="0" algn="just">
              <a:buNone/>
            </a:pPr>
            <a:r>
              <a:rPr lang="cs-CZ" sz="1900" b="1" dirty="0">
                <a:latin typeface="Arial" panose="020B0604020202020204" pitchFamily="34" charset="0"/>
                <a:cs typeface="Arial" panose="020B0604020202020204" pitchFamily="34" charset="0"/>
              </a:rPr>
              <a:t>Argumentace Úřadu: </a:t>
            </a:r>
          </a:p>
          <a:p>
            <a:pPr algn="just">
              <a:lnSpc>
                <a:spcPct val="107000"/>
              </a:lnSpc>
              <a:spcAft>
                <a:spcPts val="800"/>
              </a:spcAft>
            </a:pPr>
            <a:r>
              <a:rPr lang="cs-CZ" sz="19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K argumentu zadavatele, že z provedené tržní konzultace vyplynulo, že vymezení předmětu veřejné zakázky je pro dodavatele srozumitelné</a:t>
            </a:r>
            <a:r>
              <a:rPr lang="cs-CZ" sz="1900" dirty="0">
                <a:effectLst/>
                <a:latin typeface="Arial" panose="020B0604020202020204" pitchFamily="34" charset="0"/>
                <a:ea typeface="Calibri" panose="020F0502020204030204" pitchFamily="34" charset="0"/>
                <a:cs typeface="Times New Roman" panose="02020603050405020304" pitchFamily="18" charset="0"/>
              </a:rPr>
              <a:t>, Úřad uvádí, že </a:t>
            </a:r>
            <a:r>
              <a:rPr lang="cs-CZ" sz="19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nesrozumitelnost vymezení předmětu plnění veřejné zakázky může vyvstat až po podání nabídek </a:t>
            </a:r>
            <a:r>
              <a:rPr lang="cs-CZ" sz="1900" dirty="0">
                <a:effectLst/>
                <a:latin typeface="Arial" panose="020B0604020202020204" pitchFamily="34" charset="0"/>
                <a:ea typeface="Calibri" panose="020F0502020204030204" pitchFamily="34" charset="0"/>
                <a:cs typeface="Times New Roman" panose="02020603050405020304" pitchFamily="18" charset="0"/>
              </a:rPr>
              <a:t>dodavateli </a:t>
            </a:r>
            <a:r>
              <a:rPr lang="cs-CZ" sz="19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 jejich následném vyloučení </a:t>
            </a:r>
            <a:r>
              <a:rPr lang="cs-CZ" sz="1900" dirty="0">
                <a:effectLst/>
                <a:latin typeface="Arial" panose="020B0604020202020204" pitchFamily="34" charset="0"/>
                <a:ea typeface="Calibri" panose="020F0502020204030204" pitchFamily="34" charset="0"/>
                <a:cs typeface="Times New Roman" panose="02020603050405020304" pitchFamily="18" charset="0"/>
              </a:rPr>
              <a:t>zadavatel pro nesplnění zadávacích podmínek. Jinými slovy </a:t>
            </a:r>
            <a:r>
              <a:rPr lang="cs-CZ" sz="19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dodavatel v okamžiku podání své nabídky může považovat zadávací podmínky za jasné a srozumitelné </a:t>
            </a:r>
            <a:r>
              <a:rPr lang="cs-CZ" sz="1900" dirty="0">
                <a:effectLst/>
                <a:latin typeface="Arial" panose="020B0604020202020204" pitchFamily="34" charset="0"/>
                <a:ea typeface="Calibri" panose="020F0502020204030204" pitchFamily="34" charset="0"/>
                <a:cs typeface="Times New Roman" panose="02020603050405020304" pitchFamily="18" charset="0"/>
              </a:rPr>
              <a:t>v kontextu svého výkladu daných podmínek, ale současně zadavatel může pod stejnými podmínkami vidět jiný výklad. </a:t>
            </a:r>
            <a:r>
              <a:rPr lang="cs-CZ" sz="19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Úřad připomíná, že zadavatel se v předběžných tržních konzultacích neptal jednotlivých dodavatelů výslovně na výklad pojmu „bez perforace“, </a:t>
            </a:r>
            <a:r>
              <a:rPr lang="cs-CZ" sz="19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ale pouze je požádal, aby mu poskytli zpětnou vazbu v případě, že by předmět veřejné zakázky shledali jako nedostatečně konkrétně popsaný a srozumitelný </a:t>
            </a:r>
            <a:r>
              <a:rPr lang="cs-CZ" sz="1900" dirty="0">
                <a:effectLst/>
                <a:latin typeface="Arial" panose="020B0604020202020204" pitchFamily="34" charset="0"/>
                <a:ea typeface="Calibri" panose="020F0502020204030204" pitchFamily="34" charset="0"/>
                <a:cs typeface="Times New Roman" panose="02020603050405020304" pitchFamily="18" charset="0"/>
              </a:rPr>
              <a:t>(viz bod 54. odůvodnění tohoto rozhodnutí). Z toho, že k podání takové zpětné vazby ze strany dodavatelů nedošlo, přitom nelze automaticky dovozovat, že pojem „bez perforace“ všichni dodavatelé chápou stejně jako zadavatel. To, jak daný pojem chápou dodavatelé na relevantním trhu, tak bylo zjištěno až Úřadem provedeným šetřením, ze kterého, jak již bylo výše uvedeno, právě vyplynulo, že různí dodavatelé tento pojem chápou různě, a tedy bez bližšího upřesnění významu pojmu v zadávacích podmínkách lze tento pojem považovat za pojem, který může mít více významů. (78)</a:t>
            </a:r>
          </a:p>
        </p:txBody>
      </p:sp>
    </p:spTree>
    <p:extLst>
      <p:ext uri="{BB962C8B-B14F-4D97-AF65-F5344CB8AC3E}">
        <p14:creationId xmlns:p14="http://schemas.microsoft.com/office/powerpoint/2010/main" val="14952424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effectLst/>
                <a:latin typeface="Arial" panose="020B0604020202020204" pitchFamily="34" charset="0"/>
                <a:ea typeface="Calibri" panose="020F0502020204030204" pitchFamily="34" charset="0"/>
                <a:cs typeface="Times New Roman" panose="02020603050405020304" pitchFamily="18" charset="0"/>
              </a:rPr>
              <a:t>PH VZMR</a:t>
            </a: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4232875102"/>
              </p:ext>
            </p:extLst>
          </p:nvPr>
        </p:nvGraphicFramePr>
        <p:xfrm>
          <a:off x="0" y="712569"/>
          <a:ext cx="9144000" cy="5586189"/>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484183">
                <a:tc>
                  <a:txBody>
                    <a:bodyPr/>
                    <a:lstStyle/>
                    <a:p>
                      <a:pPr algn="just">
                        <a:lnSpc>
                          <a:spcPct val="107000"/>
                        </a:lnSpc>
                        <a:spcAft>
                          <a:spcPts val="800"/>
                        </a:spcAft>
                      </a:pPr>
                      <a:r>
                        <a:rPr lang="cs-CZ" sz="22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ÚOHS-S0506/2023/VZ, č. j. ÚOHS-36063/2023/510</a:t>
                      </a:r>
                      <a:endParaRPr lang="cs-CZ" sz="22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844659">
                <a:tc>
                  <a:txBody>
                    <a:bodyPr/>
                    <a:lstStyle/>
                    <a:p>
                      <a:pPr algn="just">
                        <a:lnSpc>
                          <a:spcPct val="107000"/>
                        </a:lnSpc>
                        <a:spcAft>
                          <a:spcPts val="800"/>
                        </a:spcAft>
                      </a:pPr>
                      <a:r>
                        <a:rPr lang="cs-CZ" sz="22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3"/>
                        </a:rPr>
                        <a:t>https://www.uohs.cz/cs/verejne-zakazky/sbirky-rozhodnuti/detail-19267.html</a:t>
                      </a:r>
                      <a:endParaRPr lang="cs-CZ" sz="22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450015">
                <a:tc>
                  <a:txBody>
                    <a:bodyPr/>
                    <a:lstStyle/>
                    <a:p>
                      <a:pPr algn="just">
                        <a:lnSpc>
                          <a:spcPct val="107000"/>
                        </a:lnSpc>
                        <a:spcAft>
                          <a:spcPts val="800"/>
                        </a:spcAft>
                      </a:pPr>
                      <a:r>
                        <a:rPr lang="cs-CZ" sz="2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Úsekové měření rychlosti v obci Bílá</a:t>
                      </a:r>
                      <a:endParaRPr lang="cs-CZ" sz="22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447673">
                <a:tc>
                  <a:txBody>
                    <a:bodyPr/>
                    <a:lstStyle/>
                    <a:p>
                      <a:pPr algn="just">
                        <a:lnSpc>
                          <a:spcPct val="107000"/>
                        </a:lnSpc>
                        <a:spcAft>
                          <a:spcPts val="800"/>
                        </a:spcAft>
                      </a:pPr>
                      <a:r>
                        <a:rPr lang="cs-CZ" sz="2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7. 10. 2023</a:t>
                      </a:r>
                      <a:endParaRPr lang="cs-CZ" sz="22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405425">
                <a:tc>
                  <a:txBody>
                    <a:bodyPr/>
                    <a:lstStyle/>
                    <a:p>
                      <a:pPr algn="just">
                        <a:lnSpc>
                          <a:spcPct val="107000"/>
                        </a:lnSpc>
                        <a:spcAft>
                          <a:spcPts val="800"/>
                        </a:spcAft>
                      </a:pPr>
                      <a:r>
                        <a:rPr lang="cs-CZ" sz="2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obec Bílá</a:t>
                      </a:r>
                      <a:endParaRPr lang="cs-CZ" sz="22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1610090">
                <a:tc>
                  <a:txBody>
                    <a:bodyPr/>
                    <a:lstStyle/>
                    <a:p>
                      <a:pPr algn="just">
                        <a:lnSpc>
                          <a:spcPct val="107000"/>
                        </a:lnSpc>
                        <a:spcAft>
                          <a:spcPts val="800"/>
                        </a:spcAft>
                      </a:pPr>
                      <a:r>
                        <a:rPr lang="cs-CZ" sz="2200"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Obviněný se dopustil přestupku </a:t>
                      </a:r>
                      <a:r>
                        <a:rPr lang="cs-CZ"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podle § 268 odst. 1 písm. a) ZZVZ tím, že nedodržel pravidlo pro zadávání veřejných zakázek stanovené v § 2 odst. 3 a § 52 ZZVZ, když podlimitní veřejnou zakázku, jejímž předmětem je nájem zařízení pro měření úsekové/okamžité rychlosti a zabezpečení provozu najatých zařízení včetně automatizovaného přenosu dat o provedeném měření a zajištění provozu potřebných softwarových aplikací na dobu 48 měsíců, zadal mimo zadávací řízení, tj. aniž provedl zadávací řízení, ačkoli k tomu byl povinen…</a:t>
                      </a:r>
                      <a:endParaRPr lang="cs-CZ" sz="22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92917603"/>
                  </a:ext>
                </a:extLst>
              </a:tr>
            </a:tbl>
          </a:graphicData>
        </a:graphic>
      </p:graphicFrame>
    </p:spTree>
    <p:extLst>
      <p:ext uri="{BB962C8B-B14F-4D97-AF65-F5344CB8AC3E}">
        <p14:creationId xmlns:p14="http://schemas.microsoft.com/office/powerpoint/2010/main" val="22355706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800" b="1" dirty="0">
                <a:latin typeface="Arial" panose="020B0604020202020204" pitchFamily="34" charset="0"/>
                <a:cs typeface="Arial" panose="020B0604020202020204" pitchFamily="34" charset="0"/>
              </a:rPr>
              <a:t>Skutkový stav: </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PH VZMR stanovena jako</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součin měsíčního nájmu </a:t>
            </a:r>
            <a:r>
              <a:rPr lang="pl-PL" sz="2400" dirty="0">
                <a:effectLst/>
                <a:latin typeface="Arial" panose="020B0604020202020204" pitchFamily="34" charset="0"/>
                <a:ea typeface="Calibri" panose="020F0502020204030204" pitchFamily="34" charset="0"/>
                <a:cs typeface="Times New Roman" panose="02020603050405020304" pitchFamily="18" charset="0"/>
              </a:rPr>
              <a:t>41.300 Kč bez DPH a 48 měsíců,</a:t>
            </a:r>
          </a:p>
          <a:p>
            <a:pPr algn="just">
              <a:lnSpc>
                <a:spcPct val="107000"/>
              </a:lnSpc>
              <a:spcAft>
                <a:spcPts val="800"/>
              </a:spcAft>
            </a:pPr>
            <a:r>
              <a:rPr lang="pl-PL" sz="2400" dirty="0">
                <a:effectLst/>
                <a:latin typeface="Arial" panose="020B0604020202020204" pitchFamily="34" charset="0"/>
                <a:ea typeface="Calibri" panose="020F0502020204030204" pitchFamily="34" charset="0"/>
                <a:cs typeface="Times New Roman" panose="02020603050405020304" pitchFamily="18" charset="0"/>
              </a:rPr>
              <a:t>1.982.400 Kč bez DPH.</a:t>
            </a:r>
          </a:p>
          <a:p>
            <a:pPr algn="just">
              <a:lnSpc>
                <a:spcPct val="107000"/>
              </a:lnSpc>
              <a:spcAft>
                <a:spcPts val="800"/>
              </a:spcAft>
            </a:pPr>
            <a:r>
              <a:rPr lang="pl-PL" sz="2400" dirty="0">
                <a:latin typeface="Arial" panose="020B0604020202020204" pitchFamily="34" charset="0"/>
                <a:cs typeface="Times New Roman" panose="02020603050405020304" pitchFamily="18" charset="0"/>
              </a:rPr>
              <a:t>Ve smlouvě byla zakotvena možnost navýšení nájemného o roční míru inflace.</a:t>
            </a:r>
          </a:p>
          <a:p>
            <a:pPr algn="just">
              <a:lnSpc>
                <a:spcPct val="107000"/>
              </a:lnSpc>
              <a:spcAft>
                <a:spcPts val="800"/>
              </a:spcAft>
            </a:pPr>
            <a:r>
              <a:rPr lang="pl-PL" sz="2400" dirty="0">
                <a:latin typeface="Arial" panose="020B0604020202020204" pitchFamily="34" charset="0"/>
                <a:cs typeface="Times New Roman" panose="02020603050405020304" pitchFamily="18" charset="0"/>
              </a:rPr>
              <a:t>Dodavatel v souladu se smlouvou jednostranně navýšil nájemné o roční míru inflace na</a:t>
            </a:r>
          </a:p>
          <a:p>
            <a:pPr algn="just">
              <a:lnSpc>
                <a:spcPct val="107000"/>
              </a:lnSpc>
              <a:spcAft>
                <a:spcPts val="800"/>
              </a:spcAft>
            </a:pPr>
            <a:r>
              <a:rPr lang="pl-PL" sz="2400" dirty="0">
                <a:latin typeface="Arial" panose="020B0604020202020204" pitchFamily="34" charset="0"/>
                <a:cs typeface="Times New Roman" panose="02020603050405020304" pitchFamily="18" charset="0"/>
              </a:rPr>
              <a:t>47.536,3 Kč.</a:t>
            </a:r>
          </a:p>
          <a:p>
            <a:pPr algn="just">
              <a:lnSpc>
                <a:spcPct val="107000"/>
              </a:lnSpc>
              <a:spcAft>
                <a:spcPts val="800"/>
              </a:spcAft>
            </a:pPr>
            <a:endParaRPr lang="cs-CZ" sz="2400" dirty="0">
              <a:latin typeface="Arial" panose="020B0604020202020204" pitchFamily="34" charset="0"/>
              <a:cs typeface="Times New Roman" panose="02020603050405020304" pitchFamily="18" charset="0"/>
            </a:endParaRPr>
          </a:p>
          <a:p>
            <a:pPr algn="just"/>
            <a:endParaRPr lang="cs-CZ" sz="1800" b="1" dirty="0">
              <a:latin typeface="Arial" panose="020B0604020202020204" pitchFamily="34" charset="0"/>
              <a:cs typeface="Times New Roman" panose="02020603050405020304" pitchFamily="18"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65446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404664"/>
            <a:ext cx="9144000" cy="6453336"/>
          </a:xfrm>
        </p:spPr>
        <p:txBody>
          <a:bodyPr/>
          <a:lstStyle/>
          <a:p>
            <a:pPr marL="0" indent="0" algn="just">
              <a:buNone/>
            </a:pPr>
            <a:r>
              <a:rPr lang="cs-CZ" sz="2400" b="1" dirty="0">
                <a:latin typeface="Arial" panose="020B0604020202020204" pitchFamily="34" charset="0"/>
                <a:cs typeface="Arial" panose="020B0604020202020204" pitchFamily="34" charset="0"/>
              </a:rPr>
              <a:t>Právní úprava: </a:t>
            </a:r>
          </a:p>
          <a:p>
            <a:pPr marL="0" indent="0" algn="just">
              <a:buNone/>
            </a:pPr>
            <a:r>
              <a:rPr lang="cs-CZ" sz="2400" b="1" dirty="0">
                <a:latin typeface="Arial" panose="020B0604020202020204" pitchFamily="34" charset="0"/>
                <a:cs typeface="Arial" panose="020B0604020202020204" pitchFamily="34" charset="0"/>
              </a:rPr>
              <a:t>§ 16 odst. 3 ZZVZ</a:t>
            </a:r>
          </a:p>
          <a:p>
            <a:pPr marL="0" indent="0" algn="just">
              <a:lnSpc>
                <a:spcPct val="107000"/>
              </a:lnSpc>
              <a:spcAft>
                <a:spcPts val="800"/>
              </a:spcAft>
              <a:buNone/>
            </a:pPr>
            <a:r>
              <a:rPr lang="cs-CZ" sz="24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Do předpokládané hodnoty veřejné zakázky se zahrne předpokládaná hodnota změn závazků ze smlouvy, jejichž možnost byla vyhrazena v zadávací dokumentaci podle § 100. Pokud si zadavatel vyhradí plnění podle § 100 odst. 3, uvede v zadávací dokumentaci předpokládanou hodnotu vyhrazeného plnění.</a:t>
            </a:r>
            <a:endParaRPr lang="cs-CZ" sz="17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2711790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200" b="1" dirty="0">
                <a:latin typeface="Arial" panose="020B0604020202020204" pitchFamily="34" charset="0"/>
                <a:cs typeface="Arial" panose="020B0604020202020204" pitchFamily="34" charset="0"/>
              </a:rPr>
              <a:t>Argumentace Úřadu: </a:t>
            </a:r>
          </a:p>
          <a:p>
            <a:pPr algn="just">
              <a:lnSpc>
                <a:spcPct val="107000"/>
              </a:lnSpc>
              <a:spcAft>
                <a:spcPts val="800"/>
              </a:spcAft>
            </a:pP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Obviněný měl dále při zadání veřejné zakázky zohlednit § 16 odst. 3 zákona</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podle kterého do předpokládané hodnoty veřejné zakázky musí být započtena rovněž hodnota vyhrazené změny závazku podle § 100 zákona</a:t>
            </a:r>
            <a:r>
              <a:rPr lang="cs-CZ" sz="2200" dirty="0">
                <a:effectLst/>
                <a:latin typeface="Arial" panose="020B0604020202020204" pitchFamily="34" charset="0"/>
                <a:ea typeface="Calibri" panose="020F0502020204030204" pitchFamily="34" charset="0"/>
                <a:cs typeface="Times New Roman" panose="02020603050405020304" pitchFamily="18" charset="0"/>
              </a:rPr>
              <a:t> v rozhodném znění, </a:t>
            </a:r>
            <a:r>
              <a:rPr lang="cs-CZ" sz="2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přičemž inflační doložka představuje svou podstatou vyhrazenou změnu závazku podle § 100 odst. 1 zákona </a:t>
            </a:r>
            <a:r>
              <a:rPr lang="cs-CZ" sz="2200" dirty="0">
                <a:effectLst/>
                <a:latin typeface="Arial" panose="020B0604020202020204" pitchFamily="34" charset="0"/>
                <a:ea typeface="Calibri" panose="020F0502020204030204" pitchFamily="34" charset="0"/>
                <a:cs typeface="Times New Roman" panose="02020603050405020304" pitchFamily="18" charset="0"/>
              </a:rPr>
              <a:t>v rozhodném znění. </a:t>
            </a:r>
          </a:p>
          <a:p>
            <a:pPr algn="just">
              <a:lnSpc>
                <a:spcPct val="107000"/>
              </a:lnSpc>
              <a:spcAft>
                <a:spcPts val="800"/>
              </a:spcAft>
            </a:pPr>
            <a:r>
              <a:rPr lang="cs-CZ" sz="2200" dirty="0">
                <a:effectLst/>
                <a:latin typeface="Arial" panose="020B0604020202020204" pitchFamily="34" charset="0"/>
                <a:ea typeface="Calibri" panose="020F0502020204030204" pitchFamily="34" charset="0"/>
                <a:cs typeface="Times New Roman" panose="02020603050405020304" pitchFamily="18" charset="0"/>
              </a:rPr>
              <a:t>Jinými slovy </a:t>
            </a: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měl obviněný v šetřené věci předpokládanou hodnotu stanovit s vědomím toho</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že vybraný dodavatel v letech následujících po podpisu smlouvy</a:t>
            </a:r>
            <a:r>
              <a:rPr lang="cs-CZ" sz="2200" dirty="0">
                <a:effectLst/>
                <a:latin typeface="Arial" panose="020B0604020202020204" pitchFamily="34" charset="0"/>
                <a:ea typeface="Calibri" panose="020F0502020204030204" pitchFamily="34" charset="0"/>
                <a:cs typeface="Times New Roman" panose="02020603050405020304" pitchFamily="18" charset="0"/>
              </a:rPr>
              <a:t> (tj. v letech 2023 až 2026)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je oprávněn každoročně uplatnit </a:t>
            </a:r>
            <a:r>
              <a:rPr lang="cs-CZ" sz="2200" dirty="0">
                <a:effectLst/>
                <a:latin typeface="Arial" panose="020B0604020202020204" pitchFamily="34" charset="0"/>
                <a:ea typeface="Calibri" panose="020F0502020204030204" pitchFamily="34" charset="0"/>
                <a:cs typeface="Times New Roman" panose="02020603050405020304" pitchFamily="18" charset="0"/>
              </a:rPr>
              <a:t>(nejpozději do 2 měsíců po skončení kalendářního roku)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inflační doložku smlouvy</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tedy navýšit cenu nájemného o roční míru inflace za uplynulý kalendářní rok </a:t>
            </a:r>
            <a:r>
              <a:rPr lang="cs-CZ" sz="2200" dirty="0">
                <a:effectLst/>
                <a:latin typeface="Arial" panose="020B0604020202020204" pitchFamily="34" charset="0"/>
                <a:ea typeface="Calibri" panose="020F0502020204030204" pitchFamily="34" charset="0"/>
                <a:cs typeface="Times New Roman" panose="02020603050405020304" pitchFamily="18" charset="0"/>
              </a:rPr>
              <a:t>vykázanou Českým statistickým úřadem (dále jen „ČSÚ“). Tomuto závěru Úřadu svědčí i odpověď uveřejněná na portálu Ministerstva pro místní rozvoj ČR https://portal-vz.cz (v podrobnostech viz bod 57. odůvodnění tohoto rozhodnutí). (67)</a:t>
            </a:r>
          </a:p>
        </p:txBody>
      </p:sp>
    </p:spTree>
    <p:extLst>
      <p:ext uri="{BB962C8B-B14F-4D97-AF65-F5344CB8AC3E}">
        <p14:creationId xmlns:p14="http://schemas.microsoft.com/office/powerpoint/2010/main" val="35285784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500" b="1" dirty="0">
                <a:latin typeface="Arial" panose="020B0604020202020204" pitchFamily="34" charset="0"/>
                <a:cs typeface="Arial" panose="020B0604020202020204" pitchFamily="34" charset="0"/>
              </a:rPr>
              <a:t>Argumentace Úřadu: </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Úřad dále uvádí, že v šetřeném případě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měla být obviněnému ke dni podpisu smlouvy </a:t>
            </a:r>
            <a:r>
              <a:rPr lang="cs-CZ" sz="2400" dirty="0">
                <a:effectLst/>
                <a:latin typeface="Arial" panose="020B0604020202020204" pitchFamily="34" charset="0"/>
                <a:ea typeface="Calibri" panose="020F0502020204030204" pitchFamily="34" charset="0"/>
                <a:cs typeface="Times New Roman" panose="02020603050405020304" pitchFamily="18" charset="0"/>
              </a:rPr>
              <a:t>(tj. ke dni 1. 7. 2022)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známa míra inflace za rok 2021 vykázaná ČSÚ ve výši 3,8 % </a:t>
            </a:r>
            <a:r>
              <a:rPr lang="cs-CZ" sz="2400" dirty="0">
                <a:effectLst/>
                <a:latin typeface="Arial" panose="020B0604020202020204" pitchFamily="34" charset="0"/>
                <a:ea typeface="Calibri" panose="020F0502020204030204" pitchFamily="34" charset="0"/>
                <a:cs typeface="Times New Roman" panose="02020603050405020304" pitchFamily="18" charset="0"/>
              </a:rPr>
              <a:t>(viz bod 56. odůvodnění tohoto rozhodnutí). Pokud by tedy obviněný inflační doložku smlouvy při stanovení předpokládané hodnoty šetřené veřejné zakázky zohlednil,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musel by při znalosti poslední známé roční míry inflace její minimální výši stanovit jako součet výše měsíčního nájmu </a:t>
            </a:r>
            <a:r>
              <a:rPr lang="cs-CZ" sz="2400" dirty="0">
                <a:effectLst/>
                <a:latin typeface="Arial" panose="020B0604020202020204" pitchFamily="34" charset="0"/>
                <a:ea typeface="Calibri" panose="020F0502020204030204" pitchFamily="34" charset="0"/>
                <a:cs typeface="Times New Roman" panose="02020603050405020304" pitchFamily="18" charset="0"/>
              </a:rPr>
              <a:t>za měsíce roku 2022 a výše měsíčního nájmu za měsíce let 2023 až 2026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navýšené o poslední známou míru inflace</a:t>
            </a:r>
            <a:r>
              <a:rPr lang="cs-CZ" sz="2400" dirty="0">
                <a:effectLst/>
                <a:latin typeface="Arial" panose="020B0604020202020204" pitchFamily="34" charset="0"/>
                <a:ea typeface="Calibri" panose="020F0502020204030204" pitchFamily="34" charset="0"/>
                <a:cs typeface="Times New Roman" panose="02020603050405020304" pitchFamily="18" charset="0"/>
              </a:rPr>
              <a:t>. Stanovení předpokládané hodnoty šetřené veřejné zakázky by pak při této prognóze vypadalo následovně: (68)</a:t>
            </a:r>
          </a:p>
          <a:p>
            <a:pPr marL="0" indent="0" algn="just">
              <a:lnSpc>
                <a:spcPct val="107000"/>
              </a:lnSpc>
              <a:spcAft>
                <a:spcPts val="800"/>
              </a:spcAf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209367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latin typeface="Arial" panose="020B0604020202020204" pitchFamily="34" charset="0"/>
                <a:ea typeface="Calibri" panose="020F0502020204030204" pitchFamily="34" charset="0"/>
                <a:cs typeface="Times New Roman" panose="02020603050405020304" pitchFamily="18" charset="0"/>
              </a:rPr>
              <a:t>Hodnocení</a:t>
            </a:r>
            <a:endParaRPr lang="cs-CZ" sz="24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377978400"/>
              </p:ext>
            </p:extLst>
          </p:nvPr>
        </p:nvGraphicFramePr>
        <p:xfrm>
          <a:off x="0" y="712569"/>
          <a:ext cx="9144000" cy="5187295"/>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484183">
                <a:tc>
                  <a:txBody>
                    <a:bodyPr/>
                    <a:lstStyle/>
                    <a:p>
                      <a:pPr algn="just">
                        <a:lnSpc>
                          <a:spcPct val="107000"/>
                        </a:lnSpc>
                        <a:spcAft>
                          <a:spcPts val="800"/>
                        </a:spcAft>
                      </a:pPr>
                      <a:r>
                        <a:rPr lang="cs-CZ" sz="24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ÚOHS-S0488/2023/VZ, č. j. ÚOHS-36388/2023/500</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844659">
                <a:tc>
                  <a:txBody>
                    <a:bodyPr/>
                    <a:lstStyle/>
                    <a:p>
                      <a:pPr algn="just">
                        <a:lnSpc>
                          <a:spcPct val="107000"/>
                        </a:lnSpc>
                        <a:spcAft>
                          <a:spcPts val="800"/>
                        </a:spcAft>
                      </a:pPr>
                      <a:r>
                        <a:rPr lang="cs-CZ" sz="24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3"/>
                        </a:rPr>
                        <a:t>https://www.uohs.cz/cs/verejne-zakazky/sbirky-rozhodnuti/detail-19285.html</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450015">
                <a:tc>
                  <a:txBody>
                    <a:bodyPr/>
                    <a:lstStyle/>
                    <a:p>
                      <a:pPr algn="just">
                        <a:lnSpc>
                          <a:spcPct val="107000"/>
                        </a:lnSpc>
                        <a:spcAft>
                          <a:spcPts val="800"/>
                        </a:spcAft>
                      </a:pPr>
                      <a:r>
                        <a:rPr lang="cs-CZ" sz="2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Zajištění dopravní obslužnosti veřejnou linkovou dopravou na území Kraje Vysočina od roku 2024 – oblast č. 2</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447673">
                <a:tc>
                  <a:txBody>
                    <a:bodyPr/>
                    <a:lstStyle/>
                    <a:p>
                      <a:pPr algn="just">
                        <a:lnSpc>
                          <a:spcPct val="107000"/>
                        </a:lnSpc>
                        <a:spcAft>
                          <a:spcPts val="800"/>
                        </a:spcAft>
                      </a:pPr>
                      <a:r>
                        <a:rPr lang="cs-CZ"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11. 10. 2023</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405425">
                <a:tc>
                  <a:txBody>
                    <a:bodyPr/>
                    <a:lstStyle/>
                    <a:p>
                      <a:pPr algn="just">
                        <a:lnSpc>
                          <a:spcPct val="107000"/>
                        </a:lnSpc>
                        <a:spcAft>
                          <a:spcPts val="800"/>
                        </a:spcAft>
                      </a:pPr>
                      <a:r>
                        <a:rPr lang="cs-CZ" sz="2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Kraj Vysočina</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ARRIVA CITY s.r.o.</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1610090">
                <a:tc>
                  <a:txBody>
                    <a:bodyPr/>
                    <a:lstStyle/>
                    <a:p>
                      <a:pPr algn="just">
                        <a:lnSpc>
                          <a:spcPct val="107000"/>
                        </a:lnSpc>
                        <a:spcAft>
                          <a:spcPts val="800"/>
                        </a:spcAft>
                      </a:pPr>
                      <a:r>
                        <a:rPr lang="cs-CZ" sz="2400"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Návrh se zamítá</a:t>
                      </a:r>
                      <a:r>
                        <a:rPr lang="cs-CZ"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neboť nebyly zjištěny důvody pro uložení nápravného opatření.</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92917603"/>
                  </a:ext>
                </a:extLst>
              </a:tr>
            </a:tbl>
          </a:graphicData>
        </a:graphic>
      </p:graphicFrame>
    </p:spTree>
    <p:extLst>
      <p:ext uri="{BB962C8B-B14F-4D97-AF65-F5344CB8AC3E}">
        <p14:creationId xmlns:p14="http://schemas.microsoft.com/office/powerpoint/2010/main" val="24261872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800" b="1" dirty="0">
                <a:latin typeface="Arial" panose="020B0604020202020204" pitchFamily="34" charset="0"/>
                <a:cs typeface="Arial" panose="020B0604020202020204" pitchFamily="34" charset="0"/>
              </a:rPr>
              <a:t>Skutkový stav: </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Průměrné stáří vozidel nesmí být v žádném okamžiku plnění smlouvy vyšší než 9 let,</a:t>
            </a:r>
          </a:p>
          <a:p>
            <a:pPr algn="just">
              <a:lnSpc>
                <a:spcPct val="107000"/>
              </a:lnSpc>
              <a:spcAft>
                <a:spcPts val="800"/>
              </a:spcAft>
            </a:pPr>
            <a:r>
              <a:rPr lang="cs-CZ" sz="2400" dirty="0">
                <a:latin typeface="Arial" panose="020B0604020202020204" pitchFamily="34" charset="0"/>
                <a:cs typeface="Times New Roman" panose="02020603050405020304" pitchFamily="18" charset="0"/>
              </a:rPr>
              <a:t>maximální stáří vozidel, mimo záložních, nesmí být víc než 12 let.</a:t>
            </a:r>
          </a:p>
          <a:p>
            <a:pPr algn="just">
              <a:lnSpc>
                <a:spcPct val="107000"/>
              </a:lnSpc>
              <a:spcAft>
                <a:spcPts val="800"/>
              </a:spcAft>
            </a:pPr>
            <a:r>
              <a:rPr lang="cs-CZ" sz="2400" dirty="0">
                <a:latin typeface="Arial" panose="020B0604020202020204" pitchFamily="34" charset="0"/>
                <a:cs typeface="Times New Roman" panose="02020603050405020304" pitchFamily="18" charset="0"/>
              </a:rPr>
              <a:t>Zaváže-li se dodavatel garantovat maximální průměrné stáří vozidel, mimo záložních, 7 let,</a:t>
            </a:r>
          </a:p>
          <a:p>
            <a:pPr algn="just">
              <a:lnSpc>
                <a:spcPct val="107000"/>
              </a:lnSpc>
              <a:spcAft>
                <a:spcPts val="800"/>
              </a:spcAft>
            </a:pPr>
            <a:r>
              <a:rPr lang="cs-CZ" sz="2400" dirty="0">
                <a:latin typeface="Arial" panose="020B0604020202020204" pitchFamily="34" charset="0"/>
                <a:cs typeface="Times New Roman" panose="02020603050405020304" pitchFamily="18" charset="0"/>
              </a:rPr>
              <a:t>obdrží v rámci hodnotícího kritéria „Maximální garantované průměrné stáří vozového parku “, s vahou 10 %, 100 bodů,</a:t>
            </a:r>
          </a:p>
          <a:p>
            <a:pPr algn="just">
              <a:lnSpc>
                <a:spcPct val="107000"/>
              </a:lnSpc>
              <a:spcAft>
                <a:spcPts val="800"/>
              </a:spcAft>
            </a:pPr>
            <a:r>
              <a:rPr lang="cs-CZ" sz="2400" dirty="0">
                <a:latin typeface="Arial" panose="020B0604020202020204" pitchFamily="34" charset="0"/>
                <a:cs typeface="Times New Roman" panose="02020603050405020304" pitchFamily="18" charset="0"/>
              </a:rPr>
              <a:t>nezaváže-li se, obdrží 0 bodů.</a:t>
            </a:r>
          </a:p>
          <a:p>
            <a:pPr algn="just">
              <a:lnSpc>
                <a:spcPct val="107000"/>
              </a:lnSpc>
              <a:spcAft>
                <a:spcPts val="800"/>
              </a:spcAft>
            </a:pPr>
            <a:r>
              <a:rPr lang="pl-PL" sz="2400" dirty="0">
                <a:latin typeface="Arial" panose="020B0604020202020204" pitchFamily="34" charset="0"/>
                <a:cs typeface="Times New Roman" panose="02020603050405020304" pitchFamily="18" charset="0"/>
              </a:rPr>
              <a:t>Kterákoliv ze Stran může Smlouvu písemně vypovědět, a to i bez uvedení důvodu. Výpovědní lhůta činí 30 měsíců a začíná běžet od prvního dne měsíce následujícího po měsíci, v němž byla výpověď doručena druhé Straně.“.</a:t>
            </a:r>
          </a:p>
          <a:p>
            <a:pPr algn="just">
              <a:lnSpc>
                <a:spcPct val="107000"/>
              </a:lnSpc>
              <a:spcAft>
                <a:spcPts val="800"/>
              </a:spcAft>
            </a:pPr>
            <a:endParaRPr lang="cs-CZ" sz="2400" dirty="0">
              <a:latin typeface="Arial" panose="020B0604020202020204" pitchFamily="34" charset="0"/>
              <a:cs typeface="Times New Roman" panose="02020603050405020304" pitchFamily="18" charset="0"/>
            </a:endParaRPr>
          </a:p>
          <a:p>
            <a:pPr algn="just"/>
            <a:endParaRPr lang="cs-CZ" sz="1800" b="1" dirty="0">
              <a:latin typeface="Arial" panose="020B0604020202020204" pitchFamily="34" charset="0"/>
              <a:cs typeface="Times New Roman" panose="02020603050405020304" pitchFamily="18"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33329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188640"/>
            <a:ext cx="9108504" cy="6669360"/>
          </a:xfrm>
        </p:spPr>
        <p:txBody>
          <a:bodyPr/>
          <a:lstStyle/>
          <a:p>
            <a:pPr marL="0" indent="0" algn="just">
              <a:buNone/>
            </a:pPr>
            <a:r>
              <a:rPr lang="cs-CZ" sz="2200" b="1" dirty="0">
                <a:latin typeface="Arial" panose="020B0604020202020204" pitchFamily="34" charset="0"/>
                <a:cs typeface="Arial" panose="020B0604020202020204" pitchFamily="34" charset="0"/>
              </a:rPr>
              <a:t>Argumentace Úřadu:</a:t>
            </a:r>
          </a:p>
          <a:p>
            <a:pPr algn="just"/>
            <a:r>
              <a:rPr lang="cs-CZ" sz="1800" dirty="0">
                <a:effectLst/>
                <a:latin typeface="Arial" panose="020B0604020202020204" pitchFamily="34" charset="0"/>
                <a:ea typeface="Calibri" panose="020F0502020204030204" pitchFamily="34" charset="0"/>
                <a:cs typeface="Times New Roman" panose="02020603050405020304" pitchFamily="18" charset="0"/>
              </a:rPr>
              <a:t>V šetřeném případě zadavatel v rozhodnutí o námitkách obhajuje jím stanovené hodnoticí kritérium tak, že </a:t>
            </a:r>
            <a:r>
              <a:rPr lang="cs-CZ" sz="1800" i="1" dirty="0">
                <a:effectLst/>
                <a:latin typeface="Arial" panose="020B0604020202020204" pitchFamily="34" charset="0"/>
                <a:ea typeface="Calibri" panose="020F0502020204030204" pitchFamily="34" charset="0"/>
                <a:cs typeface="Times New Roman" panose="02020603050405020304" pitchFamily="18" charset="0"/>
              </a:rPr>
              <a:t>„s narůstajícím stářím vozidel bývá spojena vyšší poruchovost, opotřebovanost exteriéru i interiéru či nižší komfort pro cestující i řidiče, stejně jako vyšší emise“</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Úřad k hodnoticímu kritériu uvádí</a:t>
            </a:r>
            <a:r>
              <a:rPr lang="cs-CZ" sz="1800" dirty="0">
                <a:effectLst/>
                <a:latin typeface="Arial" panose="020B0604020202020204" pitchFamily="34" charset="0"/>
                <a:ea typeface="Calibri" panose="020F0502020204030204" pitchFamily="34" charset="0"/>
                <a:cs typeface="Times New Roman" panose="02020603050405020304" pitchFamily="18" charset="0"/>
              </a:rPr>
              <a:t>, že </a:t>
            </a:r>
            <a:r>
              <a:rPr lang="cs-CZ" sz="18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je zde nepochybná souvislost s předmětem veřejné zakázky</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když se jedná o hodnocení vlastností autobusů (tj. stáří), kterými bude plněn předmět veřejné zakázky (linková autobusová doprava). </a:t>
            </a:r>
            <a:r>
              <a:rPr lang="cs-CZ" sz="1800" dirty="0">
                <a:effectLst/>
                <a:latin typeface="Arial" panose="020B0604020202020204" pitchFamily="34" charset="0"/>
                <a:ea typeface="Calibri" panose="020F0502020204030204" pitchFamily="34" charset="0"/>
                <a:cs typeface="Times New Roman" panose="02020603050405020304" pitchFamily="18" charset="0"/>
              </a:rPr>
              <a:t>Současně Úřad konstatuje, že </a:t>
            </a:r>
            <a:r>
              <a:rPr lang="cs-CZ" sz="18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zvolení a zdůvodnění předmětného hodnoticího kritéria zadavatelem se mu jeví jako pochopitelné, smysluplné a zcela legitimní</a:t>
            </a:r>
            <a:r>
              <a:rPr lang="cs-CZ" sz="1800" dirty="0">
                <a:effectLst/>
                <a:latin typeface="Arial" panose="020B0604020202020204" pitchFamily="34" charset="0"/>
                <a:ea typeface="Calibri" panose="020F0502020204030204" pitchFamily="34" charset="0"/>
                <a:cs typeface="Times New Roman" panose="02020603050405020304" pitchFamily="18" charset="0"/>
              </a:rPr>
              <a:t>, a tedy z pohledu předmětu veřejné zakázky v něm </a:t>
            </a:r>
            <a:r>
              <a:rPr lang="cs-CZ" sz="18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nevidí žádnou nepřiměřenost. </a:t>
            </a:r>
            <a:r>
              <a:rPr lang="cs-CZ" sz="1800" dirty="0">
                <a:effectLst/>
                <a:latin typeface="Arial" panose="020B0604020202020204" pitchFamily="34" charset="0"/>
                <a:ea typeface="Calibri" panose="020F0502020204030204" pitchFamily="34" charset="0"/>
                <a:cs typeface="Times New Roman" panose="02020603050405020304" pitchFamily="18" charset="0"/>
              </a:rPr>
              <a:t>(54)</a:t>
            </a:r>
          </a:p>
          <a:p>
            <a:pPr algn="just"/>
            <a:r>
              <a:rPr lang="cs-CZ" sz="1800" dirty="0">
                <a:effectLst/>
                <a:latin typeface="Arial" panose="020B0604020202020204" pitchFamily="34" charset="0"/>
                <a:ea typeface="Calibri" panose="020F0502020204030204" pitchFamily="34" charset="0"/>
                <a:cs typeface="Times New Roman" panose="02020603050405020304" pitchFamily="18" charset="0"/>
              </a:rPr>
              <a:t>K tomu pak Úřad ve vztahu k šetřeném případu uvádí, že </a:t>
            </a:r>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i hodnoticí kritérium vyjadřující kvalitativní požadavek může ve své podstatě být pro část dodavatelů diskriminační</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ale stále se jedná o nastavení zadávacích podmínek zadavatelem za účelem dosažení nějakého jím stanoveného cíle</a:t>
            </a:r>
            <a:r>
              <a:rPr lang="cs-CZ" sz="1800" dirty="0">
                <a:effectLst/>
                <a:latin typeface="Arial" panose="020B0604020202020204" pitchFamily="34" charset="0"/>
                <a:ea typeface="Calibri" panose="020F0502020204030204" pitchFamily="34" charset="0"/>
                <a:cs typeface="Times New Roman" panose="02020603050405020304" pitchFamily="18" charset="0"/>
              </a:rPr>
              <a:t>, což v šetřeném případě je získání novějších autobusů pro celou dobu plnění veřejné zakázky. Skutečnost, že za určitou cenu v podobě nízké nabídkové ceny je zadavatel de facto ochoten se této kvalitativní složky hodnocení vzdát a vybrat za vybraného dodavatele někoho, kdo se k 7 letému stáří vozidel nezaváže, pakliže by nabídnul dostatečně nízkou cenu (a tedy jinými slovy tato podmínka není pro všechny povinná, jak tomu bylo v citovaném rozhodnutí Úřadu), nemění nic na obecných závěrech učiněných v citovaném rozhodnutí Úřadu a ani na závěrech uvedených v tomto rozhodnutí Úřadu. (60)</a:t>
            </a:r>
            <a:endParaRPr lang="cs-CZ" sz="18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endParaRPr lang="cs-CZ" sz="2500" b="1" dirty="0">
              <a:latin typeface="Arial" panose="020B0604020202020204" pitchFamily="34" charset="0"/>
              <a:cs typeface="Arial" panose="020B0604020202020204" pitchFamily="34" charset="0"/>
            </a:endParaRPr>
          </a:p>
          <a:p>
            <a:pPr marL="0" indent="0" algn="just">
              <a:lnSpc>
                <a:spcPct val="107000"/>
              </a:lnSpc>
              <a:spcAft>
                <a:spcPts val="800"/>
              </a:spcAf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115442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5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Je pouze na každém z dodavatelů, jak bude kalkulovat ocenění rizik</a:t>
            </a:r>
            <a:r>
              <a:rPr lang="cs-CZ" sz="2400" dirty="0">
                <a:effectLst/>
                <a:latin typeface="Arial" panose="020B0604020202020204" pitchFamily="34" charset="0"/>
                <a:ea typeface="Calibri" panose="020F0502020204030204" pitchFamily="34" charset="0"/>
                <a:cs typeface="Times New Roman" panose="02020603050405020304" pitchFamily="18" charset="0"/>
              </a:rPr>
              <a:t> spojených s veřejnou zakázkou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např. právě riziko možnosti výpovědi bez udání důvodu</a:t>
            </a:r>
            <a:r>
              <a:rPr lang="cs-CZ" sz="2400" dirty="0">
                <a:effectLst/>
                <a:latin typeface="Arial" panose="020B0604020202020204" pitchFamily="34" charset="0"/>
                <a:ea typeface="Calibri" panose="020F0502020204030204" pitchFamily="34" charset="0"/>
                <a:cs typeface="Times New Roman" panose="02020603050405020304" pitchFamily="18" charset="0"/>
              </a:rPr>
              <a:t>), přičemž každý z dodavatelů může využít naprosto odlišnou obchodní strategii, kterou mu umožní zadávací podmínky.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To, že různí dodavatelé v rámci přípravy svých nabídek využívají odlišnou obchodní strategii,</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je přitom zcela normální situace, která nastává v podstatě ve všech zadávacích řízeních</a:t>
            </a:r>
            <a:r>
              <a:rPr lang="cs-CZ" sz="2400" dirty="0">
                <a:effectLst/>
                <a:latin typeface="Arial" panose="020B0604020202020204" pitchFamily="34" charset="0"/>
                <a:ea typeface="Calibri" panose="020F0502020204030204" pitchFamily="34" charset="0"/>
                <a:cs typeface="Times New Roman" panose="02020603050405020304" pitchFamily="18" charset="0"/>
              </a:rPr>
              <a:t>, a nelze z ní jakkoli dovozovat nejasnost zadávacích podmínek. (81)</a:t>
            </a:r>
          </a:p>
          <a:p>
            <a:pPr marL="0" indent="0" algn="just">
              <a:buNone/>
            </a:pPr>
            <a:endParaRPr lang="cs-CZ" sz="2500" b="1" dirty="0">
              <a:latin typeface="Arial" panose="020B0604020202020204" pitchFamily="34" charset="0"/>
              <a:cs typeface="Arial" panose="020B0604020202020204" pitchFamily="34" charset="0"/>
            </a:endParaRPr>
          </a:p>
          <a:p>
            <a:pPr marL="0" indent="0" algn="just">
              <a:lnSpc>
                <a:spcPct val="107000"/>
              </a:lnSpc>
              <a:spcAft>
                <a:spcPts val="800"/>
              </a:spcAf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31389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Skutkový stav: </a:t>
            </a:r>
          </a:p>
          <a:p>
            <a:pPr algn="just"/>
            <a:r>
              <a:rPr lang="cs-CZ" sz="1800" i="1" dirty="0">
                <a:effectLst/>
                <a:latin typeface="Arial" panose="020B0604020202020204" pitchFamily="34" charset="0"/>
                <a:ea typeface="Calibri" panose="020F0502020204030204" pitchFamily="34" charset="0"/>
                <a:cs typeface="Times New Roman" panose="02020603050405020304" pitchFamily="18" charset="0"/>
              </a:rPr>
              <a:t>„pořízení </a:t>
            </a:r>
            <a:r>
              <a:rPr lang="cs-CZ" sz="1800" i="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5500 ks uživatelských přístupových trvalých licencí </a:t>
            </a:r>
            <a:r>
              <a:rPr lang="cs-CZ" sz="1800" i="1" dirty="0">
                <a:effectLst/>
                <a:latin typeface="Arial" panose="020B0604020202020204" pitchFamily="34" charset="0"/>
                <a:ea typeface="Calibri" panose="020F0502020204030204" pitchFamily="34" charset="0"/>
                <a:cs typeface="Times New Roman" panose="02020603050405020304" pitchFamily="18" charset="0"/>
              </a:rPr>
              <a:t>Exchange CAL v multilicenčním programu, který Zadavateli umožní aktivovat licenci prostřednictvím jednoho aktivačního klíče, možnost hromadné instalace, právo na </a:t>
            </a:r>
            <a:r>
              <a:rPr lang="cs-CZ" sz="1800" i="1" dirty="0" err="1">
                <a:effectLst/>
                <a:latin typeface="Arial" panose="020B0604020202020204" pitchFamily="34" charset="0"/>
                <a:ea typeface="Calibri" panose="020F0502020204030204" pitchFamily="34" charset="0"/>
                <a:cs typeface="Times New Roman" panose="02020603050405020304" pitchFamily="18" charset="0"/>
              </a:rPr>
              <a:t>downgrade</a:t>
            </a:r>
            <a:r>
              <a:rPr lang="cs-CZ" sz="1800" i="1" dirty="0">
                <a:effectLst/>
                <a:latin typeface="Arial" panose="020B0604020202020204" pitchFamily="34" charset="0"/>
                <a:ea typeface="Calibri" panose="020F0502020204030204" pitchFamily="34" charset="0"/>
                <a:cs typeface="Times New Roman" panose="02020603050405020304" pitchFamily="18" charset="0"/>
              </a:rPr>
              <a:t> a přenositelnost“</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1800" i="1" dirty="0">
                <a:effectLst/>
                <a:latin typeface="Arial" panose="020B0604020202020204" pitchFamily="34" charset="0"/>
                <a:ea typeface="Calibri" panose="020F0502020204030204" pitchFamily="34" charset="0"/>
                <a:cs typeface="Times New Roman" panose="02020603050405020304" pitchFamily="18" charset="0"/>
              </a:rPr>
              <a:t>»[v]  </a:t>
            </a:r>
            <a:r>
              <a:rPr lang="cs-CZ" sz="1800" i="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případě, že Účastník zadávacího řízení nabídne „použité“/ „druhotné“ licence </a:t>
            </a:r>
            <a:r>
              <a:rPr lang="cs-CZ" sz="1800" i="1" dirty="0">
                <a:effectLst/>
                <a:latin typeface="Arial" panose="020B0604020202020204" pitchFamily="34" charset="0"/>
                <a:ea typeface="Calibri" panose="020F0502020204030204" pitchFamily="34" charset="0"/>
                <a:cs typeface="Times New Roman" panose="02020603050405020304" pitchFamily="18" charset="0"/>
              </a:rPr>
              <a:t>speciálního SW, učiní součástí nabídky kompletní dokumentaci k takovým licencím v maximálně 5 multilicenčních balíčcích, které Účastník doloží v příloze 4 Smlouvy, včetně identifikace smlouvy, ze které licence pochází, původního nabyvatele licence tj. </a:t>
            </a:r>
            <a:r>
              <a:rPr lang="cs-CZ" sz="1800" i="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prokáže jejich historii, ze které bude patrné, že došlo k vyčerpání práva na distribuci</a:t>
            </a:r>
            <a:r>
              <a:rPr lang="cs-CZ" sz="1800" i="1" dirty="0">
                <a:effectLst/>
                <a:latin typeface="Arial" panose="020B0604020202020204" pitchFamily="34" charset="0"/>
                <a:ea typeface="Calibri" panose="020F0502020204030204" pitchFamily="34" charset="0"/>
                <a:cs typeface="Times New Roman" panose="02020603050405020304" pitchFamily="18" charset="0"/>
              </a:rPr>
              <a:t> (ve smyslu rozsudku Soudního dvora Evropské unie ve věci C-128/11) zejména že: </a:t>
            </a: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cs-CZ" sz="1800" i="1" dirty="0">
                <a:effectLst/>
                <a:latin typeface="Arial" panose="020B0604020202020204" pitchFamily="34" charset="0"/>
                <a:ea typeface="Calibri" panose="020F0502020204030204" pitchFamily="34" charset="0"/>
                <a:cs typeface="Times New Roman" panose="02020603050405020304" pitchFamily="18" charset="0"/>
              </a:rPr>
              <a:t>	a) původní nabyvatel zakoupil licence se souhlasem nositele autorských práv, 	ve státu Evropské unie, respektive Evropského hospodářského prostoru, </a:t>
            </a: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cs-CZ" sz="1800" i="1" dirty="0">
                <a:effectLst/>
                <a:latin typeface="Arial" panose="020B0604020202020204" pitchFamily="34" charset="0"/>
                <a:ea typeface="Calibri" panose="020F0502020204030204" pitchFamily="34" charset="0"/>
                <a:cs typeface="Times New Roman" panose="02020603050405020304" pitchFamily="18" charset="0"/>
              </a:rPr>
              <a:t>	b) licence byly jak původním, tak novým nabyvatelem úplně zakoupeny, nikoli 	pronajímány, </a:t>
            </a: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cs-CZ" sz="1800" i="1" dirty="0">
                <a:effectLst/>
                <a:latin typeface="Arial" panose="020B0604020202020204" pitchFamily="34" charset="0"/>
                <a:ea typeface="Calibri" panose="020F0502020204030204" pitchFamily="34" charset="0"/>
                <a:cs typeface="Times New Roman" panose="02020603050405020304" pitchFamily="18" charset="0"/>
              </a:rPr>
              <a:t>	c) na licencích neváznou žádná práva třetích stran, </a:t>
            </a: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cs-CZ" sz="1800" i="1" dirty="0">
                <a:effectLst/>
                <a:latin typeface="Arial" panose="020B0604020202020204" pitchFamily="34" charset="0"/>
                <a:ea typeface="Calibri" panose="020F0502020204030204" pitchFamily="34" charset="0"/>
                <a:cs typeface="Times New Roman" panose="02020603050405020304" pitchFamily="18" charset="0"/>
              </a:rPr>
              <a:t>	d) původní nabyvatel prohlásí, že licence jsou odinstalovány, nejsou používány 	a znemožní jejich použití v budoucnu.«</a:t>
            </a: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36109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effectLst/>
                <a:latin typeface="Arial" panose="020B0604020202020204" pitchFamily="34" charset="0"/>
                <a:ea typeface="Calibri" panose="020F0502020204030204" pitchFamily="34" charset="0"/>
                <a:cs typeface="Times New Roman" panose="02020603050405020304" pitchFamily="18" charset="0"/>
              </a:rPr>
              <a:t>Vyloučení pro dlouhodobé pochybení</a:t>
            </a: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2111913736"/>
              </p:ext>
            </p:extLst>
          </p:nvPr>
        </p:nvGraphicFramePr>
        <p:xfrm>
          <a:off x="0" y="712569"/>
          <a:ext cx="9144000" cy="4795945"/>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484183">
                <a:tc>
                  <a:txBody>
                    <a:bodyPr/>
                    <a:lstStyle/>
                    <a:p>
                      <a:pPr algn="just">
                        <a:lnSpc>
                          <a:spcPct val="107000"/>
                        </a:lnSpc>
                        <a:spcAft>
                          <a:spcPts val="800"/>
                        </a:spcAft>
                      </a:pPr>
                      <a:r>
                        <a:rPr lang="cs-CZ" sz="24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ÚOHS-S0487/2023/VZ, č. j. ÚOHS-37155/2023/500</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844659">
                <a:tc>
                  <a:txBody>
                    <a:bodyPr/>
                    <a:lstStyle/>
                    <a:p>
                      <a:pPr algn="just">
                        <a:lnSpc>
                          <a:spcPct val="107000"/>
                        </a:lnSpc>
                        <a:spcAft>
                          <a:spcPts val="800"/>
                        </a:spcAft>
                      </a:pPr>
                      <a:r>
                        <a:rPr lang="cs-CZ" sz="24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3"/>
                        </a:rPr>
                        <a:t>https://www.uohs.cz/cs/verejne-zakazky/sbirky-rozhodnuti/detail-19315.html</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450015">
                <a:tc>
                  <a:txBody>
                    <a:bodyPr/>
                    <a:lstStyle/>
                    <a:p>
                      <a:pPr algn="just">
                        <a:lnSpc>
                          <a:spcPct val="107000"/>
                        </a:lnSpc>
                        <a:spcAft>
                          <a:spcPts val="800"/>
                        </a:spcAft>
                      </a:pPr>
                      <a:r>
                        <a:rPr lang="cs-CZ" sz="2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"Projekt Človíček 2 – denní stacionář" – DSP + DPS</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447673">
                <a:tc>
                  <a:txBody>
                    <a:bodyPr/>
                    <a:lstStyle/>
                    <a:p>
                      <a:pPr algn="just">
                        <a:lnSpc>
                          <a:spcPct val="107000"/>
                        </a:lnSpc>
                        <a:spcAft>
                          <a:spcPts val="800"/>
                        </a:spcAft>
                      </a:pPr>
                      <a:r>
                        <a:rPr lang="cs-CZ"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18. 10. 2023</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405425">
                <a:tc>
                  <a:txBody>
                    <a:bodyPr/>
                    <a:lstStyle/>
                    <a:p>
                      <a:pPr algn="just">
                        <a:lnSpc>
                          <a:spcPct val="107000"/>
                        </a:lnSpc>
                        <a:spcAft>
                          <a:spcPts val="800"/>
                        </a:spcAft>
                      </a:pPr>
                      <a:r>
                        <a:rPr lang="cs-CZ" sz="2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statutární město Plzeň</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STAVplan-CZ s.r.o.</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1610090">
                <a:tc>
                  <a:txBody>
                    <a:bodyPr/>
                    <a:lstStyle/>
                    <a:p>
                      <a:pPr algn="just">
                        <a:lnSpc>
                          <a:spcPct val="107000"/>
                        </a:lnSpc>
                        <a:spcAft>
                          <a:spcPts val="800"/>
                        </a:spcAft>
                      </a:pPr>
                      <a:r>
                        <a:rPr lang="cs-CZ" sz="2400"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Návrh se zamítá</a:t>
                      </a:r>
                      <a:r>
                        <a:rPr lang="cs-CZ"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neboť nebyly zjištěny důvody pro uložení nápravného opatření.</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92917603"/>
                  </a:ext>
                </a:extLst>
              </a:tr>
            </a:tbl>
          </a:graphicData>
        </a:graphic>
      </p:graphicFrame>
    </p:spTree>
    <p:extLst>
      <p:ext uri="{BB962C8B-B14F-4D97-AF65-F5344CB8AC3E}">
        <p14:creationId xmlns:p14="http://schemas.microsoft.com/office/powerpoint/2010/main" val="32736412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404664"/>
            <a:ext cx="9144000" cy="6453336"/>
          </a:xfrm>
        </p:spPr>
        <p:txBody>
          <a:bodyPr/>
          <a:lstStyle/>
          <a:p>
            <a:pPr marL="0" indent="0" algn="just">
              <a:buNone/>
            </a:pPr>
            <a:r>
              <a:rPr lang="cs-CZ" sz="2400" b="1" dirty="0">
                <a:latin typeface="Arial" panose="020B0604020202020204" pitchFamily="34" charset="0"/>
                <a:cs typeface="Arial" panose="020B0604020202020204" pitchFamily="34" charset="0"/>
              </a:rPr>
              <a:t>Právní úprava: </a:t>
            </a:r>
          </a:p>
          <a:p>
            <a:pPr marL="0" indent="0" algn="just">
              <a:buNone/>
            </a:pPr>
            <a:r>
              <a:rPr lang="cs-CZ" sz="2400" b="1" dirty="0">
                <a:latin typeface="Arial" panose="020B0604020202020204" pitchFamily="34" charset="0"/>
                <a:cs typeface="Arial" panose="020B0604020202020204" pitchFamily="34" charset="0"/>
              </a:rPr>
              <a:t>§ 48 odst. 5 písm. d) ZZVZ</a:t>
            </a:r>
          </a:p>
          <a:p>
            <a:pPr marL="0" indent="0" algn="just">
              <a:lnSpc>
                <a:spcPct val="107000"/>
              </a:lnSpc>
              <a:spcAft>
                <a:spcPts val="800"/>
              </a:spcAft>
              <a:buNone/>
            </a:pPr>
            <a:r>
              <a:rPr lang="cs-CZ" sz="24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Zadavatel může vyloučit účastníka zadávacího řízení pro nezpůsobilost, pokud prokáže, že</a:t>
            </a:r>
          </a:p>
          <a:p>
            <a:pPr marL="0" indent="0" algn="just">
              <a:lnSpc>
                <a:spcPct val="107000"/>
              </a:lnSpc>
              <a:spcAft>
                <a:spcPts val="800"/>
              </a:spcAft>
              <a:buNone/>
            </a:pPr>
            <a:r>
              <a:rPr lang="cs-CZ" sz="2400" dirty="0">
                <a:effectLst/>
                <a:latin typeface="Arial" panose="020B0604020202020204" pitchFamily="34" charset="0"/>
                <a:ea typeface="Times New Roman" panose="02020603050405020304" pitchFamily="18" charset="0"/>
                <a:cs typeface="Arial" panose="020B0604020202020204" pitchFamily="34" charset="0"/>
              </a:rPr>
              <a:t>d) se účastník zadávacího řízení </a:t>
            </a:r>
            <a:r>
              <a:rPr lang="cs-CZ" sz="2400" u="sng" dirty="0">
                <a:effectLst/>
                <a:latin typeface="Arial" panose="020B0604020202020204" pitchFamily="34" charset="0"/>
                <a:ea typeface="Times New Roman" panose="02020603050405020304" pitchFamily="18" charset="0"/>
                <a:cs typeface="Arial" panose="020B0604020202020204" pitchFamily="34" charset="0"/>
              </a:rPr>
              <a:t>dopustil v posledních 3 letech od zahájení zadávacího řízení </a:t>
            </a:r>
            <a:r>
              <a:rPr lang="cs-CZ" sz="2400" dirty="0">
                <a:effectLst/>
                <a:latin typeface="Arial" panose="020B0604020202020204" pitchFamily="34" charset="0"/>
                <a:ea typeface="Times New Roman" panose="02020603050405020304" pitchFamily="18" charset="0"/>
                <a:cs typeface="Arial" panose="020B0604020202020204" pitchFamily="34" charset="0"/>
              </a:rPr>
              <a:t>závažných nebo dlouhodobých pochybení při plnění dřívějšího smluvního vztahu se zadavatelem zadávané veřejné zakázky, nebo s jiným veřejným zadavatelem, která vedla k vzniku škody, předčasnému ukončení smluvního vztahu nebo jiným srovnatelným sankcím,</a:t>
            </a:r>
          </a:p>
          <a:p>
            <a:pPr marL="0" indent="0" algn="just">
              <a:lnSpc>
                <a:spcPct val="107000"/>
              </a:lnSpc>
              <a:spcAft>
                <a:spcPts val="800"/>
              </a:spcAft>
              <a:buNone/>
            </a:pPr>
            <a:r>
              <a:rPr lang="cs-CZ" sz="1700" dirty="0">
                <a:effectLst/>
                <a:latin typeface="Arial" panose="020B0604020202020204" pitchFamily="34" charset="0"/>
                <a:ea typeface="Times New Roman" panose="02020603050405020304" pitchFamily="18" charset="0"/>
                <a:cs typeface="Arial" panose="020B0604020202020204" pitchFamily="34" charset="0"/>
              </a:rPr>
              <a:t> </a:t>
            </a:r>
          </a:p>
        </p:txBody>
      </p:sp>
    </p:spTree>
    <p:extLst>
      <p:ext uri="{BB962C8B-B14F-4D97-AF65-F5344CB8AC3E}">
        <p14:creationId xmlns:p14="http://schemas.microsoft.com/office/powerpoint/2010/main" val="27989898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Úřad tedy shrnuje, že zadavatel může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splnění podmínek </a:t>
            </a:r>
            <a:r>
              <a:rPr lang="cs-CZ" sz="2000" dirty="0">
                <a:effectLst/>
                <a:latin typeface="Arial" panose="020B0604020202020204" pitchFamily="34" charset="0"/>
                <a:ea typeface="Calibri" panose="020F0502020204030204" pitchFamily="34" charset="0"/>
                <a:cs typeface="Times New Roman" panose="02020603050405020304" pitchFamily="18" charset="0"/>
              </a:rPr>
              <a:t>nezpůsobilosti účastníka zadávacího řízení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prokázat i jinými relevantními způsoby a důkazy než pravomocným rozhodnutím, </a:t>
            </a:r>
            <a:r>
              <a:rPr lang="cs-CZ" sz="2000" dirty="0">
                <a:effectLst/>
                <a:latin typeface="Arial" panose="020B0604020202020204" pitchFamily="34" charset="0"/>
                <a:ea typeface="Calibri" panose="020F0502020204030204" pitchFamily="34" charset="0"/>
                <a:cs typeface="Times New Roman" panose="02020603050405020304" pitchFamily="18" charset="0"/>
              </a:rPr>
              <a:t>kdy v tomto kontextu Úřad poukazuje na rozhodovací praxi Úřadu, resp. jeho předsedy, podle níž zadavatel postupuje při prokazování důvodů vyloučení dodavatele dle § 48 odst. 5 písm. d) zákona v souladu se zákonem,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pokud v rozhodnutí o vyloučení uvede a dostatečně spolehlivě prokáže, že se měl daný účastník </a:t>
            </a:r>
            <a:r>
              <a:rPr lang="cs-CZ" sz="2000" dirty="0">
                <a:effectLst/>
                <a:latin typeface="Arial" panose="020B0604020202020204" pitchFamily="34" charset="0"/>
                <a:ea typeface="Calibri" panose="020F0502020204030204" pitchFamily="34" charset="0"/>
                <a:cs typeface="Times New Roman" panose="02020603050405020304" pitchFamily="18" charset="0"/>
              </a:rPr>
              <a:t>zadávacího řízení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dopustit pochybení,</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která by byla způsobilá naplnit intenzitu a následky, s nimiž zákon spojuje možnost vyloučení </a:t>
            </a:r>
            <a:r>
              <a:rPr lang="cs-CZ" sz="2000" dirty="0">
                <a:effectLst/>
                <a:latin typeface="Arial" panose="020B0604020202020204" pitchFamily="34" charset="0"/>
                <a:ea typeface="Calibri" panose="020F0502020204030204" pitchFamily="34" charset="0"/>
                <a:cs typeface="Times New Roman" panose="02020603050405020304" pitchFamily="18" charset="0"/>
              </a:rPr>
              <a:t>účastníka z účasti v zadávacím řízení. Zejména tedy zadavatel musí v rozhodnutí o vyloučení </a:t>
            </a:r>
            <a:r>
              <a:rPr lang="cs-CZ" sz="20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srozumitelně, určitě a jednoznačně uvést relevantní informace v takových podrobnostech, aby bylo </a:t>
            </a:r>
            <a:r>
              <a:rPr lang="cs-CZ" sz="2000" dirty="0">
                <a:effectLst/>
                <a:latin typeface="Arial" panose="020B0604020202020204" pitchFamily="34" charset="0"/>
                <a:ea typeface="Calibri" panose="020F0502020204030204" pitchFamily="34" charset="0"/>
                <a:cs typeface="Times New Roman" panose="02020603050405020304" pitchFamily="18" charset="0"/>
              </a:rPr>
              <a:t>z rozhodnutí o vyloučení, případně z dokumentů, na které toto přímo odkazuje, </a:t>
            </a:r>
            <a:r>
              <a:rPr lang="cs-CZ" sz="20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zřejmé, že byly naplněny podmínky</a:t>
            </a:r>
            <a:r>
              <a:rPr lang="cs-CZ" sz="2000" dirty="0">
                <a:effectLst/>
                <a:latin typeface="Arial" panose="020B0604020202020204" pitchFamily="34" charset="0"/>
                <a:ea typeface="Calibri" panose="020F0502020204030204" pitchFamily="34" charset="0"/>
                <a:cs typeface="Times New Roman" panose="02020603050405020304" pitchFamily="18" charset="0"/>
              </a:rPr>
              <a:t> citovaného ustanovení zákona, aby se mohl dodavatel proti tvrzenému splnění daných podmínek kvalifikovaně bránit, respektive aby mohl Úřad předmětnou skutečnost kvalifikovaně posoudit. (86)</a:t>
            </a:r>
            <a:endParaRPr lang="cs-CZ" sz="2000" dirty="0">
              <a:latin typeface="Arial" panose="020B0604020202020204" pitchFamily="34" charset="0"/>
              <a:cs typeface="Times New Roman" panose="02020603050405020304" pitchFamily="18" charset="0"/>
            </a:endParaRPr>
          </a:p>
          <a:p>
            <a:pPr algn="just"/>
            <a:endParaRPr lang="cs-CZ" sz="1800" b="1" dirty="0">
              <a:latin typeface="Arial" panose="020B0604020202020204" pitchFamily="34" charset="0"/>
              <a:cs typeface="Times New Roman" panose="02020603050405020304" pitchFamily="18"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09073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4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Úřad dodává,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že nejde o to, aby zadavatel uvedl v rozhodnutí (oznámení) o vyloučení vyčerpávající popis pochybení </a:t>
            </a:r>
            <a:r>
              <a:rPr lang="cs-CZ" sz="2400" dirty="0">
                <a:effectLst/>
                <a:latin typeface="Arial" panose="020B0604020202020204" pitchFamily="34" charset="0"/>
                <a:ea typeface="Calibri" panose="020F0502020204030204" pitchFamily="34" charset="0"/>
                <a:cs typeface="Times New Roman" panose="02020603050405020304" pitchFamily="18" charset="0"/>
              </a:rPr>
              <a:t>dodavatele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či právně je podřadil jako dlouhodobá či závažná</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nýbrž aby rozvedl rozhodné skutečnosti</a:t>
            </a:r>
            <a:r>
              <a:rPr lang="cs-CZ" sz="2400" dirty="0">
                <a:effectLst/>
                <a:latin typeface="Arial" panose="020B0604020202020204" pitchFamily="34" charset="0"/>
                <a:ea typeface="Calibri" panose="020F0502020204030204" pitchFamily="34" charset="0"/>
                <a:cs typeface="Times New Roman" panose="02020603050405020304" pitchFamily="18" charset="0"/>
              </a:rPr>
              <a:t>, kterými prokazuje nezpůsobilost dodavatele dle § 48 odst. 5 písm. d) zákona, potažmo </a:t>
            </a:r>
            <a:r>
              <a:rPr lang="cs-CZ" sz="24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tyto skutečnosti podpořil důkazy,</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z nichž jednoznačně daná pochybení vyznívají</a:t>
            </a:r>
            <a:r>
              <a:rPr lang="cs-CZ" sz="2400" dirty="0">
                <a:effectLst/>
                <a:latin typeface="Arial" panose="020B0604020202020204" pitchFamily="34" charset="0"/>
                <a:ea typeface="Calibri" panose="020F0502020204030204" pitchFamily="34" charset="0"/>
                <a:cs typeface="Times New Roman" panose="02020603050405020304" pitchFamily="18" charset="0"/>
              </a:rPr>
              <a:t>, byť by bylo na tyto důkazy jen odkazováno. (86)</a:t>
            </a:r>
            <a:endParaRPr lang="cs-CZ" sz="2400" dirty="0">
              <a:latin typeface="Arial" panose="020B0604020202020204" pitchFamily="34" charset="0"/>
              <a:cs typeface="Times New Roman" panose="02020603050405020304" pitchFamily="18" charset="0"/>
            </a:endParaRPr>
          </a:p>
          <a:p>
            <a:pPr marL="0" indent="0" algn="just">
              <a:buNone/>
            </a:pPr>
            <a:endParaRPr lang="cs-CZ" sz="1800" b="1" dirty="0">
              <a:latin typeface="Arial" panose="020B0604020202020204" pitchFamily="34" charset="0"/>
              <a:cs typeface="Times New Roman" panose="02020603050405020304" pitchFamily="18"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760855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latin typeface="Arial" panose="020B0604020202020204" pitchFamily="34" charset="0"/>
                <a:ea typeface="Calibri" panose="020F0502020204030204" pitchFamily="34" charset="0"/>
                <a:cs typeface="Times New Roman" panose="02020603050405020304" pitchFamily="18" charset="0"/>
              </a:rPr>
              <a:t>Výpis z SKD / </a:t>
            </a:r>
            <a:r>
              <a:rPr lang="cs-CZ" sz="2400" b="1" dirty="0" err="1">
                <a:latin typeface="Arial" panose="020B0604020202020204" pitchFamily="34" charset="0"/>
                <a:ea typeface="Calibri" panose="020F0502020204030204" pitchFamily="34" charset="0"/>
                <a:cs typeface="Times New Roman" panose="02020603050405020304" pitchFamily="18" charset="0"/>
              </a:rPr>
              <a:t>Self</a:t>
            </a:r>
            <a:r>
              <a:rPr lang="cs-CZ" sz="2400" b="1" dirty="0">
                <a:latin typeface="Arial" panose="020B0604020202020204" pitchFamily="34" charset="0"/>
                <a:ea typeface="Calibri" panose="020F0502020204030204" pitchFamily="34" charset="0"/>
                <a:cs typeface="Times New Roman" panose="02020603050405020304" pitchFamily="18" charset="0"/>
              </a:rPr>
              <a:t> </a:t>
            </a:r>
            <a:r>
              <a:rPr lang="cs-CZ" sz="2400" b="1" dirty="0" err="1">
                <a:latin typeface="Arial" panose="020B0604020202020204" pitchFamily="34" charset="0"/>
                <a:ea typeface="Calibri" panose="020F0502020204030204" pitchFamily="34" charset="0"/>
                <a:cs typeface="Times New Roman" panose="02020603050405020304" pitchFamily="18" charset="0"/>
              </a:rPr>
              <a:t>cleaning</a:t>
            </a:r>
            <a:endParaRPr lang="cs-CZ" sz="24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3444629027"/>
              </p:ext>
            </p:extLst>
          </p:nvPr>
        </p:nvGraphicFramePr>
        <p:xfrm>
          <a:off x="0" y="712569"/>
          <a:ext cx="9144000" cy="5205599"/>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484183">
                <a:tc>
                  <a:txBody>
                    <a:bodyPr/>
                    <a:lstStyle/>
                    <a:p>
                      <a:pPr algn="just">
                        <a:lnSpc>
                          <a:spcPct val="107000"/>
                        </a:lnSpc>
                        <a:spcAft>
                          <a:spcPts val="800"/>
                        </a:spcAft>
                      </a:pPr>
                      <a:r>
                        <a:rPr lang="cs-CZ" sz="24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ÚOHS-R0109/2023/VZ, č. j. ÚOHS-40889/2023/162 </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844659">
                <a:tc>
                  <a:txBody>
                    <a:bodyPr/>
                    <a:lstStyle/>
                    <a:p>
                      <a:pPr algn="just">
                        <a:lnSpc>
                          <a:spcPct val="107000"/>
                        </a:lnSpc>
                        <a:spcAft>
                          <a:spcPts val="800"/>
                        </a:spcAft>
                      </a:pPr>
                      <a:r>
                        <a:rPr lang="cs-CZ" sz="24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3"/>
                        </a:rPr>
                        <a:t>https://www.uohs.cz/cs/verejne-zakazky/sbirky-rozhodnuti/detail-19331.html</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450015">
                <a:tc>
                  <a:txBody>
                    <a:bodyPr/>
                    <a:lstStyle/>
                    <a:p>
                      <a:pPr algn="just">
                        <a:lnSpc>
                          <a:spcPct val="107000"/>
                        </a:lnSpc>
                        <a:spcAft>
                          <a:spcPts val="800"/>
                        </a:spcAft>
                      </a:pPr>
                      <a:r>
                        <a:rPr lang="cs-CZ" sz="2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Údržba zeleně a úklid veřejných prostranství ve správě MČ Praha 12</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447673">
                <a:tc>
                  <a:txBody>
                    <a:bodyPr/>
                    <a:lstStyle/>
                    <a:p>
                      <a:pPr algn="just">
                        <a:lnSpc>
                          <a:spcPct val="107000"/>
                        </a:lnSpc>
                        <a:spcAft>
                          <a:spcPts val="800"/>
                        </a:spcAft>
                      </a:pPr>
                      <a:r>
                        <a:rPr lang="cs-CZ"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23. 10. 2023</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405425">
                <a:tc>
                  <a:txBody>
                    <a:bodyPr/>
                    <a:lstStyle/>
                    <a:p>
                      <a:pPr algn="just">
                        <a:lnSpc>
                          <a:spcPct val="107000"/>
                        </a:lnSpc>
                        <a:spcAft>
                          <a:spcPts val="800"/>
                        </a:spcAft>
                      </a:pPr>
                      <a:r>
                        <a:rPr lang="cs-CZ" sz="2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městská část Praha 12</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ENVIRONMENTAL BUILDING a.s.</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1610090">
                <a:tc>
                  <a:txBody>
                    <a:bodyPr/>
                    <a:lstStyle/>
                    <a:p>
                      <a:pPr algn="just">
                        <a:lnSpc>
                          <a:spcPct val="107000"/>
                        </a:lnSpc>
                        <a:spcAft>
                          <a:spcPts val="800"/>
                        </a:spcAft>
                      </a:pPr>
                      <a:r>
                        <a:rPr lang="cs-CZ" sz="2400"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Rozhodnutí Úřadu </a:t>
                      </a:r>
                      <a:r>
                        <a:rPr lang="cs-CZ"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pro ochranu hospodářské soutěže </a:t>
                      </a:r>
                      <a:r>
                        <a:rPr lang="cs-CZ"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sp</a:t>
                      </a:r>
                      <a:r>
                        <a:rPr lang="cs-CZ"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zn. ÚOHS-S0328/2023/VZ, č. j. ÚOHS-29389/2023/500 ze dne 4. 8. 2023 ruším a věc </a:t>
                      </a:r>
                      <a:r>
                        <a:rPr lang="cs-CZ" sz="2400"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vracím</a:t>
                      </a:r>
                      <a:r>
                        <a:rPr lang="cs-CZ"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Úřadu pro ochranu hospodářské soutěže </a:t>
                      </a:r>
                      <a:r>
                        <a:rPr lang="cs-CZ" sz="2400"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k novému projednání</a:t>
                      </a:r>
                      <a:r>
                        <a:rPr lang="cs-CZ"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92917603"/>
                  </a:ext>
                </a:extLst>
              </a:tr>
            </a:tbl>
          </a:graphicData>
        </a:graphic>
      </p:graphicFrame>
    </p:spTree>
    <p:extLst>
      <p:ext uri="{BB962C8B-B14F-4D97-AF65-F5344CB8AC3E}">
        <p14:creationId xmlns:p14="http://schemas.microsoft.com/office/powerpoint/2010/main" val="4625060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404664"/>
            <a:ext cx="9144000" cy="6453336"/>
          </a:xfrm>
        </p:spPr>
        <p:txBody>
          <a:bodyPr/>
          <a:lstStyle/>
          <a:p>
            <a:pPr marL="0" indent="0" algn="just">
              <a:buNone/>
            </a:pPr>
            <a:r>
              <a:rPr lang="cs-CZ" sz="2200" b="1" dirty="0">
                <a:latin typeface="Arial" panose="020B0604020202020204" pitchFamily="34" charset="0"/>
                <a:cs typeface="Arial" panose="020B0604020202020204" pitchFamily="34" charset="0"/>
              </a:rPr>
              <a:t>Skutkový stav: </a:t>
            </a:r>
          </a:p>
          <a:p>
            <a:pPr algn="just"/>
            <a:r>
              <a:rPr lang="cs-CZ" sz="2200" dirty="0">
                <a:latin typeface="Arial" panose="020B0604020202020204" pitchFamily="34" charset="0"/>
                <a:cs typeface="Arial" panose="020B0604020202020204" pitchFamily="34" charset="0"/>
              </a:rPr>
              <a:t>Dodavatel část kvalifikace prokazoval prostřednictvím poddodavatele,</a:t>
            </a:r>
          </a:p>
          <a:p>
            <a:pPr algn="just"/>
            <a:r>
              <a:rPr lang="cs-CZ" sz="2200" dirty="0">
                <a:latin typeface="Arial" panose="020B0604020202020204" pitchFamily="34" charset="0"/>
                <a:ea typeface="Times New Roman" panose="02020603050405020304" pitchFamily="18" charset="0"/>
                <a:cs typeface="Arial" panose="020B0604020202020204" pitchFamily="34" charset="0"/>
              </a:rPr>
              <a:t>j</a:t>
            </a:r>
            <a:r>
              <a:rPr lang="cs-CZ" sz="2200" dirty="0">
                <a:effectLst/>
                <a:latin typeface="Arial" panose="020B0604020202020204" pitchFamily="34" charset="0"/>
                <a:ea typeface="Times New Roman" panose="02020603050405020304" pitchFamily="18" charset="0"/>
                <a:cs typeface="Arial" panose="020B0604020202020204" pitchFamily="34" charset="0"/>
              </a:rPr>
              <a:t>eho kvalifikaci prokazoval prostřednictvím výpisu z SKD,</a:t>
            </a:r>
          </a:p>
          <a:p>
            <a:pPr algn="just"/>
            <a:r>
              <a:rPr lang="cs-CZ" sz="2200" dirty="0">
                <a:latin typeface="Arial" panose="020B0604020202020204" pitchFamily="34" charset="0"/>
                <a:ea typeface="Times New Roman" panose="02020603050405020304" pitchFamily="18" charset="0"/>
                <a:cs typeface="Arial" panose="020B0604020202020204" pitchFamily="34" charset="0"/>
              </a:rPr>
              <a:t>zadavatel kontrolou v SKD </a:t>
            </a:r>
            <a:r>
              <a:rPr lang="cs-CZ" sz="2200" dirty="0">
                <a:solidFill>
                  <a:srgbClr val="FF0000"/>
                </a:solidFill>
                <a:latin typeface="Arial" panose="020B0604020202020204" pitchFamily="34" charset="0"/>
                <a:ea typeface="Times New Roman" panose="02020603050405020304" pitchFamily="18" charset="0"/>
                <a:cs typeface="Arial" panose="020B0604020202020204" pitchFamily="34" charset="0"/>
              </a:rPr>
              <a:t>(v dubnu) </a:t>
            </a:r>
            <a:r>
              <a:rPr lang="cs-CZ" sz="2200" dirty="0">
                <a:latin typeface="Arial" panose="020B0604020202020204" pitchFamily="34" charset="0"/>
                <a:ea typeface="Times New Roman" panose="02020603050405020304" pitchFamily="18" charset="0"/>
                <a:cs typeface="Arial" panose="020B0604020202020204" pitchFamily="34" charset="0"/>
              </a:rPr>
              <a:t>zjistil, že tam již poddodavatel není zapsán,</a:t>
            </a:r>
          </a:p>
          <a:p>
            <a:pPr algn="just"/>
            <a:r>
              <a:rPr lang="cs-CZ" sz="2200" dirty="0">
                <a:latin typeface="Arial" panose="020B0604020202020204" pitchFamily="34" charset="0"/>
                <a:ea typeface="Times New Roman" panose="02020603050405020304" pitchFamily="18" charset="0"/>
                <a:cs typeface="Arial" panose="020B0604020202020204" pitchFamily="34" charset="0"/>
              </a:rPr>
              <a:t>z</a:t>
            </a:r>
            <a:r>
              <a:rPr lang="cs-CZ" sz="2200" dirty="0">
                <a:effectLst/>
                <a:latin typeface="Arial" panose="020B0604020202020204" pitchFamily="34" charset="0"/>
                <a:ea typeface="Times New Roman" panose="02020603050405020304" pitchFamily="18" charset="0"/>
                <a:cs typeface="Arial" panose="020B0604020202020204" pitchFamily="34" charset="0"/>
              </a:rPr>
              <a:t>adavatel vyzval dodavatele k objasnění,</a:t>
            </a:r>
          </a:p>
          <a:p>
            <a:pPr algn="just"/>
            <a:r>
              <a:rPr lang="cs-CZ" sz="2200" dirty="0">
                <a:latin typeface="Arial" panose="020B0604020202020204" pitchFamily="34" charset="0"/>
                <a:ea typeface="Times New Roman" panose="02020603050405020304" pitchFamily="18" charset="0"/>
                <a:cs typeface="Arial" panose="020B0604020202020204" pitchFamily="34" charset="0"/>
              </a:rPr>
              <a:t>dodavatel reagoval: „</a:t>
            </a:r>
            <a:r>
              <a:rPr lang="cs-CZ" sz="2200" i="1" dirty="0">
                <a:latin typeface="Arial" panose="020B0604020202020204" pitchFamily="34" charset="0"/>
                <a:cs typeface="Arial" panose="020B0604020202020204" pitchFamily="34" charset="0"/>
              </a:rPr>
              <a:t>Pochybnost mohl vyvolat datum výpisu SKD ze 29.3.2023, tj. před datem podání nabídky k 30. 3. 2023 a přikládáme el. originály SKD s datem 31. 3. 2023 tj. . po termínu podání nabídek…“</a:t>
            </a:r>
          </a:p>
          <a:p>
            <a:pPr algn="just"/>
            <a:r>
              <a:rPr lang="cs-CZ" sz="2200" dirty="0">
                <a:effectLst/>
                <a:latin typeface="Arial" panose="020B0604020202020204" pitchFamily="34" charset="0"/>
                <a:ea typeface="Times New Roman" panose="02020603050405020304" pitchFamily="18" charset="0"/>
                <a:cs typeface="Arial" panose="020B0604020202020204" pitchFamily="34" charset="0"/>
              </a:rPr>
              <a:t>Zadavatel dodavatele vyloučil ze ZŘ.</a:t>
            </a:r>
          </a:p>
          <a:p>
            <a:pPr marL="0" indent="0" algn="just">
              <a:buNone/>
            </a:pPr>
            <a:endParaRPr lang="cs-CZ" sz="2200"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cs-CZ" sz="2200" dirty="0">
                <a:effectLst/>
                <a:latin typeface="Arial" panose="020B0604020202020204" pitchFamily="34" charset="0"/>
                <a:ea typeface="Times New Roman" panose="02020603050405020304" pitchFamily="18" charset="0"/>
                <a:cs typeface="Arial" panose="020B0604020202020204" pitchFamily="34" charset="0"/>
              </a:rPr>
              <a:t>Navrhovatel tvrdil, že jestliže původní výpis z SKD osvědčoval zápis poddodavatele GREEN PROJECT ke dni 29. 3. 2023, neměl jej zadavatel jakkoli rozporovat, ale bezpodmínečně přijmout s ohledem na znění § 228 odst. 2 zákona.</a:t>
            </a:r>
          </a:p>
          <a:p>
            <a:pPr algn="just"/>
            <a:endParaRPr lang="cs-CZ" sz="2400" dirty="0">
              <a:effectLst/>
              <a:latin typeface="Arial" panose="020B0604020202020204" pitchFamily="34" charset="0"/>
              <a:ea typeface="Times New Roman" panose="02020603050405020304" pitchFamily="18" charset="0"/>
              <a:cs typeface="Arial" panose="020B0604020202020204" pitchFamily="34" charset="0"/>
            </a:endParaRPr>
          </a:p>
          <a:p>
            <a:pPr algn="just"/>
            <a:endParaRPr lang="cs-CZ" sz="2400" dirty="0">
              <a:effectLst/>
              <a:latin typeface="Arial" panose="020B0604020202020204" pitchFamily="34" charset="0"/>
              <a:ea typeface="Times New Roman" panose="02020603050405020304" pitchFamily="18" charset="0"/>
              <a:cs typeface="Arial" panose="020B0604020202020204" pitchFamily="34" charset="0"/>
            </a:endParaRPr>
          </a:p>
          <a:p>
            <a:pPr marL="0" indent="0" algn="just">
              <a:lnSpc>
                <a:spcPct val="107000"/>
              </a:lnSpc>
              <a:spcAft>
                <a:spcPts val="800"/>
              </a:spcAft>
              <a:buNone/>
            </a:pPr>
            <a:r>
              <a:rPr lang="cs-CZ" sz="1700" dirty="0">
                <a:effectLst/>
                <a:latin typeface="Arial" panose="020B0604020202020204" pitchFamily="34" charset="0"/>
                <a:ea typeface="Times New Roman" panose="02020603050405020304" pitchFamily="18" charset="0"/>
                <a:cs typeface="Arial" panose="020B0604020202020204" pitchFamily="34" charset="0"/>
              </a:rPr>
              <a:t> </a:t>
            </a:r>
          </a:p>
        </p:txBody>
      </p:sp>
    </p:spTree>
    <p:extLst>
      <p:ext uri="{BB962C8B-B14F-4D97-AF65-F5344CB8AC3E}">
        <p14:creationId xmlns:p14="http://schemas.microsoft.com/office/powerpoint/2010/main" val="21351174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404664"/>
            <a:ext cx="9144000" cy="6453336"/>
          </a:xfrm>
        </p:spPr>
        <p:txBody>
          <a:bodyPr/>
          <a:lstStyle/>
          <a:p>
            <a:pPr marL="0" indent="0" algn="just">
              <a:buNone/>
            </a:pPr>
            <a:r>
              <a:rPr lang="cs-CZ" sz="2400" b="1" dirty="0">
                <a:latin typeface="Arial" panose="020B0604020202020204" pitchFamily="34" charset="0"/>
                <a:cs typeface="Arial" panose="020B0604020202020204" pitchFamily="34" charset="0"/>
              </a:rPr>
              <a:t>Právní úprava: </a:t>
            </a:r>
          </a:p>
          <a:p>
            <a:pPr marL="0" indent="0" algn="just">
              <a:buNone/>
            </a:pPr>
            <a:r>
              <a:rPr lang="cs-CZ" sz="2400" b="1" dirty="0">
                <a:latin typeface="Arial" panose="020B0604020202020204" pitchFamily="34" charset="0"/>
                <a:cs typeface="Arial" panose="020B0604020202020204" pitchFamily="34" charset="0"/>
              </a:rPr>
              <a:t>§ 228 odst. 2 ZZVZ</a:t>
            </a:r>
          </a:p>
          <a:p>
            <a:pPr marL="0" indent="0" algn="just">
              <a:lnSpc>
                <a:spcPct val="107000"/>
              </a:lnSpc>
              <a:spcAft>
                <a:spcPts val="800"/>
              </a:spcAft>
              <a:buNone/>
            </a:pPr>
            <a:r>
              <a:rPr lang="cs-CZ" sz="24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Zadavatel je povinen přijmout výpis ze seznamu kvalifikovaných dodavatelů, pokud k poslednímu dni, ke kterému má být prokázána základní způsobilost nebo profesní způsobilost, není výpis ze seznamu kvalifikovaných dodavatelů starší než 3 měsíce. Zadavatel nemusí přijmout výpis ze seznamu kvalifikovaných dodavatelů, na kterém je vyznačeno zahájení řízení podle § 231 odst. </a:t>
            </a:r>
            <a:r>
              <a:rPr lang="cs-CZ" sz="2400" u="dbl" dirty="0">
                <a:solidFill>
                  <a:srgbClr val="00AA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3 </a:t>
            </a:r>
            <a:r>
              <a:rPr lang="cs-CZ" sz="2400" strike="sngStrike" dirty="0">
                <a:solidFill>
                  <a:srgbClr val="FF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4 </a:t>
            </a:r>
            <a:r>
              <a:rPr lang="cs-CZ" sz="24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a:t>
            </a:r>
            <a:endParaRPr lang="cs-CZ" sz="2400" dirty="0">
              <a:effectLst/>
              <a:latin typeface="Arial" panose="020B0604020202020204" pitchFamily="34" charset="0"/>
              <a:ea typeface="Times New Roman" panose="02020603050405020304" pitchFamily="18" charset="0"/>
              <a:cs typeface="Arial" panose="020B0604020202020204" pitchFamily="34" charset="0"/>
            </a:endParaRPr>
          </a:p>
          <a:p>
            <a:pPr marL="0" indent="0" algn="just">
              <a:lnSpc>
                <a:spcPct val="107000"/>
              </a:lnSpc>
              <a:spcAft>
                <a:spcPts val="800"/>
              </a:spcAft>
              <a:buNone/>
            </a:pPr>
            <a:r>
              <a:rPr lang="cs-CZ" sz="1700" dirty="0">
                <a:effectLst/>
                <a:latin typeface="Arial" panose="020B0604020202020204" pitchFamily="34" charset="0"/>
                <a:ea typeface="Times New Roman" panose="02020603050405020304" pitchFamily="18" charset="0"/>
                <a:cs typeface="Arial" panose="020B0604020202020204" pitchFamily="34" charset="0"/>
              </a:rPr>
              <a:t> </a:t>
            </a:r>
          </a:p>
        </p:txBody>
      </p:sp>
    </p:spTree>
    <p:extLst>
      <p:ext uri="{BB962C8B-B14F-4D97-AF65-F5344CB8AC3E}">
        <p14:creationId xmlns:p14="http://schemas.microsoft.com/office/powerpoint/2010/main" val="11690756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400" b="1" dirty="0">
                <a:latin typeface="Arial" panose="020B0604020202020204" pitchFamily="34" charset="0"/>
                <a:cs typeface="Arial" panose="020B0604020202020204" pitchFamily="34" charset="0"/>
              </a:rPr>
              <a:t>Argumentace Předsedy</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Jak bylo uvedeno shora,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povinnost přijmout výpis ze seznamu kvalifikovaných dodavatelů odpovídající podmínkám dle § 228 odst. 2 zákona</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neznamená,</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že by následně zadavatel nebyl oprávněn ověřit, zda dodavatel skutečně deklarovanou způsobilost splňuje. </a:t>
            </a:r>
          </a:p>
          <a:p>
            <a:pPr algn="just">
              <a:lnSpc>
                <a:spcPct val="107000"/>
              </a:lnSpc>
              <a:spcAft>
                <a:spcPts val="800"/>
              </a:spcAft>
            </a:pPr>
            <a:r>
              <a:rPr lang="cs-CZ" sz="24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Zadavatel je oprávněn posoudit veškerá tvrzení</a:t>
            </a:r>
            <a:r>
              <a:rPr lang="cs-CZ" sz="2400" dirty="0">
                <a:effectLst/>
                <a:latin typeface="Arial" panose="020B0604020202020204" pitchFamily="34" charset="0"/>
                <a:ea typeface="Calibri" panose="020F0502020204030204" pitchFamily="34" charset="0"/>
                <a:cs typeface="Times New Roman" panose="02020603050405020304" pitchFamily="18" charset="0"/>
              </a:rPr>
              <a:t>, která účastníci zadávacího řízení ve svých nabídkách uvádějí.  </a:t>
            </a:r>
          </a:p>
          <a:p>
            <a:pPr algn="just">
              <a:lnSpc>
                <a:spcPct val="107000"/>
              </a:lnSpc>
              <a:spcAft>
                <a:spcPts val="800"/>
              </a:spcAft>
            </a:pP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Povinnost přijmout výpis </a:t>
            </a:r>
            <a:r>
              <a:rPr lang="cs-CZ" sz="2400" dirty="0">
                <a:effectLst/>
                <a:latin typeface="Arial" panose="020B0604020202020204" pitchFamily="34" charset="0"/>
                <a:ea typeface="Calibri" panose="020F0502020204030204" pitchFamily="34" charset="0"/>
                <a:cs typeface="Times New Roman" panose="02020603050405020304" pitchFamily="18" charset="0"/>
              </a:rPr>
              <a:t>zakotvená v § 228 odst. 2 zákona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znamená toliko, že zadavatel například nemůže odmítnout výpis starý 2 měsíce od rozhodného dne. </a:t>
            </a:r>
            <a:r>
              <a:rPr lang="cs-CZ" sz="2400" dirty="0">
                <a:effectLst/>
                <a:latin typeface="Arial" panose="020B0604020202020204" pitchFamily="34" charset="0"/>
                <a:ea typeface="Calibri" panose="020F0502020204030204" pitchFamily="34" charset="0"/>
                <a:cs typeface="Times New Roman" panose="02020603050405020304" pitchFamily="18" charset="0"/>
              </a:rPr>
              <a:t>Jde o pravidlo, jehož smyslem je snížit administrativní zátěž dodavatele v tom, že nemusí u každé nabídky na veřejnou zakázku pořizovat výpis nový, ale je mu umožněno použít výpis, který již má k dispozici. (31)</a:t>
            </a:r>
          </a:p>
          <a:p>
            <a:pPr marL="0" indent="0" algn="just">
              <a:buNone/>
            </a:pPr>
            <a:endParaRPr lang="cs-CZ" sz="1800" b="1" dirty="0">
              <a:latin typeface="Arial" panose="020B0604020202020204" pitchFamily="34" charset="0"/>
              <a:cs typeface="Times New Roman" panose="02020603050405020304" pitchFamily="18"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732333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400" b="1" dirty="0">
                <a:latin typeface="Arial" panose="020B0604020202020204" pitchFamily="34" charset="0"/>
                <a:cs typeface="Arial" panose="020B0604020202020204" pitchFamily="34" charset="0"/>
              </a:rPr>
              <a:t>Argumentace Předsedy:</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Naopak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smyslem tohoto pravidla není zakázat zadavateli ověřit informace v něm obsažené</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 případně je i vyvrátit</a:t>
            </a:r>
            <a:r>
              <a:rPr lang="cs-CZ" sz="2400" dirty="0">
                <a:effectLst/>
                <a:latin typeface="Arial" panose="020B0604020202020204" pitchFamily="34" charset="0"/>
                <a:ea typeface="Calibri" panose="020F0502020204030204" pitchFamily="34" charset="0"/>
                <a:cs typeface="Times New Roman" panose="02020603050405020304" pitchFamily="18" charset="0"/>
              </a:rPr>
              <a:t>, tím méně pak pro dobu po vzniku takového výpisu. V této době totiž logicky může docházet ke změnám ve způsobilosti zapsaného subjektu. </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Výklad, že zadavatel je bezpodmínečně vázán neaktuálním výpisem, se s ohledem na zásadu transparentnosti, která ovládá všechny postupy zadavatele v zadávacím řízení, jeví zcela absurdním. Zadavatel totiž musí mít oprávnění posoudit soulad údajů tvrzených v nabídce s realitou, jinak by byl vystaven riziku, že zadá veřejnou zakázku dodavateli, který nesplnil zadávací podmínky. (31)</a:t>
            </a:r>
          </a:p>
          <a:p>
            <a:pPr marL="0" indent="0" algn="just">
              <a:buNone/>
            </a:pPr>
            <a:endParaRPr lang="cs-CZ" sz="1800" b="1" dirty="0">
              <a:latin typeface="Arial" panose="020B0604020202020204" pitchFamily="34" charset="0"/>
              <a:cs typeface="Times New Roman" panose="02020603050405020304" pitchFamily="18"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747400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200" b="1" dirty="0">
                <a:latin typeface="Arial" panose="020B0604020202020204" pitchFamily="34" charset="0"/>
                <a:cs typeface="Arial" panose="020B0604020202020204" pitchFamily="34" charset="0"/>
              </a:rPr>
              <a:t>Argumentace Předsedy:</a:t>
            </a:r>
          </a:p>
          <a:p>
            <a:pPr algn="just">
              <a:lnSpc>
                <a:spcPct val="107000"/>
              </a:lnSpc>
              <a:spcAft>
                <a:spcPts val="800"/>
              </a:spcAft>
            </a:pPr>
            <a:r>
              <a:rPr lang="cs-CZ" sz="2200" i="1" dirty="0">
                <a:latin typeface="Arial" panose="020B0604020202020204" pitchFamily="34" charset="0"/>
                <a:ea typeface="Calibri" panose="020F0502020204030204" pitchFamily="34" charset="0"/>
                <a:cs typeface="Times New Roman" panose="02020603050405020304" pitchFamily="18" charset="0"/>
              </a:rPr>
              <a:t>„(…) </a:t>
            </a:r>
            <a:r>
              <a:rPr lang="cs-CZ" sz="2200" i="1" dirty="0">
                <a:effectLst/>
                <a:latin typeface="Arial" panose="020B0604020202020204" pitchFamily="34" charset="0"/>
                <a:ea typeface="Calibri" panose="020F0502020204030204" pitchFamily="34" charset="0"/>
                <a:cs typeface="Times New Roman" panose="02020603050405020304" pitchFamily="18" charset="0"/>
              </a:rPr>
              <a:t>S ohledem na to nelze dle Úřadu po zadavateli vyžadovat, aby výpis z SKD pro účely prokázání splnění základní a profesní způsobilosti jinou osobou akceptoval v situaci, kdy poddodavatel není v SKD zapsán, tedy za situace, kdy již zjevně proběhlo řízení o vyřazení poddodavatele z SKD. </a:t>
            </a:r>
            <a:r>
              <a:rPr lang="cs-CZ" sz="2200" i="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Nelze tak </a:t>
            </a:r>
            <a:r>
              <a:rPr lang="cs-CZ" sz="2200" i="1" dirty="0">
                <a:effectLst/>
                <a:latin typeface="Arial" panose="020B0604020202020204" pitchFamily="34" charset="0"/>
                <a:ea typeface="Calibri" panose="020F0502020204030204" pitchFamily="34" charset="0"/>
                <a:cs typeface="Times New Roman" panose="02020603050405020304" pitchFamily="18" charset="0"/>
              </a:rPr>
              <a:t>dle Úřadu přijmout myšlenku navrhovatele, </a:t>
            </a:r>
            <a:r>
              <a:rPr lang="cs-CZ" sz="2200" i="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že má zadavatel při posuzování prokázání kvalifikace prostřednictvím jiných osob přihlížet pouze ke stavu, jaký panoval do konce lhůty pro podání nabídek</a:t>
            </a:r>
            <a:r>
              <a:rPr lang="cs-CZ" sz="2200" i="1" dirty="0">
                <a:effectLst/>
                <a:latin typeface="Arial" panose="020B0604020202020204" pitchFamily="34" charset="0"/>
                <a:ea typeface="Calibri" panose="020F0502020204030204" pitchFamily="34" charset="0"/>
                <a:cs typeface="Times New Roman" panose="02020603050405020304" pitchFamily="18" charset="0"/>
              </a:rPr>
              <a:t>, </a:t>
            </a:r>
            <a:r>
              <a:rPr lang="cs-CZ" sz="2200" i="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 zcela ignorovat, že po uplynutí lhůty pro podání nabídek zjevně došlo u poddodavatele k vyřazení z SKD. </a:t>
            </a:r>
            <a:r>
              <a:rPr lang="cs-CZ" sz="2200" i="1" dirty="0">
                <a:effectLst/>
                <a:latin typeface="Arial" panose="020B0604020202020204" pitchFamily="34" charset="0"/>
                <a:ea typeface="Calibri" panose="020F0502020204030204" pitchFamily="34" charset="0"/>
                <a:cs typeface="Times New Roman" panose="02020603050405020304" pitchFamily="18" charset="0"/>
              </a:rPr>
              <a:t>Přijetím dané teze by byl zadavatel v podstatě nucen podstoupit riziko, že může následně uzavřít smlouvu na plnění veřejné zakázky s navrhovatelem, u jehož poddodavatele nemá postaveno najisto, zda skutečně splňuje základní kvalifikaci dle § 74 zákona a profesní kvalifikaci dle § 77 zákona</a:t>
            </a:r>
            <a:r>
              <a:rPr lang="cs-CZ" sz="2200" dirty="0">
                <a:effectLst/>
                <a:latin typeface="Arial" panose="020B0604020202020204" pitchFamily="34" charset="0"/>
                <a:ea typeface="Calibri" panose="020F0502020204030204" pitchFamily="34" charset="0"/>
                <a:cs typeface="Times New Roman" panose="02020603050405020304" pitchFamily="18" charset="0"/>
              </a:rPr>
              <a:t>“. (38)</a:t>
            </a:r>
          </a:p>
          <a:p>
            <a:pPr marL="0" indent="0" algn="just">
              <a:buNone/>
            </a:pPr>
            <a:endParaRPr lang="cs-CZ" sz="1800" b="1" dirty="0">
              <a:latin typeface="Arial" panose="020B0604020202020204" pitchFamily="34" charset="0"/>
              <a:cs typeface="Times New Roman" panose="02020603050405020304" pitchFamily="18"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0481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Předsedy: </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K této argumentaci navrhovatele je třeba připomenout, že zadávání veřejných zakázek osciluje mezi soukromým a veřejným právem a zadavatel může zvolit, jaké požadavky uvede v zadávací dokumentaci, přičemž limity jsou mu dány samotným zákonem a jeho hlavními zásadami a případně dalšími závaznými předpisy.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Nelze však možnost zadavatele (vymezit si požadavky v zadávací dokumentaci dle svých potřeb)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omezovat z pohledu neexistence povinnosti v jiném právním předpisu</a:t>
            </a:r>
            <a:r>
              <a:rPr lang="cs-CZ" sz="2400" dirty="0">
                <a:effectLst/>
                <a:latin typeface="Arial" panose="020B0604020202020204" pitchFamily="34" charset="0"/>
                <a:ea typeface="Calibri" panose="020F0502020204030204" pitchFamily="34" charset="0"/>
                <a:cs typeface="Times New Roman" panose="02020603050405020304" pitchFamily="18" charset="0"/>
              </a:rPr>
              <a:t>. Jedná se o vyjádření základní ústavní kautely, že: </a:t>
            </a:r>
            <a:r>
              <a:rPr lang="cs-CZ" sz="2400" i="1" dirty="0">
                <a:effectLst/>
                <a:latin typeface="Arial" panose="020B0604020202020204" pitchFamily="34" charset="0"/>
                <a:ea typeface="Calibri" panose="020F0502020204030204" pitchFamily="34" charset="0"/>
                <a:cs typeface="Times New Roman" panose="02020603050405020304" pitchFamily="18" charset="0"/>
              </a:rPr>
              <a:t>„Každý může činit, co není zákonem zakázáno, a nikdo nesmí být nucen činit, co zákon neukládá.“</a:t>
            </a:r>
            <a:r>
              <a:rPr lang="cs-CZ" sz="2400" dirty="0">
                <a:effectLst/>
                <a:latin typeface="Arial" panose="020B0604020202020204" pitchFamily="34" charset="0"/>
                <a:ea typeface="Calibri" panose="020F0502020204030204" pitchFamily="34" charset="0"/>
                <a:cs typeface="Times New Roman" panose="02020603050405020304" pitchFamily="18" charset="0"/>
              </a:rPr>
              <a:t> Lze tedy uzavřít, že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pokud zadavateli nějaký závazný předpis naopak neukládá, co nemůže požadovat</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pak je oprávněn požadovat i naplnění takových podmínek, které mu nejsou výslovně předepsány. (26)</a:t>
            </a:r>
            <a:endParaRPr lang="cs-CZ" sz="2400" dirty="0">
              <a:solidFill>
                <a:srgbClr val="C495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103464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200" b="1" dirty="0">
                <a:latin typeface="Arial" panose="020B0604020202020204" pitchFamily="34" charset="0"/>
                <a:cs typeface="Arial" panose="020B0604020202020204" pitchFamily="34" charset="0"/>
              </a:rPr>
              <a:t>Argumentace Předsedy:</a:t>
            </a:r>
          </a:p>
          <a:p>
            <a:pPr algn="just">
              <a:lnSpc>
                <a:spcPct val="107000"/>
              </a:lnSpc>
              <a:spcAft>
                <a:spcPts val="800"/>
              </a:spcAft>
            </a:pPr>
            <a:r>
              <a:rPr lang="cs-CZ" sz="2200" dirty="0">
                <a:effectLst/>
                <a:latin typeface="Arial" panose="020B0604020202020204" pitchFamily="34" charset="0"/>
                <a:ea typeface="Calibri" panose="020F0502020204030204" pitchFamily="34" charset="0"/>
                <a:cs typeface="Times New Roman" panose="02020603050405020304" pitchFamily="18" charset="0"/>
              </a:rPr>
              <a:t>Na úvod je třeba podotknout, že </a:t>
            </a: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v případě obnovení způsobilosti (tzn. </a:t>
            </a:r>
            <a:r>
              <a:rPr lang="cs-CZ" sz="2200" dirty="0" err="1">
                <a:solidFill>
                  <a:srgbClr val="FF0000"/>
                </a:solidFill>
                <a:effectLst/>
                <a:latin typeface="Arial" panose="020B0604020202020204" pitchFamily="34" charset="0"/>
                <a:ea typeface="Calibri" panose="020F0502020204030204" pitchFamily="34" charset="0"/>
                <a:cs typeface="Times New Roman" panose="02020603050405020304" pitchFamily="18" charset="0"/>
              </a:rPr>
              <a:t>self</a:t>
            </a: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a:t>
            </a:r>
            <a:r>
              <a:rPr lang="cs-CZ" sz="2200" dirty="0" err="1">
                <a:solidFill>
                  <a:srgbClr val="FF0000"/>
                </a:solidFill>
                <a:effectLst/>
                <a:latin typeface="Arial" panose="020B0604020202020204" pitchFamily="34" charset="0"/>
                <a:ea typeface="Calibri" panose="020F0502020204030204" pitchFamily="34" charset="0"/>
                <a:cs typeface="Times New Roman" panose="02020603050405020304" pitchFamily="18" charset="0"/>
              </a:rPr>
              <a:t>cleaning</a:t>
            </a: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se nemusí jednat pouze o způsobilost dodavatele</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nýbrž i jeho poddodavatele</a:t>
            </a:r>
            <a:r>
              <a:rPr lang="cs-CZ" sz="2200" dirty="0">
                <a:effectLst/>
                <a:latin typeface="Arial" panose="020B0604020202020204" pitchFamily="34" charset="0"/>
                <a:ea typeface="Calibri" panose="020F0502020204030204" pitchFamily="34" charset="0"/>
                <a:cs typeface="Times New Roman" panose="02020603050405020304" pitchFamily="18" charset="0"/>
              </a:rPr>
              <a:t>, jak správně argumentuje navrhovatel ve svém rozkladu. </a:t>
            </a:r>
          </a:p>
          <a:p>
            <a:pPr algn="just">
              <a:lnSpc>
                <a:spcPct val="107000"/>
              </a:lnSpc>
              <a:spcAft>
                <a:spcPts val="800"/>
              </a:spcAft>
            </a:pPr>
            <a:r>
              <a:rPr lang="cs-CZ" sz="2200" dirty="0">
                <a:effectLst/>
                <a:latin typeface="Arial" panose="020B0604020202020204" pitchFamily="34" charset="0"/>
                <a:ea typeface="Calibri" panose="020F0502020204030204" pitchFamily="34" charset="0"/>
                <a:cs typeface="Times New Roman" panose="02020603050405020304" pitchFamily="18" charset="0"/>
              </a:rPr>
              <a:t>K této otázce blíže srov. např. rozsudek Soudního dvora Evropské unie ze dne 30. 1. 2020 ve věci C-395/18, z něhož mimo jiné vyplývá, že </a:t>
            </a: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kdyby účastníkovi zadávacího řízení hrozilo, že bude vyloučen </a:t>
            </a:r>
            <a:r>
              <a:rPr lang="cs-CZ" sz="2200" dirty="0">
                <a:effectLst/>
                <a:latin typeface="Arial" panose="020B0604020202020204" pitchFamily="34" charset="0"/>
                <a:ea typeface="Calibri" panose="020F0502020204030204" pitchFamily="34" charset="0"/>
                <a:cs typeface="Times New Roman" panose="02020603050405020304" pitchFamily="18" charset="0"/>
              </a:rPr>
              <a:t>z účasti na zadávacím řízení </a:t>
            </a: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 důvodu </a:t>
            </a:r>
            <a:r>
              <a:rPr lang="cs-CZ" sz="2200" dirty="0">
                <a:effectLst/>
                <a:latin typeface="Arial" panose="020B0604020202020204" pitchFamily="34" charset="0"/>
                <a:ea typeface="Calibri" panose="020F0502020204030204" pitchFamily="34" charset="0"/>
                <a:cs typeface="Times New Roman" panose="02020603050405020304" pitchFamily="18" charset="0"/>
              </a:rPr>
              <a:t>nedodržení povinností,</a:t>
            </a:r>
            <a:r>
              <a:rPr lang="cs-CZ" sz="22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rPr>
              <a:t> </a:t>
            </a:r>
            <a:r>
              <a:rPr lang="cs-CZ" sz="2200" dirty="0">
                <a:effectLst/>
                <a:latin typeface="Arial" panose="020B0604020202020204" pitchFamily="34" charset="0"/>
                <a:ea typeface="Calibri" panose="020F0502020204030204" pitchFamily="34" charset="0"/>
                <a:cs typeface="Times New Roman" panose="02020603050405020304" pitchFamily="18" charset="0"/>
              </a:rPr>
              <a:t>které je </a:t>
            </a: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přičitatelné jeho poddodavateli</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může účastník </a:t>
            </a:r>
            <a:r>
              <a:rPr lang="cs-CZ" sz="2200" dirty="0">
                <a:effectLst/>
                <a:latin typeface="Arial" panose="020B0604020202020204" pitchFamily="34" charset="0"/>
                <a:ea typeface="Calibri" panose="020F0502020204030204" pitchFamily="34" charset="0"/>
                <a:cs typeface="Times New Roman" panose="02020603050405020304" pitchFamily="18" charset="0"/>
              </a:rPr>
              <a:t>zadavateli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prokázat, že i přes existenci takového důvodu pro vyloučení</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je nadále spolehlivý</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přičemž zadavatel musí </a:t>
            </a:r>
            <a:r>
              <a:rPr lang="cs-CZ" sz="2200" dirty="0">
                <a:effectLst/>
                <a:latin typeface="Arial" panose="020B0604020202020204" pitchFamily="34" charset="0"/>
                <a:ea typeface="Calibri" panose="020F0502020204030204" pitchFamily="34" charset="0"/>
                <a:cs typeface="Times New Roman" panose="02020603050405020304" pitchFamily="18" charset="0"/>
              </a:rPr>
              <a:t>v souladu s úpravou obnovení způsobilosti danou Směrnicí 2014/24/EU </a:t>
            </a:r>
            <a:r>
              <a:rPr lang="cs-CZ" sz="22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posoudit důkazy předložené tímto účastníkem </a:t>
            </a:r>
            <a:r>
              <a:rPr lang="cs-CZ" sz="2200" dirty="0">
                <a:effectLst/>
                <a:latin typeface="Arial" panose="020B0604020202020204" pitchFamily="34" charset="0"/>
                <a:ea typeface="Calibri" panose="020F0502020204030204" pitchFamily="34" charset="0"/>
                <a:cs typeface="Times New Roman" panose="02020603050405020304" pitchFamily="18" charset="0"/>
              </a:rPr>
              <a:t>v závislosti na závažnosti situace a konkrétních okolnostech projednávané věci (viz bod 50 rozsudku). (48)</a:t>
            </a:r>
          </a:p>
          <a:p>
            <a:pPr marL="0" indent="0" algn="just">
              <a:buNone/>
            </a:pPr>
            <a:endParaRPr lang="cs-CZ" sz="1800" b="1" dirty="0">
              <a:latin typeface="Arial" panose="020B0604020202020204" pitchFamily="34" charset="0"/>
              <a:cs typeface="Times New Roman" panose="02020603050405020304" pitchFamily="18"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02955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effectLst/>
                <a:latin typeface="Arial" panose="020B0604020202020204" pitchFamily="34" charset="0"/>
                <a:ea typeface="Calibri" panose="020F0502020204030204" pitchFamily="34" charset="0"/>
                <a:cs typeface="Times New Roman" panose="02020603050405020304" pitchFamily="18" charset="0"/>
              </a:rPr>
              <a:t>Rozhodnutí o námitkách</a:t>
            </a: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3383224521"/>
              </p:ext>
            </p:extLst>
          </p:nvPr>
        </p:nvGraphicFramePr>
        <p:xfrm>
          <a:off x="0" y="836712"/>
          <a:ext cx="9144000" cy="5976665"/>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531899">
                <a:tc>
                  <a:txBody>
                    <a:bodyPr/>
                    <a:lstStyle/>
                    <a:p>
                      <a:pPr algn="just">
                        <a:lnSpc>
                          <a:spcPct val="107000"/>
                        </a:lnSpc>
                        <a:spcAft>
                          <a:spcPts val="800"/>
                        </a:spcAft>
                      </a:pPr>
                      <a:r>
                        <a:rPr lang="cs-CZ" sz="18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ÚOHS-S0534/2023/VZ, č. j. ÚOHS-38360/2023/500</a:t>
                      </a:r>
                      <a:endParaRPr lang="cs-CZ" sz="18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534592">
                <a:tc>
                  <a:txBody>
                    <a:bodyPr/>
                    <a:lstStyle/>
                    <a:p>
                      <a:pPr algn="just">
                        <a:lnSpc>
                          <a:spcPct val="107000"/>
                        </a:lnSpc>
                        <a:spcAft>
                          <a:spcPts val="800"/>
                        </a:spcAft>
                      </a:pPr>
                      <a:r>
                        <a:rPr lang="cs-CZ" sz="18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3"/>
                        </a:rPr>
                        <a:t>https://www.uohs.cz/cs/verejne-zakazky/sbirky-rozhodnuti/detail-19364.html</a:t>
                      </a:r>
                      <a:endParaRPr lang="cs-CZ" sz="18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494363">
                <a:tc>
                  <a:txBody>
                    <a:bodyPr/>
                    <a:lstStyle/>
                    <a:p>
                      <a:pPr algn="just">
                        <a:lnSpc>
                          <a:spcPct val="107000"/>
                        </a:lnSpc>
                        <a:spcAft>
                          <a:spcPts val="800"/>
                        </a:spcAft>
                      </a:pPr>
                      <a:r>
                        <a:rPr lang="cs-CZ"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Souvislá oprava silnice III/48615 Brušperk</a:t>
                      </a: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491791">
                <a:tc>
                  <a:txBody>
                    <a:bodyPr/>
                    <a:lstStyle/>
                    <a:p>
                      <a:pPr algn="just">
                        <a:lnSpc>
                          <a:spcPct val="107000"/>
                        </a:lnSpc>
                        <a:spcAft>
                          <a:spcPts val="800"/>
                        </a:spcAft>
                      </a:pPr>
                      <a:r>
                        <a:rPr lang="cs-CZ" sz="18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24. 10. 2023</a:t>
                      </a:r>
                      <a:endParaRPr lang="cs-CZ" sz="18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1267571">
                <a:tc>
                  <a:txBody>
                    <a:bodyPr/>
                    <a:lstStyle/>
                    <a:p>
                      <a:pPr algn="just">
                        <a:lnSpc>
                          <a:spcPct val="107000"/>
                        </a:lnSpc>
                        <a:spcAft>
                          <a:spcPts val="800"/>
                        </a:spcAft>
                      </a:pPr>
                      <a:r>
                        <a:rPr lang="cs-CZ"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Správa silnic Moravskoslezského kraje, příspěvková organizace</a:t>
                      </a:r>
                      <a:endParaRPr lang="cs-CZ" sz="180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COLAS CZ, a.s.</a:t>
                      </a:r>
                      <a:endParaRPr lang="cs-CZ" sz="180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STRABAG a.s.</a:t>
                      </a:r>
                      <a:endParaRPr lang="cs-CZ" sz="18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2656449">
                <a:tc>
                  <a:txBody>
                    <a:bodyPr/>
                    <a:lstStyle/>
                    <a:p>
                      <a:pPr algn="just">
                        <a:lnSpc>
                          <a:spcPct val="107000"/>
                        </a:lnSpc>
                        <a:spcAft>
                          <a:spcPts val="800"/>
                        </a:spcAft>
                      </a:pPr>
                      <a:r>
                        <a:rPr lang="cs-CZ" sz="1800"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Zadavatel nedodržel postup pro vyřizování námitek </a:t>
                      </a:r>
                      <a:r>
                        <a:rPr lang="cs-CZ"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stanovený v § 245 odst. 1 ZZVZ, když se v odůvodnění rozhodnutí ze dne 16. 8. 2023 o námitkách navrhovatele podrobně nevyjádřil k námitce jmenovaného navrhovatele, podle níž měl být vybraný dodavatel vyloučen z účasti v zadávacím řízení na předmětnou veřejnou zakázku, neboť v rámci jím podané nabídky předložil ve vztahu k hodnocení nabídek v rámci dílčího kritéria „Rozsah zatížení životního prostředí při dopravě“ údaj, v souvislosti s nímž nebyly naplněny zadávací podmínky a tento tak neodpovídal skutečnosti, přičemž mohl mít vliv na naplnění kritérií hodnocení…</a:t>
                      </a: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92917603"/>
                  </a:ext>
                </a:extLst>
              </a:tr>
            </a:tbl>
          </a:graphicData>
        </a:graphic>
      </p:graphicFrame>
    </p:spTree>
    <p:extLst>
      <p:ext uri="{BB962C8B-B14F-4D97-AF65-F5344CB8AC3E}">
        <p14:creationId xmlns:p14="http://schemas.microsoft.com/office/powerpoint/2010/main" val="3249782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Skutkový stav: </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HK - Rozsah zatížení životního prostředí při dopravě s vahou 10 %, </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hodnocena vzdálenost (délka trasy) v kilometrech mezi místem realizace stavby a klíčovým místem, kterým je obalovna živičných směsí,</a:t>
            </a:r>
          </a:p>
          <a:p>
            <a:pPr algn="just">
              <a:lnSpc>
                <a:spcPct val="107000"/>
              </a:lnSpc>
              <a:spcAft>
                <a:spcPts val="800"/>
              </a:spcAft>
            </a:pPr>
            <a:r>
              <a:rPr lang="cs-CZ" sz="2000" dirty="0">
                <a:latin typeface="Arial" panose="020B0604020202020204" pitchFamily="34" charset="0"/>
                <a:cs typeface="Times New Roman" panose="02020603050405020304" pitchFamily="18" charset="0"/>
              </a:rPr>
              <a:t>čím kratší vzdálenost, tím více bodů v rámci toto kritéria,</a:t>
            </a:r>
          </a:p>
          <a:p>
            <a:pPr algn="just">
              <a:lnSpc>
                <a:spcPct val="107000"/>
              </a:lnSpc>
              <a:spcAft>
                <a:spcPts val="800"/>
              </a:spcAft>
            </a:pPr>
            <a:r>
              <a:rPr lang="cs-CZ" sz="2000" dirty="0">
                <a:latin typeface="Arial" panose="020B0604020202020204" pitchFamily="34" charset="0"/>
                <a:cs typeface="Times New Roman" panose="02020603050405020304" pitchFamily="18" charset="0"/>
              </a:rPr>
              <a:t>Námitka proti vybranému dodavateli, měl uvést trasu, která nerespektovala ZP, měla vést přes zavřený (rekonstruovaný) most -  delší objízdná trasa</a:t>
            </a:r>
          </a:p>
          <a:p>
            <a:pPr algn="just">
              <a:lnSpc>
                <a:spcPct val="107000"/>
              </a:lnSpc>
              <a:spcAft>
                <a:spcPts val="800"/>
              </a:spcAft>
            </a:pPr>
            <a:r>
              <a:rPr lang="cs-CZ" sz="2000" dirty="0">
                <a:latin typeface="Arial" panose="020B0604020202020204" pitchFamily="34" charset="0"/>
                <a:cs typeface="Times New Roman" panose="02020603050405020304" pitchFamily="18" charset="0"/>
              </a:rPr>
              <a:t>Zadavatel se v rozhodnutí o námitkách</a:t>
            </a:r>
            <a:r>
              <a:rPr lang="cs-CZ" sz="2000" dirty="0">
                <a:effectLst/>
                <a:latin typeface="Arial" panose="020B0604020202020204" pitchFamily="34" charset="0"/>
                <a:ea typeface="Calibri" panose="020F0502020204030204" pitchFamily="34" charset="0"/>
                <a:cs typeface="Times New Roman" panose="02020603050405020304" pitchFamily="18" charset="0"/>
              </a:rPr>
              <a:t> vyjádřil pouze obecným způsobem, když konstatoval, že vybraný dodavatel nepředložil trasu vedoucí přes uzavřený most, avšak uvedl zcela jinou trasu, kterou následně v objasnění nabídky dostatečně vysvětlil a doplnil podrobným popisem, ze kterého je zřejmé, že domněnky navrhovatele obsažené v námitkách nejsou v posuzovaném případě naplněny. </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Neboť nemohl s ohledem na § 218 odst. 2 ZZVZ rozporovanou trasu z nabídky vybraného dodavatele v rozhodnutí o námitkách blíže specifikovat.</a:t>
            </a:r>
          </a:p>
          <a:p>
            <a:pPr marL="0" indent="0" algn="just">
              <a:lnSpc>
                <a:spcPct val="107000"/>
              </a:lnSpc>
              <a:spcAft>
                <a:spcPts val="800"/>
              </a:spcAft>
              <a:buNone/>
            </a:pPr>
            <a:endParaRPr lang="cs-CZ" sz="2400" dirty="0">
              <a:latin typeface="Arial" panose="020B0604020202020204" pitchFamily="34" charset="0"/>
              <a:cs typeface="Times New Roman" panose="02020603050405020304" pitchFamily="18" charset="0"/>
            </a:endParaRPr>
          </a:p>
          <a:p>
            <a:pPr algn="just"/>
            <a:endParaRPr lang="cs-CZ" sz="1800" b="1" dirty="0">
              <a:latin typeface="Arial" panose="020B0604020202020204" pitchFamily="34" charset="0"/>
              <a:cs typeface="Times New Roman" panose="02020603050405020304" pitchFamily="18"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41312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404664"/>
            <a:ext cx="9144000" cy="6453336"/>
          </a:xfrm>
        </p:spPr>
        <p:txBody>
          <a:bodyPr/>
          <a:lstStyle/>
          <a:p>
            <a:pPr marL="0" indent="0" algn="just">
              <a:buNone/>
            </a:pPr>
            <a:r>
              <a:rPr lang="cs-CZ" sz="2000" b="1" dirty="0">
                <a:latin typeface="Arial" panose="020B0604020202020204" pitchFamily="34" charset="0"/>
                <a:cs typeface="Arial" panose="020B0604020202020204" pitchFamily="34" charset="0"/>
              </a:rPr>
              <a:t>Právní úprava: </a:t>
            </a:r>
          </a:p>
          <a:p>
            <a:pPr marL="0" indent="0" algn="just">
              <a:buNone/>
            </a:pPr>
            <a:r>
              <a:rPr lang="cs-CZ" sz="2000" b="1" dirty="0">
                <a:latin typeface="Arial" panose="020B0604020202020204" pitchFamily="34" charset="0"/>
                <a:cs typeface="Arial" panose="020B0604020202020204" pitchFamily="34" charset="0"/>
              </a:rPr>
              <a:t>§ 218 ZZVZ</a:t>
            </a:r>
          </a:p>
          <a:p>
            <a:pPr marL="0" indent="0" algn="just">
              <a:lnSpc>
                <a:spcPct val="107000"/>
              </a:lnSpc>
              <a:spcAft>
                <a:spcPts val="800"/>
              </a:spcAft>
              <a:buNone/>
            </a:pPr>
            <a:r>
              <a:rPr lang="cs-CZ" sz="20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(1) Za důvěrné se považují údaje nebo sdělení, které dodavatel poskytl zadavateli v zadávacím řízení a označil je jako důvěrné.</a:t>
            </a:r>
          </a:p>
          <a:p>
            <a:pPr marL="0" indent="0" algn="just">
              <a:lnSpc>
                <a:spcPct val="107000"/>
              </a:lnSpc>
              <a:spcAft>
                <a:spcPts val="800"/>
              </a:spcAft>
              <a:buNone/>
            </a:pPr>
            <a:r>
              <a:rPr lang="cs-CZ" sz="20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(2) Zadavatel neposkytne podle zákona o svobodném přístupu k informacím,</a:t>
            </a:r>
          </a:p>
          <a:p>
            <a:pPr marL="806450" indent="-361950" algn="just">
              <a:lnSpc>
                <a:spcPct val="107000"/>
              </a:lnSpc>
              <a:spcAft>
                <a:spcPts val="800"/>
              </a:spcAft>
              <a:buNone/>
            </a:pPr>
            <a:r>
              <a:rPr lang="cs-CZ" sz="20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 a) do ukončení zadávacího řízení informace, které se týkají obsahu nabídek a osob, které se podílejí na průběhu zadávacího řízení,</a:t>
            </a:r>
          </a:p>
          <a:p>
            <a:pPr marL="806450" indent="-361950" algn="just">
              <a:lnSpc>
                <a:spcPct val="107000"/>
              </a:lnSpc>
              <a:spcAft>
                <a:spcPts val="800"/>
              </a:spcAft>
              <a:buNone/>
            </a:pPr>
            <a:r>
              <a:rPr lang="cs-CZ" sz="20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 b) důvěrnou informaci podle odstavce 1; to neplatí pro informace, které má zadavatel povinnost podle tohoto zákona uvést ve zprávě o hodnocení, oznámení o výběru dodavatele, výsledku posouzení splnění podmínek účasti vybraného dodavatele nebo v písemné zprávě zadavatele.</a:t>
            </a:r>
          </a:p>
          <a:p>
            <a:pPr marL="0" indent="0" algn="just">
              <a:lnSpc>
                <a:spcPct val="107000"/>
              </a:lnSpc>
              <a:spcAft>
                <a:spcPts val="800"/>
              </a:spcAft>
              <a:buNone/>
            </a:pPr>
            <a:r>
              <a:rPr lang="cs-CZ" sz="20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 (3) Zadavatel nemusí uveřejnit informaci podle tohoto zákona, pokud by její uveřejnění znamenalo porušení jiného právního předpisu nebo by bylo v rozporu s veřejným zájmem, nebo by mohlo porušit právo dodavatele na ochranu obchodního tajemství nebo by mohlo ovlivnit hospodářskou soutěž.</a:t>
            </a:r>
            <a:r>
              <a:rPr lang="cs-CZ" sz="2000" dirty="0">
                <a:effectLst/>
                <a:latin typeface="Arial" panose="020B0604020202020204" pitchFamily="34" charset="0"/>
                <a:ea typeface="Times New Roman" panose="02020603050405020304" pitchFamily="18" charset="0"/>
                <a:cs typeface="Arial" panose="020B0604020202020204" pitchFamily="34" charset="0"/>
              </a:rPr>
              <a:t> </a:t>
            </a:r>
          </a:p>
        </p:txBody>
      </p:sp>
    </p:spTree>
    <p:extLst>
      <p:ext uri="{BB962C8B-B14F-4D97-AF65-F5344CB8AC3E}">
        <p14:creationId xmlns:p14="http://schemas.microsoft.com/office/powerpoint/2010/main" val="23889860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400" b="1" dirty="0">
                <a:latin typeface="Arial" panose="020B0604020202020204" pitchFamily="34" charset="0"/>
                <a:cs typeface="Arial" panose="020B0604020202020204" pitchFamily="34" charset="0"/>
              </a:rPr>
              <a:t>Argumentace Úřadu:</a:t>
            </a:r>
          </a:p>
          <a:p>
            <a:pPr algn="just"/>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Úřad se neztotožňuje s názorem zadavatele</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že tento nemohl s ohledem na § 218 odst. 2 zákona rozporovanou trasu z nabídky vybraného dodavatele v rozhodnutí o námitkách blíže specifikovat</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p>
          <a:p>
            <a:pPr algn="just"/>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Dotčené ustanovení zákona se týká ochrany informací </a:t>
            </a:r>
            <a:r>
              <a:rPr lang="cs-CZ" sz="2400" dirty="0">
                <a:effectLst/>
                <a:latin typeface="Arial" panose="020B0604020202020204" pitchFamily="34" charset="0"/>
                <a:ea typeface="Calibri" panose="020F0502020204030204" pitchFamily="34" charset="0"/>
                <a:cs typeface="Times New Roman" panose="02020603050405020304" pitchFamily="18" charset="0"/>
              </a:rPr>
              <a:t>souvisejících se zadávacím řízením </a:t>
            </a:r>
            <a:r>
              <a:rPr lang="cs-CZ" sz="24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poskytovaných na žádost dle zákona o svobodném přístupu k informacím</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p>
          <a:p>
            <a:pPr algn="just"/>
            <a:r>
              <a:rPr lang="cs-CZ" sz="2400" dirty="0">
                <a:effectLst/>
                <a:latin typeface="Arial" panose="020B0604020202020204" pitchFamily="34" charset="0"/>
                <a:ea typeface="Calibri" panose="020F0502020204030204" pitchFamily="34" charset="0"/>
                <a:cs typeface="Times New Roman" panose="02020603050405020304" pitchFamily="18" charset="0"/>
              </a:rPr>
              <a:t>V posuzovaném případě však navrhovatel nežádal o poskytnutí informací dle citovaného zákona, nýbrž se jakožto účastník zadávacího řízení bránil proti postupu zadavatele v zadávacím řízení, </a:t>
            </a:r>
            <a:r>
              <a:rPr lang="cs-CZ" sz="2400" dirty="0" err="1">
                <a:effectLst/>
                <a:latin typeface="Arial" panose="020B0604020202020204" pitchFamily="34" charset="0"/>
                <a:ea typeface="Calibri" panose="020F0502020204030204" pitchFamily="34" charset="0"/>
                <a:cs typeface="Times New Roman" panose="02020603050405020304" pitchFamily="18" charset="0"/>
              </a:rPr>
              <a:t>konkr</a:t>
            </a:r>
            <a:r>
              <a:rPr lang="cs-CZ" sz="2400" dirty="0">
                <a:effectLst/>
                <a:latin typeface="Arial" panose="020B0604020202020204" pitchFamily="34" charset="0"/>
                <a:ea typeface="Calibri" panose="020F0502020204030204" pitchFamily="34" charset="0"/>
                <a:cs typeface="Times New Roman" panose="02020603050405020304" pitchFamily="18" charset="0"/>
              </a:rPr>
              <a:t>. proti výběru dodavatele, tj. proti postupu přímo navrhovatele ovlivňujícího, a to prostřednictvím legitimních námitek podaných podle § 241 zákona. (48)</a:t>
            </a:r>
          </a:p>
          <a:p>
            <a:pPr marL="0" indent="0" algn="just">
              <a:buNone/>
            </a:pPr>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194788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200" b="1" dirty="0">
                <a:latin typeface="Arial" panose="020B0604020202020204" pitchFamily="34" charset="0"/>
                <a:cs typeface="Arial" panose="020B0604020202020204" pitchFamily="34" charset="0"/>
              </a:rPr>
              <a:t>Argumentace Úřadu:</a:t>
            </a:r>
          </a:p>
          <a:p>
            <a:pPr algn="just"/>
            <a:r>
              <a:rPr lang="cs-CZ" sz="2200" dirty="0">
                <a:effectLst/>
                <a:latin typeface="Arial" panose="020B0604020202020204" pitchFamily="34" charset="0"/>
                <a:ea typeface="Calibri" panose="020F0502020204030204" pitchFamily="34" charset="0"/>
                <a:cs typeface="Times New Roman" panose="02020603050405020304" pitchFamily="18" charset="0"/>
              </a:rPr>
              <a:t>Jak již Úřad opakovaně uvedl výše, </a:t>
            </a: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s vyřízením námitek je spojena povinnost zadavatele podrobně a srozumitelně se vyjádřit ke všem v námitkách tvrzeným skutečnostem </a:t>
            </a:r>
            <a:r>
              <a:rPr lang="cs-CZ" sz="2200" dirty="0">
                <a:effectLst/>
                <a:latin typeface="Arial" panose="020B0604020202020204" pitchFamily="34" charset="0"/>
                <a:ea typeface="Calibri" panose="020F0502020204030204" pitchFamily="34" charset="0"/>
                <a:cs typeface="Times New Roman" panose="02020603050405020304" pitchFamily="18" charset="0"/>
              </a:rPr>
              <a:t>a předcházet tak řešení sporů před Úřadem v rámci „sekundární“ roviny přezkumu (návrhové řízení) postupů zadavatele,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přičemž zákon </a:t>
            </a:r>
            <a:r>
              <a:rPr lang="cs-CZ" sz="2200" dirty="0">
                <a:effectLst/>
                <a:latin typeface="Arial" panose="020B0604020202020204" pitchFamily="34" charset="0"/>
                <a:ea typeface="Calibri" panose="020F0502020204030204" pitchFamily="34" charset="0"/>
                <a:cs typeface="Times New Roman" panose="02020603050405020304" pitchFamily="18" charset="0"/>
              </a:rPr>
              <a:t>v tomto kontextu v obecnosti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neomezuje zadavatele v šíři sdělovaných informací </a:t>
            </a:r>
            <a:r>
              <a:rPr lang="cs-CZ" sz="2200" dirty="0">
                <a:effectLst/>
                <a:latin typeface="Arial" panose="020B0604020202020204" pitchFamily="34" charset="0"/>
                <a:ea typeface="Calibri" panose="020F0502020204030204" pitchFamily="34" charset="0"/>
                <a:cs typeface="Times New Roman" panose="02020603050405020304" pitchFamily="18" charset="0"/>
              </a:rPr>
              <a:t>a v šetřeném případě ani z dostupných podkladů neplyne, že by byl zadavatel v možnosti sdělit danou informaci jakkoliv jinak omezen. </a:t>
            </a:r>
          </a:p>
          <a:p>
            <a:pPr algn="just"/>
            <a:r>
              <a:rPr lang="cs-CZ" sz="2200" dirty="0">
                <a:effectLst/>
                <a:latin typeface="Arial" panose="020B0604020202020204" pitchFamily="34" charset="0"/>
                <a:ea typeface="Calibri" panose="020F0502020204030204" pitchFamily="34" charset="0"/>
                <a:cs typeface="Times New Roman" panose="02020603050405020304" pitchFamily="18" charset="0"/>
              </a:rPr>
              <a:t>Úřad k tomu proto uzavírá, že v </a:t>
            </a:r>
            <a:r>
              <a:rPr lang="cs-CZ" sz="2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posuzovaném případě nebyl důvod, aby zadavatel v rozhodnutí o námitkách rozporovanou trasu nespecifikoval</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p>
          <a:p>
            <a:pPr algn="just"/>
            <a:r>
              <a:rPr lang="cs-CZ" sz="22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Zadavatel měl navrhovateli vysvětlit, na základě jakých konkrétních skutečností považuje rozporovanou trasu </a:t>
            </a:r>
            <a:r>
              <a:rPr lang="cs-CZ" sz="2200" dirty="0">
                <a:effectLst/>
                <a:latin typeface="Arial" panose="020B0604020202020204" pitchFamily="34" charset="0"/>
                <a:ea typeface="Calibri" panose="020F0502020204030204" pitchFamily="34" charset="0"/>
                <a:cs typeface="Times New Roman" panose="02020603050405020304" pitchFamily="18" charset="0"/>
              </a:rPr>
              <a:t>z nabídky vybraného dodavatele </a:t>
            </a:r>
            <a:r>
              <a:rPr lang="cs-CZ" sz="22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za reálnou a souladnou s požadavky zadávací dokumentace </a:t>
            </a:r>
            <a:r>
              <a:rPr lang="cs-CZ" sz="22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a proč nejsou tvrzení navrhovatele obsažená v námitkách pravdivá. </a:t>
            </a:r>
            <a:r>
              <a:rPr lang="cs-CZ" sz="2200" dirty="0">
                <a:effectLst/>
                <a:latin typeface="Arial" panose="020B0604020202020204" pitchFamily="34" charset="0"/>
                <a:ea typeface="Calibri" panose="020F0502020204030204" pitchFamily="34" charset="0"/>
                <a:cs typeface="Times New Roman" panose="02020603050405020304" pitchFamily="18" charset="0"/>
              </a:rPr>
              <a:t>(48)</a:t>
            </a:r>
          </a:p>
          <a:p>
            <a:pPr marL="0" indent="0" algn="just">
              <a:buNone/>
            </a:pPr>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32333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88761"/>
          </a:xfrm>
          <a:prstGeom prst="rect">
            <a:avLst/>
          </a:prstGeom>
        </p:spPr>
        <p:txBody>
          <a:bodyPr vert="horz" wrap="square" lIns="0" tIns="13335" rIns="0" bIns="0" rtlCol="0">
            <a:spAutoFit/>
          </a:bodyPr>
          <a:lstStyle/>
          <a:p>
            <a:pPr>
              <a:lnSpc>
                <a:spcPct val="107000"/>
              </a:lnSpc>
              <a:spcAft>
                <a:spcPts val="800"/>
              </a:spcAft>
            </a:pPr>
            <a:r>
              <a:rPr lang="cs-CZ" sz="2400" b="1" dirty="0">
                <a:latin typeface="Arial" panose="020B0604020202020204" pitchFamily="34" charset="0"/>
                <a:ea typeface="Calibri" panose="020F0502020204030204" pitchFamily="34" charset="0"/>
                <a:cs typeface="Times New Roman" panose="02020603050405020304" pitchFamily="18" charset="0"/>
              </a:rPr>
              <a:t>Smluvní podmínka - § 6 odst. 4 ZZVZ</a:t>
            </a:r>
            <a:endParaRPr lang="cs-CZ" sz="24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794224639"/>
              </p:ext>
            </p:extLst>
          </p:nvPr>
        </p:nvGraphicFramePr>
        <p:xfrm>
          <a:off x="0" y="836713"/>
          <a:ext cx="9144000" cy="6021287"/>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457623">
                <a:tc>
                  <a:txBody>
                    <a:bodyPr/>
                    <a:lstStyle/>
                    <a:p>
                      <a:pPr algn="just">
                        <a:lnSpc>
                          <a:spcPct val="107000"/>
                        </a:lnSpc>
                        <a:spcAft>
                          <a:spcPts val="800"/>
                        </a:spcAft>
                      </a:pPr>
                      <a:r>
                        <a:rPr lang="cs-CZ" sz="20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ÚOHS-S0242/2023/VZ, č. j. ÚOHS-29590/2023/500</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525480">
                <a:tc>
                  <a:txBody>
                    <a:bodyPr/>
                    <a:lstStyle/>
                    <a:p>
                      <a:pPr algn="just">
                        <a:lnSpc>
                          <a:spcPct val="107000"/>
                        </a:lnSpc>
                        <a:spcAft>
                          <a:spcPts val="800"/>
                        </a:spcAft>
                      </a:pPr>
                      <a:r>
                        <a:rPr lang="cs-CZ" sz="20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3"/>
                        </a:rPr>
                        <a:t>https://www.uohs.cz/cs/verejne-zakazky/sbirky-rozhodnuti/detail-19345.html</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425329">
                <a:tc>
                  <a:txBody>
                    <a:bodyPr/>
                    <a:lstStyle/>
                    <a:p>
                      <a:pPr algn="just">
                        <a:lnSpc>
                          <a:spcPct val="107000"/>
                        </a:lnSpc>
                        <a:spcAft>
                          <a:spcPts val="800"/>
                        </a:spcAft>
                      </a:pPr>
                      <a:r>
                        <a:rPr lang="cs-CZ"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Poskytování služeb údržby zeleně pro Město Mnichovo Hradiště II</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423116">
                <a:tc>
                  <a:txBody>
                    <a:bodyPr/>
                    <a:lstStyle/>
                    <a:p>
                      <a:pPr algn="just">
                        <a:lnSpc>
                          <a:spcPct val="107000"/>
                        </a:lnSpc>
                        <a:spcAft>
                          <a:spcPts val="800"/>
                        </a:spcAft>
                      </a:pPr>
                      <a:r>
                        <a:rPr lang="cs-CZ" sz="20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26. 10. 2023</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1090564">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město Mnichovo Hradiště</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VYKRUT zahradní služby a.s.</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813679">
                <a:tc>
                  <a:txBody>
                    <a:bodyPr/>
                    <a:lstStyle/>
                    <a:p>
                      <a:pPr algn="just">
                        <a:lnSpc>
                          <a:spcPct val="107000"/>
                        </a:lnSpc>
                        <a:spcAft>
                          <a:spcPts val="800"/>
                        </a:spcAft>
                      </a:pPr>
                      <a:r>
                        <a:rPr lang="cs-CZ" sz="2000"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Návrh se zamítá</a:t>
                      </a:r>
                      <a:r>
                        <a:rPr lang="cs-CZ"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neboť nebyly zjištěny důvody pro uložení nápravného opatření.</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92917603"/>
                  </a:ext>
                </a:extLst>
              </a:tr>
              <a:tr h="2285496">
                <a:tc>
                  <a:txBody>
                    <a:bodyPr/>
                    <a:lstStyle/>
                    <a:p>
                      <a:pPr algn="just">
                        <a:lnSpc>
                          <a:spcPct val="107000"/>
                        </a:lnSpc>
                        <a:spcAft>
                          <a:spcPts val="800"/>
                        </a:spcAft>
                      </a:pPr>
                      <a:r>
                        <a:rPr lang="cs-CZ" sz="2000" kern="1200" dirty="0">
                          <a:solidFill>
                            <a:schemeClr val="dk1"/>
                          </a:solidFill>
                          <a:effectLst/>
                          <a:latin typeface="+mn-lt"/>
                          <a:ea typeface="+mn-ea"/>
                          <a:cs typeface="+mn-cs"/>
                        </a:rPr>
                        <a:t>Podán rozklad – ÚOHS-R0112/2023/VZ, rozhodnutí potvrzeno, rozklad zamítnut.</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908926977"/>
                  </a:ext>
                </a:extLst>
              </a:tr>
            </a:tbl>
          </a:graphicData>
        </a:graphic>
      </p:graphicFrame>
    </p:spTree>
    <p:extLst>
      <p:ext uri="{BB962C8B-B14F-4D97-AF65-F5344CB8AC3E}">
        <p14:creationId xmlns:p14="http://schemas.microsoft.com/office/powerpoint/2010/main" val="28997000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1800" b="1" dirty="0">
                <a:latin typeface="Arial" panose="020B0604020202020204" pitchFamily="34" charset="0"/>
                <a:cs typeface="Arial" panose="020B0604020202020204" pitchFamily="34" charset="0"/>
              </a:rPr>
              <a:t>Skutkový stav: </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Smluvní podmínka v návrhu smlouvy: </a:t>
            </a:r>
            <a:r>
              <a:rPr lang="cs-CZ" sz="1800" i="1" dirty="0">
                <a:effectLst/>
                <a:latin typeface="Arial" panose="020B0604020202020204" pitchFamily="34" charset="0"/>
                <a:ea typeface="Calibri" panose="020F0502020204030204" pitchFamily="34" charset="0"/>
                <a:cs typeface="Times New Roman" panose="02020603050405020304" pitchFamily="18" charset="0"/>
              </a:rPr>
              <a:t>„[z]hotovitel je povinen zajistit dodržování právních předpisů, a to ve vztahu zejména k předpisům, které upravují pracovní podmínky pracovníků, bezpečnosti práce a další související činnosti. </a:t>
            </a:r>
            <a:r>
              <a:rPr lang="cs-CZ" sz="1800" i="1" u="sng" dirty="0">
                <a:effectLst/>
                <a:latin typeface="Arial" panose="020B0604020202020204" pitchFamily="34" charset="0"/>
                <a:ea typeface="Calibri" panose="020F0502020204030204" pitchFamily="34" charset="0"/>
                <a:cs typeface="Times New Roman" panose="02020603050405020304" pitchFamily="18" charset="0"/>
              </a:rPr>
              <a:t>Zhotovitel je povinen svým zaměstnanců, v dojezdové vzdálenosti max. 10 minut od místa plnění Služeb zajistit minimálně sociální zařízení a šatny. </a:t>
            </a:r>
            <a:r>
              <a:rPr lang="cs-CZ" sz="1800" i="1" dirty="0">
                <a:effectLst/>
                <a:latin typeface="Arial" panose="020B0604020202020204" pitchFamily="34" charset="0"/>
                <a:ea typeface="Calibri" panose="020F0502020204030204" pitchFamily="34" charset="0"/>
                <a:cs typeface="Times New Roman" panose="02020603050405020304" pitchFamily="18" charset="0"/>
              </a:rPr>
              <a:t>Objednatel je oprávněn kdykoliv v průběhu plnění vyzvat zhotovitele, aby mu na vyžádání splnění těchto podmínek prokázal.“</a:t>
            </a: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Vysvětlení ZD: </a:t>
            </a:r>
            <a:r>
              <a:rPr lang="cs-CZ" sz="1800" i="1" dirty="0">
                <a:effectLst/>
                <a:latin typeface="Arial" panose="020B0604020202020204" pitchFamily="34" charset="0"/>
                <a:ea typeface="Calibri" panose="020F0502020204030204" pitchFamily="34" charset="0"/>
                <a:cs typeface="Times New Roman" panose="02020603050405020304" pitchFamily="18" charset="0"/>
              </a:rPr>
              <a:t>„[…]</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i="1" dirty="0">
                <a:effectLst/>
                <a:latin typeface="Arial" panose="020B0604020202020204" pitchFamily="34" charset="0"/>
                <a:ea typeface="Calibri" panose="020F0502020204030204" pitchFamily="34" charset="0"/>
                <a:cs typeface="Times New Roman" panose="02020603050405020304" pitchFamily="18" charset="0"/>
              </a:rPr>
              <a:t>stanovil daný požadavek s ohledem na ustanovení § 6 odst. 4 ZZVZ, jako požadavek v rámci naplnění zásady sociálně odpovědného zadávání veřejných zakázek. Stanovení daného časového limitu považuje Zadavatel za přiměřené. Daný požadavek je také ochranou proti případnému postupu dodavatelů, kdy dané potřeby svých zaměstnanců dodavatel nezajistí a zaměstnanci následně k uspokojování svých průběžných potřeb využívají například veřejná prostranství. Zadavatel není povinen požadavky v tomto smyslu stanovovat vždy jen v rámci povinností, které jsou dodavatelům dány jinými zákonnými předpisy, protože v takovém případě by naplňování zásad odpovědného veřejného zadávání vlastně ani nebylo možné, kdyby tyto požadavky mohl zadavatel stanovovat jen v takovém rozsahu, ve kterém jsou již dodavatelům dány jiným právním předpisem. Zadavatel se v žádném případě nedomnívá, že se jedná o diskriminační požadavek.“</a:t>
            </a: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cs-CZ" sz="2400" dirty="0">
              <a:latin typeface="Arial" panose="020B0604020202020204" pitchFamily="34" charset="0"/>
              <a:cs typeface="Times New Roman" panose="02020603050405020304" pitchFamily="18" charset="0"/>
            </a:endParaRPr>
          </a:p>
          <a:p>
            <a:pPr algn="just"/>
            <a:endParaRPr lang="cs-CZ" sz="1800" b="1" dirty="0">
              <a:latin typeface="Arial" panose="020B0604020202020204" pitchFamily="34" charset="0"/>
              <a:cs typeface="Times New Roman" panose="02020603050405020304" pitchFamily="18"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52404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400" b="1" dirty="0">
                <a:latin typeface="Arial" panose="020B0604020202020204" pitchFamily="34" charset="0"/>
                <a:cs typeface="Arial" panose="020B0604020202020204" pitchFamily="34" charset="0"/>
              </a:rPr>
              <a:t>Argumentace Úřadu:</a:t>
            </a:r>
          </a:p>
          <a:p>
            <a:pPr algn="just"/>
            <a:r>
              <a:rPr lang="cs-CZ" sz="2400" dirty="0">
                <a:effectLst/>
                <a:latin typeface="Arial" panose="020B0604020202020204" pitchFamily="34" charset="0"/>
                <a:ea typeface="Calibri" panose="020F0502020204030204" pitchFamily="34" charset="0"/>
                <a:cs typeface="Times New Roman" panose="02020603050405020304" pitchFamily="18" charset="0"/>
              </a:rPr>
              <a:t>S ohledem na předmět plnění veřejné zakázky, jímž je výkon komplexní údržby veřejné zeleně v obci zadavatele, jejíž součástí jsou práce v zastavěném území i mimo něj, tedy práce ve volných prostranstvích, kde nemusí být sociální zázemí a šatny pro zaměstnance zhotovitele dostupné, je tak dle Úřadu zřejmé, že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zadavatel při stanovení požadavku na maximální dojezdovou vzdálenost do šaten a sociálního zařízení od místa plnění pro pracovníky vybraného dodavatele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nikterak nevybočuje z rámce aplikace sociálně odpovědného přístupu </a:t>
            </a:r>
            <a:r>
              <a:rPr lang="cs-CZ" sz="2400" dirty="0">
                <a:effectLst/>
                <a:latin typeface="Arial" panose="020B0604020202020204" pitchFamily="34" charset="0"/>
                <a:ea typeface="Calibri" panose="020F0502020204030204" pitchFamily="34" charset="0"/>
                <a:cs typeface="Times New Roman" panose="02020603050405020304" pitchFamily="18" charset="0"/>
              </a:rPr>
              <a:t>a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taktéž že daná smluvní podmínka nevybočuje z požadavků vztahujících se k předmětu veřejné zakázky</a:t>
            </a:r>
            <a:r>
              <a:rPr lang="cs-CZ" sz="2400" dirty="0">
                <a:effectLst/>
                <a:latin typeface="Arial" panose="020B0604020202020204" pitchFamily="34" charset="0"/>
                <a:ea typeface="Calibri" panose="020F0502020204030204" pitchFamily="34" charset="0"/>
                <a:cs typeface="Times New Roman" panose="02020603050405020304" pitchFamily="18" charset="0"/>
              </a:rPr>
              <a:t>. (108)</a:t>
            </a:r>
          </a:p>
        </p:txBody>
      </p:sp>
    </p:spTree>
    <p:extLst>
      <p:ext uri="{BB962C8B-B14F-4D97-AF65-F5344CB8AC3E}">
        <p14:creationId xmlns:p14="http://schemas.microsoft.com/office/powerpoint/2010/main" val="372172066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a:t>
            </a:r>
          </a:p>
          <a:p>
            <a:pPr algn="just"/>
            <a:r>
              <a:rPr lang="cs-CZ" sz="2000" dirty="0">
                <a:effectLst/>
                <a:latin typeface="Arial" panose="020B0604020202020204" pitchFamily="34" charset="0"/>
                <a:ea typeface="Calibri" panose="020F0502020204030204" pitchFamily="34" charset="0"/>
                <a:cs typeface="Times New Roman" panose="02020603050405020304" pitchFamily="18" charset="0"/>
              </a:rPr>
              <a:t>Zadavatel tento časový údaj odůvodnil ve svém vyjádření k návrhu, dle něhož jej stanovil s ohledem na velikost území jím spravovaného města, kdy delší časový limit nelze dle něj považovat za odpovídající vzhledem k očekávanému pozitivnímu dopadu. Úřad pak má za to, že s ohledem na velikost území zadavatele, resp. velikost území, v rámci něhož bude veřejné zakázky plněna, a povahu vykonávané činnosti předmětu plnění veřejné zakázky je toto odůvodnění legitimní, přičemž nelze vyloučit, že dojezdová vzdálenost delší než 10 minut by již neměla kýžený pozitivní dopad, jak jej zadavatel popisoval výše. Šatna a sociální zázemí jsou především místem pro přestávku a oddech, které mají daným pracovníkům zajistit komfort během pracovního výkonu. Proto jakékoliv zdržování při cestě k takovému místu a zpět je v neprospěch pracovních podmínek výkonu práce a může mít dopad do kvality výkonu práce daných pracovníků. Současně dle Úřadu není daná podmínka nesplnitelná, když si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lze představit, že dodavatel se vzdálenější pracovní základnou zajistí splnění tohoto požadavku pomocí dohody s místním školním zařízením či jinou veřejnou nebo i soukromou institucí</a:t>
            </a:r>
            <a:r>
              <a:rPr lang="cs-CZ" sz="2000" dirty="0">
                <a:effectLst/>
                <a:latin typeface="Arial" panose="020B0604020202020204" pitchFamily="34" charset="0"/>
                <a:ea typeface="Calibri" panose="020F0502020204030204" pitchFamily="34" charset="0"/>
                <a:cs typeface="Times New Roman" panose="02020603050405020304" pitchFamily="18" charset="0"/>
              </a:rPr>
              <a:t>, která má k tomu odpovídající podmínky a díky své lokaci v místě plnění bude vhodná pro splnění stanovené dojezdové vzdálenosti.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Vše však záleží na schopnostech a možnostech konkrétního subjektu, jak hodlá tento požadavek zajistit a realizovat.</a:t>
            </a:r>
            <a:r>
              <a:rPr lang="cs-CZ" sz="2000" dirty="0">
                <a:effectLst/>
                <a:latin typeface="Arial" panose="020B0604020202020204" pitchFamily="34" charset="0"/>
                <a:ea typeface="Calibri" panose="020F0502020204030204" pitchFamily="34" charset="0"/>
                <a:cs typeface="Times New Roman" panose="02020603050405020304" pitchFamily="18" charset="0"/>
              </a:rPr>
              <a:t> (108)</a:t>
            </a:r>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6932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Předsedy: </a:t>
            </a:r>
          </a:p>
          <a:p>
            <a:pPr algn="just">
              <a:lnSpc>
                <a:spcPct val="107000"/>
              </a:lnSpc>
              <a:spcAft>
                <a:spcPts val="800"/>
              </a:spcAft>
            </a:pPr>
            <a:r>
              <a:rPr lang="cs-CZ" sz="2200" i="1" dirty="0">
                <a:effectLst/>
                <a:latin typeface="Arial" panose="020B0604020202020204" pitchFamily="34" charset="0"/>
                <a:ea typeface="Calibri" panose="020F0502020204030204" pitchFamily="34" charset="0"/>
                <a:cs typeface="Times New Roman" panose="02020603050405020304" pitchFamily="18" charset="0"/>
              </a:rPr>
              <a:t>Základní vlastností předmětů duševního vlastnictví je totiž jejich tzv. potenciální ubikvita, tedy možnost existence v prakticky neomezeném množství. </a:t>
            </a:r>
            <a:r>
              <a:rPr lang="cs-CZ" sz="2200" i="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Předmětná licence tak může být provozována na desítkách počítačů </a:t>
            </a:r>
            <a:r>
              <a:rPr lang="cs-CZ" sz="2200" i="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 pokud byla postupně zakoupena více různými společnostmi</a:t>
            </a:r>
            <a:r>
              <a:rPr lang="cs-CZ" sz="2200" i="1" dirty="0">
                <a:effectLst/>
                <a:latin typeface="Arial" panose="020B0604020202020204" pitchFamily="34" charset="0"/>
                <a:ea typeface="Calibri" panose="020F0502020204030204" pitchFamily="34" charset="0"/>
                <a:cs typeface="Times New Roman" panose="02020603050405020304" pitchFamily="18" charset="0"/>
              </a:rPr>
              <a:t>, </a:t>
            </a:r>
            <a:r>
              <a:rPr lang="cs-CZ" sz="2200" i="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nový nabyvatel potřebuje od všech těchto subjektů ujištění, že došlo k odinstalování, příp. že k instalaci vůbec nedošlo.“</a:t>
            </a:r>
            <a:r>
              <a:rPr lang="cs-CZ" sz="2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  </a:t>
            </a:r>
            <a:r>
              <a:rPr lang="cs-CZ" sz="2200" dirty="0">
                <a:effectLst/>
                <a:latin typeface="Arial" panose="020B0604020202020204" pitchFamily="34" charset="0"/>
                <a:ea typeface="Calibri" panose="020F0502020204030204" pitchFamily="34" charset="0"/>
                <a:cs typeface="Times New Roman" panose="02020603050405020304" pitchFamily="18" charset="0"/>
              </a:rPr>
              <a:t>Takový závěr Úřadu pak lze považovat za správný a odpovídající smyslu a účelu požadavku zadavatele. Ve vztahu k prokázání toho, zda na konkrétních licencích váznou nebo neváznou práva třetích osob, myšleno, zda licenci nepoužívá ještě někdo další, např. z důvodu, že by nebyla řádně odinstalována či řádně převedena do vlastnictví nabyvatele, nelze takový požadavek posuzovat pouze z pohledu autorského zákona a toho, zda došlo k vyčerpání práva na distribuci. Takový pohled by se míjel s podstatou požadavku zadavatele, který v bodu 3.4 zadávací dokumentace stanovil:… (26)</a:t>
            </a:r>
            <a:endParaRPr lang="cs-CZ"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242395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88761"/>
          </a:xfrm>
          <a:prstGeom prst="rect">
            <a:avLst/>
          </a:prstGeom>
        </p:spPr>
        <p:txBody>
          <a:bodyPr vert="horz" wrap="square" lIns="0" tIns="13335" rIns="0" bIns="0" rtlCol="0">
            <a:spAutoFit/>
          </a:bodyPr>
          <a:lstStyle/>
          <a:p>
            <a:pPr>
              <a:lnSpc>
                <a:spcPct val="107000"/>
              </a:lnSpc>
              <a:spcAft>
                <a:spcPts val="800"/>
              </a:spcAft>
            </a:pPr>
            <a:r>
              <a:rPr lang="cs-CZ" sz="2400" b="1" dirty="0">
                <a:latin typeface="Arial" panose="020B0604020202020204" pitchFamily="34" charset="0"/>
                <a:ea typeface="Calibri" panose="020F0502020204030204" pitchFamily="34" charset="0"/>
                <a:cs typeface="Times New Roman" panose="02020603050405020304" pitchFamily="18" charset="0"/>
              </a:rPr>
              <a:t>Platnost / účinnost smlouvy</a:t>
            </a:r>
            <a:endParaRPr lang="cs-CZ" sz="24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3477785266"/>
              </p:ext>
            </p:extLst>
          </p:nvPr>
        </p:nvGraphicFramePr>
        <p:xfrm>
          <a:off x="0" y="836713"/>
          <a:ext cx="9144000" cy="5999441"/>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36384">
                <a:tc>
                  <a:txBody>
                    <a:bodyPr/>
                    <a:lstStyle/>
                    <a:p>
                      <a:pPr algn="just">
                        <a:lnSpc>
                          <a:spcPct val="107000"/>
                        </a:lnSpc>
                        <a:spcAft>
                          <a:spcPts val="800"/>
                        </a:spcAft>
                      </a:pPr>
                      <a:r>
                        <a:rPr lang="cs-CZ" sz="18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ÚOHS-S0368/2023/VZ, č. j. ÚOHS-30119/2023/500</a:t>
                      </a:r>
                      <a:endParaRPr lang="cs-CZ" sz="18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358622">
                <a:tc>
                  <a:txBody>
                    <a:bodyPr/>
                    <a:lstStyle/>
                    <a:p>
                      <a:pPr algn="just">
                        <a:lnSpc>
                          <a:spcPct val="107000"/>
                        </a:lnSpc>
                        <a:spcAft>
                          <a:spcPts val="800"/>
                        </a:spcAft>
                      </a:pPr>
                      <a:r>
                        <a:rPr lang="cs-CZ" sz="18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3"/>
                        </a:rPr>
                        <a:t>https://www.uohs.cz/cs/verejne-zakazky/sbirky-rozhodnuti/detail-19354.html</a:t>
                      </a:r>
                      <a:endParaRPr lang="cs-CZ" sz="18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336384">
                <a:tc>
                  <a:txBody>
                    <a:bodyPr/>
                    <a:lstStyle/>
                    <a:p>
                      <a:pPr algn="just">
                        <a:lnSpc>
                          <a:spcPct val="107000"/>
                        </a:lnSpc>
                        <a:spcAft>
                          <a:spcPts val="800"/>
                        </a:spcAft>
                      </a:pPr>
                      <a:r>
                        <a:rPr lang="cs-CZ"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AV technika </a:t>
                      </a:r>
                      <a:r>
                        <a:rPr lang="cs-CZ"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EkF</a:t>
                      </a: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336384">
                <a:tc>
                  <a:txBody>
                    <a:bodyPr/>
                    <a:lstStyle/>
                    <a:p>
                      <a:pPr algn="just">
                        <a:lnSpc>
                          <a:spcPct val="107000"/>
                        </a:lnSpc>
                        <a:spcAft>
                          <a:spcPts val="800"/>
                        </a:spcAft>
                      </a:pPr>
                      <a:r>
                        <a:rPr lang="cs-CZ" sz="18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27. 10. 2023</a:t>
                      </a:r>
                      <a:endParaRPr lang="cs-CZ" sz="18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1067301">
                <a:tc>
                  <a:txBody>
                    <a:bodyPr/>
                    <a:lstStyle/>
                    <a:p>
                      <a:pPr algn="just">
                        <a:lnSpc>
                          <a:spcPct val="107000"/>
                        </a:lnSpc>
                        <a:spcAft>
                          <a:spcPts val="800"/>
                        </a:spcAft>
                      </a:pPr>
                      <a:r>
                        <a:rPr lang="cs-CZ"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Vysoká škola báňská – Technická univerzita Ostrava</a:t>
                      </a:r>
                      <a:endParaRPr lang="cs-CZ" sz="180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Microshop,s.r.o.</a:t>
                      </a:r>
                      <a:endParaRPr lang="cs-CZ" sz="180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Colsys s.r.o.</a:t>
                      </a:r>
                      <a:endParaRPr lang="cs-CZ" sz="18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1693784">
                <a:tc>
                  <a:txBody>
                    <a:bodyPr/>
                    <a:lstStyle/>
                    <a:p>
                      <a:pPr algn="just">
                        <a:lnSpc>
                          <a:spcPct val="107000"/>
                        </a:lnSpc>
                        <a:spcAft>
                          <a:spcPts val="800"/>
                        </a:spcAft>
                      </a:pPr>
                      <a:r>
                        <a:rPr lang="cs-CZ" sz="1800"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Zadavateli se ukládá zákaz plnění </a:t>
                      </a:r>
                      <a:r>
                        <a:rPr lang="cs-CZ"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„Smlouvy o dílo“ ze dne 12. 5. 2023 na plnění veřejné zakázky „AV technika </a:t>
                      </a:r>
                      <a:r>
                        <a:rPr lang="cs-CZ"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EkF</a:t>
                      </a:r>
                      <a:r>
                        <a:rPr lang="cs-CZ"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neboť daná smlouva byla uzavřena postupem uvedeným v § 254 odst. 1 písm. b) ZZVZ, když jmenovaný zadavatel uzavřel uvedenou smlouvu přes zákaz jejího uzavření § 246 odst. 1 písm. c) ZZVZ, jelikož uvedenou smlouvu uzavřel před uplynutím lhůty pro podání návrhu na zahájení řízení o přezkoumání úkonů zadavatele ze strany navrhovatele…</a:t>
                      </a: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92917603"/>
                  </a:ext>
                </a:extLst>
              </a:tr>
              <a:tr h="1559772">
                <a:tc>
                  <a:txBody>
                    <a:bodyPr/>
                    <a:lstStyle/>
                    <a:p>
                      <a:pPr algn="just">
                        <a:lnSpc>
                          <a:spcPct val="107000"/>
                        </a:lnSpc>
                      </a:pPr>
                      <a:r>
                        <a:rPr lang="cs-CZ"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Podán rozklad – ÚOHS-R0116/2023/VZ, rozhodnutí potvrzeno, rozklad zamítnut.</a:t>
                      </a:r>
                      <a:endParaRPr lang="cs-CZ"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908926977"/>
                  </a:ext>
                </a:extLst>
              </a:tr>
            </a:tbl>
          </a:graphicData>
        </a:graphic>
      </p:graphicFrame>
    </p:spTree>
    <p:extLst>
      <p:ext uri="{BB962C8B-B14F-4D97-AF65-F5344CB8AC3E}">
        <p14:creationId xmlns:p14="http://schemas.microsoft.com/office/powerpoint/2010/main" val="244451743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800" b="1" dirty="0">
                <a:latin typeface="Arial" panose="020B0604020202020204" pitchFamily="34" charset="0"/>
                <a:cs typeface="Arial" panose="020B0604020202020204" pitchFamily="34" charset="0"/>
              </a:rPr>
              <a:t>Skutkový stav: </a:t>
            </a:r>
          </a:p>
          <a:p>
            <a:pPr algn="just">
              <a:lnSpc>
                <a:spcPct val="107000"/>
              </a:lnSpc>
              <a:spcAft>
                <a:spcPts val="800"/>
              </a:spcAft>
            </a:pPr>
            <a:r>
              <a:rPr lang="cs-CZ" sz="2800" dirty="0">
                <a:latin typeface="Arial" panose="020B0604020202020204" pitchFamily="34" charset="0"/>
                <a:cs typeface="Times New Roman" panose="02020603050405020304" pitchFamily="18" charset="0"/>
              </a:rPr>
              <a:t>Zadavatel 5. 5. 2023 zamítnutím rozhodl o námitkách </a:t>
            </a:r>
          </a:p>
          <a:p>
            <a:pPr algn="just">
              <a:lnSpc>
                <a:spcPct val="107000"/>
              </a:lnSpc>
              <a:spcAft>
                <a:spcPts val="800"/>
              </a:spcAft>
            </a:pPr>
            <a:r>
              <a:rPr lang="cs-CZ" sz="2800" dirty="0">
                <a:latin typeface="Arial" panose="020B0604020202020204" pitchFamily="34" charset="0"/>
                <a:cs typeface="Times New Roman" panose="02020603050405020304" pitchFamily="18" charset="0"/>
              </a:rPr>
              <a:t>Začala běžet 10 denní lhůta pro podání návrhu</a:t>
            </a:r>
          </a:p>
          <a:p>
            <a:pPr algn="just">
              <a:lnSpc>
                <a:spcPct val="107000"/>
              </a:lnSpc>
              <a:spcAft>
                <a:spcPts val="800"/>
              </a:spcAft>
            </a:pPr>
            <a:r>
              <a:rPr lang="cs-CZ" sz="2800" dirty="0">
                <a:latin typeface="Arial" panose="020B0604020202020204" pitchFamily="34" charset="0"/>
                <a:cs typeface="Times New Roman" panose="02020603050405020304" pitchFamily="18" charset="0"/>
              </a:rPr>
              <a:t>Zadavatel 12. 5. 2023 uzavřel smlouvu</a:t>
            </a:r>
          </a:p>
          <a:p>
            <a:pPr algn="just">
              <a:lnSpc>
                <a:spcPct val="107000"/>
              </a:lnSpc>
              <a:spcAft>
                <a:spcPts val="800"/>
              </a:spcAft>
            </a:pPr>
            <a:r>
              <a:rPr lang="cs-CZ" sz="2800" dirty="0">
                <a:latin typeface="Arial" panose="020B0604020202020204" pitchFamily="34" charset="0"/>
                <a:cs typeface="Times New Roman" panose="02020603050405020304" pitchFamily="18" charset="0"/>
              </a:rPr>
              <a:t>Do registru smluv ji vložil 17. 5. 2023</a:t>
            </a:r>
          </a:p>
          <a:p>
            <a:pPr marL="0" indent="0" algn="just">
              <a:lnSpc>
                <a:spcPct val="107000"/>
              </a:lnSpc>
              <a:spcAft>
                <a:spcPts val="800"/>
              </a:spcAft>
              <a:buNone/>
            </a:pPr>
            <a:endParaRPr lang="cs-CZ" sz="2800" dirty="0">
              <a:latin typeface="Arial" panose="020B0604020202020204" pitchFamily="34" charset="0"/>
              <a:cs typeface="Times New Roman" panose="02020603050405020304" pitchFamily="18" charset="0"/>
            </a:endParaRPr>
          </a:p>
          <a:p>
            <a:pPr algn="just">
              <a:lnSpc>
                <a:spcPct val="107000"/>
              </a:lnSpc>
              <a:spcAft>
                <a:spcPts val="800"/>
              </a:spcAft>
            </a:pPr>
            <a:r>
              <a:rPr lang="cs-CZ" sz="2800" dirty="0">
                <a:latin typeface="Arial" panose="020B0604020202020204" pitchFamily="34" charset="0"/>
                <a:cs typeface="Times New Roman" panose="02020603050405020304" pitchFamily="18" charset="0"/>
              </a:rPr>
              <a:t>§ 6 odst. 1 RS: Smlouva, na niž se vztahuje povinnost uveřejnění prostřednictvím registru smluv, nabývá účinnosti nejdříve dnem uveřejnění.</a:t>
            </a:r>
          </a:p>
          <a:p>
            <a:pPr algn="just"/>
            <a:endParaRPr lang="cs-CZ" sz="1800" b="1" dirty="0">
              <a:latin typeface="Arial" panose="020B0604020202020204" pitchFamily="34" charset="0"/>
              <a:cs typeface="Times New Roman" panose="02020603050405020304" pitchFamily="18"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6542327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404664"/>
            <a:ext cx="9144000" cy="6453336"/>
          </a:xfrm>
        </p:spPr>
        <p:txBody>
          <a:bodyPr/>
          <a:lstStyle/>
          <a:p>
            <a:pPr marL="0" indent="0" algn="just">
              <a:buNone/>
            </a:pPr>
            <a:r>
              <a:rPr lang="cs-CZ" sz="2000" b="1" dirty="0">
                <a:latin typeface="Arial" panose="020B0604020202020204" pitchFamily="34" charset="0"/>
                <a:cs typeface="Arial" panose="020B0604020202020204" pitchFamily="34" charset="0"/>
              </a:rPr>
              <a:t>Právní úprava: </a:t>
            </a:r>
          </a:p>
          <a:p>
            <a:pPr marL="0" indent="0" algn="just">
              <a:buNone/>
            </a:pPr>
            <a:r>
              <a:rPr lang="cs-CZ" sz="2000" b="1" dirty="0">
                <a:latin typeface="Arial" panose="020B0604020202020204" pitchFamily="34" charset="0"/>
                <a:cs typeface="Arial" panose="020B0604020202020204" pitchFamily="34" charset="0"/>
              </a:rPr>
              <a:t>§ 219 ZZVZ</a:t>
            </a:r>
          </a:p>
          <a:p>
            <a:pPr marL="0" indent="0" algn="just">
              <a:lnSpc>
                <a:spcPct val="107000"/>
              </a:lnSpc>
              <a:spcAft>
                <a:spcPts val="800"/>
              </a:spcAft>
              <a:buNone/>
            </a:pPr>
            <a:r>
              <a:rPr lang="cs-CZ" sz="20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(1) Veřejný zadavatel uveřejní na profilu zadavatele smlouvu uzavřenou na veřejnou zakázku včetně všech jejích změn a dodatků, a to do </a:t>
            </a:r>
            <a:r>
              <a:rPr lang="cs-CZ" sz="2000" u="dbl" dirty="0">
                <a:solidFill>
                  <a:srgbClr val="00AA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30 </a:t>
            </a:r>
            <a:r>
              <a:rPr lang="cs-CZ" sz="2000" strike="sngStrike" dirty="0">
                <a:solidFill>
                  <a:srgbClr val="FF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15 </a:t>
            </a:r>
            <a:r>
              <a:rPr lang="cs-CZ" sz="20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dnů od jejich uzavření nebo od konce každého čtvrtletí v případě veřejných zakázek zadávaných na základě rámcové dohody nebo v dynamickém nákupním systému. To neplatí pro</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268288" indent="-268288">
              <a:lnSpc>
                <a:spcPct val="107000"/>
              </a:lnSpc>
              <a:spcAft>
                <a:spcPts val="800"/>
              </a:spcAft>
              <a:buNone/>
            </a:pPr>
            <a:r>
              <a:rPr lang="cs-CZ" sz="20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a) </a:t>
            </a:r>
            <a:r>
              <a:rPr lang="cs-CZ" sz="2000" u="dbl" dirty="0">
                <a:solidFill>
                  <a:srgbClr val="00AA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smlouvu, </a:t>
            </a:r>
            <a:r>
              <a:rPr lang="cs-CZ" sz="2000" strike="sngStrike" dirty="0">
                <a:solidFill>
                  <a:srgbClr val="FF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smlouvu na veřejnou zakázku, </a:t>
            </a:r>
            <a:r>
              <a:rPr lang="cs-CZ" sz="20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jejíž cena nepřesáhne 500 000 Kč bez daně z přidané hodnoty,</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268288" indent="-268288">
              <a:lnSpc>
                <a:spcPct val="107000"/>
              </a:lnSpc>
              <a:spcAft>
                <a:spcPts val="800"/>
              </a:spcAft>
              <a:buNone/>
            </a:pPr>
            <a:r>
              <a:rPr lang="cs-CZ" sz="20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b) </a:t>
            </a:r>
            <a:r>
              <a:rPr lang="cs-CZ" sz="2000" u="dbl" dirty="0">
                <a:solidFill>
                  <a:srgbClr val="00AA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smlouvu, </a:t>
            </a:r>
            <a:r>
              <a:rPr lang="cs-CZ" sz="2000" strike="sngStrike" dirty="0">
                <a:solidFill>
                  <a:srgbClr val="FF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smlouvu na veřejnou zakázku, </a:t>
            </a:r>
            <a:r>
              <a:rPr lang="cs-CZ" sz="20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u které veřejný zadavatel postupoval v souladu s § 29 </a:t>
            </a:r>
            <a:r>
              <a:rPr lang="cs-CZ" sz="2000" u="dbl" dirty="0">
                <a:solidFill>
                  <a:srgbClr val="00AA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odst. 1 </a:t>
            </a:r>
            <a:r>
              <a:rPr lang="cs-CZ" sz="20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písm. a) až c) </a:t>
            </a:r>
            <a:r>
              <a:rPr lang="cs-CZ" sz="2000" u="dbl" dirty="0">
                <a:solidFill>
                  <a:srgbClr val="00AA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nebo </a:t>
            </a:r>
            <a:r>
              <a:rPr lang="cs-CZ" sz="2000" strike="sngStrike" dirty="0">
                <a:solidFill>
                  <a:srgbClr val="FF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a </a:t>
            </a:r>
            <a:r>
              <a:rPr lang="cs-CZ" sz="20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písm. l) bod 2, § 30 písm. </a:t>
            </a:r>
            <a:r>
              <a:rPr lang="cs-CZ" sz="2000" u="dbl" dirty="0">
                <a:solidFill>
                  <a:srgbClr val="00AA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l) až n) </a:t>
            </a:r>
            <a:r>
              <a:rPr lang="cs-CZ" sz="2000" strike="sngStrike" dirty="0">
                <a:solidFill>
                  <a:srgbClr val="FF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d) nebo § 191 odst. 2 písm. e) </a:t>
            </a:r>
            <a:r>
              <a:rPr lang="cs-CZ" sz="20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268288" indent="-268288">
              <a:lnSpc>
                <a:spcPct val="107000"/>
              </a:lnSpc>
              <a:spcAft>
                <a:spcPts val="800"/>
              </a:spcAft>
              <a:buNone/>
            </a:pPr>
            <a:r>
              <a:rPr lang="cs-CZ" sz="20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c) pro zadavatele, který je zpravodajskou službou podle jiného právního předpisu, nebo</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800"/>
              </a:spcAft>
              <a:buNone/>
            </a:pPr>
            <a:r>
              <a:rPr lang="cs-CZ" sz="20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d) smlouvu uveřejněnou </a:t>
            </a:r>
            <a:r>
              <a:rPr lang="cs-CZ" sz="2000" u="dbl" dirty="0">
                <a:solidFill>
                  <a:srgbClr val="00AA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v registru smluv. </a:t>
            </a:r>
            <a:r>
              <a:rPr lang="cs-CZ" sz="2000" strike="sngStrike" dirty="0">
                <a:solidFill>
                  <a:srgbClr val="FF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podle jiného právního předpisu.</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375573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Úřad tedy konstatuje, že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den rozhodný</a:t>
            </a:r>
            <a:r>
              <a:rPr lang="cs-CZ" sz="2400" dirty="0">
                <a:effectLst/>
                <a:latin typeface="Arial" panose="020B0604020202020204" pitchFamily="34" charset="0"/>
                <a:ea typeface="Calibri" panose="020F0502020204030204" pitchFamily="34" charset="0"/>
                <a:cs typeface="Times New Roman" panose="02020603050405020304" pitchFamily="18" charset="0"/>
              </a:rPr>
              <a:t> pro posouzení (ne)zákonnosti uzavření smlouvy o dílo na veřejnou zakázku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ve smyslu § 254 odst. 1 písm. b) ve spojení s § 246 zákona </a:t>
            </a:r>
            <a:r>
              <a:rPr lang="cs-CZ" sz="2400" dirty="0">
                <a:effectLst/>
                <a:latin typeface="Arial" panose="020B0604020202020204" pitchFamily="34" charset="0"/>
                <a:ea typeface="Calibri" panose="020F0502020204030204" pitchFamily="34" charset="0"/>
                <a:cs typeface="Times New Roman" panose="02020603050405020304" pitchFamily="18" charset="0"/>
              </a:rPr>
              <a:t>je opravdu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den uzavření smlouvy </a:t>
            </a:r>
            <a:r>
              <a:rPr lang="cs-CZ" sz="2400" dirty="0">
                <a:effectLst/>
                <a:latin typeface="Arial" panose="020B0604020202020204" pitchFamily="34" charset="0"/>
                <a:ea typeface="Calibri" panose="020F0502020204030204" pitchFamily="34" charset="0"/>
                <a:cs typeface="Times New Roman" panose="02020603050405020304" pitchFamily="18" charset="0"/>
              </a:rPr>
              <a:t>o dílo, nikoliv den její účinnosti, v šetřeném případě tedy 12. 5. 2023. (120)</a:t>
            </a:r>
          </a:p>
        </p:txBody>
      </p:sp>
    </p:spTree>
    <p:extLst>
      <p:ext uri="{BB962C8B-B14F-4D97-AF65-F5344CB8AC3E}">
        <p14:creationId xmlns:p14="http://schemas.microsoft.com/office/powerpoint/2010/main" val="343818524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Předsedy:</a:t>
            </a:r>
          </a:p>
          <a:p>
            <a:pPr algn="just">
              <a:lnSpc>
                <a:spcPct val="107000"/>
              </a:lnSpc>
              <a:spcAft>
                <a:spcPts val="800"/>
              </a:spcAft>
            </a:pP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Relevantní tudíž není ani argument </a:t>
            </a:r>
            <a:r>
              <a:rPr lang="cs-CZ" sz="2200" dirty="0">
                <a:effectLst/>
                <a:latin typeface="Arial" panose="020B0604020202020204" pitchFamily="34" charset="0"/>
                <a:ea typeface="Calibri" panose="020F0502020204030204" pitchFamily="34" charset="0"/>
                <a:cs typeface="Times New Roman" panose="02020603050405020304" pitchFamily="18" charset="0"/>
              </a:rPr>
              <a:t>zadavatele,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že o uzavření Smlouvy o dílo se několik dnů nemohla žádná třetí strana dovědět</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protože Smlouva o dílo byla pouze v jeho držení</a:t>
            </a:r>
            <a:r>
              <a:rPr lang="cs-CZ" sz="2200" dirty="0">
                <a:effectLst/>
                <a:latin typeface="Arial" panose="020B0604020202020204" pitchFamily="34" charset="0"/>
                <a:ea typeface="Calibri" panose="020F0502020204030204" pitchFamily="34" charset="0"/>
                <a:cs typeface="Times New Roman" panose="02020603050405020304" pitchFamily="18" charset="0"/>
              </a:rPr>
              <a:t>. Dle § 6 odst. 1 zákona č. 340/2015 Sb., o zvláštních podmínkách účinnosti některých smluv, uveřejňování těchto smluv a o registru smluv (zákon o registru smluv), ve znění pozdějších předpisů (dále jen „zákon o registru smluv“) platí, že smlouva, na niž se vztahuje povinnost uveřejnění v registru smluv, nabývá dle cit. zákona účinnosti v zásadě (až na přesně definované výjimky) nejdříve dnem jejího uveřejnění v registru smluv. Tato skutečnost však nemůže znamenat, že až nabytím účinnosti je smlouva uzavřena. Ostatně i samotné ustanovení § 5 odst. 2 zákona o registru smluv, shodně jako § 219 zákona, stanoví povinnost uveřejnit smlouvu ve lhůtě 30 dnů ode dne jejího uzavření</a:t>
            </a:r>
            <a:r>
              <a:rPr lang="cs-CZ" sz="2200" b="1" dirty="0">
                <a:effectLst/>
                <a:latin typeface="Arial" panose="020B0604020202020204" pitchFamily="34" charset="0"/>
                <a:ea typeface="Calibri" panose="020F0502020204030204" pitchFamily="34" charset="0"/>
                <a:cs typeface="Times New Roman" panose="02020603050405020304" pitchFamily="18" charset="0"/>
              </a:rPr>
              <a:t>.</a:t>
            </a:r>
            <a:r>
              <a:rPr lang="cs-CZ" sz="2200" dirty="0">
                <a:effectLst/>
                <a:latin typeface="Arial" panose="020B0604020202020204" pitchFamily="34" charset="0"/>
                <a:ea typeface="Calibri" panose="020F0502020204030204" pitchFamily="34" charset="0"/>
                <a:cs typeface="Times New Roman" panose="02020603050405020304" pitchFamily="18" charset="0"/>
              </a:rPr>
              <a:t> Je tedy zjevné, že okamžik uzavření smlouvy a její účinnosti shodné nejsou, naopak okamžikem uzavření smlouvy vzniká zadavateli povinnost smlouvu zveřejnit ve stanovené lhůtě. (39)</a:t>
            </a:r>
          </a:p>
        </p:txBody>
      </p:sp>
    </p:spTree>
    <p:extLst>
      <p:ext uri="{BB962C8B-B14F-4D97-AF65-F5344CB8AC3E}">
        <p14:creationId xmlns:p14="http://schemas.microsoft.com/office/powerpoint/2010/main" val="11367702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88761"/>
          </a:xfrm>
          <a:prstGeom prst="rect">
            <a:avLst/>
          </a:prstGeom>
        </p:spPr>
        <p:txBody>
          <a:bodyPr vert="horz" wrap="square" lIns="0" tIns="13335" rIns="0" bIns="0" rtlCol="0">
            <a:spAutoFit/>
          </a:bodyPr>
          <a:lstStyle/>
          <a:p>
            <a:pPr>
              <a:lnSpc>
                <a:spcPct val="107000"/>
              </a:lnSpc>
              <a:spcAft>
                <a:spcPts val="800"/>
              </a:spcAft>
            </a:pPr>
            <a:r>
              <a:rPr lang="cs-CZ" sz="2400" b="1" dirty="0">
                <a:effectLst/>
                <a:latin typeface="Arial" panose="020B0604020202020204" pitchFamily="34" charset="0"/>
                <a:ea typeface="Calibri" panose="020F0502020204030204" pitchFamily="34" charset="0"/>
                <a:cs typeface="Times New Roman" panose="02020603050405020304" pitchFamily="18" charset="0"/>
              </a:rPr>
              <a:t>Střet zájm</a:t>
            </a:r>
            <a:r>
              <a:rPr lang="cs-CZ" sz="2400" b="1" dirty="0">
                <a:latin typeface="Arial" panose="020B0604020202020204" pitchFamily="34" charset="0"/>
                <a:ea typeface="Calibri" panose="020F0502020204030204" pitchFamily="34" charset="0"/>
                <a:cs typeface="Times New Roman" panose="02020603050405020304" pitchFamily="18" charset="0"/>
              </a:rPr>
              <a:t>ů</a:t>
            </a:r>
            <a:endParaRPr lang="cs-CZ" sz="24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1914894289"/>
              </p:ext>
            </p:extLst>
          </p:nvPr>
        </p:nvGraphicFramePr>
        <p:xfrm>
          <a:off x="0" y="836713"/>
          <a:ext cx="9144000" cy="6112411"/>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36384">
                <a:tc>
                  <a:txBody>
                    <a:bodyPr/>
                    <a:lstStyle/>
                    <a:p>
                      <a:pPr algn="just">
                        <a:lnSpc>
                          <a:spcPct val="107000"/>
                        </a:lnSpc>
                        <a:spcAft>
                          <a:spcPts val="800"/>
                        </a:spcAft>
                      </a:pPr>
                      <a:r>
                        <a:rPr lang="cs-CZ" sz="18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ÚOHS-S0692/2023/VZ, č. j. ÚOHS-41298/2023/500</a:t>
                      </a:r>
                      <a:endParaRPr lang="cs-CZ" sz="18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358622">
                <a:tc>
                  <a:txBody>
                    <a:bodyPr/>
                    <a:lstStyle/>
                    <a:p>
                      <a:pPr algn="just">
                        <a:lnSpc>
                          <a:spcPct val="107000"/>
                        </a:lnSpc>
                        <a:spcAft>
                          <a:spcPts val="800"/>
                        </a:spcAft>
                      </a:pPr>
                      <a:r>
                        <a:rPr lang="cs-CZ" sz="18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3"/>
                        </a:rPr>
                        <a:t>https://www.uohs.cz/cs/verejne-zakazky/sbirky-rozhodnuti/detail-19351.html</a:t>
                      </a:r>
                      <a:endParaRPr lang="cs-CZ" sz="18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336384">
                <a:tc>
                  <a:txBody>
                    <a:bodyPr/>
                    <a:lstStyle/>
                    <a:p>
                      <a:pPr algn="just">
                        <a:lnSpc>
                          <a:spcPct val="107000"/>
                        </a:lnSpc>
                        <a:spcAft>
                          <a:spcPts val="800"/>
                        </a:spcAft>
                      </a:pPr>
                      <a:r>
                        <a:rPr lang="cs-CZ"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Pořízení NAP cely a analyzátoru parametrů palivových článků s protonově vodivou membránou - část 2 „Analyzátor parametrů palivových článku s protonově vodivou membránou“</a:t>
                      </a:r>
                      <a:endParaRPr lang="cs-CZ" sz="18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336384">
                <a:tc>
                  <a:txBody>
                    <a:bodyPr/>
                    <a:lstStyle/>
                    <a:p>
                      <a:pPr algn="just">
                        <a:lnSpc>
                          <a:spcPct val="107000"/>
                        </a:lnSpc>
                        <a:spcAft>
                          <a:spcPts val="800"/>
                        </a:spcAft>
                      </a:pPr>
                      <a:r>
                        <a:rPr lang="cs-CZ" sz="18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31. 10. 2023</a:t>
                      </a:r>
                      <a:endParaRPr lang="cs-CZ" sz="18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478625">
                <a:tc>
                  <a:txBody>
                    <a:bodyPr/>
                    <a:lstStyle/>
                    <a:p>
                      <a:pPr algn="just">
                        <a:lnSpc>
                          <a:spcPct val="107000"/>
                        </a:lnSpc>
                        <a:spcAft>
                          <a:spcPts val="800"/>
                        </a:spcAft>
                      </a:pPr>
                      <a:r>
                        <a:rPr lang="cs-CZ"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Univerzita Karlova</a:t>
                      </a: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1693784">
                <a:tc>
                  <a:txBody>
                    <a:bodyPr/>
                    <a:lstStyle/>
                    <a:p>
                      <a:pPr algn="just">
                        <a:lnSpc>
                          <a:spcPct val="107000"/>
                        </a:lnSpc>
                        <a:spcAft>
                          <a:spcPts val="800"/>
                        </a:spcAft>
                      </a:pPr>
                      <a:r>
                        <a:rPr lang="cs-CZ" sz="1800" b="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Obviněný se dopustil přestupku </a:t>
                      </a:r>
                      <a:r>
                        <a:rPr lang="cs-CZ" sz="1800" b="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podle § 268 odst. 1 písm. a) ZZVZ tím, že nedodržel pravidlo pro zadávání veřejných zakázek stanovené v § 44 odst. 1 věta první ZZVZ, neboť v zadávacím řízení nepostupoval tak, aby nedocházelo ke střetu zájmů</a:t>
                      </a:r>
                      <a:r>
                        <a:rPr lang="cs-CZ" sz="1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r>
                        <a:rPr lang="cs-CZ"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když umožnil, aby se [anonymizováno], který byl v té době společníkem a jednatelem společnosti LEANCAT s.r.o., která byla způsobilá dodat předmět plnění citované veřejné zakázky, o čemž jmenovaný obviněný ze své činnosti prokazatelně věděl či mohl vědět, podílel na zpracování zadávací dokumentace a současně byl jmenován a činil úkony jako člen hodnoticí komise ustanovené pro účely posouzení a hodnocení nabídek, aniž by obviněný současně kdykoliv v průběhu zadávacího řízení přijal opatření potřebná k tomu, aby [anonymizováno] tohoto svého postavení v citovaném zadávacím řízení případně nezneužil k získání osobní výhody v podobě jakéhokoliv využití produktu vyvinutého výše uvedenou společností LEANCAT s.r.o. při plnění veřejné zakázky…</a:t>
                      </a: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92917603"/>
                  </a:ext>
                </a:extLst>
              </a:tr>
            </a:tbl>
          </a:graphicData>
        </a:graphic>
      </p:graphicFrame>
    </p:spTree>
    <p:extLst>
      <p:ext uri="{BB962C8B-B14F-4D97-AF65-F5344CB8AC3E}">
        <p14:creationId xmlns:p14="http://schemas.microsoft.com/office/powerpoint/2010/main" val="1922383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800" b="1" dirty="0">
                <a:latin typeface="Arial" panose="020B0604020202020204" pitchFamily="34" charset="0"/>
                <a:cs typeface="Arial" panose="020B0604020202020204" pitchFamily="34" charset="0"/>
              </a:rPr>
              <a:t>Skutkový stav: </a:t>
            </a:r>
          </a:p>
          <a:p>
            <a:pPr algn="just"/>
            <a:r>
              <a:rPr lang="cs-CZ" sz="2400" dirty="0">
                <a:latin typeface="Arial" panose="020B0604020202020204" pitchFamily="34" charset="0"/>
                <a:cs typeface="Times New Roman" panose="02020603050405020304" pitchFamily="18" charset="0"/>
              </a:rPr>
              <a:t>Zadavatel pověřil svého zaměstnance přípravou ZD,</a:t>
            </a:r>
          </a:p>
          <a:p>
            <a:pPr algn="just"/>
            <a:r>
              <a:rPr lang="cs-CZ" sz="2400" dirty="0">
                <a:latin typeface="Arial" panose="020B0604020202020204" pitchFamily="34" charset="0"/>
                <a:cs typeface="Times New Roman" panose="02020603050405020304" pitchFamily="18" charset="0"/>
              </a:rPr>
              <a:t>posléze jej jmenoval do HK,</a:t>
            </a:r>
          </a:p>
          <a:p>
            <a:pPr algn="just"/>
            <a:r>
              <a:rPr lang="cs-CZ" sz="2400" dirty="0">
                <a:latin typeface="Arial" panose="020B0604020202020204" pitchFamily="34" charset="0"/>
                <a:cs typeface="Times New Roman" panose="02020603050405020304" pitchFamily="18" charset="0"/>
              </a:rPr>
              <a:t>na VZ na pořízení přístroje,</a:t>
            </a:r>
          </a:p>
          <a:p>
            <a:pPr algn="just"/>
            <a:r>
              <a:rPr lang="cs-CZ" sz="2400" dirty="0">
                <a:latin typeface="Arial" panose="020B0604020202020204" pitchFamily="34" charset="0"/>
                <a:cs typeface="Times New Roman" panose="02020603050405020304" pitchFamily="18" charset="0"/>
              </a:rPr>
              <a:t>na jehož vývoji se podílela také společnost, jejímž jednatelem a společníkem byl v tu dobu pověřený zaměstnance zadavatele. </a:t>
            </a:r>
          </a:p>
          <a:p>
            <a:pPr algn="just"/>
            <a:r>
              <a:rPr lang="cs-CZ" sz="2400" dirty="0">
                <a:latin typeface="Arial" panose="020B0604020202020204" pitchFamily="34" charset="0"/>
                <a:cs typeface="Times New Roman" panose="02020603050405020304" pitchFamily="18" charset="0"/>
              </a:rPr>
              <a:t>Pověřený zaměstnance se podílel na otevírání nabídek, posouzení splnění podmínek účasti, podmínek kvalifikace, doporučení zadavateli podepsat smlouvu.</a:t>
            </a:r>
          </a:p>
          <a:p>
            <a:pPr algn="just"/>
            <a:r>
              <a:rPr lang="cs-CZ" sz="2400" dirty="0">
                <a:latin typeface="Arial" panose="020B0604020202020204" pitchFamily="34" charset="0"/>
                <a:cs typeface="Times New Roman" panose="02020603050405020304" pitchFamily="18" charset="0"/>
              </a:rPr>
              <a:t>Zadavatel obdržel pouze jednu nabídku nabízející produkt, na jehož vývoji se podílela právě společnost pověřeného zaměstnance zadavatele.</a:t>
            </a: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4898454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000" dirty="0">
                <a:latin typeface="Arial" panose="020B0604020202020204" pitchFamily="34" charset="0"/>
                <a:cs typeface="Arial" panose="020B0604020202020204" pitchFamily="34" charset="0"/>
              </a:rPr>
              <a:t>Úřad v návaznosti na uvedené skutečnosti konstatuje, že </a:t>
            </a:r>
            <a:r>
              <a:rPr lang="cs-CZ" sz="2000" dirty="0">
                <a:solidFill>
                  <a:srgbClr val="FF0000"/>
                </a:solidFill>
                <a:latin typeface="Arial" panose="020B0604020202020204" pitchFamily="34" charset="0"/>
                <a:cs typeface="Arial" panose="020B0604020202020204" pitchFamily="34" charset="0"/>
              </a:rPr>
              <a:t>tím, že zadavatel [anonymizováno] účastí na realizaci zadávacího řízení pověřil</a:t>
            </a:r>
            <a:r>
              <a:rPr lang="cs-CZ" sz="2000" dirty="0">
                <a:latin typeface="Arial" panose="020B0604020202020204" pitchFamily="34" charset="0"/>
                <a:cs typeface="Arial" panose="020B0604020202020204" pitchFamily="34" charset="0"/>
              </a:rPr>
              <a:t>, </a:t>
            </a:r>
            <a:r>
              <a:rPr lang="cs-CZ" sz="2000" dirty="0">
                <a:solidFill>
                  <a:srgbClr val="00B050"/>
                </a:solidFill>
                <a:latin typeface="Arial" panose="020B0604020202020204" pitchFamily="34" charset="0"/>
                <a:cs typeface="Arial" panose="020B0604020202020204" pitchFamily="34" charset="0"/>
              </a:rPr>
              <a:t>postupoval v rozporu s § 44 odst. 1 větou první</a:t>
            </a:r>
            <a:r>
              <a:rPr lang="cs-CZ" sz="2000" dirty="0">
                <a:latin typeface="Arial" panose="020B0604020202020204" pitchFamily="34" charset="0"/>
                <a:cs typeface="Arial" panose="020B0604020202020204" pitchFamily="34" charset="0"/>
              </a:rPr>
              <a:t>, tedy </a:t>
            </a:r>
            <a:r>
              <a:rPr lang="cs-CZ" sz="2000" dirty="0">
                <a:solidFill>
                  <a:srgbClr val="0070C0"/>
                </a:solidFill>
                <a:latin typeface="Arial" panose="020B0604020202020204" pitchFamily="34" charset="0"/>
                <a:cs typeface="Arial" panose="020B0604020202020204" pitchFamily="34" charset="0"/>
              </a:rPr>
              <a:t>nepostupoval tak, aby nedocházelo ke střetu zájmů. </a:t>
            </a:r>
          </a:p>
          <a:p>
            <a:pPr algn="just">
              <a:lnSpc>
                <a:spcPct val="107000"/>
              </a:lnSpc>
              <a:spcAft>
                <a:spcPts val="800"/>
              </a:spcAft>
            </a:pPr>
            <a:r>
              <a:rPr lang="cs-CZ" sz="2000" dirty="0">
                <a:solidFill>
                  <a:srgbClr val="C49500"/>
                </a:solidFill>
                <a:latin typeface="Arial" panose="020B0604020202020204" pitchFamily="34" charset="0"/>
                <a:cs typeface="Arial" panose="020B0604020202020204" pitchFamily="34" charset="0"/>
              </a:rPr>
              <a:t>K tvrzení zadavatele, že přijal opatření spočívající ve vyžádání si čestného prohlášení od členů hodnoticí komise</a:t>
            </a:r>
            <a:r>
              <a:rPr lang="cs-CZ" sz="2000" dirty="0">
                <a:latin typeface="Arial" panose="020B0604020202020204" pitchFamily="34" charset="0"/>
                <a:cs typeface="Arial" panose="020B0604020202020204" pitchFamily="34" charset="0"/>
              </a:rPr>
              <a:t>, Úřad uvádí, že </a:t>
            </a:r>
            <a:r>
              <a:rPr lang="cs-CZ" sz="2000" dirty="0">
                <a:solidFill>
                  <a:srgbClr val="7030A0"/>
                </a:solidFill>
                <a:latin typeface="Arial" panose="020B0604020202020204" pitchFamily="34" charset="0"/>
                <a:cs typeface="Arial" panose="020B0604020202020204" pitchFamily="34" charset="0"/>
              </a:rPr>
              <a:t>tímto opatřením sice došlo k naplnění zákonné povinnosti stanovené v § 44 odst. 1 větě druhé </a:t>
            </a:r>
            <a:r>
              <a:rPr lang="cs-CZ" sz="2000" dirty="0">
                <a:latin typeface="Arial" panose="020B0604020202020204" pitchFamily="34" charset="0"/>
                <a:cs typeface="Arial" panose="020B0604020202020204" pitchFamily="34" charset="0"/>
              </a:rPr>
              <a:t>zákona, </a:t>
            </a:r>
            <a:r>
              <a:rPr lang="cs-CZ" sz="2000" dirty="0">
                <a:solidFill>
                  <a:srgbClr val="FF9966"/>
                </a:solidFill>
                <a:latin typeface="Arial" panose="020B0604020202020204" pitchFamily="34" charset="0"/>
                <a:cs typeface="Arial" panose="020B0604020202020204" pitchFamily="34" charset="0"/>
              </a:rPr>
              <a:t>nicméně v šetřeném případě toto opatření zjevně nebylo dostačující k tomu, aby k zabránění vzniku střetu zájmů došlo. </a:t>
            </a:r>
          </a:p>
          <a:p>
            <a:pPr algn="just">
              <a:lnSpc>
                <a:spcPct val="107000"/>
              </a:lnSpc>
              <a:spcAft>
                <a:spcPts val="800"/>
              </a:spcAft>
            </a:pPr>
            <a:r>
              <a:rPr lang="cs-CZ" sz="2000" dirty="0">
                <a:latin typeface="Arial" panose="020B0604020202020204" pitchFamily="34" charset="0"/>
                <a:cs typeface="Arial" panose="020B0604020202020204" pitchFamily="34" charset="0"/>
              </a:rPr>
              <a:t>Úřad opětovně konstatuje, že střet zájmů v tomto případě spatřuje v kombinaci toho, že se [anonymizováno], jenž je podnikatelsky propojen s firmou působící v oblasti, do níž spadá předmět části 2 veřejné zakázky (přičemž je z pohledu Úřadu zcela zásadní zjištění, že zadavatel o této skutečnosti věděl či minimálně mohl vědět) podílel na přípravě zadávacích podmínek části 2 veřejné zakázky a současně působil i jako člen komise pro otevírání obálek s nabídkami a hodnocení nabídek. (64)</a:t>
            </a:r>
          </a:p>
        </p:txBody>
      </p:sp>
    </p:spTree>
    <p:extLst>
      <p:ext uri="{BB962C8B-B14F-4D97-AF65-F5344CB8AC3E}">
        <p14:creationId xmlns:p14="http://schemas.microsoft.com/office/powerpoint/2010/main" val="99825616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000" dirty="0"/>
              <a:t>Zadavatel přitom ani před zahájením zadávacího řízení (tj. ve fázi přípravy zadávacích podmínek), ani v jeho průběhu nepřijal žádné efektivní opatření, aby tomuto střetu zájmů zabránil, a to ani v situaci, kdy byla v zadávacím řízení podána jediná nabídka, která zahrnovala nabídku produktu vyvinutého LEANCAT. </a:t>
            </a:r>
            <a:r>
              <a:rPr lang="cs-CZ" sz="2000" dirty="0">
                <a:solidFill>
                  <a:srgbClr val="FF0000"/>
                </a:solidFill>
              </a:rPr>
              <a:t>Jako efektivní postup </a:t>
            </a:r>
            <a:r>
              <a:rPr lang="cs-CZ" sz="2000" dirty="0"/>
              <a:t>k prevenci vzniku střetu zájmů  v dané situaci </a:t>
            </a:r>
            <a:r>
              <a:rPr lang="cs-CZ" sz="2000" dirty="0">
                <a:solidFill>
                  <a:srgbClr val="FF0000"/>
                </a:solidFill>
              </a:rPr>
              <a:t>by s ohledem na specifika dané věci </a:t>
            </a:r>
            <a:r>
              <a:rPr lang="cs-CZ" sz="2000" dirty="0">
                <a:solidFill>
                  <a:srgbClr val="00B050"/>
                </a:solidFill>
              </a:rPr>
              <a:t>bylo možno považovat nezávislé zjištění a ověření toho, že zadávací podmínky skutečně nijak nezvýhodňovaly produkty vyvíjené a prodávané společností LEANCAT</a:t>
            </a:r>
            <a:r>
              <a:rPr lang="cs-CZ" sz="2000" dirty="0"/>
              <a:t> </a:t>
            </a:r>
            <a:r>
              <a:rPr lang="cs-CZ" sz="2000" dirty="0">
                <a:solidFill>
                  <a:srgbClr val="0070C0"/>
                </a:solidFill>
              </a:rPr>
              <a:t>a že tedy umožňovaly účast i jiným dodavatelům než těm nabízející tyto produkty</a:t>
            </a:r>
            <a:r>
              <a:rPr lang="cs-CZ" sz="2000" dirty="0"/>
              <a:t>. </a:t>
            </a:r>
            <a:r>
              <a:rPr lang="cs-CZ" sz="2000" dirty="0">
                <a:solidFill>
                  <a:srgbClr val="C49500"/>
                </a:solidFill>
              </a:rPr>
              <a:t>Současně bylo třeba, aby zadavatel </a:t>
            </a:r>
            <a:r>
              <a:rPr lang="cs-CZ" sz="2000" dirty="0"/>
              <a:t>v situaci, kdy zjistil, že jedinou posuzovanou nabídkou je ta, která obsahuje nabídku produktu vyvíjeného a prodávaného společností LEANCAT </a:t>
            </a:r>
            <a:r>
              <a:rPr lang="cs-CZ" sz="2000" dirty="0">
                <a:solidFill>
                  <a:srgbClr val="C49500"/>
                </a:solidFill>
              </a:rPr>
              <a:t>znemožnil</a:t>
            </a:r>
            <a:r>
              <a:rPr lang="cs-CZ" sz="2000" dirty="0"/>
              <a:t> [anonymizováno] </a:t>
            </a:r>
            <a:r>
              <a:rPr lang="cs-CZ" sz="2000" dirty="0">
                <a:solidFill>
                  <a:srgbClr val="C49500"/>
                </a:solidFill>
              </a:rPr>
              <a:t>výkon funkce člena hodnoticí komise </a:t>
            </a:r>
            <a:r>
              <a:rPr lang="cs-CZ" sz="2000" dirty="0"/>
              <a:t>v tomto zadávacím řízení. (64)</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2933980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nchor="ctr"/>
          <a:lstStyle/>
          <a:p>
            <a:pPr marL="0" indent="0" algn="ctr">
              <a:buNone/>
            </a:pPr>
            <a:r>
              <a:rPr lang="cs-CZ" sz="9600" dirty="0">
                <a:effectLst/>
                <a:latin typeface="Arial" panose="020B0604020202020204" pitchFamily="34" charset="0"/>
                <a:ea typeface="Calibri" panose="020F0502020204030204" pitchFamily="34" charset="0"/>
                <a:cs typeface="Times New Roman" panose="02020603050405020304" pitchFamily="18" charset="0"/>
              </a:rPr>
              <a:t>KONEC</a:t>
            </a:r>
          </a:p>
        </p:txBody>
      </p:sp>
    </p:spTree>
    <p:extLst>
      <p:ext uri="{BB962C8B-B14F-4D97-AF65-F5344CB8AC3E}">
        <p14:creationId xmlns:p14="http://schemas.microsoft.com/office/powerpoint/2010/main" val="1210643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Předsedy: </a:t>
            </a:r>
          </a:p>
          <a:p>
            <a:pPr algn="just">
              <a:lnSpc>
                <a:spcPct val="107000"/>
              </a:lnSpc>
              <a:spcAft>
                <a:spcPts val="800"/>
              </a:spcAft>
            </a:pPr>
            <a:r>
              <a:rPr lang="cs-CZ" sz="2200" dirty="0">
                <a:latin typeface="Arial" panose="020B0604020202020204" pitchFamily="34" charset="0"/>
                <a:ea typeface="Calibri" panose="020F0502020204030204" pitchFamily="34" charset="0"/>
                <a:cs typeface="Times New Roman" panose="02020603050405020304" pitchFamily="18" charset="0"/>
              </a:rPr>
              <a:t>(…) </a:t>
            </a:r>
            <a:r>
              <a:rPr lang="cs-CZ" sz="2200" dirty="0">
                <a:effectLst/>
                <a:latin typeface="Arial" panose="020B0604020202020204" pitchFamily="34" charset="0"/>
                <a:ea typeface="Calibri" panose="020F0502020204030204" pitchFamily="34" charset="0"/>
                <a:cs typeface="Times New Roman" panose="02020603050405020304" pitchFamily="18" charset="0"/>
              </a:rPr>
              <a:t>má předseda Úřadu za to, že </a:t>
            </a: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požadavek zadavatele na předložení kompletní dokumentace k licencím, a to  včetně identifikace smlouvy, ze které licence pochází</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lze naplnit pouze tak, </a:t>
            </a:r>
            <a:r>
              <a:rPr lang="cs-CZ" sz="2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že dodavatel zadavateli předloží takové dokumenty, ze kterých bude možné vysledovat celou historii převádění licencí od všech oprávněných nabyvatelů v řadě</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aby bylo možné zjistit, zda je dodavatel oprávněným držitelem licencí a jako takový může licence dále převést na zadavatele jako dalšího oprávněného držitele</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22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Požadavek zadavatele na předložení prohlášení všech nabyvatelů v řetězci tak nelze považovat za nezákonný.</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2200" dirty="0">
                <a:effectLst/>
                <a:latin typeface="Arial" panose="020B0604020202020204" pitchFamily="34" charset="0"/>
                <a:ea typeface="Calibri" panose="020F0502020204030204" pitchFamily="34" charset="0"/>
                <a:cs typeface="Times New Roman" panose="02020603050405020304" pitchFamily="18" charset="0"/>
              </a:rPr>
              <a:t>Naopak tento požadavek svědčí o správnosti postupu zadavatele, neboť ve světle toho, co bylo zjištěno v zadávacím řízení (skutečnost, že navrhovatel nedoložil, že disponuje dostatečným počtem licencí v souladu se zadávací dokumentací) by nebylo možné tento nedostatek zjistit jinak než právě zvoleným postupem. </a:t>
            </a:r>
            <a:endParaRPr lang="cs-CZ" sz="2200" dirty="0">
              <a:solidFill>
                <a:srgbClr val="C495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8465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latin typeface="Arial" panose="020B0604020202020204" pitchFamily="34" charset="0"/>
                <a:ea typeface="Calibri" panose="020F0502020204030204" pitchFamily="34" charset="0"/>
                <a:cs typeface="Times New Roman" panose="02020603050405020304" pitchFamily="18" charset="0"/>
              </a:rPr>
              <a:t>Součinnost zadavatele</a:t>
            </a:r>
            <a:endParaRPr lang="cs-CZ" sz="24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1148795939"/>
              </p:ext>
            </p:extLst>
          </p:nvPr>
        </p:nvGraphicFramePr>
        <p:xfrm>
          <a:off x="0" y="712568"/>
          <a:ext cx="9144000" cy="6145433"/>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44920">
                <a:tc>
                  <a:txBody>
                    <a:bodyPr/>
                    <a:lstStyle/>
                    <a:p>
                      <a:pPr algn="just">
                        <a:lnSpc>
                          <a:spcPct val="107000"/>
                        </a:lnSpc>
                        <a:spcAft>
                          <a:spcPts val="800"/>
                        </a:spcAft>
                      </a:pPr>
                      <a:r>
                        <a:rPr lang="cs-CZ" sz="1600" b="1" kern="1200" dirty="0" err="1">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a:t>
                      </a:r>
                      <a:r>
                        <a:rPr lang="cs-CZ" sz="1600" b="1"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 ÚOHS-S0002/2022/VZ, č. j. ÚOHS-25785/2023/500</a:t>
                      </a:r>
                      <a:endParaRPr lang="cs-CZ" sz="16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590331841"/>
                  </a:ext>
                </a:extLst>
              </a:tr>
              <a:tr h="344920">
                <a:tc>
                  <a:txBody>
                    <a:bodyPr/>
                    <a:lstStyle/>
                    <a:p>
                      <a:pPr algn="just">
                        <a:lnSpc>
                          <a:spcPct val="107000"/>
                        </a:lnSpc>
                        <a:spcAft>
                          <a:spcPts val="800"/>
                        </a:spcAft>
                      </a:pPr>
                      <a:r>
                        <a:rPr lang="cs-CZ" sz="16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3"/>
                        </a:rPr>
                        <a:t>https://www.uohs.cz/cs/verejne-zakazky/sbirky-rozhodnuti/detail-19259.html</a:t>
                      </a:r>
                      <a:endParaRPr lang="cs-CZ" sz="16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38759713"/>
                  </a:ext>
                </a:extLst>
              </a:tr>
              <a:tr h="344920">
                <a:tc>
                  <a:txBody>
                    <a:bodyPr/>
                    <a:lstStyle/>
                    <a:p>
                      <a:pPr algn="just">
                        <a:lnSpc>
                          <a:spcPct val="107000"/>
                        </a:lnSpc>
                        <a:spcAft>
                          <a:spcPts val="800"/>
                        </a:spcAft>
                      </a:pPr>
                      <a:r>
                        <a:rPr lang="cs-CZ"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Provoz a správa regionální dráhy č. 291 Šumperk – Kouty n. Desnou, Petrov n. Desnou – Sobotín</a:t>
                      </a:r>
                      <a:endParaRPr lang="cs-CZ" sz="16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291472387"/>
                  </a:ext>
                </a:extLst>
              </a:tr>
              <a:tr h="344920">
                <a:tc>
                  <a:txBody>
                    <a:bodyPr/>
                    <a:lstStyle/>
                    <a:p>
                      <a:pPr algn="just">
                        <a:lnSpc>
                          <a:spcPct val="107000"/>
                        </a:lnSpc>
                        <a:spcAft>
                          <a:spcPts val="800"/>
                        </a:spcAft>
                      </a:pPr>
                      <a:r>
                        <a:rPr lang="cs-CZ" sz="16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2. 10. 2023</a:t>
                      </a:r>
                      <a:endParaRPr lang="cs-CZ" sz="16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4168702259"/>
                  </a:ext>
                </a:extLst>
              </a:tr>
              <a:tr h="719995">
                <a:tc>
                  <a:txBody>
                    <a:bodyPr/>
                    <a:lstStyle/>
                    <a:p>
                      <a:pPr algn="just">
                        <a:lnSpc>
                          <a:spcPct val="107000"/>
                        </a:lnSpc>
                        <a:spcAft>
                          <a:spcPts val="800"/>
                        </a:spcAft>
                      </a:pPr>
                      <a:r>
                        <a:rPr lang="cs-CZ"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Svazek obcí údolí Desné</a:t>
                      </a:r>
                      <a:endParaRPr lang="cs-CZ" sz="16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cs-CZ"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TSS GRADE, a.s.</a:t>
                      </a:r>
                      <a:endParaRPr lang="cs-CZ" sz="16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946051948"/>
                  </a:ext>
                </a:extLst>
              </a:tr>
              <a:tr h="3620273">
                <a:tc>
                  <a:txBody>
                    <a:bodyPr/>
                    <a:lstStyle/>
                    <a:p>
                      <a:pPr algn="just">
                        <a:lnSpc>
                          <a:spcPct val="107000"/>
                        </a:lnSpc>
                        <a:spcAft>
                          <a:spcPts val="800"/>
                        </a:spcAft>
                      </a:pPr>
                      <a:r>
                        <a:rPr lang="cs-CZ" sz="1400" u="sng" dirty="0">
                          <a:solidFill>
                            <a:srgbClr val="000000"/>
                          </a:solidFill>
                          <a:effectLst/>
                          <a:latin typeface="Arial" panose="020B0604020202020204" pitchFamily="34" charset="0"/>
                          <a:ea typeface="Calibri" panose="020F0502020204030204" pitchFamily="34" charset="0"/>
                          <a:cs typeface="Arial" panose="020B0604020202020204" pitchFamily="34" charset="0"/>
                        </a:rPr>
                        <a:t>Zadavatel porušil zásadu přiměřenosti ve spojení s § 36 odst. 5 a § 122 odst. 3 písm. b) ZZVZ</a:t>
                      </a:r>
                      <a:r>
                        <a:rPr lang="cs-CZ"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 když neponechal dostatečnou lhůtu pro to, aby dodavatel mohl naplnit podmínku pro uzavření smlouvy, konkrétně požadavek na splnění povinnosti dle § 122 odst. 3 písm. b) ZZVZ spočívající v předložení úředního povolení nebo osvědčení o bezpečnosti provozovatele dráhy regionální, když ve Výzvě k předložení dokladů před uzavřením smlouvy ze dne 22. 11. 2021 stanovil pro tento úkon lhůtu do dne 6. 12. 2021 za situace, kdy zadávací řízení zahájil dne 26. 8. 2021 (s plánovaným začátkem plnění od 1. 1. 2022), rozhodl o výběru jmenovaného dodavatele TSS GRADE, a.s. až dne 8. 10. 2021 a současně neměl zajištěnou součinnost stávajícího provozovatele regionální dráhy pro účely včasného vydání úředního povolení nebo osvědčení o bezpečnosti provozovatele dráhy regionální pro nového provozovatele regionální dráhy, především součinnost ve smyslu včasného požádání o zrušení úředního povolení stávajícího provozovatele dráhy a poskytnutí kompletního seznamu určených technických zařízení používaných při provozování dráhy včetně dokladu o jejich provozování, a kdy bylo z dosavadního průběhu zadávacího řízení zřejmé, že stávající provozovatel dráhy tuto součinnost neposkytuje, a tudíž v rozhodné době, tj. do 6. 12. 2021, nebylo možné potřebné úřední povolení nebo osvědčení o bezpečnosti provozovatele dráhy regionální získat, a v důsledku toho neoprávněně (nezákonně) vyloučil jmenovaného dodavatele TSS GRADE, a.s. z účasti v zadávacím řízení…</a:t>
                      </a:r>
                      <a:endParaRPr lang="cs-CZ" sz="1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892917603"/>
                  </a:ext>
                </a:extLst>
              </a:tr>
              <a:tr h="425485">
                <a:tc>
                  <a:txBody>
                    <a:bodyPr/>
                    <a:lstStyle/>
                    <a:p>
                      <a:pPr algn="just">
                        <a:lnSpc>
                          <a:spcPct val="107000"/>
                        </a:lnSpc>
                        <a:spcAft>
                          <a:spcPts val="800"/>
                        </a:spcAft>
                      </a:pPr>
                      <a:r>
                        <a:rPr lang="cs-CZ" sz="1600" b="0" kern="1200" dirty="0">
                          <a:solidFill>
                            <a:schemeClr val="dk1"/>
                          </a:solidFill>
                          <a:effectLst/>
                          <a:latin typeface="Arial" panose="020B0604020202020204" pitchFamily="34" charset="0"/>
                          <a:ea typeface="+mn-ea"/>
                          <a:cs typeface="Arial" panose="020B0604020202020204" pitchFamily="34" charset="0"/>
                        </a:rPr>
                        <a:t>Podán rozklad – ÚOHS-R0093/2023/VZ, rozhodnutí potvrzeno, rozklad zamítnut.</a:t>
                      </a:r>
                      <a:endParaRPr lang="cs-CZ" sz="1600" b="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084696446"/>
                  </a:ext>
                </a:extLst>
              </a:tr>
            </a:tbl>
          </a:graphicData>
        </a:graphic>
      </p:graphicFrame>
    </p:spTree>
    <p:extLst>
      <p:ext uri="{BB962C8B-B14F-4D97-AF65-F5344CB8AC3E}">
        <p14:creationId xmlns:p14="http://schemas.microsoft.com/office/powerpoint/2010/main" val="3800844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800" b="1" dirty="0">
                <a:latin typeface="Arial" panose="020B0604020202020204" pitchFamily="34" charset="0"/>
                <a:cs typeface="Arial" panose="020B0604020202020204" pitchFamily="34" charset="0"/>
              </a:rPr>
              <a:t>Skutkový stav: </a:t>
            </a:r>
          </a:p>
          <a:p>
            <a:pPr algn="just"/>
            <a:r>
              <a:rPr lang="cs-CZ" sz="2800" dirty="0">
                <a:latin typeface="Arial" panose="020B0604020202020204" pitchFamily="34" charset="0"/>
                <a:cs typeface="Times New Roman" panose="02020603050405020304" pitchFamily="18" charset="0"/>
              </a:rPr>
              <a:t>VZ na provozování dráhy,</a:t>
            </a:r>
          </a:p>
          <a:p>
            <a:pPr algn="just"/>
            <a:r>
              <a:rPr lang="cs-CZ" sz="2800" dirty="0">
                <a:latin typeface="Arial" panose="020B0604020202020204" pitchFamily="34" charset="0"/>
                <a:cs typeface="Times New Roman" panose="02020603050405020304" pitchFamily="18" charset="0"/>
              </a:rPr>
              <a:t>vybraný (nový) provozovatel dráhy potřeboval povolení Drážního úřadu,</a:t>
            </a:r>
          </a:p>
          <a:p>
            <a:pPr algn="just"/>
            <a:r>
              <a:rPr lang="cs-CZ" sz="2800" dirty="0">
                <a:latin typeface="Arial" panose="020B0604020202020204" pitchFamily="34" charset="0"/>
                <a:cs typeface="Times New Roman" panose="02020603050405020304" pitchFamily="18" charset="0"/>
              </a:rPr>
              <a:t>to je podmíněno žádostí stávajícího provozovatele o zrušení povolení, </a:t>
            </a:r>
          </a:p>
          <a:p>
            <a:pPr algn="just"/>
            <a:r>
              <a:rPr lang="cs-CZ" sz="2800" dirty="0">
                <a:latin typeface="Arial" panose="020B0604020202020204" pitchFamily="34" charset="0"/>
                <a:cs typeface="Times New Roman" panose="02020603050405020304" pitchFamily="18" charset="0"/>
              </a:rPr>
              <a:t>zadavatel vyzval nového k předložení potřebných dokladů,</a:t>
            </a:r>
          </a:p>
          <a:p>
            <a:pPr algn="just"/>
            <a:r>
              <a:rPr lang="cs-CZ" sz="2800" dirty="0">
                <a:latin typeface="Arial" panose="020B0604020202020204" pitchFamily="34" charset="0"/>
                <a:cs typeface="Times New Roman" panose="02020603050405020304" pitchFamily="18" charset="0"/>
              </a:rPr>
              <a:t>stávající otálel s žádostí o zrušení povolení,</a:t>
            </a:r>
          </a:p>
          <a:p>
            <a:pPr algn="just"/>
            <a:r>
              <a:rPr lang="cs-CZ" sz="2800" dirty="0">
                <a:latin typeface="Arial" panose="020B0604020202020204" pitchFamily="34" charset="0"/>
                <a:cs typeface="Times New Roman" panose="02020603050405020304" pitchFamily="18" charset="0"/>
              </a:rPr>
              <a:t>nový nebyl schopen předložit potřebné doklady,</a:t>
            </a:r>
          </a:p>
          <a:p>
            <a:pPr algn="just"/>
            <a:r>
              <a:rPr lang="cs-CZ" sz="2800" dirty="0">
                <a:latin typeface="Arial" panose="020B0604020202020204" pitchFamily="34" charset="0"/>
                <a:cs typeface="Times New Roman" panose="02020603050405020304" pitchFamily="18" charset="0"/>
              </a:rPr>
              <a:t>zadavatel nového vyloučil ze zadávacího řízení.</a:t>
            </a:r>
          </a:p>
          <a:p>
            <a:pPr algn="just"/>
            <a:endParaRPr lang="cs-CZ" sz="2400" dirty="0">
              <a:latin typeface="Arial" panose="020B0604020202020204" pitchFamily="34" charset="0"/>
              <a:cs typeface="Times New Roman" panose="02020603050405020304" pitchFamily="18" charset="0"/>
            </a:endParaRPr>
          </a:p>
          <a:p>
            <a:pPr algn="just"/>
            <a:endParaRPr lang="cs-CZ" sz="1800" b="1" i="1" dirty="0">
              <a:latin typeface="Arial" panose="020B0604020202020204" pitchFamily="34" charset="0"/>
              <a:cs typeface="Times New Roman" panose="02020603050405020304" pitchFamily="18"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3798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404664"/>
            <a:ext cx="9144000" cy="6453336"/>
          </a:xfrm>
        </p:spPr>
        <p:txBody>
          <a:bodyPr/>
          <a:lstStyle/>
          <a:p>
            <a:pPr marL="0" indent="0" algn="just">
              <a:buNone/>
            </a:pPr>
            <a:r>
              <a:rPr lang="cs-CZ" sz="2400" b="1" dirty="0">
                <a:latin typeface="Arial" panose="020B0604020202020204" pitchFamily="34" charset="0"/>
                <a:cs typeface="Arial" panose="020B0604020202020204" pitchFamily="34" charset="0"/>
              </a:rPr>
              <a:t>Právní úprava: </a:t>
            </a:r>
          </a:p>
          <a:p>
            <a:pPr marL="0" indent="0" algn="just">
              <a:buNone/>
            </a:pPr>
            <a:r>
              <a:rPr lang="cs-CZ" sz="2400" b="1" dirty="0">
                <a:latin typeface="Arial" panose="020B0604020202020204" pitchFamily="34" charset="0"/>
                <a:cs typeface="Arial" panose="020B0604020202020204" pitchFamily="34" charset="0"/>
              </a:rPr>
              <a:t>§ 36 odst. 5 ZZVZ</a:t>
            </a:r>
          </a:p>
          <a:p>
            <a:pPr marL="0" indent="0" algn="just">
              <a:lnSpc>
                <a:spcPct val="107000"/>
              </a:lnSpc>
              <a:spcAft>
                <a:spcPts val="800"/>
              </a:spcAft>
              <a:buNone/>
            </a:pPr>
            <a:r>
              <a:rPr lang="cs-CZ" sz="24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Zadavatel je oprávněn stanovit lhůty potřebné k průběhu zadávacího řízení. Délka lhůt musí být stanovena tak, aby byla zajištěna přiměřená doba pro vyžadované úkony dodavatelů.</a:t>
            </a:r>
          </a:p>
          <a:p>
            <a:pPr marL="0" indent="0" algn="just">
              <a:lnSpc>
                <a:spcPct val="107000"/>
              </a:lnSpc>
              <a:spcAft>
                <a:spcPts val="800"/>
              </a:spcAft>
              <a:buNone/>
            </a:pPr>
            <a:r>
              <a:rPr lang="cs-CZ" sz="2400" b="1" dirty="0">
                <a:latin typeface="Arial" panose="020B0604020202020204" pitchFamily="34" charset="0"/>
                <a:cs typeface="Arial" panose="020B0604020202020204" pitchFamily="34" charset="0"/>
              </a:rPr>
              <a:t>§ 122 odst. 3 písm. b) ZZVZ</a:t>
            </a:r>
          </a:p>
          <a:p>
            <a:pPr marL="0" indent="0" algn="just">
              <a:lnSpc>
                <a:spcPct val="107000"/>
              </a:lnSpc>
              <a:spcAft>
                <a:spcPts val="800"/>
              </a:spcAft>
              <a:buNone/>
            </a:pPr>
            <a:r>
              <a:rPr lang="cs-CZ" sz="24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Zadavatel odešle </a:t>
            </a:r>
            <a:r>
              <a:rPr lang="cs-CZ" sz="2400" u="dbl" dirty="0">
                <a:solidFill>
                  <a:srgbClr val="00AA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dodavateli </a:t>
            </a:r>
            <a:r>
              <a:rPr lang="cs-CZ" sz="24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vybranému </a:t>
            </a:r>
            <a:r>
              <a:rPr lang="cs-CZ" sz="2400" u="dbl" dirty="0">
                <a:solidFill>
                  <a:srgbClr val="00AA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podle odstavce 1 nebo 2 </a:t>
            </a:r>
            <a:r>
              <a:rPr lang="cs-CZ" sz="2400" strike="sngStrike" dirty="0">
                <a:solidFill>
                  <a:srgbClr val="FF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dodavateli </a:t>
            </a:r>
            <a:r>
              <a:rPr lang="cs-CZ" sz="24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výzvu k předložení</a:t>
            </a:r>
            <a:endParaRPr lang="cs-CZ"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r>
              <a:rPr lang="cs-CZ" sz="24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b) dokladů nebo vzorků, jejichž předložení je podmínkou uzavření smlouvy, pokud </a:t>
            </a:r>
            <a:r>
              <a:rPr lang="cs-CZ" sz="2400" strike="sngStrike" dirty="0">
                <a:solidFill>
                  <a:srgbClr val="FF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si je </a:t>
            </a:r>
            <a:r>
              <a:rPr lang="cs-CZ" sz="24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zadavatel </a:t>
            </a:r>
            <a:r>
              <a:rPr lang="cs-CZ" sz="2400" u="dbl" dirty="0">
                <a:solidFill>
                  <a:srgbClr val="00AA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postupoval </a:t>
            </a:r>
            <a:r>
              <a:rPr lang="cs-CZ" sz="2400" strike="sngStrike" dirty="0">
                <a:solidFill>
                  <a:srgbClr val="FF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vyhradil </a:t>
            </a:r>
            <a:r>
              <a:rPr lang="cs-CZ" sz="24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podle § 104 </a:t>
            </a:r>
            <a:r>
              <a:rPr lang="cs-CZ" sz="2400" u="dbl" dirty="0">
                <a:solidFill>
                  <a:srgbClr val="00AA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a nemá je k dispozici,</a:t>
            </a:r>
            <a:endParaRPr lang="cs-CZ"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endParaRPr lang="cs-CZ" sz="17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704065146"/>
      </p:ext>
    </p:extLst>
  </p:cSld>
  <p:clrMapOvr>
    <a:masterClrMapping/>
  </p:clrMapOvr>
</p:sld>
</file>

<file path=ppt/theme/theme1.xml><?xml version="1.0" encoding="utf-8"?>
<a:theme xmlns:a="http://schemas.openxmlformats.org/drawingml/2006/main" name="MMR_klas">
  <a:themeElements>
    <a:clrScheme name="Barvy MMR">
      <a:dk1>
        <a:sysClr val="windowText" lastClr="000000"/>
      </a:dk1>
      <a:lt1>
        <a:sysClr val="window" lastClr="FFFFFF"/>
      </a:lt1>
      <a:dk2>
        <a:srgbClr val="262626"/>
      </a:dk2>
      <a:lt2>
        <a:srgbClr val="EEECE1"/>
      </a:lt2>
      <a:accent1>
        <a:srgbClr val="000099"/>
      </a:accent1>
      <a:accent2>
        <a:srgbClr val="00AF3F"/>
      </a:accent2>
      <a:accent3>
        <a:srgbClr val="F9E300"/>
      </a:accent3>
      <a:accent4>
        <a:srgbClr val="E21C18"/>
      </a:accent4>
      <a:accent5>
        <a:srgbClr val="24A7AF"/>
      </a:accent5>
      <a:accent6>
        <a:srgbClr val="868686"/>
      </a:accent6>
      <a:hlink>
        <a:srgbClr val="00AF3F"/>
      </a:hlink>
      <a:folHlink>
        <a:srgbClr val="868686"/>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B377BDA2DBBF24D97F0C544E11E9BC3" ma:contentTypeVersion="2" ma:contentTypeDescription="Create a new document." ma:contentTypeScope="" ma:versionID="4fedcd6937168be26cc12de5a95124d2">
  <xsd:schema xmlns:xsd="http://www.w3.org/2001/XMLSchema" xmlns:xs="http://www.w3.org/2001/XMLSchema" xmlns:p="http://schemas.microsoft.com/office/2006/metadata/properties" xmlns:ns3="bb47cf2c-ce88-4b77-90b9-bcb92befe09a" targetNamespace="http://schemas.microsoft.com/office/2006/metadata/properties" ma:root="true" ma:fieldsID="7a77f2e760063fa32c945aef94b84928" ns3:_="">
    <xsd:import namespace="bb47cf2c-ce88-4b77-90b9-bcb92befe09a"/>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47cf2c-ce88-4b77-90b9-bcb92befe0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1DBE2A3-09FF-4180-96A6-F4365DDCB043}">
  <ds:schemaRefs>
    <ds:schemaRef ds:uri="http://schemas.microsoft.com/sharepoint/v3/contenttype/forms"/>
  </ds:schemaRefs>
</ds:datastoreItem>
</file>

<file path=customXml/itemProps2.xml><?xml version="1.0" encoding="utf-8"?>
<ds:datastoreItem xmlns:ds="http://schemas.openxmlformats.org/officeDocument/2006/customXml" ds:itemID="{5FCA8911-77CF-44EC-9BC8-A02CD861D4ED}">
  <ds:schemaRefs>
    <ds:schemaRef ds:uri="http://schemas.microsoft.com/office/2006/metadata/properties"/>
    <ds:schemaRef ds:uri="http://schemas.microsoft.com/office/2006/documentManagement/types"/>
    <ds:schemaRef ds:uri="http://schemas.openxmlformats.org/package/2006/metadata/core-properties"/>
    <ds:schemaRef ds:uri="http://schemas.microsoft.com/office/infopath/2007/PartnerControls"/>
    <ds:schemaRef ds:uri="http://purl.org/dc/elements/1.1/"/>
    <ds:schemaRef ds:uri="http://www.w3.org/XML/1998/namespace"/>
    <ds:schemaRef ds:uri="http://purl.org/dc/terms/"/>
    <ds:schemaRef ds:uri="bb47cf2c-ce88-4b77-90b9-bcb92befe09a"/>
    <ds:schemaRef ds:uri="http://purl.org/dc/dcmitype/"/>
  </ds:schemaRefs>
</ds:datastoreItem>
</file>

<file path=customXml/itemProps3.xml><?xml version="1.0" encoding="utf-8"?>
<ds:datastoreItem xmlns:ds="http://schemas.openxmlformats.org/officeDocument/2006/customXml" ds:itemID="{C889FC07-060D-4D45-A39A-0EC46244EF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47cf2c-ce88-4b77-90b9-bcb92befe0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MMR_klas</Template>
  <TotalTime>37076</TotalTime>
  <Words>8182</Words>
  <Application>Microsoft Office PowerPoint</Application>
  <PresentationFormat>Předvádění na obrazovce (4:3)</PresentationFormat>
  <Paragraphs>312</Paragraphs>
  <Slides>59</Slides>
  <Notes>13</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59</vt:i4>
      </vt:variant>
    </vt:vector>
  </HeadingPairs>
  <TitlesOfParts>
    <vt:vector size="64" baseType="lpstr">
      <vt:lpstr>Arial</vt:lpstr>
      <vt:lpstr>Calibri</vt:lpstr>
      <vt:lpstr>Times New Roman</vt:lpstr>
      <vt:lpstr>Wingdings</vt:lpstr>
      <vt:lpstr>MMR_klas</vt:lpstr>
      <vt:lpstr>Prezentace aplikace PowerPoint</vt:lpstr>
      <vt:lpstr>Druhotné licence</vt:lpstr>
      <vt:lpstr>Prezentace aplikace PowerPoint</vt:lpstr>
      <vt:lpstr>Prezentace aplikace PowerPoint</vt:lpstr>
      <vt:lpstr>Prezentace aplikace PowerPoint</vt:lpstr>
      <vt:lpstr>Prezentace aplikace PowerPoint</vt:lpstr>
      <vt:lpstr>Součinnost zadavatele</vt:lpstr>
      <vt:lpstr>Prezentace aplikace PowerPoint</vt:lpstr>
      <vt:lpstr>Prezentace aplikace PowerPoint</vt:lpstr>
      <vt:lpstr>Prezentace aplikace PowerPoint</vt:lpstr>
      <vt:lpstr>Prezentace aplikace PowerPoint</vt:lpstr>
      <vt:lpstr>Prezentace aplikace PowerPoint</vt:lpstr>
      <vt:lpstr>Doplnění kvalifikace</vt:lpstr>
      <vt:lpstr>Prezentace aplikace PowerPoint</vt:lpstr>
      <vt:lpstr>Prezentace aplikace PowerPoint</vt:lpstr>
      <vt:lpstr>Prezentace aplikace PowerPoint</vt:lpstr>
      <vt:lpstr>Pojmy</vt:lpstr>
      <vt:lpstr>Prezentace aplikace PowerPoint</vt:lpstr>
      <vt:lpstr>Prezentace aplikace PowerPoint</vt:lpstr>
      <vt:lpstr>Prezentace aplikace PowerPoint</vt:lpstr>
      <vt:lpstr>PH VZMR</vt:lpstr>
      <vt:lpstr>Prezentace aplikace PowerPoint</vt:lpstr>
      <vt:lpstr>Prezentace aplikace PowerPoint</vt:lpstr>
      <vt:lpstr>Prezentace aplikace PowerPoint</vt:lpstr>
      <vt:lpstr>Prezentace aplikace PowerPoint</vt:lpstr>
      <vt:lpstr>Hodnocení</vt:lpstr>
      <vt:lpstr>Prezentace aplikace PowerPoint</vt:lpstr>
      <vt:lpstr>Prezentace aplikace PowerPoint</vt:lpstr>
      <vt:lpstr>Prezentace aplikace PowerPoint</vt:lpstr>
      <vt:lpstr>Vyloučení pro dlouhodobé pochybení</vt:lpstr>
      <vt:lpstr>Prezentace aplikace PowerPoint</vt:lpstr>
      <vt:lpstr>Prezentace aplikace PowerPoint</vt:lpstr>
      <vt:lpstr>Prezentace aplikace PowerPoint</vt:lpstr>
      <vt:lpstr>Výpis z SKD / Self cleaning</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Rozhodnutí o námitkách</vt:lpstr>
      <vt:lpstr>Prezentace aplikace PowerPoint</vt:lpstr>
      <vt:lpstr>Prezentace aplikace PowerPoint</vt:lpstr>
      <vt:lpstr>Prezentace aplikace PowerPoint</vt:lpstr>
      <vt:lpstr>Prezentace aplikace PowerPoint</vt:lpstr>
      <vt:lpstr>Smluvní podmínka - § 6 odst. 4 ZZVZ</vt:lpstr>
      <vt:lpstr>Prezentace aplikace PowerPoint</vt:lpstr>
      <vt:lpstr>Prezentace aplikace PowerPoint</vt:lpstr>
      <vt:lpstr>Prezentace aplikace PowerPoint</vt:lpstr>
      <vt:lpstr>Platnost / účinnost smlouvy</vt:lpstr>
      <vt:lpstr>Prezentace aplikace PowerPoint</vt:lpstr>
      <vt:lpstr>Prezentace aplikace PowerPoint</vt:lpstr>
      <vt:lpstr>Prezentace aplikace PowerPoint</vt:lpstr>
      <vt:lpstr>Prezentace aplikace PowerPoint</vt:lpstr>
      <vt:lpstr>Střet zájmů</vt:lpstr>
      <vt:lpstr>Prezentace aplikace PowerPoint</vt:lpstr>
      <vt:lpstr>Prezentace aplikace PowerPoint</vt:lpstr>
      <vt:lpstr>Prezentace aplikace PowerPoint</vt:lpstr>
      <vt:lpstr>Prezentace aplikace PowerPoint</vt:lpstr>
    </vt:vector>
  </TitlesOfParts>
  <Company>MMR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dc:creator>
  <cp:lastModifiedBy>Raška Marcel</cp:lastModifiedBy>
  <cp:revision>1793</cp:revision>
  <cp:lastPrinted>2023-12-12T13:38:28Z</cp:lastPrinted>
  <dcterms:created xsi:type="dcterms:W3CDTF">2012-11-28T11:32:44Z</dcterms:created>
  <dcterms:modified xsi:type="dcterms:W3CDTF">2023-12-13T08:38:05Z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0x0101006B377BDA2DBBF24D97F0C544E11E9BC3</vt:lpwstr>
  </property>
</Properties>
</file>