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6"/>
  </p:notesMasterIdLst>
  <p:handoutMasterIdLst>
    <p:handoutMasterId r:id="rId47"/>
  </p:handoutMasterIdLst>
  <p:sldIdLst>
    <p:sldId id="938" r:id="rId2"/>
    <p:sldId id="259" r:id="rId3"/>
    <p:sldId id="939" r:id="rId4"/>
    <p:sldId id="258" r:id="rId5"/>
    <p:sldId id="260" r:id="rId6"/>
    <p:sldId id="941" r:id="rId7"/>
    <p:sldId id="945" r:id="rId8"/>
    <p:sldId id="946" r:id="rId9"/>
    <p:sldId id="261" r:id="rId10"/>
    <p:sldId id="273" r:id="rId11"/>
    <p:sldId id="947" r:id="rId12"/>
    <p:sldId id="262" r:id="rId13"/>
    <p:sldId id="274" r:id="rId14"/>
    <p:sldId id="948" r:id="rId15"/>
    <p:sldId id="263" r:id="rId16"/>
    <p:sldId id="275" r:id="rId17"/>
    <p:sldId id="949" r:id="rId18"/>
    <p:sldId id="940" r:id="rId19"/>
    <p:sldId id="917" r:id="rId20"/>
    <p:sldId id="913" r:id="rId21"/>
    <p:sldId id="909" r:id="rId22"/>
    <p:sldId id="911" r:id="rId23"/>
    <p:sldId id="910" r:id="rId24"/>
    <p:sldId id="915" r:id="rId25"/>
    <p:sldId id="916" r:id="rId26"/>
    <p:sldId id="918" r:id="rId27"/>
    <p:sldId id="914" r:id="rId28"/>
    <p:sldId id="912" r:id="rId29"/>
    <p:sldId id="926" r:id="rId30"/>
    <p:sldId id="927" r:id="rId31"/>
    <p:sldId id="928" r:id="rId32"/>
    <p:sldId id="931" r:id="rId33"/>
    <p:sldId id="933" r:id="rId34"/>
    <p:sldId id="935" r:id="rId35"/>
    <p:sldId id="932" r:id="rId36"/>
    <p:sldId id="934" r:id="rId37"/>
    <p:sldId id="924" r:id="rId38"/>
    <p:sldId id="925" r:id="rId39"/>
    <p:sldId id="929" r:id="rId40"/>
    <p:sldId id="921" r:id="rId41"/>
    <p:sldId id="944" r:id="rId42"/>
    <p:sldId id="950" r:id="rId43"/>
    <p:sldId id="937" r:id="rId44"/>
    <p:sldId id="855" r:id="rId4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166" autoAdjust="0"/>
    <p:restoredTop sz="94622" autoAdjust="0"/>
  </p:normalViewPr>
  <p:slideViewPr>
    <p:cSldViewPr>
      <p:cViewPr varScale="1">
        <p:scale>
          <a:sx n="68" d="100"/>
          <a:sy n="68" d="100"/>
        </p:scale>
        <p:origin x="7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4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18.11.2023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18.11.2023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18.11.2023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3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7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-vz.cz/metodiky-stanoviska/stanoviska/stanoviska-expertni-skupiny-mmr-k-novemu-zakonu-o-zadavani-verejnych-zakazek/" TargetMode="External"/><Relationship Id="rId2" Type="http://schemas.openxmlformats.org/officeDocument/2006/relationships/hyperlink" Target="https://portal-vz.cz/metodiky-stanoviska/metodiky-k-zakonu-c-134-2016-sb-o-zadavani-verejnych-zakazek/metodicka-stanoviska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zp.cz/cz/news_20201027_Nove_cislo_Zpravodaje_MZP_vychazi" TargetMode="External"/><Relationship Id="rId4" Type="http://schemas.openxmlformats.org/officeDocument/2006/relationships/hyperlink" Target="https://www.cr2030.cz/" TargetMode="Externa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Markéta Ajmová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728192"/>
          </a:xfrm>
        </p:spPr>
        <p:txBody>
          <a:bodyPr/>
          <a:lstStyle/>
          <a:p>
            <a:r>
              <a:rPr lang="cs-CZ" dirty="0"/>
              <a:t>Zásady zadávání veřejných zakázek</a:t>
            </a:r>
          </a:p>
        </p:txBody>
      </p:sp>
    </p:spTree>
    <p:extLst>
      <p:ext uri="{BB962C8B-B14F-4D97-AF65-F5344CB8AC3E}">
        <p14:creationId xmlns:p14="http://schemas.microsoft.com/office/powerpoint/2010/main" val="84112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45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Krajský soud v Brně 62 </a:t>
            </a:r>
            <a:r>
              <a:rPr lang="cs-CZ" dirty="0" err="1"/>
              <a:t>Af</a:t>
            </a:r>
            <a:r>
              <a:rPr lang="cs-CZ" dirty="0"/>
              <a:t> 7/2010-135: </a:t>
            </a:r>
            <a:r>
              <a:rPr lang="en-GB" i="1" dirty="0"/>
              <a:t>„…v </a:t>
            </a:r>
            <a:r>
              <a:rPr lang="en-GB" i="1" dirty="0" err="1"/>
              <a:t>případě</a:t>
            </a:r>
            <a:r>
              <a:rPr lang="en-GB" i="1" dirty="0"/>
              <a:t>, </a:t>
            </a:r>
            <a:r>
              <a:rPr lang="en-GB" i="1" dirty="0" err="1"/>
              <a:t>kdy</a:t>
            </a:r>
            <a:r>
              <a:rPr lang="en-GB" i="1" dirty="0"/>
              <a:t> </a:t>
            </a:r>
            <a:r>
              <a:rPr lang="en-GB" i="1" dirty="0" err="1"/>
              <a:t>zadavatel</a:t>
            </a:r>
            <a:r>
              <a:rPr lang="en-GB" i="1" dirty="0"/>
              <a:t> </a:t>
            </a:r>
            <a:r>
              <a:rPr lang="en-GB" b="1" i="1" dirty="0" err="1"/>
              <a:t>vymezí</a:t>
            </a:r>
            <a:r>
              <a:rPr lang="en-GB" b="1" i="1" dirty="0"/>
              <a:t> </a:t>
            </a:r>
            <a:r>
              <a:rPr lang="en-GB" b="1" i="1" dirty="0" err="1"/>
              <a:t>předmět</a:t>
            </a:r>
            <a:r>
              <a:rPr lang="en-GB" b="1" i="1" dirty="0"/>
              <a:t> </a:t>
            </a:r>
            <a:r>
              <a:rPr lang="en-GB" b="1" i="1" dirty="0" err="1"/>
              <a:t>veřejné</a:t>
            </a:r>
            <a:r>
              <a:rPr lang="en-GB" b="1" i="1" dirty="0"/>
              <a:t> </a:t>
            </a:r>
            <a:r>
              <a:rPr lang="en-GB" b="1" i="1" dirty="0" err="1"/>
              <a:t>zakázky</a:t>
            </a:r>
            <a:r>
              <a:rPr lang="en-GB" b="1" i="1" dirty="0"/>
              <a:t> </a:t>
            </a:r>
            <a:r>
              <a:rPr lang="en-GB" b="1" i="1" dirty="0" err="1"/>
              <a:t>příliš</a:t>
            </a:r>
            <a:r>
              <a:rPr lang="en-GB" b="1" i="1" dirty="0"/>
              <a:t> </a:t>
            </a:r>
            <a:r>
              <a:rPr lang="en-GB" b="1" i="1" dirty="0" err="1"/>
              <a:t>široce</a:t>
            </a:r>
            <a:r>
              <a:rPr lang="en-GB" i="1" dirty="0"/>
              <a:t> (</a:t>
            </a:r>
            <a:r>
              <a:rPr lang="en-GB" i="1" dirty="0" err="1"/>
              <a:t>tzn</a:t>
            </a:r>
            <a:r>
              <a:rPr lang="en-GB" i="1" dirty="0"/>
              <a:t>. v </a:t>
            </a:r>
            <a:r>
              <a:rPr lang="en-GB" i="1" dirty="0" err="1"/>
              <a:t>rámci</a:t>
            </a:r>
            <a:r>
              <a:rPr lang="en-GB" i="1" dirty="0"/>
              <a:t> </a:t>
            </a:r>
            <a:r>
              <a:rPr lang="en-GB" i="1" dirty="0" err="1"/>
              <a:t>jedné</a:t>
            </a:r>
            <a:r>
              <a:rPr lang="en-GB" i="1" dirty="0"/>
              <a:t> </a:t>
            </a:r>
            <a:r>
              <a:rPr lang="en-GB" i="1" dirty="0" err="1"/>
              <a:t>veřejné</a:t>
            </a:r>
            <a:r>
              <a:rPr lang="en-GB" i="1" dirty="0"/>
              <a:t> </a:t>
            </a:r>
            <a:r>
              <a:rPr lang="en-GB" i="1" dirty="0" err="1"/>
              <a:t>zakázky</a:t>
            </a:r>
            <a:r>
              <a:rPr lang="en-GB" i="1" dirty="0"/>
              <a:t> </a:t>
            </a:r>
            <a:r>
              <a:rPr lang="en-GB" i="1" dirty="0" err="1"/>
              <a:t>požaduje</a:t>
            </a:r>
            <a:r>
              <a:rPr lang="en-GB" i="1" dirty="0"/>
              <a:t> </a:t>
            </a:r>
            <a:r>
              <a:rPr lang="en-GB" i="1" dirty="0" err="1"/>
              <a:t>plnění</a:t>
            </a:r>
            <a:r>
              <a:rPr lang="en-GB" i="1" dirty="0"/>
              <a:t>, </a:t>
            </a:r>
            <a:r>
              <a:rPr lang="en-GB" i="1" dirty="0" err="1"/>
              <a:t>která</a:t>
            </a:r>
            <a:r>
              <a:rPr lang="en-GB" i="1" dirty="0"/>
              <a:t> </a:t>
            </a:r>
            <a:r>
              <a:rPr lang="en-GB" i="1" dirty="0" err="1"/>
              <a:t>spolu</a:t>
            </a:r>
            <a:r>
              <a:rPr lang="en-GB" i="1" dirty="0"/>
              <a:t> </a:t>
            </a:r>
            <a:r>
              <a:rPr lang="en-GB" i="1" dirty="0" err="1"/>
              <a:t>vzájemně</a:t>
            </a:r>
            <a:r>
              <a:rPr lang="en-GB" i="1" dirty="0"/>
              <a:t> </a:t>
            </a:r>
            <a:r>
              <a:rPr lang="en-GB" i="1" dirty="0" err="1"/>
              <a:t>nesouvisejí</a:t>
            </a:r>
            <a:r>
              <a:rPr lang="en-GB" i="1" dirty="0"/>
              <a:t>) a </a:t>
            </a:r>
            <a:r>
              <a:rPr lang="en-GB" b="1" i="1" dirty="0"/>
              <a:t>v </a:t>
            </a:r>
            <a:r>
              <a:rPr lang="en-GB" b="1" i="1" dirty="0" err="1"/>
              <a:t>důsledku</a:t>
            </a:r>
            <a:r>
              <a:rPr lang="en-GB" b="1" i="1" dirty="0"/>
              <a:t> </a:t>
            </a:r>
            <a:r>
              <a:rPr lang="en-GB" b="1" i="1" dirty="0" err="1"/>
              <a:t>toho</a:t>
            </a:r>
            <a:r>
              <a:rPr lang="en-GB" b="1" i="1" dirty="0"/>
              <a:t> </a:t>
            </a:r>
            <a:r>
              <a:rPr lang="en-GB" b="1" i="1" dirty="0" err="1"/>
              <a:t>podalo</a:t>
            </a:r>
            <a:r>
              <a:rPr lang="en-GB" b="1" i="1" dirty="0"/>
              <a:t> </a:t>
            </a:r>
            <a:r>
              <a:rPr lang="en-GB" b="1" i="1" dirty="0" err="1"/>
              <a:t>nabídku</a:t>
            </a:r>
            <a:r>
              <a:rPr lang="en-GB" b="1" i="1" dirty="0"/>
              <a:t> </a:t>
            </a:r>
            <a:r>
              <a:rPr lang="en-GB" b="1" i="1" dirty="0" err="1"/>
              <a:t>méně</a:t>
            </a:r>
            <a:r>
              <a:rPr lang="en-GB" b="1" i="1" dirty="0"/>
              <a:t> </a:t>
            </a:r>
            <a:r>
              <a:rPr lang="en-GB" b="1" i="1" dirty="0" err="1"/>
              <a:t>dodavatelů</a:t>
            </a:r>
            <a:r>
              <a:rPr lang="en-GB" b="1" i="1" dirty="0"/>
              <a:t> </a:t>
            </a:r>
            <a:r>
              <a:rPr lang="en-GB" b="1" i="1" dirty="0" err="1"/>
              <a:t>než</a:t>
            </a:r>
            <a:r>
              <a:rPr lang="en-GB" b="1" i="1" dirty="0"/>
              <a:t> v </a:t>
            </a:r>
            <a:r>
              <a:rPr lang="en-GB" b="1" i="1" dirty="0" err="1"/>
              <a:t>situaci</a:t>
            </a:r>
            <a:r>
              <a:rPr lang="en-GB" b="1" i="1" dirty="0"/>
              <a:t>, </a:t>
            </a:r>
            <a:r>
              <a:rPr lang="en-GB" b="1" i="1" dirty="0" err="1"/>
              <a:t>kdy</a:t>
            </a:r>
            <a:r>
              <a:rPr lang="en-GB" b="1" i="1" dirty="0"/>
              <a:t> by </a:t>
            </a:r>
            <a:r>
              <a:rPr lang="en-GB" b="1" i="1" dirty="0" err="1"/>
              <a:t>byla</a:t>
            </a:r>
            <a:r>
              <a:rPr lang="en-GB" b="1" i="1" dirty="0"/>
              <a:t> </a:t>
            </a:r>
            <a:r>
              <a:rPr lang="en-GB" b="1" i="1" dirty="0" err="1"/>
              <a:t>tato</a:t>
            </a:r>
            <a:r>
              <a:rPr lang="en-GB" b="1" i="1" dirty="0"/>
              <a:t> </a:t>
            </a:r>
            <a:r>
              <a:rPr lang="en-GB" b="1" i="1" dirty="0" err="1"/>
              <a:t>jednotlivá</a:t>
            </a:r>
            <a:r>
              <a:rPr lang="en-GB" b="1" i="1" dirty="0"/>
              <a:t> </a:t>
            </a:r>
            <a:r>
              <a:rPr lang="en-GB" b="1" i="1" dirty="0" err="1"/>
              <a:t>plnění</a:t>
            </a:r>
            <a:r>
              <a:rPr lang="en-GB" b="1" i="1" dirty="0"/>
              <a:t> </a:t>
            </a:r>
            <a:r>
              <a:rPr lang="en-GB" b="1" i="1" dirty="0" err="1"/>
              <a:t>poptávána</a:t>
            </a:r>
            <a:r>
              <a:rPr lang="en-GB" b="1" i="1" dirty="0"/>
              <a:t> </a:t>
            </a:r>
            <a:r>
              <a:rPr lang="en-GB" b="1" i="1" dirty="0" err="1"/>
              <a:t>samostatně</a:t>
            </a:r>
            <a:r>
              <a:rPr lang="en-GB" i="1" dirty="0"/>
              <a:t>, </a:t>
            </a:r>
            <a:r>
              <a:rPr lang="en-GB" i="1" dirty="0" err="1"/>
              <a:t>může</a:t>
            </a:r>
            <a:r>
              <a:rPr lang="en-GB" i="1" dirty="0"/>
              <a:t> se </a:t>
            </a:r>
            <a:r>
              <a:rPr lang="en-GB" i="1" dirty="0" err="1"/>
              <a:t>zadavatel</a:t>
            </a:r>
            <a:r>
              <a:rPr lang="en-GB" i="1" dirty="0"/>
              <a:t> </a:t>
            </a:r>
            <a:r>
              <a:rPr lang="en-GB" i="1" dirty="0" err="1"/>
              <a:t>dopouštět</a:t>
            </a:r>
            <a:r>
              <a:rPr lang="en-GB" i="1" dirty="0"/>
              <a:t> </a:t>
            </a:r>
            <a:r>
              <a:rPr lang="en-GB" i="1" dirty="0" err="1"/>
              <a:t>skryté</a:t>
            </a:r>
            <a:r>
              <a:rPr lang="en-GB" i="1" dirty="0"/>
              <a:t> </a:t>
            </a:r>
            <a:r>
              <a:rPr lang="en-GB" i="1" dirty="0" err="1"/>
              <a:t>diskriminace</a:t>
            </a:r>
            <a:r>
              <a:rPr lang="en-GB" i="1" dirty="0"/>
              <a:t>. </a:t>
            </a:r>
            <a:r>
              <a:rPr lang="en-GB" i="1" dirty="0" err="1"/>
              <a:t>Diskriminováni</a:t>
            </a:r>
            <a:r>
              <a:rPr lang="en-GB" i="1" dirty="0"/>
              <a:t> </a:t>
            </a:r>
            <a:r>
              <a:rPr lang="en-GB" i="1" dirty="0" err="1"/>
              <a:t>jsou</a:t>
            </a:r>
            <a:r>
              <a:rPr lang="en-GB" i="1" dirty="0"/>
              <a:t> </a:t>
            </a:r>
            <a:r>
              <a:rPr lang="en-GB" i="1" dirty="0" err="1"/>
              <a:t>zde</a:t>
            </a:r>
            <a:r>
              <a:rPr lang="en-GB" i="1" dirty="0"/>
              <a:t> </a:t>
            </a:r>
            <a:r>
              <a:rPr lang="en-GB" i="1" dirty="0" err="1"/>
              <a:t>ti</a:t>
            </a:r>
            <a:r>
              <a:rPr lang="en-GB" i="1" dirty="0"/>
              <a:t> </a:t>
            </a:r>
            <a:r>
              <a:rPr lang="en-GB" i="1" dirty="0" err="1"/>
              <a:t>dodavatelé</a:t>
            </a:r>
            <a:r>
              <a:rPr lang="en-GB" i="1" dirty="0"/>
              <a:t>, </a:t>
            </a:r>
            <a:r>
              <a:rPr lang="en-GB" i="1" dirty="0" err="1"/>
              <a:t>kteří</a:t>
            </a:r>
            <a:r>
              <a:rPr lang="en-GB" i="1" dirty="0"/>
              <a:t> by </a:t>
            </a:r>
            <a:r>
              <a:rPr lang="en-GB" i="1" dirty="0" err="1"/>
              <a:t>mohli</a:t>
            </a:r>
            <a:r>
              <a:rPr lang="en-GB" i="1" dirty="0"/>
              <a:t> </a:t>
            </a:r>
            <a:r>
              <a:rPr lang="en-GB" i="1" dirty="0" err="1"/>
              <a:t>podat</a:t>
            </a:r>
            <a:r>
              <a:rPr lang="en-GB" i="1" dirty="0"/>
              <a:t> </a:t>
            </a:r>
            <a:r>
              <a:rPr lang="en-GB" i="1" dirty="0" err="1"/>
              <a:t>nabídku</a:t>
            </a:r>
            <a:r>
              <a:rPr lang="en-GB" i="1" dirty="0"/>
              <a:t> </a:t>
            </a:r>
            <a:r>
              <a:rPr lang="en-GB" i="1" dirty="0" err="1"/>
              <a:t>na</a:t>
            </a:r>
            <a:r>
              <a:rPr lang="en-GB" i="1" dirty="0"/>
              <a:t> </a:t>
            </a:r>
            <a:r>
              <a:rPr lang="en-GB" i="1" dirty="0" err="1"/>
              <a:t>jednotlivá</a:t>
            </a:r>
            <a:r>
              <a:rPr lang="en-GB" i="1" dirty="0"/>
              <a:t> </a:t>
            </a:r>
            <a:r>
              <a:rPr lang="en-GB" i="1" dirty="0" err="1"/>
              <a:t>plnění</a:t>
            </a:r>
            <a:r>
              <a:rPr lang="en-GB" i="1" dirty="0"/>
              <a:t>, </a:t>
            </a:r>
            <a:r>
              <a:rPr lang="en-GB" i="1" dirty="0" err="1"/>
              <a:t>nicméně</a:t>
            </a:r>
            <a:r>
              <a:rPr lang="en-GB" i="1" dirty="0"/>
              <a:t> </a:t>
            </a:r>
            <a:r>
              <a:rPr lang="en-GB" i="1" dirty="0" err="1"/>
              <a:t>nejsou</a:t>
            </a:r>
            <a:r>
              <a:rPr lang="en-GB" i="1" dirty="0"/>
              <a:t> </a:t>
            </a:r>
            <a:r>
              <a:rPr lang="en-GB" i="1" dirty="0" err="1"/>
              <a:t>schopni</a:t>
            </a:r>
            <a:r>
              <a:rPr lang="en-GB" i="1" dirty="0"/>
              <a:t> </a:t>
            </a:r>
            <a:r>
              <a:rPr lang="en-GB" i="1" dirty="0" err="1"/>
              <a:t>nabídnout</a:t>
            </a:r>
            <a:r>
              <a:rPr lang="en-GB" i="1" dirty="0"/>
              <a:t> </a:t>
            </a:r>
            <a:r>
              <a:rPr lang="en-GB" i="1" dirty="0" err="1"/>
              <a:t>plnění</a:t>
            </a:r>
            <a:r>
              <a:rPr lang="en-GB" i="1" dirty="0"/>
              <a:t> </a:t>
            </a:r>
            <a:r>
              <a:rPr lang="en-GB" i="1" dirty="0" err="1"/>
              <a:t>všechna</a:t>
            </a:r>
            <a:r>
              <a:rPr lang="en-GB" i="1" dirty="0"/>
              <a:t>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555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69D74D8-10F7-3539-DA8C-B184319B14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 dirty="0"/>
              <a:t>ÚOHS 08804/2023/163/VZ - </a:t>
            </a:r>
            <a:r>
              <a:rPr lang="en-GB" sz="2800" b="1" dirty="0" err="1"/>
              <a:t>nepřiměřené</a:t>
            </a:r>
            <a:r>
              <a:rPr lang="en-GB" sz="2800" b="1" dirty="0"/>
              <a:t> a </a:t>
            </a:r>
            <a:r>
              <a:rPr lang="en-GB" sz="2800" b="1" dirty="0" err="1"/>
              <a:t>nadbytečné</a:t>
            </a:r>
            <a:r>
              <a:rPr lang="en-GB" sz="2800" b="1" dirty="0"/>
              <a:t> </a:t>
            </a:r>
            <a:r>
              <a:rPr lang="en-GB" sz="2800" b="1" dirty="0" err="1"/>
              <a:t>stanovení</a:t>
            </a:r>
            <a:r>
              <a:rPr lang="en-GB" sz="2800" b="1" dirty="0"/>
              <a:t> </a:t>
            </a:r>
            <a:r>
              <a:rPr lang="en-GB" sz="2800" b="1" dirty="0" err="1"/>
              <a:t>požadavků</a:t>
            </a:r>
            <a:r>
              <a:rPr lang="en-GB" sz="2800" b="1" dirty="0"/>
              <a:t> </a:t>
            </a:r>
            <a:r>
              <a:rPr lang="en-GB" sz="2800" b="1" dirty="0" err="1"/>
              <a:t>na</a:t>
            </a:r>
            <a:r>
              <a:rPr lang="en-GB" sz="2800" b="1" dirty="0"/>
              <a:t> </a:t>
            </a:r>
            <a:r>
              <a:rPr lang="en-GB" sz="2800" b="1" dirty="0" err="1"/>
              <a:t>člena</a:t>
            </a:r>
            <a:r>
              <a:rPr lang="en-GB" sz="2800" b="1" dirty="0"/>
              <a:t> </a:t>
            </a:r>
            <a:r>
              <a:rPr lang="en-GB" sz="2800" b="1" dirty="0" err="1"/>
              <a:t>realizačního</a:t>
            </a:r>
            <a:r>
              <a:rPr lang="en-GB" sz="2800" b="1" dirty="0"/>
              <a:t> </a:t>
            </a:r>
            <a:r>
              <a:rPr lang="en-GB" sz="2800" b="1" dirty="0" err="1"/>
              <a:t>týmu</a:t>
            </a:r>
            <a:endParaRPr lang="en-GB" sz="2800" b="1" dirty="0"/>
          </a:p>
          <a:p>
            <a:pPr marL="457200" lvl="0" indent="-340201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GB" sz="2400" dirty="0" err="1"/>
              <a:t>požadavek</a:t>
            </a:r>
            <a:r>
              <a:rPr lang="en-GB" sz="2400" dirty="0"/>
              <a:t>, aby se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realizaci</a:t>
            </a:r>
            <a:r>
              <a:rPr lang="en-GB" sz="2400" dirty="0"/>
              <a:t> </a:t>
            </a:r>
            <a:r>
              <a:rPr lang="en-GB" sz="2400" dirty="0" err="1"/>
              <a:t>zakázek</a:t>
            </a:r>
            <a:r>
              <a:rPr lang="en-GB" sz="2400" dirty="0"/>
              <a:t> </a:t>
            </a:r>
            <a:r>
              <a:rPr lang="en-GB" sz="2400" dirty="0" err="1"/>
              <a:t>podílel</a:t>
            </a:r>
            <a:r>
              <a:rPr lang="en-GB" sz="2400" dirty="0"/>
              <a:t> </a:t>
            </a:r>
            <a:r>
              <a:rPr lang="en-GB" sz="2400" dirty="0" err="1"/>
              <a:t>systémový</a:t>
            </a:r>
            <a:r>
              <a:rPr lang="en-GB" sz="2400" dirty="0"/>
              <a:t> </a:t>
            </a:r>
            <a:r>
              <a:rPr lang="en-GB" sz="2400" dirty="0" err="1"/>
              <a:t>specialista</a:t>
            </a:r>
            <a:r>
              <a:rPr lang="en-GB" sz="2400" dirty="0"/>
              <a:t> s </a:t>
            </a:r>
            <a:r>
              <a:rPr lang="en-GB" sz="2400" dirty="0" err="1"/>
              <a:t>praxí</a:t>
            </a:r>
            <a:r>
              <a:rPr lang="en-GB" sz="2400" dirty="0"/>
              <a:t> v </a:t>
            </a:r>
            <a:r>
              <a:rPr lang="en-GB" sz="2400" dirty="0" err="1"/>
              <a:t>oboru</a:t>
            </a:r>
            <a:r>
              <a:rPr lang="en-GB" sz="2400" dirty="0"/>
              <a:t> </a:t>
            </a:r>
            <a:r>
              <a:rPr lang="en-GB" sz="2400" dirty="0" err="1"/>
              <a:t>správy</a:t>
            </a:r>
            <a:r>
              <a:rPr lang="en-GB" sz="2400" dirty="0"/>
              <a:t> a </a:t>
            </a:r>
            <a:r>
              <a:rPr lang="en-GB" sz="2400" dirty="0" err="1"/>
              <a:t>údržby</a:t>
            </a:r>
            <a:r>
              <a:rPr lang="en-GB" sz="2400" dirty="0"/>
              <a:t> DIS-SOS </a:t>
            </a:r>
            <a:r>
              <a:rPr lang="en-GB" sz="2400" dirty="0" err="1"/>
              <a:t>včetně</a:t>
            </a:r>
            <a:r>
              <a:rPr lang="en-GB" sz="2400" dirty="0"/>
              <a:t> </a:t>
            </a:r>
            <a:r>
              <a:rPr lang="en-GB" sz="2400" dirty="0" err="1"/>
              <a:t>integrace</a:t>
            </a:r>
            <a:r>
              <a:rPr lang="en-GB" sz="2400" dirty="0"/>
              <a:t> </a:t>
            </a:r>
            <a:r>
              <a:rPr lang="en-GB" sz="2400" dirty="0" err="1"/>
              <a:t>dopravního</a:t>
            </a:r>
            <a:r>
              <a:rPr lang="en-GB" sz="2400" dirty="0"/>
              <a:t> </a:t>
            </a:r>
            <a:r>
              <a:rPr lang="en-GB" sz="2400" dirty="0" err="1"/>
              <a:t>značení</a:t>
            </a:r>
            <a:r>
              <a:rPr lang="en-GB" sz="2400" dirty="0"/>
              <a:t> do DIS-SOS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směrově</a:t>
            </a:r>
            <a:r>
              <a:rPr lang="en-GB" sz="2400" dirty="0"/>
              <a:t> </a:t>
            </a:r>
            <a:r>
              <a:rPr lang="en-GB" sz="2400" dirty="0" err="1"/>
              <a:t>rozdělené</a:t>
            </a:r>
            <a:r>
              <a:rPr lang="en-GB" sz="2400" dirty="0"/>
              <a:t> </a:t>
            </a:r>
            <a:r>
              <a:rPr lang="en-GB" sz="2400" dirty="0" err="1"/>
              <a:t>minimálně</a:t>
            </a:r>
            <a:r>
              <a:rPr lang="en-GB" sz="2400" dirty="0"/>
              <a:t> </a:t>
            </a:r>
            <a:r>
              <a:rPr lang="en-GB" sz="2400" dirty="0" err="1"/>
              <a:t>čtyřpruhové</a:t>
            </a:r>
            <a:r>
              <a:rPr lang="en-GB" sz="2400" dirty="0"/>
              <a:t> </a:t>
            </a:r>
            <a:r>
              <a:rPr lang="en-GB" sz="2400" dirty="0" err="1"/>
              <a:t>pozemní</a:t>
            </a:r>
            <a:r>
              <a:rPr lang="en-GB" sz="2400" dirty="0"/>
              <a:t> </a:t>
            </a:r>
            <a:r>
              <a:rPr lang="en-GB" sz="2400" dirty="0" err="1"/>
              <a:t>komunikaci</a:t>
            </a:r>
            <a:r>
              <a:rPr lang="en-GB" sz="2400" dirty="0"/>
              <a:t> u </a:t>
            </a:r>
            <a:r>
              <a:rPr lang="en-GB" sz="2400" dirty="0" err="1"/>
              <a:t>alespoň</a:t>
            </a:r>
            <a:r>
              <a:rPr lang="en-GB" sz="2400" dirty="0"/>
              <a:t> 2 </a:t>
            </a:r>
            <a:r>
              <a:rPr lang="en-GB" sz="2400" dirty="0" err="1"/>
              <a:t>zakázek</a:t>
            </a:r>
            <a:r>
              <a:rPr lang="en-GB" sz="2400" dirty="0"/>
              <a:t>, </a:t>
            </a:r>
            <a:r>
              <a:rPr lang="en-GB" sz="2400" dirty="0" err="1"/>
              <a:t>které</a:t>
            </a:r>
            <a:r>
              <a:rPr lang="en-GB" sz="2400" dirty="0"/>
              <a:t> </a:t>
            </a:r>
            <a:r>
              <a:rPr lang="en-GB" sz="2400" dirty="0" err="1"/>
              <a:t>trvaly</a:t>
            </a:r>
            <a:r>
              <a:rPr lang="en-GB" sz="2400" dirty="0"/>
              <a:t> po </a:t>
            </a:r>
            <a:r>
              <a:rPr lang="en-GB" sz="2400" dirty="0" err="1"/>
              <a:t>dobu</a:t>
            </a:r>
            <a:r>
              <a:rPr lang="en-GB" sz="2400" dirty="0"/>
              <a:t> </a:t>
            </a:r>
            <a:r>
              <a:rPr lang="en-GB" sz="2400" dirty="0" err="1"/>
              <a:t>minimálně</a:t>
            </a:r>
            <a:r>
              <a:rPr lang="en-GB" sz="2400" dirty="0"/>
              <a:t> 1 </a:t>
            </a:r>
            <a:r>
              <a:rPr lang="en-GB" sz="2400" dirty="0" err="1"/>
              <a:t>roku</a:t>
            </a:r>
            <a:endParaRPr lang="en-GB" sz="2400" dirty="0"/>
          </a:p>
          <a:p>
            <a:pPr marL="457200" lvl="0" indent="-340201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en-GB" sz="2400" dirty="0" err="1"/>
              <a:t>předmětem</a:t>
            </a:r>
            <a:r>
              <a:rPr lang="en-GB" sz="2400" dirty="0"/>
              <a:t> </a:t>
            </a:r>
            <a:r>
              <a:rPr lang="en-GB" sz="2400" dirty="0" err="1"/>
              <a:t>plnění</a:t>
            </a:r>
            <a:r>
              <a:rPr lang="en-GB" sz="2400" dirty="0"/>
              <a:t> ale </a:t>
            </a:r>
            <a:r>
              <a:rPr lang="en-GB" sz="2400" dirty="0" err="1"/>
              <a:t>není</a:t>
            </a:r>
            <a:r>
              <a:rPr lang="en-GB" sz="2400" dirty="0"/>
              <a:t> </a:t>
            </a:r>
            <a:r>
              <a:rPr lang="en-GB" sz="2400" dirty="0" err="1"/>
              <a:t>integrace</a:t>
            </a:r>
            <a:r>
              <a:rPr lang="en-GB" sz="2400" dirty="0"/>
              <a:t> </a:t>
            </a:r>
            <a:r>
              <a:rPr lang="en-GB" sz="2400" dirty="0" err="1"/>
              <a:t>dopravního</a:t>
            </a:r>
            <a:r>
              <a:rPr lang="en-GB" sz="2400" dirty="0"/>
              <a:t> </a:t>
            </a:r>
            <a:r>
              <a:rPr lang="en-GB" sz="2400" dirty="0" err="1"/>
              <a:t>značení</a:t>
            </a:r>
            <a:r>
              <a:rPr lang="en-GB" sz="2400" dirty="0"/>
              <a:t>, </a:t>
            </a:r>
            <a:r>
              <a:rPr lang="en-GB" sz="2400" dirty="0" err="1"/>
              <a:t>které</a:t>
            </a:r>
            <a:r>
              <a:rPr lang="en-GB" sz="2400" dirty="0"/>
              <a:t> </a:t>
            </a:r>
            <a:r>
              <a:rPr lang="en-GB" sz="2400" dirty="0" err="1"/>
              <a:t>doposud</a:t>
            </a:r>
            <a:r>
              <a:rPr lang="en-GB" sz="2400" dirty="0"/>
              <a:t> </a:t>
            </a:r>
            <a:r>
              <a:rPr lang="en-GB" sz="2400" dirty="0" err="1"/>
              <a:t>nebylo</a:t>
            </a:r>
            <a:r>
              <a:rPr lang="en-GB" sz="2400" dirty="0"/>
              <a:t> </a:t>
            </a:r>
            <a:r>
              <a:rPr lang="en-GB" sz="2400" dirty="0" err="1"/>
              <a:t>integrováno</a:t>
            </a:r>
            <a:r>
              <a:rPr lang="en-GB" sz="2400" dirty="0"/>
              <a:t>, ale „</a:t>
            </a:r>
            <a:r>
              <a:rPr lang="en-GB" sz="2400" dirty="0" err="1"/>
              <a:t>pouze</a:t>
            </a:r>
            <a:r>
              <a:rPr lang="en-GB" sz="2400" dirty="0"/>
              <a:t>“ </a:t>
            </a:r>
            <a:r>
              <a:rPr lang="en-GB" sz="2400" dirty="0" err="1"/>
              <a:t>výměna</a:t>
            </a:r>
            <a:r>
              <a:rPr lang="en-GB" sz="2400" dirty="0"/>
              <a:t>/</a:t>
            </a:r>
            <a:r>
              <a:rPr lang="en-GB" sz="2400" dirty="0" err="1"/>
              <a:t>rekonstrukce</a:t>
            </a:r>
            <a:r>
              <a:rPr lang="en-GB" sz="2400" dirty="0"/>
              <a:t> </a:t>
            </a:r>
            <a:r>
              <a:rPr lang="en-GB" sz="2400" dirty="0" err="1"/>
              <a:t>dopravního</a:t>
            </a:r>
            <a:r>
              <a:rPr lang="en-GB" sz="2400" dirty="0"/>
              <a:t> </a:t>
            </a:r>
            <a:r>
              <a:rPr lang="en-GB" sz="2400" dirty="0" err="1"/>
              <a:t>značení</a:t>
            </a:r>
            <a:r>
              <a:rPr lang="en-GB" sz="2400" dirty="0"/>
              <a:t> </a:t>
            </a:r>
            <a:r>
              <a:rPr lang="en-GB" sz="2400" dirty="0" err="1"/>
              <a:t>ve</a:t>
            </a:r>
            <a:r>
              <a:rPr lang="en-GB" sz="2400" dirty="0"/>
              <a:t> </a:t>
            </a:r>
            <a:r>
              <a:rPr lang="en-GB" sz="2400" dirty="0" err="1"/>
              <a:t>smyslu</a:t>
            </a:r>
            <a:r>
              <a:rPr lang="en-GB" sz="2400" dirty="0"/>
              <a:t> </a:t>
            </a:r>
            <a:r>
              <a:rPr lang="en-GB" sz="2400" dirty="0" err="1"/>
              <a:t>modernějších</a:t>
            </a:r>
            <a:r>
              <a:rPr lang="en-GB" sz="2400" dirty="0"/>
              <a:t> a „</a:t>
            </a:r>
            <a:r>
              <a:rPr lang="en-GB" sz="2400" dirty="0" err="1"/>
              <a:t>chytřejších</a:t>
            </a:r>
            <a:r>
              <a:rPr lang="en-GB" sz="2400" dirty="0"/>
              <a:t>“ </a:t>
            </a:r>
            <a:r>
              <a:rPr lang="en-GB" sz="2400" dirty="0" err="1"/>
              <a:t>dopravních</a:t>
            </a:r>
            <a:r>
              <a:rPr lang="en-GB" sz="2400" dirty="0"/>
              <a:t> </a:t>
            </a:r>
            <a:r>
              <a:rPr lang="en-GB" sz="2400" dirty="0" err="1"/>
              <a:t>tabulí</a:t>
            </a:r>
            <a:r>
              <a:rPr lang="en-GB" sz="2400" dirty="0"/>
              <a:t>/</a:t>
            </a:r>
            <a:r>
              <a:rPr lang="en-GB" sz="2400" dirty="0" err="1"/>
              <a:t>značek</a:t>
            </a:r>
            <a:r>
              <a:rPr lang="en-GB" sz="2400" dirty="0"/>
              <a:t>, </a:t>
            </a:r>
            <a:r>
              <a:rPr lang="en-GB" sz="2400" dirty="0" err="1"/>
              <a:t>které</a:t>
            </a:r>
            <a:r>
              <a:rPr lang="en-GB" sz="2400" dirty="0"/>
              <a:t> </a:t>
            </a:r>
            <a:r>
              <a:rPr lang="en-GB" sz="2400" dirty="0" err="1"/>
              <a:t>mají</a:t>
            </a:r>
            <a:r>
              <a:rPr lang="en-GB" sz="2400" dirty="0"/>
              <a:t> </a:t>
            </a:r>
            <a:r>
              <a:rPr lang="en-GB" sz="2400" dirty="0" err="1"/>
              <a:t>možnost</a:t>
            </a:r>
            <a:r>
              <a:rPr lang="en-GB" sz="2400" dirty="0"/>
              <a:t> </a:t>
            </a:r>
            <a:r>
              <a:rPr lang="en-GB" sz="2400" dirty="0" err="1"/>
              <a:t>zobrazovat</a:t>
            </a:r>
            <a:r>
              <a:rPr lang="en-GB" sz="2400" dirty="0"/>
              <a:t> </a:t>
            </a:r>
            <a:r>
              <a:rPr lang="en-GB" sz="2400" dirty="0" err="1"/>
              <a:t>více</a:t>
            </a:r>
            <a:r>
              <a:rPr lang="en-GB" sz="2400" dirty="0"/>
              <a:t> </a:t>
            </a:r>
            <a:r>
              <a:rPr lang="en-GB" sz="2400" dirty="0" err="1"/>
              <a:t>různých</a:t>
            </a:r>
            <a:r>
              <a:rPr lang="en-GB" sz="2400" dirty="0"/>
              <a:t> </a:t>
            </a:r>
            <a:r>
              <a:rPr lang="en-GB" sz="2400" dirty="0" err="1"/>
              <a:t>informací</a:t>
            </a:r>
            <a:r>
              <a:rPr lang="en-GB" sz="2400" dirty="0"/>
              <a:t> v </a:t>
            </a:r>
            <a:r>
              <a:rPr lang="en-GB" sz="2400" dirty="0" err="1"/>
              <a:t>závislosti</a:t>
            </a:r>
            <a:r>
              <a:rPr lang="en-GB" sz="2400" dirty="0"/>
              <a:t> </a:t>
            </a:r>
            <a:r>
              <a:rPr lang="en-GB" sz="2400" dirty="0" err="1"/>
              <a:t>např</a:t>
            </a:r>
            <a:r>
              <a:rPr lang="en-GB" sz="2400" dirty="0"/>
              <a:t>.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změně</a:t>
            </a:r>
            <a:r>
              <a:rPr lang="en-GB" sz="2400" dirty="0"/>
              <a:t> </a:t>
            </a:r>
            <a:r>
              <a:rPr lang="en-GB" sz="2400" dirty="0" err="1"/>
              <a:t>počasí</a:t>
            </a:r>
            <a:r>
              <a:rPr lang="en-GB" sz="2400" dirty="0"/>
              <a:t> </a:t>
            </a:r>
            <a:r>
              <a:rPr lang="en-GB" sz="2400" dirty="0" err="1"/>
              <a:t>či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změně</a:t>
            </a:r>
            <a:r>
              <a:rPr lang="en-GB" sz="2400" dirty="0"/>
              <a:t> </a:t>
            </a:r>
            <a:r>
              <a:rPr lang="en-GB" sz="2400" dirty="0" err="1"/>
              <a:t>dopravní</a:t>
            </a:r>
            <a:r>
              <a:rPr lang="en-GB" sz="2400" dirty="0"/>
              <a:t> </a:t>
            </a:r>
            <a:r>
              <a:rPr lang="en-GB" sz="2400" dirty="0" err="1"/>
              <a:t>situace</a:t>
            </a:r>
            <a:endParaRPr lang="en-GB" sz="2400" dirty="0"/>
          </a:p>
          <a:p>
            <a:pPr marL="457200" lvl="0" indent="-340201" algn="l" rtl="0">
              <a:spcBef>
                <a:spcPts val="0"/>
              </a:spcBef>
              <a:spcAft>
                <a:spcPts val="0"/>
              </a:spcAft>
              <a:buSzPct val="100000"/>
              <a:buChar char="►"/>
            </a:pPr>
            <a:r>
              <a:rPr lang="en-GB" sz="2400" dirty="0" err="1"/>
              <a:t>požadavek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zkušenosti</a:t>
            </a:r>
            <a:r>
              <a:rPr lang="en-GB" sz="2400" dirty="0"/>
              <a:t> </a:t>
            </a:r>
            <a:r>
              <a:rPr lang="en-GB" sz="2400" dirty="0" err="1"/>
              <a:t>osoby</a:t>
            </a:r>
            <a:r>
              <a:rPr lang="en-GB" sz="2400" dirty="0"/>
              <a:t> </a:t>
            </a:r>
            <a:r>
              <a:rPr lang="en-GB" sz="2400" dirty="0" err="1"/>
              <a:t>technika</a:t>
            </a:r>
            <a:r>
              <a:rPr lang="en-GB" sz="2400" dirty="0"/>
              <a:t> s </a:t>
            </a:r>
            <a:r>
              <a:rPr lang="en-GB" sz="2400" dirty="0" err="1"/>
              <a:t>integrací</a:t>
            </a:r>
            <a:r>
              <a:rPr lang="en-GB" sz="2400" dirty="0"/>
              <a:t> </a:t>
            </a:r>
            <a:r>
              <a:rPr lang="en-GB" sz="2400" dirty="0" err="1"/>
              <a:t>dopravního</a:t>
            </a:r>
            <a:r>
              <a:rPr lang="en-GB" sz="2400" dirty="0"/>
              <a:t> </a:t>
            </a:r>
            <a:r>
              <a:rPr lang="en-GB" sz="2400" dirty="0" err="1"/>
              <a:t>značení</a:t>
            </a:r>
            <a:r>
              <a:rPr lang="en-GB" sz="2400" dirty="0"/>
              <a:t> do DIS-SOS se </a:t>
            </a:r>
            <a:r>
              <a:rPr lang="en-GB" sz="2400" dirty="0" err="1"/>
              <a:t>jeví</a:t>
            </a:r>
            <a:r>
              <a:rPr lang="en-GB" sz="2400" dirty="0"/>
              <a:t> </a:t>
            </a:r>
            <a:r>
              <a:rPr lang="en-GB" sz="2400" dirty="0" err="1"/>
              <a:t>jako</a:t>
            </a:r>
            <a:r>
              <a:rPr lang="en-GB" sz="2400" dirty="0"/>
              <a:t> </a:t>
            </a:r>
            <a:r>
              <a:rPr lang="en-GB" sz="2400" dirty="0" err="1"/>
              <a:t>nadbytečná</a:t>
            </a:r>
            <a:r>
              <a:rPr lang="en-GB" sz="2400" dirty="0"/>
              <a:t>, resp. se </a:t>
            </a:r>
            <a:r>
              <a:rPr lang="en-GB" sz="2400" dirty="0" err="1"/>
              <a:t>jedná</a:t>
            </a:r>
            <a:r>
              <a:rPr lang="en-GB" sz="2400" dirty="0"/>
              <a:t> o </a:t>
            </a:r>
            <a:r>
              <a:rPr lang="en-GB" sz="2400" dirty="0" err="1"/>
              <a:t>požadavek</a:t>
            </a:r>
            <a:r>
              <a:rPr lang="en-GB" sz="2400" dirty="0"/>
              <a:t> </a:t>
            </a:r>
            <a:r>
              <a:rPr lang="en-GB" sz="2400" dirty="0" err="1"/>
              <a:t>jdoucí</a:t>
            </a:r>
            <a:r>
              <a:rPr lang="en-GB" sz="2400" dirty="0"/>
              <a:t> </a:t>
            </a:r>
            <a:r>
              <a:rPr lang="en-GB" sz="2400" dirty="0" err="1"/>
              <a:t>nad</a:t>
            </a:r>
            <a:r>
              <a:rPr lang="en-GB" sz="2400" dirty="0"/>
              <a:t> </a:t>
            </a:r>
            <a:r>
              <a:rPr lang="en-GB" sz="2400" dirty="0" err="1"/>
              <a:t>rámec</a:t>
            </a:r>
            <a:r>
              <a:rPr lang="en-GB" sz="2400" dirty="0"/>
              <a:t> </a:t>
            </a:r>
            <a:r>
              <a:rPr lang="en-GB" sz="2400" dirty="0" err="1"/>
              <a:t>předmětu</a:t>
            </a:r>
            <a:r>
              <a:rPr lang="en-GB" sz="2400" dirty="0"/>
              <a:t> </a:t>
            </a:r>
            <a:r>
              <a:rPr lang="en-GB" sz="2400" dirty="0" err="1"/>
              <a:t>plnění</a:t>
            </a:r>
            <a:r>
              <a:rPr lang="en-GB" sz="2400" dirty="0"/>
              <a:t> </a:t>
            </a:r>
            <a:r>
              <a:rPr lang="en-GB" sz="2400" dirty="0" err="1"/>
              <a:t>veřejné</a:t>
            </a:r>
            <a:r>
              <a:rPr lang="en-GB" sz="2400" dirty="0"/>
              <a:t> </a:t>
            </a:r>
            <a:r>
              <a:rPr lang="en-GB" sz="2400" dirty="0" err="1"/>
              <a:t>zakázky</a:t>
            </a:r>
            <a:r>
              <a:rPr lang="en-GB" sz="2400" dirty="0"/>
              <a:t>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703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rovného zacházení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cs-CZ" dirty="0"/>
              <a:t>zajištění stejného přístupu zadavatele ke všem dodavatelům</a:t>
            </a:r>
          </a:p>
          <a:p>
            <a:pPr algn="just"/>
            <a:r>
              <a:rPr lang="cs-CZ" dirty="0"/>
              <a:t>zadavatel nesmí nikoho bezdůvodně zvýhodnit ani znevýhodnit</a:t>
            </a:r>
          </a:p>
          <a:p>
            <a:pPr algn="just"/>
            <a:r>
              <a:rPr lang="cs-CZ" dirty="0"/>
              <a:t>cíl: zachování stejných příležitostí pro všechny dodavatele</a:t>
            </a:r>
          </a:p>
          <a:p>
            <a:pPr algn="just"/>
            <a:r>
              <a:rPr lang="cs-CZ" dirty="0"/>
              <a:t>v průběhu zadávacího řízení - ve vztahu k účastníkům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84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ÚOHS R0140/2021</a:t>
            </a:r>
            <a:r>
              <a:rPr lang="cs-CZ" dirty="0"/>
              <a:t>: …“</a:t>
            </a:r>
            <a:r>
              <a:rPr lang="cs-CZ" i="1" dirty="0"/>
              <a:t>zadavatel tím, že společnost A nevyzval podle § 122 odst. 6 ZZVZ ve spojení s § 46 odst. 1 ZZVZ k objasnění či doplnění dokladů předložených na základě výzvy podle § 122 odst. 3 ZZVZ, zatímco společnost B k tomu vyzval, </a:t>
            </a:r>
            <a:r>
              <a:rPr lang="cs-CZ" b="1" i="1" dirty="0"/>
              <a:t>neporušil</a:t>
            </a:r>
            <a:r>
              <a:rPr lang="cs-CZ" i="1" dirty="0"/>
              <a:t> zásadu rovného zacházení zakotvenou v § 6 odst. 2 ZZVZ, neboť tyto společnosti se nenacházely ve shodném či obdobném postavení (společnost B zadavateli doručila doklady s dostatečný předstihem před koncem stanovené lhůty, společnost A nikoliv). K tomu lze obecně uvést, že </a:t>
            </a:r>
            <a:r>
              <a:rPr lang="cs-CZ" b="1" i="1" dirty="0"/>
              <a:t>při posuzování toho, zda nebyla porušena zásada rovného zacházení, nelze jen „mechanicky“ srovnávat počet žádostí podle § 46 odst. 1 ZZVZ, ale je vždy potřeba zohlednit konkrétní kontext postupu zadavatele</a:t>
            </a:r>
            <a:r>
              <a:rPr lang="cs-CZ" i="1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317571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DF4C27A-ADAC-27AF-BD48-573796C33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 dirty="0"/>
              <a:t>ÚOHS R0065/2023/VZ - </a:t>
            </a:r>
            <a:r>
              <a:rPr lang="en-GB" sz="2800" b="1" dirty="0" err="1"/>
              <a:t>ověření</a:t>
            </a:r>
            <a:r>
              <a:rPr lang="en-GB" sz="2800" b="1" dirty="0"/>
              <a:t>/</a:t>
            </a:r>
            <a:r>
              <a:rPr lang="en-GB" sz="2800" b="1" dirty="0" err="1"/>
              <a:t>posouzení</a:t>
            </a:r>
            <a:r>
              <a:rPr lang="en-GB" sz="2800" b="1" dirty="0"/>
              <a:t> </a:t>
            </a:r>
            <a:r>
              <a:rPr lang="en-GB" sz="2800" b="1" dirty="0" err="1"/>
              <a:t>stejných</a:t>
            </a:r>
            <a:r>
              <a:rPr lang="en-GB" sz="2800" b="1" dirty="0"/>
              <a:t> </a:t>
            </a:r>
            <a:r>
              <a:rPr lang="en-GB" sz="2800" b="1" dirty="0" err="1"/>
              <a:t>typových</a:t>
            </a:r>
            <a:r>
              <a:rPr lang="en-GB" sz="2800" b="1" dirty="0"/>
              <a:t> </a:t>
            </a:r>
            <a:r>
              <a:rPr lang="en-GB" sz="2800" b="1" dirty="0" err="1"/>
              <a:t>vad</a:t>
            </a:r>
            <a:r>
              <a:rPr lang="en-GB" sz="2800" b="1" dirty="0"/>
              <a:t> v </a:t>
            </a:r>
            <a:r>
              <a:rPr lang="en-GB" sz="2800" b="1" dirty="0" err="1"/>
              <a:t>plnění</a:t>
            </a:r>
            <a:r>
              <a:rPr lang="en-GB" sz="2800" b="1" dirty="0"/>
              <a:t> u </a:t>
            </a:r>
            <a:r>
              <a:rPr lang="en-GB" sz="2800" b="1" dirty="0" err="1"/>
              <a:t>různých</a:t>
            </a:r>
            <a:r>
              <a:rPr lang="en-GB" sz="2800" b="1" dirty="0"/>
              <a:t> </a:t>
            </a:r>
            <a:r>
              <a:rPr lang="en-GB" sz="2800" b="1" dirty="0" err="1"/>
              <a:t>dodavatelů</a:t>
            </a:r>
            <a:endParaRPr lang="en-GB" sz="2800" b="1" dirty="0"/>
          </a:p>
          <a:p>
            <a:pPr marL="457200" lvl="0" indent="-32004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GB" dirty="0" err="1"/>
              <a:t>zadavatel</a:t>
            </a:r>
            <a:r>
              <a:rPr lang="en-GB" dirty="0"/>
              <a:t> pro </a:t>
            </a:r>
            <a:r>
              <a:rPr lang="en-GB" dirty="0" err="1"/>
              <a:t>stejné</a:t>
            </a:r>
            <a:r>
              <a:rPr lang="en-GB" dirty="0"/>
              <a:t> </a:t>
            </a:r>
            <a:r>
              <a:rPr lang="en-GB" dirty="0" err="1"/>
              <a:t>vady</a:t>
            </a:r>
            <a:r>
              <a:rPr lang="en-GB" dirty="0"/>
              <a:t> </a:t>
            </a:r>
            <a:r>
              <a:rPr lang="en-GB" dirty="0" err="1"/>
              <a:t>nabídky</a:t>
            </a:r>
            <a:r>
              <a:rPr lang="en-GB" dirty="0"/>
              <a:t>, </a:t>
            </a:r>
            <a:r>
              <a:rPr lang="en-GB" dirty="0" err="1"/>
              <a:t>jaké</a:t>
            </a:r>
            <a:r>
              <a:rPr lang="en-GB" dirty="0"/>
              <a:t> </a:t>
            </a:r>
            <a:r>
              <a:rPr lang="en-GB" dirty="0" err="1"/>
              <a:t>měl</a:t>
            </a:r>
            <a:r>
              <a:rPr lang="en-GB" dirty="0"/>
              <a:t> </a:t>
            </a:r>
            <a:r>
              <a:rPr lang="en-GB" dirty="0" err="1"/>
              <a:t>shledat</a:t>
            </a:r>
            <a:r>
              <a:rPr lang="en-GB" dirty="0"/>
              <a:t> u </a:t>
            </a:r>
            <a:r>
              <a:rPr lang="en-GB" dirty="0" err="1"/>
              <a:t>vybraného</a:t>
            </a:r>
            <a:r>
              <a:rPr lang="en-GB" dirty="0"/>
              <a:t> </a:t>
            </a:r>
            <a:r>
              <a:rPr lang="en-GB" dirty="0" err="1"/>
              <a:t>dodavatele</a:t>
            </a:r>
            <a:r>
              <a:rPr lang="en-GB" dirty="0"/>
              <a:t>, </a:t>
            </a:r>
            <a:r>
              <a:rPr lang="en-GB" dirty="0" err="1"/>
              <a:t>vyloučil</a:t>
            </a:r>
            <a:r>
              <a:rPr lang="en-GB" dirty="0"/>
              <a:t> </a:t>
            </a:r>
            <a:r>
              <a:rPr lang="en-GB" dirty="0" err="1"/>
              <a:t>jiné</a:t>
            </a:r>
            <a:r>
              <a:rPr lang="en-GB" dirty="0"/>
              <a:t> </a:t>
            </a:r>
            <a:r>
              <a:rPr lang="en-GB" dirty="0" err="1"/>
              <a:t>účastníky</a:t>
            </a:r>
            <a:r>
              <a:rPr lang="en-GB" dirty="0"/>
              <a:t> </a:t>
            </a:r>
            <a:r>
              <a:rPr lang="en-GB" dirty="0" err="1"/>
              <a:t>zadávacího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- </a:t>
            </a:r>
            <a:r>
              <a:rPr lang="en-GB" dirty="0" err="1"/>
              <a:t>konkrétně</a:t>
            </a:r>
            <a:r>
              <a:rPr lang="en-GB" dirty="0"/>
              <a:t> pro </a:t>
            </a:r>
            <a:r>
              <a:rPr lang="en-GB" dirty="0" err="1"/>
              <a:t>nekompatibilitu</a:t>
            </a:r>
            <a:r>
              <a:rPr lang="en-GB" dirty="0"/>
              <a:t> </a:t>
            </a:r>
            <a:r>
              <a:rPr lang="en-GB" dirty="0" err="1"/>
              <a:t>náplně</a:t>
            </a:r>
            <a:r>
              <a:rPr lang="en-GB" dirty="0"/>
              <a:t> s </a:t>
            </a:r>
            <a:r>
              <a:rPr lang="en-GB" dirty="0" err="1"/>
              <a:t>příslušným</a:t>
            </a:r>
            <a:r>
              <a:rPr lang="en-GB" dirty="0"/>
              <a:t> </a:t>
            </a:r>
            <a:r>
              <a:rPr lang="en-GB" dirty="0" err="1"/>
              <a:t>zařízením</a:t>
            </a:r>
            <a:r>
              <a:rPr lang="en-GB" dirty="0"/>
              <a:t> </a:t>
            </a:r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GB" dirty="0" err="1"/>
              <a:t>vybraný</a:t>
            </a:r>
            <a:r>
              <a:rPr lang="en-GB" dirty="0"/>
              <a:t> </a:t>
            </a:r>
            <a:r>
              <a:rPr lang="en-GB" dirty="0" err="1"/>
              <a:t>dodavatel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</a:t>
            </a:r>
            <a:r>
              <a:rPr lang="en-GB" dirty="0" err="1"/>
              <a:t>uvedl</a:t>
            </a:r>
            <a:r>
              <a:rPr lang="en-GB" dirty="0"/>
              <a:t> </a:t>
            </a:r>
            <a:r>
              <a:rPr lang="en-GB" dirty="0" err="1"/>
              <a:t>nesprávnou</a:t>
            </a:r>
            <a:r>
              <a:rPr lang="en-GB" dirty="0"/>
              <a:t> </a:t>
            </a:r>
            <a:r>
              <a:rPr lang="en-GB" dirty="0" err="1"/>
              <a:t>kapacitu</a:t>
            </a:r>
            <a:r>
              <a:rPr lang="en-GB" dirty="0"/>
              <a:t> </a:t>
            </a:r>
            <a:r>
              <a:rPr lang="en-GB" dirty="0" err="1"/>
              <a:t>náplně</a:t>
            </a:r>
            <a:r>
              <a:rPr lang="en-GB" dirty="0"/>
              <a:t>, </a:t>
            </a:r>
            <a:r>
              <a:rPr lang="en-GB" dirty="0" err="1"/>
              <a:t>přičemž</a:t>
            </a:r>
            <a:r>
              <a:rPr lang="en-GB" dirty="0"/>
              <a:t>  toto </a:t>
            </a:r>
            <a:r>
              <a:rPr lang="en-GB" dirty="0" err="1"/>
              <a:t>pochybení</a:t>
            </a:r>
            <a:r>
              <a:rPr lang="en-GB" dirty="0"/>
              <a:t> </a:t>
            </a:r>
            <a:r>
              <a:rPr lang="en-GB" dirty="0" err="1"/>
              <a:t>zadavatel</a:t>
            </a:r>
            <a:r>
              <a:rPr lang="en-GB" dirty="0"/>
              <a:t> v </a:t>
            </a:r>
            <a:r>
              <a:rPr lang="en-GB" dirty="0" err="1"/>
              <a:t>zadávacím</a:t>
            </a:r>
            <a:r>
              <a:rPr lang="en-GB" dirty="0"/>
              <a:t> </a:t>
            </a:r>
            <a:r>
              <a:rPr lang="en-GB" dirty="0" err="1"/>
              <a:t>řízení</a:t>
            </a:r>
            <a:r>
              <a:rPr lang="en-GB" dirty="0"/>
              <a:t> </a:t>
            </a:r>
            <a:r>
              <a:rPr lang="en-GB" dirty="0" err="1"/>
              <a:t>odhalil</a:t>
            </a:r>
            <a:r>
              <a:rPr lang="en-GB" dirty="0"/>
              <a:t> u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účastníků</a:t>
            </a:r>
            <a:r>
              <a:rPr lang="en-GB" dirty="0"/>
              <a:t> </a:t>
            </a:r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GB" dirty="0" err="1"/>
              <a:t>není</a:t>
            </a:r>
            <a:r>
              <a:rPr lang="en-GB" dirty="0"/>
              <a:t> </a:t>
            </a:r>
            <a:r>
              <a:rPr lang="en-GB" dirty="0" err="1"/>
              <a:t>zřejmé</a:t>
            </a:r>
            <a:r>
              <a:rPr lang="en-GB" dirty="0"/>
              <a:t>, </a:t>
            </a:r>
            <a:r>
              <a:rPr lang="en-GB" dirty="0" err="1"/>
              <a:t>proč</a:t>
            </a:r>
            <a:r>
              <a:rPr lang="en-GB" dirty="0"/>
              <a:t> u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účastníků</a:t>
            </a:r>
            <a:r>
              <a:rPr lang="en-GB" dirty="0"/>
              <a:t> </a:t>
            </a:r>
            <a:r>
              <a:rPr lang="en-GB" dirty="0" err="1"/>
              <a:t>zadavatel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kontrole</a:t>
            </a:r>
            <a:r>
              <a:rPr lang="en-GB" dirty="0"/>
              <a:t> </a:t>
            </a:r>
            <a:r>
              <a:rPr lang="en-GB" dirty="0" err="1"/>
              <a:t>technických</a:t>
            </a:r>
            <a:r>
              <a:rPr lang="en-GB" dirty="0"/>
              <a:t> </a:t>
            </a:r>
            <a:r>
              <a:rPr lang="en-GB" dirty="0" err="1"/>
              <a:t>podmínek</a:t>
            </a:r>
            <a:r>
              <a:rPr lang="en-GB" dirty="0"/>
              <a:t> </a:t>
            </a:r>
            <a:r>
              <a:rPr lang="en-GB" dirty="0" err="1"/>
              <a:t>vymezujících</a:t>
            </a:r>
            <a:r>
              <a:rPr lang="en-GB" dirty="0"/>
              <a:t> </a:t>
            </a:r>
            <a:r>
              <a:rPr lang="en-GB" dirty="0" err="1"/>
              <a:t>předmět</a:t>
            </a:r>
            <a:r>
              <a:rPr lang="en-GB" dirty="0"/>
              <a:t> </a:t>
            </a:r>
            <a:r>
              <a:rPr lang="en-GB" dirty="0" err="1"/>
              <a:t>plnění</a:t>
            </a:r>
            <a:r>
              <a:rPr lang="en-GB" dirty="0"/>
              <a:t> </a:t>
            </a:r>
            <a:r>
              <a:rPr lang="en-GB" dirty="0" err="1"/>
              <a:t>přistoupil</a:t>
            </a:r>
            <a:r>
              <a:rPr lang="en-GB" dirty="0"/>
              <a:t> a u </a:t>
            </a:r>
            <a:r>
              <a:rPr lang="en-GB" dirty="0" err="1"/>
              <a:t>vybraného</a:t>
            </a:r>
            <a:r>
              <a:rPr lang="en-GB" dirty="0"/>
              <a:t> </a:t>
            </a:r>
            <a:r>
              <a:rPr lang="en-GB" dirty="0" err="1"/>
              <a:t>dodavatele</a:t>
            </a:r>
            <a:r>
              <a:rPr lang="en-GB" dirty="0"/>
              <a:t> </a:t>
            </a:r>
            <a:r>
              <a:rPr lang="en-GB" dirty="0" err="1"/>
              <a:t>nikoliv</a:t>
            </a:r>
            <a:r>
              <a:rPr lang="en-GB" dirty="0"/>
              <a:t> - </a:t>
            </a:r>
            <a:r>
              <a:rPr lang="en-GB" dirty="0" err="1"/>
              <a:t>typově</a:t>
            </a:r>
            <a:r>
              <a:rPr lang="en-GB" dirty="0"/>
              <a:t> se </a:t>
            </a:r>
            <a:r>
              <a:rPr lang="en-GB" dirty="0" err="1"/>
              <a:t>totiž</a:t>
            </a:r>
            <a:r>
              <a:rPr lang="en-GB" dirty="0"/>
              <a:t> </a:t>
            </a:r>
            <a:r>
              <a:rPr lang="en-GB" dirty="0" err="1"/>
              <a:t>jednalo</a:t>
            </a:r>
            <a:r>
              <a:rPr lang="en-GB" dirty="0"/>
              <a:t> o </a:t>
            </a:r>
            <a:r>
              <a:rPr lang="en-GB" dirty="0" err="1"/>
              <a:t>stejné</a:t>
            </a:r>
            <a:r>
              <a:rPr lang="en-GB" dirty="0"/>
              <a:t> </a:t>
            </a:r>
            <a:r>
              <a:rPr lang="en-GB" dirty="0" err="1"/>
              <a:t>vady</a:t>
            </a:r>
            <a:r>
              <a:rPr lang="en-GB" dirty="0"/>
              <a:t> a pro </a:t>
            </a:r>
            <a:r>
              <a:rPr lang="en-GB" dirty="0" err="1"/>
              <a:t>zadavatele</a:t>
            </a:r>
            <a:r>
              <a:rPr lang="en-GB" dirty="0"/>
              <a:t> </a:t>
            </a:r>
            <a:r>
              <a:rPr lang="en-GB" dirty="0" err="1"/>
              <a:t>tedy</a:t>
            </a:r>
            <a:r>
              <a:rPr lang="en-GB" dirty="0"/>
              <a:t> o </a:t>
            </a:r>
            <a:r>
              <a:rPr lang="en-GB" dirty="0" err="1"/>
              <a:t>stejný</a:t>
            </a:r>
            <a:r>
              <a:rPr lang="en-GB" dirty="0"/>
              <a:t> </a:t>
            </a:r>
            <a:r>
              <a:rPr lang="en-GB" dirty="0" err="1"/>
              <a:t>způsob</a:t>
            </a:r>
            <a:r>
              <a:rPr lang="en-GB" dirty="0"/>
              <a:t> </a:t>
            </a:r>
            <a:r>
              <a:rPr lang="en-GB" dirty="0" err="1"/>
              <a:t>ověření</a:t>
            </a:r>
            <a:r>
              <a:rPr lang="en-GB" dirty="0"/>
              <a:t> </a:t>
            </a:r>
            <a:r>
              <a:rPr lang="en-GB" dirty="0" err="1"/>
              <a:t>údajů</a:t>
            </a:r>
            <a:r>
              <a:rPr lang="en-GB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196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diskriminace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nejčastěji porušovaná zásada</a:t>
            </a:r>
          </a:p>
          <a:p>
            <a:r>
              <a:rPr lang="cs-CZ" dirty="0"/>
              <a:t>zjevná i skrytá diskriminace</a:t>
            </a:r>
          </a:p>
          <a:p>
            <a:r>
              <a:rPr lang="cs-CZ" dirty="0"/>
              <a:t>prolíná se se zásadou přiměřenosti</a:t>
            </a:r>
          </a:p>
          <a:p>
            <a:r>
              <a:rPr lang="cs-CZ" dirty="0"/>
              <a:t>určitá právní forma, dodavatelé z jiných členských států EU + účastníci mezinárodní smlouvy o přístupu na trh VZ, místní dodavatelé</a:t>
            </a:r>
          </a:p>
          <a:p>
            <a:r>
              <a:rPr lang="cs-CZ" dirty="0"/>
              <a:t>X nastavení přiměřených podmínek ZŘ</a:t>
            </a:r>
          </a:p>
        </p:txBody>
      </p:sp>
    </p:spTree>
    <p:extLst>
      <p:ext uri="{BB962C8B-B14F-4D97-AF65-F5344CB8AC3E}">
        <p14:creationId xmlns:p14="http://schemas.microsoft.com/office/powerpoint/2010/main" val="3658291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NSS, </a:t>
            </a:r>
            <a:r>
              <a:rPr lang="en-GB" dirty="0"/>
              <a:t>1 </a:t>
            </a:r>
            <a:r>
              <a:rPr lang="en-GB" dirty="0" err="1"/>
              <a:t>Afs</a:t>
            </a:r>
            <a:r>
              <a:rPr lang="en-GB" dirty="0"/>
              <a:t> 20/2008 – 152</a:t>
            </a:r>
            <a:r>
              <a:rPr lang="cs-CZ" dirty="0"/>
              <a:t>: „</a:t>
            </a:r>
            <a:r>
              <a:rPr lang="en-GB" b="1" i="1" dirty="0" err="1"/>
              <a:t>Za</a:t>
            </a:r>
            <a:r>
              <a:rPr lang="en-GB" b="1" i="1" dirty="0"/>
              <a:t> </a:t>
            </a:r>
            <a:r>
              <a:rPr lang="en-GB" b="1" i="1" dirty="0" err="1"/>
              <a:t>skrytou</a:t>
            </a:r>
            <a:r>
              <a:rPr lang="en-GB" b="1" i="1" dirty="0"/>
              <a:t> </a:t>
            </a:r>
            <a:r>
              <a:rPr lang="en-GB" b="1" i="1" dirty="0" err="1"/>
              <a:t>formu</a:t>
            </a:r>
            <a:r>
              <a:rPr lang="en-GB" b="1" i="1" dirty="0"/>
              <a:t> </a:t>
            </a:r>
            <a:r>
              <a:rPr lang="en-GB" b="1" i="1" dirty="0" err="1"/>
              <a:t>nepřípustné</a:t>
            </a:r>
            <a:r>
              <a:rPr lang="en-GB" b="1" i="1" dirty="0"/>
              <a:t> </a:t>
            </a:r>
            <a:r>
              <a:rPr lang="en-GB" b="1" i="1" dirty="0" err="1"/>
              <a:t>diskriminace</a:t>
            </a:r>
            <a:r>
              <a:rPr lang="en-GB" b="1" i="1" dirty="0"/>
              <a:t> </a:t>
            </a:r>
            <a:r>
              <a:rPr lang="en-GB" i="1" dirty="0"/>
              <a:t>je </a:t>
            </a:r>
            <a:r>
              <a:rPr lang="en-GB" i="1" dirty="0" err="1"/>
              <a:t>třeba</a:t>
            </a:r>
            <a:r>
              <a:rPr lang="en-GB" i="1" dirty="0"/>
              <a:t> </a:t>
            </a:r>
            <a:r>
              <a:rPr lang="en-GB" i="1" dirty="0" err="1"/>
              <a:t>považovat</a:t>
            </a:r>
            <a:r>
              <a:rPr lang="en-GB" i="1" dirty="0"/>
              <a:t> </a:t>
            </a:r>
            <a:r>
              <a:rPr lang="en-GB" i="1" dirty="0" err="1"/>
              <a:t>i</a:t>
            </a:r>
            <a:r>
              <a:rPr lang="en-GB" i="1" dirty="0"/>
              <a:t> </a:t>
            </a:r>
            <a:r>
              <a:rPr lang="en-GB" i="1" dirty="0" err="1"/>
              <a:t>takový</a:t>
            </a:r>
            <a:r>
              <a:rPr lang="en-GB" i="1" dirty="0"/>
              <a:t> </a:t>
            </a:r>
            <a:r>
              <a:rPr lang="en-GB" i="1" dirty="0" err="1"/>
              <a:t>postup</a:t>
            </a:r>
            <a:r>
              <a:rPr lang="en-GB" i="1" dirty="0"/>
              <a:t>, </a:t>
            </a:r>
            <a:r>
              <a:rPr lang="en-GB" i="1" dirty="0" err="1"/>
              <a:t>kterým</a:t>
            </a:r>
            <a:r>
              <a:rPr lang="en-GB" i="1" dirty="0"/>
              <a:t> </a:t>
            </a:r>
            <a:r>
              <a:rPr lang="en-GB" b="1" i="1" dirty="0" err="1"/>
              <a:t>zadavatel</a:t>
            </a:r>
            <a:r>
              <a:rPr lang="en-GB" b="1" i="1" dirty="0"/>
              <a:t> </a:t>
            </a:r>
            <a:r>
              <a:rPr lang="en-GB" b="1" i="1" dirty="0" err="1"/>
              <a:t>znemožní</a:t>
            </a:r>
            <a:r>
              <a:rPr lang="en-GB" b="1" i="1" dirty="0"/>
              <a:t> </a:t>
            </a:r>
            <a:r>
              <a:rPr lang="en-GB" b="1" i="1" dirty="0" err="1"/>
              <a:t>některým</a:t>
            </a:r>
            <a:r>
              <a:rPr lang="en-GB" b="1" i="1" dirty="0"/>
              <a:t> </a:t>
            </a:r>
            <a:r>
              <a:rPr lang="en-GB" b="1" i="1" dirty="0" err="1"/>
              <a:t>dodavatelům</a:t>
            </a:r>
            <a:r>
              <a:rPr lang="en-GB" b="1" i="1" dirty="0"/>
              <a:t> </a:t>
            </a:r>
            <a:r>
              <a:rPr lang="en-GB" b="1" i="1" dirty="0" err="1"/>
              <a:t>ucházet</a:t>
            </a:r>
            <a:r>
              <a:rPr lang="en-GB" b="1" i="1" dirty="0"/>
              <a:t> se o </a:t>
            </a:r>
            <a:r>
              <a:rPr lang="en-GB" b="1" i="1" dirty="0" err="1"/>
              <a:t>veřejnou</a:t>
            </a:r>
            <a:r>
              <a:rPr lang="en-GB" b="1" i="1" dirty="0"/>
              <a:t> </a:t>
            </a:r>
            <a:r>
              <a:rPr lang="en-GB" b="1" i="1" dirty="0" err="1"/>
              <a:t>zakázku</a:t>
            </a:r>
            <a:r>
              <a:rPr lang="en-GB" b="1" i="1" dirty="0"/>
              <a:t> </a:t>
            </a:r>
            <a:r>
              <a:rPr lang="en-GB" b="1" i="1" dirty="0" err="1"/>
              <a:t>nastavením</a:t>
            </a:r>
            <a:r>
              <a:rPr lang="en-GB" b="1" i="1" dirty="0"/>
              <a:t> </a:t>
            </a:r>
            <a:r>
              <a:rPr lang="en-GB" i="1" dirty="0" err="1"/>
              <a:t>technických</a:t>
            </a:r>
            <a:r>
              <a:rPr lang="en-GB" i="1" dirty="0"/>
              <a:t> </a:t>
            </a:r>
            <a:r>
              <a:rPr lang="en-GB" i="1" dirty="0" err="1"/>
              <a:t>kvalifikačních</a:t>
            </a:r>
            <a:r>
              <a:rPr lang="en-GB" i="1" dirty="0"/>
              <a:t> </a:t>
            </a:r>
            <a:r>
              <a:rPr lang="en-GB" i="1" dirty="0" err="1"/>
              <a:t>předpokladů</a:t>
            </a:r>
            <a:r>
              <a:rPr lang="en-GB" i="1" dirty="0"/>
              <a:t> </a:t>
            </a:r>
            <a:r>
              <a:rPr lang="en-GB" b="1" i="1" dirty="0" err="1"/>
              <a:t>zjevně</a:t>
            </a:r>
            <a:r>
              <a:rPr lang="en-GB" b="1" i="1" dirty="0"/>
              <a:t> </a:t>
            </a:r>
            <a:r>
              <a:rPr lang="en-GB" b="1" i="1" dirty="0" err="1"/>
              <a:t>nepřiměřených</a:t>
            </a:r>
            <a:r>
              <a:rPr lang="en-GB" b="1" i="1" dirty="0"/>
              <a:t> </a:t>
            </a:r>
            <a:r>
              <a:rPr lang="en-GB" i="1" dirty="0" err="1"/>
              <a:t>ve</a:t>
            </a:r>
            <a:r>
              <a:rPr lang="en-GB" i="1" dirty="0"/>
              <a:t> </a:t>
            </a:r>
            <a:r>
              <a:rPr lang="en-GB" i="1" dirty="0" err="1"/>
              <a:t>vztahu</a:t>
            </a:r>
            <a:r>
              <a:rPr lang="en-GB" i="1" dirty="0"/>
              <a:t> k </a:t>
            </a:r>
            <a:r>
              <a:rPr lang="en-GB" i="1" dirty="0" err="1"/>
              <a:t>velikosti</a:t>
            </a:r>
            <a:r>
              <a:rPr lang="en-GB" i="1" dirty="0"/>
              <a:t>, </a:t>
            </a:r>
            <a:r>
              <a:rPr lang="en-GB" i="1" dirty="0" err="1"/>
              <a:t>složitosti</a:t>
            </a:r>
            <a:r>
              <a:rPr lang="en-GB" i="1" dirty="0"/>
              <a:t> a </a:t>
            </a:r>
            <a:r>
              <a:rPr lang="en-GB" i="1" dirty="0" err="1"/>
              <a:t>technické</a:t>
            </a:r>
            <a:r>
              <a:rPr lang="en-GB" i="1" dirty="0"/>
              <a:t> </a:t>
            </a:r>
            <a:r>
              <a:rPr lang="en-GB" i="1" dirty="0" err="1"/>
              <a:t>náročnosti</a:t>
            </a:r>
            <a:r>
              <a:rPr lang="en-GB" i="1" dirty="0"/>
              <a:t> </a:t>
            </a:r>
            <a:r>
              <a:rPr lang="en-GB" i="1" dirty="0" err="1"/>
              <a:t>konkrétní</a:t>
            </a:r>
            <a:r>
              <a:rPr lang="en-GB" i="1" dirty="0"/>
              <a:t> </a:t>
            </a:r>
            <a:r>
              <a:rPr lang="en-GB" i="1" dirty="0" err="1"/>
              <a:t>veřejné</a:t>
            </a:r>
            <a:r>
              <a:rPr lang="en-GB" i="1" dirty="0"/>
              <a:t> </a:t>
            </a:r>
            <a:r>
              <a:rPr lang="en-GB" i="1" dirty="0" err="1"/>
              <a:t>zakázky</a:t>
            </a:r>
            <a:r>
              <a:rPr lang="en-GB" i="1" dirty="0"/>
              <a:t>, v </a:t>
            </a:r>
            <a:r>
              <a:rPr lang="en-GB" i="1" dirty="0" err="1"/>
              <a:t>důsledku</a:t>
            </a:r>
            <a:r>
              <a:rPr lang="en-GB" i="1" dirty="0"/>
              <a:t> </a:t>
            </a:r>
            <a:r>
              <a:rPr lang="en-GB" i="1" dirty="0" err="1"/>
              <a:t>čehož</a:t>
            </a:r>
            <a:r>
              <a:rPr lang="en-GB" i="1" dirty="0"/>
              <a:t> je </a:t>
            </a:r>
            <a:r>
              <a:rPr lang="en-GB" i="1" dirty="0" err="1"/>
              <a:t>zřejmé</a:t>
            </a:r>
            <a:r>
              <a:rPr lang="en-GB" i="1" dirty="0"/>
              <a:t>, </a:t>
            </a:r>
            <a:r>
              <a:rPr lang="en-GB" i="1" dirty="0" err="1"/>
              <a:t>že</a:t>
            </a:r>
            <a:r>
              <a:rPr lang="en-GB" i="1" dirty="0"/>
              <a:t> </a:t>
            </a:r>
            <a:r>
              <a:rPr lang="en-GB" i="1" dirty="0" err="1"/>
              <a:t>zakázku</a:t>
            </a:r>
            <a:r>
              <a:rPr lang="en-GB" i="1" dirty="0"/>
              <a:t> </a:t>
            </a:r>
            <a:r>
              <a:rPr lang="en-GB" i="1" dirty="0" err="1"/>
              <a:t>nemohou</a:t>
            </a:r>
            <a:r>
              <a:rPr lang="en-GB" i="1" dirty="0"/>
              <a:t> </a:t>
            </a:r>
            <a:r>
              <a:rPr lang="en-GB" i="1" dirty="0" err="1"/>
              <a:t>splnit</a:t>
            </a:r>
            <a:r>
              <a:rPr lang="en-GB" i="1" dirty="0"/>
              <a:t> </a:t>
            </a:r>
            <a:r>
              <a:rPr lang="en-GB" i="1" dirty="0" err="1"/>
              <a:t>někteří</a:t>
            </a:r>
            <a:r>
              <a:rPr lang="en-GB" i="1" dirty="0"/>
              <a:t> z </a:t>
            </a:r>
            <a:r>
              <a:rPr lang="en-GB" i="1" dirty="0" err="1"/>
              <a:t>potenciálních</a:t>
            </a:r>
            <a:r>
              <a:rPr lang="en-GB" i="1" dirty="0"/>
              <a:t> </a:t>
            </a:r>
            <a:r>
              <a:rPr lang="en-GB" i="1" dirty="0" err="1"/>
              <a:t>uchazečů</a:t>
            </a:r>
            <a:r>
              <a:rPr lang="en-GB" i="1" dirty="0"/>
              <a:t>, </a:t>
            </a:r>
            <a:r>
              <a:rPr lang="en-GB" i="1" dirty="0" err="1"/>
              <a:t>jež</a:t>
            </a:r>
            <a:r>
              <a:rPr lang="en-GB" i="1" dirty="0"/>
              <a:t> by </a:t>
            </a:r>
            <a:r>
              <a:rPr lang="en-GB" i="1" dirty="0" err="1"/>
              <a:t>jinak</a:t>
            </a:r>
            <a:r>
              <a:rPr lang="en-GB" i="1" dirty="0"/>
              <a:t> </a:t>
            </a:r>
            <a:r>
              <a:rPr lang="en-GB" i="1" dirty="0" err="1"/>
              <a:t>byli</a:t>
            </a:r>
            <a:r>
              <a:rPr lang="en-GB" i="1" dirty="0"/>
              <a:t> </a:t>
            </a:r>
            <a:r>
              <a:rPr lang="en-GB" i="1" dirty="0" err="1"/>
              <a:t>bývali</a:t>
            </a:r>
            <a:r>
              <a:rPr lang="en-GB" i="1" dirty="0"/>
              <a:t> k </a:t>
            </a:r>
            <a:r>
              <a:rPr lang="en-GB" i="1" dirty="0" err="1"/>
              <a:t>plnění</a:t>
            </a:r>
            <a:r>
              <a:rPr lang="en-GB" i="1" dirty="0"/>
              <a:t> </a:t>
            </a:r>
            <a:r>
              <a:rPr lang="en-GB" i="1" dirty="0" err="1"/>
              <a:t>předmětu</a:t>
            </a:r>
            <a:r>
              <a:rPr lang="en-GB" i="1" dirty="0"/>
              <a:t> </a:t>
            </a:r>
            <a:r>
              <a:rPr lang="en-GB" i="1" dirty="0" err="1"/>
              <a:t>veřejné</a:t>
            </a:r>
            <a:r>
              <a:rPr lang="en-GB" i="1" dirty="0"/>
              <a:t> </a:t>
            </a:r>
            <a:r>
              <a:rPr lang="en-GB" i="1" dirty="0" err="1"/>
              <a:t>zakázky</a:t>
            </a:r>
            <a:r>
              <a:rPr lang="en-GB" i="1" dirty="0"/>
              <a:t> </a:t>
            </a:r>
            <a:r>
              <a:rPr lang="en-GB" i="1" dirty="0" err="1"/>
              <a:t>objektivně</a:t>
            </a:r>
            <a:r>
              <a:rPr lang="en-GB" i="1" dirty="0"/>
              <a:t> </a:t>
            </a:r>
            <a:r>
              <a:rPr lang="en-GB" i="1" dirty="0" err="1"/>
              <a:t>způsobilými</a:t>
            </a:r>
            <a:r>
              <a:rPr lang="en-GB" i="1" dirty="0"/>
              <a:t>.</a:t>
            </a:r>
            <a:r>
              <a:rPr lang="cs-CZ" dirty="0"/>
              <a:t>“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4837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704F2BB-31BC-BCE4-7575-057E62113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600" b="1" dirty="0"/>
              <a:t>ÚOHS S0165/2023/VZ - </a:t>
            </a:r>
            <a:r>
              <a:rPr lang="en-GB" sz="3600" b="1" dirty="0" err="1"/>
              <a:t>požadavek</a:t>
            </a:r>
            <a:r>
              <a:rPr lang="en-GB" sz="3600" b="1" dirty="0"/>
              <a:t> </a:t>
            </a:r>
            <a:r>
              <a:rPr lang="en-GB" sz="3600" b="1" dirty="0" err="1"/>
              <a:t>na</a:t>
            </a:r>
            <a:r>
              <a:rPr lang="en-GB" sz="3600" b="1" dirty="0"/>
              <a:t> reference z </a:t>
            </a:r>
            <a:r>
              <a:rPr lang="en-GB" sz="3600" b="1" dirty="0" err="1"/>
              <a:t>konkrétního</a:t>
            </a:r>
            <a:r>
              <a:rPr lang="en-GB" sz="3600" b="1" dirty="0"/>
              <a:t> </a:t>
            </a:r>
            <a:r>
              <a:rPr lang="en-GB" sz="3600" b="1" dirty="0" err="1"/>
              <a:t>rezortu</a:t>
            </a:r>
            <a:endParaRPr lang="en-GB" sz="3600" b="1" dirty="0"/>
          </a:p>
          <a:p>
            <a:pPr marL="457200" lvl="0" indent="-313182" algn="l" rtl="0">
              <a:spcBef>
                <a:spcPts val="1000"/>
              </a:spcBef>
              <a:spcAft>
                <a:spcPts val="0"/>
              </a:spcAft>
              <a:buSzPct val="79999"/>
              <a:buChar char="►"/>
            </a:pPr>
            <a:r>
              <a:rPr lang="en-GB" dirty="0" err="1"/>
              <a:t>prokázání</a:t>
            </a:r>
            <a:r>
              <a:rPr lang="en-GB" dirty="0"/>
              <a:t> </a:t>
            </a:r>
            <a:r>
              <a:rPr lang="en-GB" dirty="0" err="1"/>
              <a:t>technické</a:t>
            </a:r>
            <a:r>
              <a:rPr lang="en-GB" dirty="0"/>
              <a:t> </a:t>
            </a:r>
            <a:r>
              <a:rPr lang="en-GB" dirty="0" err="1"/>
              <a:t>kvalifikace</a:t>
            </a:r>
            <a:r>
              <a:rPr lang="en-GB" dirty="0"/>
              <a:t> </a:t>
            </a:r>
            <a:r>
              <a:rPr lang="en-GB" dirty="0" err="1"/>
              <a:t>doložením</a:t>
            </a:r>
            <a:r>
              <a:rPr lang="en-GB" dirty="0"/>
              <a:t> </a:t>
            </a:r>
            <a:r>
              <a:rPr lang="en-GB" dirty="0" err="1"/>
              <a:t>referenčních</a:t>
            </a:r>
            <a:r>
              <a:rPr lang="en-GB" dirty="0"/>
              <a:t> </a:t>
            </a:r>
            <a:r>
              <a:rPr lang="en-GB" dirty="0" err="1"/>
              <a:t>zakázek</a:t>
            </a:r>
            <a:r>
              <a:rPr lang="en-GB" dirty="0"/>
              <a:t> </a:t>
            </a:r>
            <a:r>
              <a:rPr lang="en-GB" dirty="0" err="1"/>
              <a:t>realizovaných</a:t>
            </a:r>
            <a:r>
              <a:rPr lang="en-GB" dirty="0"/>
              <a:t> v </a:t>
            </a:r>
            <a:r>
              <a:rPr lang="en-GB" dirty="0" err="1"/>
              <a:t>resortu</a:t>
            </a:r>
            <a:r>
              <a:rPr lang="en-GB" dirty="0"/>
              <a:t> MŠMT, </a:t>
            </a:r>
            <a:r>
              <a:rPr lang="en-GB" dirty="0" err="1"/>
              <a:t>jež</a:t>
            </a:r>
            <a:r>
              <a:rPr lang="en-GB" dirty="0"/>
              <a:t> </a:t>
            </a:r>
            <a:r>
              <a:rPr lang="en-GB" dirty="0" err="1"/>
              <a:t>souvisí</a:t>
            </a:r>
            <a:r>
              <a:rPr lang="en-GB" dirty="0"/>
              <a:t> s </a:t>
            </a:r>
            <a:r>
              <a:rPr lang="en-GB" dirty="0" err="1"/>
              <a:t>předmětem</a:t>
            </a:r>
            <a:r>
              <a:rPr lang="en-GB" dirty="0"/>
              <a:t> </a:t>
            </a:r>
            <a:r>
              <a:rPr lang="en-GB" dirty="0" err="1"/>
              <a:t>veřejné</a:t>
            </a:r>
            <a:r>
              <a:rPr lang="en-GB" dirty="0"/>
              <a:t> </a:t>
            </a:r>
            <a:r>
              <a:rPr lang="en-GB" dirty="0" err="1"/>
              <a:t>zakázky</a:t>
            </a:r>
            <a:endParaRPr lang="en-GB" dirty="0"/>
          </a:p>
          <a:p>
            <a:pPr marL="457200" lvl="0" indent="-313182" algn="l" rtl="0"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GB" dirty="0" err="1"/>
              <a:t>předmětem</a:t>
            </a:r>
            <a:r>
              <a:rPr lang="en-GB" dirty="0"/>
              <a:t> VZ </a:t>
            </a:r>
            <a:r>
              <a:rPr lang="en-GB" dirty="0" err="1"/>
              <a:t>byla</a:t>
            </a:r>
            <a:r>
              <a:rPr lang="en-GB" dirty="0"/>
              <a:t> </a:t>
            </a:r>
            <a:r>
              <a:rPr lang="en-GB" dirty="0" err="1"/>
              <a:t>dodávka</a:t>
            </a:r>
            <a:r>
              <a:rPr lang="en-GB" dirty="0"/>
              <a:t> ICT </a:t>
            </a:r>
            <a:r>
              <a:rPr lang="en-GB" dirty="0" err="1"/>
              <a:t>vybavení</a:t>
            </a:r>
            <a:r>
              <a:rPr lang="en-GB" dirty="0"/>
              <a:t>, </a:t>
            </a:r>
            <a:r>
              <a:rPr lang="en-GB" dirty="0" err="1"/>
              <a:t>konkrétně</a:t>
            </a:r>
            <a:r>
              <a:rPr lang="en-GB" dirty="0"/>
              <a:t> </a:t>
            </a:r>
            <a:r>
              <a:rPr lang="en-GB" dirty="0" err="1"/>
              <a:t>dodávka</a:t>
            </a:r>
            <a:r>
              <a:rPr lang="en-GB" dirty="0"/>
              <a:t> </a:t>
            </a:r>
            <a:r>
              <a:rPr lang="en-GB" dirty="0" err="1"/>
              <a:t>dotykových</a:t>
            </a:r>
            <a:r>
              <a:rPr lang="en-GB" dirty="0"/>
              <a:t> </a:t>
            </a:r>
            <a:r>
              <a:rPr lang="en-GB" dirty="0" err="1"/>
              <a:t>zařízení</a:t>
            </a:r>
            <a:r>
              <a:rPr lang="en-GB" dirty="0"/>
              <a:t> (</a:t>
            </a:r>
            <a:r>
              <a:rPr lang="en-GB" dirty="0" err="1"/>
              <a:t>tabletů</a:t>
            </a:r>
            <a:r>
              <a:rPr lang="en-GB" dirty="0"/>
              <a:t>), </a:t>
            </a:r>
            <a:r>
              <a:rPr lang="en-GB" dirty="0" err="1"/>
              <a:t>notebooků</a:t>
            </a:r>
            <a:r>
              <a:rPr lang="en-GB" dirty="0"/>
              <a:t> a </a:t>
            </a:r>
            <a:r>
              <a:rPr lang="en-GB" dirty="0" err="1"/>
              <a:t>nabíjecích</a:t>
            </a:r>
            <a:r>
              <a:rPr lang="en-GB" dirty="0"/>
              <a:t> a </a:t>
            </a:r>
            <a:r>
              <a:rPr lang="en-GB" dirty="0" err="1"/>
              <a:t>úložných</a:t>
            </a:r>
            <a:r>
              <a:rPr lang="en-GB" dirty="0"/>
              <a:t> </a:t>
            </a:r>
            <a:r>
              <a:rPr lang="en-GB" dirty="0" err="1"/>
              <a:t>kufrů</a:t>
            </a:r>
            <a:r>
              <a:rPr lang="en-GB" dirty="0"/>
              <a:t> pro </a:t>
            </a:r>
            <a:r>
              <a:rPr lang="en-GB" dirty="0" err="1"/>
              <a:t>tablety</a:t>
            </a:r>
            <a:r>
              <a:rPr lang="en-GB" dirty="0"/>
              <a:t> = </a:t>
            </a:r>
            <a:r>
              <a:rPr lang="en-GB" dirty="0" err="1"/>
              <a:t>poměrně</a:t>
            </a:r>
            <a:r>
              <a:rPr lang="en-GB" dirty="0"/>
              <a:t> </a:t>
            </a:r>
            <a:r>
              <a:rPr lang="en-GB" dirty="0" err="1"/>
              <a:t>běžná</a:t>
            </a:r>
            <a:r>
              <a:rPr lang="en-GB" dirty="0"/>
              <a:t> a </a:t>
            </a:r>
            <a:r>
              <a:rPr lang="en-GB" dirty="0" err="1"/>
              <a:t>ničím</a:t>
            </a:r>
            <a:r>
              <a:rPr lang="en-GB" dirty="0"/>
              <a:t> </a:t>
            </a:r>
            <a:r>
              <a:rPr lang="en-GB" dirty="0" err="1"/>
              <a:t>neobvyklá</a:t>
            </a:r>
            <a:r>
              <a:rPr lang="en-GB" dirty="0"/>
              <a:t> </a:t>
            </a:r>
            <a:r>
              <a:rPr lang="en-GB" dirty="0" err="1"/>
              <a:t>dodávka</a:t>
            </a:r>
            <a:r>
              <a:rPr lang="en-GB" dirty="0"/>
              <a:t> ICT </a:t>
            </a:r>
            <a:r>
              <a:rPr lang="en-GB" dirty="0" err="1"/>
              <a:t>vybavení</a:t>
            </a:r>
            <a:r>
              <a:rPr lang="en-GB" dirty="0"/>
              <a:t>, </a:t>
            </a:r>
            <a:r>
              <a:rPr lang="en-GB" dirty="0" err="1"/>
              <a:t>která</a:t>
            </a:r>
            <a:r>
              <a:rPr lang="en-GB" dirty="0"/>
              <a:t> </a:t>
            </a:r>
            <a:r>
              <a:rPr lang="en-GB" dirty="0" err="1"/>
              <a:t>nevykazuje</a:t>
            </a:r>
            <a:r>
              <a:rPr lang="en-GB" dirty="0"/>
              <a:t> </a:t>
            </a:r>
            <a:r>
              <a:rPr lang="en-GB" dirty="0" err="1"/>
              <a:t>žádné</a:t>
            </a:r>
            <a:r>
              <a:rPr lang="en-GB" dirty="0"/>
              <a:t> </a:t>
            </a:r>
            <a:r>
              <a:rPr lang="en-GB" dirty="0" err="1"/>
              <a:t>specifické</a:t>
            </a:r>
            <a:r>
              <a:rPr lang="en-GB" dirty="0"/>
              <a:t> </a:t>
            </a:r>
            <a:r>
              <a:rPr lang="en-GB" dirty="0" err="1"/>
              <a:t>či</a:t>
            </a:r>
            <a:r>
              <a:rPr lang="en-GB" dirty="0"/>
              <a:t> </a:t>
            </a:r>
            <a:r>
              <a:rPr lang="en-GB" dirty="0" err="1"/>
              <a:t>neobvyklé</a:t>
            </a:r>
            <a:r>
              <a:rPr lang="en-GB" dirty="0"/>
              <a:t> </a:t>
            </a:r>
            <a:r>
              <a:rPr lang="en-GB" dirty="0" err="1"/>
              <a:t>vlastnosti</a:t>
            </a:r>
            <a:r>
              <a:rPr lang="en-GB" dirty="0"/>
              <a:t>, </a:t>
            </a:r>
            <a:r>
              <a:rPr lang="en-GB" dirty="0" err="1"/>
              <a:t>které</a:t>
            </a:r>
            <a:r>
              <a:rPr lang="en-GB" dirty="0"/>
              <a:t> by </a:t>
            </a:r>
            <a:r>
              <a:rPr lang="en-GB" dirty="0" err="1"/>
              <a:t>svou</a:t>
            </a:r>
            <a:r>
              <a:rPr lang="en-GB" dirty="0"/>
              <a:t> </a:t>
            </a:r>
            <a:r>
              <a:rPr lang="en-GB" dirty="0" err="1"/>
              <a:t>povahou</a:t>
            </a:r>
            <a:r>
              <a:rPr lang="en-GB" dirty="0"/>
              <a:t> </a:t>
            </a:r>
            <a:r>
              <a:rPr lang="en-GB" dirty="0" err="1"/>
              <a:t>měly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nějak</a:t>
            </a:r>
            <a:r>
              <a:rPr lang="en-GB" dirty="0"/>
              <a:t> </a:t>
            </a:r>
            <a:r>
              <a:rPr lang="en-GB" dirty="0" err="1"/>
              <a:t>výlučné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vztahu</a:t>
            </a:r>
            <a:r>
              <a:rPr lang="en-GB" dirty="0"/>
              <a:t> k </a:t>
            </a:r>
            <a:r>
              <a:rPr lang="en-GB" dirty="0" err="1"/>
              <a:t>resortu</a:t>
            </a:r>
            <a:r>
              <a:rPr lang="en-GB" dirty="0"/>
              <a:t> MŠMT</a:t>
            </a:r>
          </a:p>
          <a:p>
            <a:pPr marL="457200" marR="0" lvl="0" indent="-31318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9999"/>
              <a:buChar char="►"/>
            </a:pPr>
            <a:r>
              <a:rPr lang="en-GB" dirty="0" err="1"/>
              <a:t>takto</a:t>
            </a:r>
            <a:r>
              <a:rPr lang="en-GB" dirty="0"/>
              <a:t> </a:t>
            </a:r>
            <a:r>
              <a:rPr lang="en-GB" dirty="0" err="1"/>
              <a:t>nastavené</a:t>
            </a:r>
            <a:r>
              <a:rPr lang="en-GB" dirty="0"/>
              <a:t> </a:t>
            </a:r>
            <a:r>
              <a:rPr lang="en-GB" dirty="0" err="1"/>
              <a:t>podmínky</a:t>
            </a:r>
            <a:r>
              <a:rPr lang="en-GB" dirty="0"/>
              <a:t> </a:t>
            </a:r>
            <a:r>
              <a:rPr lang="en-GB" dirty="0" err="1"/>
              <a:t>omezují</a:t>
            </a:r>
            <a:r>
              <a:rPr lang="en-GB" dirty="0"/>
              <a:t> </a:t>
            </a:r>
            <a:r>
              <a:rPr lang="en-GB" dirty="0" err="1"/>
              <a:t>hospodářskou</a:t>
            </a:r>
            <a:r>
              <a:rPr lang="en-GB" dirty="0"/>
              <a:t> </a:t>
            </a:r>
            <a:r>
              <a:rPr lang="en-GB" dirty="0" err="1"/>
              <a:t>soutěž</a:t>
            </a:r>
            <a:r>
              <a:rPr lang="en-GB" dirty="0"/>
              <a:t>, </a:t>
            </a:r>
            <a:r>
              <a:rPr lang="en-GB" dirty="0" err="1"/>
              <a:t>když</a:t>
            </a:r>
            <a:r>
              <a:rPr lang="en-GB" dirty="0"/>
              <a:t> </a:t>
            </a:r>
            <a:r>
              <a:rPr lang="en-GB" dirty="0" err="1"/>
              <a:t>automaticky</a:t>
            </a:r>
            <a:r>
              <a:rPr lang="en-GB" dirty="0"/>
              <a:t> z </a:t>
            </a:r>
            <a:r>
              <a:rPr lang="en-GB" dirty="0" err="1"/>
              <a:t>možné</a:t>
            </a:r>
            <a:r>
              <a:rPr lang="en-GB" dirty="0"/>
              <a:t> </a:t>
            </a:r>
            <a:r>
              <a:rPr lang="en-GB" dirty="0" err="1"/>
              <a:t>účasti</a:t>
            </a:r>
            <a:r>
              <a:rPr lang="en-GB" dirty="0"/>
              <a:t> v </a:t>
            </a:r>
            <a:r>
              <a:rPr lang="en-GB" dirty="0" err="1"/>
              <a:t>hospodářské</a:t>
            </a:r>
            <a:r>
              <a:rPr lang="en-GB" dirty="0"/>
              <a:t> </a:t>
            </a:r>
            <a:r>
              <a:rPr lang="en-GB" dirty="0" err="1"/>
              <a:t>soutěži</a:t>
            </a:r>
            <a:r>
              <a:rPr lang="en-GB" dirty="0"/>
              <a:t> o </a:t>
            </a:r>
            <a:r>
              <a:rPr lang="en-GB" dirty="0" err="1"/>
              <a:t>zakázku</a:t>
            </a:r>
            <a:r>
              <a:rPr lang="en-GB" dirty="0"/>
              <a:t> </a:t>
            </a:r>
            <a:r>
              <a:rPr lang="en-GB" dirty="0" err="1"/>
              <a:t>vyřadí</a:t>
            </a:r>
            <a:r>
              <a:rPr lang="en-GB" dirty="0"/>
              <a:t> </a:t>
            </a:r>
            <a:r>
              <a:rPr lang="en-GB" dirty="0" err="1"/>
              <a:t>potenciální</a:t>
            </a:r>
            <a:r>
              <a:rPr lang="en-GB" dirty="0"/>
              <a:t> </a:t>
            </a:r>
            <a:r>
              <a:rPr lang="en-GB" dirty="0" err="1"/>
              <a:t>dodavatele</a:t>
            </a:r>
            <a:r>
              <a:rPr lang="en-GB" dirty="0"/>
              <a:t>, </a:t>
            </a:r>
            <a:r>
              <a:rPr lang="en-GB" dirty="0" err="1"/>
              <a:t>kteří</a:t>
            </a:r>
            <a:r>
              <a:rPr lang="en-GB" dirty="0"/>
              <a:t> </a:t>
            </a:r>
            <a:r>
              <a:rPr lang="en-GB" dirty="0" err="1"/>
              <a:t>mohou</a:t>
            </a:r>
            <a:r>
              <a:rPr lang="en-GB" dirty="0"/>
              <a:t> </a:t>
            </a:r>
            <a:r>
              <a:rPr lang="en-GB" dirty="0" err="1"/>
              <a:t>mít</a:t>
            </a:r>
            <a:r>
              <a:rPr lang="en-GB" dirty="0"/>
              <a:t> </a:t>
            </a:r>
            <a:r>
              <a:rPr lang="en-GB" dirty="0" err="1"/>
              <a:t>zkušenosti</a:t>
            </a:r>
            <a:r>
              <a:rPr lang="en-GB" dirty="0"/>
              <a:t> s </a:t>
            </a:r>
            <a:r>
              <a:rPr lang="en-GB" dirty="0" err="1"/>
              <a:t>dodáním</a:t>
            </a:r>
            <a:r>
              <a:rPr lang="en-GB" dirty="0"/>
              <a:t> ICT </a:t>
            </a:r>
            <a:r>
              <a:rPr lang="en-GB" dirty="0" err="1"/>
              <a:t>vybavení</a:t>
            </a:r>
            <a:r>
              <a:rPr lang="en-GB" dirty="0"/>
              <a:t> v </a:t>
            </a:r>
            <a:r>
              <a:rPr lang="en-GB" dirty="0" err="1"/>
              <a:t>jiných</a:t>
            </a:r>
            <a:r>
              <a:rPr lang="en-GB" dirty="0"/>
              <a:t> </a:t>
            </a:r>
            <a:r>
              <a:rPr lang="en-GB" dirty="0" err="1"/>
              <a:t>oblastech</a:t>
            </a:r>
            <a:r>
              <a:rPr lang="en-GB" dirty="0"/>
              <a:t>, </a:t>
            </a:r>
            <a:r>
              <a:rPr lang="en-GB" dirty="0" err="1"/>
              <a:t>než</a:t>
            </a:r>
            <a:r>
              <a:rPr lang="en-GB" dirty="0"/>
              <a:t> je resort MŠMT, a </a:t>
            </a:r>
            <a:r>
              <a:rPr lang="en-GB" dirty="0" err="1"/>
              <a:t>jsou</a:t>
            </a:r>
            <a:r>
              <a:rPr lang="en-GB" dirty="0"/>
              <a:t> </a:t>
            </a:r>
            <a:r>
              <a:rPr lang="en-GB" dirty="0" err="1"/>
              <a:t>tak</a:t>
            </a:r>
            <a:r>
              <a:rPr lang="en-GB" dirty="0"/>
              <a:t> </a:t>
            </a:r>
            <a:r>
              <a:rPr lang="en-GB" dirty="0" err="1"/>
              <a:t>stejně</a:t>
            </a:r>
            <a:r>
              <a:rPr lang="en-GB" dirty="0"/>
              <a:t> </a:t>
            </a:r>
            <a:r>
              <a:rPr lang="en-GB" dirty="0" err="1"/>
              <a:t>kvalifikovaní</a:t>
            </a:r>
            <a:r>
              <a:rPr lang="en-GB" dirty="0"/>
              <a:t> pro </a:t>
            </a:r>
            <a:r>
              <a:rPr lang="en-GB" dirty="0" err="1"/>
              <a:t>předmětnou</a:t>
            </a:r>
            <a:r>
              <a:rPr lang="en-GB" dirty="0"/>
              <a:t> </a:t>
            </a:r>
            <a:r>
              <a:rPr lang="en-GB" dirty="0" err="1"/>
              <a:t>veřejnou</a:t>
            </a:r>
            <a:r>
              <a:rPr lang="en-GB" dirty="0"/>
              <a:t> </a:t>
            </a:r>
            <a:r>
              <a:rPr lang="en-GB" dirty="0" err="1"/>
              <a:t>zakázku</a:t>
            </a:r>
            <a:r>
              <a:rPr lang="en-GB" dirty="0"/>
              <a:t> a pro </a:t>
            </a:r>
            <a:r>
              <a:rPr lang="en-GB" dirty="0" err="1"/>
              <a:t>obviněného</a:t>
            </a:r>
            <a:r>
              <a:rPr lang="en-GB" dirty="0"/>
              <a:t> by </a:t>
            </a:r>
            <a:r>
              <a:rPr lang="en-GB" dirty="0" err="1"/>
              <a:t>případně</a:t>
            </a:r>
            <a:r>
              <a:rPr lang="en-GB" dirty="0"/>
              <a:t> </a:t>
            </a:r>
            <a:r>
              <a:rPr lang="en-GB" dirty="0" err="1"/>
              <a:t>mohli</a:t>
            </a:r>
            <a:r>
              <a:rPr lang="en-GB" dirty="0"/>
              <a:t> </a:t>
            </a:r>
            <a:r>
              <a:rPr lang="en-GB" dirty="0" err="1"/>
              <a:t>být</a:t>
            </a:r>
            <a:r>
              <a:rPr lang="en-GB" dirty="0"/>
              <a:t> </a:t>
            </a:r>
            <a:r>
              <a:rPr lang="en-GB" dirty="0" err="1"/>
              <a:t>potenciálně</a:t>
            </a:r>
            <a:r>
              <a:rPr lang="en-GB" dirty="0"/>
              <a:t> </a:t>
            </a:r>
            <a:r>
              <a:rPr lang="en-GB" dirty="0" err="1"/>
              <a:t>vhodnější</a:t>
            </a:r>
            <a:r>
              <a:rPr lang="en-GB" dirty="0"/>
              <a:t> </a:t>
            </a:r>
            <a:r>
              <a:rPr lang="en-GB" dirty="0" err="1"/>
              <a:t>volbou</a:t>
            </a: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7571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D9B1D09-AECB-4300-9848-8B0D0108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Nové zásady od 1. ledna 2021 </a:t>
            </a:r>
          </a:p>
        </p:txBody>
      </p:sp>
    </p:spTree>
    <p:extLst>
      <p:ext uri="{BB962C8B-B14F-4D97-AF65-F5344CB8AC3E}">
        <p14:creationId xmlns:p14="http://schemas.microsoft.com/office/powerpoint/2010/main" val="2765526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i="1" dirty="0"/>
              <a:t>Zadavatel je při postupu podle tohoto zákona, a to při vytváření zadávacích podmínek, hodnocení nabídek a výběru dodavatele, povinen za předpokladu, že to bude vzhledem k povaze a smyslu zakázky </a:t>
            </a:r>
            <a:r>
              <a:rPr lang="cs-CZ" sz="2000" b="1" i="1" dirty="0"/>
              <a:t>možné</a:t>
            </a:r>
            <a:r>
              <a:rPr lang="cs-CZ" sz="2000" i="1" dirty="0"/>
              <a:t>, dodržovat zásady sociálně odpovědného zadávání, environmentálně odpovědného zadávání a inovací ve smyslu tohoto zákona. Svůj postup je zadavatel povinen řádně odůvodnit.</a:t>
            </a:r>
            <a:r>
              <a:rPr lang="cs-CZ" sz="2000" i="1" baseline="30000" dirty="0"/>
              <a:t> 52</a:t>
            </a:r>
            <a:r>
              <a:rPr lang="cs-CZ" sz="2000" i="1" dirty="0"/>
              <a:t>) </a:t>
            </a:r>
          </a:p>
          <a:p>
            <a:r>
              <a:rPr lang="cs-CZ" sz="3200" b="1" dirty="0">
                <a:solidFill>
                  <a:srgbClr val="000099"/>
                </a:solidFill>
                <a:ea typeface="+mj-ea"/>
              </a:rPr>
              <a:t>§ 6 odst. 4 po novele (16. července 2023)</a:t>
            </a:r>
          </a:p>
          <a:p>
            <a:r>
              <a:rPr lang="cs-CZ" sz="2000" dirty="0"/>
              <a:t>Slovo „možné“ nahrazeno „</a:t>
            </a:r>
            <a:r>
              <a:rPr lang="cs-CZ" sz="2000" b="1" dirty="0"/>
              <a:t>vhodné</a:t>
            </a:r>
            <a:r>
              <a:rPr lang="cs-CZ" sz="2000" dirty="0"/>
              <a:t>“ + změna § 31 ZZVZ</a:t>
            </a:r>
          </a:p>
          <a:p>
            <a:r>
              <a:rPr lang="cs-CZ" sz="2000" i="1" dirty="0"/>
              <a:t>Zadavatel není povinen zadat v zadávacím řízení veřejnou zakázku malého rozsahu. Při jejím zadávání je však zadavatel povinen dodržet zásady podle </a:t>
            </a:r>
            <a:r>
              <a:rPr lang="cs-CZ" sz="2000" b="1" i="1" dirty="0"/>
              <a:t>§ 6 odst. 1 až 3</a:t>
            </a:r>
            <a:r>
              <a:rPr lang="cs-CZ" sz="2000" i="1" dirty="0"/>
              <a:t>.</a:t>
            </a:r>
          </a:p>
          <a:p>
            <a:endParaRPr lang="cs-CZ" sz="2400" b="1" dirty="0">
              <a:solidFill>
                <a:srgbClr val="000099"/>
              </a:solidFill>
              <a:ea typeface="+mj-ea"/>
            </a:endParaRPr>
          </a:p>
          <a:p>
            <a:endParaRPr lang="cs-CZ" sz="3200" b="1" dirty="0">
              <a:solidFill>
                <a:srgbClr val="000099"/>
              </a:solidFill>
              <a:ea typeface="+mj-ea"/>
            </a:endParaRPr>
          </a:p>
          <a:p>
            <a:endParaRPr lang="cs-CZ" sz="3200" b="1" dirty="0">
              <a:solidFill>
                <a:srgbClr val="000099"/>
              </a:solidFill>
              <a:ea typeface="+mj-ea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Původní § 6 odst. 4</a:t>
            </a:r>
          </a:p>
        </p:txBody>
      </p:sp>
    </p:spTree>
    <p:extLst>
      <p:ext uri="{BB962C8B-B14F-4D97-AF65-F5344CB8AC3E}">
        <p14:creationId xmlns:p14="http://schemas.microsoft.com/office/powerpoint/2010/main" val="376876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1296144"/>
          </a:xfrm>
        </p:spPr>
        <p:txBody>
          <a:bodyPr/>
          <a:lstStyle/>
          <a:p>
            <a:r>
              <a:rPr lang="cs-CZ" dirty="0"/>
              <a:t>Zákon č. 134/2016 Sb., o zadávání veřejných zakázek (dále jen „ZZVZ“)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67544" y="3068959"/>
            <a:ext cx="8229600" cy="3384377"/>
          </a:xfrm>
        </p:spPr>
        <p:txBody>
          <a:bodyPr/>
          <a:lstStyle/>
          <a:p>
            <a:r>
              <a:rPr lang="cs-CZ" sz="2800" dirty="0"/>
              <a:t>obecné zásady postupu zadavatele</a:t>
            </a:r>
          </a:p>
          <a:p>
            <a:r>
              <a:rPr lang="cs-CZ" sz="2800" dirty="0"/>
              <a:t>obecně platné principy (evropské právo, zadávací směrnice)</a:t>
            </a:r>
          </a:p>
          <a:p>
            <a:r>
              <a:rPr lang="cs-CZ" sz="2800" dirty="0"/>
              <a:t>návod pro výklad jednotlivých ustanovení ZZVZ</a:t>
            </a:r>
          </a:p>
          <a:p>
            <a:r>
              <a:rPr lang="cs-CZ" sz="2800" dirty="0"/>
              <a:t>mantinely pro postup, který ZZVZ neupravuje</a:t>
            </a:r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nová odpadová legislativa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zákon č. 543/2020 Sb., kterým se mění některé zákony v souvislosti s přijetím zákona o odpadech a zákona o výrobcích s ukončenou životností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Pozměňovací návrh </a:t>
            </a:r>
          </a:p>
        </p:txBody>
      </p:sp>
    </p:spTree>
    <p:extLst>
      <p:ext uri="{BB962C8B-B14F-4D97-AF65-F5344CB8AC3E}">
        <p14:creationId xmlns:p14="http://schemas.microsoft.com/office/powerpoint/2010/main" val="941930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přílepek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nebyla dostatečně dlouhá </a:t>
            </a:r>
            <a:r>
              <a:rPr lang="cs-CZ" sz="2400" dirty="0" err="1"/>
              <a:t>legisvakance</a:t>
            </a:r>
            <a:r>
              <a:rPr lang="cs-CZ" sz="2400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neproběhla odpovídající diskuse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nebyla zpracována 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nebyl předvídatelný přístup kontrolních orgánů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 nesouhlasu MMR</a:t>
            </a:r>
          </a:p>
        </p:txBody>
      </p:sp>
    </p:spTree>
    <p:extLst>
      <p:ext uri="{BB962C8B-B14F-4D97-AF65-F5344CB8AC3E}">
        <p14:creationId xmlns:p14="http://schemas.microsoft.com/office/powerpoint/2010/main" val="3205866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endParaRPr lang="cs-CZ" sz="2000" dirty="0"/>
          </a:p>
          <a:p>
            <a:pPr>
              <a:spcAft>
                <a:spcPts val="0"/>
              </a:spcAft>
            </a:pPr>
            <a:r>
              <a:rPr lang="cs-CZ" sz="2400" b="1" dirty="0"/>
              <a:t>Zákon č. 343/2015  Sb., o </a:t>
            </a:r>
            <a:r>
              <a:rPr lang="cs-CZ" sz="2400" b="1" dirty="0" err="1"/>
              <a:t>verejnom</a:t>
            </a:r>
            <a:r>
              <a:rPr lang="cs-CZ" sz="2400" b="1" dirty="0"/>
              <a:t> obstarávaní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/>
              <a:t>v případě, že v kalendářním roce zadavatel zahájil nebo realizoval nejméně 10 zadávacích řízení v alespoň 6 % z těchto zadávacích řízení povinné sociální hledisko při vymezení předmětu, nebo jako zvláštní podmínku plnění smlouvy, nebo jako kritérium pro hodnocení nabídek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se Slovenskem</a:t>
            </a:r>
          </a:p>
        </p:txBody>
      </p:sp>
    </p:spTree>
    <p:extLst>
      <p:ext uri="{BB962C8B-B14F-4D97-AF65-F5344CB8AC3E}">
        <p14:creationId xmlns:p14="http://schemas.microsoft.com/office/powerpoint/2010/main" val="17320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b="1" dirty="0"/>
          </a:p>
          <a:p>
            <a:r>
              <a:rPr lang="cs-CZ" sz="2400" b="1" dirty="0"/>
              <a:t>Podmínky účasti v zadávacím řízení - § 37 odst. 1 písm. 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zvláštní podmínky plnění veřejné zakázky, „a to zejména v oblasti vlivu předmětu veřejné zakázky na životní prostředí, sociálních důsledků vyplývajících z předmětu veřejné zakázky, hospodářské oblasti nebo inovací“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související úprava v ZZVZ</a:t>
            </a:r>
          </a:p>
        </p:txBody>
      </p:sp>
    </p:spTree>
    <p:extLst>
      <p:ext uri="{BB962C8B-B14F-4D97-AF65-F5344CB8AC3E}">
        <p14:creationId xmlns:p14="http://schemas.microsoft.com/office/powerpoint/2010/main" val="18036533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b="1" dirty="0"/>
          </a:p>
          <a:p>
            <a:r>
              <a:rPr lang="cs-CZ" sz="2400" b="1" dirty="0"/>
              <a:t>Vyhrazené veřejné zakázky - § 38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stanoví-li tak zadavatel.., může se zadávacího řízení účastnit pouze dodavatel zaměstnávající na chráněných pracovních místech podle zákona o zaměstnanosti alespoň 50 % osob se zdravotním postižením z celkového počtu svých zaměstnanců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související úprava v ZZVZ</a:t>
            </a:r>
          </a:p>
        </p:txBody>
      </p:sp>
    </p:spTree>
    <p:extLst>
      <p:ext uri="{BB962C8B-B14F-4D97-AF65-F5344CB8AC3E}">
        <p14:creationId xmlns:p14="http://schemas.microsoft.com/office/powerpoint/2010/main" val="3056413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dirty="0"/>
          </a:p>
          <a:p>
            <a:r>
              <a:rPr lang="cs-CZ" sz="2400" b="1" dirty="0"/>
              <a:t>Vyloučení účastníka - § 48 odst. 5 písm. a)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pokud zadavatel prokáže, že „plnění nabízené dodavatelem by vedlo k nedodržování povinností vyplývajících z předpisů práva životního prostředí, sociálních nebo pracovněprávních předpisů nebo kolektivních smluv vztahujících se k předmětu plnění veřejné zakázky“</a:t>
            </a:r>
          </a:p>
          <a:p>
            <a:pPr lvl="1"/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související úprava v ZZVZ</a:t>
            </a:r>
          </a:p>
        </p:txBody>
      </p:sp>
    </p:spTree>
    <p:extLst>
      <p:ext uri="{BB962C8B-B14F-4D97-AF65-F5344CB8AC3E}">
        <p14:creationId xmlns:p14="http://schemas.microsoft.com/office/powerpoint/2010/main" val="2782535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2400" b="1" dirty="0"/>
          </a:p>
          <a:p>
            <a:r>
              <a:rPr lang="cs-CZ" sz="2400" b="1" dirty="0"/>
              <a:t>Štítky - § 94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jestliže má zadavatel požadavky na vlastnosti dodávek, služeb nebo stavebních prací například z hlediska environmentálního nebo sociálního, může v zadávací dokumentaci požadovat předložení určitého osvědčení, že příslušné stavební práce, služby nebo dodávky požadovaným vlastnostem vyhovují…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související úprava v ZZVZ</a:t>
            </a:r>
          </a:p>
        </p:txBody>
      </p:sp>
    </p:spTree>
    <p:extLst>
      <p:ext uri="{BB962C8B-B14F-4D97-AF65-F5344CB8AC3E}">
        <p14:creationId xmlns:p14="http://schemas.microsoft.com/office/powerpoint/2010/main" val="3621799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Kritéria kvality - § 116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environmentální nebo sociální hlediska spojená s předmětem veřejné zakázky.</a:t>
            </a:r>
          </a:p>
          <a:p>
            <a:endParaRPr lang="cs-CZ" sz="2400" dirty="0"/>
          </a:p>
          <a:p>
            <a:r>
              <a:rPr lang="cs-CZ" sz="2400" b="1" dirty="0"/>
              <a:t>Náklady životního cyklu - § 117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/>
              <a:t>mohu zahrnovat „náklady způsobené dopady na životní prostředí, které jsou spojeny s předmětem plnění veřejné zakázky kdykoli v průběhu jeho životního cyklu, a to v případě, že lze vyčíslit jejich peněžní hodnotu; mohou jimi být zejména náklady na emise skleníkových plynů nebo jiných znečišťujících látek nebo jiné náklady na zmírnění změny klimatu“.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související úprava v ZZVZ</a:t>
            </a:r>
          </a:p>
        </p:txBody>
      </p:sp>
    </p:spTree>
    <p:extLst>
      <p:ext uri="{BB962C8B-B14F-4D97-AF65-F5344CB8AC3E}">
        <p14:creationId xmlns:p14="http://schemas.microsoft.com/office/powerpoint/2010/main" val="25769869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cs-CZ" sz="2400" b="1" dirty="0"/>
              <a:t>„původní“ zásady – obecné principy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vycházejí ze zadávacích směrnic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povinnost dodržet vždy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formulovány obecně</a:t>
            </a:r>
          </a:p>
          <a:p>
            <a:pPr>
              <a:spcAft>
                <a:spcPts val="0"/>
              </a:spcAft>
            </a:pPr>
            <a:endParaRPr lang="cs-CZ" sz="800" dirty="0"/>
          </a:p>
          <a:p>
            <a:pPr>
              <a:spcAft>
                <a:spcPts val="0"/>
              </a:spcAft>
            </a:pPr>
            <a:r>
              <a:rPr lang="cs-CZ" sz="2400" b="1" dirty="0"/>
              <a:t>nové zásady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uplatní se jen v některé fázi ZŘ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stanoveny výjimky, kdy nemusí být aplikovány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/>
              <a:t>vymezeno definicemi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Rozšíření zásad</a:t>
            </a:r>
          </a:p>
        </p:txBody>
      </p:sp>
    </p:spTree>
    <p:extLst>
      <p:ext uri="{BB962C8B-B14F-4D97-AF65-F5344CB8AC3E}">
        <p14:creationId xmlns:p14="http://schemas.microsoft.com/office/powerpoint/2010/main" val="36588554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u="sng" dirty="0"/>
              <a:t>Zadavatel je při postupu podle tohoto zákona</a:t>
            </a:r>
            <a:r>
              <a:rPr lang="cs-CZ" sz="2400" dirty="0"/>
              <a:t>, a to při vytváření zadávacích podmínek, hodnocení nabídek a výběru dodavatele, povinen za předpokladu, že to bude vzhledem k povaze a smyslu zakázky vhodné, dodržovat zásady sociálně odpovědného zadávání, environmentálně odpovědného zadávání a inovací ve smyslu tohoto zákona. Svůj postup je zadavatel povinen řádně odůvodnit.</a:t>
            </a:r>
            <a:r>
              <a:rPr lang="cs-CZ" sz="2400" i="1" baseline="30000" dirty="0"/>
              <a:t> 52</a:t>
            </a:r>
            <a:r>
              <a:rPr lang="cs-CZ" sz="2400" i="1" dirty="0"/>
              <a:t>)</a:t>
            </a:r>
            <a:r>
              <a:rPr lang="cs-CZ" sz="24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6 odst. 4</a:t>
            </a:r>
          </a:p>
        </p:txBody>
      </p:sp>
    </p:spTree>
    <p:extLst>
      <p:ext uri="{BB962C8B-B14F-4D97-AF65-F5344CB8AC3E}">
        <p14:creationId xmlns:p14="http://schemas.microsoft.com/office/powerpoint/2010/main" val="1131582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BBC69B-CAE7-4ADA-88A0-0A95C937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zadávání veřejných zakázek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99CD6B-1A00-41D2-ACBF-990DB358D9A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cs-CZ" dirty="0"/>
              <a:t>zadavatel při postupu dodržuje zásady transparentnosti a přiměřenosti</a:t>
            </a:r>
          </a:p>
          <a:p>
            <a:pPr algn="just"/>
            <a:r>
              <a:rPr lang="cs-CZ" dirty="0"/>
              <a:t>zadavatel ve vztahu k dodavatelům musí dodržovat zásadu rovného zacházení a zákazu diskriminace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+„nová“ zásada sociálně a environmentálně odpovědného zadávání a inovací</a:t>
            </a:r>
          </a:p>
        </p:txBody>
      </p:sp>
    </p:spTree>
    <p:extLst>
      <p:ext uri="{BB962C8B-B14F-4D97-AF65-F5344CB8AC3E}">
        <p14:creationId xmlns:p14="http://schemas.microsoft.com/office/powerpoint/2010/main" val="3459412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Kdo?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všichni zadavatelé (veřejný, sektorový i dotovaný zadavatel)</a:t>
            </a:r>
          </a:p>
          <a:p>
            <a:endParaRPr lang="cs-CZ" b="1" dirty="0"/>
          </a:p>
          <a:p>
            <a:r>
              <a:rPr lang="cs-CZ" b="1" dirty="0"/>
              <a:t>Kde?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všechny druhy ZŘ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všechny druhy VZ (dodávky, služby i stavební práce)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postupy mimo ZŘ (výjimky)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nadlimitní a podlimitní VZ (na VZMR po novele nedopadá)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Vztahuje se na:</a:t>
            </a:r>
          </a:p>
        </p:txBody>
      </p:sp>
    </p:spTree>
    <p:extLst>
      <p:ext uri="{BB962C8B-B14F-4D97-AF65-F5344CB8AC3E}">
        <p14:creationId xmlns:p14="http://schemas.microsoft.com/office/powerpoint/2010/main" val="2529695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Zadavatel je při postupu podle tohoto zákona, a to </a:t>
            </a:r>
            <a:r>
              <a:rPr lang="cs-CZ" sz="2400" u="sng" dirty="0"/>
              <a:t>při vytváření zadávacích podmínek, hodnocení nabídek a výběru dodavatele</a:t>
            </a:r>
            <a:r>
              <a:rPr lang="cs-CZ" sz="2400" dirty="0"/>
              <a:t>, povinen za předpokladu, že to bude vzhledem k povaze a smyslu zakázky vhodné, dodržovat zásady sociálně odpovědného zadávání, environmentálně odpovědného zadávání a inovací ve smyslu tohoto zákona. Svůj postup je zadavatel povinen řádně odůvodnit.</a:t>
            </a:r>
            <a:r>
              <a:rPr lang="cs-CZ" sz="2400" i="1" baseline="30000" dirty="0"/>
              <a:t> 52</a:t>
            </a:r>
            <a:r>
              <a:rPr lang="cs-CZ" sz="2400" i="1" dirty="0"/>
              <a:t>)</a:t>
            </a:r>
            <a:r>
              <a:rPr lang="cs-CZ" sz="24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6 odst. 4</a:t>
            </a:r>
          </a:p>
        </p:txBody>
      </p:sp>
    </p:spTree>
    <p:extLst>
      <p:ext uri="{BB962C8B-B14F-4D97-AF65-F5344CB8AC3E}">
        <p14:creationId xmlns:p14="http://schemas.microsoft.com/office/powerpoint/2010/main" val="3837074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stanovení podmínek účasti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stanovení hodnotících kritérií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případně kritéria pro snížená počtu účastníku/předběžných nabídek nabídek/řešení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Kdy?</a:t>
            </a:r>
          </a:p>
        </p:txBody>
      </p:sp>
    </p:spTree>
    <p:extLst>
      <p:ext uri="{BB962C8B-B14F-4D97-AF65-F5344CB8AC3E}">
        <p14:creationId xmlns:p14="http://schemas.microsoft.com/office/powerpoint/2010/main" val="1652629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Zadavatel je při postupu podle tohoto zákona, a to při vytváření zadávacích podmínek, hodnocení nabídek a výběru dodavatele, povinen </a:t>
            </a:r>
            <a:r>
              <a:rPr lang="cs-CZ" sz="2400" u="sng" dirty="0"/>
              <a:t>za předpokladu, že to bude vzhledem k povaze a smyslu zakázky vhodné</a:t>
            </a:r>
            <a:r>
              <a:rPr lang="cs-CZ" sz="2400" dirty="0"/>
              <a:t>, dodržovat zásady sociálně odpovědného zadávání, environmentálně odpovědného zadávání a inovací ve smyslu tohoto zákona. Svůj postup je zadavatel povinen řádně odůvodnit.</a:t>
            </a:r>
            <a:r>
              <a:rPr lang="cs-CZ" sz="2400" i="1" baseline="30000" dirty="0"/>
              <a:t> 52</a:t>
            </a:r>
            <a:r>
              <a:rPr lang="cs-CZ" sz="2400" i="1" dirty="0"/>
              <a:t>)</a:t>
            </a:r>
            <a:r>
              <a:rPr lang="cs-CZ" sz="24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6 odst. 4</a:t>
            </a:r>
          </a:p>
        </p:txBody>
      </p:sp>
    </p:spTree>
    <p:extLst>
      <p:ext uri="{BB962C8B-B14F-4D97-AF65-F5344CB8AC3E}">
        <p14:creationId xmlns:p14="http://schemas.microsoft.com/office/powerpoint/2010/main" val="14903504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vždy, když je to </a:t>
            </a:r>
            <a:r>
              <a:rPr lang="cs-CZ" b="1" dirty="0"/>
              <a:t>vhodné </a:t>
            </a:r>
            <a:r>
              <a:rPr lang="cs-CZ" dirty="0"/>
              <a:t>(vztah k charakteru VZ, jejímu rozsahu a účelu)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nutno posuzovat ad hoc, u každé VZ individuálně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nutno přihlížet k ostatním zásadám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povinnost postupovat v souladu s principy 3E (účelnost, efektivnost a hospodárnost)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zohlednit jiné relevantní právní předpisy a okolnosti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Kdy platí povinnost ?</a:t>
            </a:r>
          </a:p>
        </p:txBody>
      </p:sp>
    </p:spTree>
    <p:extLst>
      <p:ext uri="{BB962C8B-B14F-4D97-AF65-F5344CB8AC3E}">
        <p14:creationId xmlns:p14="http://schemas.microsoft.com/office/powerpoint/2010/main" val="40700889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Zadavatel je při postupu podle tohoto zákona, a to při vytváření zadávacích podmínek, hodnocení nabídek a výběru dodavatele, povinen za předpokladu, že to bude vzhledem k povaze a smyslu zakázky vhodné, dodržovat </a:t>
            </a:r>
            <a:r>
              <a:rPr lang="cs-CZ" sz="2400" u="sng" dirty="0"/>
              <a:t>zásady sociálně odpovědného zadávání, environmentálně odpovědného zadávání </a:t>
            </a:r>
            <a:r>
              <a:rPr lang="cs-CZ" sz="2400" b="1" u="sng" dirty="0"/>
              <a:t>a</a:t>
            </a:r>
            <a:r>
              <a:rPr lang="cs-CZ" sz="2400" u="sng" dirty="0"/>
              <a:t> inovací </a:t>
            </a:r>
            <a:r>
              <a:rPr lang="cs-CZ" sz="2400" dirty="0"/>
              <a:t>ve smyslu tohoto zákona. Svůj postup je zadavatel povinen řádně odůvodnit.</a:t>
            </a:r>
            <a:r>
              <a:rPr lang="cs-CZ" sz="2400" i="1" baseline="30000" dirty="0"/>
              <a:t> 52</a:t>
            </a:r>
            <a:r>
              <a:rPr lang="cs-CZ" sz="2400" i="1" dirty="0"/>
              <a:t>)</a:t>
            </a:r>
            <a:r>
              <a:rPr lang="cs-CZ" sz="24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6 odst. 4</a:t>
            </a:r>
          </a:p>
        </p:txBody>
      </p:sp>
    </p:spTree>
    <p:extLst>
      <p:ext uri="{BB962C8B-B14F-4D97-AF65-F5344CB8AC3E}">
        <p14:creationId xmlns:p14="http://schemas.microsoft.com/office/powerpoint/2010/main" val="19443072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spojka „a“          nutno zabývat se všemi zásadami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/>
              <a:t>definice zásad uvedena v § 28 (demonstrativní výčet)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Zásady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627784" y="2826644"/>
            <a:ext cx="72008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3041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28 písm. p) až r):</a:t>
            </a:r>
          </a:p>
          <a:p>
            <a:r>
              <a:rPr lang="x-none" sz="2400"/>
              <a:t>p) sociálně odpovědným zadáváním postup podle tohoto zákona, při kterém má zadavatel povinnost zohlednit například pracovní příležitosti, sociální začlenění, důstojné pracovní podmínky a další sociálně relevantní hlediska spojená s veřejnou zakázkou,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Rozšíření definic</a:t>
            </a:r>
          </a:p>
        </p:txBody>
      </p:sp>
    </p:spTree>
    <p:extLst>
      <p:ext uri="{BB962C8B-B14F-4D97-AF65-F5344CB8AC3E}">
        <p14:creationId xmlns:p14="http://schemas.microsoft.com/office/powerpoint/2010/main" val="940090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x-none" sz="2400"/>
              <a:t>q) environmentálně odpovědným zadáváním postup podle tohoto zákona, při kterém má zadavatel povinnost zohlednit například dopad na životní prostředí, trvale udržitelný rozvoj, životní cyklus dodávky, služby nebo stavební práce a další environmentálně relevantní hlediska spojená s veřejnou zakázkou,</a:t>
            </a:r>
            <a:endParaRPr lang="cs-CZ" sz="2400" dirty="0"/>
          </a:p>
          <a:p>
            <a:r>
              <a:rPr lang="cs-CZ" sz="2400" dirty="0"/>
              <a:t>r) inovací implementace nového nebo značně zlepšeného produktu, služby nebo postupu související s předmětem veřejné zakázky.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Rozšíření definic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940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Zadavatel je při postupu podle tohoto zákona, a to při vytváření zadávacích podmínek, hodnocení nabídek a výběru dodavatele, povinen za předpokladu, že to bude vzhledem k povaze a smyslu zakázky vhodné, dodržovat zásady sociálně odpovědného zadávání, environmentálně odpovědného zadávání a inovací ve smyslu tohoto zákona. </a:t>
            </a:r>
            <a:r>
              <a:rPr lang="cs-CZ" sz="2400" u="sng" dirty="0"/>
              <a:t>Svůj postup je zadavatel povinen řádně odůvodnit</a:t>
            </a:r>
            <a:r>
              <a:rPr lang="cs-CZ" sz="2400" dirty="0"/>
              <a:t>.</a:t>
            </a:r>
            <a:r>
              <a:rPr lang="cs-CZ" sz="2400" i="1" baseline="30000" dirty="0"/>
              <a:t> 52</a:t>
            </a:r>
            <a:r>
              <a:rPr lang="cs-CZ" sz="2400" i="1" dirty="0"/>
              <a:t>)</a:t>
            </a:r>
            <a:r>
              <a:rPr lang="cs-CZ" sz="2400" dirty="0"/>
              <a:t>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6 odst. 4</a:t>
            </a:r>
          </a:p>
        </p:txBody>
      </p:sp>
    </p:spTree>
    <p:extLst>
      <p:ext uri="{BB962C8B-B14F-4D97-AF65-F5344CB8AC3E}">
        <p14:creationId xmlns:p14="http://schemas.microsoft.com/office/powerpoint/2010/main" val="20228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transparentnosti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dirty="0"/>
              <a:t>zásada průhlednosti</a:t>
            </a:r>
          </a:p>
          <a:p>
            <a:r>
              <a:rPr lang="cs-CZ" dirty="0"/>
              <a:t>naplňuje základní princip VZ – veřejná kontrola</a:t>
            </a:r>
          </a:p>
          <a:p>
            <a:r>
              <a:rPr lang="cs-CZ" dirty="0" err="1"/>
              <a:t>uveřejňovací</a:t>
            </a:r>
            <a:r>
              <a:rPr lang="cs-CZ" dirty="0"/>
              <a:t> povinnosti</a:t>
            </a:r>
          </a:p>
          <a:p>
            <a:r>
              <a:rPr lang="cs-CZ" dirty="0"/>
              <a:t>zdokumentování postupu zadavatele – přezkoumatelnost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povinnost odůvodnit (zadavatel zohlední/nezohlední)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povinnost odůvodnit řádně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není stanovena forma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není stanoven okamžik vzniku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nemusí být součástí dokumentace o ZŘ (§ 216 ZZVZ)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/>
              <a:t>zadavatel však musí být schopen odůvodnit vždy, když je to potřeba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Odůvodnění postupu</a:t>
            </a:r>
          </a:p>
        </p:txBody>
      </p:sp>
    </p:spTree>
    <p:extLst>
      <p:ext uri="{BB962C8B-B14F-4D97-AF65-F5344CB8AC3E}">
        <p14:creationId xmlns:p14="http://schemas.microsoft.com/office/powerpoint/2010/main" val="646236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AFB1CD9E-D3A6-6122-9A68-CB671A6E7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184576"/>
          </a:xfrm>
        </p:spPr>
        <p:txBody>
          <a:bodyPr>
            <a:normAutofit lnSpcReduction="10000"/>
          </a:bodyPr>
          <a:lstStyle/>
          <a:p>
            <a:r>
              <a:rPr lang="cs-CZ" dirty="0"/>
              <a:t>ÚOHS S0463/2022…</a:t>
            </a:r>
            <a:r>
              <a:rPr lang="cs-CZ" b="0" i="1" dirty="0">
                <a:solidFill>
                  <a:srgbClr val="404040"/>
                </a:solidFill>
                <a:effectLst/>
                <a:latin typeface="+mn-lt"/>
              </a:rPr>
              <a:t>Úřad mj. poznamenává, že z žádného ustanovení zákona </a:t>
            </a:r>
            <a:r>
              <a:rPr lang="cs-CZ" b="1" i="1" dirty="0">
                <a:solidFill>
                  <a:srgbClr val="404040"/>
                </a:solidFill>
                <a:effectLst/>
                <a:latin typeface="+mn-lt"/>
              </a:rPr>
              <a:t>nevyplývá explicitní požadavek na obsah či formu odůvodnění postupu zadavatele</a:t>
            </a:r>
            <a:r>
              <a:rPr lang="cs-CZ" b="0" i="1" dirty="0">
                <a:solidFill>
                  <a:srgbClr val="404040"/>
                </a:solidFill>
                <a:effectLst/>
                <a:latin typeface="+mn-lt"/>
              </a:rPr>
              <a:t> v rámci aplikace § 6 odst. 4 zákona, tzn., že zadavatel není povinen vyhotovovat konkrétně označený dokument v písemné podobě, jež by tvořil součást dokumentace o zadávacím řízení ve smyslu § 216 odst. 1 zákona v návaznosti na § 216 odst. 3 zákona. Na druhou stranu však </a:t>
            </a:r>
            <a:r>
              <a:rPr lang="cs-CZ" b="1" i="1" dirty="0">
                <a:solidFill>
                  <a:srgbClr val="404040"/>
                </a:solidFill>
                <a:effectLst/>
                <a:latin typeface="+mn-lt"/>
              </a:rPr>
              <a:t>zadavatel musí být připraven předložit řádné odůvodnění svého postupu vztahujícího se k dodržení zásad podle § 6 odst. 4 zákona</a:t>
            </a:r>
            <a:r>
              <a:rPr lang="cs-CZ" b="0" i="1" dirty="0">
                <a:solidFill>
                  <a:srgbClr val="404040"/>
                </a:solidFill>
                <a:effectLst/>
                <a:latin typeface="+mn-lt"/>
              </a:rPr>
              <a:t>. (…)</a:t>
            </a:r>
            <a:endParaRPr lang="cs-CZ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0952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238DEBF-F0B9-87AB-2F59-D3A31566F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0" i="1" dirty="0">
                <a:solidFill>
                  <a:srgbClr val="404040"/>
                </a:solidFill>
                <a:effectLst/>
                <a:latin typeface="+mn-lt"/>
              </a:rPr>
              <a:t>Odpovědné veřejné zadávání není v právní úpravě přímo definováno. Z hlediska obsahu zákona lze však nalézt vodítko k výkladu této zásady v § 28 zákona, a to zejména v písm. p) a q), která obsahují demonstrativní výčet hledisek, jež může zadavatel při zadávání veřejné zakázky zohlednit. Jak správně uvádí Úřad v bodu 75 napadeného rozhodnutí, je nutné na tato hlediska pohlížet jako na neuzavřený okruh možností zadavatele v tom, co u konkrétní veřejné zakázky nakonec skutečně zohlední, přičemž z daného výčtu nepochybně vyplývá, že může využít i jiná hlediska, v zákoně přímo neupravená. Odpovědné veřejné zadávání je proto nutné vnímat jako proces, při kterém zadavatel zadává veřejnou zakázku na produkty, služby nebo stavební práce, přičemž zohledňuje prospěšnost pro společnost a postupuje v souladu se snahou o ochranu životního prostředí, případně zohledňuje podporu a včlenění nových výrobků na trh.</a:t>
            </a:r>
            <a:endParaRPr lang="cs-CZ" i="1" dirty="0">
              <a:latin typeface="+mn-lt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004E8AC-3B9F-CA81-8899-1226EE55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tx1"/>
                </a:solidFill>
                <a:ea typeface="+mn-ea"/>
              </a:rPr>
              <a:t>ÚOHS-R0081/2022/VZ</a:t>
            </a:r>
            <a:br>
              <a:rPr lang="cs-CZ" sz="2800" dirty="0">
                <a:solidFill>
                  <a:schemeClr val="tx1"/>
                </a:solidFill>
                <a:ea typeface="+mn-ea"/>
              </a:rPr>
            </a:br>
            <a:endParaRPr lang="cs-CZ" sz="2800" dirty="0">
              <a:solidFill>
                <a:schemeClr val="tx1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993801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4200" dirty="0"/>
              <a:t>Metodické stanovisko MMR</a:t>
            </a:r>
          </a:p>
          <a:p>
            <a:pPr marL="109728"/>
            <a:r>
              <a:rPr lang="cs-CZ" dirty="0">
                <a:hlinkClick r:id="rId2"/>
              </a:rPr>
              <a:t>https://portal-vz.cz/metodiky-stanoviska/metodiky-k-zakonu-c-134-2016-sb-o-zadavani-verejnych-zakazek/metodicka-stanoviska/</a:t>
            </a:r>
            <a:endParaRPr lang="cs-CZ" dirty="0"/>
          </a:p>
          <a:p>
            <a:pPr marL="109728"/>
            <a:r>
              <a:rPr lang="cs-CZ" sz="4200" dirty="0"/>
              <a:t>Stanovisko expertní skupiny</a:t>
            </a:r>
          </a:p>
          <a:p>
            <a:pPr marL="109728"/>
            <a:r>
              <a:rPr lang="cs-CZ" dirty="0">
                <a:hlinkClick r:id="rId3"/>
              </a:rPr>
              <a:t>https://portal-vz.cz/metodiky-stanoviska/stanoviska/stanoviska-expertni-skupiny-mmr-k-novemu-zakonu-o-zadavani-verejnych-zakazek/</a:t>
            </a:r>
            <a:endParaRPr lang="cs-CZ" dirty="0"/>
          </a:p>
          <a:p>
            <a:pPr marL="109728"/>
            <a:endParaRPr lang="cs-CZ" dirty="0"/>
          </a:p>
          <a:p>
            <a:pPr marL="109728"/>
            <a:r>
              <a:rPr lang="cs-CZ" sz="4200" dirty="0"/>
              <a:t>+ další metodiky</a:t>
            </a:r>
          </a:p>
          <a:p>
            <a:pPr marL="566928" indent="-457200">
              <a:buFont typeface="Arial" panose="020B0604020202020204" pitchFamily="34" charset="0"/>
              <a:buChar char="•"/>
            </a:pPr>
            <a:r>
              <a:rPr lang="cs-CZ" sz="3500" dirty="0"/>
              <a:t>sociální zadávání, environmentální zadávání, pokyny k zadávání VZ na inovativní řešení</a:t>
            </a:r>
          </a:p>
          <a:p>
            <a:pPr fontAlgn="base"/>
            <a:r>
              <a:rPr lang="cs-CZ" u="sng" dirty="0">
                <a:hlinkClick r:id="rId4"/>
              </a:rPr>
              <a:t>http://sovz.cz/</a:t>
            </a:r>
            <a:r>
              <a:rPr lang="en-US" dirty="0"/>
              <a:t>​</a:t>
            </a:r>
          </a:p>
          <a:p>
            <a:pPr fontAlgn="base"/>
            <a:r>
              <a:rPr lang="cs-CZ" u="sng" dirty="0">
                <a:hlinkClick r:id="rId4"/>
              </a:rPr>
              <a:t>Česká republika 2030 - Udržitelná ČR 2030 (cr2030.cz)</a:t>
            </a:r>
            <a:r>
              <a:rPr lang="cs-CZ" dirty="0"/>
              <a:t>​</a:t>
            </a:r>
          </a:p>
          <a:p>
            <a:pPr fontAlgn="base"/>
            <a:r>
              <a:rPr lang="cs-CZ" u="sng" dirty="0">
                <a:hlinkClick r:id="rId5"/>
              </a:rPr>
              <a:t>Nakupujme odpovědně, snižujme svou spotřebu - vyzývá nové číslo Zpravodaje MŽP - Ministerstvo životního prostředí (mzp.cz)</a:t>
            </a:r>
            <a:r>
              <a:rPr lang="cs-CZ" dirty="0"/>
              <a:t>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Metodická podpora</a:t>
            </a:r>
          </a:p>
        </p:txBody>
      </p:sp>
    </p:spTree>
    <p:extLst>
      <p:ext uri="{BB962C8B-B14F-4D97-AF65-F5344CB8AC3E}">
        <p14:creationId xmlns:p14="http://schemas.microsoft.com/office/powerpoint/2010/main" val="29773447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endParaRPr lang="cs-CZ" sz="1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20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4400" b="1" dirty="0">
                <a:solidFill>
                  <a:srgbClr val="000099"/>
                </a:solidFill>
              </a:rPr>
              <a:t>DĚKUJI ZA POZORNOST</a:t>
            </a: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endParaRPr lang="cs-CZ" sz="4400" b="1" dirty="0">
              <a:solidFill>
                <a:srgbClr val="000099"/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rgbClr val="000099"/>
                </a:solidFill>
              </a:rPr>
              <a:t>Marketa.Ajmova@mmr.cz</a:t>
            </a:r>
          </a:p>
        </p:txBody>
      </p:sp>
    </p:spTree>
    <p:extLst>
      <p:ext uri="{BB962C8B-B14F-4D97-AF65-F5344CB8AC3E}">
        <p14:creationId xmlns:p14="http://schemas.microsoft.com/office/powerpoint/2010/main" val="330740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1000"/>
              </a:spcBef>
              <a:spcAft>
                <a:spcPts val="1000"/>
              </a:spcAft>
            </a:pPr>
            <a:r>
              <a:rPr lang="cs-CZ" sz="2700" b="1" dirty="0"/>
              <a:t>NSS, 1 </a:t>
            </a:r>
            <a:r>
              <a:rPr lang="cs-CZ" sz="2700" b="1" dirty="0" err="1"/>
              <a:t>Afs</a:t>
            </a:r>
            <a:r>
              <a:rPr lang="cs-CZ" sz="2700" b="1" dirty="0"/>
              <a:t> 45/2010</a:t>
            </a:r>
            <a:r>
              <a:rPr lang="cs-CZ" sz="2700" dirty="0"/>
              <a:t>: „</a:t>
            </a:r>
            <a:r>
              <a:rPr lang="cs-CZ" sz="2700" i="1" dirty="0"/>
              <a:t>Zásada transparentnosti je porušena tehdy, pokud jsou v zadavatelově postupu shledány takové prvky, jež by zadávací řízení činily nekontrolovatelným, hůře kontrolovatelným, nečitelným a nepřehledným nebo jež by vzbuzovaly pochybnosti o pravých důvodech jednotlivých kroků zadavatele</a:t>
            </a:r>
            <a:r>
              <a:rPr lang="cs-CZ" sz="2700" dirty="0"/>
              <a:t>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059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B89145-4E7D-728D-5B16-00CF4547383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7544" y="1196752"/>
            <a:ext cx="8229600" cy="5256585"/>
          </a:xfrm>
        </p:spPr>
        <p:txBody>
          <a:bodyPr/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 b="1" dirty="0"/>
              <a:t>ÚOHS S0404/2022/VZ - </a:t>
            </a:r>
            <a:r>
              <a:rPr lang="en-GB" sz="2400" b="1" dirty="0" err="1"/>
              <a:t>netransparentní</a:t>
            </a:r>
            <a:r>
              <a:rPr lang="en-GB" sz="2400" b="1" dirty="0"/>
              <a:t> </a:t>
            </a:r>
            <a:r>
              <a:rPr lang="en-GB" sz="2400" b="1" dirty="0" err="1"/>
              <a:t>stanovení</a:t>
            </a:r>
            <a:r>
              <a:rPr lang="en-GB" sz="2400" b="1" dirty="0"/>
              <a:t> </a:t>
            </a:r>
            <a:r>
              <a:rPr lang="en-GB" sz="2400" b="1" dirty="0" err="1"/>
              <a:t>kvalitativního</a:t>
            </a:r>
            <a:r>
              <a:rPr lang="en-GB" sz="2400" b="1" dirty="0"/>
              <a:t> </a:t>
            </a:r>
            <a:r>
              <a:rPr lang="en-GB" sz="2400" b="1" dirty="0" err="1"/>
              <a:t>kritéria</a:t>
            </a:r>
            <a:r>
              <a:rPr lang="en-GB" sz="2400" b="1" dirty="0"/>
              <a:t> </a:t>
            </a:r>
            <a:r>
              <a:rPr lang="en-GB" sz="2400" b="1" dirty="0" err="1"/>
              <a:t>hodnocení</a:t>
            </a:r>
            <a:endParaRPr lang="en-GB" sz="2400" b="1" dirty="0"/>
          </a:p>
          <a:p>
            <a:pPr marL="0" lvl="0" indent="0" algn="just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1400" dirty="0"/>
              <a:t>…</a:t>
            </a:r>
            <a:r>
              <a:rPr lang="en-GB" sz="2400" i="1" dirty="0" err="1"/>
              <a:t>doložené</a:t>
            </a:r>
            <a:r>
              <a:rPr lang="en-GB" sz="2400" i="1" dirty="0"/>
              <a:t> </a:t>
            </a:r>
            <a:r>
              <a:rPr lang="en-GB" sz="2400" i="1" dirty="0" err="1"/>
              <a:t>vzorky</a:t>
            </a:r>
            <a:r>
              <a:rPr lang="en-GB" sz="2400" i="1" dirty="0"/>
              <a:t> </a:t>
            </a:r>
            <a:r>
              <a:rPr lang="en-GB" sz="2400" i="1" dirty="0" err="1"/>
              <a:t>oblečení</a:t>
            </a:r>
            <a:r>
              <a:rPr lang="en-GB" sz="2400" i="1" dirty="0"/>
              <a:t> pro </a:t>
            </a:r>
            <a:r>
              <a:rPr lang="en-GB" sz="2400" i="1" dirty="0" err="1"/>
              <a:t>hodnocení</a:t>
            </a:r>
            <a:r>
              <a:rPr lang="en-GB" sz="2400" i="1" dirty="0"/>
              <a:t> </a:t>
            </a:r>
            <a:r>
              <a:rPr lang="en-GB" sz="2400" i="1" dirty="0" err="1"/>
              <a:t>budou</a:t>
            </a:r>
            <a:r>
              <a:rPr lang="en-GB" sz="2400" i="1" dirty="0"/>
              <a:t> </a:t>
            </a:r>
            <a:r>
              <a:rPr lang="en-GB" sz="2400" i="1" dirty="0" err="1"/>
              <a:t>hodnoceny</a:t>
            </a:r>
            <a:r>
              <a:rPr lang="en-GB" sz="2400" i="1" dirty="0"/>
              <a:t> </a:t>
            </a:r>
            <a:r>
              <a:rPr lang="en-GB" sz="2400" i="1" dirty="0" err="1"/>
              <a:t>jako</a:t>
            </a:r>
            <a:r>
              <a:rPr lang="en-GB" sz="2400" i="1" dirty="0"/>
              <a:t> </a:t>
            </a:r>
            <a:r>
              <a:rPr lang="en-GB" sz="2400" i="1" dirty="0" err="1"/>
              <a:t>celek</a:t>
            </a:r>
            <a:r>
              <a:rPr lang="en-GB" sz="2400" i="1" dirty="0"/>
              <a:t>. </a:t>
            </a:r>
            <a:r>
              <a:rPr lang="en-GB" sz="2400" i="1" dirty="0" err="1"/>
              <a:t>Maximální</a:t>
            </a:r>
            <a:r>
              <a:rPr lang="en-GB" sz="2400" i="1" dirty="0"/>
              <a:t> </a:t>
            </a:r>
            <a:r>
              <a:rPr lang="en-GB" sz="2400" i="1" dirty="0" err="1"/>
              <a:t>počet</a:t>
            </a:r>
            <a:r>
              <a:rPr lang="en-GB" sz="2400" i="1" dirty="0"/>
              <a:t> </a:t>
            </a:r>
            <a:r>
              <a:rPr lang="en-GB" sz="2400" i="1" dirty="0" err="1"/>
              <a:t>bodů</a:t>
            </a:r>
            <a:r>
              <a:rPr lang="en-GB" sz="2400" i="1" dirty="0"/>
              <a:t> (100) </a:t>
            </a:r>
            <a:r>
              <a:rPr lang="en-GB" sz="2400" i="1" dirty="0" err="1"/>
              <a:t>dosáhne</a:t>
            </a:r>
            <a:r>
              <a:rPr lang="en-GB" sz="2400" i="1" dirty="0"/>
              <a:t> </a:t>
            </a:r>
            <a:r>
              <a:rPr lang="en-GB" sz="2400" i="1" dirty="0" err="1"/>
              <a:t>uchazeč</a:t>
            </a:r>
            <a:r>
              <a:rPr lang="en-GB" sz="2400" i="1" dirty="0"/>
              <a:t>, </a:t>
            </a:r>
            <a:r>
              <a:rPr lang="en-GB" sz="2400" i="1" dirty="0" err="1"/>
              <a:t>jehož</a:t>
            </a:r>
            <a:r>
              <a:rPr lang="en-GB" sz="2400" i="1" dirty="0"/>
              <a:t> </a:t>
            </a:r>
            <a:r>
              <a:rPr lang="en-GB" sz="2400" i="1" dirty="0" err="1"/>
              <a:t>vzorky</a:t>
            </a:r>
            <a:r>
              <a:rPr lang="en-GB" sz="2400" i="1" dirty="0"/>
              <a:t> </a:t>
            </a:r>
            <a:r>
              <a:rPr lang="en-GB" sz="2400" i="1" dirty="0" err="1"/>
              <a:t>oblečení</a:t>
            </a:r>
            <a:r>
              <a:rPr lang="en-GB" sz="2400" i="1" dirty="0"/>
              <a:t> </a:t>
            </a:r>
            <a:r>
              <a:rPr lang="en-GB" sz="2400" i="1" dirty="0" err="1"/>
              <a:t>budou</a:t>
            </a:r>
            <a:r>
              <a:rPr lang="en-GB" sz="2400" i="1" dirty="0"/>
              <a:t> </a:t>
            </a:r>
            <a:r>
              <a:rPr lang="en-GB" sz="2400" i="1" dirty="0" err="1"/>
              <a:t>mít</a:t>
            </a:r>
            <a:r>
              <a:rPr lang="en-GB" sz="2400" i="1" dirty="0"/>
              <a:t> </a:t>
            </a:r>
            <a:r>
              <a:rPr lang="en-GB" sz="2400" i="1" dirty="0" err="1"/>
              <a:t>kvalitní</a:t>
            </a:r>
            <a:r>
              <a:rPr lang="en-GB" sz="2400" i="1" dirty="0"/>
              <a:t> </a:t>
            </a:r>
            <a:r>
              <a:rPr lang="en-GB" sz="2400" i="1" dirty="0" err="1"/>
              <a:t>zpracování</a:t>
            </a:r>
            <a:r>
              <a:rPr lang="en-GB" sz="2400" i="1" dirty="0"/>
              <a:t>, </a:t>
            </a:r>
            <a:r>
              <a:rPr lang="en-GB" sz="2400" i="1" dirty="0" err="1"/>
              <a:t>barevnou</a:t>
            </a:r>
            <a:r>
              <a:rPr lang="en-GB" sz="2400" i="1" dirty="0"/>
              <a:t> a </a:t>
            </a:r>
            <a:r>
              <a:rPr lang="en-GB" sz="2400" i="1" dirty="0" err="1"/>
              <a:t>materiálovou</a:t>
            </a:r>
            <a:r>
              <a:rPr lang="en-GB" sz="2400" i="1" dirty="0"/>
              <a:t> </a:t>
            </a:r>
            <a:r>
              <a:rPr lang="en-GB" sz="2400" i="1" dirty="0" err="1"/>
              <a:t>sladěnost</a:t>
            </a:r>
            <a:r>
              <a:rPr lang="en-GB" sz="2400" i="1" dirty="0"/>
              <a:t>, </a:t>
            </a:r>
            <a:r>
              <a:rPr lang="en-GB" sz="2400" i="1" dirty="0" err="1"/>
              <a:t>budou</a:t>
            </a:r>
            <a:r>
              <a:rPr lang="en-GB" sz="2400" i="1" dirty="0"/>
              <a:t> </a:t>
            </a:r>
            <a:r>
              <a:rPr lang="en-GB" sz="2400" i="1" dirty="0" err="1"/>
              <a:t>originální</a:t>
            </a:r>
            <a:r>
              <a:rPr lang="en-GB" sz="2400" i="1" dirty="0"/>
              <a:t>, </a:t>
            </a:r>
            <a:r>
              <a:rPr lang="en-GB" sz="2400" i="1" dirty="0" err="1"/>
              <a:t>zajímavé</a:t>
            </a:r>
            <a:r>
              <a:rPr lang="en-GB" sz="2400" i="1" dirty="0"/>
              <a:t>, </a:t>
            </a:r>
            <a:r>
              <a:rPr lang="en-GB" sz="2400" i="1" dirty="0" err="1"/>
              <a:t>atraktivní</a:t>
            </a:r>
            <a:r>
              <a:rPr lang="en-GB" sz="2400" i="1" dirty="0"/>
              <a:t> a </a:t>
            </a:r>
            <a:r>
              <a:rPr lang="en-GB" sz="2400" i="1" dirty="0" err="1"/>
              <a:t>budou</a:t>
            </a:r>
            <a:r>
              <a:rPr lang="en-GB" sz="2400" i="1" dirty="0"/>
              <a:t> </a:t>
            </a:r>
            <a:r>
              <a:rPr lang="en-GB" sz="2400" i="1" dirty="0" err="1"/>
              <a:t>odrážet</a:t>
            </a:r>
            <a:r>
              <a:rPr lang="en-GB" sz="2400" i="1" dirty="0"/>
              <a:t> </a:t>
            </a:r>
            <a:r>
              <a:rPr lang="en-GB" sz="2400" i="1" dirty="0" err="1"/>
              <a:t>současné</a:t>
            </a:r>
            <a:r>
              <a:rPr lang="en-GB" sz="2400" i="1" dirty="0"/>
              <a:t> trendy </a:t>
            </a:r>
            <a:r>
              <a:rPr lang="en-GB" sz="2400" i="1" dirty="0" err="1"/>
              <a:t>ve</a:t>
            </a:r>
            <a:r>
              <a:rPr lang="en-GB" sz="2400" i="1" dirty="0"/>
              <a:t> </a:t>
            </a:r>
            <a:r>
              <a:rPr lang="en-GB" sz="2400" i="1" dirty="0" err="1"/>
              <a:t>sportovním</a:t>
            </a:r>
            <a:r>
              <a:rPr lang="en-GB" sz="2400" i="1" dirty="0"/>
              <a:t> </a:t>
            </a:r>
            <a:r>
              <a:rPr lang="en-GB" sz="2400" i="1" dirty="0" err="1"/>
              <a:t>oblékání</a:t>
            </a:r>
            <a:r>
              <a:rPr lang="en-GB" sz="2400" i="1" dirty="0"/>
              <a:t>. V </a:t>
            </a:r>
            <a:r>
              <a:rPr lang="en-GB" sz="2400" i="1" dirty="0" err="1"/>
              <a:t>případě</a:t>
            </a:r>
            <a:r>
              <a:rPr lang="en-GB" sz="2400" i="1" dirty="0"/>
              <a:t>, </a:t>
            </a:r>
            <a:r>
              <a:rPr lang="en-GB" sz="2400" i="1" dirty="0" err="1"/>
              <a:t>že</a:t>
            </a:r>
            <a:r>
              <a:rPr lang="en-GB" sz="2400" i="1" dirty="0"/>
              <a:t> </a:t>
            </a:r>
            <a:r>
              <a:rPr lang="en-GB" sz="2400" i="1" dirty="0" err="1"/>
              <a:t>doložené</a:t>
            </a:r>
            <a:r>
              <a:rPr lang="en-GB" sz="2400" i="1" dirty="0"/>
              <a:t> </a:t>
            </a:r>
            <a:r>
              <a:rPr lang="en-GB" sz="2400" i="1" dirty="0" err="1"/>
              <a:t>vzorky</a:t>
            </a:r>
            <a:r>
              <a:rPr lang="en-GB" sz="2400" i="1" dirty="0"/>
              <a:t> </a:t>
            </a:r>
            <a:r>
              <a:rPr lang="en-GB" sz="2400" i="1" dirty="0" err="1"/>
              <a:t>oblečení</a:t>
            </a:r>
            <a:r>
              <a:rPr lang="en-GB" sz="2400" i="1" dirty="0"/>
              <a:t> </a:t>
            </a:r>
            <a:r>
              <a:rPr lang="en-GB" sz="2400" i="1" dirty="0" err="1"/>
              <a:t>budou</a:t>
            </a:r>
            <a:r>
              <a:rPr lang="en-GB" sz="2400" i="1" dirty="0"/>
              <a:t> </a:t>
            </a:r>
            <a:r>
              <a:rPr lang="en-GB" sz="2400" i="1" dirty="0" err="1"/>
              <a:t>nekvalitní</a:t>
            </a:r>
            <a:r>
              <a:rPr lang="en-GB" sz="2400" i="1" dirty="0"/>
              <a:t>, </a:t>
            </a:r>
            <a:r>
              <a:rPr lang="en-GB" sz="2400" i="1" dirty="0" err="1"/>
              <a:t>fádní</a:t>
            </a:r>
            <a:r>
              <a:rPr lang="en-GB" sz="2400" i="1" dirty="0"/>
              <a:t>, </a:t>
            </a:r>
            <a:r>
              <a:rPr lang="en-GB" sz="2400" i="1" dirty="0" err="1"/>
              <a:t>nezajímavé</a:t>
            </a:r>
            <a:r>
              <a:rPr lang="en-GB" sz="2400" i="1" dirty="0"/>
              <a:t>, </a:t>
            </a:r>
            <a:r>
              <a:rPr lang="en-GB" sz="2400" i="1" dirty="0" err="1"/>
              <a:t>neatraktivní</a:t>
            </a:r>
            <a:r>
              <a:rPr lang="en-GB" sz="2400" i="1" dirty="0"/>
              <a:t>, </a:t>
            </a:r>
            <a:r>
              <a:rPr lang="en-GB" sz="2400" i="1" dirty="0" err="1"/>
              <a:t>nebudou</a:t>
            </a:r>
            <a:r>
              <a:rPr lang="en-GB" sz="2400" i="1" dirty="0"/>
              <a:t> </a:t>
            </a:r>
            <a:r>
              <a:rPr lang="en-GB" sz="2400" i="1" dirty="0" err="1"/>
              <a:t>mít</a:t>
            </a:r>
            <a:r>
              <a:rPr lang="en-GB" sz="2400" i="1" dirty="0"/>
              <a:t> </a:t>
            </a:r>
            <a:r>
              <a:rPr lang="en-GB" sz="2400" i="1" dirty="0" err="1"/>
              <a:t>vhodný</a:t>
            </a:r>
            <a:r>
              <a:rPr lang="en-GB" sz="2400" i="1" dirty="0"/>
              <a:t> design k </a:t>
            </a:r>
            <a:r>
              <a:rPr lang="en-GB" sz="2400" i="1" dirty="0" err="1"/>
              <a:t>charakteru</a:t>
            </a:r>
            <a:r>
              <a:rPr lang="en-GB" sz="2400" i="1" dirty="0"/>
              <a:t> </a:t>
            </a:r>
            <a:r>
              <a:rPr lang="en-GB" sz="2400" i="1" dirty="0" err="1"/>
              <a:t>využití</a:t>
            </a:r>
            <a:r>
              <a:rPr lang="en-GB" sz="2400" i="1" dirty="0"/>
              <a:t> a </a:t>
            </a:r>
            <a:r>
              <a:rPr lang="en-GB" sz="2400" i="1" dirty="0" err="1"/>
              <a:t>nebudou</a:t>
            </a:r>
            <a:r>
              <a:rPr lang="en-GB" sz="2400" i="1" dirty="0"/>
              <a:t> </a:t>
            </a:r>
            <a:r>
              <a:rPr lang="en-GB" sz="2400" i="1" dirty="0" err="1"/>
              <a:t>odrážet</a:t>
            </a:r>
            <a:r>
              <a:rPr lang="en-GB" sz="2400" i="1" dirty="0"/>
              <a:t> trendy v </a:t>
            </a:r>
            <a:r>
              <a:rPr lang="en-GB" sz="2400" i="1" dirty="0" err="1"/>
              <a:t>současném</a:t>
            </a:r>
            <a:r>
              <a:rPr lang="en-GB" sz="2400" i="1" dirty="0"/>
              <a:t> </a:t>
            </a:r>
            <a:r>
              <a:rPr lang="en-GB" sz="2400" i="1" dirty="0" err="1"/>
              <a:t>oblékání</a:t>
            </a:r>
            <a:r>
              <a:rPr lang="en-GB" sz="2400" i="1" dirty="0"/>
              <a:t>, </a:t>
            </a:r>
            <a:r>
              <a:rPr lang="en-GB" sz="2400" i="1" dirty="0" err="1"/>
              <a:t>obdrží</a:t>
            </a:r>
            <a:r>
              <a:rPr lang="en-GB" sz="2400" i="1" dirty="0"/>
              <a:t> </a:t>
            </a:r>
            <a:r>
              <a:rPr lang="en-GB" sz="2400" i="1" dirty="0" err="1"/>
              <a:t>uchazeč</a:t>
            </a:r>
            <a:r>
              <a:rPr lang="en-GB" sz="2400" i="1" dirty="0"/>
              <a:t> </a:t>
            </a:r>
            <a:r>
              <a:rPr lang="en-GB" sz="2400" i="1" dirty="0" err="1"/>
              <a:t>jeden</a:t>
            </a:r>
            <a:r>
              <a:rPr lang="en-GB" sz="2400" i="1" dirty="0"/>
              <a:t> bod…</a:t>
            </a:r>
          </a:p>
        </p:txBody>
      </p:sp>
    </p:spTree>
    <p:extLst>
      <p:ext uri="{BB962C8B-B14F-4D97-AF65-F5344CB8AC3E}">
        <p14:creationId xmlns:p14="http://schemas.microsoft.com/office/powerpoint/2010/main" val="187754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58E59C-EA82-ACBD-1C82-B6EBA6139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 dirty="0"/>
              <a:t>ÚOHS R0051/2023/VZ - v </a:t>
            </a:r>
            <a:r>
              <a:rPr lang="en-GB" sz="2800" b="1" dirty="0" err="1"/>
              <a:t>oznámení</a:t>
            </a:r>
            <a:r>
              <a:rPr lang="en-GB" sz="2800" b="1" dirty="0"/>
              <a:t> o </a:t>
            </a:r>
            <a:r>
              <a:rPr lang="en-GB" sz="2800" b="1" dirty="0" err="1"/>
              <a:t>výběru</a:t>
            </a:r>
            <a:r>
              <a:rPr lang="en-GB" sz="2800" b="1" dirty="0"/>
              <a:t> a </a:t>
            </a:r>
            <a:r>
              <a:rPr lang="en-GB" sz="2800" b="1" dirty="0" err="1"/>
              <a:t>zprávě</a:t>
            </a:r>
            <a:r>
              <a:rPr lang="en-GB" sz="2800" b="1" dirty="0"/>
              <a:t> o </a:t>
            </a:r>
            <a:r>
              <a:rPr lang="en-GB" sz="2800" b="1" dirty="0" err="1"/>
              <a:t>hodnocení</a:t>
            </a:r>
            <a:r>
              <a:rPr lang="en-GB" sz="2800" b="1" dirty="0"/>
              <a:t> </a:t>
            </a:r>
            <a:r>
              <a:rPr lang="en-GB" sz="2800" b="1" dirty="0" err="1"/>
              <a:t>nemusí</a:t>
            </a:r>
            <a:r>
              <a:rPr lang="en-GB" sz="2800" b="1" dirty="0"/>
              <a:t> </a:t>
            </a:r>
            <a:r>
              <a:rPr lang="en-GB" sz="2800" b="1" dirty="0" err="1"/>
              <a:t>být</a:t>
            </a:r>
            <a:r>
              <a:rPr lang="en-GB" sz="2800" b="1" dirty="0"/>
              <a:t> </a:t>
            </a:r>
            <a:r>
              <a:rPr lang="en-GB" sz="2800" b="1" dirty="0" err="1"/>
              <a:t>jiné</a:t>
            </a:r>
            <a:r>
              <a:rPr lang="en-GB" sz="2800" b="1" dirty="0"/>
              <a:t> </a:t>
            </a:r>
            <a:r>
              <a:rPr lang="en-GB" sz="2800" b="1" dirty="0" err="1"/>
              <a:t>údaje</a:t>
            </a:r>
            <a:r>
              <a:rPr lang="en-GB" sz="2800" b="1" dirty="0"/>
              <a:t>, </a:t>
            </a:r>
            <a:r>
              <a:rPr lang="en-GB" sz="2800" b="1" dirty="0" err="1"/>
              <a:t>než</a:t>
            </a:r>
            <a:r>
              <a:rPr lang="en-GB" sz="2800" b="1" dirty="0"/>
              <a:t> </a:t>
            </a:r>
            <a:r>
              <a:rPr lang="en-GB" sz="2800" b="1" dirty="0" err="1"/>
              <a:t>vyžaduje</a:t>
            </a:r>
            <a:r>
              <a:rPr lang="en-GB" sz="2800" b="1" dirty="0"/>
              <a:t> ZZVZ</a:t>
            </a:r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en-GB" sz="2800" dirty="0" err="1"/>
              <a:t>povinnou</a:t>
            </a:r>
            <a:r>
              <a:rPr lang="en-GB" sz="2800" dirty="0"/>
              <a:t> </a:t>
            </a:r>
            <a:r>
              <a:rPr lang="en-GB" sz="2800" dirty="0" err="1"/>
              <a:t>náležitostí</a:t>
            </a:r>
            <a:r>
              <a:rPr lang="en-GB" sz="2800" dirty="0"/>
              <a:t> </a:t>
            </a:r>
            <a:r>
              <a:rPr lang="en-GB" sz="2800" dirty="0" err="1"/>
              <a:t>zprávy</a:t>
            </a:r>
            <a:r>
              <a:rPr lang="en-GB" sz="2800" dirty="0"/>
              <a:t> o </a:t>
            </a:r>
            <a:r>
              <a:rPr lang="en-GB" sz="2800" dirty="0" err="1"/>
              <a:t>hodnocení</a:t>
            </a:r>
            <a:r>
              <a:rPr lang="en-GB" sz="2800" dirty="0"/>
              <a:t> </a:t>
            </a:r>
            <a:r>
              <a:rPr lang="en-GB" sz="2800" dirty="0" err="1"/>
              <a:t>nabídek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smyslu</a:t>
            </a:r>
            <a:r>
              <a:rPr lang="en-GB" sz="2800" dirty="0"/>
              <a:t> § 119 </a:t>
            </a:r>
            <a:r>
              <a:rPr lang="en-GB" sz="2800" dirty="0" err="1"/>
              <a:t>odst</a:t>
            </a:r>
            <a:r>
              <a:rPr lang="en-GB" sz="2800" dirty="0"/>
              <a:t>. 2 ZZVZ ani </a:t>
            </a:r>
            <a:r>
              <a:rPr lang="en-GB" sz="2800" dirty="0" err="1"/>
              <a:t>oznámení</a:t>
            </a:r>
            <a:r>
              <a:rPr lang="en-GB" sz="2800" dirty="0"/>
              <a:t> o </a:t>
            </a:r>
            <a:r>
              <a:rPr lang="en-GB" sz="2800" dirty="0" err="1"/>
              <a:t>výběru</a:t>
            </a:r>
            <a:r>
              <a:rPr lang="en-GB" sz="2800" dirty="0"/>
              <a:t> </a:t>
            </a:r>
            <a:r>
              <a:rPr lang="en-GB" sz="2800" dirty="0" err="1"/>
              <a:t>ve</a:t>
            </a:r>
            <a:r>
              <a:rPr lang="en-GB" sz="2800" dirty="0"/>
              <a:t> </a:t>
            </a:r>
            <a:r>
              <a:rPr lang="en-GB" sz="2800" dirty="0" err="1"/>
              <a:t>smyslu</a:t>
            </a:r>
            <a:r>
              <a:rPr lang="en-GB" sz="2800" dirty="0"/>
              <a:t> § 123 ZZVZ </a:t>
            </a:r>
            <a:r>
              <a:rPr lang="en-GB" sz="2800" dirty="0" err="1"/>
              <a:t>nejsou</a:t>
            </a:r>
            <a:r>
              <a:rPr lang="en-GB" sz="2800" dirty="0"/>
              <a:t> </a:t>
            </a:r>
            <a:r>
              <a:rPr lang="en-GB" sz="2800" dirty="0" err="1"/>
              <a:t>informace</a:t>
            </a:r>
            <a:r>
              <a:rPr lang="en-GB" sz="2800" dirty="0"/>
              <a:t> o </a:t>
            </a:r>
            <a:r>
              <a:rPr lang="en-GB" sz="2800" dirty="0" err="1"/>
              <a:t>obchodním</a:t>
            </a:r>
            <a:r>
              <a:rPr lang="en-GB" sz="2800" dirty="0"/>
              <a:t> </a:t>
            </a:r>
            <a:r>
              <a:rPr lang="en-GB" sz="2800" dirty="0" err="1"/>
              <a:t>označení</a:t>
            </a:r>
            <a:r>
              <a:rPr lang="en-GB" sz="2800" dirty="0"/>
              <a:t> a </a:t>
            </a:r>
            <a:r>
              <a:rPr lang="en-GB" sz="2800" dirty="0" err="1"/>
              <a:t>technických</a:t>
            </a:r>
            <a:r>
              <a:rPr lang="en-GB" sz="2800" dirty="0"/>
              <a:t> </a:t>
            </a:r>
            <a:r>
              <a:rPr lang="en-GB" sz="2800" dirty="0" err="1"/>
              <a:t>parametrech</a:t>
            </a:r>
            <a:r>
              <a:rPr lang="en-GB" sz="2800" dirty="0"/>
              <a:t> </a:t>
            </a:r>
            <a:r>
              <a:rPr lang="en-GB" sz="2800" dirty="0" err="1"/>
              <a:t>předmětu</a:t>
            </a:r>
            <a:r>
              <a:rPr lang="en-GB" sz="2800" dirty="0"/>
              <a:t> </a:t>
            </a:r>
            <a:r>
              <a:rPr lang="en-GB" sz="2800" dirty="0" err="1"/>
              <a:t>plnění</a:t>
            </a:r>
            <a:r>
              <a:rPr lang="en-GB" sz="2800" dirty="0"/>
              <a:t> </a:t>
            </a:r>
            <a:r>
              <a:rPr lang="en-GB" sz="2800" dirty="0" err="1"/>
              <a:t>nabídnutého</a:t>
            </a:r>
            <a:r>
              <a:rPr lang="en-GB" sz="2800" dirty="0"/>
              <a:t> </a:t>
            </a:r>
            <a:r>
              <a:rPr lang="en-GB" sz="2800" dirty="0" err="1"/>
              <a:t>vybraným</a:t>
            </a:r>
            <a:r>
              <a:rPr lang="en-GB" sz="2800" dirty="0"/>
              <a:t> </a:t>
            </a:r>
            <a:r>
              <a:rPr lang="en-GB" sz="2800" dirty="0" err="1"/>
              <a:t>dodavatelem</a:t>
            </a:r>
            <a:r>
              <a:rPr lang="en-GB" sz="2800" dirty="0"/>
              <a:t>, jak v </a:t>
            </a:r>
            <a:r>
              <a:rPr lang="en-GB" sz="2800" dirty="0" err="1"/>
              <a:t>šetřeném</a:t>
            </a:r>
            <a:r>
              <a:rPr lang="en-GB" sz="2800" dirty="0"/>
              <a:t> </a:t>
            </a:r>
            <a:r>
              <a:rPr lang="en-GB" sz="2800" dirty="0" err="1"/>
              <a:t>zadávacím</a:t>
            </a:r>
            <a:r>
              <a:rPr lang="en-GB" sz="2800" dirty="0"/>
              <a:t> </a:t>
            </a:r>
            <a:r>
              <a:rPr lang="en-GB" sz="2800" dirty="0" err="1"/>
              <a:t>řízení</a:t>
            </a:r>
            <a:r>
              <a:rPr lang="en-GB" sz="2800" dirty="0"/>
              <a:t> </a:t>
            </a:r>
            <a:r>
              <a:rPr lang="en-GB" sz="2800" dirty="0" err="1"/>
              <a:t>požaduje</a:t>
            </a:r>
            <a:r>
              <a:rPr lang="en-GB" sz="2800" dirty="0"/>
              <a:t> </a:t>
            </a:r>
            <a:r>
              <a:rPr lang="en-GB" sz="2800" dirty="0" err="1"/>
              <a:t>navrhovatel</a:t>
            </a:r>
            <a:endParaRPr lang="en-GB" sz="28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►"/>
            </a:pPr>
            <a:r>
              <a:rPr lang="en-GB" sz="2800" dirty="0"/>
              <a:t>ZZVZ </a:t>
            </a:r>
            <a:r>
              <a:rPr lang="en-GB" sz="2800" dirty="0" err="1"/>
              <a:t>stanoví</a:t>
            </a:r>
            <a:r>
              <a:rPr lang="en-GB" sz="2800" dirty="0"/>
              <a:t> </a:t>
            </a:r>
            <a:r>
              <a:rPr lang="en-GB" sz="2800" dirty="0" err="1"/>
              <a:t>jasné</a:t>
            </a:r>
            <a:r>
              <a:rPr lang="en-GB" sz="2800" dirty="0"/>
              <a:t> </a:t>
            </a:r>
            <a:r>
              <a:rPr lang="en-GB" sz="2800" dirty="0" err="1"/>
              <a:t>obsahové</a:t>
            </a:r>
            <a:r>
              <a:rPr lang="en-GB" sz="2800" dirty="0"/>
              <a:t> </a:t>
            </a:r>
            <a:r>
              <a:rPr lang="en-GB" sz="2800" dirty="0" err="1"/>
              <a:t>náležitosti</a:t>
            </a:r>
            <a:r>
              <a:rPr lang="en-GB" sz="2800" dirty="0"/>
              <a:t> </a:t>
            </a:r>
            <a:r>
              <a:rPr lang="en-GB" sz="2800" dirty="0" err="1"/>
              <a:t>obou</a:t>
            </a:r>
            <a:r>
              <a:rPr lang="en-GB" sz="2800" dirty="0"/>
              <a:t> </a:t>
            </a:r>
            <a:r>
              <a:rPr lang="en-GB" sz="2800" dirty="0" err="1"/>
              <a:t>dokumentů</a:t>
            </a:r>
            <a:r>
              <a:rPr lang="en-GB" sz="2800" dirty="0"/>
              <a:t>, aby </a:t>
            </a:r>
            <a:r>
              <a:rPr lang="en-GB" sz="2800" dirty="0" err="1"/>
              <a:t>zadavatelé</a:t>
            </a:r>
            <a:r>
              <a:rPr lang="en-GB" sz="2800" dirty="0"/>
              <a:t>, </a:t>
            </a:r>
            <a:r>
              <a:rPr lang="en-GB" sz="2800" dirty="0" err="1"/>
              <a:t>dodavatelé</a:t>
            </a:r>
            <a:r>
              <a:rPr lang="en-GB" sz="2800" dirty="0"/>
              <a:t>, ale </a:t>
            </a:r>
            <a:r>
              <a:rPr lang="en-GB" sz="2800" dirty="0" err="1"/>
              <a:t>i</a:t>
            </a:r>
            <a:r>
              <a:rPr lang="en-GB" sz="2800" dirty="0"/>
              <a:t> </a:t>
            </a:r>
            <a:r>
              <a:rPr lang="en-GB" sz="2800" dirty="0" err="1"/>
              <a:t>např</a:t>
            </a:r>
            <a:r>
              <a:rPr lang="en-GB" sz="2800" dirty="0"/>
              <a:t>. </a:t>
            </a:r>
            <a:r>
              <a:rPr lang="en-GB" sz="2800" dirty="0" err="1"/>
              <a:t>Úřad</a:t>
            </a:r>
            <a:r>
              <a:rPr lang="en-GB" sz="2800" dirty="0"/>
              <a:t> </a:t>
            </a:r>
            <a:r>
              <a:rPr lang="en-GB" sz="2800" dirty="0" err="1"/>
              <a:t>měli</a:t>
            </a:r>
            <a:r>
              <a:rPr lang="en-GB" sz="2800" dirty="0"/>
              <a:t> </a:t>
            </a:r>
            <a:r>
              <a:rPr lang="en-GB" sz="2800" dirty="0" err="1"/>
              <a:t>postaveno</a:t>
            </a:r>
            <a:r>
              <a:rPr lang="en-GB" sz="2800" dirty="0"/>
              <a:t> </a:t>
            </a:r>
            <a:r>
              <a:rPr lang="en-GB" sz="2800" dirty="0" err="1"/>
              <a:t>najisto</a:t>
            </a:r>
            <a:r>
              <a:rPr lang="en-GB" sz="2800" dirty="0"/>
              <a:t>, </a:t>
            </a:r>
            <a:r>
              <a:rPr lang="en-GB" sz="2800" dirty="0" err="1"/>
              <a:t>jaké</a:t>
            </a:r>
            <a:r>
              <a:rPr lang="en-GB" sz="2800" dirty="0"/>
              <a:t> </a:t>
            </a:r>
            <a:r>
              <a:rPr lang="en-GB" sz="2800" dirty="0" err="1"/>
              <a:t>informace</a:t>
            </a:r>
            <a:r>
              <a:rPr lang="en-GB" sz="2800" dirty="0"/>
              <a:t> v </a:t>
            </a:r>
            <a:r>
              <a:rPr lang="en-GB" sz="2800" dirty="0" err="1"/>
              <a:t>nich</a:t>
            </a:r>
            <a:r>
              <a:rPr lang="en-GB" sz="2800" dirty="0"/>
              <a:t> </a:t>
            </a:r>
            <a:r>
              <a:rPr lang="en-GB" sz="2800" dirty="0" err="1"/>
              <a:t>musí</a:t>
            </a:r>
            <a:r>
              <a:rPr lang="en-GB" sz="2800" dirty="0"/>
              <a:t>, a </a:t>
            </a:r>
            <a:r>
              <a:rPr lang="en-GB" sz="2800" dirty="0" err="1"/>
              <a:t>naopak</a:t>
            </a:r>
            <a:r>
              <a:rPr lang="en-GB" sz="2800" dirty="0"/>
              <a:t> </a:t>
            </a:r>
            <a:r>
              <a:rPr lang="en-GB" sz="2800" dirty="0" err="1"/>
              <a:t>nemusí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endParaRPr lang="en-GB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0645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86794536-1A33-5DB7-3857-C20A8CDFE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 b="1" dirty="0"/>
              <a:t>ÚOHS R0055/2023/VZ - </a:t>
            </a:r>
            <a:r>
              <a:rPr lang="en-GB" sz="2800" b="1" dirty="0" err="1"/>
              <a:t>netransparentnost</a:t>
            </a:r>
            <a:r>
              <a:rPr lang="en-GB" sz="2800" b="1" dirty="0"/>
              <a:t> a </a:t>
            </a:r>
            <a:r>
              <a:rPr lang="en-GB" sz="2800" b="1" dirty="0" err="1"/>
              <a:t>nejednoznačnost</a:t>
            </a:r>
            <a:r>
              <a:rPr lang="en-GB" sz="2800" b="1" dirty="0"/>
              <a:t> </a:t>
            </a:r>
            <a:r>
              <a:rPr lang="en-GB" sz="2800" b="1" dirty="0" err="1"/>
              <a:t>oznámení</a:t>
            </a:r>
            <a:r>
              <a:rPr lang="en-GB" sz="2800" b="1" dirty="0"/>
              <a:t> o </a:t>
            </a:r>
            <a:r>
              <a:rPr lang="en-GB" sz="2800" b="1" dirty="0" err="1"/>
              <a:t>vyloučení</a:t>
            </a:r>
            <a:endParaRPr lang="en-GB" sz="2800" b="1" dirty="0"/>
          </a:p>
          <a:p>
            <a:pPr marL="457200" marR="0" lvl="0" indent="-3492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en-GB" sz="2800" dirty="0" err="1"/>
              <a:t>konkrétní</a:t>
            </a:r>
            <a:r>
              <a:rPr lang="en-GB" sz="2800" dirty="0"/>
              <a:t> </a:t>
            </a:r>
            <a:r>
              <a:rPr lang="en-GB" sz="2800" dirty="0" err="1"/>
              <a:t>uvedení</a:t>
            </a:r>
            <a:r>
              <a:rPr lang="en-GB" sz="2800" dirty="0"/>
              <a:t> </a:t>
            </a:r>
            <a:r>
              <a:rPr lang="en-GB" sz="2800" dirty="0" err="1"/>
              <a:t>důvodů</a:t>
            </a:r>
            <a:r>
              <a:rPr lang="en-GB" sz="2800" dirty="0"/>
              <a:t> </a:t>
            </a:r>
            <a:r>
              <a:rPr lang="en-GB" sz="2800" dirty="0" err="1"/>
              <a:t>vyloučení</a:t>
            </a:r>
            <a:r>
              <a:rPr lang="en-GB" sz="2800" dirty="0"/>
              <a:t> </a:t>
            </a:r>
            <a:r>
              <a:rPr lang="en-GB" sz="2800" dirty="0" err="1"/>
              <a:t>podle</a:t>
            </a:r>
            <a:r>
              <a:rPr lang="en-GB" sz="2800" dirty="0"/>
              <a:t> § 48 ZZVZ </a:t>
            </a:r>
            <a:r>
              <a:rPr lang="en-GB" sz="2800" dirty="0" err="1"/>
              <a:t>musí</a:t>
            </a:r>
            <a:r>
              <a:rPr lang="en-GB" sz="2800" dirty="0"/>
              <a:t> </a:t>
            </a:r>
            <a:r>
              <a:rPr lang="en-GB" sz="2800" dirty="0" err="1"/>
              <a:t>být</a:t>
            </a:r>
            <a:r>
              <a:rPr lang="en-GB" sz="2800" dirty="0"/>
              <a:t> </a:t>
            </a:r>
            <a:r>
              <a:rPr lang="en-GB" sz="2800" dirty="0" err="1"/>
              <a:t>součástí</a:t>
            </a:r>
            <a:r>
              <a:rPr lang="en-GB" sz="2800" dirty="0"/>
              <a:t> </a:t>
            </a:r>
            <a:r>
              <a:rPr lang="en-GB" sz="2800" dirty="0" err="1"/>
              <a:t>odůvodnění</a:t>
            </a:r>
            <a:r>
              <a:rPr lang="en-GB" sz="2800" dirty="0"/>
              <a:t> </a:t>
            </a:r>
            <a:r>
              <a:rPr lang="en-GB" sz="2800" dirty="0" err="1"/>
              <a:t>rozhodnutí</a:t>
            </a:r>
            <a:r>
              <a:rPr lang="en-GB" sz="2800" dirty="0"/>
              <a:t> o </a:t>
            </a:r>
            <a:r>
              <a:rPr lang="en-GB" sz="2800" dirty="0" err="1"/>
              <a:t>vyloučení</a:t>
            </a:r>
            <a:r>
              <a:rPr lang="en-GB" sz="2800" dirty="0"/>
              <a:t>, </a:t>
            </a:r>
            <a:r>
              <a:rPr lang="en-GB" sz="2800" dirty="0" err="1"/>
              <a:t>neboť</a:t>
            </a:r>
            <a:r>
              <a:rPr lang="en-GB" sz="2800" dirty="0"/>
              <a:t> </a:t>
            </a:r>
            <a:r>
              <a:rPr lang="en-GB" sz="2800" dirty="0" err="1"/>
              <a:t>rozhodnutí</a:t>
            </a:r>
            <a:r>
              <a:rPr lang="en-GB" sz="2800" dirty="0"/>
              <a:t> o </a:t>
            </a:r>
            <a:r>
              <a:rPr lang="en-GB" sz="2800" dirty="0" err="1"/>
              <a:t>námitkách</a:t>
            </a:r>
            <a:r>
              <a:rPr lang="en-GB" sz="2800" dirty="0"/>
              <a:t> </a:t>
            </a:r>
            <a:r>
              <a:rPr lang="en-GB" sz="2800" dirty="0" err="1"/>
              <a:t>nemůže</a:t>
            </a:r>
            <a:r>
              <a:rPr lang="en-GB" sz="2800" dirty="0"/>
              <a:t> </a:t>
            </a:r>
            <a:r>
              <a:rPr lang="en-GB" sz="2800" dirty="0" err="1"/>
              <a:t>suplovat</a:t>
            </a:r>
            <a:r>
              <a:rPr lang="en-GB" sz="2800" dirty="0"/>
              <a:t> </a:t>
            </a:r>
            <a:r>
              <a:rPr lang="en-GB" sz="2800" dirty="0" err="1"/>
              <a:t>funkci</a:t>
            </a:r>
            <a:r>
              <a:rPr lang="en-GB" sz="2800" dirty="0"/>
              <a:t> </a:t>
            </a:r>
            <a:r>
              <a:rPr lang="en-GB" sz="2800" dirty="0" err="1"/>
              <a:t>rozhodnutí</a:t>
            </a:r>
            <a:r>
              <a:rPr lang="en-GB" sz="2800" dirty="0"/>
              <a:t> o </a:t>
            </a:r>
            <a:r>
              <a:rPr lang="en-GB" sz="2800" dirty="0" err="1"/>
              <a:t>vyloučení</a:t>
            </a:r>
            <a:r>
              <a:rPr lang="en-GB" sz="2800" dirty="0"/>
              <a:t> v tom </a:t>
            </a:r>
            <a:r>
              <a:rPr lang="en-GB" sz="2800" dirty="0" err="1"/>
              <a:t>smyslu</a:t>
            </a:r>
            <a:r>
              <a:rPr lang="en-GB" sz="2800" dirty="0"/>
              <a:t>, </a:t>
            </a:r>
            <a:r>
              <a:rPr lang="en-GB" sz="2800" dirty="0" err="1"/>
              <a:t>že</a:t>
            </a:r>
            <a:r>
              <a:rPr lang="en-GB" sz="2800" dirty="0"/>
              <a:t> by </a:t>
            </a:r>
            <a:r>
              <a:rPr lang="en-GB" sz="2800" dirty="0" err="1"/>
              <a:t>až</a:t>
            </a:r>
            <a:r>
              <a:rPr lang="en-GB" sz="2800" dirty="0"/>
              <a:t> </a:t>
            </a:r>
            <a:r>
              <a:rPr lang="en-GB" sz="2800" dirty="0" err="1"/>
              <a:t>jeho</a:t>
            </a:r>
            <a:r>
              <a:rPr lang="en-GB" sz="2800" dirty="0"/>
              <a:t> </a:t>
            </a:r>
            <a:r>
              <a:rPr lang="en-GB" sz="2800" dirty="0" err="1"/>
              <a:t>prostřednictvím</a:t>
            </a:r>
            <a:r>
              <a:rPr lang="en-GB" sz="2800" dirty="0"/>
              <a:t> </a:t>
            </a:r>
            <a:r>
              <a:rPr lang="en-GB" sz="2800" dirty="0" err="1"/>
              <a:t>byly</a:t>
            </a:r>
            <a:r>
              <a:rPr lang="en-GB" sz="2800" dirty="0"/>
              <a:t> </a:t>
            </a:r>
            <a:r>
              <a:rPr lang="en-GB" sz="2800" dirty="0" err="1"/>
              <a:t>dotčenému</a:t>
            </a:r>
            <a:r>
              <a:rPr lang="en-GB" sz="2800" dirty="0"/>
              <a:t> </a:t>
            </a:r>
            <a:r>
              <a:rPr lang="en-GB" sz="2800" dirty="0" err="1"/>
              <a:t>dodavateli</a:t>
            </a:r>
            <a:r>
              <a:rPr lang="en-GB" sz="2800" dirty="0"/>
              <a:t> </a:t>
            </a:r>
            <a:r>
              <a:rPr lang="en-GB" sz="2800" dirty="0" err="1"/>
              <a:t>sdělovány</a:t>
            </a:r>
            <a:r>
              <a:rPr lang="en-GB" sz="2800" dirty="0"/>
              <a:t> </a:t>
            </a:r>
            <a:r>
              <a:rPr lang="en-GB" sz="2800" dirty="0" err="1"/>
              <a:t>konkrétní</a:t>
            </a:r>
            <a:r>
              <a:rPr lang="en-GB" sz="2800" dirty="0"/>
              <a:t> </a:t>
            </a:r>
            <a:r>
              <a:rPr lang="en-GB" sz="2800" dirty="0" err="1"/>
              <a:t>důvody</a:t>
            </a:r>
            <a:r>
              <a:rPr lang="en-GB" sz="2800" dirty="0"/>
              <a:t> </a:t>
            </a:r>
            <a:r>
              <a:rPr lang="en-GB" sz="2800" dirty="0" err="1"/>
              <a:t>jeho</a:t>
            </a:r>
            <a:r>
              <a:rPr lang="en-GB" sz="2800" dirty="0"/>
              <a:t> </a:t>
            </a:r>
            <a:r>
              <a:rPr lang="en-GB" sz="2800" dirty="0" err="1"/>
              <a:t>vyloučení</a:t>
            </a:r>
            <a:r>
              <a:rPr lang="en-GB" sz="2800" dirty="0"/>
              <a:t> </a:t>
            </a:r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Char char="►"/>
            </a:pPr>
            <a:r>
              <a:rPr lang="en-GB" sz="2800" dirty="0" err="1"/>
              <a:t>povinnost</a:t>
            </a:r>
            <a:r>
              <a:rPr lang="en-GB" sz="2800" dirty="0"/>
              <a:t> </a:t>
            </a:r>
            <a:r>
              <a:rPr lang="en-GB" sz="2800" dirty="0" err="1"/>
              <a:t>zadavatele</a:t>
            </a:r>
            <a:r>
              <a:rPr lang="en-GB" sz="2800" dirty="0"/>
              <a:t> </a:t>
            </a:r>
            <a:r>
              <a:rPr lang="en-GB" sz="2800" dirty="0" err="1"/>
              <a:t>rozhodnutí</a:t>
            </a:r>
            <a:r>
              <a:rPr lang="en-GB" sz="2800" dirty="0"/>
              <a:t> o </a:t>
            </a:r>
            <a:r>
              <a:rPr lang="en-GB" sz="2800" dirty="0" err="1"/>
              <a:t>vyloučení</a:t>
            </a:r>
            <a:r>
              <a:rPr lang="en-GB" sz="2800" dirty="0"/>
              <a:t> </a:t>
            </a:r>
            <a:r>
              <a:rPr lang="en-GB" sz="2800" dirty="0" err="1"/>
              <a:t>řádně</a:t>
            </a:r>
            <a:r>
              <a:rPr lang="en-GB" sz="2800" dirty="0"/>
              <a:t> </a:t>
            </a:r>
            <a:r>
              <a:rPr lang="en-GB" sz="2800" dirty="0" err="1"/>
              <a:t>odůvodnit</a:t>
            </a:r>
            <a:r>
              <a:rPr lang="en-GB" sz="2800" dirty="0"/>
              <a:t> </a:t>
            </a:r>
            <a:r>
              <a:rPr lang="en-GB" sz="2800" dirty="0" err="1"/>
              <a:t>totiž</a:t>
            </a:r>
            <a:r>
              <a:rPr lang="en-GB" sz="2800" dirty="0"/>
              <a:t> </a:t>
            </a:r>
            <a:r>
              <a:rPr lang="en-GB" sz="2800" dirty="0" err="1"/>
              <a:t>úzce</a:t>
            </a:r>
            <a:r>
              <a:rPr lang="en-GB" sz="2800" dirty="0"/>
              <a:t> </a:t>
            </a:r>
            <a:r>
              <a:rPr lang="en-GB" sz="2800" dirty="0" err="1"/>
              <a:t>souvisí</a:t>
            </a:r>
            <a:r>
              <a:rPr lang="en-GB" sz="2800" dirty="0"/>
              <a:t> s </a:t>
            </a:r>
            <a:r>
              <a:rPr lang="en-GB" sz="2800" dirty="0" err="1"/>
              <a:t>právem</a:t>
            </a:r>
            <a:r>
              <a:rPr lang="en-GB" sz="2800" dirty="0"/>
              <a:t> </a:t>
            </a:r>
            <a:r>
              <a:rPr lang="en-GB" sz="2800" dirty="0" err="1"/>
              <a:t>účastníka</a:t>
            </a:r>
            <a:r>
              <a:rPr lang="en-GB" sz="2800" dirty="0"/>
              <a:t> </a:t>
            </a:r>
            <a:r>
              <a:rPr lang="en-GB" sz="2800" dirty="0" err="1"/>
              <a:t>zadávacího</a:t>
            </a:r>
            <a:r>
              <a:rPr lang="en-GB" sz="2800" dirty="0"/>
              <a:t> </a:t>
            </a:r>
            <a:r>
              <a:rPr lang="en-GB" sz="2800" dirty="0" err="1"/>
              <a:t>řízení</a:t>
            </a:r>
            <a:r>
              <a:rPr lang="en-GB" sz="2800" dirty="0"/>
              <a:t> </a:t>
            </a:r>
            <a:r>
              <a:rPr lang="en-GB" sz="2800" dirty="0" err="1"/>
              <a:t>bránit</a:t>
            </a:r>
            <a:r>
              <a:rPr lang="en-GB" sz="2800" dirty="0"/>
              <a:t> se </a:t>
            </a:r>
            <a:r>
              <a:rPr lang="en-GB" sz="2800" dirty="0" err="1"/>
              <a:t>proti</a:t>
            </a:r>
            <a:r>
              <a:rPr lang="en-GB" sz="2800" dirty="0"/>
              <a:t> </a:t>
            </a:r>
            <a:r>
              <a:rPr lang="en-GB" sz="2800" dirty="0" err="1"/>
              <a:t>svému</a:t>
            </a:r>
            <a:r>
              <a:rPr lang="en-GB" sz="2800" dirty="0"/>
              <a:t> </a:t>
            </a:r>
            <a:r>
              <a:rPr lang="en-GB" sz="2800" dirty="0" err="1"/>
              <a:t>vyloučení</a:t>
            </a:r>
            <a:r>
              <a:rPr lang="en-GB" sz="2800" dirty="0"/>
              <a:t> </a:t>
            </a:r>
            <a:r>
              <a:rPr lang="en-GB" sz="2800" dirty="0" err="1"/>
              <a:t>námitkami</a:t>
            </a:r>
            <a:r>
              <a:rPr lang="en-GB" sz="2800" dirty="0"/>
              <a:t> a </a:t>
            </a:r>
            <a:r>
              <a:rPr lang="en-GB" sz="2800" dirty="0" err="1"/>
              <a:t>případně</a:t>
            </a:r>
            <a:r>
              <a:rPr lang="en-GB" sz="2800" dirty="0"/>
              <a:t> </a:t>
            </a:r>
            <a:r>
              <a:rPr lang="en-GB" sz="2800" dirty="0" err="1"/>
              <a:t>též</a:t>
            </a:r>
            <a:r>
              <a:rPr lang="en-GB" sz="2800" dirty="0"/>
              <a:t> </a:t>
            </a:r>
            <a:r>
              <a:rPr lang="en-GB" sz="2800" dirty="0" err="1"/>
              <a:t>návrhem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zahájení</a:t>
            </a:r>
            <a:r>
              <a:rPr lang="en-GB" sz="2800" dirty="0"/>
              <a:t> </a:t>
            </a:r>
            <a:r>
              <a:rPr lang="en-GB" sz="2800" dirty="0" err="1"/>
              <a:t>správního</a:t>
            </a:r>
            <a:r>
              <a:rPr lang="en-GB" sz="2800" dirty="0"/>
              <a:t> </a:t>
            </a:r>
            <a:r>
              <a:rPr lang="en-GB" sz="2800" dirty="0" err="1"/>
              <a:t>řízení</a:t>
            </a:r>
            <a:r>
              <a:rPr lang="en-GB" sz="2800" dirty="0"/>
              <a:t> o </a:t>
            </a:r>
            <a:r>
              <a:rPr lang="en-GB" sz="2800" dirty="0" err="1"/>
              <a:t>přezkumu</a:t>
            </a:r>
            <a:r>
              <a:rPr lang="en-GB" sz="2800" dirty="0"/>
              <a:t> </a:t>
            </a:r>
            <a:r>
              <a:rPr lang="en-GB" sz="2800" dirty="0" err="1"/>
              <a:t>úkonů</a:t>
            </a:r>
            <a:r>
              <a:rPr lang="en-GB" sz="2800" dirty="0"/>
              <a:t> </a:t>
            </a:r>
            <a:r>
              <a:rPr lang="en-GB" sz="2800" dirty="0" err="1"/>
              <a:t>zadavatele</a:t>
            </a:r>
            <a:r>
              <a:rPr lang="en-GB" sz="2800" dirty="0"/>
              <a:t> u </a:t>
            </a:r>
            <a:r>
              <a:rPr lang="en-GB" sz="2800" dirty="0" err="1"/>
              <a:t>Úřadu</a:t>
            </a:r>
            <a:endParaRPr lang="en-GB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59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přiměřenosti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/>
            <a:r>
              <a:rPr lang="cs-CZ" dirty="0"/>
              <a:t>„naoko“ nová zásada – výslovně uvedena ve výčtu zásad až od 1. října 2016</a:t>
            </a:r>
          </a:p>
          <a:p>
            <a:pPr algn="just"/>
            <a:r>
              <a:rPr lang="cs-CZ" dirty="0"/>
              <a:t>obecně závazná, význam zejména při formulaci zadávacích podmínek (charakter a předmět VZ)</a:t>
            </a:r>
          </a:p>
          <a:p>
            <a:pPr algn="just"/>
            <a:r>
              <a:rPr lang="cs-CZ" dirty="0"/>
              <a:t>např. požadavky na kvalifikaci, rozsah předmětu plnění, stanovení lhůt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024467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5210</TotalTime>
  <Words>2780</Words>
  <Application>Microsoft Office PowerPoint</Application>
  <PresentationFormat>Předvádění na obrazovce (4:3)</PresentationFormat>
  <Paragraphs>177</Paragraphs>
  <Slides>44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8" baseType="lpstr">
      <vt:lpstr>Arial</vt:lpstr>
      <vt:lpstr>Calibri</vt:lpstr>
      <vt:lpstr>Wingdings</vt:lpstr>
      <vt:lpstr>MMR_klas</vt:lpstr>
      <vt:lpstr>Zásady zadávání veřejných zakázek</vt:lpstr>
      <vt:lpstr>Zákon č. 134/2016 Sb., o zadávání veřejných zakázek (dále jen „ZZVZ“)</vt:lpstr>
      <vt:lpstr>Zásady zadávání veřejných zakázek</vt:lpstr>
      <vt:lpstr>Zásada transparentnosti</vt:lpstr>
      <vt:lpstr>Prezentace aplikace PowerPoint</vt:lpstr>
      <vt:lpstr>Prezentace aplikace PowerPoint</vt:lpstr>
      <vt:lpstr>Prezentace aplikace PowerPoint</vt:lpstr>
      <vt:lpstr>Prezentace aplikace PowerPoint</vt:lpstr>
      <vt:lpstr>Zásada přiměřenosti</vt:lpstr>
      <vt:lpstr>Prezentace aplikace PowerPoint</vt:lpstr>
      <vt:lpstr>Prezentace aplikace PowerPoint</vt:lpstr>
      <vt:lpstr>Zásada rovného zacházení</vt:lpstr>
      <vt:lpstr>Prezentace aplikace PowerPoint</vt:lpstr>
      <vt:lpstr>Prezentace aplikace PowerPoint</vt:lpstr>
      <vt:lpstr>Zákaz diskriminace</vt:lpstr>
      <vt:lpstr>Prezentace aplikace PowerPoint</vt:lpstr>
      <vt:lpstr>Prezentace aplikace PowerPoint</vt:lpstr>
      <vt:lpstr>    Nové zásady od 1. ledna 2021 </vt:lpstr>
      <vt:lpstr>Původní § 6 odst. 4</vt:lpstr>
      <vt:lpstr>Pozměňovací návrh </vt:lpstr>
      <vt:lpstr>Důvody nesouhlasu MMR</vt:lpstr>
      <vt:lpstr>Srovnání se Slovenskem</vt:lpstr>
      <vt:lpstr>Dosavadní související úprava v ZZVZ</vt:lpstr>
      <vt:lpstr>Dosavadní související úprava v ZZVZ</vt:lpstr>
      <vt:lpstr>Dosavadní související úprava v ZZVZ</vt:lpstr>
      <vt:lpstr>Dosavadní související úprava v ZZVZ</vt:lpstr>
      <vt:lpstr>Dosavadní související úprava v ZZVZ</vt:lpstr>
      <vt:lpstr>Rozšíření zásad</vt:lpstr>
      <vt:lpstr>§ 6 odst. 4</vt:lpstr>
      <vt:lpstr>Vztahuje se na:</vt:lpstr>
      <vt:lpstr>§ 6 odst. 4</vt:lpstr>
      <vt:lpstr>Kdy?</vt:lpstr>
      <vt:lpstr>§ 6 odst. 4</vt:lpstr>
      <vt:lpstr>Kdy platí povinnost ?</vt:lpstr>
      <vt:lpstr>§ 6 odst. 4</vt:lpstr>
      <vt:lpstr>Zásady</vt:lpstr>
      <vt:lpstr>Rozšíření definic</vt:lpstr>
      <vt:lpstr>Rozšíření definic</vt:lpstr>
      <vt:lpstr>§ 6 odst. 4</vt:lpstr>
      <vt:lpstr>Odůvodnění postupu</vt:lpstr>
      <vt:lpstr>Prezentace aplikace PowerPoint</vt:lpstr>
      <vt:lpstr>ÚOHS-R0081/2022/VZ </vt:lpstr>
      <vt:lpstr>Metodická podpora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Ajmová Markéta</cp:lastModifiedBy>
  <cp:revision>599</cp:revision>
  <cp:lastPrinted>2015-12-10T13:00:09Z</cp:lastPrinted>
  <dcterms:created xsi:type="dcterms:W3CDTF">2012-11-28T11:32:44Z</dcterms:created>
  <dcterms:modified xsi:type="dcterms:W3CDTF">2023-11-18T11:18:56Z</dcterms:modified>
</cp:coreProperties>
</file>