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0"/>
  </p:notesMasterIdLst>
  <p:handoutMasterIdLst>
    <p:handoutMasterId r:id="rId81"/>
  </p:handoutMasterIdLst>
  <p:sldIdLst>
    <p:sldId id="762" r:id="rId5"/>
    <p:sldId id="1773" r:id="rId6"/>
    <p:sldId id="1896" r:id="rId7"/>
    <p:sldId id="1840" r:id="rId8"/>
    <p:sldId id="1897" r:id="rId9"/>
    <p:sldId id="1899" r:id="rId10"/>
    <p:sldId id="1841" r:id="rId11"/>
    <p:sldId id="1776" r:id="rId12"/>
    <p:sldId id="1900" r:id="rId13"/>
    <p:sldId id="1901" r:id="rId14"/>
    <p:sldId id="1902" r:id="rId15"/>
    <p:sldId id="1903" r:id="rId16"/>
    <p:sldId id="1904" r:id="rId17"/>
    <p:sldId id="1905" r:id="rId18"/>
    <p:sldId id="1906" r:id="rId19"/>
    <p:sldId id="1907" r:id="rId20"/>
    <p:sldId id="1908" r:id="rId21"/>
    <p:sldId id="1909" r:id="rId22"/>
    <p:sldId id="1910" r:id="rId23"/>
    <p:sldId id="1911" r:id="rId24"/>
    <p:sldId id="1912" r:id="rId25"/>
    <p:sldId id="1913" r:id="rId26"/>
    <p:sldId id="1915" r:id="rId27"/>
    <p:sldId id="1916" r:id="rId28"/>
    <p:sldId id="1917" r:id="rId29"/>
    <p:sldId id="1918" r:id="rId30"/>
    <p:sldId id="1919" r:id="rId31"/>
    <p:sldId id="1920" r:id="rId32"/>
    <p:sldId id="1922" r:id="rId33"/>
    <p:sldId id="1923" r:id="rId34"/>
    <p:sldId id="1925" r:id="rId35"/>
    <p:sldId id="1926" r:id="rId36"/>
    <p:sldId id="1927" r:id="rId37"/>
    <p:sldId id="1928" r:id="rId38"/>
    <p:sldId id="1929" r:id="rId39"/>
    <p:sldId id="1931" r:id="rId40"/>
    <p:sldId id="1930" r:id="rId41"/>
    <p:sldId id="1932" r:id="rId42"/>
    <p:sldId id="1933" r:id="rId43"/>
    <p:sldId id="1943" r:id="rId44"/>
    <p:sldId id="1934" r:id="rId45"/>
    <p:sldId id="1974" r:id="rId46"/>
    <p:sldId id="1944" r:id="rId47"/>
    <p:sldId id="1935" r:id="rId48"/>
    <p:sldId id="1936" r:id="rId49"/>
    <p:sldId id="1945" r:id="rId50"/>
    <p:sldId id="1946" r:id="rId51"/>
    <p:sldId id="1947" r:id="rId52"/>
    <p:sldId id="1948" r:id="rId53"/>
    <p:sldId id="1949" r:id="rId54"/>
    <p:sldId id="1950" r:id="rId55"/>
    <p:sldId id="1951" r:id="rId56"/>
    <p:sldId id="1965" r:id="rId57"/>
    <p:sldId id="1952" r:id="rId58"/>
    <p:sldId id="1953" r:id="rId59"/>
    <p:sldId id="1966" r:id="rId60"/>
    <p:sldId id="1967" r:id="rId61"/>
    <p:sldId id="1968" r:id="rId62"/>
    <p:sldId id="1969" r:id="rId63"/>
    <p:sldId id="1970" r:id="rId64"/>
    <p:sldId id="1954" r:id="rId65"/>
    <p:sldId id="1955" r:id="rId66"/>
    <p:sldId id="1958" r:id="rId67"/>
    <p:sldId id="1956" r:id="rId68"/>
    <p:sldId id="1957" r:id="rId69"/>
    <p:sldId id="1959" r:id="rId70"/>
    <p:sldId id="1960" r:id="rId71"/>
    <p:sldId id="1961" r:id="rId72"/>
    <p:sldId id="1962" r:id="rId73"/>
    <p:sldId id="1963" r:id="rId74"/>
    <p:sldId id="1964" r:id="rId75"/>
    <p:sldId id="1971" r:id="rId76"/>
    <p:sldId id="1972" r:id="rId77"/>
    <p:sldId id="1973" r:id="rId78"/>
    <p:sldId id="1384" r:id="rId79"/>
  </p:sldIdLst>
  <p:sldSz cx="9144000" cy="6858000" type="screen4x3"/>
  <p:notesSz cx="9926638" cy="67976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lenková Miluše" initials="M.M." lastIdx="0" clrIdx="0"/>
  <p:cmAuthor id="1" name="Fidler Vlastimil" initials="FV" lastIdx="29" clrIdx="1">
    <p:extLst>
      <p:ext uri="{19B8F6BF-5375-455C-9EA6-DF929625EA0E}">
        <p15:presenceInfo xmlns:p15="http://schemas.microsoft.com/office/powerpoint/2012/main" userId="S-1-5-21-1453678106-484518242-318601546-6332" providerId="AD"/>
      </p:ext>
    </p:extLst>
  </p:cmAuthor>
  <p:cmAuthor id="2" name="Matějková Pavla" initials="MP" lastIdx="4" clrIdx="2">
    <p:extLst>
      <p:ext uri="{19B8F6BF-5375-455C-9EA6-DF929625EA0E}">
        <p15:presenceInfo xmlns:p15="http://schemas.microsoft.com/office/powerpoint/2012/main" userId="S::pavla.matejkova@mmr.cz::67ebc989-36ad-409a-9baf-b89d312c07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500"/>
    <a:srgbClr val="FF9966"/>
    <a:srgbClr val="000099"/>
    <a:srgbClr val="DB7D00"/>
    <a:srgbClr val="00AF3F"/>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82" autoAdjust="0"/>
    <p:restoredTop sz="89609" autoAdjust="0"/>
  </p:normalViewPr>
  <p:slideViewPr>
    <p:cSldViewPr>
      <p:cViewPr varScale="1">
        <p:scale>
          <a:sx n="80" d="100"/>
          <a:sy n="80" d="100"/>
        </p:scale>
        <p:origin x="96" y="786"/>
      </p:cViewPr>
      <p:guideLst>
        <p:guide orient="horz" pos="2160"/>
        <p:guide pos="2880"/>
      </p:guideLst>
    </p:cSldViewPr>
  </p:slideViewPr>
  <p:outlineViewPr>
    <p:cViewPr>
      <p:scale>
        <a:sx n="33" d="100"/>
        <a:sy n="33" d="100"/>
      </p:scale>
      <p:origin x="0" y="3252"/>
    </p:cViewPr>
  </p:outlineViewPr>
  <p:notesTextViewPr>
    <p:cViewPr>
      <p:scale>
        <a:sx n="100" d="100"/>
        <a:sy n="100" d="100"/>
      </p:scale>
      <p:origin x="0" y="0"/>
    </p:cViewPr>
  </p:notesTextViewPr>
  <p:sorterViewPr>
    <p:cViewPr>
      <p:scale>
        <a:sx n="100" d="100"/>
        <a:sy n="100" d="100"/>
      </p:scale>
      <p:origin x="0" y="9114"/>
    </p:cViewPr>
  </p:sorterViewPr>
  <p:notesViewPr>
    <p:cSldViewPr>
      <p:cViewPr varScale="1">
        <p:scale>
          <a:sx n="90" d="100"/>
          <a:sy n="90" d="100"/>
        </p:scale>
        <p:origin x="-3714" y="-114"/>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viewProps" Target="viewProp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notesMaster" Target="notesMasters/notesMaster1.xml"/><Relationship Id="rId85"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handoutMaster" Target="handoutMasters/handoutMaster1.xml"/><Relationship Id="rId86"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61" Type="http://schemas.openxmlformats.org/officeDocument/2006/relationships/slide" Target="slides/slide57.xml"/><Relationship Id="rId8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1543" cy="339884"/>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sz="quarter" idx="1"/>
          </p:nvPr>
        </p:nvSpPr>
        <p:spPr>
          <a:xfrm>
            <a:off x="5622799" y="0"/>
            <a:ext cx="4301543" cy="339884"/>
          </a:xfrm>
          <a:prstGeom prst="rect">
            <a:avLst/>
          </a:prstGeom>
        </p:spPr>
        <p:txBody>
          <a:bodyPr vert="horz" lIns="91669" tIns="45834" rIns="91669" bIns="45834" rtlCol="0"/>
          <a:lstStyle>
            <a:lvl1pPr algn="r">
              <a:defRPr sz="1200"/>
            </a:lvl1pPr>
          </a:lstStyle>
          <a:p>
            <a:fld id="{DEDA9FB6-D9ED-404E-AFD2-37E0835FC3D6}" type="datetimeFigureOut">
              <a:rPr lang="cs-CZ" smtClean="0"/>
              <a:pPr/>
              <a:t>30.11.2023</a:t>
            </a:fld>
            <a:endParaRPr lang="cs-CZ"/>
          </a:p>
        </p:txBody>
      </p:sp>
      <p:sp>
        <p:nvSpPr>
          <p:cNvPr id="4" name="Zástupný symbol pro zápatí 3"/>
          <p:cNvSpPr>
            <a:spLocks noGrp="1"/>
          </p:cNvSpPr>
          <p:nvPr>
            <p:ph type="ftr" sz="quarter" idx="2"/>
          </p:nvPr>
        </p:nvSpPr>
        <p:spPr>
          <a:xfrm>
            <a:off x="1" y="6456611"/>
            <a:ext cx="4301543" cy="339884"/>
          </a:xfrm>
          <a:prstGeom prst="rect">
            <a:avLst/>
          </a:prstGeom>
        </p:spPr>
        <p:txBody>
          <a:bodyPr vert="horz" lIns="91669" tIns="45834" rIns="91669" bIns="4583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2799" y="6456611"/>
            <a:ext cx="4301543" cy="339884"/>
          </a:xfrm>
          <a:prstGeom prst="rect">
            <a:avLst/>
          </a:prstGeom>
        </p:spPr>
        <p:txBody>
          <a:bodyPr vert="horz" lIns="91669" tIns="45834" rIns="91669" bIns="45834"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1543" cy="339884"/>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idx="1"/>
          </p:nvPr>
        </p:nvSpPr>
        <p:spPr>
          <a:xfrm>
            <a:off x="5622799" y="0"/>
            <a:ext cx="4301543" cy="339884"/>
          </a:xfrm>
          <a:prstGeom prst="rect">
            <a:avLst/>
          </a:prstGeom>
        </p:spPr>
        <p:txBody>
          <a:bodyPr vert="horz" lIns="91669" tIns="45834" rIns="91669" bIns="45834" rtlCol="0"/>
          <a:lstStyle>
            <a:lvl1pPr algn="r">
              <a:defRPr sz="1200"/>
            </a:lvl1pPr>
          </a:lstStyle>
          <a:p>
            <a:fld id="{07B48070-1754-4046-9E38-6F5D9D5E9BB1}" type="datetimeFigureOut">
              <a:rPr lang="cs-CZ" smtClean="0"/>
              <a:pPr/>
              <a:t>30.11.2023</a:t>
            </a:fld>
            <a:endParaRPr lang="cs-CZ"/>
          </a:p>
        </p:txBody>
      </p:sp>
      <p:sp>
        <p:nvSpPr>
          <p:cNvPr id="4" name="Zástupný symbol pro obrázek snímku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669" tIns="45834" rIns="91669" bIns="45834" rtlCol="0" anchor="ctr"/>
          <a:lstStyle/>
          <a:p>
            <a:endParaRPr lang="cs-CZ"/>
          </a:p>
        </p:txBody>
      </p:sp>
      <p:sp>
        <p:nvSpPr>
          <p:cNvPr id="5" name="Zástupný symbol pro poznámky 4"/>
          <p:cNvSpPr>
            <a:spLocks noGrp="1"/>
          </p:cNvSpPr>
          <p:nvPr>
            <p:ph type="body" sz="quarter" idx="3"/>
          </p:nvPr>
        </p:nvSpPr>
        <p:spPr>
          <a:xfrm>
            <a:off x="992665" y="3228896"/>
            <a:ext cx="7941310" cy="3058954"/>
          </a:xfrm>
          <a:prstGeom prst="rect">
            <a:avLst/>
          </a:prstGeom>
        </p:spPr>
        <p:txBody>
          <a:bodyPr vert="horz" lIns="91669" tIns="45834" rIns="91669" bIns="45834"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6456611"/>
            <a:ext cx="4301543" cy="339884"/>
          </a:xfrm>
          <a:prstGeom prst="rect">
            <a:avLst/>
          </a:prstGeom>
        </p:spPr>
        <p:txBody>
          <a:bodyPr vert="horz" lIns="91669" tIns="45834" rIns="91669" bIns="4583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799" y="6456611"/>
            <a:ext cx="4301543" cy="339884"/>
          </a:xfrm>
          <a:prstGeom prst="rect">
            <a:avLst/>
          </a:prstGeom>
        </p:spPr>
        <p:txBody>
          <a:bodyPr vert="horz" lIns="91669" tIns="45834" rIns="91669" bIns="45834"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6469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43</a:t>
            </a:fld>
            <a:endParaRPr lang="cs-CZ"/>
          </a:p>
        </p:txBody>
      </p:sp>
    </p:spTree>
    <p:extLst>
      <p:ext uri="{BB962C8B-B14F-4D97-AF65-F5344CB8AC3E}">
        <p14:creationId xmlns:p14="http://schemas.microsoft.com/office/powerpoint/2010/main" val="19552464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BA6178A0-1E68-4502-A3F7-15E4EA4A7219}" type="datetimeFigureOut">
              <a:rPr lang="cs-CZ" smtClean="0"/>
              <a:t>30.11.2023</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AA28307C-8575-4F60-9FAB-B81676BCDEC1}" type="slidenum">
              <a:rPr lang="cs-CZ" smtClean="0"/>
              <a:t>‹#›</a:t>
            </a:fld>
            <a:endParaRPr lang="cs-CZ"/>
          </a:p>
        </p:txBody>
      </p:sp>
    </p:spTree>
    <p:extLst>
      <p:ext uri="{BB962C8B-B14F-4D97-AF65-F5344CB8AC3E}">
        <p14:creationId xmlns:p14="http://schemas.microsoft.com/office/powerpoint/2010/main" val="4170401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cs-CZ"/>
          </a:p>
        </p:txBody>
      </p:sp>
      <p:sp>
        <p:nvSpPr>
          <p:cNvPr id="3" name="Zástupný symbol pro zápatí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a:xfrm>
            <a:off x="7010400" y="6483350"/>
            <a:ext cx="2133600" cy="365125"/>
          </a:xfrm>
          <a:prstGeom prst="rect">
            <a:avLst/>
          </a:prstGeom>
        </p:spPr>
        <p:txBody>
          <a:bodyPr/>
          <a:lstStyle>
            <a:lvl1pPr>
              <a:defRPr sz="1000">
                <a:solidFill>
                  <a:srgbClr val="153255"/>
                </a:solidFill>
              </a:defRPr>
            </a:lvl1pPr>
          </a:lstStyle>
          <a:p>
            <a:pPr>
              <a:defRPr/>
            </a:pPr>
            <a:fld id="{2A4A71D0-3820-4537-8AC9-32459DED91C8}" type="slidenum">
              <a:rPr lang="cs-CZ"/>
              <a:pPr>
                <a:defRPr/>
              </a:pPr>
              <a:t>‹#›</a:t>
            </a:fld>
            <a:endParaRPr lang="cs-CZ" dirty="0"/>
          </a:p>
        </p:txBody>
      </p:sp>
    </p:spTree>
    <p:extLst>
      <p:ext uri="{BB962C8B-B14F-4D97-AF65-F5344CB8AC3E}">
        <p14:creationId xmlns:p14="http://schemas.microsoft.com/office/powerpoint/2010/main" val="1340479492"/>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8"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uohs.cz/cs/verejne-zakazky/sbirky-rozhodnuti/detail-19206.html"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www.uohs.cz/cs/verejne-zakazky/sbirky-rozhodnuti/detail-19196.html"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s://www.uohs.cz/cs/verejne-zakazky/sbirky-rozhodnuti/detail-19201.html"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hyperlink" Target="https://www.uohs.cz/cs/verejne-zakazky/sbirky-rozhodnuti/detail-19220.html"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hyperlink" Target="https://www.uohs.cz/cs/verejne-zakazky/sbirky-rozhodnuti/detail-19217.html" TargetMode="Externa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hyperlink" Target="https://www.uohs.cz/cs/verejne-zakazky/sbirky-rozhodnuti/detail-19248.html" TargetMode="External"/><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lstStyle/>
          <a:p>
            <a:pPr marL="0" indent="0">
              <a:buNone/>
            </a:pPr>
            <a:endParaRPr lang="cs-CZ" sz="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2000" b="1" dirty="0">
              <a:solidFill>
                <a:srgbClr val="000099"/>
              </a:solidFill>
            </a:endParaRPr>
          </a:p>
          <a:p>
            <a:pPr marL="0" indent="0" algn="ctr">
              <a:buNone/>
            </a:pPr>
            <a:r>
              <a:rPr lang="cs-CZ" sz="4400" b="1" dirty="0">
                <a:solidFill>
                  <a:srgbClr val="000099"/>
                </a:solidFill>
              </a:rPr>
              <a:t>Vybraná rozhodnutí ÚOHS</a:t>
            </a:r>
          </a:p>
          <a:p>
            <a:pPr marL="0" indent="0" algn="ctr">
              <a:buNone/>
            </a:pPr>
            <a:r>
              <a:rPr lang="cs-CZ" sz="4400" b="1" dirty="0">
                <a:solidFill>
                  <a:srgbClr val="000099"/>
                </a:solidFill>
              </a:rPr>
              <a:t>- </a:t>
            </a:r>
          </a:p>
          <a:p>
            <a:pPr marL="0" indent="0" algn="ctr">
              <a:buNone/>
            </a:pPr>
            <a:r>
              <a:rPr lang="cs-CZ" sz="4400" b="1" dirty="0">
                <a:solidFill>
                  <a:srgbClr val="000099"/>
                </a:solidFill>
              </a:rPr>
              <a:t>září 2023</a:t>
            </a:r>
          </a:p>
          <a:p>
            <a:pPr marL="0" indent="0" algn="ctr">
              <a:buNone/>
            </a:pPr>
            <a:endParaRPr lang="cs-CZ" sz="2400" dirty="0">
              <a:solidFill>
                <a:srgbClr val="000099"/>
              </a:solidFill>
            </a:endParaRPr>
          </a:p>
          <a:p>
            <a:pPr marL="0" indent="0" algn="r">
              <a:buNone/>
            </a:pPr>
            <a:endParaRPr lang="cs-CZ" sz="2400" dirty="0">
              <a:solidFill>
                <a:srgbClr val="000099"/>
              </a:solidFill>
            </a:endParaRPr>
          </a:p>
          <a:p>
            <a:pPr marL="0" indent="0" algn="r">
              <a:buNone/>
            </a:pPr>
            <a:r>
              <a:rPr lang="cs-CZ" sz="1800" dirty="0">
                <a:solidFill>
                  <a:schemeClr val="accent1"/>
                </a:solidFill>
              </a:rPr>
              <a:t>Odbor strategií práva a elektronizace veřejných zakázek  </a:t>
            </a:r>
          </a:p>
          <a:p>
            <a:pPr marL="0" indent="0" algn="r">
              <a:buNone/>
            </a:pPr>
            <a:endParaRPr lang="cs-CZ" sz="1800" dirty="0">
              <a:solidFill>
                <a:schemeClr val="accent1"/>
              </a:solidFill>
            </a:endParaRPr>
          </a:p>
        </p:txBody>
      </p:sp>
    </p:spTree>
    <p:extLst>
      <p:ext uri="{BB962C8B-B14F-4D97-AF65-F5344CB8AC3E}">
        <p14:creationId xmlns:p14="http://schemas.microsoft.com/office/powerpoint/2010/main" val="67639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osvědčení objednatele o řádném poskytnutí a dokončení služeb</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89756" y="1340768"/>
            <a:ext cx="8964488" cy="5254195"/>
          </a:xfrm>
          <a:prstGeom prst="rect">
            <a:avLst/>
          </a:prstGeom>
          <a:noFill/>
        </p:spPr>
        <p:txBody>
          <a:bodyPr wrap="square">
            <a:spAutoFit/>
          </a:bodyPr>
          <a:lstStyle/>
          <a:p>
            <a:pPr algn="just">
              <a:lnSpc>
                <a:spcPct val="107000"/>
              </a:lnSpc>
              <a:spcAft>
                <a:spcPts val="800"/>
              </a:spcAft>
            </a:pPr>
            <a:r>
              <a:rPr lang="cs-CZ" sz="2100" dirty="0">
                <a:effectLst/>
                <a:ea typeface="Calibri" panose="020F0502020204030204" pitchFamily="34" charset="0"/>
                <a:cs typeface="Times New Roman" panose="02020603050405020304" pitchFamily="18" charset="0"/>
              </a:rPr>
              <a:t>136.     V této souvislosti </a:t>
            </a:r>
            <a:r>
              <a:rPr lang="cs-CZ" sz="2100" dirty="0">
                <a:solidFill>
                  <a:srgbClr val="00B050"/>
                </a:solidFill>
                <a:effectLst/>
                <a:ea typeface="Calibri" panose="020F0502020204030204" pitchFamily="34" charset="0"/>
                <a:cs typeface="Times New Roman" panose="02020603050405020304" pitchFamily="18" charset="0"/>
              </a:rPr>
              <a:t>Úřad upozorňuje, že je třeba zásadně rozlišovat mezi technickými kvalifikačními předpoklady dle § 79 odst. 2 písm. b) zákona a dle § 79 odst. 2 písm. e) zákona, neboť charakter a smysl těchto kvalifikačních kritérií je odlišný.</a:t>
            </a:r>
            <a:r>
              <a:rPr lang="cs-CZ" sz="2100" dirty="0">
                <a:effectLst/>
                <a:ea typeface="Calibri" panose="020F0502020204030204" pitchFamily="34" charset="0"/>
                <a:cs typeface="Times New Roman" panose="02020603050405020304" pitchFamily="18" charset="0"/>
              </a:rPr>
              <a:t> </a:t>
            </a:r>
            <a:r>
              <a:rPr lang="cs-CZ" sz="2100" dirty="0">
                <a:solidFill>
                  <a:srgbClr val="C00000"/>
                </a:solidFill>
                <a:effectLst/>
                <a:ea typeface="Calibri" panose="020F0502020204030204" pitchFamily="34" charset="0"/>
                <a:cs typeface="Times New Roman" panose="02020603050405020304" pitchFamily="18" charset="0"/>
              </a:rPr>
              <a:t>Kritérium technické kvalifikace dle § 79 písm. b) zákona vypovídá o předchozích zkušenostech dodavatele s obdobným předmětem plnění jako předmět dané veřejné zakázky a je tak určitým ukazatelem o tom, že je daný dodavatel schopen dané plnění realizovat</a:t>
            </a:r>
            <a:r>
              <a:rPr lang="cs-CZ" sz="2100" dirty="0">
                <a:effectLst/>
                <a:ea typeface="Calibri" panose="020F0502020204030204" pitchFamily="34" charset="0"/>
                <a:cs typeface="Times New Roman" panose="02020603050405020304" pitchFamily="18" charset="0"/>
              </a:rPr>
              <a:t> (jelikož s takovou realizací má již své zkušenosti). </a:t>
            </a:r>
            <a:r>
              <a:rPr lang="cs-CZ" sz="2100" dirty="0">
                <a:solidFill>
                  <a:srgbClr val="7030A0"/>
                </a:solidFill>
                <a:effectLst/>
                <a:ea typeface="Calibri" panose="020F0502020204030204" pitchFamily="34" charset="0"/>
                <a:cs typeface="Times New Roman" panose="02020603050405020304" pitchFamily="18" charset="0"/>
              </a:rPr>
              <a:t>Naproti tomu kritérium technické kvalifikace dle § 79 odst. 2 písm. e) zákona, které zadavateli umožňuje požadovat „popis technického vybavení, popis opatření dodavatele k zajištění kvality nebo popis zařízení pro výzkum“ se týká pouze dispozice s požadovanými věcmi či zavedených opatření</a:t>
            </a:r>
            <a:r>
              <a:rPr lang="cs-CZ" sz="2100" dirty="0">
                <a:effectLst/>
                <a:ea typeface="Calibri" panose="020F0502020204030204" pitchFamily="34" charset="0"/>
                <a:cs typeface="Times New Roman" panose="02020603050405020304" pitchFamily="18" charset="0"/>
              </a:rPr>
              <a:t> (např. formou certifikace zavedených postupů) </a:t>
            </a:r>
            <a:r>
              <a:rPr lang="cs-CZ" sz="2100" dirty="0">
                <a:solidFill>
                  <a:srgbClr val="7030A0"/>
                </a:solidFill>
                <a:effectLst/>
                <a:ea typeface="Calibri" panose="020F0502020204030204" pitchFamily="34" charset="0"/>
                <a:cs typeface="Times New Roman" panose="02020603050405020304" pitchFamily="18" charset="0"/>
              </a:rPr>
              <a:t>jako s určitým materiálně a kvalitativně technickým předpokladem k plnění činností </a:t>
            </a:r>
            <a:r>
              <a:rPr lang="cs-CZ" sz="2100" dirty="0">
                <a:effectLst/>
                <a:ea typeface="Calibri" panose="020F0502020204030204" pitchFamily="34" charset="0"/>
                <a:cs typeface="Times New Roman" panose="02020603050405020304" pitchFamily="18" charset="0"/>
              </a:rPr>
              <a:t>při plnění veřejné zakázky (používání těchto věcí a uplatňování těchto opatření). …</a:t>
            </a:r>
          </a:p>
        </p:txBody>
      </p:sp>
    </p:spTree>
    <p:extLst>
      <p:ext uri="{BB962C8B-B14F-4D97-AF65-F5344CB8AC3E}">
        <p14:creationId xmlns:p14="http://schemas.microsoft.com/office/powerpoint/2010/main" val="3723307809"/>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osvědčení objednatele o řádném poskytnutí a dokončení služeb</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89756" y="1340768"/>
            <a:ext cx="8964488" cy="4878195"/>
          </a:xfrm>
          <a:prstGeom prst="rect">
            <a:avLst/>
          </a:prstGeom>
          <a:noFill/>
        </p:spPr>
        <p:txBody>
          <a:bodyPr wrap="square">
            <a:spAutoFit/>
          </a:bodyPr>
          <a:lstStyle/>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136.     … V žádném případě tedy </a:t>
            </a:r>
            <a:r>
              <a:rPr lang="cs-CZ" sz="2200" dirty="0">
                <a:solidFill>
                  <a:srgbClr val="0070C0"/>
                </a:solidFill>
                <a:effectLst/>
                <a:ea typeface="Calibri" panose="020F0502020204030204" pitchFamily="34" charset="0"/>
                <a:cs typeface="Times New Roman" panose="02020603050405020304" pitchFamily="18" charset="0"/>
              </a:rPr>
              <a:t>nelze osvědčení objednatelů o řádném plnění služeb podřadit pod kritérium technické kvalifikace dle § 79 odst. 2 písm. e) zákona, a tak de facto obcházet skutečnost, že zákonodárce ve vztahu k veřejným zakázkám na služby možnost požadovat k prokázání kritérií technické kvalifikace dle § 79 odst. 2 písm. b) zákona prostřednictvím osvědčení objednatelů nestanovil. </a:t>
            </a:r>
            <a:r>
              <a:rPr lang="cs-CZ" sz="2200" dirty="0">
                <a:effectLst/>
                <a:ea typeface="Calibri" panose="020F0502020204030204" pitchFamily="34" charset="0"/>
                <a:cs typeface="Times New Roman" panose="02020603050405020304" pitchFamily="18" charset="0"/>
              </a:rPr>
              <a:t>Je tak jednak zřejmé, že požadavek na osvědčení objednatelů o řádném plnění služeb nelze podřadit pod kritérium technické kvalifikace dle § 79 odst. 2 písm. e) zákona a jednak, že zákon s ohledem na znění § 79 odst. 2 písm. b) zákona nestanoví možnost požadovat spolu se seznamem významných služeb i osvědčení objednatelů o jejich řádném poskytnutí.</a:t>
            </a:r>
          </a:p>
          <a:p>
            <a:pPr algn="just">
              <a:lnSpc>
                <a:spcPct val="107000"/>
              </a:lnSpc>
              <a:spcAft>
                <a:spcPts val="800"/>
              </a:spcAft>
            </a:pPr>
            <a:endParaRPr lang="cs-CZ" sz="2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8125470"/>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osvědčení objednatele o řádném poskytnutí a dokončení služeb</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89756" y="1268760"/>
            <a:ext cx="8964488" cy="5137881"/>
          </a:xfrm>
          <a:prstGeom prst="rect">
            <a:avLst/>
          </a:prstGeom>
          <a:noFill/>
        </p:spPr>
        <p:txBody>
          <a:bodyPr wrap="square">
            <a:spAutoFit/>
          </a:bodyPr>
          <a:lstStyle/>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137.     K výše uvedenému </a:t>
            </a:r>
            <a:r>
              <a:rPr lang="cs-CZ" sz="2200" dirty="0">
                <a:solidFill>
                  <a:srgbClr val="00B050"/>
                </a:solidFill>
                <a:effectLst/>
                <a:ea typeface="Calibri" panose="020F0502020204030204" pitchFamily="34" charset="0"/>
                <a:cs typeface="Times New Roman" panose="02020603050405020304" pitchFamily="18" charset="0"/>
              </a:rPr>
              <a:t>Úřad dále uvádí, že při vymezení požadavků na kvalifikaci dodavatelů u veřejných zakázek v nadlimitním režimu zákonodárce restriktivně omezil prostor pro svobodné uvážení zadavatele, neboť ustanovením § 73 odst. 4</a:t>
            </a:r>
            <a:r>
              <a:rPr lang="cs-CZ" sz="2200" dirty="0">
                <a:effectLst/>
                <a:ea typeface="Calibri" panose="020F0502020204030204" pitchFamily="34" charset="0"/>
                <a:cs typeface="Times New Roman" panose="02020603050405020304" pitchFamily="18" charset="0"/>
              </a:rPr>
              <a:t> (věta před středníkem) </a:t>
            </a:r>
            <a:r>
              <a:rPr lang="cs-CZ" sz="2200" dirty="0">
                <a:solidFill>
                  <a:srgbClr val="00B050"/>
                </a:solidFill>
                <a:effectLst/>
                <a:ea typeface="Calibri" panose="020F0502020204030204" pitchFamily="34" charset="0"/>
                <a:cs typeface="Times New Roman" panose="02020603050405020304" pitchFamily="18" charset="0"/>
              </a:rPr>
              <a:t>zákona výslovně stanovil, že zadavatel není v nadlimitním režimu oprávněn požadovat prokázání jiné způsobilosti a kvalifikace, než která je uvedena v odstavcích 1 až 3 tohoto ustanovení, tedy včetně technické kvalifikace podle § 79 zákona</a:t>
            </a:r>
            <a:r>
              <a:rPr lang="cs-CZ" sz="2200" dirty="0">
                <a:effectLst/>
                <a:ea typeface="Calibri" panose="020F0502020204030204" pitchFamily="34" charset="0"/>
                <a:cs typeface="Times New Roman" panose="02020603050405020304" pitchFamily="18" charset="0"/>
              </a:rPr>
              <a:t>, jak vyplývá ze znění § 73 odst. 3 písm. b) zákona. </a:t>
            </a:r>
            <a:r>
              <a:rPr lang="cs-CZ" sz="2200" dirty="0">
                <a:solidFill>
                  <a:srgbClr val="C00000"/>
                </a:solidFill>
                <a:effectLst/>
                <a:ea typeface="Calibri" panose="020F0502020204030204" pitchFamily="34" charset="0"/>
                <a:cs typeface="Times New Roman" panose="02020603050405020304" pitchFamily="18" charset="0"/>
              </a:rPr>
              <a:t>Tímto ustanovením tudíž zákonodárce v nadlimitním režimu omezil okruh možných požadavků na technickou kvalifikaci dodavatelů výlučně na jím předem aprobovaná kritéria a způsoby jejich dokládání uvedená v ustanovení § 79 zákona</a:t>
            </a:r>
            <a:r>
              <a:rPr lang="cs-CZ" sz="2200" dirty="0">
                <a:effectLst/>
                <a:ea typeface="Calibri" panose="020F0502020204030204" pitchFamily="34" charset="0"/>
                <a:cs typeface="Times New Roman" panose="02020603050405020304" pitchFamily="18" charset="0"/>
              </a:rPr>
              <a:t>, a to pro všechny veřejné zakázky zadávané v nadlimitním režimu. …</a:t>
            </a:r>
          </a:p>
        </p:txBody>
      </p:sp>
    </p:spTree>
    <p:extLst>
      <p:ext uri="{BB962C8B-B14F-4D97-AF65-F5344CB8AC3E}">
        <p14:creationId xmlns:p14="http://schemas.microsoft.com/office/powerpoint/2010/main" val="2086758234"/>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osvědčení objednatele o řádném poskytnutí a dokončení služeb</a:t>
            </a:r>
          </a:p>
        </p:txBody>
      </p:sp>
      <p:sp>
        <p:nvSpPr>
          <p:cNvPr id="4" name="TextovéPole 3">
            <a:extLst>
              <a:ext uri="{FF2B5EF4-FFF2-40B4-BE49-F238E27FC236}">
                <a16:creationId xmlns:a16="http://schemas.microsoft.com/office/drawing/2014/main" id="{CE8D3090-4408-4BAC-8274-F8A64206627E}"/>
              </a:ext>
            </a:extLst>
          </p:cNvPr>
          <p:cNvSpPr txBox="1"/>
          <p:nvPr/>
        </p:nvSpPr>
        <p:spPr>
          <a:xfrm>
            <a:off x="89756" y="1916832"/>
            <a:ext cx="8964488" cy="3688767"/>
          </a:xfrm>
          <a:prstGeom prst="rect">
            <a:avLst/>
          </a:prstGeom>
          <a:noFill/>
        </p:spPr>
        <p:txBody>
          <a:bodyPr wrap="square">
            <a:spAutoFit/>
          </a:bodyPr>
          <a:lstStyle/>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138.     Z výše uvedeného tak vyplývá, že </a:t>
            </a:r>
            <a:r>
              <a:rPr lang="cs-CZ" sz="2200" dirty="0">
                <a:solidFill>
                  <a:srgbClr val="0070C0"/>
                </a:solidFill>
                <a:effectLst/>
                <a:ea typeface="Calibri" panose="020F0502020204030204" pitchFamily="34" charset="0"/>
                <a:cs typeface="Times New Roman" panose="02020603050405020304" pitchFamily="18" charset="0"/>
              </a:rPr>
              <a:t>zákon zadavateli neumožňuje požadovat spolu se seznamem poskytnutých služeb rovněž osvědčení objednatelů o řádném plnění služeb, a takový postup je tedy zákonem zakázán. </a:t>
            </a:r>
            <a:r>
              <a:rPr lang="cs-CZ" sz="2200" dirty="0">
                <a:effectLst/>
                <a:ea typeface="Calibri" panose="020F0502020204030204" pitchFamily="34" charset="0"/>
                <a:cs typeface="Times New Roman" panose="02020603050405020304" pitchFamily="18" charset="0"/>
              </a:rPr>
              <a:t>Vzhledem k tomu, že zadavatel v šetřeném případě v čl. 11.3.4. „potvrzení o řádném provedení díla od účastníkových odběratelů“ (a tedy osvědčení objednatelů o řádném plnění služeb) požadoval, postupoval tak v rozporu s tímto zákazem. Úřad tak uzavírá, že </a:t>
            </a:r>
            <a:r>
              <a:rPr lang="cs-CZ" sz="2200" dirty="0">
                <a:solidFill>
                  <a:srgbClr val="00B050"/>
                </a:solidFill>
                <a:effectLst/>
                <a:ea typeface="Calibri" panose="020F0502020204030204" pitchFamily="34" charset="0"/>
                <a:cs typeface="Times New Roman" panose="02020603050405020304" pitchFamily="18" charset="0"/>
              </a:rPr>
              <a:t>požadoval-li zadavatel v zadávacích podmínkách předložení osvědčení objednatele o řádném poskytnutí významných služeb, stanovil zadávací podmínky v rozporu se zákonem.</a:t>
            </a:r>
            <a:endParaRPr lang="cs-CZ" sz="2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3088584"/>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nepřiměřeným kritériím technické kvalifikace</a:t>
            </a:r>
          </a:p>
        </p:txBody>
      </p:sp>
      <p:sp>
        <p:nvSpPr>
          <p:cNvPr id="4" name="TextovéPole 3">
            <a:extLst>
              <a:ext uri="{FF2B5EF4-FFF2-40B4-BE49-F238E27FC236}">
                <a16:creationId xmlns:a16="http://schemas.microsoft.com/office/drawing/2014/main" id="{CE8D3090-4408-4BAC-8274-F8A64206627E}"/>
              </a:ext>
            </a:extLst>
          </p:cNvPr>
          <p:cNvSpPr txBox="1"/>
          <p:nvPr/>
        </p:nvSpPr>
        <p:spPr>
          <a:xfrm>
            <a:off x="89756" y="1148009"/>
            <a:ext cx="8964488" cy="5700791"/>
          </a:xfrm>
          <a:prstGeom prst="rect">
            <a:avLst/>
          </a:prstGeom>
          <a:noFill/>
        </p:spPr>
        <p:txBody>
          <a:bodyPr wrap="square">
            <a:spAutoFit/>
          </a:bodyPr>
          <a:lstStyle/>
          <a:p>
            <a:pPr algn="just">
              <a:lnSpc>
                <a:spcPct val="107000"/>
              </a:lnSpc>
              <a:spcAft>
                <a:spcPts val="800"/>
              </a:spcAft>
            </a:pPr>
            <a:r>
              <a:rPr lang="cs-CZ" sz="1900">
                <a:effectLst/>
                <a:ea typeface="Calibri" panose="020F0502020204030204" pitchFamily="34" charset="0"/>
                <a:cs typeface="Times New Roman" panose="02020603050405020304" pitchFamily="18" charset="0"/>
              </a:rPr>
              <a:t>142.     </a:t>
            </a:r>
            <a:r>
              <a:rPr lang="cs-CZ" sz="1900">
                <a:solidFill>
                  <a:srgbClr val="7030A0"/>
                </a:solidFill>
                <a:effectLst/>
                <a:ea typeface="Calibri" panose="020F0502020204030204" pitchFamily="34" charset="0"/>
                <a:cs typeface="Times New Roman" panose="02020603050405020304" pitchFamily="18" charset="0"/>
              </a:rPr>
              <a:t>Kritéria technické kvalifikace stanoví zadavatel, a to za účelem prokázání lidských zdrojů, technických zdrojů nebo odborných schopností a zkušeností nezbytných pro plnění veřejné zakázky v odpovídající kvalitě. </a:t>
            </a:r>
            <a:r>
              <a:rPr lang="cs-CZ" sz="1900">
                <a:effectLst/>
                <a:ea typeface="Calibri" panose="020F0502020204030204" pitchFamily="34" charset="0"/>
                <a:cs typeface="Times New Roman" panose="02020603050405020304" pitchFamily="18" charset="0"/>
              </a:rPr>
              <a:t>Vlastní účel </a:t>
            </a:r>
            <a:r>
              <a:rPr lang="cs-CZ" sz="1900">
                <a:solidFill>
                  <a:srgbClr val="0070C0"/>
                </a:solidFill>
                <a:effectLst/>
                <a:ea typeface="Calibri" panose="020F0502020204030204" pitchFamily="34" charset="0"/>
                <a:cs typeface="Times New Roman" panose="02020603050405020304" pitchFamily="18" charset="0"/>
              </a:rPr>
              <a:t>stanovení kritérií technické kvalifikace pak směřuje k zajištění faktické realizace veřejné zakázky pouze dodavateli, kteří k tomu mají dostatečnou technickou způsobilost</a:t>
            </a:r>
            <a:r>
              <a:rPr lang="cs-CZ" sz="1900">
                <a:effectLst/>
                <a:ea typeface="Calibri" panose="020F0502020204030204" pitchFamily="34" charset="0"/>
                <a:cs typeface="Times New Roman" panose="02020603050405020304" pitchFamily="18" charset="0"/>
              </a:rPr>
              <a:t>. Prostřednictvím kritérií technické kvalifikace by tak mělo dojít k ověření personálních a technických kapacit dodavatele, případně k ověření jeho odborných schopností a zkušeností, pokud jsou nezbytné k plnění veřejné zakázky. </a:t>
            </a:r>
            <a:r>
              <a:rPr lang="cs-CZ" sz="1900">
                <a:solidFill>
                  <a:srgbClr val="00B050"/>
                </a:solidFill>
                <a:effectLst/>
                <a:ea typeface="Calibri" panose="020F0502020204030204" pitchFamily="34" charset="0"/>
                <a:cs typeface="Times New Roman" panose="02020603050405020304" pitchFamily="18" charset="0"/>
              </a:rPr>
              <a:t>Cílem je zajistit, aby předmětem hodnocení byly pouze nabídky dodavatelů, u nichž jsou v nejvyšší možné míře vyloučeny pochybnosti o tom, že budou reálně schopni v požadované kvalitě a včas, tedy řádně, dodat předmět plnění </a:t>
            </a:r>
            <a:r>
              <a:rPr lang="cs-CZ" sz="1900">
                <a:effectLst/>
                <a:ea typeface="Calibri" panose="020F0502020204030204" pitchFamily="34" charset="0"/>
                <a:cs typeface="Times New Roman" panose="02020603050405020304" pitchFamily="18" charset="0"/>
              </a:rPr>
              <a:t>veřejné zakázky. Tím je minimalizováno riziko zadavatele, že dojde ke zmaření primárního účelu zadávacího řízení, kterým je řádná a efektivní realizace plnění, jež je předmětem veřejné zakázky. Zadavatelem uplatněné požadavky na splnění technických kvalifikačních kritérií tedy mají zajistit, aby se o přidělení veřejné zakázky ucházeli pouze ti dodavatelé, kteří jsou ve skutečnosti schopni po stránce technické tuto zakázku v případě jejich úspěchu v zadávacím řízení též plnit.</a:t>
            </a:r>
            <a:endParaRPr lang="cs-CZ" sz="19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1538490"/>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nepřiměřeným kritériím technické kvalifikace</a:t>
            </a:r>
          </a:p>
        </p:txBody>
      </p:sp>
      <p:sp>
        <p:nvSpPr>
          <p:cNvPr id="4" name="TextovéPole 3">
            <a:extLst>
              <a:ext uri="{FF2B5EF4-FFF2-40B4-BE49-F238E27FC236}">
                <a16:creationId xmlns:a16="http://schemas.microsoft.com/office/drawing/2014/main" id="{CE8D3090-4408-4BAC-8274-F8A64206627E}"/>
              </a:ext>
            </a:extLst>
          </p:cNvPr>
          <p:cNvSpPr txBox="1"/>
          <p:nvPr/>
        </p:nvSpPr>
        <p:spPr>
          <a:xfrm>
            <a:off x="89756" y="1772816"/>
            <a:ext cx="8964488" cy="4059188"/>
          </a:xfrm>
          <a:prstGeom prst="rect">
            <a:avLst/>
          </a:prstGeom>
          <a:noFill/>
        </p:spPr>
        <p:txBody>
          <a:bodyPr wrap="square">
            <a:spAutoFit/>
          </a:bodyPr>
          <a:lstStyle/>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143.     </a:t>
            </a:r>
            <a:r>
              <a:rPr lang="cs-CZ" sz="2200" dirty="0">
                <a:solidFill>
                  <a:srgbClr val="C00000"/>
                </a:solidFill>
                <a:effectLst/>
                <a:ea typeface="Calibri" panose="020F0502020204030204" pitchFamily="34" charset="0"/>
                <a:cs typeface="Times New Roman" panose="02020603050405020304" pitchFamily="18" charset="0"/>
              </a:rPr>
              <a:t>Ačkoliv stanovení konkrétních požadavků na prokázání kritérií technické kvalifikace závisí na rozhodnutí zadavatele, je nutno upozornit na skutečnost, že při svých úvahách ohledně konkrétních požadavků je zadavatel vázán jednotlivými ustanoveními zákona. </a:t>
            </a:r>
            <a:r>
              <a:rPr lang="cs-CZ" sz="2200" dirty="0">
                <a:effectLst/>
                <a:ea typeface="Calibri" panose="020F0502020204030204" pitchFamily="34" charset="0"/>
                <a:cs typeface="Times New Roman" panose="02020603050405020304" pitchFamily="18" charset="0"/>
              </a:rPr>
              <a:t>Ve vztahu ke kritériím technické kvalifikace je to mj. </a:t>
            </a:r>
            <a:r>
              <a:rPr lang="cs-CZ" sz="2200" dirty="0">
                <a:solidFill>
                  <a:srgbClr val="7030A0"/>
                </a:solidFill>
                <a:effectLst/>
                <a:ea typeface="Calibri" panose="020F0502020204030204" pitchFamily="34" charset="0"/>
                <a:cs typeface="Times New Roman" panose="02020603050405020304" pitchFamily="18" charset="0"/>
              </a:rPr>
              <a:t>§ 73 odst. 6 zákona, jenž připouští stanovení pouze takových kritérií technické kvalifikace, které odpovídají složitosti a rozsahu předmětu plnění veřejné zakázky. </a:t>
            </a:r>
            <a:r>
              <a:rPr lang="cs-CZ" sz="2200" dirty="0">
                <a:solidFill>
                  <a:srgbClr val="0070C0"/>
                </a:solidFill>
                <a:effectLst/>
                <a:ea typeface="Calibri" panose="020F0502020204030204" pitchFamily="34" charset="0"/>
                <a:cs typeface="Times New Roman" panose="02020603050405020304" pitchFamily="18" charset="0"/>
              </a:rPr>
              <a:t>Významný limit zadavatele v celém zadávacím řízení, a nepochybně tedy i při vymezení kritérií technické kvalifikace, představují rovněž, </a:t>
            </a:r>
            <a:r>
              <a:rPr lang="cs-CZ" sz="2200" dirty="0">
                <a:effectLst/>
                <a:ea typeface="Calibri" panose="020F0502020204030204" pitchFamily="34" charset="0"/>
                <a:cs typeface="Times New Roman" panose="02020603050405020304" pitchFamily="18" charset="0"/>
              </a:rPr>
              <a:t>jak již bylo uvedeno výše, </a:t>
            </a:r>
            <a:r>
              <a:rPr lang="cs-CZ" sz="2200" dirty="0">
                <a:solidFill>
                  <a:srgbClr val="0070C0"/>
                </a:solidFill>
                <a:effectLst/>
                <a:ea typeface="Calibri" panose="020F0502020204030204" pitchFamily="34" charset="0"/>
                <a:cs typeface="Times New Roman" panose="02020603050405020304" pitchFamily="18" charset="0"/>
              </a:rPr>
              <a:t>zásady zadávání veřejných zakázek zakotvené v § 6 zákona, zejména pak zásada přiměřenosti.</a:t>
            </a:r>
            <a:endParaRPr lang="cs-CZ" sz="2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2527413"/>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nepřiměřeným kritériím technické kvalifikace</a:t>
            </a:r>
          </a:p>
        </p:txBody>
      </p:sp>
      <p:sp>
        <p:nvSpPr>
          <p:cNvPr id="4" name="TextovéPole 3">
            <a:extLst>
              <a:ext uri="{FF2B5EF4-FFF2-40B4-BE49-F238E27FC236}">
                <a16:creationId xmlns:a16="http://schemas.microsoft.com/office/drawing/2014/main" id="{CE8D3090-4408-4BAC-8274-F8A64206627E}"/>
              </a:ext>
            </a:extLst>
          </p:cNvPr>
          <p:cNvSpPr txBox="1"/>
          <p:nvPr/>
        </p:nvSpPr>
        <p:spPr>
          <a:xfrm>
            <a:off x="89756" y="1347153"/>
            <a:ext cx="8964488" cy="5137881"/>
          </a:xfrm>
          <a:prstGeom prst="rect">
            <a:avLst/>
          </a:prstGeom>
          <a:noFill/>
        </p:spPr>
        <p:txBody>
          <a:bodyPr wrap="square">
            <a:spAutoFit/>
          </a:bodyPr>
          <a:lstStyle/>
          <a:p>
            <a:pPr algn="just">
              <a:lnSpc>
                <a:spcPct val="107000"/>
              </a:lnSpc>
              <a:spcAft>
                <a:spcPts val="800"/>
              </a:spcAft>
            </a:pPr>
            <a:r>
              <a:rPr lang="cs-CZ" sz="2200">
                <a:effectLst/>
                <a:ea typeface="Calibri" panose="020F0502020204030204" pitchFamily="34" charset="0"/>
                <a:cs typeface="Times New Roman" panose="02020603050405020304" pitchFamily="18" charset="0"/>
              </a:rPr>
              <a:t>147.     Z čl. 11.3.1.3. zadávací dokumentace vyplývá, že </a:t>
            </a:r>
            <a:r>
              <a:rPr lang="cs-CZ" sz="2200">
                <a:solidFill>
                  <a:srgbClr val="00B050"/>
                </a:solidFill>
                <a:effectLst/>
                <a:ea typeface="Calibri" panose="020F0502020204030204" pitchFamily="34" charset="0"/>
                <a:cs typeface="Times New Roman" panose="02020603050405020304" pitchFamily="18" charset="0"/>
              </a:rPr>
              <a:t>zadavatel stanovil požadavek, aby účastníci k prokázání technické kvalifikace předložili seznam významných zakázek obdobného charakteru realizovaných v posledních třech letech, jež mj. v součtu zahrnovaly minimálně 300 odebraných vzorků čistých podzemních vod a 300 analytických stanovení ve vodách pro jednotlivé ukazatele uvedené zadavatelem v příloze č. 8 ZD</a:t>
            </a:r>
            <a:r>
              <a:rPr lang="cs-CZ" sz="2200">
                <a:effectLst/>
                <a:ea typeface="Calibri" panose="020F0502020204030204" pitchFamily="34" charset="0"/>
                <a:cs typeface="Times New Roman" panose="02020603050405020304" pitchFamily="18" charset="0"/>
              </a:rPr>
              <a:t>. Z přílohy č. 8 ZD Úřad zjistil, že </a:t>
            </a:r>
            <a:r>
              <a:rPr lang="cs-CZ" sz="2200">
                <a:solidFill>
                  <a:srgbClr val="C00000"/>
                </a:solidFill>
                <a:effectLst/>
                <a:ea typeface="Calibri" panose="020F0502020204030204" pitchFamily="34" charset="0"/>
                <a:cs typeface="Times New Roman" panose="02020603050405020304" pitchFamily="18" charset="0"/>
              </a:rPr>
              <a:t>výčet chemických ukazatelů, pro něž zadavatel v rámci prokázání kritéria technické kvalifikace požaduje od účastníků doložit minimálně 300 odebraných vzorků čistých podzemních vod a 300 analytických stanovení ve vodách obsahuje také ukazatel „uhlovodíky C10-40“, jenž, jak vyplývá z přílohy č. 3A1 ZD a č. 3A2 ZD, nebude v rámci plnění předmětu veřejné zakázky v částech veřejné zakázky 1, 2, 3, 6 a 7 vůbec stanovován.</a:t>
            </a:r>
            <a:endParaRPr lang="cs-CZ" sz="22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3218019"/>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nepřiměřeným kritériím technické kvalifikace</a:t>
            </a:r>
          </a:p>
        </p:txBody>
      </p:sp>
      <p:sp>
        <p:nvSpPr>
          <p:cNvPr id="4" name="TextovéPole 3">
            <a:extLst>
              <a:ext uri="{FF2B5EF4-FFF2-40B4-BE49-F238E27FC236}">
                <a16:creationId xmlns:a16="http://schemas.microsoft.com/office/drawing/2014/main" id="{CE8D3090-4408-4BAC-8274-F8A64206627E}"/>
              </a:ext>
            </a:extLst>
          </p:cNvPr>
          <p:cNvSpPr txBox="1"/>
          <p:nvPr/>
        </p:nvSpPr>
        <p:spPr>
          <a:xfrm>
            <a:off x="89756" y="1347153"/>
            <a:ext cx="8964488" cy="4775603"/>
          </a:xfrm>
          <a:prstGeom prst="rect">
            <a:avLst/>
          </a:prstGeom>
          <a:noFill/>
        </p:spPr>
        <p:txBody>
          <a:bodyPr wrap="square">
            <a:spAutoFit/>
          </a:bodyPr>
          <a:lstStyle/>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149.     V obecné rovině Úřad uvádí, že </a:t>
            </a:r>
            <a:r>
              <a:rPr lang="cs-CZ" sz="2200" dirty="0">
                <a:solidFill>
                  <a:srgbClr val="7030A0"/>
                </a:solidFill>
                <a:effectLst/>
                <a:ea typeface="Calibri" panose="020F0502020204030204" pitchFamily="34" charset="0"/>
                <a:cs typeface="Times New Roman" panose="02020603050405020304" pitchFamily="18" charset="0"/>
              </a:rPr>
              <a:t>není pochyb o tom, že požadavek zadavatele na předložení měření vybraných chemických ukazatelů je obecně vzhledem k předmětu veřejné zakázky </a:t>
            </a:r>
            <a:r>
              <a:rPr lang="cs-CZ" sz="2200" dirty="0">
                <a:effectLst/>
                <a:ea typeface="Calibri" panose="020F0502020204030204" pitchFamily="34" charset="0"/>
                <a:cs typeface="Times New Roman" panose="02020603050405020304" pitchFamily="18" charset="0"/>
              </a:rPr>
              <a:t>(jímž je právě odběr a chemická analýza vzorků vod) </a:t>
            </a:r>
            <a:r>
              <a:rPr lang="cs-CZ" sz="2200" dirty="0">
                <a:solidFill>
                  <a:srgbClr val="7030A0"/>
                </a:solidFill>
                <a:effectLst/>
                <a:ea typeface="Calibri" panose="020F0502020204030204" pitchFamily="34" charset="0"/>
                <a:cs typeface="Times New Roman" panose="02020603050405020304" pitchFamily="18" charset="0"/>
              </a:rPr>
              <a:t>opodstatněný</a:t>
            </a:r>
            <a:r>
              <a:rPr lang="cs-CZ" sz="2200" dirty="0">
                <a:effectLst/>
                <a:ea typeface="Calibri" panose="020F0502020204030204" pitchFamily="34" charset="0"/>
                <a:cs typeface="Times New Roman" panose="02020603050405020304" pitchFamily="18" charset="0"/>
              </a:rPr>
              <a:t>, </a:t>
            </a:r>
            <a:r>
              <a:rPr lang="cs-CZ" sz="2200" dirty="0">
                <a:solidFill>
                  <a:srgbClr val="0070C0"/>
                </a:solidFill>
                <a:effectLst/>
                <a:ea typeface="Calibri" panose="020F0502020204030204" pitchFamily="34" charset="0"/>
                <a:cs typeface="Times New Roman" panose="02020603050405020304" pitchFamily="18" charset="0"/>
              </a:rPr>
              <a:t>nicméně Úřad akcentuje, že zadavatel je při výběru konkrétních chemických ukazatelů, u nichž požaduje od účastníků doložení minimálně 300 měření limitován vztahem daného konkrétního ukazatele k reálnému předmětu veřejné zakázky. </a:t>
            </a:r>
            <a:r>
              <a:rPr lang="cs-CZ" sz="2200" dirty="0">
                <a:effectLst/>
                <a:ea typeface="Calibri" panose="020F0502020204030204" pitchFamily="34" charset="0"/>
                <a:cs typeface="Times New Roman" panose="02020603050405020304" pitchFamily="18" charset="0"/>
              </a:rPr>
              <a:t>Zadavatel je oprávněn požadovat doložení daného minimálního počtu měření u chemických ukazatelů, jejichž měření je zadavatelem následně reálně požadováno v rámci plnění předmětu veřejné zakázky. Avšak v případě chemických ukazatelů, jež nejsou v rámci předmětu veřejné zakázky reálně měřeny, je situace odlišná. …</a:t>
            </a:r>
          </a:p>
        </p:txBody>
      </p:sp>
    </p:spTree>
    <p:extLst>
      <p:ext uri="{BB962C8B-B14F-4D97-AF65-F5344CB8AC3E}">
        <p14:creationId xmlns:p14="http://schemas.microsoft.com/office/powerpoint/2010/main" val="4006660712"/>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nepřiměřeným kritériím technické kvalifikace</a:t>
            </a:r>
          </a:p>
        </p:txBody>
      </p:sp>
      <p:sp>
        <p:nvSpPr>
          <p:cNvPr id="4" name="TextovéPole 3">
            <a:extLst>
              <a:ext uri="{FF2B5EF4-FFF2-40B4-BE49-F238E27FC236}">
                <a16:creationId xmlns:a16="http://schemas.microsoft.com/office/drawing/2014/main" id="{CE8D3090-4408-4BAC-8274-F8A64206627E}"/>
              </a:ext>
            </a:extLst>
          </p:cNvPr>
          <p:cNvSpPr txBox="1"/>
          <p:nvPr/>
        </p:nvSpPr>
        <p:spPr>
          <a:xfrm>
            <a:off x="89756" y="1340768"/>
            <a:ext cx="8964488" cy="5337551"/>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149.        … </a:t>
            </a:r>
            <a:r>
              <a:rPr lang="cs-CZ" sz="2000" dirty="0">
                <a:solidFill>
                  <a:srgbClr val="00B050"/>
                </a:solidFill>
                <a:effectLst/>
                <a:ea typeface="Calibri" panose="020F0502020204030204" pitchFamily="34" charset="0"/>
                <a:cs typeface="Times New Roman" panose="02020603050405020304" pitchFamily="18" charset="0"/>
              </a:rPr>
              <a:t>V takovém případě (kdy chemický ukazatel není v rámci předmětu plnění veřejné zakázky vůbec stanovován) není zadavatel oprávněn v rámci technických kvalifikačních požadavků od účastníků požadovat doložení minimálního počtu měření daného chemického ukazatele, neboť obecně nelze připustit, aby zadavatel požadoval prokázání kvalifikačního požadavku ve vztahu k něčemu, co zjevně nebude předmětem reálného plnění</a:t>
            </a:r>
            <a:r>
              <a:rPr lang="cs-CZ" sz="2000" dirty="0">
                <a:effectLst/>
                <a:ea typeface="Calibri" panose="020F0502020204030204" pitchFamily="34" charset="0"/>
                <a:cs typeface="Times New Roman" panose="02020603050405020304" pitchFamily="18" charset="0"/>
              </a:rPr>
              <a:t> ze strany dodavatelů. K tomu </a:t>
            </a:r>
            <a:r>
              <a:rPr lang="cs-CZ" sz="2000" dirty="0">
                <a:solidFill>
                  <a:srgbClr val="C00000"/>
                </a:solidFill>
                <a:effectLst/>
                <a:ea typeface="Calibri" panose="020F0502020204030204" pitchFamily="34" charset="0"/>
                <a:cs typeface="Times New Roman" panose="02020603050405020304" pitchFamily="18" charset="0"/>
              </a:rPr>
              <a:t>Úřad dodává, že v případech, kdy by zadavatel požadoval v rámci plnění předmětu veřejné zakázky v jednotlivých částech veřejné zakázky stanovení odlišných ukazatelů, má možnost a v konečném důsledku i povinnost stanovit pro jednotlivé části veřejné zakázky odlišné požadavky na prokázání technické kvalifikace tak, aby tyto požadavky technické kvalifikace ve smyslu přiměřenosti byly odpovídající k předmětu každé jednotlivé části veřejné zakázky. </a:t>
            </a:r>
            <a:r>
              <a:rPr lang="cs-CZ" sz="2000" dirty="0">
                <a:effectLst/>
                <a:ea typeface="Calibri" panose="020F0502020204030204" pitchFamily="34" charset="0"/>
                <a:cs typeface="Times New Roman" panose="02020603050405020304" pitchFamily="18" charset="0"/>
              </a:rPr>
              <a:t>Tuto možnost však zadavatel v předmětné veřejné zakázce nevyužil a svou zákonnou povinnost tak nesplnil, když stanovil jednotné zadávací podmínky (tedy i technické kvalifikační předpoklady) shodně pro všechny části (oblasti) veřejné zakázky.</a:t>
            </a:r>
          </a:p>
        </p:txBody>
      </p:sp>
    </p:spTree>
    <p:extLst>
      <p:ext uri="{BB962C8B-B14F-4D97-AF65-F5344CB8AC3E}">
        <p14:creationId xmlns:p14="http://schemas.microsoft.com/office/powerpoint/2010/main" val="3903491478"/>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spc="-5" dirty="0"/>
              <a:t>Vyřízení námitek</a:t>
            </a:r>
          </a:p>
        </p:txBody>
      </p:sp>
      <p:graphicFrame>
        <p:nvGraphicFramePr>
          <p:cNvPr id="3" name="Tabulka 2">
            <a:extLst>
              <a:ext uri="{FF2B5EF4-FFF2-40B4-BE49-F238E27FC236}">
                <a16:creationId xmlns:a16="http://schemas.microsoft.com/office/drawing/2014/main" id="{7D1F4172-5226-A260-9654-72BDCF0A407B}"/>
              </a:ext>
            </a:extLst>
          </p:cNvPr>
          <p:cNvGraphicFramePr>
            <a:graphicFrameLocks noGrp="1"/>
          </p:cNvGraphicFramePr>
          <p:nvPr>
            <p:extLst>
              <p:ext uri="{D42A27DB-BD31-4B8C-83A1-F6EECF244321}">
                <p14:modId xmlns:p14="http://schemas.microsoft.com/office/powerpoint/2010/main" val="1776167028"/>
              </p:ext>
            </p:extLst>
          </p:nvPr>
        </p:nvGraphicFramePr>
        <p:xfrm>
          <a:off x="179512" y="908720"/>
          <a:ext cx="8784976" cy="5844416"/>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244530106"/>
                    </a:ext>
                  </a:extLst>
                </a:gridCol>
              </a:tblGrid>
              <a:tr h="121920">
                <a:tc>
                  <a:txBody>
                    <a:bodyPr/>
                    <a:lstStyle/>
                    <a:p>
                      <a:pPr algn="just">
                        <a:lnSpc>
                          <a:spcPct val="107000"/>
                        </a:lnSpc>
                        <a:spcAft>
                          <a:spcPts val="800"/>
                        </a:spcAft>
                      </a:pPr>
                      <a:r>
                        <a:rPr lang="cs-CZ" sz="1800" kern="1200">
                          <a:effectLst/>
                        </a:rPr>
                        <a:t>Sp. zn. ÚOHS –</a:t>
                      </a:r>
                      <a:r>
                        <a:rPr lang="cs-CZ" sz="1800">
                          <a:effectLst/>
                        </a:rPr>
                        <a:t> </a:t>
                      </a:r>
                      <a:r>
                        <a:rPr lang="cs-CZ" sz="1800" kern="1200">
                          <a:effectLst/>
                        </a:rPr>
                        <a:t>R0092/2023, č. j. ÚOHS-32972/2023/163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898781352"/>
                  </a:ext>
                </a:extLst>
              </a:tr>
              <a:tr h="0">
                <a:tc>
                  <a:txBody>
                    <a:bodyPr/>
                    <a:lstStyle/>
                    <a:p>
                      <a:pPr algn="just">
                        <a:lnSpc>
                          <a:spcPct val="107000"/>
                        </a:lnSpc>
                        <a:spcAft>
                          <a:spcPts val="800"/>
                        </a:spcAft>
                      </a:pPr>
                      <a:r>
                        <a:rPr lang="cs-CZ" sz="1800" u="sng">
                          <a:effectLst/>
                          <a:hlinkClick r:id="rId2"/>
                        </a:rPr>
                        <a:t>https://www.uohs.cz/cs/verejne-zakazky/sbirky-rozhodnuti/detail-19206.html</a:t>
                      </a:r>
                      <a:r>
                        <a:rPr lang="cs-CZ" sz="1800" u="sng">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21629018"/>
                  </a:ext>
                </a:extLst>
              </a:tr>
              <a:tr h="0">
                <a:tc>
                  <a:txBody>
                    <a:bodyPr/>
                    <a:lstStyle/>
                    <a:p>
                      <a:pPr algn="just">
                        <a:lnSpc>
                          <a:spcPct val="107000"/>
                        </a:lnSpc>
                        <a:spcAft>
                          <a:spcPts val="800"/>
                        </a:spcAft>
                      </a:pPr>
                      <a:r>
                        <a:rPr lang="cs-CZ" sz="1800">
                          <a:effectLst/>
                        </a:rPr>
                        <a:t>Vozidla RZP č. 2</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664372028"/>
                  </a:ext>
                </a:extLst>
              </a:tr>
              <a:tr h="0">
                <a:tc>
                  <a:txBody>
                    <a:bodyPr/>
                    <a:lstStyle/>
                    <a:p>
                      <a:pPr algn="just">
                        <a:lnSpc>
                          <a:spcPct val="107000"/>
                        </a:lnSpc>
                        <a:spcAft>
                          <a:spcPts val="800"/>
                        </a:spcAft>
                      </a:pPr>
                      <a:r>
                        <a:rPr lang="cs-CZ" sz="1800" kern="1200">
                          <a:effectLst/>
                        </a:rPr>
                        <a:t>Právní moc: 6. 9.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727024637"/>
                  </a:ext>
                </a:extLst>
              </a:tr>
              <a:tr h="0">
                <a:tc>
                  <a:txBody>
                    <a:bodyPr/>
                    <a:lstStyle/>
                    <a:p>
                      <a:pPr algn="just">
                        <a:lnSpc>
                          <a:spcPct val="107000"/>
                        </a:lnSpc>
                        <a:spcAft>
                          <a:spcPts val="800"/>
                        </a:spcAft>
                      </a:pPr>
                      <a:r>
                        <a:rPr lang="cs-CZ" sz="1800">
                          <a:effectLst/>
                        </a:rPr>
                        <a:t>Zdravotnická záchranná služba hlavního města Prahy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04073504"/>
                  </a:ext>
                </a:extLst>
              </a:tr>
              <a:tr h="138430">
                <a:tc>
                  <a:txBody>
                    <a:bodyPr/>
                    <a:lstStyle/>
                    <a:p>
                      <a:pPr algn="just">
                        <a:lnSpc>
                          <a:spcPct val="107000"/>
                        </a:lnSpc>
                        <a:spcAft>
                          <a:spcPts val="800"/>
                        </a:spcAft>
                      </a:pPr>
                      <a:r>
                        <a:rPr lang="cs-CZ" sz="1800" dirty="0">
                          <a:effectLst/>
                        </a:rPr>
                        <a:t>V řízení o rozkladu ze dne 21. 7. 2023 proti rozhodnutí Úřadu pro ochranu hospodářské soutěže ze dne 7. 7. 2023, ve věci možného spáchání přestupku obviněným podle § 268 odst. 1 písm. d) zákona č. 134/2016 Sb., o zadávání veřejných zakázek, v rozhodném znění, v otevřeném řízení na uzavření rámcové dohody „Vozidla RZP č. 2“jsem rozhodl takto:</a:t>
                      </a:r>
                    </a:p>
                    <a:p>
                      <a:pPr algn="just">
                        <a:lnSpc>
                          <a:spcPct val="107000"/>
                        </a:lnSpc>
                        <a:spcAft>
                          <a:spcPts val="800"/>
                        </a:spcAft>
                      </a:pPr>
                      <a:r>
                        <a:rPr lang="cs-CZ" sz="1800" dirty="0">
                          <a:effectLst/>
                        </a:rPr>
                        <a:t>Rozhodnutí Úřadu pro ochranu hospodářské soutěže </a:t>
                      </a:r>
                      <a:r>
                        <a:rPr lang="cs-CZ" sz="1800" dirty="0" err="1">
                          <a:effectLst/>
                        </a:rPr>
                        <a:t>sp</a:t>
                      </a:r>
                      <a:r>
                        <a:rPr lang="cs-CZ" sz="1800" dirty="0">
                          <a:effectLst/>
                        </a:rPr>
                        <a:t>. zn. ÚOHS-S0240/2023/VZ, č. j. ÚOHS-25784/2023/500 ze dne 7. 7. 2023 </a:t>
                      </a:r>
                      <a:r>
                        <a:rPr lang="cs-CZ" sz="1800" b="1" dirty="0">
                          <a:effectLst/>
                        </a:rPr>
                        <a:t>ruším</a:t>
                      </a:r>
                      <a:r>
                        <a:rPr lang="cs-CZ" sz="1800" dirty="0">
                          <a:effectLst/>
                        </a:rPr>
                        <a:t> a řízení o přestupku ve věci možného spáchání přestupku podle § 268 odst. 1 písm. d) zákona č. 134/2016 Sb., o zadávání veřejných zakázek, v rozhodném znění, výše jmenovaným obviněným v otevřeném řízení na uzavření rámcové dohody „Vozidla RZP č. 2“, </a:t>
                      </a:r>
                      <a:r>
                        <a:rPr lang="cs-CZ" sz="1800" b="1" dirty="0">
                          <a:effectLst/>
                        </a:rPr>
                        <a:t>zastavuji</a:t>
                      </a:r>
                      <a:r>
                        <a:rPr lang="cs-CZ" sz="1800" dirty="0">
                          <a:effectLst/>
                        </a:rPr>
                        <a:t>, neboť jsem nezjistil důvody pro uložení pokuty podle § 268 odst. 2 písm. b) zákona č. 134/2016 Sb., o zadávání veřejných zakázek, v rozhodném znění, protože skutek, o němž se vede řízení, není přestupkem.</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972819720"/>
                  </a:ext>
                </a:extLst>
              </a:tr>
            </a:tbl>
          </a:graphicData>
        </a:graphic>
      </p:graphicFrame>
    </p:spTree>
    <p:extLst>
      <p:ext uri="{BB962C8B-B14F-4D97-AF65-F5344CB8AC3E}">
        <p14:creationId xmlns:p14="http://schemas.microsoft.com/office/powerpoint/2010/main" val="3294185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743345"/>
          </a:xfrm>
          <a:prstGeom prst="rect">
            <a:avLst/>
          </a:prstGeom>
        </p:spPr>
        <p:txBody>
          <a:bodyPr vert="horz" wrap="square" lIns="0" tIns="13335" rIns="0" bIns="0" rtlCol="0">
            <a:spAutoFit/>
          </a:bodyPr>
          <a:lstStyle/>
          <a:p>
            <a:pPr>
              <a:lnSpc>
                <a:spcPct val="107000"/>
              </a:lnSpc>
              <a:spcAft>
                <a:spcPts val="800"/>
              </a:spcAft>
            </a:pPr>
            <a:r>
              <a:rPr lang="cs-CZ" sz="2300" b="1" spc="-5" dirty="0"/>
              <a:t>Osvědčení objednatele o řádném poskytnutí a dokončení služeb a nepřiměřená kritéria technické kvalifikace</a:t>
            </a:r>
          </a:p>
        </p:txBody>
      </p:sp>
      <p:graphicFrame>
        <p:nvGraphicFramePr>
          <p:cNvPr id="2" name="Tabulka 1">
            <a:extLst>
              <a:ext uri="{FF2B5EF4-FFF2-40B4-BE49-F238E27FC236}">
                <a16:creationId xmlns:a16="http://schemas.microsoft.com/office/drawing/2014/main" id="{0DAF33DA-2FAE-08EA-905F-8DB97E904784}"/>
              </a:ext>
            </a:extLst>
          </p:cNvPr>
          <p:cNvGraphicFramePr>
            <a:graphicFrameLocks noGrp="1"/>
          </p:cNvGraphicFramePr>
          <p:nvPr>
            <p:extLst>
              <p:ext uri="{D42A27DB-BD31-4B8C-83A1-F6EECF244321}">
                <p14:modId xmlns:p14="http://schemas.microsoft.com/office/powerpoint/2010/main" val="1778214584"/>
              </p:ext>
            </p:extLst>
          </p:nvPr>
        </p:nvGraphicFramePr>
        <p:xfrm>
          <a:off x="89756" y="1164167"/>
          <a:ext cx="8964488" cy="5627024"/>
        </p:xfrm>
        <a:graphic>
          <a:graphicData uri="http://schemas.openxmlformats.org/drawingml/2006/table">
            <a:tbl>
              <a:tblPr firstRow="1" bandRow="1">
                <a:tableStyleId>{5C22544A-7EE6-4342-B048-85BDC9FD1C3A}</a:tableStyleId>
              </a:tblPr>
              <a:tblGrid>
                <a:gridCol w="8964488">
                  <a:extLst>
                    <a:ext uri="{9D8B030D-6E8A-4147-A177-3AD203B41FA5}">
                      <a16:colId xmlns:a16="http://schemas.microsoft.com/office/drawing/2014/main" val="186880990"/>
                    </a:ext>
                  </a:extLst>
                </a:gridCol>
              </a:tblGrid>
              <a:tr h="339027">
                <a:tc>
                  <a:txBody>
                    <a:bodyPr/>
                    <a:lstStyle/>
                    <a:p>
                      <a:pPr algn="just">
                        <a:lnSpc>
                          <a:spcPct val="107000"/>
                        </a:lnSpc>
                        <a:spcAft>
                          <a:spcPts val="800"/>
                        </a:spcAft>
                      </a:pPr>
                      <a:r>
                        <a:rPr lang="cs-CZ" sz="1800" kern="1200">
                          <a:effectLst/>
                        </a:rPr>
                        <a:t>Sp. zn. ÚOHS –</a:t>
                      </a:r>
                      <a:r>
                        <a:rPr lang="cs-CZ" sz="1800">
                          <a:effectLst/>
                        </a:rPr>
                        <a:t> </a:t>
                      </a:r>
                      <a:r>
                        <a:rPr lang="cs-CZ" sz="1800" kern="1200">
                          <a:effectLst/>
                        </a:rPr>
                        <a:t>S0181/2023/VZ, č. j. ÚOHS-30490/2023/510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441" marR="68441" marT="34221" marB="34221"/>
                </a:tc>
                <a:extLst>
                  <a:ext uri="{0D108BD9-81ED-4DB2-BD59-A6C34878D82A}">
                    <a16:rowId xmlns:a16="http://schemas.microsoft.com/office/drawing/2014/main" val="756808887"/>
                  </a:ext>
                </a:extLst>
              </a:tr>
              <a:tr h="339027">
                <a:tc>
                  <a:txBody>
                    <a:bodyPr/>
                    <a:lstStyle/>
                    <a:p>
                      <a:pPr algn="just">
                        <a:lnSpc>
                          <a:spcPct val="107000"/>
                        </a:lnSpc>
                        <a:spcAft>
                          <a:spcPts val="800"/>
                        </a:spcAft>
                      </a:pPr>
                      <a:r>
                        <a:rPr lang="cs-CZ" sz="1800" u="sng">
                          <a:effectLst/>
                          <a:hlinkClick r:id="rId2"/>
                        </a:rPr>
                        <a:t>https://www.uohs.cz/cs/verejne-zakazky/sbirky-rozhodnuti/detail-19196.html</a:t>
                      </a: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441" marR="68441" marT="34221" marB="34221"/>
                </a:tc>
                <a:extLst>
                  <a:ext uri="{0D108BD9-81ED-4DB2-BD59-A6C34878D82A}">
                    <a16:rowId xmlns:a16="http://schemas.microsoft.com/office/drawing/2014/main" val="3615074576"/>
                  </a:ext>
                </a:extLst>
              </a:tr>
              <a:tr h="339027">
                <a:tc>
                  <a:txBody>
                    <a:bodyPr/>
                    <a:lstStyle/>
                    <a:p>
                      <a:pPr algn="just">
                        <a:lnSpc>
                          <a:spcPct val="107000"/>
                        </a:lnSpc>
                        <a:spcAft>
                          <a:spcPts val="800"/>
                        </a:spcAft>
                      </a:pPr>
                      <a:r>
                        <a:rPr lang="cs-CZ" sz="1800">
                          <a:effectLst/>
                        </a:rPr>
                        <a:t>Monitoring jakosti podzemních vod 2023 - 2024</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441" marR="68441" marT="34221" marB="34221"/>
                </a:tc>
                <a:extLst>
                  <a:ext uri="{0D108BD9-81ED-4DB2-BD59-A6C34878D82A}">
                    <a16:rowId xmlns:a16="http://schemas.microsoft.com/office/drawing/2014/main" val="2471661208"/>
                  </a:ext>
                </a:extLst>
              </a:tr>
              <a:tr h="339027">
                <a:tc>
                  <a:txBody>
                    <a:bodyPr/>
                    <a:lstStyle/>
                    <a:p>
                      <a:pPr algn="just">
                        <a:lnSpc>
                          <a:spcPct val="107000"/>
                        </a:lnSpc>
                        <a:spcAft>
                          <a:spcPts val="800"/>
                        </a:spcAft>
                      </a:pPr>
                      <a:r>
                        <a:rPr lang="cs-CZ" sz="1800" kern="1200">
                          <a:effectLst/>
                        </a:rPr>
                        <a:t>Právní moc: 2. 9.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441" marR="68441" marT="34221" marB="34221"/>
                </a:tc>
                <a:extLst>
                  <a:ext uri="{0D108BD9-81ED-4DB2-BD59-A6C34878D82A}">
                    <a16:rowId xmlns:a16="http://schemas.microsoft.com/office/drawing/2014/main" val="2820425538"/>
                  </a:ext>
                </a:extLst>
              </a:tr>
              <a:tr h="724886">
                <a:tc>
                  <a:txBody>
                    <a:bodyPr/>
                    <a:lstStyle/>
                    <a:p>
                      <a:pPr algn="just">
                        <a:lnSpc>
                          <a:spcPct val="107000"/>
                        </a:lnSpc>
                        <a:spcAft>
                          <a:spcPts val="800"/>
                        </a:spcAft>
                      </a:pPr>
                      <a:r>
                        <a:rPr lang="cs-CZ" sz="1800" dirty="0">
                          <a:effectLst/>
                        </a:rPr>
                        <a:t>Český hydrometeorologický ústav</a:t>
                      </a:r>
                    </a:p>
                    <a:p>
                      <a:pPr algn="just">
                        <a:lnSpc>
                          <a:spcPct val="107000"/>
                        </a:lnSpc>
                        <a:spcAft>
                          <a:spcPts val="800"/>
                        </a:spcAft>
                      </a:pPr>
                      <a:r>
                        <a:rPr lang="cs-CZ" sz="1800" dirty="0" err="1">
                          <a:effectLst/>
                        </a:rPr>
                        <a:t>GEOtest</a:t>
                      </a:r>
                      <a:r>
                        <a:rPr lang="cs-CZ" sz="1800" dirty="0">
                          <a:effectLst/>
                        </a:rPr>
                        <a:t>, a.s.</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441" marR="68441" marT="34221" marB="34221"/>
                </a:tc>
                <a:extLst>
                  <a:ext uri="{0D108BD9-81ED-4DB2-BD59-A6C34878D82A}">
                    <a16:rowId xmlns:a16="http://schemas.microsoft.com/office/drawing/2014/main" val="1948527044"/>
                  </a:ext>
                </a:extLst>
              </a:tr>
              <a:tr h="3496207">
                <a:tc>
                  <a:txBody>
                    <a:bodyPr/>
                    <a:lstStyle/>
                    <a:p>
                      <a:pPr algn="just">
                        <a:lnSpc>
                          <a:spcPct val="107000"/>
                        </a:lnSpc>
                        <a:spcAft>
                          <a:spcPts val="800"/>
                        </a:spcAft>
                      </a:pPr>
                      <a:r>
                        <a:rPr lang="cs-CZ" sz="1800" dirty="0">
                          <a:effectLst/>
                        </a:rPr>
                        <a:t>Úřad pro ochranu hospodářské soutěže rozhodl takto:</a:t>
                      </a:r>
                    </a:p>
                    <a:p>
                      <a:pPr algn="just">
                        <a:lnSpc>
                          <a:spcPct val="107000"/>
                        </a:lnSpc>
                        <a:spcAft>
                          <a:spcPts val="800"/>
                        </a:spcAft>
                      </a:pPr>
                      <a:r>
                        <a:rPr lang="cs-CZ" sz="1800" b="1" dirty="0">
                          <a:effectLst/>
                        </a:rPr>
                        <a:t>Výrok I. </a:t>
                      </a:r>
                      <a:r>
                        <a:rPr lang="cs-CZ" sz="1800" dirty="0">
                          <a:effectLst/>
                        </a:rPr>
                        <a:t>- Zadavatel stanovil zadávací podmínky částí 1, 2, 3, 4, 5, 6 a 7 veřejné zakázky „Monitoring jakosti podzemních vod 2023 - 2024“ v rozporu s § 73 odst. ZZVZ ve spojení s § 79 odst. 2 písm. b) citovaného zákona, když požadoval, aby účastníci zadávacího řízení spolu se seznamem významných služeb poskytnutých dodavatelem v posledních třech letech předložili rovněž „potvrzení o řádném provedení díla od účastníkových odběratelů“, ačkoliv citovaný zákon ve vztahu k prokázání technické kvalifikace v nadlimitním režimu veřejné zakázky na služby takové jednání zakazuje.</a:t>
                      </a:r>
                    </a:p>
                    <a:p>
                      <a:pPr algn="just">
                        <a:lnSpc>
                          <a:spcPct val="107000"/>
                        </a:lnSpc>
                        <a:spcAft>
                          <a:spcPts val="800"/>
                        </a:spcAft>
                      </a:pPr>
                      <a:r>
                        <a:rPr lang="cs-CZ" sz="1800" b="1" dirty="0">
                          <a:effectLst/>
                        </a:rPr>
                        <a:t>Výrok II. </a:t>
                      </a:r>
                      <a:r>
                        <a:rPr lang="cs-CZ" sz="1800" dirty="0">
                          <a:effectLst/>
                        </a:rPr>
                        <a:t>- Zadavatel stanovil zadávací podmínky částí 1, 2, 3, 6 a 7 veřejné zakázky „Monitoring jakosti podzemních vod 2023 - 2024“ v rozporu s § 36 odst. 1 ZZVZ ve spojení s § 73 odst. 6 písm. b) citovaného zákona a zásadou přiměřenosti zakotvenou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441" marR="68441" marT="34221" marB="34221"/>
                </a:tc>
                <a:extLst>
                  <a:ext uri="{0D108BD9-81ED-4DB2-BD59-A6C34878D82A}">
                    <a16:rowId xmlns:a16="http://schemas.microsoft.com/office/drawing/2014/main" val="1608763106"/>
                  </a:ext>
                </a:extLst>
              </a:tr>
            </a:tbl>
          </a:graphicData>
        </a:graphic>
      </p:graphicFrame>
    </p:spTree>
    <p:extLst>
      <p:ext uri="{BB962C8B-B14F-4D97-AF65-F5344CB8AC3E}">
        <p14:creationId xmlns:p14="http://schemas.microsoft.com/office/powerpoint/2010/main" val="1169737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53752" y="1340768"/>
            <a:ext cx="9036496" cy="4494115"/>
          </a:xfrm>
          <a:prstGeom prst="rect">
            <a:avLst/>
          </a:prstGeom>
          <a:noFill/>
        </p:spPr>
        <p:txBody>
          <a:bodyPr wrap="square">
            <a:spAutoFit/>
          </a:bodyPr>
          <a:lstStyle/>
          <a:p>
            <a:pPr algn="just">
              <a:lnSpc>
                <a:spcPct val="107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gn="just">
              <a:lnSpc>
                <a:spcPct val="107000"/>
              </a:lnSpc>
              <a:spcAft>
                <a:spcPts val="800"/>
              </a:spcAft>
            </a:pPr>
            <a:r>
              <a:rPr lang="cs-CZ" sz="2000" b="1" dirty="0">
                <a:solidFill>
                  <a:srgbClr val="000000"/>
                </a:solidFill>
                <a:effectLst/>
                <a:ea typeface="Times New Roman" panose="02020603050405020304" pitchFamily="18" charset="0"/>
                <a:cs typeface="Times New Roman" panose="02020603050405020304" pitchFamily="18" charset="0"/>
              </a:rPr>
              <a:t>§ 245 odst. 1 ZZVZ</a:t>
            </a:r>
            <a:endParaRPr lang="cs-CZ" sz="2000" b="1" dirty="0">
              <a:effectLst/>
              <a:ea typeface="Calibri" panose="020F0502020204030204" pitchFamily="34" charset="0"/>
              <a:cs typeface="Times New Roman" panose="02020603050405020304" pitchFamily="18" charset="0"/>
            </a:endParaRPr>
          </a:p>
          <a:p>
            <a:pPr>
              <a:lnSpc>
                <a:spcPct val="107000"/>
              </a:lnSpc>
              <a:spcAft>
                <a:spcPts val="800"/>
              </a:spcAft>
            </a:pPr>
            <a:r>
              <a:rPr lang="cs-CZ" sz="2000" b="1" dirty="0">
                <a:solidFill>
                  <a:srgbClr val="000000"/>
                </a:solidFill>
                <a:effectLst/>
                <a:highlight>
                  <a:srgbClr val="FFFFFF"/>
                </a:highlight>
                <a:ea typeface="Times New Roman" panose="02020603050405020304" pitchFamily="18" charset="0"/>
                <a:cs typeface="Times New Roman" panose="02020603050405020304" pitchFamily="18" charset="0"/>
              </a:rPr>
              <a:t>Vyřízení námitek</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highlight>
                  <a:srgbClr val="FFFFFF"/>
                </a:highlight>
                <a:ea typeface="Times New Roman" panose="02020603050405020304" pitchFamily="18" charset="0"/>
                <a:cs typeface="Times New Roman" panose="02020603050405020304" pitchFamily="18" charset="0"/>
              </a:rPr>
              <a:t>(1) </a:t>
            </a:r>
            <a:r>
              <a:rPr lang="cs-CZ" sz="2000" dirty="0">
                <a:solidFill>
                  <a:srgbClr val="000000"/>
                </a:solidFill>
                <a:effectLst/>
                <a:highlight>
                  <a:srgbClr val="FFFFFF"/>
                </a:highlight>
                <a:ea typeface="Calibri" panose="020F0502020204030204" pitchFamily="34" charset="0"/>
                <a:cs typeface="Times New Roman" panose="02020603050405020304" pitchFamily="18" charset="0"/>
              </a:rPr>
              <a:t>Zadavatel do 15 dnů od doručení námitek odešle rozhodnutí o námitkách stěžovateli. V rozhodnutí uvede, zda námitkám vyhovuje nebo je odmítá; součástí rozhodnutí </a:t>
            </a:r>
            <a:r>
              <a:rPr lang="cs-CZ" sz="2000" u="dbl" dirty="0">
                <a:solidFill>
                  <a:srgbClr val="00AA00"/>
                </a:solidFill>
                <a:effectLst/>
                <a:highlight>
                  <a:srgbClr val="FFFFFF"/>
                </a:highlight>
                <a:ea typeface="Calibri" panose="020F0502020204030204" pitchFamily="34" charset="0"/>
                <a:cs typeface="Times New Roman" panose="02020603050405020304" pitchFamily="18" charset="0"/>
              </a:rPr>
              <a:t>o odmítnutí námitek </a:t>
            </a:r>
            <a:r>
              <a:rPr lang="cs-CZ" sz="2000" dirty="0">
                <a:solidFill>
                  <a:srgbClr val="000000"/>
                </a:solidFill>
                <a:effectLst/>
                <a:highlight>
                  <a:srgbClr val="FFFFFF"/>
                </a:highlight>
                <a:ea typeface="Calibri" panose="020F0502020204030204" pitchFamily="34" charset="0"/>
                <a:cs typeface="Times New Roman" panose="02020603050405020304" pitchFamily="18" charset="0"/>
              </a:rPr>
              <a:t>musí být odůvodnění, ve kterém se zadavatel podrobně a srozumitelně vyjádří ke všem skutečnostem uvedeným stěžovatelem v námitkách. </a:t>
            </a:r>
            <a:r>
              <a:rPr lang="cs-CZ" sz="2000" u="dbl" dirty="0">
                <a:solidFill>
                  <a:srgbClr val="00AA00"/>
                </a:solidFill>
                <a:effectLst/>
                <a:highlight>
                  <a:srgbClr val="FFFFFF"/>
                </a:highlight>
                <a:ea typeface="Calibri" panose="020F0502020204030204" pitchFamily="34" charset="0"/>
                <a:cs typeface="Times New Roman" panose="02020603050405020304" pitchFamily="18" charset="0"/>
              </a:rPr>
              <a:t>Dojde-li k odmítnutí námitek podle odstavce 3, postačí odůvodnění ve vztahu ke splnění podmínek pro jejich odmítnutí. </a:t>
            </a:r>
            <a:r>
              <a:rPr lang="cs-CZ" sz="2000" dirty="0">
                <a:solidFill>
                  <a:srgbClr val="000000"/>
                </a:solidFill>
                <a:effectLst/>
                <a:highlight>
                  <a:srgbClr val="FFFFFF"/>
                </a:highlight>
                <a:ea typeface="Calibri" panose="020F0502020204030204" pitchFamily="34" charset="0"/>
                <a:cs typeface="Times New Roman" panose="02020603050405020304" pitchFamily="18" charset="0"/>
              </a:rPr>
              <a:t>Pokud zadavatel námitkám vyhoví, sdělí v rozhodnutí současně, jaké provede opatření k nápravě.</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endParaRPr lang="cs-CZ" sz="2200" dirty="0">
              <a:effectLst/>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9E71DAF1-D5CD-243B-8B20-2CEE9132F425}"/>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Vyřízení námitek</a:t>
            </a:r>
            <a:endParaRPr lang="cs-CZ" sz="2300" b="1" spc="-5" dirty="0"/>
          </a:p>
        </p:txBody>
      </p:sp>
    </p:spTree>
    <p:extLst>
      <p:ext uri="{BB962C8B-B14F-4D97-AF65-F5344CB8AC3E}">
        <p14:creationId xmlns:p14="http://schemas.microsoft.com/office/powerpoint/2010/main" val="4204363374"/>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077345"/>
            <a:ext cx="8874224" cy="5748305"/>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chtěl v otevřeném řízení uzavřít rámcovou dohodu na dodávku vozidel rychlé zdravotnické pomoci.</a:t>
            </a:r>
          </a:p>
          <a:p>
            <a:pPr marL="342900" lvl="0" indent="-342900" algn="just">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Navrhovatel podal námitky proti rozhodnutí o výběru a následně návrh.</a:t>
            </a:r>
          </a:p>
          <a:p>
            <a:pPr marL="342900" lvl="0" indent="-342900" algn="just">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Součástí námitek byla stížnost, že zadavatel v oznámení o výběru neuvedl, do jaké míry se bude na plnění podílet poddodavatel.</a:t>
            </a:r>
          </a:p>
          <a:p>
            <a:pPr marL="342900" lvl="0" indent="-342900" algn="just">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pouze uvedl, že informace týkající se poddodavatelského závazku není zákonem stanovenou náležitostí oznámení o výběru a nadále neuvedl bližší upřesnění o rozsahu plnění poddodavatele.</a:t>
            </a:r>
          </a:p>
          <a:p>
            <a:pPr marL="342900" lvl="0" indent="-342900" algn="just">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Podán návrh.</a:t>
            </a:r>
          </a:p>
          <a:p>
            <a:pPr marL="342900" lvl="0" indent="-342900" algn="just">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Úřad rozhodl, že zadavatel se dostatečně podrobně a srozumitelně nevyjádřil k námitce.</a:t>
            </a:r>
          </a:p>
          <a:p>
            <a:pPr marL="342900" lvl="0" indent="-342900" algn="just">
              <a:lnSpc>
                <a:spcPct val="107000"/>
              </a:lnSpc>
              <a:spcAft>
                <a:spcPts val="800"/>
              </a:spcAft>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Předseda úřadu rozhodnutí zrušil</a:t>
            </a:r>
          </a:p>
        </p:txBody>
      </p:sp>
      <p:sp>
        <p:nvSpPr>
          <p:cNvPr id="4" name="object 3">
            <a:extLst>
              <a:ext uri="{FF2B5EF4-FFF2-40B4-BE49-F238E27FC236}">
                <a16:creationId xmlns:a16="http://schemas.microsoft.com/office/drawing/2014/main" id="{F6A9792D-7466-F3F3-A147-BCEC118708AF}"/>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Vyřízení námitek</a:t>
            </a:r>
            <a:endParaRPr lang="cs-CZ" sz="2300" b="1" spc="-5" dirty="0"/>
          </a:p>
        </p:txBody>
      </p:sp>
    </p:spTree>
    <p:extLst>
      <p:ext uri="{BB962C8B-B14F-4D97-AF65-F5344CB8AC3E}">
        <p14:creationId xmlns:p14="http://schemas.microsoft.com/office/powerpoint/2010/main" val="1446273578"/>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4" name="TextovéPole 3">
            <a:extLst>
              <a:ext uri="{FF2B5EF4-FFF2-40B4-BE49-F238E27FC236}">
                <a16:creationId xmlns:a16="http://schemas.microsoft.com/office/drawing/2014/main" id="{CE8D3090-4408-4BAC-8274-F8A64206627E}"/>
              </a:ext>
            </a:extLst>
          </p:cNvPr>
          <p:cNvSpPr txBox="1"/>
          <p:nvPr/>
        </p:nvSpPr>
        <p:spPr>
          <a:xfrm>
            <a:off x="89756" y="1052736"/>
            <a:ext cx="8964488" cy="5356787"/>
          </a:xfrm>
          <a:prstGeom prst="rect">
            <a:avLst/>
          </a:prstGeom>
          <a:noFill/>
        </p:spPr>
        <p:txBody>
          <a:bodyPr wrap="square">
            <a:spAutoFit/>
          </a:bodyPr>
          <a:lstStyle/>
          <a:p>
            <a:pPr algn="just">
              <a:lnSpc>
                <a:spcPct val="107000"/>
              </a:lnSpc>
              <a:spcAft>
                <a:spcPts val="800"/>
              </a:spcAft>
            </a:pPr>
            <a:r>
              <a:rPr lang="cs-CZ" sz="2100">
                <a:effectLst/>
                <a:ea typeface="Calibri" panose="020F0502020204030204" pitchFamily="34" charset="0"/>
                <a:cs typeface="Times New Roman" panose="02020603050405020304" pitchFamily="18" charset="0"/>
              </a:rPr>
              <a:t>37.         Obviněný v rozkladu namítá, že závěry Úřadu jsou založeny na nesprávném posouzení otázky, co bylo obsahem předmětné dílčí námitky stěžovatele a v jakém rozsahu byl na ni obviněný povinen reagovat. </a:t>
            </a:r>
            <a:r>
              <a:rPr lang="cs-CZ" sz="2100">
                <a:solidFill>
                  <a:srgbClr val="7030A0"/>
                </a:solidFill>
                <a:effectLst/>
                <a:ea typeface="Calibri" panose="020F0502020204030204" pitchFamily="34" charset="0"/>
                <a:cs typeface="Times New Roman" panose="02020603050405020304" pitchFamily="18" charset="0"/>
              </a:rPr>
              <a:t>Obviněný je přesvědčen o tom, že se byl povinen vyjádřit pouze k argumentům, které byly v námitkách uplatněny, a nikoliv k námitce, která byla dovozena až Úřadem v řízení o přestupku. </a:t>
            </a:r>
            <a:r>
              <a:rPr lang="cs-CZ" sz="2100">
                <a:effectLst/>
                <a:ea typeface="Calibri" panose="020F0502020204030204" pitchFamily="34" charset="0"/>
                <a:cs typeface="Times New Roman" panose="02020603050405020304" pitchFamily="18" charset="0"/>
              </a:rPr>
              <a:t>Dle obviněného byla předmětná dílčí námitka stěžovatele vypořádána způsobem odpovídajícím § 245 odst. 1 ZZVZ, a proto nedošlo k naplnění skutkové podstaty přestupku dle § 268 odst. 1 písm. d) ZZVZ. Námitka je důvodná.</a:t>
            </a:r>
          </a:p>
          <a:p>
            <a:pPr algn="just">
              <a:lnSpc>
                <a:spcPct val="107000"/>
              </a:lnSpc>
              <a:spcAft>
                <a:spcPts val="800"/>
              </a:spcAft>
            </a:pPr>
            <a:r>
              <a:rPr lang="cs-CZ" sz="2100">
                <a:effectLst/>
                <a:ea typeface="Calibri" panose="020F0502020204030204" pitchFamily="34" charset="0"/>
                <a:cs typeface="Times New Roman" panose="02020603050405020304" pitchFamily="18" charset="0"/>
              </a:rPr>
              <a:t>40.         Z námitky citované v bodě 38 tohoto rozhodnutí vyplývá, že stěžovatel ji směřoval proti zákonnosti oznámení o výběru, které obdržel od obviněného v průběhu zadávacího řízení. </a:t>
            </a:r>
            <a:r>
              <a:rPr lang="cs-CZ" sz="2100">
                <a:solidFill>
                  <a:srgbClr val="0070C0"/>
                </a:solidFill>
                <a:effectLst/>
                <a:ea typeface="Calibri" panose="020F0502020204030204" pitchFamily="34" charset="0"/>
                <a:cs typeface="Times New Roman" panose="02020603050405020304" pitchFamily="18" charset="0"/>
              </a:rPr>
              <a:t>Stěžovatel byl přitom toho názoru, že v oznámení o výběru chyběla informace o obsahu závazku poddodavatele </a:t>
            </a:r>
            <a:r>
              <a:rPr lang="cs-CZ" sz="2100">
                <a:effectLst/>
                <a:ea typeface="Calibri" panose="020F0502020204030204" pitchFamily="34" charset="0"/>
                <a:cs typeface="Times New Roman" panose="02020603050405020304" pitchFamily="18" charset="0"/>
              </a:rPr>
              <a:t>AMZ-KUTNO ve smyslu § 83 odst. 1 písm. d) ZZVZ, jehož prostřednictvím vybraný dodavatel prokazoval technickou kvalifikaci.</a:t>
            </a:r>
          </a:p>
        </p:txBody>
      </p:sp>
    </p:spTree>
    <p:extLst>
      <p:ext uri="{BB962C8B-B14F-4D97-AF65-F5344CB8AC3E}">
        <p14:creationId xmlns:p14="http://schemas.microsoft.com/office/powerpoint/2010/main" val="2355569324"/>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4" name="TextovéPole 3">
            <a:extLst>
              <a:ext uri="{FF2B5EF4-FFF2-40B4-BE49-F238E27FC236}">
                <a16:creationId xmlns:a16="http://schemas.microsoft.com/office/drawing/2014/main" id="{CE8D3090-4408-4BAC-8274-F8A64206627E}"/>
              </a:ext>
            </a:extLst>
          </p:cNvPr>
          <p:cNvSpPr txBox="1"/>
          <p:nvPr/>
        </p:nvSpPr>
        <p:spPr>
          <a:xfrm>
            <a:off x="89756" y="1484784"/>
            <a:ext cx="8964488" cy="4421467"/>
          </a:xfrm>
          <a:prstGeom prst="rect">
            <a:avLst/>
          </a:prstGeom>
          <a:noFill/>
        </p:spPr>
        <p:txBody>
          <a:bodyPr wrap="square">
            <a:spAutoFit/>
          </a:bodyPr>
          <a:lstStyle/>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41.         Dle mého názoru měl obviněný dvě základní možnosti, jak mohl na tuto námitku v rozhodnutí o námitkách přezkoumatelně zareagovat. </a:t>
            </a:r>
            <a:r>
              <a:rPr lang="cs-CZ" sz="2200" dirty="0">
                <a:solidFill>
                  <a:srgbClr val="00B050"/>
                </a:solidFill>
                <a:effectLst/>
                <a:ea typeface="Calibri" panose="020F0502020204030204" pitchFamily="34" charset="0"/>
                <a:cs typeface="Times New Roman" panose="02020603050405020304" pitchFamily="18" charset="0"/>
              </a:rPr>
              <a:t>Buď mohl dát stěžovateli za pravdu, námitce vyhovět a provést opatření k nápravě spočívající ve vydání nového oznámení o výběru, které by doplnil o informace o obsahu závazku poddodavatele </a:t>
            </a:r>
            <a:r>
              <a:rPr lang="cs-CZ" sz="2200" dirty="0">
                <a:effectLst/>
                <a:ea typeface="Calibri" panose="020F0502020204030204" pitchFamily="34" charset="0"/>
                <a:cs typeface="Times New Roman" panose="02020603050405020304" pitchFamily="18" charset="0"/>
              </a:rPr>
              <a:t>AMZ-KUTNO ze dne 9. 3. 2022. </a:t>
            </a:r>
            <a:r>
              <a:rPr lang="cs-CZ" sz="2200" dirty="0">
                <a:solidFill>
                  <a:srgbClr val="C00000"/>
                </a:solidFill>
                <a:effectLst/>
                <a:ea typeface="Calibri" panose="020F0502020204030204" pitchFamily="34" charset="0"/>
                <a:cs typeface="Times New Roman" panose="02020603050405020304" pitchFamily="18" charset="0"/>
              </a:rPr>
              <a:t>Anebo námitku mohl odmítnout s odůvodněním, že uvedení těchto informací není povinnou náležitostí oznámení o výběru, jež jsou vymezeny v § 123 ZZVZ.</a:t>
            </a:r>
            <a:r>
              <a:rPr lang="cs-CZ" sz="2200" dirty="0">
                <a:effectLst/>
                <a:ea typeface="Calibri" panose="020F0502020204030204" pitchFamily="34" charset="0"/>
                <a:cs typeface="Times New Roman" panose="02020603050405020304" pitchFamily="18" charset="0"/>
              </a:rPr>
              <a:t> Z bodu 39 tohoto rozhodnutí vyplývá, že </a:t>
            </a:r>
            <a:r>
              <a:rPr lang="cs-CZ" sz="2200" dirty="0">
                <a:solidFill>
                  <a:srgbClr val="7030A0"/>
                </a:solidFill>
                <a:effectLst/>
                <a:ea typeface="Calibri" panose="020F0502020204030204" pitchFamily="34" charset="0"/>
                <a:cs typeface="Times New Roman" panose="02020603050405020304" pitchFamily="18" charset="0"/>
              </a:rPr>
              <a:t>obviněný zvolil druhou možnost, což samo o sobě vypovídá o tom, že v odůvodnění rozhodnutí o námitkách vypořádal danou námitku přezkoumatelným způsobem</a:t>
            </a:r>
            <a:r>
              <a:rPr lang="cs-CZ" sz="2200" dirty="0">
                <a:effectLst/>
                <a:ea typeface="Calibri" panose="020F0502020204030204" pitchFamily="34" charset="0"/>
                <a:cs typeface="Times New Roman" panose="02020603050405020304" pitchFamily="18" charset="0"/>
              </a:rPr>
              <a:t>, a tudíž neporušil povinnost zakotvenou v § 245 odst. 1 ZZVZ.</a:t>
            </a:r>
          </a:p>
        </p:txBody>
      </p:sp>
    </p:spTree>
    <p:extLst>
      <p:ext uri="{BB962C8B-B14F-4D97-AF65-F5344CB8AC3E}">
        <p14:creationId xmlns:p14="http://schemas.microsoft.com/office/powerpoint/2010/main" val="2856631138"/>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4" name="TextovéPole 3">
            <a:extLst>
              <a:ext uri="{FF2B5EF4-FFF2-40B4-BE49-F238E27FC236}">
                <a16:creationId xmlns:a16="http://schemas.microsoft.com/office/drawing/2014/main" id="{CE8D3090-4408-4BAC-8274-F8A64206627E}"/>
              </a:ext>
            </a:extLst>
          </p:cNvPr>
          <p:cNvSpPr txBox="1"/>
          <p:nvPr/>
        </p:nvSpPr>
        <p:spPr>
          <a:xfrm>
            <a:off x="89756" y="1196752"/>
            <a:ext cx="8964488" cy="5137881"/>
          </a:xfrm>
          <a:prstGeom prst="rect">
            <a:avLst/>
          </a:prstGeom>
          <a:noFill/>
        </p:spPr>
        <p:txBody>
          <a:bodyPr wrap="square">
            <a:spAutoFit/>
          </a:bodyPr>
          <a:lstStyle/>
          <a:p>
            <a:pPr algn="just">
              <a:lnSpc>
                <a:spcPct val="107000"/>
              </a:lnSpc>
              <a:spcAft>
                <a:spcPts val="800"/>
              </a:spcAft>
            </a:pPr>
            <a:r>
              <a:rPr lang="cs-CZ" sz="2200">
                <a:effectLst/>
                <a:ea typeface="Calibri" panose="020F0502020204030204" pitchFamily="34" charset="0"/>
                <a:cs typeface="Times New Roman" panose="02020603050405020304" pitchFamily="18" charset="0"/>
              </a:rPr>
              <a:t>45.         Předně </a:t>
            </a:r>
            <a:r>
              <a:rPr lang="cs-CZ" sz="2200">
                <a:solidFill>
                  <a:srgbClr val="0070C0"/>
                </a:solidFill>
                <a:effectLst/>
                <a:ea typeface="Calibri" panose="020F0502020204030204" pitchFamily="34" charset="0"/>
                <a:cs typeface="Times New Roman" panose="02020603050405020304" pitchFamily="18" charset="0"/>
              </a:rPr>
              <a:t>nesouhlasím s interpretací Úřadu, že z kontextu argumentace stěžovatele v námitkách bylo zřejmé, že měl pochybnosti o souladu písemného závazku poddodavatele</a:t>
            </a:r>
            <a:r>
              <a:rPr lang="cs-CZ" sz="2200">
                <a:effectLst/>
                <a:ea typeface="Calibri" panose="020F0502020204030204" pitchFamily="34" charset="0"/>
                <a:cs typeface="Times New Roman" panose="02020603050405020304" pitchFamily="18" charset="0"/>
              </a:rPr>
              <a:t> AMZ-KUTNO ze dne 9. 3. 2023 s rozsahem technické kvalifikace, kterou tento poddodavatel prokázal za vybraného dodavatele. </a:t>
            </a:r>
            <a:r>
              <a:rPr lang="cs-CZ" sz="2200">
                <a:solidFill>
                  <a:srgbClr val="00B050"/>
                </a:solidFill>
                <a:effectLst/>
                <a:ea typeface="Calibri" panose="020F0502020204030204" pitchFamily="34" charset="0"/>
                <a:cs typeface="Times New Roman" panose="02020603050405020304" pitchFamily="18" charset="0"/>
              </a:rPr>
              <a:t>Z námitky </a:t>
            </a:r>
            <a:r>
              <a:rPr lang="cs-CZ" sz="2200">
                <a:effectLst/>
                <a:ea typeface="Calibri" panose="020F0502020204030204" pitchFamily="34" charset="0"/>
                <a:cs typeface="Times New Roman" panose="02020603050405020304" pitchFamily="18" charset="0"/>
              </a:rPr>
              <a:t>citované v bodě 38 tohoto rozhodnutí </a:t>
            </a:r>
            <a:r>
              <a:rPr lang="cs-CZ" sz="2200">
                <a:solidFill>
                  <a:srgbClr val="00B050"/>
                </a:solidFill>
                <a:effectLst/>
                <a:ea typeface="Calibri" panose="020F0502020204030204" pitchFamily="34" charset="0"/>
                <a:cs typeface="Times New Roman" panose="02020603050405020304" pitchFamily="18" charset="0"/>
              </a:rPr>
              <a:t>totiž nijak nevyplývá, že by stěžovatel brojil proti dostatečnosti písemného závazku poddodavatele</a:t>
            </a:r>
            <a:r>
              <a:rPr lang="cs-CZ" sz="2200">
                <a:effectLst/>
                <a:ea typeface="Calibri" panose="020F0502020204030204" pitchFamily="34" charset="0"/>
                <a:cs typeface="Times New Roman" panose="02020603050405020304" pitchFamily="18" charset="0"/>
              </a:rPr>
              <a:t>, tedy tomu, že by tento závazek nenaplňoval z nějakého důvodu požadavky § 83 odst. 1 písm. d) ZZVZ. </a:t>
            </a:r>
            <a:r>
              <a:rPr lang="cs-CZ" sz="2200">
                <a:solidFill>
                  <a:srgbClr val="C00000"/>
                </a:solidFill>
                <a:effectLst/>
                <a:ea typeface="Calibri" panose="020F0502020204030204" pitchFamily="34" charset="0"/>
                <a:cs typeface="Times New Roman" panose="02020603050405020304" pitchFamily="18" charset="0"/>
              </a:rPr>
              <a:t>Stěžovatel takovou námitku z povahy věci ani vznést nemohl, neboť předmětný dokument neměl k dispozici</a:t>
            </a:r>
            <a:r>
              <a:rPr lang="cs-CZ" sz="2200">
                <a:effectLst/>
                <a:ea typeface="Calibri" panose="020F0502020204030204" pitchFamily="34" charset="0"/>
                <a:cs typeface="Times New Roman" panose="02020603050405020304" pitchFamily="18" charset="0"/>
              </a:rPr>
              <a:t>; písemný závazek poddodavatele AMZ-KUTNO byl totiž součástí nabídky vybraného dodavatele, jejímž příjemcem byl pouze obviněný a informace o obsahu tohoto dokumentu nebyly (a podle § 123 ZZVZ ani neměly být) součástí oznámení o výběru.</a:t>
            </a:r>
          </a:p>
        </p:txBody>
      </p:sp>
    </p:spTree>
    <p:extLst>
      <p:ext uri="{BB962C8B-B14F-4D97-AF65-F5344CB8AC3E}">
        <p14:creationId xmlns:p14="http://schemas.microsoft.com/office/powerpoint/2010/main" val="4086059594"/>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4" name="TextovéPole 3">
            <a:extLst>
              <a:ext uri="{FF2B5EF4-FFF2-40B4-BE49-F238E27FC236}">
                <a16:creationId xmlns:a16="http://schemas.microsoft.com/office/drawing/2014/main" id="{CE8D3090-4408-4BAC-8274-F8A64206627E}"/>
              </a:ext>
            </a:extLst>
          </p:cNvPr>
          <p:cNvSpPr txBox="1"/>
          <p:nvPr/>
        </p:nvSpPr>
        <p:spPr>
          <a:xfrm>
            <a:off x="89756" y="1196752"/>
            <a:ext cx="8964488" cy="4775603"/>
          </a:xfrm>
          <a:prstGeom prst="rect">
            <a:avLst/>
          </a:prstGeom>
          <a:noFill/>
        </p:spPr>
        <p:txBody>
          <a:bodyPr wrap="square">
            <a:spAutoFit/>
          </a:bodyPr>
          <a:lstStyle/>
          <a:p>
            <a:pPr algn="just">
              <a:lnSpc>
                <a:spcPct val="107000"/>
              </a:lnSpc>
              <a:spcAft>
                <a:spcPts val="800"/>
              </a:spcAft>
            </a:pPr>
            <a:r>
              <a:rPr lang="cs-CZ" sz="2200">
                <a:effectLst/>
                <a:ea typeface="Calibri" panose="020F0502020204030204" pitchFamily="34" charset="0"/>
                <a:cs typeface="Times New Roman" panose="02020603050405020304" pitchFamily="18" charset="0"/>
              </a:rPr>
              <a:t>46.         Jak Úřad uvedl v bodě 75 napadeného rozhodnutí, ustálená rozhodovací praxe dovodila poměrně přísné nároky na odůvodnění rozhodnutí o námitkách. Nejedná se však o požadavky nespravedlivé či nepřiměřené, neboť námitky představují primární ochranu dodavatelů před nezákonným postupem zadavatelů, kteří odpovídají za zákonnost zadávání veřejných zakázek. Na druhou stranu však </a:t>
            </a:r>
            <a:r>
              <a:rPr lang="cs-CZ" sz="2200">
                <a:solidFill>
                  <a:srgbClr val="7030A0"/>
                </a:solidFill>
                <a:effectLst/>
                <a:ea typeface="Calibri" panose="020F0502020204030204" pitchFamily="34" charset="0"/>
                <a:cs typeface="Times New Roman" panose="02020603050405020304" pitchFamily="18" charset="0"/>
              </a:rPr>
              <a:t>nelze po zadavatelích spravedlivě požadovat, aby nad rámec výslovného znění námitek domýšleli další potenciální argumentaci stěžovatele (tzn. aby námitky četli „mezi řádky“), a následně dovozovat jejich povinnost se k takovým námitkám v rozhodnutí o námitkách rovněž vyjádřit. </a:t>
            </a:r>
            <a:r>
              <a:rPr lang="cs-CZ" sz="2200">
                <a:effectLst/>
                <a:ea typeface="Calibri" panose="020F0502020204030204" pitchFamily="34" charset="0"/>
                <a:cs typeface="Times New Roman" panose="02020603050405020304" pitchFamily="18" charset="0"/>
              </a:rPr>
              <a:t>Tento přístup však zvolil v rámci napadeného rozhodnutí Úřad, který z námitek stěžovatele dovodil skutečnosti, které v nich uvedeny nebyly.</a:t>
            </a:r>
          </a:p>
        </p:txBody>
      </p:sp>
    </p:spTree>
    <p:extLst>
      <p:ext uri="{BB962C8B-B14F-4D97-AF65-F5344CB8AC3E}">
        <p14:creationId xmlns:p14="http://schemas.microsoft.com/office/powerpoint/2010/main" val="1333278023"/>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4" name="TextovéPole 3">
            <a:extLst>
              <a:ext uri="{FF2B5EF4-FFF2-40B4-BE49-F238E27FC236}">
                <a16:creationId xmlns:a16="http://schemas.microsoft.com/office/drawing/2014/main" id="{CE8D3090-4408-4BAC-8274-F8A64206627E}"/>
              </a:ext>
            </a:extLst>
          </p:cNvPr>
          <p:cNvSpPr txBox="1"/>
          <p:nvPr/>
        </p:nvSpPr>
        <p:spPr>
          <a:xfrm>
            <a:off x="89756" y="1628800"/>
            <a:ext cx="8964488" cy="4413324"/>
          </a:xfrm>
          <a:prstGeom prst="rect">
            <a:avLst/>
          </a:prstGeom>
          <a:noFill/>
        </p:spPr>
        <p:txBody>
          <a:bodyPr wrap="square">
            <a:spAutoFit/>
          </a:bodyPr>
          <a:lstStyle/>
          <a:p>
            <a:pPr algn="just">
              <a:lnSpc>
                <a:spcPct val="107000"/>
              </a:lnSpc>
              <a:spcAft>
                <a:spcPts val="800"/>
              </a:spcAft>
            </a:pPr>
            <a:r>
              <a:rPr lang="cs-CZ" sz="2200">
                <a:effectLst/>
                <a:ea typeface="Calibri" panose="020F0502020204030204" pitchFamily="34" charset="0"/>
                <a:cs typeface="Times New Roman" panose="02020603050405020304" pitchFamily="18" charset="0"/>
              </a:rPr>
              <a:t>47.         </a:t>
            </a:r>
            <a:r>
              <a:rPr lang="cs-CZ" sz="2200">
                <a:solidFill>
                  <a:srgbClr val="0070C0"/>
                </a:solidFill>
                <a:effectLst/>
                <a:ea typeface="Calibri" panose="020F0502020204030204" pitchFamily="34" charset="0"/>
                <a:cs typeface="Times New Roman" panose="02020603050405020304" pitchFamily="18" charset="0"/>
              </a:rPr>
              <a:t>Úřad v napadeném rozhodnutí argumentoval rovněž zásadou transparentnosti, podle níž měl být obviněný povinen uvést v rozhodnutí o námitkách rovněž informace o poddodavatelském závazku</a:t>
            </a:r>
            <a:r>
              <a:rPr lang="cs-CZ" sz="2200">
                <a:effectLst/>
                <a:ea typeface="Calibri" panose="020F0502020204030204" pitchFamily="34" charset="0"/>
                <a:cs typeface="Times New Roman" panose="02020603050405020304" pitchFamily="18" charset="0"/>
              </a:rPr>
              <a:t>, aby stěžovatel mohl ověřit, že ho obviněný posoudil správně. </a:t>
            </a:r>
            <a:r>
              <a:rPr lang="cs-CZ" sz="2200">
                <a:solidFill>
                  <a:srgbClr val="00B050"/>
                </a:solidFill>
                <a:effectLst/>
                <a:ea typeface="Calibri" panose="020F0502020204030204" pitchFamily="34" charset="0"/>
                <a:cs typeface="Times New Roman" panose="02020603050405020304" pitchFamily="18" charset="0"/>
              </a:rPr>
              <a:t>K tomu uvádím, že obviněný sice mohl takové informace v rozhodnutí o námitkách sdělit, což by jistě zvýšilo transparentnost jeho postupu, povinen však k tomu nebyl, neboť stěžovatel danou námitkou brojil proti oznámení o výběru, a nikoliv proti závazku poddodavatele</a:t>
            </a:r>
            <a:r>
              <a:rPr lang="cs-CZ" sz="2200">
                <a:effectLst/>
                <a:ea typeface="Calibri" panose="020F0502020204030204" pitchFamily="34" charset="0"/>
                <a:cs typeface="Times New Roman" panose="02020603050405020304" pitchFamily="18" charset="0"/>
              </a:rPr>
              <a:t> AMZ-KUTNO. </a:t>
            </a:r>
            <a:r>
              <a:rPr lang="cs-CZ" sz="2200">
                <a:solidFill>
                  <a:srgbClr val="C00000"/>
                </a:solidFill>
                <a:effectLst/>
                <a:ea typeface="Calibri" panose="020F0502020204030204" pitchFamily="34" charset="0"/>
                <a:cs typeface="Times New Roman" panose="02020603050405020304" pitchFamily="18" charset="0"/>
              </a:rPr>
              <a:t>Obviněný se byl tudíž povinen vyjádřit v odůvodnění rozhodnutí o námitkách k souladu oznámení o výběru s § 123 ZZVZ, a nikoliv k souladu poddodavatelského závazku s § 83 odst. 1 písm. d) ZZVZ, vůči němuž stěžovatel žádné konkrétní námitky nevznesl.</a:t>
            </a:r>
            <a:endParaRPr lang="cs-CZ" sz="22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5796154"/>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4" name="TextovéPole 3">
            <a:extLst>
              <a:ext uri="{FF2B5EF4-FFF2-40B4-BE49-F238E27FC236}">
                <a16:creationId xmlns:a16="http://schemas.microsoft.com/office/drawing/2014/main" id="{CE8D3090-4408-4BAC-8274-F8A64206627E}"/>
              </a:ext>
            </a:extLst>
          </p:cNvPr>
          <p:cNvSpPr txBox="1"/>
          <p:nvPr/>
        </p:nvSpPr>
        <p:spPr>
          <a:xfrm>
            <a:off x="89756" y="1011652"/>
            <a:ext cx="8964488" cy="5862439"/>
          </a:xfrm>
          <a:prstGeom prst="rect">
            <a:avLst/>
          </a:prstGeom>
          <a:noFill/>
        </p:spPr>
        <p:txBody>
          <a:bodyPr wrap="square">
            <a:spAutoFit/>
          </a:bodyPr>
          <a:lstStyle/>
          <a:p>
            <a:pPr algn="just">
              <a:lnSpc>
                <a:spcPct val="107000"/>
              </a:lnSpc>
              <a:spcAft>
                <a:spcPts val="800"/>
              </a:spcAft>
            </a:pPr>
            <a:r>
              <a:rPr lang="cs-CZ" sz="2200">
                <a:effectLst/>
                <a:ea typeface="Calibri" panose="020F0502020204030204" pitchFamily="34" charset="0"/>
                <a:cs typeface="Times New Roman" panose="02020603050405020304" pitchFamily="18" charset="0"/>
              </a:rPr>
              <a:t>49.         V této souvislosti podotýkám, že </a:t>
            </a:r>
            <a:r>
              <a:rPr lang="cs-CZ" sz="2200">
                <a:solidFill>
                  <a:srgbClr val="7030A0"/>
                </a:solidFill>
                <a:effectLst/>
                <a:ea typeface="Calibri" panose="020F0502020204030204" pitchFamily="34" charset="0"/>
                <a:cs typeface="Times New Roman" panose="02020603050405020304" pitchFamily="18" charset="0"/>
              </a:rPr>
              <a:t>náležitosti oznámení o výběru stanovené v § 123 ZZVZ nelze rozšiřovat ani s odkazem na zásadu transparentnosti.</a:t>
            </a:r>
            <a:r>
              <a:rPr lang="cs-CZ" sz="2200">
                <a:effectLst/>
                <a:ea typeface="Calibri" panose="020F0502020204030204" pitchFamily="34" charset="0"/>
                <a:cs typeface="Times New Roman" panose="02020603050405020304" pitchFamily="18" charset="0"/>
              </a:rPr>
              <a:t> Jak jsem již uvedl v rozhodnutí sp. zn. ÚOHS-R0051/2023/VZ, č. j. ÚOHS-21982/2023/163 ze dne 15. 6. 2023, ustanovení </a:t>
            </a:r>
            <a:r>
              <a:rPr lang="cs-CZ" sz="2200">
                <a:solidFill>
                  <a:srgbClr val="0070C0"/>
                </a:solidFill>
                <a:effectLst/>
                <a:ea typeface="Calibri" panose="020F0502020204030204" pitchFamily="34" charset="0"/>
                <a:cs typeface="Times New Roman" panose="02020603050405020304" pitchFamily="18" charset="0"/>
              </a:rPr>
              <a:t>§ 123 ZZVZ stanoví jasné obsahové náležitosti tohoto úkonu zadavatele, aby zadavatelé, dodavatelé či Úřad měli postaveno najisto, jaké informace v nich musí být, a jaké naopak nemusí.</a:t>
            </a:r>
            <a:r>
              <a:rPr lang="cs-CZ" sz="2200">
                <a:effectLst/>
                <a:ea typeface="Calibri" panose="020F0502020204030204" pitchFamily="34" charset="0"/>
                <a:cs typeface="Times New Roman" panose="02020603050405020304" pitchFamily="18" charset="0"/>
              </a:rPr>
              <a:t> </a:t>
            </a:r>
            <a:r>
              <a:rPr lang="cs-CZ" sz="2200">
                <a:solidFill>
                  <a:srgbClr val="00B050"/>
                </a:solidFill>
                <a:effectLst/>
                <a:ea typeface="Calibri" panose="020F0502020204030204" pitchFamily="34" charset="0"/>
                <a:cs typeface="Times New Roman" panose="02020603050405020304" pitchFamily="18" charset="0"/>
              </a:rPr>
              <a:t>Pokud by se na základě zásady transparentnosti dovodilo, že zadavatelé jsou v oznámení o výběru povinni uvádět další údaje, jednak by se jednalo o požadavek, který by byl v rozporu s výslovným zněním § 123 ZZVZ, a jednak by to na straně zadavatelů způsobilo nepřijatelnou nejistotu ohledně toho, jak mají toto oznámení zpracovávat. </a:t>
            </a:r>
            <a:r>
              <a:rPr lang="cs-CZ" sz="2200">
                <a:solidFill>
                  <a:srgbClr val="C00000"/>
                </a:solidFill>
                <a:effectLst/>
                <a:ea typeface="Calibri" panose="020F0502020204030204" pitchFamily="34" charset="0"/>
                <a:cs typeface="Times New Roman" panose="02020603050405020304" pitchFamily="18" charset="0"/>
              </a:rPr>
              <a:t>Právě uvedené nelze obcházet ani tím, že účastníci zadávacího řízení požádají o tyto další informace prostřednictvím námitek podaných podle § 241 ZZVZ, aniž by však v jejich souvislosti vznesli jakoukoliv konkrétní námitku.</a:t>
            </a:r>
            <a:endParaRPr lang="cs-CZ" sz="22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6749645"/>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4" name="TextovéPole 3">
            <a:extLst>
              <a:ext uri="{FF2B5EF4-FFF2-40B4-BE49-F238E27FC236}">
                <a16:creationId xmlns:a16="http://schemas.microsoft.com/office/drawing/2014/main" id="{CE8D3090-4408-4BAC-8274-F8A64206627E}"/>
              </a:ext>
            </a:extLst>
          </p:cNvPr>
          <p:cNvSpPr txBox="1"/>
          <p:nvPr/>
        </p:nvSpPr>
        <p:spPr>
          <a:xfrm>
            <a:off x="89756" y="1916832"/>
            <a:ext cx="8964488" cy="3688767"/>
          </a:xfrm>
          <a:prstGeom prst="rect">
            <a:avLst/>
          </a:prstGeom>
          <a:noFill/>
        </p:spPr>
        <p:txBody>
          <a:bodyPr wrap="square">
            <a:spAutoFit/>
          </a:bodyPr>
          <a:lstStyle/>
          <a:p>
            <a:pPr algn="just">
              <a:lnSpc>
                <a:spcPct val="107000"/>
              </a:lnSpc>
              <a:spcAft>
                <a:spcPts val="800"/>
              </a:spcAft>
            </a:pPr>
            <a:r>
              <a:rPr lang="cs-CZ" sz="2200">
                <a:effectLst/>
                <a:ea typeface="Calibri" panose="020F0502020204030204" pitchFamily="34" charset="0"/>
                <a:cs typeface="Times New Roman" panose="02020603050405020304" pitchFamily="18" charset="0"/>
              </a:rPr>
              <a:t>52.         </a:t>
            </a:r>
            <a:r>
              <a:rPr lang="cs-CZ" sz="2200">
                <a:solidFill>
                  <a:srgbClr val="7030A0"/>
                </a:solidFill>
                <a:effectLst/>
                <a:ea typeface="Calibri" panose="020F0502020204030204" pitchFamily="34" charset="0"/>
                <a:cs typeface="Times New Roman" panose="02020603050405020304" pitchFamily="18" charset="0"/>
              </a:rPr>
              <a:t>Úřad v napadeném rozhodnutí rovněž argumentoval tím, že stěžovatel mohl v důsledku postupu obviněného při vyřízení námitek podat návrh k Úřadu pouze na základě svých domněnek, a pokud by obviněný poskytl informace o poddodavatelském závazku a jeho posouzení až v průběhu případného správního řízení, na základě této jeho nové argumentace by mohlo dojít k zamítnutí návrhu a propadnutí kauce státu</a:t>
            </a:r>
            <a:r>
              <a:rPr lang="cs-CZ" sz="2200">
                <a:effectLst/>
                <a:ea typeface="Calibri" panose="020F0502020204030204" pitchFamily="34" charset="0"/>
                <a:cs typeface="Times New Roman" panose="02020603050405020304" pitchFamily="18" charset="0"/>
              </a:rPr>
              <a:t>, což by bylo vůči stěžovateli nespravedlivé. </a:t>
            </a:r>
            <a:r>
              <a:rPr lang="cs-CZ" sz="2200">
                <a:solidFill>
                  <a:srgbClr val="0070C0"/>
                </a:solidFill>
                <a:effectLst/>
                <a:ea typeface="Calibri" panose="020F0502020204030204" pitchFamily="34" charset="0"/>
                <a:cs typeface="Times New Roman" panose="02020603050405020304" pitchFamily="18" charset="0"/>
              </a:rPr>
              <a:t>K tomu uvádím, že navrhovatelé by neměli podávat návrhy pouze na základě svých spekulací, resp. pokud tak učiní, není nespravedlivé, pokud s takovým návrhem neuspějí.</a:t>
            </a:r>
            <a:endParaRPr lang="cs-CZ" sz="22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431282"/>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spc="-5" dirty="0"/>
              <a:t>Nestanovení inflační doložky</a:t>
            </a:r>
          </a:p>
        </p:txBody>
      </p:sp>
      <p:graphicFrame>
        <p:nvGraphicFramePr>
          <p:cNvPr id="2" name="Tabulka 1">
            <a:extLst>
              <a:ext uri="{FF2B5EF4-FFF2-40B4-BE49-F238E27FC236}">
                <a16:creationId xmlns:a16="http://schemas.microsoft.com/office/drawing/2014/main" id="{B2426741-CEA9-1F83-8821-5CBFB087C75A}"/>
              </a:ext>
            </a:extLst>
          </p:cNvPr>
          <p:cNvGraphicFramePr>
            <a:graphicFrameLocks noGrp="1"/>
          </p:cNvGraphicFramePr>
          <p:nvPr>
            <p:extLst>
              <p:ext uri="{D42A27DB-BD31-4B8C-83A1-F6EECF244321}">
                <p14:modId xmlns:p14="http://schemas.microsoft.com/office/powerpoint/2010/main" val="98231388"/>
              </p:ext>
            </p:extLst>
          </p:nvPr>
        </p:nvGraphicFramePr>
        <p:xfrm>
          <a:off x="179512" y="1628800"/>
          <a:ext cx="8784976" cy="4185034"/>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802909121"/>
                    </a:ext>
                  </a:extLst>
                </a:gridCol>
              </a:tblGrid>
              <a:tr h="121920">
                <a:tc>
                  <a:txBody>
                    <a:bodyPr/>
                    <a:lstStyle/>
                    <a:p>
                      <a:pPr algn="just">
                        <a:lnSpc>
                          <a:spcPct val="107000"/>
                        </a:lnSpc>
                        <a:spcAft>
                          <a:spcPts val="800"/>
                        </a:spcAft>
                      </a:pPr>
                      <a:r>
                        <a:rPr lang="cs-CZ" sz="1800" kern="1200">
                          <a:effectLst/>
                        </a:rPr>
                        <a:t>Sp. zn. ÚOHS -</a:t>
                      </a:r>
                      <a:r>
                        <a:rPr lang="cs-CZ" sz="1800">
                          <a:effectLst/>
                        </a:rPr>
                        <a:t> </a:t>
                      </a:r>
                      <a:r>
                        <a:rPr lang="cs-CZ" sz="1800" kern="1200">
                          <a:effectLst/>
                        </a:rPr>
                        <a:t>S0449/2023/VZ , č. j. ÚOHS-30833/2023/500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94174802"/>
                  </a:ext>
                </a:extLst>
              </a:tr>
              <a:tr h="0">
                <a:tc>
                  <a:txBody>
                    <a:bodyPr/>
                    <a:lstStyle/>
                    <a:p>
                      <a:pPr algn="just">
                        <a:lnSpc>
                          <a:spcPct val="107000"/>
                        </a:lnSpc>
                        <a:spcAft>
                          <a:spcPts val="800"/>
                        </a:spcAft>
                      </a:pPr>
                      <a:r>
                        <a:rPr lang="cs-CZ" sz="1800" u="sng">
                          <a:effectLst/>
                          <a:hlinkClick r:id="rId2"/>
                        </a:rPr>
                        <a:t>https://www.uohs.cz/cs/verejne-zakazky/sbirky-rozhodnuti/detail-19201.html</a:t>
                      </a:r>
                      <a:r>
                        <a:rPr lang="cs-CZ" sz="1800" u="sng">
                          <a:effectLst/>
                        </a:rPr>
                        <a:t> </a:t>
                      </a: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84904040"/>
                  </a:ext>
                </a:extLst>
              </a:tr>
              <a:tr h="0">
                <a:tc>
                  <a:txBody>
                    <a:bodyPr/>
                    <a:lstStyle/>
                    <a:p>
                      <a:pPr algn="just">
                        <a:lnSpc>
                          <a:spcPct val="107000"/>
                        </a:lnSpc>
                        <a:spcAft>
                          <a:spcPts val="800"/>
                        </a:spcAft>
                      </a:pPr>
                      <a:r>
                        <a:rPr lang="cs-CZ" sz="1800">
                          <a:effectLst/>
                        </a:rPr>
                        <a:t>Napojení severního Rokycanska na dálnici D5, I. etapa</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979657774"/>
                  </a:ext>
                </a:extLst>
              </a:tr>
              <a:tr h="0">
                <a:tc>
                  <a:txBody>
                    <a:bodyPr/>
                    <a:lstStyle/>
                    <a:p>
                      <a:pPr algn="just">
                        <a:lnSpc>
                          <a:spcPct val="107000"/>
                        </a:lnSpc>
                        <a:spcAft>
                          <a:spcPts val="800"/>
                        </a:spcAft>
                      </a:pPr>
                      <a:r>
                        <a:rPr lang="cs-CZ" sz="1800" kern="1200">
                          <a:effectLst/>
                        </a:rPr>
                        <a:t>Právní moc: 6. 9.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713932857"/>
                  </a:ext>
                </a:extLst>
              </a:tr>
              <a:tr h="0">
                <a:tc>
                  <a:txBody>
                    <a:bodyPr/>
                    <a:lstStyle/>
                    <a:p>
                      <a:pPr algn="just">
                        <a:lnSpc>
                          <a:spcPct val="107000"/>
                        </a:lnSpc>
                        <a:spcAft>
                          <a:spcPts val="800"/>
                        </a:spcAft>
                      </a:pPr>
                      <a:r>
                        <a:rPr lang="cs-CZ" sz="1800">
                          <a:effectLst/>
                        </a:rPr>
                        <a:t>Správa a údržba silnic Plzeňského kraje, příspěvková organizace</a:t>
                      </a:r>
                    </a:p>
                    <a:p>
                      <a:pPr algn="just">
                        <a:lnSpc>
                          <a:spcPct val="107000"/>
                        </a:lnSpc>
                        <a:spcAft>
                          <a:spcPts val="800"/>
                        </a:spcAft>
                      </a:pPr>
                      <a:r>
                        <a:rPr lang="cs-CZ" sz="1800">
                          <a:effectLst/>
                        </a:rPr>
                        <a:t>BERGER BOHEMIA a.s.</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906630305"/>
                  </a:ext>
                </a:extLst>
              </a:tr>
              <a:tr h="138430">
                <a:tc>
                  <a:txBody>
                    <a:bodyPr/>
                    <a:lstStyle/>
                    <a:p>
                      <a:pPr algn="just">
                        <a:lnSpc>
                          <a:spcPct val="107000"/>
                        </a:lnSpc>
                        <a:spcAft>
                          <a:spcPts val="800"/>
                        </a:spcAft>
                      </a:pPr>
                      <a:r>
                        <a:rPr lang="cs-CZ" sz="1800" dirty="0">
                          <a:effectLst/>
                        </a:rPr>
                        <a:t>Úřad pro ochranu hospodářské soutěže rozhodl takto:</a:t>
                      </a:r>
                    </a:p>
                    <a:p>
                      <a:pPr algn="just">
                        <a:lnSpc>
                          <a:spcPct val="107000"/>
                        </a:lnSpc>
                        <a:spcAft>
                          <a:spcPts val="800"/>
                        </a:spcAft>
                      </a:pPr>
                      <a:r>
                        <a:rPr lang="cs-CZ" sz="1800" dirty="0">
                          <a:effectLst/>
                        </a:rPr>
                        <a:t>Návrh navrhovatele na zahájení správního řízení o přezkoumání úkonů zadavatele učiněných při zadávání veřejné zakázky „Napojení severního Rokycanska na dálnici D5, I. etapa“ se podle § 265 písm. a) zákona č. 134/2016 Sb., o zadávání veřejných zakázek, v rozhodném znění, </a:t>
                      </a:r>
                      <a:r>
                        <a:rPr lang="cs-CZ" sz="1800" b="1" dirty="0">
                          <a:effectLst/>
                        </a:rPr>
                        <a:t>zamítá, neboť nebyly zjištěny důvody pro uložení nápravného opatření.</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755519096"/>
                  </a:ext>
                </a:extLst>
              </a:tr>
            </a:tbl>
          </a:graphicData>
        </a:graphic>
      </p:graphicFrame>
    </p:spTree>
    <p:extLst>
      <p:ext uri="{BB962C8B-B14F-4D97-AF65-F5344CB8AC3E}">
        <p14:creationId xmlns:p14="http://schemas.microsoft.com/office/powerpoint/2010/main" val="1089610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obsah 4">
            <a:extLst>
              <a:ext uri="{FF2B5EF4-FFF2-40B4-BE49-F238E27FC236}">
                <a16:creationId xmlns:a16="http://schemas.microsoft.com/office/drawing/2014/main" id="{84FED3B1-34C9-AB3C-6502-55871F97CE32}"/>
              </a:ext>
            </a:extLst>
          </p:cNvPr>
          <p:cNvGraphicFramePr>
            <a:graphicFrameLocks noGrp="1"/>
          </p:cNvGraphicFramePr>
          <p:nvPr>
            <p:ph idx="1"/>
            <p:extLst>
              <p:ext uri="{D42A27DB-BD31-4B8C-83A1-F6EECF244321}">
                <p14:modId xmlns:p14="http://schemas.microsoft.com/office/powerpoint/2010/main" val="3947984021"/>
              </p:ext>
            </p:extLst>
          </p:nvPr>
        </p:nvGraphicFramePr>
        <p:xfrm>
          <a:off x="179512" y="1314596"/>
          <a:ext cx="8784976" cy="5172520"/>
        </p:xfrm>
        <a:graphic>
          <a:graphicData uri="http://schemas.openxmlformats.org/drawingml/2006/table">
            <a:tbl>
              <a:tblPr firstRow="1" bandRow="1"/>
              <a:tblGrid>
                <a:gridCol w="8784976">
                  <a:extLst>
                    <a:ext uri="{9D8B030D-6E8A-4147-A177-3AD203B41FA5}">
                      <a16:colId xmlns:a16="http://schemas.microsoft.com/office/drawing/2014/main" val="3279367023"/>
                    </a:ext>
                  </a:extLst>
                </a:gridCol>
              </a:tblGrid>
              <a:tr h="138430">
                <a:tc>
                  <a:txBody>
                    <a:bodyPr/>
                    <a:lstStyle/>
                    <a:p>
                      <a:pPr algn="just">
                        <a:lnSpc>
                          <a:spcPct val="107000"/>
                        </a:lnSpc>
                        <a:spcAft>
                          <a:spcPts val="800"/>
                        </a:spcAft>
                      </a:pPr>
                      <a:r>
                        <a:rPr lang="cs-CZ" sz="1800" dirty="0">
                          <a:solidFill>
                            <a:srgbClr val="000000"/>
                          </a:solidFill>
                          <a:effectLst/>
                          <a:latin typeface="+mn-lt"/>
                          <a:ea typeface="Times New Roman" panose="02020603050405020304" pitchFamily="18" charset="0"/>
                          <a:cs typeface="Calibri" panose="020F0502020204030204" pitchFamily="34" charset="0"/>
                        </a:rPr>
                        <a:t>zakotvenou v § 6 odst. 1 citovaného zákona tím, že nestanovil minimální úroveň pro splnění kritérií technické kvalifikace dle § 79 odst. 2 písm. b) citovaného zákona přiměřeně vzhledem ke složitosti a rozsahu předmětu citované veřejné zakázky …</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b="1" dirty="0">
                          <a:solidFill>
                            <a:srgbClr val="000000"/>
                          </a:solidFill>
                          <a:effectLst/>
                          <a:latin typeface="+mn-lt"/>
                          <a:ea typeface="Times New Roman" panose="02020603050405020304" pitchFamily="18" charset="0"/>
                          <a:cs typeface="Calibri" panose="020F0502020204030204" pitchFamily="34" charset="0"/>
                        </a:rPr>
                        <a:t>Výrok III. </a:t>
                      </a:r>
                      <a:r>
                        <a:rPr lang="cs-CZ" sz="1800" dirty="0">
                          <a:solidFill>
                            <a:srgbClr val="000000"/>
                          </a:solidFill>
                          <a:effectLst/>
                          <a:latin typeface="+mn-lt"/>
                          <a:ea typeface="Times New Roman" panose="02020603050405020304" pitchFamily="18" charset="0"/>
                          <a:cs typeface="Calibri" panose="020F0502020204030204" pitchFamily="34" charset="0"/>
                        </a:rPr>
                        <a:t>- Návrh navrhovatele se v části týkající se stanovení časové podmínky na zahájení analýz organických látek uvedené v bodě 1.2 přílohy č. 1 zadávací dokumentace podle § 265 písm. a) ZZVZ, zamítá, neboť nebyly zjištěny důvody pro uložení nápravného opatření.</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b="1" dirty="0">
                          <a:solidFill>
                            <a:srgbClr val="000000"/>
                          </a:solidFill>
                          <a:effectLst/>
                          <a:latin typeface="+mn-lt"/>
                          <a:ea typeface="Times New Roman" panose="02020603050405020304" pitchFamily="18" charset="0"/>
                          <a:cs typeface="Calibri" panose="020F0502020204030204" pitchFamily="34" charset="0"/>
                        </a:rPr>
                        <a:t>Výrok IV. </a:t>
                      </a:r>
                      <a:r>
                        <a:rPr lang="cs-CZ" sz="1800" dirty="0">
                          <a:solidFill>
                            <a:srgbClr val="000000"/>
                          </a:solidFill>
                          <a:effectLst/>
                          <a:latin typeface="+mn-lt"/>
                          <a:ea typeface="Times New Roman" panose="02020603050405020304" pitchFamily="18" charset="0"/>
                          <a:cs typeface="Calibri" panose="020F0502020204030204" pitchFamily="34" charset="0"/>
                        </a:rPr>
                        <a:t>- Jako opatření k nápravě nezákonného postupu zadavatele uvedeného ve výrocích I. a II. tohoto rozhodnutí Úřad pro ochranu hospodářské soutěže podle § 263 odst. 3 ZZVZ, ruší zadávací řízení na části 1, 2, 3, 4, 5, 6 a 7 veřejné zakázky „Monitoring jakosti podzemních vod 2023 - 2024“.</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b="1" dirty="0">
                          <a:solidFill>
                            <a:srgbClr val="000000"/>
                          </a:solidFill>
                          <a:effectLst/>
                          <a:latin typeface="+mn-lt"/>
                          <a:ea typeface="Times New Roman" panose="02020603050405020304" pitchFamily="18" charset="0"/>
                          <a:cs typeface="Calibri" panose="020F0502020204030204" pitchFamily="34" charset="0"/>
                        </a:rPr>
                        <a:t>Výrok V. </a:t>
                      </a:r>
                      <a:r>
                        <a:rPr lang="cs-CZ" sz="1800" dirty="0">
                          <a:solidFill>
                            <a:srgbClr val="000000"/>
                          </a:solidFill>
                          <a:effectLst/>
                          <a:latin typeface="+mn-lt"/>
                          <a:ea typeface="Times New Roman" panose="02020603050405020304" pitchFamily="18" charset="0"/>
                          <a:cs typeface="Calibri" panose="020F0502020204030204" pitchFamily="34" charset="0"/>
                        </a:rPr>
                        <a:t>– Zadavateli se podle § 263 odst. 8 ZZVZ, až do pravomocného skončení správního řízení vedeného Úřadem pro ochranu hospodářské soutěže ukládá zákaz uzavřít smlouvu na části 1, 2, 3, 4, 5, 6 a 7 veřejné zakázky „Monitoring jakosti podzemních vod 2023 - 2024“.</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b="1" dirty="0">
                          <a:solidFill>
                            <a:srgbClr val="000000"/>
                          </a:solidFill>
                          <a:effectLst/>
                          <a:latin typeface="+mn-lt"/>
                          <a:ea typeface="Times New Roman" panose="02020603050405020304" pitchFamily="18" charset="0"/>
                          <a:cs typeface="Calibri" panose="020F0502020204030204" pitchFamily="34" charset="0"/>
                        </a:rPr>
                        <a:t>…</a:t>
                      </a:r>
                      <a:endParaRPr lang="cs-CZ" sz="18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2991386007"/>
                  </a:ext>
                </a:extLst>
              </a:tr>
            </a:tbl>
          </a:graphicData>
        </a:graphic>
      </p:graphicFrame>
      <p:sp>
        <p:nvSpPr>
          <p:cNvPr id="6" name="object 3">
            <a:extLst>
              <a:ext uri="{FF2B5EF4-FFF2-40B4-BE49-F238E27FC236}">
                <a16:creationId xmlns:a16="http://schemas.microsoft.com/office/drawing/2014/main" id="{4A0444AF-1C58-9F26-2E8A-CF20F0556537}"/>
              </a:ext>
            </a:extLst>
          </p:cNvPr>
          <p:cNvSpPr txBox="1">
            <a:spLocks noGrp="1"/>
          </p:cNvSpPr>
          <p:nvPr>
            <p:ph type="title"/>
          </p:nvPr>
        </p:nvSpPr>
        <p:spPr>
          <a:xfrm>
            <a:off x="179512" y="404664"/>
            <a:ext cx="8784976" cy="743345"/>
          </a:xfrm>
          <a:prstGeom prst="rect">
            <a:avLst/>
          </a:prstGeom>
        </p:spPr>
        <p:txBody>
          <a:bodyPr vert="horz" wrap="square" lIns="0" tIns="13335" rIns="0" bIns="0" rtlCol="0">
            <a:spAutoFit/>
          </a:bodyPr>
          <a:lstStyle/>
          <a:p>
            <a:pPr>
              <a:lnSpc>
                <a:spcPct val="107000"/>
              </a:lnSpc>
              <a:spcAft>
                <a:spcPts val="800"/>
              </a:spcAft>
            </a:pPr>
            <a:r>
              <a:rPr lang="cs-CZ" sz="2300" b="1" spc="-5" dirty="0"/>
              <a:t>Osvědčení objednatele o řádném poskytnutí a dokončení služeb a nepřiměřená kritéria technické kvalifikace</a:t>
            </a:r>
          </a:p>
        </p:txBody>
      </p:sp>
    </p:spTree>
    <p:extLst>
      <p:ext uri="{BB962C8B-B14F-4D97-AF65-F5344CB8AC3E}">
        <p14:creationId xmlns:p14="http://schemas.microsoft.com/office/powerpoint/2010/main" val="30360180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53752" y="2492896"/>
            <a:ext cx="9036496" cy="3180551"/>
          </a:xfrm>
          <a:prstGeom prst="rect">
            <a:avLst/>
          </a:prstGeom>
          <a:noFill/>
        </p:spPr>
        <p:txBody>
          <a:bodyPr wrap="square">
            <a:spAutoFit/>
          </a:bodyPr>
          <a:lstStyle/>
          <a:p>
            <a:pPr algn="just">
              <a:lnSpc>
                <a:spcPct val="107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gn="just">
              <a:lnSpc>
                <a:spcPct val="107000"/>
              </a:lnSpc>
              <a:spcAft>
                <a:spcPts val="800"/>
              </a:spcAft>
            </a:pPr>
            <a:r>
              <a:rPr lang="cs-CZ" sz="2200" b="1" dirty="0">
                <a:solidFill>
                  <a:srgbClr val="000000"/>
                </a:solidFill>
                <a:effectLst/>
                <a:highlight>
                  <a:srgbClr val="FFFFFF"/>
                </a:highlight>
                <a:ea typeface="Times New Roman" panose="02020603050405020304" pitchFamily="18" charset="0"/>
                <a:cs typeface="Times New Roman" panose="02020603050405020304" pitchFamily="18" charset="0"/>
              </a:rPr>
              <a:t>§ 6 odst. 1 ZZVZ</a:t>
            </a:r>
            <a:endParaRPr lang="cs-CZ" sz="2200" dirty="0">
              <a:highlight>
                <a:srgbClr val="FFFFFF"/>
              </a:highlight>
              <a:ea typeface="Times New Roman" panose="02020603050405020304" pitchFamily="18" charset="0"/>
              <a:cs typeface="Times New Roman" panose="02020603050405020304" pitchFamily="18" charset="0"/>
            </a:endParaRPr>
          </a:p>
          <a:p>
            <a:pPr algn="just">
              <a:lnSpc>
                <a:spcPct val="107000"/>
              </a:lnSpc>
              <a:spcAft>
                <a:spcPts val="800"/>
              </a:spcAft>
            </a:pPr>
            <a:r>
              <a:rPr lang="cs-CZ" sz="2200" b="1" dirty="0">
                <a:solidFill>
                  <a:srgbClr val="000000"/>
                </a:solidFill>
                <a:effectLst/>
                <a:highlight>
                  <a:srgbClr val="FFFFFF"/>
                </a:highlight>
                <a:ea typeface="Times New Roman" panose="02020603050405020304" pitchFamily="18" charset="0"/>
                <a:cs typeface="Times New Roman" panose="02020603050405020304" pitchFamily="18" charset="0"/>
              </a:rPr>
              <a:t>Zásady zadávání veřejných zakázek</a:t>
            </a:r>
            <a:endParaRPr lang="cs-CZ" sz="22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200" dirty="0">
                <a:solidFill>
                  <a:srgbClr val="000000"/>
                </a:solidFill>
                <a:effectLst/>
                <a:highlight>
                  <a:srgbClr val="FFFFFF"/>
                </a:highlight>
                <a:ea typeface="Times New Roman" panose="02020603050405020304" pitchFamily="18" charset="0"/>
                <a:cs typeface="Times New Roman" panose="02020603050405020304" pitchFamily="18" charset="0"/>
              </a:rPr>
              <a:t>(1) Zadavatel při postupu podle tohoto zákona musí dodržovat zásady transparentnosti a přiměřenosti.</a:t>
            </a:r>
            <a:endParaRPr lang="cs-CZ" sz="22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cs-CZ" sz="22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 </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200" dirty="0">
              <a:effectLst/>
              <a:ea typeface="Calibri" panose="020F0502020204030204" pitchFamily="34" charset="0"/>
              <a:cs typeface="Times New Roman" panose="02020603050405020304" pitchFamily="18" charset="0"/>
            </a:endParaRPr>
          </a:p>
        </p:txBody>
      </p:sp>
      <p:sp>
        <p:nvSpPr>
          <p:cNvPr id="4" name="object 3">
            <a:extLst>
              <a:ext uri="{FF2B5EF4-FFF2-40B4-BE49-F238E27FC236}">
                <a16:creationId xmlns:a16="http://schemas.microsoft.com/office/drawing/2014/main" id="{B1DBB473-46F2-A52F-91FB-37BF7ABD3C7E}"/>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Nestanovení inflační doložky</a:t>
            </a:r>
          </a:p>
        </p:txBody>
      </p:sp>
    </p:spTree>
    <p:extLst>
      <p:ext uri="{BB962C8B-B14F-4D97-AF65-F5344CB8AC3E}">
        <p14:creationId xmlns:p14="http://schemas.microsoft.com/office/powerpoint/2010/main" val="659166364"/>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844824"/>
            <a:ext cx="8874224" cy="3936912"/>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Předmětem veřejné zakázky je napojení severního Rokycanska na dálnici D5.</a:t>
            </a:r>
          </a:p>
          <a:p>
            <a:pPr marL="342900" lvl="0" indent="-342900" algn="just">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Doba realizace veřejné zakázky byla stanovena na 33 měsíců, ale zadavatel nezavedl inflační doložku.</a:t>
            </a:r>
          </a:p>
          <a:p>
            <a:pPr marL="342900" lvl="0" indent="-342900" algn="just">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Navrhovatel podal námitky proti zadávacím podmínkám a následně návrh k Úřadu. Dle navrhovatele nestanovení inflační doložky porušuje zásadu přiměřenosti a nepřiměřeně přenáší ekonomické riziko na dodavatele.</a:t>
            </a:r>
          </a:p>
          <a:p>
            <a:pPr marL="342900" lvl="0" indent="-342900" algn="just">
              <a:lnSpc>
                <a:spcPct val="107000"/>
              </a:lnSpc>
              <a:spcAft>
                <a:spcPts val="800"/>
              </a:spcAft>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Úřad návrh zamítl.</a:t>
            </a:r>
          </a:p>
        </p:txBody>
      </p:sp>
      <p:sp>
        <p:nvSpPr>
          <p:cNvPr id="3" name="object 3">
            <a:extLst>
              <a:ext uri="{FF2B5EF4-FFF2-40B4-BE49-F238E27FC236}">
                <a16:creationId xmlns:a16="http://schemas.microsoft.com/office/drawing/2014/main" id="{DCBBECE9-E48D-27FD-DAD6-B85371C75796}"/>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Nestanovení inflační doložky</a:t>
            </a:r>
          </a:p>
        </p:txBody>
      </p:sp>
    </p:spTree>
    <p:extLst>
      <p:ext uri="{BB962C8B-B14F-4D97-AF65-F5344CB8AC3E}">
        <p14:creationId xmlns:p14="http://schemas.microsoft.com/office/powerpoint/2010/main" val="3173470659"/>
      </p:ext>
    </p:extLst>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2" y="773372"/>
            <a:ext cx="8784975" cy="6116226"/>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52.         Na tomto místě </a:t>
            </a:r>
            <a:r>
              <a:rPr lang="cs-CZ" sz="1900" dirty="0">
                <a:solidFill>
                  <a:srgbClr val="7030A0"/>
                </a:solidFill>
                <a:effectLst/>
                <a:ea typeface="Calibri" panose="020F0502020204030204" pitchFamily="34" charset="0"/>
                <a:cs typeface="Times New Roman" panose="02020603050405020304" pitchFamily="18" charset="0"/>
              </a:rPr>
              <a:t>Úřad uvádí, že tzv. indexace ceny jako možný nástroj pro úpravu sjednané ceny na základě objektivně zjistitelných údajů je smluvním institutem, jehož účelem je u dlouhodobých smluvních vztahů obrana proti rizikům vyplývajícím z cenového vývoje na trhu. </a:t>
            </a:r>
            <a:r>
              <a:rPr lang="cs-CZ" sz="1900" dirty="0">
                <a:effectLst/>
                <a:ea typeface="Calibri" panose="020F0502020204030204" pitchFamily="34" charset="0"/>
                <a:cs typeface="Times New Roman" panose="02020603050405020304" pitchFamily="18" charset="0"/>
              </a:rPr>
              <a:t>Obecně lze ve stavebnictví k indexaci cen využít inflační doložku (umožňující změnu celkové ceny v návaznosti na vývoj inflace) či cenovou doložku (umožňující změnu cen jednotlivých položek v návaznosti na změnu cen stavebních materiálů v důsledku i dalších vlivů, např. nedostatek materiálu na trhu, prodloužení dodacích lhůt apod.).</a:t>
            </a:r>
          </a:p>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54.         Na základě uvedeného má Úřad za to, že </a:t>
            </a:r>
            <a:r>
              <a:rPr lang="cs-CZ" sz="1900" dirty="0">
                <a:solidFill>
                  <a:srgbClr val="0070C0"/>
                </a:solidFill>
                <a:effectLst/>
                <a:ea typeface="Calibri" panose="020F0502020204030204" pitchFamily="34" charset="0"/>
                <a:cs typeface="Times New Roman" panose="02020603050405020304" pitchFamily="18" charset="0"/>
              </a:rPr>
              <a:t>obecně nezačlenění ujednání o indexaci ceny veřejné zakázky do smlouvy uzavřené na veřejnou zakázku lze považovat za zcela legitimní postup zadavatele. </a:t>
            </a:r>
            <a:r>
              <a:rPr lang="cs-CZ" sz="1900" dirty="0">
                <a:solidFill>
                  <a:srgbClr val="00B050"/>
                </a:solidFill>
                <a:effectLst/>
                <a:ea typeface="Calibri" panose="020F0502020204030204" pitchFamily="34" charset="0"/>
                <a:cs typeface="Times New Roman" panose="02020603050405020304" pitchFamily="18" charset="0"/>
              </a:rPr>
              <a:t>Je totiž pouze rozhodnutím zadavatele, zda proměnlivou situaci v oblasti cen stavebních materiálů v rámci smluvních podmínek zohlední či nikoliv</a:t>
            </a:r>
            <a:r>
              <a:rPr lang="cs-CZ" sz="1900" dirty="0">
                <a:effectLst/>
                <a:ea typeface="Calibri" panose="020F0502020204030204" pitchFamily="34" charset="0"/>
                <a:cs typeface="Times New Roman" panose="02020603050405020304" pitchFamily="18" charset="0"/>
              </a:rPr>
              <a:t>, a </a:t>
            </a:r>
            <a:r>
              <a:rPr lang="cs-CZ" sz="1900" dirty="0">
                <a:solidFill>
                  <a:srgbClr val="C00000"/>
                </a:solidFill>
                <a:effectLst/>
                <a:ea typeface="Calibri" panose="020F0502020204030204" pitchFamily="34" charset="0"/>
                <a:cs typeface="Times New Roman" panose="02020603050405020304" pitchFamily="18" charset="0"/>
              </a:rPr>
              <a:t>pokud ujednání o indexaci ceny do smluvních podmínek nezařadí, není dán zákonný důvod smluvní podmínky považovat za nedostatečně připravené a pohlížet na takový postup zadavatele jako na odporující zákonu, pokud zároveň není prokázáno, že by absence této smluvní podmínky v návrhu smlouvy o dílo představovala zřejmý exces.</a:t>
            </a:r>
            <a:endParaRPr lang="cs-CZ" sz="19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3941143"/>
      </p:ext>
    </p:extLst>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2" y="908720"/>
            <a:ext cx="8784975" cy="5701754"/>
          </a:xfrm>
          <a:prstGeom prst="rect">
            <a:avLst/>
          </a:prstGeom>
          <a:noFill/>
        </p:spPr>
        <p:txBody>
          <a:bodyPr wrap="square">
            <a:spAutoFit/>
          </a:bodyPr>
          <a:lstStyle/>
          <a:p>
            <a:pPr algn="just">
              <a:lnSpc>
                <a:spcPct val="107000"/>
              </a:lnSpc>
              <a:spcAft>
                <a:spcPts val="800"/>
              </a:spcAft>
            </a:pPr>
            <a:r>
              <a:rPr lang="cs-CZ" dirty="0">
                <a:effectLst/>
                <a:ea typeface="Calibri" panose="020F0502020204030204" pitchFamily="34" charset="0"/>
                <a:cs typeface="Times New Roman" panose="02020603050405020304" pitchFamily="18" charset="0"/>
              </a:rPr>
              <a:t>57.         Jak již k tomu Úřad konstatoval v rozhodnutí </a:t>
            </a:r>
            <a:r>
              <a:rPr lang="cs-CZ" dirty="0" err="1">
                <a:effectLst/>
                <a:ea typeface="Calibri" panose="020F0502020204030204" pitchFamily="34" charset="0"/>
                <a:cs typeface="Times New Roman" panose="02020603050405020304" pitchFamily="18" charset="0"/>
              </a:rPr>
              <a:t>sp</a:t>
            </a:r>
            <a:r>
              <a:rPr lang="cs-CZ" dirty="0">
                <a:effectLst/>
                <a:ea typeface="Calibri" panose="020F0502020204030204" pitchFamily="34" charset="0"/>
                <a:cs typeface="Times New Roman" panose="02020603050405020304" pitchFamily="18" charset="0"/>
              </a:rPr>
              <a:t>. zn. ÚOHS-S0230/2022/VZ, č. j. ÚOHS-29601/2022/161, ze dne 25. 7. 2022, jež bylo potvrzeno rozhodnutím předsedy Úřadu </a:t>
            </a:r>
            <a:r>
              <a:rPr lang="cs-CZ" dirty="0" err="1">
                <a:effectLst/>
                <a:ea typeface="Calibri" panose="020F0502020204030204" pitchFamily="34" charset="0"/>
                <a:cs typeface="Times New Roman" panose="02020603050405020304" pitchFamily="18" charset="0"/>
              </a:rPr>
              <a:t>sp</a:t>
            </a:r>
            <a:r>
              <a:rPr lang="cs-CZ" dirty="0">
                <a:effectLst/>
                <a:ea typeface="Calibri" panose="020F0502020204030204" pitchFamily="34" charset="0"/>
                <a:cs typeface="Times New Roman" panose="02020603050405020304" pitchFamily="18" charset="0"/>
              </a:rPr>
              <a:t>. zn. ÚOHS-R0112/2022/VZ, č. j. ÚOHS-29601/2022/161, ze dne 30. 9. 2022, </a:t>
            </a:r>
            <a:r>
              <a:rPr lang="cs-CZ" dirty="0">
                <a:solidFill>
                  <a:srgbClr val="0070C0"/>
                </a:solidFill>
                <a:effectLst/>
                <a:ea typeface="Calibri" panose="020F0502020204030204" pitchFamily="34" charset="0"/>
                <a:cs typeface="Times New Roman" panose="02020603050405020304" pitchFamily="18" charset="0"/>
              </a:rPr>
              <a:t>je si Úřad „</a:t>
            </a:r>
            <a:r>
              <a:rPr lang="cs-CZ" i="1" dirty="0">
                <a:solidFill>
                  <a:srgbClr val="0070C0"/>
                </a:solidFill>
                <a:effectLst/>
                <a:ea typeface="Calibri" panose="020F0502020204030204" pitchFamily="34" charset="0"/>
                <a:cs typeface="Times New Roman" panose="02020603050405020304" pitchFamily="18" charset="0"/>
              </a:rPr>
              <a:t>vědom toho, že v důsledku změn na trhu způsobených pandemií nemoci Covid-19 a válkou na Ukrajině v posledních měsících dochází k podstatnému nárůstu cen dodávek některých stavebních materiálů z důvodu jejich nedostatku na trhu, s čímž souvisí také prodlužování jejich dodacích lhůt. Úřad však považuje za nutné upozornit, že je pouze na zadavatelích, jakým způsobem budou proměnlivou situaci s cenami stavebních materiálů při zadávání veřejných zakázek zohledňovat, a to zejména s přihlédnutím k jejich reálným finančním možnostem.</a:t>
            </a:r>
            <a:r>
              <a:rPr lang="cs-CZ" i="1" dirty="0">
                <a:effectLst/>
                <a:ea typeface="Calibri" panose="020F0502020204030204" pitchFamily="34" charset="0"/>
                <a:cs typeface="Times New Roman" panose="02020603050405020304" pitchFamily="18" charset="0"/>
              </a:rPr>
              <a:t> </a:t>
            </a:r>
            <a:r>
              <a:rPr lang="cs-CZ" i="1" dirty="0">
                <a:solidFill>
                  <a:srgbClr val="00B050"/>
                </a:solidFill>
                <a:effectLst/>
                <a:ea typeface="Calibri" panose="020F0502020204030204" pitchFamily="34" charset="0"/>
                <a:cs typeface="Times New Roman" panose="02020603050405020304" pitchFamily="18" charset="0"/>
              </a:rPr>
              <a:t>Ačkoliv obecně lze konstatovat, že je vhodné zakotvit do smlouvy na veřejnou zakázku takové mechanismy, které budou v průběhu realizace veřejné zakázky umožňovat pružně reagovat na změny na trhu stavebních materiálů (například právě prostřednictvím inflační doložky) či upravit smluvní podmínky, je vždy však na zvážení zadavatele, zda tyto mechanismy přijme</a:t>
            </a:r>
            <a:r>
              <a:rPr lang="cs-CZ" i="1" dirty="0">
                <a:effectLst/>
                <a:ea typeface="Calibri" panose="020F0502020204030204" pitchFamily="34" charset="0"/>
                <a:cs typeface="Times New Roman" panose="02020603050405020304" pitchFamily="18" charset="0"/>
              </a:rPr>
              <a:t>, či nikoliv. </a:t>
            </a:r>
            <a:r>
              <a:rPr lang="cs-CZ" i="1" dirty="0">
                <a:solidFill>
                  <a:srgbClr val="C00000"/>
                </a:solidFill>
                <a:effectLst/>
                <a:ea typeface="Calibri" panose="020F0502020204030204" pitchFamily="34" charset="0"/>
                <a:cs typeface="Times New Roman" panose="02020603050405020304" pitchFamily="18" charset="0"/>
              </a:rPr>
              <a:t>Pokud se zadavatel, stejně jako v šetřeném případě, rozhodne po zvážení všech okolností tyto mechanismy nepřijmout </a:t>
            </a:r>
            <a:r>
              <a:rPr lang="cs-CZ" i="1" dirty="0">
                <a:effectLst/>
                <a:ea typeface="Calibri" panose="020F0502020204030204" pitchFamily="34" charset="0"/>
                <a:cs typeface="Times New Roman" panose="02020603050405020304" pitchFamily="18" charset="0"/>
              </a:rPr>
              <a:t>(např. s ohledem na hypoteticky problematické financování veřejné zakázky), </a:t>
            </a:r>
            <a:r>
              <a:rPr lang="cs-CZ" i="1" dirty="0">
                <a:solidFill>
                  <a:srgbClr val="C00000"/>
                </a:solidFill>
                <a:effectLst/>
                <a:ea typeface="Calibri" panose="020F0502020204030204" pitchFamily="34" charset="0"/>
                <a:cs typeface="Times New Roman" panose="02020603050405020304" pitchFamily="18" charset="0"/>
              </a:rPr>
              <a:t>pak je to pouze jeho obchodní rozhodnutí a tento postup není možné považovat za rozporný se zákonem</a:t>
            </a:r>
            <a:r>
              <a:rPr lang="cs-CZ" i="1" dirty="0">
                <a:effectLst/>
                <a:ea typeface="Calibri" panose="020F0502020204030204" pitchFamily="34" charset="0"/>
                <a:cs typeface="Times New Roman" panose="02020603050405020304" pitchFamily="18" charset="0"/>
              </a:rPr>
              <a:t>.</a:t>
            </a:r>
            <a:r>
              <a:rPr lang="cs-CZ" dirty="0">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63756048"/>
      </p:ext>
    </p:extLst>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2" y="1124744"/>
            <a:ext cx="8784975" cy="5500160"/>
          </a:xfrm>
          <a:prstGeom prst="rect">
            <a:avLst/>
          </a:prstGeom>
          <a:noFill/>
        </p:spPr>
        <p:txBody>
          <a:bodyPr wrap="square">
            <a:spAutoFit/>
          </a:bodyPr>
          <a:lstStyle/>
          <a:p>
            <a:pPr algn="just">
              <a:lnSpc>
                <a:spcPct val="107000"/>
              </a:lnSpc>
              <a:spcAft>
                <a:spcPts val="800"/>
              </a:spcAft>
            </a:pPr>
            <a:r>
              <a:rPr lang="cs-CZ" sz="2200" dirty="0">
                <a:effectLst/>
                <a:ea typeface="Batang" panose="02030600000101010101" pitchFamily="18" charset="-127"/>
                <a:cs typeface="Times New Roman" panose="02020603050405020304" pitchFamily="18" charset="0"/>
              </a:rPr>
              <a:t>61.         </a:t>
            </a:r>
            <a:r>
              <a:rPr lang="cs-CZ" sz="2200" dirty="0">
                <a:solidFill>
                  <a:srgbClr val="7030A0"/>
                </a:solidFill>
                <a:effectLst/>
                <a:ea typeface="Batang" panose="02030600000101010101" pitchFamily="18" charset="-127"/>
                <a:cs typeface="Times New Roman" panose="02020603050405020304" pitchFamily="18" charset="0"/>
              </a:rPr>
              <a:t>Úřad nezpochybňuje, že vývoj cen stavebních materiálů nelze spolehlivě do budoucna predikovat.</a:t>
            </a:r>
            <a:r>
              <a:rPr lang="cs-CZ" sz="2200" dirty="0">
                <a:effectLst/>
                <a:ea typeface="Batang" panose="02030600000101010101" pitchFamily="18" charset="-127"/>
                <a:cs typeface="Times New Roman" panose="02020603050405020304" pitchFamily="18" charset="0"/>
              </a:rPr>
              <a:t> </a:t>
            </a:r>
            <a:r>
              <a:rPr lang="cs-CZ" sz="2200" dirty="0">
                <a:solidFill>
                  <a:srgbClr val="0070C0"/>
                </a:solidFill>
                <a:effectLst/>
                <a:ea typeface="Batang" panose="02030600000101010101" pitchFamily="18" charset="-127"/>
                <a:cs typeface="Times New Roman" panose="02020603050405020304" pitchFamily="18" charset="0"/>
              </a:rPr>
              <a:t>Současně však platí, že válečný konflikt na Ukrajině </a:t>
            </a:r>
            <a:r>
              <a:rPr lang="cs-CZ" sz="2200" dirty="0">
                <a:effectLst/>
                <a:ea typeface="Batang" panose="02030600000101010101" pitchFamily="18" charset="-127"/>
                <a:cs typeface="Times New Roman" panose="02020603050405020304" pitchFamily="18" charset="0"/>
              </a:rPr>
              <a:t>(jenž vzal Úřad v daném rozhodnutí rovněž jako podstatnou okolnost ovlivňující výši cen ve stavebnictví v úvahu)</a:t>
            </a:r>
            <a:r>
              <a:rPr lang="cs-CZ" sz="2200" dirty="0">
                <a:solidFill>
                  <a:srgbClr val="0070C0"/>
                </a:solidFill>
                <a:effectLst/>
                <a:ea typeface="Batang" panose="02030600000101010101" pitchFamily="18" charset="-127"/>
                <a:cs typeface="Times New Roman" panose="02020603050405020304" pitchFamily="18" charset="0"/>
              </a:rPr>
              <a:t> nadále trvá, když navíc zároveň platí </a:t>
            </a:r>
            <a:r>
              <a:rPr lang="cs-CZ" sz="2200" dirty="0">
                <a:effectLst/>
                <a:ea typeface="Batang" panose="02030600000101010101" pitchFamily="18" charset="-127"/>
                <a:cs typeface="Times New Roman" panose="02020603050405020304" pitchFamily="18" charset="0"/>
              </a:rPr>
              <a:t>(jak je uvedeno výše), </a:t>
            </a:r>
            <a:r>
              <a:rPr lang="cs-CZ" sz="2200" dirty="0">
                <a:solidFill>
                  <a:srgbClr val="0070C0"/>
                </a:solidFill>
                <a:effectLst/>
                <a:ea typeface="Batang" panose="02030600000101010101" pitchFamily="18" charset="-127"/>
                <a:cs typeface="Times New Roman" panose="02020603050405020304" pitchFamily="18" charset="0"/>
              </a:rPr>
              <a:t>že cenovou situaci na trhu stavebních materiálů lze aktuálně považovat z hlediska výše cen a jejich výkyvů za příznivější ve srovnání se situací, jež byla posuzována Úřadem ve výše citovaném rozhodnutí, a za níž přesto nebylo Úřadem dovozeno, že by nepoužití indexace cen mohlo vykazovat znaky excesivního jednání. </a:t>
            </a:r>
            <a:r>
              <a:rPr lang="cs-CZ" sz="2200" dirty="0">
                <a:solidFill>
                  <a:srgbClr val="00B050"/>
                </a:solidFill>
                <a:effectLst/>
                <a:ea typeface="Batang" panose="02030600000101010101" pitchFamily="18" charset="-127"/>
                <a:cs typeface="Times New Roman" panose="02020603050405020304" pitchFamily="18" charset="0"/>
              </a:rPr>
              <a:t>Navrhovatel přitom nepředložil Úřadu žádné konkrétní argumenty, proč by mělo mít dle jeho názoru nepoužití indexace cen v současné době závažnější ekonomické dopady než v době vydání citovaného rozhodnutí Úřadu </a:t>
            </a:r>
            <a:r>
              <a:rPr lang="cs-CZ" sz="2200" dirty="0">
                <a:effectLst/>
                <a:ea typeface="Batang" panose="02030600000101010101" pitchFamily="18" charset="-127"/>
                <a:cs typeface="Times New Roman" panose="02020603050405020304" pitchFamily="18" charset="0"/>
              </a:rPr>
              <a:t>a proč by tak nemohly být závěry Úřadu vyjádřené v předmětném rozhodnutí i na daný případ aplikovány.</a:t>
            </a:r>
          </a:p>
        </p:txBody>
      </p:sp>
    </p:spTree>
    <p:extLst>
      <p:ext uri="{BB962C8B-B14F-4D97-AF65-F5344CB8AC3E}">
        <p14:creationId xmlns:p14="http://schemas.microsoft.com/office/powerpoint/2010/main" val="270646428"/>
      </p:ext>
    </p:extLst>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3" y="1340768"/>
            <a:ext cx="8784975" cy="4775603"/>
          </a:xfrm>
          <a:prstGeom prst="rect">
            <a:avLst/>
          </a:prstGeom>
          <a:noFill/>
        </p:spPr>
        <p:txBody>
          <a:bodyPr wrap="square">
            <a:spAutoFit/>
          </a:bodyPr>
          <a:lstStyle/>
          <a:p>
            <a:pPr algn="just">
              <a:lnSpc>
                <a:spcPct val="107000"/>
              </a:lnSpc>
              <a:spcAft>
                <a:spcPts val="800"/>
              </a:spcAft>
            </a:pPr>
            <a:r>
              <a:rPr lang="cs-CZ" sz="2200">
                <a:effectLst/>
                <a:ea typeface="Calibri" panose="020F0502020204030204" pitchFamily="34" charset="0"/>
                <a:cs typeface="Times New Roman" panose="02020603050405020304" pitchFamily="18" charset="0"/>
              </a:rPr>
              <a:t>63.         Úřad znovu odkazuje na to, že je to výlučně zadavatel, kdo rozhoduje o tom, zda učiní ujednání o indexaci ceny součástí smluvních podmínek. </a:t>
            </a:r>
            <a:r>
              <a:rPr lang="cs-CZ" sz="2200">
                <a:solidFill>
                  <a:srgbClr val="C00000"/>
                </a:solidFill>
                <a:effectLst/>
                <a:ea typeface="Calibri" panose="020F0502020204030204" pitchFamily="34" charset="0"/>
                <a:cs typeface="Times New Roman" panose="02020603050405020304" pitchFamily="18" charset="0"/>
              </a:rPr>
              <a:t>Zadavatel k této otázce navíc uvedl, že neučinil součástí zadávacích podmínek inflační doložku po zralé úvaze, a to vzhledem ke skutečnosti, že prostředky na financování veřejné zakázky jsou alokovány z veřejných zdrojů </a:t>
            </a:r>
            <a:r>
              <a:rPr lang="cs-CZ" sz="2200">
                <a:effectLst/>
                <a:ea typeface="Calibri" panose="020F0502020204030204" pitchFamily="34" charset="0"/>
                <a:cs typeface="Times New Roman" panose="02020603050405020304" pitchFamily="18" charset="0"/>
              </a:rPr>
              <a:t>(z dotací, ale i z jeho prostředků), </a:t>
            </a:r>
            <a:r>
              <a:rPr lang="cs-CZ" sz="2200">
                <a:solidFill>
                  <a:srgbClr val="C00000"/>
                </a:solidFill>
                <a:effectLst/>
                <a:ea typeface="Calibri" panose="020F0502020204030204" pitchFamily="34" charset="0"/>
                <a:cs typeface="Times New Roman" panose="02020603050405020304" pitchFamily="18" charset="0"/>
              </a:rPr>
              <a:t>kdy by takovýto mechanismus mohl vést k dodatečnému nárůstu ceny plnění, což by mohlo způsobit zadavateli potíže s financováním. </a:t>
            </a:r>
            <a:r>
              <a:rPr lang="cs-CZ" sz="2200">
                <a:effectLst/>
                <a:ea typeface="Calibri" panose="020F0502020204030204" pitchFamily="34" charset="0"/>
                <a:cs typeface="Times New Roman" panose="02020603050405020304" pitchFamily="18" charset="0"/>
              </a:rPr>
              <a:t>Uvedené zdůvodnění není dle Úřadu nerelevantní, neboť zadavatel je veřejnou institucí, která z povahy věci nemá neomezené prostředky na realizaci příslušné veřejné zakázky a je tak nucen postupovat tak, aby plnění zajistil za alokované prostředky (přičemž je pak na relevantním trhu, zda uvedené podmínky přijme).</a:t>
            </a:r>
          </a:p>
        </p:txBody>
      </p:sp>
    </p:spTree>
    <p:extLst>
      <p:ext uri="{BB962C8B-B14F-4D97-AF65-F5344CB8AC3E}">
        <p14:creationId xmlns:p14="http://schemas.microsoft.com/office/powerpoint/2010/main" val="3921090131"/>
      </p:ext>
    </p:extLst>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2" y="1196752"/>
            <a:ext cx="8784975" cy="5137881"/>
          </a:xfrm>
          <a:prstGeom prst="rect">
            <a:avLst/>
          </a:prstGeom>
          <a:noFill/>
        </p:spPr>
        <p:txBody>
          <a:bodyPr wrap="square">
            <a:spAutoFit/>
          </a:bodyPr>
          <a:lstStyle/>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67.         Především </a:t>
            </a:r>
            <a:r>
              <a:rPr lang="cs-CZ" sz="2200" dirty="0">
                <a:solidFill>
                  <a:srgbClr val="7030A0"/>
                </a:solidFill>
                <a:effectLst/>
                <a:ea typeface="Calibri" panose="020F0502020204030204" pitchFamily="34" charset="0"/>
                <a:cs typeface="Times New Roman" panose="02020603050405020304" pitchFamily="18" charset="0"/>
              </a:rPr>
              <a:t>je nutno poukázat na tu skutečnost, že navrhovatel </a:t>
            </a:r>
            <a:r>
              <a:rPr lang="cs-CZ" sz="2200" dirty="0">
                <a:effectLst/>
                <a:ea typeface="Calibri" panose="020F0502020204030204" pitchFamily="34" charset="0"/>
                <a:cs typeface="Times New Roman" panose="02020603050405020304" pitchFamily="18" charset="0"/>
              </a:rPr>
              <a:t>(stejně jako další relevantní dodavatelé) </a:t>
            </a:r>
            <a:r>
              <a:rPr lang="cs-CZ" sz="2200" dirty="0">
                <a:solidFill>
                  <a:srgbClr val="7030A0"/>
                </a:solidFill>
                <a:effectLst/>
                <a:ea typeface="Calibri" panose="020F0502020204030204" pitchFamily="34" charset="0"/>
                <a:cs typeface="Times New Roman" panose="02020603050405020304" pitchFamily="18" charset="0"/>
              </a:rPr>
              <a:t>je profesionálním podnikajícím subjektem, který zvažuje ze své strany zcela dobrovolný vstup do závazkového vztahu.</a:t>
            </a:r>
            <a:r>
              <a:rPr lang="cs-CZ" sz="2200" dirty="0">
                <a:effectLst/>
                <a:ea typeface="Calibri" panose="020F0502020204030204" pitchFamily="34" charset="0"/>
                <a:cs typeface="Times New Roman" panose="02020603050405020304" pitchFamily="18" charset="0"/>
              </a:rPr>
              <a:t> </a:t>
            </a:r>
            <a:r>
              <a:rPr lang="cs-CZ" sz="2200" dirty="0">
                <a:solidFill>
                  <a:srgbClr val="0070C0"/>
                </a:solidFill>
                <a:effectLst/>
                <a:ea typeface="Calibri" panose="020F0502020204030204" pitchFamily="34" charset="0"/>
                <a:cs typeface="Times New Roman" panose="02020603050405020304" pitchFamily="18" charset="0"/>
              </a:rPr>
              <a:t>Je tak na navrhovateli, aby vyhodnotil pro své podnikání relevantní faktory a na jejich základě učinil obchodní rozhodnutí o tom, zda má zájem o veřejnou zakázku, a případné rizikové faktory promítl do nabídkové ceny. </a:t>
            </a:r>
            <a:r>
              <a:rPr lang="cs-CZ" sz="2200" dirty="0">
                <a:effectLst/>
                <a:ea typeface="Calibri" panose="020F0502020204030204" pitchFamily="34" charset="0"/>
                <a:cs typeface="Times New Roman" panose="02020603050405020304" pitchFamily="18" charset="0"/>
              </a:rPr>
              <a:t>K tomu lze podotknout, že z povahy věci u šetřené veřejné zakázky (s ohledem na její předmět a rozsah i zadavatelem požadovanou kvalifikaci dodavatelů) okruh potencionálních dodavatelů sestává ze subjektů, které mají zkušenosti s realizací obdobných zakázek a lze u nich předpokládat, že na základě informací uvedených v zadávací dokumentaci si jsou vědomi specifik, která přináší realizace stavebních prací na takovéto zakázce. …</a:t>
            </a:r>
          </a:p>
        </p:txBody>
      </p:sp>
    </p:spTree>
    <p:extLst>
      <p:ext uri="{BB962C8B-B14F-4D97-AF65-F5344CB8AC3E}">
        <p14:creationId xmlns:p14="http://schemas.microsoft.com/office/powerpoint/2010/main" val="2490001469"/>
      </p:ext>
    </p:extLst>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2" y="1196752"/>
            <a:ext cx="8784975" cy="5137881"/>
          </a:xfrm>
          <a:prstGeom prst="rect">
            <a:avLst/>
          </a:prstGeom>
          <a:noFill/>
        </p:spPr>
        <p:txBody>
          <a:bodyPr wrap="square">
            <a:spAutoFit/>
          </a:bodyPr>
          <a:lstStyle/>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67.         … V kontextu řešeného </a:t>
            </a:r>
            <a:r>
              <a:rPr lang="cs-CZ" sz="2200" dirty="0">
                <a:solidFill>
                  <a:srgbClr val="00B050"/>
                </a:solidFill>
                <a:effectLst/>
                <a:ea typeface="Calibri" panose="020F0502020204030204" pitchFamily="34" charset="0"/>
                <a:cs typeface="Times New Roman" panose="02020603050405020304" pitchFamily="18" charset="0"/>
              </a:rPr>
              <a:t>je tedy pouze na uvážení jednotlivých dodavatelů vč. navrhovatele, zda se i při vědomí výše popsaného rizika zadávacího řízení zúčastní či nikoliv </a:t>
            </a:r>
            <a:r>
              <a:rPr lang="cs-CZ" sz="2200" dirty="0">
                <a:effectLst/>
                <a:ea typeface="Calibri" panose="020F0502020204030204" pitchFamily="34" charset="0"/>
                <a:cs typeface="Times New Roman" panose="02020603050405020304" pitchFamily="18" charset="0"/>
              </a:rPr>
              <a:t>(tj. že zadavatelem stanovené podmínky přijme), </a:t>
            </a:r>
            <a:r>
              <a:rPr lang="cs-CZ" sz="2200" dirty="0">
                <a:solidFill>
                  <a:srgbClr val="00B050"/>
                </a:solidFill>
                <a:effectLst/>
                <a:ea typeface="Calibri" panose="020F0502020204030204" pitchFamily="34" charset="0"/>
                <a:cs typeface="Times New Roman" panose="02020603050405020304" pitchFamily="18" charset="0"/>
              </a:rPr>
              <a:t>a na kolik si podnikatelské riziko spočívající v tom, že není ve smlouvě o dílo zakotvena cenová indexace, v rámci své nabídkové ceny ocení. </a:t>
            </a:r>
            <a:r>
              <a:rPr lang="cs-CZ" sz="2200" dirty="0">
                <a:solidFill>
                  <a:srgbClr val="C00000"/>
                </a:solidFill>
                <a:effectLst/>
                <a:ea typeface="Calibri" panose="020F0502020204030204" pitchFamily="34" charset="0"/>
                <a:cs typeface="Times New Roman" panose="02020603050405020304" pitchFamily="18" charset="0"/>
              </a:rPr>
              <a:t>Byť je zřejmé, že všechna rizika, která by dodavatelé měli v rámci nabídkové ceny zohlednit, nejsou a nemohou být zcela známa a nelze je ani predikovat</a:t>
            </a:r>
            <a:r>
              <a:rPr lang="cs-CZ" sz="2200" dirty="0">
                <a:effectLst/>
                <a:ea typeface="Calibri" panose="020F0502020204030204" pitchFamily="34" charset="0"/>
                <a:cs typeface="Times New Roman" panose="02020603050405020304" pitchFamily="18" charset="0"/>
              </a:rPr>
              <a:t>, Úřad opakuje, že je to primárně navrhovatel, resp. obecně dodavatelé, kdo by měl být schopen případná jim hrozící rizika odhadnout a vyčíslit. </a:t>
            </a:r>
            <a:r>
              <a:rPr lang="cs-CZ" sz="2200" dirty="0">
                <a:solidFill>
                  <a:srgbClr val="7030A0"/>
                </a:solidFill>
                <a:effectLst/>
                <a:ea typeface="Calibri" panose="020F0502020204030204" pitchFamily="34" charset="0"/>
                <a:cs typeface="Times New Roman" panose="02020603050405020304" pitchFamily="18" charset="0"/>
              </a:rPr>
              <a:t>Pokud přitom potenciální rizika nezná sám dodavatel, stěží lze spravedlivě požadovat po zadavateli, aby nastavil smluvní podmínky tak, že všechna potenciální rizika</a:t>
            </a:r>
            <a:r>
              <a:rPr lang="cs-CZ" sz="2200" dirty="0">
                <a:effectLst/>
                <a:ea typeface="Calibri" panose="020F0502020204030204" pitchFamily="34" charset="0"/>
                <a:cs typeface="Times New Roman" panose="02020603050405020304" pitchFamily="18" charset="0"/>
              </a:rPr>
              <a:t>, jež dodavateli hrozí, budou eliminována.</a:t>
            </a:r>
          </a:p>
        </p:txBody>
      </p:sp>
    </p:spTree>
    <p:extLst>
      <p:ext uri="{BB962C8B-B14F-4D97-AF65-F5344CB8AC3E}">
        <p14:creationId xmlns:p14="http://schemas.microsoft.com/office/powerpoint/2010/main" val="927561935"/>
      </p:ext>
    </p:extLst>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84787" y="908720"/>
            <a:ext cx="8784975" cy="5803384"/>
          </a:xfrm>
          <a:prstGeom prst="rect">
            <a:avLst/>
          </a:prstGeom>
          <a:noFill/>
        </p:spPr>
        <p:txBody>
          <a:bodyPr wrap="square">
            <a:spAutoFit/>
          </a:bodyPr>
          <a:lstStyle/>
          <a:p>
            <a:pPr algn="just">
              <a:lnSpc>
                <a:spcPct val="107000"/>
              </a:lnSpc>
              <a:spcAft>
                <a:spcPts val="800"/>
              </a:spcAft>
            </a:pPr>
            <a:r>
              <a:rPr lang="cs-CZ" sz="1900">
                <a:effectLst/>
                <a:ea typeface="Calibri" panose="020F0502020204030204" pitchFamily="34" charset="0"/>
                <a:cs typeface="Times New Roman" panose="02020603050405020304" pitchFamily="18" charset="0"/>
              </a:rPr>
              <a:t>71.         </a:t>
            </a:r>
            <a:r>
              <a:rPr lang="cs-CZ" sz="1900">
                <a:solidFill>
                  <a:srgbClr val="0070C0"/>
                </a:solidFill>
                <a:effectLst/>
                <a:ea typeface="Calibri" panose="020F0502020204030204" pitchFamily="34" charset="0"/>
                <a:cs typeface="Times New Roman" panose="02020603050405020304" pitchFamily="18" charset="0"/>
              </a:rPr>
              <a:t>Obecně přitom platí, že cenotvorba je plně v kompetenci uchazeče o veřejnou zakázku jako podstata hospodářské soutěže dle jeho ekonomických možností a obchodní strategie</a:t>
            </a:r>
            <a:r>
              <a:rPr lang="cs-CZ" sz="1900">
                <a:effectLst/>
                <a:ea typeface="Calibri" panose="020F0502020204030204" pitchFamily="34" charset="0"/>
                <a:cs typeface="Times New Roman" panose="02020603050405020304" pitchFamily="18" charset="0"/>
              </a:rPr>
              <a:t>. V daném případě </a:t>
            </a:r>
            <a:r>
              <a:rPr lang="cs-CZ" sz="1900">
                <a:solidFill>
                  <a:srgbClr val="00B050"/>
                </a:solidFill>
                <a:effectLst/>
                <a:ea typeface="Calibri" panose="020F0502020204030204" pitchFamily="34" charset="0"/>
                <a:cs typeface="Times New Roman" panose="02020603050405020304" pitchFamily="18" charset="0"/>
              </a:rPr>
              <a:t>zadavatel tedy požadoval, aby uchazeči o veřejnou zakázku nabídli cenu </a:t>
            </a:r>
            <a:r>
              <a:rPr lang="cs-CZ" sz="1900">
                <a:effectLst/>
                <a:ea typeface="Calibri" panose="020F0502020204030204" pitchFamily="34" charset="0"/>
                <a:cs typeface="Times New Roman" panose="02020603050405020304" pitchFamily="18" charset="0"/>
              </a:rPr>
              <a:t>(položkově i celkovou), </a:t>
            </a:r>
            <a:r>
              <a:rPr lang="cs-CZ" sz="1900">
                <a:solidFill>
                  <a:srgbClr val="00B050"/>
                </a:solidFill>
                <a:effectLst/>
                <a:ea typeface="Calibri" panose="020F0502020204030204" pitchFamily="34" charset="0"/>
                <a:cs typeface="Times New Roman" panose="02020603050405020304" pitchFamily="18" charset="0"/>
              </a:rPr>
              <a:t>za kterou budou ochotni předmět plnění veřejné zakázky realizovat</a:t>
            </a:r>
            <a:r>
              <a:rPr lang="cs-CZ" sz="1900">
                <a:effectLst/>
                <a:ea typeface="Calibri" panose="020F0502020204030204" pitchFamily="34" charset="0"/>
                <a:cs typeface="Times New Roman" panose="02020603050405020304" pitchFamily="18" charset="0"/>
              </a:rPr>
              <a:t>, přičemž nepožadoval, aby mu zároveň předložili cenový rozpad jednotlivých cen, resp. nestanovil žádné podmínky, co všechno musí být do jednotkových cen zahrnuto. Pakliže se tedy uchazeči o veřejnou zakázku rozhodli např. zahrnout do nabídkové ceny i „rezervu“ na pokrytí případného nárůstu cen stavebních materiálů, pak je nutné tuto „rezervu“ považovat za jednu ze součástí nabízené ceny, jejíž zahrnutí do nabídkové ceny je interním obchodním rozhodnutím dodavatele.</a:t>
            </a:r>
          </a:p>
          <a:p>
            <a:pPr algn="just">
              <a:lnSpc>
                <a:spcPct val="107000"/>
              </a:lnSpc>
              <a:spcAft>
                <a:spcPts val="800"/>
              </a:spcAft>
            </a:pPr>
            <a:r>
              <a:rPr lang="cs-CZ" sz="1900">
                <a:effectLst/>
                <a:ea typeface="Calibri" panose="020F0502020204030204" pitchFamily="34" charset="0"/>
                <a:cs typeface="Times New Roman" panose="02020603050405020304" pitchFamily="18" charset="0"/>
              </a:rPr>
              <a:t>74.         V souvislosti s výše uvedeným </a:t>
            </a:r>
            <a:r>
              <a:rPr lang="cs-CZ" sz="1900">
                <a:solidFill>
                  <a:srgbClr val="C00000"/>
                </a:solidFill>
                <a:effectLst/>
                <a:ea typeface="Calibri" panose="020F0502020204030204" pitchFamily="34" charset="0"/>
                <a:cs typeface="Times New Roman" panose="02020603050405020304" pitchFamily="18" charset="0"/>
              </a:rPr>
              <a:t>Úřad akcentuje, že zadavatel obdržel nabídky od celkem 8 dodavatelů, a to včetně nabídky navrhovatele, z čehož Úřadu nevyplývá, že by dotčené nastavení smluvních podmínek mělo být excesivní, když takovýto počet relevantních dodavatelů je zjevně ochoten přijmout míru rizika spojenou s účastí v zadávacím řízení na veřejnou zakázku</a:t>
            </a:r>
            <a:r>
              <a:rPr lang="cs-CZ" sz="1900">
                <a:effectLst/>
                <a:ea typeface="Calibri" panose="020F0502020204030204" pitchFamily="34" charset="0"/>
                <a:cs typeface="Times New Roman" panose="02020603050405020304" pitchFamily="18" charset="0"/>
              </a:rPr>
              <a:t>, resp. s jejím plněním. Ani uvedené tedy nesvědčí o excesivnosti napadených zadávacích podmínek.</a:t>
            </a:r>
          </a:p>
        </p:txBody>
      </p:sp>
    </p:spTree>
    <p:extLst>
      <p:ext uri="{BB962C8B-B14F-4D97-AF65-F5344CB8AC3E}">
        <p14:creationId xmlns:p14="http://schemas.microsoft.com/office/powerpoint/2010/main" val="4042228515"/>
      </p:ext>
    </p:extLst>
  </p:cSld>
  <p:clrMapOvr>
    <a:masterClrMapping/>
  </p:clrMapOvr>
  <p:transition>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spc="-5" dirty="0"/>
              <a:t>Stejná referenční zakázka dodavatele a poddodavatele</a:t>
            </a:r>
          </a:p>
        </p:txBody>
      </p:sp>
      <p:graphicFrame>
        <p:nvGraphicFramePr>
          <p:cNvPr id="3" name="Tabulka 2">
            <a:extLst>
              <a:ext uri="{FF2B5EF4-FFF2-40B4-BE49-F238E27FC236}">
                <a16:creationId xmlns:a16="http://schemas.microsoft.com/office/drawing/2014/main" id="{B2F95398-E083-1F98-183A-FF2F72AB754B}"/>
              </a:ext>
            </a:extLst>
          </p:cNvPr>
          <p:cNvGraphicFramePr>
            <a:graphicFrameLocks noGrp="1"/>
          </p:cNvGraphicFramePr>
          <p:nvPr>
            <p:extLst>
              <p:ext uri="{D42A27DB-BD31-4B8C-83A1-F6EECF244321}">
                <p14:modId xmlns:p14="http://schemas.microsoft.com/office/powerpoint/2010/main" val="1931643082"/>
              </p:ext>
            </p:extLst>
          </p:nvPr>
        </p:nvGraphicFramePr>
        <p:xfrm>
          <a:off x="107504" y="908720"/>
          <a:ext cx="8928991" cy="5856984"/>
        </p:xfrm>
        <a:graphic>
          <a:graphicData uri="http://schemas.openxmlformats.org/drawingml/2006/table">
            <a:tbl>
              <a:tblPr firstRow="1" bandRow="1">
                <a:tableStyleId>{5C22544A-7EE6-4342-B048-85BDC9FD1C3A}</a:tableStyleId>
              </a:tblPr>
              <a:tblGrid>
                <a:gridCol w="8928991">
                  <a:extLst>
                    <a:ext uri="{9D8B030D-6E8A-4147-A177-3AD203B41FA5}">
                      <a16:colId xmlns:a16="http://schemas.microsoft.com/office/drawing/2014/main" val="2642460803"/>
                    </a:ext>
                  </a:extLst>
                </a:gridCol>
              </a:tblGrid>
              <a:tr h="334938">
                <a:tc>
                  <a:txBody>
                    <a:bodyPr/>
                    <a:lstStyle/>
                    <a:p>
                      <a:pPr algn="just">
                        <a:lnSpc>
                          <a:spcPct val="107000"/>
                        </a:lnSpc>
                        <a:spcAft>
                          <a:spcPts val="800"/>
                        </a:spcAft>
                      </a:pPr>
                      <a:r>
                        <a:rPr lang="cs-CZ" sz="1800" kern="1200">
                          <a:effectLst/>
                        </a:rPr>
                        <a:t>Sp. zn. ÚOHS -</a:t>
                      </a:r>
                      <a:r>
                        <a:rPr lang="cs-CZ" sz="1800">
                          <a:effectLst/>
                        </a:rPr>
                        <a:t> </a:t>
                      </a:r>
                      <a:r>
                        <a:rPr lang="cs-CZ" sz="1800" kern="1200">
                          <a:effectLst/>
                        </a:rPr>
                        <a:t>S0179/2023/VZ, č. j. ÚOHS-23068/2023/500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5461" marR="65461" marT="32730" marB="32730"/>
                </a:tc>
                <a:extLst>
                  <a:ext uri="{0D108BD9-81ED-4DB2-BD59-A6C34878D82A}">
                    <a16:rowId xmlns:a16="http://schemas.microsoft.com/office/drawing/2014/main" val="1634406603"/>
                  </a:ext>
                </a:extLst>
              </a:tr>
              <a:tr h="334938">
                <a:tc>
                  <a:txBody>
                    <a:bodyPr/>
                    <a:lstStyle/>
                    <a:p>
                      <a:pPr algn="just">
                        <a:lnSpc>
                          <a:spcPct val="107000"/>
                        </a:lnSpc>
                        <a:spcAft>
                          <a:spcPts val="800"/>
                        </a:spcAft>
                      </a:pPr>
                      <a:r>
                        <a:rPr lang="cs-CZ" sz="1800" u="sng">
                          <a:effectLst/>
                          <a:hlinkClick r:id="rId2"/>
                        </a:rPr>
                        <a:t>https://www.uohs.cz/cs/verejne-zakazky/sbirky-rozhodnuti/detail-19220.html</a:t>
                      </a:r>
                      <a:r>
                        <a:rPr lang="cs-CZ" sz="1800">
                          <a:effectLst/>
                        </a:rPr>
                        <a:t> </a:t>
                      </a:r>
                      <a:r>
                        <a:rPr lang="cs-CZ" sz="1800" u="sng">
                          <a:effectLst/>
                        </a:rPr>
                        <a:t> </a:t>
                      </a: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5461" marR="65461" marT="32730" marB="32730"/>
                </a:tc>
                <a:extLst>
                  <a:ext uri="{0D108BD9-81ED-4DB2-BD59-A6C34878D82A}">
                    <a16:rowId xmlns:a16="http://schemas.microsoft.com/office/drawing/2014/main" val="566405143"/>
                  </a:ext>
                </a:extLst>
              </a:tr>
              <a:tr h="620569">
                <a:tc>
                  <a:txBody>
                    <a:bodyPr/>
                    <a:lstStyle/>
                    <a:p>
                      <a:pPr algn="just">
                        <a:lnSpc>
                          <a:spcPct val="107000"/>
                        </a:lnSpc>
                        <a:spcAft>
                          <a:spcPts val="800"/>
                        </a:spcAft>
                      </a:pPr>
                      <a:r>
                        <a:rPr lang="cs-CZ" sz="1800">
                          <a:effectLst/>
                        </a:rPr>
                        <a:t>Zpracování lesního hospodářského plánu pro lesní hospodářský celek Národní park Podyjí na období od 1. 1. 2024 do 31. 12.2033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5461" marR="65461" marT="32730" marB="32730"/>
                </a:tc>
                <a:extLst>
                  <a:ext uri="{0D108BD9-81ED-4DB2-BD59-A6C34878D82A}">
                    <a16:rowId xmlns:a16="http://schemas.microsoft.com/office/drawing/2014/main" val="2049047918"/>
                  </a:ext>
                </a:extLst>
              </a:tr>
              <a:tr h="334938">
                <a:tc>
                  <a:txBody>
                    <a:bodyPr/>
                    <a:lstStyle/>
                    <a:p>
                      <a:pPr algn="just">
                        <a:lnSpc>
                          <a:spcPct val="107000"/>
                        </a:lnSpc>
                        <a:spcAft>
                          <a:spcPts val="800"/>
                        </a:spcAft>
                      </a:pPr>
                      <a:r>
                        <a:rPr lang="cs-CZ" sz="1800" kern="1200">
                          <a:effectLst/>
                        </a:rPr>
                        <a:t>Právní moc: 17. 9.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5461" marR="65461" marT="32730" marB="32730"/>
                </a:tc>
                <a:extLst>
                  <a:ext uri="{0D108BD9-81ED-4DB2-BD59-A6C34878D82A}">
                    <a16:rowId xmlns:a16="http://schemas.microsoft.com/office/drawing/2014/main" val="3809662770"/>
                  </a:ext>
                </a:extLst>
              </a:tr>
              <a:tr h="1872969">
                <a:tc>
                  <a:txBody>
                    <a:bodyPr/>
                    <a:lstStyle/>
                    <a:p>
                      <a:pPr algn="just">
                        <a:lnSpc>
                          <a:spcPct val="107000"/>
                        </a:lnSpc>
                        <a:spcAft>
                          <a:spcPts val="800"/>
                        </a:spcAft>
                      </a:pPr>
                      <a:r>
                        <a:rPr lang="cs-CZ" sz="1800">
                          <a:effectLst/>
                        </a:rPr>
                        <a:t>Správa Národního parku Podyjí</a:t>
                      </a:r>
                    </a:p>
                    <a:p>
                      <a:pPr algn="just">
                        <a:lnSpc>
                          <a:spcPct val="107000"/>
                        </a:lnSpc>
                        <a:spcAft>
                          <a:spcPts val="800"/>
                        </a:spcAft>
                      </a:pPr>
                      <a:r>
                        <a:rPr lang="cs-CZ" sz="1800">
                          <a:effectLst/>
                        </a:rPr>
                        <a:t>LESPROJEKT BRNO, a.s.</a:t>
                      </a:r>
                    </a:p>
                    <a:p>
                      <a:pPr algn="just">
                        <a:lnSpc>
                          <a:spcPct val="107000"/>
                        </a:lnSpc>
                        <a:spcAft>
                          <a:spcPts val="800"/>
                        </a:spcAft>
                      </a:pPr>
                      <a:r>
                        <a:rPr lang="cs-CZ" sz="1800">
                          <a:effectLst/>
                        </a:rPr>
                        <a:t>ING-FOREST s.r.o.</a:t>
                      </a:r>
                    </a:p>
                    <a:p>
                      <a:pPr algn="just">
                        <a:lnSpc>
                          <a:spcPct val="107000"/>
                        </a:lnSpc>
                        <a:spcAft>
                          <a:spcPts val="800"/>
                        </a:spcAft>
                      </a:pPr>
                      <a:r>
                        <a:rPr lang="cs-CZ" sz="1800">
                          <a:effectLst/>
                        </a:rPr>
                        <a:t>IFER - Monitoring and Mapping Solutions, s.r.o.</a:t>
                      </a:r>
                    </a:p>
                    <a:p>
                      <a:pPr algn="just">
                        <a:lnSpc>
                          <a:spcPct val="107000"/>
                        </a:lnSpc>
                        <a:spcAft>
                          <a:spcPts val="800"/>
                        </a:spcAft>
                      </a:pPr>
                      <a:r>
                        <a:rPr lang="cs-CZ" sz="1800">
                          <a:effectLst/>
                        </a:rPr>
                        <a:t>IFER - Ústav pro výzkum lesních ekosystémů, s.r.o.</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5461" marR="65461" marT="32730" marB="32730"/>
                </a:tc>
                <a:extLst>
                  <a:ext uri="{0D108BD9-81ED-4DB2-BD59-A6C34878D82A}">
                    <a16:rowId xmlns:a16="http://schemas.microsoft.com/office/drawing/2014/main" val="2798308093"/>
                  </a:ext>
                </a:extLst>
              </a:tr>
              <a:tr h="2262289">
                <a:tc>
                  <a:txBody>
                    <a:bodyPr/>
                    <a:lstStyle/>
                    <a:p>
                      <a:pPr algn="just">
                        <a:lnSpc>
                          <a:spcPct val="107000"/>
                        </a:lnSpc>
                        <a:spcAft>
                          <a:spcPts val="800"/>
                        </a:spcAft>
                      </a:pPr>
                      <a:r>
                        <a:rPr lang="cs-CZ" sz="1800" dirty="0">
                          <a:effectLst/>
                        </a:rPr>
                        <a:t>Úřad pro ochranu hospodářské soutěže ve věci přezkoumání úkonů zadavatele učiněných při zadávání veřejné zakázky „Zpracování lesního hospodářského plánu pro lesní hospodářský celek Národní park Podyjí na období od 1. 1. 2024 do 31. 12.2033“ rozhodl takto:</a:t>
                      </a:r>
                    </a:p>
                    <a:p>
                      <a:pPr algn="just">
                        <a:lnSpc>
                          <a:spcPct val="107000"/>
                        </a:lnSpc>
                        <a:spcAft>
                          <a:spcPts val="800"/>
                        </a:spcAft>
                      </a:pPr>
                      <a:r>
                        <a:rPr lang="cs-CZ" sz="1800" b="1" dirty="0">
                          <a:effectLst/>
                        </a:rPr>
                        <a:t>Výrok I. </a:t>
                      </a:r>
                      <a:r>
                        <a:rPr lang="cs-CZ" sz="1800" dirty="0">
                          <a:effectLst/>
                        </a:rPr>
                        <a:t>- Návrh navrhovatele na zahájení správního řízení o přezkoumání úkonů zadavatele učiněných při zadávání  veřejné zakázky „Zpracování lesního hospodářského plánu pro lesní hospodářský celek Národní park Podyjí na období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461" marR="65461" marT="32730" marB="32730"/>
                </a:tc>
                <a:extLst>
                  <a:ext uri="{0D108BD9-81ED-4DB2-BD59-A6C34878D82A}">
                    <a16:rowId xmlns:a16="http://schemas.microsoft.com/office/drawing/2014/main" val="4075373661"/>
                  </a:ext>
                </a:extLst>
              </a:tr>
            </a:tbl>
          </a:graphicData>
        </a:graphic>
      </p:graphicFrame>
    </p:spTree>
    <p:extLst>
      <p:ext uri="{BB962C8B-B14F-4D97-AF65-F5344CB8AC3E}">
        <p14:creationId xmlns:p14="http://schemas.microsoft.com/office/powerpoint/2010/main" val="3679837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53752" y="1340768"/>
            <a:ext cx="9036496" cy="5954130"/>
          </a:xfrm>
          <a:prstGeom prst="rect">
            <a:avLst/>
          </a:prstGeom>
          <a:noFill/>
        </p:spPr>
        <p:txBody>
          <a:bodyPr wrap="square">
            <a:spAutoFit/>
          </a:bodyPr>
          <a:lstStyle/>
          <a:p>
            <a:pPr algn="just">
              <a:lnSpc>
                <a:spcPct val="107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nSpc>
                <a:spcPct val="107000"/>
              </a:lnSpc>
              <a:spcAft>
                <a:spcPts val="800"/>
              </a:spcAft>
            </a:pPr>
            <a:r>
              <a:rPr lang="cs-CZ" sz="1800" b="1" dirty="0">
                <a:solidFill>
                  <a:srgbClr val="000000"/>
                </a:solidFill>
                <a:effectLst/>
                <a:highlight>
                  <a:srgbClr val="FFFFFF"/>
                </a:highlight>
                <a:ea typeface="Times New Roman" panose="02020603050405020304" pitchFamily="18" charset="0"/>
                <a:cs typeface="Times New Roman" panose="02020603050405020304" pitchFamily="18" charset="0"/>
              </a:rPr>
              <a:t>§ 79 odst. 2 písm. a), b) a e) ZZVZ</a:t>
            </a:r>
            <a:endParaRPr lang="cs-CZ" sz="1800" dirty="0">
              <a:effectLst/>
              <a:ea typeface="Calibri" panose="020F0502020204030204" pitchFamily="34" charset="0"/>
              <a:cs typeface="Times New Roman" panose="02020603050405020304" pitchFamily="18" charset="0"/>
            </a:endParaRPr>
          </a:p>
          <a:p>
            <a:pPr>
              <a:lnSpc>
                <a:spcPct val="107000"/>
              </a:lnSpc>
              <a:spcAft>
                <a:spcPts val="800"/>
              </a:spcAft>
            </a:pPr>
            <a:r>
              <a:rPr lang="cs-CZ" sz="1800" b="1" dirty="0">
                <a:solidFill>
                  <a:srgbClr val="000000"/>
                </a:solidFill>
                <a:effectLst/>
                <a:highlight>
                  <a:srgbClr val="FFFFFF"/>
                </a:highlight>
                <a:ea typeface="Times New Roman" panose="02020603050405020304" pitchFamily="18" charset="0"/>
                <a:cs typeface="Times New Roman" panose="02020603050405020304" pitchFamily="18" charset="0"/>
              </a:rPr>
              <a:t>Kritéria technické kvalifikace a jejich prokázání</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highlight>
                  <a:srgbClr val="FFFFFF"/>
                </a:highlight>
                <a:ea typeface="Times New Roman" panose="02020603050405020304" pitchFamily="18" charset="0"/>
                <a:cs typeface="Times New Roman" panose="02020603050405020304" pitchFamily="18" charset="0"/>
              </a:rPr>
              <a:t>(2) K prokázání kritérií technické kvalifikace zadavatel může požadovat</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highlight>
                  <a:srgbClr val="FFFFFF"/>
                </a:highlight>
                <a:ea typeface="Times New Roman" panose="02020603050405020304" pitchFamily="18" charset="0"/>
                <a:cs typeface="Times New Roman" panose="02020603050405020304" pitchFamily="18" charset="0"/>
              </a:rPr>
              <a:t>a) seznam stavebních prací poskytnutých za posledních 5 let před zahájením zadávacího řízení včetně osvědčení objednatele o řádném poskytnutí a dokončení nejvýznamnějších z těchto prací; zadavatel může stanovit, že budou zohledněny doklady i za dobu delší než posledních 5 let před zahájením zadávacího řízení, pokud je to nezbytné pro zajištění přiměřené úrovně hospodářské soutěže,</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highlight>
                  <a:srgbClr val="FFFFFF"/>
                </a:highlight>
                <a:ea typeface="Times New Roman" panose="02020603050405020304" pitchFamily="18" charset="0"/>
                <a:cs typeface="Times New Roman" panose="02020603050405020304" pitchFamily="18" charset="0"/>
              </a:rPr>
              <a:t>b) seznam významných dodávek nebo významných služeb poskytnutých za poslední 3 roky před zahájením zadávacího řízení včetně uvedení ceny a doby jejich poskytnutí a identifikace objednatele; zadavatel může stanovit, že budou zohledněny doklady i za dobu delší než poslední 3 roky před zahájením zadávacího řízení, pokud je to nezbytné pro zajištění přiměřené úrovně hospodářské soutěže,</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highlight>
                  <a:srgbClr val="FFFFFF"/>
                </a:highlight>
                <a:ea typeface="Times New Roman" panose="02020603050405020304" pitchFamily="18" charset="0"/>
                <a:cs typeface="Times New Roman" panose="02020603050405020304" pitchFamily="18" charset="0"/>
              </a:rPr>
              <a:t>e) popis technického vybavení, popis opatření dodavatele k zajištění kvality nebo popis zařízení pro výzkum,</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endParaRPr lang="cs-CZ" sz="2200" dirty="0">
              <a:effectLst/>
              <a:ea typeface="Calibri" panose="020F0502020204030204" pitchFamily="34" charset="0"/>
              <a:cs typeface="Times New Roman" panose="02020603050405020304" pitchFamily="18" charset="0"/>
            </a:endParaRPr>
          </a:p>
        </p:txBody>
      </p:sp>
      <p:sp>
        <p:nvSpPr>
          <p:cNvPr id="4" name="object 3">
            <a:extLst>
              <a:ext uri="{FF2B5EF4-FFF2-40B4-BE49-F238E27FC236}">
                <a16:creationId xmlns:a16="http://schemas.microsoft.com/office/drawing/2014/main" id="{084999B4-31C6-3DCA-5D13-99F05AE95B7D}"/>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Osvědčení objednatele o řádném poskytnutí a dokončení služeb a nepřiměřená kritéria technické kvalifikace</a:t>
            </a:r>
            <a:endParaRPr lang="cs-CZ" sz="2300" b="1" spc="-5" dirty="0"/>
          </a:p>
        </p:txBody>
      </p:sp>
    </p:spTree>
    <p:extLst>
      <p:ext uri="{BB962C8B-B14F-4D97-AF65-F5344CB8AC3E}">
        <p14:creationId xmlns:p14="http://schemas.microsoft.com/office/powerpoint/2010/main" val="2950228235"/>
      </p:ext>
    </p:extLst>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spc="-5" dirty="0"/>
              <a:t>Stejná referenční zakázka dodavatele a poddodavatele</a:t>
            </a:r>
          </a:p>
        </p:txBody>
      </p:sp>
      <p:graphicFrame>
        <p:nvGraphicFramePr>
          <p:cNvPr id="4" name="Tabulka 3">
            <a:extLst>
              <a:ext uri="{FF2B5EF4-FFF2-40B4-BE49-F238E27FC236}">
                <a16:creationId xmlns:a16="http://schemas.microsoft.com/office/drawing/2014/main" id="{CD1B4776-FD0F-D15C-0987-9B5FFE1CE3F6}"/>
              </a:ext>
            </a:extLst>
          </p:cNvPr>
          <p:cNvGraphicFramePr>
            <a:graphicFrameLocks noGrp="1"/>
          </p:cNvGraphicFramePr>
          <p:nvPr>
            <p:extLst>
              <p:ext uri="{D42A27DB-BD31-4B8C-83A1-F6EECF244321}">
                <p14:modId xmlns:p14="http://schemas.microsoft.com/office/powerpoint/2010/main" val="3721642050"/>
              </p:ext>
            </p:extLst>
          </p:nvPr>
        </p:nvGraphicFramePr>
        <p:xfrm>
          <a:off x="143508" y="908720"/>
          <a:ext cx="8856984" cy="5759514"/>
        </p:xfrm>
        <a:graphic>
          <a:graphicData uri="http://schemas.openxmlformats.org/drawingml/2006/table">
            <a:tbl>
              <a:tblPr firstRow="1" bandRow="1"/>
              <a:tblGrid>
                <a:gridCol w="8856984">
                  <a:extLst>
                    <a:ext uri="{9D8B030D-6E8A-4147-A177-3AD203B41FA5}">
                      <a16:colId xmlns:a16="http://schemas.microsoft.com/office/drawing/2014/main" val="2325898210"/>
                    </a:ext>
                  </a:extLst>
                </a:gridCol>
              </a:tblGrid>
              <a:tr h="138430">
                <a:tc>
                  <a:txBody>
                    <a:bodyPr/>
                    <a:lstStyle/>
                    <a:p>
                      <a:pPr algn="just">
                        <a:lnSpc>
                          <a:spcPct val="107000"/>
                        </a:lnSpc>
                        <a:spcAft>
                          <a:spcPts val="800"/>
                        </a:spcAft>
                      </a:pPr>
                      <a:r>
                        <a:rPr lang="cs-CZ" sz="1800" dirty="0">
                          <a:solidFill>
                            <a:srgbClr val="000000"/>
                          </a:solidFill>
                          <a:effectLst/>
                          <a:latin typeface="+mn-lt"/>
                          <a:ea typeface="Times New Roman" panose="02020603050405020304" pitchFamily="18" charset="0"/>
                          <a:cs typeface="Calibri" panose="020F0502020204030204" pitchFamily="34" charset="0"/>
                        </a:rPr>
                        <a:t>od 1. 1. 2024 do 31. 12.2033“ ve všech částech citovaného návrhu kromě části týkající se údajné nepřiměřenosti lhůty stanovené výzvou zadavatele ze dne 23. 2. 2023 k objasnění nabídky citovaného navrhovatele, se podle ustanovení § 265 písm. b) ZZVZ</a:t>
                      </a:r>
                      <a:r>
                        <a:rPr lang="cs-CZ" sz="1800" b="1" dirty="0">
                          <a:solidFill>
                            <a:srgbClr val="000000"/>
                          </a:solidFill>
                          <a:effectLst/>
                          <a:latin typeface="+mn-lt"/>
                          <a:ea typeface="Times New Roman" panose="02020603050405020304" pitchFamily="18" charset="0"/>
                          <a:cs typeface="Calibri" panose="020F0502020204030204" pitchFamily="34" charset="0"/>
                        </a:rPr>
                        <a:t> zamítá, neboť nebyl podán oprávněnou osobou.</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b="1" dirty="0">
                          <a:solidFill>
                            <a:srgbClr val="000000"/>
                          </a:solidFill>
                          <a:effectLst/>
                          <a:latin typeface="+mn-lt"/>
                          <a:ea typeface="Times New Roman" panose="02020603050405020304" pitchFamily="18" charset="0"/>
                          <a:cs typeface="Calibri" panose="020F0502020204030204" pitchFamily="34" charset="0"/>
                        </a:rPr>
                        <a:t>Výrok II. </a:t>
                      </a:r>
                      <a:r>
                        <a:rPr lang="cs-CZ" sz="1800" dirty="0">
                          <a:solidFill>
                            <a:srgbClr val="000000"/>
                          </a:solidFill>
                          <a:effectLst/>
                          <a:latin typeface="+mn-lt"/>
                          <a:ea typeface="Times New Roman" panose="02020603050405020304" pitchFamily="18" charset="0"/>
                          <a:cs typeface="Calibri" panose="020F0502020204030204" pitchFamily="34" charset="0"/>
                        </a:rPr>
                        <a:t>- Návrh navrhovatele  na zahájení správního řízení o přezkoumání úkonů zadavatele učiněných při zadávání  veřejné zakázky „Zpracování lesního hospodářského plánu pro lesní hospodářský celek Národní park Podyjí na období od 1. 1. 2024 do 31. 12.2033“ v části týkající se údajné nepřiměřenosti lhůty stanovené výzvou zadavatele ze dne 23. 2. 2023 k objasnění nabídky citovaného navrhovatele, se podle ustanovení § 265 písm. a) ZZVZ </a:t>
                      </a:r>
                      <a:r>
                        <a:rPr lang="cs-CZ" sz="1800" b="1" dirty="0">
                          <a:solidFill>
                            <a:srgbClr val="000000"/>
                          </a:solidFill>
                          <a:effectLst/>
                          <a:latin typeface="+mn-lt"/>
                          <a:ea typeface="Times New Roman" panose="02020603050405020304" pitchFamily="18" charset="0"/>
                          <a:cs typeface="Calibri" panose="020F0502020204030204" pitchFamily="34" charset="0"/>
                        </a:rPr>
                        <a:t>zamítá, neboť nebyly zjištěny důvody pro uložení nápravného opatření</a:t>
                      </a:r>
                      <a:r>
                        <a:rPr lang="cs-CZ" sz="1800" dirty="0">
                          <a:solidFill>
                            <a:srgbClr val="000000"/>
                          </a:solidFill>
                          <a:effectLst/>
                          <a:latin typeface="+mn-lt"/>
                          <a:ea typeface="Times New Roman" panose="02020603050405020304" pitchFamily="18" charset="0"/>
                          <a:cs typeface="Calibri" panose="020F0502020204030204" pitchFamily="34" charset="0"/>
                        </a:rPr>
                        <a:t>.</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b="1" dirty="0">
                          <a:solidFill>
                            <a:srgbClr val="000000"/>
                          </a:solidFill>
                          <a:effectLst/>
                          <a:latin typeface="+mn-lt"/>
                          <a:ea typeface="Times New Roman" panose="02020603050405020304" pitchFamily="18" charset="0"/>
                          <a:cs typeface="Calibri" panose="020F0502020204030204" pitchFamily="34" charset="0"/>
                        </a:rPr>
                        <a:t>Výrok III. </a:t>
                      </a:r>
                      <a:r>
                        <a:rPr lang="cs-CZ" sz="1800" dirty="0">
                          <a:solidFill>
                            <a:srgbClr val="000000"/>
                          </a:solidFill>
                          <a:effectLst/>
                          <a:latin typeface="+mn-lt"/>
                          <a:ea typeface="Times New Roman" panose="02020603050405020304" pitchFamily="18" charset="0"/>
                          <a:cs typeface="Calibri" panose="020F0502020204030204" pitchFamily="34" charset="0"/>
                        </a:rPr>
                        <a:t>- Návrh navrhovatele na zahájení správního řízení o přezkoumání úkonů zadavatele učiněných při zadávání veřejné zakázky „Zpracování lesního hospodářského plánu pro lesní hospodářský celek Národní park Podyjí na období od 1. 1. 2024 do 31. 12.2033“ se podle ustanovení § 265 ZZVZ </a:t>
                      </a:r>
                      <a:r>
                        <a:rPr lang="cs-CZ" sz="1800" b="1" dirty="0">
                          <a:solidFill>
                            <a:srgbClr val="000000"/>
                          </a:solidFill>
                          <a:effectLst/>
                          <a:latin typeface="+mn-lt"/>
                          <a:ea typeface="Times New Roman" panose="02020603050405020304" pitchFamily="18" charset="0"/>
                          <a:cs typeface="Calibri" panose="020F0502020204030204" pitchFamily="34" charset="0"/>
                        </a:rPr>
                        <a:t>zamítá, neboť nebyly zjištěny důvody pro uložení nápravného opatření.</a:t>
                      </a:r>
                    </a:p>
                    <a:p>
                      <a:pPr algn="just">
                        <a:lnSpc>
                          <a:spcPct val="107000"/>
                        </a:lnSpc>
                        <a:spcAft>
                          <a:spcPts val="800"/>
                        </a:spcAft>
                      </a:pP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b="1" dirty="0">
                          <a:solidFill>
                            <a:srgbClr val="000000"/>
                          </a:solidFill>
                          <a:effectLst/>
                          <a:latin typeface="+mn-lt"/>
                          <a:ea typeface="Times New Roman" panose="02020603050405020304" pitchFamily="18" charset="0"/>
                          <a:cs typeface="Calibri" panose="020F0502020204030204" pitchFamily="34" charset="0"/>
                        </a:rPr>
                        <a:t>Potvrzeno rozkladem</a:t>
                      </a:r>
                      <a:r>
                        <a:rPr lang="cs-CZ" sz="1800" dirty="0">
                          <a:solidFill>
                            <a:srgbClr val="000000"/>
                          </a:solidFill>
                          <a:effectLst/>
                          <a:latin typeface="+mn-lt"/>
                          <a:ea typeface="Times New Roman" panose="02020603050405020304" pitchFamily="18" charset="0"/>
                          <a:cs typeface="Calibri" panose="020F0502020204030204" pitchFamily="34" charset="0"/>
                        </a:rPr>
                        <a:t> </a:t>
                      </a:r>
                      <a:r>
                        <a:rPr lang="cs-CZ" sz="1800" dirty="0" err="1">
                          <a:solidFill>
                            <a:srgbClr val="000000"/>
                          </a:solidFill>
                          <a:effectLst/>
                          <a:latin typeface="+mn-lt"/>
                          <a:ea typeface="Times New Roman" panose="02020603050405020304" pitchFamily="18" charset="0"/>
                          <a:cs typeface="Calibri" panose="020F0502020204030204" pitchFamily="34" charset="0"/>
                        </a:rPr>
                        <a:t>Sp</a:t>
                      </a:r>
                      <a:r>
                        <a:rPr lang="cs-CZ" sz="1800" dirty="0">
                          <a:solidFill>
                            <a:srgbClr val="000000"/>
                          </a:solidFill>
                          <a:effectLst/>
                          <a:latin typeface="+mn-lt"/>
                          <a:ea typeface="Times New Roman" panose="02020603050405020304" pitchFamily="18" charset="0"/>
                          <a:cs typeface="Calibri" panose="020F0502020204030204" pitchFamily="34" charset="0"/>
                        </a:rPr>
                        <a:t>. zn. ÚOHS - R0086/2023/VZ, č. j. ÚOHS - 32001/2023/162</a:t>
                      </a:r>
                      <a:endParaRPr lang="cs-CZ" sz="18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4125297585"/>
                  </a:ext>
                </a:extLst>
              </a:tr>
            </a:tbl>
          </a:graphicData>
        </a:graphic>
      </p:graphicFrame>
    </p:spTree>
    <p:extLst>
      <p:ext uri="{BB962C8B-B14F-4D97-AF65-F5344CB8AC3E}">
        <p14:creationId xmlns:p14="http://schemas.microsoft.com/office/powerpoint/2010/main" val="30812894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53752" y="1772816"/>
            <a:ext cx="9036496" cy="3942041"/>
          </a:xfrm>
          <a:prstGeom prst="rect">
            <a:avLst/>
          </a:prstGeom>
          <a:noFill/>
        </p:spPr>
        <p:txBody>
          <a:bodyPr wrap="square">
            <a:spAutoFit/>
          </a:bodyPr>
          <a:lstStyle/>
          <a:p>
            <a:pPr algn="just">
              <a:lnSpc>
                <a:spcPct val="107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gn="just">
              <a:lnSpc>
                <a:spcPct val="107000"/>
              </a:lnSpc>
              <a:spcAft>
                <a:spcPts val="800"/>
              </a:spcAft>
            </a:pPr>
            <a:r>
              <a:rPr lang="cs-CZ" sz="2200" b="1" dirty="0">
                <a:solidFill>
                  <a:srgbClr val="000000"/>
                </a:solidFill>
                <a:effectLst/>
                <a:highlight>
                  <a:srgbClr val="FFFFFF"/>
                </a:highlight>
                <a:ea typeface="Times New Roman" panose="02020603050405020304" pitchFamily="18" charset="0"/>
                <a:cs typeface="Times New Roman" panose="02020603050405020304" pitchFamily="18" charset="0"/>
              </a:rPr>
              <a:t>§ 6 odst. 1 ZZVZ</a:t>
            </a:r>
            <a:endParaRPr lang="cs-CZ" sz="2200" dirty="0">
              <a:highlight>
                <a:srgbClr val="FFFFFF"/>
              </a:highlight>
              <a:ea typeface="Times New Roman" panose="02020603050405020304" pitchFamily="18" charset="0"/>
              <a:cs typeface="Times New Roman" panose="02020603050405020304" pitchFamily="18" charset="0"/>
            </a:endParaRPr>
          </a:p>
          <a:p>
            <a:pPr algn="just">
              <a:lnSpc>
                <a:spcPct val="107000"/>
              </a:lnSpc>
              <a:spcAft>
                <a:spcPts val="800"/>
              </a:spcAft>
            </a:pPr>
            <a:r>
              <a:rPr lang="cs-CZ" sz="2200" b="1" dirty="0">
                <a:solidFill>
                  <a:srgbClr val="000000"/>
                </a:solidFill>
                <a:effectLst/>
                <a:highlight>
                  <a:srgbClr val="FFFFFF"/>
                </a:highlight>
                <a:ea typeface="Times New Roman" panose="02020603050405020304" pitchFamily="18" charset="0"/>
                <a:cs typeface="Times New Roman" panose="02020603050405020304" pitchFamily="18" charset="0"/>
              </a:rPr>
              <a:t>Zásady zadávání veřejných zakázek</a:t>
            </a:r>
            <a:endParaRPr lang="cs-CZ" sz="2200" dirty="0">
              <a:effectLst/>
              <a:ea typeface="Calibri" panose="020F0502020204030204" pitchFamily="34" charset="0"/>
              <a:cs typeface="Times New Roman" panose="02020603050405020304" pitchFamily="18" charset="0"/>
            </a:endParaRPr>
          </a:p>
          <a:p>
            <a:pPr marL="457200" indent="-457200" algn="just">
              <a:lnSpc>
                <a:spcPct val="107000"/>
              </a:lnSpc>
              <a:spcAft>
                <a:spcPts val="800"/>
              </a:spcAft>
              <a:buAutoNum type="arabicParenBoth"/>
            </a:pPr>
            <a:r>
              <a:rPr lang="cs-CZ" sz="2200" dirty="0">
                <a:solidFill>
                  <a:srgbClr val="000000"/>
                </a:solidFill>
                <a:effectLst/>
                <a:highlight>
                  <a:srgbClr val="FFFFFF"/>
                </a:highlight>
                <a:ea typeface="Times New Roman" panose="02020603050405020304" pitchFamily="18" charset="0"/>
                <a:cs typeface="Times New Roman" panose="02020603050405020304" pitchFamily="18" charset="0"/>
              </a:rPr>
              <a:t>Zadavatel při postupu podle tohoto zákona musí dodržovat zásady transparentnosti a přiměřenosti.</a:t>
            </a:r>
          </a:p>
          <a:p>
            <a:pPr marL="457200" indent="-457200" algn="just">
              <a:lnSpc>
                <a:spcPct val="107000"/>
              </a:lnSpc>
              <a:spcAft>
                <a:spcPts val="800"/>
              </a:spcAft>
              <a:buAutoNum type="arabicParenBoth"/>
            </a:pPr>
            <a:r>
              <a:rPr lang="cs-CZ" sz="2200" dirty="0">
                <a:solidFill>
                  <a:srgbClr val="000000"/>
                </a:solidFill>
                <a:effectLst/>
                <a:highlight>
                  <a:srgbClr val="FFFFFF"/>
                </a:highlight>
                <a:ea typeface="Times New Roman" panose="02020603050405020304" pitchFamily="18" charset="0"/>
              </a:rPr>
              <a:t>Ve vztahu k dodavatelům musí zadavatel dodržovat zásadu rovného zacházení a zákazu diskriminace.</a:t>
            </a:r>
            <a:endParaRPr lang="cs-CZ" sz="22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cs-CZ" sz="22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 </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200" dirty="0">
              <a:effectLst/>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94E99259-6FDB-863F-B818-F1DB16CF0636}"/>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Stejná referenční zakázka dodavatele a poddodavatele</a:t>
            </a:r>
            <a:endParaRPr lang="cs-CZ" sz="2300" b="1" spc="-5" dirty="0"/>
          </a:p>
        </p:txBody>
      </p:sp>
    </p:spTree>
    <p:extLst>
      <p:ext uri="{BB962C8B-B14F-4D97-AF65-F5344CB8AC3E}">
        <p14:creationId xmlns:p14="http://schemas.microsoft.com/office/powerpoint/2010/main" val="2933238702"/>
      </p:ext>
    </p:extLst>
  </p:cSld>
  <p:clrMapOvr>
    <a:masterClrMapping/>
  </p:clrMapOvr>
  <p:transition>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181743" y="1412776"/>
            <a:ext cx="8782745" cy="5037020"/>
          </a:xfrm>
          <a:prstGeom prst="rect">
            <a:avLst/>
          </a:prstGeom>
          <a:noFill/>
        </p:spPr>
        <p:txBody>
          <a:bodyPr wrap="square">
            <a:spAutoFit/>
          </a:bodyPr>
          <a:lstStyle/>
          <a:p>
            <a:pPr algn="just">
              <a:lnSpc>
                <a:spcPct val="107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gn="just">
              <a:lnSpc>
                <a:spcPct val="107000"/>
              </a:lnSpc>
              <a:spcAft>
                <a:spcPts val="800"/>
              </a:spcAft>
            </a:pPr>
            <a:r>
              <a:rPr lang="cs-CZ" sz="2200" b="1" dirty="0">
                <a:solidFill>
                  <a:srgbClr val="000000"/>
                </a:solidFill>
                <a:effectLst/>
                <a:highlight>
                  <a:srgbClr val="FFFFFF"/>
                </a:highlight>
                <a:ea typeface="Times New Roman" panose="02020603050405020304" pitchFamily="18" charset="0"/>
                <a:cs typeface="Times New Roman" panose="02020603050405020304" pitchFamily="18" charset="0"/>
              </a:rPr>
              <a:t>§ 48 odst. 2 ZZVZ</a:t>
            </a:r>
            <a:endParaRPr lang="cs-CZ" sz="2200" b="1"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2200" b="1" dirty="0">
                <a:solidFill>
                  <a:srgbClr val="000000"/>
                </a:solidFill>
                <a:effectLst/>
                <a:highlight>
                  <a:srgbClr val="FFFFFF"/>
                </a:highlight>
                <a:ea typeface="Times New Roman" panose="02020603050405020304" pitchFamily="18" charset="0"/>
                <a:cs typeface="Times New Roman" panose="02020603050405020304" pitchFamily="18" charset="0"/>
              </a:rPr>
              <a:t>Vyloučení účastníka zadávacího řízení</a:t>
            </a:r>
            <a:endParaRPr lang="cs-CZ" sz="22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2200" dirty="0">
                <a:solidFill>
                  <a:srgbClr val="000000"/>
                </a:solidFill>
                <a:effectLst/>
                <a:highlight>
                  <a:srgbClr val="FFFFFF"/>
                </a:highlight>
                <a:ea typeface="Times New Roman" panose="02020603050405020304" pitchFamily="18" charset="0"/>
                <a:cs typeface="Times New Roman" panose="02020603050405020304" pitchFamily="18" charset="0"/>
              </a:rPr>
              <a:t>(2) Zadavatel může vyloučit účastníka zadávacího řízení, pokud údaje, doklady, vzorky nebo modely předložené účastníkem zadávacího řízení</a:t>
            </a:r>
            <a:endParaRPr lang="cs-CZ" sz="22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2200" dirty="0">
                <a:solidFill>
                  <a:srgbClr val="000000"/>
                </a:solidFill>
                <a:effectLst/>
                <a:highlight>
                  <a:srgbClr val="FFFFFF"/>
                </a:highlight>
                <a:ea typeface="Times New Roman" panose="02020603050405020304" pitchFamily="18" charset="0"/>
                <a:cs typeface="Times New Roman" panose="02020603050405020304" pitchFamily="18" charset="0"/>
              </a:rPr>
              <a:t>a) nesplňují zadávací podmínky nebo je účastník zadávacího řízení ve stanovené lhůtě nedoložil,</a:t>
            </a:r>
            <a:endParaRPr lang="cs-CZ" sz="22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2200" dirty="0">
                <a:solidFill>
                  <a:srgbClr val="000000"/>
                </a:solidFill>
                <a:effectLst/>
                <a:highlight>
                  <a:srgbClr val="FFFFFF"/>
                </a:highlight>
                <a:ea typeface="Times New Roman" panose="02020603050405020304" pitchFamily="18" charset="0"/>
                <a:cs typeface="Times New Roman" panose="02020603050405020304" pitchFamily="18" charset="0"/>
              </a:rPr>
              <a:t>b) nebyly účastníkem zadávacího řízení objasněny nebo doplněny na základě žádosti podle § 46, nebo</a:t>
            </a:r>
            <a:endParaRPr lang="cs-CZ" sz="22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cs-CZ" sz="2200" dirty="0">
                <a:solidFill>
                  <a:srgbClr val="000000"/>
                </a:solidFill>
                <a:effectLst/>
                <a:highlight>
                  <a:srgbClr val="FFFFFF"/>
                </a:highlight>
                <a:ea typeface="Times New Roman" panose="02020603050405020304" pitchFamily="18" charset="0"/>
                <a:cs typeface="Times New Roman" panose="02020603050405020304" pitchFamily="18" charset="0"/>
              </a:rPr>
              <a:t>c) neodpovídají skutečnosti a měly nebo mohou mít vliv na posouzení podmínek účasti nebo na naplnění kritérií hodnocení.</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94E99259-6FDB-863F-B818-F1DB16CF0636}"/>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Stejná referenční zakázka dodavatele a poddodavatele</a:t>
            </a:r>
            <a:endParaRPr lang="cs-CZ" sz="2300" b="1" spc="-5" dirty="0"/>
          </a:p>
        </p:txBody>
      </p:sp>
    </p:spTree>
    <p:extLst>
      <p:ext uri="{BB962C8B-B14F-4D97-AF65-F5344CB8AC3E}">
        <p14:creationId xmlns:p14="http://schemas.microsoft.com/office/powerpoint/2010/main" val="841945283"/>
      </p:ext>
    </p:extLst>
  </p:cSld>
  <p:clrMapOvr>
    <a:masterClrMapping/>
  </p:clrMapOvr>
  <p:transition>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107504" y="1052736"/>
            <a:ext cx="8928992" cy="6521594"/>
          </a:xfrm>
          <a:prstGeom prst="rect">
            <a:avLst/>
          </a:prstGeom>
          <a:noFill/>
        </p:spPr>
        <p:txBody>
          <a:bodyPr wrap="square">
            <a:spAutoFit/>
          </a:bodyPr>
          <a:lstStyle/>
          <a:p>
            <a:pPr algn="just">
              <a:lnSpc>
                <a:spcPct val="107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nSpc>
                <a:spcPct val="107000"/>
              </a:lnSpc>
              <a:spcAft>
                <a:spcPts val="800"/>
              </a:spcAft>
            </a:pPr>
            <a:r>
              <a:rPr lang="cs-CZ" sz="1800" b="1" dirty="0">
                <a:solidFill>
                  <a:srgbClr val="000000"/>
                </a:solidFill>
                <a:effectLst/>
                <a:highlight>
                  <a:srgbClr val="FFFFFF"/>
                </a:highlight>
                <a:ea typeface="Times New Roman" panose="02020603050405020304" pitchFamily="18" charset="0"/>
                <a:cs typeface="Times New Roman" panose="02020603050405020304" pitchFamily="18" charset="0"/>
              </a:rPr>
              <a:t>§ 79 odst. 2 písm. b) a odst. 4 ZZVZ</a:t>
            </a:r>
            <a:endParaRPr lang="cs-CZ" sz="1800" dirty="0">
              <a:effectLst/>
              <a:ea typeface="Calibri" panose="020F0502020204030204" pitchFamily="34" charset="0"/>
              <a:cs typeface="Times New Roman" panose="02020603050405020304" pitchFamily="18" charset="0"/>
            </a:endParaRPr>
          </a:p>
          <a:p>
            <a:pPr>
              <a:lnSpc>
                <a:spcPct val="107000"/>
              </a:lnSpc>
              <a:spcAft>
                <a:spcPts val="800"/>
              </a:spcAft>
            </a:pPr>
            <a:r>
              <a:rPr lang="cs-CZ" sz="1800" b="1" dirty="0">
                <a:solidFill>
                  <a:srgbClr val="000000"/>
                </a:solidFill>
                <a:effectLst/>
                <a:highlight>
                  <a:srgbClr val="FFFFFF"/>
                </a:highlight>
                <a:ea typeface="Times New Roman" panose="02020603050405020304" pitchFamily="18" charset="0"/>
                <a:cs typeface="Times New Roman" panose="02020603050405020304" pitchFamily="18" charset="0"/>
              </a:rPr>
              <a:t>Kritéria technické kvalifikace a jejich prokázání</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highlight>
                  <a:srgbClr val="FFFFFF"/>
                </a:highlight>
                <a:ea typeface="Times New Roman" panose="02020603050405020304" pitchFamily="18" charset="0"/>
                <a:cs typeface="Times New Roman" panose="02020603050405020304" pitchFamily="18" charset="0"/>
              </a:rPr>
              <a:t>(2) K prokázání kritérií technické kvalifikace zadavatel může požadovat</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highlight>
                  <a:srgbClr val="FFFFFF"/>
                </a:highlight>
                <a:ea typeface="Times New Roman" panose="02020603050405020304" pitchFamily="18" charset="0"/>
                <a:cs typeface="Times New Roman" panose="02020603050405020304" pitchFamily="18" charset="0"/>
              </a:rPr>
              <a:t>b) seznam významných dodávek nebo významných služeb poskytnutých za poslední 3 roky před zahájením zadávacího řízení včetně uvedení ceny a doby jejich poskytnutí a identifikace objednatele; zadavatel může stanovit, že budou zohledněny doklady i za dobu delší než poslední 3 roky před zahájením zadávacího řízení, pokud je to nezbytné pro zajištění přiměřené úrovně hospodářské soutěže,</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ea typeface="Times New Roman" panose="02020603050405020304" pitchFamily="18" charset="0"/>
                <a:cs typeface="Times New Roman" panose="02020603050405020304" pitchFamily="18" charset="0"/>
              </a:rPr>
              <a:t>(4) Nestanoví-li zadavatel v zadávací dokumentaci jinak, může dodavatel k prokázání splnění kritéria kvalifikace podle odstavce 2 písm. a) nebo b) použít dodávky, služby nebo stavební práce, které poskytl</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ea typeface="Times New Roman" panose="02020603050405020304" pitchFamily="18" charset="0"/>
                <a:cs typeface="Times New Roman" panose="02020603050405020304" pitchFamily="18" charset="0"/>
              </a:rPr>
              <a:t>a) společně s jinými dodavateli, a to v rozsahu, v jakém se na plnění zakázky podílel, nebo</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ea typeface="Times New Roman" panose="02020603050405020304" pitchFamily="18" charset="0"/>
                <a:cs typeface="Times New Roman" panose="02020603050405020304" pitchFamily="18" charset="0"/>
              </a:rPr>
              <a:t>b) jako poddodavatel, a to v rozsahu, v jakém se na plnění dodávky, služby nebo stavební práce podílel.</a:t>
            </a:r>
            <a:endParaRPr lang="cs-CZ" sz="18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cs-CZ" sz="22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 </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200" dirty="0">
              <a:effectLst/>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94E99259-6FDB-863F-B818-F1DB16CF0636}"/>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Stejná referenční zakázka dodavatele a poddodavatele</a:t>
            </a:r>
            <a:endParaRPr lang="cs-CZ" sz="2300" b="1" spc="-5" dirty="0"/>
          </a:p>
        </p:txBody>
      </p:sp>
    </p:spTree>
    <p:extLst>
      <p:ext uri="{BB962C8B-B14F-4D97-AF65-F5344CB8AC3E}">
        <p14:creationId xmlns:p14="http://schemas.microsoft.com/office/powerpoint/2010/main" val="3192963814"/>
      </p:ext>
    </p:extLst>
  </p:cSld>
  <p:clrMapOvr>
    <a:masterClrMapping/>
  </p:clrMapOvr>
  <p:transition>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340768"/>
            <a:ext cx="8874224" cy="4827219"/>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cs-CZ" sz="2100" dirty="0">
                <a:effectLst/>
                <a:ea typeface="Calibri" panose="020F0502020204030204" pitchFamily="34" charset="0"/>
                <a:cs typeface="Times New Roman" panose="02020603050405020304" pitchFamily="18" charset="0"/>
              </a:rPr>
              <a:t>Zadavatel zahájil zadávací řízení na veřejnou zakázku, jejímž předmětem je „zpracování lesního hospodářského plánu (LHP) pro lesní hospodářský celek (LHC)“.</a:t>
            </a:r>
          </a:p>
          <a:p>
            <a:pPr marL="342900" lvl="0" indent="-342900" algn="just">
              <a:lnSpc>
                <a:spcPct val="107000"/>
              </a:lnSpc>
              <a:buFont typeface="Symbol" panose="05050102010706020507" pitchFamily="18" charset="2"/>
              <a:buChar char=""/>
            </a:pPr>
            <a:r>
              <a:rPr lang="cs-CZ" sz="2100" dirty="0">
                <a:effectLst/>
                <a:ea typeface="Calibri" panose="020F0502020204030204" pitchFamily="34" charset="0"/>
                <a:cs typeface="Times New Roman" panose="02020603050405020304" pitchFamily="18" charset="0"/>
              </a:rPr>
              <a:t>Zadavatel vyloučil navrhovatele dle § 48 odst. 2 písm. a) a c) ZZVZ, jelikož plnil jako poddodavatel jen část referenční zakázky a nenaplnil tedy kritéria technické kvalifikace. Součástí reference mělo být vytvoření lesního hospodářského plánu.</a:t>
            </a:r>
          </a:p>
          <a:p>
            <a:pPr marL="342900" lvl="0" indent="-342900" algn="just">
              <a:lnSpc>
                <a:spcPct val="107000"/>
              </a:lnSpc>
              <a:buFont typeface="Symbol" panose="05050102010706020507" pitchFamily="18" charset="2"/>
              <a:buChar char=""/>
            </a:pPr>
            <a:r>
              <a:rPr lang="cs-CZ" sz="2100" dirty="0">
                <a:effectLst/>
                <a:ea typeface="Calibri" panose="020F0502020204030204" pitchFamily="34" charset="0"/>
                <a:cs typeface="Times New Roman" panose="02020603050405020304" pitchFamily="18" charset="0"/>
              </a:rPr>
              <a:t>Navrhovatel podal námitky a následně návrh.</a:t>
            </a:r>
          </a:p>
          <a:p>
            <a:pPr marL="342900" lvl="0" indent="-342900" algn="just">
              <a:lnSpc>
                <a:spcPct val="107000"/>
              </a:lnSpc>
              <a:buFont typeface="Symbol" panose="05050102010706020507" pitchFamily="18" charset="2"/>
              <a:buChar char=""/>
            </a:pPr>
            <a:r>
              <a:rPr lang="cs-CZ" sz="2100" dirty="0">
                <a:effectLst/>
                <a:ea typeface="Calibri" panose="020F0502020204030204" pitchFamily="34" charset="0"/>
                <a:cs typeface="Times New Roman" panose="02020603050405020304" pitchFamily="18" charset="0"/>
              </a:rPr>
              <a:t>Dle navrhovatele sám plnil většinu referenční veřejné zakázky a měl být vyloučen generální dodavatel (rovněž účastník zadávacího řízení), jelikož sám veřejnou zakázku fakticky nerealizoval.</a:t>
            </a:r>
          </a:p>
          <a:p>
            <a:pPr marL="342900" lvl="0" indent="-342900" algn="just">
              <a:lnSpc>
                <a:spcPct val="107000"/>
              </a:lnSpc>
              <a:spcAft>
                <a:spcPts val="800"/>
              </a:spcAft>
              <a:buFont typeface="Symbol" panose="05050102010706020507" pitchFamily="18" charset="2"/>
              <a:buChar char=""/>
            </a:pPr>
            <a:r>
              <a:rPr lang="cs-CZ" sz="2100" dirty="0">
                <a:effectLst/>
                <a:ea typeface="Calibri" panose="020F0502020204030204" pitchFamily="34" charset="0"/>
                <a:cs typeface="Times New Roman" panose="02020603050405020304" pitchFamily="18" charset="0"/>
              </a:rPr>
              <a:t>Úřad návrh zamítl</a:t>
            </a:r>
          </a:p>
        </p:txBody>
      </p:sp>
      <p:sp>
        <p:nvSpPr>
          <p:cNvPr id="4" name="object 3">
            <a:extLst>
              <a:ext uri="{FF2B5EF4-FFF2-40B4-BE49-F238E27FC236}">
                <a16:creationId xmlns:a16="http://schemas.microsoft.com/office/drawing/2014/main" id="{D675F90C-665E-20B0-1FE4-0758B8108713}"/>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Stejná referenční zakázka dodavatele a poddodavatele</a:t>
            </a:r>
            <a:endParaRPr lang="cs-CZ" sz="2300" b="1" spc="-5" dirty="0"/>
          </a:p>
        </p:txBody>
      </p:sp>
    </p:spTree>
    <p:extLst>
      <p:ext uri="{BB962C8B-B14F-4D97-AF65-F5344CB8AC3E}">
        <p14:creationId xmlns:p14="http://schemas.microsoft.com/office/powerpoint/2010/main" val="179093702"/>
      </p:ext>
    </p:extLst>
  </p:cSld>
  <p:clrMapOvr>
    <a:masterClrMapping/>
  </p:clrMapOvr>
  <p:transition>
    <p:fade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2" y="1052736"/>
            <a:ext cx="8784975" cy="5599995"/>
          </a:xfrm>
          <a:prstGeom prst="rect">
            <a:avLst/>
          </a:prstGeom>
          <a:noFill/>
        </p:spPr>
        <p:txBody>
          <a:bodyPr wrap="square">
            <a:spAutoFit/>
          </a:bodyPr>
          <a:lstStyle/>
          <a:p>
            <a:pPr algn="just">
              <a:lnSpc>
                <a:spcPct val="107000"/>
              </a:lnSpc>
              <a:spcAft>
                <a:spcPts val="800"/>
              </a:spcAft>
            </a:pPr>
            <a:r>
              <a:rPr lang="cs-CZ" sz="2100" dirty="0">
                <a:effectLst/>
                <a:ea typeface="Calibri" panose="020F0502020204030204" pitchFamily="34" charset="0"/>
                <a:cs typeface="Times New Roman" panose="02020603050405020304" pitchFamily="18" charset="0"/>
              </a:rPr>
              <a:t>138.     Úřad na tomto místě shrnuje, že </a:t>
            </a:r>
            <a:r>
              <a:rPr lang="cs-CZ" sz="2100" dirty="0">
                <a:solidFill>
                  <a:srgbClr val="7030A0"/>
                </a:solidFill>
                <a:effectLst/>
                <a:ea typeface="Calibri" panose="020F0502020204030204" pitchFamily="34" charset="0"/>
                <a:cs typeface="Times New Roman" panose="02020603050405020304" pitchFamily="18" charset="0"/>
              </a:rPr>
              <a:t>mezi navrhovatelem a zadavatelem je </a:t>
            </a:r>
            <a:r>
              <a:rPr lang="cs-CZ" sz="2100" dirty="0">
                <a:effectLst/>
                <a:ea typeface="Calibri" panose="020F0502020204030204" pitchFamily="34" charset="0"/>
                <a:cs typeface="Times New Roman" panose="02020603050405020304" pitchFamily="18" charset="0"/>
              </a:rPr>
              <a:t>v šetřeném případě v důsledku zadavatelem tvrzených důvodů pro vyloučení navrhovatele </a:t>
            </a:r>
            <a:r>
              <a:rPr lang="cs-CZ" sz="2100" dirty="0">
                <a:solidFill>
                  <a:srgbClr val="7030A0"/>
                </a:solidFill>
                <a:effectLst/>
                <a:ea typeface="Calibri" panose="020F0502020204030204" pitchFamily="34" charset="0"/>
                <a:cs typeface="Times New Roman" panose="02020603050405020304" pitchFamily="18" charset="0"/>
              </a:rPr>
              <a:t>sporu především o tom, zda navrhovateli svědčí referenční zakázka, kterou v šetřeném zadávacím řízení použil taktéž i další účastník – společnost </a:t>
            </a:r>
            <a:r>
              <a:rPr lang="cs-CZ" sz="2100" dirty="0" err="1">
                <a:solidFill>
                  <a:srgbClr val="7030A0"/>
                </a:solidFill>
                <a:effectLst/>
                <a:ea typeface="Calibri" panose="020F0502020204030204" pitchFamily="34" charset="0"/>
                <a:cs typeface="Times New Roman" panose="02020603050405020304" pitchFamily="18" charset="0"/>
              </a:rPr>
              <a:t>Lesprojekt</a:t>
            </a:r>
            <a:r>
              <a:rPr lang="cs-CZ" sz="2100" dirty="0">
                <a:solidFill>
                  <a:srgbClr val="7030A0"/>
                </a:solidFill>
                <a:effectLst/>
                <a:ea typeface="Calibri" panose="020F0502020204030204" pitchFamily="34" charset="0"/>
                <a:cs typeface="Times New Roman" panose="02020603050405020304" pitchFamily="18" charset="0"/>
              </a:rPr>
              <a:t> Hradec Králové, s.r.o., který ve sporné referenční zakázce figuroval jako generální dodavatel, přičemž pro dílčí část této zakázky použil navrhovatele jako svého poddodavatele. </a:t>
            </a:r>
            <a:r>
              <a:rPr lang="cs-CZ" sz="2100" dirty="0">
                <a:solidFill>
                  <a:srgbClr val="0070C0"/>
                </a:solidFill>
                <a:effectLst/>
                <a:ea typeface="Calibri" panose="020F0502020204030204" pitchFamily="34" charset="0"/>
                <a:cs typeface="Times New Roman" panose="02020603050405020304" pitchFamily="18" charset="0"/>
              </a:rPr>
              <a:t>Navrhovatel v tomto ohledu nejenom, že tvrdí, že sám neměl být vyloučen ze zadávacího řízení, ale současně tvrdí, že měla být vyloučena právě společnost </a:t>
            </a:r>
            <a:r>
              <a:rPr lang="cs-CZ" sz="2100" dirty="0" err="1">
                <a:solidFill>
                  <a:srgbClr val="0070C0"/>
                </a:solidFill>
                <a:effectLst/>
                <a:ea typeface="Calibri" panose="020F0502020204030204" pitchFamily="34" charset="0"/>
                <a:cs typeface="Times New Roman" panose="02020603050405020304" pitchFamily="18" charset="0"/>
              </a:rPr>
              <a:t>Lesprojekt</a:t>
            </a:r>
            <a:r>
              <a:rPr lang="cs-CZ" sz="2100" dirty="0">
                <a:solidFill>
                  <a:srgbClr val="0070C0"/>
                </a:solidFill>
                <a:effectLst/>
                <a:ea typeface="Calibri" panose="020F0502020204030204" pitchFamily="34" charset="0"/>
                <a:cs typeface="Times New Roman" panose="02020603050405020304" pitchFamily="18" charset="0"/>
              </a:rPr>
              <a:t> Hradec Králové, s.r.o. z toho důvodu, že spornou referenční zakázku fakticky nerealizovala </a:t>
            </a:r>
            <a:r>
              <a:rPr lang="cs-CZ" sz="2100" dirty="0">
                <a:effectLst/>
                <a:ea typeface="Calibri" panose="020F0502020204030204" pitchFamily="34" charset="0"/>
                <a:cs typeface="Times New Roman" panose="02020603050405020304" pitchFamily="18" charset="0"/>
              </a:rPr>
              <a:t>(v rozsahu požadovaném zadavatelem) a </a:t>
            </a:r>
            <a:r>
              <a:rPr lang="cs-CZ" sz="2100" dirty="0">
                <a:solidFill>
                  <a:srgbClr val="00B050"/>
                </a:solidFill>
                <a:effectLst/>
                <a:ea typeface="Calibri" panose="020F0502020204030204" pitchFamily="34" charset="0"/>
                <a:cs typeface="Times New Roman" panose="02020603050405020304" pitchFamily="18" charset="0"/>
              </a:rPr>
              <a:t>současně tvrdí i to, že zadavatel s ohledem na uznání reference vybraného dodavatele postupoval vůči navrhovateli diskriminačně, nepřiměřeně a netransparentně, když neuznal navrhovatelovo osvědčení o provedení referenční zakázky, ale vybranému dodavateli ho uznal.</a:t>
            </a:r>
            <a:endParaRPr lang="cs-CZ" sz="2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8775705"/>
      </p:ext>
    </p:extLst>
  </p:cSld>
  <p:clrMapOvr>
    <a:masterClrMapping/>
  </p:clrMapOvr>
  <p:transition>
    <p:fade thruBlk="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07504" y="1052736"/>
            <a:ext cx="8928992" cy="5700791"/>
          </a:xfrm>
          <a:prstGeom prst="rect">
            <a:avLst/>
          </a:prstGeom>
          <a:noFill/>
        </p:spPr>
        <p:txBody>
          <a:bodyPr wrap="square">
            <a:spAutoFit/>
          </a:bodyPr>
          <a:lstStyle/>
          <a:p>
            <a:pPr algn="just">
              <a:lnSpc>
                <a:spcPct val="107000"/>
              </a:lnSpc>
              <a:spcAft>
                <a:spcPts val="800"/>
              </a:spcAft>
            </a:pPr>
            <a:r>
              <a:rPr lang="cs-CZ" sz="1900">
                <a:effectLst/>
                <a:ea typeface="Calibri" panose="020F0502020204030204" pitchFamily="34" charset="0"/>
                <a:cs typeface="Times New Roman" panose="02020603050405020304" pitchFamily="18" charset="0"/>
              </a:rPr>
              <a:t>142.     Obecně vzato </a:t>
            </a:r>
            <a:r>
              <a:rPr lang="cs-CZ" sz="1900">
                <a:solidFill>
                  <a:srgbClr val="C00000"/>
                </a:solidFill>
                <a:effectLst/>
                <a:ea typeface="Calibri" panose="020F0502020204030204" pitchFamily="34" charset="0"/>
                <a:cs typeface="Times New Roman" panose="02020603050405020304" pitchFamily="18" charset="0"/>
              </a:rPr>
              <a:t>dodavatel může prokázat splnění technické kvalifikace podle § 79 odst. 2 písm. b) zákona za použití referenčních zakázek, které dodavatel realizoval v pozici tzv. generálního dodavatele.</a:t>
            </a:r>
            <a:r>
              <a:rPr lang="cs-CZ" sz="1900">
                <a:effectLst/>
                <a:ea typeface="Calibri" panose="020F0502020204030204" pitchFamily="34" charset="0"/>
                <a:cs typeface="Times New Roman" panose="02020603050405020304" pitchFamily="18" charset="0"/>
              </a:rPr>
              <a:t> K pojmu generální dodavatel Úřad uvádí, že se „</a:t>
            </a:r>
            <a:r>
              <a:rPr lang="cs-CZ" sz="1900" i="1">
                <a:effectLst/>
                <a:ea typeface="Calibri" panose="020F0502020204030204" pitchFamily="34" charset="0"/>
                <a:cs typeface="Times New Roman" panose="02020603050405020304" pitchFamily="18" charset="0"/>
              </a:rPr>
              <a:t>používá v souvislosti s rozlišením dodavatelských systémů, jež určují, které subjekty jsou v přímém vztahu k investorovi stavby či ve vztahu k jiným subjektům a jakým způsobem dodávají. </a:t>
            </a:r>
            <a:r>
              <a:rPr lang="cs-CZ" sz="1900" i="1">
                <a:solidFill>
                  <a:srgbClr val="7030A0"/>
                </a:solidFill>
                <a:effectLst/>
                <a:ea typeface="Calibri" panose="020F0502020204030204" pitchFamily="34" charset="0"/>
                <a:cs typeface="Times New Roman" panose="02020603050405020304" pitchFamily="18" charset="0"/>
              </a:rPr>
              <a:t>Generálním dodavatelem se tedy rozumí subjekt, který je odpovědný objednateli za realizaci určitého díla a je v přímém smluvním vztahu s objednatelem. </a:t>
            </a:r>
            <a:r>
              <a:rPr lang="cs-CZ" sz="1900" i="1">
                <a:effectLst/>
                <a:ea typeface="Calibri" panose="020F0502020204030204" pitchFamily="34" charset="0"/>
                <a:cs typeface="Times New Roman" panose="02020603050405020304" pitchFamily="18" charset="0"/>
              </a:rPr>
              <a:t>Z tohoto pohledu by bylo možné za generálního dodavatele referenční stavby považovat dodavatele, se kterým byla uzavřena smlouva na její realizaci a který za provedení díla nesl vůči zadavateli odpovědnost</a:t>
            </a:r>
            <a:r>
              <a:rPr lang="cs-CZ" sz="1900">
                <a:effectLst/>
                <a:ea typeface="Calibri" panose="020F0502020204030204" pitchFamily="34" charset="0"/>
                <a:cs typeface="Times New Roman" panose="02020603050405020304" pitchFamily="18" charset="0"/>
              </a:rPr>
              <a:t>“ (viz rozhodnutí Úřadu č. j. ÚOHS-S529,532/2014/VZ-22800/2014/533/SWa ze dne 29. 10. 2014). </a:t>
            </a:r>
            <a:r>
              <a:rPr lang="cs-CZ" sz="1900">
                <a:solidFill>
                  <a:srgbClr val="0070C0"/>
                </a:solidFill>
                <a:effectLst/>
                <a:ea typeface="Calibri" panose="020F0502020204030204" pitchFamily="34" charset="0"/>
                <a:cs typeface="Times New Roman" panose="02020603050405020304" pitchFamily="18" charset="0"/>
              </a:rPr>
              <a:t>Generální dodavatel tedy nemusí sám vlastními prostředky realizovat celou zakázku, nicméně odpovídá za její řádné a odborné provedení objednateli. Generálnímu dodavateli také zpravidla svědčí reference objednatele, a to ve standardním případě v plném rozsahu</a:t>
            </a:r>
            <a:r>
              <a:rPr lang="cs-CZ" sz="1900">
                <a:effectLst/>
                <a:ea typeface="Calibri" panose="020F0502020204030204" pitchFamily="34" charset="0"/>
                <a:cs typeface="Times New Roman" panose="02020603050405020304" pitchFamily="18" charset="0"/>
              </a:rPr>
              <a:t>, tj. </a:t>
            </a:r>
            <a:r>
              <a:rPr lang="cs-CZ" sz="1900">
                <a:solidFill>
                  <a:srgbClr val="00B050"/>
                </a:solidFill>
                <a:effectLst/>
                <a:ea typeface="Calibri" panose="020F0502020204030204" pitchFamily="34" charset="0"/>
                <a:cs typeface="Times New Roman" panose="02020603050405020304" pitchFamily="18" charset="0"/>
              </a:rPr>
              <a:t>i v rozsahu činností, které generální dodavatel neplnil sám </a:t>
            </a:r>
            <a:r>
              <a:rPr lang="cs-CZ" sz="1900">
                <a:effectLst/>
                <a:ea typeface="Calibri" panose="020F0502020204030204" pitchFamily="34" charset="0"/>
                <a:cs typeface="Times New Roman" panose="02020603050405020304" pitchFamily="18" charset="0"/>
              </a:rPr>
              <a:t>(tj. vlastními kapacitami, nýbrž s využitím poddodavatelů), </a:t>
            </a:r>
            <a:r>
              <a:rPr lang="cs-CZ" sz="1900">
                <a:solidFill>
                  <a:srgbClr val="00B050"/>
                </a:solidFill>
                <a:effectLst/>
                <a:ea typeface="Calibri" panose="020F0502020204030204" pitchFamily="34" charset="0"/>
                <a:cs typeface="Times New Roman" panose="02020603050405020304" pitchFamily="18" charset="0"/>
              </a:rPr>
              <a:t>a to z důvodu, že je smluvně odpovědný za realizaci zakázky jako celku.</a:t>
            </a:r>
            <a:endParaRPr lang="cs-CZ" sz="19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7399764"/>
      </p:ext>
    </p:extLst>
  </p:cSld>
  <p:clrMapOvr>
    <a:masterClrMapping/>
  </p:clrMapOvr>
  <p:transition>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07504" y="1052736"/>
            <a:ext cx="8928992" cy="5666872"/>
          </a:xfrm>
          <a:prstGeom prst="rect">
            <a:avLst/>
          </a:prstGeom>
          <a:noFill/>
        </p:spPr>
        <p:txBody>
          <a:bodyPr wrap="square">
            <a:spAutoFit/>
          </a:bodyPr>
          <a:lstStyle/>
          <a:p>
            <a:pPr algn="just">
              <a:lnSpc>
                <a:spcPct val="107000"/>
              </a:lnSpc>
              <a:spcAft>
                <a:spcPts val="800"/>
              </a:spcAft>
            </a:pPr>
            <a:r>
              <a:rPr lang="cs-CZ" sz="2000">
                <a:effectLst/>
                <a:ea typeface="Calibri" panose="020F0502020204030204" pitchFamily="34" charset="0"/>
                <a:cs typeface="Times New Roman" panose="02020603050405020304" pitchFamily="18" charset="0"/>
              </a:rPr>
              <a:t>143.     K tomu pak Úřad s ohledem na </a:t>
            </a:r>
            <a:r>
              <a:rPr lang="cs-CZ" sz="2000">
                <a:solidFill>
                  <a:srgbClr val="C00000"/>
                </a:solidFill>
                <a:effectLst/>
                <a:ea typeface="Calibri" panose="020F0502020204030204" pitchFamily="34" charset="0"/>
                <a:cs typeface="Times New Roman" panose="02020603050405020304" pitchFamily="18" charset="0"/>
              </a:rPr>
              <a:t>námitku navrhovatele, že společnost Lesprojekt Hradec Králové, s.r.o. nemůže spornou referenční zakázku uplatnit k prokázání kvalifikace v právě šetřené veřejné zakázce, neboť část týkající se PIL vytvořil navrhovatel</a:t>
            </a:r>
            <a:r>
              <a:rPr lang="cs-CZ" sz="2000">
                <a:effectLst/>
                <a:ea typeface="Calibri" panose="020F0502020204030204" pitchFamily="34" charset="0"/>
                <a:cs typeface="Times New Roman" panose="02020603050405020304" pitchFamily="18" charset="0"/>
              </a:rPr>
              <a:t>, uvádí, že </a:t>
            </a:r>
            <a:r>
              <a:rPr lang="cs-CZ" sz="2000">
                <a:solidFill>
                  <a:srgbClr val="7030A0"/>
                </a:solidFill>
                <a:effectLst/>
                <a:ea typeface="Calibri" panose="020F0502020204030204" pitchFamily="34" charset="0"/>
                <a:cs typeface="Times New Roman" panose="02020603050405020304" pitchFamily="18" charset="0"/>
              </a:rPr>
              <a:t>ze smlouvy o dílo </a:t>
            </a:r>
            <a:r>
              <a:rPr lang="cs-CZ" sz="2000">
                <a:effectLst/>
                <a:ea typeface="Calibri" panose="020F0502020204030204" pitchFamily="34" charset="0"/>
                <a:cs typeface="Times New Roman" panose="02020603050405020304" pitchFamily="18" charset="0"/>
              </a:rPr>
              <a:t>uzavřené dne 20. 6. 2012 </a:t>
            </a:r>
            <a:r>
              <a:rPr lang="cs-CZ" sz="2000">
                <a:solidFill>
                  <a:srgbClr val="7030A0"/>
                </a:solidFill>
                <a:effectLst/>
                <a:ea typeface="Calibri" panose="020F0502020204030204" pitchFamily="34" charset="0"/>
                <a:cs typeface="Times New Roman" panose="02020603050405020304" pitchFamily="18" charset="0"/>
              </a:rPr>
              <a:t>mezi společností Lesprojekt Hradec Králové, s.r.o. a Správou KRNAP jasně vyplývá, že jediným subjektem na straně dodavatele byla právě společnost Lesprojekt Hradec Králové, s.r.o., přičemž tato společnost vykonala referenční zakázku svým jménem, na svůj účet a na vlastní odpovědnost. </a:t>
            </a:r>
            <a:r>
              <a:rPr lang="cs-CZ" sz="2000">
                <a:effectLst/>
                <a:ea typeface="Calibri" panose="020F0502020204030204" pitchFamily="34" charset="0"/>
                <a:cs typeface="Times New Roman" panose="02020603050405020304" pitchFamily="18" charset="0"/>
              </a:rPr>
              <a:t>Výše uvedené pak fakticky potvrdila i Správa KRNAP ve svém vyjádření zadavateli (viz bod 107. odůvodnění tohoto rozhodnutí). V tomto ohledu má Úřad za to, že </a:t>
            </a:r>
            <a:r>
              <a:rPr lang="cs-CZ" sz="2000">
                <a:solidFill>
                  <a:srgbClr val="0070C0"/>
                </a:solidFill>
                <a:effectLst/>
                <a:ea typeface="Calibri" panose="020F0502020204030204" pitchFamily="34" charset="0"/>
                <a:cs typeface="Times New Roman" panose="02020603050405020304" pitchFamily="18" charset="0"/>
              </a:rPr>
              <a:t>společnost Lesprojekt Hradec Králové, s.r.o. jakožto „generální dodavatel“ může uplatnit celou zakázku pro své případné budoucí reference </a:t>
            </a:r>
            <a:r>
              <a:rPr lang="cs-CZ" sz="2000">
                <a:effectLst/>
                <a:ea typeface="Calibri" panose="020F0502020204030204" pitchFamily="34" charset="0"/>
                <a:cs typeface="Times New Roman" panose="02020603050405020304" pitchFamily="18" charset="0"/>
              </a:rPr>
              <a:t>(uvedené vyplývá i z rozhodovací praxe Úřadu, srov. rozhodnutí předsedy Úřadu č. j. 19728/2020/321/TMI ze dne 29. 6. 2020). Polemika navrhovatele o tom, co společnost Lesprojekt Hradec Králové, s.r.o. při plnění dané referenční zakázky reálně dělala a co nedělala, pak není v tomto ohledu relevantní.</a:t>
            </a:r>
          </a:p>
        </p:txBody>
      </p:sp>
    </p:spTree>
    <p:extLst>
      <p:ext uri="{BB962C8B-B14F-4D97-AF65-F5344CB8AC3E}">
        <p14:creationId xmlns:p14="http://schemas.microsoft.com/office/powerpoint/2010/main" val="966398619"/>
      </p:ext>
    </p:extLst>
  </p:cSld>
  <p:clrMapOvr>
    <a:masterClrMapping/>
  </p:clrMapOvr>
  <p:transition>
    <p:fade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07504" y="1199141"/>
            <a:ext cx="8928992" cy="5254195"/>
          </a:xfrm>
          <a:prstGeom prst="rect">
            <a:avLst/>
          </a:prstGeom>
          <a:noFill/>
        </p:spPr>
        <p:txBody>
          <a:bodyPr wrap="square">
            <a:spAutoFit/>
          </a:bodyPr>
          <a:lstStyle/>
          <a:p>
            <a:pPr algn="just">
              <a:lnSpc>
                <a:spcPct val="107000"/>
              </a:lnSpc>
              <a:spcAft>
                <a:spcPts val="800"/>
              </a:spcAft>
            </a:pPr>
            <a:r>
              <a:rPr lang="cs-CZ" sz="2100">
                <a:effectLst/>
                <a:ea typeface="Calibri" panose="020F0502020204030204" pitchFamily="34" charset="0"/>
                <a:cs typeface="Times New Roman" panose="02020603050405020304" pitchFamily="18" charset="0"/>
              </a:rPr>
              <a:t>144.     K výše uvedenému však </a:t>
            </a:r>
            <a:r>
              <a:rPr lang="cs-CZ" sz="2100">
                <a:solidFill>
                  <a:srgbClr val="00B050"/>
                </a:solidFill>
                <a:effectLst/>
                <a:ea typeface="Calibri" panose="020F0502020204030204" pitchFamily="34" charset="0"/>
                <a:cs typeface="Times New Roman" panose="02020603050405020304" pitchFamily="18" charset="0"/>
              </a:rPr>
              <a:t>Úřad dodává, že nestanoví-li zadavatel v zadávací dokumentaci jinak, splnění uvedeného kritéria kvalifikace může dodavatel také prokazovat za použití takových referenčních zakázek, které realizoval společně s jinými dodavateli či které realizoval jako poddodavatel</a:t>
            </a:r>
            <a:r>
              <a:rPr lang="cs-CZ" sz="2100">
                <a:effectLst/>
                <a:ea typeface="Calibri" panose="020F0502020204030204" pitchFamily="34" charset="0"/>
                <a:cs typeface="Times New Roman" panose="02020603050405020304" pitchFamily="18" charset="0"/>
              </a:rPr>
              <a:t>; </a:t>
            </a:r>
            <a:r>
              <a:rPr lang="cs-CZ" sz="2100">
                <a:solidFill>
                  <a:srgbClr val="C00000"/>
                </a:solidFill>
                <a:effectLst/>
                <a:ea typeface="Calibri" panose="020F0502020204030204" pitchFamily="34" charset="0"/>
                <a:cs typeface="Times New Roman" panose="02020603050405020304" pitchFamily="18" charset="0"/>
              </a:rPr>
              <a:t>v obou případech však lze tímto způsobem kvalifikaci prokázat jen v rozsahu, v jakém se na plnění zakázky dodavatel podílel</a:t>
            </a:r>
            <a:r>
              <a:rPr lang="cs-CZ" sz="2100">
                <a:effectLst/>
                <a:ea typeface="Calibri" panose="020F0502020204030204" pitchFamily="34" charset="0"/>
                <a:cs typeface="Times New Roman" panose="02020603050405020304" pitchFamily="18" charset="0"/>
              </a:rPr>
              <a:t>, tj. sám ji fakticky plnil (srov. § 79 odst. 4 zákona); tím je sledováno naplnění účelu prokazování kvalifikace. S ohledem na uvedené je tedy možné, aby kromě společnosti Lesprojekt Hradec Králové, s.r.o. mohla být uznána ta samá referenční zakázka i jeho poddodavateli (tj. navrhovateli), nicméně s tím omezením, že </a:t>
            </a:r>
            <a:r>
              <a:rPr lang="cs-CZ" sz="2100">
                <a:solidFill>
                  <a:srgbClr val="7030A0"/>
                </a:solidFill>
                <a:effectLst/>
                <a:ea typeface="Calibri" panose="020F0502020204030204" pitchFamily="34" charset="0"/>
                <a:cs typeface="Times New Roman" panose="02020603050405020304" pitchFamily="18" charset="0"/>
              </a:rPr>
              <a:t>navrhovatel předmětnou referenční zakázku nemůže uplatnit celou, ale pouze tu část, kterou realizoval</a:t>
            </a:r>
            <a:r>
              <a:rPr lang="cs-CZ" sz="2100">
                <a:effectLst/>
                <a:ea typeface="Calibri" panose="020F0502020204030204" pitchFamily="34" charset="0"/>
                <a:cs typeface="Times New Roman" panose="02020603050405020304" pitchFamily="18" charset="0"/>
              </a:rPr>
              <a:t>. S ohledem na výše uvedené se tak Úřad dále bude zabývat tím, jakou část sporné referenční zakázky navrhovatel realizoval a zda tato část může naplnit požadavky zadavatele na technickou kvalifikaci.</a:t>
            </a:r>
          </a:p>
        </p:txBody>
      </p:sp>
    </p:spTree>
    <p:extLst>
      <p:ext uri="{BB962C8B-B14F-4D97-AF65-F5344CB8AC3E}">
        <p14:creationId xmlns:p14="http://schemas.microsoft.com/office/powerpoint/2010/main" val="461228608"/>
      </p:ext>
    </p:extLst>
  </p:cSld>
  <p:clrMapOvr>
    <a:masterClrMapping/>
  </p:clrMapOvr>
  <p:transition>
    <p:fade thruBlk="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07504" y="1988840"/>
            <a:ext cx="8928992" cy="3688767"/>
          </a:xfrm>
          <a:prstGeom prst="rect">
            <a:avLst/>
          </a:prstGeom>
          <a:noFill/>
        </p:spPr>
        <p:txBody>
          <a:bodyPr wrap="square">
            <a:spAutoFit/>
          </a:bodyPr>
          <a:lstStyle/>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147.     Podstatnou částí vyjádření Správy KRNAP dle Úřadu je pak pasáž, kde </a:t>
            </a:r>
            <a:r>
              <a:rPr lang="cs-CZ" sz="2200" dirty="0">
                <a:solidFill>
                  <a:srgbClr val="0070C0"/>
                </a:solidFill>
                <a:effectLst/>
                <a:ea typeface="Calibri" panose="020F0502020204030204" pitchFamily="34" charset="0"/>
                <a:cs typeface="Times New Roman" panose="02020603050405020304" pitchFamily="18" charset="0"/>
              </a:rPr>
              <a:t>je zmíněno, že výstupy PIL byly skutečně využity ve všech částech LHP, ale netvoří objemem podstatnou část díla. </a:t>
            </a:r>
            <a:r>
              <a:rPr lang="cs-CZ" sz="2200" dirty="0">
                <a:effectLst/>
                <a:ea typeface="Calibri" panose="020F0502020204030204" pitchFamily="34" charset="0"/>
                <a:cs typeface="Times New Roman" panose="02020603050405020304" pitchFamily="18" charset="0"/>
              </a:rPr>
              <a:t>Správa KRNAP se pak vyjadřuje i k tomu, kdo je skutečným tvůrcem LHP. </a:t>
            </a:r>
            <a:r>
              <a:rPr lang="cs-CZ" sz="2200" dirty="0">
                <a:solidFill>
                  <a:srgbClr val="00B050"/>
                </a:solidFill>
                <a:effectLst/>
                <a:ea typeface="Calibri" panose="020F0502020204030204" pitchFamily="34" charset="0"/>
                <a:cs typeface="Times New Roman" panose="02020603050405020304" pitchFamily="18" charset="0"/>
              </a:rPr>
              <a:t>Tvorba samotného LHP, tedy popis porostů, sestavení LHP podle právních předpisů, příprava základního a závěrečného protokolu, příprava hospodářské knihy, textové části a sestavení a tisk map je dle Správy KRNAP komplexnější část zakázky, kterou garantoval, zajistil, provedl a předal </a:t>
            </a:r>
            <a:r>
              <a:rPr lang="cs-CZ" sz="2200" dirty="0" err="1">
                <a:solidFill>
                  <a:srgbClr val="00B050"/>
                </a:solidFill>
                <a:effectLst/>
                <a:ea typeface="Calibri" panose="020F0502020204030204" pitchFamily="34" charset="0"/>
                <a:cs typeface="Times New Roman" panose="02020603050405020304" pitchFamily="18" charset="0"/>
              </a:rPr>
              <a:t>Lesprojekt</a:t>
            </a:r>
            <a:r>
              <a:rPr lang="cs-CZ" sz="2200" dirty="0">
                <a:solidFill>
                  <a:srgbClr val="00B050"/>
                </a:solidFill>
                <a:effectLst/>
                <a:ea typeface="Calibri" panose="020F0502020204030204" pitchFamily="34" charset="0"/>
                <a:cs typeface="Times New Roman" panose="02020603050405020304" pitchFamily="18" charset="0"/>
              </a:rPr>
              <a:t> Hradec Králové, s.r.o. </a:t>
            </a:r>
            <a:r>
              <a:rPr lang="cs-CZ" sz="2200" dirty="0">
                <a:effectLst/>
                <a:ea typeface="Calibri" panose="020F0502020204030204" pitchFamily="34" charset="0"/>
                <a:cs typeface="Times New Roman" panose="02020603050405020304" pitchFamily="18" charset="0"/>
              </a:rPr>
              <a:t>(viz bod 107. odůvodnění tohoto rozhodnutí).</a:t>
            </a:r>
          </a:p>
        </p:txBody>
      </p:sp>
    </p:spTree>
    <p:extLst>
      <p:ext uri="{BB962C8B-B14F-4D97-AF65-F5344CB8AC3E}">
        <p14:creationId xmlns:p14="http://schemas.microsoft.com/office/powerpoint/2010/main" val="526104584"/>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53752" y="1196752"/>
            <a:ext cx="9036496" cy="5618589"/>
          </a:xfrm>
          <a:prstGeom prst="rect">
            <a:avLst/>
          </a:prstGeom>
          <a:noFill/>
        </p:spPr>
        <p:txBody>
          <a:bodyPr wrap="square">
            <a:spAutoFit/>
          </a:bodyPr>
          <a:lstStyle/>
          <a:p>
            <a:pPr algn="just">
              <a:lnSpc>
                <a:spcPct val="107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nSpc>
                <a:spcPct val="107000"/>
              </a:lnSpc>
              <a:spcAft>
                <a:spcPts val="800"/>
              </a:spcAft>
            </a:pPr>
            <a:r>
              <a:rPr lang="cs-CZ" sz="1600" b="1" dirty="0">
                <a:solidFill>
                  <a:srgbClr val="000000"/>
                </a:solidFill>
                <a:effectLst/>
                <a:highlight>
                  <a:srgbClr val="FFFFFF"/>
                </a:highlight>
                <a:ea typeface="Times New Roman" panose="02020603050405020304" pitchFamily="18" charset="0"/>
                <a:cs typeface="Times New Roman" panose="02020603050405020304" pitchFamily="18" charset="0"/>
              </a:rPr>
              <a:t>§ 79 odst. 5 ZZVZ</a:t>
            </a:r>
            <a:endParaRPr lang="cs-CZ" sz="1600" dirty="0">
              <a:effectLst/>
              <a:ea typeface="Calibri" panose="020F0502020204030204" pitchFamily="34" charset="0"/>
              <a:cs typeface="Times New Roman" panose="02020603050405020304" pitchFamily="18" charset="0"/>
            </a:endParaRPr>
          </a:p>
          <a:p>
            <a:pPr>
              <a:lnSpc>
                <a:spcPct val="107000"/>
              </a:lnSpc>
              <a:spcAft>
                <a:spcPts val="800"/>
              </a:spcAft>
            </a:pPr>
            <a:r>
              <a:rPr lang="cs-CZ" sz="1600" b="1" dirty="0">
                <a:solidFill>
                  <a:srgbClr val="000000"/>
                </a:solidFill>
                <a:effectLst/>
                <a:highlight>
                  <a:srgbClr val="FFFFFF"/>
                </a:highlight>
                <a:ea typeface="Times New Roman" panose="02020603050405020304" pitchFamily="18" charset="0"/>
                <a:cs typeface="Times New Roman" panose="02020603050405020304" pitchFamily="18" charset="0"/>
              </a:rPr>
              <a:t>Kritéria technické kvalifikace a jejich prokázání</a:t>
            </a:r>
            <a:endParaRPr lang="cs-CZ" sz="1600" dirty="0">
              <a:effectLst/>
              <a:ea typeface="Calibri" panose="020F0502020204030204" pitchFamily="34" charset="0"/>
              <a:cs typeface="Times New Roman" panose="02020603050405020304" pitchFamily="18" charset="0"/>
            </a:endParaRPr>
          </a:p>
          <a:p>
            <a:pPr>
              <a:lnSpc>
                <a:spcPct val="107000"/>
              </a:lnSpc>
              <a:spcAft>
                <a:spcPts val="800"/>
              </a:spcAft>
            </a:pPr>
            <a:r>
              <a:rPr lang="cs-CZ" sz="1600" dirty="0">
                <a:solidFill>
                  <a:srgbClr val="000000"/>
                </a:solidFill>
                <a:effectLst/>
                <a:ea typeface="Times New Roman" panose="02020603050405020304" pitchFamily="18" charset="0"/>
                <a:cs typeface="Times New Roman" panose="02020603050405020304" pitchFamily="18" charset="0"/>
              </a:rPr>
              <a:t>(5) Rovnocenným dokladem k prokázání kritéria podle odstavce 2 písm. a) a b) je zejména smlouva s objednatelem a doklad o uskutečnění plnění dodavatele.</a:t>
            </a:r>
            <a:endParaRPr lang="cs-CZ" sz="1600" dirty="0">
              <a:effectLst/>
              <a:ea typeface="Calibri" panose="020F0502020204030204" pitchFamily="34" charset="0"/>
              <a:cs typeface="Times New Roman" panose="02020603050405020304" pitchFamily="18" charset="0"/>
            </a:endParaRPr>
          </a:p>
          <a:p>
            <a:pPr>
              <a:lnSpc>
                <a:spcPct val="107000"/>
              </a:lnSpc>
              <a:spcAft>
                <a:spcPts val="800"/>
              </a:spcAft>
            </a:pPr>
            <a:endParaRPr lang="cs-CZ" sz="1600" b="1" dirty="0">
              <a:solidFill>
                <a:srgbClr val="000000"/>
              </a:solidFill>
              <a:effectLst/>
              <a:highlight>
                <a:srgbClr val="FFFFFF"/>
              </a:highlight>
              <a:ea typeface="Times New Roman" panose="02020603050405020304" pitchFamily="18" charset="0"/>
              <a:cs typeface="Times New Roman" panose="02020603050405020304" pitchFamily="18" charset="0"/>
            </a:endParaRPr>
          </a:p>
          <a:p>
            <a:pPr>
              <a:lnSpc>
                <a:spcPct val="107000"/>
              </a:lnSpc>
              <a:spcAft>
                <a:spcPts val="800"/>
              </a:spcAft>
            </a:pPr>
            <a:r>
              <a:rPr lang="cs-CZ" sz="1600" b="1" dirty="0">
                <a:solidFill>
                  <a:srgbClr val="000000"/>
                </a:solidFill>
                <a:effectLst/>
                <a:highlight>
                  <a:srgbClr val="FFFFFF"/>
                </a:highlight>
                <a:ea typeface="Times New Roman" panose="02020603050405020304" pitchFamily="18" charset="0"/>
                <a:cs typeface="Times New Roman" panose="02020603050405020304" pitchFamily="18" charset="0"/>
              </a:rPr>
              <a:t>§ 73 odst. 3, 4, 6 ZZVZ</a:t>
            </a:r>
            <a:endParaRPr lang="cs-CZ" sz="1600" dirty="0">
              <a:effectLst/>
              <a:ea typeface="Calibri" panose="020F0502020204030204" pitchFamily="34" charset="0"/>
              <a:cs typeface="Times New Roman" panose="02020603050405020304" pitchFamily="18" charset="0"/>
            </a:endParaRPr>
          </a:p>
          <a:p>
            <a:pPr>
              <a:lnSpc>
                <a:spcPct val="107000"/>
              </a:lnSpc>
              <a:spcAft>
                <a:spcPts val="800"/>
              </a:spcAft>
            </a:pPr>
            <a:r>
              <a:rPr lang="cs-CZ" sz="1600" dirty="0">
                <a:solidFill>
                  <a:srgbClr val="000000"/>
                </a:solidFill>
                <a:effectLst/>
                <a:highlight>
                  <a:srgbClr val="FFFFFF"/>
                </a:highlight>
                <a:ea typeface="Times New Roman" panose="02020603050405020304" pitchFamily="18" charset="0"/>
                <a:cs typeface="Times New Roman" panose="02020603050405020304" pitchFamily="18" charset="0"/>
              </a:rPr>
              <a:t>(3) V nadlimitním režimu může zadavatel požadovat prokázání</a:t>
            </a:r>
            <a:endParaRPr lang="cs-CZ" sz="16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600" dirty="0">
                <a:solidFill>
                  <a:srgbClr val="000000"/>
                </a:solidFill>
                <a:effectLst/>
                <a:highlight>
                  <a:srgbClr val="FFFFFF"/>
                </a:highlight>
                <a:ea typeface="Times New Roman" panose="02020603050405020304" pitchFamily="18" charset="0"/>
                <a:cs typeface="Times New Roman" panose="02020603050405020304" pitchFamily="18" charset="0"/>
              </a:rPr>
              <a:t>a) ekonomické kvalifikace podle § 78 nebo</a:t>
            </a:r>
            <a:endParaRPr lang="cs-CZ" sz="16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600" dirty="0">
                <a:solidFill>
                  <a:srgbClr val="000000"/>
                </a:solidFill>
                <a:effectLst/>
                <a:highlight>
                  <a:srgbClr val="FFFFFF"/>
                </a:highlight>
                <a:ea typeface="Times New Roman" panose="02020603050405020304" pitchFamily="18" charset="0"/>
                <a:cs typeface="Times New Roman" panose="02020603050405020304" pitchFamily="18" charset="0"/>
              </a:rPr>
              <a:t>b) technické kvalifikace podle § 79.</a:t>
            </a:r>
            <a:endParaRPr lang="cs-CZ" sz="16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600" dirty="0">
                <a:solidFill>
                  <a:srgbClr val="000000"/>
                </a:solidFill>
                <a:effectLst/>
                <a:highlight>
                  <a:srgbClr val="FFFFFF"/>
                </a:highlight>
                <a:ea typeface="Times New Roman" panose="02020603050405020304" pitchFamily="18" charset="0"/>
                <a:cs typeface="Times New Roman" panose="02020603050405020304" pitchFamily="18" charset="0"/>
              </a:rPr>
              <a:t>(4) V nadlimitním režimu není zadavatel oprávněn požadovat prokázání jiné kvalifikace, než která je uvedena v odstavcích 1 až 3; tím není dotčen § 48 odst. 5 až 7.</a:t>
            </a:r>
            <a:endParaRPr lang="cs-CZ" sz="16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600" dirty="0">
                <a:solidFill>
                  <a:srgbClr val="000000"/>
                </a:solidFill>
                <a:effectLst/>
                <a:ea typeface="Times New Roman" panose="02020603050405020304" pitchFamily="18" charset="0"/>
                <a:cs typeface="Times New Roman" panose="02020603050405020304" pitchFamily="18" charset="0"/>
              </a:rPr>
              <a:t>(6) Pokud zadavatel požaduje prokázání ekonomické nebo technické kvalifikace, musí v zadávací dokumentaci přiměřeně vzhledem ke složitosti a rozsahu předmětu veřejné zakázky stanovit,</a:t>
            </a:r>
            <a:endParaRPr lang="cs-CZ" sz="16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600" dirty="0">
                <a:solidFill>
                  <a:srgbClr val="000000"/>
                </a:solidFill>
                <a:effectLst/>
                <a:ea typeface="Times New Roman" panose="02020603050405020304" pitchFamily="18" charset="0"/>
                <a:cs typeface="Times New Roman" panose="02020603050405020304" pitchFamily="18" charset="0"/>
              </a:rPr>
              <a:t>a) která kritéria ekonomické nebo technické kvalifikace požaduje a</a:t>
            </a:r>
            <a:endParaRPr lang="cs-CZ" sz="16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600" dirty="0">
                <a:solidFill>
                  <a:srgbClr val="000000"/>
                </a:solidFill>
                <a:effectLst/>
                <a:ea typeface="Times New Roman" panose="02020603050405020304" pitchFamily="18" charset="0"/>
                <a:cs typeface="Times New Roman" panose="02020603050405020304" pitchFamily="18" charset="0"/>
              </a:rPr>
              <a:t>b) minimální úroveň pro jejich splnění.</a:t>
            </a:r>
            <a:endParaRPr lang="cs-CZ" sz="1600" dirty="0">
              <a:effectLst/>
              <a:ea typeface="Calibri" panose="020F0502020204030204" pitchFamily="34" charset="0"/>
              <a:cs typeface="Times New Roman" panose="02020603050405020304" pitchFamily="18" charset="0"/>
            </a:endParaRPr>
          </a:p>
        </p:txBody>
      </p:sp>
      <p:sp>
        <p:nvSpPr>
          <p:cNvPr id="4" name="object 3">
            <a:extLst>
              <a:ext uri="{FF2B5EF4-FFF2-40B4-BE49-F238E27FC236}">
                <a16:creationId xmlns:a16="http://schemas.microsoft.com/office/drawing/2014/main" id="{084999B4-31C6-3DCA-5D13-99F05AE95B7D}"/>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Osvědčení objednatele o řádném poskytnutí a dokončení služeb a nepřiměřená kritéria technické kvalifikace</a:t>
            </a:r>
            <a:endParaRPr lang="cs-CZ" sz="2300" b="1" spc="-5" dirty="0"/>
          </a:p>
        </p:txBody>
      </p:sp>
    </p:spTree>
    <p:extLst>
      <p:ext uri="{BB962C8B-B14F-4D97-AF65-F5344CB8AC3E}">
        <p14:creationId xmlns:p14="http://schemas.microsoft.com/office/powerpoint/2010/main" val="3943743056"/>
      </p:ext>
    </p:extLst>
  </p:cSld>
  <p:clrMapOvr>
    <a:masterClrMapping/>
  </p:clrMapOvr>
  <p:transition>
    <p:fade thruBlk="1"/>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07504" y="1484784"/>
            <a:ext cx="8928992" cy="4413324"/>
          </a:xfrm>
          <a:prstGeom prst="rect">
            <a:avLst/>
          </a:prstGeom>
          <a:noFill/>
        </p:spPr>
        <p:txBody>
          <a:bodyPr wrap="square">
            <a:spAutoFit/>
          </a:bodyPr>
          <a:lstStyle/>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150.     </a:t>
            </a:r>
            <a:r>
              <a:rPr lang="cs-CZ" sz="2200" dirty="0">
                <a:solidFill>
                  <a:srgbClr val="C00000"/>
                </a:solidFill>
                <a:effectLst/>
                <a:ea typeface="Calibri" panose="020F0502020204030204" pitchFamily="34" charset="0"/>
                <a:cs typeface="Times New Roman" panose="02020603050405020304" pitchFamily="18" charset="0"/>
              </a:rPr>
              <a:t>Neuznání osvědčení o vykonání předmětné referenční zakázky</a:t>
            </a:r>
            <a:r>
              <a:rPr lang="cs-CZ" sz="2200" dirty="0">
                <a:effectLst/>
                <a:ea typeface="Calibri" panose="020F0502020204030204" pitchFamily="34" charset="0"/>
                <a:cs typeface="Times New Roman" panose="02020603050405020304" pitchFamily="18" charset="0"/>
              </a:rPr>
              <a:t> ze dne 24. 1. 2022 zadavatelem </a:t>
            </a:r>
            <a:r>
              <a:rPr lang="cs-CZ" sz="2200" dirty="0">
                <a:solidFill>
                  <a:srgbClr val="C00000"/>
                </a:solidFill>
                <a:effectLst/>
                <a:ea typeface="Calibri" panose="020F0502020204030204" pitchFamily="34" charset="0"/>
                <a:cs typeface="Times New Roman" panose="02020603050405020304" pitchFamily="18" charset="0"/>
              </a:rPr>
              <a:t>navrhovatel taktéž napadá v kontextu porušení všech základních zásad stanovených v § 6 zákona, když má za to, že zadavatel vybranému dodavateli uznal jeho referenční zakázku bez dalšího zkoumání, ale naopak navrhovateli ji dále prošetřoval a následně neuznal. </a:t>
            </a:r>
            <a:r>
              <a:rPr lang="cs-CZ" sz="2200" dirty="0">
                <a:effectLst/>
                <a:ea typeface="Calibri" panose="020F0502020204030204" pitchFamily="34" charset="0"/>
                <a:cs typeface="Times New Roman" panose="02020603050405020304" pitchFamily="18" charset="0"/>
              </a:rPr>
              <a:t>K tomu </a:t>
            </a:r>
            <a:r>
              <a:rPr lang="cs-CZ" sz="2200" dirty="0">
                <a:solidFill>
                  <a:srgbClr val="7030A0"/>
                </a:solidFill>
                <a:effectLst/>
                <a:ea typeface="Calibri" panose="020F0502020204030204" pitchFamily="34" charset="0"/>
                <a:cs typeface="Times New Roman" panose="02020603050405020304" pitchFamily="18" charset="0"/>
              </a:rPr>
              <a:t>Úřad uvádí, že z průběhu zadávacího řízení je nepochybné, že zadavatel měl pochybnost o sporné referenční zakázce navrhovatele a společnosti </a:t>
            </a:r>
            <a:r>
              <a:rPr lang="cs-CZ" sz="2200" dirty="0" err="1">
                <a:solidFill>
                  <a:srgbClr val="7030A0"/>
                </a:solidFill>
                <a:effectLst/>
                <a:ea typeface="Calibri" panose="020F0502020204030204" pitchFamily="34" charset="0"/>
                <a:cs typeface="Times New Roman" panose="02020603050405020304" pitchFamily="18" charset="0"/>
              </a:rPr>
              <a:t>Lesprojekt</a:t>
            </a:r>
            <a:r>
              <a:rPr lang="cs-CZ" sz="2200" dirty="0">
                <a:solidFill>
                  <a:srgbClr val="7030A0"/>
                </a:solidFill>
                <a:effectLst/>
                <a:ea typeface="Calibri" panose="020F0502020204030204" pitchFamily="34" charset="0"/>
                <a:cs typeface="Times New Roman" panose="02020603050405020304" pitchFamily="18" charset="0"/>
              </a:rPr>
              <a:t> Hradec Králové, s.r.o. z toho důvodu, že obě společnosti chtěly kvalifikaci prokazovat stejnou referenční zakázkou. </a:t>
            </a:r>
            <a:r>
              <a:rPr lang="cs-CZ" sz="2200" dirty="0">
                <a:effectLst/>
                <a:ea typeface="Calibri" panose="020F0502020204030204" pitchFamily="34" charset="0"/>
                <a:cs typeface="Times New Roman" panose="02020603050405020304" pitchFamily="18" charset="0"/>
              </a:rPr>
              <a:t>Naopak u vybraného dodavatele žádná pochybnost neexistovala (a navrhovatel ji ani sám neuvádí). … </a:t>
            </a:r>
          </a:p>
        </p:txBody>
      </p:sp>
    </p:spTree>
    <p:extLst>
      <p:ext uri="{BB962C8B-B14F-4D97-AF65-F5344CB8AC3E}">
        <p14:creationId xmlns:p14="http://schemas.microsoft.com/office/powerpoint/2010/main" val="1789039746"/>
      </p:ext>
    </p:extLst>
  </p:cSld>
  <p:clrMapOvr>
    <a:masterClrMapping/>
  </p:clrMapOvr>
  <p:transition>
    <p:fade thruBlk="1"/>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pl-PL" sz="2300" b="1" spc="-5" dirty="0"/>
              <a:t>Odstoupení od rámcové dohody pouze s jedním z dodavatelů</a:t>
            </a:r>
            <a:endParaRPr lang="cs-CZ" sz="2300" b="1" spc="-5" dirty="0"/>
          </a:p>
        </p:txBody>
      </p:sp>
      <p:graphicFrame>
        <p:nvGraphicFramePr>
          <p:cNvPr id="3" name="Tabulka 2">
            <a:extLst>
              <a:ext uri="{FF2B5EF4-FFF2-40B4-BE49-F238E27FC236}">
                <a16:creationId xmlns:a16="http://schemas.microsoft.com/office/drawing/2014/main" id="{459AD792-E6C2-6210-2A0D-6B7E47035B42}"/>
              </a:ext>
            </a:extLst>
          </p:cNvPr>
          <p:cNvGraphicFramePr>
            <a:graphicFrameLocks noGrp="1"/>
          </p:cNvGraphicFramePr>
          <p:nvPr>
            <p:extLst>
              <p:ext uri="{D42A27DB-BD31-4B8C-83A1-F6EECF244321}">
                <p14:modId xmlns:p14="http://schemas.microsoft.com/office/powerpoint/2010/main" val="1968016399"/>
              </p:ext>
            </p:extLst>
          </p:nvPr>
        </p:nvGraphicFramePr>
        <p:xfrm>
          <a:off x="215516" y="1556792"/>
          <a:ext cx="8712968" cy="4681731"/>
        </p:xfrm>
        <a:graphic>
          <a:graphicData uri="http://schemas.openxmlformats.org/drawingml/2006/table">
            <a:tbl>
              <a:tblPr firstRow="1" bandRow="1">
                <a:tableStyleId>{5C22544A-7EE6-4342-B048-85BDC9FD1C3A}</a:tableStyleId>
              </a:tblPr>
              <a:tblGrid>
                <a:gridCol w="8712968">
                  <a:extLst>
                    <a:ext uri="{9D8B030D-6E8A-4147-A177-3AD203B41FA5}">
                      <a16:colId xmlns:a16="http://schemas.microsoft.com/office/drawing/2014/main" val="1607300479"/>
                    </a:ext>
                  </a:extLst>
                </a:gridCol>
              </a:tblGrid>
              <a:tr h="121920">
                <a:tc>
                  <a:txBody>
                    <a:bodyPr/>
                    <a:lstStyle/>
                    <a:p>
                      <a:pPr algn="just">
                        <a:lnSpc>
                          <a:spcPct val="107000"/>
                        </a:lnSpc>
                        <a:spcAft>
                          <a:spcPts val="800"/>
                        </a:spcAft>
                      </a:pPr>
                      <a:r>
                        <a:rPr lang="cs-CZ" sz="1800" kern="1200">
                          <a:effectLst/>
                        </a:rPr>
                        <a:t>Sp. zn. ÚOHS -</a:t>
                      </a:r>
                      <a:r>
                        <a:rPr lang="cs-CZ" sz="1800">
                          <a:effectLst/>
                        </a:rPr>
                        <a:t> </a:t>
                      </a:r>
                      <a:r>
                        <a:rPr lang="cs-CZ" sz="1800" kern="1200">
                          <a:effectLst/>
                        </a:rPr>
                        <a:t>S0084/2023/VZ, č. j. ÚOHS-26996/2023/510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28776670"/>
                  </a:ext>
                </a:extLst>
              </a:tr>
              <a:tr h="0">
                <a:tc>
                  <a:txBody>
                    <a:bodyPr/>
                    <a:lstStyle/>
                    <a:p>
                      <a:pPr algn="just">
                        <a:lnSpc>
                          <a:spcPct val="107000"/>
                        </a:lnSpc>
                        <a:spcAft>
                          <a:spcPts val="800"/>
                        </a:spcAft>
                      </a:pPr>
                      <a:r>
                        <a:rPr lang="cs-CZ" sz="1800" u="sng">
                          <a:ln>
                            <a:noFill/>
                          </a:ln>
                          <a:effectLst/>
                          <a:hlinkClick r:id="rId2"/>
                        </a:rPr>
                        <a:t>https://www.uohs.cz/cs/verejne-zakazky/sbirky-rozhodnuti/detail-19217.html</a:t>
                      </a:r>
                      <a:r>
                        <a:rPr lang="cs-CZ" sz="1800">
                          <a:effectLst/>
                        </a:rPr>
                        <a:t> </a:t>
                      </a:r>
                      <a:r>
                        <a:rPr lang="cs-CZ" sz="1800" u="sng">
                          <a:effectLst/>
                        </a:rPr>
                        <a:t> </a:t>
                      </a: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383139901"/>
                  </a:ext>
                </a:extLst>
              </a:tr>
              <a:tr h="0">
                <a:tc>
                  <a:txBody>
                    <a:bodyPr/>
                    <a:lstStyle/>
                    <a:p>
                      <a:pPr algn="just">
                        <a:lnSpc>
                          <a:spcPct val="107000"/>
                        </a:lnSpc>
                        <a:spcAft>
                          <a:spcPts val="800"/>
                        </a:spcAft>
                      </a:pPr>
                      <a:r>
                        <a:rPr lang="cs-CZ" sz="1800">
                          <a:effectLst/>
                        </a:rPr>
                        <a:t>Poskytování služeb agenturního zaměstnávání</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88829057"/>
                  </a:ext>
                </a:extLst>
              </a:tr>
              <a:tr h="0">
                <a:tc>
                  <a:txBody>
                    <a:bodyPr/>
                    <a:lstStyle/>
                    <a:p>
                      <a:pPr algn="just">
                        <a:lnSpc>
                          <a:spcPct val="107000"/>
                        </a:lnSpc>
                        <a:spcAft>
                          <a:spcPts val="800"/>
                        </a:spcAft>
                      </a:pPr>
                      <a:r>
                        <a:rPr lang="cs-CZ" sz="1800" kern="1200">
                          <a:effectLst/>
                        </a:rPr>
                        <a:t>Právní moc: 19. 9.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72781692"/>
                  </a:ext>
                </a:extLst>
              </a:tr>
              <a:tr h="0">
                <a:tc>
                  <a:txBody>
                    <a:bodyPr/>
                    <a:lstStyle/>
                    <a:p>
                      <a:pPr algn="just">
                        <a:lnSpc>
                          <a:spcPct val="107000"/>
                        </a:lnSpc>
                        <a:spcAft>
                          <a:spcPts val="800"/>
                        </a:spcAft>
                      </a:pPr>
                      <a:r>
                        <a:rPr lang="cs-CZ" sz="1800">
                          <a:effectLst/>
                        </a:rPr>
                        <a:t>Česká pošta, s.p.</a:t>
                      </a:r>
                    </a:p>
                    <a:p>
                      <a:pPr algn="just">
                        <a:lnSpc>
                          <a:spcPct val="107000"/>
                        </a:lnSpc>
                        <a:spcAft>
                          <a:spcPts val="800"/>
                        </a:spcAft>
                      </a:pPr>
                      <a:r>
                        <a:rPr lang="cs-CZ" sz="1800">
                          <a:effectLst/>
                        </a:rPr>
                        <a:t>PROPLUSCO Services CZ s. r. o.</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887195787"/>
                  </a:ext>
                </a:extLst>
              </a:tr>
              <a:tr h="138430">
                <a:tc>
                  <a:txBody>
                    <a:bodyPr/>
                    <a:lstStyle/>
                    <a:p>
                      <a:pPr algn="just">
                        <a:lnSpc>
                          <a:spcPct val="107000"/>
                        </a:lnSpc>
                        <a:spcAft>
                          <a:spcPts val="800"/>
                        </a:spcAft>
                      </a:pPr>
                      <a:r>
                        <a:rPr lang="cs-CZ" sz="1800" dirty="0">
                          <a:effectLst/>
                        </a:rPr>
                        <a:t>Úřad pro ochranu hospodářské soutěže rozhodl takto:</a:t>
                      </a:r>
                    </a:p>
                    <a:p>
                      <a:pPr algn="just">
                        <a:lnSpc>
                          <a:spcPct val="107000"/>
                        </a:lnSpc>
                        <a:spcAft>
                          <a:spcPts val="800"/>
                        </a:spcAft>
                      </a:pPr>
                      <a:r>
                        <a:rPr lang="cs-CZ" sz="1800" dirty="0">
                          <a:effectLst/>
                        </a:rPr>
                        <a:t>Návrh navrhovatele se podle ustanovení § 265 písm. a) zákona č. 134/2016 Sb., o zadávání veřejných zakázek, ve znění pozdějších předpisů, </a:t>
                      </a:r>
                      <a:r>
                        <a:rPr lang="cs-CZ" sz="1800" b="1" dirty="0">
                          <a:effectLst/>
                        </a:rPr>
                        <a:t>zamítá, neboť nebyly zjištěny důvody pro uložení nápravného opatření.</a:t>
                      </a:r>
                    </a:p>
                    <a:p>
                      <a:pPr algn="just">
                        <a:lnSpc>
                          <a:spcPct val="107000"/>
                        </a:lnSpc>
                        <a:spcAft>
                          <a:spcPts val="800"/>
                        </a:spcAft>
                      </a:pPr>
                      <a:endParaRPr lang="cs-CZ" sz="1800" b="1" dirty="0">
                        <a:effectLst/>
                      </a:endParaRPr>
                    </a:p>
                    <a:p>
                      <a:pPr algn="just">
                        <a:lnSpc>
                          <a:spcPct val="107000"/>
                        </a:lnSpc>
                        <a:spcAft>
                          <a:spcPts val="800"/>
                        </a:spcAft>
                      </a:pPr>
                      <a:r>
                        <a:rPr lang="cs-CZ" sz="1800" b="1" dirty="0">
                          <a:effectLst/>
                        </a:rPr>
                        <a:t>Potvrzeno rozkladem </a:t>
                      </a:r>
                      <a:r>
                        <a:rPr lang="cs-CZ" sz="1800" dirty="0" err="1">
                          <a:effectLst/>
                        </a:rPr>
                        <a:t>Sp</a:t>
                      </a:r>
                      <a:r>
                        <a:rPr lang="cs-CZ" sz="1800" dirty="0">
                          <a:effectLst/>
                        </a:rPr>
                        <a:t>. zn. ÚOHS - R0102/2023/VZ, č. j. ÚOHS - 34608/2023/161</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2211568"/>
                  </a:ext>
                </a:extLst>
              </a:tr>
            </a:tbl>
          </a:graphicData>
        </a:graphic>
      </p:graphicFrame>
    </p:spTree>
    <p:extLst>
      <p:ext uri="{BB962C8B-B14F-4D97-AF65-F5344CB8AC3E}">
        <p14:creationId xmlns:p14="http://schemas.microsoft.com/office/powerpoint/2010/main" val="9622780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116632" y="1340768"/>
            <a:ext cx="8910736" cy="4823693"/>
          </a:xfrm>
          <a:prstGeom prst="rect">
            <a:avLst/>
          </a:prstGeom>
          <a:noFill/>
        </p:spPr>
        <p:txBody>
          <a:bodyPr wrap="square">
            <a:spAutoFit/>
          </a:bodyPr>
          <a:lstStyle/>
          <a:p>
            <a:pPr algn="just">
              <a:lnSpc>
                <a:spcPct val="107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nSpc>
                <a:spcPct val="107000"/>
              </a:lnSpc>
              <a:spcAft>
                <a:spcPts val="800"/>
              </a:spcAft>
            </a:pPr>
            <a:r>
              <a:rPr lang="cs-CZ" sz="2200" b="1" dirty="0">
                <a:solidFill>
                  <a:srgbClr val="000000"/>
                </a:solidFill>
                <a:effectLst/>
                <a:highlight>
                  <a:srgbClr val="FFFFFF"/>
                </a:highlight>
                <a:ea typeface="Times New Roman" panose="02020603050405020304" pitchFamily="18" charset="0"/>
                <a:cs typeface="Times New Roman" panose="02020603050405020304" pitchFamily="18" charset="0"/>
              </a:rPr>
              <a:t>§ 131 odst. 2 a 5 ZZVZ</a:t>
            </a:r>
            <a:endParaRPr lang="cs-CZ" sz="2200" dirty="0">
              <a:effectLst/>
              <a:ea typeface="Calibri" panose="020F0502020204030204" pitchFamily="34" charset="0"/>
              <a:cs typeface="Times New Roman" panose="02020603050405020304" pitchFamily="18" charset="0"/>
            </a:endParaRPr>
          </a:p>
          <a:p>
            <a:pPr>
              <a:lnSpc>
                <a:spcPct val="107000"/>
              </a:lnSpc>
              <a:spcAft>
                <a:spcPts val="800"/>
              </a:spcAft>
            </a:pPr>
            <a:r>
              <a:rPr lang="cs-CZ" sz="2200" b="1" dirty="0">
                <a:solidFill>
                  <a:srgbClr val="000000"/>
                </a:solidFill>
                <a:effectLst/>
                <a:highlight>
                  <a:srgbClr val="FFFFFF"/>
                </a:highlight>
                <a:ea typeface="Times New Roman" panose="02020603050405020304" pitchFamily="18" charset="0"/>
                <a:cs typeface="Times New Roman" panose="02020603050405020304" pitchFamily="18" charset="0"/>
              </a:rPr>
              <a:t>Obecná ustanovení o rámcových dohodách</a:t>
            </a:r>
            <a:endParaRPr lang="cs-CZ" sz="22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200" dirty="0">
                <a:solidFill>
                  <a:srgbClr val="000000"/>
                </a:solidFill>
                <a:effectLst/>
                <a:highlight>
                  <a:srgbClr val="FFFFFF"/>
                </a:highlight>
                <a:ea typeface="Times New Roman" panose="02020603050405020304" pitchFamily="18" charset="0"/>
                <a:cs typeface="Times New Roman" panose="02020603050405020304" pitchFamily="18" charset="0"/>
              </a:rPr>
              <a:t> (2) Zadavatel může uzavřít rámcovou dohodu pouze na základě zadávacího řízení, které by byl oprávněn použít na veřejnou zakázku obdobného předmětu a předpokládané hodnoty. </a:t>
            </a:r>
            <a:endParaRPr lang="cs-CZ" sz="22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200" dirty="0">
                <a:solidFill>
                  <a:srgbClr val="000000"/>
                </a:solidFill>
                <a:effectLst/>
                <a:highlight>
                  <a:srgbClr val="FFFFFF"/>
                </a:highlight>
                <a:ea typeface="Times New Roman" panose="02020603050405020304" pitchFamily="18" charset="0"/>
                <a:cs typeface="Times New Roman" panose="02020603050405020304" pitchFamily="18" charset="0"/>
              </a:rPr>
              <a:t> (5) Není-li dále stanoveno jinak, nesmí zadavatel umožnit podstatnou změnu podmínek rámcové dohody po dobu jejího trvání bez provedení nového zadávacího řízení podle tohoto zákona; § 222 se použije přiměřeně. Zadavatel nesmí umožnit podstatnou změnu podmínek uvedených v rámcové dohodě ani při zadávání veřejných zakázek na základě rámcové dohody.</a:t>
            </a:r>
            <a:endParaRPr lang="cs-CZ" sz="2200" dirty="0">
              <a:effectLst/>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9EE84053-2AF0-9D7E-1810-E1739E791C86}"/>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pl-PL" sz="2300" b="1" spc="-5"/>
              <a:t>Odstoupení od rámcové dohody pouze s jedním z dodavatelů</a:t>
            </a:r>
            <a:endParaRPr lang="cs-CZ" sz="2300" b="1" spc="-5" dirty="0"/>
          </a:p>
        </p:txBody>
      </p:sp>
    </p:spTree>
    <p:extLst>
      <p:ext uri="{BB962C8B-B14F-4D97-AF65-F5344CB8AC3E}">
        <p14:creationId xmlns:p14="http://schemas.microsoft.com/office/powerpoint/2010/main" val="4224297578"/>
      </p:ext>
    </p:extLst>
  </p:cSld>
  <p:clrMapOvr>
    <a:masterClrMapping/>
  </p:clrMapOvr>
  <p:transition>
    <p:fade thruBlk="1"/>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116632" y="1052736"/>
            <a:ext cx="8910736" cy="5650842"/>
          </a:xfrm>
          <a:prstGeom prst="rect">
            <a:avLst/>
          </a:prstGeom>
          <a:noFill/>
        </p:spPr>
        <p:txBody>
          <a:bodyPr wrap="square">
            <a:spAutoFit/>
          </a:bodyPr>
          <a:lstStyle/>
          <a:p>
            <a:pPr algn="just">
              <a:lnSpc>
                <a:spcPct val="107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nSpc>
                <a:spcPct val="107000"/>
              </a:lnSpc>
              <a:spcAft>
                <a:spcPts val="800"/>
              </a:spcAft>
            </a:pPr>
            <a:r>
              <a:rPr lang="cs-CZ" sz="2200" b="1" dirty="0">
                <a:solidFill>
                  <a:srgbClr val="000000"/>
                </a:solidFill>
                <a:effectLst/>
                <a:highlight>
                  <a:srgbClr val="FFFFFF"/>
                </a:highlight>
                <a:ea typeface="Times New Roman" panose="02020603050405020304" pitchFamily="18" charset="0"/>
                <a:cs typeface="Times New Roman" panose="02020603050405020304" pitchFamily="18" charset="0"/>
              </a:rPr>
              <a:t>§ 222 odst. 10 ZZVZ</a:t>
            </a:r>
            <a:endParaRPr lang="cs-CZ" sz="2200" dirty="0">
              <a:effectLst/>
              <a:ea typeface="Calibri" panose="020F0502020204030204" pitchFamily="34" charset="0"/>
              <a:cs typeface="Times New Roman" panose="02020603050405020304" pitchFamily="18" charset="0"/>
            </a:endParaRPr>
          </a:p>
          <a:p>
            <a:pPr>
              <a:lnSpc>
                <a:spcPct val="107000"/>
              </a:lnSpc>
              <a:spcAft>
                <a:spcPts val="800"/>
              </a:spcAft>
            </a:pPr>
            <a:r>
              <a:rPr lang="cs-CZ" sz="2200" b="1" dirty="0">
                <a:solidFill>
                  <a:srgbClr val="000000"/>
                </a:solidFill>
                <a:effectLst/>
                <a:highlight>
                  <a:srgbClr val="FFFFFF"/>
                </a:highlight>
                <a:ea typeface="Times New Roman" panose="02020603050405020304" pitchFamily="18" charset="0"/>
                <a:cs typeface="Times New Roman" panose="02020603050405020304" pitchFamily="18" charset="0"/>
              </a:rPr>
              <a:t>Změna závazku ze smlouvy na veřejnou zakázku</a:t>
            </a:r>
            <a:endParaRPr lang="cs-CZ" sz="22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200" dirty="0">
                <a:solidFill>
                  <a:srgbClr val="000000"/>
                </a:solidFill>
                <a:effectLst/>
                <a:highlight>
                  <a:srgbClr val="FFFFFF"/>
                </a:highlight>
                <a:ea typeface="Times New Roman" panose="02020603050405020304" pitchFamily="18" charset="0"/>
                <a:cs typeface="Times New Roman" panose="02020603050405020304" pitchFamily="18" charset="0"/>
              </a:rPr>
              <a:t>(10) Podstatnou změnou závazku ze smlouvy na veřejnou zakázku je také nahrazení dodavatele jiným dodavatelem. Nahrazení dodavatele jiným dodavatelem je však možné</a:t>
            </a:r>
            <a:endParaRPr lang="cs-CZ" sz="22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200" dirty="0">
                <a:solidFill>
                  <a:srgbClr val="000000"/>
                </a:solidFill>
                <a:effectLst/>
                <a:highlight>
                  <a:srgbClr val="FFFFFF"/>
                </a:highlight>
                <a:ea typeface="Times New Roman" panose="02020603050405020304" pitchFamily="18" charset="0"/>
                <a:cs typeface="Times New Roman" panose="02020603050405020304" pitchFamily="18" charset="0"/>
              </a:rPr>
              <a:t>a) v případě uplatnění </a:t>
            </a:r>
            <a:r>
              <a:rPr lang="cs-CZ" sz="2200" strike="sngStrike" dirty="0">
                <a:solidFill>
                  <a:srgbClr val="FF0000"/>
                </a:solidFill>
                <a:effectLst/>
                <a:highlight>
                  <a:srgbClr val="FFFFFF"/>
                </a:highlight>
                <a:ea typeface="Times New Roman" panose="02020603050405020304" pitchFamily="18" charset="0"/>
                <a:cs typeface="Times New Roman" panose="02020603050405020304" pitchFamily="18" charset="0"/>
              </a:rPr>
              <a:t>vyhrazených </a:t>
            </a:r>
            <a:r>
              <a:rPr lang="cs-CZ" sz="2200" dirty="0">
                <a:solidFill>
                  <a:srgbClr val="000000"/>
                </a:solidFill>
                <a:effectLst/>
                <a:highlight>
                  <a:srgbClr val="FFFFFF"/>
                </a:highlight>
                <a:ea typeface="Times New Roman" panose="02020603050405020304" pitchFamily="18" charset="0"/>
                <a:cs typeface="Times New Roman" panose="02020603050405020304" pitchFamily="18" charset="0"/>
              </a:rPr>
              <a:t>změn závazku </a:t>
            </a:r>
            <a:r>
              <a:rPr lang="cs-CZ" sz="2200" u="dbl" dirty="0">
                <a:solidFill>
                  <a:srgbClr val="00AA00"/>
                </a:solidFill>
                <a:effectLst/>
                <a:highlight>
                  <a:srgbClr val="FFFFFF"/>
                </a:highlight>
                <a:ea typeface="Times New Roman" panose="02020603050405020304" pitchFamily="18" charset="0"/>
                <a:cs typeface="Times New Roman" panose="02020603050405020304" pitchFamily="18" charset="0"/>
              </a:rPr>
              <a:t>vyhrazených </a:t>
            </a:r>
            <a:r>
              <a:rPr lang="cs-CZ" sz="2200" strike="sngStrike" dirty="0">
                <a:solidFill>
                  <a:srgbClr val="FF0000"/>
                </a:solidFill>
                <a:effectLst/>
                <a:highlight>
                  <a:srgbClr val="FFFFFF"/>
                </a:highlight>
                <a:ea typeface="Times New Roman" panose="02020603050405020304" pitchFamily="18" charset="0"/>
                <a:cs typeface="Times New Roman" panose="02020603050405020304" pitchFamily="18" charset="0"/>
              </a:rPr>
              <a:t>sjednaných ve smlouvě na veřejnou zakázku na základě zadávacích podmínek </a:t>
            </a:r>
            <a:r>
              <a:rPr lang="cs-CZ" sz="2200" dirty="0">
                <a:solidFill>
                  <a:srgbClr val="000000"/>
                </a:solidFill>
                <a:effectLst/>
                <a:highlight>
                  <a:srgbClr val="FFFFFF"/>
                </a:highlight>
                <a:ea typeface="Times New Roman" panose="02020603050405020304" pitchFamily="18" charset="0"/>
                <a:cs typeface="Times New Roman" panose="02020603050405020304" pitchFamily="18" charset="0"/>
              </a:rPr>
              <a:t>podle § 100 odst. 2 , nebo</a:t>
            </a:r>
            <a:endParaRPr lang="cs-CZ" sz="22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200" dirty="0">
                <a:solidFill>
                  <a:srgbClr val="000000"/>
                </a:solidFill>
                <a:effectLst/>
                <a:highlight>
                  <a:srgbClr val="FFFFFF"/>
                </a:highlight>
                <a:ea typeface="Times New Roman" panose="02020603050405020304" pitchFamily="18" charset="0"/>
                <a:cs typeface="Times New Roman" panose="02020603050405020304" pitchFamily="18" charset="0"/>
              </a:rPr>
              <a:t>b) pokud změna v osobě dodavatele je důsledkem právního nástupnictví v souvislosti s přeměnou dodavatele, jeho smrtí nebo převodem jeho závodu, popřípadě části závodu, a nový dodavatel splňuje kritéria kvalifikace stanovená v zadávací dokumentaci původního zadávacího řízení.</a:t>
            </a:r>
            <a:endParaRPr lang="cs-CZ" sz="2200" dirty="0">
              <a:effectLst/>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BAC04EC5-F5F0-4F41-019A-CA8C17F11689}"/>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pl-PL" sz="2300" b="1" spc="-5"/>
              <a:t>Odstoupení od rámcové dohody pouze s jedním z dodavatelů</a:t>
            </a:r>
            <a:endParaRPr lang="cs-CZ" sz="2300" b="1" spc="-5" dirty="0"/>
          </a:p>
        </p:txBody>
      </p:sp>
    </p:spTree>
    <p:extLst>
      <p:ext uri="{BB962C8B-B14F-4D97-AF65-F5344CB8AC3E}">
        <p14:creationId xmlns:p14="http://schemas.microsoft.com/office/powerpoint/2010/main" val="2483655722"/>
      </p:ext>
    </p:extLst>
  </p:cSld>
  <p:clrMapOvr>
    <a:masterClrMapping/>
  </p:clrMapOvr>
  <p:transition>
    <p:fade thruBlk="1"/>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052736"/>
            <a:ext cx="8874224" cy="5748305"/>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uzavřel rámcovou dohodu o poskytování služeb agenturního zaměstnávání s navrhovatelem a dalšími 4 dodavateli</a:t>
            </a:r>
          </a:p>
          <a:p>
            <a:pPr marL="342900" lvl="0" indent="-342900" algn="just">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Nabídka navrhovatele byla vyhodnocena jako ekonomicky nejvýhodnější</a:t>
            </a:r>
          </a:p>
          <a:p>
            <a:pPr marL="342900" lvl="0" indent="-342900" algn="just">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s navrhovatelem odstoupil od smlouvy, jelikož jím přidělení zaměstnanci se dopustili krádeží.</a:t>
            </a:r>
          </a:p>
          <a:p>
            <a:pPr marL="342900" lvl="0" indent="-342900" algn="just">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Dle názoru navrhovatele je odstoupení od rámcové dohody neplatné, a to jednak pro jeho obsah a současně pro neexistenci důvodů odstoupení od rámcové dohody.</a:t>
            </a:r>
          </a:p>
          <a:p>
            <a:pPr marL="342900" lvl="0" indent="-342900" algn="just">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Navrhovatel podal námitky a následně návrh, když zjistil, že zadavatel v rámci rámcové dohody dále zadává. Dle navrhovatele měl být on, jako ten kdo podal ekonomicky nejvýhodnější nabídku, s jednotlivými objednávkami osloven jako první.</a:t>
            </a:r>
          </a:p>
          <a:p>
            <a:pPr marL="342900" lvl="0" indent="-342900" algn="just">
              <a:lnSpc>
                <a:spcPct val="107000"/>
              </a:lnSpc>
              <a:spcAft>
                <a:spcPts val="800"/>
              </a:spcAft>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Úřad návrh zamítl</a:t>
            </a:r>
          </a:p>
        </p:txBody>
      </p:sp>
      <p:sp>
        <p:nvSpPr>
          <p:cNvPr id="4" name="object 3">
            <a:extLst>
              <a:ext uri="{FF2B5EF4-FFF2-40B4-BE49-F238E27FC236}">
                <a16:creationId xmlns:a16="http://schemas.microsoft.com/office/drawing/2014/main" id="{FBF94A4A-13C8-739D-A82C-AC76BB146F7B}"/>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pl-PL" sz="2300" b="1" spc="-5"/>
              <a:t>Odstoupení od rámcové dohody pouze s jedním z dodavatelů</a:t>
            </a:r>
            <a:endParaRPr lang="cs-CZ" sz="2300" b="1" spc="-5" dirty="0"/>
          </a:p>
        </p:txBody>
      </p:sp>
    </p:spTree>
    <p:extLst>
      <p:ext uri="{BB962C8B-B14F-4D97-AF65-F5344CB8AC3E}">
        <p14:creationId xmlns:p14="http://schemas.microsoft.com/office/powerpoint/2010/main" val="1257901476"/>
      </p:ext>
    </p:extLst>
  </p:cSld>
  <p:clrMapOvr>
    <a:masterClrMapping/>
  </p:clrMapOvr>
  <p:transition>
    <p:fade thruBlk="1"/>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3" y="1196752"/>
            <a:ext cx="8784975" cy="5356787"/>
          </a:xfrm>
          <a:prstGeom prst="rect">
            <a:avLst/>
          </a:prstGeom>
          <a:noFill/>
        </p:spPr>
        <p:txBody>
          <a:bodyPr wrap="square">
            <a:spAutoFit/>
          </a:bodyPr>
          <a:lstStyle/>
          <a:p>
            <a:pPr algn="just">
              <a:lnSpc>
                <a:spcPct val="107000"/>
              </a:lnSpc>
              <a:spcAft>
                <a:spcPts val="800"/>
              </a:spcAft>
            </a:pPr>
            <a:r>
              <a:rPr lang="cs-CZ" sz="2100">
                <a:effectLst/>
                <a:ea typeface="Calibri" panose="020F0502020204030204" pitchFamily="34" charset="0"/>
                <a:cs typeface="Times New Roman" panose="02020603050405020304" pitchFamily="18" charset="0"/>
              </a:rPr>
              <a:t>75.         </a:t>
            </a:r>
            <a:r>
              <a:rPr lang="cs-CZ" sz="2100">
                <a:solidFill>
                  <a:srgbClr val="7030A0"/>
                </a:solidFill>
                <a:effectLst/>
                <a:ea typeface="Calibri" panose="020F0502020204030204" pitchFamily="34" charset="0"/>
                <a:cs typeface="Times New Roman" panose="02020603050405020304" pitchFamily="18" charset="0"/>
              </a:rPr>
              <a:t>Navrhovatel dále namítá, že odstoupení zadavatele se netýkalo porušení povinnosti navrhovatele dle rámcové dohody, ale bylo učiněno v důsledku jednání dočasně přidělených zaměstnanců, které navrhovateli nelze přičítat.</a:t>
            </a:r>
            <a:r>
              <a:rPr lang="cs-CZ" sz="2100">
                <a:effectLst/>
                <a:ea typeface="Calibri" panose="020F0502020204030204" pitchFamily="34" charset="0"/>
                <a:cs typeface="Times New Roman" panose="02020603050405020304" pitchFamily="18" charset="0"/>
              </a:rPr>
              <a:t>  Navrhovatel uvádí, že </a:t>
            </a:r>
            <a:r>
              <a:rPr lang="cs-CZ" sz="2100">
                <a:solidFill>
                  <a:srgbClr val="0070C0"/>
                </a:solidFill>
                <a:effectLst/>
                <a:ea typeface="Calibri" panose="020F0502020204030204" pitchFamily="34" charset="0"/>
                <a:cs typeface="Times New Roman" panose="02020603050405020304" pitchFamily="18" charset="0"/>
              </a:rPr>
              <a:t>případné protizákonné jednání jím poskytnutých zaměstnanců nemůže předvídat a nemůže mu ani zabránit. </a:t>
            </a:r>
            <a:r>
              <a:rPr lang="cs-CZ" sz="2100">
                <a:solidFill>
                  <a:srgbClr val="00B050"/>
                </a:solidFill>
                <a:effectLst/>
                <a:ea typeface="Calibri" panose="020F0502020204030204" pitchFamily="34" charset="0"/>
                <a:cs typeface="Times New Roman" panose="02020603050405020304" pitchFamily="18" charset="0"/>
              </a:rPr>
              <a:t>Dle navrhovatele není krádež majetku ze strany zaměstnance pracovním výkonem, a proto nemůže být hodnocena jako snížení kvality pracovního výkonu. Navrhovatel je tedy toho názoru, že krádež ze strany přidělených zaměstnanců nelze dávat do souvislosti s plněním pracovních povinností</a:t>
            </a:r>
            <a:r>
              <a:rPr lang="cs-CZ" sz="2100">
                <a:effectLst/>
                <a:ea typeface="Calibri" panose="020F0502020204030204" pitchFamily="34" charset="0"/>
                <a:cs typeface="Times New Roman" panose="02020603050405020304" pitchFamily="18" charset="0"/>
              </a:rPr>
              <a:t>, tedy nebyl naplněn důvod pro odstoupení dle bodu 13.4 písm. b) rámcové dohody.</a:t>
            </a:r>
          </a:p>
          <a:p>
            <a:pPr algn="just">
              <a:lnSpc>
                <a:spcPct val="107000"/>
              </a:lnSpc>
              <a:spcAft>
                <a:spcPts val="800"/>
              </a:spcAft>
            </a:pPr>
            <a:r>
              <a:rPr lang="cs-CZ" sz="2100">
                <a:effectLst/>
                <a:ea typeface="Calibri" panose="020F0502020204030204" pitchFamily="34" charset="0"/>
                <a:cs typeface="Times New Roman" panose="02020603050405020304" pitchFamily="18" charset="0"/>
              </a:rPr>
              <a:t>76.         </a:t>
            </a:r>
            <a:r>
              <a:rPr lang="cs-CZ" sz="2100">
                <a:solidFill>
                  <a:srgbClr val="C00000"/>
                </a:solidFill>
                <a:effectLst/>
                <a:ea typeface="Calibri" panose="020F0502020204030204" pitchFamily="34" charset="0"/>
                <a:cs typeface="Times New Roman" panose="02020603050405020304" pitchFamily="18" charset="0"/>
              </a:rPr>
              <a:t>V bodu 13.4 písm. b) rámcové dohody je uvedeno, že zadavatel je oprávněn od rámcové dohody či dílčí smlouvy odstoupit, pokud kvalita pracovních výkonů jednotlivých zaměstnanců opakovaně, tj. nejméně 2 x vykáže nižší než smluvenou či obvyklou kvalitu.</a:t>
            </a:r>
            <a:endParaRPr lang="cs-CZ" sz="21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4557145"/>
      </p:ext>
    </p:extLst>
  </p:cSld>
  <p:clrMapOvr>
    <a:masterClrMapping/>
  </p:clrMapOvr>
  <p:transition>
    <p:fade thruBlk="1"/>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2" y="1844824"/>
            <a:ext cx="8784975" cy="3688767"/>
          </a:xfrm>
          <a:prstGeom prst="rect">
            <a:avLst/>
          </a:prstGeom>
          <a:noFill/>
        </p:spPr>
        <p:txBody>
          <a:bodyPr wrap="square">
            <a:spAutoFit/>
          </a:bodyPr>
          <a:lstStyle/>
          <a:p>
            <a:pPr algn="just">
              <a:lnSpc>
                <a:spcPct val="107000"/>
              </a:lnSpc>
              <a:spcAft>
                <a:spcPts val="800"/>
              </a:spcAft>
            </a:pPr>
            <a:r>
              <a:rPr lang="cs-CZ" sz="2200">
                <a:effectLst/>
                <a:ea typeface="Calibri" panose="020F0502020204030204" pitchFamily="34" charset="0"/>
                <a:cs typeface="Times New Roman" panose="02020603050405020304" pitchFamily="18" charset="0"/>
              </a:rPr>
              <a:t>77.         </a:t>
            </a:r>
            <a:r>
              <a:rPr lang="cs-CZ" sz="2200">
                <a:solidFill>
                  <a:srgbClr val="7030A0"/>
                </a:solidFill>
                <a:effectLst/>
                <a:ea typeface="Calibri" panose="020F0502020204030204" pitchFamily="34" charset="0"/>
                <a:cs typeface="Times New Roman" panose="02020603050405020304" pitchFamily="18" charset="0"/>
              </a:rPr>
              <a:t>Úřadu se jeví, že důvody uvedené v odstoupení od rámcové dohody odpovídají důvodům, jež rámcová dohoda pro odstoupení předpokládá. </a:t>
            </a:r>
            <a:r>
              <a:rPr lang="cs-CZ" sz="2200">
                <a:solidFill>
                  <a:srgbClr val="0070C0"/>
                </a:solidFill>
                <a:effectLst/>
                <a:ea typeface="Calibri" panose="020F0502020204030204" pitchFamily="34" charset="0"/>
                <a:cs typeface="Times New Roman" panose="02020603050405020304" pitchFamily="18" charset="0"/>
              </a:rPr>
              <a:t>Pokud se zaměstnanec v průběhu pracovního výkonu dopustí krádeže, nelze konstatovat, že jeho pracovní výkon má smluvenou či obvyklou kvalitu (jen stěží lze předpokládat, že by zadavatel považoval za obvyklé, že zaměstnanci při plnění pracovních úkolů kradou jeho majetek)</a:t>
            </a:r>
            <a:r>
              <a:rPr lang="cs-CZ" sz="2200">
                <a:effectLst/>
                <a:ea typeface="Calibri" panose="020F0502020204030204" pitchFamily="34" charset="0"/>
                <a:cs typeface="Times New Roman" panose="02020603050405020304" pitchFamily="18" charset="0"/>
              </a:rPr>
              <a:t>. </a:t>
            </a:r>
            <a:r>
              <a:rPr lang="cs-CZ" sz="2200">
                <a:solidFill>
                  <a:srgbClr val="00B050"/>
                </a:solidFill>
                <a:effectLst/>
                <a:ea typeface="Calibri" panose="020F0502020204030204" pitchFamily="34" charset="0"/>
                <a:cs typeface="Times New Roman" panose="02020603050405020304" pitchFamily="18" charset="0"/>
              </a:rPr>
              <a:t>Porušování pracovních povinností a právních předpisů v průběhu pracovního výkonu tak dle názoru Úřadu za snížení kvality pracovních výkonů považovat rozhodně lze.</a:t>
            </a:r>
            <a:endParaRPr lang="cs-CZ" sz="22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5364618"/>
      </p:ext>
    </p:extLst>
  </p:cSld>
  <p:clrMapOvr>
    <a:masterClrMapping/>
  </p:clrMapOvr>
  <p:transition>
    <p:fade thruBlk="1"/>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3" y="1341418"/>
            <a:ext cx="8784975" cy="5137881"/>
          </a:xfrm>
          <a:prstGeom prst="rect">
            <a:avLst/>
          </a:prstGeom>
          <a:noFill/>
        </p:spPr>
        <p:txBody>
          <a:bodyPr wrap="square">
            <a:spAutoFit/>
          </a:bodyPr>
          <a:lstStyle/>
          <a:p>
            <a:pPr algn="just">
              <a:lnSpc>
                <a:spcPct val="107000"/>
              </a:lnSpc>
              <a:spcAft>
                <a:spcPts val="800"/>
              </a:spcAft>
            </a:pPr>
            <a:r>
              <a:rPr lang="cs-CZ" sz="2200">
                <a:effectLst/>
                <a:ea typeface="Calibri" panose="020F0502020204030204" pitchFamily="34" charset="0"/>
                <a:cs typeface="Times New Roman" panose="02020603050405020304" pitchFamily="18" charset="0"/>
              </a:rPr>
              <a:t>79.         </a:t>
            </a:r>
            <a:r>
              <a:rPr lang="cs-CZ" sz="2200">
                <a:solidFill>
                  <a:srgbClr val="C00000"/>
                </a:solidFill>
                <a:effectLst/>
                <a:ea typeface="Calibri" panose="020F0502020204030204" pitchFamily="34" charset="0"/>
                <a:cs typeface="Times New Roman" panose="02020603050405020304" pitchFamily="18" charset="0"/>
              </a:rPr>
              <a:t>Navrhovatel v návrhu dále namítá, že i pokud by rámcová dohoda vůči němu ukončena byla, tak pokud by se zadavatel obrátil na dodavatele, jenž se v zadávacím řízení na uzavření rámcové dohody umístil jako druhý v pořadí, představovalo by to postup v rozporu s rámcovou dohodou, a tedy postup směřující k zadání veřejné zakázky mimo režim zákona. </a:t>
            </a:r>
            <a:r>
              <a:rPr lang="cs-CZ" sz="2200">
                <a:solidFill>
                  <a:srgbClr val="7030A0"/>
                </a:solidFill>
                <a:effectLst/>
                <a:ea typeface="Calibri" panose="020F0502020204030204" pitchFamily="34" charset="0"/>
                <a:cs typeface="Times New Roman" panose="02020603050405020304" pitchFamily="18" charset="0"/>
              </a:rPr>
              <a:t>Navrhovatel tento svůj názor dovozuje z bodu 2.1 rámcové dohody, podle něhož je zadavatel povinen jako prvního oslovit dodavatele, jehož nabídka byla v zadávacím řízení na uzavření rámcové dohody vyhodnocena jako nejvýhodnější</a:t>
            </a:r>
            <a:r>
              <a:rPr lang="cs-CZ" sz="2200">
                <a:effectLst/>
                <a:ea typeface="Calibri" panose="020F0502020204030204" pitchFamily="34" charset="0"/>
                <a:cs typeface="Times New Roman" panose="02020603050405020304" pitchFamily="18" charset="0"/>
              </a:rPr>
              <a:t>, přičemž navrhovatel poukazuje na to, že tímto dodavatelem je právě on. </a:t>
            </a:r>
            <a:r>
              <a:rPr lang="cs-CZ" sz="2200">
                <a:solidFill>
                  <a:srgbClr val="0070C0"/>
                </a:solidFill>
                <a:effectLst/>
                <a:ea typeface="Calibri" panose="020F0502020204030204" pitchFamily="34" charset="0"/>
                <a:cs typeface="Times New Roman" panose="02020603050405020304" pitchFamily="18" charset="0"/>
              </a:rPr>
              <a:t>Navrhovatel je tak přesvědčen, že v případě ukončení rámcové dohody vůči navrhovateli nemůže zadavatel oslovit s objednávkou plnění jiného dodavatele, a reálně tedy nemůže zadávat dílčí smlouvy.</a:t>
            </a:r>
            <a:endParaRPr lang="cs-CZ" sz="22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6254643"/>
      </p:ext>
    </p:extLst>
  </p:cSld>
  <p:clrMapOvr>
    <a:masterClrMapping/>
  </p:clrMapOvr>
  <p:transition>
    <p:fade thruBlk="1"/>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3" y="1341418"/>
            <a:ext cx="8784975" cy="4878195"/>
          </a:xfrm>
          <a:prstGeom prst="rect">
            <a:avLst/>
          </a:prstGeom>
          <a:noFill/>
        </p:spPr>
        <p:txBody>
          <a:bodyPr wrap="square">
            <a:spAutoFit/>
          </a:bodyPr>
          <a:lstStyle/>
          <a:p>
            <a:pPr algn="just">
              <a:lnSpc>
                <a:spcPct val="107000"/>
              </a:lnSpc>
              <a:spcAft>
                <a:spcPts val="800"/>
              </a:spcAft>
            </a:pPr>
            <a:r>
              <a:rPr lang="cs-CZ" sz="2200">
                <a:effectLst/>
                <a:ea typeface="Calibri" panose="020F0502020204030204" pitchFamily="34" charset="0"/>
                <a:cs typeface="Times New Roman" panose="02020603050405020304" pitchFamily="18" charset="0"/>
              </a:rPr>
              <a:t>80.         </a:t>
            </a:r>
            <a:r>
              <a:rPr lang="cs-CZ" sz="2200">
                <a:solidFill>
                  <a:srgbClr val="00B050"/>
                </a:solidFill>
                <a:effectLst/>
                <a:ea typeface="Calibri" panose="020F0502020204030204" pitchFamily="34" charset="0"/>
                <a:cs typeface="Times New Roman" panose="02020603050405020304" pitchFamily="18" charset="0"/>
              </a:rPr>
              <a:t>Úřad k tomu poukazuje na bod 13.6 rámcové dohody, kde je uvedeno, že v případě částečného ukončení účinnosti rámcové dohody vůči jednomu z dodavatelů zaniká její účinnost pouze v rozsahu vzájemných práv a povinností dotčeného dodavatele a zadavatele, a že vzájemná práva a povinnosti zbývajících dodavatelů a zadavatele zůstávají zachovány.</a:t>
            </a:r>
            <a:endParaRPr lang="cs-CZ" sz="220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200">
                <a:effectLst/>
                <a:ea typeface="Calibri" panose="020F0502020204030204" pitchFamily="34" charset="0"/>
                <a:cs typeface="Times New Roman" panose="02020603050405020304" pitchFamily="18" charset="0"/>
              </a:rPr>
              <a:t>81.         Z uvedeného ustanovení rámcové dohody </a:t>
            </a:r>
            <a:r>
              <a:rPr lang="cs-CZ" sz="2200">
                <a:solidFill>
                  <a:srgbClr val="C00000"/>
                </a:solidFill>
                <a:effectLst/>
                <a:ea typeface="Calibri" panose="020F0502020204030204" pitchFamily="34" charset="0"/>
                <a:cs typeface="Times New Roman" panose="02020603050405020304" pitchFamily="18" charset="0"/>
              </a:rPr>
              <a:t>vyplývá, že rámcová dohoda může být ukončena i jen vůči některému z dodavatelů, s nimiž ji zadavatel uzavřel, a že smluvní vztah mezi zadavatelem a zbývajícími dodavateli v takovém případě trvá dál. </a:t>
            </a:r>
            <a:r>
              <a:rPr lang="cs-CZ" sz="2200">
                <a:effectLst/>
                <a:ea typeface="Calibri" panose="020F0502020204030204" pitchFamily="34" charset="0"/>
                <a:cs typeface="Times New Roman" panose="02020603050405020304" pitchFamily="18" charset="0"/>
              </a:rPr>
              <a:t>Z toho </a:t>
            </a:r>
            <a:r>
              <a:rPr lang="cs-CZ" sz="2200">
                <a:solidFill>
                  <a:srgbClr val="7030A0"/>
                </a:solidFill>
                <a:effectLst/>
                <a:ea typeface="Calibri" panose="020F0502020204030204" pitchFamily="34" charset="0"/>
                <a:cs typeface="Times New Roman" panose="02020603050405020304" pitchFamily="18" charset="0"/>
              </a:rPr>
              <a:t>je zřejmé, že i odstoupení od rámcové dohody může zadavatel učinit i jen vůči některému z dodavatelů, aniž by to mělo vliv na další trvání smluvních závazků zadavatele s dalšími dodavateli.</a:t>
            </a:r>
            <a:endParaRPr lang="cs-CZ" sz="22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7181390"/>
      </p:ext>
    </p:extLst>
  </p:cSld>
  <p:clrMapOvr>
    <a:masterClrMapping/>
  </p:clrMapOvr>
  <p:transition>
    <p:fade thruBlk="1"/>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2" y="840914"/>
            <a:ext cx="8784975" cy="5996193"/>
          </a:xfrm>
          <a:prstGeom prst="rect">
            <a:avLst/>
          </a:prstGeom>
          <a:noFill/>
        </p:spPr>
        <p:txBody>
          <a:bodyPr wrap="square">
            <a:spAutoFit/>
          </a:bodyPr>
          <a:lstStyle/>
          <a:p>
            <a:pPr algn="just">
              <a:lnSpc>
                <a:spcPct val="107000"/>
              </a:lnSpc>
              <a:spcAft>
                <a:spcPts val="800"/>
              </a:spcAft>
            </a:pPr>
            <a:r>
              <a:rPr lang="cs-CZ" sz="2000">
                <a:effectLst/>
                <a:ea typeface="Calibri" panose="020F0502020204030204" pitchFamily="34" charset="0"/>
                <a:cs typeface="Times New Roman" panose="02020603050405020304" pitchFamily="18" charset="0"/>
              </a:rPr>
              <a:t>82.         V kontextu právě uvedeného </a:t>
            </a:r>
            <a:r>
              <a:rPr lang="cs-CZ" sz="2000">
                <a:solidFill>
                  <a:srgbClr val="0070C0"/>
                </a:solidFill>
                <a:effectLst/>
                <a:ea typeface="Calibri" panose="020F0502020204030204" pitchFamily="34" charset="0"/>
                <a:cs typeface="Times New Roman" panose="02020603050405020304" pitchFamily="18" charset="0"/>
              </a:rPr>
              <a:t>je pak nutno nahlížet na bod 2.1 rámcové dohody a v něm uvedený pojem „dodavatel“ interpretovat tak, že se jedná o dodavatele, který je v rozhodné době skutečně stranou rámcové dohody, tj. o dodavatele, ve vztahu k němuž nebyla rámcová dohoda ukončena.</a:t>
            </a:r>
            <a:r>
              <a:rPr lang="cs-CZ" sz="2000">
                <a:effectLst/>
                <a:ea typeface="Calibri" panose="020F0502020204030204" pitchFamily="34" charset="0"/>
                <a:cs typeface="Times New Roman" panose="02020603050405020304" pitchFamily="18" charset="0"/>
              </a:rPr>
              <a:t> </a:t>
            </a:r>
            <a:r>
              <a:rPr lang="cs-CZ" sz="2000">
                <a:solidFill>
                  <a:srgbClr val="00B050"/>
                </a:solidFill>
                <a:effectLst/>
                <a:ea typeface="Calibri" panose="020F0502020204030204" pitchFamily="34" charset="0"/>
                <a:cs typeface="Times New Roman" panose="02020603050405020304" pitchFamily="18" charset="0"/>
              </a:rPr>
              <a:t>Význam uvedeného ustanovení je tedy takový, že zadavatel je povinen oslovit s objednávkou plnění jako prvního dodavatele, který je aktuálně smluvní stranou rámcové dohody, a jehož nabídka byla v zadávacím řízení na rámcovou dohodu vyhodnocena jako ekonomicky výhodnější oproti nabídkám ostatních dodavatelů, kteří jsou taktéž aktuálně smluvní stranou rámcové dohody. </a:t>
            </a:r>
            <a:r>
              <a:rPr lang="cs-CZ" sz="2000">
                <a:solidFill>
                  <a:srgbClr val="C00000"/>
                </a:solidFill>
                <a:effectLst/>
                <a:ea typeface="Calibri" panose="020F0502020204030204" pitchFamily="34" charset="0"/>
                <a:cs typeface="Times New Roman" panose="02020603050405020304" pitchFamily="18" charset="0"/>
              </a:rPr>
              <a:t>Pokud tedy nabídka navrhovatele byla v zadávacím řízení na rámcovou dohodu vyhodnocena jako ekonomicky nejvýhodnější, ale navrhovatel již z důvodu odstoupení zadavatele není smluvní stranou rámcové dohody, je postup zadavatele, kdy jako první oslovuje dodavatele, jenž se v pořadí hodnocení nabídek umístil jako druhý za navrhovatelem, zcela v souladu s rámcovou dohodou. </a:t>
            </a:r>
            <a:r>
              <a:rPr lang="cs-CZ" sz="2000">
                <a:effectLst/>
                <a:ea typeface="Calibri" panose="020F0502020204030204" pitchFamily="34" charset="0"/>
                <a:cs typeface="Times New Roman" panose="02020603050405020304" pitchFamily="18" charset="0"/>
              </a:rPr>
              <a:t>Jinými slovy řečeno, pokud dojde k odstoupení od rámcové smlouvy (či k jinému způsobu jejího ukončení) jen vůči některému z dodavatelů, nastupuje následující dodavatel v pořadí bez dalšího na jeho místo.</a:t>
            </a:r>
          </a:p>
        </p:txBody>
      </p:sp>
    </p:spTree>
    <p:extLst>
      <p:ext uri="{BB962C8B-B14F-4D97-AF65-F5344CB8AC3E}">
        <p14:creationId xmlns:p14="http://schemas.microsoft.com/office/powerpoint/2010/main" val="834794961"/>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53752" y="1340768"/>
            <a:ext cx="9036496" cy="2785314"/>
          </a:xfrm>
          <a:prstGeom prst="rect">
            <a:avLst/>
          </a:prstGeom>
          <a:noFill/>
        </p:spPr>
        <p:txBody>
          <a:bodyPr wrap="square">
            <a:spAutoFit/>
          </a:bodyPr>
          <a:lstStyle/>
          <a:p>
            <a:pPr algn="just">
              <a:lnSpc>
                <a:spcPct val="107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nSpc>
                <a:spcPct val="107000"/>
              </a:lnSpc>
              <a:spcAft>
                <a:spcPts val="800"/>
              </a:spcAft>
            </a:pPr>
            <a:endParaRPr lang="cs-CZ" b="1" dirty="0">
              <a:solidFill>
                <a:srgbClr val="000000"/>
              </a:solidFill>
              <a:effectLst/>
              <a:highlight>
                <a:srgbClr val="FFFFFF"/>
              </a:highlight>
              <a:ea typeface="Times New Roman" panose="02020603050405020304" pitchFamily="18" charset="0"/>
              <a:cs typeface="Times New Roman" panose="02020603050405020304" pitchFamily="18" charset="0"/>
            </a:endParaRPr>
          </a:p>
          <a:p>
            <a:pPr>
              <a:lnSpc>
                <a:spcPct val="107000"/>
              </a:lnSpc>
              <a:spcAft>
                <a:spcPts val="800"/>
              </a:spcAft>
            </a:pPr>
            <a:r>
              <a:rPr lang="cs-CZ" b="1" dirty="0">
                <a:solidFill>
                  <a:srgbClr val="000000"/>
                </a:solidFill>
                <a:effectLst/>
                <a:highlight>
                  <a:srgbClr val="FFFFFF"/>
                </a:highlight>
                <a:ea typeface="Times New Roman" panose="02020603050405020304" pitchFamily="18" charset="0"/>
                <a:cs typeface="Times New Roman" panose="02020603050405020304" pitchFamily="18" charset="0"/>
              </a:rPr>
              <a:t>§ 6 odst. 1 ZZVZ</a:t>
            </a:r>
            <a:endParaRPr lang="cs-CZ" dirty="0">
              <a:effectLst/>
              <a:ea typeface="Calibri" panose="020F0502020204030204" pitchFamily="34" charset="0"/>
              <a:cs typeface="Times New Roman" panose="02020603050405020304" pitchFamily="18" charset="0"/>
            </a:endParaRPr>
          </a:p>
          <a:p>
            <a:pPr>
              <a:lnSpc>
                <a:spcPct val="107000"/>
              </a:lnSpc>
              <a:spcAft>
                <a:spcPts val="800"/>
              </a:spcAft>
            </a:pPr>
            <a:r>
              <a:rPr lang="cs-CZ" b="1" dirty="0">
                <a:solidFill>
                  <a:srgbClr val="000000"/>
                </a:solidFill>
                <a:effectLst/>
                <a:highlight>
                  <a:srgbClr val="FFFFFF"/>
                </a:highlight>
                <a:ea typeface="Times New Roman" panose="02020603050405020304" pitchFamily="18" charset="0"/>
                <a:cs typeface="Times New Roman" panose="02020603050405020304" pitchFamily="18" charset="0"/>
              </a:rPr>
              <a:t>Zásady zadávání veřejných zakázek</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(1) Zadavatel při postupu podle tohoto zákona musí dodržovat zásady transparentnosti a přiměřenosti.</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endParaRPr lang="cs-CZ" sz="2200" dirty="0">
              <a:effectLst/>
              <a:ea typeface="Calibri" panose="020F0502020204030204" pitchFamily="34" charset="0"/>
              <a:cs typeface="Times New Roman" panose="02020603050405020304" pitchFamily="18" charset="0"/>
            </a:endParaRPr>
          </a:p>
        </p:txBody>
      </p:sp>
      <p:sp>
        <p:nvSpPr>
          <p:cNvPr id="4" name="object 3">
            <a:extLst>
              <a:ext uri="{FF2B5EF4-FFF2-40B4-BE49-F238E27FC236}">
                <a16:creationId xmlns:a16="http://schemas.microsoft.com/office/drawing/2014/main" id="{084999B4-31C6-3DCA-5D13-99F05AE95B7D}"/>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Osvědčení objednatele o řádném poskytnutí a dokončení služeb a nepřiměřená kritéria technické kvalifikace</a:t>
            </a:r>
          </a:p>
        </p:txBody>
      </p:sp>
    </p:spTree>
    <p:extLst>
      <p:ext uri="{BB962C8B-B14F-4D97-AF65-F5344CB8AC3E}">
        <p14:creationId xmlns:p14="http://schemas.microsoft.com/office/powerpoint/2010/main" val="3183786060"/>
      </p:ext>
    </p:extLst>
  </p:cSld>
  <p:clrMapOvr>
    <a:masterClrMapping/>
  </p:clrMapOvr>
  <p:transition>
    <p:fade thruBlk="1"/>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2" y="1268760"/>
            <a:ext cx="8784975" cy="5240474"/>
          </a:xfrm>
          <a:prstGeom prst="rect">
            <a:avLst/>
          </a:prstGeom>
          <a:noFill/>
        </p:spPr>
        <p:txBody>
          <a:bodyPr wrap="square">
            <a:spAutoFit/>
          </a:bodyPr>
          <a:lstStyle/>
          <a:p>
            <a:pPr algn="just">
              <a:lnSpc>
                <a:spcPct val="107000"/>
              </a:lnSpc>
              <a:spcAft>
                <a:spcPts val="800"/>
              </a:spcAft>
            </a:pPr>
            <a:r>
              <a:rPr lang="cs-CZ" sz="2200">
                <a:effectLst/>
                <a:ea typeface="Calibri" panose="020F0502020204030204" pitchFamily="34" charset="0"/>
                <a:cs typeface="Times New Roman" panose="02020603050405020304" pitchFamily="18" charset="0"/>
              </a:rPr>
              <a:t>83.         </a:t>
            </a:r>
            <a:r>
              <a:rPr lang="cs-CZ" sz="2200">
                <a:solidFill>
                  <a:srgbClr val="7030A0"/>
                </a:solidFill>
                <a:effectLst/>
                <a:ea typeface="Calibri" panose="020F0502020204030204" pitchFamily="34" charset="0"/>
                <a:cs typeface="Times New Roman" panose="02020603050405020304" pitchFamily="18" charset="0"/>
              </a:rPr>
              <a:t>Navrhovatel je dále přesvědčen, že objednávání plnění u jiného dodavatele než navrhovatele představuje podstatnou změnu závazku z rámcové dohody dle § 222 odst. 10 zákona.</a:t>
            </a:r>
            <a:endParaRPr lang="cs-CZ" sz="220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200">
                <a:effectLst/>
                <a:ea typeface="Calibri" panose="020F0502020204030204" pitchFamily="34" charset="0"/>
                <a:cs typeface="Times New Roman" panose="02020603050405020304" pitchFamily="18" charset="0"/>
              </a:rPr>
              <a:t>84.         Úřad k tomu uvádí, že </a:t>
            </a:r>
            <a:r>
              <a:rPr lang="cs-CZ" sz="2200">
                <a:solidFill>
                  <a:srgbClr val="0070C0"/>
                </a:solidFill>
                <a:effectLst/>
                <a:ea typeface="Calibri" panose="020F0502020204030204" pitchFamily="34" charset="0"/>
                <a:cs typeface="Times New Roman" panose="02020603050405020304" pitchFamily="18" charset="0"/>
              </a:rPr>
              <a:t>v šetřeném případě nedošlo k nahrazení dodavatele jiným dodavatelem, tedy není možné aplikovat § 222 odst. 10 zákona.</a:t>
            </a:r>
            <a:r>
              <a:rPr lang="cs-CZ" sz="2200">
                <a:effectLst/>
                <a:ea typeface="Calibri" panose="020F0502020204030204" pitchFamily="34" charset="0"/>
                <a:cs typeface="Times New Roman" panose="02020603050405020304" pitchFamily="18" charset="0"/>
              </a:rPr>
              <a:t> </a:t>
            </a:r>
            <a:r>
              <a:rPr lang="cs-CZ" sz="2200">
                <a:solidFill>
                  <a:srgbClr val="00B050"/>
                </a:solidFill>
                <a:effectLst/>
                <a:ea typeface="Calibri" panose="020F0502020204030204" pitchFamily="34" charset="0"/>
                <a:cs typeface="Times New Roman" panose="02020603050405020304" pitchFamily="18" charset="0"/>
              </a:rPr>
              <a:t>V šetřeném případě došlo k ukončení rámcové dohody vůči jednomu z dodavatelů, což je postup, který rámcová dohoda předvídá, přičemž dodavatelé, od nichž je plnění dle rámcové dohody nyní zadavatelem pořizováno, byli smluvními stranami rámcové dohody od počátku </a:t>
            </a:r>
            <a:r>
              <a:rPr lang="cs-CZ" sz="2200">
                <a:effectLst/>
                <a:ea typeface="Calibri" panose="020F0502020204030204" pitchFamily="34" charset="0"/>
                <a:cs typeface="Times New Roman" panose="02020603050405020304" pitchFamily="18" charset="0"/>
              </a:rPr>
              <a:t>(tedy nestali se stranami rámcové dohody až poté, co došlo k odstoupení vůči navrhovateli). Jak přitom Úřad vyložil výše, odebírání plnění od těchto zbývajících dodavatelů je v souladu s rámcovou dohodou. K žádné změně závazku z rámcové dohody tedy postupem zadavatele nedochází.</a:t>
            </a:r>
          </a:p>
        </p:txBody>
      </p:sp>
    </p:spTree>
    <p:extLst>
      <p:ext uri="{BB962C8B-B14F-4D97-AF65-F5344CB8AC3E}">
        <p14:creationId xmlns:p14="http://schemas.microsoft.com/office/powerpoint/2010/main" val="683820674"/>
      </p:ext>
    </p:extLst>
  </p:cSld>
  <p:clrMapOvr>
    <a:masterClrMapping/>
  </p:clrMapOvr>
  <p:transition>
    <p:fade thruBlk="1"/>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spc="-5" dirty="0"/>
              <a:t>Osvědčení objednatelů a dotazník spokojenosti</a:t>
            </a:r>
          </a:p>
        </p:txBody>
      </p:sp>
      <p:graphicFrame>
        <p:nvGraphicFramePr>
          <p:cNvPr id="3" name="Tabulka 2">
            <a:extLst>
              <a:ext uri="{FF2B5EF4-FFF2-40B4-BE49-F238E27FC236}">
                <a16:creationId xmlns:a16="http://schemas.microsoft.com/office/drawing/2014/main" id="{3040EFDA-67FA-0A9A-6749-DEFADA680CC7}"/>
              </a:ext>
            </a:extLst>
          </p:cNvPr>
          <p:cNvGraphicFramePr>
            <a:graphicFrameLocks noGrp="1"/>
          </p:cNvGraphicFramePr>
          <p:nvPr>
            <p:extLst>
              <p:ext uri="{D42A27DB-BD31-4B8C-83A1-F6EECF244321}">
                <p14:modId xmlns:p14="http://schemas.microsoft.com/office/powerpoint/2010/main" val="3333367409"/>
              </p:ext>
            </p:extLst>
          </p:nvPr>
        </p:nvGraphicFramePr>
        <p:xfrm>
          <a:off x="179512" y="1124744"/>
          <a:ext cx="8784976" cy="5460622"/>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846536904"/>
                    </a:ext>
                  </a:extLst>
                </a:gridCol>
              </a:tblGrid>
              <a:tr h="121920">
                <a:tc>
                  <a:txBody>
                    <a:bodyPr/>
                    <a:lstStyle/>
                    <a:p>
                      <a:pPr algn="just">
                        <a:lnSpc>
                          <a:spcPct val="107000"/>
                        </a:lnSpc>
                        <a:spcAft>
                          <a:spcPts val="800"/>
                        </a:spcAft>
                      </a:pPr>
                      <a:r>
                        <a:rPr lang="cs-CZ" sz="1800" kern="1200">
                          <a:effectLst/>
                        </a:rPr>
                        <a:t>Sp. zn. ÚOHS -</a:t>
                      </a:r>
                      <a:r>
                        <a:rPr lang="cs-CZ" sz="1800">
                          <a:effectLst/>
                        </a:rPr>
                        <a:t> </a:t>
                      </a:r>
                      <a:r>
                        <a:rPr lang="cs-CZ" sz="1800" kern="1200">
                          <a:effectLst/>
                        </a:rPr>
                        <a:t>S0473/2023/VZ, č. j. ÚOHS-34625/2023/500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65499155"/>
                  </a:ext>
                </a:extLst>
              </a:tr>
              <a:tr h="0">
                <a:tc>
                  <a:txBody>
                    <a:bodyPr/>
                    <a:lstStyle/>
                    <a:p>
                      <a:pPr algn="just">
                        <a:lnSpc>
                          <a:spcPct val="107000"/>
                        </a:lnSpc>
                        <a:spcAft>
                          <a:spcPts val="800"/>
                        </a:spcAft>
                      </a:pPr>
                      <a:r>
                        <a:rPr lang="cs-CZ" sz="1800" u="sng">
                          <a:effectLst/>
                          <a:hlinkClick r:id="rId2"/>
                        </a:rPr>
                        <a:t>https://www.uohs.cz/cs/verejne-zakazky/sbirky-rozhodnuti/detail-19248.html</a:t>
                      </a:r>
                      <a:r>
                        <a:rPr lang="cs-CZ" sz="1800">
                          <a:effectLst/>
                        </a:rPr>
                        <a:t> </a:t>
                      </a:r>
                      <a:r>
                        <a:rPr lang="cs-CZ" sz="1800" u="sng">
                          <a:effectLst/>
                        </a:rPr>
                        <a:t> </a:t>
                      </a: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084576055"/>
                  </a:ext>
                </a:extLst>
              </a:tr>
              <a:tr h="0">
                <a:tc>
                  <a:txBody>
                    <a:bodyPr/>
                    <a:lstStyle/>
                    <a:p>
                      <a:pPr algn="just">
                        <a:lnSpc>
                          <a:spcPct val="107000"/>
                        </a:lnSpc>
                        <a:spcAft>
                          <a:spcPts val="800"/>
                        </a:spcAft>
                      </a:pPr>
                      <a:r>
                        <a:rPr lang="cs-CZ" sz="1800">
                          <a:effectLst/>
                        </a:rPr>
                        <a:t>UTB – Úklid objektů U4, U13, U14, U18 - 2023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165559710"/>
                  </a:ext>
                </a:extLst>
              </a:tr>
              <a:tr h="0">
                <a:tc>
                  <a:txBody>
                    <a:bodyPr/>
                    <a:lstStyle/>
                    <a:p>
                      <a:pPr algn="just">
                        <a:lnSpc>
                          <a:spcPct val="107000"/>
                        </a:lnSpc>
                        <a:spcAft>
                          <a:spcPts val="800"/>
                        </a:spcAft>
                      </a:pPr>
                      <a:r>
                        <a:rPr lang="cs-CZ" sz="1800" kern="1200">
                          <a:effectLst/>
                        </a:rPr>
                        <a:t>Právní moc: 28. 9.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74196721"/>
                  </a:ext>
                </a:extLst>
              </a:tr>
              <a:tr h="0">
                <a:tc>
                  <a:txBody>
                    <a:bodyPr/>
                    <a:lstStyle/>
                    <a:p>
                      <a:pPr algn="just">
                        <a:lnSpc>
                          <a:spcPct val="107000"/>
                        </a:lnSpc>
                        <a:spcAft>
                          <a:spcPts val="800"/>
                        </a:spcAft>
                      </a:pPr>
                      <a:r>
                        <a:rPr lang="cs-CZ" sz="1800">
                          <a:effectLst/>
                        </a:rPr>
                        <a:t>Univerzita Tomáše Bati ve Zlíně</a:t>
                      </a:r>
                    </a:p>
                    <a:p>
                      <a:pPr algn="just">
                        <a:lnSpc>
                          <a:spcPct val="107000"/>
                        </a:lnSpc>
                        <a:spcAft>
                          <a:spcPts val="800"/>
                        </a:spcAft>
                      </a:pPr>
                      <a:r>
                        <a:rPr lang="cs-CZ" sz="1800">
                          <a:effectLst/>
                        </a:rPr>
                        <a:t>OLMAN SERVICE s.r.o.</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54147387"/>
                  </a:ext>
                </a:extLst>
              </a:tr>
              <a:tr h="138430">
                <a:tc>
                  <a:txBody>
                    <a:bodyPr/>
                    <a:lstStyle/>
                    <a:p>
                      <a:pPr algn="just">
                        <a:lnSpc>
                          <a:spcPct val="107000"/>
                        </a:lnSpc>
                        <a:spcAft>
                          <a:spcPts val="800"/>
                        </a:spcAft>
                      </a:pPr>
                      <a:r>
                        <a:rPr lang="cs-CZ" sz="1800" dirty="0">
                          <a:effectLst/>
                        </a:rPr>
                        <a:t>Úřad pro ochranu hospodářské soutěže rozhodl takto:</a:t>
                      </a:r>
                    </a:p>
                    <a:p>
                      <a:pPr algn="just">
                        <a:lnSpc>
                          <a:spcPct val="107000"/>
                        </a:lnSpc>
                        <a:spcAft>
                          <a:spcPts val="800"/>
                        </a:spcAft>
                      </a:pPr>
                      <a:r>
                        <a:rPr lang="cs-CZ" sz="1800" b="1" dirty="0">
                          <a:effectLst/>
                        </a:rPr>
                        <a:t>Výrok I. </a:t>
                      </a:r>
                      <a:r>
                        <a:rPr lang="cs-CZ" sz="1800" dirty="0">
                          <a:effectLst/>
                        </a:rPr>
                        <a:t>- Návrh navrhovatele se v části směřující proti postupu zadavatele při vyřizování žádosti navrhovatele o vyplnění dotazníků spokojenosti pro účely podání nabídky do zadávacího řízení podle § 265 písm. c) ZZVZ, zamítá,</a:t>
                      </a:r>
                      <a:r>
                        <a:rPr lang="cs-CZ" sz="1800" b="1" dirty="0">
                          <a:effectLst/>
                        </a:rPr>
                        <a:t> neboť tato část návrhu nesměřuje proti postupu, který je jmenovaný zadavatel povinen dodržovat podle citovaného zákona.</a:t>
                      </a:r>
                    </a:p>
                    <a:p>
                      <a:pPr algn="just">
                        <a:lnSpc>
                          <a:spcPct val="107000"/>
                        </a:lnSpc>
                        <a:spcAft>
                          <a:spcPts val="800"/>
                        </a:spcAft>
                      </a:pPr>
                      <a:r>
                        <a:rPr lang="cs-CZ" sz="1800" b="1" dirty="0">
                          <a:effectLst/>
                        </a:rPr>
                        <a:t>Výrok II. </a:t>
                      </a:r>
                      <a:r>
                        <a:rPr lang="cs-CZ" sz="1800" dirty="0">
                          <a:effectLst/>
                        </a:rPr>
                        <a:t>- Návrh navrhovatele se vyjma části směřující proti postupu zadavatele při vyřizování žádosti jmenovaného navrhovatele o vyplnění dotazníků spokojenosti pro účely podání nabídky do zadávacího řízení podle § 265 písm. a) ZZVZ, </a:t>
                      </a:r>
                      <a:r>
                        <a:rPr lang="cs-CZ" sz="1800" b="1" dirty="0">
                          <a:effectLst/>
                        </a:rPr>
                        <a:t>zamítá, neboť nebyly zjištěny důvody pro uložení nápravného opatření.</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129577405"/>
                  </a:ext>
                </a:extLst>
              </a:tr>
            </a:tbl>
          </a:graphicData>
        </a:graphic>
      </p:graphicFrame>
    </p:spTree>
    <p:extLst>
      <p:ext uri="{BB962C8B-B14F-4D97-AF65-F5344CB8AC3E}">
        <p14:creationId xmlns:p14="http://schemas.microsoft.com/office/powerpoint/2010/main" val="37657399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116632" y="1192282"/>
            <a:ext cx="8910736" cy="5665718"/>
          </a:xfrm>
          <a:prstGeom prst="rect">
            <a:avLst/>
          </a:prstGeom>
          <a:noFill/>
        </p:spPr>
        <p:txBody>
          <a:bodyPr wrap="square">
            <a:spAutoFit/>
          </a:bodyPr>
          <a:lstStyle/>
          <a:p>
            <a:pPr algn="just">
              <a:lnSpc>
                <a:spcPct val="107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gn="just">
              <a:lnSpc>
                <a:spcPct val="107000"/>
              </a:lnSpc>
              <a:spcAft>
                <a:spcPts val="800"/>
              </a:spcAft>
            </a:pPr>
            <a:r>
              <a:rPr lang="cs-CZ" sz="2000" b="1" dirty="0">
                <a:solidFill>
                  <a:srgbClr val="000000"/>
                </a:solidFill>
                <a:effectLst/>
                <a:highlight>
                  <a:srgbClr val="FFFFFF"/>
                </a:highlight>
                <a:ea typeface="Times New Roman" panose="02020603050405020304" pitchFamily="18" charset="0"/>
                <a:cs typeface="Times New Roman" panose="02020603050405020304" pitchFamily="18" charset="0"/>
              </a:rPr>
              <a:t>§ 6 odst. 1 a 2 ZZVZ</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b="1" dirty="0">
                <a:solidFill>
                  <a:srgbClr val="000000"/>
                </a:solidFill>
                <a:effectLst/>
                <a:highlight>
                  <a:srgbClr val="FFFFFF"/>
                </a:highlight>
                <a:ea typeface="Times New Roman" panose="02020603050405020304" pitchFamily="18" charset="0"/>
                <a:cs typeface="Times New Roman" panose="02020603050405020304" pitchFamily="18" charset="0"/>
              </a:rPr>
              <a:t>Zásady zadávání veřejných zakázek</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highlight>
                  <a:srgbClr val="FFFFFF"/>
                </a:highlight>
                <a:ea typeface="Times New Roman" panose="02020603050405020304" pitchFamily="18" charset="0"/>
                <a:cs typeface="Times New Roman" panose="02020603050405020304" pitchFamily="18" charset="0"/>
              </a:rPr>
              <a:t>(1) Zadavatel při postupu podle tohoto zákona musí dodržovat zásady transparentnosti a přiměřenosti.</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highlight>
                  <a:srgbClr val="FFFFFF"/>
                </a:highlight>
                <a:ea typeface="Times New Roman" panose="02020603050405020304" pitchFamily="18" charset="0"/>
                <a:cs typeface="Times New Roman" panose="02020603050405020304" pitchFamily="18" charset="0"/>
              </a:rPr>
              <a:t>(2) Ve vztahu k dodavatelům musí zadavatel dodržovat zásadu rovného zacházení a zákazu diskriminace.</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b="1" dirty="0">
                <a:solidFill>
                  <a:srgbClr val="000000"/>
                </a:solidFill>
                <a:effectLst/>
                <a:ea typeface="Times New Roman" panose="02020603050405020304" pitchFamily="18" charset="0"/>
                <a:cs typeface="Times New Roman" panose="02020603050405020304" pitchFamily="18" charset="0"/>
              </a:rPr>
              <a:t> </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b="1" dirty="0">
                <a:solidFill>
                  <a:srgbClr val="000000"/>
                </a:solidFill>
                <a:effectLst/>
                <a:ea typeface="Times New Roman" panose="02020603050405020304" pitchFamily="18" charset="0"/>
                <a:cs typeface="Times New Roman" panose="02020603050405020304" pitchFamily="18" charset="0"/>
              </a:rPr>
              <a:t>§ 36 odst. 1 ZZVZ</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b="1" dirty="0">
                <a:solidFill>
                  <a:srgbClr val="000000"/>
                </a:solidFill>
                <a:effectLst/>
                <a:ea typeface="Times New Roman" panose="02020603050405020304" pitchFamily="18" charset="0"/>
                <a:cs typeface="Times New Roman" panose="02020603050405020304" pitchFamily="18" charset="0"/>
              </a:rPr>
              <a:t>Zadávací podmínky</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ea typeface="Times New Roman" panose="02020603050405020304" pitchFamily="18" charset="0"/>
                <a:cs typeface="Times New Roman" panose="02020603050405020304" pitchFamily="18" charset="0"/>
              </a:rPr>
              <a:t>(1) Zadávací podmínky nesmí být stanoveny tak, aby určitým dodavatelům bezdůvodně přímo nebo nepřímo zaručovaly konkurenční výhodu nebo vytvářely bezdůvodné překážky hospodářské soutěže.</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endParaRPr lang="cs-CZ" sz="2200" dirty="0">
              <a:effectLst/>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3FD9A521-F5CB-ACED-365F-5044AD8AB74D}"/>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Osvědčení objednatelů a dotazník spokojenosti</a:t>
            </a:r>
            <a:endParaRPr lang="cs-CZ" sz="2300" b="1" spc="-5" dirty="0"/>
          </a:p>
        </p:txBody>
      </p:sp>
    </p:spTree>
    <p:extLst>
      <p:ext uri="{BB962C8B-B14F-4D97-AF65-F5344CB8AC3E}">
        <p14:creationId xmlns:p14="http://schemas.microsoft.com/office/powerpoint/2010/main" val="2820050215"/>
      </p:ext>
    </p:extLst>
  </p:cSld>
  <p:clrMapOvr>
    <a:masterClrMapping/>
  </p:clrMapOvr>
  <p:transition>
    <p:fade thruBlk="1"/>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116632" y="1052736"/>
            <a:ext cx="8910736" cy="5603265"/>
          </a:xfrm>
          <a:prstGeom prst="rect">
            <a:avLst/>
          </a:prstGeom>
          <a:noFill/>
        </p:spPr>
        <p:txBody>
          <a:bodyPr wrap="square">
            <a:spAutoFit/>
          </a:bodyPr>
          <a:lstStyle/>
          <a:p>
            <a:pPr algn="just">
              <a:lnSpc>
                <a:spcPct val="107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nSpc>
                <a:spcPct val="107000"/>
              </a:lnSpc>
              <a:spcAft>
                <a:spcPts val="800"/>
              </a:spcAft>
            </a:pPr>
            <a:r>
              <a:rPr lang="cs-CZ" b="1" dirty="0">
                <a:solidFill>
                  <a:srgbClr val="000000"/>
                </a:solidFill>
                <a:effectLst/>
                <a:highlight>
                  <a:srgbClr val="FFFFFF"/>
                </a:highlight>
                <a:ea typeface="Times New Roman" panose="02020603050405020304" pitchFamily="18" charset="0"/>
                <a:cs typeface="Times New Roman" panose="02020603050405020304" pitchFamily="18" charset="0"/>
              </a:rPr>
              <a:t>§ 79 odst. 2 písm. b) a odst. 4 ZZVZ</a:t>
            </a:r>
            <a:endParaRPr lang="cs-CZ" dirty="0">
              <a:effectLst/>
              <a:ea typeface="Calibri" panose="020F0502020204030204" pitchFamily="34" charset="0"/>
              <a:cs typeface="Times New Roman" panose="02020603050405020304" pitchFamily="18" charset="0"/>
            </a:endParaRPr>
          </a:p>
          <a:p>
            <a:pPr>
              <a:lnSpc>
                <a:spcPct val="107000"/>
              </a:lnSpc>
              <a:spcAft>
                <a:spcPts val="800"/>
              </a:spcAft>
            </a:pPr>
            <a:r>
              <a:rPr lang="cs-CZ" b="1" dirty="0">
                <a:solidFill>
                  <a:srgbClr val="000000"/>
                </a:solidFill>
                <a:effectLst/>
                <a:highlight>
                  <a:srgbClr val="FFFFFF"/>
                </a:highlight>
                <a:ea typeface="Times New Roman" panose="02020603050405020304" pitchFamily="18" charset="0"/>
                <a:cs typeface="Times New Roman" panose="02020603050405020304" pitchFamily="18" charset="0"/>
              </a:rPr>
              <a:t>Kritéria technické kvalifikace a jejich prokázání</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(2) K prokázání kritérií technické kvalifikace zadavatel může požadovat</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b) seznam významných dodávek nebo významných služeb poskytnutých za poslední 3 roky před zahájením zadávacího řízení včetně uvedení ceny a doby jejich poskytnutí a identifikace objednatele; zadavatel může stanovit, že budou zohledněny doklady i za dobu delší než poslední 3 roky před zahájením zadávacího řízení, pokud je to nezbytné pro zajištění přiměřené úrovně hospodářské soutěže,</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dirty="0">
                <a:solidFill>
                  <a:srgbClr val="000000"/>
                </a:solidFill>
                <a:effectLst/>
                <a:ea typeface="Times New Roman" panose="02020603050405020304" pitchFamily="18" charset="0"/>
                <a:cs typeface="Times New Roman" panose="02020603050405020304" pitchFamily="18" charset="0"/>
              </a:rPr>
              <a:t>(4) Nestanoví-li zadavatel v zadávací dokumentaci jinak, může dodavatel k prokázání splnění kritéria kvalifikace podle odstavce 2 písm. a) nebo b) použít dodávky, služby nebo stavební práce, které poskytl</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dirty="0">
                <a:solidFill>
                  <a:srgbClr val="000000"/>
                </a:solidFill>
                <a:effectLst/>
                <a:ea typeface="Times New Roman" panose="02020603050405020304" pitchFamily="18" charset="0"/>
                <a:cs typeface="Times New Roman" panose="02020603050405020304" pitchFamily="18" charset="0"/>
              </a:rPr>
              <a:t>a) společně s jinými dodavateli, a to v rozsahu, v jakém se na plnění zakázky podílel, nebo</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dirty="0">
                <a:solidFill>
                  <a:srgbClr val="000000"/>
                </a:solidFill>
                <a:effectLst/>
                <a:ea typeface="Times New Roman" panose="02020603050405020304" pitchFamily="18" charset="0"/>
                <a:cs typeface="Times New Roman" panose="02020603050405020304" pitchFamily="18" charset="0"/>
              </a:rPr>
              <a:t>b) jako poddodavatel, a to v rozsahu, v jakém se na plnění dodávky, služby nebo stavební práce podílel.</a:t>
            </a:r>
            <a:endParaRPr lang="cs-CZ" dirty="0">
              <a:effectLst/>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3FD9A521-F5CB-ACED-365F-5044AD8AB74D}"/>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Osvědčení objednatelů a dotazník spokojenosti</a:t>
            </a:r>
            <a:endParaRPr lang="cs-CZ" sz="2300" b="1" spc="-5" dirty="0"/>
          </a:p>
        </p:txBody>
      </p:sp>
    </p:spTree>
    <p:extLst>
      <p:ext uri="{BB962C8B-B14F-4D97-AF65-F5344CB8AC3E}">
        <p14:creationId xmlns:p14="http://schemas.microsoft.com/office/powerpoint/2010/main" val="3444383811"/>
      </p:ext>
    </p:extLst>
  </p:cSld>
  <p:clrMapOvr>
    <a:masterClrMapping/>
  </p:clrMapOvr>
  <p:transition>
    <p:fade thruBlk="1"/>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124744"/>
            <a:ext cx="8874224" cy="5173019"/>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cs-CZ" sz="2100" dirty="0">
                <a:effectLst/>
                <a:ea typeface="Calibri" panose="020F0502020204030204" pitchFamily="34" charset="0"/>
                <a:cs typeface="Times New Roman" panose="02020603050405020304" pitchFamily="18" charset="0"/>
              </a:rPr>
              <a:t>Zadavatel zahájil zadávací řízení na úklid objektů Univerzity Tomáše Bati ve Zlíně.</a:t>
            </a:r>
          </a:p>
          <a:p>
            <a:pPr marL="342900" lvl="0" indent="-342900" algn="just">
              <a:lnSpc>
                <a:spcPct val="107000"/>
              </a:lnSpc>
              <a:buFont typeface="Symbol" panose="05050102010706020507" pitchFamily="18" charset="2"/>
              <a:buChar char=""/>
            </a:pPr>
            <a:r>
              <a:rPr lang="cs-CZ" sz="2100" dirty="0">
                <a:effectLst/>
                <a:ea typeface="Calibri" panose="020F0502020204030204" pitchFamily="34" charset="0"/>
                <a:cs typeface="Times New Roman" panose="02020603050405020304" pitchFamily="18" charset="0"/>
              </a:rPr>
              <a:t>V zadávací dokumentaci zadavatel stanovil, že dodavatelé jsou oprávněni doložit „osvědčení objednatelů s poskytnutím služeb, kterými dodavatel prokazuje zkušenosti člena realizačního týmu s realizací služeb“. V rámci hodnocení měl účastník dodat dotazníky spokojenosti se členy realizačních týmů od objednatelů na základě kterých probíhalo hodnocení účastníků.</a:t>
            </a:r>
          </a:p>
          <a:p>
            <a:pPr marL="342900" lvl="0" indent="-342900" algn="just">
              <a:lnSpc>
                <a:spcPct val="107000"/>
              </a:lnSpc>
              <a:buFont typeface="Symbol" panose="05050102010706020507" pitchFamily="18" charset="2"/>
              <a:buChar char=""/>
            </a:pPr>
            <a:r>
              <a:rPr lang="cs-CZ" sz="2100" dirty="0">
                <a:effectLst/>
                <a:ea typeface="Calibri" panose="020F0502020204030204" pitchFamily="34" charset="0"/>
                <a:cs typeface="Times New Roman" panose="02020603050405020304" pitchFamily="18" charset="0"/>
              </a:rPr>
              <a:t>Navrhovatel podal námitky proti zadávacím podmínkám. Tvrdil, že zadavatel není oprávněn požadovat osvědčení objednatelů s poskytnutím služeb dle § 79 odst. 2 písm. b) ZZVZ. Dále tvrdil, že hodnotící kritérium zahrnující dotazníky spokojenosti je nepřiměřené.</a:t>
            </a:r>
          </a:p>
          <a:p>
            <a:pPr marL="342900" lvl="0" indent="-342900" algn="just">
              <a:lnSpc>
                <a:spcPct val="107000"/>
              </a:lnSpc>
              <a:spcAft>
                <a:spcPts val="800"/>
              </a:spcAft>
              <a:buFont typeface="Symbol" panose="05050102010706020507" pitchFamily="18" charset="2"/>
              <a:buChar char=""/>
            </a:pPr>
            <a:r>
              <a:rPr lang="cs-CZ" sz="2100" dirty="0">
                <a:effectLst/>
                <a:ea typeface="Calibri" panose="020F0502020204030204" pitchFamily="34" charset="0"/>
                <a:cs typeface="Times New Roman" panose="02020603050405020304" pitchFamily="18" charset="0"/>
              </a:rPr>
              <a:t>Úřad návrh zamítl</a:t>
            </a:r>
          </a:p>
        </p:txBody>
      </p:sp>
      <p:sp>
        <p:nvSpPr>
          <p:cNvPr id="4" name="object 3">
            <a:extLst>
              <a:ext uri="{FF2B5EF4-FFF2-40B4-BE49-F238E27FC236}">
                <a16:creationId xmlns:a16="http://schemas.microsoft.com/office/drawing/2014/main" id="{831D2D5B-5D02-15B1-4B02-E5A0DF7CAA95}"/>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Osvědčení objednatelů a dotazník spokojenosti</a:t>
            </a:r>
            <a:endParaRPr lang="cs-CZ" sz="2300" b="1" spc="-5" dirty="0"/>
          </a:p>
        </p:txBody>
      </p:sp>
    </p:spTree>
    <p:extLst>
      <p:ext uri="{BB962C8B-B14F-4D97-AF65-F5344CB8AC3E}">
        <p14:creationId xmlns:p14="http://schemas.microsoft.com/office/powerpoint/2010/main" val="847298128"/>
      </p:ext>
    </p:extLst>
  </p:cSld>
  <p:clrMapOvr>
    <a:masterClrMapping/>
  </p:clrMapOvr>
  <p:transition>
    <p:fade thruBlk="1"/>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osvědčení objednatelů</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2" y="1628800"/>
            <a:ext cx="8784975" cy="4413324"/>
          </a:xfrm>
          <a:prstGeom prst="rect">
            <a:avLst/>
          </a:prstGeom>
          <a:noFill/>
        </p:spPr>
        <p:txBody>
          <a:bodyPr wrap="square">
            <a:spAutoFit/>
          </a:bodyPr>
          <a:lstStyle/>
          <a:p>
            <a:pPr algn="just">
              <a:lnSpc>
                <a:spcPct val="107000"/>
              </a:lnSpc>
              <a:spcAft>
                <a:spcPts val="800"/>
              </a:spcAft>
            </a:pPr>
            <a:r>
              <a:rPr lang="cs-CZ" sz="2200">
                <a:effectLst/>
                <a:ea typeface="Calibri" panose="020F0502020204030204" pitchFamily="34" charset="0"/>
                <a:cs typeface="Times New Roman" panose="02020603050405020304" pitchFamily="18" charset="0"/>
              </a:rPr>
              <a:t>61.         Úřad ze zadávací dokumentace seznal, že </a:t>
            </a:r>
            <a:r>
              <a:rPr lang="cs-CZ" sz="2200">
                <a:solidFill>
                  <a:srgbClr val="7030A0"/>
                </a:solidFill>
                <a:effectLst/>
                <a:ea typeface="Calibri" panose="020F0502020204030204" pitchFamily="34" charset="0"/>
                <a:cs typeface="Times New Roman" panose="02020603050405020304" pitchFamily="18" charset="0"/>
              </a:rPr>
              <a:t>namítaná zadávací podmínka, podle níž jsou dodavatelé oprávněni doložit osvědčení objednatelů, je uvedena v bodu 2.1. Přílohy č. 2 kvalifikační dokumentace v části nadepsané „Realizační tým“, která se váže k prokázání technické kvalifikace ve smyslu § 79 odst. 2 písm. d) zákona, tj. k prokázání zkušeností členů realizačního týmu </a:t>
            </a:r>
            <a:r>
              <a:rPr lang="cs-CZ" sz="2200">
                <a:effectLst/>
                <a:ea typeface="Calibri" panose="020F0502020204030204" pitchFamily="34" charset="0"/>
                <a:cs typeface="Times New Roman" panose="02020603050405020304" pitchFamily="18" charset="0"/>
              </a:rPr>
              <a:t>(manažer týmu, pracovník vedoucí směny č. 1 a pracovník vedoucí směny č. 2). </a:t>
            </a:r>
            <a:r>
              <a:rPr lang="cs-CZ" sz="2200">
                <a:solidFill>
                  <a:srgbClr val="0070C0"/>
                </a:solidFill>
                <a:effectLst/>
                <a:ea typeface="Calibri" panose="020F0502020204030204" pitchFamily="34" charset="0"/>
                <a:cs typeface="Times New Roman" panose="02020603050405020304" pitchFamily="18" charset="0"/>
              </a:rPr>
              <a:t>Tato zadávací podmínka se tedy neváže k prokázání technické kvalifikace ve smyslu § 79 odst. 2 písm. b) zákona, tj. k prokázání významných dodávek nebo služeb, jak tvrdí navrhovatel, a nemůže být tedy ani v rozporu s tímto ustanovením </a:t>
            </a:r>
            <a:r>
              <a:rPr lang="cs-CZ" sz="2200">
                <a:effectLst/>
                <a:ea typeface="Calibri" panose="020F0502020204030204" pitchFamily="34" charset="0"/>
                <a:cs typeface="Times New Roman" panose="02020603050405020304" pitchFamily="18" charset="0"/>
              </a:rPr>
              <a:t>zákona, resp. s komentářem k němu, na nějž navrhovatel poukazuje.</a:t>
            </a:r>
          </a:p>
        </p:txBody>
      </p:sp>
    </p:spTree>
    <p:extLst>
      <p:ext uri="{BB962C8B-B14F-4D97-AF65-F5344CB8AC3E}">
        <p14:creationId xmlns:p14="http://schemas.microsoft.com/office/powerpoint/2010/main" val="1902479089"/>
      </p:ext>
    </p:extLst>
  </p:cSld>
  <p:clrMapOvr>
    <a:masterClrMapping/>
  </p:clrMapOvr>
  <p:transition>
    <p:fade thruBlk="1"/>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osvědčení objednatelů</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3" y="1196752"/>
            <a:ext cx="8784975" cy="5337551"/>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62.         </a:t>
            </a:r>
            <a:r>
              <a:rPr lang="cs-CZ" sz="2000" dirty="0">
                <a:solidFill>
                  <a:srgbClr val="00B050"/>
                </a:solidFill>
                <a:effectLst/>
                <a:ea typeface="Calibri" panose="020F0502020204030204" pitchFamily="34" charset="0"/>
                <a:cs typeface="Times New Roman" panose="02020603050405020304" pitchFamily="18" charset="0"/>
              </a:rPr>
              <a:t>Úřad současně konstatuje, že zadávací podmínka týkající se doložení osvědčení objednatelů je zadavatelem formulována jako možnost, nikoliv jako povinnost, což znamená, že prokázání technické kvalifikace ve smyslu § 79 odst. 2 písm. d) zákona není předložením těchto osvědčení podmíněno. </a:t>
            </a:r>
            <a:r>
              <a:rPr lang="cs-CZ" sz="2000" dirty="0">
                <a:effectLst/>
                <a:ea typeface="Calibri" panose="020F0502020204030204" pitchFamily="34" charset="0"/>
                <a:cs typeface="Times New Roman" panose="02020603050405020304" pitchFamily="18" charset="0"/>
              </a:rPr>
              <a:t>Z celého znění bodu 2.1. Přílohy č. 2 kvalifikační dokumentace části nadepsané „Realizační tým“ je zřejmé, že </a:t>
            </a:r>
            <a:r>
              <a:rPr lang="cs-CZ" sz="2000" dirty="0">
                <a:solidFill>
                  <a:srgbClr val="C00000"/>
                </a:solidFill>
                <a:effectLst/>
                <a:ea typeface="Calibri" panose="020F0502020204030204" pitchFamily="34" charset="0"/>
                <a:cs typeface="Times New Roman" panose="02020603050405020304" pitchFamily="18" charset="0"/>
              </a:rPr>
              <a:t>k prokázání technické kvalifikace podle § 79 odst. 2 písm. d) zákona jsou dodavatelé povinni předložit čestné prohlášení, že pro plnění předmětu veřejné zakázky disponují realizačním týmem, který má zadavatelem stanovené složení a disponuje zadavatelem uvedenými zkušenostmi a kvalifikací, a dále jsou povinni předložit u každého člena realizačního týmu čestné prohlášení o souhlasu se zapojením do veřejné zakázky. </a:t>
            </a:r>
            <a:r>
              <a:rPr lang="cs-CZ" sz="2000" dirty="0">
                <a:solidFill>
                  <a:srgbClr val="7030A0"/>
                </a:solidFill>
                <a:effectLst/>
                <a:ea typeface="Calibri" panose="020F0502020204030204" pitchFamily="34" charset="0"/>
                <a:cs typeface="Times New Roman" panose="02020603050405020304" pitchFamily="18" charset="0"/>
              </a:rPr>
              <a:t>Zatímco tedy uvedená čestná prohlášení dodavatelé k prokázání technické kvalifikace dle § 79 odst. 2 písm. d) zákona předložit musí, předložení osvědčení objednatelů povinné není. Pokud tedy dodavatelé osvědčení objednatelů nepředloží, na posouzení jejich technické kvalifikace to nebude mít vliv.</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3504890"/>
      </p:ext>
    </p:extLst>
  </p:cSld>
  <p:clrMapOvr>
    <a:masterClrMapping/>
  </p:clrMapOvr>
  <p:transition>
    <p:fade thruBlk="1"/>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dotazníkům spokojenosti</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2" y="1556792"/>
            <a:ext cx="8784975" cy="4452181"/>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64.         Navrhovatel v návrhu (v návaznosti na obsah námitek a upřesnění návrhu) brojí proti namítanému kritériu hodnocení, resp. dotazníkům spokojenosti, které označuje za rozporné se zásadou přiměřenosti zakotvenou v § 6 odst. 1 zákona, resp. s § 36 odst. 1 zákona. K namítanému kritériu hodnocení navrhovatel tvrdí následující:</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 </a:t>
            </a:r>
            <a:r>
              <a:rPr lang="cs-CZ" sz="2000" dirty="0">
                <a:solidFill>
                  <a:srgbClr val="00B050"/>
                </a:solidFill>
                <a:effectLst/>
                <a:ea typeface="Calibri" panose="020F0502020204030204" pitchFamily="34" charset="0"/>
                <a:cs typeface="Times New Roman" panose="02020603050405020304" pitchFamily="18" charset="0"/>
              </a:rPr>
              <a:t>kumulované požadavky zadavatele na realizační tým jsou zcela v rozporu s § 6 odst. 1 zásadou přiměřenosti a ani v teoretické rovině nelze těmto požadavkům vyhovět, když např. zadavatel požaduje dotazníky spokojenosti od tří různých objednatelů, ale u osob samotných požaduje min. dobu koordinování v 50 % její celkové realizace!</a:t>
            </a:r>
            <a:r>
              <a:rPr lang="cs-CZ" sz="2000" dirty="0">
                <a:effectLst/>
                <a:ea typeface="Calibri" panose="020F0502020204030204" pitchFamily="34" charset="0"/>
                <a:cs typeface="Times New Roman" panose="02020603050405020304" pitchFamily="18" charset="0"/>
              </a:rPr>
              <a:t> To znamená, že pokud bychom si takovouto osobu představili, pak by musela pracovat pro 3 různé objednatele, ale nemohla by se samozřejmě podílet na realizaci 50ti %, protože 100 % děleno 3mi objednateli = 33,33%.“ (tvrzeno v námitkách); …</a:t>
            </a:r>
          </a:p>
        </p:txBody>
      </p:sp>
    </p:spTree>
    <p:extLst>
      <p:ext uri="{BB962C8B-B14F-4D97-AF65-F5344CB8AC3E}">
        <p14:creationId xmlns:p14="http://schemas.microsoft.com/office/powerpoint/2010/main" val="981390158"/>
      </p:ext>
    </p:extLst>
  </p:cSld>
  <p:clrMapOvr>
    <a:masterClrMapping/>
  </p:clrMapOvr>
  <p:transition>
    <p:fade thruBlk="1"/>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dotazníkům spokojenosti</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3" y="1268760"/>
            <a:ext cx="8784975" cy="5695726"/>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64.         … „(…) nezákonně požadoval předložit osvědčení objednatelů, např. u Manažera týmu, aby koordinoval po dobu minimálně 50 % její celkové realizace u referenční zakázky nepřesahující délku trvání 1 roku, nebo alespoň po dobu 1 roku u referenční zakázky přesahující délku trvání 1 roku a více, vč. požadavku na minimální celkovou výměru tj. 10.000 m2 pro jednoho objednatele a v min. hodnotě 1.500.000 Kč bez DPH v jednom roce a u manažera týmu bude zadavatel akceptovat max. 3 potvrzené dotazníky spokojenosti od 3 různých objednatelů = kumulované požadavky (…)“ (tvrzeno v návrhu);</a:t>
            </a:r>
          </a:p>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 nezákonné a kumulované požadavky zadavatele na realizační tým jsou v rozporu s § 6 odst. 1. ZZVZ zásadou přiměřenosti a ani v teoretické rovině nelze těmto požadavkům vyhovět,</a:t>
            </a:r>
            <a:r>
              <a:rPr lang="cs-CZ" sz="1900" dirty="0">
                <a:solidFill>
                  <a:srgbClr val="C00000"/>
                </a:solidFill>
                <a:effectLst/>
                <a:ea typeface="Calibri" panose="020F0502020204030204" pitchFamily="34" charset="0"/>
                <a:cs typeface="Times New Roman" panose="02020603050405020304" pitchFamily="18" charset="0"/>
              </a:rPr>
              <a:t> dále jsou v rozporu s § 36 odst. 1) ZZVZ, kdy jsou vytvářeny bezdůvodné překážky hospodářské soutěže </a:t>
            </a:r>
            <a:r>
              <a:rPr lang="cs-CZ" sz="1900" dirty="0">
                <a:effectLst/>
                <a:ea typeface="Calibri" panose="020F0502020204030204" pitchFamily="34" charset="0"/>
                <a:cs typeface="Times New Roman" panose="02020603050405020304" pitchFamily="18" charset="0"/>
              </a:rPr>
              <a:t>(…)“ (tvrzeno v návrhu);</a:t>
            </a:r>
          </a:p>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„(n)a základě dlouholetých zkušeností z oboru úklidových služeb a dle názoru navrhovatele, je požadovaná kombinace uvedená v dotaznících spokojenosti v sekci Informace o zakázce (přílohy č. 10 a 11 ZD) prakticky nedosažitelná, (…)“ (tvrzeno v upřesnění návrhu).</a:t>
            </a:r>
          </a:p>
          <a:p>
            <a:pPr algn="just">
              <a:lnSpc>
                <a:spcPct val="107000"/>
              </a:lnSpc>
              <a:spcAft>
                <a:spcPts val="800"/>
              </a:spcAft>
            </a:pPr>
            <a:endParaRPr lang="cs-CZ" sz="19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8664148"/>
      </p:ext>
    </p:extLst>
  </p:cSld>
  <p:clrMapOvr>
    <a:masterClrMapping/>
  </p:clrMapOvr>
  <p:transition>
    <p:fade thruBlk="1"/>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dotazníkům spokojenosti</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0" y="844366"/>
            <a:ext cx="9143999" cy="6013634"/>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67.         Úřad v souvislosti s namítaným kritériem hodnocení, resp. se zadávací podmínkou týkající se  předložení dotazníků spokojenosti ve vztahu k členům realizačního týmu pro účely hodnocení, považuje za nutné předně zdůraznit, že </a:t>
            </a:r>
            <a:r>
              <a:rPr lang="cs-CZ" sz="1900" dirty="0">
                <a:solidFill>
                  <a:srgbClr val="0070C0"/>
                </a:solidFill>
                <a:effectLst/>
                <a:ea typeface="Calibri" panose="020F0502020204030204" pitchFamily="34" charset="0"/>
                <a:cs typeface="Times New Roman" panose="02020603050405020304" pitchFamily="18" charset="0"/>
              </a:rPr>
              <a:t>v šetřeném případě je třeba rozlišovat zadávací podmínky, resp. požadavky, které zadavatel na členy realizačního týmu stanovil (i) v rámci kritérií technické kvalifikace </a:t>
            </a:r>
            <a:r>
              <a:rPr lang="cs-CZ" sz="1900" dirty="0">
                <a:effectLst/>
                <a:ea typeface="Calibri" panose="020F0502020204030204" pitchFamily="34" charset="0"/>
                <a:cs typeface="Times New Roman" panose="02020603050405020304" pitchFamily="18" charset="0"/>
              </a:rPr>
              <a:t>v bodu 2.1 Přílohy č. 2 kvalifikační dokumentace v části nadepsané „Realizační tým“ </a:t>
            </a:r>
            <a:r>
              <a:rPr lang="cs-CZ" sz="1900" dirty="0">
                <a:solidFill>
                  <a:srgbClr val="0070C0"/>
                </a:solidFill>
                <a:effectLst/>
                <a:ea typeface="Calibri" panose="020F0502020204030204" pitchFamily="34" charset="0"/>
                <a:cs typeface="Times New Roman" panose="02020603050405020304" pitchFamily="18" charset="0"/>
              </a:rPr>
              <a:t>a (</a:t>
            </a:r>
            <a:r>
              <a:rPr lang="cs-CZ" sz="1900" dirty="0" err="1">
                <a:solidFill>
                  <a:srgbClr val="0070C0"/>
                </a:solidFill>
                <a:effectLst/>
                <a:ea typeface="Calibri" panose="020F0502020204030204" pitchFamily="34" charset="0"/>
                <a:cs typeface="Times New Roman" panose="02020603050405020304" pitchFamily="18" charset="0"/>
              </a:rPr>
              <a:t>ii</a:t>
            </a:r>
            <a:r>
              <a:rPr lang="cs-CZ" sz="1900" dirty="0">
                <a:solidFill>
                  <a:srgbClr val="0070C0"/>
                </a:solidFill>
                <a:effectLst/>
                <a:ea typeface="Calibri" panose="020F0502020204030204" pitchFamily="34" charset="0"/>
                <a:cs typeface="Times New Roman" panose="02020603050405020304" pitchFamily="18" charset="0"/>
              </a:rPr>
              <a:t>) v rámci pravidel pro hodnocení nabídek </a:t>
            </a:r>
            <a:r>
              <a:rPr lang="cs-CZ" sz="1900" dirty="0">
                <a:effectLst/>
                <a:ea typeface="Calibri" panose="020F0502020204030204" pitchFamily="34" charset="0"/>
                <a:cs typeface="Times New Roman" panose="02020603050405020304" pitchFamily="18" charset="0"/>
              </a:rPr>
              <a:t>v bodu 13.3 zadávací dokumentace, resp. v dotaznících spokojenosti. </a:t>
            </a:r>
            <a:r>
              <a:rPr lang="cs-CZ" sz="1900" dirty="0">
                <a:solidFill>
                  <a:srgbClr val="00B050"/>
                </a:solidFill>
                <a:effectLst/>
                <a:ea typeface="Calibri" panose="020F0502020204030204" pitchFamily="34" charset="0"/>
                <a:cs typeface="Times New Roman" panose="02020603050405020304" pitchFamily="18" charset="0"/>
              </a:rPr>
              <a:t>Požadavky, které zadavatel stanovil v rámci kritérií technické kvalifikace, slouží k ověření technické kvalifikace samotného dodavatele, resp. jeho personálních kapacit a zkušeností členů jeho realizačního týmu; tedy jejich smyslem je zajistit, aby plnění veřejné zakázky realizoval dodavatel, u kterého je v maximální možné míře vyloučena pochybnost o tom, že bude reálně schopen řádně, tedy v požadované kvalitě a včas, plnit předmět veřejné zakázky. </a:t>
            </a:r>
            <a:r>
              <a:rPr lang="cs-CZ" sz="1900" dirty="0">
                <a:solidFill>
                  <a:srgbClr val="C00000"/>
                </a:solidFill>
                <a:effectLst/>
                <a:ea typeface="Calibri" panose="020F0502020204030204" pitchFamily="34" charset="0"/>
                <a:cs typeface="Times New Roman" panose="02020603050405020304" pitchFamily="18" charset="0"/>
              </a:rPr>
              <a:t>Splnění požadavků stanovených na realizační tým v rámci technické kvalifikace podle § 79 písm. d) zákona </a:t>
            </a:r>
            <a:r>
              <a:rPr lang="cs-CZ" sz="1900" dirty="0">
                <a:effectLst/>
                <a:ea typeface="Calibri" panose="020F0502020204030204" pitchFamily="34" charset="0"/>
                <a:cs typeface="Times New Roman" panose="02020603050405020304" pitchFamily="18" charset="0"/>
              </a:rPr>
              <a:t>(tedy těch stanovených v bodu 2.1 Přílohy č. 2 kvalifikační dokumentace v části nadepsané „Realizační tým“) </a:t>
            </a:r>
            <a:r>
              <a:rPr lang="cs-CZ" sz="1900" dirty="0">
                <a:solidFill>
                  <a:srgbClr val="C00000"/>
                </a:solidFill>
                <a:effectLst/>
                <a:ea typeface="Calibri" panose="020F0502020204030204" pitchFamily="34" charset="0"/>
                <a:cs typeface="Times New Roman" panose="02020603050405020304" pitchFamily="18" charset="0"/>
              </a:rPr>
              <a:t>je nezbytnou podmínkou k účasti dodavatele</a:t>
            </a:r>
            <a:r>
              <a:rPr lang="cs-CZ" sz="1900" dirty="0">
                <a:effectLst/>
                <a:ea typeface="Calibri" panose="020F0502020204030204" pitchFamily="34" charset="0"/>
                <a:cs typeface="Times New Roman" panose="02020603050405020304" pitchFamily="18" charset="0"/>
              </a:rPr>
              <a:t> v zadávacím řízení, resp. k tomu, aby mohl být vybrán k plnění veřejné zakázky; nesplnění těchto požadavků může vést k vyloučení dodavatele ze zadávacího řízení.</a:t>
            </a:r>
            <a:r>
              <a:rPr lang="cs-CZ" sz="1900" dirty="0">
                <a:solidFill>
                  <a:srgbClr val="00B050"/>
                </a:solidFill>
                <a:effectLst/>
                <a:ea typeface="Calibri" panose="020F0502020204030204" pitchFamily="34" charset="0"/>
                <a:cs typeface="Times New Roman" panose="02020603050405020304" pitchFamily="18" charset="0"/>
              </a:rPr>
              <a:t> </a:t>
            </a:r>
            <a:r>
              <a:rPr lang="cs-CZ" sz="1900" dirty="0">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394050340"/>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772816"/>
            <a:ext cx="8874224" cy="5023748"/>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Předmětem nadlimitní zakázky rozdělené na části bylo provádění odběru vzorků a analýz podzemních vod</a:t>
            </a:r>
          </a:p>
          <a:p>
            <a:pPr marL="342900" lvl="0" indent="-342900" algn="just">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v rámci technické kvalifikace požadoval seznam významných služeb podle § 79 odst. 2 písm. b) ZZVZ a zároveň pro tyto služby požadoval osvědčení objednatelů o řádném poskytnutí plnění</a:t>
            </a:r>
          </a:p>
          <a:p>
            <a:pPr marL="342900" lvl="0" indent="-342900" algn="just">
              <a:lnSpc>
                <a:spcPct val="107000"/>
              </a:lnSpc>
              <a:buFont typeface="Symbol" panose="05050102010706020507" pitchFamily="18" charset="2"/>
              <a:buChar char=""/>
            </a:pPr>
            <a:r>
              <a:rPr lang="cs-CZ" sz="2200" dirty="0">
                <a:ea typeface="Calibri" panose="020F0502020204030204" pitchFamily="34" charset="0"/>
                <a:cs typeface="Times New Roman" panose="02020603050405020304" pitchFamily="18" charset="0"/>
              </a:rPr>
              <a:t>Proti tomu navrhovatel podal námitky a návrh.</a:t>
            </a:r>
            <a:r>
              <a:rPr lang="cs-CZ" sz="2200" dirty="0">
                <a:effectLst/>
                <a:ea typeface="Calibri" panose="020F0502020204030204" pitchFamily="34" charset="0"/>
                <a:cs typeface="Times New Roman" panose="02020603050405020304" pitchFamily="18" charset="0"/>
              </a:rPr>
              <a:t> Dle navrhovatele byla také některá kritéria technické kvalifikace stanovena nepřiměřeně (zakázka byla rozdělena na části, ale pro všechny části byla stanovena stejná kritéria technické kvalifikace i když některá kritéria se k některým částem zakázky nevztahovala)</a:t>
            </a:r>
          </a:p>
          <a:p>
            <a:pPr marL="342900" lvl="0" indent="-342900" algn="just">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V těchto dvou bodech dal Úřad navrhovateli za pravdu</a:t>
            </a:r>
          </a:p>
        </p:txBody>
      </p:sp>
      <p:sp>
        <p:nvSpPr>
          <p:cNvPr id="3" name="object 3">
            <a:extLst>
              <a:ext uri="{FF2B5EF4-FFF2-40B4-BE49-F238E27FC236}">
                <a16:creationId xmlns:a16="http://schemas.microsoft.com/office/drawing/2014/main" id="{DB079950-79B0-9358-71A3-CBB7A37FEFF5}"/>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Osvědčení objednatele o řádném poskytnutí a dokončení služeb a nepřiměřená kritéria technické kvalifikace</a:t>
            </a:r>
          </a:p>
        </p:txBody>
      </p:sp>
    </p:spTree>
    <p:extLst>
      <p:ext uri="{BB962C8B-B14F-4D97-AF65-F5344CB8AC3E}">
        <p14:creationId xmlns:p14="http://schemas.microsoft.com/office/powerpoint/2010/main" val="1852292068"/>
      </p:ext>
    </p:extLst>
  </p:cSld>
  <p:clrMapOvr>
    <a:masterClrMapping/>
  </p:clrMapOvr>
  <p:transition>
    <p:fade thruBlk="1"/>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dotazníkům spokojenosti</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3" y="800756"/>
            <a:ext cx="8784975" cy="6013634"/>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67.         … </a:t>
            </a:r>
            <a:r>
              <a:rPr lang="cs-CZ" sz="1900" dirty="0">
                <a:solidFill>
                  <a:srgbClr val="7030A0"/>
                </a:solidFill>
                <a:effectLst/>
                <a:ea typeface="Calibri" panose="020F0502020204030204" pitchFamily="34" charset="0"/>
                <a:cs typeface="Times New Roman" panose="02020603050405020304" pitchFamily="18" charset="0"/>
              </a:rPr>
              <a:t>Požadavky, které zadavatel na realizační tým stanovil v rámci pravidel pro hodnocení nabídek v namítaném kritériu hodnocení, sledují jiný aspekt a účel zadávacího řízení, kterým je vybrat pro zadavatele ekonomicky nejvýhodnější nabídku na základě jejich porovnání. </a:t>
            </a:r>
            <a:r>
              <a:rPr lang="cs-CZ" sz="1900" dirty="0">
                <a:solidFill>
                  <a:srgbClr val="00B050"/>
                </a:solidFill>
                <a:effectLst/>
                <a:ea typeface="Calibri" panose="020F0502020204030204" pitchFamily="34" charset="0"/>
                <a:cs typeface="Times New Roman" panose="02020603050405020304" pitchFamily="18" charset="0"/>
              </a:rPr>
              <a:t>Tím, že zadavatel kromě kritéria nejnižší nabídkové ceny stanovil i namítané kritérium hodnocení, dal dodavatelům najevo, že z hlediska posouzení celkové výhodnosti plnění jsou pro něj významné i zkušenosti členů realizačního týmu s realizací obdobných zakázek, resp. spokojenost objednatelů těchto zakázek s tím, jak příslušní členové realizačního týmu v rámci těchto zakázek svou práci vykonávali. </a:t>
            </a:r>
            <a:r>
              <a:rPr lang="cs-CZ" sz="1900" dirty="0">
                <a:effectLst/>
                <a:ea typeface="Calibri" panose="020F0502020204030204" pitchFamily="34" charset="0"/>
                <a:cs typeface="Times New Roman" panose="02020603050405020304" pitchFamily="18" charset="0"/>
              </a:rPr>
              <a:t>Zadavatel stanovil, že spokojenost objednatelů s členem realizačního týmu bude hodnotit na základě vyplněných dotazníků spokojenosti; </a:t>
            </a:r>
            <a:r>
              <a:rPr lang="cs-CZ" sz="1900" dirty="0">
                <a:solidFill>
                  <a:srgbClr val="0070C0"/>
                </a:solidFill>
                <a:effectLst/>
                <a:ea typeface="Calibri" panose="020F0502020204030204" pitchFamily="34" charset="0"/>
                <a:cs typeface="Times New Roman" panose="02020603050405020304" pitchFamily="18" charset="0"/>
              </a:rPr>
              <a:t>dodavatel tedy v případě, že zadavateli předloží vyplněné dotazníky spokojenosti, v nichž objednatelé referenční zakázek potvrdí ve vztahu k členům týmu zadavatelem požadované skutečnosti, obdrží v rámci tohoto kritéria hodnocení příslušný počet bodů dle pravidel stanovených zadavatelem. </a:t>
            </a:r>
            <a:r>
              <a:rPr lang="cs-CZ" sz="1900" dirty="0">
                <a:solidFill>
                  <a:srgbClr val="C00000"/>
                </a:solidFill>
                <a:effectLst/>
                <a:ea typeface="Calibri" panose="020F0502020204030204" pitchFamily="34" charset="0"/>
                <a:cs typeface="Times New Roman" panose="02020603050405020304" pitchFamily="18" charset="0"/>
              </a:rPr>
              <a:t>Pokud však dodavatel tyto dotazníky nepředloží, neznamená to </a:t>
            </a:r>
            <a:r>
              <a:rPr lang="cs-CZ" sz="1900" dirty="0">
                <a:effectLst/>
                <a:ea typeface="Calibri" panose="020F0502020204030204" pitchFamily="34" charset="0"/>
                <a:cs typeface="Times New Roman" panose="02020603050405020304" pitchFamily="18" charset="0"/>
              </a:rPr>
              <a:t>(na rozdíl od neprokázání požadavků na technickou kvalifikaci) </a:t>
            </a:r>
            <a:r>
              <a:rPr lang="cs-CZ" sz="1900" dirty="0">
                <a:solidFill>
                  <a:srgbClr val="C00000"/>
                </a:solidFill>
                <a:effectLst/>
                <a:ea typeface="Calibri" panose="020F0502020204030204" pitchFamily="34" charset="0"/>
                <a:cs typeface="Times New Roman" panose="02020603050405020304" pitchFamily="18" charset="0"/>
              </a:rPr>
              <a:t>nesplnění podmínek účasti v zadávacím řízení, a tedy nemožnost získat veřejnou zakázku, ale dojde pouze k tomu, že v rámci hodnocení nabídek neobdrží v daném kritériu hodnocení body.</a:t>
            </a:r>
            <a:endParaRPr lang="cs-CZ" sz="19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9061582"/>
      </p:ext>
    </p:extLst>
  </p:cSld>
  <p:clrMapOvr>
    <a:masterClrMapping/>
  </p:clrMapOvr>
  <p:transition>
    <p:fade thruBlk="1"/>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dotazníkům spokojenosti</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3" y="1124744"/>
            <a:ext cx="8784975" cy="5440144"/>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69.         S ohledem na tvrzení uvedená navrhovatelem v námitkách a návrhu v souvislosti s namítanou „kumulací“ požadavků na realizační tým (viz bod 64. odůvodnění tohoto rozhodnutí), </a:t>
            </a:r>
            <a:r>
              <a:rPr lang="cs-CZ" sz="2000" dirty="0">
                <a:solidFill>
                  <a:srgbClr val="7030A0"/>
                </a:solidFill>
                <a:effectLst/>
                <a:ea typeface="Calibri" panose="020F0502020204030204" pitchFamily="34" charset="0"/>
                <a:cs typeface="Times New Roman" panose="02020603050405020304" pitchFamily="18" charset="0"/>
              </a:rPr>
              <a:t>je přitom dle Úřadu zřejmé, že navrhovatel návrhem brojí proti kumulaci požadavků, které zadavatel stanovil na členy realizačního týmu v rámci pravidel pro hodnocení nabídek</a:t>
            </a:r>
            <a:r>
              <a:rPr lang="cs-CZ" sz="2000" dirty="0">
                <a:effectLst/>
                <a:ea typeface="Calibri" panose="020F0502020204030204" pitchFamily="34" charset="0"/>
                <a:cs typeface="Times New Roman" panose="02020603050405020304" pitchFamily="18" charset="0"/>
              </a:rPr>
              <a:t>, a nikoliv proti kumulaci požadavků, které zadavatel stanovil na členy realizačního týmu v rámci kritérií technické kvalifikace. … </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77.         K tvrzení navrhovatele o nezákonnosti kumulace požadavků na realizační tým stanovených v části „Informace o zakázce“ dotazníků spokojenosti, Úřad konstatuje následující. </a:t>
            </a:r>
            <a:r>
              <a:rPr lang="cs-CZ" sz="2000" dirty="0">
                <a:solidFill>
                  <a:srgbClr val="0070C0"/>
                </a:solidFill>
                <a:effectLst/>
                <a:ea typeface="Calibri" panose="020F0502020204030204" pitchFamily="34" charset="0"/>
                <a:cs typeface="Times New Roman" panose="02020603050405020304" pitchFamily="18" charset="0"/>
              </a:rPr>
              <a:t>Pokud jde o námitku, že kumulované požadavky na realizační tým jsou nepřiměřené, Úřad uvádí, že veškeré požadavky i ve svém souhrnu odpovídají předmětu plnění veřejné zakázky </a:t>
            </a:r>
            <a:r>
              <a:rPr lang="cs-CZ" sz="2000" dirty="0">
                <a:effectLst/>
                <a:ea typeface="Calibri" panose="020F0502020204030204" pitchFamily="34" charset="0"/>
                <a:cs typeface="Times New Roman" panose="02020603050405020304" pitchFamily="18" charset="0"/>
              </a:rPr>
              <a:t>(místo a rozsah plnění) </a:t>
            </a:r>
            <a:r>
              <a:rPr lang="cs-CZ" sz="2000" dirty="0">
                <a:solidFill>
                  <a:srgbClr val="0070C0"/>
                </a:solidFill>
                <a:effectLst/>
                <a:ea typeface="Calibri" panose="020F0502020204030204" pitchFamily="34" charset="0"/>
                <a:cs typeface="Times New Roman" panose="02020603050405020304" pitchFamily="18" charset="0"/>
              </a:rPr>
              <a:t>a předpokládané hodnotě veřejné zakázky a současně zohledňují potřebu zadavatele, aby dodavatelé, mezi nimiž proběhne soutěž o zakázku, resp. členové jejich realizačního týmu, splňovali určitá kritéria kvality. </a:t>
            </a:r>
            <a:r>
              <a:rPr lang="cs-CZ" sz="2000" dirty="0">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941490307"/>
      </p:ext>
    </p:extLst>
  </p:cSld>
  <p:clrMapOvr>
    <a:masterClrMapping/>
  </p:clrMapOvr>
  <p:transition>
    <p:fade thruBlk="1"/>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dotazníkům spokojenosti</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84787" y="964932"/>
            <a:ext cx="8784975" cy="5862439"/>
          </a:xfrm>
          <a:prstGeom prst="rect">
            <a:avLst/>
          </a:prstGeom>
          <a:noFill/>
        </p:spPr>
        <p:txBody>
          <a:bodyPr wrap="square">
            <a:spAutoFit/>
          </a:bodyPr>
          <a:lstStyle/>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77.          … </a:t>
            </a:r>
            <a:r>
              <a:rPr lang="cs-CZ" sz="2200" dirty="0">
                <a:solidFill>
                  <a:srgbClr val="00B050"/>
                </a:solidFill>
                <a:effectLst/>
                <a:ea typeface="Calibri" panose="020F0502020204030204" pitchFamily="34" charset="0"/>
                <a:cs typeface="Times New Roman" panose="02020603050405020304" pitchFamily="18" charset="0"/>
              </a:rPr>
              <a:t>Pokud jde o namítaný rozpor v § 36 odst. 1 zákona, Úřad konstatuje, že z obsahu návrhu jednoznačně neplyne, na základě čeho navrhovatel vytváření bezdůvodných překážek hospodářské soutěže dovozuje; </a:t>
            </a:r>
            <a:r>
              <a:rPr lang="cs-CZ" sz="2200" dirty="0">
                <a:solidFill>
                  <a:srgbClr val="C00000"/>
                </a:solidFill>
                <a:effectLst/>
                <a:ea typeface="Calibri" panose="020F0502020204030204" pitchFamily="34" charset="0"/>
                <a:cs typeface="Times New Roman" panose="02020603050405020304" pitchFamily="18" charset="0"/>
              </a:rPr>
              <a:t>Úřad proto k této námitce navrhovatele ve stejné míře obecnosti konstatuje, že není možné dovozovat existenci bezdůvodných překážek hospodářské soutěže pouze na základě toho, že navrhovatel nebyl schopen získat vyplněné dotazníky spokojenosti od svých objednatelů, případně na základě toho, že dodavatel, resp. jím určení členové realizačního týmu nedisponují dostatečným počtem referenčních zakázek</a:t>
            </a:r>
            <a:r>
              <a:rPr lang="cs-CZ" sz="2200" dirty="0">
                <a:effectLst/>
                <a:ea typeface="Calibri" panose="020F0502020204030204" pitchFamily="34" charset="0"/>
                <a:cs typeface="Times New Roman" panose="02020603050405020304" pitchFamily="18" charset="0"/>
              </a:rPr>
              <a:t>, ve vztahu k nimž by dotazníky spokojenosti mohli pro účely hodnocení předložit. V této souvislosti Úřad opakovaně uvádí, že zadavatel již v rozhodnutí o námitkách upozornil, že „(v)</a:t>
            </a:r>
            <a:r>
              <a:rPr lang="cs-CZ" sz="2200" dirty="0" err="1">
                <a:effectLst/>
                <a:ea typeface="Calibri" panose="020F0502020204030204" pitchFamily="34" charset="0"/>
                <a:cs typeface="Times New Roman" panose="02020603050405020304" pitchFamily="18" charset="0"/>
              </a:rPr>
              <a:t>eřejná</a:t>
            </a:r>
            <a:r>
              <a:rPr lang="cs-CZ" sz="2200" dirty="0">
                <a:effectLst/>
                <a:ea typeface="Calibri" panose="020F0502020204030204" pitchFamily="34" charset="0"/>
                <a:cs typeface="Times New Roman" panose="02020603050405020304" pitchFamily="18" charset="0"/>
              </a:rPr>
              <a:t> zakázka má vybrat dodavatele služeb úklidu mimo jiné s ohledem na vysokou kvality poskytovaných služeb a funkční systém kontroly.“, čím odůvodnil, proč přistoupil ke stanovení namítaného kritéria hodnocení.</a:t>
            </a:r>
          </a:p>
        </p:txBody>
      </p:sp>
    </p:spTree>
    <p:extLst>
      <p:ext uri="{BB962C8B-B14F-4D97-AF65-F5344CB8AC3E}">
        <p14:creationId xmlns:p14="http://schemas.microsoft.com/office/powerpoint/2010/main" val="689636461"/>
      </p:ext>
    </p:extLst>
  </p:cSld>
  <p:clrMapOvr>
    <a:masterClrMapping/>
  </p:clrMapOvr>
  <p:transition>
    <p:fade thruBlk="1"/>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11670"/>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200" b="1" spc="-5" dirty="0"/>
              <a:t>Argumentace Úřadu k porušení zásady rovného zacházení a zákazu diskriminace</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2" y="1584616"/>
            <a:ext cx="8784976" cy="3688767"/>
          </a:xfrm>
          <a:prstGeom prst="rect">
            <a:avLst/>
          </a:prstGeom>
          <a:noFill/>
        </p:spPr>
        <p:txBody>
          <a:bodyPr wrap="square">
            <a:spAutoFit/>
          </a:bodyPr>
          <a:lstStyle/>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35.         Z obsahu návrhu (v návaznosti na obsah námitek a upřesnění návrhu) vyplývá, že </a:t>
            </a:r>
            <a:r>
              <a:rPr lang="cs-CZ" sz="2200" dirty="0">
                <a:solidFill>
                  <a:srgbClr val="7030A0"/>
                </a:solidFill>
                <a:effectLst/>
                <a:ea typeface="Calibri" panose="020F0502020204030204" pitchFamily="34" charset="0"/>
                <a:cs typeface="Times New Roman" panose="02020603050405020304" pitchFamily="18" charset="0"/>
              </a:rPr>
              <a:t>směřuje mj. proti postupu zadavatele při vyřizování žádosti navrhovatele o vyplnění dotazníků spokojenosti pro účely zpracování jeho nabídky, přičemž navrhovatel tento postup zadavatele označuje za rozporný se zásadami rovného zacházení a zákazu diskriminace</a:t>
            </a:r>
            <a:r>
              <a:rPr lang="cs-CZ" sz="2200" dirty="0">
                <a:effectLst/>
                <a:ea typeface="Calibri" panose="020F0502020204030204" pitchFamily="34" charset="0"/>
                <a:cs typeface="Times New Roman" panose="02020603050405020304" pitchFamily="18" charset="0"/>
              </a:rPr>
              <a:t> stanovenými v § 6 odst. 2 zákona. </a:t>
            </a:r>
            <a:r>
              <a:rPr lang="cs-CZ" sz="2200" dirty="0">
                <a:solidFill>
                  <a:srgbClr val="0070C0"/>
                </a:solidFill>
                <a:effectLst/>
                <a:ea typeface="Calibri" panose="020F0502020204030204" pitchFamily="34" charset="0"/>
                <a:cs typeface="Times New Roman" panose="02020603050405020304" pitchFamily="18" charset="0"/>
              </a:rPr>
              <a:t>K tomu Úřad uvádí, že postup při vyřizování žádosti navrhovatele o vyplnění dotazníků spokojenosti pro účely podání nabídky do zadávacího řízení, jehož nezákonnost navrhovatel v návrhu namítá, není postupem stanoveným zákonem pro zadávání veřejné zakázky.</a:t>
            </a:r>
            <a:r>
              <a:rPr lang="cs-CZ" sz="2200"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431254322"/>
      </p:ext>
    </p:extLst>
  </p:cSld>
  <p:clrMapOvr>
    <a:masterClrMapping/>
  </p:clrMapOvr>
  <p:transition>
    <p:fade thruBlk="1"/>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11670"/>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200" b="1" spc="-5" dirty="0"/>
              <a:t>Argumentace Úřadu k porušení zásady rovného zacházení a zákazu diskriminace</a:t>
            </a:r>
          </a:p>
        </p:txBody>
      </p:sp>
      <p:sp>
        <p:nvSpPr>
          <p:cNvPr id="3" name="TextovéPole 2">
            <a:extLst>
              <a:ext uri="{FF2B5EF4-FFF2-40B4-BE49-F238E27FC236}">
                <a16:creationId xmlns:a16="http://schemas.microsoft.com/office/drawing/2014/main" id="{86CE67EC-E8D9-FE55-8E96-8335EB97B874}"/>
              </a:ext>
            </a:extLst>
          </p:cNvPr>
          <p:cNvSpPr txBox="1"/>
          <p:nvPr/>
        </p:nvSpPr>
        <p:spPr>
          <a:xfrm>
            <a:off x="179512" y="1274232"/>
            <a:ext cx="8784976" cy="5599995"/>
          </a:xfrm>
          <a:prstGeom prst="rect">
            <a:avLst/>
          </a:prstGeom>
          <a:noFill/>
        </p:spPr>
        <p:txBody>
          <a:bodyPr wrap="square">
            <a:spAutoFit/>
          </a:bodyPr>
          <a:lstStyle/>
          <a:p>
            <a:pPr algn="just">
              <a:lnSpc>
                <a:spcPct val="107000"/>
              </a:lnSpc>
              <a:spcAft>
                <a:spcPts val="800"/>
              </a:spcAft>
            </a:pPr>
            <a:r>
              <a:rPr lang="cs-CZ" sz="2100" dirty="0">
                <a:effectLst/>
                <a:ea typeface="Calibri" panose="020F0502020204030204" pitchFamily="34" charset="0"/>
                <a:cs typeface="Times New Roman" panose="02020603050405020304" pitchFamily="18" charset="0"/>
              </a:rPr>
              <a:t>35.         … Jde sice o postup UTB, který v šetřené veřejné zakázce je současně zadavatelem, </a:t>
            </a:r>
            <a:r>
              <a:rPr lang="cs-CZ" sz="2100" dirty="0">
                <a:solidFill>
                  <a:srgbClr val="00B050"/>
                </a:solidFill>
                <a:effectLst/>
                <a:ea typeface="Calibri" panose="020F0502020204030204" pitchFamily="34" charset="0"/>
                <a:cs typeface="Times New Roman" panose="02020603050405020304" pitchFamily="18" charset="0"/>
              </a:rPr>
              <a:t>nejedná se však o postup, který by byl součástí zadávání veřejné zakázky (resp. nejedná se o úkon zadavatele v předmětném zadávacím řízení). UTB totiž při vyřizování žádosti navrhovatele o vyplnění dotazníků spokojenosti pro účely podání nabídky do zadávacího řízení nevystupuje v pozici zadavatele ve smyslu zákona </a:t>
            </a:r>
            <a:r>
              <a:rPr lang="cs-CZ" sz="2100" dirty="0">
                <a:effectLst/>
                <a:ea typeface="Calibri" panose="020F0502020204030204" pitchFamily="34" charset="0"/>
                <a:cs typeface="Times New Roman" panose="02020603050405020304" pitchFamily="18" charset="0"/>
              </a:rPr>
              <a:t>(tedy v pozici subjektu zadávajícího veřejnou zakázku), </a:t>
            </a:r>
            <a:r>
              <a:rPr lang="cs-CZ" sz="2100" dirty="0">
                <a:solidFill>
                  <a:srgbClr val="00B050"/>
                </a:solidFill>
                <a:effectLst/>
                <a:ea typeface="Calibri" panose="020F0502020204030204" pitchFamily="34" charset="0"/>
                <a:cs typeface="Times New Roman" panose="02020603050405020304" pitchFamily="18" charset="0"/>
              </a:rPr>
              <a:t>ale v pozici smluvního partnera navrhovatele na základě existujícího smluvního vztahu </a:t>
            </a:r>
            <a:r>
              <a:rPr lang="cs-CZ" sz="2100" dirty="0">
                <a:effectLst/>
                <a:ea typeface="Calibri" panose="020F0502020204030204" pitchFamily="34" charset="0"/>
                <a:cs typeface="Times New Roman" panose="02020603050405020304" pitchFamily="18" charset="0"/>
              </a:rPr>
              <a:t>(konkrétně Smlouvy o úklidových službách ze dne 11. 12. 2018), v rámci něhož mu navrhovatel poskytuje úklidové služby; </a:t>
            </a:r>
            <a:r>
              <a:rPr lang="cs-CZ" sz="2100" dirty="0">
                <a:solidFill>
                  <a:srgbClr val="00B050"/>
                </a:solidFill>
                <a:effectLst/>
                <a:ea typeface="Calibri" panose="020F0502020204030204" pitchFamily="34" charset="0"/>
                <a:cs typeface="Times New Roman" panose="02020603050405020304" pitchFamily="18" charset="0"/>
              </a:rPr>
              <a:t>UTB je tedy v pozici objednatele navrhovatelem již realizované zakázky</a:t>
            </a:r>
            <a:r>
              <a:rPr lang="cs-CZ" sz="2100" dirty="0">
                <a:effectLst/>
                <a:ea typeface="Calibri" panose="020F0502020204030204" pitchFamily="34" charset="0"/>
                <a:cs typeface="Times New Roman" panose="02020603050405020304" pitchFamily="18" charset="0"/>
              </a:rPr>
              <a:t>, k níž navrhovatel žádá o vystavení dotazníků spokojenosti pro účely podání nabídky. Postup UTB při vyřizování žádosti navrhovatele o vyplnění dotazníků spokojenosti tudíž nemůže představovat porušení zákona při zadávání veřejné zakázky a nejde tak o postup zadavatele, který je možné napadnout návrhem podle zákona.</a:t>
            </a:r>
          </a:p>
        </p:txBody>
      </p:sp>
    </p:spTree>
    <p:extLst>
      <p:ext uri="{BB962C8B-B14F-4D97-AF65-F5344CB8AC3E}">
        <p14:creationId xmlns:p14="http://schemas.microsoft.com/office/powerpoint/2010/main" val="1425679200"/>
      </p:ext>
    </p:extLst>
  </p:cSld>
  <p:clrMapOvr>
    <a:masterClrMapping/>
  </p:clrMapOvr>
  <p:transition>
    <p:fade thruBlk="1"/>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ctrTitle" idx="4294967295"/>
          </p:nvPr>
        </p:nvSpPr>
        <p:spPr>
          <a:xfrm>
            <a:off x="0" y="3068960"/>
            <a:ext cx="9144000" cy="864096"/>
          </a:xfrm>
          <a:prstGeom prst="rect">
            <a:avLst/>
          </a:prstGeom>
        </p:spPr>
        <p:txBody>
          <a:bodyPr/>
          <a:lstStyle/>
          <a:p>
            <a:pPr>
              <a:defRPr/>
            </a:pPr>
            <a:r>
              <a:rPr lang="cs-CZ" sz="4400" dirty="0">
                <a:solidFill>
                  <a:schemeClr val="accent1"/>
                </a:solidFill>
              </a:rPr>
              <a:t>KONEC</a:t>
            </a:r>
            <a:br>
              <a:rPr lang="cs-CZ" dirty="0">
                <a:solidFill>
                  <a:schemeClr val="accent1"/>
                </a:solidFill>
              </a:rPr>
            </a:br>
            <a:endParaRPr lang="en-US" sz="2000" dirty="0">
              <a:solidFill>
                <a:schemeClr val="accent1"/>
              </a:solidFill>
            </a:endParaRPr>
          </a:p>
        </p:txBody>
      </p:sp>
    </p:spTree>
    <p:extLst>
      <p:ext uri="{BB962C8B-B14F-4D97-AF65-F5344CB8AC3E}">
        <p14:creationId xmlns:p14="http://schemas.microsoft.com/office/powerpoint/2010/main" val="425839160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osvědčení objednatele o řádném poskytnutí a dokončení služeb</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89756" y="1340768"/>
            <a:ext cx="8964488" cy="5387950"/>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129.     V uvedené souvislosti</a:t>
            </a:r>
            <a:r>
              <a:rPr lang="cs-CZ" sz="1900" dirty="0">
                <a:solidFill>
                  <a:srgbClr val="7030A0"/>
                </a:solidFill>
                <a:effectLst/>
                <a:ea typeface="Calibri" panose="020F0502020204030204" pitchFamily="34" charset="0"/>
                <a:cs typeface="Times New Roman" panose="02020603050405020304" pitchFamily="18" charset="0"/>
              </a:rPr>
              <a:t> je Úřad názoru, že k prokázání daného kritéria technické kvalifikace dle § 79 odst. 2 písm. b) zákona nelze po dodavatelích požadovat rovněž i osvědčení objednatele o řádném poskytnutí a dokončení nejvýznamnějších z těchto dodávek nebo služeb</a:t>
            </a:r>
            <a:r>
              <a:rPr lang="cs-CZ" sz="1900" dirty="0">
                <a:effectLst/>
                <a:ea typeface="Calibri" panose="020F0502020204030204" pitchFamily="34" charset="0"/>
                <a:cs typeface="Times New Roman" panose="02020603050405020304" pitchFamily="18" charset="0"/>
              </a:rPr>
              <a:t>. </a:t>
            </a:r>
            <a:r>
              <a:rPr lang="cs-CZ" sz="1900" dirty="0">
                <a:solidFill>
                  <a:srgbClr val="0070C0"/>
                </a:solidFill>
                <a:effectLst/>
                <a:ea typeface="Calibri" panose="020F0502020204030204" pitchFamily="34" charset="0"/>
                <a:cs typeface="Times New Roman" panose="02020603050405020304" pitchFamily="18" charset="0"/>
              </a:rPr>
              <a:t>Bylo-li by tomu tak, zákonodárce by takovou možnost do dotčeného ustanovení zákona zcela jistě včlenil.</a:t>
            </a:r>
            <a:r>
              <a:rPr lang="cs-CZ" sz="1900" dirty="0">
                <a:effectLst/>
                <a:ea typeface="Calibri" panose="020F0502020204030204" pitchFamily="34" charset="0"/>
                <a:cs typeface="Times New Roman" panose="02020603050405020304" pitchFamily="18" charset="0"/>
              </a:rPr>
              <a:t> </a:t>
            </a:r>
            <a:r>
              <a:rPr lang="cs-CZ" sz="1900" dirty="0">
                <a:solidFill>
                  <a:srgbClr val="00B050"/>
                </a:solidFill>
                <a:effectLst/>
                <a:ea typeface="Calibri" panose="020F0502020204030204" pitchFamily="34" charset="0"/>
                <a:cs typeface="Times New Roman" panose="02020603050405020304" pitchFamily="18" charset="0"/>
              </a:rPr>
              <a:t>Tomuto závěru jednoznačně nasvědčuje i skutečnost, že v případě kritéria technické kvalifikace dle § 79 odst. 2 písm. a) zákona, tj. požadavku na seznam stavebních prací poskytnutých za posledních 5 let před zahájením zadávacího řízení, tak zákonodárce učinil.</a:t>
            </a:r>
            <a:r>
              <a:rPr lang="cs-CZ" sz="1900" dirty="0">
                <a:effectLst/>
                <a:ea typeface="Calibri" panose="020F0502020204030204" pitchFamily="34" charset="0"/>
                <a:cs typeface="Times New Roman" panose="02020603050405020304" pitchFamily="18" charset="0"/>
              </a:rPr>
              <a:t> K tomuto Úřad odkazuje na dřívější rozhodovací praxi Úřadu v obdobných případech, např. příkaz Úřadu č. j. ÚOHS-06550/2020/521/</a:t>
            </a:r>
            <a:r>
              <a:rPr lang="cs-CZ" sz="1900" dirty="0" err="1">
                <a:effectLst/>
                <a:ea typeface="Calibri" panose="020F0502020204030204" pitchFamily="34" charset="0"/>
                <a:cs typeface="Times New Roman" panose="02020603050405020304" pitchFamily="18" charset="0"/>
              </a:rPr>
              <a:t>OPi</a:t>
            </a:r>
            <a:r>
              <a:rPr lang="cs-CZ" sz="1900" dirty="0">
                <a:effectLst/>
                <a:ea typeface="Calibri" panose="020F0502020204030204" pitchFamily="34" charset="0"/>
                <a:cs typeface="Times New Roman" panose="02020603050405020304" pitchFamily="18" charset="0"/>
              </a:rPr>
              <a:t> ze dne 27. 2. 2020 nebo rozhodnutí Úřadu č. j. ÚOHS-03695/2020/542/</a:t>
            </a:r>
            <a:r>
              <a:rPr lang="cs-CZ" sz="1900" dirty="0" err="1">
                <a:effectLst/>
                <a:ea typeface="Calibri" panose="020F0502020204030204" pitchFamily="34" charset="0"/>
                <a:cs typeface="Times New Roman" panose="02020603050405020304" pitchFamily="18" charset="0"/>
              </a:rPr>
              <a:t>VSv</a:t>
            </a:r>
            <a:r>
              <a:rPr lang="cs-CZ" sz="1900" dirty="0">
                <a:effectLst/>
                <a:ea typeface="Calibri" panose="020F0502020204030204" pitchFamily="34" charset="0"/>
                <a:cs typeface="Times New Roman" panose="02020603050405020304" pitchFamily="18" charset="0"/>
              </a:rPr>
              <a:t> ze dne 3. 2. 2020, ve kterém Úřad mj. konstatoval, že „[n]</a:t>
            </a:r>
            <a:r>
              <a:rPr lang="cs-CZ" sz="1900" dirty="0" err="1">
                <a:effectLst/>
                <a:ea typeface="Calibri" panose="020F0502020204030204" pitchFamily="34" charset="0"/>
                <a:cs typeface="Times New Roman" panose="02020603050405020304" pitchFamily="18" charset="0"/>
              </a:rPr>
              <a:t>aopak</a:t>
            </a:r>
            <a:r>
              <a:rPr lang="cs-CZ" sz="1900" dirty="0">
                <a:effectLst/>
                <a:ea typeface="Calibri" panose="020F0502020204030204" pitchFamily="34" charset="0"/>
                <a:cs typeface="Times New Roman" panose="02020603050405020304" pitchFamily="18" charset="0"/>
              </a:rPr>
              <a:t> v případě veřejných zakázek na dodávky či služby, jak tomu je v šetřeném případě, nad rámec seznamu referencí (s určenými základními obsahovými náležitostmi), analyzované ustanovení § 79 odst. 2 písm. b) zákona svou dikcí jednoznačně znemožňuje zadavateli požadovat po dodavatelích předložení osvědčení objednatele referenční zakázky o její řádné realizaci“.</a:t>
            </a:r>
          </a:p>
        </p:txBody>
      </p:sp>
    </p:spTree>
    <p:extLst>
      <p:ext uri="{BB962C8B-B14F-4D97-AF65-F5344CB8AC3E}">
        <p14:creationId xmlns:p14="http://schemas.microsoft.com/office/powerpoint/2010/main" val="2112359620"/>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osvědčení objednatele o řádném poskytnutí a dokončení služeb</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89756" y="1340768"/>
            <a:ext cx="8964488" cy="5872057"/>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132.     </a:t>
            </a:r>
            <a:r>
              <a:rPr lang="cs-CZ" sz="2000" dirty="0">
                <a:solidFill>
                  <a:srgbClr val="C00000"/>
                </a:solidFill>
                <a:effectLst/>
                <a:ea typeface="Calibri" panose="020F0502020204030204" pitchFamily="34" charset="0"/>
                <a:cs typeface="Times New Roman" panose="02020603050405020304" pitchFamily="18" charset="0"/>
              </a:rPr>
              <a:t>Na podporu již výše uvedeného lze rovněž odkázat na důvodovou zprávu k zákonu, která v této věci uvádí, že „[u] dodávek a služeb nemůže zadavatel požadovat osvědčení o řádném provedení a dokončení nejvýznamnějších dodávek a služeb“</a:t>
            </a:r>
            <a:r>
              <a:rPr lang="cs-CZ" sz="2000" dirty="0">
                <a:effectLst/>
                <a:ea typeface="Calibri" panose="020F0502020204030204" pitchFamily="34" charset="0"/>
                <a:cs typeface="Times New Roman" panose="02020603050405020304" pitchFamily="18" charset="0"/>
              </a:rPr>
              <a:t>…</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133.     </a:t>
            </a:r>
            <a:r>
              <a:rPr lang="cs-CZ" sz="2000" dirty="0">
                <a:solidFill>
                  <a:srgbClr val="7030A0"/>
                </a:solidFill>
                <a:effectLst/>
                <a:ea typeface="Calibri" panose="020F0502020204030204" pitchFamily="34" charset="0"/>
                <a:cs typeface="Times New Roman" panose="02020603050405020304" pitchFamily="18" charset="0"/>
              </a:rPr>
              <a:t>To, že by byl zadavatel oprávněn požadovat v zadávacích podmínkách veřejné zakázky k prokázání požadavku dle § 79 odst. 2 písm. b) zákona nad rámec tam uvedeného </a:t>
            </a:r>
            <a:r>
              <a:rPr lang="cs-CZ" sz="2000" dirty="0">
                <a:effectLst/>
                <a:ea typeface="Calibri" panose="020F0502020204030204" pitchFamily="34" charset="0"/>
                <a:cs typeface="Times New Roman" panose="02020603050405020304" pitchFamily="18" charset="0"/>
              </a:rPr>
              <a:t>(tedy seznamu významných dodávek nebo služeb) </a:t>
            </a:r>
            <a:r>
              <a:rPr lang="cs-CZ" sz="2000" dirty="0">
                <a:solidFill>
                  <a:srgbClr val="7030A0"/>
                </a:solidFill>
                <a:effectLst/>
                <a:ea typeface="Calibri" panose="020F0502020204030204" pitchFamily="34" charset="0"/>
                <a:cs typeface="Times New Roman" panose="02020603050405020304" pitchFamily="18" charset="0"/>
              </a:rPr>
              <a:t>i osvědčení objednatele o řádném poskytnutí plnění, nelze dle přesvědčení Úřadu dovodit ani z ustanovení § 79 odst. 5 zákona</a:t>
            </a:r>
            <a:r>
              <a:rPr lang="cs-CZ" sz="2000" dirty="0">
                <a:effectLst/>
                <a:ea typeface="Calibri" panose="020F0502020204030204" pitchFamily="34" charset="0"/>
                <a:cs typeface="Times New Roman" panose="02020603050405020304" pitchFamily="18" charset="0"/>
              </a:rPr>
              <a:t>, když toto pouze stanoví, že rovnocenný doklad, který dodavatelé mohou použít k prokázání kritéria podle § 79 odst. 2 písm. a) a b) zákona, je zejména smlouva s objednatelem a doklad o uskutečnění plnění dodavatele. Jinými slovy řečeno, předmětné </a:t>
            </a:r>
            <a:r>
              <a:rPr lang="cs-CZ" sz="2000" dirty="0">
                <a:solidFill>
                  <a:srgbClr val="0070C0"/>
                </a:solidFill>
                <a:effectLst/>
                <a:ea typeface="Calibri" panose="020F0502020204030204" pitchFamily="34" charset="0"/>
                <a:cs typeface="Times New Roman" panose="02020603050405020304" pitchFamily="18" charset="0"/>
              </a:rPr>
              <a:t>ustanovení říká pouze tolik, že to, co je zadavatel oprávněn požadovat podle § 79 odst. 2 písm. a) a b) zákona [což je vymezeno právě v těchto ustanoveních], je oprávněn vždy prokázat i smlouvou s objednatelem ve spojení s dokladem o uskutečnění plnění.</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9250593"/>
      </p:ext>
    </p:extLst>
  </p:cSld>
  <p:clrMapOvr>
    <a:masterClrMapping/>
  </p:clrMapOvr>
  <p:transition>
    <p:fade thruBlk="1"/>
  </p:transition>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B377BDA2DBBF24D97F0C544E11E9BC3" ma:contentTypeVersion="2" ma:contentTypeDescription="Create a new document." ma:contentTypeScope="" ma:versionID="4fedcd6937168be26cc12de5a95124d2">
  <xsd:schema xmlns:xsd="http://www.w3.org/2001/XMLSchema" xmlns:xs="http://www.w3.org/2001/XMLSchema" xmlns:p="http://schemas.microsoft.com/office/2006/metadata/properties" xmlns:ns3="bb47cf2c-ce88-4b77-90b9-bcb92befe09a" targetNamespace="http://schemas.microsoft.com/office/2006/metadata/properties" ma:root="true" ma:fieldsID="7a77f2e760063fa32c945aef94b84928" ns3:_="">
    <xsd:import namespace="bb47cf2c-ce88-4b77-90b9-bcb92befe09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47cf2c-ce88-4b77-90b9-bcb92befe0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DBE2A3-09FF-4180-96A6-F4365DDCB043}">
  <ds:schemaRefs>
    <ds:schemaRef ds:uri="http://schemas.microsoft.com/sharepoint/v3/contenttype/forms"/>
  </ds:schemaRefs>
</ds:datastoreItem>
</file>

<file path=customXml/itemProps2.xml><?xml version="1.0" encoding="utf-8"?>
<ds:datastoreItem xmlns:ds="http://schemas.openxmlformats.org/officeDocument/2006/customXml" ds:itemID="{5FCA8911-77CF-44EC-9BC8-A02CD861D4ED}">
  <ds:schemaRefs>
    <ds:schemaRef ds:uri="http://schemas.microsoft.com/office/2006/metadata/properties"/>
    <ds:schemaRef ds:uri="http://www.w3.org/XML/1998/namespace"/>
    <ds:schemaRef ds:uri="http://schemas.microsoft.com/office/infopath/2007/PartnerControls"/>
    <ds:schemaRef ds:uri="http://schemas.microsoft.com/office/2006/documentManagement/types"/>
    <ds:schemaRef ds:uri="http://purl.org/dc/dcmitype/"/>
    <ds:schemaRef ds:uri="http://purl.org/dc/elements/1.1/"/>
    <ds:schemaRef ds:uri="http://schemas.openxmlformats.org/package/2006/metadata/core-properties"/>
    <ds:schemaRef ds:uri="bb47cf2c-ce88-4b77-90b9-bcb92befe09a"/>
    <ds:schemaRef ds:uri="http://purl.org/dc/terms/"/>
  </ds:schemaRefs>
</ds:datastoreItem>
</file>

<file path=customXml/itemProps3.xml><?xml version="1.0" encoding="utf-8"?>
<ds:datastoreItem xmlns:ds="http://schemas.openxmlformats.org/officeDocument/2006/customXml" ds:itemID="{C889FC07-060D-4D45-A39A-0EC46244EF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47cf2c-ce88-4b77-90b9-bcb92bef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MMR_klas</Template>
  <TotalTime>34432</TotalTime>
  <Words>11577</Words>
  <Application>Microsoft Office PowerPoint</Application>
  <PresentationFormat>Předvádění na obrazovce (4:3)</PresentationFormat>
  <Paragraphs>330</Paragraphs>
  <Slides>75</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75</vt:i4>
      </vt:variant>
    </vt:vector>
  </HeadingPairs>
  <TitlesOfParts>
    <vt:vector size="80" baseType="lpstr">
      <vt:lpstr>Arial</vt:lpstr>
      <vt:lpstr>Calibri</vt:lpstr>
      <vt:lpstr>Symbol</vt:lpstr>
      <vt:lpstr>Wingdings</vt:lpstr>
      <vt:lpstr>MMR_klas</vt:lpstr>
      <vt:lpstr>Prezentace aplikace PowerPoint</vt:lpstr>
      <vt:lpstr>Osvědčení objednatele o řádném poskytnutí a dokončení služeb a nepřiměřená kritéria technické kvalifikace</vt:lpstr>
      <vt:lpstr>Osvědčení objednatele o řádném poskytnutí a dokončení služeb a nepřiměřená kritéria technické kvalifikace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Vyřízení námitek</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Nestanovení inflační doložky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Stejná referenční zakázka dodavatele a poddodavatele</vt:lpstr>
      <vt:lpstr>Stejná referenční zakázka dodavatele a poddodavatele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Odstoupení od rámcové dohody pouze s jedním z dodavatelů</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Osvědčení objednatelů a dotazník spokojenosti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KONEC </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Studnička František</cp:lastModifiedBy>
  <cp:revision>1772</cp:revision>
  <cp:lastPrinted>2022-03-14T09:39:48Z</cp:lastPrinted>
  <dcterms:created xsi:type="dcterms:W3CDTF">2012-11-28T11:32:44Z</dcterms:created>
  <dcterms:modified xsi:type="dcterms:W3CDTF">2023-11-30T08:32:15Z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0x0101006B377BDA2DBBF24D97F0C544E11E9BC3</vt:lpwstr>
  </property>
</Properties>
</file>