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8" r:id="rId5"/>
  </p:sldMasterIdLst>
  <p:notesMasterIdLst>
    <p:notesMasterId r:id="rId173"/>
  </p:notesMasterIdLst>
  <p:handoutMasterIdLst>
    <p:handoutMasterId r:id="rId174"/>
  </p:handoutMasterIdLst>
  <p:sldIdLst>
    <p:sldId id="762" r:id="rId6"/>
    <p:sldId id="1393" r:id="rId7"/>
    <p:sldId id="1395" r:id="rId8"/>
    <p:sldId id="1502" r:id="rId9"/>
    <p:sldId id="1504" r:id="rId10"/>
    <p:sldId id="1503" r:id="rId11"/>
    <p:sldId id="1505" r:id="rId12"/>
    <p:sldId id="354" r:id="rId13"/>
    <p:sldId id="1507" r:id="rId14"/>
    <p:sldId id="1509" r:id="rId15"/>
    <p:sldId id="1506" r:id="rId16"/>
    <p:sldId id="1510" r:id="rId17"/>
    <p:sldId id="1511" r:id="rId18"/>
    <p:sldId id="1512" r:id="rId19"/>
    <p:sldId id="1508" r:id="rId20"/>
    <p:sldId id="1514" r:id="rId21"/>
    <p:sldId id="1396" r:id="rId22"/>
    <p:sldId id="1101" r:id="rId23"/>
    <p:sldId id="1102" r:id="rId24"/>
    <p:sldId id="1399" r:id="rId25"/>
    <p:sldId id="1516" r:id="rId26"/>
    <p:sldId id="1519" r:id="rId27"/>
    <p:sldId id="1517" r:id="rId28"/>
    <p:sldId id="1518" r:id="rId29"/>
    <p:sldId id="1520" r:id="rId30"/>
    <p:sldId id="1521" r:id="rId31"/>
    <p:sldId id="1522" r:id="rId32"/>
    <p:sldId id="1397" r:id="rId33"/>
    <p:sldId id="1532" r:id="rId34"/>
    <p:sldId id="1533" r:id="rId35"/>
    <p:sldId id="1398" r:id="rId36"/>
    <p:sldId id="1523" r:id="rId37"/>
    <p:sldId id="1524" r:id="rId38"/>
    <p:sldId id="1525" r:id="rId39"/>
    <p:sldId id="1526" r:id="rId40"/>
    <p:sldId id="1527" r:id="rId41"/>
    <p:sldId id="1528" r:id="rId42"/>
    <p:sldId id="1529" r:id="rId43"/>
    <p:sldId id="1530" r:id="rId44"/>
    <p:sldId id="1531" r:id="rId45"/>
    <p:sldId id="261" r:id="rId46"/>
    <p:sldId id="1534" r:id="rId47"/>
    <p:sldId id="1535" r:id="rId48"/>
    <p:sldId id="1498" r:id="rId49"/>
    <p:sldId id="1542" r:id="rId50"/>
    <p:sldId id="1543" r:id="rId51"/>
    <p:sldId id="1412" r:id="rId52"/>
    <p:sldId id="1544" r:id="rId53"/>
    <p:sldId id="630" r:id="rId54"/>
    <p:sldId id="1545" r:id="rId55"/>
    <p:sldId id="1554" r:id="rId56"/>
    <p:sldId id="1414" r:id="rId57"/>
    <p:sldId id="1546" r:id="rId58"/>
    <p:sldId id="258" r:id="rId59"/>
    <p:sldId id="259" r:id="rId60"/>
    <p:sldId id="1415" r:id="rId61"/>
    <p:sldId id="1416" r:id="rId62"/>
    <p:sldId id="1426" r:id="rId63"/>
    <p:sldId id="1484" r:id="rId64"/>
    <p:sldId id="1486" r:id="rId65"/>
    <p:sldId id="1418" r:id="rId66"/>
    <p:sldId id="1547" r:id="rId67"/>
    <p:sldId id="264" r:id="rId68"/>
    <p:sldId id="265" r:id="rId69"/>
    <p:sldId id="1551" r:id="rId70"/>
    <p:sldId id="1548" r:id="rId71"/>
    <p:sldId id="1549" r:id="rId72"/>
    <p:sldId id="1424" r:id="rId73"/>
    <p:sldId id="1500" r:id="rId74"/>
    <p:sldId id="1427" r:id="rId75"/>
    <p:sldId id="1499" r:id="rId76"/>
    <p:sldId id="1550" r:id="rId77"/>
    <p:sldId id="376" r:id="rId78"/>
    <p:sldId id="377" r:id="rId79"/>
    <p:sldId id="1429" r:id="rId80"/>
    <p:sldId id="1432" r:id="rId81"/>
    <p:sldId id="1487" r:id="rId82"/>
    <p:sldId id="1488" r:id="rId83"/>
    <p:sldId id="1433" r:id="rId84"/>
    <p:sldId id="1324" r:id="rId85"/>
    <p:sldId id="1434" r:id="rId86"/>
    <p:sldId id="1615" r:id="rId87"/>
    <p:sldId id="1616" r:id="rId88"/>
    <p:sldId id="1617" r:id="rId89"/>
    <p:sldId id="1490" r:id="rId90"/>
    <p:sldId id="1491" r:id="rId91"/>
    <p:sldId id="1373" r:id="rId92"/>
    <p:sldId id="1489" r:id="rId93"/>
    <p:sldId id="1493" r:id="rId94"/>
    <p:sldId id="1552" r:id="rId95"/>
    <p:sldId id="1553" r:id="rId96"/>
    <p:sldId id="1492" r:id="rId97"/>
    <p:sldId id="1437" r:id="rId98"/>
    <p:sldId id="972" r:id="rId99"/>
    <p:sldId id="1111" r:id="rId100"/>
    <p:sldId id="973" r:id="rId101"/>
    <p:sldId id="974" r:id="rId102"/>
    <p:sldId id="975" r:id="rId103"/>
    <p:sldId id="976" r:id="rId104"/>
    <p:sldId id="977" r:id="rId105"/>
    <p:sldId id="1608" r:id="rId106"/>
    <p:sldId id="1609" r:id="rId107"/>
    <p:sldId id="980" r:id="rId108"/>
    <p:sldId id="981" r:id="rId109"/>
    <p:sldId id="982" r:id="rId110"/>
    <p:sldId id="1559" r:id="rId111"/>
    <p:sldId id="1562" r:id="rId112"/>
    <p:sldId id="1610" r:id="rId113"/>
    <p:sldId id="1611" r:id="rId114"/>
    <p:sldId id="1561" r:id="rId115"/>
    <p:sldId id="1558" r:id="rId116"/>
    <p:sldId id="1565" r:id="rId117"/>
    <p:sldId id="1563" r:id="rId118"/>
    <p:sldId id="1564" r:id="rId119"/>
    <p:sldId id="1566" r:id="rId120"/>
    <p:sldId id="1567" r:id="rId121"/>
    <p:sldId id="1568" r:id="rId122"/>
    <p:sldId id="1569" r:id="rId123"/>
    <p:sldId id="1570" r:id="rId124"/>
    <p:sldId id="1571" r:id="rId125"/>
    <p:sldId id="1572" r:id="rId126"/>
    <p:sldId id="1573" r:id="rId127"/>
    <p:sldId id="1574" r:id="rId128"/>
    <p:sldId id="1584" r:id="rId129"/>
    <p:sldId id="1575" r:id="rId130"/>
    <p:sldId id="1576" r:id="rId131"/>
    <p:sldId id="1577" r:id="rId132"/>
    <p:sldId id="1578" r:id="rId133"/>
    <p:sldId id="1579" r:id="rId134"/>
    <p:sldId id="1585" r:id="rId135"/>
    <p:sldId id="1586" r:id="rId136"/>
    <p:sldId id="1596" r:id="rId137"/>
    <p:sldId id="1587" r:id="rId138"/>
    <p:sldId id="1588" r:id="rId139"/>
    <p:sldId id="1589" r:id="rId140"/>
    <p:sldId id="1590" r:id="rId141"/>
    <p:sldId id="1591" r:id="rId142"/>
    <p:sldId id="1593" r:id="rId143"/>
    <p:sldId id="1594" r:id="rId144"/>
    <p:sldId id="1595" r:id="rId145"/>
    <p:sldId id="1598" r:id="rId146"/>
    <p:sldId id="1599" r:id="rId147"/>
    <p:sldId id="1600" r:id="rId148"/>
    <p:sldId id="1597" r:id="rId149"/>
    <p:sldId id="1439" r:id="rId150"/>
    <p:sldId id="1440" r:id="rId151"/>
    <p:sldId id="1601" r:id="rId152"/>
    <p:sldId id="274" r:id="rId153"/>
    <p:sldId id="1442" r:id="rId154"/>
    <p:sldId id="1443" r:id="rId155"/>
    <p:sldId id="1602" r:id="rId156"/>
    <p:sldId id="1603" r:id="rId157"/>
    <p:sldId id="1604" r:id="rId158"/>
    <p:sldId id="1605" r:id="rId159"/>
    <p:sldId id="1606" r:id="rId160"/>
    <p:sldId id="1607" r:id="rId161"/>
    <p:sldId id="278" r:id="rId162"/>
    <p:sldId id="279" r:id="rId163"/>
    <p:sldId id="280" r:id="rId164"/>
    <p:sldId id="281" r:id="rId165"/>
    <p:sldId id="282" r:id="rId166"/>
    <p:sldId id="283" r:id="rId167"/>
    <p:sldId id="284" r:id="rId168"/>
    <p:sldId id="285" r:id="rId169"/>
    <p:sldId id="286" r:id="rId170"/>
    <p:sldId id="287" r:id="rId171"/>
    <p:sldId id="1384" r:id="rId172"/>
  </p:sldIdLst>
  <p:sldSz cx="9144000" cy="6858000" type="screen4x3"/>
  <p:notesSz cx="6797675" cy="9926638"/>
  <p:custDataLst>
    <p:tags r:id="rId175"/>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AF3F"/>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1" autoAdjust="0"/>
    <p:restoredTop sz="90606" autoAdjust="0"/>
  </p:normalViewPr>
  <p:slideViewPr>
    <p:cSldViewPr>
      <p:cViewPr varScale="1">
        <p:scale>
          <a:sx n="133" d="100"/>
          <a:sy n="133" d="100"/>
        </p:scale>
        <p:origin x="588" y="114"/>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117" Type="http://schemas.openxmlformats.org/officeDocument/2006/relationships/slide" Target="slides/slide112.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12" Type="http://schemas.openxmlformats.org/officeDocument/2006/relationships/slide" Target="slides/slide107.xml"/><Relationship Id="rId133" Type="http://schemas.openxmlformats.org/officeDocument/2006/relationships/slide" Target="slides/slide128.xml"/><Relationship Id="rId138" Type="http://schemas.openxmlformats.org/officeDocument/2006/relationships/slide" Target="slides/slide133.xml"/><Relationship Id="rId154" Type="http://schemas.openxmlformats.org/officeDocument/2006/relationships/slide" Target="slides/slide149.xml"/><Relationship Id="rId159" Type="http://schemas.openxmlformats.org/officeDocument/2006/relationships/slide" Target="slides/slide154.xml"/><Relationship Id="rId175" Type="http://schemas.openxmlformats.org/officeDocument/2006/relationships/tags" Target="tags/tag1.xml"/><Relationship Id="rId170" Type="http://schemas.openxmlformats.org/officeDocument/2006/relationships/slide" Target="slides/slide165.xml"/><Relationship Id="rId16" Type="http://schemas.openxmlformats.org/officeDocument/2006/relationships/slide" Target="slides/slide11.xml"/><Relationship Id="rId107" Type="http://schemas.openxmlformats.org/officeDocument/2006/relationships/slide" Target="slides/slide102.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102" Type="http://schemas.openxmlformats.org/officeDocument/2006/relationships/slide" Target="slides/slide97.xml"/><Relationship Id="rId123" Type="http://schemas.openxmlformats.org/officeDocument/2006/relationships/slide" Target="slides/slide118.xml"/><Relationship Id="rId128" Type="http://schemas.openxmlformats.org/officeDocument/2006/relationships/slide" Target="slides/slide123.xml"/><Relationship Id="rId144" Type="http://schemas.openxmlformats.org/officeDocument/2006/relationships/slide" Target="slides/slide139.xml"/><Relationship Id="rId149" Type="http://schemas.openxmlformats.org/officeDocument/2006/relationships/slide" Target="slides/slide144.xml"/><Relationship Id="rId5" Type="http://schemas.openxmlformats.org/officeDocument/2006/relationships/slideMaster" Target="slideMasters/slideMaster2.xml"/><Relationship Id="rId90" Type="http://schemas.openxmlformats.org/officeDocument/2006/relationships/slide" Target="slides/slide85.xml"/><Relationship Id="rId95" Type="http://schemas.openxmlformats.org/officeDocument/2006/relationships/slide" Target="slides/slide90.xml"/><Relationship Id="rId160" Type="http://schemas.openxmlformats.org/officeDocument/2006/relationships/slide" Target="slides/slide155.xml"/><Relationship Id="rId165" Type="http://schemas.openxmlformats.org/officeDocument/2006/relationships/slide" Target="slides/slide160.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113" Type="http://schemas.openxmlformats.org/officeDocument/2006/relationships/slide" Target="slides/slide108.xml"/><Relationship Id="rId118" Type="http://schemas.openxmlformats.org/officeDocument/2006/relationships/slide" Target="slides/slide113.xml"/><Relationship Id="rId134" Type="http://schemas.openxmlformats.org/officeDocument/2006/relationships/slide" Target="slides/slide129.xml"/><Relationship Id="rId139" Type="http://schemas.openxmlformats.org/officeDocument/2006/relationships/slide" Target="slides/slide134.xml"/><Relationship Id="rId80" Type="http://schemas.openxmlformats.org/officeDocument/2006/relationships/slide" Target="slides/slide75.xml"/><Relationship Id="rId85" Type="http://schemas.openxmlformats.org/officeDocument/2006/relationships/slide" Target="slides/slide80.xml"/><Relationship Id="rId150" Type="http://schemas.openxmlformats.org/officeDocument/2006/relationships/slide" Target="slides/slide145.xml"/><Relationship Id="rId155" Type="http://schemas.openxmlformats.org/officeDocument/2006/relationships/slide" Target="slides/slide150.xml"/><Relationship Id="rId171" Type="http://schemas.openxmlformats.org/officeDocument/2006/relationships/slide" Target="slides/slide166.xml"/><Relationship Id="rId176" Type="http://schemas.openxmlformats.org/officeDocument/2006/relationships/commentAuthors" Target="commentAuthors.xml"/><Relationship Id="rId12" Type="http://schemas.openxmlformats.org/officeDocument/2006/relationships/slide" Target="slides/slide7.xml"/><Relationship Id="rId17" Type="http://schemas.openxmlformats.org/officeDocument/2006/relationships/slide" Target="slides/slide12.xml"/><Relationship Id="rId33" Type="http://schemas.openxmlformats.org/officeDocument/2006/relationships/slide" Target="slides/slide28.xml"/><Relationship Id="rId38" Type="http://schemas.openxmlformats.org/officeDocument/2006/relationships/slide" Target="slides/slide33.xml"/><Relationship Id="rId59" Type="http://schemas.openxmlformats.org/officeDocument/2006/relationships/slide" Target="slides/slide54.xml"/><Relationship Id="rId103" Type="http://schemas.openxmlformats.org/officeDocument/2006/relationships/slide" Target="slides/slide98.xml"/><Relationship Id="rId108" Type="http://schemas.openxmlformats.org/officeDocument/2006/relationships/slide" Target="slides/slide103.xml"/><Relationship Id="rId124" Type="http://schemas.openxmlformats.org/officeDocument/2006/relationships/slide" Target="slides/slide119.xml"/><Relationship Id="rId129" Type="http://schemas.openxmlformats.org/officeDocument/2006/relationships/slide" Target="slides/slide124.xml"/><Relationship Id="rId54" Type="http://schemas.openxmlformats.org/officeDocument/2006/relationships/slide" Target="slides/slide49.xml"/><Relationship Id="rId70" Type="http://schemas.openxmlformats.org/officeDocument/2006/relationships/slide" Target="slides/slide65.xml"/><Relationship Id="rId75" Type="http://schemas.openxmlformats.org/officeDocument/2006/relationships/slide" Target="slides/slide70.xml"/><Relationship Id="rId91" Type="http://schemas.openxmlformats.org/officeDocument/2006/relationships/slide" Target="slides/slide86.xml"/><Relationship Id="rId96" Type="http://schemas.openxmlformats.org/officeDocument/2006/relationships/slide" Target="slides/slide91.xml"/><Relationship Id="rId140" Type="http://schemas.openxmlformats.org/officeDocument/2006/relationships/slide" Target="slides/slide135.xml"/><Relationship Id="rId145" Type="http://schemas.openxmlformats.org/officeDocument/2006/relationships/slide" Target="slides/slide140.xml"/><Relationship Id="rId161" Type="http://schemas.openxmlformats.org/officeDocument/2006/relationships/slide" Target="slides/slide156.xml"/><Relationship Id="rId166" Type="http://schemas.openxmlformats.org/officeDocument/2006/relationships/slide" Target="slides/slide161.xml"/><Relationship Id="rId1" Type="http://schemas.openxmlformats.org/officeDocument/2006/relationships/customXml" Target="../customXml/item1.xml"/><Relationship Id="rId6" Type="http://schemas.openxmlformats.org/officeDocument/2006/relationships/slide" Target="slides/slide1.xml"/><Relationship Id="rId23" Type="http://schemas.openxmlformats.org/officeDocument/2006/relationships/slide" Target="slides/slide18.xml"/><Relationship Id="rId28" Type="http://schemas.openxmlformats.org/officeDocument/2006/relationships/slide" Target="slides/slide23.xml"/><Relationship Id="rId49" Type="http://schemas.openxmlformats.org/officeDocument/2006/relationships/slide" Target="slides/slide44.xml"/><Relationship Id="rId114" Type="http://schemas.openxmlformats.org/officeDocument/2006/relationships/slide" Target="slides/slide109.xml"/><Relationship Id="rId119" Type="http://schemas.openxmlformats.org/officeDocument/2006/relationships/slide" Target="slides/slide114.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122" Type="http://schemas.openxmlformats.org/officeDocument/2006/relationships/slide" Target="slides/slide117.xml"/><Relationship Id="rId130" Type="http://schemas.openxmlformats.org/officeDocument/2006/relationships/slide" Target="slides/slide125.xml"/><Relationship Id="rId135" Type="http://schemas.openxmlformats.org/officeDocument/2006/relationships/slide" Target="slides/slide130.xml"/><Relationship Id="rId143" Type="http://schemas.openxmlformats.org/officeDocument/2006/relationships/slide" Target="slides/slide138.xml"/><Relationship Id="rId148" Type="http://schemas.openxmlformats.org/officeDocument/2006/relationships/slide" Target="slides/slide143.xml"/><Relationship Id="rId151" Type="http://schemas.openxmlformats.org/officeDocument/2006/relationships/slide" Target="slides/slide146.xml"/><Relationship Id="rId156" Type="http://schemas.openxmlformats.org/officeDocument/2006/relationships/slide" Target="slides/slide151.xml"/><Relationship Id="rId164" Type="http://schemas.openxmlformats.org/officeDocument/2006/relationships/slide" Target="slides/slide159.xml"/><Relationship Id="rId169" Type="http://schemas.openxmlformats.org/officeDocument/2006/relationships/slide" Target="slides/slide164.xml"/><Relationship Id="rId177"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72" Type="http://schemas.openxmlformats.org/officeDocument/2006/relationships/slide" Target="slides/slide167.xml"/><Relationship Id="rId180" Type="http://schemas.openxmlformats.org/officeDocument/2006/relationships/tableStyles" Target="tableStyles.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slide" Target="slides/slide10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 Id="rId120" Type="http://schemas.openxmlformats.org/officeDocument/2006/relationships/slide" Target="slides/slide115.xml"/><Relationship Id="rId125" Type="http://schemas.openxmlformats.org/officeDocument/2006/relationships/slide" Target="slides/slide120.xml"/><Relationship Id="rId141" Type="http://schemas.openxmlformats.org/officeDocument/2006/relationships/slide" Target="slides/slide136.xml"/><Relationship Id="rId146" Type="http://schemas.openxmlformats.org/officeDocument/2006/relationships/slide" Target="slides/slide141.xml"/><Relationship Id="rId167" Type="http://schemas.openxmlformats.org/officeDocument/2006/relationships/slide" Target="slides/slide162.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162" Type="http://schemas.openxmlformats.org/officeDocument/2006/relationships/slide" Target="slides/slide157.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110" Type="http://schemas.openxmlformats.org/officeDocument/2006/relationships/slide" Target="slides/slide105.xml"/><Relationship Id="rId115" Type="http://schemas.openxmlformats.org/officeDocument/2006/relationships/slide" Target="slides/slide110.xml"/><Relationship Id="rId131" Type="http://schemas.openxmlformats.org/officeDocument/2006/relationships/slide" Target="slides/slide126.xml"/><Relationship Id="rId136" Type="http://schemas.openxmlformats.org/officeDocument/2006/relationships/slide" Target="slides/slide131.xml"/><Relationship Id="rId157" Type="http://schemas.openxmlformats.org/officeDocument/2006/relationships/slide" Target="slides/slide152.xml"/><Relationship Id="rId178" Type="http://schemas.openxmlformats.org/officeDocument/2006/relationships/viewProps" Target="viewProps.xml"/><Relationship Id="rId61" Type="http://schemas.openxmlformats.org/officeDocument/2006/relationships/slide" Target="slides/slide56.xml"/><Relationship Id="rId82" Type="http://schemas.openxmlformats.org/officeDocument/2006/relationships/slide" Target="slides/slide77.xml"/><Relationship Id="rId152" Type="http://schemas.openxmlformats.org/officeDocument/2006/relationships/slide" Target="slides/slide147.xml"/><Relationship Id="rId173" Type="http://schemas.openxmlformats.org/officeDocument/2006/relationships/notesMaster" Target="notesMasters/notesMaster1.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slide" Target="slides/slide100.xml"/><Relationship Id="rId126" Type="http://schemas.openxmlformats.org/officeDocument/2006/relationships/slide" Target="slides/slide121.xml"/><Relationship Id="rId147" Type="http://schemas.openxmlformats.org/officeDocument/2006/relationships/slide" Target="slides/slide142.xml"/><Relationship Id="rId168" Type="http://schemas.openxmlformats.org/officeDocument/2006/relationships/slide" Target="slides/slide163.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slide" Target="slides/slide93.xml"/><Relationship Id="rId121" Type="http://schemas.openxmlformats.org/officeDocument/2006/relationships/slide" Target="slides/slide116.xml"/><Relationship Id="rId142" Type="http://schemas.openxmlformats.org/officeDocument/2006/relationships/slide" Target="slides/slide137.xml"/><Relationship Id="rId163" Type="http://schemas.openxmlformats.org/officeDocument/2006/relationships/slide" Target="slides/slide158.xml"/><Relationship Id="rId3" Type="http://schemas.openxmlformats.org/officeDocument/2006/relationships/customXml" Target="../customXml/item3.xml"/><Relationship Id="rId25" Type="http://schemas.openxmlformats.org/officeDocument/2006/relationships/slide" Target="slides/slide20.xml"/><Relationship Id="rId46" Type="http://schemas.openxmlformats.org/officeDocument/2006/relationships/slide" Target="slides/slide41.xml"/><Relationship Id="rId67" Type="http://schemas.openxmlformats.org/officeDocument/2006/relationships/slide" Target="slides/slide62.xml"/><Relationship Id="rId116" Type="http://schemas.openxmlformats.org/officeDocument/2006/relationships/slide" Target="slides/slide111.xml"/><Relationship Id="rId137" Type="http://schemas.openxmlformats.org/officeDocument/2006/relationships/slide" Target="slides/slide132.xml"/><Relationship Id="rId158" Type="http://schemas.openxmlformats.org/officeDocument/2006/relationships/slide" Target="slides/slide153.xml"/><Relationship Id="rId20" Type="http://schemas.openxmlformats.org/officeDocument/2006/relationships/slide" Target="slides/slide15.xml"/><Relationship Id="rId41" Type="http://schemas.openxmlformats.org/officeDocument/2006/relationships/slide" Target="slides/slide36.xml"/><Relationship Id="rId62" Type="http://schemas.openxmlformats.org/officeDocument/2006/relationships/slide" Target="slides/slide57.xml"/><Relationship Id="rId83" Type="http://schemas.openxmlformats.org/officeDocument/2006/relationships/slide" Target="slides/slide78.xml"/><Relationship Id="rId88" Type="http://schemas.openxmlformats.org/officeDocument/2006/relationships/slide" Target="slides/slide83.xml"/><Relationship Id="rId111" Type="http://schemas.openxmlformats.org/officeDocument/2006/relationships/slide" Target="slides/slide106.xml"/><Relationship Id="rId132" Type="http://schemas.openxmlformats.org/officeDocument/2006/relationships/slide" Target="slides/slide127.xml"/><Relationship Id="rId153" Type="http://schemas.openxmlformats.org/officeDocument/2006/relationships/slide" Target="slides/slide148.xml"/><Relationship Id="rId174" Type="http://schemas.openxmlformats.org/officeDocument/2006/relationships/handoutMaster" Target="handoutMasters/handoutMaster1.xml"/><Relationship Id="rId179" Type="http://schemas.openxmlformats.org/officeDocument/2006/relationships/theme" Target="theme/theme1.xml"/><Relationship Id="rId15" Type="http://schemas.openxmlformats.org/officeDocument/2006/relationships/slide" Target="slides/slide10.xml"/><Relationship Id="rId36" Type="http://schemas.openxmlformats.org/officeDocument/2006/relationships/slide" Target="slides/slide31.xml"/><Relationship Id="rId57" Type="http://schemas.openxmlformats.org/officeDocument/2006/relationships/slide" Target="slides/slide52.xml"/><Relationship Id="rId106" Type="http://schemas.openxmlformats.org/officeDocument/2006/relationships/slide" Target="slides/slide101.xml"/><Relationship Id="rId127" Type="http://schemas.openxmlformats.org/officeDocument/2006/relationships/slide" Target="slides/slide12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11T13:16:16.611" idx="23">
    <p:pos x="5451" y="1328"/>
    <p:text>nepřehledné, asi do tabulky</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11T13:18:38.110" idx="25">
    <p:pos x="5598" y="1176"/>
    <p:text>nepřehledné</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825338-7B21-4535-82CD-741307737A2C}" type="doc">
      <dgm:prSet loTypeId="urn:microsoft.com/office/officeart/2005/8/layout/hProcess9" loCatId="process" qsTypeId="urn:microsoft.com/office/officeart/2005/8/quickstyle/simple1" qsCatId="simple" csTypeId="urn:microsoft.com/office/officeart/2005/8/colors/accent1_2" csCatId="accent1" phldr="1"/>
      <dgm:spPr/>
    </dgm:pt>
    <dgm:pt modelId="{3FEA314A-76DC-40E4-9F53-DDF999C429A7}">
      <dgm:prSet phldrT="[Text]"/>
      <dgm:spPr/>
      <dgm:t>
        <a:bodyPr/>
        <a:lstStyle/>
        <a:p>
          <a:r>
            <a:rPr lang="cs-CZ" dirty="0"/>
            <a:t>zahájení </a:t>
          </a:r>
        </a:p>
      </dgm:t>
    </dgm:pt>
    <dgm:pt modelId="{6EADD91F-7A7D-4CB3-9818-5A2995C0BB7B}" type="parTrans" cxnId="{FE6AB514-744F-4A04-84BC-D1BEB596E272}">
      <dgm:prSet/>
      <dgm:spPr/>
      <dgm:t>
        <a:bodyPr/>
        <a:lstStyle/>
        <a:p>
          <a:endParaRPr lang="cs-CZ"/>
        </a:p>
      </dgm:t>
    </dgm:pt>
    <dgm:pt modelId="{57040F41-70D2-476B-9860-66B5BB17878A}" type="sibTrans" cxnId="{FE6AB514-744F-4A04-84BC-D1BEB596E272}">
      <dgm:prSet/>
      <dgm:spPr/>
      <dgm:t>
        <a:bodyPr/>
        <a:lstStyle/>
        <a:p>
          <a:endParaRPr lang="cs-CZ"/>
        </a:p>
      </dgm:t>
    </dgm:pt>
    <dgm:pt modelId="{F4CF5A4E-FB50-49D4-81E6-8A130221568B}">
      <dgm:prSet phldrT="[Text]"/>
      <dgm:spPr/>
      <dgm:t>
        <a:bodyPr/>
        <a:lstStyle/>
        <a:p>
          <a:r>
            <a:rPr lang="cs-CZ" dirty="0"/>
            <a:t>nabídky </a:t>
          </a:r>
        </a:p>
      </dgm:t>
    </dgm:pt>
    <dgm:pt modelId="{307E55B4-D0C0-416B-87A5-44182D807FAA}" type="parTrans" cxnId="{05F9806E-694C-4A86-9307-CF91703923C2}">
      <dgm:prSet/>
      <dgm:spPr/>
      <dgm:t>
        <a:bodyPr/>
        <a:lstStyle/>
        <a:p>
          <a:endParaRPr lang="cs-CZ"/>
        </a:p>
      </dgm:t>
    </dgm:pt>
    <dgm:pt modelId="{119A76A7-900B-4EC6-9725-E57C4CD180EF}" type="sibTrans" cxnId="{05F9806E-694C-4A86-9307-CF91703923C2}">
      <dgm:prSet/>
      <dgm:spPr/>
      <dgm:t>
        <a:bodyPr/>
        <a:lstStyle/>
        <a:p>
          <a:endParaRPr lang="cs-CZ"/>
        </a:p>
      </dgm:t>
    </dgm:pt>
    <dgm:pt modelId="{6B7A9D00-2788-43E0-AFC8-942000E1DF84}">
      <dgm:prSet phldrT="[Text]"/>
      <dgm:spPr/>
      <dgm:t>
        <a:bodyPr/>
        <a:lstStyle/>
        <a:p>
          <a:r>
            <a:rPr lang="cs-CZ" dirty="0"/>
            <a:t>uzavření smlouvy</a:t>
          </a:r>
        </a:p>
      </dgm:t>
    </dgm:pt>
    <dgm:pt modelId="{AB98132F-A0A6-44D4-84D9-911C5F71426B}" type="parTrans" cxnId="{8D435AEE-B9FD-4991-8687-61377AE0CEA1}">
      <dgm:prSet/>
      <dgm:spPr/>
      <dgm:t>
        <a:bodyPr/>
        <a:lstStyle/>
        <a:p>
          <a:endParaRPr lang="cs-CZ"/>
        </a:p>
      </dgm:t>
    </dgm:pt>
    <dgm:pt modelId="{D074F0D3-E073-4541-8C66-BAA4165E25CC}" type="sibTrans" cxnId="{8D435AEE-B9FD-4991-8687-61377AE0CEA1}">
      <dgm:prSet/>
      <dgm:spPr/>
      <dgm:t>
        <a:bodyPr/>
        <a:lstStyle/>
        <a:p>
          <a:endParaRPr lang="cs-CZ"/>
        </a:p>
      </dgm:t>
    </dgm:pt>
    <dgm:pt modelId="{F9517070-C892-47D8-81CF-3EE3248B3777}">
      <dgm:prSet/>
      <dgm:spPr/>
      <dgm:t>
        <a:bodyPr/>
        <a:lstStyle/>
        <a:p>
          <a:r>
            <a:rPr lang="cs-CZ"/>
            <a:t>výběr dodavatele</a:t>
          </a:r>
          <a:endParaRPr lang="cs-CZ" dirty="0"/>
        </a:p>
      </dgm:t>
    </dgm:pt>
    <dgm:pt modelId="{79A0D2FC-B4A4-4250-A287-5AD727C2B72E}" type="parTrans" cxnId="{5D968799-9FE0-4DD7-8724-6DA7BB2B5D9B}">
      <dgm:prSet/>
      <dgm:spPr/>
      <dgm:t>
        <a:bodyPr/>
        <a:lstStyle/>
        <a:p>
          <a:endParaRPr lang="cs-CZ"/>
        </a:p>
      </dgm:t>
    </dgm:pt>
    <dgm:pt modelId="{BB403CF9-A753-4824-A2FE-B9FC08E0E4E3}" type="sibTrans" cxnId="{5D968799-9FE0-4DD7-8724-6DA7BB2B5D9B}">
      <dgm:prSet/>
      <dgm:spPr/>
      <dgm:t>
        <a:bodyPr/>
        <a:lstStyle/>
        <a:p>
          <a:endParaRPr lang="cs-CZ"/>
        </a:p>
      </dgm:t>
    </dgm:pt>
    <dgm:pt modelId="{6C7C716A-D50F-4743-ACD1-6012B709FC4A}" type="pres">
      <dgm:prSet presAssocID="{86825338-7B21-4535-82CD-741307737A2C}" presName="CompostProcess" presStyleCnt="0">
        <dgm:presLayoutVars>
          <dgm:dir/>
          <dgm:resizeHandles val="exact"/>
        </dgm:presLayoutVars>
      </dgm:prSet>
      <dgm:spPr/>
    </dgm:pt>
    <dgm:pt modelId="{2103F83A-D25A-4ABB-9E44-71C1FC058CF8}" type="pres">
      <dgm:prSet presAssocID="{86825338-7B21-4535-82CD-741307737A2C}" presName="arrow" presStyleLbl="bgShp" presStyleIdx="0" presStyleCnt="1"/>
      <dgm:spPr>
        <a:solidFill>
          <a:schemeClr val="tx1">
            <a:lumMod val="65000"/>
            <a:lumOff val="35000"/>
          </a:schemeClr>
        </a:solidFill>
      </dgm:spPr>
    </dgm:pt>
    <dgm:pt modelId="{BA009285-8EE1-4E3E-9FAF-EA29DF1DB144}" type="pres">
      <dgm:prSet presAssocID="{86825338-7B21-4535-82CD-741307737A2C}" presName="linearProcess" presStyleCnt="0"/>
      <dgm:spPr/>
    </dgm:pt>
    <dgm:pt modelId="{5D3802DF-A486-4376-A609-015125E9635C}" type="pres">
      <dgm:prSet presAssocID="{3FEA314A-76DC-40E4-9F53-DDF999C429A7}" presName="textNode" presStyleLbl="node1" presStyleIdx="0" presStyleCnt="4">
        <dgm:presLayoutVars>
          <dgm:bulletEnabled val="1"/>
        </dgm:presLayoutVars>
      </dgm:prSet>
      <dgm:spPr/>
      <dgm:t>
        <a:bodyPr/>
        <a:lstStyle/>
        <a:p>
          <a:endParaRPr lang="cs-CZ"/>
        </a:p>
      </dgm:t>
    </dgm:pt>
    <dgm:pt modelId="{F534A372-C2E4-41A0-B6CA-03C845AA7FE5}" type="pres">
      <dgm:prSet presAssocID="{57040F41-70D2-476B-9860-66B5BB17878A}" presName="sibTrans" presStyleCnt="0"/>
      <dgm:spPr/>
    </dgm:pt>
    <dgm:pt modelId="{4C9FE642-F33C-4545-A2F9-AEF14210950D}" type="pres">
      <dgm:prSet presAssocID="{F4CF5A4E-FB50-49D4-81E6-8A130221568B}" presName="textNode" presStyleLbl="node1" presStyleIdx="1" presStyleCnt="4">
        <dgm:presLayoutVars>
          <dgm:bulletEnabled val="1"/>
        </dgm:presLayoutVars>
      </dgm:prSet>
      <dgm:spPr/>
      <dgm:t>
        <a:bodyPr/>
        <a:lstStyle/>
        <a:p>
          <a:endParaRPr lang="cs-CZ"/>
        </a:p>
      </dgm:t>
    </dgm:pt>
    <dgm:pt modelId="{F0F2882F-9732-4771-9F20-2D6024265196}" type="pres">
      <dgm:prSet presAssocID="{119A76A7-900B-4EC6-9725-E57C4CD180EF}" presName="sibTrans" presStyleCnt="0"/>
      <dgm:spPr/>
    </dgm:pt>
    <dgm:pt modelId="{DE5CEB43-0056-41F4-84EA-12AFE3B2D9FA}" type="pres">
      <dgm:prSet presAssocID="{F9517070-C892-47D8-81CF-3EE3248B3777}" presName="textNode" presStyleLbl="node1" presStyleIdx="2" presStyleCnt="4">
        <dgm:presLayoutVars>
          <dgm:bulletEnabled val="1"/>
        </dgm:presLayoutVars>
      </dgm:prSet>
      <dgm:spPr/>
      <dgm:t>
        <a:bodyPr/>
        <a:lstStyle/>
        <a:p>
          <a:endParaRPr lang="cs-CZ"/>
        </a:p>
      </dgm:t>
    </dgm:pt>
    <dgm:pt modelId="{03D38D68-FFF6-426C-A60A-AC94B33155CB}" type="pres">
      <dgm:prSet presAssocID="{BB403CF9-A753-4824-A2FE-B9FC08E0E4E3}" presName="sibTrans" presStyleCnt="0"/>
      <dgm:spPr/>
    </dgm:pt>
    <dgm:pt modelId="{0E027BFC-FB40-4931-A424-7CFB58693BA1}" type="pres">
      <dgm:prSet presAssocID="{6B7A9D00-2788-43E0-AFC8-942000E1DF84}" presName="textNode" presStyleLbl="node1" presStyleIdx="3" presStyleCnt="4">
        <dgm:presLayoutVars>
          <dgm:bulletEnabled val="1"/>
        </dgm:presLayoutVars>
      </dgm:prSet>
      <dgm:spPr/>
      <dgm:t>
        <a:bodyPr/>
        <a:lstStyle/>
        <a:p>
          <a:endParaRPr lang="cs-CZ"/>
        </a:p>
      </dgm:t>
    </dgm:pt>
  </dgm:ptLst>
  <dgm:cxnLst>
    <dgm:cxn modelId="{3F40045A-D4FC-4279-9234-06440A56D731}" type="presOf" srcId="{86825338-7B21-4535-82CD-741307737A2C}" destId="{6C7C716A-D50F-4743-ACD1-6012B709FC4A}" srcOrd="0" destOrd="0" presId="urn:microsoft.com/office/officeart/2005/8/layout/hProcess9"/>
    <dgm:cxn modelId="{FE6AB514-744F-4A04-84BC-D1BEB596E272}" srcId="{86825338-7B21-4535-82CD-741307737A2C}" destId="{3FEA314A-76DC-40E4-9F53-DDF999C429A7}" srcOrd="0" destOrd="0" parTransId="{6EADD91F-7A7D-4CB3-9818-5A2995C0BB7B}" sibTransId="{57040F41-70D2-476B-9860-66B5BB17878A}"/>
    <dgm:cxn modelId="{C38043C8-6CD3-4404-87E5-0F86BF86544D}" type="presOf" srcId="{3FEA314A-76DC-40E4-9F53-DDF999C429A7}" destId="{5D3802DF-A486-4376-A609-015125E9635C}" srcOrd="0" destOrd="0" presId="urn:microsoft.com/office/officeart/2005/8/layout/hProcess9"/>
    <dgm:cxn modelId="{1C9BBDE9-B493-424C-BF07-8F0D477DA5CC}" type="presOf" srcId="{F9517070-C892-47D8-81CF-3EE3248B3777}" destId="{DE5CEB43-0056-41F4-84EA-12AFE3B2D9FA}" srcOrd="0" destOrd="0" presId="urn:microsoft.com/office/officeart/2005/8/layout/hProcess9"/>
    <dgm:cxn modelId="{5D968799-9FE0-4DD7-8724-6DA7BB2B5D9B}" srcId="{86825338-7B21-4535-82CD-741307737A2C}" destId="{F9517070-C892-47D8-81CF-3EE3248B3777}" srcOrd="2" destOrd="0" parTransId="{79A0D2FC-B4A4-4250-A287-5AD727C2B72E}" sibTransId="{BB403CF9-A753-4824-A2FE-B9FC08E0E4E3}"/>
    <dgm:cxn modelId="{C5951D7D-92EA-44BF-9F37-DADDE1117FEB}" type="presOf" srcId="{F4CF5A4E-FB50-49D4-81E6-8A130221568B}" destId="{4C9FE642-F33C-4545-A2F9-AEF14210950D}" srcOrd="0" destOrd="0" presId="urn:microsoft.com/office/officeart/2005/8/layout/hProcess9"/>
    <dgm:cxn modelId="{8D435AEE-B9FD-4991-8687-61377AE0CEA1}" srcId="{86825338-7B21-4535-82CD-741307737A2C}" destId="{6B7A9D00-2788-43E0-AFC8-942000E1DF84}" srcOrd="3" destOrd="0" parTransId="{AB98132F-A0A6-44D4-84D9-911C5F71426B}" sibTransId="{D074F0D3-E073-4541-8C66-BAA4165E25CC}"/>
    <dgm:cxn modelId="{05F9806E-694C-4A86-9307-CF91703923C2}" srcId="{86825338-7B21-4535-82CD-741307737A2C}" destId="{F4CF5A4E-FB50-49D4-81E6-8A130221568B}" srcOrd="1" destOrd="0" parTransId="{307E55B4-D0C0-416B-87A5-44182D807FAA}" sibTransId="{119A76A7-900B-4EC6-9725-E57C4CD180EF}"/>
    <dgm:cxn modelId="{7F57551B-D5BE-47BB-9D69-657EAC598548}" type="presOf" srcId="{6B7A9D00-2788-43E0-AFC8-942000E1DF84}" destId="{0E027BFC-FB40-4931-A424-7CFB58693BA1}" srcOrd="0" destOrd="0" presId="urn:microsoft.com/office/officeart/2005/8/layout/hProcess9"/>
    <dgm:cxn modelId="{82FB5560-4E5C-4253-930C-8099172A5719}" type="presParOf" srcId="{6C7C716A-D50F-4743-ACD1-6012B709FC4A}" destId="{2103F83A-D25A-4ABB-9E44-71C1FC058CF8}" srcOrd="0" destOrd="0" presId="urn:microsoft.com/office/officeart/2005/8/layout/hProcess9"/>
    <dgm:cxn modelId="{03A7338A-7CDF-4B7D-A1C1-9C830D0F3FF3}" type="presParOf" srcId="{6C7C716A-D50F-4743-ACD1-6012B709FC4A}" destId="{BA009285-8EE1-4E3E-9FAF-EA29DF1DB144}" srcOrd="1" destOrd="0" presId="urn:microsoft.com/office/officeart/2005/8/layout/hProcess9"/>
    <dgm:cxn modelId="{C4B67573-BBFB-4EE8-874A-9422633F0641}" type="presParOf" srcId="{BA009285-8EE1-4E3E-9FAF-EA29DF1DB144}" destId="{5D3802DF-A486-4376-A609-015125E9635C}" srcOrd="0" destOrd="0" presId="urn:microsoft.com/office/officeart/2005/8/layout/hProcess9"/>
    <dgm:cxn modelId="{1F7CD941-A95D-42E8-8E9F-4848AB82D82C}" type="presParOf" srcId="{BA009285-8EE1-4E3E-9FAF-EA29DF1DB144}" destId="{F534A372-C2E4-41A0-B6CA-03C845AA7FE5}" srcOrd="1" destOrd="0" presId="urn:microsoft.com/office/officeart/2005/8/layout/hProcess9"/>
    <dgm:cxn modelId="{EAAB07DE-BE0D-4E06-93AD-AEADA469401B}" type="presParOf" srcId="{BA009285-8EE1-4E3E-9FAF-EA29DF1DB144}" destId="{4C9FE642-F33C-4545-A2F9-AEF14210950D}" srcOrd="2" destOrd="0" presId="urn:microsoft.com/office/officeart/2005/8/layout/hProcess9"/>
    <dgm:cxn modelId="{8E6920A9-5FFC-49A3-ADD0-2A23B7BE8372}" type="presParOf" srcId="{BA009285-8EE1-4E3E-9FAF-EA29DF1DB144}" destId="{F0F2882F-9732-4771-9F20-2D6024265196}" srcOrd="3" destOrd="0" presId="urn:microsoft.com/office/officeart/2005/8/layout/hProcess9"/>
    <dgm:cxn modelId="{EB18FCDB-CC6F-431B-9809-A4D395ED44D9}" type="presParOf" srcId="{BA009285-8EE1-4E3E-9FAF-EA29DF1DB144}" destId="{DE5CEB43-0056-41F4-84EA-12AFE3B2D9FA}" srcOrd="4" destOrd="0" presId="urn:microsoft.com/office/officeart/2005/8/layout/hProcess9"/>
    <dgm:cxn modelId="{01DE3D57-5A65-4865-9ED2-E6B83BADD0A3}" type="presParOf" srcId="{BA009285-8EE1-4E3E-9FAF-EA29DF1DB144}" destId="{03D38D68-FFF6-426C-A60A-AC94B33155CB}" srcOrd="5" destOrd="0" presId="urn:microsoft.com/office/officeart/2005/8/layout/hProcess9"/>
    <dgm:cxn modelId="{6C572CE5-83E1-43EE-854C-A5A753D5F12A}" type="presParOf" srcId="{BA009285-8EE1-4E3E-9FAF-EA29DF1DB144}" destId="{0E027BFC-FB40-4931-A424-7CFB58693BA1}"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825338-7B21-4535-82CD-741307737A2C}" type="doc">
      <dgm:prSet loTypeId="urn:microsoft.com/office/officeart/2005/8/layout/hProcess9" loCatId="process" qsTypeId="urn:microsoft.com/office/officeart/2005/8/quickstyle/simple1" qsCatId="simple" csTypeId="urn:microsoft.com/office/officeart/2005/8/colors/accent1_2" csCatId="accent1" phldr="1"/>
      <dgm:spPr/>
    </dgm:pt>
    <dgm:pt modelId="{3FEA314A-76DC-40E4-9F53-DDF999C429A7}">
      <dgm:prSet phldrT="[Text]"/>
      <dgm:spPr/>
      <dgm:t>
        <a:bodyPr/>
        <a:lstStyle/>
        <a:p>
          <a:r>
            <a:rPr lang="cs-CZ" dirty="0"/>
            <a:t>zahájení </a:t>
          </a:r>
        </a:p>
      </dgm:t>
    </dgm:pt>
    <dgm:pt modelId="{6EADD91F-7A7D-4CB3-9818-5A2995C0BB7B}" type="parTrans" cxnId="{FE6AB514-744F-4A04-84BC-D1BEB596E272}">
      <dgm:prSet/>
      <dgm:spPr/>
      <dgm:t>
        <a:bodyPr/>
        <a:lstStyle/>
        <a:p>
          <a:endParaRPr lang="cs-CZ"/>
        </a:p>
      </dgm:t>
    </dgm:pt>
    <dgm:pt modelId="{57040F41-70D2-476B-9860-66B5BB17878A}" type="sibTrans" cxnId="{FE6AB514-744F-4A04-84BC-D1BEB596E272}">
      <dgm:prSet/>
      <dgm:spPr/>
      <dgm:t>
        <a:bodyPr/>
        <a:lstStyle/>
        <a:p>
          <a:endParaRPr lang="cs-CZ"/>
        </a:p>
      </dgm:t>
    </dgm:pt>
    <dgm:pt modelId="{F4CF5A4E-FB50-49D4-81E6-8A130221568B}">
      <dgm:prSet phldrT="[Text]"/>
      <dgm:spPr/>
      <dgm:t>
        <a:bodyPr/>
        <a:lstStyle/>
        <a:p>
          <a:r>
            <a:rPr lang="cs-CZ" dirty="0"/>
            <a:t>nabídky </a:t>
          </a:r>
        </a:p>
      </dgm:t>
    </dgm:pt>
    <dgm:pt modelId="{307E55B4-D0C0-416B-87A5-44182D807FAA}" type="parTrans" cxnId="{05F9806E-694C-4A86-9307-CF91703923C2}">
      <dgm:prSet/>
      <dgm:spPr/>
      <dgm:t>
        <a:bodyPr/>
        <a:lstStyle/>
        <a:p>
          <a:endParaRPr lang="cs-CZ"/>
        </a:p>
      </dgm:t>
    </dgm:pt>
    <dgm:pt modelId="{119A76A7-900B-4EC6-9725-E57C4CD180EF}" type="sibTrans" cxnId="{05F9806E-694C-4A86-9307-CF91703923C2}">
      <dgm:prSet/>
      <dgm:spPr/>
      <dgm:t>
        <a:bodyPr/>
        <a:lstStyle/>
        <a:p>
          <a:endParaRPr lang="cs-CZ"/>
        </a:p>
      </dgm:t>
    </dgm:pt>
    <dgm:pt modelId="{6B7A9D00-2788-43E0-AFC8-942000E1DF84}">
      <dgm:prSet phldrT="[Text]"/>
      <dgm:spPr/>
      <dgm:t>
        <a:bodyPr/>
        <a:lstStyle/>
        <a:p>
          <a:r>
            <a:rPr lang="cs-CZ" dirty="0"/>
            <a:t>uzavření smlouvy</a:t>
          </a:r>
        </a:p>
      </dgm:t>
    </dgm:pt>
    <dgm:pt modelId="{AB98132F-A0A6-44D4-84D9-911C5F71426B}" type="parTrans" cxnId="{8D435AEE-B9FD-4991-8687-61377AE0CEA1}">
      <dgm:prSet/>
      <dgm:spPr/>
      <dgm:t>
        <a:bodyPr/>
        <a:lstStyle/>
        <a:p>
          <a:endParaRPr lang="cs-CZ"/>
        </a:p>
      </dgm:t>
    </dgm:pt>
    <dgm:pt modelId="{D074F0D3-E073-4541-8C66-BAA4165E25CC}" type="sibTrans" cxnId="{8D435AEE-B9FD-4991-8687-61377AE0CEA1}">
      <dgm:prSet/>
      <dgm:spPr/>
      <dgm:t>
        <a:bodyPr/>
        <a:lstStyle/>
        <a:p>
          <a:endParaRPr lang="cs-CZ"/>
        </a:p>
      </dgm:t>
    </dgm:pt>
    <dgm:pt modelId="{F9517070-C892-47D8-81CF-3EE3248B3777}">
      <dgm:prSet/>
      <dgm:spPr/>
      <dgm:t>
        <a:bodyPr/>
        <a:lstStyle/>
        <a:p>
          <a:r>
            <a:rPr lang="cs-CZ" dirty="0"/>
            <a:t>výběr dodavatele</a:t>
          </a:r>
        </a:p>
      </dgm:t>
    </dgm:pt>
    <dgm:pt modelId="{79A0D2FC-B4A4-4250-A287-5AD727C2B72E}" type="parTrans" cxnId="{5D968799-9FE0-4DD7-8724-6DA7BB2B5D9B}">
      <dgm:prSet/>
      <dgm:spPr/>
      <dgm:t>
        <a:bodyPr/>
        <a:lstStyle/>
        <a:p>
          <a:endParaRPr lang="cs-CZ"/>
        </a:p>
      </dgm:t>
    </dgm:pt>
    <dgm:pt modelId="{BB403CF9-A753-4824-A2FE-B9FC08E0E4E3}" type="sibTrans" cxnId="{5D968799-9FE0-4DD7-8724-6DA7BB2B5D9B}">
      <dgm:prSet/>
      <dgm:spPr/>
      <dgm:t>
        <a:bodyPr/>
        <a:lstStyle/>
        <a:p>
          <a:endParaRPr lang="cs-CZ"/>
        </a:p>
      </dgm:t>
    </dgm:pt>
    <dgm:pt modelId="{6C7C716A-D50F-4743-ACD1-6012B709FC4A}" type="pres">
      <dgm:prSet presAssocID="{86825338-7B21-4535-82CD-741307737A2C}" presName="CompostProcess" presStyleCnt="0">
        <dgm:presLayoutVars>
          <dgm:dir/>
          <dgm:resizeHandles val="exact"/>
        </dgm:presLayoutVars>
      </dgm:prSet>
      <dgm:spPr/>
    </dgm:pt>
    <dgm:pt modelId="{2103F83A-D25A-4ABB-9E44-71C1FC058CF8}" type="pres">
      <dgm:prSet presAssocID="{86825338-7B21-4535-82CD-741307737A2C}" presName="arrow" presStyleLbl="bgShp" presStyleIdx="0" presStyleCnt="1"/>
      <dgm:spPr>
        <a:solidFill>
          <a:schemeClr val="tx1">
            <a:lumMod val="65000"/>
            <a:lumOff val="35000"/>
          </a:schemeClr>
        </a:solidFill>
      </dgm:spPr>
    </dgm:pt>
    <dgm:pt modelId="{BA009285-8EE1-4E3E-9FAF-EA29DF1DB144}" type="pres">
      <dgm:prSet presAssocID="{86825338-7B21-4535-82CD-741307737A2C}" presName="linearProcess" presStyleCnt="0"/>
      <dgm:spPr/>
    </dgm:pt>
    <dgm:pt modelId="{5D3802DF-A486-4376-A609-015125E9635C}" type="pres">
      <dgm:prSet presAssocID="{3FEA314A-76DC-40E4-9F53-DDF999C429A7}" presName="textNode" presStyleLbl="node1" presStyleIdx="0" presStyleCnt="4" custScaleX="41236" custLinFactX="-17357" custLinFactNeighborX="-100000" custLinFactNeighborY="3212">
        <dgm:presLayoutVars>
          <dgm:bulletEnabled val="1"/>
        </dgm:presLayoutVars>
      </dgm:prSet>
      <dgm:spPr/>
      <dgm:t>
        <a:bodyPr/>
        <a:lstStyle/>
        <a:p>
          <a:endParaRPr lang="cs-CZ"/>
        </a:p>
      </dgm:t>
    </dgm:pt>
    <dgm:pt modelId="{F534A372-C2E4-41A0-B6CA-03C845AA7FE5}" type="pres">
      <dgm:prSet presAssocID="{57040F41-70D2-476B-9860-66B5BB17878A}" presName="sibTrans" presStyleCnt="0"/>
      <dgm:spPr/>
    </dgm:pt>
    <dgm:pt modelId="{4C9FE642-F33C-4545-A2F9-AEF14210950D}" type="pres">
      <dgm:prSet presAssocID="{F4CF5A4E-FB50-49D4-81E6-8A130221568B}" presName="textNode" presStyleLbl="node1" presStyleIdx="1" presStyleCnt="4" custScaleX="45428" custLinFactX="32159" custLinFactNeighborX="100000" custLinFactNeighborY="3212">
        <dgm:presLayoutVars>
          <dgm:bulletEnabled val="1"/>
        </dgm:presLayoutVars>
      </dgm:prSet>
      <dgm:spPr/>
      <dgm:t>
        <a:bodyPr/>
        <a:lstStyle/>
        <a:p>
          <a:endParaRPr lang="cs-CZ"/>
        </a:p>
      </dgm:t>
    </dgm:pt>
    <dgm:pt modelId="{F0F2882F-9732-4771-9F20-2D6024265196}" type="pres">
      <dgm:prSet presAssocID="{119A76A7-900B-4EC6-9725-E57C4CD180EF}" presName="sibTrans" presStyleCnt="0"/>
      <dgm:spPr/>
    </dgm:pt>
    <dgm:pt modelId="{DE5CEB43-0056-41F4-84EA-12AFE3B2D9FA}" type="pres">
      <dgm:prSet presAssocID="{F9517070-C892-47D8-81CF-3EE3248B3777}" presName="textNode" presStyleLbl="node1" presStyleIdx="2" presStyleCnt="4" custScaleX="55617" custLinFactX="20241" custLinFactNeighborX="100000" custLinFactNeighborY="6081">
        <dgm:presLayoutVars>
          <dgm:bulletEnabled val="1"/>
        </dgm:presLayoutVars>
      </dgm:prSet>
      <dgm:spPr/>
      <dgm:t>
        <a:bodyPr/>
        <a:lstStyle/>
        <a:p>
          <a:endParaRPr lang="cs-CZ"/>
        </a:p>
      </dgm:t>
    </dgm:pt>
    <dgm:pt modelId="{03D38D68-FFF6-426C-A60A-AC94B33155CB}" type="pres">
      <dgm:prSet presAssocID="{BB403CF9-A753-4824-A2FE-B9FC08E0E4E3}" presName="sibTrans" presStyleCnt="0"/>
      <dgm:spPr/>
    </dgm:pt>
    <dgm:pt modelId="{0E027BFC-FB40-4931-A424-7CFB58693BA1}" type="pres">
      <dgm:prSet presAssocID="{6B7A9D00-2788-43E0-AFC8-942000E1DF84}" presName="textNode" presStyleLbl="node1" presStyleIdx="3" presStyleCnt="4" custScaleX="53600" custLinFactX="10303" custLinFactNeighborX="100000" custLinFactNeighborY="3212">
        <dgm:presLayoutVars>
          <dgm:bulletEnabled val="1"/>
        </dgm:presLayoutVars>
      </dgm:prSet>
      <dgm:spPr/>
      <dgm:t>
        <a:bodyPr/>
        <a:lstStyle/>
        <a:p>
          <a:endParaRPr lang="cs-CZ"/>
        </a:p>
      </dgm:t>
    </dgm:pt>
  </dgm:ptLst>
  <dgm:cxnLst>
    <dgm:cxn modelId="{3F40045A-D4FC-4279-9234-06440A56D731}" type="presOf" srcId="{86825338-7B21-4535-82CD-741307737A2C}" destId="{6C7C716A-D50F-4743-ACD1-6012B709FC4A}" srcOrd="0" destOrd="0" presId="urn:microsoft.com/office/officeart/2005/8/layout/hProcess9"/>
    <dgm:cxn modelId="{FE6AB514-744F-4A04-84BC-D1BEB596E272}" srcId="{86825338-7B21-4535-82CD-741307737A2C}" destId="{3FEA314A-76DC-40E4-9F53-DDF999C429A7}" srcOrd="0" destOrd="0" parTransId="{6EADD91F-7A7D-4CB3-9818-5A2995C0BB7B}" sibTransId="{57040F41-70D2-476B-9860-66B5BB17878A}"/>
    <dgm:cxn modelId="{C38043C8-6CD3-4404-87E5-0F86BF86544D}" type="presOf" srcId="{3FEA314A-76DC-40E4-9F53-DDF999C429A7}" destId="{5D3802DF-A486-4376-A609-015125E9635C}" srcOrd="0" destOrd="0" presId="urn:microsoft.com/office/officeart/2005/8/layout/hProcess9"/>
    <dgm:cxn modelId="{1C9BBDE9-B493-424C-BF07-8F0D477DA5CC}" type="presOf" srcId="{F9517070-C892-47D8-81CF-3EE3248B3777}" destId="{DE5CEB43-0056-41F4-84EA-12AFE3B2D9FA}" srcOrd="0" destOrd="0" presId="urn:microsoft.com/office/officeart/2005/8/layout/hProcess9"/>
    <dgm:cxn modelId="{5D968799-9FE0-4DD7-8724-6DA7BB2B5D9B}" srcId="{86825338-7B21-4535-82CD-741307737A2C}" destId="{F9517070-C892-47D8-81CF-3EE3248B3777}" srcOrd="2" destOrd="0" parTransId="{79A0D2FC-B4A4-4250-A287-5AD727C2B72E}" sibTransId="{BB403CF9-A753-4824-A2FE-B9FC08E0E4E3}"/>
    <dgm:cxn modelId="{C5951D7D-92EA-44BF-9F37-DADDE1117FEB}" type="presOf" srcId="{F4CF5A4E-FB50-49D4-81E6-8A130221568B}" destId="{4C9FE642-F33C-4545-A2F9-AEF14210950D}" srcOrd="0" destOrd="0" presId="urn:microsoft.com/office/officeart/2005/8/layout/hProcess9"/>
    <dgm:cxn modelId="{8D435AEE-B9FD-4991-8687-61377AE0CEA1}" srcId="{86825338-7B21-4535-82CD-741307737A2C}" destId="{6B7A9D00-2788-43E0-AFC8-942000E1DF84}" srcOrd="3" destOrd="0" parTransId="{AB98132F-A0A6-44D4-84D9-911C5F71426B}" sibTransId="{D074F0D3-E073-4541-8C66-BAA4165E25CC}"/>
    <dgm:cxn modelId="{05F9806E-694C-4A86-9307-CF91703923C2}" srcId="{86825338-7B21-4535-82CD-741307737A2C}" destId="{F4CF5A4E-FB50-49D4-81E6-8A130221568B}" srcOrd="1" destOrd="0" parTransId="{307E55B4-D0C0-416B-87A5-44182D807FAA}" sibTransId="{119A76A7-900B-4EC6-9725-E57C4CD180EF}"/>
    <dgm:cxn modelId="{7F57551B-D5BE-47BB-9D69-657EAC598548}" type="presOf" srcId="{6B7A9D00-2788-43E0-AFC8-942000E1DF84}" destId="{0E027BFC-FB40-4931-A424-7CFB58693BA1}" srcOrd="0" destOrd="0" presId="urn:microsoft.com/office/officeart/2005/8/layout/hProcess9"/>
    <dgm:cxn modelId="{82FB5560-4E5C-4253-930C-8099172A5719}" type="presParOf" srcId="{6C7C716A-D50F-4743-ACD1-6012B709FC4A}" destId="{2103F83A-D25A-4ABB-9E44-71C1FC058CF8}" srcOrd="0" destOrd="0" presId="urn:microsoft.com/office/officeart/2005/8/layout/hProcess9"/>
    <dgm:cxn modelId="{03A7338A-7CDF-4B7D-A1C1-9C830D0F3FF3}" type="presParOf" srcId="{6C7C716A-D50F-4743-ACD1-6012B709FC4A}" destId="{BA009285-8EE1-4E3E-9FAF-EA29DF1DB144}" srcOrd="1" destOrd="0" presId="urn:microsoft.com/office/officeart/2005/8/layout/hProcess9"/>
    <dgm:cxn modelId="{C4B67573-BBFB-4EE8-874A-9422633F0641}" type="presParOf" srcId="{BA009285-8EE1-4E3E-9FAF-EA29DF1DB144}" destId="{5D3802DF-A486-4376-A609-015125E9635C}" srcOrd="0" destOrd="0" presId="urn:microsoft.com/office/officeart/2005/8/layout/hProcess9"/>
    <dgm:cxn modelId="{1F7CD941-A95D-42E8-8E9F-4848AB82D82C}" type="presParOf" srcId="{BA009285-8EE1-4E3E-9FAF-EA29DF1DB144}" destId="{F534A372-C2E4-41A0-B6CA-03C845AA7FE5}" srcOrd="1" destOrd="0" presId="urn:microsoft.com/office/officeart/2005/8/layout/hProcess9"/>
    <dgm:cxn modelId="{EAAB07DE-BE0D-4E06-93AD-AEADA469401B}" type="presParOf" srcId="{BA009285-8EE1-4E3E-9FAF-EA29DF1DB144}" destId="{4C9FE642-F33C-4545-A2F9-AEF14210950D}" srcOrd="2" destOrd="0" presId="urn:microsoft.com/office/officeart/2005/8/layout/hProcess9"/>
    <dgm:cxn modelId="{8E6920A9-5FFC-49A3-ADD0-2A23B7BE8372}" type="presParOf" srcId="{BA009285-8EE1-4E3E-9FAF-EA29DF1DB144}" destId="{F0F2882F-9732-4771-9F20-2D6024265196}" srcOrd="3" destOrd="0" presId="urn:microsoft.com/office/officeart/2005/8/layout/hProcess9"/>
    <dgm:cxn modelId="{EB18FCDB-CC6F-431B-9809-A4D395ED44D9}" type="presParOf" srcId="{BA009285-8EE1-4E3E-9FAF-EA29DF1DB144}" destId="{DE5CEB43-0056-41F4-84EA-12AFE3B2D9FA}" srcOrd="4" destOrd="0" presId="urn:microsoft.com/office/officeart/2005/8/layout/hProcess9"/>
    <dgm:cxn modelId="{01DE3D57-5A65-4865-9ED2-E6B83BADD0A3}" type="presParOf" srcId="{BA009285-8EE1-4E3E-9FAF-EA29DF1DB144}" destId="{03D38D68-FFF6-426C-A60A-AC94B33155CB}" srcOrd="5" destOrd="0" presId="urn:microsoft.com/office/officeart/2005/8/layout/hProcess9"/>
    <dgm:cxn modelId="{6C572CE5-83E1-43EE-854C-A5A753D5F12A}" type="presParOf" srcId="{BA009285-8EE1-4E3E-9FAF-EA29DF1DB144}" destId="{0E027BFC-FB40-4931-A424-7CFB58693BA1}"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3F83A-D25A-4ABB-9E44-71C1FC058CF8}">
      <dsp:nvSpPr>
        <dsp:cNvPr id="0" name=""/>
        <dsp:cNvSpPr/>
      </dsp:nvSpPr>
      <dsp:spPr>
        <a:xfrm>
          <a:off x="567062" y="0"/>
          <a:ext cx="6426714" cy="2664295"/>
        </a:xfrm>
        <a:prstGeom prst="rightArrow">
          <a:avLst/>
        </a:prstGeom>
        <a:solidFill>
          <a:schemeClr val="tx1">
            <a:lumMod val="65000"/>
            <a:lumOff val="35000"/>
          </a:schemeClr>
        </a:solidFill>
        <a:ln>
          <a:noFill/>
        </a:ln>
        <a:effectLst/>
      </dsp:spPr>
      <dsp:style>
        <a:lnRef idx="0">
          <a:scrgbClr r="0" g="0" b="0"/>
        </a:lnRef>
        <a:fillRef idx="1">
          <a:scrgbClr r="0" g="0" b="0"/>
        </a:fillRef>
        <a:effectRef idx="0">
          <a:scrgbClr r="0" g="0" b="0"/>
        </a:effectRef>
        <a:fontRef idx="minor"/>
      </dsp:style>
    </dsp:sp>
    <dsp:sp modelId="{5D3802DF-A486-4376-A609-015125E9635C}">
      <dsp:nvSpPr>
        <dsp:cNvPr id="0" name=""/>
        <dsp:cNvSpPr/>
      </dsp:nvSpPr>
      <dsp:spPr>
        <a:xfrm>
          <a:off x="4761" y="799288"/>
          <a:ext cx="1787042"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kern="1200" dirty="0"/>
            <a:t>zahájení </a:t>
          </a:r>
        </a:p>
      </dsp:txBody>
      <dsp:txXfrm>
        <a:off x="56785" y="851312"/>
        <a:ext cx="1682994" cy="961670"/>
      </dsp:txXfrm>
    </dsp:sp>
    <dsp:sp modelId="{4C9FE642-F33C-4545-A2F9-AEF14210950D}">
      <dsp:nvSpPr>
        <dsp:cNvPr id="0" name=""/>
        <dsp:cNvSpPr/>
      </dsp:nvSpPr>
      <dsp:spPr>
        <a:xfrm>
          <a:off x="1926186" y="799288"/>
          <a:ext cx="1787042"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kern="1200" dirty="0"/>
            <a:t>nabídky </a:t>
          </a:r>
        </a:p>
      </dsp:txBody>
      <dsp:txXfrm>
        <a:off x="1978210" y="851312"/>
        <a:ext cx="1682994" cy="961670"/>
      </dsp:txXfrm>
    </dsp:sp>
    <dsp:sp modelId="{DE5CEB43-0056-41F4-84EA-12AFE3B2D9FA}">
      <dsp:nvSpPr>
        <dsp:cNvPr id="0" name=""/>
        <dsp:cNvSpPr/>
      </dsp:nvSpPr>
      <dsp:spPr>
        <a:xfrm>
          <a:off x="3847611" y="799288"/>
          <a:ext cx="1787042"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kern="1200"/>
            <a:t>výběr dodavatele</a:t>
          </a:r>
          <a:endParaRPr lang="cs-CZ" sz="2400" kern="1200" dirty="0"/>
        </a:p>
      </dsp:txBody>
      <dsp:txXfrm>
        <a:off x="3899635" y="851312"/>
        <a:ext cx="1682994" cy="961670"/>
      </dsp:txXfrm>
    </dsp:sp>
    <dsp:sp modelId="{0E027BFC-FB40-4931-A424-7CFB58693BA1}">
      <dsp:nvSpPr>
        <dsp:cNvPr id="0" name=""/>
        <dsp:cNvSpPr/>
      </dsp:nvSpPr>
      <dsp:spPr>
        <a:xfrm>
          <a:off x="5769035" y="799288"/>
          <a:ext cx="1787042"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kern="1200" dirty="0"/>
            <a:t>uzavření smlouvy</a:t>
          </a:r>
        </a:p>
      </dsp:txBody>
      <dsp:txXfrm>
        <a:off x="5821059" y="851312"/>
        <a:ext cx="1682994" cy="9616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3F83A-D25A-4ABB-9E44-71C1FC058CF8}">
      <dsp:nvSpPr>
        <dsp:cNvPr id="0" name=""/>
        <dsp:cNvSpPr/>
      </dsp:nvSpPr>
      <dsp:spPr>
        <a:xfrm>
          <a:off x="604867" y="0"/>
          <a:ext cx="6855161" cy="2664295"/>
        </a:xfrm>
        <a:prstGeom prst="rightArrow">
          <a:avLst/>
        </a:prstGeom>
        <a:solidFill>
          <a:schemeClr val="tx1">
            <a:lumMod val="65000"/>
            <a:lumOff val="35000"/>
          </a:schemeClr>
        </a:solidFill>
        <a:ln>
          <a:noFill/>
        </a:ln>
        <a:effectLst/>
      </dsp:spPr>
      <dsp:style>
        <a:lnRef idx="0">
          <a:scrgbClr r="0" g="0" b="0"/>
        </a:lnRef>
        <a:fillRef idx="1">
          <a:scrgbClr r="0" g="0" b="0"/>
        </a:fillRef>
        <a:effectRef idx="0">
          <a:scrgbClr r="0" g="0" b="0"/>
        </a:effectRef>
        <a:fontRef idx="minor"/>
      </dsp:style>
    </dsp:sp>
    <dsp:sp modelId="{5D3802DF-A486-4376-A609-015125E9635C}">
      <dsp:nvSpPr>
        <dsp:cNvPr id="0" name=""/>
        <dsp:cNvSpPr/>
      </dsp:nvSpPr>
      <dsp:spPr>
        <a:xfrm>
          <a:off x="107146" y="833519"/>
          <a:ext cx="1070440"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zahájení </a:t>
          </a:r>
        </a:p>
      </dsp:txBody>
      <dsp:txXfrm>
        <a:off x="159170" y="885543"/>
        <a:ext cx="966392" cy="961670"/>
      </dsp:txXfrm>
    </dsp:sp>
    <dsp:sp modelId="{4C9FE642-F33C-4545-A2F9-AEF14210950D}">
      <dsp:nvSpPr>
        <dsp:cNvPr id="0" name=""/>
        <dsp:cNvSpPr/>
      </dsp:nvSpPr>
      <dsp:spPr>
        <a:xfrm>
          <a:off x="3581735" y="833519"/>
          <a:ext cx="1179260"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nabídky </a:t>
          </a:r>
        </a:p>
      </dsp:txBody>
      <dsp:txXfrm>
        <a:off x="3633759" y="885543"/>
        <a:ext cx="1075212" cy="961670"/>
      </dsp:txXfrm>
    </dsp:sp>
    <dsp:sp modelId="{DE5CEB43-0056-41F4-84EA-12AFE3B2D9FA}">
      <dsp:nvSpPr>
        <dsp:cNvPr id="0" name=""/>
        <dsp:cNvSpPr/>
      </dsp:nvSpPr>
      <dsp:spPr>
        <a:xfrm>
          <a:off x="4824540" y="864095"/>
          <a:ext cx="1443755"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výběr dodavatele</a:t>
          </a:r>
        </a:p>
      </dsp:txBody>
      <dsp:txXfrm>
        <a:off x="4876564" y="916119"/>
        <a:ext cx="1339707" cy="961670"/>
      </dsp:txXfrm>
    </dsp:sp>
    <dsp:sp modelId="{0E027BFC-FB40-4931-A424-7CFB58693BA1}">
      <dsp:nvSpPr>
        <dsp:cNvPr id="0" name=""/>
        <dsp:cNvSpPr/>
      </dsp:nvSpPr>
      <dsp:spPr>
        <a:xfrm>
          <a:off x="6383238" y="833519"/>
          <a:ext cx="1391396"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kern="1200" dirty="0"/>
            <a:t>uzavření smlouvy</a:t>
          </a:r>
        </a:p>
      </dsp:txBody>
      <dsp:txXfrm>
        <a:off x="6435262" y="885543"/>
        <a:ext cx="1287348" cy="96167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669" tIns="45834" rIns="91669" bIns="45834" rtlCol="0"/>
          <a:lstStyle>
            <a:lvl1pPr algn="r">
              <a:defRPr sz="1200"/>
            </a:lvl1pPr>
          </a:lstStyle>
          <a:p>
            <a:fld id="{DEDA9FB6-D9ED-404E-AFD2-37E0835FC3D6}" type="datetimeFigureOut">
              <a:rPr lang="cs-CZ" smtClean="0"/>
              <a:pPr/>
              <a:t>24.10.2023</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669" tIns="45834" rIns="91669" bIns="45834" rtlCol="0"/>
          <a:lstStyle>
            <a:lvl1pPr algn="r">
              <a:defRPr sz="1200"/>
            </a:lvl1pPr>
          </a:lstStyle>
          <a:p>
            <a:fld id="{07B48070-1754-4046-9E38-6F5D9D5E9BB1}" type="datetimeFigureOut">
              <a:rPr lang="cs-CZ" smtClean="0"/>
              <a:pPr/>
              <a:t>24.10.2023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baseline="0" dirty="0">
                <a:solidFill>
                  <a:schemeClr val="tx1"/>
                </a:solidFill>
                <a:latin typeface="+mn-lt"/>
                <a:ea typeface="+mn-ea"/>
                <a:cs typeface="+mn-cs"/>
              </a:rPr>
              <a:t>Vzdělávací program tvoří praktické semináře.</a:t>
            </a:r>
          </a:p>
          <a:p>
            <a:r>
              <a:rPr lang="cs-CZ" sz="1200" b="0" i="0" u="none" strike="noStrike" kern="1200" baseline="0" dirty="0">
                <a:solidFill>
                  <a:schemeClr val="tx1"/>
                </a:solidFill>
                <a:latin typeface="+mn-lt"/>
                <a:ea typeface="+mn-ea"/>
                <a:cs typeface="+mn-cs"/>
              </a:rPr>
              <a:t>Program je tvořen konkrétními návody, vzory, zadavatelé mají zároveň možnost vyzkoušet si některou z praktických činností zadávacího procesu. Součástí programu je zadání úkolu pro korespondenční vypracování. </a:t>
            </a:r>
          </a:p>
          <a:p>
            <a:r>
              <a:rPr lang="cs-CZ" sz="1200" b="0" i="0" u="none" strike="noStrike" kern="1200" baseline="0" dirty="0">
                <a:solidFill>
                  <a:schemeClr val="tx1"/>
                </a:solidFill>
                <a:latin typeface="+mn-lt"/>
                <a:ea typeface="+mn-ea"/>
                <a:cs typeface="+mn-cs"/>
              </a:rPr>
              <a:t>Vzdělávací program počítá s účastí nejvýše 30 osob. </a:t>
            </a:r>
          </a:p>
          <a:p>
            <a:r>
              <a:rPr lang="cs-CZ" sz="1200" b="0" i="0" u="none" strike="noStrike" kern="1200" baseline="0" dirty="0">
                <a:solidFill>
                  <a:schemeClr val="tx1"/>
                </a:solidFill>
                <a:latin typeface="+mn-lt"/>
                <a:ea typeface="+mn-ea"/>
                <a:cs typeface="+mn-cs"/>
              </a:rPr>
              <a:t>Program rozlišuje stupeň dosažených znalostí a praxe. </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Musím něco vědět o veřejné</a:t>
            </a:r>
            <a:r>
              <a:rPr lang="cs-CZ" baseline="0" dirty="0"/>
              <a:t> zakázce</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33</a:t>
            </a:fld>
            <a:endParaRPr lang="cs-CZ"/>
          </a:p>
        </p:txBody>
      </p:sp>
    </p:spTree>
    <p:extLst>
      <p:ext uri="{BB962C8B-B14F-4D97-AF65-F5344CB8AC3E}">
        <p14:creationId xmlns:p14="http://schemas.microsoft.com/office/powerpoint/2010/main" val="225711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Musím něco vědět o veřejné</a:t>
            </a:r>
            <a:r>
              <a:rPr lang="cs-CZ" baseline="0" dirty="0"/>
              <a:t> zakázce</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34</a:t>
            </a:fld>
            <a:endParaRPr lang="cs-CZ"/>
          </a:p>
        </p:txBody>
      </p:sp>
    </p:spTree>
    <p:extLst>
      <p:ext uri="{BB962C8B-B14F-4D97-AF65-F5344CB8AC3E}">
        <p14:creationId xmlns:p14="http://schemas.microsoft.com/office/powerpoint/2010/main" val="1480196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36</a:t>
            </a:fld>
            <a:endParaRPr lang="cs-CZ"/>
          </a:p>
        </p:txBody>
      </p:sp>
    </p:spTree>
    <p:extLst>
      <p:ext uri="{BB962C8B-B14F-4D97-AF65-F5344CB8AC3E}">
        <p14:creationId xmlns:p14="http://schemas.microsoft.com/office/powerpoint/2010/main" val="1433807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povinné/nepovinné - liší se podle režimu a druhu zadávacího řízení</a:t>
            </a:r>
          </a:p>
          <a:p>
            <a:r>
              <a:rPr lang="cs-CZ" dirty="0"/>
              <a:t>Příprava a zpracování ZD</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47</a:t>
            </a:fld>
            <a:endParaRPr lang="cs-CZ"/>
          </a:p>
        </p:txBody>
      </p:sp>
    </p:spTree>
    <p:extLst>
      <p:ext uri="{BB962C8B-B14F-4D97-AF65-F5344CB8AC3E}">
        <p14:creationId xmlns:p14="http://schemas.microsoft.com/office/powerpoint/2010/main" val="3225612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3633788" cy="2725737"/>
          </a:xfrm>
        </p:spPr>
      </p:sp>
      <p:sp>
        <p:nvSpPr>
          <p:cNvPr id="3" name="Zástupný symbol pro poznámky 2"/>
          <p:cNvSpPr>
            <a:spLocks noGrp="1"/>
          </p:cNvSpPr>
          <p:nvPr>
            <p:ph type="body" idx="1"/>
          </p:nvPr>
        </p:nvSpPr>
        <p:spPr>
          <a:xfrm>
            <a:off x="679768" y="3523159"/>
            <a:ext cx="5438140" cy="5658981"/>
          </a:xfrm>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51</a:t>
            </a:fld>
            <a:endParaRPr lang="cs-CZ"/>
          </a:p>
        </p:txBody>
      </p:sp>
    </p:spTree>
    <p:extLst>
      <p:ext uri="{BB962C8B-B14F-4D97-AF65-F5344CB8AC3E}">
        <p14:creationId xmlns:p14="http://schemas.microsoft.com/office/powerpoint/2010/main" val="1568571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3489325" cy="2617787"/>
          </a:xfrm>
        </p:spPr>
      </p:sp>
      <p:sp>
        <p:nvSpPr>
          <p:cNvPr id="3" name="Zástupný symbol pro poznámky 2"/>
          <p:cNvSpPr>
            <a:spLocks noGrp="1"/>
          </p:cNvSpPr>
          <p:nvPr>
            <p:ph type="body" idx="1"/>
          </p:nvPr>
        </p:nvSpPr>
        <p:spPr>
          <a:xfrm>
            <a:off x="679768" y="3595167"/>
            <a:ext cx="5438140" cy="5586973"/>
          </a:xfrm>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53</a:t>
            </a:fld>
            <a:endParaRPr lang="cs-CZ"/>
          </a:p>
        </p:txBody>
      </p:sp>
    </p:spTree>
    <p:extLst>
      <p:ext uri="{BB962C8B-B14F-4D97-AF65-F5344CB8AC3E}">
        <p14:creationId xmlns:p14="http://schemas.microsoft.com/office/powerpoint/2010/main" val="210884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 28 (1) Pro účely tohoto zákona se rozumí</a:t>
            </a:r>
          </a:p>
          <a:p>
            <a:r>
              <a:rPr lang="cs-CZ" dirty="0"/>
              <a:t>c) kvalifikací způsobilost a schopnost dodavatele plnit veřejnou zakázku.</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61</a:t>
            </a:fld>
            <a:endParaRPr lang="cs-CZ"/>
          </a:p>
        </p:txBody>
      </p:sp>
    </p:spTree>
    <p:extLst>
      <p:ext uri="{BB962C8B-B14F-4D97-AF65-F5344CB8AC3E}">
        <p14:creationId xmlns:p14="http://schemas.microsoft.com/office/powerpoint/2010/main" val="3188084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 28 (1) Pro účely tohoto zákona se rozumí</a:t>
            </a:r>
          </a:p>
          <a:p>
            <a:r>
              <a:rPr lang="cs-CZ" dirty="0"/>
              <a:t>c) kvalifikací způsobilost a schopnost dodavatele plnit veřejnou zakázku.</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62</a:t>
            </a:fld>
            <a:endParaRPr lang="cs-CZ"/>
          </a:p>
        </p:txBody>
      </p:sp>
    </p:spTree>
    <p:extLst>
      <p:ext uri="{BB962C8B-B14F-4D97-AF65-F5344CB8AC3E}">
        <p14:creationId xmlns:p14="http://schemas.microsoft.com/office/powerpoint/2010/main" val="1062634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Zadavatel musí požadovat prokázání základní způsobilosti.</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66</a:t>
            </a:fld>
            <a:endParaRPr lang="cs-CZ"/>
          </a:p>
        </p:txBody>
      </p:sp>
    </p:spTree>
    <p:extLst>
      <p:ext uri="{BB962C8B-B14F-4D97-AF65-F5344CB8AC3E}">
        <p14:creationId xmlns:p14="http://schemas.microsoft.com/office/powerpoint/2010/main" val="1687460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minimální </a:t>
            </a:r>
            <a:r>
              <a:rPr lang="cs-CZ" dirty="0" err="1"/>
              <a:t>minimální</a:t>
            </a:r>
            <a:r>
              <a:rPr lang="cs-CZ" dirty="0"/>
              <a:t> úroveň pro jejich splnění.</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70</a:t>
            </a:fld>
            <a:endParaRPr lang="cs-CZ"/>
          </a:p>
        </p:txBody>
      </p:sp>
    </p:spTree>
    <p:extLst>
      <p:ext uri="{BB962C8B-B14F-4D97-AF65-F5344CB8AC3E}">
        <p14:creationId xmlns:p14="http://schemas.microsoft.com/office/powerpoint/2010/main" val="1236495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Arial" panose="020B0604020202020204" pitchFamily="34" charset="0"/>
              <a:buNone/>
            </a:pPr>
            <a:r>
              <a:rPr lang="cs-CZ" dirty="0"/>
              <a:t>Další</a:t>
            </a:r>
            <a:r>
              <a:rPr lang="cs-CZ" baseline="0" dirty="0"/>
              <a:t> prameny práva</a:t>
            </a:r>
          </a:p>
          <a:p>
            <a:pPr marL="0" indent="0">
              <a:buFont typeface="Arial" panose="020B0604020202020204" pitchFamily="34" charset="0"/>
              <a:buNone/>
            </a:pPr>
            <a:r>
              <a:rPr lang="cs-CZ" baseline="0" dirty="0"/>
              <a:t>mezinárodní smlouvy</a:t>
            </a:r>
          </a:p>
          <a:p>
            <a:pPr marL="0" indent="0">
              <a:buFont typeface="Arial" panose="020B0604020202020204" pitchFamily="34" charset="0"/>
              <a:buNone/>
            </a:pPr>
            <a:r>
              <a:rPr lang="cs-CZ" baseline="0" dirty="0"/>
              <a:t>evropská nařízení, směrnice,</a:t>
            </a:r>
          </a:p>
          <a:p>
            <a:pPr marL="0" indent="0">
              <a:buFont typeface="Arial" panose="020B0604020202020204" pitchFamily="34" charset="0"/>
              <a:buNone/>
            </a:pPr>
            <a:r>
              <a:rPr lang="cs-CZ" baseline="0" dirty="0"/>
              <a:t>vyhlášky, nařízení vlády</a:t>
            </a:r>
          </a:p>
          <a:p>
            <a:pPr marL="0" indent="0">
              <a:buFont typeface="Arial" panose="020B0604020202020204" pitchFamily="34" charset="0"/>
              <a:buNone/>
            </a:pPr>
            <a:endParaRPr lang="cs-CZ" dirty="0"/>
          </a:p>
          <a:p>
            <a:pPr marL="0" indent="0">
              <a:buFont typeface="Arial" panose="020B0604020202020204" pitchFamily="34" charset="0"/>
              <a:buNone/>
            </a:pPr>
            <a:r>
              <a:rPr lang="cs-CZ" dirty="0"/>
              <a:t>rozhodovací praxe ÚOHS,</a:t>
            </a:r>
          </a:p>
          <a:p>
            <a:pPr marL="0" indent="0">
              <a:buFont typeface="Arial" panose="020B0604020202020204" pitchFamily="34" charset="0"/>
              <a:buNone/>
            </a:pPr>
            <a:r>
              <a:rPr lang="cs-CZ" dirty="0"/>
              <a:t>judikatura soudů</a:t>
            </a:r>
          </a:p>
          <a:p>
            <a:pPr marL="0" indent="0">
              <a:buFont typeface="Arial" panose="020B0604020202020204" pitchFamily="34" charset="0"/>
              <a:buNone/>
            </a:pPr>
            <a:r>
              <a:rPr lang="cs-CZ" dirty="0"/>
              <a:t>interní předpisy zadavatele</a:t>
            </a:r>
          </a:p>
          <a:p>
            <a:pPr marL="0" indent="0">
              <a:buFont typeface="Arial" panose="020B0604020202020204" pitchFamily="34" charset="0"/>
              <a:buNone/>
            </a:pPr>
            <a:r>
              <a:rPr lang="cs-CZ" dirty="0"/>
              <a:t>rezortní regulace</a:t>
            </a:r>
          </a:p>
          <a:p>
            <a:pPr marL="0" indent="0">
              <a:buFont typeface="Arial" panose="020B0604020202020204" pitchFamily="34" charset="0"/>
              <a:buNone/>
            </a:pPr>
            <a:r>
              <a:rPr lang="cs-CZ" dirty="0"/>
              <a:t>„dotační“ dokumenty</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a:t>
            </a:fld>
            <a:endParaRPr lang="cs-CZ"/>
          </a:p>
        </p:txBody>
      </p:sp>
    </p:spTree>
    <p:extLst>
      <p:ext uri="{BB962C8B-B14F-4D97-AF65-F5344CB8AC3E}">
        <p14:creationId xmlns:p14="http://schemas.microsoft.com/office/powerpoint/2010/main" val="983584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3127375" cy="2346325"/>
          </a:xfrm>
        </p:spPr>
      </p:sp>
      <p:sp>
        <p:nvSpPr>
          <p:cNvPr id="3" name="Zástupný symbol pro poznámky 2"/>
          <p:cNvSpPr>
            <a:spLocks noGrp="1"/>
          </p:cNvSpPr>
          <p:nvPr>
            <p:ph type="body" idx="1"/>
          </p:nvPr>
        </p:nvSpPr>
        <p:spPr>
          <a:xfrm>
            <a:off x="679768" y="3163119"/>
            <a:ext cx="5438140" cy="6019021"/>
          </a:xfrm>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111</a:t>
            </a:fld>
            <a:endParaRPr lang="cs-CZ"/>
          </a:p>
        </p:txBody>
      </p:sp>
    </p:spTree>
    <p:extLst>
      <p:ext uri="{BB962C8B-B14F-4D97-AF65-F5344CB8AC3E}">
        <p14:creationId xmlns:p14="http://schemas.microsoft.com/office/powerpoint/2010/main" val="178454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647950" cy="1985962"/>
          </a:xfrm>
        </p:spPr>
      </p:sp>
      <p:sp>
        <p:nvSpPr>
          <p:cNvPr id="3" name="Zástupný symbol pro poznámky 2"/>
          <p:cNvSpPr>
            <a:spLocks noGrp="1"/>
          </p:cNvSpPr>
          <p:nvPr>
            <p:ph type="body" idx="1"/>
          </p:nvPr>
        </p:nvSpPr>
        <p:spPr>
          <a:xfrm>
            <a:off x="679768" y="2803079"/>
            <a:ext cx="5438140" cy="6379061"/>
          </a:xfrm>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116</a:t>
            </a:fld>
            <a:endParaRPr lang="cs-CZ"/>
          </a:p>
        </p:txBody>
      </p:sp>
    </p:spTree>
    <p:extLst>
      <p:ext uri="{BB962C8B-B14F-4D97-AF65-F5344CB8AC3E}">
        <p14:creationId xmlns:p14="http://schemas.microsoft.com/office/powerpoint/2010/main" val="4186272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3127375" cy="2346325"/>
          </a:xfrm>
        </p:spPr>
      </p:sp>
      <p:sp>
        <p:nvSpPr>
          <p:cNvPr id="3" name="Zástupný symbol pro poznámky 2"/>
          <p:cNvSpPr>
            <a:spLocks noGrp="1"/>
          </p:cNvSpPr>
          <p:nvPr>
            <p:ph type="body" idx="1"/>
          </p:nvPr>
        </p:nvSpPr>
        <p:spPr>
          <a:xfrm>
            <a:off x="679768" y="3307135"/>
            <a:ext cx="5438140" cy="5875005"/>
          </a:xfrm>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117</a:t>
            </a:fld>
            <a:endParaRPr lang="cs-CZ"/>
          </a:p>
        </p:txBody>
      </p:sp>
    </p:spTree>
    <p:extLst>
      <p:ext uri="{BB962C8B-B14F-4D97-AF65-F5344CB8AC3E}">
        <p14:creationId xmlns:p14="http://schemas.microsoft.com/office/powerpoint/2010/main" val="822778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409825" cy="1806575"/>
          </a:xfrm>
        </p:spPr>
      </p:sp>
      <p:sp>
        <p:nvSpPr>
          <p:cNvPr id="3" name="Zástupný symbol pro poznámky 2"/>
          <p:cNvSpPr>
            <a:spLocks noGrp="1"/>
          </p:cNvSpPr>
          <p:nvPr>
            <p:ph type="body" idx="1"/>
          </p:nvPr>
        </p:nvSpPr>
        <p:spPr>
          <a:xfrm>
            <a:off x="679768" y="2587055"/>
            <a:ext cx="5438140" cy="6595085"/>
          </a:xfrm>
        </p:spPr>
        <p:txBody>
          <a:bodyPr>
            <a:normAutofit/>
          </a:bodyPr>
          <a:lstStyle/>
          <a:p>
            <a:pPr lvl="0"/>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118</a:t>
            </a:fld>
            <a:endParaRPr lang="cs-CZ"/>
          </a:p>
        </p:txBody>
      </p:sp>
    </p:spTree>
    <p:extLst>
      <p:ext uri="{BB962C8B-B14F-4D97-AF65-F5344CB8AC3E}">
        <p14:creationId xmlns:p14="http://schemas.microsoft.com/office/powerpoint/2010/main" val="3796302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Dále</a:t>
            </a:r>
            <a:r>
              <a:rPr lang="cs-CZ" baseline="0" dirty="0"/>
              <a:t> v prezentaci jen</a:t>
            </a:r>
          </a:p>
          <a:p>
            <a:r>
              <a:rPr lang="cs-CZ" baseline="0" dirty="0"/>
              <a:t>	ZPŘ</a:t>
            </a:r>
          </a:p>
          <a:p>
            <a:r>
              <a:rPr lang="cs-CZ" dirty="0"/>
              <a:t>	OŘ v </a:t>
            </a:r>
            <a:r>
              <a:rPr lang="cs-CZ" dirty="0" err="1"/>
              <a:t>nadlimitu</a:t>
            </a:r>
            <a:endParaRPr lang="cs-CZ" dirty="0"/>
          </a:p>
          <a:p>
            <a:r>
              <a:rPr lang="cs-CZ" dirty="0"/>
              <a:t>Jednokolová</a:t>
            </a:r>
          </a:p>
          <a:p>
            <a:r>
              <a:rPr lang="cs-CZ" baseline="0" dirty="0"/>
              <a:t>nejedná se</a:t>
            </a:r>
          </a:p>
          <a:p>
            <a:r>
              <a:rPr lang="cs-CZ" baseline="0" dirty="0"/>
              <a:t>nesnižuje počet</a:t>
            </a:r>
          </a:p>
          <a:p>
            <a:r>
              <a:rPr lang="cs-CZ" baseline="0" dirty="0"/>
              <a:t>nejvíce naplňovány zásady zadávání</a:t>
            </a:r>
          </a:p>
          <a:p>
            <a:r>
              <a:rPr lang="cs-CZ" baseline="0" dirty="0"/>
              <a:t>větší nároky na to znát předmět</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119</a:t>
            </a:fld>
            <a:endParaRPr lang="cs-CZ"/>
          </a:p>
        </p:txBody>
      </p:sp>
    </p:spTree>
    <p:extLst>
      <p:ext uri="{BB962C8B-B14F-4D97-AF65-F5344CB8AC3E}">
        <p14:creationId xmlns:p14="http://schemas.microsoft.com/office/powerpoint/2010/main" val="9344986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 39 (1) Zadavatel postupuje v zadávacím řízení podle pravidel stanovených tímto zákonem a je přitom povinen dodržet stanovené zadávací podmínky. Pokud pravidla pro průběh zadávacího řízení tento zákon nestanoví, určí je zadavatel v souladu se zásadami podle § 6.</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122</a:t>
            </a:fld>
            <a:endParaRPr lang="cs-CZ"/>
          </a:p>
        </p:txBody>
      </p:sp>
    </p:spTree>
    <p:extLst>
      <p:ext uri="{BB962C8B-B14F-4D97-AF65-F5344CB8AC3E}">
        <p14:creationId xmlns:p14="http://schemas.microsoft.com/office/powerpoint/2010/main" val="3552937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Ukázat uveřejněné</a:t>
            </a:r>
            <a:r>
              <a:rPr lang="cs-CZ" baseline="0" dirty="0"/>
              <a:t> formuláře ve Věstníku</a:t>
            </a:r>
            <a:endParaRPr lang="cs-CZ" dirty="0"/>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a:p>
            <a:pPr marL="0" marR="0" indent="0" algn="l" defTabSz="914400" rtl="0" eaLnBrk="1" fontAlgn="auto" latinLnBrk="0" hangingPunct="1">
              <a:lnSpc>
                <a:spcPct val="100000"/>
              </a:lnSpc>
              <a:spcBef>
                <a:spcPts val="0"/>
              </a:spcBef>
              <a:spcAft>
                <a:spcPts val="0"/>
              </a:spcAft>
              <a:buClrTx/>
              <a:buSzTx/>
              <a:buFontTx/>
              <a:buNone/>
              <a:tabLst/>
              <a:defRPr/>
            </a:pPr>
            <a:r>
              <a:rPr lang="cs-CZ" dirty="0"/>
              <a:t>zahajovací předběžné</a:t>
            </a:r>
            <a:r>
              <a:rPr lang="cs-CZ" baseline="0" dirty="0"/>
              <a:t> oznámení</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124</a:t>
            </a:fld>
            <a:endParaRPr lang="cs-CZ"/>
          </a:p>
        </p:txBody>
      </p:sp>
    </p:spTree>
    <p:extLst>
      <p:ext uri="{BB962C8B-B14F-4D97-AF65-F5344CB8AC3E}">
        <p14:creationId xmlns:p14="http://schemas.microsoft.com/office/powerpoint/2010/main" val="5222511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3776663" cy="2833687"/>
          </a:xfrm>
        </p:spPr>
      </p:sp>
      <p:sp>
        <p:nvSpPr>
          <p:cNvPr id="3" name="Zástupný symbol pro poznámky 2"/>
          <p:cNvSpPr>
            <a:spLocks noGrp="1"/>
          </p:cNvSpPr>
          <p:nvPr>
            <p:ph type="body" idx="1"/>
          </p:nvPr>
        </p:nvSpPr>
        <p:spPr>
          <a:xfrm>
            <a:off x="679768" y="3667175"/>
            <a:ext cx="5438140" cy="5514965"/>
          </a:xfrm>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138</a:t>
            </a:fld>
            <a:endParaRPr lang="cs-CZ"/>
          </a:p>
        </p:txBody>
      </p:sp>
    </p:spTree>
    <p:extLst>
      <p:ext uri="{BB962C8B-B14F-4D97-AF65-F5344CB8AC3E}">
        <p14:creationId xmlns:p14="http://schemas.microsoft.com/office/powerpoint/2010/main" val="24669684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3776663" cy="2833687"/>
          </a:xfrm>
        </p:spPr>
      </p:sp>
      <p:sp>
        <p:nvSpPr>
          <p:cNvPr id="3" name="Zástupný symbol pro poznámky 2"/>
          <p:cNvSpPr>
            <a:spLocks noGrp="1"/>
          </p:cNvSpPr>
          <p:nvPr>
            <p:ph type="body" idx="1"/>
          </p:nvPr>
        </p:nvSpPr>
        <p:spPr>
          <a:xfrm>
            <a:off x="679768" y="3667175"/>
            <a:ext cx="5438140" cy="5514965"/>
          </a:xfrm>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139</a:t>
            </a:fld>
            <a:endParaRPr lang="cs-CZ"/>
          </a:p>
        </p:txBody>
      </p:sp>
    </p:spTree>
    <p:extLst>
      <p:ext uri="{BB962C8B-B14F-4D97-AF65-F5344CB8AC3E}">
        <p14:creationId xmlns:p14="http://schemas.microsoft.com/office/powerpoint/2010/main" val="29081531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147</a:t>
            </a:fld>
            <a:endParaRPr lang="cs-CZ"/>
          </a:p>
        </p:txBody>
      </p:sp>
    </p:spTree>
    <p:extLst>
      <p:ext uri="{BB962C8B-B14F-4D97-AF65-F5344CB8AC3E}">
        <p14:creationId xmlns:p14="http://schemas.microsoft.com/office/powerpoint/2010/main" val="2767412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Ukázat</a:t>
            </a:r>
          </a:p>
          <a:p>
            <a:r>
              <a:rPr lang="cs-CZ" dirty="0"/>
              <a:t>předpisy	</a:t>
            </a:r>
          </a:p>
          <a:p>
            <a:r>
              <a:rPr lang="cs-CZ" dirty="0"/>
              <a:t>metodiky</a:t>
            </a:r>
          </a:p>
          <a:p>
            <a:r>
              <a:rPr lang="cs-CZ" dirty="0"/>
              <a:t>stanoviska</a:t>
            </a:r>
          </a:p>
          <a:p>
            <a:r>
              <a:rPr lang="cs-CZ" dirty="0"/>
              <a:t>stanoviska</a:t>
            </a:r>
            <a:r>
              <a:rPr lang="cs-CZ" baseline="0" dirty="0"/>
              <a:t> expertní skupiny</a:t>
            </a:r>
          </a:p>
          <a:p>
            <a:r>
              <a:rPr lang="cs-CZ" baseline="0" dirty="0" err="1"/>
              <a:t>info-forum</a:t>
            </a:r>
            <a:r>
              <a:rPr lang="cs-CZ" baseline="0" dirty="0"/>
              <a:t>,</a:t>
            </a:r>
          </a:p>
          <a:p>
            <a:r>
              <a:rPr lang="cs-CZ" baseline="0" dirty="0"/>
              <a:t>dotazynzzvz@mmr.cz</a:t>
            </a:r>
            <a:r>
              <a:rPr lang="cs-CZ" dirty="0"/>
              <a:t>	</a:t>
            </a:r>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a:t>
            </a:fld>
            <a:endParaRPr lang="cs-CZ"/>
          </a:p>
        </p:txBody>
      </p:sp>
    </p:spTree>
    <p:extLst>
      <p:ext uri="{BB962C8B-B14F-4D97-AF65-F5344CB8AC3E}">
        <p14:creationId xmlns:p14="http://schemas.microsoft.com/office/powerpoint/2010/main" val="23136269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A69CEBA-A0EF-45FC-B748-094EFF006966}" type="slidenum">
              <a:rPr lang="cs-CZ" smtClean="0"/>
              <a:t>164</a:t>
            </a:fld>
            <a:endParaRPr lang="cs-CZ"/>
          </a:p>
        </p:txBody>
      </p:sp>
    </p:spTree>
    <p:extLst>
      <p:ext uri="{BB962C8B-B14F-4D97-AF65-F5344CB8AC3E}">
        <p14:creationId xmlns:p14="http://schemas.microsoft.com/office/powerpoint/2010/main" val="3471735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6</a:t>
            </a:fld>
            <a:endParaRPr lang="cs-CZ"/>
          </a:p>
        </p:txBody>
      </p:sp>
    </p:spTree>
    <p:extLst>
      <p:ext uri="{BB962C8B-B14F-4D97-AF65-F5344CB8AC3E}">
        <p14:creationId xmlns:p14="http://schemas.microsoft.com/office/powerpoint/2010/main" val="4180899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cíl zadávacího řízení</a:t>
            </a:r>
          </a:p>
          <a:p>
            <a:endParaRPr lang="cs-CZ" dirty="0"/>
          </a:p>
          <a:p>
            <a:r>
              <a:rPr lang="cs-CZ" dirty="0"/>
              <a:t>MF - metodika veřejného nakupování – schváleno usnesením</a:t>
            </a:r>
            <a:r>
              <a:rPr lang="cs-CZ" baseline="0" dirty="0"/>
              <a:t> vlády 620 ze dne 7. 6. 2016.</a:t>
            </a:r>
          </a:p>
          <a:p>
            <a:endParaRPr lang="cs-CZ" baseline="0" dirty="0"/>
          </a:p>
          <a:p>
            <a:r>
              <a:rPr lang="cs-CZ" baseline="0" dirty="0"/>
              <a:t>Koupím auto, nebo pronajmu</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20</a:t>
            </a:fld>
            <a:endParaRPr lang="cs-CZ"/>
          </a:p>
        </p:txBody>
      </p:sp>
    </p:spTree>
    <p:extLst>
      <p:ext uri="{BB962C8B-B14F-4D97-AF65-F5344CB8AC3E}">
        <p14:creationId xmlns:p14="http://schemas.microsoft.com/office/powerpoint/2010/main" val="2064879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Máme jasno, že je to veřejná zakázka</a:t>
            </a:r>
            <a:r>
              <a:rPr lang="cs-CZ" baseline="0" dirty="0"/>
              <a:t> a že nemůžu nebo nechci aplikovat výjimku.</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28</a:t>
            </a:fld>
            <a:endParaRPr lang="cs-CZ"/>
          </a:p>
        </p:txBody>
      </p:sp>
    </p:spTree>
    <p:extLst>
      <p:ext uri="{BB962C8B-B14F-4D97-AF65-F5344CB8AC3E}">
        <p14:creationId xmlns:p14="http://schemas.microsoft.com/office/powerpoint/2010/main" val="1487851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30</a:t>
            </a:fld>
            <a:endParaRPr lang="cs-CZ"/>
          </a:p>
        </p:txBody>
      </p:sp>
    </p:spTree>
    <p:extLst>
      <p:ext uri="{BB962C8B-B14F-4D97-AF65-F5344CB8AC3E}">
        <p14:creationId xmlns:p14="http://schemas.microsoft.com/office/powerpoint/2010/main" val="990271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Musím něco vědět o veřejné</a:t>
            </a:r>
            <a:r>
              <a:rPr lang="cs-CZ" baseline="0" dirty="0"/>
              <a:t> zakázce</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31</a:t>
            </a:fld>
            <a:endParaRPr lang="cs-CZ"/>
          </a:p>
        </p:txBody>
      </p:sp>
    </p:spTree>
    <p:extLst>
      <p:ext uri="{BB962C8B-B14F-4D97-AF65-F5344CB8AC3E}">
        <p14:creationId xmlns:p14="http://schemas.microsoft.com/office/powerpoint/2010/main" val="203582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Musím něco vědět o veřejné</a:t>
            </a:r>
            <a:r>
              <a:rPr lang="cs-CZ" baseline="0" dirty="0"/>
              <a:t> zakázce</a:t>
            </a:r>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32</a:t>
            </a:fld>
            <a:endParaRPr lang="cs-CZ"/>
          </a:p>
        </p:txBody>
      </p:sp>
    </p:spTree>
    <p:extLst>
      <p:ext uri="{BB962C8B-B14F-4D97-AF65-F5344CB8AC3E}">
        <p14:creationId xmlns:p14="http://schemas.microsoft.com/office/powerpoint/2010/main" val="35687977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r>
              <a:rPr lang="cs-CZ"/>
              <a:t>1. 3. 2023</a:t>
            </a:r>
          </a:p>
        </p:txBody>
      </p:sp>
      <p:sp>
        <p:nvSpPr>
          <p:cNvPr id="6" name="Zástupný symbol pro zápatí 5"/>
          <p:cNvSpPr>
            <a:spLocks noGrp="1"/>
          </p:cNvSpPr>
          <p:nvPr>
            <p:ph type="ftr" sz="quarter" idx="11"/>
          </p:nvPr>
        </p:nvSpPr>
        <p:spPr/>
        <p:txBody>
          <a:bodyPr/>
          <a:lstStyle/>
          <a:p>
            <a:r>
              <a:rPr lang="cs-CZ"/>
              <a:t>Český a moravský účetní dvůr, s. r. o. </a:t>
            </a:r>
          </a:p>
        </p:txBody>
      </p:sp>
      <p:sp>
        <p:nvSpPr>
          <p:cNvPr id="7" name="Zástupný symbol pro číslo snímku 6"/>
          <p:cNvSpPr>
            <a:spLocks noGrp="1"/>
          </p:cNvSpPr>
          <p:nvPr>
            <p:ph type="sldNum" sz="quarter" idx="12"/>
          </p:nvPr>
        </p:nvSpPr>
        <p:spPr/>
        <p:txBody>
          <a:bodyPr/>
          <a:lstStyle/>
          <a:p>
            <a:fld id="{3A9FFCBF-7219-4287-95F2-6988B39839E0}" type="slidenum">
              <a:rPr lang="cs-CZ" smtClean="0"/>
              <a:t>‹#›</a:t>
            </a:fld>
            <a:endParaRPr lang="cs-CZ"/>
          </a:p>
        </p:txBody>
      </p:sp>
    </p:spTree>
    <p:extLst>
      <p:ext uri="{BB962C8B-B14F-4D97-AF65-F5344CB8AC3E}">
        <p14:creationId xmlns:p14="http://schemas.microsoft.com/office/powerpoint/2010/main" val="124419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r>
              <a:rPr lang="cs-CZ"/>
              <a:t>1. 3. 2023</a:t>
            </a:r>
          </a:p>
        </p:txBody>
      </p:sp>
      <p:sp>
        <p:nvSpPr>
          <p:cNvPr id="8" name="Zástupný symbol pro zápatí 7"/>
          <p:cNvSpPr>
            <a:spLocks noGrp="1"/>
          </p:cNvSpPr>
          <p:nvPr>
            <p:ph type="ftr" sz="quarter" idx="11"/>
          </p:nvPr>
        </p:nvSpPr>
        <p:spPr/>
        <p:txBody>
          <a:bodyPr/>
          <a:lstStyle/>
          <a:p>
            <a:r>
              <a:rPr lang="cs-CZ"/>
              <a:t>Český a moravský účetní dvůr, s. r. o. </a:t>
            </a:r>
          </a:p>
        </p:txBody>
      </p:sp>
      <p:sp>
        <p:nvSpPr>
          <p:cNvPr id="9" name="Zástupný symbol pro číslo snímku 8"/>
          <p:cNvSpPr>
            <a:spLocks noGrp="1"/>
          </p:cNvSpPr>
          <p:nvPr>
            <p:ph type="sldNum" sz="quarter" idx="12"/>
          </p:nvPr>
        </p:nvSpPr>
        <p:spPr/>
        <p:txBody>
          <a:bodyPr/>
          <a:lstStyle/>
          <a:p>
            <a:fld id="{3A9FFCBF-7219-4287-95F2-6988B39839E0}" type="slidenum">
              <a:rPr lang="cs-CZ" smtClean="0"/>
              <a:t>‹#›</a:t>
            </a:fld>
            <a:endParaRPr lang="cs-CZ"/>
          </a:p>
        </p:txBody>
      </p:sp>
    </p:spTree>
    <p:extLst>
      <p:ext uri="{BB962C8B-B14F-4D97-AF65-F5344CB8AC3E}">
        <p14:creationId xmlns:p14="http://schemas.microsoft.com/office/powerpoint/2010/main" val="2638871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r>
              <a:rPr lang="cs-CZ"/>
              <a:t>1. 3. 2023</a:t>
            </a:r>
          </a:p>
        </p:txBody>
      </p:sp>
      <p:sp>
        <p:nvSpPr>
          <p:cNvPr id="4" name="Zástupný symbol pro zápatí 3"/>
          <p:cNvSpPr>
            <a:spLocks noGrp="1"/>
          </p:cNvSpPr>
          <p:nvPr>
            <p:ph type="ftr" sz="quarter" idx="11"/>
          </p:nvPr>
        </p:nvSpPr>
        <p:spPr/>
        <p:txBody>
          <a:bodyPr/>
          <a:lstStyle/>
          <a:p>
            <a:r>
              <a:rPr lang="cs-CZ"/>
              <a:t>Český a moravský účetní dvůr, s. r. o. </a:t>
            </a:r>
          </a:p>
        </p:txBody>
      </p:sp>
      <p:sp>
        <p:nvSpPr>
          <p:cNvPr id="5" name="Zástupný symbol pro číslo snímku 4"/>
          <p:cNvSpPr>
            <a:spLocks noGrp="1"/>
          </p:cNvSpPr>
          <p:nvPr>
            <p:ph type="sldNum" sz="quarter" idx="12"/>
          </p:nvPr>
        </p:nvSpPr>
        <p:spPr/>
        <p:txBody>
          <a:bodyPr/>
          <a:lstStyle/>
          <a:p>
            <a:fld id="{3A9FFCBF-7219-4287-95F2-6988B39839E0}" type="slidenum">
              <a:rPr lang="cs-CZ" smtClean="0"/>
              <a:t>‹#›</a:t>
            </a:fld>
            <a:endParaRPr lang="cs-CZ"/>
          </a:p>
        </p:txBody>
      </p:sp>
    </p:spTree>
    <p:extLst>
      <p:ext uri="{BB962C8B-B14F-4D97-AF65-F5344CB8AC3E}">
        <p14:creationId xmlns:p14="http://schemas.microsoft.com/office/powerpoint/2010/main" val="2855893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r>
              <a:rPr lang="cs-CZ"/>
              <a:t>1. 3. 2023</a:t>
            </a:r>
          </a:p>
        </p:txBody>
      </p:sp>
      <p:sp>
        <p:nvSpPr>
          <p:cNvPr id="3" name="Zástupný symbol pro zápatí 2"/>
          <p:cNvSpPr>
            <a:spLocks noGrp="1"/>
          </p:cNvSpPr>
          <p:nvPr>
            <p:ph type="ftr" sz="quarter" idx="11"/>
          </p:nvPr>
        </p:nvSpPr>
        <p:spPr/>
        <p:txBody>
          <a:bodyPr/>
          <a:lstStyle/>
          <a:p>
            <a:r>
              <a:rPr lang="cs-CZ"/>
              <a:t>Český a moravský účetní dvůr, s. r. o. </a:t>
            </a:r>
          </a:p>
        </p:txBody>
      </p:sp>
      <p:sp>
        <p:nvSpPr>
          <p:cNvPr id="4" name="Zástupný symbol pro číslo snímku 3"/>
          <p:cNvSpPr>
            <a:spLocks noGrp="1"/>
          </p:cNvSpPr>
          <p:nvPr>
            <p:ph type="sldNum" sz="quarter" idx="12"/>
          </p:nvPr>
        </p:nvSpPr>
        <p:spPr/>
        <p:txBody>
          <a:bodyPr/>
          <a:lstStyle/>
          <a:p>
            <a:fld id="{3A9FFCBF-7219-4287-95F2-6988B39839E0}" type="slidenum">
              <a:rPr lang="cs-CZ" smtClean="0"/>
              <a:t>‹#›</a:t>
            </a:fld>
            <a:endParaRPr lang="cs-CZ"/>
          </a:p>
        </p:txBody>
      </p:sp>
    </p:spTree>
    <p:extLst>
      <p:ext uri="{BB962C8B-B14F-4D97-AF65-F5344CB8AC3E}">
        <p14:creationId xmlns:p14="http://schemas.microsoft.com/office/powerpoint/2010/main" val="251361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r>
              <a:rPr lang="cs-CZ"/>
              <a:t>1. 3. 2023</a:t>
            </a:r>
          </a:p>
        </p:txBody>
      </p:sp>
      <p:sp>
        <p:nvSpPr>
          <p:cNvPr id="6" name="Zástupný symbol pro zápatí 5"/>
          <p:cNvSpPr>
            <a:spLocks noGrp="1"/>
          </p:cNvSpPr>
          <p:nvPr>
            <p:ph type="ftr" sz="quarter" idx="11"/>
          </p:nvPr>
        </p:nvSpPr>
        <p:spPr/>
        <p:txBody>
          <a:bodyPr/>
          <a:lstStyle/>
          <a:p>
            <a:r>
              <a:rPr lang="cs-CZ"/>
              <a:t>Český a moravský účetní dvůr, s. r. o. </a:t>
            </a:r>
          </a:p>
        </p:txBody>
      </p:sp>
      <p:sp>
        <p:nvSpPr>
          <p:cNvPr id="7" name="Zástupný symbol pro číslo snímku 6"/>
          <p:cNvSpPr>
            <a:spLocks noGrp="1"/>
          </p:cNvSpPr>
          <p:nvPr>
            <p:ph type="sldNum" sz="quarter" idx="12"/>
          </p:nvPr>
        </p:nvSpPr>
        <p:spPr/>
        <p:txBody>
          <a:bodyPr/>
          <a:lstStyle/>
          <a:p>
            <a:fld id="{3A9FFCBF-7219-4287-95F2-6988B39839E0}" type="slidenum">
              <a:rPr lang="cs-CZ" smtClean="0"/>
              <a:t>‹#›</a:t>
            </a:fld>
            <a:endParaRPr lang="cs-CZ"/>
          </a:p>
        </p:txBody>
      </p:sp>
    </p:spTree>
    <p:extLst>
      <p:ext uri="{BB962C8B-B14F-4D97-AF65-F5344CB8AC3E}">
        <p14:creationId xmlns:p14="http://schemas.microsoft.com/office/powerpoint/2010/main" val="2955039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r>
              <a:rPr lang="cs-CZ"/>
              <a:t>1. 3. 2023</a:t>
            </a:r>
          </a:p>
        </p:txBody>
      </p:sp>
      <p:sp>
        <p:nvSpPr>
          <p:cNvPr id="6" name="Zástupný symbol pro zápatí 5"/>
          <p:cNvSpPr>
            <a:spLocks noGrp="1"/>
          </p:cNvSpPr>
          <p:nvPr>
            <p:ph type="ftr" sz="quarter" idx="11"/>
          </p:nvPr>
        </p:nvSpPr>
        <p:spPr/>
        <p:txBody>
          <a:bodyPr/>
          <a:lstStyle/>
          <a:p>
            <a:r>
              <a:rPr lang="cs-CZ"/>
              <a:t>Český a moravský účetní dvůr, s. r. o. </a:t>
            </a:r>
          </a:p>
        </p:txBody>
      </p:sp>
      <p:sp>
        <p:nvSpPr>
          <p:cNvPr id="7" name="Zástupný symbol pro číslo snímku 6"/>
          <p:cNvSpPr>
            <a:spLocks noGrp="1"/>
          </p:cNvSpPr>
          <p:nvPr>
            <p:ph type="sldNum" sz="quarter" idx="12"/>
          </p:nvPr>
        </p:nvSpPr>
        <p:spPr/>
        <p:txBody>
          <a:bodyPr/>
          <a:lstStyle/>
          <a:p>
            <a:fld id="{3A9FFCBF-7219-4287-95F2-6988B39839E0}" type="slidenum">
              <a:rPr lang="cs-CZ" smtClean="0"/>
              <a:t>‹#›</a:t>
            </a:fld>
            <a:endParaRPr lang="cs-CZ"/>
          </a:p>
        </p:txBody>
      </p:sp>
    </p:spTree>
    <p:extLst>
      <p:ext uri="{BB962C8B-B14F-4D97-AF65-F5344CB8AC3E}">
        <p14:creationId xmlns:p14="http://schemas.microsoft.com/office/powerpoint/2010/main" val="3946437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a:t>1. 3. 2023</a:t>
            </a:r>
          </a:p>
        </p:txBody>
      </p:sp>
      <p:sp>
        <p:nvSpPr>
          <p:cNvPr id="5" name="Zástupný symbol pro zápatí 4"/>
          <p:cNvSpPr>
            <a:spLocks noGrp="1"/>
          </p:cNvSpPr>
          <p:nvPr>
            <p:ph type="ftr" sz="quarter" idx="11"/>
          </p:nvPr>
        </p:nvSpPr>
        <p:spPr/>
        <p:txBody>
          <a:bodyPr/>
          <a:lstStyle/>
          <a:p>
            <a:r>
              <a:rPr lang="cs-CZ"/>
              <a:t>Český a moravský účetní dvůr, s. r. o. </a:t>
            </a:r>
          </a:p>
        </p:txBody>
      </p:sp>
      <p:sp>
        <p:nvSpPr>
          <p:cNvPr id="6" name="Zástupný symbol pro číslo snímku 5"/>
          <p:cNvSpPr>
            <a:spLocks noGrp="1"/>
          </p:cNvSpPr>
          <p:nvPr>
            <p:ph type="sldNum" sz="quarter" idx="12"/>
          </p:nvPr>
        </p:nvSpPr>
        <p:spPr/>
        <p:txBody>
          <a:bodyPr/>
          <a:lstStyle/>
          <a:p>
            <a:fld id="{3A9FFCBF-7219-4287-95F2-6988B39839E0}" type="slidenum">
              <a:rPr lang="cs-CZ" smtClean="0"/>
              <a:t>‹#›</a:t>
            </a:fld>
            <a:endParaRPr lang="cs-CZ"/>
          </a:p>
        </p:txBody>
      </p:sp>
    </p:spTree>
    <p:extLst>
      <p:ext uri="{BB962C8B-B14F-4D97-AF65-F5344CB8AC3E}">
        <p14:creationId xmlns:p14="http://schemas.microsoft.com/office/powerpoint/2010/main" val="4036800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r>
              <a:rPr lang="cs-CZ"/>
              <a:t>1. 3. 2023</a:t>
            </a:r>
          </a:p>
        </p:txBody>
      </p:sp>
      <p:sp>
        <p:nvSpPr>
          <p:cNvPr id="5" name="Zástupný symbol pro zápatí 4"/>
          <p:cNvSpPr>
            <a:spLocks noGrp="1"/>
          </p:cNvSpPr>
          <p:nvPr>
            <p:ph type="ftr" sz="quarter" idx="11"/>
          </p:nvPr>
        </p:nvSpPr>
        <p:spPr/>
        <p:txBody>
          <a:bodyPr/>
          <a:lstStyle/>
          <a:p>
            <a:r>
              <a:rPr lang="cs-CZ"/>
              <a:t>Český a moravský účetní dvůr, s. r. o. </a:t>
            </a:r>
          </a:p>
        </p:txBody>
      </p:sp>
      <p:sp>
        <p:nvSpPr>
          <p:cNvPr id="6" name="Zástupný symbol pro číslo snímku 5"/>
          <p:cNvSpPr>
            <a:spLocks noGrp="1"/>
          </p:cNvSpPr>
          <p:nvPr>
            <p:ph type="sldNum" sz="quarter" idx="12"/>
          </p:nvPr>
        </p:nvSpPr>
        <p:spPr/>
        <p:txBody>
          <a:bodyPr/>
          <a:lstStyle/>
          <a:p>
            <a:fld id="{3A9FFCBF-7219-4287-95F2-6988B39839E0}" type="slidenum">
              <a:rPr lang="cs-CZ" smtClean="0"/>
              <a:t>‹#›</a:t>
            </a:fld>
            <a:endParaRPr lang="cs-CZ"/>
          </a:p>
        </p:txBody>
      </p:sp>
    </p:spTree>
    <p:extLst>
      <p:ext uri="{BB962C8B-B14F-4D97-AF65-F5344CB8AC3E}">
        <p14:creationId xmlns:p14="http://schemas.microsoft.com/office/powerpoint/2010/main" val="2356389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3686171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272728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24.10.2023</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cs-CZ"/>
          </a:p>
        </p:txBody>
      </p:sp>
      <p:sp>
        <p:nvSpPr>
          <p:cNvPr id="3" name="Zástupný symbol pro zápatí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a:xfrm>
            <a:off x="7010400" y="6483350"/>
            <a:ext cx="2133600" cy="365125"/>
          </a:xfrm>
          <a:prstGeom prst="rect">
            <a:avLst/>
          </a:prstGeom>
        </p:spPr>
        <p:txBody>
          <a:bodyPr/>
          <a:lstStyle>
            <a:lvl1pPr>
              <a:defRPr sz="1000">
                <a:solidFill>
                  <a:srgbClr val="153255"/>
                </a:solidFill>
              </a:defRPr>
            </a:lvl1pPr>
          </a:lstStyle>
          <a:p>
            <a:pPr>
              <a:defRPr/>
            </a:pPr>
            <a:fld id="{2A4A71D0-3820-4537-8AC9-32459DED91C8}" type="slidenum">
              <a:rPr lang="cs-CZ"/>
              <a:pPr>
                <a:defRPr/>
              </a:pPr>
              <a:t>‹#›</a:t>
            </a:fld>
            <a:endParaRPr lang="cs-CZ" dirty="0"/>
          </a:p>
        </p:txBody>
      </p:sp>
    </p:spTree>
    <p:extLst>
      <p:ext uri="{BB962C8B-B14F-4D97-AF65-F5344CB8AC3E}">
        <p14:creationId xmlns:p14="http://schemas.microsoft.com/office/powerpoint/2010/main" val="134047949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r>
              <a:rPr lang="cs-CZ"/>
              <a:t>1. 3. 2023</a:t>
            </a:r>
          </a:p>
        </p:txBody>
      </p:sp>
      <p:sp>
        <p:nvSpPr>
          <p:cNvPr id="5" name="Zástupný symbol pro zápatí 4"/>
          <p:cNvSpPr>
            <a:spLocks noGrp="1"/>
          </p:cNvSpPr>
          <p:nvPr>
            <p:ph type="ftr" sz="quarter" idx="11"/>
          </p:nvPr>
        </p:nvSpPr>
        <p:spPr/>
        <p:txBody>
          <a:bodyPr/>
          <a:lstStyle/>
          <a:p>
            <a:r>
              <a:rPr lang="cs-CZ"/>
              <a:t>Český a moravský účetní dvůr, s. r. o. </a:t>
            </a:r>
          </a:p>
        </p:txBody>
      </p:sp>
      <p:sp>
        <p:nvSpPr>
          <p:cNvPr id="6" name="Zástupný symbol pro číslo snímku 5"/>
          <p:cNvSpPr>
            <a:spLocks noGrp="1"/>
          </p:cNvSpPr>
          <p:nvPr>
            <p:ph type="sldNum" sz="quarter" idx="12"/>
          </p:nvPr>
        </p:nvSpPr>
        <p:spPr/>
        <p:txBody>
          <a:bodyPr/>
          <a:lstStyle/>
          <a:p>
            <a:fld id="{3A9FFCBF-7219-4287-95F2-6988B39839E0}" type="slidenum">
              <a:rPr lang="cs-CZ" smtClean="0"/>
              <a:t>‹#›</a:t>
            </a:fld>
            <a:endParaRPr lang="cs-CZ"/>
          </a:p>
        </p:txBody>
      </p:sp>
    </p:spTree>
    <p:extLst>
      <p:ext uri="{BB962C8B-B14F-4D97-AF65-F5344CB8AC3E}">
        <p14:creationId xmlns:p14="http://schemas.microsoft.com/office/powerpoint/2010/main" val="415700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Nadpis 6"/>
          <p:cNvSpPr>
            <a:spLocks noGrp="1"/>
          </p:cNvSpPr>
          <p:nvPr>
            <p:ph type="title"/>
          </p:nvPr>
        </p:nvSpPr>
        <p:spPr/>
        <p:txBody>
          <a:bodyPr/>
          <a:lstStyle/>
          <a:p>
            <a:r>
              <a:rPr lang="cs-CZ"/>
              <a:t>Kliknutím lze upravit styl.</a:t>
            </a:r>
          </a:p>
        </p:txBody>
      </p:sp>
      <p:sp>
        <p:nvSpPr>
          <p:cNvPr id="8" name="Zástupný symbol pro datum 7"/>
          <p:cNvSpPr>
            <a:spLocks noGrp="1"/>
          </p:cNvSpPr>
          <p:nvPr>
            <p:ph type="dt" sz="half" idx="10"/>
          </p:nvPr>
        </p:nvSpPr>
        <p:spPr/>
        <p:txBody>
          <a:bodyPr/>
          <a:lstStyle/>
          <a:p>
            <a:r>
              <a:rPr lang="cs-CZ"/>
              <a:t>1. 3. 2023</a:t>
            </a:r>
          </a:p>
        </p:txBody>
      </p:sp>
      <p:sp>
        <p:nvSpPr>
          <p:cNvPr id="9" name="Zástupný symbol pro zápatí 8"/>
          <p:cNvSpPr>
            <a:spLocks noGrp="1"/>
          </p:cNvSpPr>
          <p:nvPr>
            <p:ph type="ftr" sz="quarter" idx="11"/>
          </p:nvPr>
        </p:nvSpPr>
        <p:spPr/>
        <p:txBody>
          <a:bodyPr/>
          <a:lstStyle/>
          <a:p>
            <a:r>
              <a:rPr lang="cs-CZ"/>
              <a:t>Český a moravský účetní dvůr, s. r. o. </a:t>
            </a:r>
          </a:p>
        </p:txBody>
      </p:sp>
      <p:sp>
        <p:nvSpPr>
          <p:cNvPr id="10" name="Zástupný symbol pro číslo snímku 9"/>
          <p:cNvSpPr>
            <a:spLocks noGrp="1"/>
          </p:cNvSpPr>
          <p:nvPr>
            <p:ph type="sldNum" sz="quarter" idx="12"/>
          </p:nvPr>
        </p:nvSpPr>
        <p:spPr/>
        <p:txBody>
          <a:bodyPr/>
          <a:lstStyle/>
          <a:p>
            <a:fld id="{3A9FFCBF-7219-4287-95F2-6988B39839E0}" type="slidenum">
              <a:rPr lang="cs-CZ" smtClean="0"/>
              <a:t>‹#›</a:t>
            </a:fld>
            <a:endParaRPr lang="cs-CZ"/>
          </a:p>
        </p:txBody>
      </p:sp>
    </p:spTree>
    <p:extLst>
      <p:ext uri="{BB962C8B-B14F-4D97-AF65-F5344CB8AC3E}">
        <p14:creationId xmlns:p14="http://schemas.microsoft.com/office/powerpoint/2010/main" val="367311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r>
              <a:rPr lang="cs-CZ"/>
              <a:t>1. 3. 2023</a:t>
            </a:r>
          </a:p>
        </p:txBody>
      </p:sp>
      <p:sp>
        <p:nvSpPr>
          <p:cNvPr id="5" name="Zástupný symbol pro zápatí 4"/>
          <p:cNvSpPr>
            <a:spLocks noGrp="1"/>
          </p:cNvSpPr>
          <p:nvPr>
            <p:ph type="ftr" sz="quarter" idx="11"/>
          </p:nvPr>
        </p:nvSpPr>
        <p:spPr/>
        <p:txBody>
          <a:bodyPr/>
          <a:lstStyle/>
          <a:p>
            <a:r>
              <a:rPr lang="cs-CZ"/>
              <a:t>Český a moravský účetní dvůr, s. r. o. </a:t>
            </a:r>
          </a:p>
        </p:txBody>
      </p:sp>
      <p:sp>
        <p:nvSpPr>
          <p:cNvPr id="6" name="Zástupný symbol pro číslo snímku 5"/>
          <p:cNvSpPr>
            <a:spLocks noGrp="1"/>
          </p:cNvSpPr>
          <p:nvPr>
            <p:ph type="sldNum" sz="quarter" idx="12"/>
          </p:nvPr>
        </p:nvSpPr>
        <p:spPr/>
        <p:txBody>
          <a:bodyPr/>
          <a:lstStyle/>
          <a:p>
            <a:fld id="{3A9FFCBF-7219-4287-95F2-6988B39839E0}" type="slidenum">
              <a:rPr lang="cs-CZ" smtClean="0"/>
              <a:t>‹#›</a:t>
            </a:fld>
            <a:endParaRPr lang="cs-CZ"/>
          </a:p>
        </p:txBody>
      </p:sp>
    </p:spTree>
    <p:extLst>
      <p:ext uri="{BB962C8B-B14F-4D97-AF65-F5344CB8AC3E}">
        <p14:creationId xmlns:p14="http://schemas.microsoft.com/office/powerpoint/2010/main" val="196855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8"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1. 3. 2023</a:t>
            </a: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Český a moravský účetní dvůr, s. r. o. </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FFCBF-7219-4287-95F2-6988B39839E0}" type="slidenum">
              <a:rPr lang="cs-CZ" smtClean="0"/>
              <a:t>‹#›</a:t>
            </a:fld>
            <a:endParaRPr lang="cs-CZ"/>
          </a:p>
        </p:txBody>
      </p:sp>
    </p:spTree>
    <p:extLst>
      <p:ext uri="{BB962C8B-B14F-4D97-AF65-F5344CB8AC3E}">
        <p14:creationId xmlns:p14="http://schemas.microsoft.com/office/powerpoint/2010/main" val="370516127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hyperlink" Target="http://www.portal-vz.cz/cs/Jak-na-zadavani-verejnych-zakazek/Metodiky-stanoviska/Metodiky-k-zakonu-c-134-2016-Sb-,-o-zadavani-verejnych-zakazek/Metodiky-procesni-k-zadavacim-rizenim" TargetMode="Externa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nen.nipez.cz/profil/mm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www.portal-vz.cz/cs/Jak-na-zadavani-verejnych-zakazek/Legislativa-a-Judikatura/Legislativa/Zakon-o-zadavani-verejnych-zakazek-a-jeho-provadeci-predpisy/Uplne-aktualni-zneni-zakona-o-zadavani-verejnych-zakaze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mfcr.cz/cs/legislativa/metodiky/2016/metodicky-pokyn-chj-c-3--metodika-verejn-2558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ortal-vz.c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portal-vz.cz/cs/Jak-na-zadavani-verejnych-zakazek/Metodiky-stanoviska/Metodiky-k-zakonu-c-134-2016-Sb-,-o-zadavani-verejnych-zakazek/Metodiky-specialni-k-zadavacim-rizeni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portal-vz.cz/getmedia/fc96b256-030d-4d0c-a190-2f241ab7e914/Stanovisko-MMR-k-vyhlasce-169-2016_2.pdf"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hyperlink" Target="https://ec.europa.eu/tools/espd/filter?lang=cs"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www.portal-vz.cz/getmedia/cb267133-8a9a-461f-8c79-ca7c9d99b0ab/spolecne-stanovisko_vymezeni-pozadavku-na-profesni-kvalifikaci.pdf"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otaceeu.cz/cs/Fondy-EU/2014-2020/Metodicke-pokyny/Metodika-rizeni-programu/Metodika-pro-vykon-kontrol"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hyperlink" Target="http://www.uohs.cz/cs/verejne-zakazky/sbirky-rozhodnuti/detail-14643.html"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Kontrola veřejných zakázek</a:t>
            </a:r>
          </a:p>
          <a:p>
            <a:pPr marL="0" indent="0" algn="ctr">
              <a:buNone/>
            </a:pPr>
            <a:endParaRPr lang="cs-CZ" sz="4800" b="1" dirty="0">
              <a:solidFill>
                <a:srgbClr val="000099"/>
              </a:solidFill>
            </a:endParaRPr>
          </a:p>
        </p:txBody>
      </p:sp>
    </p:spTree>
    <p:custDataLst>
      <p:tags r:id="rId1"/>
    </p:custDataLst>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a:buFont typeface="Arial" panose="020B0604020202020204" pitchFamily="34" charset="0"/>
              <a:buChar char="•"/>
            </a:pPr>
            <a:r>
              <a:rPr lang="cs-CZ" dirty="0"/>
              <a:t>Dokumentace veřejné zakázky</a:t>
            </a:r>
          </a:p>
          <a:p>
            <a:pPr marL="457200" indent="-457200">
              <a:buFont typeface="Arial" panose="020B0604020202020204" pitchFamily="34" charset="0"/>
              <a:buChar char="•"/>
            </a:pPr>
            <a:r>
              <a:rPr lang="cs-CZ" dirty="0"/>
              <a:t>Dokumentace dotace/příručky/metodické pokyny</a:t>
            </a:r>
          </a:p>
          <a:p>
            <a:pPr marL="457200" indent="-457200">
              <a:buFont typeface="Arial" panose="020B0604020202020204" pitchFamily="34" charset="0"/>
              <a:buChar char="•"/>
            </a:pPr>
            <a:r>
              <a:rPr lang="cs-CZ" dirty="0"/>
              <a:t>Elektronický nástroj/Profil zadavatele</a:t>
            </a:r>
          </a:p>
          <a:p>
            <a:pPr marL="457200" indent="-457200">
              <a:buFont typeface="Arial" panose="020B0604020202020204" pitchFamily="34" charset="0"/>
              <a:buChar char="•"/>
            </a:pPr>
            <a:r>
              <a:rPr lang="cs-CZ" dirty="0"/>
              <a:t>Interní směrnice</a:t>
            </a:r>
          </a:p>
          <a:p>
            <a:pPr marL="457200" indent="-457200">
              <a:buFont typeface="Arial" panose="020B0604020202020204" pitchFamily="34" charset="0"/>
              <a:buChar char="•"/>
            </a:pPr>
            <a:r>
              <a:rPr lang="cs-CZ" dirty="0"/>
              <a:t>Kontrolní listy ?</a:t>
            </a:r>
          </a:p>
        </p:txBody>
      </p:sp>
      <p:sp>
        <p:nvSpPr>
          <p:cNvPr id="3" name="Nadpis 2"/>
          <p:cNvSpPr>
            <a:spLocks noGrp="1"/>
          </p:cNvSpPr>
          <p:nvPr>
            <p:ph type="title"/>
          </p:nvPr>
        </p:nvSpPr>
        <p:spPr/>
        <p:txBody>
          <a:bodyPr/>
          <a:lstStyle/>
          <a:p>
            <a:r>
              <a:rPr lang="cs-CZ" dirty="0"/>
              <a:t>Dokumentace ke kontrolní činnosti	</a:t>
            </a:r>
          </a:p>
        </p:txBody>
      </p:sp>
    </p:spTree>
    <p:extLst>
      <p:ext uri="{BB962C8B-B14F-4D97-AF65-F5344CB8AC3E}">
        <p14:creationId xmlns:p14="http://schemas.microsoft.com/office/powerpoint/2010/main" val="119996716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lvl="0"/>
            <a:r>
              <a:rPr lang="cs-CZ" dirty="0"/>
              <a:t>dodatečné stavební práce, služby nebo dodávky od dodavatele původní veřejné zakázky, které nebyly zahrnuty v původním závazku ze smlouvy na veřejnou zakázku, pokud jsou </a:t>
            </a:r>
            <a:r>
              <a:rPr lang="cs-CZ" u="sng" dirty="0"/>
              <a:t>nezbytné a změna v osobě dodavatele</a:t>
            </a:r>
          </a:p>
        </p:txBody>
      </p:sp>
      <p:sp>
        <p:nvSpPr>
          <p:cNvPr id="3" name="Nadpis 2"/>
          <p:cNvSpPr>
            <a:spLocks noGrp="1"/>
          </p:cNvSpPr>
          <p:nvPr>
            <p:ph type="title"/>
          </p:nvPr>
        </p:nvSpPr>
        <p:spPr/>
        <p:txBody>
          <a:bodyPr/>
          <a:lstStyle/>
          <a:p>
            <a:r>
              <a:rPr lang="cs-CZ" dirty="0"/>
              <a:t>Nepodstatné změny smlouvy § 222/5</a:t>
            </a:r>
          </a:p>
        </p:txBody>
      </p:sp>
    </p:spTree>
    <p:extLst>
      <p:ext uri="{BB962C8B-B14F-4D97-AF65-F5344CB8AC3E}">
        <p14:creationId xmlns:p14="http://schemas.microsoft.com/office/powerpoint/2010/main" val="155155525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lvl="1"/>
            <a:r>
              <a:rPr lang="cs-CZ" dirty="0"/>
              <a:t>není možná </a:t>
            </a:r>
            <a:r>
              <a:rPr lang="cs-CZ" b="1" dirty="0"/>
              <a:t>z ekonomických anebo technických důvodů </a:t>
            </a:r>
            <a:r>
              <a:rPr lang="cs-CZ" dirty="0"/>
              <a:t>spočívajících zejména v požadavcích na </a:t>
            </a:r>
            <a:r>
              <a:rPr lang="cs-CZ" b="1" dirty="0"/>
              <a:t>slučitelnost nebo interoperabilitu </a:t>
            </a:r>
            <a:r>
              <a:rPr lang="cs-CZ" dirty="0"/>
              <a:t>se stávajícím zařízením, službami nebo instalacemi pořízenými zadavatelem v původním zadávacím řízení,</a:t>
            </a:r>
          </a:p>
          <a:p>
            <a:pPr lvl="1"/>
            <a:r>
              <a:rPr lang="cs-CZ" dirty="0"/>
              <a:t>způsobila by zadavateli </a:t>
            </a:r>
            <a:r>
              <a:rPr lang="cs-CZ" b="1" dirty="0"/>
              <a:t>značné obtíže nebo výrazné zvýšení nákladů.</a:t>
            </a:r>
            <a:endParaRPr lang="cs-CZ" dirty="0"/>
          </a:p>
          <a:p>
            <a:pPr lvl="1"/>
            <a:r>
              <a:rPr lang="cs-CZ" strike="sngStrike" dirty="0"/>
              <a:t>hodnota dodatečných stavebních prací, služeb nebo dodávek </a:t>
            </a:r>
            <a:r>
              <a:rPr lang="cs-CZ" b="1" strike="sngStrike" dirty="0"/>
              <a:t>nepřekročí 50 % původní hodnoty </a:t>
            </a:r>
            <a:r>
              <a:rPr lang="cs-CZ" strike="sngStrike" dirty="0"/>
              <a:t>závazku; pokud bude provedeno více změn, je rozhodný součet hodnoty všech změn podle tohoto odstavce.</a:t>
            </a:r>
          </a:p>
        </p:txBody>
      </p:sp>
      <p:sp>
        <p:nvSpPr>
          <p:cNvPr id="3" name="Nadpis 2"/>
          <p:cNvSpPr>
            <a:spLocks noGrp="1"/>
          </p:cNvSpPr>
          <p:nvPr>
            <p:ph type="title"/>
          </p:nvPr>
        </p:nvSpPr>
        <p:spPr/>
        <p:txBody>
          <a:bodyPr/>
          <a:lstStyle/>
          <a:p>
            <a:r>
              <a:rPr lang="cs-CZ"/>
              <a:t>Nepodstatné změny smlouvy § 222/5</a:t>
            </a:r>
          </a:p>
        </p:txBody>
      </p:sp>
    </p:spTree>
    <p:extLst>
      <p:ext uri="{BB962C8B-B14F-4D97-AF65-F5344CB8AC3E}">
        <p14:creationId xmlns:p14="http://schemas.microsoft.com/office/powerpoint/2010/main" val="330691541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038687"/>
            <a:ext cx="8291264" cy="5414649"/>
          </a:xfrm>
        </p:spPr>
        <p:txBody>
          <a:bodyPr>
            <a:noAutofit/>
          </a:bodyPr>
          <a:lstStyle/>
          <a:p>
            <a:pPr lvl="0"/>
            <a:r>
              <a:rPr lang="cs-CZ" dirty="0"/>
              <a:t>změna</a:t>
            </a:r>
          </a:p>
          <a:p>
            <a:pPr lvl="1"/>
            <a:r>
              <a:rPr lang="cs-CZ" sz="2000" strike="sngStrike" dirty="0"/>
              <a:t>jejíž potřeba vznikla v důsledku </a:t>
            </a:r>
            <a:r>
              <a:rPr lang="cs-CZ" sz="2000" b="1" strike="sngStrike" dirty="0"/>
              <a:t>okolností, které zadavatel jednající s náležitou péčí nemohl předvídat</a:t>
            </a:r>
            <a:r>
              <a:rPr lang="cs-CZ" sz="2000" strike="sngStrike" dirty="0"/>
              <a:t>,</a:t>
            </a:r>
          </a:p>
          <a:p>
            <a:pPr lvl="1"/>
            <a:r>
              <a:rPr lang="cs-CZ" sz="2000" b="1" strike="sngStrike" dirty="0"/>
              <a:t>nemění celkovou povahu </a:t>
            </a:r>
            <a:r>
              <a:rPr lang="cs-CZ" sz="2000" strike="sngStrike" dirty="0"/>
              <a:t>veřejné zakázky a</a:t>
            </a:r>
          </a:p>
          <a:p>
            <a:pPr lvl="1"/>
            <a:r>
              <a:rPr lang="cs-CZ" sz="2000" strike="sngStrike" dirty="0"/>
              <a:t>hodnota změny </a:t>
            </a:r>
            <a:r>
              <a:rPr lang="cs-CZ" sz="2000" b="1" strike="sngStrike" dirty="0"/>
              <a:t>nepřekročí 50 % původní hodnoty </a:t>
            </a:r>
            <a:r>
              <a:rPr lang="cs-CZ" sz="2000" strike="sngStrike" dirty="0"/>
              <a:t>závazku; pokud bude provedeno více změn, je rozhodný součet hodnoty všech změn podle tohoto odstavce.</a:t>
            </a:r>
          </a:p>
          <a:p>
            <a:pPr>
              <a:spcBef>
                <a:spcPts val="0"/>
              </a:spcBef>
              <a:spcAft>
                <a:spcPts val="600"/>
              </a:spcAft>
            </a:pPr>
            <a:endParaRPr lang="cs-CZ" sz="2400" b="0" i="0" dirty="0">
              <a:solidFill>
                <a:srgbClr val="000000"/>
              </a:solidFill>
              <a:effectLst/>
              <a:latin typeface="Arial" panose="020B0604020202020204" pitchFamily="34" charset="0"/>
            </a:endParaRPr>
          </a:p>
          <a:p>
            <a:pPr>
              <a:spcBef>
                <a:spcPts val="0"/>
              </a:spcBef>
              <a:spcAft>
                <a:spcPts val="600"/>
              </a:spcAft>
            </a:pPr>
            <a:r>
              <a:rPr lang="cs-CZ" sz="2400" b="0" i="0" dirty="0">
                <a:solidFill>
                  <a:srgbClr val="000000"/>
                </a:solidFill>
                <a:effectLst/>
                <a:latin typeface="Arial" panose="020B0604020202020204" pitchFamily="34" charset="0"/>
              </a:rPr>
              <a:t>Za podstatnou změnu závazku ze smlouvy na veřejnou zakázku se nepovažuje změna, jejíž potřeba vznikla v důsledku okolností, které zadavatel jednající s náležitou péčí nemohl předvídat, a která nemění celkovou povahu veřejné zakázky.</a:t>
            </a:r>
            <a:endParaRPr lang="cs-CZ" sz="2400" dirty="0"/>
          </a:p>
        </p:txBody>
      </p:sp>
      <p:sp>
        <p:nvSpPr>
          <p:cNvPr id="3" name="Nadpis 2"/>
          <p:cNvSpPr>
            <a:spLocks noGrp="1"/>
          </p:cNvSpPr>
          <p:nvPr>
            <p:ph type="title"/>
          </p:nvPr>
        </p:nvSpPr>
        <p:spPr>
          <a:xfrm>
            <a:off x="395536" y="404664"/>
            <a:ext cx="8291264" cy="634023"/>
          </a:xfrm>
        </p:spPr>
        <p:txBody>
          <a:bodyPr/>
          <a:lstStyle/>
          <a:p>
            <a:r>
              <a:rPr lang="cs-CZ" dirty="0"/>
              <a:t>Nepodstatné změny smlouvy § 222/6</a:t>
            </a:r>
          </a:p>
        </p:txBody>
      </p:sp>
    </p:spTree>
    <p:extLst>
      <p:ext uri="{BB962C8B-B14F-4D97-AF65-F5344CB8AC3E}">
        <p14:creationId xmlns:p14="http://schemas.microsoft.com/office/powerpoint/2010/main" val="275662638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lvl="0"/>
            <a:r>
              <a:rPr lang="cs-CZ" sz="2400" dirty="0"/>
              <a:t>Celkový cenový nárůst související se změnami podle </a:t>
            </a:r>
            <a:r>
              <a:rPr lang="cs-CZ" sz="2400" b="1" dirty="0"/>
              <a:t>odstavců 5 a 6 </a:t>
            </a:r>
            <a:r>
              <a:rPr lang="cs-CZ" sz="2400" dirty="0"/>
              <a:t>při odečtení stavebních prací, služeb nebo dodávek, které </a:t>
            </a:r>
            <a:r>
              <a:rPr lang="cs-CZ" sz="2400" b="1" dirty="0"/>
              <a:t>nebyly s ohledem na tyto změny realizovány</a:t>
            </a:r>
            <a:r>
              <a:rPr lang="cs-CZ" sz="2400" dirty="0"/>
              <a:t>, nepřesáhne </a:t>
            </a:r>
            <a:r>
              <a:rPr lang="cs-CZ" sz="2400" b="1" dirty="0"/>
              <a:t>30 % původní hodnoty závazku</a:t>
            </a:r>
            <a:r>
              <a:rPr lang="cs-CZ" sz="2400" dirty="0"/>
              <a:t>.</a:t>
            </a:r>
          </a:p>
        </p:txBody>
      </p:sp>
      <p:sp>
        <p:nvSpPr>
          <p:cNvPr id="3" name="Nadpis 2"/>
          <p:cNvSpPr>
            <a:spLocks noGrp="1"/>
          </p:cNvSpPr>
          <p:nvPr>
            <p:ph type="title"/>
          </p:nvPr>
        </p:nvSpPr>
        <p:spPr/>
        <p:txBody>
          <a:bodyPr/>
          <a:lstStyle/>
          <a:p>
            <a:r>
              <a:rPr lang="cs-CZ" dirty="0"/>
              <a:t>Nepodstatné změny smlouvy § 222/9</a:t>
            </a:r>
          </a:p>
        </p:txBody>
      </p:sp>
    </p:spTree>
    <p:extLst>
      <p:ext uri="{BB962C8B-B14F-4D97-AF65-F5344CB8AC3E}">
        <p14:creationId xmlns:p14="http://schemas.microsoft.com/office/powerpoint/2010/main" val="307676255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sz="2400" u="sng" dirty="0"/>
              <a:t>změna</a:t>
            </a:r>
            <a:r>
              <a:rPr lang="cs-CZ" sz="2400" dirty="0"/>
              <a:t> v osobě dodavatele je </a:t>
            </a:r>
            <a:r>
              <a:rPr lang="cs-CZ" sz="2400" u="sng" dirty="0"/>
              <a:t>důsledkem právního nástupnictv</a:t>
            </a:r>
            <a:r>
              <a:rPr lang="cs-CZ" sz="2400" dirty="0"/>
              <a:t>í v souvislosti s přeměnou dodavatele, jeho smrtí nebo převodem jeho závodu, popřípadě části závodu, a </a:t>
            </a:r>
            <a:r>
              <a:rPr lang="cs-CZ" sz="2400" u="sng" dirty="0"/>
              <a:t>nový dodavatel splňuje kritéria kvalifikace</a:t>
            </a:r>
            <a:r>
              <a:rPr lang="cs-CZ" sz="2400" dirty="0"/>
              <a:t> stanovená v zadávací dokumentaci původního zadávacího řízení</a:t>
            </a:r>
            <a:endParaRPr lang="cs-CZ" sz="2300" dirty="0"/>
          </a:p>
        </p:txBody>
      </p:sp>
      <p:sp>
        <p:nvSpPr>
          <p:cNvPr id="3" name="Nadpis 2"/>
          <p:cNvSpPr>
            <a:spLocks noGrp="1"/>
          </p:cNvSpPr>
          <p:nvPr>
            <p:ph type="title"/>
          </p:nvPr>
        </p:nvSpPr>
        <p:spPr/>
        <p:txBody>
          <a:bodyPr/>
          <a:lstStyle/>
          <a:p>
            <a:r>
              <a:rPr lang="cs-CZ" dirty="0"/>
              <a:t>Nepodstatné změny smlouvy § 222/10</a:t>
            </a:r>
          </a:p>
        </p:txBody>
      </p:sp>
    </p:spTree>
    <p:extLst>
      <p:ext uri="{BB962C8B-B14F-4D97-AF65-F5344CB8AC3E}">
        <p14:creationId xmlns:p14="http://schemas.microsoft.com/office/powerpoint/2010/main" val="24935857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sz="2400" dirty="0"/>
              <a:t>Každá změna smlouvy je tedy přípustná, pokud splňuje jednu ze zákonných podmínek, pro přípustnou změnu stačí naplnění jedné podmínky, podmínky tak platí „vedle sebe“. </a:t>
            </a:r>
          </a:p>
          <a:p>
            <a:r>
              <a:rPr lang="cs-CZ" sz="2400" dirty="0"/>
              <a:t>Žádná ze změn není nároková ze strany dodavatele, zadavatel musí se všemi změnami souhlasit, přičemž jako řádný hospodář nesmí připustit změny neúčelné či neefektivní.</a:t>
            </a:r>
          </a:p>
        </p:txBody>
      </p:sp>
      <p:sp>
        <p:nvSpPr>
          <p:cNvPr id="3" name="Nadpis 2"/>
          <p:cNvSpPr>
            <a:spLocks noGrp="1"/>
          </p:cNvSpPr>
          <p:nvPr>
            <p:ph type="title"/>
          </p:nvPr>
        </p:nvSpPr>
        <p:spPr/>
        <p:txBody>
          <a:bodyPr/>
          <a:lstStyle/>
          <a:p>
            <a:r>
              <a:rPr lang="cs-CZ" dirty="0"/>
              <a:t>Nepodstatné změny smlouvy</a:t>
            </a:r>
          </a:p>
        </p:txBody>
      </p:sp>
    </p:spTree>
    <p:extLst>
      <p:ext uri="{BB962C8B-B14F-4D97-AF65-F5344CB8AC3E}">
        <p14:creationId xmlns:p14="http://schemas.microsoft.com/office/powerpoint/2010/main" val="39306766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a:p>
        </p:txBody>
      </p:sp>
      <p:sp>
        <p:nvSpPr>
          <p:cNvPr id="3" name="Nadpis 2"/>
          <p:cNvSpPr>
            <a:spLocks noGrp="1"/>
          </p:cNvSpPr>
          <p:nvPr>
            <p:ph type="title"/>
          </p:nvPr>
        </p:nvSpPr>
        <p:spPr/>
        <p:txBody>
          <a:bodyPr/>
          <a:lstStyle/>
          <a:p>
            <a:r>
              <a:rPr lang="cs-CZ" dirty="0"/>
              <a:t>Procesní pochybení</a:t>
            </a:r>
          </a:p>
        </p:txBody>
      </p:sp>
    </p:spTree>
    <p:extLst>
      <p:ext uri="{BB962C8B-B14F-4D97-AF65-F5344CB8AC3E}">
        <p14:creationId xmlns:p14="http://schemas.microsoft.com/office/powerpoint/2010/main" val="146106917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není-li v stanoveno jinak</a:t>
            </a:r>
          </a:p>
          <a:p>
            <a:r>
              <a:rPr lang="cs-CZ" dirty="0"/>
              <a:t>posouzení splnění podmínek účasti v zadávacím řízení </a:t>
            </a:r>
          </a:p>
          <a:p>
            <a:pPr marL="457200" indent="-457200">
              <a:buFont typeface="Arial" panose="020B0604020202020204" pitchFamily="34" charset="0"/>
              <a:buChar char="•"/>
            </a:pPr>
            <a:r>
              <a:rPr lang="cs-CZ" u="sng" dirty="0"/>
              <a:t>před</a:t>
            </a:r>
            <a:r>
              <a:rPr lang="cs-CZ" dirty="0"/>
              <a:t> hodnocením nabídek </a:t>
            </a:r>
          </a:p>
          <a:p>
            <a:pPr marL="457200" indent="-457200">
              <a:buFont typeface="Arial" panose="020B0604020202020204" pitchFamily="34" charset="0"/>
              <a:buChar char="•"/>
            </a:pPr>
            <a:r>
              <a:rPr lang="cs-CZ" u="sng" dirty="0"/>
              <a:t>po</a:t>
            </a:r>
            <a:r>
              <a:rPr lang="cs-CZ" dirty="0"/>
              <a:t> hodnocení nabídek</a:t>
            </a:r>
          </a:p>
          <a:p>
            <a:r>
              <a:rPr lang="cs-CZ" dirty="0"/>
              <a:t>povinnost provést </a:t>
            </a:r>
            <a:r>
              <a:rPr lang="cs-CZ" b="1" dirty="0"/>
              <a:t>posouzení splnění podmínek účasti </a:t>
            </a:r>
            <a:r>
              <a:rPr lang="cs-CZ" dirty="0"/>
              <a:t>v zadávacím řízení a hodnocení jeho nabídky </a:t>
            </a:r>
            <a:r>
              <a:rPr lang="cs-CZ" b="1" dirty="0"/>
              <a:t>vždy u vybraného dodavatele </a:t>
            </a:r>
          </a:p>
        </p:txBody>
      </p:sp>
      <p:sp>
        <p:nvSpPr>
          <p:cNvPr id="3" name="Nadpis 2"/>
          <p:cNvSpPr>
            <a:spLocks noGrp="1"/>
          </p:cNvSpPr>
          <p:nvPr>
            <p:ph type="title"/>
          </p:nvPr>
        </p:nvSpPr>
        <p:spPr/>
        <p:txBody>
          <a:bodyPr/>
          <a:lstStyle/>
          <a:p>
            <a:r>
              <a:rPr lang="cs-CZ" dirty="0"/>
              <a:t>Průběh zadávacího řízení § 39</a:t>
            </a:r>
          </a:p>
        </p:txBody>
      </p:sp>
    </p:spTree>
    <p:extLst>
      <p:ext uri="{BB962C8B-B14F-4D97-AF65-F5344CB8AC3E}">
        <p14:creationId xmlns:p14="http://schemas.microsoft.com/office/powerpoint/2010/main" val="319752943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r>
              <a:rPr lang="cs-CZ" dirty="0"/>
              <a:t>Lhůta, po kterou účastníci nemohou odstoupit ze ZŘ</a:t>
            </a:r>
          </a:p>
          <a:p>
            <a:r>
              <a:rPr lang="cs-CZ" dirty="0"/>
              <a:t>Lhůta </a:t>
            </a:r>
            <a:r>
              <a:rPr lang="cs-CZ" strike="sngStrike" dirty="0">
                <a:solidFill>
                  <a:srgbClr val="FF0000"/>
                </a:solidFill>
              </a:rPr>
              <a:t>neběží </a:t>
            </a:r>
            <a:r>
              <a:rPr lang="cs-CZ" dirty="0"/>
              <a:t>se prodlužuje o dobu, kdy Z nesmí uzavřít smlouvu nebo o dobu na které se s účastníky dohodl</a:t>
            </a:r>
          </a:p>
          <a:p>
            <a:r>
              <a:rPr lang="cs-CZ" dirty="0"/>
              <a:t>Informaci o době zákazu zadavatel odešle do 5 </a:t>
            </a:r>
            <a:r>
              <a:rPr lang="cs-CZ" dirty="0" err="1"/>
              <a:t>pr</a:t>
            </a:r>
            <a:r>
              <a:rPr lang="cs-CZ" dirty="0"/>
              <a:t>. dnů od doručení písemné žádosti účastníka všem účastníkům nebo uveřejní na profilu. </a:t>
            </a:r>
          </a:p>
          <a:p>
            <a:r>
              <a:rPr lang="cs-CZ" dirty="0">
                <a:solidFill>
                  <a:schemeClr val="accent6"/>
                </a:solidFill>
              </a:rPr>
              <a:t>Pokud zadavatel neodešle oznámení o výběru dodavatele v zadávací lhůtě, platí, že ZŘ je ukončeno </a:t>
            </a:r>
            <a:r>
              <a:rPr lang="cs-CZ" i="1" dirty="0">
                <a:solidFill>
                  <a:schemeClr val="accent6"/>
                </a:solidFill>
              </a:rPr>
              <a:t>uplynutím 3 měsíců od skončení zadávací lhůty (když ale zrušení o výběru podle49/1, jako by nebylo odesláno)</a:t>
            </a:r>
          </a:p>
          <a:p>
            <a:r>
              <a:rPr lang="cs-CZ" dirty="0">
                <a:solidFill>
                  <a:schemeClr val="accent6"/>
                </a:solidFill>
              </a:rPr>
              <a:t>Pokud zadavatel ukončí zadávací řízení podle odst. 4 - Zadavatel uhradí účastníkům účelně vynaložené náklady spojené s účastí řízení. </a:t>
            </a:r>
            <a:r>
              <a:rPr lang="cs-CZ" i="1" dirty="0">
                <a:solidFill>
                  <a:schemeClr val="accent6"/>
                </a:solidFill>
              </a:rPr>
              <a:t>Právo zaniká, pokud se účastník do 6 měsíců nepřihlásí</a:t>
            </a:r>
          </a:p>
        </p:txBody>
      </p:sp>
      <p:sp>
        <p:nvSpPr>
          <p:cNvPr id="3" name="Nadpis 2"/>
          <p:cNvSpPr>
            <a:spLocks noGrp="1"/>
          </p:cNvSpPr>
          <p:nvPr>
            <p:ph type="title"/>
          </p:nvPr>
        </p:nvSpPr>
        <p:spPr/>
        <p:txBody>
          <a:bodyPr/>
          <a:lstStyle/>
          <a:p>
            <a:r>
              <a:rPr lang="cs-CZ"/>
              <a:t>Zadávací lhůta § 40</a:t>
            </a:r>
          </a:p>
        </p:txBody>
      </p:sp>
    </p:spTree>
    <p:extLst>
      <p:ext uri="{BB962C8B-B14F-4D97-AF65-F5344CB8AC3E}">
        <p14:creationId xmlns:p14="http://schemas.microsoft.com/office/powerpoint/2010/main" val="40755340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580225"/>
            <a:ext cx="8291264" cy="4873111"/>
          </a:xfrm>
        </p:spPr>
        <p:txBody>
          <a:bodyPr>
            <a:normAutofit fontScale="92500"/>
          </a:bodyPr>
          <a:lstStyle/>
          <a:p>
            <a:r>
              <a:rPr lang="cs-CZ" dirty="0"/>
              <a:t>Pokud je stanovena zadávací lhůta, může zadavatel požadovat jistotu (2% / 5% aukce)</a:t>
            </a:r>
          </a:p>
          <a:p>
            <a:r>
              <a:rPr lang="cs-CZ" dirty="0"/>
              <a:t>Peníze, bankovní záruka, pojištění záruky</a:t>
            </a:r>
          </a:p>
          <a:p>
            <a:r>
              <a:rPr lang="cs-CZ" dirty="0"/>
              <a:t>V nabídce: sdělením údajů o platbě nebo předložením </a:t>
            </a:r>
            <a:r>
              <a:rPr lang="cs-CZ" i="1" dirty="0"/>
              <a:t>dokladu banky nebo pojišťovny prokazující povinnost banky nebo pojišťovny vyplatit</a:t>
            </a:r>
          </a:p>
          <a:p>
            <a:r>
              <a:rPr lang="cs-CZ" dirty="0"/>
              <a:t>Platnost po celou dobu trvání zadávací lhůty</a:t>
            </a:r>
          </a:p>
          <a:p>
            <a:r>
              <a:rPr lang="cs-CZ" dirty="0"/>
              <a:t>Zadavatel může požadovat, aby byly předloženy v originále nebo v úředně ověřené kopii</a:t>
            </a:r>
          </a:p>
          <a:p>
            <a:endParaRPr lang="cs-CZ" dirty="0"/>
          </a:p>
        </p:txBody>
      </p:sp>
      <p:sp>
        <p:nvSpPr>
          <p:cNvPr id="3" name="Nadpis 2"/>
          <p:cNvSpPr>
            <a:spLocks noGrp="1"/>
          </p:cNvSpPr>
          <p:nvPr>
            <p:ph type="title"/>
          </p:nvPr>
        </p:nvSpPr>
        <p:spPr>
          <a:xfrm>
            <a:off x="426368" y="897871"/>
            <a:ext cx="8291264" cy="504056"/>
          </a:xfrm>
        </p:spPr>
        <p:txBody>
          <a:bodyPr/>
          <a:lstStyle/>
          <a:p>
            <a:r>
              <a:rPr lang="cs-CZ" dirty="0"/>
              <a:t>Jistota</a:t>
            </a:r>
          </a:p>
        </p:txBody>
      </p:sp>
    </p:spTree>
    <p:extLst>
      <p:ext uri="{BB962C8B-B14F-4D97-AF65-F5344CB8AC3E}">
        <p14:creationId xmlns:p14="http://schemas.microsoft.com/office/powerpoint/2010/main" val="3107953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marL="457200" indent="-457200">
              <a:buFont typeface="Arial" panose="020B0604020202020204" pitchFamily="34" charset="0"/>
              <a:buChar char="•"/>
            </a:pPr>
            <a:r>
              <a:rPr lang="cs-CZ" dirty="0"/>
              <a:t>Dokumentace veřejné zakázky</a:t>
            </a:r>
          </a:p>
          <a:p>
            <a:r>
              <a:rPr lang="cs-CZ" dirty="0"/>
              <a:t>§ 216</a:t>
            </a:r>
            <a:br>
              <a:rPr lang="cs-CZ" dirty="0"/>
            </a:br>
            <a:r>
              <a:rPr lang="cs-CZ" b="1" dirty="0"/>
              <a:t>Uchovávání dokumentace o zadávacím řízení</a:t>
            </a:r>
            <a:endParaRPr lang="cs-CZ" dirty="0"/>
          </a:p>
          <a:p>
            <a:pPr lvl="0" algn="just"/>
            <a:r>
              <a:rPr lang="cs-CZ" dirty="0"/>
              <a:t>Zadavatel je povinen uchovávat dokumentaci o zadávacím řízení, kterou tvoří všechny dokumenty v listinné nebo elektronické podobě a výstupy z ústní komunikace, jejichž pořízení v průběhu zadávacího řízení, popřípadě po jeho ukončení, vyžaduje tento zákon, včetně úplného znění originálů nabídek všech dodavatelů, a to po dobu 10 let ode dne ukončení zadávacího řízení nebo od změny závazku ze smlouvy na veřejnou zakázku, nestanoví-li jiný právní předpis</a:t>
            </a:r>
            <a:r>
              <a:rPr lang="cs-CZ" baseline="30000" dirty="0"/>
              <a:t> </a:t>
            </a:r>
            <a:r>
              <a:rPr lang="cs-CZ" dirty="0"/>
              <a:t>lhůtu delší. </a:t>
            </a:r>
          </a:p>
          <a:p>
            <a:pPr lvl="0" algn="just"/>
            <a:r>
              <a:rPr lang="cs-CZ" b="1" dirty="0"/>
              <a:t>Zadavatel je povinen pořizovat dokumentaci o zadávacím řízení takovým způsobem, aby byl schopen v případě potřeby doložit dokumentaci k aktuální fázi zadávacího řízení</a:t>
            </a:r>
            <a:r>
              <a:rPr lang="cs-CZ" dirty="0"/>
              <a:t>	</a:t>
            </a:r>
          </a:p>
        </p:txBody>
      </p:sp>
      <p:sp>
        <p:nvSpPr>
          <p:cNvPr id="3" name="Nadpis 2"/>
          <p:cNvSpPr>
            <a:spLocks noGrp="1"/>
          </p:cNvSpPr>
          <p:nvPr>
            <p:ph type="title"/>
          </p:nvPr>
        </p:nvSpPr>
        <p:spPr/>
        <p:txBody>
          <a:bodyPr/>
          <a:lstStyle/>
          <a:p>
            <a:r>
              <a:rPr lang="cs-CZ" dirty="0"/>
              <a:t>Dokumentace ke kontrolní činnosti	</a:t>
            </a:r>
          </a:p>
        </p:txBody>
      </p:sp>
    </p:spTree>
    <p:extLst>
      <p:ext uri="{BB962C8B-B14F-4D97-AF65-F5344CB8AC3E}">
        <p14:creationId xmlns:p14="http://schemas.microsoft.com/office/powerpoint/2010/main" val="302047200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spcBef>
                <a:spcPts val="0"/>
              </a:spcBef>
              <a:spcAft>
                <a:spcPts val="0"/>
              </a:spcAft>
            </a:pPr>
            <a:r>
              <a:rPr lang="cs-CZ" dirty="0"/>
              <a:t>možnost smluvního zastoupení</a:t>
            </a:r>
          </a:p>
          <a:p>
            <a:pPr>
              <a:spcBef>
                <a:spcPts val="0"/>
              </a:spcBef>
              <a:spcAft>
                <a:spcPts val="0"/>
              </a:spcAft>
            </a:pPr>
            <a:r>
              <a:rPr lang="cs-CZ" dirty="0"/>
              <a:t>odpovědnost za dodržení pravidel nese zadavatel</a:t>
            </a:r>
          </a:p>
          <a:p>
            <a:pPr>
              <a:spcBef>
                <a:spcPts val="0"/>
              </a:spcBef>
              <a:spcAft>
                <a:spcPts val="0"/>
              </a:spcAft>
            </a:pPr>
            <a:r>
              <a:rPr lang="cs-CZ" dirty="0"/>
              <a:t>NE:</a:t>
            </a:r>
          </a:p>
          <a:p>
            <a:pPr lvl="1"/>
            <a:r>
              <a:rPr lang="cs-CZ" dirty="0"/>
              <a:t>výběr dodavatele</a:t>
            </a:r>
          </a:p>
          <a:p>
            <a:pPr lvl="1"/>
            <a:r>
              <a:rPr lang="cs-CZ" dirty="0"/>
              <a:t>vyloučení účastníka zadávacího řízení</a:t>
            </a:r>
          </a:p>
          <a:p>
            <a:pPr lvl="1"/>
            <a:r>
              <a:rPr lang="cs-CZ" dirty="0"/>
              <a:t>zrušení zadávací řízení</a:t>
            </a:r>
          </a:p>
          <a:p>
            <a:pPr lvl="1"/>
            <a:r>
              <a:rPr lang="cs-CZ" dirty="0"/>
              <a:t>rozhodnutí o námitkách</a:t>
            </a:r>
          </a:p>
          <a:p>
            <a:endParaRPr lang="cs-CZ" sz="1200" dirty="0"/>
          </a:p>
          <a:p>
            <a:r>
              <a:rPr lang="cs-CZ" sz="2400" dirty="0"/>
              <a:t>výjimka: prokurista nebo zřizovatel zastupující příspěvkovou organizaci, jejímž je zřizovatelem</a:t>
            </a:r>
          </a:p>
        </p:txBody>
      </p:sp>
      <p:sp>
        <p:nvSpPr>
          <p:cNvPr id="3" name="Nadpis 2"/>
          <p:cNvSpPr>
            <a:spLocks noGrp="1"/>
          </p:cNvSpPr>
          <p:nvPr>
            <p:ph type="title"/>
          </p:nvPr>
        </p:nvSpPr>
        <p:spPr/>
        <p:txBody>
          <a:bodyPr/>
          <a:lstStyle/>
          <a:p>
            <a:r>
              <a:rPr lang="cs-CZ" dirty="0"/>
              <a:t>Smluvní zastoupení zadavatele § 43</a:t>
            </a:r>
          </a:p>
        </p:txBody>
      </p:sp>
    </p:spTree>
    <p:extLst>
      <p:ext uri="{BB962C8B-B14F-4D97-AF65-F5344CB8AC3E}">
        <p14:creationId xmlns:p14="http://schemas.microsoft.com/office/powerpoint/2010/main" val="233625953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a:buFont typeface="Arial" panose="020B0604020202020204" pitchFamily="34" charset="0"/>
              <a:buChar char="•"/>
            </a:pPr>
            <a:r>
              <a:rPr lang="cs-CZ" dirty="0"/>
              <a:t>zjištění postupu v rozporu se zákonem</a:t>
            </a:r>
          </a:p>
          <a:p>
            <a:pPr marL="457200" indent="-457200">
              <a:buFont typeface="Arial" panose="020B0604020202020204" pitchFamily="34" charset="0"/>
              <a:buChar char="•"/>
            </a:pPr>
            <a:r>
              <a:rPr lang="cs-CZ" dirty="0"/>
              <a:t>kdykoli v průběhu zadávacího řízení </a:t>
            </a:r>
          </a:p>
          <a:p>
            <a:r>
              <a:rPr lang="cs-CZ" dirty="0"/>
              <a:t>	příjme opatření k nápravě</a:t>
            </a:r>
          </a:p>
          <a:p>
            <a:pPr marL="1200150" lvl="1" indent="-457200">
              <a:buFont typeface="Arial" panose="020B0604020202020204" pitchFamily="34" charset="0"/>
              <a:buChar char="•"/>
            </a:pPr>
            <a:r>
              <a:rPr lang="cs-CZ" sz="2800" dirty="0"/>
              <a:t>nezbytné a</a:t>
            </a:r>
          </a:p>
          <a:p>
            <a:pPr marL="1200150" lvl="1" indent="-457200">
              <a:buFont typeface="Arial" panose="020B0604020202020204" pitchFamily="34" charset="0"/>
              <a:buChar char="•"/>
            </a:pPr>
            <a:r>
              <a:rPr lang="cs-CZ" sz="2800" dirty="0"/>
              <a:t>přiměřené</a:t>
            </a:r>
          </a:p>
          <a:p>
            <a:pPr marL="457200" indent="-457200">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Opatření k nápravě § 49</a:t>
            </a:r>
          </a:p>
        </p:txBody>
      </p:sp>
      <p:sp>
        <p:nvSpPr>
          <p:cNvPr id="4" name="Šipka doprava 3"/>
          <p:cNvSpPr/>
          <p:nvPr/>
        </p:nvSpPr>
        <p:spPr>
          <a:xfrm>
            <a:off x="788065" y="3577693"/>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87303890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předkládají kopie dokladů, nestanoví-li zákon jinak</a:t>
            </a:r>
          </a:p>
          <a:p>
            <a:r>
              <a:rPr lang="cs-CZ" dirty="0">
                <a:solidFill>
                  <a:schemeClr val="accent6"/>
                </a:solidFill>
              </a:rPr>
              <a:t>Všech dokumentů !</a:t>
            </a:r>
          </a:p>
          <a:p>
            <a:r>
              <a:rPr lang="cs-CZ" dirty="0"/>
              <a:t>oprávnění Z požadovat předložení originálu nebo ověřené kopie dokladu (objasnění nebo doplnění dokladů)</a:t>
            </a:r>
          </a:p>
          <a:p>
            <a:r>
              <a:rPr lang="cs-CZ" i="1" dirty="0"/>
              <a:t>Zmírnění u překladů (vzdělání, </a:t>
            </a:r>
            <a:r>
              <a:rPr lang="cs-CZ" i="1" dirty="0" err="1"/>
              <a:t>čs</a:t>
            </a:r>
            <a:r>
              <a:rPr lang="cs-CZ" i="1" dirty="0"/>
              <a:t>/</a:t>
            </a:r>
            <a:r>
              <a:rPr lang="cs-CZ" i="1" dirty="0" err="1"/>
              <a:t>sl</a:t>
            </a:r>
            <a:r>
              <a:rPr lang="cs-CZ" i="1" dirty="0"/>
              <a:t> doklady, lze prominout i další)</a:t>
            </a:r>
          </a:p>
          <a:p>
            <a:endParaRPr lang="cs-CZ" dirty="0"/>
          </a:p>
          <a:p>
            <a:endParaRPr lang="cs-CZ" dirty="0"/>
          </a:p>
          <a:p>
            <a:endParaRPr lang="cs-CZ" dirty="0"/>
          </a:p>
        </p:txBody>
      </p:sp>
      <p:sp>
        <p:nvSpPr>
          <p:cNvPr id="3" name="Nadpis 2"/>
          <p:cNvSpPr>
            <a:spLocks noGrp="1"/>
          </p:cNvSpPr>
          <p:nvPr>
            <p:ph type="title"/>
          </p:nvPr>
        </p:nvSpPr>
        <p:spPr/>
        <p:txBody>
          <a:bodyPr/>
          <a:lstStyle/>
          <a:p>
            <a:r>
              <a:rPr lang="cs-CZ" dirty="0"/>
              <a:t>Doklady § 45</a:t>
            </a:r>
          </a:p>
        </p:txBody>
      </p:sp>
    </p:spTree>
    <p:extLst>
      <p:ext uri="{BB962C8B-B14F-4D97-AF65-F5344CB8AC3E}">
        <p14:creationId xmlns:p14="http://schemas.microsoft.com/office/powerpoint/2010/main" val="26040067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předložení dokladu </a:t>
            </a:r>
          </a:p>
          <a:p>
            <a:r>
              <a:rPr lang="cs-CZ" dirty="0"/>
              <a:t>také </a:t>
            </a:r>
            <a:r>
              <a:rPr lang="cs-CZ" b="1" dirty="0"/>
              <a:t>odkazem </a:t>
            </a:r>
            <a:r>
              <a:rPr lang="cs-CZ" dirty="0"/>
              <a:t>na odpovídající informace vedené v informačním systému veřejné správy</a:t>
            </a:r>
          </a:p>
          <a:p>
            <a:r>
              <a:rPr lang="cs-CZ" dirty="0"/>
              <a:t>internetová adresa </a:t>
            </a:r>
          </a:p>
          <a:p>
            <a:r>
              <a:rPr lang="cs-CZ" dirty="0"/>
              <a:t>	vč. údajů pro přihlášení a vyhledání 	požadované informace (jsou-li nezbytné)</a:t>
            </a:r>
          </a:p>
          <a:p>
            <a:endParaRPr lang="cs-CZ" dirty="0"/>
          </a:p>
        </p:txBody>
      </p:sp>
      <p:sp>
        <p:nvSpPr>
          <p:cNvPr id="3" name="Nadpis 2"/>
          <p:cNvSpPr>
            <a:spLocks noGrp="1"/>
          </p:cNvSpPr>
          <p:nvPr>
            <p:ph type="title"/>
          </p:nvPr>
        </p:nvSpPr>
        <p:spPr/>
        <p:txBody>
          <a:bodyPr/>
          <a:lstStyle/>
          <a:p>
            <a:r>
              <a:rPr lang="cs-CZ" dirty="0"/>
              <a:t>Doklady</a:t>
            </a:r>
          </a:p>
        </p:txBody>
      </p:sp>
    </p:spTree>
    <p:extLst>
      <p:ext uri="{BB962C8B-B14F-4D97-AF65-F5344CB8AC3E}">
        <p14:creationId xmlns:p14="http://schemas.microsoft.com/office/powerpoint/2010/main" val="68100669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oprávnění Z (x povinnost)</a:t>
            </a:r>
          </a:p>
          <a:p>
            <a:r>
              <a:rPr lang="cs-CZ" dirty="0"/>
              <a:t>objasnil nebo doplnil chybějící údaje, doklady, vzorky nebo modely</a:t>
            </a:r>
          </a:p>
          <a:p>
            <a:r>
              <a:rPr lang="cs-CZ" dirty="0"/>
              <a:t>přiměřená lhůta, lze opakovaně</a:t>
            </a:r>
          </a:p>
          <a:p>
            <a:r>
              <a:rPr lang="cs-CZ" dirty="0"/>
              <a:t>skutečnosti rozhodné pro posouzení splnění podmínek účasti mohou nastat i po uplynutí lhůty pro podání nabídek </a:t>
            </a:r>
          </a:p>
          <a:p>
            <a:endParaRPr lang="cs-CZ" dirty="0"/>
          </a:p>
          <a:p>
            <a:endParaRPr lang="cs-CZ" dirty="0"/>
          </a:p>
        </p:txBody>
      </p:sp>
      <p:sp>
        <p:nvSpPr>
          <p:cNvPr id="3" name="Nadpis 2"/>
          <p:cNvSpPr>
            <a:spLocks noGrp="1"/>
          </p:cNvSpPr>
          <p:nvPr>
            <p:ph type="title"/>
          </p:nvPr>
        </p:nvSpPr>
        <p:spPr/>
        <p:txBody>
          <a:bodyPr/>
          <a:lstStyle/>
          <a:p>
            <a:r>
              <a:rPr lang="cs-CZ" dirty="0"/>
              <a:t>Objasnění /doplnění údajů a dokladů § 46</a:t>
            </a:r>
          </a:p>
        </p:txBody>
      </p:sp>
    </p:spTree>
    <p:extLst>
      <p:ext uri="{BB962C8B-B14F-4D97-AF65-F5344CB8AC3E}">
        <p14:creationId xmlns:p14="http://schemas.microsoft.com/office/powerpoint/2010/main" val="49289945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NE:</a:t>
            </a:r>
          </a:p>
          <a:p>
            <a:r>
              <a:rPr lang="cs-CZ" dirty="0"/>
              <a:t>pokud údaje, doklady, vzorky nebo modely, které </a:t>
            </a:r>
            <a:r>
              <a:rPr lang="cs-CZ" b="1" dirty="0"/>
              <a:t>budou hodnoceny</a:t>
            </a:r>
          </a:p>
          <a:p>
            <a:r>
              <a:rPr lang="cs-CZ" dirty="0"/>
              <a:t>ALE :</a:t>
            </a:r>
          </a:p>
          <a:p>
            <a:r>
              <a:rPr lang="cs-CZ" dirty="0"/>
              <a:t>objasněním je </a:t>
            </a:r>
            <a:r>
              <a:rPr lang="cs-CZ" b="1" dirty="0"/>
              <a:t>oprava položkového rozpočtu</a:t>
            </a:r>
            <a:r>
              <a:rPr lang="cs-CZ" dirty="0"/>
              <a:t>, pokud </a:t>
            </a:r>
            <a:r>
              <a:rPr lang="cs-CZ" b="1" dirty="0"/>
              <a:t>není dotčena </a:t>
            </a:r>
            <a:r>
              <a:rPr lang="cs-CZ" dirty="0"/>
              <a:t>celková nabídková cena nebo jiné kritérium hodnocení nabídek</a:t>
            </a:r>
          </a:p>
          <a:p>
            <a:endParaRPr lang="cs-CZ" dirty="0"/>
          </a:p>
          <a:p>
            <a:endParaRPr lang="cs-CZ" dirty="0"/>
          </a:p>
        </p:txBody>
      </p:sp>
      <p:sp>
        <p:nvSpPr>
          <p:cNvPr id="3" name="Nadpis 2"/>
          <p:cNvSpPr>
            <a:spLocks noGrp="1"/>
          </p:cNvSpPr>
          <p:nvPr>
            <p:ph type="title"/>
          </p:nvPr>
        </p:nvSpPr>
        <p:spPr/>
        <p:txBody>
          <a:bodyPr/>
          <a:lstStyle/>
          <a:p>
            <a:r>
              <a:rPr lang="cs-CZ" dirty="0"/>
              <a:t>Objasnění nebo doplnění údajů a dokladů</a:t>
            </a:r>
          </a:p>
        </p:txBody>
      </p:sp>
    </p:spTree>
    <p:extLst>
      <p:ext uri="{BB962C8B-B14F-4D97-AF65-F5344CB8AC3E}">
        <p14:creationId xmlns:p14="http://schemas.microsoft.com/office/powerpoint/2010/main" val="59143756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dříve zájemce nebo uchazeč</a:t>
            </a:r>
          </a:p>
          <a:p>
            <a:r>
              <a:rPr lang="cs-CZ" dirty="0"/>
              <a:t>účastenství v zadávacím řízení </a:t>
            </a:r>
            <a:r>
              <a:rPr lang="cs-CZ" b="1" dirty="0"/>
              <a:t>vzniká</a:t>
            </a:r>
            <a:r>
              <a:rPr lang="cs-CZ" dirty="0"/>
              <a:t> dodavateli</a:t>
            </a:r>
          </a:p>
          <a:p>
            <a:pPr marL="457200" indent="-457200">
              <a:buFont typeface="Arial" panose="020B0604020202020204" pitchFamily="34" charset="0"/>
              <a:buChar char="•"/>
            </a:pPr>
            <a:r>
              <a:rPr lang="cs-CZ" sz="2800" dirty="0"/>
              <a:t>vyjádří předběžný zájem </a:t>
            </a:r>
            <a:endParaRPr lang="cs-CZ" dirty="0"/>
          </a:p>
          <a:p>
            <a:pPr marL="457200" indent="-457200">
              <a:buFont typeface="Arial" panose="020B0604020202020204" pitchFamily="34" charset="0"/>
              <a:buChar char="•"/>
            </a:pPr>
            <a:r>
              <a:rPr lang="cs-CZ" sz="2800" dirty="0"/>
              <a:t>podá žádost o účast </a:t>
            </a:r>
            <a:endParaRPr lang="cs-CZ" dirty="0"/>
          </a:p>
          <a:p>
            <a:pPr marL="457200" indent="-457200">
              <a:buFont typeface="Arial" panose="020B0604020202020204" pitchFamily="34" charset="0"/>
              <a:buChar char="•"/>
            </a:pPr>
            <a:r>
              <a:rPr lang="cs-CZ" sz="2800" dirty="0"/>
              <a:t>podá nabídku</a:t>
            </a:r>
          </a:p>
          <a:p>
            <a:pPr marL="457200" indent="-457200">
              <a:buFont typeface="Arial" panose="020B0604020202020204" pitchFamily="34" charset="0"/>
              <a:buChar char="•"/>
            </a:pPr>
            <a:r>
              <a:rPr lang="cs-CZ" sz="2800" dirty="0"/>
              <a:t>zahájí jednání se zadavatelem v zadávacím řízení</a:t>
            </a:r>
          </a:p>
          <a:p>
            <a:endParaRPr lang="cs-CZ" dirty="0"/>
          </a:p>
        </p:txBody>
      </p:sp>
      <p:sp>
        <p:nvSpPr>
          <p:cNvPr id="3" name="Nadpis 2"/>
          <p:cNvSpPr>
            <a:spLocks noGrp="1"/>
          </p:cNvSpPr>
          <p:nvPr>
            <p:ph type="title"/>
          </p:nvPr>
        </p:nvSpPr>
        <p:spPr/>
        <p:txBody>
          <a:bodyPr/>
          <a:lstStyle/>
          <a:p>
            <a:r>
              <a:rPr lang="cs-CZ" dirty="0"/>
              <a:t>Účastník zadávacího řízení § 47</a:t>
            </a:r>
          </a:p>
        </p:txBody>
      </p:sp>
    </p:spTree>
    <p:extLst>
      <p:ext uri="{BB962C8B-B14F-4D97-AF65-F5344CB8AC3E}">
        <p14:creationId xmlns:p14="http://schemas.microsoft.com/office/powerpoint/2010/main" val="243023881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a:spcBef>
                <a:spcPts val="0"/>
              </a:spcBef>
              <a:spcAft>
                <a:spcPts val="600"/>
              </a:spcAft>
            </a:pPr>
            <a:r>
              <a:rPr lang="cs-CZ" sz="2400" b="1" dirty="0"/>
              <a:t>Vyloučením</a:t>
            </a:r>
          </a:p>
          <a:p>
            <a:pPr marL="457200" indent="-457200">
              <a:spcBef>
                <a:spcPts val="0"/>
              </a:spcBef>
              <a:spcAft>
                <a:spcPts val="600"/>
              </a:spcAft>
              <a:buFont typeface="Arial" panose="020B0604020202020204" pitchFamily="34" charset="0"/>
              <a:buChar char="•"/>
            </a:pPr>
            <a:r>
              <a:rPr lang="cs-CZ" sz="2400" dirty="0"/>
              <a:t>uplyne lhůta pro podání námitek proti vyloučení, pokud námitky nepodá</a:t>
            </a:r>
          </a:p>
          <a:p>
            <a:pPr marL="457200" indent="-457200">
              <a:spcBef>
                <a:spcPts val="0"/>
              </a:spcBef>
              <a:spcAft>
                <a:spcPts val="600"/>
              </a:spcAft>
              <a:buFont typeface="Arial" panose="020B0604020202020204" pitchFamily="34" charset="0"/>
              <a:buChar char="•"/>
            </a:pPr>
            <a:r>
              <a:rPr lang="cs-CZ" sz="2400" dirty="0"/>
              <a:t>v případě podání námitek uplyne lhůta pro podání návrhu </a:t>
            </a:r>
          </a:p>
          <a:p>
            <a:pPr marL="457200" indent="-457200">
              <a:spcBef>
                <a:spcPts val="0"/>
              </a:spcBef>
              <a:spcAft>
                <a:spcPts val="600"/>
              </a:spcAft>
              <a:buFont typeface="Arial" panose="020B0604020202020204" pitchFamily="34" charset="0"/>
              <a:buChar char="•"/>
            </a:pPr>
            <a:r>
              <a:rPr lang="cs-CZ" sz="2400" dirty="0"/>
              <a:t>nabytím právní moci rozhodnutí o zastavení správního řízení či zamítnutí návrhu</a:t>
            </a:r>
          </a:p>
          <a:p>
            <a:pPr>
              <a:spcBef>
                <a:spcPts val="0"/>
              </a:spcBef>
              <a:spcAft>
                <a:spcPts val="600"/>
              </a:spcAft>
            </a:pPr>
            <a:r>
              <a:rPr lang="cs-CZ" sz="2400" b="1" dirty="0"/>
              <a:t>odstoupením</a:t>
            </a:r>
            <a:r>
              <a:rPr lang="cs-CZ" sz="2400" dirty="0"/>
              <a:t> účastníka zadávacího řízení v době mimo zadávací lhůtu</a:t>
            </a:r>
          </a:p>
          <a:p>
            <a:pPr>
              <a:spcBef>
                <a:spcPts val="0"/>
              </a:spcBef>
              <a:spcAft>
                <a:spcPts val="600"/>
              </a:spcAft>
            </a:pPr>
            <a:r>
              <a:rPr lang="cs-CZ" sz="2400" b="1" dirty="0"/>
              <a:t>uplynutím lhůty</a:t>
            </a:r>
            <a:r>
              <a:rPr lang="cs-CZ" sz="2400" dirty="0"/>
              <a:t> k podání žádostí o účast, předběžných nabídek nebo nabídek účastníkům zadávacího řízení, kteří žádost o účast, předběžnou nabídku nebo nabídku nepodali</a:t>
            </a:r>
          </a:p>
        </p:txBody>
      </p:sp>
      <p:sp>
        <p:nvSpPr>
          <p:cNvPr id="3" name="Nadpis 2"/>
          <p:cNvSpPr>
            <a:spLocks noGrp="1"/>
          </p:cNvSpPr>
          <p:nvPr>
            <p:ph type="title"/>
          </p:nvPr>
        </p:nvSpPr>
        <p:spPr/>
        <p:txBody>
          <a:bodyPr/>
          <a:lstStyle/>
          <a:p>
            <a:r>
              <a:rPr lang="cs-CZ" dirty="0"/>
              <a:t>Zánik účastenství § 47</a:t>
            </a:r>
          </a:p>
        </p:txBody>
      </p:sp>
    </p:spTree>
    <p:extLst>
      <p:ext uri="{BB962C8B-B14F-4D97-AF65-F5344CB8AC3E}">
        <p14:creationId xmlns:p14="http://schemas.microsoft.com/office/powerpoint/2010/main" val="83644028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Z </a:t>
            </a:r>
            <a:r>
              <a:rPr lang="cs-CZ" b="1" u="sng" dirty="0"/>
              <a:t>může</a:t>
            </a:r>
            <a:r>
              <a:rPr lang="cs-CZ" dirty="0"/>
              <a:t> vyloučit účastníka zadávacího řízení</a:t>
            </a:r>
          </a:p>
          <a:p>
            <a:pPr marL="457200" indent="-457200">
              <a:buFont typeface="Arial" panose="020B0604020202020204" pitchFamily="34" charset="0"/>
              <a:buChar char="•"/>
            </a:pPr>
            <a:r>
              <a:rPr lang="cs-CZ" dirty="0"/>
              <a:t>pouze z důvodů stanovených zákonem</a:t>
            </a:r>
          </a:p>
          <a:p>
            <a:pPr marL="457200" indent="-457200">
              <a:buFont typeface="Arial" panose="020B0604020202020204" pitchFamily="34" charset="0"/>
              <a:buChar char="•"/>
            </a:pPr>
            <a:r>
              <a:rPr lang="cs-CZ" dirty="0"/>
              <a:t>kdykoliv v průběhu zadávacího řízení</a:t>
            </a:r>
          </a:p>
        </p:txBody>
      </p:sp>
      <p:sp>
        <p:nvSpPr>
          <p:cNvPr id="3" name="Nadpis 2"/>
          <p:cNvSpPr>
            <a:spLocks noGrp="1"/>
          </p:cNvSpPr>
          <p:nvPr>
            <p:ph type="title"/>
          </p:nvPr>
        </p:nvSpPr>
        <p:spPr/>
        <p:txBody>
          <a:bodyPr/>
          <a:lstStyle/>
          <a:p>
            <a:r>
              <a:rPr lang="cs-CZ" dirty="0"/>
              <a:t>Vyloučení účastníka zadávacího řízení</a:t>
            </a:r>
          </a:p>
        </p:txBody>
      </p:sp>
    </p:spTree>
    <p:extLst>
      <p:ext uri="{BB962C8B-B14F-4D97-AF65-F5344CB8AC3E}">
        <p14:creationId xmlns:p14="http://schemas.microsoft.com/office/powerpoint/2010/main" val="34210612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204864"/>
            <a:ext cx="8291264" cy="4536504"/>
          </a:xfrm>
        </p:spPr>
        <p:txBody>
          <a:bodyPr>
            <a:noAutofit/>
          </a:bodyPr>
          <a:lstStyle/>
          <a:p>
            <a:r>
              <a:rPr lang="cs-CZ" sz="1400" b="1" dirty="0"/>
              <a:t>zjednodušené podlimitní řízení</a:t>
            </a:r>
          </a:p>
          <a:p>
            <a:r>
              <a:rPr lang="cs-CZ" sz="1400" b="1" dirty="0"/>
              <a:t>otevřené řízení</a:t>
            </a:r>
          </a:p>
          <a:p>
            <a:r>
              <a:rPr lang="cs-CZ" sz="1400" b="1" dirty="0"/>
              <a:t>užší řízení</a:t>
            </a:r>
          </a:p>
          <a:p>
            <a:endParaRPr lang="cs-CZ" sz="1400" b="1" dirty="0"/>
          </a:p>
          <a:p>
            <a:r>
              <a:rPr lang="cs-CZ" sz="1400" b="1" dirty="0"/>
              <a:t>jednací řízení s uveřejněním (</a:t>
            </a:r>
            <a:r>
              <a:rPr lang="cs-CZ" sz="1400" b="1" dirty="0" err="1"/>
              <a:t>SoN</a:t>
            </a:r>
            <a:r>
              <a:rPr lang="cs-CZ" sz="1400" b="1" dirty="0"/>
              <a:t> ?)</a:t>
            </a:r>
          </a:p>
          <a:p>
            <a:r>
              <a:rPr lang="cs-CZ" sz="1400" b="1" dirty="0"/>
              <a:t>jednací řízení bez uveřejnění</a:t>
            </a:r>
          </a:p>
          <a:p>
            <a:r>
              <a:rPr lang="cs-CZ" sz="1400" b="1" dirty="0"/>
              <a:t>řízení se soutěžním dialogem (</a:t>
            </a:r>
            <a:r>
              <a:rPr lang="cs-CZ" sz="1400" b="1" dirty="0" err="1"/>
              <a:t>SoN</a:t>
            </a:r>
            <a:r>
              <a:rPr lang="cs-CZ" sz="1400" b="1" dirty="0"/>
              <a:t> ?)</a:t>
            </a:r>
          </a:p>
          <a:p>
            <a:r>
              <a:rPr lang="cs-CZ" sz="1400" b="1" dirty="0"/>
              <a:t>řízení o inovačním partnerství</a:t>
            </a:r>
          </a:p>
          <a:p>
            <a:r>
              <a:rPr lang="cs-CZ" sz="1400" b="1" dirty="0"/>
              <a:t>koncesní řízení</a:t>
            </a:r>
          </a:p>
          <a:p>
            <a:r>
              <a:rPr lang="cs-CZ" sz="1400" b="1" dirty="0"/>
              <a:t>řízení pro zadání veřejné zakázky ve zjednodušeném režimu</a:t>
            </a:r>
          </a:p>
        </p:txBody>
      </p:sp>
      <p:sp>
        <p:nvSpPr>
          <p:cNvPr id="3" name="Nadpis 2"/>
          <p:cNvSpPr>
            <a:spLocks noGrp="1"/>
          </p:cNvSpPr>
          <p:nvPr>
            <p:ph type="title"/>
          </p:nvPr>
        </p:nvSpPr>
        <p:spPr>
          <a:xfrm>
            <a:off x="395536" y="1196752"/>
            <a:ext cx="8291264" cy="720080"/>
          </a:xfrm>
        </p:spPr>
        <p:txBody>
          <a:bodyPr/>
          <a:lstStyle/>
          <a:p>
            <a:r>
              <a:rPr lang="cs-CZ" dirty="0"/>
              <a:t>Volba druhu zadávacího řízení – jak VZ zadám?</a:t>
            </a:r>
            <a:br>
              <a:rPr lang="cs-CZ" dirty="0"/>
            </a:br>
            <a:endParaRPr lang="cs-CZ" dirty="0"/>
          </a:p>
        </p:txBody>
      </p:sp>
    </p:spTree>
    <p:extLst>
      <p:ext uri="{BB962C8B-B14F-4D97-AF65-F5344CB8AC3E}">
        <p14:creationId xmlns:p14="http://schemas.microsoft.com/office/powerpoint/2010/main" val="3694248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stretch>
            <a:fillRect/>
          </a:stretch>
        </p:blipFill>
        <p:spPr>
          <a:xfrm>
            <a:off x="-32936" y="0"/>
            <a:ext cx="9147199" cy="6858000"/>
          </a:xfrm>
          <a:prstGeom prst="rect">
            <a:avLst/>
          </a:prstGeom>
        </p:spPr>
      </p:pic>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45642865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348880"/>
            <a:ext cx="8291264" cy="4104456"/>
          </a:xfrm>
        </p:spPr>
        <p:txBody>
          <a:bodyPr>
            <a:normAutofit/>
          </a:bodyPr>
          <a:lstStyle/>
          <a:p>
            <a:endParaRPr lang="cs-CZ" dirty="0"/>
          </a:p>
        </p:txBody>
      </p:sp>
      <p:sp>
        <p:nvSpPr>
          <p:cNvPr id="3" name="Nadpis 2"/>
          <p:cNvSpPr>
            <a:spLocks noGrp="1"/>
          </p:cNvSpPr>
          <p:nvPr>
            <p:ph type="title"/>
          </p:nvPr>
        </p:nvSpPr>
        <p:spPr/>
        <p:txBody>
          <a:bodyPr/>
          <a:lstStyle/>
          <a:p>
            <a:r>
              <a:rPr lang="cs-CZ" dirty="0"/>
              <a:t>Průběh zadávacího řízení – OŘ, ZPŘ</a:t>
            </a:r>
          </a:p>
        </p:txBody>
      </p:sp>
      <p:graphicFrame>
        <p:nvGraphicFramePr>
          <p:cNvPr id="4" name="Diagram 3"/>
          <p:cNvGraphicFramePr/>
          <p:nvPr/>
        </p:nvGraphicFramePr>
        <p:xfrm>
          <a:off x="683568" y="3140968"/>
          <a:ext cx="7560840"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89605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348880"/>
            <a:ext cx="8291264" cy="4104456"/>
          </a:xfrm>
        </p:spPr>
        <p:txBody>
          <a:bodyPr>
            <a:normAutofit/>
          </a:bodyPr>
          <a:lstStyle/>
          <a:p>
            <a:endParaRPr lang="cs-CZ" dirty="0"/>
          </a:p>
        </p:txBody>
      </p:sp>
      <p:sp>
        <p:nvSpPr>
          <p:cNvPr id="3" name="Nadpis 2"/>
          <p:cNvSpPr>
            <a:spLocks noGrp="1"/>
          </p:cNvSpPr>
          <p:nvPr>
            <p:ph type="title"/>
          </p:nvPr>
        </p:nvSpPr>
        <p:spPr/>
        <p:txBody>
          <a:bodyPr/>
          <a:lstStyle/>
          <a:p>
            <a:r>
              <a:rPr lang="cs-CZ" dirty="0"/>
              <a:t>Průběh zadávacího řízení – JŘSU, SD</a:t>
            </a:r>
          </a:p>
        </p:txBody>
      </p:sp>
      <p:graphicFrame>
        <p:nvGraphicFramePr>
          <p:cNvPr id="4" name="Diagram 3"/>
          <p:cNvGraphicFramePr/>
          <p:nvPr/>
        </p:nvGraphicFramePr>
        <p:xfrm>
          <a:off x="683568" y="3140968"/>
          <a:ext cx="8064896"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bdélník: se zakulacenými rohy 4">
            <a:extLst>
              <a:ext uri="{FF2B5EF4-FFF2-40B4-BE49-F238E27FC236}">
                <a16:creationId xmlns:a16="http://schemas.microsoft.com/office/drawing/2014/main" id="{70287DF3-FA1D-41A8-95F0-89D0769B14D7}"/>
              </a:ext>
            </a:extLst>
          </p:cNvPr>
          <p:cNvSpPr/>
          <p:nvPr/>
        </p:nvSpPr>
        <p:spPr>
          <a:xfrm>
            <a:off x="1907704" y="4005063"/>
            <a:ext cx="2304256" cy="1080121"/>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Jednání </a:t>
            </a:r>
          </a:p>
          <a:p>
            <a:pPr algn="ctr"/>
            <a:r>
              <a:rPr lang="cs-CZ" dirty="0"/>
              <a:t>Snižování účastníků, řešení</a:t>
            </a:r>
          </a:p>
        </p:txBody>
      </p:sp>
    </p:spTree>
    <p:extLst>
      <p:ext uri="{BB962C8B-B14F-4D97-AF65-F5344CB8AC3E}">
        <p14:creationId xmlns:p14="http://schemas.microsoft.com/office/powerpoint/2010/main" val="321596042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endParaRPr lang="cs-CZ" b="1" dirty="0"/>
          </a:p>
          <a:p>
            <a:pPr algn="just"/>
            <a:r>
              <a:rPr lang="cs-CZ" dirty="0"/>
              <a:t>podle pravidel stanovených zákonem </a:t>
            </a:r>
          </a:p>
          <a:p>
            <a:pPr algn="just"/>
            <a:r>
              <a:rPr lang="cs-CZ" dirty="0"/>
              <a:t>povinnost dodržet zadávací podmínky  </a:t>
            </a:r>
          </a:p>
          <a:p>
            <a:pPr algn="just"/>
            <a:r>
              <a:rPr lang="cs-CZ" dirty="0"/>
              <a:t>zásady § 6</a:t>
            </a:r>
          </a:p>
        </p:txBody>
      </p:sp>
      <p:sp>
        <p:nvSpPr>
          <p:cNvPr id="3" name="Nadpis 2"/>
          <p:cNvSpPr>
            <a:spLocks noGrp="1"/>
          </p:cNvSpPr>
          <p:nvPr>
            <p:ph type="title"/>
          </p:nvPr>
        </p:nvSpPr>
        <p:spPr/>
        <p:txBody>
          <a:bodyPr/>
          <a:lstStyle/>
          <a:p>
            <a:r>
              <a:rPr lang="cs-CZ" dirty="0"/>
              <a:t>Postup v zadávacím řízení</a:t>
            </a:r>
          </a:p>
        </p:txBody>
      </p:sp>
    </p:spTree>
    <p:extLst>
      <p:ext uri="{BB962C8B-B14F-4D97-AF65-F5344CB8AC3E}">
        <p14:creationId xmlns:p14="http://schemas.microsoft.com/office/powerpoint/2010/main" val="422866057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stretch>
            <a:fillRect/>
          </a:stretch>
        </p:blipFill>
        <p:spPr>
          <a:xfrm>
            <a:off x="0" y="274638"/>
            <a:ext cx="9161818" cy="6322714"/>
          </a:xfrm>
          <a:prstGeom prst="rect">
            <a:avLst/>
          </a:prstGeom>
        </p:spPr>
      </p:pic>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1600200"/>
            <a:ext cx="8229600" cy="4462211"/>
          </a:xfrm>
        </p:spPr>
        <p:txBody>
          <a:bodyPr/>
          <a:lstStyle/>
          <a:p>
            <a:endParaRPr lang="cs-CZ" dirty="0"/>
          </a:p>
        </p:txBody>
      </p:sp>
    </p:spTree>
    <p:extLst>
      <p:ext uri="{BB962C8B-B14F-4D97-AF65-F5344CB8AC3E}">
        <p14:creationId xmlns:p14="http://schemas.microsoft.com/office/powerpoint/2010/main" val="371148255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algn="just"/>
            <a:r>
              <a:rPr lang="cs-CZ" dirty="0"/>
              <a:t>formulář uveřejňovaný ve věstnících</a:t>
            </a:r>
          </a:p>
          <a:p>
            <a:pPr algn="just"/>
            <a:r>
              <a:rPr lang="cs-CZ" dirty="0"/>
              <a:t>oprávnění, ne povinnost</a:t>
            </a:r>
          </a:p>
          <a:p>
            <a:pPr marL="457200" indent="-457200" algn="just">
              <a:buFont typeface="Arial" panose="020B0604020202020204" pitchFamily="34" charset="0"/>
              <a:buChar char="•"/>
            </a:pPr>
            <a:r>
              <a:rPr lang="cs-CZ" dirty="0"/>
              <a:t>uveřejnění úmyslu zahájit zadávací řízení</a:t>
            </a:r>
          </a:p>
          <a:p>
            <a:pPr marL="457200" indent="-457200" algn="just">
              <a:buFont typeface="Arial" panose="020B0604020202020204" pitchFamily="34" charset="0"/>
              <a:buChar char="•"/>
            </a:pPr>
            <a:r>
              <a:rPr lang="cs-CZ" dirty="0"/>
              <a:t>zkrácení lhůty pro podání nabídek – 30 → 15 dnů</a:t>
            </a:r>
          </a:p>
          <a:p>
            <a:pPr marL="1200150" lvl="1" indent="-457200" algn="just">
              <a:buFont typeface="Arial" panose="020B0604020202020204" pitchFamily="34" charset="0"/>
              <a:buChar char="•"/>
            </a:pPr>
            <a:r>
              <a:rPr lang="cs-CZ" dirty="0"/>
              <a:t>dodávky nebo služby</a:t>
            </a:r>
          </a:p>
          <a:p>
            <a:pPr marL="1200150" lvl="1" indent="-457200" algn="just">
              <a:buFont typeface="Arial" panose="020B0604020202020204" pitchFamily="34" charset="0"/>
              <a:buChar char="•"/>
            </a:pPr>
            <a:r>
              <a:rPr lang="cs-CZ" dirty="0"/>
              <a:t>označení v předběžném oznámení</a:t>
            </a:r>
          </a:p>
          <a:p>
            <a:pPr marL="1200150" lvl="1" indent="-457200" algn="just">
              <a:buFont typeface="Arial" panose="020B0604020202020204" pitchFamily="34" charset="0"/>
              <a:buChar char="•"/>
            </a:pPr>
            <a:r>
              <a:rPr lang="cs-CZ" dirty="0"/>
              <a:t>odesláno k uveřejnění nejméně 35 dnů a nejvýše 12 měsíců před zahájením</a:t>
            </a:r>
          </a:p>
        </p:txBody>
      </p:sp>
      <p:sp>
        <p:nvSpPr>
          <p:cNvPr id="3" name="Nadpis 2"/>
          <p:cNvSpPr>
            <a:spLocks noGrp="1"/>
          </p:cNvSpPr>
          <p:nvPr>
            <p:ph type="title"/>
          </p:nvPr>
        </p:nvSpPr>
        <p:spPr/>
        <p:txBody>
          <a:bodyPr/>
          <a:lstStyle/>
          <a:p>
            <a:r>
              <a:rPr lang="cs-CZ" dirty="0"/>
              <a:t>Předběžné oznámení</a:t>
            </a:r>
          </a:p>
        </p:txBody>
      </p:sp>
    </p:spTree>
    <p:extLst>
      <p:ext uri="{BB962C8B-B14F-4D97-AF65-F5344CB8AC3E}">
        <p14:creationId xmlns:p14="http://schemas.microsoft.com/office/powerpoint/2010/main" val="267140850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392488"/>
          </a:xfrm>
        </p:spPr>
        <p:txBody>
          <a:bodyPr/>
          <a:lstStyle/>
          <a:p>
            <a:pPr>
              <a:spcAft>
                <a:spcPts val="0"/>
              </a:spcAft>
            </a:pPr>
            <a:r>
              <a:rPr lang="cs-CZ" dirty="0"/>
              <a:t>V podlimitním režimu</a:t>
            </a:r>
          </a:p>
          <a:p>
            <a:pPr>
              <a:spcAft>
                <a:spcPts val="0"/>
              </a:spcAft>
            </a:pPr>
            <a:endParaRPr lang="cs-CZ" dirty="0"/>
          </a:p>
          <a:p>
            <a:pPr>
              <a:spcAft>
                <a:spcPts val="0"/>
              </a:spcAft>
            </a:pPr>
            <a:r>
              <a:rPr lang="cs-CZ" dirty="0"/>
              <a:t>zahájení uveřejněním výzvy k podání nabídek na profilu</a:t>
            </a:r>
          </a:p>
          <a:p>
            <a:pPr>
              <a:spcAft>
                <a:spcPts val="0"/>
              </a:spcAft>
            </a:pPr>
            <a:r>
              <a:rPr lang="cs-CZ" dirty="0"/>
              <a:t>může výzvu odeslat některým dodavatelům – pak jich musí být alespoň 5</a:t>
            </a:r>
          </a:p>
          <a:p>
            <a:pPr>
              <a:spcAft>
                <a:spcPts val="0"/>
              </a:spcAft>
            </a:pPr>
            <a:r>
              <a:rPr lang="cs-CZ" dirty="0"/>
              <a:t>výslovný zákaz jednání</a:t>
            </a:r>
          </a:p>
          <a:p>
            <a:pPr>
              <a:spcAft>
                <a:spcPts val="0"/>
              </a:spcAft>
            </a:pPr>
            <a:r>
              <a:rPr lang="cs-CZ" dirty="0"/>
              <a:t>uveřejnění ZD na profilu</a:t>
            </a:r>
          </a:p>
          <a:p>
            <a:endParaRPr lang="cs-CZ" dirty="0"/>
          </a:p>
          <a:p>
            <a:endParaRPr lang="cs-CZ" dirty="0"/>
          </a:p>
          <a:p>
            <a:endParaRPr lang="cs-CZ" dirty="0"/>
          </a:p>
        </p:txBody>
      </p:sp>
      <p:sp>
        <p:nvSpPr>
          <p:cNvPr id="3" name="Nadpis 2"/>
          <p:cNvSpPr>
            <a:spLocks noGrp="1"/>
          </p:cNvSpPr>
          <p:nvPr>
            <p:ph type="title"/>
          </p:nvPr>
        </p:nvSpPr>
        <p:spPr>
          <a:xfrm>
            <a:off x="395536" y="1196752"/>
            <a:ext cx="8291264" cy="864096"/>
          </a:xfrm>
        </p:spPr>
        <p:txBody>
          <a:bodyPr/>
          <a:lstStyle/>
          <a:p>
            <a:r>
              <a:rPr lang="cs-CZ" dirty="0"/>
              <a:t>Zjednodušené podlimitní řízení § 53</a:t>
            </a:r>
          </a:p>
        </p:txBody>
      </p:sp>
    </p:spTree>
    <p:extLst>
      <p:ext uri="{BB962C8B-B14F-4D97-AF65-F5344CB8AC3E}">
        <p14:creationId xmlns:p14="http://schemas.microsoft.com/office/powerpoint/2010/main" val="327038352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spcAft>
                <a:spcPts val="0"/>
              </a:spcAft>
            </a:pPr>
            <a:r>
              <a:rPr lang="cs-CZ" dirty="0"/>
              <a:t>při stanovení zadávacích podmínek lze použít jednotlivá pravidla pro zadávací řízení pro nadlimitní režim</a:t>
            </a:r>
          </a:p>
          <a:p>
            <a:pPr>
              <a:spcAft>
                <a:spcPts val="0"/>
              </a:spcAft>
            </a:pPr>
            <a:r>
              <a:rPr lang="cs-CZ" dirty="0"/>
              <a:t>Základní kvalifikace</a:t>
            </a:r>
          </a:p>
          <a:p>
            <a:pPr>
              <a:spcAft>
                <a:spcPts val="0"/>
              </a:spcAft>
            </a:pPr>
            <a:r>
              <a:rPr lang="cs-CZ" dirty="0"/>
              <a:t>lze stanovit i jiná kritéria kvalifikace</a:t>
            </a:r>
          </a:p>
          <a:p>
            <a:pPr>
              <a:spcAft>
                <a:spcPts val="0"/>
              </a:spcAft>
            </a:pPr>
            <a:r>
              <a:rPr lang="cs-CZ" dirty="0"/>
              <a:t>v případě výhrady: oznámení o vyloučení účastníka zadávacího řízení nebo oznámení o výběru dodavatele se doručuje uveřejněním na profilu </a:t>
            </a:r>
          </a:p>
          <a:p>
            <a:endParaRPr lang="cs-CZ" dirty="0"/>
          </a:p>
          <a:p>
            <a:endParaRPr lang="cs-CZ" dirty="0"/>
          </a:p>
        </p:txBody>
      </p:sp>
      <p:sp>
        <p:nvSpPr>
          <p:cNvPr id="3" name="Nadpis 2"/>
          <p:cNvSpPr>
            <a:spLocks noGrp="1"/>
          </p:cNvSpPr>
          <p:nvPr>
            <p:ph type="title"/>
          </p:nvPr>
        </p:nvSpPr>
        <p:spPr/>
        <p:txBody>
          <a:bodyPr/>
          <a:lstStyle/>
          <a:p>
            <a:r>
              <a:rPr lang="cs-CZ" dirty="0"/>
              <a:t>Zjednodušené podlimitní řízení</a:t>
            </a:r>
          </a:p>
        </p:txBody>
      </p:sp>
    </p:spTree>
    <p:extLst>
      <p:ext uri="{BB962C8B-B14F-4D97-AF65-F5344CB8AC3E}">
        <p14:creationId xmlns:p14="http://schemas.microsoft.com/office/powerpoint/2010/main" val="61927019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doklady o kvalifikaci v nabídkách v kopiích </a:t>
            </a:r>
          </a:p>
          <a:p>
            <a:r>
              <a:rPr lang="cs-CZ" dirty="0"/>
              <a:t>lze nahradit čestným prohlášením nebo jednotným evropským osvědčením </a:t>
            </a:r>
          </a:p>
          <a:p>
            <a:r>
              <a:rPr lang="cs-CZ" dirty="0"/>
              <a:t>Z může v průběhu zadávacího řízení vyžádat předložení originálů nebo úředně ověřených kopií dokladů o kvalifikaci</a:t>
            </a:r>
          </a:p>
          <a:p>
            <a:endParaRPr lang="cs-CZ" dirty="0"/>
          </a:p>
          <a:p>
            <a:endParaRPr lang="cs-CZ" dirty="0"/>
          </a:p>
        </p:txBody>
      </p:sp>
      <p:sp>
        <p:nvSpPr>
          <p:cNvPr id="3" name="Nadpis 2"/>
          <p:cNvSpPr>
            <a:spLocks noGrp="1"/>
          </p:cNvSpPr>
          <p:nvPr>
            <p:ph type="title"/>
          </p:nvPr>
        </p:nvSpPr>
        <p:spPr/>
        <p:txBody>
          <a:bodyPr/>
          <a:lstStyle/>
          <a:p>
            <a:r>
              <a:rPr lang="cs-CZ" dirty="0"/>
              <a:t>Zjednodušené podlimitní řízení</a:t>
            </a:r>
          </a:p>
        </p:txBody>
      </p:sp>
    </p:spTree>
    <p:extLst>
      <p:ext uri="{BB962C8B-B14F-4D97-AF65-F5344CB8AC3E}">
        <p14:creationId xmlns:p14="http://schemas.microsoft.com/office/powerpoint/2010/main" val="425474244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spcAft>
                <a:spcPts val="0"/>
              </a:spcAft>
            </a:pPr>
            <a:r>
              <a:rPr lang="cs-CZ" dirty="0"/>
              <a:t>lze stanovit i jiná kritéria hodnocení než v NL </a:t>
            </a:r>
          </a:p>
          <a:p>
            <a:pPr>
              <a:spcAft>
                <a:spcPts val="0"/>
              </a:spcAft>
            </a:pPr>
            <a:r>
              <a:rPr lang="cs-CZ" dirty="0"/>
              <a:t>ale:</a:t>
            </a:r>
          </a:p>
          <a:p>
            <a:pPr>
              <a:spcAft>
                <a:spcPts val="0"/>
              </a:spcAft>
            </a:pPr>
            <a:r>
              <a:rPr lang="cs-CZ" dirty="0"/>
              <a:t>založena na objektivních skutečnostech vztahujících se k osobě dodavatele nebo k předmětu veřejné zakázky</a:t>
            </a:r>
          </a:p>
          <a:p>
            <a:pPr>
              <a:spcAft>
                <a:spcPts val="0"/>
              </a:spcAft>
            </a:pPr>
            <a:endParaRPr lang="cs-CZ" dirty="0"/>
          </a:p>
          <a:p>
            <a:pPr>
              <a:spcAft>
                <a:spcPts val="0"/>
              </a:spcAft>
            </a:pPr>
            <a:r>
              <a:rPr lang="cs-CZ" dirty="0"/>
              <a:t>?? jaká </a:t>
            </a:r>
          </a:p>
          <a:p>
            <a:endParaRPr lang="cs-CZ" dirty="0"/>
          </a:p>
          <a:p>
            <a:endParaRPr lang="cs-CZ" dirty="0"/>
          </a:p>
        </p:txBody>
      </p:sp>
      <p:sp>
        <p:nvSpPr>
          <p:cNvPr id="3" name="Nadpis 2"/>
          <p:cNvSpPr>
            <a:spLocks noGrp="1"/>
          </p:cNvSpPr>
          <p:nvPr>
            <p:ph type="title"/>
          </p:nvPr>
        </p:nvSpPr>
        <p:spPr/>
        <p:txBody>
          <a:bodyPr/>
          <a:lstStyle/>
          <a:p>
            <a:r>
              <a:rPr lang="cs-CZ" dirty="0"/>
              <a:t>Zjednodušené podlimitní řízení</a:t>
            </a:r>
          </a:p>
        </p:txBody>
      </p:sp>
    </p:spTree>
    <p:extLst>
      <p:ext uri="{BB962C8B-B14F-4D97-AF65-F5344CB8AC3E}">
        <p14:creationId xmlns:p14="http://schemas.microsoft.com/office/powerpoint/2010/main" val="178000022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r>
              <a:rPr lang="cs-CZ" dirty="0"/>
              <a:t>lhůtu pro podání nabídek nejméně</a:t>
            </a:r>
          </a:p>
          <a:p>
            <a:r>
              <a:rPr lang="cs-CZ" b="1" dirty="0"/>
              <a:t>30 dnů (resp. 15 S/D, 20 stavební práce)</a:t>
            </a:r>
          </a:p>
          <a:p>
            <a:r>
              <a:rPr lang="cs-CZ" b="1" dirty="0"/>
              <a:t>Pozor na prodloužení lhůt !</a:t>
            </a:r>
          </a:p>
          <a:p>
            <a:r>
              <a:rPr lang="cs-CZ" dirty="0"/>
              <a:t>15 dnů </a:t>
            </a:r>
          </a:p>
          <a:p>
            <a:r>
              <a:rPr lang="cs-CZ" dirty="0"/>
              <a:t>	předběžné oznámení, bylo odesláno k 	uveřejnění 	nejméně 35 dnů a 	nejvýše 12             	měsíců přede zahájením zadávacího 	řízení</a:t>
            </a:r>
          </a:p>
          <a:p>
            <a:r>
              <a:rPr lang="cs-CZ" dirty="0"/>
              <a:t>	naléhavé okolnosti, které zadavatel nemohl 	předvídat, ani je nezpůsobil</a:t>
            </a:r>
          </a:p>
          <a:p>
            <a:endParaRPr lang="cs-CZ" dirty="0"/>
          </a:p>
          <a:p>
            <a:endParaRPr lang="cs-CZ" dirty="0"/>
          </a:p>
        </p:txBody>
      </p:sp>
      <p:sp>
        <p:nvSpPr>
          <p:cNvPr id="3" name="Nadpis 2"/>
          <p:cNvSpPr>
            <a:spLocks noGrp="1"/>
          </p:cNvSpPr>
          <p:nvPr>
            <p:ph type="title"/>
          </p:nvPr>
        </p:nvSpPr>
        <p:spPr/>
        <p:txBody>
          <a:bodyPr/>
          <a:lstStyle/>
          <a:p>
            <a:r>
              <a:rPr lang="cs-CZ" dirty="0"/>
              <a:t>Otevřené řízení – lhůty §54/57</a:t>
            </a:r>
          </a:p>
        </p:txBody>
      </p:sp>
    </p:spTree>
    <p:extLst>
      <p:ext uri="{BB962C8B-B14F-4D97-AF65-F5344CB8AC3E}">
        <p14:creationId xmlns:p14="http://schemas.microsoft.com/office/powerpoint/2010/main" val="3696436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stretch>
            <a:fillRect/>
          </a:stretch>
        </p:blipFill>
        <p:spPr>
          <a:xfrm>
            <a:off x="0" y="0"/>
            <a:ext cx="9120957" cy="6851956"/>
          </a:xfrm>
          <a:prstGeom prst="rect">
            <a:avLst/>
          </a:prstGeom>
        </p:spPr>
      </p:pic>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13362450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r>
              <a:rPr lang="cs-CZ" b="1" dirty="0"/>
              <a:t>Nedochází k omezování počtu </a:t>
            </a:r>
            <a:r>
              <a:rPr lang="cs-CZ" b="1" dirty="0" err="1"/>
              <a:t>kval</a:t>
            </a:r>
            <a:r>
              <a:rPr lang="cs-CZ" b="1" dirty="0"/>
              <a:t>. Zájemců</a:t>
            </a:r>
          </a:p>
          <a:p>
            <a:r>
              <a:rPr lang="cs-CZ" b="1" dirty="0"/>
              <a:t>Pozor na prodloužení lhůt !</a:t>
            </a:r>
          </a:p>
          <a:p>
            <a:r>
              <a:rPr lang="cs-CZ" dirty="0"/>
              <a:t>lhůta pro podání žádostí o účast nejméně</a:t>
            </a:r>
          </a:p>
          <a:p>
            <a:r>
              <a:rPr lang="cs-CZ" b="1" dirty="0"/>
              <a:t>25</a:t>
            </a:r>
            <a:r>
              <a:rPr lang="cs-CZ" dirty="0"/>
              <a:t> dnů, </a:t>
            </a:r>
            <a:r>
              <a:rPr lang="cs-CZ" b="1" dirty="0"/>
              <a:t>15</a:t>
            </a:r>
            <a:r>
              <a:rPr lang="cs-CZ" dirty="0"/>
              <a:t> dnů - naléhavé okolnosti</a:t>
            </a:r>
          </a:p>
          <a:p>
            <a:r>
              <a:rPr lang="cs-CZ" dirty="0"/>
              <a:t>lhůta pro podání nabídek nejméně</a:t>
            </a:r>
          </a:p>
          <a:p>
            <a:r>
              <a:rPr lang="cs-CZ" b="1" dirty="0"/>
              <a:t>25 </a:t>
            </a:r>
            <a:r>
              <a:rPr lang="cs-CZ" dirty="0"/>
              <a:t>dnů</a:t>
            </a:r>
          </a:p>
          <a:p>
            <a:r>
              <a:rPr lang="cs-CZ" b="1" dirty="0"/>
              <a:t>15</a:t>
            </a:r>
            <a:r>
              <a:rPr lang="cs-CZ" dirty="0"/>
              <a:t> dnů – souhlas účastníků, předběžné oznámení, naléhavé okolnosti</a:t>
            </a:r>
          </a:p>
          <a:p>
            <a:r>
              <a:rPr lang="cs-CZ" dirty="0"/>
              <a:t>	</a:t>
            </a:r>
          </a:p>
          <a:p>
            <a:endParaRPr lang="cs-CZ" dirty="0"/>
          </a:p>
        </p:txBody>
      </p:sp>
      <p:sp>
        <p:nvSpPr>
          <p:cNvPr id="3" name="Nadpis 2"/>
          <p:cNvSpPr>
            <a:spLocks noGrp="1"/>
          </p:cNvSpPr>
          <p:nvPr>
            <p:ph type="title"/>
          </p:nvPr>
        </p:nvSpPr>
        <p:spPr/>
        <p:txBody>
          <a:bodyPr/>
          <a:lstStyle/>
          <a:p>
            <a:r>
              <a:rPr lang="cs-CZ" dirty="0"/>
              <a:t>Užší řízení 58</a:t>
            </a:r>
          </a:p>
        </p:txBody>
      </p:sp>
    </p:spTree>
    <p:extLst>
      <p:ext uri="{BB962C8B-B14F-4D97-AF65-F5344CB8AC3E}">
        <p14:creationId xmlns:p14="http://schemas.microsoft.com/office/powerpoint/2010/main" val="297640579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není stanoven postup</a:t>
            </a:r>
          </a:p>
          <a:p>
            <a:r>
              <a:rPr lang="cs-CZ" dirty="0"/>
              <a:t>podmínky rozděleny na </a:t>
            </a:r>
          </a:p>
          <a:p>
            <a:pPr marL="457200" indent="-457200">
              <a:buFontTx/>
              <a:buChar char="-"/>
            </a:pPr>
            <a:r>
              <a:rPr lang="cs-CZ" dirty="0"/>
              <a:t>obecné </a:t>
            </a:r>
          </a:p>
          <a:p>
            <a:pPr marL="457200" indent="-457200">
              <a:buFontTx/>
              <a:buChar char="-"/>
            </a:pPr>
            <a:r>
              <a:rPr lang="cs-CZ" dirty="0"/>
              <a:t>podle druhu VZ</a:t>
            </a:r>
          </a:p>
          <a:p>
            <a:endParaRPr lang="cs-CZ" dirty="0"/>
          </a:p>
        </p:txBody>
      </p:sp>
      <p:sp>
        <p:nvSpPr>
          <p:cNvPr id="3" name="Nadpis 2"/>
          <p:cNvSpPr>
            <a:spLocks noGrp="1"/>
          </p:cNvSpPr>
          <p:nvPr>
            <p:ph type="title"/>
          </p:nvPr>
        </p:nvSpPr>
        <p:spPr/>
        <p:txBody>
          <a:bodyPr/>
          <a:lstStyle/>
          <a:p>
            <a:r>
              <a:rPr lang="cs-CZ" dirty="0"/>
              <a:t>Jednací řízení bez uveřejnění § 63</a:t>
            </a:r>
          </a:p>
        </p:txBody>
      </p:sp>
    </p:spTree>
    <p:extLst>
      <p:ext uri="{BB962C8B-B14F-4D97-AF65-F5344CB8AC3E}">
        <p14:creationId xmlns:p14="http://schemas.microsoft.com/office/powerpoint/2010/main" val="291959980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postup v řízení</a:t>
            </a:r>
          </a:p>
          <a:p>
            <a:r>
              <a:rPr lang="cs-CZ" dirty="0"/>
              <a:t>bez regulace</a:t>
            </a:r>
          </a:p>
          <a:p>
            <a:r>
              <a:rPr lang="cs-CZ" dirty="0"/>
              <a:t>pouze jednání s dodavatelem</a:t>
            </a:r>
          </a:p>
          <a:p>
            <a:pPr lvl="1"/>
            <a:r>
              <a:rPr lang="cs-CZ" dirty="0"/>
              <a:t>zahájení odesláním výzvy k jednání, výzvy k podání nabídek nebo </a:t>
            </a:r>
            <a:r>
              <a:rPr lang="cs-CZ" dirty="0">
                <a:solidFill>
                  <a:srgbClr val="FF0000"/>
                </a:solidFill>
              </a:rPr>
              <a:t>zahájením jednání s dodavatelem</a:t>
            </a:r>
          </a:p>
          <a:p>
            <a:r>
              <a:rPr lang="cs-CZ" dirty="0"/>
              <a:t>lze měnit zadávací podmínky (bez vlivu na důvody pro JŘBU)</a:t>
            </a:r>
          </a:p>
          <a:p>
            <a:endParaRPr lang="cs-CZ" dirty="0"/>
          </a:p>
        </p:txBody>
      </p:sp>
      <p:sp>
        <p:nvSpPr>
          <p:cNvPr id="3" name="Nadpis 2"/>
          <p:cNvSpPr>
            <a:spLocks noGrp="1"/>
          </p:cNvSpPr>
          <p:nvPr>
            <p:ph type="title"/>
          </p:nvPr>
        </p:nvSpPr>
        <p:spPr/>
        <p:txBody>
          <a:bodyPr/>
          <a:lstStyle/>
          <a:p>
            <a:r>
              <a:rPr lang="cs-CZ" dirty="0"/>
              <a:t>Jednací řízení bez uveřejnění</a:t>
            </a:r>
          </a:p>
        </p:txBody>
      </p:sp>
    </p:spTree>
    <p:extLst>
      <p:ext uri="{BB962C8B-B14F-4D97-AF65-F5344CB8AC3E}">
        <p14:creationId xmlns:p14="http://schemas.microsoft.com/office/powerpoint/2010/main" val="399285672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v přechozím řízení</a:t>
            </a:r>
          </a:p>
          <a:p>
            <a:pPr lvl="1"/>
            <a:r>
              <a:rPr lang="cs-CZ" dirty="0"/>
              <a:t>nebyly podány žádné nabídky nebo žádosti o účast</a:t>
            </a:r>
          </a:p>
          <a:p>
            <a:pPr lvl="1"/>
            <a:r>
              <a:rPr lang="cs-CZ" dirty="0"/>
              <a:t>podané nabídky nesplňovaly požadavky zadavatele na předmět veřejné zakázky</a:t>
            </a:r>
          </a:p>
          <a:p>
            <a:pPr lvl="1"/>
            <a:r>
              <a:rPr lang="cs-CZ" dirty="0"/>
              <a:t>účastníci zadávacího řízení nesplnili podmínky účasti v žádosti o účast</a:t>
            </a:r>
          </a:p>
          <a:p>
            <a:endParaRPr lang="cs-CZ" dirty="0"/>
          </a:p>
        </p:txBody>
      </p:sp>
      <p:sp>
        <p:nvSpPr>
          <p:cNvPr id="3" name="Nadpis 2"/>
          <p:cNvSpPr>
            <a:spLocks noGrp="1"/>
          </p:cNvSpPr>
          <p:nvPr>
            <p:ph type="title"/>
          </p:nvPr>
        </p:nvSpPr>
        <p:spPr/>
        <p:txBody>
          <a:bodyPr/>
          <a:lstStyle/>
          <a:p>
            <a:r>
              <a:rPr lang="cs-CZ" dirty="0"/>
              <a:t>Jednací řízení bez uveřejnění</a:t>
            </a:r>
          </a:p>
        </p:txBody>
      </p:sp>
    </p:spTree>
    <p:extLst>
      <p:ext uri="{BB962C8B-B14F-4D97-AF65-F5344CB8AC3E}">
        <p14:creationId xmlns:p14="http://schemas.microsoft.com/office/powerpoint/2010/main" val="20248841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nezbytnost</a:t>
            </a:r>
          </a:p>
          <a:p>
            <a:pPr lvl="1"/>
            <a:r>
              <a:rPr lang="cs-CZ" dirty="0"/>
              <a:t>krajně naléhavé okolnosti</a:t>
            </a:r>
          </a:p>
          <a:p>
            <a:pPr lvl="1"/>
            <a:r>
              <a:rPr lang="cs-CZ" dirty="0"/>
              <a:t>zadavatel nemohl předvídat a ani ji nezpůsobil</a:t>
            </a:r>
          </a:p>
          <a:p>
            <a:pPr lvl="1"/>
            <a:r>
              <a:rPr lang="cs-CZ" dirty="0"/>
              <a:t>nelze dodržet lhůty pro otevřené řízení, užší řízení nebo jednací řízení s uveřejněním</a:t>
            </a:r>
          </a:p>
          <a:p>
            <a:endParaRPr lang="cs-CZ" dirty="0"/>
          </a:p>
        </p:txBody>
      </p:sp>
      <p:sp>
        <p:nvSpPr>
          <p:cNvPr id="3" name="Nadpis 2"/>
          <p:cNvSpPr>
            <a:spLocks noGrp="1"/>
          </p:cNvSpPr>
          <p:nvPr>
            <p:ph type="title"/>
          </p:nvPr>
        </p:nvSpPr>
        <p:spPr/>
        <p:txBody>
          <a:bodyPr/>
          <a:lstStyle/>
          <a:p>
            <a:r>
              <a:rPr lang="cs-CZ" dirty="0"/>
              <a:t>Jednací řízení bez uveřejnění</a:t>
            </a:r>
          </a:p>
        </p:txBody>
      </p:sp>
    </p:spTree>
    <p:extLst>
      <p:ext uri="{BB962C8B-B14F-4D97-AF65-F5344CB8AC3E}">
        <p14:creationId xmlns:p14="http://schemas.microsoft.com/office/powerpoint/2010/main" val="347154550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dodávky</a:t>
            </a:r>
          </a:p>
          <a:p>
            <a:pPr lvl="1"/>
            <a:r>
              <a:rPr lang="cs-CZ" dirty="0"/>
              <a:t>dodávané zboží vyráběno pouze pro účely výzkumu, pokusu, studia nebo vývoje</a:t>
            </a:r>
          </a:p>
          <a:p>
            <a:pPr lvl="1"/>
            <a:r>
              <a:rPr lang="cs-CZ" dirty="0"/>
              <a:t>dodatečné dodávky od téhož dodavatele, které jsou určeny jako částečná náhrada předchozí dodávky nebo k rozšíření stávajícího rozsahu dodávky</a:t>
            </a:r>
          </a:p>
          <a:p>
            <a:pPr lvl="1"/>
            <a:r>
              <a:rPr lang="cs-CZ" dirty="0"/>
              <a:t>dodávky kupované na komoditních burzách</a:t>
            </a:r>
          </a:p>
          <a:p>
            <a:pPr lvl="1"/>
            <a:r>
              <a:rPr lang="cs-CZ" dirty="0"/>
              <a:t>dodávky pořizované za zvláště výhodných podmínek od dodavatele, který je v likvidaci</a:t>
            </a:r>
          </a:p>
          <a:p>
            <a:endParaRPr lang="cs-CZ" dirty="0"/>
          </a:p>
        </p:txBody>
      </p:sp>
      <p:sp>
        <p:nvSpPr>
          <p:cNvPr id="3" name="Nadpis 2"/>
          <p:cNvSpPr>
            <a:spLocks noGrp="1"/>
          </p:cNvSpPr>
          <p:nvPr>
            <p:ph type="title"/>
          </p:nvPr>
        </p:nvSpPr>
        <p:spPr/>
        <p:txBody>
          <a:bodyPr/>
          <a:lstStyle/>
          <a:p>
            <a:r>
              <a:rPr lang="cs-CZ" dirty="0"/>
              <a:t>Jednací řízení bez uveřejnění § 64</a:t>
            </a:r>
          </a:p>
        </p:txBody>
      </p:sp>
    </p:spTree>
    <p:extLst>
      <p:ext uri="{BB962C8B-B14F-4D97-AF65-F5344CB8AC3E}">
        <p14:creationId xmlns:p14="http://schemas.microsoft.com/office/powerpoint/2010/main" val="141086908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služby</a:t>
            </a:r>
          </a:p>
          <a:p>
            <a:pPr lvl="1"/>
            <a:r>
              <a:rPr lang="cs-CZ" dirty="0"/>
              <a:t>v návaznosti na soutěž o návrh </a:t>
            </a:r>
          </a:p>
          <a:p>
            <a:endParaRPr lang="cs-CZ" dirty="0"/>
          </a:p>
        </p:txBody>
      </p:sp>
      <p:sp>
        <p:nvSpPr>
          <p:cNvPr id="3" name="Nadpis 2"/>
          <p:cNvSpPr>
            <a:spLocks noGrp="1"/>
          </p:cNvSpPr>
          <p:nvPr>
            <p:ph type="title"/>
          </p:nvPr>
        </p:nvSpPr>
        <p:spPr/>
        <p:txBody>
          <a:bodyPr/>
          <a:lstStyle/>
          <a:p>
            <a:r>
              <a:rPr lang="cs-CZ" dirty="0"/>
              <a:t>Jednací řízení bez uveřejnění § 65</a:t>
            </a:r>
          </a:p>
        </p:txBody>
      </p:sp>
    </p:spTree>
    <p:extLst>
      <p:ext uri="{BB962C8B-B14F-4D97-AF65-F5344CB8AC3E}">
        <p14:creationId xmlns:p14="http://schemas.microsoft.com/office/powerpoint/2010/main" val="325753305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stavební práce nebo služby - opční právo</a:t>
            </a:r>
          </a:p>
          <a:p>
            <a:pPr lvl="1"/>
            <a:r>
              <a:rPr lang="cs-CZ" dirty="0"/>
              <a:t>stejný dodavatel, výhrada v ZD</a:t>
            </a:r>
          </a:p>
          <a:p>
            <a:pPr lvl="1"/>
            <a:r>
              <a:rPr lang="cs-CZ" dirty="0"/>
              <a:t>předpokládaná hodnot OP v celkové PH</a:t>
            </a:r>
          </a:p>
          <a:p>
            <a:pPr lvl="1"/>
            <a:r>
              <a:rPr lang="cs-CZ" dirty="0"/>
              <a:t>do 3 let ode dne uzavření původní smlouvy</a:t>
            </a:r>
          </a:p>
          <a:p>
            <a:pPr lvl="1"/>
            <a:r>
              <a:rPr lang="cs-CZ" dirty="0"/>
              <a:t>skutečná cena bez daně z přidané hodnoty veřejné zakázky za nové služby nebo nové stavební práce nepřesáhne o více než 30 % jejich předpokládanou hodnotu ani nepřesahuje 30 % ceny původní veřejné zakázky</a:t>
            </a:r>
          </a:p>
          <a:p>
            <a:endParaRPr lang="cs-CZ" dirty="0"/>
          </a:p>
        </p:txBody>
      </p:sp>
      <p:sp>
        <p:nvSpPr>
          <p:cNvPr id="3" name="Nadpis 2"/>
          <p:cNvSpPr>
            <a:spLocks noGrp="1"/>
          </p:cNvSpPr>
          <p:nvPr>
            <p:ph type="title"/>
          </p:nvPr>
        </p:nvSpPr>
        <p:spPr/>
        <p:txBody>
          <a:bodyPr/>
          <a:lstStyle/>
          <a:p>
            <a:r>
              <a:rPr lang="cs-CZ" dirty="0"/>
              <a:t>Jednací řízení bez uveřejnění § 66</a:t>
            </a:r>
          </a:p>
        </p:txBody>
      </p:sp>
    </p:spTree>
    <p:extLst>
      <p:ext uri="{BB962C8B-B14F-4D97-AF65-F5344CB8AC3E}">
        <p14:creationId xmlns:p14="http://schemas.microsoft.com/office/powerpoint/2010/main" val="263366809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r>
              <a:rPr lang="cs-CZ" sz="2400" dirty="0"/>
              <a:t>pouze za splnění podmínek uvedených v zákoně:</a:t>
            </a:r>
          </a:p>
          <a:p>
            <a:pPr marL="704850" indent="-342900" algn="just">
              <a:spcBef>
                <a:spcPts val="0"/>
              </a:spcBef>
              <a:spcAft>
                <a:spcPts val="600"/>
              </a:spcAft>
              <a:buFont typeface="Arial" panose="020B0604020202020204" pitchFamily="34" charset="0"/>
              <a:buChar char="•"/>
            </a:pPr>
            <a:r>
              <a:rPr lang="cs-CZ" sz="2200" dirty="0"/>
              <a:t>V podlimitním režimu kdykoliv </a:t>
            </a:r>
            <a:r>
              <a:rPr lang="cs-CZ" sz="2200" dirty="0">
                <a:solidFill>
                  <a:srgbClr val="FF0000"/>
                </a:solidFill>
              </a:rPr>
              <a:t>bez odůvodnění </a:t>
            </a:r>
            <a:r>
              <a:rPr lang="cs-CZ" sz="2200" dirty="0"/>
              <a:t>!!</a:t>
            </a:r>
          </a:p>
          <a:p>
            <a:pPr marL="704850" indent="-342900" algn="just">
              <a:spcBef>
                <a:spcPts val="0"/>
              </a:spcBef>
              <a:spcAft>
                <a:spcPts val="600"/>
              </a:spcAft>
              <a:buFont typeface="Arial" panose="020B0604020202020204" pitchFamily="34" charset="0"/>
              <a:buChar char="•"/>
            </a:pPr>
            <a:r>
              <a:rPr lang="cs-CZ" sz="2200" dirty="0"/>
              <a:t>Viz § 52</a:t>
            </a:r>
          </a:p>
          <a:p>
            <a:pPr marL="704850" indent="-342900" algn="just">
              <a:spcBef>
                <a:spcPts val="0"/>
              </a:spcBef>
              <a:spcAft>
                <a:spcPts val="600"/>
              </a:spcAft>
              <a:buFont typeface="Arial" panose="020B0604020202020204" pitchFamily="34" charset="0"/>
              <a:buChar char="•"/>
            </a:pPr>
            <a:endParaRPr lang="cs-CZ" sz="2200" dirty="0"/>
          </a:p>
        </p:txBody>
      </p:sp>
      <p:sp>
        <p:nvSpPr>
          <p:cNvPr id="3" name="Nadpis 2"/>
          <p:cNvSpPr>
            <a:spLocks noGrp="1"/>
          </p:cNvSpPr>
          <p:nvPr>
            <p:ph type="title"/>
          </p:nvPr>
        </p:nvSpPr>
        <p:spPr/>
        <p:txBody>
          <a:bodyPr/>
          <a:lstStyle/>
          <a:p>
            <a:r>
              <a:rPr lang="cs-CZ" dirty="0"/>
              <a:t>Jednací řízení s uveřejněním § 60</a:t>
            </a:r>
          </a:p>
        </p:txBody>
      </p:sp>
    </p:spTree>
    <p:extLst>
      <p:ext uri="{BB962C8B-B14F-4D97-AF65-F5344CB8AC3E}">
        <p14:creationId xmlns:p14="http://schemas.microsoft.com/office/powerpoint/2010/main" val="54155781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lgn="just"/>
            <a:r>
              <a:rPr lang="cs-CZ" sz="2400" dirty="0"/>
              <a:t>pouze za splnění podmínek uvedených v zákoně:</a:t>
            </a:r>
          </a:p>
          <a:p>
            <a:pPr marL="704850" indent="-342900" algn="just">
              <a:spcBef>
                <a:spcPts val="0"/>
              </a:spcBef>
              <a:spcAft>
                <a:spcPts val="600"/>
              </a:spcAft>
              <a:buFont typeface="Arial" panose="020B0604020202020204" pitchFamily="34" charset="0"/>
              <a:buChar char="•"/>
            </a:pPr>
            <a:r>
              <a:rPr lang="cs-CZ" sz="2200" dirty="0"/>
              <a:t>potřeby zadavatele nelze uspokojit bez </a:t>
            </a:r>
            <a:r>
              <a:rPr lang="cs-CZ" sz="2200" b="1" dirty="0"/>
              <a:t>úpravy</a:t>
            </a:r>
            <a:r>
              <a:rPr lang="cs-CZ" sz="2200" dirty="0"/>
              <a:t> na trhu dostupných plnění </a:t>
            </a:r>
          </a:p>
          <a:p>
            <a:pPr marL="704850" indent="-342900" algn="just">
              <a:spcBef>
                <a:spcPts val="0"/>
              </a:spcBef>
              <a:spcAft>
                <a:spcPts val="600"/>
              </a:spcAft>
              <a:buFont typeface="Arial" panose="020B0604020202020204" pitchFamily="34" charset="0"/>
              <a:buChar char="•"/>
            </a:pPr>
            <a:r>
              <a:rPr lang="cs-CZ" sz="2200" dirty="0"/>
              <a:t>součástí plnění veřejné zakázky je </a:t>
            </a:r>
            <a:r>
              <a:rPr lang="cs-CZ" sz="2200" b="1" dirty="0"/>
              <a:t>návrh řešení nebo inovativní řešení</a:t>
            </a:r>
          </a:p>
          <a:p>
            <a:pPr marL="704850" indent="-342900" algn="just">
              <a:spcBef>
                <a:spcPts val="0"/>
              </a:spcBef>
              <a:spcAft>
                <a:spcPts val="600"/>
              </a:spcAft>
              <a:buFont typeface="Arial" panose="020B0604020202020204" pitchFamily="34" charset="0"/>
              <a:buChar char="•"/>
            </a:pPr>
            <a:r>
              <a:rPr lang="cs-CZ" sz="2200" dirty="0"/>
              <a:t>veřejná zakázka nemůže být zadána bez předchozího jednání z důvodu </a:t>
            </a:r>
            <a:r>
              <a:rPr lang="cs-CZ" sz="2200" b="1" dirty="0"/>
              <a:t>zvláštních okolností vyplývajících z povahy</a:t>
            </a:r>
            <a:r>
              <a:rPr lang="cs-CZ" sz="2200" dirty="0"/>
              <a:t>, složitosti nebo právních a finančních podmínek spojených s předmětem veřejné zakázky</a:t>
            </a:r>
          </a:p>
          <a:p>
            <a:pPr marL="704850" indent="-342900" algn="just">
              <a:spcBef>
                <a:spcPts val="0"/>
              </a:spcBef>
              <a:spcAft>
                <a:spcPts val="600"/>
              </a:spcAft>
              <a:buFont typeface="Arial" panose="020B0604020202020204" pitchFamily="34" charset="0"/>
              <a:buChar char="•"/>
            </a:pPr>
            <a:r>
              <a:rPr lang="cs-CZ" sz="2200" dirty="0"/>
              <a:t>nelze stanovit </a:t>
            </a:r>
            <a:r>
              <a:rPr lang="cs-CZ" sz="2200" b="1" dirty="0"/>
              <a:t>technické podmínky </a:t>
            </a:r>
            <a:r>
              <a:rPr lang="cs-CZ" sz="2200" dirty="0"/>
              <a:t>odkazem na technické dokumenty </a:t>
            </a:r>
          </a:p>
          <a:p>
            <a:pPr marL="704850" indent="-342900" algn="just">
              <a:spcBef>
                <a:spcPts val="0"/>
              </a:spcBef>
              <a:spcAft>
                <a:spcPts val="600"/>
              </a:spcAft>
              <a:buFont typeface="Arial" panose="020B0604020202020204" pitchFamily="34" charset="0"/>
              <a:buChar char="•"/>
            </a:pPr>
            <a:r>
              <a:rPr lang="cs-CZ" sz="2200" b="1" dirty="0"/>
              <a:t>předchozí</a:t>
            </a:r>
            <a:r>
              <a:rPr lang="cs-CZ" sz="2200" dirty="0"/>
              <a:t> otevřené řízení nebo užší řízení bylo </a:t>
            </a:r>
            <a:r>
              <a:rPr lang="cs-CZ" sz="2200" b="1" dirty="0"/>
              <a:t>zrušeno </a:t>
            </a:r>
            <a:r>
              <a:rPr lang="cs-CZ" sz="2200" dirty="0"/>
              <a:t>z důvodu, že není </a:t>
            </a:r>
            <a:r>
              <a:rPr lang="cs-CZ" sz="2200" b="1" dirty="0"/>
              <a:t>žádný účastník</a:t>
            </a:r>
            <a:endParaRPr lang="cs-CZ" sz="2200" dirty="0"/>
          </a:p>
          <a:p>
            <a:pPr marL="704850" indent="-342900" algn="just">
              <a:spcBef>
                <a:spcPts val="0"/>
              </a:spcBef>
              <a:spcAft>
                <a:spcPts val="600"/>
              </a:spcAft>
              <a:buFont typeface="Arial" panose="020B0604020202020204" pitchFamily="34" charset="0"/>
              <a:buChar char="•"/>
            </a:pPr>
            <a:endParaRPr lang="cs-CZ" sz="2200" dirty="0"/>
          </a:p>
        </p:txBody>
      </p:sp>
      <p:sp>
        <p:nvSpPr>
          <p:cNvPr id="3" name="Nadpis 2"/>
          <p:cNvSpPr>
            <a:spLocks noGrp="1"/>
          </p:cNvSpPr>
          <p:nvPr>
            <p:ph type="title"/>
          </p:nvPr>
        </p:nvSpPr>
        <p:spPr/>
        <p:txBody>
          <a:bodyPr/>
          <a:lstStyle/>
          <a:p>
            <a:r>
              <a:rPr lang="cs-CZ" dirty="0"/>
              <a:t>Jednací řízení s uveřejněním § 60</a:t>
            </a:r>
          </a:p>
        </p:txBody>
      </p:sp>
    </p:spTree>
    <p:extLst>
      <p:ext uri="{BB962C8B-B14F-4D97-AF65-F5344CB8AC3E}">
        <p14:creationId xmlns:p14="http://schemas.microsoft.com/office/powerpoint/2010/main" val="2581705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stretch>
            <a:fillRect/>
          </a:stretch>
        </p:blipFill>
        <p:spPr>
          <a:xfrm>
            <a:off x="0" y="274638"/>
            <a:ext cx="9161818" cy="6322714"/>
          </a:xfrm>
          <a:prstGeom prst="rect">
            <a:avLst/>
          </a:prstGeom>
        </p:spPr>
      </p:pic>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1600200"/>
            <a:ext cx="8229600" cy="4462211"/>
          </a:xfrm>
        </p:spPr>
        <p:txBody>
          <a:bodyPr/>
          <a:lstStyle/>
          <a:p>
            <a:endParaRPr lang="cs-CZ" dirty="0"/>
          </a:p>
        </p:txBody>
      </p:sp>
    </p:spTree>
    <p:extLst>
      <p:ext uri="{BB962C8B-B14F-4D97-AF65-F5344CB8AC3E}">
        <p14:creationId xmlns:p14="http://schemas.microsoft.com/office/powerpoint/2010/main" val="49447620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spcAft>
                <a:spcPts val="0"/>
              </a:spcAft>
            </a:pPr>
            <a:r>
              <a:rPr lang="cs-CZ" sz="2400" dirty="0"/>
              <a:t>Stejné podmínky a lhůta pro podání žádostí jako v JŘSU</a:t>
            </a:r>
          </a:p>
          <a:p>
            <a:pPr>
              <a:spcAft>
                <a:spcPts val="0"/>
              </a:spcAft>
            </a:pPr>
            <a:endParaRPr lang="cs-CZ" sz="2400" dirty="0"/>
          </a:p>
          <a:p>
            <a:pPr>
              <a:spcAft>
                <a:spcPts val="0"/>
              </a:spcAft>
            </a:pPr>
            <a:r>
              <a:rPr lang="cs-CZ" sz="2400" dirty="0"/>
              <a:t>Zadavatel pokračuje v soutěžním dialogu do doby, než rozhodne, zda předložená řešení jsou vhodná. </a:t>
            </a:r>
          </a:p>
          <a:p>
            <a:pPr>
              <a:spcAft>
                <a:spcPts val="0"/>
              </a:spcAft>
            </a:pPr>
            <a:r>
              <a:rPr lang="cs-CZ" sz="2400" dirty="0"/>
              <a:t>Účastníka zadávacího řízení, jehož řešení není vhodné, ze zadávacího řízení vyloučí. </a:t>
            </a:r>
          </a:p>
          <a:p>
            <a:endParaRPr lang="cs-CZ" dirty="0"/>
          </a:p>
        </p:txBody>
      </p:sp>
      <p:sp>
        <p:nvSpPr>
          <p:cNvPr id="3" name="Nadpis 2"/>
          <p:cNvSpPr>
            <a:spLocks noGrp="1"/>
          </p:cNvSpPr>
          <p:nvPr>
            <p:ph type="title"/>
          </p:nvPr>
        </p:nvSpPr>
        <p:spPr/>
        <p:txBody>
          <a:bodyPr/>
          <a:lstStyle/>
          <a:p>
            <a:r>
              <a:rPr lang="cs-CZ" dirty="0"/>
              <a:t>Soutěžní dialog § 68</a:t>
            </a:r>
          </a:p>
        </p:txBody>
      </p:sp>
    </p:spTree>
    <p:extLst>
      <p:ext uri="{BB962C8B-B14F-4D97-AF65-F5344CB8AC3E}">
        <p14:creationId xmlns:p14="http://schemas.microsoft.com/office/powerpoint/2010/main" val="170526985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dirty="0"/>
          </a:p>
        </p:txBody>
      </p:sp>
      <p:sp>
        <p:nvSpPr>
          <p:cNvPr id="3" name="Nadpis 2"/>
          <p:cNvSpPr>
            <a:spLocks noGrp="1"/>
          </p:cNvSpPr>
          <p:nvPr>
            <p:ph type="title"/>
          </p:nvPr>
        </p:nvSpPr>
        <p:spPr/>
        <p:txBody>
          <a:bodyPr/>
          <a:lstStyle/>
          <a:p>
            <a:r>
              <a:rPr lang="cs-CZ" dirty="0"/>
              <a:t>Uzavřel zadavatel smlouvu v souladu se zadávacími podmínkami a nabídkou vybraného uchazeče?</a:t>
            </a:r>
          </a:p>
        </p:txBody>
      </p:sp>
    </p:spTree>
    <p:extLst>
      <p:ext uri="{BB962C8B-B14F-4D97-AF65-F5344CB8AC3E}">
        <p14:creationId xmlns:p14="http://schemas.microsoft.com/office/powerpoint/2010/main" val="291644201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dirty="0"/>
          </a:p>
        </p:txBody>
      </p:sp>
      <p:sp>
        <p:nvSpPr>
          <p:cNvPr id="3" name="Nadpis 2"/>
          <p:cNvSpPr>
            <a:spLocks noGrp="1"/>
          </p:cNvSpPr>
          <p:nvPr>
            <p:ph type="title"/>
          </p:nvPr>
        </p:nvSpPr>
        <p:spPr/>
        <p:txBody>
          <a:bodyPr/>
          <a:lstStyle/>
          <a:p>
            <a:r>
              <a:rPr lang="cs-CZ" dirty="0"/>
              <a:t>Dodržel zadavatel zásady transparentnosti a přiměřenosti a ve vztahu k dodavatelům zásadu rovného zacházení a zákazu diskriminace?</a:t>
            </a:r>
            <a:br>
              <a:rPr lang="cs-CZ" dirty="0"/>
            </a:br>
            <a:r>
              <a:rPr lang="cs-CZ" dirty="0"/>
              <a:t/>
            </a:r>
            <a:br>
              <a:rPr lang="cs-CZ" dirty="0"/>
            </a:br>
            <a:r>
              <a:rPr lang="cs-CZ" dirty="0"/>
              <a:t>(</a:t>
            </a:r>
            <a:r>
              <a:rPr lang="cs-CZ" dirty="0">
                <a:sym typeface="Wingdings" panose="05000000000000000000" pitchFamily="2" charset="2"/>
              </a:rPr>
              <a:t> a odpovědného zadávání?)</a:t>
            </a:r>
            <a:endParaRPr lang="cs-CZ" dirty="0"/>
          </a:p>
        </p:txBody>
      </p:sp>
    </p:spTree>
    <p:extLst>
      <p:ext uri="{BB962C8B-B14F-4D97-AF65-F5344CB8AC3E}">
        <p14:creationId xmlns:p14="http://schemas.microsoft.com/office/powerpoint/2010/main" val="121166985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dirty="0"/>
          </a:p>
        </p:txBody>
      </p:sp>
      <p:sp>
        <p:nvSpPr>
          <p:cNvPr id="3" name="Nadpis 2"/>
          <p:cNvSpPr>
            <a:spLocks noGrp="1"/>
          </p:cNvSpPr>
          <p:nvPr>
            <p:ph type="title"/>
          </p:nvPr>
        </p:nvSpPr>
        <p:spPr/>
        <p:txBody>
          <a:bodyPr/>
          <a:lstStyle/>
          <a:p>
            <a:r>
              <a:rPr lang="cs-CZ" dirty="0"/>
              <a:t>Odeslal zadavatel oznámení o výběru dodavatele v souladu se Zákonem? </a:t>
            </a:r>
          </a:p>
        </p:txBody>
      </p:sp>
    </p:spTree>
    <p:extLst>
      <p:ext uri="{BB962C8B-B14F-4D97-AF65-F5344CB8AC3E}">
        <p14:creationId xmlns:p14="http://schemas.microsoft.com/office/powerpoint/2010/main" val="263063250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a:p>
        </p:txBody>
      </p:sp>
      <p:sp>
        <p:nvSpPr>
          <p:cNvPr id="3" name="Nadpis 2"/>
          <p:cNvSpPr>
            <a:spLocks noGrp="1"/>
          </p:cNvSpPr>
          <p:nvPr>
            <p:ph type="title"/>
          </p:nvPr>
        </p:nvSpPr>
        <p:spPr/>
        <p:txBody>
          <a:bodyPr/>
          <a:lstStyle/>
          <a:p>
            <a:r>
              <a:rPr lang="cs-CZ" dirty="0"/>
              <a:t>Pochybení při uveřejňování</a:t>
            </a:r>
          </a:p>
        </p:txBody>
      </p:sp>
    </p:spTree>
    <p:extLst>
      <p:ext uri="{BB962C8B-B14F-4D97-AF65-F5344CB8AC3E}">
        <p14:creationId xmlns:p14="http://schemas.microsoft.com/office/powerpoint/2010/main" val="389254875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2689580738"/>
              </p:ext>
            </p:extLst>
          </p:nvPr>
        </p:nvGraphicFramePr>
        <p:xfrm>
          <a:off x="395534" y="3664562"/>
          <a:ext cx="7560842" cy="1735074"/>
        </p:xfrm>
        <a:graphic>
          <a:graphicData uri="http://schemas.openxmlformats.org/drawingml/2006/table">
            <a:tbl>
              <a:tblPr firstRow="1" firstCol="1" bandRow="1">
                <a:tableStyleId>{5C22544A-7EE6-4342-B048-85BDC9FD1C3A}</a:tableStyleId>
              </a:tblPr>
              <a:tblGrid>
                <a:gridCol w="799465">
                  <a:extLst>
                    <a:ext uri="{9D8B030D-6E8A-4147-A177-3AD203B41FA5}">
                      <a16:colId xmlns:a16="http://schemas.microsoft.com/office/drawing/2014/main" val="20000"/>
                    </a:ext>
                  </a:extLst>
                </a:gridCol>
                <a:gridCol w="2512903">
                  <a:extLst>
                    <a:ext uri="{9D8B030D-6E8A-4147-A177-3AD203B41FA5}">
                      <a16:colId xmlns:a16="http://schemas.microsoft.com/office/drawing/2014/main" val="20001"/>
                    </a:ext>
                  </a:extLst>
                </a:gridCol>
                <a:gridCol w="1416158">
                  <a:extLst>
                    <a:ext uri="{9D8B030D-6E8A-4147-A177-3AD203B41FA5}">
                      <a16:colId xmlns:a16="http://schemas.microsoft.com/office/drawing/2014/main" val="20002"/>
                    </a:ext>
                  </a:extLst>
                </a:gridCol>
                <a:gridCol w="1416158">
                  <a:extLst>
                    <a:ext uri="{9D8B030D-6E8A-4147-A177-3AD203B41FA5}">
                      <a16:colId xmlns:a16="http://schemas.microsoft.com/office/drawing/2014/main" val="20003"/>
                    </a:ext>
                  </a:extLst>
                </a:gridCol>
                <a:gridCol w="1416158">
                  <a:extLst>
                    <a:ext uri="{9D8B030D-6E8A-4147-A177-3AD203B41FA5}">
                      <a16:colId xmlns:a16="http://schemas.microsoft.com/office/drawing/2014/main" val="20004"/>
                    </a:ext>
                  </a:extLst>
                </a:gridCol>
              </a:tblGrid>
              <a:tr h="0">
                <a:tc gridSpan="2">
                  <a:txBody>
                    <a:bodyPr/>
                    <a:lstStyle/>
                    <a:p>
                      <a:pPr>
                        <a:lnSpc>
                          <a:spcPct val="115000"/>
                        </a:lnSpc>
                        <a:spcAft>
                          <a:spcPts val="0"/>
                        </a:spcAft>
                      </a:pPr>
                      <a:r>
                        <a:rPr lang="cs-CZ" sz="1100" dirty="0">
                          <a:effectLst/>
                        </a:rPr>
                        <a:t>Otevřené řízení - </a:t>
                      </a:r>
                      <a:r>
                        <a:rPr lang="cs-CZ" sz="1100" dirty="0" err="1">
                          <a:effectLst/>
                        </a:rPr>
                        <a:t>nadlimit</a:t>
                      </a:r>
                      <a:endParaRPr lang="cs-CZ" sz="1100" dirty="0">
                        <a:effectLst/>
                        <a:latin typeface="Calibri"/>
                        <a:ea typeface="Calibri"/>
                        <a:cs typeface="Times New Roman"/>
                      </a:endParaRPr>
                    </a:p>
                  </a:txBody>
                  <a:tcPr marL="68580" marR="68580" marT="0" marB="0" anchor="ctr"/>
                </a:tc>
                <a:tc hMerge="1">
                  <a:txBody>
                    <a:bodyPr/>
                    <a:lstStyle/>
                    <a:p>
                      <a:endParaRPr lang="cs-CZ"/>
                    </a:p>
                  </a:txBody>
                  <a:tcPr/>
                </a:tc>
                <a:tc>
                  <a:txBody>
                    <a:bodyPr/>
                    <a:lstStyle/>
                    <a:p>
                      <a:pPr algn="ctr">
                        <a:lnSpc>
                          <a:spcPct val="115000"/>
                        </a:lnSpc>
                        <a:spcAft>
                          <a:spcPts val="0"/>
                        </a:spcAft>
                      </a:pPr>
                      <a:r>
                        <a:rPr lang="cs-CZ" sz="1100" dirty="0">
                          <a:effectLst/>
                        </a:rPr>
                        <a:t> Základní</a:t>
                      </a:r>
                      <a:endParaRPr lang="cs-CZ"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cs-CZ" sz="1100" dirty="0">
                          <a:effectLst/>
                        </a:rPr>
                        <a:t>Neumožnění podání el. nabídek </a:t>
                      </a:r>
                      <a:endParaRPr lang="cs-CZ"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cs-CZ" sz="1100" dirty="0">
                          <a:effectLst/>
                        </a:rPr>
                        <a:t>neuveřejnění celé ZD</a:t>
                      </a:r>
                      <a:endParaRPr lang="cs-CZ"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0">
                <a:tc gridSpan="2">
                  <a:txBody>
                    <a:bodyPr/>
                    <a:lstStyle/>
                    <a:p>
                      <a:pPr>
                        <a:lnSpc>
                          <a:spcPct val="115000"/>
                        </a:lnSpc>
                        <a:spcAft>
                          <a:spcPts val="0"/>
                        </a:spcAft>
                      </a:pPr>
                      <a:endParaRPr lang="cs-CZ" sz="1100" dirty="0">
                        <a:effectLst/>
                        <a:latin typeface="Calibri"/>
                        <a:ea typeface="Calibri"/>
                        <a:cs typeface="Times New Roman"/>
                      </a:endParaRPr>
                    </a:p>
                  </a:txBody>
                  <a:tcPr marL="68580" marR="68580" marT="0" marB="0" anchor="ctr"/>
                </a:tc>
                <a:tc hMerge="1">
                  <a:txBody>
                    <a:bodyPr/>
                    <a:lstStyle/>
                    <a:p>
                      <a:endParaRPr lang="cs-CZ"/>
                    </a:p>
                  </a:txBody>
                  <a:tcPr/>
                </a:tc>
                <a:tc gridSpan="3">
                  <a:txBody>
                    <a:bodyPr/>
                    <a:lstStyle/>
                    <a:p>
                      <a:pPr algn="ctr">
                        <a:lnSpc>
                          <a:spcPct val="115000"/>
                        </a:lnSpc>
                        <a:spcAft>
                          <a:spcPts val="0"/>
                        </a:spcAft>
                      </a:pPr>
                      <a:r>
                        <a:rPr lang="cs-CZ" sz="1100" b="1" kern="1200" dirty="0">
                          <a:solidFill>
                            <a:schemeClr val="lt1"/>
                          </a:solidFill>
                          <a:effectLst/>
                          <a:latin typeface="+mn-lt"/>
                          <a:ea typeface="+mn-ea"/>
                          <a:cs typeface="+mn-cs"/>
                        </a:rPr>
                        <a:t>Kalendářní dny</a:t>
                      </a:r>
                    </a:p>
                  </a:txBody>
                  <a:tcPr marL="68580" marR="68580" marT="0" marB="0" anchor="ctr">
                    <a:solidFill>
                      <a:srgbClr val="000099"/>
                    </a:solidFill>
                  </a:tcPr>
                </a:tc>
                <a:tc hMerge="1">
                  <a:txBody>
                    <a:bodyPr/>
                    <a:lstStyle/>
                    <a:p>
                      <a:pPr algn="ctr">
                        <a:lnSpc>
                          <a:spcPct val="115000"/>
                        </a:lnSpc>
                        <a:spcAft>
                          <a:spcPts val="0"/>
                        </a:spcAft>
                      </a:pPr>
                      <a:endParaRPr lang="cs-CZ" sz="1100" dirty="0">
                        <a:effectLst/>
                        <a:latin typeface="Calibri"/>
                        <a:ea typeface="Calibri"/>
                        <a:cs typeface="Times New Roman"/>
                      </a:endParaRPr>
                    </a:p>
                  </a:txBody>
                  <a:tcPr marL="68580" marR="68580" marT="0" marB="0" anchor="ctr"/>
                </a:tc>
                <a:tc hMerge="1">
                  <a:txBody>
                    <a:bodyPr/>
                    <a:lstStyle/>
                    <a:p>
                      <a:pPr algn="ctr">
                        <a:lnSpc>
                          <a:spcPct val="115000"/>
                        </a:lnSpc>
                        <a:spcAft>
                          <a:spcPts val="0"/>
                        </a:spcAft>
                      </a:pPr>
                      <a:endParaRPr lang="cs-CZ"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385572">
                <a:tc gridSpan="2">
                  <a:txBody>
                    <a:bodyPr/>
                    <a:lstStyle/>
                    <a:p>
                      <a:pPr>
                        <a:lnSpc>
                          <a:spcPct val="115000"/>
                        </a:lnSpc>
                        <a:spcAft>
                          <a:spcPts val="0"/>
                        </a:spcAft>
                      </a:pPr>
                      <a:r>
                        <a:rPr lang="cs-CZ" sz="1100" dirty="0">
                          <a:effectLst/>
                        </a:rPr>
                        <a:t>Základní</a:t>
                      </a:r>
                      <a:endParaRPr lang="cs-CZ" sz="1100" dirty="0">
                        <a:effectLst/>
                        <a:latin typeface="Calibri"/>
                        <a:ea typeface="Calibri"/>
                        <a:cs typeface="Times New Roman"/>
                      </a:endParaRPr>
                    </a:p>
                  </a:txBody>
                  <a:tcPr marL="68580" marR="68580" marT="0" marB="0" anchor="ctr"/>
                </a:tc>
                <a:tc hMerge="1">
                  <a:txBody>
                    <a:bodyPr/>
                    <a:lstStyle/>
                    <a:p>
                      <a:endParaRPr lang="cs-CZ"/>
                    </a:p>
                  </a:txBody>
                  <a:tcPr/>
                </a:tc>
                <a:tc>
                  <a:txBody>
                    <a:bodyPr/>
                    <a:lstStyle/>
                    <a:p>
                      <a:pPr algn="ctr">
                        <a:lnSpc>
                          <a:spcPct val="115000"/>
                        </a:lnSpc>
                        <a:spcAft>
                          <a:spcPts val="0"/>
                        </a:spcAft>
                      </a:pPr>
                      <a:r>
                        <a:rPr lang="cs-CZ" sz="1100">
                          <a:effectLst/>
                        </a:rPr>
                        <a:t>30 </a:t>
                      </a:r>
                      <a:endParaRPr lang="cs-CZ"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cs-CZ" sz="1100" dirty="0">
                          <a:effectLst/>
                        </a:rPr>
                        <a:t>+ 5 </a:t>
                      </a:r>
                      <a:endParaRPr lang="cs-CZ"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cs-CZ" sz="1100">
                          <a:effectLst/>
                        </a:rPr>
                        <a:t>+ 5 </a:t>
                      </a:r>
                      <a:endParaRPr lang="cs-CZ" sz="11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385572">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cs-CZ" sz="1100" b="1" kern="1200" dirty="0">
                        <a:solidFill>
                          <a:schemeClr val="lt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cs-CZ" sz="1100" b="1" kern="1200" dirty="0">
                          <a:solidFill>
                            <a:schemeClr val="lt1"/>
                          </a:solidFill>
                          <a:effectLst/>
                          <a:latin typeface="+mn-lt"/>
                          <a:ea typeface="+mn-ea"/>
                          <a:cs typeface="+mn-cs"/>
                        </a:rPr>
                        <a:t>Zkrácená</a:t>
                      </a: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cs-CZ" sz="1100" b="1" kern="1200" dirty="0">
                          <a:solidFill>
                            <a:schemeClr val="lt1"/>
                          </a:solidFill>
                          <a:effectLst/>
                          <a:latin typeface="+mn-lt"/>
                          <a:ea typeface="+mn-ea"/>
                          <a:cs typeface="+mn-cs"/>
                        </a:rPr>
                        <a:t>uveřejnění předběžného oznámení</a:t>
                      </a:r>
                    </a:p>
                    <a:p>
                      <a:pPr marL="0" marR="0" indent="0" algn="l" defTabSz="914400" rtl="0" eaLnBrk="1" fontAlgn="auto" latinLnBrk="0" hangingPunct="1">
                        <a:lnSpc>
                          <a:spcPct val="115000"/>
                        </a:lnSpc>
                        <a:spcBef>
                          <a:spcPts val="0"/>
                        </a:spcBef>
                        <a:spcAft>
                          <a:spcPts val="0"/>
                        </a:spcAft>
                        <a:buClrTx/>
                        <a:buSzTx/>
                        <a:buFontTx/>
                        <a:buNone/>
                        <a:tabLst/>
                        <a:defRPr/>
                      </a:pPr>
                      <a:endParaRPr lang="cs-CZ" sz="1100" b="1" kern="1200" dirty="0">
                        <a:solidFill>
                          <a:schemeClr val="lt1"/>
                        </a:solidFill>
                        <a:effectLst/>
                        <a:latin typeface="+mn-lt"/>
                        <a:ea typeface="+mn-ea"/>
                        <a:cs typeface="+mn-cs"/>
                      </a:endParaRPr>
                    </a:p>
                  </a:txBody>
                  <a:tcPr marL="68580" marR="68580" marT="0" marB="0" anchor="ctr">
                    <a:solidFill>
                      <a:srgbClr val="000099"/>
                    </a:solidFill>
                  </a:tcPr>
                </a:tc>
                <a:tc>
                  <a:txBody>
                    <a:bodyPr/>
                    <a:lstStyle/>
                    <a:p>
                      <a:pPr algn="ctr">
                        <a:lnSpc>
                          <a:spcPct val="115000"/>
                        </a:lnSpc>
                        <a:spcAft>
                          <a:spcPts val="0"/>
                        </a:spcAft>
                      </a:pPr>
                      <a:r>
                        <a:rPr lang="cs-CZ" sz="1100" dirty="0">
                          <a:effectLst/>
                        </a:rPr>
                        <a:t>15</a:t>
                      </a:r>
                      <a:endParaRPr lang="cs-CZ"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cs-CZ" sz="1100" dirty="0">
                          <a:effectLst/>
                        </a:rPr>
                        <a:t>+ 5 </a:t>
                      </a:r>
                      <a:endParaRPr lang="cs-CZ"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cs-CZ" sz="1100">
                          <a:effectLst/>
                        </a:rPr>
                        <a:t>+ 5 </a:t>
                      </a:r>
                      <a:endParaRPr lang="cs-CZ" sz="110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385572">
                <a:tc vMerge="1">
                  <a:txBody>
                    <a:bodyPr/>
                    <a:lstStyle/>
                    <a:p>
                      <a:pPr>
                        <a:lnSpc>
                          <a:spcPct val="115000"/>
                        </a:lnSpc>
                        <a:spcAft>
                          <a:spcPts val="0"/>
                        </a:spcAft>
                      </a:pPr>
                      <a:endParaRPr lang="cs-CZ" sz="11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cs-CZ" sz="1100" b="1" kern="1200" dirty="0">
                          <a:solidFill>
                            <a:schemeClr val="lt1"/>
                          </a:solidFill>
                          <a:effectLst/>
                          <a:latin typeface="+mn-lt"/>
                          <a:ea typeface="+mn-ea"/>
                          <a:cs typeface="+mn-cs"/>
                        </a:rPr>
                        <a:t>naléhavé okolnosti</a:t>
                      </a:r>
                    </a:p>
                    <a:p>
                      <a:pPr>
                        <a:lnSpc>
                          <a:spcPct val="115000"/>
                        </a:lnSpc>
                        <a:spcAft>
                          <a:spcPts val="0"/>
                        </a:spcAft>
                      </a:pPr>
                      <a:endParaRPr lang="cs-CZ" sz="1100" dirty="0">
                        <a:effectLst/>
                        <a:latin typeface="Calibri"/>
                        <a:ea typeface="Calibri"/>
                        <a:cs typeface="Times New Roman"/>
                      </a:endParaRPr>
                    </a:p>
                  </a:txBody>
                  <a:tcPr marL="68580" marR="68580" marT="0" marB="0" anchor="ctr">
                    <a:solidFill>
                      <a:srgbClr val="000099"/>
                    </a:solidFill>
                  </a:tcPr>
                </a:tc>
                <a:tc>
                  <a:txBody>
                    <a:bodyPr/>
                    <a:lstStyle/>
                    <a:p>
                      <a:pPr algn="ctr">
                        <a:lnSpc>
                          <a:spcPct val="115000"/>
                        </a:lnSpc>
                        <a:spcAft>
                          <a:spcPts val="0"/>
                        </a:spcAft>
                      </a:pPr>
                      <a:r>
                        <a:rPr lang="cs-CZ" sz="1100" dirty="0">
                          <a:effectLst/>
                        </a:rPr>
                        <a:t>15</a:t>
                      </a:r>
                      <a:endParaRPr lang="cs-CZ"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cs-CZ" sz="1100" dirty="0">
                          <a:effectLst/>
                        </a:rPr>
                        <a:t>+ 5 </a:t>
                      </a:r>
                      <a:endParaRPr lang="cs-CZ"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cs-CZ" sz="1100" dirty="0">
                          <a:effectLst/>
                        </a:rPr>
                        <a:t>+ 0 </a:t>
                      </a:r>
                      <a:endParaRPr lang="cs-CZ"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
        <p:nvSpPr>
          <p:cNvPr id="3" name="Nadpis 2"/>
          <p:cNvSpPr>
            <a:spLocks noGrp="1"/>
          </p:cNvSpPr>
          <p:nvPr>
            <p:ph type="title"/>
          </p:nvPr>
        </p:nvSpPr>
        <p:spPr/>
        <p:txBody>
          <a:bodyPr/>
          <a:lstStyle/>
          <a:p>
            <a:r>
              <a:rPr lang="cs-CZ" dirty="0"/>
              <a:t>Lhůta pro podání nabídek - minimální</a:t>
            </a:r>
          </a:p>
        </p:txBody>
      </p:sp>
      <p:graphicFrame>
        <p:nvGraphicFramePr>
          <p:cNvPr id="5" name="Zástupný symbol pro obsah 3"/>
          <p:cNvGraphicFramePr>
            <a:graphicFrameLocks/>
          </p:cNvGraphicFramePr>
          <p:nvPr>
            <p:extLst>
              <p:ext uri="{D42A27DB-BD31-4B8C-83A1-F6EECF244321}">
                <p14:modId xmlns:p14="http://schemas.microsoft.com/office/powerpoint/2010/main" val="2552932637"/>
              </p:ext>
            </p:extLst>
          </p:nvPr>
        </p:nvGraphicFramePr>
        <p:xfrm>
          <a:off x="425312" y="5733256"/>
          <a:ext cx="7560840" cy="360040"/>
        </p:xfrm>
        <a:graphic>
          <a:graphicData uri="http://schemas.openxmlformats.org/drawingml/2006/table">
            <a:tbl>
              <a:tblPr firstRow="1" firstCol="1" bandRow="1">
                <a:tableStyleId>{5C22544A-7EE6-4342-B048-85BDC9FD1C3A}</a:tableStyleId>
              </a:tblPr>
              <a:tblGrid>
                <a:gridCol w="3240360">
                  <a:extLst>
                    <a:ext uri="{9D8B030D-6E8A-4147-A177-3AD203B41FA5}">
                      <a16:colId xmlns:a16="http://schemas.microsoft.com/office/drawing/2014/main" val="20000"/>
                    </a:ext>
                  </a:extLst>
                </a:gridCol>
                <a:gridCol w="4320480">
                  <a:extLst>
                    <a:ext uri="{9D8B030D-6E8A-4147-A177-3AD203B41FA5}">
                      <a16:colId xmlns:a16="http://schemas.microsoft.com/office/drawing/2014/main" val="20001"/>
                    </a:ext>
                  </a:extLst>
                </a:gridCol>
              </a:tblGrid>
              <a:tr h="360040">
                <a:tc>
                  <a:txBody>
                    <a:bodyPr/>
                    <a:lstStyle/>
                    <a:p>
                      <a:pPr>
                        <a:lnSpc>
                          <a:spcPct val="115000"/>
                        </a:lnSpc>
                        <a:spcAft>
                          <a:spcPts val="0"/>
                        </a:spcAft>
                      </a:pPr>
                      <a:r>
                        <a:rPr lang="cs-CZ" sz="1100" b="1" kern="1200" dirty="0">
                          <a:solidFill>
                            <a:schemeClr val="lt1"/>
                          </a:solidFill>
                          <a:effectLst/>
                          <a:latin typeface="+mn-lt"/>
                          <a:ea typeface="+mn-ea"/>
                          <a:cs typeface="+mn-cs"/>
                        </a:rPr>
                        <a:t>Zjednodušené podlimitní řízení</a:t>
                      </a:r>
                    </a:p>
                  </a:txBody>
                  <a:tcPr marL="68580" marR="68580" marT="0" marB="0" anchor="ctr"/>
                </a:tc>
                <a:tc>
                  <a:txBody>
                    <a:bodyPr/>
                    <a:lstStyle/>
                    <a:p>
                      <a:pPr algn="ctr">
                        <a:lnSpc>
                          <a:spcPct val="115000"/>
                        </a:lnSpc>
                        <a:spcAft>
                          <a:spcPts val="0"/>
                        </a:spcAft>
                      </a:pPr>
                      <a:r>
                        <a:rPr lang="cs-CZ" sz="1100" b="1" kern="1200" dirty="0">
                          <a:solidFill>
                            <a:schemeClr val="lt1"/>
                          </a:solidFill>
                          <a:effectLst/>
                          <a:latin typeface="+mn-lt"/>
                          <a:ea typeface="+mn-ea"/>
                          <a:cs typeface="+mn-cs"/>
                        </a:rPr>
                        <a:t>11 pracovních dnů</a:t>
                      </a:r>
                    </a:p>
                  </a:txBody>
                  <a:tcPr marL="68580" marR="68580" marT="0" marB="0" anchor="ctr"/>
                </a:tc>
                <a:extLst>
                  <a:ext uri="{0D108BD9-81ED-4DB2-BD59-A6C34878D82A}">
                    <a16:rowId xmlns:a16="http://schemas.microsoft.com/office/drawing/2014/main" val="10000"/>
                  </a:ext>
                </a:extLst>
              </a:tr>
            </a:tbl>
          </a:graphicData>
        </a:graphic>
      </p:graphicFrame>
      <p:sp>
        <p:nvSpPr>
          <p:cNvPr id="6" name="TextovéPole 5"/>
          <p:cNvSpPr txBox="1"/>
          <p:nvPr/>
        </p:nvSpPr>
        <p:spPr>
          <a:xfrm>
            <a:off x="395536" y="2060848"/>
            <a:ext cx="7560840" cy="1569660"/>
          </a:xfrm>
          <a:prstGeom prst="rect">
            <a:avLst/>
          </a:prstGeom>
          <a:noFill/>
        </p:spPr>
        <p:txBody>
          <a:bodyPr wrap="square" rtlCol="0">
            <a:spAutoFit/>
          </a:bodyPr>
          <a:lstStyle/>
          <a:p>
            <a:r>
              <a:rPr lang="cs-CZ" dirty="0"/>
              <a:t>od zahájení zadávacího řízení</a:t>
            </a:r>
          </a:p>
          <a:p>
            <a:r>
              <a:rPr lang="cs-CZ" dirty="0"/>
              <a:t>metodika Problematika stanovení lhůt</a:t>
            </a:r>
          </a:p>
          <a:p>
            <a:r>
              <a:rPr lang="cs-CZ" sz="1400" dirty="0">
                <a:hlinkClick r:id="rId2"/>
              </a:rPr>
              <a:t>http://www.portal-vz.cz/cs/Jak-na-zadavani-verejnych-zakazek/Metodiky-stanoviska/Metodiky-k-zakonu-c-134-2016-Sb-,-o-zadavani-verejnych-zakazek/Metodiky-procesni-k-zadavacim-rizenim</a:t>
            </a:r>
            <a:endParaRPr lang="cs-CZ" dirty="0"/>
          </a:p>
          <a:p>
            <a:endParaRPr lang="cs-CZ" dirty="0"/>
          </a:p>
        </p:txBody>
      </p:sp>
    </p:spTree>
    <p:extLst>
      <p:ext uri="{BB962C8B-B14F-4D97-AF65-F5344CB8AC3E}">
        <p14:creationId xmlns:p14="http://schemas.microsoft.com/office/powerpoint/2010/main" val="128678723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počítání podle občanského zákoníku</a:t>
            </a:r>
          </a:p>
          <a:p>
            <a:r>
              <a:rPr lang="cs-CZ" dirty="0"/>
              <a:t>do zadávací dokumentace konkrétní datum a čas</a:t>
            </a:r>
          </a:p>
          <a:p>
            <a:r>
              <a:rPr lang="cs-CZ" dirty="0"/>
              <a:t>konec si stanovit na pracovní den</a:t>
            </a:r>
          </a:p>
          <a:p>
            <a:r>
              <a:rPr lang="cs-CZ" dirty="0"/>
              <a:t>Př. zahájení ZPŘ dne 1. 7. 2017</a:t>
            </a:r>
          </a:p>
          <a:p>
            <a:r>
              <a:rPr lang="cs-CZ" dirty="0"/>
              <a:t>minimálních 11 pracovních dní</a:t>
            </a:r>
          </a:p>
          <a:p>
            <a:r>
              <a:rPr lang="cs-CZ" dirty="0"/>
              <a:t>konec raději na 20. 7. 2017</a:t>
            </a:r>
          </a:p>
          <a:p>
            <a:endParaRPr lang="cs-CZ" dirty="0"/>
          </a:p>
        </p:txBody>
      </p:sp>
      <p:sp>
        <p:nvSpPr>
          <p:cNvPr id="3" name="Nadpis 2"/>
          <p:cNvSpPr>
            <a:spLocks noGrp="1"/>
          </p:cNvSpPr>
          <p:nvPr>
            <p:ph type="title"/>
          </p:nvPr>
        </p:nvSpPr>
        <p:spPr/>
        <p:txBody>
          <a:bodyPr/>
          <a:lstStyle/>
          <a:p>
            <a:r>
              <a:rPr lang="cs-CZ" dirty="0"/>
              <a:t>Lhůta pro podání nabídek</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437112"/>
            <a:ext cx="2081263"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181453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na profilu zadavatele</a:t>
            </a:r>
          </a:p>
          <a:p>
            <a:r>
              <a:rPr lang="cs-CZ" dirty="0"/>
              <a:t>ode dne uveřejnění oznámení o zahájení zadávacího řízení </a:t>
            </a:r>
            <a:r>
              <a:rPr lang="en-US" dirty="0"/>
              <a:t>= ten </a:t>
            </a:r>
            <a:r>
              <a:rPr lang="en-US" dirty="0" err="1"/>
              <a:t>sam</a:t>
            </a:r>
            <a:r>
              <a:rPr lang="cs-CZ" dirty="0"/>
              <a:t>ý den</a:t>
            </a:r>
          </a:p>
        </p:txBody>
      </p:sp>
      <p:sp>
        <p:nvSpPr>
          <p:cNvPr id="3" name="Nadpis 2"/>
          <p:cNvSpPr>
            <a:spLocks noGrp="1"/>
          </p:cNvSpPr>
          <p:nvPr>
            <p:ph type="title"/>
          </p:nvPr>
        </p:nvSpPr>
        <p:spPr/>
        <p:txBody>
          <a:bodyPr/>
          <a:lstStyle/>
          <a:p>
            <a:r>
              <a:rPr lang="cs-CZ" dirty="0"/>
              <a:t>Uveřejnění zadávací dokumentace</a:t>
            </a:r>
          </a:p>
        </p:txBody>
      </p:sp>
    </p:spTree>
    <p:extLst>
      <p:ext uri="{BB962C8B-B14F-4D97-AF65-F5344CB8AC3E}">
        <p14:creationId xmlns:p14="http://schemas.microsoft.com/office/powerpoint/2010/main" val="326612147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1" y="2125266"/>
          <a:ext cx="7886699" cy="3776830"/>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594399">
                  <a:extLst>
                    <a:ext uri="{9D8B030D-6E8A-4147-A177-3AD203B41FA5}">
                      <a16:colId xmlns:a16="http://schemas.microsoft.com/office/drawing/2014/main" val="20001"/>
                    </a:ext>
                  </a:extLst>
                </a:gridCol>
                <a:gridCol w="1484236">
                  <a:extLst>
                    <a:ext uri="{9D8B030D-6E8A-4147-A177-3AD203B41FA5}">
                      <a16:colId xmlns:a16="http://schemas.microsoft.com/office/drawing/2014/main" val="20002"/>
                    </a:ext>
                  </a:extLst>
                </a:gridCol>
              </a:tblGrid>
              <a:tr h="478346">
                <a:tc>
                  <a:txBody>
                    <a:bodyPr/>
                    <a:lstStyle/>
                    <a:p>
                      <a:pPr algn="ctr">
                        <a:lnSpc>
                          <a:spcPct val="107000"/>
                        </a:lnSpc>
                        <a:spcAft>
                          <a:spcPts val="0"/>
                        </a:spcAft>
                      </a:pPr>
                      <a:r>
                        <a:rPr lang="cs-CZ" sz="1500" dirty="0">
                          <a:effectLst/>
                        </a:rPr>
                        <a:t>69</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dirty="0">
                          <a:effectLst/>
                        </a:rPr>
                        <a:t>Zahájil zadavatel zjednodušené podlimitní řízení uveřejněním výzvy k podání nabídek v souladu se Zákonem?</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a:effectLst/>
                        </a:rPr>
                        <a:t>§ 53, 54, 212, 214</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extLst>
                  <a:ext uri="{0D108BD9-81ED-4DB2-BD59-A6C34878D82A}">
                    <a16:rowId xmlns:a16="http://schemas.microsoft.com/office/drawing/2014/main" val="10000"/>
                  </a:ext>
                </a:extLst>
              </a:tr>
              <a:tr h="553193">
                <a:tc>
                  <a:txBody>
                    <a:bodyPr/>
                    <a:lstStyle/>
                    <a:p>
                      <a:pPr algn="ctr">
                        <a:lnSpc>
                          <a:spcPct val="107000"/>
                        </a:lnSpc>
                        <a:spcAft>
                          <a:spcPts val="0"/>
                        </a:spcAft>
                      </a:pPr>
                      <a:r>
                        <a:rPr lang="cs-CZ" sz="1500" dirty="0">
                          <a:effectLst/>
                        </a:rPr>
                        <a:t>77</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dirty="0">
                          <a:effectLst/>
                        </a:rPr>
                        <a:t>Byly stanoveny lhůty pro podání nabídek, které byly v souladu se Zákonem?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a:effectLst/>
                        </a:rPr>
                        <a:t>§ 54 odst. 1</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extLst>
                  <a:ext uri="{0D108BD9-81ED-4DB2-BD59-A6C34878D82A}">
                    <a16:rowId xmlns:a16="http://schemas.microsoft.com/office/drawing/2014/main" val="10001"/>
                  </a:ext>
                </a:extLst>
              </a:tr>
              <a:tr h="346229">
                <a:tc>
                  <a:txBody>
                    <a:bodyPr/>
                    <a:lstStyle/>
                    <a:p>
                      <a:pPr algn="ctr">
                        <a:lnSpc>
                          <a:spcPct val="107000"/>
                        </a:lnSpc>
                        <a:spcAft>
                          <a:spcPts val="0"/>
                        </a:spcAft>
                      </a:pPr>
                      <a:r>
                        <a:rPr lang="cs-CZ" sz="1500">
                          <a:effectLst/>
                        </a:rPr>
                        <a:t>78</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dirty="0">
                          <a:effectLst/>
                        </a:rPr>
                        <a:t>Je adresa profilu zadavatele ve Věstníku veřejných zakázek?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a:effectLst/>
                        </a:rPr>
                        <a:t> </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extLst>
                  <a:ext uri="{0D108BD9-81ED-4DB2-BD59-A6C34878D82A}">
                    <a16:rowId xmlns:a16="http://schemas.microsoft.com/office/drawing/2014/main" val="10002"/>
                  </a:ext>
                </a:extLst>
              </a:tr>
              <a:tr h="585926">
                <a:tc>
                  <a:txBody>
                    <a:bodyPr/>
                    <a:lstStyle/>
                    <a:p>
                      <a:pPr algn="ctr">
                        <a:lnSpc>
                          <a:spcPct val="107000"/>
                        </a:lnSpc>
                        <a:spcAft>
                          <a:spcPts val="0"/>
                        </a:spcAft>
                      </a:pPr>
                      <a:r>
                        <a:rPr lang="cs-CZ" sz="1500">
                          <a:effectLst/>
                        </a:rPr>
                        <a:t>79</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dirty="0">
                          <a:effectLst/>
                        </a:rPr>
                        <a:t>Odeslal zadavatel internetovou adresu profilu zadavatele k uveřejnění ve Věstníku veřejných zakázek?</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dirty="0">
                          <a:effectLst/>
                        </a:rPr>
                        <a:t>§ 214 odst. 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extLst>
                  <a:ext uri="{0D108BD9-81ED-4DB2-BD59-A6C34878D82A}">
                    <a16:rowId xmlns:a16="http://schemas.microsoft.com/office/drawing/2014/main" val="10003"/>
                  </a:ext>
                </a:extLst>
              </a:tr>
              <a:tr h="372863">
                <a:tc>
                  <a:txBody>
                    <a:bodyPr/>
                    <a:lstStyle/>
                    <a:p>
                      <a:pPr algn="ctr">
                        <a:lnSpc>
                          <a:spcPct val="107000"/>
                        </a:lnSpc>
                        <a:spcAft>
                          <a:spcPts val="0"/>
                        </a:spcAft>
                      </a:pPr>
                      <a:r>
                        <a:rPr lang="cs-CZ" sz="1500">
                          <a:effectLst/>
                        </a:rPr>
                        <a:t>80</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a:effectLst/>
                        </a:rPr>
                        <a:t>Jsou výzva k podání nabídek a zadávací podmínky vzájemně v souladu?</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dirty="0">
                          <a:effectLst/>
                        </a:rPr>
                        <a:t>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extLst>
                  <a:ext uri="{0D108BD9-81ED-4DB2-BD59-A6C34878D82A}">
                    <a16:rowId xmlns:a16="http://schemas.microsoft.com/office/drawing/2014/main" val="10004"/>
                  </a:ext>
                </a:extLst>
              </a:tr>
              <a:tr h="579268">
                <a:tc>
                  <a:txBody>
                    <a:bodyPr/>
                    <a:lstStyle/>
                    <a:p>
                      <a:pPr algn="ctr">
                        <a:lnSpc>
                          <a:spcPct val="107000"/>
                        </a:lnSpc>
                        <a:spcAft>
                          <a:spcPts val="0"/>
                        </a:spcAft>
                      </a:pPr>
                      <a:r>
                        <a:rPr lang="cs-CZ" sz="1500">
                          <a:effectLst/>
                        </a:rPr>
                        <a:t>81</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a:effectLst/>
                        </a:rPr>
                        <a:t>Uveřejnil zadavatel ZD na profilu zadavatele po celou dobu trvání lhůty pro podání nabídek? </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dirty="0">
                          <a:effectLst/>
                        </a:rPr>
                        <a:t>§ 53 odst. 3</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extLst>
                  <a:ext uri="{0D108BD9-81ED-4DB2-BD59-A6C34878D82A}">
                    <a16:rowId xmlns:a16="http://schemas.microsoft.com/office/drawing/2014/main" val="10005"/>
                  </a:ext>
                </a:extLst>
              </a:tr>
              <a:tr h="572610">
                <a:tc>
                  <a:txBody>
                    <a:bodyPr/>
                    <a:lstStyle/>
                    <a:p>
                      <a:pPr algn="ctr">
                        <a:lnSpc>
                          <a:spcPct val="107000"/>
                        </a:lnSpc>
                        <a:spcAft>
                          <a:spcPts val="0"/>
                        </a:spcAft>
                      </a:pPr>
                      <a:r>
                        <a:rPr lang="cs-CZ" sz="1500" dirty="0">
                          <a:effectLst/>
                        </a:rPr>
                        <a:t>82</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a:effectLst/>
                        </a:rPr>
                        <a:t>Pokud zadavatel odeslal výzvu k podání nabídek po jejím uveřejnění některým dodavatelům, odeslal ji alespoň 5 dodavatelům?</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tc>
                  <a:txBody>
                    <a:bodyPr/>
                    <a:lstStyle/>
                    <a:p>
                      <a:pPr>
                        <a:lnSpc>
                          <a:spcPct val="107000"/>
                        </a:lnSpc>
                        <a:spcAft>
                          <a:spcPts val="0"/>
                        </a:spcAft>
                      </a:pPr>
                      <a:r>
                        <a:rPr lang="cs-CZ" sz="1500" dirty="0">
                          <a:effectLst/>
                        </a:rPr>
                        <a:t>§ 53 odst. 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5549" marR="25549" marT="0" marB="0" anchor="b"/>
                </a:tc>
                <a:extLst>
                  <a:ext uri="{0D108BD9-81ED-4DB2-BD59-A6C34878D82A}">
                    <a16:rowId xmlns:a16="http://schemas.microsoft.com/office/drawing/2014/main" val="10006"/>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148</a:t>
            </a:fld>
            <a:endParaRPr lang="cs-CZ"/>
          </a:p>
        </p:txBody>
      </p:sp>
    </p:spTree>
    <p:extLst>
      <p:ext uri="{BB962C8B-B14F-4D97-AF65-F5344CB8AC3E}">
        <p14:creationId xmlns:p14="http://schemas.microsoft.com/office/powerpoint/2010/main" val="257584684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r>
              <a:rPr lang="cs-CZ" dirty="0"/>
              <a:t>uvádí se v zahajovacím dokumentu</a:t>
            </a:r>
          </a:p>
          <a:p>
            <a:r>
              <a:rPr lang="cs-CZ" dirty="0"/>
              <a:t>OŘ oznámení o zahájení zadávacího řízení:</a:t>
            </a:r>
          </a:p>
          <a:p>
            <a:endParaRPr lang="cs-CZ" dirty="0"/>
          </a:p>
          <a:p>
            <a:endParaRPr lang="cs-CZ" dirty="0"/>
          </a:p>
          <a:p>
            <a:endParaRPr lang="cs-CZ" dirty="0"/>
          </a:p>
          <a:p>
            <a:r>
              <a:rPr lang="cs-CZ" dirty="0"/>
              <a:t>Výzva v ZPŘ:</a:t>
            </a:r>
          </a:p>
          <a:p>
            <a:r>
              <a:rPr lang="cs-CZ" dirty="0"/>
              <a:t>Zadávací dokumentace včetně všech příloh je poskytována  uveřejněním na profilu zadavatele na adrese </a:t>
            </a:r>
            <a:r>
              <a:rPr lang="cs-CZ" dirty="0">
                <a:hlinkClick r:id="rId2"/>
              </a:rPr>
              <a:t>https://nen.nipez.cz/profil/</a:t>
            </a:r>
            <a:r>
              <a:rPr lang="cs-CZ" dirty="0" err="1">
                <a:hlinkClick r:id="rId2"/>
              </a:rPr>
              <a:t>mmr</a:t>
            </a:r>
            <a:r>
              <a:rPr lang="cs-CZ" dirty="0"/>
              <a:t>.</a:t>
            </a:r>
          </a:p>
          <a:p>
            <a:endParaRPr lang="cs-CZ" dirty="0"/>
          </a:p>
        </p:txBody>
      </p:sp>
      <p:sp>
        <p:nvSpPr>
          <p:cNvPr id="3" name="Nadpis 2"/>
          <p:cNvSpPr>
            <a:spLocks noGrp="1"/>
          </p:cNvSpPr>
          <p:nvPr>
            <p:ph type="title"/>
          </p:nvPr>
        </p:nvSpPr>
        <p:spPr/>
        <p:txBody>
          <a:bodyPr/>
          <a:lstStyle/>
          <a:p>
            <a:r>
              <a:rPr lang="cs-CZ" dirty="0"/>
              <a:t>Přístup k zadávací dokumentaci</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4213"/>
          <a:stretch/>
        </p:blipFill>
        <p:spPr bwMode="auto">
          <a:xfrm>
            <a:off x="467544" y="3212976"/>
            <a:ext cx="8183766" cy="1379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1637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pPr marL="457200" indent="-457200">
              <a:buFont typeface="Arial" panose="020B0604020202020204" pitchFamily="34" charset="0"/>
              <a:buChar char="•"/>
            </a:pPr>
            <a:r>
              <a:rPr lang="cs-CZ" dirty="0"/>
              <a:t>Zadávací dokumentace</a:t>
            </a:r>
          </a:p>
          <a:p>
            <a:r>
              <a:rPr lang="cs-CZ" sz="3600" dirty="0"/>
              <a:t>zadávací dokumentace x zadávací podmínky</a:t>
            </a:r>
          </a:p>
          <a:p>
            <a:r>
              <a:rPr lang="cs-CZ" sz="3600" dirty="0"/>
              <a:t>Veškeré písemné dokumenty X</a:t>
            </a:r>
          </a:p>
          <a:p>
            <a:pPr>
              <a:lnSpc>
                <a:spcPct val="120000"/>
              </a:lnSpc>
              <a:spcBef>
                <a:spcPts val="0"/>
              </a:spcBef>
              <a:spcAft>
                <a:spcPts val="0"/>
              </a:spcAft>
            </a:pPr>
            <a:r>
              <a:rPr lang="cs-CZ" sz="3600" dirty="0"/>
              <a:t>1.	</a:t>
            </a:r>
            <a:r>
              <a:rPr lang="cs-CZ" dirty="0"/>
              <a:t>podmínky průběhu zadávacího řízení,  </a:t>
            </a:r>
          </a:p>
          <a:p>
            <a:pPr>
              <a:lnSpc>
                <a:spcPct val="120000"/>
              </a:lnSpc>
              <a:spcBef>
                <a:spcPts val="0"/>
              </a:spcBef>
              <a:spcAft>
                <a:spcPts val="0"/>
              </a:spcAft>
            </a:pPr>
            <a:r>
              <a:rPr lang="cs-CZ" dirty="0"/>
              <a:t>2.	podmínky účasti v zadávacím řízení, </a:t>
            </a:r>
          </a:p>
          <a:p>
            <a:pPr>
              <a:lnSpc>
                <a:spcPct val="120000"/>
              </a:lnSpc>
              <a:spcBef>
                <a:spcPts val="0"/>
              </a:spcBef>
              <a:spcAft>
                <a:spcPts val="0"/>
              </a:spcAft>
            </a:pPr>
            <a:r>
              <a:rPr lang="cs-CZ" dirty="0"/>
              <a:t>3.	pravidla pro snížení počtu účastníků zadávacího řízení nebo snížení 	počtu předběžných nabídek nebo řešení,</a:t>
            </a:r>
          </a:p>
          <a:p>
            <a:pPr>
              <a:lnSpc>
                <a:spcPct val="120000"/>
              </a:lnSpc>
              <a:spcBef>
                <a:spcPts val="0"/>
              </a:spcBef>
              <a:spcAft>
                <a:spcPts val="0"/>
              </a:spcAft>
            </a:pPr>
            <a:r>
              <a:rPr lang="cs-CZ" dirty="0"/>
              <a:t>4.	pravidla pro hodnocení nabídek,</a:t>
            </a:r>
          </a:p>
          <a:p>
            <a:pPr>
              <a:lnSpc>
                <a:spcPct val="120000"/>
              </a:lnSpc>
              <a:spcBef>
                <a:spcPts val="0"/>
              </a:spcBef>
              <a:spcAft>
                <a:spcPts val="0"/>
              </a:spcAft>
            </a:pPr>
            <a:r>
              <a:rPr lang="cs-CZ" dirty="0"/>
              <a:t>5.	další podmínky pro uzavření smlouvy na veřejnou zakázku podle §104,</a:t>
            </a:r>
          </a:p>
          <a:p>
            <a:pPr marL="361950" indent="-361950" algn="just">
              <a:buFont typeface="Arial" pitchFamily="34" charset="0"/>
              <a:buChar char="•"/>
            </a:pPr>
            <a:r>
              <a:rPr lang="cs-CZ" sz="2000" dirty="0"/>
              <a:t>souhrn zadávacích podmínek</a:t>
            </a:r>
          </a:p>
          <a:p>
            <a:pPr marL="361950" indent="-361950">
              <a:buFont typeface="Arial" pitchFamily="34" charset="0"/>
              <a:buChar char="•"/>
            </a:pPr>
            <a:r>
              <a:rPr lang="cs-CZ" sz="2000" dirty="0"/>
              <a:t>včetně zahajovacích dokumentů</a:t>
            </a:r>
          </a:p>
          <a:p>
            <a:pPr marL="457200" indent="-457200">
              <a:buFont typeface="Arial" panose="020B0604020202020204" pitchFamily="34" charset="0"/>
              <a:buChar char="•"/>
            </a:pPr>
            <a:endParaRPr lang="cs-CZ" dirty="0"/>
          </a:p>
        </p:txBody>
      </p:sp>
      <p:sp>
        <p:nvSpPr>
          <p:cNvPr id="3" name="Nadpis 2"/>
          <p:cNvSpPr>
            <a:spLocks noGrp="1"/>
          </p:cNvSpPr>
          <p:nvPr>
            <p:ph type="title"/>
          </p:nvPr>
        </p:nvSpPr>
        <p:spPr/>
        <p:txBody>
          <a:bodyPr/>
          <a:lstStyle/>
          <a:p>
            <a:r>
              <a:rPr lang="cs-CZ" dirty="0"/>
              <a:t>Dokumentace ke kontrolní činnosti	</a:t>
            </a:r>
          </a:p>
        </p:txBody>
      </p:sp>
    </p:spTree>
    <p:extLst>
      <p:ext uri="{BB962C8B-B14F-4D97-AF65-F5344CB8AC3E}">
        <p14:creationId xmlns:p14="http://schemas.microsoft.com/office/powerpoint/2010/main" val="24716801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stanovení formy a způsobu podání nabídek (aktuálně již pouze elektronicky)</a:t>
            </a:r>
          </a:p>
          <a:p>
            <a:pPr marL="457200" indent="-457200">
              <a:buFont typeface="Arial" panose="020B0604020202020204" pitchFamily="34" charset="0"/>
              <a:buChar char="•"/>
            </a:pPr>
            <a:r>
              <a:rPr lang="cs-CZ" dirty="0"/>
              <a:t>	určení elektronického nástroje</a:t>
            </a:r>
          </a:p>
          <a:p>
            <a:pPr marL="457200" indent="-457200">
              <a:buFont typeface="Arial" panose="020B0604020202020204" pitchFamily="34" charset="0"/>
              <a:buChar char="•"/>
            </a:pPr>
            <a:r>
              <a:rPr lang="cs-CZ" dirty="0"/>
              <a:t> 	elektronická adresa pro podávání nabídky</a:t>
            </a:r>
          </a:p>
          <a:p>
            <a:pPr marL="457200" indent="-457200">
              <a:buFont typeface="Arial" panose="020B0604020202020204" pitchFamily="34" charset="0"/>
              <a:buChar char="•"/>
            </a:pPr>
            <a:r>
              <a:rPr lang="cs-CZ" dirty="0"/>
              <a:t>	veřejný klíč určený k šifrování</a:t>
            </a:r>
          </a:p>
          <a:p>
            <a:pPr marL="457200" indent="-457200">
              <a:buFont typeface="Arial" panose="020B0604020202020204" pitchFamily="34" charset="0"/>
              <a:buChar char="•"/>
            </a:pPr>
            <a:r>
              <a:rPr lang="cs-CZ" dirty="0"/>
              <a:t>	požadavek na šifrování nabídky</a:t>
            </a:r>
          </a:p>
          <a:p>
            <a:endParaRPr lang="cs-CZ" dirty="0"/>
          </a:p>
          <a:p>
            <a:endParaRPr lang="cs-CZ" dirty="0"/>
          </a:p>
        </p:txBody>
      </p:sp>
      <p:sp>
        <p:nvSpPr>
          <p:cNvPr id="3" name="Nadpis 2"/>
          <p:cNvSpPr>
            <a:spLocks noGrp="1"/>
          </p:cNvSpPr>
          <p:nvPr>
            <p:ph type="title"/>
          </p:nvPr>
        </p:nvSpPr>
        <p:spPr/>
        <p:txBody>
          <a:bodyPr/>
          <a:lstStyle/>
          <a:p>
            <a:r>
              <a:rPr lang="cs-CZ" dirty="0"/>
              <a:t>Požadavky na podání nabídky</a:t>
            </a:r>
          </a:p>
        </p:txBody>
      </p:sp>
    </p:spTree>
    <p:extLst>
      <p:ext uri="{BB962C8B-B14F-4D97-AF65-F5344CB8AC3E}">
        <p14:creationId xmlns:p14="http://schemas.microsoft.com/office/powerpoint/2010/main" val="194246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a:p>
            <a:r>
              <a:rPr lang="cs-CZ" dirty="0"/>
              <a:t>Tento MP stanoví řadu oprav v procentních sazbách, které se uplatní na výdaje v rámci zakázky. Tyto finanční opravy zohledňují závažnost porušení pravidel uvedených v tomto MP a zásadu přiměřenosti. Použijí se v případech, kdy není možné přesně vyčíslit finanční důsledky pro danou zakázku. </a:t>
            </a:r>
          </a:p>
          <a:p>
            <a:endParaRPr lang="cs-CZ"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332886441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endParaRPr lang="cs-CZ" dirty="0"/>
          </a:p>
          <a:p>
            <a:r>
              <a:rPr lang="cs-CZ" dirty="0"/>
              <a:t>Závažnost porušení pravidel uvedených v tomto MP týkající se nedodržení pravidel o zadávání zakázek a související finanční dopad na rozpočet Unie se posuzuje s ohledem na následující faktory: úroveň hospodářské soutěže, transparentnost a rovné zacházení. Má-li dotčené nedodržení pravidel odrazující účinek na potenciální účastníky nebo vede-li toto nedodržení k zadání zakázky jinému účastníkovi, než kterému měla být zadána, je to silný ukazatel, že jde o porušení závažné. </a:t>
            </a:r>
          </a:p>
          <a:p>
            <a:endParaRPr lang="cs-CZ"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153549319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a:p>
            <a:r>
              <a:rPr lang="cs-CZ" dirty="0"/>
              <a:t>Je-li porušení pravidel uvedených v tomto MP pouze formální povahy bez skutečného nebo potenciálního finančního dopadu, nebude provedena žádná oprava. </a:t>
            </a:r>
          </a:p>
          <a:p>
            <a:endParaRPr lang="cs-CZ"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374483189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a:p>
            <a:r>
              <a:rPr lang="cs-CZ" dirty="0"/>
              <a:t>Vyskytne-li se v jednom výběrovém řízení více porušení pravidel uvedených v tomto MP, sazby oprav se nesčítají, ale zohlední se při rozhodování o sazbě opravy nejzávažnější porušení. </a:t>
            </a:r>
          </a:p>
          <a:p>
            <a:endParaRPr lang="cs-CZ"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339866579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a:p>
            <a:r>
              <a:rPr lang="cs-CZ" dirty="0"/>
              <a:t>Finanční opravu ve výši 100 % je možné uplatnit v nejzávažnějších případech, kdy porušení zvýhodňuje určité účastníky nebo kdy se porušení týká podvodu, jak určí příslušný soud nebo správní orgán. </a:t>
            </a:r>
          </a:p>
          <a:p>
            <a:endParaRPr lang="cs-CZ"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240906166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r>
              <a:rPr lang="cs-CZ" dirty="0"/>
              <a:t>Nedodržení minimální délky lhůty pro podání nabídek: 	</a:t>
            </a:r>
          </a:p>
          <a:p>
            <a:r>
              <a:rPr lang="cs-CZ" dirty="0"/>
              <a:t>Lhůty pro podání nabídek byly nižší než lhůty uvedené v odst. 7.3.2 tohoto MP. 	</a:t>
            </a:r>
          </a:p>
          <a:p>
            <a:pPr marL="457200" indent="-457200">
              <a:buFont typeface="Arial" panose="020B0604020202020204" pitchFamily="34" charset="0"/>
              <a:buChar char="•"/>
            </a:pPr>
            <a:r>
              <a:rPr lang="cs-CZ" dirty="0"/>
              <a:t>min. 25 %, pokud je délka lhůty kratší alespoň o 50 % její délky stanovené tímto MP, </a:t>
            </a:r>
          </a:p>
          <a:p>
            <a:pPr marL="457200" indent="-457200">
              <a:buFont typeface="Arial" panose="020B0604020202020204" pitchFamily="34" charset="0"/>
              <a:buChar char="•"/>
            </a:pPr>
            <a:r>
              <a:rPr lang="cs-CZ" dirty="0"/>
              <a:t>min. 10 %, pokud je délka lhůty kratší alespoň o 30 % její délky stanovené tímto MP, </a:t>
            </a:r>
          </a:p>
          <a:p>
            <a:pPr marL="457200" indent="-457200">
              <a:buFont typeface="Arial" panose="020B0604020202020204" pitchFamily="34" charset="0"/>
              <a:buChar char="•"/>
            </a:pPr>
            <a:r>
              <a:rPr lang="cs-CZ" dirty="0"/>
              <a:t>2 - 5 %, v případě jiného zkrácení lhůty pro podání nabídek 	</a:t>
            </a:r>
          </a:p>
          <a:p>
            <a:endParaRPr lang="cs-CZ"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43151771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0" y="2403088"/>
          <a:ext cx="7886701" cy="3068485"/>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4">
                  <a:extLst>
                    <a:ext uri="{9D8B030D-6E8A-4147-A177-3AD203B41FA5}">
                      <a16:colId xmlns:a16="http://schemas.microsoft.com/office/drawing/2014/main" val="20001"/>
                    </a:ext>
                  </a:extLst>
                </a:gridCol>
                <a:gridCol w="2068643">
                  <a:extLst>
                    <a:ext uri="{9D8B030D-6E8A-4147-A177-3AD203B41FA5}">
                      <a16:colId xmlns:a16="http://schemas.microsoft.com/office/drawing/2014/main" val="20002"/>
                    </a:ext>
                  </a:extLst>
                </a:gridCol>
              </a:tblGrid>
              <a:tr h="315226">
                <a:tc>
                  <a:txBody>
                    <a:bodyPr/>
                    <a:lstStyle/>
                    <a:p>
                      <a:pPr algn="ctr">
                        <a:lnSpc>
                          <a:spcPct val="107000"/>
                        </a:lnSpc>
                        <a:spcAft>
                          <a:spcPts val="0"/>
                        </a:spcAft>
                      </a:pPr>
                      <a:r>
                        <a:rPr lang="cs-CZ" sz="1500" dirty="0">
                          <a:effectLst/>
                        </a:rPr>
                        <a:t>91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Provedl zadavatel otevírání nabídek v souladu se Zákonem?</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48, 54, 108 - 110</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0"/>
                  </a:ext>
                </a:extLst>
              </a:tr>
              <a:tr h="622465">
                <a:tc>
                  <a:txBody>
                    <a:bodyPr/>
                    <a:lstStyle/>
                    <a:p>
                      <a:pPr algn="ctr">
                        <a:lnSpc>
                          <a:spcPct val="107000"/>
                        </a:lnSpc>
                        <a:spcAft>
                          <a:spcPts val="0"/>
                        </a:spcAft>
                      </a:pPr>
                      <a:r>
                        <a:rPr lang="cs-CZ" sz="1500" dirty="0">
                          <a:effectLst/>
                        </a:rPr>
                        <a:t>95</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Zkontroloval zadavatel při otevírání nabídek v listinné podobě, zda nabídka byla doručena ve stanovené lhůtě?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110 odst. 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1"/>
                  </a:ext>
                </a:extLst>
              </a:tr>
              <a:tr h="838940">
                <a:tc>
                  <a:txBody>
                    <a:bodyPr/>
                    <a:lstStyle/>
                    <a:p>
                      <a:pPr algn="ctr">
                        <a:lnSpc>
                          <a:spcPct val="107000"/>
                        </a:lnSpc>
                        <a:spcAft>
                          <a:spcPts val="0"/>
                        </a:spcAft>
                      </a:pPr>
                      <a:r>
                        <a:rPr lang="cs-CZ" sz="1500">
                          <a:effectLst/>
                        </a:rPr>
                        <a:t>96</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Byly všechny nabídky otevřeny společně v termínu stanoveným zadavatelem v zadávacích podmínkách, aby se mohli zúčastnit účastníci ZŘ a další osoby, o nichž tak stanoví zadavatel?</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110 odst. 1</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2"/>
                  </a:ext>
                </a:extLst>
              </a:tr>
              <a:tr h="845598">
                <a:tc>
                  <a:txBody>
                    <a:bodyPr/>
                    <a:lstStyle/>
                    <a:p>
                      <a:pPr algn="ctr">
                        <a:lnSpc>
                          <a:spcPct val="107000"/>
                        </a:lnSpc>
                        <a:spcAft>
                          <a:spcPts val="0"/>
                        </a:spcAft>
                      </a:pPr>
                      <a:r>
                        <a:rPr lang="cs-CZ" sz="1500">
                          <a:effectLst/>
                        </a:rPr>
                        <a:t>97</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Byl vyhotoven písemný protokol o otevírání obálek s nabídkami a obsahoval seznam nabídek, které byly otevřeny, včetně identifikačních údajů účastníků a dalších zákonných náležitostí?</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110 odst. 5</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3"/>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157</a:t>
            </a:fld>
            <a:endParaRPr lang="cs-CZ"/>
          </a:p>
        </p:txBody>
      </p:sp>
    </p:spTree>
    <p:extLst>
      <p:ext uri="{BB962C8B-B14F-4D97-AF65-F5344CB8AC3E}">
        <p14:creationId xmlns:p14="http://schemas.microsoft.com/office/powerpoint/2010/main" val="2010021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0" y="2381990"/>
          <a:ext cx="7886701" cy="2937687"/>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4">
                  <a:extLst>
                    <a:ext uri="{9D8B030D-6E8A-4147-A177-3AD203B41FA5}">
                      <a16:colId xmlns:a16="http://schemas.microsoft.com/office/drawing/2014/main" val="20001"/>
                    </a:ext>
                  </a:extLst>
                </a:gridCol>
                <a:gridCol w="2068643">
                  <a:extLst>
                    <a:ext uri="{9D8B030D-6E8A-4147-A177-3AD203B41FA5}">
                      <a16:colId xmlns:a16="http://schemas.microsoft.com/office/drawing/2014/main" val="20002"/>
                    </a:ext>
                  </a:extLst>
                </a:gridCol>
              </a:tblGrid>
              <a:tr h="581362">
                <a:tc>
                  <a:txBody>
                    <a:bodyPr/>
                    <a:lstStyle/>
                    <a:p>
                      <a:pPr algn="ctr">
                        <a:lnSpc>
                          <a:spcPct val="107000"/>
                        </a:lnSpc>
                        <a:spcAft>
                          <a:spcPts val="0"/>
                        </a:spcAft>
                      </a:pPr>
                      <a:r>
                        <a:rPr lang="cs-CZ" sz="1500" dirty="0">
                          <a:effectLst/>
                        </a:rPr>
                        <a:t>98</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Provedl zadavatel hodnocení nabídek podle pravidel pro hodnocení nabídek uvedených v ZD?</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114-119</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0"/>
                  </a:ext>
                </a:extLst>
              </a:tr>
              <a:tr h="410717">
                <a:tc>
                  <a:txBody>
                    <a:bodyPr/>
                    <a:lstStyle/>
                    <a:p>
                      <a:pPr algn="ctr">
                        <a:lnSpc>
                          <a:spcPct val="107000"/>
                        </a:lnSpc>
                        <a:spcAft>
                          <a:spcPts val="0"/>
                        </a:spcAft>
                      </a:pPr>
                      <a:r>
                        <a:rPr lang="cs-CZ" sz="1500">
                          <a:effectLst/>
                        </a:rPr>
                        <a:t>99</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Shodují se posuzovaná kritéria s kritérii uvedenými v ZD?</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119 odst. 1</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1"/>
                  </a:ext>
                </a:extLst>
              </a:tr>
              <a:tr h="585926">
                <a:tc>
                  <a:txBody>
                    <a:bodyPr/>
                    <a:lstStyle/>
                    <a:p>
                      <a:pPr algn="ctr">
                        <a:lnSpc>
                          <a:spcPct val="107000"/>
                        </a:lnSpc>
                        <a:spcAft>
                          <a:spcPts val="0"/>
                        </a:spcAft>
                      </a:pPr>
                      <a:r>
                        <a:rPr lang="cs-CZ" sz="1500">
                          <a:effectLst/>
                        </a:rPr>
                        <a:t>100</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Pořídil zadavatel písemnou zprávu o hodnocení nabídek, ve které uvedl identifikaci ZŘ?</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119 odst. 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2"/>
                  </a:ext>
                </a:extLst>
              </a:tr>
              <a:tr h="605901">
                <a:tc>
                  <a:txBody>
                    <a:bodyPr/>
                    <a:lstStyle/>
                    <a:p>
                      <a:pPr algn="ctr">
                        <a:lnSpc>
                          <a:spcPct val="107000"/>
                        </a:lnSpc>
                        <a:spcAft>
                          <a:spcPts val="0"/>
                        </a:spcAft>
                      </a:pPr>
                      <a:r>
                        <a:rPr lang="cs-CZ" sz="1500">
                          <a:effectLst/>
                        </a:rPr>
                        <a:t>101</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Pořídil zadavatel písemnou zprávu o hodnocení nabídek, ve které uvedl fyzické osoby, které se na hodnocení podílely?</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119 odst. 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3"/>
                  </a:ext>
                </a:extLst>
              </a:tr>
              <a:tr h="625876">
                <a:tc>
                  <a:txBody>
                    <a:bodyPr/>
                    <a:lstStyle/>
                    <a:p>
                      <a:pPr algn="ctr">
                        <a:lnSpc>
                          <a:spcPct val="107000"/>
                        </a:lnSpc>
                        <a:spcAft>
                          <a:spcPts val="0"/>
                        </a:spcAft>
                      </a:pPr>
                      <a:r>
                        <a:rPr lang="cs-CZ" sz="1500">
                          <a:effectLst/>
                        </a:rPr>
                        <a:t>102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Pořídil zadavatel písemnou zprávu o hodnocení nabídek, ve které uvedl seznam hodnocených nabídek?</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119 odst. 2</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4"/>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158</a:t>
            </a:fld>
            <a:endParaRPr lang="cs-CZ"/>
          </a:p>
        </p:txBody>
      </p:sp>
    </p:spTree>
    <p:extLst>
      <p:ext uri="{BB962C8B-B14F-4D97-AF65-F5344CB8AC3E}">
        <p14:creationId xmlns:p14="http://schemas.microsoft.com/office/powerpoint/2010/main" val="26910654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0" y="2381990"/>
          <a:ext cx="7886701" cy="2849732"/>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4">
                  <a:extLst>
                    <a:ext uri="{9D8B030D-6E8A-4147-A177-3AD203B41FA5}">
                      <a16:colId xmlns:a16="http://schemas.microsoft.com/office/drawing/2014/main" val="20001"/>
                    </a:ext>
                  </a:extLst>
                </a:gridCol>
                <a:gridCol w="2068643">
                  <a:extLst>
                    <a:ext uri="{9D8B030D-6E8A-4147-A177-3AD203B41FA5}">
                      <a16:colId xmlns:a16="http://schemas.microsoft.com/office/drawing/2014/main" val="20002"/>
                    </a:ext>
                  </a:extLst>
                </a:gridCol>
              </a:tblGrid>
              <a:tr h="581362">
                <a:tc>
                  <a:txBody>
                    <a:bodyPr/>
                    <a:lstStyle/>
                    <a:p>
                      <a:pPr algn="ctr">
                        <a:lnSpc>
                          <a:spcPct val="107000"/>
                        </a:lnSpc>
                        <a:spcAft>
                          <a:spcPts val="0"/>
                        </a:spcAft>
                      </a:pPr>
                      <a:r>
                        <a:rPr lang="cs-CZ" sz="1500" dirty="0">
                          <a:effectLst/>
                        </a:rPr>
                        <a:t>98</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Provedl zadavatel hodnocení nabídek podle pravidel pro hodnocení nabídek uvedených v ZD?</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114-119</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0"/>
                  </a:ext>
                </a:extLst>
              </a:tr>
              <a:tr h="830187">
                <a:tc>
                  <a:txBody>
                    <a:bodyPr/>
                    <a:lstStyle/>
                    <a:p>
                      <a:pPr algn="ctr">
                        <a:lnSpc>
                          <a:spcPct val="107000"/>
                        </a:lnSpc>
                        <a:spcAft>
                          <a:spcPts val="0"/>
                        </a:spcAft>
                      </a:pPr>
                      <a:r>
                        <a:rPr lang="cs-CZ" sz="1500" dirty="0">
                          <a:effectLst/>
                        </a:rPr>
                        <a:t>103</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Pořídil zadavatel písemnou zprávu o hodnocení nabídek, ve které uvedl popis hodnocení včetně výsledku hodnocení nabídek?</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119 odst. 2</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1"/>
                  </a:ext>
                </a:extLst>
              </a:tr>
              <a:tr h="632534">
                <a:tc>
                  <a:txBody>
                    <a:bodyPr/>
                    <a:lstStyle/>
                    <a:p>
                      <a:pPr algn="ctr">
                        <a:lnSpc>
                          <a:spcPct val="107000"/>
                        </a:lnSpc>
                        <a:spcAft>
                          <a:spcPts val="0"/>
                        </a:spcAft>
                      </a:pPr>
                      <a:r>
                        <a:rPr lang="cs-CZ" sz="1500">
                          <a:effectLst/>
                        </a:rPr>
                        <a:t>104</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Je výše přidělených bodů řádně odůvodněna a výpočty matematicky správné?</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2"/>
                  </a:ext>
                </a:extLst>
              </a:tr>
              <a:tr h="805649">
                <a:tc>
                  <a:txBody>
                    <a:bodyPr/>
                    <a:lstStyle/>
                    <a:p>
                      <a:pPr algn="ctr">
                        <a:lnSpc>
                          <a:spcPct val="107000"/>
                        </a:lnSpc>
                        <a:spcAft>
                          <a:spcPts val="0"/>
                        </a:spcAft>
                      </a:pPr>
                      <a:r>
                        <a:rPr lang="cs-CZ" sz="1500">
                          <a:effectLst/>
                        </a:rPr>
                        <a:t>105</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Pokud zadavatel požádal o písemné zdůvodnění způsobu stanovení mimořádně nízké nabídkové ceny, postupoval v souladu se Zákonem?</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113 odst. 6</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3"/>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159</a:t>
            </a:fld>
            <a:endParaRPr lang="cs-CZ"/>
          </a:p>
        </p:txBody>
      </p:sp>
    </p:spTree>
    <p:extLst>
      <p:ext uri="{BB962C8B-B14F-4D97-AF65-F5344CB8AC3E}">
        <p14:creationId xmlns:p14="http://schemas.microsoft.com/office/powerpoint/2010/main" val="1383922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b="1" dirty="0"/>
              <a:t>Nařízení ze dne 3.4.1909 o zadávání státních dodávek a prací</a:t>
            </a:r>
          </a:p>
          <a:p>
            <a:endParaRPr lang="cs-CZ" dirty="0"/>
          </a:p>
          <a:p>
            <a:r>
              <a:rPr lang="cs-CZ" dirty="0"/>
              <a:t>Nařízení veškerého ministerstva ze dne 3. dubna 1909 o zadávání státních dodávek a prací</a:t>
            </a:r>
          </a:p>
          <a:p>
            <a:endParaRPr lang="cs-CZ" i="1" dirty="0"/>
          </a:p>
          <a:p>
            <a:r>
              <a:rPr lang="cs-CZ" i="1" dirty="0"/>
              <a:t>Ustanovení tohoto nařízení platí pro dodávky a práce, které zadávají stát a státní nebo státem spravované ústavy, podniky a fondy.</a:t>
            </a:r>
          </a:p>
          <a:p>
            <a:endParaRPr lang="cs-CZ" dirty="0"/>
          </a:p>
        </p:txBody>
      </p:sp>
      <p:sp>
        <p:nvSpPr>
          <p:cNvPr id="3" name="Nadpis 2"/>
          <p:cNvSpPr>
            <a:spLocks noGrp="1"/>
          </p:cNvSpPr>
          <p:nvPr>
            <p:ph type="title"/>
          </p:nvPr>
        </p:nvSpPr>
        <p:spPr/>
        <p:txBody>
          <a:bodyPr/>
          <a:lstStyle/>
          <a:p>
            <a:r>
              <a:rPr lang="cs-CZ" dirty="0"/>
              <a:t>Něco nového? 	Ale nikoliv …..</a:t>
            </a:r>
          </a:p>
        </p:txBody>
      </p:sp>
    </p:spTree>
    <p:extLst>
      <p:ext uri="{BB962C8B-B14F-4D97-AF65-F5344CB8AC3E}">
        <p14:creationId xmlns:p14="http://schemas.microsoft.com/office/powerpoint/2010/main" val="100259862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0" y="2628346"/>
          <a:ext cx="7886701" cy="2369039"/>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4">
                  <a:extLst>
                    <a:ext uri="{9D8B030D-6E8A-4147-A177-3AD203B41FA5}">
                      <a16:colId xmlns:a16="http://schemas.microsoft.com/office/drawing/2014/main" val="20001"/>
                    </a:ext>
                  </a:extLst>
                </a:gridCol>
                <a:gridCol w="2068643">
                  <a:extLst>
                    <a:ext uri="{9D8B030D-6E8A-4147-A177-3AD203B41FA5}">
                      <a16:colId xmlns:a16="http://schemas.microsoft.com/office/drawing/2014/main" val="20002"/>
                    </a:ext>
                  </a:extLst>
                </a:gridCol>
              </a:tblGrid>
              <a:tr h="655206">
                <a:tc>
                  <a:txBody>
                    <a:bodyPr/>
                    <a:lstStyle/>
                    <a:p>
                      <a:pPr algn="ctr">
                        <a:lnSpc>
                          <a:spcPct val="107000"/>
                        </a:lnSpc>
                        <a:spcAft>
                          <a:spcPts val="0"/>
                        </a:spcAft>
                      </a:pPr>
                      <a:r>
                        <a:rPr lang="cs-CZ" sz="1500" dirty="0">
                          <a:effectLst/>
                        </a:rPr>
                        <a:t>106</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Lze na základě doložených skutečností konstatovat, že ve fázi hodnocení nabídek nedochází ke střetu zájmů?</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44; Směrnice 2014/24/EU čl. 24</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0"/>
                  </a:ext>
                </a:extLst>
              </a:tr>
              <a:tr h="1635233">
                <a:tc>
                  <a:txBody>
                    <a:bodyPr/>
                    <a:lstStyle/>
                    <a:p>
                      <a:pPr algn="ctr">
                        <a:lnSpc>
                          <a:spcPct val="107000"/>
                        </a:lnSpc>
                        <a:spcAft>
                          <a:spcPts val="0"/>
                        </a:spcAft>
                      </a:pPr>
                      <a:r>
                        <a:rPr lang="cs-CZ" sz="1500">
                          <a:effectLst/>
                        </a:rPr>
                        <a:t>107</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Pokud je zadavatel smluvně zastoupen či je k provádění úkonů pověřena komise a přizvaní odborníci, vyžádal si zadavatel písemné prohlášení všech členů komise, přizvaných odborníků nebo osob zastupujících zadavatele o tom, že nejsou ve střetu zájmů?</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43</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1"/>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160</a:t>
            </a:fld>
            <a:endParaRPr lang="cs-CZ"/>
          </a:p>
        </p:txBody>
      </p:sp>
    </p:spTree>
    <p:extLst>
      <p:ext uri="{BB962C8B-B14F-4D97-AF65-F5344CB8AC3E}">
        <p14:creationId xmlns:p14="http://schemas.microsoft.com/office/powerpoint/2010/main" val="91373239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1" y="2240151"/>
          <a:ext cx="7886700" cy="3456877"/>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587743">
                  <a:extLst>
                    <a:ext uri="{9D8B030D-6E8A-4147-A177-3AD203B41FA5}">
                      <a16:colId xmlns:a16="http://schemas.microsoft.com/office/drawing/2014/main" val="20001"/>
                    </a:ext>
                  </a:extLst>
                </a:gridCol>
                <a:gridCol w="1490893">
                  <a:extLst>
                    <a:ext uri="{9D8B030D-6E8A-4147-A177-3AD203B41FA5}">
                      <a16:colId xmlns:a16="http://schemas.microsoft.com/office/drawing/2014/main" val="20002"/>
                    </a:ext>
                  </a:extLst>
                </a:gridCol>
              </a:tblGrid>
              <a:tr h="478346">
                <a:tc>
                  <a:txBody>
                    <a:bodyPr/>
                    <a:lstStyle/>
                    <a:p>
                      <a:pPr algn="ctr">
                        <a:lnSpc>
                          <a:spcPct val="107000"/>
                        </a:lnSpc>
                        <a:spcAft>
                          <a:spcPts val="0"/>
                        </a:spcAft>
                      </a:pPr>
                      <a:r>
                        <a:rPr lang="cs-CZ" sz="1500" dirty="0">
                          <a:effectLst/>
                        </a:rPr>
                        <a:t>108</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Aft>
                          <a:spcPts val="0"/>
                        </a:spcAft>
                      </a:pPr>
                      <a:r>
                        <a:rPr lang="cs-CZ" sz="1500">
                          <a:effectLst/>
                        </a:rPr>
                        <a:t>Pokud zadavatel vyloučil účastníka ZŘ, vyloučil ho v souladu se Zákonem?</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Aft>
                          <a:spcPts val="0"/>
                        </a:spcAft>
                      </a:pPr>
                      <a:r>
                        <a:rPr lang="cs-CZ" sz="1500">
                          <a:effectLst/>
                        </a:rPr>
                        <a:t>§ 48, 53, 113</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extLst>
                  <a:ext uri="{0D108BD9-81ED-4DB2-BD59-A6C34878D82A}">
                    <a16:rowId xmlns:a16="http://schemas.microsoft.com/office/drawing/2014/main" val="10000"/>
                  </a:ext>
                </a:extLst>
              </a:tr>
              <a:tr h="430483">
                <a:tc>
                  <a:txBody>
                    <a:bodyPr/>
                    <a:lstStyle/>
                    <a:p>
                      <a:pPr algn="ctr">
                        <a:lnSpc>
                          <a:spcPct val="107000"/>
                        </a:lnSpc>
                        <a:spcBef>
                          <a:spcPts val="300"/>
                        </a:spcBef>
                        <a:spcAft>
                          <a:spcPts val="300"/>
                        </a:spcAft>
                      </a:pPr>
                      <a:r>
                        <a:rPr lang="cs-CZ" sz="1400" dirty="0">
                          <a:effectLst/>
                        </a:rPr>
                        <a:t>109</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Bef>
                          <a:spcPts val="300"/>
                        </a:spcBef>
                        <a:spcAft>
                          <a:spcPts val="300"/>
                        </a:spcAft>
                      </a:pPr>
                      <a:r>
                        <a:rPr lang="cs-CZ" sz="1400" dirty="0">
                          <a:effectLst/>
                        </a:rPr>
                        <a:t>Pokud zadavatel vyloučil účastníka ZŘ, vyloučil ho pouze z důvodů stanovených Zákonem?</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Bef>
                          <a:spcPts val="300"/>
                        </a:spcBef>
                        <a:spcAft>
                          <a:spcPts val="300"/>
                        </a:spcAft>
                      </a:pPr>
                      <a:r>
                        <a:rPr lang="cs-CZ" sz="1400">
                          <a:effectLst/>
                        </a:rPr>
                        <a:t>§ 48 odst. 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extLst>
                  <a:ext uri="{0D108BD9-81ED-4DB2-BD59-A6C34878D82A}">
                    <a16:rowId xmlns:a16="http://schemas.microsoft.com/office/drawing/2014/main" val="10001"/>
                  </a:ext>
                </a:extLst>
              </a:tr>
              <a:tr h="430483">
                <a:tc>
                  <a:txBody>
                    <a:bodyPr/>
                    <a:lstStyle/>
                    <a:p>
                      <a:pPr algn="ctr">
                        <a:lnSpc>
                          <a:spcPct val="107000"/>
                        </a:lnSpc>
                        <a:spcBef>
                          <a:spcPts val="300"/>
                        </a:spcBef>
                        <a:spcAft>
                          <a:spcPts val="300"/>
                        </a:spcAft>
                      </a:pPr>
                      <a:r>
                        <a:rPr lang="cs-CZ" sz="1400">
                          <a:effectLst/>
                        </a:rPr>
                        <a:t>110</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Bef>
                          <a:spcPts val="300"/>
                        </a:spcBef>
                        <a:spcAft>
                          <a:spcPts val="300"/>
                        </a:spcAft>
                      </a:pPr>
                      <a:r>
                        <a:rPr lang="cs-CZ" sz="1400" dirty="0">
                          <a:effectLst/>
                        </a:rPr>
                        <a:t>Platí, že zadavatel neprovedl snížení počtu účastníků ZŘ dle § 111?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Bef>
                          <a:spcPts val="300"/>
                        </a:spcBef>
                        <a:spcAft>
                          <a:spcPts val="300"/>
                        </a:spcAft>
                      </a:pPr>
                      <a:r>
                        <a:rPr lang="cs-CZ" sz="1400">
                          <a:effectLst/>
                        </a:rPr>
                        <a:t>§ 53 odst. 4, </a:t>
                      </a:r>
                      <a:br>
                        <a:rPr lang="cs-CZ" sz="1400">
                          <a:effectLst/>
                        </a:rPr>
                      </a:br>
                      <a:r>
                        <a:rPr lang="cs-CZ" sz="1400">
                          <a:effectLst/>
                        </a:rPr>
                        <a:t>§ 111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extLst>
                  <a:ext uri="{0D108BD9-81ED-4DB2-BD59-A6C34878D82A}">
                    <a16:rowId xmlns:a16="http://schemas.microsoft.com/office/drawing/2014/main" val="10002"/>
                  </a:ext>
                </a:extLst>
              </a:tr>
              <a:tr h="609373">
                <a:tc>
                  <a:txBody>
                    <a:bodyPr/>
                    <a:lstStyle/>
                    <a:p>
                      <a:pPr algn="ctr">
                        <a:lnSpc>
                          <a:spcPct val="107000"/>
                        </a:lnSpc>
                        <a:spcBef>
                          <a:spcPts val="300"/>
                        </a:spcBef>
                        <a:spcAft>
                          <a:spcPts val="300"/>
                        </a:spcAft>
                      </a:pPr>
                      <a:r>
                        <a:rPr lang="cs-CZ" sz="1400">
                          <a:effectLst/>
                        </a:rPr>
                        <a:t>111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Bef>
                          <a:spcPts val="300"/>
                        </a:spcBef>
                        <a:spcAft>
                          <a:spcPts val="300"/>
                        </a:spcAft>
                      </a:pPr>
                      <a:r>
                        <a:rPr lang="cs-CZ" sz="1400" dirty="0">
                          <a:effectLst/>
                        </a:rPr>
                        <a:t>Vyloučil zadavatel účastníka ZŘ, pokud nabídka účastníka ZŘ obsahovala mimořádně nízkou nabídkovou cenu, která nebyla účastníkem ZŘ zdůvodněna?</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Bef>
                          <a:spcPts val="300"/>
                        </a:spcBef>
                        <a:spcAft>
                          <a:spcPts val="300"/>
                        </a:spcAft>
                      </a:pPr>
                      <a:r>
                        <a:rPr lang="cs-CZ" sz="1400">
                          <a:effectLst/>
                        </a:rPr>
                        <a:t>§ 113 odst. 6</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extLst>
                  <a:ext uri="{0D108BD9-81ED-4DB2-BD59-A6C34878D82A}">
                    <a16:rowId xmlns:a16="http://schemas.microsoft.com/office/drawing/2014/main" val="10003"/>
                  </a:ext>
                </a:extLst>
              </a:tr>
              <a:tr h="1245093">
                <a:tc>
                  <a:txBody>
                    <a:bodyPr/>
                    <a:lstStyle/>
                    <a:p>
                      <a:pPr algn="ctr">
                        <a:lnSpc>
                          <a:spcPct val="107000"/>
                        </a:lnSpc>
                        <a:spcBef>
                          <a:spcPts val="300"/>
                        </a:spcBef>
                        <a:spcAft>
                          <a:spcPts val="300"/>
                        </a:spcAft>
                      </a:pPr>
                      <a:r>
                        <a:rPr lang="cs-CZ" sz="1400">
                          <a:effectLst/>
                        </a:rPr>
                        <a:t>112</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Bef>
                          <a:spcPts val="300"/>
                        </a:spcBef>
                        <a:spcAft>
                          <a:spcPts val="300"/>
                        </a:spcAft>
                      </a:pPr>
                      <a:r>
                        <a:rPr lang="cs-CZ" sz="1400" dirty="0">
                          <a:effectLst/>
                        </a:rPr>
                        <a:t>Vyloučil zadavatel účastníka ZŘ, pokud údaje, doklady, vzorky nebo modely předložené účastníkem ZŘ nesplňují zadávací podmínky nebo je účastník ZŘ ve stanovené lhůtě nedoložil; nebyly účastníkem ZŘ objasněny nebo doplněny na základě výzvy dle § 46, nebo neodpovídají skutečnosti a měly nebo mohou mít vliv na posouzení podmínek účasti nebo na naplnění kritérií hodnocení?</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Bef>
                          <a:spcPts val="300"/>
                        </a:spcBef>
                        <a:spcAft>
                          <a:spcPts val="300"/>
                        </a:spcAft>
                      </a:pPr>
                      <a:r>
                        <a:rPr lang="cs-CZ" sz="1400" dirty="0">
                          <a:effectLst/>
                        </a:rPr>
                        <a:t>§ 48 odst. 2</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extLst>
                  <a:ext uri="{0D108BD9-81ED-4DB2-BD59-A6C34878D82A}">
                    <a16:rowId xmlns:a16="http://schemas.microsoft.com/office/drawing/2014/main" val="10004"/>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161</a:t>
            </a:fld>
            <a:endParaRPr lang="cs-CZ"/>
          </a:p>
        </p:txBody>
      </p:sp>
    </p:spTree>
    <p:extLst>
      <p:ext uri="{BB962C8B-B14F-4D97-AF65-F5344CB8AC3E}">
        <p14:creationId xmlns:p14="http://schemas.microsoft.com/office/powerpoint/2010/main" val="149374174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1" y="2240151"/>
          <a:ext cx="7886700" cy="2781041"/>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3">
                  <a:extLst>
                    <a:ext uri="{9D8B030D-6E8A-4147-A177-3AD203B41FA5}">
                      <a16:colId xmlns:a16="http://schemas.microsoft.com/office/drawing/2014/main" val="20001"/>
                    </a:ext>
                  </a:extLst>
                </a:gridCol>
                <a:gridCol w="2068643">
                  <a:extLst>
                    <a:ext uri="{9D8B030D-6E8A-4147-A177-3AD203B41FA5}">
                      <a16:colId xmlns:a16="http://schemas.microsoft.com/office/drawing/2014/main" val="20002"/>
                    </a:ext>
                  </a:extLst>
                </a:gridCol>
              </a:tblGrid>
              <a:tr h="478346">
                <a:tc>
                  <a:txBody>
                    <a:bodyPr/>
                    <a:lstStyle/>
                    <a:p>
                      <a:pPr algn="ctr">
                        <a:lnSpc>
                          <a:spcPct val="107000"/>
                        </a:lnSpc>
                        <a:spcAft>
                          <a:spcPts val="0"/>
                        </a:spcAft>
                      </a:pPr>
                      <a:r>
                        <a:rPr lang="cs-CZ" sz="1500" dirty="0">
                          <a:effectLst/>
                        </a:rPr>
                        <a:t>108</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Aft>
                          <a:spcPts val="0"/>
                        </a:spcAft>
                      </a:pPr>
                      <a:r>
                        <a:rPr lang="cs-CZ" sz="1500">
                          <a:effectLst/>
                        </a:rPr>
                        <a:t>Pokud zadavatel vyloučil účastníka ZŘ, vyloučil ho v souladu se Zákonem?</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Aft>
                          <a:spcPts val="0"/>
                        </a:spcAft>
                      </a:pPr>
                      <a:r>
                        <a:rPr lang="cs-CZ" sz="1500">
                          <a:effectLst/>
                        </a:rPr>
                        <a:t>§ 48, 53, 113</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extLst>
                  <a:ext uri="{0D108BD9-81ED-4DB2-BD59-A6C34878D82A}">
                    <a16:rowId xmlns:a16="http://schemas.microsoft.com/office/drawing/2014/main" val="10000"/>
                  </a:ext>
                </a:extLst>
              </a:tr>
              <a:tr h="571475">
                <a:tc>
                  <a:txBody>
                    <a:bodyPr/>
                    <a:lstStyle/>
                    <a:p>
                      <a:pPr algn="ctr">
                        <a:lnSpc>
                          <a:spcPct val="107000"/>
                        </a:lnSpc>
                        <a:spcAft>
                          <a:spcPts val="0"/>
                        </a:spcAft>
                      </a:pPr>
                      <a:r>
                        <a:rPr lang="cs-CZ" sz="1500" dirty="0">
                          <a:effectLst/>
                        </a:rPr>
                        <a:t>113</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Aft>
                          <a:spcPts val="0"/>
                        </a:spcAft>
                      </a:pPr>
                      <a:r>
                        <a:rPr lang="cs-CZ" sz="1500" dirty="0">
                          <a:effectLst/>
                        </a:rPr>
                        <a:t>Vyloučil zadavatel účastníka ZŘ, pokud neprokázal složení požadované jistoty nebo ji nezajistil po celou dobu?</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Aft>
                          <a:spcPts val="0"/>
                        </a:spcAft>
                      </a:pPr>
                      <a:r>
                        <a:rPr lang="cs-CZ" sz="1500">
                          <a:effectLst/>
                        </a:rPr>
                        <a:t>§ 48 odst. 3</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extLst>
                  <a:ext uri="{0D108BD9-81ED-4DB2-BD59-A6C34878D82A}">
                    <a16:rowId xmlns:a16="http://schemas.microsoft.com/office/drawing/2014/main" val="10001"/>
                  </a:ext>
                </a:extLst>
              </a:tr>
              <a:tr h="878889">
                <a:tc>
                  <a:txBody>
                    <a:bodyPr/>
                    <a:lstStyle/>
                    <a:p>
                      <a:pPr algn="ctr">
                        <a:lnSpc>
                          <a:spcPct val="107000"/>
                        </a:lnSpc>
                        <a:spcAft>
                          <a:spcPts val="0"/>
                        </a:spcAft>
                      </a:pPr>
                      <a:r>
                        <a:rPr lang="cs-CZ" sz="1500">
                          <a:effectLst/>
                        </a:rPr>
                        <a:t>114</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Aft>
                          <a:spcPts val="0"/>
                        </a:spcAft>
                      </a:pPr>
                      <a:r>
                        <a:rPr lang="cs-CZ" sz="1500" dirty="0">
                          <a:effectLst/>
                        </a:rPr>
                        <a:t>Odeslal zadavatel bezodkladně účastníkovi ZŘ oznámení o jeho vyloučení s odůvodněním, pokud si v ZD nevyhradil uveřejnění oznámení na profilu zadavatele?</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Aft>
                          <a:spcPts val="0"/>
                        </a:spcAft>
                      </a:pPr>
                      <a:r>
                        <a:rPr lang="cs-CZ" sz="1500" dirty="0">
                          <a:effectLst/>
                        </a:rPr>
                        <a:t>§ 48 odst. 11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extLst>
                  <a:ext uri="{0D108BD9-81ED-4DB2-BD59-A6C34878D82A}">
                    <a16:rowId xmlns:a16="http://schemas.microsoft.com/office/drawing/2014/main" val="10002"/>
                  </a:ext>
                </a:extLst>
              </a:tr>
              <a:tr h="679142">
                <a:tc>
                  <a:txBody>
                    <a:bodyPr/>
                    <a:lstStyle/>
                    <a:p>
                      <a:pPr algn="ctr">
                        <a:lnSpc>
                          <a:spcPct val="107000"/>
                        </a:lnSpc>
                        <a:spcAft>
                          <a:spcPts val="0"/>
                        </a:spcAft>
                      </a:pPr>
                      <a:r>
                        <a:rPr lang="cs-CZ" sz="1500">
                          <a:effectLst/>
                        </a:rPr>
                        <a:t>115</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Aft>
                          <a:spcPts val="0"/>
                        </a:spcAft>
                      </a:pPr>
                      <a:r>
                        <a:rPr lang="cs-CZ" sz="1500">
                          <a:effectLst/>
                        </a:rPr>
                        <a:t>Pokud uveřejnil zadavatel oznámení o vyloučení účastníka ZŘ na profilu zadavatele, vyhradil si to v ZD?</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tc>
                  <a:txBody>
                    <a:bodyPr/>
                    <a:lstStyle/>
                    <a:p>
                      <a:pPr>
                        <a:lnSpc>
                          <a:spcPct val="107000"/>
                        </a:lnSpc>
                        <a:spcAft>
                          <a:spcPts val="0"/>
                        </a:spcAft>
                      </a:pPr>
                      <a:r>
                        <a:rPr lang="cs-CZ" sz="1500" dirty="0">
                          <a:effectLst/>
                        </a:rPr>
                        <a:t>§ 53 odst. 5</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2228" marR="32228" marT="0" marB="0" anchor="b"/>
                </a:tc>
                <a:extLst>
                  <a:ext uri="{0D108BD9-81ED-4DB2-BD59-A6C34878D82A}">
                    <a16:rowId xmlns:a16="http://schemas.microsoft.com/office/drawing/2014/main" val="10003"/>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162</a:t>
            </a:fld>
            <a:endParaRPr lang="cs-CZ"/>
          </a:p>
        </p:txBody>
      </p:sp>
    </p:spTree>
    <p:extLst>
      <p:ext uri="{BB962C8B-B14F-4D97-AF65-F5344CB8AC3E}">
        <p14:creationId xmlns:p14="http://schemas.microsoft.com/office/powerpoint/2010/main" val="264424805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0" y="2575080"/>
          <a:ext cx="7886701" cy="2876365"/>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4">
                  <a:extLst>
                    <a:ext uri="{9D8B030D-6E8A-4147-A177-3AD203B41FA5}">
                      <a16:colId xmlns:a16="http://schemas.microsoft.com/office/drawing/2014/main" val="20001"/>
                    </a:ext>
                  </a:extLst>
                </a:gridCol>
                <a:gridCol w="2068643">
                  <a:extLst>
                    <a:ext uri="{9D8B030D-6E8A-4147-A177-3AD203B41FA5}">
                      <a16:colId xmlns:a16="http://schemas.microsoft.com/office/drawing/2014/main" val="20002"/>
                    </a:ext>
                  </a:extLst>
                </a:gridCol>
              </a:tblGrid>
              <a:tr h="640821">
                <a:tc>
                  <a:txBody>
                    <a:bodyPr/>
                    <a:lstStyle/>
                    <a:p>
                      <a:pPr algn="ctr">
                        <a:lnSpc>
                          <a:spcPct val="107000"/>
                        </a:lnSpc>
                        <a:spcAft>
                          <a:spcPts val="0"/>
                        </a:spcAft>
                      </a:pPr>
                      <a:r>
                        <a:rPr lang="cs-CZ" sz="1500" dirty="0">
                          <a:effectLst/>
                        </a:rPr>
                        <a:t>116</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Vybral zadavatel k uzavření smlouvy účastníka ZŘ v souladu se zadávacími podmínkami a se Zákonem?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53, 122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0"/>
                  </a:ext>
                </a:extLst>
              </a:tr>
              <a:tr h="640821">
                <a:tc>
                  <a:txBody>
                    <a:bodyPr/>
                    <a:lstStyle/>
                    <a:p>
                      <a:pPr algn="ctr">
                        <a:lnSpc>
                          <a:spcPct val="107000"/>
                        </a:lnSpc>
                        <a:spcAft>
                          <a:spcPts val="0"/>
                        </a:spcAft>
                      </a:pPr>
                      <a:r>
                        <a:rPr lang="cs-CZ" sz="1500">
                          <a:effectLst/>
                        </a:rPr>
                        <a:t>117</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Vybral zadavatel k uzavření smlouvy účastníka ZŘ, jehož nabídka byla ekonomicky nejvýhodnější?</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122 odst. 1</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1"/>
                  </a:ext>
                </a:extLst>
              </a:tr>
              <a:tr h="953902">
                <a:tc>
                  <a:txBody>
                    <a:bodyPr/>
                    <a:lstStyle/>
                    <a:p>
                      <a:pPr algn="ctr">
                        <a:lnSpc>
                          <a:spcPct val="107000"/>
                        </a:lnSpc>
                        <a:spcAft>
                          <a:spcPts val="0"/>
                        </a:spcAft>
                      </a:pPr>
                      <a:r>
                        <a:rPr lang="cs-CZ" sz="1500">
                          <a:effectLst/>
                        </a:rPr>
                        <a:t>118</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Odeslal zadavatel vybranému dodavateli výzvu k předložení požadovaných dokladů nebo vzorků, pokud je nemá k dispozici nebo jsou podmínkou uzavření smlouvy?</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122 odst. 3</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2"/>
                  </a:ext>
                </a:extLst>
              </a:tr>
              <a:tr h="640821">
                <a:tc>
                  <a:txBody>
                    <a:bodyPr/>
                    <a:lstStyle/>
                    <a:p>
                      <a:pPr algn="ctr">
                        <a:lnSpc>
                          <a:spcPct val="107000"/>
                        </a:lnSpc>
                        <a:spcAft>
                          <a:spcPts val="0"/>
                        </a:spcAft>
                      </a:pPr>
                      <a:r>
                        <a:rPr lang="cs-CZ" sz="1500">
                          <a:effectLst/>
                        </a:rPr>
                        <a:t>119</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Platí, že nabídka vybraného uchazeče splňuje náležitosti pro posouzení vč. prokázání kvalifikace?</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53, 123</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3"/>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163</a:t>
            </a:fld>
            <a:endParaRPr lang="cs-CZ"/>
          </a:p>
        </p:txBody>
      </p:sp>
    </p:spTree>
    <p:extLst>
      <p:ext uri="{BB962C8B-B14F-4D97-AF65-F5344CB8AC3E}">
        <p14:creationId xmlns:p14="http://schemas.microsoft.com/office/powerpoint/2010/main" val="2432832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0" y="2421938"/>
          <a:ext cx="7886701" cy="3243619"/>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4">
                  <a:extLst>
                    <a:ext uri="{9D8B030D-6E8A-4147-A177-3AD203B41FA5}">
                      <a16:colId xmlns:a16="http://schemas.microsoft.com/office/drawing/2014/main" val="20001"/>
                    </a:ext>
                  </a:extLst>
                </a:gridCol>
                <a:gridCol w="2068643">
                  <a:extLst>
                    <a:ext uri="{9D8B030D-6E8A-4147-A177-3AD203B41FA5}">
                      <a16:colId xmlns:a16="http://schemas.microsoft.com/office/drawing/2014/main" val="20002"/>
                    </a:ext>
                  </a:extLst>
                </a:gridCol>
              </a:tblGrid>
              <a:tr h="719441">
                <a:tc>
                  <a:txBody>
                    <a:bodyPr/>
                    <a:lstStyle/>
                    <a:p>
                      <a:pPr algn="ctr">
                        <a:lnSpc>
                          <a:spcPct val="107000"/>
                        </a:lnSpc>
                        <a:spcAft>
                          <a:spcPts val="0"/>
                        </a:spcAft>
                      </a:pPr>
                      <a:r>
                        <a:rPr lang="cs-CZ" sz="1500" dirty="0">
                          <a:effectLst/>
                        </a:rPr>
                        <a:t>120</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Odeslal zadavatel oznámení o výběru dodavatele v souladu se Zákonem?</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50, 53, 119, 122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0"/>
                  </a:ext>
                </a:extLst>
              </a:tr>
              <a:tr h="1070931">
                <a:tc>
                  <a:txBody>
                    <a:bodyPr/>
                    <a:lstStyle/>
                    <a:p>
                      <a:pPr algn="ctr">
                        <a:lnSpc>
                          <a:spcPct val="107000"/>
                        </a:lnSpc>
                        <a:spcAft>
                          <a:spcPts val="0"/>
                        </a:spcAft>
                      </a:pPr>
                      <a:r>
                        <a:rPr lang="cs-CZ" sz="1500">
                          <a:effectLst/>
                        </a:rPr>
                        <a:t>121</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Odeslal zadavatel oznámení o výběru dodavatele všem účastníkům ZŘ, pokud si v ZD nevyhradil uveřejnění oznámení na profilu zadavatele?</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50, 53</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1"/>
                  </a:ext>
                </a:extLst>
              </a:tr>
              <a:tr h="719441">
                <a:tc>
                  <a:txBody>
                    <a:bodyPr/>
                    <a:lstStyle/>
                    <a:p>
                      <a:pPr algn="ctr">
                        <a:lnSpc>
                          <a:spcPct val="107000"/>
                        </a:lnSpc>
                        <a:spcAft>
                          <a:spcPts val="0"/>
                        </a:spcAft>
                      </a:pPr>
                      <a:r>
                        <a:rPr lang="cs-CZ" sz="1500">
                          <a:effectLst/>
                        </a:rPr>
                        <a:t>122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Uvedl zadavatel v oznámení o výběru dodavatele identifikační údaje vybraného dodavatele a odůvodnění výběru?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strike="sngStrike" dirty="0">
                          <a:effectLst/>
                        </a:rPr>
                        <a:t>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2"/>
                  </a:ext>
                </a:extLst>
              </a:tr>
              <a:tr h="719441">
                <a:tc>
                  <a:txBody>
                    <a:bodyPr/>
                    <a:lstStyle/>
                    <a:p>
                      <a:pPr algn="ctr">
                        <a:lnSpc>
                          <a:spcPct val="107000"/>
                        </a:lnSpc>
                        <a:spcAft>
                          <a:spcPts val="0"/>
                        </a:spcAft>
                      </a:pPr>
                      <a:r>
                        <a:rPr lang="cs-CZ" sz="1500">
                          <a:effectLst/>
                        </a:rPr>
                        <a:t>123</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Pokud uveřejnil zadavatel oznámení o výběru dodavatele na profilu zadavatele, vyhradil si to v ZD?</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53 odst. 5</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3"/>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164</a:t>
            </a:fld>
            <a:endParaRPr lang="cs-CZ"/>
          </a:p>
        </p:txBody>
      </p:sp>
    </p:spTree>
    <p:extLst>
      <p:ext uri="{BB962C8B-B14F-4D97-AF65-F5344CB8AC3E}">
        <p14:creationId xmlns:p14="http://schemas.microsoft.com/office/powerpoint/2010/main" val="320964202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5" name="Zástupný symbol pro obsah 4"/>
          <p:cNvGraphicFramePr>
            <a:graphicFrameLocks noGrp="1"/>
          </p:cNvGraphicFramePr>
          <p:nvPr>
            <p:ph idx="1"/>
          </p:nvPr>
        </p:nvGraphicFramePr>
        <p:xfrm>
          <a:off x="628651" y="2228893"/>
          <a:ext cx="7886699" cy="3862886"/>
        </p:xfrm>
        <a:graphic>
          <a:graphicData uri="http://schemas.openxmlformats.org/drawingml/2006/table">
            <a:tbl>
              <a:tblPr firstRow="1" firstCol="1" bandRow="1">
                <a:tableStyleId>{5C22544A-7EE6-4342-B048-85BDC9FD1C3A}</a:tableStyleId>
              </a:tblPr>
              <a:tblGrid>
                <a:gridCol w="808063">
                  <a:extLst>
                    <a:ext uri="{9D8B030D-6E8A-4147-A177-3AD203B41FA5}">
                      <a16:colId xmlns:a16="http://schemas.microsoft.com/office/drawing/2014/main" val="20000"/>
                    </a:ext>
                  </a:extLst>
                </a:gridCol>
                <a:gridCol w="5521160">
                  <a:extLst>
                    <a:ext uri="{9D8B030D-6E8A-4147-A177-3AD203B41FA5}">
                      <a16:colId xmlns:a16="http://schemas.microsoft.com/office/drawing/2014/main" val="20001"/>
                    </a:ext>
                  </a:extLst>
                </a:gridCol>
                <a:gridCol w="1557476">
                  <a:extLst>
                    <a:ext uri="{9D8B030D-6E8A-4147-A177-3AD203B41FA5}">
                      <a16:colId xmlns:a16="http://schemas.microsoft.com/office/drawing/2014/main" val="20002"/>
                    </a:ext>
                  </a:extLst>
                </a:gridCol>
              </a:tblGrid>
              <a:tr h="233744">
                <a:tc>
                  <a:txBody>
                    <a:bodyPr/>
                    <a:lstStyle/>
                    <a:p>
                      <a:pPr algn="ctr">
                        <a:lnSpc>
                          <a:spcPct val="107000"/>
                        </a:lnSpc>
                        <a:spcAft>
                          <a:spcPts val="0"/>
                        </a:spcAft>
                      </a:pP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500" dirty="0">
                          <a:effectLst/>
                        </a:rPr>
                        <a:t>Bez hlavní otázky</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extLst>
                  <a:ext uri="{0D108BD9-81ED-4DB2-BD59-A6C34878D82A}">
                    <a16:rowId xmlns:a16="http://schemas.microsoft.com/office/drawing/2014/main" val="10000"/>
                  </a:ext>
                </a:extLst>
              </a:tr>
              <a:tr h="307991">
                <a:tc>
                  <a:txBody>
                    <a:bodyPr/>
                    <a:lstStyle/>
                    <a:p>
                      <a:pPr algn="ctr">
                        <a:lnSpc>
                          <a:spcPct val="107000"/>
                        </a:lnSpc>
                        <a:spcAft>
                          <a:spcPts val="0"/>
                        </a:spcAft>
                      </a:pPr>
                      <a:r>
                        <a:rPr lang="cs-CZ" sz="1400" dirty="0">
                          <a:effectLst/>
                        </a:rPr>
                        <a:t>124</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dirty="0">
                          <a:effectLst/>
                        </a:rPr>
                        <a:t>Pokud byly podány námitky, vyřídil je zadavatel v souladu se Zákonem?</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a:effectLst/>
                        </a:rPr>
                        <a:t>§ 244, 245</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extLst>
                  <a:ext uri="{0D108BD9-81ED-4DB2-BD59-A6C34878D82A}">
                    <a16:rowId xmlns:a16="http://schemas.microsoft.com/office/drawing/2014/main" val="10001"/>
                  </a:ext>
                </a:extLst>
              </a:tr>
              <a:tr h="545977">
                <a:tc>
                  <a:txBody>
                    <a:bodyPr/>
                    <a:lstStyle/>
                    <a:p>
                      <a:pPr algn="ctr">
                        <a:lnSpc>
                          <a:spcPct val="107000"/>
                        </a:lnSpc>
                        <a:spcAft>
                          <a:spcPts val="0"/>
                        </a:spcAft>
                      </a:pPr>
                      <a:r>
                        <a:rPr lang="cs-CZ" sz="1400">
                          <a:effectLst/>
                        </a:rPr>
                        <a:t>125</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dirty="0">
                          <a:effectLst/>
                        </a:rPr>
                        <a:t>Pokud byly podány námitky, odeslal zadavatel stěžovateli do 15 dnů od doručení námitek rozhodnutí o námitkách?</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a:effectLst/>
                        </a:rPr>
                        <a:t>§ 245 odst. 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extLst>
                  <a:ext uri="{0D108BD9-81ED-4DB2-BD59-A6C34878D82A}">
                    <a16:rowId xmlns:a16="http://schemas.microsoft.com/office/drawing/2014/main" val="10002"/>
                  </a:ext>
                </a:extLst>
              </a:tr>
              <a:tr h="612559">
                <a:tc>
                  <a:txBody>
                    <a:bodyPr/>
                    <a:lstStyle/>
                    <a:p>
                      <a:pPr algn="ctr">
                        <a:lnSpc>
                          <a:spcPct val="107000"/>
                        </a:lnSpc>
                        <a:spcAft>
                          <a:spcPts val="0"/>
                        </a:spcAft>
                      </a:pPr>
                      <a:r>
                        <a:rPr lang="cs-CZ" sz="1400">
                          <a:effectLst/>
                        </a:rPr>
                        <a:t>126</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dirty="0">
                          <a:effectLst/>
                        </a:rPr>
                        <a:t>Obsahovalo rozhodnutí o námitkách vyjádření, zda zadavatel námitkám vyhovuje nebo je odmítá?</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a:effectLst/>
                        </a:rPr>
                        <a:t>§ 245 odst. 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extLst>
                  <a:ext uri="{0D108BD9-81ED-4DB2-BD59-A6C34878D82A}">
                    <a16:rowId xmlns:a16="http://schemas.microsoft.com/office/drawing/2014/main" val="10003"/>
                  </a:ext>
                </a:extLst>
              </a:tr>
              <a:tr h="785674">
                <a:tc>
                  <a:txBody>
                    <a:bodyPr/>
                    <a:lstStyle/>
                    <a:p>
                      <a:pPr algn="ctr">
                        <a:lnSpc>
                          <a:spcPct val="107000"/>
                        </a:lnSpc>
                        <a:spcAft>
                          <a:spcPts val="0"/>
                        </a:spcAft>
                      </a:pPr>
                      <a:r>
                        <a:rPr lang="cs-CZ" sz="1400">
                          <a:effectLst/>
                        </a:rPr>
                        <a:t>127</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dirty="0">
                          <a:effectLst/>
                        </a:rPr>
                        <a:t>Obsahovalo rozhodnutí o námitkách odůvodnění, ve kterém se zadavatel podrobně a srozumitelně vyjádřil ke všem skutečnostem uvedeným stěžovatelem v námitkách?</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a:effectLst/>
                        </a:rPr>
                        <a:t>§ 245 odst. 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extLst>
                  <a:ext uri="{0D108BD9-81ED-4DB2-BD59-A6C34878D82A}">
                    <a16:rowId xmlns:a16="http://schemas.microsoft.com/office/drawing/2014/main" val="10004"/>
                  </a:ext>
                </a:extLst>
              </a:tr>
              <a:tr h="532661">
                <a:tc>
                  <a:txBody>
                    <a:bodyPr/>
                    <a:lstStyle/>
                    <a:p>
                      <a:pPr algn="ctr">
                        <a:lnSpc>
                          <a:spcPct val="107000"/>
                        </a:lnSpc>
                        <a:spcAft>
                          <a:spcPts val="0"/>
                        </a:spcAft>
                      </a:pPr>
                      <a:r>
                        <a:rPr lang="cs-CZ" sz="1400">
                          <a:effectLst/>
                        </a:rPr>
                        <a:t>128</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dirty="0">
                          <a:effectLst/>
                        </a:rPr>
                        <a:t>Pokud zadavatel námitkám vyhověl, sdělil v rozhodnutí o námitkách, jaká provede opatření k nápravě?</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a:effectLst/>
                        </a:rPr>
                        <a:t>§ 245 odst. 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extLst>
                  <a:ext uri="{0D108BD9-81ED-4DB2-BD59-A6C34878D82A}">
                    <a16:rowId xmlns:a16="http://schemas.microsoft.com/office/drawing/2014/main" val="10005"/>
                  </a:ext>
                </a:extLst>
              </a:tr>
              <a:tr h="526002">
                <a:tc>
                  <a:txBody>
                    <a:bodyPr/>
                    <a:lstStyle/>
                    <a:p>
                      <a:pPr algn="ctr">
                        <a:lnSpc>
                          <a:spcPct val="107000"/>
                        </a:lnSpc>
                        <a:spcAft>
                          <a:spcPts val="0"/>
                        </a:spcAft>
                      </a:pPr>
                      <a:r>
                        <a:rPr lang="cs-CZ" sz="1400">
                          <a:effectLst/>
                        </a:rPr>
                        <a:t>129</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dirty="0">
                          <a:effectLst/>
                        </a:rPr>
                        <a:t>Pokud jsou námitky podány neoprávněnou osobou, jsou podány opožděně nebo nesplňují zákonem stanovené náležitosti, odmítl zadavatel tyto námitky?</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dirty="0">
                          <a:effectLst/>
                        </a:rPr>
                        <a:t>§ 245 odst. 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extLst>
                  <a:ext uri="{0D108BD9-81ED-4DB2-BD59-A6C34878D82A}">
                    <a16:rowId xmlns:a16="http://schemas.microsoft.com/office/drawing/2014/main" val="10006"/>
                  </a:ext>
                </a:extLst>
              </a:tr>
            </a:tbl>
          </a:graphicData>
        </a:graphic>
      </p:graphicFrame>
      <p:sp>
        <p:nvSpPr>
          <p:cNvPr id="4" name="Zástupný symbol pro číslo snímku 3"/>
          <p:cNvSpPr>
            <a:spLocks noGrp="1"/>
          </p:cNvSpPr>
          <p:nvPr>
            <p:ph type="sldNum" sz="quarter" idx="12"/>
          </p:nvPr>
        </p:nvSpPr>
        <p:spPr/>
        <p:txBody>
          <a:bodyPr/>
          <a:lstStyle/>
          <a:p>
            <a:fld id="{80E6FAA7-F367-48C5-A4B3-11C887127E2C}" type="slidenum">
              <a:rPr lang="cs-CZ" smtClean="0"/>
              <a:t>165</a:t>
            </a:fld>
            <a:endParaRPr lang="cs-CZ"/>
          </a:p>
        </p:txBody>
      </p:sp>
    </p:spTree>
    <p:extLst>
      <p:ext uri="{BB962C8B-B14F-4D97-AF65-F5344CB8AC3E}">
        <p14:creationId xmlns:p14="http://schemas.microsoft.com/office/powerpoint/2010/main" val="364735176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5" name="Zástupný symbol pro obsah 4"/>
          <p:cNvGraphicFramePr>
            <a:graphicFrameLocks noGrp="1"/>
          </p:cNvGraphicFramePr>
          <p:nvPr>
            <p:ph idx="1"/>
          </p:nvPr>
        </p:nvGraphicFramePr>
        <p:xfrm>
          <a:off x="628651" y="2228893"/>
          <a:ext cx="7886699" cy="3650579"/>
        </p:xfrm>
        <a:graphic>
          <a:graphicData uri="http://schemas.openxmlformats.org/drawingml/2006/table">
            <a:tbl>
              <a:tblPr firstRow="1" firstCol="1" bandRow="1">
                <a:tableStyleId>{5C22544A-7EE6-4342-B048-85BDC9FD1C3A}</a:tableStyleId>
              </a:tblPr>
              <a:tblGrid>
                <a:gridCol w="808063">
                  <a:extLst>
                    <a:ext uri="{9D8B030D-6E8A-4147-A177-3AD203B41FA5}">
                      <a16:colId xmlns:a16="http://schemas.microsoft.com/office/drawing/2014/main" val="20000"/>
                    </a:ext>
                  </a:extLst>
                </a:gridCol>
                <a:gridCol w="5907339">
                  <a:extLst>
                    <a:ext uri="{9D8B030D-6E8A-4147-A177-3AD203B41FA5}">
                      <a16:colId xmlns:a16="http://schemas.microsoft.com/office/drawing/2014/main" val="20001"/>
                    </a:ext>
                  </a:extLst>
                </a:gridCol>
                <a:gridCol w="1171297">
                  <a:extLst>
                    <a:ext uri="{9D8B030D-6E8A-4147-A177-3AD203B41FA5}">
                      <a16:colId xmlns:a16="http://schemas.microsoft.com/office/drawing/2014/main" val="20002"/>
                    </a:ext>
                  </a:extLst>
                </a:gridCol>
              </a:tblGrid>
              <a:tr h="233744">
                <a:tc>
                  <a:txBody>
                    <a:bodyPr/>
                    <a:lstStyle/>
                    <a:p>
                      <a:pPr algn="ctr">
                        <a:lnSpc>
                          <a:spcPct val="107000"/>
                        </a:lnSpc>
                        <a:spcAft>
                          <a:spcPts val="0"/>
                        </a:spcAft>
                      </a:pP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500" dirty="0">
                          <a:effectLst/>
                        </a:rPr>
                        <a:t>Bez hlavní otázky</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extLst>
                  <a:ext uri="{0D108BD9-81ED-4DB2-BD59-A6C34878D82A}">
                    <a16:rowId xmlns:a16="http://schemas.microsoft.com/office/drawing/2014/main" val="10000"/>
                  </a:ext>
                </a:extLst>
              </a:tr>
              <a:tr h="993791">
                <a:tc>
                  <a:txBody>
                    <a:bodyPr/>
                    <a:lstStyle/>
                    <a:p>
                      <a:pPr algn="ctr">
                        <a:lnSpc>
                          <a:spcPct val="107000"/>
                        </a:lnSpc>
                        <a:spcAft>
                          <a:spcPts val="0"/>
                        </a:spcAft>
                      </a:pPr>
                      <a:r>
                        <a:rPr lang="cs-CZ" sz="1400" dirty="0">
                          <a:effectLst/>
                        </a:rPr>
                        <a:t>130</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dirty="0">
                          <a:effectLst/>
                        </a:rPr>
                        <a:t>Pokud zadavatel námitky odmítl, poučil stěžovatele v rozhodnutí o námitkách o možnosti podat v zákonem stanovené lhůtě návrh na zahájení řízení o přezkoumání úkonů zadavatele u ÚOHS a o povinnosti doručit v téže lhůtě stejnopis návrhu zadavateli?</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a:effectLst/>
                        </a:rPr>
                        <a:t>§ 245 odst. 4</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extLst>
                  <a:ext uri="{0D108BD9-81ED-4DB2-BD59-A6C34878D82A}">
                    <a16:rowId xmlns:a16="http://schemas.microsoft.com/office/drawing/2014/main" val="10001"/>
                  </a:ext>
                </a:extLst>
              </a:tr>
              <a:tr h="585926">
                <a:tc>
                  <a:txBody>
                    <a:bodyPr/>
                    <a:lstStyle/>
                    <a:p>
                      <a:pPr algn="ctr">
                        <a:lnSpc>
                          <a:spcPct val="107000"/>
                        </a:lnSpc>
                        <a:spcAft>
                          <a:spcPts val="0"/>
                        </a:spcAft>
                      </a:pPr>
                      <a:r>
                        <a:rPr lang="cs-CZ" sz="1400">
                          <a:effectLst/>
                        </a:rPr>
                        <a:t>131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dirty="0">
                          <a:effectLst/>
                        </a:rPr>
                        <a:t>Uzavřel zadavatel a vybraný dodavatel smlouvu bez zbytečného odkladu po uplynutí lhůty zákazu uzavřít smlouvu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a:effectLst/>
                        </a:rPr>
                        <a:t>§ 124 odst. 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extLst>
                  <a:ext uri="{0D108BD9-81ED-4DB2-BD59-A6C34878D82A}">
                    <a16:rowId xmlns:a16="http://schemas.microsoft.com/office/drawing/2014/main" val="10002"/>
                  </a:ext>
                </a:extLst>
              </a:tr>
              <a:tr h="1637930">
                <a:tc>
                  <a:txBody>
                    <a:bodyPr/>
                    <a:lstStyle/>
                    <a:p>
                      <a:pPr algn="ctr">
                        <a:lnSpc>
                          <a:spcPct val="107000"/>
                        </a:lnSpc>
                        <a:spcAft>
                          <a:spcPts val="0"/>
                        </a:spcAft>
                      </a:pPr>
                      <a:r>
                        <a:rPr lang="cs-CZ" sz="1400">
                          <a:effectLst/>
                        </a:rPr>
                        <a:t>132</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dirty="0">
                          <a:effectLst/>
                        </a:rPr>
                        <a:t>Platí, že zadavatel neuzavřel smlouvu před uplynutím lhůty pro podání námitek proti rozhodnutí o vyloučení účastníka ZŘ, o výběru dodavatele nebo proti úkonu dobrovolného oznámení o záměru uzavřít smlouvu; do doby doručení rozhodnutí o námitkách stěžovateli, byly-li námitky podány; před uplynutím lhůty pro podání návrhu na zahájení řízení o přezkoumání úkonů zadavatele, pokud podané námitky odmítl; ve lhůtě 60 dnů ode dne zahájení řízení o přezkoumání úkonů zadavatele, pokud byl návrh na zahájení řízení podán včas?</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tc>
                  <a:txBody>
                    <a:bodyPr/>
                    <a:lstStyle/>
                    <a:p>
                      <a:pPr>
                        <a:lnSpc>
                          <a:spcPct val="107000"/>
                        </a:lnSpc>
                        <a:spcAft>
                          <a:spcPts val="0"/>
                        </a:spcAft>
                      </a:pPr>
                      <a:r>
                        <a:rPr lang="cs-CZ" sz="1400" dirty="0">
                          <a:effectLst/>
                        </a:rPr>
                        <a:t>§ 246</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1604" marR="21604" marT="0" marB="0" anchor="b"/>
                </a:tc>
                <a:extLst>
                  <a:ext uri="{0D108BD9-81ED-4DB2-BD59-A6C34878D82A}">
                    <a16:rowId xmlns:a16="http://schemas.microsoft.com/office/drawing/2014/main" val="10003"/>
                  </a:ext>
                </a:extLst>
              </a:tr>
            </a:tbl>
          </a:graphicData>
        </a:graphic>
      </p:graphicFrame>
      <p:sp>
        <p:nvSpPr>
          <p:cNvPr id="4" name="Zástupný symbol pro číslo snímku 3"/>
          <p:cNvSpPr>
            <a:spLocks noGrp="1"/>
          </p:cNvSpPr>
          <p:nvPr>
            <p:ph type="sldNum" sz="quarter" idx="12"/>
          </p:nvPr>
        </p:nvSpPr>
        <p:spPr/>
        <p:txBody>
          <a:bodyPr/>
          <a:lstStyle/>
          <a:p>
            <a:fld id="{80E6FAA7-F367-48C5-A4B3-11C887127E2C}" type="slidenum">
              <a:rPr lang="cs-CZ" smtClean="0"/>
              <a:t>166</a:t>
            </a:fld>
            <a:endParaRPr lang="cs-CZ"/>
          </a:p>
        </p:txBody>
      </p:sp>
    </p:spTree>
    <p:extLst>
      <p:ext uri="{BB962C8B-B14F-4D97-AF65-F5344CB8AC3E}">
        <p14:creationId xmlns:p14="http://schemas.microsoft.com/office/powerpoint/2010/main" val="141184801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4"/>
          <p:cNvSpPr>
            <a:spLocks noGrp="1" noChangeArrowheads="1"/>
          </p:cNvSpPr>
          <p:nvPr>
            <p:ph type="ctrTitle" idx="4294967295"/>
          </p:nvPr>
        </p:nvSpPr>
        <p:spPr>
          <a:xfrm>
            <a:off x="0" y="3933056"/>
            <a:ext cx="9144000" cy="1096144"/>
          </a:xfrm>
          <a:prstGeom prst="rect">
            <a:avLst/>
          </a:prstGeom>
        </p:spPr>
        <p:txBody>
          <a:bodyPr/>
          <a:lstStyle/>
          <a:p>
            <a:pPr eaLnBrk="1" hangingPunct="1">
              <a:defRPr/>
            </a:pPr>
            <a:r>
              <a:rPr lang="cs-CZ" sz="4400" dirty="0">
                <a:solidFill>
                  <a:schemeClr val="accent1"/>
                </a:solidFill>
              </a:rPr>
              <a:t>DĚKUJEME ZA POZORNOST</a:t>
            </a:r>
            <a:endParaRPr lang="en-US" sz="4400" dirty="0">
              <a:solidFill>
                <a:schemeClr val="accent1"/>
              </a:solidFill>
            </a:endParaRPr>
          </a:p>
        </p:txBody>
      </p:sp>
      <p:sp>
        <p:nvSpPr>
          <p:cNvPr id="46083" name="Rectangle 5"/>
          <p:cNvSpPr>
            <a:spLocks noGrp="1" noChangeArrowheads="1"/>
          </p:cNvSpPr>
          <p:nvPr>
            <p:ph type="subTitle" idx="4294967295"/>
          </p:nvPr>
        </p:nvSpPr>
        <p:spPr>
          <a:xfrm>
            <a:off x="0" y="5029200"/>
            <a:ext cx="8964488" cy="1208088"/>
          </a:xfrm>
          <a:prstGeom prst="rect">
            <a:avLst/>
          </a:prstGeom>
        </p:spPr>
        <p:txBody>
          <a:bodyPr/>
          <a:lstStyle/>
          <a:p>
            <a:pPr marL="0" indent="0" algn="ctr" eaLnBrk="1" hangingPunct="1">
              <a:lnSpc>
                <a:spcPct val="90000"/>
              </a:lnSpc>
              <a:buSzPct val="250000"/>
              <a:buFont typeface="Arial" charset="0"/>
              <a:buNone/>
            </a:pPr>
            <a:endParaRPr lang="cs-CZ" dirty="0"/>
          </a:p>
          <a:p>
            <a:pPr marL="0" indent="0" algn="r">
              <a:buNone/>
            </a:pPr>
            <a:endParaRPr lang="cs-CZ" sz="1800" dirty="0">
              <a:solidFill>
                <a:schemeClr val="bg1">
                  <a:lumMod val="50000"/>
                </a:schemeClr>
              </a:solidFill>
            </a:endParaRPr>
          </a:p>
        </p:txBody>
      </p:sp>
      <p:sp>
        <p:nvSpPr>
          <p:cNvPr id="2" name="Zástupný symbol pro číslo snímku 1"/>
          <p:cNvSpPr>
            <a:spLocks noGrp="1"/>
          </p:cNvSpPr>
          <p:nvPr>
            <p:ph type="sldNum" sz="quarter" idx="12"/>
          </p:nvPr>
        </p:nvSpPr>
        <p:spPr/>
        <p:txBody>
          <a:bodyPr/>
          <a:lstStyle/>
          <a:p>
            <a:pPr>
              <a:defRPr/>
            </a:pPr>
            <a:endParaRPr lang="cs-CZ" dirty="0"/>
          </a:p>
        </p:txBody>
      </p:sp>
    </p:spTree>
    <p:extLst>
      <p:ext uri="{BB962C8B-B14F-4D97-AF65-F5344CB8AC3E}">
        <p14:creationId xmlns:p14="http://schemas.microsoft.com/office/powerpoint/2010/main" val="425839160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transparentnost</a:t>
            </a:r>
          </a:p>
          <a:p>
            <a:r>
              <a:rPr lang="cs-CZ" b="1" dirty="0">
                <a:solidFill>
                  <a:srgbClr val="FF0000"/>
                </a:solidFill>
              </a:rPr>
              <a:t>přiměřenost</a:t>
            </a:r>
          </a:p>
          <a:p>
            <a:r>
              <a:rPr lang="cs-CZ" dirty="0"/>
              <a:t>rovného zacházení</a:t>
            </a:r>
          </a:p>
          <a:p>
            <a:r>
              <a:rPr lang="cs-CZ" dirty="0"/>
              <a:t>zákaz diskriminace</a:t>
            </a:r>
          </a:p>
          <a:p>
            <a:endParaRPr lang="cs-CZ" dirty="0"/>
          </a:p>
          <a:p>
            <a:r>
              <a:rPr lang="cs-CZ" dirty="0"/>
              <a:t>??? Nové zásady odpovědného zadávání???</a:t>
            </a:r>
          </a:p>
        </p:txBody>
      </p:sp>
      <p:sp>
        <p:nvSpPr>
          <p:cNvPr id="3" name="Nadpis 2"/>
          <p:cNvSpPr>
            <a:spLocks noGrp="1"/>
          </p:cNvSpPr>
          <p:nvPr>
            <p:ph type="title"/>
          </p:nvPr>
        </p:nvSpPr>
        <p:spPr/>
        <p:txBody>
          <a:bodyPr/>
          <a:lstStyle/>
          <a:p>
            <a:r>
              <a:rPr lang="cs-CZ" dirty="0"/>
              <a:t>Principy kontroly</a:t>
            </a:r>
          </a:p>
        </p:txBody>
      </p:sp>
    </p:spTree>
    <p:extLst>
      <p:ext uri="{BB962C8B-B14F-4D97-AF65-F5344CB8AC3E}">
        <p14:creationId xmlns:p14="http://schemas.microsoft.com/office/powerpoint/2010/main" val="2046151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2B6358-6D9D-4E42-AD79-E825C6892FF9}"/>
              </a:ext>
            </a:extLst>
          </p:cNvPr>
          <p:cNvSpPr>
            <a:spLocks noGrp="1"/>
          </p:cNvSpPr>
          <p:nvPr>
            <p:ph type="title"/>
          </p:nvPr>
        </p:nvSpPr>
        <p:spPr>
          <a:xfrm>
            <a:off x="457200" y="274638"/>
            <a:ext cx="8229600" cy="1426170"/>
          </a:xfrm>
        </p:spPr>
        <p:txBody>
          <a:bodyPr>
            <a:normAutofit fontScale="90000"/>
          </a:bodyPr>
          <a:lstStyle/>
          <a:p>
            <a:r>
              <a:rPr lang="cs-CZ" dirty="0"/>
              <a:t/>
            </a:r>
            <a:br>
              <a:rPr lang="cs-CZ" dirty="0"/>
            </a:br>
            <a:r>
              <a:rPr lang="cs-CZ" b="1" dirty="0">
                <a:solidFill>
                  <a:schemeClr val="accent1"/>
                </a:solidFill>
              </a:rPr>
              <a:t>Úkrok stranou – sociálně (z)</a:t>
            </a:r>
            <a:r>
              <a:rPr lang="cs-CZ" b="1" dirty="0" err="1">
                <a:solidFill>
                  <a:schemeClr val="accent1"/>
                </a:solidFill>
              </a:rPr>
              <a:t>odpověné</a:t>
            </a:r>
            <a:r>
              <a:rPr lang="cs-CZ" b="1" dirty="0">
                <a:solidFill>
                  <a:schemeClr val="accent1"/>
                </a:solidFill>
              </a:rPr>
              <a:t> zásady?</a:t>
            </a:r>
          </a:p>
        </p:txBody>
      </p:sp>
      <p:sp>
        <p:nvSpPr>
          <p:cNvPr id="3" name="Zástupný symbol pro obsah 2">
            <a:extLst>
              <a:ext uri="{FF2B5EF4-FFF2-40B4-BE49-F238E27FC236}">
                <a16:creationId xmlns:a16="http://schemas.microsoft.com/office/drawing/2014/main" id="{B3C0C438-F16B-4A7B-BE59-8292723D4D39}"/>
              </a:ext>
            </a:extLst>
          </p:cNvPr>
          <p:cNvSpPr>
            <a:spLocks noGrp="1"/>
          </p:cNvSpPr>
          <p:nvPr>
            <p:ph idx="1"/>
          </p:nvPr>
        </p:nvSpPr>
        <p:spPr/>
        <p:txBody>
          <a:bodyPr>
            <a:normAutofit fontScale="85000" lnSpcReduction="10000"/>
          </a:bodyPr>
          <a:lstStyle/>
          <a:p>
            <a:endParaRPr lang="cs-CZ" dirty="0"/>
          </a:p>
          <a:p>
            <a:endParaRPr lang="cs-CZ" dirty="0"/>
          </a:p>
          <a:p>
            <a:pPr algn="just"/>
            <a:r>
              <a:rPr lang="cs-CZ" b="1" dirty="0"/>
              <a:t>§ 6 odst. 4</a:t>
            </a:r>
            <a:r>
              <a:rPr lang="cs-CZ" dirty="0"/>
              <a:t> Zadavatel je při postupu podle tohoto zákona, a to při vytváření zadávacích podmínek, hodnocení nabídek a výběru dodavatele, </a:t>
            </a:r>
            <a:r>
              <a:rPr lang="cs-CZ" dirty="0">
                <a:solidFill>
                  <a:srgbClr val="FF0000"/>
                </a:solidFill>
              </a:rPr>
              <a:t>povinen</a:t>
            </a:r>
            <a:r>
              <a:rPr lang="cs-CZ" dirty="0"/>
              <a:t> za předpokladu, že to bude vzhledem k povaze a smyslu zakázky</a:t>
            </a:r>
            <a:r>
              <a:rPr lang="cs-CZ" strike="sngStrike" dirty="0"/>
              <a:t> </a:t>
            </a:r>
            <a:r>
              <a:rPr lang="cs-CZ" strike="sngStrike" dirty="0">
                <a:solidFill>
                  <a:srgbClr val="FF0000"/>
                </a:solidFill>
              </a:rPr>
              <a:t>možné</a:t>
            </a:r>
            <a:r>
              <a:rPr lang="cs-CZ" dirty="0">
                <a:solidFill>
                  <a:srgbClr val="FF0000"/>
                </a:solidFill>
              </a:rPr>
              <a:t>,</a:t>
            </a:r>
            <a:r>
              <a:rPr lang="cs-CZ" dirty="0"/>
              <a:t> </a:t>
            </a:r>
            <a:r>
              <a:rPr lang="cs-CZ" b="1" dirty="0"/>
              <a:t>vhodné</a:t>
            </a:r>
            <a:r>
              <a:rPr lang="cs-CZ" dirty="0"/>
              <a:t> dodržovat zásady </a:t>
            </a:r>
            <a:r>
              <a:rPr lang="cs-CZ" dirty="0">
                <a:solidFill>
                  <a:srgbClr val="FF0000"/>
                </a:solidFill>
              </a:rPr>
              <a:t>sociálně odpovědného zadávání, environmentálně odpovědného zadávání a inovací</a:t>
            </a:r>
            <a:r>
              <a:rPr lang="cs-CZ" dirty="0"/>
              <a:t> ve smyslu tohoto zákona. Svůj </a:t>
            </a:r>
            <a:r>
              <a:rPr lang="cs-CZ" dirty="0">
                <a:solidFill>
                  <a:srgbClr val="FF0000"/>
                </a:solidFill>
              </a:rPr>
              <a:t>postup</a:t>
            </a:r>
            <a:r>
              <a:rPr lang="cs-CZ" dirty="0"/>
              <a:t> je zadavatel povinen řádně </a:t>
            </a:r>
            <a:r>
              <a:rPr lang="cs-CZ" dirty="0">
                <a:solidFill>
                  <a:srgbClr val="FF0000"/>
                </a:solidFill>
              </a:rPr>
              <a:t>odůvodnit</a:t>
            </a:r>
            <a:r>
              <a:rPr lang="cs-CZ" dirty="0"/>
              <a:t>.</a:t>
            </a:r>
          </a:p>
          <a:p>
            <a:endParaRPr lang="cs-CZ" dirty="0"/>
          </a:p>
        </p:txBody>
      </p:sp>
    </p:spTree>
    <p:extLst>
      <p:ext uri="{BB962C8B-B14F-4D97-AF65-F5344CB8AC3E}">
        <p14:creationId xmlns:p14="http://schemas.microsoft.com/office/powerpoint/2010/main" val="3250644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2B6358-6D9D-4E42-AD79-E825C6892FF9}"/>
              </a:ext>
            </a:extLst>
          </p:cNvPr>
          <p:cNvSpPr>
            <a:spLocks noGrp="1"/>
          </p:cNvSpPr>
          <p:nvPr>
            <p:ph type="title"/>
          </p:nvPr>
        </p:nvSpPr>
        <p:spPr>
          <a:xfrm>
            <a:off x="457200" y="274638"/>
            <a:ext cx="8229600" cy="706090"/>
          </a:xfrm>
        </p:spPr>
        <p:txBody>
          <a:bodyPr>
            <a:normAutofit fontScale="90000"/>
          </a:bodyPr>
          <a:lstStyle/>
          <a:p>
            <a:r>
              <a:rPr lang="cs-CZ" b="1" dirty="0">
                <a:solidFill>
                  <a:schemeClr val="accent1"/>
                </a:solidFill>
              </a:rPr>
              <a:t>Úkrok stranou – sociálně (z)</a:t>
            </a:r>
            <a:r>
              <a:rPr lang="cs-CZ" b="1" dirty="0" err="1">
                <a:solidFill>
                  <a:schemeClr val="accent1"/>
                </a:solidFill>
              </a:rPr>
              <a:t>odpověné</a:t>
            </a:r>
            <a:r>
              <a:rPr lang="cs-CZ" b="1" dirty="0">
                <a:solidFill>
                  <a:schemeClr val="accent1"/>
                </a:solidFill>
              </a:rPr>
              <a:t> zásady?</a:t>
            </a:r>
          </a:p>
        </p:txBody>
      </p:sp>
      <p:sp>
        <p:nvSpPr>
          <p:cNvPr id="3" name="Zástupný symbol pro obsah 2">
            <a:extLst>
              <a:ext uri="{FF2B5EF4-FFF2-40B4-BE49-F238E27FC236}">
                <a16:creationId xmlns:a16="http://schemas.microsoft.com/office/drawing/2014/main" id="{B3C0C438-F16B-4A7B-BE59-8292723D4D39}"/>
              </a:ext>
            </a:extLst>
          </p:cNvPr>
          <p:cNvSpPr>
            <a:spLocks noGrp="1"/>
          </p:cNvSpPr>
          <p:nvPr>
            <p:ph idx="1"/>
          </p:nvPr>
        </p:nvSpPr>
        <p:spPr>
          <a:xfrm>
            <a:off x="457200" y="1196752"/>
            <a:ext cx="8229600" cy="5400600"/>
          </a:xfrm>
        </p:spPr>
        <p:txBody>
          <a:bodyPr>
            <a:normAutofit fontScale="62500" lnSpcReduction="20000"/>
          </a:bodyPr>
          <a:lstStyle/>
          <a:p>
            <a:endParaRPr lang="cs-CZ" dirty="0"/>
          </a:p>
          <a:p>
            <a:endParaRPr lang="cs-CZ" dirty="0"/>
          </a:p>
          <a:p>
            <a:r>
              <a:rPr lang="cs-CZ" b="1" dirty="0"/>
              <a:t>§ 28 - definice</a:t>
            </a:r>
          </a:p>
          <a:p>
            <a:pPr algn="just"/>
            <a:r>
              <a:rPr lang="cs-CZ" b="1" dirty="0"/>
              <a:t>p)</a:t>
            </a:r>
            <a:r>
              <a:rPr lang="cs-CZ" dirty="0"/>
              <a:t>  </a:t>
            </a:r>
            <a:r>
              <a:rPr lang="cs-CZ" sz="3800" dirty="0"/>
              <a:t>sociálně odpovědným zadáváním postup podle tohoto zákona, při kterém má zadavatel povinnost zohlednit </a:t>
            </a:r>
            <a:r>
              <a:rPr lang="cs-CZ" sz="3800" dirty="0">
                <a:solidFill>
                  <a:srgbClr val="FF0000"/>
                </a:solidFill>
              </a:rPr>
              <a:t>například</a:t>
            </a:r>
            <a:r>
              <a:rPr lang="cs-CZ" sz="3800" dirty="0"/>
              <a:t> pracovní příležitosti, sociální začlenění, důstojné pracovní podmínky </a:t>
            </a:r>
            <a:r>
              <a:rPr lang="cs-CZ" sz="3800" dirty="0">
                <a:solidFill>
                  <a:srgbClr val="FF0000"/>
                </a:solidFill>
              </a:rPr>
              <a:t>a další</a:t>
            </a:r>
            <a:r>
              <a:rPr lang="cs-CZ" sz="3800" dirty="0"/>
              <a:t> sociálně relevantní hlediska spojená s veřejnou zakázkou,</a:t>
            </a:r>
          </a:p>
          <a:p>
            <a:pPr algn="just"/>
            <a:r>
              <a:rPr lang="cs-CZ" sz="3800" b="1" dirty="0"/>
              <a:t>q)</a:t>
            </a:r>
            <a:r>
              <a:rPr lang="cs-CZ" sz="3800" dirty="0"/>
              <a:t> environmentálně odpovědným zadáváním postup podle tohoto zákona, při kterém má zadavatel povinnost zohlednit </a:t>
            </a:r>
            <a:r>
              <a:rPr lang="cs-CZ" sz="3800" dirty="0">
                <a:solidFill>
                  <a:srgbClr val="FF0000"/>
                </a:solidFill>
              </a:rPr>
              <a:t>například </a:t>
            </a:r>
            <a:r>
              <a:rPr lang="cs-CZ" sz="3800" dirty="0"/>
              <a:t>dopad na životní prostředí, trvale udržitelný rozvoj, životní cyklus dodávky, služby nebo stavební práce </a:t>
            </a:r>
            <a:r>
              <a:rPr lang="cs-CZ" sz="3800" dirty="0">
                <a:solidFill>
                  <a:srgbClr val="FF0000"/>
                </a:solidFill>
              </a:rPr>
              <a:t>a další </a:t>
            </a:r>
            <a:r>
              <a:rPr lang="cs-CZ" sz="3800" dirty="0"/>
              <a:t>environmentálně relevantní hlediska spojená s veřejnou zakázkou,</a:t>
            </a:r>
          </a:p>
          <a:p>
            <a:pPr algn="just"/>
            <a:r>
              <a:rPr lang="cs-CZ" sz="3800" b="1" dirty="0"/>
              <a:t>r)</a:t>
            </a:r>
            <a:r>
              <a:rPr lang="cs-CZ" sz="3800" dirty="0"/>
              <a:t> inovaci implementace nového nebo značně zlepšeného produktu, služby nebo postupu související s předmětem veřejné zakázky.</a:t>
            </a:r>
          </a:p>
          <a:p>
            <a:endParaRPr lang="cs-CZ" dirty="0"/>
          </a:p>
        </p:txBody>
      </p:sp>
    </p:spTree>
    <p:extLst>
      <p:ext uri="{BB962C8B-B14F-4D97-AF65-F5344CB8AC3E}">
        <p14:creationId xmlns:p14="http://schemas.microsoft.com/office/powerpoint/2010/main" val="64274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134/2016 Sb., o zadávání veřejných zakázek</a:t>
            </a:r>
          </a:p>
          <a:p>
            <a:endParaRPr lang="cs-CZ" dirty="0">
              <a:hlinkClick r:id="rId3"/>
            </a:endParaRPr>
          </a:p>
          <a:p>
            <a:r>
              <a:rPr lang="cs-CZ" dirty="0">
                <a:hlinkClick r:id="rId3"/>
              </a:rPr>
              <a:t>http://www.portal-vz.cz/cs/Jak-na-zadavani-verejnych-zakazek/Legislativa-a-Judikatura/Legislativa/Zakon-o-zadavani-verejnych-zakazek-a-jeho-provadeci-predpisy/Uplne-aktualni-zneni-zakona-o-zadavani-verejnych-zakazek</a:t>
            </a:r>
            <a:endParaRPr lang="cs-CZ" dirty="0"/>
          </a:p>
          <a:p>
            <a:endParaRPr lang="cs-CZ" dirty="0"/>
          </a:p>
          <a:p>
            <a:endParaRPr lang="cs-CZ" dirty="0"/>
          </a:p>
        </p:txBody>
      </p:sp>
      <p:sp>
        <p:nvSpPr>
          <p:cNvPr id="3" name="Nadpis 2"/>
          <p:cNvSpPr>
            <a:spLocks noGrp="1"/>
          </p:cNvSpPr>
          <p:nvPr>
            <p:ph type="title"/>
          </p:nvPr>
        </p:nvSpPr>
        <p:spPr/>
        <p:txBody>
          <a:bodyPr/>
          <a:lstStyle/>
          <a:p>
            <a:r>
              <a:rPr lang="cs-CZ" dirty="0"/>
              <a:t>Zákon</a:t>
            </a:r>
          </a:p>
        </p:txBody>
      </p:sp>
    </p:spTree>
    <p:extLst>
      <p:ext uri="{BB962C8B-B14F-4D97-AF65-F5344CB8AC3E}">
        <p14:creationId xmlns:p14="http://schemas.microsoft.com/office/powerpoint/2010/main" val="1980171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a:t>hospodárnost</a:t>
            </a:r>
          </a:p>
          <a:p>
            <a:r>
              <a:rPr lang="cs-CZ" dirty="0"/>
              <a:t>účelnost</a:t>
            </a:r>
          </a:p>
          <a:p>
            <a:r>
              <a:rPr lang="cs-CZ" dirty="0"/>
              <a:t>efektivnost</a:t>
            </a:r>
          </a:p>
          <a:p>
            <a:endParaRPr lang="cs-CZ" dirty="0"/>
          </a:p>
          <a:p>
            <a:r>
              <a:rPr lang="cs-CZ" dirty="0"/>
              <a:t>Metodika veřejného nakupování: Naplňování principů 3E v praxi veřejného zadávání</a:t>
            </a:r>
          </a:p>
          <a:p>
            <a:r>
              <a:rPr lang="cs-CZ" dirty="0">
                <a:hlinkClick r:id="rId3"/>
              </a:rPr>
              <a:t>https://www.mfcr.cz/cs/legislativa/metodiky/2016/metodicky-pokyn-chj-c-3--metodika-verejn-25582</a:t>
            </a:r>
            <a:r>
              <a:rPr lang="cs-CZ" dirty="0"/>
              <a:t> </a:t>
            </a:r>
          </a:p>
          <a:p>
            <a:endParaRPr lang="cs-CZ" dirty="0"/>
          </a:p>
        </p:txBody>
      </p:sp>
      <p:sp>
        <p:nvSpPr>
          <p:cNvPr id="3" name="Nadpis 2"/>
          <p:cNvSpPr>
            <a:spLocks noGrp="1"/>
          </p:cNvSpPr>
          <p:nvPr>
            <p:ph type="title"/>
          </p:nvPr>
        </p:nvSpPr>
        <p:spPr/>
        <p:txBody>
          <a:bodyPr/>
          <a:lstStyle/>
          <a:p>
            <a:r>
              <a:rPr lang="cs-CZ" dirty="0"/>
              <a:t>Úkrok stranou - zásady 3E</a:t>
            </a:r>
          </a:p>
        </p:txBody>
      </p:sp>
    </p:spTree>
    <p:extLst>
      <p:ext uri="{BB962C8B-B14F-4D97-AF65-F5344CB8AC3E}">
        <p14:creationId xmlns:p14="http://schemas.microsoft.com/office/powerpoint/2010/main" val="1406198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Náročnost kontroly by měla odpovídat náročnosti </a:t>
            </a:r>
          </a:p>
          <a:p>
            <a:endParaRPr lang="cs-CZ" dirty="0"/>
          </a:p>
          <a:p>
            <a:r>
              <a:rPr lang="cs-CZ" dirty="0"/>
              <a:t>nákupu/výběrového/zadávacího řízení</a:t>
            </a:r>
          </a:p>
          <a:p>
            <a:endParaRPr lang="cs-CZ" dirty="0"/>
          </a:p>
          <a:p>
            <a:r>
              <a:rPr lang="cs-CZ" dirty="0"/>
              <a:t>!! 	Zásada přiměřenosti  	!!</a:t>
            </a:r>
          </a:p>
        </p:txBody>
      </p:sp>
      <p:sp>
        <p:nvSpPr>
          <p:cNvPr id="3" name="Nadpis 2"/>
          <p:cNvSpPr>
            <a:spLocks noGrp="1"/>
          </p:cNvSpPr>
          <p:nvPr>
            <p:ph type="title"/>
          </p:nvPr>
        </p:nvSpPr>
        <p:spPr/>
        <p:txBody>
          <a:bodyPr/>
          <a:lstStyle/>
          <a:p>
            <a:r>
              <a:rPr lang="cs-CZ" dirty="0"/>
              <a:t>Principy kontroly</a:t>
            </a:r>
          </a:p>
        </p:txBody>
      </p:sp>
    </p:spTree>
    <p:extLst>
      <p:ext uri="{BB962C8B-B14F-4D97-AF65-F5344CB8AC3E}">
        <p14:creationId xmlns:p14="http://schemas.microsoft.com/office/powerpoint/2010/main" val="359838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a:p>
            <a:r>
              <a:rPr lang="cs-CZ" dirty="0"/>
              <a:t>Kontrola má vycházet ze skutečných povinností, z konkrétní legislativy, z konkrétních pravidel programu, dotace</a:t>
            </a:r>
          </a:p>
          <a:p>
            <a:endParaRPr lang="cs-CZ" dirty="0"/>
          </a:p>
          <a:p>
            <a:r>
              <a:rPr lang="cs-CZ" dirty="0"/>
              <a:t>	(Chce to někdo? Nařizuje to něco? Dává mi zákon možnost volby? Rozumím tomu? Nezeptám se radši?)</a:t>
            </a:r>
          </a:p>
        </p:txBody>
      </p:sp>
      <p:sp>
        <p:nvSpPr>
          <p:cNvPr id="3" name="Nadpis 2"/>
          <p:cNvSpPr>
            <a:spLocks noGrp="1"/>
          </p:cNvSpPr>
          <p:nvPr>
            <p:ph type="title"/>
          </p:nvPr>
        </p:nvSpPr>
        <p:spPr/>
        <p:txBody>
          <a:bodyPr/>
          <a:lstStyle/>
          <a:p>
            <a:r>
              <a:rPr lang="cs-CZ" dirty="0"/>
              <a:t>Principy kontroly</a:t>
            </a:r>
          </a:p>
        </p:txBody>
      </p:sp>
    </p:spTree>
    <p:extLst>
      <p:ext uri="{BB962C8B-B14F-4D97-AF65-F5344CB8AC3E}">
        <p14:creationId xmlns:p14="http://schemas.microsoft.com/office/powerpoint/2010/main" val="3334846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a:buFont typeface="Arial" panose="020B0604020202020204" pitchFamily="34" charset="0"/>
              <a:buChar char="•"/>
            </a:pPr>
            <a:r>
              <a:rPr lang="cs-CZ" dirty="0"/>
              <a:t>Kontrola by se měla opírat o skutečnosti, o fakta</a:t>
            </a:r>
          </a:p>
          <a:p>
            <a:pPr marL="457200" indent="-457200">
              <a:buFont typeface="Arial" panose="020B0604020202020204" pitchFamily="34" charset="0"/>
              <a:buChar char="•"/>
            </a:pPr>
            <a:r>
              <a:rPr lang="cs-CZ" dirty="0"/>
              <a:t>Ne vše je regulováno zákonem, příručkami</a:t>
            </a:r>
          </a:p>
          <a:p>
            <a:pPr marL="457200" indent="-457200">
              <a:buFont typeface="Arial" panose="020B0604020202020204" pitchFamily="34" charset="0"/>
              <a:buChar char="•"/>
            </a:pPr>
            <a:r>
              <a:rPr lang="cs-CZ" dirty="0"/>
              <a:t>Kde není regulace, pravidla určuje zadavatel</a:t>
            </a:r>
          </a:p>
          <a:p>
            <a:pPr lvl="0" algn="just"/>
            <a:r>
              <a:rPr lang="cs-CZ" sz="2600" dirty="0"/>
              <a:t>(</a:t>
            </a:r>
            <a:r>
              <a:rPr lang="cs-CZ" sz="2600" i="1" dirty="0"/>
              <a:t>Zadavatel postupuje v zadávacím řízení podle pravidel stanovených tímto zákonem a je přitom povinen dodržet stanovené zadávací podmínky. Pokud pravidla pro průběh zadávacího řízení tento zákon nestanoví, určí je zadavatel v souladu se zásadami podle § 6)</a:t>
            </a:r>
          </a:p>
        </p:txBody>
      </p:sp>
      <p:sp>
        <p:nvSpPr>
          <p:cNvPr id="3" name="Nadpis 2"/>
          <p:cNvSpPr>
            <a:spLocks noGrp="1"/>
          </p:cNvSpPr>
          <p:nvPr>
            <p:ph type="title"/>
          </p:nvPr>
        </p:nvSpPr>
        <p:spPr/>
        <p:txBody>
          <a:bodyPr/>
          <a:lstStyle/>
          <a:p>
            <a:r>
              <a:rPr lang="cs-CZ" dirty="0"/>
              <a:t>Principy kontroly</a:t>
            </a:r>
          </a:p>
        </p:txBody>
      </p:sp>
    </p:spTree>
    <p:extLst>
      <p:ext uri="{BB962C8B-B14F-4D97-AF65-F5344CB8AC3E}">
        <p14:creationId xmlns:p14="http://schemas.microsoft.com/office/powerpoint/2010/main" val="2061340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dirty="0"/>
          </a:p>
          <a:p>
            <a:pPr marL="457200" indent="-457200">
              <a:buFont typeface="Arial" panose="020B0604020202020204" pitchFamily="34" charset="0"/>
              <a:buChar char="•"/>
            </a:pPr>
            <a:r>
              <a:rPr lang="cs-CZ" dirty="0"/>
              <a:t>Rozlišovat podstatné a nepodstatné skutečnosti</a:t>
            </a:r>
          </a:p>
          <a:p>
            <a:pPr marL="457200" indent="-457200">
              <a:buFont typeface="Arial" panose="020B0604020202020204" pitchFamily="34" charset="0"/>
              <a:buChar char="•"/>
            </a:pPr>
            <a:r>
              <a:rPr lang="cs-CZ" dirty="0"/>
              <a:t>Jaký má chyba charakter? Dá se zhojit? Má chyba dopad na výběr dodavatele? Skutečně? A jak velký?</a:t>
            </a:r>
          </a:p>
          <a:p>
            <a:pPr marL="457200" indent="-457200">
              <a:buFont typeface="Arial" panose="020B0604020202020204" pitchFamily="34" charset="0"/>
              <a:buChar char="•"/>
            </a:pPr>
            <a:r>
              <a:rPr lang="cs-CZ" dirty="0"/>
              <a:t>A kdo se bude pochybením zabývat?</a:t>
            </a:r>
          </a:p>
        </p:txBody>
      </p:sp>
      <p:sp>
        <p:nvSpPr>
          <p:cNvPr id="3" name="Nadpis 2"/>
          <p:cNvSpPr>
            <a:spLocks noGrp="1"/>
          </p:cNvSpPr>
          <p:nvPr>
            <p:ph type="title"/>
          </p:nvPr>
        </p:nvSpPr>
        <p:spPr/>
        <p:txBody>
          <a:bodyPr/>
          <a:lstStyle/>
          <a:p>
            <a:r>
              <a:rPr lang="cs-CZ" dirty="0"/>
              <a:t>Principy kontroly</a:t>
            </a:r>
          </a:p>
        </p:txBody>
      </p:sp>
    </p:spTree>
    <p:extLst>
      <p:ext uri="{BB962C8B-B14F-4D97-AF65-F5344CB8AC3E}">
        <p14:creationId xmlns:p14="http://schemas.microsoft.com/office/powerpoint/2010/main" val="425763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spcBef>
                <a:spcPct val="50000"/>
              </a:spcBef>
              <a:buFontTx/>
              <a:buChar char="•"/>
            </a:pPr>
            <a:r>
              <a:rPr lang="cs-CZ" altLang="cs-CZ" sz="3600" dirty="0"/>
              <a:t>Nejčastější chyby v zadávacím řízení:</a:t>
            </a:r>
          </a:p>
          <a:p>
            <a:pPr marL="800100" lvl="1" indent="-342900">
              <a:spcBef>
                <a:spcPct val="50000"/>
              </a:spcBef>
              <a:buFont typeface="Arial" panose="020B0604020202020204" pitchFamily="34" charset="0"/>
              <a:buChar char="•"/>
            </a:pPr>
            <a:r>
              <a:rPr lang="cs-CZ" altLang="cs-CZ" dirty="0"/>
              <a:t>špatně připravená zadávací dokumentace</a:t>
            </a:r>
          </a:p>
          <a:p>
            <a:pPr marL="800100" lvl="1" indent="-342900">
              <a:spcBef>
                <a:spcPct val="50000"/>
              </a:spcBef>
              <a:buFont typeface="Arial" panose="020B0604020202020204" pitchFamily="34" charset="0"/>
              <a:buChar char="•"/>
            </a:pPr>
            <a:r>
              <a:rPr lang="cs-CZ" altLang="cs-CZ" dirty="0"/>
              <a:t>špatně definovaný předmět plnění</a:t>
            </a:r>
          </a:p>
          <a:p>
            <a:pPr marL="800100" lvl="1" indent="-342900">
              <a:spcBef>
                <a:spcPct val="50000"/>
              </a:spcBef>
              <a:buFont typeface="Arial" panose="020B0604020202020204" pitchFamily="34" charset="0"/>
              <a:buChar char="•"/>
            </a:pPr>
            <a:r>
              <a:rPr lang="cs-CZ" altLang="cs-CZ" dirty="0"/>
              <a:t>Špatně nastavená kvalifikační kritéria a jejich používání</a:t>
            </a:r>
          </a:p>
          <a:p>
            <a:pPr marL="800100" lvl="1" indent="-342900">
              <a:spcBef>
                <a:spcPct val="50000"/>
              </a:spcBef>
              <a:buFont typeface="Arial" panose="020B0604020202020204" pitchFamily="34" charset="0"/>
              <a:buChar char="•"/>
            </a:pPr>
            <a:r>
              <a:rPr lang="cs-CZ" altLang="cs-CZ" dirty="0"/>
              <a:t>Špatně nastavená hodnotící kritéria</a:t>
            </a:r>
            <a:endParaRPr lang="cs-CZ" dirty="0"/>
          </a:p>
        </p:txBody>
      </p:sp>
      <p:sp>
        <p:nvSpPr>
          <p:cNvPr id="3" name="Nadpis 2"/>
          <p:cNvSpPr>
            <a:spLocks noGrp="1"/>
          </p:cNvSpPr>
          <p:nvPr>
            <p:ph type="title"/>
          </p:nvPr>
        </p:nvSpPr>
        <p:spPr/>
        <p:txBody>
          <a:bodyPr/>
          <a:lstStyle/>
          <a:p>
            <a:r>
              <a:rPr lang="cs-CZ" dirty="0"/>
              <a:t>Principy kontroly</a:t>
            </a:r>
          </a:p>
        </p:txBody>
      </p:sp>
    </p:spTree>
    <p:extLst>
      <p:ext uri="{BB962C8B-B14F-4D97-AF65-F5344CB8AC3E}">
        <p14:creationId xmlns:p14="http://schemas.microsoft.com/office/powerpoint/2010/main" val="1220538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ct val="50000"/>
              </a:spcBef>
              <a:buFontTx/>
              <a:buChar char="•"/>
            </a:pPr>
            <a:r>
              <a:rPr lang="cs-CZ" altLang="cs-CZ" sz="3600" dirty="0"/>
              <a:t>  Nejčastější chyby v zadávacím řízení:</a:t>
            </a:r>
          </a:p>
          <a:p>
            <a:pPr marL="1257300" lvl="1" indent="-514350">
              <a:spcBef>
                <a:spcPct val="50000"/>
              </a:spcBef>
              <a:buFont typeface="Arial" panose="020B0604020202020204" pitchFamily="34" charset="0"/>
              <a:buChar char="•"/>
            </a:pPr>
            <a:r>
              <a:rPr lang="cs-CZ" altLang="cs-CZ" dirty="0"/>
              <a:t>Nesprávný způsob hodnocení nabídek</a:t>
            </a:r>
          </a:p>
          <a:p>
            <a:pPr marL="1257300" lvl="1" indent="-514350">
              <a:spcBef>
                <a:spcPct val="50000"/>
              </a:spcBef>
              <a:buFont typeface="Arial" panose="020B0604020202020204" pitchFamily="34" charset="0"/>
              <a:buChar char="•"/>
            </a:pPr>
            <a:r>
              <a:rPr lang="cs-CZ" altLang="cs-CZ" dirty="0"/>
              <a:t>nedostatečná transparentnost procesu zadání</a:t>
            </a:r>
          </a:p>
          <a:p>
            <a:pPr marL="1257300" lvl="1" indent="-514350">
              <a:spcBef>
                <a:spcPct val="50000"/>
              </a:spcBef>
              <a:buFont typeface="Arial" panose="020B0604020202020204" pitchFamily="34" charset="0"/>
              <a:buChar char="•"/>
            </a:pPr>
            <a:r>
              <a:rPr lang="cs-CZ" altLang="cs-CZ" dirty="0"/>
              <a:t>Změna smluvních podmínek – podstatné změny</a:t>
            </a:r>
          </a:p>
          <a:p>
            <a:pPr marL="1257300" lvl="1" indent="-514350">
              <a:spcBef>
                <a:spcPct val="50000"/>
              </a:spcBef>
              <a:buFont typeface="Arial" panose="020B0604020202020204" pitchFamily="34" charset="0"/>
              <a:buChar char="•"/>
            </a:pPr>
            <a:r>
              <a:rPr lang="cs-CZ" altLang="cs-CZ" dirty="0"/>
              <a:t>Velké množství formálních chyb</a:t>
            </a:r>
          </a:p>
        </p:txBody>
      </p:sp>
      <p:sp>
        <p:nvSpPr>
          <p:cNvPr id="3" name="Nadpis 2"/>
          <p:cNvSpPr>
            <a:spLocks noGrp="1"/>
          </p:cNvSpPr>
          <p:nvPr>
            <p:ph type="title"/>
          </p:nvPr>
        </p:nvSpPr>
        <p:spPr/>
        <p:txBody>
          <a:bodyPr/>
          <a:lstStyle/>
          <a:p>
            <a:r>
              <a:rPr lang="cs-CZ" dirty="0"/>
              <a:t>Principy kontroly</a:t>
            </a:r>
          </a:p>
        </p:txBody>
      </p:sp>
    </p:spTree>
    <p:extLst>
      <p:ext uri="{BB962C8B-B14F-4D97-AF65-F5344CB8AC3E}">
        <p14:creationId xmlns:p14="http://schemas.microsoft.com/office/powerpoint/2010/main" val="1629345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ct val="50000"/>
              </a:spcBef>
              <a:buFontTx/>
              <a:buChar char="•"/>
            </a:pPr>
            <a:r>
              <a:rPr lang="cs-CZ" altLang="cs-CZ" sz="3600" dirty="0"/>
              <a:t>  Nejčastější chyby v zadávacím řízení:</a:t>
            </a:r>
          </a:p>
          <a:p>
            <a:pPr marL="800100" lvl="1" indent="-342900">
              <a:lnSpc>
                <a:spcPct val="90000"/>
              </a:lnSpc>
              <a:spcBef>
                <a:spcPct val="50000"/>
              </a:spcBef>
              <a:buFont typeface="Arial" panose="020B0604020202020204" pitchFamily="34" charset="0"/>
              <a:buChar char="•"/>
            </a:pPr>
            <a:r>
              <a:rPr lang="cs-CZ" altLang="cs-CZ" dirty="0"/>
              <a:t>Špatně zvolený druh zadávacího řízení (transformace zařízení/dodávky)</a:t>
            </a:r>
          </a:p>
          <a:p>
            <a:pPr marL="800100" lvl="1" indent="-342900">
              <a:lnSpc>
                <a:spcPct val="90000"/>
              </a:lnSpc>
              <a:spcBef>
                <a:spcPct val="50000"/>
              </a:spcBef>
              <a:buFont typeface="Arial" panose="020B0604020202020204" pitchFamily="34" charset="0"/>
              <a:buChar char="•"/>
            </a:pPr>
            <a:r>
              <a:rPr lang="cs-CZ" altLang="cs-CZ" dirty="0"/>
              <a:t> Dělení zakázek/slučování zakázek</a:t>
            </a:r>
          </a:p>
          <a:p>
            <a:pPr marL="800100" lvl="1" indent="-342900">
              <a:lnSpc>
                <a:spcPct val="90000"/>
              </a:lnSpc>
              <a:spcBef>
                <a:spcPct val="50000"/>
              </a:spcBef>
              <a:buFont typeface="Arial" panose="020B0604020202020204" pitchFamily="34" charset="0"/>
              <a:buChar char="•"/>
            </a:pPr>
            <a:r>
              <a:rPr lang="cs-CZ" altLang="cs-CZ" dirty="0"/>
              <a:t> Zvýhodnění konkrétních výrobců/výrobků</a:t>
            </a:r>
          </a:p>
        </p:txBody>
      </p:sp>
      <p:sp>
        <p:nvSpPr>
          <p:cNvPr id="3" name="Nadpis 2"/>
          <p:cNvSpPr>
            <a:spLocks noGrp="1"/>
          </p:cNvSpPr>
          <p:nvPr>
            <p:ph type="title"/>
          </p:nvPr>
        </p:nvSpPr>
        <p:spPr/>
        <p:txBody>
          <a:bodyPr/>
          <a:lstStyle/>
          <a:p>
            <a:r>
              <a:rPr lang="cs-CZ" dirty="0"/>
              <a:t>Principy kontroly</a:t>
            </a:r>
          </a:p>
        </p:txBody>
      </p:sp>
    </p:spTree>
    <p:extLst>
      <p:ext uri="{BB962C8B-B14F-4D97-AF65-F5344CB8AC3E}">
        <p14:creationId xmlns:p14="http://schemas.microsoft.com/office/powerpoint/2010/main" val="3665192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veřejná zakázka</a:t>
            </a:r>
          </a:p>
          <a:p>
            <a:r>
              <a:rPr lang="cs-CZ" dirty="0"/>
              <a:t>výjimky, spolupráce</a:t>
            </a:r>
          </a:p>
          <a:p>
            <a:endParaRPr lang="cs-CZ" dirty="0"/>
          </a:p>
          <a:p>
            <a:r>
              <a:rPr lang="cs-CZ" dirty="0"/>
              <a:t>Jsem zadavatel podle ZZVZ ?</a:t>
            </a:r>
          </a:p>
          <a:p>
            <a:r>
              <a:rPr lang="cs-CZ" dirty="0"/>
              <a:t>Musím zadávat? Nemohu to nějak legálně obejít?</a:t>
            </a:r>
          </a:p>
          <a:p>
            <a:r>
              <a:rPr lang="cs-CZ" dirty="0"/>
              <a:t> </a:t>
            </a:r>
          </a:p>
        </p:txBody>
      </p:sp>
      <p:sp>
        <p:nvSpPr>
          <p:cNvPr id="3" name="Nadpis 2"/>
          <p:cNvSpPr>
            <a:spLocks noGrp="1"/>
          </p:cNvSpPr>
          <p:nvPr>
            <p:ph type="title"/>
          </p:nvPr>
        </p:nvSpPr>
        <p:spPr/>
        <p:txBody>
          <a:bodyPr/>
          <a:lstStyle/>
          <a:p>
            <a:r>
              <a:rPr lang="cs-CZ" dirty="0"/>
              <a:t>Zadávací řízení</a:t>
            </a:r>
          </a:p>
        </p:txBody>
      </p:sp>
    </p:spTree>
    <p:extLst>
      <p:ext uri="{BB962C8B-B14F-4D97-AF65-F5344CB8AC3E}">
        <p14:creationId xmlns:p14="http://schemas.microsoft.com/office/powerpoint/2010/main" val="2189874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dirty="0"/>
              <a:t>zadavatel </a:t>
            </a:r>
            <a:r>
              <a:rPr lang="cs-CZ" b="1" dirty="0"/>
              <a:t>nemá povinnost </a:t>
            </a:r>
            <a:r>
              <a:rPr lang="cs-CZ" dirty="0"/>
              <a:t>zadat VZ v zadávacím řízení</a:t>
            </a:r>
          </a:p>
          <a:p>
            <a:endParaRPr lang="cs-CZ" sz="2700" dirty="0"/>
          </a:p>
          <a:p>
            <a:r>
              <a:rPr lang="cs-CZ" sz="2700" dirty="0"/>
              <a:t>obecné</a:t>
            </a:r>
          </a:p>
          <a:p>
            <a:r>
              <a:rPr lang="cs-CZ" sz="2700" dirty="0"/>
              <a:t>podlimitní</a:t>
            </a:r>
          </a:p>
          <a:p>
            <a:r>
              <a:rPr lang="cs-CZ" sz="2700" dirty="0"/>
              <a:t>veřejné zakázky malého rozsahu</a:t>
            </a:r>
          </a:p>
          <a:p>
            <a:endParaRPr lang="cs-CZ" dirty="0"/>
          </a:p>
        </p:txBody>
      </p:sp>
      <p:sp>
        <p:nvSpPr>
          <p:cNvPr id="3" name="Nadpis 2"/>
          <p:cNvSpPr>
            <a:spLocks noGrp="1"/>
          </p:cNvSpPr>
          <p:nvPr>
            <p:ph type="title"/>
          </p:nvPr>
        </p:nvSpPr>
        <p:spPr/>
        <p:txBody>
          <a:bodyPr/>
          <a:lstStyle/>
          <a:p>
            <a:r>
              <a:rPr lang="cs-CZ" dirty="0"/>
              <a:t>Výjimky § 29 - § 31</a:t>
            </a:r>
          </a:p>
        </p:txBody>
      </p:sp>
    </p:spTree>
    <p:extLst>
      <p:ext uri="{BB962C8B-B14F-4D97-AF65-F5344CB8AC3E}">
        <p14:creationId xmlns:p14="http://schemas.microsoft.com/office/powerpoint/2010/main" val="166997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hlinkClick r:id="rId3"/>
              </a:rPr>
              <a:t>www.portal-vz.cz</a:t>
            </a:r>
            <a:endParaRPr lang="cs-CZ" dirty="0"/>
          </a:p>
          <a:p>
            <a:endParaRPr lang="cs-CZ" dirty="0"/>
          </a:p>
        </p:txBody>
      </p:sp>
      <p:sp>
        <p:nvSpPr>
          <p:cNvPr id="3" name="Nadpis 2"/>
          <p:cNvSpPr>
            <a:spLocks noGrp="1"/>
          </p:cNvSpPr>
          <p:nvPr>
            <p:ph type="title"/>
          </p:nvPr>
        </p:nvSpPr>
        <p:spPr/>
        <p:txBody>
          <a:bodyPr/>
          <a:lstStyle/>
          <a:p>
            <a:r>
              <a:rPr lang="cs-CZ" dirty="0"/>
              <a:t>Portál o veřejných zakázkách a koncesích</a:t>
            </a:r>
          </a:p>
        </p:txBody>
      </p:sp>
    </p:spTree>
    <p:extLst>
      <p:ext uri="{BB962C8B-B14F-4D97-AF65-F5344CB8AC3E}">
        <p14:creationId xmlns:p14="http://schemas.microsoft.com/office/powerpoint/2010/main" val="782385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Výjimka pro VZMR § 31</a:t>
            </a:r>
          </a:p>
        </p:txBody>
      </p:sp>
      <p:sp>
        <p:nvSpPr>
          <p:cNvPr id="3" name="Zástupný symbol pro obsah 2"/>
          <p:cNvSpPr>
            <a:spLocks noGrp="1"/>
          </p:cNvSpPr>
          <p:nvPr>
            <p:ph idx="10"/>
          </p:nvPr>
        </p:nvSpPr>
        <p:spPr/>
        <p:txBody>
          <a:bodyPr/>
          <a:lstStyle/>
          <a:p>
            <a:endParaRPr lang="cs-CZ" dirty="0">
              <a:solidFill>
                <a:srgbClr val="FF0000"/>
              </a:solidFill>
            </a:endParaRPr>
          </a:p>
          <a:p>
            <a:r>
              <a:rPr lang="cs-CZ" dirty="0">
                <a:solidFill>
                  <a:srgbClr val="FF0000"/>
                </a:solidFill>
              </a:rPr>
              <a:t>zadavatel není povinen zadat v ZŘ veřejnou zakázku malého rozsahu</a:t>
            </a:r>
          </a:p>
          <a:p>
            <a:r>
              <a:rPr lang="cs-CZ" dirty="0">
                <a:solidFill>
                  <a:srgbClr val="FF0000"/>
                </a:solidFill>
              </a:rPr>
              <a:t>povinnost dodržet zásady podle § 6 odst. 1 až 3</a:t>
            </a:r>
          </a:p>
          <a:p>
            <a:r>
              <a:rPr lang="cs-CZ" dirty="0">
                <a:solidFill>
                  <a:srgbClr val="FF0000"/>
                </a:solidFill>
              </a:rPr>
              <a:t>Tedy </a:t>
            </a:r>
            <a:r>
              <a:rPr lang="cs-CZ" dirty="0" err="1">
                <a:solidFill>
                  <a:srgbClr val="FF0000"/>
                </a:solidFill>
              </a:rPr>
              <a:t>sovz</a:t>
            </a:r>
            <a:r>
              <a:rPr lang="cs-CZ" dirty="0">
                <a:solidFill>
                  <a:srgbClr val="FF0000"/>
                </a:solidFill>
              </a:rPr>
              <a:t> není povinné</a:t>
            </a:r>
          </a:p>
        </p:txBody>
      </p:sp>
    </p:spTree>
    <p:extLst>
      <p:ext uri="{BB962C8B-B14F-4D97-AF65-F5344CB8AC3E}">
        <p14:creationId xmlns:p14="http://schemas.microsoft.com/office/powerpoint/2010/main" val="2427165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a:p>
            <a:endParaRPr lang="cs-CZ" dirty="0"/>
          </a:p>
          <a:p>
            <a:r>
              <a:rPr lang="cs-CZ" dirty="0"/>
              <a:t>dodávky, služby, stavební práce, (koncese)</a:t>
            </a:r>
          </a:p>
          <a:p>
            <a:endParaRPr lang="cs-CZ" dirty="0"/>
          </a:p>
        </p:txBody>
      </p:sp>
      <p:sp>
        <p:nvSpPr>
          <p:cNvPr id="3" name="Nadpis 2"/>
          <p:cNvSpPr>
            <a:spLocks noGrp="1"/>
          </p:cNvSpPr>
          <p:nvPr>
            <p:ph type="title"/>
          </p:nvPr>
        </p:nvSpPr>
        <p:spPr/>
        <p:txBody>
          <a:bodyPr/>
          <a:lstStyle/>
          <a:p>
            <a:r>
              <a:rPr lang="cs-CZ" dirty="0"/>
              <a:t>Veřejná zakázka – co vlastně zadávám ?</a:t>
            </a:r>
          </a:p>
        </p:txBody>
      </p:sp>
    </p:spTree>
    <p:extLst>
      <p:ext uri="{BB962C8B-B14F-4D97-AF65-F5344CB8AC3E}">
        <p14:creationId xmlns:p14="http://schemas.microsoft.com/office/powerpoint/2010/main" val="4162339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a:p>
            <a:r>
              <a:rPr lang="cs-CZ" dirty="0"/>
              <a:t>Předpokládaná hodnota</a:t>
            </a:r>
          </a:p>
          <a:p>
            <a:endParaRPr lang="cs-CZ" dirty="0"/>
          </a:p>
        </p:txBody>
      </p:sp>
      <p:sp>
        <p:nvSpPr>
          <p:cNvPr id="3" name="Nadpis 2"/>
          <p:cNvSpPr>
            <a:spLocks noGrp="1"/>
          </p:cNvSpPr>
          <p:nvPr>
            <p:ph type="title"/>
          </p:nvPr>
        </p:nvSpPr>
        <p:spPr/>
        <p:txBody>
          <a:bodyPr/>
          <a:lstStyle/>
          <a:p>
            <a:r>
              <a:rPr lang="cs-CZ" dirty="0"/>
              <a:t>Veřejná zakázka – co vlastně zadávám ?</a:t>
            </a:r>
          </a:p>
        </p:txBody>
      </p:sp>
    </p:spTree>
    <p:extLst>
      <p:ext uri="{BB962C8B-B14F-4D97-AF65-F5344CB8AC3E}">
        <p14:creationId xmlns:p14="http://schemas.microsoft.com/office/powerpoint/2010/main" val="2268045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na základě údajů a informací o zakázkách stejného či podobného předmětu plnění</a:t>
            </a:r>
          </a:p>
          <a:p>
            <a:r>
              <a:rPr lang="cs-CZ" dirty="0"/>
              <a:t>průzkum trhu</a:t>
            </a:r>
          </a:p>
          <a:p>
            <a:r>
              <a:rPr lang="cs-CZ" dirty="0"/>
              <a:t>předběžné tržní konzultace</a:t>
            </a:r>
          </a:p>
          <a:p>
            <a:r>
              <a:rPr lang="cs-CZ" dirty="0"/>
              <a:t>jiný vhodný způsob</a:t>
            </a:r>
          </a:p>
        </p:txBody>
      </p:sp>
      <p:sp>
        <p:nvSpPr>
          <p:cNvPr id="3" name="Nadpis 2"/>
          <p:cNvSpPr>
            <a:spLocks noGrp="1"/>
          </p:cNvSpPr>
          <p:nvPr>
            <p:ph type="title"/>
          </p:nvPr>
        </p:nvSpPr>
        <p:spPr/>
        <p:txBody>
          <a:bodyPr/>
          <a:lstStyle/>
          <a:p>
            <a:r>
              <a:rPr lang="cs-CZ" dirty="0"/>
              <a:t>Předpokládaná hodnota § 16 - 23</a:t>
            </a:r>
          </a:p>
        </p:txBody>
      </p:sp>
    </p:spTree>
    <p:extLst>
      <p:ext uri="{BB962C8B-B14F-4D97-AF65-F5344CB8AC3E}">
        <p14:creationId xmlns:p14="http://schemas.microsoft.com/office/powerpoint/2010/main" val="55746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Předpokládaná hodnota:</a:t>
            </a:r>
          </a:p>
          <a:p>
            <a:pPr marL="457200" indent="-457200">
              <a:buFont typeface="Arial" panose="020B0604020202020204" pitchFamily="34" charset="0"/>
              <a:buChar char="•"/>
            </a:pPr>
            <a:r>
              <a:rPr lang="cs-CZ" dirty="0"/>
              <a:t>Vše ze smlouvy?</a:t>
            </a:r>
          </a:p>
          <a:p>
            <a:pPr marL="457200" indent="-457200">
              <a:buFont typeface="Arial" panose="020B0604020202020204" pitchFamily="34" charset="0"/>
              <a:buChar char="•"/>
            </a:pPr>
            <a:r>
              <a:rPr lang="cs-CZ" dirty="0"/>
              <a:t>Není VZ pravidelně se opakující/dlouhotrvající?</a:t>
            </a:r>
          </a:p>
          <a:p>
            <a:pPr marL="457200" indent="-457200">
              <a:buFont typeface="Arial" panose="020B0604020202020204" pitchFamily="34" charset="0"/>
              <a:buChar char="•"/>
            </a:pPr>
            <a:r>
              <a:rPr lang="cs-CZ" dirty="0"/>
              <a:t>Nejde nikoliv o stavební práce, ale o S/D?</a:t>
            </a:r>
          </a:p>
          <a:p>
            <a:pPr marL="457200" indent="-457200">
              <a:buFont typeface="Arial" panose="020B0604020202020204" pitchFamily="34" charset="0"/>
              <a:buChar char="•"/>
            </a:pPr>
            <a:r>
              <a:rPr lang="cs-CZ" dirty="0"/>
              <a:t>Nepřesáhla cena při podpisu smlouvy limity pro </a:t>
            </a:r>
            <a:r>
              <a:rPr lang="cs-CZ" dirty="0" err="1"/>
              <a:t>vzmr</a:t>
            </a:r>
            <a:r>
              <a:rPr lang="cs-CZ" dirty="0"/>
              <a:t>/ZŘ</a:t>
            </a:r>
          </a:p>
        </p:txBody>
      </p:sp>
      <p:sp>
        <p:nvSpPr>
          <p:cNvPr id="3" name="Nadpis 2"/>
          <p:cNvSpPr>
            <a:spLocks noGrp="1"/>
          </p:cNvSpPr>
          <p:nvPr>
            <p:ph type="title"/>
          </p:nvPr>
        </p:nvSpPr>
        <p:spPr/>
        <p:txBody>
          <a:bodyPr/>
          <a:lstStyle/>
          <a:p>
            <a:r>
              <a:rPr lang="cs-CZ" dirty="0"/>
              <a:t>Předpokládaná hodnota § 16 - 23</a:t>
            </a:r>
          </a:p>
        </p:txBody>
      </p:sp>
    </p:spTree>
    <p:extLst>
      <p:ext uri="{BB962C8B-B14F-4D97-AF65-F5344CB8AC3E}">
        <p14:creationId xmlns:p14="http://schemas.microsoft.com/office/powerpoint/2010/main" val="821457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3200" dirty="0"/>
              <a:t>§ 16 odst. 5  - k okamžiku zahájení ZŘ</a:t>
            </a:r>
          </a:p>
          <a:p>
            <a:r>
              <a:rPr lang="cs-CZ" sz="3200" dirty="0"/>
              <a:t>ale !</a:t>
            </a:r>
          </a:p>
          <a:p>
            <a:r>
              <a:rPr lang="cs-CZ" sz="3200" dirty="0"/>
              <a:t>k okamžiku zadání veřejné zakázky, pokud nebyla zadána v zadávacím řízení (!!!)</a:t>
            </a:r>
          </a:p>
          <a:p>
            <a:r>
              <a:rPr lang="cs-CZ" sz="3200" dirty="0"/>
              <a:t>§ 16 odst.6 – nebyla-li zadána v ZŘ, cena nebo údaje ve smlouvě</a:t>
            </a:r>
          </a:p>
          <a:p>
            <a:endParaRPr lang="cs-CZ" sz="3200" dirty="0"/>
          </a:p>
          <a:p>
            <a:endParaRPr lang="cs-CZ" dirty="0"/>
          </a:p>
        </p:txBody>
      </p:sp>
      <p:sp>
        <p:nvSpPr>
          <p:cNvPr id="3" name="Nadpis 2"/>
          <p:cNvSpPr>
            <a:spLocks noGrp="1"/>
          </p:cNvSpPr>
          <p:nvPr>
            <p:ph type="title"/>
          </p:nvPr>
        </p:nvSpPr>
        <p:spPr/>
        <p:txBody>
          <a:bodyPr/>
          <a:lstStyle/>
          <a:p>
            <a:r>
              <a:rPr lang="cs-CZ" dirty="0"/>
              <a:t>Předpokládaná hodnota § 16 - 23</a:t>
            </a:r>
          </a:p>
        </p:txBody>
      </p:sp>
    </p:spTree>
    <p:extLst>
      <p:ext uri="{BB962C8B-B14F-4D97-AF65-F5344CB8AC3E}">
        <p14:creationId xmlns:p14="http://schemas.microsoft.com/office/powerpoint/2010/main" val="3586868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Z stanoví předpokládanou hodnotu za všechny své provozní jednotky</a:t>
            </a:r>
          </a:p>
          <a:p>
            <a:r>
              <a:rPr lang="cs-CZ" dirty="0"/>
              <a:t>ALE:</a:t>
            </a:r>
          </a:p>
          <a:p>
            <a:r>
              <a:rPr lang="cs-CZ" dirty="0"/>
              <a:t>Pokud je provozní jednotka „autonomní“ v zadávání předpokládaná hodnota na úrovni této jednotky</a:t>
            </a:r>
          </a:p>
          <a:p>
            <a:r>
              <a:rPr lang="cs-CZ" dirty="0"/>
              <a:t>fakulty, městské části </a:t>
            </a:r>
          </a:p>
          <a:p>
            <a:r>
              <a:rPr lang="cs-CZ" dirty="0"/>
              <a:t>NE: odbory jednoho úřadu</a:t>
            </a:r>
          </a:p>
        </p:txBody>
      </p:sp>
      <p:sp>
        <p:nvSpPr>
          <p:cNvPr id="3" name="Nadpis 2"/>
          <p:cNvSpPr>
            <a:spLocks noGrp="1"/>
          </p:cNvSpPr>
          <p:nvPr>
            <p:ph type="title"/>
          </p:nvPr>
        </p:nvSpPr>
        <p:spPr/>
        <p:txBody>
          <a:bodyPr/>
          <a:lstStyle/>
          <a:p>
            <a:r>
              <a:rPr lang="cs-CZ" sz="3100" dirty="0"/>
              <a:t>Předpokládaná hodnota provozní jednotky</a:t>
            </a:r>
          </a:p>
        </p:txBody>
      </p:sp>
    </p:spTree>
    <p:extLst>
      <p:ext uri="{BB962C8B-B14F-4D97-AF65-F5344CB8AC3E}">
        <p14:creationId xmlns:p14="http://schemas.microsoft.com/office/powerpoint/2010/main" val="487794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b="1" dirty="0"/>
              <a:t>pravidelně pořizované nebo trvající dodávky nebo služby</a:t>
            </a:r>
          </a:p>
          <a:p>
            <a:r>
              <a:rPr lang="cs-CZ" b="1" dirty="0"/>
              <a:t>Rozdíl v postupu určení PH mezi § 18 a 19?</a:t>
            </a:r>
          </a:p>
          <a:p>
            <a:endParaRPr lang="cs-CZ" sz="1000" dirty="0"/>
          </a:p>
          <a:p>
            <a:r>
              <a:rPr lang="cs-CZ" dirty="0"/>
              <a:t>skutečná cena uhrazená za dodávky nebo služby stejného druhu během předcházejících 12 měsíců</a:t>
            </a:r>
          </a:p>
          <a:p>
            <a:r>
              <a:rPr lang="cs-CZ" dirty="0"/>
              <a:t>součet předpokládaných hodnot jednotlivých dodávek a služeb, které mají být zadavatelem zadány během následujících 12 měsíců</a:t>
            </a:r>
          </a:p>
          <a:p>
            <a:endParaRPr lang="cs-CZ" dirty="0"/>
          </a:p>
          <a:p>
            <a:endParaRPr lang="cs-CZ" dirty="0"/>
          </a:p>
        </p:txBody>
      </p:sp>
      <p:sp>
        <p:nvSpPr>
          <p:cNvPr id="3" name="Nadpis 2"/>
          <p:cNvSpPr>
            <a:spLocks noGrp="1"/>
          </p:cNvSpPr>
          <p:nvPr>
            <p:ph type="title"/>
          </p:nvPr>
        </p:nvSpPr>
        <p:spPr/>
        <p:txBody>
          <a:bodyPr/>
          <a:lstStyle/>
          <a:p>
            <a:r>
              <a:rPr lang="cs-CZ" dirty="0"/>
              <a:t>Předpokládaná hodnota</a:t>
            </a:r>
          </a:p>
        </p:txBody>
      </p:sp>
    </p:spTree>
    <p:extLst>
      <p:ext uri="{BB962C8B-B14F-4D97-AF65-F5344CB8AC3E}">
        <p14:creationId xmlns:p14="http://schemas.microsoft.com/office/powerpoint/2010/main" val="22899884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b="1" dirty="0"/>
              <a:t>pravidelně pořizované nebo trvající dodávky nebo služby</a:t>
            </a:r>
          </a:p>
          <a:p>
            <a:endParaRPr lang="cs-CZ" sz="1000" dirty="0"/>
          </a:p>
          <a:p>
            <a:r>
              <a:rPr lang="cs-CZ" dirty="0"/>
              <a:t>výjimka:</a:t>
            </a:r>
          </a:p>
          <a:p>
            <a:r>
              <a:rPr lang="cs-CZ" dirty="0"/>
              <a:t>jednotková cena je v průběhu účetního období proměnlivá a zadavatel pořizuje takové dodávky či služby opakovaně podle svých aktuálních potřeb</a:t>
            </a:r>
          </a:p>
          <a:p>
            <a:r>
              <a:rPr lang="cs-CZ" dirty="0"/>
              <a:t>! Nedosahují limitu podle § 25 ! – takže pouze PR</a:t>
            </a:r>
          </a:p>
          <a:p>
            <a:endParaRPr lang="cs-CZ" dirty="0"/>
          </a:p>
        </p:txBody>
      </p:sp>
      <p:sp>
        <p:nvSpPr>
          <p:cNvPr id="3" name="Nadpis 2"/>
          <p:cNvSpPr>
            <a:spLocks noGrp="1"/>
          </p:cNvSpPr>
          <p:nvPr>
            <p:ph type="title"/>
          </p:nvPr>
        </p:nvSpPr>
        <p:spPr/>
        <p:txBody>
          <a:bodyPr/>
          <a:lstStyle/>
          <a:p>
            <a:r>
              <a:rPr lang="cs-CZ" dirty="0"/>
              <a:t>Předpokládaná hodnota</a:t>
            </a:r>
          </a:p>
        </p:txBody>
      </p:sp>
    </p:spTree>
    <p:extLst>
      <p:ext uri="{BB962C8B-B14F-4D97-AF65-F5344CB8AC3E}">
        <p14:creationId xmlns:p14="http://schemas.microsoft.com/office/powerpoint/2010/main" val="34752844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předpokládaná hodnota podle součtu všech částí </a:t>
            </a:r>
          </a:p>
          <a:p>
            <a:r>
              <a:rPr lang="cs-CZ" dirty="0"/>
              <a:t>není rozhodující, zda je VZ zadávána: </a:t>
            </a:r>
          </a:p>
          <a:p>
            <a:pPr lvl="1"/>
            <a:r>
              <a:rPr lang="cs-CZ" sz="2800" dirty="0"/>
              <a:t>  v jednom nebo více zadávacích řízeních zadavatelem samostatně nebo ve spolupráci s jiným zadavatelem nebo jinou osobou</a:t>
            </a:r>
          </a:p>
        </p:txBody>
      </p:sp>
      <p:sp>
        <p:nvSpPr>
          <p:cNvPr id="3" name="Nadpis 2"/>
          <p:cNvSpPr>
            <a:spLocks noGrp="1"/>
          </p:cNvSpPr>
          <p:nvPr>
            <p:ph type="title"/>
          </p:nvPr>
        </p:nvSpPr>
        <p:spPr/>
        <p:txBody>
          <a:bodyPr/>
          <a:lstStyle/>
          <a:p>
            <a:r>
              <a:rPr lang="cs-CZ" dirty="0"/>
              <a:t>Předpokládaná hodnota VZ na části § 18</a:t>
            </a:r>
          </a:p>
        </p:txBody>
      </p:sp>
    </p:spTree>
    <p:extLst>
      <p:ext uri="{BB962C8B-B14F-4D97-AF65-F5344CB8AC3E}">
        <p14:creationId xmlns:p14="http://schemas.microsoft.com/office/powerpoint/2010/main" val="1622658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Velké množství institucí</a:t>
            </a:r>
          </a:p>
          <a:p>
            <a:pPr marL="457200" indent="-457200">
              <a:buFont typeface="Arial" panose="020B0604020202020204" pitchFamily="34" charset="0"/>
              <a:buChar char="•"/>
            </a:pPr>
            <a:r>
              <a:rPr lang="cs-CZ" dirty="0"/>
              <a:t>Evropská úroveň – EK, ESD</a:t>
            </a:r>
          </a:p>
          <a:p>
            <a:pPr marL="457200" indent="-457200">
              <a:buFont typeface="Arial" panose="020B0604020202020204" pitchFamily="34" charset="0"/>
              <a:buChar char="•"/>
            </a:pPr>
            <a:r>
              <a:rPr lang="cs-CZ" dirty="0"/>
              <a:t>Dotační úroveň – ŘO, </a:t>
            </a:r>
            <a:r>
              <a:rPr lang="cs-CZ" dirty="0" err="1"/>
              <a:t>zprostř</a:t>
            </a:r>
            <a:r>
              <a:rPr lang="cs-CZ" dirty="0"/>
              <a:t>. subjekty</a:t>
            </a:r>
          </a:p>
          <a:p>
            <a:pPr marL="457200" indent="-457200">
              <a:buFont typeface="Arial" panose="020B0604020202020204" pitchFamily="34" charset="0"/>
              <a:buChar char="•"/>
            </a:pPr>
            <a:r>
              <a:rPr lang="cs-CZ" dirty="0"/>
              <a:t>Národní úroveň – poskytovatel dotace, FÚ, kraje</a:t>
            </a:r>
          </a:p>
          <a:p>
            <a:pPr marL="457200" indent="-457200">
              <a:buFont typeface="Arial" panose="020B0604020202020204" pitchFamily="34" charset="0"/>
              <a:buChar char="•"/>
            </a:pPr>
            <a:r>
              <a:rPr lang="cs-CZ" dirty="0"/>
              <a:t>Vnitřní úroveň</a:t>
            </a:r>
          </a:p>
        </p:txBody>
      </p:sp>
      <p:sp>
        <p:nvSpPr>
          <p:cNvPr id="3" name="Nadpis 2"/>
          <p:cNvSpPr>
            <a:spLocks noGrp="1"/>
          </p:cNvSpPr>
          <p:nvPr>
            <p:ph type="title"/>
          </p:nvPr>
        </p:nvSpPr>
        <p:spPr/>
        <p:txBody>
          <a:bodyPr/>
          <a:lstStyle/>
          <a:p>
            <a:r>
              <a:rPr lang="cs-CZ" dirty="0"/>
              <a:t>Kontrolní kompetence veřejných zakázek</a:t>
            </a:r>
          </a:p>
        </p:txBody>
      </p:sp>
    </p:spTree>
    <p:extLst>
      <p:ext uri="{BB962C8B-B14F-4D97-AF65-F5344CB8AC3E}">
        <p14:creationId xmlns:p14="http://schemas.microsoft.com/office/powerpoint/2010/main" val="40869008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cs-CZ" sz="3000" dirty="0"/>
              <a:t>součástí předpokládané hodnoty všechna plnění</a:t>
            </a:r>
          </a:p>
          <a:p>
            <a:pPr lvl="1"/>
            <a:r>
              <a:rPr lang="cs-CZ" sz="2800" dirty="0"/>
              <a:t>tvoří jeden funkční celek </a:t>
            </a:r>
          </a:p>
          <a:p>
            <a:pPr lvl="1"/>
            <a:r>
              <a:rPr lang="cs-CZ" sz="2800" dirty="0"/>
              <a:t>zadávána v časové souvislosti</a:t>
            </a:r>
          </a:p>
          <a:p>
            <a:pPr lvl="1"/>
            <a:endParaRPr lang="cs-CZ" sz="2000" dirty="0"/>
          </a:p>
          <a:p>
            <a:r>
              <a:rPr lang="cs-CZ" dirty="0"/>
              <a:t>výjimka: </a:t>
            </a:r>
          </a:p>
          <a:p>
            <a:r>
              <a:rPr lang="cs-CZ" dirty="0"/>
              <a:t>celková předpokládaná hodnota nepřesáhne </a:t>
            </a:r>
            <a:br>
              <a:rPr lang="cs-CZ" dirty="0"/>
            </a:br>
            <a:r>
              <a:rPr lang="cs-CZ" dirty="0"/>
              <a:t>20 % souhrnné předpokládané hodnoty a</a:t>
            </a:r>
          </a:p>
          <a:p>
            <a:r>
              <a:rPr lang="cs-CZ" dirty="0"/>
              <a:t>je nižší než částka stanovená nařízením vlády</a:t>
            </a:r>
          </a:p>
        </p:txBody>
      </p:sp>
      <p:sp>
        <p:nvSpPr>
          <p:cNvPr id="3" name="Nadpis 2"/>
          <p:cNvSpPr>
            <a:spLocks noGrp="1"/>
          </p:cNvSpPr>
          <p:nvPr>
            <p:ph type="title"/>
          </p:nvPr>
        </p:nvSpPr>
        <p:spPr/>
        <p:txBody>
          <a:bodyPr/>
          <a:lstStyle/>
          <a:p>
            <a:r>
              <a:rPr lang="cs-CZ" dirty="0"/>
              <a:t>Předpokládaná hodnota VZ na části § 18</a:t>
            </a:r>
          </a:p>
        </p:txBody>
      </p:sp>
    </p:spTree>
    <p:extLst>
      <p:ext uri="{BB962C8B-B14F-4D97-AF65-F5344CB8AC3E}">
        <p14:creationId xmlns:p14="http://schemas.microsoft.com/office/powerpoint/2010/main" val="1244897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mn-lt"/>
              </a:rPr>
              <a:t>KONTROLNÍ LIST ZPŘ</a:t>
            </a:r>
          </a:p>
        </p:txBody>
      </p:sp>
      <p:graphicFrame>
        <p:nvGraphicFramePr>
          <p:cNvPr id="4" name="Zástupný symbol pro obsah 3"/>
          <p:cNvGraphicFramePr>
            <a:graphicFrameLocks noGrp="1"/>
          </p:cNvGraphicFramePr>
          <p:nvPr>
            <p:ph idx="1"/>
          </p:nvPr>
        </p:nvGraphicFramePr>
        <p:xfrm>
          <a:off x="628650" y="2189148"/>
          <a:ext cx="7886701" cy="3283521"/>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5">
                  <a:extLst>
                    <a:ext uri="{9D8B030D-6E8A-4147-A177-3AD203B41FA5}">
                      <a16:colId xmlns:a16="http://schemas.microsoft.com/office/drawing/2014/main" val="20001"/>
                    </a:ext>
                  </a:extLst>
                </a:gridCol>
                <a:gridCol w="2068642">
                  <a:extLst>
                    <a:ext uri="{9D8B030D-6E8A-4147-A177-3AD203B41FA5}">
                      <a16:colId xmlns:a16="http://schemas.microsoft.com/office/drawing/2014/main" val="20002"/>
                    </a:ext>
                  </a:extLst>
                </a:gridCol>
              </a:tblGrid>
              <a:tr h="430483">
                <a:tc>
                  <a:txBody>
                    <a:bodyPr/>
                    <a:lstStyle/>
                    <a:p>
                      <a:pPr algn="ctr">
                        <a:lnSpc>
                          <a:spcPct val="107000"/>
                        </a:lnSpc>
                        <a:spcAft>
                          <a:spcPts val="0"/>
                        </a:spcAft>
                      </a:pPr>
                      <a:r>
                        <a:rPr lang="cs-CZ" sz="1400" dirty="0">
                          <a:effectLst/>
                        </a:rPr>
                        <a:t>13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tc>
                  <a:txBody>
                    <a:bodyPr/>
                    <a:lstStyle/>
                    <a:p>
                      <a:pPr>
                        <a:lnSpc>
                          <a:spcPct val="107000"/>
                        </a:lnSpc>
                        <a:spcAft>
                          <a:spcPts val="0"/>
                        </a:spcAft>
                      </a:pPr>
                      <a:r>
                        <a:rPr lang="cs-CZ" sz="1400">
                          <a:effectLst/>
                        </a:rPr>
                        <a:t>Pokud je VZ rozdělena na části, postupoval zadavatel v souladu se Zákonem?</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tc>
                  <a:txBody>
                    <a:bodyPr/>
                    <a:lstStyle/>
                    <a:p>
                      <a:pPr>
                        <a:lnSpc>
                          <a:spcPct val="107000"/>
                        </a:lnSpc>
                        <a:spcAft>
                          <a:spcPts val="0"/>
                        </a:spcAft>
                      </a:pPr>
                      <a:r>
                        <a:rPr lang="cs-CZ" sz="1400">
                          <a:effectLst/>
                        </a:rPr>
                        <a:t>§ 18, 101; Směrnice 2014/24/EU čl. 46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extLst>
                  <a:ext uri="{0D108BD9-81ED-4DB2-BD59-A6C34878D82A}">
                    <a16:rowId xmlns:a16="http://schemas.microsoft.com/office/drawing/2014/main" val="10000"/>
                  </a:ext>
                </a:extLst>
              </a:tr>
              <a:tr h="430483">
                <a:tc>
                  <a:txBody>
                    <a:bodyPr/>
                    <a:lstStyle/>
                    <a:p>
                      <a:pPr algn="ctr">
                        <a:lnSpc>
                          <a:spcPct val="107000"/>
                        </a:lnSpc>
                        <a:spcAft>
                          <a:spcPts val="0"/>
                        </a:spcAft>
                      </a:pPr>
                      <a:r>
                        <a:rPr lang="cs-CZ" sz="1400" dirty="0">
                          <a:effectLst/>
                        </a:rPr>
                        <a:t>18</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tc>
                  <a:txBody>
                    <a:bodyPr/>
                    <a:lstStyle/>
                    <a:p>
                      <a:pPr>
                        <a:lnSpc>
                          <a:spcPct val="107000"/>
                        </a:lnSpc>
                        <a:spcAft>
                          <a:spcPts val="0"/>
                        </a:spcAft>
                      </a:pPr>
                      <a:r>
                        <a:rPr lang="cs-CZ" sz="1400" dirty="0">
                          <a:effectLst/>
                        </a:rPr>
                        <a:t>Stanovil zadavatel předpokládanou hodnotu VZ v souladu se Zákonem?</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tc>
                  <a:txBody>
                    <a:bodyPr/>
                    <a:lstStyle/>
                    <a:p>
                      <a:pPr>
                        <a:lnSpc>
                          <a:spcPct val="107000"/>
                        </a:lnSpc>
                        <a:spcAft>
                          <a:spcPts val="0"/>
                        </a:spcAft>
                      </a:pPr>
                      <a:r>
                        <a:rPr lang="cs-CZ" sz="1400">
                          <a:effectLst/>
                        </a:rPr>
                        <a:t>§ 16 - 24, 66, 100; Směrnice 2014/24/EU čl. 40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extLst>
                  <a:ext uri="{0D108BD9-81ED-4DB2-BD59-A6C34878D82A}">
                    <a16:rowId xmlns:a16="http://schemas.microsoft.com/office/drawing/2014/main" val="10001"/>
                  </a:ext>
                </a:extLst>
              </a:tr>
              <a:tr h="730559">
                <a:tc>
                  <a:txBody>
                    <a:bodyPr/>
                    <a:lstStyle/>
                    <a:p>
                      <a:pPr algn="ctr">
                        <a:lnSpc>
                          <a:spcPct val="107000"/>
                        </a:lnSpc>
                        <a:spcAft>
                          <a:spcPts val="0"/>
                        </a:spcAft>
                      </a:pPr>
                      <a:r>
                        <a:rPr lang="cs-CZ" sz="1400">
                          <a:effectLst/>
                        </a:rPr>
                        <a:t>19</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tc>
                  <a:txBody>
                    <a:bodyPr/>
                    <a:lstStyle/>
                    <a:p>
                      <a:pPr>
                        <a:lnSpc>
                          <a:spcPct val="107000"/>
                        </a:lnSpc>
                        <a:spcAft>
                          <a:spcPts val="0"/>
                        </a:spcAft>
                      </a:pPr>
                      <a:r>
                        <a:rPr lang="cs-CZ" sz="1400" dirty="0">
                          <a:effectLst/>
                        </a:rPr>
                        <a:t>Byla do předpokládané hodnoty zahrnuta hodnota všech plnění, která vyplývají ze smlouvy na VZ včetně vyhrazených práv na rozšíření plnění či jinou změnu smlouvy?</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tc>
                  <a:txBody>
                    <a:bodyPr/>
                    <a:lstStyle/>
                    <a:p>
                      <a:pPr>
                        <a:lnSpc>
                          <a:spcPct val="107000"/>
                        </a:lnSpc>
                        <a:spcAft>
                          <a:spcPts val="0"/>
                        </a:spcAft>
                      </a:pPr>
                      <a:r>
                        <a:rPr lang="cs-CZ" sz="1400">
                          <a:effectLst/>
                        </a:rPr>
                        <a:t>§ 16 odst.2, § 66, 100</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extLst>
                  <a:ext uri="{0D108BD9-81ED-4DB2-BD59-A6C34878D82A}">
                    <a16:rowId xmlns:a16="http://schemas.microsoft.com/office/drawing/2014/main" val="10002"/>
                  </a:ext>
                </a:extLst>
              </a:tr>
              <a:tr h="825623">
                <a:tc>
                  <a:txBody>
                    <a:bodyPr/>
                    <a:lstStyle/>
                    <a:p>
                      <a:pPr algn="ctr">
                        <a:lnSpc>
                          <a:spcPct val="107000"/>
                        </a:lnSpc>
                        <a:spcAft>
                          <a:spcPts val="0"/>
                        </a:spcAft>
                      </a:pPr>
                      <a:r>
                        <a:rPr lang="cs-CZ" sz="1400">
                          <a:effectLst/>
                        </a:rPr>
                        <a:t>20</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tc>
                  <a:txBody>
                    <a:bodyPr/>
                    <a:lstStyle/>
                    <a:p>
                      <a:pPr>
                        <a:lnSpc>
                          <a:spcPct val="107000"/>
                        </a:lnSpc>
                        <a:spcAft>
                          <a:spcPts val="0"/>
                        </a:spcAft>
                      </a:pPr>
                      <a:r>
                        <a:rPr lang="cs-CZ" sz="1400" dirty="0">
                          <a:effectLst/>
                        </a:rPr>
                        <a:t>Zahrnuje součet předpokládaných hodnot částí VZ předpokládanou hodnotu všech plnění, která tvoří jeden funkční celek a jsou zadávána v časové souvislosti?</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tc>
                  <a:txBody>
                    <a:bodyPr/>
                    <a:lstStyle/>
                    <a:p>
                      <a:pPr>
                        <a:lnSpc>
                          <a:spcPct val="107000"/>
                        </a:lnSpc>
                        <a:spcAft>
                          <a:spcPts val="0"/>
                        </a:spcAft>
                      </a:pPr>
                      <a:r>
                        <a:rPr lang="cs-CZ" sz="1400">
                          <a:effectLst/>
                        </a:rPr>
                        <a:t>§ 18 odst.2</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extLst>
                  <a:ext uri="{0D108BD9-81ED-4DB2-BD59-A6C34878D82A}">
                    <a16:rowId xmlns:a16="http://schemas.microsoft.com/office/drawing/2014/main" val="10003"/>
                  </a:ext>
                </a:extLst>
              </a:tr>
              <a:tr h="585926">
                <a:tc>
                  <a:txBody>
                    <a:bodyPr/>
                    <a:lstStyle/>
                    <a:p>
                      <a:pPr algn="ctr">
                        <a:lnSpc>
                          <a:spcPct val="107000"/>
                        </a:lnSpc>
                        <a:spcAft>
                          <a:spcPts val="0"/>
                        </a:spcAft>
                      </a:pPr>
                      <a:r>
                        <a:rPr lang="cs-CZ" sz="1400">
                          <a:effectLst/>
                        </a:rPr>
                        <a:t>21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tc>
                  <a:txBody>
                    <a:bodyPr/>
                    <a:lstStyle/>
                    <a:p>
                      <a:pPr>
                        <a:lnSpc>
                          <a:spcPct val="107000"/>
                        </a:lnSpc>
                        <a:spcAft>
                          <a:spcPts val="0"/>
                        </a:spcAft>
                      </a:pPr>
                      <a:r>
                        <a:rPr lang="cs-CZ" sz="1400" dirty="0">
                          <a:effectLst/>
                        </a:rPr>
                        <a:t>Odpovídá režim VZ předpokládané hodnotě VZ a finančním limitům stanoveným Zákonem pro použití daného režimu VZ?</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tc>
                  <a:txBody>
                    <a:bodyPr/>
                    <a:lstStyle/>
                    <a:p>
                      <a:pPr>
                        <a:lnSpc>
                          <a:spcPct val="107000"/>
                        </a:lnSpc>
                        <a:spcAft>
                          <a:spcPts val="0"/>
                        </a:spcAft>
                      </a:pPr>
                      <a:r>
                        <a:rPr lang="cs-CZ" sz="1400" dirty="0">
                          <a:effectLst/>
                        </a:rPr>
                        <a:t>§ 24</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472" marR="26472" marT="0" marB="0" anchor="b"/>
                </a:tc>
                <a:extLst>
                  <a:ext uri="{0D108BD9-81ED-4DB2-BD59-A6C34878D82A}">
                    <a16:rowId xmlns:a16="http://schemas.microsoft.com/office/drawing/2014/main" val="10004"/>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41</a:t>
            </a:fld>
            <a:endParaRPr lang="cs-CZ"/>
          </a:p>
        </p:txBody>
      </p:sp>
    </p:spTree>
    <p:extLst>
      <p:ext uri="{BB962C8B-B14F-4D97-AF65-F5344CB8AC3E}">
        <p14:creationId xmlns:p14="http://schemas.microsoft.com/office/powerpoint/2010/main" val="17242577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zákaz narušení hospodářské soutěže</a:t>
            </a:r>
          </a:p>
          <a:p>
            <a:r>
              <a:rPr lang="cs-CZ" dirty="0"/>
              <a:t>lze použít i ústní komunikaci, je-li obsah v dostatečné míře zdokumentován </a:t>
            </a:r>
          </a:p>
          <a:p>
            <a:pPr lvl="1"/>
            <a:r>
              <a:rPr lang="cs-CZ" sz="2800" dirty="0"/>
              <a:t>zápisy</a:t>
            </a:r>
          </a:p>
          <a:p>
            <a:pPr lvl="1"/>
            <a:r>
              <a:rPr lang="cs-CZ" sz="2800" dirty="0"/>
              <a:t>zvukové nahrávky </a:t>
            </a:r>
          </a:p>
          <a:p>
            <a:pPr lvl="1"/>
            <a:r>
              <a:rPr lang="cs-CZ" sz="2800" dirty="0"/>
              <a:t>souhrny hlavních prvků komunikace</a:t>
            </a:r>
          </a:p>
        </p:txBody>
      </p:sp>
      <p:sp>
        <p:nvSpPr>
          <p:cNvPr id="3" name="Nadpis 2"/>
          <p:cNvSpPr>
            <a:spLocks noGrp="1"/>
          </p:cNvSpPr>
          <p:nvPr>
            <p:ph type="title"/>
          </p:nvPr>
        </p:nvSpPr>
        <p:spPr/>
        <p:txBody>
          <a:bodyPr/>
          <a:lstStyle/>
          <a:p>
            <a:r>
              <a:rPr lang="cs-CZ" dirty="0"/>
              <a:t>Předběžné tržní konzultace § 33</a:t>
            </a:r>
          </a:p>
        </p:txBody>
      </p:sp>
    </p:spTree>
    <p:extLst>
      <p:ext uri="{BB962C8B-B14F-4D97-AF65-F5344CB8AC3E}">
        <p14:creationId xmlns:p14="http://schemas.microsoft.com/office/powerpoint/2010/main" val="38986603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b="1" dirty="0"/>
              <a:t>předběžná tržní konzultace:</a:t>
            </a:r>
          </a:p>
          <a:p>
            <a:r>
              <a:rPr lang="cs-CZ" dirty="0"/>
              <a:t>identifikace v ZD osoby, které se na předběžné tržní konzultaci podílely </a:t>
            </a:r>
          </a:p>
          <a:p>
            <a:r>
              <a:rPr lang="cs-CZ" dirty="0"/>
              <a:t>všechny podstatné informace, které byly obsahem předběžné tržní konzultace</a:t>
            </a:r>
          </a:p>
        </p:txBody>
      </p:sp>
      <p:sp>
        <p:nvSpPr>
          <p:cNvPr id="3" name="Nadpis 2"/>
          <p:cNvSpPr>
            <a:spLocks noGrp="1"/>
          </p:cNvSpPr>
          <p:nvPr>
            <p:ph type="title"/>
          </p:nvPr>
        </p:nvSpPr>
        <p:spPr/>
        <p:txBody>
          <a:bodyPr/>
          <a:lstStyle/>
          <a:p>
            <a:r>
              <a:rPr lang="cs-CZ" dirty="0"/>
              <a:t>Zadávací podmínky § 36</a:t>
            </a:r>
          </a:p>
        </p:txBody>
      </p:sp>
    </p:spTree>
    <p:extLst>
      <p:ext uri="{BB962C8B-B14F-4D97-AF65-F5344CB8AC3E}">
        <p14:creationId xmlns:p14="http://schemas.microsoft.com/office/powerpoint/2010/main" val="22988556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902CF8F-EC3B-41AB-A8AB-2D39C5B2461D}"/>
              </a:ext>
            </a:extLst>
          </p:cNvPr>
          <p:cNvSpPr>
            <a:spLocks noGrp="1"/>
          </p:cNvSpPr>
          <p:nvPr>
            <p:ph idx="1"/>
          </p:nvPr>
        </p:nvSpPr>
        <p:spPr>
          <a:xfrm>
            <a:off x="395536" y="2492896"/>
            <a:ext cx="8291264" cy="3960440"/>
          </a:xfrm>
        </p:spPr>
        <p:txBody>
          <a:bodyPr/>
          <a:lstStyle/>
          <a:p>
            <a:r>
              <a:rPr lang="cs-CZ" dirty="0"/>
              <a:t>Nejdůležitější dokument</a:t>
            </a:r>
          </a:p>
          <a:p>
            <a:pPr algn="just"/>
            <a:r>
              <a:rPr lang="cs-CZ" dirty="0"/>
              <a:t>Příprava ZD, resp. podmínek účasti má podstatný vliv na průběh a výsledek nejenom zadávacího řízení, ale i na kvalitě budoucího plnění</a:t>
            </a:r>
          </a:p>
          <a:p>
            <a:pPr algn="just"/>
            <a:r>
              <a:rPr lang="cs-CZ" dirty="0"/>
              <a:t>Špatně připravená ZD a podmínky účasti jsou zdaleka největším zdrojem chyb jak v průběhu zadávacího řízení, tak i chyb při změnách závazku</a:t>
            </a:r>
          </a:p>
        </p:txBody>
      </p:sp>
      <p:sp>
        <p:nvSpPr>
          <p:cNvPr id="3" name="Nadpis 2">
            <a:extLst>
              <a:ext uri="{FF2B5EF4-FFF2-40B4-BE49-F238E27FC236}">
                <a16:creationId xmlns:a16="http://schemas.microsoft.com/office/drawing/2014/main" id="{0DB82826-37FD-4A98-AB2D-6848B4C6C376}"/>
              </a:ext>
            </a:extLst>
          </p:cNvPr>
          <p:cNvSpPr>
            <a:spLocks noGrp="1"/>
          </p:cNvSpPr>
          <p:nvPr>
            <p:ph type="title"/>
          </p:nvPr>
        </p:nvSpPr>
        <p:spPr>
          <a:xfrm>
            <a:off x="395536" y="1196752"/>
            <a:ext cx="8291264" cy="720080"/>
          </a:xfrm>
        </p:spPr>
        <p:txBody>
          <a:bodyPr/>
          <a:lstStyle/>
          <a:p>
            <a:r>
              <a:rPr lang="cs-CZ" dirty="0"/>
              <a:t>ZADÁVACÍ DOKUMENTACE</a:t>
            </a:r>
            <a:br>
              <a:rPr lang="cs-CZ" dirty="0"/>
            </a:br>
            <a:r>
              <a:rPr lang="cs-CZ" dirty="0"/>
              <a:t>PODMÍNKY ÚČASTI V ZŘ</a:t>
            </a:r>
          </a:p>
        </p:txBody>
      </p:sp>
    </p:spTree>
    <p:extLst>
      <p:ext uri="{BB962C8B-B14F-4D97-AF65-F5344CB8AC3E}">
        <p14:creationId xmlns:p14="http://schemas.microsoft.com/office/powerpoint/2010/main" val="17019967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a:p>
            <a:r>
              <a:rPr lang="cs-CZ" dirty="0"/>
              <a:t>Jeden radar v Brdech</a:t>
            </a:r>
          </a:p>
        </p:txBody>
      </p:sp>
      <p:sp>
        <p:nvSpPr>
          <p:cNvPr id="3" name="Nadpis 2"/>
          <p:cNvSpPr>
            <a:spLocks noGrp="1"/>
          </p:cNvSpPr>
          <p:nvPr>
            <p:ph type="title"/>
          </p:nvPr>
        </p:nvSpPr>
        <p:spPr/>
        <p:txBody>
          <a:bodyPr/>
          <a:lstStyle/>
          <a:p>
            <a:r>
              <a:rPr lang="cs-CZ" dirty="0"/>
              <a:t>Zadání :</a:t>
            </a:r>
          </a:p>
        </p:txBody>
      </p:sp>
    </p:spTree>
    <p:extLst>
      <p:ext uri="{BB962C8B-B14F-4D97-AF65-F5344CB8AC3E}">
        <p14:creationId xmlns:p14="http://schemas.microsoft.com/office/powerpoint/2010/main" val="32103245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Zástupný symbol pro obsah 4">
            <a:extLst>
              <a:ext uri="{FF2B5EF4-FFF2-40B4-BE49-F238E27FC236}">
                <a16:creationId xmlns:a16="http://schemas.microsoft.com/office/drawing/2014/main" id="{0EDBBE26-A5A9-43A8-A9CD-C8DDE71A81A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3" name="Nadpis 2">
            <a:extLst>
              <a:ext uri="{FF2B5EF4-FFF2-40B4-BE49-F238E27FC236}">
                <a16:creationId xmlns:a16="http://schemas.microsoft.com/office/drawing/2014/main" id="{1A3FEFAD-DA56-44A9-8999-B3AA0DAC7268}"/>
              </a:ext>
            </a:extLst>
          </p:cNvPr>
          <p:cNvSpPr>
            <a:spLocks noGrp="1"/>
          </p:cNvSpPr>
          <p:nvPr>
            <p:ph type="title"/>
          </p:nvPr>
        </p:nvSpPr>
        <p:spPr/>
        <p:txBody>
          <a:bodyPr/>
          <a:lstStyle/>
          <a:p>
            <a:endParaRPr lang="cs-CZ"/>
          </a:p>
        </p:txBody>
      </p:sp>
    </p:spTree>
    <p:extLst>
      <p:ext uri="{BB962C8B-B14F-4D97-AF65-F5344CB8AC3E}">
        <p14:creationId xmlns:p14="http://schemas.microsoft.com/office/powerpoint/2010/main" val="6955936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r>
              <a:rPr lang="cs-CZ" dirty="0"/>
              <a:t>uveřejňují se (kompletní ZD s uveřejněním, i v případě užšího ZŘ)</a:t>
            </a:r>
          </a:p>
          <a:p>
            <a:r>
              <a:rPr lang="cs-CZ" dirty="0"/>
              <a:t>formulář, výzva</a:t>
            </a:r>
          </a:p>
          <a:p>
            <a:r>
              <a:rPr lang="cs-CZ" dirty="0"/>
              <a:t>profil zadavatele</a:t>
            </a:r>
          </a:p>
          <a:p>
            <a:r>
              <a:rPr lang="cs-CZ" dirty="0"/>
              <a:t>zadávací podmínky</a:t>
            </a:r>
          </a:p>
          <a:p>
            <a:pPr lvl="1"/>
            <a:r>
              <a:rPr lang="cs-CZ" dirty="0"/>
              <a:t>povinné</a:t>
            </a:r>
          </a:p>
          <a:p>
            <a:pPr lvl="1"/>
            <a:r>
              <a:rPr lang="cs-CZ" dirty="0"/>
              <a:t>nepovinné</a:t>
            </a:r>
          </a:p>
          <a:p>
            <a:r>
              <a:rPr lang="pl-PL" dirty="0"/>
              <a:t>! podrobnost nezbytná pro účast !</a:t>
            </a:r>
          </a:p>
          <a:p>
            <a:r>
              <a:rPr lang="pl-PL" dirty="0"/>
              <a:t>Metodika Příprava a zpracování zadávací dokumentace (</a:t>
            </a:r>
            <a:r>
              <a:rPr lang="cs-CZ" dirty="0">
                <a:hlinkClick r:id="rId3"/>
              </a:rPr>
              <a:t>http://www.portal-vz.cz/cs/Jak-na-zadavani-verejnych-zakazek/Metodiky-stanoviska/Metodiky-k-zakonu-c-134-2016-Sb-,-o-</a:t>
            </a:r>
            <a:r>
              <a:rPr lang="cs-CZ" dirty="0" err="1">
                <a:hlinkClick r:id="rId3"/>
              </a:rPr>
              <a:t>zadavani</a:t>
            </a:r>
            <a:r>
              <a:rPr lang="cs-CZ" dirty="0">
                <a:hlinkClick r:id="rId3"/>
              </a:rPr>
              <a:t>-</a:t>
            </a:r>
            <a:r>
              <a:rPr lang="cs-CZ" dirty="0" err="1">
                <a:hlinkClick r:id="rId3"/>
              </a:rPr>
              <a:t>verejnych-zakazek</a:t>
            </a:r>
            <a:r>
              <a:rPr lang="cs-CZ" dirty="0">
                <a:hlinkClick r:id="rId3"/>
              </a:rPr>
              <a:t>/Metodiky-</a:t>
            </a:r>
            <a:r>
              <a:rPr lang="cs-CZ" dirty="0" err="1">
                <a:hlinkClick r:id="rId3"/>
              </a:rPr>
              <a:t>specialni</a:t>
            </a:r>
            <a:r>
              <a:rPr lang="cs-CZ" dirty="0">
                <a:hlinkClick r:id="rId3"/>
              </a:rPr>
              <a:t>-k-</a:t>
            </a:r>
            <a:r>
              <a:rPr lang="cs-CZ" dirty="0" err="1">
                <a:hlinkClick r:id="rId3"/>
              </a:rPr>
              <a:t>zadavacim</a:t>
            </a:r>
            <a:r>
              <a:rPr lang="cs-CZ" dirty="0">
                <a:hlinkClick r:id="rId3"/>
              </a:rPr>
              <a:t>-</a:t>
            </a:r>
            <a:r>
              <a:rPr lang="cs-CZ" dirty="0" err="1">
                <a:hlinkClick r:id="rId3"/>
              </a:rPr>
              <a:t>rizenim</a:t>
            </a:r>
            <a:r>
              <a:rPr lang="cs-CZ" dirty="0"/>
              <a:t>)</a:t>
            </a:r>
          </a:p>
        </p:txBody>
      </p:sp>
      <p:sp>
        <p:nvSpPr>
          <p:cNvPr id="3" name="Nadpis 2"/>
          <p:cNvSpPr>
            <a:spLocks noGrp="1"/>
          </p:cNvSpPr>
          <p:nvPr>
            <p:ph type="title"/>
          </p:nvPr>
        </p:nvSpPr>
        <p:spPr/>
        <p:txBody>
          <a:bodyPr/>
          <a:lstStyle/>
          <a:p>
            <a:r>
              <a:rPr lang="cs-CZ" dirty="0"/>
              <a:t>Zadávací dokumentace</a:t>
            </a:r>
          </a:p>
        </p:txBody>
      </p:sp>
    </p:spTree>
    <p:extLst>
      <p:ext uri="{BB962C8B-B14F-4D97-AF65-F5344CB8AC3E}">
        <p14:creationId xmlns:p14="http://schemas.microsoft.com/office/powerpoint/2010/main" val="86751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endParaRPr lang="cs-CZ" b="1" dirty="0"/>
          </a:p>
          <a:p>
            <a:r>
              <a:rPr lang="cs-CZ" sz="3900" b="1" dirty="0"/>
              <a:t>v podrobnostech nezbytných </a:t>
            </a:r>
            <a:br>
              <a:rPr lang="cs-CZ" sz="3900" b="1" dirty="0"/>
            </a:br>
            <a:r>
              <a:rPr lang="cs-CZ" sz="3900" b="1" dirty="0"/>
              <a:t>pro účast dodavatele </a:t>
            </a:r>
            <a:br>
              <a:rPr lang="cs-CZ" sz="3900" b="1" dirty="0"/>
            </a:br>
            <a:r>
              <a:rPr lang="cs-CZ" sz="3900" b="1" dirty="0"/>
              <a:t>v zadávacím řízení</a:t>
            </a:r>
          </a:p>
          <a:p>
            <a:endParaRPr lang="cs-CZ" sz="3900" b="1" dirty="0"/>
          </a:p>
          <a:p>
            <a:r>
              <a:rPr lang="cs-CZ" sz="3200" dirty="0"/>
              <a:t>zákaz přenášení odpovědnosti za správnost a úplnost zadávacích podmínek na dodavatele</a:t>
            </a:r>
            <a:endParaRPr lang="cs-CZ" sz="3000" dirty="0"/>
          </a:p>
        </p:txBody>
      </p:sp>
      <p:sp>
        <p:nvSpPr>
          <p:cNvPr id="3" name="Nadpis 2"/>
          <p:cNvSpPr>
            <a:spLocks noGrp="1"/>
          </p:cNvSpPr>
          <p:nvPr>
            <p:ph type="title"/>
          </p:nvPr>
        </p:nvSpPr>
        <p:spPr/>
        <p:txBody>
          <a:bodyPr/>
          <a:lstStyle/>
          <a:p>
            <a:r>
              <a:rPr lang="cs-CZ" dirty="0"/>
              <a:t>Zadávací podmínky § 36</a:t>
            </a:r>
          </a:p>
        </p:txBody>
      </p:sp>
    </p:spTree>
    <p:extLst>
      <p:ext uri="{BB962C8B-B14F-4D97-AF65-F5344CB8AC3E}">
        <p14:creationId xmlns:p14="http://schemas.microsoft.com/office/powerpoint/2010/main" val="3518058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b="1"/>
              <a:t>zákaz diskriminace </a:t>
            </a:r>
          </a:p>
          <a:p>
            <a:r>
              <a:rPr lang="cs-CZ"/>
              <a:t>nesmí dodavatelům bezdůvodně přímo nebo nepřímo zaručovat konkurenční výhodu </a:t>
            </a:r>
          </a:p>
          <a:p>
            <a:r>
              <a:rPr lang="cs-CZ"/>
              <a:t>nesmí vytvářet bezdůvodné překážky hospodářské soutěže</a:t>
            </a:r>
          </a:p>
          <a:p>
            <a:r>
              <a:rPr lang="cs-CZ"/>
              <a:t>zadávací podmínky v ZD nebo sděleny při jednání</a:t>
            </a:r>
          </a:p>
        </p:txBody>
      </p:sp>
      <p:sp>
        <p:nvSpPr>
          <p:cNvPr id="3" name="Nadpis 2"/>
          <p:cNvSpPr>
            <a:spLocks noGrp="1"/>
          </p:cNvSpPr>
          <p:nvPr>
            <p:ph type="title"/>
          </p:nvPr>
        </p:nvSpPr>
        <p:spPr/>
        <p:txBody>
          <a:bodyPr/>
          <a:lstStyle/>
          <a:p>
            <a:r>
              <a:rPr lang="cs-CZ"/>
              <a:t>Zadávací podmínky § 36</a:t>
            </a:r>
          </a:p>
        </p:txBody>
      </p:sp>
    </p:spTree>
    <p:extLst>
      <p:ext uri="{BB962C8B-B14F-4D97-AF65-F5344CB8AC3E}">
        <p14:creationId xmlns:p14="http://schemas.microsoft.com/office/powerpoint/2010/main" val="2098109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Z hlediska finanční úrovně:</a:t>
            </a:r>
          </a:p>
          <a:p>
            <a:pPr marL="457200" indent="-457200">
              <a:buFont typeface="Arial" panose="020B0604020202020204" pitchFamily="34" charset="0"/>
              <a:buChar char="•"/>
            </a:pPr>
            <a:r>
              <a:rPr lang="cs-CZ" dirty="0"/>
              <a:t>VZ – ÚOHS + všichni další, </a:t>
            </a:r>
          </a:p>
          <a:p>
            <a:pPr marL="457200" indent="-457200">
              <a:buFont typeface="Arial" panose="020B0604020202020204" pitchFamily="34" charset="0"/>
              <a:buChar char="•"/>
            </a:pPr>
            <a:r>
              <a:rPr lang="cs-CZ" dirty="0" err="1"/>
              <a:t>Vzmr</a:t>
            </a:r>
            <a:r>
              <a:rPr lang="cs-CZ" dirty="0"/>
              <a:t> – pouze všichni další</a:t>
            </a:r>
          </a:p>
          <a:p>
            <a:pPr marL="457200" indent="-457200">
              <a:buFont typeface="Arial" panose="020B0604020202020204" pitchFamily="34" charset="0"/>
              <a:buChar char="•"/>
            </a:pPr>
            <a:endParaRPr lang="cs-CZ" dirty="0"/>
          </a:p>
          <a:p>
            <a:pPr marL="457200" indent="-457200">
              <a:buFont typeface="Arial" panose="020B0604020202020204" pitchFamily="34" charset="0"/>
              <a:buChar char="•"/>
            </a:pPr>
            <a:r>
              <a:rPr lang="cs-CZ" dirty="0"/>
              <a:t>(+ kontrola kontroly)</a:t>
            </a:r>
          </a:p>
        </p:txBody>
      </p:sp>
      <p:sp>
        <p:nvSpPr>
          <p:cNvPr id="3" name="Nadpis 2"/>
          <p:cNvSpPr>
            <a:spLocks noGrp="1"/>
          </p:cNvSpPr>
          <p:nvPr>
            <p:ph type="title"/>
          </p:nvPr>
        </p:nvSpPr>
        <p:spPr/>
        <p:txBody>
          <a:bodyPr/>
          <a:lstStyle/>
          <a:p>
            <a:r>
              <a:rPr lang="cs-CZ" dirty="0"/>
              <a:t>Kontrolní kompetence veřejných zakázek</a:t>
            </a:r>
          </a:p>
        </p:txBody>
      </p:sp>
    </p:spTree>
    <p:extLst>
      <p:ext uri="{BB962C8B-B14F-4D97-AF65-F5344CB8AC3E}">
        <p14:creationId xmlns:p14="http://schemas.microsoft.com/office/powerpoint/2010/main" val="26869747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b="1" dirty="0"/>
              <a:t>jestliže část zadávací dokumentace vypracovala osoba odlišná od zadavatele</a:t>
            </a:r>
            <a:r>
              <a:rPr lang="cs-CZ" dirty="0"/>
              <a:t>:</a:t>
            </a:r>
          </a:p>
          <a:p>
            <a:r>
              <a:rPr lang="cs-CZ" dirty="0"/>
              <a:t>zadavatel označí tuto část spolu </a:t>
            </a:r>
          </a:p>
          <a:p>
            <a:r>
              <a:rPr lang="cs-CZ" dirty="0"/>
              <a:t>identifikace osoby, která ji vypracovala</a:t>
            </a:r>
          </a:p>
          <a:p>
            <a:r>
              <a:rPr lang="cs-CZ" b="1" dirty="0"/>
              <a:t>předběžná tržní konzultace:</a:t>
            </a:r>
          </a:p>
          <a:p>
            <a:r>
              <a:rPr lang="cs-CZ" dirty="0"/>
              <a:t>identifikace v ZD osoby, které se na předběžné tržní konzultaci podílely </a:t>
            </a:r>
          </a:p>
          <a:p>
            <a:r>
              <a:rPr lang="cs-CZ" dirty="0"/>
              <a:t>všechny podstatné informace, které byly obsahem předběžné tržní konzultace</a:t>
            </a:r>
          </a:p>
        </p:txBody>
      </p:sp>
      <p:sp>
        <p:nvSpPr>
          <p:cNvPr id="3" name="Nadpis 2"/>
          <p:cNvSpPr>
            <a:spLocks noGrp="1"/>
          </p:cNvSpPr>
          <p:nvPr>
            <p:ph type="title"/>
          </p:nvPr>
        </p:nvSpPr>
        <p:spPr/>
        <p:txBody>
          <a:bodyPr/>
          <a:lstStyle/>
          <a:p>
            <a:r>
              <a:rPr lang="cs-CZ" dirty="0"/>
              <a:t>Zadávací podmínky § 36</a:t>
            </a:r>
          </a:p>
        </p:txBody>
      </p:sp>
    </p:spTree>
    <p:extLst>
      <p:ext uri="{BB962C8B-B14F-4D97-AF65-F5344CB8AC3E}">
        <p14:creationId xmlns:p14="http://schemas.microsoft.com/office/powerpoint/2010/main" val="20735852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r>
              <a:rPr lang="cs-CZ" dirty="0"/>
              <a:t>pouze dodavatelé zaměstnávající na chráněných pracovních místech alespoň 50 % osob se zdravotním postižením z celkového počtu svých zaměstnanců</a:t>
            </a:r>
          </a:p>
          <a:p>
            <a:r>
              <a:rPr lang="cs-CZ" dirty="0"/>
              <a:t>Vyhrazuje se v</a:t>
            </a:r>
          </a:p>
          <a:p>
            <a:pPr marL="1200150" lvl="1" indent="-457200">
              <a:buFont typeface="Arial" panose="020B0604020202020204" pitchFamily="34" charset="0"/>
              <a:buChar char="•"/>
            </a:pPr>
            <a:r>
              <a:rPr lang="cs-CZ" dirty="0"/>
              <a:t>oznámení o zahájení zadávacího řízení</a:t>
            </a:r>
          </a:p>
          <a:p>
            <a:pPr marL="1200150" lvl="1" indent="-457200">
              <a:buFont typeface="Arial" panose="020B0604020202020204" pitchFamily="34" charset="0"/>
              <a:buChar char="•"/>
            </a:pPr>
            <a:r>
              <a:rPr lang="cs-CZ" dirty="0"/>
              <a:t>výzvě k podání nabídek ve zjednodušeném podlimitním řízení</a:t>
            </a:r>
          </a:p>
          <a:p>
            <a:r>
              <a:rPr lang="cs-CZ" dirty="0"/>
              <a:t>Dokládá se</a:t>
            </a:r>
          </a:p>
          <a:p>
            <a:pPr marL="1200150" lvl="1" indent="-457200">
              <a:buFont typeface="Arial" panose="020B0604020202020204" pitchFamily="34" charset="0"/>
              <a:buChar char="•"/>
            </a:pPr>
            <a:r>
              <a:rPr lang="cs-CZ" dirty="0"/>
              <a:t>v nabídce</a:t>
            </a:r>
          </a:p>
          <a:p>
            <a:pPr marL="1200150" lvl="1" indent="-457200">
              <a:buFont typeface="Arial" panose="020B0604020202020204" pitchFamily="34" charset="0"/>
              <a:buChar char="•"/>
            </a:pPr>
            <a:r>
              <a:rPr lang="cs-CZ" dirty="0"/>
              <a:t>potvrzení Úřadu práce České republiky</a:t>
            </a:r>
          </a:p>
          <a:p>
            <a:r>
              <a:rPr lang="cs-CZ" dirty="0"/>
              <a:t>není možné prokázat prostřednictvím jiných osob</a:t>
            </a:r>
          </a:p>
        </p:txBody>
      </p:sp>
      <p:sp>
        <p:nvSpPr>
          <p:cNvPr id="3" name="Nadpis 2"/>
          <p:cNvSpPr>
            <a:spLocks noGrp="1"/>
          </p:cNvSpPr>
          <p:nvPr>
            <p:ph type="title"/>
          </p:nvPr>
        </p:nvSpPr>
        <p:spPr/>
        <p:txBody>
          <a:bodyPr/>
          <a:lstStyle/>
          <a:p>
            <a:r>
              <a:rPr lang="cs-CZ" dirty="0"/>
              <a:t>Vyhrazené veřejné zakázky § 38</a:t>
            </a:r>
          </a:p>
        </p:txBody>
      </p:sp>
    </p:spTree>
    <p:extLst>
      <p:ext uri="{BB962C8B-B14F-4D97-AF65-F5344CB8AC3E}">
        <p14:creationId xmlns:p14="http://schemas.microsoft.com/office/powerpoint/2010/main" val="4265448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7200" indent="-457200">
              <a:buFont typeface="Arial" panose="020B0604020202020204" pitchFamily="34" charset="0"/>
              <a:buChar char="•"/>
            </a:pPr>
            <a:r>
              <a:rPr lang="cs-CZ" dirty="0"/>
              <a:t>technické podmínky</a:t>
            </a:r>
          </a:p>
          <a:p>
            <a:pPr marL="457200" indent="-457200">
              <a:buFont typeface="Arial" panose="020B0604020202020204" pitchFamily="34" charset="0"/>
              <a:buChar char="•"/>
            </a:pPr>
            <a:r>
              <a:rPr lang="cs-CZ" dirty="0"/>
              <a:t>podmínky kvalifikace (v případě NR část KV povinná)</a:t>
            </a:r>
          </a:p>
          <a:p>
            <a:pPr marL="457200" indent="-457200">
              <a:buFont typeface="Arial" panose="020B0604020202020204" pitchFamily="34" charset="0"/>
              <a:buChar char="•"/>
            </a:pPr>
            <a:r>
              <a:rPr lang="cs-CZ" dirty="0"/>
              <a:t>obchodní a smluvní podmínky</a:t>
            </a:r>
          </a:p>
          <a:p>
            <a:pPr marL="457200" indent="-457200">
              <a:buFont typeface="Arial" panose="020B0604020202020204" pitchFamily="34" charset="0"/>
              <a:buChar char="•"/>
            </a:pPr>
            <a:r>
              <a:rPr lang="cs-CZ" dirty="0"/>
              <a:t>zvláštní podmínky plnění – právo zadavatele, kontrola nemá právo zpochybňovat takovou volbu</a:t>
            </a:r>
          </a:p>
        </p:txBody>
      </p:sp>
      <p:sp>
        <p:nvSpPr>
          <p:cNvPr id="3" name="Nadpis 2"/>
          <p:cNvSpPr>
            <a:spLocks noGrp="1"/>
          </p:cNvSpPr>
          <p:nvPr>
            <p:ph type="title"/>
          </p:nvPr>
        </p:nvSpPr>
        <p:spPr/>
        <p:txBody>
          <a:bodyPr/>
          <a:lstStyle/>
          <a:p>
            <a:r>
              <a:rPr lang="cs-CZ" dirty="0"/>
              <a:t>Podmínky účasti</a:t>
            </a:r>
          </a:p>
        </p:txBody>
      </p:sp>
    </p:spTree>
    <p:extLst>
      <p:ext uri="{BB962C8B-B14F-4D97-AF65-F5344CB8AC3E}">
        <p14:creationId xmlns:p14="http://schemas.microsoft.com/office/powerpoint/2010/main" val="21075240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61950" lvl="0" indent="-361950" algn="just">
              <a:buFont typeface="Arial" pitchFamily="34" charset="0"/>
              <a:buChar char="•"/>
            </a:pPr>
            <a:r>
              <a:rPr lang="cs-CZ" dirty="0"/>
              <a:t>stanovení lhůty - délka lhůt musí být stanovena tak, aby byla zajištěna přiměřená doba pro vyžadované úkony dodavatelů</a:t>
            </a:r>
          </a:p>
          <a:p>
            <a:pPr marL="361950" lvl="0" indent="-361950" algn="just">
              <a:buFont typeface="Arial" pitchFamily="34" charset="0"/>
              <a:buChar char="•"/>
            </a:pPr>
            <a:r>
              <a:rPr lang="cs-CZ" dirty="0"/>
              <a:t>prohlídka místa plnění, je-li to vhodné</a:t>
            </a:r>
          </a:p>
          <a:p>
            <a:pPr marL="361950" lvl="0" indent="-361950" algn="just">
              <a:buFont typeface="Arial" pitchFamily="34" charset="0"/>
              <a:buChar char="•"/>
            </a:pPr>
            <a:r>
              <a:rPr lang="cs-CZ" dirty="0"/>
              <a:t>změna nebo doplnění, pokud tak stanoví zákon</a:t>
            </a:r>
          </a:p>
          <a:p>
            <a:pPr marL="361950" indent="-361950" algn="just">
              <a:buFont typeface="Arial" pitchFamily="34" charset="0"/>
              <a:buChar char="•"/>
            </a:pPr>
            <a:r>
              <a:rPr lang="cs-CZ" dirty="0"/>
              <a:t>Z může stanovit pravidla pro udělení cen</a:t>
            </a:r>
          </a:p>
        </p:txBody>
      </p:sp>
      <p:sp>
        <p:nvSpPr>
          <p:cNvPr id="3" name="Nadpis 2"/>
          <p:cNvSpPr>
            <a:spLocks noGrp="1"/>
          </p:cNvSpPr>
          <p:nvPr>
            <p:ph type="title"/>
          </p:nvPr>
        </p:nvSpPr>
        <p:spPr/>
        <p:txBody>
          <a:bodyPr/>
          <a:lstStyle/>
          <a:p>
            <a:r>
              <a:rPr lang="cs-CZ" dirty="0"/>
              <a:t>Zadávací podmínky § 36</a:t>
            </a:r>
          </a:p>
        </p:txBody>
      </p:sp>
    </p:spTree>
    <p:extLst>
      <p:ext uri="{BB962C8B-B14F-4D97-AF65-F5344CB8AC3E}">
        <p14:creationId xmlns:p14="http://schemas.microsoft.com/office/powerpoint/2010/main" val="22669936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5" name="Zástupný symbol pro obsah 4"/>
          <p:cNvGraphicFramePr>
            <a:graphicFrameLocks noGrp="1"/>
          </p:cNvGraphicFramePr>
          <p:nvPr>
            <p:ph idx="1"/>
          </p:nvPr>
        </p:nvGraphicFramePr>
        <p:xfrm>
          <a:off x="628650" y="2226469"/>
          <a:ext cx="7886700" cy="3904815"/>
        </p:xfrm>
        <a:graphic>
          <a:graphicData uri="http://schemas.openxmlformats.org/drawingml/2006/table">
            <a:tbl>
              <a:tblPr firstRow="1" firstCol="1" bandRow="1">
                <a:tableStyleId>{5C22544A-7EE6-4342-B048-85BDC9FD1C3A}</a:tableStyleId>
              </a:tblPr>
              <a:tblGrid>
                <a:gridCol w="808063">
                  <a:extLst>
                    <a:ext uri="{9D8B030D-6E8A-4147-A177-3AD203B41FA5}">
                      <a16:colId xmlns:a16="http://schemas.microsoft.com/office/drawing/2014/main" val="20000"/>
                    </a:ext>
                  </a:extLst>
                </a:gridCol>
                <a:gridCol w="5740883">
                  <a:extLst>
                    <a:ext uri="{9D8B030D-6E8A-4147-A177-3AD203B41FA5}">
                      <a16:colId xmlns:a16="http://schemas.microsoft.com/office/drawing/2014/main" val="20001"/>
                    </a:ext>
                  </a:extLst>
                </a:gridCol>
                <a:gridCol w="1337754">
                  <a:extLst>
                    <a:ext uri="{9D8B030D-6E8A-4147-A177-3AD203B41FA5}">
                      <a16:colId xmlns:a16="http://schemas.microsoft.com/office/drawing/2014/main" val="20002"/>
                    </a:ext>
                  </a:extLst>
                </a:gridCol>
              </a:tblGrid>
              <a:tr h="650606">
                <a:tc>
                  <a:txBody>
                    <a:bodyPr/>
                    <a:lstStyle/>
                    <a:p>
                      <a:pPr algn="ctr">
                        <a:lnSpc>
                          <a:spcPct val="107000"/>
                        </a:lnSpc>
                        <a:spcAft>
                          <a:spcPts val="0"/>
                        </a:spcAft>
                      </a:pPr>
                      <a:r>
                        <a:rPr lang="cs-CZ" sz="1400" dirty="0">
                          <a:effectLst/>
                        </a:rPr>
                        <a:t>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Jsou předmět plnění a technické podmínky specifikovány přiměřeně s ohledem na technickou složitost předmětu plnění a stanoveny v souladu se Zákonem?</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a:effectLst/>
                        </a:rPr>
                        <a:t>§ 36, 89 - 95, 102; Směrnice 2014/24/EU čl. 42</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extLst>
                  <a:ext uri="{0D108BD9-81ED-4DB2-BD59-A6C34878D82A}">
                    <a16:rowId xmlns:a16="http://schemas.microsoft.com/office/drawing/2014/main" val="10000"/>
                  </a:ext>
                </a:extLst>
              </a:tr>
              <a:tr h="527182">
                <a:tc>
                  <a:txBody>
                    <a:bodyPr/>
                    <a:lstStyle/>
                    <a:p>
                      <a:pPr algn="ctr">
                        <a:lnSpc>
                          <a:spcPct val="107000"/>
                        </a:lnSpc>
                        <a:spcAft>
                          <a:spcPts val="0"/>
                        </a:spcAft>
                      </a:pPr>
                      <a:r>
                        <a:rPr lang="cs-CZ" sz="1400">
                          <a:effectLst/>
                        </a:rPr>
                        <a:t>4</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Jsou předmět plnění a technické podmínky dostatečně specifikovány, aby bylo možné předložit srovnatelné nabídky?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a:effectLst/>
                        </a:rPr>
                        <a:t>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extLst>
                  <a:ext uri="{0D108BD9-81ED-4DB2-BD59-A6C34878D82A}">
                    <a16:rowId xmlns:a16="http://schemas.microsoft.com/office/drawing/2014/main" val="10001"/>
                  </a:ext>
                </a:extLst>
              </a:tr>
              <a:tr h="532661">
                <a:tc>
                  <a:txBody>
                    <a:bodyPr/>
                    <a:lstStyle/>
                    <a:p>
                      <a:pPr algn="ctr">
                        <a:lnSpc>
                          <a:spcPct val="107000"/>
                        </a:lnSpc>
                        <a:spcAft>
                          <a:spcPts val="0"/>
                        </a:spcAft>
                      </a:pPr>
                      <a:r>
                        <a:rPr lang="cs-CZ" sz="1400">
                          <a:effectLst/>
                        </a:rPr>
                        <a:t>5</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Platí, že předmět plnění a technické podmínky nejsou příliš úzce specifikovány tak, aby omezovaly hospodářskou soutěž?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a:effectLst/>
                        </a:rPr>
                        <a:t>§ 36 odst.1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extLst>
                  <a:ext uri="{0D108BD9-81ED-4DB2-BD59-A6C34878D82A}">
                    <a16:rowId xmlns:a16="http://schemas.microsoft.com/office/drawing/2014/main" val="10002"/>
                  </a:ext>
                </a:extLst>
              </a:tr>
              <a:tr h="745724">
                <a:tc>
                  <a:txBody>
                    <a:bodyPr/>
                    <a:lstStyle/>
                    <a:p>
                      <a:pPr algn="ctr">
                        <a:lnSpc>
                          <a:spcPct val="107000"/>
                        </a:lnSpc>
                        <a:spcAft>
                          <a:spcPts val="0"/>
                        </a:spcAft>
                      </a:pPr>
                      <a:r>
                        <a:rPr lang="cs-CZ" sz="1400">
                          <a:effectLst/>
                        </a:rPr>
                        <a:t>6</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Platí, že předmět plnění a technické podmínky nejsou stanoveny tak, aby určitým dodavatelům bezdůvodně přímo nebo nepřímo zaručovaly konkurenční výhodu nebo vytvářely bezdůvodné překážky hospodářské soutěže?</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a:effectLst/>
                        </a:rPr>
                        <a:t>§ 36 odst.1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extLst>
                  <a:ext uri="{0D108BD9-81ED-4DB2-BD59-A6C34878D82A}">
                    <a16:rowId xmlns:a16="http://schemas.microsoft.com/office/drawing/2014/main" val="10003"/>
                  </a:ext>
                </a:extLst>
              </a:tr>
              <a:tr h="512685">
                <a:tc>
                  <a:txBody>
                    <a:bodyPr/>
                    <a:lstStyle/>
                    <a:p>
                      <a:pPr algn="ctr">
                        <a:lnSpc>
                          <a:spcPct val="107000"/>
                        </a:lnSpc>
                        <a:spcAft>
                          <a:spcPts val="0"/>
                        </a:spcAft>
                      </a:pPr>
                      <a:r>
                        <a:rPr lang="cs-CZ" sz="1400">
                          <a:effectLst/>
                        </a:rPr>
                        <a:t>7</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Platí, že zadavatel nevymezil předmět plnění tak, že obsahuje nesouvisející plnění?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a:effectLst/>
                        </a:rPr>
                        <a:t>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extLst>
                  <a:ext uri="{0D108BD9-81ED-4DB2-BD59-A6C34878D82A}">
                    <a16:rowId xmlns:a16="http://schemas.microsoft.com/office/drawing/2014/main" val="10004"/>
                  </a:ext>
                </a:extLst>
              </a:tr>
              <a:tr h="506027">
                <a:tc>
                  <a:txBody>
                    <a:bodyPr/>
                    <a:lstStyle/>
                    <a:p>
                      <a:pPr algn="ctr">
                        <a:lnSpc>
                          <a:spcPct val="107000"/>
                        </a:lnSpc>
                        <a:spcAft>
                          <a:spcPts val="0"/>
                        </a:spcAft>
                      </a:pPr>
                      <a:r>
                        <a:rPr lang="cs-CZ" sz="1400">
                          <a:effectLst/>
                        </a:rPr>
                        <a:t>8</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Pokud je to vhodné a možné, bere technická specifikace v úvahu kritéria přístupnosti pro zdravotně postižené uživatele?</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 93 odst. 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extLst>
                  <a:ext uri="{0D108BD9-81ED-4DB2-BD59-A6C34878D82A}">
                    <a16:rowId xmlns:a16="http://schemas.microsoft.com/office/drawing/2014/main" val="10005"/>
                  </a:ext>
                </a:extLst>
              </a:tr>
            </a:tbl>
          </a:graphicData>
        </a:graphic>
      </p:graphicFrame>
      <p:sp>
        <p:nvSpPr>
          <p:cNvPr id="4" name="Zástupný symbol pro číslo snímku 3"/>
          <p:cNvSpPr>
            <a:spLocks noGrp="1"/>
          </p:cNvSpPr>
          <p:nvPr>
            <p:ph type="sldNum" sz="quarter" idx="12"/>
          </p:nvPr>
        </p:nvSpPr>
        <p:spPr/>
        <p:txBody>
          <a:bodyPr/>
          <a:lstStyle/>
          <a:p>
            <a:fld id="{80E6FAA7-F367-48C5-A4B3-11C887127E2C}" type="slidenum">
              <a:rPr lang="cs-CZ" smtClean="0"/>
              <a:t>54</a:t>
            </a:fld>
            <a:endParaRPr lang="cs-CZ"/>
          </a:p>
        </p:txBody>
      </p:sp>
    </p:spTree>
    <p:extLst>
      <p:ext uri="{BB962C8B-B14F-4D97-AF65-F5344CB8AC3E}">
        <p14:creationId xmlns:p14="http://schemas.microsoft.com/office/powerpoint/2010/main" val="9432000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5" name="Zástupný symbol pro obsah 4"/>
          <p:cNvGraphicFramePr>
            <a:graphicFrameLocks noGrp="1"/>
          </p:cNvGraphicFramePr>
          <p:nvPr>
            <p:ph idx="1"/>
          </p:nvPr>
        </p:nvGraphicFramePr>
        <p:xfrm>
          <a:off x="628650" y="2226469"/>
          <a:ext cx="7886700" cy="3771650"/>
        </p:xfrm>
        <a:graphic>
          <a:graphicData uri="http://schemas.openxmlformats.org/drawingml/2006/table">
            <a:tbl>
              <a:tblPr firstRow="1" firstCol="1" bandRow="1">
                <a:tableStyleId>{5C22544A-7EE6-4342-B048-85BDC9FD1C3A}</a:tableStyleId>
              </a:tblPr>
              <a:tblGrid>
                <a:gridCol w="808063">
                  <a:extLst>
                    <a:ext uri="{9D8B030D-6E8A-4147-A177-3AD203B41FA5}">
                      <a16:colId xmlns:a16="http://schemas.microsoft.com/office/drawing/2014/main" val="20000"/>
                    </a:ext>
                  </a:extLst>
                </a:gridCol>
                <a:gridCol w="5634351">
                  <a:extLst>
                    <a:ext uri="{9D8B030D-6E8A-4147-A177-3AD203B41FA5}">
                      <a16:colId xmlns:a16="http://schemas.microsoft.com/office/drawing/2014/main" val="20001"/>
                    </a:ext>
                  </a:extLst>
                </a:gridCol>
                <a:gridCol w="1444286">
                  <a:extLst>
                    <a:ext uri="{9D8B030D-6E8A-4147-A177-3AD203B41FA5}">
                      <a16:colId xmlns:a16="http://schemas.microsoft.com/office/drawing/2014/main" val="20002"/>
                    </a:ext>
                  </a:extLst>
                </a:gridCol>
              </a:tblGrid>
              <a:tr h="650606">
                <a:tc>
                  <a:txBody>
                    <a:bodyPr/>
                    <a:lstStyle/>
                    <a:p>
                      <a:pPr algn="ctr">
                        <a:lnSpc>
                          <a:spcPct val="107000"/>
                        </a:lnSpc>
                        <a:spcAft>
                          <a:spcPts val="0"/>
                        </a:spcAft>
                      </a:pPr>
                      <a:r>
                        <a:rPr lang="cs-CZ" sz="1400" dirty="0">
                          <a:effectLst/>
                        </a:rPr>
                        <a:t>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Jsou předmět plnění a technické podmínky specifikovány přiměřeně s ohledem na technickou složitost předmětu plnění a stanoveny v souladu se Zákonem?</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a:effectLst/>
                        </a:rPr>
                        <a:t>§ 36, 89 - 95, 102; Směrnice 2014/24/EU čl. 42</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extLst>
                  <a:ext uri="{0D108BD9-81ED-4DB2-BD59-A6C34878D82A}">
                    <a16:rowId xmlns:a16="http://schemas.microsoft.com/office/drawing/2014/main" val="10000"/>
                  </a:ext>
                </a:extLst>
              </a:tr>
              <a:tr h="713613">
                <a:tc>
                  <a:txBody>
                    <a:bodyPr/>
                    <a:lstStyle/>
                    <a:p>
                      <a:pPr algn="ctr">
                        <a:lnSpc>
                          <a:spcPct val="107000"/>
                        </a:lnSpc>
                        <a:spcAft>
                          <a:spcPts val="0"/>
                        </a:spcAft>
                      </a:pPr>
                      <a:r>
                        <a:rPr lang="cs-CZ" sz="1400" dirty="0">
                          <a:effectLst/>
                        </a:rPr>
                        <a:t>9</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Pokud zadavatel stanovil technické podmínky prostřednictvím přímého nebo nepřímého odkazu na názvy a specifická označení, platí, že to bylo odůvodněno předmětem VZ?</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a:effectLst/>
                        </a:rPr>
                        <a:t>§ 89 odst. 5</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extLst>
                  <a:ext uri="{0D108BD9-81ED-4DB2-BD59-A6C34878D82A}">
                    <a16:rowId xmlns:a16="http://schemas.microsoft.com/office/drawing/2014/main" val="10001"/>
                  </a:ext>
                </a:extLst>
              </a:tr>
              <a:tr h="798990">
                <a:tc>
                  <a:txBody>
                    <a:bodyPr/>
                    <a:lstStyle/>
                    <a:p>
                      <a:pPr algn="ctr">
                        <a:lnSpc>
                          <a:spcPct val="107000"/>
                        </a:lnSpc>
                        <a:spcAft>
                          <a:spcPts val="0"/>
                        </a:spcAft>
                      </a:pPr>
                      <a:r>
                        <a:rPr lang="cs-CZ" sz="1400">
                          <a:effectLst/>
                        </a:rPr>
                        <a:t>10</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Pokud zadavatel stanovil technické podmínky prostřednictvím přímého nebo nepřímého odkazu na názvy a specifická označení, platí, že bez jejich použití by nebylo stanovení technických podmínek dostatečně přesné nebo srozumitelné?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 89 odst. 6</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extLst>
                  <a:ext uri="{0D108BD9-81ED-4DB2-BD59-A6C34878D82A}">
                    <a16:rowId xmlns:a16="http://schemas.microsoft.com/office/drawing/2014/main" val="10002"/>
                  </a:ext>
                </a:extLst>
              </a:tr>
              <a:tr h="752383">
                <a:tc>
                  <a:txBody>
                    <a:bodyPr/>
                    <a:lstStyle/>
                    <a:p>
                      <a:pPr algn="ctr">
                        <a:lnSpc>
                          <a:spcPct val="107000"/>
                        </a:lnSpc>
                        <a:spcAft>
                          <a:spcPts val="0"/>
                        </a:spcAft>
                      </a:pPr>
                      <a:r>
                        <a:rPr lang="cs-CZ" sz="1400">
                          <a:effectLst/>
                        </a:rPr>
                        <a:t>11</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Pokud zadavatel stanovil technické podmínky prostřednictvím přímého nebo nepřímého odkazu na názvy a specifická označení, platí, že zadavatel uvedl možnost nabídnout rovnocenné řešení?</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 89 odst. 6</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extLst>
                  <a:ext uri="{0D108BD9-81ED-4DB2-BD59-A6C34878D82A}">
                    <a16:rowId xmlns:a16="http://schemas.microsoft.com/office/drawing/2014/main" val="10003"/>
                  </a:ext>
                </a:extLst>
              </a:tr>
              <a:tr h="479394">
                <a:tc>
                  <a:txBody>
                    <a:bodyPr/>
                    <a:lstStyle/>
                    <a:p>
                      <a:pPr algn="ctr">
                        <a:lnSpc>
                          <a:spcPct val="107000"/>
                        </a:lnSpc>
                        <a:spcAft>
                          <a:spcPts val="0"/>
                        </a:spcAft>
                      </a:pPr>
                      <a:r>
                        <a:rPr lang="cs-CZ" sz="1400">
                          <a:effectLst/>
                        </a:rPr>
                        <a:t>12</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Pokud jsou připuštěny nebo požadovány varianty, umožňuje to povaha předmětu VZ?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tc>
                  <a:txBody>
                    <a:bodyPr/>
                    <a:lstStyle/>
                    <a:p>
                      <a:pPr>
                        <a:lnSpc>
                          <a:spcPct val="107000"/>
                        </a:lnSpc>
                        <a:spcAft>
                          <a:spcPts val="0"/>
                        </a:spcAft>
                      </a:pPr>
                      <a:r>
                        <a:rPr lang="cs-CZ" sz="1400" dirty="0">
                          <a:effectLst/>
                        </a:rPr>
                        <a:t>§ 102 odst. 2</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333" marR="22333" marT="0" marB="0" anchor="b"/>
                </a:tc>
                <a:extLst>
                  <a:ext uri="{0D108BD9-81ED-4DB2-BD59-A6C34878D82A}">
                    <a16:rowId xmlns:a16="http://schemas.microsoft.com/office/drawing/2014/main" val="10004"/>
                  </a:ext>
                </a:extLst>
              </a:tr>
            </a:tbl>
          </a:graphicData>
        </a:graphic>
      </p:graphicFrame>
      <p:sp>
        <p:nvSpPr>
          <p:cNvPr id="4" name="Zástupný symbol pro číslo snímku 3"/>
          <p:cNvSpPr>
            <a:spLocks noGrp="1"/>
          </p:cNvSpPr>
          <p:nvPr>
            <p:ph type="sldNum" sz="quarter" idx="12"/>
          </p:nvPr>
        </p:nvSpPr>
        <p:spPr/>
        <p:txBody>
          <a:bodyPr/>
          <a:lstStyle/>
          <a:p>
            <a:fld id="{80E6FAA7-F367-48C5-A4B3-11C887127E2C}" type="slidenum">
              <a:rPr lang="cs-CZ" smtClean="0"/>
              <a:t>55</a:t>
            </a:fld>
            <a:endParaRPr lang="cs-CZ"/>
          </a:p>
        </p:txBody>
      </p:sp>
    </p:spTree>
    <p:extLst>
      <p:ext uri="{BB962C8B-B14F-4D97-AF65-F5344CB8AC3E}">
        <p14:creationId xmlns:p14="http://schemas.microsoft.com/office/powerpoint/2010/main" val="20656770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a:t>předmět veřejné zakázky, technická specifikace</a:t>
            </a:r>
          </a:p>
          <a:p>
            <a:r>
              <a:rPr lang="cs-CZ" dirty="0"/>
              <a:t>nadlimitní režim</a:t>
            </a:r>
          </a:p>
          <a:p>
            <a:pPr marL="457200" indent="-457200">
              <a:buFont typeface="Arial" panose="020B0604020202020204" pitchFamily="34" charset="0"/>
              <a:buChar char="•"/>
            </a:pPr>
            <a:r>
              <a:rPr lang="cs-CZ" dirty="0"/>
              <a:t>parametry vyjadřujících požadavky na výkon nebo funkci, popisu účelu nebo potřeb, které mají být naplněny </a:t>
            </a:r>
          </a:p>
          <a:p>
            <a:pPr lvl="1"/>
            <a:r>
              <a:rPr lang="cs-CZ" dirty="0"/>
              <a:t>	(použití u DB projektů na klíč, stavby na zelené louce, jasně popsané funkce, nezáleží na vzhledu (nebo naopak – budu hodnotit hlavně estetický vzhled nebo šetrné parametry), nutné dobré vstupní a výstupní podklady. Nehodí se na rekonstrukce starých objektů (moc skrytých rizik, riziko podstatných změn závazku))</a:t>
            </a:r>
          </a:p>
          <a:p>
            <a:pPr marL="457200" indent="-457200">
              <a:buFont typeface="Arial" panose="020B0604020202020204" pitchFamily="34" charset="0"/>
              <a:buChar char="•"/>
            </a:pPr>
            <a:r>
              <a:rPr lang="cs-CZ" dirty="0"/>
              <a:t>odkaz na normy nebo technické dokumenty (klasicky projektová dokumentace), nebo</a:t>
            </a:r>
          </a:p>
          <a:p>
            <a:pPr marL="457200" indent="-457200">
              <a:buFont typeface="Arial" panose="020B0604020202020204" pitchFamily="34" charset="0"/>
              <a:buChar char="•"/>
            </a:pPr>
            <a:r>
              <a:rPr lang="cs-CZ" dirty="0"/>
              <a:t>odkaz na štítky</a:t>
            </a:r>
          </a:p>
          <a:p>
            <a:pPr marL="457200" indent="-457200">
              <a:buFont typeface="Arial" panose="020B0604020202020204" pitchFamily="34" charset="0"/>
              <a:buChar char="•"/>
            </a:pPr>
            <a:r>
              <a:rPr lang="cs-CZ" dirty="0">
                <a:solidFill>
                  <a:schemeClr val="accent2"/>
                </a:solidFill>
              </a:rPr>
              <a:t>Lze kombinovat</a:t>
            </a:r>
          </a:p>
        </p:txBody>
      </p:sp>
      <p:sp>
        <p:nvSpPr>
          <p:cNvPr id="3" name="Nadpis 2"/>
          <p:cNvSpPr>
            <a:spLocks noGrp="1"/>
          </p:cNvSpPr>
          <p:nvPr>
            <p:ph type="title"/>
          </p:nvPr>
        </p:nvSpPr>
        <p:spPr>
          <a:xfrm>
            <a:off x="395536" y="1196752"/>
            <a:ext cx="8291264" cy="648072"/>
          </a:xfrm>
        </p:spPr>
        <p:txBody>
          <a:bodyPr/>
          <a:lstStyle/>
          <a:p>
            <a:r>
              <a:rPr lang="cs-CZ" dirty="0"/>
              <a:t>Technické podmínky</a:t>
            </a:r>
          </a:p>
        </p:txBody>
      </p:sp>
    </p:spTree>
    <p:extLst>
      <p:ext uri="{BB962C8B-B14F-4D97-AF65-F5344CB8AC3E}">
        <p14:creationId xmlns:p14="http://schemas.microsoft.com/office/powerpoint/2010/main" val="22097988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lgn="just"/>
            <a:r>
              <a:rPr lang="cs-CZ" sz="3600" dirty="0"/>
              <a:t>zákaz diskriminačních odkazů</a:t>
            </a:r>
          </a:p>
          <a:p>
            <a:pPr algn="just"/>
            <a:r>
              <a:rPr lang="cs-CZ" sz="3600" dirty="0"/>
              <a:t>odkaz lze použít:</a:t>
            </a:r>
          </a:p>
          <a:p>
            <a:pPr marL="571500" indent="-571500" algn="just">
              <a:buFont typeface="Arial" panose="020B0604020202020204" pitchFamily="34" charset="0"/>
              <a:buChar char="•"/>
            </a:pPr>
            <a:r>
              <a:rPr lang="cs-CZ" dirty="0"/>
              <a:t>je to odůvodněno předmětem VZ (např. nákup některých léků? Pacient nepřipouští změnu)</a:t>
            </a:r>
          </a:p>
          <a:p>
            <a:pPr marL="571500" indent="-571500" algn="just">
              <a:buFont typeface="Arial" panose="020B0604020202020204" pitchFamily="34" charset="0"/>
              <a:buChar char="•"/>
            </a:pPr>
            <a:r>
              <a:rPr lang="cs-CZ" dirty="0"/>
              <a:t>jiný popis by nemohl být dostatečně přesný a srozumitelný → nutné připuštění rovnocenných řešení (výjimečně)</a:t>
            </a:r>
          </a:p>
          <a:p>
            <a:pPr marL="571500" indent="-571500" algn="just">
              <a:buFont typeface="Arial" panose="020B0604020202020204" pitchFamily="34" charset="0"/>
              <a:buChar char="•"/>
            </a:pPr>
            <a:r>
              <a:rPr lang="cs-CZ" dirty="0"/>
              <a:t>Pokud se vyskytne – zkuste vyhodnotit kontext a dopad (Balakryl ?)</a:t>
            </a:r>
          </a:p>
          <a:p>
            <a:endParaRPr lang="cs-CZ" dirty="0"/>
          </a:p>
        </p:txBody>
      </p:sp>
      <p:sp>
        <p:nvSpPr>
          <p:cNvPr id="3" name="Nadpis 2"/>
          <p:cNvSpPr>
            <a:spLocks noGrp="1"/>
          </p:cNvSpPr>
          <p:nvPr>
            <p:ph type="title"/>
          </p:nvPr>
        </p:nvSpPr>
        <p:spPr/>
        <p:txBody>
          <a:bodyPr/>
          <a:lstStyle/>
          <a:p>
            <a:r>
              <a:rPr lang="cs-CZ" dirty="0"/>
              <a:t>Technické podmínky</a:t>
            </a:r>
          </a:p>
        </p:txBody>
      </p:sp>
    </p:spTree>
    <p:extLst>
      <p:ext uri="{BB962C8B-B14F-4D97-AF65-F5344CB8AC3E}">
        <p14:creationId xmlns:p14="http://schemas.microsoft.com/office/powerpoint/2010/main" val="8974403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a:t>Projektová dokumentace na úrovni prováděcí dokumentace</a:t>
            </a:r>
          </a:p>
          <a:p>
            <a:pPr marL="457200" indent="-457200">
              <a:buFont typeface="Arial" panose="020B0604020202020204" pitchFamily="34" charset="0"/>
              <a:buChar char="•"/>
            </a:pPr>
            <a:r>
              <a:rPr lang="cs-CZ" dirty="0"/>
              <a:t>vyhláška č. 169/2016 Sb.</a:t>
            </a:r>
          </a:p>
          <a:p>
            <a:pPr marL="457200" indent="-457200">
              <a:buFont typeface="Arial" panose="020B0604020202020204" pitchFamily="34" charset="0"/>
              <a:buChar char="•"/>
            </a:pPr>
            <a:r>
              <a:rPr lang="cs-CZ" dirty="0"/>
              <a:t>standardizace</a:t>
            </a:r>
          </a:p>
          <a:p>
            <a:pPr marL="457200" indent="-457200">
              <a:buFont typeface="Arial" panose="020B0604020202020204" pitchFamily="34" charset="0"/>
              <a:buChar char="•"/>
            </a:pPr>
            <a:r>
              <a:rPr lang="cs-CZ" dirty="0"/>
              <a:t>dokumentace, soupis stavebních prací, dodávek a služeb s výkazem výměr</a:t>
            </a:r>
          </a:p>
          <a:p>
            <a:pPr marL="457200" indent="-457200">
              <a:buFont typeface="Arial" panose="020B0604020202020204" pitchFamily="34" charset="0"/>
              <a:buChar char="•"/>
            </a:pPr>
            <a:r>
              <a:rPr lang="cs-CZ" dirty="0"/>
              <a:t>Stanovisko MMR k vyhlášce (</a:t>
            </a:r>
            <a:r>
              <a:rPr lang="cs-CZ" dirty="0">
                <a:hlinkClick r:id="rId2"/>
              </a:rPr>
              <a:t>http://www.portal-vz.cz/</a:t>
            </a:r>
            <a:r>
              <a:rPr lang="cs-CZ" dirty="0" err="1">
                <a:hlinkClick r:id="rId2"/>
              </a:rPr>
              <a:t>getmedia</a:t>
            </a:r>
            <a:r>
              <a:rPr lang="cs-CZ" dirty="0">
                <a:hlinkClick r:id="rId2"/>
              </a:rPr>
              <a:t>/fc96b256-030d-4d0c-a190-2f241ab7e914/Stanovisko-MMR-k-vyhlasce-169-2016_2.pdf</a:t>
            </a:r>
            <a:r>
              <a:rPr lang="cs-CZ" dirty="0"/>
              <a:t>)</a:t>
            </a:r>
          </a:p>
        </p:txBody>
      </p:sp>
      <p:sp>
        <p:nvSpPr>
          <p:cNvPr id="3" name="Nadpis 2"/>
          <p:cNvSpPr>
            <a:spLocks noGrp="1"/>
          </p:cNvSpPr>
          <p:nvPr>
            <p:ph type="title"/>
          </p:nvPr>
        </p:nvSpPr>
        <p:spPr/>
        <p:txBody>
          <a:bodyPr/>
          <a:lstStyle/>
          <a:p>
            <a:r>
              <a:rPr lang="cs-CZ" dirty="0"/>
              <a:t>Technické podmínky – stavební práce</a:t>
            </a:r>
          </a:p>
        </p:txBody>
      </p:sp>
    </p:spTree>
    <p:extLst>
      <p:ext uri="{BB962C8B-B14F-4D97-AF65-F5344CB8AC3E}">
        <p14:creationId xmlns:p14="http://schemas.microsoft.com/office/powerpoint/2010/main" val="850327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ZPŘ – </a:t>
            </a:r>
            <a:r>
              <a:rPr lang="cs-CZ" strike="sngStrike" dirty="0"/>
              <a:t>kvalifikace vůbec být nemusí</a:t>
            </a:r>
            <a:r>
              <a:rPr lang="cs-CZ" dirty="0"/>
              <a:t>, v ZPŘ musí být pouze základní kvalifikace, zbytek si zadavatel může zvolit – buď žádnou, nebo podle NR nebo svoji – musí se vztahovat k osobě dodavatele a k předmětu zakázky ! Základní kvalifikace se prokazuje čestným prohlášením !</a:t>
            </a:r>
          </a:p>
          <a:p>
            <a:pPr algn="just"/>
            <a:r>
              <a:rPr lang="cs-CZ" dirty="0"/>
              <a:t>NR – část musí, část je volitelná</a:t>
            </a:r>
          </a:p>
          <a:p>
            <a:endParaRPr lang="cs-CZ" dirty="0"/>
          </a:p>
          <a:p>
            <a:endParaRPr lang="cs-CZ" dirty="0"/>
          </a:p>
        </p:txBody>
      </p:sp>
      <p:sp>
        <p:nvSpPr>
          <p:cNvPr id="3" name="Nadpis 2"/>
          <p:cNvSpPr>
            <a:spLocks noGrp="1"/>
          </p:cNvSpPr>
          <p:nvPr>
            <p:ph type="title"/>
          </p:nvPr>
        </p:nvSpPr>
        <p:spPr/>
        <p:txBody>
          <a:bodyPr/>
          <a:lstStyle/>
          <a:p>
            <a:r>
              <a:rPr lang="cs-CZ" dirty="0"/>
              <a:t>Kvalifikace kdy ano? Kdy ne?</a:t>
            </a:r>
          </a:p>
        </p:txBody>
      </p:sp>
    </p:spTree>
    <p:extLst>
      <p:ext uri="{BB962C8B-B14F-4D97-AF65-F5344CB8AC3E}">
        <p14:creationId xmlns:p14="http://schemas.microsoft.com/office/powerpoint/2010/main" val="3098807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Nadpis 1"/>
          <p:cNvSpPr>
            <a:spLocks noGrp="1"/>
          </p:cNvSpPr>
          <p:nvPr>
            <p:ph type="title"/>
          </p:nvPr>
        </p:nvSpPr>
        <p:spPr/>
        <p:txBody>
          <a:bodyPr/>
          <a:lstStyle/>
          <a:p>
            <a:pPr algn="ctr"/>
            <a:r>
              <a:rPr lang="cs-CZ" dirty="0"/>
              <a:t>Dohled </a:t>
            </a:r>
          </a:p>
        </p:txBody>
      </p:sp>
      <p:sp>
        <p:nvSpPr>
          <p:cNvPr id="5" name="Zástupný symbol pro obsah 2"/>
          <p:cNvSpPr>
            <a:spLocks noGrp="1"/>
          </p:cNvSpPr>
          <p:nvPr>
            <p:ph idx="1"/>
          </p:nvPr>
        </p:nvSpPr>
        <p:spPr>
          <a:xfrm>
            <a:off x="395536" y="2418038"/>
            <a:ext cx="8291264" cy="3511292"/>
          </a:xfrm>
          <a:noFill/>
          <a:ln>
            <a:noFill/>
          </a:ln>
        </p:spPr>
        <p:txBody>
          <a:bodyPr>
            <a:normAutofit/>
          </a:bodyPr>
          <a:lstStyle/>
          <a:p>
            <a:pPr>
              <a:buClr>
                <a:schemeClr val="accent1"/>
              </a:buClr>
              <a:buFont typeface="Wingdings" pitchFamily="2" charset="2"/>
              <a:buChar char="§"/>
            </a:pPr>
            <a:r>
              <a:rPr lang="cs-CZ" dirty="0"/>
              <a:t>  Úřad pro ochranu hospodářské soutěže nepřezkoumává postup zadavatele při zadávání VZMR, ani podle dřívějšího ZVZ ani podle ZZVZ</a:t>
            </a:r>
          </a:p>
          <a:p>
            <a:pPr>
              <a:buClr>
                <a:schemeClr val="accent1"/>
              </a:buClr>
              <a:buFont typeface="Wingdings" pitchFamily="2" charset="2"/>
              <a:buChar char="§"/>
            </a:pPr>
            <a:r>
              <a:rPr lang="cs-CZ" dirty="0"/>
              <a:t>  Úřad pro ochranu hospodářské soutěže se zakázkou zabývá pouze v případě, že byla nesprávně stanovena předpokládaná hodnota, či byla zakázka nedovoleně rozdělena</a:t>
            </a:r>
          </a:p>
        </p:txBody>
      </p:sp>
    </p:spTree>
    <p:extLst>
      <p:ext uri="{BB962C8B-B14F-4D97-AF65-F5344CB8AC3E}">
        <p14:creationId xmlns:p14="http://schemas.microsoft.com/office/powerpoint/2010/main" val="137828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Připravte formuláře pro dodavatele tak, aby pouze podepsal – předejdete chybám účastníků, případně doplňte informaci do ZD, jak má dodavatel postupovat !</a:t>
            </a:r>
          </a:p>
        </p:txBody>
      </p:sp>
      <p:sp>
        <p:nvSpPr>
          <p:cNvPr id="3" name="Nadpis 2"/>
          <p:cNvSpPr>
            <a:spLocks noGrp="1"/>
          </p:cNvSpPr>
          <p:nvPr>
            <p:ph type="title"/>
          </p:nvPr>
        </p:nvSpPr>
        <p:spPr/>
        <p:txBody>
          <a:bodyPr/>
          <a:lstStyle/>
          <a:p>
            <a:r>
              <a:rPr lang="cs-CZ" dirty="0"/>
              <a:t>Kvalifikace – zadávací dokumentace</a:t>
            </a:r>
          </a:p>
        </p:txBody>
      </p:sp>
    </p:spTree>
    <p:extLst>
      <p:ext uri="{BB962C8B-B14F-4D97-AF65-F5344CB8AC3E}">
        <p14:creationId xmlns:p14="http://schemas.microsoft.com/office/powerpoint/2010/main" val="34605151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a:t>nadlimitní OŘ</a:t>
            </a:r>
          </a:p>
          <a:p>
            <a:pPr lvl="1"/>
            <a:r>
              <a:rPr lang="cs-CZ" dirty="0"/>
              <a:t>povinně</a:t>
            </a:r>
          </a:p>
          <a:p>
            <a:pPr lvl="1"/>
            <a:r>
              <a:rPr lang="cs-CZ" dirty="0"/>
              <a:t>	základní</a:t>
            </a:r>
          </a:p>
          <a:p>
            <a:pPr lvl="1"/>
            <a:r>
              <a:rPr lang="cs-CZ" dirty="0"/>
              <a:t>	část profesní</a:t>
            </a:r>
          </a:p>
          <a:p>
            <a:pPr lvl="1"/>
            <a:r>
              <a:rPr lang="cs-CZ" dirty="0"/>
              <a:t>nepovinně</a:t>
            </a:r>
          </a:p>
          <a:p>
            <a:pPr lvl="1"/>
            <a:r>
              <a:rPr lang="cs-CZ" dirty="0"/>
              <a:t>	část profesní</a:t>
            </a:r>
          </a:p>
          <a:p>
            <a:pPr lvl="1"/>
            <a:r>
              <a:rPr lang="cs-CZ" dirty="0"/>
              <a:t>	ekonomická</a:t>
            </a:r>
          </a:p>
          <a:p>
            <a:pPr lvl="1"/>
            <a:r>
              <a:rPr lang="cs-CZ" dirty="0"/>
              <a:t>	technická</a:t>
            </a:r>
          </a:p>
          <a:p>
            <a:r>
              <a:rPr lang="cs-CZ" dirty="0"/>
              <a:t>ZPŘ</a:t>
            </a:r>
          </a:p>
          <a:p>
            <a:pPr lvl="1"/>
            <a:r>
              <a:rPr lang="cs-CZ" dirty="0"/>
              <a:t>i jiná kritéria nebo žádná</a:t>
            </a:r>
          </a:p>
        </p:txBody>
      </p:sp>
      <p:sp>
        <p:nvSpPr>
          <p:cNvPr id="3" name="Nadpis 2"/>
          <p:cNvSpPr>
            <a:spLocks noGrp="1"/>
          </p:cNvSpPr>
          <p:nvPr>
            <p:ph type="title"/>
          </p:nvPr>
        </p:nvSpPr>
        <p:spPr/>
        <p:txBody>
          <a:bodyPr/>
          <a:lstStyle/>
          <a:p>
            <a:r>
              <a:rPr lang="cs-CZ" dirty="0"/>
              <a:t>Kvalifikace</a:t>
            </a:r>
          </a:p>
        </p:txBody>
      </p:sp>
    </p:spTree>
    <p:extLst>
      <p:ext uri="{BB962C8B-B14F-4D97-AF65-F5344CB8AC3E}">
        <p14:creationId xmlns:p14="http://schemas.microsoft.com/office/powerpoint/2010/main" val="32967195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Kontrola:</a:t>
            </a:r>
          </a:p>
          <a:p>
            <a:r>
              <a:rPr lang="cs-CZ" dirty="0"/>
              <a:t>Je předloženo, co bylo požadováno?</a:t>
            </a:r>
          </a:p>
          <a:p>
            <a:r>
              <a:rPr lang="cs-CZ" dirty="0"/>
              <a:t>obecně – předkládají se kopie dokumentů – pozor – rozlišovat, co vlastně budu před podpisem smlouvy požadovat po dodavateli jako originál</a:t>
            </a:r>
          </a:p>
        </p:txBody>
      </p:sp>
      <p:sp>
        <p:nvSpPr>
          <p:cNvPr id="3" name="Nadpis 2"/>
          <p:cNvSpPr>
            <a:spLocks noGrp="1"/>
          </p:cNvSpPr>
          <p:nvPr>
            <p:ph type="title"/>
          </p:nvPr>
        </p:nvSpPr>
        <p:spPr/>
        <p:txBody>
          <a:bodyPr/>
          <a:lstStyle/>
          <a:p>
            <a:r>
              <a:rPr lang="cs-CZ" dirty="0"/>
              <a:t>Kvalifikace</a:t>
            </a:r>
          </a:p>
        </p:txBody>
      </p:sp>
    </p:spTree>
    <p:extLst>
      <p:ext uri="{BB962C8B-B14F-4D97-AF65-F5344CB8AC3E}">
        <p14:creationId xmlns:p14="http://schemas.microsoft.com/office/powerpoint/2010/main" val="28427749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0" y="2362017"/>
          <a:ext cx="7886701" cy="2530135"/>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4">
                  <a:extLst>
                    <a:ext uri="{9D8B030D-6E8A-4147-A177-3AD203B41FA5}">
                      <a16:colId xmlns:a16="http://schemas.microsoft.com/office/drawing/2014/main" val="20001"/>
                    </a:ext>
                  </a:extLst>
                </a:gridCol>
                <a:gridCol w="2068643">
                  <a:extLst>
                    <a:ext uri="{9D8B030D-6E8A-4147-A177-3AD203B41FA5}">
                      <a16:colId xmlns:a16="http://schemas.microsoft.com/office/drawing/2014/main" val="20002"/>
                    </a:ext>
                  </a:extLst>
                </a:gridCol>
              </a:tblGrid>
              <a:tr h="478346">
                <a:tc>
                  <a:txBody>
                    <a:bodyPr/>
                    <a:lstStyle/>
                    <a:p>
                      <a:pPr algn="ctr">
                        <a:lnSpc>
                          <a:spcPct val="107000"/>
                        </a:lnSpc>
                        <a:spcAft>
                          <a:spcPts val="0"/>
                        </a:spcAft>
                      </a:pPr>
                      <a:r>
                        <a:rPr lang="cs-CZ" sz="1500" dirty="0">
                          <a:effectLst/>
                        </a:rPr>
                        <a:t>31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Obsahuje ZD kritéria kvalifikace a byla stanovena v souladu se Zákonem?</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36, 37, 53, 73 - 88</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0"/>
                  </a:ext>
                </a:extLst>
              </a:tr>
              <a:tr h="589432">
                <a:tc>
                  <a:txBody>
                    <a:bodyPr/>
                    <a:lstStyle/>
                    <a:p>
                      <a:pPr algn="ctr">
                        <a:lnSpc>
                          <a:spcPct val="107000"/>
                        </a:lnSpc>
                        <a:spcAft>
                          <a:spcPts val="0"/>
                        </a:spcAft>
                      </a:pPr>
                      <a:r>
                        <a:rPr lang="cs-CZ" sz="1500">
                          <a:effectLst/>
                        </a:rPr>
                        <a:t>32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Obsahuje ZD základní způsobilost dle § 74, profesní způsobilost dle § 77 odst. 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74, 77 odst. 1</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1"/>
                  </a:ext>
                </a:extLst>
              </a:tr>
              <a:tr h="605901">
                <a:tc>
                  <a:txBody>
                    <a:bodyPr/>
                    <a:lstStyle/>
                    <a:p>
                      <a:pPr algn="ctr">
                        <a:lnSpc>
                          <a:spcPct val="107000"/>
                        </a:lnSpc>
                        <a:spcAft>
                          <a:spcPts val="0"/>
                        </a:spcAft>
                      </a:pPr>
                      <a:r>
                        <a:rPr lang="cs-CZ" sz="1500">
                          <a:effectLst/>
                        </a:rPr>
                        <a:t>33</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Byly požadavky na prokázání základní a profesní způsobilosti stanoveny v souladu se Zákonem?</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75 odst. 1, § 77 odst. 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2"/>
                  </a:ext>
                </a:extLst>
              </a:tr>
              <a:tr h="845598">
                <a:tc>
                  <a:txBody>
                    <a:bodyPr/>
                    <a:lstStyle/>
                    <a:p>
                      <a:pPr algn="ctr">
                        <a:lnSpc>
                          <a:spcPct val="107000"/>
                        </a:lnSpc>
                        <a:spcAft>
                          <a:spcPts val="0"/>
                        </a:spcAft>
                      </a:pPr>
                      <a:r>
                        <a:rPr lang="cs-CZ" sz="1500">
                          <a:effectLst/>
                        </a:rPr>
                        <a:t>34</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Pokud zadavatel požaduje prokázání ekonomické nebo technické kvalifikace, platí, že jsou kritéria stanovena přiměřeně vzhledem ke složitosti a rozsahu předmětu VZ?</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78 odst. 5, § 79 odst. 2</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3"/>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63</a:t>
            </a:fld>
            <a:endParaRPr lang="cs-CZ"/>
          </a:p>
        </p:txBody>
      </p:sp>
    </p:spTree>
    <p:extLst>
      <p:ext uri="{BB962C8B-B14F-4D97-AF65-F5344CB8AC3E}">
        <p14:creationId xmlns:p14="http://schemas.microsoft.com/office/powerpoint/2010/main" val="11326766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0" y="2362017"/>
          <a:ext cx="7886701" cy="2643325"/>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4">
                  <a:extLst>
                    <a:ext uri="{9D8B030D-6E8A-4147-A177-3AD203B41FA5}">
                      <a16:colId xmlns:a16="http://schemas.microsoft.com/office/drawing/2014/main" val="20001"/>
                    </a:ext>
                  </a:extLst>
                </a:gridCol>
                <a:gridCol w="2068643">
                  <a:extLst>
                    <a:ext uri="{9D8B030D-6E8A-4147-A177-3AD203B41FA5}">
                      <a16:colId xmlns:a16="http://schemas.microsoft.com/office/drawing/2014/main" val="20002"/>
                    </a:ext>
                  </a:extLst>
                </a:gridCol>
              </a:tblGrid>
              <a:tr h="478346">
                <a:tc>
                  <a:txBody>
                    <a:bodyPr/>
                    <a:lstStyle/>
                    <a:p>
                      <a:pPr algn="ctr">
                        <a:lnSpc>
                          <a:spcPct val="107000"/>
                        </a:lnSpc>
                        <a:spcAft>
                          <a:spcPts val="0"/>
                        </a:spcAft>
                      </a:pPr>
                      <a:r>
                        <a:rPr lang="cs-CZ" sz="1500" dirty="0">
                          <a:effectLst/>
                        </a:rPr>
                        <a:t>31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Obsahuje ZD kritéria kvalifikace a byla stanovena v souladu se Zákonem?</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a:effectLst/>
                        </a:rPr>
                        <a:t>§ 36, 37, 53, 73 - 88</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0"/>
                  </a:ext>
                </a:extLst>
              </a:tr>
              <a:tr h="1122092">
                <a:tc>
                  <a:txBody>
                    <a:bodyPr/>
                    <a:lstStyle/>
                    <a:p>
                      <a:pPr algn="ctr">
                        <a:lnSpc>
                          <a:spcPct val="107000"/>
                        </a:lnSpc>
                        <a:spcAft>
                          <a:spcPts val="0"/>
                        </a:spcAft>
                      </a:pPr>
                      <a:r>
                        <a:rPr lang="cs-CZ" sz="1500" dirty="0">
                          <a:effectLst/>
                        </a:rPr>
                        <a:t>35</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Platí, že kritéria kvalifikace nejsou stanovena tak, aby určitým dodavatelům bezdůvodně přímo nebo nepřímo zaručovala konkurenční výhodu nebo vytvářela neopodstatněné překážky hospodářské soutěže?</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36 odst. 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1"/>
                  </a:ext>
                </a:extLst>
              </a:tr>
              <a:tr h="1032029">
                <a:tc>
                  <a:txBody>
                    <a:bodyPr/>
                    <a:lstStyle/>
                    <a:p>
                      <a:pPr algn="ctr">
                        <a:lnSpc>
                          <a:spcPct val="107000"/>
                        </a:lnSpc>
                        <a:spcAft>
                          <a:spcPts val="0"/>
                        </a:spcAft>
                      </a:pPr>
                      <a:r>
                        <a:rPr lang="cs-CZ" sz="1500">
                          <a:effectLst/>
                        </a:rPr>
                        <a:t>36</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Pokud stanovil zadavatel jiná kritéria kvalifikace než taxativně vymezená, vztahují se k osobě dodavatele nebo k předmětu veřejné zakázky a jsou v souladu se zásadami zadávání veřejných zakázek?</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tc>
                  <a:txBody>
                    <a:bodyPr/>
                    <a:lstStyle/>
                    <a:p>
                      <a:pPr>
                        <a:lnSpc>
                          <a:spcPct val="107000"/>
                        </a:lnSpc>
                        <a:spcAft>
                          <a:spcPts val="0"/>
                        </a:spcAft>
                      </a:pPr>
                      <a:r>
                        <a:rPr lang="cs-CZ" sz="1500" dirty="0">
                          <a:effectLst/>
                        </a:rPr>
                        <a:t>§ 53 odst. 4</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tc>
                <a:extLst>
                  <a:ext uri="{0D108BD9-81ED-4DB2-BD59-A6C34878D82A}">
                    <a16:rowId xmlns:a16="http://schemas.microsoft.com/office/drawing/2014/main" val="10002"/>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64</a:t>
            </a:fld>
            <a:endParaRPr lang="cs-CZ"/>
          </a:p>
        </p:txBody>
      </p:sp>
    </p:spTree>
    <p:extLst>
      <p:ext uri="{BB962C8B-B14F-4D97-AF65-F5344CB8AC3E}">
        <p14:creationId xmlns:p14="http://schemas.microsoft.com/office/powerpoint/2010/main" val="4555791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r>
              <a:rPr lang="cs-CZ" dirty="0"/>
              <a:t>V zadávací dokumentaci</a:t>
            </a:r>
          </a:p>
          <a:p>
            <a:pPr marL="457200" indent="-457200">
              <a:buFont typeface="Arial" panose="020B0604020202020204" pitchFamily="34" charset="0"/>
              <a:buChar char="•"/>
            </a:pPr>
            <a:r>
              <a:rPr lang="cs-CZ" dirty="0"/>
              <a:t>údaje, doklady, vzorky nebo modely, které k prokázání splnění požadovaných kritérií kvalifikace požaduje</a:t>
            </a:r>
          </a:p>
          <a:p>
            <a:r>
              <a:rPr lang="cs-CZ" dirty="0"/>
              <a:t>v nabídce</a:t>
            </a:r>
          </a:p>
          <a:p>
            <a:pPr marL="457200" indent="-457200">
              <a:buFont typeface="Arial" panose="020B0604020202020204" pitchFamily="34" charset="0"/>
              <a:buChar char="•"/>
            </a:pPr>
            <a:r>
              <a:rPr lang="cs-CZ" dirty="0"/>
              <a:t>čestné prohlášení</a:t>
            </a:r>
          </a:p>
          <a:p>
            <a:pPr marL="1200150" lvl="1" indent="-457200">
              <a:buFont typeface="Arial" panose="020B0604020202020204" pitchFamily="34" charset="0"/>
              <a:buChar char="•"/>
            </a:pPr>
            <a:r>
              <a:rPr lang="cs-CZ" dirty="0"/>
              <a:t>OŘ </a:t>
            </a:r>
            <a:r>
              <a:rPr lang="cs-CZ" dirty="0" err="1"/>
              <a:t>nadlimit</a:t>
            </a:r>
            <a:r>
              <a:rPr lang="cs-CZ" dirty="0"/>
              <a:t> - lze vyloučit (např. V nabídce nemůže účastník nahradit předložení dokladů čestným prohlášením.)</a:t>
            </a:r>
          </a:p>
          <a:p>
            <a:pPr marL="1200150" lvl="1" indent="-457200">
              <a:buFont typeface="Arial" panose="020B0604020202020204" pitchFamily="34" charset="0"/>
              <a:buChar char="•"/>
            </a:pPr>
            <a:r>
              <a:rPr lang="cs-CZ" dirty="0"/>
              <a:t>ZPŘ – nelze vyloučit</a:t>
            </a:r>
          </a:p>
          <a:p>
            <a:pPr marL="1200150" lvl="1" indent="-457200">
              <a:buFont typeface="Arial" panose="020B0604020202020204" pitchFamily="34" charset="0"/>
              <a:buChar char="•"/>
            </a:pPr>
            <a:r>
              <a:rPr lang="cs-CZ" dirty="0"/>
              <a:t>vzor v příloze ZD</a:t>
            </a:r>
          </a:p>
          <a:p>
            <a:pPr marL="457200" indent="-457200">
              <a:buFont typeface="Arial" panose="020B0604020202020204" pitchFamily="34" charset="0"/>
              <a:buChar char="•"/>
            </a:pPr>
            <a:r>
              <a:rPr lang="cs-CZ" dirty="0"/>
              <a:t>jednotné evropské osvědčení pro veřejné zakázky</a:t>
            </a:r>
          </a:p>
          <a:p>
            <a:pPr marL="1200150" lvl="1" indent="-457200">
              <a:buFont typeface="Arial" panose="020B0604020202020204" pitchFamily="34" charset="0"/>
              <a:buChar char="•"/>
            </a:pPr>
            <a:r>
              <a:rPr lang="cs-CZ" dirty="0"/>
              <a:t>nelze vyloučit</a:t>
            </a:r>
          </a:p>
          <a:p>
            <a:pPr marL="1200150" lvl="1" indent="-457200">
              <a:buFont typeface="Arial" panose="020B0604020202020204" pitchFamily="34" charset="0"/>
              <a:buChar char="•"/>
            </a:pPr>
            <a:r>
              <a:rPr lang="cs-CZ" dirty="0">
                <a:hlinkClick r:id="rId2"/>
              </a:rPr>
              <a:t>https://ec.europa.eu/tools/espd/filter?lang=cs</a:t>
            </a:r>
            <a:endParaRPr lang="cs-CZ" dirty="0"/>
          </a:p>
          <a:p>
            <a:pPr marL="1200150" lvl="1" indent="-457200">
              <a:buFont typeface="Arial" panose="020B0604020202020204" pitchFamily="34" charset="0"/>
              <a:buChar char="•"/>
            </a:pPr>
            <a:endParaRPr lang="cs-CZ" dirty="0"/>
          </a:p>
          <a:p>
            <a:endParaRPr lang="cs-CZ" dirty="0"/>
          </a:p>
          <a:p>
            <a:endParaRPr lang="cs-CZ" dirty="0"/>
          </a:p>
        </p:txBody>
      </p:sp>
      <p:sp>
        <p:nvSpPr>
          <p:cNvPr id="3" name="Nadpis 2"/>
          <p:cNvSpPr>
            <a:spLocks noGrp="1"/>
          </p:cNvSpPr>
          <p:nvPr>
            <p:ph type="title"/>
          </p:nvPr>
        </p:nvSpPr>
        <p:spPr/>
        <p:txBody>
          <a:bodyPr/>
          <a:lstStyle/>
          <a:p>
            <a:r>
              <a:rPr lang="cs-CZ" dirty="0"/>
              <a:t>Kvalifikace - doklady</a:t>
            </a:r>
          </a:p>
        </p:txBody>
      </p:sp>
    </p:spTree>
    <p:extLst>
      <p:ext uri="{BB962C8B-B14F-4D97-AF65-F5344CB8AC3E}">
        <p14:creationId xmlns:p14="http://schemas.microsoft.com/office/powerpoint/2010/main" val="17081559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844824"/>
            <a:ext cx="8291264" cy="4824536"/>
          </a:xfrm>
        </p:spPr>
        <p:txBody>
          <a:bodyPr>
            <a:noAutofit/>
          </a:bodyPr>
          <a:lstStyle/>
          <a:p>
            <a:r>
              <a:rPr lang="cs-CZ" sz="1600" dirty="0"/>
              <a:t>Zadavatel požaduje, aby účastníci prokázali základní způsobilost plnit veřejnou zakázku. Způsobilým není dodavatel, který</a:t>
            </a:r>
          </a:p>
          <a:p>
            <a:r>
              <a:rPr lang="cs-CZ" sz="1600" dirty="0"/>
              <a:t>a) byl v zemi svého sídla v posledních 5 letech před zahájením zadávacího řízení pravomocně odsouzen pro trestný čin uvedený v příloze č. 3 zákona nebo obdobný trestný čin podle právního řádu země sídla dodavatele; k zahlazeným odsouzením se nepřihlíží, </a:t>
            </a:r>
          </a:p>
          <a:p>
            <a:r>
              <a:rPr lang="cs-CZ" sz="1600" dirty="0"/>
              <a:t>b) má v České republice nebo v zemi svého sídla v evidenci daní zachycen splatný daňový nedoplatek,</a:t>
            </a:r>
          </a:p>
          <a:p>
            <a:r>
              <a:rPr lang="cs-CZ" sz="1600" dirty="0"/>
              <a:t>c) má v České republice nebo v zemi svého sídla splatný nedoplatek na pojistném nebo na penále na veřejné zdravotní pojištění,</a:t>
            </a:r>
          </a:p>
          <a:p>
            <a:r>
              <a:rPr lang="cs-CZ" sz="1600" dirty="0"/>
              <a:t>d) má v České republice nebo v zemi svého sídla splatný nedoplatek na pojistném nebo na penále na sociální zabezpečení a příspěvku na státní politiku zaměstnanosti,</a:t>
            </a:r>
          </a:p>
          <a:p>
            <a:r>
              <a:rPr lang="cs-CZ" sz="1600" dirty="0"/>
              <a:t>e) je v likvidaci, proti němuž bylo vydáno rozhodnutí o úpadku, vůči němuž byla nařízena nucená správa podle jiného právního předpisu nebo v obdobné situaci podle právního řádu země sídla dodavatele.</a:t>
            </a:r>
          </a:p>
        </p:txBody>
      </p:sp>
      <p:sp>
        <p:nvSpPr>
          <p:cNvPr id="3" name="Nadpis 2"/>
          <p:cNvSpPr>
            <a:spLocks noGrp="1"/>
          </p:cNvSpPr>
          <p:nvPr>
            <p:ph type="title"/>
          </p:nvPr>
        </p:nvSpPr>
        <p:spPr>
          <a:xfrm>
            <a:off x="395536" y="1196752"/>
            <a:ext cx="8291264" cy="720080"/>
          </a:xfrm>
        </p:spPr>
        <p:txBody>
          <a:bodyPr/>
          <a:lstStyle/>
          <a:p>
            <a:r>
              <a:rPr lang="cs-CZ" dirty="0"/>
              <a:t>Základní způsobilost - požadavek</a:t>
            </a:r>
          </a:p>
        </p:txBody>
      </p:sp>
    </p:spTree>
    <p:extLst>
      <p:ext uri="{BB962C8B-B14F-4D97-AF65-F5344CB8AC3E}">
        <p14:creationId xmlns:p14="http://schemas.microsoft.com/office/powerpoint/2010/main" val="27867378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pPr>
              <a:spcBef>
                <a:spcPts val="600"/>
              </a:spcBef>
              <a:spcAft>
                <a:spcPts val="600"/>
              </a:spcAft>
            </a:pPr>
            <a:r>
              <a:rPr lang="cs-CZ" dirty="0"/>
              <a:t>Účastník prokazuje splnění podmínek základní způsobilosti ve vztahu k České republice předložením:</a:t>
            </a:r>
          </a:p>
          <a:p>
            <a:pPr>
              <a:spcBef>
                <a:spcPts val="600"/>
              </a:spcBef>
              <a:spcAft>
                <a:spcPts val="600"/>
              </a:spcAft>
            </a:pPr>
            <a:r>
              <a:rPr lang="cs-CZ" dirty="0"/>
              <a:t>1. výpisu z evidence Rejstříku trestů ve vztahu k písm. a),</a:t>
            </a:r>
          </a:p>
          <a:p>
            <a:pPr>
              <a:spcBef>
                <a:spcPts val="600"/>
              </a:spcBef>
              <a:spcAft>
                <a:spcPts val="600"/>
              </a:spcAft>
            </a:pPr>
            <a:r>
              <a:rPr lang="cs-CZ" dirty="0"/>
              <a:t>2. potvrzení příslušného finančního úřadu ve vztahu k písm. b),</a:t>
            </a:r>
          </a:p>
          <a:p>
            <a:pPr>
              <a:spcBef>
                <a:spcPts val="600"/>
              </a:spcBef>
              <a:spcAft>
                <a:spcPts val="600"/>
              </a:spcAft>
            </a:pPr>
            <a:r>
              <a:rPr lang="cs-CZ" dirty="0"/>
              <a:t>3. písemného čestného prohlášení ve vztahu ke spotřební dani ve vztahu k písm. b),</a:t>
            </a:r>
          </a:p>
          <a:p>
            <a:pPr>
              <a:spcBef>
                <a:spcPts val="600"/>
              </a:spcBef>
              <a:spcAft>
                <a:spcPts val="600"/>
              </a:spcAft>
            </a:pPr>
            <a:r>
              <a:rPr lang="cs-CZ" dirty="0"/>
              <a:t>4. písemného čestného prohlášení ve vztahu k písm. c),</a:t>
            </a:r>
          </a:p>
          <a:p>
            <a:pPr>
              <a:spcBef>
                <a:spcPts val="600"/>
              </a:spcBef>
              <a:spcAft>
                <a:spcPts val="600"/>
              </a:spcAft>
            </a:pPr>
            <a:r>
              <a:rPr lang="cs-CZ" dirty="0"/>
              <a:t>5. potvrzení příslušné okresní správy sociálního zabezpečení ve vztahu k písm. d),</a:t>
            </a:r>
          </a:p>
          <a:p>
            <a:pPr>
              <a:spcBef>
                <a:spcPts val="600"/>
              </a:spcBef>
              <a:spcAft>
                <a:spcPts val="600"/>
              </a:spcAft>
            </a:pPr>
            <a:r>
              <a:rPr lang="cs-CZ" dirty="0"/>
              <a:t>6. výpisu z obchodního rejstříku, nebo předložením písemného čestného prohlášení v případě, že není v obchodním rejstříku zapsán, ve vztahu k písm. e).</a:t>
            </a:r>
          </a:p>
        </p:txBody>
      </p:sp>
      <p:sp>
        <p:nvSpPr>
          <p:cNvPr id="3" name="Nadpis 2"/>
          <p:cNvSpPr>
            <a:spLocks noGrp="1"/>
          </p:cNvSpPr>
          <p:nvPr>
            <p:ph type="title"/>
          </p:nvPr>
        </p:nvSpPr>
        <p:spPr/>
        <p:txBody>
          <a:bodyPr/>
          <a:lstStyle/>
          <a:p>
            <a:r>
              <a:rPr lang="cs-CZ" dirty="0"/>
              <a:t>Základní způsobilost - doklady</a:t>
            </a:r>
          </a:p>
        </p:txBody>
      </p:sp>
    </p:spTree>
    <p:extLst>
      <p:ext uri="{BB962C8B-B14F-4D97-AF65-F5344CB8AC3E}">
        <p14:creationId xmlns:p14="http://schemas.microsoft.com/office/powerpoint/2010/main" val="35398428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r>
              <a:rPr lang="cs-CZ" dirty="0"/>
              <a:t>Společné stanovisko MMR a ÚOHS </a:t>
            </a:r>
            <a:r>
              <a:rPr lang="cs-CZ" dirty="0">
                <a:hlinkClick r:id="rId2"/>
              </a:rPr>
              <a:t>http://www.portal-vz.cz/getmedia/cb267133-8a9a-461f-8c79-ca7c9d99b0ab/spolecne-stanovisko_vymezeni-pozadavku-na-profesni-kvalifikaci.pdf</a:t>
            </a:r>
            <a:endParaRPr lang="cs-CZ" dirty="0"/>
          </a:p>
          <a:p>
            <a:r>
              <a:rPr lang="cs-CZ" dirty="0"/>
              <a:t>Zadavatel požaduje, aby účastníci prokázali profesní způsobilost tím, že předloží</a:t>
            </a:r>
          </a:p>
          <a:p>
            <a:pPr marL="457200" indent="-457200">
              <a:buFont typeface="Arial" panose="020B0604020202020204" pitchFamily="34" charset="0"/>
              <a:buChar char="•"/>
            </a:pPr>
            <a:r>
              <a:rPr lang="cs-CZ" dirty="0"/>
              <a:t>doklad o oprávnění k provádění staveb, jejich změn a odstraňování,</a:t>
            </a:r>
          </a:p>
          <a:p>
            <a:pPr marL="457200" indent="-457200">
              <a:buFont typeface="Arial" panose="020B0604020202020204" pitchFamily="34" charset="0"/>
              <a:buChar char="•"/>
            </a:pPr>
            <a:r>
              <a:rPr lang="cs-CZ" dirty="0"/>
              <a:t>osvědčení o autorizaci dle zákona č. 360/1992 Sb., ve znění pozdějších předpisů, v oboru autorizovaný inženýr, technik nebo stavitel pro obor dopravní stavby</a:t>
            </a:r>
          </a:p>
        </p:txBody>
      </p:sp>
      <p:sp>
        <p:nvSpPr>
          <p:cNvPr id="3" name="Nadpis 2"/>
          <p:cNvSpPr>
            <a:spLocks noGrp="1"/>
          </p:cNvSpPr>
          <p:nvPr>
            <p:ph type="title"/>
          </p:nvPr>
        </p:nvSpPr>
        <p:spPr/>
        <p:txBody>
          <a:bodyPr/>
          <a:lstStyle/>
          <a:p>
            <a:r>
              <a:rPr lang="cs-CZ" dirty="0"/>
              <a:t>Profesní způsobilost  - nepovinná</a:t>
            </a:r>
          </a:p>
        </p:txBody>
      </p:sp>
    </p:spTree>
    <p:extLst>
      <p:ext uri="{BB962C8B-B14F-4D97-AF65-F5344CB8AC3E}">
        <p14:creationId xmlns:p14="http://schemas.microsoft.com/office/powerpoint/2010/main" val="8213251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Nelze stanovit nad rámec zákona</a:t>
            </a:r>
          </a:p>
          <a:p>
            <a:r>
              <a:rPr lang="cs-CZ" dirty="0"/>
              <a:t>Ekonomická – obrat, 2 x násobek ročního obratu, </a:t>
            </a:r>
            <a:r>
              <a:rPr lang="cs-CZ" b="1" dirty="0"/>
              <a:t>jinak zdůvodnění</a:t>
            </a:r>
          </a:p>
          <a:p>
            <a:r>
              <a:rPr lang="cs-CZ" dirty="0"/>
              <a:t>	(u vybraných služeb nelze požadovat)</a:t>
            </a:r>
          </a:p>
          <a:p>
            <a:r>
              <a:rPr lang="cs-CZ" dirty="0"/>
              <a:t>Technická – v rozsahu zákona</a:t>
            </a:r>
          </a:p>
        </p:txBody>
      </p:sp>
      <p:sp>
        <p:nvSpPr>
          <p:cNvPr id="3" name="Nadpis 2"/>
          <p:cNvSpPr>
            <a:spLocks noGrp="1"/>
          </p:cNvSpPr>
          <p:nvPr>
            <p:ph type="title"/>
          </p:nvPr>
        </p:nvSpPr>
        <p:spPr/>
        <p:txBody>
          <a:bodyPr/>
          <a:lstStyle/>
          <a:p>
            <a:r>
              <a:rPr lang="cs-CZ" dirty="0"/>
              <a:t>Kvalifikace – ekonomická a technická</a:t>
            </a:r>
          </a:p>
        </p:txBody>
      </p:sp>
    </p:spTree>
    <p:extLst>
      <p:ext uri="{BB962C8B-B14F-4D97-AF65-F5344CB8AC3E}">
        <p14:creationId xmlns:p14="http://schemas.microsoft.com/office/powerpoint/2010/main" val="31774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20888"/>
            <a:ext cx="8291264" cy="4032448"/>
          </a:xfrm>
        </p:spPr>
        <p:txBody>
          <a:bodyPr>
            <a:normAutofit fontScale="55000" lnSpcReduction="20000"/>
          </a:bodyPr>
          <a:lstStyle/>
          <a:p>
            <a:pPr marL="457200" indent="-457200">
              <a:buFont typeface="Arial" panose="020B0604020202020204" pitchFamily="34" charset="0"/>
              <a:buChar char="•"/>
            </a:pPr>
            <a:r>
              <a:rPr lang="cs-CZ" dirty="0"/>
              <a:t>Směrnice, nařízení (nejenom k zakázkám, ale i k programům, resp. fondům)</a:t>
            </a:r>
          </a:p>
          <a:p>
            <a:pPr marL="457200" indent="-457200">
              <a:buFont typeface="Arial" panose="020B0604020202020204" pitchFamily="34" charset="0"/>
              <a:buChar char="•"/>
            </a:pPr>
            <a:r>
              <a:rPr lang="cs-CZ" dirty="0"/>
              <a:t>ZZVZ, ZFK, </a:t>
            </a:r>
            <a:r>
              <a:rPr lang="cs-CZ" dirty="0" err="1"/>
              <a:t>ZoO</a:t>
            </a:r>
            <a:r>
              <a:rPr lang="cs-CZ" dirty="0"/>
              <a:t>, </a:t>
            </a:r>
            <a:r>
              <a:rPr lang="cs-CZ" dirty="0" err="1"/>
              <a:t>ZoK</a:t>
            </a:r>
            <a:r>
              <a:rPr lang="cs-CZ" dirty="0"/>
              <a:t>, Zákon o kontrole + prováděcí předpisy k zákonům</a:t>
            </a:r>
          </a:p>
          <a:p>
            <a:pPr marL="457200" indent="-457200">
              <a:buFont typeface="Arial" panose="020B0604020202020204" pitchFamily="34" charset="0"/>
              <a:buChar char="•"/>
            </a:pPr>
            <a:r>
              <a:rPr lang="cs-CZ" dirty="0"/>
              <a:t>Pravidla dotace, Podmínky k rozhodnutí o </a:t>
            </a:r>
            <a:r>
              <a:rPr lang="cs-CZ" dirty="0" err="1"/>
              <a:t>posk</a:t>
            </a:r>
            <a:r>
              <a:rPr lang="cs-CZ" dirty="0"/>
              <a:t>. Dotace, programová dokumentace, metodické pokyny (MP 2014-2020, metodika veřejného nakupování)</a:t>
            </a:r>
          </a:p>
          <a:p>
            <a:pPr marL="457200" indent="-457200">
              <a:buFont typeface="Arial" panose="020B0604020202020204" pitchFamily="34" charset="0"/>
              <a:buChar char="•"/>
            </a:pPr>
            <a:r>
              <a:rPr lang="cs-CZ" b="1" dirty="0"/>
              <a:t>Metodický pokyn pro výkon kontrol v odpovědnosti řídicích orgánů při implementaci Evropských strukturálních a investičních fondů pro období 2014–2020</a:t>
            </a:r>
          </a:p>
          <a:p>
            <a:pPr marL="457200" indent="-457200">
              <a:buFont typeface="Arial" panose="020B0604020202020204" pitchFamily="34" charset="0"/>
              <a:buChar char="•"/>
            </a:pPr>
            <a:r>
              <a:rPr lang="cs-CZ" u="sng" dirty="0">
                <a:hlinkClick r:id="rId2"/>
              </a:rPr>
              <a:t>http://www.dotaceeu.cz/cs/Fondy-EU/2014-2020/Metodicke-pokyny/Metodika-rizeni-programu/Metodika-pro-vykon-kontrol</a:t>
            </a:r>
            <a:endParaRPr lang="cs-CZ" u="sng" dirty="0"/>
          </a:p>
          <a:p>
            <a:pPr marL="457200" indent="-457200">
              <a:buFont typeface="Arial" panose="020B0604020202020204" pitchFamily="34" charset="0"/>
              <a:buChar char="•"/>
            </a:pPr>
            <a:r>
              <a:rPr lang="cs-CZ" dirty="0"/>
              <a:t>Příloha č. 4 – Kontrolní listy pro kontrolu veřejných zakázek v působnosti zákona č. 134/2016 Sb., o zadávání veřejných zakázek a kontrolní listy pro kontrolu zakázek zadávaných dle MP</a:t>
            </a:r>
          </a:p>
          <a:p>
            <a:pPr marL="457200" indent="-457200">
              <a:buFont typeface="Arial" panose="020B0604020202020204" pitchFamily="34" charset="0"/>
              <a:buChar char="•"/>
            </a:pPr>
            <a:r>
              <a:rPr lang="cs-CZ" dirty="0"/>
              <a:t>Interní předpisy</a:t>
            </a:r>
          </a:p>
        </p:txBody>
      </p:sp>
      <p:sp>
        <p:nvSpPr>
          <p:cNvPr id="3" name="Nadpis 2"/>
          <p:cNvSpPr>
            <a:spLocks noGrp="1"/>
          </p:cNvSpPr>
          <p:nvPr>
            <p:ph type="title"/>
          </p:nvPr>
        </p:nvSpPr>
        <p:spPr>
          <a:xfrm>
            <a:off x="395536" y="1196752"/>
            <a:ext cx="8291264" cy="720080"/>
          </a:xfrm>
        </p:spPr>
        <p:txBody>
          <a:bodyPr/>
          <a:lstStyle/>
          <a:p>
            <a:r>
              <a:rPr lang="cs-CZ" dirty="0"/>
              <a:t>Kontrolní kompetence veřejných zakázek – předpisy	</a:t>
            </a:r>
          </a:p>
        </p:txBody>
      </p:sp>
    </p:spTree>
    <p:extLst>
      <p:ext uri="{BB962C8B-B14F-4D97-AF65-F5344CB8AC3E}">
        <p14:creationId xmlns:p14="http://schemas.microsoft.com/office/powerpoint/2010/main" val="17296410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20888"/>
            <a:ext cx="8291264" cy="4032448"/>
          </a:xfrm>
        </p:spPr>
        <p:txBody>
          <a:bodyPr>
            <a:normAutofit fontScale="77500" lnSpcReduction="20000"/>
          </a:bodyPr>
          <a:lstStyle/>
          <a:p>
            <a:pPr marL="457200" indent="-457200">
              <a:spcBef>
                <a:spcPts val="600"/>
              </a:spcBef>
              <a:spcAft>
                <a:spcPts val="600"/>
              </a:spcAft>
              <a:buFont typeface="Arial" panose="020B0604020202020204" pitchFamily="34" charset="0"/>
              <a:buChar char="•"/>
            </a:pPr>
            <a:r>
              <a:rPr lang="cs-CZ" dirty="0"/>
              <a:t>seznam stavebních prací za posledních 5 let  (osvědčení je možné)</a:t>
            </a:r>
          </a:p>
          <a:p>
            <a:pPr marL="457200" indent="-457200">
              <a:spcBef>
                <a:spcPts val="600"/>
              </a:spcBef>
              <a:spcAft>
                <a:spcPts val="600"/>
              </a:spcAft>
              <a:buFont typeface="Arial" panose="020B0604020202020204" pitchFamily="34" charset="0"/>
              <a:buChar char="•"/>
            </a:pPr>
            <a:r>
              <a:rPr lang="cs-CZ" dirty="0"/>
              <a:t>seznam dodávek nebo služeb za poslední 3 roky (osvědčení není možné - prostý seznam – lze ale ověřovat skutečnosti</a:t>
            </a:r>
          </a:p>
          <a:p>
            <a:pPr>
              <a:spcBef>
                <a:spcPts val="600"/>
              </a:spcBef>
              <a:spcAft>
                <a:spcPts val="600"/>
              </a:spcAft>
            </a:pPr>
            <a:r>
              <a:rPr lang="cs-CZ" dirty="0"/>
              <a:t>Je možné chtít seznam za více jak 5/3 let –  např. výstavba dálnic, atomová elektrárna, dlouhotrvající služby</a:t>
            </a:r>
          </a:p>
          <a:p>
            <a:pPr>
              <a:spcBef>
                <a:spcPts val="600"/>
              </a:spcBef>
              <a:spcAft>
                <a:spcPts val="600"/>
              </a:spcAft>
            </a:pPr>
            <a:endParaRPr lang="cs-CZ" dirty="0"/>
          </a:p>
          <a:p>
            <a:pPr marL="457200" indent="-457200">
              <a:spcBef>
                <a:spcPts val="600"/>
              </a:spcBef>
              <a:spcAft>
                <a:spcPts val="600"/>
              </a:spcAft>
              <a:buFont typeface="Arial" panose="020B0604020202020204" pitchFamily="34" charset="0"/>
              <a:buChar char="•"/>
            </a:pPr>
            <a:r>
              <a:rPr lang="cs-CZ" dirty="0"/>
              <a:t>seznam techniků nebo technických útvarů</a:t>
            </a:r>
          </a:p>
          <a:p>
            <a:pPr marL="457200" indent="-457200">
              <a:spcBef>
                <a:spcPts val="600"/>
              </a:spcBef>
              <a:spcAft>
                <a:spcPts val="600"/>
              </a:spcAft>
              <a:buFont typeface="Arial" panose="020B0604020202020204" pitchFamily="34" charset="0"/>
              <a:buChar char="•"/>
            </a:pPr>
            <a:r>
              <a:rPr lang="cs-CZ" dirty="0"/>
              <a:t>osvědčení o vzdělání a odborné kvalifikaci </a:t>
            </a:r>
          </a:p>
          <a:p>
            <a:pPr marL="457200" indent="-457200">
              <a:spcBef>
                <a:spcPts val="600"/>
              </a:spcBef>
              <a:spcAft>
                <a:spcPts val="600"/>
              </a:spcAft>
              <a:buFont typeface="Arial" panose="020B0604020202020204" pitchFamily="34" charset="0"/>
              <a:buChar char="•"/>
            </a:pPr>
            <a:r>
              <a:rPr lang="cs-CZ" dirty="0"/>
              <a:t>popis technického vybavení (učebny, stavební/strojní vybavení</a:t>
            </a:r>
          </a:p>
        </p:txBody>
      </p:sp>
      <p:sp>
        <p:nvSpPr>
          <p:cNvPr id="3" name="Nadpis 2"/>
          <p:cNvSpPr>
            <a:spLocks noGrp="1"/>
          </p:cNvSpPr>
          <p:nvPr>
            <p:ph type="title"/>
          </p:nvPr>
        </p:nvSpPr>
        <p:spPr/>
        <p:txBody>
          <a:bodyPr/>
          <a:lstStyle/>
          <a:p>
            <a:r>
              <a:rPr lang="cs-CZ" dirty="0"/>
              <a:t>Technická kvalifikace</a:t>
            </a:r>
          </a:p>
        </p:txBody>
      </p:sp>
    </p:spTree>
    <p:extLst>
      <p:ext uri="{BB962C8B-B14F-4D97-AF65-F5344CB8AC3E}">
        <p14:creationId xmlns:p14="http://schemas.microsoft.com/office/powerpoint/2010/main" val="4061933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457200" indent="-457200">
              <a:spcBef>
                <a:spcPts val="600"/>
              </a:spcBef>
              <a:spcAft>
                <a:spcPts val="600"/>
              </a:spcAft>
              <a:buFont typeface="Arial" panose="020B0604020202020204" pitchFamily="34" charset="0"/>
              <a:buChar char="•"/>
            </a:pPr>
            <a:r>
              <a:rPr lang="cs-CZ" dirty="0"/>
              <a:t>přehled o řízení dodavatelského řetězce </a:t>
            </a:r>
          </a:p>
          <a:p>
            <a:pPr marL="457200" indent="-457200">
              <a:spcBef>
                <a:spcPts val="600"/>
              </a:spcBef>
              <a:spcAft>
                <a:spcPts val="600"/>
              </a:spcAft>
              <a:buFont typeface="Arial" panose="020B0604020202020204" pitchFamily="34" charset="0"/>
              <a:buChar char="•"/>
            </a:pPr>
            <a:r>
              <a:rPr lang="cs-CZ" dirty="0"/>
              <a:t>provedení kontroly technické kapacity (učebny? stroje? </a:t>
            </a:r>
            <a:r>
              <a:rPr lang="cs-CZ" dirty="0" err="1"/>
              <a:t>finišéry</a:t>
            </a:r>
            <a:r>
              <a:rPr lang="cs-CZ" dirty="0"/>
              <a:t>?)</a:t>
            </a:r>
          </a:p>
          <a:p>
            <a:pPr marL="457200" indent="-457200">
              <a:spcBef>
                <a:spcPts val="600"/>
              </a:spcBef>
              <a:spcAft>
                <a:spcPts val="600"/>
              </a:spcAft>
              <a:buFont typeface="Arial" panose="020B0604020202020204" pitchFamily="34" charset="0"/>
              <a:buChar char="•"/>
            </a:pPr>
            <a:r>
              <a:rPr lang="cs-CZ" dirty="0"/>
              <a:t>opatření v oblasti řízení z hlediska ochrany životního prostředí</a:t>
            </a:r>
          </a:p>
          <a:p>
            <a:pPr marL="457200" indent="-457200">
              <a:spcBef>
                <a:spcPts val="600"/>
              </a:spcBef>
              <a:spcAft>
                <a:spcPts val="600"/>
              </a:spcAft>
              <a:buFont typeface="Arial" panose="020B0604020202020204" pitchFamily="34" charset="0"/>
              <a:buChar char="•"/>
            </a:pPr>
            <a:r>
              <a:rPr lang="cs-CZ" dirty="0"/>
              <a:t>přehled průměrného ročního počtu zaměstnanců </a:t>
            </a:r>
          </a:p>
          <a:p>
            <a:pPr marL="457200" indent="-457200">
              <a:spcBef>
                <a:spcPts val="600"/>
              </a:spcBef>
              <a:spcAft>
                <a:spcPts val="600"/>
              </a:spcAft>
              <a:buFont typeface="Arial" panose="020B0604020202020204" pitchFamily="34" charset="0"/>
              <a:buChar char="•"/>
            </a:pPr>
            <a:r>
              <a:rPr lang="cs-CZ" dirty="0"/>
              <a:t>vzorky, popisy nebo fotografie výrobků (důležité – ukazuje nabízenou kvalitu, lze i rozdělit – např. do nabídky fotky/popis/model – k podpisu smlouvy reálná ukázka)</a:t>
            </a:r>
          </a:p>
          <a:p>
            <a:endParaRPr lang="cs-CZ" dirty="0"/>
          </a:p>
        </p:txBody>
      </p:sp>
      <p:sp>
        <p:nvSpPr>
          <p:cNvPr id="3" name="Nadpis 2"/>
          <p:cNvSpPr>
            <a:spLocks noGrp="1"/>
          </p:cNvSpPr>
          <p:nvPr>
            <p:ph type="title"/>
          </p:nvPr>
        </p:nvSpPr>
        <p:spPr/>
        <p:txBody>
          <a:bodyPr/>
          <a:lstStyle/>
          <a:p>
            <a:r>
              <a:rPr lang="cs-CZ" dirty="0"/>
              <a:t>Technická kvalifikace</a:t>
            </a:r>
          </a:p>
        </p:txBody>
      </p:sp>
    </p:spTree>
    <p:extLst>
      <p:ext uri="{BB962C8B-B14F-4D97-AF65-F5344CB8AC3E}">
        <p14:creationId xmlns:p14="http://schemas.microsoft.com/office/powerpoint/2010/main" val="5111595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7200" indent="-457200">
              <a:buFont typeface="Arial" panose="020B0604020202020204" pitchFamily="34" charset="0"/>
              <a:buChar char="•"/>
            </a:pPr>
            <a:r>
              <a:rPr lang="cs-CZ" dirty="0"/>
              <a:t>Nepřiměřená – moc referencí, v nepřiměřeném finančním/věcném rozsahu</a:t>
            </a:r>
          </a:p>
          <a:p>
            <a:pPr marL="457200" indent="-457200">
              <a:buFont typeface="Arial" panose="020B0604020202020204" pitchFamily="34" charset="0"/>
              <a:buChar char="•"/>
            </a:pPr>
            <a:r>
              <a:rPr lang="cs-CZ" dirty="0"/>
              <a:t>Stroje/zařízení, které nejsou potřeba pro veřejnou zakázku</a:t>
            </a:r>
          </a:p>
          <a:p>
            <a:pPr marL="457200" indent="-457200">
              <a:buFont typeface="Arial" panose="020B0604020202020204" pitchFamily="34" charset="0"/>
              <a:buChar char="•"/>
            </a:pPr>
            <a:r>
              <a:rPr lang="cs-CZ" dirty="0"/>
              <a:t>Požadavky na délku praxe a na vzdělání na hlavní osoby dodavatele</a:t>
            </a:r>
          </a:p>
          <a:p>
            <a:pPr marL="457200" indent="-457200">
              <a:buFont typeface="Arial" panose="020B0604020202020204" pitchFamily="34" charset="0"/>
              <a:buChar char="•"/>
            </a:pPr>
            <a:r>
              <a:rPr lang="cs-CZ" dirty="0"/>
              <a:t>Zkušenosti s činnostmi, které nesouvisí s předmětem zakázky (zkušenosti s fondy EU ?)</a:t>
            </a:r>
          </a:p>
        </p:txBody>
      </p:sp>
      <p:sp>
        <p:nvSpPr>
          <p:cNvPr id="3" name="Nadpis 2"/>
          <p:cNvSpPr>
            <a:spLocks noGrp="1"/>
          </p:cNvSpPr>
          <p:nvPr>
            <p:ph type="title"/>
          </p:nvPr>
        </p:nvSpPr>
        <p:spPr/>
        <p:txBody>
          <a:bodyPr/>
          <a:lstStyle/>
          <a:p>
            <a:r>
              <a:rPr lang="cs-CZ" dirty="0"/>
              <a:t>Technická kvalifikace - problémy</a:t>
            </a:r>
          </a:p>
        </p:txBody>
      </p:sp>
    </p:spTree>
    <p:extLst>
      <p:ext uri="{BB962C8B-B14F-4D97-AF65-F5344CB8AC3E}">
        <p14:creationId xmlns:p14="http://schemas.microsoft.com/office/powerpoint/2010/main" val="21090559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mn-lt"/>
              </a:rPr>
              <a:t>Stanovení kvalifikace u VZ rozdělené na části</a:t>
            </a:r>
          </a:p>
        </p:txBody>
      </p:sp>
      <p:sp>
        <p:nvSpPr>
          <p:cNvPr id="3" name="Zástupný symbol pro obsah 2"/>
          <p:cNvSpPr>
            <a:spLocks noGrp="1"/>
          </p:cNvSpPr>
          <p:nvPr>
            <p:ph idx="1"/>
          </p:nvPr>
        </p:nvSpPr>
        <p:spPr/>
        <p:txBody>
          <a:bodyPr>
            <a:normAutofit/>
          </a:bodyPr>
          <a:lstStyle/>
          <a:p>
            <a:pPr marL="0" indent="0">
              <a:buNone/>
            </a:pPr>
            <a:r>
              <a:rPr lang="cs-CZ" sz="1800" b="1" dirty="0"/>
              <a:t>Společné ZŘ pro více/všechny části VZ</a:t>
            </a:r>
          </a:p>
          <a:p>
            <a:pPr marL="0" indent="0">
              <a:buNone/>
            </a:pPr>
            <a:endParaRPr lang="cs-CZ" sz="900" b="1" dirty="0"/>
          </a:p>
          <a:p>
            <a:pPr marL="0" indent="0">
              <a:buNone/>
            </a:pPr>
            <a:r>
              <a:rPr lang="cs-CZ" sz="2400" dirty="0"/>
              <a:t>Častou chybou u „nezkušených“ zadavatelů je stanovení podmínek kvalifikace přiměřených sice celé VZ, ale již nepřiměřených vůči jednotlivým částem VZ (viz koncept skryté diskriminace).</a:t>
            </a:r>
          </a:p>
          <a:p>
            <a:endParaRPr lang="cs-CZ" sz="900" dirty="0"/>
          </a:p>
          <a:p>
            <a:endParaRPr lang="cs-CZ" sz="1800" dirty="0"/>
          </a:p>
          <a:p>
            <a:pPr marL="0" indent="0">
              <a:buNone/>
            </a:pPr>
            <a:endParaRPr lang="cs-CZ" sz="1800" dirty="0"/>
          </a:p>
        </p:txBody>
      </p:sp>
      <p:sp>
        <p:nvSpPr>
          <p:cNvPr id="4" name="Zástupný symbol pro číslo snímku 3"/>
          <p:cNvSpPr>
            <a:spLocks noGrp="1"/>
          </p:cNvSpPr>
          <p:nvPr>
            <p:ph type="sldNum" sz="quarter" idx="12"/>
          </p:nvPr>
        </p:nvSpPr>
        <p:spPr/>
        <p:txBody>
          <a:bodyPr/>
          <a:lstStyle/>
          <a:p>
            <a:fld id="{637462E0-DB4E-4AEE-89F6-2F246AB01782}" type="slidenum">
              <a:rPr lang="cs-CZ" smtClean="0"/>
              <a:pPr/>
              <a:t>73</a:t>
            </a:fld>
            <a:endParaRPr lang="cs-CZ"/>
          </a:p>
        </p:txBody>
      </p:sp>
    </p:spTree>
    <p:extLst>
      <p:ext uri="{BB962C8B-B14F-4D97-AF65-F5344CB8AC3E}">
        <p14:creationId xmlns:p14="http://schemas.microsoft.com/office/powerpoint/2010/main" val="1317139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mn-lt"/>
              </a:rPr>
              <a:t>Stanovení kvalifikace</a:t>
            </a:r>
          </a:p>
        </p:txBody>
      </p:sp>
      <p:sp>
        <p:nvSpPr>
          <p:cNvPr id="3" name="Zástupný symbol pro obsah 2"/>
          <p:cNvSpPr>
            <a:spLocks noGrp="1"/>
          </p:cNvSpPr>
          <p:nvPr>
            <p:ph idx="1"/>
          </p:nvPr>
        </p:nvSpPr>
        <p:spPr/>
        <p:txBody>
          <a:bodyPr>
            <a:normAutofit lnSpcReduction="10000"/>
          </a:bodyPr>
          <a:lstStyle/>
          <a:p>
            <a:pPr marL="0" indent="0">
              <a:buNone/>
            </a:pPr>
            <a:r>
              <a:rPr lang="cs-CZ" sz="1950" b="1" dirty="0"/>
              <a:t>Příklad stanovení nepřiměřených požadavků na profesní způsobilost</a:t>
            </a:r>
          </a:p>
          <a:p>
            <a:pPr marL="257175" indent="-257175">
              <a:spcAft>
                <a:spcPts val="450"/>
              </a:spcAft>
              <a:buFont typeface="Wingdings" panose="05000000000000000000" pitchFamily="2" charset="2"/>
              <a:buChar char="Ø"/>
            </a:pPr>
            <a:r>
              <a:rPr lang="cs-CZ" sz="2000" dirty="0"/>
              <a:t>Zadavatel vedle požadavku na „multiprofesní“ živnost „provádění staveb, jejich změn a odstraňování“, která zahrnuje veškeré odborné práce a činnosti (a to včetně činností, které nejsou stavebními ani montážními pracemi) související s realizací stavby, požadoval současné doložení „dílčích“ živnostenských oprávnění „montáž, opravy, revize a zkoušky elektrických zařízení“, „montáž, opravy, revize a zkoušky plynových zařízení“, „vodoinstalatérství“ a „topenářství“</a:t>
            </a:r>
          </a:p>
          <a:p>
            <a:pPr marL="257175" indent="-257175">
              <a:spcAft>
                <a:spcPts val="450"/>
              </a:spcAft>
              <a:buFont typeface="Wingdings" panose="05000000000000000000" pitchFamily="2" charset="2"/>
              <a:buChar char="Ø"/>
            </a:pPr>
            <a:r>
              <a:rPr lang="cs-CZ" sz="2000" dirty="0"/>
              <a:t>Zadavatel požadoval autorizaci v oboru „pozemní stavby“ a vedle toho další autorizace oborů „technika prostředí staveb“, „statika a dynamika staveb“, „geotechnika“ a „požární bezpečnost staveb“, které jsou však dle ČKAIT v oboru „pozemní stavby“ zahrnuty. </a:t>
            </a:r>
          </a:p>
          <a:p>
            <a:endParaRPr lang="cs-CZ" sz="900" dirty="0"/>
          </a:p>
          <a:p>
            <a:endParaRPr lang="cs-CZ" sz="1800" dirty="0"/>
          </a:p>
          <a:p>
            <a:pPr marL="0" indent="0">
              <a:buNone/>
            </a:pPr>
            <a:endParaRPr lang="cs-CZ" sz="1800" dirty="0"/>
          </a:p>
        </p:txBody>
      </p:sp>
      <p:sp>
        <p:nvSpPr>
          <p:cNvPr id="4" name="Zástupný symbol pro číslo snímku 3"/>
          <p:cNvSpPr>
            <a:spLocks noGrp="1"/>
          </p:cNvSpPr>
          <p:nvPr>
            <p:ph type="sldNum" sz="quarter" idx="12"/>
          </p:nvPr>
        </p:nvSpPr>
        <p:spPr/>
        <p:txBody>
          <a:bodyPr/>
          <a:lstStyle/>
          <a:p>
            <a:fld id="{637462E0-DB4E-4AEE-89F6-2F246AB01782}" type="slidenum">
              <a:rPr lang="cs-CZ" smtClean="0"/>
              <a:pPr/>
              <a:t>74</a:t>
            </a:fld>
            <a:endParaRPr lang="cs-CZ"/>
          </a:p>
        </p:txBody>
      </p:sp>
    </p:spTree>
    <p:extLst>
      <p:ext uri="{BB962C8B-B14F-4D97-AF65-F5344CB8AC3E}">
        <p14:creationId xmlns:p14="http://schemas.microsoft.com/office/powerpoint/2010/main" val="6237480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závazný návrh smlouvy v ZD → dodavatel doplňuje vyznačená místa</a:t>
            </a:r>
          </a:p>
          <a:p>
            <a:pPr algn="just"/>
            <a:r>
              <a:rPr lang="cs-CZ" dirty="0"/>
              <a:t>stanovení obchodních a smluvních podmínek v </a:t>
            </a:r>
            <a:r>
              <a:rPr lang="en-US" dirty="0"/>
              <a:t>ZD </a:t>
            </a:r>
            <a:r>
              <a:rPr lang="cs-CZ" dirty="0"/>
              <a:t>→ </a:t>
            </a:r>
            <a:r>
              <a:rPr lang="en-US" dirty="0"/>
              <a:t>n</a:t>
            </a:r>
            <a:r>
              <a:rPr lang="cs-CZ" dirty="0" err="1"/>
              <a:t>ávrh</a:t>
            </a:r>
            <a:r>
              <a:rPr lang="cs-CZ" dirty="0"/>
              <a:t> </a:t>
            </a:r>
            <a:r>
              <a:rPr lang="cs-CZ" dirty="0" err="1"/>
              <a:t>smlouv</a:t>
            </a:r>
            <a:r>
              <a:rPr lang="en-US" dirty="0"/>
              <a:t>y</a:t>
            </a:r>
            <a:r>
              <a:rPr lang="cs-CZ" dirty="0"/>
              <a:t> zpracovává dodavatel</a:t>
            </a:r>
          </a:p>
          <a:p>
            <a:pPr algn="just"/>
            <a:r>
              <a:rPr lang="cs-CZ" dirty="0"/>
              <a:t>stanovení obchodních a smluvních podmínek, dodavatel nabídkou vyjádří souhlas, smlouva kompletována v interakci zadavatel ↔ dodavatel</a:t>
            </a:r>
          </a:p>
        </p:txBody>
      </p:sp>
      <p:sp>
        <p:nvSpPr>
          <p:cNvPr id="3" name="Nadpis 2"/>
          <p:cNvSpPr>
            <a:spLocks noGrp="1"/>
          </p:cNvSpPr>
          <p:nvPr>
            <p:ph type="title"/>
          </p:nvPr>
        </p:nvSpPr>
        <p:spPr/>
        <p:txBody>
          <a:bodyPr/>
          <a:lstStyle/>
          <a:p>
            <a:r>
              <a:rPr lang="cs-CZ" dirty="0"/>
              <a:t>Obchodní a smluvní podmínky</a:t>
            </a:r>
          </a:p>
        </p:txBody>
      </p:sp>
    </p:spTree>
    <p:extLst>
      <p:ext uri="{BB962C8B-B14F-4D97-AF65-F5344CB8AC3E}">
        <p14:creationId xmlns:p14="http://schemas.microsoft.com/office/powerpoint/2010/main" val="1420400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cs-CZ" dirty="0"/>
              <a:t>Doba realizace/termín dodání/milníky – </a:t>
            </a:r>
            <a:r>
              <a:rPr lang="cs-CZ" b="1" dirty="0"/>
              <a:t>a není tam skrytá diskriminace? – např. „rychlost vyřízení správního řízení se stavebním úřadem?“</a:t>
            </a:r>
          </a:p>
          <a:p>
            <a:pPr marL="457200" indent="-457200">
              <a:buFont typeface="Arial" panose="020B0604020202020204" pitchFamily="34" charset="0"/>
              <a:buChar char="•"/>
            </a:pPr>
            <a:r>
              <a:rPr lang="cs-CZ" dirty="0"/>
              <a:t>Pozor – rizika – stanovit termíny s ohledem na 	možné klimatické podmínky, posuny – riziko 	podstatných změn smlouvy, konečné termíny)</a:t>
            </a:r>
          </a:p>
          <a:p>
            <a:pPr marL="457200" indent="-457200">
              <a:buFont typeface="Arial" panose="020B0604020202020204" pitchFamily="34" charset="0"/>
              <a:buChar char="•"/>
            </a:pPr>
            <a:r>
              <a:rPr lang="cs-CZ" dirty="0"/>
              <a:t>Fakturování/záloha</a:t>
            </a:r>
          </a:p>
          <a:p>
            <a:pPr marL="457200" indent="-457200">
              <a:buFont typeface="Arial" panose="020B0604020202020204" pitchFamily="34" charset="0"/>
              <a:buChar char="•"/>
            </a:pPr>
            <a:r>
              <a:rPr lang="cs-CZ" dirty="0"/>
              <a:t>Sankce (nesmí být předmětem hodnocení) – sankce mají být reálné, spravedlivé, vyrovnané s kritérii hodnocení (aby se nevyplatilo přes nabídnutý termín, který byl hodnocen termíny nedodržet)</a:t>
            </a:r>
          </a:p>
        </p:txBody>
      </p:sp>
      <p:sp>
        <p:nvSpPr>
          <p:cNvPr id="3" name="Nadpis 2"/>
          <p:cNvSpPr>
            <a:spLocks noGrp="1"/>
          </p:cNvSpPr>
          <p:nvPr>
            <p:ph type="title"/>
          </p:nvPr>
        </p:nvSpPr>
        <p:spPr>
          <a:xfrm>
            <a:off x="395536" y="1268760"/>
            <a:ext cx="8291264" cy="648072"/>
          </a:xfrm>
        </p:spPr>
        <p:txBody>
          <a:bodyPr/>
          <a:lstStyle/>
          <a:p>
            <a:r>
              <a:rPr lang="cs-CZ" dirty="0"/>
              <a:t>Obchodní a smluvní podmínky</a:t>
            </a:r>
          </a:p>
        </p:txBody>
      </p:sp>
    </p:spTree>
    <p:extLst>
      <p:ext uri="{BB962C8B-B14F-4D97-AF65-F5344CB8AC3E}">
        <p14:creationId xmlns:p14="http://schemas.microsoft.com/office/powerpoint/2010/main" val="14905233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cs-CZ" dirty="0"/>
              <a:t>Záruka (záruky za plnění, záruky za jakost, doba trvání záruky – má smysl chtít záruky na 264 let ?)</a:t>
            </a:r>
          </a:p>
          <a:p>
            <a:r>
              <a:rPr lang="cs-CZ" dirty="0"/>
              <a:t>Ukončení (termín, způsob předání díla, jeho kvalita)</a:t>
            </a:r>
          </a:p>
          <a:p>
            <a:r>
              <a:rPr lang="cs-CZ" dirty="0"/>
              <a:t>Způsob (průběžné) kontroly dodavatele (u vyhrazených zakázek – např. vstupy k dodavateli, ověřování skutečností, na stavbě – neumožnit provést některé kroky, než zadavatel zkontroluje aktuální stav něčeho, popsat, jak se osoba, která je hodnocena, bude podílet na plnění, součinnosti se zadavatelem)</a:t>
            </a:r>
          </a:p>
          <a:p>
            <a:endParaRPr lang="cs-CZ" dirty="0"/>
          </a:p>
        </p:txBody>
      </p:sp>
      <p:sp>
        <p:nvSpPr>
          <p:cNvPr id="3" name="Nadpis 2"/>
          <p:cNvSpPr>
            <a:spLocks noGrp="1"/>
          </p:cNvSpPr>
          <p:nvPr>
            <p:ph type="title"/>
          </p:nvPr>
        </p:nvSpPr>
        <p:spPr/>
        <p:txBody>
          <a:bodyPr/>
          <a:lstStyle/>
          <a:p>
            <a:r>
              <a:rPr lang="cs-CZ" dirty="0"/>
              <a:t>Obchodní a smluvní podmínky</a:t>
            </a:r>
          </a:p>
        </p:txBody>
      </p:sp>
    </p:spTree>
    <p:extLst>
      <p:ext uri="{BB962C8B-B14F-4D97-AF65-F5344CB8AC3E}">
        <p14:creationId xmlns:p14="http://schemas.microsoft.com/office/powerpoint/2010/main" val="304225913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endParaRPr lang="cs-CZ" dirty="0"/>
          </a:p>
          <a:p>
            <a:r>
              <a:rPr lang="cs-CZ" dirty="0"/>
              <a:t>Změny jednoznačně vymezeny, nemění se povaha závazku - § 100 </a:t>
            </a:r>
            <a:r>
              <a:rPr lang="cs-CZ" dirty="0" err="1"/>
              <a:t>ods</a:t>
            </a:r>
            <a:r>
              <a:rPr lang="cs-CZ" dirty="0"/>
              <a:t>. 1</a:t>
            </a:r>
          </a:p>
          <a:p>
            <a:r>
              <a:rPr lang="cs-CZ" dirty="0"/>
              <a:t>Změna ceny – inflace, zvyšování ceny (ve vztahu k 	indexům?), rozsah plnění (sekání trávy – 2x v 	předmětu – vyhrazeno, kdy se bude sekat - 3x), </a:t>
            </a:r>
          </a:p>
          <a:p>
            <a:r>
              <a:rPr lang="cs-CZ" dirty="0"/>
              <a:t>Změna legislativy (cena práce, změna DPH)</a:t>
            </a:r>
          </a:p>
          <a:p>
            <a:r>
              <a:rPr lang="cs-CZ" dirty="0"/>
              <a:t>Možný rozsah (zadavatel neodebere vše)</a:t>
            </a:r>
          </a:p>
          <a:p>
            <a:r>
              <a:rPr lang="cs-CZ" b="1" dirty="0"/>
              <a:t>Opce – viz § 100 odst.3, resp. 66 – pozor na „obdobnost plnění“– neslouží k obcházení povinnosti zadat VZ v ZŘ</a:t>
            </a:r>
          </a:p>
        </p:txBody>
      </p:sp>
      <p:sp>
        <p:nvSpPr>
          <p:cNvPr id="3" name="Nadpis 2"/>
          <p:cNvSpPr>
            <a:spLocks noGrp="1"/>
          </p:cNvSpPr>
          <p:nvPr>
            <p:ph type="title"/>
          </p:nvPr>
        </p:nvSpPr>
        <p:spPr>
          <a:xfrm>
            <a:off x="395536" y="1124744"/>
            <a:ext cx="8291264" cy="1296144"/>
          </a:xfrm>
        </p:spPr>
        <p:txBody>
          <a:bodyPr/>
          <a:lstStyle/>
          <a:p>
            <a:r>
              <a:rPr lang="cs-CZ" dirty="0"/>
              <a:t>Obchodní a smluvní podmínky - Vyhrazené změny závazku podle § 100</a:t>
            </a:r>
          </a:p>
        </p:txBody>
      </p:sp>
    </p:spTree>
    <p:extLst>
      <p:ext uri="{BB962C8B-B14F-4D97-AF65-F5344CB8AC3E}">
        <p14:creationId xmlns:p14="http://schemas.microsoft.com/office/powerpoint/2010/main" val="41292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algn="just"/>
            <a:r>
              <a:rPr lang="cs-CZ" dirty="0"/>
              <a:t>vždy v souvislosti s předmětem</a:t>
            </a:r>
          </a:p>
          <a:p>
            <a:pPr algn="just"/>
            <a:r>
              <a:rPr lang="cs-CZ" dirty="0"/>
              <a:t>Nepovinné – </a:t>
            </a:r>
            <a:r>
              <a:rPr lang="cs-CZ" b="1" dirty="0"/>
              <a:t>ale  možné, uvedené představuje z hlediska politik EU kvalitu v zadávání – práva zadavatele</a:t>
            </a:r>
          </a:p>
          <a:p>
            <a:pPr algn="just"/>
            <a:r>
              <a:rPr lang="cs-CZ" dirty="0"/>
              <a:t>zejména oblast</a:t>
            </a:r>
          </a:p>
          <a:p>
            <a:pPr marL="571500" indent="-571500" algn="just">
              <a:buFontTx/>
              <a:buChar char="-"/>
            </a:pPr>
            <a:r>
              <a:rPr lang="cs-CZ" sz="2400" dirty="0"/>
              <a:t>environmentální</a:t>
            </a:r>
          </a:p>
          <a:p>
            <a:pPr marL="571500" indent="-571500" algn="just">
              <a:buFontTx/>
              <a:buChar char="-"/>
            </a:pPr>
            <a:r>
              <a:rPr lang="cs-CZ" sz="2400" dirty="0"/>
              <a:t>sociální</a:t>
            </a:r>
          </a:p>
          <a:p>
            <a:pPr marL="571500" indent="-571500" algn="just">
              <a:buFontTx/>
              <a:buChar char="-"/>
            </a:pPr>
            <a:r>
              <a:rPr lang="cs-CZ" sz="2400" dirty="0"/>
              <a:t>hospodářská </a:t>
            </a:r>
          </a:p>
          <a:p>
            <a:pPr marL="571500" indent="-571500" algn="just">
              <a:buFontTx/>
              <a:buChar char="-"/>
            </a:pPr>
            <a:r>
              <a:rPr lang="cs-CZ" sz="2400" dirty="0"/>
              <a:t>inovační</a:t>
            </a:r>
          </a:p>
          <a:p>
            <a:pPr algn="just"/>
            <a:endParaRPr lang="cs-CZ" sz="2400" dirty="0"/>
          </a:p>
          <a:p>
            <a:pPr algn="just"/>
            <a:endParaRPr lang="cs-CZ" dirty="0"/>
          </a:p>
          <a:p>
            <a:endParaRPr lang="cs-CZ" dirty="0"/>
          </a:p>
        </p:txBody>
      </p:sp>
      <p:sp>
        <p:nvSpPr>
          <p:cNvPr id="3" name="Nadpis 2"/>
          <p:cNvSpPr>
            <a:spLocks noGrp="1"/>
          </p:cNvSpPr>
          <p:nvPr>
            <p:ph type="title"/>
          </p:nvPr>
        </p:nvSpPr>
        <p:spPr/>
        <p:txBody>
          <a:bodyPr/>
          <a:lstStyle/>
          <a:p>
            <a:r>
              <a:rPr lang="cs-CZ" dirty="0"/>
              <a:t>Zvláštní podmínky plnění</a:t>
            </a:r>
          </a:p>
        </p:txBody>
      </p:sp>
    </p:spTree>
    <p:extLst>
      <p:ext uri="{BB962C8B-B14F-4D97-AF65-F5344CB8AC3E}">
        <p14:creationId xmlns:p14="http://schemas.microsoft.com/office/powerpoint/2010/main" val="328938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cs-CZ" sz="2800" b="1" dirty="0">
                <a:solidFill>
                  <a:srgbClr val="0070C0"/>
                </a:solidFill>
                <a:latin typeface="+mn-lt"/>
              </a:rPr>
              <a:t>Proces kontroly VZ v OP</a:t>
            </a:r>
            <a:endParaRPr lang="en-US" sz="2800" b="1" dirty="0">
              <a:solidFill>
                <a:srgbClr val="0070C0"/>
              </a:solidFill>
              <a:latin typeface="+mn-lt"/>
            </a:endParaRPr>
          </a:p>
        </p:txBody>
      </p:sp>
      <p:sp>
        <p:nvSpPr>
          <p:cNvPr id="2" name="Content Placeholder 1"/>
          <p:cNvSpPr>
            <a:spLocks noGrp="1"/>
          </p:cNvSpPr>
          <p:nvPr>
            <p:ph idx="1"/>
          </p:nvPr>
        </p:nvSpPr>
        <p:spPr/>
        <p:txBody>
          <a:bodyPr>
            <a:normAutofit/>
          </a:bodyPr>
          <a:lstStyle/>
          <a:p>
            <a:pPr marL="0" indent="0">
              <a:buNone/>
            </a:pPr>
            <a:r>
              <a:rPr lang="cs-CZ" sz="1800" b="1" dirty="0"/>
              <a:t>Kontrola VZ je v rámci Operačních programů (OP) prováděna jako</a:t>
            </a:r>
          </a:p>
          <a:p>
            <a:pPr>
              <a:lnSpc>
                <a:spcPct val="100000"/>
              </a:lnSpc>
            </a:pPr>
            <a:r>
              <a:rPr lang="cs-CZ" sz="2100" dirty="0"/>
              <a:t>Ex ante kontrola – ve 3 fázích:</a:t>
            </a:r>
          </a:p>
          <a:p>
            <a:pPr lvl="1">
              <a:lnSpc>
                <a:spcPct val="100000"/>
              </a:lnSpc>
              <a:spcBef>
                <a:spcPts val="450"/>
              </a:spcBef>
              <a:spcAft>
                <a:spcPts val="450"/>
              </a:spcAft>
            </a:pPr>
            <a:r>
              <a:rPr lang="cs-CZ" sz="1800" dirty="0"/>
              <a:t>Před vyhlášením VŘ/ZŘ</a:t>
            </a:r>
          </a:p>
          <a:p>
            <a:pPr lvl="1">
              <a:lnSpc>
                <a:spcPct val="100000"/>
              </a:lnSpc>
              <a:spcBef>
                <a:spcPts val="450"/>
              </a:spcBef>
              <a:spcAft>
                <a:spcPts val="450"/>
              </a:spcAft>
            </a:pPr>
            <a:r>
              <a:rPr lang="cs-CZ" sz="1800" dirty="0"/>
              <a:t>Před uzavřením smlouvy s vybraným dodavatelem</a:t>
            </a:r>
          </a:p>
          <a:p>
            <a:pPr lvl="1">
              <a:lnSpc>
                <a:spcPct val="100000"/>
              </a:lnSpc>
              <a:spcBef>
                <a:spcPts val="450"/>
              </a:spcBef>
              <a:spcAft>
                <a:spcPts val="450"/>
              </a:spcAft>
            </a:pPr>
            <a:r>
              <a:rPr lang="cs-CZ" sz="1800" dirty="0"/>
              <a:t>Před uzavřením dodatku ke smlouvě</a:t>
            </a:r>
          </a:p>
          <a:p>
            <a:pPr>
              <a:lnSpc>
                <a:spcPct val="100000"/>
              </a:lnSpc>
            </a:pPr>
            <a:r>
              <a:rPr lang="cs-CZ" sz="2100" dirty="0"/>
              <a:t>Ex post kontrola</a:t>
            </a:r>
          </a:p>
          <a:p>
            <a:pPr lvl="1">
              <a:lnSpc>
                <a:spcPct val="100000"/>
              </a:lnSpc>
              <a:spcBef>
                <a:spcPts val="450"/>
              </a:spcBef>
              <a:spcAft>
                <a:spcPts val="450"/>
              </a:spcAft>
            </a:pPr>
            <a:r>
              <a:rPr lang="cs-CZ" sz="1800" dirty="0"/>
              <a:t>Vše, co není zkontrolováno ex ante před uzavřením smlouvy / dodatku</a:t>
            </a:r>
          </a:p>
        </p:txBody>
      </p:sp>
      <p:sp>
        <p:nvSpPr>
          <p:cNvPr id="5" name="Slide Number Placeholder 4"/>
          <p:cNvSpPr>
            <a:spLocks noGrp="1"/>
          </p:cNvSpPr>
          <p:nvPr>
            <p:ph type="sldNum" sz="quarter" idx="12"/>
          </p:nvPr>
        </p:nvSpPr>
        <p:spPr/>
        <p:txBody>
          <a:bodyPr/>
          <a:lstStyle/>
          <a:p>
            <a:fld id="{4000C4B2-41BC-D741-8B94-B76DB6967C01}" type="slidenum">
              <a:rPr lang="en-US" smtClean="0"/>
              <a:pPr/>
              <a:t>8</a:t>
            </a:fld>
            <a:endParaRPr lang="en-US" dirty="0"/>
          </a:p>
        </p:txBody>
      </p:sp>
    </p:spTree>
    <p:extLst>
      <p:ext uri="{BB962C8B-B14F-4D97-AF65-F5344CB8AC3E}">
        <p14:creationId xmlns:p14="http://schemas.microsoft.com/office/powerpoint/2010/main" val="9893503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204864"/>
            <a:ext cx="8291264" cy="4248472"/>
          </a:xfrm>
        </p:spPr>
        <p:txBody>
          <a:bodyPr>
            <a:normAutofit fontScale="77500" lnSpcReduction="20000"/>
          </a:bodyPr>
          <a:lstStyle/>
          <a:p>
            <a:r>
              <a:rPr lang="cs-CZ" dirty="0"/>
              <a:t>Nabídky budou hodnoceny podle jejich ekonomické výhodnosti.</a:t>
            </a:r>
          </a:p>
          <a:p>
            <a:pPr marL="361950" indent="-361950" algn="just">
              <a:buFont typeface="Arial" pitchFamily="34" charset="0"/>
              <a:buChar char="•"/>
            </a:pPr>
            <a:r>
              <a:rPr lang="cs-CZ" dirty="0"/>
              <a:t>nejnižší nabídková cena</a:t>
            </a:r>
          </a:p>
          <a:p>
            <a:pPr marL="361950" indent="-361950" algn="just">
              <a:buFont typeface="Arial" pitchFamily="34" charset="0"/>
              <a:buChar char="•"/>
            </a:pPr>
            <a:r>
              <a:rPr lang="cs-CZ" dirty="0"/>
              <a:t>nejnižší náklady životního cyklu </a:t>
            </a:r>
            <a:r>
              <a:rPr lang="cs-CZ" i="1" dirty="0"/>
              <a:t>(umím je vyhodnotit?)</a:t>
            </a:r>
          </a:p>
          <a:p>
            <a:pPr marL="361950" indent="-361950" algn="just">
              <a:buFont typeface="Arial" pitchFamily="34" charset="0"/>
              <a:buChar char="•"/>
            </a:pPr>
            <a:r>
              <a:rPr lang="cs-CZ" dirty="0"/>
              <a:t>nejvýhodnější poměr nabídkové ceny a kvality </a:t>
            </a:r>
            <a:r>
              <a:rPr lang="cs-CZ" i="1" dirty="0"/>
              <a:t>(vím, co je kvalitou v mé zakázce?)</a:t>
            </a:r>
          </a:p>
          <a:p>
            <a:pPr marL="361950" indent="-361950" algn="just">
              <a:buFont typeface="Arial" pitchFamily="34" charset="0"/>
              <a:buChar char="•"/>
            </a:pPr>
            <a:r>
              <a:rPr lang="cs-CZ" dirty="0"/>
              <a:t>nejvýhodnější poměr nákladů životního cyklu a kvality </a:t>
            </a:r>
            <a:r>
              <a:rPr lang="cs-CZ" i="1" dirty="0"/>
              <a:t>(umím vyhodnotit?, poskytnul jsem metodu k hodnocení dopředu?)</a:t>
            </a:r>
          </a:p>
          <a:p>
            <a:pPr algn="just"/>
            <a:r>
              <a:rPr lang="cs-CZ" b="1" dirty="0"/>
              <a:t>! možnost stanovit pevnou cenu a hodnotit pouze kvalitu nabízeného plnění (nákup soli, speciální služby auditora, speciální obleky IZS) !</a:t>
            </a:r>
          </a:p>
        </p:txBody>
      </p:sp>
      <p:sp>
        <p:nvSpPr>
          <p:cNvPr id="3" name="Nadpis 2"/>
          <p:cNvSpPr>
            <a:spLocks noGrp="1"/>
          </p:cNvSpPr>
          <p:nvPr>
            <p:ph type="title"/>
          </p:nvPr>
        </p:nvSpPr>
        <p:spPr/>
        <p:txBody>
          <a:bodyPr/>
          <a:lstStyle/>
          <a:p>
            <a:r>
              <a:rPr lang="cs-CZ" dirty="0"/>
              <a:t>Hodnocení</a:t>
            </a:r>
          </a:p>
        </p:txBody>
      </p:sp>
    </p:spTree>
    <p:extLst>
      <p:ext uri="{BB962C8B-B14F-4D97-AF65-F5344CB8AC3E}">
        <p14:creationId xmlns:p14="http://schemas.microsoft.com/office/powerpoint/2010/main" val="42889924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r>
              <a:rPr lang="cs-CZ" dirty="0"/>
              <a:t>ZÁKAZ hodnotit pouze na základě nejnižší nabídkové ceny</a:t>
            </a:r>
          </a:p>
          <a:p>
            <a:pPr marL="457200" indent="-457200" algn="just">
              <a:buFont typeface="Arial" panose="020B0604020202020204" pitchFamily="34" charset="0"/>
              <a:buChar char="•"/>
            </a:pPr>
            <a:r>
              <a:rPr lang="cs-CZ" dirty="0"/>
              <a:t>sociální služby</a:t>
            </a:r>
          </a:p>
          <a:p>
            <a:pPr marL="457200" indent="-457200" algn="just">
              <a:buFont typeface="Arial" panose="020B0604020202020204" pitchFamily="34" charset="0"/>
              <a:buChar char="•"/>
            </a:pPr>
            <a:r>
              <a:rPr lang="cs-CZ" dirty="0"/>
              <a:t>služby projektantů a architektů</a:t>
            </a:r>
          </a:p>
          <a:p>
            <a:endParaRPr lang="cs-CZ" dirty="0"/>
          </a:p>
        </p:txBody>
      </p:sp>
      <p:sp>
        <p:nvSpPr>
          <p:cNvPr id="3" name="Nadpis 2"/>
          <p:cNvSpPr>
            <a:spLocks noGrp="1"/>
          </p:cNvSpPr>
          <p:nvPr>
            <p:ph type="title"/>
          </p:nvPr>
        </p:nvSpPr>
        <p:spPr/>
        <p:txBody>
          <a:bodyPr/>
          <a:lstStyle/>
          <a:p>
            <a:r>
              <a:rPr lang="cs-CZ" dirty="0"/>
              <a:t>Nejnižší nabídková cena</a:t>
            </a:r>
          </a:p>
        </p:txBody>
      </p:sp>
    </p:spTree>
    <p:extLst>
      <p:ext uri="{BB962C8B-B14F-4D97-AF65-F5344CB8AC3E}">
        <p14:creationId xmlns:p14="http://schemas.microsoft.com/office/powerpoint/2010/main" val="10653494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0" y="2037625"/>
          <a:ext cx="7886700" cy="3839593"/>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3">
                  <a:extLst>
                    <a:ext uri="{9D8B030D-6E8A-4147-A177-3AD203B41FA5}">
                      <a16:colId xmlns:a16="http://schemas.microsoft.com/office/drawing/2014/main" val="20001"/>
                    </a:ext>
                  </a:extLst>
                </a:gridCol>
                <a:gridCol w="2068643">
                  <a:extLst>
                    <a:ext uri="{9D8B030D-6E8A-4147-A177-3AD203B41FA5}">
                      <a16:colId xmlns:a16="http://schemas.microsoft.com/office/drawing/2014/main" val="20002"/>
                    </a:ext>
                  </a:extLst>
                </a:gridCol>
              </a:tblGrid>
              <a:tr h="722948">
                <a:tc>
                  <a:txBody>
                    <a:bodyPr/>
                    <a:lstStyle/>
                    <a:p>
                      <a:pPr algn="ctr">
                        <a:lnSpc>
                          <a:spcPct val="107000"/>
                        </a:lnSpc>
                        <a:spcAft>
                          <a:spcPts val="0"/>
                        </a:spcAft>
                      </a:pPr>
                      <a:r>
                        <a:rPr lang="cs-CZ" sz="1500" dirty="0">
                          <a:effectLst/>
                        </a:rPr>
                        <a:t>51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Obsahuje ZD náležitosti stanovené Zákonem?</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9, 16, 36, 37, 39, 41, 46, 54, 83, 85, 102, 104, 115, 212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0"/>
                  </a:ext>
                </a:extLst>
              </a:tr>
              <a:tr h="336308">
                <a:tc>
                  <a:txBody>
                    <a:bodyPr/>
                    <a:lstStyle/>
                    <a:p>
                      <a:pPr algn="ctr">
                        <a:lnSpc>
                          <a:spcPct val="107000"/>
                        </a:lnSpc>
                        <a:spcAft>
                          <a:spcPts val="0"/>
                        </a:spcAft>
                      </a:pPr>
                      <a:r>
                        <a:rPr lang="cs-CZ" sz="1500">
                          <a:effectLst/>
                        </a:rPr>
                        <a:t>52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Obsahuje ZD podmínky průběhu ZŘ? </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39</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1"/>
                  </a:ext>
                </a:extLst>
              </a:tr>
              <a:tr h="352888">
                <a:tc>
                  <a:txBody>
                    <a:bodyPr/>
                    <a:lstStyle/>
                    <a:p>
                      <a:pPr algn="ctr">
                        <a:lnSpc>
                          <a:spcPct val="107000"/>
                        </a:lnSpc>
                        <a:spcAft>
                          <a:spcPts val="0"/>
                        </a:spcAft>
                      </a:pPr>
                      <a:r>
                        <a:rPr lang="cs-CZ" sz="1500">
                          <a:effectLst/>
                        </a:rPr>
                        <a:t>53</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podmínky účasti v zadávacím řízení?</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37</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2"/>
                  </a:ext>
                </a:extLst>
              </a:tr>
              <a:tr h="339571">
                <a:tc>
                  <a:txBody>
                    <a:bodyPr/>
                    <a:lstStyle/>
                    <a:p>
                      <a:pPr algn="ctr">
                        <a:lnSpc>
                          <a:spcPct val="107000"/>
                        </a:lnSpc>
                        <a:spcAft>
                          <a:spcPts val="0"/>
                        </a:spcAft>
                      </a:pPr>
                      <a:r>
                        <a:rPr lang="cs-CZ" sz="1500">
                          <a:effectLst/>
                        </a:rPr>
                        <a:t>54</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pravidla pro hodnocení nabídek?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115 </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3"/>
                  </a:ext>
                </a:extLst>
              </a:tr>
              <a:tr h="572610">
                <a:tc>
                  <a:txBody>
                    <a:bodyPr/>
                    <a:lstStyle/>
                    <a:p>
                      <a:pPr algn="ctr">
                        <a:lnSpc>
                          <a:spcPct val="107000"/>
                        </a:lnSpc>
                        <a:spcAft>
                          <a:spcPts val="0"/>
                        </a:spcAft>
                      </a:pPr>
                      <a:r>
                        <a:rPr lang="cs-CZ" sz="1500">
                          <a:effectLst/>
                        </a:rPr>
                        <a:t>55</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další podmínky pro uzavření smlouvy na veřejnou zakázku dle § 104?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104 </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4"/>
                  </a:ext>
                </a:extLst>
              </a:tr>
              <a:tr h="359546">
                <a:tc>
                  <a:txBody>
                    <a:bodyPr/>
                    <a:lstStyle/>
                    <a:p>
                      <a:pPr algn="ctr">
                        <a:lnSpc>
                          <a:spcPct val="107000"/>
                        </a:lnSpc>
                        <a:spcAft>
                          <a:spcPts val="0"/>
                        </a:spcAft>
                      </a:pPr>
                      <a:r>
                        <a:rPr lang="cs-CZ" sz="1500" dirty="0">
                          <a:effectLst/>
                        </a:rPr>
                        <a:t>56</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ostatní náležitosti a příslušné formuláře dle § 212?</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212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5"/>
                  </a:ext>
                </a:extLst>
              </a:tr>
              <a:tr h="352887">
                <a:tc>
                  <a:txBody>
                    <a:bodyPr/>
                    <a:lstStyle/>
                    <a:p>
                      <a:pPr algn="ctr">
                        <a:lnSpc>
                          <a:spcPct val="107000"/>
                        </a:lnSpc>
                        <a:spcAft>
                          <a:spcPts val="0"/>
                        </a:spcAft>
                      </a:pPr>
                      <a:r>
                        <a:rPr lang="cs-CZ" sz="1500">
                          <a:effectLst/>
                        </a:rPr>
                        <a:t>57</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minimální technické podmínky v případě variant?</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102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6"/>
                  </a:ext>
                </a:extLst>
              </a:tr>
              <a:tr h="526002">
                <a:tc>
                  <a:txBody>
                    <a:bodyPr/>
                    <a:lstStyle/>
                    <a:p>
                      <a:pPr algn="ctr">
                        <a:lnSpc>
                          <a:spcPct val="107000"/>
                        </a:lnSpc>
                        <a:spcAft>
                          <a:spcPts val="0"/>
                        </a:spcAft>
                      </a:pPr>
                      <a:r>
                        <a:rPr lang="cs-CZ" sz="1500" dirty="0">
                          <a:effectLst/>
                        </a:rPr>
                        <a:t>58</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okruh zadavatelů v případě centralizovaného zadávání?</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 9</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7"/>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82</a:t>
            </a:fld>
            <a:endParaRPr lang="cs-CZ"/>
          </a:p>
        </p:txBody>
      </p:sp>
    </p:spTree>
    <p:extLst>
      <p:ext uri="{BB962C8B-B14F-4D97-AF65-F5344CB8AC3E}">
        <p14:creationId xmlns:p14="http://schemas.microsoft.com/office/powerpoint/2010/main" val="12611724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0" y="2224055"/>
          <a:ext cx="7886700" cy="3729554"/>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009993">
                  <a:extLst>
                    <a:ext uri="{9D8B030D-6E8A-4147-A177-3AD203B41FA5}">
                      <a16:colId xmlns:a16="http://schemas.microsoft.com/office/drawing/2014/main" val="20001"/>
                    </a:ext>
                  </a:extLst>
                </a:gridCol>
                <a:gridCol w="2068643">
                  <a:extLst>
                    <a:ext uri="{9D8B030D-6E8A-4147-A177-3AD203B41FA5}">
                      <a16:colId xmlns:a16="http://schemas.microsoft.com/office/drawing/2014/main" val="20002"/>
                    </a:ext>
                  </a:extLst>
                </a:gridCol>
              </a:tblGrid>
              <a:tr h="722948">
                <a:tc>
                  <a:txBody>
                    <a:bodyPr/>
                    <a:lstStyle/>
                    <a:p>
                      <a:pPr algn="ctr">
                        <a:lnSpc>
                          <a:spcPct val="107000"/>
                        </a:lnSpc>
                        <a:spcAft>
                          <a:spcPts val="0"/>
                        </a:spcAft>
                      </a:pPr>
                      <a:r>
                        <a:rPr lang="cs-CZ" sz="1500" dirty="0">
                          <a:effectLst/>
                        </a:rPr>
                        <a:t>51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Obsahuje ZD náležitosti stanovené Zákonem?</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9, 16, 36, 37, 39, 41, 46, 54, 83, 85, 102, 104, 115, 212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0"/>
                  </a:ext>
                </a:extLst>
              </a:tr>
              <a:tr h="569348">
                <a:tc>
                  <a:txBody>
                    <a:bodyPr/>
                    <a:lstStyle/>
                    <a:p>
                      <a:pPr algn="ctr">
                        <a:lnSpc>
                          <a:spcPct val="107000"/>
                        </a:lnSpc>
                        <a:spcAft>
                          <a:spcPts val="0"/>
                        </a:spcAft>
                      </a:pPr>
                      <a:r>
                        <a:rPr lang="cs-CZ" sz="1500" dirty="0">
                          <a:effectLst/>
                        </a:rPr>
                        <a:t>59</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předpokládanou hodnotu změn závazků ze smlouvy v případě vyhrazeného plnění?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 16</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1"/>
                  </a:ext>
                </a:extLst>
              </a:tr>
              <a:tr h="579268">
                <a:tc>
                  <a:txBody>
                    <a:bodyPr/>
                    <a:lstStyle/>
                    <a:p>
                      <a:pPr algn="ctr">
                        <a:lnSpc>
                          <a:spcPct val="107000"/>
                        </a:lnSpc>
                        <a:spcAft>
                          <a:spcPts val="0"/>
                        </a:spcAft>
                      </a:pPr>
                      <a:r>
                        <a:rPr lang="cs-CZ" sz="1500">
                          <a:effectLst/>
                        </a:rPr>
                        <a:t>60</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identifikaci osob odlišných od zadavatele podílejících se na vypracování ZD, pokud takové existují?</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36</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2"/>
                  </a:ext>
                </a:extLst>
              </a:tr>
              <a:tr h="379520">
                <a:tc>
                  <a:txBody>
                    <a:bodyPr/>
                    <a:lstStyle/>
                    <a:p>
                      <a:pPr algn="ctr">
                        <a:lnSpc>
                          <a:spcPct val="107000"/>
                        </a:lnSpc>
                        <a:spcAft>
                          <a:spcPts val="0"/>
                        </a:spcAft>
                      </a:pPr>
                      <a:r>
                        <a:rPr lang="cs-CZ" sz="1500">
                          <a:effectLst/>
                        </a:rPr>
                        <a:t>61</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stanovené lhůty?</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54</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3"/>
                  </a:ext>
                </a:extLst>
              </a:tr>
              <a:tr h="559293">
                <a:tc>
                  <a:txBody>
                    <a:bodyPr/>
                    <a:lstStyle/>
                    <a:p>
                      <a:pPr algn="ctr">
                        <a:lnSpc>
                          <a:spcPct val="107000"/>
                        </a:lnSpc>
                        <a:spcAft>
                          <a:spcPts val="0"/>
                        </a:spcAft>
                      </a:pPr>
                      <a:r>
                        <a:rPr lang="cs-CZ" sz="1500">
                          <a:effectLst/>
                        </a:rPr>
                        <a:t>62</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uvedení možnosti, resp. doby a místa v případě prohlídky místa plnění, v případě, že je tato organizována?</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97</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4"/>
                  </a:ext>
                </a:extLst>
              </a:tr>
              <a:tr h="599243">
                <a:tc>
                  <a:txBody>
                    <a:bodyPr/>
                    <a:lstStyle/>
                    <a:p>
                      <a:pPr algn="ctr">
                        <a:lnSpc>
                          <a:spcPct val="107000"/>
                        </a:lnSpc>
                        <a:spcAft>
                          <a:spcPts val="0"/>
                        </a:spcAft>
                      </a:pPr>
                      <a:r>
                        <a:rPr lang="cs-CZ" sz="1500" dirty="0">
                          <a:effectLst/>
                        </a:rPr>
                        <a:t>63</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připuštění či požadavek určité formy spolupráce v případě spolupráce dodavatelů pro plnění VZ?</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 37</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5"/>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83</a:t>
            </a:fld>
            <a:endParaRPr lang="cs-CZ"/>
          </a:p>
        </p:txBody>
      </p:sp>
    </p:spTree>
    <p:extLst>
      <p:ext uri="{BB962C8B-B14F-4D97-AF65-F5344CB8AC3E}">
        <p14:creationId xmlns:p14="http://schemas.microsoft.com/office/powerpoint/2010/main" val="3492738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0070C0"/>
                </a:solidFill>
                <a:latin typeface="Calibri" panose="020F0502020204030204"/>
              </a:rPr>
              <a:t>KONTROLNÍ LIST ZPŘ</a:t>
            </a:r>
            <a:endParaRPr lang="cs-CZ" sz="2800" dirty="0"/>
          </a:p>
        </p:txBody>
      </p:sp>
      <p:graphicFrame>
        <p:nvGraphicFramePr>
          <p:cNvPr id="4" name="Zástupný symbol pro obsah 3"/>
          <p:cNvGraphicFramePr>
            <a:graphicFrameLocks noGrp="1"/>
          </p:cNvGraphicFramePr>
          <p:nvPr>
            <p:ph idx="1"/>
          </p:nvPr>
        </p:nvGraphicFramePr>
        <p:xfrm>
          <a:off x="628650" y="2070915"/>
          <a:ext cx="7886700" cy="4232971"/>
        </p:xfrm>
        <a:graphic>
          <a:graphicData uri="http://schemas.openxmlformats.org/drawingml/2006/table">
            <a:tbl>
              <a:tblPr firstRow="1" firstCol="1" bandRow="1">
                <a:tableStyleId>{5C22544A-7EE6-4342-B048-85BDC9FD1C3A}</a:tableStyleId>
              </a:tblPr>
              <a:tblGrid>
                <a:gridCol w="808064">
                  <a:extLst>
                    <a:ext uri="{9D8B030D-6E8A-4147-A177-3AD203B41FA5}">
                      <a16:colId xmlns:a16="http://schemas.microsoft.com/office/drawing/2014/main" val="20000"/>
                    </a:ext>
                  </a:extLst>
                </a:gridCol>
                <a:gridCol w="5194905">
                  <a:extLst>
                    <a:ext uri="{9D8B030D-6E8A-4147-A177-3AD203B41FA5}">
                      <a16:colId xmlns:a16="http://schemas.microsoft.com/office/drawing/2014/main" val="20001"/>
                    </a:ext>
                  </a:extLst>
                </a:gridCol>
                <a:gridCol w="1883731">
                  <a:extLst>
                    <a:ext uri="{9D8B030D-6E8A-4147-A177-3AD203B41FA5}">
                      <a16:colId xmlns:a16="http://schemas.microsoft.com/office/drawing/2014/main" val="20002"/>
                    </a:ext>
                  </a:extLst>
                </a:gridCol>
              </a:tblGrid>
              <a:tr h="382667">
                <a:tc>
                  <a:txBody>
                    <a:bodyPr/>
                    <a:lstStyle/>
                    <a:p>
                      <a:pPr algn="ctr">
                        <a:lnSpc>
                          <a:spcPct val="107000"/>
                        </a:lnSpc>
                        <a:spcAft>
                          <a:spcPts val="0"/>
                        </a:spcAft>
                      </a:pPr>
                      <a:r>
                        <a:rPr lang="cs-CZ" sz="1500" dirty="0">
                          <a:effectLst/>
                        </a:rPr>
                        <a:t>51</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náležitosti stanovené Zákonem?</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200" dirty="0">
                          <a:effectLst/>
                        </a:rPr>
                        <a:t>§ 9, 16, 36, 37, 39, 41, 46, 54, 83, 85, 102, 104, 115, 212</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0"/>
                  </a:ext>
                </a:extLst>
              </a:tr>
              <a:tr h="605492">
                <a:tc>
                  <a:txBody>
                    <a:bodyPr/>
                    <a:lstStyle/>
                    <a:p>
                      <a:pPr algn="ctr">
                        <a:lnSpc>
                          <a:spcPct val="107000"/>
                        </a:lnSpc>
                        <a:spcAft>
                          <a:spcPts val="0"/>
                        </a:spcAft>
                      </a:pPr>
                      <a:r>
                        <a:rPr lang="cs-CZ" sz="1500" dirty="0">
                          <a:effectLst/>
                        </a:rPr>
                        <a:t>64</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požadavek a stanovení výše v případě poskytnutí jistoty ve lhůtě pro podání nabídek?</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41</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1"/>
                  </a:ext>
                </a:extLst>
              </a:tr>
              <a:tr h="838940">
                <a:tc>
                  <a:txBody>
                    <a:bodyPr/>
                    <a:lstStyle/>
                    <a:p>
                      <a:pPr algn="ctr">
                        <a:lnSpc>
                          <a:spcPct val="107000"/>
                        </a:lnSpc>
                        <a:spcAft>
                          <a:spcPts val="0"/>
                        </a:spcAft>
                      </a:pPr>
                      <a:r>
                        <a:rPr lang="cs-CZ" sz="1500">
                          <a:effectLst/>
                        </a:rPr>
                        <a:t>65</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stanovení údajů, dokladů, dokumentů, vzorků nebo modelů požadovaných k prokázání splnění podmínek účasti a k hodnocení nabídek? </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 46</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2"/>
                  </a:ext>
                </a:extLst>
              </a:tr>
              <a:tr h="605901">
                <a:tc>
                  <a:txBody>
                    <a:bodyPr/>
                    <a:lstStyle/>
                    <a:p>
                      <a:pPr algn="ctr">
                        <a:lnSpc>
                          <a:spcPct val="107000"/>
                        </a:lnSpc>
                        <a:spcAft>
                          <a:spcPts val="0"/>
                        </a:spcAft>
                      </a:pPr>
                      <a:r>
                        <a:rPr lang="cs-CZ" sz="1500">
                          <a:effectLst/>
                        </a:rPr>
                        <a:t>66</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Obsahuje ZD uvedení informace k odpovědnosti v případě požadavku na společnou a nerozdílnou odpovědnost za plnění VZ?</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 83</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3"/>
                  </a:ext>
                </a:extLst>
              </a:tr>
              <a:tr h="812307">
                <a:tc>
                  <a:txBody>
                    <a:bodyPr/>
                    <a:lstStyle/>
                    <a:p>
                      <a:pPr algn="ctr">
                        <a:lnSpc>
                          <a:spcPct val="107000"/>
                        </a:lnSpc>
                        <a:spcAft>
                          <a:spcPts val="0"/>
                        </a:spcAft>
                      </a:pPr>
                      <a:r>
                        <a:rPr lang="cs-CZ" sz="1500">
                          <a:effectLst/>
                        </a:rPr>
                        <a:t>67</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Obsahuje ZD rozsah požadovaných kritérií způsobilosti, způsobu jejich prokázání a případné sankce za nesplnění povinnosti v případě požadavku na prokázání způsobilosti poddodavatele?</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 85</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4"/>
                  </a:ext>
                </a:extLst>
              </a:tr>
              <a:tr h="319596">
                <a:tc>
                  <a:txBody>
                    <a:bodyPr/>
                    <a:lstStyle/>
                    <a:p>
                      <a:pPr algn="ctr">
                        <a:lnSpc>
                          <a:spcPct val="107000"/>
                        </a:lnSpc>
                        <a:spcAft>
                          <a:spcPts val="0"/>
                        </a:spcAft>
                      </a:pPr>
                      <a:r>
                        <a:rPr lang="cs-CZ" sz="1500" dirty="0">
                          <a:effectLst/>
                        </a:rPr>
                        <a:t>68</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a:effectLst/>
                        </a:rPr>
                        <a:t>Obsahuje ZD případný požadavek na využití poddodavatele?</a:t>
                      </a:r>
                      <a:endParaRPr lang="cs-CZ" sz="150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tc>
                  <a:txBody>
                    <a:bodyPr/>
                    <a:lstStyle/>
                    <a:p>
                      <a:pPr>
                        <a:lnSpc>
                          <a:spcPct val="107000"/>
                        </a:lnSpc>
                        <a:spcAft>
                          <a:spcPts val="0"/>
                        </a:spcAft>
                      </a:pPr>
                      <a:r>
                        <a:rPr lang="cs-CZ" sz="1500" dirty="0">
                          <a:effectLst/>
                        </a:rPr>
                        <a:t>§ 85</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8982" marR="18982" marT="0" marB="0" anchor="b"/>
                </a:tc>
                <a:extLst>
                  <a:ext uri="{0D108BD9-81ED-4DB2-BD59-A6C34878D82A}">
                    <a16:rowId xmlns:a16="http://schemas.microsoft.com/office/drawing/2014/main" val="10005"/>
                  </a:ext>
                </a:extLst>
              </a:tr>
            </a:tbl>
          </a:graphicData>
        </a:graphic>
      </p:graphicFrame>
      <p:sp>
        <p:nvSpPr>
          <p:cNvPr id="5" name="Zástupný symbol pro číslo snímku 4"/>
          <p:cNvSpPr>
            <a:spLocks noGrp="1"/>
          </p:cNvSpPr>
          <p:nvPr>
            <p:ph type="sldNum" sz="quarter" idx="12"/>
          </p:nvPr>
        </p:nvSpPr>
        <p:spPr/>
        <p:txBody>
          <a:bodyPr/>
          <a:lstStyle/>
          <a:p>
            <a:fld id="{80E6FAA7-F367-48C5-A4B3-11C887127E2C}" type="slidenum">
              <a:rPr lang="cs-CZ" smtClean="0"/>
              <a:t>84</a:t>
            </a:fld>
            <a:endParaRPr lang="cs-CZ"/>
          </a:p>
        </p:txBody>
      </p:sp>
    </p:spTree>
    <p:extLst>
      <p:ext uri="{BB962C8B-B14F-4D97-AF65-F5344CB8AC3E}">
        <p14:creationId xmlns:p14="http://schemas.microsoft.com/office/powerpoint/2010/main" val="6511952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lgn="just"/>
            <a:r>
              <a:rPr lang="cs-CZ" dirty="0"/>
              <a:t>musí</a:t>
            </a:r>
          </a:p>
          <a:p>
            <a:pPr marL="1104900" lvl="1" indent="-361950" algn="just">
              <a:buFont typeface="Arial" pitchFamily="34" charset="0"/>
              <a:buChar char="•"/>
            </a:pPr>
            <a:r>
              <a:rPr lang="cs-CZ" dirty="0"/>
              <a:t>vyjadřovat ověřitelné skutečnosti (</a:t>
            </a:r>
            <a:r>
              <a:rPr lang="cs-CZ" b="1" dirty="0"/>
              <a:t>nevadí subjektivní kritéria/hodnocení)</a:t>
            </a:r>
          </a:p>
          <a:p>
            <a:pPr marL="1104900" lvl="1" indent="-361950" algn="just">
              <a:buFont typeface="Arial" pitchFamily="34" charset="0"/>
              <a:buChar char="•"/>
            </a:pPr>
            <a:r>
              <a:rPr lang="cs-CZ" dirty="0"/>
              <a:t>být vymezeny tak, aby nabídky byly porovnatelné</a:t>
            </a:r>
          </a:p>
          <a:p>
            <a:pPr marL="1104900" lvl="1" indent="-361950" algn="just">
              <a:buFont typeface="Arial" pitchFamily="34" charset="0"/>
              <a:buChar char="•"/>
            </a:pPr>
            <a:r>
              <a:rPr lang="cs-CZ" dirty="0"/>
              <a:t>souviset s předmětem (x ZPŘ i kvalifikace)</a:t>
            </a:r>
          </a:p>
          <a:p>
            <a:pPr marL="1504950" lvl="2" indent="-361950" algn="just">
              <a:buFont typeface="Arial" pitchFamily="34" charset="0"/>
              <a:buChar char="•"/>
            </a:pPr>
            <a:r>
              <a:rPr lang="cs-CZ" dirty="0"/>
              <a:t>k jakékoli fázi životního cyklu</a:t>
            </a:r>
          </a:p>
          <a:p>
            <a:pPr lvl="2" indent="0" algn="just"/>
            <a:endParaRPr lang="cs-CZ" dirty="0"/>
          </a:p>
          <a:p>
            <a:pPr algn="just"/>
            <a:r>
              <a:rPr lang="cs-CZ" dirty="0"/>
              <a:t>nesmí být hodnoceny smluvní podmínky, jejichž účelem je utvrzení povinností dodavatele nebo platební podmínky (nehodnotím něco, co není plněno, ale hodnotím něco, co má být plněno)</a:t>
            </a:r>
          </a:p>
          <a:p>
            <a:pPr marL="361950" indent="-361950" algn="just">
              <a:buFont typeface="Arial" pitchFamily="34" charset="0"/>
              <a:buChar char="•"/>
            </a:pPr>
            <a:endParaRPr lang="cs-CZ" dirty="0"/>
          </a:p>
          <a:p>
            <a:endParaRPr lang="cs-CZ" dirty="0"/>
          </a:p>
        </p:txBody>
      </p:sp>
      <p:sp>
        <p:nvSpPr>
          <p:cNvPr id="3" name="Nadpis 2"/>
          <p:cNvSpPr>
            <a:spLocks noGrp="1"/>
          </p:cNvSpPr>
          <p:nvPr>
            <p:ph type="title"/>
          </p:nvPr>
        </p:nvSpPr>
        <p:spPr/>
        <p:txBody>
          <a:bodyPr/>
          <a:lstStyle/>
          <a:p>
            <a:r>
              <a:rPr lang="cs-CZ" dirty="0"/>
              <a:t>Kritéria kvality</a:t>
            </a:r>
          </a:p>
        </p:txBody>
      </p:sp>
    </p:spTree>
    <p:extLst>
      <p:ext uri="{BB962C8B-B14F-4D97-AF65-F5344CB8AC3E}">
        <p14:creationId xmlns:p14="http://schemas.microsoft.com/office/powerpoint/2010/main" val="10315342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204864"/>
            <a:ext cx="8291264" cy="4248472"/>
          </a:xfrm>
        </p:spPr>
        <p:txBody>
          <a:bodyPr>
            <a:normAutofit/>
          </a:bodyPr>
          <a:lstStyle/>
          <a:p>
            <a:r>
              <a:rPr lang="cs-CZ" dirty="0"/>
              <a:t>v zadávací dokumentaci (minimálně ve formuláři nebo výzvě u ZPŘ):</a:t>
            </a:r>
          </a:p>
          <a:p>
            <a:pPr marL="457200" indent="-457200">
              <a:buFont typeface="Arial" panose="020B0604020202020204" pitchFamily="34" charset="0"/>
              <a:buChar char="•"/>
            </a:pPr>
            <a:r>
              <a:rPr lang="cs-CZ" sz="2400" dirty="0"/>
              <a:t>kritéria hodnocení</a:t>
            </a:r>
          </a:p>
          <a:p>
            <a:pPr marL="457200" indent="-457200">
              <a:buFont typeface="Arial" panose="020B0604020202020204" pitchFamily="34" charset="0"/>
              <a:buChar char="•"/>
            </a:pPr>
            <a:r>
              <a:rPr lang="cs-CZ" sz="2400" dirty="0"/>
              <a:t>metoda vyhodnocení nabídek v jednotlivých kritériích</a:t>
            </a:r>
          </a:p>
          <a:p>
            <a:pPr marL="457200" indent="-457200">
              <a:buFont typeface="Arial" panose="020B0604020202020204" pitchFamily="34" charset="0"/>
              <a:buChar char="•"/>
            </a:pPr>
            <a:r>
              <a:rPr lang="cs-CZ" sz="2400" dirty="0"/>
              <a:t>váha nebo jiný matematický vztah mezi kritérii, případně sestupné seřazení podle významu (lze bodově preferovat to, co je pro zadavatele podstatné – metoda nemusí mít lineární průběh)</a:t>
            </a:r>
          </a:p>
          <a:p>
            <a:pPr marL="457200" indent="-457200">
              <a:buFont typeface="Arial" panose="020B0604020202020204" pitchFamily="34" charset="0"/>
              <a:buChar char="•"/>
            </a:pPr>
            <a:endParaRPr lang="cs-CZ" sz="2400" dirty="0"/>
          </a:p>
        </p:txBody>
      </p:sp>
      <p:sp>
        <p:nvSpPr>
          <p:cNvPr id="3" name="Nadpis 2"/>
          <p:cNvSpPr>
            <a:spLocks noGrp="1"/>
          </p:cNvSpPr>
          <p:nvPr>
            <p:ph type="title"/>
          </p:nvPr>
        </p:nvSpPr>
        <p:spPr/>
        <p:txBody>
          <a:bodyPr/>
          <a:lstStyle/>
          <a:p>
            <a:r>
              <a:rPr lang="cs-CZ" dirty="0"/>
              <a:t>Hodnocení v zadávací dokumentaci</a:t>
            </a:r>
          </a:p>
        </p:txBody>
      </p:sp>
    </p:spTree>
    <p:extLst>
      <p:ext uri="{BB962C8B-B14F-4D97-AF65-F5344CB8AC3E}">
        <p14:creationId xmlns:p14="http://schemas.microsoft.com/office/powerpoint/2010/main" val="5356547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060848"/>
            <a:ext cx="8291264" cy="4392488"/>
          </a:xfrm>
        </p:spPr>
        <p:txBody>
          <a:bodyPr>
            <a:normAutofit fontScale="62500" lnSpcReduction="20000"/>
          </a:bodyPr>
          <a:lstStyle/>
          <a:p>
            <a:pPr algn="just"/>
            <a:r>
              <a:rPr lang="cs-CZ" b="1" dirty="0"/>
              <a:t>technická úroveň  </a:t>
            </a:r>
            <a:r>
              <a:rPr lang="cs-CZ" dirty="0"/>
              <a:t>- technické hodnoty dodaného ? Rychleji, více, ve větším množství…. Ale i např. vlastnosti materiálů, průchodnost atp.</a:t>
            </a:r>
          </a:p>
          <a:p>
            <a:pPr algn="just"/>
            <a:r>
              <a:rPr lang="cs-CZ" b="1" dirty="0"/>
              <a:t>estetické nebo funkční vlastnosti  </a:t>
            </a:r>
            <a:r>
              <a:rPr lang="cs-CZ" dirty="0"/>
              <a:t>- důležité nejenom co budu hodnotit, ale popis hodnocení – vazba na zásadu transparentnosti, musí být jasné, jak zadavatel postupoval při hodnocení</a:t>
            </a:r>
          </a:p>
          <a:p>
            <a:pPr algn="just"/>
            <a:r>
              <a:rPr lang="cs-CZ" b="1" dirty="0"/>
              <a:t>uživatelská přístupnost</a:t>
            </a:r>
          </a:p>
          <a:p>
            <a:pPr algn="just"/>
            <a:r>
              <a:rPr lang="cs-CZ" b="1" dirty="0"/>
              <a:t>sociální, environmentální nebo inovační aspekty </a:t>
            </a:r>
          </a:p>
          <a:p>
            <a:pPr algn="just"/>
            <a:r>
              <a:rPr lang="cs-CZ" b="1" dirty="0"/>
              <a:t>organizace, kvalifikace nebo zkušenost osob, které se mají přímo podílet na plnění veřejné zakázky v případě, že na úroveň plnění má významný dopad kvalita těchto osob </a:t>
            </a:r>
            <a:r>
              <a:rPr lang="cs-CZ" dirty="0"/>
              <a:t>(architekti, jejich reference, portfolio – vazba na smluvní podmínky – že ta osoba se skutečně bude podílet na plnění) – hodí se u složitějších služeb, architektonických služeb, služeb projektanta, služeb projektových manažerů atp.)</a:t>
            </a:r>
          </a:p>
          <a:p>
            <a:pPr marL="457200" indent="-457200" algn="just">
              <a:buFont typeface="Arial" panose="020B0604020202020204" pitchFamily="34" charset="0"/>
              <a:buChar char="•"/>
            </a:pPr>
            <a:endParaRPr lang="cs-CZ" dirty="0"/>
          </a:p>
          <a:p>
            <a:endParaRPr lang="cs-CZ" dirty="0"/>
          </a:p>
        </p:txBody>
      </p:sp>
      <p:sp>
        <p:nvSpPr>
          <p:cNvPr id="3" name="Nadpis 2"/>
          <p:cNvSpPr>
            <a:spLocks noGrp="1"/>
          </p:cNvSpPr>
          <p:nvPr>
            <p:ph type="title"/>
          </p:nvPr>
        </p:nvSpPr>
        <p:spPr/>
        <p:txBody>
          <a:bodyPr/>
          <a:lstStyle/>
          <a:p>
            <a:r>
              <a:rPr lang="cs-CZ" dirty="0"/>
              <a:t>Kritéria kvality</a:t>
            </a:r>
          </a:p>
        </p:txBody>
      </p:sp>
    </p:spTree>
    <p:extLst>
      <p:ext uri="{BB962C8B-B14F-4D97-AF65-F5344CB8AC3E}">
        <p14:creationId xmlns:p14="http://schemas.microsoft.com/office/powerpoint/2010/main" val="11182453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r>
              <a:rPr lang="cs-CZ" dirty="0"/>
              <a:t>úroveň servisních služeb včetně technické pomoci </a:t>
            </a:r>
          </a:p>
          <a:p>
            <a:pPr algn="just"/>
            <a:endParaRPr lang="cs-CZ" dirty="0"/>
          </a:p>
          <a:p>
            <a:pPr algn="just"/>
            <a:r>
              <a:rPr lang="cs-CZ" dirty="0"/>
              <a:t>podmínky a lhůta dodání nebo dokončení plnění  </a:t>
            </a:r>
          </a:p>
          <a:p>
            <a:pPr algn="just"/>
            <a:r>
              <a:rPr lang="cs-CZ" dirty="0"/>
              <a:t>- 	</a:t>
            </a:r>
            <a:r>
              <a:rPr lang="cs-CZ" b="1" dirty="0"/>
              <a:t>zvážit, zda nedojde k podstatným změnám – 	změny nesmí dopadat do hodnocení – tedy 	zvážit rizikovost posunu termínů a lhůt</a:t>
            </a:r>
          </a:p>
          <a:p>
            <a:endParaRPr lang="cs-CZ" dirty="0"/>
          </a:p>
        </p:txBody>
      </p:sp>
      <p:sp>
        <p:nvSpPr>
          <p:cNvPr id="3" name="Nadpis 2"/>
          <p:cNvSpPr>
            <a:spLocks noGrp="1"/>
          </p:cNvSpPr>
          <p:nvPr>
            <p:ph type="title"/>
          </p:nvPr>
        </p:nvSpPr>
        <p:spPr/>
        <p:txBody>
          <a:bodyPr/>
          <a:lstStyle/>
          <a:p>
            <a:r>
              <a:rPr lang="cs-CZ" dirty="0"/>
              <a:t>Kritéria kvality</a:t>
            </a:r>
          </a:p>
        </p:txBody>
      </p:sp>
    </p:spTree>
    <p:extLst>
      <p:ext uri="{BB962C8B-B14F-4D97-AF65-F5344CB8AC3E}">
        <p14:creationId xmlns:p14="http://schemas.microsoft.com/office/powerpoint/2010/main" val="7880297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a:p>
            <a:r>
              <a:rPr lang="cs-CZ" dirty="0"/>
              <a:t>Důležitý je popis hodnocení, z hodnocení musí být jasné, jak a co zadavatel hodnotil, proč přidělil jaké body, za co dal více, za co dal méně bodů</a:t>
            </a:r>
          </a:p>
          <a:p>
            <a:r>
              <a:rPr lang="cs-CZ" dirty="0"/>
              <a:t>! Nevstupovat do myslí hodnotitelů !</a:t>
            </a:r>
          </a:p>
          <a:p>
            <a:r>
              <a:rPr lang="cs-CZ" dirty="0"/>
              <a:t>! Není nutné mít extrémně popsané vlastnosti, které by vedly ke konkrétnímu výrobku !</a:t>
            </a:r>
          </a:p>
        </p:txBody>
      </p:sp>
      <p:sp>
        <p:nvSpPr>
          <p:cNvPr id="3" name="Nadpis 2"/>
          <p:cNvSpPr>
            <a:spLocks noGrp="1"/>
          </p:cNvSpPr>
          <p:nvPr>
            <p:ph type="title"/>
          </p:nvPr>
        </p:nvSpPr>
        <p:spPr/>
        <p:txBody>
          <a:bodyPr/>
          <a:lstStyle/>
          <a:p>
            <a:r>
              <a:rPr lang="cs-CZ" dirty="0"/>
              <a:t>Kritéria kvality</a:t>
            </a:r>
          </a:p>
        </p:txBody>
      </p:sp>
    </p:spTree>
    <p:extLst>
      <p:ext uri="{BB962C8B-B14F-4D97-AF65-F5344CB8AC3E}">
        <p14:creationId xmlns:p14="http://schemas.microsoft.com/office/powerpoint/2010/main" val="133396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564904"/>
            <a:ext cx="8291264" cy="3888432"/>
          </a:xfrm>
        </p:spPr>
        <p:txBody>
          <a:bodyPr>
            <a:normAutofit fontScale="77500" lnSpcReduction="20000"/>
          </a:bodyPr>
          <a:lstStyle/>
          <a:p>
            <a:pPr marL="457200" indent="-457200">
              <a:buFont typeface="Arial" panose="020B0604020202020204" pitchFamily="34" charset="0"/>
              <a:buChar char="•"/>
            </a:pPr>
            <a:r>
              <a:rPr lang="cs-CZ" dirty="0"/>
              <a:t>vymezení hlavního předmětu regulace</a:t>
            </a:r>
          </a:p>
          <a:p>
            <a:pPr marL="457200" indent="-457200">
              <a:buFont typeface="Arial" panose="020B0604020202020204" pitchFamily="34" charset="0"/>
              <a:buChar char="•"/>
            </a:pPr>
            <a:endParaRPr lang="cs-CZ" dirty="0"/>
          </a:p>
          <a:p>
            <a:pPr marL="457200" indent="-457200">
              <a:buFont typeface="Arial" panose="020B0604020202020204" pitchFamily="34" charset="0"/>
              <a:buChar char="•"/>
            </a:pPr>
            <a:r>
              <a:rPr lang="cs-CZ" dirty="0"/>
              <a:t>pravidla pro zadávací řízení</a:t>
            </a:r>
          </a:p>
          <a:p>
            <a:pPr marL="457200" indent="-457200">
              <a:buFont typeface="Arial" panose="020B0604020202020204" pitchFamily="34" charset="0"/>
              <a:buChar char="•"/>
            </a:pPr>
            <a:endParaRPr lang="cs-CZ" dirty="0"/>
          </a:p>
          <a:p>
            <a:pPr marL="457200" indent="-457200">
              <a:buFont typeface="Arial" panose="020B0604020202020204" pitchFamily="34" charset="0"/>
              <a:buChar char="•"/>
            </a:pPr>
            <a:r>
              <a:rPr lang="cs-CZ" dirty="0"/>
              <a:t>zákon nemá regulovat celý investiční proces</a:t>
            </a:r>
          </a:p>
          <a:p>
            <a:pPr marL="457200" indent="-457200">
              <a:buFont typeface="Arial" panose="020B0604020202020204" pitchFamily="34" charset="0"/>
              <a:buChar char="•"/>
            </a:pPr>
            <a:endParaRPr lang="cs-CZ" dirty="0"/>
          </a:p>
          <a:p>
            <a:pPr marL="457200" indent="-457200">
              <a:buFont typeface="Arial" panose="020B0604020202020204" pitchFamily="34" charset="0"/>
              <a:buChar char="•"/>
            </a:pPr>
            <a:r>
              <a:rPr lang="cs-CZ" dirty="0"/>
              <a:t>Obdobně Metodický pokyn pro zakázky mimo ZZVZ 2014-2020</a:t>
            </a:r>
          </a:p>
          <a:p>
            <a:endParaRPr lang="cs-CZ" dirty="0"/>
          </a:p>
        </p:txBody>
      </p:sp>
      <p:sp>
        <p:nvSpPr>
          <p:cNvPr id="3" name="Nadpis 2"/>
          <p:cNvSpPr>
            <a:spLocks noGrp="1"/>
          </p:cNvSpPr>
          <p:nvPr>
            <p:ph type="title"/>
          </p:nvPr>
        </p:nvSpPr>
        <p:spPr/>
        <p:txBody>
          <a:bodyPr/>
          <a:lstStyle/>
          <a:p>
            <a:r>
              <a:rPr lang="cs-CZ" dirty="0"/>
              <a:t>Zákon č. 134/2016 Sb. o zadávání veřejných   zakázek 	</a:t>
            </a:r>
          </a:p>
        </p:txBody>
      </p:sp>
    </p:spTree>
    <p:extLst>
      <p:ext uri="{BB962C8B-B14F-4D97-AF65-F5344CB8AC3E}">
        <p14:creationId xmlns:p14="http://schemas.microsoft.com/office/powerpoint/2010/main" val="177931171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ÚOHS-S0308/2015 z března 2017</a:t>
            </a:r>
          </a:p>
          <a:p>
            <a:r>
              <a:rPr lang="cs-CZ" dirty="0" err="1"/>
              <a:t>Subkritérium</a:t>
            </a:r>
            <a:r>
              <a:rPr lang="cs-CZ" dirty="0"/>
              <a:t>  - Estetická úroveň předložených vzorků</a:t>
            </a:r>
          </a:p>
          <a:p>
            <a:r>
              <a:rPr lang="cs-CZ" dirty="0"/>
              <a:t>Vymezil zadavatel dostatečně, co znamená „estetika tvarování“?</a:t>
            </a:r>
          </a:p>
          <a:p>
            <a:r>
              <a:rPr lang="cs-CZ" dirty="0"/>
              <a:t>Odlišné názory na prvním a druhém stupni</a:t>
            </a:r>
          </a:p>
          <a:p>
            <a:r>
              <a:rPr lang="cs-CZ" dirty="0"/>
              <a:t>Jak podrobně popsat preference?</a:t>
            </a:r>
          </a:p>
          <a:p>
            <a:endParaRPr lang="cs-CZ" dirty="0"/>
          </a:p>
          <a:p>
            <a:endParaRPr lang="cs-CZ" dirty="0"/>
          </a:p>
        </p:txBody>
      </p:sp>
      <p:sp>
        <p:nvSpPr>
          <p:cNvPr id="3" name="Nadpis 2"/>
          <p:cNvSpPr>
            <a:spLocks noGrp="1"/>
          </p:cNvSpPr>
          <p:nvPr>
            <p:ph type="title"/>
          </p:nvPr>
        </p:nvSpPr>
        <p:spPr/>
        <p:txBody>
          <a:bodyPr/>
          <a:lstStyle/>
          <a:p>
            <a:r>
              <a:rPr lang="cs-CZ" dirty="0"/>
              <a:t>Rozhodovací praxe</a:t>
            </a:r>
          </a:p>
        </p:txBody>
      </p:sp>
    </p:spTree>
    <p:extLst>
      <p:ext uri="{BB962C8B-B14F-4D97-AF65-F5344CB8AC3E}">
        <p14:creationId xmlns:p14="http://schemas.microsoft.com/office/powerpoint/2010/main" val="13898185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pPr algn="just"/>
            <a:r>
              <a:rPr lang="cs-CZ" dirty="0"/>
              <a:t>„S ohledem na obsah ZD mám za to, že </a:t>
            </a:r>
            <a:r>
              <a:rPr lang="cs-CZ" dirty="0">
                <a:solidFill>
                  <a:srgbClr val="FF0000"/>
                </a:solidFill>
              </a:rPr>
              <a:t>zadavatel svým postupem naplnil povinnosti stanovené mu zákonem</a:t>
            </a:r>
            <a:r>
              <a:rPr lang="cs-CZ" dirty="0"/>
              <a:t> a dále konkretizované např. v rozsudku NSS č. j. 2 </a:t>
            </a:r>
            <a:r>
              <a:rPr lang="cs-CZ" dirty="0" err="1"/>
              <a:t>Afs</a:t>
            </a:r>
            <a:r>
              <a:rPr lang="cs-CZ" dirty="0"/>
              <a:t> 86/2008-222 ze dne 25. 3. 2009</a:t>
            </a:r>
          </a:p>
          <a:p>
            <a:pPr algn="just"/>
            <a:r>
              <a:rPr lang="cs-CZ" dirty="0"/>
              <a:t>Ze ZD lze dovodit jak konkrétně spolu budou nabídky ve zvoleném </a:t>
            </a:r>
            <a:r>
              <a:rPr lang="cs-CZ" dirty="0" err="1"/>
              <a:t>subkritériu</a:t>
            </a:r>
            <a:r>
              <a:rPr lang="cs-CZ" dirty="0"/>
              <a:t> soutěžit a současně mám za to, že jednotlivá dílčí kritéria byla specifikována dostatečně přesně a určitě tak, </a:t>
            </a:r>
            <a:r>
              <a:rPr lang="cs-CZ" dirty="0">
                <a:solidFill>
                  <a:srgbClr val="FF0000"/>
                </a:solidFill>
              </a:rPr>
              <a:t>aby se uchazečům dostalo stejného materiálního obsahu informací o tom, co bude zadavatel hodnotit, jakým způsobem bude přidělovat jednotlivým nabídkám body a které konkrétní vlastnosti budou u jednotlivých nabídek hodnoceny lépe než u jiných nabídek.“ </a:t>
            </a:r>
          </a:p>
          <a:p>
            <a:pPr algn="just"/>
            <a:r>
              <a:rPr lang="cs-CZ" dirty="0">
                <a:solidFill>
                  <a:srgbClr val="FF0000"/>
                </a:solidFill>
              </a:rPr>
              <a:t>Pokud by zadavatel přistoupil k ještě větší konkretizaci, mohlo by být jeho jednání posouzeno nikoliv jako netransparentnost ale jako diskriminace uchazečů. Takový důsledek by ovšem pro zadavatele znamenal, že ať už by při nastavení hodnocení postupoval jakkoliv, vždy by bylo možné jeho jednání označit jako porušení zákona, což však zcela jistě není žádoucí.“</a:t>
            </a:r>
          </a:p>
          <a:p>
            <a:endParaRPr lang="cs-CZ" dirty="0"/>
          </a:p>
        </p:txBody>
      </p:sp>
      <p:sp>
        <p:nvSpPr>
          <p:cNvPr id="3" name="Nadpis 2"/>
          <p:cNvSpPr>
            <a:spLocks noGrp="1"/>
          </p:cNvSpPr>
          <p:nvPr>
            <p:ph type="title"/>
          </p:nvPr>
        </p:nvSpPr>
        <p:spPr/>
        <p:txBody>
          <a:bodyPr/>
          <a:lstStyle/>
          <a:p>
            <a:r>
              <a:rPr lang="cs-CZ" dirty="0"/>
              <a:t>Rozhodovací praxe</a:t>
            </a:r>
          </a:p>
        </p:txBody>
      </p:sp>
    </p:spTree>
    <p:extLst>
      <p:ext uri="{BB962C8B-B14F-4D97-AF65-F5344CB8AC3E}">
        <p14:creationId xmlns:p14="http://schemas.microsoft.com/office/powerpoint/2010/main" val="62887453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Nehodnotit:</a:t>
            </a:r>
          </a:p>
          <a:p>
            <a:r>
              <a:rPr lang="cs-CZ" dirty="0"/>
              <a:t>Co zadavatel nepožadoval v předmětu </a:t>
            </a:r>
            <a:r>
              <a:rPr lang="cs-CZ" i="1" dirty="0"/>
              <a:t>(bude hodnoceno, co účastník nabídne nad rámec požadovaného plnění – ale o tom, co lze poskytnout, se lze dozvědět v rámci např. PTK)</a:t>
            </a:r>
          </a:p>
          <a:p>
            <a:r>
              <a:rPr lang="cs-CZ" dirty="0"/>
              <a:t>V NR – běžné reference – pouze v ZPŘ</a:t>
            </a:r>
          </a:p>
          <a:p>
            <a:r>
              <a:rPr lang="cs-CZ" dirty="0"/>
              <a:t>Termíny, pokud nedávají smysl</a:t>
            </a:r>
          </a:p>
          <a:p>
            <a:r>
              <a:rPr lang="cs-CZ" dirty="0"/>
              <a:t>Smluvní podmínky</a:t>
            </a:r>
          </a:p>
        </p:txBody>
      </p:sp>
      <p:sp>
        <p:nvSpPr>
          <p:cNvPr id="3" name="Nadpis 2"/>
          <p:cNvSpPr>
            <a:spLocks noGrp="1"/>
          </p:cNvSpPr>
          <p:nvPr>
            <p:ph type="title"/>
          </p:nvPr>
        </p:nvSpPr>
        <p:spPr/>
        <p:txBody>
          <a:bodyPr/>
          <a:lstStyle/>
          <a:p>
            <a:r>
              <a:rPr lang="cs-CZ" dirty="0"/>
              <a:t>Kritéria kvality</a:t>
            </a:r>
          </a:p>
        </p:txBody>
      </p:sp>
    </p:spTree>
    <p:extLst>
      <p:ext uri="{BB962C8B-B14F-4D97-AF65-F5344CB8AC3E}">
        <p14:creationId xmlns:p14="http://schemas.microsoft.com/office/powerpoint/2010/main" val="32940469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79512" y="1700808"/>
            <a:ext cx="8784976" cy="5040560"/>
          </a:xfrm>
        </p:spPr>
        <p:txBody>
          <a:bodyPr>
            <a:normAutofit fontScale="92500" lnSpcReduction="10000"/>
          </a:bodyPr>
          <a:lstStyle/>
          <a:p>
            <a:pPr>
              <a:spcBef>
                <a:spcPts val="0"/>
              </a:spcBef>
              <a:spcAft>
                <a:spcPts val="0"/>
              </a:spcAft>
            </a:pPr>
            <a:r>
              <a:rPr lang="cs-CZ" sz="1000" b="1" dirty="0">
                <a:hlinkClick r:id="rId2"/>
              </a:rPr>
              <a:t>ÚOHS-S0235/2013/VZ-34314/2015/521/Opi – vydáno dne 16.10.2015 a nabylo právní moci 8.2.2017</a:t>
            </a:r>
            <a:endParaRPr lang="cs-CZ" sz="1000" b="1" dirty="0"/>
          </a:p>
          <a:p>
            <a:pPr>
              <a:spcBef>
                <a:spcPts val="600"/>
              </a:spcBef>
              <a:spcAft>
                <a:spcPts val="0"/>
              </a:spcAft>
            </a:pPr>
            <a:r>
              <a:rPr lang="cs-CZ" sz="1000" dirty="0"/>
              <a:t>Úřad po přezkoumání obdržené dokumentace zjistil, že zadavatel v čl. 9 „Způsob hodnocení nabídek“ zadávací dokumentace vymezil mimo jiné dílčí hodnotící kritérium „technické řešení Centra Palmovka“ a v jeho rámci </a:t>
            </a:r>
            <a:r>
              <a:rPr lang="cs-CZ" sz="1000" dirty="0" err="1"/>
              <a:t>subkritéria</a:t>
            </a:r>
            <a:r>
              <a:rPr lang="cs-CZ" sz="1000" dirty="0"/>
              <a:t> „celkové technické řešení Centra Palmovka“ a „způsob řešení volnočasových aktivit“, přičemž v rámci </a:t>
            </a:r>
            <a:r>
              <a:rPr lang="cs-CZ" sz="1000" dirty="0" err="1"/>
              <a:t>subkritéria</a:t>
            </a:r>
            <a:r>
              <a:rPr lang="cs-CZ" sz="1000" dirty="0"/>
              <a:t> „celkové technické řešení Centra Palmovka“ stanovil, že jako výhodnější bude hodnocen takový návrh budovy, který</a:t>
            </a:r>
          </a:p>
          <a:p>
            <a:pPr marL="457200" indent="-457200">
              <a:spcBef>
                <a:spcPts val="600"/>
              </a:spcBef>
              <a:spcAft>
                <a:spcPts val="0"/>
              </a:spcAft>
              <a:buFont typeface="Arial" panose="020B0604020202020204" pitchFamily="34" charset="0"/>
              <a:buChar char="•"/>
            </a:pPr>
            <a:r>
              <a:rPr lang="cs-CZ" sz="1000" dirty="0"/>
              <a:t>„bude </a:t>
            </a:r>
            <a:r>
              <a:rPr lang="cs-CZ" sz="1000" b="1" dirty="0"/>
              <a:t>co možná nejpraktičtější </a:t>
            </a:r>
            <a:r>
              <a:rPr lang="cs-CZ" sz="1000" dirty="0"/>
              <a:t>s ohledem na chod tak velké organizace, jakou je úřad Městské části;</a:t>
            </a:r>
          </a:p>
          <a:p>
            <a:pPr marL="457200" indent="-457200">
              <a:spcBef>
                <a:spcPts val="600"/>
              </a:spcBef>
              <a:spcAft>
                <a:spcPts val="0"/>
              </a:spcAft>
              <a:buFont typeface="Arial" panose="020B0604020202020204" pitchFamily="34" charset="0"/>
              <a:buChar char="•"/>
            </a:pPr>
            <a:r>
              <a:rPr lang="cs-CZ" sz="1000" dirty="0"/>
              <a:t>bude lépe </a:t>
            </a:r>
            <a:r>
              <a:rPr lang="cs-CZ" sz="1000" b="1" dirty="0"/>
              <a:t>prezentovat úřad Městské části jako přátelskou a otevřenou organizaci</a:t>
            </a:r>
            <a:r>
              <a:rPr lang="cs-CZ" sz="1000" dirty="0"/>
              <a:t>;</a:t>
            </a:r>
          </a:p>
          <a:p>
            <a:pPr marL="457200" indent="-457200">
              <a:spcBef>
                <a:spcPts val="600"/>
              </a:spcBef>
              <a:spcAft>
                <a:spcPts val="0"/>
              </a:spcAft>
              <a:buFont typeface="Arial" panose="020B0604020202020204" pitchFamily="34" charset="0"/>
              <a:buChar char="•"/>
            </a:pPr>
            <a:r>
              <a:rPr lang="cs-CZ" sz="1000" dirty="0"/>
              <a:t>bude zejména ve vztahu k úřadu Městské části co </a:t>
            </a:r>
            <a:r>
              <a:rPr lang="cs-CZ" sz="1000" b="1" dirty="0"/>
              <a:t>nejméně provozně náročný</a:t>
            </a:r>
            <a:r>
              <a:rPr lang="cs-CZ" sz="1000" dirty="0"/>
              <a:t>, a to jak po stránce organizačně-technické, tak po stránce ekonomické;</a:t>
            </a:r>
          </a:p>
          <a:p>
            <a:pPr marL="457200" indent="-457200">
              <a:spcBef>
                <a:spcPts val="600"/>
              </a:spcBef>
              <a:spcAft>
                <a:spcPts val="0"/>
              </a:spcAft>
              <a:buFont typeface="Arial" panose="020B0604020202020204" pitchFamily="34" charset="0"/>
              <a:buChar char="•"/>
            </a:pPr>
            <a:r>
              <a:rPr lang="cs-CZ" sz="1000" dirty="0"/>
              <a:t>bude počítat s co možná nejvyšší mírou </a:t>
            </a:r>
            <a:r>
              <a:rPr lang="cs-CZ" sz="1000" b="1" dirty="0"/>
              <a:t>variability vnitřního prostoru </a:t>
            </a:r>
            <a:r>
              <a:rPr lang="cs-CZ" sz="1000" dirty="0"/>
              <a:t>Budovy, a to zejména úřadu Městské části, s možností oddělitelnosti jednotlivých funkčních celků a sektorů (např. po patrech či částech jednotlivých podlaží);</a:t>
            </a:r>
          </a:p>
          <a:p>
            <a:pPr marL="457200" indent="-457200">
              <a:spcBef>
                <a:spcPts val="600"/>
              </a:spcBef>
              <a:spcAft>
                <a:spcPts val="0"/>
              </a:spcAft>
              <a:buFont typeface="Arial" panose="020B0604020202020204" pitchFamily="34" charset="0"/>
              <a:buChar char="•"/>
            </a:pPr>
            <a:r>
              <a:rPr lang="cs-CZ" sz="1000" dirty="0"/>
              <a:t>nabídne takové řešení či bude do Budovy počítat s použitím takových Výrobků, které budou poskytovat </a:t>
            </a:r>
            <a:r>
              <a:rPr lang="cs-CZ" sz="1000" b="1" dirty="0"/>
              <a:t>vyšší standard nebo vyšší užitnou hodnotou </a:t>
            </a:r>
            <a:r>
              <a:rPr lang="cs-CZ" sz="1000" dirty="0"/>
              <a:t>Budovy;</a:t>
            </a:r>
          </a:p>
          <a:p>
            <a:pPr marL="457200" indent="-457200">
              <a:spcBef>
                <a:spcPts val="600"/>
              </a:spcBef>
              <a:spcAft>
                <a:spcPts val="0"/>
              </a:spcAft>
              <a:buFont typeface="Arial" panose="020B0604020202020204" pitchFamily="34" charset="0"/>
              <a:buChar char="•"/>
            </a:pPr>
            <a:r>
              <a:rPr lang="cs-CZ" sz="1000" dirty="0"/>
              <a:t>nabídne takové řešení, které bude </a:t>
            </a:r>
            <a:r>
              <a:rPr lang="cs-CZ" sz="1000" b="1" dirty="0"/>
              <a:t>zaměstnancům </a:t>
            </a:r>
            <a:r>
              <a:rPr lang="cs-CZ" sz="1000" dirty="0"/>
              <a:t>úřadu Městské části </a:t>
            </a:r>
            <a:r>
              <a:rPr lang="cs-CZ" sz="1000" b="1" dirty="0"/>
              <a:t>nabízet větší komfort </a:t>
            </a:r>
            <a:r>
              <a:rPr lang="cs-CZ" sz="1000" dirty="0"/>
              <a:t>co do oddělenosti prostor využívaných úřadem Městské části od zbylých částí Budovy a co do přístupu na jejich pracoviště;</a:t>
            </a:r>
          </a:p>
          <a:p>
            <a:pPr marL="457200" indent="-457200">
              <a:spcBef>
                <a:spcPts val="600"/>
              </a:spcBef>
              <a:spcAft>
                <a:spcPts val="0"/>
              </a:spcAft>
              <a:buFont typeface="Arial" panose="020B0604020202020204" pitchFamily="34" charset="0"/>
              <a:buChar char="•"/>
            </a:pPr>
            <a:r>
              <a:rPr lang="cs-CZ" sz="1000" dirty="0"/>
              <a:t>bude bezezbytku vyhovovat standardům současné architektury, které nabídne nejlepší funkční řešení Budovy, které bude architektonicky a </a:t>
            </a:r>
            <a:r>
              <a:rPr lang="cs-CZ" sz="1000" dirty="0" err="1"/>
              <a:t>designově</a:t>
            </a:r>
            <a:r>
              <a:rPr lang="cs-CZ" sz="1000" dirty="0"/>
              <a:t> nejlépe reagovat na lokalitu umístění Budovy, které </a:t>
            </a:r>
            <a:r>
              <a:rPr lang="cs-CZ" sz="1000" b="1" dirty="0"/>
              <a:t>bude </a:t>
            </a:r>
            <a:r>
              <a:rPr lang="cs-CZ" sz="1000" b="1" dirty="0" err="1"/>
              <a:t>městotvorné</a:t>
            </a:r>
            <a:r>
              <a:rPr lang="cs-CZ" sz="1000" b="1" dirty="0"/>
              <a:t> a bude živým organismem zasazeným do stávající skladby lokality</a:t>
            </a:r>
            <a:r>
              <a:rPr lang="cs-CZ" sz="1000" dirty="0"/>
              <a:t>, a které bude svým architektonickým rázem v co nejvyšší možné míře bez negativního vlivu na okolní stavby;</a:t>
            </a:r>
          </a:p>
          <a:p>
            <a:pPr marL="457200" indent="-457200">
              <a:spcBef>
                <a:spcPts val="600"/>
              </a:spcBef>
              <a:spcAft>
                <a:spcPts val="0"/>
              </a:spcAft>
              <a:buFont typeface="Arial" panose="020B0604020202020204" pitchFamily="34" charset="0"/>
              <a:buChar char="•"/>
            </a:pPr>
            <a:r>
              <a:rPr lang="cs-CZ" sz="1000" dirty="0"/>
              <a:t>bude skýtat vyšší </a:t>
            </a:r>
            <a:r>
              <a:rPr lang="cs-CZ" sz="1000" b="1" dirty="0"/>
              <a:t>úroveň architektonického, urbanistického a estetického řešení</a:t>
            </a:r>
            <a:r>
              <a:rPr lang="cs-CZ" sz="1000" dirty="0"/>
              <a:t> Budovy;</a:t>
            </a:r>
          </a:p>
          <a:p>
            <a:pPr marL="457200" indent="-457200">
              <a:spcBef>
                <a:spcPts val="600"/>
              </a:spcBef>
              <a:spcAft>
                <a:spcPts val="0"/>
              </a:spcAft>
              <a:buFont typeface="Arial" panose="020B0604020202020204" pitchFamily="34" charset="0"/>
              <a:buChar char="•"/>
            </a:pPr>
            <a:r>
              <a:rPr lang="cs-CZ" sz="1000" dirty="0"/>
              <a:t>bude ve vztahu k celé Budově a zejména ve vztahu k hypermarketu poskytovat co nejvyšší </a:t>
            </a:r>
            <a:r>
              <a:rPr lang="cs-CZ" sz="1000" b="1" dirty="0"/>
              <a:t>komfort pro nakupující </a:t>
            </a:r>
            <a:r>
              <a:rPr lang="cs-CZ" sz="1000" dirty="0"/>
              <a:t>a bude počítat s co nejvyšším počtem míst pro vyžití dětí a rodin s dětmi;</a:t>
            </a:r>
          </a:p>
          <a:p>
            <a:pPr marL="457200" indent="-457200">
              <a:spcBef>
                <a:spcPts val="600"/>
              </a:spcBef>
              <a:spcAft>
                <a:spcPts val="0"/>
              </a:spcAft>
              <a:buFont typeface="Arial" panose="020B0604020202020204" pitchFamily="34" charset="0"/>
              <a:buChar char="•"/>
            </a:pPr>
            <a:r>
              <a:rPr lang="cs-CZ" sz="1000" dirty="0"/>
              <a:t>bude v Budově počítat s komfortnějším </a:t>
            </a:r>
            <a:r>
              <a:rPr lang="cs-CZ" sz="1000" b="1" dirty="0"/>
              <a:t>sociálním zázemím</a:t>
            </a:r>
            <a:r>
              <a:rPr lang="cs-CZ" sz="1000" dirty="0"/>
              <a:t>, je[ho]ž počet a umístění bude reflektovat účel a strukturu Budovy a bude zajišťovat větší pohodlí uživatelů Budovy“,</a:t>
            </a:r>
          </a:p>
          <a:p>
            <a:pPr>
              <a:spcBef>
                <a:spcPts val="600"/>
              </a:spcBef>
              <a:spcAft>
                <a:spcPts val="0"/>
              </a:spcAft>
            </a:pPr>
            <a:r>
              <a:rPr lang="cs-CZ" sz="1000" dirty="0"/>
              <a:t>a v rámci </a:t>
            </a:r>
            <a:r>
              <a:rPr lang="cs-CZ" sz="1000" dirty="0" err="1"/>
              <a:t>subkritéria</a:t>
            </a:r>
            <a:r>
              <a:rPr lang="cs-CZ" sz="1000" dirty="0"/>
              <a:t> „způsob řešení volnočasových aktivit“ takový návrh budovy, který</a:t>
            </a:r>
          </a:p>
          <a:p>
            <a:pPr marL="457200" indent="-457200">
              <a:spcBef>
                <a:spcPts val="600"/>
              </a:spcBef>
              <a:spcAft>
                <a:spcPts val="0"/>
              </a:spcAft>
              <a:buFont typeface="Arial" panose="020B0604020202020204" pitchFamily="34" charset="0"/>
              <a:buChar char="•"/>
            </a:pPr>
            <a:r>
              <a:rPr lang="cs-CZ" sz="1000" dirty="0"/>
              <a:t>„bude nabízet </a:t>
            </a:r>
            <a:r>
              <a:rPr lang="cs-CZ" sz="1000" b="1" dirty="0"/>
              <a:t>prostory k takovým volnočasovým aktivitám</a:t>
            </a:r>
            <a:r>
              <a:rPr lang="cs-CZ" sz="1000" dirty="0"/>
              <a:t>, které nejsou v současné době v lokalitě, kde má být vybudováno Centrum Palmovka, dostupné, a které by měl zadavatel z titulu svojí role jako veřejné instituce jako městská část zajišťovat;</a:t>
            </a:r>
          </a:p>
          <a:p>
            <a:pPr marL="457200" indent="-457200">
              <a:spcBef>
                <a:spcPts val="600"/>
              </a:spcBef>
              <a:spcAft>
                <a:spcPts val="0"/>
              </a:spcAft>
              <a:buFont typeface="Arial" panose="020B0604020202020204" pitchFamily="34" charset="0"/>
              <a:buChar char="•"/>
            </a:pPr>
            <a:r>
              <a:rPr lang="cs-CZ" sz="1000" dirty="0"/>
              <a:t>nabídne co možná nejširší a </a:t>
            </a:r>
            <a:r>
              <a:rPr lang="cs-CZ" sz="1000" b="1" dirty="0"/>
              <a:t>nejpestřejší spektrum volnočasových aktivit </a:t>
            </a:r>
            <a:r>
              <a:rPr lang="cs-CZ" sz="1000" dirty="0"/>
              <a:t>pro co možná </a:t>
            </a:r>
            <a:r>
              <a:rPr lang="cs-CZ" sz="1000" b="1" dirty="0"/>
              <a:t>nejširší spektrum (rozuměno např. věkové) občanské veřejnosti</a:t>
            </a:r>
            <a:r>
              <a:rPr lang="cs-CZ" sz="1000" dirty="0"/>
              <a:t>.“</a:t>
            </a:r>
          </a:p>
          <a:p>
            <a:pPr>
              <a:spcBef>
                <a:spcPts val="600"/>
              </a:spcBef>
              <a:spcAft>
                <a:spcPts val="0"/>
              </a:spcAft>
            </a:pPr>
            <a:r>
              <a:rPr lang="cs-CZ" sz="1000" dirty="0"/>
              <a:t>Zadavatel sice v příloze č. 2 „Způsob hodnocení nabídek – Bodovací metoda“ zadávací dokumentace stanovil, že hodnocení bude prováděno bodovací metodou, kdy hodnotící komise použije bodovací stupnici v rozsahu 0 až 100 bodů a pro kritéria, která nelze vyjádřit číselně, sestaví hodnotící komise pořadí nabídek od nejvhodnější k nejméně vhodné a přiřadí nejvhodnější nabídce 100 bodů a každé následující nabídce přiřadí takové bodové hodnocení, které vyjadřuje míru splnění dílčího kritéria ve vztahu k nejvhodnější nabídce, avšak Úřad uvádí, že </a:t>
            </a:r>
            <a:r>
              <a:rPr lang="cs-CZ" sz="1000" b="1" dirty="0"/>
              <a:t>z takto nastaveného hodnocení není zřejmé, co zadavatel vlastně upřednostňuje</a:t>
            </a:r>
            <a:r>
              <a:rPr lang="cs-CZ" sz="1000" dirty="0"/>
              <a:t> a způsob hodnocení takového kritéria spatřuje Úřad v rozporu se zásadou transparentnosti.</a:t>
            </a:r>
          </a:p>
        </p:txBody>
      </p:sp>
      <p:sp>
        <p:nvSpPr>
          <p:cNvPr id="3" name="Nadpis 2"/>
          <p:cNvSpPr>
            <a:spLocks noGrp="1"/>
          </p:cNvSpPr>
          <p:nvPr>
            <p:ph type="title"/>
          </p:nvPr>
        </p:nvSpPr>
        <p:spPr>
          <a:xfrm>
            <a:off x="395536" y="1196752"/>
            <a:ext cx="8291264" cy="504056"/>
          </a:xfrm>
        </p:spPr>
        <p:txBody>
          <a:bodyPr/>
          <a:lstStyle/>
          <a:p>
            <a:r>
              <a:rPr lang="cs-CZ" dirty="0"/>
              <a:t>Kritéria kvality – nesprávné příklady</a:t>
            </a:r>
          </a:p>
        </p:txBody>
      </p:sp>
    </p:spTree>
    <p:extLst>
      <p:ext uri="{BB962C8B-B14F-4D97-AF65-F5344CB8AC3E}">
        <p14:creationId xmlns:p14="http://schemas.microsoft.com/office/powerpoint/2010/main" val="228816038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3000" dirty="0"/>
              <a:t>návrh zákona </a:t>
            </a:r>
            <a:r>
              <a:rPr lang="cs-CZ" sz="3000" u="sng" dirty="0"/>
              <a:t>rozlišuje</a:t>
            </a:r>
            <a:endParaRPr lang="cs-CZ" sz="3000" dirty="0"/>
          </a:p>
          <a:p>
            <a:r>
              <a:rPr lang="cs-CZ" sz="3000" b="1" dirty="0"/>
              <a:t>podstatné</a:t>
            </a:r>
            <a:r>
              <a:rPr lang="cs-CZ" sz="3000" dirty="0"/>
              <a:t> změny smlouvy – </a:t>
            </a:r>
            <a:r>
              <a:rPr lang="cs-CZ" sz="3000" b="1" dirty="0"/>
              <a:t>zakázané</a:t>
            </a:r>
            <a:endParaRPr lang="cs-CZ" sz="3000" dirty="0"/>
          </a:p>
          <a:p>
            <a:r>
              <a:rPr lang="cs-CZ" sz="3000" b="1" dirty="0"/>
              <a:t>nepodstatné</a:t>
            </a:r>
            <a:r>
              <a:rPr lang="cs-CZ" sz="3000" dirty="0"/>
              <a:t> změny smlouvy – </a:t>
            </a:r>
            <a:r>
              <a:rPr lang="cs-CZ" sz="3000" b="1" dirty="0"/>
              <a:t>přípustné</a:t>
            </a:r>
            <a:endParaRPr lang="cs-CZ" sz="3000" dirty="0"/>
          </a:p>
          <a:p>
            <a:pPr>
              <a:lnSpc>
                <a:spcPct val="120000"/>
              </a:lnSpc>
              <a:spcBef>
                <a:spcPts val="0"/>
              </a:spcBef>
              <a:spcAft>
                <a:spcPts val="600"/>
              </a:spcAft>
            </a:pPr>
            <a:endParaRPr lang="cs-CZ" sz="3000" dirty="0"/>
          </a:p>
          <a:p>
            <a:r>
              <a:rPr lang="cs-CZ" dirty="0"/>
              <a:t>  </a:t>
            </a:r>
          </a:p>
        </p:txBody>
      </p:sp>
      <p:sp>
        <p:nvSpPr>
          <p:cNvPr id="3" name="Nadpis 2"/>
          <p:cNvSpPr>
            <a:spLocks noGrp="1"/>
          </p:cNvSpPr>
          <p:nvPr>
            <p:ph type="title"/>
          </p:nvPr>
        </p:nvSpPr>
        <p:spPr/>
        <p:txBody>
          <a:bodyPr/>
          <a:lstStyle/>
          <a:p>
            <a:r>
              <a:rPr lang="cs-CZ" dirty="0"/>
              <a:t>Změny smlouvy § 222</a:t>
            </a:r>
          </a:p>
        </p:txBody>
      </p:sp>
    </p:spTree>
    <p:extLst>
      <p:ext uri="{BB962C8B-B14F-4D97-AF65-F5344CB8AC3E}">
        <p14:creationId xmlns:p14="http://schemas.microsoft.com/office/powerpoint/2010/main" val="20349393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sz="3000" dirty="0"/>
              <a:t>Z nesmí umožnit podstatnou změnu bez nového ZŘ (pokud výjimka, tak lze – např. </a:t>
            </a:r>
            <a:r>
              <a:rPr lang="cs-CZ" sz="3000" dirty="0" err="1"/>
              <a:t>vzmr</a:t>
            </a:r>
            <a:r>
              <a:rPr lang="cs-CZ" sz="3000" dirty="0"/>
              <a:t>)</a:t>
            </a:r>
          </a:p>
          <a:p>
            <a:pPr algn="just"/>
            <a:r>
              <a:rPr lang="cs-CZ" sz="2900" b="0" i="0" dirty="0">
                <a:solidFill>
                  <a:srgbClr val="000000"/>
                </a:solidFill>
                <a:effectLst/>
                <a:latin typeface="Arial" panose="020B0604020202020204" pitchFamily="34" charset="0"/>
              </a:rPr>
              <a:t>Je-li taková výjimka omezena pro podlimitní veřejnou zakázku, veřejnou zakázku malého rozsahu, nebo koncesi malého rozsahu, lze ji pro změnu závazku ze smlouvy na veřejnou zakázku použít pouze tehdy, pokud celková hodnota závazku po jeho změně nepřekročí limit podle</a:t>
            </a:r>
          </a:p>
          <a:p>
            <a:pPr algn="just"/>
            <a:r>
              <a:rPr lang="cs-CZ" sz="2900" b="1" i="0" dirty="0">
                <a:solidFill>
                  <a:srgbClr val="000000"/>
                </a:solidFill>
                <a:effectLst/>
                <a:latin typeface="Arial" panose="020B0604020202020204" pitchFamily="34" charset="0"/>
              </a:rPr>
              <a:t>a)</a:t>
            </a:r>
            <a:r>
              <a:rPr lang="cs-CZ" sz="2900" b="0" i="0" dirty="0">
                <a:solidFill>
                  <a:srgbClr val="000000"/>
                </a:solidFill>
                <a:effectLst/>
                <a:latin typeface="Arial" panose="020B0604020202020204" pitchFamily="34" charset="0"/>
              </a:rPr>
              <a:t> § 25, jde-li o podlimitní veřejnou zakázku,</a:t>
            </a:r>
          </a:p>
          <a:p>
            <a:pPr algn="just"/>
            <a:r>
              <a:rPr lang="cs-CZ" sz="2900" b="1" i="0" dirty="0">
                <a:solidFill>
                  <a:srgbClr val="000000"/>
                </a:solidFill>
                <a:effectLst/>
                <a:latin typeface="Arial" panose="020B0604020202020204" pitchFamily="34" charset="0"/>
              </a:rPr>
              <a:t>b)</a:t>
            </a:r>
            <a:r>
              <a:rPr lang="cs-CZ" sz="2900" b="0" i="0" dirty="0">
                <a:solidFill>
                  <a:srgbClr val="000000"/>
                </a:solidFill>
                <a:effectLst/>
                <a:latin typeface="Arial" panose="020B0604020202020204" pitchFamily="34" charset="0"/>
              </a:rPr>
              <a:t> § 27, jde-li o veřejnou zakázku malého rozsahu, nebo</a:t>
            </a:r>
          </a:p>
          <a:p>
            <a:pPr algn="just"/>
            <a:r>
              <a:rPr lang="cs-CZ" sz="2900" b="1" i="0" dirty="0">
                <a:solidFill>
                  <a:srgbClr val="000000"/>
                </a:solidFill>
                <a:effectLst/>
                <a:latin typeface="Arial" panose="020B0604020202020204" pitchFamily="34" charset="0"/>
              </a:rPr>
              <a:t>c)</a:t>
            </a:r>
            <a:r>
              <a:rPr lang="cs-CZ" sz="2900" b="0" i="0" dirty="0">
                <a:solidFill>
                  <a:srgbClr val="000000"/>
                </a:solidFill>
                <a:effectLst/>
                <a:latin typeface="Arial" panose="020B0604020202020204" pitchFamily="34" charset="0"/>
              </a:rPr>
              <a:t> § 178, jde-li o koncesi malého rozsahu.</a:t>
            </a:r>
          </a:p>
          <a:p>
            <a:endParaRPr lang="cs-CZ" sz="3000" dirty="0"/>
          </a:p>
        </p:txBody>
      </p:sp>
      <p:sp>
        <p:nvSpPr>
          <p:cNvPr id="3" name="Nadpis 2"/>
          <p:cNvSpPr>
            <a:spLocks noGrp="1"/>
          </p:cNvSpPr>
          <p:nvPr>
            <p:ph type="title"/>
          </p:nvPr>
        </p:nvSpPr>
        <p:spPr/>
        <p:txBody>
          <a:bodyPr/>
          <a:lstStyle/>
          <a:p>
            <a:r>
              <a:rPr lang="cs-CZ" dirty="0"/>
              <a:t>Změny smlouvy § 222/1</a:t>
            </a:r>
          </a:p>
        </p:txBody>
      </p:sp>
    </p:spTree>
    <p:extLst>
      <p:ext uri="{BB962C8B-B14F-4D97-AF65-F5344CB8AC3E}">
        <p14:creationId xmlns:p14="http://schemas.microsoft.com/office/powerpoint/2010/main" val="3439138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sz="3000" b="1" dirty="0"/>
              <a:t> </a:t>
            </a:r>
            <a:endParaRPr lang="cs-CZ" sz="3000" dirty="0"/>
          </a:p>
          <a:p>
            <a:r>
              <a:rPr lang="cs-CZ" sz="3000" dirty="0"/>
              <a:t>vyhrazené změny závazku stanovené ve smlouvě  - změny sjednané ve smlouvě na veřejnou zakázku na základě zadávacích podmínek, pokud jsou důvody a obsah změn jednoznačně předem určeny)</a:t>
            </a:r>
          </a:p>
          <a:p>
            <a:pPr>
              <a:lnSpc>
                <a:spcPct val="120000"/>
              </a:lnSpc>
              <a:spcBef>
                <a:spcPts val="0"/>
              </a:spcBef>
              <a:spcAft>
                <a:spcPts val="600"/>
              </a:spcAft>
            </a:pPr>
            <a:endParaRPr lang="cs-CZ" sz="3000" dirty="0"/>
          </a:p>
          <a:p>
            <a:r>
              <a:rPr lang="cs-CZ" dirty="0"/>
              <a:t>  </a:t>
            </a:r>
          </a:p>
        </p:txBody>
      </p:sp>
      <p:sp>
        <p:nvSpPr>
          <p:cNvPr id="3" name="Nadpis 2"/>
          <p:cNvSpPr>
            <a:spLocks noGrp="1"/>
          </p:cNvSpPr>
          <p:nvPr>
            <p:ph type="title"/>
          </p:nvPr>
        </p:nvSpPr>
        <p:spPr/>
        <p:txBody>
          <a:bodyPr/>
          <a:lstStyle/>
          <a:p>
            <a:r>
              <a:rPr lang="cs-CZ" dirty="0"/>
              <a:t>Nepodstatné změny smlouvy § 222/2</a:t>
            </a:r>
          </a:p>
        </p:txBody>
      </p:sp>
    </p:spTree>
    <p:extLst>
      <p:ext uri="{BB962C8B-B14F-4D97-AF65-F5344CB8AC3E}">
        <p14:creationId xmlns:p14="http://schemas.microsoft.com/office/powerpoint/2010/main" val="36092814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pPr lvl="0">
              <a:spcBef>
                <a:spcPts val="0"/>
              </a:spcBef>
            </a:pPr>
            <a:r>
              <a:rPr lang="cs-CZ" sz="3400" dirty="0"/>
              <a:t>umožnila by účast jiných dodavatelů nebo by </a:t>
            </a:r>
          </a:p>
          <a:p>
            <a:pPr lvl="0">
              <a:spcBef>
                <a:spcPts val="0"/>
              </a:spcBef>
            </a:pPr>
            <a:endParaRPr lang="cs-CZ" sz="3400" dirty="0"/>
          </a:p>
          <a:p>
            <a:pPr lvl="0">
              <a:spcBef>
                <a:spcPts val="0"/>
              </a:spcBef>
            </a:pPr>
            <a:r>
              <a:rPr lang="cs-CZ" sz="3400" dirty="0"/>
              <a:t>měla vliv na výběr dodavatele v původním zadávacím řízení, pokud by zadávací podmínky původního zadávacího řízení odpovídaly této změně,</a:t>
            </a:r>
          </a:p>
          <a:p>
            <a:pPr lvl="0">
              <a:spcBef>
                <a:spcPts val="0"/>
              </a:spcBef>
            </a:pPr>
            <a:endParaRPr lang="cs-CZ" sz="3400" dirty="0"/>
          </a:p>
          <a:p>
            <a:pPr lvl="0">
              <a:spcBef>
                <a:spcPts val="0"/>
              </a:spcBef>
            </a:pPr>
            <a:r>
              <a:rPr lang="cs-CZ" sz="3400" dirty="0"/>
              <a:t>měnila ekonomickou rovnováhu závazku ze smlouvy ve prospěch vybraného dodavatele, nebo</a:t>
            </a:r>
          </a:p>
          <a:p>
            <a:pPr lvl="0">
              <a:spcBef>
                <a:spcPts val="0"/>
              </a:spcBef>
            </a:pPr>
            <a:endParaRPr lang="cs-CZ" sz="3400" dirty="0"/>
          </a:p>
          <a:p>
            <a:pPr lvl="0">
              <a:spcBef>
                <a:spcPts val="0"/>
              </a:spcBef>
            </a:pPr>
            <a:r>
              <a:rPr lang="cs-CZ" sz="3400" dirty="0"/>
              <a:t>vedla k významnému rozšíření rozsahu plnění veřejné zakázky</a:t>
            </a:r>
          </a:p>
          <a:p>
            <a:pPr>
              <a:lnSpc>
                <a:spcPct val="120000"/>
              </a:lnSpc>
              <a:spcBef>
                <a:spcPts val="0"/>
              </a:spcBef>
              <a:spcAft>
                <a:spcPts val="600"/>
              </a:spcAft>
            </a:pPr>
            <a:endParaRPr lang="cs-CZ" sz="3000" dirty="0"/>
          </a:p>
          <a:p>
            <a:r>
              <a:rPr lang="cs-CZ" dirty="0"/>
              <a:t>  </a:t>
            </a:r>
          </a:p>
        </p:txBody>
      </p:sp>
      <p:sp>
        <p:nvSpPr>
          <p:cNvPr id="3" name="Nadpis 2"/>
          <p:cNvSpPr>
            <a:spLocks noGrp="1"/>
          </p:cNvSpPr>
          <p:nvPr>
            <p:ph type="title"/>
          </p:nvPr>
        </p:nvSpPr>
        <p:spPr/>
        <p:txBody>
          <a:bodyPr/>
          <a:lstStyle/>
          <a:p>
            <a:r>
              <a:rPr lang="cs-CZ" dirty="0"/>
              <a:t>Podstatné změny smlouvy § 222/3</a:t>
            </a:r>
          </a:p>
        </p:txBody>
      </p:sp>
    </p:spTree>
    <p:extLst>
      <p:ext uri="{BB962C8B-B14F-4D97-AF65-F5344CB8AC3E}">
        <p14:creationId xmlns:p14="http://schemas.microsoft.com/office/powerpoint/2010/main" val="210336832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lvl="0"/>
            <a:r>
              <a:rPr lang="cs-CZ" sz="2200" u="sng" dirty="0"/>
              <a:t>u stavebních prací</a:t>
            </a:r>
            <a:r>
              <a:rPr lang="cs-CZ" sz="2200" dirty="0"/>
              <a:t>, se záměna jedné nebo více položek soupisu stavebních prací jednou nebo více položkami</a:t>
            </a:r>
          </a:p>
          <a:p>
            <a:pPr lvl="1"/>
            <a:r>
              <a:rPr lang="cs-CZ" sz="2200" dirty="0"/>
              <a:t>nové položky </a:t>
            </a:r>
            <a:r>
              <a:rPr lang="cs-CZ" sz="2200" u="sng" dirty="0"/>
              <a:t>srovnatelný </a:t>
            </a:r>
            <a:r>
              <a:rPr lang="cs-CZ" sz="2200" b="1" u="sng" dirty="0"/>
              <a:t>druh</a:t>
            </a:r>
            <a:r>
              <a:rPr lang="cs-CZ" sz="2200" u="sng" dirty="0"/>
              <a:t> materiálu nebo prací </a:t>
            </a:r>
            <a:r>
              <a:rPr lang="cs-CZ" sz="2200" dirty="0"/>
              <a:t>ve vztahu k nahrazovaným položkám,</a:t>
            </a:r>
          </a:p>
          <a:p>
            <a:pPr lvl="1"/>
            <a:r>
              <a:rPr lang="cs-CZ" sz="2200" b="1" u="sng" dirty="0"/>
              <a:t>cena</a:t>
            </a:r>
            <a:r>
              <a:rPr lang="cs-CZ" sz="2200" dirty="0"/>
              <a:t> materiálu nebo prací podle nových položek ve vztahu k nahrazovaným položkám </a:t>
            </a:r>
            <a:r>
              <a:rPr lang="cs-CZ" sz="2200" u="sng" dirty="0"/>
              <a:t>stejná nebo nižší</a:t>
            </a:r>
            <a:r>
              <a:rPr lang="cs-CZ" sz="2200" dirty="0"/>
              <a:t>,</a:t>
            </a:r>
          </a:p>
          <a:p>
            <a:pPr lvl="1"/>
            <a:r>
              <a:rPr lang="cs-CZ" sz="2200" u="sng" dirty="0"/>
              <a:t>materiál nebo práce </a:t>
            </a:r>
            <a:r>
              <a:rPr lang="cs-CZ" sz="2200" dirty="0"/>
              <a:t>podle nových položek ve vztahu k nahrazovaným položkám </a:t>
            </a:r>
            <a:r>
              <a:rPr lang="cs-CZ" sz="2200" b="1" u="sng" dirty="0"/>
              <a:t>kvalitativně</a:t>
            </a:r>
            <a:r>
              <a:rPr lang="cs-CZ" sz="2200" u="sng" dirty="0"/>
              <a:t> stejné nebo vyšší </a:t>
            </a:r>
            <a:endParaRPr lang="cs-CZ" sz="2200" dirty="0"/>
          </a:p>
          <a:p>
            <a:r>
              <a:rPr lang="cs-CZ" sz="2200" dirty="0"/>
              <a:t>přehled obsahující nové položky soupisu stavebních prací s vymezením položek v původním soupisu stavebních prací, s podrobným a srozumitelným odůvodněním srovnatelnosti materiálu nebo prací a stejné nebo vyšší kvality</a:t>
            </a:r>
          </a:p>
        </p:txBody>
      </p:sp>
      <p:sp>
        <p:nvSpPr>
          <p:cNvPr id="3" name="Nadpis 2"/>
          <p:cNvSpPr>
            <a:spLocks noGrp="1"/>
          </p:cNvSpPr>
          <p:nvPr>
            <p:ph type="title"/>
          </p:nvPr>
        </p:nvSpPr>
        <p:spPr/>
        <p:txBody>
          <a:bodyPr/>
          <a:lstStyle/>
          <a:p>
            <a:r>
              <a:rPr lang="cs-CZ" dirty="0"/>
              <a:t>Nepodstatné změny smlouvy § 222/7</a:t>
            </a:r>
          </a:p>
        </p:txBody>
      </p:sp>
    </p:spTree>
    <p:extLst>
      <p:ext uri="{BB962C8B-B14F-4D97-AF65-F5344CB8AC3E}">
        <p14:creationId xmlns:p14="http://schemas.microsoft.com/office/powerpoint/2010/main" val="245081932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endParaRPr lang="cs-CZ" sz="3000" dirty="0"/>
          </a:p>
          <a:p>
            <a:r>
              <a:rPr lang="cs-CZ" sz="3000" u="sng" dirty="0"/>
              <a:t>změna</a:t>
            </a:r>
            <a:r>
              <a:rPr lang="cs-CZ" sz="3000" dirty="0"/>
              <a:t>, která nemění celkovou povahu veřejné zakázky a jejíž hodnota je nižší než</a:t>
            </a:r>
          </a:p>
          <a:p>
            <a:r>
              <a:rPr lang="cs-CZ" sz="3000" dirty="0"/>
              <a:t>1.	10 % původní hodnoty závazku, nebo </a:t>
            </a:r>
          </a:p>
          <a:p>
            <a:pPr marL="514350" indent="-514350">
              <a:buAutoNum type="arabicPeriod" startAt="2"/>
            </a:pPr>
            <a:r>
              <a:rPr lang="cs-CZ" sz="3000" dirty="0"/>
              <a:t>15 % původní hodnoty závazku ze smlouvy na veřejnou zakázku na stavební práce </a:t>
            </a:r>
          </a:p>
          <a:p>
            <a:r>
              <a:rPr lang="cs-CZ" sz="3000" dirty="0"/>
              <a:t>	(a nedosahují hranice nadlimitní zakázky)</a:t>
            </a:r>
          </a:p>
          <a:p>
            <a:r>
              <a:rPr lang="cs-CZ" sz="3000" dirty="0"/>
              <a:t>Pokud bude provedeno více změn, je rozhodný součet hodnot všech těchto změn. Není rozhodný důvod pro tuto změnu.</a:t>
            </a:r>
          </a:p>
          <a:p>
            <a:r>
              <a:rPr lang="cs-CZ" dirty="0"/>
              <a:t>  </a:t>
            </a:r>
          </a:p>
        </p:txBody>
      </p:sp>
      <p:sp>
        <p:nvSpPr>
          <p:cNvPr id="3" name="Nadpis 2"/>
          <p:cNvSpPr>
            <a:spLocks noGrp="1"/>
          </p:cNvSpPr>
          <p:nvPr>
            <p:ph type="title"/>
          </p:nvPr>
        </p:nvSpPr>
        <p:spPr/>
        <p:txBody>
          <a:bodyPr/>
          <a:lstStyle/>
          <a:p>
            <a:r>
              <a:rPr lang="cs-CZ" dirty="0"/>
              <a:t>Nepodstatné změny smlouvy § 222/4</a:t>
            </a:r>
          </a:p>
        </p:txBody>
      </p:sp>
    </p:spTree>
    <p:extLst>
      <p:ext uri="{BB962C8B-B14F-4D97-AF65-F5344CB8AC3E}">
        <p14:creationId xmlns:p14="http://schemas.microsoft.com/office/powerpoint/2010/main" val="6602411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Kontrola-verejnych-zakazek[20211126140552859].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14C2A3A0FF3344786CEA05F789BC55D" ma:contentTypeVersion="8" ma:contentTypeDescription="Vytvoří nový dokument" ma:contentTypeScope="" ma:versionID="1a3e3274dddd5d8b5005603870b56751">
  <xsd:schema xmlns:xsd="http://www.w3.org/2001/XMLSchema" xmlns:xs="http://www.w3.org/2001/XMLSchema" xmlns:p="http://schemas.microsoft.com/office/2006/metadata/properties" xmlns:ns2="480ed60d-83ea-48dc-a709-6673ffcb0e55" xmlns:ns3="2a35a187-a9e9-4cfd-a2d9-7a82bb69724e" targetNamespace="http://schemas.microsoft.com/office/2006/metadata/properties" ma:root="true" ma:fieldsID="eab785ba640b854dce08ce5dccab163c" ns2:_="" ns3:_="">
    <xsd:import namespace="480ed60d-83ea-48dc-a709-6673ffcb0e55"/>
    <xsd:import namespace="2a35a187-a9e9-4cfd-a2d9-7a82bb69724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0ed60d-83ea-48dc-a709-6673ffcb0e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a35a187-a9e9-4cfd-a2d9-7a82bb69724e" elementFormDefault="qualified">
    <xsd:import namespace="http://schemas.microsoft.com/office/2006/documentManagement/types"/>
    <xsd:import namespace="http://schemas.microsoft.com/office/infopath/2007/PartnerControls"/>
    <xsd:element name="SharedWithUsers" ma:index="13"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413A12-F15B-465A-A6F0-DA3DDF896D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0ed60d-83ea-48dc-a709-6673ffcb0e55"/>
    <ds:schemaRef ds:uri="2a35a187-a9e9-4cfd-a2d9-7a82bb6972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F14C3A-94A6-4B45-9DB4-6C59EC5403A5}">
  <ds:schemaRefs>
    <ds:schemaRef ds:uri="http://schemas.microsoft.com/sharepoint/v3/contenttype/forms"/>
  </ds:schemaRefs>
</ds:datastoreItem>
</file>

<file path=customXml/itemProps3.xml><?xml version="1.0" encoding="utf-8"?>
<ds:datastoreItem xmlns:ds="http://schemas.openxmlformats.org/officeDocument/2006/customXml" ds:itemID="{168894B8-DB04-41BF-8949-D2F949CCCB81}">
  <ds:schemaRefs>
    <ds:schemaRef ds:uri="480ed60d-83ea-48dc-a709-6673ffcb0e55"/>
    <ds:schemaRef ds:uri="http://purl.org/dc/elements/1.1/"/>
    <ds:schemaRef ds:uri="http://schemas.microsoft.com/office/2006/metadata/properties"/>
    <ds:schemaRef ds:uri="2a35a187-a9e9-4cfd-a2d9-7a82bb69724e"/>
    <ds:schemaRef ds:uri="http://schemas.openxmlformats.org/package/2006/metadata/core-properties"/>
    <ds:schemaRef ds:uri="http://purl.org/dc/terms/"/>
    <ds:schemaRef ds:uri="http://schemas.microsoft.com/office/2006/documentManagement/typ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MMR_klas</Template>
  <TotalTime>9627</TotalTime>
  <Words>9990</Words>
  <Application>Microsoft Office PowerPoint</Application>
  <PresentationFormat>Předvádění na obrazovce (4:3)</PresentationFormat>
  <Paragraphs>1212</Paragraphs>
  <Slides>167</Slides>
  <Notes>30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167</vt:i4>
      </vt:variant>
    </vt:vector>
  </HeadingPairs>
  <TitlesOfParts>
    <vt:vector size="173" baseType="lpstr">
      <vt:lpstr>Arial</vt:lpstr>
      <vt:lpstr>Calibri</vt:lpstr>
      <vt:lpstr>Times New Roman</vt:lpstr>
      <vt:lpstr>Wingdings</vt:lpstr>
      <vt:lpstr>MMR_klas</vt:lpstr>
      <vt:lpstr>Motiv systému Office</vt:lpstr>
      <vt:lpstr>Prezentace aplikace PowerPoint</vt:lpstr>
      <vt:lpstr>Zákon</vt:lpstr>
      <vt:lpstr>Portál o veřejných zakázkách a koncesích</vt:lpstr>
      <vt:lpstr>Kontrolní kompetence veřejných zakázek</vt:lpstr>
      <vt:lpstr>Kontrolní kompetence veřejných zakázek</vt:lpstr>
      <vt:lpstr>Dohled </vt:lpstr>
      <vt:lpstr>Kontrolní kompetence veřejných zakázek – předpisy </vt:lpstr>
      <vt:lpstr>Proces kontroly VZ v OP</vt:lpstr>
      <vt:lpstr>Zákon č. 134/2016 Sb. o zadávání veřejných   zakázek  </vt:lpstr>
      <vt:lpstr>Dokumentace ke kontrolní činnosti </vt:lpstr>
      <vt:lpstr>Dokumentace ke kontrolní činnosti </vt:lpstr>
      <vt:lpstr>Prezentace aplikace PowerPoint</vt:lpstr>
      <vt:lpstr>Prezentace aplikace PowerPoint</vt:lpstr>
      <vt:lpstr>Prezentace aplikace PowerPoint</vt:lpstr>
      <vt:lpstr>Dokumentace ke kontrolní činnosti </vt:lpstr>
      <vt:lpstr>Něco nového?  Ale nikoliv …..</vt:lpstr>
      <vt:lpstr>Principy kontroly</vt:lpstr>
      <vt:lpstr> Úkrok stranou – sociálně (z)odpověné zásady?</vt:lpstr>
      <vt:lpstr>Úkrok stranou – sociálně (z)odpověné zásady?</vt:lpstr>
      <vt:lpstr>Úkrok stranou - zásady 3E</vt:lpstr>
      <vt:lpstr>Principy kontroly</vt:lpstr>
      <vt:lpstr>Principy kontroly</vt:lpstr>
      <vt:lpstr>Principy kontroly</vt:lpstr>
      <vt:lpstr>Principy kontroly</vt:lpstr>
      <vt:lpstr>Principy kontroly</vt:lpstr>
      <vt:lpstr>Principy kontroly</vt:lpstr>
      <vt:lpstr>Principy kontroly</vt:lpstr>
      <vt:lpstr>Zadávací řízení</vt:lpstr>
      <vt:lpstr>Výjimky § 29 - § 31</vt:lpstr>
      <vt:lpstr>Výjimka pro VZMR § 31</vt:lpstr>
      <vt:lpstr>Veřejná zakázka – co vlastně zadávám ?</vt:lpstr>
      <vt:lpstr>Veřejná zakázka – co vlastně zadávám ?</vt:lpstr>
      <vt:lpstr>Předpokládaná hodnota § 16 - 23</vt:lpstr>
      <vt:lpstr>Předpokládaná hodnota § 16 - 23</vt:lpstr>
      <vt:lpstr>Předpokládaná hodnota § 16 - 23</vt:lpstr>
      <vt:lpstr>Předpokládaná hodnota provozní jednotky</vt:lpstr>
      <vt:lpstr>Předpokládaná hodnota</vt:lpstr>
      <vt:lpstr>Předpokládaná hodnota</vt:lpstr>
      <vt:lpstr>Předpokládaná hodnota VZ na části § 18</vt:lpstr>
      <vt:lpstr>Předpokládaná hodnota VZ na části § 18</vt:lpstr>
      <vt:lpstr>KONTROLNÍ LIST ZPŘ</vt:lpstr>
      <vt:lpstr>Předběžné tržní konzultace § 33</vt:lpstr>
      <vt:lpstr>Zadávací podmínky § 36</vt:lpstr>
      <vt:lpstr>ZADÁVACÍ DOKUMENTACE PODMÍNKY ÚČASTI V ZŘ</vt:lpstr>
      <vt:lpstr>Zadání :</vt:lpstr>
      <vt:lpstr>Prezentace aplikace PowerPoint</vt:lpstr>
      <vt:lpstr>Zadávací dokumentace</vt:lpstr>
      <vt:lpstr>Zadávací podmínky § 36</vt:lpstr>
      <vt:lpstr>Zadávací podmínky § 36</vt:lpstr>
      <vt:lpstr>Zadávací podmínky § 36</vt:lpstr>
      <vt:lpstr>Vyhrazené veřejné zakázky § 38</vt:lpstr>
      <vt:lpstr>Podmínky účasti</vt:lpstr>
      <vt:lpstr>Zadávací podmínky § 36</vt:lpstr>
      <vt:lpstr>KONTROLNÍ LIST ZPŘ</vt:lpstr>
      <vt:lpstr>KONTROLNÍ LIST ZPŘ</vt:lpstr>
      <vt:lpstr>Technické podmínky</vt:lpstr>
      <vt:lpstr>Technické podmínky</vt:lpstr>
      <vt:lpstr>Technické podmínky – stavební práce</vt:lpstr>
      <vt:lpstr>Kvalifikace kdy ano? Kdy ne?</vt:lpstr>
      <vt:lpstr>Kvalifikace – zadávací dokumentace</vt:lpstr>
      <vt:lpstr>Kvalifikace</vt:lpstr>
      <vt:lpstr>Kvalifikace</vt:lpstr>
      <vt:lpstr>KONTROLNÍ LIST ZPŘ</vt:lpstr>
      <vt:lpstr>KONTROLNÍ LIST ZPŘ</vt:lpstr>
      <vt:lpstr>Kvalifikace - doklady</vt:lpstr>
      <vt:lpstr>Základní způsobilost - požadavek</vt:lpstr>
      <vt:lpstr>Základní způsobilost - doklady</vt:lpstr>
      <vt:lpstr>Profesní způsobilost  - nepovinná</vt:lpstr>
      <vt:lpstr>Kvalifikace – ekonomická a technická</vt:lpstr>
      <vt:lpstr>Technická kvalifikace</vt:lpstr>
      <vt:lpstr>Technická kvalifikace</vt:lpstr>
      <vt:lpstr>Technická kvalifikace - problémy</vt:lpstr>
      <vt:lpstr>Stanovení kvalifikace u VZ rozdělené na části</vt:lpstr>
      <vt:lpstr>Stanovení kvalifikace</vt:lpstr>
      <vt:lpstr>Obchodní a smluvní podmínky</vt:lpstr>
      <vt:lpstr>Obchodní a smluvní podmínky</vt:lpstr>
      <vt:lpstr>Obchodní a smluvní podmínky</vt:lpstr>
      <vt:lpstr>Obchodní a smluvní podmínky - Vyhrazené změny závazku podle § 100</vt:lpstr>
      <vt:lpstr>Zvláštní podmínky plnění</vt:lpstr>
      <vt:lpstr>Hodnocení</vt:lpstr>
      <vt:lpstr>Nejnižší nabídková cena</vt:lpstr>
      <vt:lpstr>KONTROLNÍ LIST ZPŘ</vt:lpstr>
      <vt:lpstr>KONTROLNÍ LIST ZPŘ</vt:lpstr>
      <vt:lpstr>KONTROLNÍ LIST ZPŘ</vt:lpstr>
      <vt:lpstr>Kritéria kvality</vt:lpstr>
      <vt:lpstr>Hodnocení v zadávací dokumentaci</vt:lpstr>
      <vt:lpstr>Kritéria kvality</vt:lpstr>
      <vt:lpstr>Kritéria kvality</vt:lpstr>
      <vt:lpstr>Kritéria kvality</vt:lpstr>
      <vt:lpstr>Rozhodovací praxe</vt:lpstr>
      <vt:lpstr>Rozhodovací praxe</vt:lpstr>
      <vt:lpstr>Kritéria kvality</vt:lpstr>
      <vt:lpstr>Kritéria kvality – nesprávné příklady</vt:lpstr>
      <vt:lpstr>Změny smlouvy § 222</vt:lpstr>
      <vt:lpstr>Změny smlouvy § 222/1</vt:lpstr>
      <vt:lpstr>Nepodstatné změny smlouvy § 222/2</vt:lpstr>
      <vt:lpstr>Podstatné změny smlouvy § 222/3</vt:lpstr>
      <vt:lpstr>Nepodstatné změny smlouvy § 222/7</vt:lpstr>
      <vt:lpstr>Nepodstatné změny smlouvy § 222/4</vt:lpstr>
      <vt:lpstr>Nepodstatné změny smlouvy § 222/5</vt:lpstr>
      <vt:lpstr>Nepodstatné změny smlouvy § 222/5</vt:lpstr>
      <vt:lpstr>Nepodstatné změny smlouvy § 222/6</vt:lpstr>
      <vt:lpstr>Nepodstatné změny smlouvy § 222/9</vt:lpstr>
      <vt:lpstr>Nepodstatné změny smlouvy § 222/10</vt:lpstr>
      <vt:lpstr>Nepodstatné změny smlouvy</vt:lpstr>
      <vt:lpstr>Procesní pochybení</vt:lpstr>
      <vt:lpstr>Průběh zadávacího řízení § 39</vt:lpstr>
      <vt:lpstr>Zadávací lhůta § 40</vt:lpstr>
      <vt:lpstr>Jistota</vt:lpstr>
      <vt:lpstr>Smluvní zastoupení zadavatele § 43</vt:lpstr>
      <vt:lpstr>Opatření k nápravě § 49</vt:lpstr>
      <vt:lpstr>Doklady § 45</vt:lpstr>
      <vt:lpstr>Doklady</vt:lpstr>
      <vt:lpstr>Objasnění /doplnění údajů a dokladů § 46</vt:lpstr>
      <vt:lpstr>Objasnění nebo doplnění údajů a dokladů</vt:lpstr>
      <vt:lpstr>Účastník zadávacího řízení § 47</vt:lpstr>
      <vt:lpstr>Zánik účastenství § 47</vt:lpstr>
      <vt:lpstr>Vyloučení účastníka zadávacího řízení</vt:lpstr>
      <vt:lpstr>Volba druhu zadávacího řízení – jak VZ zadám? </vt:lpstr>
      <vt:lpstr>Průběh zadávacího řízení – OŘ, ZPŘ</vt:lpstr>
      <vt:lpstr>Průběh zadávacího řízení – JŘSU, SD</vt:lpstr>
      <vt:lpstr>Postup v zadávacím řízení</vt:lpstr>
      <vt:lpstr>Prezentace aplikace PowerPoint</vt:lpstr>
      <vt:lpstr>Předběžné oznámení</vt:lpstr>
      <vt:lpstr>Zjednodušené podlimitní řízení § 53</vt:lpstr>
      <vt:lpstr>Zjednodušené podlimitní řízení</vt:lpstr>
      <vt:lpstr>Zjednodušené podlimitní řízení</vt:lpstr>
      <vt:lpstr>Zjednodušené podlimitní řízení</vt:lpstr>
      <vt:lpstr>Otevřené řízení – lhůty §54/57</vt:lpstr>
      <vt:lpstr>Užší řízení 58</vt:lpstr>
      <vt:lpstr>Jednací řízení bez uveřejnění § 63</vt:lpstr>
      <vt:lpstr>Jednací řízení bez uveřejnění</vt:lpstr>
      <vt:lpstr>Jednací řízení bez uveřejnění</vt:lpstr>
      <vt:lpstr>Jednací řízení bez uveřejnění</vt:lpstr>
      <vt:lpstr>Jednací řízení bez uveřejnění § 64</vt:lpstr>
      <vt:lpstr>Jednací řízení bez uveřejnění § 65</vt:lpstr>
      <vt:lpstr>Jednací řízení bez uveřejnění § 66</vt:lpstr>
      <vt:lpstr>Jednací řízení s uveřejněním § 60</vt:lpstr>
      <vt:lpstr>Jednací řízení s uveřejněním § 60</vt:lpstr>
      <vt:lpstr>Soutěžní dialog § 68</vt:lpstr>
      <vt:lpstr>Uzavřel zadavatel smlouvu v souladu se zadávacími podmínkami a nabídkou vybraného uchazeče?</vt:lpstr>
      <vt:lpstr>Dodržel zadavatel zásady transparentnosti a přiměřenosti a ve vztahu k dodavatelům zásadu rovného zacházení a zákazu diskriminace?  ( a odpovědného zadávání?)</vt:lpstr>
      <vt:lpstr>Odeslal zadavatel oznámení o výběru dodavatele v souladu se Zákonem? </vt:lpstr>
      <vt:lpstr>Pochybení při uveřejňování</vt:lpstr>
      <vt:lpstr>Lhůta pro podání nabídek - minimální</vt:lpstr>
      <vt:lpstr>Lhůta pro podání nabídek</vt:lpstr>
      <vt:lpstr>Uveřejnění zadávací dokumentace</vt:lpstr>
      <vt:lpstr>KONTROLNÍ LIST ZPŘ</vt:lpstr>
      <vt:lpstr>Přístup k zadávací dokumentaci</vt:lpstr>
      <vt:lpstr>Požadavky na podání nabídky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KONTROLNÍ LIST ZPŘ</vt:lpstr>
      <vt:lpstr>KONTROLNÍ LIST ZPŘ</vt:lpstr>
      <vt:lpstr>KONTROLNÍ LIST ZPŘ</vt:lpstr>
      <vt:lpstr>KONTROLNÍ LIST ZPŘ</vt:lpstr>
      <vt:lpstr>KONTROLNÍ LIST ZPŘ</vt:lpstr>
      <vt:lpstr>KONTROLNÍ LIST ZPŘ</vt:lpstr>
      <vt:lpstr>KONTROLNÍ LIST ZPŘ</vt:lpstr>
      <vt:lpstr>KONTROLNÍ LIST ZPŘ</vt:lpstr>
      <vt:lpstr>KONTROLNÍ LIST ZPŘ</vt:lpstr>
      <vt:lpstr>KONTROLNÍ LIST ZPŘ</vt:lpstr>
      <vt:lpstr>DĚKUJEME ZA POZORNOST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Studnička Vladimír</cp:lastModifiedBy>
  <cp:revision>941</cp:revision>
  <cp:lastPrinted>2018-01-17T08:20:30Z</cp:lastPrinted>
  <dcterms:created xsi:type="dcterms:W3CDTF">2012-11-28T11:32:44Z</dcterms:created>
  <dcterms:modified xsi:type="dcterms:W3CDTF">2023-10-24T07:17:55Z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0x010100D14C2A3A0FF3344786CEA05F789BC55D</vt:lpwstr>
  </property>
</Properties>
</file>