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762" r:id="rId2"/>
    <p:sldId id="1551" r:id="rId3"/>
    <p:sldId id="1569" r:id="rId4"/>
    <p:sldId id="1567" r:id="rId5"/>
    <p:sldId id="1573" r:id="rId6"/>
    <p:sldId id="1552" r:id="rId7"/>
    <p:sldId id="1581" r:id="rId8"/>
    <p:sldId id="1574" r:id="rId9"/>
    <p:sldId id="1571" r:id="rId10"/>
    <p:sldId id="1575" r:id="rId11"/>
    <p:sldId id="1576" r:id="rId12"/>
    <p:sldId id="1572" r:id="rId13"/>
    <p:sldId id="1570" r:id="rId14"/>
    <p:sldId id="1578" r:id="rId15"/>
    <p:sldId id="1579" r:id="rId16"/>
    <p:sldId id="1580" r:id="rId17"/>
    <p:sldId id="1565" r:id="rId18"/>
    <p:sldId id="1384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lenková Miluše" initials="M.M." lastIdx="0" clrIdx="0"/>
  <p:cmAuthor id="1" name="Fidler Vlastimil" initials="FV" lastIdx="29" clrIdx="1">
    <p:extLst>
      <p:ext uri="{19B8F6BF-5375-455C-9EA6-DF929625EA0E}">
        <p15:presenceInfo xmlns:p15="http://schemas.microsoft.com/office/powerpoint/2012/main" userId="S-1-5-21-1453678106-484518242-318601546-63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22571" autoAdjust="0"/>
    <p:restoredTop sz="90606" autoAdjust="0"/>
  </p:normalViewPr>
  <p:slideViewPr>
    <p:cSldViewPr>
      <p:cViewPr varScale="1">
        <p:scale>
          <a:sx n="66" d="100"/>
          <a:sy n="66" d="100"/>
        </p:scale>
        <p:origin x="12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14"/>
    </p:cViewPr>
  </p:sorterViewPr>
  <p:notesViewPr>
    <p:cSldViewPr>
      <p:cViewPr varScale="1">
        <p:scale>
          <a:sx n="51" d="100"/>
          <a:sy n="51" d="100"/>
        </p:scale>
        <p:origin x="2976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9" tIns="45834" rIns="91669" bIns="4583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69" tIns="45834" rIns="91669" bIns="45834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25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508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617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99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2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688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3194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114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941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397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852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040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83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856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79767" y="4714410"/>
            <a:ext cx="5438140" cy="446698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328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29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620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6178A0-1E68-4502-A3F7-15E4EA4A7219}" type="datetimeFigureOut">
              <a:rPr lang="cs-CZ" smtClean="0"/>
              <a:t>22.11.2023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28307C-8575-4F60-9FAB-B81676BCD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40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153255"/>
                </a:solidFill>
              </a:defRPr>
            </a:lvl1pPr>
          </a:lstStyle>
          <a:p>
            <a:pPr>
              <a:defRPr/>
            </a:pPr>
            <a:fld id="{2A4A71D0-3820-4537-8AC9-32459DED9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47949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8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konvz.cz/plna-rozhodnuti-uohs/2652766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konvz.cz/plna-rozhodnuti-uohs/258591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konvz.cz/plna-rozhodnuti-uohs/2585910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l-vz.cz/metodiky-stanoviska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r2030.cz/zavazky/odpovedne-nakupovani/" TargetMode="External"/><Relationship Id="rId4" Type="http://schemas.openxmlformats.org/officeDocument/2006/relationships/hyperlink" Target="http://www.sovz.cz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baze-strategie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ia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oznacka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01.safelinks.protection.outlook.com/?url=https%3A%2F%2Fwww.sovz.cz%2Fwp-content%2Fuploads%2F2023%2F02%2Fstanovisko_stitky-%25C2%25A7-94.pdf&amp;data=05%7C01%7CJana.Nedvedicka%40mmr.cz%7C2ac4ab046b794c16515b08dbeaacd3a8%7C8227f2a542384dd2baa9cb8d4f57a2e8%7C0%7C0%7C638361800235604816%7CUnknown%7CTWFpbGZsb3d8eyJWIjoiMC4wLjAwMDAiLCJQIjoiV2luMzIiLCJBTiI6Ik1haWwiLCJXVCI6Mn0%3D%7C3000%7C%7C%7C&amp;sdata=B6ZDMoIvir64ejpc98q%2FuSp6W3JjV8NTrviScTDNT7w%3D&amp;reserved=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endParaRPr lang="cs-CZ" sz="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20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sz="4400" dirty="0" smtClean="0"/>
              <a:t>Environmentálně odpovědné zadávání VZ</a:t>
            </a:r>
          </a:p>
          <a:p>
            <a:pPr marL="0" indent="0" algn="ctr">
              <a:buNone/>
            </a:pPr>
            <a:endParaRPr lang="cs-CZ" sz="480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r>
              <a:rPr lang="cs-CZ" sz="1800" dirty="0" smtClean="0">
                <a:solidFill>
                  <a:schemeClr val="accent1"/>
                </a:solidFill>
              </a:rPr>
              <a:t>Jana Nedvědická</a:t>
            </a:r>
          </a:p>
          <a:p>
            <a:pPr marL="0" indent="0" algn="r">
              <a:buNone/>
            </a:pPr>
            <a:r>
              <a:rPr lang="cs-CZ" sz="1800" dirty="0" smtClean="0">
                <a:solidFill>
                  <a:schemeClr val="accent1"/>
                </a:solidFill>
              </a:rPr>
              <a:t>Odbor strategií, práva a elektronizace </a:t>
            </a:r>
            <a:r>
              <a:rPr lang="cs-CZ" sz="1800" dirty="0">
                <a:solidFill>
                  <a:schemeClr val="accent1"/>
                </a:solidFill>
              </a:rPr>
              <a:t>veřejných </a:t>
            </a:r>
            <a:r>
              <a:rPr lang="cs-CZ" sz="1800" dirty="0" smtClean="0">
                <a:solidFill>
                  <a:schemeClr val="accent1"/>
                </a:solidFill>
              </a:rPr>
              <a:t>zakázek </a:t>
            </a:r>
            <a:endParaRPr lang="cs-CZ" sz="1800" dirty="0">
              <a:solidFill>
                <a:schemeClr val="accent1"/>
              </a:solidFill>
            </a:endParaRPr>
          </a:p>
          <a:p>
            <a:pPr marL="0" indent="0" algn="r">
              <a:buNone/>
            </a:pPr>
            <a:r>
              <a:rPr lang="cs-CZ" sz="1800" dirty="0">
                <a:solidFill>
                  <a:schemeClr val="accent1"/>
                </a:solidFill>
              </a:rPr>
              <a:t>MMR</a:t>
            </a:r>
          </a:p>
        </p:txBody>
      </p:sp>
    </p:spTree>
    <p:extLst>
      <p:ext uri="{BB962C8B-B14F-4D97-AF65-F5344CB8AC3E}">
        <p14:creationId xmlns:p14="http://schemas.microsoft.com/office/powerpoint/2010/main" val="6763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3140968"/>
            <a:ext cx="8291264" cy="331236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Zákon č. 360/2022 Sb., </a:t>
            </a:r>
            <a:r>
              <a:rPr lang="cs-CZ" b="1" dirty="0" smtClean="0"/>
              <a:t>o podpoře </a:t>
            </a:r>
            <a:r>
              <a:rPr lang="cs-CZ" b="1" dirty="0" err="1" smtClean="0"/>
              <a:t>nízkoemisních</a:t>
            </a:r>
            <a:r>
              <a:rPr lang="cs-CZ" b="1" dirty="0" smtClean="0"/>
              <a:t> vozidel</a:t>
            </a:r>
            <a:r>
              <a:rPr lang="cs-CZ" dirty="0" smtClean="0"/>
              <a:t> prostřednictvím zadávání veřejných zakázek a veřejných služeb v přepravě cestujících</a:t>
            </a:r>
          </a:p>
          <a:p>
            <a:r>
              <a:rPr lang="cs-CZ" dirty="0" smtClean="0"/>
              <a:t>Dopadá na smlouvy na </a:t>
            </a:r>
            <a:r>
              <a:rPr lang="cs-CZ" b="1" dirty="0" smtClean="0"/>
              <a:t>nadlimitní VZ na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 smtClean="0"/>
              <a:t>pořízení silničních vozidel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lužby z přílohy č. 1 tohoto zákona (pokud jsou poskytovány prostřednictvím silničního vozidla, které spadá do působnosti tohoto zákona)</a:t>
            </a:r>
          </a:p>
          <a:p>
            <a:r>
              <a:rPr lang="cs-CZ" b="1" dirty="0" smtClean="0"/>
              <a:t>Dopadá i na „nadlimitní“ veřejné služby v přepravě cestujících.</a:t>
            </a:r>
          </a:p>
          <a:p>
            <a:r>
              <a:rPr lang="pl-PL" b="1" dirty="0"/>
              <a:t>Minimální podíl se počítá ze souhrnu všech </a:t>
            </a:r>
            <a:r>
              <a:rPr lang="pl-PL" b="1" dirty="0" smtClean="0"/>
              <a:t>zakázek v daném časovém období!</a:t>
            </a:r>
            <a:endParaRPr lang="pl-PL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457200" indent="-457200">
              <a:buFontTx/>
              <a:buChar char="-"/>
            </a:pPr>
            <a:endParaRPr lang="cs-CZ" b="1" dirty="0" smtClean="0"/>
          </a:p>
          <a:p>
            <a:pPr marL="457200" indent="-457200">
              <a:buFontTx/>
              <a:buChar char="-"/>
            </a:pPr>
            <a:endParaRPr lang="cs-CZ" b="1" dirty="0" smtClean="0"/>
          </a:p>
          <a:p>
            <a:pPr marL="457200" indent="-457200">
              <a:buFontTx/>
              <a:buChar char="-"/>
            </a:pPr>
            <a:endParaRPr lang="cs-CZ" b="1" dirty="0" smtClean="0"/>
          </a:p>
          <a:p>
            <a:pPr marL="457200" indent="-457200">
              <a:buFontTx/>
              <a:buChar char="-"/>
            </a:pPr>
            <a:endParaRPr lang="cs-CZ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152128"/>
          </a:xfrm>
        </p:spPr>
        <p:txBody>
          <a:bodyPr/>
          <a:lstStyle/>
          <a:p>
            <a:r>
              <a:rPr lang="cs-CZ" dirty="0" smtClean="0"/>
              <a:t>SILNIČNÍ VOZIDLA – povinnost minimálních podílů </a:t>
            </a:r>
            <a:r>
              <a:rPr lang="cs-CZ" dirty="0" err="1" smtClean="0"/>
              <a:t>nízkoemisních</a:t>
            </a:r>
            <a:r>
              <a:rPr lang="cs-CZ" dirty="0" smtClean="0"/>
              <a:t> vozidel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280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345638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152128"/>
          </a:xfrm>
        </p:spPr>
        <p:txBody>
          <a:bodyPr/>
          <a:lstStyle/>
          <a:p>
            <a:r>
              <a:rPr lang="cs-CZ" dirty="0" smtClean="0"/>
              <a:t>SILNIČNÍ VOZIDLA – povinnost minimálních podílů </a:t>
            </a:r>
            <a:r>
              <a:rPr lang="cs-CZ" dirty="0" err="1" smtClean="0"/>
              <a:t>nízkoemisních</a:t>
            </a:r>
            <a:r>
              <a:rPr lang="cs-CZ" dirty="0" smtClean="0"/>
              <a:t> vozidel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93" y="2996952"/>
            <a:ext cx="7529213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52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cs-CZ" b="1" dirty="0" smtClean="0"/>
              <a:t>Kritérium kvality: </a:t>
            </a:r>
            <a:r>
              <a:rPr lang="cs-CZ" dirty="0" smtClean="0"/>
              <a:t>sociální, </a:t>
            </a:r>
            <a:r>
              <a:rPr lang="cs-CZ" b="1" dirty="0" smtClean="0"/>
              <a:t>environmentální </a:t>
            </a:r>
            <a:r>
              <a:rPr lang="cs-CZ" dirty="0" smtClean="0"/>
              <a:t>nebo inovační </a:t>
            </a:r>
            <a:r>
              <a:rPr lang="cs-CZ" b="1" dirty="0"/>
              <a:t>aspekty </a:t>
            </a:r>
            <a:r>
              <a:rPr lang="cs-CZ" dirty="0"/>
              <a:t>podle § 116 odst. 2 písm. d) </a:t>
            </a:r>
            <a:r>
              <a:rPr lang="cs-CZ" dirty="0" smtClean="0"/>
              <a:t>ZZVZ</a:t>
            </a:r>
          </a:p>
          <a:p>
            <a:r>
              <a:rPr lang="cs-CZ" dirty="0" smtClean="0"/>
              <a:t>Příklad: podíl </a:t>
            </a:r>
            <a:r>
              <a:rPr lang="cs-CZ" dirty="0"/>
              <a:t>recyklovaných materiálů </a:t>
            </a:r>
            <a:r>
              <a:rPr lang="cs-CZ" dirty="0" smtClean="0"/>
              <a:t>ve</a:t>
            </a:r>
            <a:r>
              <a:rPr lang="cs-CZ" dirty="0"/>
              <a:t> výrobku, s tím, že se stanoví minimální hranice tohoto podílu, a čím větší podíl recyklovaných materiálů budou výrobky obsahovat, tím více bodů v hodnocení nabídka </a:t>
            </a:r>
            <a:r>
              <a:rPr lang="cs-CZ" dirty="0" smtClean="0"/>
              <a:t>získá….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487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Rozhodnutí </a:t>
            </a:r>
            <a:r>
              <a:rPr lang="cs-CZ" dirty="0" err="1" smtClean="0"/>
              <a:t>sp</a:t>
            </a:r>
            <a:r>
              <a:rPr lang="cs-CZ" dirty="0" smtClean="0"/>
              <a:t>. Zn. S179/2018 ze dne 4. 9. 2018</a:t>
            </a:r>
          </a:p>
          <a:p>
            <a:r>
              <a:rPr lang="cs-CZ" dirty="0" smtClean="0"/>
              <a:t>Dodavatel protestoval proti požadavku na emisní limit vozidla.</a:t>
            </a:r>
          </a:p>
          <a:p>
            <a:r>
              <a:rPr lang="cs-CZ" dirty="0" smtClean="0"/>
              <a:t>ÚOHS - Do kvality plnění lze zahrnout i ekologické a sociální aspekty.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na to ÚOHS?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4446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0"/>
            <a:ext cx="8291264" cy="4104456"/>
          </a:xfrm>
        </p:spPr>
        <p:txBody>
          <a:bodyPr>
            <a:normAutofit fontScale="77500" lnSpcReduction="20000"/>
          </a:bodyPr>
          <a:lstStyle/>
          <a:p>
            <a:r>
              <a:rPr lang="cs-CZ" i="1" dirty="0"/>
              <a:t>Z rozhodnutí ÚOHS</a:t>
            </a:r>
            <a:r>
              <a:rPr lang="cs-CZ" i="1" dirty="0">
                <a:hlinkClick r:id="rId3"/>
              </a:rPr>
              <a:t> ÚOHS-R0020/2023/VZ-09777/2023/161</a:t>
            </a:r>
            <a:r>
              <a:rPr lang="cs-CZ" i="1" dirty="0"/>
              <a:t>, </a:t>
            </a:r>
            <a:r>
              <a:rPr lang="cs-CZ" i="1" dirty="0" smtClean="0"/>
              <a:t>které nabylo </a:t>
            </a:r>
            <a:r>
              <a:rPr lang="cs-CZ" i="1" dirty="0"/>
              <a:t>právní moci dne </a:t>
            </a:r>
            <a:r>
              <a:rPr lang="cs-CZ" i="1" dirty="0" smtClean="0"/>
              <a:t>13.03.2023:</a:t>
            </a:r>
            <a:r>
              <a:rPr lang="cs-CZ" i="1" dirty="0"/>
              <a:t> </a:t>
            </a:r>
            <a:endParaRPr lang="cs-CZ" dirty="0"/>
          </a:p>
          <a:p>
            <a:r>
              <a:rPr lang="cs-CZ" dirty="0" smtClean="0"/>
              <a:t>Úřad </a:t>
            </a:r>
            <a:r>
              <a:rPr lang="cs-CZ" dirty="0"/>
              <a:t>v obecné rovině uvedl, že </a:t>
            </a:r>
            <a:r>
              <a:rPr lang="cs-CZ" dirty="0" smtClean="0"/>
              <a:t>volba zadavatele je jeho </a:t>
            </a:r>
            <a:r>
              <a:rPr lang="cs-CZ" dirty="0"/>
              <a:t>výhradním právem </a:t>
            </a:r>
            <a:r>
              <a:rPr lang="cs-CZ" dirty="0" smtClean="0"/>
              <a:t>a </a:t>
            </a:r>
            <a:r>
              <a:rPr lang="cs-CZ" dirty="0"/>
              <a:t>v mezích zákonem stanovených podmínek, zásad a omezení závisí na jeho konkrétních preferencích s přihlédnutím ke specifikům předmětu plnění zadávané veřejné zakázky. </a:t>
            </a:r>
            <a:r>
              <a:rPr lang="cs-CZ" b="1" dirty="0"/>
              <a:t>Ohledně samotného hodnoticího kritéria „Rozsah zatížení životního prostředí při dopravě“ pak Úřad dospěl k závěru, že zadavatelem uvedené důvody pro jeho stanovení vychází z konkrétních logických příčin a jsou podpořeny relevantními argumenty a legitimní úvahou zadavatele</a:t>
            </a:r>
            <a:r>
              <a:rPr lang="cs-CZ" dirty="0"/>
              <a:t>, tudíž jej Úřad neshledal jako excesivní či nepřiměřené a uzavřel, že nevybočují z rámce zákonem nastíněného smyslu environmentálního zadávání</a:t>
            </a:r>
            <a:r>
              <a:rPr lang="cs-CZ" dirty="0" smtClean="0"/>
              <a:t>.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648072"/>
          </a:xfrm>
        </p:spPr>
        <p:txBody>
          <a:bodyPr/>
          <a:lstStyle/>
          <a:p>
            <a:r>
              <a:rPr lang="cs-CZ" dirty="0" smtClean="0"/>
              <a:t>K hodnotícím kritériím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983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888432"/>
          </a:xfrm>
        </p:spPr>
        <p:txBody>
          <a:bodyPr>
            <a:normAutofit fontScale="85000" lnSpcReduction="20000"/>
          </a:bodyPr>
          <a:lstStyle/>
          <a:p>
            <a:r>
              <a:rPr lang="cs-CZ" sz="2200" dirty="0"/>
              <a:t>Z rozhodnutí ÚOHS</a:t>
            </a:r>
            <a:r>
              <a:rPr lang="cs-CZ" sz="2200" dirty="0">
                <a:hlinkClick r:id="rId3"/>
              </a:rPr>
              <a:t> ÚOHS-S0463/2022/VZ-01203/2023/500</a:t>
            </a:r>
            <a:r>
              <a:rPr lang="cs-CZ" sz="2200" dirty="0"/>
              <a:t>, které nabylo právní </a:t>
            </a:r>
            <a:r>
              <a:rPr lang="cs-CZ" sz="2200" dirty="0" smtClean="0"/>
              <a:t>moci </a:t>
            </a:r>
            <a:r>
              <a:rPr lang="cs-CZ" sz="2200" dirty="0"/>
              <a:t>dne 26.01.2023</a:t>
            </a:r>
            <a:r>
              <a:rPr lang="cs-CZ" sz="2200" dirty="0" smtClean="0"/>
              <a:t>:</a:t>
            </a:r>
          </a:p>
          <a:p>
            <a:r>
              <a:rPr lang="cs-CZ" sz="2200" dirty="0"/>
              <a:t>Zadavatel je povinen aplikovat dotčenou zásadu toliko v rámci těch veřejných zakázek, ve kterých je to vzhledem k jejich povaze a smyslu možné a odůvodněné, tedy faktické uplatnění zásad není nezbytné v rámci veškerých zadávaných veřejných zakázek absolutně. </a:t>
            </a:r>
            <a:r>
              <a:rPr lang="cs-CZ" sz="2200" b="1" dirty="0"/>
              <a:t>Zadavatel musí vždy zvážit povahu a smysl připravované veřejné zakázky a na základě toho následně vyhodnotit konkrétní možnosti aplikace této zásady, a to i ve vazbě na další zásady zadávání veřejných zakázek, vymezené § 6 zákona</a:t>
            </a:r>
            <a:r>
              <a:rPr lang="cs-CZ" sz="2200" dirty="0"/>
              <a:t>. Úřad dále poznamenává, že z žádného ustanovení zákona nevyplývá explicitní požadavek na obsah či formu odůvodnění postupu zadavatele v rámci aplikace § 6 odst. 4 zákona, tzn., že zadavatel není povinen vyhotovovat konkrétně označený dokument v písemné podobě, jež by tvořil součást dokumentace o zadávacím řízení ve smyslu § 216 odst. 1 zákona v návaznosti na § 216 odst. 3 zákona.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80120"/>
          </a:xfrm>
        </p:spPr>
        <p:txBody>
          <a:bodyPr/>
          <a:lstStyle/>
          <a:p>
            <a:r>
              <a:rPr lang="cs-CZ" dirty="0"/>
              <a:t>K </a:t>
            </a:r>
            <a:r>
              <a:rPr lang="cs-CZ" dirty="0" smtClean="0"/>
              <a:t>odůvodnění </a:t>
            </a:r>
            <a:r>
              <a:rPr lang="cs-CZ" dirty="0"/>
              <a:t>postupu zadavatele při aplikaci zásady odpovědného zadávání:</a:t>
            </a:r>
          </a:p>
        </p:txBody>
      </p:sp>
    </p:spTree>
    <p:extLst>
      <p:ext uri="{BB962C8B-B14F-4D97-AF65-F5344CB8AC3E}">
        <p14:creationId xmlns:p14="http://schemas.microsoft.com/office/powerpoint/2010/main" val="136077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4248472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/>
              <a:t>Z rozhodnutí ÚOHS</a:t>
            </a:r>
            <a:r>
              <a:rPr lang="cs-CZ" i="1" dirty="0">
                <a:hlinkClick r:id="rId3"/>
              </a:rPr>
              <a:t> ÚOHS-S0463/2022/VZ-01203/2023/500</a:t>
            </a:r>
            <a:r>
              <a:rPr lang="cs-CZ" i="1" dirty="0"/>
              <a:t>, </a:t>
            </a:r>
            <a:r>
              <a:rPr lang="cs-CZ" i="1" dirty="0" smtClean="0"/>
              <a:t>které nabylo </a:t>
            </a:r>
            <a:r>
              <a:rPr lang="cs-CZ" i="1" dirty="0"/>
              <a:t>právní moci dne </a:t>
            </a:r>
            <a:r>
              <a:rPr lang="cs-CZ" i="1" dirty="0" smtClean="0"/>
              <a:t>26.01.2023:</a:t>
            </a:r>
            <a:r>
              <a:rPr lang="cs-CZ" i="1" dirty="0"/>
              <a:t> </a:t>
            </a:r>
            <a:endParaRPr lang="cs-CZ" i="1" dirty="0" smtClean="0"/>
          </a:p>
          <a:p>
            <a:r>
              <a:rPr lang="cs-CZ" dirty="0" smtClean="0"/>
              <a:t>Z </a:t>
            </a:r>
            <a:r>
              <a:rPr lang="cs-CZ" dirty="0"/>
              <a:t>rozhodnutí ÚOHS ÚOHS-S0463/2022/VZ-01203/2023/500, nabylo právní moci dne 26.01.2023. </a:t>
            </a:r>
            <a:r>
              <a:rPr lang="cs-CZ" dirty="0" smtClean="0"/>
              <a:t>Úřad </a:t>
            </a:r>
            <a:r>
              <a:rPr lang="cs-CZ" dirty="0"/>
              <a:t>k tomuto opakuje, že i ze samotné definice pojmů sociálně a environmentálně odpovědného zadávání [srov. § 28 odst. 1 písm. p) a q) zákona] vyplývá značná rozmanitost možných přístupů ve vztahu k dodržování těchto zásad. </a:t>
            </a:r>
            <a:r>
              <a:rPr lang="cs-CZ" b="1" dirty="0"/>
              <a:t>Ačkoli by tedy bylo možné uplatnit některý z přístupů k uvedeným zásadám předkládaný navrhovatelem, nelze z této skutečnosti dovozovat porušení zákona zadavatelem. </a:t>
            </a:r>
            <a:r>
              <a:rPr lang="cs-CZ" dirty="0"/>
              <a:t>Uplatnění jednotlivých postupů je tak zadavateli ponecháno pouze jakožto možnost, kdy skutečnost, že zadavatel v šetřeném případě této možnosti nevyužil, nezakládá nezákonnost jeho postupu v zadávacím řízení, když předmětné zásady v zadávacím řízení zohlednil (jak dovodil Úřad výše). Výše uvedené lze zjednodušeně shrnout tak, že bezesporu jsou možné i přístupy, kdy se předmětné zásady výrazně více promítnou do zadávacích podmínek, avšak nelze postup zadavatele, který předmětné základní zásady v zadávacích podmínkách reflektuje, byť ve volnější míře, označit za nezákonný.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224136"/>
          </a:xfrm>
        </p:spPr>
        <p:txBody>
          <a:bodyPr/>
          <a:lstStyle/>
          <a:p>
            <a:r>
              <a:rPr lang="cs-CZ" b="0" u="sng" dirty="0"/>
              <a:t>Implementace zásad odpovědného zadávání: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434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Metodiky ekologické</a:t>
            </a:r>
          </a:p>
          <a:p>
            <a:r>
              <a:rPr lang="cs-CZ" dirty="0">
                <a:hlinkClick r:id="rId3"/>
              </a:rPr>
              <a:t>www.portal-vz.cz/metodiky-stanoviska</a:t>
            </a:r>
            <a:endParaRPr lang="cs-CZ" dirty="0"/>
          </a:p>
          <a:p>
            <a:r>
              <a:rPr lang="cs-CZ" dirty="0" smtClean="0"/>
              <a:t>Kompletní informace k OVZ, metodiky a příklady dobré praxe:</a:t>
            </a:r>
          </a:p>
          <a:p>
            <a:r>
              <a:rPr lang="cs-CZ" dirty="0" smtClean="0">
                <a:hlinkClick r:id="rId4"/>
              </a:rPr>
              <a:t>www.sovz.cz</a:t>
            </a:r>
            <a:endParaRPr lang="cs-CZ" dirty="0" smtClean="0"/>
          </a:p>
          <a:p>
            <a:r>
              <a:rPr lang="cs-CZ" dirty="0" smtClean="0"/>
              <a:t>Iniciativa k odpovědnému nakupování</a:t>
            </a:r>
          </a:p>
          <a:p>
            <a:r>
              <a:rPr lang="cs-CZ" dirty="0">
                <a:hlinkClick r:id="rId5"/>
              </a:rPr>
              <a:t>Odpovědné nakupování - ČR 2030 | Závazky (cr2030.cz)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odkazy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07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9000"/>
            <a:ext cx="9144000" cy="108012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4400" dirty="0" smtClean="0">
                <a:solidFill>
                  <a:schemeClr val="accent1"/>
                </a:solidFill>
              </a:rPr>
              <a:t>DĚKUJI </a:t>
            </a:r>
            <a:r>
              <a:rPr lang="cs-CZ" sz="4400" dirty="0">
                <a:solidFill>
                  <a:schemeClr val="accent1"/>
                </a:solidFill>
              </a:rPr>
              <a:t>ZA POZORNOST</a:t>
            </a:r>
            <a:endParaRPr lang="en-US" sz="4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3916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924944"/>
            <a:ext cx="8291264" cy="3528392"/>
          </a:xfrm>
        </p:spPr>
        <p:txBody>
          <a:bodyPr>
            <a:normAutofit/>
          </a:bodyPr>
          <a:lstStyle/>
          <a:p>
            <a:pPr lvl="0"/>
            <a:r>
              <a:rPr lang="cs-CZ" sz="1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Definic je více, ale v zásadě jde o snahu snižovat při zadávání VZ </a:t>
            </a:r>
            <a:r>
              <a:rPr lang="cs-CZ" sz="1800" b="1" dirty="0">
                <a:solidFill>
                  <a:srgbClr val="000000"/>
                </a:solidFill>
                <a:ea typeface="Times New Roman" panose="02020603050405020304" pitchFamily="18" charset="0"/>
              </a:rPr>
              <a:t>zátěž </a:t>
            </a:r>
            <a:r>
              <a:rPr lang="cs-CZ" sz="1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na životní </a:t>
            </a:r>
            <a:r>
              <a:rPr lang="cs-CZ" sz="1800" b="1" dirty="0">
                <a:solidFill>
                  <a:srgbClr val="000000"/>
                </a:solidFill>
                <a:ea typeface="Times New Roman" panose="02020603050405020304" pitchFamily="18" charset="0"/>
              </a:rPr>
              <a:t>prostředí</a:t>
            </a:r>
            <a:r>
              <a:rPr lang="cs-CZ" sz="1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</a:p>
          <a:p>
            <a:pPr lvl="0"/>
            <a:r>
              <a:rPr lang="cs-CZ" sz="1800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Snižování emisí, využívání obnovitelných zdrojů, recyklace, úspora energií, nakládání s odpady, ….</a:t>
            </a:r>
            <a:r>
              <a:rPr lang="cs-CZ" sz="1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</a:p>
          <a:p>
            <a:pPr lvl="0"/>
            <a:r>
              <a:rPr lang="cs-CZ" sz="1800" dirty="0">
                <a:hlinkClick r:id="rId3"/>
              </a:rPr>
              <a:t>Databáze Strategií - </a:t>
            </a:r>
            <a:r>
              <a:rPr lang="cs-CZ" sz="1800" dirty="0" err="1">
                <a:hlinkClick r:id="rId3"/>
              </a:rPr>
              <a:t>home</a:t>
            </a:r>
            <a:r>
              <a:rPr lang="cs-CZ" sz="1800" dirty="0">
                <a:hlinkClick r:id="rId3"/>
              </a:rPr>
              <a:t> | Databáze strategií - portál pro strategické řízení (databaze-strategie.cz)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5"/>
            <a:ext cx="8075240" cy="1440161"/>
          </a:xfrm>
        </p:spPr>
        <p:txBody>
          <a:bodyPr/>
          <a:lstStyle/>
          <a:p>
            <a:r>
              <a:rPr lang="cs-CZ" dirty="0"/>
              <a:t>Pojem </a:t>
            </a:r>
            <a:r>
              <a:rPr lang="cs-CZ" dirty="0" smtClean="0"/>
              <a:t>environmentálně odpovědného (zeleného, ekologického) veřejného zadávání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5013176"/>
            <a:ext cx="31683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2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 28 odst. 1 písm. q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b="1" dirty="0" smtClean="0"/>
              <a:t>environmentálně odpovědné zadávání</a:t>
            </a:r>
            <a:r>
              <a:rPr lang="cs-CZ" dirty="0" smtClean="0"/>
              <a:t>: </a:t>
            </a:r>
          </a:p>
          <a:p>
            <a:r>
              <a:rPr lang="cs-CZ" dirty="0" smtClean="0"/>
              <a:t>postup </a:t>
            </a:r>
            <a:r>
              <a:rPr lang="cs-CZ" dirty="0"/>
              <a:t>podle tohoto zákona, při kterém má zadavatel povinnost zohlednit </a:t>
            </a:r>
            <a:r>
              <a:rPr lang="cs-CZ" b="1" dirty="0"/>
              <a:t>například</a:t>
            </a:r>
            <a:r>
              <a:rPr lang="cs-CZ" dirty="0"/>
              <a:t> </a:t>
            </a:r>
            <a:r>
              <a:rPr lang="cs-CZ" b="1" dirty="0"/>
              <a:t>dopad na životní prostředí, trvale udržitelný rozvoj, životní cyklus dodávky, služby nebo stavební práce </a:t>
            </a:r>
            <a:r>
              <a:rPr lang="cs-CZ" dirty="0"/>
              <a:t>a další environmentálně relevantní hlediska spojená s veřejnou </a:t>
            </a:r>
            <a:r>
              <a:rPr lang="cs-CZ" dirty="0" smtClean="0"/>
              <a:t>zakázkou 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 ZZVZ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4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064896" cy="4104456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 smtClean="0"/>
              <a:t>V ZZVZ od 1. 1. 2021, novelizováno od 16. 7. 2023</a:t>
            </a:r>
          </a:p>
          <a:p>
            <a:r>
              <a:rPr lang="cs-CZ" b="1" dirty="0" smtClean="0"/>
              <a:t>§ 6 odst. 4 </a:t>
            </a:r>
            <a:r>
              <a:rPr lang="cs-CZ" dirty="0" smtClean="0"/>
              <a:t> </a:t>
            </a:r>
          </a:p>
          <a:p>
            <a:r>
              <a:rPr lang="cs-CZ" dirty="0" smtClean="0"/>
              <a:t>(4) Zadavatel </a:t>
            </a:r>
            <a:r>
              <a:rPr lang="cs-CZ" dirty="0"/>
              <a:t>je při postupu podle tohoto zákona, a to při vytváření zadávacích podmínek, hodnocení nabídek a výběru dodavatele, povinen za předpokladu, že to bude vzhledem k povaze a smyslu zakázky </a:t>
            </a:r>
            <a:r>
              <a:rPr lang="cs-CZ" b="1" u="sng" dirty="0" smtClean="0"/>
              <a:t>vhodné</a:t>
            </a:r>
            <a:r>
              <a:rPr lang="cs-CZ" dirty="0" smtClean="0"/>
              <a:t>, </a:t>
            </a:r>
            <a:r>
              <a:rPr lang="cs-CZ" dirty="0"/>
              <a:t>dodržovat zásady sociálně odpovědného zadávání, </a:t>
            </a:r>
            <a:r>
              <a:rPr lang="cs-CZ" b="1" dirty="0"/>
              <a:t>environmentálně odpovědného zadávání</a:t>
            </a:r>
            <a:r>
              <a:rPr lang="cs-CZ" dirty="0"/>
              <a:t> a inovací ve smyslu tohoto zákona. Svůj postup je zadavatel povinen řádně </a:t>
            </a:r>
            <a:r>
              <a:rPr lang="cs-CZ" dirty="0" smtClean="0"/>
              <a:t>odůvodnit.</a:t>
            </a:r>
            <a:r>
              <a:rPr lang="cs-CZ" baseline="30000" dirty="0" smtClean="0"/>
              <a:t>52) </a:t>
            </a:r>
          </a:p>
          <a:p>
            <a:r>
              <a:rPr lang="cs-CZ" baseline="30000" dirty="0" smtClean="0"/>
              <a:t>52) </a:t>
            </a:r>
            <a:r>
              <a:rPr lang="cs-CZ" dirty="0" smtClean="0"/>
              <a:t>usnesení </a:t>
            </a:r>
            <a:r>
              <a:rPr lang="cs-CZ" dirty="0"/>
              <a:t>vlády č. 531 z r. 2017 (o Pravidlech uplatňování odpovědného přístupu při zadávání veřejných zakázek a nákupech státní správy a samosprávy</a:t>
            </a:r>
            <a:endParaRPr lang="cs-CZ" baseline="30000" dirty="0" smtClean="0"/>
          </a:p>
          <a:p>
            <a:r>
              <a:rPr lang="cs-CZ" b="1" dirty="0" smtClean="0"/>
              <a:t>Po novele zásady odpovědného zadávání nedopadají na VZMR</a:t>
            </a:r>
          </a:p>
          <a:p>
            <a:r>
              <a:rPr lang="cs-CZ" b="1" dirty="0" smtClean="0"/>
              <a:t>§ 31 </a:t>
            </a:r>
            <a:r>
              <a:rPr lang="cs-CZ" dirty="0" smtClean="0"/>
              <a:t>Výjimka </a:t>
            </a:r>
            <a:r>
              <a:rPr lang="cs-CZ" dirty="0"/>
              <a:t>pro veřejné zakázky malého rozsahu</a:t>
            </a:r>
          </a:p>
          <a:p>
            <a:r>
              <a:rPr lang="cs-CZ" dirty="0"/>
              <a:t>Zadavatel není povinen zadat v zadávacím řízení veřejnou zakázku malého rozsahu. Při jejím zadávání je však zadavatel povinen dodržet zásady podle § 6 </a:t>
            </a:r>
            <a:r>
              <a:rPr lang="cs-CZ" b="1" dirty="0"/>
              <a:t>odst. 1 až 3</a:t>
            </a:r>
            <a:r>
              <a:rPr lang="cs-CZ" dirty="0"/>
              <a:t>.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1029" y="1452194"/>
            <a:ext cx="8435280" cy="1008112"/>
          </a:xfrm>
        </p:spPr>
        <p:txBody>
          <a:bodyPr/>
          <a:lstStyle/>
          <a:p>
            <a:r>
              <a:rPr lang="cs-CZ" dirty="0" smtClean="0"/>
              <a:t>ZZVZ – zásada environmentálně odpovědného zadávání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91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Technická kvalifikace</a:t>
            </a:r>
          </a:p>
          <a:p>
            <a:pPr marL="514350" indent="-514350">
              <a:buFontTx/>
              <a:buAutoNum type="arabicPeriod"/>
            </a:pPr>
            <a:r>
              <a:rPr lang="cs-CZ" dirty="0" smtClean="0"/>
              <a:t>Technické (smluvní) podmínky</a:t>
            </a:r>
          </a:p>
          <a:p>
            <a:pPr marL="514350" indent="-514350">
              <a:buAutoNum type="arabicPeriod"/>
            </a:pPr>
            <a:r>
              <a:rPr lang="cs-CZ" dirty="0" smtClean="0"/>
              <a:t>Zvláštní podmínka plnění VZ</a:t>
            </a:r>
          </a:p>
          <a:p>
            <a:pPr marL="514350" indent="-514350">
              <a:buAutoNum type="arabicPeriod"/>
            </a:pP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v ZZVZ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557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opatření </a:t>
            </a:r>
            <a:r>
              <a:rPr lang="cs-CZ" b="1" dirty="0"/>
              <a:t>v oblasti řízení z hlediska ochrany životního prostředí</a:t>
            </a:r>
            <a:r>
              <a:rPr lang="cs-CZ" dirty="0"/>
              <a:t>, které bude dodavatel schopen použít při plnění veřejné zakázky </a:t>
            </a:r>
            <a:r>
              <a:rPr lang="cs-CZ" dirty="0" smtClean="0"/>
              <a:t>- podle </a:t>
            </a:r>
            <a:r>
              <a:rPr lang="cs-CZ" dirty="0"/>
              <a:t>§ 79 odst. 2 písm. h) </a:t>
            </a:r>
          </a:p>
          <a:p>
            <a:pPr marL="457200" indent="-457200"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pojitost s § </a:t>
            </a:r>
            <a:r>
              <a:rPr lang="cs-CZ" dirty="0"/>
              <a:t>80 odst. </a:t>
            </a:r>
            <a:r>
              <a:rPr lang="cs-CZ" dirty="0" smtClean="0"/>
              <a:t>2 (pokud zadavatel vyžaduje systém nebo normy, musí se jednat o EMAS          nebo jiný systém environmentálního řízení v souladu s příslušným předpisem EU nebo normu založenou na evropských nebo mezinárodních normách přijatých akreditovanými subjekty)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vždy </a:t>
            </a:r>
            <a:r>
              <a:rPr lang="cs-CZ" dirty="0"/>
              <a:t>je </a:t>
            </a:r>
            <a:r>
              <a:rPr lang="cs-CZ" dirty="0" smtClean="0"/>
              <a:t>nutná </a:t>
            </a:r>
            <a:r>
              <a:rPr lang="cs-CZ" dirty="0"/>
              <a:t>vazba na použití při plnění VZ a adekvátnost pro plnění VZ v odpovídající kvalitě!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kvalifikace</a:t>
            </a:r>
            <a:endParaRPr lang="cs-CZ" dirty="0"/>
          </a:p>
        </p:txBody>
      </p:sp>
      <p:pic>
        <p:nvPicPr>
          <p:cNvPr id="1026" name="Picture 2" descr="https://www.cenia.cz/wp-content/uploads/2019/02/EMAS_CZ-587x102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45024"/>
            <a:ext cx="720079" cy="45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63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EMAS x ISO 14001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www.cenia.cz</a:t>
            </a:r>
            <a:r>
              <a:rPr lang="cs-CZ" dirty="0" smtClean="0"/>
              <a:t>:</a:t>
            </a:r>
          </a:p>
          <a:p>
            <a:endParaRPr lang="cs-CZ" dirty="0"/>
          </a:p>
        </p:txBody>
      </p:sp>
      <p:pic>
        <p:nvPicPr>
          <p:cNvPr id="9" name="Zástupný symbol pro obsah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1669" y="2924943"/>
            <a:ext cx="4450531" cy="30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12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N</a:t>
            </a:r>
            <a:r>
              <a:rPr lang="cs-CZ" dirty="0" smtClean="0"/>
              <a:t>astavení </a:t>
            </a:r>
            <a:r>
              <a:rPr lang="cs-CZ" dirty="0"/>
              <a:t>technických podmínek prostřednictvím parametrů vyjadřujících </a:t>
            </a:r>
            <a:r>
              <a:rPr lang="cs-CZ" b="1" dirty="0"/>
              <a:t>požadavky na výkon nebo funkci, popis účelu nebo potřeb, které mají být naplněny</a:t>
            </a:r>
            <a:r>
              <a:rPr lang="cs-CZ" dirty="0"/>
              <a:t> (§ 89 odst. 1 písm. a) </a:t>
            </a:r>
            <a:r>
              <a:rPr lang="cs-CZ" dirty="0" smtClean="0"/>
              <a:t>ZZVZ</a:t>
            </a:r>
          </a:p>
          <a:p>
            <a:r>
              <a:rPr lang="cs-CZ" dirty="0" smtClean="0"/>
              <a:t>nebo </a:t>
            </a:r>
            <a:r>
              <a:rPr lang="cs-CZ" b="1" dirty="0"/>
              <a:t>odkazem na štítky – ekoznačky </a:t>
            </a:r>
            <a:r>
              <a:rPr lang="cs-CZ" dirty="0"/>
              <a:t>(§ 89 odst. 1 písm. c) a § </a:t>
            </a:r>
            <a:r>
              <a:rPr lang="cs-CZ" dirty="0" smtClean="0"/>
              <a:t>94 ZZVZ)</a:t>
            </a:r>
            <a:r>
              <a:rPr lang="cs-CZ" b="1" dirty="0"/>
              <a:t>:</a:t>
            </a:r>
            <a:r>
              <a:rPr lang="cs-CZ" b="1" dirty="0" smtClean="0"/>
              <a:t> 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požadavky na označení štítkem se musí týkat výhradně kritérií, která souvisejí s předmětem VZ</a:t>
            </a:r>
          </a:p>
          <a:p>
            <a:pPr marL="457200" indent="-457200"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usí být vhodné pro vymezení vlastností předmětu VZ</a:t>
            </a:r>
          </a:p>
          <a:p>
            <a:pPr marL="457200" indent="-45720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ožadavky na proceduru přidělení štítků, jejich přístupnost a nezávislost přidělování štítku na dodavateli</a:t>
            </a:r>
            <a:endParaRPr lang="cs-CZ" dirty="0"/>
          </a:p>
          <a:p>
            <a:r>
              <a:rPr lang="cs-CZ" u="sng" dirty="0" smtClean="0">
                <a:hlinkClick r:id="rId3"/>
              </a:rPr>
              <a:t>www.ekoznacka.cz</a:t>
            </a:r>
            <a:r>
              <a:rPr lang="cs-CZ" dirty="0" smtClean="0"/>
              <a:t>      </a:t>
            </a:r>
            <a:r>
              <a:rPr lang="cs-CZ" u="sng" dirty="0" smtClean="0">
                <a:hlinkClick r:id="rId4"/>
              </a:rPr>
              <a:t>stanovisko_stitky-</a:t>
            </a:r>
            <a:r>
              <a:rPr lang="cs-CZ" u="sng" dirty="0">
                <a:hlinkClick r:id="rId4"/>
              </a:rPr>
              <a:t>§-94.pdf (sovz.cz)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zadavatel musí </a:t>
            </a:r>
            <a:r>
              <a:rPr lang="cs-CZ" dirty="0"/>
              <a:t>přijmout jakýkoli jiný vhodný štítek osvědčující, že dodávky, služby nebo stavební práce splňují rovnocenné požadavky, případně jiný vhodný </a:t>
            </a:r>
            <a:r>
              <a:rPr lang="cs-CZ" dirty="0" smtClean="0"/>
              <a:t>důkaz, pokud zadavatel prokazatelně neměl možnost požadovaný nebo rovnocenný štítek získat</a:t>
            </a:r>
            <a:endParaRPr lang="cs-CZ" dirty="0"/>
          </a:p>
          <a:p>
            <a:r>
              <a:rPr lang="cs-CZ" dirty="0" smtClean="0"/>
              <a:t>§ </a:t>
            </a:r>
            <a:r>
              <a:rPr lang="cs-CZ" dirty="0"/>
              <a:t>89 odst. </a:t>
            </a:r>
            <a:r>
              <a:rPr lang="cs-CZ" dirty="0" smtClean="0"/>
              <a:t>2 ZZVZ </a:t>
            </a:r>
            <a:r>
              <a:rPr lang="cs-CZ" dirty="0"/>
              <a:t>Technické podmínky mohou zahrnovat rovněž charakteristiky z hlediska vlivu na životní prostředí.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Technické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98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Lze využít </a:t>
            </a:r>
            <a:r>
              <a:rPr lang="cs-CZ" b="1" dirty="0" smtClean="0"/>
              <a:t>zvláštní podmínku plnění VZ </a:t>
            </a:r>
            <a:r>
              <a:rPr lang="cs-CZ" b="1" dirty="0"/>
              <a:t>v oblasti vlivu </a:t>
            </a:r>
            <a:r>
              <a:rPr lang="cs-CZ" b="1" dirty="0" smtClean="0"/>
              <a:t>předmětu </a:t>
            </a:r>
            <a:r>
              <a:rPr lang="cs-CZ" b="1" dirty="0"/>
              <a:t>veřejné zakázky na životní prostředí  </a:t>
            </a:r>
            <a:r>
              <a:rPr lang="cs-CZ" dirty="0"/>
              <a:t>podle § 37 odst. 1 písm. d) </a:t>
            </a:r>
            <a:r>
              <a:rPr lang="cs-CZ" dirty="0" smtClean="0"/>
              <a:t>ZZVZ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musí se ji zavázat plnit každý dodavatel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usí souviset s předmětem plnění VZ, musí zde být nějaký vliv předmětu VZ na životní prostředí – typicky např. požadavek na postup šetrný k životnímu prostředí (u služby či stavební práce), u dodávky proces výroby šetrný k životnímu prostředí apod.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lze </a:t>
            </a:r>
            <a:r>
              <a:rPr lang="cs-CZ" dirty="0"/>
              <a:t>využít </a:t>
            </a:r>
            <a:r>
              <a:rPr lang="cs-CZ" dirty="0" smtClean="0"/>
              <a:t>možnost požadovat předložení dokladů až </a:t>
            </a:r>
            <a:r>
              <a:rPr lang="cs-CZ" dirty="0"/>
              <a:t>vybraným dodavatelem </a:t>
            </a:r>
            <a:r>
              <a:rPr lang="cs-CZ" dirty="0" smtClean="0"/>
              <a:t>podle § 104</a:t>
            </a:r>
          </a:p>
          <a:p>
            <a:r>
              <a:rPr lang="cs-CZ" dirty="0" smtClean="0"/>
              <a:t>X kritérium </a:t>
            </a:r>
            <a:r>
              <a:rPr lang="cs-CZ" dirty="0"/>
              <a:t>hodnocení </a:t>
            </a:r>
            <a:r>
              <a:rPr lang="cs-CZ" dirty="0" smtClean="0"/>
              <a:t>– může se stát, že žádný dodavatel nebude ochoten uvedené splnit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podmínka plnění 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919453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14963</TotalTime>
  <Words>1404</Words>
  <Application>Microsoft Office PowerPoint</Application>
  <PresentationFormat>Předvádění na obrazovce (4:3)</PresentationFormat>
  <Paragraphs>113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MMR_klas</vt:lpstr>
      <vt:lpstr>Prezentace aplikace PowerPoint</vt:lpstr>
      <vt:lpstr>Pojem environmentálně odpovědného (zeleného, ekologického) veřejného zadávání </vt:lpstr>
      <vt:lpstr>Definice v ZZVZ</vt:lpstr>
      <vt:lpstr>ZZVZ – zásada environmentálně odpovědného zadávání</vt:lpstr>
      <vt:lpstr>Nástroje v ZZVZ</vt:lpstr>
      <vt:lpstr>Technická kvalifikace</vt:lpstr>
      <vt:lpstr>Systém EMAS x ISO 14001</vt:lpstr>
      <vt:lpstr>Technické podmínky</vt:lpstr>
      <vt:lpstr>Zvláštní podmínka plnění VZ</vt:lpstr>
      <vt:lpstr>SILNIČNÍ VOZIDLA – povinnost minimálních podílů nízkoemisních vozidel</vt:lpstr>
      <vt:lpstr>SILNIČNÍ VOZIDLA – povinnost minimálních podílů nízkoemisních vozidel</vt:lpstr>
      <vt:lpstr>Hodnocení</vt:lpstr>
      <vt:lpstr>Co na to ÚOHS?</vt:lpstr>
      <vt:lpstr>K hodnotícím kritériím</vt:lpstr>
      <vt:lpstr>K odůvodnění postupu zadavatele při aplikaci zásady odpovědného zadávání:</vt:lpstr>
      <vt:lpstr>Implementace zásad odpovědného zadávání:</vt:lpstr>
      <vt:lpstr>Důležité odkazy</vt:lpstr>
      <vt:lpstr>DĚKUJI ZA POZORNOST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*</dc:creator>
  <cp:lastModifiedBy>Nedvědická Jana</cp:lastModifiedBy>
  <cp:revision>1111</cp:revision>
  <cp:lastPrinted>2018-01-17T08:20:30Z</cp:lastPrinted>
  <dcterms:created xsi:type="dcterms:W3CDTF">2012-11-28T11:32:44Z</dcterms:created>
  <dcterms:modified xsi:type="dcterms:W3CDTF">2023-11-22T08:05:01Z</dcterms:modified>
</cp:coreProperties>
</file>