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762" r:id="rId2"/>
    <p:sldId id="1225" r:id="rId3"/>
    <p:sldId id="1197" r:id="rId4"/>
    <p:sldId id="1234" r:id="rId5"/>
    <p:sldId id="1235" r:id="rId6"/>
    <p:sldId id="1223" r:id="rId7"/>
    <p:sldId id="1222" r:id="rId8"/>
    <p:sldId id="1226" r:id="rId9"/>
    <p:sldId id="1227" r:id="rId10"/>
    <p:sldId id="1228" r:id="rId11"/>
    <p:sldId id="1232" r:id="rId12"/>
    <p:sldId id="1229" r:id="rId13"/>
    <p:sldId id="1224" r:id="rId14"/>
    <p:sldId id="1231" r:id="rId15"/>
    <p:sldId id="1230" r:id="rId16"/>
    <p:sldId id="1152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24" autoAdjust="0"/>
    <p:restoredTop sz="88249" autoAdjust="0"/>
  </p:normalViewPr>
  <p:slideViewPr>
    <p:cSldViewPr>
      <p:cViewPr varScale="1">
        <p:scale>
          <a:sx n="117" d="100"/>
          <a:sy n="117" d="100"/>
        </p:scale>
        <p:origin x="11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09.11.2023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09.11.2023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4" rIns="91669" bIns="4583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69" tIns="45834" rIns="91669" bIns="4583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178A0-1E68-4502-A3F7-15E4EA4A7219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28307C-8575-4F60-9FAB-B81676BCD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40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07014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8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390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39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3900" b="1" dirty="0" smtClean="0">
                <a:solidFill>
                  <a:srgbClr val="000099"/>
                </a:solidFill>
              </a:rPr>
              <a:t>Jistota</a:t>
            </a:r>
            <a:endParaRPr lang="cs-CZ" sz="39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endParaRPr lang="cs-CZ" sz="12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r>
              <a:rPr lang="cs-CZ" sz="2000" b="1" dirty="0" smtClean="0">
                <a:solidFill>
                  <a:srgbClr val="000099"/>
                </a:solidFill>
              </a:rPr>
              <a:t>Vlastimil Fidler</a:t>
            </a:r>
          </a:p>
          <a:p>
            <a:pPr marL="0" indent="0" algn="r">
              <a:buNone/>
            </a:pPr>
            <a:r>
              <a:rPr lang="cs-CZ" sz="2000" b="1" dirty="0" smtClean="0">
                <a:solidFill>
                  <a:srgbClr val="000099"/>
                </a:solidFill>
              </a:rPr>
              <a:t>Ministerstvo pro místní rozvoj</a:t>
            </a:r>
            <a:endParaRPr lang="cs-CZ" sz="2000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3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účastník </a:t>
            </a:r>
            <a:r>
              <a:rPr lang="cs-CZ" sz="2400" dirty="0"/>
              <a:t>zadávacího řízení povinen zajistit </a:t>
            </a:r>
            <a:r>
              <a:rPr lang="cs-CZ" sz="2400" dirty="0" smtClean="0"/>
              <a:t>platnost </a:t>
            </a:r>
            <a:r>
              <a:rPr lang="cs-CZ" sz="2400" dirty="0"/>
              <a:t>po celou dobu trvání zadávací </a:t>
            </a:r>
            <a:r>
              <a:rPr lang="cs-CZ" sz="2400" dirty="0" smtClean="0"/>
              <a:t>lhůty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adavatel </a:t>
            </a:r>
            <a:r>
              <a:rPr lang="cs-CZ" sz="2400" dirty="0"/>
              <a:t>může v zadávacích podmínkách požadovat, aby doklady </a:t>
            </a:r>
            <a:r>
              <a:rPr lang="cs-CZ" sz="2400" dirty="0" smtClean="0"/>
              <a:t>o jistotě byly </a:t>
            </a:r>
            <a:r>
              <a:rPr lang="cs-CZ" sz="2400" dirty="0"/>
              <a:t>předloženy v originále nebo úředně ověřené </a:t>
            </a:r>
            <a:r>
              <a:rPr lang="cs-CZ" sz="2400" dirty="0" smtClean="0"/>
              <a:t>kopii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PLATNOST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88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absenci dokladů lze zhojit postupem podle § 46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zmírnění </a:t>
            </a:r>
            <a:r>
              <a:rPr lang="cs-CZ" sz="2400" dirty="0"/>
              <a:t>pravidel pro vylučování: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může vyloučit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neprokázání poskytnutí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nezajištění </a:t>
            </a:r>
            <a:r>
              <a:rPr lang="cs-CZ" sz="2400" dirty="0"/>
              <a:t>jistoty po celou dobu trvání zadávací lhůty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/>
              <a:t>vybraného </a:t>
            </a:r>
            <a:r>
              <a:rPr lang="cs-CZ" sz="2400" dirty="0"/>
              <a:t>dodavatele </a:t>
            </a:r>
            <a:r>
              <a:rPr lang="cs-CZ" sz="2400" b="1" dirty="0"/>
              <a:t>musí</a:t>
            </a:r>
            <a:r>
              <a:rPr lang="cs-CZ" sz="2400" dirty="0"/>
              <a:t> vyloučit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dirty="0"/>
              <a:t>nezajištění jistoty po celou dobu trvání zadávací lhůt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7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bez zbytečného odkladu </a:t>
            </a:r>
            <a:endParaRPr lang="cs-CZ" sz="2400" dirty="0" smtClean="0"/>
          </a:p>
          <a:p>
            <a:pPr lvl="1"/>
            <a:r>
              <a:rPr lang="cs-CZ" sz="2000" dirty="0" smtClean="0"/>
              <a:t>peněžní </a:t>
            </a:r>
            <a:r>
              <a:rPr lang="cs-CZ" sz="2000" dirty="0"/>
              <a:t>jistotu včetně úroků zúčtovaných peněžním </a:t>
            </a:r>
            <a:r>
              <a:rPr lang="cs-CZ" sz="2000" dirty="0" smtClean="0"/>
              <a:t>ústavem</a:t>
            </a:r>
          </a:p>
          <a:p>
            <a:pPr lvl="1"/>
            <a:r>
              <a:rPr lang="cs-CZ" sz="2000" dirty="0" smtClean="0"/>
              <a:t>originál </a:t>
            </a:r>
            <a:r>
              <a:rPr lang="cs-CZ" sz="2000" dirty="0"/>
              <a:t>záruční listiny </a:t>
            </a:r>
            <a:endParaRPr lang="cs-CZ" sz="2000" dirty="0" smtClean="0"/>
          </a:p>
          <a:p>
            <a:pPr lvl="1"/>
            <a:r>
              <a:rPr lang="cs-CZ" sz="2000" dirty="0" smtClean="0"/>
              <a:t>písemné </a:t>
            </a:r>
            <a:r>
              <a:rPr lang="cs-CZ" sz="2000" dirty="0"/>
              <a:t>prohlášení pojistitele</a:t>
            </a:r>
          </a:p>
          <a:p>
            <a:endParaRPr lang="cs-CZ" sz="900" dirty="0"/>
          </a:p>
          <a:p>
            <a:r>
              <a:rPr lang="cs-CZ" sz="2400" dirty="0" smtClean="0"/>
              <a:t>po </a:t>
            </a:r>
            <a:r>
              <a:rPr lang="cs-CZ" sz="2400" dirty="0"/>
              <a:t>uplynutí zadávací </a:t>
            </a:r>
            <a:r>
              <a:rPr lang="cs-CZ" sz="2400" dirty="0" smtClean="0"/>
              <a:t>lhůty</a:t>
            </a:r>
            <a:endParaRPr lang="cs-CZ" sz="2400" dirty="0"/>
          </a:p>
          <a:p>
            <a:r>
              <a:rPr lang="cs-CZ" sz="2400" dirty="0" smtClean="0"/>
              <a:t>po zániku účasti </a:t>
            </a:r>
            <a:r>
              <a:rPr lang="cs-CZ" sz="2400" dirty="0"/>
              <a:t>v zadávacím řízení před koncem zadávací </a:t>
            </a:r>
            <a:r>
              <a:rPr lang="cs-CZ" sz="2400" dirty="0" smtClean="0"/>
              <a:t>lhůty</a:t>
            </a:r>
            <a:endParaRPr lang="cs-CZ" sz="2400" dirty="0"/>
          </a:p>
          <a:p>
            <a:endParaRPr lang="cs-CZ" sz="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VRÁCENÍ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5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jestliže </a:t>
            </a:r>
            <a:r>
              <a:rPr lang="cs-CZ" sz="2400" dirty="0"/>
              <a:t>účastníku zadávacího řízení v zadávací lhůtě zanikla účast v zadávacím řízení po </a:t>
            </a:r>
            <a:r>
              <a:rPr lang="cs-CZ" sz="2400" dirty="0" smtClean="0"/>
              <a:t>vyloučení, pokud před uzavřením smlouvy </a:t>
            </a:r>
          </a:p>
          <a:p>
            <a:r>
              <a:rPr lang="cs-CZ" sz="2400" dirty="0" smtClean="0"/>
              <a:t>a) nebylo možné </a:t>
            </a:r>
            <a:r>
              <a:rPr lang="cs-CZ" sz="2400" dirty="0"/>
              <a:t>zjistit údaje o jeho skutečném majiteli z evidence skutečných </a:t>
            </a:r>
            <a:r>
              <a:rPr lang="cs-CZ" sz="2400" dirty="0" smtClean="0"/>
              <a:t>majitelů, je-li </a:t>
            </a:r>
            <a:r>
              <a:rPr lang="cs-CZ" sz="2400" dirty="0"/>
              <a:t>českou právnickou osobou, která má skutečného majitele</a:t>
            </a:r>
            <a:r>
              <a:rPr lang="cs-CZ" sz="2400" dirty="0" smtClean="0"/>
              <a:t>; </a:t>
            </a:r>
            <a:r>
              <a:rPr lang="cs-CZ" sz="1600" dirty="0"/>
              <a:t>k zápisu zpřístupněnému v evidenci skutečných majitelů po odeslání oznámení o vyloučení dodavatele se nepřihlíží</a:t>
            </a:r>
            <a:r>
              <a:rPr lang="cs-CZ" sz="2400" dirty="0"/>
              <a:t>,</a:t>
            </a:r>
          </a:p>
          <a:p>
            <a:r>
              <a:rPr lang="cs-CZ" sz="2400" dirty="0" smtClean="0"/>
              <a:t>b</a:t>
            </a:r>
            <a:r>
              <a:rPr lang="cs-CZ" sz="2400" dirty="0"/>
              <a:t>) </a:t>
            </a:r>
            <a:r>
              <a:rPr lang="cs-CZ" sz="2400" dirty="0" smtClean="0"/>
              <a:t>nepředložil </a:t>
            </a:r>
            <a:r>
              <a:rPr lang="cs-CZ" sz="2400" dirty="0"/>
              <a:t>údaje, doklady nebo vzorky </a:t>
            </a:r>
            <a:endParaRPr lang="cs-CZ" sz="2400" dirty="0" smtClean="0"/>
          </a:p>
          <a:p>
            <a:r>
              <a:rPr lang="cs-CZ" sz="2400" dirty="0" smtClean="0"/>
              <a:t>c</a:t>
            </a:r>
            <a:r>
              <a:rPr lang="cs-CZ" sz="2400" dirty="0"/>
              <a:t>) </a:t>
            </a:r>
            <a:r>
              <a:rPr lang="cs-CZ" sz="2400" dirty="0" smtClean="0"/>
              <a:t>výsledek </a:t>
            </a:r>
            <a:r>
              <a:rPr lang="cs-CZ" sz="2400" dirty="0"/>
              <a:t>zkoušek vzorků neodpovídá zadávacím </a:t>
            </a:r>
            <a:r>
              <a:rPr lang="cs-CZ" sz="2400" dirty="0" smtClean="0"/>
              <a:t>podmínkám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JISTOTY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3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jestliže </a:t>
            </a:r>
            <a:r>
              <a:rPr lang="cs-CZ" sz="2400" dirty="0"/>
              <a:t>účastníku zadávacího řízení v zadávací lhůtě zanikla účast v zadávacím řízení po </a:t>
            </a:r>
            <a:r>
              <a:rPr lang="cs-CZ" sz="2400" dirty="0" smtClean="0"/>
              <a:t>vyloučení, pokud</a:t>
            </a:r>
          </a:p>
          <a:p>
            <a:r>
              <a:rPr lang="cs-CZ" sz="2400" dirty="0"/>
              <a:t>nesplnil povinnost bez zbytečného odkladu uzavřít smlouvu</a:t>
            </a: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JISTOTY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0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nelze požadovat u zadávacího řízení na</a:t>
            </a:r>
          </a:p>
          <a:p>
            <a:pPr lvl="1"/>
            <a:r>
              <a:rPr lang="cs-CZ" dirty="0" smtClean="0"/>
              <a:t>rámcové dohody</a:t>
            </a:r>
          </a:p>
          <a:p>
            <a:pPr lvl="1"/>
            <a:r>
              <a:rPr lang="cs-CZ" dirty="0" smtClean="0"/>
              <a:t>dynamický nákupní systém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JISTOTY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8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0"/>
            <a:ext cx="9144000" cy="457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400" dirty="0" smtClean="0">
                <a:solidFill>
                  <a:schemeClr val="accent1"/>
                </a:solidFill>
              </a:rPr>
              <a:t>DĚKUJI ZA POZORNOST</a:t>
            </a:r>
            <a:endParaRPr lang="en-US" sz="4400" dirty="0" smtClean="0">
              <a:solidFill>
                <a:schemeClr val="accent1"/>
              </a:solidFill>
            </a:endParaRP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8964488" cy="1208088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SzPct val="250000"/>
              <a:buFont typeface="Arial" charset="0"/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136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soukromoprávní podle občanského zákoníku</a:t>
            </a:r>
          </a:p>
          <a:p>
            <a:pPr lvl="1"/>
            <a:r>
              <a:rPr lang="cs-CZ" sz="2000" dirty="0" smtClean="0"/>
              <a:t>zajištění plnění</a:t>
            </a:r>
          </a:p>
          <a:p>
            <a:pPr lvl="1"/>
            <a:r>
              <a:rPr lang="cs-CZ" sz="2000" dirty="0" smtClean="0"/>
              <a:t>zajištění nájmu</a:t>
            </a:r>
          </a:p>
          <a:p>
            <a:r>
              <a:rPr lang="cs-CZ" sz="2400" dirty="0" smtClean="0"/>
              <a:t>lze uplatnit v zadávacích řízeních – obchodní podmínka</a:t>
            </a:r>
          </a:p>
          <a:p>
            <a:endParaRPr lang="cs-CZ" sz="2400" dirty="0" smtClean="0"/>
          </a:p>
          <a:p>
            <a:r>
              <a:rPr lang="cs-CZ" sz="2400" b="1" dirty="0" smtClean="0"/>
              <a:t>podle </a:t>
            </a:r>
            <a:r>
              <a:rPr lang="cs-CZ" sz="2400" b="1" dirty="0" err="1" smtClean="0"/>
              <a:t>ZZVZ</a:t>
            </a:r>
            <a:endParaRPr lang="cs-CZ" sz="2400" b="1" dirty="0" smtClean="0"/>
          </a:p>
          <a:p>
            <a:pPr lvl="1"/>
            <a:r>
              <a:rPr lang="cs-CZ" b="1" dirty="0" smtClean="0"/>
              <a:t>zajištění uzavření smlouvy</a:t>
            </a:r>
          </a:p>
          <a:p>
            <a:pPr lvl="1"/>
            <a:r>
              <a:rPr lang="cs-CZ" dirty="0" smtClean="0"/>
              <a:t>podmínkou zadávací lhůta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1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lhůta, po kterou účastníci zadávacího řízení nesmí ze zadávacího řízení </a:t>
            </a:r>
            <a:r>
              <a:rPr lang="cs-CZ" sz="2400" dirty="0" smtClean="0"/>
              <a:t>odstoupit</a:t>
            </a:r>
          </a:p>
          <a:p>
            <a:r>
              <a:rPr lang="cs-CZ" sz="2400" dirty="0" smtClean="0"/>
              <a:t>počátkem je </a:t>
            </a:r>
            <a:r>
              <a:rPr lang="cs-CZ" sz="2400" dirty="0"/>
              <a:t>konec lhůty pro podání </a:t>
            </a:r>
            <a:r>
              <a:rPr lang="cs-CZ" sz="2400" dirty="0" smtClean="0"/>
              <a:t>nabídek</a:t>
            </a:r>
          </a:p>
          <a:p>
            <a:r>
              <a:rPr lang="cs-CZ" sz="2400" dirty="0" smtClean="0"/>
              <a:t>přiměřená </a:t>
            </a:r>
            <a:r>
              <a:rPr lang="cs-CZ" sz="2400" dirty="0"/>
              <a:t>s ohledem na druh zadávacího řízení a na předmět veřejné </a:t>
            </a:r>
            <a:r>
              <a:rPr lang="cs-CZ" sz="2400" dirty="0" smtClean="0"/>
              <a:t>zakázky</a:t>
            </a:r>
          </a:p>
          <a:p>
            <a:r>
              <a:rPr lang="cs-CZ" sz="2400" b="1" dirty="0" smtClean="0"/>
              <a:t>zadávací lhůta dobrovolná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73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Zadávací lhůta se prodlužuje o dobu, </a:t>
            </a:r>
          </a:p>
          <a:p>
            <a:r>
              <a:rPr lang="cs-CZ" sz="2400" dirty="0"/>
              <a:t>a) ve které zadavatel nesmí uzavřít smlouvu podle § 246, podle rozhodnutí Úřadu pro ochranu hospodářské soutěže nebo podle uloženého předběžného opatření, nebo</a:t>
            </a:r>
          </a:p>
          <a:p>
            <a:r>
              <a:rPr lang="cs-CZ" sz="2400" dirty="0"/>
              <a:t>b) na které se zadavatel dohodl s účastníky zadávacího řízení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0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>Informaci </a:t>
            </a:r>
            <a:r>
              <a:rPr lang="cs-CZ" sz="2400" b="1" dirty="0"/>
              <a:t>o době zákazu uzavření smlouvy</a:t>
            </a:r>
            <a:r>
              <a:rPr lang="cs-CZ" sz="2400" dirty="0"/>
              <a:t>, která je zadavateli známa v okamžiku jejího poskytnutí, zadavatel </a:t>
            </a:r>
            <a:r>
              <a:rPr lang="cs-CZ" sz="2400" b="1" dirty="0"/>
              <a:t>do  5 pracovních dnů </a:t>
            </a:r>
            <a:r>
              <a:rPr lang="cs-CZ" sz="2400" dirty="0"/>
              <a:t>od doručení </a:t>
            </a:r>
            <a:r>
              <a:rPr lang="cs-CZ" sz="2400" b="1" dirty="0"/>
              <a:t>písemné žádosti </a:t>
            </a:r>
            <a:r>
              <a:rPr lang="cs-CZ" sz="2400" dirty="0"/>
              <a:t>účastníka zadávacího řízení 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) </a:t>
            </a:r>
            <a:r>
              <a:rPr lang="cs-CZ" sz="2400" b="1" dirty="0" smtClean="0"/>
              <a:t>odešle</a:t>
            </a:r>
            <a:r>
              <a:rPr lang="cs-CZ" sz="2400" dirty="0" smtClean="0"/>
              <a:t> </a:t>
            </a:r>
            <a:r>
              <a:rPr lang="cs-CZ" sz="2400" dirty="0"/>
              <a:t>všem účastníkům zadávacího řízení, nebo 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) </a:t>
            </a:r>
            <a:r>
              <a:rPr lang="cs-CZ" sz="2400" b="1" dirty="0" smtClean="0"/>
              <a:t>uveřejní</a:t>
            </a:r>
            <a:r>
              <a:rPr lang="cs-CZ" sz="2400" dirty="0" smtClean="0"/>
              <a:t> </a:t>
            </a:r>
            <a:r>
              <a:rPr lang="cs-CZ" sz="2400" dirty="0"/>
              <a:t>na profilu zadavatele.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2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Pokud zadavatel </a:t>
            </a:r>
            <a:r>
              <a:rPr lang="cs-CZ" sz="2400" b="1" dirty="0"/>
              <a:t>neodešle</a:t>
            </a:r>
            <a:r>
              <a:rPr lang="cs-CZ" sz="2400" dirty="0"/>
              <a:t> </a:t>
            </a:r>
            <a:r>
              <a:rPr lang="cs-CZ" sz="2400" b="1" dirty="0"/>
              <a:t>oznámení</a:t>
            </a:r>
            <a:r>
              <a:rPr lang="cs-CZ" sz="2400" dirty="0"/>
              <a:t> o výběru dodavatele </a:t>
            </a:r>
            <a:r>
              <a:rPr lang="cs-CZ" sz="2400" b="1" dirty="0"/>
              <a:t>v zadávací lhůtě</a:t>
            </a:r>
            <a:r>
              <a:rPr lang="cs-CZ" sz="2400" dirty="0"/>
              <a:t>, je zadávací řízení </a:t>
            </a:r>
            <a:r>
              <a:rPr lang="cs-CZ" sz="2400" b="1" dirty="0"/>
              <a:t>ukončeno uplynutím 3 měsíců od skončení zadávací lhůty</a:t>
            </a:r>
          </a:p>
          <a:p>
            <a:r>
              <a:rPr lang="cs-CZ" sz="2400" dirty="0"/>
              <a:t>V případě </a:t>
            </a:r>
            <a:r>
              <a:rPr lang="cs-CZ" sz="2400" dirty="0" smtClean="0"/>
              <a:t>takového ukončení </a:t>
            </a:r>
            <a:r>
              <a:rPr lang="cs-CZ" sz="2400" dirty="0"/>
              <a:t>zadávacího řízení </a:t>
            </a:r>
            <a:r>
              <a:rPr lang="cs-CZ" sz="2400" dirty="0" smtClean="0"/>
              <a:t>zadavatel </a:t>
            </a:r>
            <a:r>
              <a:rPr lang="cs-CZ" sz="2400" b="1" dirty="0"/>
              <a:t>uhradí</a:t>
            </a:r>
            <a:r>
              <a:rPr lang="cs-CZ" sz="2400" dirty="0"/>
              <a:t> účastníku zadávacího řízení na základě jeho </a:t>
            </a:r>
            <a:r>
              <a:rPr lang="cs-CZ" sz="2400" b="1" dirty="0"/>
              <a:t>písemné žádosti účelně</a:t>
            </a:r>
            <a:r>
              <a:rPr lang="cs-CZ" sz="2400" dirty="0"/>
              <a:t> vynaložené </a:t>
            </a:r>
            <a:r>
              <a:rPr lang="cs-CZ" sz="2400" b="1" dirty="0"/>
              <a:t>náklady</a:t>
            </a:r>
            <a:r>
              <a:rPr lang="cs-CZ" sz="2400" dirty="0"/>
              <a:t> spojené s </a:t>
            </a:r>
            <a:r>
              <a:rPr lang="cs-CZ" sz="2400" b="1" dirty="0"/>
              <a:t>jeho účastí </a:t>
            </a:r>
            <a:r>
              <a:rPr lang="cs-CZ" sz="2400" dirty="0"/>
              <a:t>v zadávacím řízení. Právo na náhradu účelně vynaložených nákladů zaniká, pokud nebylo u zadavatele uplatněno </a:t>
            </a:r>
            <a:r>
              <a:rPr lang="cs-CZ" sz="2400" b="1" dirty="0"/>
              <a:t>ve lhůtě 6 měsíců </a:t>
            </a:r>
            <a:r>
              <a:rPr lang="cs-CZ" sz="2400" dirty="0"/>
              <a:t>od uveřejnění oznámení podle § 53 odst. 8, § 128 odst. 2 nebo § 129a odst. 6.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0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podmínkou zadávací lhůta</a:t>
            </a:r>
          </a:p>
          <a:p>
            <a:r>
              <a:rPr lang="cs-CZ" sz="2400" dirty="0" smtClean="0"/>
              <a:t>výše v </a:t>
            </a:r>
            <a:r>
              <a:rPr lang="cs-CZ" sz="2400" dirty="0"/>
              <a:t>zadávací dokumentaci v absolutní částce </a:t>
            </a:r>
            <a:endParaRPr lang="cs-CZ" sz="2400" dirty="0" smtClean="0"/>
          </a:p>
          <a:p>
            <a:pPr lvl="1"/>
            <a:r>
              <a:rPr lang="cs-CZ" sz="2000" dirty="0" smtClean="0"/>
              <a:t>do </a:t>
            </a:r>
            <a:r>
              <a:rPr lang="cs-CZ" sz="2000" dirty="0"/>
              <a:t>2 % předpokládané hodnoty veřejné zakázky </a:t>
            </a:r>
            <a:endParaRPr lang="cs-CZ" sz="2000" dirty="0" smtClean="0"/>
          </a:p>
          <a:p>
            <a:pPr lvl="1"/>
            <a:r>
              <a:rPr lang="cs-CZ" sz="2000" dirty="0" smtClean="0"/>
              <a:t>do </a:t>
            </a:r>
            <a:r>
              <a:rPr lang="cs-CZ" sz="2000" dirty="0"/>
              <a:t>5 % předpokládané hodnoty veřejné zakázky, jestliže v zadávacím řízení bude použita elektronická </a:t>
            </a:r>
            <a:r>
              <a:rPr lang="cs-CZ" sz="2000" dirty="0" smtClean="0"/>
              <a:t>aukce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2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složení peněžní částky na účet zadavatele </a:t>
            </a:r>
            <a:r>
              <a:rPr lang="cs-CZ" sz="2400" dirty="0" smtClean="0"/>
              <a:t>(peněžní jistota)</a:t>
            </a:r>
            <a:endParaRPr lang="cs-CZ" sz="2400" dirty="0"/>
          </a:p>
          <a:p>
            <a:r>
              <a:rPr lang="cs-CZ" sz="2400" dirty="0" smtClean="0"/>
              <a:t>bankovní </a:t>
            </a:r>
            <a:r>
              <a:rPr lang="cs-CZ" sz="2400" dirty="0"/>
              <a:t>záruky ve prospěch </a:t>
            </a:r>
            <a:r>
              <a:rPr lang="cs-CZ" sz="2400" dirty="0" smtClean="0"/>
              <a:t>zadavatele</a:t>
            </a:r>
            <a:endParaRPr lang="cs-CZ" sz="2400" dirty="0"/>
          </a:p>
          <a:p>
            <a:r>
              <a:rPr lang="cs-CZ" sz="2400" dirty="0" smtClean="0"/>
              <a:t>pojištění </a:t>
            </a:r>
            <a:r>
              <a:rPr lang="cs-CZ" sz="2400" dirty="0"/>
              <a:t>záruky ve prospěch </a:t>
            </a:r>
            <a:r>
              <a:rPr lang="cs-CZ" sz="2400" dirty="0" smtClean="0"/>
              <a:t>zadavatele</a:t>
            </a:r>
          </a:p>
          <a:p>
            <a:endParaRPr lang="cs-CZ" sz="2400" dirty="0"/>
          </a:p>
          <a:p>
            <a:r>
              <a:rPr lang="cs-CZ" sz="2400" dirty="0" smtClean="0"/>
              <a:t>nelze preferovat formu, jsou rovnocenné</a:t>
            </a:r>
          </a:p>
          <a:p>
            <a:r>
              <a:rPr lang="cs-CZ" sz="2400" dirty="0" smtClean="0"/>
              <a:t>volba na dodavateli (podle dostupnosti)</a:t>
            </a:r>
          </a:p>
          <a:p>
            <a:r>
              <a:rPr lang="cs-CZ" sz="2400" dirty="0" smtClean="0"/>
              <a:t>zadavatel povinen sdělit údaje pro peněžní jistotu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 nabídce</a:t>
            </a:r>
          </a:p>
          <a:p>
            <a:r>
              <a:rPr lang="cs-CZ" sz="2400" dirty="0" smtClean="0"/>
              <a:t>sdělení </a:t>
            </a:r>
            <a:r>
              <a:rPr lang="cs-CZ" sz="2400" dirty="0"/>
              <a:t>údajů o provedené platbě </a:t>
            </a:r>
            <a:r>
              <a:rPr lang="cs-CZ" sz="2400" dirty="0" smtClean="0"/>
              <a:t>zadavateli (peněžní jistota)</a:t>
            </a:r>
            <a:endParaRPr lang="cs-CZ" sz="2400" dirty="0"/>
          </a:p>
          <a:p>
            <a:r>
              <a:rPr lang="cs-CZ" sz="2400" dirty="0" smtClean="0"/>
              <a:t>předložení </a:t>
            </a:r>
            <a:r>
              <a:rPr lang="cs-CZ" sz="2400" dirty="0"/>
              <a:t>dokladu banky nebo pojišťovny prokazujícího povinnost banky nebo pojišťovny vyplatit zadavateli jistotu na základě jeho sdělení o splnění </a:t>
            </a:r>
            <a:r>
              <a:rPr lang="cs-CZ" sz="2400" dirty="0" smtClean="0"/>
              <a:t>podmínek pro vyplacení jistoty (bankovní záruka </a:t>
            </a:r>
            <a:r>
              <a:rPr lang="cs-CZ" sz="2400" dirty="0"/>
              <a:t>nebo pojištění </a:t>
            </a:r>
            <a:r>
              <a:rPr lang="cs-CZ" sz="2400" dirty="0" smtClean="0"/>
              <a:t>záruky)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6846</TotalTime>
  <Words>561</Words>
  <Application>Microsoft Office PowerPoint</Application>
  <PresentationFormat>Předvádění na obrazovce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MMR_klas</vt:lpstr>
      <vt:lpstr>Prezentace aplikace PowerPoint</vt:lpstr>
      <vt:lpstr>JISTOTA ?</vt:lpstr>
      <vt:lpstr>ZADÁVACÍ LHŮTA</vt:lpstr>
      <vt:lpstr>ZADÁVACÍ LHŮTA</vt:lpstr>
      <vt:lpstr>ZADÁVACÍ LHŮTA</vt:lpstr>
      <vt:lpstr>ZADÁVACÍ LHŮTA</vt:lpstr>
      <vt:lpstr>JISTOTA</vt:lpstr>
      <vt:lpstr>FORMA JISTOTY</vt:lpstr>
      <vt:lpstr>PROKÁZÁNÍ JISTOTY</vt:lpstr>
      <vt:lpstr>PLATNOST JISTOTY</vt:lpstr>
      <vt:lpstr>NEPROKÁZÁNÍ JISTOTY</vt:lpstr>
      <vt:lpstr>VRÁCENÍ JISTOTY</vt:lpstr>
      <vt:lpstr>PLNĚNÍ JISTOTY I</vt:lpstr>
      <vt:lpstr>PLNĚNÍ JISTOTY II</vt:lpstr>
      <vt:lpstr>ZÁKAZ JISTOTY </vt:lpstr>
      <vt:lpstr>DĚKUJI ZA POZORNOST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*</dc:creator>
  <cp:lastModifiedBy>Fidler Vlastimil</cp:lastModifiedBy>
  <cp:revision>849</cp:revision>
  <cp:lastPrinted>2015-12-10T13:00:09Z</cp:lastPrinted>
  <dcterms:created xsi:type="dcterms:W3CDTF">2012-11-28T11:32:44Z</dcterms:created>
  <dcterms:modified xsi:type="dcterms:W3CDTF">2023-11-09T08:35:02Z</dcterms:modified>
</cp:coreProperties>
</file>