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762" r:id="rId2"/>
    <p:sldId id="1199" r:id="rId3"/>
    <p:sldId id="1197" r:id="rId4"/>
    <p:sldId id="1198" r:id="rId5"/>
    <p:sldId id="1201" r:id="rId6"/>
    <p:sldId id="1202" r:id="rId7"/>
    <p:sldId id="1203" r:id="rId8"/>
    <p:sldId id="1200" r:id="rId9"/>
    <p:sldId id="1204" r:id="rId10"/>
    <p:sldId id="1205" r:id="rId11"/>
    <p:sldId id="1206" r:id="rId12"/>
    <p:sldId id="1152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87232" autoAdjust="0"/>
  </p:normalViewPr>
  <p:slideViewPr>
    <p:cSldViewPr>
      <p:cViewPr varScale="1">
        <p:scale>
          <a:sx n="116" d="100"/>
          <a:sy n="116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30.03.2023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07014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90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3900" b="1" dirty="0" smtClean="0">
                <a:solidFill>
                  <a:srgbClr val="000099"/>
                </a:solidFill>
              </a:rPr>
              <a:t>Výhrady </a:t>
            </a:r>
          </a:p>
          <a:p>
            <a:pPr marL="0" indent="0" algn="ctr">
              <a:buNone/>
            </a:pPr>
            <a:r>
              <a:rPr lang="cs-CZ" sz="3900" b="1" dirty="0" smtClean="0">
                <a:solidFill>
                  <a:srgbClr val="000099"/>
                </a:solidFill>
              </a:rPr>
              <a:t>ve veřejných zakázkách</a:t>
            </a:r>
            <a:endParaRPr lang="cs-CZ" sz="39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5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cs-CZ" sz="2000" b="1" dirty="0" smtClean="0">
                <a:solidFill>
                  <a:srgbClr val="000099"/>
                </a:solidFill>
              </a:rPr>
              <a:t>Vlastimil Fidler</a:t>
            </a:r>
          </a:p>
          <a:p>
            <a:pPr marL="0" indent="0" algn="r">
              <a:buNone/>
            </a:pPr>
            <a:r>
              <a:rPr lang="cs-CZ" sz="2000" b="1" dirty="0" smtClean="0">
                <a:solidFill>
                  <a:srgbClr val="000099"/>
                </a:solidFill>
              </a:rPr>
              <a:t>Ministerstvo pro místní rozvoj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§ 39 </a:t>
            </a:r>
            <a:r>
              <a:rPr lang="cs-CZ" sz="2400" dirty="0"/>
              <a:t>snížení počtu účastníků zadávacího řízení nebo snížení počtu předběžných nabídek nebo </a:t>
            </a:r>
            <a:r>
              <a:rPr lang="cs-CZ" sz="2400" dirty="0" smtClean="0"/>
              <a:t>řešení</a:t>
            </a:r>
          </a:p>
          <a:p>
            <a:r>
              <a:rPr lang="cs-CZ" sz="2400" dirty="0" smtClean="0"/>
              <a:t>§ 39 </a:t>
            </a:r>
            <a:r>
              <a:rPr lang="cs-CZ" sz="2400" dirty="0"/>
              <a:t>povinnost dodavatele převzít po ukončení zadávacího řízení předložené </a:t>
            </a:r>
            <a:r>
              <a:rPr lang="cs-CZ" sz="2400" dirty="0" smtClean="0"/>
              <a:t>vzorky</a:t>
            </a:r>
          </a:p>
          <a:p>
            <a:r>
              <a:rPr lang="cs-CZ" sz="2400" dirty="0" smtClean="0"/>
              <a:t>§ 101 </a:t>
            </a:r>
            <a:r>
              <a:rPr lang="cs-CZ" sz="2400" dirty="0"/>
              <a:t>pravidla pro určení částí, které si </a:t>
            </a:r>
            <a:r>
              <a:rPr lang="cs-CZ" sz="2400" dirty="0" smtClean="0"/>
              <a:t>Z vyhrazuje </a:t>
            </a:r>
            <a:r>
              <a:rPr lang="cs-CZ" sz="2400" dirty="0"/>
              <a:t>k případnému zadání jednomu účastníku zadávacího </a:t>
            </a:r>
            <a:r>
              <a:rPr lang="cs-CZ" sz="2400" dirty="0" smtClean="0"/>
              <a:t>řízení</a:t>
            </a:r>
          </a:p>
          <a:p>
            <a:r>
              <a:rPr lang="cs-CZ" sz="2400" dirty="0" smtClean="0"/>
              <a:t>§ 110 výhrada „</a:t>
            </a:r>
            <a:r>
              <a:rPr lang="cs-CZ" sz="2400" dirty="0" err="1" smtClean="0"/>
              <a:t>dvouobálkové</a:t>
            </a:r>
            <a:r>
              <a:rPr lang="cs-CZ" sz="2400" dirty="0" smtClean="0"/>
              <a:t>“ metody</a:t>
            </a:r>
          </a:p>
          <a:p>
            <a:r>
              <a:rPr lang="cs-CZ" sz="2400" dirty="0" smtClean="0"/>
              <a:t>§ 120 výhrada el. aukce</a:t>
            </a:r>
          </a:p>
          <a:p>
            <a:r>
              <a:rPr lang="cs-CZ" sz="2400" dirty="0" smtClean="0"/>
              <a:t>§ 170 výhrada zrušení sektorové VZ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VÝHRADY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3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výhrada zrušení zadávacího řízení</a:t>
            </a:r>
          </a:p>
          <a:p>
            <a:r>
              <a:rPr lang="cs-CZ" sz="2400" dirty="0" smtClean="0"/>
              <a:t>výhrada regionálního dodavatele (x § 37a - potraviny)</a:t>
            </a:r>
          </a:p>
          <a:p>
            <a:r>
              <a:rPr lang="cs-CZ" sz="2400" dirty="0" smtClean="0"/>
              <a:t>obecné výhrady změny plnění/dodavatele</a:t>
            </a:r>
          </a:p>
          <a:p>
            <a:r>
              <a:rPr lang="cs-CZ" sz="2400" dirty="0" smtClean="0"/>
              <a:t>výhrada hodnocení a následného posouzení </a:t>
            </a:r>
          </a:p>
          <a:p>
            <a:r>
              <a:rPr lang="cs-CZ" sz="2400" dirty="0" smtClean="0"/>
              <a:t>výhrady nad rámec zákona (x pravidla pro postup)</a:t>
            </a:r>
          </a:p>
          <a:p>
            <a:r>
              <a:rPr lang="cs-CZ" sz="2400" dirty="0" smtClean="0"/>
              <a:t>ALE lze soukromoprávní smluvní výhrady – vždy v souladu se zákonem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5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chemeClr val="accent1"/>
                </a:solidFill>
              </a:rPr>
              <a:t>DĚKUJI ZA POZORNOST</a:t>
            </a:r>
            <a:endParaRPr lang="en-US" sz="4400" dirty="0" smtClean="0">
              <a:solidFill>
                <a:schemeClr val="accent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8964488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136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výhrada soukromoprávní institut (v. vlastnického práva, zpětné koupě, lepšího kupce)</a:t>
            </a:r>
          </a:p>
          <a:p>
            <a:r>
              <a:rPr lang="cs-CZ" sz="2400" dirty="0" err="1" smtClean="0"/>
              <a:t>ZZVZ</a:t>
            </a:r>
            <a:r>
              <a:rPr lang="cs-CZ" sz="2400" dirty="0" smtClean="0"/>
              <a:t> opravňuje </a:t>
            </a:r>
            <a:r>
              <a:rPr lang="cs-CZ" sz="2400" dirty="0"/>
              <a:t>zadavatele k </a:t>
            </a:r>
            <a:r>
              <a:rPr lang="cs-CZ" sz="2400" dirty="0" smtClean="0"/>
              <a:t>dalšímu/alternativnímu postupu</a:t>
            </a:r>
          </a:p>
          <a:p>
            <a:r>
              <a:rPr lang="cs-CZ" sz="2400" dirty="0" smtClean="0"/>
              <a:t>povinností dopředu (v ZD) oznámit</a:t>
            </a:r>
            <a:r>
              <a:rPr lang="cs-CZ" sz="2400" dirty="0"/>
              <a:t>, jinak oprávnění </a:t>
            </a:r>
            <a:r>
              <a:rPr lang="cs-CZ" sz="2400" dirty="0" smtClean="0"/>
              <a:t>nemá </a:t>
            </a:r>
          </a:p>
          <a:p>
            <a:r>
              <a:rPr lang="cs-CZ" sz="2400" dirty="0" smtClean="0"/>
              <a:t>pokud </a:t>
            </a:r>
            <a:r>
              <a:rPr lang="cs-CZ" sz="2400" dirty="0"/>
              <a:t>ale vyhrazeno, pak </a:t>
            </a:r>
            <a:r>
              <a:rPr lang="cs-CZ" sz="2400" dirty="0" smtClean="0"/>
              <a:t>povinnost </a:t>
            </a:r>
            <a:r>
              <a:rPr lang="cs-CZ" sz="2400" dirty="0"/>
              <a:t>dodržet (pokud to z povahy není jinak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VÝHRADA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6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dispozitivnost</a:t>
            </a:r>
            <a:r>
              <a:rPr lang="cs-CZ" sz="2400" dirty="0" smtClean="0"/>
              <a:t> výhrady</a:t>
            </a:r>
            <a:endParaRPr lang="cs-CZ" sz="2400" dirty="0"/>
          </a:p>
          <a:p>
            <a:r>
              <a:rPr lang="cs-CZ" sz="2400" dirty="0" smtClean="0"/>
              <a:t>možnost </a:t>
            </a:r>
            <a:r>
              <a:rPr lang="cs-CZ" sz="2400" dirty="0"/>
              <a:t>vyhradit </a:t>
            </a:r>
            <a:r>
              <a:rPr lang="cs-CZ" sz="2400" dirty="0" smtClean="0"/>
              <a:t>si </a:t>
            </a:r>
            <a:r>
              <a:rPr lang="cs-CZ" sz="2400" u="sng" dirty="0" smtClean="0"/>
              <a:t>x</a:t>
            </a:r>
            <a:r>
              <a:rPr lang="cs-CZ" sz="2400" dirty="0" smtClean="0"/>
              <a:t> stanovit si </a:t>
            </a:r>
            <a:r>
              <a:rPr lang="cs-CZ" sz="2400" dirty="0"/>
              <a:t>pravidla</a:t>
            </a:r>
          </a:p>
          <a:p>
            <a:r>
              <a:rPr lang="cs-CZ" sz="2400" dirty="0" smtClean="0"/>
              <a:t>výhrady omezeny zákonem (obsah, rozsah)</a:t>
            </a:r>
          </a:p>
          <a:p>
            <a:r>
              <a:rPr lang="cs-CZ" sz="2400" dirty="0" smtClean="0"/>
              <a:t>ve smlouvě lze využít soukromoprávní výhrady – pouze v rámci </a:t>
            </a:r>
            <a:r>
              <a:rPr lang="cs-CZ" sz="2400" dirty="0" err="1" smtClean="0"/>
              <a:t>ZZVZ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VÝHRADA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7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§ 222 odst. 2</a:t>
            </a:r>
          </a:p>
          <a:p>
            <a:r>
              <a:rPr lang="cs-CZ" sz="2400" dirty="0" smtClean="0"/>
              <a:t>přípustné nepodstatné změny (omezení občanského zákoníku)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VYHRAZENÉ ZMĚNY ZÁVAZKU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0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1. podmínky pro </a:t>
            </a:r>
            <a:r>
              <a:rPr lang="cs-CZ" sz="2400" dirty="0" smtClean="0"/>
              <a:t>změnu závazku </a:t>
            </a:r>
            <a:r>
              <a:rPr lang="cs-CZ" sz="2400" dirty="0"/>
              <a:t>a její obsah jednoznačně vymezeny a změna nemění celkovou povahu veřejné </a:t>
            </a:r>
            <a:r>
              <a:rPr lang="cs-CZ" sz="2400" dirty="0" smtClean="0"/>
              <a:t>zakázky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inflační doložky, změny cen stavebních materiálů</a:t>
            </a:r>
          </a:p>
          <a:p>
            <a:endParaRPr lang="cs-CZ" sz="2400" dirty="0" smtClean="0"/>
          </a:p>
          <a:p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smtClean="0"/>
              <a:t>změna </a:t>
            </a:r>
            <a:r>
              <a:rPr lang="cs-CZ" sz="2400" dirty="0"/>
              <a:t>dodavatele v průběhu plnění veřejné zakázky, pokud jsou podmínky pro </a:t>
            </a:r>
            <a:r>
              <a:rPr lang="cs-CZ" sz="2400" dirty="0" smtClean="0"/>
              <a:t>změnu </a:t>
            </a:r>
            <a:r>
              <a:rPr lang="cs-CZ" sz="2400" dirty="0"/>
              <a:t>a způsob určení nového dodavatele jednoznačně </a:t>
            </a:r>
            <a:r>
              <a:rPr lang="cs-CZ" sz="2400" dirty="0" smtClean="0"/>
              <a:t>vymezeny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VYHRAZENÉ ZMĚNY ZÁVAZKU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1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3. možnost použití jednacího řízení bez uveřejnění pro poskytnutí nových služeb nebo nových stavebních prací vybraným dodavatelem za předpokladu, že</a:t>
            </a:r>
          </a:p>
          <a:p>
            <a:pPr lvl="1"/>
            <a:r>
              <a:rPr lang="cs-CZ" sz="2000" dirty="0"/>
              <a:t>a) nové služby nebo nové stavební práce budou zadány témuž </a:t>
            </a:r>
            <a:r>
              <a:rPr lang="cs-CZ" sz="2000" dirty="0" smtClean="0"/>
              <a:t>dodavateli</a:t>
            </a:r>
          </a:p>
          <a:p>
            <a:pPr lvl="1"/>
            <a:r>
              <a:rPr lang="cs-CZ" sz="2000" dirty="0"/>
              <a:t>b) jde o nové služby nebo nové stavební práce spočívající v opakování obdobných služeb nebo stavebních prací jako v původní veřejné zakázce a odpovídající původní veřejné zakázce</a:t>
            </a:r>
            <a:endParaRPr lang="cs-CZ" sz="2000" dirty="0" smtClean="0"/>
          </a:p>
          <a:p>
            <a:pPr lvl="1"/>
            <a:r>
              <a:rPr lang="cs-CZ" sz="2000" dirty="0" smtClean="0"/>
              <a:t>c) </a:t>
            </a:r>
            <a:r>
              <a:rPr lang="cs-CZ" sz="2000" dirty="0"/>
              <a:t>jednací řízení bez uveřejnění bude zahájeno do 3 let ode dne uzavření smlouvy na původní veřejnou </a:t>
            </a:r>
            <a:r>
              <a:rPr lang="cs-CZ" sz="2000" dirty="0" smtClean="0"/>
              <a:t>zakázku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VYHRAZENÉ ZMĚNY ZÁVAZKU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7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cs-CZ" sz="2000" dirty="0" smtClean="0"/>
              <a:t>d) </a:t>
            </a:r>
            <a:r>
              <a:rPr lang="cs-CZ" sz="2000" dirty="0"/>
              <a:t>předpokládaná hodnota nových služeb nebo nových stavebních prací nepřevyšuje 30 % předpokládané hodnoty veřejné </a:t>
            </a:r>
            <a:r>
              <a:rPr lang="cs-CZ" sz="2000" dirty="0" smtClean="0"/>
              <a:t>zakázky</a:t>
            </a:r>
          </a:p>
          <a:p>
            <a:pPr lvl="1"/>
            <a:r>
              <a:rPr lang="cs-CZ" sz="2000" dirty="0" smtClean="0"/>
              <a:t>e) </a:t>
            </a:r>
            <a:r>
              <a:rPr lang="cs-CZ" sz="2000" dirty="0"/>
              <a:t>v zadávací dokumentaci uvede předpokládanou dobu a rozsah poskytnutí nových služeb nebo nových stavebních prací</a:t>
            </a:r>
          </a:p>
          <a:p>
            <a:pPr lvl="1"/>
            <a:r>
              <a:rPr lang="cs-CZ" sz="2000" dirty="0" smtClean="0"/>
              <a:t>f) skutečná </a:t>
            </a:r>
            <a:r>
              <a:rPr lang="cs-CZ" sz="2000" dirty="0"/>
              <a:t>cena bez daně z přidané hodnoty veřejné zakázky za nové služby nebo nové stavební práce nepřesáhne o více </a:t>
            </a:r>
            <a:r>
              <a:rPr lang="cs-CZ" sz="2000"/>
              <a:t>než </a:t>
            </a: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30 </a:t>
            </a:r>
            <a:r>
              <a:rPr lang="cs-CZ" sz="2000" dirty="0"/>
              <a:t>% jejich předpokládanou hodnotu ani nepřesahuje 30 % ceny původní veřejné zakázky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VYHRAZENÉ ZMĚNY ZÁVAZKU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1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v </a:t>
            </a:r>
            <a:r>
              <a:rPr lang="cs-CZ" sz="2000" dirty="0"/>
              <a:t>oznámení o zahájení zadávacího řízení nebo ve výzvě k podání nabídek </a:t>
            </a:r>
            <a:r>
              <a:rPr lang="cs-CZ" sz="2000" dirty="0" smtClean="0"/>
              <a:t>v ZPŘ</a:t>
            </a:r>
          </a:p>
          <a:p>
            <a:r>
              <a:rPr lang="cs-CZ" sz="2000" dirty="0" smtClean="0"/>
              <a:t>zadávacího </a:t>
            </a:r>
            <a:r>
              <a:rPr lang="cs-CZ" sz="2000" dirty="0"/>
              <a:t>řízení </a:t>
            </a:r>
            <a:r>
              <a:rPr lang="cs-CZ" sz="2000" dirty="0" smtClean="0"/>
              <a:t>se může účastnit </a:t>
            </a:r>
            <a:r>
              <a:rPr lang="cs-CZ" sz="2000" dirty="0"/>
              <a:t>pouze dodavatel zaměstnávající na chráněných pracovních místech podle zákona o zaměstnanosti alespoň 50 % osob se zdravotním postižením z celkového počtu svých zaměstnanců.</a:t>
            </a:r>
          </a:p>
          <a:p>
            <a:r>
              <a:rPr lang="cs-CZ" sz="2000" dirty="0" smtClean="0"/>
              <a:t>údaj o splnění výhrady v </a:t>
            </a:r>
            <a:r>
              <a:rPr lang="cs-CZ" sz="2000" dirty="0"/>
              <a:t>nabídce společně s potvrzením Úřadu práce České </a:t>
            </a:r>
            <a:r>
              <a:rPr lang="cs-CZ" sz="2000" dirty="0" smtClean="0"/>
              <a:t>republiky</a:t>
            </a:r>
          </a:p>
          <a:p>
            <a:r>
              <a:rPr lang="cs-CZ" sz="2000" dirty="0" smtClean="0"/>
              <a:t>rozhodující průměrný </a:t>
            </a:r>
            <a:r>
              <a:rPr lang="cs-CZ" sz="2000" dirty="0"/>
              <a:t>přepočtený počet zaměstnanců za kalendářní čtvrtletí předcházející zahájení zadávacího </a:t>
            </a:r>
            <a:r>
              <a:rPr lang="cs-CZ" sz="2000" dirty="0" smtClean="0"/>
              <a:t>řízení</a:t>
            </a:r>
            <a:endParaRPr lang="cs-CZ" sz="2000" dirty="0"/>
          </a:p>
          <a:p>
            <a:r>
              <a:rPr lang="cs-CZ" sz="2000" dirty="0" smtClean="0"/>
              <a:t>nelze prokázat prostřednictvím jiné osoby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VYHRAZENÉ VEŘEJNÉ ZAKÁZKY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4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pokud výhrada </a:t>
            </a:r>
            <a:r>
              <a:rPr lang="cs-CZ" sz="2400" dirty="0"/>
              <a:t>v </a:t>
            </a:r>
            <a:r>
              <a:rPr lang="cs-CZ" sz="2400" dirty="0" smtClean="0"/>
              <a:t>ZD</a:t>
            </a:r>
          </a:p>
          <a:p>
            <a:pPr lvl="1"/>
            <a:r>
              <a:rPr lang="cs-CZ" sz="2000" dirty="0" smtClean="0"/>
              <a:t>oznámení </a:t>
            </a:r>
            <a:r>
              <a:rPr lang="cs-CZ" sz="2000" dirty="0"/>
              <a:t>o vyloučení účastníka zadávacího řízení </a:t>
            </a:r>
            <a:endParaRPr lang="cs-CZ" sz="2000" dirty="0" smtClean="0"/>
          </a:p>
          <a:p>
            <a:pPr lvl="1"/>
            <a:r>
              <a:rPr lang="cs-CZ" sz="2000" dirty="0" smtClean="0"/>
              <a:t>oznámení </a:t>
            </a:r>
            <a:r>
              <a:rPr lang="cs-CZ" sz="2000" dirty="0"/>
              <a:t>o výběru dodavatele </a:t>
            </a:r>
            <a:endParaRPr lang="cs-CZ" sz="2000" dirty="0" smtClean="0"/>
          </a:p>
          <a:p>
            <a:r>
              <a:rPr lang="cs-CZ" sz="2400" dirty="0" smtClean="0"/>
              <a:t>doručuje se uveřejněním </a:t>
            </a:r>
            <a:r>
              <a:rPr lang="cs-CZ" sz="2400" dirty="0"/>
              <a:t>na profilu </a:t>
            </a:r>
            <a:r>
              <a:rPr lang="cs-CZ" sz="2400" dirty="0" smtClean="0"/>
              <a:t>zadavatele</a:t>
            </a:r>
          </a:p>
          <a:p>
            <a:r>
              <a:rPr lang="cs-CZ" sz="2400" dirty="0" smtClean="0"/>
              <a:t>doručená </a:t>
            </a:r>
            <a:r>
              <a:rPr lang="cs-CZ" sz="2400" dirty="0"/>
              <a:t>všem účastníkům zadávacího řízení okamžikem </a:t>
            </a:r>
            <a:r>
              <a:rPr lang="cs-CZ" sz="2400" dirty="0" smtClean="0"/>
              <a:t>uveřejnění</a:t>
            </a:r>
          </a:p>
          <a:p>
            <a:endParaRPr lang="cs-CZ" sz="2400" dirty="0"/>
          </a:p>
          <a:p>
            <a:r>
              <a:rPr lang="cs-CZ" sz="2400" dirty="0" smtClean="0"/>
              <a:t>výhrada jiné kvalifikace, jiných hodnotících kritérií (?)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VÝHRADY V ZPŘ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6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6824</TotalTime>
  <Words>493</Words>
  <Application>Microsoft Office PowerPoint</Application>
  <PresentationFormat>Předvádění na obrazovce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MMR_klas</vt:lpstr>
      <vt:lpstr>Prezentace aplikace PowerPoint</vt:lpstr>
      <vt:lpstr>VÝHRADA</vt:lpstr>
      <vt:lpstr>VÝHRADA</vt:lpstr>
      <vt:lpstr>VYHRAZENÉ ZMĚNY ZÁVAZKU </vt:lpstr>
      <vt:lpstr>VYHRAZENÉ ZMĚNY ZÁVAZKU </vt:lpstr>
      <vt:lpstr>VYHRAZENÉ ZMĚNY ZÁVAZKU </vt:lpstr>
      <vt:lpstr>VYHRAZENÉ ZMĚNY ZÁVAZKU </vt:lpstr>
      <vt:lpstr>VYHRAZENÉ VEŘEJNÉ ZAKÁZKY</vt:lpstr>
      <vt:lpstr>VÝHRADY V ZPŘ</vt:lpstr>
      <vt:lpstr>DALŠÍ VÝHRADY</vt:lpstr>
      <vt:lpstr>POZOR</vt:lpstr>
      <vt:lpstr>DĚKUJI ZA POZORNOST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Fidler Vlastimil</cp:lastModifiedBy>
  <cp:revision>836</cp:revision>
  <cp:lastPrinted>2015-12-10T13:00:09Z</cp:lastPrinted>
  <dcterms:created xsi:type="dcterms:W3CDTF">2012-11-28T11:32:44Z</dcterms:created>
  <dcterms:modified xsi:type="dcterms:W3CDTF">2023-03-30T09:55:21Z</dcterms:modified>
</cp:coreProperties>
</file>