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5"/>
  </p:notesMasterIdLst>
  <p:handoutMasterIdLst>
    <p:handoutMasterId r:id="rId86"/>
  </p:handoutMasterIdLst>
  <p:sldIdLst>
    <p:sldId id="762" r:id="rId5"/>
    <p:sldId id="1773" r:id="rId6"/>
    <p:sldId id="1840" r:id="rId7"/>
    <p:sldId id="1841" r:id="rId8"/>
    <p:sldId id="1776" r:id="rId9"/>
    <p:sldId id="1892" r:id="rId10"/>
    <p:sldId id="1893" r:id="rId11"/>
    <p:sldId id="1894" r:id="rId12"/>
    <p:sldId id="1895" r:id="rId13"/>
    <p:sldId id="1896" r:id="rId14"/>
    <p:sldId id="1897" r:id="rId15"/>
    <p:sldId id="1898" r:id="rId16"/>
    <p:sldId id="1847" r:id="rId17"/>
    <p:sldId id="1900" r:id="rId18"/>
    <p:sldId id="1901" r:id="rId19"/>
    <p:sldId id="1902" r:id="rId20"/>
    <p:sldId id="1848" r:id="rId21"/>
    <p:sldId id="1904" r:id="rId22"/>
    <p:sldId id="1905" r:id="rId23"/>
    <p:sldId id="1906" r:id="rId24"/>
    <p:sldId id="1907" r:id="rId25"/>
    <p:sldId id="1951" r:id="rId26"/>
    <p:sldId id="1908" r:id="rId27"/>
    <p:sldId id="1909" r:id="rId28"/>
    <p:sldId id="1853" r:id="rId29"/>
    <p:sldId id="1910" r:id="rId30"/>
    <p:sldId id="1854" r:id="rId31"/>
    <p:sldId id="1911" r:id="rId32"/>
    <p:sldId id="1856" r:id="rId33"/>
    <p:sldId id="1857" r:id="rId34"/>
    <p:sldId id="1912" r:id="rId35"/>
    <p:sldId id="1913" r:id="rId36"/>
    <p:sldId id="1914" r:id="rId37"/>
    <p:sldId id="1917" r:id="rId38"/>
    <p:sldId id="1918" r:id="rId39"/>
    <p:sldId id="1919" r:id="rId40"/>
    <p:sldId id="1920" r:id="rId41"/>
    <p:sldId id="1921" r:id="rId42"/>
    <p:sldId id="1922" r:id="rId43"/>
    <p:sldId id="1929" r:id="rId44"/>
    <p:sldId id="1930" r:id="rId45"/>
    <p:sldId id="1931" r:id="rId46"/>
    <p:sldId id="1933" r:id="rId47"/>
    <p:sldId id="1932" r:id="rId48"/>
    <p:sldId id="1934" r:id="rId49"/>
    <p:sldId id="1935" r:id="rId50"/>
    <p:sldId id="1936" r:id="rId51"/>
    <p:sldId id="1937" r:id="rId52"/>
    <p:sldId id="1938" r:id="rId53"/>
    <p:sldId id="1939" r:id="rId54"/>
    <p:sldId id="1860" r:id="rId55"/>
    <p:sldId id="1861" r:id="rId56"/>
    <p:sldId id="1862" r:id="rId57"/>
    <p:sldId id="1863" r:id="rId58"/>
    <p:sldId id="1864" r:id="rId59"/>
    <p:sldId id="1865" r:id="rId60"/>
    <p:sldId id="1866" r:id="rId61"/>
    <p:sldId id="1923" r:id="rId62"/>
    <p:sldId id="1924" r:id="rId63"/>
    <p:sldId id="1925" r:id="rId64"/>
    <p:sldId id="1926" r:id="rId65"/>
    <p:sldId id="1927" r:id="rId66"/>
    <p:sldId id="1867" r:id="rId67"/>
    <p:sldId id="1944" r:id="rId68"/>
    <p:sldId id="1941" r:id="rId69"/>
    <p:sldId id="1942" r:id="rId70"/>
    <p:sldId id="1943" r:id="rId71"/>
    <p:sldId id="1945" r:id="rId72"/>
    <p:sldId id="1946" r:id="rId73"/>
    <p:sldId id="1947" r:id="rId74"/>
    <p:sldId id="1948" r:id="rId75"/>
    <p:sldId id="1949" r:id="rId76"/>
    <p:sldId id="1950" r:id="rId77"/>
    <p:sldId id="1940" r:id="rId78"/>
    <p:sldId id="1890" r:id="rId79"/>
    <p:sldId id="1869" r:id="rId80"/>
    <p:sldId id="1870" r:id="rId81"/>
    <p:sldId id="1871" r:id="rId82"/>
    <p:sldId id="1872" r:id="rId83"/>
    <p:sldId id="1384" r:id="rId84"/>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89609" autoAdjust="0"/>
  </p:normalViewPr>
  <p:slideViewPr>
    <p:cSldViewPr>
      <p:cViewPr varScale="1">
        <p:scale>
          <a:sx n="60" d="100"/>
          <a:sy n="60" d="100"/>
        </p:scale>
        <p:origin x="1528" y="40"/>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theme" Target="theme/theme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commentAuthors" Target="commentAuthor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24.10.2023</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24.10.2023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37</a:t>
            </a:fld>
            <a:endParaRPr lang="cs-CZ"/>
          </a:p>
        </p:txBody>
      </p:sp>
    </p:spTree>
    <p:extLst>
      <p:ext uri="{BB962C8B-B14F-4D97-AF65-F5344CB8AC3E}">
        <p14:creationId xmlns:p14="http://schemas.microsoft.com/office/powerpoint/2010/main" val="3123580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38</a:t>
            </a:fld>
            <a:endParaRPr lang="cs-CZ"/>
          </a:p>
        </p:txBody>
      </p:sp>
    </p:spTree>
    <p:extLst>
      <p:ext uri="{BB962C8B-B14F-4D97-AF65-F5344CB8AC3E}">
        <p14:creationId xmlns:p14="http://schemas.microsoft.com/office/powerpoint/2010/main" val="418740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39</a:t>
            </a:fld>
            <a:endParaRPr lang="cs-CZ"/>
          </a:p>
        </p:txBody>
      </p:sp>
    </p:spTree>
    <p:extLst>
      <p:ext uri="{BB962C8B-B14F-4D97-AF65-F5344CB8AC3E}">
        <p14:creationId xmlns:p14="http://schemas.microsoft.com/office/powerpoint/2010/main" val="3677174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41</a:t>
            </a:fld>
            <a:endParaRPr lang="cs-CZ"/>
          </a:p>
        </p:txBody>
      </p:sp>
    </p:spTree>
    <p:extLst>
      <p:ext uri="{BB962C8B-B14F-4D97-AF65-F5344CB8AC3E}">
        <p14:creationId xmlns:p14="http://schemas.microsoft.com/office/powerpoint/2010/main" val="1483914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53</a:t>
            </a:fld>
            <a:endParaRPr lang="cs-CZ"/>
          </a:p>
        </p:txBody>
      </p:sp>
    </p:spTree>
    <p:extLst>
      <p:ext uri="{BB962C8B-B14F-4D97-AF65-F5344CB8AC3E}">
        <p14:creationId xmlns:p14="http://schemas.microsoft.com/office/powerpoint/2010/main" val="1761785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24.10.2023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uohs.cz/cs/verejne-zakazky/sbirky-rozhodnuti/detail-19108.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9076.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uohs.cz/cs/verejne-zakazky/sbirky-rozhodnuti/detail-19143.html"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hyperlink" Target="https://www.uohs.cz/cs/verejne-zakazky/sbirky-rozhodnuti/detail-19131.html"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uohs.cz/cs/verejne-zakazky/sbirky-rozhodnuti/detail-19173.html" TargetMode="Externa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hyperlink" Target="https://www.uohs.cz/cs/verejne-zakazky/sbirky-rozhodnuti/detail-19135.html" TargetMode="Externa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hyperlink" Target="https://www.uohs.cz/cs/verejne-zakazky/sbirky-rozhodnuti/detail-19138.html" TargetMode="Externa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a:solidFill>
                  <a:srgbClr val="000099"/>
                </a:solidFill>
              </a:rPr>
              <a:t>červenec </a:t>
            </a:r>
            <a:r>
              <a:rPr lang="cs-CZ" sz="4400" b="1" dirty="0">
                <a:solidFill>
                  <a:srgbClr val="000099"/>
                </a:solidFill>
              </a:rPr>
              <a:t>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908720"/>
            <a:ext cx="9144000" cy="5848973"/>
          </a:xfrm>
          <a:prstGeom prst="rect">
            <a:avLst/>
          </a:prstGeom>
          <a:noFill/>
        </p:spPr>
        <p:txBody>
          <a:bodyPr wrap="square">
            <a:spAutoFit/>
          </a:bodyPr>
          <a:lstStyle/>
          <a:p>
            <a:pPr algn="just">
              <a:lnSpc>
                <a:spcPct val="107000"/>
              </a:lnSpc>
              <a:spcAft>
                <a:spcPts val="800"/>
              </a:spcAft>
            </a:pPr>
            <a:r>
              <a:rPr lang="cs-CZ" sz="1950" dirty="0">
                <a:effectLst/>
                <a:ea typeface="Calibri" panose="020F0502020204030204" pitchFamily="34" charset="0"/>
                <a:cs typeface="Times New Roman" panose="02020603050405020304" pitchFamily="18" charset="0"/>
              </a:rPr>
              <a:t>86.               …</a:t>
            </a:r>
            <a:r>
              <a:rPr lang="cs-CZ" sz="1950" dirty="0">
                <a:solidFill>
                  <a:srgbClr val="0070C0"/>
                </a:solidFill>
                <a:effectLst/>
                <a:ea typeface="Calibri" panose="020F0502020204030204" pitchFamily="34" charset="0"/>
                <a:cs typeface="Times New Roman" panose="02020603050405020304" pitchFamily="18" charset="0"/>
              </a:rPr>
              <a:t>Úřad v tomto kontextu připomíná, že z obsahu dokumentace o zadávacím řízení současně vyplývá, že zadavatel si blíže splnění technických podmínek ověřoval jak ve vztahu k dodavateli COMP`S, tak i dodavateli </a:t>
            </a:r>
            <a:r>
              <a:rPr lang="cs-CZ" sz="1950" dirty="0" err="1">
                <a:solidFill>
                  <a:srgbClr val="0070C0"/>
                </a:solidFill>
                <a:effectLst/>
                <a:ea typeface="Calibri" panose="020F0502020204030204" pitchFamily="34" charset="0"/>
                <a:cs typeface="Times New Roman" panose="02020603050405020304" pitchFamily="18" charset="0"/>
              </a:rPr>
              <a:t>Pody</a:t>
            </a:r>
            <a:r>
              <a:rPr lang="cs-CZ" sz="1950" dirty="0">
                <a:solidFill>
                  <a:srgbClr val="0070C0"/>
                </a:solidFill>
                <a:effectLst/>
                <a:ea typeface="Calibri" panose="020F0502020204030204" pitchFamily="34" charset="0"/>
                <a:cs typeface="Times New Roman" panose="02020603050405020304" pitchFamily="18" charset="0"/>
              </a:rPr>
              <a:t> </a:t>
            </a:r>
            <a:r>
              <a:rPr lang="cs-CZ" sz="1950" dirty="0" err="1">
                <a:solidFill>
                  <a:srgbClr val="0070C0"/>
                </a:solidFill>
                <a:effectLst/>
                <a:ea typeface="Calibri" panose="020F0502020204030204" pitchFamily="34" charset="0"/>
                <a:cs typeface="Times New Roman" panose="02020603050405020304" pitchFamily="18" charset="0"/>
              </a:rPr>
              <a:t>print</a:t>
            </a:r>
            <a:r>
              <a:rPr lang="cs-CZ" sz="1950" dirty="0">
                <a:solidFill>
                  <a:srgbClr val="0070C0"/>
                </a:solidFill>
                <a:effectLst/>
                <a:ea typeface="Calibri" panose="020F0502020204030204" pitchFamily="34" charset="0"/>
                <a:cs typeface="Times New Roman" panose="02020603050405020304" pitchFamily="18" charset="0"/>
              </a:rPr>
              <a:t>, v jejichž nabídkách na základě tohoto ověření shledal, že nesplňují jím stanovené požadavky na předmět plnění.</a:t>
            </a:r>
            <a:r>
              <a:rPr lang="cs-CZ" sz="1950" dirty="0">
                <a:effectLst/>
                <a:ea typeface="Calibri" panose="020F0502020204030204" pitchFamily="34" charset="0"/>
                <a:cs typeface="Times New Roman" panose="02020603050405020304" pitchFamily="18" charset="0"/>
              </a:rPr>
              <a:t> V případě nabídky vybraného dodavatele zadavatel pouze konstatoval, že splňuje všechny technické parametry požadované zadávací dokumentací, ačkoli již z prostého porovnání informací z nabídky o náplni předkládané (nabízené) vybraným dodavatelem s veřejně dostupnými informacemi k zařízení CANON iPF765[15], popř. i s dalšími veřejně dostupnými informacemi vztahujícími se zejm. k náplni PFI-102 M[16], byl zřejmý nesoulad nabídky vybraného dodavatele a stanovených zadávacích podmínek. Obviněný tedy již </a:t>
            </a:r>
            <a:r>
              <a:rPr lang="cs-CZ" sz="1950" dirty="0">
                <a:solidFill>
                  <a:srgbClr val="00B050"/>
                </a:solidFill>
                <a:effectLst/>
                <a:ea typeface="Calibri" panose="020F0502020204030204" pitchFamily="34" charset="0"/>
                <a:cs typeface="Times New Roman" panose="02020603050405020304" pitchFamily="18" charset="0"/>
              </a:rPr>
              <a:t>na základě běžně dostupných, snadno zjistitelných a stejně tak i ověřitelných informací mohl a ve výsledku i měl shledat, že vybraný dodavatel stanovené podmínky účasti nesplňuje. </a:t>
            </a:r>
            <a:r>
              <a:rPr lang="cs-CZ" sz="1950" dirty="0">
                <a:effectLst/>
                <a:ea typeface="Calibri" panose="020F0502020204030204" pitchFamily="34" charset="0"/>
                <a:cs typeface="Times New Roman" panose="02020603050405020304" pitchFamily="18" charset="0"/>
              </a:rPr>
              <a:t>V této souvislosti Úřad dodává, že i </a:t>
            </a:r>
            <a:r>
              <a:rPr lang="cs-CZ" sz="1950" dirty="0">
                <a:solidFill>
                  <a:srgbClr val="FF0000"/>
                </a:solidFill>
                <a:effectLst/>
                <a:ea typeface="Calibri" panose="020F0502020204030204" pitchFamily="34" charset="0"/>
                <a:cs typeface="Times New Roman" panose="02020603050405020304" pitchFamily="18" charset="0"/>
              </a:rPr>
              <a:t>v případě, pokud by zadavatel na základě těchto, případně i jiných dalších informací získal byť jen nejistotu o splnění technických podmínek</a:t>
            </a:r>
            <a:r>
              <a:rPr lang="cs-CZ" sz="1950" dirty="0">
                <a:effectLst/>
                <a:ea typeface="Calibri" panose="020F0502020204030204" pitchFamily="34" charset="0"/>
                <a:cs typeface="Times New Roman" panose="02020603050405020304" pitchFamily="18" charset="0"/>
              </a:rPr>
              <a:t> vybraným dodavatelem, </a:t>
            </a:r>
            <a:r>
              <a:rPr lang="cs-CZ" sz="1950" dirty="0">
                <a:solidFill>
                  <a:srgbClr val="FF0000"/>
                </a:solidFill>
                <a:effectLst/>
                <a:ea typeface="Calibri" panose="020F0502020204030204" pitchFamily="34" charset="0"/>
                <a:cs typeface="Times New Roman" panose="02020603050405020304" pitchFamily="18" charset="0"/>
              </a:rPr>
              <a:t>mohl, stejně jako tak učinil v případě nabídky dodavatele COMP`S, využít možnosti doptání se přímo společnosti CANON CZ.</a:t>
            </a:r>
            <a:endParaRPr lang="cs-CZ" sz="195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04557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250354" y="1988840"/>
            <a:ext cx="8643292" cy="3326488"/>
          </a:xfrm>
          <a:prstGeom prst="rect">
            <a:avLst/>
          </a:prstGeom>
          <a:noFill/>
        </p:spPr>
        <p:txBody>
          <a:bodyPr wrap="square">
            <a:spAutoFit/>
          </a:bodyPr>
          <a:lstStyle/>
          <a:p>
            <a:pPr algn="just">
              <a:lnSpc>
                <a:spcPct val="107000"/>
              </a:lnSpc>
              <a:spcAft>
                <a:spcPts val="800"/>
              </a:spcAft>
            </a:pPr>
            <a:r>
              <a:rPr lang="cs-CZ" sz="2200">
                <a:effectLst/>
                <a:ea typeface="Calibri" panose="020F0502020204030204" pitchFamily="34" charset="0"/>
                <a:cs typeface="Times New Roman" panose="02020603050405020304" pitchFamily="18" charset="0"/>
              </a:rPr>
              <a:t>31.         </a:t>
            </a:r>
            <a:r>
              <a:rPr lang="cs-CZ" sz="2200">
                <a:solidFill>
                  <a:srgbClr val="7030A0"/>
                </a:solidFill>
                <a:effectLst/>
                <a:ea typeface="Calibri" panose="020F0502020204030204" pitchFamily="34" charset="0"/>
                <a:cs typeface="Times New Roman" panose="02020603050405020304" pitchFamily="18" charset="0"/>
              </a:rPr>
              <a:t>K námitce obviněného dále uvádím, že je nutné rozlišovat posouzení splnění podmínek účasti podle § 39 odst. 4 zákona a ověření věrohodnosti údajů podle § 39 odst. 5 věty druhé zákona. </a:t>
            </a:r>
            <a:r>
              <a:rPr lang="cs-CZ" sz="2200">
                <a:solidFill>
                  <a:srgbClr val="0070C0"/>
                </a:solidFill>
                <a:effectLst/>
                <a:ea typeface="Calibri" panose="020F0502020204030204" pitchFamily="34" charset="0"/>
                <a:cs typeface="Times New Roman" panose="02020603050405020304" pitchFamily="18" charset="0"/>
              </a:rPr>
              <a:t>Ve smyslu § 39 odst. 4 zákona je zadavatel povinen ověřit, zda dané údaje v souladu naplňují požadavky podmínek účasti</a:t>
            </a:r>
            <a:r>
              <a:rPr lang="cs-CZ" sz="2200">
                <a:effectLst/>
                <a:ea typeface="Calibri" panose="020F0502020204030204" pitchFamily="34" charset="0"/>
                <a:cs typeface="Times New Roman" panose="02020603050405020304" pitchFamily="18" charset="0"/>
              </a:rPr>
              <a:t>, v tomto konkrétním případě zda nabídka dodavatele respektuje technické podmínky vymezující předmět plnění. </a:t>
            </a:r>
            <a:r>
              <a:rPr lang="cs-CZ" sz="2200">
                <a:solidFill>
                  <a:srgbClr val="00B050"/>
                </a:solidFill>
                <a:effectLst/>
                <a:ea typeface="Calibri" panose="020F0502020204030204" pitchFamily="34" charset="0"/>
                <a:cs typeface="Times New Roman" panose="02020603050405020304" pitchFamily="18" charset="0"/>
              </a:rPr>
              <a:t>Oproti tomu § 39 odst. 5 zákona skutečně dává zadavateli pouze možnost ověřovat věrohodnost (pravdivost) daných údajů</a:t>
            </a:r>
            <a:r>
              <a:rPr lang="cs-CZ" sz="2200">
                <a:effectLst/>
                <a:ea typeface="Calibri" panose="020F0502020204030204" pitchFamily="34" charset="0"/>
                <a:cs typeface="Times New Roman" panose="02020603050405020304" pitchFamily="18" charset="0"/>
              </a:rPr>
              <a:t>... </a:t>
            </a: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22437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3742" y="897273"/>
            <a:ext cx="9157742"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35.         Zaprvé </a:t>
            </a:r>
            <a:r>
              <a:rPr lang="cs-CZ" sz="2000" dirty="0">
                <a:solidFill>
                  <a:srgbClr val="7030A0"/>
                </a:solidFill>
                <a:effectLst/>
                <a:ea typeface="Calibri" panose="020F0502020204030204" pitchFamily="34" charset="0"/>
                <a:cs typeface="Times New Roman" panose="02020603050405020304" pitchFamily="18" charset="0"/>
              </a:rPr>
              <a:t>jde o to, že obviněný pro stejné vady nabídky, jaké měl shledat u vybraného dodavatele, vyloučil jiné účastníky zadávacího řízení. </a:t>
            </a:r>
            <a:r>
              <a:rPr lang="cs-CZ" sz="2000" dirty="0">
                <a:effectLst/>
                <a:ea typeface="Calibri" panose="020F0502020204030204" pitchFamily="34" charset="0"/>
                <a:cs typeface="Times New Roman" panose="02020603050405020304" pitchFamily="18" charset="0"/>
              </a:rPr>
              <a:t>Konkrétně </a:t>
            </a:r>
            <a:r>
              <a:rPr lang="cs-CZ" sz="2000" dirty="0">
                <a:solidFill>
                  <a:srgbClr val="0070C0"/>
                </a:solidFill>
                <a:effectLst/>
                <a:ea typeface="Calibri" panose="020F0502020204030204" pitchFamily="34" charset="0"/>
                <a:cs typeface="Times New Roman" panose="02020603050405020304" pitchFamily="18" charset="0"/>
              </a:rPr>
              <a:t>pro nekompatibilitu náplně s příslušným zařízením vyloučil dodavatele COMP`S</a:t>
            </a:r>
            <a:r>
              <a:rPr lang="cs-CZ" sz="2000" dirty="0">
                <a:effectLst/>
                <a:ea typeface="Calibri" panose="020F0502020204030204" pitchFamily="34" charset="0"/>
                <a:cs typeface="Times New Roman" panose="02020603050405020304" pitchFamily="18" charset="0"/>
              </a:rPr>
              <a:t>, spol. s r.o., IČO 46709576, se sídlem Husova 539, 468 51 Smržovka, </a:t>
            </a:r>
            <a:r>
              <a:rPr lang="cs-CZ" sz="2000" dirty="0">
                <a:solidFill>
                  <a:srgbClr val="0070C0"/>
                </a:solidFill>
                <a:effectLst/>
                <a:ea typeface="Calibri" panose="020F0502020204030204" pitchFamily="34" charset="0"/>
                <a:cs typeface="Times New Roman" panose="02020603050405020304" pitchFamily="18" charset="0"/>
              </a:rPr>
              <a:t>a to i za pomoci vyjádření společnosti CANON CZ</a:t>
            </a:r>
            <a:r>
              <a:rPr lang="cs-CZ" sz="2000" dirty="0">
                <a:effectLst/>
                <a:ea typeface="Calibri" panose="020F0502020204030204" pitchFamily="34" charset="0"/>
                <a:cs typeface="Times New Roman" panose="02020603050405020304" pitchFamily="18" charset="0"/>
              </a:rPr>
              <a:t>, jak Úřad uvedl v bodu 74 odůvodnění napadeného rozhodnutí. </a:t>
            </a:r>
            <a:r>
              <a:rPr lang="cs-CZ" sz="2000" dirty="0">
                <a:solidFill>
                  <a:srgbClr val="00B050"/>
                </a:solidFill>
                <a:effectLst/>
                <a:ea typeface="Calibri" panose="020F0502020204030204" pitchFamily="34" charset="0"/>
                <a:cs typeface="Times New Roman" panose="02020603050405020304" pitchFamily="18" charset="0"/>
              </a:rPr>
              <a:t>Vybraný dodavatel také uvedl nesprávnou kapacitu náplně, přičemž i toto pochybení obviněný v zadávacím řízení odhalil u jiného účastníka – dodavatele </a:t>
            </a:r>
            <a:r>
              <a:rPr lang="cs-CZ" sz="2000" dirty="0" err="1">
                <a:solidFill>
                  <a:srgbClr val="00B050"/>
                </a:solidFill>
                <a:effectLst/>
                <a:ea typeface="Calibri" panose="020F0502020204030204" pitchFamily="34" charset="0"/>
                <a:cs typeface="Times New Roman" panose="02020603050405020304" pitchFamily="18" charset="0"/>
              </a:rPr>
              <a:t>Pody</a:t>
            </a:r>
            <a:r>
              <a:rPr lang="cs-CZ" sz="2000" dirty="0">
                <a:solidFill>
                  <a:srgbClr val="00B050"/>
                </a:solidFill>
                <a:effectLst/>
                <a:ea typeface="Calibri" panose="020F0502020204030204" pitchFamily="34" charset="0"/>
                <a:cs typeface="Times New Roman" panose="02020603050405020304" pitchFamily="18" charset="0"/>
              </a:rPr>
              <a:t> </a:t>
            </a:r>
            <a:r>
              <a:rPr lang="cs-CZ" sz="2000" dirty="0" err="1">
                <a:solidFill>
                  <a:srgbClr val="00B050"/>
                </a:solidFill>
                <a:effectLst/>
                <a:ea typeface="Calibri" panose="020F0502020204030204" pitchFamily="34" charset="0"/>
                <a:cs typeface="Times New Roman" panose="02020603050405020304" pitchFamily="18" charset="0"/>
              </a:rPr>
              <a:t>print</a:t>
            </a:r>
            <a:r>
              <a:rPr lang="cs-CZ" sz="2000" dirty="0">
                <a:solidFill>
                  <a:srgbClr val="00B050"/>
                </a:solidFill>
                <a:effectLst/>
                <a:ea typeface="Calibri" panose="020F0502020204030204" pitchFamily="34" charset="0"/>
                <a:cs typeface="Times New Roman" panose="02020603050405020304" pitchFamily="18" charset="0"/>
              </a:rPr>
              <a:t> s.r.o.</a:t>
            </a:r>
            <a:r>
              <a:rPr lang="cs-CZ" sz="2000" dirty="0">
                <a:effectLst/>
                <a:ea typeface="Calibri" panose="020F0502020204030204" pitchFamily="34" charset="0"/>
                <a:cs typeface="Times New Roman" panose="02020603050405020304" pitchFamily="18" charset="0"/>
              </a:rPr>
              <a:t>, IČO 29155207, se sídlem K lesu 345/10, 142 00 Praha, (dále jen „</a:t>
            </a:r>
            <a:r>
              <a:rPr lang="cs-CZ" sz="2000" dirty="0" err="1">
                <a:effectLst/>
                <a:ea typeface="Calibri" panose="020F0502020204030204" pitchFamily="34" charset="0"/>
                <a:cs typeface="Times New Roman" panose="02020603050405020304" pitchFamily="18" charset="0"/>
              </a:rPr>
              <a:t>Pody</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print</a:t>
            </a:r>
            <a:r>
              <a:rPr lang="cs-CZ" sz="2000" dirty="0">
                <a:effectLst/>
                <a:ea typeface="Calibri" panose="020F0502020204030204" pitchFamily="34" charset="0"/>
                <a:cs typeface="Times New Roman" panose="02020603050405020304" pitchFamily="18" charset="0"/>
              </a:rPr>
              <a:t>“). Obviněný shledal, že tento dodavatel nabídl náplň s udávaným objemem vyšším, než je její oficiální kapacita. V tomto směru je nutné se ptát, proč u zmíněných dodavatelů obviněný ke kontrole technických podmínek vymezujících předmět plnění přistoupil a u vybraného dodavatele nikoliv. Typově se totiž jednalo o stejné vady a pro obviněného tedy o stejný způsob ověření údajů. </a:t>
            </a:r>
            <a:r>
              <a:rPr lang="cs-CZ" sz="2000" dirty="0">
                <a:solidFill>
                  <a:srgbClr val="FF0000"/>
                </a:solidFill>
                <a:effectLst/>
                <a:ea typeface="Calibri" panose="020F0502020204030204" pitchFamily="34" charset="0"/>
                <a:cs typeface="Times New Roman" panose="02020603050405020304" pitchFamily="18" charset="0"/>
              </a:rPr>
              <a:t>Byť tedy Úřad výrok I napadeného rozhodnutí nezaložil na porušení zásady rovného zacházení, uvádím, že postup obviněného zde silně implikuje, že tato zásada byla porušena</a:t>
            </a:r>
            <a:r>
              <a:rPr lang="cs-CZ" sz="2000" dirty="0">
                <a:effectLst/>
                <a:ea typeface="Calibri" panose="020F0502020204030204" pitchFamily="34" charset="0"/>
                <a:cs typeface="Times New Roman" panose="02020603050405020304" pitchFamily="18" charset="0"/>
              </a:rPr>
              <a:t>, a i pokud není její porušení součástí uvedeného výroku, zcela zřejmě je jedním z ukazatelů nezákonnosti postupu obviněného.</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194116"/>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Odůvodnění změn dle § 222</a:t>
            </a:r>
            <a:endParaRPr lang="cs-CZ" sz="2300" b="1" spc="-5" dirty="0"/>
          </a:p>
        </p:txBody>
      </p:sp>
      <p:graphicFrame>
        <p:nvGraphicFramePr>
          <p:cNvPr id="3" name="Tabulka 2">
            <a:extLst>
              <a:ext uri="{FF2B5EF4-FFF2-40B4-BE49-F238E27FC236}">
                <a16:creationId xmlns:a16="http://schemas.microsoft.com/office/drawing/2014/main" id="{EDA0F2F1-DBA8-9D80-930A-6F9698CB146A}"/>
              </a:ext>
            </a:extLst>
          </p:cNvPr>
          <p:cNvGraphicFramePr>
            <a:graphicFrameLocks noGrp="1"/>
          </p:cNvGraphicFramePr>
          <p:nvPr>
            <p:extLst>
              <p:ext uri="{D42A27DB-BD31-4B8C-83A1-F6EECF244321}">
                <p14:modId xmlns:p14="http://schemas.microsoft.com/office/powerpoint/2010/main" val="403915340"/>
              </p:ext>
            </p:extLst>
          </p:nvPr>
        </p:nvGraphicFramePr>
        <p:xfrm>
          <a:off x="-6906" y="821687"/>
          <a:ext cx="9144000" cy="603631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4076201"/>
                    </a:ext>
                  </a:extLst>
                </a:gridCol>
              </a:tblGrid>
              <a:tr h="121920">
                <a:tc>
                  <a:txBody>
                    <a:bodyPr/>
                    <a:lstStyle/>
                    <a:p>
                      <a:pPr algn="just">
                        <a:lnSpc>
                          <a:spcPct val="107000"/>
                        </a:lnSpc>
                        <a:spcAft>
                          <a:spcPts val="800"/>
                        </a:spcAft>
                      </a:pPr>
                      <a:r>
                        <a:rPr lang="cs-CZ" sz="1800" kern="1200">
                          <a:effectLst/>
                        </a:rPr>
                        <a:t>Sp. zn. ÚOHS – S0228/2023/VZ, č. j. ÚOHS-23369/2023/500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80466530"/>
                  </a:ext>
                </a:extLst>
              </a:tr>
              <a:tr h="0">
                <a:tc>
                  <a:txBody>
                    <a:bodyPr/>
                    <a:lstStyle/>
                    <a:p>
                      <a:pPr algn="just">
                        <a:lnSpc>
                          <a:spcPct val="107000"/>
                        </a:lnSpc>
                        <a:spcAft>
                          <a:spcPts val="800"/>
                        </a:spcAft>
                      </a:pPr>
                      <a:r>
                        <a:rPr lang="cs-CZ" sz="1800" u="sng">
                          <a:effectLst/>
                          <a:hlinkClick r:id="rId2"/>
                        </a:rPr>
                        <a:t>https://www.uohs.cz/cs/verejne-zakazky/sbirky-rozhodnuti/detail-19108.html</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5727015"/>
                  </a:ext>
                </a:extLst>
              </a:tr>
              <a:tr h="0">
                <a:tc>
                  <a:txBody>
                    <a:bodyPr/>
                    <a:lstStyle/>
                    <a:p>
                      <a:pPr algn="just">
                        <a:lnSpc>
                          <a:spcPct val="107000"/>
                        </a:lnSpc>
                        <a:spcAft>
                          <a:spcPts val="800"/>
                        </a:spcAft>
                      </a:pPr>
                      <a:r>
                        <a:rPr lang="cs-CZ" sz="1800">
                          <a:effectLst/>
                        </a:rPr>
                        <a:t>Rekonstrukce komunikace a inženýrských sítí v lokalitě "Horní Náves", Střítež</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36881365"/>
                  </a:ext>
                </a:extLst>
              </a:tr>
              <a:tr h="0">
                <a:tc>
                  <a:txBody>
                    <a:bodyPr/>
                    <a:lstStyle/>
                    <a:p>
                      <a:pPr algn="just">
                        <a:lnSpc>
                          <a:spcPct val="107000"/>
                        </a:lnSpc>
                        <a:spcAft>
                          <a:spcPts val="800"/>
                        </a:spcAft>
                      </a:pPr>
                      <a:r>
                        <a:rPr lang="cs-CZ" sz="1800" kern="1200">
                          <a:effectLst/>
                        </a:rPr>
                        <a:t>Právní moc: 8.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35804911"/>
                  </a:ext>
                </a:extLst>
              </a:tr>
              <a:tr h="0">
                <a:tc>
                  <a:txBody>
                    <a:bodyPr/>
                    <a:lstStyle/>
                    <a:p>
                      <a:pPr algn="just">
                        <a:lnSpc>
                          <a:spcPct val="107000"/>
                        </a:lnSpc>
                        <a:spcAft>
                          <a:spcPts val="800"/>
                        </a:spcAft>
                      </a:pPr>
                      <a:r>
                        <a:rPr lang="cs-CZ" sz="1800">
                          <a:effectLst/>
                        </a:rPr>
                        <a:t>obec Střítež</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12439025"/>
                  </a:ext>
                </a:extLst>
              </a:tr>
              <a:tr h="138430">
                <a:tc>
                  <a:txBody>
                    <a:bodyPr/>
                    <a:lstStyle/>
                    <a:p>
                      <a:pPr algn="just">
                        <a:lnSpc>
                          <a:spcPct val="107000"/>
                        </a:lnSpc>
                        <a:spcAft>
                          <a:spcPts val="800"/>
                        </a:spcAft>
                      </a:pPr>
                      <a:r>
                        <a:rPr lang="cs-CZ" sz="1800" dirty="0">
                          <a:effectLst/>
                        </a:rPr>
                        <a:t>Výrok I. - Obviněný se dopustil přestupku podle § 268 odst. 1 písm. a) ZZVZ tím, že v rozporu s ustanovením § 222 odst. 1 citovaného zákona umožnil podstatnou změnu závazku ze smlouvy na realizaci veřejné zakázky »Rekonstrukce komunikace a inženýrských sítí v lokalitě "Horní Náves", Střítež«, když uzavřel Dodatek č. 3 ke Smlouvě o dílo uzavřené dne 20. 6. 2018 s dodavatelem PORR a.s., přičemž plnění, které je předmětem cit. smlouvy, tvoří jeden funkční celek a bylo zadáváno v časové souvislosti s plněním, které je předmětem Smlouvy o dílo č. 13/2018 uzavřené dne 27. 4. 2018 s dodavatelem VHS Žďár nad Sázavou, spol. s.r.o., kterým došlo k významnému rozšíření rozsahu plnění veřejné zakázky ve smyslu § 222 odst. 3 písm. c) cit. zákona, a tedy k podstatné změně závazku ze smlouvy na veřejnou zakázku po dobu jejího trvání bez provedení nového zadávacího řízení dle zákona, když konečná hodnota uvedené veřejné zakázky činila 6 778 596,83 Kč bez DPH, aniž by byly splněny podmínky pro aplikaci některé z výjimek dle § 222 odst. 2, 4, 5, 6 nebo 7 cit. zákona, přičemž tímto jednáním mohl ovlivnit výběr dodavatele.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33087499"/>
                  </a:ext>
                </a:extLst>
              </a:tr>
            </a:tbl>
          </a:graphicData>
        </a:graphic>
      </p:graphicFrame>
    </p:spTree>
    <p:extLst>
      <p:ext uri="{BB962C8B-B14F-4D97-AF65-F5344CB8AC3E}">
        <p14:creationId xmlns:p14="http://schemas.microsoft.com/office/powerpoint/2010/main" val="94166224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DB7560-0CA7-3623-8E2B-E43467091C67}"/>
              </a:ext>
            </a:extLst>
          </p:cNvPr>
          <p:cNvSpPr txBox="1"/>
          <p:nvPr/>
        </p:nvSpPr>
        <p:spPr>
          <a:xfrm>
            <a:off x="53752" y="769316"/>
            <a:ext cx="9036496" cy="6226128"/>
          </a:xfrm>
          <a:prstGeom prst="rect">
            <a:avLst/>
          </a:prstGeom>
          <a:noFill/>
        </p:spPr>
        <p:txBody>
          <a:bodyPr wrap="square">
            <a:spAutoFit/>
          </a:bodyPr>
          <a:lstStyle/>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 222 odst. 1-6 ZZVZ</a:t>
            </a:r>
            <a:endParaRPr lang="cs-CZ" b="1" dirty="0">
              <a:effectLst/>
              <a:ea typeface="Calibri" panose="020F0502020204030204" pitchFamily="34" charset="0"/>
              <a:cs typeface="Times New Roman" panose="02020603050405020304" pitchFamily="18" charset="0"/>
            </a:endParaRP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Změna závazku ze smlouvy na veřejnou zakázku</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b="1" dirty="0">
                <a:solidFill>
                  <a:srgbClr val="000000"/>
                </a:solidFill>
                <a:effectLst/>
                <a:highlight>
                  <a:srgbClr val="FFFFFF"/>
                </a:highlight>
                <a:ea typeface="Times New Roman" panose="02020603050405020304" pitchFamily="18" charset="0"/>
                <a:cs typeface="Times New Roman" panose="02020603050405020304" pitchFamily="18" charset="0"/>
              </a:rPr>
              <a:t>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(1) </a:t>
            </a: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Zadavatel </a:t>
            </a: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Není-li dále stanoveno jinak,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nesmí </a:t>
            </a: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zadavatel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umožnit podstatnou změnu závazku ze smlouvy na veřejnou zakázku po dobu jeho trvání bez provedení </a:t>
            </a: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nového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zadávacího </a:t>
            </a: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řízení; to neplatí v případě změn, u nichž jsou splněny podmínky pro výjimku z povinnosti zadat veřejnou zakázku v zadávacím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řízení </a:t>
            </a: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stanovenou tímto zákonem. Je-li taková výjimka omezena pro podlimitní veřejnou zakázku, veřejnou zakázku malého rozsahu, nebo koncesi malého rozsahu, lze ji pro změnu závazku ze smlouvy na veřejnou zakázku použít pouze tehdy, pokud celková hodnota závazku po jeho změně nepřekročí limit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podle </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a) § 25 , jde-li o podlimitní veřejnou zakázku,</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b) § 27 , jde-li o veřejnou zakázku malého rozsahu, nebo</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c) § 178 , jde-li o koncesi malého rozsahu.</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tohoto zákona.</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(2) Za podstatnou změnu závazku ze smlouvy na veřejnou zakázku se nepovažuje uplatnění </a:t>
            </a: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vyhrazených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změn závazku </a:t>
            </a:r>
            <a:r>
              <a:rPr lang="cs-CZ" u="dbl" dirty="0">
                <a:solidFill>
                  <a:srgbClr val="00AA00"/>
                </a:solidFill>
                <a:effectLst/>
                <a:highlight>
                  <a:srgbClr val="FFFFFF"/>
                </a:highlight>
                <a:ea typeface="Times New Roman" panose="02020603050405020304" pitchFamily="18" charset="0"/>
                <a:cs typeface="Times New Roman" panose="02020603050405020304" pitchFamily="18" charset="0"/>
              </a:rPr>
              <a:t>vyhrazených </a:t>
            </a:r>
            <a:r>
              <a:rPr lang="cs-CZ"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sjednaných ve smlouvě na veřejnou zakázku na základě zadávacích podmínek </a:t>
            </a: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podle § 100 odst. 1 .</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CE4C70AC-1547-7301-29FD-600B5B2EC6F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Odůvodnění změn dle § 222</a:t>
            </a:r>
            <a:endParaRPr lang="cs-CZ" sz="2300" b="1" spc="-5" dirty="0"/>
          </a:p>
        </p:txBody>
      </p:sp>
    </p:spTree>
    <p:extLst>
      <p:ext uri="{BB962C8B-B14F-4D97-AF65-F5344CB8AC3E}">
        <p14:creationId xmlns:p14="http://schemas.microsoft.com/office/powerpoint/2010/main" val="3347911893"/>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DB7560-0CA7-3623-8E2B-E43467091C67}"/>
              </a:ext>
            </a:extLst>
          </p:cNvPr>
          <p:cNvSpPr txBox="1"/>
          <p:nvPr/>
        </p:nvSpPr>
        <p:spPr>
          <a:xfrm>
            <a:off x="53752" y="769316"/>
            <a:ext cx="9036496" cy="6134949"/>
          </a:xfrm>
          <a:prstGeom prst="rect">
            <a:avLst/>
          </a:prstGeom>
          <a:noFill/>
        </p:spPr>
        <p:txBody>
          <a:bodyPr wrap="square">
            <a:spAutoFit/>
          </a:bodyPr>
          <a:lstStyle/>
          <a:p>
            <a:pPr>
              <a:lnSpc>
                <a:spcPct val="107000"/>
              </a:lnSpc>
              <a:spcAft>
                <a:spcPts val="800"/>
              </a:spcAft>
            </a:pPr>
            <a:r>
              <a:rPr lang="cs-CZ" b="1" dirty="0">
                <a:effectLst/>
                <a:ea typeface="Calibri" panose="020F0502020204030204" pitchFamily="34" charset="0"/>
                <a:cs typeface="Times New Roman" panose="02020603050405020304" pitchFamily="18" charset="0"/>
              </a:rPr>
              <a:t>Právní úprava:</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 (3) Podstatnou změnou závazku ze smlouvy na veřejnou zakázku je taková změna smluvních podmínek, která by</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a) umožnila účast jiných dodavatelů nebo by mohla ovlivnit výběr dodavatele v původním zadávacím řízení, pokud by zadávací podmínky původního zadávacího řízení odpovídaly této změně,</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b) měnila ekonomickou rovnováhu závazku ze smlouvy ve prospěch vybraného dodavatele, nebo</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c) vedla k významnému rozšíření rozsahu plnění veřejné zakázky.</a:t>
            </a:r>
            <a:endParaRPr lang="cs-CZ" dirty="0">
              <a:effectLst/>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 (4) Za podstatnou změnu závazku ze smlouvy na veřejnou zakázku se nepovažuje změna, která nemění celkovou povahu veřejné zakázky a jejíž hodnota je</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a) nižší než finanční limit pro nadlimitní veřejnou zakázku a</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b) nižší než </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1. 10 % původní hodnoty závazku, nebo</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2. 15 % původní hodnoty závazku ze smlouvy na veřejnou zakázku na stavební práce, která není koncesí.</a:t>
            </a:r>
            <a:endParaRPr lang="cs-CZ"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dirty="0">
                <a:solidFill>
                  <a:srgbClr val="000000"/>
                </a:solidFill>
                <a:effectLst/>
                <a:highlight>
                  <a:srgbClr val="FFFFFF"/>
                </a:highlight>
                <a:ea typeface="Times New Roman" panose="02020603050405020304" pitchFamily="18" charset="0"/>
                <a:cs typeface="Times New Roman" panose="02020603050405020304" pitchFamily="18" charset="0"/>
              </a:rPr>
              <a:t>Pokud bude provedeno více změn, je rozhodný součet hodnot všech těchto změn.</a:t>
            </a:r>
            <a:endParaRPr lang="cs-CZ"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CE4C70AC-1547-7301-29FD-600B5B2EC6F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Odůvodnění změn dle § 222</a:t>
            </a:r>
            <a:endParaRPr lang="cs-CZ" sz="2300" b="1" spc="-5" dirty="0"/>
          </a:p>
        </p:txBody>
      </p:sp>
    </p:spTree>
    <p:extLst>
      <p:ext uri="{BB962C8B-B14F-4D97-AF65-F5344CB8AC3E}">
        <p14:creationId xmlns:p14="http://schemas.microsoft.com/office/powerpoint/2010/main" val="1972715778"/>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DB7560-0CA7-3623-8E2B-E43467091C67}"/>
              </a:ext>
            </a:extLst>
          </p:cNvPr>
          <p:cNvSpPr txBox="1"/>
          <p:nvPr/>
        </p:nvSpPr>
        <p:spPr>
          <a:xfrm>
            <a:off x="0" y="586990"/>
            <a:ext cx="9144000" cy="6734536"/>
          </a:xfrm>
          <a:prstGeom prst="rect">
            <a:avLst/>
          </a:prstGeom>
          <a:noFill/>
        </p:spPr>
        <p:txBody>
          <a:bodyPr wrap="square">
            <a:spAutoFit/>
          </a:bodyPr>
          <a:lstStyle/>
          <a:p>
            <a:pPr algn="just">
              <a:lnSpc>
                <a:spcPct val="107000"/>
              </a:lnSpc>
              <a:spcAft>
                <a:spcPts val="800"/>
              </a:spcAft>
            </a:pPr>
            <a:r>
              <a:rPr lang="cs-CZ" sz="1600" b="1" dirty="0">
                <a:effectLst/>
                <a:ea typeface="Calibri" panose="020F0502020204030204" pitchFamily="34" charset="0"/>
                <a:cs typeface="Times New Roman" panose="02020603050405020304" pitchFamily="18" charset="0"/>
              </a:rPr>
              <a:t>Právní úprava:</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(5) Za podstatnou změnu závazku ze smlouvy na veřejnou zakázku se nepovažují dodatečné stavební práce, služby nebo dodávky od dodavatele původní veřejné zakázky, které nebyly zahrnuty v původním závazku ze smlouvy na veřejnou zakázku, pokud jsou nezbytné a změna v osobě dodavatele</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a) není možná z ekonomických anebo technických důvodů spočívajících zejména v požadavcích na slučitelnost nebo interoperabilitu se stávajícím zařízením, službami nebo instalacemi pořízenými zadavatelem v původním zadávacím </a:t>
            </a:r>
            <a:r>
              <a:rPr lang="cs-CZ" sz="1600" u="dbl" dirty="0">
                <a:solidFill>
                  <a:srgbClr val="00AA00"/>
                </a:solidFill>
                <a:effectLst/>
                <a:highlight>
                  <a:srgbClr val="FFFFFF"/>
                </a:highlight>
                <a:ea typeface="Times New Roman" panose="02020603050405020304" pitchFamily="18" charset="0"/>
                <a:cs typeface="Times New Roman" panose="02020603050405020304" pitchFamily="18" charset="0"/>
              </a:rPr>
              <a:t>řízení a </a:t>
            </a: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řízení,</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b) </a:t>
            </a:r>
            <a:r>
              <a:rPr lang="cs-CZ" sz="1600" u="dbl" dirty="0">
                <a:solidFill>
                  <a:srgbClr val="00AA00"/>
                </a:solidFill>
                <a:effectLst/>
                <a:highlight>
                  <a:srgbClr val="FFFFFF"/>
                </a:highlight>
                <a:ea typeface="Times New Roman" panose="02020603050405020304" pitchFamily="18" charset="0"/>
                <a:cs typeface="Times New Roman" panose="02020603050405020304" pitchFamily="18" charset="0"/>
              </a:rPr>
              <a:t>způsobila </a:t>
            </a: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by </a:t>
            </a: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způsobila </a:t>
            </a: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zadavateli značné obtíže nebo výrazné zvýšení </a:t>
            </a:r>
            <a:r>
              <a:rPr lang="cs-CZ" sz="1600" u="dbl" dirty="0">
                <a:solidFill>
                  <a:srgbClr val="00AA00"/>
                </a:solidFill>
                <a:effectLst/>
                <a:highlight>
                  <a:srgbClr val="FFFFFF"/>
                </a:highlight>
                <a:ea typeface="Times New Roman" panose="02020603050405020304" pitchFamily="18" charset="0"/>
                <a:cs typeface="Times New Roman" panose="02020603050405020304" pitchFamily="18" charset="0"/>
              </a:rPr>
              <a:t>nákladů.</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nákladů a</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c) hodnota dodatečných stavebních prací, služeb nebo dodávek nepřekročí 50 % původní hodnoty závazku; pokud bude provedeno více změn, je rozhodný součet hodnoty všech změn podle tohoto odstavce.</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(6) Za podstatnou změnu závazku ze smlouvy na veřejnou zakázku se nepovažuje změna,</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a) </a:t>
            </a: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jejíž potřeba vznikla v důsledku okolností, které zadavatel jednající s náležitou péčí nemohl předvídat, </a:t>
            </a:r>
            <a:r>
              <a:rPr lang="cs-CZ" sz="1600" u="dbl" dirty="0">
                <a:solidFill>
                  <a:srgbClr val="00AA00"/>
                </a:solidFill>
                <a:effectLst/>
                <a:highlight>
                  <a:srgbClr val="FFFFFF"/>
                </a:highlight>
                <a:ea typeface="Times New Roman" panose="02020603050405020304" pitchFamily="18" charset="0"/>
                <a:cs typeface="Times New Roman" panose="02020603050405020304" pitchFamily="18" charset="0"/>
              </a:rPr>
              <a:t>a která </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b) </a:t>
            </a: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nemění celkovou povahu veřejné </a:t>
            </a:r>
            <a:r>
              <a:rPr lang="cs-CZ" sz="1600" u="dbl" dirty="0">
                <a:solidFill>
                  <a:srgbClr val="00AA00"/>
                </a:solidFill>
                <a:effectLst/>
                <a:highlight>
                  <a:srgbClr val="FFFFFF"/>
                </a:highlight>
                <a:ea typeface="Times New Roman" panose="02020603050405020304" pitchFamily="18" charset="0"/>
                <a:cs typeface="Times New Roman" panose="02020603050405020304" pitchFamily="18" charset="0"/>
              </a:rPr>
              <a:t>zakázky.</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zakázky a</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strike="sngStrike" dirty="0">
                <a:solidFill>
                  <a:srgbClr val="FF0000"/>
                </a:solidFill>
                <a:effectLst/>
                <a:highlight>
                  <a:srgbClr val="FFFFFF"/>
                </a:highlight>
                <a:ea typeface="Times New Roman" panose="02020603050405020304" pitchFamily="18" charset="0"/>
                <a:cs typeface="Times New Roman" panose="02020603050405020304" pitchFamily="18" charset="0"/>
              </a:rPr>
              <a:t>c) hodnota změny nepřekročí 50 % původní hodnoty závazku; pokud bude provedeno více změn, je rozhodný součet hodnoty všech změn podle tohoto odstavce.</a:t>
            </a:r>
            <a:endParaRPr lang="cs-CZ" sz="16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60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cs-CZ" sz="1600"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CE4C70AC-1547-7301-29FD-600B5B2EC6F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Odůvodnění změn dle § 222</a:t>
            </a:r>
            <a:endParaRPr lang="cs-CZ" sz="2300" b="1" spc="-5" dirty="0"/>
          </a:p>
        </p:txBody>
      </p:sp>
    </p:spTree>
    <p:extLst>
      <p:ext uri="{BB962C8B-B14F-4D97-AF65-F5344CB8AC3E}">
        <p14:creationId xmlns:p14="http://schemas.microsoft.com/office/powerpoint/2010/main" val="2641858354"/>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384380" y="1412776"/>
            <a:ext cx="8375240" cy="420294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zadal 2 veřejné zakázky malého rozsahu na stavební práce, které spolu funkčně souvisely</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Nesečetl jejich předpokládané hodnoty</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 důsledku dodatků k oběma zakázkám předpokládaná hodnota překročila hranici pro VZMR</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Úřad posoudil, že se jednalo jeden funkční celek a zadavatel tedy měl při změnách postupovat dle § 222 ZZVZ</a:t>
            </a:r>
          </a:p>
        </p:txBody>
      </p:sp>
      <p:sp>
        <p:nvSpPr>
          <p:cNvPr id="3" name="object 3">
            <a:extLst>
              <a:ext uri="{FF2B5EF4-FFF2-40B4-BE49-F238E27FC236}">
                <a16:creationId xmlns:a16="http://schemas.microsoft.com/office/drawing/2014/main" id="{E7E869D0-D4C7-EECE-A6D0-4AF10F14882D}"/>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Odůvodnění změn dle § 222</a:t>
            </a:r>
            <a:endParaRPr lang="cs-CZ" sz="2300" b="1" spc="-5" dirty="0"/>
          </a:p>
        </p:txBody>
      </p:sp>
    </p:spTree>
    <p:extLst>
      <p:ext uri="{BB962C8B-B14F-4D97-AF65-F5344CB8AC3E}">
        <p14:creationId xmlns:p14="http://schemas.microsoft.com/office/powerpoint/2010/main" val="1757679582"/>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132856"/>
            <a:ext cx="8784976" cy="2964209"/>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67.      </a:t>
            </a:r>
            <a:r>
              <a:rPr lang="cs-CZ" sz="2200" dirty="0">
                <a:solidFill>
                  <a:srgbClr val="7030A0"/>
                </a:solidFill>
                <a:effectLst/>
                <a:ea typeface="Calibri" panose="020F0502020204030204" pitchFamily="34" charset="0"/>
                <a:cs typeface="Times New Roman" panose="02020603050405020304" pitchFamily="18" charset="0"/>
              </a:rPr>
              <a:t>Jestliže po provedení změn závazku cena nepřekročí zákonný finanční limit pro veřejné zakázky malého rozsahu, může zadavatel nadále postupovat v souladu s výjimkou dle ustanovení § 31 zákona</a:t>
            </a:r>
            <a:r>
              <a:rPr lang="cs-CZ" sz="2200" dirty="0">
                <a:solidFill>
                  <a:srgbClr val="0070C0"/>
                </a:solidFill>
                <a:effectLst/>
                <a:ea typeface="Calibri" panose="020F0502020204030204" pitchFamily="34" charset="0"/>
                <a:cs typeface="Times New Roman" panose="02020603050405020304" pitchFamily="18" charset="0"/>
              </a:rPr>
              <a:t>. V případě, že po provedení změny již smlouva překročí zákonný limit pro veřejné zakázky malého rozsahu, je nutné přípustnost změny posuzovat dle ustanovení § 222 zákona</a:t>
            </a:r>
            <a:r>
              <a:rPr lang="cs-CZ" sz="2200" dirty="0">
                <a:effectLst/>
                <a:ea typeface="Calibri" panose="020F0502020204030204" pitchFamily="34" charset="0"/>
                <a:cs typeface="Times New Roman" panose="02020603050405020304" pitchFamily="18" charset="0"/>
              </a:rPr>
              <a:t> (viz též stanovisko expertní skupiny Ministerstva pro místní rozvoj dostupné na http://nzvz.cz/2017/11/30/stanovisko-</a:t>
            </a:r>
            <a:r>
              <a:rPr lang="cs-CZ" sz="2200" dirty="0" err="1">
                <a:effectLst/>
                <a:ea typeface="Calibri" panose="020F0502020204030204" pitchFamily="34" charset="0"/>
                <a:cs typeface="Times New Roman" panose="02020603050405020304" pitchFamily="18" charset="0"/>
              </a:rPr>
              <a:t>mmr</a:t>
            </a:r>
            <a:r>
              <a:rPr lang="cs-CZ" sz="2200" dirty="0">
                <a:effectLst/>
                <a:ea typeface="Calibri" panose="020F0502020204030204" pitchFamily="34" charset="0"/>
                <a:cs typeface="Times New Roman" panose="02020603050405020304" pitchFamily="18" charset="0"/>
              </a:rPr>
              <a:t>-k-</a:t>
            </a:r>
            <a:r>
              <a:rPr lang="cs-CZ" sz="2200" dirty="0" err="1">
                <a:effectLst/>
                <a:ea typeface="Calibri" panose="020F0502020204030204" pitchFamily="34" charset="0"/>
                <a:cs typeface="Times New Roman" panose="02020603050405020304" pitchFamily="18" charset="0"/>
              </a:rPr>
              <a:t>vzmr</a:t>
            </a:r>
            <a:r>
              <a:rPr lang="cs-CZ" sz="2200" dirty="0">
                <a:effectLst/>
                <a:ea typeface="Calibri" panose="020F0502020204030204" pitchFamily="34" charset="0"/>
                <a:cs typeface="Times New Roman" panose="02020603050405020304" pitchFamily="18" charset="0"/>
              </a:rPr>
              <a:t>-a-</a:t>
            </a:r>
            <a:r>
              <a:rPr lang="cs-CZ" sz="2200" dirty="0" err="1">
                <a:effectLst/>
                <a:ea typeface="Calibri" panose="020F0502020204030204" pitchFamily="34" charset="0"/>
                <a:cs typeface="Times New Roman" panose="02020603050405020304" pitchFamily="18" charset="0"/>
              </a:rPr>
              <a:t>vicepracem</a:t>
            </a:r>
            <a:r>
              <a:rPr lang="cs-CZ" sz="22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305852313"/>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268760"/>
            <a:ext cx="8784976" cy="500823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70.       </a:t>
            </a:r>
            <a:r>
              <a:rPr lang="cs-CZ" sz="2000" dirty="0">
                <a:solidFill>
                  <a:srgbClr val="00B050"/>
                </a:solidFill>
                <a:effectLst/>
                <a:ea typeface="Calibri" panose="020F0502020204030204" pitchFamily="34" charset="0"/>
                <a:cs typeface="Times New Roman" panose="02020603050405020304" pitchFamily="18" charset="0"/>
              </a:rPr>
              <a:t>Zákon zároveň definuje i situace, za kterých se změna závazku ex lege nepovažuje za podstatnou; jde o § 222 odst. 2, 4, 5, 6 a 7 zákona. </a:t>
            </a:r>
            <a:r>
              <a:rPr lang="cs-CZ" sz="2000" dirty="0">
                <a:solidFill>
                  <a:srgbClr val="FF0000"/>
                </a:solidFill>
                <a:effectLst/>
                <a:ea typeface="Calibri" panose="020F0502020204030204" pitchFamily="34" charset="0"/>
                <a:cs typeface="Times New Roman" panose="02020603050405020304" pitchFamily="18" charset="0"/>
              </a:rPr>
              <a:t>Ve všech těchto případech změn závazků, které se nepovažují za podstatné, se jedná o výjimky z pravidla </a:t>
            </a:r>
            <a:r>
              <a:rPr lang="cs-CZ" sz="2000" dirty="0">
                <a:effectLst/>
                <a:ea typeface="Calibri" panose="020F0502020204030204" pitchFamily="34" charset="0"/>
                <a:cs typeface="Times New Roman" panose="02020603050405020304" pitchFamily="18" charset="0"/>
              </a:rPr>
              <a:t>(kterým je zákaz podstatných změn závazků ze smlouvy na veřejnou zakázku), </a:t>
            </a:r>
            <a:r>
              <a:rPr lang="cs-CZ" sz="2000" dirty="0">
                <a:solidFill>
                  <a:srgbClr val="FF0000"/>
                </a:solidFill>
                <a:effectLst/>
                <a:ea typeface="Calibri" panose="020F0502020204030204" pitchFamily="34" charset="0"/>
                <a:cs typeface="Times New Roman" panose="02020603050405020304" pitchFamily="18" charset="0"/>
              </a:rPr>
              <a:t>pročež je třeba podmínky pro jejich aplikaci vykládat restriktivně. </a:t>
            </a:r>
            <a:r>
              <a:rPr lang="cs-CZ" sz="2000" dirty="0">
                <a:solidFill>
                  <a:srgbClr val="7030A0"/>
                </a:solidFill>
                <a:effectLst/>
                <a:ea typeface="Calibri" panose="020F0502020204030204" pitchFamily="34" charset="0"/>
                <a:cs typeface="Times New Roman" panose="02020603050405020304" pitchFamily="18" charset="0"/>
              </a:rPr>
              <a:t>Zamýšlí-li zadavatel provést změnu závazku, musí tedy nejprve postavit najisto, zda se jedná o podstatnou či nepodstatnou změnu. Nepodstatné změny, tj. ty, které nenaplňují žádný ze znaků podstatné změny ve smyslu § 222 odst. 3 zákona, nebo které je</a:t>
            </a:r>
            <a:r>
              <a:rPr lang="cs-CZ" sz="2000" dirty="0">
                <a:effectLst/>
                <a:ea typeface="Calibri" panose="020F0502020204030204" pitchFamily="34" charset="0"/>
                <a:cs typeface="Times New Roman" panose="02020603050405020304" pitchFamily="18" charset="0"/>
              </a:rPr>
              <a:t> (tu již bez ohledu na ustanovení § 222 odst. 3) </a:t>
            </a:r>
            <a:r>
              <a:rPr lang="cs-CZ" sz="2000" dirty="0">
                <a:solidFill>
                  <a:srgbClr val="7030A0"/>
                </a:solidFill>
                <a:effectLst/>
                <a:ea typeface="Calibri" panose="020F0502020204030204" pitchFamily="34" charset="0"/>
                <a:cs typeface="Times New Roman" panose="02020603050405020304" pitchFamily="18" charset="0"/>
              </a:rPr>
              <a:t>zákona možné podřadit pod alespoň jedno ustanovení z § 222 odst. 2, 4, 5, 6 nebo 7 zákona, může zadavatel provést bez realizace nového zadávacího řízení.</a:t>
            </a:r>
            <a:r>
              <a:rPr lang="cs-CZ" sz="2000" dirty="0">
                <a:effectLst/>
                <a:ea typeface="Calibri" panose="020F0502020204030204" pitchFamily="34" charset="0"/>
                <a:cs typeface="Times New Roman" panose="02020603050405020304" pitchFamily="18" charset="0"/>
              </a:rPr>
              <a:t> Podstatné změny, tj. změny, které jsou podstatné ve smyslu § 222 odst. 3 zákona a zároveň nenaplňují žádnou z definic nepodstatných změn ex lege, zadavatel naopak nemůže provést bez realizace nového zadávacího řízení…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22434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Ověření splnění technických podmínek u vybraného dodavatele</a:t>
            </a:r>
          </a:p>
        </p:txBody>
      </p:sp>
      <p:graphicFrame>
        <p:nvGraphicFramePr>
          <p:cNvPr id="3" name="Tabulka 2">
            <a:extLst>
              <a:ext uri="{FF2B5EF4-FFF2-40B4-BE49-F238E27FC236}">
                <a16:creationId xmlns:a16="http://schemas.microsoft.com/office/drawing/2014/main" id="{BC8F72B2-16B9-AC56-C217-C6D60A337F48}"/>
              </a:ext>
            </a:extLst>
          </p:cNvPr>
          <p:cNvGraphicFramePr>
            <a:graphicFrameLocks noGrp="1"/>
          </p:cNvGraphicFramePr>
          <p:nvPr>
            <p:extLst>
              <p:ext uri="{D42A27DB-BD31-4B8C-83A1-F6EECF244321}">
                <p14:modId xmlns:p14="http://schemas.microsoft.com/office/powerpoint/2010/main" val="3346934767"/>
              </p:ext>
            </p:extLst>
          </p:nvPr>
        </p:nvGraphicFramePr>
        <p:xfrm>
          <a:off x="179512" y="1340768"/>
          <a:ext cx="8784976" cy="4963925"/>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601699813"/>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S0160/2023/VZ, č. j. ÚOHS-16460/2023/500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52354542"/>
                  </a:ext>
                </a:extLst>
              </a:tr>
              <a:tr h="0">
                <a:tc>
                  <a:txBody>
                    <a:bodyPr/>
                    <a:lstStyle/>
                    <a:p>
                      <a:pPr algn="just">
                        <a:lnSpc>
                          <a:spcPct val="107000"/>
                        </a:lnSpc>
                        <a:spcAft>
                          <a:spcPts val="800"/>
                        </a:spcAft>
                      </a:pPr>
                      <a:r>
                        <a:rPr lang="cs-CZ" sz="1800" u="sng">
                          <a:effectLst/>
                          <a:hlinkClick r:id="rId2"/>
                        </a:rPr>
                        <a:t>https://www.uohs.cz/cs/verejne-zakazky/sbirky-rozhodnuti/detail-19076.html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59757613"/>
                  </a:ext>
                </a:extLst>
              </a:tr>
              <a:tr h="0">
                <a:tc>
                  <a:txBody>
                    <a:bodyPr/>
                    <a:lstStyle/>
                    <a:p>
                      <a:pPr algn="just">
                        <a:lnSpc>
                          <a:spcPct val="107000"/>
                        </a:lnSpc>
                        <a:spcAft>
                          <a:spcPts val="800"/>
                        </a:spcAft>
                      </a:pPr>
                      <a:r>
                        <a:rPr lang="cs-CZ" sz="1800">
                          <a:effectLst/>
                        </a:rPr>
                        <a:t>Alternativní tonery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13734050"/>
                  </a:ext>
                </a:extLst>
              </a:tr>
              <a:tr h="0">
                <a:tc>
                  <a:txBody>
                    <a:bodyPr/>
                    <a:lstStyle/>
                    <a:p>
                      <a:pPr algn="just">
                        <a:lnSpc>
                          <a:spcPct val="107000"/>
                        </a:lnSpc>
                        <a:spcAft>
                          <a:spcPts val="800"/>
                        </a:spcAft>
                      </a:pPr>
                      <a:r>
                        <a:rPr lang="cs-CZ" sz="1800" kern="1200">
                          <a:effectLst/>
                        </a:rPr>
                        <a:t>Právní moc: 7.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05614192"/>
                  </a:ext>
                </a:extLst>
              </a:tr>
              <a:tr h="0">
                <a:tc>
                  <a:txBody>
                    <a:bodyPr/>
                    <a:lstStyle/>
                    <a:p>
                      <a:pPr algn="just">
                        <a:lnSpc>
                          <a:spcPct val="107000"/>
                        </a:lnSpc>
                        <a:spcAft>
                          <a:spcPts val="800"/>
                        </a:spcAft>
                      </a:pPr>
                      <a:r>
                        <a:rPr lang="cs-CZ" sz="1800">
                          <a:effectLst/>
                        </a:rPr>
                        <a:t>Česká republika – Ministerstvo obrany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10618563"/>
                  </a:ext>
                </a:extLst>
              </a:tr>
              <a:tr h="138430">
                <a:tc>
                  <a:txBody>
                    <a:bodyPr/>
                    <a:lstStyle/>
                    <a:p>
                      <a:pPr algn="just">
                        <a:lnSpc>
                          <a:spcPct val="107000"/>
                        </a:lnSpc>
                        <a:spcAft>
                          <a:spcPts val="800"/>
                        </a:spcAft>
                      </a:pPr>
                      <a:r>
                        <a:rPr lang="cs-CZ" sz="1800" dirty="0">
                          <a:effectLst/>
                        </a:rPr>
                        <a:t>Výrok I. -  Obviněný se dopustil přestupku podle § 268 odst. 1 písm. a) ZZVZ, tím, že nedodržel pravidlo stanovené v § 48 odst. 8 citovaného zákona v návaznosti na § 48 odst. 2 písm. a) citovaného zákona ve spojení s § 132 odst. 1 citovaného zákona tím, že nevyloučil vybraného dodavatele ačkoli údaje obsažené v jím předložené nabídce nesplňovaly technické podmínky stanovené v příloze č. 7 „Zadávací dokumentace a výzvy k podání nabídek“, když jmenovaný vybraný dodavatel ve své nabídce nabídl náplň pod označením „0897B001 7519“ s kapacitou 140 ml, která však není kompatibilní s předmětnou tiskárnou CANON iPF765.</a:t>
                      </a:r>
                    </a:p>
                    <a:p>
                      <a:pPr algn="just">
                        <a:lnSpc>
                          <a:spcPct val="107000"/>
                        </a:lnSpc>
                        <a:spcAft>
                          <a:spcPts val="800"/>
                        </a:spcAft>
                      </a:pPr>
                      <a:r>
                        <a:rPr lang="cs-CZ" sz="1800" dirty="0">
                          <a:effectLst/>
                        </a:rPr>
                        <a:t>Potvrzeno rozkladem - </a:t>
                      </a:r>
                      <a:r>
                        <a:rPr lang="cs-CZ" sz="1800" dirty="0" err="1">
                          <a:effectLst/>
                        </a:rPr>
                        <a:t>sp</a:t>
                      </a:r>
                      <a:r>
                        <a:rPr lang="cs-CZ" sz="1800" dirty="0">
                          <a:effectLst/>
                        </a:rPr>
                        <a:t>. zn. ÚOHS –  R0065/2023/VZ, č. j. ÚOHS – 25697/2023/163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77945672"/>
                  </a:ext>
                </a:extLst>
              </a:tr>
            </a:tbl>
          </a:graphicData>
        </a:graphic>
      </p:graphicFrame>
    </p:spTree>
    <p:extLst>
      <p:ext uri="{BB962C8B-B14F-4D97-AF65-F5344CB8AC3E}">
        <p14:creationId xmlns:p14="http://schemas.microsoft.com/office/powerpoint/2010/main" val="1169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775603"/>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71.       </a:t>
            </a:r>
            <a:r>
              <a:rPr lang="cs-CZ" sz="2200" dirty="0">
                <a:solidFill>
                  <a:srgbClr val="0070C0"/>
                </a:solidFill>
                <a:effectLst/>
                <a:ea typeface="Calibri" panose="020F0502020204030204" pitchFamily="34" charset="0"/>
                <a:cs typeface="Times New Roman" panose="02020603050405020304" pitchFamily="18" charset="0"/>
              </a:rPr>
              <a:t>Každou zamýšlenou změnu je tedy zadavatel povinen „zatřídit“, tedy odůvodnit buď některým z odstavců 2, 4, 5 či 6 nebo 7 ustanovení § 222 zákona, nebo tím, že provedením změny nedojde k naplnění žádného ze znaků podstatné změny dle § 222 odst. 3 zákona</a:t>
            </a:r>
            <a:r>
              <a:rPr lang="cs-CZ" sz="2200" dirty="0">
                <a:effectLst/>
                <a:ea typeface="Calibri" panose="020F0502020204030204" pitchFamily="34" charset="0"/>
                <a:cs typeface="Times New Roman" panose="02020603050405020304" pitchFamily="18" charset="0"/>
              </a:rPr>
              <a:t>  (…)  </a:t>
            </a:r>
            <a:r>
              <a:rPr lang="cs-CZ" sz="2200" dirty="0">
                <a:solidFill>
                  <a:srgbClr val="00B050"/>
                </a:solidFill>
                <a:effectLst/>
                <a:ea typeface="Calibri" panose="020F0502020204030204" pitchFamily="34" charset="0"/>
                <a:cs typeface="Times New Roman" panose="02020603050405020304" pitchFamily="18" charset="0"/>
              </a:rPr>
              <a:t>Skutečnosti, na jejichž základě zadavatel změnu závazku provedl, totiž může zpravidla prokázat jen on sám, neboť jen on má k dispozici skutečnosti, které jej k provedení změny vedly. Pokud nelze zamýšlenou změnu zařadit do žádné z uvedených kategorií nepodstatných změn, tj. pokud není zadavatel schopen prokázat naplnění podmínek pro aplikaci některé ze zákonných výjimek, příp. pokud se nejedná o změnu nepodstatnou podle § 222 odst. 3 zákona, není zadavatel oprávněn ji umožnit bez provedení nového zadávacího řízení dle zákona.</a:t>
            </a: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505246"/>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593454"/>
          </a:xfrm>
          <a:prstGeom prst="rect">
            <a:avLst/>
          </a:prstGeom>
          <a:noFill/>
        </p:spPr>
        <p:txBody>
          <a:bodyPr wrap="square">
            <a:spAutoFit/>
          </a:bodyPr>
          <a:lstStyle/>
          <a:p>
            <a:pPr algn="just">
              <a:lnSpc>
                <a:spcPct val="107000"/>
              </a:lnSpc>
              <a:spcAft>
                <a:spcPts val="800"/>
              </a:spcAft>
            </a:pPr>
            <a:r>
              <a:rPr lang="cs-CZ" dirty="0">
                <a:effectLst/>
                <a:ea typeface="Calibri" panose="020F0502020204030204" pitchFamily="34" charset="0"/>
                <a:cs typeface="Times New Roman" panose="02020603050405020304" pitchFamily="18" charset="0"/>
              </a:rPr>
              <a:t>72.       S ohledem na právě uvedené </a:t>
            </a:r>
            <a:r>
              <a:rPr lang="cs-CZ" dirty="0">
                <a:solidFill>
                  <a:srgbClr val="00B050"/>
                </a:solidFill>
                <a:effectLst/>
                <a:ea typeface="Calibri" panose="020F0502020204030204" pitchFamily="34" charset="0"/>
                <a:cs typeface="Times New Roman" panose="02020603050405020304" pitchFamily="18" charset="0"/>
              </a:rPr>
              <a:t>Úřad v prvé řadě přistoupil k posouzení, zda lze obviněným provedenou změnu označit jako nepodstatnou </a:t>
            </a:r>
            <a:r>
              <a:rPr lang="cs-CZ" dirty="0">
                <a:effectLst/>
                <a:ea typeface="Calibri" panose="020F0502020204030204" pitchFamily="34" charset="0"/>
                <a:cs typeface="Times New Roman" panose="02020603050405020304" pitchFamily="18" charset="0"/>
              </a:rPr>
              <a:t>(v tom smyslu, že nenaplňuje podmínky uvedené v § 222 odst. 3 zákona), neboť v takovém případě k ní obviněný mohl přistoupit bez dalšího, přičemž by nebylo následně nutné zkoumat možnou aplikaci zákonných výjimek, při jejichž naplnění by obviněný i zdánlivě podstatnou změnu mohl provést bez provedení nového zadávacího řízení, resp. na předmětnou změnu by se hledělo jako na nepodstatnou.</a:t>
            </a:r>
          </a:p>
          <a:p>
            <a:r>
              <a:rPr lang="cs-CZ" dirty="0">
                <a:effectLst/>
                <a:ea typeface="Calibri" panose="020F0502020204030204" pitchFamily="34" charset="0"/>
                <a:cs typeface="Times New Roman" panose="02020603050405020304" pitchFamily="18" charset="0"/>
              </a:rPr>
              <a:t>73.       Úřad předně rekapituluje, že uzavřením šetřených dodatků ke Smlouvám o dílo 1 a 2 došlo k navýšení ceny díla z původní ceny 5 658 740 Kč bez DPH (tedy součtu cen díla dle původního znění Smluv o dílo 1 a 2 na konečnou cenu ve výši 6 778 596,83 Kč bez DPH. </a:t>
            </a:r>
            <a:r>
              <a:rPr lang="cs-CZ" dirty="0">
                <a:solidFill>
                  <a:srgbClr val="FF0000"/>
                </a:solidFill>
                <a:effectLst/>
                <a:ea typeface="Calibri" panose="020F0502020204030204" pitchFamily="34" charset="0"/>
                <a:cs typeface="Times New Roman" panose="02020603050405020304" pitchFamily="18" charset="0"/>
              </a:rPr>
              <a:t>Došlo tedy k nárůstu ceny veřejné zakázky o více než 1 milion Kč, což za situace, kdy celková cena veřejné zakázky činí řádově pouze jednotky milionů Kč, přičemž uvedený nárůst tvoří cca pětinu původní ceny, je nutné posoudit jako rozšíření opravdu významné</a:t>
            </a:r>
            <a:r>
              <a:rPr lang="cs-CZ" dirty="0">
                <a:effectLst/>
                <a:ea typeface="Calibri" panose="020F0502020204030204" pitchFamily="34" charset="0"/>
                <a:cs typeface="Times New Roman" panose="02020603050405020304" pitchFamily="18" charset="0"/>
              </a:rPr>
              <a:t>. Z podkladů, které má Úřad k dispozici, je přitom zřejmé, že </a:t>
            </a:r>
            <a:r>
              <a:rPr lang="cs-CZ" dirty="0">
                <a:solidFill>
                  <a:srgbClr val="7030A0"/>
                </a:solidFill>
                <a:effectLst/>
                <a:ea typeface="Calibri" panose="020F0502020204030204" pitchFamily="34" charset="0"/>
                <a:cs typeface="Times New Roman" panose="02020603050405020304" pitchFamily="18" charset="0"/>
              </a:rPr>
              <a:t>se v daném případě skutečně měnil objem vykonaných prací, resp. dodaného materiálu, a nikoliv např. jen cena prací</a:t>
            </a:r>
            <a:r>
              <a:rPr lang="cs-CZ" dirty="0">
                <a:effectLst/>
                <a:ea typeface="Calibri" panose="020F0502020204030204" pitchFamily="34" charset="0"/>
                <a:cs typeface="Times New Roman" panose="02020603050405020304" pitchFamily="18" charset="0"/>
              </a:rPr>
              <a:t>, které byly předmětem původní veřejné zakázky. </a:t>
            </a:r>
            <a:r>
              <a:rPr lang="cs-CZ" dirty="0">
                <a:solidFill>
                  <a:srgbClr val="0070C0"/>
                </a:solidFill>
                <a:effectLst/>
                <a:ea typeface="Calibri" panose="020F0502020204030204" pitchFamily="34" charset="0"/>
                <a:cs typeface="Times New Roman" panose="02020603050405020304" pitchFamily="18" charset="0"/>
              </a:rPr>
              <a:t>S ohledem na uvedené lze konstatovat, že na provedené změny nelze bez dalšího hledět jako na změny nepodstatné, neboť tyto provedené změny lze podřadit pod ustanovení § 222 odst. 3 písm. c) zákona.</a:t>
            </a:r>
            <a:endParaRPr lang="cs-CZ"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208032"/>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24744"/>
            <a:ext cx="8784976" cy="544745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74.       </a:t>
            </a:r>
            <a:r>
              <a:rPr lang="cs-CZ" sz="2000" dirty="0">
                <a:solidFill>
                  <a:srgbClr val="FF0000"/>
                </a:solidFill>
                <a:effectLst/>
                <a:ea typeface="Calibri" panose="020F0502020204030204" pitchFamily="34" charset="0"/>
                <a:cs typeface="Times New Roman" panose="02020603050405020304" pitchFamily="18" charset="0"/>
              </a:rPr>
              <a:t>Úřad proto přistoupil k posouzení, zda nemohlo dojít k aplikaci některé ze zákonem upravených výjimek </a:t>
            </a:r>
            <a:r>
              <a:rPr lang="cs-CZ" sz="2000" dirty="0">
                <a:effectLst/>
                <a:ea typeface="Calibri" panose="020F0502020204030204" pitchFamily="34" charset="0"/>
                <a:cs typeface="Times New Roman" panose="02020603050405020304" pitchFamily="18" charset="0"/>
              </a:rPr>
              <a:t>z povinnosti poptávat plnění odpovídající provedeným změnám Smluv o dílo 1 a 2 ve smyslu § 222 odst. 2, 4, 5, 6 nebo 7 zákona, tj. zda se nemohlo jednat o nepodstatnou změnu závazků ze smlouvy na veřejnou zakázku ex lege.</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76.       … K uvedenému Úřad sděluje, že pokud se toto vyjádření obviněného odkazuje na jeho dřívější vyjádření ze dne 30. 11. 2022, tak z odkazovaného prohlášení vyplývá ve vztahu k právní kvalifikaci provedených změn smluv na veřejné zakázky 1 a 2 pouze to, že </a:t>
            </a:r>
            <a:r>
              <a:rPr lang="cs-CZ" sz="2000" dirty="0">
                <a:solidFill>
                  <a:srgbClr val="7030A0"/>
                </a:solidFill>
                <a:effectLst/>
                <a:ea typeface="Calibri" panose="020F0502020204030204" pitchFamily="34" charset="0"/>
                <a:cs typeface="Times New Roman" panose="02020603050405020304" pitchFamily="18" charset="0"/>
              </a:rPr>
              <a:t>dle názoru obviněného mělo jít o výjimku dle odst. 5, nebo odst. 6 ustanovení § 222 zákona. Teprve ve svém pozdějším vyjádření ze dne 15. 5. 2023 pak již obviněný jednoznačně prohlašuje, že změny smluv na veřejné zakázky 1 a 2 byly provedeny v souladu s ustanovením § 222 odst. 5 zákona. </a:t>
            </a:r>
            <a:r>
              <a:rPr lang="cs-CZ" sz="2000" dirty="0">
                <a:effectLst/>
                <a:ea typeface="Calibri" panose="020F0502020204030204" pitchFamily="34" charset="0"/>
                <a:cs typeface="Times New Roman" panose="02020603050405020304" pitchFamily="18" charset="0"/>
              </a:rPr>
              <a:t>S ohledem na uvedené se Úřad primárně zaměřil na posouzení povahy provedených změn s ohledem na toto obviněným konkretizované ustanovení, tedy ustanovení § 222 odst. 5 zákona.</a:t>
            </a:r>
          </a:p>
        </p:txBody>
      </p:sp>
    </p:spTree>
    <p:extLst>
      <p:ext uri="{BB962C8B-B14F-4D97-AF65-F5344CB8AC3E}">
        <p14:creationId xmlns:p14="http://schemas.microsoft.com/office/powerpoint/2010/main" val="2163448102"/>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0079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79</a:t>
            </a:r>
            <a:r>
              <a:rPr lang="cs-CZ" sz="1900" dirty="0">
                <a:solidFill>
                  <a:srgbClr val="767171"/>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 </a:t>
            </a:r>
            <a:r>
              <a:rPr lang="cs-CZ" sz="1900" dirty="0">
                <a:solidFill>
                  <a:srgbClr val="00B050"/>
                </a:solidFill>
                <a:effectLst/>
                <a:ea typeface="Calibri" panose="020F0502020204030204" pitchFamily="34" charset="0"/>
                <a:cs typeface="Times New Roman" panose="02020603050405020304" pitchFamily="18" charset="0"/>
              </a:rPr>
              <a:t>Samo o sobě však toto vyjádření neobsahuje žádné přezkoumatelné odůvodnění postupu obviněného.</a:t>
            </a:r>
            <a:r>
              <a:rPr lang="cs-CZ" sz="1900" dirty="0">
                <a:effectLst/>
                <a:ea typeface="Calibri" panose="020F0502020204030204" pitchFamily="34" charset="0"/>
                <a:cs typeface="Times New Roman" panose="02020603050405020304" pitchFamily="18" charset="0"/>
              </a:rPr>
              <a:t> Ve vztahu k vyjádřením vybraných dodavatelů, které nad rámec výše uvedeného obviněný již dříve Úřadu zaslal, pak Úřad uvádí, že rovněž tato </a:t>
            </a:r>
            <a:r>
              <a:rPr lang="cs-CZ" sz="1900" dirty="0">
                <a:solidFill>
                  <a:srgbClr val="FF0000"/>
                </a:solidFill>
                <a:effectLst/>
                <a:ea typeface="Calibri" panose="020F0502020204030204" pitchFamily="34" charset="0"/>
                <a:cs typeface="Times New Roman" panose="02020603050405020304" pitchFamily="18" charset="0"/>
              </a:rPr>
              <a:t>vyjádření neobsahují dostatečně konkrétní věcné či technické odůvodnění přijatých změn původních smluv tak, aby Úřad mohl bez dalšího konstatovat splnění požadavků ustanovení § 222 odst. 5 zákona. </a:t>
            </a:r>
            <a:r>
              <a:rPr lang="cs-CZ" sz="1900" dirty="0">
                <a:solidFill>
                  <a:srgbClr val="7030A0"/>
                </a:solidFill>
                <a:effectLst/>
                <a:ea typeface="Calibri" panose="020F0502020204030204" pitchFamily="34" charset="0"/>
                <a:cs typeface="Times New Roman" panose="02020603050405020304" pitchFamily="18" charset="0"/>
              </a:rPr>
              <a:t>Aby výše uvedená vyjádření </a:t>
            </a:r>
            <a:r>
              <a:rPr lang="cs-CZ" sz="1900" dirty="0">
                <a:effectLst/>
                <a:ea typeface="Calibri" panose="020F0502020204030204" pitchFamily="34" charset="0"/>
                <a:cs typeface="Times New Roman" panose="02020603050405020304" pitchFamily="18" charset="0"/>
              </a:rPr>
              <a:t>(jak vyjádření obviněného, tak vyjádření vybraných dodavatelů) </a:t>
            </a:r>
            <a:r>
              <a:rPr lang="cs-CZ" sz="1900" dirty="0">
                <a:solidFill>
                  <a:srgbClr val="7030A0"/>
                </a:solidFill>
                <a:effectLst/>
                <a:ea typeface="Calibri" panose="020F0502020204030204" pitchFamily="34" charset="0"/>
                <a:cs typeface="Times New Roman" panose="02020603050405020304" pitchFamily="18" charset="0"/>
              </a:rPr>
              <a:t>mohla skutečně prokazovat oprávněnost postupu dle uvedeného ustanovení, musela by např. obsahovat zcela konkrétní popis přijatých změn ve vztahu k původnímu projektu a jejich hodnot, spolu s konkrétním odůvodnění, proč bylo k těmto změnám přistoupeno. </a:t>
            </a:r>
            <a:r>
              <a:rPr lang="cs-CZ" sz="1900" dirty="0">
                <a:effectLst/>
                <a:ea typeface="Calibri" panose="020F0502020204030204" pitchFamily="34" charset="0"/>
                <a:cs typeface="Times New Roman" panose="02020603050405020304" pitchFamily="18" charset="0"/>
              </a:rPr>
              <a:t>Lze např. hypoteticky souhlasit s tvrzením vybraného dodavatele 1, že „[v] případě oprav či rekonstrukcí vodovodů a kanalizací nelze předem zjistit stav původního vedení ani obslužných vodárenských zařízení, proto je obvyklé, že se výsledný stav liší od předpokladu v původní smlouvě o dílo“. Toto tvrzení by však rovněž mělo být doplněno popisem skutečných změn, ke kterým došlo oproti původnímu projektu a jejich konkrétním odůvodněním (např. ve formě tzv. změnového listu, či jiným vhodným způsobem). …</a:t>
            </a:r>
          </a:p>
        </p:txBody>
      </p:sp>
    </p:spTree>
    <p:extLst>
      <p:ext uri="{BB962C8B-B14F-4D97-AF65-F5344CB8AC3E}">
        <p14:creationId xmlns:p14="http://schemas.microsoft.com/office/powerpoint/2010/main" val="1015820910"/>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95334" y="2492896"/>
            <a:ext cx="8784976" cy="1644296"/>
          </a:xfrm>
          <a:prstGeom prst="rect">
            <a:avLst/>
          </a:prstGeom>
          <a:noFill/>
        </p:spPr>
        <p:txBody>
          <a:bodyPr wrap="square">
            <a:spAutoFit/>
          </a:bodyPr>
          <a:lstStyle/>
          <a:p>
            <a:pPr algn="just">
              <a:lnSpc>
                <a:spcPct val="107000"/>
              </a:lnSpc>
              <a:spcAft>
                <a:spcPts val="800"/>
              </a:spcAft>
            </a:pPr>
            <a:r>
              <a:rPr lang="cs-CZ" sz="2400" dirty="0">
                <a:effectLst/>
                <a:ea typeface="Calibri" panose="020F0502020204030204" pitchFamily="34" charset="0"/>
                <a:cs typeface="Times New Roman" panose="02020603050405020304" pitchFamily="18" charset="0"/>
              </a:rPr>
              <a:t>80.       </a:t>
            </a:r>
            <a:r>
              <a:rPr lang="cs-CZ" sz="2400" dirty="0">
                <a:solidFill>
                  <a:srgbClr val="767171"/>
                </a:solidFill>
                <a:effectLst/>
                <a:ea typeface="Calibri" panose="020F0502020204030204" pitchFamily="34" charset="0"/>
                <a:cs typeface="Times New Roman" panose="02020603050405020304" pitchFamily="18" charset="0"/>
              </a:rPr>
              <a:t> </a:t>
            </a:r>
            <a:r>
              <a:rPr lang="cs-CZ" sz="2400" dirty="0">
                <a:effectLst/>
                <a:ea typeface="Calibri" panose="020F0502020204030204" pitchFamily="34" charset="0"/>
                <a:cs typeface="Times New Roman" panose="02020603050405020304" pitchFamily="18" charset="0"/>
              </a:rPr>
              <a:t>... </a:t>
            </a:r>
            <a:r>
              <a:rPr lang="cs-CZ" sz="2400" dirty="0">
                <a:solidFill>
                  <a:srgbClr val="0070C0"/>
                </a:solidFill>
                <a:effectLst/>
                <a:ea typeface="Calibri" panose="020F0502020204030204" pitchFamily="34" charset="0"/>
                <a:cs typeface="Times New Roman" panose="02020603050405020304" pitchFamily="18" charset="0"/>
              </a:rPr>
              <a:t>Lze tedy konstatovat, že obviněný neprokázal, že by jím prováděné změny bylo možné podřadit pod výjimku dle § 222 odst. 5 zákona, přičemž z veškerých dostupných podkladů Úřad sám nemohl takový závěr učinit.</a:t>
            </a:r>
            <a:r>
              <a:rPr lang="cs-CZ" sz="24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03284879"/>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Porušení zásady rovného zacházení a zákazu diskriminace a nepřiměřeně stanovené požadavky na referenční zakázky</a:t>
            </a:r>
            <a:endParaRPr lang="cs-CZ" sz="2300" b="1" spc="-5" dirty="0"/>
          </a:p>
        </p:txBody>
      </p:sp>
      <p:graphicFrame>
        <p:nvGraphicFramePr>
          <p:cNvPr id="2" name="Tabulka 1">
            <a:extLst>
              <a:ext uri="{FF2B5EF4-FFF2-40B4-BE49-F238E27FC236}">
                <a16:creationId xmlns:a16="http://schemas.microsoft.com/office/drawing/2014/main" id="{6B4FF0AD-ACF2-4E9A-4FB3-A291F7F19F59}"/>
              </a:ext>
            </a:extLst>
          </p:cNvPr>
          <p:cNvGraphicFramePr>
            <a:graphicFrameLocks noGrp="1"/>
          </p:cNvGraphicFramePr>
          <p:nvPr>
            <p:extLst>
              <p:ext uri="{D42A27DB-BD31-4B8C-83A1-F6EECF244321}">
                <p14:modId xmlns:p14="http://schemas.microsoft.com/office/powerpoint/2010/main" val="2992215966"/>
              </p:ext>
            </p:extLst>
          </p:nvPr>
        </p:nvGraphicFramePr>
        <p:xfrm>
          <a:off x="53752" y="1183356"/>
          <a:ext cx="9036496" cy="5556438"/>
        </p:xfrm>
        <a:graphic>
          <a:graphicData uri="http://schemas.openxmlformats.org/drawingml/2006/table">
            <a:tbl>
              <a:tblPr firstRow="1" bandRow="1">
                <a:tableStyleId>{5C22544A-7EE6-4342-B048-85BDC9FD1C3A}</a:tableStyleId>
              </a:tblPr>
              <a:tblGrid>
                <a:gridCol w="9036496">
                  <a:extLst>
                    <a:ext uri="{9D8B030D-6E8A-4147-A177-3AD203B41FA5}">
                      <a16:colId xmlns:a16="http://schemas.microsoft.com/office/drawing/2014/main" val="2396722363"/>
                    </a:ext>
                  </a:extLst>
                </a:gridCol>
              </a:tblGrid>
              <a:tr h="343324">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S0068/2023/VZ, č. j. ÚOHS-23705/2023/500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3116652497"/>
                  </a:ext>
                </a:extLst>
              </a:tr>
              <a:tr h="343324">
                <a:tc>
                  <a:txBody>
                    <a:bodyPr/>
                    <a:lstStyle/>
                    <a:p>
                      <a:pPr algn="just">
                        <a:lnSpc>
                          <a:spcPct val="107000"/>
                        </a:lnSpc>
                        <a:spcAft>
                          <a:spcPts val="800"/>
                        </a:spcAft>
                      </a:pPr>
                      <a:r>
                        <a:rPr lang="cs-CZ" sz="1800" u="sng">
                          <a:effectLst/>
                          <a:hlinkClick r:id="rId2"/>
                        </a:rPr>
                        <a:t>https://www.uohs.cz/cs/verejne-zakazky/sbirky-rozhodnuti/detail-19143.html</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3973316762"/>
                  </a:ext>
                </a:extLst>
              </a:tr>
              <a:tr h="632092">
                <a:tc>
                  <a:txBody>
                    <a:bodyPr/>
                    <a:lstStyle/>
                    <a:p>
                      <a:pPr algn="just">
                        <a:lnSpc>
                          <a:spcPct val="107000"/>
                        </a:lnSpc>
                        <a:spcAft>
                          <a:spcPts val="800"/>
                        </a:spcAft>
                      </a:pPr>
                      <a:r>
                        <a:rPr lang="cs-CZ" sz="1800">
                          <a:effectLst/>
                        </a:rPr>
                        <a:t>Rekonstrukce a modernizace fotbalového hřiště s umělým trávníkem v tréninkovém centru Luční ulice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3987190573"/>
                  </a:ext>
                </a:extLst>
              </a:tr>
              <a:tr h="343324">
                <a:tc>
                  <a:txBody>
                    <a:bodyPr/>
                    <a:lstStyle/>
                    <a:p>
                      <a:pPr algn="just">
                        <a:lnSpc>
                          <a:spcPct val="107000"/>
                        </a:lnSpc>
                        <a:spcAft>
                          <a:spcPts val="800"/>
                        </a:spcAft>
                      </a:pPr>
                      <a:r>
                        <a:rPr lang="cs-CZ" sz="1800" kern="1200">
                          <a:effectLst/>
                        </a:rPr>
                        <a:t>Právní moc: 11.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2589852414"/>
                  </a:ext>
                </a:extLst>
              </a:tr>
              <a:tr h="732055">
                <a:tc>
                  <a:txBody>
                    <a:bodyPr/>
                    <a:lstStyle/>
                    <a:p>
                      <a:pPr algn="just">
                        <a:lnSpc>
                          <a:spcPct val="107000"/>
                        </a:lnSpc>
                        <a:spcAft>
                          <a:spcPts val="800"/>
                        </a:spcAft>
                      </a:pPr>
                      <a:r>
                        <a:rPr lang="cs-CZ" sz="1800">
                          <a:effectLst/>
                        </a:rPr>
                        <a:t>VIKTORIA PLZEŇ – fotbal, z.s.</a:t>
                      </a:r>
                    </a:p>
                    <a:p>
                      <a:pPr algn="just">
                        <a:lnSpc>
                          <a:spcPct val="107000"/>
                        </a:lnSpc>
                        <a:spcAft>
                          <a:spcPts val="800"/>
                        </a:spcAft>
                      </a:pPr>
                      <a:r>
                        <a:rPr lang="cs-CZ" sz="1800">
                          <a:effectLst/>
                        </a:rPr>
                        <a:t>VYSSPA Sports Technology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1008294471"/>
                  </a:ext>
                </a:extLst>
              </a:tr>
              <a:tr h="3123114">
                <a:tc>
                  <a:txBody>
                    <a:bodyPr/>
                    <a:lstStyle/>
                    <a:p>
                      <a:pPr algn="just">
                        <a:lnSpc>
                          <a:spcPct val="107000"/>
                        </a:lnSpc>
                        <a:spcAft>
                          <a:spcPts val="800"/>
                        </a:spcAft>
                      </a:pPr>
                      <a:r>
                        <a:rPr lang="cs-CZ" sz="1800" dirty="0">
                          <a:effectLst/>
                        </a:rPr>
                        <a:t>Výrok I. -  Zadavatel stanovil zadávací podmínky veřejné zakázky „Rekonstrukce a modernizace fotbalového hřiště s umělým trávníkem v tréninkovém centru Luční ulice“ zadávané v užším řízení v rozporu se zásadami rovného zacházení a zákazu diskriminace stanovenými v § 6 odst. 2 ZZVZ a v rozporu s ustanovením § 36 odst. 1 ZZVZ, neboť tím, že požadoval v čl. 3.3.1 kvalifikační dokumentace prokázat „min. čtyři (4) stavební práce, kdy každá z nich zahrnovala novou výstavbu či rekonstrukci fotbalového hřiště o min. ploše 7.000 m2 a min. finančním objemu 10 000.000,- Kč bez DPH, přičemž součástí každé z těchto stavebních prací byla (nová) realizace, nebo rekonstrukce či výměna umělého trávníku III. generace, s atestací – FAČR (dříve Českomoravského fotbalového svazu) pro danou stavbu hřiště“, kdy zároveň uvedl, že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0244" marR="70244" marT="35122" marB="35122"/>
                </a:tc>
                <a:extLst>
                  <a:ext uri="{0D108BD9-81ED-4DB2-BD59-A6C34878D82A}">
                    <a16:rowId xmlns:a16="http://schemas.microsoft.com/office/drawing/2014/main" val="3084891336"/>
                  </a:ext>
                </a:extLst>
              </a:tr>
            </a:tbl>
          </a:graphicData>
        </a:graphic>
      </p:graphicFrame>
    </p:spTree>
    <p:extLst>
      <p:ext uri="{BB962C8B-B14F-4D97-AF65-F5344CB8AC3E}">
        <p14:creationId xmlns:p14="http://schemas.microsoft.com/office/powerpoint/2010/main" val="109392543"/>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Porušení zásady rovného zacházení a zákazu diskriminace a nepřiměřeně stanovené požadavky na referenční zakázky</a:t>
            </a:r>
            <a:endParaRPr lang="cs-CZ" sz="2300" b="1" spc="-5" dirty="0"/>
          </a:p>
        </p:txBody>
      </p:sp>
      <p:graphicFrame>
        <p:nvGraphicFramePr>
          <p:cNvPr id="4" name="Tabulka 3">
            <a:extLst>
              <a:ext uri="{FF2B5EF4-FFF2-40B4-BE49-F238E27FC236}">
                <a16:creationId xmlns:a16="http://schemas.microsoft.com/office/drawing/2014/main" id="{1FA527F0-AB6E-7F7C-BF82-301F07D2032B}"/>
              </a:ext>
            </a:extLst>
          </p:cNvPr>
          <p:cNvGraphicFramePr>
            <a:graphicFrameLocks noGrp="1"/>
          </p:cNvGraphicFramePr>
          <p:nvPr>
            <p:extLst>
              <p:ext uri="{D42A27DB-BD31-4B8C-83A1-F6EECF244321}">
                <p14:modId xmlns:p14="http://schemas.microsoft.com/office/powerpoint/2010/main" val="2887890608"/>
              </p:ext>
            </p:extLst>
          </p:nvPr>
        </p:nvGraphicFramePr>
        <p:xfrm>
          <a:off x="89756" y="1268760"/>
          <a:ext cx="8964488" cy="5440490"/>
        </p:xfrm>
        <a:graphic>
          <a:graphicData uri="http://schemas.openxmlformats.org/drawingml/2006/table">
            <a:tbl>
              <a:tblPr firstRow="1" bandRow="1"/>
              <a:tblGrid>
                <a:gridCol w="8964488">
                  <a:extLst>
                    <a:ext uri="{9D8B030D-6E8A-4147-A177-3AD203B41FA5}">
                      <a16:colId xmlns:a16="http://schemas.microsoft.com/office/drawing/2014/main" val="1238934304"/>
                    </a:ext>
                  </a:extLst>
                </a:gridCol>
              </a:tblGrid>
              <a:tr h="138430">
                <a:tc>
                  <a:txBody>
                    <a:bodyPr/>
                    <a:lstStyle/>
                    <a:p>
                      <a:pPr algn="just">
                        <a:lnSpc>
                          <a:spcPct val="107000"/>
                        </a:lnSpc>
                        <a:spcAft>
                          <a:spcPts val="800"/>
                        </a:spcAft>
                      </a:pPr>
                      <a:r>
                        <a:rPr lang="cs-CZ" sz="1700" dirty="0">
                          <a:solidFill>
                            <a:srgbClr val="000000"/>
                          </a:solidFill>
                          <a:effectLst/>
                          <a:latin typeface="+mn-lt"/>
                          <a:ea typeface="Times New Roman" panose="02020603050405020304" pitchFamily="18" charset="0"/>
                          <a:cs typeface="Calibri" panose="020F0502020204030204" pitchFamily="34" charset="0"/>
                        </a:rPr>
                        <a:t>„za situace, kdy příslušné stavební práce byly realizovány mimo území ČR, bude považovat pro splnění kvalifikace (ve vztahu k takovýmto  ‚zahraničním‘ referencím) za dostačující i takové významné stavební práce, které splňují všechny výše uvedené požadavky, s výjimkou atestace FAČR, avšak pouze za předpokladu, že hřiště splňovalo alespoň všechny minimální technické parametry pro získání atestace FAČR pro soutěžní utkání dle prováděcího pokynu FAČR k atestacím hřišť s umělými trávníky nové 3. generace – (UT3G) platného ke dni zahájení tohoto zadávacího řízení,“ stanovil podmínky rozdílně pro dodavatele disponující referenčními stavebními pracemi realizovanými na území České republiky a pro dodavatele, kteří jimi disponují ze zahraničí, čímž vytvořil bezdůvodné překážky hospodářské soutěže.</a:t>
                      </a:r>
                      <a:endParaRPr lang="cs-CZ" sz="17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700" dirty="0">
                          <a:solidFill>
                            <a:srgbClr val="000000"/>
                          </a:solidFill>
                          <a:effectLst/>
                          <a:latin typeface="+mn-lt"/>
                          <a:ea typeface="Times New Roman" panose="02020603050405020304" pitchFamily="18" charset="0"/>
                          <a:cs typeface="Calibri" panose="020F0502020204030204" pitchFamily="34" charset="0"/>
                        </a:rPr>
                        <a:t>Výrok II. -</a:t>
                      </a:r>
                      <a:r>
                        <a:rPr lang="cs-CZ" sz="1700" dirty="0">
                          <a:solidFill>
                            <a:srgbClr val="000000"/>
                          </a:solidFill>
                          <a:effectLst/>
                          <a:latin typeface="+mn-lt"/>
                          <a:ea typeface="Calibri" panose="020F0502020204030204" pitchFamily="34" charset="0"/>
                          <a:cs typeface="Times New Roman" panose="02020603050405020304" pitchFamily="18" charset="0"/>
                        </a:rPr>
                        <a:t> </a:t>
                      </a:r>
                      <a:r>
                        <a:rPr lang="cs-CZ" sz="1700" dirty="0">
                          <a:solidFill>
                            <a:srgbClr val="000000"/>
                          </a:solidFill>
                          <a:effectLst/>
                          <a:latin typeface="+mn-lt"/>
                          <a:ea typeface="Times New Roman" panose="02020603050405020304" pitchFamily="18" charset="0"/>
                          <a:cs typeface="Calibri" panose="020F0502020204030204" pitchFamily="34" charset="0"/>
                        </a:rPr>
                        <a:t>Zadavatel stanovil zadávací podmínky veřejné zakázky „Rekonstrukce a modernizace fotbalového hřiště s umělým trávníkem v tréninkovém centru Luční ulice“ zadávané v užším řízení v rozporu s § 36 odst. 1 ZZVZ, ve spojení s § 73 odst. 6 písm. b) ZZVZ a zásadou přiměřenosti zakotvenou v § 6 odst. 2 ZZVZ, když v čl. 3.3.1 kvalifikační dokumentace stanovil kritéria technické kvalifikace dle § 79 odst. 2 písm. a) ZZVZ tak, že stanovil k prokázání technické kvalifikace takovou kombinaci požadavků, která nedůvodně omezuje účast dodavatelů v zadávacím řízení, v důsledku čehož porušil zásadu zákazu diskriminace, přičemž tímto postupem došlo ke stanovení zadávacích podmínek předmětné veřejné zakázky v rozporu s citovaným zákonem.</a:t>
                      </a:r>
                      <a:endParaRPr lang="cs-CZ" sz="17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27121111"/>
                  </a:ext>
                </a:extLst>
              </a:tr>
            </a:tbl>
          </a:graphicData>
        </a:graphic>
      </p:graphicFrame>
    </p:spTree>
    <p:extLst>
      <p:ext uri="{BB962C8B-B14F-4D97-AF65-F5344CB8AC3E}">
        <p14:creationId xmlns:p14="http://schemas.microsoft.com/office/powerpoint/2010/main" val="1296811480"/>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6C485DB-6CB8-2F4E-2454-FC6C325BB633}"/>
              </a:ext>
            </a:extLst>
          </p:cNvPr>
          <p:cNvSpPr txBox="1"/>
          <p:nvPr/>
        </p:nvSpPr>
        <p:spPr>
          <a:xfrm>
            <a:off x="161764" y="1412776"/>
            <a:ext cx="8820472" cy="5602239"/>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 6 odst. 1, 2 ZZVZ</a:t>
            </a:r>
            <a:endParaRPr lang="cs-CZ" sz="2000" b="1"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Zásady zadávání veřejných zakázek</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(1) Zadavatel při postupu podle tohoto zákona musí dodržovat zásady transparentnosti a přiměřenosti.</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 (2) Ve vztahu k dodavatelům musí zadavatel dodržovat zásadu rovného zacházení a zákazu diskriminace.</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 36 odst. 1 ZZVZ</a:t>
            </a:r>
            <a:endParaRPr lang="cs-CZ" sz="2000" b="1"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Zadávací podmínky</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Both"/>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Zadávací podmínky nesmí být stanoveny tak, aby určitým dodavatelům bezdůvodně přímo nebo nepřímo zaručovaly konkurenční výhodu nebo vytvářely bezdůvodné překážky hospodářské soutěže.</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BC9D6447-17CA-9BA7-0B3E-A4294174CAC6}"/>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Porušení zásady rovného zacházení a zákazu diskriminace a nepřiměřeně stanovené požadavky na referenční zakázky</a:t>
            </a:r>
            <a:endParaRPr lang="cs-CZ" sz="2300" b="1" spc="-5" dirty="0"/>
          </a:p>
        </p:txBody>
      </p:sp>
    </p:spTree>
    <p:extLst>
      <p:ext uri="{BB962C8B-B14F-4D97-AF65-F5344CB8AC3E}">
        <p14:creationId xmlns:p14="http://schemas.microsoft.com/office/powerpoint/2010/main" val="423731632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6C485DB-6CB8-2F4E-2454-FC6C325BB633}"/>
              </a:ext>
            </a:extLst>
          </p:cNvPr>
          <p:cNvSpPr txBox="1"/>
          <p:nvPr/>
        </p:nvSpPr>
        <p:spPr>
          <a:xfrm>
            <a:off x="161764" y="1772816"/>
            <a:ext cx="8820472" cy="4173387"/>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 79 odst. 2 písm. a) ZZVZ</a:t>
            </a:r>
            <a:endParaRPr lang="cs-CZ" sz="2000" b="1" dirty="0">
              <a:effectLst/>
              <a:ea typeface="Calibri" panose="020F0502020204030204" pitchFamily="34" charset="0"/>
              <a:cs typeface="Times New Roman" panose="02020603050405020304" pitchFamily="18" charset="0"/>
            </a:endParaRPr>
          </a:p>
          <a:p>
            <a:pPr>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Times New Roman" panose="02020603050405020304" pitchFamily="18" charset="0"/>
              </a:rPr>
              <a:t>Kritéria technické kvalifikace a jejich prokázání</a:t>
            </a:r>
            <a:endParaRPr lang="cs-CZ" sz="2000" dirty="0">
              <a:effectLst/>
              <a:ea typeface="Calibri" panose="020F0502020204030204" pitchFamily="34" charset="0"/>
              <a:cs typeface="Times New Roman" panose="02020603050405020304" pitchFamily="18" charset="0"/>
            </a:endParaRPr>
          </a:p>
          <a:p>
            <a:pPr>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 (2) K prokázání kritérií technické kvalifikace zadavatel může požadovat</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ea typeface="Times New Roman" panose="02020603050405020304" pitchFamily="18" charset="0"/>
                <a:cs typeface="Times New Roman" panose="02020603050405020304" pitchFamily="18" charset="0"/>
              </a:rPr>
              <a:t>a) seznam stavebních prací poskytnutých za posledních 5 let před zahájením zadávacího řízení včetně osvědčení objednatele o řádném poskytnutí a dokončení nejvýznamnějších z těchto prací; zadavatel může stanovit, že budou zohledněny doklady i za dobu delší než posledních 5 let před zahájením zadávacího řízení, pokud je to nezbytné pro zajištění přiměřené úrovně hospodářské soutěže,</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BC9D6447-17CA-9BA7-0B3E-A4294174CAC6}"/>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Porušení zásady rovného zacházení a zákazu diskriminace a nepřiměřeně stanovené požadavky na referenční zakázky</a:t>
            </a:r>
            <a:endParaRPr lang="cs-CZ" sz="2300" b="1" spc="-5" dirty="0"/>
          </a:p>
        </p:txBody>
      </p:sp>
    </p:spTree>
    <p:extLst>
      <p:ext uri="{BB962C8B-B14F-4D97-AF65-F5344CB8AC3E}">
        <p14:creationId xmlns:p14="http://schemas.microsoft.com/office/powerpoint/2010/main" val="3924859491"/>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23E815BB-FF4C-68FD-D327-44D158B7F357}"/>
              </a:ext>
            </a:extLst>
          </p:cNvPr>
          <p:cNvSpPr txBox="1"/>
          <p:nvPr/>
        </p:nvSpPr>
        <p:spPr>
          <a:xfrm>
            <a:off x="143508" y="2060271"/>
            <a:ext cx="8856983" cy="4177041"/>
          </a:xfrm>
          <a:prstGeom prst="rect">
            <a:avLst/>
          </a:prstGeom>
          <a:noFill/>
        </p:spPr>
        <p:txBody>
          <a:bodyPr wrap="square">
            <a:spAutoFit/>
          </a:bodyPr>
          <a:lstStyle/>
          <a:p>
            <a:pPr algn="just">
              <a:lnSpc>
                <a:spcPct val="107000"/>
              </a:lnSpc>
              <a:spcAft>
                <a:spcPts val="800"/>
              </a:spcAft>
            </a:pPr>
            <a:r>
              <a:rPr lang="cs-CZ" sz="2100" b="1" dirty="0">
                <a:effectLst/>
                <a:ea typeface="Calibri" panose="020F0502020204030204" pitchFamily="34" charset="0"/>
                <a:cs typeface="Times New Roman" panose="02020603050405020304" pitchFamily="18" charset="0"/>
              </a:rPr>
              <a:t>Skutkový stav:</a:t>
            </a:r>
            <a:endParaRPr lang="cs-CZ" sz="21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Pro stavební zakázku na rekonstrukci a modernizaci fotbalového hřiště zadavatel požadoval velké množství referencí s mnoha přísnými požadavky</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zadavatelem požadované reference považoval z více důvodů za nepřiměřené (počet, </a:t>
            </a:r>
            <a:r>
              <a:rPr lang="cs-CZ" sz="2000" dirty="0">
                <a:ea typeface="Calibri" panose="020F0502020204030204" pitchFamily="34" charset="0"/>
                <a:cs typeface="Times New Roman" panose="02020603050405020304" pitchFamily="18" charset="0"/>
              </a:rPr>
              <a:t>finanční objem</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etc</a:t>
            </a:r>
            <a:r>
              <a:rPr lang="cs-CZ" sz="2000" dirty="0">
                <a:effectLst/>
                <a:ea typeface="Calibri" panose="020F0502020204030204" pitchFamily="34" charset="0"/>
                <a:cs typeface="Times New Roman" panose="02020603050405020304" pitchFamily="18" charset="0"/>
              </a:rPr>
              <a:t>.)</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také považoval pravidla stanovená pro referenční zakázky realizované mimo území ČR za nezákonná</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Úřad dal navrhovateli za pravdu</a:t>
            </a:r>
          </a:p>
        </p:txBody>
      </p:sp>
      <p:sp>
        <p:nvSpPr>
          <p:cNvPr id="3" name="object 3">
            <a:extLst>
              <a:ext uri="{FF2B5EF4-FFF2-40B4-BE49-F238E27FC236}">
                <a16:creationId xmlns:a16="http://schemas.microsoft.com/office/drawing/2014/main" id="{10BE4E29-A44B-BE3A-A76F-130955965EDD}"/>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Porušení zásady rovného zacházení a zákazu diskriminace a nepřiměřeně stanovené požadavky na referenční zakázky</a:t>
            </a:r>
            <a:endParaRPr lang="cs-CZ" sz="2300" b="1" spc="-5" dirty="0"/>
          </a:p>
        </p:txBody>
      </p:sp>
    </p:spTree>
    <p:extLst>
      <p:ext uri="{BB962C8B-B14F-4D97-AF65-F5344CB8AC3E}">
        <p14:creationId xmlns:p14="http://schemas.microsoft.com/office/powerpoint/2010/main" val="120324243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53752" y="1340768"/>
            <a:ext cx="9036496" cy="5678221"/>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1900" b="1" dirty="0">
                <a:effectLst/>
                <a:ea typeface="Calibri" panose="020F0502020204030204" pitchFamily="34" charset="0"/>
                <a:cs typeface="Times New Roman" panose="02020603050405020304" pitchFamily="18" charset="0"/>
              </a:rPr>
              <a:t>§ 48 odst. 2 ZZVZ</a:t>
            </a:r>
          </a:p>
          <a:p>
            <a:pPr algn="just">
              <a:lnSpc>
                <a:spcPct val="107000"/>
              </a:lnSpc>
              <a:spcAft>
                <a:spcPts val="800"/>
              </a:spcAft>
            </a:pPr>
            <a:r>
              <a:rPr lang="cs-CZ" sz="1900" b="1" dirty="0">
                <a:effectLst/>
                <a:ea typeface="Calibri" panose="020F0502020204030204" pitchFamily="34" charset="0"/>
                <a:cs typeface="Times New Roman" panose="02020603050405020304" pitchFamily="18" charset="0"/>
              </a:rPr>
              <a:t>Vyloučení účastníka zadávacího řízení</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(2) Zadavatel může vyloučit účastníka zadávacího řízení, pokud údaje, doklady, vzorky nebo modely předložené účastníkem zadávacího řízení</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a) nesplňují zadávací podmínky nebo je účastník zadávacího řízení ve stanovené lhůtě nedoložil,</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b) nebyly účastníkem zadávacího řízení objasněny nebo doplněny na základě žádosti podle § 46, nebo</a:t>
            </a: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c) neodpovídají skutečnosti a měly nebo mohou mít vliv na posouzení podmínek účasti nebo na naplnění kritérií hodnocení.</a:t>
            </a:r>
          </a:p>
          <a:p>
            <a:pPr algn="just">
              <a:lnSpc>
                <a:spcPct val="107000"/>
              </a:lnSpc>
              <a:spcAft>
                <a:spcPts val="800"/>
              </a:spcAft>
            </a:pPr>
            <a:r>
              <a:rPr lang="cs-CZ" sz="1900" dirty="0">
                <a:solidFill>
                  <a:srgbClr val="000000"/>
                </a:solidFill>
                <a:effectLst/>
                <a:highlight>
                  <a:srgbClr val="FFFFFF"/>
                </a:highlight>
                <a:ea typeface="Times New Roman" panose="02020603050405020304" pitchFamily="18" charset="0"/>
              </a:rPr>
              <a:t>(8) Vybraného dodavatele zadavatel vyloučí z účasti v zadávacím řízení, pokud zjistí, že jsou naplněny důvody vyloučení podle odstavce 2 nebo může prokázat naplnění důvodů podle </a:t>
            </a:r>
            <a:r>
              <a:rPr lang="cs-CZ" sz="1900" u="dbl" dirty="0">
                <a:solidFill>
                  <a:srgbClr val="00AA00"/>
                </a:solidFill>
                <a:effectLst/>
                <a:highlight>
                  <a:srgbClr val="FFFFFF"/>
                </a:highlight>
                <a:ea typeface="Times New Roman" panose="02020603050405020304" pitchFamily="18" charset="0"/>
              </a:rPr>
              <a:t>odstavce 3 písm. b) nebo </a:t>
            </a:r>
            <a:r>
              <a:rPr lang="cs-CZ" sz="1900" dirty="0">
                <a:solidFill>
                  <a:srgbClr val="000000"/>
                </a:solidFill>
                <a:effectLst/>
                <a:highlight>
                  <a:srgbClr val="FFFFFF"/>
                </a:highlight>
                <a:ea typeface="Times New Roman" panose="02020603050405020304" pitchFamily="18" charset="0"/>
              </a:rPr>
              <a:t>odstavce 5 písm. a) až c).</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200"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F0A64281-4C21-4947-7740-69FE6ED2DD6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Ověření splnění technických podmínek u vybraného dodavatele</a:t>
            </a:r>
            <a:endParaRPr lang="cs-CZ" sz="2300" b="1" spc="-5" dirty="0"/>
          </a:p>
        </p:txBody>
      </p:sp>
    </p:spTree>
    <p:extLst>
      <p:ext uri="{BB962C8B-B14F-4D97-AF65-F5344CB8AC3E}">
        <p14:creationId xmlns:p14="http://schemas.microsoft.com/office/powerpoint/2010/main" val="2950228235"/>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porušení zásady rovného zacházení a zákazu diskriminace</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80" y="1191128"/>
            <a:ext cx="9144879" cy="566687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94.         Navrhovatel ve vztahu k podmínkám stanoveným zadavatelem pro zahraniční stavební práce </a:t>
            </a:r>
            <a:r>
              <a:rPr lang="cs-CZ" sz="2000" dirty="0">
                <a:solidFill>
                  <a:srgbClr val="7030A0"/>
                </a:solidFill>
                <a:effectLst/>
                <a:ea typeface="Calibri" panose="020F0502020204030204" pitchFamily="34" charset="0"/>
                <a:cs typeface="Times New Roman" panose="02020603050405020304" pitchFamily="18" charset="0"/>
              </a:rPr>
              <a:t>namítá, že u veřejných zakázek realizovaných v České republice postačí splnění technických parametrů pro získání atestace FAČR dle prováděcího pokynu FAČR platného v době realizace dané stavby</a:t>
            </a:r>
            <a:r>
              <a:rPr lang="cs-CZ" sz="2000" dirty="0">
                <a:effectLst/>
                <a:ea typeface="Calibri" panose="020F0502020204030204" pitchFamily="34" charset="0"/>
                <a:cs typeface="Times New Roman" panose="02020603050405020304" pitchFamily="18" charset="0"/>
              </a:rPr>
              <a:t>, zatímco </a:t>
            </a:r>
            <a:r>
              <a:rPr lang="cs-CZ" sz="2000" dirty="0">
                <a:solidFill>
                  <a:srgbClr val="0070C0"/>
                </a:solidFill>
                <a:effectLst/>
                <a:ea typeface="Calibri" panose="020F0502020204030204" pitchFamily="34" charset="0"/>
                <a:cs typeface="Times New Roman" panose="02020603050405020304" pitchFamily="18" charset="0"/>
              </a:rPr>
              <a:t>u veřejných zakázek realizovaných mimo území České republiky zadavatel bezdůvodně připouští pouze ty, které splňují minimální technické parametry pro získání atestace FAČR dle prováděcího pokynu FAČR platného ke dni zahájení tohoto zadávacího řízení</a:t>
            </a:r>
            <a:r>
              <a:rPr lang="cs-CZ" sz="2000" dirty="0">
                <a:effectLst/>
                <a:ea typeface="Calibri" panose="020F0502020204030204" pitchFamily="34" charset="0"/>
                <a:cs typeface="Times New Roman" panose="02020603050405020304" pitchFamily="18" charset="0"/>
              </a:rPr>
              <a:t>. Navrhovatel dodává, že </a:t>
            </a:r>
            <a:r>
              <a:rPr lang="cs-CZ" sz="2000" dirty="0">
                <a:solidFill>
                  <a:srgbClr val="00B050"/>
                </a:solidFill>
                <a:effectLst/>
                <a:ea typeface="Calibri" panose="020F0502020204030204" pitchFamily="34" charset="0"/>
                <a:cs typeface="Times New Roman" panose="02020603050405020304" pitchFamily="18" charset="0"/>
              </a:rPr>
              <a:t>v době pěti let před zahájením zadávacího řízení došlo k aktualizacím prováděcího pokynu FAČR</a:t>
            </a:r>
            <a:r>
              <a:rPr lang="cs-CZ" sz="2000" dirty="0">
                <a:effectLst/>
                <a:ea typeface="Calibri" panose="020F0502020204030204" pitchFamily="34" charset="0"/>
                <a:cs typeface="Times New Roman" panose="02020603050405020304" pitchFamily="18" charset="0"/>
              </a:rPr>
              <a:t> a prováděcí pokyn platný ke dni zahájení zadávacího řízení není tedy platný po celou dobu pěti let. Zadavatel tak </a:t>
            </a:r>
            <a:r>
              <a:rPr lang="cs-CZ" sz="2000" dirty="0">
                <a:solidFill>
                  <a:srgbClr val="FF0000"/>
                </a:solidFill>
                <a:effectLst/>
                <a:ea typeface="Calibri" panose="020F0502020204030204" pitchFamily="34" charset="0"/>
                <a:cs typeface="Times New Roman" panose="02020603050405020304" pitchFamily="18" charset="0"/>
              </a:rPr>
              <a:t>dle navrhovatele znevýhodnil dodavatele, kteří disponují referenčními zakázkami realizovanými mimo Českou republiku, které v době realizace a dokončení splňovaly technické parametry pro získání atestace FAČR dle v té době platného prováděcího pokynu FAČR</a:t>
            </a:r>
            <a:r>
              <a:rPr lang="cs-CZ" sz="2000" dirty="0">
                <a:effectLst/>
                <a:ea typeface="Calibri" panose="020F0502020204030204" pitchFamily="34" charset="0"/>
                <a:cs typeface="Times New Roman" panose="02020603050405020304" pitchFamily="18" charset="0"/>
              </a:rPr>
              <a:t>, ale tyto s ohledem na aktualizace cit. pokynu nesplňují technické parametry stanovené v  prováděcím pokynu FAČR platném ke dni zahájení zadávacího řízení.</a:t>
            </a:r>
          </a:p>
        </p:txBody>
      </p:sp>
    </p:spTree>
    <p:extLst>
      <p:ext uri="{BB962C8B-B14F-4D97-AF65-F5344CB8AC3E}">
        <p14:creationId xmlns:p14="http://schemas.microsoft.com/office/powerpoint/2010/main" val="2254178434"/>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porušení zásady rovného zacházení a zákazu diskriminace</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80" y="1191128"/>
            <a:ext cx="9144879" cy="171502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95.         Naproti tomu </a:t>
            </a:r>
            <a:r>
              <a:rPr lang="cs-CZ" sz="2000" dirty="0">
                <a:solidFill>
                  <a:srgbClr val="7030A0"/>
                </a:solidFill>
                <a:effectLst/>
                <a:ea typeface="Calibri" panose="020F0502020204030204" pitchFamily="34" charset="0"/>
                <a:cs typeface="Times New Roman" panose="02020603050405020304" pitchFamily="18" charset="0"/>
              </a:rPr>
              <a:t>zadavatel namítá, že pro stanovení objektivních a přezkoumatelných zadávacích podmínek musel „zafixovat“ parametry pro referenční stavební práce dle prováděcích pokynů FAČR k určitému datu, přičemž termín zahájení zadávacího řízení se jevil zadavateli jako nejvhodnější</a:t>
            </a:r>
            <a:r>
              <a:rPr lang="cs-CZ" sz="2000" dirty="0">
                <a:effectLst/>
                <a:ea typeface="Calibri" panose="020F0502020204030204" pitchFamily="34" charset="0"/>
                <a:cs typeface="Times New Roman" panose="02020603050405020304" pitchFamily="18" charset="0"/>
              </a:rPr>
              <a:t>, neboť zahraniční referenční stavební práce nemohou získat atestaci FAČR... </a:t>
            </a:r>
            <a:endParaRPr lang="cs-CZ" sz="2400" dirty="0">
              <a:effectLst/>
              <a:ea typeface="Calibri" panose="020F0502020204030204" pitchFamily="34" charset="0"/>
              <a:cs typeface="Times New Roman" panose="02020603050405020304" pitchFamily="18" charset="0"/>
            </a:endParaRPr>
          </a:p>
        </p:txBody>
      </p:sp>
      <p:sp>
        <p:nvSpPr>
          <p:cNvPr id="4" name="TextovéPole 3">
            <a:extLst>
              <a:ext uri="{FF2B5EF4-FFF2-40B4-BE49-F238E27FC236}">
                <a16:creationId xmlns:a16="http://schemas.microsoft.com/office/drawing/2014/main" id="{9E9C05D4-FE87-4C83-8677-0A83E55D097B}"/>
              </a:ext>
            </a:extLst>
          </p:cNvPr>
          <p:cNvSpPr txBox="1"/>
          <p:nvPr/>
        </p:nvSpPr>
        <p:spPr>
          <a:xfrm>
            <a:off x="52871" y="3140968"/>
            <a:ext cx="9037375" cy="2862322"/>
          </a:xfrm>
          <a:prstGeom prst="rect">
            <a:avLst/>
          </a:prstGeom>
          <a:noFill/>
        </p:spPr>
        <p:txBody>
          <a:bodyPr wrap="square">
            <a:spAutoFit/>
          </a:bodyPr>
          <a:lstStyle/>
          <a:p>
            <a:pPr algn="just"/>
            <a:r>
              <a:rPr lang="cs-CZ" sz="2000" dirty="0">
                <a:effectLst/>
                <a:ea typeface="Calibri" panose="020F0502020204030204" pitchFamily="34" charset="0"/>
                <a:cs typeface="Times New Roman" panose="02020603050405020304" pitchFamily="18" charset="0"/>
              </a:rPr>
              <a:t>104.     U zahraničních stavebních prací zadavatel stanovil, že nepožaduje atestaci FAČR pro danou stavbu hřiště s tím, že hřiště musí splňovat technické parametry hřišť dle prováděcího pokynu platného ke dni zahájení zadávacího řízení, tedy prováděcího pokynu č. 3. </a:t>
            </a:r>
            <a:r>
              <a:rPr lang="cs-CZ" sz="2000" dirty="0">
                <a:solidFill>
                  <a:srgbClr val="0070C0"/>
                </a:solidFill>
                <a:effectLst/>
                <a:ea typeface="Calibri" panose="020F0502020204030204" pitchFamily="34" charset="0"/>
                <a:cs typeface="Times New Roman" panose="02020603050405020304" pitchFamily="18" charset="0"/>
              </a:rPr>
              <a:t>Pro dodavatele se zahraničními referencemi z toho vyplývá, že jejich reference, tj. fotbalové hřiště realizované kdykoliv v období pěti let od zahájení zadávacího řízení muselo splňovat technické parametry hřišť stanovené v prováděcím pokynu č. 3</a:t>
            </a:r>
            <a:r>
              <a:rPr lang="cs-CZ" sz="2000" dirty="0">
                <a:effectLst/>
                <a:ea typeface="Calibri" panose="020F0502020204030204" pitchFamily="34" charset="0"/>
                <a:cs typeface="Times New Roman" panose="02020603050405020304" pitchFamily="18" charset="0"/>
              </a:rPr>
              <a:t>, a to i přes tu skutečnost, že prováděcí pokyn č. 3 platil až v období od 1. 7. 2021 do 30. 11. 2022. …</a:t>
            </a:r>
            <a:endParaRPr lang="cs-CZ" sz="2000" dirty="0"/>
          </a:p>
        </p:txBody>
      </p:sp>
    </p:spTree>
    <p:extLst>
      <p:ext uri="{BB962C8B-B14F-4D97-AF65-F5344CB8AC3E}">
        <p14:creationId xmlns:p14="http://schemas.microsoft.com/office/powerpoint/2010/main" val="2875112799"/>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porušení zásady rovného zacházení a zákazu diskriminace</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268760"/>
            <a:ext cx="9037375" cy="5324535"/>
          </a:xfrm>
          <a:prstGeom prst="rect">
            <a:avLst/>
          </a:prstGeom>
          <a:noFill/>
        </p:spPr>
        <p:txBody>
          <a:bodyPr wrap="square">
            <a:spAutoFit/>
          </a:bodyPr>
          <a:lstStyle/>
          <a:p>
            <a:pPr algn="just"/>
            <a:r>
              <a:rPr lang="cs-CZ" sz="2000" dirty="0">
                <a:effectLst/>
                <a:ea typeface="Calibri" panose="020F0502020204030204" pitchFamily="34" charset="0"/>
                <a:cs typeface="Times New Roman" panose="02020603050405020304" pitchFamily="18" charset="0"/>
              </a:rPr>
              <a:t>104.     ... Úřad k tomu dodává, že sice nelze vyloučit, že dodavatelé se zahraničními referencemi mohli postupovat podle prováděcího pokynu č. 3 již dříve, resp. že jimi realizovaná fotbalová hřiště mohla příslušné parametry vyplývající z prováděcího pokynu č. 3 splňovat v době před jeho platností (jak uvádí také zadavatel ve vyjádření k návrhu, a sice, že mnoho zadavatelů již dříve požadovalo realizaci umělého trávníku právě s využitím EPDM granulátu), nicméně tato skutečnost nemůže mít na posouzení věci žádný dopad, neboť tato situace by stále vedla k tomu, </a:t>
            </a:r>
            <a:r>
              <a:rPr lang="cs-CZ" sz="2000" dirty="0">
                <a:solidFill>
                  <a:srgbClr val="00B050"/>
                </a:solidFill>
                <a:effectLst/>
                <a:ea typeface="Calibri" panose="020F0502020204030204" pitchFamily="34" charset="0"/>
                <a:cs typeface="Times New Roman" panose="02020603050405020304" pitchFamily="18" charset="0"/>
              </a:rPr>
              <a:t>že dodavatelé tuzemských staveb mohli úspěšně předkládat reference de facto trojího druhu, resp. v trojí kvalitě (odpovídající prováděcím pokynům č. 1, č. 2 nebo č. 3), zatímco dodavatelé zahraničních staveb toliko jednoho druhu (odpovídající prováděcímu pokynu č. 3)</a:t>
            </a:r>
            <a:r>
              <a:rPr lang="cs-CZ" sz="2000" dirty="0">
                <a:effectLst/>
                <a:ea typeface="Calibri" panose="020F0502020204030204" pitchFamily="34" charset="0"/>
                <a:cs typeface="Times New Roman" panose="02020603050405020304" pitchFamily="18" charset="0"/>
              </a:rPr>
              <a:t>. V kontextu právě uvedeného je nutné odmítnout rovněž argumentaci zadavatele, že dodavatelé měli od 1. 7. 2021, kdy došlo ke změně prováděcích pokynů FAČR dostatek možností k získání potřebných zkušeností, neboť není možné připustit, aby každá část dodavatelů mohla předkládat referenční zakázky z různě dlouhého období, které předcházelo zahájení zadávacího řízení...</a:t>
            </a:r>
            <a:endParaRPr lang="cs-CZ" sz="2000" dirty="0"/>
          </a:p>
        </p:txBody>
      </p:sp>
    </p:spTree>
    <p:extLst>
      <p:ext uri="{BB962C8B-B14F-4D97-AF65-F5344CB8AC3E}">
        <p14:creationId xmlns:p14="http://schemas.microsoft.com/office/powerpoint/2010/main" val="722975100"/>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porušení zásady rovného zacházení a zákazu diskriminace</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2132856"/>
            <a:ext cx="9037375" cy="3361626"/>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106.     </a:t>
            </a:r>
            <a:r>
              <a:rPr lang="cs-CZ" sz="2000">
                <a:solidFill>
                  <a:srgbClr val="FF0000"/>
                </a:solidFill>
                <a:effectLst/>
                <a:ea typeface="Calibri" panose="020F0502020204030204" pitchFamily="34" charset="0"/>
                <a:cs typeface="Times New Roman" panose="02020603050405020304" pitchFamily="18" charset="0"/>
              </a:rPr>
              <a:t>Úřad ze všech výše uvedených důvodů považuje zadávací podmínku stanovenou pro dodavatele se zahraničními referencemi za podmínku diskriminační a porušující zásadu rovného zacházení s dodavateli.</a:t>
            </a:r>
            <a:r>
              <a:rPr lang="cs-CZ" sz="2000">
                <a:effectLst/>
                <a:ea typeface="Calibri" panose="020F0502020204030204" pitchFamily="34" charset="0"/>
                <a:cs typeface="Times New Roman" panose="02020603050405020304" pitchFamily="18" charset="0"/>
              </a:rPr>
              <a:t> Daný požadavek </a:t>
            </a:r>
            <a:r>
              <a:rPr lang="cs-CZ" sz="2000">
                <a:solidFill>
                  <a:srgbClr val="7030A0"/>
                </a:solidFill>
                <a:effectLst/>
                <a:ea typeface="Calibri" panose="020F0502020204030204" pitchFamily="34" charset="0"/>
                <a:cs typeface="Times New Roman" panose="02020603050405020304" pitchFamily="18" charset="0"/>
              </a:rPr>
              <a:t>diskriminuje dodavatele se zahraničními referencemi vůči ostatním dodavatelům, neboť tito dodavatelé nemohli prokazovat technickou kvalifikaci referenčními stavbami splňujícími technické parametry hřišť dle prováděcích pokynů č. 1 a č. 2, nýbrž pouze dle prováděcího pokynu č. 3. </a:t>
            </a:r>
            <a:r>
              <a:rPr lang="cs-CZ" sz="2000">
                <a:solidFill>
                  <a:srgbClr val="0070C0"/>
                </a:solidFill>
                <a:effectLst/>
                <a:ea typeface="Calibri" panose="020F0502020204030204" pitchFamily="34" charset="0"/>
                <a:cs typeface="Times New Roman" panose="02020603050405020304" pitchFamily="18" charset="0"/>
              </a:rPr>
              <a:t>Zásadu rovného zacházení porušuje předmětná zadávací podmínka tím, že tito dodavatelé nemají rovnou příležitost při podání žádosti o účast</a:t>
            </a:r>
            <a:r>
              <a:rPr lang="cs-CZ" sz="2000">
                <a:effectLst/>
                <a:ea typeface="Calibri" panose="020F0502020204030204" pitchFamily="34" charset="0"/>
                <a:cs typeface="Times New Roman" panose="02020603050405020304" pitchFamily="18" charset="0"/>
              </a:rPr>
              <a:t>, neboť sestavení žádosti o účast podléhá rozdílným podmínkám.</a:t>
            </a:r>
          </a:p>
        </p:txBody>
      </p:sp>
    </p:spTree>
    <p:extLst>
      <p:ext uri="{BB962C8B-B14F-4D97-AF65-F5344CB8AC3E}">
        <p14:creationId xmlns:p14="http://schemas.microsoft.com/office/powerpoint/2010/main" val="1848460064"/>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916832"/>
            <a:ext cx="9037375"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110.     </a:t>
            </a:r>
            <a:r>
              <a:rPr lang="cs-CZ" sz="2000" dirty="0">
                <a:solidFill>
                  <a:srgbClr val="00B050"/>
                </a:solidFill>
                <a:effectLst/>
                <a:ea typeface="Calibri" panose="020F0502020204030204" pitchFamily="34" charset="0"/>
                <a:cs typeface="Times New Roman" panose="02020603050405020304" pitchFamily="18" charset="0"/>
              </a:rPr>
              <a:t>Zadavatel tedy požaduje v rámci technické kvalifikace u předmětných referenčních zakázek prokázat minimálně čtyři stavební práce, kdy každá z nich zahrnovala novou výstavbu či rekonstrukci fotbalového hřiště o minimální rozloze 7 000 m2 a minimálním finančním objemu 10 mil. Kč bez DPH, přičemž součástí každé stavební práce byla nová realizace nebo rekonstrukce či výměna umělého trávníku 3. generace s atestací FAČR pro danou stavbu hřiště</a:t>
            </a:r>
            <a:r>
              <a:rPr lang="cs-CZ" sz="2000" dirty="0">
                <a:effectLst/>
                <a:ea typeface="Calibri" panose="020F0502020204030204" pitchFamily="34" charset="0"/>
                <a:cs typeface="Times New Roman" panose="02020603050405020304" pitchFamily="18" charset="0"/>
              </a:rPr>
              <a:t> (s výjimkou zahraničních stavebních prací, které musely splňovat požadavky vyplývající z prováděcího pokynu č. 3) a </a:t>
            </a:r>
            <a:r>
              <a:rPr lang="cs-CZ" sz="2000" dirty="0">
                <a:solidFill>
                  <a:srgbClr val="FF0000"/>
                </a:solidFill>
                <a:effectLst/>
                <a:ea typeface="Calibri" panose="020F0502020204030204" pitchFamily="34" charset="0"/>
                <a:cs typeface="Times New Roman" panose="02020603050405020304" pitchFamily="18" charset="0"/>
              </a:rPr>
              <a:t>dále minimálně dvě stavební práce, kdy každá zahrnovala novou výstavbu či rekonstrukci venkovního sportoviště o minimální rozloze 7 000 m2 a současně zahrnovala realizaci LED osvětlení s minimální intenzitou 300 lux o minimální hodnotě LED umělého osvětlení 1,5 mil. Kč </a:t>
            </a:r>
            <a:r>
              <a:rPr lang="cs-CZ" sz="2000" dirty="0">
                <a:effectLst/>
                <a:ea typeface="Calibri" panose="020F0502020204030204" pitchFamily="34" charset="0"/>
                <a:cs typeface="Times New Roman" panose="02020603050405020304" pitchFamily="18" charset="0"/>
              </a:rPr>
              <a:t>bez DPH.</a:t>
            </a:r>
          </a:p>
        </p:txBody>
      </p:sp>
    </p:spTree>
    <p:extLst>
      <p:ext uri="{BB962C8B-B14F-4D97-AF65-F5344CB8AC3E}">
        <p14:creationId xmlns:p14="http://schemas.microsoft.com/office/powerpoint/2010/main" val="3231902221"/>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916832"/>
            <a:ext cx="9037375"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116.     </a:t>
            </a:r>
            <a:r>
              <a:rPr lang="cs-CZ" sz="2000" dirty="0">
                <a:solidFill>
                  <a:srgbClr val="7030A0"/>
                </a:solidFill>
                <a:effectLst/>
                <a:ea typeface="Calibri" panose="020F0502020204030204" pitchFamily="34" charset="0"/>
                <a:cs typeface="Times New Roman" panose="02020603050405020304" pitchFamily="18" charset="0"/>
              </a:rPr>
              <a:t>Z provedeného šetření na trhu plyne, že z osmi dodavatelů, kteří poskytli Úřadu své stanovisko by sedm dodavatelů </a:t>
            </a:r>
            <a:r>
              <a:rPr lang="cs-CZ" sz="2000" dirty="0">
                <a:effectLst/>
                <a:ea typeface="Calibri" panose="020F0502020204030204" pitchFamily="34" charset="0"/>
                <a:cs typeface="Times New Roman" panose="02020603050405020304" pitchFamily="18" charset="0"/>
              </a:rPr>
              <a:t>(Sport-Technik Bohemia, A SPORT PRODUKT, SWIETELSKY stavební, PROSTAVBY, </a:t>
            </a:r>
            <a:r>
              <a:rPr lang="cs-CZ" sz="2000" dirty="0" err="1">
                <a:effectLst/>
                <a:ea typeface="Calibri" panose="020F0502020204030204" pitchFamily="34" charset="0"/>
                <a:cs typeface="Times New Roman" panose="02020603050405020304" pitchFamily="18" charset="0"/>
              </a:rPr>
              <a:t>UTsport</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Delmonte</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Bauinvest</a:t>
            </a:r>
            <a:r>
              <a:rPr lang="cs-CZ" sz="2000" dirty="0">
                <a:effectLst/>
                <a:ea typeface="Calibri" panose="020F0502020204030204" pitchFamily="34" charset="0"/>
                <a:cs typeface="Times New Roman" panose="02020603050405020304" pitchFamily="18" charset="0"/>
              </a:rPr>
              <a:t> a </a:t>
            </a:r>
            <a:r>
              <a:rPr lang="cs-CZ" sz="2000" dirty="0" err="1">
                <a:effectLst/>
                <a:ea typeface="Calibri" panose="020F0502020204030204" pitchFamily="34" charset="0"/>
                <a:cs typeface="Times New Roman" panose="02020603050405020304" pitchFamily="18" charset="0"/>
              </a:rPr>
              <a:t>StavoSport</a:t>
            </a:r>
            <a:r>
              <a:rPr lang="cs-CZ" sz="2000" dirty="0">
                <a:effectLst/>
                <a:ea typeface="Calibri" panose="020F0502020204030204" pitchFamily="34" charset="0"/>
                <a:cs typeface="Times New Roman" panose="02020603050405020304" pitchFamily="18" charset="0"/>
              </a:rPr>
              <a:t>) </a:t>
            </a:r>
            <a:r>
              <a:rPr lang="cs-CZ" sz="2000" dirty="0">
                <a:solidFill>
                  <a:srgbClr val="7030A0"/>
                </a:solidFill>
                <a:effectLst/>
                <a:ea typeface="Calibri" panose="020F0502020204030204" pitchFamily="34" charset="0"/>
                <a:cs typeface="Times New Roman" panose="02020603050405020304" pitchFamily="18" charset="0"/>
              </a:rPr>
              <a:t>nebylo schopno vlastními referencemi prokázat obě referenční zakázky </a:t>
            </a:r>
            <a:r>
              <a:rPr lang="cs-CZ" sz="2000" dirty="0">
                <a:effectLst/>
                <a:ea typeface="Calibri" panose="020F0502020204030204" pitchFamily="34" charset="0"/>
                <a:cs typeface="Times New Roman" panose="02020603050405020304" pitchFamily="18" charset="0"/>
              </a:rPr>
              <a:t>č. 1 a č. 2. Dodavatelé A SPORT PRODUKT, SWIETELSKY stavební, PROSTAVBY, </a:t>
            </a:r>
            <a:r>
              <a:rPr lang="cs-CZ" sz="2000" dirty="0" err="1">
                <a:effectLst/>
                <a:ea typeface="Calibri" panose="020F0502020204030204" pitchFamily="34" charset="0"/>
                <a:cs typeface="Times New Roman" panose="02020603050405020304" pitchFamily="18" charset="0"/>
              </a:rPr>
              <a:t>StavoSprot</a:t>
            </a:r>
            <a:r>
              <a:rPr lang="cs-CZ" sz="2000" dirty="0">
                <a:effectLst/>
                <a:ea typeface="Calibri" panose="020F0502020204030204" pitchFamily="34" charset="0"/>
                <a:cs typeface="Times New Roman" panose="02020603050405020304" pitchFamily="18" charset="0"/>
              </a:rPr>
              <a:t> a </a:t>
            </a:r>
            <a:r>
              <a:rPr lang="cs-CZ" sz="2000" dirty="0" err="1">
                <a:effectLst/>
                <a:ea typeface="Calibri" panose="020F0502020204030204" pitchFamily="34" charset="0"/>
                <a:cs typeface="Times New Roman" panose="02020603050405020304" pitchFamily="18" charset="0"/>
              </a:rPr>
              <a:t>Delmonte</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Bauinvest</a:t>
            </a:r>
            <a:r>
              <a:rPr lang="cs-CZ" sz="2000" dirty="0">
                <a:effectLst/>
                <a:ea typeface="Calibri" panose="020F0502020204030204" pitchFamily="34" charset="0"/>
                <a:cs typeface="Times New Roman" panose="02020603050405020304" pitchFamily="18" charset="0"/>
              </a:rPr>
              <a:t> by nebyli schopni prokázat ani jednu z požadovaných referenčních zakázek, dva dodavatelé (</a:t>
            </a:r>
            <a:r>
              <a:rPr lang="cs-CZ" sz="2000" dirty="0" err="1">
                <a:effectLst/>
                <a:ea typeface="Calibri" panose="020F0502020204030204" pitchFamily="34" charset="0"/>
                <a:cs typeface="Times New Roman" panose="02020603050405020304" pitchFamily="18" charset="0"/>
              </a:rPr>
              <a:t>UTsport</a:t>
            </a:r>
            <a:r>
              <a:rPr lang="cs-CZ" sz="2000" dirty="0">
                <a:effectLst/>
                <a:ea typeface="Calibri" panose="020F0502020204030204" pitchFamily="34" charset="0"/>
                <a:cs typeface="Times New Roman" panose="02020603050405020304" pitchFamily="18" charset="0"/>
              </a:rPr>
              <a:t> a Sport-Technik Bohemia) by byli schopni splnit požadavky alespoň u jedné z nich. Všechny požadavky zadavatele stanovené v rámci technické kvalifikace u předmětných referenčních zakázek by ze všech dodavatelů, kteří Úřadu poskytli své stanovisko, vlastními referencemi splnil pouze dodavatel IPS Bohemia.</a:t>
            </a:r>
          </a:p>
        </p:txBody>
      </p:sp>
    </p:spTree>
    <p:extLst>
      <p:ext uri="{BB962C8B-B14F-4D97-AF65-F5344CB8AC3E}">
        <p14:creationId xmlns:p14="http://schemas.microsoft.com/office/powerpoint/2010/main" val="3134284168"/>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916832"/>
            <a:ext cx="9037375" cy="3690947"/>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119.     Vzhledem k tomu, že ze skutkových zjištění právě šetřeného případu vyplývá, že minimálně sedm dodavatelů působících na relevantním trhu by nebylo schopno prokázat splnění požadavků u předmětných referenční zakázky, </a:t>
            </a:r>
            <a:r>
              <a:rPr lang="cs-CZ" sz="2000">
                <a:solidFill>
                  <a:srgbClr val="0070C0"/>
                </a:solidFill>
                <a:effectLst/>
                <a:ea typeface="Calibri" panose="020F0502020204030204" pitchFamily="34" charset="0"/>
                <a:cs typeface="Times New Roman" panose="02020603050405020304" pitchFamily="18" charset="0"/>
              </a:rPr>
              <a:t>má Úřad za to, že postup, kdy zadavatel pro účely prokázání splnění technické kvalifikace stanoví předmětné požadavky, přispívá k omezení hospodářské soutěže, neboť takto nastavenou technickou kvalifikaci nesplňuje většina dodavatelů, kteří poskytli své vyjádření</a:t>
            </a:r>
            <a:r>
              <a:rPr lang="cs-CZ" sz="2000">
                <a:effectLst/>
                <a:ea typeface="Calibri" panose="020F0502020204030204" pitchFamily="34" charset="0"/>
                <a:cs typeface="Times New Roman" panose="02020603050405020304" pitchFamily="18" charset="0"/>
              </a:rPr>
              <a:t>, případně pro splnění této technické kvalifikace musí dodavatelé využít zkušenosti jiných dodavatelů, resp. musí se pro podání nabídky dohodnout s dalším subjektem na jeho „spoluúčasti“ v zadávacím řízení, což ztěžuje, případně i znemožňuje účast určité skupiny dodavatelů v zadávacím řízení...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6578978"/>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340768"/>
            <a:ext cx="9037375" cy="5405391"/>
          </a:xfrm>
          <a:prstGeom prst="rect">
            <a:avLst/>
          </a:prstGeom>
          <a:noFill/>
        </p:spPr>
        <p:txBody>
          <a:bodyPr wrap="square">
            <a:spAutoFit/>
          </a:bodyPr>
          <a:lstStyle/>
          <a:p>
            <a:pPr algn="just">
              <a:lnSpc>
                <a:spcPct val="107000"/>
              </a:lnSpc>
              <a:spcAft>
                <a:spcPts val="800"/>
              </a:spcAft>
            </a:pPr>
            <a:r>
              <a:rPr lang="cs-CZ" dirty="0">
                <a:effectLst/>
                <a:ea typeface="Calibri" panose="020F0502020204030204" pitchFamily="34" charset="0"/>
                <a:cs typeface="Times New Roman" panose="02020603050405020304" pitchFamily="18" charset="0"/>
              </a:rPr>
              <a:t>125.      </a:t>
            </a:r>
            <a:r>
              <a:rPr lang="cs-CZ" dirty="0">
                <a:solidFill>
                  <a:srgbClr val="00B050"/>
                </a:solidFill>
                <a:effectLst/>
                <a:ea typeface="Calibri" panose="020F0502020204030204" pitchFamily="34" charset="0"/>
                <a:cs typeface="Times New Roman" panose="02020603050405020304" pitchFamily="18" charset="0"/>
              </a:rPr>
              <a:t>V obecné rovině by se tedy mohlo jevit, že požadavek na prokázání předmětných referenčních zakázek odpovídá předmětu veřejné zakázky, neboť jednotlivé parametry předmětných referenčních zakázek samy o sobě korespondují s předmětem veřejné zakázky. </a:t>
            </a:r>
            <a:r>
              <a:rPr lang="cs-CZ" dirty="0">
                <a:effectLst/>
                <a:ea typeface="Calibri" panose="020F0502020204030204" pitchFamily="34" charset="0"/>
                <a:cs typeface="Times New Roman" panose="02020603050405020304" pitchFamily="18" charset="0"/>
              </a:rPr>
              <a:t>Úřad však zdůrazňuje, že na danou problematiku nelze nahlížet tímto zjednodušeným pohledem, neboť zákonnost daných požadavků je třeba posoudit v jejich komplexnosti. V této souvislosti </a:t>
            </a:r>
            <a:r>
              <a:rPr lang="cs-CZ" u="sng" dirty="0">
                <a:effectLst/>
                <a:ea typeface="Calibri" panose="020F0502020204030204" pitchFamily="34" charset="0"/>
                <a:cs typeface="Times New Roman" panose="02020603050405020304" pitchFamily="18" charset="0"/>
              </a:rPr>
              <a:t>Úřad odkazuje na rozhodnutí předsedy Úřadu č. j. ÚOHS-20522/2021/163/</a:t>
            </a:r>
            <a:r>
              <a:rPr lang="cs-CZ" u="sng" dirty="0" err="1">
                <a:effectLst/>
                <a:ea typeface="Calibri" panose="020F0502020204030204" pitchFamily="34" charset="0"/>
                <a:cs typeface="Times New Roman" panose="02020603050405020304" pitchFamily="18" charset="0"/>
              </a:rPr>
              <a:t>VVá</a:t>
            </a:r>
            <a:r>
              <a:rPr lang="cs-CZ" dirty="0">
                <a:effectLst/>
                <a:ea typeface="Calibri" panose="020F0502020204030204" pitchFamily="34" charset="0"/>
                <a:cs typeface="Times New Roman" panose="02020603050405020304" pitchFamily="18" charset="0"/>
              </a:rPr>
              <a:t>, </a:t>
            </a:r>
            <a:r>
              <a:rPr lang="cs-CZ" dirty="0" err="1">
                <a:effectLst/>
                <a:ea typeface="Calibri" panose="020F0502020204030204" pitchFamily="34" charset="0"/>
                <a:cs typeface="Times New Roman" panose="02020603050405020304" pitchFamily="18" charset="0"/>
              </a:rPr>
              <a:t>sp</a:t>
            </a:r>
            <a:r>
              <a:rPr lang="cs-CZ" dirty="0">
                <a:effectLst/>
                <a:ea typeface="Calibri" panose="020F0502020204030204" pitchFamily="34" charset="0"/>
                <a:cs typeface="Times New Roman" panose="02020603050405020304" pitchFamily="18" charset="0"/>
              </a:rPr>
              <a:t>. zn. ÚOHS-R0101/2021/VZ ze dne 3. 8. 2021, v němž se uvádí, že „</a:t>
            </a:r>
            <a:r>
              <a:rPr lang="cs-CZ" dirty="0">
                <a:solidFill>
                  <a:srgbClr val="FF0000"/>
                </a:solidFill>
                <a:effectLst/>
                <a:ea typeface="Calibri" panose="020F0502020204030204" pitchFamily="34" charset="0"/>
                <a:cs typeface="Times New Roman" panose="02020603050405020304" pitchFamily="18" charset="0"/>
              </a:rPr>
              <a:t>zadavatel má možnost klást konkrétní požadavky na splnění technické kvalifikace, avšak tyto požadavky jsou limitovány zásadou zákazu diskriminace a zároveň požadavkem na jejich odůvodněnost ve vztahu k omezování hospodářské soutěže. </a:t>
            </a:r>
            <a:r>
              <a:rPr lang="cs-CZ" dirty="0">
                <a:solidFill>
                  <a:srgbClr val="7030A0"/>
                </a:solidFill>
                <a:effectLst/>
                <a:ea typeface="Calibri" panose="020F0502020204030204" pitchFamily="34" charset="0"/>
                <a:cs typeface="Times New Roman" panose="02020603050405020304" pitchFamily="18" charset="0"/>
              </a:rPr>
              <a:t>Jakmile tedy byť jen jeden z požadavků překročí mez odůvodnitelnosti a lze shledat, že narušuje hospodářskou soutěž tím způsobem, že formou skryté diskriminace není některým potenciálním uchazečům umožněno podat nabídku, je nutno konstatovat, že tento požadavek není stanoven v souladu se zásadou zákazu diskriminace a celé zadávací řízení je tak stiženo vadou, </a:t>
            </a:r>
            <a:r>
              <a:rPr lang="cs-CZ" dirty="0">
                <a:effectLst/>
                <a:ea typeface="Calibri" panose="020F0502020204030204" pitchFamily="34" charset="0"/>
                <a:cs typeface="Times New Roman" panose="02020603050405020304" pitchFamily="18" charset="0"/>
              </a:rPr>
              <a:t>která je odstranitelná pouze v případě, že dosud neuplynula lhůta pro podání nabídky. Stejně tak mohou požadavky na technickou kvalifikaci narušovat hospodářskou soutěž ve svém souhrnu či kombinaci, ačkoliv jednotlivá kritéria požadavkům zákona vyhovují.“.</a:t>
            </a:r>
          </a:p>
        </p:txBody>
      </p:sp>
    </p:spTree>
    <p:extLst>
      <p:ext uri="{BB962C8B-B14F-4D97-AF65-F5344CB8AC3E}">
        <p14:creationId xmlns:p14="http://schemas.microsoft.com/office/powerpoint/2010/main" val="3043821582"/>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340768"/>
            <a:ext cx="9037375"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127.     </a:t>
            </a:r>
            <a:r>
              <a:rPr lang="cs-CZ" sz="2000" dirty="0">
                <a:solidFill>
                  <a:srgbClr val="767171"/>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Je tedy zřejmé, že </a:t>
            </a:r>
            <a:r>
              <a:rPr lang="cs-CZ" sz="2000" dirty="0">
                <a:solidFill>
                  <a:srgbClr val="0070C0"/>
                </a:solidFill>
                <a:effectLst/>
                <a:ea typeface="Calibri" panose="020F0502020204030204" pitchFamily="34" charset="0"/>
                <a:cs typeface="Times New Roman" panose="02020603050405020304" pitchFamily="18" charset="0"/>
              </a:rPr>
              <a:t>byť na relevantním trhu existují dodavatelé, kteří jsou bezpochyby schopni splnit u předmětných referenčních zakázek jednotlivé parametry stanovené zadavatelem, tak kombinace těchto požadavků</a:t>
            </a:r>
            <a:r>
              <a:rPr lang="cs-CZ" sz="2000" dirty="0">
                <a:effectLst/>
                <a:ea typeface="Calibri" panose="020F0502020204030204" pitchFamily="34" charset="0"/>
                <a:cs typeface="Times New Roman" panose="02020603050405020304" pitchFamily="18" charset="0"/>
              </a:rPr>
              <a:t>, zejména požadavku u referenční zakázky č. 1 na minimální rozlohu hřiště a minimální finanční objem a požadavku u referenční zakázky č. 2 na minimální rozlohu venkovního sportoviště, minimální hodnotu LED umělého osvětlení a požadavku na zkušenost s realizací LED umělého osvětlení spolu s požadovaným počtem čtyř stavebních prací u referenční zakázky č. 1 </a:t>
            </a:r>
            <a:r>
              <a:rPr lang="cs-CZ" sz="2000" dirty="0">
                <a:solidFill>
                  <a:srgbClr val="0070C0"/>
                </a:solidFill>
                <a:effectLst/>
                <a:ea typeface="Calibri" panose="020F0502020204030204" pitchFamily="34" charset="0"/>
                <a:cs typeface="Times New Roman" panose="02020603050405020304" pitchFamily="18" charset="0"/>
              </a:rPr>
              <a:t>již vytváří omezující podmínky a tito dodavatelé se nemůžou zúčastnit zadávacího řízení.</a:t>
            </a:r>
            <a:r>
              <a:rPr lang="cs-CZ" sz="2000" dirty="0">
                <a:effectLst/>
                <a:ea typeface="Calibri" panose="020F0502020204030204" pitchFamily="34" charset="0"/>
                <a:cs typeface="Times New Roman" panose="02020603050405020304" pitchFamily="18" charset="0"/>
              </a:rPr>
              <a:t> Zadavatel přitom k odůvodnění počtu požadovaných referencí u referenční zakázky č. 1 uvádí, že stanovený počet nepovažuje za nepřiměřený a dodává, že stávající nastavení kritérií technické kvalifikace zajistí prokázání minimálních zkušeností na straně dodavatelů tak, aby měl zadavatel jistotu, že předmět plnění veřejné zakázky bude realizovat dodavatel, který je dostatečně odborně způsobilý, a který bude schopen dostát všem technickým požadavkům. …</a:t>
            </a:r>
          </a:p>
        </p:txBody>
      </p:sp>
    </p:spTree>
    <p:extLst>
      <p:ext uri="{BB962C8B-B14F-4D97-AF65-F5344CB8AC3E}">
        <p14:creationId xmlns:p14="http://schemas.microsoft.com/office/powerpoint/2010/main" val="596931178"/>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nepřiměřeným požadavkům na referenční zakázky</a:t>
            </a:r>
          </a:p>
        </p:txBody>
      </p:sp>
      <p:sp>
        <p:nvSpPr>
          <p:cNvPr id="4" name="TextovéPole 3">
            <a:extLst>
              <a:ext uri="{FF2B5EF4-FFF2-40B4-BE49-F238E27FC236}">
                <a16:creationId xmlns:a16="http://schemas.microsoft.com/office/drawing/2014/main" id="{9E9C05D4-FE87-4C83-8677-0A83E55D097B}"/>
              </a:ext>
            </a:extLst>
          </p:cNvPr>
          <p:cNvSpPr txBox="1"/>
          <p:nvPr/>
        </p:nvSpPr>
        <p:spPr>
          <a:xfrm>
            <a:off x="53312" y="1556792"/>
            <a:ext cx="9037375" cy="467615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127.     </a:t>
            </a:r>
            <a:r>
              <a:rPr lang="cs-CZ" sz="2000" dirty="0">
                <a:solidFill>
                  <a:srgbClr val="767171"/>
                </a:solidFill>
                <a:effectLst/>
                <a:ea typeface="Calibri" panose="020F0502020204030204" pitchFamily="34" charset="0"/>
                <a:cs typeface="Times New Roman" panose="02020603050405020304" pitchFamily="18" charset="0"/>
              </a:rPr>
              <a:t>… </a:t>
            </a:r>
            <a:r>
              <a:rPr lang="cs-CZ" sz="2000" dirty="0">
                <a:solidFill>
                  <a:srgbClr val="00B050"/>
                </a:solidFill>
                <a:effectLst/>
                <a:ea typeface="Calibri" panose="020F0502020204030204" pitchFamily="34" charset="0"/>
                <a:cs typeface="Times New Roman" panose="02020603050405020304" pitchFamily="18" charset="0"/>
              </a:rPr>
              <a:t>Zadavatel však v žádném vyjádření neuvádí, z jakého důvodu požaduje předložit k prokázání referenční zakázky č. 1 právě čtyři stavební práce a proč by nestačil nižší počet stavebních prací. Jinými slovy, z jakého důvodu by byl dodavatel disponující zkušeností např. se třemi nebo se dvěma stavebními pracemi splňující všechny ostatní požadavky zadavatele méně způsobilý k realizaci předmětu veřejné zakázky. </a:t>
            </a:r>
            <a:r>
              <a:rPr lang="cs-CZ" sz="2000" dirty="0">
                <a:solidFill>
                  <a:srgbClr val="FF0000"/>
                </a:solidFill>
                <a:effectLst/>
                <a:ea typeface="Calibri" panose="020F0502020204030204" pitchFamily="34" charset="0"/>
                <a:cs typeface="Times New Roman" panose="02020603050405020304" pitchFamily="18" charset="0"/>
              </a:rPr>
              <a:t>Z provedeného šetření na trhu je přitom patrné, že při nižším počtu požadovaných stavebních prací by bylo schopno splnit požadavky zadavatele více dodavatelů.</a:t>
            </a:r>
            <a:endParaRPr lang="cs-CZ" sz="2000" dirty="0">
              <a:effectLst/>
              <a:ea typeface="Calibri" panose="020F0502020204030204" pitchFamily="34" charset="0"/>
              <a:cs typeface="Times New Roman" panose="02020603050405020304" pitchFamily="18" charset="0"/>
            </a:endParaRPr>
          </a:p>
          <a:p>
            <a:r>
              <a:rPr lang="cs-CZ" sz="2000" dirty="0">
                <a:effectLst/>
                <a:ea typeface="Calibri" panose="020F0502020204030204" pitchFamily="34" charset="0"/>
                <a:cs typeface="Times New Roman" panose="02020603050405020304" pitchFamily="18" charset="0"/>
              </a:rPr>
              <a:t>133.     </a:t>
            </a:r>
            <a:r>
              <a:rPr lang="cs-CZ" sz="2000" dirty="0">
                <a:solidFill>
                  <a:srgbClr val="7030A0"/>
                </a:solidFill>
                <a:effectLst/>
                <a:ea typeface="Calibri" panose="020F0502020204030204" pitchFamily="34" charset="0"/>
                <a:cs typeface="Times New Roman" panose="02020603050405020304" pitchFamily="18" charset="0"/>
              </a:rPr>
              <a:t>Vzhledem k výše uvedeným skutečnostem má Úřad za to, že lze učinit závěr, že zadavatel vymezil kritéria technické kvalifikace v rozporu se zásadou přiměřenosti</a:t>
            </a:r>
            <a:r>
              <a:rPr lang="cs-CZ" sz="2000" dirty="0">
                <a:effectLst/>
                <a:ea typeface="Calibri" panose="020F0502020204030204" pitchFamily="34" charset="0"/>
                <a:cs typeface="Times New Roman" panose="02020603050405020304" pitchFamily="18" charset="0"/>
              </a:rPr>
              <a:t>, neboť tak, jak byly podmínky technické kvalifikace v posuzovaném případě u referenčních zakázek č. 1 a č. 2 ve svém souhrnu nastaveny, </a:t>
            </a:r>
            <a:r>
              <a:rPr lang="cs-CZ" sz="2000" dirty="0">
                <a:solidFill>
                  <a:srgbClr val="0070C0"/>
                </a:solidFill>
                <a:effectLst/>
                <a:ea typeface="Calibri" panose="020F0502020204030204" pitchFamily="34" charset="0"/>
                <a:cs typeface="Times New Roman" panose="02020603050405020304" pitchFamily="18" charset="0"/>
              </a:rPr>
              <a:t>nedůvodně omezují účast potenciálních dodavatelů v zadávacím řízení, a vytváří tak bezdůvodné překážky hospodářské soutěže.</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884147"/>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772816"/>
            <a:ext cx="8874224" cy="3936912"/>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chtěl uzavřít rámcovou dohodu na dodávky tonerů, náplní a pásek do tiskáren a kopírovacích strojů</a:t>
            </a:r>
          </a:p>
          <a:p>
            <a:pPr marL="342900" lvl="0" indent="-342900">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Vybraný dodavatel předložil v nabídce toner, který nesplňoval technické podmínky (nebyl kompatibilní s tiskárnou)</a:t>
            </a:r>
          </a:p>
          <a:p>
            <a:pPr marL="342900" lvl="0" indent="-342900">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si kompatibilitu nabízených tonerů s tiskárnou ověřil pouze otázkou na vybraného dodavatele, který mu potvrdil, že tonery jsou kompatibilní</a:t>
            </a:r>
          </a:p>
          <a:p>
            <a:pPr marL="342900" lvl="0" indent="-342900">
              <a:lnSpc>
                <a:spcPct val="107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U ostatních účastníků si sám ověřil, zda jsou tonery kompatibilní</a:t>
            </a:r>
          </a:p>
          <a:p>
            <a:pPr marL="342900" lvl="0" indent="-342900">
              <a:lnSpc>
                <a:spcPct val="107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Vybraného dodavatele nevyloučil</a:t>
            </a:r>
          </a:p>
        </p:txBody>
      </p:sp>
      <p:sp>
        <p:nvSpPr>
          <p:cNvPr id="5" name="object 3">
            <a:extLst>
              <a:ext uri="{FF2B5EF4-FFF2-40B4-BE49-F238E27FC236}">
                <a16:creationId xmlns:a16="http://schemas.microsoft.com/office/drawing/2014/main" id="{DB2C7545-6618-EC3A-088E-8A10F8E6872B}"/>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Ověření splnění technických podmínek u vybraného dodavatele</a:t>
            </a:r>
          </a:p>
        </p:txBody>
      </p:sp>
    </p:spTree>
    <p:extLst>
      <p:ext uri="{BB962C8B-B14F-4D97-AF65-F5344CB8AC3E}">
        <p14:creationId xmlns:p14="http://schemas.microsoft.com/office/powerpoint/2010/main" val="1852292068"/>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Vyloučení pro nenaplnění hodnotícího kritéria</a:t>
            </a:r>
          </a:p>
        </p:txBody>
      </p:sp>
      <p:graphicFrame>
        <p:nvGraphicFramePr>
          <p:cNvPr id="2" name="Tabulka 1">
            <a:extLst>
              <a:ext uri="{FF2B5EF4-FFF2-40B4-BE49-F238E27FC236}">
                <a16:creationId xmlns:a16="http://schemas.microsoft.com/office/drawing/2014/main" id="{EEDFADCA-95B9-F983-3A4F-2DBBA82D9270}"/>
              </a:ext>
            </a:extLst>
          </p:cNvPr>
          <p:cNvGraphicFramePr>
            <a:graphicFrameLocks noGrp="1"/>
          </p:cNvGraphicFramePr>
          <p:nvPr>
            <p:extLst>
              <p:ext uri="{D42A27DB-BD31-4B8C-83A1-F6EECF244321}">
                <p14:modId xmlns:p14="http://schemas.microsoft.com/office/powerpoint/2010/main" val="853236325"/>
              </p:ext>
            </p:extLst>
          </p:nvPr>
        </p:nvGraphicFramePr>
        <p:xfrm>
          <a:off x="89756" y="908720"/>
          <a:ext cx="8964488" cy="5768089"/>
        </p:xfrm>
        <a:graphic>
          <a:graphicData uri="http://schemas.openxmlformats.org/drawingml/2006/table">
            <a:tbl>
              <a:tblPr firstRow="1" bandRow="1">
                <a:tableStyleId>{5C22544A-7EE6-4342-B048-85BDC9FD1C3A}</a:tableStyleId>
              </a:tblPr>
              <a:tblGrid>
                <a:gridCol w="8964488">
                  <a:extLst>
                    <a:ext uri="{9D8B030D-6E8A-4147-A177-3AD203B41FA5}">
                      <a16:colId xmlns:a16="http://schemas.microsoft.com/office/drawing/2014/main" val="3971763657"/>
                    </a:ext>
                  </a:extLst>
                </a:gridCol>
              </a:tblGrid>
              <a:tr h="121920">
                <a:tc>
                  <a:txBody>
                    <a:bodyPr/>
                    <a:lstStyle/>
                    <a:p>
                      <a:pPr algn="just">
                        <a:lnSpc>
                          <a:spcPct val="107000"/>
                        </a:lnSpc>
                        <a:spcAft>
                          <a:spcPts val="800"/>
                        </a:spcAft>
                      </a:pPr>
                      <a:r>
                        <a:rPr lang="cs-CZ" sz="1800" kern="1200" dirty="0" err="1">
                          <a:effectLst/>
                        </a:rPr>
                        <a:t>Sp</a:t>
                      </a:r>
                      <a:r>
                        <a:rPr lang="cs-CZ" sz="1800" kern="1200" dirty="0">
                          <a:effectLst/>
                        </a:rPr>
                        <a:t>. zn. ÚOHS – </a:t>
                      </a:r>
                      <a:r>
                        <a:rPr lang="cs-CZ" sz="1800" b="1" kern="1200" dirty="0">
                          <a:solidFill>
                            <a:schemeClr val="lt1"/>
                          </a:solidFill>
                          <a:effectLst/>
                          <a:latin typeface="+mn-lt"/>
                          <a:ea typeface="+mn-ea"/>
                          <a:cs typeface="+mn-cs"/>
                        </a:rPr>
                        <a:t>R0066/2023, č. j. ÚOHS-25939/2023/163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11964140"/>
                  </a:ext>
                </a:extLst>
              </a:tr>
              <a:tr h="0">
                <a:tc>
                  <a:txBody>
                    <a:bodyPr/>
                    <a:lstStyle/>
                    <a:p>
                      <a:pPr algn="just">
                        <a:lnSpc>
                          <a:spcPct val="107000"/>
                        </a:lnSpc>
                        <a:spcAft>
                          <a:spcPts val="800"/>
                        </a:spcAft>
                      </a:pPr>
                      <a:r>
                        <a:rPr lang="cs-CZ" sz="1800" u="sng">
                          <a:effectLst/>
                          <a:hlinkClick r:id="rId2"/>
                        </a:rPr>
                        <a:t>https://www.uohs.cz/cs/verejne-zakazky/sbirky-rozhodnuti/detail-19131.html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72253140"/>
                  </a:ext>
                </a:extLst>
              </a:tr>
              <a:tr h="0">
                <a:tc>
                  <a:txBody>
                    <a:bodyPr/>
                    <a:lstStyle/>
                    <a:p>
                      <a:pPr algn="just">
                        <a:lnSpc>
                          <a:spcPct val="107000"/>
                        </a:lnSpc>
                        <a:spcAft>
                          <a:spcPts val="800"/>
                        </a:spcAft>
                      </a:pPr>
                      <a:r>
                        <a:rPr lang="cs-CZ" sz="1800">
                          <a:effectLst/>
                        </a:rPr>
                        <a:t>Most v ul. Božanovská, X503 - rek., Praha 20, č. akce 1000005, nový most – Správce stavby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42894771"/>
                  </a:ext>
                </a:extLst>
              </a:tr>
              <a:tr h="0">
                <a:tc>
                  <a:txBody>
                    <a:bodyPr/>
                    <a:lstStyle/>
                    <a:p>
                      <a:pPr algn="just">
                        <a:lnSpc>
                          <a:spcPct val="107000"/>
                        </a:lnSpc>
                        <a:spcAft>
                          <a:spcPts val="800"/>
                        </a:spcAft>
                      </a:pPr>
                      <a:r>
                        <a:rPr lang="cs-CZ" sz="1800" kern="1200">
                          <a:effectLst/>
                        </a:rPr>
                        <a:t>Právní moc: 11.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66258734"/>
                  </a:ext>
                </a:extLst>
              </a:tr>
              <a:tr h="0">
                <a:tc>
                  <a:txBody>
                    <a:bodyPr/>
                    <a:lstStyle/>
                    <a:p>
                      <a:pPr algn="just">
                        <a:lnSpc>
                          <a:spcPct val="107000"/>
                        </a:lnSpc>
                        <a:spcAft>
                          <a:spcPts val="800"/>
                        </a:spcAft>
                      </a:pPr>
                      <a:r>
                        <a:rPr lang="cs-CZ" sz="1800">
                          <a:effectLst/>
                        </a:rPr>
                        <a:t>Technická správa komunikací hl. m. Prahy, a.s.</a:t>
                      </a:r>
                    </a:p>
                    <a:p>
                      <a:pPr algn="just">
                        <a:lnSpc>
                          <a:spcPct val="107000"/>
                        </a:lnSpc>
                        <a:spcAft>
                          <a:spcPts val="800"/>
                        </a:spcAft>
                      </a:pPr>
                      <a:r>
                        <a:rPr lang="cs-CZ" sz="1800">
                          <a:effectLst/>
                        </a:rPr>
                        <a:t>Inženýring dopravních staveb a.s.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11294612"/>
                  </a:ext>
                </a:extLst>
              </a:tr>
              <a:tr h="138430">
                <a:tc>
                  <a:txBody>
                    <a:bodyPr/>
                    <a:lstStyle/>
                    <a:p>
                      <a:pPr algn="just">
                        <a:lnSpc>
                          <a:spcPct val="107000"/>
                        </a:lnSpc>
                        <a:spcAft>
                          <a:spcPts val="800"/>
                        </a:spcAft>
                      </a:pPr>
                      <a:r>
                        <a:rPr lang="cs-CZ" sz="1700" dirty="0">
                          <a:effectLst/>
                        </a:rPr>
                        <a:t>V řízení o rozkladu ze dne 19. 5. 2023 proti rozhodnutí Úřadu pro ochranu hospodářské soutěže </a:t>
                      </a:r>
                      <a:r>
                        <a:rPr lang="cs-CZ" sz="1700" dirty="0" err="1">
                          <a:effectLst/>
                        </a:rPr>
                        <a:t>sp</a:t>
                      </a:r>
                      <a:r>
                        <a:rPr lang="cs-CZ" sz="1700" dirty="0">
                          <a:effectLst/>
                        </a:rPr>
                        <a:t>. zn. ÚOHS-S0154/2023/VZ, č. j. ÚOHS-16458/2023/500 ze dne 4. 5. 2023, vydanému ve správním řízení zahájeném dne 1. 3. 2023 na návrh navrhovatele, ve věci přezkoumání úkonů zadavatele učiněných při zadávání veřejné zakázky „Most v ul. Božanovská, X503 - rek., Praha 20, č. akce 1000005, nový most – Správce stavby“ v otevřeném řízení, jsem podle § 152 odst. 6 písm. a) zákona č. 500/2004 Sb., správní řád, ve znění pozdějších předpisů, ve spojení s § 90 odst. 1 písm. b) téhož zákona, na základě návrhu rozkladové komise jmenované podle § 152 odst. 3 téhož zákona, rozhodl takto:</a:t>
                      </a:r>
                    </a:p>
                    <a:p>
                      <a:pPr algn="just">
                        <a:lnSpc>
                          <a:spcPct val="107000"/>
                        </a:lnSpc>
                        <a:spcAft>
                          <a:spcPts val="800"/>
                        </a:spcAft>
                      </a:pPr>
                      <a:r>
                        <a:rPr lang="cs-CZ" sz="1700" dirty="0">
                          <a:effectLst/>
                        </a:rPr>
                        <a:t>Rozhodnutí Úřadu pro ochranu hospodářské soutěže </a:t>
                      </a:r>
                      <a:r>
                        <a:rPr lang="cs-CZ" sz="1700" dirty="0" err="1">
                          <a:effectLst/>
                        </a:rPr>
                        <a:t>sp</a:t>
                      </a:r>
                      <a:r>
                        <a:rPr lang="cs-CZ" sz="1700" dirty="0">
                          <a:effectLst/>
                        </a:rPr>
                        <a:t>. zn. ÚOHS-S0154/2023/VZ, č. j. ÚOHS-16458/2023/500 ze dne 4. 5. 2023 ruším a věc vracím Úřadu pro ochranu hospodářské soutěže k novému projednání.</a:t>
                      </a:r>
                      <a:endParaRPr lang="cs-CZ" sz="17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07348589"/>
                  </a:ext>
                </a:extLst>
              </a:tr>
            </a:tbl>
          </a:graphicData>
        </a:graphic>
      </p:graphicFrame>
    </p:spTree>
    <p:extLst>
      <p:ext uri="{BB962C8B-B14F-4D97-AF65-F5344CB8AC3E}">
        <p14:creationId xmlns:p14="http://schemas.microsoft.com/office/powerpoint/2010/main" val="3673140415"/>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A50A512-2765-3839-55B9-078F3A402221}"/>
              </a:ext>
            </a:extLst>
          </p:cNvPr>
          <p:cNvSpPr txBox="1"/>
          <p:nvPr/>
        </p:nvSpPr>
        <p:spPr>
          <a:xfrm>
            <a:off x="269776" y="1168805"/>
            <a:ext cx="8604448" cy="5301901"/>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b="1" dirty="0">
                <a:solidFill>
                  <a:srgbClr val="000000"/>
                </a:solidFill>
                <a:effectLst/>
                <a:highlight>
                  <a:srgbClr val="FFFFFF"/>
                </a:highlight>
                <a:ea typeface="Times New Roman" panose="02020603050405020304" pitchFamily="18" charset="0"/>
                <a:cs typeface="Times New Roman" panose="02020603050405020304" pitchFamily="18" charset="0"/>
              </a:rPr>
              <a:t>§ 48 odst. 1 a 2 ZZVZ</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b="1" dirty="0">
                <a:solidFill>
                  <a:srgbClr val="000000"/>
                </a:solidFill>
                <a:effectLst/>
                <a:highlight>
                  <a:srgbClr val="FFFFFF"/>
                </a:highlight>
                <a:ea typeface="Times New Roman" panose="02020603050405020304" pitchFamily="18" charset="0"/>
                <a:cs typeface="Times New Roman" panose="02020603050405020304" pitchFamily="18" charset="0"/>
              </a:rPr>
              <a:t>Vyloučení účastníka zadávacího řízení</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solidFill>
                  <a:srgbClr val="000000"/>
                </a:solidFill>
                <a:effectLst/>
                <a:ea typeface="Times New Roman" panose="02020603050405020304" pitchFamily="18" charset="0"/>
                <a:cs typeface="Times New Roman" panose="02020603050405020304" pitchFamily="18" charset="0"/>
              </a:rPr>
              <a:t>(1) Zadavatel může vyloučit účastníka zadávacího řízení pouze z důvodů stanovených tímto zákonem, a to kdykoliv v průběhu zadávacího řízení.</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solidFill>
                  <a:srgbClr val="000000"/>
                </a:solidFill>
                <a:effectLst/>
                <a:ea typeface="Times New Roman" panose="02020603050405020304" pitchFamily="18" charset="0"/>
                <a:cs typeface="Times New Roman" panose="02020603050405020304" pitchFamily="18" charset="0"/>
              </a:rPr>
              <a:t>(2) Zadavatel může vyloučit účastníka zadávacího řízení, pokud údaje, doklady, vzorky nebo modely předložené účastníkem zadávacího řízení</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solidFill>
                  <a:srgbClr val="000000"/>
                </a:solidFill>
                <a:effectLst/>
                <a:ea typeface="Times New Roman" panose="02020603050405020304" pitchFamily="18" charset="0"/>
                <a:cs typeface="Times New Roman" panose="02020603050405020304" pitchFamily="18" charset="0"/>
              </a:rPr>
              <a:t>a) nesplňují zadávací podmínky nebo je účastník zadávacího řízení ve stanovené lhůtě nedoložil,</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solidFill>
                  <a:srgbClr val="000000"/>
                </a:solidFill>
                <a:effectLst/>
                <a:ea typeface="Times New Roman" panose="02020603050405020304" pitchFamily="18" charset="0"/>
                <a:cs typeface="Times New Roman" panose="02020603050405020304" pitchFamily="18" charset="0"/>
              </a:rPr>
              <a:t>b) nebyly účastníkem zadávacího řízení objasněny nebo doplněny na základě žádosti podle § 46, nebo</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solidFill>
                  <a:srgbClr val="000000"/>
                </a:solidFill>
                <a:effectLst/>
                <a:ea typeface="Times New Roman" panose="02020603050405020304" pitchFamily="18" charset="0"/>
                <a:cs typeface="Times New Roman" panose="02020603050405020304" pitchFamily="18" charset="0"/>
              </a:rPr>
              <a:t>c) neodpovídají skutečnosti a měly nebo mohou mít vliv na posouzení podmínek účasti nebo na naplnění kritérií hodnocení.</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3E8C7C37-7AC6-B9A3-5C49-8169E6F04C1E}"/>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Vyloučení pro nenaplnění hodnotícího kritéria</a:t>
            </a:r>
          </a:p>
        </p:txBody>
      </p:sp>
    </p:spTree>
    <p:extLst>
      <p:ext uri="{BB962C8B-B14F-4D97-AF65-F5344CB8AC3E}">
        <p14:creationId xmlns:p14="http://schemas.microsoft.com/office/powerpoint/2010/main" val="350161183"/>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3BFB743-A88C-B233-626D-D404560BBDE0}"/>
              </a:ext>
            </a:extLst>
          </p:cNvPr>
          <p:cNvSpPr txBox="1"/>
          <p:nvPr/>
        </p:nvSpPr>
        <p:spPr>
          <a:xfrm>
            <a:off x="224644" y="1700808"/>
            <a:ext cx="8694711" cy="4292906"/>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vyloučil účastníka dle § 48 odst. 2 písm. a) ZZVZ, jelikož neprokázal zkušenosti klíčového personálu (hodnotící kritérium)</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si v zadávací dokumentaci stanovil, že účastníka, který toto hodnotící kritérium nenaplní vyloučí</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Úřad v I. stupni rozhodl, že vyloučení bylo v souladu se zákonem, jelikož zadavatel nesplnil zadávací podmínku</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Dle navrhovatele měl v daném kritériu pouze dostat 0 bodů</a:t>
            </a:r>
          </a:p>
          <a:p>
            <a:pPr marL="342900" lvl="0" indent="-342900" algn="just">
              <a:lnSpc>
                <a:spcPct val="150000"/>
              </a:lnSpc>
              <a:spcAft>
                <a:spcPts val="800"/>
              </a:spcAft>
              <a:buFont typeface="Symbol" panose="05050102010706020507" pitchFamily="18" charset="2"/>
              <a:buChar char=""/>
            </a:pPr>
            <a:r>
              <a:rPr lang="cs-CZ" sz="2000" b="1" dirty="0">
                <a:effectLst/>
                <a:ea typeface="Calibri" panose="020F0502020204030204" pitchFamily="34" charset="0"/>
                <a:cs typeface="Times New Roman" panose="02020603050405020304" pitchFamily="18" charset="0"/>
              </a:rPr>
              <a:t>Předseda ÚOHS rozhodnutí úřadu zrušil</a:t>
            </a: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38E34712-E64F-187F-A1A0-4B1F9D537D23}"/>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Vyloučení pro nenaplnění hodnotícího kritéria</a:t>
            </a:r>
          </a:p>
        </p:txBody>
      </p:sp>
    </p:spTree>
    <p:extLst>
      <p:ext uri="{BB962C8B-B14F-4D97-AF65-F5344CB8AC3E}">
        <p14:creationId xmlns:p14="http://schemas.microsoft.com/office/powerpoint/2010/main" val="352486222"/>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046" y="1772816"/>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54.         </a:t>
            </a:r>
            <a:r>
              <a:rPr lang="cs-CZ" sz="2000" dirty="0">
                <a:solidFill>
                  <a:srgbClr val="7030A0"/>
                </a:solidFill>
                <a:effectLst/>
                <a:ea typeface="Calibri" panose="020F0502020204030204" pitchFamily="34" charset="0"/>
                <a:cs typeface="Times New Roman" panose="02020603050405020304" pitchFamily="18" charset="0"/>
              </a:rPr>
              <a:t>K samotné zadávací podmínce stanovené v čl. 8.2.5 zadávací dokumentace, kde si zadavatel vyhradil možnost vyloučit účastníka ze zadávacího řízení, uvádím, že je nutné ji vykládat a aplikovat striktně v souladu s § 48 odst. 1 ZZVZ, podle něhož „zadavatel může vyloučit účastníka zadávacího řízení pouze z důvodů stanovených tímto zákonem, a to kdykoliv v průběhu zadávacího řízení“</a:t>
            </a:r>
            <a:r>
              <a:rPr lang="cs-CZ" sz="2000" dirty="0">
                <a:effectLst/>
                <a:ea typeface="Calibri" panose="020F0502020204030204" pitchFamily="34" charset="0"/>
                <a:cs typeface="Times New Roman" panose="02020603050405020304" pitchFamily="18" charset="0"/>
              </a:rPr>
              <a:t>. Z tohoto ustanovení zákona vyplývá, že </a:t>
            </a:r>
            <a:r>
              <a:rPr lang="cs-CZ" sz="2000" dirty="0">
                <a:solidFill>
                  <a:srgbClr val="0070C0"/>
                </a:solidFill>
                <a:effectLst/>
                <a:ea typeface="Calibri" panose="020F0502020204030204" pitchFamily="34" charset="0"/>
                <a:cs typeface="Times New Roman" panose="02020603050405020304" pitchFamily="18" charset="0"/>
              </a:rPr>
              <a:t>v ZZVZ je uveden taxativní výčet důvodů vyloučení účastníka ze zadávacího řízení, který nelze rozšiřovat prostřednictvím zadávací dokumentace. </a:t>
            </a:r>
            <a:r>
              <a:rPr lang="cs-CZ" sz="2000" dirty="0">
                <a:effectLst/>
                <a:ea typeface="Calibri" panose="020F0502020204030204" pitchFamily="34" charset="0"/>
                <a:cs typeface="Times New Roman" panose="02020603050405020304" pitchFamily="18" charset="0"/>
              </a:rPr>
              <a:t>Ostatně sám Úřad uvedl v bodě 74 napadeného rozhodnutí, že zadavatel je v možnosti vyloučit účastníka ze zadávacího řízení limitován dle § 48 odst. 1 ZZVZ, a to tak, že jej může vyloučit pouze z důvodů aprobovaných zákonem.</a:t>
            </a:r>
          </a:p>
        </p:txBody>
      </p:sp>
    </p:spTree>
    <p:extLst>
      <p:ext uri="{BB962C8B-B14F-4D97-AF65-F5344CB8AC3E}">
        <p14:creationId xmlns:p14="http://schemas.microsoft.com/office/powerpoint/2010/main" val="1563468037"/>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13192"/>
            <a:ext cx="8784976" cy="5440144"/>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55.         Z tohoto pohledu tedy </a:t>
            </a:r>
            <a:r>
              <a:rPr lang="cs-CZ" sz="2000">
                <a:solidFill>
                  <a:srgbClr val="00B050"/>
                </a:solidFill>
                <a:effectLst/>
                <a:ea typeface="Calibri" panose="020F0502020204030204" pitchFamily="34" charset="0"/>
                <a:cs typeface="Times New Roman" panose="02020603050405020304" pitchFamily="18" charset="0"/>
              </a:rPr>
              <a:t>představuje čl. 8.2.5 zadávací dokumentace zbytečnou zadávací podmínku, neboť zadavatel mohl přistoupit k vyloučení účastníka zadávacího řízení pouze ze zákonných důvodů </a:t>
            </a:r>
            <a:r>
              <a:rPr lang="cs-CZ" sz="2000">
                <a:effectLst/>
                <a:ea typeface="Calibri" panose="020F0502020204030204" pitchFamily="34" charset="0"/>
                <a:cs typeface="Times New Roman" panose="02020603050405020304" pitchFamily="18" charset="0"/>
              </a:rPr>
              <a:t>(např. podle § 48 odst. 2 či § 122 odst. 7 ZZVZ). To znamená, že </a:t>
            </a:r>
            <a:r>
              <a:rPr lang="cs-CZ" sz="2000">
                <a:solidFill>
                  <a:srgbClr val="FF0000"/>
                </a:solidFill>
                <a:effectLst/>
                <a:ea typeface="Calibri" panose="020F0502020204030204" pitchFamily="34" charset="0"/>
                <a:cs typeface="Times New Roman" panose="02020603050405020304" pitchFamily="18" charset="0"/>
              </a:rPr>
              <a:t>pokud by konkrétní skutkový důvod vyloučení účastníka ze zadávacího řízení nebylo možné podřadit pod žádné ustanovení ZZVZ, nemohl by ho vyloučit jen s odkazem na čl. 8.2.5 zadávací dokumentace</a:t>
            </a:r>
            <a:r>
              <a:rPr lang="cs-CZ" sz="2000">
                <a:effectLst/>
                <a:ea typeface="Calibri" panose="020F0502020204030204" pitchFamily="34" charset="0"/>
                <a:cs typeface="Times New Roman" panose="02020603050405020304" pitchFamily="18" charset="0"/>
              </a:rPr>
              <a:t> (takové vyloučení by bylo nezákonné – v rozporu s § 48 odst. 1 ZZVZ).</a:t>
            </a:r>
          </a:p>
          <a:p>
            <a:pPr algn="just">
              <a:lnSpc>
                <a:spcPct val="107000"/>
              </a:lnSpc>
              <a:spcAft>
                <a:spcPts val="800"/>
              </a:spcAft>
            </a:pPr>
            <a:r>
              <a:rPr lang="cs-CZ" sz="2000">
                <a:effectLst/>
                <a:ea typeface="Calibri" panose="020F0502020204030204" pitchFamily="34" charset="0"/>
                <a:cs typeface="Times New Roman" panose="02020603050405020304" pitchFamily="18" charset="0"/>
              </a:rPr>
              <a:t>56.         V šetřeném případě tedy bylo rozhodné, zda skutkový důvod uvedený zadavatelem v rozhodnutí o vyloučení odpovídá některému právnímu důvodu vyloučení vymezenému v ZZVZ. </a:t>
            </a:r>
            <a:r>
              <a:rPr lang="cs-CZ" sz="2000">
                <a:solidFill>
                  <a:srgbClr val="7030A0"/>
                </a:solidFill>
                <a:effectLst/>
                <a:ea typeface="Calibri" panose="020F0502020204030204" pitchFamily="34" charset="0"/>
                <a:cs typeface="Times New Roman" panose="02020603050405020304" pitchFamily="18" charset="0"/>
              </a:rPr>
              <a:t>Úřad přitom dospěl k závěru, že navrhovatel byl oprávněně vyloučen podle § 48 odst. 2 písm. a) ZZVZ, s čímž navrhovatel nesouhlasí a v rozkladu namítá, že je nutné rozlišovat, zda požadované parametry nesplňuje referenční zakázka pro účely prokázání splnění kvalifikace, anebo pro účely hodnocení nabídek </a:t>
            </a:r>
            <a:r>
              <a:rPr lang="cs-CZ" sz="2000">
                <a:effectLst/>
                <a:ea typeface="Calibri" panose="020F0502020204030204" pitchFamily="34" charset="0"/>
                <a:cs typeface="Times New Roman" panose="02020603050405020304" pitchFamily="18" charset="0"/>
              </a:rPr>
              <a:t>(blíže viz body 13-15 tohoto rozhodnutí). Námitka je důvodná.</a:t>
            </a:r>
          </a:p>
        </p:txBody>
      </p:sp>
    </p:spTree>
    <p:extLst>
      <p:ext uri="{BB962C8B-B14F-4D97-AF65-F5344CB8AC3E}">
        <p14:creationId xmlns:p14="http://schemas.microsoft.com/office/powerpoint/2010/main" val="577534845"/>
      </p:ext>
    </p:extLst>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60.         V šetřeném případě </a:t>
            </a:r>
            <a:r>
              <a:rPr lang="cs-CZ" sz="2000" dirty="0">
                <a:solidFill>
                  <a:srgbClr val="0070C0"/>
                </a:solidFill>
                <a:effectLst/>
                <a:ea typeface="Calibri" panose="020F0502020204030204" pitchFamily="34" charset="0"/>
                <a:cs typeface="Times New Roman" panose="02020603050405020304" pitchFamily="18" charset="0"/>
              </a:rPr>
              <a:t>zadavatel stanovil v předloze Dopisu nabídky požadavky na prokázání splnění technické kvalifikace jednak ve vztahu účastníkovi zadávacího řízení </a:t>
            </a:r>
            <a:r>
              <a:rPr lang="cs-CZ" sz="2000" dirty="0">
                <a:effectLst/>
                <a:ea typeface="Calibri" panose="020F0502020204030204" pitchFamily="34" charset="0"/>
                <a:cs typeface="Times New Roman" panose="02020603050405020304" pitchFamily="18" charset="0"/>
              </a:rPr>
              <a:t>(na listu „referenční zakázky“) </a:t>
            </a:r>
            <a:r>
              <a:rPr lang="cs-CZ" sz="2000" dirty="0">
                <a:solidFill>
                  <a:srgbClr val="0070C0"/>
                </a:solidFill>
                <a:effectLst/>
                <a:ea typeface="Calibri" panose="020F0502020204030204" pitchFamily="34" charset="0"/>
                <a:cs typeface="Times New Roman" panose="02020603050405020304" pitchFamily="18" charset="0"/>
              </a:rPr>
              <a:t>a dále ve vztahu ke klíčovému personálu</a:t>
            </a:r>
            <a:r>
              <a:rPr lang="cs-CZ" sz="2000" dirty="0">
                <a:effectLst/>
                <a:ea typeface="Calibri" panose="020F0502020204030204" pitchFamily="34" charset="0"/>
                <a:cs typeface="Times New Roman" panose="02020603050405020304" pitchFamily="18" charset="0"/>
              </a:rPr>
              <a:t>, kde se na listech „vedoucí týmu správce stavby“, „asistent pro dozor (kontrolu) kvality“ a „expert na ocelové mostní konstrukce“ </a:t>
            </a:r>
            <a:r>
              <a:rPr lang="cs-CZ" sz="2000" dirty="0">
                <a:solidFill>
                  <a:srgbClr val="C45911"/>
                </a:solidFill>
                <a:effectLst/>
                <a:ea typeface="Calibri" panose="020F0502020204030204" pitchFamily="34" charset="0"/>
                <a:cs typeface="Times New Roman" panose="02020603050405020304" pitchFamily="18" charset="0"/>
              </a:rPr>
              <a:t>jednalo o oranžově zvýrazněné řádky </a:t>
            </a:r>
            <a:r>
              <a:rPr lang="cs-CZ" sz="2000" dirty="0">
                <a:solidFill>
                  <a:srgbClr val="0070C0"/>
                </a:solidFill>
                <a:effectLst/>
                <a:ea typeface="Calibri" panose="020F0502020204030204" pitchFamily="34" charset="0"/>
                <a:cs typeface="Times New Roman" panose="02020603050405020304" pitchFamily="18" charset="0"/>
              </a:rPr>
              <a:t>– zadavatel na předmětných listech uvedl tento požadavek: „Ke každému oranžovému parametru musíte uvést 1 zakázku pro účely prokázání splnění podmínek kvalifikace“. </a:t>
            </a:r>
            <a:r>
              <a:rPr lang="cs-CZ" sz="2000" dirty="0">
                <a:solidFill>
                  <a:srgbClr val="00B050"/>
                </a:solidFill>
                <a:effectLst/>
                <a:ea typeface="Calibri" panose="020F0502020204030204" pitchFamily="34" charset="0"/>
                <a:cs typeface="Times New Roman" panose="02020603050405020304" pitchFamily="18" charset="0"/>
              </a:rPr>
              <a:t>Pokud by v těchto částech nabídky navrhovatel neuvedl referenční zakázky splňující všechny požadavky zadavatele na prokázání podmínek technické kvalifikace, zadavatel by ho byl oprávněn </a:t>
            </a:r>
            <a:r>
              <a:rPr lang="cs-CZ" sz="2000" dirty="0">
                <a:effectLst/>
                <a:ea typeface="Calibri" panose="020F0502020204030204" pitchFamily="34" charset="0"/>
                <a:cs typeface="Times New Roman" panose="02020603050405020304" pitchFamily="18" charset="0"/>
              </a:rPr>
              <a:t>(a pokud by byl vybraným dodavatelem, tak povinen) </a:t>
            </a:r>
            <a:r>
              <a:rPr lang="cs-CZ" sz="2000" dirty="0">
                <a:solidFill>
                  <a:srgbClr val="00B050"/>
                </a:solidFill>
                <a:effectLst/>
                <a:ea typeface="Calibri" panose="020F0502020204030204" pitchFamily="34" charset="0"/>
                <a:cs typeface="Times New Roman" panose="02020603050405020304" pitchFamily="18" charset="0"/>
              </a:rPr>
              <a:t>vyloučit z účasti v zadávacím řízení </a:t>
            </a:r>
            <a:r>
              <a:rPr lang="cs-CZ" sz="2000" dirty="0">
                <a:effectLst/>
                <a:ea typeface="Calibri" panose="020F0502020204030204" pitchFamily="34" charset="0"/>
                <a:cs typeface="Times New Roman" panose="02020603050405020304" pitchFamily="18" charset="0"/>
              </a:rPr>
              <a:t>podle § 48 odst. 2 písm. a) ZZVZ (s výhradou fakultativního postupu podle § 46 ZZVZ).</a:t>
            </a:r>
          </a:p>
        </p:txBody>
      </p:sp>
    </p:spTree>
    <p:extLst>
      <p:ext uri="{BB962C8B-B14F-4D97-AF65-F5344CB8AC3E}">
        <p14:creationId xmlns:p14="http://schemas.microsoft.com/office/powerpoint/2010/main" val="600494995"/>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61.         </a:t>
            </a:r>
            <a:r>
              <a:rPr lang="cs-CZ" sz="2000" dirty="0">
                <a:solidFill>
                  <a:srgbClr val="FF0000"/>
                </a:solidFill>
                <a:effectLst/>
                <a:ea typeface="Calibri" panose="020F0502020204030204" pitchFamily="34" charset="0"/>
                <a:cs typeface="Times New Roman" panose="02020603050405020304" pitchFamily="18" charset="0"/>
              </a:rPr>
              <a:t>Ke stejnému závěru však nelze dospět u referenčních zakázek překládaných za účelem hodnocení nabídek</a:t>
            </a:r>
            <a:r>
              <a:rPr lang="cs-CZ" sz="2000" dirty="0">
                <a:effectLst/>
                <a:ea typeface="Calibri" panose="020F0502020204030204" pitchFamily="34" charset="0"/>
                <a:cs typeface="Times New Roman" panose="02020603050405020304" pitchFamily="18" charset="0"/>
              </a:rPr>
              <a:t>, neboť </a:t>
            </a:r>
            <a:r>
              <a:rPr lang="cs-CZ" sz="2000" dirty="0">
                <a:solidFill>
                  <a:srgbClr val="7030A0"/>
                </a:solidFill>
                <a:effectLst/>
                <a:ea typeface="Calibri" panose="020F0502020204030204" pitchFamily="34" charset="0"/>
                <a:cs typeface="Times New Roman" panose="02020603050405020304" pitchFamily="18" charset="0"/>
              </a:rPr>
              <a:t>účel hodnocení je jiný, a to vybrat z kvalifikovaných dodavatelů, kteří splnili technické a další podmínky účasti v zadávacím řízení, dodavatele s ekonomicky nejvýhodnější nabídkou</a:t>
            </a:r>
            <a:r>
              <a:rPr lang="cs-CZ" sz="2000" dirty="0">
                <a:solidFill>
                  <a:srgbClr val="0070C0"/>
                </a:solidFill>
                <a:effectLst/>
                <a:ea typeface="Calibri" panose="020F0502020204030204" pitchFamily="34" charset="0"/>
                <a:cs typeface="Times New Roman" panose="02020603050405020304" pitchFamily="18" charset="0"/>
              </a:rPr>
              <a:t>. Chybějící údaje a doklady týkající se kritérií hodnocení a nedostatky v nich proto v zásadě nejsou překážkou zadání veřejné zakázky tomuto dodavateli</a:t>
            </a:r>
            <a:r>
              <a:rPr lang="cs-CZ" sz="2000" dirty="0">
                <a:effectLst/>
                <a:ea typeface="Calibri" panose="020F0502020204030204" pitchFamily="34" charset="0"/>
                <a:cs typeface="Times New Roman" panose="02020603050405020304" pitchFamily="18" charset="0"/>
              </a:rPr>
              <a:t>, resp. nutně nemusí mít za následek jeho vyloučení z účasti v zadávacím řízení, ale mohou mít „pouze“ dopad na jeho pořadí v rámci hodnocení nabídek a úspěch v zadávacím řízení. Lze proto dát navrhovateli za pravdu v tom, že je nezbytné rozlišovat mezi referenčními zakázkami, jejichž účelem je prokázání splnění podmínek kvalifikace, a referenčními zakázkami předkládanými za účelem hodnocení nabídky. Jak vyplývá z bodů 74 či 79 napadeného rozhodnutí, Úřad to v napadeném rozhodnutí striktně nerozlišoval.</a:t>
            </a:r>
          </a:p>
        </p:txBody>
      </p:sp>
    </p:spTree>
    <p:extLst>
      <p:ext uri="{BB962C8B-B14F-4D97-AF65-F5344CB8AC3E}">
        <p14:creationId xmlns:p14="http://schemas.microsoft.com/office/powerpoint/2010/main" val="685065632"/>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6946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62.         V šetřeném případě </a:t>
            </a:r>
            <a:r>
              <a:rPr lang="cs-CZ" sz="2000" dirty="0">
                <a:solidFill>
                  <a:srgbClr val="00B050"/>
                </a:solidFill>
                <a:effectLst/>
                <a:ea typeface="Calibri" panose="020F0502020204030204" pitchFamily="34" charset="0"/>
                <a:cs typeface="Times New Roman" panose="02020603050405020304" pitchFamily="18" charset="0"/>
              </a:rPr>
              <a:t>zadavatel stanovil v předloze Dopisu nabídky požadavky v rámci kritéria hodnocení zkušenosti klíčového personálu </a:t>
            </a:r>
            <a:r>
              <a:rPr lang="cs-CZ" sz="2000" dirty="0">
                <a:effectLst/>
                <a:ea typeface="Calibri" panose="020F0502020204030204" pitchFamily="34" charset="0"/>
                <a:cs typeface="Times New Roman" panose="02020603050405020304" pitchFamily="18" charset="0"/>
              </a:rPr>
              <a:t>na listech „vedoucí týmu správce stavby“, „asistent pro dozor (kontrolu) kvality“ a „expert na ocelové mostní konstrukce“, </a:t>
            </a:r>
            <a:r>
              <a:rPr lang="cs-CZ" sz="2000" dirty="0">
                <a:solidFill>
                  <a:srgbClr val="00B050"/>
                </a:solidFill>
                <a:effectLst/>
                <a:ea typeface="Calibri" panose="020F0502020204030204" pitchFamily="34" charset="0"/>
                <a:cs typeface="Times New Roman" panose="02020603050405020304" pitchFamily="18" charset="0"/>
              </a:rPr>
              <a:t>kde se jednalo o zeleně zvýrazněné řádky. </a:t>
            </a:r>
            <a:r>
              <a:rPr lang="cs-CZ" sz="2000" dirty="0">
                <a:effectLst/>
                <a:ea typeface="Calibri" panose="020F0502020204030204" pitchFamily="34" charset="0"/>
                <a:cs typeface="Times New Roman" panose="02020603050405020304" pitchFamily="18" charset="0"/>
              </a:rPr>
              <a:t>Zadavatel na každém z těchto listů uvedl tento požadavek:</a:t>
            </a:r>
            <a:r>
              <a:rPr lang="cs-CZ" sz="2000" dirty="0">
                <a:solidFill>
                  <a:srgbClr val="FF0000"/>
                </a:solidFill>
                <a:effectLst/>
                <a:ea typeface="Calibri" panose="020F0502020204030204" pitchFamily="34" charset="0"/>
                <a:cs typeface="Times New Roman" panose="02020603050405020304" pitchFamily="18" charset="0"/>
              </a:rPr>
              <a:t> „Ke každému zelenému parametru můžete uvést 1 zakázku pro účely získání dílčích bodů v kritériu ‚Zkušenosti klíčového personálu“.</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63.         </a:t>
            </a:r>
            <a:r>
              <a:rPr lang="cs-CZ" sz="2000" dirty="0">
                <a:solidFill>
                  <a:srgbClr val="7030A0"/>
                </a:solidFill>
                <a:effectLst/>
                <a:ea typeface="Calibri" panose="020F0502020204030204" pitchFamily="34" charset="0"/>
                <a:cs typeface="Times New Roman" panose="02020603050405020304" pitchFamily="18" charset="0"/>
              </a:rPr>
              <a:t>Je zcela logické, že potenciální dodavatelé (resp. jimi nominovaný klíčový personál) disponovali různými zkušenostmi, a proto bylo lze počítat s tím, že v předloze Dopisu nabídky nevyplní všechny „zelené“ řádky. </a:t>
            </a:r>
            <a:r>
              <a:rPr lang="cs-CZ" sz="2000" dirty="0">
                <a:effectLst/>
                <a:ea typeface="Calibri" panose="020F0502020204030204" pitchFamily="34" charset="0"/>
                <a:cs typeface="Times New Roman" panose="02020603050405020304" pitchFamily="18" charset="0"/>
              </a:rPr>
              <a:t>Ekonomicky nejvýhodnější nabídkou se pak měla stát nabídka s nejlepším poměrem ceny a kvality, tj. pokud dodavatel disponoval ve srovnání s jinými dodavateli méně zkušenostmi, musel v rámci kritéria nabídková cena nabídnout nižší nabídkovou cenu, a naopak, pokud měl dodavatel ve srovnání s jinými dodavateli více zkušeností (a proto získal více bodů v rámci kritéria zkušenosti klíčového personálu), mohl zvítězit i s vyšší nabídkovou cenou.</a:t>
            </a:r>
          </a:p>
        </p:txBody>
      </p:sp>
    </p:spTree>
    <p:extLst>
      <p:ext uri="{BB962C8B-B14F-4D97-AF65-F5344CB8AC3E}">
        <p14:creationId xmlns:p14="http://schemas.microsoft.com/office/powerpoint/2010/main" val="448883097"/>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268760"/>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64.         Tedy </a:t>
            </a:r>
            <a:r>
              <a:rPr lang="cs-CZ" sz="2000" dirty="0">
                <a:solidFill>
                  <a:srgbClr val="00B050"/>
                </a:solidFill>
                <a:effectLst/>
                <a:ea typeface="Calibri" panose="020F0502020204030204" pitchFamily="34" charset="0"/>
                <a:cs typeface="Times New Roman" panose="02020603050405020304" pitchFamily="18" charset="0"/>
              </a:rPr>
              <a:t>skutečnost, že všichni potenciální účastníci zadávacího řízení </a:t>
            </a:r>
            <a:r>
              <a:rPr lang="cs-CZ" sz="2000" dirty="0">
                <a:effectLst/>
                <a:ea typeface="Calibri" panose="020F0502020204030204" pitchFamily="34" charset="0"/>
                <a:cs typeface="Times New Roman" panose="02020603050405020304" pitchFamily="18" charset="0"/>
              </a:rPr>
              <a:t>(resp. jimi nominovaný klíčový personál) </a:t>
            </a:r>
            <a:r>
              <a:rPr lang="cs-CZ" sz="2000" dirty="0">
                <a:solidFill>
                  <a:srgbClr val="00B050"/>
                </a:solidFill>
                <a:effectLst/>
                <a:ea typeface="Calibri" panose="020F0502020204030204" pitchFamily="34" charset="0"/>
                <a:cs typeface="Times New Roman" panose="02020603050405020304" pitchFamily="18" charset="0"/>
              </a:rPr>
              <a:t>neměli veškeré zkušenosti, které se zadavatel rozhodl hodnotit </a:t>
            </a:r>
            <a:r>
              <a:rPr lang="cs-CZ" sz="2000" dirty="0">
                <a:effectLst/>
                <a:ea typeface="Calibri" panose="020F0502020204030204" pitchFamily="34" charset="0"/>
                <a:cs typeface="Times New Roman" panose="02020603050405020304" pitchFamily="18" charset="0"/>
              </a:rPr>
              <a:t>v rámci kritéria zkušenosti klíčového personálu (a tudíž některý zelený řádek nevyplní a obdrží za něj nula bodů), </a:t>
            </a:r>
            <a:r>
              <a:rPr lang="cs-CZ" sz="2000" dirty="0">
                <a:solidFill>
                  <a:srgbClr val="00B050"/>
                </a:solidFill>
                <a:effectLst/>
                <a:ea typeface="Calibri" panose="020F0502020204030204" pitchFamily="34" charset="0"/>
                <a:cs typeface="Times New Roman" panose="02020603050405020304" pitchFamily="18" charset="0"/>
              </a:rPr>
              <a:t>byla podstatou hodnocení v rámci tohoto kritéria. </a:t>
            </a:r>
            <a:r>
              <a:rPr lang="cs-CZ" sz="2000" dirty="0">
                <a:solidFill>
                  <a:srgbClr val="0070C0"/>
                </a:solidFill>
                <a:effectLst/>
                <a:ea typeface="Calibri" panose="020F0502020204030204" pitchFamily="34" charset="0"/>
                <a:cs typeface="Times New Roman" panose="02020603050405020304" pitchFamily="18" charset="0"/>
              </a:rPr>
              <a:t>Kdyby totiž všichni dodavatelé byli povinni vyplnit všechny zelené řádky, toto dílčí kritérium by postrádalo smysl a zadavatel byl mohl hodnotit nabídky jen podle nejnižší nabídkové ceny. </a:t>
            </a:r>
            <a:r>
              <a:rPr lang="cs-CZ" sz="2000" dirty="0">
                <a:effectLst/>
                <a:ea typeface="Calibri" panose="020F0502020204030204" pitchFamily="34" charset="0"/>
                <a:cs typeface="Times New Roman" panose="02020603050405020304" pitchFamily="18" charset="0"/>
              </a:rPr>
              <a:t>Tomu ostatně odpovídala i formulace zadavatele (viz bod 62 tohoto rozhodnutí), že </a:t>
            </a:r>
            <a:r>
              <a:rPr lang="cs-CZ" sz="2000" dirty="0">
                <a:solidFill>
                  <a:srgbClr val="FF0000"/>
                </a:solidFill>
                <a:effectLst/>
                <a:ea typeface="Calibri" panose="020F0502020204030204" pitchFamily="34" charset="0"/>
                <a:cs typeface="Times New Roman" panose="02020603050405020304" pitchFamily="18" charset="0"/>
              </a:rPr>
              <a:t>dodavatelé v případě zeleného parametru „mohli“ uvést zakázku (na rozdíl od oranžového parametru, kde ji uvést „museli“). </a:t>
            </a:r>
            <a:r>
              <a:rPr lang="cs-CZ" sz="2000" dirty="0">
                <a:effectLst/>
                <a:ea typeface="Calibri" panose="020F0502020204030204" pitchFamily="34" charset="0"/>
                <a:cs typeface="Times New Roman" panose="02020603050405020304" pitchFamily="18" charset="0"/>
              </a:rPr>
              <a:t>Rovněž lze odkázat na bod 5.3.3 zadávací dokumentace, podle něhož, „pokud žádná nabídka nezíská podle Dopisu nabídky alespoň 1 dílčí bod, všechny nabídky získají v tomto kritériu 0 bodů“, a zadávací podmínku citovanou v bodě 14 tohoto rozhodnutí.</a:t>
            </a:r>
          </a:p>
        </p:txBody>
      </p:sp>
    </p:spTree>
    <p:extLst>
      <p:ext uri="{BB962C8B-B14F-4D97-AF65-F5344CB8AC3E}">
        <p14:creationId xmlns:p14="http://schemas.microsoft.com/office/powerpoint/2010/main" val="1365459419"/>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674182"/>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65.         </a:t>
            </a:r>
            <a:r>
              <a:rPr lang="cs-CZ" sz="2000">
                <a:solidFill>
                  <a:srgbClr val="7030A0"/>
                </a:solidFill>
                <a:effectLst/>
                <a:ea typeface="Calibri" panose="020F0502020204030204" pitchFamily="34" charset="0"/>
                <a:cs typeface="Times New Roman" panose="02020603050405020304" pitchFamily="18" charset="0"/>
              </a:rPr>
              <a:t>Pokud tedy za nevyplněný hodnocený (zelený) řádek v předloze Dopis nabídky neměli být účastníci zadávacího řízení vyloučeni podle § 48 odst. 2 písm. a) ZZVZ, ale „jen“ měli obdržet nula bodů, je třeba stejný přístup volit i v případě, kdy účastník do zeleného řádku uvedl referenční zakázku, která nenaplnila všechny zadavatelem stanovené požadavky</a:t>
            </a:r>
            <a:r>
              <a:rPr lang="cs-CZ" sz="2000">
                <a:effectLst/>
                <a:ea typeface="Calibri" panose="020F0502020204030204" pitchFamily="34" charset="0"/>
                <a:cs typeface="Times New Roman" panose="02020603050405020304" pitchFamily="18" charset="0"/>
              </a:rPr>
              <a:t> (obecné a zvláštní parametry). </a:t>
            </a:r>
            <a:r>
              <a:rPr lang="cs-CZ" sz="2000">
                <a:solidFill>
                  <a:srgbClr val="0070C0"/>
                </a:solidFill>
                <a:effectLst/>
                <a:ea typeface="Calibri" panose="020F0502020204030204" pitchFamily="34" charset="0"/>
                <a:cs typeface="Times New Roman" panose="02020603050405020304" pitchFamily="18" charset="0"/>
              </a:rPr>
              <a:t>K vyloučení by případně mohlo či mělo dojít v souladu s § 48 odst. 2 písm. c) ZZVZ </a:t>
            </a:r>
            <a:r>
              <a:rPr lang="cs-CZ" sz="2000">
                <a:effectLst/>
                <a:ea typeface="Calibri" panose="020F0502020204030204" pitchFamily="34" charset="0"/>
                <a:cs typeface="Times New Roman" panose="02020603050405020304" pitchFamily="18" charset="0"/>
              </a:rPr>
              <a:t>(k tomu blíže viz bod 90 a následující tohoto rozhodnutí), </a:t>
            </a:r>
            <a:r>
              <a:rPr lang="cs-CZ" sz="2000">
                <a:solidFill>
                  <a:srgbClr val="0070C0"/>
                </a:solidFill>
                <a:effectLst/>
                <a:ea typeface="Calibri" panose="020F0502020204030204" pitchFamily="34" charset="0"/>
                <a:cs typeface="Times New Roman" panose="02020603050405020304" pitchFamily="18" charset="0"/>
              </a:rPr>
              <a:t>nikoliv však podle § 48 odst. 2 písm. a) ZZVZ</a:t>
            </a:r>
            <a:r>
              <a:rPr lang="cs-CZ" sz="2000">
                <a:effectLst/>
                <a:ea typeface="Calibri" panose="020F0502020204030204" pitchFamily="34" charset="0"/>
                <a:cs typeface="Times New Roman" panose="02020603050405020304" pitchFamily="18" charset="0"/>
              </a:rPr>
              <a:t>. Jak už totiž bylo uvedeno výše, hodnocené referenční zakázky nepředstavovaly minimální (nezbytné) podmínky účasti, ale jejich smyslem bylo (ve spojení s kritériem nabídková cena) vybrat dodavatele s ekonomicky nejvýhodnější nabídkou. </a:t>
            </a:r>
            <a:r>
              <a:rPr lang="cs-CZ" sz="2000">
                <a:solidFill>
                  <a:srgbClr val="00B050"/>
                </a:solidFill>
                <a:effectLst/>
                <a:ea typeface="Calibri" panose="020F0502020204030204" pitchFamily="34" charset="0"/>
                <a:cs typeface="Times New Roman" panose="02020603050405020304" pitchFamily="18" charset="0"/>
              </a:rPr>
              <a:t>Nedodržení požadavků zadavatele na hodnocenou referenční zakázku tedy neznamená nesplnění zadávací podmínky, bez níž nelze dodavateli veřejnou zakázku zadat, ale jejím důsledkem je pouze přidělení menšího počtu bodů v rámci kritéria hodnocení </a:t>
            </a:r>
            <a:r>
              <a:rPr lang="cs-CZ" sz="2000">
                <a:effectLst/>
                <a:ea typeface="Calibri" panose="020F0502020204030204" pitchFamily="34" charset="0"/>
                <a:cs typeface="Times New Roman" panose="02020603050405020304" pitchFamily="18" charset="0"/>
              </a:rPr>
              <a:t>[ledaže údaje uvedené účastníkem zadávacího řízení neodpovídají skutečnosti a jsou naplněny podmínky pro vyloučení podle § 48 odst. 2 písm. c) ZZVZ].</a:t>
            </a:r>
          </a:p>
        </p:txBody>
      </p:sp>
    </p:spTree>
    <p:extLst>
      <p:ext uri="{BB962C8B-B14F-4D97-AF65-F5344CB8AC3E}">
        <p14:creationId xmlns:p14="http://schemas.microsoft.com/office/powerpoint/2010/main" val="391131906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340768"/>
            <a:ext cx="8784976" cy="4775603"/>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74.         Úřad tedy uvádí, že v šetřeném případě z dostupných podkladů vyplynulo, že </a:t>
            </a:r>
            <a:r>
              <a:rPr lang="cs-CZ" sz="2200" dirty="0">
                <a:solidFill>
                  <a:srgbClr val="7030A0"/>
                </a:solidFill>
                <a:effectLst/>
                <a:ea typeface="Calibri" panose="020F0502020204030204" pitchFamily="34" charset="0"/>
                <a:cs typeface="Times New Roman" panose="02020603050405020304" pitchFamily="18" charset="0"/>
              </a:rPr>
              <a:t>vybraný dodavatel ve své nabídce</a:t>
            </a:r>
            <a:r>
              <a:rPr lang="cs-CZ" sz="2200" dirty="0">
                <a:effectLst/>
                <a:ea typeface="Calibri" panose="020F0502020204030204" pitchFamily="34" charset="0"/>
                <a:cs typeface="Times New Roman" panose="02020603050405020304" pitchFamily="18" charset="0"/>
              </a:rPr>
              <a:t> v rámci vzorového koše u položky č. 9 stroj CANON iPF765 v rámci náplně barvy „M“ </a:t>
            </a:r>
            <a:r>
              <a:rPr lang="cs-CZ" sz="2200" dirty="0">
                <a:solidFill>
                  <a:srgbClr val="7030A0"/>
                </a:solidFill>
                <a:effectLst/>
                <a:ea typeface="Calibri" panose="020F0502020204030204" pitchFamily="34" charset="0"/>
                <a:cs typeface="Times New Roman" panose="02020603050405020304" pitchFamily="18" charset="0"/>
              </a:rPr>
              <a:t>nabídl náplň, která však není určena pro toto zařízení a ve výsledku není s tímto zařízením ani kompatibilní. </a:t>
            </a:r>
            <a:r>
              <a:rPr lang="cs-CZ" sz="2200" dirty="0">
                <a:effectLst/>
                <a:ea typeface="Calibri" panose="020F0502020204030204" pitchFamily="34" charset="0"/>
                <a:cs typeface="Times New Roman" panose="02020603050405020304" pitchFamily="18" charset="0"/>
              </a:rPr>
              <a:t>Úřad zde dodává, že </a:t>
            </a:r>
            <a:r>
              <a:rPr lang="cs-CZ" sz="2200" dirty="0">
                <a:solidFill>
                  <a:srgbClr val="0070C0"/>
                </a:solidFill>
                <a:effectLst/>
                <a:ea typeface="Calibri" panose="020F0502020204030204" pitchFamily="34" charset="0"/>
                <a:cs typeface="Times New Roman" panose="02020603050405020304" pitchFamily="18" charset="0"/>
              </a:rPr>
              <a:t>problematiku nabídnutí náplně, jež však nelze použít pro příslušné zařízení (tj. otázku kompatibility), v rámci zadávacího řízení obviněný u jiných účastníků řízení šetřil</a:t>
            </a:r>
            <a:r>
              <a:rPr lang="cs-CZ" sz="2200" dirty="0">
                <a:effectLst/>
                <a:ea typeface="Calibri" panose="020F0502020204030204" pitchFamily="34" charset="0"/>
                <a:cs typeface="Times New Roman" panose="02020603050405020304" pitchFamily="18" charset="0"/>
              </a:rPr>
              <a:t>, kdy </a:t>
            </a:r>
            <a:r>
              <a:rPr lang="cs-CZ" sz="2200" dirty="0">
                <a:solidFill>
                  <a:srgbClr val="00B050"/>
                </a:solidFill>
                <a:effectLst/>
                <a:ea typeface="Calibri" panose="020F0502020204030204" pitchFamily="34" charset="0"/>
                <a:cs typeface="Times New Roman" panose="02020603050405020304" pitchFamily="18" charset="0"/>
              </a:rPr>
              <a:t>konkrétně u jednoho z nich</a:t>
            </a:r>
            <a:r>
              <a:rPr lang="cs-CZ" sz="2200" dirty="0">
                <a:effectLst/>
                <a:ea typeface="Calibri" panose="020F0502020204030204" pitchFamily="34" charset="0"/>
                <a:cs typeface="Times New Roman" panose="02020603050405020304" pitchFamily="18" charset="0"/>
              </a:rPr>
              <a:t> (dodavatel COMP`S) </a:t>
            </a:r>
            <a:r>
              <a:rPr lang="cs-CZ" sz="2200" dirty="0">
                <a:solidFill>
                  <a:srgbClr val="00B050"/>
                </a:solidFill>
                <a:effectLst/>
                <a:ea typeface="Calibri" panose="020F0502020204030204" pitchFamily="34" charset="0"/>
                <a:cs typeface="Times New Roman" panose="02020603050405020304" pitchFamily="18" charset="0"/>
              </a:rPr>
              <a:t>v souvislosti s jinou položkou (zařízením) vzorového koše[8] nekompatibilitu ve výše nastíněném smyslu shledal (i za pomoci vyjádření společnosti CANON CZ vyžádaného ze strany obviněného) a tohoto účastníka ze zadávacího řízení vyloučil.</a:t>
            </a:r>
            <a:endParaRPr lang="cs-CZ"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359620"/>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Argumentace předsedy Úřadu</a:t>
            </a:r>
            <a:endParaRPr lang="cs-CZ" sz="2300" b="1" spc="-5" dirty="0"/>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61807"/>
            <a:ext cx="878497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66.         </a:t>
            </a:r>
            <a:r>
              <a:rPr lang="cs-CZ" sz="2000" dirty="0">
                <a:solidFill>
                  <a:srgbClr val="FF0000"/>
                </a:solidFill>
                <a:effectLst/>
                <a:ea typeface="Calibri" panose="020F0502020204030204" pitchFamily="34" charset="0"/>
                <a:cs typeface="Times New Roman" panose="02020603050405020304" pitchFamily="18" charset="0"/>
              </a:rPr>
              <a:t>K argumentaci zadavatele rozsudkem SDEU </a:t>
            </a:r>
            <a:r>
              <a:rPr lang="cs-CZ" sz="2000" dirty="0" err="1">
                <a:solidFill>
                  <a:srgbClr val="FF0000"/>
                </a:solidFill>
                <a:effectLst/>
                <a:ea typeface="Calibri" panose="020F0502020204030204" pitchFamily="34" charset="0"/>
                <a:cs typeface="Times New Roman" panose="02020603050405020304" pitchFamily="18" charset="0"/>
              </a:rPr>
              <a:t>Montte</a:t>
            </a:r>
            <a:r>
              <a:rPr lang="cs-CZ" sz="2000" dirty="0">
                <a:solidFill>
                  <a:srgbClr val="FF0000"/>
                </a:solidFill>
                <a:effectLst/>
                <a:ea typeface="Calibri" panose="020F0502020204030204" pitchFamily="34" charset="0"/>
                <a:cs typeface="Times New Roman" panose="02020603050405020304" pitchFamily="18" charset="0"/>
              </a:rPr>
              <a:t> SL v. </a:t>
            </a:r>
            <a:r>
              <a:rPr lang="cs-CZ" sz="2000" dirty="0" err="1">
                <a:solidFill>
                  <a:srgbClr val="FF0000"/>
                </a:solidFill>
                <a:effectLst/>
                <a:ea typeface="Calibri" panose="020F0502020204030204" pitchFamily="34" charset="0"/>
                <a:cs typeface="Times New Roman" panose="02020603050405020304" pitchFamily="18" charset="0"/>
              </a:rPr>
              <a:t>Musikene</a:t>
            </a:r>
            <a:r>
              <a:rPr lang="cs-CZ" sz="2000" dirty="0">
                <a:solidFill>
                  <a:srgbClr val="FF0000"/>
                </a:solidFill>
                <a:effectLst/>
                <a:ea typeface="Calibri" panose="020F0502020204030204" pitchFamily="34" charset="0"/>
                <a:cs typeface="Times New Roman" panose="02020603050405020304" pitchFamily="18" charset="0"/>
              </a:rPr>
              <a:t> uvádím, že podle tohoto rozsudku zadavatel </a:t>
            </a:r>
            <a:r>
              <a:rPr lang="cs-CZ" sz="2000" dirty="0" err="1">
                <a:solidFill>
                  <a:srgbClr val="FF0000"/>
                </a:solidFill>
                <a:effectLst/>
                <a:ea typeface="Calibri" panose="020F0502020204030204" pitchFamily="34" charset="0"/>
                <a:cs typeface="Times New Roman" panose="02020603050405020304" pitchFamily="18" charset="0"/>
              </a:rPr>
              <a:t>Musikene</a:t>
            </a:r>
            <a:r>
              <a:rPr lang="cs-CZ" sz="2000" dirty="0">
                <a:solidFill>
                  <a:srgbClr val="FF0000"/>
                </a:solidFill>
                <a:effectLst/>
                <a:ea typeface="Calibri" panose="020F0502020204030204" pitchFamily="34" charset="0"/>
                <a:cs typeface="Times New Roman" panose="02020603050405020304" pitchFamily="18" charset="0"/>
              </a:rPr>
              <a:t> v zadávací dokumentaci stanovil, že uchazeči, kteří nedosáhnou minimálního počtu bodů, nepostoupí do další fáze řízení. </a:t>
            </a:r>
            <a:r>
              <a:rPr lang="cs-CZ" sz="2000" dirty="0">
                <a:effectLst/>
                <a:ea typeface="Calibri" panose="020F0502020204030204" pitchFamily="34" charset="0"/>
                <a:cs typeface="Times New Roman" panose="02020603050405020304" pitchFamily="18" charset="0"/>
              </a:rPr>
              <a:t>Zadavatel tuto zadávací podmínku vymezil podle článku 150 odst. 4 španělského zákona „</a:t>
            </a:r>
            <a:r>
              <a:rPr lang="cs-CZ" sz="2000" dirty="0" err="1">
                <a:effectLst/>
                <a:ea typeface="Calibri" panose="020F0502020204030204" pitchFamily="34" charset="0"/>
                <a:cs typeface="Times New Roman" panose="02020603050405020304" pitchFamily="18" charset="0"/>
              </a:rPr>
              <a:t>Texto</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Refundido</a:t>
            </a:r>
            <a:r>
              <a:rPr lang="cs-CZ" sz="2000" dirty="0">
                <a:effectLst/>
                <a:ea typeface="Calibri" panose="020F0502020204030204" pitchFamily="34" charset="0"/>
                <a:cs typeface="Times New Roman" panose="02020603050405020304" pitchFamily="18" charset="0"/>
              </a:rPr>
              <a:t> de la Ley de </a:t>
            </a:r>
            <a:r>
              <a:rPr lang="cs-CZ" sz="2000" dirty="0" err="1">
                <a:effectLst/>
                <a:ea typeface="Calibri" panose="020F0502020204030204" pitchFamily="34" charset="0"/>
                <a:cs typeface="Times New Roman" panose="02020603050405020304" pitchFamily="18" charset="0"/>
              </a:rPr>
              <a:t>Contratos</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del</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Sector</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Público</a:t>
            </a:r>
            <a:r>
              <a:rPr lang="cs-CZ" sz="2000" dirty="0">
                <a:effectLst/>
                <a:ea typeface="Calibri" panose="020F0502020204030204" pitchFamily="34" charset="0"/>
                <a:cs typeface="Times New Roman" panose="02020603050405020304" pitchFamily="18" charset="0"/>
              </a:rPr>
              <a:t>“, podle něhož „je-li zohledňováno více než jedno kritérium, musí být upřesněna poměrná váha přikládaná každému z kritérií, která může být vyjádřena stanovením rozmezí s přiměřeným maximálním rozpětím. Pokud je zadávací řízení rozděleno do několika fází, musí být rovněž upřesněno, která kritéria budou v jednotlivých fázích uplatňována a jakého minimálního počtu bodů musí uchazeč dosáhnout, aby mohl pokračovat ve výběrovém řízení [zvýrazněno předsedou Úřadu]“. </a:t>
            </a:r>
            <a:r>
              <a:rPr lang="cs-CZ" sz="2000" dirty="0">
                <a:solidFill>
                  <a:srgbClr val="7030A0"/>
                </a:solidFill>
                <a:effectLst/>
                <a:ea typeface="Calibri" panose="020F0502020204030204" pitchFamily="34" charset="0"/>
                <a:cs typeface="Times New Roman" panose="02020603050405020304" pitchFamily="18" charset="0"/>
              </a:rPr>
              <a:t>SDEU dospěl k závěru, že toto ustanovení španělského zákona (a potažmo zadavatelem stanovená podmínka) není v rozporu se Směrnicí Evropského parlamentu a Rady 2014/24/EU </a:t>
            </a:r>
            <a:r>
              <a:rPr lang="cs-CZ" sz="2000" dirty="0">
                <a:effectLst/>
                <a:ea typeface="Calibri" panose="020F0502020204030204" pitchFamily="34" charset="0"/>
                <a:cs typeface="Times New Roman" panose="02020603050405020304" pitchFamily="18" charset="0"/>
              </a:rPr>
              <a:t>ze dne 26. 2. 2014 o zadávání veřejných zakázek a o zrušení směrnice 2004/18/ES. Ostatně k obdobným závěrům dospělo rozhodnutí </a:t>
            </a:r>
            <a:r>
              <a:rPr lang="cs-CZ" sz="2000" dirty="0" err="1">
                <a:effectLst/>
                <a:ea typeface="Calibri" panose="020F0502020204030204" pitchFamily="34" charset="0"/>
                <a:cs typeface="Times New Roman" panose="02020603050405020304" pitchFamily="18" charset="0"/>
              </a:rPr>
              <a:t>sp</a:t>
            </a:r>
            <a:r>
              <a:rPr lang="cs-CZ" sz="2000" dirty="0">
                <a:effectLst/>
                <a:ea typeface="Calibri" panose="020F0502020204030204" pitchFamily="34" charset="0"/>
                <a:cs typeface="Times New Roman" panose="02020603050405020304" pitchFamily="18" charset="0"/>
              </a:rPr>
              <a:t>. zn. ÚOHS-R0129/2020/VZ, č. j. ÚOHS-26373/2020/321/</a:t>
            </a:r>
            <a:r>
              <a:rPr lang="cs-CZ" sz="2000" dirty="0" err="1">
                <a:effectLst/>
                <a:ea typeface="Calibri" panose="020F0502020204030204" pitchFamily="34" charset="0"/>
                <a:cs typeface="Times New Roman" panose="02020603050405020304" pitchFamily="18" charset="0"/>
              </a:rPr>
              <a:t>TMi</a:t>
            </a:r>
            <a:r>
              <a:rPr lang="cs-CZ" sz="2000" dirty="0">
                <a:effectLst/>
                <a:ea typeface="Calibri" panose="020F0502020204030204" pitchFamily="34" charset="0"/>
                <a:cs typeface="Times New Roman" panose="02020603050405020304" pitchFamily="18" charset="0"/>
              </a:rPr>
              <a:t> ze dne 25. 8. 2020.</a:t>
            </a:r>
          </a:p>
        </p:txBody>
      </p:sp>
    </p:spTree>
    <p:extLst>
      <p:ext uri="{BB962C8B-B14F-4D97-AF65-F5344CB8AC3E}">
        <p14:creationId xmlns:p14="http://schemas.microsoft.com/office/powerpoint/2010/main" val="3782208636"/>
      </p:ext>
    </p:extLst>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Transparentní hodnocení v případě použití metody BVA</a:t>
            </a:r>
          </a:p>
        </p:txBody>
      </p:sp>
      <p:graphicFrame>
        <p:nvGraphicFramePr>
          <p:cNvPr id="4" name="Tabulka 3">
            <a:extLst>
              <a:ext uri="{FF2B5EF4-FFF2-40B4-BE49-F238E27FC236}">
                <a16:creationId xmlns:a16="http://schemas.microsoft.com/office/drawing/2014/main" id="{4A07EA31-2402-8221-1700-327EDFF08635}"/>
              </a:ext>
            </a:extLst>
          </p:cNvPr>
          <p:cNvGraphicFramePr>
            <a:graphicFrameLocks noGrp="1"/>
          </p:cNvGraphicFramePr>
          <p:nvPr>
            <p:extLst>
              <p:ext uri="{D42A27DB-BD31-4B8C-83A1-F6EECF244321}">
                <p14:modId xmlns:p14="http://schemas.microsoft.com/office/powerpoint/2010/main" val="2609350711"/>
              </p:ext>
            </p:extLst>
          </p:nvPr>
        </p:nvGraphicFramePr>
        <p:xfrm>
          <a:off x="107504" y="908720"/>
          <a:ext cx="8928992" cy="5855719"/>
        </p:xfrm>
        <a:graphic>
          <a:graphicData uri="http://schemas.openxmlformats.org/drawingml/2006/table">
            <a:tbl>
              <a:tblPr firstRow="1" bandRow="1">
                <a:tableStyleId>{5C22544A-7EE6-4342-B048-85BDC9FD1C3A}</a:tableStyleId>
              </a:tblPr>
              <a:tblGrid>
                <a:gridCol w="8928992">
                  <a:extLst>
                    <a:ext uri="{9D8B030D-6E8A-4147-A177-3AD203B41FA5}">
                      <a16:colId xmlns:a16="http://schemas.microsoft.com/office/drawing/2014/main" val="48312380"/>
                    </a:ext>
                  </a:extLst>
                </a:gridCol>
              </a:tblGrid>
              <a:tr h="121920">
                <a:tc>
                  <a:txBody>
                    <a:bodyPr/>
                    <a:lstStyle/>
                    <a:p>
                      <a:pPr algn="just">
                        <a:lnSpc>
                          <a:spcPct val="107000"/>
                        </a:lnSpc>
                        <a:spcAft>
                          <a:spcPts val="800"/>
                        </a:spcAft>
                      </a:pPr>
                      <a:r>
                        <a:rPr lang="cs-CZ" sz="1800" kern="1200">
                          <a:effectLst/>
                        </a:rPr>
                        <a:t>Sp.zn. ÚOHS-S0121/2023/VZ, č. j. ÚOHS-24657/2023/500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29246845"/>
                  </a:ext>
                </a:extLst>
              </a:tr>
              <a:tr h="0">
                <a:tc>
                  <a:txBody>
                    <a:bodyPr/>
                    <a:lstStyle/>
                    <a:p>
                      <a:pPr algn="just">
                        <a:lnSpc>
                          <a:spcPct val="107000"/>
                        </a:lnSpc>
                        <a:spcAft>
                          <a:spcPts val="800"/>
                        </a:spcAft>
                      </a:pPr>
                      <a:r>
                        <a:rPr lang="cs-CZ" sz="1800" u="sng">
                          <a:effectLst/>
                          <a:hlinkClick r:id="rId2"/>
                        </a:rPr>
                        <a:t>https://www.uohs.cz/cs/verejne-zakazky/sbirky-rozhodnuti/detail-19173.html</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41212200"/>
                  </a:ext>
                </a:extLst>
              </a:tr>
              <a:tr h="0">
                <a:tc>
                  <a:txBody>
                    <a:bodyPr/>
                    <a:lstStyle/>
                    <a:p>
                      <a:pPr algn="just">
                        <a:lnSpc>
                          <a:spcPct val="107000"/>
                        </a:lnSpc>
                        <a:spcAft>
                          <a:spcPts val="800"/>
                        </a:spcAft>
                      </a:pPr>
                      <a:r>
                        <a:rPr lang="cs-CZ" sz="1800">
                          <a:effectLst/>
                        </a:rPr>
                        <a:t>Poskytování služeb ekonomicko‑technického poradenství souvisejícího s přípravou budoucí koncepce mýtného systému v České republice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74371859"/>
                  </a:ext>
                </a:extLst>
              </a:tr>
              <a:tr h="0">
                <a:tc>
                  <a:txBody>
                    <a:bodyPr/>
                    <a:lstStyle/>
                    <a:p>
                      <a:pPr algn="just">
                        <a:lnSpc>
                          <a:spcPct val="107000"/>
                        </a:lnSpc>
                        <a:spcAft>
                          <a:spcPts val="800"/>
                        </a:spcAft>
                      </a:pPr>
                      <a:r>
                        <a:rPr lang="cs-CZ" sz="1800" kern="1200">
                          <a:effectLst/>
                        </a:rPr>
                        <a:t>Právní moc: 14.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10395807"/>
                  </a:ext>
                </a:extLst>
              </a:tr>
              <a:tr h="0">
                <a:tc>
                  <a:txBody>
                    <a:bodyPr/>
                    <a:lstStyle/>
                    <a:p>
                      <a:pPr algn="just">
                        <a:lnSpc>
                          <a:spcPct val="107000"/>
                        </a:lnSpc>
                        <a:spcAft>
                          <a:spcPts val="800"/>
                        </a:spcAft>
                      </a:pPr>
                      <a:r>
                        <a:rPr lang="cs-CZ" sz="1800">
                          <a:effectLst/>
                        </a:rPr>
                        <a:t>Česká republika – Ministerstvo dopravy</a:t>
                      </a:r>
                    </a:p>
                    <a:p>
                      <a:pPr algn="just">
                        <a:lnSpc>
                          <a:spcPct val="107000"/>
                        </a:lnSpc>
                        <a:spcAft>
                          <a:spcPts val="800"/>
                        </a:spcAft>
                      </a:pPr>
                      <a:r>
                        <a:rPr lang="cs-CZ" sz="1800">
                          <a:effectLst/>
                        </a:rPr>
                        <a:t>Státní fond dopravní infrastruktury</a:t>
                      </a:r>
                    </a:p>
                    <a:p>
                      <a:pPr algn="just">
                        <a:lnSpc>
                          <a:spcPct val="107000"/>
                        </a:lnSpc>
                        <a:spcAft>
                          <a:spcPts val="800"/>
                        </a:spcAft>
                      </a:pPr>
                      <a:r>
                        <a:rPr lang="cs-CZ" sz="1800">
                          <a:effectLst/>
                        </a:rPr>
                        <a:t>CGI IT Czech Republic, s. r. o.</a:t>
                      </a:r>
                    </a:p>
                    <a:p>
                      <a:pPr algn="just">
                        <a:lnSpc>
                          <a:spcPct val="107000"/>
                        </a:lnSpc>
                        <a:spcAft>
                          <a:spcPts val="800"/>
                        </a:spcAft>
                      </a:pPr>
                      <a:r>
                        <a:rPr lang="cs-CZ" sz="1800">
                          <a:effectLst/>
                        </a:rPr>
                        <a:t>Inoxive, s. r. o.</a:t>
                      </a:r>
                    </a:p>
                    <a:p>
                      <a:pPr algn="just">
                        <a:lnSpc>
                          <a:spcPct val="107000"/>
                        </a:lnSpc>
                        <a:spcAft>
                          <a:spcPts val="800"/>
                        </a:spcAft>
                      </a:pPr>
                      <a:r>
                        <a:rPr lang="cs-CZ" sz="1800">
                          <a:effectLst/>
                        </a:rPr>
                        <a:t>Ernst &amp; Young, s. r. 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84530916"/>
                  </a:ext>
                </a:extLst>
              </a:tr>
              <a:tr h="138430">
                <a:tc>
                  <a:txBody>
                    <a:bodyPr/>
                    <a:lstStyle/>
                    <a:p>
                      <a:pPr algn="just">
                        <a:lnSpc>
                          <a:spcPct val="107000"/>
                        </a:lnSpc>
                        <a:spcAft>
                          <a:spcPts val="800"/>
                        </a:spcAft>
                      </a:pPr>
                      <a:r>
                        <a:rPr lang="cs-CZ" sz="1800" dirty="0">
                          <a:effectLst/>
                        </a:rPr>
                        <a:t>Zadavatel nedodržel při zadávání veřejné zakázky „Poskytování služeb ekonomicko‑technického poradenství souvisejícího s přípravou budoucí koncepce mýtného systému v České republice“, zadávané v otevřeném řízení pravidlo stanovené v § 119 odst. 2 písm. d) bod 1. ZZVZ, v návaznosti na zásadu transparentnosti, když pořídil písemnou zprávu o hodnocení nabídek která neobsahovala transparentní popis hodnocení nabídek v rámci dílčích kritérií hodnocení „Odborná úroveň“, „Identifikace a řízení rizik“ a „Přidaná hodnota (Invence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759421409"/>
                  </a:ext>
                </a:extLst>
              </a:tr>
            </a:tbl>
          </a:graphicData>
        </a:graphic>
      </p:graphicFrame>
    </p:spTree>
    <p:extLst>
      <p:ext uri="{BB962C8B-B14F-4D97-AF65-F5344CB8AC3E}">
        <p14:creationId xmlns:p14="http://schemas.microsoft.com/office/powerpoint/2010/main" val="1446609423"/>
      </p:ext>
    </p:extLst>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Veřejné zakázky pravidelné povahy</a:t>
            </a:r>
          </a:p>
        </p:txBody>
      </p:sp>
      <p:graphicFrame>
        <p:nvGraphicFramePr>
          <p:cNvPr id="6" name="Tabulka 5">
            <a:extLst>
              <a:ext uri="{FF2B5EF4-FFF2-40B4-BE49-F238E27FC236}">
                <a16:creationId xmlns:a16="http://schemas.microsoft.com/office/drawing/2014/main" id="{088DCDC2-32A2-63A7-1B1E-9A7D2110FDE7}"/>
              </a:ext>
            </a:extLst>
          </p:cNvPr>
          <p:cNvGraphicFramePr>
            <a:graphicFrameLocks noGrp="1"/>
          </p:cNvGraphicFramePr>
          <p:nvPr>
            <p:extLst>
              <p:ext uri="{D42A27DB-BD31-4B8C-83A1-F6EECF244321}">
                <p14:modId xmlns:p14="http://schemas.microsoft.com/office/powerpoint/2010/main" val="2077844367"/>
              </p:ext>
            </p:extLst>
          </p:nvPr>
        </p:nvGraphicFramePr>
        <p:xfrm>
          <a:off x="161764" y="1700808"/>
          <a:ext cx="8820472" cy="2417604"/>
        </p:xfrm>
        <a:graphic>
          <a:graphicData uri="http://schemas.openxmlformats.org/drawingml/2006/table">
            <a:tbl>
              <a:tblPr firstRow="1" bandRow="1"/>
              <a:tblGrid>
                <a:gridCol w="8820472">
                  <a:extLst>
                    <a:ext uri="{9D8B030D-6E8A-4147-A177-3AD203B41FA5}">
                      <a16:colId xmlns:a16="http://schemas.microsoft.com/office/drawing/2014/main" val="1757266878"/>
                    </a:ext>
                  </a:extLst>
                </a:gridCol>
              </a:tblGrid>
              <a:tr h="2380019">
                <a:tc>
                  <a:txBody>
                    <a:bodyPr/>
                    <a:lstStyle/>
                    <a:p>
                      <a:pPr algn="just">
                        <a:lnSpc>
                          <a:spcPct val="107000"/>
                        </a:lnSpc>
                        <a:spcAft>
                          <a:spcPts val="800"/>
                        </a:spcAft>
                      </a:pPr>
                      <a:r>
                        <a:rPr lang="cs-CZ" sz="1800" kern="1200" dirty="0">
                          <a:solidFill>
                            <a:schemeClr val="tx1"/>
                          </a:solidFill>
                          <a:effectLst/>
                          <a:latin typeface="+mn-lt"/>
                          <a:ea typeface="+mn-ea"/>
                          <a:cs typeface="+mn-cs"/>
                        </a:rPr>
                        <a:t>dodavatele)“, neboť ze „Zprávy o hodnocení nabídek“, jež tvoří Přílohu č. 1 „Rozhodnutí a oznámení zadavatele o výběru dodavatele“ ze dne 9. 1. 2023, není zřejmé, jaké konkrétní údaje odpovídající výše uvedeným dílčím kritérií hodnocení byly uvedeny v nabídkách účastníků zadávacího řízení a v důsledku toho nelze ověřit, zda ve zprávě o hodnocení nabídek uvedené popisy hodnocení údajů z nabídek v jednotlivých kritériích hodnocení a srovnání hodnot získaných při hodnocení v jednotlivých kritériích hodnocení, a výsledek hodnocení nabídek odpovídá skutečnosti…</a:t>
                      </a:r>
                      <a:endParaRPr lang="cs-CZ" sz="1800" dirty="0">
                        <a:effectLst/>
                        <a:latin typeface="+mn-lt"/>
                        <a:ea typeface="Calibri" panose="020F0502020204030204" pitchFamily="34" charset="0"/>
                        <a:cs typeface="Times New Roman" panose="02020603050405020304" pitchFamily="18" charset="0"/>
                      </a:endParaRPr>
                    </a:p>
                  </a:txBody>
                  <a:tcPr marL="90900" marR="90900" marT="45450" marB="4545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383105458"/>
                  </a:ext>
                </a:extLst>
              </a:tr>
            </a:tbl>
          </a:graphicData>
        </a:graphic>
      </p:graphicFrame>
    </p:spTree>
    <p:extLst>
      <p:ext uri="{BB962C8B-B14F-4D97-AF65-F5344CB8AC3E}">
        <p14:creationId xmlns:p14="http://schemas.microsoft.com/office/powerpoint/2010/main" val="1581751760"/>
      </p:ext>
    </p:extLst>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2A50A512-2765-3839-55B9-078F3A402221}"/>
              </a:ext>
            </a:extLst>
          </p:cNvPr>
          <p:cNvSpPr txBox="1"/>
          <p:nvPr/>
        </p:nvSpPr>
        <p:spPr>
          <a:xfrm>
            <a:off x="269776" y="1052736"/>
            <a:ext cx="8604448" cy="6004657"/>
          </a:xfrm>
          <a:prstGeom prst="rect">
            <a:avLst/>
          </a:prstGeom>
          <a:noFill/>
        </p:spPr>
        <p:txBody>
          <a:bodyPr wrap="square">
            <a:spAutoFit/>
          </a:bodyPr>
          <a:lstStyle/>
          <a:p>
            <a:pPr>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119 odst. 2 ZZVZ</a:t>
            </a:r>
            <a:endParaRPr lang="cs-CZ"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 (2) Zadavatel pořídí písemnou zprávu o hodnocení nabídek, ve které uvede</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a) identifikaci zadávacího řízení,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b) fyzické osoby, které se na hodnocení podílely; za tyto osoby se považují zejména osoby, které provedly hodnocení nabídek včetně členů komise, pokud ji zadavatel k hodnocení sestavil, nebo přizvaných odborníků, pokud byly jejich závěry zohledněny při hodnocení,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c) seznam hodnocených nabídek a</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d) popis hodnocení, ze kterého budou zřejmé </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b="1" u="sng" dirty="0">
                <a:solidFill>
                  <a:srgbClr val="000000"/>
                </a:solidFill>
                <a:effectLst/>
                <a:highlight>
                  <a:srgbClr val="FFFFFF"/>
                </a:highlight>
                <a:ea typeface="Times New Roman" panose="02020603050405020304" pitchFamily="18" charset="0"/>
                <a:cs typeface="Times New Roman" panose="02020603050405020304" pitchFamily="18" charset="0"/>
              </a:rPr>
              <a:t>1. hodnocené údaje z nabídek odpovídající kritériím hodnocení,</a:t>
            </a:r>
            <a:endParaRPr lang="cs-CZ" sz="1800" b="1" u="sng"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2. popis hodnocení údajů z nabídek v jednotlivých kritériích hodnocení,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3. popis srovnání hodnot získaných při hodnocení v jednotlivých kritériích hodnocení a</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4. výsledek hodnocení nabídek.</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96EEE50A-E62D-039F-6B70-6D018200738E}"/>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Transparentní hodnocení v případě použití metody BVA</a:t>
            </a:r>
          </a:p>
        </p:txBody>
      </p:sp>
    </p:spTree>
    <p:extLst>
      <p:ext uri="{BB962C8B-B14F-4D97-AF65-F5344CB8AC3E}">
        <p14:creationId xmlns:p14="http://schemas.microsoft.com/office/powerpoint/2010/main" val="740804670"/>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3BFB743-A88C-B233-626D-D404560BBDE0}"/>
              </a:ext>
            </a:extLst>
          </p:cNvPr>
          <p:cNvSpPr txBox="1"/>
          <p:nvPr/>
        </p:nvSpPr>
        <p:spPr>
          <a:xfrm>
            <a:off x="224644" y="1268760"/>
            <a:ext cx="8694711" cy="4913846"/>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využil metodu BVA (</a:t>
            </a:r>
            <a:r>
              <a:rPr lang="cs-CZ" sz="2000" dirty="0" err="1">
                <a:effectLst/>
                <a:ea typeface="Calibri" panose="020F0502020204030204" pitchFamily="34" charset="0"/>
                <a:cs typeface="Times New Roman" panose="02020603050405020304" pitchFamily="18" charset="0"/>
              </a:rPr>
              <a:t>best</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value</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approach</a:t>
            </a:r>
            <a:r>
              <a:rPr lang="cs-CZ" sz="2000" dirty="0">
                <a:effectLst/>
                <a:ea typeface="Calibri" panose="020F0502020204030204" pitchFamily="34" charset="0"/>
                <a:cs typeface="Times New Roman" panose="02020603050405020304" pitchFamily="18" charset="0"/>
              </a:rPr>
              <a:t>)</a:t>
            </a:r>
          </a:p>
          <a:p>
            <a:pPr marL="342900" lvl="0" indent="-342900" algn="just">
              <a:lnSpc>
                <a:spcPct val="107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Zpráva o hodnocení nabídek, ale neobsahovala transparentní popis hodnocení nabídek, není zřejmé, jaké konkrétní údaje odpovídající kritériím hodnocení byly uvedeny v nabídkách a jak byly hodnoceny (porušení </a:t>
            </a:r>
            <a:r>
              <a:rPr lang="cs-CZ" sz="2000" dirty="0">
                <a:solidFill>
                  <a:srgbClr val="000000"/>
                </a:solidFill>
                <a:effectLst/>
                <a:highlight>
                  <a:srgbClr val="FFFFFF"/>
                </a:highlight>
                <a:ea typeface="Times New Roman" panose="02020603050405020304" pitchFamily="18" charset="0"/>
                <a:cs typeface="Times New Roman" panose="02020603050405020304" pitchFamily="18" charset="0"/>
              </a:rPr>
              <a:t>§ 119 odst. 2, písm. d) bod 1 ZZVZ</a:t>
            </a:r>
            <a:r>
              <a:rPr lang="cs-CZ" sz="2000" dirty="0">
                <a:effectLst/>
                <a:ea typeface="Calibri" panose="020F0502020204030204" pitchFamily="34" charset="0"/>
                <a:cs typeface="Times New Roman" panose="02020603050405020304" pitchFamily="18" charset="0"/>
              </a:rPr>
              <a:t>)</a:t>
            </a:r>
          </a:p>
          <a:p>
            <a:pPr marL="342900" lvl="0" indent="-342900" algn="just">
              <a:lnSpc>
                <a:spcPct val="107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Hodnotící kritéria: Nabídková cena 30 %, Odborná úroveň 25 %, Identifikace a řízení rizik 15 %, Přidaná hodnota (Invence dodavatele) 10 %, Schopnost manažera projektu přispět k naplnění projektových cílů Zadavatele 20 %</a:t>
            </a:r>
          </a:p>
          <a:p>
            <a:pPr marL="342900" lvl="0" indent="-342900" algn="just">
              <a:lnSpc>
                <a:spcPct val="107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Úřad v rámci tohoto řízení spojil dva návrhy, které obsahovaly několik namítaných skutečností, např. střet zájmů, k nimž se však Úřad již nijak významně nevyjadřoval, neboť za porušení ZZVZ spatřil již nedostatečně zpracovanou zprávu o hodnocení.</a:t>
            </a:r>
          </a:p>
        </p:txBody>
      </p:sp>
      <p:sp>
        <p:nvSpPr>
          <p:cNvPr id="2" name="object 3">
            <a:extLst>
              <a:ext uri="{FF2B5EF4-FFF2-40B4-BE49-F238E27FC236}">
                <a16:creationId xmlns:a16="http://schemas.microsoft.com/office/drawing/2014/main" id="{F221F156-957D-F21D-EFF1-7FD01BE04165}"/>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Transparentní hodnocení v případě použití metody BVA</a:t>
            </a:r>
          </a:p>
        </p:txBody>
      </p:sp>
    </p:spTree>
    <p:extLst>
      <p:ext uri="{BB962C8B-B14F-4D97-AF65-F5344CB8AC3E}">
        <p14:creationId xmlns:p14="http://schemas.microsoft.com/office/powerpoint/2010/main" val="389171565"/>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78150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107.     </a:t>
            </a:r>
            <a:r>
              <a:rPr lang="cs-CZ" sz="2000" dirty="0">
                <a:solidFill>
                  <a:srgbClr val="7030A0"/>
                </a:solidFill>
                <a:effectLst/>
                <a:ea typeface="Calibri" panose="020F0502020204030204" pitchFamily="34" charset="0"/>
                <a:cs typeface="Times New Roman" panose="02020603050405020304" pitchFamily="18" charset="0"/>
              </a:rPr>
              <a:t>Součástí návrhu navrhovatele 1 byla mj. námitka, že zpráva o hodnocení nabídek </a:t>
            </a:r>
            <a:r>
              <a:rPr lang="cs-CZ" sz="2000" dirty="0">
                <a:effectLst/>
                <a:ea typeface="Calibri" panose="020F0502020204030204" pitchFamily="34" charset="0"/>
                <a:cs typeface="Times New Roman" panose="02020603050405020304" pitchFamily="18" charset="0"/>
              </a:rPr>
              <a:t>(dále také jen „zpráva“) </a:t>
            </a:r>
            <a:r>
              <a:rPr lang="cs-CZ" sz="2000" dirty="0">
                <a:solidFill>
                  <a:srgbClr val="7030A0"/>
                </a:solidFill>
                <a:effectLst/>
                <a:ea typeface="Calibri" panose="020F0502020204030204" pitchFamily="34" charset="0"/>
                <a:cs typeface="Times New Roman" panose="02020603050405020304" pitchFamily="18" charset="0"/>
              </a:rPr>
              <a:t>neobsahuje zákonnou náležitost ve smyslu § 119 odst. 2 písm. d) bod 1. zákona, tj. hodnocené údaje z nabídek odpovídající kritériím hodnocení, resp. neobsahuje je v dostatečném detailu, který je nezbytný pro možnost přezkoumání toho, zda zadavatel hodnotil nabídky v souladu se stanoveným způsobem hodnocení a zda přidělené bodové ohodnocení skutečně odpovídá hodnoceným údajům.</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110.     Z výše uvedeného tedy vyplývá, že </a:t>
            </a:r>
            <a:r>
              <a:rPr lang="cs-CZ" sz="2000" dirty="0">
                <a:solidFill>
                  <a:srgbClr val="0070C0"/>
                </a:solidFill>
                <a:effectLst/>
                <a:ea typeface="Calibri" panose="020F0502020204030204" pitchFamily="34" charset="0"/>
                <a:cs typeface="Times New Roman" panose="02020603050405020304" pitchFamily="18" charset="0"/>
              </a:rPr>
              <a:t>zpráva o hodnocení nabídek by měla obsahovat (ve vztahu k dodržení zásady transparentnosti) podrobný popis hodnocení jednotlivých nabídek s uvedením náležitého odůvodnění</a:t>
            </a:r>
            <a:r>
              <a:rPr lang="cs-CZ" sz="2000" dirty="0">
                <a:effectLst/>
                <a:ea typeface="Calibri" panose="020F0502020204030204" pitchFamily="34" charset="0"/>
                <a:cs typeface="Times New Roman" panose="02020603050405020304" pitchFamily="18" charset="0"/>
              </a:rPr>
              <a:t>, včetně odůvodnění počtu přidělených bodů, přičemž </a:t>
            </a:r>
            <a:r>
              <a:rPr lang="cs-CZ" sz="2000" dirty="0">
                <a:solidFill>
                  <a:srgbClr val="00B050"/>
                </a:solidFill>
                <a:effectLst/>
                <a:ea typeface="Calibri" panose="020F0502020204030204" pitchFamily="34" charset="0"/>
                <a:cs typeface="Times New Roman" panose="02020603050405020304" pitchFamily="18" charset="0"/>
              </a:rPr>
              <a:t>ze zprávy by mělo vyplývat, proč byla konkrétní nabídka hodnocena lépe či hůře ve vztahu k ostatním nabídkám</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91074832"/>
      </p:ext>
    </p:extLst>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060848"/>
            <a:ext cx="8784976" cy="3690947"/>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114.     Přitom platí, že </a:t>
            </a:r>
            <a:r>
              <a:rPr lang="cs-CZ" sz="2000" dirty="0">
                <a:solidFill>
                  <a:srgbClr val="FF0000"/>
                </a:solidFill>
                <a:effectLst/>
                <a:ea typeface="Calibri" panose="020F0502020204030204" pitchFamily="34" charset="0"/>
                <a:cs typeface="Times New Roman" panose="02020603050405020304" pitchFamily="18" charset="0"/>
              </a:rPr>
              <a:t>v případě, kdy zadavatel pro hodnocení nabídek zvolil kritéria kvality, která nejsou číselně vyjádřitelná, a proto objektivně měřitelná, měl by popis hodnocení zachycovat úvahy zadavatele tak, aby bylo možné zpětně jednoznačně ověřit, že počet přidělených bodů proporcionálně odpovídá údajům v nabídkách</a:t>
            </a:r>
            <a:r>
              <a:rPr lang="cs-CZ" sz="2000" dirty="0">
                <a:effectLst/>
                <a:ea typeface="Calibri" panose="020F0502020204030204" pitchFamily="34" charset="0"/>
                <a:cs typeface="Times New Roman" panose="02020603050405020304" pitchFamily="18" charset="0"/>
              </a:rPr>
              <a:t>. </a:t>
            </a:r>
            <a:r>
              <a:rPr lang="cs-CZ" sz="2000" dirty="0">
                <a:solidFill>
                  <a:srgbClr val="7030A0"/>
                </a:solidFill>
                <a:effectLst/>
                <a:ea typeface="Calibri" panose="020F0502020204030204" pitchFamily="34" charset="0"/>
                <a:cs typeface="Times New Roman" panose="02020603050405020304" pitchFamily="18" charset="0"/>
              </a:rPr>
              <a:t>Slovní popis hodnocení u kvalitativních kritérií by tak měl propojovat skutečnosti uvedené v nabídkách s ohodnocením zadavatele takovým způsobem, který představuje srozumitelnou, konzistentní a logickou aplikaci pravidel a způsobu hodnocení, jež zadavatel vymezil v zadávací dokumentaci</a:t>
            </a:r>
            <a:r>
              <a:rPr lang="cs-CZ" sz="2000" dirty="0">
                <a:effectLst/>
                <a:ea typeface="Calibri" panose="020F0502020204030204" pitchFamily="34" charset="0"/>
                <a:cs typeface="Times New Roman" panose="02020603050405020304" pitchFamily="18" charset="0"/>
              </a:rPr>
              <a:t>, a to včetně způsobu přidělování bodů či dle jiného mechanismu, který zadavatel určil pro hodnocení jednotlivých nabídek... </a:t>
            </a:r>
            <a:endParaRPr lang="cs-CZ"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2531609"/>
      </p:ext>
    </p:extLst>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00791"/>
          </a:xfrm>
          <a:prstGeom prst="rect">
            <a:avLst/>
          </a:prstGeom>
          <a:noFill/>
        </p:spPr>
        <p:txBody>
          <a:bodyPr wrap="square">
            <a:spAutoFit/>
          </a:bodyPr>
          <a:lstStyle/>
          <a:p>
            <a:pPr algn="just">
              <a:lnSpc>
                <a:spcPct val="107000"/>
              </a:lnSpc>
              <a:spcAft>
                <a:spcPts val="800"/>
              </a:spcAft>
            </a:pPr>
            <a:r>
              <a:rPr lang="cs-CZ" sz="1900">
                <a:effectLst/>
                <a:ea typeface="Calibri" panose="020F0502020204030204" pitchFamily="34" charset="0"/>
                <a:cs typeface="Times New Roman" panose="02020603050405020304" pitchFamily="18" charset="0"/>
              </a:rPr>
              <a:t>116.     Jak vyplývá z právě uvedeného, v šetřeném případě </a:t>
            </a:r>
            <a:r>
              <a:rPr lang="cs-CZ" sz="1900">
                <a:solidFill>
                  <a:srgbClr val="00B050"/>
                </a:solidFill>
                <a:effectLst/>
                <a:ea typeface="Calibri" panose="020F0502020204030204" pitchFamily="34" charset="0"/>
                <a:cs typeface="Times New Roman" panose="02020603050405020304" pitchFamily="18" charset="0"/>
              </a:rPr>
              <a:t>zadavatel nastavil kritéria hodnocení nabídek tak, že jediné kvantitativní (objektivní) hodnoticí kritérium „Nabídková cena“ s váhou 30 % převážila kvalitativní (subjektivní) hodnotící kritéria v součtu s váhou 70 %. Úřad na tomto místě podotýká, že takové nastavení kritérií hodnocení je zcela v souladu se zákonem a rovněž se zvolenou metodou hodnocení BVA, které je důraz na kvalitu hodnocených nabídek vlastní. </a:t>
            </a:r>
            <a:r>
              <a:rPr lang="cs-CZ" sz="1900">
                <a:effectLst/>
                <a:ea typeface="Calibri" panose="020F0502020204030204" pitchFamily="34" charset="0"/>
                <a:cs typeface="Times New Roman" panose="02020603050405020304" pitchFamily="18" charset="0"/>
              </a:rPr>
              <a:t>Avšak, jak bylo nastíněno výše, </a:t>
            </a:r>
            <a:r>
              <a:rPr lang="cs-CZ" sz="1900">
                <a:solidFill>
                  <a:srgbClr val="0070C0"/>
                </a:solidFill>
                <a:effectLst/>
                <a:ea typeface="Calibri" panose="020F0502020204030204" pitchFamily="34" charset="0"/>
                <a:cs typeface="Times New Roman" panose="02020603050405020304" pitchFamily="18" charset="0"/>
              </a:rPr>
              <a:t>v případech, kdy zadavatel zvolí pro hodnocení nabídek kvalitativní nepočitatelná kritéria hodnocení, musí ve zprávě o hodnocení nabídek o to pečlivěji a důsledněji dbát na přezkoumatelný popis a výsledek hodnocení nabídek v těchto kritériích, aby bylo hodnocení nabídek transparentní.</a:t>
            </a:r>
            <a:r>
              <a:rPr lang="cs-CZ" sz="1900">
                <a:effectLst/>
                <a:ea typeface="Calibri" panose="020F0502020204030204" pitchFamily="34" charset="0"/>
                <a:cs typeface="Times New Roman" panose="02020603050405020304" pitchFamily="18" charset="0"/>
              </a:rPr>
              <a:t> </a:t>
            </a:r>
            <a:r>
              <a:rPr lang="cs-CZ" sz="1900">
                <a:solidFill>
                  <a:srgbClr val="FF0000"/>
                </a:solidFill>
                <a:effectLst/>
                <a:ea typeface="Calibri" panose="020F0502020204030204" pitchFamily="34" charset="0"/>
                <a:cs typeface="Times New Roman" panose="02020603050405020304" pitchFamily="18" charset="0"/>
              </a:rPr>
              <a:t>Není možné takovýmto postupem (stanovením kritérií hodnocení na základě subjektivních kvalitativních nepočitatelných kritérií) vyvolat stav, kdy by byl de facto vyloučen zpětný rámec přezkumu postupu při hodnocení nabídek</a:t>
            </a:r>
            <a:r>
              <a:rPr lang="cs-CZ" sz="1900">
                <a:effectLst/>
                <a:ea typeface="Calibri" panose="020F0502020204030204" pitchFamily="34" charset="0"/>
                <a:cs typeface="Times New Roman" panose="02020603050405020304" pitchFamily="18" charset="0"/>
              </a:rPr>
              <a:t>; taková situace by pak mohla vyústit ve zpětně ne(z)kontrolovatelný postup zadavatele. V případě takto nastavených kritérií hodnocení, tedy zadavatel musí, jak bylo již výše uvedeno, velmi precizně postupovat při samotném procesu hodnocení, aby nevznikaly žádné pochybnosti o férovosti a zákonnosti postupu zadavatele při hodnocení nabídek.</a:t>
            </a:r>
          </a:p>
        </p:txBody>
      </p:sp>
    </p:spTree>
    <p:extLst>
      <p:ext uri="{BB962C8B-B14F-4D97-AF65-F5344CB8AC3E}">
        <p14:creationId xmlns:p14="http://schemas.microsoft.com/office/powerpoint/2010/main" val="2001375025"/>
      </p:ext>
    </p:extLst>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872057"/>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Calibri" panose="020F0502020204030204" pitchFamily="34" charset="0"/>
              </a:rPr>
              <a:t>Příklad:</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effectLst/>
                <a:ea typeface="Calibri" panose="020F0502020204030204" pitchFamily="34" charset="0"/>
                <a:cs typeface="Calibri" panose="020F0502020204030204" pitchFamily="34" charset="0"/>
              </a:rPr>
              <a:t>K dodatečnému plnění účastníka č. 2</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172.     </a:t>
            </a:r>
            <a:r>
              <a:rPr lang="cs-CZ" sz="2000" dirty="0">
                <a:solidFill>
                  <a:srgbClr val="7030A0"/>
                </a:solidFill>
                <a:effectLst/>
                <a:ea typeface="Calibri" panose="020F0502020204030204" pitchFamily="34" charset="0"/>
                <a:cs typeface="Times New Roman" panose="02020603050405020304" pitchFamily="18" charset="0"/>
              </a:rPr>
              <a:t>K dodatečnému plnění č. 2 spočívajícímu v „predikci budoucího technologického vývoje“ v automobilovém průmyslu zadavatel ve zprávě o hodnocení uvedl, že s ohledem na obecné informace, které fakticky pouze shrnují aktuální stav, není hodnotící komise schopna jednoznačně potvrdit pozitivní efekt „vypracování dlouhodobého výhledu“</a:t>
            </a:r>
            <a:r>
              <a:rPr lang="cs-CZ" sz="2000" dirty="0">
                <a:effectLst/>
                <a:ea typeface="Calibri" panose="020F0502020204030204" pitchFamily="34" charset="0"/>
                <a:cs typeface="Times New Roman" panose="02020603050405020304" pitchFamily="18" charset="0"/>
              </a:rPr>
              <a:t>. Obdobné závěry zadavatel prezentoval rovněž u dodatečného plnění č. 3 spočívajícího ve vytvoření „Koncepce </a:t>
            </a:r>
            <a:r>
              <a:rPr lang="cs-CZ" sz="2000" dirty="0" err="1">
                <a:effectLst/>
                <a:ea typeface="Calibri" panose="020F0502020204030204" pitchFamily="34" charset="0"/>
                <a:cs typeface="Times New Roman" panose="02020603050405020304" pitchFamily="18" charset="0"/>
              </a:rPr>
              <a:t>Dynamic</a:t>
            </a:r>
            <a:r>
              <a:rPr lang="cs-CZ" sz="2000" dirty="0">
                <a:effectLst/>
                <a:ea typeface="Calibri" panose="020F0502020204030204" pitchFamily="34" charset="0"/>
                <a:cs typeface="Times New Roman" panose="02020603050405020304" pitchFamily="18" charset="0"/>
              </a:rPr>
              <a:t> </a:t>
            </a:r>
            <a:r>
              <a:rPr lang="cs-CZ" sz="2000" dirty="0" err="1">
                <a:effectLst/>
                <a:ea typeface="Calibri" panose="020F0502020204030204" pitchFamily="34" charset="0"/>
                <a:cs typeface="Times New Roman" panose="02020603050405020304" pitchFamily="18" charset="0"/>
              </a:rPr>
              <a:t>Pricing</a:t>
            </a:r>
            <a:r>
              <a:rPr lang="cs-CZ" sz="2000" dirty="0">
                <a:effectLst/>
                <a:ea typeface="Calibri" panose="020F0502020204030204" pitchFamily="34" charset="0"/>
                <a:cs typeface="Times New Roman" panose="02020603050405020304" pitchFamily="18" charset="0"/>
              </a:rPr>
              <a:t>“, kde </a:t>
            </a:r>
            <a:r>
              <a:rPr lang="cs-CZ" sz="2000" dirty="0">
                <a:solidFill>
                  <a:srgbClr val="0070C0"/>
                </a:solidFill>
                <a:effectLst/>
                <a:ea typeface="Calibri" panose="020F0502020204030204" pitchFamily="34" charset="0"/>
                <a:cs typeface="Times New Roman" panose="02020603050405020304" pitchFamily="18" charset="0"/>
              </a:rPr>
              <a:t>účastník č. 2 taktéž předpokládá, že zpracuje neurčitý „dlouhodobý výhled rozvoje“. Zadavatel dále uvedl, že s ohledem na absenci dalších informací nelze u dodatečných plnění č. 2 a č. 3 jednoznačně potvrdit „měřitelný“ a pozitivní efekt na lepší naplnění projektových cílů.</a:t>
            </a:r>
            <a:r>
              <a:rPr lang="cs-CZ" sz="2000" dirty="0">
                <a:effectLst/>
                <a:ea typeface="Calibri" panose="020F0502020204030204" pitchFamily="34" charset="0"/>
                <a:cs typeface="Times New Roman" panose="02020603050405020304" pitchFamily="18" charset="0"/>
              </a:rPr>
              <a:t> </a:t>
            </a:r>
            <a:r>
              <a:rPr lang="cs-CZ" sz="2000" dirty="0">
                <a:solidFill>
                  <a:srgbClr val="00B050"/>
                </a:solidFill>
                <a:effectLst/>
                <a:ea typeface="Calibri" panose="020F0502020204030204" pitchFamily="34" charset="0"/>
                <a:cs typeface="Times New Roman" panose="02020603050405020304" pitchFamily="18" charset="0"/>
              </a:rPr>
              <a:t>Zadavatel dále v případě všech dodatečných plnění uvedl, že nejsou podpořena ověřitelnými dominantními informacemi, neboť účastník č. 2 pouze volně navazuje na předchozí text a prezentuje toliko obecně známé informace a neprezentuje žádné podobné projekty ani odkazy na předchozí využitelné zkušenosti.</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377804"/>
      </p:ext>
    </p:extLst>
  </p:cSld>
  <p:clrMapOvr>
    <a:masterClrMapping/>
  </p:clrMapOvr>
  <p:transition>
    <p:fade thruBlk="1"/>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826852"/>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Calibri" panose="020F0502020204030204" pitchFamily="34" charset="0"/>
              </a:rPr>
              <a:t>Příklad:</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173.     K citovanému hodnocení Úřad uvádí, že </a:t>
            </a:r>
            <a:r>
              <a:rPr lang="cs-CZ" sz="1900" dirty="0">
                <a:solidFill>
                  <a:srgbClr val="FF0000"/>
                </a:solidFill>
                <a:effectLst/>
                <a:ea typeface="Calibri" panose="020F0502020204030204" pitchFamily="34" charset="0"/>
                <a:cs typeface="Times New Roman" panose="02020603050405020304" pitchFamily="18" charset="0"/>
              </a:rPr>
              <a:t>ačkoliv zadavatel učinil závěr o tom, že informace uvedené účastníkem č. 2 k dodatečnému plnění č. 2 a 3 v jeho nabídce jsou obecné, a proto nelze potvrdit pozitivní vliv na naplnění projektových cílů (přičemž ani neuvedl, jakých konkrétních cílů), ve zprávě o hodnocení vyjma zmínky o „zpracování dlouhodobého výhledu“ neuvedl údaje, ke kterým se jeho závěry vztahují</a:t>
            </a:r>
            <a:r>
              <a:rPr lang="cs-CZ" sz="1900" dirty="0">
                <a:effectLst/>
                <a:ea typeface="Calibri" panose="020F0502020204030204" pitchFamily="34" charset="0"/>
                <a:cs typeface="Times New Roman" panose="02020603050405020304" pitchFamily="18" charset="0"/>
              </a:rPr>
              <a:t>, tj. hodnocené údaje uvedené účastníkem č. 2 v části nabídky označené jako „Popis vlivu dodatečného plnění na naplnění projektového cíle“ u dodatečného plnění č. 2 a 3. Zadavatel </a:t>
            </a:r>
            <a:r>
              <a:rPr lang="cs-CZ" sz="1900" dirty="0">
                <a:solidFill>
                  <a:srgbClr val="7030A0"/>
                </a:solidFill>
                <a:effectLst/>
                <a:ea typeface="Calibri" panose="020F0502020204030204" pitchFamily="34" charset="0"/>
                <a:cs typeface="Times New Roman" panose="02020603050405020304" pitchFamily="18" charset="0"/>
              </a:rPr>
              <a:t>dále ve zprávě o hodnocení neuvedl, jaké konkrétní údaje účastník č. 2 vyplnil v části nabídky označené jako „Dominantní informace – odůvodnění realizovatelnosti“ u všech dodatečných plnění a specifikoval je pouze jako „obecně známé informace“, aniž by je dále upřesnil. </a:t>
            </a:r>
            <a:r>
              <a:rPr lang="cs-CZ" sz="1900" dirty="0">
                <a:solidFill>
                  <a:srgbClr val="000000"/>
                </a:solidFill>
                <a:effectLst/>
                <a:ea typeface="Calibri" panose="020F0502020204030204" pitchFamily="34" charset="0"/>
                <a:cs typeface="Times New Roman" panose="02020603050405020304" pitchFamily="18" charset="0"/>
              </a:rPr>
              <a:t>Takové jednání zadavatele lze dle Úřadu hodnotit jako porušení pravidla stanoveného v § 119 odst. 2 písm. d) bod 1. zákona. neuvedení těchto údajů (tj. konkrétních návrhů a opatření předložených účastníky zadávacího řízení v jejich nabídkách</a:t>
            </a:r>
            <a:r>
              <a:rPr lang="cs-CZ" sz="1900" dirty="0">
                <a:effectLst/>
                <a:ea typeface="Calibri" panose="020F0502020204030204" pitchFamily="34" charset="0"/>
                <a:cs typeface="Times New Roman" panose="02020603050405020304" pitchFamily="18" charset="0"/>
              </a:rPr>
              <a:t>) ve zprávě o hodnocení, neboť se nepochybně jedná o hodnocené údaje z nabídek odpovídající kritériím hodnocení dle § 119 odst. 2 písm. d) bod. 1. zákona.</a:t>
            </a:r>
          </a:p>
        </p:txBody>
      </p:sp>
    </p:spTree>
    <p:extLst>
      <p:ext uri="{BB962C8B-B14F-4D97-AF65-F5344CB8AC3E}">
        <p14:creationId xmlns:p14="http://schemas.microsoft.com/office/powerpoint/2010/main" val="355916039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137881"/>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75.         </a:t>
            </a:r>
            <a:r>
              <a:rPr lang="cs-CZ" sz="2200" dirty="0">
                <a:solidFill>
                  <a:srgbClr val="FF0000"/>
                </a:solidFill>
                <a:effectLst/>
                <a:ea typeface="Calibri" panose="020F0502020204030204" pitchFamily="34" charset="0"/>
                <a:cs typeface="Times New Roman" panose="02020603050405020304" pitchFamily="18" charset="0"/>
              </a:rPr>
              <a:t>Úřad dále uvádí, že kromě samotného rozdílného typu náplně přitom vybraný dodavatel u této položky plnění současně uvedl, že se jedná o náplň o kapacitě 140 ml, ačkoli kapacita inkoustové náplně </a:t>
            </a:r>
            <a:r>
              <a:rPr lang="cs-CZ" sz="2200" dirty="0">
                <a:effectLst/>
                <a:ea typeface="Calibri" panose="020F0502020204030204" pitchFamily="34" charset="0"/>
                <a:cs typeface="Times New Roman" panose="02020603050405020304" pitchFamily="18" charset="0"/>
              </a:rPr>
              <a:t>PFI-102 M i PFI-104 M </a:t>
            </a:r>
            <a:r>
              <a:rPr lang="cs-CZ" sz="2200" dirty="0">
                <a:solidFill>
                  <a:srgbClr val="FF0000"/>
                </a:solidFill>
                <a:effectLst/>
                <a:ea typeface="Calibri" panose="020F0502020204030204" pitchFamily="34" charset="0"/>
                <a:cs typeface="Times New Roman" panose="02020603050405020304" pitchFamily="18" charset="0"/>
              </a:rPr>
              <a:t>dle společnosti CANON CZ činí shodně 130 ml, což potvrzují i veřejně dostupné údaje uváděné u těchto náplní na trhu</a:t>
            </a:r>
            <a:r>
              <a:rPr lang="cs-CZ" sz="2200" dirty="0">
                <a:effectLst/>
                <a:ea typeface="Calibri" panose="020F0502020204030204" pitchFamily="34" charset="0"/>
                <a:cs typeface="Times New Roman" panose="02020603050405020304" pitchFamily="18" charset="0"/>
              </a:rPr>
              <a:t>[9]. </a:t>
            </a:r>
            <a:r>
              <a:rPr lang="cs-CZ" sz="2200" dirty="0">
                <a:solidFill>
                  <a:srgbClr val="7030A0"/>
                </a:solidFill>
                <a:effectLst/>
                <a:ea typeface="Calibri" panose="020F0502020204030204" pitchFamily="34" charset="0"/>
                <a:cs typeface="Times New Roman" panose="02020603050405020304" pitchFamily="18" charset="0"/>
              </a:rPr>
              <a:t>Obviněný přitom z důvodu, že účastník zadávacího řízení nabídl konkrétní náplň s udávaným objemem vyšším, než byla její oficiální kapacita, rozhodl o vyloučení takového dodavatele (dodavatele </a:t>
            </a:r>
            <a:r>
              <a:rPr lang="cs-CZ" sz="2200" dirty="0" err="1">
                <a:solidFill>
                  <a:srgbClr val="7030A0"/>
                </a:solidFill>
                <a:effectLst/>
                <a:ea typeface="Calibri" panose="020F0502020204030204" pitchFamily="34" charset="0"/>
                <a:cs typeface="Times New Roman" panose="02020603050405020304" pitchFamily="18" charset="0"/>
              </a:rPr>
              <a:t>Pody</a:t>
            </a:r>
            <a:r>
              <a:rPr lang="cs-CZ" sz="2200" dirty="0">
                <a:solidFill>
                  <a:srgbClr val="7030A0"/>
                </a:solidFill>
                <a:effectLst/>
                <a:ea typeface="Calibri" panose="020F0502020204030204" pitchFamily="34" charset="0"/>
                <a:cs typeface="Times New Roman" panose="02020603050405020304" pitchFamily="18" charset="0"/>
              </a:rPr>
              <a:t> </a:t>
            </a:r>
            <a:r>
              <a:rPr lang="cs-CZ" sz="2200" dirty="0" err="1">
                <a:solidFill>
                  <a:srgbClr val="7030A0"/>
                </a:solidFill>
                <a:effectLst/>
                <a:ea typeface="Calibri" panose="020F0502020204030204" pitchFamily="34" charset="0"/>
                <a:cs typeface="Times New Roman" panose="02020603050405020304" pitchFamily="18" charset="0"/>
              </a:rPr>
              <a:t>print</a:t>
            </a:r>
            <a:r>
              <a:rPr lang="cs-CZ" sz="2200" dirty="0">
                <a:solidFill>
                  <a:srgbClr val="7030A0"/>
                </a:solidFill>
                <a:effectLst/>
                <a:ea typeface="Calibri" panose="020F0502020204030204" pitchFamily="34" charset="0"/>
                <a:cs typeface="Times New Roman" panose="02020603050405020304" pitchFamily="18" charset="0"/>
              </a:rPr>
              <a:t>), neboť dané plnění shledal jako nesplňující stanovené zadávací podmínky, kdy taková nabídka dle něj obsahuje neexistující plnění</a:t>
            </a:r>
            <a:r>
              <a:rPr lang="cs-CZ" sz="2200" dirty="0">
                <a:effectLst/>
                <a:ea typeface="Calibri" panose="020F0502020204030204" pitchFamily="34" charset="0"/>
                <a:cs typeface="Times New Roman" panose="02020603050405020304" pitchFamily="18" charset="0"/>
              </a:rPr>
              <a:t>[10]. Vybraný dodavatel tedy u předmětné položky optikou obviněného nabídl i z hlediska objemu náplně plnění, jež nevyhovuje stanoveným zadávacím podmínkám.</a:t>
            </a:r>
          </a:p>
        </p:txBody>
      </p:sp>
    </p:spTree>
    <p:extLst>
      <p:ext uri="{BB962C8B-B14F-4D97-AF65-F5344CB8AC3E}">
        <p14:creationId xmlns:p14="http://schemas.microsoft.com/office/powerpoint/2010/main" val="3446435795"/>
      </p:ext>
    </p:extLst>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060848"/>
            <a:ext cx="8784976" cy="30323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191.     </a:t>
            </a:r>
            <a:r>
              <a:rPr lang="cs-CZ" sz="2000" dirty="0">
                <a:solidFill>
                  <a:srgbClr val="767171"/>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 </a:t>
            </a:r>
            <a:r>
              <a:rPr lang="cs-CZ" sz="2000" dirty="0">
                <a:solidFill>
                  <a:srgbClr val="0070C0"/>
                </a:solidFill>
                <a:effectLst/>
                <a:ea typeface="Calibri" panose="020F0502020204030204" pitchFamily="34" charset="0"/>
                <a:cs typeface="Times New Roman" panose="02020603050405020304" pitchFamily="18" charset="0"/>
              </a:rPr>
              <a:t>účastník např.  v dílčím kritériu hodnocení „Odborná úroveň“ nabídl k naplnění konkrétního projektového cíle několik dílčích opatření, zadavatel ve zprávě uvedl pouze některé (např. 1 z 5 navržených opatření) a ostatní nespecifikoval, přičemž nebylo ani zřejmé, zda a jak tato další opatření hodnotil</a:t>
            </a:r>
            <a:r>
              <a:rPr lang="cs-CZ" sz="2000" dirty="0">
                <a:effectLst/>
                <a:ea typeface="Calibri" panose="020F0502020204030204" pitchFamily="34" charset="0"/>
                <a:cs typeface="Times New Roman" panose="02020603050405020304" pitchFamily="18" charset="0"/>
              </a:rPr>
              <a:t>. </a:t>
            </a:r>
            <a:r>
              <a:rPr lang="cs-CZ" sz="2000" dirty="0">
                <a:solidFill>
                  <a:srgbClr val="00B050"/>
                </a:solidFill>
                <a:effectLst/>
                <a:ea typeface="Calibri" panose="020F0502020204030204" pitchFamily="34" charset="0"/>
                <a:cs typeface="Times New Roman" panose="02020603050405020304" pitchFamily="18" charset="0"/>
              </a:rPr>
              <a:t>V některých částech hodnocení </a:t>
            </a:r>
            <a:r>
              <a:rPr lang="cs-CZ" sz="2000" dirty="0">
                <a:effectLst/>
                <a:ea typeface="Calibri" panose="020F0502020204030204" pitchFamily="34" charset="0"/>
                <a:cs typeface="Times New Roman" panose="02020603050405020304" pitchFamily="18" charset="0"/>
              </a:rPr>
              <a:t>(konkrétně u návrhů účastníka č. 3 k naplnění projektového cíle č. 1 v dílčím kritériu „Odborná úroveň“) </a:t>
            </a:r>
            <a:r>
              <a:rPr lang="cs-CZ" sz="2000" dirty="0">
                <a:solidFill>
                  <a:srgbClr val="00B050"/>
                </a:solidFill>
                <a:effectLst/>
                <a:ea typeface="Calibri" panose="020F0502020204030204" pitchFamily="34" charset="0"/>
                <a:cs typeface="Times New Roman" panose="02020603050405020304" pitchFamily="18" charset="0"/>
              </a:rPr>
              <a:t>dokonce zadavatel neuvedl žádné hodnocené údaje, pouze zmínil jejich počet, který však, a to Úřad zdůrazňuje, nebyl předmětem hodnocení</a:t>
            </a:r>
            <a:r>
              <a:rPr lang="cs-CZ"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4942947"/>
      </p:ext>
    </p:extLst>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15785"/>
            <a:ext cx="8784976" cy="5337551"/>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192.     Úřad dále zdůrazňuje, že </a:t>
            </a:r>
            <a:r>
              <a:rPr lang="cs-CZ" sz="2000">
                <a:solidFill>
                  <a:srgbClr val="7030A0"/>
                </a:solidFill>
                <a:effectLst/>
                <a:ea typeface="Calibri" panose="020F0502020204030204" pitchFamily="34" charset="0"/>
                <a:cs typeface="Times New Roman" panose="02020603050405020304" pitchFamily="18" charset="0"/>
              </a:rPr>
              <a:t>zpráva o hodnocení nabídek je jediným zdrojem informací týkajících se hodnocení ve vztahu k účastníkům zadávacího řízení, kteří mají možnost namítat nezákonnost postupu zadavatele</a:t>
            </a:r>
            <a:r>
              <a:rPr lang="cs-CZ" sz="2000">
                <a:effectLst/>
                <a:ea typeface="Calibri" panose="020F0502020204030204" pitchFamily="34" charset="0"/>
                <a:cs typeface="Times New Roman" panose="02020603050405020304" pitchFamily="18" charset="0"/>
              </a:rPr>
              <a:t>. Avšak </a:t>
            </a:r>
            <a:r>
              <a:rPr lang="cs-CZ" sz="2000">
                <a:solidFill>
                  <a:srgbClr val="0070C0"/>
                </a:solidFill>
                <a:effectLst/>
                <a:ea typeface="Calibri" panose="020F0502020204030204" pitchFamily="34" charset="0"/>
                <a:cs typeface="Times New Roman" panose="02020603050405020304" pitchFamily="18" charset="0"/>
              </a:rPr>
              <a:t>v případě, že zadavatel ve zprávě o hodnocení neuvede všechny údaje, které byly předmětem hodnocení, nemají účastníci jakožto odborníci na danou problematiku možnost posoudit, zda zadavatelem uvedené hodnocení skutečně odpovídá hodnoceným údajům a v důsledku toho mají velmi ztíženou možnost napadnout proces hodnocení prostřednictvím institutu námitek.</a:t>
            </a:r>
            <a:r>
              <a:rPr lang="cs-CZ" sz="2000">
                <a:effectLst/>
                <a:ea typeface="Calibri" panose="020F0502020204030204" pitchFamily="34" charset="0"/>
                <a:cs typeface="Times New Roman" panose="02020603050405020304" pitchFamily="18" charset="0"/>
              </a:rPr>
              <a:t> </a:t>
            </a:r>
            <a:r>
              <a:rPr lang="cs-CZ" sz="2000">
                <a:solidFill>
                  <a:srgbClr val="00B050"/>
                </a:solidFill>
                <a:effectLst/>
                <a:ea typeface="Calibri" panose="020F0502020204030204" pitchFamily="34" charset="0"/>
                <a:cs typeface="Times New Roman" panose="02020603050405020304" pitchFamily="18" charset="0"/>
              </a:rPr>
              <a:t>To se ostatně potvrdilo i v tomto správním řízení, kdy se navrhovatelé až v rámci seznámení s podklady pro rozhodnutí, jejichž součástí byly formuláře vyplněné účastníky zadávacího řízení, dozvěděli, které konkrétní údaje byly předmětem hodnocení</a:t>
            </a:r>
            <a:r>
              <a:rPr lang="cs-CZ" sz="2000">
                <a:effectLst/>
                <a:ea typeface="Calibri" panose="020F0502020204030204" pitchFamily="34" charset="0"/>
                <a:cs typeface="Times New Roman" panose="02020603050405020304" pitchFamily="18" charset="0"/>
              </a:rPr>
              <a:t>, a v návaznosti na to až ve vyjádření k podkladům pro rozhodnutí ve správním řízení mohli uplatnit některé námitky (např. nová argumentace navrhovatele 2 týkající se hodnocení nabídky vybraného dodavatele v dílčím kritériu hodnocení „Identifikace a řízení rizik“).</a:t>
            </a:r>
          </a:p>
        </p:txBody>
      </p:sp>
    </p:spTree>
    <p:extLst>
      <p:ext uri="{BB962C8B-B14F-4D97-AF65-F5344CB8AC3E}">
        <p14:creationId xmlns:p14="http://schemas.microsoft.com/office/powerpoint/2010/main" val="1291381170"/>
      </p:ext>
    </p:extLst>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844824"/>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193.     Ve velmi omezené míře byly ve zprávě o hodnocení nabídek uvedeny rovněž údaje, které představovaly </a:t>
            </a:r>
            <a:r>
              <a:rPr lang="cs-CZ" sz="2000" dirty="0">
                <a:solidFill>
                  <a:srgbClr val="FF0000"/>
                </a:solidFill>
                <a:effectLst/>
                <a:ea typeface="Calibri" panose="020F0502020204030204" pitchFamily="34" charset="0"/>
                <a:cs typeface="Times New Roman" panose="02020603050405020304" pitchFamily="18" charset="0"/>
              </a:rPr>
              <a:t>tzv. dominantní informace dokládající realizovatelnost a ověřitelnost navržených opatření, u kterých se zadavatel často omezil na sdělení, že tyto vyhodnotil jako velmi obecné, nedokládající schopnost opatření přispět k naplnění projektového cíle </a:t>
            </a:r>
            <a:r>
              <a:rPr lang="cs-CZ" sz="2000" dirty="0">
                <a:effectLst/>
                <a:ea typeface="Calibri" panose="020F0502020204030204" pitchFamily="34" charset="0"/>
                <a:cs typeface="Times New Roman" panose="02020603050405020304" pitchFamily="18" charset="0"/>
              </a:rPr>
              <a:t>(např. při hodnocení nabídky účastníka č. 3 ve vztahu k projektovému cíli č. 3 v dílčím kritériu „Odborná úroveň“). </a:t>
            </a:r>
            <a:r>
              <a:rPr lang="cs-CZ" sz="2000" dirty="0">
                <a:solidFill>
                  <a:srgbClr val="7030A0"/>
                </a:solidFill>
                <a:effectLst/>
                <a:ea typeface="Calibri" panose="020F0502020204030204" pitchFamily="34" charset="0"/>
                <a:cs typeface="Times New Roman" panose="02020603050405020304" pitchFamily="18" charset="0"/>
              </a:rPr>
              <a:t>U dominantních informací se zadavatel spíše v popisu hodnocení věnoval tomu, co v hodnocených nabídkách postrádá, aniž by však uvedl, jaké údaje tam uvedeny byly, aby bylo možné zpětně posoudit ze strany jednotlivých účastníků zadávacího řízení, zda skutečně nenaplňují kritéria zadavatele stanovené v zadávacích podmínkách.</a:t>
            </a:r>
            <a:r>
              <a:rPr lang="cs-CZ" sz="2000" dirty="0">
                <a:solidFill>
                  <a:srgbClr val="FF0000"/>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14410773"/>
      </p:ext>
    </p:extLst>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39B44DEC-58A1-032E-FF05-CB3AC0162CED}"/>
              </a:ext>
            </a:extLst>
          </p:cNvPr>
          <p:cNvSpPr txBox="1">
            <a:spLocks/>
          </p:cNvSpPr>
          <p:nvPr/>
        </p:nvSpPr>
        <p:spPr>
          <a:xfrm>
            <a:off x="269776" y="404664"/>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Použití JŘBU z důvodu neexistující hospodářské soutěže</a:t>
            </a:r>
          </a:p>
        </p:txBody>
      </p:sp>
      <p:graphicFrame>
        <p:nvGraphicFramePr>
          <p:cNvPr id="3" name="Tabulka 2">
            <a:extLst>
              <a:ext uri="{FF2B5EF4-FFF2-40B4-BE49-F238E27FC236}">
                <a16:creationId xmlns:a16="http://schemas.microsoft.com/office/drawing/2014/main" id="{D8173642-6AC8-5388-601A-68F3BE7816CB}"/>
              </a:ext>
            </a:extLst>
          </p:cNvPr>
          <p:cNvGraphicFramePr>
            <a:graphicFrameLocks noGrp="1"/>
          </p:cNvGraphicFramePr>
          <p:nvPr>
            <p:extLst>
              <p:ext uri="{D42A27DB-BD31-4B8C-83A1-F6EECF244321}">
                <p14:modId xmlns:p14="http://schemas.microsoft.com/office/powerpoint/2010/main" val="4243196048"/>
              </p:ext>
            </p:extLst>
          </p:nvPr>
        </p:nvGraphicFramePr>
        <p:xfrm>
          <a:off x="179512" y="908720"/>
          <a:ext cx="8784976" cy="571595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3117094239"/>
                    </a:ext>
                  </a:extLst>
                </a:gridCol>
              </a:tblGrid>
              <a:tr h="335389">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R0072/2023/VZ, č. j. ÚOHS-26630/2023/162</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2964861604"/>
                  </a:ext>
                </a:extLst>
              </a:tr>
              <a:tr h="335389">
                <a:tc>
                  <a:txBody>
                    <a:bodyPr/>
                    <a:lstStyle/>
                    <a:p>
                      <a:pPr algn="just">
                        <a:lnSpc>
                          <a:spcPct val="107000"/>
                        </a:lnSpc>
                        <a:spcAft>
                          <a:spcPts val="800"/>
                        </a:spcAft>
                      </a:pPr>
                      <a:r>
                        <a:rPr lang="cs-CZ" sz="1800" u="sng" dirty="0">
                          <a:effectLst/>
                          <a:hlinkClick r:id="rId2"/>
                        </a:rPr>
                        <a:t>https://www.uohs.cz/cs/verejne-zakazky/sbirky-rozhodnuti/detail-19135.html</a:t>
                      </a:r>
                      <a:r>
                        <a:rPr lang="cs-CZ" sz="1800" u="sng"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2480582007"/>
                  </a:ext>
                </a:extLst>
              </a:tr>
              <a:tr h="605144">
                <a:tc>
                  <a:txBody>
                    <a:bodyPr/>
                    <a:lstStyle/>
                    <a:p>
                      <a:pPr algn="just">
                        <a:lnSpc>
                          <a:spcPct val="107000"/>
                        </a:lnSpc>
                        <a:spcAft>
                          <a:spcPts val="800"/>
                        </a:spcAft>
                      </a:pPr>
                      <a:r>
                        <a:rPr lang="cs-CZ" sz="1800" dirty="0">
                          <a:effectLst/>
                        </a:rPr>
                        <a:t>Zajištění host-</a:t>
                      </a:r>
                      <a:r>
                        <a:rPr lang="cs-CZ" sz="1800" dirty="0" err="1">
                          <a:effectLst/>
                        </a:rPr>
                        <a:t>broadcastingových</a:t>
                      </a:r>
                      <a:r>
                        <a:rPr lang="cs-CZ" sz="1800" dirty="0">
                          <a:effectLst/>
                        </a:rPr>
                        <a:t> služeb pro akce pořádané v rámci CZ PRES v roce 2022 – část 1 – Zajištění televizního pokrytí / část 2 – Zajištění rozhlasového pokryt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192022376"/>
                  </a:ext>
                </a:extLst>
              </a:tr>
              <a:tr h="335389">
                <a:tc>
                  <a:txBody>
                    <a:bodyPr/>
                    <a:lstStyle/>
                    <a:p>
                      <a:pPr algn="just">
                        <a:lnSpc>
                          <a:spcPct val="107000"/>
                        </a:lnSpc>
                        <a:spcAft>
                          <a:spcPts val="800"/>
                        </a:spcAft>
                      </a:pPr>
                      <a:r>
                        <a:rPr lang="cs-CZ" sz="1800" kern="1200">
                          <a:effectLst/>
                        </a:rPr>
                        <a:t>Právní moc: 17.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539423402"/>
                  </a:ext>
                </a:extLst>
              </a:tr>
              <a:tr h="335389">
                <a:tc>
                  <a:txBody>
                    <a:bodyPr/>
                    <a:lstStyle/>
                    <a:p>
                      <a:pPr algn="just">
                        <a:lnSpc>
                          <a:spcPct val="107000"/>
                        </a:lnSpc>
                        <a:spcAft>
                          <a:spcPts val="800"/>
                        </a:spcAft>
                      </a:pPr>
                      <a:r>
                        <a:rPr lang="cs-CZ" sz="1800">
                          <a:effectLst/>
                        </a:rPr>
                        <a:t>Česká republika – Úřad vlády České republiky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2441244515"/>
                  </a:ext>
                </a:extLst>
              </a:tr>
              <a:tr h="3597913">
                <a:tc>
                  <a:txBody>
                    <a:bodyPr/>
                    <a:lstStyle/>
                    <a:p>
                      <a:pPr algn="just">
                        <a:lnSpc>
                          <a:spcPct val="107000"/>
                        </a:lnSpc>
                        <a:spcAft>
                          <a:spcPts val="800"/>
                        </a:spcAft>
                      </a:pPr>
                      <a:r>
                        <a:rPr lang="cs-CZ" sz="1800" dirty="0">
                          <a:effectLst/>
                        </a:rPr>
                        <a:t>V řízení o rozkladu jsem na základě návrhu rozkladové komise rozhodl takto:</a:t>
                      </a:r>
                    </a:p>
                    <a:p>
                      <a:pPr algn="just">
                        <a:lnSpc>
                          <a:spcPct val="107000"/>
                        </a:lnSpc>
                        <a:spcAft>
                          <a:spcPts val="800"/>
                        </a:spcAft>
                      </a:pPr>
                      <a:r>
                        <a:rPr lang="cs-CZ" sz="1800" dirty="0">
                          <a:effectLst/>
                        </a:rPr>
                        <a:t>Rozhodnutí Úřadu pro ochranu hospodářské soutěže </a:t>
                      </a:r>
                      <a:r>
                        <a:rPr lang="cs-CZ" sz="1800" dirty="0" err="1">
                          <a:effectLst/>
                        </a:rPr>
                        <a:t>sp</a:t>
                      </a:r>
                      <a:r>
                        <a:rPr lang="cs-CZ" sz="1800" dirty="0">
                          <a:effectLst/>
                        </a:rPr>
                        <a:t>. zn. ÚOHS-S0116/2023/VZ, č. j. ÚOHS-18088/2023/500 ze dne 15. 5. 2023, </a:t>
                      </a:r>
                    </a:p>
                    <a:p>
                      <a:pPr algn="just">
                        <a:lnSpc>
                          <a:spcPct val="107000"/>
                        </a:lnSpc>
                        <a:spcAft>
                          <a:spcPts val="800"/>
                        </a:spcAft>
                      </a:pPr>
                      <a:r>
                        <a:rPr lang="cs-CZ" sz="1800" b="1" dirty="0">
                          <a:effectLst/>
                        </a:rPr>
                        <a:t>ruším</a:t>
                      </a:r>
                    </a:p>
                    <a:p>
                      <a:pPr algn="just">
                        <a:lnSpc>
                          <a:spcPct val="107000"/>
                        </a:lnSpc>
                        <a:spcAft>
                          <a:spcPts val="800"/>
                        </a:spcAft>
                      </a:pPr>
                      <a:r>
                        <a:rPr lang="cs-CZ" sz="1800" dirty="0">
                          <a:effectLst/>
                        </a:rPr>
                        <a:t> a správní řízení vedené pod </a:t>
                      </a:r>
                      <a:r>
                        <a:rPr lang="cs-CZ" sz="1800" dirty="0" err="1">
                          <a:effectLst/>
                        </a:rPr>
                        <a:t>sp</a:t>
                      </a:r>
                      <a:r>
                        <a:rPr lang="cs-CZ" sz="1800" dirty="0">
                          <a:effectLst/>
                        </a:rPr>
                        <a:t>. zn. ÚOHS-S0116/2023/VZ ve věci možného spáchání pokračování v přestupku podle § 268 odst. 1 písm. a) ZZVZ, kterého se měl dopustit obviněný tím, že nedodržel pravidlo pro zadání veřejné zakázky stanovené v § 55 zákona, když zadával v jednacím řízení bez uveřejnění veřejnou zakázku „Zajištění host-</a:t>
                      </a:r>
                      <a:r>
                        <a:rPr lang="cs-CZ" sz="1800" dirty="0" err="1">
                          <a:effectLst/>
                        </a:rPr>
                        <a:t>broadcastingových</a:t>
                      </a:r>
                      <a:r>
                        <a:rPr lang="cs-CZ" sz="1800" dirty="0">
                          <a:effectLst/>
                        </a:rPr>
                        <a:t> služeb pro akce pořádané v rámci CZ PRES v roce 2022 – část 1 – Zajištění televizního pokrytí“ a veřejnou zakázku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6207" marR="86207" marT="43103" marB="43103"/>
                </a:tc>
                <a:extLst>
                  <a:ext uri="{0D108BD9-81ED-4DB2-BD59-A6C34878D82A}">
                    <a16:rowId xmlns:a16="http://schemas.microsoft.com/office/drawing/2014/main" val="1680140421"/>
                  </a:ext>
                </a:extLst>
              </a:tr>
            </a:tbl>
          </a:graphicData>
        </a:graphic>
      </p:graphicFrame>
    </p:spTree>
    <p:extLst>
      <p:ext uri="{BB962C8B-B14F-4D97-AF65-F5344CB8AC3E}">
        <p14:creationId xmlns:p14="http://schemas.microsoft.com/office/powerpoint/2010/main" val="546366977"/>
      </p:ext>
    </p:extLst>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39B44DEC-58A1-032E-FF05-CB3AC0162CED}"/>
              </a:ext>
            </a:extLst>
          </p:cNvPr>
          <p:cNvSpPr txBox="1">
            <a:spLocks/>
          </p:cNvSpPr>
          <p:nvPr/>
        </p:nvSpPr>
        <p:spPr>
          <a:xfrm>
            <a:off x="269776" y="404664"/>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Použití JŘBU z důvodu neexistující hospodářské soutěže</a:t>
            </a:r>
          </a:p>
        </p:txBody>
      </p:sp>
      <p:graphicFrame>
        <p:nvGraphicFramePr>
          <p:cNvPr id="5" name="Tabulka 4">
            <a:extLst>
              <a:ext uri="{FF2B5EF4-FFF2-40B4-BE49-F238E27FC236}">
                <a16:creationId xmlns:a16="http://schemas.microsoft.com/office/drawing/2014/main" id="{9E9A97BD-F001-CDED-A3A2-875674C2D460}"/>
              </a:ext>
            </a:extLst>
          </p:cNvPr>
          <p:cNvGraphicFramePr>
            <a:graphicFrameLocks noGrp="1"/>
          </p:cNvGraphicFramePr>
          <p:nvPr>
            <p:extLst>
              <p:ext uri="{D42A27DB-BD31-4B8C-83A1-F6EECF244321}">
                <p14:modId xmlns:p14="http://schemas.microsoft.com/office/powerpoint/2010/main" val="3095853432"/>
              </p:ext>
            </p:extLst>
          </p:nvPr>
        </p:nvGraphicFramePr>
        <p:xfrm>
          <a:off x="179512" y="1340768"/>
          <a:ext cx="8784976" cy="3209544"/>
        </p:xfrm>
        <a:graphic>
          <a:graphicData uri="http://schemas.openxmlformats.org/drawingml/2006/table">
            <a:tbl>
              <a:tblPr firstRow="1" bandRow="1"/>
              <a:tblGrid>
                <a:gridCol w="8784976">
                  <a:extLst>
                    <a:ext uri="{9D8B030D-6E8A-4147-A177-3AD203B41FA5}">
                      <a16:colId xmlns:a16="http://schemas.microsoft.com/office/drawing/2014/main" val="1415979985"/>
                    </a:ext>
                  </a:extLst>
                </a:gridCol>
              </a:tblGrid>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„Zajištění host-</a:t>
                      </a:r>
                      <a:r>
                        <a:rPr lang="cs-CZ" sz="1800" dirty="0" err="1">
                          <a:solidFill>
                            <a:srgbClr val="000000"/>
                          </a:solidFill>
                          <a:effectLst/>
                          <a:latin typeface="+mn-lt"/>
                          <a:ea typeface="Times New Roman" panose="02020603050405020304" pitchFamily="18" charset="0"/>
                          <a:cs typeface="Calibri" panose="020F0502020204030204" pitchFamily="34" charset="0"/>
                        </a:rPr>
                        <a:t>broadcastingových</a:t>
                      </a:r>
                      <a:r>
                        <a:rPr lang="cs-CZ" sz="1800" dirty="0">
                          <a:solidFill>
                            <a:srgbClr val="000000"/>
                          </a:solidFill>
                          <a:effectLst/>
                          <a:latin typeface="+mn-lt"/>
                          <a:ea typeface="Times New Roman" panose="02020603050405020304" pitchFamily="18" charset="0"/>
                          <a:cs typeface="Calibri" panose="020F0502020204030204" pitchFamily="34" charset="0"/>
                        </a:rPr>
                        <a:t> služeb pro akce pořádané v rámci CZ PRES v roce 2022 – část 2 – Zajištění rozhlasového pokrytí“ uzavřel aniž by byly splněny podmínky pro postup v tomto druhu zadávacího řízení, a to včetně podmínek uvedených v § 63 odst. 3 písm. b) citovaného zákona, na které cit. obviněný odkazuje, neboť obviněný ve vztahu k předmětu plnění uvedených veřejných zakázek údajně neprokázal neexistenci hospodářské soutěže z technických důvodů, přičemž svým postupem mohl ovlivnit výběr dodavatele,</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zastavuji</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podle § 257 písm. f) cit. zákona, neboť nebyly zjištěny důvody pro uložení pokuty podle § 268 téhož zákona.</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015184160"/>
                  </a:ext>
                </a:extLst>
              </a:tr>
            </a:tbl>
          </a:graphicData>
        </a:graphic>
      </p:graphicFrame>
    </p:spTree>
    <p:extLst>
      <p:ext uri="{BB962C8B-B14F-4D97-AF65-F5344CB8AC3E}">
        <p14:creationId xmlns:p14="http://schemas.microsoft.com/office/powerpoint/2010/main" val="3661514020"/>
      </p:ext>
    </p:extLst>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E097E23-C0B4-FD8A-0772-593E78729AB8}"/>
              </a:ext>
            </a:extLst>
          </p:cNvPr>
          <p:cNvSpPr txBox="1"/>
          <p:nvPr/>
        </p:nvSpPr>
        <p:spPr>
          <a:xfrm>
            <a:off x="143508" y="1772816"/>
            <a:ext cx="8856984" cy="3526093"/>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 63 odst. 3 písm. b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(3) Zadavatel může také použít jednací řízení bez uveřejnění, pokud veřejná zakázka může být splněna pouze určitým dodavatelem, neboť</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a) předmětem plnění veřejné zakázky je </a:t>
            </a:r>
            <a:r>
              <a:rPr lang="cs-CZ" sz="2000" strike="sngStrike" dirty="0">
                <a:solidFill>
                  <a:srgbClr val="FF0000"/>
                </a:solidFill>
                <a:effectLst/>
                <a:ea typeface="Calibri" panose="020F0502020204030204" pitchFamily="34" charset="0"/>
                <a:cs typeface="Times New Roman" panose="02020603050405020304" pitchFamily="18" charset="0"/>
              </a:rPr>
              <a:t>jedinečné</a:t>
            </a:r>
            <a:r>
              <a:rPr lang="cs-CZ" sz="2000" dirty="0">
                <a:solidFill>
                  <a:srgbClr val="FF0000"/>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umělecké dílo nebo výkon,</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b) z technických důvodů neexistuje hospodářská soutěž, nebo</a:t>
            </a:r>
          </a:p>
          <a:p>
            <a:pPr algn="just"/>
            <a:r>
              <a:rPr lang="cs-CZ" sz="2000" dirty="0">
                <a:effectLst/>
                <a:ea typeface="Calibri" panose="020F0502020204030204" pitchFamily="34" charset="0"/>
                <a:cs typeface="Times New Roman" panose="02020603050405020304" pitchFamily="18" charset="0"/>
              </a:rPr>
              <a:t>c) je to nezbytné z důvodu ochrany výhradních práv včetně práv duševního vlastnictví.</a:t>
            </a:r>
          </a:p>
        </p:txBody>
      </p:sp>
      <p:sp>
        <p:nvSpPr>
          <p:cNvPr id="5" name="object 3">
            <a:extLst>
              <a:ext uri="{FF2B5EF4-FFF2-40B4-BE49-F238E27FC236}">
                <a16:creationId xmlns:a16="http://schemas.microsoft.com/office/drawing/2014/main" id="{834C740E-BCF0-0CD9-BEDF-A434C4FB982F}"/>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Použití JŘBU z důvodu neexistující hospodářské soutěže</a:t>
            </a:r>
          </a:p>
        </p:txBody>
      </p:sp>
    </p:spTree>
    <p:extLst>
      <p:ext uri="{BB962C8B-B14F-4D97-AF65-F5344CB8AC3E}">
        <p14:creationId xmlns:p14="http://schemas.microsoft.com/office/powerpoint/2010/main" val="2174510326"/>
      </p:ext>
    </p:extLst>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5976B53-DF38-A875-B14D-AEC0F4AE9910}"/>
              </a:ext>
            </a:extLst>
          </p:cNvPr>
          <p:cNvSpPr txBox="1"/>
          <p:nvPr/>
        </p:nvSpPr>
        <p:spPr>
          <a:xfrm>
            <a:off x="269776" y="1844824"/>
            <a:ext cx="8604448" cy="3831242"/>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uzavřel veřejnou zakázku v jednacím řízení bez uveřejnění s Českým rozhlasem a Českou televizí</a:t>
            </a:r>
          </a:p>
          <a:p>
            <a:pPr marL="342900" lvl="0" indent="-342900">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použil JŘBU z důvodu neexistující hospodářské soutěže dle § 63 odst. 3 písm. b ZZVZ</a:t>
            </a:r>
          </a:p>
          <a:p>
            <a:pPr marL="342900" lvl="0" indent="-342900">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Úřad v I. stupni rozhodl, že zadání veřejné zakázky v JŘBU bylo v rozporu se zákonem</a:t>
            </a:r>
          </a:p>
          <a:p>
            <a:pPr marL="342900" lvl="0" indent="-342900">
              <a:lnSpc>
                <a:spcPct val="150000"/>
              </a:lnSpc>
              <a:spcAft>
                <a:spcPts val="800"/>
              </a:spcAft>
              <a:buFont typeface="Symbol" panose="05050102010706020507" pitchFamily="18" charset="2"/>
              <a:buChar char=""/>
            </a:pPr>
            <a:r>
              <a:rPr lang="cs-CZ" sz="2000" b="1" dirty="0">
                <a:effectLst/>
                <a:ea typeface="Calibri" panose="020F0502020204030204" pitchFamily="34" charset="0"/>
                <a:cs typeface="Times New Roman" panose="02020603050405020304" pitchFamily="18" charset="0"/>
              </a:rPr>
              <a:t>Předseda Úřadu prvostupňové rozhodnutí zrušil</a:t>
            </a:r>
            <a:endParaRPr lang="cs-CZ" sz="2000"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17DB9E16-4B85-9E71-B98A-108B1003B544}"/>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Použití JŘBU z důvodu neexistující hospodářské soutěže</a:t>
            </a:r>
          </a:p>
        </p:txBody>
      </p:sp>
    </p:spTree>
    <p:extLst>
      <p:ext uri="{BB962C8B-B14F-4D97-AF65-F5344CB8AC3E}">
        <p14:creationId xmlns:p14="http://schemas.microsoft.com/office/powerpoint/2010/main" val="1085017618"/>
      </p:ext>
    </p:extLst>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769316"/>
            <a:ext cx="8964488" cy="6162906"/>
          </a:xfrm>
          <a:prstGeom prst="rect">
            <a:avLst/>
          </a:prstGeom>
          <a:noFill/>
        </p:spPr>
        <p:txBody>
          <a:bodyPr wrap="square">
            <a:spAutoFit/>
          </a:bodyPr>
          <a:lstStyle/>
          <a:p>
            <a:pPr algn="just">
              <a:lnSpc>
                <a:spcPct val="107000"/>
              </a:lnSpc>
              <a:spcAft>
                <a:spcPts val="800"/>
              </a:spcAft>
            </a:pPr>
            <a:r>
              <a:rPr lang="cs-CZ" sz="1850" dirty="0">
                <a:effectLst/>
                <a:ea typeface="Calibri" panose="020F0502020204030204" pitchFamily="34" charset="0"/>
                <a:cs typeface="Times New Roman" panose="02020603050405020304" pitchFamily="18" charset="0"/>
              </a:rPr>
              <a:t>26.         </a:t>
            </a:r>
            <a:r>
              <a:rPr lang="cs-CZ" sz="1850" dirty="0">
                <a:solidFill>
                  <a:srgbClr val="7030A0"/>
                </a:solidFill>
                <a:effectLst/>
                <a:ea typeface="Calibri" panose="020F0502020204030204" pitchFamily="34" charset="0"/>
                <a:cs typeface="Times New Roman" panose="02020603050405020304" pitchFamily="18" charset="0"/>
              </a:rPr>
              <a:t>Obviněný</a:t>
            </a:r>
            <a:r>
              <a:rPr lang="cs-CZ" sz="1850" dirty="0">
                <a:effectLst/>
                <a:ea typeface="Calibri" panose="020F0502020204030204" pitchFamily="34" charset="0"/>
                <a:cs typeface="Times New Roman" panose="02020603050405020304" pitchFamily="18" charset="0"/>
              </a:rPr>
              <a:t> v průběhu správního řízení </a:t>
            </a:r>
            <a:r>
              <a:rPr lang="cs-CZ" sz="1850" dirty="0">
                <a:solidFill>
                  <a:srgbClr val="7030A0"/>
                </a:solidFill>
                <a:effectLst/>
                <a:ea typeface="Calibri" panose="020F0502020204030204" pitchFamily="34" charset="0"/>
                <a:cs typeface="Times New Roman" panose="02020603050405020304" pitchFamily="18" charset="0"/>
              </a:rPr>
              <a:t>opakovaně tvrdil, že s ohledem na význam CZ PRES 2022 je pro něj naprosto zásadní, aby se mediální výstupy související s českým předsednictvím dostaly k co nejširšímu publiku, a to v maximální možné kvalitě, přičemž naplnění podmínek splňuje pouze prostřednictvím sdílení obsahu v rámci sítě EBU</a:t>
            </a:r>
            <a:r>
              <a:rPr lang="cs-CZ" sz="1850" dirty="0">
                <a:effectLst/>
                <a:ea typeface="Calibri" panose="020F0502020204030204" pitchFamily="34" charset="0"/>
                <a:cs typeface="Times New Roman" panose="02020603050405020304" pitchFamily="18" charset="0"/>
              </a:rPr>
              <a:t> (např. již ve vyjádření ze dne 14. 10. 2022). V průběhu správního řízení bylo prokázáno, že </a:t>
            </a:r>
            <a:r>
              <a:rPr lang="cs-CZ" sz="1850" dirty="0">
                <a:solidFill>
                  <a:srgbClr val="0070C0"/>
                </a:solidFill>
                <a:effectLst/>
                <a:ea typeface="Calibri" panose="020F0502020204030204" pitchFamily="34" charset="0"/>
                <a:cs typeface="Times New Roman" panose="02020603050405020304" pitchFamily="18" charset="0"/>
              </a:rPr>
              <a:t>členství v EBU mají v České republice pouze vybraný dodavatel ČT a vybraný dodavatel ČRo</a:t>
            </a:r>
            <a:r>
              <a:rPr lang="cs-CZ" sz="1850" dirty="0">
                <a:effectLst/>
                <a:ea typeface="Calibri" panose="020F0502020204030204" pitchFamily="34" charset="0"/>
                <a:cs typeface="Times New Roman" panose="02020603050405020304" pitchFamily="18" charset="0"/>
              </a:rPr>
              <a:t> (stanoviska EBU ze dne 17. 3. 2022 a 6. 4. 2022). Obviněný dále podrobně vysvětloval, jaké </a:t>
            </a:r>
            <a:r>
              <a:rPr lang="cs-CZ" sz="1850" dirty="0">
                <a:solidFill>
                  <a:srgbClr val="00B050"/>
                </a:solidFill>
                <a:effectLst/>
                <a:ea typeface="Calibri" panose="020F0502020204030204" pitchFamily="34" charset="0"/>
                <a:cs typeface="Times New Roman" panose="02020603050405020304" pitchFamily="18" charset="0"/>
              </a:rPr>
              <a:t>specifické technické zabezpečení je spojeno se členstvím v EBU s tím, že žádný jiný subjekt takovým technickým vybavením nedisponuje </a:t>
            </a:r>
            <a:r>
              <a:rPr lang="cs-CZ" sz="1850" dirty="0">
                <a:effectLst/>
                <a:ea typeface="Calibri" panose="020F0502020204030204" pitchFamily="34" charset="0"/>
                <a:cs typeface="Times New Roman" panose="02020603050405020304" pitchFamily="18" charset="0"/>
              </a:rPr>
              <a:t>(např. vyjádření ze dne 16. 9. 2022) – toto tvrzení Úřad v průběhu řízení nevyvracel. Dále zadavatel tvrdil, že </a:t>
            </a:r>
            <a:r>
              <a:rPr lang="cs-CZ" sz="1850" dirty="0">
                <a:solidFill>
                  <a:srgbClr val="FF0000"/>
                </a:solidFill>
                <a:effectLst/>
                <a:ea typeface="Calibri" panose="020F0502020204030204" pitchFamily="34" charset="0"/>
                <a:cs typeface="Times New Roman" panose="02020603050405020304" pitchFamily="18" charset="0"/>
              </a:rPr>
              <a:t>žádný jiný dodavatel nemá přístup k technologii, kterou disponují členové EBU, přičemž ten by bylo možné zajistit pouze v poddodavatelském vztahu</a:t>
            </a:r>
            <a:r>
              <a:rPr lang="cs-CZ" sz="1850" dirty="0">
                <a:effectLst/>
                <a:ea typeface="Calibri" panose="020F0502020204030204" pitchFamily="34" charset="0"/>
                <a:cs typeface="Times New Roman" panose="02020603050405020304" pitchFamily="18" charset="0"/>
              </a:rPr>
              <a:t> – ani tento argument Úřad nerozporoval. K tomu pak obviněný poukazoval zejména na skutečnost, že </a:t>
            </a:r>
            <a:r>
              <a:rPr lang="cs-CZ" sz="1850" dirty="0">
                <a:solidFill>
                  <a:srgbClr val="7030A0"/>
                </a:solidFill>
                <a:effectLst/>
                <a:ea typeface="Calibri" panose="020F0502020204030204" pitchFamily="34" charset="0"/>
                <a:cs typeface="Times New Roman" panose="02020603050405020304" pitchFamily="18" charset="0"/>
              </a:rPr>
              <a:t>zajištění přístupu jiného subjektu k technickému vybavení vybraných dodavatelů by přinášelo značné problémy v organizaci vysílání.</a:t>
            </a:r>
            <a:r>
              <a:rPr lang="cs-CZ" sz="1850" dirty="0">
                <a:effectLst/>
                <a:ea typeface="Calibri" panose="020F0502020204030204" pitchFamily="34" charset="0"/>
                <a:cs typeface="Times New Roman" panose="02020603050405020304" pitchFamily="18" charset="0"/>
              </a:rPr>
              <a:t> Dále v doplnění podaného rozkladu obviněný zaslal odborné stanovisko, jímž prokazuje svá tvrzení vznesená v průběhu správního řízení (zde je vhodné podotknout, že v řízení o přestupku je k tomu obviněný oprávněn i v řízení o rozkladu a správní orgán je povinen tato tvrzení zohlednit – pozn. předsedy Úřadu).</a:t>
            </a:r>
          </a:p>
        </p:txBody>
      </p:sp>
    </p:spTree>
    <p:extLst>
      <p:ext uri="{BB962C8B-B14F-4D97-AF65-F5344CB8AC3E}">
        <p14:creationId xmlns:p14="http://schemas.microsoft.com/office/powerpoint/2010/main" val="182553981"/>
      </p:ext>
    </p:extLst>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2776"/>
            <a:ext cx="8784976" cy="434958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34.         </a:t>
            </a:r>
            <a:r>
              <a:rPr lang="cs-CZ" sz="2000" dirty="0">
                <a:solidFill>
                  <a:srgbClr val="767171"/>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 členem EBU se může stát pouze takové médium, které plní službu veřejnoprávního média na území určitého státu a přidruženým nebo schváleným členem pouze takové médium, jehož účast považuje EBU za přínosnou[1]. </a:t>
            </a:r>
            <a:r>
              <a:rPr lang="cs-CZ" sz="2000" dirty="0">
                <a:solidFill>
                  <a:srgbClr val="0070C0"/>
                </a:solidFill>
                <a:effectLst/>
                <a:ea typeface="Calibri" panose="020F0502020204030204" pitchFamily="34" charset="0"/>
                <a:cs typeface="Times New Roman" panose="02020603050405020304" pitchFamily="18" charset="0"/>
              </a:rPr>
              <a:t>Pokud jde o nečleny EBU pak jejich účast při plnění veřejné zakázky by vždy vyžadovala zajištění přístupu do sítě EBU prostřednictvím specifického technologického vybavení. </a:t>
            </a:r>
            <a:r>
              <a:rPr lang="cs-CZ" sz="2000" dirty="0">
                <a:effectLst/>
                <a:ea typeface="Calibri" panose="020F0502020204030204" pitchFamily="34" charset="0"/>
                <a:cs typeface="Times New Roman" panose="02020603050405020304" pitchFamily="18" charset="0"/>
              </a:rPr>
              <a:t>Zadavatel k tomu dále uváděl, že „</a:t>
            </a:r>
            <a:r>
              <a:rPr lang="cs-CZ" sz="2000" dirty="0">
                <a:solidFill>
                  <a:srgbClr val="00B050"/>
                </a:solidFill>
                <a:effectLst/>
                <a:ea typeface="Calibri" panose="020F0502020204030204" pitchFamily="34" charset="0"/>
                <a:cs typeface="Times New Roman" panose="02020603050405020304" pitchFamily="18" charset="0"/>
              </a:rPr>
              <a:t>subjekt, který není členem EBU, by sice mohl získat přístup k satelitním trasám </a:t>
            </a:r>
            <a:r>
              <a:rPr lang="cs-CZ" sz="2000" dirty="0">
                <a:effectLst/>
                <a:ea typeface="Calibri" panose="020F0502020204030204" pitchFamily="34" charset="0"/>
                <a:cs typeface="Times New Roman" panose="02020603050405020304" pitchFamily="18" charset="0"/>
              </a:rPr>
              <a:t>(např. formou pronájmu), </a:t>
            </a:r>
            <a:r>
              <a:rPr lang="cs-CZ" sz="2000" dirty="0">
                <a:solidFill>
                  <a:srgbClr val="00B050"/>
                </a:solidFill>
                <a:effectLst/>
                <a:ea typeface="Calibri" panose="020F0502020204030204" pitchFamily="34" charset="0"/>
                <a:cs typeface="Times New Roman" panose="02020603050405020304" pitchFamily="18" charset="0"/>
              </a:rPr>
              <a:t>avšak za mnohem vyšší finanční náklady, a to jak pro daný subjekt, ale i pro každou třetí stranu (zahraniční média), </a:t>
            </a:r>
            <a:r>
              <a:rPr lang="cs-CZ" sz="2000" dirty="0">
                <a:effectLst/>
                <a:ea typeface="Calibri" panose="020F0502020204030204" pitchFamily="34" charset="0"/>
                <a:cs typeface="Times New Roman" panose="02020603050405020304" pitchFamily="18" charset="0"/>
              </a:rPr>
              <a:t>která by chtěla takový audiovizuální obsah získat, neboť ˏbezplatně lze sdílený obsah distribuovat pouze v rámci EBU </a:t>
            </a:r>
            <a:r>
              <a:rPr lang="cs-CZ" sz="2000" dirty="0" err="1">
                <a:effectLst/>
                <a:ea typeface="Calibri" panose="020F0502020204030204" pitchFamily="34" charset="0"/>
                <a:cs typeface="Times New Roman" panose="02020603050405020304" pitchFamily="18" charset="0"/>
              </a:rPr>
              <a:t>News</a:t>
            </a:r>
            <a:r>
              <a:rPr lang="cs-CZ" sz="2000" dirty="0">
                <a:effectLst/>
                <a:ea typeface="Calibri" panose="020F0502020204030204" pitchFamily="34" charset="0"/>
                <a:cs typeface="Times New Roman" panose="02020603050405020304" pitchFamily="18" charset="0"/>
              </a:rPr>
              <a:t> Exchange, do kterého mají přístup výhradně členové EBUˊ“ (viz shrnutí obsažené v bodu 34 napadeného rozhodnutí).</a:t>
            </a:r>
          </a:p>
        </p:txBody>
      </p:sp>
    </p:spTree>
    <p:extLst>
      <p:ext uri="{BB962C8B-B14F-4D97-AF65-F5344CB8AC3E}">
        <p14:creationId xmlns:p14="http://schemas.microsoft.com/office/powerpoint/2010/main" val="1995986094"/>
      </p:ext>
    </p:extLst>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61807"/>
            <a:ext cx="8784976" cy="5996193"/>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35.         V nyní rozhodovaném případě, a Úřad takovou úvahu v napadeném rozhodnutí ani nečinil, si nelze představit situaci, kdy by některé soukromoprávní médium usilovalo o členství v EBU nebo status přidruženého či schváleného člena pouze pro účely účasti v nyní řešených veřejných zakázkách. </a:t>
            </a:r>
            <a:r>
              <a:rPr lang="cs-CZ" sz="2000">
                <a:solidFill>
                  <a:srgbClr val="FF0000"/>
                </a:solidFill>
                <a:effectLst/>
                <a:ea typeface="Calibri" panose="020F0502020204030204" pitchFamily="34" charset="0"/>
                <a:cs typeface="Times New Roman" panose="02020603050405020304" pitchFamily="18" charset="0"/>
              </a:rPr>
              <a:t>Lze zcela přijmout tvrzení obviněného, podle něhož by proces vybudování technické infrastruktury nutné pro přístup do sítě EBU představoval velkou finanční investici a rovněž dlouhodobější činnost počítanou v řádech měsíců. Těžko si tak lze představit, že by plnění této konkrétní veřejné zakázky mohlo být pro některá ze soukromoprávních médií natolik zajímavé, aby vynaložila takové úsilí k získání technologií nutných pro přístup do sítě EBU. </a:t>
            </a:r>
            <a:r>
              <a:rPr lang="cs-CZ" sz="2000">
                <a:effectLst/>
                <a:ea typeface="Calibri" panose="020F0502020204030204" pitchFamily="34" charset="0"/>
                <a:cs typeface="Times New Roman" panose="02020603050405020304" pitchFamily="18" charset="0"/>
              </a:rPr>
              <a:t>V té souvislosti je nutné si rovněž uvědomit, že předmětem veřejných zakázek je přenos televizního vysílání a souvisejícího obsahu a přenos rozhlasového vysílání z akcí a zasedání souvisejících s předsednictvím ČR v EU, jedná se tedy spíše o politické akce, což není oblast, na kterou se primárně zaměřovala soukromoprávní média, neboť lze očekávat spíše menší zájem divácké populace, jež je cílovou skupinou těchto médií, přičemž ekonomický přínos pro ně lze považovat v takovém případě za minimální.   </a:t>
            </a:r>
          </a:p>
        </p:txBody>
      </p:sp>
    </p:spTree>
    <p:extLst>
      <p:ext uri="{BB962C8B-B14F-4D97-AF65-F5344CB8AC3E}">
        <p14:creationId xmlns:p14="http://schemas.microsoft.com/office/powerpoint/2010/main" val="128937002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861807"/>
            <a:ext cx="9144000" cy="5996193"/>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82.         </a:t>
            </a:r>
            <a:r>
              <a:rPr lang="cs-CZ" sz="2000">
                <a:solidFill>
                  <a:srgbClr val="00B050"/>
                </a:solidFill>
                <a:effectLst/>
                <a:ea typeface="Calibri" panose="020F0502020204030204" pitchFamily="34" charset="0"/>
                <a:cs typeface="Times New Roman" panose="02020603050405020304" pitchFamily="18" charset="0"/>
              </a:rPr>
              <a:t>V základu lze jistě souhlasit s obviněným, že za správnost a úplnost zadávacích podmínek je odpovědný zadavatel, stejně jako s tím, že za správnost a úplnost své nabídky je naopak odpovědný dodavatel</a:t>
            </a:r>
            <a:r>
              <a:rPr lang="cs-CZ" sz="2000">
                <a:effectLst/>
                <a:ea typeface="Calibri" panose="020F0502020204030204" pitchFamily="34" charset="0"/>
                <a:cs typeface="Times New Roman" panose="02020603050405020304" pitchFamily="18" charset="0"/>
              </a:rPr>
              <a:t>, což ostatně konstatoval i sám Úřad nejen v příkazu, ale i zde v tomto rozhodnutí (viz bod 64. odůvodnění tohoto rozhodnutí). </a:t>
            </a:r>
            <a:r>
              <a:rPr lang="cs-CZ" sz="2000">
                <a:solidFill>
                  <a:srgbClr val="0070C0"/>
                </a:solidFill>
                <a:effectLst/>
                <a:ea typeface="Calibri" panose="020F0502020204030204" pitchFamily="34" charset="0"/>
                <a:cs typeface="Times New Roman" panose="02020603050405020304" pitchFamily="18" charset="0"/>
              </a:rPr>
              <a:t>V případě, kdy určitý dodavatel, resp. jím sestavená nabídka nesplňuje závazné zadávací podmínky, tedy musí takovýto uchazeč právě s ohledem na odpovědnost za svou nabídku nést i důsledky dané skutečnosti, které v případě vybraného dodavatele zpravidla vedou až k jeho vyloučení ze zadávacího řízení </a:t>
            </a:r>
            <a:r>
              <a:rPr lang="cs-CZ" sz="2000">
                <a:effectLst/>
                <a:ea typeface="Calibri" panose="020F0502020204030204" pitchFamily="34" charset="0"/>
                <a:cs typeface="Times New Roman" panose="02020603050405020304" pitchFamily="18" charset="0"/>
              </a:rPr>
              <a:t>(srov. § 48 odst. 8 zákona). </a:t>
            </a:r>
            <a:r>
              <a:rPr lang="cs-CZ" sz="2000">
                <a:solidFill>
                  <a:srgbClr val="FF0000"/>
                </a:solidFill>
                <a:effectLst/>
                <a:ea typeface="Calibri" panose="020F0502020204030204" pitchFamily="34" charset="0"/>
                <a:cs typeface="Times New Roman" panose="02020603050405020304" pitchFamily="18" charset="0"/>
              </a:rPr>
              <a:t>S pouhým odkazem na odpovědnost dodavatele za vlastní nabídku však zcela jistě nelze dovozovat, že zadavatel nemá ve vztahu k posuzování obdržených nabídek a ověřování naplnění zadávacích podmínek žádné povinnosti. </a:t>
            </a:r>
            <a:r>
              <a:rPr lang="cs-CZ" sz="2000">
                <a:effectLst/>
                <a:ea typeface="Calibri" panose="020F0502020204030204" pitchFamily="34" charset="0"/>
                <a:cs typeface="Times New Roman" panose="02020603050405020304" pitchFamily="18" charset="0"/>
              </a:rPr>
              <a:t>Naopak právě úlohou zadavatele je zajistit, aby vlastní zadávací řízení probíhalo v mezích zákona a stanovených zadávacích podmínek. </a:t>
            </a:r>
            <a:r>
              <a:rPr lang="cs-CZ" sz="2000">
                <a:solidFill>
                  <a:srgbClr val="7030A0"/>
                </a:solidFill>
                <a:effectLst/>
                <a:ea typeface="Calibri" panose="020F0502020204030204" pitchFamily="34" charset="0"/>
                <a:cs typeface="Times New Roman" panose="02020603050405020304" pitchFamily="18" charset="0"/>
              </a:rPr>
              <a:t>Za zákonný průběh zadávacího řízení tedy odpovídá primárně zadavatel, jenž podle § 39 odst. 2 písm. a) zákona vybírá z účastníků zadávacího řízení vybraného dodavatele, a to mj. na základě posouzení splnění podmínek účasti v zadávacím řízení, mezi něž patří i technické podmínky</a:t>
            </a:r>
            <a:r>
              <a:rPr lang="cs-CZ" sz="2000">
                <a:effectLst/>
                <a:ea typeface="Calibri" panose="020F0502020204030204" pitchFamily="34" charset="0"/>
                <a:cs typeface="Times New Roman" panose="02020603050405020304" pitchFamily="18" charset="0"/>
              </a:rPr>
              <a:t> vymezující požadovaný předmět plnění…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6776021"/>
      </p:ext>
    </p:extLst>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2776"/>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36.         </a:t>
            </a:r>
            <a:r>
              <a:rPr lang="cs-CZ" sz="2000" dirty="0">
                <a:solidFill>
                  <a:srgbClr val="7030A0"/>
                </a:solidFill>
                <a:effectLst/>
                <a:ea typeface="Calibri" panose="020F0502020204030204" pitchFamily="34" charset="0"/>
                <a:cs typeface="Times New Roman" panose="02020603050405020304" pitchFamily="18" charset="0"/>
              </a:rPr>
              <a:t>Další možnost účasti soukromoprávního média by mohla vyplývat ze spolupráce se členem EBU, tedy že by existovala smlouva se členem EBU</a:t>
            </a:r>
            <a:r>
              <a:rPr lang="cs-CZ" sz="2000" dirty="0">
                <a:effectLst/>
                <a:ea typeface="Calibri" panose="020F0502020204030204" pitchFamily="34" charset="0"/>
                <a:cs typeface="Times New Roman" panose="02020603050405020304" pitchFamily="18" charset="0"/>
              </a:rPr>
              <a:t>, která by umožnila přístup jinému subjektu k jeho technologiím a infrastruktuře. (…) Nadto </a:t>
            </a:r>
            <a:r>
              <a:rPr lang="cs-CZ" sz="2000" dirty="0">
                <a:solidFill>
                  <a:srgbClr val="0070C0"/>
                </a:solidFill>
                <a:effectLst/>
                <a:ea typeface="Calibri" panose="020F0502020204030204" pitchFamily="34" charset="0"/>
                <a:cs typeface="Times New Roman" panose="02020603050405020304" pitchFamily="18" charset="0"/>
              </a:rPr>
              <a:t>obviněný velmi přiléhavě argumentoval tím, že si lze jen stěží představit důvod, pro který by vybraní dodavatelé měli poskytovat jiným subjektům své technologie za situace, kdy mohou veřejné zakázky realizovat sami</a:t>
            </a:r>
            <a:r>
              <a:rPr lang="cs-CZ" sz="2000" dirty="0">
                <a:effectLst/>
                <a:ea typeface="Calibri" panose="020F0502020204030204" pitchFamily="34" charset="0"/>
                <a:cs typeface="Times New Roman" panose="02020603050405020304" pitchFamily="18" charset="0"/>
              </a:rPr>
              <a:t>, přičemž k tomu, aby se stali poddodavateli pro předmětné veřejné zakázky, je nelze žádným způsobem nutit. Současně je také nutné vzít v úvahu, že pokud by se vybraní dodavatelé stali poddodavateli, pak by byli fakticky poddodavateli pro každého „potenciálního“ jiného uchazeče, čímž by však fakticky byla volná soutěž o veřejné zakázky také značně omezena, neboť základem nabízeného plnění by byly zřejmě služby veřejnoprávních medií. Pokud jde o ekonomickou výhodnost takového spojení, k tomu bude pojednáno níže.</a:t>
            </a:r>
          </a:p>
        </p:txBody>
      </p:sp>
    </p:spTree>
    <p:extLst>
      <p:ext uri="{BB962C8B-B14F-4D97-AF65-F5344CB8AC3E}">
        <p14:creationId xmlns:p14="http://schemas.microsoft.com/office/powerpoint/2010/main" val="681748663"/>
      </p:ext>
    </p:extLst>
  </p:cSld>
  <p:clrMapOvr>
    <a:masterClrMapping/>
  </p:clrMapOvr>
  <p:transition>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84325"/>
            <a:ext cx="8784976" cy="5349606"/>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43.         </a:t>
            </a:r>
            <a:r>
              <a:rPr lang="cs-CZ" sz="1900" dirty="0">
                <a:solidFill>
                  <a:srgbClr val="00B050"/>
                </a:solidFill>
                <a:effectLst/>
                <a:ea typeface="Calibri" panose="020F0502020204030204" pitchFamily="34" charset="0"/>
                <a:cs typeface="Times New Roman" panose="02020603050405020304" pitchFamily="18" charset="0"/>
              </a:rPr>
              <a:t>Obviněný v průběhu správního řízení nerozporoval, že by nebylo možné veřejné zakázky realizovat prostřednictvím jiných členů EBU, nicméně k tomu uváděl ekonomické argumenty svědčící o tom, že mezi členy EBU fakticky soutěž neexistuje, neboť případné nabídky by musely být logicky vyšší, jelikož by nutně obsahovaly náklady na převoz techniky</a:t>
            </a:r>
            <a:r>
              <a:rPr lang="cs-CZ" sz="1900" dirty="0">
                <a:effectLst/>
                <a:ea typeface="Calibri" panose="020F0502020204030204" pitchFamily="34" charset="0"/>
                <a:cs typeface="Times New Roman" panose="02020603050405020304" pitchFamily="18" charset="0"/>
              </a:rPr>
              <a:t>, další cestovní náklady zaměstnanců a případně i ubytovací náklady. Je tedy nutné vzít v potaz, že jsou zde členové EBU, kteří by mohli disponovat stejným technickým vybavením jako mají vybraní dodavatelé, rovněž mají přístup do sítě a EBU a byli by schopni plnění poskytnout ve srovnatelné kvalitě jako vybraní dodavatelé.</a:t>
            </a:r>
          </a:p>
          <a:p>
            <a:pPr algn="just"/>
            <a:r>
              <a:rPr lang="cs-CZ" sz="1900" dirty="0">
                <a:effectLst/>
                <a:ea typeface="Calibri" panose="020F0502020204030204" pitchFamily="34" charset="0"/>
                <a:cs typeface="Times New Roman" panose="02020603050405020304" pitchFamily="18" charset="0"/>
              </a:rPr>
              <a:t>47.         </a:t>
            </a:r>
            <a:r>
              <a:rPr lang="cs-CZ" sz="1900" dirty="0">
                <a:solidFill>
                  <a:srgbClr val="FF0000"/>
                </a:solidFill>
                <a:effectLst/>
                <a:ea typeface="Calibri" panose="020F0502020204030204" pitchFamily="34" charset="0"/>
                <a:cs typeface="Times New Roman" panose="02020603050405020304" pitchFamily="18" charset="0"/>
              </a:rPr>
              <a:t>Zadavatel zcela srozumitelným způsobem vyjmenoval předpokládané náklady, které by byly s takovou účastí nutně spojeny a které by představovaly navýšení ceny veřejné zakázky. Úřad se pak s tvrzeními obviněného vypořádal tím způsobem, že pokud obviněný soutěž neprovedl, pak nemá pro svá tvrzení oporu. </a:t>
            </a:r>
            <a:r>
              <a:rPr lang="cs-CZ" sz="1900" dirty="0">
                <a:solidFill>
                  <a:srgbClr val="7030A0"/>
                </a:solidFill>
                <a:effectLst/>
                <a:ea typeface="Calibri" panose="020F0502020204030204" pitchFamily="34" charset="0"/>
                <a:cs typeface="Times New Roman" panose="02020603050405020304" pitchFamily="18" charset="0"/>
              </a:rPr>
              <a:t>S takovým posouzením ovšem nelze souhlasit. Předně argumenty, které obviněný předložil, jsou zcela logické a mají ekonomicky racionální základ. Současně jsou pak podporována i obsahem stanovisek EBU, která si zadavatel vyžádal ještě před samotným zadáním veřejných zakázek. </a:t>
            </a:r>
            <a:r>
              <a:rPr lang="cs-CZ" sz="19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14145453"/>
      </p:ext>
    </p:extLst>
  </p:cSld>
  <p:clrMapOvr>
    <a:masterClrMapping/>
  </p:clrMapOvr>
  <p:transition>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878743"/>
            <a:ext cx="8964488" cy="593438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47.         …</a:t>
            </a:r>
            <a:r>
              <a:rPr lang="cs-CZ" sz="1900" dirty="0">
                <a:solidFill>
                  <a:srgbClr val="FF0000"/>
                </a:solidFill>
                <a:effectLst/>
                <a:ea typeface="Calibri" panose="020F0502020204030204" pitchFamily="34" charset="0"/>
                <a:cs typeface="Times New Roman" panose="02020603050405020304" pitchFamily="18" charset="0"/>
              </a:rPr>
              <a:t> </a:t>
            </a:r>
            <a:r>
              <a:rPr lang="cs-CZ" sz="1900" dirty="0">
                <a:solidFill>
                  <a:srgbClr val="0070C0"/>
                </a:solidFill>
                <a:effectLst/>
                <a:ea typeface="Calibri" panose="020F0502020204030204" pitchFamily="34" charset="0"/>
                <a:cs typeface="Times New Roman" panose="02020603050405020304" pitchFamily="18" charset="0"/>
              </a:rPr>
              <a:t>Mimoto ovšem požadavek na to, aby byla nejprve provedena soutěž, aby na jejím výsledku bylo možné verifikovat, zda obviněný své argumenty ustál, či nikoliv, by představovalo fakticky zahájení soutěže pouze pro soutěž</a:t>
            </a:r>
            <a:r>
              <a:rPr lang="cs-CZ" sz="1900" dirty="0">
                <a:effectLst/>
                <a:ea typeface="Calibri" panose="020F0502020204030204" pitchFamily="34" charset="0"/>
                <a:cs typeface="Times New Roman" panose="02020603050405020304" pitchFamily="18" charset="0"/>
              </a:rPr>
              <a:t>, neboť s ohledem na specifický předmět veřejné zakázky a její technickou stránku </a:t>
            </a:r>
            <a:r>
              <a:rPr lang="cs-CZ" sz="1900" dirty="0">
                <a:solidFill>
                  <a:srgbClr val="00B050"/>
                </a:solidFill>
                <a:effectLst/>
                <a:ea typeface="Calibri" panose="020F0502020204030204" pitchFamily="34" charset="0"/>
                <a:cs typeface="Times New Roman" panose="02020603050405020304" pitchFamily="18" charset="0"/>
              </a:rPr>
              <a:t>lze jen stěží očekávat, že by soutěžitelé ze zahraničí, kteří jsou v obdobném postavení jako vybraní dodavatelé a disponují stejnými technickými prostředky, nabídli nižší cenu za předmět veřejné zakázky za situace, kdy obviněným předestřené zvýšené náklady na převoz techniky a personální zabezpečení v zahraničí by nepochybně musely vstoupit do cenové nabídky.</a:t>
            </a:r>
            <a:endParaRPr lang="cs-CZ" sz="1900" dirty="0">
              <a:effectLst/>
              <a:ea typeface="Calibri" panose="020F0502020204030204" pitchFamily="34" charset="0"/>
              <a:cs typeface="Times New Roman" panose="02020603050405020304" pitchFamily="18" charset="0"/>
            </a:endParaRPr>
          </a:p>
          <a:p>
            <a:pPr algn="just"/>
            <a:r>
              <a:rPr lang="cs-CZ" sz="1900" dirty="0">
                <a:effectLst/>
                <a:ea typeface="Calibri" panose="020F0502020204030204" pitchFamily="34" charset="0"/>
                <a:cs typeface="Times New Roman" panose="02020603050405020304" pitchFamily="18" charset="0"/>
              </a:rPr>
              <a:t>50.         </a:t>
            </a:r>
            <a:r>
              <a:rPr lang="cs-CZ" sz="1900" dirty="0">
                <a:solidFill>
                  <a:srgbClr val="767171"/>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 </a:t>
            </a:r>
            <a:r>
              <a:rPr lang="cs-CZ" sz="1900" dirty="0">
                <a:solidFill>
                  <a:srgbClr val="FF0000"/>
                </a:solidFill>
                <a:effectLst/>
                <a:ea typeface="Calibri" panose="020F0502020204030204" pitchFamily="34" charset="0"/>
                <a:cs typeface="Times New Roman" panose="02020603050405020304" pitchFamily="18" charset="0"/>
              </a:rPr>
              <a:t>Hovoří-li zákonodárce na tomto místě o hospodářské soutěži, má na mysli efektivní hospodářskou soutěž o veřejnou zakázku, tedy takovou, která disponuje alespoň základními předpoklady k tomu, aby zadavateli zajistila ekonomicky nejvýhodnější nabídku. </a:t>
            </a:r>
            <a:r>
              <a:rPr lang="cs-CZ" sz="1900" dirty="0">
                <a:solidFill>
                  <a:srgbClr val="7030A0"/>
                </a:solidFill>
                <a:effectLst/>
                <a:ea typeface="Calibri" panose="020F0502020204030204" pitchFamily="34" charset="0"/>
                <a:cs typeface="Times New Roman" panose="02020603050405020304" pitchFamily="18" charset="0"/>
              </a:rPr>
              <a:t>Zadavatel nicméně nejen aktivně a řádně tvrdil, ale i prokazoval, že jakákoliv hypoteticky obdržená nabídka, odlišná od nabídky vybraných dodavatelů by musela být logicky vyšší, neboť by obsahovala takové náklady, které vybraný dodavatel s ohledem na své geografické působení vynaložit nemusí</a:t>
            </a:r>
            <a:r>
              <a:rPr lang="cs-CZ" sz="1900" dirty="0">
                <a:effectLst/>
                <a:ea typeface="Calibri" panose="020F0502020204030204" pitchFamily="34" charset="0"/>
                <a:cs typeface="Times New Roman" panose="02020603050405020304" pitchFamily="18" charset="0"/>
              </a:rPr>
              <a:t>, přičemž k tomu poskytl i odborné posouzení, které i přesto, že důkazně nedosahuje na sílu znaleckého posudku, poskytuje logickou oporu argumentům obviněného. …</a:t>
            </a:r>
          </a:p>
        </p:txBody>
      </p:sp>
    </p:spTree>
    <p:extLst>
      <p:ext uri="{BB962C8B-B14F-4D97-AF65-F5344CB8AC3E}">
        <p14:creationId xmlns:p14="http://schemas.microsoft.com/office/powerpoint/2010/main" val="780481860"/>
      </p:ext>
    </p:extLst>
  </p:cSld>
  <p:clrMapOvr>
    <a:masterClrMapping/>
  </p:clrMapOvr>
  <p:transition>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00791"/>
          </a:xfrm>
          <a:prstGeom prst="rect">
            <a:avLst/>
          </a:prstGeom>
          <a:noFill/>
        </p:spPr>
        <p:txBody>
          <a:bodyPr wrap="square">
            <a:spAutoFit/>
          </a:bodyPr>
          <a:lstStyle/>
          <a:p>
            <a:pPr algn="just">
              <a:lnSpc>
                <a:spcPct val="107000"/>
              </a:lnSpc>
              <a:spcAft>
                <a:spcPts val="800"/>
              </a:spcAft>
            </a:pPr>
            <a:r>
              <a:rPr lang="cs-CZ" sz="1900">
                <a:effectLst/>
                <a:ea typeface="Calibri" panose="020F0502020204030204" pitchFamily="34" charset="0"/>
                <a:cs typeface="Times New Roman" panose="02020603050405020304" pitchFamily="18" charset="0"/>
              </a:rPr>
              <a:t>53.         Po posouzení skutkových okolností daného případu tak </a:t>
            </a:r>
            <a:r>
              <a:rPr lang="cs-CZ" sz="1900">
                <a:solidFill>
                  <a:srgbClr val="0070C0"/>
                </a:solidFill>
                <a:effectLst/>
                <a:ea typeface="Calibri" panose="020F0502020204030204" pitchFamily="34" charset="0"/>
                <a:cs typeface="Times New Roman" panose="02020603050405020304" pitchFamily="18" charset="0"/>
              </a:rPr>
              <a:t>je třeba uzavřít, že hospodářská soutěž o předmětné veřejné zakázky fakticky neexistuje, to však nikoliv výlučně pro specifické technické důvody</a:t>
            </a:r>
            <a:r>
              <a:rPr lang="cs-CZ" sz="1900">
                <a:effectLst/>
                <a:ea typeface="Calibri" panose="020F0502020204030204" pitchFamily="34" charset="0"/>
                <a:cs typeface="Times New Roman" panose="02020603050405020304" pitchFamily="18" charset="0"/>
              </a:rPr>
              <a:t>, jejichž existenci se obviněnému podařilo ve správním řízení prokázat, </a:t>
            </a:r>
            <a:r>
              <a:rPr lang="cs-CZ" sz="1900">
                <a:solidFill>
                  <a:srgbClr val="0070C0"/>
                </a:solidFill>
                <a:effectLst/>
                <a:ea typeface="Calibri" panose="020F0502020204030204" pitchFamily="34" charset="0"/>
                <a:cs typeface="Times New Roman" panose="02020603050405020304" pitchFamily="18" charset="0"/>
              </a:rPr>
              <a:t>ale rovněž pro existenci zásadních ekonomických aspektů, které by v konečném důsledku vedly k tomu, že by žádná efektivní soutěž neproběhla</a:t>
            </a:r>
            <a:r>
              <a:rPr lang="cs-CZ" sz="1900">
                <a:solidFill>
                  <a:srgbClr val="00B050"/>
                </a:solidFill>
                <a:effectLst/>
                <a:ea typeface="Calibri" panose="020F0502020204030204" pitchFamily="34" charset="0"/>
                <a:cs typeface="Times New Roman" panose="02020603050405020304" pitchFamily="18" charset="0"/>
              </a:rPr>
              <a:t>. </a:t>
            </a:r>
            <a:r>
              <a:rPr lang="cs-CZ" sz="1900">
                <a:effectLst/>
                <a:ea typeface="Calibri" panose="020F0502020204030204" pitchFamily="34" charset="0"/>
                <a:cs typeface="Times New Roman" panose="02020603050405020304" pitchFamily="18" charset="0"/>
              </a:rPr>
              <a:t>Tyto ekonomické aspekty přitom pramení právě z technické výjimečnosti postavení vybraných dodavatelů. </a:t>
            </a:r>
            <a:r>
              <a:rPr lang="cs-CZ" sz="1900">
                <a:solidFill>
                  <a:srgbClr val="00B050"/>
                </a:solidFill>
                <a:effectLst/>
                <a:ea typeface="Calibri" panose="020F0502020204030204" pitchFamily="34" charset="0"/>
                <a:cs typeface="Times New Roman" panose="02020603050405020304" pitchFamily="18" charset="0"/>
              </a:rPr>
              <a:t>Je tedy nutno posoudit i stránku ekonomické výhodnosti a hospodárnosti situace, že by měl obviněný realizovat jiný druh zadávacího řízení než právě jednací řízení bez uveřejnění.  </a:t>
            </a:r>
            <a:r>
              <a:rPr lang="cs-CZ" sz="1900">
                <a:effectLst/>
                <a:ea typeface="Calibri" panose="020F0502020204030204" pitchFamily="34" charset="0"/>
                <a:cs typeface="Times New Roman" panose="02020603050405020304" pitchFamily="18" charset="0"/>
              </a:rPr>
              <a:t>V tomto smyslu obviněný udržel nejen břemeno tvrzení, ale i důkazní, tedy dostatečně zdůvodnil a prokázal, proč by se takový postup jevil ekonomicky neefektivním. Za situace, kdy zde existují takové důvody, pro něž </a:t>
            </a:r>
            <a:r>
              <a:rPr lang="cs-CZ" sz="1900">
                <a:solidFill>
                  <a:srgbClr val="FF0000"/>
                </a:solidFill>
                <a:effectLst/>
                <a:ea typeface="Calibri" panose="020F0502020204030204" pitchFamily="34" charset="0"/>
                <a:cs typeface="Times New Roman" panose="02020603050405020304" pitchFamily="18" charset="0"/>
              </a:rPr>
              <a:t>lze dospět k závěru, že reálně neexistuje soutěž o veřejnou zakázku, pak jediný závěr, který lze učinit, je, že v daném případě zadavatel osvědčil důvody pro zadání veřejných zakázek v jednacím řízení bez uveřejnění </a:t>
            </a:r>
            <a:r>
              <a:rPr lang="cs-CZ" sz="1900">
                <a:effectLst/>
                <a:ea typeface="Calibri" panose="020F0502020204030204" pitchFamily="34" charset="0"/>
                <a:cs typeface="Times New Roman" panose="02020603050405020304" pitchFamily="18" charset="0"/>
              </a:rPr>
              <a:t>a naplnil podmínky stanovené v § 63 odst. 3 písm. b) zákona v souvislosti se zásadami 3E, tedy zásadami hospodárnosti, účelnosti a efektivnosti při vynakládání veřejných prostředků.</a:t>
            </a:r>
          </a:p>
        </p:txBody>
      </p:sp>
    </p:spTree>
    <p:extLst>
      <p:ext uri="{BB962C8B-B14F-4D97-AF65-F5344CB8AC3E}">
        <p14:creationId xmlns:p14="http://schemas.microsoft.com/office/powerpoint/2010/main" val="2514417040"/>
      </p:ext>
    </p:extLst>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39B44DEC-58A1-032E-FF05-CB3AC0162CED}"/>
              </a:ext>
            </a:extLst>
          </p:cNvPr>
          <p:cNvSpPr txBox="1">
            <a:spLocks/>
          </p:cNvSpPr>
          <p:nvPr/>
        </p:nvSpPr>
        <p:spPr>
          <a:xfrm>
            <a:off x="269574" y="340176"/>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Výklad zadávacích podmínek</a:t>
            </a:r>
          </a:p>
        </p:txBody>
      </p:sp>
      <p:graphicFrame>
        <p:nvGraphicFramePr>
          <p:cNvPr id="2" name="Tabulka 1">
            <a:extLst>
              <a:ext uri="{FF2B5EF4-FFF2-40B4-BE49-F238E27FC236}">
                <a16:creationId xmlns:a16="http://schemas.microsoft.com/office/drawing/2014/main" id="{083587C5-2278-81AC-206C-4E4859D78029}"/>
              </a:ext>
            </a:extLst>
          </p:cNvPr>
          <p:cNvGraphicFramePr>
            <a:graphicFrameLocks noGrp="1"/>
          </p:cNvGraphicFramePr>
          <p:nvPr/>
        </p:nvGraphicFramePr>
        <p:xfrm>
          <a:off x="-202" y="704828"/>
          <a:ext cx="9144000" cy="606838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638159359"/>
                    </a:ext>
                  </a:extLst>
                </a:gridCol>
              </a:tblGrid>
              <a:tr h="121920">
                <a:tc>
                  <a:txBody>
                    <a:bodyPr/>
                    <a:lstStyle/>
                    <a:p>
                      <a:pPr algn="just">
                        <a:lnSpc>
                          <a:spcPct val="107000"/>
                        </a:lnSpc>
                        <a:spcAft>
                          <a:spcPts val="800"/>
                        </a:spcAft>
                      </a:pPr>
                      <a:r>
                        <a:rPr lang="cs-CZ" sz="1800" kern="1200">
                          <a:effectLst/>
                        </a:rPr>
                        <a:t>Sp.zn. ÚOHS-</a:t>
                      </a:r>
                      <a:r>
                        <a:rPr lang="cs-CZ" sz="1800">
                          <a:effectLst/>
                        </a:rPr>
                        <a:t> </a:t>
                      </a:r>
                      <a:r>
                        <a:rPr lang="cs-CZ" sz="1800" kern="1200">
                          <a:effectLst/>
                        </a:rPr>
                        <a:t>S0232/2023/VZ, č. j. ÚOHS-25729/2023/500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27939446"/>
                  </a:ext>
                </a:extLst>
              </a:tr>
              <a:tr h="0">
                <a:tc>
                  <a:txBody>
                    <a:bodyPr/>
                    <a:lstStyle/>
                    <a:p>
                      <a:pPr algn="just">
                        <a:lnSpc>
                          <a:spcPct val="107000"/>
                        </a:lnSpc>
                        <a:spcAft>
                          <a:spcPts val="800"/>
                        </a:spcAft>
                      </a:pPr>
                      <a:r>
                        <a:rPr lang="cs-CZ" sz="1800" u="sng">
                          <a:effectLst/>
                          <a:hlinkClick r:id="rId2"/>
                        </a:rPr>
                        <a:t>https://www.uohs.cz/cs/verejne-zakazky/sbirky-rozhodnuti/detail-19138.html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78600698"/>
                  </a:ext>
                </a:extLst>
              </a:tr>
              <a:tr h="0">
                <a:tc>
                  <a:txBody>
                    <a:bodyPr/>
                    <a:lstStyle/>
                    <a:p>
                      <a:pPr algn="just">
                        <a:lnSpc>
                          <a:spcPct val="107000"/>
                        </a:lnSpc>
                        <a:spcAft>
                          <a:spcPts val="800"/>
                        </a:spcAft>
                      </a:pPr>
                      <a:r>
                        <a:rPr lang="cs-CZ" sz="1800">
                          <a:effectLst/>
                        </a:rPr>
                        <a:t>Pokládka asfaltového betonu v Mostě</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31488324"/>
                  </a:ext>
                </a:extLst>
              </a:tr>
              <a:tr h="0">
                <a:tc>
                  <a:txBody>
                    <a:bodyPr/>
                    <a:lstStyle/>
                    <a:p>
                      <a:pPr algn="just">
                        <a:lnSpc>
                          <a:spcPct val="107000"/>
                        </a:lnSpc>
                        <a:spcAft>
                          <a:spcPts val="800"/>
                        </a:spcAft>
                      </a:pPr>
                      <a:r>
                        <a:rPr lang="cs-CZ" sz="1800" kern="1200">
                          <a:effectLst/>
                        </a:rPr>
                        <a:t>Právní moc: 26. 7.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3699305"/>
                  </a:ext>
                </a:extLst>
              </a:tr>
              <a:tr h="0">
                <a:tc>
                  <a:txBody>
                    <a:bodyPr/>
                    <a:lstStyle/>
                    <a:p>
                      <a:pPr algn="just">
                        <a:lnSpc>
                          <a:spcPct val="100000"/>
                        </a:lnSpc>
                        <a:spcAft>
                          <a:spcPts val="800"/>
                        </a:spcAft>
                      </a:pPr>
                      <a:r>
                        <a:rPr lang="cs-CZ" sz="1800" dirty="0">
                          <a:effectLst/>
                        </a:rPr>
                        <a:t>Technické služby města Mostu a.s.</a:t>
                      </a:r>
                    </a:p>
                    <a:p>
                      <a:pPr algn="just">
                        <a:lnSpc>
                          <a:spcPct val="100000"/>
                        </a:lnSpc>
                        <a:spcAft>
                          <a:spcPts val="800"/>
                        </a:spcAft>
                      </a:pPr>
                      <a:r>
                        <a:rPr lang="cs-CZ" sz="1800" dirty="0">
                          <a:effectLst/>
                        </a:rPr>
                        <a:t>MI </a:t>
                      </a:r>
                      <a:r>
                        <a:rPr lang="cs-CZ" sz="1800" dirty="0" err="1">
                          <a:effectLst/>
                        </a:rPr>
                        <a:t>Roads</a:t>
                      </a:r>
                      <a:r>
                        <a:rPr lang="cs-CZ" sz="1800" dirty="0">
                          <a:effectLst/>
                        </a:rPr>
                        <a:t> a.s.</a:t>
                      </a:r>
                    </a:p>
                    <a:p>
                      <a:pPr algn="just">
                        <a:lnSpc>
                          <a:spcPct val="100000"/>
                        </a:lnSpc>
                        <a:spcAft>
                          <a:spcPts val="800"/>
                        </a:spcAft>
                      </a:pPr>
                      <a:r>
                        <a:rPr lang="cs-CZ" sz="1800" dirty="0" err="1">
                          <a:effectLst/>
                        </a:rPr>
                        <a:t>Doprastav</a:t>
                      </a:r>
                      <a:r>
                        <a:rPr lang="cs-CZ" sz="1800" dirty="0">
                          <a:effectLst/>
                        </a:rPr>
                        <a:t>, a.s.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259889317"/>
                  </a:ext>
                </a:extLst>
              </a:tr>
              <a:tr h="138430">
                <a:tc>
                  <a:txBody>
                    <a:bodyPr/>
                    <a:lstStyle/>
                    <a:p>
                      <a:pPr algn="just">
                        <a:lnSpc>
                          <a:spcPct val="107000"/>
                        </a:lnSpc>
                        <a:spcAft>
                          <a:spcPts val="800"/>
                        </a:spcAft>
                      </a:pPr>
                      <a:r>
                        <a:rPr lang="cs-CZ" sz="1600" dirty="0">
                          <a:effectLst/>
                        </a:rPr>
                        <a:t>Výrok II.- Zadavatel nedodržel při zadávání rámcové dohody „Pokládka asfaltového betonu v Mostě“ v užším řízení pravidla stanovená v § 122 odst. 7 ve spojení s § 48 odst. 2 písm. a) a b) a § 132 odst. 1 ZZVZ, když svým rozhodnutím vyloučil navrhovatele ze zadávacího řízení na citovanou rámcovou dohodu s odůvodněním, že citovaný navrhovatel nepředložil výpis z evidence Rejstříku trestů významného akcionáře dodavatele požadovaný v čl. 17 zadávací dokumentace, přestože citovaný navrhovatel uvedl, že předložil doklady o kvalifikaci všech osob, které se budou podílet na plnění rámcové dohody a že prokázání základní způsobilosti významného akcionáře vybraného dodavatele nebylo v zadávacích podmínkách požadováno, a zadávací podmínka uvedená v čl. 17 zadávací dokumentace umožňovala i takový výklad, podle něhož by se požadavek na prokázání splnění základní způsobilosti dle § 74 odst. 1 písm. a) citovaného zákona významných společníků nebo akcionářů vztahoval pouze na jiné osoby účastnící se realizace plnění dle rámcové dohody a nikoliv tedy na vybraného dodavatele a poddodavatele, přičemž tento postup mohl ovlivnit výběr dodavatele a dosud nedošlo k uzavření smlouvy.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68891737"/>
                  </a:ext>
                </a:extLst>
              </a:tr>
            </a:tbl>
          </a:graphicData>
        </a:graphic>
      </p:graphicFrame>
    </p:spTree>
    <p:extLst>
      <p:ext uri="{BB962C8B-B14F-4D97-AF65-F5344CB8AC3E}">
        <p14:creationId xmlns:p14="http://schemas.microsoft.com/office/powerpoint/2010/main" val="4262991163"/>
      </p:ext>
    </p:extLst>
  </p:cSld>
  <p:clrMapOvr>
    <a:masterClrMapping/>
  </p:clrMapOvr>
  <p:transition>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E097E23-C0B4-FD8A-0772-593E78729AB8}"/>
              </a:ext>
            </a:extLst>
          </p:cNvPr>
          <p:cNvSpPr txBox="1"/>
          <p:nvPr/>
        </p:nvSpPr>
        <p:spPr>
          <a:xfrm>
            <a:off x="143508" y="980728"/>
            <a:ext cx="8856984" cy="5751703"/>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36 odst. 3 ZZVZ</a:t>
            </a:r>
            <a:endParaRPr lang="cs-CZ"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Zadávací podmínky</a:t>
            </a:r>
            <a:endParaRPr lang="cs-CZ" sz="18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(3) Zadávací podmínky zadavatel stanoví a poskytne dodavatelům v podrobnostech nezbytných pro účast dodavatele v zadávacím řízení. Zadavatel nesmí přenášet odpovědnost za správnost a úplnost zadávacích podmínek na dodavatele. </a:t>
            </a:r>
            <a:endParaRPr lang="cs-CZ" sz="18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48 odst. 2 ZZVZ</a:t>
            </a:r>
            <a:endParaRPr lang="cs-CZ" sz="1800" b="1"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Vyloučení účastníka zadávacího řízení</a:t>
            </a:r>
            <a:endParaRPr lang="cs-CZ" sz="1800" dirty="0">
              <a:effectLst/>
              <a:ea typeface="Calibri" panose="020F0502020204030204" pitchFamily="34" charset="0"/>
              <a:cs typeface="Times New Roman" panose="02020603050405020304" pitchFamily="18" charset="0"/>
            </a:endParaRPr>
          </a:p>
          <a:p>
            <a:pPr>
              <a:lnSpc>
                <a:spcPct val="107000"/>
              </a:lnSpc>
              <a:spcAft>
                <a:spcPts val="800"/>
              </a:spcAft>
            </a:pPr>
            <a:r>
              <a:rPr lang="cs-CZ" sz="1800" b="1" dirty="0">
                <a:solidFill>
                  <a:srgbClr val="000000"/>
                </a:solidFill>
                <a:effectLst/>
                <a:highlight>
                  <a:srgbClr val="FFFFFF"/>
                </a:highlight>
                <a:ea typeface="Times New Roman" panose="02020603050405020304" pitchFamily="18" charset="0"/>
                <a:cs typeface="Times New Roman" panose="02020603050405020304" pitchFamily="18" charset="0"/>
              </a:rPr>
              <a:t> </a:t>
            </a: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(2) Zadavatel může vyloučit účastníka zadávacího řízení, pokud údaje, doklady, vzorky nebo modely předložené účastníkem zadávacího řízení</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a) nesplňují zadávací podmínky nebo je účastník zadávacího řízení ve stanovené lhůtě nedoložil,</a:t>
            </a:r>
            <a:endParaRPr lang="cs-CZ"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highlight>
                  <a:srgbClr val="FFFFFF"/>
                </a:highlight>
                <a:ea typeface="Times New Roman" panose="02020603050405020304" pitchFamily="18" charset="0"/>
                <a:cs typeface="Times New Roman" panose="02020603050405020304" pitchFamily="18" charset="0"/>
              </a:rPr>
              <a:t>b) nebyly účastníkem zadávacího řízení objasněny nebo doplněny na základě žádosti podle § 46, nebo</a:t>
            </a:r>
            <a:endParaRPr lang="cs-CZ" sz="1800" dirty="0">
              <a:effectLst/>
              <a:ea typeface="Calibri" panose="020F0502020204030204" pitchFamily="34" charset="0"/>
              <a:cs typeface="Times New Roman" panose="02020603050405020304" pitchFamily="18" charset="0"/>
            </a:endParaRPr>
          </a:p>
          <a:p>
            <a:r>
              <a:rPr lang="cs-CZ" sz="1800" dirty="0">
                <a:solidFill>
                  <a:srgbClr val="000000"/>
                </a:solidFill>
                <a:effectLst/>
                <a:highlight>
                  <a:srgbClr val="FFFFFF"/>
                </a:highlight>
                <a:ea typeface="Times New Roman" panose="02020603050405020304" pitchFamily="18" charset="0"/>
              </a:rPr>
              <a:t>c) neodpovídají skutečnosti a měly nebo mohou mít vliv na posouzení podmínek účasti nebo na naplnění kritérií hodnocení.</a:t>
            </a:r>
            <a:endParaRPr lang="cs-CZ" sz="2000" dirty="0">
              <a:effectLst/>
              <a:ea typeface="Calibri" panose="020F0502020204030204" pitchFamily="34" charset="0"/>
              <a:cs typeface="Times New Roman" panose="02020603050405020304" pitchFamily="18" charset="0"/>
            </a:endParaRPr>
          </a:p>
        </p:txBody>
      </p:sp>
      <p:sp>
        <p:nvSpPr>
          <p:cNvPr id="5" name="object 3">
            <a:extLst>
              <a:ext uri="{FF2B5EF4-FFF2-40B4-BE49-F238E27FC236}">
                <a16:creationId xmlns:a16="http://schemas.microsoft.com/office/drawing/2014/main" id="{834C740E-BCF0-0CD9-BEDF-A434C4FB982F}"/>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Výklad zadávacích podmínek</a:t>
            </a:r>
          </a:p>
        </p:txBody>
      </p:sp>
    </p:spTree>
    <p:extLst>
      <p:ext uri="{BB962C8B-B14F-4D97-AF65-F5344CB8AC3E}">
        <p14:creationId xmlns:p14="http://schemas.microsoft.com/office/powerpoint/2010/main" val="2738562794"/>
      </p:ext>
    </p:extLst>
  </p:cSld>
  <p:clrMapOvr>
    <a:masterClrMapping/>
  </p:clrMapOvr>
  <p:transition>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5976B53-DF38-A875-B14D-AEC0F4AE9910}"/>
              </a:ext>
            </a:extLst>
          </p:cNvPr>
          <p:cNvSpPr txBox="1"/>
          <p:nvPr/>
        </p:nvSpPr>
        <p:spPr>
          <a:xfrm>
            <a:off x="275523" y="1196752"/>
            <a:ext cx="8604448" cy="5080558"/>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cs-CZ" sz="1800" dirty="0">
                <a:effectLst/>
                <a:ea typeface="Calibri" panose="020F0502020204030204" pitchFamily="34" charset="0"/>
                <a:cs typeface="Times New Roman" panose="02020603050405020304" pitchFamily="18" charset="0"/>
              </a:rPr>
              <a:t>Zadavatel zahájil užší řízení za účelem uzavření rámcové dohody „Pokládka asfaltového betonu v Mostě“</a:t>
            </a:r>
          </a:p>
          <a:p>
            <a:pPr marL="342900" lvl="0" indent="-342900" algn="just">
              <a:lnSpc>
                <a:spcPct val="107000"/>
              </a:lnSpc>
              <a:buFont typeface="Symbol" panose="05050102010706020507" pitchFamily="18" charset="2"/>
              <a:buChar char=""/>
            </a:pPr>
            <a:r>
              <a:rPr lang="cs-CZ" sz="1800" dirty="0">
                <a:effectLst/>
                <a:ea typeface="Calibri" panose="020F0502020204030204" pitchFamily="34" charset="0"/>
                <a:cs typeface="Times New Roman" panose="02020603050405020304" pitchFamily="18" charset="0"/>
              </a:rPr>
              <a:t>Zadavatel vyzval navrhovatele k prokázání splnění základní způsobilosti dle § 74 odst. 1 písm. a) ZZVZ </a:t>
            </a:r>
            <a:r>
              <a:rPr lang="cs-CZ" sz="1800" b="1" dirty="0">
                <a:effectLst/>
                <a:ea typeface="Calibri" panose="020F0502020204030204" pitchFamily="34" charset="0"/>
                <a:cs typeface="Times New Roman" panose="02020603050405020304" pitchFamily="18" charset="0"/>
              </a:rPr>
              <a:t>„vybraným dodavatelem, poddodavateli (pro účely prokázání kvalifikace i realizačními) a jinými osobami účastnícími se realizace plnění dle rámcové dohody, vč. významných společníků nebo akcionářů těchto subjektů“</a:t>
            </a:r>
            <a:r>
              <a:rPr lang="cs-CZ" sz="1800" dirty="0">
                <a:effectLst/>
                <a:ea typeface="Calibri" panose="020F0502020204030204" pitchFamily="34" charset="0"/>
                <a:cs typeface="Times New Roman" panose="02020603050405020304" pitchFamily="18" charset="0"/>
              </a:rPr>
              <a:t> jak bylo uvedeno v zadávací dokumentaci</a:t>
            </a:r>
          </a:p>
          <a:p>
            <a:pPr marL="342900" lvl="0" indent="-342900" algn="just">
              <a:lnSpc>
                <a:spcPct val="107000"/>
              </a:lnSpc>
              <a:buFont typeface="Symbol" panose="05050102010706020507" pitchFamily="18" charset="2"/>
              <a:buChar char=""/>
            </a:pPr>
            <a:r>
              <a:rPr lang="cs-CZ" sz="1800" dirty="0">
                <a:effectLst/>
                <a:ea typeface="Calibri" panose="020F0502020204030204" pitchFamily="34" charset="0"/>
                <a:cs typeface="Times New Roman" panose="02020603050405020304" pitchFamily="18" charset="0"/>
              </a:rPr>
              <a:t>Navrhovatel nepředložil výpis Rejstříku trestů právnických osob společnosti Metrostav </a:t>
            </a:r>
            <a:r>
              <a:rPr lang="cs-CZ" sz="1800" dirty="0" err="1">
                <a:effectLst/>
                <a:ea typeface="Calibri" panose="020F0502020204030204" pitchFamily="34" charset="0"/>
                <a:cs typeface="Times New Roman" panose="02020603050405020304" pitchFamily="18" charset="0"/>
              </a:rPr>
              <a:t>Infrastructure</a:t>
            </a:r>
            <a:r>
              <a:rPr lang="cs-CZ" sz="1800" dirty="0">
                <a:effectLst/>
                <a:ea typeface="Calibri" panose="020F0502020204030204" pitchFamily="34" charset="0"/>
                <a:cs typeface="Times New Roman" panose="02020603050405020304" pitchFamily="18" charset="0"/>
              </a:rPr>
              <a:t> a.s., která je jediným akcionářem jednoho ze společníků dodavatele</a:t>
            </a:r>
          </a:p>
          <a:p>
            <a:pPr marL="342900" lvl="0" indent="-342900" algn="just">
              <a:lnSpc>
                <a:spcPct val="107000"/>
              </a:lnSpc>
              <a:buFont typeface="Symbol" panose="05050102010706020507" pitchFamily="18" charset="2"/>
              <a:buChar char=""/>
            </a:pPr>
            <a:r>
              <a:rPr lang="cs-CZ" sz="1800" dirty="0">
                <a:effectLst/>
                <a:ea typeface="Calibri" panose="020F0502020204030204" pitchFamily="34" charset="0"/>
                <a:cs typeface="Times New Roman" panose="02020603050405020304" pitchFamily="18" charset="0"/>
              </a:rPr>
              <a:t>Navrhovatel sdělil, že společnost Metrostav </a:t>
            </a:r>
            <a:r>
              <a:rPr lang="cs-CZ" sz="1800" dirty="0" err="1">
                <a:effectLst/>
                <a:ea typeface="Calibri" panose="020F0502020204030204" pitchFamily="34" charset="0"/>
                <a:cs typeface="Times New Roman" panose="02020603050405020304" pitchFamily="18" charset="0"/>
              </a:rPr>
              <a:t>Infrastructure</a:t>
            </a:r>
            <a:r>
              <a:rPr lang="cs-CZ" sz="1800" dirty="0">
                <a:effectLst/>
                <a:ea typeface="Calibri" panose="020F0502020204030204" pitchFamily="34" charset="0"/>
                <a:cs typeface="Times New Roman" panose="02020603050405020304" pitchFamily="18" charset="0"/>
              </a:rPr>
              <a:t> a. s. není účastníkem zadávacího řízení (a tedy nemůže být ani vybraným dodavatelem), není poddodavatelem a ani osobou účastnící se realizace plnění dle rámcové dohody</a:t>
            </a:r>
          </a:p>
          <a:p>
            <a:pPr marL="342900" lvl="0" indent="-342900" algn="just">
              <a:lnSpc>
                <a:spcPct val="107000"/>
              </a:lnSpc>
              <a:spcAft>
                <a:spcPts val="800"/>
              </a:spcAft>
              <a:buFont typeface="Symbol" panose="05050102010706020507" pitchFamily="18" charset="2"/>
              <a:buChar char=""/>
            </a:pPr>
            <a:r>
              <a:rPr lang="cs-CZ" sz="1800" dirty="0">
                <a:effectLst/>
                <a:ea typeface="Calibri" panose="020F0502020204030204" pitchFamily="34" charset="0"/>
                <a:cs typeface="Times New Roman" panose="02020603050405020304" pitchFamily="18" charset="0"/>
              </a:rPr>
              <a:t>Zadavatel navrhovatele vyloučil</a:t>
            </a:r>
            <a:r>
              <a:rPr lang="cs-CZ" sz="1800" u="sng" dirty="0">
                <a:effectLst/>
                <a:ea typeface="Calibri" panose="020F0502020204030204" pitchFamily="34" charset="0"/>
                <a:cs typeface="Times New Roman" panose="02020603050405020304" pitchFamily="18" charset="0"/>
              </a:rPr>
              <a:t> </a:t>
            </a:r>
            <a:endParaRPr lang="cs-CZ" sz="18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0F16C807-7913-4C99-22C3-E47DF235EC3B}"/>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Výklad zadávacích podmínek</a:t>
            </a:r>
          </a:p>
        </p:txBody>
      </p:sp>
    </p:spTree>
    <p:extLst>
      <p:ext uri="{BB962C8B-B14F-4D97-AF65-F5344CB8AC3E}">
        <p14:creationId xmlns:p14="http://schemas.microsoft.com/office/powerpoint/2010/main" val="1547673915"/>
      </p:ext>
    </p:extLst>
  </p:cSld>
  <p:clrMapOvr>
    <a:masterClrMapping/>
  </p:clrMapOvr>
  <p:transition>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1340768"/>
            <a:ext cx="8964488" cy="5008230"/>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98.         Úřad na tomto místě v obecnostech shrnuje, že </a:t>
            </a:r>
            <a:r>
              <a:rPr lang="cs-CZ" sz="2000">
                <a:solidFill>
                  <a:srgbClr val="0070C0"/>
                </a:solidFill>
                <a:effectLst/>
                <a:ea typeface="Calibri" panose="020F0502020204030204" pitchFamily="34" charset="0"/>
                <a:cs typeface="Times New Roman" panose="02020603050405020304" pitchFamily="18" charset="0"/>
              </a:rPr>
              <a:t>mezi navrhovatelem a zadavatelem je v šetřeném případě, v důsledku důvodů vedoucích k vyloučení navrhovatele, spor o výklad požadavku na „prokázání splnění základní způsobilosti dle § 74 odst. 1 písm. a) ZZVZ vybraným dodavatelem, poddodavateli (pro účely prokázání kvalifikace i realizačními) a jinými osobami účastnícími se realizace plnění dle rámcové dohody, vč. významných společníků nebo akcionářů těchto subjektů“ </a:t>
            </a:r>
            <a:r>
              <a:rPr lang="cs-CZ" sz="2000">
                <a:effectLst/>
                <a:ea typeface="Calibri" panose="020F0502020204030204" pitchFamily="34" charset="0"/>
                <a:cs typeface="Times New Roman" panose="02020603050405020304" pitchFamily="18" charset="0"/>
              </a:rPr>
              <a:t>dle č. 17 zadávací dokumentace. Navrhovatel a zadavatel zastávají odlišný výklad této zadávací podmínky, kdy </a:t>
            </a:r>
            <a:r>
              <a:rPr lang="cs-CZ" sz="2000">
                <a:solidFill>
                  <a:srgbClr val="00B050"/>
                </a:solidFill>
                <a:effectLst/>
                <a:ea typeface="Calibri" panose="020F0502020204030204" pitchFamily="34" charset="0"/>
                <a:cs typeface="Times New Roman" panose="02020603050405020304" pitchFamily="18" charset="0"/>
              </a:rPr>
              <a:t>dle názoru navrhovatele nemůže zadavatel požadovat prokázání splnění základní způsobilosti jediného akcionáře jednoho ze společníků navrhovatele, neboť tento se nebude podílet na realizaci plnění dle rámcové dohody</a:t>
            </a:r>
            <a:r>
              <a:rPr lang="cs-CZ" sz="2000">
                <a:effectLst/>
                <a:ea typeface="Calibri" panose="020F0502020204030204" pitchFamily="34" charset="0"/>
                <a:cs typeface="Times New Roman" panose="02020603050405020304" pitchFamily="18" charset="0"/>
              </a:rPr>
              <a:t>, zatímco </a:t>
            </a:r>
            <a:r>
              <a:rPr lang="cs-CZ" sz="2000">
                <a:solidFill>
                  <a:srgbClr val="FF0000"/>
                </a:solidFill>
                <a:effectLst/>
                <a:ea typeface="Calibri" panose="020F0502020204030204" pitchFamily="34" charset="0"/>
                <a:cs typeface="Times New Roman" panose="02020603050405020304" pitchFamily="18" charset="0"/>
              </a:rPr>
              <a:t>zadavatel tvrdí, že předmětný požadavek na prokázání základní způsobilosti se vztahuje i na významné akcionáře vybraného dodavatele, ačkoli se na realizaci plnění dle rámcové dohody nebudou podílet.</a:t>
            </a:r>
            <a:endParaRPr lang="cs-CZ" sz="20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752477"/>
      </p:ext>
    </p:extLst>
  </p:cSld>
  <p:clrMapOvr>
    <a:masterClrMapping/>
  </p:clrMapOvr>
  <p:transition>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980728"/>
            <a:ext cx="9144000" cy="570079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102.     </a:t>
            </a:r>
            <a:r>
              <a:rPr lang="cs-CZ" sz="1900" dirty="0">
                <a:solidFill>
                  <a:srgbClr val="767171"/>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 </a:t>
            </a:r>
            <a:r>
              <a:rPr lang="cs-CZ" sz="1900" dirty="0">
                <a:solidFill>
                  <a:srgbClr val="7030A0"/>
                </a:solidFill>
                <a:effectLst/>
                <a:ea typeface="Calibri" panose="020F0502020204030204" pitchFamily="34" charset="0"/>
                <a:cs typeface="Times New Roman" panose="02020603050405020304" pitchFamily="18" charset="0"/>
              </a:rPr>
              <a:t>Požadavky zadavatele musí být proto v zadávací dokumentaci vymezeny způsobem, který bude vnímán a chápán všemi subjekty stejně a jednoznačně, a který nesmí dávat žádný prostor pro pochybnosti či rozdílný výklad.</a:t>
            </a:r>
            <a:r>
              <a:rPr lang="cs-CZ" sz="1900" dirty="0">
                <a:effectLst/>
                <a:ea typeface="Calibri" panose="020F0502020204030204" pitchFamily="34" charset="0"/>
                <a:cs typeface="Times New Roman" panose="02020603050405020304" pitchFamily="18" charset="0"/>
              </a:rPr>
              <a:t> Jinými slovy řečeno, zadávací dokumentace musí být pro dodavatele, jež mají v úmyslu soutěžit o veřejnou zakázku/rámcovou dohodu, natolik čitelná, aby po seznámení se s jejím obsahem bez pochybností věděli, „co“ mají zadavateli nabídnout a jakými podmínkami jsou vázáni, přičemž sám zadavatel je takto stanovenými podmínkami dále vázán. </a:t>
            </a:r>
            <a:r>
              <a:rPr lang="cs-CZ" sz="1900" dirty="0">
                <a:solidFill>
                  <a:srgbClr val="0070C0"/>
                </a:solidFill>
                <a:effectLst/>
                <a:ea typeface="Calibri" panose="020F0502020204030204" pitchFamily="34" charset="0"/>
                <a:cs typeface="Times New Roman" panose="02020603050405020304" pitchFamily="18" charset="0"/>
              </a:rPr>
              <a:t>Zadávací dokumentace musí obsahovat informace nutné k vypracování nabídek, přičemž pokud zadávací dokumentace neobsahuje veškeré informace pro zpracování nabídek, popř. jsou takové informace nejasné a lze je vyložit více možnými způsoby, jedná se o pochybení na straně zadavatele. </a:t>
            </a:r>
            <a:r>
              <a:rPr lang="cs-CZ" sz="1900" dirty="0">
                <a:solidFill>
                  <a:srgbClr val="00B050"/>
                </a:solidFill>
                <a:effectLst/>
                <a:ea typeface="Calibri" panose="020F0502020204030204" pitchFamily="34" charset="0"/>
                <a:cs typeface="Times New Roman" panose="02020603050405020304" pitchFamily="18" charset="0"/>
              </a:rPr>
              <a:t>Nabídka, která splňuje požadavky stanovené v zadávací dokumentaci, pak nemůže být ze zadávacího řízení vyřazena. </a:t>
            </a:r>
            <a:r>
              <a:rPr lang="cs-CZ" sz="1900" dirty="0">
                <a:effectLst/>
                <a:ea typeface="Calibri" panose="020F0502020204030204" pitchFamily="34" charset="0"/>
                <a:cs typeface="Times New Roman" panose="02020603050405020304" pitchFamily="18" charset="0"/>
              </a:rPr>
              <a:t>Je to vždy zadavatel, kdo zodpovídá za správnost a úplnost zadávací dokumentace (viz např. rozsudek Krajského soudu v Brně č. j. 62 </a:t>
            </a:r>
            <a:r>
              <a:rPr lang="cs-CZ" sz="1900" dirty="0" err="1">
                <a:effectLst/>
                <a:ea typeface="Calibri" panose="020F0502020204030204" pitchFamily="34" charset="0"/>
                <a:cs typeface="Times New Roman" panose="02020603050405020304" pitchFamily="18" charset="0"/>
              </a:rPr>
              <a:t>Af</a:t>
            </a:r>
            <a:r>
              <a:rPr lang="cs-CZ" sz="1900" dirty="0">
                <a:effectLst/>
                <a:ea typeface="Calibri" panose="020F0502020204030204" pitchFamily="34" charset="0"/>
                <a:cs typeface="Times New Roman" panose="02020603050405020304" pitchFamily="18" charset="0"/>
              </a:rPr>
              <a:t> 19/2011-116 ze dne 2.8.2012). </a:t>
            </a:r>
            <a:r>
              <a:rPr lang="cs-CZ" sz="1900" dirty="0">
                <a:solidFill>
                  <a:srgbClr val="FF0000"/>
                </a:solidFill>
                <a:effectLst/>
                <a:ea typeface="Calibri" panose="020F0502020204030204" pitchFamily="34" charset="0"/>
                <a:cs typeface="Times New Roman" panose="02020603050405020304" pitchFamily="18" charset="0"/>
              </a:rPr>
              <a:t>Tudíž skutečnost, že zadavatel v zadávací dokumentaci nespecifikuje určitý požadavek pro uzavření smlouvy s vybraným dodavatelem, popř. takový požadavek specifikuje nejasně, nemůže jít následně k tíži dodavatelů.</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2585488"/>
      </p:ext>
    </p:extLst>
  </p:cSld>
  <p:clrMapOvr>
    <a:masterClrMapping/>
  </p:clrMapOvr>
  <p:transition>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980728"/>
            <a:ext cx="8964488" cy="580338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110.     </a:t>
            </a:r>
            <a:r>
              <a:rPr lang="cs-CZ" sz="1900" dirty="0">
                <a:solidFill>
                  <a:srgbClr val="808080"/>
                </a:solidFill>
                <a:effectLst/>
                <a:ea typeface="Calibri" panose="020F0502020204030204" pitchFamily="34" charset="0"/>
                <a:cs typeface="Times New Roman" panose="02020603050405020304" pitchFamily="18" charset="0"/>
              </a:rPr>
              <a:t> </a:t>
            </a:r>
            <a:r>
              <a:rPr lang="cs-CZ" sz="1900" dirty="0">
                <a:effectLst/>
                <a:ea typeface="Calibri" panose="020F0502020204030204" pitchFamily="34" charset="0"/>
                <a:cs typeface="Times New Roman" panose="02020603050405020304" pitchFamily="18" charset="0"/>
              </a:rPr>
              <a:t>… </a:t>
            </a:r>
            <a:r>
              <a:rPr lang="cs-CZ" sz="1900" dirty="0">
                <a:solidFill>
                  <a:srgbClr val="7030A0"/>
                </a:solidFill>
                <a:effectLst/>
                <a:ea typeface="Calibri" panose="020F0502020204030204" pitchFamily="34" charset="0"/>
                <a:cs typeface="Times New Roman" panose="02020603050405020304" pitchFamily="18" charset="0"/>
              </a:rPr>
              <a:t>Zadavatel jednoznačně nedefinoval, zda požaduje prokázání základní způsobilosti významného akcionáře či společníka též v případě dodavatele. Úřad tak má za to, že v kontextu výše učiněných závěrů nelze uzavřít, že by výklad navrhovatele nepřicházel v úvahu. </a:t>
            </a:r>
            <a:r>
              <a:rPr lang="cs-CZ" sz="1900" dirty="0">
                <a:solidFill>
                  <a:srgbClr val="0070C0"/>
                </a:solidFill>
                <a:effectLst/>
                <a:ea typeface="Calibri" panose="020F0502020204030204" pitchFamily="34" charset="0"/>
                <a:cs typeface="Times New Roman" panose="02020603050405020304" pitchFamily="18" charset="0"/>
              </a:rPr>
              <a:t>Z těchto důvodů má Úřad za prokázané, že zadávací podmínka uvedená v čl. 17 zadávací dokumentace nebyla definována zcela jednoznačně.</a:t>
            </a:r>
            <a:r>
              <a:rPr lang="cs-CZ" sz="1900" dirty="0">
                <a:effectLst/>
                <a:ea typeface="Calibri" panose="020F0502020204030204" pitchFamily="34" charset="0"/>
                <a:cs typeface="Times New Roman" panose="02020603050405020304" pitchFamily="18" charset="0"/>
              </a:rPr>
              <a:t> </a:t>
            </a:r>
            <a:r>
              <a:rPr lang="cs-CZ" sz="1900" dirty="0">
                <a:solidFill>
                  <a:srgbClr val="00B050"/>
                </a:solidFill>
                <a:effectLst/>
                <a:ea typeface="Calibri" panose="020F0502020204030204" pitchFamily="34" charset="0"/>
                <a:cs typeface="Times New Roman" panose="02020603050405020304" pitchFamily="18" charset="0"/>
              </a:rPr>
              <a:t>Pokud zadavatel zamýšlel, aby jeho požadavek byl vykládán způsobem, kterým od počátku argumentuje </a:t>
            </a:r>
            <a:r>
              <a:rPr lang="cs-CZ" sz="1900" dirty="0">
                <a:effectLst/>
                <a:ea typeface="Calibri" panose="020F0502020204030204" pitchFamily="34" charset="0"/>
                <a:cs typeface="Times New Roman" panose="02020603050405020304" pitchFamily="18" charset="0"/>
              </a:rPr>
              <a:t>(což lze předpokládat), </a:t>
            </a:r>
            <a:r>
              <a:rPr lang="cs-CZ" sz="1900" dirty="0">
                <a:solidFill>
                  <a:srgbClr val="00B050"/>
                </a:solidFill>
                <a:effectLst/>
                <a:ea typeface="Calibri" panose="020F0502020204030204" pitchFamily="34" charset="0"/>
                <a:cs typeface="Times New Roman" panose="02020603050405020304" pitchFamily="18" charset="0"/>
              </a:rPr>
              <a:t>bylo by nutné tento požadavek naformulovat jiným, vhodnějším způsobem tak, aby neumožňoval vícerý výklad.</a:t>
            </a:r>
            <a:endParaRPr lang="cs-CZ"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112.     </a:t>
            </a:r>
            <a:r>
              <a:rPr lang="cs-CZ" sz="1900" dirty="0">
                <a:solidFill>
                  <a:srgbClr val="FF0000"/>
                </a:solidFill>
                <a:effectLst/>
                <a:ea typeface="Calibri" panose="020F0502020204030204" pitchFamily="34" charset="0"/>
                <a:cs typeface="Times New Roman" panose="02020603050405020304" pitchFamily="18" charset="0"/>
              </a:rPr>
              <a:t>Úřad na tomto místě považuje za nutné zopakovat, že nijak nezpochybňuje, že výklad zadavatele je legitimní a zcela smysluplný, nicméně ze zjištěných skutečností je zřejmé, že se nejedná o výklad jediný možný. </a:t>
            </a:r>
            <a:r>
              <a:rPr lang="cs-CZ" sz="1900" dirty="0">
                <a:solidFill>
                  <a:srgbClr val="7030A0"/>
                </a:solidFill>
                <a:effectLst/>
                <a:ea typeface="Calibri" panose="020F0502020204030204" pitchFamily="34" charset="0"/>
                <a:cs typeface="Times New Roman" panose="02020603050405020304" pitchFamily="18" charset="0"/>
              </a:rPr>
              <a:t>V tomto případě je tak nutné zohlednit § 36 odst. 3 zákona, podle kterého zadavatel nesmí přenášet odpovědnost za správnost a úplnost zadávacích podmínek na dodavatele.</a:t>
            </a:r>
            <a:r>
              <a:rPr lang="cs-CZ" sz="1900" dirty="0">
                <a:effectLst/>
                <a:ea typeface="Calibri" panose="020F0502020204030204" pitchFamily="34" charset="0"/>
                <a:cs typeface="Times New Roman" panose="02020603050405020304" pitchFamily="18" charset="0"/>
              </a:rPr>
              <a:t> </a:t>
            </a:r>
            <a:r>
              <a:rPr lang="cs-CZ" sz="1900" dirty="0">
                <a:solidFill>
                  <a:srgbClr val="0070C0"/>
                </a:solidFill>
                <a:effectLst/>
                <a:ea typeface="Calibri" panose="020F0502020204030204" pitchFamily="34" charset="0"/>
                <a:cs typeface="Times New Roman" panose="02020603050405020304" pitchFamily="18" charset="0"/>
              </a:rPr>
              <a:t>Nejednoznačnost formulace podmínky pro uzavření smlouvy s vybraným dodavatelem, tak nesmí jít k tíži navrhovateli, ale je třeba tuto zadávací podmínku vyložit v jeho prospěch</a:t>
            </a:r>
            <a:r>
              <a:rPr lang="cs-CZ" sz="1900" dirty="0">
                <a:effectLst/>
                <a:ea typeface="Calibri" panose="020F0502020204030204" pitchFamily="34" charset="0"/>
                <a:cs typeface="Times New Roman" panose="02020603050405020304" pitchFamily="18" charset="0"/>
              </a:rPr>
              <a:t>, a tedy není možné konstatovat, že by navrhovatel splnění předmětné podmínky neprokázal.</a:t>
            </a:r>
          </a:p>
        </p:txBody>
      </p:sp>
    </p:spTree>
    <p:extLst>
      <p:ext uri="{BB962C8B-B14F-4D97-AF65-F5344CB8AC3E}">
        <p14:creationId xmlns:p14="http://schemas.microsoft.com/office/powerpoint/2010/main" val="2942033794"/>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861807"/>
            <a:ext cx="9144000" cy="5996193"/>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83.         </a:t>
            </a:r>
            <a:r>
              <a:rPr lang="cs-CZ" sz="2000">
                <a:solidFill>
                  <a:srgbClr val="0070C0"/>
                </a:solidFill>
                <a:effectLst/>
                <a:ea typeface="Calibri" panose="020F0502020204030204" pitchFamily="34" charset="0"/>
                <a:cs typeface="Times New Roman" panose="02020603050405020304" pitchFamily="18" charset="0"/>
              </a:rPr>
              <a:t>Obviněný v této souvislosti poukazuje na ustanovení § 39 odst. 5 zákona, z něhož dovozuje, že při posouzení, zda nabídka dodavatele odpovídá zadávacím podmínkám, je primárně odkázán na údaje obsažené v nabídce, kdy akcentuje, že k ověřování pravdivosti těchto údajů nemá povinnost</a:t>
            </a:r>
            <a:r>
              <a:rPr lang="cs-CZ" sz="2000">
                <a:effectLst/>
                <a:ea typeface="Calibri" panose="020F0502020204030204" pitchFamily="34" charset="0"/>
                <a:cs typeface="Times New Roman" panose="02020603050405020304" pitchFamily="18" charset="0"/>
              </a:rPr>
              <a:t> a zákon ani v případě, přistoupí-li k tomuto kroku, nestanovuje závazný způsob, jímž by mělo být případné ověření učiněno. </a:t>
            </a:r>
            <a:r>
              <a:rPr lang="cs-CZ" sz="2000">
                <a:solidFill>
                  <a:srgbClr val="00B050"/>
                </a:solidFill>
                <a:effectLst/>
                <a:ea typeface="Calibri" panose="020F0502020204030204" pitchFamily="34" charset="0"/>
                <a:cs typeface="Times New Roman" panose="02020603050405020304" pitchFamily="18" charset="0"/>
              </a:rPr>
              <a:t>V nyní šetřeném případě se však nejedná o ověřování ve smyslu výše uvedeného, tj. o ověřování pravdivosti či věrohodnosti údajů uvedených v nabídce </a:t>
            </a:r>
            <a:r>
              <a:rPr lang="cs-CZ" sz="2000">
                <a:effectLst/>
                <a:ea typeface="Calibri" panose="020F0502020204030204" pitchFamily="34" charset="0"/>
                <a:cs typeface="Times New Roman" panose="02020603050405020304" pitchFamily="18" charset="0"/>
              </a:rPr>
              <a:t>(např. čestného prohlášení dodavatele o splnění technické kvalifikace v podobě referenčních zakázek), </a:t>
            </a:r>
            <a:r>
              <a:rPr lang="cs-CZ" sz="2000">
                <a:solidFill>
                  <a:srgbClr val="00B050"/>
                </a:solidFill>
                <a:effectLst/>
                <a:ea typeface="Calibri" panose="020F0502020204030204" pitchFamily="34" charset="0"/>
                <a:cs typeface="Times New Roman" panose="02020603050405020304" pitchFamily="18" charset="0"/>
              </a:rPr>
              <a:t>nýbrž o pouhé ověření </a:t>
            </a:r>
            <a:r>
              <a:rPr lang="cs-CZ" sz="2000">
                <a:effectLst/>
                <a:ea typeface="Calibri" panose="020F0502020204030204" pitchFamily="34" charset="0"/>
                <a:cs typeface="Times New Roman" panose="02020603050405020304" pitchFamily="18" charset="0"/>
              </a:rPr>
              <a:t>(ve smyslu posouzení), </a:t>
            </a:r>
            <a:r>
              <a:rPr lang="cs-CZ" sz="2000">
                <a:solidFill>
                  <a:srgbClr val="00B050"/>
                </a:solidFill>
                <a:effectLst/>
                <a:ea typeface="Calibri" panose="020F0502020204030204" pitchFamily="34" charset="0"/>
                <a:cs typeface="Times New Roman" panose="02020603050405020304" pitchFamily="18" charset="0"/>
              </a:rPr>
              <a:t>zda vybraný dodavatel svou nabídkou skutečně předkládá plnění poptávané zadavatelem</a:t>
            </a:r>
            <a:r>
              <a:rPr lang="cs-CZ" sz="2000">
                <a:effectLst/>
                <a:ea typeface="Calibri" panose="020F0502020204030204" pitchFamily="34" charset="0"/>
                <a:cs typeface="Times New Roman" panose="02020603050405020304" pitchFamily="18" charset="0"/>
              </a:rPr>
              <a:t>, tj. zda vybraným dodavatelem nabízené plnění splňuje požadavky zadavatele a jedná se tedy o plnění, jež požaduje zadavatel. Lze přitom přisvědčit, že konkrétní způsob, jakým zadavatel toto ověření splnění technických podmínek uskuteční, je do značné míry ponechán na samotném zadavateli (srov. § 39 odst. 5 a § 46 zákona), nicméně ani z této skutečnosti nelze dovozovat, že zadavatel nemá povinnost toto ověření (u vybraného dodavatele) provést, když sám zákon zadavateli tuto povinnost ukládá, jak Úřad objasnil výše...</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3296326"/>
      </p:ext>
    </p:extLst>
  </p:cSld>
  <p:clrMapOvr>
    <a:masterClrMapping/>
  </p:clrMapOvr>
  <p:transition>
    <p:fade thruBlk="1"/>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1124744"/>
            <a:ext cx="9144000" cy="5500160"/>
          </a:xfrm>
          <a:prstGeom prst="rect">
            <a:avLst/>
          </a:prstGeom>
          <a:noFill/>
        </p:spPr>
        <p:txBody>
          <a:bodyPr wrap="square">
            <a:spAutoFit/>
          </a:bodyPr>
          <a:lstStyle/>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84.         </a:t>
            </a:r>
            <a:r>
              <a:rPr lang="cs-CZ" sz="2200" dirty="0">
                <a:solidFill>
                  <a:srgbClr val="FF0000"/>
                </a:solidFill>
                <a:effectLst/>
                <a:ea typeface="Calibri" panose="020F0502020204030204" pitchFamily="34" charset="0"/>
                <a:cs typeface="Times New Roman" panose="02020603050405020304" pitchFamily="18" charset="0"/>
              </a:rPr>
              <a:t>Úřad dále uvádí, že nelze přijmout ani odkaz obviněného na soukromoprávní charakter vztahu zadavatele a dodavatele a uplatnění zásady presumpce poctivosti a dobré víry dle § 7 zákona č. 89/2012 Sb., občanský zákoník </a:t>
            </a:r>
            <a:r>
              <a:rPr lang="cs-CZ" sz="2200" dirty="0">
                <a:effectLst/>
                <a:ea typeface="Calibri" panose="020F0502020204030204" pitchFamily="34" charset="0"/>
                <a:cs typeface="Times New Roman" panose="02020603050405020304" pitchFamily="18" charset="0"/>
              </a:rPr>
              <a:t>(…) </a:t>
            </a:r>
            <a:r>
              <a:rPr lang="cs-CZ" sz="2200" dirty="0">
                <a:solidFill>
                  <a:srgbClr val="7030A0"/>
                </a:solidFill>
                <a:effectLst/>
                <a:ea typeface="Calibri" panose="020F0502020204030204" pitchFamily="34" charset="0"/>
                <a:cs typeface="Times New Roman" panose="02020603050405020304" pitchFamily="18" charset="0"/>
              </a:rPr>
              <a:t>Nelze tak akceptovat přístup, kdy by zadavatel v rámci presumpce poctivosti jednání dodavatelů zcela upustil od své povinnosti posuzovat splnění stanovených podmínek účasti v zadávacím řízení a spoléhal se na to, že veškeré údaje předložené dodavatelem v nabídce vždy zcela splňují stanovené zadávací podmínky.</a:t>
            </a:r>
            <a:r>
              <a:rPr lang="cs-CZ" sz="2200" dirty="0">
                <a:effectLst/>
                <a:ea typeface="Calibri" panose="020F0502020204030204" pitchFamily="34" charset="0"/>
                <a:cs typeface="Times New Roman" panose="02020603050405020304" pitchFamily="18" charset="0"/>
              </a:rPr>
              <a:t> Tímto postupem by byl zcela popřen vlastní princip průběhu zadávacího řízení vč. smyslu stanovování zadávacích podmínek a i samotných pravidel zákona týkajících se povinností zadavatelů ve vztahu k posuzování naplnění těchto podmínek dodavateli, resp. jejich nabídkami. Lze pak jen zopakovat, že takovýto postup zcela jistě nelze připustit ani s poukazem na odpovědnost dodavatele za vlastní nabídku.[14]</a:t>
            </a:r>
          </a:p>
        </p:txBody>
      </p:sp>
    </p:spTree>
    <p:extLst>
      <p:ext uri="{BB962C8B-B14F-4D97-AF65-F5344CB8AC3E}">
        <p14:creationId xmlns:p14="http://schemas.microsoft.com/office/powerpoint/2010/main" val="437726751"/>
      </p:ext>
    </p:extLst>
  </p:cSld>
  <p:clrMapOvr>
    <a:masterClrMapping/>
  </p:clrMapOvr>
  <p:transition>
    <p:fade thruBlk="1"/>
  </p:transition>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3.xml><?xml version="1.0" encoding="utf-8"?>
<ds:datastoreItem xmlns:ds="http://schemas.openxmlformats.org/officeDocument/2006/customXml" ds:itemID="{81DBE2A3-09FF-4180-96A6-F4365DDCB0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MMR_klas</Template>
  <TotalTime>33450</TotalTime>
  <Words>13381</Words>
  <Application>Microsoft Office PowerPoint</Application>
  <PresentationFormat>Předvádění na obrazovce (4:3)</PresentationFormat>
  <Paragraphs>348</Paragraphs>
  <Slides>80</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80</vt:i4>
      </vt:variant>
    </vt:vector>
  </HeadingPairs>
  <TitlesOfParts>
    <vt:vector size="85" baseType="lpstr">
      <vt:lpstr>Arial</vt:lpstr>
      <vt:lpstr>Calibri</vt:lpstr>
      <vt:lpstr>Symbol</vt:lpstr>
      <vt:lpstr>Wingdings</vt:lpstr>
      <vt:lpstr>MMR_klas</vt:lpstr>
      <vt:lpstr>Prezentace aplikace PowerPoint</vt:lpstr>
      <vt:lpstr>Ověření splnění technických podmínek u vybraného dodavatele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1765</cp:revision>
  <cp:lastPrinted>2022-03-14T09:39:48Z</cp:lastPrinted>
  <dcterms:created xsi:type="dcterms:W3CDTF">2012-11-28T11:32:44Z</dcterms:created>
  <dcterms:modified xsi:type="dcterms:W3CDTF">2023-10-24T07:51:44Z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