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56"/>
  </p:notesMasterIdLst>
  <p:handoutMasterIdLst>
    <p:handoutMasterId r:id="rId57"/>
  </p:handoutMasterIdLst>
  <p:sldIdLst>
    <p:sldId id="762" r:id="rId5"/>
    <p:sldId id="369" r:id="rId6"/>
    <p:sldId id="1689" r:id="rId7"/>
    <p:sldId id="1796" r:id="rId8"/>
    <p:sldId id="1569" r:id="rId9"/>
    <p:sldId id="1788" r:id="rId10"/>
    <p:sldId id="1644" r:id="rId11"/>
    <p:sldId id="1771" r:id="rId12"/>
    <p:sldId id="1772" r:id="rId13"/>
    <p:sldId id="1789" r:id="rId14"/>
    <p:sldId id="1790" r:id="rId15"/>
    <p:sldId id="1791" r:id="rId16"/>
    <p:sldId id="1792" r:id="rId17"/>
    <p:sldId id="1787" r:id="rId18"/>
    <p:sldId id="1793" r:id="rId19"/>
    <p:sldId id="1795" r:id="rId20"/>
    <p:sldId id="1794" r:id="rId21"/>
    <p:sldId id="1797" r:id="rId22"/>
    <p:sldId id="1798" r:id="rId23"/>
    <p:sldId id="1799" r:id="rId24"/>
    <p:sldId id="1800" r:id="rId25"/>
    <p:sldId id="1801" r:id="rId26"/>
    <p:sldId id="1803" r:id="rId27"/>
    <p:sldId id="1802" r:id="rId28"/>
    <p:sldId id="1804" r:id="rId29"/>
    <p:sldId id="1805" r:id="rId30"/>
    <p:sldId id="1806" r:id="rId31"/>
    <p:sldId id="1807" r:id="rId32"/>
    <p:sldId id="1808" r:id="rId33"/>
    <p:sldId id="1809" r:id="rId34"/>
    <p:sldId id="1810" r:id="rId35"/>
    <p:sldId id="1811" r:id="rId36"/>
    <p:sldId id="1812" r:id="rId37"/>
    <p:sldId id="1813" r:id="rId38"/>
    <p:sldId id="1814" r:id="rId39"/>
    <p:sldId id="1816" r:id="rId40"/>
    <p:sldId id="1817" r:id="rId41"/>
    <p:sldId id="1818" r:id="rId42"/>
    <p:sldId id="1819" r:id="rId43"/>
    <p:sldId id="1820" r:id="rId44"/>
    <p:sldId id="1815" r:id="rId45"/>
    <p:sldId id="1821" r:id="rId46"/>
    <p:sldId id="1828" r:id="rId47"/>
    <p:sldId id="1822" r:id="rId48"/>
    <p:sldId id="1823" r:id="rId49"/>
    <p:sldId id="1824" r:id="rId50"/>
    <p:sldId id="1825" r:id="rId51"/>
    <p:sldId id="1826" r:id="rId52"/>
    <p:sldId id="1827" r:id="rId53"/>
    <p:sldId id="1829" r:id="rId54"/>
    <p:sldId id="1760" r:id="rId55"/>
  </p:sldIdLst>
  <p:sldSz cx="9144000" cy="6858000" type="screen4x3"/>
  <p:notesSz cx="9926638" cy="679767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userDrawn="1">
          <p15:clr>
            <a:srgbClr val="A4A3A4"/>
          </p15:clr>
        </p15:guide>
        <p15:guide id="2" pos="312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lenková Miluše" initials="M.M." lastIdx="0" clrIdx="0"/>
  <p:cmAuthor id="1" name="Fidler Vlastimil" initials="FV" lastIdx="29" clrIdx="1">
    <p:extLst>
      <p:ext uri="{19B8F6BF-5375-455C-9EA6-DF929625EA0E}">
        <p15:presenceInfo xmlns:p15="http://schemas.microsoft.com/office/powerpoint/2012/main" userId="S-1-5-21-1453678106-484518242-318601546-6332" providerId="AD"/>
      </p:ext>
    </p:extLst>
  </p:cmAuthor>
  <p:cmAuthor id="2" name="Matějková Pavla" initials="MP" lastIdx="4" clrIdx="2">
    <p:extLst>
      <p:ext uri="{19B8F6BF-5375-455C-9EA6-DF929625EA0E}">
        <p15:presenceInfo xmlns:p15="http://schemas.microsoft.com/office/powerpoint/2012/main" userId="S::pavla.matejkova@mmr.cz::67ebc989-36ad-409a-9baf-b89d312c07f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9500"/>
    <a:srgbClr val="FF9966"/>
    <a:srgbClr val="000099"/>
    <a:srgbClr val="DB7D00"/>
    <a:srgbClr val="00AF3F"/>
    <a:srgbClr val="F9E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70" autoAdjust="0"/>
    <p:restoredTop sz="90010" autoAdjust="0"/>
  </p:normalViewPr>
  <p:slideViewPr>
    <p:cSldViewPr>
      <p:cViewPr varScale="1">
        <p:scale>
          <a:sx n="113" d="100"/>
          <a:sy n="113" d="100"/>
        </p:scale>
        <p:origin x="1278" y="114"/>
      </p:cViewPr>
      <p:guideLst>
        <p:guide orient="horz" pos="2160"/>
        <p:guide pos="2880"/>
      </p:guideLst>
    </p:cSldViewPr>
  </p:slideViewPr>
  <p:outlineViewPr>
    <p:cViewPr>
      <p:scale>
        <a:sx n="33" d="100"/>
        <a:sy n="33" d="100"/>
      </p:scale>
      <p:origin x="0" y="3252"/>
    </p:cViewPr>
  </p:outlineViewPr>
  <p:notesTextViewPr>
    <p:cViewPr>
      <p:scale>
        <a:sx n="100" d="100"/>
        <a:sy n="100" d="100"/>
      </p:scale>
      <p:origin x="0" y="0"/>
    </p:cViewPr>
  </p:notesTextViewPr>
  <p:sorterViewPr>
    <p:cViewPr>
      <p:scale>
        <a:sx n="100" d="100"/>
        <a:sy n="100" d="100"/>
      </p:scale>
      <p:origin x="0" y="9114"/>
    </p:cViewPr>
  </p:sorterViewPr>
  <p:notesViewPr>
    <p:cSldViewPr>
      <p:cViewPr varScale="1">
        <p:scale>
          <a:sx n="90" d="100"/>
          <a:sy n="90" d="100"/>
        </p:scale>
        <p:origin x="-3714" y="-114"/>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commentAuthors" Target="commentAuthors.xml"/><Relationship Id="rId5" Type="http://schemas.openxmlformats.org/officeDocument/2006/relationships/slide" Target="slides/slide1.xml"/><Relationship Id="rId61" Type="http://schemas.openxmlformats.org/officeDocument/2006/relationships/theme" Target="theme/theme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handoutMaster" Target="handoutMasters/handoutMaster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5" y="0"/>
            <a:ext cx="4301543" cy="339884"/>
          </a:xfrm>
          <a:prstGeom prst="rect">
            <a:avLst/>
          </a:prstGeom>
        </p:spPr>
        <p:txBody>
          <a:bodyPr vert="horz" lIns="91669" tIns="45834" rIns="91669" bIns="45834" rtlCol="0"/>
          <a:lstStyle>
            <a:lvl1pPr algn="l">
              <a:defRPr sz="1200"/>
            </a:lvl1pPr>
          </a:lstStyle>
          <a:p>
            <a:endParaRPr lang="cs-CZ"/>
          </a:p>
        </p:txBody>
      </p:sp>
      <p:sp>
        <p:nvSpPr>
          <p:cNvPr id="3" name="Zástupný symbol pro datum 2"/>
          <p:cNvSpPr>
            <a:spLocks noGrp="1"/>
          </p:cNvSpPr>
          <p:nvPr>
            <p:ph type="dt" sz="quarter" idx="1"/>
          </p:nvPr>
        </p:nvSpPr>
        <p:spPr>
          <a:xfrm>
            <a:off x="5622803" y="0"/>
            <a:ext cx="4301543" cy="339884"/>
          </a:xfrm>
          <a:prstGeom prst="rect">
            <a:avLst/>
          </a:prstGeom>
        </p:spPr>
        <p:txBody>
          <a:bodyPr vert="horz" lIns="91669" tIns="45834" rIns="91669" bIns="45834" rtlCol="0"/>
          <a:lstStyle>
            <a:lvl1pPr algn="r">
              <a:defRPr sz="1200"/>
            </a:lvl1pPr>
          </a:lstStyle>
          <a:p>
            <a:fld id="{DEDA9FB6-D9ED-404E-AFD2-37E0835FC3D6}" type="datetimeFigureOut">
              <a:rPr lang="cs-CZ" smtClean="0"/>
              <a:pPr/>
              <a:t>30.10.2023</a:t>
            </a:fld>
            <a:endParaRPr lang="cs-CZ"/>
          </a:p>
        </p:txBody>
      </p:sp>
      <p:sp>
        <p:nvSpPr>
          <p:cNvPr id="4" name="Zástupný symbol pro zápatí 3"/>
          <p:cNvSpPr>
            <a:spLocks noGrp="1"/>
          </p:cNvSpPr>
          <p:nvPr>
            <p:ph type="ftr" sz="quarter" idx="2"/>
          </p:nvPr>
        </p:nvSpPr>
        <p:spPr>
          <a:xfrm>
            <a:off x="5" y="6456611"/>
            <a:ext cx="4301543" cy="339884"/>
          </a:xfrm>
          <a:prstGeom prst="rect">
            <a:avLst/>
          </a:prstGeom>
        </p:spPr>
        <p:txBody>
          <a:bodyPr vert="horz" lIns="91669" tIns="45834" rIns="91669" bIns="45834"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5622803" y="6456611"/>
            <a:ext cx="4301543" cy="339884"/>
          </a:xfrm>
          <a:prstGeom prst="rect">
            <a:avLst/>
          </a:prstGeom>
        </p:spPr>
        <p:txBody>
          <a:bodyPr vert="horz" lIns="91669" tIns="45834" rIns="91669" bIns="45834" rtlCol="0" anchor="b"/>
          <a:lstStyle>
            <a:lvl1pPr algn="r">
              <a:defRPr sz="1200"/>
            </a:lvl1pPr>
          </a:lstStyle>
          <a:p>
            <a:fld id="{84BA257B-425A-4350-8792-7C494188941C}" type="slidenum">
              <a:rPr lang="cs-CZ" smtClean="0"/>
              <a:pPr/>
              <a:t>‹#›</a:t>
            </a:fld>
            <a:endParaRPr lang="cs-CZ"/>
          </a:p>
        </p:txBody>
      </p:sp>
    </p:spTree>
    <p:extLst>
      <p:ext uri="{BB962C8B-B14F-4D97-AF65-F5344CB8AC3E}">
        <p14:creationId xmlns:p14="http://schemas.microsoft.com/office/powerpoint/2010/main" val="1282080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5" y="0"/>
            <a:ext cx="4301543" cy="339884"/>
          </a:xfrm>
          <a:prstGeom prst="rect">
            <a:avLst/>
          </a:prstGeom>
        </p:spPr>
        <p:txBody>
          <a:bodyPr vert="horz" lIns="91669" tIns="45834" rIns="91669" bIns="45834" rtlCol="0"/>
          <a:lstStyle>
            <a:lvl1pPr algn="l">
              <a:defRPr sz="1200"/>
            </a:lvl1pPr>
          </a:lstStyle>
          <a:p>
            <a:endParaRPr lang="cs-CZ"/>
          </a:p>
        </p:txBody>
      </p:sp>
      <p:sp>
        <p:nvSpPr>
          <p:cNvPr id="3" name="Zástupný symbol pro datum 2"/>
          <p:cNvSpPr>
            <a:spLocks noGrp="1"/>
          </p:cNvSpPr>
          <p:nvPr>
            <p:ph type="dt" idx="1"/>
          </p:nvPr>
        </p:nvSpPr>
        <p:spPr>
          <a:xfrm>
            <a:off x="5622803" y="0"/>
            <a:ext cx="4301543" cy="339884"/>
          </a:xfrm>
          <a:prstGeom prst="rect">
            <a:avLst/>
          </a:prstGeom>
        </p:spPr>
        <p:txBody>
          <a:bodyPr vert="horz" lIns="91669" tIns="45834" rIns="91669" bIns="45834" rtlCol="0"/>
          <a:lstStyle>
            <a:lvl1pPr algn="r">
              <a:defRPr sz="1200"/>
            </a:lvl1pPr>
          </a:lstStyle>
          <a:p>
            <a:fld id="{07B48070-1754-4046-9E38-6F5D9D5E9BB1}" type="datetimeFigureOut">
              <a:rPr lang="cs-CZ" smtClean="0"/>
              <a:pPr/>
              <a:t>30.10.2023</a:t>
            </a:fld>
            <a:endParaRPr lang="cs-CZ"/>
          </a:p>
        </p:txBody>
      </p:sp>
      <p:sp>
        <p:nvSpPr>
          <p:cNvPr id="4" name="Zástupný symbol pro obrázek snímku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669" tIns="45834" rIns="91669" bIns="45834" rtlCol="0" anchor="ctr"/>
          <a:lstStyle/>
          <a:p>
            <a:endParaRPr lang="cs-CZ"/>
          </a:p>
        </p:txBody>
      </p:sp>
      <p:sp>
        <p:nvSpPr>
          <p:cNvPr id="5" name="Zástupný symbol pro poznámky 4"/>
          <p:cNvSpPr>
            <a:spLocks noGrp="1"/>
          </p:cNvSpPr>
          <p:nvPr>
            <p:ph type="body" sz="quarter" idx="3"/>
          </p:nvPr>
        </p:nvSpPr>
        <p:spPr>
          <a:xfrm>
            <a:off x="992665" y="3228896"/>
            <a:ext cx="7941310" cy="3058954"/>
          </a:xfrm>
          <a:prstGeom prst="rect">
            <a:avLst/>
          </a:prstGeom>
        </p:spPr>
        <p:txBody>
          <a:bodyPr vert="horz" lIns="91669" tIns="45834" rIns="91669" bIns="45834"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5" y="6456611"/>
            <a:ext cx="4301543" cy="339884"/>
          </a:xfrm>
          <a:prstGeom prst="rect">
            <a:avLst/>
          </a:prstGeom>
        </p:spPr>
        <p:txBody>
          <a:bodyPr vert="horz" lIns="91669" tIns="45834" rIns="91669" bIns="45834"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5622803" y="6456611"/>
            <a:ext cx="4301543" cy="339884"/>
          </a:xfrm>
          <a:prstGeom prst="rect">
            <a:avLst/>
          </a:prstGeom>
        </p:spPr>
        <p:txBody>
          <a:bodyPr vert="horz" lIns="91669" tIns="45834" rIns="91669" bIns="45834" rtlCol="0" anchor="b"/>
          <a:lstStyle>
            <a:lvl1pPr algn="r">
              <a:defRPr sz="1200"/>
            </a:lvl1pPr>
          </a:lstStyle>
          <a:p>
            <a:fld id="{2A477F0F-9C0A-45F8-A7AE-EABCF9118898}" type="slidenum">
              <a:rPr lang="cs-CZ" smtClean="0"/>
              <a:pPr/>
              <a:t>‹#›</a:t>
            </a:fld>
            <a:endParaRPr lang="cs-CZ"/>
          </a:p>
        </p:txBody>
      </p:sp>
    </p:spTree>
    <p:extLst>
      <p:ext uri="{BB962C8B-B14F-4D97-AF65-F5344CB8AC3E}">
        <p14:creationId xmlns:p14="http://schemas.microsoft.com/office/powerpoint/2010/main" val="122146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a:t>
            </a:fld>
            <a:endParaRPr lang="cs-CZ"/>
          </a:p>
        </p:txBody>
      </p:sp>
    </p:spTree>
    <p:extLst>
      <p:ext uri="{BB962C8B-B14F-4D97-AF65-F5344CB8AC3E}">
        <p14:creationId xmlns:p14="http://schemas.microsoft.com/office/powerpoint/2010/main" val="6469255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list">
    <p:spTree>
      <p:nvGrpSpPr>
        <p:cNvPr id="1" name=""/>
        <p:cNvGrpSpPr/>
        <p:nvPr/>
      </p:nvGrpSpPr>
      <p:grpSpPr>
        <a:xfrm>
          <a:off x="0" y="0"/>
          <a:ext cx="0" cy="0"/>
          <a:chOff x="0" y="0"/>
          <a:chExt cx="0" cy="0"/>
        </a:xfrm>
      </p:grpSpPr>
      <p:sp>
        <p:nvSpPr>
          <p:cNvPr id="5" name="Podnadpis 2"/>
          <p:cNvSpPr>
            <a:spLocks noGrp="1"/>
          </p:cNvSpPr>
          <p:nvPr>
            <p:ph type="subTitle" idx="1" hasCustomPrompt="1"/>
          </p:nvPr>
        </p:nvSpPr>
        <p:spPr>
          <a:xfrm>
            <a:off x="1403648" y="4581128"/>
            <a:ext cx="7056784" cy="1800200"/>
          </a:xfrm>
          <a:prstGeom prst="rect">
            <a:avLst/>
          </a:prstGeom>
        </p:spPr>
        <p:txBody>
          <a:bodyPr anchor="b">
            <a:noAutofit/>
          </a:bodyPr>
          <a:lstStyle>
            <a:lvl1pPr marL="0" indent="0" algn="l">
              <a:spcBef>
                <a:spcPts val="1000"/>
              </a:spcBef>
              <a:spcAft>
                <a:spcPts val="1000"/>
              </a:spcAft>
              <a:buNone/>
              <a:defRPr sz="20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autoři projektu</a:t>
            </a:r>
          </a:p>
        </p:txBody>
      </p:sp>
      <p:sp>
        <p:nvSpPr>
          <p:cNvPr id="6" name="Nadpis 13"/>
          <p:cNvSpPr>
            <a:spLocks noGrp="1" noChangeAspect="1"/>
          </p:cNvSpPr>
          <p:nvPr>
            <p:ph type="title" hasCustomPrompt="1"/>
          </p:nvPr>
        </p:nvSpPr>
        <p:spPr>
          <a:xfrm>
            <a:off x="1403648" y="1988840"/>
            <a:ext cx="7283152" cy="1872208"/>
          </a:xfrm>
          <a:prstGeom prst="rect">
            <a:avLst/>
          </a:prstGeom>
        </p:spPr>
        <p:txBody>
          <a:bodyPr anchor="b"/>
          <a:lstStyle>
            <a:lvl1pPr algn="l">
              <a:defRPr b="1" baseline="0">
                <a:solidFill>
                  <a:srgbClr val="000099"/>
                </a:solidFill>
                <a:latin typeface="Arial" pitchFamily="34" charset="0"/>
                <a:cs typeface="Arial" pitchFamily="34" charset="0"/>
              </a:defRPr>
            </a:lvl1pPr>
          </a:lstStyle>
          <a:p>
            <a:r>
              <a:rPr lang="cs-CZ" dirty="0"/>
              <a:t>NÁZEV PREZENTACE</a:t>
            </a:r>
          </a:p>
        </p:txBody>
      </p:sp>
      <p:sp>
        <p:nvSpPr>
          <p:cNvPr id="7" name="Podnadpis 2"/>
          <p:cNvSpPr txBox="1">
            <a:spLocks/>
          </p:cNvSpPr>
          <p:nvPr userDrawn="1"/>
        </p:nvSpPr>
        <p:spPr>
          <a:xfrm>
            <a:off x="1403648" y="3789040"/>
            <a:ext cx="7209184" cy="576064"/>
          </a:xfrm>
          <a:prstGeom prst="rect">
            <a:avLst/>
          </a:prstGeom>
        </p:spPr>
        <p:txBody>
          <a:bodyPr>
            <a:noAutofit/>
          </a:bodyPr>
          <a:lstStyle>
            <a:lvl1pPr marL="0" indent="0" algn="l">
              <a:buNone/>
              <a:defRPr sz="26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600" b="0" i="0" u="none" strike="noStrike" kern="1200" cap="none" spc="0" normalizeH="0" baseline="0" noProof="0">
                <a:ln>
                  <a:noFill/>
                </a:ln>
                <a:solidFill>
                  <a:schemeClr val="tx1"/>
                </a:solidFill>
                <a:effectLst/>
                <a:uLnTx/>
                <a:uFillTx/>
                <a:latin typeface="Arial" pitchFamily="34" charset="0"/>
                <a:ea typeface="+mn-ea"/>
                <a:cs typeface="Arial" pitchFamily="34" charset="0"/>
              </a:rPr>
              <a:t>MINISTERSTVO PRO MÍSTNÍ ROZVOJ ČR</a:t>
            </a:r>
          </a:p>
        </p:txBody>
      </p:sp>
      <p:pic>
        <p:nvPicPr>
          <p:cNvPr id="8" name="Obrázek 7" descr="mmr_cr_rgb.emf"/>
          <p:cNvPicPr>
            <a:picLocks noChangeAspect="1"/>
          </p:cNvPicPr>
          <p:nvPr userDrawn="1"/>
        </p:nvPicPr>
        <p:blipFill>
          <a:blip r:embed="rId2" cstate="print"/>
          <a:stretch>
            <a:fillRect/>
          </a:stretch>
        </p:blipFill>
        <p:spPr>
          <a:xfrm>
            <a:off x="323528" y="692696"/>
            <a:ext cx="2565000" cy="5625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nitřní list s nadpisem">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395536" y="2060848"/>
            <a:ext cx="8291264" cy="4392488"/>
          </a:xfrm>
          <a:prstGeom prst="rect">
            <a:avLst/>
          </a:prstGeom>
        </p:spPr>
        <p:txBody>
          <a:bodyPr>
            <a:normAutofit/>
          </a:bodyPr>
          <a:lstStyle>
            <a:lvl1pPr marL="0" indent="0"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pic>
        <p:nvPicPr>
          <p:cNvPr id="4" name="Obrázek 3"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nitřní list bez nadpisu">
    <p:spTree>
      <p:nvGrpSpPr>
        <p:cNvPr id="1" name=""/>
        <p:cNvGrpSpPr/>
        <p:nvPr/>
      </p:nvGrpSpPr>
      <p:grpSpPr>
        <a:xfrm>
          <a:off x="0" y="0"/>
          <a:ext cx="0" cy="0"/>
          <a:chOff x="0" y="0"/>
          <a:chExt cx="0" cy="0"/>
        </a:xfrm>
      </p:grpSpPr>
      <p:sp>
        <p:nvSpPr>
          <p:cNvPr id="7" name="Zástupný symbol pro obsah 2"/>
          <p:cNvSpPr>
            <a:spLocks noGrp="1"/>
          </p:cNvSpPr>
          <p:nvPr>
            <p:ph idx="1" hasCustomPrompt="1"/>
          </p:nvPr>
        </p:nvSpPr>
        <p:spPr>
          <a:xfrm>
            <a:off x="395536" y="1484784"/>
            <a:ext cx="8291264" cy="4968552"/>
          </a:xfrm>
          <a:prstGeom prst="rect">
            <a:avLst/>
          </a:prstGeom>
        </p:spPr>
        <p:txBody>
          <a:bodyPr>
            <a:normAutofit/>
          </a:bodyPr>
          <a:lstStyle>
            <a:lvl1pPr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pic>
        <p:nvPicPr>
          <p:cNvPr id="3" name="Obrázek 2"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nitřní list s odrážkami">
    <p:spTree>
      <p:nvGrpSpPr>
        <p:cNvPr id="1" name=""/>
        <p:cNvGrpSpPr/>
        <p:nvPr/>
      </p:nvGrpSpPr>
      <p:grpSpPr>
        <a:xfrm>
          <a:off x="0" y="0"/>
          <a:ext cx="0" cy="0"/>
          <a:chOff x="0" y="0"/>
          <a:chExt cx="0" cy="0"/>
        </a:xfrm>
      </p:grpSpPr>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sp>
        <p:nvSpPr>
          <p:cNvPr id="4" name="Zástupný symbol pro obsah 2"/>
          <p:cNvSpPr>
            <a:spLocks noGrp="1"/>
          </p:cNvSpPr>
          <p:nvPr>
            <p:ph idx="10"/>
          </p:nvPr>
        </p:nvSpPr>
        <p:spPr>
          <a:xfrm>
            <a:off x="467544" y="2060849"/>
            <a:ext cx="8229600" cy="4392488"/>
          </a:xfrm>
          <a:prstGeom prst="rect">
            <a:avLst/>
          </a:prstGeom>
        </p:spPr>
        <p:txBody>
          <a:bodyPr/>
          <a:lstStyle>
            <a:lvl1pPr marL="342900" indent="-342900">
              <a:buClr>
                <a:schemeClr val="accent1"/>
              </a:buClr>
              <a:buFont typeface="Wingdings" pitchFamily="2" charset="2"/>
              <a:buChar char="§"/>
              <a:defRPr/>
            </a:lvl1pPr>
            <a:lvl2pPr marL="742950" indent="-285750">
              <a:buClr>
                <a:schemeClr val="accent1"/>
              </a:buClr>
              <a:buFont typeface="Wingdings" pitchFamily="2" charset="2"/>
              <a:buChar char="§"/>
              <a:defRPr/>
            </a:lvl2pPr>
            <a:lvl3pPr marL="1143000" indent="-228600">
              <a:buClr>
                <a:schemeClr val="accent1"/>
              </a:buClr>
              <a:buFont typeface="Wingdings" pitchFamily="2" charset="2"/>
              <a:buChar char="§"/>
              <a:defRPr/>
            </a:lvl3pPr>
            <a:lvl4pPr marL="1600200" indent="-228600">
              <a:buClr>
                <a:schemeClr val="accent1"/>
              </a:buClr>
              <a:buFont typeface="Wingdings" pitchFamily="2" charset="2"/>
              <a:buChar char="§"/>
              <a:defRPr/>
            </a:lvl4pPr>
            <a:lvl5pPr marL="2057400" indent="-228600">
              <a:buClr>
                <a:schemeClr val="accent1"/>
              </a:buClr>
              <a:buFont typeface="Wingdings" pitchFamily="2" charset="2"/>
              <a:buChar char="§"/>
              <a:defRPr/>
            </a:lvl5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pic>
        <p:nvPicPr>
          <p:cNvPr id="5" name="Obrázek 4"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extLst>
      <p:ext uri="{BB962C8B-B14F-4D97-AF65-F5344CB8AC3E}">
        <p14:creationId xmlns:p14="http://schemas.microsoft.com/office/powerpoint/2010/main" val="910942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obsah 2"/>
          <p:cNvSpPr>
            <a:spLocks noGrp="1"/>
          </p:cNvSpPr>
          <p:nvPr>
            <p:ph idx="1"/>
          </p:nvPr>
        </p:nvSpPr>
        <p:spPr>
          <a:xfrm>
            <a:off x="457200" y="1600200"/>
            <a:ext cx="8229600" cy="4525963"/>
          </a:xfrm>
          <a:prstGeom prst="rect">
            <a:avLst/>
          </a:prstGeo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BA6178A0-1E68-4502-A3F7-15E4EA4A7219}" type="datetimeFigureOut">
              <a:rPr lang="cs-CZ" smtClean="0"/>
              <a:t>30.10.2023</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endParaRPr lang="cs-CZ"/>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p>
            <a:fld id="{AA28307C-8575-4F60-9FAB-B81676BCDEC1}" type="slidenum">
              <a:rPr lang="cs-CZ" smtClean="0"/>
              <a:t>‹#›</a:t>
            </a:fld>
            <a:endParaRPr lang="cs-CZ"/>
          </a:p>
        </p:txBody>
      </p:sp>
    </p:spTree>
    <p:extLst>
      <p:ext uri="{BB962C8B-B14F-4D97-AF65-F5344CB8AC3E}">
        <p14:creationId xmlns:p14="http://schemas.microsoft.com/office/powerpoint/2010/main" val="41704010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Obrázek 9" descr="podtisk_modry.emf"/>
          <p:cNvPicPr>
            <a:picLocks noChangeAspect="1"/>
          </p:cNvPicPr>
          <p:nvPr/>
        </p:nvPicPr>
        <p:blipFill>
          <a:blip r:embed="rId7" cstate="print"/>
          <a:srcRect l="17008" b="8622"/>
          <a:stretch>
            <a:fillRect/>
          </a:stretch>
        </p:blipFill>
        <p:spPr>
          <a:xfrm>
            <a:off x="2" y="1988841"/>
            <a:ext cx="7908545" cy="4869160"/>
          </a:xfrm>
          <a:prstGeom prst="rect">
            <a:avLst/>
          </a:prstGeom>
        </p:spPr>
      </p:pic>
      <p:sp>
        <p:nvSpPr>
          <p:cNvPr id="8" name="Obdélník 7"/>
          <p:cNvSpPr>
            <a:spLocks noChangeAspect="1"/>
          </p:cNvSpPr>
          <p:nvPr/>
        </p:nvSpPr>
        <p:spPr>
          <a:xfrm>
            <a:off x="0" y="1"/>
            <a:ext cx="9144000" cy="260648"/>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
        <p:nvSpPr>
          <p:cNvPr id="9" name="Obdélník 8"/>
          <p:cNvSpPr/>
          <p:nvPr/>
        </p:nvSpPr>
        <p:spPr>
          <a:xfrm>
            <a:off x="0" y="260649"/>
            <a:ext cx="9144000" cy="144016"/>
          </a:xfrm>
          <a:prstGeom prst="rect">
            <a:avLst/>
          </a:prstGeom>
          <a:gradFill>
            <a:gsLst>
              <a:gs pos="0">
                <a:srgbClr val="000099"/>
              </a:gs>
              <a:gs pos="100000">
                <a:schemeClr val="bg1">
                  <a:alpha val="0"/>
                </a:schemeClr>
              </a:gs>
            </a:gsLst>
            <a:lin ang="0" scaled="1"/>
          </a:gra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hyperlink" Target="https://www.uohs.cz/cs/verejne-zakazky/sbirky-rozhodnuti/detail-19160.html"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hyperlink" Target="https://www.uohs.cz/cs/verejne-zakazky/sbirky-rozhodnuti/detail-19157.html" TargetMode="Externa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www.uohs.cz/cs/verejne-zakazky/sbirky-rozhodnuti/detail-19152.html" TargetMode="Externa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hyperlink" Target="https://www.uohs.cz/cs/verejne-zakazky/sbirky-rozhodnuti/detail-19161.html" TargetMode="Externa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hyperlink" Target="https://www.uohs.cz/cs/verejne-zakazky/sbirky-rozhodnuti/detail-19238.html" TargetMode="Externa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hyperlink" Target="https://www.uohs.cz/cs/verejne-zakazky/sbirky-rozhodnuti/detail-19178.html" TargetMode="Externa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hyperlink" Target="https://www.uohs.cz/cs/verejne-zakazky/sbirky-rozhodnuti/detail-19175.html" TargetMode="Externa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2" Type="http://schemas.openxmlformats.org/officeDocument/2006/relationships/hyperlink" Target="https://www.uohs.cz/cs/verejne-zakazky/sbirky-rozhodnuti/detail-18980.html" TargetMode="External"/><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836712"/>
            <a:ext cx="8229600" cy="5289451"/>
          </a:xfrm>
        </p:spPr>
        <p:txBody>
          <a:bodyPr/>
          <a:lstStyle/>
          <a:p>
            <a:pPr marL="0" indent="0">
              <a:buNone/>
            </a:pPr>
            <a:endParaRPr lang="cs-CZ" sz="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2000" b="1" dirty="0">
              <a:solidFill>
                <a:srgbClr val="000099"/>
              </a:solidFill>
            </a:endParaRPr>
          </a:p>
          <a:p>
            <a:pPr marL="0" indent="0" algn="ctr">
              <a:buNone/>
            </a:pPr>
            <a:r>
              <a:rPr lang="cs-CZ" sz="4400" b="1" dirty="0">
                <a:solidFill>
                  <a:srgbClr val="000099"/>
                </a:solidFill>
              </a:rPr>
              <a:t>Vybraná rozhodnutí ÚOHS</a:t>
            </a:r>
          </a:p>
          <a:p>
            <a:pPr marL="0" indent="0" algn="ctr">
              <a:buNone/>
            </a:pPr>
            <a:r>
              <a:rPr lang="cs-CZ" sz="4400" b="1" dirty="0">
                <a:solidFill>
                  <a:srgbClr val="000099"/>
                </a:solidFill>
              </a:rPr>
              <a:t>- </a:t>
            </a:r>
          </a:p>
          <a:p>
            <a:pPr marL="0" indent="0" algn="ctr">
              <a:buNone/>
            </a:pPr>
            <a:r>
              <a:rPr lang="cs-CZ" sz="4400" b="1" dirty="0">
                <a:solidFill>
                  <a:srgbClr val="000099"/>
                </a:solidFill>
              </a:rPr>
              <a:t>srpen 2023</a:t>
            </a:r>
          </a:p>
          <a:p>
            <a:pPr marL="0" indent="0" algn="ctr">
              <a:buNone/>
            </a:pPr>
            <a:endParaRPr lang="cs-CZ" sz="2400" dirty="0">
              <a:solidFill>
                <a:srgbClr val="000099"/>
              </a:solidFill>
            </a:endParaRPr>
          </a:p>
          <a:p>
            <a:pPr marL="0" indent="0" algn="r">
              <a:buNone/>
            </a:pPr>
            <a:endParaRPr lang="cs-CZ" sz="2400" dirty="0">
              <a:solidFill>
                <a:srgbClr val="000099"/>
              </a:solidFill>
            </a:endParaRPr>
          </a:p>
          <a:p>
            <a:pPr marL="0" indent="0" algn="r">
              <a:buNone/>
            </a:pPr>
            <a:r>
              <a:rPr lang="cs-CZ" sz="1800">
                <a:solidFill>
                  <a:schemeClr val="accent1"/>
                </a:solidFill>
              </a:rPr>
              <a:t>Odbor strategií, </a:t>
            </a:r>
            <a:r>
              <a:rPr lang="cs-CZ" sz="1800" dirty="0">
                <a:solidFill>
                  <a:schemeClr val="accent1"/>
                </a:solidFill>
              </a:rPr>
              <a:t>práva a elektronizace veřejných zakázek  </a:t>
            </a:r>
          </a:p>
          <a:p>
            <a:pPr marL="0" indent="0" algn="r">
              <a:buNone/>
            </a:pPr>
            <a:endParaRPr lang="cs-CZ" sz="1800" dirty="0">
              <a:solidFill>
                <a:schemeClr val="accent1"/>
              </a:solidFill>
            </a:endParaRPr>
          </a:p>
        </p:txBody>
      </p:sp>
    </p:spTree>
    <p:extLst>
      <p:ext uri="{BB962C8B-B14F-4D97-AF65-F5344CB8AC3E}">
        <p14:creationId xmlns:p14="http://schemas.microsoft.com/office/powerpoint/2010/main" val="676391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288349"/>
          </a:xfrm>
          <a:prstGeom prst="rect">
            <a:avLst/>
          </a:prstGeom>
        </p:spPr>
        <p:txBody>
          <a:bodyPr vert="horz" wrap="square" lIns="0" tIns="13335" rIns="0" bIns="0" rtlCol="0">
            <a:spAutoFit/>
          </a:bodyPr>
          <a:lstStyle/>
          <a:p>
            <a:pPr>
              <a:lnSpc>
                <a:spcPct val="107000"/>
              </a:lnSpc>
              <a:spcAft>
                <a:spcPts val="800"/>
              </a:spcAft>
            </a:pPr>
            <a:r>
              <a:rPr lang="cs-CZ" sz="1800" b="1" dirty="0">
                <a:effectLst/>
                <a:latin typeface="Arial" panose="020B0604020202020204" pitchFamily="34" charset="0"/>
                <a:ea typeface="Calibri" panose="020F0502020204030204" pitchFamily="34" charset="0"/>
                <a:cs typeface="Times New Roman" panose="02020603050405020304" pitchFamily="18" charset="0"/>
              </a:rPr>
              <a:t>Rozdílné zadávací podmínky</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644469281"/>
              </p:ext>
            </p:extLst>
          </p:nvPr>
        </p:nvGraphicFramePr>
        <p:xfrm>
          <a:off x="0" y="621007"/>
          <a:ext cx="9144000" cy="6249927"/>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41326">
                <a:tc>
                  <a:txBody>
                    <a:bodyPr/>
                    <a:lstStyle/>
                    <a:p>
                      <a:pPr algn="just">
                        <a:lnSpc>
                          <a:spcPct val="107000"/>
                        </a:lnSpc>
                        <a:spcAft>
                          <a:spcPts val="800"/>
                        </a:spcAft>
                      </a:pPr>
                      <a:r>
                        <a:rPr lang="cs-CZ" sz="1700" b="1" kern="1200" dirty="0" err="1">
                          <a:solidFill>
                            <a:srgbClr val="FFFFFF"/>
                          </a:solidFill>
                          <a:effectLst/>
                          <a:latin typeface="Arial" panose="020B0604020202020204" pitchFamily="34" charset="0"/>
                          <a:ea typeface="Times New Roman" panose="02020603050405020304" pitchFamily="18" charset="0"/>
                          <a:cs typeface="Arial" panose="020B0604020202020204" pitchFamily="34" charset="0"/>
                        </a:rPr>
                        <a:t>sp</a:t>
                      </a:r>
                      <a:r>
                        <a:rPr lang="cs-CZ" sz="1700" b="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 zn. ÚOHS-S0491/2023/VZ, č. j. ÚOHS-28186/2023/500</a:t>
                      </a:r>
                      <a:endParaRPr lang="cs-CZ" sz="17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341326">
                <a:tc>
                  <a:txBody>
                    <a:bodyPr/>
                    <a:lstStyle/>
                    <a:p>
                      <a:pPr algn="just">
                        <a:lnSpc>
                          <a:spcPct val="107000"/>
                        </a:lnSpc>
                        <a:spcAft>
                          <a:spcPts val="800"/>
                        </a:spcAft>
                      </a:pPr>
                      <a:r>
                        <a:rPr lang="cs-CZ" sz="17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https://www.uohs.cz/cs/verejne-zakazky/sbirky-rozhodnuti/detail-19160.html</a:t>
                      </a:r>
                      <a:endParaRPr lang="cs-CZ" sz="17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341326">
                <a:tc>
                  <a:txBody>
                    <a:bodyPr/>
                    <a:lstStyle/>
                    <a:p>
                      <a:pPr algn="just">
                        <a:lnSpc>
                          <a:spcPct val="107000"/>
                        </a:lnSpc>
                        <a:spcAft>
                          <a:spcPts val="800"/>
                        </a:spcAft>
                      </a:pPr>
                      <a:r>
                        <a:rPr lang="cs-CZ" sz="1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FSv – V44 – vybavení učeben nábytkem</a:t>
                      </a:r>
                      <a:endParaRPr lang="cs-CZ" sz="17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341326">
                <a:tc>
                  <a:txBody>
                    <a:bodyPr/>
                    <a:lstStyle/>
                    <a:p>
                      <a:pPr algn="just">
                        <a:lnSpc>
                          <a:spcPct val="107000"/>
                        </a:lnSpc>
                        <a:spcAft>
                          <a:spcPts val="800"/>
                        </a:spcAft>
                      </a:pPr>
                      <a:r>
                        <a:rPr lang="cs-CZ" sz="17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4. 8. 2023</a:t>
                      </a:r>
                      <a:endParaRPr lang="cs-CZ" sz="17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341326">
                <a:tc>
                  <a:txBody>
                    <a:bodyPr/>
                    <a:lstStyle/>
                    <a:p>
                      <a:pPr algn="just">
                        <a:lnSpc>
                          <a:spcPct val="107000"/>
                        </a:lnSpc>
                        <a:spcAft>
                          <a:spcPts val="800"/>
                        </a:spcAft>
                      </a:pPr>
                      <a:r>
                        <a:rPr lang="cs-CZ" sz="1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České vysoké učení technické v Praze, Fakulta stavební</a:t>
                      </a:r>
                      <a:endParaRPr lang="cs-CZ" sz="17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4413730">
                <a:tc>
                  <a:txBody>
                    <a:bodyPr/>
                    <a:lstStyle/>
                    <a:p>
                      <a:pPr algn="just">
                        <a:lnSpc>
                          <a:spcPct val="107000"/>
                        </a:lnSpc>
                        <a:spcAft>
                          <a:spcPts val="800"/>
                        </a:spcAft>
                      </a:pPr>
                      <a:r>
                        <a:rPr lang="cs-CZ" sz="17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Obviněný se při zadávání veřejné zakázky „</a:t>
                      </a:r>
                      <a:r>
                        <a:rPr lang="cs-CZ" sz="17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FSv</a:t>
                      </a:r>
                      <a:r>
                        <a:rPr lang="cs-CZ" sz="17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 V44 – vybavení učeben nábytkem“ v otevřeném řízení, dopustil přestupku podle § 268 odst. 1 písm. b) ZZVZ tím, že stanovil zadávací podmínky v rozporu s § 212 odst. 8 ZZVZ a zásadou transparentnosti, </a:t>
                      </a:r>
                      <a:r>
                        <a:rPr lang="cs-CZ" sz="17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když ve formulářích oznámení o zahájení zadávacího řízení </a:t>
                      </a:r>
                      <a:r>
                        <a:rPr lang="cs-CZ" sz="1700" u="non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uveřejněných ve Věstníku veřejných zakázek a v Úředním věstníku Evropské unie </a:t>
                      </a:r>
                      <a:r>
                        <a:rPr lang="cs-CZ" sz="17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uvedl odlišný údaj o konci doby trvání veřejné zakázky oproti údaji uveřejněnému na profilu zadavatele</a:t>
                      </a:r>
                      <a:r>
                        <a:rPr lang="cs-CZ" sz="17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neboť ve Věstníku veřejných zakázek a v Úředním věstníku Evropské unie uvedl konec doby trvání veřejné zakázky dne 15. 8. 2018, avšak v čl. V. „Doba a místo předání a převzetí předmětu smlouvy“ bodu 1) návrhu smlouvy, který tvořil přílohu č. 4 zadávací dokumentace, uvedl, že</a:t>
                      </a:r>
                      <a:r>
                        <a:rPr lang="cs-CZ" sz="17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cs-CZ" sz="17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„dodavatel je povinen splnit a vyfakturovat celý předmět smlouvy do 31.8.2018“, </a:t>
                      </a:r>
                      <a:r>
                        <a:rPr lang="cs-CZ" sz="17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 rovněž ve vysvětlení zadávací dokumentace ze dne 29. 5. 2018 uveřejněném na profilu zadavatele téhož dne uvedl, že vyjasňuje, že „</a:t>
                      </a:r>
                      <a:r>
                        <a:rPr lang="cs-CZ" sz="17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celý předmět plnění veřejné zakázky musí být předán a vyfakturován do 31.8.2018“, </a:t>
                      </a:r>
                      <a:r>
                        <a:rPr lang="cs-CZ" sz="17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přičemž</a:t>
                      </a:r>
                      <a:r>
                        <a:rPr lang="cs-CZ" sz="17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„předpokládaný termín pro dodávky a montáže je od 15.8.2018 do 31.8.2018“</a:t>
                      </a:r>
                      <a:r>
                        <a:rPr lang="cs-CZ" sz="17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což vnáší do průběhu zadávacího řízení prvek nejistoty, resp. netransparentnosti, jelikož není zřejmé, jaké údaje jsou skutečně závazné, a dne 2. 8. 2018 uzavřel „Kupní smlouvu o dodání“.</a:t>
                      </a:r>
                      <a:endParaRPr lang="cs-CZ" sz="17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bl>
          </a:graphicData>
        </a:graphic>
      </p:graphicFrame>
    </p:spTree>
    <p:extLst>
      <p:ext uri="{BB962C8B-B14F-4D97-AF65-F5344CB8AC3E}">
        <p14:creationId xmlns:p14="http://schemas.microsoft.com/office/powerpoint/2010/main" val="2925010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404664"/>
            <a:ext cx="9144000" cy="6453336"/>
          </a:xfrm>
        </p:spPr>
        <p:txBody>
          <a:bodyPr/>
          <a:lstStyle/>
          <a:p>
            <a:pPr marL="0" indent="0" algn="just">
              <a:buNone/>
            </a:pPr>
            <a:r>
              <a:rPr lang="cs-CZ" sz="2200" b="1" dirty="0">
                <a:latin typeface="Arial" panose="020B0604020202020204" pitchFamily="34" charset="0"/>
                <a:cs typeface="Arial" panose="020B0604020202020204" pitchFamily="34" charset="0"/>
              </a:rPr>
              <a:t>Právní úprava: </a:t>
            </a:r>
          </a:p>
          <a:p>
            <a:pPr marL="0" indent="0" algn="just">
              <a:buNone/>
            </a:pPr>
            <a:r>
              <a:rPr lang="cs-CZ" sz="2200" b="1" dirty="0">
                <a:latin typeface="Arial" panose="020B0604020202020204" pitchFamily="34" charset="0"/>
                <a:cs typeface="Arial" panose="020B0604020202020204" pitchFamily="34" charset="0"/>
              </a:rPr>
              <a:t>§ 212 odst. 8 ZZVZ</a:t>
            </a:r>
          </a:p>
          <a:p>
            <a:pPr marL="0" indent="0" algn="just">
              <a:lnSpc>
                <a:spcPct val="107000"/>
              </a:lnSpc>
              <a:spcAft>
                <a:spcPts val="800"/>
              </a:spcAft>
              <a:buNone/>
            </a:pPr>
            <a:r>
              <a:rPr lang="cs-CZ" sz="24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Ve Věstníku veřejných zakázek nesmí být uveřejněny jakékoliv údaje odlišné od údajů, které jsou obsaženy ve formulářích odeslaných k uveřejnění v Úředním věstníku Evropské unie, nebo uveřejněných na profilu zadavatele. Informace o zahájení zadávacího řízení nesmí být uveřejněna na profilu zadavatele před uveřejněním </a:t>
            </a:r>
            <a:r>
              <a:rPr lang="cs-CZ" sz="2400" u="dbl" dirty="0">
                <a:solidFill>
                  <a:srgbClr val="00AA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formuláře.</a:t>
            </a:r>
            <a:endParaRPr lang="cs-CZ" sz="2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cs-CZ" sz="24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formuláře ve Věstníku veřejných zakázek.</a:t>
            </a:r>
            <a:endParaRPr lang="cs-CZ"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endParaRPr lang="cs-CZ" sz="17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704065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Skutkový stav: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Věstník veřejných zakázek a Úřední věstník Evropské unie - Oznámení o zahájení zadávacího řízení: bod II.2.7) „Doba trvání zakázky, rámcové smlouvy či dynamického nákupního systému“: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konec veřejné zakázky připadá na 15. 8. 2018</a:t>
            </a:r>
            <a:r>
              <a:rPr lang="cs-CZ" sz="2000" dirty="0">
                <a:effectLst/>
                <a:latin typeface="Arial" panose="020B060402020202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cs-CZ" sz="2000" dirty="0">
                <a:latin typeface="Arial" panose="020B0604020202020204" pitchFamily="34" charset="0"/>
                <a:ea typeface="Calibri" panose="020F0502020204030204" pitchFamily="34" charset="0"/>
                <a:cs typeface="Times New Roman" panose="02020603050405020304" pitchFamily="18" charset="0"/>
              </a:rPr>
              <a:t>ZD</a:t>
            </a:r>
            <a:r>
              <a:rPr lang="cs-CZ" sz="2000" dirty="0">
                <a:effectLst/>
                <a:latin typeface="Arial" panose="020B0604020202020204" pitchFamily="34" charset="0"/>
                <a:ea typeface="Calibri" panose="020F0502020204030204" pitchFamily="34" charset="0"/>
                <a:cs typeface="Times New Roman" panose="02020603050405020304" pitchFamily="18" charset="0"/>
              </a:rPr>
              <a:t> bod 7.3. „Předpokládaná lhůta plnění veřejné zakázky“ požadoval „</a:t>
            </a:r>
            <a:r>
              <a:rPr lang="cs-CZ" sz="2000" i="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dodání celého předmětu plnění veřejné zakázky do 15.8.2018</a:t>
            </a:r>
            <a:r>
              <a:rPr lang="cs-CZ" sz="2000" i="1" dirty="0">
                <a:effectLst/>
                <a:latin typeface="Arial" panose="020B0604020202020204" pitchFamily="34" charset="0"/>
                <a:ea typeface="Calibri" panose="020F0502020204030204" pitchFamily="34" charset="0"/>
                <a:cs typeface="Times New Roman" panose="02020603050405020304" pitchFamily="18" charset="0"/>
              </a:rPr>
              <a:t>.</a:t>
            </a:r>
            <a:r>
              <a:rPr lang="cs-CZ" sz="2000" dirty="0">
                <a:effectLst/>
                <a:latin typeface="Arial" panose="020B060402020202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V čl. 7.5. „Popis předmětu veřejné zakázky“ zadávací dokumentace zadavatel pro vyloučení pochybností stanovil, že </a:t>
            </a:r>
            <a:r>
              <a:rPr lang="cs-CZ" sz="2000" i="1" dirty="0">
                <a:effectLst/>
                <a:latin typeface="Arial" panose="020B0604020202020204" pitchFamily="34" charset="0"/>
                <a:ea typeface="Calibri" panose="020F0502020204030204" pitchFamily="34" charset="0"/>
                <a:cs typeface="Times New Roman" panose="02020603050405020304" pitchFamily="18" charset="0"/>
              </a:rPr>
              <a:t>„</a:t>
            </a:r>
            <a:r>
              <a:rPr lang="cs-CZ" sz="2000" i="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za dodané bere stoly a židle smontované a umístěné do učeben dle harmonogramu, který bude s dodavatelem upřesněn při podpisu smlouvy</a:t>
            </a:r>
            <a:r>
              <a:rPr lang="cs-CZ" sz="2000" i="1"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effectLst/>
                <a:latin typeface="Arial" panose="020B060402020202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Návrh smlouvy </a:t>
            </a:r>
            <a:r>
              <a:rPr lang="cs-CZ" sz="2000" dirty="0">
                <a:latin typeface="Arial" panose="020B0604020202020204" pitchFamily="34" charset="0"/>
                <a:ea typeface="Calibri" panose="020F0502020204030204" pitchFamily="34" charset="0"/>
                <a:cs typeface="Times New Roman" panose="02020603050405020304" pitchFamily="18" charset="0"/>
              </a:rPr>
              <a:t>č</a:t>
            </a:r>
            <a:r>
              <a:rPr lang="cs-CZ" sz="2000" dirty="0">
                <a:effectLst/>
                <a:latin typeface="Arial" panose="020B0604020202020204" pitchFamily="34" charset="0"/>
                <a:ea typeface="Calibri" panose="020F0502020204030204" pitchFamily="34" charset="0"/>
                <a:cs typeface="Times New Roman" panose="02020603050405020304" pitchFamily="18" charset="0"/>
              </a:rPr>
              <a:t>l. V</a:t>
            </a:r>
            <a:r>
              <a:rPr lang="cs-CZ" sz="2000" dirty="0">
                <a:latin typeface="Arial" panose="020B0604020202020204" pitchFamily="34" charset="0"/>
                <a:ea typeface="Calibri" panose="020F0502020204030204" pitchFamily="34" charset="0"/>
                <a:cs typeface="Times New Roman" panose="02020603050405020304" pitchFamily="18" charset="0"/>
              </a:rPr>
              <a:t>: </a:t>
            </a:r>
            <a:r>
              <a:rPr lang="cs-CZ" sz="2000" i="1" dirty="0">
                <a:effectLst/>
                <a:latin typeface="Arial" panose="020B0604020202020204" pitchFamily="34" charset="0"/>
                <a:ea typeface="Calibri" panose="020F0502020204030204" pitchFamily="34" charset="0"/>
                <a:cs typeface="Times New Roman" panose="02020603050405020304" pitchFamily="18" charset="0"/>
              </a:rPr>
              <a:t>„</a:t>
            </a:r>
            <a:r>
              <a:rPr lang="cs-CZ" sz="2000" i="1"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dodavatel je povinen splnit a vyfakturovat celý předmět smlouvy do 31.8.2018</a:t>
            </a:r>
            <a:r>
              <a:rPr lang="cs-CZ" sz="2000" i="1" dirty="0">
                <a:effectLst/>
                <a:latin typeface="Arial" panose="020B0604020202020204" pitchFamily="34" charset="0"/>
                <a:ea typeface="Calibri" panose="020F0502020204030204" pitchFamily="34" charset="0"/>
                <a:cs typeface="Times New Roman" panose="02020603050405020304" pitchFamily="18" charset="0"/>
              </a:rPr>
              <a:t>“</a:t>
            </a:r>
            <a:r>
              <a:rPr lang="cs-CZ" sz="2000" dirty="0">
                <a:effectLst/>
                <a:latin typeface="Arial" panose="020B0604020202020204" pitchFamily="34" charset="0"/>
                <a:ea typeface="Calibri" panose="020F0502020204030204" pitchFamily="34" charset="0"/>
                <a:cs typeface="Times New Roman" panose="02020603050405020304" pitchFamily="18" charset="0"/>
              </a:rPr>
              <a:t>.</a:t>
            </a:r>
          </a:p>
          <a:p>
            <a:pPr algn="just"/>
            <a:r>
              <a:rPr lang="cs-CZ" sz="2000" dirty="0">
                <a:effectLst/>
                <a:latin typeface="Arial" panose="020B0604020202020204" pitchFamily="34" charset="0"/>
                <a:ea typeface="Calibri" panose="020F0502020204030204" pitchFamily="34" charset="0"/>
                <a:cs typeface="Times New Roman" panose="02020603050405020304" pitchFamily="18" charset="0"/>
              </a:rPr>
              <a:t>Vysvětlení zadávací dokumentace:</a:t>
            </a:r>
            <a:r>
              <a:rPr lang="cs-CZ" sz="2000" dirty="0">
                <a:latin typeface="Arial" panose="020B0604020202020204" pitchFamily="34" charset="0"/>
                <a:ea typeface="Calibri" panose="020F0502020204030204" pitchFamily="34" charset="0"/>
                <a:cs typeface="Times New Roman" panose="02020603050405020304" pitchFamily="18" charset="0"/>
              </a:rPr>
              <a:t> </a:t>
            </a:r>
            <a:r>
              <a:rPr lang="cs-CZ" sz="2000" dirty="0">
                <a:effectLst/>
                <a:latin typeface="Arial" panose="020B0604020202020204" pitchFamily="34" charset="0"/>
                <a:ea typeface="Calibri" panose="020F0502020204030204" pitchFamily="34" charset="0"/>
                <a:cs typeface="Times New Roman" panose="02020603050405020304" pitchFamily="18" charset="0"/>
              </a:rPr>
              <a:t>„</a:t>
            </a:r>
            <a:r>
              <a:rPr lang="cs-CZ" sz="2000" i="1" dirty="0">
                <a:solidFill>
                  <a:srgbClr val="FF9966"/>
                </a:solidFill>
                <a:effectLst/>
                <a:latin typeface="Arial" panose="020B0604020202020204" pitchFamily="34" charset="0"/>
                <a:ea typeface="Calibri" panose="020F0502020204030204" pitchFamily="34" charset="0"/>
                <a:cs typeface="Times New Roman" panose="02020603050405020304" pitchFamily="18" charset="0"/>
              </a:rPr>
              <a:t>celý předmět plnění veřejné zakázky musí být předán a vyfakturován do 31.08.2018. Předpokládaný termín pro dodávky a montáže je od 15.08.2018 do 31.08.2018.</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3610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V daném případě obviněný vysvětlením zadávací dokumentace osvětlil rozpor, jenž plynul z údajů o konci plnění veřejné zakázky obsažených ve věstnících a zadávací dokumentaci v porovnání s údajem obsaženým v návrhu smlouvy tvořícím přílohu č. 4 zadávací dokumentace.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 předmětného vysvětlení vyplynulo, že zadavatel očekává ukončení plnění smlouvy (včetně fakturace) až k 31. 8. 2018, nikoliv již k 15. 8. 2018</a:t>
            </a:r>
            <a:r>
              <a:rPr lang="cs-CZ" sz="2000" dirty="0">
                <a:effectLst/>
                <a:latin typeface="Arial" panose="020B0604020202020204" pitchFamily="34" charset="0"/>
                <a:ea typeface="Calibri" panose="020F0502020204030204" pitchFamily="34" charset="0"/>
                <a:cs typeface="Times New Roman" panose="02020603050405020304" pitchFamily="18" charset="0"/>
              </a:rPr>
              <a:t>. Období od 15. 8. 2018 do 31. 8. 2018 pak zadavatel uvedl jako předpokládaný termín pro dodávky a montáže.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Právě uvedené však zadavatel nepromítl ani do Věstníku veřejných zakázek ani do Úředního věstníku Evropské unie, kde zůstal toliko údaj s datem 15. 8. 2018. </a:t>
            </a:r>
            <a:r>
              <a:rPr lang="cs-CZ" sz="2000" dirty="0">
                <a:effectLst/>
                <a:latin typeface="Arial" panose="020B0604020202020204" pitchFamily="34" charset="0"/>
                <a:ea typeface="Calibri" panose="020F0502020204030204" pitchFamily="34" charset="0"/>
                <a:cs typeface="Times New Roman" panose="02020603050405020304" pitchFamily="18" charset="0"/>
              </a:rPr>
              <a:t>(25)</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S ohledem na výše uvedené Úřad konstatuje, že obviněný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stanovil zadávací podmínky v rozporu s § 212 odst. 8 ve spojení s § 6 odst. 1 zákona</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neboť uvedl odlišné údaje ve věstnících oproti údajům obsaženým na profilu zadavatele</a:t>
            </a:r>
            <a:r>
              <a:rPr lang="cs-CZ" sz="2000" dirty="0">
                <a:effectLst/>
                <a:latin typeface="Arial" panose="020B0604020202020204" pitchFamily="34" charset="0"/>
                <a:ea typeface="Calibri" panose="020F0502020204030204" pitchFamily="34" charset="0"/>
                <a:cs typeface="Times New Roman" panose="02020603050405020304" pitchFamily="18" charset="0"/>
              </a:rPr>
              <a:t>, čímž vnesl do průběhu zadávacího řízení prvek nejistoty, resp. netransparentnosti, neboť nebylo zřejmé, jaké údaje jsou skutečně závazné. (28)</a:t>
            </a:r>
          </a:p>
          <a:p>
            <a:pPr marL="0" indent="0" algn="just">
              <a:lnSpc>
                <a:spcPct val="107000"/>
              </a:lnSpc>
              <a:spcAft>
                <a:spcPts val="800"/>
              </a:spcAft>
              <a:buNone/>
            </a:pP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8465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latin typeface="Arial" panose="020B0604020202020204" pitchFamily="34" charset="0"/>
                <a:ea typeface="Calibri" panose="020F0502020204030204" pitchFamily="34" charset="0"/>
                <a:cs typeface="Times New Roman" panose="02020603050405020304" pitchFamily="18" charset="0"/>
              </a:rPr>
              <a:t>Krajní naléhavá okolnost</a:t>
            </a:r>
            <a:endParaRPr lang="cs-CZ" sz="24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2772769623"/>
              </p:ext>
            </p:extLst>
          </p:nvPr>
        </p:nvGraphicFramePr>
        <p:xfrm>
          <a:off x="15611" y="790241"/>
          <a:ext cx="9144000" cy="5735103"/>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33439">
                <a:tc>
                  <a:txBody>
                    <a:bodyPr/>
                    <a:lstStyle/>
                    <a:p>
                      <a:pPr algn="just">
                        <a:lnSpc>
                          <a:spcPct val="107000"/>
                        </a:lnSpc>
                        <a:spcAft>
                          <a:spcPts val="800"/>
                        </a:spcAft>
                      </a:pPr>
                      <a:r>
                        <a:rPr lang="cs-CZ" sz="20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č. j. ÚOHS-S1091/2014, S0354/2015/VZ-21931/2015/542/JVo</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333439">
                <a:tc>
                  <a:txBody>
                    <a:bodyPr/>
                    <a:lstStyle/>
                    <a:p>
                      <a:pPr algn="just">
                        <a:lnSpc>
                          <a:spcPct val="107000"/>
                        </a:lnSpc>
                        <a:spcAft>
                          <a:spcPts val="800"/>
                        </a:spcAft>
                      </a:pPr>
                      <a:r>
                        <a:rPr lang="cs-CZ" sz="20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https://www.uohs.cz/cs/verejne-zakazky/sbirky-rozhodnuti/detail-19157.html</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333439">
                <a:tc>
                  <a:txBody>
                    <a:bodyPr/>
                    <a:lstStyle/>
                    <a:p>
                      <a:pPr algn="just">
                        <a:lnSpc>
                          <a:spcPct val="107000"/>
                        </a:lnSpc>
                        <a:spcAft>
                          <a:spcPts val="800"/>
                        </a:spcAft>
                      </a:pP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CZVV - zajištění informační infrastruktury a souvisejících služeb pro řízení a kontrolu společné části maturitní zkoušky (MZ) - JŘBÚ</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333439">
                <a:tc>
                  <a:txBody>
                    <a:bodyPr/>
                    <a:lstStyle/>
                    <a:p>
                      <a:pPr algn="just">
                        <a:lnSpc>
                          <a:spcPct val="107000"/>
                        </a:lnSpc>
                        <a:spcAft>
                          <a:spcPts val="800"/>
                        </a:spcAft>
                      </a:pPr>
                      <a:r>
                        <a:rPr lang="cs-CZ" sz="20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4. 8. 2023</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440661">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Centrum pro zjišťování výsledků vzdělávání</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CGI IT Czech Republic s.r.o.</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NESS Czech s.r.o.</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885605">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Zadavatel se dopustil správního deliktu podle § 120 odst. 1 písm. a) ZVZ tím, že nedodržel postup stanovený v ustanovení § 21 odst. 2 ZVZ, když </a:t>
                      </a:r>
                      <a:r>
                        <a:rPr lang="cs-CZ" sz="20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veřejnou zakázku zadal z důvodu krajně naléhavého případu v jednacím řízení bez uveřejnění, aniž by k tomu byly splněny podmínky</a:t>
                      </a: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stanovené v ustanovení § 23 odst. 4 písm. b) ZZVZ…</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r h="885605">
                <a:tc>
                  <a:txBody>
                    <a:bodyPr/>
                    <a:lstStyle/>
                    <a:p>
                      <a:pPr algn="just">
                        <a:lnSpc>
                          <a:spcPct val="107000"/>
                        </a:lnSpc>
                      </a:pPr>
                      <a:r>
                        <a:rPr lang="cs-CZ" sz="20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Podán rozklad – ÚOHS-R0277/2015/VZ, výrok I. rozhodnutí potvrzen, rozklad zamítnut.</a:t>
                      </a:r>
                      <a:endParaRPr lang="cs-CZ" sz="20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88415286"/>
                  </a:ext>
                </a:extLst>
              </a:tr>
            </a:tbl>
          </a:graphicData>
        </a:graphic>
      </p:graphicFrame>
    </p:spTree>
    <p:extLst>
      <p:ext uri="{BB962C8B-B14F-4D97-AF65-F5344CB8AC3E}">
        <p14:creationId xmlns:p14="http://schemas.microsoft.com/office/powerpoint/2010/main" val="828861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404664"/>
            <a:ext cx="9144000" cy="6453336"/>
          </a:xfrm>
        </p:spPr>
        <p:txBody>
          <a:bodyPr/>
          <a:lstStyle/>
          <a:p>
            <a:pPr marL="0" indent="0" algn="just">
              <a:buNone/>
            </a:pPr>
            <a:r>
              <a:rPr lang="cs-CZ" sz="2000" b="1" dirty="0">
                <a:latin typeface="Arial" panose="020B0604020202020204" pitchFamily="34" charset="0"/>
                <a:cs typeface="Arial" panose="020B0604020202020204" pitchFamily="34" charset="0"/>
              </a:rPr>
              <a:t>Právní úprava: </a:t>
            </a:r>
          </a:p>
          <a:p>
            <a:pPr marL="0" indent="0" algn="just">
              <a:buNone/>
            </a:pPr>
            <a:r>
              <a:rPr lang="cs-CZ" sz="2000" b="1" dirty="0">
                <a:latin typeface="Arial" panose="020B0604020202020204" pitchFamily="34" charset="0"/>
                <a:cs typeface="Arial" panose="020B0604020202020204" pitchFamily="34" charset="0"/>
              </a:rPr>
              <a:t>§ 63 odst. 5 ZZVZ</a:t>
            </a:r>
          </a:p>
          <a:p>
            <a:pPr marL="0" indent="0" algn="just">
              <a:lnSpc>
                <a:spcPct val="107000"/>
              </a:lnSpc>
              <a:spcAft>
                <a:spcPts val="800"/>
              </a:spcAft>
              <a:buNone/>
            </a:pPr>
            <a:r>
              <a:rPr lang="cs-CZ" sz="20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Zadavatel může použít jednací řízení bez uveřejnění také, pokud je to nezbytné v důsledku krajně naléhavé okolnosti, kterou zadavatel nemohl předvídat a ani ji nezpůsobil, a nelze dodržet lhůty pro otevřené řízení, užší řízení nebo jednací řízení s uveřejněním.</a:t>
            </a:r>
          </a:p>
          <a:p>
            <a:pPr marL="0" indent="0" algn="just">
              <a:lnSpc>
                <a:spcPct val="107000"/>
              </a:lnSpc>
              <a:spcAft>
                <a:spcPts val="800"/>
              </a:spcAft>
              <a:buNone/>
            </a:pPr>
            <a:endParaRPr lang="cs-CZ" sz="2000" dirty="0">
              <a:latin typeface="Arial" panose="020B0604020202020204" pitchFamily="34" charset="0"/>
              <a:cs typeface="Arial" panose="020B0604020202020204" pitchFamily="34" charset="0"/>
            </a:endParaRPr>
          </a:p>
          <a:p>
            <a:pPr marL="0" indent="0" algn="just">
              <a:lnSpc>
                <a:spcPct val="107000"/>
              </a:lnSpc>
              <a:spcAft>
                <a:spcPts val="800"/>
              </a:spcAft>
              <a:buNone/>
            </a:pPr>
            <a:r>
              <a:rPr lang="cs-CZ" sz="2000" b="1" dirty="0">
                <a:latin typeface="Arial" panose="020B0604020202020204" pitchFamily="34" charset="0"/>
                <a:cs typeface="Arial" panose="020B0604020202020204" pitchFamily="34" charset="0"/>
              </a:rPr>
              <a:t>§ 124 odst. 1 ZZVZ</a:t>
            </a:r>
          </a:p>
          <a:p>
            <a:pPr marL="0" indent="0" algn="just">
              <a:lnSpc>
                <a:spcPct val="107000"/>
              </a:lnSpc>
              <a:spcAft>
                <a:spcPts val="800"/>
              </a:spcAft>
              <a:buNone/>
            </a:pPr>
            <a:r>
              <a:rPr lang="cs-CZ" sz="2000" dirty="0">
                <a:effectLst/>
                <a:latin typeface="Arial" panose="020B0604020202020204" pitchFamily="34" charset="0"/>
                <a:ea typeface="Times New Roman" panose="02020603050405020304" pitchFamily="18" charset="0"/>
                <a:cs typeface="Arial" panose="020B0604020202020204" pitchFamily="34" charset="0"/>
              </a:rPr>
              <a:t>Po uplynutí lhůty zákazu uzavřít smlouvu podle § 246 jsou zadavatel a vybraný dodavatel povinni bez zbytečného odkladu uzavřít smlouvu.</a:t>
            </a:r>
          </a:p>
        </p:txBody>
      </p:sp>
    </p:spTree>
    <p:extLst>
      <p:ext uri="{BB962C8B-B14F-4D97-AF65-F5344CB8AC3E}">
        <p14:creationId xmlns:p14="http://schemas.microsoft.com/office/powerpoint/2010/main" val="38805270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404664"/>
            <a:ext cx="9144000" cy="6453336"/>
          </a:xfrm>
        </p:spPr>
        <p:txBody>
          <a:bodyPr/>
          <a:lstStyle/>
          <a:p>
            <a:pPr marL="0" indent="0" algn="just">
              <a:lnSpc>
                <a:spcPct val="107000"/>
              </a:lnSpc>
              <a:spcAft>
                <a:spcPts val="800"/>
              </a:spcAft>
              <a:buNone/>
            </a:pPr>
            <a:r>
              <a:rPr lang="cs-CZ" sz="1800" b="1" dirty="0">
                <a:latin typeface="Arial" panose="020B0604020202020204" pitchFamily="34" charset="0"/>
                <a:cs typeface="Arial" panose="020B0604020202020204" pitchFamily="34" charset="0"/>
              </a:rPr>
              <a:t>Právní úprava: § 246 ZZVZ</a:t>
            </a:r>
          </a:p>
          <a:p>
            <a:pPr marL="0" indent="0" algn="just">
              <a:lnSpc>
                <a:spcPct val="107000"/>
              </a:lnSpc>
              <a:spcBef>
                <a:spcPts val="0"/>
              </a:spcBef>
              <a:buNone/>
            </a:pPr>
            <a:r>
              <a:rPr lang="cs-CZ" sz="18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(1) Zadavatel nesmí uzavřít smlouvu s dodavatelem</a:t>
            </a:r>
            <a:endParaRPr lang="cs-CZ" sz="1800" dirty="0">
              <a:effectLst/>
              <a:latin typeface="Arial" panose="020B0604020202020204" pitchFamily="34" charset="0"/>
              <a:ea typeface="Times New Roman" panose="02020603050405020304" pitchFamily="18" charset="0"/>
              <a:cs typeface="Arial" panose="020B0604020202020204" pitchFamily="34" charset="0"/>
            </a:endParaRPr>
          </a:p>
          <a:p>
            <a:pPr marL="541338" indent="-92075" algn="just">
              <a:lnSpc>
                <a:spcPct val="107000"/>
              </a:lnSpc>
              <a:spcBef>
                <a:spcPts val="0"/>
              </a:spcBef>
              <a:buNone/>
            </a:pPr>
            <a:r>
              <a:rPr lang="cs-CZ" sz="18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a) před uplynutím lhůty pro podání námitek proti </a:t>
            </a:r>
            <a:endParaRPr lang="cs-CZ" sz="1800" dirty="0">
              <a:effectLst/>
              <a:latin typeface="Arial" panose="020B0604020202020204" pitchFamily="34" charset="0"/>
              <a:ea typeface="Times New Roman" panose="02020603050405020304" pitchFamily="18" charset="0"/>
              <a:cs typeface="Arial" panose="020B0604020202020204" pitchFamily="34" charset="0"/>
            </a:endParaRPr>
          </a:p>
          <a:p>
            <a:pPr marL="982663" indent="-263525" algn="just">
              <a:lnSpc>
                <a:spcPct val="107000"/>
              </a:lnSpc>
              <a:spcBef>
                <a:spcPts val="0"/>
              </a:spcBef>
              <a:buNone/>
            </a:pPr>
            <a:r>
              <a:rPr lang="cs-CZ" sz="1800" u="dbl" dirty="0">
                <a:solidFill>
                  <a:srgbClr val="00AA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1. </a:t>
            </a:r>
            <a:r>
              <a:rPr lang="cs-CZ" sz="18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rozhodnutí o </a:t>
            </a:r>
            <a:r>
              <a:rPr lang="cs-CZ" sz="18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vyloučení účastníka zadávacího řízení, </a:t>
            </a:r>
            <a:endParaRPr lang="cs-CZ" sz="1800" dirty="0">
              <a:effectLst/>
              <a:latin typeface="Arial" panose="020B0604020202020204" pitchFamily="34" charset="0"/>
              <a:ea typeface="Times New Roman" panose="02020603050405020304" pitchFamily="18" charset="0"/>
              <a:cs typeface="Arial" panose="020B0604020202020204" pitchFamily="34" charset="0"/>
            </a:endParaRPr>
          </a:p>
          <a:p>
            <a:pPr marL="982663" indent="-263525" algn="just">
              <a:lnSpc>
                <a:spcPct val="107000"/>
              </a:lnSpc>
              <a:spcBef>
                <a:spcPts val="0"/>
              </a:spcBef>
              <a:buNone/>
            </a:pPr>
            <a:r>
              <a:rPr lang="cs-CZ" sz="1800" u="dbl" dirty="0">
                <a:solidFill>
                  <a:srgbClr val="00AA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2. výběru dodavatele, pokud je zadavatel povinen odeslat oznámení </a:t>
            </a:r>
            <a:r>
              <a:rPr lang="cs-CZ" sz="18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o výběru </a:t>
            </a:r>
            <a:r>
              <a:rPr lang="cs-CZ" sz="1800" u="dbl" dirty="0">
                <a:solidFill>
                  <a:srgbClr val="00AA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dodavatele,</a:t>
            </a:r>
            <a:endParaRPr lang="cs-CZ" sz="1800" dirty="0">
              <a:effectLst/>
              <a:latin typeface="Arial" panose="020B0604020202020204" pitchFamily="34" charset="0"/>
              <a:ea typeface="Times New Roman" panose="02020603050405020304" pitchFamily="18" charset="0"/>
              <a:cs typeface="Arial" panose="020B0604020202020204" pitchFamily="34" charset="0"/>
            </a:endParaRPr>
          </a:p>
          <a:p>
            <a:pPr marL="982663" indent="-263525" algn="just">
              <a:lnSpc>
                <a:spcPct val="107000"/>
              </a:lnSpc>
              <a:spcBef>
                <a:spcPts val="0"/>
              </a:spcBef>
              <a:buNone/>
            </a:pPr>
            <a:r>
              <a:rPr lang="cs-CZ" sz="1800" u="dbl" dirty="0">
                <a:solidFill>
                  <a:srgbClr val="00AA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3. obsahu sdělení podle § 123 odst. 2 , </a:t>
            </a:r>
            <a:r>
              <a:rPr lang="cs-CZ" sz="18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dodavatele </a:t>
            </a:r>
            <a:r>
              <a:rPr lang="cs-CZ" sz="18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nebo </a:t>
            </a:r>
            <a:endParaRPr lang="cs-CZ" sz="1800" dirty="0">
              <a:effectLst/>
              <a:latin typeface="Arial" panose="020B0604020202020204" pitchFamily="34" charset="0"/>
              <a:ea typeface="Times New Roman" panose="02020603050405020304" pitchFamily="18" charset="0"/>
              <a:cs typeface="Arial" panose="020B0604020202020204" pitchFamily="34" charset="0"/>
            </a:endParaRPr>
          </a:p>
          <a:p>
            <a:pPr marL="982663" indent="-263525" algn="just">
              <a:lnSpc>
                <a:spcPct val="107000"/>
              </a:lnSpc>
              <a:spcBef>
                <a:spcPts val="0"/>
              </a:spcBef>
              <a:buNone/>
            </a:pPr>
            <a:r>
              <a:rPr lang="cs-CZ" sz="1800" u="dbl" dirty="0">
                <a:solidFill>
                  <a:srgbClr val="00AA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4. dobrovolnému </a:t>
            </a:r>
            <a:r>
              <a:rPr lang="cs-CZ" sz="18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proti úkonu dobrovolného </a:t>
            </a:r>
            <a:r>
              <a:rPr lang="cs-CZ" sz="18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oznámení o záměru uzavřít smlouvu,</a:t>
            </a:r>
            <a:endParaRPr lang="cs-CZ" sz="1800" dirty="0">
              <a:effectLst/>
              <a:latin typeface="Arial" panose="020B0604020202020204" pitchFamily="34" charset="0"/>
              <a:ea typeface="Times New Roman" panose="02020603050405020304" pitchFamily="18" charset="0"/>
              <a:cs typeface="Arial" panose="020B0604020202020204" pitchFamily="34" charset="0"/>
            </a:endParaRPr>
          </a:p>
          <a:p>
            <a:pPr marL="719138" indent="-269875" algn="just">
              <a:lnSpc>
                <a:spcPct val="107000"/>
              </a:lnSpc>
              <a:spcBef>
                <a:spcPts val="0"/>
              </a:spcBef>
              <a:buNone/>
            </a:pPr>
            <a:r>
              <a:rPr lang="cs-CZ" sz="18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b) do doby doručení rozhodnutí o námitkách stěžovateli, byly-li námitky </a:t>
            </a:r>
            <a:r>
              <a:rPr lang="cs-CZ" sz="1800" u="dbl" dirty="0">
                <a:solidFill>
                  <a:srgbClr val="00AA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podány včas, </a:t>
            </a:r>
            <a:r>
              <a:rPr lang="cs-CZ" sz="18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podány,</a:t>
            </a:r>
            <a:endParaRPr lang="cs-CZ" sz="1800" dirty="0">
              <a:effectLst/>
              <a:latin typeface="Arial" panose="020B0604020202020204" pitchFamily="34" charset="0"/>
              <a:ea typeface="Times New Roman" panose="02020603050405020304" pitchFamily="18" charset="0"/>
              <a:cs typeface="Arial" panose="020B0604020202020204" pitchFamily="34" charset="0"/>
            </a:endParaRPr>
          </a:p>
          <a:p>
            <a:pPr marL="719138" indent="-269875" algn="just">
              <a:lnSpc>
                <a:spcPct val="107000"/>
              </a:lnSpc>
              <a:spcBef>
                <a:spcPts val="0"/>
              </a:spcBef>
              <a:buNone/>
            </a:pPr>
            <a:r>
              <a:rPr lang="cs-CZ" sz="18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c) před uplynutím lhůty pro podání návrhu na zahájení řízení o přezkoumání úkonů zadavatele, pokud </a:t>
            </a:r>
            <a:r>
              <a:rPr lang="cs-CZ" sz="1800" u="dbl" dirty="0">
                <a:solidFill>
                  <a:srgbClr val="00AA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včas </a:t>
            </a:r>
            <a:r>
              <a:rPr lang="cs-CZ" sz="18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podané námitky odmítl,</a:t>
            </a:r>
            <a:endParaRPr lang="cs-CZ" sz="1800" dirty="0">
              <a:effectLst/>
              <a:latin typeface="Arial" panose="020B0604020202020204" pitchFamily="34" charset="0"/>
              <a:ea typeface="Times New Roman" panose="02020603050405020304" pitchFamily="18" charset="0"/>
              <a:cs typeface="Arial" panose="020B0604020202020204" pitchFamily="34" charset="0"/>
            </a:endParaRPr>
          </a:p>
          <a:p>
            <a:pPr marL="719138" indent="-269875" algn="just">
              <a:lnSpc>
                <a:spcPct val="107000"/>
              </a:lnSpc>
              <a:spcBef>
                <a:spcPts val="0"/>
              </a:spcBef>
              <a:buNone/>
            </a:pPr>
            <a:r>
              <a:rPr lang="cs-CZ" sz="18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d) ve lhůtě 60 dnů ode dne zahájení řízení o přezkoumání úkonů zadavatele, pokud byl návrh na zahájení řízení podán včas; zadavatel však může i v této lhůtě smlouvu uzavřít, pokud Úřad návrh zamítl nebo bylo správní řízení vedené o návrhu zastaveno a takové rozhodnutí nabylo právní moci.</a:t>
            </a:r>
            <a:endParaRPr lang="cs-CZ" sz="1800" dirty="0">
              <a:effectLst/>
              <a:latin typeface="Arial" panose="020B0604020202020204" pitchFamily="34" charset="0"/>
              <a:ea typeface="Times New Roman" panose="02020603050405020304" pitchFamily="18" charset="0"/>
              <a:cs typeface="Arial" panose="020B0604020202020204" pitchFamily="34" charset="0"/>
            </a:endParaRPr>
          </a:p>
          <a:p>
            <a:pPr marL="355600" indent="-355600" algn="just">
              <a:lnSpc>
                <a:spcPct val="107000"/>
              </a:lnSpc>
              <a:spcBef>
                <a:spcPts val="0"/>
              </a:spcBef>
              <a:buNone/>
            </a:pPr>
            <a:r>
              <a:rPr lang="cs-CZ" sz="18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(2) Zadavatel rovněž nesmí uzavřít smlouvu s dodavatelem ve lhůtě 60 dnů ode dne zahájení řízení o přezkoumání úkonů zadavatele, zahájí-li Úřad toto řízení z moci úřední; zadavatel však může i v této lhůtě smlouvu uzavřít, pokud bylo správní řízení zastaveno a takové rozhodnutí nabylo právní moci.</a:t>
            </a:r>
            <a:endParaRPr lang="cs-CZ" sz="1800" dirty="0">
              <a:effectLst/>
              <a:latin typeface="Arial" panose="020B0604020202020204" pitchFamily="34" charset="0"/>
              <a:ea typeface="Times New Roman" panose="02020603050405020304" pitchFamily="18" charset="0"/>
              <a:cs typeface="Arial" panose="020B0604020202020204" pitchFamily="34" charset="0"/>
            </a:endParaRPr>
          </a:p>
          <a:p>
            <a:pPr marL="0" indent="0" algn="just">
              <a:lnSpc>
                <a:spcPct val="107000"/>
              </a:lnSpc>
              <a:spcAft>
                <a:spcPts val="800"/>
              </a:spcAft>
              <a:buNone/>
            </a:pPr>
            <a:endParaRPr lang="cs-CZ" sz="17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645784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Skutkový stav: </a:t>
            </a:r>
          </a:p>
          <a:p>
            <a:pPr algn="just"/>
            <a:r>
              <a:rPr lang="cs-CZ" sz="2000" dirty="0">
                <a:effectLst/>
                <a:latin typeface="Arial" panose="020B0604020202020204" pitchFamily="34" charset="0"/>
                <a:ea typeface="Calibri" panose="020F0502020204030204" pitchFamily="34" charset="0"/>
                <a:cs typeface="Times New Roman" panose="02020603050405020304" pitchFamily="18" charset="0"/>
              </a:rPr>
              <a:t>Zadavatel je podle školského zákona odpovědný za přípravu a realizaci maturitní zkoušky. Pro tyto účely disponuje komplexním informačním systémem pro přípravu a realizaci maturitní zkoušky.</a:t>
            </a:r>
          </a:p>
          <a:p>
            <a:pPr algn="just"/>
            <a:r>
              <a:rPr lang="cs-CZ" sz="2000" dirty="0">
                <a:effectLst/>
                <a:latin typeface="Arial" panose="020B0604020202020204" pitchFamily="34" charset="0"/>
                <a:ea typeface="Calibri" panose="020F0502020204030204" pitchFamily="34" charset="0"/>
                <a:cs typeface="Times New Roman" panose="02020603050405020304" pitchFamily="18" charset="0"/>
              </a:rPr>
              <a:t>Účinnost smlouvy se stávajícím dodavatelem tohoto systému končila k 31. 10. 2014.</a:t>
            </a:r>
          </a:p>
          <a:p>
            <a:pPr algn="just"/>
            <a:r>
              <a:rPr lang="cs-CZ" sz="2000" dirty="0">
                <a:effectLst/>
                <a:latin typeface="Arial" panose="020B0604020202020204" pitchFamily="34" charset="0"/>
                <a:ea typeface="Calibri" panose="020F0502020204030204" pitchFamily="34" charset="0"/>
                <a:cs typeface="Times New Roman" panose="02020603050405020304" pitchFamily="18" charset="0"/>
              </a:rPr>
              <a:t>Zadavatel proto zahájil dne 24. 6. 2014 ZŘ.</a:t>
            </a:r>
          </a:p>
          <a:p>
            <a:pPr algn="just"/>
            <a:r>
              <a:rPr lang="cs-CZ" sz="2000" dirty="0">
                <a:effectLst/>
                <a:latin typeface="Arial" panose="020B0604020202020204" pitchFamily="34" charset="0"/>
                <a:ea typeface="Calibri" panose="020F0502020204030204" pitchFamily="34" charset="0"/>
                <a:cs typeface="Times New Roman" panose="02020603050405020304" pitchFamily="18" charset="0"/>
              </a:rPr>
              <a:t>Dle harmonogramu plnění měla být první fáze realizována do 30. 9. 2014.</a:t>
            </a:r>
          </a:p>
          <a:p>
            <a:pPr algn="just"/>
            <a:r>
              <a:rPr lang="cs-CZ" sz="2000" dirty="0">
                <a:effectLst/>
                <a:latin typeface="Arial" panose="020B0604020202020204" pitchFamily="34" charset="0"/>
                <a:ea typeface="Calibri" panose="020F0502020204030204" pitchFamily="34" charset="0"/>
                <a:cs typeface="Times New Roman" panose="02020603050405020304" pitchFamily="18" charset="0"/>
              </a:rPr>
              <a:t>Zadavatel tedy zahájil zadávací řízení původní veřejné zakázky pouhé tři měsíce před datem realizace plnění první fáze původní veřejné zakázky.</a:t>
            </a:r>
          </a:p>
          <a:p>
            <a:pPr algn="just"/>
            <a:r>
              <a:rPr lang="cs-CZ" sz="2000" dirty="0">
                <a:effectLst/>
                <a:latin typeface="Arial" panose="020B0604020202020204" pitchFamily="34" charset="0"/>
                <a:ea typeface="Calibri" panose="020F0502020204030204" pitchFamily="34" charset="0"/>
                <a:cs typeface="Times New Roman" panose="02020603050405020304" pitchFamily="18" charset="0"/>
              </a:rPr>
              <a:t>Obdržel námitky proti rozhodnutí o výběru nejvhodnější nabídky, kterým dne 14. 10. 2014 nevyhověl.</a:t>
            </a:r>
          </a:p>
          <a:p>
            <a:pPr algn="just"/>
            <a:r>
              <a:rPr lang="cs-CZ" sz="2000" dirty="0">
                <a:effectLst/>
                <a:latin typeface="Arial" panose="020B0604020202020204" pitchFamily="34" charset="0"/>
                <a:ea typeface="Calibri" panose="020F0502020204030204" pitchFamily="34" charset="0"/>
                <a:cs typeface="Times New Roman" panose="02020603050405020304" pitchFamily="18" charset="0"/>
              </a:rPr>
              <a:t>Následně byl podán Úřadu návrh na zahájení řízení. </a:t>
            </a:r>
          </a:p>
          <a:p>
            <a:pPr algn="just"/>
            <a:r>
              <a:rPr lang="cs-CZ" sz="2000" dirty="0">
                <a:effectLst/>
                <a:latin typeface="Arial" panose="020B0604020202020204" pitchFamily="34" charset="0"/>
                <a:ea typeface="Calibri" panose="020F0502020204030204" pitchFamily="34" charset="0"/>
                <a:cs typeface="Times New Roman" panose="02020603050405020304" pitchFamily="18" charset="0"/>
              </a:rPr>
              <a:t>Vzhledem k nemožnosti zahájit plnění předmětu původní veřejné zakázky zadavatel aplikoval § 23 odst. 4 písm. b) ZZVZ a zaslal výzvu k jednání pouze vybranému uchazeči s tím, že jeho nabídka podaná v rámci předcházejícího ZŘ zcela splnila definované požadavky. </a:t>
            </a: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11027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Zadavatel tedy svým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vlastním jednáním způsobil krajní naléhavost ve veřejné zakázce </a:t>
            </a:r>
            <a:r>
              <a:rPr lang="cs-CZ" sz="2000" dirty="0">
                <a:effectLst/>
                <a:latin typeface="Arial" panose="020B0604020202020204" pitchFamily="34" charset="0"/>
                <a:ea typeface="Calibri" panose="020F0502020204030204" pitchFamily="34" charset="0"/>
                <a:cs typeface="Times New Roman" panose="02020603050405020304" pitchFamily="18" charset="0"/>
              </a:rPr>
              <a:t>v projednávané věci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tím</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že zadávací řízení původní veřejné zakázky nezahájil včas</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v harmonogramu zadávacího řízení původní veřejné zakázky nebral ohled na zákonné lhůty </a:t>
            </a:r>
            <a:r>
              <a:rPr lang="cs-CZ" sz="2000" dirty="0">
                <a:effectLst/>
                <a:latin typeface="Arial" panose="020B0604020202020204" pitchFamily="34" charset="0"/>
                <a:ea typeface="Calibri" panose="020F0502020204030204" pitchFamily="34" charset="0"/>
                <a:cs typeface="Times New Roman" panose="02020603050405020304" pitchFamily="18" charset="0"/>
              </a:rPr>
              <a:t>a </a:t>
            </a:r>
            <a:r>
              <a:rPr lang="cs-CZ" sz="20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nevytvořil žádnou rozumnou časovou rezervu pro případná zdržení v zadávacím řízení</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Lze proto shrnout, že v šetřeném případě nebyla splněna podmínka krajně naléhavého případu, který zadavatel svým jednáním nezpůsobil.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Na tomto místě dále zdůrazňuji, že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nesplnění byť jen jediné podmínky pro použití jednacího řízení bez uveřejnění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vede k neoprávněnému použití tohoto druhu zadávacího řízení</a:t>
            </a:r>
            <a:r>
              <a:rPr lang="cs-CZ" sz="2000" dirty="0">
                <a:effectLst/>
                <a:latin typeface="Arial" panose="020B0604020202020204" pitchFamily="34" charset="0"/>
                <a:ea typeface="Calibri" panose="020F0502020204030204" pitchFamily="34" charset="0"/>
                <a:cs typeface="Times New Roman" panose="02020603050405020304" pitchFamily="18" charset="0"/>
              </a:rPr>
              <a:t>. Jelikož nebyla naplněna podmínka krajně naléhavého případu, který zadavatel svým jednáním nezpůsobil a ani jej nemohl předvídat, nebyl zadavatel oprávněn při zadávání veřejné zakázky postupovat podle § 23 odst. 4 písm. b) zákona, a proto považuji závěr Úřadu za správný a v souladu se zákonem. (50)</a:t>
            </a:r>
          </a:p>
          <a:p>
            <a:pPr marL="0" indent="0" algn="just">
              <a:lnSpc>
                <a:spcPct val="107000"/>
              </a:lnSpc>
              <a:spcAft>
                <a:spcPts val="800"/>
              </a:spcAft>
              <a:buNone/>
            </a:pP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99822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 </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Zadavatel je státní příspěvkovou organizací zřízenou MŠMT k plnění určitých úkolů veřejného zájmu uvedených ve zřizovací listině.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Zadavatel byl tedy sice zřízen MŠMT</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ale má vlastní právní subjektivitu </a:t>
            </a:r>
            <a:r>
              <a:rPr lang="cs-CZ" sz="2400" dirty="0">
                <a:effectLst/>
                <a:latin typeface="Arial" panose="020B0604020202020204" pitchFamily="34" charset="0"/>
                <a:ea typeface="Calibri" panose="020F0502020204030204" pitchFamily="34" charset="0"/>
                <a:cs typeface="Times New Roman" panose="02020603050405020304" pitchFamily="18" charset="0"/>
              </a:rPr>
              <a:t>a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o právních jednáních k naplnění svého účelu rozhoduje sám</a:t>
            </a:r>
            <a:r>
              <a:rPr lang="cs-CZ" sz="2400" dirty="0">
                <a:effectLst/>
                <a:latin typeface="Arial" panose="020B0604020202020204" pitchFamily="34" charset="0"/>
                <a:ea typeface="Calibri" panose="020F0502020204030204" pitchFamily="34" charset="0"/>
                <a:cs typeface="Times New Roman" panose="02020603050405020304" pitchFamily="18" charset="0"/>
              </a:rPr>
              <a:t>. Zadavatel je tak nezávislý subjekt odlišný od MŠMT, jelikož jím byl pouze zřízen, ale dál se již MŠMT na jeho jednání a rozhodování formálně nepodílí. </a:t>
            </a:r>
            <a:r>
              <a:rPr lang="cs-CZ" sz="24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Proto je pouze zadavatel zodpovědný za dodržování zákona při zadávání veřejné zakázky</a:t>
            </a:r>
            <a:r>
              <a:rPr lang="cs-CZ" sz="2400" dirty="0">
                <a:effectLst/>
                <a:latin typeface="Arial" panose="020B0604020202020204" pitchFamily="34" charset="0"/>
                <a:ea typeface="Calibri" panose="020F0502020204030204" pitchFamily="34" charset="0"/>
                <a:cs typeface="Times New Roman" panose="02020603050405020304" pitchFamily="18" charset="0"/>
              </a:rPr>
              <a:t> a za výběr druhu zadávacího řízení a </a:t>
            </a:r>
            <a:r>
              <a:rPr lang="cs-CZ" sz="24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nemůže se této zodpovědnosti zprostit s odkazem na změny v rozhodovacích procesech MŠMT</a:t>
            </a:r>
            <a:r>
              <a:rPr lang="cs-CZ" sz="2400" dirty="0">
                <a:effectLst/>
                <a:latin typeface="Arial" panose="020B0604020202020204" pitchFamily="34" charset="0"/>
                <a:ea typeface="Calibri" panose="020F0502020204030204" pitchFamily="34" charset="0"/>
                <a:cs typeface="Times New Roman" panose="02020603050405020304" pitchFamily="18" charset="0"/>
              </a:rPr>
              <a:t>. (52)     </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p>
          <a:p>
            <a:pPr marL="0" indent="0" algn="just">
              <a:lnSpc>
                <a:spcPct val="107000"/>
              </a:lnSpc>
              <a:spcAft>
                <a:spcPts val="800"/>
              </a:spcAft>
              <a:buNone/>
            </a:pP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5511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288349"/>
          </a:xfrm>
          <a:prstGeom prst="rect">
            <a:avLst/>
          </a:prstGeom>
        </p:spPr>
        <p:txBody>
          <a:bodyPr vert="horz" wrap="square" lIns="0" tIns="13335" rIns="0" bIns="0" rtlCol="0">
            <a:spAutoFit/>
          </a:bodyPr>
          <a:lstStyle/>
          <a:p>
            <a:pPr>
              <a:lnSpc>
                <a:spcPct val="107000"/>
              </a:lnSpc>
              <a:spcAft>
                <a:spcPts val="800"/>
              </a:spcAft>
            </a:pPr>
            <a:r>
              <a:rPr lang="cs-CZ" sz="1800" b="1" dirty="0">
                <a:effectLst/>
                <a:latin typeface="Arial" panose="020B0604020202020204" pitchFamily="34" charset="0"/>
                <a:ea typeface="Calibri" panose="020F0502020204030204" pitchFamily="34" charset="0"/>
                <a:cs typeface="Times New Roman" panose="02020603050405020304" pitchFamily="18" charset="0"/>
              </a:rPr>
              <a:t>Zrušení ZŘ</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767837120"/>
              </p:ext>
            </p:extLst>
          </p:nvPr>
        </p:nvGraphicFramePr>
        <p:xfrm>
          <a:off x="0" y="692696"/>
          <a:ext cx="9144000" cy="5878631"/>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48283">
                <a:tc>
                  <a:txBody>
                    <a:bodyPr/>
                    <a:lstStyle/>
                    <a:p>
                      <a:pPr algn="just">
                        <a:lnSpc>
                          <a:spcPct val="107000"/>
                        </a:lnSpc>
                        <a:spcAft>
                          <a:spcPts val="800"/>
                        </a:spcAft>
                      </a:pPr>
                      <a:r>
                        <a:rPr lang="cs-CZ" sz="1600" b="1" kern="1200" dirty="0" err="1">
                          <a:solidFill>
                            <a:srgbClr val="FFFFFF"/>
                          </a:solidFill>
                          <a:effectLst/>
                          <a:latin typeface="Arial" panose="020B0604020202020204" pitchFamily="34" charset="0"/>
                          <a:ea typeface="Times New Roman" panose="02020603050405020304" pitchFamily="18" charset="0"/>
                          <a:cs typeface="Arial" panose="020B0604020202020204" pitchFamily="34" charset="0"/>
                        </a:rPr>
                        <a:t>sp</a:t>
                      </a:r>
                      <a:r>
                        <a:rPr lang="cs-CZ" sz="1600" b="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 zn. ÚOHS-S0260/2023/VZ, č. j. ÚOHS-26769/2023/500</a:t>
                      </a:r>
                      <a:endParaRPr lang="cs-CZ" sz="16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348283">
                <a:tc>
                  <a:txBody>
                    <a:bodyPr/>
                    <a:lstStyle/>
                    <a:p>
                      <a:pPr algn="just">
                        <a:lnSpc>
                          <a:spcPct val="107000"/>
                        </a:lnSpc>
                        <a:spcAft>
                          <a:spcPts val="800"/>
                        </a:spcAft>
                      </a:pPr>
                      <a:r>
                        <a:rPr lang="cs-CZ" sz="160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https://www.uohs.cz/cs/verejne-zakazky/sbirky-rozhodnuti/detail-19152.html</a:t>
                      </a:r>
                      <a:endParaRPr lang="cs-CZ" sz="16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348283">
                <a:tc>
                  <a:txBody>
                    <a:bodyPr/>
                    <a:lstStyle/>
                    <a:p>
                      <a:pPr algn="just">
                        <a:lnSpc>
                          <a:spcPct val="107000"/>
                        </a:lnSpc>
                        <a:spcAft>
                          <a:spcPts val="800"/>
                        </a:spcAft>
                      </a:pPr>
                      <a:r>
                        <a:rPr lang="cs-CZ"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služby pro Odbor stavebních a dopravních řízení Magistrátu města Zlína</a:t>
                      </a:r>
                      <a:endParaRPr lang="cs-CZ" sz="16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348283">
                <a:tc>
                  <a:txBody>
                    <a:bodyPr/>
                    <a:lstStyle/>
                    <a:p>
                      <a:pPr algn="just">
                        <a:lnSpc>
                          <a:spcPct val="107000"/>
                        </a:lnSpc>
                        <a:spcAft>
                          <a:spcPts val="800"/>
                        </a:spcAft>
                      </a:pPr>
                      <a:r>
                        <a:rPr lang="cs-CZ"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2. 8. 2023</a:t>
                      </a:r>
                      <a:endParaRPr lang="cs-CZ" sz="16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551084">
                <a:tc>
                  <a:txBody>
                    <a:bodyPr/>
                    <a:lstStyle/>
                    <a:p>
                      <a:pPr algn="just">
                        <a:lnSpc>
                          <a:spcPct val="107000"/>
                        </a:lnSpc>
                        <a:spcAft>
                          <a:spcPts val="0"/>
                        </a:spcAft>
                      </a:pPr>
                      <a:r>
                        <a:rPr lang="cs-CZ"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statutární město Zlín</a:t>
                      </a:r>
                      <a:endParaRPr lang="cs-CZ" sz="16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cs-CZ"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Advokátní kancelář Petráš Rezek s.r.o.</a:t>
                      </a:r>
                      <a:endParaRPr lang="cs-CZ" sz="16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3891202">
                <a:tc>
                  <a:txBody>
                    <a:bodyPr/>
                    <a:lstStyle/>
                    <a:p>
                      <a:pPr algn="just">
                        <a:lnSpc>
                          <a:spcPct val="107000"/>
                        </a:lnSpc>
                        <a:spcAft>
                          <a:spcPts val="800"/>
                        </a:spcAft>
                      </a:pPr>
                      <a:r>
                        <a:rPr lang="cs-CZ"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Zadavatel nedodržel při zadávání veřejné zakázky „Právní služby pro Odbor stavebních a dopravních řízení Magistrátu města Zlína“ ve zjednodušeném podlimitním řízení pravidlo stanovené v § 127 odst. 2 písm. d) ZZVZ, a zároveň zásadu transparentnosti, když předmětné </a:t>
                      </a:r>
                      <a:r>
                        <a:rPr lang="cs-CZ" sz="16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zadávací řízení zrušil, aniž by v rozhodnutí zadavatele o zrušení zadávacího řízení uvedl důvody, které by bylo možné označit za důvody hodné zvláštního zřetele</a:t>
                      </a:r>
                      <a:r>
                        <a:rPr lang="cs-CZ"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pro které nelze po zadavateli požadovat, aby v zadávacím řízení pokračoval, neboť důvod uvedený v cit. rozhodnutí spočívající v tom, že „</a:t>
                      </a:r>
                      <a:r>
                        <a:rPr lang="cs-CZ" sz="16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Nastala tedy situace, kdy po odstoupení vybraného dodavatele HAVEL &amp; PARTNERS s.r.o., advokátní kancelář by na jeho místo postoupila a vybraným dodavatelem se stala Advokátní kancelář Petráš Rezek s.r.o., která však v současné době zastupuje několik klientů v řízeních proti zadavateli. I pokud by (jak uvádí tento účastník) v budoucnu další zastupování klientů, jejichž zájmy mohou být se zájmy </a:t>
                      </a:r>
                      <a:r>
                        <a:rPr lang="cs-CZ" sz="1600" i="1"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OSaDŘ</a:t>
                      </a:r>
                      <a:r>
                        <a:rPr lang="cs-CZ" sz="16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v rozporu nepřebírala, stejně by u stávajících klientů (i když by jejich zastupování ukončila) musela zastupování </a:t>
                      </a:r>
                      <a:r>
                        <a:rPr lang="cs-CZ" sz="1600" i="1"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OSaDř</a:t>
                      </a:r>
                      <a:r>
                        <a:rPr lang="cs-CZ" sz="16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podle zákona o advokacii v jejich věcech odmítnout</a:t>
                      </a:r>
                      <a:r>
                        <a:rPr lang="cs-CZ"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nelze za takový důvod považovat,</a:t>
                      </a:r>
                      <a:r>
                        <a:rPr lang="cs-CZ" sz="16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cs-CZ"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neboť tento může svědčit spíše pro vyloučení dodavatele ze zadávacího řízení z důvodu nesplnění podmínek účasti…</a:t>
                      </a:r>
                      <a:endParaRPr lang="cs-CZ" sz="16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bl>
          </a:graphicData>
        </a:graphic>
      </p:graphicFrame>
    </p:spTree>
    <p:extLst>
      <p:ext uri="{BB962C8B-B14F-4D97-AF65-F5344CB8AC3E}">
        <p14:creationId xmlns:p14="http://schemas.microsoft.com/office/powerpoint/2010/main" val="33356397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 </a:t>
            </a:r>
          </a:p>
          <a:p>
            <a:pPr algn="just">
              <a:lnSpc>
                <a:spcPct val="107000"/>
              </a:lnSpc>
              <a:spcAft>
                <a:spcPts val="800"/>
              </a:spcAft>
            </a:pPr>
            <a:r>
              <a:rPr lang="cs-CZ" sz="1900" dirty="0">
                <a:effectLst/>
                <a:latin typeface="Arial" panose="020B0604020202020204" pitchFamily="34" charset="0"/>
                <a:ea typeface="Calibri" panose="020F0502020204030204" pitchFamily="34" charset="0"/>
                <a:cs typeface="Times New Roman" panose="02020603050405020304" pitchFamily="18" charset="0"/>
              </a:rPr>
              <a:t>Jestliže zadavatel měnil parametry veřejné zakázky, přičemž tyto změny měly za důsledek zdržení zahájení původního zadávacího řízení, nelze provedené změny přičítat jiné osobě než zadavateli, jelikož ten rozhoduje o způsobu zadání veřejné zakázky. </a:t>
            </a:r>
            <a:r>
              <a:rPr lang="cs-CZ" sz="19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I když byly změny v parametrech původní veřejné zakázky způsobeny zřizovatelem zadavatele</a:t>
            </a:r>
            <a:r>
              <a:rPr lang="cs-CZ" sz="1900" dirty="0">
                <a:effectLst/>
                <a:latin typeface="Arial" panose="020B0604020202020204" pitchFamily="34" charset="0"/>
                <a:ea typeface="Calibri" panose="020F0502020204030204" pitchFamily="34" charset="0"/>
                <a:cs typeface="Times New Roman" panose="02020603050405020304" pitchFamily="18" charset="0"/>
              </a:rPr>
              <a:t>, </a:t>
            </a:r>
            <a:r>
              <a:rPr lang="cs-CZ" sz="19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nejedná se o takovou okolnost mimo vliv zadavatele</a:t>
            </a:r>
            <a:r>
              <a:rPr lang="cs-CZ" sz="1900" dirty="0">
                <a:effectLst/>
                <a:latin typeface="Arial" panose="020B0604020202020204" pitchFamily="34" charset="0"/>
                <a:ea typeface="Calibri" panose="020F0502020204030204" pitchFamily="34" charset="0"/>
                <a:cs typeface="Times New Roman" panose="02020603050405020304" pitchFamily="18" charset="0"/>
              </a:rPr>
              <a:t>, </a:t>
            </a:r>
            <a:r>
              <a:rPr lang="cs-CZ" sz="19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která by ho zprošťovala povinnosti zadat veřejnou zakázku v řízení, které zajišťuje otevřenou a transparentní soutěž</a:t>
            </a:r>
            <a:r>
              <a:rPr lang="cs-CZ" sz="1900" dirty="0">
                <a:effectLst/>
                <a:latin typeface="Arial" panose="020B0604020202020204" pitchFamily="34" charset="0"/>
                <a:ea typeface="Calibri" panose="020F0502020204030204" pitchFamily="34" charset="0"/>
                <a:cs typeface="Times New Roman" panose="02020603050405020304" pitchFamily="18" charset="0"/>
              </a:rPr>
              <a:t>. Změna pokynů od zřizovatele tedy nemůže být považována za důvodnou okolnost, která zapříčila prodlení v původní veřejné zakázce. Prodlení v původní veřejné zakázce totiž vzniklo z důvodu změn parametrů formálně učiněných ze strany zadavatele a zadavatel nemůže přenášet odpovědnost za své vlastní rozhodnutí o takových změnách na svého zřizovatele, jelikož je na něm při svém jednání formálně nezávislý. </a:t>
            </a:r>
            <a:r>
              <a:rPr lang="cs-CZ" sz="19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Vnitřní postupy zadavatele (popř. i zřizovatele zadavatele) nemohou mít vliv na splnění jeho povinností podle zákona </a:t>
            </a:r>
            <a:r>
              <a:rPr lang="cs-CZ" sz="19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a zároveň tyto vnitřní postupy zadavatele nemohou být důvodem pro použití jednacího řízení bez uveřejnění.</a:t>
            </a:r>
            <a:r>
              <a:rPr lang="cs-CZ" sz="1900" dirty="0">
                <a:effectLst/>
                <a:latin typeface="Arial" panose="020B0604020202020204" pitchFamily="34" charset="0"/>
                <a:ea typeface="Calibri" panose="020F0502020204030204" pitchFamily="34" charset="0"/>
                <a:cs typeface="Times New Roman" panose="02020603050405020304" pitchFamily="18" charset="0"/>
              </a:rPr>
              <a:t> Argumentace zadavatele postavená na změně parametrů veřejné zakázky a rozhodovacích procesů jeho zřizovatele je tak z pohledu zákona zcela irelevantní. (53)   </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p>
          <a:p>
            <a:pPr marL="0" indent="0" algn="just">
              <a:lnSpc>
                <a:spcPct val="107000"/>
              </a:lnSpc>
              <a:spcAft>
                <a:spcPts val="800"/>
              </a:spcAft>
              <a:buNone/>
            </a:pP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70311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Podle krajského soudu může ale uvedené </a:t>
            </a:r>
            <a:r>
              <a:rPr lang="cs-CZ" sz="2000" i="1" dirty="0">
                <a:effectLst/>
                <a:latin typeface="Arial" panose="020B0604020202020204" pitchFamily="34" charset="0"/>
                <a:ea typeface="Calibri" panose="020F0502020204030204" pitchFamily="34" charset="0"/>
                <a:cs typeface="Times New Roman" panose="02020603050405020304" pitchFamily="18" charset="0"/>
              </a:rPr>
              <a:t>„platit pouze v případech, kdy akty zřizovatele příspěvkové organizace mají dopady pouze na činnost zadavatele, tj. jedná se o vztahy, které jsou vystavěny na aktech zřizovatele, které nemají dopad na veřejnost. Jinými slovy, </a:t>
            </a:r>
            <a:r>
              <a:rPr lang="cs-CZ" sz="2000" i="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pokud je příspěvková organizace jako zadavatel při zadání veřejné zakázky odkázána na rozhodnutí zřizovatele</a:t>
            </a:r>
            <a:r>
              <a:rPr lang="cs-CZ" sz="2000" i="1" dirty="0">
                <a:effectLst/>
                <a:latin typeface="Arial" panose="020B0604020202020204" pitchFamily="34" charset="0"/>
                <a:ea typeface="Calibri" panose="020F0502020204030204" pitchFamily="34" charset="0"/>
                <a:cs typeface="Times New Roman" panose="02020603050405020304" pitchFamily="18" charset="0"/>
              </a:rPr>
              <a:t>, </a:t>
            </a:r>
            <a:r>
              <a:rPr lang="cs-CZ" sz="2000" i="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které má dopad na práva a povinnosti neurčitého počtu osob</a:t>
            </a:r>
            <a:r>
              <a:rPr lang="cs-CZ" sz="2000" i="1" dirty="0">
                <a:effectLst/>
                <a:latin typeface="Arial" panose="020B0604020202020204" pitchFamily="34" charset="0"/>
                <a:ea typeface="Calibri" panose="020F0502020204030204" pitchFamily="34" charset="0"/>
                <a:cs typeface="Times New Roman" panose="02020603050405020304" pitchFamily="18" charset="0"/>
              </a:rPr>
              <a:t>, </a:t>
            </a:r>
            <a:r>
              <a:rPr lang="cs-CZ" sz="2000" i="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tak je v postavení jako jakákoliv jiná osoba, která své budoucí poměry (vč. zadání veřejné zakázky) může upravit až na základě normativního právního aktu</a:t>
            </a:r>
            <a:r>
              <a:rPr lang="cs-CZ" sz="2000" i="1" dirty="0">
                <a:effectLst/>
                <a:latin typeface="Arial" panose="020B0604020202020204" pitchFamily="34" charset="0"/>
                <a:ea typeface="Calibri" panose="020F0502020204030204" pitchFamily="34" charset="0"/>
                <a:cs typeface="Times New Roman" panose="02020603050405020304" pitchFamily="18" charset="0"/>
              </a:rPr>
              <a:t>. Na správních orgánech v takové situaci je vyhodnotit, nakolik se jedná o situaci, která měla, nebo mohla mít dopad do práv neurčitého počtu osob, tj. nakolik zřizovatel zadavatele vystupoval v pozici normotvůrce, a v souvislosti s tím nakolik je předmětná zakázka vázána na výsledek jeho normotvorby, nebo nakolik se jednalo o situaci ‚prostého‘ aktu řízení zadavatele, typicky otázky rozpočtu nebo rozsahu plnění veřejné zakázky.“ (</a:t>
            </a:r>
            <a:r>
              <a:rPr lang="cs-CZ" sz="2000" dirty="0">
                <a:effectLst/>
                <a:latin typeface="Arial" panose="020B0604020202020204" pitchFamily="34" charset="0"/>
                <a:ea typeface="Calibri" panose="020F0502020204030204" pitchFamily="34" charset="0"/>
                <a:cs typeface="Times New Roman" panose="02020603050405020304" pitchFamily="18" charset="0"/>
              </a:rPr>
              <a:t>55)    </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p>
          <a:p>
            <a:pPr marL="0" indent="0" algn="just">
              <a:lnSpc>
                <a:spcPct val="107000"/>
              </a:lnSpc>
              <a:spcAft>
                <a:spcPts val="800"/>
              </a:spcAft>
              <a:buNone/>
            </a:pP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8324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 </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V rámci soudního přezkumu se touto otázkou zabýval krajský soud a dospěl k závěru, </a:t>
            </a:r>
            <a:r>
              <a:rPr lang="cs-CZ" sz="22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že nešlo o situaci </a:t>
            </a:r>
            <a:r>
              <a:rPr lang="cs-CZ" sz="2200" i="1" dirty="0">
                <a:effectLst/>
                <a:latin typeface="Arial" panose="020B0604020202020204" pitchFamily="34" charset="0"/>
                <a:ea typeface="Calibri" panose="020F0502020204030204" pitchFamily="34" charset="0"/>
                <a:cs typeface="Times New Roman" panose="02020603050405020304" pitchFamily="18" charset="0"/>
              </a:rPr>
              <a:t>„</a:t>
            </a:r>
            <a:r>
              <a:rPr lang="cs-CZ" sz="2200" i="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kdy by soud shledal za prokázané, že ministerstvo v době relevantní pro zadání veřejné zakázky </a:t>
            </a:r>
            <a:r>
              <a:rPr lang="cs-CZ" sz="2200" i="1" dirty="0">
                <a:effectLst/>
                <a:latin typeface="Arial" panose="020B0604020202020204" pitchFamily="34" charset="0"/>
                <a:ea typeface="Calibri" panose="020F0502020204030204" pitchFamily="34" charset="0"/>
                <a:cs typeface="Times New Roman" panose="02020603050405020304" pitchFamily="18" charset="0"/>
              </a:rPr>
              <a:t>(první polovina roku 2014) </a:t>
            </a:r>
            <a:r>
              <a:rPr lang="cs-CZ" sz="2200" i="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podnikalo kroky k přijetí nové právní úpravy ovlivňující její předmět</a:t>
            </a:r>
            <a:r>
              <a:rPr lang="cs-CZ" sz="2200" i="1" dirty="0">
                <a:effectLst/>
                <a:latin typeface="Arial" panose="020B0604020202020204" pitchFamily="34" charset="0"/>
                <a:ea typeface="Calibri" panose="020F0502020204030204" pitchFamily="34" charset="0"/>
                <a:cs typeface="Times New Roman" panose="02020603050405020304" pitchFamily="18" charset="0"/>
              </a:rPr>
              <a:t>, </a:t>
            </a:r>
            <a:r>
              <a:rPr lang="cs-CZ" sz="2200" i="1"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a zároveň bylo reálně možné tuto právní úpravu přijmout včas tak, aby byla účinná již ve vztahu ke státním maturitám roku 2015</a:t>
            </a:r>
            <a:r>
              <a:rPr lang="cs-CZ" sz="2200" i="1"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2200" i="1"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V takovém případě by totiž bylo ze strany žalobce jakožto adresáta normativního aktu ministerstva nutným postupem vyčkat rozhodnutí ministerstva a posečkat s realizací zadávacího řízení</a:t>
            </a:r>
            <a:r>
              <a:rPr lang="cs-CZ" sz="2200" i="1"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2200" i="1" dirty="0">
                <a:solidFill>
                  <a:srgbClr val="FF9966"/>
                </a:solidFill>
                <a:effectLst/>
                <a:latin typeface="Arial" panose="020B0604020202020204" pitchFamily="34" charset="0"/>
                <a:ea typeface="Calibri" panose="020F0502020204030204" pitchFamily="34" charset="0"/>
                <a:cs typeface="Times New Roman" panose="02020603050405020304" pitchFamily="18" charset="0"/>
              </a:rPr>
              <a:t>Případná následná nutnost zadat jej v jednacím řízení bez uveřejnění by nemohla být přičítána žalobci.“ </a:t>
            </a:r>
            <a:r>
              <a:rPr lang="cs-CZ" sz="2200" i="1" dirty="0">
                <a:effectLst/>
                <a:latin typeface="Arial" panose="020B0604020202020204" pitchFamily="34" charset="0"/>
                <a:ea typeface="Calibri" panose="020F0502020204030204" pitchFamily="34" charset="0"/>
                <a:cs typeface="Times New Roman" panose="02020603050405020304" pitchFamily="18" charset="0"/>
              </a:rPr>
              <a:t>(56)</a:t>
            </a:r>
            <a:endParaRPr lang="cs-CZ" sz="22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63775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 </a:t>
            </a:r>
          </a:p>
          <a:p>
            <a:pPr algn="just">
              <a:lnSpc>
                <a:spcPct val="107000"/>
              </a:lnSpc>
              <a:spcAft>
                <a:spcPts val="800"/>
              </a:spcAft>
            </a:pPr>
            <a:r>
              <a:rPr lang="cs-CZ" sz="1900" dirty="0">
                <a:effectLst/>
                <a:latin typeface="Arial" panose="020B0604020202020204" pitchFamily="34" charset="0"/>
                <a:ea typeface="Calibri" panose="020F0502020204030204" pitchFamily="34" charset="0"/>
                <a:cs typeface="Times New Roman" panose="02020603050405020304" pitchFamily="18" charset="0"/>
              </a:rPr>
              <a:t>Úřad v žádné části odůvodnění napadeného rozhodnutí netvrdí, že zadavatel musí počítat s podáním návrhu na zahájení správního řízení a v harmonogramu veřejné zakázky si tak vyhradit několik měsíců na vyčkání rozhodnutí Úřadu. </a:t>
            </a:r>
          </a:p>
          <a:p>
            <a:pPr algn="just">
              <a:lnSpc>
                <a:spcPct val="107000"/>
              </a:lnSpc>
              <a:spcAft>
                <a:spcPts val="800"/>
              </a:spcAft>
            </a:pPr>
            <a:r>
              <a:rPr lang="cs-CZ" sz="1900" dirty="0">
                <a:effectLst/>
                <a:latin typeface="Arial" panose="020B0604020202020204" pitchFamily="34" charset="0"/>
                <a:ea typeface="Calibri" panose="020F0502020204030204" pitchFamily="34" charset="0"/>
                <a:cs typeface="Times New Roman" panose="02020603050405020304" pitchFamily="18" charset="0"/>
              </a:rPr>
              <a:t>Úřad naopak v bodě 102 napadeného rozhodnutí jasně uvedl, že „</a:t>
            </a:r>
            <a:r>
              <a:rPr lang="cs-CZ" sz="19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 šetřeném případě by bylo možné uvažovat o vzniku krajně naléhavé situace, kterou zadavatel svým jednáním nezpůsobil</a:t>
            </a:r>
            <a:r>
              <a:rPr lang="cs-CZ" sz="1900" dirty="0">
                <a:effectLst/>
                <a:latin typeface="Arial" panose="020B0604020202020204" pitchFamily="34" charset="0"/>
                <a:ea typeface="Calibri" panose="020F0502020204030204" pitchFamily="34" charset="0"/>
                <a:cs typeface="Times New Roman" panose="02020603050405020304" pitchFamily="18" charset="0"/>
              </a:rPr>
              <a:t> </a:t>
            </a:r>
            <a:r>
              <a:rPr lang="cs-CZ" sz="19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pouze v případě</a:t>
            </a:r>
            <a:r>
              <a:rPr lang="cs-CZ" sz="1900" dirty="0">
                <a:effectLst/>
                <a:latin typeface="Arial" panose="020B0604020202020204" pitchFamily="34" charset="0"/>
                <a:ea typeface="Calibri" panose="020F0502020204030204" pitchFamily="34" charset="0"/>
                <a:cs typeface="Times New Roman" panose="02020603050405020304" pitchFamily="18" charset="0"/>
              </a:rPr>
              <a:t>, </a:t>
            </a:r>
            <a:r>
              <a:rPr lang="cs-CZ" sz="19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kdy by zadavatel rozhodl o výběru nejvhodnější nabídky tak</a:t>
            </a:r>
            <a:r>
              <a:rPr lang="cs-CZ" sz="1900" dirty="0">
                <a:effectLst/>
                <a:latin typeface="Arial" panose="020B0604020202020204" pitchFamily="34" charset="0"/>
                <a:ea typeface="Calibri" panose="020F0502020204030204" pitchFamily="34" charset="0"/>
                <a:cs typeface="Times New Roman" panose="02020603050405020304" pitchFamily="18" charset="0"/>
              </a:rPr>
              <a:t>, </a:t>
            </a:r>
            <a:r>
              <a:rPr lang="cs-CZ" sz="19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aby nebyl ohrožen nejzazší termín začátku realizace původní veřejné zakázky </a:t>
            </a:r>
            <a:r>
              <a:rPr lang="cs-CZ" sz="19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při současném respektování lhůt, ve kterých není možné ze zákona uzavřít smlouvu</a:t>
            </a:r>
            <a:r>
              <a:rPr lang="cs-CZ" sz="1900" dirty="0">
                <a:effectLst/>
                <a:latin typeface="Arial" panose="020B0604020202020204" pitchFamily="34" charset="0"/>
                <a:ea typeface="Calibri" panose="020F0502020204030204" pitchFamily="34" charset="0"/>
                <a:cs typeface="Times New Roman" panose="02020603050405020304" pitchFamily="18" charset="0"/>
              </a:rPr>
              <a:t>, tedy lhůt podle § 110 odst. 6 zákona a § 111 odst. 5 zákona. </a:t>
            </a:r>
          </a:p>
          <a:p>
            <a:pPr algn="just">
              <a:lnSpc>
                <a:spcPct val="107000"/>
              </a:lnSpc>
              <a:spcAft>
                <a:spcPts val="800"/>
              </a:spcAft>
            </a:pPr>
            <a:r>
              <a:rPr lang="cs-CZ" sz="1900" dirty="0">
                <a:effectLst/>
                <a:latin typeface="Arial" panose="020B0604020202020204" pitchFamily="34" charset="0"/>
                <a:ea typeface="Calibri" panose="020F0502020204030204" pitchFamily="34" charset="0"/>
                <a:cs typeface="Times New Roman" panose="02020603050405020304" pitchFamily="18" charset="0"/>
              </a:rPr>
              <a:t>Vzhledem k tomu, že v původní veřejné zakázce ponechal zadavatel </a:t>
            </a:r>
            <a:r>
              <a:rPr lang="cs-CZ" sz="1900" dirty="0">
                <a:solidFill>
                  <a:srgbClr val="FF9966"/>
                </a:solidFill>
                <a:effectLst/>
                <a:latin typeface="Arial" panose="020B0604020202020204" pitchFamily="34" charset="0"/>
                <a:ea typeface="Calibri" panose="020F0502020204030204" pitchFamily="34" charset="0"/>
                <a:cs typeface="Times New Roman" panose="02020603050405020304" pitchFamily="18" charset="0"/>
              </a:rPr>
              <a:t>mezi nejzazším termínem zahájení realizace </a:t>
            </a:r>
            <a:r>
              <a:rPr lang="cs-CZ" sz="1900" dirty="0">
                <a:effectLst/>
                <a:latin typeface="Arial" panose="020B0604020202020204" pitchFamily="34" charset="0"/>
                <a:ea typeface="Calibri" panose="020F0502020204030204" pitchFamily="34" charset="0"/>
                <a:cs typeface="Times New Roman" panose="02020603050405020304" pitchFamily="18" charset="0"/>
              </a:rPr>
              <a:t>původní veřejné zakázky </a:t>
            </a:r>
            <a:r>
              <a:rPr lang="cs-CZ" sz="1900" dirty="0">
                <a:solidFill>
                  <a:srgbClr val="FF9966"/>
                </a:solidFill>
                <a:effectLst/>
                <a:latin typeface="Arial" panose="020B0604020202020204" pitchFamily="34" charset="0"/>
                <a:ea typeface="Calibri" panose="020F0502020204030204" pitchFamily="34" charset="0"/>
                <a:cs typeface="Times New Roman" panose="02020603050405020304" pitchFamily="18" charset="0"/>
              </a:rPr>
              <a:t>a rozhodnutím o výběru </a:t>
            </a:r>
            <a:r>
              <a:rPr lang="cs-CZ" sz="1900" dirty="0">
                <a:effectLst/>
                <a:latin typeface="Arial" panose="020B0604020202020204" pitchFamily="34" charset="0"/>
                <a:ea typeface="Calibri" panose="020F0502020204030204" pitchFamily="34" charset="0"/>
                <a:cs typeface="Times New Roman" panose="02020603050405020304" pitchFamily="18" charset="0"/>
              </a:rPr>
              <a:t>nejvhodnější nabídky </a:t>
            </a:r>
            <a:r>
              <a:rPr lang="cs-CZ" sz="1900" dirty="0">
                <a:solidFill>
                  <a:srgbClr val="FF9966"/>
                </a:solidFill>
                <a:effectLst/>
                <a:latin typeface="Arial" panose="020B0604020202020204" pitchFamily="34" charset="0"/>
                <a:ea typeface="Calibri" panose="020F0502020204030204" pitchFamily="34" charset="0"/>
                <a:cs typeface="Times New Roman" panose="02020603050405020304" pitchFamily="18" charset="0"/>
              </a:rPr>
              <a:t>pouze 5 dní</a:t>
            </a:r>
            <a:r>
              <a:rPr lang="cs-CZ" sz="1900" dirty="0">
                <a:effectLst/>
                <a:latin typeface="Arial" panose="020B0604020202020204" pitchFamily="34" charset="0"/>
                <a:ea typeface="Calibri" panose="020F0502020204030204" pitchFamily="34" charset="0"/>
                <a:cs typeface="Times New Roman" panose="02020603050405020304" pitchFamily="18" charset="0"/>
              </a:rPr>
              <a:t>, nebylo možné uzavřít smlouvu na zajištění služeb v souladu s harmonogramem plnění, jež byl nedílnou součástí závazného návrhu smlouvy.“ (60)</a:t>
            </a:r>
          </a:p>
          <a:p>
            <a:pPr algn="just">
              <a:lnSpc>
                <a:spcPct val="107000"/>
              </a:lnSpc>
              <a:spcAft>
                <a:spcPts val="800"/>
              </a:spcAft>
            </a:pPr>
            <a:r>
              <a:rPr lang="cs-CZ" sz="1900" dirty="0">
                <a:effectLst/>
                <a:latin typeface="Arial" panose="020B0604020202020204" pitchFamily="34" charset="0"/>
                <a:ea typeface="Calibri" panose="020F0502020204030204" pitchFamily="34" charset="0"/>
                <a:cs typeface="Times New Roman" panose="02020603050405020304" pitchFamily="18" charset="0"/>
              </a:rPr>
              <a:t>Z toho tedy vyplývá, že </a:t>
            </a:r>
            <a:r>
              <a:rPr lang="cs-CZ" sz="19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zadavatel měl při sestavení harmonogramu </a:t>
            </a:r>
            <a:r>
              <a:rPr lang="cs-CZ" sz="19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vzít v úvahu pouze zákonné lhůty</a:t>
            </a:r>
            <a:r>
              <a:rPr lang="cs-CZ" sz="1900" dirty="0">
                <a:effectLst/>
                <a:latin typeface="Arial" panose="020B0604020202020204" pitchFamily="34" charset="0"/>
                <a:ea typeface="Calibri" panose="020F0502020204030204" pitchFamily="34" charset="0"/>
                <a:cs typeface="Times New Roman" panose="02020603050405020304" pitchFamily="18" charset="0"/>
              </a:rPr>
              <a:t>, </a:t>
            </a:r>
            <a:r>
              <a:rPr lang="cs-CZ" sz="19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ve kterých nelze ze zákona uzavřít smlouvu</a:t>
            </a:r>
            <a:r>
              <a:rPr lang="cs-CZ" sz="1900" dirty="0">
                <a:effectLst/>
                <a:latin typeface="Arial" panose="020B0604020202020204" pitchFamily="34" charset="0"/>
                <a:ea typeface="Calibri" panose="020F0502020204030204" pitchFamily="34" charset="0"/>
                <a:cs typeface="Times New Roman" panose="02020603050405020304" pitchFamily="18" charset="0"/>
              </a:rPr>
              <a:t>. (61)</a:t>
            </a:r>
          </a:p>
          <a:p>
            <a:pPr marL="0" indent="0" algn="just">
              <a:lnSpc>
                <a:spcPct val="107000"/>
              </a:lnSpc>
              <a:spcAft>
                <a:spcPts val="800"/>
              </a:spcAft>
              <a:buNone/>
            </a:pP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78871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Proto považuji za zcela účelovou i argumentaci zadavatele, dle které by musel zadávací řízení zahajovat s předstihem v řádu let, jelikož správní řízení vedená před Úřadem dosahují délky až 18 měsíců v případě řízení o rozkladu. </a:t>
            </a:r>
          </a:p>
          <a:p>
            <a:pPr algn="just">
              <a:lnSpc>
                <a:spcPct val="107000"/>
              </a:lnSpc>
              <a:spcAft>
                <a:spcPts val="800"/>
              </a:spcAft>
            </a:pP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Lze sice souhlasit se zadavatelem, že nemůže předjímat délku trvání správního řízení či výsledek správního řízení</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ale s délkou správního řízení ani není povinen počítat. </a:t>
            </a:r>
          </a:p>
          <a:p>
            <a:pPr algn="just">
              <a:lnSpc>
                <a:spcPct val="107000"/>
              </a:lnSpc>
              <a:spcAft>
                <a:spcPts val="800"/>
              </a:spcAft>
            </a:pP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Naproti tomu je zadavatel vždy povinen postupovat v zadávacím řízení podle zákona</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tedy musí dodržovat i blokační lhůty stanovené zákonem. </a:t>
            </a:r>
            <a:r>
              <a:rPr lang="cs-CZ" sz="2000" dirty="0">
                <a:effectLst/>
                <a:latin typeface="Arial" panose="020B0604020202020204" pitchFamily="34" charset="0"/>
                <a:ea typeface="Calibri" panose="020F0502020204030204" pitchFamily="34" charset="0"/>
                <a:cs typeface="Times New Roman" panose="02020603050405020304" pitchFamily="18" charset="0"/>
              </a:rPr>
              <a:t>Jak již však bylo uvedeno výše, zadavatel nemohl s ohledem na harmonogram v původní veřejné zakázce tyto lhůty dodržet. (62)</a:t>
            </a:r>
          </a:p>
          <a:p>
            <a:pPr marL="0" indent="0" algn="just">
              <a:lnSpc>
                <a:spcPct val="107000"/>
              </a:lnSpc>
              <a:spcAft>
                <a:spcPts val="800"/>
              </a:spcAft>
              <a:buNone/>
            </a:pP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85284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5611" y="188640"/>
            <a:ext cx="9128389" cy="379912"/>
          </a:xfrm>
          <a:prstGeom prst="rect">
            <a:avLst/>
          </a:prstGeom>
        </p:spPr>
        <p:txBody>
          <a:bodyPr vert="horz" wrap="square" lIns="0" tIns="13335" rIns="0" bIns="0" rtlCol="0">
            <a:spAutoFit/>
          </a:bodyPr>
          <a:lstStyle/>
          <a:p>
            <a:pPr>
              <a:lnSpc>
                <a:spcPct val="107000"/>
              </a:lnSpc>
              <a:spcAft>
                <a:spcPts val="800"/>
              </a:spcAft>
            </a:pPr>
            <a:r>
              <a:rPr lang="cs-CZ" sz="2400" b="1" dirty="0">
                <a:effectLst/>
                <a:latin typeface="Arial" panose="020B0604020202020204" pitchFamily="34" charset="0"/>
                <a:ea typeface="Calibri" panose="020F0502020204030204" pitchFamily="34" charset="0"/>
                <a:cs typeface="Times New Roman" panose="02020603050405020304" pitchFamily="18" charset="0"/>
              </a:rPr>
              <a:t>Zrušení ZŘ</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2773456559"/>
              </p:ext>
            </p:extLst>
          </p:nvPr>
        </p:nvGraphicFramePr>
        <p:xfrm>
          <a:off x="15611" y="568553"/>
          <a:ext cx="9144000" cy="6271774"/>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27797">
                <a:tc>
                  <a:txBody>
                    <a:bodyPr/>
                    <a:lstStyle/>
                    <a:p>
                      <a:pPr algn="just">
                        <a:lnSpc>
                          <a:spcPct val="107000"/>
                        </a:lnSpc>
                        <a:spcAft>
                          <a:spcPts val="800"/>
                        </a:spcAft>
                      </a:pPr>
                      <a:r>
                        <a:rPr lang="cs-CZ" sz="16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ÚOHS-S0162/2023/VZ, č. j. ÚOHS-19826/2023/500</a:t>
                      </a:r>
                      <a:endParaRPr lang="cs-CZ" sz="16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327797">
                <a:tc>
                  <a:txBody>
                    <a:bodyPr/>
                    <a:lstStyle/>
                    <a:p>
                      <a:pPr algn="just">
                        <a:lnSpc>
                          <a:spcPct val="107000"/>
                        </a:lnSpc>
                        <a:spcAft>
                          <a:spcPts val="800"/>
                        </a:spcAft>
                      </a:pPr>
                      <a:r>
                        <a:rPr lang="cs-CZ" sz="160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https://www.uohs.cz/cs/verejne-zakazky/sbirky-rozhodnuti/detail-19161.html</a:t>
                      </a:r>
                      <a:endParaRPr lang="cs-CZ" sz="16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327797">
                <a:tc>
                  <a:txBody>
                    <a:bodyPr/>
                    <a:lstStyle/>
                    <a:p>
                      <a:pPr algn="just">
                        <a:lnSpc>
                          <a:spcPct val="107000"/>
                        </a:lnSpc>
                        <a:spcAft>
                          <a:spcPts val="800"/>
                        </a:spcAft>
                      </a:pPr>
                      <a:r>
                        <a:rPr lang="cs-CZ"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Integrační platforma stavebního řízení a portál stavebníka</a:t>
                      </a:r>
                      <a:endParaRPr lang="cs-CZ" sz="16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327797">
                <a:tc>
                  <a:txBody>
                    <a:bodyPr/>
                    <a:lstStyle/>
                    <a:p>
                      <a:pPr algn="just">
                        <a:lnSpc>
                          <a:spcPct val="107000"/>
                        </a:lnSpc>
                        <a:spcAft>
                          <a:spcPts val="800"/>
                        </a:spcAft>
                      </a:pPr>
                      <a:r>
                        <a:rPr lang="cs-CZ" sz="16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10. 8. 2023</a:t>
                      </a:r>
                      <a:endParaRPr lang="cs-CZ" sz="16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584353">
                <a:tc>
                  <a:txBody>
                    <a:bodyPr/>
                    <a:lstStyle/>
                    <a:p>
                      <a:pPr algn="just">
                        <a:lnSpc>
                          <a:spcPct val="107000"/>
                        </a:lnSpc>
                        <a:spcAft>
                          <a:spcPts val="0"/>
                        </a:spcAft>
                      </a:pPr>
                      <a:r>
                        <a:rPr lang="cs-CZ"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Česká republika – Ministerstvo pro místní rozvoj</a:t>
                      </a:r>
                      <a:endParaRPr lang="cs-CZ" sz="16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cs-CZ"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ICZ a.s.</a:t>
                      </a:r>
                      <a:endParaRPr lang="cs-CZ" sz="16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3919575">
                <a:tc>
                  <a:txBody>
                    <a:bodyPr/>
                    <a:lstStyle/>
                    <a:p>
                      <a:pPr algn="just">
                        <a:lnSpc>
                          <a:spcPct val="107000"/>
                        </a:lnSpc>
                        <a:spcAft>
                          <a:spcPts val="800"/>
                        </a:spcAft>
                      </a:pPr>
                      <a:r>
                        <a:rPr lang="cs-CZ"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Zadavatel nedodržel při zadávání veřejné zakázky „Integrační platforma stavebního řízení a portál stavebníka“ v řízení se soutěžním dialogem, zásadu transparentnosti, když </a:t>
                      </a:r>
                      <a:r>
                        <a:rPr lang="cs-CZ" sz="16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 oznámení o zrušení zadávacího řízení ze dne 26. 1. 2023 dostatečně konkrétně, tedy jednoznačně a určitě nevymezil skutečnosti, které pokládá za důvody hodné zvláštního zřetele</a:t>
                      </a:r>
                      <a:r>
                        <a:rPr lang="cs-CZ"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ve smyslu § 127 odst. 2 písm. d) ZZVZ, pro které nelze po zadavateli požadovat, aby v zadávacím řízení pokračoval, když bez dalších podrobností toliko uvedl, že „</a:t>
                      </a:r>
                      <a:r>
                        <a:rPr lang="cs-CZ" sz="16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došlo k nutnosti zapracovat vynucené změny dle předpokládaného znění stavebního zákona po novele (tzn. novela č. sněmovního tisku 330/0), které v důsledku přinesly změny v předpokládané architektuře plánovaných informačních systémů“ </a:t>
                      </a:r>
                      <a:r>
                        <a:rPr lang="cs-CZ"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 </a:t>
                      </a:r>
                      <a:r>
                        <a:rPr lang="cs-CZ" sz="16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„zadavatel v průběhu zadávacího řízení na Veřejnou zakázku zjistil, že vývoj na trhu informačních technologií umožňuje dosáhnout účelu sledovaného Veřejnou zakázkou, projektu DSŘ – Digitalizace stavebního řízení, efektivnějším a výrazně finančně úspornějším způsobem“</a:t>
                      </a:r>
                      <a:r>
                        <a:rPr lang="cs-CZ"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aniž by jakkoli konkretizoval, jakým způsobem novela ovlivní podobu předpokládané architektury plánovaných informačních systémů a jak konkrétně se vývoj na trhu informačních technologií promítl do předmětného zadávacího řízení, jehož cílem je nalézt právě řešení způsobilá splnit potřeby zadavatele…</a:t>
                      </a:r>
                      <a:endParaRPr lang="cs-CZ" sz="16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r h="357701">
                <a:tc>
                  <a:txBody>
                    <a:bodyPr/>
                    <a:lstStyle/>
                    <a:p>
                      <a:pPr algn="just">
                        <a:lnSpc>
                          <a:spcPct val="107000"/>
                        </a:lnSpc>
                      </a:pPr>
                      <a:r>
                        <a:rPr lang="cs-CZ" sz="16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Podán rozklad – ÚOHS-R0274/2023/VZ, rozhodnutí potvrzeno, rozklad zamítnut.</a:t>
                      </a:r>
                      <a:endParaRPr lang="cs-CZ"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88415286"/>
                  </a:ext>
                </a:extLst>
              </a:tr>
            </a:tbl>
          </a:graphicData>
        </a:graphic>
      </p:graphicFrame>
    </p:spTree>
    <p:extLst>
      <p:ext uri="{BB962C8B-B14F-4D97-AF65-F5344CB8AC3E}">
        <p14:creationId xmlns:p14="http://schemas.microsoft.com/office/powerpoint/2010/main" val="10507283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404664"/>
            <a:ext cx="9144000" cy="6453336"/>
          </a:xfrm>
        </p:spPr>
        <p:txBody>
          <a:bodyPr/>
          <a:lstStyle/>
          <a:p>
            <a:pPr marL="0" indent="0" algn="just">
              <a:buNone/>
            </a:pPr>
            <a:r>
              <a:rPr lang="cs-CZ" sz="2400" b="1" dirty="0">
                <a:latin typeface="Arial" panose="020B0604020202020204" pitchFamily="34" charset="0"/>
                <a:cs typeface="Arial" panose="020B0604020202020204" pitchFamily="34" charset="0"/>
              </a:rPr>
              <a:t>Právní úprava: </a:t>
            </a:r>
          </a:p>
          <a:p>
            <a:pPr marL="0" indent="0" algn="just">
              <a:buNone/>
            </a:pPr>
            <a:r>
              <a:rPr lang="cs-CZ" sz="2400" b="1" dirty="0">
                <a:latin typeface="Arial" panose="020B0604020202020204" pitchFamily="34" charset="0"/>
                <a:cs typeface="Arial" panose="020B0604020202020204" pitchFamily="34" charset="0"/>
              </a:rPr>
              <a:t>§ 127 odst. 2 písm. d) ZZVZ</a:t>
            </a:r>
          </a:p>
          <a:p>
            <a:pPr marL="0" indent="0" algn="just">
              <a:lnSpc>
                <a:spcPct val="107000"/>
              </a:lnSpc>
              <a:spcAft>
                <a:spcPts val="800"/>
              </a:spcAft>
              <a:buNone/>
            </a:pPr>
            <a:r>
              <a:rPr lang="cs-CZ" sz="24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Zadavatel může zrušit zadávací řízení, pokud v průběhu zadávacího řízení se vyskytly důvody hodné zvláštního zřetele, včetně důvodů ekonomických, pro které nelze po zadavateli požadovat, aby v zadávacím řízení pokračoval, bez ohledu na to, zda tyto důvody zadavatel způsobil či nikoliv.</a:t>
            </a:r>
          </a:p>
          <a:p>
            <a:pPr marL="0" indent="0" algn="just">
              <a:lnSpc>
                <a:spcPct val="107000"/>
              </a:lnSpc>
              <a:buNone/>
            </a:pPr>
            <a:endParaRPr lang="cs-CZ" sz="2400" b="1" dirty="0">
              <a:latin typeface="Arial" panose="020B0604020202020204" pitchFamily="34" charset="0"/>
              <a:cs typeface="Arial" panose="020B0604020202020204" pitchFamily="34" charset="0"/>
            </a:endParaRPr>
          </a:p>
          <a:p>
            <a:pPr marL="0" indent="0" algn="just">
              <a:lnSpc>
                <a:spcPct val="107000"/>
              </a:lnSpc>
              <a:buNone/>
            </a:pPr>
            <a:r>
              <a:rPr lang="cs-CZ" sz="2400" b="1" dirty="0">
                <a:latin typeface="Arial" panose="020B0604020202020204" pitchFamily="34" charset="0"/>
                <a:cs typeface="Arial" panose="020B0604020202020204" pitchFamily="34" charset="0"/>
              </a:rPr>
              <a:t>§ 128 odst. 1 ZZVZ</a:t>
            </a:r>
          </a:p>
          <a:p>
            <a:pPr marL="0" indent="0" algn="just">
              <a:lnSpc>
                <a:spcPct val="107000"/>
              </a:lnSpc>
              <a:buNone/>
            </a:pPr>
            <a:r>
              <a:rPr lang="cs-CZ" sz="2400" dirty="0">
                <a:latin typeface="Arial" panose="020B0604020202020204" pitchFamily="34" charset="0"/>
                <a:cs typeface="Arial" panose="020B0604020202020204" pitchFamily="34" charset="0"/>
              </a:rPr>
              <a:t>Zadavatel je povinen do 3 pracovních dnů od rozhodnutí o zrušení zadávacího řízení odeslat písemné sdělení o zrušení zadávacího řízení všem účastníkům zadávacího řízení.</a:t>
            </a:r>
          </a:p>
          <a:p>
            <a:pPr marL="0" indent="0" algn="just">
              <a:lnSpc>
                <a:spcPct val="107000"/>
              </a:lnSpc>
              <a:spcAft>
                <a:spcPts val="800"/>
              </a:spcAft>
              <a:buNone/>
            </a:pPr>
            <a:endParaRPr lang="cs-CZ" sz="17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0859647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Skutkový stav: </a:t>
            </a:r>
          </a:p>
          <a:p>
            <a:pPr marL="0" indent="0" algn="just">
              <a:buNone/>
            </a:pPr>
            <a:r>
              <a:rPr lang="cs-CZ" sz="2400" dirty="0">
                <a:effectLst/>
                <a:latin typeface="Arial" panose="020B0604020202020204" pitchFamily="34" charset="0"/>
                <a:ea typeface="Calibri" panose="020F0502020204030204" pitchFamily="34" charset="0"/>
                <a:cs typeface="Times New Roman" panose="02020603050405020304" pitchFamily="18" charset="0"/>
              </a:rPr>
              <a:t>„</a:t>
            </a:r>
            <a:r>
              <a:rPr lang="cs-CZ" sz="2400" i="1" dirty="0">
                <a:effectLst/>
                <a:latin typeface="Arial" panose="020B0604020202020204" pitchFamily="34" charset="0"/>
                <a:ea typeface="Calibri" panose="020F0502020204030204" pitchFamily="34" charset="0"/>
                <a:cs typeface="Times New Roman" panose="02020603050405020304" pitchFamily="18" charset="0"/>
              </a:rPr>
              <a:t>Řízení se soutěžním dialogem je v současné době ve tzv. fázi kvalifikační, kdy byl zatím pouze určen okruh účastníků zadávacích řízení, aniž by zatím ze strany účastníků zadávacích řízení bylo vyžadováno zpracování konkrétních řešení či dokonce nabídek. Zadavatel však v průběhu zadávacího řízení na Veřejnou zakázku musel reflektovat 2 nově vzniklé skutečnosti hodné zvláštního zřetele. První z nich je zásadní legislativní změna stavebního zákona. Druhá je skutečnost, že zadavatel v průběhu zadávacího řízení na Veřejnou zakázku zjistil, že vývoj na trhu informačních technologií umožňuje dosáhnout účelu sledovaného Veřejnou zakázkou, projektu DSŘ - Digitalizace stavebního řízení, efektivnějším a výrazně finančně úspornějším způsobem…“(77)</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45696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 </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Z § 127 odst. 2 písm. d) zákona pak pro zrušení zadávacího řízení vyplývají </a:t>
            </a: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dvě základní podmínky</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jedna časová, tj. že se důvody pro zrušení vyskytly v průběhu zadávacího řízení</a:t>
            </a:r>
            <a:r>
              <a:rPr lang="cs-CZ" sz="1800" dirty="0">
                <a:effectLst/>
                <a:latin typeface="Arial" panose="020B0604020202020204" pitchFamily="34" charset="0"/>
                <a:ea typeface="Calibri" panose="020F0502020204030204" pitchFamily="34" charset="0"/>
                <a:cs typeface="Times New Roman" panose="02020603050405020304" pitchFamily="18" charset="0"/>
              </a:rPr>
              <a:t>, a </a:t>
            </a:r>
            <a:r>
              <a:rPr lang="cs-CZ"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druhá věcná – může se jednat pouze o důvody hodné zvláštního zřetele</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18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Odůvodnění zrušení </a:t>
            </a:r>
            <a:r>
              <a:rPr lang="cs-CZ" sz="1800" dirty="0">
                <a:effectLst/>
                <a:latin typeface="Arial" panose="020B0604020202020204" pitchFamily="34" charset="0"/>
                <a:ea typeface="Calibri" panose="020F0502020204030204" pitchFamily="34" charset="0"/>
                <a:cs typeface="Times New Roman" panose="02020603050405020304" pitchFamily="18" charset="0"/>
              </a:rPr>
              <a:t>zadávacího řízení podle § 127 odst. 2 písm. d) zákona by proto </a:t>
            </a:r>
            <a:r>
              <a:rPr lang="cs-CZ" sz="18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mělo obsahovat </a:t>
            </a:r>
            <a:r>
              <a:rPr lang="cs-CZ" sz="18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dostatečně konkrétní popis důvodů hodných zvláštního zřetele </a:t>
            </a:r>
            <a:r>
              <a:rPr lang="cs-CZ" sz="1800" dirty="0">
                <a:effectLst/>
                <a:latin typeface="Arial" panose="020B0604020202020204" pitchFamily="34" charset="0"/>
                <a:ea typeface="Calibri" panose="020F0502020204030204" pitchFamily="34" charset="0"/>
                <a:cs typeface="Times New Roman" panose="02020603050405020304" pitchFamily="18" charset="0"/>
              </a:rPr>
              <a:t>a </a:t>
            </a:r>
            <a:r>
              <a:rPr lang="cs-CZ" sz="1800" dirty="0">
                <a:solidFill>
                  <a:srgbClr val="FF9966"/>
                </a:solidFill>
                <a:effectLst/>
                <a:latin typeface="Arial" panose="020B0604020202020204" pitchFamily="34" charset="0"/>
                <a:ea typeface="Calibri" panose="020F0502020204030204" pitchFamily="34" charset="0"/>
                <a:cs typeface="Times New Roman" panose="02020603050405020304" pitchFamily="18" charset="0"/>
              </a:rPr>
              <a:t>mělo by obsahovat rovněž konkretizaci okamžiku, s nímž zadavatel spojuje výskyt důvodů hodných zvláštního zřetele</a:t>
            </a:r>
            <a:r>
              <a:rPr lang="cs-CZ" sz="1800" dirty="0">
                <a:effectLst/>
                <a:latin typeface="Arial" panose="020B0604020202020204" pitchFamily="34" charset="0"/>
                <a:ea typeface="Calibri" panose="020F0502020204030204" pitchFamily="34" charset="0"/>
                <a:cs typeface="Times New Roman" panose="02020603050405020304" pitchFamily="18" charset="0"/>
              </a:rPr>
              <a:t>. Důvody hodné zvláštního zřetele jsou přitom neurčitým právním pojmem, kterému dávají rozměr konkrétní skutkové okolnosti případu. </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V rozsudku Krajského soudu v Brně č. j. 30 </a:t>
            </a:r>
            <a:r>
              <a:rPr lang="cs-CZ" sz="1800" dirty="0" err="1">
                <a:effectLst/>
                <a:latin typeface="Arial" panose="020B0604020202020204" pitchFamily="34" charset="0"/>
                <a:ea typeface="Calibri" panose="020F0502020204030204" pitchFamily="34" charset="0"/>
                <a:cs typeface="Times New Roman" panose="02020603050405020304" pitchFamily="18" charset="0"/>
              </a:rPr>
              <a:t>Af</a:t>
            </a:r>
            <a:r>
              <a:rPr lang="cs-CZ" sz="1800" dirty="0">
                <a:effectLst/>
                <a:latin typeface="Arial" panose="020B0604020202020204" pitchFamily="34" charset="0"/>
                <a:ea typeface="Calibri" panose="020F0502020204030204" pitchFamily="34" charset="0"/>
                <a:cs typeface="Times New Roman" panose="02020603050405020304" pitchFamily="18" charset="0"/>
              </a:rPr>
              <a:t> 52/2015-108 ze dne 27. 7. 2017 je ve vztahu k tomuto mj. uvedeno: »</a:t>
            </a:r>
            <a:r>
              <a:rPr lang="cs-CZ" sz="1800" i="1" dirty="0">
                <a:effectLst/>
                <a:latin typeface="Arial" panose="020B0604020202020204" pitchFamily="34" charset="0"/>
                <a:ea typeface="Calibri" panose="020F0502020204030204" pitchFamily="34" charset="0"/>
                <a:cs typeface="Times New Roman" panose="02020603050405020304" pitchFamily="18" charset="0"/>
              </a:rPr>
              <a:t>Jak uvedl Nejvyšší správní soud v rozsudku ze dne 27. 1. 2010, č. j. 2 </a:t>
            </a:r>
            <a:r>
              <a:rPr lang="cs-CZ" sz="1800" i="1" dirty="0" err="1">
                <a:effectLst/>
                <a:latin typeface="Arial" panose="020B0604020202020204" pitchFamily="34" charset="0"/>
                <a:ea typeface="Calibri" panose="020F0502020204030204" pitchFamily="34" charset="0"/>
                <a:cs typeface="Times New Roman" panose="02020603050405020304" pitchFamily="18" charset="0"/>
              </a:rPr>
              <a:t>Afs</a:t>
            </a:r>
            <a:r>
              <a:rPr lang="cs-CZ" sz="1800" i="1" dirty="0">
                <a:effectLst/>
                <a:latin typeface="Arial" panose="020B0604020202020204" pitchFamily="34" charset="0"/>
                <a:ea typeface="Calibri" panose="020F0502020204030204" pitchFamily="34" charset="0"/>
                <a:cs typeface="Times New Roman" panose="02020603050405020304" pitchFamily="18" charset="0"/>
              </a:rPr>
              <a:t> 64/2009-109, (...) „důvody hodné zvláštního zřetele“ jsou typickým neurčitým právním pojmem. V zákoně jeho definice obsažena není, a tedy je třeba mu přisoudit takový význam, který nejlépe odpovídá povaze, smyslu a účelu toho, co zákon o veřejných zakázkách upravuje. Při interpretaci neurčitého právního pojmu se správní orgán musí zabývat konkrétní skutkovou podstatou, jakož i ostatními okolnostmi případu, přičemž sám musí alespoň rámcově obsah a význam užitého neurčitého pojmu objasnit (…)«</a:t>
            </a:r>
            <a:r>
              <a:rPr lang="cs-CZ" sz="1800" dirty="0">
                <a:effectLst/>
                <a:latin typeface="Arial" panose="020B0604020202020204" pitchFamily="34" charset="0"/>
                <a:ea typeface="Calibri" panose="020F0502020204030204" pitchFamily="34" charset="0"/>
                <a:cs typeface="Times New Roman" panose="02020603050405020304" pitchFamily="18" charset="0"/>
              </a:rPr>
              <a:t>. (86)</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30931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 </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Ze shora uvedeného vyplývá, že </a:t>
            </a: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důvody hodné zvláštního zřetele je třeba vykládat s ohledem na obecné principy zákona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i účel konkrétního zadávacího řízení. </a:t>
            </a:r>
            <a:r>
              <a:rPr lang="cs-CZ" sz="1800" dirty="0">
                <a:effectLst/>
                <a:latin typeface="Arial" panose="020B0604020202020204" pitchFamily="34" charset="0"/>
                <a:ea typeface="Calibri" panose="020F0502020204030204" pitchFamily="34" charset="0"/>
                <a:cs typeface="Times New Roman" panose="02020603050405020304" pitchFamily="18" charset="0"/>
              </a:rPr>
              <a:t>Zároveň je třeba zhodnotit, zda intenzita těchto důvodů dosáhla takové míry, že nelze po zadavateli požadovat, aby v započatém zadávacím řízení dále pokračoval. (87)</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Ačkoliv tedy zákon neklade žádné formální obsahové požadavky na rozhodnutí podle § 127 odst. 2 písm. d) zákona, ani na sdělení o zrušení zadávacího řízení podle § 128 odst. 1 zákona, </a:t>
            </a:r>
            <a:r>
              <a:rPr lang="cs-CZ"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zastává Úřad s ohledem na povinnost dodržení zásady transparentnosti právní názor</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že důvody, které vedly zadavatele ke zrušení zadávacího řízení </a:t>
            </a:r>
            <a:r>
              <a:rPr lang="cs-CZ" sz="1800" dirty="0">
                <a:effectLst/>
                <a:latin typeface="Arial" panose="020B0604020202020204" pitchFamily="34" charset="0"/>
                <a:ea typeface="Calibri" panose="020F0502020204030204" pitchFamily="34" charset="0"/>
                <a:cs typeface="Times New Roman" panose="02020603050405020304" pitchFamily="18" charset="0"/>
              </a:rPr>
              <a:t>[v tomto konkrétním případě naplnění podmínek podle § 127 odst. 2 písm. d) zákona], </a:t>
            </a: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musí zadavatel transparentním</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tedy srozumitelným </a:t>
            </a:r>
            <a:r>
              <a:rPr lang="cs-CZ"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 jednoznačným způsobem </a:t>
            </a:r>
            <a:r>
              <a:rPr lang="cs-CZ" sz="18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popsat a sdělit účastníkům zadávacího řízení</a:t>
            </a:r>
            <a:r>
              <a:rPr lang="cs-CZ" sz="1800" dirty="0">
                <a:effectLst/>
                <a:latin typeface="Arial" panose="020B0604020202020204" pitchFamily="34" charset="0"/>
                <a:ea typeface="Calibri" panose="020F0502020204030204" pitchFamily="34" charset="0"/>
                <a:cs typeface="Times New Roman" panose="02020603050405020304" pitchFamily="18" charset="0"/>
              </a:rPr>
              <a:t>, tedy uvést ve sdělení o zrušení zadávacího řízení podle § 128 odst. 1 zákona. </a:t>
            </a:r>
          </a:p>
          <a:p>
            <a:pPr algn="just">
              <a:lnSpc>
                <a:spcPct val="107000"/>
              </a:lnSpc>
              <a:spcAft>
                <a:spcPts val="800"/>
              </a:spcAft>
            </a:pP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 odůvodnění tak musí být vždy uvedeny </a:t>
            </a:r>
            <a:r>
              <a:rPr lang="cs-CZ" sz="28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všechny</a:t>
            </a:r>
            <a:r>
              <a:rPr lang="cs-CZ" sz="18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důvody hodné zvláštního zřetele</a:t>
            </a:r>
            <a:r>
              <a:rPr lang="cs-CZ" sz="18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a:t>
            </a:r>
            <a:r>
              <a:rPr lang="cs-CZ" sz="1800" dirty="0">
                <a:effectLst/>
                <a:latin typeface="Arial" panose="020B0604020202020204" pitchFamily="34" charset="0"/>
                <a:ea typeface="Calibri" panose="020F0502020204030204" pitchFamily="34" charset="0"/>
                <a:cs typeface="Times New Roman" panose="02020603050405020304" pitchFamily="18" charset="0"/>
              </a:rPr>
              <a:t>svědčící pro zrušení zadávacího řízení, kterých se zadavatel dovolává, kdy tyto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musí být dostatečně konkrétně</a:t>
            </a:r>
            <a:r>
              <a:rPr lang="cs-CZ" sz="1800" dirty="0">
                <a:effectLst/>
                <a:latin typeface="Arial" panose="020B0604020202020204" pitchFamily="34" charset="0"/>
                <a:ea typeface="Calibri" panose="020F0502020204030204" pitchFamily="34" charset="0"/>
                <a:cs typeface="Times New Roman" panose="02020603050405020304" pitchFamily="18" charset="0"/>
              </a:rPr>
              <a:t>, tedy </a:t>
            </a:r>
            <a:r>
              <a:rPr lang="cs-CZ"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jednoznačně</a:t>
            </a:r>
            <a:r>
              <a:rPr lang="cs-CZ" sz="1800" dirty="0">
                <a:effectLst/>
                <a:latin typeface="Arial" panose="020B0604020202020204" pitchFamily="34" charset="0"/>
                <a:ea typeface="Calibri" panose="020F0502020204030204" pitchFamily="34" charset="0"/>
                <a:cs typeface="Times New Roman" panose="02020603050405020304" pitchFamily="18" charset="0"/>
              </a:rPr>
              <a:t> a </a:t>
            </a:r>
            <a:r>
              <a:rPr lang="cs-CZ" sz="18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srozumitelně popsány</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a určení okamžiku, od něhož zadavatel odvozuje výskyt důvodů hodných zvláštního zřetele</a:t>
            </a:r>
            <a:r>
              <a:rPr lang="cs-CZ" sz="1800" dirty="0">
                <a:effectLst/>
                <a:latin typeface="Arial" panose="020B0604020202020204" pitchFamily="34" charset="0"/>
                <a:ea typeface="Calibri" panose="020F0502020204030204" pitchFamily="34" charset="0"/>
                <a:cs typeface="Times New Roman" panose="02020603050405020304" pitchFamily="18" charset="0"/>
              </a:rPr>
              <a:t>. (89)</a:t>
            </a:r>
          </a:p>
        </p:txBody>
      </p:sp>
    </p:spTree>
    <p:extLst>
      <p:ext uri="{BB962C8B-B14F-4D97-AF65-F5344CB8AC3E}">
        <p14:creationId xmlns:p14="http://schemas.microsoft.com/office/powerpoint/2010/main" val="1865135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404664"/>
            <a:ext cx="9144000" cy="6453336"/>
          </a:xfrm>
        </p:spPr>
        <p:txBody>
          <a:bodyPr/>
          <a:lstStyle/>
          <a:p>
            <a:pPr marL="0" indent="0" algn="just">
              <a:buNone/>
            </a:pPr>
            <a:r>
              <a:rPr lang="cs-CZ" sz="2200" b="1" dirty="0">
                <a:latin typeface="Arial" panose="020B0604020202020204" pitchFamily="34" charset="0"/>
                <a:cs typeface="Arial" panose="020B0604020202020204" pitchFamily="34" charset="0"/>
              </a:rPr>
              <a:t>Právní úprava: </a:t>
            </a:r>
          </a:p>
          <a:p>
            <a:pPr marL="0" indent="0" algn="just">
              <a:buNone/>
            </a:pPr>
            <a:r>
              <a:rPr lang="cs-CZ" sz="2200" b="1" dirty="0">
                <a:latin typeface="Arial" panose="020B0604020202020204" pitchFamily="34" charset="0"/>
                <a:cs typeface="Arial" panose="020B0604020202020204" pitchFamily="34" charset="0"/>
              </a:rPr>
              <a:t>§ 127 odst. 2 písm. d) ZZVZ</a:t>
            </a:r>
          </a:p>
          <a:p>
            <a:pPr marL="0" indent="0" algn="just">
              <a:lnSpc>
                <a:spcPct val="107000"/>
              </a:lnSpc>
              <a:spcAft>
                <a:spcPts val="800"/>
              </a:spcAft>
              <a:buNone/>
            </a:pPr>
            <a:r>
              <a:rPr lang="cs-CZ" sz="22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Zadavatel může zrušit zadávací řízení, pokud v průběhu zadávacího řízení se vyskytly důvody hodné zvláštního zřetele, včetně důvodů ekonomických, pro které nelze po zadavateli požadovat, aby v zadávacím řízení pokračoval, bez ohledu na to, zda tyto důvody zadavatel způsobil či nikoliv.</a:t>
            </a:r>
          </a:p>
          <a:p>
            <a:pPr marL="0" indent="0" algn="just">
              <a:lnSpc>
                <a:spcPct val="107000"/>
              </a:lnSpc>
              <a:buNone/>
            </a:pPr>
            <a:r>
              <a:rPr lang="cs-CZ" sz="2200" b="1" dirty="0">
                <a:latin typeface="Arial" panose="020B0604020202020204" pitchFamily="34" charset="0"/>
                <a:cs typeface="Arial" panose="020B0604020202020204" pitchFamily="34" charset="0"/>
              </a:rPr>
              <a:t>§ 128 odst. 1 ZZVZ</a:t>
            </a:r>
          </a:p>
          <a:p>
            <a:pPr marL="0" indent="0" algn="just">
              <a:lnSpc>
                <a:spcPct val="107000"/>
              </a:lnSpc>
              <a:buNone/>
            </a:pPr>
            <a:r>
              <a:rPr lang="cs-CZ" sz="2200" dirty="0">
                <a:latin typeface="Arial" panose="020B0604020202020204" pitchFamily="34" charset="0"/>
                <a:cs typeface="Arial" panose="020B0604020202020204" pitchFamily="34" charset="0"/>
              </a:rPr>
              <a:t>Zadavatel je povinen do 3 pracovních dnů od rozhodnutí o zrušení zadávacího řízení odeslat písemné sdělení o zrušení zadávacího řízení všem účastníkům zadávacího řízení.</a:t>
            </a:r>
          </a:p>
          <a:p>
            <a:pPr marL="0" indent="0" algn="just">
              <a:buNone/>
            </a:pPr>
            <a:endParaRPr lang="cs-CZ" sz="2200" b="1" dirty="0">
              <a:latin typeface="Arial" panose="020B0604020202020204" pitchFamily="34" charset="0"/>
              <a:cs typeface="Arial" panose="020B0604020202020204" pitchFamily="34" charset="0"/>
            </a:endParaRPr>
          </a:p>
          <a:p>
            <a:pPr marL="0" indent="0" algn="just">
              <a:buNone/>
            </a:pPr>
            <a:r>
              <a:rPr lang="cs-CZ" sz="2200" b="1" i="1" dirty="0">
                <a:latin typeface="Arial" panose="020B0604020202020204" pitchFamily="34" charset="0"/>
                <a:cs typeface="Arial" panose="020B0604020202020204" pitchFamily="34" charset="0"/>
              </a:rPr>
              <a:t>§ 85 odst. 8 ZVZ</a:t>
            </a:r>
          </a:p>
          <a:p>
            <a:pPr marL="0" indent="0" algn="just">
              <a:buNone/>
            </a:pPr>
            <a:r>
              <a:rPr lang="cs-CZ" sz="2200" i="1" dirty="0">
                <a:latin typeface="Arial" panose="020B0604020202020204" pitchFamily="34" charset="0"/>
                <a:cs typeface="Arial" panose="020B0604020202020204" pitchFamily="34" charset="0"/>
              </a:rPr>
              <a:t>Zadavatel je povinen odeslat písemné oznámení o zrušení zadávacího řízení do 2 pracovních dnů po přijetí rozhodnutí všem známým zájemcům či uchazečům </a:t>
            </a:r>
            <a:r>
              <a:rPr lang="cs-CZ" sz="2200" i="1" u="sng" dirty="0">
                <a:latin typeface="Arial" panose="020B0604020202020204" pitchFamily="34" charset="0"/>
                <a:cs typeface="Arial" panose="020B0604020202020204" pitchFamily="34" charset="0"/>
              </a:rPr>
              <a:t>s uvedením důvodu</a:t>
            </a:r>
            <a:r>
              <a:rPr lang="cs-CZ" sz="2200" i="1" dirty="0">
                <a:latin typeface="Arial" panose="020B0604020202020204" pitchFamily="34" charset="0"/>
                <a:cs typeface="Arial" panose="020B0604020202020204" pitchFamily="34" charset="0"/>
              </a:rPr>
              <a:t>.</a:t>
            </a:r>
          </a:p>
          <a:p>
            <a:pPr marL="0" indent="0" algn="just">
              <a:lnSpc>
                <a:spcPct val="107000"/>
              </a:lnSpc>
              <a:spcAft>
                <a:spcPts val="800"/>
              </a:spcAft>
              <a:buNone/>
            </a:pPr>
            <a:endParaRPr lang="cs-CZ" sz="17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0984263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16632"/>
            <a:ext cx="9108504" cy="6741368"/>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 </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Pokud jde o první z důvodů, zadavatelem zmiňovanou novelu stavebního zákona, zadavatel v oznámení o zrušení zadávacího řízení pouze uvádí, že se jedná o novelu č. sněmovního tisku 330/0, jejíž předpokládané znění přineslo změny v předpokládané architektuře plánovaných informačních systémů. </a:t>
            </a: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Zadavatel však nijak blíže nevysvětluje</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jaký konkrétní vliv má tato novelizace na podobu architektury informačních systémů</a:t>
            </a:r>
            <a:r>
              <a:rPr lang="cs-CZ" sz="1800" dirty="0">
                <a:effectLst/>
                <a:latin typeface="Arial" panose="020B0604020202020204" pitchFamily="34" charset="0"/>
                <a:ea typeface="Calibri" panose="020F0502020204030204" pitchFamily="34" charset="0"/>
                <a:cs typeface="Times New Roman" panose="02020603050405020304" pitchFamily="18" charset="0"/>
              </a:rPr>
              <a:t>, a </a:t>
            </a:r>
            <a:r>
              <a:rPr lang="cs-CZ"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tedy jak konkrétně se promítne do zadávacího řízení</a:t>
            </a:r>
            <a:r>
              <a:rPr lang="cs-CZ" sz="1800" dirty="0">
                <a:effectLst/>
                <a:latin typeface="Arial" panose="020B0604020202020204" pitchFamily="34" charset="0"/>
                <a:ea typeface="Calibri" panose="020F0502020204030204" pitchFamily="34" charset="0"/>
                <a:cs typeface="Times New Roman" panose="02020603050405020304" pitchFamily="18" charset="0"/>
              </a:rPr>
              <a:t>… (92)</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 tento vývoj má vést k výrazné finanční úspoře (cca 459 mil. Kč), a to </a:t>
            </a:r>
            <a:r>
              <a:rPr lang="cs-CZ" sz="1800" i="1" dirty="0">
                <a:effectLst/>
                <a:latin typeface="Arial" panose="020B0604020202020204" pitchFamily="34" charset="0"/>
                <a:ea typeface="Calibri" panose="020F0502020204030204" pitchFamily="34" charset="0"/>
                <a:cs typeface="Times New Roman" panose="02020603050405020304" pitchFamily="18" charset="0"/>
              </a:rPr>
              <a:t>„z důvodu promítnutí dílčích funkcionalit do jediného, komplexního informačního systému“</a:t>
            </a:r>
            <a:r>
              <a:rPr lang="cs-CZ" sz="1800" dirty="0">
                <a:effectLst/>
                <a:latin typeface="Arial" panose="020B0604020202020204" pitchFamily="34" charset="0"/>
                <a:ea typeface="Calibri" panose="020F0502020204030204" pitchFamily="34" charset="0"/>
                <a:cs typeface="Times New Roman" panose="02020603050405020304" pitchFamily="18" charset="0"/>
              </a:rPr>
              <a:t>. (…) Zadavatel dále vyjmenovává nedostatky původní architektury. Pokud však jde o popis těchto nedostatků, </a:t>
            </a: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Úřad konstatuje, že tyto nedostatky jsou ve většině případů velmi obecné a bezobsažné</a:t>
            </a:r>
            <a:r>
              <a:rPr lang="cs-CZ" sz="1800" dirty="0">
                <a:effectLst/>
                <a:latin typeface="Arial" panose="020B0604020202020204" pitchFamily="34" charset="0"/>
                <a:ea typeface="Calibri" panose="020F0502020204030204" pitchFamily="34" charset="0"/>
                <a:cs typeface="Times New Roman" panose="02020603050405020304" pitchFamily="18" charset="0"/>
              </a:rPr>
              <a:t>, např. sdělení, že </a:t>
            </a:r>
            <a:r>
              <a:rPr lang="cs-CZ" sz="1800" i="1" dirty="0">
                <a:effectLst/>
                <a:latin typeface="Arial" panose="020B0604020202020204" pitchFamily="34" charset="0"/>
                <a:ea typeface="Calibri" panose="020F0502020204030204" pitchFamily="34" charset="0"/>
                <a:cs typeface="Times New Roman" panose="02020603050405020304" pitchFamily="18" charset="0"/>
              </a:rPr>
              <a:t>„původní architektura nerespektovala nové potřeby agendy stavebního řízení i s ohledem na nové potřeby novely stavebního zákona“</a:t>
            </a:r>
            <a:r>
              <a:rPr lang="cs-CZ" sz="1800" dirty="0">
                <a:effectLst/>
                <a:latin typeface="Arial" panose="020B0604020202020204" pitchFamily="34" charset="0"/>
                <a:ea typeface="Calibri" panose="020F0502020204030204" pitchFamily="34" charset="0"/>
                <a:cs typeface="Times New Roman" panose="02020603050405020304" pitchFamily="18" charset="0"/>
              </a:rPr>
              <a:t>, kdy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zadavatel nikterak nespecifikuje, jaké potřeby původní architektura nerespektovala, v čem je nerespektovala apod. </a:t>
            </a:r>
            <a:r>
              <a:rPr lang="cs-CZ" sz="1800" dirty="0">
                <a:effectLst/>
                <a:latin typeface="Arial" panose="020B0604020202020204" pitchFamily="34" charset="0"/>
                <a:ea typeface="Calibri" panose="020F0502020204030204" pitchFamily="34" charset="0"/>
                <a:cs typeface="Times New Roman" panose="02020603050405020304" pitchFamily="18" charset="0"/>
              </a:rPr>
              <a:t>Stejně tak tvrzení zadavatele, že původní architektura</a:t>
            </a:r>
            <a:r>
              <a:rPr lang="cs-CZ" sz="1800" i="1" dirty="0">
                <a:effectLst/>
                <a:latin typeface="Arial" panose="020B0604020202020204" pitchFamily="34" charset="0"/>
                <a:ea typeface="Calibri" panose="020F0502020204030204" pitchFamily="34" charset="0"/>
                <a:cs typeface="Times New Roman" panose="02020603050405020304" pitchFamily="18" charset="0"/>
              </a:rPr>
              <a:t> „byla navržena v rozporu s požadavky na vedení spisové služby a archivnictví a není v souladu se zákonem č. 499/2004 Sb., o archivnictví a spisové službě a o změně některých zákonů (dělení spisu na stavební dokumentace a ostatní dokumenty)“ </a:t>
            </a:r>
            <a:r>
              <a:rPr lang="cs-CZ" sz="1800" dirty="0">
                <a:effectLst/>
                <a:latin typeface="Arial" panose="020B0604020202020204" pitchFamily="34" charset="0"/>
                <a:ea typeface="Calibri" panose="020F0502020204030204" pitchFamily="34" charset="0"/>
                <a:cs typeface="Times New Roman" panose="02020603050405020304" pitchFamily="18" charset="0"/>
              </a:rPr>
              <a:t>nijak nespecifikuje, v čem konkrétně původní architektura odporovala uvedeným předpisům a z jakého důvodu není možné v rámci soutěžního dialogu najít řešení…(93)</a:t>
            </a:r>
          </a:p>
        </p:txBody>
      </p:sp>
    </p:spTree>
    <p:extLst>
      <p:ext uri="{BB962C8B-B14F-4D97-AF65-F5344CB8AC3E}">
        <p14:creationId xmlns:p14="http://schemas.microsoft.com/office/powerpoint/2010/main" val="20281419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08504" cy="6597352"/>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 </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S ohledem na to, že „důvody hodné zvláštního zřetele“ jsou obecným pojmem, tím spíše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měl zadavatel konkrétně uvést</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jakým způsobem novela změnila podobu architektury informačních systémů</a:t>
            </a:r>
            <a:r>
              <a:rPr lang="cs-CZ" sz="2400" dirty="0">
                <a:effectLst/>
                <a:latin typeface="Arial" panose="020B0604020202020204" pitchFamily="34" charset="0"/>
                <a:ea typeface="Calibri" panose="020F0502020204030204" pitchFamily="34" charset="0"/>
                <a:cs typeface="Times New Roman" panose="02020603050405020304" pitchFamily="18" charset="0"/>
              </a:rPr>
              <a:t> a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podrobněji popsat technologický pokrok </a:t>
            </a:r>
            <a:r>
              <a:rPr lang="cs-CZ" sz="2400" dirty="0">
                <a:effectLst/>
                <a:latin typeface="Arial" panose="020B0604020202020204" pitchFamily="34" charset="0"/>
                <a:ea typeface="Calibri" panose="020F0502020204030204" pitchFamily="34" charset="0"/>
                <a:cs typeface="Times New Roman" panose="02020603050405020304" pitchFamily="18" charset="0"/>
              </a:rPr>
              <a:t>a </a:t>
            </a:r>
            <a:r>
              <a:rPr lang="cs-CZ" sz="24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jeho dopad do zadávacího řízení</a:t>
            </a:r>
            <a:r>
              <a:rPr lang="cs-CZ" sz="2400" dirty="0">
                <a:effectLst/>
                <a:latin typeface="Arial" panose="020B0604020202020204" pitchFamily="34" charset="0"/>
                <a:ea typeface="Calibri" panose="020F0502020204030204" pitchFamily="34" charset="0"/>
                <a:cs typeface="Times New Roman" panose="02020603050405020304" pitchFamily="18" charset="0"/>
              </a:rPr>
              <a:t>, aby, jak již Úřad uvedl výše, si i sami účastníci mohli učinit názor na oprávněnost postupu zadavatele při zrušení zadávacího řízení. (97)</a:t>
            </a:r>
          </a:p>
        </p:txBody>
      </p:sp>
    </p:spTree>
    <p:extLst>
      <p:ext uri="{BB962C8B-B14F-4D97-AF65-F5344CB8AC3E}">
        <p14:creationId xmlns:p14="http://schemas.microsoft.com/office/powerpoint/2010/main" val="19983574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08504" cy="6597352"/>
          </a:xfrm>
        </p:spPr>
        <p:txBody>
          <a:bodyPr/>
          <a:lstStyle/>
          <a:p>
            <a:pPr marL="0" indent="0" algn="just">
              <a:buNone/>
            </a:pPr>
            <a:r>
              <a:rPr lang="cs-CZ" sz="2000" b="1" dirty="0">
                <a:latin typeface="Arial" panose="020B0604020202020204" pitchFamily="34" charset="0"/>
                <a:cs typeface="Arial" panose="020B0604020202020204" pitchFamily="34" charset="0"/>
              </a:rPr>
              <a:t>Argumentace Předsedy: </a:t>
            </a:r>
          </a:p>
          <a:p>
            <a:pPr algn="just">
              <a:lnSpc>
                <a:spcPct val="107000"/>
              </a:lnSpc>
              <a:spcAft>
                <a:spcPts val="800"/>
              </a:spcAft>
            </a:pP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Zatímco v případě většiny ostatních druhů zadávacího řízení zadavatel s obsahem zadávacích podmínek</a:t>
            </a:r>
            <a:r>
              <a:rPr lang="cs-CZ" sz="2000" dirty="0">
                <a:effectLst/>
                <a:latin typeface="Arial" panose="020B0604020202020204" pitchFamily="34" charset="0"/>
                <a:ea typeface="Calibri" panose="020F0502020204030204" pitchFamily="34" charset="0"/>
                <a:cs typeface="Times New Roman" panose="02020603050405020304" pitchFamily="18" charset="0"/>
              </a:rPr>
              <a:t>, tedy např. s technickou specifikací předmětu plnění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manipulovat nemůže</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v řízení se soutěžním dialogem zadavatel teprve hledá řešení, které uspokojí jeho potřeby</a:t>
            </a:r>
            <a:r>
              <a:rPr lang="cs-CZ" sz="2000" dirty="0">
                <a:effectLst/>
                <a:latin typeface="Arial" panose="020B0604020202020204" pitchFamily="34" charset="0"/>
                <a:ea typeface="Calibri" panose="020F0502020204030204" pitchFamily="34" charset="0"/>
                <a:cs typeface="Times New Roman" panose="02020603050405020304" pitchFamily="18" charset="0"/>
              </a:rPr>
              <a:t>. Toto řešení může nabývat různých podob, a to i s postupem času. (51)</a:t>
            </a:r>
          </a:p>
          <a:p>
            <a:pPr algn="just">
              <a:lnSpc>
                <a:spcPct val="107000"/>
              </a:lnSpc>
              <a:spcAft>
                <a:spcPts val="800"/>
              </a:spcAft>
            </a:pP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Pokud tedy zadavatel chce zrušit tento druh zadávacího řízení</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musí dospět k tomu, že důvody, které ho ke zrušení vedou, nelze v průběhu zadávacího řízení odstranit. </a:t>
            </a:r>
            <a:r>
              <a:rPr lang="cs-CZ" sz="2000" dirty="0">
                <a:effectLst/>
                <a:latin typeface="Arial" panose="020B0604020202020204" pitchFamily="34" charset="0"/>
                <a:ea typeface="Calibri" panose="020F0502020204030204" pitchFamily="34" charset="0"/>
                <a:cs typeface="Times New Roman" panose="02020603050405020304" pitchFamily="18" charset="0"/>
              </a:rPr>
              <a:t>Zadavatel v oznámení o zrušení zadávacího řízení mluví například o tom, že původní architektura nerespektovala nové potřeby agendy stavebního řízení i s ohledem na nové potřeby novely stavebního zákona. Už ale není zřejmé, proč tento nedostatek původní architektury nelze odstranit v probíhajícím řízení se soutěžním dialogem. Zadavatel může technickou specifikaci upravit, což plyne i z přílohy č. 1 zadávací dokumentace, kde zadavatel uvedl: </a:t>
            </a:r>
            <a:r>
              <a:rPr lang="cs-CZ" sz="2000" i="1" dirty="0">
                <a:effectLst/>
                <a:latin typeface="Arial" panose="020B0604020202020204" pitchFamily="34" charset="0"/>
                <a:ea typeface="Calibri" panose="020F0502020204030204" pitchFamily="34" charset="0"/>
                <a:cs typeface="Times New Roman" panose="02020603050405020304" pitchFamily="18" charset="0"/>
              </a:rPr>
              <a:t>„Tento dokument je koncepční materiál, jehož všechny části budou předmětem soutěžního dialogu a lze je po vzájemné shodě měnit, upravovat či doplňovat.“ (52)</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01427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08504" cy="6597352"/>
          </a:xfrm>
        </p:spPr>
        <p:txBody>
          <a:bodyPr/>
          <a:lstStyle/>
          <a:p>
            <a:pPr marL="0" indent="0" algn="just">
              <a:buNone/>
            </a:pPr>
            <a:r>
              <a:rPr lang="cs-CZ" sz="2000" b="1" dirty="0">
                <a:latin typeface="Arial" panose="020B0604020202020204" pitchFamily="34" charset="0"/>
                <a:cs typeface="Arial" panose="020B0604020202020204" pitchFamily="34" charset="0"/>
              </a:rPr>
              <a:t>Argumentace Předsedy: </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I z této citace je zřejmé, že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není nutné, aby zadavatel sáhodlouze popisoval veškeré technické důvody</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případně aby takové důvody uvedl úplně všechny</a:t>
            </a:r>
            <a:r>
              <a:rPr lang="cs-CZ" sz="2400" dirty="0">
                <a:effectLst/>
                <a:latin typeface="Arial" panose="020B0604020202020204" pitchFamily="34" charset="0"/>
                <a:ea typeface="Calibri" panose="020F0502020204030204" pitchFamily="34" charset="0"/>
                <a:cs typeface="Times New Roman" panose="02020603050405020304" pitchFamily="18" charset="0"/>
              </a:rPr>
              <a:t>. Naopak pokud zadavatel chce zadávací řízení v souladu se zákonem zrušit,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musí identifikovat ty </a:t>
            </a:r>
            <a:r>
              <a:rPr lang="cs-CZ" sz="24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stěžejní</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tedy ty, které mohou mít vliv na samotnou existenci zadávacího řízení</a:t>
            </a:r>
            <a:r>
              <a:rPr lang="cs-CZ" sz="2400" dirty="0">
                <a:effectLst/>
                <a:latin typeface="Arial" panose="020B0604020202020204" pitchFamily="34" charset="0"/>
                <a:ea typeface="Calibri" panose="020F0502020204030204" pitchFamily="34" charset="0"/>
                <a:cs typeface="Times New Roman" panose="02020603050405020304" pitchFamily="18" charset="0"/>
              </a:rPr>
              <a:t>. Skutečně tedy nejde o rozsah popisu těchto důvodů či o jejich množství, nejde o jakékoliv důvody. Jde totiž o jejich skutečný vliv na zadávací řízení, který ale zadavatel v rozhodnutí o zrušení vůbec nepopsal. (62)</a:t>
            </a:r>
          </a:p>
        </p:txBody>
      </p:sp>
    </p:spTree>
    <p:extLst>
      <p:ext uri="{BB962C8B-B14F-4D97-AF65-F5344CB8AC3E}">
        <p14:creationId xmlns:p14="http://schemas.microsoft.com/office/powerpoint/2010/main" val="18052337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5611" y="188640"/>
            <a:ext cx="9128389" cy="379912"/>
          </a:xfrm>
          <a:prstGeom prst="rect">
            <a:avLst/>
          </a:prstGeom>
        </p:spPr>
        <p:txBody>
          <a:bodyPr vert="horz" wrap="square" lIns="0" tIns="13335" rIns="0" bIns="0" rtlCol="0">
            <a:spAutoFit/>
          </a:bodyPr>
          <a:lstStyle/>
          <a:p>
            <a:pPr>
              <a:lnSpc>
                <a:spcPct val="107000"/>
              </a:lnSpc>
              <a:spcAft>
                <a:spcPts val="800"/>
              </a:spcAft>
            </a:pPr>
            <a:r>
              <a:rPr lang="cs-CZ" sz="2400" b="1" dirty="0">
                <a:effectLst/>
                <a:latin typeface="Arial" panose="020B0604020202020204" pitchFamily="34" charset="0"/>
                <a:ea typeface="Calibri" panose="020F0502020204030204" pitchFamily="34" charset="0"/>
                <a:cs typeface="Times New Roman" panose="02020603050405020304" pitchFamily="18" charset="0"/>
              </a:rPr>
              <a:t>Zadávací podmínka</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2145785160"/>
              </p:ext>
            </p:extLst>
          </p:nvPr>
        </p:nvGraphicFramePr>
        <p:xfrm>
          <a:off x="15611" y="568553"/>
          <a:ext cx="9144000" cy="5889614"/>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27797">
                <a:tc>
                  <a:txBody>
                    <a:bodyPr/>
                    <a:lstStyle/>
                    <a:p>
                      <a:pPr algn="just">
                        <a:lnSpc>
                          <a:spcPct val="107000"/>
                        </a:lnSpc>
                        <a:spcAft>
                          <a:spcPts val="800"/>
                        </a:spcAft>
                      </a:pPr>
                      <a:r>
                        <a:rPr lang="cs-CZ" sz="18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ÚOHS-S0239/2023/VZ, č. j. ÚOHS-23071/2023/500</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327797">
                <a:tc>
                  <a:txBody>
                    <a:bodyPr/>
                    <a:lstStyle/>
                    <a:p>
                      <a:pPr algn="just">
                        <a:lnSpc>
                          <a:spcPct val="107000"/>
                        </a:lnSpc>
                        <a:spcAft>
                          <a:spcPts val="800"/>
                        </a:spcAft>
                      </a:pPr>
                      <a:r>
                        <a:rPr lang="cs-CZ" sz="18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https://www.uohs.cz/cs/verejne-zakazky/sbirky-rozhodnuti/detail-19238.html</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327797">
                <a:tc>
                  <a:txBody>
                    <a:bodyPr/>
                    <a:lstStyle/>
                    <a:p>
                      <a:pPr algn="just">
                        <a:lnSpc>
                          <a:spcPct val="107000"/>
                        </a:lnSpc>
                        <a:spcAft>
                          <a:spcPts val="800"/>
                        </a:spcAft>
                      </a:pPr>
                      <a:r>
                        <a:rPr lang="cs-CZ"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NPO_Transmisní elektronový mikroskop</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327797">
                <a:tc>
                  <a:txBody>
                    <a:bodyPr/>
                    <a:lstStyle/>
                    <a:p>
                      <a:pPr algn="just">
                        <a:lnSpc>
                          <a:spcPct val="107000"/>
                        </a:lnSpc>
                        <a:spcAft>
                          <a:spcPts val="800"/>
                        </a:spcAft>
                      </a:pPr>
                      <a:r>
                        <a:rPr lang="cs-CZ" sz="18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11. 8. 2023</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584353">
                <a:tc>
                  <a:txBody>
                    <a:bodyPr/>
                    <a:lstStyle/>
                    <a:p>
                      <a:pPr algn="just">
                        <a:lnSpc>
                          <a:spcPct val="107000"/>
                        </a:lnSpc>
                        <a:spcAft>
                          <a:spcPts val="800"/>
                        </a:spcAft>
                      </a:pPr>
                      <a:r>
                        <a:rPr lang="cs-CZ"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Vysoká škola chemicko-technologická v Praze</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JEOL (EUROPE) SAS</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3311321">
                <a:tc>
                  <a:txBody>
                    <a:bodyPr/>
                    <a:lstStyle/>
                    <a:p>
                      <a:pPr algn="just">
                        <a:lnSpc>
                          <a:spcPct val="107000"/>
                        </a:lnSpc>
                        <a:spcAft>
                          <a:spcPts val="800"/>
                        </a:spcAft>
                      </a:pPr>
                      <a:r>
                        <a:rPr lang="cs-CZ"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Zadavatel nedodržel při zadávání veřejné zakázky „</a:t>
                      </a:r>
                      <a:r>
                        <a:rPr lang="cs-CZ"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NPO_Transmisní</a:t>
                      </a:r>
                      <a:r>
                        <a:rPr lang="cs-CZ"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elektronový mikroskop“ v otevřeném řízení pravidla stanovená v § 48 odst. 2 písm. a) a b) ZZVZ, když vyloučil navrhovatele ze zadávacího řízení z důvodu, že v nabídce a následně ani na základě žádosti podle § 46 ZZVZ nepředložil technickou dokumentaci k přehledové kameře a zobrazovacímu software, ze které by bylo možno ověřit splnění minimálních technických požadavků vymezených v příloze č. 3 zadávací dokumentace, a to za situace, kdy zadavatel v bodě 4. zadávací dokumentace umožnil doložit splnění minimálních technických požadavků také jiným vhodným prokazatelným způsobem a cit. navrhovatel doložil splnění minimálních technických požadavků u těchto dílčích částí předmětu plnění čestným prohlášením výrobce, čímž zároveň porušil zásadu přiměřenosti…</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r h="357701">
                <a:tc>
                  <a:txBody>
                    <a:bodyPr/>
                    <a:lstStyle/>
                    <a:p>
                      <a:pPr algn="just">
                        <a:lnSpc>
                          <a:spcPct val="107000"/>
                        </a:lnSpc>
                      </a:pPr>
                      <a:r>
                        <a:rPr lang="cs-CZ" sz="18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Podán rozklad – ÚOHS-R0083/2023/VZ, rozhodnutí potvrzeno, rozklad zamítnut.</a:t>
                      </a:r>
                      <a:endParaRPr lang="cs-CZ" sz="1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88415286"/>
                  </a:ext>
                </a:extLst>
              </a:tr>
            </a:tbl>
          </a:graphicData>
        </a:graphic>
      </p:graphicFrame>
    </p:spTree>
    <p:extLst>
      <p:ext uri="{BB962C8B-B14F-4D97-AF65-F5344CB8AC3E}">
        <p14:creationId xmlns:p14="http://schemas.microsoft.com/office/powerpoint/2010/main" val="27908423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404664"/>
            <a:ext cx="9144000" cy="6453336"/>
          </a:xfrm>
        </p:spPr>
        <p:txBody>
          <a:bodyPr/>
          <a:lstStyle/>
          <a:p>
            <a:pPr marL="0" indent="0" algn="just">
              <a:buNone/>
            </a:pPr>
            <a:r>
              <a:rPr lang="cs-CZ" sz="2000" b="1" dirty="0">
                <a:latin typeface="Arial" panose="020B0604020202020204" pitchFamily="34" charset="0"/>
                <a:cs typeface="Arial" panose="020B0604020202020204" pitchFamily="34" charset="0"/>
              </a:rPr>
              <a:t>Právní úprava: </a:t>
            </a:r>
          </a:p>
          <a:p>
            <a:pPr marL="0" indent="0" algn="just">
              <a:buNone/>
            </a:pPr>
            <a:r>
              <a:rPr lang="cs-CZ" sz="2000" b="1" dirty="0">
                <a:latin typeface="Arial" panose="020B0604020202020204" pitchFamily="34" charset="0"/>
                <a:cs typeface="Arial" panose="020B0604020202020204" pitchFamily="34" charset="0"/>
              </a:rPr>
              <a:t>§ 39 odst. 5 ZZVZ</a:t>
            </a:r>
          </a:p>
          <a:p>
            <a:pPr marL="271463" indent="0" algn="just">
              <a:lnSpc>
                <a:spcPct val="107000"/>
              </a:lnSpc>
              <a:spcAft>
                <a:spcPts val="800"/>
              </a:spcAft>
              <a:buNone/>
            </a:pPr>
            <a:r>
              <a:rPr lang="cs-CZ" sz="2000" u="dbl" dirty="0">
                <a:solidFill>
                  <a:srgbClr val="00AA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V průběhu zadávacího řízení </a:t>
            </a:r>
            <a:r>
              <a:rPr lang="cs-CZ" sz="20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Posouzení splnění podmínek účasti nebo hodnocení kritérií podle odstavce 3 </a:t>
            </a:r>
            <a:r>
              <a:rPr lang="cs-CZ" sz="20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zadavatel </a:t>
            </a:r>
            <a:r>
              <a:rPr lang="cs-CZ" sz="2000" u="dbl" dirty="0">
                <a:solidFill>
                  <a:srgbClr val="00AA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vychází z </a:t>
            </a:r>
            <a:r>
              <a:rPr lang="cs-CZ" sz="20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provede na základě </a:t>
            </a:r>
            <a:r>
              <a:rPr lang="cs-CZ" sz="20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údajů, dokladů, vzorků nebo modelů poskytnutých účastníkem zadávacího řízení. Zadavatel může ověřovat věrohodnost poskytnutých údajů, dokladů, vzorků nebo </a:t>
            </a:r>
            <a:r>
              <a:rPr lang="cs-CZ" sz="2000" u="dbl" dirty="0">
                <a:solidFill>
                  <a:srgbClr val="00AA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modelů. Zadavatel si </a:t>
            </a:r>
            <a:r>
              <a:rPr lang="cs-CZ" sz="20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modelů a </a:t>
            </a:r>
            <a:r>
              <a:rPr lang="cs-CZ" sz="20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může </a:t>
            </a:r>
            <a:r>
              <a:rPr lang="cs-CZ" sz="2000" u="dbl" dirty="0">
                <a:solidFill>
                  <a:srgbClr val="00AA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údaje, doklady, vzorky nebo modely </a:t>
            </a:r>
            <a:r>
              <a:rPr lang="cs-CZ" sz="20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si je </a:t>
            </a:r>
            <a:r>
              <a:rPr lang="cs-CZ" sz="20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opatřovat také </a:t>
            </a:r>
            <a:r>
              <a:rPr lang="cs-CZ" sz="2000" u="dbl" dirty="0">
                <a:solidFill>
                  <a:srgbClr val="00AA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sám, pokud nejde o údaje, doklady, vzorky nebo modely, které budou hodnoceny podle kritérií hodnocení. </a:t>
            </a:r>
            <a:r>
              <a:rPr lang="cs-CZ" sz="20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sám. </a:t>
            </a:r>
            <a:r>
              <a:rPr lang="cs-CZ" sz="20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Vzorky může zadavatel podrobovat zkouškám a vycházet z výsledků těchto zkoušek.</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r>
              <a:rPr lang="cs-CZ" sz="2000" b="1" dirty="0">
                <a:latin typeface="Arial" panose="020B0604020202020204" pitchFamily="34" charset="0"/>
                <a:cs typeface="Arial" panose="020B0604020202020204" pitchFamily="34" charset="0"/>
              </a:rPr>
              <a:t>§ 44 odst. 2 ZZVZ</a:t>
            </a:r>
          </a:p>
          <a:p>
            <a:pPr marL="355600" indent="0" algn="just">
              <a:lnSpc>
                <a:spcPct val="107000"/>
              </a:lnSpc>
              <a:spcAft>
                <a:spcPts val="800"/>
              </a:spcAft>
              <a:buNone/>
            </a:pPr>
            <a:r>
              <a:rPr lang="cs-CZ" sz="20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Pokud zadavatel vyžaduje předložení dokladu a dodavatel není z důvodů, které mu nelze přičítat, schopen předložit požadovaný doklad, je oprávněn předložit jiný rovnocenný doklad.</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endParaRPr lang="cs-CZ" sz="1800" b="1" dirty="0">
              <a:latin typeface="Arial" panose="020B0604020202020204" pitchFamily="34" charset="0"/>
              <a:cs typeface="Arial" panose="020B0604020202020204" pitchFamily="34" charset="0"/>
            </a:endParaRPr>
          </a:p>
          <a:p>
            <a:pPr marL="0" indent="0" algn="just">
              <a:lnSpc>
                <a:spcPct val="107000"/>
              </a:lnSpc>
              <a:spcAft>
                <a:spcPts val="800"/>
              </a:spcAft>
              <a:buNone/>
            </a:pPr>
            <a:endParaRPr lang="cs-CZ" sz="17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5195283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44624"/>
            <a:ext cx="9108504" cy="6813376"/>
          </a:xfrm>
        </p:spPr>
        <p:txBody>
          <a:bodyPr/>
          <a:lstStyle/>
          <a:p>
            <a:pPr marL="0" indent="0" algn="just">
              <a:buNone/>
            </a:pPr>
            <a:r>
              <a:rPr lang="cs-CZ" sz="1700" b="1" dirty="0">
                <a:latin typeface="Arial" panose="020B0604020202020204" pitchFamily="34" charset="0"/>
                <a:cs typeface="Arial" panose="020B0604020202020204" pitchFamily="34" charset="0"/>
              </a:rPr>
              <a:t>Skutkový stav: </a:t>
            </a:r>
          </a:p>
          <a:p>
            <a:pPr algn="just">
              <a:lnSpc>
                <a:spcPct val="107000"/>
              </a:lnSpc>
              <a:spcAft>
                <a:spcPts val="800"/>
              </a:spcAft>
            </a:pPr>
            <a:r>
              <a:rPr lang="cs-CZ" sz="1700" dirty="0">
                <a:effectLst/>
                <a:latin typeface="Arial" panose="020B0604020202020204" pitchFamily="34" charset="0"/>
                <a:ea typeface="Calibri" panose="020F0502020204030204" pitchFamily="34" charset="0"/>
                <a:cs typeface="Times New Roman" panose="02020603050405020304" pitchFamily="18" charset="0"/>
              </a:rPr>
              <a:t>Rozhodnutí o vyloučení předcházely celkem 4 žádosti o objasnění nabídky dle § 46 ZZVZ, na které navrhovatel vždy ve stanovených lhůtách reagoval. </a:t>
            </a:r>
          </a:p>
          <a:p>
            <a:pPr algn="just">
              <a:lnSpc>
                <a:spcPct val="107000"/>
              </a:lnSpc>
              <a:spcAft>
                <a:spcPts val="800"/>
              </a:spcAft>
            </a:pPr>
            <a:r>
              <a:rPr lang="cs-CZ" sz="1700" dirty="0">
                <a:latin typeface="Arial" panose="020B0604020202020204" pitchFamily="34" charset="0"/>
                <a:ea typeface="Calibri" panose="020F0502020204030204" pitchFamily="34" charset="0"/>
                <a:cs typeface="Times New Roman" panose="02020603050405020304" pitchFamily="18" charset="0"/>
              </a:rPr>
              <a:t>V žádosti č. 4 zadavatel </a:t>
            </a:r>
            <a:r>
              <a:rPr lang="cs-CZ" sz="1700" dirty="0">
                <a:effectLst/>
                <a:latin typeface="Arial" panose="020B0604020202020204" pitchFamily="34" charset="0"/>
                <a:ea typeface="Calibri" panose="020F0502020204030204" pitchFamily="34" charset="0"/>
                <a:cs typeface="Times New Roman" panose="02020603050405020304" pitchFamily="18" charset="0"/>
              </a:rPr>
              <a:t>konstatoval, že popis kamery uvedený v nabídce obsahuje rozporuplné informace týkající se umístění přehledové kamery, kdy není zřejmé, zda se přehledová kamera nachází vně nebo uvnitř těla mikroskopu, a dále shledal absenci klíčových informací nezbytných k pochopení nabízeného řešení z pohledu požadované plné integrace (hardwarové a softwarové) kamery. </a:t>
            </a:r>
          </a:p>
          <a:p>
            <a:pPr algn="just">
              <a:lnSpc>
                <a:spcPct val="107000"/>
              </a:lnSpc>
              <a:spcAft>
                <a:spcPts val="800"/>
              </a:spcAft>
            </a:pPr>
            <a:r>
              <a:rPr lang="cs-CZ" sz="1700" dirty="0">
                <a:effectLst/>
                <a:latin typeface="Arial" panose="020B0604020202020204" pitchFamily="34" charset="0"/>
                <a:ea typeface="Calibri" panose="020F0502020204030204" pitchFamily="34" charset="0"/>
                <a:cs typeface="Times New Roman" panose="02020603050405020304" pitchFamily="18" charset="0"/>
              </a:rPr>
              <a:t>Zadavatel proto vyzval dodavatele k doložení podrobnějšího a přesnějšího popisu přehledové kamery, přičemž požadoval doložit technickou dokumentaci, obdobně jako tomu navrhovatel učinil u hlavní kamery. Ve vztahu k zobrazovacímu software zadavatel toliko požadoval bližší identifikaci a podrobnější popis zobrazovacího software a podrobnější popis toho, jakým způsobem zajišťuje software </a:t>
            </a:r>
            <a:r>
              <a:rPr lang="cs-CZ" sz="1700" dirty="0" err="1">
                <a:effectLst/>
                <a:latin typeface="Arial" panose="020B0604020202020204" pitchFamily="34" charset="0"/>
                <a:ea typeface="Calibri" panose="020F0502020204030204" pitchFamily="34" charset="0"/>
                <a:cs typeface="Times New Roman" panose="02020603050405020304" pitchFamily="18" charset="0"/>
              </a:rPr>
              <a:t>SightX</a:t>
            </a:r>
            <a:r>
              <a:rPr lang="cs-CZ" sz="1700" dirty="0">
                <a:effectLst/>
                <a:latin typeface="Arial" panose="020B0604020202020204" pitchFamily="34" charset="0"/>
                <a:ea typeface="Calibri" panose="020F0502020204030204" pitchFamily="34" charset="0"/>
                <a:cs typeface="Times New Roman" panose="02020603050405020304" pitchFamily="18" charset="0"/>
              </a:rPr>
              <a:t> ve spojení s tímto zobrazovacím software mikroskopu zpětnou vazbu analýzy obrazu k motorizovaným ovládacím prvkům mikroskopu, tj. požadavky na automatické centrování svazku primárních elektronů a automatické zaostření. Zadavatel požadoval předložit technickou dokumentaci k zobrazovacímu software.</a:t>
            </a:r>
          </a:p>
          <a:p>
            <a:pPr algn="just">
              <a:lnSpc>
                <a:spcPct val="107000"/>
              </a:lnSpc>
              <a:spcAft>
                <a:spcPts val="800"/>
              </a:spcAft>
            </a:pPr>
            <a:r>
              <a:rPr lang="cs-CZ" sz="1700" dirty="0">
                <a:effectLst/>
                <a:latin typeface="Arial" panose="020B0604020202020204" pitchFamily="34" charset="0"/>
                <a:ea typeface="Calibri" panose="020F0502020204030204" pitchFamily="34" charset="0"/>
                <a:cs typeface="Times New Roman" panose="02020603050405020304" pitchFamily="18" charset="0"/>
              </a:rPr>
              <a:t>Dodavatel předložil čestné prohlášení výrobce (</a:t>
            </a:r>
            <a:r>
              <a:rPr lang="cs-CZ" sz="1700" dirty="0">
                <a:latin typeface="Arial" panose="020B0604020202020204" pitchFamily="34" charset="0"/>
                <a:ea typeface="Calibri" panose="020F0502020204030204" pitchFamily="34" charset="0"/>
                <a:cs typeface="Times New Roman" panose="02020603050405020304" pitchFamily="18" charset="0"/>
              </a:rPr>
              <a:t>J</a:t>
            </a:r>
            <a:r>
              <a:rPr lang="cs-CZ" sz="1700" dirty="0">
                <a:effectLst/>
                <a:latin typeface="Arial" panose="020B0604020202020204" pitchFamily="34" charset="0"/>
                <a:ea typeface="Calibri" panose="020F0502020204030204" pitchFamily="34" charset="0"/>
                <a:cs typeface="Times New Roman" panose="02020603050405020304" pitchFamily="18" charset="0"/>
              </a:rPr>
              <a:t>aponsko) v němž výrobce potvrdil, že veškeré technické parametry uvedené v nabídce navrhovatele jsou správné a platné, a dále uvedl některé konkrétní technické informace o přehledové kameře a software mikroskopu. </a:t>
            </a:r>
          </a:p>
          <a:p>
            <a:pPr algn="just">
              <a:lnSpc>
                <a:spcPct val="107000"/>
              </a:lnSpc>
              <a:spcAft>
                <a:spcPts val="800"/>
              </a:spcAft>
            </a:pPr>
            <a:r>
              <a:rPr lang="cs-CZ" sz="1700" dirty="0">
                <a:latin typeface="Arial" panose="020B0604020202020204" pitchFamily="34" charset="0"/>
                <a:ea typeface="Calibri" panose="020F0502020204030204" pitchFamily="34" charset="0"/>
                <a:cs typeface="Times New Roman" panose="02020603050405020304" pitchFamily="18" charset="0"/>
              </a:rPr>
              <a:t>Zadavatel následně dodavatele vyloučil ze ZŘ dle § 48 odst. 2 písm. a) a b) ZZVZ.</a:t>
            </a:r>
            <a:endParaRPr lang="cs-CZ" sz="17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04613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88640"/>
            <a:ext cx="9108504" cy="6669360"/>
          </a:xfrm>
        </p:spPr>
        <p:txBody>
          <a:bodyPr/>
          <a:lstStyle/>
          <a:p>
            <a:pPr marL="0" indent="0" algn="just">
              <a:buNone/>
            </a:pPr>
            <a:r>
              <a:rPr lang="cs-CZ" sz="1700" b="1" dirty="0">
                <a:latin typeface="Arial" panose="020B0604020202020204" pitchFamily="34" charset="0"/>
                <a:cs typeface="Arial" panose="020B0604020202020204" pitchFamily="34" charset="0"/>
              </a:rPr>
              <a:t>Argumentace Úřadu: </a:t>
            </a:r>
          </a:p>
          <a:p>
            <a:pPr algn="just">
              <a:lnSpc>
                <a:spcPct val="107000"/>
              </a:lnSpc>
              <a:spcAft>
                <a:spcPts val="800"/>
              </a:spcAft>
            </a:pPr>
            <a:r>
              <a:rPr lang="cs-CZ" sz="1700" dirty="0">
                <a:effectLst/>
                <a:latin typeface="Arial" panose="020B0604020202020204" pitchFamily="34" charset="0"/>
                <a:ea typeface="Calibri" panose="020F0502020204030204" pitchFamily="34" charset="0"/>
                <a:cs typeface="Times New Roman" panose="02020603050405020304" pitchFamily="18" charset="0"/>
              </a:rPr>
              <a:t>Úřad souhlasí s názorem zadavatele, že </a:t>
            </a:r>
            <a:r>
              <a:rPr lang="cs-CZ" sz="17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čestné prohlášení či deklarace výrobce nemůže obecně vzato nahrazovat doložení oficiální technické dokumentace k nabízenému řešení</a:t>
            </a:r>
            <a:r>
              <a:rPr lang="cs-CZ" sz="1700" dirty="0">
                <a:effectLst/>
                <a:latin typeface="Arial" panose="020B0604020202020204" pitchFamily="34" charset="0"/>
                <a:ea typeface="Calibri" panose="020F0502020204030204" pitchFamily="34" charset="0"/>
                <a:cs typeface="Times New Roman" panose="02020603050405020304" pitchFamily="18" charset="0"/>
              </a:rPr>
              <a:t>, </a:t>
            </a:r>
            <a:r>
              <a:rPr lang="cs-CZ" sz="17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neboť je zřejmé, že takové čestné prohlášení neumožní zadavateli posoudit soulad nabízeného řešení s jeho požadavky</a:t>
            </a:r>
            <a:r>
              <a:rPr lang="cs-CZ" sz="1700" dirty="0">
                <a:effectLst/>
                <a:latin typeface="Arial" panose="020B0604020202020204" pitchFamily="34" charset="0"/>
                <a:ea typeface="Calibri" panose="020F0502020204030204" pitchFamily="34" charset="0"/>
                <a:cs typeface="Times New Roman" panose="02020603050405020304" pitchFamily="18" charset="0"/>
              </a:rPr>
              <a:t>. Pro úplnost je zároveň třeba dodat, že </a:t>
            </a:r>
            <a:r>
              <a:rPr lang="cs-CZ" sz="17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právě uvedenou obecnou tezi nelze absolutizovat</a:t>
            </a:r>
            <a:r>
              <a:rPr lang="cs-CZ" sz="1700" dirty="0">
                <a:effectLst/>
                <a:latin typeface="Arial" panose="020B0604020202020204" pitchFamily="34" charset="0"/>
                <a:ea typeface="Calibri" panose="020F0502020204030204" pitchFamily="34" charset="0"/>
                <a:cs typeface="Times New Roman" panose="02020603050405020304" pitchFamily="18" charset="0"/>
              </a:rPr>
              <a:t>. </a:t>
            </a:r>
            <a:r>
              <a:rPr lang="cs-CZ" sz="17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Technická dokumentace představuje ve své podstatě též cosi jako prohlášení výrobce o tom, jak jeho produkt funguje či vypadá, jaké má vlastnosti apod</a:t>
            </a:r>
            <a:r>
              <a:rPr lang="cs-CZ" sz="1700" dirty="0">
                <a:effectLst/>
                <a:latin typeface="Arial" panose="020B0604020202020204" pitchFamily="34" charset="0"/>
                <a:ea typeface="Calibri" panose="020F0502020204030204" pitchFamily="34" charset="0"/>
                <a:cs typeface="Times New Roman" panose="02020603050405020304" pitchFamily="18" charset="0"/>
              </a:rPr>
              <a:t>. Její větší průkaznost (na rozdíl od „deklarace“ výrobce, kterou si lze v obecné rovině představit jako stručnější dokument) je pak odvislá především od její obsažnosti, resp. podrobnosti. (105)</a:t>
            </a:r>
          </a:p>
          <a:p>
            <a:pPr algn="just">
              <a:lnSpc>
                <a:spcPct val="107000"/>
              </a:lnSpc>
              <a:spcAft>
                <a:spcPts val="800"/>
              </a:spcAft>
            </a:pPr>
            <a:r>
              <a:rPr lang="cs-CZ" sz="17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Zadavatel</a:t>
            </a:r>
            <a:r>
              <a:rPr lang="cs-CZ" sz="1700" dirty="0">
                <a:effectLst/>
                <a:latin typeface="Arial" panose="020B0604020202020204" pitchFamily="34" charset="0"/>
                <a:ea typeface="Calibri" panose="020F0502020204030204" pitchFamily="34" charset="0"/>
                <a:cs typeface="Times New Roman" panose="02020603050405020304" pitchFamily="18" charset="0"/>
              </a:rPr>
              <a:t> však tuto možnost, a sice </a:t>
            </a:r>
            <a:r>
              <a:rPr lang="cs-CZ" sz="17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prokázání splnění minimálních technických požadavků jiným vhodným prokazatelným způsobem v rozhodnutí o vyloučení zcela pomíjí</a:t>
            </a:r>
            <a:r>
              <a:rPr lang="cs-CZ" sz="1700" dirty="0">
                <a:effectLst/>
                <a:latin typeface="Arial" panose="020B0604020202020204" pitchFamily="34" charset="0"/>
                <a:ea typeface="Calibri" panose="020F0502020204030204" pitchFamily="34" charset="0"/>
                <a:cs typeface="Times New Roman" panose="02020603050405020304" pitchFamily="18" charset="0"/>
              </a:rPr>
              <a:t>, </a:t>
            </a:r>
            <a:r>
              <a:rPr lang="cs-CZ" sz="17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aniž by samotné prohlášení výrobce jakkoliv „věcně“ zpochybňoval</a:t>
            </a:r>
            <a:r>
              <a:rPr lang="cs-CZ" sz="1700" dirty="0">
                <a:effectLst/>
                <a:latin typeface="Arial" panose="020B0604020202020204" pitchFamily="34" charset="0"/>
                <a:ea typeface="Calibri" panose="020F0502020204030204" pitchFamily="34" charset="0"/>
                <a:cs typeface="Times New Roman" panose="02020603050405020304" pitchFamily="18" charset="0"/>
              </a:rPr>
              <a:t>, </a:t>
            </a:r>
            <a:r>
              <a:rPr lang="cs-CZ" sz="17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resp. v rozhodnutí o vyloučení </a:t>
            </a:r>
            <a:r>
              <a:rPr lang="cs-CZ" sz="1700" dirty="0" err="1">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příkladmo</a:t>
            </a:r>
            <a:r>
              <a:rPr lang="cs-CZ" sz="17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uvádí, že navrhovatel mohl k prokázání splnění nabízených parametrů ve smyslu čl. 4 zadávací dokumentace předložit obrazovou či video dokumentaci, a že této možnosti navrhovatel nevyužil. </a:t>
            </a:r>
            <a:r>
              <a:rPr lang="cs-CZ" sz="1700" dirty="0">
                <a:effectLst/>
                <a:latin typeface="Arial" panose="020B0604020202020204" pitchFamily="34" charset="0"/>
                <a:ea typeface="Calibri" panose="020F0502020204030204" pitchFamily="34" charset="0"/>
                <a:cs typeface="Times New Roman" panose="02020603050405020304" pitchFamily="18" charset="0"/>
              </a:rPr>
              <a:t>To však do jisté míry nekoresponduje s tím, že v žádosti o objasnění č. 4 zadavatel trval na doložení technické dokumentace. </a:t>
            </a:r>
            <a:r>
              <a:rPr lang="cs-CZ" sz="17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Pokud tedy zadavatel za jiný vhodný prokazatelný způsob považoval doložení obrazové či video dokumentace, měl v tomto smyslu jednoznačně formulovat žádost o objasnění nabídky, resp. zadávací dokumentaci</a:t>
            </a:r>
            <a:r>
              <a:rPr lang="cs-CZ" sz="1700" dirty="0">
                <a:effectLst/>
                <a:latin typeface="Arial" panose="020B0604020202020204" pitchFamily="34" charset="0"/>
                <a:ea typeface="Calibri" panose="020F0502020204030204" pitchFamily="34" charset="0"/>
                <a:cs typeface="Times New Roman" panose="02020603050405020304" pitchFamily="18" charset="0"/>
              </a:rPr>
              <a:t>. Lze rovněž uvažovat v tom smyslu, že kdyby zadavatel ověřoval věrohodnost poskytnutých údajů a dokladů sám, s největší pravděpodobností by se obrátil rovněž na výrobce, neboť ten by měl poskytnout zadavateli nejrelevantnější stanovisko. (112)</a:t>
            </a: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226934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08504" cy="6597352"/>
          </a:xfrm>
        </p:spPr>
        <p:txBody>
          <a:bodyPr/>
          <a:lstStyle/>
          <a:p>
            <a:pPr marL="0" indent="0" algn="just">
              <a:buNone/>
            </a:pPr>
            <a:r>
              <a:rPr lang="cs-CZ" sz="2000" b="1" dirty="0">
                <a:latin typeface="Arial" panose="020B0604020202020204" pitchFamily="34" charset="0"/>
                <a:cs typeface="Arial" panose="020B0604020202020204" pitchFamily="34" charset="0"/>
              </a:rPr>
              <a:t>Argumentace Předsedy: </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jestliže zadavatel vyžaduje předložení konkrétního dokladu</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dodavatelům by měl v zásadě umožnit prokázat předmětnou skutečnost i jiným alternativním (srovnatelným, obdobným, přiměřeným) způsobem</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Měřítkem by přitom měl být účel požadavku na předložení dokladu. </a:t>
            </a:r>
            <a:r>
              <a:rPr lang="cs-CZ" sz="1800" dirty="0">
                <a:effectLst/>
                <a:latin typeface="Arial" panose="020B0604020202020204" pitchFamily="34" charset="0"/>
                <a:ea typeface="Calibri" panose="020F0502020204030204" pitchFamily="34" charset="0"/>
                <a:cs typeface="Times New Roman" panose="02020603050405020304" pitchFamily="18" charset="0"/>
              </a:rPr>
              <a:t>V šetřené věci je např. z rozhodnutí o vyloučení zřejmé, že účelem čl. 4 zadávací dokumentace bylo </a:t>
            </a:r>
            <a:r>
              <a:rPr lang="cs-CZ" sz="1800" i="1" dirty="0">
                <a:effectLst/>
                <a:latin typeface="Arial" panose="020B0604020202020204" pitchFamily="34" charset="0"/>
                <a:ea typeface="Calibri" panose="020F0502020204030204" pitchFamily="34" charset="0"/>
                <a:cs typeface="Times New Roman" panose="02020603050405020304" pitchFamily="18" charset="0"/>
              </a:rPr>
              <a:t>„provést nezávislé posouzení a ověření údajů uvedených v nabídce Účastníka“</a:t>
            </a:r>
            <a:r>
              <a:rPr lang="cs-CZ" sz="1800" dirty="0">
                <a:effectLst/>
                <a:latin typeface="Arial" panose="020B0604020202020204" pitchFamily="34" charset="0"/>
                <a:ea typeface="Calibri" panose="020F0502020204030204" pitchFamily="34" charset="0"/>
                <a:cs typeface="Times New Roman" panose="02020603050405020304" pitchFamily="18" charset="0"/>
              </a:rPr>
              <a:t>. Jednalo se tak o postup podle ustanovení § 39 odst. 5 věty druhé ZZVZ, podle něhož „z</a:t>
            </a:r>
            <a:r>
              <a:rPr lang="cs-CZ" sz="1800" i="1" dirty="0">
                <a:effectLst/>
                <a:latin typeface="Arial" panose="020B0604020202020204" pitchFamily="34" charset="0"/>
                <a:ea typeface="Calibri" panose="020F0502020204030204" pitchFamily="34" charset="0"/>
                <a:cs typeface="Times New Roman" panose="02020603050405020304" pitchFamily="18" charset="0"/>
              </a:rPr>
              <a:t>adavatel může ověřovat věrohodnost poskytnutých údajů, dokladů, vzorků nebo modelů“</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Tudíž pokud zadavatel v čl. 4 zadávací dokumentace (správně) připustil prokázání splnění technických požadavků jiným vhodným prokazatelným způsobem</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byl povinen akceptovat všechny doklady (metody), které vedly k tomuto cíli, tj. objektivnímu ověření údajů uvedených v nabídce navrhovatele. </a:t>
            </a:r>
            <a:r>
              <a:rPr lang="cs-CZ" sz="1800" dirty="0">
                <a:solidFill>
                  <a:srgbClr val="FF9966"/>
                </a:solidFill>
                <a:effectLst/>
                <a:latin typeface="Arial" panose="020B0604020202020204" pitchFamily="34" charset="0"/>
                <a:ea typeface="Calibri" panose="020F0502020204030204" pitchFamily="34" charset="0"/>
                <a:cs typeface="Times New Roman" panose="02020603050405020304" pitchFamily="18" charset="0"/>
              </a:rPr>
              <a:t>Rozhodným tedy mělo být dosažení účelu sledovaného zadavatelem, a nikoliv použité prostředky, přestože by pro něj zjevně bylo nejlepší a nejsnazší, pokud by mu účastníci zadávacího řízení předložili oficiální technickou dokumentaci </a:t>
            </a:r>
            <a:r>
              <a:rPr lang="cs-CZ" sz="1800" dirty="0">
                <a:effectLst/>
                <a:latin typeface="Arial" panose="020B0604020202020204" pitchFamily="34" charset="0"/>
                <a:ea typeface="Calibri" panose="020F0502020204030204" pitchFamily="34" charset="0"/>
                <a:cs typeface="Times New Roman" panose="02020603050405020304" pitchFamily="18" charset="0"/>
              </a:rPr>
              <a:t>ve smyslu bodu 40 písm. a. tohoto rozhodnutí. </a:t>
            </a:r>
          </a:p>
          <a:p>
            <a:pPr algn="just">
              <a:lnSpc>
                <a:spcPct val="107000"/>
              </a:lnSpc>
              <a:spcAft>
                <a:spcPts val="800"/>
              </a:spcAft>
            </a:pP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 zájmu zachování co nejširší hospodářské soutěže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je však nutné hledat rovnováhu mezi přáními a představami zadavatele </a:t>
            </a:r>
            <a:r>
              <a:rPr lang="cs-CZ" sz="1800" dirty="0">
                <a:effectLst/>
                <a:latin typeface="Arial" panose="020B0604020202020204" pitchFamily="34" charset="0"/>
                <a:ea typeface="Calibri" panose="020F0502020204030204" pitchFamily="34" charset="0"/>
                <a:cs typeface="Times New Roman" panose="02020603050405020304" pitchFamily="18" charset="0"/>
              </a:rPr>
              <a:t>na straně jedné </a:t>
            </a:r>
            <a:r>
              <a:rPr lang="cs-CZ"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 možnostmi dodavatelů </a:t>
            </a:r>
            <a:r>
              <a:rPr lang="cs-CZ" sz="1800" dirty="0">
                <a:effectLst/>
                <a:latin typeface="Arial" panose="020B0604020202020204" pitchFamily="34" charset="0"/>
                <a:ea typeface="Calibri" panose="020F0502020204030204" pitchFamily="34" charset="0"/>
                <a:cs typeface="Times New Roman" panose="02020603050405020304" pitchFamily="18" charset="0"/>
              </a:rPr>
              <a:t>na straně druhé.</a:t>
            </a:r>
          </a:p>
        </p:txBody>
      </p:sp>
    </p:spTree>
    <p:extLst>
      <p:ext uri="{BB962C8B-B14F-4D97-AF65-F5344CB8AC3E}">
        <p14:creationId xmlns:p14="http://schemas.microsoft.com/office/powerpoint/2010/main" val="9102841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08504" cy="6597352"/>
          </a:xfrm>
        </p:spPr>
        <p:txBody>
          <a:bodyPr/>
          <a:lstStyle/>
          <a:p>
            <a:pPr marL="0" indent="0" algn="just">
              <a:buNone/>
            </a:pPr>
            <a:r>
              <a:rPr lang="cs-CZ" sz="2000" b="1" dirty="0">
                <a:latin typeface="Arial" panose="020B0604020202020204" pitchFamily="34" charset="0"/>
                <a:cs typeface="Arial" panose="020B0604020202020204" pitchFamily="34" charset="0"/>
              </a:rPr>
              <a:t>Argumentace Předsedy: </a:t>
            </a:r>
          </a:p>
          <a:p>
            <a:pPr algn="just">
              <a:lnSpc>
                <a:spcPct val="107000"/>
              </a:lnSpc>
              <a:spcAft>
                <a:spcPts val="800"/>
              </a:spcAft>
            </a:pP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Jsem toho názoru, že prohlášení výrobce bylo dostatečným podkladem,</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na jehož základě měl mít zadavatel za prokázané předmětné údaje tvrzené navrhovatelem v nabídce. </a:t>
            </a:r>
            <a:r>
              <a:rPr lang="cs-CZ" sz="1800" dirty="0">
                <a:effectLst/>
                <a:latin typeface="Arial" panose="020B0604020202020204" pitchFamily="34" charset="0"/>
                <a:ea typeface="Calibri" panose="020F0502020204030204" pitchFamily="34" charset="0"/>
                <a:cs typeface="Times New Roman" panose="02020603050405020304" pitchFamily="18" charset="0"/>
              </a:rPr>
              <a:t>O to víc to platí s přihlédnutím ke všem výše uvedeným okolnostem – nejednoznačnému čl. 4 zadávací dokumentace a lhůtě poskytnuté za účelem zpracování odpovědi na výzvu č. 4. Za zmínku v tomto ohledu stojí, že zadavatel v rozkladu uvádí, že </a:t>
            </a:r>
            <a:r>
              <a:rPr lang="cs-CZ" sz="1800" i="1" dirty="0">
                <a:effectLst/>
                <a:latin typeface="Arial" panose="020B0604020202020204" pitchFamily="34" charset="0"/>
                <a:ea typeface="Calibri" panose="020F0502020204030204" pitchFamily="34" charset="0"/>
                <a:cs typeface="Times New Roman" panose="02020603050405020304" pitchFamily="18" charset="0"/>
              </a:rPr>
              <a:t>„připustil formu čestného prohlášení jako krajního a doplňkového způsobu prokázání takového technického požadavku“</a:t>
            </a:r>
            <a:r>
              <a:rPr lang="cs-CZ" sz="1800" dirty="0">
                <a:effectLst/>
                <a:latin typeface="Arial" panose="020B0604020202020204" pitchFamily="34" charset="0"/>
                <a:ea typeface="Calibri" panose="020F0502020204030204" pitchFamily="34" charset="0"/>
                <a:cs typeface="Times New Roman" panose="02020603050405020304" pitchFamily="18" charset="0"/>
              </a:rPr>
              <a:t>. Tím spíše je zarážející, že nepřijal potvrzení výrobce předložené navrhovatelem. </a:t>
            </a:r>
            <a:r>
              <a:rPr lang="cs-CZ"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Zadavatel navíc ve výzvě </a:t>
            </a:r>
            <a:r>
              <a:rPr lang="cs-CZ" sz="1800" dirty="0">
                <a:effectLst/>
                <a:latin typeface="Arial" panose="020B0604020202020204" pitchFamily="34" charset="0"/>
                <a:ea typeface="Calibri" panose="020F0502020204030204" pitchFamily="34" charset="0"/>
                <a:cs typeface="Times New Roman" panose="02020603050405020304" pitchFamily="18" charset="0"/>
              </a:rPr>
              <a:t>č. 2 ze dne 25. 1. 2023 </a:t>
            </a:r>
            <a:r>
              <a:rPr lang="cs-CZ"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ve vztahu k navrhovateli uvedl, že je </a:t>
            </a:r>
            <a:r>
              <a:rPr lang="cs-CZ" sz="1800" i="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„kvalifikovaným odborníkem na relevantním trhu s dlouholetými zkušenostmi“</a:t>
            </a:r>
            <a:r>
              <a:rPr lang="cs-CZ"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To lze dle mého názoru považovat za poměrně vysokou záruku toho, že pokud takový dodavatel v nabídce tvrdí, že je schopen splnit požadavky zadavatele, tak se jedná o pravdivou skutečnost. </a:t>
            </a:r>
            <a:r>
              <a:rPr lang="cs-CZ" sz="18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Pokud nadto navrhovatel předložil prohlášení, v němž výrobce mikroskopu potvrdil jeho kompatibilitu s předmětnými požadavky zadavatele, zadavatel by neměl mít důvod pochybovat o věrohodnosti jeho nabídky</a:t>
            </a:r>
            <a:r>
              <a:rPr lang="cs-CZ" sz="1800" dirty="0">
                <a:effectLst/>
                <a:latin typeface="Arial" panose="020B0604020202020204" pitchFamily="34" charset="0"/>
                <a:ea typeface="Calibri" panose="020F0502020204030204" pitchFamily="34" charset="0"/>
                <a:cs typeface="Times New Roman" panose="02020603050405020304" pitchFamily="18" charset="0"/>
              </a:rPr>
              <a:t>, resp. o schopnosti navrhovatele dodat předmět plnění veřejné zakázky. (…) V této souvislosti </a:t>
            </a:r>
            <a:r>
              <a:rPr lang="cs-CZ" sz="1800" dirty="0">
                <a:solidFill>
                  <a:srgbClr val="FF9966"/>
                </a:solidFill>
                <a:effectLst/>
                <a:latin typeface="Arial" panose="020B0604020202020204" pitchFamily="34" charset="0"/>
                <a:ea typeface="Calibri" panose="020F0502020204030204" pitchFamily="34" charset="0"/>
                <a:cs typeface="Times New Roman" panose="02020603050405020304" pitchFamily="18" charset="0"/>
              </a:rPr>
              <a:t>je případné doplnit, že ani dostatečné posouzení splnění podmínek účasti v zadávací řízení nedává zadavateli absolutní jistotu, že se plnění veřejné zakázky zcela obejde bez komplikací</a:t>
            </a:r>
            <a:r>
              <a:rPr lang="cs-CZ" sz="1800" dirty="0">
                <a:effectLst/>
                <a:latin typeface="Arial" panose="020B0604020202020204" pitchFamily="34" charset="0"/>
                <a:ea typeface="Calibri" panose="020F0502020204030204" pitchFamily="34" charset="0"/>
                <a:cs typeface="Times New Roman" panose="02020603050405020304" pitchFamily="18" charset="0"/>
              </a:rPr>
              <a:t>. Mělo by však snížit riziko na co nejnižší míru, stejně jako kvalitně zpracované a promyšlené obchodní podmínky, resp. smlouva uzavřená na veřejnou zakázku. (76)</a:t>
            </a:r>
          </a:p>
        </p:txBody>
      </p:sp>
    </p:spTree>
    <p:extLst>
      <p:ext uri="{BB962C8B-B14F-4D97-AF65-F5344CB8AC3E}">
        <p14:creationId xmlns:p14="http://schemas.microsoft.com/office/powerpoint/2010/main" val="3673879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404664"/>
            <a:ext cx="9144000" cy="6453336"/>
          </a:xfrm>
        </p:spPr>
        <p:txBody>
          <a:bodyPr/>
          <a:lstStyle/>
          <a:p>
            <a:pPr marL="0" indent="0" algn="just">
              <a:buNone/>
            </a:pPr>
            <a:r>
              <a:rPr lang="cs-CZ" sz="2200" b="1" dirty="0">
                <a:latin typeface="Arial" panose="020B0604020202020204" pitchFamily="34" charset="0"/>
                <a:cs typeface="Arial" panose="020B0604020202020204" pitchFamily="34" charset="0"/>
              </a:rPr>
              <a:t>Směrnice Evropského parlamentu a Rady 2014/24/EU ze dne 26. února 2014 o zadávání veřejných zakázek a o zrušení směrnice 2004/18/ES</a:t>
            </a:r>
          </a:p>
          <a:p>
            <a:pPr marL="0" indent="0" algn="ctr">
              <a:buNone/>
            </a:pPr>
            <a:r>
              <a:rPr lang="cs-CZ" sz="1700" b="1" dirty="0">
                <a:effectLst/>
                <a:latin typeface="Arial" panose="020B0604020202020204" pitchFamily="34" charset="0"/>
                <a:ea typeface="Times New Roman" panose="02020603050405020304" pitchFamily="18" charset="0"/>
                <a:cs typeface="Arial" panose="020B0604020202020204" pitchFamily="34" charset="0"/>
              </a:rPr>
              <a:t>Článek 55</a:t>
            </a:r>
          </a:p>
          <a:p>
            <a:pPr marL="0" indent="0" algn="ctr">
              <a:buNone/>
            </a:pPr>
            <a:r>
              <a:rPr lang="cs-CZ" sz="1700" b="1" dirty="0">
                <a:effectLst/>
                <a:latin typeface="Arial" panose="020B0604020202020204" pitchFamily="34" charset="0"/>
                <a:ea typeface="Times New Roman" panose="02020603050405020304" pitchFamily="18" charset="0"/>
                <a:cs typeface="Arial" panose="020B0604020202020204" pitchFamily="34" charset="0"/>
              </a:rPr>
              <a:t>Informování zájemců a uchazečů</a:t>
            </a:r>
          </a:p>
          <a:p>
            <a:pPr marL="271463" indent="-271463" algn="just">
              <a:buNone/>
            </a:pPr>
            <a:r>
              <a:rPr lang="cs-CZ" sz="1700" dirty="0">
                <a:effectLst/>
                <a:latin typeface="Arial" panose="020B0604020202020204" pitchFamily="34" charset="0"/>
                <a:ea typeface="Times New Roman" panose="02020603050405020304" pitchFamily="18" charset="0"/>
                <a:cs typeface="Arial" panose="020B0604020202020204" pitchFamily="34" charset="0"/>
              </a:rPr>
              <a:t>1. </a:t>
            </a:r>
            <a:r>
              <a:rPr lang="cs-CZ" sz="1700" u="sng" dirty="0">
                <a:effectLst/>
                <a:latin typeface="Arial" panose="020B0604020202020204" pitchFamily="34" charset="0"/>
                <a:ea typeface="Times New Roman" panose="02020603050405020304" pitchFamily="18" charset="0"/>
                <a:cs typeface="Arial" panose="020B0604020202020204" pitchFamily="34" charset="0"/>
              </a:rPr>
              <a:t>Veřejní zadavatelé musí co možná nejdříve informovat jednotlivé zájemce a uchazeče o přijatých rozhodnutích týkají cích </a:t>
            </a:r>
            <a:r>
              <a:rPr lang="cs-CZ" sz="1700" dirty="0">
                <a:effectLst/>
                <a:latin typeface="Arial" panose="020B0604020202020204" pitchFamily="34" charset="0"/>
                <a:ea typeface="Times New Roman" panose="02020603050405020304" pitchFamily="18" charset="0"/>
                <a:cs typeface="Arial" panose="020B0604020202020204" pitchFamily="34" charset="0"/>
              </a:rPr>
              <a:t>se uzavření rámcové dohody, zadání veřejné zakázky nebo zařazení do dynamického nákupního systému včetně důvodů, pro které se rozhodli upustit od uzavření rámcové dohody nebo od zadání veřejné zakázky, pro kterou byla učiněna výzva k účasti v soutěži, obnovit řízení nebo upustit od zavedení dynamického nákupního systému;</a:t>
            </a:r>
          </a:p>
          <a:p>
            <a:pPr marL="271463" indent="-271463" algn="just">
              <a:buNone/>
            </a:pPr>
            <a:r>
              <a:rPr lang="cs-CZ" sz="1700" dirty="0">
                <a:effectLst/>
                <a:latin typeface="Arial" panose="020B0604020202020204" pitchFamily="34" charset="0"/>
                <a:ea typeface="Times New Roman" panose="02020603050405020304" pitchFamily="18" charset="0"/>
                <a:cs typeface="Arial" panose="020B0604020202020204" pitchFamily="34" charset="0"/>
              </a:rPr>
              <a:t>2. </a:t>
            </a:r>
            <a:r>
              <a:rPr lang="cs-CZ" sz="1700" u="sng" dirty="0">
                <a:effectLst/>
                <a:latin typeface="Arial" panose="020B0604020202020204" pitchFamily="34" charset="0"/>
                <a:ea typeface="Times New Roman" panose="02020603050405020304" pitchFamily="18" charset="0"/>
                <a:cs typeface="Arial" panose="020B0604020202020204" pitchFamily="34" charset="0"/>
              </a:rPr>
              <a:t>Na žádost dotčeného zájemce nebo uchazeče </a:t>
            </a:r>
            <a:r>
              <a:rPr lang="cs-CZ" sz="1700" dirty="0">
                <a:effectLst/>
                <a:latin typeface="Arial" panose="020B0604020202020204" pitchFamily="34" charset="0"/>
                <a:ea typeface="Times New Roman" panose="02020603050405020304" pitchFamily="18" charset="0"/>
                <a:cs typeface="Arial" panose="020B0604020202020204" pitchFamily="34" charset="0"/>
              </a:rPr>
              <a:t>oznámí veřejní zadavatelé co nejrychleji, nejpozději však do 15 dnů od obdržení písemné žádosti:</a:t>
            </a:r>
          </a:p>
          <a:p>
            <a:pPr marL="627063" indent="-355600" algn="just">
              <a:buAutoNum type="alphaLcParenR"/>
            </a:pPr>
            <a:r>
              <a:rPr lang="cs-CZ" sz="1700" dirty="0">
                <a:effectLst/>
                <a:latin typeface="Arial" panose="020B0604020202020204" pitchFamily="34" charset="0"/>
                <a:ea typeface="Times New Roman" panose="02020603050405020304" pitchFamily="18" charset="0"/>
                <a:cs typeface="Arial" panose="020B0604020202020204" pitchFamily="34" charset="0"/>
              </a:rPr>
              <a:t>každému neúspěšnému zájemci důvody zamítnutí jeho žádosti o účast;</a:t>
            </a:r>
          </a:p>
          <a:p>
            <a:pPr marL="627063" indent="-355600" algn="just">
              <a:buAutoNum type="alphaLcParenR"/>
            </a:pPr>
            <a:r>
              <a:rPr lang="cs-CZ" sz="1700" dirty="0">
                <a:effectLst/>
                <a:latin typeface="Arial" panose="020B0604020202020204" pitchFamily="34" charset="0"/>
                <a:ea typeface="Times New Roman" panose="02020603050405020304" pitchFamily="18" charset="0"/>
                <a:cs typeface="Arial" panose="020B0604020202020204" pitchFamily="34" charset="0"/>
              </a:rPr>
              <a:t>každému neúspěšnému uchazeči důvody zamítnutí jeho nabídky a v případech uvedených v čl. 42 odst. 5 a 6 důvody svého rozhodnutí o nerovnocennosti nebo rozhodnutí, podle kterého stavební práce, dodávky a služby neodpovídají požadavkům na výkon nebo funkci;</a:t>
            </a:r>
          </a:p>
          <a:p>
            <a:pPr marL="627063" indent="-355600" algn="just">
              <a:buAutoNum type="alphaLcParenR"/>
            </a:pPr>
            <a:r>
              <a:rPr lang="cs-CZ" sz="1700" dirty="0">
                <a:effectLst/>
                <a:latin typeface="Arial" panose="020B0604020202020204" pitchFamily="34" charset="0"/>
                <a:ea typeface="Times New Roman" panose="02020603050405020304" pitchFamily="18" charset="0"/>
                <a:cs typeface="Arial" panose="020B0604020202020204" pitchFamily="34" charset="0"/>
              </a:rPr>
              <a:t>každému uchazeči, který podal přijatelnou nabídku, vlastnosti a výhody vybrané nabídky, jakož i jméno úspěšného uchazeče nebo stran rámcové dohody;</a:t>
            </a:r>
          </a:p>
          <a:p>
            <a:pPr marL="627063" indent="-355600" algn="just">
              <a:buAutoNum type="alphaLcParenR"/>
            </a:pPr>
            <a:r>
              <a:rPr lang="cs-CZ" sz="1700" dirty="0">
                <a:effectLst/>
                <a:latin typeface="Arial" panose="020B0604020202020204" pitchFamily="34" charset="0"/>
                <a:ea typeface="Times New Roman" panose="02020603050405020304" pitchFamily="18" charset="0"/>
                <a:cs typeface="Arial" panose="020B0604020202020204" pitchFamily="34" charset="0"/>
              </a:rPr>
              <a:t>každému uchazeči, který podal přijatelnou nabídku, průběh a postup jednání a dialogu s uchazeči.</a:t>
            </a:r>
          </a:p>
        </p:txBody>
      </p:sp>
    </p:spTree>
    <p:extLst>
      <p:ext uri="{BB962C8B-B14F-4D97-AF65-F5344CB8AC3E}">
        <p14:creationId xmlns:p14="http://schemas.microsoft.com/office/powerpoint/2010/main" val="31923201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5611" y="188640"/>
            <a:ext cx="9128389" cy="379912"/>
          </a:xfrm>
          <a:prstGeom prst="rect">
            <a:avLst/>
          </a:prstGeom>
        </p:spPr>
        <p:txBody>
          <a:bodyPr vert="horz" wrap="square" lIns="0" tIns="13335" rIns="0" bIns="0" rtlCol="0">
            <a:spAutoFit/>
          </a:bodyPr>
          <a:lstStyle/>
          <a:p>
            <a:pPr>
              <a:lnSpc>
                <a:spcPct val="107000"/>
              </a:lnSpc>
              <a:spcAft>
                <a:spcPts val="800"/>
              </a:spcAft>
            </a:pPr>
            <a:r>
              <a:rPr lang="cs-CZ" sz="2400" b="1" dirty="0">
                <a:latin typeface="Arial" panose="020B0604020202020204" pitchFamily="34" charset="0"/>
                <a:ea typeface="Calibri" panose="020F0502020204030204" pitchFamily="34" charset="0"/>
                <a:cs typeface="Times New Roman" panose="02020603050405020304" pitchFamily="18" charset="0"/>
              </a:rPr>
              <a:t>Reference na právní služby</a:t>
            </a:r>
            <a:endParaRPr lang="cs-CZ" sz="24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3914920662"/>
              </p:ext>
            </p:extLst>
          </p:nvPr>
        </p:nvGraphicFramePr>
        <p:xfrm>
          <a:off x="15611" y="568553"/>
          <a:ext cx="9144000" cy="5524743"/>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27797">
                <a:tc>
                  <a:txBody>
                    <a:bodyPr/>
                    <a:lstStyle/>
                    <a:p>
                      <a:pPr algn="just">
                        <a:lnSpc>
                          <a:spcPct val="107000"/>
                        </a:lnSpc>
                        <a:spcAft>
                          <a:spcPts val="800"/>
                        </a:spcAft>
                      </a:pPr>
                      <a:r>
                        <a:rPr lang="cs-CZ" sz="18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ÚOHS-S0245/2023/VZ, č. j. ÚOHS-28752/2023/500</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327797">
                <a:tc>
                  <a:txBody>
                    <a:bodyPr/>
                    <a:lstStyle/>
                    <a:p>
                      <a:pPr algn="just">
                        <a:lnSpc>
                          <a:spcPct val="107000"/>
                        </a:lnSpc>
                        <a:spcAft>
                          <a:spcPts val="800"/>
                        </a:spcAft>
                      </a:pPr>
                      <a:r>
                        <a:rPr lang="cs-CZ" sz="18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https://www.uohs.cz/cs/verejne-zakazky/sbirky-rozhodnuti/detail-19178.html</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327797">
                <a:tc>
                  <a:txBody>
                    <a:bodyPr/>
                    <a:lstStyle/>
                    <a:p>
                      <a:pPr algn="just">
                        <a:lnSpc>
                          <a:spcPct val="107000"/>
                        </a:lnSpc>
                        <a:spcAft>
                          <a:spcPts val="800"/>
                        </a:spcAft>
                      </a:pPr>
                      <a:r>
                        <a:rPr lang="cs-CZ"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Specializovaná právní podpora v gesci odboru informatických činností</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327797">
                <a:tc>
                  <a:txBody>
                    <a:bodyPr/>
                    <a:lstStyle/>
                    <a:p>
                      <a:pPr algn="just">
                        <a:lnSpc>
                          <a:spcPct val="107000"/>
                        </a:lnSpc>
                        <a:spcAft>
                          <a:spcPts val="800"/>
                        </a:spcAft>
                      </a:pPr>
                      <a:r>
                        <a:rPr lang="cs-CZ" sz="18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17. 8. 2023</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584353">
                <a:tc>
                  <a:txBody>
                    <a:bodyPr/>
                    <a:lstStyle/>
                    <a:p>
                      <a:pPr algn="just">
                        <a:lnSpc>
                          <a:spcPct val="107000"/>
                        </a:lnSpc>
                        <a:spcAft>
                          <a:spcPts val="800"/>
                        </a:spcAft>
                      </a:pPr>
                      <a:r>
                        <a:rPr lang="cs-CZ"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hlavní město Praha</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PELIKÁN KROFTA KOHOUTEK advokátní kancelář s.r.o.</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3311321">
                <a:tc>
                  <a:txBody>
                    <a:bodyPr/>
                    <a:lstStyle/>
                    <a:p>
                      <a:pPr algn="just">
                        <a:lnSpc>
                          <a:spcPct val="107000"/>
                        </a:lnSpc>
                        <a:spcAft>
                          <a:spcPts val="800"/>
                        </a:spcAft>
                      </a:pPr>
                      <a:r>
                        <a:rPr lang="cs-CZ"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Zadavatel stanovil zadávací podmínky otevřeného řízení „Specializovaná právní podpora v gesci odboru informatických činností“, jehož cílem je uzavření rámcové dohody, v rozporu s § 36 odst. 1 ZZVZ, ve spojení s § 6 odst. 1 a 2 ZZVZ a s § 73 odst. 6 písm. b) ZZVZ, když v rámci požadavků na technickou kvalifikaci podle § 79 odst. 2 písm. b) ZVVZ požadoval prokázat zkušenost mj. s poskytnutím alespoň 5 významných služeb typu B, jejichž předmětem byla „</a:t>
                      </a:r>
                      <a:r>
                        <a:rPr lang="cs-CZ" sz="18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právní podpora zadavatele ve správním řízení vedeném před ÚOHS nebo v soudním řízení správním před správním soudem v souvislosti s přezkumem postupu zadavatele při zadávání veřejných zakázek</a:t>
                      </a:r>
                      <a:r>
                        <a:rPr lang="cs-CZ"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 tedy nevymezil minimální úroveň tohoto kritéria v souladu se zásadou přiměřenosti a zásadou zákazu diskriminace tak, aby odpovídala rozsahu a složitosti předmětu plnění veřejné zakázky…</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bl>
          </a:graphicData>
        </a:graphic>
      </p:graphicFrame>
    </p:spTree>
    <p:extLst>
      <p:ext uri="{BB962C8B-B14F-4D97-AF65-F5344CB8AC3E}">
        <p14:creationId xmlns:p14="http://schemas.microsoft.com/office/powerpoint/2010/main" val="3044108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Skutkový stav: </a:t>
            </a:r>
          </a:p>
          <a:p>
            <a:pPr algn="just">
              <a:lnSpc>
                <a:spcPct val="107000"/>
              </a:lnSpc>
              <a:spcAft>
                <a:spcPts val="800"/>
              </a:spcAft>
            </a:pPr>
            <a:r>
              <a:rPr lang="cs-CZ" sz="2000" dirty="0">
                <a:latin typeface="Arial" panose="020B0604020202020204" pitchFamily="34" charset="0"/>
                <a:cs typeface="Arial" panose="020B0604020202020204" pitchFamily="34" charset="0"/>
              </a:rPr>
              <a:t>Z článku 2. „Vymezení předmětu veřejné zakázky“ zadávací dokumentace vyplývá, že účelem zadávacího řízení je </a:t>
            </a:r>
            <a:r>
              <a:rPr lang="cs-CZ" sz="2000" u="sng" dirty="0">
                <a:latin typeface="Arial" panose="020B0604020202020204" pitchFamily="34" charset="0"/>
                <a:cs typeface="Arial" panose="020B0604020202020204" pitchFamily="34" charset="0"/>
              </a:rPr>
              <a:t>uzavření rámcové dohody o poskytování právních služeb ve vztahu k projektům, veřejným zakázkám a objednávkám</a:t>
            </a:r>
            <a:r>
              <a:rPr lang="cs-CZ" sz="2000" dirty="0">
                <a:latin typeface="Arial" panose="020B0604020202020204" pitchFamily="34" charset="0"/>
                <a:cs typeface="Arial" panose="020B0604020202020204" pitchFamily="34" charset="0"/>
              </a:rPr>
              <a:t> realizovaným Odborem informatických činností Magistrátu hlavního města Prahy, přičemž jde zejména o poskytování právních služeb v oblasti práva informačních a komunikačních technologií a v oblasti práva zadávání a realizace veřejných zakázek.</a:t>
            </a:r>
            <a:endParaRPr lang="cs-CZ" sz="20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Arial" panose="020B0604020202020204" pitchFamily="34" charset="0"/>
              </a:rPr>
              <a:t>Zadavatel v rámci prokazovaní technické kvalifikace požadoval jako druhý ze tři seznamů významných služeb předložit:</a:t>
            </a:r>
          </a:p>
          <a:p>
            <a:pPr marL="627063" indent="-271463" algn="just">
              <a:lnSpc>
                <a:spcPct val="107000"/>
              </a:lnSpc>
              <a:spcAft>
                <a:spcPts val="800"/>
              </a:spcAft>
            </a:pPr>
            <a:r>
              <a:rPr lang="cs-CZ" sz="2000" i="1" dirty="0">
                <a:effectLst/>
                <a:latin typeface="Arial" panose="020B0604020202020204" pitchFamily="34" charset="0"/>
                <a:ea typeface="Calibri" panose="020F0502020204030204" pitchFamily="34" charset="0"/>
                <a:cs typeface="Arial" panose="020B0604020202020204" pitchFamily="34" charset="0"/>
              </a:rPr>
              <a:t>seznam alespoň </a:t>
            </a:r>
            <a:r>
              <a:rPr lang="cs-CZ" sz="2000" i="1" u="sng" dirty="0">
                <a:effectLst/>
                <a:latin typeface="Arial" panose="020B0604020202020204" pitchFamily="34" charset="0"/>
                <a:ea typeface="Calibri" panose="020F0502020204030204" pitchFamily="34" charset="0"/>
                <a:cs typeface="Arial" panose="020B0604020202020204" pitchFamily="34" charset="0"/>
              </a:rPr>
              <a:t>5 významných služeb </a:t>
            </a:r>
            <a:r>
              <a:rPr lang="cs-CZ" sz="2000" i="1" dirty="0">
                <a:effectLst/>
                <a:latin typeface="Arial" panose="020B0604020202020204" pitchFamily="34" charset="0"/>
                <a:ea typeface="Calibri" panose="020F0502020204030204" pitchFamily="34" charset="0"/>
                <a:cs typeface="Arial" panose="020B0604020202020204" pitchFamily="34" charset="0"/>
              </a:rPr>
              <a:t>typu B - poskytnutých účastníkem zadávacího řízení v posledních 3 letech, přičemž za významnou službu typu B se považuje „služba, jejímž předmětem byla </a:t>
            </a:r>
            <a:r>
              <a:rPr lang="cs-CZ" sz="2000" i="1" u="sng" dirty="0">
                <a:effectLst/>
                <a:latin typeface="Arial" panose="020B0604020202020204" pitchFamily="34" charset="0"/>
                <a:ea typeface="Calibri" panose="020F0502020204030204" pitchFamily="34" charset="0"/>
                <a:cs typeface="Arial" panose="020B0604020202020204" pitchFamily="34" charset="0"/>
              </a:rPr>
              <a:t>právní podpora zadavatele </a:t>
            </a:r>
            <a:r>
              <a:rPr lang="cs-CZ" sz="2000" i="1" dirty="0">
                <a:effectLst/>
                <a:latin typeface="Arial" panose="020B0604020202020204" pitchFamily="34" charset="0"/>
                <a:ea typeface="Calibri" panose="020F0502020204030204" pitchFamily="34" charset="0"/>
                <a:cs typeface="Arial" panose="020B0604020202020204" pitchFamily="34" charset="0"/>
              </a:rPr>
              <a:t>ve správním řízení vedeném před ÚOHS nebo v soudním řízení správním před správním soudem v souvislosti s přezkumem postupu zadavatele při zadávání veřejných zakázek.“</a:t>
            </a:r>
            <a:endParaRPr lang="cs-CZ" sz="2000" dirty="0">
              <a:effectLst/>
              <a:latin typeface="Arial" panose="020B0604020202020204" pitchFamily="34" charset="0"/>
              <a:ea typeface="Calibri" panose="020F0502020204030204" pitchFamily="34" charset="0"/>
              <a:cs typeface="Arial" panose="020B0604020202020204" pitchFamily="34" charset="0"/>
            </a:endParaRPr>
          </a:p>
          <a:p>
            <a:pPr marL="0" indent="0" algn="just">
              <a:buNone/>
            </a:pP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42432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16632"/>
            <a:ext cx="9108504" cy="6741368"/>
          </a:xfrm>
        </p:spPr>
        <p:txBody>
          <a:bodyPr/>
          <a:lstStyle/>
          <a:p>
            <a:pPr marL="0" indent="0" algn="just">
              <a:buNone/>
            </a:pPr>
            <a:r>
              <a:rPr lang="cs-CZ" sz="1700" b="1" dirty="0">
                <a:latin typeface="Arial" panose="020B0604020202020204" pitchFamily="34" charset="0"/>
                <a:cs typeface="Arial" panose="020B0604020202020204" pitchFamily="34" charset="0"/>
              </a:rPr>
              <a:t>Argumentace Úřadu: </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Úřad však podotýká, že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i když lze parametry kritéria technické kvalifikace považovat za korespondující s předmětem rámcové dohody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 toto kritérium se tak může jevit jako přiměřené ve vztahu k předmětu rámcové dohody</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není možné takto vymezený kvalifikační požadavek považovat za souladný se zákonem</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pokud by zároveň mohl bez relevantního důvodu omezovat hospodářskou soutěž na příslušném trhu</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pokud by na daném trhu existovalo vícero subjektů schopných danou rámcovou dohodu realizovat</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I v souladu s konstantní rozhodovací praxí Úřadu je nutno totiž akcentovat to, že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zcela totožný kvalifikační požadavek s předmětem plnění veřejné zakázky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automaticky neznamená přiměřenost daného kvalifikačního kritéria.</a:t>
            </a:r>
            <a:r>
              <a:rPr lang="cs-CZ" sz="2400" dirty="0">
                <a:effectLst/>
                <a:latin typeface="Arial" panose="020B0604020202020204" pitchFamily="34" charset="0"/>
                <a:ea typeface="Calibri" panose="020F0502020204030204" pitchFamily="34" charset="0"/>
                <a:cs typeface="Times New Roman" panose="02020603050405020304" pitchFamily="18" charset="0"/>
              </a:rPr>
              <a:t> (106)</a:t>
            </a:r>
          </a:p>
          <a:p>
            <a:pPr marL="0" indent="0" algn="just">
              <a:lnSpc>
                <a:spcPct val="107000"/>
              </a:lnSpc>
              <a:spcAft>
                <a:spcPts val="800"/>
              </a:spcAf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933460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16632"/>
            <a:ext cx="9108504" cy="6741368"/>
          </a:xfrm>
        </p:spPr>
        <p:txBody>
          <a:bodyPr/>
          <a:lstStyle/>
          <a:p>
            <a:pPr marL="0" indent="0" algn="just">
              <a:buNone/>
            </a:pPr>
            <a:r>
              <a:rPr lang="cs-CZ" sz="1700" b="1" dirty="0">
                <a:latin typeface="Arial" panose="020B0604020202020204" pitchFamily="34" charset="0"/>
                <a:cs typeface="Arial" panose="020B0604020202020204" pitchFamily="34" charset="0"/>
              </a:rPr>
              <a:t>Argumentace Úřadu: </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Z právě popsaných důvodů tak Úřad dochází k závěru, že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pro prokázání schopnosti poskytovat právní podporu v souvislosti s přezkumem postupu zadavatele při zadávání veřejných zakázek před Úřadem či před správním soudem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nemůže být podstatné to, zda tato podpora byla realizována pro zadavatele</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nebo pro dodavatele v pozici účastníka zadávacího řízení</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kdy zejména u soudního řízení rozdíly de facto nelze ani nalézt</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neboť je rozhodováno o zákonnosti rozhodnutí předsedy Úřadu</a:t>
            </a:r>
            <a:r>
              <a:rPr lang="cs-CZ" sz="2400" dirty="0">
                <a:effectLst/>
                <a:latin typeface="Arial" panose="020B0604020202020204" pitchFamily="34" charset="0"/>
                <a:ea typeface="Calibri" panose="020F0502020204030204" pitchFamily="34" charset="0"/>
                <a:cs typeface="Times New Roman" panose="02020603050405020304" pitchFamily="18" charset="0"/>
              </a:rPr>
              <a:t>, a to v tom smyslu, zda dané rozhodnutí dostálo všech požadavků právních norem. </a:t>
            </a:r>
          </a:p>
          <a:p>
            <a:pPr algn="just">
              <a:lnSpc>
                <a:spcPct val="107000"/>
              </a:lnSpc>
              <a:spcAft>
                <a:spcPts val="800"/>
              </a:spcAft>
            </a:pP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Dle Úřadu tak platí</a:t>
            </a:r>
            <a:r>
              <a:rPr lang="cs-CZ" sz="2400" dirty="0">
                <a:effectLst/>
                <a:latin typeface="Arial" panose="020B0604020202020204" pitchFamily="34" charset="0"/>
                <a:ea typeface="Calibri" panose="020F0502020204030204" pitchFamily="34" charset="0"/>
                <a:cs typeface="Times New Roman" panose="02020603050405020304" pitchFamily="18" charset="0"/>
              </a:rPr>
              <a:t>, že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dodavatel se zkušeností s řešenou právní podporou poskytnutou osobě v pozici dodavatele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je stejně kvalifikován jako dodavatel s touž zkušeností poskytnutou osobě v pozici zadavatele</a:t>
            </a:r>
            <a:r>
              <a:rPr lang="cs-CZ" sz="2400" dirty="0">
                <a:effectLst/>
                <a:latin typeface="Arial" panose="020B0604020202020204" pitchFamily="34" charset="0"/>
                <a:ea typeface="Calibri" panose="020F0502020204030204" pitchFamily="34" charset="0"/>
                <a:cs typeface="Times New Roman" panose="02020603050405020304" pitchFamily="18" charset="0"/>
              </a:rPr>
              <a:t>. (122)</a:t>
            </a: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400150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88640"/>
            <a:ext cx="9108504" cy="6669360"/>
          </a:xfrm>
        </p:spPr>
        <p:txBody>
          <a:bodyPr/>
          <a:lstStyle/>
          <a:p>
            <a:pPr marL="0" indent="0" algn="just">
              <a:buNone/>
            </a:pPr>
            <a:r>
              <a:rPr lang="cs-CZ" sz="1700" b="1" dirty="0">
                <a:latin typeface="Arial" panose="020B0604020202020204" pitchFamily="34" charset="0"/>
                <a:cs typeface="Arial" panose="020B0604020202020204" pitchFamily="34" charset="0"/>
              </a:rPr>
              <a:t>Argumentace Úřadu: </a:t>
            </a:r>
          </a:p>
          <a:p>
            <a:pPr algn="just">
              <a:lnSpc>
                <a:spcPct val="107000"/>
              </a:lnSpc>
              <a:spcAft>
                <a:spcPts val="800"/>
              </a:spcAft>
            </a:pPr>
            <a:r>
              <a:rPr lang="cs-CZ" sz="1700" dirty="0">
                <a:effectLst/>
                <a:latin typeface="Arial" panose="020B0604020202020204" pitchFamily="34" charset="0"/>
                <a:ea typeface="Calibri" panose="020F0502020204030204" pitchFamily="34" charset="0"/>
                <a:cs typeface="Times New Roman" panose="02020603050405020304" pitchFamily="18" charset="0"/>
              </a:rPr>
              <a:t>Byť v zadávacím řízení nelze považovat postavení zadavatele a dodavatele za shodné, neboť zadavatel stanovuje zadávací podmínky a vymezuje požadavky na obsah smlouvy na veřejnou zakázku, a rozsah povinností souvisejících s realizací zadávacího řízení vyplývajících ze zákona je pro zadavatele větší než pro dodavatele, nelze dle názoru Úřadu automaticky dojít k závěru, že by poskytování právních služeb v rámci zadávacího řízení pro zadavatele mělo být z hlediska odborné náročnosti složitější než pro dodavatele, resp. účastníka zadávacího řízení. Úřad opakuje, že v zadávacím řízení musí zadavatel i dodavatel každý v rámci svého (byť odlišného) postupu dodržovat rozsáhlá zákonná pravidla a rovněž v zájmu dosažení svého záměru ověřovat zákonnost postupu druhé strany, což nepochybně vyžaduje od zadavatele i dodavatele, resp. od poskytovatele příslušných právních služeb na straně zadavatele i na straně dodavatele dostatečnou odbornou znalost zákona. (114)</a:t>
            </a:r>
          </a:p>
          <a:p>
            <a:pPr algn="just">
              <a:lnSpc>
                <a:spcPct val="107000"/>
              </a:lnSpc>
              <a:spcAft>
                <a:spcPts val="800"/>
              </a:spcAft>
            </a:pPr>
            <a:r>
              <a:rPr lang="cs-CZ" sz="1700" dirty="0">
                <a:effectLst/>
                <a:latin typeface="Arial" panose="020B0604020202020204" pitchFamily="34" charset="0"/>
                <a:ea typeface="Calibri" panose="020F0502020204030204" pitchFamily="34" charset="0"/>
                <a:cs typeface="Times New Roman" panose="02020603050405020304" pitchFamily="18" charset="0"/>
              </a:rPr>
              <a:t>Úřad nezpochybňuje, že by bylo možné akceptovat, že v zadávacím řízení může být rozsah povinností zadavatele a tedy i jeho odborných zkušeností (resp. zkušeností osoby poskytující tyto právní služby) větší než u dodavatele. Nicméně dle přesvědčení Úřadu nelze u správního řízení (zahájeného na základě návrhu podaného dodavatelem) a tím spíše ani u soudního řízení správního (jež může být zahájeno na základě žaloby, kterou může podat kterákoliv ze stran), v jejichž rámci rozhoduje správní či soudní orgán o sporu dvou rovnocenných stran (jejichž povinnosti se u správního řízení fakticky liší pouze při zahájení správního řízení a u soudního řízení správního se neliší vůbec), uvažovat o tom, že by v rozsahu nutných odborných zkušeností měl být dán rozdíl z hlediska postavení strany sporu. (120)</a:t>
            </a: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473598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5611" y="188640"/>
            <a:ext cx="9128389" cy="379912"/>
          </a:xfrm>
          <a:prstGeom prst="rect">
            <a:avLst/>
          </a:prstGeom>
        </p:spPr>
        <p:txBody>
          <a:bodyPr vert="horz" wrap="square" lIns="0" tIns="13335" rIns="0" bIns="0" rtlCol="0">
            <a:spAutoFit/>
          </a:bodyPr>
          <a:lstStyle/>
          <a:p>
            <a:pPr>
              <a:lnSpc>
                <a:spcPct val="107000"/>
              </a:lnSpc>
              <a:spcAft>
                <a:spcPts val="800"/>
              </a:spcAft>
            </a:pPr>
            <a:r>
              <a:rPr lang="cs-CZ" sz="2400" b="1" dirty="0">
                <a:latin typeface="Arial" panose="020B0604020202020204" pitchFamily="34" charset="0"/>
                <a:ea typeface="Calibri" panose="020F0502020204030204" pitchFamily="34" charset="0"/>
                <a:cs typeface="Times New Roman" panose="02020603050405020304" pitchFamily="18" charset="0"/>
              </a:rPr>
              <a:t>Provozní jednotka</a:t>
            </a:r>
            <a:endParaRPr lang="cs-CZ" sz="24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3550343270"/>
              </p:ext>
            </p:extLst>
          </p:nvPr>
        </p:nvGraphicFramePr>
        <p:xfrm>
          <a:off x="15611" y="568553"/>
          <a:ext cx="9144000" cy="5237991"/>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27797">
                <a:tc>
                  <a:txBody>
                    <a:bodyPr/>
                    <a:lstStyle/>
                    <a:p>
                      <a:pPr algn="just">
                        <a:lnSpc>
                          <a:spcPct val="107000"/>
                        </a:lnSpc>
                        <a:spcAft>
                          <a:spcPts val="800"/>
                        </a:spcAft>
                      </a:pPr>
                      <a:r>
                        <a:rPr lang="cs-CZ" sz="20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ÚOHS-S0164/2023/VZ, č. j. ÚOHS-23410/2023/500</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327797">
                <a:tc>
                  <a:txBody>
                    <a:bodyPr/>
                    <a:lstStyle/>
                    <a:p>
                      <a:pPr algn="just">
                        <a:lnSpc>
                          <a:spcPct val="107000"/>
                        </a:lnSpc>
                        <a:spcAft>
                          <a:spcPts val="800"/>
                        </a:spcAft>
                      </a:pPr>
                      <a:r>
                        <a:rPr lang="cs-CZ" sz="20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https://www.uohs.cz/cs/verejne-zakazky/sbirky-rozhodnuti/detail-19175.html</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327797">
                <a:tc>
                  <a:txBody>
                    <a:bodyPr/>
                    <a:lstStyle/>
                    <a:p>
                      <a:pPr algn="just">
                        <a:lnSpc>
                          <a:spcPct val="107000"/>
                        </a:lnSpc>
                        <a:spcAft>
                          <a:spcPts val="800"/>
                        </a:spcAft>
                      </a:pP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Zajištění služeb servisu a údržby elektro – silnoproud/slaboproud (telematika) na jednotlivých úsecích dálnic ČR</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327797">
                <a:tc>
                  <a:txBody>
                    <a:bodyPr/>
                    <a:lstStyle/>
                    <a:p>
                      <a:pPr algn="just">
                        <a:lnSpc>
                          <a:spcPct val="107000"/>
                        </a:lnSpc>
                        <a:spcAft>
                          <a:spcPts val="800"/>
                        </a:spcAft>
                      </a:pPr>
                      <a:r>
                        <a:rPr lang="cs-CZ" sz="20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18. 8. 2023</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584353">
                <a:tc>
                  <a:txBody>
                    <a:bodyPr/>
                    <a:lstStyle/>
                    <a:p>
                      <a:pPr algn="just">
                        <a:lnSpc>
                          <a:spcPct val="107000"/>
                        </a:lnSpc>
                        <a:spcAft>
                          <a:spcPts val="800"/>
                        </a:spcAft>
                      </a:pP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Ředitelství silnic a dálnic ČR</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2030578">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Obviněný v období od 28. 1. 2019 do 6. 10. 2021 </a:t>
                      </a:r>
                      <a:r>
                        <a:rPr lang="cs-CZ" sz="20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opakovaně pořizoval od celkem 19 různých dodavatelů služby </a:t>
                      </a: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spočívající v servisu a údržbě silnoproudých a slaboproudých zařízení a telematických systémů na jednotlivých úsecích dálnic ČR. Na výše uvedené služby obviněný uzavíral smlouvy přímo s dodavateli těchto služeb, tj. </a:t>
                      </a:r>
                      <a:r>
                        <a:rPr lang="cs-CZ" sz="20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bez provedení zadávacího řízení či jiného v úvahu připadajícího postupu dle zákona</a:t>
                      </a: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r h="357701">
                <a:tc>
                  <a:txBody>
                    <a:bodyPr/>
                    <a:lstStyle/>
                    <a:p>
                      <a:pPr algn="just">
                        <a:lnSpc>
                          <a:spcPct val="107000"/>
                        </a:lnSpc>
                      </a:pPr>
                      <a:r>
                        <a:rPr lang="cs-CZ" sz="20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Podán rozklad – ÚOHS-R0088/2023/VZ, rozhodnutí potvrzeno, rozklad zamítnut.</a:t>
                      </a:r>
                      <a:endParaRPr lang="cs-CZ" sz="20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88415286"/>
                  </a:ext>
                </a:extLst>
              </a:tr>
            </a:tbl>
          </a:graphicData>
        </a:graphic>
      </p:graphicFrame>
    </p:spTree>
    <p:extLst>
      <p:ext uri="{BB962C8B-B14F-4D97-AF65-F5344CB8AC3E}">
        <p14:creationId xmlns:p14="http://schemas.microsoft.com/office/powerpoint/2010/main" val="39169940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404664"/>
            <a:ext cx="9144000" cy="6453336"/>
          </a:xfrm>
        </p:spPr>
        <p:txBody>
          <a:bodyPr/>
          <a:lstStyle/>
          <a:p>
            <a:pPr marL="0" indent="0" algn="just">
              <a:buNone/>
            </a:pPr>
            <a:r>
              <a:rPr lang="cs-CZ" sz="2400" b="1" dirty="0">
                <a:latin typeface="Arial" panose="020B0604020202020204" pitchFamily="34" charset="0"/>
                <a:cs typeface="Arial" panose="020B0604020202020204" pitchFamily="34" charset="0"/>
              </a:rPr>
              <a:t>Právní úprava: </a:t>
            </a:r>
          </a:p>
          <a:p>
            <a:pPr marL="0" indent="0" algn="just">
              <a:buNone/>
            </a:pPr>
            <a:r>
              <a:rPr lang="cs-CZ" sz="2400" b="1" dirty="0">
                <a:latin typeface="Arial" panose="020B0604020202020204" pitchFamily="34" charset="0"/>
                <a:cs typeface="Arial" panose="020B0604020202020204" pitchFamily="34" charset="0"/>
              </a:rPr>
              <a:t>§ 17 ZZVZ</a:t>
            </a:r>
          </a:p>
          <a:p>
            <a:pPr marL="627063" indent="-449263" algn="just">
              <a:lnSpc>
                <a:spcPct val="107000"/>
              </a:lnSpc>
              <a:spcAft>
                <a:spcPts val="800"/>
              </a:spcAft>
              <a:buNone/>
            </a:pPr>
            <a:r>
              <a:rPr lang="cs-CZ" sz="24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(1) Zadavatel stanoví předpokládanou hodnotu veřejné zakázky za všechny své provozní jednotky.</a:t>
            </a:r>
            <a:endParaRPr lang="cs-CZ"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627063" indent="-449263">
              <a:lnSpc>
                <a:spcPct val="107000"/>
              </a:lnSpc>
              <a:spcAft>
                <a:spcPts val="800"/>
              </a:spcAft>
              <a:buNone/>
            </a:pPr>
            <a:r>
              <a:rPr lang="cs-CZ" sz="24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(2) Jde-li však o provozní jednotku s funkční samostatností při zadávání veřejných zakázek nebo některých jejich kategorií, může se předpokládaná hodnota veřejné zakázky stanovit na úrovni této jednotky.</a:t>
            </a:r>
            <a:endParaRPr lang="cs-CZ"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endParaRPr lang="cs-CZ" sz="1800" b="1" dirty="0">
              <a:latin typeface="Arial" panose="020B0604020202020204" pitchFamily="34" charset="0"/>
              <a:cs typeface="Arial" panose="020B0604020202020204" pitchFamily="34" charset="0"/>
            </a:endParaRPr>
          </a:p>
          <a:p>
            <a:pPr marL="0" indent="0" algn="just">
              <a:lnSpc>
                <a:spcPct val="107000"/>
              </a:lnSpc>
              <a:spcAft>
                <a:spcPts val="800"/>
              </a:spcAft>
              <a:buNone/>
            </a:pPr>
            <a:endParaRPr lang="cs-CZ" sz="17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3030087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1600" b="1" dirty="0">
                <a:latin typeface="Arial" panose="020B0604020202020204" pitchFamily="34" charset="0"/>
                <a:cs typeface="Arial" panose="020B0604020202020204" pitchFamily="34" charset="0"/>
              </a:rPr>
              <a:t>Skutkový stav: </a:t>
            </a:r>
          </a:p>
          <a:p>
            <a:pPr algn="just"/>
            <a:r>
              <a:rPr lang="cs-CZ"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Zadavatel v období od 2019 - 2021 opakovaně pořizoval od celkem 19 různých dodavatelů služby spočívající v servisu a údržbě silnoproudých a slaboproudých zařízení a telematických systémů na jednotlivých úsecích dálnic ČR. </a:t>
            </a:r>
          </a:p>
          <a:p>
            <a:pPr algn="just"/>
            <a:r>
              <a:rPr lang="cs-CZ" sz="1600" dirty="0">
                <a:solidFill>
                  <a:srgbClr val="000000"/>
                </a:solidFill>
                <a:latin typeface="Arial" panose="020B0604020202020204" pitchFamily="34" charset="0"/>
                <a:ea typeface="Calibri" panose="020F0502020204030204" pitchFamily="34" charset="0"/>
                <a:cs typeface="Times New Roman" panose="02020603050405020304" pitchFamily="18" charset="0"/>
              </a:rPr>
              <a:t>Zadavatel na tyto služby </a:t>
            </a:r>
            <a:r>
              <a:rPr lang="cs-CZ"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uzavíral smlouvy přímo s dodavateli bez provedení ZŘ.</a:t>
            </a:r>
          </a:p>
          <a:p>
            <a:pPr algn="just">
              <a:lnSpc>
                <a:spcPct val="107000"/>
              </a:lnSpc>
              <a:spcAft>
                <a:spcPts val="800"/>
              </a:spcAft>
            </a:pPr>
            <a:r>
              <a:rPr lang="cs-CZ" sz="1600" dirty="0">
                <a:effectLst/>
                <a:latin typeface="Arial" panose="020B0604020202020204" pitchFamily="34" charset="0"/>
                <a:ea typeface="Calibri" panose="020F0502020204030204" pitchFamily="34" charset="0"/>
                <a:cs typeface="Times New Roman" panose="02020603050405020304" pitchFamily="18" charset="0"/>
              </a:rPr>
              <a:t>Provozní jednotky se při zadávání VZMR řídili vnitřním předpisem „směrnice o </a:t>
            </a:r>
            <a:r>
              <a:rPr lang="cs-CZ" sz="1600" dirty="0">
                <a:latin typeface="Arial" panose="020B0604020202020204" pitchFamily="34" charset="0"/>
                <a:ea typeface="Calibri" panose="020F0502020204030204" pitchFamily="34" charset="0"/>
                <a:cs typeface="Times New Roman" panose="02020603050405020304" pitchFamily="18" charset="0"/>
              </a:rPr>
              <a:t>a</a:t>
            </a:r>
            <a:r>
              <a:rPr lang="cs-CZ" sz="1600" dirty="0">
                <a:effectLst/>
                <a:latin typeface="Arial" panose="020B0604020202020204" pitchFamily="34" charset="0"/>
                <a:ea typeface="Calibri" panose="020F0502020204030204" pitchFamily="34" charset="0"/>
                <a:cs typeface="Times New Roman" panose="02020603050405020304" pitchFamily="18" charset="0"/>
              </a:rPr>
              <a:t>plikaci zákona…“</a:t>
            </a:r>
          </a:p>
          <a:p>
            <a:pPr algn="just">
              <a:lnSpc>
                <a:spcPct val="107000"/>
              </a:lnSpc>
              <a:spcAft>
                <a:spcPts val="800"/>
              </a:spcAft>
            </a:pPr>
            <a:r>
              <a:rPr lang="cs-CZ" sz="1600" dirty="0">
                <a:effectLst/>
                <a:latin typeface="Arial" panose="020B0604020202020204" pitchFamily="34" charset="0"/>
                <a:ea typeface="Calibri" panose="020F0502020204030204" pitchFamily="34" charset="0"/>
                <a:cs typeface="Times New Roman" panose="02020603050405020304" pitchFamily="18" charset="0"/>
              </a:rPr>
              <a:t>Do některých, a nikoliv nepodstatných, úkonů při zadávání VZMR, vstupuje v pozici schvalovatele nadřízená organizační jednotka SSÚD, tj. zejm. Úsek provozní a později Správa dálnic, resp. ředitelé právě vyjmenovaných organizačních jednotek ŘSD a dále také Odbor veřejných zakázek. </a:t>
            </a:r>
          </a:p>
          <a:p>
            <a:pPr algn="just">
              <a:lnSpc>
                <a:spcPct val="107000"/>
              </a:lnSpc>
              <a:spcAft>
                <a:spcPts val="800"/>
              </a:spcAft>
            </a:pPr>
            <a:r>
              <a:rPr lang="cs-CZ" sz="1600" dirty="0">
                <a:latin typeface="Arial" panose="020B0604020202020204" pitchFamily="34" charset="0"/>
                <a:ea typeface="Calibri" panose="020F0502020204030204" pitchFamily="34" charset="0"/>
                <a:cs typeface="Times New Roman" panose="02020603050405020304" pitchFamily="18" charset="0"/>
              </a:rPr>
              <a:t>Např: ná</a:t>
            </a:r>
            <a:r>
              <a:rPr lang="cs-CZ" sz="1600" dirty="0">
                <a:effectLst/>
                <a:latin typeface="Arial" panose="020B0604020202020204" pitchFamily="34" charset="0"/>
                <a:ea typeface="Calibri" panose="020F0502020204030204" pitchFamily="34" charset="0"/>
                <a:cs typeface="Times New Roman" panose="02020603050405020304" pitchFamily="18" charset="0"/>
              </a:rPr>
              <a:t>vrh zadávacích podmínek a výzva k podání nabídky podléhají schválení ze strany Odboru veřejných zakázek a ředitele věcně příslušného útvaru, ředitel věcně příslušného útvaru a Odbor veřejných zakázek musejí schválit i návrh komise, jež provádí otevírání a hodnocení nabídek, posouzení nabídkové ceny i posouzení splnění podmínek účasti, ředitel věcně příslušného útvaru a Odbor veřejných zakázek schvalují i samotné odůvodnění veřejné zakázky a taktéž předběžnou finanční kontrolu, vysvětlení, změna a doplnění výzvy k podání nabídky podléhá rovněž schválení ze strany ředitele věcně příslušného útvaru, tento také schvaluje rozhodnutí a oznámení o výběru dodavatele, smlouvu na realizaci dané veřejné zakázky, rozhodnutí o zrušení daného poptávkového řízení, resp. veřejné zakázky, které rovněž podepisuje. Odbor veřejných zakázek schvaluje vyřazení nabídky dodavatele z hodnocení….</a:t>
            </a:r>
          </a:p>
          <a:p>
            <a:pPr algn="just"/>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cs-CZ" sz="2000" b="1" dirty="0">
              <a:latin typeface="Arial" panose="020B0604020202020204" pitchFamily="34" charset="0"/>
              <a:cs typeface="Arial" panose="020B0604020202020204" pitchFamily="34" charset="0"/>
            </a:endParaRPr>
          </a:p>
          <a:p>
            <a:pPr marL="0" indent="0" algn="just">
              <a:buNone/>
            </a:pP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2568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88640"/>
            <a:ext cx="9108504" cy="6669360"/>
          </a:xfrm>
        </p:spPr>
        <p:txBody>
          <a:bodyPr/>
          <a:lstStyle/>
          <a:p>
            <a:pPr marL="0" indent="0" algn="just">
              <a:buNone/>
            </a:pPr>
            <a:r>
              <a:rPr lang="cs-CZ" sz="1700" b="1" dirty="0">
                <a:latin typeface="Arial" panose="020B0604020202020204" pitchFamily="34" charset="0"/>
                <a:cs typeface="Arial" panose="020B0604020202020204" pitchFamily="34" charset="0"/>
              </a:rPr>
              <a:t>Argumentace Úřadu: </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S ohledem na výše uvedené Úřad konstatuje, že v posuzovaném případě </a:t>
            </a: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obviněný nemá nastaveny vnitřní mechanismy pro nezávislé zadávání veřejných zakázek malého rozsahu ze strany SSÚD tak</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aby tyto splňovaly požadavky dostatečné samostatné administrativní struktury</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která bude mít zadávání veřejné zakázky na starosti a bude za toto odpovídat.</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Vnitřní předpisy ŘSD jednotlivá SSÚD </a:t>
            </a:r>
            <a:r>
              <a:rPr lang="cs-CZ" sz="18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neopravňují</a:t>
            </a: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zajišťovat zadávání veřejných zakázek malého rozsahu samostatně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 bez zásahu dalších organizačních jednotek obviněného</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neboť zde existuje vůle obviněného ponechat některým organizačním jednotkám</a:t>
            </a:r>
            <a:r>
              <a:rPr lang="cs-CZ" sz="1800" dirty="0">
                <a:effectLst/>
                <a:latin typeface="Arial" panose="020B0604020202020204" pitchFamily="34" charset="0"/>
                <a:ea typeface="Calibri" panose="020F0502020204030204" pitchFamily="34" charset="0"/>
                <a:cs typeface="Times New Roman" panose="02020603050405020304" pitchFamily="18" charset="0"/>
              </a:rPr>
              <a:t>, zejm. řediteli Úseku provozního, resp. řediteli Správy dálnic, Odboru veřejných zakázek a generálnímu řediteli, </a:t>
            </a:r>
            <a:r>
              <a:rPr lang="cs-CZ"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možnost přímo zasahovat do konkrétních veřejných zakázek realizovaných SSÚD</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Rozsah a povaha oprávnění, jakými tyto organizační jednotky disponují, nezávislost a diskreční rozhodovací pravomoc SSÚD při zadávání veřejných zakázek malého rozsahu omezují nebo přímo vylučují. (100)</a:t>
            </a: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055223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88640"/>
            <a:ext cx="9108504" cy="6669360"/>
          </a:xfrm>
        </p:spPr>
        <p:txBody>
          <a:bodyPr/>
          <a:lstStyle/>
          <a:p>
            <a:pPr marL="0" indent="0" algn="just">
              <a:buNone/>
            </a:pPr>
            <a:r>
              <a:rPr lang="cs-CZ" sz="1700" b="1" dirty="0">
                <a:latin typeface="Arial" panose="020B0604020202020204" pitchFamily="34" charset="0"/>
                <a:cs typeface="Arial" panose="020B0604020202020204" pitchFamily="34" charset="0"/>
              </a:rPr>
              <a:t>Argumentace Úřadu: </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Úřad v této souvislosti konstatuje, že</a:t>
            </a:r>
          </a:p>
          <a:p>
            <a:pPr algn="just">
              <a:lnSpc>
                <a:spcPct val="107000"/>
              </a:lnSpc>
              <a:spcAft>
                <a:spcPts val="800"/>
              </a:spcAft>
            </a:pP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pokud by forma zapojení nadřízených a dalších organizační jednotek ŘSD do procesu zadávání veřejných zakázek malého rozsahu jednotlivými SSÚD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podléhala jednotné koncepci </a:t>
            </a:r>
            <a:r>
              <a:rPr lang="cs-CZ" sz="1800" dirty="0">
                <a:effectLst/>
                <a:latin typeface="Arial" panose="020B0604020202020204" pitchFamily="34" charset="0"/>
                <a:ea typeface="Calibri" panose="020F0502020204030204" pitchFamily="34" charset="0"/>
                <a:cs typeface="Times New Roman" panose="02020603050405020304" pitchFamily="18" charset="0"/>
              </a:rPr>
              <a:t>a </a:t>
            </a:r>
            <a:r>
              <a:rPr lang="cs-CZ"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spočívala pouze v provádění drobných zásahů</a:t>
            </a:r>
            <a:r>
              <a:rPr lang="cs-CZ" sz="1800" dirty="0">
                <a:effectLst/>
                <a:latin typeface="Arial" panose="020B0604020202020204" pitchFamily="34" charset="0"/>
                <a:ea typeface="Calibri" panose="020F0502020204030204" pitchFamily="34" charset="0"/>
                <a:cs typeface="Times New Roman" panose="02020603050405020304" pitchFamily="18" charset="0"/>
              </a:rPr>
              <a:t>, jakými by mohla být </a:t>
            </a:r>
            <a:r>
              <a:rPr lang="cs-CZ"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např.</a:t>
            </a:r>
            <a:r>
              <a:rPr lang="cs-CZ" sz="1800" dirty="0">
                <a:effectLst/>
                <a:latin typeface="Arial" panose="020B0604020202020204" pitchFamily="34" charset="0"/>
                <a:ea typeface="Calibri" panose="020F0502020204030204" pitchFamily="34" charset="0"/>
                <a:cs typeface="Times New Roman" panose="02020603050405020304" pitchFamily="18" charset="0"/>
              </a:rPr>
              <a:t> obviněným zmiňovaná </a:t>
            </a:r>
            <a:r>
              <a:rPr lang="cs-CZ" sz="18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metodická činnost a koordinace napříč organizačními jednotkami</a:t>
            </a:r>
            <a:r>
              <a:rPr lang="cs-CZ"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a:t>
            </a:r>
            <a:r>
              <a:rPr lang="cs-CZ" sz="1800" dirty="0">
                <a:effectLst/>
                <a:latin typeface="Arial" panose="020B0604020202020204" pitchFamily="34" charset="0"/>
                <a:ea typeface="Calibri" panose="020F0502020204030204" pitchFamily="34" charset="0"/>
                <a:cs typeface="Times New Roman" panose="02020603050405020304" pitchFamily="18" charset="0"/>
              </a:rPr>
              <a:t>ŘSD </a:t>
            </a:r>
            <a:r>
              <a:rPr lang="cs-CZ" sz="18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nebo formální kontrola příslušných dokumentů</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FF9966"/>
                </a:solidFill>
                <a:effectLst/>
                <a:latin typeface="Arial" panose="020B0604020202020204" pitchFamily="34" charset="0"/>
                <a:ea typeface="Calibri" panose="020F0502020204030204" pitchFamily="34" charset="0"/>
                <a:cs typeface="Times New Roman" panose="02020603050405020304" pitchFamily="18" charset="0"/>
              </a:rPr>
              <a:t>příp. personální výpomoc z důvodu, že </a:t>
            </a:r>
            <a:r>
              <a:rPr lang="cs-CZ" sz="1800" dirty="0">
                <a:effectLst/>
                <a:latin typeface="Arial" panose="020B0604020202020204" pitchFamily="34" charset="0"/>
                <a:ea typeface="Calibri" panose="020F0502020204030204" pitchFamily="34" charset="0"/>
                <a:cs typeface="Times New Roman" panose="02020603050405020304" pitchFamily="18" charset="0"/>
              </a:rPr>
              <a:t>jednotlivá SSÚD </a:t>
            </a:r>
            <a:r>
              <a:rPr lang="cs-CZ" sz="1800" dirty="0">
                <a:solidFill>
                  <a:srgbClr val="FF9966"/>
                </a:solidFill>
                <a:effectLst/>
                <a:latin typeface="Arial" panose="020B0604020202020204" pitchFamily="34" charset="0"/>
                <a:ea typeface="Calibri" panose="020F0502020204030204" pitchFamily="34" charset="0"/>
                <a:cs typeface="Times New Roman" panose="02020603050405020304" pitchFamily="18" charset="0"/>
              </a:rPr>
              <a:t>nedisponují dostatečně odborným personálem pro administraci </a:t>
            </a:r>
            <a:r>
              <a:rPr lang="cs-CZ" sz="1800" dirty="0">
                <a:effectLst/>
                <a:latin typeface="Arial" panose="020B0604020202020204" pitchFamily="34" charset="0"/>
                <a:ea typeface="Calibri" panose="020F0502020204030204" pitchFamily="34" charset="0"/>
                <a:cs typeface="Times New Roman" panose="02020603050405020304" pitchFamily="18" charset="0"/>
              </a:rPr>
              <a:t>dané zakázek, </a:t>
            </a:r>
          </a:p>
          <a:p>
            <a:pPr algn="just">
              <a:lnSpc>
                <a:spcPct val="107000"/>
              </a:lnSpc>
              <a:spcAft>
                <a:spcPts val="800"/>
              </a:spcAft>
            </a:pP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pak by bylo možné uvažovat o tom, že jednotlivá SSÚD splňují podmínky samostatné provozní jednotky s funkční samostatností </a:t>
            </a:r>
            <a:r>
              <a:rPr lang="cs-CZ" sz="1800" dirty="0">
                <a:effectLst/>
                <a:latin typeface="Arial" panose="020B0604020202020204" pitchFamily="34" charset="0"/>
                <a:ea typeface="Calibri" panose="020F0502020204030204" pitchFamily="34" charset="0"/>
                <a:cs typeface="Times New Roman" panose="02020603050405020304" pitchFamily="18" charset="0"/>
              </a:rPr>
              <a:t>při zadávání veřejných zakázek malého rozsahu ve smyslu § 17 odst. 2 zákona. </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Tuto úvahu však nelze na posuzovaný případ vztáhnout, neboť, jak již bylo řečeno výše, nadřízené a jiné organizační jednotky ŘSD přímo zasahují (a nebo jsou k tomuto zásahu alespoň oprávněny) do každé jednotlivé veřejné zakázky zadávané ze strany SSÚD, a to nikoliv způsobem majícím charakter pouhého metodického vedení, koordinace či formální kontroly, jak tvrdí obviněný, ale způsobem majícím významné dopady na autonomii a diskreční pravomoci SSÚD při zadávání konkrétních jednotlivých veřejných zakázek malého rozsahu vč. výběru dodavatele, jak bylo uvedeno výše. (100)</a:t>
            </a: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8059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400" b="1" dirty="0">
                <a:latin typeface="Arial" panose="020B0604020202020204" pitchFamily="34" charset="0"/>
                <a:cs typeface="Arial" panose="020B0604020202020204" pitchFamily="34" charset="0"/>
              </a:rPr>
              <a:t>Skutkový stav:</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Zadavatel obdržel 8 nabídek,</a:t>
            </a:r>
          </a:p>
          <a:p>
            <a:pPr algn="just">
              <a:lnSpc>
                <a:spcPct val="107000"/>
              </a:lnSpc>
              <a:spcAft>
                <a:spcPts val="800"/>
              </a:spcAft>
            </a:pPr>
            <a:r>
              <a:rPr lang="cs-CZ" sz="2000" dirty="0">
                <a:latin typeface="Arial" panose="020B0604020202020204" pitchFamily="34" charset="0"/>
                <a:ea typeface="Calibri" panose="020F0502020204030204" pitchFamily="34" charset="0"/>
                <a:cs typeface="Times New Roman" panose="02020603050405020304" pitchFamily="18" charset="0"/>
              </a:rPr>
              <a:t>7 z nich následně hodnotil,</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ZŘ zrušil z důvodu, že poté, co ze zadávacího řízení odstoupil vybraný dodavatel, nastala situace, kdy ekonomicky nejvýhodnější nabídku nabízí navrhovatel, který je ve střetu zájmů, když v části poptávané agendy zastupuje svoje klienty v řízeních proti zadavateli, a tudíž tak nabídka navrhovatele podle zadavatele nezaručuje poskytnutí poptávaných právních služeb v plném rozsahu podle vzniklých potřeb zadavatele.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Zadavatel bez ohledu na další nabídky, které měl k dispozici a které mj. posuzoval a hodnotil, se rozhodl zadávací řízení podle § 127 odst. 2 písm. d) ZZVZ zrušit.</a:t>
            </a:r>
          </a:p>
          <a:p>
            <a:pPr algn="just">
              <a:lnSpc>
                <a:spcPct val="107000"/>
              </a:lnSpc>
              <a:spcAft>
                <a:spcPts val="800"/>
              </a:spcAft>
            </a:pP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89102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Z rozhodnutí: </a:t>
            </a:r>
            <a:r>
              <a:rPr lang="cs-CZ" sz="2000" b="1" dirty="0" err="1">
                <a:latin typeface="Arial" panose="020B0604020202020204" pitchFamily="34" charset="0"/>
                <a:cs typeface="Arial" panose="020B0604020202020204" pitchFamily="34" charset="0"/>
              </a:rPr>
              <a:t>Sp.zn</a:t>
            </a:r>
            <a:r>
              <a:rPr lang="cs-CZ" sz="2000" b="1" dirty="0">
                <a:latin typeface="Arial" panose="020B0604020202020204" pitchFamily="34" charset="0"/>
                <a:cs typeface="Arial" panose="020B0604020202020204" pitchFamily="34" charset="0"/>
              </a:rPr>
              <a:t>.: ÚOHS-R0048/2023/VZ Č.j.: ÚOHS-20468/2023/162 </a:t>
            </a:r>
            <a:r>
              <a:rPr lang="cs-CZ" sz="2000" b="1" dirty="0">
                <a:latin typeface="Arial" panose="020B0604020202020204" pitchFamily="34" charset="0"/>
                <a:cs typeface="Arial" panose="020B0604020202020204" pitchFamily="34" charset="0"/>
                <a:hlinkClick r:id="rId2"/>
              </a:rPr>
              <a:t>ZDE</a:t>
            </a:r>
            <a:r>
              <a:rPr lang="cs-CZ" sz="2000" dirty="0">
                <a:latin typeface="Arial" panose="020B0604020202020204" pitchFamily="34" charset="0"/>
                <a:cs typeface="Arial" panose="020B0604020202020204" pitchFamily="34" charset="0"/>
              </a:rPr>
              <a:t> - Věc vrácena Úřadu k novému projednání</a:t>
            </a:r>
          </a:p>
          <a:p>
            <a:pPr algn="just">
              <a:lnSpc>
                <a:spcPct val="107000"/>
              </a:lnSpc>
              <a:spcAft>
                <a:spcPts val="800"/>
              </a:spcAft>
            </a:pPr>
            <a:r>
              <a:rPr lang="cs-CZ" sz="2000" dirty="0">
                <a:solidFill>
                  <a:srgbClr val="FF0000"/>
                </a:solidFill>
                <a:latin typeface="Arial" panose="020B0604020202020204" pitchFamily="34" charset="0"/>
                <a:cs typeface="Arial" panose="020B0604020202020204" pitchFamily="34" charset="0"/>
              </a:rPr>
              <a:t>Jazykovým výkladem ovšem nelze dospět k tomu</a:t>
            </a:r>
            <a:r>
              <a:rPr lang="cs-CZ" sz="2000" dirty="0">
                <a:latin typeface="Arial" panose="020B0604020202020204" pitchFamily="34" charset="0"/>
                <a:cs typeface="Arial" panose="020B0604020202020204" pitchFamily="34" charset="0"/>
              </a:rPr>
              <a:t>, k čemu dospěl Úřad v napadeném rozhodnutí, a tedy, </a:t>
            </a:r>
            <a:r>
              <a:rPr lang="cs-CZ" sz="2000" dirty="0">
                <a:solidFill>
                  <a:srgbClr val="00B050"/>
                </a:solidFill>
                <a:latin typeface="Arial" panose="020B0604020202020204" pitchFamily="34" charset="0"/>
                <a:cs typeface="Arial" panose="020B0604020202020204" pitchFamily="34" charset="0"/>
              </a:rPr>
              <a:t>že za situace, kdy je dokumentace podepsána generálním ředitelem</a:t>
            </a:r>
            <a:r>
              <a:rPr lang="cs-CZ" sz="2000" dirty="0">
                <a:latin typeface="Arial" panose="020B0604020202020204" pitchFamily="34" charset="0"/>
                <a:cs typeface="Arial" panose="020B0604020202020204" pitchFamily="34" charset="0"/>
              </a:rPr>
              <a:t>, </a:t>
            </a:r>
            <a:r>
              <a:rPr lang="cs-CZ" sz="2000" dirty="0">
                <a:solidFill>
                  <a:srgbClr val="0070C0"/>
                </a:solidFill>
                <a:latin typeface="Arial" panose="020B0604020202020204" pitchFamily="34" charset="0"/>
                <a:cs typeface="Arial" panose="020B0604020202020204" pitchFamily="34" charset="0"/>
              </a:rPr>
              <a:t>pak nelze hovořit o funkční samostatnosti provozních jednotek ve vztahu k uzavřeným smlouvám</a:t>
            </a:r>
            <a:r>
              <a:rPr lang="cs-CZ" sz="2000" dirty="0">
                <a:latin typeface="Arial" panose="020B0604020202020204" pitchFamily="34" charset="0"/>
                <a:cs typeface="Arial" panose="020B0604020202020204" pitchFamily="34" charset="0"/>
              </a:rPr>
              <a:t>. K podpisu generálnímu řediteli totiž může být z rozličných důvodů předloženo právní jednání, které jinak spadá do působnosti ředitele provozní jednotky. To však samo o sobě neznamená, že závěr Úřadu o nemožnosti podřadit konkrétní veřejné zakázky podepsané generálním ředitelem pod provozní jednotku je nesprávný.  Je zjevné, že postup obviněného při podepisování smluv může vzbuzovat pochybnosti o tom, zda je tvrzená funkční samostatnost provozních jednotek skutečně zachována. Avšak bez dalšího posouzení není možné učinit takový závěr, který byl vysloven v bodu 48 napadeného rozhodnutí.  (29)</a:t>
            </a:r>
            <a:endParaRPr lang="cs-CZ"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385481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nchor="ctr"/>
          <a:lstStyle/>
          <a:p>
            <a:pPr marL="0" indent="0" algn="ctr">
              <a:buNone/>
            </a:pPr>
            <a:r>
              <a:rPr lang="cs-CZ" sz="9600" dirty="0">
                <a:effectLst/>
                <a:latin typeface="Arial" panose="020B0604020202020204" pitchFamily="34" charset="0"/>
                <a:ea typeface="Calibri" panose="020F0502020204030204" pitchFamily="34" charset="0"/>
                <a:cs typeface="Times New Roman" panose="02020603050405020304" pitchFamily="18" charset="0"/>
              </a:rPr>
              <a:t>KONEC</a:t>
            </a:r>
          </a:p>
        </p:txBody>
      </p:sp>
    </p:spTree>
    <p:extLst>
      <p:ext uri="{BB962C8B-B14F-4D97-AF65-F5344CB8AC3E}">
        <p14:creationId xmlns:p14="http://schemas.microsoft.com/office/powerpoint/2010/main" val="1210643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400" b="1" dirty="0">
                <a:latin typeface="Arial" panose="020B0604020202020204" pitchFamily="34" charset="0"/>
                <a:cs typeface="Arial" panose="020B0604020202020204" pitchFamily="34" charset="0"/>
              </a:rPr>
              <a:t>Skutkový stav:</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Zadavatel konkrétně v oznámení mj. uvádí: </a:t>
            </a:r>
            <a:r>
              <a:rPr lang="cs-CZ" sz="2000" i="1" dirty="0">
                <a:effectLst/>
                <a:latin typeface="Arial" panose="020B0604020202020204" pitchFamily="34" charset="0"/>
                <a:ea typeface="Calibri" panose="020F0502020204030204" pitchFamily="34" charset="0"/>
                <a:cs typeface="Times New Roman" panose="02020603050405020304" pitchFamily="18" charset="0"/>
              </a:rPr>
              <a:t>„Nastala tedy situace, kdy po odstoupení vybraného dodavatele HAVEL &amp; PARTNERS s.r.o., advokátní kancelář by na jeho místo postoupila a vybraným dodavatelem se stala Advokátní kancelář Petráš Rezek s.r.o., která však v současné době zastupuje několik klientů v řízeních proti zadavateli. I pokud by (jak uvádí tento účastník) v budoucnu další zastupování klientů, jejichž zájmy mohou být se zájmy </a:t>
            </a:r>
            <a:r>
              <a:rPr lang="cs-CZ" sz="2000" i="1" dirty="0" err="1">
                <a:effectLst/>
                <a:latin typeface="Arial" panose="020B0604020202020204" pitchFamily="34" charset="0"/>
                <a:ea typeface="Calibri" panose="020F0502020204030204" pitchFamily="34" charset="0"/>
                <a:cs typeface="Times New Roman" panose="02020603050405020304" pitchFamily="18" charset="0"/>
              </a:rPr>
              <a:t>OSaDŘ</a:t>
            </a:r>
            <a:r>
              <a:rPr lang="cs-CZ" sz="2000" i="1" dirty="0">
                <a:effectLst/>
                <a:latin typeface="Arial" panose="020B0604020202020204" pitchFamily="34" charset="0"/>
                <a:ea typeface="Calibri" panose="020F0502020204030204" pitchFamily="34" charset="0"/>
                <a:cs typeface="Times New Roman" panose="02020603050405020304" pitchFamily="18" charset="0"/>
              </a:rPr>
              <a:t> v rozporu nepřebírala, stejně by u stávajících klientů (i když by jejich zastupování ukončila) musela zastupování </a:t>
            </a:r>
            <a:r>
              <a:rPr lang="cs-CZ" sz="2000" i="1" dirty="0" err="1">
                <a:effectLst/>
                <a:latin typeface="Arial" panose="020B0604020202020204" pitchFamily="34" charset="0"/>
                <a:ea typeface="Calibri" panose="020F0502020204030204" pitchFamily="34" charset="0"/>
                <a:cs typeface="Times New Roman" panose="02020603050405020304" pitchFamily="18" charset="0"/>
              </a:rPr>
              <a:t>OSaDř</a:t>
            </a:r>
            <a:r>
              <a:rPr lang="cs-CZ" sz="2000" i="1" dirty="0">
                <a:effectLst/>
                <a:latin typeface="Arial" panose="020B0604020202020204" pitchFamily="34" charset="0"/>
                <a:ea typeface="Calibri" panose="020F0502020204030204" pitchFamily="34" charset="0"/>
                <a:cs typeface="Times New Roman" panose="02020603050405020304" pitchFamily="18" charset="0"/>
              </a:rPr>
              <a:t> podle zákona o advokacii v jejich věcech odmítnout. Pokud by byla uzavřena smlouva o právních službách s advokátem (advokátní kanceláří), u něhož hrozí, že bude naplněn některý z důvodů pro povinné odmítnutí poskytnutí právních služeb, pak uzavření takové smlouvy ztrácí smysl. Zadavatel nemá právní jistotu, že bude mít zajištěno poskytování právních služeb v plném rozsahu dle potřeb </a:t>
            </a:r>
            <a:r>
              <a:rPr lang="cs-CZ" sz="2000" i="1" dirty="0" err="1">
                <a:effectLst/>
                <a:latin typeface="Arial" panose="020B0604020202020204" pitchFamily="34" charset="0"/>
                <a:ea typeface="Calibri" panose="020F0502020204030204" pitchFamily="34" charset="0"/>
                <a:cs typeface="Times New Roman" panose="02020603050405020304" pitchFamily="18" charset="0"/>
              </a:rPr>
              <a:t>OSaDř</a:t>
            </a:r>
            <a:r>
              <a:rPr lang="cs-CZ" sz="2000" i="1" dirty="0">
                <a:effectLst/>
                <a:latin typeface="Arial" panose="020B0604020202020204" pitchFamily="34" charset="0"/>
                <a:ea typeface="Calibri" panose="020F0502020204030204" pitchFamily="34" charset="0"/>
                <a:cs typeface="Times New Roman" panose="02020603050405020304" pitchFamily="18" charset="0"/>
              </a:rPr>
              <a:t>. V každém jednotlivém případu poskytnutí právní služby bude nutné, aby advokát nejdřív zkoumal, zda vůbec je oprávněn právní služby v daném případě poskytnout. A pokud zjistí střet zájmů a zastupování odmítne, bude zadavatel muset poptávat poskytnutí právních služeb u někoho jiného (a za jinou než vysoutěženou cenu).“</a:t>
            </a:r>
            <a:r>
              <a:rPr lang="cs-CZ" sz="2000" dirty="0">
                <a:effectLst/>
                <a:latin typeface="Arial" panose="020B0604020202020204" pitchFamily="34" charset="0"/>
                <a:ea typeface="Calibri" panose="020F0502020204030204" pitchFamily="34" charset="0"/>
                <a:cs typeface="Times New Roman" panose="02020603050405020304" pitchFamily="18" charset="0"/>
              </a:rPr>
              <a:t>.</a:t>
            </a:r>
          </a:p>
          <a:p>
            <a:pPr algn="just"/>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0953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 </a:t>
            </a:r>
          </a:p>
          <a:p>
            <a:pPr algn="just">
              <a:lnSpc>
                <a:spcPct val="107000"/>
              </a:lnSpc>
              <a:spcAft>
                <a:spcPts val="800"/>
              </a:spcAft>
            </a:pPr>
            <a:r>
              <a:rPr lang="cs-CZ" sz="1700" dirty="0">
                <a:effectLst/>
                <a:latin typeface="Arial" panose="020B0604020202020204" pitchFamily="34" charset="0"/>
                <a:ea typeface="Calibri" panose="020F0502020204030204" pitchFamily="34" charset="0"/>
                <a:cs typeface="Times New Roman" panose="02020603050405020304" pitchFamily="18" charset="0"/>
              </a:rPr>
              <a:t>Podle názoru Úřadu je bezpochyby nadále platné, že </a:t>
            </a:r>
            <a:r>
              <a:rPr lang="cs-CZ" sz="1700" i="1" dirty="0">
                <a:effectLst/>
                <a:latin typeface="Arial" panose="020B0604020202020204" pitchFamily="34" charset="0"/>
                <a:ea typeface="Calibri" panose="020F0502020204030204" pitchFamily="34" charset="0"/>
                <a:cs typeface="Times New Roman" panose="02020603050405020304" pitchFamily="18" charset="0"/>
              </a:rPr>
              <a:t>„(…) </a:t>
            </a:r>
            <a:r>
              <a:rPr lang="cs-CZ" sz="1700" i="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Jakékoliv zrušení </a:t>
            </a:r>
            <a:r>
              <a:rPr lang="cs-CZ" sz="1700" i="1" dirty="0">
                <a:effectLst/>
                <a:latin typeface="Arial" panose="020B0604020202020204" pitchFamily="34" charset="0"/>
                <a:ea typeface="Calibri" panose="020F0502020204030204" pitchFamily="34" charset="0"/>
                <a:cs typeface="Times New Roman" panose="02020603050405020304" pitchFamily="18" charset="0"/>
              </a:rPr>
              <a:t>zadávacího řízení v případě veřejné zakázky … </a:t>
            </a:r>
            <a:r>
              <a:rPr lang="cs-CZ" sz="1700" i="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musí být vykládáno restriktivně</a:t>
            </a:r>
            <a:r>
              <a:rPr lang="cs-CZ" sz="1700" i="1" dirty="0">
                <a:effectLst/>
                <a:latin typeface="Arial" panose="020B0604020202020204" pitchFamily="34" charset="0"/>
                <a:ea typeface="Calibri" panose="020F0502020204030204" pitchFamily="34" charset="0"/>
                <a:cs typeface="Times New Roman" panose="02020603050405020304" pitchFamily="18" charset="0"/>
              </a:rPr>
              <a:t>, aby bylo zamezeno libovůli (svévoli) veřejného zadavatele, která by mohla vyústit v korupci či nepřípustnou veřejnou odplatu (…)</a:t>
            </a:r>
          </a:p>
          <a:p>
            <a:pPr algn="just">
              <a:lnSpc>
                <a:spcPct val="107000"/>
              </a:lnSpc>
              <a:spcAft>
                <a:spcPts val="800"/>
              </a:spcAft>
            </a:pPr>
            <a:r>
              <a:rPr lang="cs-CZ" sz="1700" dirty="0">
                <a:effectLst/>
                <a:latin typeface="Arial" panose="020B0604020202020204" pitchFamily="34" charset="0"/>
                <a:ea typeface="Calibri" panose="020F0502020204030204" pitchFamily="34" charset="0"/>
                <a:cs typeface="Times New Roman" panose="02020603050405020304" pitchFamily="18" charset="0"/>
              </a:rPr>
              <a:t>je </a:t>
            </a:r>
            <a:r>
              <a:rPr lang="cs-CZ" sz="1700" dirty="0">
                <a:latin typeface="Arial" panose="020B0604020202020204" pitchFamily="34" charset="0"/>
                <a:ea typeface="Calibri" panose="020F0502020204030204" pitchFamily="34" charset="0"/>
                <a:cs typeface="Times New Roman" panose="02020603050405020304" pitchFamily="18" charset="0"/>
              </a:rPr>
              <a:t>t</a:t>
            </a:r>
            <a:r>
              <a:rPr lang="cs-CZ" sz="1700" dirty="0">
                <a:effectLst/>
                <a:latin typeface="Arial" panose="020B0604020202020204" pitchFamily="34" charset="0"/>
                <a:ea typeface="Calibri" panose="020F0502020204030204" pitchFamily="34" charset="0"/>
                <a:cs typeface="Times New Roman" panose="02020603050405020304" pitchFamily="18" charset="0"/>
              </a:rPr>
              <a:t>edy </a:t>
            </a:r>
            <a:r>
              <a:rPr lang="cs-CZ" sz="17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vždy krajním řešením </a:t>
            </a:r>
            <a:r>
              <a:rPr lang="cs-CZ" sz="1700" dirty="0">
                <a:effectLst/>
                <a:latin typeface="Arial" panose="020B060402020202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cs-CZ" sz="1700" dirty="0">
                <a:effectLst/>
                <a:latin typeface="Arial" panose="020B0604020202020204" pitchFamily="34" charset="0"/>
                <a:ea typeface="Calibri" panose="020F0502020204030204" pitchFamily="34" charset="0"/>
                <a:cs typeface="Times New Roman" panose="02020603050405020304" pitchFamily="18" charset="0"/>
              </a:rPr>
              <a:t>v tomto ohledu nedošlo k žádné změně od předchozí právní úpravy. Je tedy nepochybně i za stávající právní úpravy nežádoucí (a rozporná se zákonem) situace, kdy by zrušení (tu zjednodušeného podlimitního) zadávacího řízení mělo být důsledkem libovůle (svévole) zadavatele v tom smyslu, že by zrušení zadávacího řízení nebylo jednoznačně podloženo objektivně existujícím důvodem, resp. by existovaly relevantní pochybnosti o tom, zda zrušení zadávacího řízení není vyvoláno např. tím, že se vybraným dodavatelem má stát dodavatel zadavatelem z nejrůznějších (zákonem však neaprobovaných) důvodů „nechtěný“ nebo např. kdy zadavatel tímto způsobem „řeší“ nastalou komplikovanou situaci v zadávacím řízení, ačkoliv mu zákon dává k dispozici relevantní nástroje pro jejich řešení (například v rámci posuzování nabídek). Při rušení zadávacího řízení </a:t>
            </a:r>
            <a:r>
              <a:rPr lang="cs-CZ" sz="17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je tak třeba zejména klást důraz na dodržení zásady transparentnosti </a:t>
            </a:r>
            <a:r>
              <a:rPr lang="cs-CZ" sz="1700" dirty="0">
                <a:effectLst/>
                <a:latin typeface="Arial" panose="020B0604020202020204" pitchFamily="34" charset="0"/>
                <a:ea typeface="Calibri" panose="020F0502020204030204" pitchFamily="34" charset="0"/>
                <a:cs typeface="Times New Roman" panose="02020603050405020304" pitchFamily="18" charset="0"/>
              </a:rPr>
              <a:t>v tom smyslu, jak ji konstantně vykládá rozhodovací praxe Úřadu a soudů, tj. zrušení zadávacího řízení musí být provedeno takovým způsobem, který nevzbuzuje žádné reálné a objektivizované pochybnosti o tom, že zadavatel jedná korektně, regulérně a rozhodnutí o zrušení bylo učiněno v nezbytně nutném případě a při dodržení všech zákonných pravidel. (57)</a:t>
            </a:r>
          </a:p>
          <a:p>
            <a:pPr algn="just">
              <a:lnSpc>
                <a:spcPct val="107000"/>
              </a:lnSpc>
              <a:spcAft>
                <a:spcPts val="800"/>
              </a:spcAft>
            </a:pP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7629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 </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Úřad však akcentuje, že se vždy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musí jednat o důvody závažné</a:t>
            </a:r>
            <a:r>
              <a:rPr lang="cs-CZ" sz="2400" dirty="0">
                <a:effectLst/>
                <a:latin typeface="Arial" panose="020B060402020202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které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atakují samotný smysl dokončení</a:t>
            </a:r>
            <a:r>
              <a:rPr lang="cs-CZ" sz="2400" dirty="0">
                <a:effectLst/>
                <a:latin typeface="Arial" panose="020B0604020202020204" pitchFamily="34" charset="0"/>
                <a:ea typeface="Calibri" panose="020F0502020204030204" pitchFamily="34" charset="0"/>
                <a:cs typeface="Times New Roman" panose="02020603050405020304" pitchFamily="18" charset="0"/>
              </a:rPr>
              <a:t> již zahájeného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zadávacího řízení</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důvody,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kvůli kterým by nebylo možné v řízení pokračovat</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24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nebo pokračování v něm bylo v rozporu se zákonem</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tyto důvody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musí odpovídat povaze</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smyslu</a:t>
            </a:r>
            <a:r>
              <a:rPr lang="cs-CZ" sz="2400" dirty="0">
                <a:effectLst/>
                <a:latin typeface="Arial" panose="020B0604020202020204" pitchFamily="34" charset="0"/>
                <a:ea typeface="Calibri" panose="020F0502020204030204" pitchFamily="34" charset="0"/>
                <a:cs typeface="Times New Roman" panose="02020603050405020304" pitchFamily="18" charset="0"/>
              </a:rPr>
              <a:t> a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účelu toho, co zákon upravuje </a:t>
            </a:r>
            <a:r>
              <a:rPr lang="cs-CZ" sz="2400" dirty="0">
                <a:effectLst/>
                <a:latin typeface="Arial" panose="020B0604020202020204" pitchFamily="34" charset="0"/>
                <a:ea typeface="Calibri" panose="020F0502020204030204" pitchFamily="34" charset="0"/>
                <a:cs typeface="Times New Roman" panose="02020603050405020304" pitchFamily="18" charset="0"/>
              </a:rPr>
              <a:t>a </a:t>
            </a:r>
          </a:p>
          <a:p>
            <a:pPr algn="just">
              <a:lnSpc>
                <a:spcPct val="107000"/>
              </a:lnSpc>
              <a:spcAft>
                <a:spcPts val="800"/>
              </a:spcAft>
            </a:pPr>
            <a:r>
              <a:rPr lang="cs-CZ" sz="24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musí být posuzovány vždy s ohledem na konkrétní skutkové okolnosti</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přičemž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jejich interpretace by měla být ku prospěchu efektivní hospodářské soutěže</a:t>
            </a:r>
            <a:r>
              <a:rPr lang="cs-CZ" sz="2400" dirty="0">
                <a:effectLst/>
                <a:latin typeface="Arial" panose="020B0604020202020204" pitchFamily="34" charset="0"/>
                <a:ea typeface="Calibri" panose="020F0502020204030204" pitchFamily="34" charset="0"/>
                <a:cs typeface="Times New Roman" panose="02020603050405020304" pitchFamily="18" charset="0"/>
              </a:rPr>
              <a:t>. (62)</a:t>
            </a:r>
          </a:p>
        </p:txBody>
      </p:sp>
    </p:spTree>
    <p:extLst>
      <p:ext uri="{BB962C8B-B14F-4D97-AF65-F5344CB8AC3E}">
        <p14:creationId xmlns:p14="http://schemas.microsoft.com/office/powerpoint/2010/main" val="1066967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 </a:t>
            </a:r>
          </a:p>
          <a:p>
            <a:pPr algn="just">
              <a:lnSpc>
                <a:spcPct val="107000"/>
              </a:lnSpc>
              <a:spcAft>
                <a:spcPts val="800"/>
              </a:spcAft>
            </a:pPr>
            <a:r>
              <a:rPr lang="cs-CZ" sz="2100" dirty="0">
                <a:effectLst/>
                <a:latin typeface="Arial" panose="020B0604020202020204" pitchFamily="34" charset="0"/>
                <a:ea typeface="Calibri" panose="020F0502020204030204" pitchFamily="34" charset="0"/>
                <a:cs typeface="Times New Roman" panose="02020603050405020304" pitchFamily="18" charset="0"/>
              </a:rPr>
              <a:t>Úřad konstatuje, že zadavatelem předkládaný důvod zrušení předmětného zadávacího řízení, tj. zejm. jakési „potenciální vyloučení“ navrhovatele ze zadávacího řízení z důvodu nesplnění zadávacích podmínek (</a:t>
            </a:r>
            <a:r>
              <a:rPr lang="cs-CZ" sz="21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důvody uváděné zadavatelem lze interpretovat tak, že nabídka navrhovatele nezahrnuje celý poptávaný předmět plnění</a:t>
            </a:r>
            <a:r>
              <a:rPr lang="cs-CZ" sz="2100" dirty="0">
                <a:effectLst/>
                <a:latin typeface="Arial" panose="020B0604020202020204" pitchFamily="34" charset="0"/>
                <a:ea typeface="Calibri" panose="020F0502020204030204" pitchFamily="34" charset="0"/>
                <a:cs typeface="Times New Roman" panose="02020603050405020304" pitchFamily="18" charset="0"/>
              </a:rPr>
              <a:t>), </a:t>
            </a:r>
            <a:r>
              <a:rPr lang="cs-CZ" sz="21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nelze v kontextu šetřeného případu považovat za důvod hodný zvláštního zřetele </a:t>
            </a:r>
            <a:r>
              <a:rPr lang="cs-CZ" sz="2100" dirty="0">
                <a:effectLst/>
                <a:latin typeface="Arial" panose="020B0604020202020204" pitchFamily="34" charset="0"/>
                <a:ea typeface="Calibri" panose="020F0502020204030204" pitchFamily="34" charset="0"/>
                <a:cs typeface="Times New Roman" panose="02020603050405020304" pitchFamily="18" charset="0"/>
              </a:rPr>
              <a:t>pro zrušení zadávací řízení, </a:t>
            </a:r>
            <a:r>
              <a:rPr lang="cs-CZ" sz="21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obzvlášť za situace, kdy v zadávacím řízení zbylo 5 dalších nabídek</a:t>
            </a:r>
            <a:r>
              <a:rPr lang="cs-CZ" sz="21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2100" dirty="0">
                <a:effectLst/>
                <a:latin typeface="Arial" panose="020B0604020202020204" pitchFamily="34" charset="0"/>
                <a:ea typeface="Calibri" panose="020F0502020204030204" pitchFamily="34" charset="0"/>
                <a:cs typeface="Times New Roman" panose="02020603050405020304" pitchFamily="18" charset="0"/>
              </a:rPr>
              <a:t>Úřad je přesvědčen, že </a:t>
            </a:r>
            <a:r>
              <a:rPr lang="cs-CZ" sz="21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zásadě transparentnosti </a:t>
            </a:r>
            <a:r>
              <a:rPr lang="cs-CZ" sz="2100" dirty="0">
                <a:effectLst/>
                <a:latin typeface="Arial" panose="020B0604020202020204" pitchFamily="34" charset="0"/>
                <a:ea typeface="Calibri" panose="020F0502020204030204" pitchFamily="34" charset="0"/>
                <a:cs typeface="Times New Roman" panose="02020603050405020304" pitchFamily="18" charset="0"/>
              </a:rPr>
              <a:t>zadávacího řízení </a:t>
            </a:r>
            <a:r>
              <a:rPr lang="cs-CZ" sz="21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odpovídá takový postup</a:t>
            </a:r>
            <a:r>
              <a:rPr lang="cs-CZ" sz="2100" dirty="0">
                <a:effectLst/>
                <a:latin typeface="Arial" panose="020B0604020202020204" pitchFamily="34" charset="0"/>
                <a:ea typeface="Calibri" panose="020F0502020204030204" pitchFamily="34" charset="0"/>
                <a:cs typeface="Times New Roman" panose="02020603050405020304" pitchFamily="18" charset="0"/>
              </a:rPr>
              <a:t>, kdy </a:t>
            </a:r>
            <a:r>
              <a:rPr lang="cs-CZ" sz="21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v případě, že nabídka navrhovatele je v zadávacím řízení aktuálně ekonomicky nejvýhodnější</a:t>
            </a:r>
            <a:r>
              <a:rPr lang="cs-CZ" sz="2100" dirty="0">
                <a:effectLst/>
                <a:latin typeface="Arial" panose="020B0604020202020204" pitchFamily="34" charset="0"/>
                <a:ea typeface="Calibri" panose="020F0502020204030204" pitchFamily="34" charset="0"/>
                <a:cs typeface="Times New Roman" panose="02020603050405020304" pitchFamily="18" charset="0"/>
              </a:rPr>
              <a:t>, </a:t>
            </a:r>
            <a:r>
              <a:rPr lang="cs-CZ" sz="21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avšak podle zadavatele nesplňuje zadávací podmínky</a:t>
            </a:r>
            <a:r>
              <a:rPr lang="cs-CZ" sz="2100" dirty="0">
                <a:effectLst/>
                <a:latin typeface="Arial" panose="020B0604020202020204" pitchFamily="34" charset="0"/>
                <a:ea typeface="Calibri" panose="020F0502020204030204" pitchFamily="34" charset="0"/>
                <a:cs typeface="Times New Roman" panose="02020603050405020304" pitchFamily="18" charset="0"/>
              </a:rPr>
              <a:t>, </a:t>
            </a:r>
            <a:r>
              <a:rPr lang="cs-CZ" sz="21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měl by zadavatel navrhovatele ze zadávacího řízení vyloučit</a:t>
            </a:r>
            <a:r>
              <a:rPr lang="cs-CZ" sz="2100" dirty="0">
                <a:effectLst/>
                <a:latin typeface="Arial" panose="020B0604020202020204" pitchFamily="34" charset="0"/>
                <a:ea typeface="Calibri" panose="020F0502020204030204" pitchFamily="34" charset="0"/>
                <a:cs typeface="Times New Roman" panose="02020603050405020304" pitchFamily="18" charset="0"/>
              </a:rPr>
              <a:t> (a to se všemi právy a povinnostmi, se kterými se vyloučení ze zadávacího řízení pojí, včetně možnosti podat proti takovému postupu zadavatele námitky a případně následně i návrh k Úřadu). (67)</a:t>
            </a:r>
            <a:endParaRPr lang="cs-CZ" sz="21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1283141"/>
      </p:ext>
    </p:extLst>
  </p:cSld>
  <p:clrMapOvr>
    <a:masterClrMapping/>
  </p:clrMapOvr>
</p:sld>
</file>

<file path=ppt/theme/theme1.xml><?xml version="1.0" encoding="utf-8"?>
<a:theme xmlns:a="http://schemas.openxmlformats.org/drawingml/2006/main" name="MMR_klas">
  <a:themeElements>
    <a:clrScheme name="Barvy MMR">
      <a:dk1>
        <a:sysClr val="windowText" lastClr="000000"/>
      </a:dk1>
      <a:lt1>
        <a:sysClr val="window" lastClr="FFFFFF"/>
      </a:lt1>
      <a:dk2>
        <a:srgbClr val="262626"/>
      </a:dk2>
      <a:lt2>
        <a:srgbClr val="EEECE1"/>
      </a:lt2>
      <a:accent1>
        <a:srgbClr val="000099"/>
      </a:accent1>
      <a:accent2>
        <a:srgbClr val="00AF3F"/>
      </a:accent2>
      <a:accent3>
        <a:srgbClr val="F9E300"/>
      </a:accent3>
      <a:accent4>
        <a:srgbClr val="E21C18"/>
      </a:accent4>
      <a:accent5>
        <a:srgbClr val="24A7AF"/>
      </a:accent5>
      <a:accent6>
        <a:srgbClr val="868686"/>
      </a:accent6>
      <a:hlink>
        <a:srgbClr val="00AF3F"/>
      </a:hlink>
      <a:folHlink>
        <a:srgbClr val="868686"/>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B377BDA2DBBF24D97F0C544E11E9BC3" ma:contentTypeVersion="2" ma:contentTypeDescription="Create a new document." ma:contentTypeScope="" ma:versionID="4fedcd6937168be26cc12de5a95124d2">
  <xsd:schema xmlns:xsd="http://www.w3.org/2001/XMLSchema" xmlns:xs="http://www.w3.org/2001/XMLSchema" xmlns:p="http://schemas.microsoft.com/office/2006/metadata/properties" xmlns:ns3="bb47cf2c-ce88-4b77-90b9-bcb92befe09a" targetNamespace="http://schemas.microsoft.com/office/2006/metadata/properties" ma:root="true" ma:fieldsID="7a77f2e760063fa32c945aef94b84928" ns3:_="">
    <xsd:import namespace="bb47cf2c-ce88-4b77-90b9-bcb92befe09a"/>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47cf2c-ce88-4b77-90b9-bcb92befe0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1DBE2A3-09FF-4180-96A6-F4365DDCB043}">
  <ds:schemaRefs>
    <ds:schemaRef ds:uri="http://schemas.microsoft.com/sharepoint/v3/contenttype/forms"/>
  </ds:schemaRefs>
</ds:datastoreItem>
</file>

<file path=customXml/itemProps2.xml><?xml version="1.0" encoding="utf-8"?>
<ds:datastoreItem xmlns:ds="http://schemas.openxmlformats.org/officeDocument/2006/customXml" ds:itemID="{C889FC07-060D-4D45-A39A-0EC46244EF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47cf2c-ce88-4b77-90b9-bcb92befe0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FCA8911-77CF-44EC-9BC8-A02CD861D4ED}">
  <ds:schemaRefs>
    <ds:schemaRef ds:uri="http://www.w3.org/XML/1998/namespace"/>
    <ds:schemaRef ds:uri="http://purl.org/dc/terms/"/>
    <ds:schemaRef ds:uri="bb47cf2c-ce88-4b77-90b9-bcb92befe09a"/>
    <ds:schemaRef ds:uri="http://schemas.microsoft.com/office/2006/documentManagement/types"/>
    <ds:schemaRef ds:uri="http://purl.org/dc/elements/1.1/"/>
    <ds:schemaRef ds:uri="http://schemas.openxmlformats.org/package/2006/metadata/core-properties"/>
    <ds:schemaRef ds:uri="http://schemas.microsoft.com/office/2006/metadata/properties"/>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MMR_klas</Template>
  <TotalTime>36023</TotalTime>
  <Words>8757</Words>
  <Application>Microsoft Office PowerPoint</Application>
  <PresentationFormat>Předvádění na obrazovce (4:3)</PresentationFormat>
  <Paragraphs>257</Paragraphs>
  <Slides>51</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51</vt:i4>
      </vt:variant>
    </vt:vector>
  </HeadingPairs>
  <TitlesOfParts>
    <vt:vector size="56" baseType="lpstr">
      <vt:lpstr>Arial</vt:lpstr>
      <vt:lpstr>Calibri</vt:lpstr>
      <vt:lpstr>Times New Roman</vt:lpstr>
      <vt:lpstr>Wingdings</vt:lpstr>
      <vt:lpstr>MMR_klas</vt:lpstr>
      <vt:lpstr>Prezentace aplikace PowerPoint</vt:lpstr>
      <vt:lpstr>Zrušení ZŘ</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Rozdílné zadávací podmínky</vt:lpstr>
      <vt:lpstr>Prezentace aplikace PowerPoint</vt:lpstr>
      <vt:lpstr>Prezentace aplikace PowerPoint</vt:lpstr>
      <vt:lpstr>Prezentace aplikace PowerPoint</vt:lpstr>
      <vt:lpstr>Krajní naléhavá okolnost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Zrušení ZŘ</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Zadávací podmínka</vt:lpstr>
      <vt:lpstr>Prezentace aplikace PowerPoint</vt:lpstr>
      <vt:lpstr>Prezentace aplikace PowerPoint</vt:lpstr>
      <vt:lpstr>Prezentace aplikace PowerPoint</vt:lpstr>
      <vt:lpstr>Prezentace aplikace PowerPoint</vt:lpstr>
      <vt:lpstr>Prezentace aplikace PowerPoint</vt:lpstr>
      <vt:lpstr>Reference na právní služby</vt:lpstr>
      <vt:lpstr>Prezentace aplikace PowerPoint</vt:lpstr>
      <vt:lpstr>Prezentace aplikace PowerPoint</vt:lpstr>
      <vt:lpstr>Prezentace aplikace PowerPoint</vt:lpstr>
      <vt:lpstr>Prezentace aplikace PowerPoint</vt:lpstr>
      <vt:lpstr>Provozní jednotka</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MMR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dc:creator>
  <cp:lastModifiedBy>Raška Marcel</cp:lastModifiedBy>
  <cp:revision>1784</cp:revision>
  <cp:lastPrinted>2023-09-20T08:03:47Z</cp:lastPrinted>
  <dcterms:created xsi:type="dcterms:W3CDTF">2012-11-28T11:32:44Z</dcterms:created>
  <dcterms:modified xsi:type="dcterms:W3CDTF">2023-10-30T13:38:28Z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0x0101006B377BDA2DBBF24D97F0C544E11E9BC3</vt:lpwstr>
  </property>
</Properties>
</file>