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1"/>
  </p:notesMasterIdLst>
  <p:sldIdLst>
    <p:sldId id="256" r:id="rId2"/>
    <p:sldId id="258" r:id="rId3"/>
    <p:sldId id="259" r:id="rId4"/>
    <p:sldId id="260" r:id="rId5"/>
    <p:sldId id="261" r:id="rId6"/>
    <p:sldId id="404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360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363" r:id="rId31"/>
    <p:sldId id="286" r:id="rId32"/>
    <p:sldId id="287" r:id="rId33"/>
    <p:sldId id="365" r:id="rId34"/>
    <p:sldId id="288" r:id="rId35"/>
    <p:sldId id="289" r:id="rId36"/>
    <p:sldId id="290" r:id="rId37"/>
    <p:sldId id="291" r:id="rId38"/>
    <p:sldId id="366" r:id="rId39"/>
    <p:sldId id="292" r:id="rId40"/>
    <p:sldId id="293" r:id="rId41"/>
    <p:sldId id="294" r:id="rId42"/>
    <p:sldId id="367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68" r:id="rId52"/>
    <p:sldId id="369" r:id="rId53"/>
    <p:sldId id="370" r:id="rId54"/>
    <p:sldId id="371" r:id="rId55"/>
    <p:sldId id="372" r:id="rId56"/>
    <p:sldId id="373" r:id="rId57"/>
    <p:sldId id="374" r:id="rId58"/>
    <p:sldId id="375" r:id="rId59"/>
    <p:sldId id="376" r:id="rId60"/>
    <p:sldId id="305" r:id="rId61"/>
    <p:sldId id="304" r:id="rId62"/>
    <p:sldId id="303" r:id="rId63"/>
    <p:sldId id="377" r:id="rId64"/>
    <p:sldId id="314" r:id="rId65"/>
    <p:sldId id="315" r:id="rId66"/>
    <p:sldId id="380" r:id="rId67"/>
    <p:sldId id="316" r:id="rId68"/>
    <p:sldId id="381" r:id="rId69"/>
    <p:sldId id="382" r:id="rId70"/>
    <p:sldId id="384" r:id="rId71"/>
    <p:sldId id="383" r:id="rId72"/>
    <p:sldId id="385" r:id="rId73"/>
    <p:sldId id="386" r:id="rId74"/>
    <p:sldId id="387" r:id="rId75"/>
    <p:sldId id="322" r:id="rId76"/>
    <p:sldId id="388" r:id="rId77"/>
    <p:sldId id="389" r:id="rId78"/>
    <p:sldId id="323" r:id="rId79"/>
    <p:sldId id="324" r:id="rId80"/>
    <p:sldId id="325" r:id="rId81"/>
    <p:sldId id="326" r:id="rId82"/>
    <p:sldId id="327" r:id="rId83"/>
    <p:sldId id="390" r:id="rId84"/>
    <p:sldId id="328" r:id="rId85"/>
    <p:sldId id="329" r:id="rId86"/>
    <p:sldId id="362" r:id="rId87"/>
    <p:sldId id="331" r:id="rId88"/>
    <p:sldId id="333" r:id="rId89"/>
    <p:sldId id="391" r:id="rId90"/>
    <p:sldId id="334" r:id="rId91"/>
    <p:sldId id="392" r:id="rId92"/>
    <p:sldId id="393" r:id="rId93"/>
    <p:sldId id="394" r:id="rId94"/>
    <p:sldId id="395" r:id="rId95"/>
    <p:sldId id="396" r:id="rId96"/>
    <p:sldId id="397" r:id="rId97"/>
    <p:sldId id="336" r:id="rId98"/>
    <p:sldId id="337" r:id="rId99"/>
    <p:sldId id="339" r:id="rId100"/>
    <p:sldId id="340" r:id="rId101"/>
    <p:sldId id="398" r:id="rId102"/>
    <p:sldId id="399" r:id="rId103"/>
    <p:sldId id="400" r:id="rId104"/>
    <p:sldId id="343" r:id="rId105"/>
    <p:sldId id="344" r:id="rId106"/>
    <p:sldId id="345" r:id="rId107"/>
    <p:sldId id="346" r:id="rId108"/>
    <p:sldId id="347" r:id="rId109"/>
    <p:sldId id="348" r:id="rId110"/>
    <p:sldId id="349" r:id="rId111"/>
    <p:sldId id="350" r:id="rId112"/>
    <p:sldId id="351" r:id="rId113"/>
    <p:sldId id="401" r:id="rId114"/>
    <p:sldId id="353" r:id="rId115"/>
    <p:sldId id="354" r:id="rId116"/>
    <p:sldId id="355" r:id="rId117"/>
    <p:sldId id="357" r:id="rId118"/>
    <p:sldId id="402" r:id="rId119"/>
    <p:sldId id="359" r:id="rId12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theme" Target="theme/theme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6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836" y="1"/>
            <a:ext cx="2945659" cy="4986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C691F-E009-4D1A-A612-D861E4FC7FD1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7"/>
            <a:ext cx="5438140" cy="39086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010"/>
            <a:ext cx="2945659" cy="4986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836" y="9428010"/>
            <a:ext cx="2945659" cy="4986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11289-51CB-4234-B4A1-C7B2B81271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121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511289-51CB-4234-B4A1-C7B2B81271C9}" type="slidenum">
              <a:rPr lang="cs-CZ" smtClean="0"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528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74370" y="1433906"/>
            <a:ext cx="8195259" cy="1002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009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009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009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009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" y="1988854"/>
            <a:ext cx="7898776" cy="48691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9144000" cy="260985"/>
          </a:xfrm>
          <a:custGeom>
            <a:avLst/>
            <a:gdLst/>
            <a:ahLst/>
            <a:cxnLst/>
            <a:rect l="l" t="t" r="r" b="b"/>
            <a:pathLst>
              <a:path w="9144000" h="260985">
                <a:moveTo>
                  <a:pt x="9144000" y="0"/>
                </a:moveTo>
                <a:lnTo>
                  <a:pt x="0" y="0"/>
                </a:lnTo>
                <a:lnTo>
                  <a:pt x="0" y="260642"/>
                </a:lnTo>
                <a:lnTo>
                  <a:pt x="9144000" y="26064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400855"/>
            <a:ext cx="8805672" cy="600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260604"/>
            <a:ext cx="9144000" cy="14401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8821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530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31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" y="1988854"/>
            <a:ext cx="7898776" cy="486914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9144000" cy="260985"/>
          </a:xfrm>
          <a:custGeom>
            <a:avLst/>
            <a:gdLst/>
            <a:ahLst/>
            <a:cxnLst/>
            <a:rect l="l" t="t" r="r" b="b"/>
            <a:pathLst>
              <a:path w="9144000" h="260985">
                <a:moveTo>
                  <a:pt x="9144000" y="0"/>
                </a:moveTo>
                <a:lnTo>
                  <a:pt x="0" y="0"/>
                </a:lnTo>
                <a:lnTo>
                  <a:pt x="0" y="260642"/>
                </a:lnTo>
                <a:lnTo>
                  <a:pt x="9144000" y="26064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400855"/>
            <a:ext cx="8805672" cy="6000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260604"/>
            <a:ext cx="9144000" cy="14401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281038" y="626594"/>
            <a:ext cx="12065" cy="430530"/>
          </a:xfrm>
          <a:custGeom>
            <a:avLst/>
            <a:gdLst/>
            <a:ahLst/>
            <a:cxnLst/>
            <a:rect l="l" t="t" r="r" b="b"/>
            <a:pathLst>
              <a:path w="12065" h="430530">
                <a:moveTo>
                  <a:pt x="11790" y="0"/>
                </a:moveTo>
                <a:lnTo>
                  <a:pt x="0" y="0"/>
                </a:lnTo>
                <a:lnTo>
                  <a:pt x="0" y="430470"/>
                </a:lnTo>
                <a:lnTo>
                  <a:pt x="11790" y="430470"/>
                </a:lnTo>
                <a:lnTo>
                  <a:pt x="117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413692" y="626590"/>
            <a:ext cx="109085" cy="9730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552225" y="626592"/>
            <a:ext cx="17780" cy="97790"/>
          </a:xfrm>
          <a:custGeom>
            <a:avLst/>
            <a:gdLst/>
            <a:ahLst/>
            <a:cxnLst/>
            <a:rect l="l" t="t" r="r" b="b"/>
            <a:pathLst>
              <a:path w="17780" h="97790">
                <a:moveTo>
                  <a:pt x="17686" y="0"/>
                </a:moveTo>
                <a:lnTo>
                  <a:pt x="0" y="0"/>
                </a:lnTo>
                <a:lnTo>
                  <a:pt x="0" y="97299"/>
                </a:lnTo>
                <a:lnTo>
                  <a:pt x="17686" y="97299"/>
                </a:lnTo>
                <a:lnTo>
                  <a:pt x="176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599381" y="626590"/>
            <a:ext cx="79588" cy="9730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410737" y="623645"/>
            <a:ext cx="1061228" cy="43342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488109" y="785806"/>
            <a:ext cx="636905" cy="253365"/>
          </a:xfrm>
          <a:custGeom>
            <a:avLst/>
            <a:gdLst/>
            <a:ahLst/>
            <a:cxnLst/>
            <a:rect l="l" t="t" r="r" b="b"/>
            <a:pathLst>
              <a:path w="636905" h="253365">
                <a:moveTo>
                  <a:pt x="285922" y="0"/>
                </a:moveTo>
                <a:lnTo>
                  <a:pt x="215182" y="8106"/>
                </a:lnTo>
                <a:lnTo>
                  <a:pt x="144434" y="20638"/>
                </a:lnTo>
                <a:lnTo>
                  <a:pt x="93866" y="35149"/>
                </a:lnTo>
                <a:lnTo>
                  <a:pt x="50570" y="56987"/>
                </a:lnTo>
                <a:lnTo>
                  <a:pt x="6171" y="107206"/>
                </a:lnTo>
                <a:lnTo>
                  <a:pt x="0" y="144478"/>
                </a:lnTo>
                <a:lnTo>
                  <a:pt x="9123" y="180557"/>
                </a:lnTo>
                <a:lnTo>
                  <a:pt x="67517" y="228091"/>
                </a:lnTo>
                <a:lnTo>
                  <a:pt x="110598" y="241562"/>
                </a:lnTo>
                <a:lnTo>
                  <a:pt x="158808" y="249514"/>
                </a:lnTo>
                <a:lnTo>
                  <a:pt x="209052" y="252954"/>
                </a:lnTo>
                <a:lnTo>
                  <a:pt x="258235" y="252892"/>
                </a:lnTo>
                <a:lnTo>
                  <a:pt x="303262" y="250336"/>
                </a:lnTo>
                <a:lnTo>
                  <a:pt x="368465" y="241774"/>
                </a:lnTo>
                <a:lnTo>
                  <a:pt x="408396" y="233988"/>
                </a:lnTo>
                <a:lnTo>
                  <a:pt x="451367" y="223715"/>
                </a:lnTo>
                <a:lnTo>
                  <a:pt x="494892" y="210677"/>
                </a:lnTo>
                <a:lnTo>
                  <a:pt x="536486" y="194599"/>
                </a:lnTo>
                <a:lnTo>
                  <a:pt x="594334" y="166589"/>
                </a:lnTo>
                <a:lnTo>
                  <a:pt x="636707" y="138577"/>
                </a:lnTo>
                <a:lnTo>
                  <a:pt x="612709" y="145352"/>
                </a:lnTo>
                <a:lnTo>
                  <a:pt x="581804" y="155166"/>
                </a:lnTo>
                <a:lnTo>
                  <a:pt x="545925" y="165532"/>
                </a:lnTo>
                <a:lnTo>
                  <a:pt x="507008" y="173963"/>
                </a:lnTo>
                <a:lnTo>
                  <a:pt x="453208" y="183174"/>
                </a:lnTo>
                <a:lnTo>
                  <a:pt x="403832" y="185753"/>
                </a:lnTo>
                <a:lnTo>
                  <a:pt x="363615" y="184498"/>
                </a:lnTo>
                <a:lnTo>
                  <a:pt x="317913" y="179639"/>
                </a:lnTo>
                <a:lnTo>
                  <a:pt x="273029" y="169538"/>
                </a:lnTo>
                <a:lnTo>
                  <a:pt x="235268" y="152557"/>
                </a:lnTo>
                <a:lnTo>
                  <a:pt x="206334" y="91400"/>
                </a:lnTo>
                <a:lnTo>
                  <a:pt x="217943" y="58875"/>
                </a:lnTo>
                <a:lnTo>
                  <a:pt x="239499" y="34643"/>
                </a:lnTo>
                <a:lnTo>
                  <a:pt x="264369" y="15939"/>
                </a:lnTo>
                <a:lnTo>
                  <a:pt x="285922" y="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720976" y="647229"/>
            <a:ext cx="444500" cy="308610"/>
          </a:xfrm>
          <a:custGeom>
            <a:avLst/>
            <a:gdLst/>
            <a:ahLst/>
            <a:cxnLst/>
            <a:rect l="l" t="t" r="r" b="b"/>
            <a:pathLst>
              <a:path w="444500" h="308609">
                <a:moveTo>
                  <a:pt x="350774" y="0"/>
                </a:moveTo>
                <a:lnTo>
                  <a:pt x="370812" y="27783"/>
                </a:lnTo>
                <a:lnTo>
                  <a:pt x="385046" y="60816"/>
                </a:lnTo>
                <a:lnTo>
                  <a:pt x="384355" y="96613"/>
                </a:lnTo>
                <a:lnTo>
                  <a:pt x="359619" y="132686"/>
                </a:lnTo>
                <a:lnTo>
                  <a:pt x="306562" y="171749"/>
                </a:lnTo>
                <a:lnTo>
                  <a:pt x="244664" y="206393"/>
                </a:lnTo>
                <a:lnTo>
                  <a:pt x="195448" y="226441"/>
                </a:lnTo>
                <a:lnTo>
                  <a:pt x="144534" y="243659"/>
                </a:lnTo>
                <a:lnTo>
                  <a:pt x="93761" y="257339"/>
                </a:lnTo>
                <a:lnTo>
                  <a:pt x="44970" y="266774"/>
                </a:lnTo>
                <a:lnTo>
                  <a:pt x="0" y="271254"/>
                </a:lnTo>
                <a:lnTo>
                  <a:pt x="32380" y="284664"/>
                </a:lnTo>
                <a:lnTo>
                  <a:pt x="62274" y="294477"/>
                </a:lnTo>
                <a:lnTo>
                  <a:pt x="94929" y="301525"/>
                </a:lnTo>
                <a:lnTo>
                  <a:pt x="135598" y="306640"/>
                </a:lnTo>
                <a:lnTo>
                  <a:pt x="176405" y="308067"/>
                </a:lnTo>
                <a:lnTo>
                  <a:pt x="221081" y="307007"/>
                </a:lnTo>
                <a:lnTo>
                  <a:pt x="265756" y="302079"/>
                </a:lnTo>
                <a:lnTo>
                  <a:pt x="306563" y="291903"/>
                </a:lnTo>
                <a:lnTo>
                  <a:pt x="315913" y="287477"/>
                </a:lnTo>
                <a:lnTo>
                  <a:pt x="326092" y="283052"/>
                </a:lnTo>
                <a:lnTo>
                  <a:pt x="347830" y="274210"/>
                </a:lnTo>
                <a:lnTo>
                  <a:pt x="362200" y="263890"/>
                </a:lnTo>
                <a:lnTo>
                  <a:pt x="368143" y="259284"/>
                </a:lnTo>
                <a:lnTo>
                  <a:pt x="374362" y="253571"/>
                </a:lnTo>
                <a:lnTo>
                  <a:pt x="394812" y="237032"/>
                </a:lnTo>
                <a:lnTo>
                  <a:pt x="425762" y="198424"/>
                </a:lnTo>
                <a:lnTo>
                  <a:pt x="443630" y="149449"/>
                </a:lnTo>
                <a:lnTo>
                  <a:pt x="444366" y="120886"/>
                </a:lnTo>
                <a:lnTo>
                  <a:pt x="439576" y="92324"/>
                </a:lnTo>
                <a:lnTo>
                  <a:pt x="430363" y="64870"/>
                </a:lnTo>
                <a:lnTo>
                  <a:pt x="415442" y="44368"/>
                </a:lnTo>
                <a:lnTo>
                  <a:pt x="394993" y="24695"/>
                </a:lnTo>
                <a:lnTo>
                  <a:pt x="372332" y="8893"/>
                </a:lnTo>
                <a:lnTo>
                  <a:pt x="350774" y="0"/>
                </a:lnTo>
                <a:close/>
              </a:path>
            </a:pathLst>
          </a:custGeom>
          <a:solidFill>
            <a:srgbClr val="F8E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67537" y="662406"/>
            <a:ext cx="619125" cy="182245"/>
          </a:xfrm>
          <a:custGeom>
            <a:avLst/>
            <a:gdLst/>
            <a:ahLst/>
            <a:cxnLst/>
            <a:rect l="l" t="t" r="r" b="b"/>
            <a:pathLst>
              <a:path w="619125" h="182244">
                <a:moveTo>
                  <a:pt x="464690" y="0"/>
                </a:moveTo>
                <a:lnTo>
                  <a:pt x="409621" y="2379"/>
                </a:lnTo>
                <a:lnTo>
                  <a:pt x="355588" y="8421"/>
                </a:lnTo>
                <a:lnTo>
                  <a:pt x="306494" y="17262"/>
                </a:lnTo>
                <a:lnTo>
                  <a:pt x="241395" y="35381"/>
                </a:lnTo>
                <a:lnTo>
                  <a:pt x="182742" y="58245"/>
                </a:lnTo>
                <a:lnTo>
                  <a:pt x="130845" y="84101"/>
                </a:lnTo>
                <a:lnTo>
                  <a:pt x="86011" y="111195"/>
                </a:lnTo>
                <a:lnTo>
                  <a:pt x="48551" y="137774"/>
                </a:lnTo>
                <a:lnTo>
                  <a:pt x="18774" y="162083"/>
                </a:lnTo>
                <a:lnTo>
                  <a:pt x="0" y="179566"/>
                </a:lnTo>
                <a:lnTo>
                  <a:pt x="0" y="181646"/>
                </a:lnTo>
                <a:lnTo>
                  <a:pt x="14445" y="178178"/>
                </a:lnTo>
                <a:lnTo>
                  <a:pt x="34940" y="170944"/>
                </a:lnTo>
                <a:lnTo>
                  <a:pt x="57094" y="162052"/>
                </a:lnTo>
                <a:lnTo>
                  <a:pt x="98960" y="145053"/>
                </a:lnTo>
                <a:lnTo>
                  <a:pt x="117844" y="138880"/>
                </a:lnTo>
                <a:lnTo>
                  <a:pt x="156161" y="129300"/>
                </a:lnTo>
                <a:lnTo>
                  <a:pt x="195959" y="121101"/>
                </a:lnTo>
                <a:lnTo>
                  <a:pt x="235753" y="114559"/>
                </a:lnTo>
                <a:lnTo>
                  <a:pt x="275546" y="110229"/>
                </a:lnTo>
                <a:lnTo>
                  <a:pt x="315338" y="108662"/>
                </a:lnTo>
                <a:lnTo>
                  <a:pt x="593796" y="108662"/>
                </a:lnTo>
                <a:lnTo>
                  <a:pt x="603389" y="100090"/>
                </a:lnTo>
                <a:lnTo>
                  <a:pt x="618957" y="73276"/>
                </a:lnTo>
                <a:lnTo>
                  <a:pt x="617257" y="44385"/>
                </a:lnTo>
                <a:lnTo>
                  <a:pt x="597078" y="23475"/>
                </a:lnTo>
                <a:lnTo>
                  <a:pt x="562322" y="9684"/>
                </a:lnTo>
                <a:lnTo>
                  <a:pt x="516891" y="2146"/>
                </a:lnTo>
                <a:lnTo>
                  <a:pt x="464690" y="0"/>
                </a:lnTo>
                <a:close/>
              </a:path>
              <a:path w="619125" h="182244">
                <a:moveTo>
                  <a:pt x="593796" y="108662"/>
                </a:moveTo>
                <a:lnTo>
                  <a:pt x="315338" y="108662"/>
                </a:lnTo>
                <a:lnTo>
                  <a:pt x="371254" y="110041"/>
                </a:lnTo>
                <a:lnTo>
                  <a:pt x="422195" y="119715"/>
                </a:lnTo>
                <a:lnTo>
                  <a:pt x="465399" y="139342"/>
                </a:lnTo>
                <a:lnTo>
                  <a:pt x="498102" y="170577"/>
                </a:lnTo>
                <a:lnTo>
                  <a:pt x="536882" y="150396"/>
                </a:lnTo>
                <a:lnTo>
                  <a:pt x="574004" y="126349"/>
                </a:lnTo>
                <a:lnTo>
                  <a:pt x="593796" y="108662"/>
                </a:lnTo>
                <a:close/>
              </a:path>
            </a:pathLst>
          </a:custGeom>
          <a:solidFill>
            <a:srgbClr val="00A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567699" y="824138"/>
            <a:ext cx="106680" cy="56515"/>
          </a:xfrm>
          <a:custGeom>
            <a:avLst/>
            <a:gdLst/>
            <a:ahLst/>
            <a:cxnLst/>
            <a:rect l="l" t="t" r="r" b="b"/>
            <a:pathLst>
              <a:path w="106679" h="56515">
                <a:moveTo>
                  <a:pt x="47165" y="0"/>
                </a:moveTo>
                <a:lnTo>
                  <a:pt x="41266" y="20638"/>
                </a:lnTo>
                <a:lnTo>
                  <a:pt x="0" y="26539"/>
                </a:lnTo>
                <a:lnTo>
                  <a:pt x="35367" y="35385"/>
                </a:lnTo>
                <a:lnTo>
                  <a:pt x="26522" y="56024"/>
                </a:lnTo>
                <a:lnTo>
                  <a:pt x="58954" y="38331"/>
                </a:lnTo>
                <a:lnTo>
                  <a:pt x="94321" y="47177"/>
                </a:lnTo>
                <a:lnTo>
                  <a:pt x="76633" y="29484"/>
                </a:lnTo>
                <a:lnTo>
                  <a:pt x="106110" y="11791"/>
                </a:lnTo>
                <a:lnTo>
                  <a:pt x="64844" y="17692"/>
                </a:lnTo>
                <a:lnTo>
                  <a:pt x="47165" y="0"/>
                </a:lnTo>
                <a:close/>
              </a:path>
            </a:pathLst>
          </a:custGeom>
          <a:solidFill>
            <a:srgbClr val="F8E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544115" y="912592"/>
            <a:ext cx="188649" cy="9729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638441" y="710628"/>
            <a:ext cx="427990" cy="78740"/>
          </a:xfrm>
          <a:custGeom>
            <a:avLst/>
            <a:gdLst/>
            <a:ahLst/>
            <a:cxnLst/>
            <a:rect l="l" t="t" r="r" b="b"/>
            <a:pathLst>
              <a:path w="427990" h="78740">
                <a:moveTo>
                  <a:pt x="120853" y="13271"/>
                </a:moveTo>
                <a:lnTo>
                  <a:pt x="89941" y="20497"/>
                </a:lnTo>
                <a:lnTo>
                  <a:pt x="54889" y="31330"/>
                </a:lnTo>
                <a:lnTo>
                  <a:pt x="22606" y="42710"/>
                </a:lnTo>
                <a:lnTo>
                  <a:pt x="0" y="51600"/>
                </a:lnTo>
                <a:lnTo>
                  <a:pt x="6210" y="49847"/>
                </a:lnTo>
                <a:lnTo>
                  <a:pt x="12153" y="48641"/>
                </a:lnTo>
                <a:lnTo>
                  <a:pt x="18643" y="47447"/>
                </a:lnTo>
                <a:lnTo>
                  <a:pt x="26530" y="45694"/>
                </a:lnTo>
                <a:lnTo>
                  <a:pt x="51485" y="40868"/>
                </a:lnTo>
                <a:lnTo>
                  <a:pt x="112001" y="28003"/>
                </a:lnTo>
                <a:lnTo>
                  <a:pt x="120853" y="13271"/>
                </a:lnTo>
                <a:close/>
              </a:path>
              <a:path w="427990" h="78740">
                <a:moveTo>
                  <a:pt x="297713" y="4419"/>
                </a:moveTo>
                <a:lnTo>
                  <a:pt x="269760" y="1104"/>
                </a:lnTo>
                <a:lnTo>
                  <a:pt x="242074" y="0"/>
                </a:lnTo>
                <a:lnTo>
                  <a:pt x="212737" y="1104"/>
                </a:lnTo>
                <a:lnTo>
                  <a:pt x="179806" y="4419"/>
                </a:lnTo>
                <a:lnTo>
                  <a:pt x="168021" y="22110"/>
                </a:lnTo>
                <a:lnTo>
                  <a:pt x="197167" y="20497"/>
                </a:lnTo>
                <a:lnTo>
                  <a:pt x="229552" y="20421"/>
                </a:lnTo>
                <a:lnTo>
                  <a:pt x="255473" y="21691"/>
                </a:lnTo>
                <a:lnTo>
                  <a:pt x="282968" y="25057"/>
                </a:lnTo>
                <a:lnTo>
                  <a:pt x="286397" y="20269"/>
                </a:lnTo>
                <a:lnTo>
                  <a:pt x="297713" y="4419"/>
                </a:lnTo>
                <a:close/>
              </a:path>
              <a:path w="427990" h="78740">
                <a:moveTo>
                  <a:pt x="427418" y="57492"/>
                </a:moveTo>
                <a:lnTo>
                  <a:pt x="424459" y="57492"/>
                </a:lnTo>
                <a:lnTo>
                  <a:pt x="409219" y="44869"/>
                </a:lnTo>
                <a:lnTo>
                  <a:pt x="390931" y="33909"/>
                </a:lnTo>
                <a:lnTo>
                  <a:pt x="370992" y="25158"/>
                </a:lnTo>
                <a:lnTo>
                  <a:pt x="350774" y="19164"/>
                </a:lnTo>
                <a:lnTo>
                  <a:pt x="336042" y="36855"/>
                </a:lnTo>
                <a:lnTo>
                  <a:pt x="349808" y="43586"/>
                </a:lnTo>
                <a:lnTo>
                  <a:pt x="364401" y="50863"/>
                </a:lnTo>
                <a:lnTo>
                  <a:pt x="379552" y="59245"/>
                </a:lnTo>
                <a:lnTo>
                  <a:pt x="394995" y="69291"/>
                </a:lnTo>
                <a:lnTo>
                  <a:pt x="403821" y="78130"/>
                </a:lnTo>
                <a:lnTo>
                  <a:pt x="410832" y="73253"/>
                </a:lnTo>
                <a:lnTo>
                  <a:pt x="417830" y="67818"/>
                </a:lnTo>
                <a:lnTo>
                  <a:pt x="423722" y="62382"/>
                </a:lnTo>
                <a:lnTo>
                  <a:pt x="427418" y="574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856564" y="797610"/>
            <a:ext cx="274320" cy="142875"/>
          </a:xfrm>
          <a:custGeom>
            <a:avLst/>
            <a:gdLst/>
            <a:ahLst/>
            <a:cxnLst/>
            <a:rect l="l" t="t" r="r" b="b"/>
            <a:pathLst>
              <a:path w="274319" h="142875">
                <a:moveTo>
                  <a:pt x="110998" y="127419"/>
                </a:moveTo>
                <a:lnTo>
                  <a:pt x="109067" y="120878"/>
                </a:lnTo>
                <a:lnTo>
                  <a:pt x="109067" y="114985"/>
                </a:lnTo>
                <a:lnTo>
                  <a:pt x="106121" y="112039"/>
                </a:lnTo>
                <a:lnTo>
                  <a:pt x="109067" y="106146"/>
                </a:lnTo>
                <a:lnTo>
                  <a:pt x="101930" y="106006"/>
                </a:lnTo>
                <a:lnTo>
                  <a:pt x="93967" y="105041"/>
                </a:lnTo>
                <a:lnTo>
                  <a:pt x="85432" y="102412"/>
                </a:lnTo>
                <a:lnTo>
                  <a:pt x="76631" y="97294"/>
                </a:lnTo>
                <a:lnTo>
                  <a:pt x="59690" y="93789"/>
                </a:lnTo>
                <a:lnTo>
                  <a:pt x="40538" y="95821"/>
                </a:lnTo>
                <a:lnTo>
                  <a:pt x="26898" y="102273"/>
                </a:lnTo>
                <a:lnTo>
                  <a:pt x="26530" y="112039"/>
                </a:lnTo>
                <a:lnTo>
                  <a:pt x="29476" y="117932"/>
                </a:lnTo>
                <a:lnTo>
                  <a:pt x="35369" y="120878"/>
                </a:lnTo>
                <a:lnTo>
                  <a:pt x="41275" y="120878"/>
                </a:lnTo>
                <a:lnTo>
                  <a:pt x="85483" y="114985"/>
                </a:lnTo>
                <a:lnTo>
                  <a:pt x="69634" y="120243"/>
                </a:lnTo>
                <a:lnTo>
                  <a:pt x="44958" y="126047"/>
                </a:lnTo>
                <a:lnTo>
                  <a:pt x="19164" y="130746"/>
                </a:lnTo>
                <a:lnTo>
                  <a:pt x="0" y="132676"/>
                </a:lnTo>
                <a:lnTo>
                  <a:pt x="32423" y="138569"/>
                </a:lnTo>
                <a:lnTo>
                  <a:pt x="56007" y="126784"/>
                </a:lnTo>
                <a:lnTo>
                  <a:pt x="64566" y="135724"/>
                </a:lnTo>
                <a:lnTo>
                  <a:pt x="75907" y="140792"/>
                </a:lnTo>
                <a:lnTo>
                  <a:pt x="88341" y="142544"/>
                </a:lnTo>
                <a:lnTo>
                  <a:pt x="100228" y="141528"/>
                </a:lnTo>
                <a:lnTo>
                  <a:pt x="104914" y="138303"/>
                </a:lnTo>
                <a:lnTo>
                  <a:pt x="109067" y="133413"/>
                </a:lnTo>
                <a:lnTo>
                  <a:pt x="110998" y="127419"/>
                </a:lnTo>
                <a:close/>
              </a:path>
              <a:path w="274319" h="142875">
                <a:moveTo>
                  <a:pt x="212242" y="73710"/>
                </a:moveTo>
                <a:lnTo>
                  <a:pt x="209296" y="64858"/>
                </a:lnTo>
                <a:lnTo>
                  <a:pt x="203390" y="58966"/>
                </a:lnTo>
                <a:lnTo>
                  <a:pt x="205092" y="57264"/>
                </a:lnTo>
                <a:lnTo>
                  <a:pt x="206336" y="56019"/>
                </a:lnTo>
                <a:lnTo>
                  <a:pt x="200901" y="56438"/>
                </a:lnTo>
                <a:lnTo>
                  <a:pt x="193814" y="57124"/>
                </a:lnTo>
                <a:lnTo>
                  <a:pt x="185623" y="57264"/>
                </a:lnTo>
                <a:lnTo>
                  <a:pt x="176872" y="56019"/>
                </a:lnTo>
                <a:lnTo>
                  <a:pt x="163880" y="56756"/>
                </a:lnTo>
                <a:lnTo>
                  <a:pt x="150329" y="61912"/>
                </a:lnTo>
                <a:lnTo>
                  <a:pt x="141211" y="69291"/>
                </a:lnTo>
                <a:lnTo>
                  <a:pt x="141490" y="76657"/>
                </a:lnTo>
                <a:lnTo>
                  <a:pt x="144437" y="79603"/>
                </a:lnTo>
                <a:lnTo>
                  <a:pt x="153276" y="82562"/>
                </a:lnTo>
                <a:lnTo>
                  <a:pt x="156222" y="82562"/>
                </a:lnTo>
                <a:lnTo>
                  <a:pt x="188658" y="64858"/>
                </a:lnTo>
                <a:lnTo>
                  <a:pt x="178574" y="73291"/>
                </a:lnTo>
                <a:lnTo>
                  <a:pt x="161023" y="83667"/>
                </a:lnTo>
                <a:lnTo>
                  <a:pt x="141808" y="93472"/>
                </a:lnTo>
                <a:lnTo>
                  <a:pt x="126746" y="100241"/>
                </a:lnTo>
                <a:lnTo>
                  <a:pt x="147396" y="100241"/>
                </a:lnTo>
                <a:lnTo>
                  <a:pt x="168021" y="82562"/>
                </a:lnTo>
                <a:lnTo>
                  <a:pt x="176085" y="88404"/>
                </a:lnTo>
                <a:lnTo>
                  <a:pt x="186080" y="91770"/>
                </a:lnTo>
                <a:lnTo>
                  <a:pt x="196621" y="91262"/>
                </a:lnTo>
                <a:lnTo>
                  <a:pt x="206336" y="85509"/>
                </a:lnTo>
                <a:lnTo>
                  <a:pt x="212242" y="82562"/>
                </a:lnTo>
                <a:lnTo>
                  <a:pt x="212242" y="73710"/>
                </a:lnTo>
                <a:close/>
              </a:path>
              <a:path w="274319" h="142875">
                <a:moveTo>
                  <a:pt x="274129" y="17691"/>
                </a:moveTo>
                <a:lnTo>
                  <a:pt x="268249" y="11785"/>
                </a:lnTo>
                <a:lnTo>
                  <a:pt x="262343" y="8839"/>
                </a:lnTo>
                <a:lnTo>
                  <a:pt x="259397" y="5892"/>
                </a:lnTo>
                <a:lnTo>
                  <a:pt x="256451" y="5892"/>
                </a:lnTo>
                <a:lnTo>
                  <a:pt x="256451" y="0"/>
                </a:lnTo>
                <a:lnTo>
                  <a:pt x="253504" y="2946"/>
                </a:lnTo>
                <a:lnTo>
                  <a:pt x="244652" y="5892"/>
                </a:lnTo>
                <a:lnTo>
                  <a:pt x="232867" y="5892"/>
                </a:lnTo>
                <a:lnTo>
                  <a:pt x="223469" y="10452"/>
                </a:lnTo>
                <a:lnTo>
                  <a:pt x="215188" y="18059"/>
                </a:lnTo>
                <a:lnTo>
                  <a:pt x="211315" y="26212"/>
                </a:lnTo>
                <a:lnTo>
                  <a:pt x="215176" y="32435"/>
                </a:lnTo>
                <a:lnTo>
                  <a:pt x="229920" y="32435"/>
                </a:lnTo>
                <a:lnTo>
                  <a:pt x="247611" y="11785"/>
                </a:lnTo>
                <a:lnTo>
                  <a:pt x="242544" y="20675"/>
                </a:lnTo>
                <a:lnTo>
                  <a:pt x="233603" y="32054"/>
                </a:lnTo>
                <a:lnTo>
                  <a:pt x="223558" y="42887"/>
                </a:lnTo>
                <a:lnTo>
                  <a:pt x="215176" y="50114"/>
                </a:lnTo>
                <a:lnTo>
                  <a:pt x="229920" y="47167"/>
                </a:lnTo>
                <a:lnTo>
                  <a:pt x="238772" y="29476"/>
                </a:lnTo>
                <a:lnTo>
                  <a:pt x="247980" y="32702"/>
                </a:lnTo>
                <a:lnTo>
                  <a:pt x="257187" y="33172"/>
                </a:lnTo>
                <a:lnTo>
                  <a:pt x="265290" y="30314"/>
                </a:lnTo>
                <a:lnTo>
                  <a:pt x="266026" y="29476"/>
                </a:lnTo>
                <a:lnTo>
                  <a:pt x="271195" y="23583"/>
                </a:lnTo>
                <a:lnTo>
                  <a:pt x="274129" y="17691"/>
                </a:lnTo>
                <a:close/>
              </a:path>
            </a:pathLst>
          </a:custGeom>
          <a:solidFill>
            <a:srgbClr val="00A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4370" y="1433906"/>
            <a:ext cx="738505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009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4370" y="1832957"/>
            <a:ext cx="8132445" cy="4504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5813" y="860805"/>
            <a:ext cx="7302500" cy="5266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935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vzdělávací program MMR –</a:t>
            </a:r>
            <a:r>
              <a:rPr sz="2800" spc="-10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000099"/>
                </a:solidFill>
                <a:latin typeface="Arial"/>
                <a:cs typeface="Arial"/>
              </a:rPr>
              <a:t>A4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700" dirty="0">
              <a:latin typeface="Arial"/>
              <a:cs typeface="Arial"/>
            </a:endParaRPr>
          </a:p>
          <a:p>
            <a:pPr marR="762000" algn="ctr">
              <a:lnSpc>
                <a:spcPct val="100000"/>
              </a:lnSpc>
            </a:pPr>
            <a:r>
              <a:rPr sz="2800" b="1" spc="-5" dirty="0">
                <a:solidFill>
                  <a:srgbClr val="000099"/>
                </a:solidFill>
                <a:latin typeface="Arial"/>
                <a:cs typeface="Arial"/>
              </a:rPr>
              <a:t>ZÁKON O</a:t>
            </a:r>
            <a:r>
              <a:rPr sz="2800" b="1" spc="2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0099"/>
                </a:solidFill>
                <a:latin typeface="Arial"/>
                <a:cs typeface="Arial"/>
              </a:rPr>
              <a:t>ZADÁVÁNÍ</a:t>
            </a:r>
            <a:endParaRPr sz="2800" dirty="0">
              <a:latin typeface="Arial"/>
              <a:cs typeface="Arial"/>
            </a:endParaRPr>
          </a:p>
          <a:p>
            <a:pPr marR="764540" algn="ctr">
              <a:lnSpc>
                <a:spcPct val="100000"/>
              </a:lnSpc>
            </a:pPr>
            <a:r>
              <a:rPr sz="2800" b="1" spc="-10" dirty="0">
                <a:solidFill>
                  <a:srgbClr val="000099"/>
                </a:solidFill>
                <a:latin typeface="Arial"/>
                <a:cs typeface="Arial"/>
              </a:rPr>
              <a:t>VEŘEJNÝCH ZAKÁZEK </a:t>
            </a:r>
            <a:r>
              <a:rPr sz="2800" b="1" spc="-5" dirty="0">
                <a:solidFill>
                  <a:srgbClr val="000099"/>
                </a:solidFill>
                <a:latin typeface="Arial"/>
                <a:cs typeface="Arial"/>
              </a:rPr>
              <a:t>č.134/2016</a:t>
            </a:r>
            <a:r>
              <a:rPr sz="2800" b="1" spc="10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800" b="1" spc="-15" dirty="0">
                <a:solidFill>
                  <a:srgbClr val="000099"/>
                </a:solidFill>
                <a:latin typeface="Arial"/>
                <a:cs typeface="Arial"/>
              </a:rPr>
              <a:t>Sb.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600" dirty="0">
              <a:latin typeface="Arial"/>
              <a:cs typeface="Arial"/>
            </a:endParaRPr>
          </a:p>
          <a:p>
            <a:pPr marL="655320" marR="1418590" indent="309245">
              <a:lnSpc>
                <a:spcPct val="100000"/>
              </a:lnSpc>
            </a:pPr>
            <a:r>
              <a:rPr sz="4400" b="1" dirty="0">
                <a:solidFill>
                  <a:srgbClr val="000099"/>
                </a:solidFill>
                <a:latin typeface="Arial"/>
                <a:cs typeface="Arial"/>
              </a:rPr>
              <a:t>ZJEDNODUŠENÉ  PODLIMITNÍ</a:t>
            </a:r>
            <a:r>
              <a:rPr sz="4400" b="1" spc="-6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4400" b="1" spc="-5" dirty="0">
                <a:solidFill>
                  <a:srgbClr val="000099"/>
                </a:solidFill>
                <a:latin typeface="Arial"/>
                <a:cs typeface="Arial"/>
              </a:rPr>
              <a:t>ŘÍZENÍ</a:t>
            </a:r>
            <a:endParaRPr lang="cs-CZ" sz="4400" b="1" spc="-5" dirty="0">
              <a:solidFill>
                <a:srgbClr val="000099"/>
              </a:solidFill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3095"/>
              </a:spcBef>
            </a:pPr>
            <a:r>
              <a:rPr lang="cs-CZ" sz="1800" spc="-5" dirty="0">
                <a:solidFill>
                  <a:srgbClr val="000099"/>
                </a:solidFill>
                <a:latin typeface="Arial"/>
                <a:cs typeface="Arial"/>
              </a:rPr>
              <a:t>Odbor strategií, práva a elektronizace veřejných zakázek</a:t>
            </a:r>
            <a:endParaRPr lang="cs-CZ"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5212"/>
            <a:ext cx="7469505" cy="19869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Z může </a:t>
            </a:r>
            <a:r>
              <a:rPr sz="2800" dirty="0">
                <a:latin typeface="Arial"/>
                <a:cs typeface="Arial"/>
              </a:rPr>
              <a:t>výzvu </a:t>
            </a:r>
            <a:r>
              <a:rPr sz="2800" spc="-5" dirty="0">
                <a:latin typeface="Arial"/>
                <a:cs typeface="Arial"/>
              </a:rPr>
              <a:t>odeslat některým dodavatelům –  pak jich musí </a:t>
            </a:r>
            <a:r>
              <a:rPr sz="2800" dirty="0">
                <a:latin typeface="Arial"/>
                <a:cs typeface="Arial"/>
              </a:rPr>
              <a:t>být </a:t>
            </a:r>
            <a:r>
              <a:rPr sz="2800" spc="-5" dirty="0">
                <a:latin typeface="Arial"/>
                <a:cs typeface="Arial"/>
              </a:rPr>
              <a:t>alespoň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5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5"/>
              </a:spcBef>
            </a:pPr>
            <a:r>
              <a:rPr sz="2800" spc="-5" dirty="0">
                <a:latin typeface="Arial"/>
                <a:cs typeface="Arial"/>
              </a:rPr>
              <a:t>výslovný </a:t>
            </a:r>
            <a:r>
              <a:rPr sz="2800" dirty="0">
                <a:latin typeface="Arial"/>
                <a:cs typeface="Arial"/>
              </a:rPr>
              <a:t>zákaz </a:t>
            </a:r>
            <a:r>
              <a:rPr sz="2800" spc="-5" dirty="0">
                <a:latin typeface="Arial"/>
                <a:cs typeface="Arial"/>
              </a:rPr>
              <a:t>jednání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(!)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259778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Zahájení</a:t>
            </a:r>
            <a:r>
              <a:rPr spc="-85" dirty="0"/>
              <a:t> </a:t>
            </a:r>
            <a:r>
              <a:rPr dirty="0"/>
              <a:t>ZPŘ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07473"/>
            <a:ext cx="7908290" cy="3129062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spcBef>
                <a:spcPts val="700"/>
              </a:spcBef>
            </a:pPr>
            <a:r>
              <a:rPr lang="cs-CZ" sz="3000" b="1" dirty="0">
                <a:latin typeface="Arial"/>
                <a:cs typeface="Arial"/>
              </a:rPr>
              <a:t>nelze </a:t>
            </a:r>
            <a:r>
              <a:rPr lang="cs-CZ" sz="3000" b="1" spc="-5" dirty="0">
                <a:latin typeface="Arial"/>
                <a:cs typeface="Arial"/>
              </a:rPr>
              <a:t>bezdůvodně</a:t>
            </a:r>
            <a:r>
              <a:rPr lang="cs-CZ" sz="3000" spc="-5" dirty="0">
                <a:latin typeface="Arial"/>
                <a:cs typeface="Arial"/>
              </a:rPr>
              <a:t>, není přípustná</a:t>
            </a:r>
            <a:r>
              <a:rPr lang="cs-CZ" sz="3000" spc="-45" dirty="0">
                <a:latin typeface="Arial"/>
                <a:cs typeface="Arial"/>
              </a:rPr>
              <a:t> </a:t>
            </a:r>
            <a:r>
              <a:rPr lang="cs-CZ" sz="3000" dirty="0">
                <a:latin typeface="Arial"/>
                <a:cs typeface="Arial"/>
              </a:rPr>
              <a:t>výhrada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lang="cs-CZ" sz="3000" dirty="0">
                <a:latin typeface="Arial"/>
                <a:cs typeface="Arial"/>
              </a:rPr>
              <a:t>po uplynutí lhůty pro nabídek není žádný účastník zadávacího řízení (povinně)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lang="cs-CZ" sz="3000" dirty="0">
                <a:latin typeface="Arial"/>
                <a:cs typeface="Arial"/>
              </a:rPr>
              <a:t>zanikne účast v zadávacím řízení vybranému dodavateli po jeho vyloučení,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endParaRPr lang="cs-CZ" sz="3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609028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Zrušení zadávacího řízení </a:t>
            </a:r>
            <a:r>
              <a:rPr dirty="0"/>
              <a:t>§</a:t>
            </a:r>
            <a:r>
              <a:rPr spc="-105" dirty="0"/>
              <a:t> </a:t>
            </a:r>
            <a:r>
              <a:rPr spc="-10" dirty="0"/>
              <a:t>127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653D85-F526-56F6-0743-9CF5AC8C7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433906"/>
            <a:ext cx="7385050" cy="492443"/>
          </a:xfrm>
        </p:spPr>
        <p:txBody>
          <a:bodyPr/>
          <a:lstStyle/>
          <a:p>
            <a:r>
              <a:rPr lang="cs-CZ" spc="-5" dirty="0"/>
              <a:t>Zrušení zadávacího řízení </a:t>
            </a:r>
            <a:r>
              <a:rPr lang="cs-CZ" dirty="0"/>
              <a:t>§</a:t>
            </a:r>
            <a:r>
              <a:rPr lang="cs-CZ" spc="-105" dirty="0"/>
              <a:t> </a:t>
            </a:r>
            <a:r>
              <a:rPr lang="cs-CZ" spc="-10" dirty="0"/>
              <a:t>127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F905E2-B15D-10FB-7612-ECA8AD3E2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70" y="1832957"/>
            <a:ext cx="8132445" cy="4829527"/>
          </a:xfrm>
        </p:spPr>
        <p:txBody>
          <a:bodyPr/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lang="cs-CZ" sz="2800" dirty="0">
                <a:latin typeface="Arial"/>
                <a:cs typeface="Arial"/>
              </a:rPr>
              <a:t>odpadly důvody pro pokračování v zadávacím řízení v důsledku podstatné změny okolností, která nastala po zahájení zadávacího řízení a kterou zadavatel jednající s řádnou péčí nemohl předvídat a ani ji nezpůsobil,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lang="cs-CZ" sz="2800" dirty="0">
                <a:latin typeface="Arial"/>
                <a:cs typeface="Arial"/>
              </a:rPr>
              <a:t>v průběhu zadávacího řízení se vyskytly důvody hodné zvláštního zřetele, včetně důvodů ekonomických, pro které nelze po zadavateli požadovat, aby v zadávacím řízení pokračoval, bez ohledu na to, zda tyto důvody zadavatel způsobil či nikoliv,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778604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F6F473-EE88-F351-7129-CBDF527FA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433906"/>
            <a:ext cx="7385050" cy="492443"/>
          </a:xfrm>
        </p:spPr>
        <p:txBody>
          <a:bodyPr/>
          <a:lstStyle/>
          <a:p>
            <a:r>
              <a:rPr lang="cs-CZ" spc="-5" dirty="0"/>
              <a:t>Zrušení zadávacího řízení </a:t>
            </a:r>
            <a:r>
              <a:rPr lang="cs-CZ" dirty="0"/>
              <a:t>§</a:t>
            </a:r>
            <a:r>
              <a:rPr lang="cs-CZ" spc="-105" dirty="0"/>
              <a:t> </a:t>
            </a:r>
            <a:r>
              <a:rPr lang="cs-CZ" spc="-10" dirty="0"/>
              <a:t>127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B79757-5CC2-A609-AB9E-5E6A44B77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70" y="2209800"/>
            <a:ext cx="8132445" cy="3608680"/>
          </a:xfrm>
        </p:spPr>
        <p:txBody>
          <a:bodyPr/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lang="cs-CZ" sz="2400" dirty="0">
                <a:latin typeface="Arial"/>
                <a:cs typeface="Arial"/>
              </a:rPr>
              <a:t>zadavatel neobdržel dotaci, z níž měla být veřejná zakázka zcela nebo částečně uhrazena,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lang="cs-CZ" sz="2400" dirty="0">
                <a:latin typeface="Arial"/>
                <a:cs typeface="Arial"/>
              </a:rPr>
              <a:t>vybraný dodavatel v zadávacím řízení obsahujícím soutěž o návrh předložil nabídku pro zadavatele ekonomicky nepřijatelnou,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lang="cs-CZ" sz="2400" dirty="0">
                <a:latin typeface="Arial"/>
                <a:cs typeface="Arial"/>
              </a:rPr>
              <a:t>se jedná o zadávací řízení, které zadavatel zahájil, i když k tomu nebyl povinen, nebo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lang="cs-CZ" sz="2400" dirty="0">
                <a:latin typeface="Arial"/>
                <a:cs typeface="Arial"/>
              </a:rPr>
              <a:t>je v zadávacím řízení jediný účastník zadávacího řízení.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180667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161E3F-3074-78C4-2F41-BC7C3A6F7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433906"/>
            <a:ext cx="7385050" cy="492443"/>
          </a:xfrm>
        </p:spPr>
        <p:txBody>
          <a:bodyPr/>
          <a:lstStyle/>
          <a:p>
            <a:r>
              <a:rPr lang="cs-CZ" dirty="0"/>
              <a:t>Oznámení o zrušení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393F6C-888D-17CD-F145-9372EB55C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70" y="2667000"/>
            <a:ext cx="8132445" cy="1538883"/>
          </a:xfrm>
        </p:spPr>
        <p:txBody>
          <a:bodyPr/>
          <a:lstStyle/>
          <a:p>
            <a:r>
              <a:rPr lang="cs-CZ" b="1" dirty="0"/>
              <a:t>Oznámení o zrušení </a:t>
            </a:r>
            <a:r>
              <a:rPr lang="cs-CZ" dirty="0"/>
              <a:t>zjednodušeného podlimitního řízení zadavatel </a:t>
            </a:r>
            <a:r>
              <a:rPr lang="cs-CZ" b="1" dirty="0"/>
              <a:t>uveřejní na profilu zadavatele do 5 pracovních dnů od rozhodnutí</a:t>
            </a:r>
            <a:r>
              <a:rPr lang="cs-CZ" dirty="0"/>
              <a:t> o zrušení zadávacího řízení.</a:t>
            </a:r>
          </a:p>
        </p:txBody>
      </p:sp>
    </p:spTree>
    <p:extLst>
      <p:ext uri="{BB962C8B-B14F-4D97-AF65-F5344CB8AC3E}">
        <p14:creationId xmlns:p14="http://schemas.microsoft.com/office/powerpoint/2010/main" val="181004615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1828800"/>
            <a:ext cx="7907630" cy="28389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5800"/>
              </a:lnSpc>
              <a:spcBef>
                <a:spcPts val="95"/>
              </a:spcBef>
            </a:pPr>
            <a:r>
              <a:rPr sz="3000" dirty="0">
                <a:latin typeface="Arial"/>
                <a:cs typeface="Arial"/>
              </a:rPr>
              <a:t>vyhotovuje Z o </a:t>
            </a:r>
            <a:r>
              <a:rPr sz="3000" dirty="0" err="1">
                <a:latin typeface="Arial"/>
                <a:cs typeface="Arial"/>
              </a:rPr>
              <a:t>každém</a:t>
            </a:r>
            <a:r>
              <a:rPr sz="3000" spc="-13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ZŘ</a:t>
            </a:r>
            <a:endParaRPr lang="cs-CZ" sz="3000" dirty="0">
              <a:latin typeface="Arial"/>
              <a:cs typeface="Arial"/>
            </a:endParaRPr>
          </a:p>
          <a:p>
            <a:pPr marL="12700" marR="5080">
              <a:lnSpc>
                <a:spcPct val="155800"/>
              </a:lnSpc>
              <a:spcBef>
                <a:spcPts val="95"/>
              </a:spcBef>
            </a:pPr>
            <a:r>
              <a:rPr sz="3000" spc="-5" dirty="0" err="1">
                <a:latin typeface="Arial"/>
                <a:cs typeface="Arial"/>
              </a:rPr>
              <a:t>uveřejnění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5" dirty="0" err="1">
                <a:latin typeface="Arial"/>
                <a:cs typeface="Arial"/>
              </a:rPr>
              <a:t>na</a:t>
            </a:r>
            <a:r>
              <a:rPr sz="3000" spc="-45" dirty="0">
                <a:latin typeface="Arial"/>
                <a:cs typeface="Arial"/>
              </a:rPr>
              <a:t> </a:t>
            </a:r>
            <a:r>
              <a:rPr sz="3000" spc="-10" dirty="0" err="1">
                <a:latin typeface="Arial"/>
                <a:cs typeface="Arial"/>
              </a:rPr>
              <a:t>profilu</a:t>
            </a:r>
            <a:r>
              <a:rPr lang="cs-CZ" sz="3000" spc="-10" dirty="0">
                <a:latin typeface="Arial"/>
                <a:cs typeface="Arial"/>
              </a:rPr>
              <a:t> 30 pracovních dnů</a:t>
            </a:r>
          </a:p>
          <a:p>
            <a:pPr marL="12700" marR="5080">
              <a:lnSpc>
                <a:spcPct val="155800"/>
              </a:lnSpc>
              <a:spcBef>
                <a:spcPts val="95"/>
              </a:spcBef>
            </a:pPr>
            <a:r>
              <a:rPr lang="cs-CZ" sz="3000" spc="-10" dirty="0">
                <a:latin typeface="Arial"/>
                <a:cs typeface="Arial"/>
              </a:rPr>
              <a:t>strojově čitelný formát</a:t>
            </a:r>
          </a:p>
          <a:p>
            <a:pPr marL="12700" marR="5080">
              <a:lnSpc>
                <a:spcPct val="155800"/>
              </a:lnSpc>
              <a:spcBef>
                <a:spcPts val="95"/>
              </a:spcBef>
            </a:pPr>
            <a:endParaRPr sz="3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526288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Písemná </a:t>
            </a:r>
            <a:r>
              <a:rPr dirty="0"/>
              <a:t>zpráva</a:t>
            </a:r>
            <a:r>
              <a:rPr spc="-65" dirty="0"/>
              <a:t> </a:t>
            </a:r>
            <a:r>
              <a:rPr spc="-5" dirty="0"/>
              <a:t>zadavatele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6737"/>
            <a:ext cx="7867015" cy="459625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46685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označení </a:t>
            </a:r>
            <a:r>
              <a:rPr sz="2000" spc="-5" dirty="0">
                <a:latin typeface="Arial"/>
                <a:cs typeface="Arial"/>
              </a:rPr>
              <a:t>zadavatele, předmět </a:t>
            </a:r>
            <a:r>
              <a:rPr sz="2000" dirty="0">
                <a:latin typeface="Arial"/>
                <a:cs typeface="Arial"/>
              </a:rPr>
              <a:t>veřejné zakázky a cenu sjednanou</a:t>
            </a:r>
            <a:r>
              <a:rPr sz="2000" spc="-229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ve  smlouvě </a:t>
            </a:r>
            <a:r>
              <a:rPr sz="2000" spc="-5" dirty="0">
                <a:latin typeface="Arial"/>
                <a:cs typeface="Arial"/>
              </a:rPr>
              <a:t>na </a:t>
            </a:r>
            <a:r>
              <a:rPr sz="2000" dirty="0">
                <a:latin typeface="Arial"/>
                <a:cs typeface="Arial"/>
              </a:rPr>
              <a:t>veřejnou zakázku, pokud </a:t>
            </a:r>
            <a:r>
              <a:rPr sz="2000" spc="-5" dirty="0">
                <a:latin typeface="Arial"/>
                <a:cs typeface="Arial"/>
              </a:rPr>
              <a:t>byla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uzavřena</a:t>
            </a:r>
            <a:endParaRPr sz="2000" dirty="0">
              <a:latin typeface="Arial"/>
              <a:cs typeface="Arial"/>
            </a:endParaRPr>
          </a:p>
          <a:p>
            <a:pPr marL="12700" marR="3584575">
              <a:lnSpc>
                <a:spcPct val="112500"/>
              </a:lnSpc>
            </a:pPr>
            <a:r>
              <a:rPr sz="2000" spc="-5" dirty="0">
                <a:latin typeface="Arial"/>
                <a:cs typeface="Arial"/>
              </a:rPr>
              <a:t>použitý druh zadávacího </a:t>
            </a:r>
            <a:r>
              <a:rPr sz="2000" dirty="0" err="1">
                <a:latin typeface="Arial"/>
                <a:cs typeface="Arial"/>
              </a:rPr>
              <a:t>řízení</a:t>
            </a:r>
            <a:r>
              <a:rPr sz="2000" dirty="0">
                <a:latin typeface="Arial"/>
                <a:cs typeface="Arial"/>
              </a:rPr>
              <a:t>  </a:t>
            </a:r>
            <a:r>
              <a:rPr lang="cs-CZ" sz="2000" dirty="0">
                <a:latin typeface="Arial"/>
                <a:cs typeface="Arial"/>
              </a:rPr>
              <a:t>označení účastníků zadávacího řízení a </a:t>
            </a:r>
            <a:r>
              <a:rPr lang="cs-CZ" sz="2000" b="1" dirty="0">
                <a:latin typeface="Arial"/>
                <a:cs typeface="Arial"/>
              </a:rPr>
              <a:t>uvedení jejich nabídkových cen</a:t>
            </a:r>
            <a:r>
              <a:rPr lang="cs-CZ" sz="2000" dirty="0">
                <a:latin typeface="Arial"/>
                <a:cs typeface="Arial"/>
              </a:rPr>
              <a:t>,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000" dirty="0">
                <a:latin typeface="Arial"/>
                <a:cs typeface="Arial"/>
              </a:rPr>
              <a:t>označení všech </a:t>
            </a:r>
            <a:r>
              <a:rPr sz="2000" spc="-5" dirty="0">
                <a:latin typeface="Arial"/>
                <a:cs typeface="Arial"/>
              </a:rPr>
              <a:t>vyloučených </a:t>
            </a:r>
            <a:r>
              <a:rPr sz="2000" dirty="0">
                <a:latin typeface="Arial"/>
                <a:cs typeface="Arial"/>
              </a:rPr>
              <a:t>účastníků </a:t>
            </a:r>
            <a:r>
              <a:rPr sz="2000" spc="-5" dirty="0">
                <a:latin typeface="Arial"/>
                <a:cs typeface="Arial"/>
              </a:rPr>
              <a:t>zadávacího </a:t>
            </a:r>
            <a:r>
              <a:rPr sz="2000" dirty="0">
                <a:latin typeface="Arial"/>
                <a:cs typeface="Arial"/>
              </a:rPr>
              <a:t>řízení s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uvedením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důvodu jejich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vyloučení</a:t>
            </a:r>
            <a:endParaRPr sz="2000" dirty="0">
              <a:latin typeface="Arial"/>
              <a:cs typeface="Arial"/>
            </a:endParaRPr>
          </a:p>
          <a:p>
            <a:pPr marL="12700" marR="226695">
              <a:lnSpc>
                <a:spcPct val="100000"/>
              </a:lnSpc>
              <a:spcBef>
                <a:spcPts val="300"/>
              </a:spcBef>
            </a:pPr>
            <a:r>
              <a:rPr sz="2000" dirty="0">
                <a:latin typeface="Arial"/>
                <a:cs typeface="Arial"/>
              </a:rPr>
              <a:t>označení </a:t>
            </a:r>
            <a:r>
              <a:rPr sz="2000" spc="-5" dirty="0">
                <a:latin typeface="Arial"/>
                <a:cs typeface="Arial"/>
              </a:rPr>
              <a:t>dodavatelů, </a:t>
            </a:r>
            <a:r>
              <a:rPr sz="2000" dirty="0">
                <a:latin typeface="Arial"/>
                <a:cs typeface="Arial"/>
              </a:rPr>
              <a:t>s </a:t>
            </a:r>
            <a:r>
              <a:rPr sz="2000" spc="-5" dirty="0">
                <a:latin typeface="Arial"/>
                <a:cs typeface="Arial"/>
              </a:rPr>
              <a:t>nimiž byla uzavřena </a:t>
            </a:r>
            <a:r>
              <a:rPr sz="2000" dirty="0">
                <a:latin typeface="Arial"/>
                <a:cs typeface="Arial"/>
              </a:rPr>
              <a:t>smlouva </a:t>
            </a:r>
            <a:r>
              <a:rPr sz="2000" spc="-5" dirty="0">
                <a:latin typeface="Arial"/>
                <a:cs typeface="Arial"/>
              </a:rPr>
              <a:t>nebo </a:t>
            </a:r>
            <a:r>
              <a:rPr sz="2000" dirty="0">
                <a:latin typeface="Arial"/>
                <a:cs typeface="Arial"/>
              </a:rPr>
              <a:t>rámcová  </a:t>
            </a:r>
            <a:r>
              <a:rPr sz="2000" spc="-5" dirty="0">
                <a:latin typeface="Arial"/>
                <a:cs typeface="Arial"/>
              </a:rPr>
              <a:t>dohoda, nebo dodavatelů, </a:t>
            </a:r>
            <a:r>
              <a:rPr sz="2000" dirty="0">
                <a:latin typeface="Arial"/>
                <a:cs typeface="Arial"/>
              </a:rPr>
              <a:t>kteří </a:t>
            </a:r>
            <a:r>
              <a:rPr sz="2000" spc="-5" dirty="0">
                <a:latin typeface="Arial"/>
                <a:cs typeface="Arial"/>
              </a:rPr>
              <a:t>byli zařazeni do dynamického  nákupního </a:t>
            </a:r>
            <a:r>
              <a:rPr sz="2000" dirty="0">
                <a:latin typeface="Arial"/>
                <a:cs typeface="Arial"/>
              </a:rPr>
              <a:t>systému, včetně </a:t>
            </a:r>
            <a:r>
              <a:rPr sz="2000" spc="-5" dirty="0">
                <a:latin typeface="Arial"/>
                <a:cs typeface="Arial"/>
              </a:rPr>
              <a:t>odůvodnění jejich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výběru</a:t>
            </a: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2000" dirty="0">
                <a:latin typeface="Arial"/>
                <a:cs typeface="Arial"/>
              </a:rPr>
              <a:t>označení poddodavatelů dodavatelů </a:t>
            </a:r>
            <a:r>
              <a:rPr sz="2000" spc="-5" dirty="0">
                <a:latin typeface="Arial"/>
                <a:cs typeface="Arial"/>
              </a:rPr>
              <a:t>podle písmene, </a:t>
            </a:r>
            <a:r>
              <a:rPr sz="2000" dirty="0">
                <a:latin typeface="Arial"/>
                <a:cs typeface="Arial"/>
              </a:rPr>
              <a:t>pokud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jsou</a:t>
            </a: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zadavateli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známi</a:t>
            </a:r>
          </a:p>
          <a:p>
            <a:pPr marL="12700" marR="488315">
              <a:lnSpc>
                <a:spcPct val="100000"/>
              </a:lnSpc>
              <a:spcBef>
                <a:spcPts val="300"/>
              </a:spcBef>
            </a:pPr>
            <a:r>
              <a:rPr sz="2000" spc="-5" dirty="0">
                <a:latin typeface="Arial"/>
                <a:cs typeface="Arial"/>
              </a:rPr>
              <a:t>odůvodnění použití jednacího </a:t>
            </a:r>
            <a:r>
              <a:rPr sz="2000" dirty="0">
                <a:latin typeface="Arial"/>
                <a:cs typeface="Arial"/>
              </a:rPr>
              <a:t>řízení s </a:t>
            </a:r>
            <a:r>
              <a:rPr sz="2000" spc="-5" dirty="0">
                <a:latin typeface="Arial"/>
                <a:cs typeface="Arial"/>
              </a:rPr>
              <a:t>uveřejněním nebo </a:t>
            </a:r>
            <a:r>
              <a:rPr sz="2000" dirty="0">
                <a:latin typeface="Arial"/>
                <a:cs typeface="Arial"/>
              </a:rPr>
              <a:t>řízení se  soutěžním </a:t>
            </a:r>
            <a:r>
              <a:rPr sz="2000" spc="-5" dirty="0">
                <a:latin typeface="Arial"/>
                <a:cs typeface="Arial"/>
              </a:rPr>
              <a:t>dialogem, byly-li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použity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526288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Písemná </a:t>
            </a:r>
            <a:r>
              <a:rPr dirty="0"/>
              <a:t>zpráva</a:t>
            </a:r>
            <a:r>
              <a:rPr spc="-65" dirty="0"/>
              <a:t> </a:t>
            </a:r>
            <a:r>
              <a:rPr spc="-5" dirty="0"/>
              <a:t>zadavatele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49215"/>
            <a:ext cx="8081009" cy="395097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173990">
              <a:lnSpc>
                <a:spcPct val="108400"/>
              </a:lnSpc>
              <a:spcBef>
                <a:spcPts val="195"/>
              </a:spcBef>
            </a:pPr>
            <a:r>
              <a:rPr sz="2000" spc="-5" dirty="0">
                <a:latin typeface="Arial"/>
                <a:cs typeface="Arial"/>
              </a:rPr>
              <a:t>odůvodnění použití jednacího </a:t>
            </a:r>
            <a:r>
              <a:rPr sz="2000" dirty="0">
                <a:latin typeface="Arial"/>
                <a:cs typeface="Arial"/>
              </a:rPr>
              <a:t>řízení </a:t>
            </a:r>
            <a:r>
              <a:rPr sz="2000" spc="-5" dirty="0">
                <a:latin typeface="Arial"/>
                <a:cs typeface="Arial"/>
              </a:rPr>
              <a:t>bez uveřejnění, </a:t>
            </a:r>
            <a:r>
              <a:rPr sz="2000" dirty="0">
                <a:latin typeface="Arial"/>
                <a:cs typeface="Arial"/>
              </a:rPr>
              <a:t>bylo-li </a:t>
            </a:r>
            <a:r>
              <a:rPr sz="2000" spc="-5" dirty="0">
                <a:latin typeface="Arial"/>
                <a:cs typeface="Arial"/>
              </a:rPr>
              <a:t>použito  odůvodnění použití </a:t>
            </a:r>
            <a:r>
              <a:rPr sz="2000" dirty="0">
                <a:latin typeface="Arial"/>
                <a:cs typeface="Arial"/>
              </a:rPr>
              <a:t>zjednodušeného režimu, bylo-li </a:t>
            </a:r>
            <a:r>
              <a:rPr sz="2000" spc="-5" dirty="0">
                <a:latin typeface="Arial"/>
                <a:cs typeface="Arial"/>
              </a:rPr>
              <a:t>použito  odůvodnění </a:t>
            </a:r>
            <a:r>
              <a:rPr sz="2000" dirty="0">
                <a:latin typeface="Arial"/>
                <a:cs typeface="Arial"/>
              </a:rPr>
              <a:t>zrušení </a:t>
            </a:r>
            <a:r>
              <a:rPr sz="2000" spc="-5" dirty="0">
                <a:latin typeface="Arial"/>
                <a:cs typeface="Arial"/>
              </a:rPr>
              <a:t>zadávacího </a:t>
            </a:r>
            <a:r>
              <a:rPr sz="2000" dirty="0">
                <a:latin typeface="Arial"/>
                <a:cs typeface="Arial"/>
              </a:rPr>
              <a:t>řízení </a:t>
            </a:r>
            <a:r>
              <a:rPr sz="2000" spc="-5" dirty="0">
                <a:latin typeface="Arial"/>
                <a:cs typeface="Arial"/>
              </a:rPr>
              <a:t>nebo nezavedení dynamického  nákupního </a:t>
            </a:r>
            <a:r>
              <a:rPr sz="2000" dirty="0">
                <a:latin typeface="Arial"/>
                <a:cs typeface="Arial"/>
              </a:rPr>
              <a:t>systému, pokud k tomuto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došlo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000" spc="-5" dirty="0">
                <a:latin typeface="Arial"/>
                <a:cs typeface="Arial"/>
              </a:rPr>
              <a:t>odůvodnění použití jiných </a:t>
            </a:r>
            <a:r>
              <a:rPr sz="2000" dirty="0">
                <a:latin typeface="Arial"/>
                <a:cs typeface="Arial"/>
              </a:rPr>
              <a:t>komunikačních prostředků </a:t>
            </a:r>
            <a:r>
              <a:rPr sz="2000" spc="-5" dirty="0">
                <a:latin typeface="Arial"/>
                <a:cs typeface="Arial"/>
              </a:rPr>
              <a:t>při podání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nabídky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Arial"/>
                <a:cs typeface="Arial"/>
              </a:rPr>
              <a:t>namísto elektronických prostředků, byly-li jiné prostředky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použity</a:t>
            </a:r>
            <a:endParaRPr sz="2000" dirty="0">
              <a:latin typeface="Arial"/>
              <a:cs typeface="Arial"/>
            </a:endParaRPr>
          </a:p>
          <a:p>
            <a:pPr marL="12700" marR="641350">
              <a:lnSpc>
                <a:spcPct val="100000"/>
              </a:lnSpc>
              <a:spcBef>
                <a:spcPts val="300"/>
              </a:spcBef>
            </a:pPr>
            <a:r>
              <a:rPr sz="2000" dirty="0">
                <a:latin typeface="Arial"/>
                <a:cs typeface="Arial"/>
              </a:rPr>
              <a:t>soupis osob, u kterých </a:t>
            </a:r>
            <a:r>
              <a:rPr sz="2000" spc="-5" dirty="0">
                <a:latin typeface="Arial"/>
                <a:cs typeface="Arial"/>
              </a:rPr>
              <a:t>byl </a:t>
            </a:r>
            <a:r>
              <a:rPr sz="2000" dirty="0">
                <a:latin typeface="Arial"/>
                <a:cs typeface="Arial"/>
              </a:rPr>
              <a:t>zjištěn střet zájmů, a </a:t>
            </a:r>
            <a:r>
              <a:rPr sz="2000" spc="-5" dirty="0">
                <a:latin typeface="Arial"/>
                <a:cs typeface="Arial"/>
              </a:rPr>
              <a:t>následně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přijatých  opatření, byl-li </a:t>
            </a:r>
            <a:r>
              <a:rPr sz="2000" dirty="0">
                <a:latin typeface="Arial"/>
                <a:cs typeface="Arial"/>
              </a:rPr>
              <a:t>střet zájmů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zjištěn</a:t>
            </a:r>
          </a:p>
          <a:p>
            <a:pPr marL="12700" marR="119380">
              <a:lnSpc>
                <a:spcPct val="100000"/>
              </a:lnSpc>
              <a:spcBef>
                <a:spcPts val="300"/>
              </a:spcBef>
            </a:pPr>
            <a:r>
              <a:rPr sz="2000" dirty="0">
                <a:latin typeface="Arial"/>
                <a:cs typeface="Arial"/>
              </a:rPr>
              <a:t>pokud </a:t>
            </a:r>
            <a:r>
              <a:rPr sz="2000" spc="-5" dirty="0">
                <a:latin typeface="Arial"/>
                <a:cs typeface="Arial"/>
              </a:rPr>
              <a:t>zadavatel nadlimitní veřejnou </a:t>
            </a:r>
            <a:r>
              <a:rPr sz="2000" spc="5" dirty="0">
                <a:latin typeface="Arial"/>
                <a:cs typeface="Arial"/>
              </a:rPr>
              <a:t>zakázku </a:t>
            </a:r>
            <a:r>
              <a:rPr sz="2000" spc="-5" dirty="0">
                <a:latin typeface="Arial"/>
                <a:cs typeface="Arial"/>
              </a:rPr>
              <a:t>nerozdělí na </a:t>
            </a:r>
            <a:r>
              <a:rPr sz="2000" dirty="0">
                <a:latin typeface="Arial"/>
                <a:cs typeface="Arial"/>
              </a:rPr>
              <a:t>části, </a:t>
            </a:r>
            <a:r>
              <a:rPr sz="2000" spc="-5" dirty="0">
                <a:latin typeface="Arial"/>
                <a:cs typeface="Arial"/>
              </a:rPr>
              <a:t>uvede  </a:t>
            </a:r>
            <a:r>
              <a:rPr sz="2000" dirty="0">
                <a:latin typeface="Arial"/>
                <a:cs typeface="Arial"/>
              </a:rPr>
              <a:t>zadavatel </a:t>
            </a:r>
            <a:r>
              <a:rPr sz="2000" spc="-5" dirty="0">
                <a:latin typeface="Arial"/>
                <a:cs typeface="Arial"/>
              </a:rPr>
              <a:t>odůvodnění </a:t>
            </a:r>
            <a:r>
              <a:rPr sz="2000" dirty="0">
                <a:latin typeface="Arial"/>
                <a:cs typeface="Arial"/>
              </a:rPr>
              <a:t>tohoto </a:t>
            </a:r>
            <a:r>
              <a:rPr sz="2000" spc="-5" dirty="0">
                <a:latin typeface="Arial"/>
                <a:cs typeface="Arial"/>
              </a:rPr>
              <a:t>postupu, </a:t>
            </a:r>
            <a:r>
              <a:rPr sz="2000" dirty="0">
                <a:latin typeface="Arial"/>
                <a:cs typeface="Arial"/>
              </a:rPr>
              <a:t>pokud je </a:t>
            </a:r>
            <a:r>
              <a:rPr sz="2000" spc="-5" dirty="0">
                <a:latin typeface="Arial"/>
                <a:cs typeface="Arial"/>
              </a:rPr>
              <a:t>neuvedl </a:t>
            </a:r>
            <a:r>
              <a:rPr sz="2000" dirty="0">
                <a:latin typeface="Arial"/>
                <a:cs typeface="Arial"/>
              </a:rPr>
              <a:t>v zadávací  dokumentaci</a:t>
            </a: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000" spc="-5" dirty="0">
                <a:latin typeface="Arial"/>
                <a:cs typeface="Arial"/>
              </a:rPr>
              <a:t>odůvodnění </a:t>
            </a:r>
            <a:r>
              <a:rPr sz="2000" dirty="0">
                <a:latin typeface="Arial"/>
                <a:cs typeface="Arial"/>
              </a:rPr>
              <a:t>stanovení </a:t>
            </a:r>
            <a:r>
              <a:rPr sz="2000" spc="-5" dirty="0">
                <a:latin typeface="Arial"/>
                <a:cs typeface="Arial"/>
              </a:rPr>
              <a:t>požadavku na </a:t>
            </a:r>
            <a:r>
              <a:rPr sz="2000" dirty="0">
                <a:latin typeface="Arial"/>
                <a:cs typeface="Arial"/>
              </a:rPr>
              <a:t>prokázání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obratu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526288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Písemná </a:t>
            </a:r>
            <a:r>
              <a:rPr dirty="0"/>
              <a:t>zpráva</a:t>
            </a:r>
            <a:r>
              <a:rPr spc="-65" dirty="0"/>
              <a:t> </a:t>
            </a:r>
            <a:r>
              <a:rPr spc="-5" dirty="0"/>
              <a:t>zadavatele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1828800"/>
            <a:ext cx="7180580" cy="2160270"/>
          </a:xfrm>
          <a:prstGeom prst="rect">
            <a:avLst/>
          </a:prstGeom>
        </p:spPr>
        <p:txBody>
          <a:bodyPr vert="horz" wrap="square" lIns="0" tIns="267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5"/>
              </a:spcBef>
            </a:pPr>
            <a:r>
              <a:rPr sz="3000" spc="-5" dirty="0">
                <a:latin typeface="Arial"/>
                <a:cs typeface="Arial"/>
              </a:rPr>
              <a:t>návrh zákona</a:t>
            </a:r>
            <a:r>
              <a:rPr sz="3000" u="heavy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rozlišuje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10"/>
              </a:spcBef>
            </a:pPr>
            <a:r>
              <a:rPr sz="3000" b="1" spc="-5" dirty="0">
                <a:latin typeface="Arial"/>
                <a:cs typeface="Arial"/>
              </a:rPr>
              <a:t>podstatné </a:t>
            </a:r>
            <a:r>
              <a:rPr sz="3000" dirty="0">
                <a:latin typeface="Arial"/>
                <a:cs typeface="Arial"/>
              </a:rPr>
              <a:t>změny smlouvy –</a:t>
            </a:r>
            <a:r>
              <a:rPr sz="3000" spc="-40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zakázané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89"/>
              </a:spcBef>
            </a:pPr>
            <a:r>
              <a:rPr sz="3000" b="1" dirty="0">
                <a:latin typeface="Arial"/>
                <a:cs typeface="Arial"/>
              </a:rPr>
              <a:t>nepodstatné </a:t>
            </a:r>
            <a:r>
              <a:rPr sz="3000" dirty="0">
                <a:latin typeface="Arial"/>
                <a:cs typeface="Arial"/>
              </a:rPr>
              <a:t>změny smlouvy –</a:t>
            </a:r>
            <a:r>
              <a:rPr sz="3000" spc="-125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přípustné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422021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Změny </a:t>
            </a:r>
            <a:r>
              <a:rPr spc="-5" dirty="0"/>
              <a:t>smlouvy </a:t>
            </a:r>
            <a:r>
              <a:rPr dirty="0"/>
              <a:t>§</a:t>
            </a:r>
            <a:r>
              <a:rPr spc="-120" dirty="0"/>
              <a:t> </a:t>
            </a:r>
            <a:r>
              <a:rPr spc="-10" dirty="0"/>
              <a:t>222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281" y="2704033"/>
            <a:ext cx="7574280" cy="4488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420"/>
              </a:lnSpc>
              <a:spcBef>
                <a:spcPts val="100"/>
              </a:spcBef>
            </a:pPr>
            <a:r>
              <a:rPr sz="3000" u="heavy" spc="-7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000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vyhrazené </a:t>
            </a:r>
            <a:r>
              <a:rPr sz="3000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změny</a:t>
            </a:r>
            <a:r>
              <a:rPr sz="30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000" spc="-5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závazku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708533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Nepodstatné </a:t>
            </a:r>
            <a:r>
              <a:rPr dirty="0"/>
              <a:t>změny </a:t>
            </a:r>
            <a:r>
              <a:rPr spc="-5" dirty="0"/>
              <a:t>smlouvy </a:t>
            </a:r>
            <a:r>
              <a:rPr dirty="0"/>
              <a:t>§</a:t>
            </a:r>
            <a:r>
              <a:rPr spc="-95" dirty="0"/>
              <a:t> </a:t>
            </a:r>
            <a:r>
              <a:rPr spc="-5" dirty="0"/>
              <a:t>222/2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281" y="2045588"/>
            <a:ext cx="8097520" cy="414280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965"/>
              </a:lnSpc>
              <a:spcBef>
                <a:spcPts val="105"/>
              </a:spcBef>
            </a:pPr>
            <a:r>
              <a:rPr sz="2600" u="heavy" spc="-6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neumožnila </a:t>
            </a: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by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účast jiných </a:t>
            </a:r>
            <a:r>
              <a:rPr sz="2600" u="heavy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dodavatelů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dirty="0" err="1">
                <a:latin typeface="Arial"/>
                <a:cs typeface="Arial"/>
              </a:rPr>
              <a:t>nebo</a:t>
            </a:r>
            <a:r>
              <a:rPr sz="2600" spc="-7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by</a:t>
            </a:r>
            <a:r>
              <a:rPr sz="2600" u="heavy" spc="-6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lang="cs-CZ" sz="2600" u="heavy" spc="-655" dirty="0">
              <a:uFill>
                <a:solidFill>
                  <a:srgbClr val="000000"/>
                </a:solidFill>
              </a:uFill>
              <a:latin typeface="Times New Roman"/>
              <a:cs typeface="Times New Roman"/>
            </a:endParaRPr>
          </a:p>
          <a:p>
            <a:pPr marL="12700">
              <a:lnSpc>
                <a:spcPts val="2810"/>
              </a:lnSpc>
            </a:pPr>
            <a:r>
              <a:rPr sz="2600" u="heavy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neměla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vliv na výběr dodavatele v</a:t>
            </a:r>
            <a:r>
              <a:rPr sz="2600" u="heavy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původním</a:t>
            </a:r>
            <a:endParaRPr sz="2600" dirty="0">
              <a:latin typeface="Arial"/>
              <a:cs typeface="Arial"/>
            </a:endParaRPr>
          </a:p>
          <a:p>
            <a:pPr marL="12700" marR="315595" indent="-635">
              <a:lnSpc>
                <a:spcPts val="2810"/>
              </a:lnSpc>
              <a:spcBef>
                <a:spcPts val="195"/>
              </a:spcBef>
            </a:pPr>
            <a:r>
              <a:rPr sz="2600" u="heavy" spc="-6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zadávacím řízení</a:t>
            </a:r>
            <a:r>
              <a:rPr sz="2600" dirty="0">
                <a:latin typeface="Arial"/>
                <a:cs typeface="Arial"/>
              </a:rPr>
              <a:t>, pokud </a:t>
            </a:r>
            <a:r>
              <a:rPr sz="2600" spc="-5" dirty="0">
                <a:latin typeface="Arial"/>
                <a:cs typeface="Arial"/>
              </a:rPr>
              <a:t>by </a:t>
            </a:r>
            <a:r>
              <a:rPr sz="2600" dirty="0">
                <a:latin typeface="Arial"/>
                <a:cs typeface="Arial"/>
              </a:rPr>
              <a:t>zadávací podmínky  původního zadávacího řízení odpovídaly této</a:t>
            </a:r>
            <a:r>
              <a:rPr sz="2600" spc="-8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změně,</a:t>
            </a:r>
          </a:p>
          <a:p>
            <a:pPr marL="12700">
              <a:lnSpc>
                <a:spcPts val="2965"/>
              </a:lnSpc>
              <a:spcBef>
                <a:spcPts val="640"/>
              </a:spcBef>
            </a:pPr>
            <a:endParaRPr lang="cs-CZ" sz="2600" u="heavy" spc="-655" dirty="0">
              <a:uFill>
                <a:solidFill>
                  <a:srgbClr val="000000"/>
                </a:solidFill>
              </a:uFill>
              <a:latin typeface="Times New Roman"/>
              <a:cs typeface="Times New Roman"/>
            </a:endParaRPr>
          </a:p>
          <a:p>
            <a:pPr marL="12700">
              <a:lnSpc>
                <a:spcPts val="2965"/>
              </a:lnSpc>
              <a:spcBef>
                <a:spcPts val="640"/>
              </a:spcBef>
            </a:pPr>
            <a:r>
              <a:rPr sz="2600" u="heavy" spc="-6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u="heavy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neměn</a:t>
            </a:r>
            <a:r>
              <a:rPr lang="cs-CZ"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í </a:t>
            </a:r>
            <a:r>
              <a:rPr sz="2600" u="heavy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ekonomickou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rovnováhu</a:t>
            </a:r>
            <a:r>
              <a:rPr sz="2600" dirty="0">
                <a:latin typeface="Arial"/>
                <a:cs typeface="Arial"/>
              </a:rPr>
              <a:t> závazku ze</a:t>
            </a:r>
            <a:r>
              <a:rPr sz="2600" spc="-9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smlouvy</a:t>
            </a:r>
          </a:p>
          <a:p>
            <a:pPr marL="12700">
              <a:lnSpc>
                <a:spcPts val="2965"/>
              </a:lnSpc>
            </a:pPr>
            <a:r>
              <a:rPr sz="2600" u="heavy" spc="-6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ve prospěch vybraného dodavatele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-7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nebo</a:t>
            </a:r>
          </a:p>
          <a:p>
            <a:pPr marL="12700" marR="963294" indent="-635">
              <a:lnSpc>
                <a:spcPts val="2810"/>
              </a:lnSpc>
              <a:spcBef>
                <a:spcPts val="1035"/>
              </a:spcBef>
            </a:pPr>
            <a:endParaRPr lang="cs-CZ" sz="2600" u="heavy" spc="-655" dirty="0">
              <a:uFill>
                <a:solidFill>
                  <a:srgbClr val="000000"/>
                </a:solidFill>
              </a:uFill>
              <a:latin typeface="Times New Roman"/>
              <a:cs typeface="Times New Roman"/>
            </a:endParaRPr>
          </a:p>
          <a:p>
            <a:pPr marL="12700" marR="963294" indent="-635">
              <a:lnSpc>
                <a:spcPts val="2810"/>
              </a:lnSpc>
              <a:spcBef>
                <a:spcPts val="1035"/>
              </a:spcBef>
            </a:pPr>
            <a:r>
              <a:rPr sz="2600" u="heavy" spc="-6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neve</a:t>
            </a:r>
            <a:r>
              <a:rPr lang="cs-CZ"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k </a:t>
            </a: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významnému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rozšíření</a:t>
            </a:r>
            <a:r>
              <a:rPr sz="2600" dirty="0">
                <a:latin typeface="Arial"/>
                <a:cs typeface="Arial"/>
              </a:rPr>
              <a:t> rozsahu </a:t>
            </a:r>
            <a:r>
              <a:rPr sz="2600" spc="-5" dirty="0">
                <a:latin typeface="Arial"/>
                <a:cs typeface="Arial"/>
              </a:rPr>
              <a:t>plnění  </a:t>
            </a:r>
            <a:r>
              <a:rPr sz="2600" dirty="0">
                <a:latin typeface="Arial"/>
                <a:cs typeface="Arial"/>
              </a:rPr>
              <a:t>veřejné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zakázky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708533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Nepodstatné </a:t>
            </a:r>
            <a:r>
              <a:rPr dirty="0"/>
              <a:t>změny </a:t>
            </a:r>
            <a:r>
              <a:rPr spc="-5" dirty="0"/>
              <a:t>smlouvy </a:t>
            </a:r>
            <a:r>
              <a:rPr dirty="0"/>
              <a:t>§</a:t>
            </a:r>
            <a:r>
              <a:rPr spc="-95" dirty="0"/>
              <a:t> </a:t>
            </a:r>
            <a:r>
              <a:rPr spc="-5" dirty="0"/>
              <a:t>222/3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5212"/>
            <a:ext cx="8062595" cy="24436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ZD </a:t>
            </a:r>
            <a:r>
              <a:rPr sz="2800" dirty="0">
                <a:latin typeface="Arial"/>
                <a:cs typeface="Arial"/>
              </a:rPr>
              <a:t>uveřejněna </a:t>
            </a:r>
            <a:r>
              <a:rPr sz="2800" spc="-5" dirty="0">
                <a:latin typeface="Arial"/>
                <a:cs typeface="Arial"/>
              </a:rPr>
              <a:t>na profilu zadavatele po celou lhůtu  pro podání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nabídek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100" dirty="0">
              <a:latin typeface="Arial"/>
              <a:cs typeface="Arial"/>
            </a:endParaRPr>
          </a:p>
          <a:p>
            <a:pPr marL="12700" marR="322580">
              <a:lnSpc>
                <a:spcPct val="100000"/>
              </a:lnSpc>
              <a:spcBef>
                <a:spcPts val="1805"/>
              </a:spcBef>
            </a:pPr>
            <a:r>
              <a:rPr sz="2800" spc="-5" dirty="0">
                <a:latin typeface="Arial"/>
                <a:cs typeface="Arial"/>
              </a:rPr>
              <a:t>lhůta pro podání </a:t>
            </a:r>
            <a:r>
              <a:rPr sz="2800" dirty="0">
                <a:latin typeface="Arial"/>
                <a:cs typeface="Arial"/>
              </a:rPr>
              <a:t>nabídek </a:t>
            </a:r>
            <a:r>
              <a:rPr sz="2800" spc="-5" dirty="0">
                <a:latin typeface="Arial"/>
                <a:cs typeface="Arial"/>
              </a:rPr>
              <a:t>nejméně </a:t>
            </a:r>
            <a:r>
              <a:rPr sz="2800" spc="-105" dirty="0">
                <a:latin typeface="Arial"/>
                <a:cs typeface="Arial"/>
              </a:rPr>
              <a:t>11 </a:t>
            </a:r>
            <a:r>
              <a:rPr sz="2800" spc="-5" dirty="0">
                <a:latin typeface="Arial"/>
                <a:cs typeface="Arial"/>
              </a:rPr>
              <a:t>pracovních  dnů </a:t>
            </a:r>
            <a:r>
              <a:rPr sz="2800" dirty="0">
                <a:latin typeface="Arial"/>
                <a:cs typeface="Arial"/>
              </a:rPr>
              <a:t>od </a:t>
            </a:r>
            <a:r>
              <a:rPr sz="2800" spc="-5" dirty="0">
                <a:latin typeface="Arial"/>
                <a:cs typeface="Arial"/>
              </a:rPr>
              <a:t>zahájení </a:t>
            </a:r>
            <a:r>
              <a:rPr sz="2800" spc="-5" dirty="0" err="1">
                <a:latin typeface="Arial"/>
                <a:cs typeface="Arial"/>
              </a:rPr>
              <a:t>zadávacího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 err="1">
                <a:latin typeface="Arial"/>
                <a:cs typeface="Arial"/>
              </a:rPr>
              <a:t>řízen</a:t>
            </a:r>
            <a:r>
              <a:rPr lang="cs-CZ" sz="2800" dirty="0">
                <a:latin typeface="Arial"/>
                <a:cs typeface="Arial"/>
              </a:rPr>
              <a:t>í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19913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ZD a</a:t>
            </a:r>
            <a:r>
              <a:rPr spc="-95" dirty="0"/>
              <a:t> </a:t>
            </a:r>
            <a:r>
              <a:rPr dirty="0"/>
              <a:t>lhůty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281" y="2086736"/>
            <a:ext cx="8009890" cy="450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46990" indent="-635">
              <a:lnSpc>
                <a:spcPct val="100000"/>
              </a:lnSpc>
              <a:spcBef>
                <a:spcPts val="95"/>
              </a:spcBef>
            </a:pPr>
            <a:r>
              <a:rPr sz="2200" u="heavy" spc="-5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 stavebních prací</a:t>
            </a:r>
            <a:r>
              <a:rPr sz="2200" spc="-5" dirty="0">
                <a:latin typeface="Arial"/>
                <a:cs typeface="Arial"/>
              </a:rPr>
              <a:t>, </a:t>
            </a:r>
            <a:r>
              <a:rPr sz="2200" dirty="0">
                <a:latin typeface="Arial"/>
                <a:cs typeface="Arial"/>
              </a:rPr>
              <a:t>se </a:t>
            </a:r>
            <a:r>
              <a:rPr sz="2200" spc="-5" dirty="0">
                <a:latin typeface="Arial"/>
                <a:cs typeface="Arial"/>
              </a:rPr>
              <a:t>záměna jedné nebo více položek soupisu  stavebních prací jednou nebo více</a:t>
            </a:r>
            <a:r>
              <a:rPr sz="2200" spc="8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položkami</a:t>
            </a:r>
            <a:endParaRPr sz="2200" dirty="0">
              <a:latin typeface="Arial"/>
              <a:cs typeface="Arial"/>
            </a:endParaRPr>
          </a:p>
          <a:p>
            <a:pPr marL="756285" marR="688975" indent="-287020">
              <a:lnSpc>
                <a:spcPct val="100000"/>
              </a:lnSpc>
              <a:spcBef>
                <a:spcPts val="1540"/>
              </a:spcBef>
            </a:pPr>
            <a:r>
              <a:rPr sz="2200" spc="-10" dirty="0">
                <a:latin typeface="Arial"/>
                <a:cs typeface="Arial"/>
              </a:rPr>
              <a:t>nové </a:t>
            </a:r>
            <a:r>
              <a:rPr sz="2200" spc="-5" dirty="0">
                <a:latin typeface="Arial"/>
                <a:cs typeface="Arial"/>
              </a:rPr>
              <a:t>položky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srovnatelný </a:t>
            </a:r>
            <a:r>
              <a:rPr sz="22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druh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materiálu nebo prací </a:t>
            </a:r>
            <a:r>
              <a:rPr sz="2200" spc="-5" dirty="0">
                <a:latin typeface="Arial"/>
                <a:cs typeface="Arial"/>
              </a:rPr>
              <a:t>ve  vztahu k nahrazovaným</a:t>
            </a:r>
            <a:r>
              <a:rPr sz="2200" spc="4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položkám,</a:t>
            </a:r>
            <a:endParaRPr sz="2200" dirty="0">
              <a:latin typeface="Arial"/>
              <a:cs typeface="Arial"/>
            </a:endParaRPr>
          </a:p>
          <a:p>
            <a:pPr marL="756285" marR="5080" indent="-287020">
              <a:lnSpc>
                <a:spcPct val="100000"/>
              </a:lnSpc>
              <a:spcBef>
                <a:spcPts val="530"/>
              </a:spcBef>
            </a:pPr>
            <a:r>
              <a:rPr sz="22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cena</a:t>
            </a:r>
            <a:r>
              <a:rPr sz="2200" b="1" spc="-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materiálu nebo prací podle nových položek ve vztahu k  nahrazovaným položkám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stejná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nebo</a:t>
            </a:r>
            <a:r>
              <a:rPr sz="2200" u="heavy" spc="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2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nižší</a:t>
            </a:r>
            <a:r>
              <a:rPr sz="2200" dirty="0">
                <a:latin typeface="Arial"/>
                <a:cs typeface="Arial"/>
              </a:rPr>
              <a:t>,</a:t>
            </a:r>
          </a:p>
          <a:p>
            <a:pPr marL="756285" marR="294640" indent="-287020">
              <a:lnSpc>
                <a:spcPct val="100000"/>
              </a:lnSpc>
              <a:spcBef>
                <a:spcPts val="525"/>
              </a:spcBef>
            </a:pPr>
            <a:r>
              <a:rPr sz="2200" u="heavy" spc="-5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materiál nebo práce </a:t>
            </a:r>
            <a:r>
              <a:rPr sz="2200" spc="-5" dirty="0">
                <a:latin typeface="Arial"/>
                <a:cs typeface="Arial"/>
              </a:rPr>
              <a:t>podle nových položek ve vztahu k  nahrazovaným položkám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2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kvalitativně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stejné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nebo</a:t>
            </a:r>
            <a:r>
              <a:rPr sz="2200" u="heavy" spc="10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vyšší</a:t>
            </a:r>
            <a:endParaRPr sz="2200" dirty="0">
              <a:latin typeface="Arial"/>
              <a:cs typeface="Arial"/>
            </a:endParaRPr>
          </a:p>
          <a:p>
            <a:pPr marL="12700" marR="525145">
              <a:lnSpc>
                <a:spcPct val="100000"/>
              </a:lnSpc>
              <a:spcBef>
                <a:spcPts val="1000"/>
              </a:spcBef>
            </a:pPr>
            <a:r>
              <a:rPr sz="2200" spc="-5" dirty="0">
                <a:latin typeface="Arial"/>
                <a:cs typeface="Arial"/>
              </a:rPr>
              <a:t>přehled obsahující </a:t>
            </a:r>
            <a:r>
              <a:rPr sz="2200" spc="-10" dirty="0">
                <a:latin typeface="Arial"/>
                <a:cs typeface="Arial"/>
              </a:rPr>
              <a:t>nové </a:t>
            </a:r>
            <a:r>
              <a:rPr sz="2200" spc="-5" dirty="0">
                <a:latin typeface="Arial"/>
                <a:cs typeface="Arial"/>
              </a:rPr>
              <a:t>položky soupisu stavebních prací s  </a:t>
            </a:r>
            <a:r>
              <a:rPr sz="2200" spc="-10" dirty="0">
                <a:latin typeface="Arial"/>
                <a:cs typeface="Arial"/>
              </a:rPr>
              <a:t>vymezením </a:t>
            </a:r>
            <a:r>
              <a:rPr sz="2200" spc="-5" dirty="0">
                <a:latin typeface="Arial"/>
                <a:cs typeface="Arial"/>
              </a:rPr>
              <a:t>položek v původním soupisu stavebních prací, s  podrobným a srozumitelným odůvodněním srovnatelnosti  materiálu nebo prací a stejné nebo vyšší</a:t>
            </a:r>
            <a:r>
              <a:rPr sz="2200" spc="9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kvality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708533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Nepodstatné </a:t>
            </a:r>
            <a:r>
              <a:rPr dirty="0"/>
              <a:t>změny </a:t>
            </a:r>
            <a:r>
              <a:rPr spc="-5" dirty="0"/>
              <a:t>smlouvy </a:t>
            </a:r>
            <a:r>
              <a:rPr dirty="0"/>
              <a:t>§</a:t>
            </a:r>
            <a:r>
              <a:rPr spc="-95" dirty="0"/>
              <a:t> </a:t>
            </a:r>
            <a:r>
              <a:rPr spc="-5" dirty="0"/>
              <a:t>222/7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281" y="2550109"/>
            <a:ext cx="8047990" cy="2821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485"/>
              </a:lnSpc>
              <a:spcBef>
                <a:spcPts val="105"/>
              </a:spcBef>
            </a:pPr>
            <a:r>
              <a:rPr sz="2300" u="heavy" spc="-5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3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změna</a:t>
            </a:r>
            <a:r>
              <a:rPr sz="2300" dirty="0">
                <a:latin typeface="Arial"/>
                <a:cs typeface="Arial"/>
              </a:rPr>
              <a:t>, která </a:t>
            </a:r>
            <a:r>
              <a:rPr sz="2300" spc="-5" dirty="0">
                <a:latin typeface="Arial"/>
                <a:cs typeface="Arial"/>
              </a:rPr>
              <a:t>nemění </a:t>
            </a:r>
            <a:r>
              <a:rPr sz="2300" dirty="0">
                <a:latin typeface="Arial"/>
                <a:cs typeface="Arial"/>
              </a:rPr>
              <a:t>celkovou </a:t>
            </a:r>
            <a:r>
              <a:rPr sz="2300" spc="-5" dirty="0">
                <a:latin typeface="Arial"/>
                <a:cs typeface="Arial"/>
              </a:rPr>
              <a:t>povahu veřejné </a:t>
            </a:r>
            <a:r>
              <a:rPr sz="2300" dirty="0">
                <a:latin typeface="Arial"/>
                <a:cs typeface="Arial"/>
              </a:rPr>
              <a:t>zakázky a</a:t>
            </a:r>
            <a:r>
              <a:rPr sz="2300" spc="-22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jejíž</a:t>
            </a:r>
          </a:p>
          <a:p>
            <a:pPr marL="12700">
              <a:lnSpc>
                <a:spcPts val="2485"/>
              </a:lnSpc>
            </a:pPr>
            <a:r>
              <a:rPr sz="2300" spc="-5" dirty="0">
                <a:latin typeface="Arial"/>
                <a:cs typeface="Arial"/>
              </a:rPr>
              <a:t>hodnota je </a:t>
            </a:r>
            <a:r>
              <a:rPr sz="2300" dirty="0">
                <a:latin typeface="Arial"/>
                <a:cs typeface="Arial"/>
              </a:rPr>
              <a:t>nižší</a:t>
            </a:r>
            <a:r>
              <a:rPr sz="2300" spc="-70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než</a:t>
            </a:r>
            <a:endParaRPr sz="2300" dirty="0">
              <a:latin typeface="Arial"/>
              <a:cs typeface="Arial"/>
            </a:endParaRPr>
          </a:p>
          <a:p>
            <a:pPr marL="927100" indent="-915035">
              <a:lnSpc>
                <a:spcPct val="100000"/>
              </a:lnSpc>
              <a:spcBef>
                <a:spcPts val="1450"/>
              </a:spcBef>
              <a:buAutoNum type="arabicPeriod"/>
              <a:tabLst>
                <a:tab pos="927100" algn="l"/>
                <a:tab pos="927735" algn="l"/>
              </a:tabLst>
            </a:pPr>
            <a:r>
              <a:rPr sz="2300" spc="-5" dirty="0">
                <a:latin typeface="Arial"/>
                <a:cs typeface="Arial"/>
              </a:rPr>
              <a:t>10 </a:t>
            </a:r>
            <a:r>
              <a:rPr sz="2300" dirty="0">
                <a:latin typeface="Arial"/>
                <a:cs typeface="Arial"/>
              </a:rPr>
              <a:t>% </a:t>
            </a:r>
            <a:r>
              <a:rPr sz="2300" spc="-5" dirty="0">
                <a:latin typeface="Arial"/>
                <a:cs typeface="Arial"/>
              </a:rPr>
              <a:t>původní hodnoty závazku,</a:t>
            </a:r>
            <a:r>
              <a:rPr sz="2300" spc="-11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nebo</a:t>
            </a:r>
          </a:p>
          <a:p>
            <a:pPr marL="927100" indent="-915035">
              <a:lnSpc>
                <a:spcPts val="2485"/>
              </a:lnSpc>
              <a:spcBef>
                <a:spcPts val="1445"/>
              </a:spcBef>
              <a:buAutoNum type="arabicPeriod"/>
              <a:tabLst>
                <a:tab pos="927100" algn="l"/>
                <a:tab pos="927735" algn="l"/>
              </a:tabLst>
            </a:pPr>
            <a:r>
              <a:rPr sz="2300" dirty="0">
                <a:latin typeface="Arial"/>
                <a:cs typeface="Arial"/>
              </a:rPr>
              <a:t>15 </a:t>
            </a:r>
            <a:r>
              <a:rPr sz="2300" spc="5" dirty="0">
                <a:latin typeface="Arial"/>
                <a:cs typeface="Arial"/>
              </a:rPr>
              <a:t>% </a:t>
            </a:r>
            <a:r>
              <a:rPr sz="2300" spc="-5" dirty="0">
                <a:latin typeface="Arial"/>
                <a:cs typeface="Arial"/>
              </a:rPr>
              <a:t>původní hodnoty závazku </a:t>
            </a:r>
            <a:r>
              <a:rPr sz="2300" dirty="0">
                <a:latin typeface="Arial"/>
                <a:cs typeface="Arial"/>
              </a:rPr>
              <a:t>ze </a:t>
            </a:r>
            <a:r>
              <a:rPr sz="2300" spc="-5" dirty="0">
                <a:latin typeface="Arial"/>
                <a:cs typeface="Arial"/>
              </a:rPr>
              <a:t>smlouvy</a:t>
            </a:r>
            <a:r>
              <a:rPr sz="2300" spc="-150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na</a:t>
            </a:r>
            <a:endParaRPr sz="2300" dirty="0">
              <a:latin typeface="Arial"/>
              <a:cs typeface="Arial"/>
            </a:endParaRPr>
          </a:p>
          <a:p>
            <a:pPr marL="12700">
              <a:lnSpc>
                <a:spcPts val="2485"/>
              </a:lnSpc>
            </a:pPr>
            <a:r>
              <a:rPr sz="2300" spc="-5" dirty="0">
                <a:latin typeface="Arial"/>
                <a:cs typeface="Arial"/>
              </a:rPr>
              <a:t>veřejnou </a:t>
            </a:r>
            <a:r>
              <a:rPr sz="2300" dirty="0">
                <a:latin typeface="Arial"/>
                <a:cs typeface="Arial"/>
              </a:rPr>
              <a:t>zakázku </a:t>
            </a:r>
            <a:r>
              <a:rPr sz="2300" spc="-5" dirty="0">
                <a:latin typeface="Arial"/>
                <a:cs typeface="Arial"/>
              </a:rPr>
              <a:t>na stavební</a:t>
            </a:r>
            <a:r>
              <a:rPr sz="2300" spc="-114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práce</a:t>
            </a:r>
            <a:endParaRPr sz="2300" dirty="0">
              <a:latin typeface="Arial"/>
              <a:cs typeface="Arial"/>
            </a:endParaRPr>
          </a:p>
          <a:p>
            <a:pPr marL="12700">
              <a:lnSpc>
                <a:spcPts val="2485"/>
              </a:lnSpc>
              <a:spcBef>
                <a:spcPts val="1450"/>
              </a:spcBef>
            </a:pPr>
            <a:r>
              <a:rPr sz="2300" dirty="0">
                <a:latin typeface="Arial"/>
                <a:cs typeface="Arial"/>
              </a:rPr>
              <a:t>Pokud bude </a:t>
            </a:r>
            <a:r>
              <a:rPr sz="2300" spc="-5" dirty="0">
                <a:latin typeface="Arial"/>
                <a:cs typeface="Arial"/>
              </a:rPr>
              <a:t>provedeno více </a:t>
            </a:r>
            <a:r>
              <a:rPr sz="2300" dirty="0">
                <a:latin typeface="Arial"/>
                <a:cs typeface="Arial"/>
              </a:rPr>
              <a:t>změn, </a:t>
            </a:r>
            <a:r>
              <a:rPr sz="2300" spc="-5" dirty="0">
                <a:latin typeface="Arial"/>
                <a:cs typeface="Arial"/>
              </a:rPr>
              <a:t>je </a:t>
            </a:r>
            <a:r>
              <a:rPr sz="2300" dirty="0">
                <a:latin typeface="Arial"/>
                <a:cs typeface="Arial"/>
              </a:rPr>
              <a:t>rozhodný součet</a:t>
            </a:r>
            <a:r>
              <a:rPr sz="2300" spc="-21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hodnot</a:t>
            </a:r>
            <a:endParaRPr sz="2300" dirty="0">
              <a:latin typeface="Arial"/>
              <a:cs typeface="Arial"/>
            </a:endParaRPr>
          </a:p>
          <a:p>
            <a:pPr marL="12700">
              <a:lnSpc>
                <a:spcPts val="2485"/>
              </a:lnSpc>
            </a:pPr>
            <a:r>
              <a:rPr sz="2300" dirty="0">
                <a:latin typeface="Arial"/>
                <a:cs typeface="Arial"/>
              </a:rPr>
              <a:t>všech těchto změn. </a:t>
            </a:r>
            <a:r>
              <a:rPr sz="2300" spc="-5" dirty="0">
                <a:latin typeface="Arial"/>
                <a:cs typeface="Arial"/>
              </a:rPr>
              <a:t>Není </a:t>
            </a:r>
            <a:r>
              <a:rPr sz="2300" dirty="0">
                <a:latin typeface="Arial"/>
                <a:cs typeface="Arial"/>
              </a:rPr>
              <a:t>rozhodný </a:t>
            </a:r>
            <a:r>
              <a:rPr sz="2300" spc="-5" dirty="0">
                <a:latin typeface="Arial"/>
                <a:cs typeface="Arial"/>
              </a:rPr>
              <a:t>důvod pro </a:t>
            </a:r>
            <a:r>
              <a:rPr sz="2300" dirty="0">
                <a:latin typeface="Arial"/>
                <a:cs typeface="Arial"/>
              </a:rPr>
              <a:t>tuto</a:t>
            </a:r>
            <a:r>
              <a:rPr sz="2300" spc="-20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změnu.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708533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Nepodstatné </a:t>
            </a:r>
            <a:r>
              <a:rPr dirty="0"/>
              <a:t>změny </a:t>
            </a:r>
            <a:r>
              <a:rPr spc="-5" dirty="0"/>
              <a:t>smlouvy </a:t>
            </a:r>
            <a:r>
              <a:rPr dirty="0"/>
              <a:t>§</a:t>
            </a:r>
            <a:r>
              <a:rPr spc="-95" dirty="0"/>
              <a:t> </a:t>
            </a:r>
            <a:r>
              <a:rPr spc="-5" dirty="0"/>
              <a:t>222/4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5212"/>
            <a:ext cx="7738109" cy="21666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dodatečné stavební práce, služby nebo dodávky  od dodavatele původní veřejné </a:t>
            </a:r>
            <a:r>
              <a:rPr sz="2800" spc="-25" dirty="0">
                <a:latin typeface="Arial"/>
                <a:cs typeface="Arial"/>
              </a:rPr>
              <a:t>zakázky, </a:t>
            </a:r>
            <a:r>
              <a:rPr sz="2800" dirty="0">
                <a:latin typeface="Arial"/>
                <a:cs typeface="Arial"/>
              </a:rPr>
              <a:t>které  </a:t>
            </a:r>
            <a:r>
              <a:rPr sz="2800" spc="-5" dirty="0">
                <a:latin typeface="Arial"/>
                <a:cs typeface="Arial"/>
              </a:rPr>
              <a:t>nebyly zahrnuty v původním </a:t>
            </a:r>
            <a:r>
              <a:rPr sz="2800" dirty="0">
                <a:latin typeface="Arial"/>
                <a:cs typeface="Arial"/>
              </a:rPr>
              <a:t>závazku </a:t>
            </a:r>
            <a:r>
              <a:rPr sz="2800" spc="-5" dirty="0">
                <a:latin typeface="Arial"/>
                <a:cs typeface="Arial"/>
              </a:rPr>
              <a:t>ze smlouvy  na veřejnou zakázku, pokud </a:t>
            </a:r>
            <a:r>
              <a:rPr sz="2800" dirty="0">
                <a:latin typeface="Arial"/>
                <a:cs typeface="Arial"/>
              </a:rPr>
              <a:t>jsou</a:t>
            </a:r>
            <a:r>
              <a:rPr sz="2800" u="heavy" spc="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nezbytné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změna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 </a:t>
            </a:r>
            <a:r>
              <a:rPr sz="2800" u="heavy" spc="-5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osobě</a:t>
            </a:r>
            <a:r>
              <a:rPr sz="2800" u="heavy" spc="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800" u="heavy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dodavatele</a:t>
            </a:r>
            <a:endParaRPr lang="cs-CZ" sz="2800" u="heavy" dirty="0">
              <a:uFill>
                <a:solidFill>
                  <a:srgbClr val="000000"/>
                </a:solidFill>
              </a:uFill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708533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Nepodstatné </a:t>
            </a:r>
            <a:r>
              <a:rPr dirty="0"/>
              <a:t>změny </a:t>
            </a:r>
            <a:r>
              <a:rPr spc="-5" dirty="0"/>
              <a:t>smlouvy </a:t>
            </a:r>
            <a:r>
              <a:rPr dirty="0"/>
              <a:t>§</a:t>
            </a:r>
            <a:r>
              <a:rPr spc="-95" dirty="0"/>
              <a:t> </a:t>
            </a:r>
            <a:r>
              <a:rPr spc="-5" dirty="0"/>
              <a:t>222/5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B43B5C-4159-DB37-980E-71988F023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433906"/>
            <a:ext cx="7385050" cy="492443"/>
          </a:xfrm>
        </p:spPr>
        <p:txBody>
          <a:bodyPr/>
          <a:lstStyle/>
          <a:p>
            <a:r>
              <a:rPr lang="cs-CZ" spc="-5" dirty="0"/>
              <a:t>Nepodstatné </a:t>
            </a:r>
            <a:r>
              <a:rPr lang="cs-CZ" dirty="0"/>
              <a:t>změny </a:t>
            </a:r>
            <a:r>
              <a:rPr lang="cs-CZ" spc="-5" dirty="0"/>
              <a:t>smlouvy </a:t>
            </a:r>
            <a:r>
              <a:rPr lang="cs-CZ" dirty="0"/>
              <a:t>§</a:t>
            </a:r>
            <a:r>
              <a:rPr lang="cs-CZ" spc="-95" dirty="0"/>
              <a:t> </a:t>
            </a:r>
            <a:r>
              <a:rPr lang="cs-CZ" spc="-5" dirty="0"/>
              <a:t>222/5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5945167-7C9C-A204-E2B2-D39E46AD3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70" y="1832957"/>
            <a:ext cx="8132445" cy="3708708"/>
          </a:xfrm>
        </p:spPr>
        <p:txBody>
          <a:bodyPr/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endParaRPr lang="cs-CZ"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cs-CZ" sz="2400" dirty="0">
                <a:latin typeface="Arial"/>
                <a:cs typeface="Arial"/>
              </a:rPr>
              <a:t>a) není možná z ekonomických anebo technických důvodů spočívajících zejména v požadavcích na slučitelnost nebo interoperabilitu se stávajícím zařízením, službami nebo instalacemi pořízenými zadavatelem v původním zadávacím řízení a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cs-CZ" sz="2400" dirty="0">
                <a:latin typeface="Arial"/>
                <a:cs typeface="Arial"/>
              </a:rPr>
              <a:t> 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cs-CZ" sz="2400" dirty="0">
                <a:latin typeface="Arial"/>
                <a:cs typeface="Arial"/>
              </a:rPr>
              <a:t>b) způsobila by zadavateli značné obtíže nebo výrazné zvýšení nákladů.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4799197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133600"/>
            <a:ext cx="7653020" cy="1972976"/>
          </a:xfrm>
          <a:prstGeom prst="rect">
            <a:avLst/>
          </a:prstGeom>
        </p:spPr>
        <p:txBody>
          <a:bodyPr vert="horz" wrap="square" lIns="0" tIns="2470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45"/>
              </a:spcBef>
            </a:pPr>
            <a:r>
              <a:rPr lang="cs-CZ" sz="2800" spc="-5" dirty="0">
                <a:latin typeface="Arial"/>
                <a:cs typeface="Arial"/>
              </a:rPr>
              <a:t>potřeba vznikla v důsledku okolností, které zadavatel jednající s náležitou péčí nemohl předvídat, a která nemění celkovou povahu veřejné zakázky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708533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Nepodstatné </a:t>
            </a:r>
            <a:r>
              <a:rPr dirty="0"/>
              <a:t>změny </a:t>
            </a:r>
            <a:r>
              <a:rPr spc="-5" dirty="0"/>
              <a:t>smlouvy </a:t>
            </a:r>
            <a:r>
              <a:rPr dirty="0"/>
              <a:t>§</a:t>
            </a:r>
            <a:r>
              <a:rPr spc="-95" dirty="0"/>
              <a:t> </a:t>
            </a:r>
            <a:r>
              <a:rPr spc="-5" dirty="0"/>
              <a:t>222/6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6736"/>
            <a:ext cx="7936230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400" b="1" spc="-5" dirty="0">
                <a:latin typeface="Arial"/>
                <a:cs typeface="Arial"/>
              </a:rPr>
              <a:t>Cenový nárůst </a:t>
            </a:r>
            <a:r>
              <a:rPr lang="cs-CZ" sz="2400" spc="-5" dirty="0">
                <a:latin typeface="Arial"/>
                <a:cs typeface="Arial"/>
              </a:rPr>
              <a:t>související se změnami podle </a:t>
            </a:r>
            <a:r>
              <a:rPr lang="cs-CZ" sz="2400" b="1" spc="-5" dirty="0">
                <a:latin typeface="Arial"/>
                <a:cs typeface="Arial"/>
              </a:rPr>
              <a:t>odstavců 5 nebo 6</a:t>
            </a:r>
            <a:r>
              <a:rPr lang="cs-CZ" sz="2400" spc="-5" dirty="0">
                <a:latin typeface="Arial"/>
                <a:cs typeface="Arial"/>
              </a:rPr>
              <a:t> při odečtení stavebních prací, služeb nebo dodávek, které nebyly s ohledem na tyto změny realizovány, </a:t>
            </a:r>
            <a:r>
              <a:rPr lang="cs-CZ" sz="2400" b="1" spc="-5" dirty="0">
                <a:latin typeface="Arial"/>
                <a:cs typeface="Arial"/>
              </a:rPr>
              <a:t>nesmí přesáhnout 30 % původní hodnoty závazku</a:t>
            </a:r>
            <a:r>
              <a:rPr lang="cs-CZ" sz="2400" spc="-5" dirty="0">
                <a:latin typeface="Arial"/>
                <a:cs typeface="Arial"/>
              </a:rPr>
              <a:t>; pokud bude provedeno více změn, je rozhodný </a:t>
            </a:r>
            <a:r>
              <a:rPr lang="cs-CZ" sz="2400" b="1" spc="-5" dirty="0">
                <a:latin typeface="Arial"/>
                <a:cs typeface="Arial"/>
              </a:rPr>
              <a:t>součet cenových nárůstů </a:t>
            </a:r>
            <a:r>
              <a:rPr lang="cs-CZ" sz="2400" spc="-5" dirty="0">
                <a:latin typeface="Arial"/>
                <a:cs typeface="Arial"/>
              </a:rPr>
              <a:t>všech změn podle odstavců 5 a 6.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708533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Nepodstatné </a:t>
            </a:r>
            <a:r>
              <a:rPr dirty="0"/>
              <a:t>změny </a:t>
            </a:r>
            <a:r>
              <a:rPr spc="-5" dirty="0"/>
              <a:t>smlouvy </a:t>
            </a:r>
            <a:r>
              <a:rPr dirty="0"/>
              <a:t>§</a:t>
            </a:r>
            <a:r>
              <a:rPr spc="-95" dirty="0"/>
              <a:t> </a:t>
            </a:r>
            <a:r>
              <a:rPr spc="-5" dirty="0"/>
              <a:t>222/9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281" y="2086736"/>
            <a:ext cx="8039100" cy="37574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spc="-6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změna</a:t>
            </a:r>
            <a:r>
              <a:rPr sz="2400" dirty="0">
                <a:latin typeface="Arial"/>
                <a:cs typeface="Arial"/>
              </a:rPr>
              <a:t> v </a:t>
            </a:r>
            <a:r>
              <a:rPr sz="2400" spc="-5" dirty="0">
                <a:latin typeface="Arial"/>
                <a:cs typeface="Arial"/>
              </a:rPr>
              <a:t>osobě </a:t>
            </a:r>
            <a:r>
              <a:rPr sz="2400" spc="-10" dirty="0" err="1">
                <a:latin typeface="Arial"/>
                <a:cs typeface="Arial"/>
              </a:rPr>
              <a:t>dodavatele</a:t>
            </a:r>
            <a:r>
              <a:rPr sz="2400" spc="-10" dirty="0">
                <a:latin typeface="Arial"/>
                <a:cs typeface="Arial"/>
              </a:rPr>
              <a:t> </a:t>
            </a:r>
            <a:endParaRPr lang="cs-CZ" sz="2400" spc="-1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cs-CZ" sz="2400" spc="-1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400" spc="-10" dirty="0">
                <a:latin typeface="Arial"/>
                <a:cs typeface="Arial"/>
              </a:rPr>
              <a:t>v případě uplatnění </a:t>
            </a:r>
            <a:r>
              <a:rPr lang="cs-CZ" sz="2400" u="sng" spc="-10" dirty="0">
                <a:latin typeface="Arial"/>
                <a:cs typeface="Arial"/>
              </a:rPr>
              <a:t>změn závazku vyhrazených </a:t>
            </a:r>
            <a:r>
              <a:rPr lang="cs-CZ" sz="2400" spc="-10" dirty="0">
                <a:latin typeface="Arial"/>
                <a:cs typeface="Arial"/>
              </a:rPr>
              <a:t>podle § 100 odst. 2,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cs-CZ"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je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důsledkem</a:t>
            </a:r>
            <a:r>
              <a:rPr sz="2400" u="heavy" spc="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právního</a:t>
            </a:r>
            <a:endParaRPr sz="2400" dirty="0">
              <a:latin typeface="Arial"/>
              <a:cs typeface="Arial"/>
            </a:endParaRPr>
          </a:p>
          <a:p>
            <a:pPr marL="12700" marR="5080" indent="-635">
              <a:lnSpc>
                <a:spcPct val="100000"/>
              </a:lnSpc>
            </a:pPr>
            <a:r>
              <a:rPr sz="2400" u="heavy" spc="-6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nástupnictv</a:t>
            </a:r>
            <a:r>
              <a:rPr sz="2400" spc="-5" dirty="0">
                <a:latin typeface="Arial"/>
                <a:cs typeface="Arial"/>
              </a:rPr>
              <a:t>í </a:t>
            </a:r>
            <a:r>
              <a:rPr sz="2400" dirty="0">
                <a:latin typeface="Arial"/>
                <a:cs typeface="Arial"/>
              </a:rPr>
              <a:t>v </a:t>
            </a:r>
            <a:r>
              <a:rPr sz="2400" spc="-5" dirty="0">
                <a:latin typeface="Arial"/>
                <a:cs typeface="Arial"/>
              </a:rPr>
              <a:t>souvislosti 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-5" dirty="0">
                <a:latin typeface="Arial"/>
                <a:cs typeface="Arial"/>
              </a:rPr>
              <a:t>přeměnou dodavatele, jeho  </a:t>
            </a:r>
            <a:r>
              <a:rPr sz="2400" dirty="0">
                <a:latin typeface="Arial"/>
                <a:cs typeface="Arial"/>
              </a:rPr>
              <a:t>smrtí </a:t>
            </a:r>
            <a:r>
              <a:rPr sz="2400" spc="-5" dirty="0">
                <a:latin typeface="Arial"/>
                <a:cs typeface="Arial"/>
              </a:rPr>
              <a:t>nebo převodem jeho </a:t>
            </a:r>
            <a:r>
              <a:rPr sz="2400" dirty="0">
                <a:latin typeface="Arial"/>
                <a:cs typeface="Arial"/>
              </a:rPr>
              <a:t>závodu, </a:t>
            </a:r>
            <a:r>
              <a:rPr sz="2400" spc="-5" dirty="0">
                <a:latin typeface="Arial"/>
                <a:cs typeface="Arial"/>
              </a:rPr>
              <a:t>popřípadě </a:t>
            </a:r>
            <a:r>
              <a:rPr sz="2400" dirty="0">
                <a:latin typeface="Arial"/>
                <a:cs typeface="Arial"/>
              </a:rPr>
              <a:t>části </a:t>
            </a:r>
            <a:r>
              <a:rPr sz="2400" spc="-5" dirty="0">
                <a:latin typeface="Arial"/>
                <a:cs typeface="Arial"/>
              </a:rPr>
              <a:t>závodu,  a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nový dodavatel splňuje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kritéria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kvalifikace</a:t>
            </a:r>
            <a:r>
              <a:rPr sz="2400" spc="-5" dirty="0">
                <a:latin typeface="Arial"/>
                <a:cs typeface="Arial"/>
              </a:rPr>
              <a:t> stanovená </a:t>
            </a:r>
            <a:r>
              <a:rPr sz="2400" dirty="0">
                <a:latin typeface="Arial"/>
                <a:cs typeface="Arial"/>
              </a:rPr>
              <a:t>v  </a:t>
            </a:r>
            <a:r>
              <a:rPr sz="2400" spc="-5" dirty="0">
                <a:latin typeface="Arial"/>
                <a:cs typeface="Arial"/>
              </a:rPr>
              <a:t>zadávací dokumentaci původního zadávacího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řízení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731139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Nepodstatné </a:t>
            </a:r>
            <a:r>
              <a:rPr dirty="0"/>
              <a:t>změny </a:t>
            </a:r>
            <a:r>
              <a:rPr spc="-5" dirty="0"/>
              <a:t>smlouvy </a:t>
            </a:r>
            <a:r>
              <a:rPr dirty="0"/>
              <a:t>§</a:t>
            </a:r>
            <a:r>
              <a:rPr spc="-90" dirty="0"/>
              <a:t> </a:t>
            </a:r>
            <a:r>
              <a:rPr spc="-5" dirty="0"/>
              <a:t>222/10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1828800"/>
            <a:ext cx="8064500" cy="47519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Zadavatel může závazek ze smlouvy na veřejnou  zakázku </a:t>
            </a:r>
            <a:r>
              <a:rPr sz="2800" b="1" spc="-5" dirty="0">
                <a:latin typeface="Arial"/>
                <a:cs typeface="Arial"/>
              </a:rPr>
              <a:t>vypovědět</a:t>
            </a:r>
            <a:r>
              <a:rPr sz="2800" spc="-5" dirty="0">
                <a:latin typeface="Arial"/>
                <a:cs typeface="Arial"/>
              </a:rPr>
              <a:t> nebo od ní </a:t>
            </a:r>
            <a:r>
              <a:rPr sz="2800" b="1" spc="-5" dirty="0">
                <a:latin typeface="Arial"/>
                <a:cs typeface="Arial"/>
              </a:rPr>
              <a:t>odstoupit</a:t>
            </a:r>
            <a:r>
              <a:rPr sz="2800" spc="-5" dirty="0">
                <a:latin typeface="Arial"/>
                <a:cs typeface="Arial"/>
              </a:rPr>
              <a:t> v případě,  že v jejím plnění nelze pokračovat, aniž by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byla</a:t>
            </a:r>
            <a:endParaRPr sz="28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sz="2800" u="sng" spc="-5" dirty="0">
                <a:latin typeface="Arial"/>
                <a:cs typeface="Arial"/>
              </a:rPr>
              <a:t>porušena pravidla pro </a:t>
            </a:r>
            <a:r>
              <a:rPr sz="2800" u="sng" dirty="0" err="1">
                <a:latin typeface="Arial"/>
                <a:cs typeface="Arial"/>
              </a:rPr>
              <a:t>změny</a:t>
            </a:r>
            <a:r>
              <a:rPr sz="2800" u="sng" spc="35" dirty="0">
                <a:latin typeface="Arial"/>
                <a:cs typeface="Arial"/>
              </a:rPr>
              <a:t> </a:t>
            </a:r>
            <a:r>
              <a:rPr sz="2800" u="sng" spc="-30" dirty="0" err="1">
                <a:latin typeface="Arial"/>
                <a:cs typeface="Arial"/>
              </a:rPr>
              <a:t>smlouvy</a:t>
            </a:r>
            <a:endParaRPr lang="cs-CZ" sz="2800" u="sng" spc="-3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latin typeface="Arial"/>
                <a:cs typeface="Arial"/>
              </a:rPr>
              <a:t>vybraný dodavatel </a:t>
            </a:r>
            <a:r>
              <a:rPr lang="cs-CZ" sz="2800" u="sng" dirty="0">
                <a:latin typeface="Arial"/>
                <a:cs typeface="Arial"/>
              </a:rPr>
              <a:t>měl být vyloučen </a:t>
            </a:r>
            <a:r>
              <a:rPr lang="cs-CZ" sz="2800" dirty="0">
                <a:latin typeface="Arial"/>
                <a:cs typeface="Arial"/>
              </a:rPr>
              <a:t>z účasti v zadávacím řízení,</a:t>
            </a: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latin typeface="Arial"/>
                <a:cs typeface="Arial"/>
              </a:rPr>
              <a:t>vybraný dodavatel před zadáním veřejné zakázky předložil údaje, dokumenty, vzorky nebo modely, které </a:t>
            </a:r>
            <a:r>
              <a:rPr lang="cs-CZ" sz="2800" u="sng" dirty="0">
                <a:latin typeface="Arial"/>
                <a:cs typeface="Arial"/>
              </a:rPr>
              <a:t>neodpovídaly skutečnosti a měly nebo mohly mít vliv na výběr dodavatele</a:t>
            </a:r>
            <a:endParaRPr lang="cs-CZ"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35242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Ukončení</a:t>
            </a:r>
            <a:r>
              <a:rPr spc="-100" dirty="0"/>
              <a:t> </a:t>
            </a:r>
            <a:r>
              <a:rPr dirty="0"/>
              <a:t>závazku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7F120A-8E3E-E9C5-1AA6-58450E9E8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6C8C8BD-B5B0-E925-A4DC-8960CC031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70" y="1832957"/>
            <a:ext cx="8132445" cy="4447371"/>
          </a:xfrm>
        </p:spPr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latin typeface="Arial"/>
                <a:cs typeface="Arial"/>
              </a:rPr>
              <a:t>výběr dodavatele souvisí se </a:t>
            </a:r>
            <a:r>
              <a:rPr lang="cs-CZ" sz="2400" u="sng" dirty="0">
                <a:latin typeface="Arial"/>
                <a:cs typeface="Arial"/>
              </a:rPr>
              <a:t>závažným porušením povinnosti členského státu </a:t>
            </a:r>
            <a:r>
              <a:rPr lang="cs-CZ" sz="2400" dirty="0">
                <a:latin typeface="Arial"/>
                <a:cs typeface="Arial"/>
              </a:rPr>
              <a:t>ve smyslu čl. 258 Smlouvy o fungování Evropské unie, o kterém rozhodl Soudní dvůr Evropské unie</a:t>
            </a: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latin typeface="Arial"/>
                <a:cs typeface="Arial"/>
              </a:rPr>
              <a:t>o dodavateli byly v průběhu zadávacího řízení uvedeny </a:t>
            </a:r>
            <a:r>
              <a:rPr lang="cs-CZ" sz="2400" u="sng" dirty="0">
                <a:latin typeface="Arial"/>
                <a:cs typeface="Arial"/>
              </a:rPr>
              <a:t>v evidenci skutečných majitelů nepravdivé údaje</a:t>
            </a:r>
            <a:r>
              <a:rPr lang="cs-CZ" sz="2400" dirty="0">
                <a:latin typeface="Arial"/>
                <a:cs typeface="Arial"/>
              </a:rPr>
              <a:t>; to neplatí, pokud si dodavatel nepravdivosti nebyl a nemohl být vědom, nebo pokud nepravdivost spočívala v chybě psaní či v jiné nepodstatné okolnosti.</a:t>
            </a: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latin typeface="Arial"/>
                <a:cs typeface="Arial"/>
              </a:rPr>
              <a:t>dodavatel je osobou, na kterou se vztahuje </a:t>
            </a:r>
            <a:r>
              <a:rPr lang="cs-CZ" sz="2400" u="sng" dirty="0">
                <a:latin typeface="Arial"/>
                <a:cs typeface="Arial"/>
              </a:rPr>
              <a:t>zákaz zadání veřejné zakázky</a:t>
            </a:r>
            <a:r>
              <a:rPr lang="cs-CZ" sz="2400" dirty="0">
                <a:latin typeface="Arial"/>
                <a:cs typeface="Arial"/>
              </a:rPr>
              <a:t> podle § 48a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245124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5813" y="860805"/>
            <a:ext cx="7301230" cy="19332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935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vzdělávací program MMR –</a:t>
            </a:r>
            <a:r>
              <a:rPr sz="2800" spc="-10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000099"/>
                </a:solidFill>
                <a:latin typeface="Arial"/>
                <a:cs typeface="Arial"/>
              </a:rPr>
              <a:t>A4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700" dirty="0">
              <a:latin typeface="Arial"/>
              <a:cs typeface="Arial"/>
            </a:endParaRPr>
          </a:p>
          <a:p>
            <a:pPr marR="760730" algn="ctr">
              <a:lnSpc>
                <a:spcPct val="100000"/>
              </a:lnSpc>
            </a:pP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7295" y="3818077"/>
            <a:ext cx="77101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000099"/>
                </a:solidFill>
                <a:latin typeface="Arial"/>
                <a:cs typeface="Arial"/>
              </a:rPr>
              <a:t>DĚKUJEME ZA</a:t>
            </a:r>
            <a:r>
              <a:rPr sz="4400" b="1" spc="-27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4400" b="1" dirty="0">
                <a:solidFill>
                  <a:srgbClr val="000099"/>
                </a:solidFill>
                <a:latin typeface="Arial"/>
                <a:cs typeface="Arial"/>
              </a:rPr>
              <a:t>POZORNOST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5212"/>
            <a:ext cx="8063865" cy="2413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vysvětlení ZD zadavatel uveřejní nejméně</a:t>
            </a:r>
            <a:r>
              <a:rPr sz="2800" spc="8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4</a:t>
            </a:r>
            <a:endParaRPr sz="2800" dirty="0">
              <a:latin typeface="Arial"/>
              <a:cs typeface="Arial"/>
            </a:endParaRPr>
          </a:p>
          <a:p>
            <a:pPr marL="12700" marR="71755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Arial"/>
                <a:cs typeface="Arial"/>
              </a:rPr>
              <a:t>pracovní dny před skončením lhůty pro podání  nabídek.</a:t>
            </a:r>
            <a:endParaRPr sz="28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005"/>
              </a:spcBef>
            </a:pPr>
            <a:r>
              <a:rPr sz="2800" spc="-5" dirty="0">
                <a:latin typeface="Arial"/>
                <a:cs typeface="Arial"/>
              </a:rPr>
              <a:t>prohlídka místa plnění nejpozději 5 </a:t>
            </a:r>
            <a:r>
              <a:rPr sz="2800" dirty="0">
                <a:latin typeface="Arial"/>
                <a:cs typeface="Arial"/>
              </a:rPr>
              <a:t>pracovních </a:t>
            </a:r>
            <a:r>
              <a:rPr sz="2800" spc="-10" dirty="0">
                <a:latin typeface="Arial"/>
                <a:cs typeface="Arial"/>
              </a:rPr>
              <a:t>dnů  </a:t>
            </a:r>
            <a:r>
              <a:rPr sz="2800" spc="-5" dirty="0">
                <a:latin typeface="Arial"/>
                <a:cs typeface="Arial"/>
              </a:rPr>
              <a:t>před skončením lhůty pro podání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nabídek.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19913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ZD a</a:t>
            </a:r>
            <a:r>
              <a:rPr spc="-95" dirty="0"/>
              <a:t> </a:t>
            </a:r>
            <a:r>
              <a:rPr dirty="0"/>
              <a:t>lhůty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81038" y="626594"/>
            <a:ext cx="12065" cy="430530"/>
          </a:xfrm>
          <a:custGeom>
            <a:avLst/>
            <a:gdLst/>
            <a:ahLst/>
            <a:cxnLst/>
            <a:rect l="l" t="t" r="r" b="b"/>
            <a:pathLst>
              <a:path w="12065" h="430530">
                <a:moveTo>
                  <a:pt x="11790" y="0"/>
                </a:moveTo>
                <a:lnTo>
                  <a:pt x="0" y="0"/>
                </a:lnTo>
                <a:lnTo>
                  <a:pt x="0" y="430470"/>
                </a:lnTo>
                <a:lnTo>
                  <a:pt x="11790" y="430470"/>
                </a:lnTo>
                <a:lnTo>
                  <a:pt x="117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410737" y="623645"/>
            <a:ext cx="1061720" cy="433705"/>
            <a:chOff x="1410737" y="623645"/>
            <a:chExt cx="1061720" cy="433705"/>
          </a:xfrm>
        </p:grpSpPr>
        <p:sp>
          <p:nvSpPr>
            <p:cNvPr id="4" name="object 4"/>
            <p:cNvSpPr/>
            <p:nvPr/>
          </p:nvSpPr>
          <p:spPr>
            <a:xfrm>
              <a:off x="1413692" y="626590"/>
              <a:ext cx="109085" cy="9730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52225" y="626592"/>
              <a:ext cx="17780" cy="97790"/>
            </a:xfrm>
            <a:custGeom>
              <a:avLst/>
              <a:gdLst/>
              <a:ahLst/>
              <a:cxnLst/>
              <a:rect l="l" t="t" r="r" b="b"/>
              <a:pathLst>
                <a:path w="17780" h="97790">
                  <a:moveTo>
                    <a:pt x="17686" y="0"/>
                  </a:moveTo>
                  <a:lnTo>
                    <a:pt x="0" y="0"/>
                  </a:lnTo>
                  <a:lnTo>
                    <a:pt x="0" y="97299"/>
                  </a:lnTo>
                  <a:lnTo>
                    <a:pt x="17686" y="97299"/>
                  </a:lnTo>
                  <a:lnTo>
                    <a:pt x="176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99381" y="626590"/>
              <a:ext cx="79588" cy="9730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10737" y="623645"/>
              <a:ext cx="1061228" cy="43342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467537" y="647229"/>
            <a:ext cx="697865" cy="391795"/>
            <a:chOff x="467537" y="647229"/>
            <a:chExt cx="697865" cy="391795"/>
          </a:xfrm>
        </p:grpSpPr>
        <p:sp>
          <p:nvSpPr>
            <p:cNvPr id="9" name="object 9"/>
            <p:cNvSpPr/>
            <p:nvPr/>
          </p:nvSpPr>
          <p:spPr>
            <a:xfrm>
              <a:off x="488109" y="785806"/>
              <a:ext cx="636905" cy="253365"/>
            </a:xfrm>
            <a:custGeom>
              <a:avLst/>
              <a:gdLst/>
              <a:ahLst/>
              <a:cxnLst/>
              <a:rect l="l" t="t" r="r" b="b"/>
              <a:pathLst>
                <a:path w="636905" h="253365">
                  <a:moveTo>
                    <a:pt x="285922" y="0"/>
                  </a:moveTo>
                  <a:lnTo>
                    <a:pt x="215182" y="8106"/>
                  </a:lnTo>
                  <a:lnTo>
                    <a:pt x="144434" y="20638"/>
                  </a:lnTo>
                  <a:lnTo>
                    <a:pt x="93866" y="35149"/>
                  </a:lnTo>
                  <a:lnTo>
                    <a:pt x="50570" y="56987"/>
                  </a:lnTo>
                  <a:lnTo>
                    <a:pt x="6171" y="107206"/>
                  </a:lnTo>
                  <a:lnTo>
                    <a:pt x="0" y="144478"/>
                  </a:lnTo>
                  <a:lnTo>
                    <a:pt x="9123" y="180557"/>
                  </a:lnTo>
                  <a:lnTo>
                    <a:pt x="67517" y="228091"/>
                  </a:lnTo>
                  <a:lnTo>
                    <a:pt x="110598" y="241562"/>
                  </a:lnTo>
                  <a:lnTo>
                    <a:pt x="158808" y="249514"/>
                  </a:lnTo>
                  <a:lnTo>
                    <a:pt x="209052" y="252954"/>
                  </a:lnTo>
                  <a:lnTo>
                    <a:pt x="258235" y="252892"/>
                  </a:lnTo>
                  <a:lnTo>
                    <a:pt x="303262" y="250336"/>
                  </a:lnTo>
                  <a:lnTo>
                    <a:pt x="368465" y="241774"/>
                  </a:lnTo>
                  <a:lnTo>
                    <a:pt x="408396" y="233988"/>
                  </a:lnTo>
                  <a:lnTo>
                    <a:pt x="451367" y="223715"/>
                  </a:lnTo>
                  <a:lnTo>
                    <a:pt x="494892" y="210677"/>
                  </a:lnTo>
                  <a:lnTo>
                    <a:pt x="536486" y="194599"/>
                  </a:lnTo>
                  <a:lnTo>
                    <a:pt x="594334" y="166589"/>
                  </a:lnTo>
                  <a:lnTo>
                    <a:pt x="636707" y="138577"/>
                  </a:lnTo>
                  <a:lnTo>
                    <a:pt x="612709" y="145352"/>
                  </a:lnTo>
                  <a:lnTo>
                    <a:pt x="581804" y="155166"/>
                  </a:lnTo>
                  <a:lnTo>
                    <a:pt x="545925" y="165532"/>
                  </a:lnTo>
                  <a:lnTo>
                    <a:pt x="507008" y="173963"/>
                  </a:lnTo>
                  <a:lnTo>
                    <a:pt x="453208" y="183174"/>
                  </a:lnTo>
                  <a:lnTo>
                    <a:pt x="403832" y="185753"/>
                  </a:lnTo>
                  <a:lnTo>
                    <a:pt x="363615" y="184498"/>
                  </a:lnTo>
                  <a:lnTo>
                    <a:pt x="317913" y="179639"/>
                  </a:lnTo>
                  <a:lnTo>
                    <a:pt x="273029" y="169538"/>
                  </a:lnTo>
                  <a:lnTo>
                    <a:pt x="235268" y="152557"/>
                  </a:lnTo>
                  <a:lnTo>
                    <a:pt x="206334" y="91400"/>
                  </a:lnTo>
                  <a:lnTo>
                    <a:pt x="217943" y="58875"/>
                  </a:lnTo>
                  <a:lnTo>
                    <a:pt x="239499" y="34643"/>
                  </a:lnTo>
                  <a:lnTo>
                    <a:pt x="264369" y="15939"/>
                  </a:lnTo>
                  <a:lnTo>
                    <a:pt x="285922" y="0"/>
                  </a:lnTo>
                  <a:close/>
                </a:path>
              </a:pathLst>
            </a:custGeom>
            <a:solidFill>
              <a:srgbClr val="0000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20976" y="647229"/>
              <a:ext cx="444500" cy="308610"/>
            </a:xfrm>
            <a:custGeom>
              <a:avLst/>
              <a:gdLst/>
              <a:ahLst/>
              <a:cxnLst/>
              <a:rect l="l" t="t" r="r" b="b"/>
              <a:pathLst>
                <a:path w="444500" h="308609">
                  <a:moveTo>
                    <a:pt x="350774" y="0"/>
                  </a:moveTo>
                  <a:lnTo>
                    <a:pt x="370812" y="27783"/>
                  </a:lnTo>
                  <a:lnTo>
                    <a:pt x="385046" y="60816"/>
                  </a:lnTo>
                  <a:lnTo>
                    <a:pt x="384355" y="96613"/>
                  </a:lnTo>
                  <a:lnTo>
                    <a:pt x="359619" y="132686"/>
                  </a:lnTo>
                  <a:lnTo>
                    <a:pt x="306562" y="171749"/>
                  </a:lnTo>
                  <a:lnTo>
                    <a:pt x="244664" y="206393"/>
                  </a:lnTo>
                  <a:lnTo>
                    <a:pt x="195448" y="226441"/>
                  </a:lnTo>
                  <a:lnTo>
                    <a:pt x="144534" y="243659"/>
                  </a:lnTo>
                  <a:lnTo>
                    <a:pt x="93761" y="257339"/>
                  </a:lnTo>
                  <a:lnTo>
                    <a:pt x="44970" y="266774"/>
                  </a:lnTo>
                  <a:lnTo>
                    <a:pt x="0" y="271254"/>
                  </a:lnTo>
                  <a:lnTo>
                    <a:pt x="32380" y="284664"/>
                  </a:lnTo>
                  <a:lnTo>
                    <a:pt x="62274" y="294477"/>
                  </a:lnTo>
                  <a:lnTo>
                    <a:pt x="94929" y="301525"/>
                  </a:lnTo>
                  <a:lnTo>
                    <a:pt x="135598" y="306640"/>
                  </a:lnTo>
                  <a:lnTo>
                    <a:pt x="176405" y="308067"/>
                  </a:lnTo>
                  <a:lnTo>
                    <a:pt x="221081" y="307007"/>
                  </a:lnTo>
                  <a:lnTo>
                    <a:pt x="265756" y="302079"/>
                  </a:lnTo>
                  <a:lnTo>
                    <a:pt x="306563" y="291903"/>
                  </a:lnTo>
                  <a:lnTo>
                    <a:pt x="315913" y="287477"/>
                  </a:lnTo>
                  <a:lnTo>
                    <a:pt x="326092" y="283052"/>
                  </a:lnTo>
                  <a:lnTo>
                    <a:pt x="347830" y="274210"/>
                  </a:lnTo>
                  <a:lnTo>
                    <a:pt x="362200" y="263890"/>
                  </a:lnTo>
                  <a:lnTo>
                    <a:pt x="368143" y="259284"/>
                  </a:lnTo>
                  <a:lnTo>
                    <a:pt x="374362" y="253571"/>
                  </a:lnTo>
                  <a:lnTo>
                    <a:pt x="394812" y="237032"/>
                  </a:lnTo>
                  <a:lnTo>
                    <a:pt x="425762" y="198424"/>
                  </a:lnTo>
                  <a:lnTo>
                    <a:pt x="443630" y="149449"/>
                  </a:lnTo>
                  <a:lnTo>
                    <a:pt x="444366" y="120886"/>
                  </a:lnTo>
                  <a:lnTo>
                    <a:pt x="439576" y="92324"/>
                  </a:lnTo>
                  <a:lnTo>
                    <a:pt x="430363" y="64870"/>
                  </a:lnTo>
                  <a:lnTo>
                    <a:pt x="415442" y="44368"/>
                  </a:lnTo>
                  <a:lnTo>
                    <a:pt x="394993" y="24695"/>
                  </a:lnTo>
                  <a:lnTo>
                    <a:pt x="372332" y="8893"/>
                  </a:lnTo>
                  <a:lnTo>
                    <a:pt x="350774" y="0"/>
                  </a:lnTo>
                  <a:close/>
                </a:path>
              </a:pathLst>
            </a:custGeom>
            <a:solidFill>
              <a:srgbClr val="F8E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67537" y="662406"/>
              <a:ext cx="619125" cy="182245"/>
            </a:xfrm>
            <a:custGeom>
              <a:avLst/>
              <a:gdLst/>
              <a:ahLst/>
              <a:cxnLst/>
              <a:rect l="l" t="t" r="r" b="b"/>
              <a:pathLst>
                <a:path w="619125" h="182244">
                  <a:moveTo>
                    <a:pt x="464690" y="0"/>
                  </a:moveTo>
                  <a:lnTo>
                    <a:pt x="409621" y="2379"/>
                  </a:lnTo>
                  <a:lnTo>
                    <a:pt x="355588" y="8421"/>
                  </a:lnTo>
                  <a:lnTo>
                    <a:pt x="306494" y="17262"/>
                  </a:lnTo>
                  <a:lnTo>
                    <a:pt x="241395" y="35381"/>
                  </a:lnTo>
                  <a:lnTo>
                    <a:pt x="182742" y="58245"/>
                  </a:lnTo>
                  <a:lnTo>
                    <a:pt x="130845" y="84101"/>
                  </a:lnTo>
                  <a:lnTo>
                    <a:pt x="86011" y="111195"/>
                  </a:lnTo>
                  <a:lnTo>
                    <a:pt x="48551" y="137774"/>
                  </a:lnTo>
                  <a:lnTo>
                    <a:pt x="18774" y="162083"/>
                  </a:lnTo>
                  <a:lnTo>
                    <a:pt x="0" y="179566"/>
                  </a:lnTo>
                  <a:lnTo>
                    <a:pt x="0" y="181646"/>
                  </a:lnTo>
                  <a:lnTo>
                    <a:pt x="14445" y="178178"/>
                  </a:lnTo>
                  <a:lnTo>
                    <a:pt x="34940" y="170944"/>
                  </a:lnTo>
                  <a:lnTo>
                    <a:pt x="57094" y="162052"/>
                  </a:lnTo>
                  <a:lnTo>
                    <a:pt x="98960" y="145053"/>
                  </a:lnTo>
                  <a:lnTo>
                    <a:pt x="117844" y="138880"/>
                  </a:lnTo>
                  <a:lnTo>
                    <a:pt x="156161" y="129300"/>
                  </a:lnTo>
                  <a:lnTo>
                    <a:pt x="195959" y="121101"/>
                  </a:lnTo>
                  <a:lnTo>
                    <a:pt x="235753" y="114559"/>
                  </a:lnTo>
                  <a:lnTo>
                    <a:pt x="275546" y="110229"/>
                  </a:lnTo>
                  <a:lnTo>
                    <a:pt x="315338" y="108662"/>
                  </a:lnTo>
                  <a:lnTo>
                    <a:pt x="593796" y="108662"/>
                  </a:lnTo>
                  <a:lnTo>
                    <a:pt x="603389" y="100090"/>
                  </a:lnTo>
                  <a:lnTo>
                    <a:pt x="618957" y="73276"/>
                  </a:lnTo>
                  <a:lnTo>
                    <a:pt x="617257" y="44385"/>
                  </a:lnTo>
                  <a:lnTo>
                    <a:pt x="597078" y="23475"/>
                  </a:lnTo>
                  <a:lnTo>
                    <a:pt x="562322" y="9684"/>
                  </a:lnTo>
                  <a:lnTo>
                    <a:pt x="516891" y="2146"/>
                  </a:lnTo>
                  <a:lnTo>
                    <a:pt x="464690" y="0"/>
                  </a:lnTo>
                  <a:close/>
                </a:path>
                <a:path w="619125" h="182244">
                  <a:moveTo>
                    <a:pt x="593796" y="108662"/>
                  </a:moveTo>
                  <a:lnTo>
                    <a:pt x="315338" y="108662"/>
                  </a:lnTo>
                  <a:lnTo>
                    <a:pt x="371254" y="110041"/>
                  </a:lnTo>
                  <a:lnTo>
                    <a:pt x="422195" y="119715"/>
                  </a:lnTo>
                  <a:lnTo>
                    <a:pt x="465399" y="139342"/>
                  </a:lnTo>
                  <a:lnTo>
                    <a:pt x="498102" y="170577"/>
                  </a:lnTo>
                  <a:lnTo>
                    <a:pt x="536882" y="150396"/>
                  </a:lnTo>
                  <a:lnTo>
                    <a:pt x="574004" y="126349"/>
                  </a:lnTo>
                  <a:lnTo>
                    <a:pt x="593796" y="108662"/>
                  </a:lnTo>
                  <a:close/>
                </a:path>
              </a:pathLst>
            </a:custGeom>
            <a:solidFill>
              <a:srgbClr val="00AE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67699" y="824138"/>
              <a:ext cx="106680" cy="56515"/>
            </a:xfrm>
            <a:custGeom>
              <a:avLst/>
              <a:gdLst/>
              <a:ahLst/>
              <a:cxnLst/>
              <a:rect l="l" t="t" r="r" b="b"/>
              <a:pathLst>
                <a:path w="106679" h="56515">
                  <a:moveTo>
                    <a:pt x="47165" y="0"/>
                  </a:moveTo>
                  <a:lnTo>
                    <a:pt x="41266" y="20638"/>
                  </a:lnTo>
                  <a:lnTo>
                    <a:pt x="0" y="26539"/>
                  </a:lnTo>
                  <a:lnTo>
                    <a:pt x="35367" y="35385"/>
                  </a:lnTo>
                  <a:lnTo>
                    <a:pt x="26522" y="56024"/>
                  </a:lnTo>
                  <a:lnTo>
                    <a:pt x="58954" y="38331"/>
                  </a:lnTo>
                  <a:lnTo>
                    <a:pt x="94321" y="47177"/>
                  </a:lnTo>
                  <a:lnTo>
                    <a:pt x="76633" y="29484"/>
                  </a:lnTo>
                  <a:lnTo>
                    <a:pt x="106110" y="11791"/>
                  </a:lnTo>
                  <a:lnTo>
                    <a:pt x="64844" y="17692"/>
                  </a:lnTo>
                  <a:lnTo>
                    <a:pt x="47165" y="0"/>
                  </a:lnTo>
                  <a:close/>
                </a:path>
              </a:pathLst>
            </a:custGeom>
            <a:solidFill>
              <a:srgbClr val="F8E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44115" y="912592"/>
              <a:ext cx="188649" cy="9729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38441" y="710628"/>
              <a:ext cx="427990" cy="78740"/>
            </a:xfrm>
            <a:custGeom>
              <a:avLst/>
              <a:gdLst/>
              <a:ahLst/>
              <a:cxnLst/>
              <a:rect l="l" t="t" r="r" b="b"/>
              <a:pathLst>
                <a:path w="427990" h="78740">
                  <a:moveTo>
                    <a:pt x="120853" y="13271"/>
                  </a:moveTo>
                  <a:lnTo>
                    <a:pt x="89941" y="20497"/>
                  </a:lnTo>
                  <a:lnTo>
                    <a:pt x="54889" y="31330"/>
                  </a:lnTo>
                  <a:lnTo>
                    <a:pt x="22606" y="42710"/>
                  </a:lnTo>
                  <a:lnTo>
                    <a:pt x="0" y="51600"/>
                  </a:lnTo>
                  <a:lnTo>
                    <a:pt x="6210" y="49847"/>
                  </a:lnTo>
                  <a:lnTo>
                    <a:pt x="12153" y="48641"/>
                  </a:lnTo>
                  <a:lnTo>
                    <a:pt x="18643" y="47447"/>
                  </a:lnTo>
                  <a:lnTo>
                    <a:pt x="26530" y="45694"/>
                  </a:lnTo>
                  <a:lnTo>
                    <a:pt x="51485" y="40868"/>
                  </a:lnTo>
                  <a:lnTo>
                    <a:pt x="112001" y="28003"/>
                  </a:lnTo>
                  <a:lnTo>
                    <a:pt x="120853" y="13271"/>
                  </a:lnTo>
                  <a:close/>
                </a:path>
                <a:path w="427990" h="78740">
                  <a:moveTo>
                    <a:pt x="297713" y="4419"/>
                  </a:moveTo>
                  <a:lnTo>
                    <a:pt x="269760" y="1104"/>
                  </a:lnTo>
                  <a:lnTo>
                    <a:pt x="242074" y="0"/>
                  </a:lnTo>
                  <a:lnTo>
                    <a:pt x="212737" y="1104"/>
                  </a:lnTo>
                  <a:lnTo>
                    <a:pt x="179806" y="4419"/>
                  </a:lnTo>
                  <a:lnTo>
                    <a:pt x="168021" y="22110"/>
                  </a:lnTo>
                  <a:lnTo>
                    <a:pt x="197167" y="20497"/>
                  </a:lnTo>
                  <a:lnTo>
                    <a:pt x="229552" y="20421"/>
                  </a:lnTo>
                  <a:lnTo>
                    <a:pt x="255473" y="21691"/>
                  </a:lnTo>
                  <a:lnTo>
                    <a:pt x="282968" y="25057"/>
                  </a:lnTo>
                  <a:lnTo>
                    <a:pt x="286397" y="20269"/>
                  </a:lnTo>
                  <a:lnTo>
                    <a:pt x="297713" y="4419"/>
                  </a:lnTo>
                  <a:close/>
                </a:path>
                <a:path w="427990" h="78740">
                  <a:moveTo>
                    <a:pt x="427418" y="57492"/>
                  </a:moveTo>
                  <a:lnTo>
                    <a:pt x="424459" y="57492"/>
                  </a:lnTo>
                  <a:lnTo>
                    <a:pt x="409219" y="44869"/>
                  </a:lnTo>
                  <a:lnTo>
                    <a:pt x="390931" y="33909"/>
                  </a:lnTo>
                  <a:lnTo>
                    <a:pt x="370992" y="25158"/>
                  </a:lnTo>
                  <a:lnTo>
                    <a:pt x="350774" y="19164"/>
                  </a:lnTo>
                  <a:lnTo>
                    <a:pt x="336042" y="36855"/>
                  </a:lnTo>
                  <a:lnTo>
                    <a:pt x="349808" y="43586"/>
                  </a:lnTo>
                  <a:lnTo>
                    <a:pt x="364401" y="50863"/>
                  </a:lnTo>
                  <a:lnTo>
                    <a:pt x="379552" y="59245"/>
                  </a:lnTo>
                  <a:lnTo>
                    <a:pt x="394995" y="69291"/>
                  </a:lnTo>
                  <a:lnTo>
                    <a:pt x="403821" y="78130"/>
                  </a:lnTo>
                  <a:lnTo>
                    <a:pt x="410832" y="73253"/>
                  </a:lnTo>
                  <a:lnTo>
                    <a:pt x="417830" y="67818"/>
                  </a:lnTo>
                  <a:lnTo>
                    <a:pt x="423722" y="62382"/>
                  </a:lnTo>
                  <a:lnTo>
                    <a:pt x="427418" y="5749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56564" y="797610"/>
              <a:ext cx="274320" cy="142875"/>
            </a:xfrm>
            <a:custGeom>
              <a:avLst/>
              <a:gdLst/>
              <a:ahLst/>
              <a:cxnLst/>
              <a:rect l="l" t="t" r="r" b="b"/>
              <a:pathLst>
                <a:path w="274319" h="142875">
                  <a:moveTo>
                    <a:pt x="110998" y="127419"/>
                  </a:moveTo>
                  <a:lnTo>
                    <a:pt x="109067" y="120878"/>
                  </a:lnTo>
                  <a:lnTo>
                    <a:pt x="109067" y="114985"/>
                  </a:lnTo>
                  <a:lnTo>
                    <a:pt x="106121" y="112039"/>
                  </a:lnTo>
                  <a:lnTo>
                    <a:pt x="109067" y="106146"/>
                  </a:lnTo>
                  <a:lnTo>
                    <a:pt x="101930" y="106006"/>
                  </a:lnTo>
                  <a:lnTo>
                    <a:pt x="93967" y="105041"/>
                  </a:lnTo>
                  <a:lnTo>
                    <a:pt x="85432" y="102412"/>
                  </a:lnTo>
                  <a:lnTo>
                    <a:pt x="76631" y="97294"/>
                  </a:lnTo>
                  <a:lnTo>
                    <a:pt x="59690" y="93789"/>
                  </a:lnTo>
                  <a:lnTo>
                    <a:pt x="40538" y="95821"/>
                  </a:lnTo>
                  <a:lnTo>
                    <a:pt x="26898" y="102273"/>
                  </a:lnTo>
                  <a:lnTo>
                    <a:pt x="26530" y="112039"/>
                  </a:lnTo>
                  <a:lnTo>
                    <a:pt x="29476" y="117932"/>
                  </a:lnTo>
                  <a:lnTo>
                    <a:pt x="35369" y="120878"/>
                  </a:lnTo>
                  <a:lnTo>
                    <a:pt x="41275" y="120878"/>
                  </a:lnTo>
                  <a:lnTo>
                    <a:pt x="85483" y="114985"/>
                  </a:lnTo>
                  <a:lnTo>
                    <a:pt x="69634" y="120243"/>
                  </a:lnTo>
                  <a:lnTo>
                    <a:pt x="44958" y="126047"/>
                  </a:lnTo>
                  <a:lnTo>
                    <a:pt x="19164" y="130746"/>
                  </a:lnTo>
                  <a:lnTo>
                    <a:pt x="0" y="132676"/>
                  </a:lnTo>
                  <a:lnTo>
                    <a:pt x="32423" y="138569"/>
                  </a:lnTo>
                  <a:lnTo>
                    <a:pt x="56007" y="126784"/>
                  </a:lnTo>
                  <a:lnTo>
                    <a:pt x="64566" y="135724"/>
                  </a:lnTo>
                  <a:lnTo>
                    <a:pt x="75907" y="140792"/>
                  </a:lnTo>
                  <a:lnTo>
                    <a:pt x="88341" y="142544"/>
                  </a:lnTo>
                  <a:lnTo>
                    <a:pt x="100228" y="141528"/>
                  </a:lnTo>
                  <a:lnTo>
                    <a:pt x="104914" y="138303"/>
                  </a:lnTo>
                  <a:lnTo>
                    <a:pt x="109067" y="133413"/>
                  </a:lnTo>
                  <a:lnTo>
                    <a:pt x="110998" y="127419"/>
                  </a:lnTo>
                  <a:close/>
                </a:path>
                <a:path w="274319" h="142875">
                  <a:moveTo>
                    <a:pt x="212242" y="73710"/>
                  </a:moveTo>
                  <a:lnTo>
                    <a:pt x="209296" y="64858"/>
                  </a:lnTo>
                  <a:lnTo>
                    <a:pt x="203390" y="58966"/>
                  </a:lnTo>
                  <a:lnTo>
                    <a:pt x="205092" y="57264"/>
                  </a:lnTo>
                  <a:lnTo>
                    <a:pt x="206336" y="56019"/>
                  </a:lnTo>
                  <a:lnTo>
                    <a:pt x="200901" y="56438"/>
                  </a:lnTo>
                  <a:lnTo>
                    <a:pt x="193814" y="57124"/>
                  </a:lnTo>
                  <a:lnTo>
                    <a:pt x="185623" y="57264"/>
                  </a:lnTo>
                  <a:lnTo>
                    <a:pt x="176872" y="56019"/>
                  </a:lnTo>
                  <a:lnTo>
                    <a:pt x="163880" y="56756"/>
                  </a:lnTo>
                  <a:lnTo>
                    <a:pt x="150329" y="61912"/>
                  </a:lnTo>
                  <a:lnTo>
                    <a:pt x="141211" y="69291"/>
                  </a:lnTo>
                  <a:lnTo>
                    <a:pt x="141490" y="76657"/>
                  </a:lnTo>
                  <a:lnTo>
                    <a:pt x="144437" y="79603"/>
                  </a:lnTo>
                  <a:lnTo>
                    <a:pt x="153276" y="82562"/>
                  </a:lnTo>
                  <a:lnTo>
                    <a:pt x="156222" y="82562"/>
                  </a:lnTo>
                  <a:lnTo>
                    <a:pt x="188658" y="64858"/>
                  </a:lnTo>
                  <a:lnTo>
                    <a:pt x="178574" y="73291"/>
                  </a:lnTo>
                  <a:lnTo>
                    <a:pt x="161023" y="83667"/>
                  </a:lnTo>
                  <a:lnTo>
                    <a:pt x="141808" y="93472"/>
                  </a:lnTo>
                  <a:lnTo>
                    <a:pt x="126746" y="100241"/>
                  </a:lnTo>
                  <a:lnTo>
                    <a:pt x="147396" y="100241"/>
                  </a:lnTo>
                  <a:lnTo>
                    <a:pt x="168021" y="82562"/>
                  </a:lnTo>
                  <a:lnTo>
                    <a:pt x="176085" y="88404"/>
                  </a:lnTo>
                  <a:lnTo>
                    <a:pt x="186080" y="91770"/>
                  </a:lnTo>
                  <a:lnTo>
                    <a:pt x="196621" y="91262"/>
                  </a:lnTo>
                  <a:lnTo>
                    <a:pt x="206336" y="85509"/>
                  </a:lnTo>
                  <a:lnTo>
                    <a:pt x="212242" y="82562"/>
                  </a:lnTo>
                  <a:lnTo>
                    <a:pt x="212242" y="73710"/>
                  </a:lnTo>
                  <a:close/>
                </a:path>
                <a:path w="274319" h="142875">
                  <a:moveTo>
                    <a:pt x="274129" y="17691"/>
                  </a:moveTo>
                  <a:lnTo>
                    <a:pt x="268249" y="11785"/>
                  </a:lnTo>
                  <a:lnTo>
                    <a:pt x="262343" y="8839"/>
                  </a:lnTo>
                  <a:lnTo>
                    <a:pt x="259397" y="5892"/>
                  </a:lnTo>
                  <a:lnTo>
                    <a:pt x="256451" y="5892"/>
                  </a:lnTo>
                  <a:lnTo>
                    <a:pt x="256451" y="0"/>
                  </a:lnTo>
                  <a:lnTo>
                    <a:pt x="253504" y="2946"/>
                  </a:lnTo>
                  <a:lnTo>
                    <a:pt x="244652" y="5892"/>
                  </a:lnTo>
                  <a:lnTo>
                    <a:pt x="232867" y="5892"/>
                  </a:lnTo>
                  <a:lnTo>
                    <a:pt x="223469" y="10452"/>
                  </a:lnTo>
                  <a:lnTo>
                    <a:pt x="215188" y="18059"/>
                  </a:lnTo>
                  <a:lnTo>
                    <a:pt x="211315" y="26212"/>
                  </a:lnTo>
                  <a:lnTo>
                    <a:pt x="215176" y="32435"/>
                  </a:lnTo>
                  <a:lnTo>
                    <a:pt x="229920" y="32435"/>
                  </a:lnTo>
                  <a:lnTo>
                    <a:pt x="247611" y="11785"/>
                  </a:lnTo>
                  <a:lnTo>
                    <a:pt x="242544" y="20675"/>
                  </a:lnTo>
                  <a:lnTo>
                    <a:pt x="233603" y="32054"/>
                  </a:lnTo>
                  <a:lnTo>
                    <a:pt x="223558" y="42887"/>
                  </a:lnTo>
                  <a:lnTo>
                    <a:pt x="215176" y="50114"/>
                  </a:lnTo>
                  <a:lnTo>
                    <a:pt x="229920" y="47167"/>
                  </a:lnTo>
                  <a:lnTo>
                    <a:pt x="238772" y="29476"/>
                  </a:lnTo>
                  <a:lnTo>
                    <a:pt x="247980" y="32702"/>
                  </a:lnTo>
                  <a:lnTo>
                    <a:pt x="257187" y="33172"/>
                  </a:lnTo>
                  <a:lnTo>
                    <a:pt x="265290" y="30314"/>
                  </a:lnTo>
                  <a:lnTo>
                    <a:pt x="266026" y="29476"/>
                  </a:lnTo>
                  <a:lnTo>
                    <a:pt x="271195" y="23583"/>
                  </a:lnTo>
                  <a:lnTo>
                    <a:pt x="274129" y="17691"/>
                  </a:lnTo>
                  <a:close/>
                </a:path>
              </a:pathLst>
            </a:custGeom>
            <a:solidFill>
              <a:srgbClr val="00AE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474370" y="1274183"/>
            <a:ext cx="7512050" cy="2297430"/>
          </a:xfrm>
          <a:prstGeom prst="rect">
            <a:avLst/>
          </a:prstGeom>
        </p:spPr>
        <p:txBody>
          <a:bodyPr vert="horz" wrap="square" lIns="0" tIns="17335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365"/>
              </a:spcBef>
            </a:pPr>
            <a:r>
              <a:rPr sz="3200" b="1" spc="-5" dirty="0">
                <a:solidFill>
                  <a:srgbClr val="000099"/>
                </a:solidFill>
                <a:latin typeface="Arial"/>
                <a:cs typeface="Arial"/>
              </a:rPr>
              <a:t>Zjednodušené </a:t>
            </a:r>
            <a:r>
              <a:rPr sz="3200" b="1" dirty="0">
                <a:solidFill>
                  <a:srgbClr val="000099"/>
                </a:solidFill>
                <a:latin typeface="Arial"/>
                <a:cs typeface="Arial"/>
              </a:rPr>
              <a:t>podlimitní</a:t>
            </a:r>
            <a:r>
              <a:rPr sz="3200" b="1" spc="-9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Arial"/>
                <a:cs typeface="Arial"/>
              </a:rPr>
              <a:t>řízení</a:t>
            </a:r>
            <a:endParaRPr sz="32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260"/>
              </a:spcBef>
            </a:pPr>
            <a:r>
              <a:rPr sz="3200" b="1" dirty="0">
                <a:latin typeface="Arial"/>
                <a:cs typeface="Arial"/>
              </a:rPr>
              <a:t>při </a:t>
            </a:r>
            <a:r>
              <a:rPr sz="3200" b="1" spc="-5" dirty="0">
                <a:latin typeface="Arial"/>
                <a:cs typeface="Arial"/>
              </a:rPr>
              <a:t>stanovení zadávacích </a:t>
            </a:r>
            <a:r>
              <a:rPr sz="3200" b="1" dirty="0">
                <a:latin typeface="Arial"/>
                <a:cs typeface="Arial"/>
              </a:rPr>
              <a:t>podmínek</a:t>
            </a:r>
            <a:r>
              <a:rPr sz="3200" b="1" spc="-14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lze  použít </a:t>
            </a:r>
            <a:r>
              <a:rPr sz="3200" b="1" spc="-5" dirty="0">
                <a:latin typeface="Arial"/>
                <a:cs typeface="Arial"/>
              </a:rPr>
              <a:t>jednotlivá pravidla </a:t>
            </a:r>
            <a:r>
              <a:rPr sz="3200" b="1" dirty="0">
                <a:latin typeface="Arial"/>
                <a:cs typeface="Arial"/>
              </a:rPr>
              <a:t>pro </a:t>
            </a:r>
            <a:r>
              <a:rPr sz="3200" b="1" spc="-5" dirty="0">
                <a:latin typeface="Arial"/>
                <a:cs typeface="Arial"/>
              </a:rPr>
              <a:t>zadávací  řízení </a:t>
            </a:r>
            <a:r>
              <a:rPr sz="3200" b="1" dirty="0">
                <a:latin typeface="Arial"/>
                <a:cs typeface="Arial"/>
              </a:rPr>
              <a:t>pro </a:t>
            </a:r>
            <a:r>
              <a:rPr sz="3200" b="1" spc="-5" dirty="0">
                <a:latin typeface="Arial"/>
                <a:cs typeface="Arial"/>
              </a:rPr>
              <a:t>nadlimitní</a:t>
            </a:r>
            <a:r>
              <a:rPr sz="3200" b="1" spc="-6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režim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6431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lze </a:t>
            </a:r>
            <a:r>
              <a:rPr sz="2800" dirty="0"/>
              <a:t>stanovit </a:t>
            </a:r>
            <a:r>
              <a:rPr sz="2800" spc="-5" dirty="0"/>
              <a:t>i </a:t>
            </a:r>
            <a:r>
              <a:rPr sz="2800" b="1" spc="-5" dirty="0">
                <a:latin typeface="Arial"/>
                <a:cs typeface="Arial"/>
              </a:rPr>
              <a:t>jiná kritéria </a:t>
            </a:r>
            <a:r>
              <a:rPr sz="2800" b="1" dirty="0">
                <a:latin typeface="Arial"/>
                <a:cs typeface="Arial"/>
              </a:rPr>
              <a:t>kvalifikace </a:t>
            </a:r>
            <a:r>
              <a:rPr sz="2800" i="1" spc="-5" dirty="0">
                <a:latin typeface="Arial"/>
                <a:cs typeface="Arial"/>
              </a:rPr>
              <a:t>(bezdlužnost  </a:t>
            </a:r>
            <a:r>
              <a:rPr sz="2800" i="1" dirty="0">
                <a:latin typeface="Arial"/>
                <a:cs typeface="Arial"/>
              </a:rPr>
              <a:t>vůči</a:t>
            </a:r>
            <a:r>
              <a:rPr sz="2800" i="1" spc="-5" dirty="0">
                <a:latin typeface="Arial"/>
                <a:cs typeface="Arial"/>
              </a:rPr>
              <a:t> Z)</a:t>
            </a:r>
            <a:endParaRPr sz="2800" dirty="0">
              <a:latin typeface="Arial"/>
              <a:cs typeface="Arial"/>
            </a:endParaRPr>
          </a:p>
          <a:p>
            <a:pPr marL="12700" marR="576580">
              <a:lnSpc>
                <a:spcPct val="100000"/>
              </a:lnSpc>
              <a:spcBef>
                <a:spcPts val="1000"/>
              </a:spcBef>
            </a:pPr>
            <a:r>
              <a:rPr sz="2800" spc="-5" dirty="0"/>
              <a:t>v případě výhrady: oznámení o vyloučení  účastníka zadávacího </a:t>
            </a:r>
            <a:r>
              <a:rPr sz="2800" dirty="0"/>
              <a:t>řízení </a:t>
            </a:r>
            <a:r>
              <a:rPr sz="2800" spc="-5" dirty="0"/>
              <a:t>nebo oznámení o  výběru dodavatele </a:t>
            </a:r>
            <a:r>
              <a:rPr sz="2800" dirty="0"/>
              <a:t>se </a:t>
            </a:r>
            <a:r>
              <a:rPr sz="2800" spc="-5" dirty="0"/>
              <a:t>doručuje uveřejněním </a:t>
            </a:r>
            <a:r>
              <a:rPr sz="2800" spc="-10" dirty="0"/>
              <a:t>na  </a:t>
            </a:r>
            <a:r>
              <a:rPr sz="2800" spc="-5" dirty="0"/>
              <a:t>profilu</a:t>
            </a:r>
            <a:endParaRPr sz="280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600138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Zjednodušené </a:t>
            </a:r>
            <a:r>
              <a:rPr dirty="0"/>
              <a:t>podlimitní</a:t>
            </a:r>
            <a:r>
              <a:rPr spc="-125" dirty="0"/>
              <a:t> </a:t>
            </a:r>
            <a:r>
              <a:rPr spc="-5" dirty="0"/>
              <a:t>řízení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1958144"/>
            <a:ext cx="7401559" cy="3647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97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lze </a:t>
            </a:r>
            <a:r>
              <a:rPr sz="2800" dirty="0">
                <a:latin typeface="Arial"/>
                <a:cs typeface="Arial"/>
              </a:rPr>
              <a:t>stanovit </a:t>
            </a:r>
            <a:r>
              <a:rPr sz="2800" b="1" spc="-5" dirty="0">
                <a:latin typeface="Arial"/>
                <a:cs typeface="Arial"/>
              </a:rPr>
              <a:t>i jiná kritéria hodnocení </a:t>
            </a:r>
            <a:r>
              <a:rPr sz="2800" spc="-5" dirty="0">
                <a:latin typeface="Arial"/>
                <a:cs typeface="Arial"/>
              </a:rPr>
              <a:t>než v </a:t>
            </a:r>
            <a:r>
              <a:rPr sz="2800" spc="-10" dirty="0">
                <a:latin typeface="Arial"/>
                <a:cs typeface="Arial"/>
              </a:rPr>
              <a:t>NL  </a:t>
            </a:r>
            <a:r>
              <a:rPr sz="2800" dirty="0">
                <a:latin typeface="Arial"/>
                <a:cs typeface="Arial"/>
              </a:rPr>
              <a:t>ale:</a:t>
            </a:r>
          </a:p>
          <a:p>
            <a:pPr marL="12700" marR="949325">
              <a:lnSpc>
                <a:spcPct val="100000"/>
              </a:lnSpc>
              <a:spcBef>
                <a:spcPts val="1010"/>
              </a:spcBef>
            </a:pPr>
            <a:r>
              <a:rPr sz="2800" spc="-5" dirty="0">
                <a:latin typeface="Arial"/>
                <a:cs typeface="Arial"/>
              </a:rPr>
              <a:t>založena na objektivních </a:t>
            </a:r>
            <a:r>
              <a:rPr sz="2800" dirty="0">
                <a:latin typeface="Arial"/>
                <a:cs typeface="Arial"/>
              </a:rPr>
              <a:t>skutečnostech  vztahujících </a:t>
            </a:r>
            <a:r>
              <a:rPr sz="2800" spc="-5" dirty="0">
                <a:latin typeface="Arial"/>
                <a:cs typeface="Arial"/>
              </a:rPr>
              <a:t>se k osobě dodavatele nebo  k předmětu veřejné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zakázky</a:t>
            </a:r>
          </a:p>
          <a:p>
            <a:pPr>
              <a:lnSpc>
                <a:spcPct val="100000"/>
              </a:lnSpc>
            </a:pPr>
            <a:endParaRPr sz="3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89"/>
              </a:spcBef>
            </a:pPr>
            <a:r>
              <a:rPr sz="2800" i="1" dirty="0">
                <a:latin typeface="Arial"/>
                <a:cs typeface="Arial"/>
              </a:rPr>
              <a:t>reference,</a:t>
            </a:r>
            <a:r>
              <a:rPr sz="2800" i="1" spc="-5" dirty="0">
                <a:latin typeface="Arial"/>
                <a:cs typeface="Arial"/>
              </a:rPr>
              <a:t> </a:t>
            </a:r>
            <a:r>
              <a:rPr sz="2800" i="1" dirty="0">
                <a:latin typeface="Arial"/>
                <a:cs typeface="Arial"/>
              </a:rPr>
              <a:t>obrat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600138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Zjednodušené </a:t>
            </a:r>
            <a:r>
              <a:rPr dirty="0"/>
              <a:t>podlimitní</a:t>
            </a:r>
            <a:r>
              <a:rPr spc="-125" dirty="0"/>
              <a:t> </a:t>
            </a:r>
            <a:r>
              <a:rPr spc="-5" dirty="0"/>
              <a:t>řízení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4370" y="1433906"/>
            <a:ext cx="7385050" cy="492443"/>
          </a:xfrm>
        </p:spPr>
        <p:txBody>
          <a:bodyPr/>
          <a:lstStyle/>
          <a:p>
            <a:r>
              <a:rPr lang="cs-CZ" spc="-5" dirty="0"/>
              <a:t>Zásady </a:t>
            </a:r>
            <a:r>
              <a:rPr lang="cs-CZ" dirty="0"/>
              <a:t>§</a:t>
            </a:r>
            <a:r>
              <a:rPr lang="cs-CZ" spc="-100" dirty="0"/>
              <a:t> </a:t>
            </a:r>
            <a:r>
              <a:rPr lang="cs-CZ" dirty="0"/>
              <a:t>6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74370" y="2133600"/>
            <a:ext cx="8132445" cy="3847207"/>
          </a:xfrm>
        </p:spPr>
        <p:txBody>
          <a:bodyPr/>
          <a:lstStyle/>
          <a:p>
            <a:r>
              <a:rPr lang="cs-CZ" dirty="0"/>
              <a:t>transparentnost</a:t>
            </a:r>
          </a:p>
          <a:p>
            <a:r>
              <a:rPr lang="cs-CZ" dirty="0"/>
              <a:t>přiměřenost</a:t>
            </a:r>
          </a:p>
          <a:p>
            <a:r>
              <a:rPr lang="cs-CZ" dirty="0"/>
              <a:t>rovné zacházení</a:t>
            </a:r>
          </a:p>
          <a:p>
            <a:r>
              <a:rPr lang="cs-CZ" dirty="0"/>
              <a:t>zákaz diskriminace</a:t>
            </a:r>
          </a:p>
          <a:p>
            <a:endParaRPr lang="cs-CZ" dirty="0"/>
          </a:p>
          <a:p>
            <a:r>
              <a:rPr lang="cs-CZ" dirty="0"/>
              <a:t>přístup zahraničních dodavatelů</a:t>
            </a:r>
          </a:p>
          <a:p>
            <a:endParaRPr lang="cs-CZ" dirty="0"/>
          </a:p>
          <a:p>
            <a:r>
              <a:rPr lang="cs-CZ" dirty="0"/>
              <a:t>sociálně odpovědné zadávání</a:t>
            </a:r>
          </a:p>
          <a:p>
            <a:r>
              <a:rPr lang="cs-CZ" dirty="0"/>
              <a:t>environmentálně odpovědné zadávání</a:t>
            </a:r>
          </a:p>
          <a:p>
            <a:r>
              <a:rPr lang="cs-CZ" dirty="0"/>
              <a:t>inovace</a:t>
            </a:r>
          </a:p>
        </p:txBody>
      </p:sp>
    </p:spTree>
    <p:extLst>
      <p:ext uri="{BB962C8B-B14F-4D97-AF65-F5344CB8AC3E}">
        <p14:creationId xmlns:p14="http://schemas.microsoft.com/office/powerpoint/2010/main" val="811774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1832957"/>
            <a:ext cx="7878445" cy="3659335"/>
          </a:xfrm>
          <a:prstGeom prst="rect">
            <a:avLst/>
          </a:prstGeom>
        </p:spPr>
        <p:txBody>
          <a:bodyPr vert="horz" wrap="square" lIns="0" tIns="225425" rIns="0" bIns="0" rtlCol="0">
            <a:spAutoFit/>
          </a:bodyPr>
          <a:lstStyle/>
          <a:p>
            <a:pPr marL="12700" marR="8890">
              <a:lnSpc>
                <a:spcPts val="2810"/>
              </a:lnSpc>
              <a:spcBef>
                <a:spcPts val="2035"/>
              </a:spcBef>
            </a:pPr>
            <a:r>
              <a:rPr sz="2600" b="1" dirty="0" err="1">
                <a:latin typeface="Arial"/>
                <a:cs typeface="Arial"/>
              </a:rPr>
              <a:t>pravidelně</a:t>
            </a:r>
            <a:r>
              <a:rPr sz="2600" b="1" dirty="0">
                <a:latin typeface="Arial"/>
                <a:cs typeface="Arial"/>
              </a:rPr>
              <a:t> pořizované </a:t>
            </a:r>
            <a:r>
              <a:rPr sz="2600" b="1" spc="5" dirty="0">
                <a:latin typeface="Arial"/>
                <a:cs typeface="Arial"/>
              </a:rPr>
              <a:t>nebo </a:t>
            </a:r>
            <a:r>
              <a:rPr sz="2600" b="1" spc="-5" dirty="0">
                <a:latin typeface="Arial"/>
                <a:cs typeface="Arial"/>
              </a:rPr>
              <a:t>trvající </a:t>
            </a:r>
            <a:r>
              <a:rPr sz="2600" b="1" dirty="0">
                <a:latin typeface="Arial"/>
                <a:cs typeface="Arial"/>
              </a:rPr>
              <a:t>dodávky </a:t>
            </a:r>
            <a:r>
              <a:rPr sz="2600" b="1" spc="5" dirty="0">
                <a:latin typeface="Arial"/>
                <a:cs typeface="Arial"/>
              </a:rPr>
              <a:t>nebo  </a:t>
            </a:r>
            <a:r>
              <a:rPr sz="2600" b="1" dirty="0">
                <a:latin typeface="Arial"/>
                <a:cs typeface="Arial"/>
              </a:rPr>
              <a:t>služby</a:t>
            </a:r>
            <a:endParaRPr sz="2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300" dirty="0">
              <a:latin typeface="Arial"/>
              <a:cs typeface="Arial"/>
            </a:endParaRPr>
          </a:p>
          <a:p>
            <a:pPr marL="12700" marR="535940">
              <a:lnSpc>
                <a:spcPts val="2810"/>
              </a:lnSpc>
            </a:pPr>
            <a:r>
              <a:rPr sz="2600" dirty="0">
                <a:latin typeface="Arial"/>
                <a:cs typeface="Arial"/>
              </a:rPr>
              <a:t>skutečná cena uhrazená za dodávky </a:t>
            </a:r>
            <a:r>
              <a:rPr sz="2600" spc="-5" dirty="0">
                <a:latin typeface="Arial"/>
                <a:cs typeface="Arial"/>
              </a:rPr>
              <a:t>nebo </a:t>
            </a:r>
            <a:r>
              <a:rPr sz="2600" dirty="0">
                <a:latin typeface="Arial"/>
                <a:cs typeface="Arial"/>
              </a:rPr>
              <a:t>služby  stejného druhu během </a:t>
            </a:r>
            <a:r>
              <a:rPr sz="2600" spc="-5" dirty="0">
                <a:latin typeface="Arial"/>
                <a:cs typeface="Arial"/>
              </a:rPr>
              <a:t>předcházejících 12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měsíců</a:t>
            </a:r>
          </a:p>
          <a:p>
            <a:pPr marL="12700" marR="5080">
              <a:lnSpc>
                <a:spcPts val="2810"/>
              </a:lnSpc>
              <a:spcBef>
                <a:spcPts val="1989"/>
              </a:spcBef>
            </a:pPr>
            <a:r>
              <a:rPr sz="2600" dirty="0">
                <a:latin typeface="Arial"/>
                <a:cs typeface="Arial"/>
              </a:rPr>
              <a:t>součet předpokládaných </a:t>
            </a:r>
            <a:r>
              <a:rPr sz="2600" spc="-5" dirty="0">
                <a:latin typeface="Arial"/>
                <a:cs typeface="Arial"/>
              </a:rPr>
              <a:t>hodnot jednotlivých </a:t>
            </a:r>
            <a:r>
              <a:rPr sz="2600" dirty="0">
                <a:latin typeface="Arial"/>
                <a:cs typeface="Arial"/>
              </a:rPr>
              <a:t>dodávek  a služeb, které mají být zadavatelem zadány během  </a:t>
            </a:r>
            <a:r>
              <a:rPr sz="2600" spc="-5" dirty="0">
                <a:latin typeface="Arial"/>
                <a:cs typeface="Arial"/>
              </a:rPr>
              <a:t>následujících 12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měsíců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5430"/>
            <a:ext cx="6168390" cy="497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100" spc="-5" dirty="0"/>
              <a:t>Předpokládaná hodnota § </a:t>
            </a:r>
            <a:r>
              <a:rPr sz="3100" spc="-10" dirty="0"/>
              <a:t>16 </a:t>
            </a:r>
            <a:r>
              <a:rPr sz="3100" spc="-5" dirty="0"/>
              <a:t>-</a:t>
            </a:r>
            <a:r>
              <a:rPr sz="3100" spc="5" dirty="0"/>
              <a:t> </a:t>
            </a:r>
            <a:r>
              <a:rPr sz="3100" spc="-15" dirty="0"/>
              <a:t>23</a:t>
            </a:r>
            <a:endParaRPr sz="31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42541"/>
            <a:ext cx="8068945" cy="4810291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70"/>
              </a:spcBef>
            </a:pPr>
            <a:r>
              <a:rPr sz="2800" spc="-5" dirty="0">
                <a:latin typeface="Arial"/>
                <a:cs typeface="Arial"/>
              </a:rPr>
              <a:t>Z stanoví předpokládanou hodnotu </a:t>
            </a:r>
            <a:r>
              <a:rPr sz="2800" dirty="0">
                <a:latin typeface="Arial"/>
                <a:cs typeface="Arial"/>
              </a:rPr>
              <a:t>za všechny své  </a:t>
            </a:r>
            <a:r>
              <a:rPr sz="2800" spc="-5" dirty="0">
                <a:latin typeface="Arial"/>
                <a:cs typeface="Arial"/>
              </a:rPr>
              <a:t>provozní </a:t>
            </a:r>
            <a:r>
              <a:rPr sz="2800" dirty="0">
                <a:latin typeface="Arial"/>
                <a:cs typeface="Arial"/>
              </a:rPr>
              <a:t>jednotky</a:t>
            </a: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2800" spc="-5" dirty="0">
                <a:latin typeface="Arial"/>
                <a:cs typeface="Arial"/>
              </a:rPr>
              <a:t>ALE: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ts val="3190"/>
              </a:lnSpc>
              <a:spcBef>
                <a:spcPts val="1655"/>
              </a:spcBef>
            </a:pPr>
            <a:r>
              <a:rPr sz="2800" spc="-5" dirty="0">
                <a:latin typeface="Arial"/>
                <a:cs typeface="Arial"/>
              </a:rPr>
              <a:t>Pokud je provozní jednotka „autonomní“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</a:t>
            </a:r>
            <a:endParaRPr sz="2800" dirty="0">
              <a:latin typeface="Arial"/>
              <a:cs typeface="Arial"/>
            </a:endParaRPr>
          </a:p>
          <a:p>
            <a:pPr marL="12700" marR="497840">
              <a:lnSpc>
                <a:spcPts val="3020"/>
              </a:lnSpc>
              <a:spcBef>
                <a:spcPts val="219"/>
              </a:spcBef>
            </a:pPr>
            <a:r>
              <a:rPr sz="2800" dirty="0">
                <a:latin typeface="Arial"/>
                <a:cs typeface="Arial"/>
              </a:rPr>
              <a:t>zadávání předpokládaná </a:t>
            </a:r>
            <a:r>
              <a:rPr sz="2800" spc="-5" dirty="0">
                <a:latin typeface="Arial"/>
                <a:cs typeface="Arial"/>
              </a:rPr>
              <a:t>hodnota na úrovni této  </a:t>
            </a:r>
            <a:r>
              <a:rPr sz="2800" dirty="0">
                <a:latin typeface="Arial"/>
                <a:cs typeface="Arial"/>
              </a:rPr>
              <a:t>jednotky</a:t>
            </a:r>
          </a:p>
          <a:p>
            <a:pPr marL="12700">
              <a:lnSpc>
                <a:spcPct val="100000"/>
              </a:lnSpc>
              <a:spcBef>
                <a:spcPts val="1630"/>
              </a:spcBef>
            </a:pPr>
            <a:r>
              <a:rPr sz="2800" i="1" spc="-30" dirty="0">
                <a:latin typeface="Arial"/>
                <a:cs typeface="Arial"/>
              </a:rPr>
              <a:t>fakulty, </a:t>
            </a:r>
            <a:r>
              <a:rPr sz="2800" i="1" dirty="0" err="1">
                <a:latin typeface="Arial"/>
                <a:cs typeface="Arial"/>
              </a:rPr>
              <a:t>městské</a:t>
            </a:r>
            <a:r>
              <a:rPr sz="2800" i="1" spc="-5" dirty="0">
                <a:latin typeface="Arial"/>
                <a:cs typeface="Arial"/>
              </a:rPr>
              <a:t> </a:t>
            </a:r>
            <a:r>
              <a:rPr sz="2800" i="1" dirty="0" err="1">
                <a:latin typeface="Arial"/>
                <a:cs typeface="Arial"/>
              </a:rPr>
              <a:t>části</a:t>
            </a:r>
            <a:endParaRPr lang="cs-CZ" sz="2800" i="1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30"/>
              </a:spcBef>
            </a:pPr>
            <a:r>
              <a:rPr lang="cs-CZ" sz="2800" i="1" dirty="0">
                <a:latin typeface="Arial"/>
                <a:cs typeface="Arial"/>
              </a:rPr>
              <a:t>organizační složky státu</a:t>
            </a:r>
            <a:endParaRPr sz="2800" i="1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64"/>
              </a:spcBef>
            </a:pPr>
            <a:r>
              <a:rPr sz="2800" spc="-5" dirty="0">
                <a:latin typeface="Arial"/>
                <a:cs typeface="Arial"/>
              </a:rPr>
              <a:t>NE: </a:t>
            </a:r>
            <a:r>
              <a:rPr sz="2800" i="1" spc="-5" dirty="0">
                <a:latin typeface="Arial"/>
                <a:cs typeface="Arial"/>
              </a:rPr>
              <a:t>odbory jednoho</a:t>
            </a:r>
            <a:r>
              <a:rPr sz="2800" i="1" spc="20" dirty="0">
                <a:latin typeface="Arial"/>
                <a:cs typeface="Arial"/>
              </a:rPr>
              <a:t> </a:t>
            </a:r>
            <a:r>
              <a:rPr sz="2800" i="1" spc="-5" dirty="0">
                <a:latin typeface="Arial"/>
                <a:cs typeface="Arial"/>
              </a:rPr>
              <a:t>úřadu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5430"/>
            <a:ext cx="7980045" cy="497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100" spc="-5" dirty="0"/>
              <a:t>Předpokládaná hodnota provozní</a:t>
            </a:r>
            <a:r>
              <a:rPr sz="3100" spc="-15" dirty="0"/>
              <a:t> </a:t>
            </a:r>
            <a:r>
              <a:rPr sz="3100" spc="-5" dirty="0"/>
              <a:t>jednotky</a:t>
            </a:r>
            <a:endParaRPr sz="31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5212"/>
            <a:ext cx="7928609" cy="21666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2005"/>
              </a:spcBef>
            </a:pPr>
            <a:r>
              <a:rPr lang="cs-CZ" sz="2800" b="1" spc="-5" dirty="0">
                <a:latin typeface="Arial"/>
                <a:cs typeface="Arial"/>
              </a:rPr>
              <a:t>K</a:t>
            </a:r>
            <a:r>
              <a:rPr lang="cs-CZ" sz="2800" spc="-5" dirty="0">
                <a:latin typeface="Arial"/>
                <a:cs typeface="Arial"/>
              </a:rPr>
              <a:t> žádosti o účast, předběžné nabídce nebo </a:t>
            </a:r>
            <a:r>
              <a:rPr lang="cs-CZ" sz="2800" b="1" spc="-5" dirty="0">
                <a:latin typeface="Arial"/>
                <a:cs typeface="Arial"/>
              </a:rPr>
              <a:t>nabídce, která nebyla zadavateli doručena ve lhůtě nebo způsobem stanoveným v zadávací dokumentaci nebo ve výzvě uvedené v příloze č. 6 k tomuto zákonu, se nepřihlíží</a:t>
            </a:r>
            <a:r>
              <a:rPr lang="cs-CZ" sz="2800" spc="-5" dirty="0"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379349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Seznam </a:t>
            </a:r>
            <a:r>
              <a:rPr spc="-5" dirty="0"/>
              <a:t>pojmů </a:t>
            </a:r>
            <a:r>
              <a:rPr dirty="0"/>
              <a:t>§</a:t>
            </a:r>
            <a:r>
              <a:rPr spc="-100" dirty="0"/>
              <a:t> </a:t>
            </a:r>
            <a:r>
              <a:rPr spc="-10" dirty="0"/>
              <a:t>28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766517"/>
            <a:ext cx="3663950" cy="11315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Arial"/>
                <a:cs typeface="Arial"/>
              </a:rPr>
              <a:t>zákon </a:t>
            </a:r>
            <a:r>
              <a:rPr sz="2800" b="1" dirty="0">
                <a:latin typeface="Arial"/>
                <a:cs typeface="Arial"/>
              </a:rPr>
              <a:t>č. </a:t>
            </a:r>
            <a:r>
              <a:rPr sz="2800" b="1" spc="-5" dirty="0">
                <a:latin typeface="Arial"/>
                <a:cs typeface="Arial"/>
              </a:rPr>
              <a:t>134/2016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Sb.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95"/>
              </a:spcBef>
            </a:pPr>
            <a:r>
              <a:rPr sz="2800" b="1" spc="-5" dirty="0">
                <a:latin typeface="Arial"/>
                <a:cs typeface="Arial"/>
              </a:rPr>
              <a:t>§</a:t>
            </a:r>
            <a:r>
              <a:rPr sz="2800" b="1" dirty="0">
                <a:latin typeface="Arial"/>
                <a:cs typeface="Arial"/>
              </a:rPr>
              <a:t> 53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275590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Regulace</a:t>
            </a:r>
            <a:r>
              <a:rPr spc="-100" dirty="0"/>
              <a:t> </a:t>
            </a:r>
            <a:r>
              <a:rPr dirty="0"/>
              <a:t>ZPŘ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5212"/>
            <a:ext cx="7526020" cy="33483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pravidla </a:t>
            </a:r>
            <a:r>
              <a:rPr sz="2800" dirty="0">
                <a:latin typeface="Arial"/>
                <a:cs typeface="Arial"/>
              </a:rPr>
              <a:t>pro </a:t>
            </a:r>
            <a:r>
              <a:rPr sz="2800" b="1" spc="-5" dirty="0">
                <a:latin typeface="Arial"/>
                <a:cs typeface="Arial"/>
              </a:rPr>
              <a:t>všechna </a:t>
            </a:r>
            <a:r>
              <a:rPr sz="2800" dirty="0">
                <a:latin typeface="Arial"/>
                <a:cs typeface="Arial"/>
              </a:rPr>
              <a:t>zadávací řízení </a:t>
            </a:r>
            <a:r>
              <a:rPr sz="2800" spc="-5" dirty="0">
                <a:latin typeface="Arial"/>
                <a:cs typeface="Arial"/>
              </a:rPr>
              <a:t>(NL,</a:t>
            </a:r>
            <a:r>
              <a:rPr sz="2800" spc="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PL)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5"/>
              </a:spcBef>
            </a:pPr>
            <a:r>
              <a:rPr sz="2800" spc="-5" dirty="0">
                <a:latin typeface="Arial"/>
                <a:cs typeface="Arial"/>
              </a:rPr>
              <a:t>dispozitivní </a:t>
            </a:r>
            <a:r>
              <a:rPr sz="2800" dirty="0">
                <a:latin typeface="Arial"/>
                <a:cs typeface="Arial"/>
              </a:rPr>
              <a:t>charakter některých pravidel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–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b="1" spc="-10" dirty="0">
                <a:latin typeface="Arial"/>
                <a:cs typeface="Arial"/>
              </a:rPr>
              <a:t>možnost </a:t>
            </a:r>
            <a:r>
              <a:rPr sz="2800" b="1" spc="-5" dirty="0">
                <a:latin typeface="Arial"/>
                <a:cs typeface="Arial"/>
              </a:rPr>
              <a:t>volby</a:t>
            </a:r>
            <a:r>
              <a:rPr sz="2800" b="1" spc="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zadavatele</a:t>
            </a:r>
            <a:endParaRPr sz="28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995"/>
              </a:spcBef>
            </a:pPr>
            <a:r>
              <a:rPr sz="2800" spc="-5" dirty="0">
                <a:latin typeface="Arial"/>
                <a:cs typeface="Arial"/>
              </a:rPr>
              <a:t>volby není nutno odůvodňovat, nelze vyžadovat  jejich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využití</a:t>
            </a:r>
          </a:p>
          <a:p>
            <a:pPr marL="12700">
              <a:lnSpc>
                <a:spcPct val="100000"/>
              </a:lnSpc>
              <a:spcBef>
                <a:spcPts val="2005"/>
              </a:spcBef>
            </a:pPr>
            <a:r>
              <a:rPr sz="2800" dirty="0">
                <a:latin typeface="Arial"/>
                <a:cs typeface="Arial"/>
              </a:rPr>
              <a:t>některá pravidla </a:t>
            </a:r>
            <a:r>
              <a:rPr sz="2800" spc="-5" dirty="0">
                <a:latin typeface="Arial"/>
                <a:cs typeface="Arial"/>
              </a:rPr>
              <a:t>nutno </a:t>
            </a:r>
            <a:r>
              <a:rPr sz="2800" dirty="0">
                <a:latin typeface="Arial"/>
                <a:cs typeface="Arial"/>
              </a:rPr>
              <a:t>využít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vždy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293751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Zadávací</a:t>
            </a:r>
            <a:r>
              <a:rPr spc="-80" dirty="0"/>
              <a:t> </a:t>
            </a:r>
            <a:r>
              <a:rPr spc="-5" dirty="0"/>
              <a:t>řízení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5212"/>
            <a:ext cx="7502525" cy="4029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Arial"/>
                <a:cs typeface="Arial"/>
              </a:rPr>
              <a:t>podle pravidel stanovených</a:t>
            </a:r>
            <a:r>
              <a:rPr sz="2800" b="1" spc="9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zákonem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5"/>
              </a:spcBef>
            </a:pPr>
            <a:r>
              <a:rPr sz="2800" b="1" spc="-5" dirty="0">
                <a:latin typeface="Arial"/>
                <a:cs typeface="Arial"/>
              </a:rPr>
              <a:t>povinnost dodržet </a:t>
            </a:r>
            <a:r>
              <a:rPr sz="2800" b="1" dirty="0">
                <a:latin typeface="Arial"/>
                <a:cs typeface="Arial"/>
              </a:rPr>
              <a:t>zadávací</a:t>
            </a:r>
            <a:r>
              <a:rPr sz="2800" b="1" spc="7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podmínky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!!!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5"/>
              </a:spcBef>
            </a:pPr>
            <a:r>
              <a:rPr sz="2800" spc="-5" dirty="0">
                <a:latin typeface="Arial"/>
                <a:cs typeface="Arial"/>
              </a:rPr>
              <a:t>Pokud pravidla pro průběh zadávacího</a:t>
            </a:r>
            <a:r>
              <a:rPr sz="2800" spc="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řízení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800" dirty="0">
                <a:latin typeface="Arial"/>
                <a:cs typeface="Arial"/>
              </a:rPr>
              <a:t>zákon </a:t>
            </a:r>
            <a:r>
              <a:rPr sz="2800" spc="-5" dirty="0">
                <a:latin typeface="Arial"/>
                <a:cs typeface="Arial"/>
              </a:rPr>
              <a:t>nestanoví, určí je zadavatel v souladu se  zásadami podle §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6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579945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Průběh </a:t>
            </a:r>
            <a:r>
              <a:rPr spc="-5" dirty="0"/>
              <a:t>zadávacího řízení </a:t>
            </a:r>
            <a:r>
              <a:rPr dirty="0"/>
              <a:t>§</a:t>
            </a:r>
            <a:r>
              <a:rPr spc="-120" dirty="0"/>
              <a:t> </a:t>
            </a:r>
            <a:r>
              <a:rPr spc="-10" dirty="0"/>
              <a:t>39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42541"/>
            <a:ext cx="7327900" cy="390334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 marR="691515">
              <a:lnSpc>
                <a:spcPts val="3030"/>
              </a:lnSpc>
              <a:spcBef>
                <a:spcPts val="470"/>
              </a:spcBef>
            </a:pPr>
            <a:r>
              <a:rPr sz="2800" spc="-5" dirty="0">
                <a:latin typeface="Arial"/>
                <a:cs typeface="Arial"/>
              </a:rPr>
              <a:t>„výběr vybraného dodavatele“ z účastníků  zadávacího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řízení</a:t>
            </a:r>
            <a:endParaRPr sz="2800">
              <a:latin typeface="Arial"/>
              <a:cs typeface="Arial"/>
            </a:endParaRPr>
          </a:p>
          <a:p>
            <a:pPr marL="469900" marR="542290" indent="-457200">
              <a:lnSpc>
                <a:spcPts val="3020"/>
              </a:lnSpc>
              <a:spcBef>
                <a:spcPts val="2005"/>
              </a:spcBef>
              <a:buSzPct val="39285"/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b="1" spc="-10" dirty="0">
                <a:latin typeface="Arial"/>
                <a:cs typeface="Arial"/>
              </a:rPr>
              <a:t>posouzení splnění </a:t>
            </a:r>
            <a:r>
              <a:rPr sz="2800" b="1" spc="-5" dirty="0">
                <a:latin typeface="Arial"/>
                <a:cs typeface="Arial"/>
              </a:rPr>
              <a:t>podmínek účasti v  zadávacím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řízení</a:t>
            </a:r>
            <a:endParaRPr sz="2800">
              <a:latin typeface="Arial"/>
              <a:cs typeface="Arial"/>
            </a:endParaRPr>
          </a:p>
          <a:p>
            <a:pPr marL="469900" marR="5080" indent="-457200">
              <a:lnSpc>
                <a:spcPts val="3020"/>
              </a:lnSpc>
              <a:spcBef>
                <a:spcPts val="2000"/>
              </a:spcBef>
              <a:buSzPct val="39285"/>
              <a:buChar char="•"/>
              <a:tabLst>
                <a:tab pos="469265" algn="l"/>
                <a:tab pos="469900" algn="l"/>
              </a:tabLst>
            </a:pPr>
            <a:r>
              <a:rPr sz="2800" spc="-5" dirty="0">
                <a:latin typeface="Arial"/>
                <a:cs typeface="Arial"/>
              </a:rPr>
              <a:t>V </a:t>
            </a:r>
            <a:r>
              <a:rPr sz="2800" spc="-10" dirty="0">
                <a:latin typeface="Arial"/>
                <a:cs typeface="Arial"/>
              </a:rPr>
              <a:t>ZPŘ </a:t>
            </a:r>
            <a:r>
              <a:rPr sz="2800" spc="-5" dirty="0">
                <a:latin typeface="Arial"/>
                <a:cs typeface="Arial"/>
              </a:rPr>
              <a:t>není možné snížení počtu </a:t>
            </a:r>
            <a:r>
              <a:rPr sz="2800" dirty="0">
                <a:latin typeface="Arial"/>
                <a:cs typeface="Arial"/>
              </a:rPr>
              <a:t>účastníků  zadávacího řízení nebo snížení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počtu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ts val="2985"/>
              </a:lnSpc>
            </a:pPr>
            <a:r>
              <a:rPr sz="2800" spc="-5" dirty="0">
                <a:latin typeface="Arial"/>
                <a:cs typeface="Arial"/>
              </a:rPr>
              <a:t>předběžných nabídek nebo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řešení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670"/>
              </a:spcBef>
              <a:buSzPct val="39285"/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b="1" spc="-5" dirty="0">
                <a:latin typeface="Arial"/>
                <a:cs typeface="Arial"/>
              </a:rPr>
              <a:t>hodnocení</a:t>
            </a:r>
            <a:r>
              <a:rPr sz="2800" b="1" spc="4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nabídek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579945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Průběh </a:t>
            </a:r>
            <a:r>
              <a:rPr spc="-5" dirty="0"/>
              <a:t>zadávacího řízení </a:t>
            </a:r>
            <a:r>
              <a:rPr dirty="0"/>
              <a:t>§</a:t>
            </a:r>
            <a:r>
              <a:rPr spc="-120" dirty="0"/>
              <a:t> </a:t>
            </a:r>
            <a:r>
              <a:rPr spc="-10" dirty="0"/>
              <a:t>39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281" y="1830201"/>
            <a:ext cx="7794625" cy="4370070"/>
          </a:xfrm>
          <a:prstGeom prst="rect">
            <a:avLst/>
          </a:prstGeom>
        </p:spPr>
        <p:txBody>
          <a:bodyPr vert="horz" wrap="square" lIns="0" tIns="2241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64"/>
              </a:spcBef>
            </a:pPr>
            <a:r>
              <a:rPr sz="2800" dirty="0">
                <a:latin typeface="Arial"/>
                <a:cs typeface="Arial"/>
              </a:rPr>
              <a:t>není-li </a:t>
            </a:r>
            <a:r>
              <a:rPr sz="2800" spc="-5" dirty="0">
                <a:latin typeface="Arial"/>
                <a:cs typeface="Arial"/>
              </a:rPr>
              <a:t>v stanoveno </a:t>
            </a:r>
            <a:r>
              <a:rPr sz="2800" dirty="0">
                <a:latin typeface="Arial"/>
                <a:cs typeface="Arial"/>
              </a:rPr>
              <a:t>jinak</a:t>
            </a:r>
          </a:p>
          <a:p>
            <a:pPr marL="12700" marR="96520">
              <a:lnSpc>
                <a:spcPts val="3020"/>
              </a:lnSpc>
              <a:spcBef>
                <a:spcPts val="2055"/>
              </a:spcBef>
            </a:pPr>
            <a:r>
              <a:rPr sz="2800" spc="-5" dirty="0">
                <a:latin typeface="Arial"/>
                <a:cs typeface="Arial"/>
              </a:rPr>
              <a:t>posouzení splnění podmínek účasti v zadávacím  </a:t>
            </a:r>
            <a:r>
              <a:rPr sz="2800" dirty="0">
                <a:latin typeface="Arial"/>
                <a:cs typeface="Arial"/>
              </a:rPr>
              <a:t>řízení</a:t>
            </a: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2800" u="heavy" spc="-7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před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hodnocením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nabídek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64"/>
              </a:spcBef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po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hodnocení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nabídek</a:t>
            </a:r>
            <a:endParaRPr sz="2800" dirty="0">
              <a:latin typeface="Arial"/>
              <a:cs typeface="Arial"/>
            </a:endParaRPr>
          </a:p>
          <a:p>
            <a:pPr marL="12700" marR="5080">
              <a:lnSpc>
                <a:spcPts val="3020"/>
              </a:lnSpc>
              <a:spcBef>
                <a:spcPts val="2055"/>
              </a:spcBef>
            </a:pPr>
            <a:r>
              <a:rPr sz="2800" dirty="0">
                <a:latin typeface="Arial"/>
                <a:cs typeface="Arial"/>
              </a:rPr>
              <a:t>povinnost </a:t>
            </a:r>
            <a:r>
              <a:rPr sz="2800" spc="-5" dirty="0">
                <a:latin typeface="Arial"/>
                <a:cs typeface="Arial"/>
              </a:rPr>
              <a:t>provést </a:t>
            </a:r>
            <a:r>
              <a:rPr sz="2800" b="1" spc="-10" dirty="0">
                <a:latin typeface="Arial"/>
                <a:cs typeface="Arial"/>
              </a:rPr>
              <a:t>posouzení splnění </a:t>
            </a:r>
            <a:r>
              <a:rPr sz="2800" b="1" spc="-5" dirty="0">
                <a:latin typeface="Arial"/>
                <a:cs typeface="Arial"/>
              </a:rPr>
              <a:t>podmínek  účasti </a:t>
            </a:r>
            <a:r>
              <a:rPr sz="2800" spc="-5" dirty="0">
                <a:latin typeface="Arial"/>
                <a:cs typeface="Arial"/>
              </a:rPr>
              <a:t>v zadávacím </a:t>
            </a:r>
            <a:r>
              <a:rPr sz="2800" dirty="0">
                <a:latin typeface="Arial"/>
                <a:cs typeface="Arial"/>
              </a:rPr>
              <a:t>řízení </a:t>
            </a:r>
            <a:r>
              <a:rPr sz="2800" spc="-5" dirty="0">
                <a:latin typeface="Arial"/>
                <a:cs typeface="Arial"/>
              </a:rPr>
              <a:t>a hodnocení jeho  nabídky </a:t>
            </a:r>
            <a:r>
              <a:rPr sz="2800" b="1" spc="-5" dirty="0">
                <a:latin typeface="Arial"/>
                <a:cs typeface="Arial"/>
              </a:rPr>
              <a:t>vždy u vybraného</a:t>
            </a:r>
            <a:r>
              <a:rPr sz="2800" b="1" spc="7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dodavatele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579945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Průběh </a:t>
            </a:r>
            <a:r>
              <a:rPr spc="-5" dirty="0"/>
              <a:t>zadávacího řízení </a:t>
            </a:r>
            <a:r>
              <a:rPr dirty="0"/>
              <a:t>§</a:t>
            </a:r>
            <a:r>
              <a:rPr spc="-120" dirty="0"/>
              <a:t> </a:t>
            </a:r>
            <a:r>
              <a:rPr spc="-10" dirty="0"/>
              <a:t>39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5212"/>
            <a:ext cx="8096884" cy="26359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76555">
              <a:lnSpc>
                <a:spcPct val="100000"/>
              </a:lnSpc>
              <a:spcBef>
                <a:spcPts val="95"/>
              </a:spcBef>
            </a:pPr>
            <a:r>
              <a:rPr lang="cs-CZ" sz="2800" spc="-5" dirty="0">
                <a:latin typeface="Arial"/>
                <a:cs typeface="Arial"/>
              </a:rPr>
              <a:t>dodavatel předkládá kopie dokladu</a:t>
            </a:r>
          </a:p>
          <a:p>
            <a:pPr marL="12700" marR="376555">
              <a:lnSpc>
                <a:spcPct val="100000"/>
              </a:lnSpc>
              <a:spcBef>
                <a:spcPts val="95"/>
              </a:spcBef>
            </a:pPr>
            <a:endParaRPr lang="cs-CZ" sz="2800" b="1" spc="-5" dirty="0">
              <a:latin typeface="Arial"/>
              <a:cs typeface="Arial"/>
            </a:endParaRPr>
          </a:p>
          <a:p>
            <a:pPr marL="12700" marR="376555">
              <a:lnSpc>
                <a:spcPct val="100000"/>
              </a:lnSpc>
              <a:spcBef>
                <a:spcPts val="95"/>
              </a:spcBef>
            </a:pPr>
            <a:endParaRPr lang="cs-CZ" sz="2800" b="1" spc="-5" dirty="0">
              <a:latin typeface="Arial"/>
              <a:cs typeface="Arial"/>
            </a:endParaRPr>
          </a:p>
          <a:p>
            <a:pPr marL="12700" marR="376555">
              <a:lnSpc>
                <a:spcPct val="100000"/>
              </a:lnSpc>
              <a:spcBef>
                <a:spcPts val="95"/>
              </a:spcBef>
            </a:pPr>
            <a:r>
              <a:rPr lang="cs-CZ" sz="2800" spc="-5" dirty="0">
                <a:latin typeface="Arial"/>
                <a:cs typeface="Arial"/>
              </a:rPr>
              <a:t>Zadavatel může v průběhu zadávacího řízení požadovat předložení originálu nebo úředně ověřené kopie dokladu.</a:t>
            </a:r>
            <a:endParaRPr sz="2800" spc="-5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16065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Doklady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1832921"/>
            <a:ext cx="6897370" cy="3806427"/>
          </a:xfrm>
          <a:prstGeom prst="rect">
            <a:avLst/>
          </a:prstGeom>
        </p:spPr>
        <p:txBody>
          <a:bodyPr vert="horz" wrap="square" lIns="0" tIns="1860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65"/>
              </a:spcBef>
            </a:pPr>
            <a:r>
              <a:rPr sz="2600" spc="-5" dirty="0">
                <a:latin typeface="Arial"/>
                <a:cs typeface="Arial"/>
              </a:rPr>
              <a:t>předložení </a:t>
            </a:r>
            <a:r>
              <a:rPr sz="2600" dirty="0">
                <a:latin typeface="Arial"/>
                <a:cs typeface="Arial"/>
              </a:rPr>
              <a:t>dokladu </a:t>
            </a:r>
            <a:r>
              <a:rPr sz="2600" spc="-5" dirty="0">
                <a:latin typeface="Arial"/>
                <a:cs typeface="Arial"/>
              </a:rPr>
              <a:t>lze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nahradit</a:t>
            </a:r>
            <a:endParaRPr sz="2600" dirty="0">
              <a:latin typeface="Arial"/>
              <a:cs typeface="Arial"/>
            </a:endParaRPr>
          </a:p>
          <a:p>
            <a:pPr marL="12700" marR="149860">
              <a:lnSpc>
                <a:spcPct val="80000"/>
              </a:lnSpc>
              <a:spcBef>
                <a:spcPts val="1995"/>
              </a:spcBef>
            </a:pPr>
            <a:r>
              <a:rPr sz="2600" b="1" spc="5" dirty="0">
                <a:latin typeface="Arial"/>
                <a:cs typeface="Arial"/>
              </a:rPr>
              <a:t>odkazem </a:t>
            </a:r>
            <a:r>
              <a:rPr sz="2600" dirty="0">
                <a:latin typeface="Arial"/>
                <a:cs typeface="Arial"/>
              </a:rPr>
              <a:t>na </a:t>
            </a:r>
            <a:r>
              <a:rPr sz="2600" spc="-5" dirty="0">
                <a:latin typeface="Arial"/>
                <a:cs typeface="Arial"/>
              </a:rPr>
              <a:t>odpovídající informace </a:t>
            </a:r>
            <a:r>
              <a:rPr sz="2600" dirty="0">
                <a:latin typeface="Arial"/>
                <a:cs typeface="Arial"/>
              </a:rPr>
              <a:t>vedené v  </a:t>
            </a:r>
            <a:r>
              <a:rPr sz="2600" spc="-5" dirty="0">
                <a:latin typeface="Arial"/>
                <a:cs typeface="Arial"/>
              </a:rPr>
              <a:t>informačním </a:t>
            </a:r>
            <a:r>
              <a:rPr sz="2600" dirty="0">
                <a:latin typeface="Arial"/>
                <a:cs typeface="Arial"/>
              </a:rPr>
              <a:t>systému veřejné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správy</a:t>
            </a:r>
          </a:p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2600" spc="-5" dirty="0">
                <a:latin typeface="Arial"/>
                <a:cs typeface="Arial"/>
              </a:rPr>
              <a:t>internetová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adresa</a:t>
            </a:r>
          </a:p>
          <a:p>
            <a:pPr marL="926465" marR="5080">
              <a:lnSpc>
                <a:spcPct val="80000"/>
              </a:lnSpc>
              <a:spcBef>
                <a:spcPts val="2005"/>
              </a:spcBef>
            </a:pPr>
            <a:r>
              <a:rPr sz="2600" spc="5" dirty="0">
                <a:latin typeface="Arial"/>
                <a:cs typeface="Arial"/>
              </a:rPr>
              <a:t>vč. </a:t>
            </a:r>
            <a:r>
              <a:rPr sz="2600" spc="-5" dirty="0">
                <a:latin typeface="Arial"/>
                <a:cs typeface="Arial"/>
              </a:rPr>
              <a:t>údajů pro přihlášení </a:t>
            </a:r>
            <a:r>
              <a:rPr sz="2600" dirty="0">
                <a:latin typeface="Arial"/>
                <a:cs typeface="Arial"/>
              </a:rPr>
              <a:t>a vyhledání  požadované </a:t>
            </a:r>
            <a:r>
              <a:rPr sz="2600" spc="-5" dirty="0">
                <a:latin typeface="Arial"/>
                <a:cs typeface="Arial"/>
              </a:rPr>
              <a:t>informace </a:t>
            </a:r>
            <a:r>
              <a:rPr sz="2600" dirty="0">
                <a:latin typeface="Arial"/>
                <a:cs typeface="Arial"/>
              </a:rPr>
              <a:t>(jsou-li</a:t>
            </a:r>
            <a:r>
              <a:rPr sz="2600" spc="-6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nezbytné)</a:t>
            </a:r>
          </a:p>
          <a:p>
            <a:pPr marL="12700" marR="2702560">
              <a:lnSpc>
                <a:spcPct val="144200"/>
              </a:lnSpc>
              <a:spcBef>
                <a:spcPts val="2090"/>
              </a:spcBef>
            </a:pPr>
            <a:r>
              <a:rPr sz="2600" i="1" dirty="0">
                <a:latin typeface="Arial"/>
                <a:cs typeface="Arial"/>
              </a:rPr>
              <a:t>obchodní rejstřík –</a:t>
            </a:r>
            <a:r>
              <a:rPr sz="2600" i="1" spc="-65" dirty="0">
                <a:latin typeface="Arial"/>
                <a:cs typeface="Arial"/>
              </a:rPr>
              <a:t> </a:t>
            </a:r>
            <a:r>
              <a:rPr sz="2600" i="1" dirty="0">
                <a:latin typeface="Arial"/>
                <a:cs typeface="Arial"/>
              </a:rPr>
              <a:t>justice.cz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16065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Doklady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5212"/>
            <a:ext cx="7743190" cy="3775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oprávnění Z </a:t>
            </a:r>
            <a:r>
              <a:rPr sz="2800" dirty="0">
                <a:latin typeface="Arial"/>
                <a:cs typeface="Arial"/>
              </a:rPr>
              <a:t>(x </a:t>
            </a:r>
            <a:r>
              <a:rPr sz="2800" spc="-5" dirty="0">
                <a:latin typeface="Arial"/>
                <a:cs typeface="Arial"/>
              </a:rPr>
              <a:t>povinnost) </a:t>
            </a:r>
            <a:r>
              <a:rPr sz="2800" b="1" spc="-5" dirty="0">
                <a:latin typeface="Arial"/>
                <a:cs typeface="Arial"/>
              </a:rPr>
              <a:t>u všech</a:t>
            </a:r>
            <a:r>
              <a:rPr sz="2800" b="1" spc="4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dokladů</a:t>
            </a:r>
            <a:endParaRPr sz="2800" dirty="0">
              <a:latin typeface="Arial"/>
              <a:cs typeface="Arial"/>
            </a:endParaRPr>
          </a:p>
          <a:p>
            <a:pPr marL="12700" marR="190500">
              <a:lnSpc>
                <a:spcPct val="100000"/>
              </a:lnSpc>
              <a:spcBef>
                <a:spcPts val="2005"/>
              </a:spcBef>
            </a:pPr>
            <a:r>
              <a:rPr sz="2800" b="1" spc="-5" dirty="0">
                <a:latin typeface="Arial"/>
                <a:cs typeface="Arial"/>
              </a:rPr>
              <a:t>objasnil nebo doplnil </a:t>
            </a:r>
            <a:r>
              <a:rPr sz="2800" spc="-5" dirty="0">
                <a:latin typeface="Arial"/>
                <a:cs typeface="Arial"/>
              </a:rPr>
              <a:t>chybějící </a:t>
            </a:r>
            <a:r>
              <a:rPr sz="2800" dirty="0">
                <a:latin typeface="Arial"/>
                <a:cs typeface="Arial"/>
              </a:rPr>
              <a:t>údaje, </a:t>
            </a:r>
            <a:r>
              <a:rPr sz="2800" spc="-25" dirty="0">
                <a:latin typeface="Arial"/>
                <a:cs typeface="Arial"/>
              </a:rPr>
              <a:t>doklady,  </a:t>
            </a:r>
            <a:r>
              <a:rPr sz="2800" spc="-5" dirty="0">
                <a:latin typeface="Arial"/>
                <a:cs typeface="Arial"/>
              </a:rPr>
              <a:t>vzorky nebo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modely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95"/>
              </a:spcBef>
            </a:pPr>
            <a:r>
              <a:rPr sz="2800" spc="-5" dirty="0">
                <a:latin typeface="Arial"/>
                <a:cs typeface="Arial"/>
              </a:rPr>
              <a:t>přiměřená lhůta, lze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opakovaně</a:t>
            </a:r>
            <a:endParaRPr sz="28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005"/>
              </a:spcBef>
            </a:pPr>
            <a:r>
              <a:rPr sz="2800" spc="-5" dirty="0">
                <a:latin typeface="Arial"/>
                <a:cs typeface="Arial"/>
              </a:rPr>
              <a:t>skutečnosti rozhodné pro posouzení splnění  podmínek účasti mohou nastat i po uplynutí lhůty  pro podání </a:t>
            </a:r>
            <a:r>
              <a:rPr sz="2800" dirty="0">
                <a:latin typeface="Arial"/>
                <a:cs typeface="Arial"/>
              </a:rPr>
              <a:t>nabídek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800354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Objasnění /doplnění </a:t>
            </a:r>
            <a:r>
              <a:rPr dirty="0"/>
              <a:t>údajů a </a:t>
            </a:r>
            <a:r>
              <a:rPr spc="-5" dirty="0"/>
              <a:t>dokladů </a:t>
            </a:r>
            <a:r>
              <a:rPr dirty="0"/>
              <a:t>§</a:t>
            </a:r>
            <a:r>
              <a:rPr spc="-135" dirty="0"/>
              <a:t> </a:t>
            </a:r>
            <a:r>
              <a:rPr spc="-10" dirty="0"/>
              <a:t>46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5212"/>
            <a:ext cx="8100695" cy="3775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NE: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5"/>
              </a:spcBef>
            </a:pPr>
            <a:r>
              <a:rPr sz="2800" spc="-5" dirty="0">
                <a:latin typeface="Arial"/>
                <a:cs typeface="Arial"/>
              </a:rPr>
              <a:t>pokud údaje, </a:t>
            </a:r>
            <a:r>
              <a:rPr sz="2800" spc="-30" dirty="0">
                <a:latin typeface="Arial"/>
                <a:cs typeface="Arial"/>
              </a:rPr>
              <a:t>doklady, </a:t>
            </a:r>
            <a:r>
              <a:rPr sz="2800" dirty="0">
                <a:latin typeface="Arial"/>
                <a:cs typeface="Arial"/>
              </a:rPr>
              <a:t>vzorky </a:t>
            </a:r>
            <a:r>
              <a:rPr sz="2800" spc="-5" dirty="0">
                <a:latin typeface="Arial"/>
                <a:cs typeface="Arial"/>
              </a:rPr>
              <a:t>nebo </a:t>
            </a:r>
            <a:r>
              <a:rPr sz="2800" spc="-30" dirty="0">
                <a:latin typeface="Arial"/>
                <a:cs typeface="Arial"/>
              </a:rPr>
              <a:t>modely,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které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b="1" spc="-10" dirty="0">
                <a:latin typeface="Arial"/>
                <a:cs typeface="Arial"/>
              </a:rPr>
              <a:t>budou</a:t>
            </a:r>
            <a:r>
              <a:rPr sz="2800" b="1" spc="3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hodnoceny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95"/>
              </a:spcBef>
            </a:pPr>
            <a:r>
              <a:rPr sz="2800" spc="-5" dirty="0">
                <a:latin typeface="Arial"/>
                <a:cs typeface="Arial"/>
              </a:rPr>
              <a:t>ALE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005"/>
              </a:spcBef>
            </a:pPr>
            <a:r>
              <a:rPr sz="2800" spc="-5" dirty="0">
                <a:latin typeface="Arial"/>
                <a:cs typeface="Arial"/>
              </a:rPr>
              <a:t>objasněním je </a:t>
            </a:r>
            <a:r>
              <a:rPr sz="2800" b="1" spc="-5" dirty="0">
                <a:latin typeface="Arial"/>
                <a:cs typeface="Arial"/>
              </a:rPr>
              <a:t>oprava položkového rozpočtu</a:t>
            </a:r>
            <a:r>
              <a:rPr sz="2800" spc="-5" dirty="0">
                <a:latin typeface="Arial"/>
                <a:cs typeface="Arial"/>
              </a:rPr>
              <a:t>,  pokud </a:t>
            </a:r>
            <a:r>
              <a:rPr sz="2800" b="1" spc="-5" dirty="0">
                <a:latin typeface="Arial"/>
                <a:cs typeface="Arial"/>
              </a:rPr>
              <a:t>není dotčena </a:t>
            </a:r>
            <a:r>
              <a:rPr sz="2800" spc="-5" dirty="0">
                <a:latin typeface="Arial"/>
                <a:cs typeface="Arial"/>
              </a:rPr>
              <a:t>celková nabídková cena nebo  jiné </a:t>
            </a:r>
            <a:r>
              <a:rPr sz="2800" dirty="0">
                <a:latin typeface="Arial"/>
                <a:cs typeface="Arial"/>
              </a:rPr>
              <a:t>kritérium </a:t>
            </a:r>
            <a:r>
              <a:rPr sz="2800" spc="-5" dirty="0">
                <a:latin typeface="Arial"/>
                <a:cs typeface="Arial"/>
              </a:rPr>
              <a:t>hodnocení</a:t>
            </a:r>
            <a:r>
              <a:rPr sz="2800" dirty="0">
                <a:latin typeface="Arial"/>
                <a:cs typeface="Arial"/>
              </a:rPr>
              <a:t> nabídek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807275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Objasnění </a:t>
            </a:r>
            <a:r>
              <a:rPr dirty="0"/>
              <a:t>nebo doplnění údajů a</a:t>
            </a:r>
            <a:r>
              <a:rPr spc="-175" dirty="0"/>
              <a:t> </a:t>
            </a:r>
            <a:r>
              <a:rPr spc="-5" dirty="0"/>
              <a:t>dokladů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766517"/>
            <a:ext cx="7070090" cy="181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Z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může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vyloučit </a:t>
            </a:r>
            <a:r>
              <a:rPr sz="2800" dirty="0">
                <a:latin typeface="Arial"/>
                <a:cs typeface="Arial"/>
              </a:rPr>
              <a:t>účastníka </a:t>
            </a:r>
            <a:r>
              <a:rPr sz="2800" spc="-5" dirty="0">
                <a:latin typeface="Arial"/>
                <a:cs typeface="Arial"/>
              </a:rPr>
              <a:t>zadávacího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řízení</a:t>
            </a:r>
            <a:endParaRPr sz="2800">
              <a:latin typeface="Arial"/>
              <a:cs typeface="Arial"/>
            </a:endParaRPr>
          </a:p>
          <a:p>
            <a:pPr marL="12700" marR="889000">
              <a:lnSpc>
                <a:spcPts val="5370"/>
              </a:lnSpc>
              <a:spcBef>
                <a:spcPts val="500"/>
              </a:spcBef>
            </a:pPr>
            <a:r>
              <a:rPr sz="2800" dirty="0">
                <a:latin typeface="Arial"/>
                <a:cs typeface="Arial"/>
              </a:rPr>
              <a:t>pouze </a:t>
            </a:r>
            <a:r>
              <a:rPr sz="2800" spc="-5" dirty="0">
                <a:latin typeface="Arial"/>
                <a:cs typeface="Arial"/>
              </a:rPr>
              <a:t>z důvodů stanovených </a:t>
            </a:r>
            <a:r>
              <a:rPr sz="2800" dirty="0">
                <a:latin typeface="Arial"/>
                <a:cs typeface="Arial"/>
              </a:rPr>
              <a:t>zákonem  </a:t>
            </a:r>
            <a:r>
              <a:rPr sz="2800" spc="-5" dirty="0">
                <a:latin typeface="Arial"/>
                <a:cs typeface="Arial"/>
              </a:rPr>
              <a:t>kdykoliv v průběhu zadávacího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řízení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4370" y="1433906"/>
            <a:ext cx="7385684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20" dirty="0">
                <a:solidFill>
                  <a:srgbClr val="000099"/>
                </a:solidFill>
                <a:latin typeface="Arial"/>
                <a:cs typeface="Arial"/>
              </a:rPr>
              <a:t>Vyloučení </a:t>
            </a:r>
            <a:r>
              <a:rPr sz="3200" b="1" spc="-5" dirty="0">
                <a:solidFill>
                  <a:srgbClr val="000099"/>
                </a:solidFill>
                <a:latin typeface="Arial"/>
                <a:cs typeface="Arial"/>
              </a:rPr>
              <a:t>účastníka zadávacího</a:t>
            </a:r>
            <a:r>
              <a:rPr sz="3200" b="1" spc="-6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Arial"/>
                <a:cs typeface="Arial"/>
              </a:rPr>
              <a:t>řízení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200" b="1" dirty="0">
                <a:solidFill>
                  <a:srgbClr val="000099"/>
                </a:solidFill>
                <a:latin typeface="Arial"/>
                <a:cs typeface="Arial"/>
              </a:rPr>
              <a:t>§</a:t>
            </a:r>
            <a:r>
              <a:rPr sz="3200" b="1" spc="-1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000099"/>
                </a:solidFill>
                <a:latin typeface="Arial"/>
                <a:cs typeface="Arial"/>
              </a:rPr>
              <a:t>48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25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75"/>
              </a:spcBef>
            </a:pPr>
            <a:r>
              <a:rPr sz="2600" b="1" dirty="0">
                <a:latin typeface="Arial"/>
                <a:cs typeface="Arial"/>
              </a:rPr>
              <a:t>povinnost </a:t>
            </a:r>
            <a:r>
              <a:rPr sz="2600" b="1" spc="-5" dirty="0">
                <a:latin typeface="Arial"/>
                <a:cs typeface="Arial"/>
              </a:rPr>
              <a:t>vyloučit </a:t>
            </a:r>
            <a:r>
              <a:rPr sz="2600" b="1" dirty="0">
                <a:latin typeface="Arial"/>
                <a:cs typeface="Arial"/>
              </a:rPr>
              <a:t>u vybraného</a:t>
            </a:r>
            <a:r>
              <a:rPr sz="2600" b="1" spc="-4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účastníka</a:t>
            </a:r>
            <a:endParaRPr sz="2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85"/>
              </a:spcBef>
            </a:pPr>
            <a:r>
              <a:rPr sz="2600" dirty="0"/>
              <a:t>údaje, </a:t>
            </a:r>
            <a:r>
              <a:rPr sz="2600" spc="-25" dirty="0"/>
              <a:t>doklady, </a:t>
            </a:r>
            <a:r>
              <a:rPr sz="2600" dirty="0"/>
              <a:t>vzorky nebo</a:t>
            </a:r>
            <a:r>
              <a:rPr sz="2600" spc="-25" dirty="0"/>
              <a:t> </a:t>
            </a:r>
            <a:r>
              <a:rPr sz="2600" dirty="0"/>
              <a:t>modely:</a:t>
            </a:r>
          </a:p>
          <a:p>
            <a:pPr marL="12700" marR="1033780">
              <a:lnSpc>
                <a:spcPts val="2810"/>
              </a:lnSpc>
              <a:spcBef>
                <a:spcPts val="2045"/>
              </a:spcBef>
            </a:pPr>
            <a:r>
              <a:rPr sz="2600" b="1" dirty="0">
                <a:latin typeface="Arial"/>
                <a:cs typeface="Arial"/>
              </a:rPr>
              <a:t>nesplňují zadávací podmínky </a:t>
            </a:r>
            <a:r>
              <a:rPr sz="2600" spc="-5" dirty="0"/>
              <a:t>nebo je </a:t>
            </a:r>
            <a:r>
              <a:rPr sz="2600" dirty="0"/>
              <a:t>účastník  zadávacího řízení ve stanovené </a:t>
            </a:r>
            <a:r>
              <a:rPr sz="2600" spc="-5" dirty="0"/>
              <a:t>lhůtě</a:t>
            </a:r>
            <a:r>
              <a:rPr sz="2600" spc="-20" dirty="0"/>
              <a:t> </a:t>
            </a:r>
            <a:r>
              <a:rPr sz="2600" spc="-5" dirty="0"/>
              <a:t>nedoložil</a:t>
            </a:r>
            <a:endParaRPr sz="2600" dirty="0">
              <a:latin typeface="Arial"/>
              <a:cs typeface="Arial"/>
            </a:endParaRPr>
          </a:p>
          <a:p>
            <a:pPr marL="12700" marR="58419">
              <a:lnSpc>
                <a:spcPts val="2810"/>
              </a:lnSpc>
              <a:spcBef>
                <a:spcPts val="2000"/>
              </a:spcBef>
            </a:pPr>
            <a:r>
              <a:rPr sz="2600" dirty="0"/>
              <a:t>nebyly účastníkem zadávacího řízení </a:t>
            </a:r>
            <a:r>
              <a:rPr sz="2600" b="1" dirty="0">
                <a:latin typeface="Arial"/>
                <a:cs typeface="Arial"/>
              </a:rPr>
              <a:t>objasněny nebo  doplněny </a:t>
            </a:r>
            <a:r>
              <a:rPr sz="2600" spc="-5" dirty="0"/>
              <a:t>na </a:t>
            </a:r>
            <a:r>
              <a:rPr sz="2600" dirty="0"/>
              <a:t>základě</a:t>
            </a:r>
            <a:r>
              <a:rPr sz="2600" spc="-40" dirty="0"/>
              <a:t> </a:t>
            </a:r>
            <a:r>
              <a:rPr sz="2600" spc="5" dirty="0"/>
              <a:t>výzvy</a:t>
            </a:r>
            <a:endParaRPr sz="2600" dirty="0">
              <a:latin typeface="Arial"/>
              <a:cs typeface="Arial"/>
            </a:endParaRPr>
          </a:p>
          <a:p>
            <a:pPr marL="12700" marR="5080">
              <a:lnSpc>
                <a:spcPts val="2810"/>
              </a:lnSpc>
              <a:spcBef>
                <a:spcPts val="1989"/>
              </a:spcBef>
            </a:pPr>
            <a:r>
              <a:rPr sz="2600" b="1" dirty="0">
                <a:latin typeface="Arial"/>
                <a:cs typeface="Arial"/>
              </a:rPr>
              <a:t>neodpovídají skutečnosti </a:t>
            </a:r>
            <a:r>
              <a:rPr sz="2600" dirty="0"/>
              <a:t>a měly nebo mohou mít  </a:t>
            </a:r>
            <a:r>
              <a:rPr sz="2600" b="1" spc="-5" dirty="0">
                <a:latin typeface="Arial"/>
                <a:cs typeface="Arial"/>
              </a:rPr>
              <a:t>vliv </a:t>
            </a:r>
            <a:r>
              <a:rPr sz="2600" b="1" dirty="0">
                <a:latin typeface="Arial"/>
                <a:cs typeface="Arial"/>
              </a:rPr>
              <a:t>na posouzení podmínek účasti </a:t>
            </a:r>
            <a:r>
              <a:rPr sz="2600" spc="-5" dirty="0"/>
              <a:t>nebo na naplnění  </a:t>
            </a:r>
            <a:r>
              <a:rPr sz="2600" dirty="0"/>
              <a:t>kritérií</a:t>
            </a:r>
            <a:r>
              <a:rPr sz="2600" spc="-20" dirty="0"/>
              <a:t> </a:t>
            </a:r>
            <a:r>
              <a:rPr sz="2600" b="1" dirty="0">
                <a:latin typeface="Arial"/>
                <a:cs typeface="Arial"/>
              </a:rPr>
              <a:t>hodnocení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Vyloučení </a:t>
            </a:r>
            <a:r>
              <a:rPr spc="-5" dirty="0"/>
              <a:t>účastníka zadávacího</a:t>
            </a:r>
            <a:r>
              <a:rPr spc="-65" dirty="0"/>
              <a:t> </a:t>
            </a:r>
            <a:r>
              <a:rPr spc="-5" dirty="0"/>
              <a:t>řízení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281" y="2085212"/>
            <a:ext cx="8018780" cy="3013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Arial"/>
                <a:cs typeface="Arial"/>
              </a:rPr>
              <a:t>Část </a:t>
            </a:r>
            <a:r>
              <a:rPr sz="2800" b="1" spc="-5" dirty="0">
                <a:latin typeface="Arial"/>
                <a:cs typeface="Arial"/>
              </a:rPr>
              <a:t>první - obecná ustanovení § 1 -</a:t>
            </a:r>
            <a:r>
              <a:rPr sz="2800" b="1" spc="15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32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b="1" spc="-5" dirty="0">
                <a:latin typeface="Arial"/>
                <a:cs typeface="Arial"/>
              </a:rPr>
              <a:t>Část druhá - ustanovení k zad. řízením § 33 -</a:t>
            </a:r>
            <a:r>
              <a:rPr sz="2800" b="1" spc="10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51</a:t>
            </a:r>
            <a:endParaRPr sz="2800">
              <a:latin typeface="Arial"/>
              <a:cs typeface="Arial"/>
            </a:endParaRPr>
          </a:p>
          <a:p>
            <a:pPr marL="12700" marR="1428750" indent="-635">
              <a:lnSpc>
                <a:spcPct val="100000"/>
              </a:lnSpc>
            </a:pPr>
            <a:r>
              <a:rPr sz="2800" u="heavy" spc="-7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Část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třetí - podlimitní režim § 52 -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54 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Část </a:t>
            </a:r>
            <a:r>
              <a:rPr sz="2800" b="1" spc="-5" dirty="0">
                <a:latin typeface="Arial"/>
                <a:cs typeface="Arial"/>
              </a:rPr>
              <a:t>čtvrtá - nadlimitní režim § 55 -</a:t>
            </a:r>
            <a:r>
              <a:rPr sz="2800" b="1" spc="11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128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Část </a:t>
            </a:r>
            <a:r>
              <a:rPr sz="2800" dirty="0">
                <a:latin typeface="Arial"/>
                <a:cs typeface="Arial"/>
              </a:rPr>
              <a:t>šestá </a:t>
            </a:r>
            <a:r>
              <a:rPr sz="2800" spc="-5" dirty="0">
                <a:latin typeface="Arial"/>
                <a:cs typeface="Arial"/>
              </a:rPr>
              <a:t>- zvláštní </a:t>
            </a:r>
            <a:r>
              <a:rPr sz="2800" dirty="0">
                <a:latin typeface="Arial"/>
                <a:cs typeface="Arial"/>
              </a:rPr>
              <a:t>postupy </a:t>
            </a:r>
            <a:r>
              <a:rPr sz="2800" spc="-5" dirty="0">
                <a:latin typeface="Arial"/>
                <a:cs typeface="Arial"/>
              </a:rPr>
              <a:t>§ 130 – 137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(RD)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b="1" spc="-10" dirty="0">
                <a:latin typeface="Arial"/>
                <a:cs typeface="Arial"/>
              </a:rPr>
              <a:t>Část </a:t>
            </a:r>
            <a:r>
              <a:rPr sz="2800" b="1" spc="-5" dirty="0">
                <a:latin typeface="Arial"/>
                <a:cs typeface="Arial"/>
              </a:rPr>
              <a:t>desátá - společná ustanovení § </a:t>
            </a:r>
            <a:r>
              <a:rPr sz="2800" b="1" dirty="0">
                <a:latin typeface="Arial"/>
                <a:cs typeface="Arial"/>
              </a:rPr>
              <a:t>210 </a:t>
            </a:r>
            <a:r>
              <a:rPr sz="2800" b="1" spc="-5" dirty="0">
                <a:latin typeface="Arial"/>
                <a:cs typeface="Arial"/>
              </a:rPr>
              <a:t>-</a:t>
            </a:r>
            <a:r>
              <a:rPr sz="2800" b="1" spc="16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223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3703954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Další regulace</a:t>
            </a:r>
            <a:r>
              <a:rPr spc="-105" dirty="0"/>
              <a:t> </a:t>
            </a:r>
            <a:r>
              <a:rPr dirty="0"/>
              <a:t>ZPŘ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A1D99-94E4-DA3B-320F-CA6106B51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433906"/>
            <a:ext cx="7385050" cy="492443"/>
          </a:xfrm>
        </p:spPr>
        <p:txBody>
          <a:bodyPr/>
          <a:lstStyle/>
          <a:p>
            <a:r>
              <a:rPr lang="cs-CZ" spc="-20" dirty="0"/>
              <a:t>Vyloučení </a:t>
            </a:r>
            <a:r>
              <a:rPr lang="cs-CZ" spc="-5" dirty="0"/>
              <a:t>účastníka zadávacího</a:t>
            </a:r>
            <a:r>
              <a:rPr lang="cs-CZ" spc="-65" dirty="0"/>
              <a:t> </a:t>
            </a:r>
            <a:r>
              <a:rPr lang="cs-CZ" spc="-5" dirty="0"/>
              <a:t>řízení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154C5F-0744-ACAA-7EE1-6599677C7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70" y="2133599"/>
            <a:ext cx="8132445" cy="2785378"/>
          </a:xfrm>
        </p:spPr>
        <p:txBody>
          <a:bodyPr/>
          <a:lstStyle/>
          <a:p>
            <a:endParaRPr lang="cs-CZ" dirty="0"/>
          </a:p>
          <a:p>
            <a:r>
              <a:rPr lang="cs-CZ" sz="2600" b="1" dirty="0"/>
              <a:t>povinnost vyloučit u vybraného účastníka</a:t>
            </a:r>
          </a:p>
          <a:p>
            <a:endParaRPr lang="cs-CZ" sz="2600" b="1" dirty="0"/>
          </a:p>
          <a:p>
            <a:r>
              <a:rPr lang="cs-CZ" sz="2600" dirty="0"/>
              <a:t>účastník zadávacího řízení nezajistil </a:t>
            </a:r>
            <a:r>
              <a:rPr lang="cs-CZ" sz="2600" b="1" dirty="0"/>
              <a:t>poskytnutí jistoty </a:t>
            </a:r>
            <a:r>
              <a:rPr lang="cs-CZ" sz="2600" dirty="0"/>
              <a:t>po celou dobu trvání zadávací lhůty; na posouzení skutečností rozhodných pro složení jistoty se § 46 odst. 2 věta druhá nepoužije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3794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5212"/>
            <a:ext cx="8093709" cy="3947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Arial"/>
                <a:cs typeface="Arial"/>
              </a:rPr>
              <a:t>povinnost vyloučit </a:t>
            </a:r>
            <a:r>
              <a:rPr sz="2800" b="1" spc="-5" dirty="0">
                <a:latin typeface="Arial"/>
                <a:cs typeface="Arial"/>
              </a:rPr>
              <a:t>u vybraného</a:t>
            </a:r>
            <a:r>
              <a:rPr sz="2800" b="1" spc="18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účastníka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5"/>
              </a:spcBef>
            </a:pPr>
            <a:r>
              <a:rPr sz="2800" spc="-5" dirty="0">
                <a:latin typeface="Arial"/>
                <a:cs typeface="Arial"/>
              </a:rPr>
              <a:t>Z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prokáže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95"/>
              </a:spcBef>
            </a:pPr>
            <a:r>
              <a:rPr sz="2800" spc="-5" dirty="0">
                <a:latin typeface="Arial"/>
                <a:cs typeface="Arial"/>
              </a:rPr>
              <a:t>plnění nabízené dodavatelem by vedlo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</a:t>
            </a:r>
            <a:endParaRPr sz="28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800" b="1" spc="-5" dirty="0">
                <a:latin typeface="Arial"/>
                <a:cs typeface="Arial"/>
              </a:rPr>
              <a:t>nedodržování </a:t>
            </a:r>
            <a:r>
              <a:rPr sz="2800" b="1" spc="-10" dirty="0">
                <a:latin typeface="Arial"/>
                <a:cs typeface="Arial"/>
              </a:rPr>
              <a:t>povinností </a:t>
            </a:r>
            <a:r>
              <a:rPr sz="2800" spc="-5" dirty="0">
                <a:latin typeface="Arial"/>
                <a:cs typeface="Arial"/>
              </a:rPr>
              <a:t>vyplývajících z předpisů  práva životního prostředí, sociálních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nebo</a:t>
            </a:r>
            <a:endParaRPr sz="2800" dirty="0">
              <a:latin typeface="Arial"/>
              <a:cs typeface="Arial"/>
            </a:endParaRPr>
          </a:p>
          <a:p>
            <a:pPr marL="12700" marR="47879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pracovněprávních předpisů nebo </a:t>
            </a:r>
            <a:r>
              <a:rPr sz="2800" dirty="0">
                <a:latin typeface="Arial"/>
                <a:cs typeface="Arial"/>
              </a:rPr>
              <a:t>kolektivních  </a:t>
            </a:r>
            <a:r>
              <a:rPr sz="2800" spc="-5" dirty="0">
                <a:latin typeface="Arial"/>
                <a:cs typeface="Arial"/>
              </a:rPr>
              <a:t>smluv </a:t>
            </a:r>
            <a:r>
              <a:rPr sz="2800" dirty="0">
                <a:latin typeface="Arial"/>
                <a:cs typeface="Arial"/>
              </a:rPr>
              <a:t>vztahujících </a:t>
            </a:r>
            <a:r>
              <a:rPr sz="2800" spc="-5" dirty="0">
                <a:latin typeface="Arial"/>
                <a:cs typeface="Arial"/>
              </a:rPr>
              <a:t>se k </a:t>
            </a:r>
            <a:r>
              <a:rPr sz="2800" spc="-5" dirty="0" err="1">
                <a:latin typeface="Arial"/>
                <a:cs typeface="Arial"/>
              </a:rPr>
              <a:t>předmětu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5" dirty="0" err="1">
                <a:latin typeface="Arial"/>
                <a:cs typeface="Arial"/>
              </a:rPr>
              <a:t>veřejné</a:t>
            </a:r>
            <a:r>
              <a:rPr sz="2800" spc="-5" dirty="0">
                <a:latin typeface="Arial"/>
                <a:cs typeface="Arial"/>
              </a:rPr>
              <a:t>  </a:t>
            </a:r>
            <a:r>
              <a:rPr sz="2800" dirty="0">
                <a:latin typeface="Arial"/>
                <a:cs typeface="Arial"/>
              </a:rPr>
              <a:t>zakázky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73850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Vyloučení </a:t>
            </a:r>
            <a:r>
              <a:rPr spc="-5" dirty="0"/>
              <a:t>účastníka zadávacího</a:t>
            </a:r>
            <a:r>
              <a:rPr spc="-65" dirty="0"/>
              <a:t> </a:t>
            </a:r>
            <a:r>
              <a:rPr spc="-5" dirty="0"/>
              <a:t>řízení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1948256"/>
            <a:ext cx="7783195" cy="2679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Arial"/>
                <a:cs typeface="Arial"/>
              </a:rPr>
              <a:t>povinnost vyloučit </a:t>
            </a:r>
            <a:r>
              <a:rPr sz="2800" b="1" spc="-5" dirty="0">
                <a:latin typeface="Arial"/>
                <a:cs typeface="Arial"/>
              </a:rPr>
              <a:t>u vybraného</a:t>
            </a:r>
            <a:r>
              <a:rPr sz="2800" b="1" spc="18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účastníka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5"/>
              </a:spcBef>
            </a:pPr>
            <a:r>
              <a:rPr sz="2800" spc="-5" dirty="0">
                <a:latin typeface="Arial"/>
                <a:cs typeface="Arial"/>
              </a:rPr>
              <a:t>Z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prokáže</a:t>
            </a:r>
            <a:endParaRPr sz="2800" dirty="0">
              <a:latin typeface="Arial"/>
              <a:cs typeface="Arial"/>
            </a:endParaRPr>
          </a:p>
          <a:p>
            <a:pPr marL="12700" marR="283845">
              <a:lnSpc>
                <a:spcPct val="100000"/>
              </a:lnSpc>
              <a:spcBef>
                <a:spcPts val="1995"/>
              </a:spcBef>
            </a:pPr>
            <a:r>
              <a:rPr sz="2800" spc="-5" dirty="0">
                <a:latin typeface="Arial"/>
                <a:cs typeface="Arial"/>
              </a:rPr>
              <a:t>došlo </a:t>
            </a:r>
            <a:r>
              <a:rPr sz="2800" dirty="0">
                <a:latin typeface="Arial"/>
                <a:cs typeface="Arial"/>
              </a:rPr>
              <a:t>ke </a:t>
            </a:r>
            <a:r>
              <a:rPr sz="2800" b="1" spc="-5" dirty="0">
                <a:latin typeface="Arial"/>
                <a:cs typeface="Arial"/>
              </a:rPr>
              <a:t>střetu zájmů </a:t>
            </a:r>
            <a:r>
              <a:rPr sz="2800" spc="-5" dirty="0">
                <a:latin typeface="Arial"/>
                <a:cs typeface="Arial"/>
              </a:rPr>
              <a:t>a jiné </a:t>
            </a:r>
            <a:r>
              <a:rPr sz="2800" dirty="0">
                <a:latin typeface="Arial"/>
                <a:cs typeface="Arial"/>
              </a:rPr>
              <a:t>opatření </a:t>
            </a:r>
            <a:r>
              <a:rPr sz="2800" spc="-5" dirty="0">
                <a:latin typeface="Arial"/>
                <a:cs typeface="Arial"/>
              </a:rPr>
              <a:t>k nápravě,  kromě zrušení zadávacího řízení, </a:t>
            </a:r>
            <a:r>
              <a:rPr sz="2800" spc="-5" dirty="0" err="1">
                <a:latin typeface="Arial"/>
                <a:cs typeface="Arial"/>
              </a:rPr>
              <a:t>není</a:t>
            </a:r>
            <a:r>
              <a:rPr sz="2800" spc="85" dirty="0">
                <a:latin typeface="Arial"/>
                <a:cs typeface="Arial"/>
              </a:rPr>
              <a:t> </a:t>
            </a:r>
            <a:r>
              <a:rPr sz="2800" dirty="0" err="1">
                <a:latin typeface="Arial"/>
                <a:cs typeface="Arial"/>
              </a:rPr>
              <a:t>možné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73850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Vyloučení </a:t>
            </a:r>
            <a:r>
              <a:rPr spc="-5" dirty="0"/>
              <a:t>účastníka zadávacího</a:t>
            </a:r>
            <a:r>
              <a:rPr spc="-65" dirty="0"/>
              <a:t> </a:t>
            </a:r>
            <a:r>
              <a:rPr spc="-5" dirty="0"/>
              <a:t>řízení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1948256"/>
            <a:ext cx="7783195" cy="440312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Arial"/>
                <a:cs typeface="Arial"/>
              </a:rPr>
              <a:t>povinnost vyloučit </a:t>
            </a:r>
            <a:r>
              <a:rPr sz="2800" b="1" spc="-5" dirty="0">
                <a:latin typeface="Arial"/>
                <a:cs typeface="Arial"/>
              </a:rPr>
              <a:t>u vybraného</a:t>
            </a:r>
            <a:r>
              <a:rPr sz="2800" b="1" spc="18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účastníka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5"/>
              </a:spcBef>
            </a:pPr>
            <a:r>
              <a:rPr sz="2800" spc="-5" dirty="0">
                <a:latin typeface="Arial"/>
                <a:cs typeface="Arial"/>
              </a:rPr>
              <a:t>Z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prokáže</a:t>
            </a:r>
            <a:endParaRPr sz="28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005"/>
              </a:spcBef>
            </a:pPr>
            <a:r>
              <a:rPr lang="cs-CZ" sz="2800" spc="-5" dirty="0">
                <a:latin typeface="Arial"/>
                <a:cs typeface="Arial"/>
              </a:rPr>
              <a:t>došlo k </a:t>
            </a:r>
            <a:r>
              <a:rPr lang="cs-CZ" sz="2800" b="1" spc="-5" dirty="0">
                <a:latin typeface="Arial"/>
                <a:cs typeface="Arial"/>
              </a:rPr>
              <a:t>narušení hospodářské soutěže předchozí účastí</a:t>
            </a:r>
            <a:r>
              <a:rPr lang="cs-CZ" sz="2800" spc="-5" dirty="0">
                <a:latin typeface="Arial"/>
                <a:cs typeface="Arial"/>
              </a:rPr>
              <a:t> účastníka zadávacího řízení při přípravě zadávacího řízení, jiné opatření k nápravě není možné a účastník zadávacího řízení na písemnou výzvu zadavatele neprokázal, že k narušení hospodářské soutěže nedošlo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73850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Vyloučení </a:t>
            </a:r>
            <a:r>
              <a:rPr spc="-5" dirty="0"/>
              <a:t>účastníka zadávacího</a:t>
            </a:r>
            <a:r>
              <a:rPr spc="-65" dirty="0"/>
              <a:t> </a:t>
            </a:r>
            <a:r>
              <a:rPr spc="-5" dirty="0"/>
              <a:t>řízení</a:t>
            </a:r>
          </a:p>
        </p:txBody>
      </p:sp>
    </p:spTree>
    <p:extLst>
      <p:ext uri="{BB962C8B-B14F-4D97-AF65-F5344CB8AC3E}">
        <p14:creationId xmlns:p14="http://schemas.microsoft.com/office/powerpoint/2010/main" val="39320468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5212"/>
            <a:ext cx="7940675" cy="41211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Z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může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vyloučit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005"/>
              </a:spcBef>
            </a:pPr>
            <a:r>
              <a:rPr sz="2800" spc="-5" dirty="0">
                <a:latin typeface="Arial"/>
                <a:cs typeface="Arial"/>
              </a:rPr>
              <a:t>účastník zadávacího řízení se </a:t>
            </a:r>
            <a:r>
              <a:rPr sz="2800" dirty="0">
                <a:latin typeface="Arial"/>
                <a:cs typeface="Arial"/>
              </a:rPr>
              <a:t>dopustil </a:t>
            </a:r>
            <a:r>
              <a:rPr sz="2800" spc="-5" dirty="0">
                <a:latin typeface="Arial"/>
                <a:cs typeface="Arial"/>
              </a:rPr>
              <a:t>v  posledních 3 letech od zahájení zadávacího řízení  </a:t>
            </a:r>
            <a:r>
              <a:rPr sz="2800" b="1" spc="-5" dirty="0">
                <a:latin typeface="Arial"/>
                <a:cs typeface="Arial"/>
              </a:rPr>
              <a:t>závažných nebo dlouhodobých pochybení </a:t>
            </a:r>
            <a:r>
              <a:rPr sz="2800" spc="-10" dirty="0">
                <a:latin typeface="Arial"/>
                <a:cs typeface="Arial"/>
              </a:rPr>
              <a:t>při  </a:t>
            </a:r>
            <a:r>
              <a:rPr sz="2800" spc="-5" dirty="0">
                <a:latin typeface="Arial"/>
                <a:cs typeface="Arial"/>
              </a:rPr>
              <a:t>plnění dřívějšího </a:t>
            </a:r>
            <a:r>
              <a:rPr sz="2800" b="1" spc="-10" dirty="0">
                <a:latin typeface="Arial"/>
                <a:cs typeface="Arial"/>
              </a:rPr>
              <a:t>smluvního </a:t>
            </a:r>
            <a:r>
              <a:rPr sz="2800" b="1" spc="-5" dirty="0">
                <a:latin typeface="Arial"/>
                <a:cs typeface="Arial"/>
              </a:rPr>
              <a:t>vztahu </a:t>
            </a:r>
            <a:r>
              <a:rPr sz="2800" b="1" spc="-10" dirty="0">
                <a:latin typeface="Arial"/>
                <a:cs typeface="Arial"/>
              </a:rPr>
              <a:t>se  </a:t>
            </a:r>
            <a:r>
              <a:rPr sz="2800" b="1" spc="-5" dirty="0">
                <a:latin typeface="Arial"/>
                <a:cs typeface="Arial"/>
              </a:rPr>
              <a:t>zadavatelem </a:t>
            </a:r>
            <a:r>
              <a:rPr sz="2800" dirty="0">
                <a:latin typeface="Arial"/>
                <a:cs typeface="Arial"/>
              </a:rPr>
              <a:t>zadávané veřejné </a:t>
            </a:r>
            <a:r>
              <a:rPr sz="2800" spc="-25" dirty="0">
                <a:latin typeface="Arial"/>
                <a:cs typeface="Arial"/>
              </a:rPr>
              <a:t>zakázky, </a:t>
            </a:r>
            <a:r>
              <a:rPr sz="2800" dirty="0">
                <a:latin typeface="Arial"/>
                <a:cs typeface="Arial"/>
              </a:rPr>
              <a:t>nebo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marL="12700" marR="41910">
              <a:lnSpc>
                <a:spcPct val="100000"/>
              </a:lnSpc>
              <a:spcBef>
                <a:spcPts val="5"/>
              </a:spcBef>
            </a:pPr>
            <a:r>
              <a:rPr sz="2800" b="1" spc="-5" dirty="0">
                <a:latin typeface="Arial"/>
                <a:cs typeface="Arial"/>
              </a:rPr>
              <a:t>jiným veřejným </a:t>
            </a:r>
            <a:r>
              <a:rPr sz="2800" b="1" dirty="0">
                <a:latin typeface="Arial"/>
                <a:cs typeface="Arial"/>
              </a:rPr>
              <a:t>zadavatelem</a:t>
            </a:r>
            <a:r>
              <a:rPr sz="2800" dirty="0">
                <a:latin typeface="Arial"/>
                <a:cs typeface="Arial"/>
              </a:rPr>
              <a:t>, která </a:t>
            </a:r>
            <a:r>
              <a:rPr sz="2800" spc="-5" dirty="0">
                <a:latin typeface="Arial"/>
                <a:cs typeface="Arial"/>
              </a:rPr>
              <a:t>vedla k  vzniku </a:t>
            </a:r>
            <a:r>
              <a:rPr sz="2800" b="1" spc="-10" dirty="0">
                <a:latin typeface="Arial"/>
                <a:cs typeface="Arial"/>
              </a:rPr>
              <a:t>škody</a:t>
            </a:r>
            <a:r>
              <a:rPr sz="2800" spc="-10" dirty="0">
                <a:latin typeface="Arial"/>
                <a:cs typeface="Arial"/>
              </a:rPr>
              <a:t>, </a:t>
            </a:r>
            <a:r>
              <a:rPr sz="2800" spc="-5" dirty="0">
                <a:latin typeface="Arial"/>
                <a:cs typeface="Arial"/>
              </a:rPr>
              <a:t>předčasnému </a:t>
            </a:r>
            <a:r>
              <a:rPr sz="2800" b="1" spc="-5" dirty="0">
                <a:latin typeface="Arial"/>
                <a:cs typeface="Arial"/>
              </a:rPr>
              <a:t>ukončení </a:t>
            </a:r>
            <a:r>
              <a:rPr sz="2800" spc="-5" dirty="0">
                <a:latin typeface="Arial"/>
                <a:cs typeface="Arial"/>
              </a:rPr>
              <a:t>smluvního  </a:t>
            </a:r>
            <a:r>
              <a:rPr sz="2800" dirty="0">
                <a:latin typeface="Arial"/>
                <a:cs typeface="Arial"/>
              </a:rPr>
              <a:t>vztahu </a:t>
            </a:r>
            <a:r>
              <a:rPr sz="2800" spc="-5" dirty="0">
                <a:latin typeface="Arial"/>
                <a:cs typeface="Arial"/>
              </a:rPr>
              <a:t>nebo jiným srovnatelným</a:t>
            </a:r>
            <a:r>
              <a:rPr sz="2800" spc="5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sankcím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73850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Vyloučení </a:t>
            </a:r>
            <a:r>
              <a:rPr spc="-5" dirty="0"/>
              <a:t>účastníka zadávacího</a:t>
            </a:r>
            <a:r>
              <a:rPr spc="-65" dirty="0"/>
              <a:t> </a:t>
            </a:r>
            <a:r>
              <a:rPr spc="-5" dirty="0"/>
              <a:t>řízení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5212"/>
            <a:ext cx="7884795" cy="41211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Z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může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vyloučit</a:t>
            </a:r>
            <a:endParaRPr sz="2800">
              <a:latin typeface="Arial"/>
              <a:cs typeface="Arial"/>
            </a:endParaRPr>
          </a:p>
          <a:p>
            <a:pPr marL="12700" marR="325120">
              <a:lnSpc>
                <a:spcPct val="100000"/>
              </a:lnSpc>
              <a:spcBef>
                <a:spcPts val="2005"/>
              </a:spcBef>
            </a:pPr>
            <a:r>
              <a:rPr sz="2800" spc="-5" dirty="0">
                <a:latin typeface="Arial"/>
                <a:cs typeface="Arial"/>
              </a:rPr>
              <a:t>účastník zadávacího řízení se </a:t>
            </a:r>
            <a:r>
              <a:rPr sz="2800" dirty="0">
                <a:latin typeface="Arial"/>
                <a:cs typeface="Arial"/>
              </a:rPr>
              <a:t>dopustil </a:t>
            </a:r>
            <a:r>
              <a:rPr sz="2800" spc="-5" dirty="0">
                <a:latin typeface="Arial"/>
                <a:cs typeface="Arial"/>
              </a:rPr>
              <a:t>v  posledních 3 letech před zahájením zadávacího  řízení nebo </a:t>
            </a:r>
            <a:r>
              <a:rPr sz="2800" dirty="0">
                <a:latin typeface="Arial"/>
                <a:cs typeface="Arial"/>
              </a:rPr>
              <a:t>po </a:t>
            </a:r>
            <a:r>
              <a:rPr sz="2800" spc="-5" dirty="0">
                <a:latin typeface="Arial"/>
                <a:cs typeface="Arial"/>
              </a:rPr>
              <a:t>zahájení </a:t>
            </a:r>
            <a:r>
              <a:rPr sz="2800" dirty="0">
                <a:latin typeface="Arial"/>
                <a:cs typeface="Arial"/>
              </a:rPr>
              <a:t>zadávacího </a:t>
            </a:r>
            <a:r>
              <a:rPr sz="2800" spc="-5" dirty="0">
                <a:latin typeface="Arial"/>
                <a:cs typeface="Arial"/>
              </a:rPr>
              <a:t>řízení  </a:t>
            </a:r>
            <a:r>
              <a:rPr sz="2800" b="1" spc="-5" dirty="0">
                <a:latin typeface="Arial"/>
                <a:cs typeface="Arial"/>
              </a:rPr>
              <a:t>závažného profesního pochybení</a:t>
            </a:r>
            <a:r>
              <a:rPr sz="2800" spc="-5" dirty="0">
                <a:latin typeface="Arial"/>
                <a:cs typeface="Arial"/>
              </a:rPr>
              <a:t>,</a:t>
            </a:r>
            <a:r>
              <a:rPr sz="2800" spc="1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které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Arial"/>
                <a:cs typeface="Arial"/>
              </a:rPr>
              <a:t>zpochybňuje jeho </a:t>
            </a:r>
            <a:r>
              <a:rPr sz="2800" b="1" spc="-5" dirty="0">
                <a:latin typeface="Arial"/>
                <a:cs typeface="Arial"/>
              </a:rPr>
              <a:t>důvěryhodnost</a:t>
            </a:r>
            <a:r>
              <a:rPr sz="2800" spc="-5" dirty="0">
                <a:latin typeface="Arial"/>
                <a:cs typeface="Arial"/>
              </a:rPr>
              <a:t>,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včetně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pochybení, za která byl disciplinárně potrestán  nebo mu bylo uloženo kárné opatření podle jiných  právních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předpisů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73850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Vyloučení </a:t>
            </a:r>
            <a:r>
              <a:rPr spc="-5" dirty="0"/>
              <a:t>účastníka zadávacího</a:t>
            </a:r>
            <a:r>
              <a:rPr spc="-65" dirty="0"/>
              <a:t> </a:t>
            </a:r>
            <a:r>
              <a:rPr spc="-5" dirty="0"/>
              <a:t>řízení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5212"/>
            <a:ext cx="8122920" cy="2840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Z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může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vyloučit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005"/>
              </a:spcBef>
            </a:pPr>
            <a:r>
              <a:rPr sz="2800" spc="-5" dirty="0">
                <a:latin typeface="Arial"/>
                <a:cs typeface="Arial"/>
              </a:rPr>
              <a:t>účastník zadávacího řízení se </a:t>
            </a:r>
            <a:r>
              <a:rPr sz="2800" dirty="0">
                <a:latin typeface="Arial"/>
                <a:cs typeface="Arial"/>
              </a:rPr>
              <a:t>pokusil </a:t>
            </a:r>
            <a:r>
              <a:rPr sz="2800" spc="-5" dirty="0">
                <a:latin typeface="Arial"/>
                <a:cs typeface="Arial"/>
              </a:rPr>
              <a:t>neoprávněně  ovlivnit rozhodnutí zadavatele v zadávacím řízení  nebo </a:t>
            </a:r>
            <a:r>
              <a:rPr sz="2800" dirty="0">
                <a:latin typeface="Arial"/>
                <a:cs typeface="Arial"/>
              </a:rPr>
              <a:t>se </a:t>
            </a:r>
            <a:r>
              <a:rPr sz="2800" spc="-5" dirty="0">
                <a:latin typeface="Arial"/>
                <a:cs typeface="Arial"/>
              </a:rPr>
              <a:t>neoprávněně pokusil o získání  neveřejných informací, </a:t>
            </a:r>
            <a:r>
              <a:rPr sz="2800" dirty="0">
                <a:latin typeface="Arial"/>
                <a:cs typeface="Arial"/>
              </a:rPr>
              <a:t>které </a:t>
            </a:r>
            <a:r>
              <a:rPr sz="2800" spc="-5" dirty="0">
                <a:latin typeface="Arial"/>
                <a:cs typeface="Arial"/>
              </a:rPr>
              <a:t>by mu mohly</a:t>
            </a:r>
            <a:r>
              <a:rPr sz="2800" spc="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zajistit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Arial"/>
                <a:cs typeface="Arial"/>
              </a:rPr>
              <a:t>neoprávněné </a:t>
            </a:r>
            <a:r>
              <a:rPr sz="2800" dirty="0">
                <a:latin typeface="Arial"/>
                <a:cs typeface="Arial"/>
              </a:rPr>
              <a:t>výhody </a:t>
            </a:r>
            <a:r>
              <a:rPr sz="2800" spc="-5" dirty="0">
                <a:latin typeface="Arial"/>
                <a:cs typeface="Arial"/>
              </a:rPr>
              <a:t>v </a:t>
            </a:r>
            <a:r>
              <a:rPr sz="2800" dirty="0">
                <a:latin typeface="Arial"/>
                <a:cs typeface="Arial"/>
              </a:rPr>
              <a:t>zadávacím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řízení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73850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Vyloučení </a:t>
            </a:r>
            <a:r>
              <a:rPr spc="-5" dirty="0"/>
              <a:t>účastníka zadávacího</a:t>
            </a:r>
            <a:r>
              <a:rPr spc="-65" dirty="0"/>
              <a:t> </a:t>
            </a:r>
            <a:r>
              <a:rPr spc="-5" dirty="0"/>
              <a:t>řízení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5212"/>
            <a:ext cx="7986395" cy="30668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Z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10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může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spc="-5" dirty="0" err="1">
                <a:latin typeface="Arial"/>
                <a:cs typeface="Arial"/>
              </a:rPr>
              <a:t>vyloučit</a:t>
            </a:r>
            <a:endParaRPr lang="cs-CZ" sz="2800" spc="-5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95"/>
              </a:spcBef>
            </a:pPr>
            <a:endParaRPr lang="cs-CZ" sz="2800" spc="-5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lang="cs-CZ" sz="2800" dirty="0">
                <a:latin typeface="Arial"/>
                <a:cs typeface="Arial"/>
              </a:rPr>
              <a:t>na základě věrohodných informací získá důvodné podezření, že účastník zadávacího řízení uzavřel s jinými osobami zakázanou dohodu podle zákona o ochraně hospodářské soutěže v souvislosti se zadávanou veřejnou zakázkou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73850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Vyloučení </a:t>
            </a:r>
            <a:r>
              <a:rPr spc="-5" dirty="0"/>
              <a:t>účastníka zadávacího</a:t>
            </a:r>
            <a:r>
              <a:rPr spc="-65" dirty="0"/>
              <a:t> </a:t>
            </a:r>
            <a:r>
              <a:rPr spc="-5" dirty="0"/>
              <a:t>řízení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6BB826-3926-A098-E3E8-94248D166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433906"/>
            <a:ext cx="7385050" cy="492443"/>
          </a:xfrm>
        </p:spPr>
        <p:txBody>
          <a:bodyPr/>
          <a:lstStyle/>
          <a:p>
            <a:r>
              <a:rPr lang="cs-CZ" spc="-20" dirty="0"/>
              <a:t>Vyloučení </a:t>
            </a:r>
            <a:r>
              <a:rPr lang="cs-CZ" spc="-5" dirty="0"/>
              <a:t>účastníka zadávacího</a:t>
            </a:r>
            <a:r>
              <a:rPr lang="cs-CZ" spc="-65" dirty="0"/>
              <a:t> </a:t>
            </a:r>
            <a:r>
              <a:rPr lang="cs-CZ" spc="-5" dirty="0"/>
              <a:t>řízení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68D1AF3-F91E-6E56-E98D-5CC91DE48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70" y="1948255"/>
            <a:ext cx="8132445" cy="4601260"/>
          </a:xfrm>
        </p:spPr>
        <p:txBody>
          <a:bodyPr/>
          <a:lstStyle/>
          <a:p>
            <a:pPr algn="just"/>
            <a:r>
              <a:rPr lang="cs-CZ" sz="2400" spc="-5" dirty="0">
                <a:latin typeface="Arial"/>
                <a:cs typeface="Arial"/>
              </a:rPr>
              <a:t>Z</a:t>
            </a:r>
            <a:r>
              <a:rPr lang="cs-CZ"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cs-CZ" sz="24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může</a:t>
            </a:r>
            <a:r>
              <a:rPr lang="cs-CZ" sz="2400" b="1" spc="10" dirty="0">
                <a:latin typeface="Arial"/>
                <a:cs typeface="Arial"/>
              </a:rPr>
              <a:t> </a:t>
            </a:r>
            <a:r>
              <a:rPr lang="cs-CZ" sz="2400" spc="-5" dirty="0">
                <a:latin typeface="Arial"/>
                <a:cs typeface="Arial"/>
              </a:rPr>
              <a:t>vyloučit</a:t>
            </a:r>
          </a:p>
          <a:p>
            <a:endParaRPr lang="cs-CZ" dirty="0"/>
          </a:p>
          <a:p>
            <a:r>
              <a:rPr lang="cs-CZ" dirty="0"/>
              <a:t>na základě věrohodných informací získá důvodné podezření, že účastník zadávacího řízení </a:t>
            </a:r>
            <a:r>
              <a:rPr lang="cs-CZ" b="1" dirty="0"/>
              <a:t>části nabídek, které mají být hodnoceny podle kritérií hodnocení, připravoval ve vzájemné shodě s jiným účastníkem </a:t>
            </a:r>
            <a:r>
              <a:rPr lang="cs-CZ" dirty="0"/>
              <a:t>téhož zadávacího řízení, s nímž je spojenou osobou podle zákona o daních z příjmů, a na písemnou výzvu zadavatele účastník zadávacího řízení nevysvětlil, že k takové vzájemné shodě při přípravě nabídky nedošlo; písemná výzva zadavatele se považuje za žádost podle § 46</a:t>
            </a:r>
          </a:p>
        </p:txBody>
      </p:sp>
    </p:spTree>
    <p:extLst>
      <p:ext uri="{BB962C8B-B14F-4D97-AF65-F5344CB8AC3E}">
        <p14:creationId xmlns:p14="http://schemas.microsoft.com/office/powerpoint/2010/main" val="10910208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5212"/>
            <a:ext cx="7807959" cy="24230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Z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může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vyloučit</a:t>
            </a:r>
            <a:endParaRPr sz="28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2005"/>
              </a:spcBef>
            </a:pPr>
            <a:r>
              <a:rPr lang="cs-CZ" sz="2800" spc="-5" dirty="0">
                <a:latin typeface="Arial"/>
                <a:cs typeface="Arial"/>
              </a:rPr>
              <a:t>nabídka obsahuje mimořádně nízkou nabídkovou cenu, která nebyla na písemnou žádost zadavatele účastníkem zadávacího řízení zdůvodněna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73850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Vyloučení </a:t>
            </a:r>
            <a:r>
              <a:rPr spc="-5" dirty="0"/>
              <a:t>účastníka zadávacího</a:t>
            </a:r>
            <a:r>
              <a:rPr spc="-65" dirty="0"/>
              <a:t> </a:t>
            </a:r>
            <a:r>
              <a:rPr spc="-5" dirty="0"/>
              <a:t>řízení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5212"/>
            <a:ext cx="7867650" cy="2159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63855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Část jedenáctá - informační systém § </a:t>
            </a:r>
            <a:r>
              <a:rPr sz="2800" dirty="0">
                <a:latin typeface="Arial"/>
                <a:cs typeface="Arial"/>
              </a:rPr>
              <a:t>224 </a:t>
            </a:r>
            <a:r>
              <a:rPr sz="2800" spc="-5" dirty="0">
                <a:latin typeface="Arial"/>
                <a:cs typeface="Arial"/>
              </a:rPr>
              <a:t>- </a:t>
            </a:r>
            <a:r>
              <a:rPr sz="2800" dirty="0">
                <a:latin typeface="Arial"/>
                <a:cs typeface="Arial"/>
              </a:rPr>
              <a:t>232  </a:t>
            </a:r>
            <a:r>
              <a:rPr sz="2800" spc="-5" dirty="0">
                <a:latin typeface="Arial"/>
                <a:cs typeface="Arial"/>
              </a:rPr>
              <a:t>Část dvanáctá – 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lang="cs-CZ" sz="2800" spc="-10" dirty="0">
                <a:latin typeface="Arial"/>
                <a:cs typeface="Arial"/>
              </a:rPr>
              <a:t>C</a:t>
            </a:r>
            <a:r>
              <a:rPr sz="2800" spc="-10" dirty="0">
                <a:latin typeface="Arial"/>
                <a:cs typeface="Arial"/>
              </a:rPr>
              <a:t>D </a:t>
            </a:r>
            <a:r>
              <a:rPr sz="2800" spc="-5" dirty="0">
                <a:latin typeface="Arial"/>
                <a:cs typeface="Arial"/>
              </a:rPr>
              <a:t>§ 233 -</a:t>
            </a:r>
            <a:r>
              <a:rPr sz="2800" spc="7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240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Arial"/>
                <a:cs typeface="Arial"/>
              </a:rPr>
              <a:t>Část třináctá - </a:t>
            </a:r>
            <a:r>
              <a:rPr lang="cs-CZ" sz="2800" spc="-5" dirty="0">
                <a:latin typeface="Arial"/>
                <a:cs typeface="Arial"/>
              </a:rPr>
              <a:t>ochranná</a:t>
            </a:r>
            <a:r>
              <a:rPr sz="2800" spc="-5" dirty="0">
                <a:latin typeface="Arial"/>
                <a:cs typeface="Arial"/>
              </a:rPr>
              <a:t> část § </a:t>
            </a:r>
            <a:r>
              <a:rPr sz="2800" dirty="0">
                <a:latin typeface="Arial"/>
                <a:cs typeface="Arial"/>
              </a:rPr>
              <a:t>241 </a:t>
            </a:r>
            <a:r>
              <a:rPr sz="2800" spc="-5" dirty="0">
                <a:latin typeface="Arial"/>
                <a:cs typeface="Arial"/>
              </a:rPr>
              <a:t>-</a:t>
            </a:r>
            <a:r>
              <a:rPr sz="2800" spc="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272</a:t>
            </a:r>
          </a:p>
          <a:p>
            <a:pPr marL="12700" marR="508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Část čtrnáctá - přechodná ustanovení § </a:t>
            </a:r>
            <a:r>
              <a:rPr sz="2800" dirty="0">
                <a:latin typeface="Arial"/>
                <a:cs typeface="Arial"/>
              </a:rPr>
              <a:t>273 </a:t>
            </a:r>
            <a:r>
              <a:rPr sz="2800" spc="-5" dirty="0">
                <a:latin typeface="Arial"/>
                <a:cs typeface="Arial"/>
              </a:rPr>
              <a:t>- </a:t>
            </a:r>
            <a:r>
              <a:rPr sz="2800" dirty="0">
                <a:latin typeface="Arial"/>
                <a:cs typeface="Arial"/>
              </a:rPr>
              <a:t>278  </a:t>
            </a:r>
            <a:r>
              <a:rPr sz="2800" spc="-5" dirty="0">
                <a:latin typeface="Arial"/>
                <a:cs typeface="Arial"/>
              </a:rPr>
              <a:t>Část patnáctá – účinnost §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279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3703954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Další regulace</a:t>
            </a:r>
            <a:r>
              <a:rPr spc="-105" dirty="0"/>
              <a:t> </a:t>
            </a:r>
            <a:r>
              <a:rPr dirty="0"/>
              <a:t>ZPŘ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5212"/>
            <a:ext cx="7309484" cy="3947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Z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může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vyloučit</a:t>
            </a:r>
            <a:endParaRPr sz="28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005"/>
              </a:spcBef>
            </a:pPr>
            <a:r>
              <a:rPr sz="2800" dirty="0">
                <a:latin typeface="Arial"/>
                <a:cs typeface="Arial"/>
              </a:rPr>
              <a:t>účastníka </a:t>
            </a:r>
            <a:r>
              <a:rPr sz="2800" spc="-5" dirty="0">
                <a:latin typeface="Arial"/>
                <a:cs typeface="Arial"/>
              </a:rPr>
              <a:t>zadávacího řízení, který je akciovou  společností nebo má právní formu obdobnou  akciové společnosti a nemá vydány </a:t>
            </a:r>
            <a:r>
              <a:rPr sz="2800" dirty="0">
                <a:latin typeface="Arial"/>
                <a:cs typeface="Arial"/>
              </a:rPr>
              <a:t>výlučně  </a:t>
            </a:r>
            <a:r>
              <a:rPr sz="2800" spc="-5" dirty="0">
                <a:latin typeface="Arial"/>
                <a:cs typeface="Arial"/>
              </a:rPr>
              <a:t>zaknihované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akcie</a:t>
            </a:r>
            <a:endParaRPr sz="2800" dirty="0">
              <a:latin typeface="Arial"/>
              <a:cs typeface="Arial"/>
            </a:endParaRPr>
          </a:p>
          <a:p>
            <a:pPr marL="12700" marR="626110">
              <a:lnSpc>
                <a:spcPct val="100000"/>
              </a:lnSpc>
              <a:spcBef>
                <a:spcPts val="1995"/>
              </a:spcBef>
            </a:pPr>
            <a:r>
              <a:rPr sz="2800" spc="-5" dirty="0">
                <a:latin typeface="Arial"/>
                <a:cs typeface="Arial"/>
              </a:rPr>
              <a:t>u vybraného účastníka </a:t>
            </a:r>
            <a:r>
              <a:rPr sz="2800" spc="-5" dirty="0" err="1">
                <a:latin typeface="Arial"/>
                <a:cs typeface="Arial"/>
              </a:rPr>
              <a:t>a.s.</a:t>
            </a:r>
            <a:r>
              <a:rPr lang="cs-CZ" sz="2800" spc="-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se sídlem v </a:t>
            </a:r>
            <a:r>
              <a:rPr sz="2800" spc="-10" dirty="0">
                <a:latin typeface="Arial"/>
                <a:cs typeface="Arial"/>
              </a:rPr>
              <a:t>ČR 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povinnost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vyloučit na základě </a:t>
            </a:r>
            <a:r>
              <a:rPr sz="2800" dirty="0">
                <a:latin typeface="Arial"/>
                <a:cs typeface="Arial"/>
              </a:rPr>
              <a:t>ověření </a:t>
            </a:r>
            <a:r>
              <a:rPr sz="2800" spc="-5" dirty="0">
                <a:latin typeface="Arial"/>
                <a:cs typeface="Arial"/>
              </a:rPr>
              <a:t>v  </a:t>
            </a:r>
            <a:r>
              <a:rPr sz="2800" dirty="0">
                <a:latin typeface="Arial"/>
                <a:cs typeface="Arial"/>
              </a:rPr>
              <a:t>obchodním rejstříku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73850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Vyloučení </a:t>
            </a:r>
            <a:r>
              <a:rPr spc="-5" dirty="0"/>
              <a:t>účastníka zadávacího</a:t>
            </a:r>
            <a:r>
              <a:rPr spc="-65" dirty="0"/>
              <a:t> </a:t>
            </a:r>
            <a:r>
              <a:rPr spc="-5" dirty="0"/>
              <a:t>řízení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64319" rIns="0" bIns="0" rtlCol="0">
            <a:spAutoFit/>
          </a:bodyPr>
          <a:lstStyle/>
          <a:p>
            <a:pPr marL="12700" marR="68326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Arial"/>
                <a:cs typeface="Arial"/>
              </a:rPr>
              <a:t>vybraný </a:t>
            </a:r>
            <a:r>
              <a:rPr sz="2800" b="1" spc="-5" dirty="0">
                <a:latin typeface="Arial"/>
                <a:cs typeface="Arial"/>
              </a:rPr>
              <a:t>dodavatel – akciová nebo </a:t>
            </a:r>
            <a:r>
              <a:rPr sz="2800" b="1" spc="-10" dirty="0">
                <a:latin typeface="Arial"/>
                <a:cs typeface="Arial"/>
              </a:rPr>
              <a:t>obdobná  společnost </a:t>
            </a:r>
            <a:r>
              <a:rPr sz="2800" b="1" spc="-5" dirty="0">
                <a:latin typeface="Arial"/>
                <a:cs typeface="Arial"/>
              </a:rPr>
              <a:t>se sídlem v</a:t>
            </a:r>
            <a:r>
              <a:rPr sz="2800" b="1" spc="8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zahraničí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005"/>
              </a:spcBef>
            </a:pPr>
            <a:r>
              <a:rPr sz="2800" b="1" spc="-5" dirty="0">
                <a:latin typeface="Arial"/>
                <a:cs typeface="Arial"/>
              </a:rPr>
              <a:t>žádost Z </a:t>
            </a:r>
            <a:r>
              <a:rPr sz="2800" spc="-5" dirty="0"/>
              <a:t>k předložení čestného prohlášení o tom,  </a:t>
            </a:r>
            <a:r>
              <a:rPr sz="2800" b="1" spc="-5" dirty="0">
                <a:latin typeface="Arial"/>
                <a:cs typeface="Arial"/>
              </a:rPr>
              <a:t>které osoby jsou vlastníky </a:t>
            </a:r>
            <a:r>
              <a:rPr sz="2800" dirty="0"/>
              <a:t>akcií, </a:t>
            </a:r>
            <a:r>
              <a:rPr sz="2800" spc="-5" dirty="0"/>
              <a:t>jejichž </a:t>
            </a:r>
            <a:r>
              <a:rPr sz="2800" dirty="0"/>
              <a:t>souhrnná  </a:t>
            </a:r>
            <a:r>
              <a:rPr sz="2800" spc="-5" dirty="0"/>
              <a:t>jmenovitá hodnota přesahuje 10 % základního  kapitálu </a:t>
            </a:r>
            <a:r>
              <a:rPr sz="2800" dirty="0"/>
              <a:t>účastníka </a:t>
            </a:r>
            <a:r>
              <a:rPr sz="2800" spc="-5" dirty="0"/>
              <a:t>zadávacího</a:t>
            </a:r>
            <a:r>
              <a:rPr sz="2800" spc="25" dirty="0"/>
              <a:t> </a:t>
            </a:r>
            <a:r>
              <a:rPr sz="2800" dirty="0"/>
              <a:t>řízení</a:t>
            </a:r>
            <a:endParaRPr sz="2800">
              <a:latin typeface="Arial"/>
              <a:cs typeface="Arial"/>
            </a:endParaRPr>
          </a:p>
          <a:p>
            <a:pPr marL="12700" marR="342900">
              <a:lnSpc>
                <a:spcPct val="100000"/>
              </a:lnSpc>
              <a:spcBef>
                <a:spcPts val="2000"/>
              </a:spcBef>
            </a:pPr>
            <a:r>
              <a:rPr sz="2800" spc="-5" dirty="0"/>
              <a:t>včetně </a:t>
            </a:r>
            <a:r>
              <a:rPr sz="2800" b="1" spc="-5" dirty="0">
                <a:latin typeface="Arial"/>
                <a:cs typeface="Arial"/>
              </a:rPr>
              <a:t>uvedení zdroje</a:t>
            </a:r>
            <a:r>
              <a:rPr sz="2800" spc="-5" dirty="0"/>
              <a:t>, z něhož údaje o </a:t>
            </a:r>
            <a:r>
              <a:rPr sz="2800" dirty="0"/>
              <a:t>velikosti  </a:t>
            </a:r>
            <a:r>
              <a:rPr sz="2800" spc="-5" dirty="0"/>
              <a:t>podílu akcionářů</a:t>
            </a:r>
            <a:r>
              <a:rPr sz="2800" dirty="0"/>
              <a:t> </a:t>
            </a:r>
            <a:r>
              <a:rPr sz="2800" spc="-5" dirty="0"/>
              <a:t>vychází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73850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Vyloučení </a:t>
            </a:r>
            <a:r>
              <a:rPr spc="-5" dirty="0"/>
              <a:t>účastníka zadávacího</a:t>
            </a:r>
            <a:r>
              <a:rPr spc="-65" dirty="0"/>
              <a:t> </a:t>
            </a:r>
            <a:r>
              <a:rPr spc="-5" dirty="0"/>
              <a:t>řízení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B9E486-0664-2A13-1FEE-7DD25DC88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433906"/>
            <a:ext cx="7385050" cy="492443"/>
          </a:xfrm>
        </p:spPr>
        <p:txBody>
          <a:bodyPr/>
          <a:lstStyle/>
          <a:p>
            <a:r>
              <a:rPr lang="cs-CZ" dirty="0"/>
              <a:t>Zákaz zadání veřejné zakázky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887A664-4676-DCC7-2AE3-4917FBDC0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70" y="2133599"/>
            <a:ext cx="8132445" cy="2308324"/>
          </a:xfrm>
        </p:spPr>
        <p:txBody>
          <a:bodyPr/>
          <a:lstStyle/>
          <a:p>
            <a:r>
              <a:rPr lang="cs-CZ" dirty="0"/>
              <a:t>Zadavatel nezadá veřejnou zakázku účastníku zadávacího řízení, pokud je to v rozporu s mezinárodními sankcemi podle zákona upravujícího provádění mezinárodních sankcí.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i poddodavatele</a:t>
            </a:r>
          </a:p>
        </p:txBody>
      </p:sp>
    </p:spTree>
    <p:extLst>
      <p:ext uri="{BB962C8B-B14F-4D97-AF65-F5344CB8AC3E}">
        <p14:creationId xmlns:p14="http://schemas.microsoft.com/office/powerpoint/2010/main" val="27669577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0641"/>
            <a:ext cx="7952740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latin typeface="Arial"/>
                <a:cs typeface="Arial"/>
              </a:rPr>
              <a:t>Zadavatel může použít </a:t>
            </a:r>
            <a:r>
              <a:rPr sz="4000" b="1" spc="-5" dirty="0">
                <a:latin typeface="Arial"/>
                <a:cs typeface="Arial"/>
              </a:rPr>
              <a:t>jednotlivá  pravidla pro zadávací řízení pro  nadlimitní</a:t>
            </a:r>
            <a:r>
              <a:rPr sz="4000" b="1" spc="10" dirty="0">
                <a:latin typeface="Arial"/>
                <a:cs typeface="Arial"/>
              </a:rPr>
              <a:t> </a:t>
            </a:r>
            <a:r>
              <a:rPr sz="4000" b="1" spc="-5" dirty="0">
                <a:latin typeface="Arial"/>
                <a:cs typeface="Arial"/>
              </a:rPr>
              <a:t>režim.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4370" y="1433906"/>
            <a:ext cx="637984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0099"/>
                </a:solidFill>
                <a:latin typeface="Arial"/>
                <a:cs typeface="Arial"/>
              </a:rPr>
              <a:t>ZPŘ A </a:t>
            </a:r>
            <a:r>
              <a:rPr sz="3200" b="1" spc="-30" dirty="0">
                <a:solidFill>
                  <a:srgbClr val="000099"/>
                </a:solidFill>
                <a:latin typeface="Arial"/>
                <a:cs typeface="Arial"/>
              </a:rPr>
              <a:t>PRAVIDLA </a:t>
            </a:r>
            <a:r>
              <a:rPr sz="3200" b="1" dirty="0">
                <a:solidFill>
                  <a:srgbClr val="000099"/>
                </a:solidFill>
                <a:latin typeface="Arial"/>
                <a:cs typeface="Arial"/>
              </a:rPr>
              <a:t>PRO NL</a:t>
            </a:r>
            <a:r>
              <a:rPr sz="3200" b="1" spc="-48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Arial"/>
                <a:cs typeface="Arial"/>
              </a:rPr>
              <a:t>REŽIM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5212"/>
            <a:ext cx="7249795" cy="3855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pro ZD platí ale obdobně § 96 -</a:t>
            </a:r>
            <a:r>
              <a:rPr sz="2800" spc="9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100:</a:t>
            </a:r>
          </a:p>
          <a:p>
            <a:pPr marL="12700" marR="1667510">
              <a:lnSpc>
                <a:spcPct val="159300"/>
              </a:lnSpc>
              <a:spcBef>
                <a:spcPts val="15"/>
              </a:spcBef>
            </a:pPr>
            <a:r>
              <a:rPr sz="2800" spc="-5" dirty="0" err="1">
                <a:latin typeface="Arial"/>
                <a:cs typeface="Arial"/>
              </a:rPr>
              <a:t>Dostupnost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5" dirty="0" err="1">
                <a:latin typeface="Arial"/>
                <a:cs typeface="Arial"/>
              </a:rPr>
              <a:t>zadávací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 err="1">
                <a:latin typeface="Arial"/>
                <a:cs typeface="Arial"/>
              </a:rPr>
              <a:t>dokumentace</a:t>
            </a:r>
            <a:r>
              <a:rPr sz="2800" dirty="0">
                <a:latin typeface="Arial"/>
                <a:cs typeface="Arial"/>
              </a:rPr>
              <a:t>  </a:t>
            </a:r>
            <a:r>
              <a:rPr sz="2800" spc="-5" dirty="0" err="1">
                <a:latin typeface="Arial"/>
                <a:cs typeface="Arial"/>
              </a:rPr>
              <a:t>Prohlídka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5" dirty="0" err="1">
                <a:latin typeface="Arial"/>
                <a:cs typeface="Arial"/>
              </a:rPr>
              <a:t>místa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 err="1">
                <a:latin typeface="Arial"/>
                <a:cs typeface="Arial"/>
              </a:rPr>
              <a:t>plnění</a:t>
            </a:r>
            <a:r>
              <a:rPr lang="cs-CZ" sz="2800" spc="-5" dirty="0">
                <a:latin typeface="Arial"/>
                <a:cs typeface="Arial"/>
              </a:rPr>
              <a:t> - výjimky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5"/>
              </a:spcBef>
            </a:pPr>
            <a:r>
              <a:rPr sz="2800" spc="-15" dirty="0">
                <a:latin typeface="Arial"/>
                <a:cs typeface="Arial"/>
              </a:rPr>
              <a:t>Vysvětlení </a:t>
            </a:r>
            <a:r>
              <a:rPr sz="2800" spc="-5" dirty="0" err="1">
                <a:latin typeface="Arial"/>
                <a:cs typeface="Arial"/>
              </a:rPr>
              <a:t>zadávací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 err="1">
                <a:latin typeface="Arial"/>
                <a:cs typeface="Arial"/>
              </a:rPr>
              <a:t>dokumentace</a:t>
            </a:r>
            <a:r>
              <a:rPr lang="cs-CZ" sz="2800" spc="-5" dirty="0">
                <a:latin typeface="Arial"/>
                <a:cs typeface="Arial"/>
              </a:rPr>
              <a:t> - výjimky</a:t>
            </a:r>
            <a:endParaRPr sz="2800" dirty="0">
              <a:latin typeface="Arial"/>
              <a:cs typeface="Arial"/>
            </a:endParaRPr>
          </a:p>
          <a:p>
            <a:pPr marL="12700" marR="5080">
              <a:lnSpc>
                <a:spcPct val="159300"/>
              </a:lnSpc>
              <a:spcBef>
                <a:spcPts val="15"/>
              </a:spcBef>
            </a:pPr>
            <a:r>
              <a:rPr sz="2800" spc="-5" dirty="0">
                <a:latin typeface="Arial"/>
                <a:cs typeface="Arial"/>
              </a:rPr>
              <a:t>Změna nebo doplnění zadávací dokumentace  </a:t>
            </a:r>
            <a:r>
              <a:rPr sz="2800" spc="-15" dirty="0">
                <a:latin typeface="Arial"/>
                <a:cs typeface="Arial"/>
              </a:rPr>
              <a:t>Vyhrazené </a:t>
            </a:r>
            <a:r>
              <a:rPr sz="2800" spc="-5" dirty="0">
                <a:latin typeface="Arial"/>
                <a:cs typeface="Arial"/>
              </a:rPr>
              <a:t>změny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závazku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637984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ZPŘ A </a:t>
            </a:r>
            <a:r>
              <a:rPr spc="-30" dirty="0"/>
              <a:t>PRAVIDLA </a:t>
            </a:r>
            <a:r>
              <a:rPr dirty="0"/>
              <a:t>PRO NL</a:t>
            </a:r>
            <a:r>
              <a:rPr spc="-480" dirty="0"/>
              <a:t> </a:t>
            </a:r>
            <a:r>
              <a:rPr spc="-5" dirty="0"/>
              <a:t>REŽIM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1887216"/>
            <a:ext cx="7854315" cy="4712829"/>
          </a:xfrm>
          <a:prstGeom prst="rect">
            <a:avLst/>
          </a:prstGeom>
        </p:spPr>
        <p:txBody>
          <a:bodyPr vert="horz" wrap="square" lIns="0" tIns="212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70"/>
              </a:spcBef>
            </a:pPr>
            <a:r>
              <a:rPr sz="2400" spc="-5" dirty="0">
                <a:latin typeface="Arial"/>
                <a:cs typeface="Arial"/>
              </a:rPr>
              <a:t>na profilu, ale neplatí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</a:t>
            </a:r>
            <a:endParaRPr sz="2400" dirty="0">
              <a:latin typeface="Arial"/>
              <a:cs typeface="Arial"/>
            </a:endParaRPr>
          </a:p>
          <a:p>
            <a:pPr marL="756285" marR="52069" indent="-287020">
              <a:lnSpc>
                <a:spcPct val="100000"/>
              </a:lnSpc>
              <a:spcBef>
                <a:spcPts val="1575"/>
              </a:spcBef>
            </a:pPr>
            <a:r>
              <a:rPr sz="2400" spc="-5" dirty="0">
                <a:latin typeface="Arial"/>
                <a:cs typeface="Arial"/>
              </a:rPr>
              <a:t>zvláštní nástroje, </a:t>
            </a:r>
            <a:r>
              <a:rPr sz="2400" dirty="0">
                <a:latin typeface="Arial"/>
                <a:cs typeface="Arial"/>
              </a:rPr>
              <a:t>zařízení </a:t>
            </a:r>
            <a:r>
              <a:rPr sz="2400" spc="-5" dirty="0">
                <a:latin typeface="Arial"/>
                <a:cs typeface="Arial"/>
              </a:rPr>
              <a:t>nebo </a:t>
            </a:r>
            <a:r>
              <a:rPr sz="2400" dirty="0">
                <a:latin typeface="Arial"/>
                <a:cs typeface="Arial"/>
              </a:rPr>
              <a:t>formáty </a:t>
            </a:r>
            <a:r>
              <a:rPr sz="2400" spc="-5" dirty="0">
                <a:latin typeface="Arial"/>
                <a:cs typeface="Arial"/>
              </a:rPr>
              <a:t>souborů, jež  nejsou obecně dostupné nebo podporované obecně  dostupnými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aplikacemi</a:t>
            </a:r>
            <a:endParaRPr sz="24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latin typeface="Arial"/>
                <a:cs typeface="Arial"/>
              </a:rPr>
              <a:t>zvláštní kancelářské vybavení, </a:t>
            </a:r>
            <a:r>
              <a:rPr sz="2400" dirty="0">
                <a:latin typeface="Arial"/>
                <a:cs typeface="Arial"/>
              </a:rPr>
              <a:t>které </a:t>
            </a:r>
            <a:r>
              <a:rPr sz="2400" spc="-5" dirty="0">
                <a:latin typeface="Arial"/>
                <a:cs typeface="Arial"/>
              </a:rPr>
              <a:t>zadavatelé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běžně</a:t>
            </a:r>
            <a:endParaRPr sz="2400" dirty="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nemají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 dispozici,</a:t>
            </a:r>
            <a:endParaRPr sz="2400" dirty="0">
              <a:latin typeface="Arial"/>
              <a:cs typeface="Arial"/>
            </a:endParaRPr>
          </a:p>
          <a:p>
            <a:pPr marL="756285" marR="274320" indent="-28702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Arial"/>
                <a:cs typeface="Arial"/>
              </a:rPr>
              <a:t>použití jiné než elektronické komunikace </a:t>
            </a:r>
            <a:r>
              <a:rPr sz="2400" dirty="0">
                <a:latin typeface="Arial"/>
                <a:cs typeface="Arial"/>
              </a:rPr>
              <a:t>je </a:t>
            </a:r>
            <a:r>
              <a:rPr sz="2400" spc="-5" dirty="0">
                <a:latin typeface="Arial"/>
                <a:cs typeface="Arial"/>
              </a:rPr>
              <a:t>nezbytné  </a:t>
            </a:r>
            <a:r>
              <a:rPr sz="2400" dirty="0">
                <a:latin typeface="Arial"/>
                <a:cs typeface="Arial"/>
              </a:rPr>
              <a:t>z </a:t>
            </a:r>
            <a:r>
              <a:rPr sz="2400" spc="-5" dirty="0">
                <a:latin typeface="Arial"/>
                <a:cs typeface="Arial"/>
              </a:rPr>
              <a:t>důvodu narušení zabezpečení elektronické  komunikace nebo zvláště </a:t>
            </a:r>
            <a:r>
              <a:rPr sz="2400" dirty="0">
                <a:latin typeface="Arial"/>
                <a:cs typeface="Arial"/>
              </a:rPr>
              <a:t>citlivé </a:t>
            </a:r>
            <a:r>
              <a:rPr sz="2400" spc="-5" dirty="0" err="1">
                <a:latin typeface="Arial"/>
                <a:cs typeface="Arial"/>
              </a:rPr>
              <a:t>povahy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spc="-5" dirty="0" err="1">
                <a:latin typeface="Arial"/>
                <a:cs typeface="Arial"/>
              </a:rPr>
              <a:t>informací</a:t>
            </a:r>
            <a:endParaRPr lang="cs-CZ" sz="2400" spc="-5" dirty="0">
              <a:latin typeface="Arial"/>
              <a:cs typeface="Arial"/>
            </a:endParaRPr>
          </a:p>
          <a:p>
            <a:pPr marL="756285" marR="274320" indent="-287020">
              <a:lnSpc>
                <a:spcPct val="100000"/>
              </a:lnSpc>
              <a:spcBef>
                <a:spcPts val="575"/>
              </a:spcBef>
            </a:pPr>
            <a:r>
              <a:rPr lang="cs-CZ" sz="2400" dirty="0">
                <a:latin typeface="Arial"/>
                <a:cs typeface="Arial"/>
              </a:rPr>
              <a:t>ochrana důvěrné povahy informací</a:t>
            </a:r>
            <a:endParaRPr sz="2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" dirty="0" err="1">
                <a:latin typeface="Arial"/>
                <a:cs typeface="Arial"/>
              </a:rPr>
              <a:t>jiný</a:t>
            </a:r>
            <a:r>
              <a:rPr sz="2400" spc="-5" dirty="0">
                <a:latin typeface="Arial"/>
                <a:cs typeface="Arial"/>
              </a:rPr>
              <a:t> vhodný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způsob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7712709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Dostupnost zadávací dokumentace </a:t>
            </a:r>
            <a:r>
              <a:rPr dirty="0"/>
              <a:t>§</a:t>
            </a:r>
            <a:r>
              <a:rPr spc="-100" dirty="0"/>
              <a:t> </a:t>
            </a:r>
            <a:r>
              <a:rPr spc="-10" dirty="0"/>
              <a:t>96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7128509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Prohlídka </a:t>
            </a:r>
            <a:r>
              <a:rPr spc="-5" dirty="0" err="1"/>
              <a:t>místa</a:t>
            </a:r>
            <a:r>
              <a:rPr spc="-45" dirty="0"/>
              <a:t> </a:t>
            </a:r>
            <a:r>
              <a:rPr spc="-5" dirty="0" err="1"/>
              <a:t>plnění</a:t>
            </a:r>
            <a:r>
              <a:rPr lang="cs-CZ" spc="-5" dirty="0"/>
              <a:t> </a:t>
            </a:r>
            <a:r>
              <a:rPr dirty="0"/>
              <a:t>§ 97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74370" y="2409570"/>
            <a:ext cx="7783195" cy="209223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334635">
              <a:lnSpc>
                <a:spcPct val="154300"/>
              </a:lnSpc>
              <a:spcBef>
                <a:spcPts val="1210"/>
              </a:spcBef>
            </a:pPr>
            <a:r>
              <a:rPr sz="2600" dirty="0" err="1">
                <a:latin typeface="Arial"/>
                <a:cs typeface="Arial"/>
              </a:rPr>
              <a:t>pokud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je</a:t>
            </a:r>
            <a:r>
              <a:rPr sz="2600" spc="-9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vhodná  v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ZD</a:t>
            </a:r>
          </a:p>
          <a:p>
            <a:pPr marL="12700" marR="300990">
              <a:lnSpc>
                <a:spcPts val="2810"/>
              </a:lnSpc>
              <a:spcBef>
                <a:spcPts val="1040"/>
              </a:spcBef>
            </a:pPr>
            <a:r>
              <a:rPr sz="2600" spc="-5" dirty="0">
                <a:latin typeface="Arial"/>
                <a:cs typeface="Arial"/>
              </a:rPr>
              <a:t>prohlídka </a:t>
            </a:r>
            <a:r>
              <a:rPr sz="2600" dirty="0">
                <a:latin typeface="Arial"/>
                <a:cs typeface="Arial"/>
              </a:rPr>
              <a:t>místa plnění </a:t>
            </a:r>
            <a:r>
              <a:rPr sz="2600" spc="-5" dirty="0">
                <a:latin typeface="Arial"/>
                <a:cs typeface="Arial"/>
              </a:rPr>
              <a:t>nejpozději </a:t>
            </a:r>
            <a:r>
              <a:rPr sz="2600" dirty="0">
                <a:latin typeface="Arial"/>
                <a:cs typeface="Arial"/>
              </a:rPr>
              <a:t>5 </a:t>
            </a:r>
            <a:r>
              <a:rPr sz="2600" spc="-5" dirty="0">
                <a:latin typeface="Arial"/>
                <a:cs typeface="Arial"/>
              </a:rPr>
              <a:t>pracovních </a:t>
            </a:r>
            <a:r>
              <a:rPr sz="2600" dirty="0">
                <a:latin typeface="Arial"/>
                <a:cs typeface="Arial"/>
              </a:rPr>
              <a:t>dnů  </a:t>
            </a:r>
            <a:r>
              <a:rPr sz="2600" spc="-5" dirty="0">
                <a:latin typeface="Arial"/>
                <a:cs typeface="Arial"/>
              </a:rPr>
              <a:t>před </a:t>
            </a:r>
            <a:r>
              <a:rPr sz="2600" dirty="0">
                <a:latin typeface="Arial"/>
                <a:cs typeface="Arial"/>
              </a:rPr>
              <a:t>skončením </a:t>
            </a:r>
            <a:r>
              <a:rPr sz="2600" spc="-5" dirty="0">
                <a:latin typeface="Arial"/>
                <a:cs typeface="Arial"/>
              </a:rPr>
              <a:t>lhůty pro </a:t>
            </a:r>
            <a:r>
              <a:rPr sz="2600" dirty="0">
                <a:latin typeface="Arial"/>
                <a:cs typeface="Arial"/>
              </a:rPr>
              <a:t>podání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nabídek.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9454" y="2362200"/>
            <a:ext cx="8025765" cy="3661900"/>
          </a:xfrm>
          <a:prstGeom prst="rect">
            <a:avLst/>
          </a:prstGeom>
        </p:spPr>
        <p:txBody>
          <a:bodyPr vert="horz" wrap="square" lIns="0" tIns="192405" rIns="0" bIns="0" rtlCol="0">
            <a:spAutoFit/>
          </a:bodyPr>
          <a:lstStyle/>
          <a:p>
            <a:pPr marL="12700" marR="358775">
              <a:lnSpc>
                <a:spcPct val="80000"/>
              </a:lnSpc>
              <a:spcBef>
                <a:spcPts val="1995"/>
              </a:spcBef>
            </a:pPr>
            <a:r>
              <a:rPr lang="cs-CZ" sz="2400" dirty="0">
                <a:latin typeface="Arial"/>
                <a:cs typeface="Arial"/>
              </a:rPr>
              <a:t>Vysvětlení zadávací dokumentace zadavatel uveřejní u podlimitní veřejné zakázky </a:t>
            </a:r>
            <a:r>
              <a:rPr lang="cs-CZ" sz="2400" b="1" dirty="0">
                <a:latin typeface="Arial"/>
                <a:cs typeface="Arial"/>
              </a:rPr>
              <a:t>nejméně 4 pracovní dny před skončením lhůty pro podání nabídek</a:t>
            </a:r>
            <a:endParaRPr lang="cs-CZ" sz="2400" dirty="0">
              <a:latin typeface="Arial"/>
              <a:cs typeface="Arial"/>
            </a:endParaRPr>
          </a:p>
          <a:p>
            <a:pPr marL="12700" marR="358775">
              <a:lnSpc>
                <a:spcPct val="80000"/>
              </a:lnSpc>
              <a:spcBef>
                <a:spcPts val="1995"/>
              </a:spcBef>
            </a:pPr>
            <a:r>
              <a:rPr lang="cs-CZ" sz="2400" spc="-5" dirty="0">
                <a:latin typeface="Arial"/>
                <a:cs typeface="Arial"/>
              </a:rPr>
              <a:t>pokud </a:t>
            </a:r>
            <a:r>
              <a:rPr lang="cs-CZ" sz="2400" dirty="0">
                <a:latin typeface="Arial"/>
                <a:cs typeface="Arial"/>
              </a:rPr>
              <a:t>o vysvětlení </a:t>
            </a:r>
            <a:r>
              <a:rPr lang="cs-CZ" sz="2400" b="1" spc="-5" dirty="0">
                <a:latin typeface="Arial"/>
                <a:cs typeface="Arial"/>
              </a:rPr>
              <a:t>požádá</a:t>
            </a:r>
            <a:r>
              <a:rPr lang="cs-CZ" sz="2400" spc="-5" dirty="0">
                <a:latin typeface="Arial"/>
                <a:cs typeface="Arial"/>
              </a:rPr>
              <a:t> </a:t>
            </a:r>
            <a:r>
              <a:rPr lang="cs-CZ" sz="2400" spc="-10" dirty="0">
                <a:latin typeface="Arial"/>
                <a:cs typeface="Arial"/>
              </a:rPr>
              <a:t>dodavatel, </a:t>
            </a:r>
            <a:r>
              <a:rPr lang="cs-CZ" sz="2400" spc="-5" dirty="0">
                <a:latin typeface="Arial"/>
                <a:cs typeface="Arial"/>
              </a:rPr>
              <a:t>zadavatel vysvětlení  </a:t>
            </a:r>
            <a:r>
              <a:rPr lang="cs-CZ" sz="2400" b="1" spc="-5" dirty="0">
                <a:latin typeface="Arial"/>
                <a:cs typeface="Arial"/>
              </a:rPr>
              <a:t>uveřejní</a:t>
            </a:r>
            <a:r>
              <a:rPr lang="cs-CZ" sz="2400" spc="-5" dirty="0">
                <a:latin typeface="Arial"/>
                <a:cs typeface="Arial"/>
              </a:rPr>
              <a:t>, </a:t>
            </a:r>
            <a:r>
              <a:rPr lang="cs-CZ" sz="2400" spc="-10" dirty="0">
                <a:latin typeface="Arial"/>
                <a:cs typeface="Arial"/>
              </a:rPr>
              <a:t>odešle </a:t>
            </a:r>
            <a:r>
              <a:rPr lang="cs-CZ" sz="2400" spc="-5" dirty="0">
                <a:latin typeface="Arial"/>
                <a:cs typeface="Arial"/>
              </a:rPr>
              <a:t>nebo předá </a:t>
            </a:r>
            <a:r>
              <a:rPr lang="cs-CZ" sz="2400" dirty="0">
                <a:latin typeface="Arial"/>
                <a:cs typeface="Arial"/>
              </a:rPr>
              <a:t>včetně </a:t>
            </a:r>
            <a:r>
              <a:rPr lang="cs-CZ" sz="2400" spc="-5" dirty="0">
                <a:latin typeface="Arial"/>
                <a:cs typeface="Arial"/>
              </a:rPr>
              <a:t>přesného znění žádosti  bez identifikace </a:t>
            </a:r>
            <a:r>
              <a:rPr lang="cs-CZ" sz="2400" dirty="0">
                <a:latin typeface="Arial"/>
                <a:cs typeface="Arial"/>
              </a:rPr>
              <a:t>tohoto</a:t>
            </a:r>
            <a:r>
              <a:rPr lang="cs-CZ" sz="2400" spc="25" dirty="0">
                <a:latin typeface="Arial"/>
                <a:cs typeface="Arial"/>
              </a:rPr>
              <a:t> </a:t>
            </a:r>
            <a:r>
              <a:rPr lang="cs-CZ" sz="2400" spc="-5" dirty="0">
                <a:latin typeface="Arial"/>
                <a:cs typeface="Arial"/>
              </a:rPr>
              <a:t>dodavatele</a:t>
            </a:r>
          </a:p>
          <a:p>
            <a:pPr marL="12700" marR="358775">
              <a:lnSpc>
                <a:spcPct val="80000"/>
              </a:lnSpc>
              <a:spcBef>
                <a:spcPts val="1995"/>
              </a:spcBef>
            </a:pPr>
            <a:r>
              <a:rPr lang="cs-CZ" sz="2400" spc="-5" dirty="0">
                <a:latin typeface="Arial"/>
                <a:cs typeface="Arial"/>
              </a:rPr>
              <a:t>Zadavatel není povinen vysvětlení poskytnout, pokud není žádost o vysvětlení doručena </a:t>
            </a:r>
            <a:r>
              <a:rPr lang="cs-CZ" sz="2400" b="1" spc="-5" dirty="0">
                <a:latin typeface="Arial"/>
                <a:cs typeface="Arial"/>
              </a:rPr>
              <a:t>včas</a:t>
            </a:r>
            <a:r>
              <a:rPr lang="cs-CZ" sz="2400" spc="-5" dirty="0">
                <a:latin typeface="Arial"/>
                <a:cs typeface="Arial"/>
              </a:rPr>
              <a:t>, a to alespoň 3 pracovní dny před uplynutím lhůt</a:t>
            </a:r>
            <a:r>
              <a:rPr lang="cs-CZ" sz="2400" i="1" spc="-5" dirty="0">
                <a:latin typeface="Arial"/>
                <a:cs typeface="Arial"/>
              </a:rPr>
              <a:t>y pro vysvětlení ZD</a:t>
            </a:r>
            <a:endParaRPr lang="cs-CZ" sz="2400" i="1" u="sng" spc="-5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357441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Vysvětlení </a:t>
            </a:r>
            <a:r>
              <a:rPr dirty="0"/>
              <a:t>ZD §</a:t>
            </a:r>
            <a:r>
              <a:rPr spc="-110" dirty="0"/>
              <a:t> </a:t>
            </a:r>
            <a:r>
              <a:rPr spc="-10" dirty="0"/>
              <a:t>98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05964"/>
            <a:ext cx="7630159" cy="3291286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67055">
              <a:lnSpc>
                <a:spcPts val="2500"/>
              </a:lnSpc>
              <a:spcBef>
                <a:spcPts val="705"/>
              </a:spcBef>
            </a:pPr>
            <a:r>
              <a:rPr sz="2600" spc="-5" dirty="0">
                <a:latin typeface="Arial"/>
                <a:cs typeface="Arial"/>
              </a:rPr>
              <a:t>před uplynutím lhůty pro </a:t>
            </a:r>
            <a:r>
              <a:rPr sz="2600" dirty="0" err="1">
                <a:latin typeface="Arial"/>
                <a:cs typeface="Arial"/>
              </a:rPr>
              <a:t>podání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dirty="0" err="1">
                <a:latin typeface="Arial"/>
                <a:cs typeface="Arial"/>
              </a:rPr>
              <a:t>nabídek</a:t>
            </a:r>
            <a:endParaRPr sz="2600" dirty="0">
              <a:latin typeface="Arial"/>
              <a:cs typeface="Arial"/>
            </a:endParaRPr>
          </a:p>
          <a:p>
            <a:pPr marL="12700" marR="293370">
              <a:lnSpc>
                <a:spcPts val="2500"/>
              </a:lnSpc>
              <a:spcBef>
                <a:spcPts val="1985"/>
              </a:spcBef>
            </a:pPr>
            <a:r>
              <a:rPr sz="2600" spc="-5" dirty="0">
                <a:latin typeface="Arial"/>
                <a:cs typeface="Arial"/>
              </a:rPr>
              <a:t>uveřejněna nebo </a:t>
            </a:r>
            <a:r>
              <a:rPr sz="2600" dirty="0">
                <a:latin typeface="Arial"/>
                <a:cs typeface="Arial"/>
              </a:rPr>
              <a:t>oznámena dodavatelům stejným  způsobem </a:t>
            </a:r>
            <a:r>
              <a:rPr sz="2600" spc="-5" dirty="0">
                <a:latin typeface="Arial"/>
                <a:cs typeface="Arial"/>
              </a:rPr>
              <a:t>jako </a:t>
            </a:r>
            <a:r>
              <a:rPr sz="2600" dirty="0">
                <a:latin typeface="Arial"/>
                <a:cs typeface="Arial"/>
              </a:rPr>
              <a:t>zadávací podmínka, která byla  změněna nebo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doplněna</a:t>
            </a:r>
            <a:endParaRPr sz="2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95"/>
              </a:spcBef>
            </a:pPr>
            <a:r>
              <a:rPr sz="2600" dirty="0">
                <a:latin typeface="Arial"/>
                <a:cs typeface="Arial"/>
              </a:rPr>
              <a:t>prodloužení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lhůty</a:t>
            </a:r>
            <a:endParaRPr sz="26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</a:pPr>
            <a:r>
              <a:rPr sz="2200" spc="-5" dirty="0">
                <a:latin typeface="Arial"/>
                <a:cs typeface="Arial"/>
              </a:rPr>
              <a:t>přiměřené</a:t>
            </a:r>
            <a:endParaRPr sz="2200" dirty="0">
              <a:latin typeface="Arial"/>
              <a:cs typeface="Arial"/>
            </a:endParaRPr>
          </a:p>
          <a:p>
            <a:pPr marL="469900">
              <a:lnSpc>
                <a:spcPts val="2375"/>
              </a:lnSpc>
              <a:spcBef>
                <a:spcPts val="5"/>
              </a:spcBef>
            </a:pPr>
            <a:r>
              <a:rPr sz="2200" spc="-5" dirty="0">
                <a:latin typeface="Arial"/>
                <a:cs typeface="Arial"/>
              </a:rPr>
              <a:t>od odeslání změny nebo doplnění zadávací dokumentace</a:t>
            </a:r>
            <a:endParaRPr sz="2200" dirty="0">
              <a:latin typeface="Arial"/>
              <a:cs typeface="Arial"/>
            </a:endParaRPr>
          </a:p>
          <a:p>
            <a:pPr marL="756285">
              <a:lnSpc>
                <a:spcPts val="2375"/>
              </a:lnSpc>
            </a:pPr>
            <a:r>
              <a:rPr sz="2200" spc="-5" dirty="0">
                <a:latin typeface="Arial"/>
                <a:cs typeface="Arial"/>
              </a:rPr>
              <a:t>činila nejméně celou svou původní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délku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577342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Změna nebo doplnění ZD §</a:t>
            </a:r>
            <a:r>
              <a:rPr spc="-190" dirty="0"/>
              <a:t> </a:t>
            </a:r>
            <a:r>
              <a:rPr spc="-10" dirty="0"/>
              <a:t>99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1744" y="2286000"/>
            <a:ext cx="7860665" cy="2959400"/>
          </a:xfrm>
          <a:prstGeom prst="rect">
            <a:avLst/>
          </a:prstGeom>
        </p:spPr>
        <p:txBody>
          <a:bodyPr vert="horz" wrap="square" lIns="0" tIns="1860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2600" dirty="0">
                <a:latin typeface="Arial"/>
                <a:cs typeface="Arial"/>
              </a:rPr>
              <a:t>Z může vyhradit změnu závazku ze smlouvy na</a:t>
            </a:r>
            <a:r>
              <a:rPr sz="2600" spc="-7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VZ:</a:t>
            </a:r>
          </a:p>
          <a:p>
            <a:pPr marL="12700" marR="998219">
              <a:lnSpc>
                <a:spcPts val="2500"/>
              </a:lnSpc>
              <a:spcBef>
                <a:spcPts val="1980"/>
              </a:spcBef>
            </a:pPr>
            <a:r>
              <a:rPr sz="2600" dirty="0">
                <a:latin typeface="Arial"/>
                <a:cs typeface="Arial"/>
              </a:rPr>
              <a:t>podmínky pro změnu a </a:t>
            </a:r>
            <a:r>
              <a:rPr sz="2600" spc="-5" dirty="0">
                <a:latin typeface="Arial"/>
                <a:cs typeface="Arial"/>
              </a:rPr>
              <a:t>její </a:t>
            </a:r>
            <a:r>
              <a:rPr sz="2600" dirty="0">
                <a:latin typeface="Arial"/>
                <a:cs typeface="Arial"/>
              </a:rPr>
              <a:t>obsah </a:t>
            </a:r>
            <a:r>
              <a:rPr sz="2600" dirty="0" err="1">
                <a:latin typeface="Arial"/>
                <a:cs typeface="Arial"/>
              </a:rPr>
              <a:t>jednoznačně</a:t>
            </a:r>
            <a:r>
              <a:rPr sz="2600" dirty="0">
                <a:latin typeface="Arial"/>
                <a:cs typeface="Arial"/>
              </a:rPr>
              <a:t>  </a:t>
            </a:r>
            <a:r>
              <a:rPr sz="2600" spc="5" dirty="0" err="1">
                <a:latin typeface="Arial"/>
                <a:cs typeface="Arial"/>
              </a:rPr>
              <a:t>vymezeny</a:t>
            </a:r>
            <a:r>
              <a:rPr lang="cs-CZ" sz="2600" spc="-55" dirty="0">
                <a:latin typeface="Arial"/>
                <a:cs typeface="Arial"/>
              </a:rPr>
              <a:t>,</a:t>
            </a:r>
            <a:r>
              <a:rPr lang="cs-CZ" sz="2600" dirty="0">
                <a:latin typeface="Arial"/>
                <a:cs typeface="Arial"/>
              </a:rPr>
              <a:t> </a:t>
            </a:r>
            <a:r>
              <a:rPr sz="2600" dirty="0" err="1">
                <a:latin typeface="Arial"/>
                <a:cs typeface="Arial"/>
              </a:rPr>
              <a:t>nemění</a:t>
            </a:r>
            <a:r>
              <a:rPr sz="2600" dirty="0">
                <a:latin typeface="Arial"/>
                <a:cs typeface="Arial"/>
              </a:rPr>
              <a:t> celkovou povahu veřejné</a:t>
            </a:r>
            <a:r>
              <a:rPr sz="2600" spc="-6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zakázky</a:t>
            </a:r>
          </a:p>
          <a:p>
            <a:pPr marL="12700" marR="5080">
              <a:lnSpc>
                <a:spcPct val="80000"/>
              </a:lnSpc>
              <a:spcBef>
                <a:spcPts val="1989"/>
              </a:spcBef>
            </a:pPr>
            <a:r>
              <a:rPr lang="cs-CZ" sz="2600" dirty="0">
                <a:latin typeface="Arial"/>
                <a:cs typeface="Arial"/>
              </a:rPr>
              <a:t>změna dodavatele</a:t>
            </a:r>
          </a:p>
          <a:p>
            <a:pPr marL="12700" marR="5080">
              <a:lnSpc>
                <a:spcPct val="80000"/>
              </a:lnSpc>
              <a:spcBef>
                <a:spcPts val="1989"/>
              </a:spcBef>
            </a:pPr>
            <a:r>
              <a:rPr lang="cs-CZ" sz="2600" dirty="0">
                <a:latin typeface="Arial"/>
                <a:cs typeface="Arial"/>
              </a:rPr>
              <a:t>JŘBU na nové služby, nebo stavební práce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621411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Vyhrazené </a:t>
            </a:r>
            <a:r>
              <a:rPr dirty="0"/>
              <a:t>změny závazku §</a:t>
            </a:r>
            <a:r>
              <a:rPr spc="-120" dirty="0"/>
              <a:t> </a:t>
            </a:r>
            <a:r>
              <a:rPr spc="-10" dirty="0"/>
              <a:t>100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22834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Použití</a:t>
            </a:r>
            <a:r>
              <a:rPr spc="-100" dirty="0"/>
              <a:t> </a:t>
            </a:r>
            <a:r>
              <a:rPr dirty="0"/>
              <a:t>ZPŘ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08995"/>
              </p:ext>
            </p:extLst>
          </p:nvPr>
        </p:nvGraphicFramePr>
        <p:xfrm>
          <a:off x="461187" y="2342514"/>
          <a:ext cx="8239125" cy="35912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4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Zadavatel/VZ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veřejná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zakázka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</a:t>
                      </a: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marR="802640">
                        <a:lnSpc>
                          <a:spcPct val="114999"/>
                        </a:lnSpc>
                        <a:tabLst>
                          <a:tab pos="2031364" algn="l"/>
                        </a:tabLst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dodávky/služby	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(ČR,</a:t>
                      </a:r>
                      <a:r>
                        <a:rPr sz="20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státní 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příspěvková</a:t>
                      </a:r>
                      <a:r>
                        <a:rPr sz="20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organizace)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45"/>
                        </a:lnSpc>
                        <a:spcBef>
                          <a:spcPts val="110"/>
                        </a:spcBef>
                      </a:pPr>
                      <a:endParaRPr lang="cs-CZ" sz="28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2045"/>
                        </a:lnSpc>
                        <a:spcBef>
                          <a:spcPts val="110"/>
                        </a:spcBef>
                      </a:pPr>
                      <a:r>
                        <a:rPr lang="cs-CZ" sz="2800">
                          <a:latin typeface="Arial"/>
                          <a:cs typeface="Arial"/>
                        </a:rPr>
                        <a:t>3 653 000</a:t>
                      </a:r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931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veřejná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zakázka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R="650240" algn="just">
                        <a:lnSpc>
                          <a:spcPct val="114999"/>
                        </a:lnSpc>
                        <a:spcBef>
                          <a:spcPts val="5"/>
                        </a:spcBef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dodávky/služby (ÚSC,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jejich 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příspěvkové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organizace,</a:t>
                      </a:r>
                      <a:r>
                        <a:rPr sz="20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jiné  právnické osoby)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039"/>
                        </a:lnSpc>
                        <a:spcBef>
                          <a:spcPts val="110"/>
                        </a:spcBef>
                      </a:pPr>
                      <a:endParaRPr lang="cs-CZ" sz="28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ts val="2039"/>
                        </a:lnSpc>
                        <a:spcBef>
                          <a:spcPts val="110"/>
                        </a:spcBef>
                      </a:pPr>
                      <a:endParaRPr lang="cs-CZ" sz="28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ts val="2039"/>
                        </a:lnSpc>
                        <a:spcBef>
                          <a:spcPts val="110"/>
                        </a:spcBef>
                      </a:pPr>
                      <a:r>
                        <a:rPr lang="cs-CZ" sz="2800" dirty="0">
                          <a:latin typeface="Arial"/>
                          <a:cs typeface="Arial"/>
                        </a:rPr>
                        <a:t>5 610 000</a:t>
                      </a:r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veřejná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zakázka na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stavební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práce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2800" b="1" spc="-5" dirty="0">
                          <a:latin typeface="Arial"/>
                          <a:cs typeface="Arial"/>
                        </a:rPr>
                        <a:t>50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000</a:t>
                      </a:r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146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5212"/>
            <a:ext cx="7482840" cy="14695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KV je </a:t>
            </a:r>
            <a:r>
              <a:rPr sz="2800" i="1" spc="-5" dirty="0">
                <a:latin typeface="Arial"/>
                <a:cs typeface="Arial"/>
              </a:rPr>
              <a:t>„způsobilost a schopnost dodavatele plnit  veřejnou</a:t>
            </a:r>
            <a:r>
              <a:rPr sz="2800" i="1" dirty="0">
                <a:latin typeface="Arial"/>
                <a:cs typeface="Arial"/>
              </a:rPr>
              <a:t> zakázku</a:t>
            </a:r>
            <a:r>
              <a:rPr sz="2800" dirty="0">
                <a:latin typeface="Arial"/>
                <a:cs typeface="Arial"/>
              </a:rPr>
              <a:t>“</a:t>
            </a:r>
          </a:p>
          <a:p>
            <a:pPr marL="12700" marR="1704339">
              <a:lnSpc>
                <a:spcPct val="159300"/>
              </a:lnSpc>
              <a:spcBef>
                <a:spcPts val="15"/>
              </a:spcBef>
            </a:pPr>
            <a:r>
              <a:rPr sz="2800" spc="-5" dirty="0">
                <a:latin typeface="Arial"/>
                <a:cs typeface="Arial"/>
              </a:rPr>
              <a:t>terminologie: způsobilost, </a:t>
            </a:r>
            <a:r>
              <a:rPr sz="2800" spc="-5" dirty="0" err="1">
                <a:latin typeface="Arial"/>
                <a:cs typeface="Arial"/>
              </a:rPr>
              <a:t>kvalifikace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397192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358390" algn="l"/>
              </a:tabLst>
            </a:pPr>
            <a:r>
              <a:rPr spc="-5" dirty="0"/>
              <a:t>Kvalifikace	</a:t>
            </a:r>
            <a:r>
              <a:rPr dirty="0"/>
              <a:t>§ </a:t>
            </a:r>
            <a:r>
              <a:rPr spc="-5" dirty="0"/>
              <a:t>73 </a:t>
            </a:r>
            <a:r>
              <a:rPr dirty="0"/>
              <a:t>-</a:t>
            </a:r>
            <a:r>
              <a:rPr spc="-114" dirty="0"/>
              <a:t> </a:t>
            </a:r>
            <a:r>
              <a:rPr spc="-10" dirty="0"/>
              <a:t>88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EE2E81-4558-497F-6EDB-EE6CCE613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433906"/>
            <a:ext cx="7385050" cy="492443"/>
          </a:xfrm>
        </p:spPr>
        <p:txBody>
          <a:bodyPr/>
          <a:lstStyle/>
          <a:p>
            <a:r>
              <a:rPr lang="cs-CZ" dirty="0"/>
              <a:t>Základní způsobilost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6C45C45-5FA6-E069-F2B3-93CCFCB7D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70" y="1832957"/>
            <a:ext cx="8132445" cy="3077766"/>
          </a:xfrm>
        </p:spPr>
        <p:txBody>
          <a:bodyPr/>
          <a:lstStyle/>
          <a:p>
            <a:endParaRPr lang="cs-CZ" dirty="0"/>
          </a:p>
          <a:p>
            <a:r>
              <a:rPr lang="cs-CZ" b="1" dirty="0"/>
              <a:t>Veřejný zadavatel musí</a:t>
            </a:r>
            <a:r>
              <a:rPr lang="cs-CZ" dirty="0"/>
              <a:t> požadovat prokázání základní způsobilosti podle § 74.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Pokud zadavatel v zadávací dokumentaci nestanoví jinak, prokazuje dodavatel splnění základní způsobilosti </a:t>
            </a:r>
            <a:r>
              <a:rPr lang="cs-CZ" b="1" dirty="0"/>
              <a:t>čestným prohlášením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47372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14879E-CFE8-777A-DEC6-FAA3B600B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433906"/>
            <a:ext cx="7385050" cy="984885"/>
          </a:xfrm>
        </p:spPr>
        <p:txBody>
          <a:bodyPr/>
          <a:lstStyle/>
          <a:p>
            <a:r>
              <a:rPr lang="cs-CZ" dirty="0"/>
              <a:t>Základní způsobilost  - beztrestnost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EAC7B59-2423-020A-BE7F-8B272FF2E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70" y="2133600"/>
            <a:ext cx="8132445" cy="2693045"/>
          </a:xfrm>
        </p:spPr>
        <p:txBody>
          <a:bodyPr/>
          <a:lstStyle/>
          <a:p>
            <a:r>
              <a:rPr lang="cs-CZ" dirty="0"/>
              <a:t>(1) Způsobilým není dodavatel, který</a:t>
            </a:r>
          </a:p>
          <a:p>
            <a:r>
              <a:rPr lang="cs-CZ" dirty="0"/>
              <a:t> a) byl v zemi svého sídla v posledních 5 letech před zahájením zadávacího řízení pravomocně odsouzen pro trestný čin uvedený v příloze č. 3 k tomuto zákonu nebo obdobný trestný čin podle právního řádu země sídla dodavatele; k zahlazeným odsouzením se nepřihlíží,</a:t>
            </a:r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929590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EB458C-F2DD-799B-D25D-23ADD859E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219200"/>
            <a:ext cx="7385050" cy="492443"/>
          </a:xfrm>
        </p:spPr>
        <p:txBody>
          <a:bodyPr/>
          <a:lstStyle/>
          <a:p>
            <a:r>
              <a:rPr lang="cs-CZ" dirty="0"/>
              <a:t>Základní způsobilost  - trestné činy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914E116-53E3-5845-6A9B-CCA69635D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70" y="1727141"/>
            <a:ext cx="8132445" cy="5001369"/>
          </a:xfrm>
        </p:spPr>
        <p:txBody>
          <a:bodyPr/>
          <a:lstStyle/>
          <a:p>
            <a:r>
              <a:rPr lang="cs-CZ" dirty="0"/>
              <a:t>a) trestný čin spáchaný ve prospěch organizované zločinecké skupiny nebo trestný čin účasti na organizované zločinecké skupině,</a:t>
            </a:r>
          </a:p>
          <a:p>
            <a:endParaRPr lang="cs-CZ" dirty="0"/>
          </a:p>
          <a:p>
            <a:r>
              <a:rPr lang="cs-CZ" dirty="0"/>
              <a:t>b) trestný čin obchodování s lidmi,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c) tyto trestné činy proti majetku</a:t>
            </a:r>
          </a:p>
          <a:p>
            <a:r>
              <a:rPr lang="cs-CZ" dirty="0"/>
              <a:t>1. podvod,</a:t>
            </a:r>
          </a:p>
          <a:p>
            <a:r>
              <a:rPr lang="cs-CZ" dirty="0"/>
              <a:t>2. pojistný podvod,</a:t>
            </a:r>
          </a:p>
          <a:p>
            <a:r>
              <a:rPr lang="cs-CZ" dirty="0"/>
              <a:t>3. úvěrový podvod,</a:t>
            </a:r>
          </a:p>
          <a:p>
            <a:r>
              <a:rPr lang="cs-CZ" dirty="0"/>
              <a:t>4. dotační podvod,</a:t>
            </a:r>
          </a:p>
          <a:p>
            <a:r>
              <a:rPr lang="cs-CZ" dirty="0"/>
              <a:t>5. legalizace výnosů z trestné činnosti,</a:t>
            </a:r>
          </a:p>
          <a:p>
            <a:r>
              <a:rPr lang="cs-CZ" dirty="0"/>
              <a:t>6. legalizace výnosů z trestné činnosti z nedbalosti,</a:t>
            </a:r>
          </a:p>
        </p:txBody>
      </p:sp>
    </p:spTree>
    <p:extLst>
      <p:ext uri="{BB962C8B-B14F-4D97-AF65-F5344CB8AC3E}">
        <p14:creationId xmlns:p14="http://schemas.microsoft.com/office/powerpoint/2010/main" val="101068560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173289-A3D7-FA71-4B56-3637A72F9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433906"/>
            <a:ext cx="7385050" cy="492443"/>
          </a:xfrm>
        </p:spPr>
        <p:txBody>
          <a:bodyPr/>
          <a:lstStyle/>
          <a:p>
            <a:r>
              <a:rPr lang="cs-CZ" dirty="0"/>
              <a:t>Základní způsobilost  - trestné činy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7EA0CD-4DE0-91BA-3644-956F8244C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70" y="1832957"/>
            <a:ext cx="8132445" cy="4616648"/>
          </a:xfrm>
        </p:spPr>
        <p:txBody>
          <a:bodyPr/>
          <a:lstStyle/>
          <a:p>
            <a:r>
              <a:rPr lang="cs-CZ" dirty="0"/>
              <a:t> </a:t>
            </a:r>
          </a:p>
          <a:p>
            <a:r>
              <a:rPr lang="cs-CZ" dirty="0"/>
              <a:t>d) tyto trestné činy hospodářské</a:t>
            </a:r>
          </a:p>
          <a:p>
            <a:r>
              <a:rPr lang="cs-CZ" dirty="0"/>
              <a:t>1. zneužití informace v obchodním styku,</a:t>
            </a:r>
          </a:p>
          <a:p>
            <a:r>
              <a:rPr lang="cs-CZ" dirty="0"/>
              <a:t>2. zneužití postavení v obchodním styku,</a:t>
            </a:r>
          </a:p>
          <a:p>
            <a:r>
              <a:rPr lang="cs-CZ" dirty="0"/>
              <a:t>3. zjednání výhody při zadání veřejné zakázky, při veřejné soutěži a veřejné dražbě,</a:t>
            </a:r>
          </a:p>
          <a:p>
            <a:r>
              <a:rPr lang="cs-CZ" dirty="0"/>
              <a:t>4. pletichy při zadání veřejné zakázky a při veřejné soutěži,</a:t>
            </a:r>
          </a:p>
          <a:p>
            <a:r>
              <a:rPr lang="cs-CZ" dirty="0"/>
              <a:t>5. pletichy při veřejné dražbě,</a:t>
            </a:r>
          </a:p>
          <a:p>
            <a:r>
              <a:rPr lang="cs-CZ" dirty="0"/>
              <a:t>6. poškození finančních zájmů Evropské unie,</a:t>
            </a:r>
          </a:p>
          <a:p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053134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8A9BF-01C7-CAD6-D66A-C2789CC6A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433906"/>
            <a:ext cx="7385050" cy="492443"/>
          </a:xfrm>
        </p:spPr>
        <p:txBody>
          <a:bodyPr/>
          <a:lstStyle/>
          <a:p>
            <a:r>
              <a:rPr lang="cs-CZ" dirty="0"/>
              <a:t>Základní způsobilost  - trestné činy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CD23A79-8C16-7286-85D2-B0292086E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0495" y="2133600"/>
            <a:ext cx="8132445" cy="3847207"/>
          </a:xfrm>
        </p:spPr>
        <p:txBody>
          <a:bodyPr/>
          <a:lstStyle/>
          <a:p>
            <a:r>
              <a:rPr lang="cs-CZ" dirty="0"/>
              <a:t>e) trestné činy proti České republice, cizímu státu a mezinárodní organizaci,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f) tyto trestné činy proti pořádku ve věcech veřejných</a:t>
            </a:r>
          </a:p>
          <a:p>
            <a:r>
              <a:rPr lang="cs-CZ" dirty="0"/>
              <a:t>1. trestné činy proti výkonu pravomoci orgánu veřejné moci a úřední osoby,</a:t>
            </a:r>
          </a:p>
          <a:p>
            <a:r>
              <a:rPr lang="cs-CZ" dirty="0"/>
              <a:t>2. trestné činy úředních osob,</a:t>
            </a:r>
          </a:p>
          <a:p>
            <a:r>
              <a:rPr lang="cs-CZ" dirty="0"/>
              <a:t>3. úplatkářství,</a:t>
            </a:r>
          </a:p>
          <a:p>
            <a:r>
              <a:rPr lang="cs-CZ" dirty="0"/>
              <a:t>4. jiná rušení činnosti orgánu veřejné moci.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27457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451654-6AEC-DA21-E6C2-6A259E561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433906"/>
            <a:ext cx="7907630" cy="984885"/>
          </a:xfrm>
        </p:spPr>
        <p:txBody>
          <a:bodyPr/>
          <a:lstStyle/>
          <a:p>
            <a:r>
              <a:rPr lang="cs-CZ" dirty="0"/>
              <a:t>Základní způsobilost – beztrestnost PO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F0EA39-8C8D-1D3D-55FF-B11C6A7A2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70" y="2057400"/>
            <a:ext cx="8132445" cy="4231928"/>
          </a:xfrm>
        </p:spPr>
        <p:txBody>
          <a:bodyPr/>
          <a:lstStyle/>
          <a:p>
            <a:r>
              <a:rPr lang="cs-CZ" dirty="0"/>
              <a:t>(2) Je-li dodavatelem právnická osoba, musí podmínku podle odstavce 1 písm. a) splňovat tato právnická osoba a zároveň </a:t>
            </a:r>
            <a:r>
              <a:rPr lang="cs-CZ" b="1" dirty="0"/>
              <a:t>každý člen statutárního orgánu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Je-li členem statutárního orgánu dodavatele právnická osoba, musí podmínku podle odstavce 1 písm. a) splňovat</a:t>
            </a:r>
          </a:p>
          <a:p>
            <a:r>
              <a:rPr lang="cs-CZ" dirty="0"/>
              <a:t> a) tato právnická osoba,</a:t>
            </a:r>
          </a:p>
          <a:p>
            <a:r>
              <a:rPr lang="cs-CZ" dirty="0"/>
              <a:t> b) každý člen statutárního orgánu této právnické osoby a</a:t>
            </a:r>
          </a:p>
          <a:p>
            <a:r>
              <a:rPr lang="cs-CZ" dirty="0"/>
              <a:t> c) osoba zastupující tuto právnickou osobu v statutárním orgánu dodavatele. </a:t>
            </a:r>
          </a:p>
        </p:txBody>
      </p:sp>
    </p:spTree>
    <p:extLst>
      <p:ext uri="{BB962C8B-B14F-4D97-AF65-F5344CB8AC3E}">
        <p14:creationId xmlns:p14="http://schemas.microsoft.com/office/powerpoint/2010/main" val="21924180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BB8446-1D4F-3C77-08FD-B734A231C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433906"/>
            <a:ext cx="8060030" cy="984885"/>
          </a:xfrm>
        </p:spPr>
        <p:txBody>
          <a:bodyPr/>
          <a:lstStyle/>
          <a:p>
            <a:r>
              <a:rPr lang="cs-CZ" dirty="0"/>
              <a:t>Základní způsobilost – beztrestnost pobočky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180D4C-6A19-D8D9-4A4B-75763D669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5777" y="2418791"/>
            <a:ext cx="8132445" cy="3847207"/>
          </a:xfrm>
        </p:spPr>
        <p:txBody>
          <a:bodyPr/>
          <a:lstStyle/>
          <a:p>
            <a:r>
              <a:rPr lang="cs-CZ" dirty="0"/>
              <a:t>(3) Účastní-li se zadávacího řízení </a:t>
            </a:r>
            <a:r>
              <a:rPr lang="cs-CZ" b="1" dirty="0"/>
              <a:t>pobočka závodu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a) zahraniční právnické osoby, musí podmínku podle odstavce 1 písm. a) splňovat tato právnická osoba a vedoucí pobočky závodu,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b) české právnické osoby, musí podmínku podle odstavce 1 písm. a) splňovat osoby uvedené v odstavci 2 a vedoucí pobočky závodu.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16880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B1F7D7-AB30-A73B-005E-15B4125D9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433906"/>
            <a:ext cx="7385050" cy="492443"/>
          </a:xfrm>
        </p:spPr>
        <p:txBody>
          <a:bodyPr/>
          <a:lstStyle/>
          <a:p>
            <a:r>
              <a:rPr lang="cs-CZ" dirty="0"/>
              <a:t>Základní způsobilost - nedoplatky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F0931DB-66F6-9A00-0CE3-03C4F5CAD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70" y="1832957"/>
            <a:ext cx="8132445" cy="4616648"/>
          </a:xfrm>
        </p:spPr>
        <p:txBody>
          <a:bodyPr/>
          <a:lstStyle/>
          <a:p>
            <a:r>
              <a:rPr lang="cs-CZ" dirty="0"/>
              <a:t>(1) Způsobilým není dodavatel, který</a:t>
            </a:r>
          </a:p>
          <a:p>
            <a:r>
              <a:rPr lang="cs-CZ" dirty="0"/>
              <a:t>b) má v České republice nebo v zemi svého sídla v evidenci daní zachycen splatný </a:t>
            </a:r>
            <a:r>
              <a:rPr lang="cs-CZ" b="1" dirty="0"/>
              <a:t>daňový nedoplatek</a:t>
            </a:r>
            <a:r>
              <a:rPr lang="cs-CZ" dirty="0"/>
              <a:t>,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c) má v České republice nebo v zemi svého sídla splatný nedoplatek na pojistném nebo na penále na </a:t>
            </a:r>
            <a:r>
              <a:rPr lang="cs-CZ" b="1" dirty="0"/>
              <a:t>veřejné zdravotní pojištění</a:t>
            </a:r>
            <a:r>
              <a:rPr lang="cs-CZ" dirty="0"/>
              <a:t>,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d) má v České republice nebo v zemi svého sídla splatný nedoplatek na pojistném nebo na penále na </a:t>
            </a:r>
            <a:r>
              <a:rPr lang="cs-CZ" b="1" dirty="0"/>
              <a:t>sociální zabezpečení </a:t>
            </a:r>
            <a:r>
              <a:rPr lang="cs-CZ" dirty="0"/>
              <a:t>a </a:t>
            </a:r>
            <a:r>
              <a:rPr lang="cs-CZ" b="1" dirty="0"/>
              <a:t>příspěvku na státní politiku zaměstnanosti</a:t>
            </a:r>
            <a:r>
              <a:rPr lang="cs-CZ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418541309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90B9CE-B88B-90A7-9780-78C7D8B69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433906"/>
            <a:ext cx="7385050" cy="492443"/>
          </a:xfrm>
        </p:spPr>
        <p:txBody>
          <a:bodyPr/>
          <a:lstStyle/>
          <a:p>
            <a:r>
              <a:rPr lang="cs-CZ" dirty="0"/>
              <a:t>Základní způsobilost - aktivita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2815BC-3894-D6B4-1999-E498CA7B3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70" y="2057400"/>
            <a:ext cx="8132445" cy="2693045"/>
          </a:xfrm>
        </p:spPr>
        <p:txBody>
          <a:bodyPr/>
          <a:lstStyle/>
          <a:p>
            <a:r>
              <a:rPr lang="cs-CZ" dirty="0"/>
              <a:t>(1) Způsobilým není dodavatel, který</a:t>
            </a:r>
          </a:p>
          <a:p>
            <a:r>
              <a:rPr lang="cs-CZ" dirty="0"/>
              <a:t>e) je v </a:t>
            </a:r>
            <a:r>
              <a:rPr lang="cs-CZ" b="1" dirty="0"/>
              <a:t>likvidaci</a:t>
            </a:r>
            <a:r>
              <a:rPr lang="cs-CZ" dirty="0"/>
              <a:t>,</a:t>
            </a:r>
          </a:p>
          <a:p>
            <a:r>
              <a:rPr lang="cs-CZ" dirty="0"/>
              <a:t>proti němuž bylo vydáno rozhodnutí o </a:t>
            </a:r>
            <a:r>
              <a:rPr lang="cs-CZ" b="1" dirty="0"/>
              <a:t>úpadku</a:t>
            </a:r>
            <a:r>
              <a:rPr lang="cs-CZ" dirty="0"/>
              <a:t>,</a:t>
            </a:r>
          </a:p>
          <a:p>
            <a:r>
              <a:rPr lang="cs-CZ" dirty="0"/>
              <a:t>vůči němuž byla nařízena </a:t>
            </a:r>
            <a:r>
              <a:rPr lang="cs-CZ" b="1" dirty="0"/>
              <a:t>nucená správa </a:t>
            </a:r>
            <a:r>
              <a:rPr lang="cs-CZ" dirty="0"/>
              <a:t>podle jiného právního předpisu nebo</a:t>
            </a:r>
          </a:p>
          <a:p>
            <a:r>
              <a:rPr lang="cs-CZ" dirty="0"/>
              <a:t>v obdobné situaci podle právního řádu země sídla dodavatele.</a:t>
            </a:r>
          </a:p>
        </p:txBody>
      </p:sp>
    </p:spTree>
    <p:extLst>
      <p:ext uri="{BB962C8B-B14F-4D97-AF65-F5344CB8AC3E}">
        <p14:creationId xmlns:p14="http://schemas.microsoft.com/office/powerpoint/2010/main" val="1197776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808820"/>
            <a:ext cx="3024336" cy="4068452"/>
          </a:xfrm>
        </p:spPr>
        <p:txBody>
          <a:bodyPr/>
          <a:lstStyle/>
          <a:p>
            <a:pPr algn="ctr"/>
            <a:r>
              <a:rPr lang="cs-CZ" dirty="0"/>
              <a:t>   Výroční zpráva o elektronizaci a stavu veřejných zakázek v ČR za rok 2022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866CA32-22EA-0998-43A2-ECB3559952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880" y="795483"/>
            <a:ext cx="5472608" cy="548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23533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5212"/>
            <a:ext cx="7910830" cy="2623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cs-CZ" sz="2800" spc="-5" dirty="0">
                <a:latin typeface="Arial"/>
                <a:cs typeface="Arial"/>
              </a:rPr>
              <a:t>dodavatel přijal dostatečná nápravná  opatření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cs-CZ" sz="2800" spc="-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cs-CZ" sz="2800" spc="-5" dirty="0">
                <a:latin typeface="Arial"/>
                <a:cs typeface="Arial"/>
              </a:rPr>
              <a:t>„§ 76 se pro tento </a:t>
            </a:r>
            <a:r>
              <a:rPr lang="en-US" sz="2800" spc="-5" dirty="0">
                <a:latin typeface="Arial"/>
                <a:cs typeface="Arial"/>
              </a:rPr>
              <a:t>[</a:t>
            </a:r>
            <a:r>
              <a:rPr lang="en-US" sz="2800" spc="-5" dirty="0" err="1">
                <a:latin typeface="Arial"/>
                <a:cs typeface="Arial"/>
              </a:rPr>
              <a:t>podlimitn</a:t>
            </a:r>
            <a:r>
              <a:rPr lang="cs-CZ" sz="2800" spc="-5" dirty="0">
                <a:latin typeface="Arial"/>
                <a:cs typeface="Arial"/>
              </a:rPr>
              <a:t>í</a:t>
            </a:r>
            <a:r>
              <a:rPr lang="en-US" sz="2800" spc="-5" dirty="0">
                <a:latin typeface="Arial"/>
                <a:cs typeface="Arial"/>
              </a:rPr>
              <a:t>] </a:t>
            </a:r>
            <a:r>
              <a:rPr lang="cs-CZ" sz="2800" spc="-5" dirty="0">
                <a:latin typeface="Arial"/>
                <a:cs typeface="Arial"/>
              </a:rPr>
              <a:t>režim nepoužije automaticky, ale je třeba, aby zadavatel projevil v zadávací dokumentaci vůli toto ustanovení použít.“</a:t>
            </a:r>
            <a:endParaRPr lang="cs-CZ"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437832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Obnovení</a:t>
            </a:r>
            <a:r>
              <a:rPr spc="-65" dirty="0"/>
              <a:t> </a:t>
            </a:r>
            <a:r>
              <a:rPr spc="-5" dirty="0"/>
              <a:t>způsobilosti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281" y="1830201"/>
            <a:ext cx="7656195" cy="4035078"/>
          </a:xfrm>
          <a:prstGeom prst="rect">
            <a:avLst/>
          </a:prstGeom>
        </p:spPr>
        <p:txBody>
          <a:bodyPr vert="horz" wrap="square" lIns="0" tIns="2241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0"/>
              </a:spcBef>
            </a:pPr>
            <a:r>
              <a:rPr lang="cs-CZ" sz="2800" b="1" spc="-5" dirty="0">
                <a:latin typeface="Arial"/>
                <a:cs typeface="Arial"/>
              </a:rPr>
              <a:t>základní </a:t>
            </a:r>
            <a:r>
              <a:rPr lang="cs-CZ" sz="2800" b="1" spc="-10" dirty="0">
                <a:latin typeface="Arial"/>
                <a:cs typeface="Arial"/>
              </a:rPr>
              <a:t>způsobilost </a:t>
            </a:r>
          </a:p>
          <a:p>
            <a:pPr marL="12700">
              <a:lnSpc>
                <a:spcPct val="100000"/>
              </a:lnSpc>
              <a:spcBef>
                <a:spcPts val="2000"/>
              </a:spcBef>
            </a:pPr>
            <a:r>
              <a:rPr lang="cs-CZ" sz="2800" b="1" spc="-5" dirty="0">
                <a:latin typeface="Arial"/>
                <a:cs typeface="Arial"/>
              </a:rPr>
              <a:t>profesní způsobilost </a:t>
            </a:r>
          </a:p>
          <a:p>
            <a:pPr marL="12700">
              <a:lnSpc>
                <a:spcPct val="100000"/>
              </a:lnSpc>
              <a:spcBef>
                <a:spcPts val="1995"/>
              </a:spcBef>
            </a:pPr>
            <a:r>
              <a:rPr sz="2800" b="1" spc="-5" dirty="0" err="1">
                <a:latin typeface="Arial"/>
                <a:cs typeface="Arial"/>
              </a:rPr>
              <a:t>ekonomická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-5" dirty="0" err="1">
                <a:latin typeface="Arial"/>
                <a:cs typeface="Arial"/>
              </a:rPr>
              <a:t>kvalifikace</a:t>
            </a:r>
            <a:endParaRPr lang="cs-CZ" sz="2800" b="1" spc="-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95"/>
              </a:spcBef>
            </a:pPr>
            <a:r>
              <a:rPr sz="2800" b="1" spc="-5" dirty="0" err="1">
                <a:latin typeface="Arial"/>
                <a:cs typeface="Arial"/>
              </a:rPr>
              <a:t>technická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kvalifikace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cs-CZ" sz="2800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Zadavatel může použít i jiná kritéria kvalifikace dodavatele, než jsou uvedena v části čtvrté.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214884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Kvalifikace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5212"/>
            <a:ext cx="8077834" cy="4321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cs-CZ" sz="2800" spc="-5" dirty="0">
                <a:latin typeface="Arial"/>
                <a:cs typeface="Arial"/>
              </a:rPr>
              <a:t>v nabídce  </a:t>
            </a: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lang="cs-CZ" sz="2800" spc="-5" dirty="0">
                <a:latin typeface="Arial"/>
                <a:cs typeface="Arial"/>
              </a:rPr>
              <a:t>kopie dokladů</a:t>
            </a: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sz="2800" spc="-5" dirty="0" err="1">
                <a:latin typeface="Arial"/>
                <a:cs typeface="Arial"/>
              </a:rPr>
              <a:t>čestné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 err="1">
                <a:latin typeface="Arial"/>
                <a:cs typeface="Arial"/>
              </a:rPr>
              <a:t>prohlášení</a:t>
            </a:r>
            <a:endParaRPr lang="cs-CZ" sz="2800" spc="-5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latin typeface="Arial"/>
                <a:cs typeface="Arial"/>
              </a:rPr>
              <a:t>jednotné evropské osvědčením pro veřejné zakázky</a:t>
            </a: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endParaRPr lang="cs-CZ"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cs-CZ" sz="2800" dirty="0">
                <a:latin typeface="Arial"/>
                <a:cs typeface="Arial"/>
              </a:rPr>
              <a:t>Zadavatel si může v průběhu zadávacího řízení vyžádat předložení originálů nebo úředně ověřených kopií dokladů o kvalifikaci.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214884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Kvalifikace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6C4C2C-F042-92AB-8428-3269C9CC5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433906"/>
            <a:ext cx="7385050" cy="492443"/>
          </a:xfrm>
        </p:spPr>
        <p:txBody>
          <a:bodyPr/>
          <a:lstStyle/>
          <a:p>
            <a:r>
              <a:rPr lang="cs-CZ" dirty="0"/>
              <a:t>Společná ustanovení ke kvalifikaci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BFB0DE2-C3A0-4EB2-CC33-565749BD8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70" y="1926349"/>
            <a:ext cx="8132445" cy="4616648"/>
          </a:xfrm>
        </p:spPr>
        <p:txBody>
          <a:bodyPr/>
          <a:lstStyle/>
          <a:p>
            <a:r>
              <a:rPr lang="cs-CZ" dirty="0"/>
              <a:t>Ustanovení § 81 až 85, § 86 odst. 3, § 87 a 88 se použijí ve zjednodušeném zadávacím řízení obdobně.</a:t>
            </a:r>
          </a:p>
          <a:p>
            <a:endParaRPr lang="cs-CZ" dirty="0"/>
          </a:p>
          <a:p>
            <a:r>
              <a:rPr lang="cs-CZ" dirty="0"/>
              <a:t>§ 81 Prokazování kvalifikace získané v zahraničí</a:t>
            </a:r>
          </a:p>
          <a:p>
            <a:r>
              <a:rPr lang="cs-CZ" dirty="0"/>
              <a:t>§ 82 Kvalifikace v případě společné účasti dodavatelů</a:t>
            </a:r>
          </a:p>
          <a:p>
            <a:r>
              <a:rPr lang="cs-CZ" dirty="0"/>
              <a:t>§ 83 Prokázání kvalifikace prostřednictvím jiných osob</a:t>
            </a:r>
          </a:p>
          <a:p>
            <a:r>
              <a:rPr lang="cs-CZ" dirty="0"/>
              <a:t>§ 84 Společné prokazování kvalifikace</a:t>
            </a:r>
          </a:p>
          <a:p>
            <a:r>
              <a:rPr lang="cs-CZ" dirty="0"/>
              <a:t>§ 85 Požadavek na prokázání kvalifikace poddodavatele</a:t>
            </a:r>
          </a:p>
          <a:p>
            <a:r>
              <a:rPr lang="cs-CZ" dirty="0"/>
              <a:t>§ 86 Doklady o kvalifikaci v žádosti o účast, předběžné nabídce nebo nabídce</a:t>
            </a:r>
          </a:p>
          <a:p>
            <a:r>
              <a:rPr lang="cs-CZ" dirty="0"/>
              <a:t>§ 87 Jednotné evropské osvědčení pro veřejné zakázky</a:t>
            </a:r>
          </a:p>
          <a:p>
            <a:r>
              <a:rPr lang="cs-CZ" dirty="0"/>
              <a:t>§ 88 Změny kvalifikace účastníka zadávacího řízení</a:t>
            </a:r>
          </a:p>
        </p:txBody>
      </p:sp>
    </p:spTree>
    <p:extLst>
      <p:ext uri="{BB962C8B-B14F-4D97-AF65-F5344CB8AC3E}">
        <p14:creationId xmlns:p14="http://schemas.microsoft.com/office/powerpoint/2010/main" val="258764724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766517"/>
            <a:ext cx="7383145" cy="21666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cs-CZ" sz="2800" spc="-5" dirty="0">
                <a:latin typeface="Arial"/>
                <a:cs typeface="Arial"/>
              </a:rPr>
              <a:t>Dodavatel může </a:t>
            </a:r>
            <a:r>
              <a:rPr lang="cs-CZ" sz="2800" b="1" spc="-5" dirty="0">
                <a:latin typeface="Arial"/>
                <a:cs typeface="Arial"/>
              </a:rPr>
              <a:t>ekonomickou</a:t>
            </a:r>
            <a:r>
              <a:rPr lang="cs-CZ" sz="2800" spc="-5" dirty="0">
                <a:latin typeface="Arial"/>
                <a:cs typeface="Arial"/>
              </a:rPr>
              <a:t> kvalifikaci, </a:t>
            </a:r>
            <a:r>
              <a:rPr lang="cs-CZ" sz="2800" b="1" spc="-5" dirty="0">
                <a:latin typeface="Arial"/>
                <a:cs typeface="Arial"/>
              </a:rPr>
              <a:t>technickou</a:t>
            </a:r>
            <a:r>
              <a:rPr lang="cs-CZ" sz="2800" spc="-5" dirty="0">
                <a:latin typeface="Arial"/>
                <a:cs typeface="Arial"/>
              </a:rPr>
              <a:t> kvalifikaci nebo </a:t>
            </a:r>
            <a:r>
              <a:rPr lang="cs-CZ" sz="2800" b="1" spc="-5" dirty="0">
                <a:latin typeface="Arial"/>
                <a:cs typeface="Arial"/>
              </a:rPr>
              <a:t>profesní </a:t>
            </a:r>
            <a:r>
              <a:rPr lang="cs-CZ" sz="2800" spc="-5" dirty="0">
                <a:latin typeface="Arial"/>
                <a:cs typeface="Arial"/>
              </a:rPr>
              <a:t>způsobilost s výjimkou kritéria podle § 77 odst. 1 požadovanou zadavatelem prokázat prostřednictvím jiných osob.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Prokázání kvalifikace prostřednictvím  jiných</a:t>
            </a:r>
            <a:r>
              <a:rPr spc="-30" dirty="0"/>
              <a:t> </a:t>
            </a:r>
            <a:r>
              <a:rPr dirty="0"/>
              <a:t>osob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560777"/>
            <a:ext cx="8133080" cy="37830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cs-CZ" sz="2400" spc="-5" dirty="0">
                <a:latin typeface="Arial"/>
                <a:cs typeface="Arial"/>
              </a:rPr>
              <a:t>Dodavatel je v takovém případě povinen zadavateli předložit</a:t>
            </a: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endParaRPr lang="cs-CZ" sz="2400" spc="-5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cs-CZ" sz="2400" spc="-5" dirty="0">
                <a:latin typeface="Arial"/>
                <a:cs typeface="Arial"/>
              </a:rPr>
              <a:t>a) doklady prokazující splnění </a:t>
            </a:r>
            <a:r>
              <a:rPr lang="cs-CZ" sz="2400" b="1" spc="-5" dirty="0">
                <a:latin typeface="Arial"/>
                <a:cs typeface="Arial"/>
              </a:rPr>
              <a:t>profesní </a:t>
            </a:r>
            <a:r>
              <a:rPr lang="cs-CZ" sz="2400" spc="-5" dirty="0">
                <a:latin typeface="Arial"/>
                <a:cs typeface="Arial"/>
              </a:rPr>
              <a:t>způsobilosti podle § 77 odst. 1 jinou osobou,</a:t>
            </a: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endParaRPr lang="cs-CZ" sz="2400" spc="-5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cs-CZ" sz="2400" spc="-5" dirty="0">
                <a:latin typeface="Arial"/>
                <a:cs typeface="Arial"/>
              </a:rPr>
              <a:t>b) doklady prokazující splnění </a:t>
            </a:r>
            <a:r>
              <a:rPr lang="cs-CZ" sz="2400" b="1" spc="-5" dirty="0">
                <a:latin typeface="Arial"/>
                <a:cs typeface="Arial"/>
              </a:rPr>
              <a:t>chybějící části kvalifikace </a:t>
            </a:r>
            <a:r>
              <a:rPr lang="cs-CZ" sz="2400" spc="-5" dirty="0">
                <a:latin typeface="Arial"/>
                <a:cs typeface="Arial"/>
              </a:rPr>
              <a:t>prostřednictvím jiné osoby,</a:t>
            </a: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endParaRPr lang="cs-CZ" sz="2400" spc="-5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cs-CZ" sz="2400" spc="-5" dirty="0">
                <a:latin typeface="Arial"/>
                <a:cs typeface="Arial"/>
              </a:rPr>
              <a:t>c) doklady o splnění </a:t>
            </a:r>
            <a:r>
              <a:rPr lang="cs-CZ" sz="2400" b="1" spc="-5" dirty="0">
                <a:latin typeface="Arial"/>
                <a:cs typeface="Arial"/>
              </a:rPr>
              <a:t>základní způsobilosti </a:t>
            </a:r>
            <a:r>
              <a:rPr lang="cs-CZ" sz="2400" spc="-5" dirty="0">
                <a:latin typeface="Arial"/>
                <a:cs typeface="Arial"/>
              </a:rPr>
              <a:t>podle § 74 jinou osobou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729170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Prokázání kvalifikace prostřednictvím  jiných</a:t>
            </a:r>
            <a:r>
              <a:rPr spc="-30" dirty="0"/>
              <a:t> </a:t>
            </a:r>
            <a:r>
              <a:rPr dirty="0"/>
              <a:t>osob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00DBAE-7901-F1F6-39D4-BC565CADC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433906"/>
            <a:ext cx="7385050" cy="984885"/>
          </a:xfrm>
        </p:spPr>
        <p:txBody>
          <a:bodyPr/>
          <a:lstStyle/>
          <a:p>
            <a:r>
              <a:rPr lang="cs-CZ" spc="-5" dirty="0"/>
              <a:t>Prokázání kvalifikace prostřednictvím  jiných</a:t>
            </a:r>
            <a:r>
              <a:rPr lang="cs-CZ" spc="-30" dirty="0"/>
              <a:t> </a:t>
            </a:r>
            <a:r>
              <a:rPr lang="cs-CZ" dirty="0"/>
              <a:t>osob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62A38E1-2D89-8A7F-0694-62B1D1BB9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70" y="2418791"/>
            <a:ext cx="8132445" cy="3831818"/>
          </a:xfrm>
        </p:spPr>
        <p:txBody>
          <a:bodyPr/>
          <a:lstStyle/>
          <a:p>
            <a:r>
              <a:rPr lang="cs-CZ" sz="2800" spc="-5" dirty="0">
                <a:latin typeface="Arial"/>
                <a:cs typeface="Arial"/>
              </a:rPr>
              <a:t>d) </a:t>
            </a:r>
            <a:r>
              <a:rPr lang="cs-CZ" sz="2800" b="1" spc="-5" dirty="0">
                <a:latin typeface="Arial"/>
                <a:cs typeface="Arial"/>
              </a:rPr>
              <a:t>smlouvu</a:t>
            </a:r>
            <a:r>
              <a:rPr lang="cs-CZ" sz="2800" spc="-5" dirty="0">
                <a:latin typeface="Arial"/>
                <a:cs typeface="Arial"/>
              </a:rPr>
              <a:t> nebo jinou osobou podepsané potvrzení o její existenci, jejímž obsahem je </a:t>
            </a:r>
            <a:r>
              <a:rPr lang="cs-CZ" sz="2800" b="1" spc="-5" dirty="0">
                <a:latin typeface="Arial"/>
                <a:cs typeface="Arial"/>
              </a:rPr>
              <a:t>závazek</a:t>
            </a:r>
            <a:r>
              <a:rPr lang="cs-CZ" sz="2800" spc="-5" dirty="0">
                <a:latin typeface="Arial"/>
                <a:cs typeface="Arial"/>
              </a:rPr>
              <a:t> jiné osoby k </a:t>
            </a:r>
            <a:r>
              <a:rPr lang="cs-CZ" sz="2800" b="1" spc="-5" dirty="0">
                <a:latin typeface="Arial"/>
                <a:cs typeface="Arial"/>
              </a:rPr>
              <a:t>poskytnutí plnění určeného k plnění veřejné zakázky</a:t>
            </a:r>
            <a:r>
              <a:rPr lang="cs-CZ" sz="2800" spc="-5" dirty="0">
                <a:latin typeface="Arial"/>
                <a:cs typeface="Arial"/>
              </a:rPr>
              <a:t> nebo k </a:t>
            </a:r>
            <a:r>
              <a:rPr lang="cs-CZ" sz="2800" b="1" spc="-5" dirty="0">
                <a:latin typeface="Arial"/>
                <a:cs typeface="Arial"/>
              </a:rPr>
              <a:t>poskytnutí věcí nebo práv, s nimiž bude dodavatel oprávněn disponovat při plnění veřejné zakázky</a:t>
            </a:r>
            <a:r>
              <a:rPr lang="cs-CZ" sz="2800" spc="-5" dirty="0">
                <a:latin typeface="Arial"/>
                <a:cs typeface="Arial"/>
              </a:rPr>
              <a:t>, a to alespoň v </a:t>
            </a:r>
            <a:r>
              <a:rPr lang="cs-CZ" sz="2800" b="1" spc="-5" dirty="0">
                <a:latin typeface="Arial"/>
                <a:cs typeface="Arial"/>
              </a:rPr>
              <a:t>rozsahu</a:t>
            </a:r>
            <a:r>
              <a:rPr lang="cs-CZ" sz="2800" spc="-5" dirty="0">
                <a:latin typeface="Arial"/>
                <a:cs typeface="Arial"/>
              </a:rPr>
              <a:t>, v jakém jiná osoba prokázala kvalifikaci za dodavatele.</a:t>
            </a:r>
            <a:endParaRPr lang="cs-CZ" sz="2800" dirty="0">
              <a:latin typeface="Arial"/>
              <a:cs typeface="Arial"/>
            </a:endParaRP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7476954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664713"/>
            <a:ext cx="8106409" cy="345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lang="cs-CZ" sz="2800" spc="-5" dirty="0">
                <a:latin typeface="Arial"/>
                <a:cs typeface="Arial"/>
              </a:rPr>
              <a:t>Prokazuje-li dodavatel prostřednictvím jiné osoby kvalifikaci a předkládá doklady </a:t>
            </a:r>
            <a:r>
              <a:rPr lang="cs-CZ" sz="2800" b="1" spc="-5" dirty="0">
                <a:latin typeface="Arial"/>
                <a:cs typeface="Arial"/>
              </a:rPr>
              <a:t>podle § 79 odst. 2 písm. a), b) nebo d)</a:t>
            </a:r>
            <a:r>
              <a:rPr lang="cs-CZ" sz="2800" spc="-5" dirty="0">
                <a:latin typeface="Arial"/>
                <a:cs typeface="Arial"/>
              </a:rPr>
              <a:t> vztahující se k takové osobě, musí ze smlouvy nebo potvrzení o její existenci podle odstavce 1 písm. d) vyplývat závazek, že jiná </a:t>
            </a:r>
            <a:r>
              <a:rPr lang="cs-CZ" sz="2800" b="1" spc="-5" dirty="0">
                <a:latin typeface="Arial"/>
                <a:cs typeface="Arial"/>
              </a:rPr>
              <a:t>osoba bude vykonávat stavební práce či služby, ke kterým se prokazované kritérium kvalifikace vztahuje</a:t>
            </a:r>
            <a:r>
              <a:rPr lang="cs-CZ" sz="2800" spc="-5" dirty="0"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688213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Požadavek </a:t>
            </a:r>
            <a:r>
              <a:rPr dirty="0"/>
              <a:t>na </a:t>
            </a:r>
            <a:r>
              <a:rPr spc="-5" dirty="0"/>
              <a:t>prokázání</a:t>
            </a:r>
            <a:r>
              <a:rPr spc="-100" dirty="0"/>
              <a:t> </a:t>
            </a:r>
            <a:r>
              <a:rPr spc="-5" dirty="0"/>
              <a:t>kvalifikace  poddodavatele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BC8025-C897-9C9A-86B2-DDA43965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433906"/>
            <a:ext cx="7385050" cy="984885"/>
          </a:xfrm>
        </p:spPr>
        <p:txBody>
          <a:bodyPr/>
          <a:lstStyle/>
          <a:p>
            <a:r>
              <a:rPr lang="cs-CZ" spc="-5" dirty="0"/>
              <a:t>Požadavek </a:t>
            </a:r>
            <a:r>
              <a:rPr lang="cs-CZ" dirty="0"/>
              <a:t>na </a:t>
            </a:r>
            <a:r>
              <a:rPr lang="cs-CZ" spc="-5" dirty="0"/>
              <a:t>prokázání</a:t>
            </a:r>
            <a:r>
              <a:rPr lang="cs-CZ" spc="-100" dirty="0"/>
              <a:t> </a:t>
            </a:r>
            <a:r>
              <a:rPr lang="cs-CZ" spc="-5" dirty="0"/>
              <a:t>kvalifikace  poddodavatele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082159-E39D-9D7C-29E2-4B2E3CE56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034" y="2682424"/>
            <a:ext cx="8132445" cy="2693045"/>
          </a:xfrm>
        </p:spPr>
        <p:txBody>
          <a:bodyPr/>
          <a:lstStyle/>
          <a:p>
            <a:r>
              <a:rPr lang="cs-CZ" dirty="0"/>
              <a:t>Má se za to, že požadavek podle odstavce 1 písm. d) je splněn, pokud z obsahu smlouvy nebo potvrzení o její existenci podle odstavce 1 písm. d) vyplývá </a:t>
            </a:r>
            <a:r>
              <a:rPr lang="cs-CZ" b="1" dirty="0"/>
              <a:t>závazek jiné osoby plnit veřejnou zakázku společně a nerozdílně s dodavatelem</a:t>
            </a:r>
            <a:r>
              <a:rPr lang="cs-CZ" dirty="0"/>
              <a:t>; to neplatí, pokud smlouva nebo potvrzení o její existenci podle odstavce 1 písm. d) musí splňovat požadavky podle odstavce 2.</a:t>
            </a:r>
          </a:p>
        </p:txBody>
      </p:sp>
    </p:spTree>
    <p:extLst>
      <p:ext uri="{BB962C8B-B14F-4D97-AF65-F5344CB8AC3E}">
        <p14:creationId xmlns:p14="http://schemas.microsoft.com/office/powerpoint/2010/main" val="337079858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2078EA-DDA1-C653-53E8-4F3978976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433906"/>
            <a:ext cx="7385050" cy="492443"/>
          </a:xfrm>
        </p:spPr>
        <p:txBody>
          <a:bodyPr/>
          <a:lstStyle/>
          <a:p>
            <a:r>
              <a:rPr lang="cs-CZ" dirty="0"/>
              <a:t>Stáří dokladů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A76D45B-AF72-C33B-6F20-98FCB8040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70" y="2057399"/>
            <a:ext cx="8132445" cy="1923604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Doklady prokazující základní způsobilost podle § 74 musí prokazovat splnění požadovaného kritéria způsobilosti nejpozději v době </a:t>
            </a:r>
            <a:r>
              <a:rPr lang="cs-CZ" b="1" dirty="0"/>
              <a:t>3 měsíců přede dnem zahájení zadávacího řízení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6980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1958144"/>
            <a:ext cx="8094980" cy="266763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2800" b="1" spc="-5" dirty="0">
                <a:latin typeface="Arial"/>
                <a:cs typeface="Arial"/>
              </a:rPr>
              <a:t>profil zadavatele (v </a:t>
            </a:r>
            <a:r>
              <a:rPr sz="2800" b="1" spc="-10" dirty="0">
                <a:latin typeface="Arial"/>
                <a:cs typeface="Arial"/>
              </a:rPr>
              <a:t>souladu </a:t>
            </a:r>
            <a:r>
              <a:rPr sz="2800" b="1" spc="-5" dirty="0">
                <a:latin typeface="Arial"/>
                <a:cs typeface="Arial"/>
              </a:rPr>
              <a:t>se</a:t>
            </a:r>
            <a:r>
              <a:rPr sz="2800" b="1" spc="7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zákonem)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0"/>
              </a:spcBef>
            </a:pPr>
            <a:r>
              <a:rPr sz="2800" spc="-5" dirty="0">
                <a:latin typeface="Arial"/>
                <a:cs typeface="Arial"/>
              </a:rPr>
              <a:t>Národní elektronický nástroj (usnesení vlády č. </a:t>
            </a:r>
            <a:r>
              <a:rPr sz="2800" spc="-10" dirty="0">
                <a:latin typeface="Arial"/>
                <a:cs typeface="Arial"/>
              </a:rPr>
              <a:t>467  </a:t>
            </a:r>
            <a:r>
              <a:rPr sz="2800" spc="-5" dirty="0">
                <a:latin typeface="Arial"/>
                <a:cs typeface="Arial"/>
              </a:rPr>
              <a:t>ze dne 21. 6. 2017 – </a:t>
            </a:r>
            <a:r>
              <a:rPr sz="2800" dirty="0">
                <a:latin typeface="Arial"/>
                <a:cs typeface="Arial"/>
              </a:rPr>
              <a:t>zavádění povinnosti </a:t>
            </a:r>
            <a:r>
              <a:rPr sz="2800" spc="-10" dirty="0">
                <a:latin typeface="Arial"/>
                <a:cs typeface="Arial"/>
              </a:rPr>
              <a:t>NEN  </a:t>
            </a:r>
            <a:r>
              <a:rPr sz="2800" spc="-5" dirty="0">
                <a:latin typeface="Arial"/>
                <a:cs typeface="Arial"/>
              </a:rPr>
              <a:t>využívat)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5"/>
              </a:spcBef>
            </a:pPr>
            <a:r>
              <a:rPr sz="2800" spc="-5" dirty="0">
                <a:latin typeface="Arial"/>
                <a:cs typeface="Arial"/>
              </a:rPr>
              <a:t>komerční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profily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3659504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Podmínky </a:t>
            </a:r>
            <a:r>
              <a:rPr dirty="0"/>
              <a:t>pro</a:t>
            </a:r>
            <a:r>
              <a:rPr spc="-80" dirty="0"/>
              <a:t> </a:t>
            </a:r>
            <a:r>
              <a:rPr dirty="0"/>
              <a:t>ZPŘ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8DFE79-024D-20E9-35DD-9CB832D00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433906"/>
            <a:ext cx="7385050" cy="984885"/>
          </a:xfrm>
        </p:spPr>
        <p:txBody>
          <a:bodyPr/>
          <a:lstStyle/>
          <a:p>
            <a:r>
              <a:rPr lang="cs-CZ" dirty="0"/>
              <a:t>Technické podmínky veřejné zakázky na stavební práce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26A53D6-E127-E27C-50AA-65782EC5D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5777" y="2645116"/>
            <a:ext cx="8132445" cy="769441"/>
          </a:xfrm>
        </p:spPr>
        <p:txBody>
          <a:bodyPr/>
          <a:lstStyle/>
          <a:p>
            <a:r>
              <a:rPr lang="cs-CZ" dirty="0"/>
              <a:t>Pro technické podmínky veřejné zakázky na stavební práce se § 92 použije obdobně.</a:t>
            </a:r>
          </a:p>
        </p:txBody>
      </p:sp>
    </p:spTree>
    <p:extLst>
      <p:ext uri="{BB962C8B-B14F-4D97-AF65-F5344CB8AC3E}">
        <p14:creationId xmlns:p14="http://schemas.microsoft.com/office/powerpoint/2010/main" val="53928290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9C7B460-AB94-9202-5885-F21D2FD38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70" y="1295400"/>
            <a:ext cx="8132445" cy="5001369"/>
          </a:xfrm>
        </p:spPr>
        <p:txBody>
          <a:bodyPr/>
          <a:lstStyle/>
          <a:p>
            <a:r>
              <a:rPr lang="cs-CZ" dirty="0"/>
              <a:t>(1) Má se za to, že technické podmínky jsou stanoveny v </a:t>
            </a:r>
            <a:r>
              <a:rPr lang="cs-CZ" b="1" dirty="0"/>
              <a:t>podrobnostech nezbytných pro účast dodavatele v zadávacím řízení</a:t>
            </a:r>
            <a:r>
              <a:rPr lang="cs-CZ" dirty="0"/>
              <a:t>, pokud zadávací dokumentace veřejných zakázek na stavební práce obsahuje</a:t>
            </a:r>
          </a:p>
          <a:p>
            <a:r>
              <a:rPr lang="cs-CZ" dirty="0"/>
              <a:t>a) </a:t>
            </a:r>
            <a:r>
              <a:rPr lang="cs-CZ" b="1" dirty="0"/>
              <a:t>dokumentaci </a:t>
            </a:r>
            <a:r>
              <a:rPr lang="cs-CZ" dirty="0"/>
              <a:t>v rozsahu stanoveném vyhláškou Ministerstva pro místní rozvoj a</a:t>
            </a:r>
          </a:p>
          <a:p>
            <a:r>
              <a:rPr lang="cs-CZ" dirty="0"/>
              <a:t>b) </a:t>
            </a:r>
            <a:r>
              <a:rPr lang="cs-CZ" b="1" dirty="0"/>
              <a:t>soupis stavebních prací, dodávek a služeb s výkazem výměr</a:t>
            </a:r>
            <a:r>
              <a:rPr lang="cs-CZ" dirty="0"/>
              <a:t> v rozsahu stanoveném vyhláškou Ministerstva pro místní rozvoj.</a:t>
            </a:r>
          </a:p>
          <a:p>
            <a:r>
              <a:rPr lang="cs-CZ" dirty="0"/>
              <a:t>(2) Dokumenty podle odstavce 1 mohou být částečně nebo zcela nahrazeny jinými požadavky na výkon nebo funkci.</a:t>
            </a:r>
          </a:p>
          <a:p>
            <a:r>
              <a:rPr lang="cs-CZ" dirty="0"/>
              <a:t>Vyhláška č. 169/2016 Sb.</a:t>
            </a:r>
          </a:p>
        </p:txBody>
      </p:sp>
    </p:spTree>
    <p:extLst>
      <p:ext uri="{BB962C8B-B14F-4D97-AF65-F5344CB8AC3E}">
        <p14:creationId xmlns:p14="http://schemas.microsoft.com/office/powerpoint/2010/main" val="316106830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C57D69-EDD9-8832-C9FC-576B66790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433906"/>
            <a:ext cx="7385050" cy="984885"/>
          </a:xfrm>
        </p:spPr>
        <p:txBody>
          <a:bodyPr/>
          <a:lstStyle/>
          <a:p>
            <a:r>
              <a:rPr lang="cs-CZ" dirty="0"/>
              <a:t>Podání a hodnocení nabídek a výběr dodavatele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E3518B2-3C00-5348-404B-9F766ABBD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70" y="2651810"/>
            <a:ext cx="8132445" cy="769441"/>
          </a:xfrm>
        </p:spPr>
        <p:txBody>
          <a:bodyPr/>
          <a:lstStyle/>
          <a:p>
            <a:r>
              <a:rPr lang="cs-CZ" dirty="0"/>
              <a:t>Pro podání a hodnocení nabídek a výběr dodavatele se použijí § 107 až 110 a § 114 až 122 obdobně.</a:t>
            </a:r>
          </a:p>
        </p:txBody>
      </p:sp>
    </p:spTree>
    <p:extLst>
      <p:ext uri="{BB962C8B-B14F-4D97-AF65-F5344CB8AC3E}">
        <p14:creationId xmlns:p14="http://schemas.microsoft.com/office/powerpoint/2010/main" val="268277462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074A53-8709-FB97-2532-D1D5397F9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433906"/>
            <a:ext cx="7385050" cy="492443"/>
          </a:xfrm>
        </p:spPr>
        <p:txBody>
          <a:bodyPr/>
          <a:lstStyle/>
          <a:p>
            <a:r>
              <a:rPr lang="cs-CZ" dirty="0"/>
              <a:t>Podání nabídek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6BA2F11-93DE-0304-5572-D5AD87B83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831" y="2286000"/>
            <a:ext cx="8132445" cy="3077766"/>
          </a:xfrm>
        </p:spPr>
        <p:txBody>
          <a:bodyPr/>
          <a:lstStyle/>
          <a:p>
            <a:r>
              <a:rPr lang="cs-CZ" dirty="0"/>
              <a:t>Nabídky se podávají </a:t>
            </a:r>
            <a:r>
              <a:rPr lang="cs-CZ" b="1" dirty="0"/>
              <a:t>písemně</a:t>
            </a:r>
            <a:r>
              <a:rPr lang="cs-CZ" dirty="0"/>
              <a:t>, a to v elektronické podobě prostřednictvím zadavatelem stanoveného elektronického nástroje (dále jen "nabídka </a:t>
            </a:r>
            <a:r>
              <a:rPr lang="cs-CZ" b="1" dirty="0"/>
              <a:t>v elektronické podobě</a:t>
            </a:r>
            <a:r>
              <a:rPr lang="cs-CZ" dirty="0"/>
              <a:t>") nebo v </a:t>
            </a:r>
            <a:r>
              <a:rPr lang="cs-CZ" b="1" dirty="0"/>
              <a:t>listinné podobě</a:t>
            </a:r>
            <a:r>
              <a:rPr lang="cs-CZ" dirty="0"/>
              <a:t>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Nabídka v listinné podobě musí být doručena v řádně uzavřené obálce označené názvem veřejné zakázky.</a:t>
            </a:r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590198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432F64-325C-DD46-6BFD-43DF8BA7C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787" y="1143000"/>
            <a:ext cx="7385050" cy="492443"/>
          </a:xfrm>
        </p:spPr>
        <p:txBody>
          <a:bodyPr/>
          <a:lstStyle/>
          <a:p>
            <a:r>
              <a:rPr lang="cs-CZ" dirty="0"/>
              <a:t>Jedna nabídka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93FCFBF-F89E-3FEB-84D3-AFA1256A7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8207" y="1635443"/>
            <a:ext cx="8132445" cy="4616648"/>
          </a:xfrm>
        </p:spPr>
        <p:txBody>
          <a:bodyPr/>
          <a:lstStyle/>
          <a:p>
            <a:r>
              <a:rPr lang="cs-CZ" dirty="0"/>
              <a:t>Dodavatel může podat v zadávacím řízení </a:t>
            </a:r>
            <a:r>
              <a:rPr lang="cs-CZ" b="1" dirty="0"/>
              <a:t>jen jednu nabídku</a:t>
            </a:r>
            <a:r>
              <a:rPr lang="cs-CZ" dirty="0"/>
              <a:t>. Nabídka obsahující varianty podle § 102 se považuje za jednu nabídku.</a:t>
            </a:r>
          </a:p>
          <a:p>
            <a:r>
              <a:rPr lang="cs-CZ" dirty="0"/>
              <a:t>Dodavatel, který podal nabídku v zadávacím řízení, </a:t>
            </a:r>
            <a:r>
              <a:rPr lang="cs-CZ" b="1" dirty="0"/>
              <a:t>nesmí být současně osobou, jejímž prostřednictvím jiný dodavatel v tomtéž zadávacím řízení prokazuje kvalifikaci</a:t>
            </a:r>
            <a:r>
              <a:rPr lang="cs-CZ" dirty="0"/>
              <a:t>.</a:t>
            </a:r>
          </a:p>
          <a:p>
            <a:r>
              <a:rPr lang="cs-CZ" dirty="0"/>
              <a:t>Zadavatel </a:t>
            </a:r>
            <a:r>
              <a:rPr lang="cs-CZ" b="1" dirty="0"/>
              <a:t>vyloučí</a:t>
            </a:r>
            <a:r>
              <a:rPr lang="cs-CZ" dirty="0"/>
              <a:t> účastníka zadávacího řízení, který podal více nabídek samostatně nebo společně s jinými dodavateli, nebo podal nabídku a současně je osobou, jejímž prostřednictvím jiný účastník zadávacího řízení v tomtéž zadávacím řízení prokazuje kvalifikaci.</a:t>
            </a:r>
          </a:p>
        </p:txBody>
      </p:sp>
    </p:spTree>
    <p:extLst>
      <p:ext uri="{BB962C8B-B14F-4D97-AF65-F5344CB8AC3E}">
        <p14:creationId xmlns:p14="http://schemas.microsoft.com/office/powerpoint/2010/main" val="56990212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5212"/>
            <a:ext cx="7326630" cy="219226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cs-CZ" sz="2800" spc="-40" dirty="0">
                <a:latin typeface="Arial"/>
                <a:cs typeface="Arial"/>
              </a:rPr>
              <a:t>Zadavatel provede otevírání nabídek, které podali účastníci zadávacího řízení.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cs-CZ" sz="2800" spc="-40" dirty="0">
                <a:latin typeface="Arial"/>
                <a:cs typeface="Arial"/>
              </a:rPr>
              <a:t> 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cs-CZ" sz="2800" spc="-40" dirty="0">
                <a:latin typeface="Arial"/>
                <a:cs typeface="Arial"/>
              </a:rPr>
              <a:t>Zadavatel nesmí otevřít nabídku před uplynutím lhůty pro podání nabídek.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431038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 err="1"/>
              <a:t>Otevírání</a:t>
            </a:r>
            <a:r>
              <a:rPr spc="-5" dirty="0"/>
              <a:t> </a:t>
            </a:r>
            <a:r>
              <a:rPr lang="cs-CZ" spc="-5" dirty="0"/>
              <a:t>nabídek</a:t>
            </a:r>
            <a:endParaRPr spc="-10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18C09D-DC07-B3B1-1D7E-E448B60A9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433907"/>
            <a:ext cx="8060030" cy="623494"/>
          </a:xfrm>
        </p:spPr>
        <p:txBody>
          <a:bodyPr/>
          <a:lstStyle/>
          <a:p>
            <a:r>
              <a:rPr lang="cs-CZ" dirty="0"/>
              <a:t>Otevírání nabídek v elektronické podobě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812D9B4-7804-805C-F460-882E39A14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70" y="2057401"/>
            <a:ext cx="8132445" cy="3077766"/>
          </a:xfrm>
        </p:spPr>
        <p:txBody>
          <a:bodyPr/>
          <a:lstStyle/>
          <a:p>
            <a:r>
              <a:rPr lang="cs-CZ" dirty="0"/>
              <a:t>Otevřením nabídky v elektronické podobě se rozumí </a:t>
            </a:r>
            <a:r>
              <a:rPr lang="cs-CZ" b="1" dirty="0"/>
              <a:t>zpřístupnění jejího obsahu zadavateli</a:t>
            </a:r>
            <a:r>
              <a:rPr lang="cs-CZ" dirty="0"/>
              <a:t>.</a:t>
            </a:r>
          </a:p>
          <a:p>
            <a:r>
              <a:rPr lang="cs-CZ" dirty="0"/>
              <a:t>Nabídky v elektronické podobě </a:t>
            </a:r>
            <a:r>
              <a:rPr lang="cs-CZ" b="1" dirty="0"/>
              <a:t>otevírá zadavatel po uplynutí lhůty pro podání nabídek</a:t>
            </a:r>
            <a:r>
              <a:rPr lang="cs-CZ" dirty="0"/>
              <a:t>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Zadavatel </a:t>
            </a:r>
            <a:r>
              <a:rPr lang="cs-CZ" b="1" dirty="0"/>
              <a:t>kontroluje </a:t>
            </a:r>
            <a:r>
              <a:rPr lang="cs-CZ" dirty="0"/>
              <a:t>při otevírání nabídek v elektronické podobě, zda nabídka byla </a:t>
            </a:r>
            <a:r>
              <a:rPr lang="cs-CZ" b="1" dirty="0"/>
              <a:t>doručena ve stanovené lhůtě </a:t>
            </a:r>
            <a:r>
              <a:rPr lang="cs-CZ" dirty="0"/>
              <a:t>a zda s ní nebylo </a:t>
            </a:r>
            <a:r>
              <a:rPr lang="cs-CZ" b="1" dirty="0"/>
              <a:t>před</a:t>
            </a:r>
            <a:r>
              <a:rPr lang="cs-CZ" dirty="0"/>
              <a:t> jejím </a:t>
            </a:r>
            <a:r>
              <a:rPr lang="cs-CZ" b="1" dirty="0"/>
              <a:t>otevřením manipulováno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306777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8AB25A-4A14-9F60-C4DB-415BED7EE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69" y="1433906"/>
            <a:ext cx="8132445" cy="984885"/>
          </a:xfrm>
        </p:spPr>
        <p:txBody>
          <a:bodyPr/>
          <a:lstStyle/>
          <a:p>
            <a:r>
              <a:rPr lang="cs-CZ" dirty="0"/>
              <a:t>Údaje z nabídek odpovídající číselně vyjádřitelným kritériím hodnocení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C491C66-FA51-5CCF-7BD9-606166469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70" y="2418791"/>
            <a:ext cx="8132445" cy="3077766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dobrovolně / žádost</a:t>
            </a:r>
          </a:p>
          <a:p>
            <a:endParaRPr lang="cs-CZ" dirty="0"/>
          </a:p>
          <a:p>
            <a:r>
              <a:rPr lang="cs-CZ" dirty="0"/>
              <a:t>5 pracovních dnů </a:t>
            </a:r>
          </a:p>
          <a:p>
            <a:r>
              <a:rPr lang="cs-CZ" dirty="0"/>
              <a:t>odešle všem účastníkům, nebo uveřejní na profilu</a:t>
            </a:r>
          </a:p>
          <a:p>
            <a:r>
              <a:rPr lang="cs-CZ" dirty="0"/>
              <a:t>bez identifikačních údajů účastníků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440285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1832921"/>
            <a:ext cx="7769225" cy="4147185"/>
          </a:xfrm>
          <a:prstGeom prst="rect">
            <a:avLst/>
          </a:prstGeom>
        </p:spPr>
        <p:txBody>
          <a:bodyPr vert="horz" wrap="square" lIns="0" tIns="1860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65"/>
              </a:spcBef>
            </a:pPr>
            <a:r>
              <a:rPr sz="2600" dirty="0">
                <a:latin typeface="Arial"/>
                <a:cs typeface="Arial"/>
              </a:rPr>
              <a:t>oprávnění účasti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</a:t>
            </a:r>
          </a:p>
          <a:p>
            <a:pPr marL="12700" marR="5080">
              <a:lnSpc>
                <a:spcPct val="80000"/>
              </a:lnSpc>
              <a:spcBef>
                <a:spcPts val="1995"/>
              </a:spcBef>
            </a:pPr>
            <a:r>
              <a:rPr sz="2600" dirty="0">
                <a:latin typeface="Arial"/>
                <a:cs typeface="Arial"/>
              </a:rPr>
              <a:t>bez zbytečného odkladu po </a:t>
            </a:r>
            <a:r>
              <a:rPr sz="2600" spc="-5" dirty="0">
                <a:latin typeface="Arial"/>
                <a:cs typeface="Arial"/>
              </a:rPr>
              <a:t>uplynutí lhůty pro </a:t>
            </a:r>
            <a:r>
              <a:rPr sz="2600" dirty="0">
                <a:latin typeface="Arial"/>
                <a:cs typeface="Arial"/>
              </a:rPr>
              <a:t>podání  </a:t>
            </a:r>
            <a:r>
              <a:rPr sz="2600" spc="-5" dirty="0">
                <a:latin typeface="Arial"/>
                <a:cs typeface="Arial"/>
              </a:rPr>
              <a:t>nabídek</a:t>
            </a:r>
            <a:endParaRPr sz="2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2600" dirty="0" err="1">
                <a:latin typeface="Arial"/>
                <a:cs typeface="Arial"/>
              </a:rPr>
              <a:t>sdělení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dirty="0" err="1">
                <a:latin typeface="Arial"/>
                <a:cs typeface="Arial"/>
              </a:rPr>
              <a:t>identifikační</a:t>
            </a:r>
            <a:r>
              <a:rPr lang="cs-CZ" sz="2600" dirty="0">
                <a:latin typeface="Arial"/>
                <a:cs typeface="Arial"/>
              </a:rPr>
              <a:t>ch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 err="1">
                <a:latin typeface="Arial"/>
                <a:cs typeface="Arial"/>
              </a:rPr>
              <a:t>údaj</a:t>
            </a:r>
            <a:r>
              <a:rPr lang="cs-CZ" sz="2600" spc="-5" dirty="0">
                <a:latin typeface="Arial"/>
                <a:cs typeface="Arial"/>
              </a:rPr>
              <a:t>ů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účastníků</a:t>
            </a:r>
          </a:p>
          <a:p>
            <a:pPr marL="12700" marR="375285">
              <a:lnSpc>
                <a:spcPct val="80000"/>
              </a:lnSpc>
              <a:spcBef>
                <a:spcPts val="2005"/>
              </a:spcBef>
            </a:pPr>
            <a:r>
              <a:rPr lang="cs-CZ" sz="2600" spc="-5" dirty="0">
                <a:latin typeface="Arial"/>
                <a:cs typeface="Arial"/>
              </a:rPr>
              <a:t>+ </a:t>
            </a:r>
            <a:r>
              <a:rPr sz="2600" spc="-5" dirty="0" err="1">
                <a:latin typeface="Arial"/>
                <a:cs typeface="Arial"/>
              </a:rPr>
              <a:t>údaje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z </a:t>
            </a:r>
            <a:r>
              <a:rPr sz="2600" spc="-5" dirty="0">
                <a:latin typeface="Arial"/>
                <a:cs typeface="Arial"/>
              </a:rPr>
              <a:t>nabídek </a:t>
            </a:r>
            <a:r>
              <a:rPr sz="2600" dirty="0">
                <a:latin typeface="Arial"/>
                <a:cs typeface="Arial"/>
              </a:rPr>
              <a:t>odpovídající číselně </a:t>
            </a:r>
            <a:r>
              <a:rPr sz="2600" spc="-5" dirty="0">
                <a:latin typeface="Arial"/>
                <a:cs typeface="Arial"/>
              </a:rPr>
              <a:t>vyjádřitelným  </a:t>
            </a:r>
            <a:r>
              <a:rPr sz="2600" dirty="0">
                <a:latin typeface="Arial"/>
                <a:cs typeface="Arial"/>
              </a:rPr>
              <a:t>kritériím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hodnocení</a:t>
            </a:r>
          </a:p>
          <a:p>
            <a:pPr marL="12700" marR="100965">
              <a:lnSpc>
                <a:spcPts val="2500"/>
              </a:lnSpc>
              <a:spcBef>
                <a:spcPts val="1970"/>
              </a:spcBef>
            </a:pPr>
            <a:r>
              <a:rPr sz="2600" dirty="0">
                <a:latin typeface="Arial"/>
                <a:cs typeface="Arial"/>
              </a:rPr>
              <a:t>x dvouobálková metoda (v samostatné </a:t>
            </a:r>
            <a:r>
              <a:rPr sz="2600" spc="-5" dirty="0">
                <a:latin typeface="Arial"/>
                <a:cs typeface="Arial"/>
              </a:rPr>
              <a:t>obálce, </a:t>
            </a:r>
            <a:r>
              <a:rPr sz="2600" dirty="0">
                <a:latin typeface="Arial"/>
                <a:cs typeface="Arial"/>
              </a:rPr>
              <a:t>která  </a:t>
            </a:r>
            <a:r>
              <a:rPr sz="2600" spc="-5" dirty="0">
                <a:latin typeface="Arial"/>
                <a:cs typeface="Arial"/>
              </a:rPr>
              <a:t>bude </a:t>
            </a:r>
            <a:r>
              <a:rPr sz="2600" dirty="0">
                <a:latin typeface="Arial"/>
                <a:cs typeface="Arial"/>
              </a:rPr>
              <a:t>zadavatelem otevřena </a:t>
            </a:r>
            <a:r>
              <a:rPr sz="2600" spc="-5" dirty="0">
                <a:latin typeface="Arial"/>
                <a:cs typeface="Arial"/>
              </a:rPr>
              <a:t>po </a:t>
            </a:r>
            <a:r>
              <a:rPr sz="2600" dirty="0">
                <a:latin typeface="Arial"/>
                <a:cs typeface="Arial"/>
              </a:rPr>
              <a:t>vyhodnocení kritérií  kvality)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806003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 err="1"/>
              <a:t>Otevírání</a:t>
            </a:r>
            <a:r>
              <a:rPr spc="-5" dirty="0"/>
              <a:t> </a:t>
            </a:r>
            <a:r>
              <a:rPr lang="cs-CZ" spc="-5" dirty="0"/>
              <a:t>listinných nabídek </a:t>
            </a:r>
            <a:r>
              <a:rPr lang="cs-CZ" spc="-5"/>
              <a:t>(§ 211/5)</a:t>
            </a:r>
            <a:endParaRPr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5212"/>
            <a:ext cx="8121015" cy="351057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83590">
              <a:lnSpc>
                <a:spcPct val="100000"/>
              </a:lnSpc>
              <a:spcBef>
                <a:spcPts val="95"/>
              </a:spcBef>
            </a:pPr>
            <a:r>
              <a:rPr lang="cs-CZ" sz="2800" spc="-5" dirty="0">
                <a:latin typeface="Arial"/>
                <a:cs typeface="Arial"/>
              </a:rPr>
              <a:t>Nadlimitní úprava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5"/>
              </a:spcBef>
            </a:pPr>
            <a:r>
              <a:rPr sz="2800" spc="-5" dirty="0">
                <a:latin typeface="Arial"/>
                <a:cs typeface="Arial"/>
              </a:rPr>
              <a:t>v ZD lze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stanovit</a:t>
            </a:r>
          </a:p>
          <a:p>
            <a:pPr marL="469900">
              <a:lnSpc>
                <a:spcPct val="100000"/>
              </a:lnSpc>
              <a:spcBef>
                <a:spcPts val="1590"/>
              </a:spcBef>
            </a:pPr>
            <a:r>
              <a:rPr sz="2400" spc="-5" dirty="0">
                <a:latin typeface="Arial"/>
                <a:cs typeface="Arial"/>
              </a:rPr>
              <a:t>cenu nebo </a:t>
            </a:r>
            <a:r>
              <a:rPr sz="2400" spc="-30" dirty="0">
                <a:latin typeface="Arial"/>
                <a:cs typeface="Arial"/>
              </a:rPr>
              <a:t>náklady, </a:t>
            </a:r>
            <a:r>
              <a:rPr sz="2400" dirty="0">
                <a:latin typeface="Arial"/>
                <a:cs typeface="Arial"/>
              </a:rPr>
              <a:t>které </a:t>
            </a:r>
            <a:r>
              <a:rPr sz="2400" spc="-5" dirty="0">
                <a:latin typeface="Arial"/>
                <a:cs typeface="Arial"/>
              </a:rPr>
              <a:t>bude považovat </a:t>
            </a:r>
            <a:r>
              <a:rPr sz="2400" dirty="0">
                <a:latin typeface="Arial"/>
                <a:cs typeface="Arial"/>
              </a:rPr>
              <a:t>za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mimořádně</a:t>
            </a:r>
          </a:p>
          <a:p>
            <a:pPr marL="756285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nízkou nabídkovou cenu,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nebo</a:t>
            </a:r>
            <a:endParaRPr sz="24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latin typeface="Arial"/>
                <a:cs typeface="Arial"/>
              </a:rPr>
              <a:t>způsob určení mimořádně nízké nabídkové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ceny</a:t>
            </a:r>
          </a:p>
          <a:p>
            <a:pPr marL="12700" marR="1708785">
              <a:lnSpc>
                <a:spcPct val="100000"/>
              </a:lnSpc>
              <a:spcBef>
                <a:spcPts val="980"/>
              </a:spcBef>
            </a:pPr>
            <a:r>
              <a:rPr sz="2800" spc="-5" dirty="0">
                <a:latin typeface="Arial"/>
                <a:cs typeface="Arial"/>
              </a:rPr>
              <a:t>písemné zdůvodnění způsobu stanovení  mimořádně nízké nabídkové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ceny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647573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Mimořádně </a:t>
            </a:r>
            <a:r>
              <a:rPr dirty="0"/>
              <a:t>nízká </a:t>
            </a:r>
            <a:r>
              <a:rPr spc="-5" dirty="0"/>
              <a:t>nabídková</a:t>
            </a:r>
            <a:r>
              <a:rPr spc="-105" dirty="0"/>
              <a:t> </a:t>
            </a:r>
            <a:r>
              <a:rPr spc="-5" dirty="0"/>
              <a:t>cena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266636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Postup </a:t>
            </a:r>
            <a:r>
              <a:rPr dirty="0"/>
              <a:t>v</a:t>
            </a:r>
            <a:r>
              <a:rPr spc="-90" dirty="0"/>
              <a:t> </a:t>
            </a:r>
            <a:r>
              <a:rPr dirty="0"/>
              <a:t>ZPŘ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86232" y="2574163"/>
            <a:ext cx="1618615" cy="1205865"/>
            <a:chOff x="386232" y="2574163"/>
            <a:chExt cx="1618615" cy="1205865"/>
          </a:xfrm>
        </p:grpSpPr>
        <p:sp>
          <p:nvSpPr>
            <p:cNvPr id="4" name="object 4"/>
            <p:cNvSpPr/>
            <p:nvPr/>
          </p:nvSpPr>
          <p:spPr>
            <a:xfrm>
              <a:off x="398932" y="2586863"/>
              <a:ext cx="1593215" cy="1180465"/>
            </a:xfrm>
            <a:custGeom>
              <a:avLst/>
              <a:gdLst/>
              <a:ahLst/>
              <a:cxnLst/>
              <a:rect l="l" t="t" r="r" b="b"/>
              <a:pathLst>
                <a:path w="1593214" h="1180464">
                  <a:moveTo>
                    <a:pt x="1475079" y="0"/>
                  </a:moveTo>
                  <a:lnTo>
                    <a:pt x="117982" y="0"/>
                  </a:lnTo>
                  <a:lnTo>
                    <a:pt x="72057" y="9272"/>
                  </a:lnTo>
                  <a:lnTo>
                    <a:pt x="34555" y="34559"/>
                  </a:lnTo>
                  <a:lnTo>
                    <a:pt x="9271" y="72062"/>
                  </a:lnTo>
                  <a:lnTo>
                    <a:pt x="0" y="117983"/>
                  </a:lnTo>
                  <a:lnTo>
                    <a:pt x="0" y="1061974"/>
                  </a:lnTo>
                  <a:lnTo>
                    <a:pt x="9271" y="1107894"/>
                  </a:lnTo>
                  <a:lnTo>
                    <a:pt x="34555" y="1145397"/>
                  </a:lnTo>
                  <a:lnTo>
                    <a:pt x="72057" y="1170684"/>
                  </a:lnTo>
                  <a:lnTo>
                    <a:pt x="117982" y="1179957"/>
                  </a:lnTo>
                  <a:lnTo>
                    <a:pt x="1475079" y="1179957"/>
                  </a:lnTo>
                  <a:lnTo>
                    <a:pt x="1521000" y="1170684"/>
                  </a:lnTo>
                  <a:lnTo>
                    <a:pt x="1558502" y="1145397"/>
                  </a:lnTo>
                  <a:lnTo>
                    <a:pt x="1583789" y="1107894"/>
                  </a:lnTo>
                  <a:lnTo>
                    <a:pt x="1593062" y="1061974"/>
                  </a:lnTo>
                  <a:lnTo>
                    <a:pt x="1593062" y="117983"/>
                  </a:lnTo>
                  <a:lnTo>
                    <a:pt x="1583789" y="72062"/>
                  </a:lnTo>
                  <a:lnTo>
                    <a:pt x="1558502" y="34559"/>
                  </a:lnTo>
                  <a:lnTo>
                    <a:pt x="1521000" y="9272"/>
                  </a:lnTo>
                  <a:lnTo>
                    <a:pt x="14750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98932" y="2586863"/>
              <a:ext cx="1593215" cy="1180465"/>
            </a:xfrm>
            <a:custGeom>
              <a:avLst/>
              <a:gdLst/>
              <a:ahLst/>
              <a:cxnLst/>
              <a:rect l="l" t="t" r="r" b="b"/>
              <a:pathLst>
                <a:path w="1593214" h="1180464">
                  <a:moveTo>
                    <a:pt x="0" y="117983"/>
                  </a:moveTo>
                  <a:lnTo>
                    <a:pt x="9271" y="72062"/>
                  </a:lnTo>
                  <a:lnTo>
                    <a:pt x="34555" y="34559"/>
                  </a:lnTo>
                  <a:lnTo>
                    <a:pt x="72057" y="9272"/>
                  </a:lnTo>
                  <a:lnTo>
                    <a:pt x="117982" y="0"/>
                  </a:lnTo>
                  <a:lnTo>
                    <a:pt x="1475079" y="0"/>
                  </a:lnTo>
                  <a:lnTo>
                    <a:pt x="1521000" y="9272"/>
                  </a:lnTo>
                  <a:lnTo>
                    <a:pt x="1558502" y="34559"/>
                  </a:lnTo>
                  <a:lnTo>
                    <a:pt x="1583789" y="72062"/>
                  </a:lnTo>
                  <a:lnTo>
                    <a:pt x="1593062" y="117983"/>
                  </a:lnTo>
                  <a:lnTo>
                    <a:pt x="1593062" y="1061974"/>
                  </a:lnTo>
                  <a:lnTo>
                    <a:pt x="1583789" y="1107894"/>
                  </a:lnTo>
                  <a:lnTo>
                    <a:pt x="1558502" y="1145397"/>
                  </a:lnTo>
                  <a:lnTo>
                    <a:pt x="1521000" y="1170684"/>
                  </a:lnTo>
                  <a:lnTo>
                    <a:pt x="1475079" y="1179957"/>
                  </a:lnTo>
                  <a:lnTo>
                    <a:pt x="117982" y="1179957"/>
                  </a:lnTo>
                  <a:lnTo>
                    <a:pt x="72057" y="1170684"/>
                  </a:lnTo>
                  <a:lnTo>
                    <a:pt x="34555" y="1145397"/>
                  </a:lnTo>
                  <a:lnTo>
                    <a:pt x="9271" y="1107894"/>
                  </a:lnTo>
                  <a:lnTo>
                    <a:pt x="0" y="1061974"/>
                  </a:lnTo>
                  <a:lnTo>
                    <a:pt x="0" y="117983"/>
                  </a:lnTo>
                  <a:close/>
                </a:path>
              </a:pathLst>
            </a:custGeom>
            <a:ln w="25400">
              <a:solidFill>
                <a:srgbClr val="0000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67334" y="2768853"/>
            <a:ext cx="1256665" cy="77406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 algn="ctr">
              <a:lnSpc>
                <a:spcPct val="86400"/>
              </a:lnSpc>
              <a:spcBef>
                <a:spcPts val="390"/>
              </a:spcBef>
            </a:pPr>
            <a:r>
              <a:rPr sz="1800" spc="-5" dirty="0">
                <a:latin typeface="Arial"/>
                <a:cs typeface="Arial"/>
              </a:rPr>
              <a:t>Zahájení  zadávacího  řízení </a:t>
            </a:r>
            <a:r>
              <a:rPr sz="1800" dirty="0">
                <a:latin typeface="Arial"/>
                <a:cs typeface="Arial"/>
              </a:rPr>
              <a:t>(§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53)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151379" y="2979292"/>
            <a:ext cx="337820" cy="395605"/>
          </a:xfrm>
          <a:custGeom>
            <a:avLst/>
            <a:gdLst/>
            <a:ahLst/>
            <a:cxnLst/>
            <a:rect l="l" t="t" r="r" b="b"/>
            <a:pathLst>
              <a:path w="337819" h="395604">
                <a:moveTo>
                  <a:pt x="168909" y="0"/>
                </a:moveTo>
                <a:lnTo>
                  <a:pt x="168909" y="78994"/>
                </a:lnTo>
                <a:lnTo>
                  <a:pt x="0" y="78994"/>
                </a:lnTo>
                <a:lnTo>
                  <a:pt x="0" y="316103"/>
                </a:lnTo>
                <a:lnTo>
                  <a:pt x="168909" y="316103"/>
                </a:lnTo>
                <a:lnTo>
                  <a:pt x="168909" y="395097"/>
                </a:lnTo>
                <a:lnTo>
                  <a:pt x="337693" y="197485"/>
                </a:lnTo>
                <a:lnTo>
                  <a:pt x="168909" y="0"/>
                </a:lnTo>
                <a:close/>
              </a:path>
            </a:pathLst>
          </a:custGeom>
          <a:solidFill>
            <a:srgbClr val="AAAAC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2616580" y="2574163"/>
            <a:ext cx="1618615" cy="1205865"/>
            <a:chOff x="2616580" y="2574163"/>
            <a:chExt cx="1618615" cy="1205865"/>
          </a:xfrm>
        </p:grpSpPr>
        <p:sp>
          <p:nvSpPr>
            <p:cNvPr id="9" name="object 9"/>
            <p:cNvSpPr/>
            <p:nvPr/>
          </p:nvSpPr>
          <p:spPr>
            <a:xfrm>
              <a:off x="2629280" y="2586863"/>
              <a:ext cx="1593215" cy="1180465"/>
            </a:xfrm>
            <a:custGeom>
              <a:avLst/>
              <a:gdLst/>
              <a:ahLst/>
              <a:cxnLst/>
              <a:rect l="l" t="t" r="r" b="b"/>
              <a:pathLst>
                <a:path w="1593214" h="1180464">
                  <a:moveTo>
                    <a:pt x="1475105" y="0"/>
                  </a:moveTo>
                  <a:lnTo>
                    <a:pt x="117982" y="0"/>
                  </a:lnTo>
                  <a:lnTo>
                    <a:pt x="72062" y="9272"/>
                  </a:lnTo>
                  <a:lnTo>
                    <a:pt x="34559" y="34559"/>
                  </a:lnTo>
                  <a:lnTo>
                    <a:pt x="9272" y="72062"/>
                  </a:lnTo>
                  <a:lnTo>
                    <a:pt x="0" y="117983"/>
                  </a:lnTo>
                  <a:lnTo>
                    <a:pt x="0" y="1061974"/>
                  </a:lnTo>
                  <a:lnTo>
                    <a:pt x="9272" y="1107894"/>
                  </a:lnTo>
                  <a:lnTo>
                    <a:pt x="34559" y="1145397"/>
                  </a:lnTo>
                  <a:lnTo>
                    <a:pt x="72062" y="1170684"/>
                  </a:lnTo>
                  <a:lnTo>
                    <a:pt x="117982" y="1179957"/>
                  </a:lnTo>
                  <a:lnTo>
                    <a:pt x="1475105" y="1179957"/>
                  </a:lnTo>
                  <a:lnTo>
                    <a:pt x="1521025" y="1170684"/>
                  </a:lnTo>
                  <a:lnTo>
                    <a:pt x="1558528" y="1145397"/>
                  </a:lnTo>
                  <a:lnTo>
                    <a:pt x="1583815" y="1107894"/>
                  </a:lnTo>
                  <a:lnTo>
                    <a:pt x="1593088" y="1061974"/>
                  </a:lnTo>
                  <a:lnTo>
                    <a:pt x="1593088" y="117983"/>
                  </a:lnTo>
                  <a:lnTo>
                    <a:pt x="1583815" y="72062"/>
                  </a:lnTo>
                  <a:lnTo>
                    <a:pt x="1558528" y="34559"/>
                  </a:lnTo>
                  <a:lnTo>
                    <a:pt x="1521025" y="9272"/>
                  </a:lnTo>
                  <a:lnTo>
                    <a:pt x="14751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29280" y="2586863"/>
              <a:ext cx="1593215" cy="1180465"/>
            </a:xfrm>
            <a:custGeom>
              <a:avLst/>
              <a:gdLst/>
              <a:ahLst/>
              <a:cxnLst/>
              <a:rect l="l" t="t" r="r" b="b"/>
              <a:pathLst>
                <a:path w="1593214" h="1180464">
                  <a:moveTo>
                    <a:pt x="0" y="117983"/>
                  </a:moveTo>
                  <a:lnTo>
                    <a:pt x="9272" y="72062"/>
                  </a:lnTo>
                  <a:lnTo>
                    <a:pt x="34559" y="34559"/>
                  </a:lnTo>
                  <a:lnTo>
                    <a:pt x="72062" y="9272"/>
                  </a:lnTo>
                  <a:lnTo>
                    <a:pt x="117982" y="0"/>
                  </a:lnTo>
                  <a:lnTo>
                    <a:pt x="1475105" y="0"/>
                  </a:lnTo>
                  <a:lnTo>
                    <a:pt x="1521025" y="9272"/>
                  </a:lnTo>
                  <a:lnTo>
                    <a:pt x="1558528" y="34559"/>
                  </a:lnTo>
                  <a:lnTo>
                    <a:pt x="1583815" y="72062"/>
                  </a:lnTo>
                  <a:lnTo>
                    <a:pt x="1593088" y="117983"/>
                  </a:lnTo>
                  <a:lnTo>
                    <a:pt x="1593088" y="1061974"/>
                  </a:lnTo>
                  <a:lnTo>
                    <a:pt x="1583815" y="1107894"/>
                  </a:lnTo>
                  <a:lnTo>
                    <a:pt x="1558528" y="1145397"/>
                  </a:lnTo>
                  <a:lnTo>
                    <a:pt x="1521025" y="1170684"/>
                  </a:lnTo>
                  <a:lnTo>
                    <a:pt x="1475105" y="1179957"/>
                  </a:lnTo>
                  <a:lnTo>
                    <a:pt x="117982" y="1179957"/>
                  </a:lnTo>
                  <a:lnTo>
                    <a:pt x="72062" y="1170684"/>
                  </a:lnTo>
                  <a:lnTo>
                    <a:pt x="34559" y="1145397"/>
                  </a:lnTo>
                  <a:lnTo>
                    <a:pt x="9272" y="1107894"/>
                  </a:lnTo>
                  <a:lnTo>
                    <a:pt x="0" y="1061974"/>
                  </a:lnTo>
                  <a:lnTo>
                    <a:pt x="0" y="117983"/>
                  </a:lnTo>
                  <a:close/>
                </a:path>
              </a:pathLst>
            </a:custGeom>
            <a:ln w="25399">
              <a:solidFill>
                <a:srgbClr val="0000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817622" y="2768853"/>
            <a:ext cx="1219200" cy="77406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 algn="ctr">
              <a:lnSpc>
                <a:spcPct val="86400"/>
              </a:lnSpc>
              <a:spcBef>
                <a:spcPts val="390"/>
              </a:spcBef>
            </a:pPr>
            <a:r>
              <a:rPr sz="1800" spc="-5" dirty="0">
                <a:latin typeface="Arial"/>
                <a:cs typeface="Arial"/>
              </a:rPr>
              <a:t>Konec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lhůty  </a:t>
            </a:r>
            <a:r>
              <a:rPr sz="1800" spc="-5" dirty="0">
                <a:latin typeface="Arial"/>
                <a:cs typeface="Arial"/>
              </a:rPr>
              <a:t>pro </a:t>
            </a:r>
            <a:r>
              <a:rPr sz="1800" spc="-10" dirty="0">
                <a:latin typeface="Arial"/>
                <a:cs typeface="Arial"/>
              </a:rPr>
              <a:t>podání  nabídek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381753" y="2979292"/>
            <a:ext cx="337820" cy="395605"/>
          </a:xfrm>
          <a:custGeom>
            <a:avLst/>
            <a:gdLst/>
            <a:ahLst/>
            <a:cxnLst/>
            <a:rect l="l" t="t" r="r" b="b"/>
            <a:pathLst>
              <a:path w="337820" h="395604">
                <a:moveTo>
                  <a:pt x="168910" y="0"/>
                </a:moveTo>
                <a:lnTo>
                  <a:pt x="168910" y="78994"/>
                </a:lnTo>
                <a:lnTo>
                  <a:pt x="0" y="78994"/>
                </a:lnTo>
                <a:lnTo>
                  <a:pt x="0" y="316103"/>
                </a:lnTo>
                <a:lnTo>
                  <a:pt x="168910" y="316103"/>
                </a:lnTo>
                <a:lnTo>
                  <a:pt x="168910" y="395097"/>
                </a:lnTo>
                <a:lnTo>
                  <a:pt x="337693" y="197485"/>
                </a:lnTo>
                <a:lnTo>
                  <a:pt x="168910" y="0"/>
                </a:lnTo>
                <a:close/>
              </a:path>
            </a:pathLst>
          </a:custGeom>
          <a:solidFill>
            <a:srgbClr val="AAAAC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4846954" y="2574163"/>
            <a:ext cx="1618615" cy="1205865"/>
            <a:chOff x="4846954" y="2574163"/>
            <a:chExt cx="1618615" cy="1205865"/>
          </a:xfrm>
        </p:grpSpPr>
        <p:sp>
          <p:nvSpPr>
            <p:cNvPr id="14" name="object 14"/>
            <p:cNvSpPr/>
            <p:nvPr/>
          </p:nvSpPr>
          <p:spPr>
            <a:xfrm>
              <a:off x="4859654" y="2586863"/>
              <a:ext cx="1593215" cy="1180465"/>
            </a:xfrm>
            <a:custGeom>
              <a:avLst/>
              <a:gdLst/>
              <a:ahLst/>
              <a:cxnLst/>
              <a:rect l="l" t="t" r="r" b="b"/>
              <a:pathLst>
                <a:path w="1593214" h="1180464">
                  <a:moveTo>
                    <a:pt x="1475105" y="0"/>
                  </a:moveTo>
                  <a:lnTo>
                    <a:pt x="117983" y="0"/>
                  </a:lnTo>
                  <a:lnTo>
                    <a:pt x="72062" y="9272"/>
                  </a:lnTo>
                  <a:lnTo>
                    <a:pt x="34559" y="34559"/>
                  </a:lnTo>
                  <a:lnTo>
                    <a:pt x="9272" y="72062"/>
                  </a:lnTo>
                  <a:lnTo>
                    <a:pt x="0" y="117983"/>
                  </a:lnTo>
                  <a:lnTo>
                    <a:pt x="0" y="1061974"/>
                  </a:lnTo>
                  <a:lnTo>
                    <a:pt x="9272" y="1107894"/>
                  </a:lnTo>
                  <a:lnTo>
                    <a:pt x="34559" y="1145397"/>
                  </a:lnTo>
                  <a:lnTo>
                    <a:pt x="72062" y="1170684"/>
                  </a:lnTo>
                  <a:lnTo>
                    <a:pt x="117983" y="1179957"/>
                  </a:lnTo>
                  <a:lnTo>
                    <a:pt x="1475105" y="1179957"/>
                  </a:lnTo>
                  <a:lnTo>
                    <a:pt x="1521025" y="1170684"/>
                  </a:lnTo>
                  <a:lnTo>
                    <a:pt x="1558528" y="1145397"/>
                  </a:lnTo>
                  <a:lnTo>
                    <a:pt x="1583815" y="1107894"/>
                  </a:lnTo>
                  <a:lnTo>
                    <a:pt x="1593088" y="1061974"/>
                  </a:lnTo>
                  <a:lnTo>
                    <a:pt x="1593088" y="117983"/>
                  </a:lnTo>
                  <a:lnTo>
                    <a:pt x="1583815" y="72062"/>
                  </a:lnTo>
                  <a:lnTo>
                    <a:pt x="1558528" y="34559"/>
                  </a:lnTo>
                  <a:lnTo>
                    <a:pt x="1521025" y="9272"/>
                  </a:lnTo>
                  <a:lnTo>
                    <a:pt x="14751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859654" y="2586863"/>
              <a:ext cx="1593215" cy="1180465"/>
            </a:xfrm>
            <a:custGeom>
              <a:avLst/>
              <a:gdLst/>
              <a:ahLst/>
              <a:cxnLst/>
              <a:rect l="l" t="t" r="r" b="b"/>
              <a:pathLst>
                <a:path w="1593214" h="1180464">
                  <a:moveTo>
                    <a:pt x="0" y="117983"/>
                  </a:moveTo>
                  <a:lnTo>
                    <a:pt x="9272" y="72062"/>
                  </a:lnTo>
                  <a:lnTo>
                    <a:pt x="34559" y="34559"/>
                  </a:lnTo>
                  <a:lnTo>
                    <a:pt x="72062" y="9272"/>
                  </a:lnTo>
                  <a:lnTo>
                    <a:pt x="117983" y="0"/>
                  </a:lnTo>
                  <a:lnTo>
                    <a:pt x="1475105" y="0"/>
                  </a:lnTo>
                  <a:lnTo>
                    <a:pt x="1521025" y="9272"/>
                  </a:lnTo>
                  <a:lnTo>
                    <a:pt x="1558528" y="34559"/>
                  </a:lnTo>
                  <a:lnTo>
                    <a:pt x="1583815" y="72062"/>
                  </a:lnTo>
                  <a:lnTo>
                    <a:pt x="1593088" y="117983"/>
                  </a:lnTo>
                  <a:lnTo>
                    <a:pt x="1593088" y="1061974"/>
                  </a:lnTo>
                  <a:lnTo>
                    <a:pt x="1583815" y="1107894"/>
                  </a:lnTo>
                  <a:lnTo>
                    <a:pt x="1558528" y="1145397"/>
                  </a:lnTo>
                  <a:lnTo>
                    <a:pt x="1521025" y="1170684"/>
                  </a:lnTo>
                  <a:lnTo>
                    <a:pt x="1475105" y="1179957"/>
                  </a:lnTo>
                  <a:lnTo>
                    <a:pt x="117983" y="1179957"/>
                  </a:lnTo>
                  <a:lnTo>
                    <a:pt x="72062" y="1170684"/>
                  </a:lnTo>
                  <a:lnTo>
                    <a:pt x="34559" y="1145397"/>
                  </a:lnTo>
                  <a:lnTo>
                    <a:pt x="9272" y="1107894"/>
                  </a:lnTo>
                  <a:lnTo>
                    <a:pt x="0" y="1061974"/>
                  </a:lnTo>
                  <a:lnTo>
                    <a:pt x="0" y="117983"/>
                  </a:lnTo>
                  <a:close/>
                </a:path>
              </a:pathLst>
            </a:custGeom>
            <a:ln w="25399">
              <a:solidFill>
                <a:srgbClr val="0000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5036311" y="2768853"/>
            <a:ext cx="1240155" cy="77406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49860" marR="142240" algn="ctr">
              <a:lnSpc>
                <a:spcPts val="1870"/>
              </a:lnSpc>
              <a:spcBef>
                <a:spcPts val="405"/>
              </a:spcBef>
            </a:pPr>
            <a:r>
              <a:rPr sz="1800" dirty="0">
                <a:latin typeface="Arial"/>
                <a:cs typeface="Arial"/>
              </a:rPr>
              <a:t>O</a:t>
            </a:r>
            <a:r>
              <a:rPr sz="1800" spc="5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evír</a:t>
            </a:r>
            <a:r>
              <a:rPr sz="1800" spc="-10" dirty="0">
                <a:latin typeface="Arial"/>
                <a:cs typeface="Arial"/>
              </a:rPr>
              <a:t>á</a:t>
            </a:r>
            <a:r>
              <a:rPr sz="1800" spc="-5" dirty="0">
                <a:latin typeface="Arial"/>
                <a:cs typeface="Arial"/>
              </a:rPr>
              <a:t>ní  </a:t>
            </a:r>
            <a:r>
              <a:rPr sz="1800" spc="-10" dirty="0">
                <a:latin typeface="Arial"/>
                <a:cs typeface="Arial"/>
              </a:rPr>
              <a:t>nabídek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1850"/>
              </a:lnSpc>
            </a:pPr>
            <a:r>
              <a:rPr sz="1800" dirty="0">
                <a:latin typeface="Arial"/>
                <a:cs typeface="Arial"/>
              </a:rPr>
              <a:t>(§ </a:t>
            </a:r>
            <a:r>
              <a:rPr sz="1800" spc="-5" dirty="0">
                <a:latin typeface="Arial"/>
                <a:cs typeface="Arial"/>
              </a:rPr>
              <a:t>109,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110)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612128" y="2979292"/>
            <a:ext cx="337820" cy="395605"/>
          </a:xfrm>
          <a:custGeom>
            <a:avLst/>
            <a:gdLst/>
            <a:ahLst/>
            <a:cxnLst/>
            <a:rect l="l" t="t" r="r" b="b"/>
            <a:pathLst>
              <a:path w="337820" h="395604">
                <a:moveTo>
                  <a:pt x="168782" y="0"/>
                </a:moveTo>
                <a:lnTo>
                  <a:pt x="168782" y="78994"/>
                </a:lnTo>
                <a:lnTo>
                  <a:pt x="0" y="78994"/>
                </a:lnTo>
                <a:lnTo>
                  <a:pt x="0" y="316103"/>
                </a:lnTo>
                <a:lnTo>
                  <a:pt x="168782" y="316103"/>
                </a:lnTo>
                <a:lnTo>
                  <a:pt x="168782" y="395097"/>
                </a:lnTo>
                <a:lnTo>
                  <a:pt x="337693" y="197485"/>
                </a:lnTo>
                <a:lnTo>
                  <a:pt x="168782" y="0"/>
                </a:lnTo>
                <a:close/>
              </a:path>
            </a:pathLst>
          </a:custGeom>
          <a:solidFill>
            <a:srgbClr val="AAAAC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7077329" y="2574163"/>
            <a:ext cx="1618615" cy="1205865"/>
            <a:chOff x="7077329" y="2574163"/>
            <a:chExt cx="1618615" cy="1205865"/>
          </a:xfrm>
        </p:grpSpPr>
        <p:sp>
          <p:nvSpPr>
            <p:cNvPr id="19" name="object 19"/>
            <p:cNvSpPr/>
            <p:nvPr/>
          </p:nvSpPr>
          <p:spPr>
            <a:xfrm>
              <a:off x="7090029" y="2586863"/>
              <a:ext cx="1593215" cy="1180465"/>
            </a:xfrm>
            <a:custGeom>
              <a:avLst/>
              <a:gdLst/>
              <a:ahLst/>
              <a:cxnLst/>
              <a:rect l="l" t="t" r="r" b="b"/>
              <a:pathLst>
                <a:path w="1593215" h="1180464">
                  <a:moveTo>
                    <a:pt x="1475104" y="0"/>
                  </a:moveTo>
                  <a:lnTo>
                    <a:pt x="117982" y="0"/>
                  </a:lnTo>
                  <a:lnTo>
                    <a:pt x="72062" y="9272"/>
                  </a:lnTo>
                  <a:lnTo>
                    <a:pt x="34559" y="34559"/>
                  </a:lnTo>
                  <a:lnTo>
                    <a:pt x="9272" y="72062"/>
                  </a:lnTo>
                  <a:lnTo>
                    <a:pt x="0" y="117983"/>
                  </a:lnTo>
                  <a:lnTo>
                    <a:pt x="0" y="1061974"/>
                  </a:lnTo>
                  <a:lnTo>
                    <a:pt x="9272" y="1107894"/>
                  </a:lnTo>
                  <a:lnTo>
                    <a:pt x="34559" y="1145397"/>
                  </a:lnTo>
                  <a:lnTo>
                    <a:pt x="72062" y="1170684"/>
                  </a:lnTo>
                  <a:lnTo>
                    <a:pt x="117982" y="1179957"/>
                  </a:lnTo>
                  <a:lnTo>
                    <a:pt x="1475104" y="1179957"/>
                  </a:lnTo>
                  <a:lnTo>
                    <a:pt x="1521025" y="1170684"/>
                  </a:lnTo>
                  <a:lnTo>
                    <a:pt x="1558528" y="1145397"/>
                  </a:lnTo>
                  <a:lnTo>
                    <a:pt x="1583815" y="1107894"/>
                  </a:lnTo>
                  <a:lnTo>
                    <a:pt x="1593088" y="1061974"/>
                  </a:lnTo>
                  <a:lnTo>
                    <a:pt x="1593088" y="117983"/>
                  </a:lnTo>
                  <a:lnTo>
                    <a:pt x="1583815" y="72062"/>
                  </a:lnTo>
                  <a:lnTo>
                    <a:pt x="1558528" y="34559"/>
                  </a:lnTo>
                  <a:lnTo>
                    <a:pt x="1521025" y="9272"/>
                  </a:lnTo>
                  <a:lnTo>
                    <a:pt x="14751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090029" y="2586863"/>
              <a:ext cx="1593215" cy="1180465"/>
            </a:xfrm>
            <a:custGeom>
              <a:avLst/>
              <a:gdLst/>
              <a:ahLst/>
              <a:cxnLst/>
              <a:rect l="l" t="t" r="r" b="b"/>
              <a:pathLst>
                <a:path w="1593215" h="1180464">
                  <a:moveTo>
                    <a:pt x="0" y="117983"/>
                  </a:moveTo>
                  <a:lnTo>
                    <a:pt x="9272" y="72062"/>
                  </a:lnTo>
                  <a:lnTo>
                    <a:pt x="34559" y="34559"/>
                  </a:lnTo>
                  <a:lnTo>
                    <a:pt x="72062" y="9272"/>
                  </a:lnTo>
                  <a:lnTo>
                    <a:pt x="117982" y="0"/>
                  </a:lnTo>
                  <a:lnTo>
                    <a:pt x="1475104" y="0"/>
                  </a:lnTo>
                  <a:lnTo>
                    <a:pt x="1521025" y="9272"/>
                  </a:lnTo>
                  <a:lnTo>
                    <a:pt x="1558528" y="34559"/>
                  </a:lnTo>
                  <a:lnTo>
                    <a:pt x="1583815" y="72062"/>
                  </a:lnTo>
                  <a:lnTo>
                    <a:pt x="1593088" y="117983"/>
                  </a:lnTo>
                  <a:lnTo>
                    <a:pt x="1593088" y="1061974"/>
                  </a:lnTo>
                  <a:lnTo>
                    <a:pt x="1583815" y="1107894"/>
                  </a:lnTo>
                  <a:lnTo>
                    <a:pt x="1558528" y="1145397"/>
                  </a:lnTo>
                  <a:lnTo>
                    <a:pt x="1521025" y="1170684"/>
                  </a:lnTo>
                  <a:lnTo>
                    <a:pt x="1475104" y="1179957"/>
                  </a:lnTo>
                  <a:lnTo>
                    <a:pt x="117982" y="1179957"/>
                  </a:lnTo>
                  <a:lnTo>
                    <a:pt x="72062" y="1170684"/>
                  </a:lnTo>
                  <a:lnTo>
                    <a:pt x="34559" y="1145397"/>
                  </a:lnTo>
                  <a:lnTo>
                    <a:pt x="9272" y="1107894"/>
                  </a:lnTo>
                  <a:lnTo>
                    <a:pt x="0" y="1061974"/>
                  </a:lnTo>
                  <a:lnTo>
                    <a:pt x="0" y="117983"/>
                  </a:lnTo>
                  <a:close/>
                </a:path>
              </a:pathLst>
            </a:custGeom>
            <a:ln w="25400">
              <a:solidFill>
                <a:srgbClr val="0000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7245857" y="2650312"/>
            <a:ext cx="1282065" cy="101028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 algn="ctr">
              <a:lnSpc>
                <a:spcPct val="86300"/>
              </a:lnSpc>
              <a:spcBef>
                <a:spcPts val="395"/>
              </a:spcBef>
            </a:pPr>
            <a:r>
              <a:rPr sz="1800" spc="-5" dirty="0">
                <a:latin typeface="Arial"/>
                <a:cs typeface="Arial"/>
              </a:rPr>
              <a:t>Posouzení  splnění  </a:t>
            </a:r>
            <a:r>
              <a:rPr sz="1800" spc="-10" dirty="0">
                <a:latin typeface="Arial"/>
                <a:cs typeface="Arial"/>
              </a:rPr>
              <a:t>podmínek  </a:t>
            </a:r>
            <a:r>
              <a:rPr sz="1800" spc="-5" dirty="0">
                <a:latin typeface="Arial"/>
                <a:cs typeface="Arial"/>
              </a:rPr>
              <a:t>účasti </a:t>
            </a:r>
            <a:r>
              <a:rPr sz="1800" dirty="0">
                <a:latin typeface="Arial"/>
                <a:cs typeface="Arial"/>
              </a:rPr>
              <a:t>(§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37)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386473" y="4627245"/>
            <a:ext cx="1616710" cy="1203960"/>
            <a:chOff x="386473" y="4627245"/>
            <a:chExt cx="1616710" cy="1203960"/>
          </a:xfrm>
        </p:grpSpPr>
        <p:sp>
          <p:nvSpPr>
            <p:cNvPr id="23" name="object 23"/>
            <p:cNvSpPr/>
            <p:nvPr/>
          </p:nvSpPr>
          <p:spPr>
            <a:xfrm>
              <a:off x="399173" y="4639945"/>
              <a:ext cx="1591310" cy="1178560"/>
            </a:xfrm>
            <a:custGeom>
              <a:avLst/>
              <a:gdLst/>
              <a:ahLst/>
              <a:cxnLst/>
              <a:rect l="l" t="t" r="r" b="b"/>
              <a:pathLst>
                <a:path w="1591310" h="1178560">
                  <a:moveTo>
                    <a:pt x="1473187" y="0"/>
                  </a:moveTo>
                  <a:lnTo>
                    <a:pt x="117843" y="0"/>
                  </a:lnTo>
                  <a:lnTo>
                    <a:pt x="71971" y="9270"/>
                  </a:lnTo>
                  <a:lnTo>
                    <a:pt x="34513" y="34543"/>
                  </a:lnTo>
                  <a:lnTo>
                    <a:pt x="9260" y="72008"/>
                  </a:lnTo>
                  <a:lnTo>
                    <a:pt x="0" y="117855"/>
                  </a:lnTo>
                  <a:lnTo>
                    <a:pt x="0" y="1060615"/>
                  </a:lnTo>
                  <a:lnTo>
                    <a:pt x="9260" y="1106481"/>
                  </a:lnTo>
                  <a:lnTo>
                    <a:pt x="34513" y="1143939"/>
                  </a:lnTo>
                  <a:lnTo>
                    <a:pt x="71971" y="1169196"/>
                  </a:lnTo>
                  <a:lnTo>
                    <a:pt x="117843" y="1178458"/>
                  </a:lnTo>
                  <a:lnTo>
                    <a:pt x="1473187" y="1178458"/>
                  </a:lnTo>
                  <a:lnTo>
                    <a:pt x="1519087" y="1169196"/>
                  </a:lnTo>
                  <a:lnTo>
                    <a:pt x="1556546" y="1143939"/>
                  </a:lnTo>
                  <a:lnTo>
                    <a:pt x="1581790" y="1106481"/>
                  </a:lnTo>
                  <a:lnTo>
                    <a:pt x="1591043" y="1060615"/>
                  </a:lnTo>
                  <a:lnTo>
                    <a:pt x="1591043" y="117855"/>
                  </a:lnTo>
                  <a:lnTo>
                    <a:pt x="1581790" y="72008"/>
                  </a:lnTo>
                  <a:lnTo>
                    <a:pt x="1556546" y="34543"/>
                  </a:lnTo>
                  <a:lnTo>
                    <a:pt x="1519087" y="9270"/>
                  </a:lnTo>
                  <a:lnTo>
                    <a:pt x="14731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99173" y="4639945"/>
              <a:ext cx="1591310" cy="1178560"/>
            </a:xfrm>
            <a:custGeom>
              <a:avLst/>
              <a:gdLst/>
              <a:ahLst/>
              <a:cxnLst/>
              <a:rect l="l" t="t" r="r" b="b"/>
              <a:pathLst>
                <a:path w="1591310" h="1178560">
                  <a:moveTo>
                    <a:pt x="0" y="117855"/>
                  </a:moveTo>
                  <a:lnTo>
                    <a:pt x="9260" y="72008"/>
                  </a:lnTo>
                  <a:lnTo>
                    <a:pt x="34513" y="34543"/>
                  </a:lnTo>
                  <a:lnTo>
                    <a:pt x="71971" y="9270"/>
                  </a:lnTo>
                  <a:lnTo>
                    <a:pt x="117843" y="0"/>
                  </a:lnTo>
                  <a:lnTo>
                    <a:pt x="1473187" y="0"/>
                  </a:lnTo>
                  <a:lnTo>
                    <a:pt x="1519087" y="9270"/>
                  </a:lnTo>
                  <a:lnTo>
                    <a:pt x="1556546" y="34543"/>
                  </a:lnTo>
                  <a:lnTo>
                    <a:pt x="1581790" y="72008"/>
                  </a:lnTo>
                  <a:lnTo>
                    <a:pt x="1591043" y="117855"/>
                  </a:lnTo>
                  <a:lnTo>
                    <a:pt x="1591043" y="1060615"/>
                  </a:lnTo>
                  <a:lnTo>
                    <a:pt x="1581790" y="1106481"/>
                  </a:lnTo>
                  <a:lnTo>
                    <a:pt x="1556546" y="1143939"/>
                  </a:lnTo>
                  <a:lnTo>
                    <a:pt x="1519087" y="1169196"/>
                  </a:lnTo>
                  <a:lnTo>
                    <a:pt x="1473187" y="1178458"/>
                  </a:lnTo>
                  <a:lnTo>
                    <a:pt x="117843" y="1178458"/>
                  </a:lnTo>
                  <a:lnTo>
                    <a:pt x="71971" y="1169196"/>
                  </a:lnTo>
                  <a:lnTo>
                    <a:pt x="34513" y="1143939"/>
                  </a:lnTo>
                  <a:lnTo>
                    <a:pt x="9260" y="1106481"/>
                  </a:lnTo>
                  <a:lnTo>
                    <a:pt x="0" y="1060615"/>
                  </a:lnTo>
                  <a:lnTo>
                    <a:pt x="0" y="117855"/>
                  </a:lnTo>
                  <a:close/>
                </a:path>
              </a:pathLst>
            </a:custGeom>
            <a:ln w="25400">
              <a:solidFill>
                <a:srgbClr val="0000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631342" y="4821682"/>
            <a:ext cx="1127760" cy="77406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56845" marR="5080" indent="-144780">
              <a:lnSpc>
                <a:spcPct val="86400"/>
              </a:lnSpc>
              <a:spcBef>
                <a:spcPts val="390"/>
              </a:spcBef>
            </a:pPr>
            <a:r>
              <a:rPr sz="1800" spc="-5" dirty="0">
                <a:latin typeface="Arial"/>
                <a:cs typeface="Arial"/>
              </a:rPr>
              <a:t>H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oc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ní  </a:t>
            </a:r>
            <a:r>
              <a:rPr sz="1800" spc="-10" dirty="0">
                <a:latin typeface="Arial"/>
                <a:cs typeface="Arial"/>
              </a:rPr>
              <a:t>nabídek  </a:t>
            </a:r>
            <a:r>
              <a:rPr sz="1800" dirty="0">
                <a:latin typeface="Arial"/>
                <a:cs typeface="Arial"/>
              </a:rPr>
              <a:t>(§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115)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149348" y="5031866"/>
            <a:ext cx="337820" cy="394970"/>
          </a:xfrm>
          <a:custGeom>
            <a:avLst/>
            <a:gdLst/>
            <a:ahLst/>
            <a:cxnLst/>
            <a:rect l="l" t="t" r="r" b="b"/>
            <a:pathLst>
              <a:path w="337819" h="394970">
                <a:moveTo>
                  <a:pt x="168656" y="0"/>
                </a:moveTo>
                <a:lnTo>
                  <a:pt x="168656" y="78993"/>
                </a:lnTo>
                <a:lnTo>
                  <a:pt x="0" y="78993"/>
                </a:lnTo>
                <a:lnTo>
                  <a:pt x="0" y="315721"/>
                </a:lnTo>
                <a:lnTo>
                  <a:pt x="168656" y="315721"/>
                </a:lnTo>
                <a:lnTo>
                  <a:pt x="168656" y="394588"/>
                </a:lnTo>
                <a:lnTo>
                  <a:pt x="337312" y="197357"/>
                </a:lnTo>
                <a:lnTo>
                  <a:pt x="168656" y="0"/>
                </a:lnTo>
                <a:close/>
              </a:path>
            </a:pathLst>
          </a:custGeom>
          <a:solidFill>
            <a:srgbClr val="AAAAC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2614041" y="4627245"/>
            <a:ext cx="1616710" cy="1203960"/>
            <a:chOff x="2614041" y="4627245"/>
            <a:chExt cx="1616710" cy="1203960"/>
          </a:xfrm>
        </p:grpSpPr>
        <p:sp>
          <p:nvSpPr>
            <p:cNvPr id="28" name="object 28"/>
            <p:cNvSpPr/>
            <p:nvPr/>
          </p:nvSpPr>
          <p:spPr>
            <a:xfrm>
              <a:off x="2626741" y="4639945"/>
              <a:ext cx="1591310" cy="1178560"/>
            </a:xfrm>
            <a:custGeom>
              <a:avLst/>
              <a:gdLst/>
              <a:ahLst/>
              <a:cxnLst/>
              <a:rect l="l" t="t" r="r" b="b"/>
              <a:pathLst>
                <a:path w="1591310" h="1178560">
                  <a:moveTo>
                    <a:pt x="1473199" y="0"/>
                  </a:moveTo>
                  <a:lnTo>
                    <a:pt x="117856" y="0"/>
                  </a:lnTo>
                  <a:lnTo>
                    <a:pt x="71955" y="9270"/>
                  </a:lnTo>
                  <a:lnTo>
                    <a:pt x="34496" y="34543"/>
                  </a:lnTo>
                  <a:lnTo>
                    <a:pt x="9253" y="72008"/>
                  </a:lnTo>
                  <a:lnTo>
                    <a:pt x="0" y="117855"/>
                  </a:lnTo>
                  <a:lnTo>
                    <a:pt x="0" y="1060615"/>
                  </a:lnTo>
                  <a:lnTo>
                    <a:pt x="9253" y="1106481"/>
                  </a:lnTo>
                  <a:lnTo>
                    <a:pt x="34496" y="1143939"/>
                  </a:lnTo>
                  <a:lnTo>
                    <a:pt x="71955" y="1169196"/>
                  </a:lnTo>
                  <a:lnTo>
                    <a:pt x="117856" y="1178458"/>
                  </a:lnTo>
                  <a:lnTo>
                    <a:pt x="1473199" y="1178458"/>
                  </a:lnTo>
                  <a:lnTo>
                    <a:pt x="1519046" y="1169196"/>
                  </a:lnTo>
                  <a:lnTo>
                    <a:pt x="1556511" y="1143939"/>
                  </a:lnTo>
                  <a:lnTo>
                    <a:pt x="1581784" y="1106481"/>
                  </a:lnTo>
                  <a:lnTo>
                    <a:pt x="1591056" y="1060615"/>
                  </a:lnTo>
                  <a:lnTo>
                    <a:pt x="1591056" y="117855"/>
                  </a:lnTo>
                  <a:lnTo>
                    <a:pt x="1581784" y="72008"/>
                  </a:lnTo>
                  <a:lnTo>
                    <a:pt x="1556511" y="34543"/>
                  </a:lnTo>
                  <a:lnTo>
                    <a:pt x="1519046" y="9270"/>
                  </a:lnTo>
                  <a:lnTo>
                    <a:pt x="14731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626741" y="4639945"/>
              <a:ext cx="1591310" cy="1178560"/>
            </a:xfrm>
            <a:custGeom>
              <a:avLst/>
              <a:gdLst/>
              <a:ahLst/>
              <a:cxnLst/>
              <a:rect l="l" t="t" r="r" b="b"/>
              <a:pathLst>
                <a:path w="1591310" h="1178560">
                  <a:moveTo>
                    <a:pt x="0" y="117855"/>
                  </a:moveTo>
                  <a:lnTo>
                    <a:pt x="9253" y="72008"/>
                  </a:lnTo>
                  <a:lnTo>
                    <a:pt x="34496" y="34543"/>
                  </a:lnTo>
                  <a:lnTo>
                    <a:pt x="71955" y="9270"/>
                  </a:lnTo>
                  <a:lnTo>
                    <a:pt x="117856" y="0"/>
                  </a:lnTo>
                  <a:lnTo>
                    <a:pt x="1473199" y="0"/>
                  </a:lnTo>
                  <a:lnTo>
                    <a:pt x="1519046" y="9270"/>
                  </a:lnTo>
                  <a:lnTo>
                    <a:pt x="1556511" y="34543"/>
                  </a:lnTo>
                  <a:lnTo>
                    <a:pt x="1581784" y="72008"/>
                  </a:lnTo>
                  <a:lnTo>
                    <a:pt x="1591056" y="117855"/>
                  </a:lnTo>
                  <a:lnTo>
                    <a:pt x="1591056" y="1060615"/>
                  </a:lnTo>
                  <a:lnTo>
                    <a:pt x="1581784" y="1106481"/>
                  </a:lnTo>
                  <a:lnTo>
                    <a:pt x="1556511" y="1143939"/>
                  </a:lnTo>
                  <a:lnTo>
                    <a:pt x="1519046" y="1169196"/>
                  </a:lnTo>
                  <a:lnTo>
                    <a:pt x="1473199" y="1178458"/>
                  </a:lnTo>
                  <a:lnTo>
                    <a:pt x="117856" y="1178458"/>
                  </a:lnTo>
                  <a:lnTo>
                    <a:pt x="71955" y="1169196"/>
                  </a:lnTo>
                  <a:lnTo>
                    <a:pt x="34496" y="1143939"/>
                  </a:lnTo>
                  <a:lnTo>
                    <a:pt x="9253" y="1106481"/>
                  </a:lnTo>
                  <a:lnTo>
                    <a:pt x="0" y="1060615"/>
                  </a:lnTo>
                  <a:lnTo>
                    <a:pt x="0" y="117855"/>
                  </a:lnTo>
                  <a:close/>
                </a:path>
              </a:pathLst>
            </a:custGeom>
            <a:ln w="25400">
              <a:solidFill>
                <a:srgbClr val="0000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2853054" y="4821682"/>
            <a:ext cx="1141095" cy="77406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 indent="-635" algn="ctr">
              <a:lnSpc>
                <a:spcPct val="86400"/>
              </a:lnSpc>
              <a:spcBef>
                <a:spcPts val="390"/>
              </a:spcBef>
            </a:pPr>
            <a:r>
              <a:rPr sz="1800" spc="-5" dirty="0">
                <a:latin typeface="Arial"/>
                <a:cs typeface="Arial"/>
              </a:rPr>
              <a:t>Výběr  d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vat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le  </a:t>
            </a:r>
            <a:r>
              <a:rPr sz="1800" dirty="0">
                <a:latin typeface="Arial"/>
                <a:cs typeface="Arial"/>
              </a:rPr>
              <a:t>(§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122)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376928" y="5031866"/>
            <a:ext cx="337820" cy="394970"/>
          </a:xfrm>
          <a:custGeom>
            <a:avLst/>
            <a:gdLst/>
            <a:ahLst/>
            <a:cxnLst/>
            <a:rect l="l" t="t" r="r" b="b"/>
            <a:pathLst>
              <a:path w="337820" h="394970">
                <a:moveTo>
                  <a:pt x="168656" y="0"/>
                </a:moveTo>
                <a:lnTo>
                  <a:pt x="168656" y="78993"/>
                </a:lnTo>
                <a:lnTo>
                  <a:pt x="0" y="78993"/>
                </a:lnTo>
                <a:lnTo>
                  <a:pt x="0" y="315721"/>
                </a:lnTo>
                <a:lnTo>
                  <a:pt x="168656" y="315721"/>
                </a:lnTo>
                <a:lnTo>
                  <a:pt x="168656" y="394588"/>
                </a:lnTo>
                <a:lnTo>
                  <a:pt x="337312" y="197357"/>
                </a:lnTo>
                <a:lnTo>
                  <a:pt x="168656" y="0"/>
                </a:lnTo>
                <a:close/>
              </a:path>
            </a:pathLst>
          </a:custGeom>
          <a:solidFill>
            <a:srgbClr val="AAAAC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2" name="object 32"/>
          <p:cNvGrpSpPr/>
          <p:nvPr/>
        </p:nvGrpSpPr>
        <p:grpSpPr>
          <a:xfrm>
            <a:off x="4841494" y="4627245"/>
            <a:ext cx="1616710" cy="1203960"/>
            <a:chOff x="4841494" y="4627245"/>
            <a:chExt cx="1616710" cy="1203960"/>
          </a:xfrm>
        </p:grpSpPr>
        <p:sp>
          <p:nvSpPr>
            <p:cNvPr id="33" name="object 33"/>
            <p:cNvSpPr/>
            <p:nvPr/>
          </p:nvSpPr>
          <p:spPr>
            <a:xfrm>
              <a:off x="4854194" y="4639945"/>
              <a:ext cx="1591310" cy="1178560"/>
            </a:xfrm>
            <a:custGeom>
              <a:avLst/>
              <a:gdLst/>
              <a:ahLst/>
              <a:cxnLst/>
              <a:rect l="l" t="t" r="r" b="b"/>
              <a:pathLst>
                <a:path w="1591310" h="1178560">
                  <a:moveTo>
                    <a:pt x="1473200" y="0"/>
                  </a:moveTo>
                  <a:lnTo>
                    <a:pt x="117855" y="0"/>
                  </a:lnTo>
                  <a:lnTo>
                    <a:pt x="72009" y="9270"/>
                  </a:lnTo>
                  <a:lnTo>
                    <a:pt x="34544" y="34543"/>
                  </a:lnTo>
                  <a:lnTo>
                    <a:pt x="9271" y="72008"/>
                  </a:lnTo>
                  <a:lnTo>
                    <a:pt x="0" y="117855"/>
                  </a:lnTo>
                  <a:lnTo>
                    <a:pt x="0" y="1060615"/>
                  </a:lnTo>
                  <a:lnTo>
                    <a:pt x="9270" y="1106481"/>
                  </a:lnTo>
                  <a:lnTo>
                    <a:pt x="34543" y="1143939"/>
                  </a:lnTo>
                  <a:lnTo>
                    <a:pt x="72008" y="1169196"/>
                  </a:lnTo>
                  <a:lnTo>
                    <a:pt x="117855" y="1178458"/>
                  </a:lnTo>
                  <a:lnTo>
                    <a:pt x="1473200" y="1178458"/>
                  </a:lnTo>
                  <a:lnTo>
                    <a:pt x="1519100" y="1169196"/>
                  </a:lnTo>
                  <a:lnTo>
                    <a:pt x="1556559" y="1143939"/>
                  </a:lnTo>
                  <a:lnTo>
                    <a:pt x="1581802" y="1106481"/>
                  </a:lnTo>
                  <a:lnTo>
                    <a:pt x="1591055" y="1060615"/>
                  </a:lnTo>
                  <a:lnTo>
                    <a:pt x="1591055" y="117855"/>
                  </a:lnTo>
                  <a:lnTo>
                    <a:pt x="1581802" y="72008"/>
                  </a:lnTo>
                  <a:lnTo>
                    <a:pt x="1556559" y="34543"/>
                  </a:lnTo>
                  <a:lnTo>
                    <a:pt x="1519100" y="9270"/>
                  </a:lnTo>
                  <a:lnTo>
                    <a:pt x="1473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854194" y="4639945"/>
              <a:ext cx="1591310" cy="1178560"/>
            </a:xfrm>
            <a:custGeom>
              <a:avLst/>
              <a:gdLst/>
              <a:ahLst/>
              <a:cxnLst/>
              <a:rect l="l" t="t" r="r" b="b"/>
              <a:pathLst>
                <a:path w="1591310" h="1178560">
                  <a:moveTo>
                    <a:pt x="0" y="117855"/>
                  </a:moveTo>
                  <a:lnTo>
                    <a:pt x="9271" y="72008"/>
                  </a:lnTo>
                  <a:lnTo>
                    <a:pt x="34544" y="34543"/>
                  </a:lnTo>
                  <a:lnTo>
                    <a:pt x="72009" y="9270"/>
                  </a:lnTo>
                  <a:lnTo>
                    <a:pt x="117855" y="0"/>
                  </a:lnTo>
                  <a:lnTo>
                    <a:pt x="1473200" y="0"/>
                  </a:lnTo>
                  <a:lnTo>
                    <a:pt x="1519100" y="9270"/>
                  </a:lnTo>
                  <a:lnTo>
                    <a:pt x="1556559" y="34543"/>
                  </a:lnTo>
                  <a:lnTo>
                    <a:pt x="1581802" y="72008"/>
                  </a:lnTo>
                  <a:lnTo>
                    <a:pt x="1591055" y="117855"/>
                  </a:lnTo>
                  <a:lnTo>
                    <a:pt x="1591055" y="1060615"/>
                  </a:lnTo>
                  <a:lnTo>
                    <a:pt x="1581802" y="1106481"/>
                  </a:lnTo>
                  <a:lnTo>
                    <a:pt x="1556559" y="1143939"/>
                  </a:lnTo>
                  <a:lnTo>
                    <a:pt x="1519100" y="1169196"/>
                  </a:lnTo>
                  <a:lnTo>
                    <a:pt x="1473200" y="1178458"/>
                  </a:lnTo>
                  <a:lnTo>
                    <a:pt x="117855" y="1178458"/>
                  </a:lnTo>
                  <a:lnTo>
                    <a:pt x="72008" y="1169196"/>
                  </a:lnTo>
                  <a:lnTo>
                    <a:pt x="34543" y="1143939"/>
                  </a:lnTo>
                  <a:lnTo>
                    <a:pt x="9270" y="1106481"/>
                  </a:lnTo>
                  <a:lnTo>
                    <a:pt x="0" y="1060615"/>
                  </a:lnTo>
                  <a:lnTo>
                    <a:pt x="0" y="117855"/>
                  </a:lnTo>
                  <a:close/>
                </a:path>
              </a:pathLst>
            </a:custGeom>
            <a:ln w="25400">
              <a:solidFill>
                <a:srgbClr val="0000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5059807" y="4821682"/>
            <a:ext cx="1181735" cy="77406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 indent="-635" algn="ctr">
              <a:lnSpc>
                <a:spcPct val="86400"/>
              </a:lnSpc>
              <a:spcBef>
                <a:spcPts val="390"/>
              </a:spcBef>
            </a:pPr>
            <a:r>
              <a:rPr sz="1800" spc="-5" dirty="0">
                <a:latin typeface="Arial"/>
                <a:cs typeface="Arial"/>
              </a:rPr>
              <a:t>Uzavření  smlouvy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na  </a:t>
            </a:r>
            <a:r>
              <a:rPr sz="1800" dirty="0">
                <a:latin typeface="Arial"/>
                <a:cs typeface="Arial"/>
              </a:rPr>
              <a:t>VZ </a:t>
            </a:r>
            <a:r>
              <a:rPr sz="1800" spc="-5" dirty="0">
                <a:latin typeface="Arial"/>
                <a:cs typeface="Arial"/>
              </a:rPr>
              <a:t>(§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124)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604381" y="5031866"/>
            <a:ext cx="337820" cy="394970"/>
          </a:xfrm>
          <a:custGeom>
            <a:avLst/>
            <a:gdLst/>
            <a:ahLst/>
            <a:cxnLst/>
            <a:rect l="l" t="t" r="r" b="b"/>
            <a:pathLst>
              <a:path w="337820" h="394970">
                <a:moveTo>
                  <a:pt x="168655" y="0"/>
                </a:moveTo>
                <a:lnTo>
                  <a:pt x="168655" y="78993"/>
                </a:lnTo>
                <a:lnTo>
                  <a:pt x="0" y="78993"/>
                </a:lnTo>
                <a:lnTo>
                  <a:pt x="0" y="315721"/>
                </a:lnTo>
                <a:lnTo>
                  <a:pt x="168655" y="315721"/>
                </a:lnTo>
                <a:lnTo>
                  <a:pt x="168655" y="394588"/>
                </a:lnTo>
                <a:lnTo>
                  <a:pt x="337312" y="197357"/>
                </a:lnTo>
                <a:lnTo>
                  <a:pt x="168655" y="0"/>
                </a:lnTo>
                <a:close/>
              </a:path>
            </a:pathLst>
          </a:custGeom>
          <a:solidFill>
            <a:srgbClr val="AAAAC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7" name="object 37"/>
          <p:cNvGrpSpPr/>
          <p:nvPr/>
        </p:nvGrpSpPr>
        <p:grpSpPr>
          <a:xfrm>
            <a:off x="7069073" y="4627245"/>
            <a:ext cx="1616710" cy="1203960"/>
            <a:chOff x="7069073" y="4627245"/>
            <a:chExt cx="1616710" cy="1203960"/>
          </a:xfrm>
        </p:grpSpPr>
        <p:sp>
          <p:nvSpPr>
            <p:cNvPr id="38" name="object 38"/>
            <p:cNvSpPr/>
            <p:nvPr/>
          </p:nvSpPr>
          <p:spPr>
            <a:xfrm>
              <a:off x="7081773" y="4639945"/>
              <a:ext cx="1591310" cy="1178560"/>
            </a:xfrm>
            <a:custGeom>
              <a:avLst/>
              <a:gdLst/>
              <a:ahLst/>
              <a:cxnLst/>
              <a:rect l="l" t="t" r="r" b="b"/>
              <a:pathLst>
                <a:path w="1591309" h="1178560">
                  <a:moveTo>
                    <a:pt x="1473200" y="0"/>
                  </a:moveTo>
                  <a:lnTo>
                    <a:pt x="117855" y="0"/>
                  </a:lnTo>
                  <a:lnTo>
                    <a:pt x="71955" y="9270"/>
                  </a:lnTo>
                  <a:lnTo>
                    <a:pt x="34496" y="34543"/>
                  </a:lnTo>
                  <a:lnTo>
                    <a:pt x="9253" y="72008"/>
                  </a:lnTo>
                  <a:lnTo>
                    <a:pt x="0" y="117855"/>
                  </a:lnTo>
                  <a:lnTo>
                    <a:pt x="0" y="1060615"/>
                  </a:lnTo>
                  <a:lnTo>
                    <a:pt x="9253" y="1106481"/>
                  </a:lnTo>
                  <a:lnTo>
                    <a:pt x="34496" y="1143939"/>
                  </a:lnTo>
                  <a:lnTo>
                    <a:pt x="71955" y="1169196"/>
                  </a:lnTo>
                  <a:lnTo>
                    <a:pt x="117855" y="1178458"/>
                  </a:lnTo>
                  <a:lnTo>
                    <a:pt x="1473200" y="1178458"/>
                  </a:lnTo>
                  <a:lnTo>
                    <a:pt x="1519046" y="1169196"/>
                  </a:lnTo>
                  <a:lnTo>
                    <a:pt x="1556511" y="1143939"/>
                  </a:lnTo>
                  <a:lnTo>
                    <a:pt x="1581784" y="1106481"/>
                  </a:lnTo>
                  <a:lnTo>
                    <a:pt x="1591055" y="1060615"/>
                  </a:lnTo>
                  <a:lnTo>
                    <a:pt x="1591055" y="117855"/>
                  </a:lnTo>
                  <a:lnTo>
                    <a:pt x="1581785" y="72008"/>
                  </a:lnTo>
                  <a:lnTo>
                    <a:pt x="1556512" y="34543"/>
                  </a:lnTo>
                  <a:lnTo>
                    <a:pt x="1519047" y="9270"/>
                  </a:lnTo>
                  <a:lnTo>
                    <a:pt x="1473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081773" y="4639945"/>
              <a:ext cx="1591310" cy="1178560"/>
            </a:xfrm>
            <a:custGeom>
              <a:avLst/>
              <a:gdLst/>
              <a:ahLst/>
              <a:cxnLst/>
              <a:rect l="l" t="t" r="r" b="b"/>
              <a:pathLst>
                <a:path w="1591309" h="1178560">
                  <a:moveTo>
                    <a:pt x="0" y="117855"/>
                  </a:moveTo>
                  <a:lnTo>
                    <a:pt x="9253" y="72008"/>
                  </a:lnTo>
                  <a:lnTo>
                    <a:pt x="34496" y="34543"/>
                  </a:lnTo>
                  <a:lnTo>
                    <a:pt x="71955" y="9270"/>
                  </a:lnTo>
                  <a:lnTo>
                    <a:pt x="117855" y="0"/>
                  </a:lnTo>
                  <a:lnTo>
                    <a:pt x="1473200" y="0"/>
                  </a:lnTo>
                  <a:lnTo>
                    <a:pt x="1519047" y="9270"/>
                  </a:lnTo>
                  <a:lnTo>
                    <a:pt x="1556512" y="34543"/>
                  </a:lnTo>
                  <a:lnTo>
                    <a:pt x="1581785" y="72008"/>
                  </a:lnTo>
                  <a:lnTo>
                    <a:pt x="1591055" y="117855"/>
                  </a:lnTo>
                  <a:lnTo>
                    <a:pt x="1591055" y="1060615"/>
                  </a:lnTo>
                  <a:lnTo>
                    <a:pt x="1581784" y="1106481"/>
                  </a:lnTo>
                  <a:lnTo>
                    <a:pt x="1556511" y="1143939"/>
                  </a:lnTo>
                  <a:lnTo>
                    <a:pt x="1519046" y="1169196"/>
                  </a:lnTo>
                  <a:lnTo>
                    <a:pt x="1473200" y="1178458"/>
                  </a:lnTo>
                  <a:lnTo>
                    <a:pt x="117855" y="1178458"/>
                  </a:lnTo>
                  <a:lnTo>
                    <a:pt x="71955" y="1169196"/>
                  </a:lnTo>
                  <a:lnTo>
                    <a:pt x="34496" y="1143939"/>
                  </a:lnTo>
                  <a:lnTo>
                    <a:pt x="9253" y="1106481"/>
                  </a:lnTo>
                  <a:lnTo>
                    <a:pt x="0" y="1060615"/>
                  </a:lnTo>
                  <a:lnTo>
                    <a:pt x="0" y="117855"/>
                  </a:lnTo>
                  <a:close/>
                </a:path>
              </a:pathLst>
            </a:custGeom>
            <a:ln w="25400">
              <a:solidFill>
                <a:srgbClr val="0000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186930" y="4703445"/>
            <a:ext cx="1383030" cy="101028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 indent="635" algn="ctr">
              <a:lnSpc>
                <a:spcPct val="86300"/>
              </a:lnSpc>
              <a:spcBef>
                <a:spcPts val="395"/>
              </a:spcBef>
            </a:pPr>
            <a:r>
              <a:rPr sz="1800" spc="-5" dirty="0">
                <a:latin typeface="Arial"/>
                <a:cs typeface="Arial"/>
              </a:rPr>
              <a:t>Oznámení </a:t>
            </a:r>
            <a:r>
              <a:rPr sz="1800" dirty="0">
                <a:latin typeface="Arial"/>
                <a:cs typeface="Arial"/>
              </a:rPr>
              <a:t>o  </a:t>
            </a:r>
            <a:r>
              <a:rPr sz="1800" spc="-5" dirty="0">
                <a:latin typeface="Arial"/>
                <a:cs typeface="Arial"/>
              </a:rPr>
              <a:t>výsledku  zadávacího  řízení </a:t>
            </a:r>
            <a:r>
              <a:rPr sz="1800" dirty="0">
                <a:latin typeface="Arial"/>
                <a:cs typeface="Arial"/>
              </a:rPr>
              <a:t>(§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126)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1830201"/>
            <a:ext cx="8099425" cy="3846950"/>
          </a:xfrm>
          <a:prstGeom prst="rect">
            <a:avLst/>
          </a:prstGeom>
        </p:spPr>
        <p:txBody>
          <a:bodyPr vert="horz" wrap="square" lIns="0" tIns="2241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64"/>
              </a:spcBef>
            </a:pPr>
            <a:r>
              <a:rPr sz="2800" b="1" spc="-40" dirty="0">
                <a:latin typeface="Arial"/>
                <a:cs typeface="Arial"/>
              </a:rPr>
              <a:t>ZÁVAZNÉ </a:t>
            </a:r>
            <a:r>
              <a:rPr sz="2800" b="1" spc="-5" dirty="0">
                <a:latin typeface="Arial"/>
                <a:cs typeface="Arial"/>
              </a:rPr>
              <a:t>I PRO</a:t>
            </a:r>
            <a:r>
              <a:rPr sz="2800" b="1" spc="6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ZPŘ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60"/>
              </a:spcBef>
            </a:pPr>
            <a:r>
              <a:rPr sz="2800" b="1" spc="-10" dirty="0">
                <a:latin typeface="Arial"/>
                <a:cs typeface="Arial"/>
              </a:rPr>
              <a:t>EKONOMICKÁ</a:t>
            </a:r>
            <a:r>
              <a:rPr sz="2800" b="1" spc="3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VÝHODNOST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ts val="3190"/>
              </a:lnSpc>
              <a:spcBef>
                <a:spcPts val="1670"/>
              </a:spcBef>
            </a:pPr>
            <a:r>
              <a:rPr sz="2800" spc="-5" dirty="0">
                <a:latin typeface="Arial"/>
                <a:cs typeface="Arial"/>
              </a:rPr>
              <a:t>nejvýhodnější poměr nabídkové ceny a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 err="1">
                <a:latin typeface="Arial"/>
                <a:cs typeface="Arial"/>
              </a:rPr>
              <a:t>kvality</a:t>
            </a:r>
            <a:endParaRPr lang="cs-CZ" sz="2800" dirty="0">
              <a:latin typeface="Arial"/>
              <a:cs typeface="Arial"/>
            </a:endParaRPr>
          </a:p>
          <a:p>
            <a:pPr marL="12700">
              <a:lnSpc>
                <a:spcPts val="3190"/>
              </a:lnSpc>
              <a:spcBef>
                <a:spcPts val="1670"/>
              </a:spcBef>
            </a:pPr>
            <a:r>
              <a:rPr sz="2800" spc="-5" dirty="0">
                <a:latin typeface="Arial"/>
                <a:cs typeface="Arial"/>
              </a:rPr>
              <a:t>(</a:t>
            </a:r>
            <a:r>
              <a:rPr sz="2800" spc="-5" dirty="0" err="1">
                <a:latin typeface="Arial"/>
                <a:cs typeface="Arial"/>
              </a:rPr>
              <a:t>vč</a:t>
            </a:r>
            <a:r>
              <a:rPr sz="2800" spc="-5" dirty="0">
                <a:latin typeface="Arial"/>
                <a:cs typeface="Arial"/>
              </a:rPr>
              <a:t>. poměru nákladů životního </a:t>
            </a:r>
            <a:r>
              <a:rPr sz="2800" dirty="0">
                <a:latin typeface="Arial"/>
                <a:cs typeface="Arial"/>
              </a:rPr>
              <a:t>cyklu 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kvality)</a:t>
            </a:r>
            <a:endParaRPr sz="2800" dirty="0">
              <a:latin typeface="Arial"/>
              <a:cs typeface="Arial"/>
            </a:endParaRPr>
          </a:p>
          <a:p>
            <a:pPr marL="12700" marR="3114675">
              <a:lnSpc>
                <a:spcPct val="149300"/>
              </a:lnSpc>
              <a:spcBef>
                <a:spcPts val="10"/>
              </a:spcBef>
            </a:pPr>
            <a:r>
              <a:rPr sz="2800" spc="-5" dirty="0" err="1">
                <a:latin typeface="Arial"/>
                <a:cs typeface="Arial"/>
              </a:rPr>
              <a:t>nejnižší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5" dirty="0" err="1">
                <a:latin typeface="Arial"/>
                <a:cs typeface="Arial"/>
              </a:rPr>
              <a:t>nabídkov</a:t>
            </a:r>
            <a:r>
              <a:rPr lang="cs-CZ" sz="2800" spc="-5" dirty="0">
                <a:latin typeface="Arial"/>
                <a:cs typeface="Arial"/>
              </a:rPr>
              <a:t>á</a:t>
            </a:r>
            <a:r>
              <a:rPr sz="2800" spc="-5" dirty="0">
                <a:latin typeface="Arial"/>
                <a:cs typeface="Arial"/>
              </a:rPr>
              <a:t> cena nebo  nejnižší náklady životního </a:t>
            </a:r>
            <a:r>
              <a:rPr sz="2800" dirty="0">
                <a:latin typeface="Arial"/>
                <a:cs typeface="Arial"/>
              </a:rPr>
              <a:t>cyklu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426275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Hodnocení </a:t>
            </a:r>
            <a:r>
              <a:rPr dirty="0"/>
              <a:t>§ </a:t>
            </a:r>
            <a:r>
              <a:rPr spc="-65" dirty="0"/>
              <a:t>114 </a:t>
            </a:r>
            <a:r>
              <a:rPr dirty="0"/>
              <a:t>-</a:t>
            </a:r>
            <a:r>
              <a:rPr spc="-60" dirty="0"/>
              <a:t> </a:t>
            </a:r>
            <a:r>
              <a:rPr spc="-10" dirty="0"/>
              <a:t>121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5212"/>
            <a:ext cx="7719695" cy="22486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Arial"/>
                <a:cs typeface="Arial"/>
              </a:rPr>
              <a:t>ZÁKAZ </a:t>
            </a:r>
            <a:r>
              <a:rPr sz="2800" spc="-5" dirty="0">
                <a:latin typeface="Arial"/>
                <a:cs typeface="Arial"/>
              </a:rPr>
              <a:t>hodnotit pouze nejnižší nabídkovou</a:t>
            </a:r>
            <a:r>
              <a:rPr sz="2800" spc="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cenu</a:t>
            </a:r>
          </a:p>
          <a:p>
            <a:pPr marL="12700">
              <a:lnSpc>
                <a:spcPct val="100000"/>
              </a:lnSpc>
              <a:spcBef>
                <a:spcPts val="1995"/>
              </a:spcBef>
            </a:pPr>
            <a:r>
              <a:rPr sz="2800" dirty="0" err="1">
                <a:latin typeface="Arial"/>
                <a:cs typeface="Arial"/>
              </a:rPr>
              <a:t>služby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projektantů a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 err="1">
                <a:latin typeface="Arial"/>
                <a:cs typeface="Arial"/>
              </a:rPr>
              <a:t>architektů</a:t>
            </a:r>
            <a:endParaRPr lang="cs-CZ" sz="2800" spc="-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95"/>
              </a:spcBef>
            </a:pPr>
            <a:r>
              <a:rPr lang="pl-PL" sz="2800" dirty="0">
                <a:latin typeface="Arial"/>
                <a:cs typeface="Arial"/>
              </a:rPr>
              <a:t>sociální služby v kategorii 1 nebo 5 podle přílohy č. 4 k tomuto zákonu.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212598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Hodnocení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5212"/>
            <a:ext cx="7263765" cy="2921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v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ZD</a:t>
            </a:r>
            <a:r>
              <a:rPr lang="cs-CZ" sz="2800" spc="-5" dirty="0">
                <a:latin typeface="Arial"/>
                <a:cs typeface="Arial"/>
              </a:rPr>
              <a:t> / výzvě pro podání nabídek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5"/>
              </a:spcBef>
            </a:pPr>
            <a:r>
              <a:rPr sz="2800" spc="-5" dirty="0">
                <a:latin typeface="Arial"/>
                <a:cs typeface="Arial"/>
              </a:rPr>
              <a:t>kritéria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hodnocení</a:t>
            </a:r>
            <a:endParaRPr sz="2800" dirty="0">
              <a:latin typeface="Arial"/>
              <a:cs typeface="Arial"/>
            </a:endParaRPr>
          </a:p>
          <a:p>
            <a:pPr marL="12700" marR="337185">
              <a:lnSpc>
                <a:spcPct val="100000"/>
              </a:lnSpc>
              <a:spcBef>
                <a:spcPts val="1995"/>
              </a:spcBef>
            </a:pPr>
            <a:r>
              <a:rPr sz="2800" spc="-5" dirty="0" err="1">
                <a:latin typeface="Arial"/>
                <a:cs typeface="Arial"/>
              </a:rPr>
              <a:t>metod</a:t>
            </a:r>
            <a:r>
              <a:rPr lang="cs-CZ" sz="2800" spc="-5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 vyhodnocení nabídek v jednotlivých  kritériích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5"/>
              </a:spcBef>
            </a:pPr>
            <a:r>
              <a:rPr sz="2800" spc="-5" dirty="0" err="1">
                <a:latin typeface="Arial"/>
                <a:cs typeface="Arial"/>
              </a:rPr>
              <a:t>váh</a:t>
            </a:r>
            <a:r>
              <a:rPr lang="cs-CZ" sz="2800" spc="-5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 nebo jiný matematický vztah mezi</a:t>
            </a:r>
            <a:r>
              <a:rPr sz="2800" spc="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kritérii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377190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Pravidla</a:t>
            </a:r>
            <a:r>
              <a:rPr spc="-55" dirty="0"/>
              <a:t> </a:t>
            </a:r>
            <a:r>
              <a:rPr spc="-5" dirty="0"/>
              <a:t>hodnocení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AA3780-441D-E0D4-510B-77E2D2528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433906"/>
            <a:ext cx="7385050" cy="492443"/>
          </a:xfrm>
        </p:spPr>
        <p:txBody>
          <a:bodyPr/>
          <a:lstStyle/>
          <a:p>
            <a:r>
              <a:rPr lang="cs-CZ" dirty="0"/>
              <a:t>Cena s DPH / bez DPH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D8A2F9A-4559-8A99-9AE8-C781D922C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70" y="2133599"/>
            <a:ext cx="8132445" cy="3124201"/>
          </a:xfrm>
        </p:spPr>
        <p:txBody>
          <a:bodyPr/>
          <a:lstStyle/>
          <a:p>
            <a:r>
              <a:rPr lang="cs-CZ" dirty="0"/>
              <a:t>Pokud zadavatel nestanoví jinak, rozhoduje při hodnocení nabídek u zadavatele, který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a) je plátcem daně z přidané hodnoty, cena bez daně z přidané hodnoty,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b) není plátcem daně z přidané hodnoty, cena s daní z přidané hodnoty.</a:t>
            </a:r>
          </a:p>
        </p:txBody>
      </p:sp>
    </p:spTree>
    <p:extLst>
      <p:ext uri="{BB962C8B-B14F-4D97-AF65-F5344CB8AC3E}">
        <p14:creationId xmlns:p14="http://schemas.microsoft.com/office/powerpoint/2010/main" val="264228111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08392"/>
            <a:ext cx="7679055" cy="421140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800" spc="-5" dirty="0" err="1">
                <a:latin typeface="Arial"/>
                <a:cs typeface="Arial"/>
              </a:rPr>
              <a:t>porovnatelnost</a:t>
            </a:r>
            <a:r>
              <a:rPr sz="2800" spc="-5" dirty="0">
                <a:latin typeface="Arial"/>
                <a:cs typeface="Arial"/>
              </a:rPr>
              <a:t>,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ověřitelnost</a:t>
            </a:r>
            <a:endParaRPr sz="28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sz="2800" spc="-5" dirty="0">
                <a:latin typeface="Arial"/>
                <a:cs typeface="Arial"/>
              </a:rPr>
              <a:t>kritéria kvality se mohou vztahovat k jakékoli </a:t>
            </a:r>
            <a:r>
              <a:rPr sz="2800" dirty="0">
                <a:latin typeface="Arial"/>
                <a:cs typeface="Arial"/>
              </a:rPr>
              <a:t>fázi  </a:t>
            </a:r>
            <a:r>
              <a:rPr sz="2800" spc="-5" dirty="0">
                <a:latin typeface="Arial"/>
                <a:cs typeface="Arial"/>
              </a:rPr>
              <a:t>životního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cyklu</a:t>
            </a: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2800" spc="-5" dirty="0">
                <a:latin typeface="Arial"/>
                <a:cs typeface="Arial"/>
              </a:rPr>
              <a:t>zákaz hodnocení sankcí a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splatnosti</a:t>
            </a:r>
            <a:endParaRPr sz="2800" dirty="0">
              <a:latin typeface="Arial"/>
              <a:cs typeface="Arial"/>
            </a:endParaRPr>
          </a:p>
          <a:p>
            <a:pPr marL="12700" marR="120014">
              <a:lnSpc>
                <a:spcPct val="100000"/>
              </a:lnSpc>
              <a:spcBef>
                <a:spcPts val="600"/>
              </a:spcBef>
            </a:pPr>
            <a:r>
              <a:rPr sz="2800" spc="-5" dirty="0">
                <a:latin typeface="Arial"/>
                <a:cs typeface="Arial"/>
              </a:rPr>
              <a:t>možnost stanovit pevnou </a:t>
            </a:r>
            <a:r>
              <a:rPr sz="2800" dirty="0">
                <a:latin typeface="Arial"/>
                <a:cs typeface="Arial"/>
              </a:rPr>
              <a:t>cenu </a:t>
            </a:r>
            <a:r>
              <a:rPr sz="2800" spc="-5" dirty="0">
                <a:latin typeface="Arial"/>
                <a:cs typeface="Arial"/>
              </a:rPr>
              <a:t>a hodnotit pouze  kvalitu </a:t>
            </a:r>
            <a:r>
              <a:rPr sz="2800" spc="-5" dirty="0" err="1">
                <a:latin typeface="Arial"/>
                <a:cs typeface="Arial"/>
              </a:rPr>
              <a:t>nabízeného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 err="1">
                <a:latin typeface="Arial"/>
                <a:cs typeface="Arial"/>
              </a:rPr>
              <a:t>plnění</a:t>
            </a:r>
            <a:endParaRPr lang="cs-CZ" sz="2800" spc="-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cs-CZ" sz="2800" spc="-5" dirty="0">
                <a:latin typeface="Arial"/>
                <a:cs typeface="Arial"/>
              </a:rPr>
              <a:t>technická</a:t>
            </a:r>
            <a:r>
              <a:rPr lang="cs-CZ" sz="2800" spc="-10" dirty="0">
                <a:latin typeface="Arial"/>
                <a:cs typeface="Arial"/>
              </a:rPr>
              <a:t> </a:t>
            </a:r>
            <a:r>
              <a:rPr lang="cs-CZ" sz="2800" spc="-5" dirty="0">
                <a:latin typeface="Arial"/>
                <a:cs typeface="Arial"/>
              </a:rPr>
              <a:t>úroveň</a:t>
            </a:r>
            <a:endParaRPr lang="cs-CZ" sz="2800" dirty="0">
              <a:latin typeface="Arial"/>
              <a:cs typeface="Arial"/>
            </a:endParaRPr>
          </a:p>
          <a:p>
            <a:pPr marL="12700" marR="2911475">
              <a:lnSpc>
                <a:spcPct val="100000"/>
              </a:lnSpc>
              <a:spcBef>
                <a:spcPts val="5"/>
              </a:spcBef>
            </a:pPr>
            <a:r>
              <a:rPr lang="cs-CZ" sz="2800" dirty="0">
                <a:latin typeface="Arial"/>
                <a:cs typeface="Arial"/>
              </a:rPr>
              <a:t>estetické </a:t>
            </a:r>
            <a:r>
              <a:rPr lang="cs-CZ" sz="2800" spc="-5" dirty="0">
                <a:latin typeface="Arial"/>
                <a:cs typeface="Arial"/>
              </a:rPr>
              <a:t>nebo </a:t>
            </a:r>
            <a:r>
              <a:rPr lang="cs-CZ" sz="2800" dirty="0">
                <a:latin typeface="Arial"/>
                <a:cs typeface="Arial"/>
              </a:rPr>
              <a:t>funkční</a:t>
            </a:r>
            <a:r>
              <a:rPr lang="cs-CZ" sz="2800" spc="-85" dirty="0">
                <a:latin typeface="Arial"/>
                <a:cs typeface="Arial"/>
              </a:rPr>
              <a:t> </a:t>
            </a:r>
            <a:r>
              <a:rPr lang="cs-CZ" sz="2800" dirty="0">
                <a:latin typeface="Arial"/>
                <a:cs typeface="Arial"/>
              </a:rPr>
              <a:t>vlastnosti  </a:t>
            </a:r>
            <a:r>
              <a:rPr lang="cs-CZ" sz="2800" spc="-5" dirty="0">
                <a:latin typeface="Arial"/>
                <a:cs typeface="Arial"/>
              </a:rPr>
              <a:t>uživatelská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282511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Kritéria</a:t>
            </a:r>
            <a:r>
              <a:rPr spc="-85" dirty="0"/>
              <a:t> </a:t>
            </a:r>
            <a:r>
              <a:rPr spc="-5" dirty="0"/>
              <a:t>kvality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5212"/>
            <a:ext cx="8056880" cy="4321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46990"/>
            <a:r>
              <a:rPr lang="cs-CZ" sz="2800" spc="-5" dirty="0">
                <a:latin typeface="Arial"/>
                <a:cs typeface="Arial"/>
              </a:rPr>
              <a:t>přístupnost</a:t>
            </a:r>
            <a:endParaRPr lang="cs-CZ" sz="2800" dirty="0">
              <a:latin typeface="Arial"/>
              <a:cs typeface="Arial"/>
            </a:endParaRPr>
          </a:p>
          <a:p>
            <a:pPr marL="12700" marR="46990">
              <a:lnSpc>
                <a:spcPct val="100000"/>
              </a:lnSpc>
            </a:pPr>
            <a:r>
              <a:rPr sz="2800" spc="-5" dirty="0" err="1">
                <a:latin typeface="Arial"/>
                <a:cs typeface="Arial"/>
              </a:rPr>
              <a:t>vliv</a:t>
            </a:r>
            <a:r>
              <a:rPr sz="2800" spc="-5" dirty="0">
                <a:latin typeface="Arial"/>
                <a:cs typeface="Arial"/>
              </a:rPr>
              <a:t> předmětu veřejné </a:t>
            </a:r>
            <a:r>
              <a:rPr sz="2800" dirty="0">
                <a:latin typeface="Arial"/>
                <a:cs typeface="Arial"/>
              </a:rPr>
              <a:t>zakázky </a:t>
            </a:r>
            <a:r>
              <a:rPr sz="2800" spc="-5" dirty="0">
                <a:latin typeface="Arial"/>
                <a:cs typeface="Arial"/>
              </a:rPr>
              <a:t>na životní prostředí,  sociální důsledky vyplývající z </a:t>
            </a:r>
            <a:r>
              <a:rPr sz="2800" dirty="0">
                <a:latin typeface="Arial"/>
                <a:cs typeface="Arial"/>
              </a:rPr>
              <a:t>předmětu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veřejné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latin typeface="Arial"/>
                <a:cs typeface="Arial"/>
              </a:rPr>
              <a:t>zakázky nebo inovační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hlediska</a:t>
            </a:r>
          </a:p>
          <a:p>
            <a:pPr marL="12700" marR="508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organizace, kvalifikace nebo </a:t>
            </a:r>
            <a:r>
              <a:rPr sz="2800" dirty="0">
                <a:latin typeface="Arial"/>
                <a:cs typeface="Arial"/>
              </a:rPr>
              <a:t>zkušenost </a:t>
            </a:r>
            <a:r>
              <a:rPr sz="2800" spc="-5" dirty="0">
                <a:latin typeface="Arial"/>
                <a:cs typeface="Arial"/>
              </a:rPr>
              <a:t>osob, které  se mají přímo podílet </a:t>
            </a:r>
            <a:r>
              <a:rPr sz="2800" dirty="0">
                <a:latin typeface="Arial"/>
                <a:cs typeface="Arial"/>
              </a:rPr>
              <a:t>na </a:t>
            </a:r>
            <a:r>
              <a:rPr sz="2800" spc="-5" dirty="0">
                <a:latin typeface="Arial"/>
                <a:cs typeface="Arial"/>
              </a:rPr>
              <a:t>plnění veřejné </a:t>
            </a:r>
            <a:r>
              <a:rPr sz="2800" dirty="0">
                <a:latin typeface="Arial"/>
                <a:cs typeface="Arial"/>
              </a:rPr>
              <a:t>zakázky </a:t>
            </a:r>
            <a:r>
              <a:rPr sz="2800" spc="-5" dirty="0">
                <a:latin typeface="Arial"/>
                <a:cs typeface="Arial"/>
              </a:rPr>
              <a:t>v  případě, </a:t>
            </a:r>
            <a:r>
              <a:rPr sz="2800" dirty="0">
                <a:latin typeface="Arial"/>
                <a:cs typeface="Arial"/>
              </a:rPr>
              <a:t>že </a:t>
            </a:r>
            <a:r>
              <a:rPr sz="2800" spc="-5" dirty="0">
                <a:latin typeface="Arial"/>
                <a:cs typeface="Arial"/>
              </a:rPr>
              <a:t>na úroveň plnění má významný dopad  kvalita </a:t>
            </a:r>
            <a:r>
              <a:rPr sz="2800" spc="-5" dirty="0" err="1">
                <a:latin typeface="Arial"/>
                <a:cs typeface="Arial"/>
              </a:rPr>
              <a:t>těchto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5" dirty="0" err="1">
                <a:latin typeface="Arial"/>
                <a:cs typeface="Arial"/>
              </a:rPr>
              <a:t>osob</a:t>
            </a:r>
            <a:endParaRPr lang="cs-CZ" sz="2800" spc="-5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lang="cs-CZ" sz="2800" b="0" spc="-5" dirty="0">
                <a:solidFill>
                  <a:srgbClr val="000000"/>
                </a:solidFill>
                <a:latin typeface="Arial"/>
                <a:cs typeface="Arial"/>
              </a:rPr>
              <a:t>úroveň </a:t>
            </a:r>
            <a:r>
              <a:rPr lang="cs-CZ" sz="2800" b="0" dirty="0">
                <a:solidFill>
                  <a:srgbClr val="000000"/>
                </a:solidFill>
                <a:latin typeface="Arial"/>
                <a:cs typeface="Arial"/>
              </a:rPr>
              <a:t>servisních </a:t>
            </a:r>
            <a:r>
              <a:rPr lang="cs-CZ" sz="2800" b="0" spc="-5" dirty="0">
                <a:solidFill>
                  <a:srgbClr val="000000"/>
                </a:solidFill>
                <a:latin typeface="Arial"/>
                <a:cs typeface="Arial"/>
              </a:rPr>
              <a:t>služeb </a:t>
            </a:r>
            <a:r>
              <a:rPr lang="cs-CZ" sz="2800" b="0" dirty="0">
                <a:solidFill>
                  <a:srgbClr val="000000"/>
                </a:solidFill>
                <a:latin typeface="Arial"/>
                <a:cs typeface="Arial"/>
              </a:rPr>
              <a:t>včetně </a:t>
            </a:r>
            <a:r>
              <a:rPr lang="cs-CZ" sz="2800" b="0" spc="-5" dirty="0">
                <a:solidFill>
                  <a:srgbClr val="000000"/>
                </a:solidFill>
                <a:latin typeface="Arial"/>
                <a:cs typeface="Arial"/>
              </a:rPr>
              <a:t>technické pomoci  podmínky a lhůta dodání nebo dokončení</a:t>
            </a:r>
            <a:r>
              <a:rPr lang="cs-CZ" sz="2800" b="0" spc="9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cs-CZ" sz="2800" b="0" spc="-5" dirty="0">
                <a:solidFill>
                  <a:srgbClr val="000000"/>
                </a:solidFill>
                <a:latin typeface="Arial"/>
                <a:cs typeface="Arial"/>
              </a:rPr>
              <a:t>plnění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282511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Kritéria</a:t>
            </a:r>
            <a:r>
              <a:rPr spc="-85" dirty="0"/>
              <a:t> </a:t>
            </a:r>
            <a:r>
              <a:rPr spc="-5" dirty="0"/>
              <a:t>kvality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4370" y="1433906"/>
            <a:ext cx="7385050" cy="492443"/>
          </a:xfrm>
        </p:spPr>
        <p:txBody>
          <a:bodyPr/>
          <a:lstStyle/>
          <a:p>
            <a:r>
              <a:rPr lang="cs-CZ" dirty="0"/>
              <a:t>Kritéria  v ZPŘ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79286" y="2209800"/>
            <a:ext cx="8132445" cy="2308324"/>
          </a:xfrm>
        </p:spPr>
        <p:txBody>
          <a:bodyPr/>
          <a:lstStyle/>
          <a:p>
            <a:r>
              <a:rPr lang="cs-CZ" dirty="0"/>
              <a:t>i jiná kritéria</a:t>
            </a:r>
          </a:p>
          <a:p>
            <a:endParaRPr lang="cs-CZ" dirty="0"/>
          </a:p>
          <a:p>
            <a:r>
              <a:rPr lang="cs-CZ" dirty="0"/>
              <a:t>založena na objektivních skutečnostech  vztahujících se 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osobě dodavatele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předmětu veřejné zakázky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3207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08392"/>
            <a:ext cx="7698105" cy="3999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334510">
              <a:lnSpc>
                <a:spcPct val="1179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vždy nabídková cena  plus </a:t>
            </a:r>
            <a:r>
              <a:rPr lang="cs-CZ" sz="2800" spc="-5" dirty="0">
                <a:latin typeface="Arial"/>
                <a:cs typeface="Arial"/>
              </a:rPr>
              <a:t>náklady </a:t>
            </a:r>
            <a:r>
              <a:rPr sz="2800" spc="-5" dirty="0" err="1">
                <a:latin typeface="Arial"/>
                <a:cs typeface="Arial"/>
              </a:rPr>
              <a:t>např</a:t>
            </a:r>
            <a:r>
              <a:rPr sz="2800" spc="-5" dirty="0"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sz="2800" spc="-5" dirty="0">
                <a:latin typeface="Arial"/>
                <a:cs typeface="Arial"/>
              </a:rPr>
              <a:t>ostatní </a:t>
            </a:r>
            <a:r>
              <a:rPr sz="2800" spc="-5" dirty="0" err="1">
                <a:latin typeface="Arial"/>
                <a:cs typeface="Arial"/>
              </a:rPr>
              <a:t>pořizovací</a:t>
            </a:r>
            <a:r>
              <a:rPr sz="2800" spc="-5" dirty="0">
                <a:latin typeface="Arial"/>
                <a:cs typeface="Arial"/>
              </a:rPr>
              <a:t> </a:t>
            </a:r>
            <a:endParaRPr lang="cs-CZ" sz="2800" spc="-5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sz="2800" spc="-5" dirty="0" err="1">
                <a:latin typeface="Arial"/>
                <a:cs typeface="Arial"/>
              </a:rPr>
              <a:t>související</a:t>
            </a:r>
            <a:r>
              <a:rPr sz="2800" spc="-5" dirty="0">
                <a:latin typeface="Arial"/>
                <a:cs typeface="Arial"/>
              </a:rPr>
              <a:t> s užíváním předmětu veřejné  </a:t>
            </a:r>
            <a:r>
              <a:rPr sz="2800" dirty="0">
                <a:latin typeface="Arial"/>
                <a:cs typeface="Arial"/>
              </a:rPr>
              <a:t>zakázky</a:t>
            </a: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sz="2800" spc="-5" dirty="0" err="1">
                <a:latin typeface="Arial"/>
                <a:cs typeface="Arial"/>
              </a:rPr>
              <a:t>na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údržbu</a:t>
            </a:r>
            <a:endParaRPr sz="28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sz="2800" spc="-5" dirty="0" err="1">
                <a:latin typeface="Arial"/>
                <a:cs typeface="Arial"/>
              </a:rPr>
              <a:t>spojené</a:t>
            </a:r>
            <a:r>
              <a:rPr sz="2800" spc="-5" dirty="0">
                <a:latin typeface="Arial"/>
                <a:cs typeface="Arial"/>
              </a:rPr>
              <a:t> s </a:t>
            </a:r>
            <a:r>
              <a:rPr sz="2800" dirty="0">
                <a:latin typeface="Arial"/>
                <a:cs typeface="Arial"/>
              </a:rPr>
              <a:t>koncem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životnosti</a:t>
            </a:r>
            <a:endParaRPr sz="28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sz="2800" spc="-5" dirty="0" err="1">
                <a:latin typeface="Arial"/>
                <a:cs typeface="Arial"/>
              </a:rPr>
              <a:t>způsobené</a:t>
            </a:r>
            <a:r>
              <a:rPr sz="2800" spc="-5" dirty="0">
                <a:latin typeface="Arial"/>
                <a:cs typeface="Arial"/>
              </a:rPr>
              <a:t> dopady na životní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prostředí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462407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Náklady </a:t>
            </a:r>
            <a:r>
              <a:rPr dirty="0"/>
              <a:t>životního</a:t>
            </a:r>
            <a:r>
              <a:rPr spc="-140" dirty="0"/>
              <a:t> </a:t>
            </a:r>
            <a:r>
              <a:rPr spc="-5" dirty="0"/>
              <a:t>cyklu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1570" y="2013581"/>
            <a:ext cx="7383780" cy="422148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spc="-5" dirty="0">
                <a:latin typeface="Arial"/>
                <a:cs typeface="Arial"/>
              </a:rPr>
              <a:t>identifikace zadávacího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řízení</a:t>
            </a: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latin typeface="Arial"/>
                <a:cs typeface="Arial"/>
              </a:rPr>
              <a:t>FO, které se </a:t>
            </a:r>
            <a:r>
              <a:rPr sz="2400" spc="-5" dirty="0">
                <a:latin typeface="Arial"/>
                <a:cs typeface="Arial"/>
              </a:rPr>
              <a:t>na hodnocení podílely </a:t>
            </a:r>
            <a:r>
              <a:rPr sz="2400" dirty="0">
                <a:latin typeface="Arial"/>
                <a:cs typeface="Arial"/>
              </a:rPr>
              <a:t>(vč.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komise,</a:t>
            </a:r>
            <a:endParaRPr sz="2400" dirty="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2400" spc="-10" dirty="0">
                <a:latin typeface="Arial"/>
                <a:cs typeface="Arial"/>
              </a:rPr>
              <a:t>odborníků)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Arial"/>
                <a:cs typeface="Arial"/>
              </a:rPr>
              <a:t>seznam </a:t>
            </a:r>
            <a:r>
              <a:rPr sz="2400" spc="-10" dirty="0">
                <a:latin typeface="Arial"/>
                <a:cs typeface="Arial"/>
              </a:rPr>
              <a:t>hodnocených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nabídek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latin typeface="Arial"/>
                <a:cs typeface="Arial"/>
              </a:rPr>
              <a:t>popis hodnocení, </a:t>
            </a:r>
            <a:r>
              <a:rPr sz="2400" dirty="0">
                <a:latin typeface="Arial"/>
                <a:cs typeface="Arial"/>
              </a:rPr>
              <a:t>ze kterého </a:t>
            </a:r>
            <a:r>
              <a:rPr sz="2400" spc="-5" dirty="0">
                <a:latin typeface="Arial"/>
                <a:cs typeface="Arial"/>
              </a:rPr>
              <a:t>budou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zřejmé</a:t>
            </a:r>
          </a:p>
          <a:p>
            <a:pPr marL="469265" marR="115570">
              <a:lnSpc>
                <a:spcPct val="120000"/>
              </a:lnSpc>
            </a:pPr>
            <a:r>
              <a:rPr sz="2000" dirty="0">
                <a:latin typeface="Arial"/>
                <a:cs typeface="Arial"/>
              </a:rPr>
              <a:t>hodnocené </a:t>
            </a:r>
            <a:r>
              <a:rPr sz="2000" spc="-5" dirty="0">
                <a:latin typeface="Arial"/>
                <a:cs typeface="Arial"/>
              </a:rPr>
              <a:t>údaje </a:t>
            </a:r>
            <a:r>
              <a:rPr sz="2000" dirty="0">
                <a:latin typeface="Arial"/>
                <a:cs typeface="Arial"/>
              </a:rPr>
              <a:t>z </a:t>
            </a:r>
            <a:r>
              <a:rPr sz="2000" spc="-5" dirty="0">
                <a:latin typeface="Arial"/>
                <a:cs typeface="Arial"/>
              </a:rPr>
              <a:t>nabídek odpovídající kritériím hodnocení  </a:t>
            </a:r>
            <a:r>
              <a:rPr sz="2000" dirty="0">
                <a:latin typeface="Arial"/>
                <a:cs typeface="Arial"/>
              </a:rPr>
              <a:t>popis </a:t>
            </a:r>
            <a:r>
              <a:rPr sz="2000" spc="-5" dirty="0">
                <a:latin typeface="Arial"/>
                <a:cs typeface="Arial"/>
              </a:rPr>
              <a:t>hodnocení údajů </a:t>
            </a:r>
            <a:r>
              <a:rPr sz="2000" dirty="0">
                <a:latin typeface="Arial"/>
                <a:cs typeface="Arial"/>
              </a:rPr>
              <a:t>z </a:t>
            </a:r>
            <a:r>
              <a:rPr sz="2000" spc="-5" dirty="0">
                <a:latin typeface="Arial"/>
                <a:cs typeface="Arial"/>
              </a:rPr>
              <a:t>nabídek </a:t>
            </a:r>
            <a:r>
              <a:rPr sz="2000" dirty="0">
                <a:latin typeface="Arial"/>
                <a:cs typeface="Arial"/>
              </a:rPr>
              <a:t>v </a:t>
            </a:r>
            <a:r>
              <a:rPr sz="2000" spc="-5" dirty="0">
                <a:latin typeface="Arial"/>
                <a:cs typeface="Arial"/>
              </a:rPr>
              <a:t>jednotlivých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kritériích</a:t>
            </a:r>
            <a:endParaRPr sz="2000" dirty="0">
              <a:latin typeface="Arial"/>
              <a:cs typeface="Arial"/>
            </a:endParaRPr>
          </a:p>
          <a:p>
            <a:pPr marL="6985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hodnocení</a:t>
            </a:r>
            <a:endParaRPr sz="2000" dirty="0">
              <a:latin typeface="Arial"/>
              <a:cs typeface="Arial"/>
            </a:endParaRPr>
          </a:p>
          <a:p>
            <a:pPr marL="698500" marR="5080" indent="-229235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Arial"/>
                <a:cs typeface="Arial"/>
              </a:rPr>
              <a:t>popis </a:t>
            </a:r>
            <a:r>
              <a:rPr sz="2000" spc="-5" dirty="0">
                <a:latin typeface="Arial"/>
                <a:cs typeface="Arial"/>
              </a:rPr>
              <a:t>srovnání hodnot </a:t>
            </a:r>
            <a:r>
              <a:rPr sz="2000" dirty="0">
                <a:latin typeface="Arial"/>
                <a:cs typeface="Arial"/>
              </a:rPr>
              <a:t>získaných </a:t>
            </a:r>
            <a:r>
              <a:rPr sz="2000" spc="-5" dirty="0">
                <a:latin typeface="Arial"/>
                <a:cs typeface="Arial"/>
              </a:rPr>
              <a:t>při hodnocení </a:t>
            </a:r>
            <a:r>
              <a:rPr sz="2000" dirty="0">
                <a:latin typeface="Arial"/>
                <a:cs typeface="Arial"/>
              </a:rPr>
              <a:t>v </a:t>
            </a:r>
            <a:r>
              <a:rPr sz="2000" spc="-5" dirty="0">
                <a:latin typeface="Arial"/>
                <a:cs typeface="Arial"/>
              </a:rPr>
              <a:t>jednotlivých  kritériích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hodnocení</a:t>
            </a:r>
            <a:endParaRPr sz="2000" dirty="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Arial"/>
                <a:cs typeface="Arial"/>
              </a:rPr>
              <a:t>výsledek </a:t>
            </a:r>
            <a:r>
              <a:rPr sz="2000" spc="-5" dirty="0">
                <a:latin typeface="Arial"/>
                <a:cs typeface="Arial"/>
              </a:rPr>
              <a:t>hodnocení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nabídek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663067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Zpráva o </a:t>
            </a:r>
            <a:r>
              <a:rPr spc="-5" dirty="0"/>
              <a:t>hodnocení nabídek </a:t>
            </a:r>
            <a:r>
              <a:rPr dirty="0"/>
              <a:t>§</a:t>
            </a:r>
            <a:r>
              <a:rPr spc="-145" dirty="0"/>
              <a:t> </a:t>
            </a:r>
            <a:r>
              <a:rPr spc="-65" dirty="0"/>
              <a:t>119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881DD5-7063-3142-6596-82952494B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433906"/>
            <a:ext cx="7385050" cy="984885"/>
          </a:xfrm>
        </p:spPr>
        <p:txBody>
          <a:bodyPr/>
          <a:lstStyle/>
          <a:p>
            <a:r>
              <a:rPr lang="cs-CZ" dirty="0"/>
              <a:t>Přístup ke zprávě o hodnocení nabídek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66EE385-30CB-3A53-216E-9321D3D9C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70" y="2514600"/>
            <a:ext cx="8132445" cy="1538883"/>
          </a:xfrm>
        </p:spPr>
        <p:txBody>
          <a:bodyPr/>
          <a:lstStyle/>
          <a:p>
            <a:r>
              <a:rPr lang="cs-CZ" dirty="0"/>
              <a:t>Zadavatel všem účastníkům zadávacího řízení umožní na jejich </a:t>
            </a:r>
            <a:r>
              <a:rPr lang="cs-CZ" b="1" dirty="0"/>
              <a:t>žádost</a:t>
            </a:r>
            <a:r>
              <a:rPr lang="cs-CZ" dirty="0"/>
              <a:t> </a:t>
            </a:r>
            <a:r>
              <a:rPr lang="cs-CZ" b="1" dirty="0"/>
              <a:t>nahlédnout </a:t>
            </a:r>
            <a:r>
              <a:rPr lang="cs-CZ" dirty="0"/>
              <a:t>do písemné zprávy o hodnocení nabídek a pořídit si z ní </a:t>
            </a:r>
            <a:r>
              <a:rPr lang="cs-CZ" b="1" dirty="0"/>
              <a:t>výpisy, kopie nebo její opisy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5468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5212"/>
            <a:ext cx="7910830" cy="4312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28015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Arial"/>
                <a:cs typeface="Arial"/>
              </a:rPr>
              <a:t>výzva </a:t>
            </a:r>
            <a:r>
              <a:rPr sz="2800" spc="-5" dirty="0">
                <a:latin typeface="Arial"/>
                <a:cs typeface="Arial"/>
              </a:rPr>
              <a:t>k podání nabídek na </a:t>
            </a:r>
            <a:r>
              <a:rPr sz="2800" b="1" spc="-5" dirty="0">
                <a:latin typeface="Arial"/>
                <a:cs typeface="Arial"/>
              </a:rPr>
              <a:t>profilu </a:t>
            </a:r>
            <a:r>
              <a:rPr sz="2800" spc="-5" dirty="0">
                <a:latin typeface="Arial"/>
                <a:cs typeface="Arial"/>
              </a:rPr>
              <a:t>zadavatele  podle §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214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800" spc="-5" dirty="0">
                <a:latin typeface="Arial"/>
                <a:cs typeface="Arial"/>
              </a:rPr>
              <a:t>náležitosti </a:t>
            </a:r>
            <a:r>
              <a:rPr sz="2800" dirty="0">
                <a:latin typeface="Arial"/>
                <a:cs typeface="Arial"/>
              </a:rPr>
              <a:t>výzvy </a:t>
            </a:r>
            <a:r>
              <a:rPr sz="2800" spc="-5" dirty="0">
                <a:latin typeface="Arial"/>
                <a:cs typeface="Arial"/>
              </a:rPr>
              <a:t>podle přílohy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6</a:t>
            </a:r>
            <a:endParaRPr sz="2800" dirty="0">
              <a:latin typeface="Arial"/>
              <a:cs typeface="Arial"/>
            </a:endParaRPr>
          </a:p>
          <a:p>
            <a:pPr marL="779145" indent="-309880">
              <a:lnSpc>
                <a:spcPct val="100000"/>
              </a:lnSpc>
              <a:spcBef>
                <a:spcPts val="590"/>
              </a:spcBef>
              <a:buSzPct val="120000"/>
              <a:buAutoNum type="arabicPeriod"/>
              <a:tabLst>
                <a:tab pos="779780" algn="l"/>
              </a:tabLst>
            </a:pPr>
            <a:r>
              <a:rPr sz="2000" spc="-5" dirty="0">
                <a:latin typeface="Arial"/>
                <a:cs typeface="Arial"/>
              </a:rPr>
              <a:t>identifikační údaje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zadavatele</a:t>
            </a:r>
            <a:endParaRPr sz="2000" dirty="0">
              <a:latin typeface="Arial"/>
              <a:cs typeface="Arial"/>
            </a:endParaRPr>
          </a:p>
          <a:p>
            <a:pPr marL="749935" indent="-280670">
              <a:lnSpc>
                <a:spcPct val="100000"/>
              </a:lnSpc>
              <a:spcBef>
                <a:spcPts val="484"/>
              </a:spcBef>
              <a:buAutoNum type="arabicPeriod"/>
              <a:tabLst>
                <a:tab pos="750570" algn="l"/>
              </a:tabLst>
            </a:pPr>
            <a:r>
              <a:rPr sz="2000" spc="-5" dirty="0">
                <a:latin typeface="Arial"/>
                <a:cs typeface="Arial"/>
              </a:rPr>
              <a:t>údaje </a:t>
            </a:r>
            <a:r>
              <a:rPr sz="2000" dirty="0">
                <a:latin typeface="Arial"/>
                <a:cs typeface="Arial"/>
              </a:rPr>
              <a:t>o přístupu k </a:t>
            </a:r>
            <a:r>
              <a:rPr sz="2000" spc="-5" dirty="0">
                <a:latin typeface="Arial"/>
                <a:cs typeface="Arial"/>
              </a:rPr>
              <a:t>zadávací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dokumentaci</a:t>
            </a:r>
          </a:p>
          <a:p>
            <a:pPr marL="749935" indent="-28067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750570" algn="l"/>
              </a:tabLst>
            </a:pPr>
            <a:r>
              <a:rPr sz="2000" spc="-5" dirty="0">
                <a:latin typeface="Arial"/>
                <a:cs typeface="Arial"/>
              </a:rPr>
              <a:t>lhůtu pro podání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nabídek</a:t>
            </a:r>
            <a:endParaRPr sz="2000" dirty="0">
              <a:latin typeface="Arial"/>
              <a:cs typeface="Arial"/>
            </a:endParaRPr>
          </a:p>
          <a:p>
            <a:pPr marL="749935" indent="-28067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750570" algn="l"/>
              </a:tabLst>
            </a:pPr>
            <a:r>
              <a:rPr sz="2000" dirty="0">
                <a:latin typeface="Arial"/>
                <a:cs typeface="Arial"/>
              </a:rPr>
              <a:t>způsob </a:t>
            </a:r>
            <a:r>
              <a:rPr sz="2000" spc="-5" dirty="0">
                <a:latin typeface="Arial"/>
                <a:cs typeface="Arial"/>
              </a:rPr>
              <a:t>podání nabídek </a:t>
            </a:r>
            <a:r>
              <a:rPr sz="2000" dirty="0">
                <a:latin typeface="Arial"/>
                <a:cs typeface="Arial"/>
              </a:rPr>
              <a:t>včetně </a:t>
            </a:r>
            <a:r>
              <a:rPr sz="2000" spc="-5" dirty="0">
                <a:latin typeface="Arial"/>
                <a:cs typeface="Arial"/>
              </a:rPr>
              <a:t>informace </a:t>
            </a:r>
            <a:r>
              <a:rPr sz="2000" dirty="0">
                <a:latin typeface="Arial"/>
                <a:cs typeface="Arial"/>
              </a:rPr>
              <a:t>o </a:t>
            </a:r>
            <a:r>
              <a:rPr sz="2000" spc="-5" dirty="0">
                <a:latin typeface="Arial"/>
                <a:cs typeface="Arial"/>
              </a:rPr>
              <a:t>tom, </a:t>
            </a:r>
            <a:r>
              <a:rPr sz="2000" dirty="0">
                <a:latin typeface="Arial"/>
                <a:cs typeface="Arial"/>
              </a:rPr>
              <a:t>v </a:t>
            </a:r>
            <a:r>
              <a:rPr sz="2000" spc="-5" dirty="0">
                <a:latin typeface="Arial"/>
                <a:cs typeface="Arial"/>
              </a:rPr>
              <a:t>jakém</a:t>
            </a:r>
            <a:r>
              <a:rPr sz="2000" spc="-1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jazyce</a:t>
            </a:r>
          </a:p>
          <a:p>
            <a:pPr marL="75628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Arial"/>
                <a:cs typeface="Arial"/>
              </a:rPr>
              <a:t>mohou </a:t>
            </a:r>
            <a:r>
              <a:rPr sz="2000" spc="-5" dirty="0">
                <a:latin typeface="Arial"/>
                <a:cs typeface="Arial"/>
              </a:rPr>
              <a:t>být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podány</a:t>
            </a:r>
          </a:p>
          <a:p>
            <a:pPr marL="756285" marR="629285" indent="-287020">
              <a:lnSpc>
                <a:spcPct val="100000"/>
              </a:lnSpc>
              <a:spcBef>
                <a:spcPts val="480"/>
              </a:spcBef>
              <a:buAutoNum type="arabicPeriod" startAt="5"/>
              <a:tabLst>
                <a:tab pos="750570" algn="l"/>
              </a:tabLst>
            </a:pPr>
            <a:r>
              <a:rPr sz="2000" spc="-5" dirty="0">
                <a:latin typeface="Arial"/>
                <a:cs typeface="Arial"/>
              </a:rPr>
              <a:t>požadavky na </a:t>
            </a:r>
            <a:r>
              <a:rPr sz="2000" dirty="0">
                <a:latin typeface="Arial"/>
                <a:cs typeface="Arial"/>
              </a:rPr>
              <a:t>prokázání kvalifikace včetně </a:t>
            </a:r>
            <a:r>
              <a:rPr sz="2000" spc="-5" dirty="0">
                <a:latin typeface="Arial"/>
                <a:cs typeface="Arial"/>
              </a:rPr>
              <a:t>požadovaných  dokladů</a:t>
            </a:r>
            <a:endParaRPr sz="2000" dirty="0">
              <a:latin typeface="Arial"/>
              <a:cs typeface="Arial"/>
            </a:endParaRPr>
          </a:p>
          <a:p>
            <a:pPr marL="749935" indent="-280670">
              <a:lnSpc>
                <a:spcPct val="100000"/>
              </a:lnSpc>
              <a:spcBef>
                <a:spcPts val="480"/>
              </a:spcBef>
              <a:buAutoNum type="arabicPeriod" startAt="5"/>
              <a:tabLst>
                <a:tab pos="750570" algn="l"/>
              </a:tabLst>
            </a:pPr>
            <a:r>
              <a:rPr sz="2000" spc="-5" dirty="0">
                <a:latin typeface="Arial"/>
                <a:cs typeface="Arial"/>
              </a:rPr>
              <a:t>pravidla </a:t>
            </a:r>
            <a:r>
              <a:rPr sz="2000" dirty="0">
                <a:latin typeface="Arial"/>
                <a:cs typeface="Arial"/>
              </a:rPr>
              <a:t>pro </a:t>
            </a:r>
            <a:r>
              <a:rPr sz="2000" spc="-5" dirty="0">
                <a:latin typeface="Arial"/>
                <a:cs typeface="Arial"/>
              </a:rPr>
              <a:t>hodnocení nabídek podle </a:t>
            </a:r>
            <a:r>
              <a:rPr sz="2000" dirty="0">
                <a:latin typeface="Arial"/>
                <a:cs typeface="Arial"/>
              </a:rPr>
              <a:t>§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115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259778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Zahájení</a:t>
            </a:r>
            <a:r>
              <a:rPr spc="-85" dirty="0"/>
              <a:t> </a:t>
            </a:r>
            <a:r>
              <a:rPr dirty="0"/>
              <a:t>ZPŘ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474370" y="1832957"/>
            <a:ext cx="8132445" cy="2812213"/>
          </a:xfrm>
          <a:prstGeom prst="rect">
            <a:avLst/>
          </a:prstGeom>
        </p:spPr>
        <p:txBody>
          <a:bodyPr vert="horz" wrap="square" lIns="0" tIns="270416" rIns="0" bIns="0" rtlCol="0">
            <a:spAutoFit/>
          </a:bodyPr>
          <a:lstStyle/>
          <a:p>
            <a:pPr marL="12700" marR="5080">
              <a:lnSpc>
                <a:spcPts val="2810"/>
              </a:lnSpc>
              <a:spcBef>
                <a:spcPts val="455"/>
              </a:spcBef>
            </a:pPr>
            <a:r>
              <a:rPr sz="2600" dirty="0"/>
              <a:t>vybraný </a:t>
            </a:r>
            <a:r>
              <a:rPr sz="2600" dirty="0" err="1"/>
              <a:t>dodavatel</a:t>
            </a:r>
            <a:r>
              <a:rPr sz="2600" dirty="0"/>
              <a:t> </a:t>
            </a:r>
            <a:endParaRPr lang="cs-CZ" sz="2600" dirty="0"/>
          </a:p>
          <a:p>
            <a:pPr marL="12700" marR="5080">
              <a:lnSpc>
                <a:spcPts val="2810"/>
              </a:lnSpc>
              <a:spcBef>
                <a:spcPts val="455"/>
              </a:spcBef>
            </a:pPr>
            <a:endParaRPr lang="cs-CZ" sz="2600" dirty="0"/>
          </a:p>
          <a:p>
            <a:pPr marL="12700" marR="5080">
              <a:lnSpc>
                <a:spcPts val="2810"/>
              </a:lnSpc>
              <a:spcBef>
                <a:spcPts val="455"/>
              </a:spcBef>
            </a:pPr>
            <a:r>
              <a:rPr lang="cs-CZ" sz="2600" dirty="0"/>
              <a:t>jeho </a:t>
            </a:r>
            <a:r>
              <a:rPr sz="2600" dirty="0" err="1"/>
              <a:t>nabídka</a:t>
            </a:r>
            <a:r>
              <a:rPr sz="2600" dirty="0"/>
              <a:t> byla vyhodnocena jako  </a:t>
            </a:r>
            <a:r>
              <a:rPr sz="2600" dirty="0" err="1"/>
              <a:t>ekonomicky</a:t>
            </a:r>
            <a:r>
              <a:rPr sz="2600" spc="-40" dirty="0"/>
              <a:t> </a:t>
            </a:r>
            <a:r>
              <a:rPr sz="2600" dirty="0" err="1"/>
              <a:t>nejvýhodnější</a:t>
            </a:r>
            <a:endParaRPr sz="2600" dirty="0"/>
          </a:p>
          <a:p>
            <a:pPr marL="12700" marR="758825">
              <a:lnSpc>
                <a:spcPts val="2810"/>
              </a:lnSpc>
              <a:spcBef>
                <a:spcPts val="2005"/>
              </a:spcBef>
            </a:pPr>
            <a:r>
              <a:rPr sz="2600" dirty="0" err="1"/>
              <a:t>pokud</a:t>
            </a:r>
            <a:r>
              <a:rPr sz="2600" dirty="0"/>
              <a:t> </a:t>
            </a:r>
            <a:r>
              <a:rPr sz="2600" spc="-5" dirty="0"/>
              <a:t>jediný </a:t>
            </a:r>
            <a:r>
              <a:rPr sz="2600" dirty="0"/>
              <a:t>účastník - bez povinnosti provést  hodnocení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451294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Výběr dodavatele </a:t>
            </a:r>
            <a:r>
              <a:rPr dirty="0"/>
              <a:t>§</a:t>
            </a:r>
            <a:r>
              <a:rPr spc="-80" dirty="0"/>
              <a:t> </a:t>
            </a:r>
            <a:r>
              <a:rPr spc="-10" dirty="0"/>
              <a:t>122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C954FA-4A49-39CC-0A14-6A16CB549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433906"/>
            <a:ext cx="7385050" cy="492443"/>
          </a:xfrm>
        </p:spPr>
        <p:txBody>
          <a:bodyPr/>
          <a:lstStyle/>
          <a:p>
            <a:r>
              <a:rPr lang="cs-CZ" dirty="0"/>
              <a:t>Výzva vybranému dodavateli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FF146BA-1658-C67D-3F52-8BF1E4200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70" y="1832957"/>
            <a:ext cx="8132445" cy="5001369"/>
          </a:xfrm>
        </p:spPr>
        <p:txBody>
          <a:bodyPr/>
          <a:lstStyle/>
          <a:p>
            <a:r>
              <a:rPr lang="cs-CZ" dirty="0"/>
              <a:t>Zadavatel odešle dodavateli vybranému výzvu k předložení</a:t>
            </a:r>
          </a:p>
          <a:p>
            <a:r>
              <a:rPr lang="cs-CZ" dirty="0"/>
              <a:t>a) </a:t>
            </a:r>
            <a:r>
              <a:rPr lang="cs-CZ" b="1" dirty="0"/>
              <a:t>dokladů o jeho kvalifikaci, které zadavatel požadoval a nemá je k dispozici</a:t>
            </a:r>
            <a:r>
              <a:rPr lang="cs-CZ" dirty="0"/>
              <a:t>, a to včetně dokladů podle § 83 odst. 1; pokud zadavatel nepostupuje podle odstavce 4 písm. b), musí doklady o základní způsobilosti prokazovat splnění požadovaného kritéria způsobilosti v době podle § 86 odst. 3,</a:t>
            </a:r>
          </a:p>
          <a:p>
            <a:r>
              <a:rPr lang="cs-CZ" dirty="0"/>
              <a:t> b) dokladů nebo vzorků, jejichž předložení je podmínkou uzavření smlouvy, pokud zadavatel postupoval podle § 104 a nemá je k dispozici,</a:t>
            </a:r>
          </a:p>
          <a:p>
            <a:r>
              <a:rPr lang="cs-CZ" dirty="0"/>
              <a:t> c) dokladů podle § 85 odst. 1, pokud je zadavatel požadoval a nemá je k dispozici.</a:t>
            </a:r>
          </a:p>
        </p:txBody>
      </p:sp>
    </p:spTree>
    <p:extLst>
      <p:ext uri="{BB962C8B-B14F-4D97-AF65-F5344CB8AC3E}">
        <p14:creationId xmlns:p14="http://schemas.microsoft.com/office/powerpoint/2010/main" val="352206595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E3EBA6-7370-DCA3-9163-496FC37A6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219200"/>
            <a:ext cx="7385050" cy="492443"/>
          </a:xfrm>
        </p:spPr>
        <p:txBody>
          <a:bodyPr/>
          <a:lstStyle/>
          <a:p>
            <a:r>
              <a:rPr lang="cs-CZ" dirty="0"/>
              <a:t>Výzva vybranému dodavateli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6CF812E-39EF-0863-0837-BCCC2E744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70" y="1832957"/>
            <a:ext cx="8132445" cy="4616648"/>
          </a:xfrm>
        </p:spPr>
        <p:txBody>
          <a:bodyPr/>
          <a:lstStyle/>
          <a:p>
            <a:r>
              <a:rPr lang="cs-CZ" dirty="0"/>
              <a:t>(4) Ve výzvě podle odstavce 3 </a:t>
            </a:r>
            <a:r>
              <a:rPr lang="cs-CZ" b="1" dirty="0"/>
              <a:t>zadavatel může </a:t>
            </a:r>
            <a:r>
              <a:rPr lang="cs-CZ" dirty="0"/>
              <a:t>stanovit, že vybraný dodavatel musí předložit</a:t>
            </a:r>
          </a:p>
          <a:p>
            <a:r>
              <a:rPr lang="cs-CZ" dirty="0"/>
              <a:t>a) </a:t>
            </a:r>
            <a:r>
              <a:rPr lang="cs-CZ" b="1" dirty="0"/>
              <a:t>originály nebo úředně ověřené kopie dokladů </a:t>
            </a:r>
            <a:r>
              <a:rPr lang="cs-CZ" dirty="0"/>
              <a:t>podle odstavce 3,</a:t>
            </a:r>
          </a:p>
          <a:p>
            <a:r>
              <a:rPr lang="cs-CZ" dirty="0"/>
              <a:t>b) </a:t>
            </a:r>
            <a:r>
              <a:rPr lang="cs-CZ" b="1" dirty="0"/>
              <a:t>doklady o základní způsobilosti</a:t>
            </a:r>
            <a:r>
              <a:rPr lang="cs-CZ" dirty="0"/>
              <a:t> podle § 74 prokazující splnění požadovaného kritéria způsobilosti po doručení výzvy podle odstavce 3, nebo</a:t>
            </a:r>
          </a:p>
          <a:p>
            <a:r>
              <a:rPr lang="cs-CZ" dirty="0"/>
              <a:t>c) </a:t>
            </a:r>
            <a:r>
              <a:rPr lang="cs-CZ" b="1" dirty="0"/>
              <a:t>písemné čestné prohlášení o tom, že se nezměnily údaje</a:t>
            </a:r>
            <a:r>
              <a:rPr lang="cs-CZ" dirty="0"/>
              <a:t> rozhodné pro posouzení splnění kvalifikace obsažené v dokladech podle odstavce 3, které má zadavatel k dispozici, </a:t>
            </a:r>
            <a:r>
              <a:rPr lang="cs-CZ" b="1" dirty="0"/>
              <a:t>nebo nové doklady</a:t>
            </a:r>
            <a:r>
              <a:rPr lang="cs-CZ" dirty="0"/>
              <a:t>, pokud se rozhodné údaje v těchto dokladech změnily.</a:t>
            </a:r>
          </a:p>
        </p:txBody>
      </p:sp>
    </p:spTree>
    <p:extLst>
      <p:ext uri="{BB962C8B-B14F-4D97-AF65-F5344CB8AC3E}">
        <p14:creationId xmlns:p14="http://schemas.microsoft.com/office/powerpoint/2010/main" val="294468260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11EB42-A46C-CEEA-68FF-26F39BDDC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433906"/>
            <a:ext cx="7385050" cy="492443"/>
          </a:xfrm>
        </p:spPr>
        <p:txBody>
          <a:bodyPr/>
          <a:lstStyle/>
          <a:p>
            <a:r>
              <a:rPr lang="cs-CZ" dirty="0"/>
              <a:t>Skutečný majitel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265463-3763-C03C-5EFA-991A6B747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70" y="1926349"/>
            <a:ext cx="8132445" cy="2693045"/>
          </a:xfrm>
        </p:spPr>
        <p:txBody>
          <a:bodyPr/>
          <a:lstStyle/>
          <a:p>
            <a:r>
              <a:rPr lang="cs-CZ" dirty="0"/>
              <a:t>z evidence skutečných majitelů</a:t>
            </a:r>
          </a:p>
          <a:p>
            <a:endParaRPr lang="cs-CZ" dirty="0"/>
          </a:p>
          <a:p>
            <a:r>
              <a:rPr lang="cs-CZ" dirty="0"/>
              <a:t>zahraniční - výzva</a:t>
            </a:r>
          </a:p>
          <a:p>
            <a:r>
              <a:rPr lang="cs-CZ" dirty="0"/>
              <a:t>	obdobná evidence</a:t>
            </a:r>
          </a:p>
          <a:p>
            <a:r>
              <a:rPr lang="cs-CZ" dirty="0"/>
              <a:t>	sdělení osoby + doklady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84297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C53AAE-2F81-49E6-2D96-EA6A95983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433906"/>
            <a:ext cx="7385050" cy="492443"/>
          </a:xfrm>
        </p:spPr>
        <p:txBody>
          <a:bodyPr/>
          <a:lstStyle/>
          <a:p>
            <a:r>
              <a:rPr lang="cs-CZ" dirty="0"/>
              <a:t>Oznámení o výběru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DB6E10A-B433-796E-D1FE-B1F5F8FB5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70" y="1832957"/>
            <a:ext cx="8132445" cy="2693045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Zadavatel odešle </a:t>
            </a:r>
            <a:r>
              <a:rPr lang="cs-CZ" b="1" dirty="0"/>
              <a:t>všem </a:t>
            </a:r>
            <a:r>
              <a:rPr lang="cs-CZ" dirty="0"/>
              <a:t>účastníkům zadávacího řízení oznámení o výběru, ve kterém uvede </a:t>
            </a:r>
            <a:r>
              <a:rPr lang="cs-CZ" b="1" dirty="0"/>
              <a:t>identifikační údaje vybraného dodavatele</a:t>
            </a:r>
            <a:r>
              <a:rPr lang="cs-CZ" dirty="0"/>
              <a:t> a </a:t>
            </a:r>
            <a:r>
              <a:rPr lang="cs-CZ" b="1" dirty="0"/>
              <a:t>odůvodnění výběru</a:t>
            </a:r>
            <a:r>
              <a:rPr lang="cs-CZ" dirty="0"/>
              <a:t>;</a:t>
            </a:r>
          </a:p>
          <a:p>
            <a:endParaRPr lang="cs-CZ" dirty="0"/>
          </a:p>
          <a:p>
            <a:r>
              <a:rPr lang="cs-CZ" dirty="0"/>
              <a:t>to neplatí v případě zadávacího řízení, v němž je </a:t>
            </a:r>
            <a:r>
              <a:rPr lang="cs-CZ" b="1" dirty="0"/>
              <a:t>jen jeden účastník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250556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357F7B-306B-724E-C48C-A90142541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433906"/>
            <a:ext cx="7385050" cy="492443"/>
          </a:xfrm>
        </p:spPr>
        <p:txBody>
          <a:bodyPr/>
          <a:lstStyle/>
          <a:p>
            <a:r>
              <a:rPr lang="cs-CZ" dirty="0"/>
              <a:t>Doručování uveřejněním na profilu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158F58-43EC-FC47-6889-C1402A52A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70" y="2057400"/>
            <a:ext cx="8132445" cy="2308324"/>
          </a:xfrm>
        </p:spPr>
        <p:txBody>
          <a:bodyPr/>
          <a:lstStyle/>
          <a:p>
            <a:r>
              <a:rPr lang="cs-CZ" dirty="0"/>
              <a:t>Pokud si to zadavatel </a:t>
            </a:r>
            <a:r>
              <a:rPr lang="cs-CZ" b="1" dirty="0"/>
              <a:t>v zadávací dokumentaci vyhradil</a:t>
            </a:r>
            <a:r>
              <a:rPr lang="cs-CZ" dirty="0"/>
              <a:t>, může oznámení o vyloučení účastníka zadávacího řízení nebo </a:t>
            </a:r>
            <a:r>
              <a:rPr lang="cs-CZ" b="1" dirty="0"/>
              <a:t>oznámení o výběru dodavatele uveřejnit na profilu zadavatele</a:t>
            </a:r>
            <a:r>
              <a:rPr lang="cs-CZ" dirty="0"/>
              <a:t>. V takovém případě se oznámení považují za doručená všem účastníkům zadávacího řízení okamžikem jejich uveřejnění.</a:t>
            </a:r>
          </a:p>
        </p:txBody>
      </p:sp>
    </p:spTree>
    <p:extLst>
      <p:ext uri="{BB962C8B-B14F-4D97-AF65-F5344CB8AC3E}">
        <p14:creationId xmlns:p14="http://schemas.microsoft.com/office/powerpoint/2010/main" val="64769076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D737EC-989C-CF0B-2782-333632255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70" y="1433906"/>
            <a:ext cx="7385050" cy="492443"/>
          </a:xfrm>
        </p:spPr>
        <p:txBody>
          <a:bodyPr/>
          <a:lstStyle/>
          <a:p>
            <a:r>
              <a:rPr lang="cs-CZ" dirty="0"/>
              <a:t>Námitky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92C411-2DED-1934-64A8-FF1F73039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70" y="1832957"/>
            <a:ext cx="8132445" cy="3847207"/>
          </a:xfrm>
        </p:spPr>
        <p:txBody>
          <a:bodyPr/>
          <a:lstStyle/>
          <a:p>
            <a:r>
              <a:rPr lang="cs-CZ" dirty="0"/>
              <a:t>Námitky proti úkonům oznamovaným v dokumentech, které je </a:t>
            </a:r>
            <a:r>
              <a:rPr lang="cs-CZ" b="1" dirty="0"/>
              <a:t>zadavatel povinen podle tohoto zákona uveřejnit </a:t>
            </a:r>
            <a:r>
              <a:rPr lang="cs-CZ" dirty="0"/>
              <a:t>či odeslat stěžovateli, musí být doručeny zadavateli do </a:t>
            </a:r>
            <a:r>
              <a:rPr lang="cs-CZ" b="1" dirty="0"/>
              <a:t>15 dnů </a:t>
            </a:r>
            <a:r>
              <a:rPr lang="cs-CZ" dirty="0"/>
              <a:t>od jejich uveřejnění či doručení stěžovateli.</a:t>
            </a:r>
          </a:p>
          <a:p>
            <a:endParaRPr lang="cs-CZ" dirty="0"/>
          </a:p>
          <a:p>
            <a:r>
              <a:rPr lang="cs-CZ" dirty="0"/>
              <a:t>§ 246 Zadavatel </a:t>
            </a:r>
            <a:r>
              <a:rPr lang="cs-CZ" b="1" dirty="0"/>
              <a:t>nesmí uzavřít smlouvu </a:t>
            </a:r>
            <a:r>
              <a:rPr lang="cs-CZ" dirty="0"/>
              <a:t>s dodavatelem</a:t>
            </a:r>
          </a:p>
          <a:p>
            <a:r>
              <a:rPr lang="cs-CZ" dirty="0"/>
              <a:t>a) před uplynutím lhůty pro podání námitek proti</a:t>
            </a:r>
          </a:p>
          <a:p>
            <a:r>
              <a:rPr lang="cs-CZ" dirty="0"/>
              <a:t>2. výběru dodavatele, pokud je zadavatel povinen odeslat oznámení o výběru dodavatele</a:t>
            </a:r>
          </a:p>
        </p:txBody>
      </p:sp>
    </p:spTree>
    <p:extLst>
      <p:ext uri="{BB962C8B-B14F-4D97-AF65-F5344CB8AC3E}">
        <p14:creationId xmlns:p14="http://schemas.microsoft.com/office/powerpoint/2010/main" val="226601562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79117"/>
            <a:ext cx="7891145" cy="19011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4100" dirty="0">
                <a:latin typeface="Arial"/>
                <a:cs typeface="Arial"/>
              </a:rPr>
              <a:t>Pro </a:t>
            </a:r>
            <a:r>
              <a:rPr sz="4100" spc="-5" dirty="0">
                <a:latin typeface="Arial"/>
                <a:cs typeface="Arial"/>
              </a:rPr>
              <a:t>postup při ukončení  </a:t>
            </a:r>
            <a:r>
              <a:rPr sz="4100" dirty="0">
                <a:latin typeface="Arial"/>
                <a:cs typeface="Arial"/>
              </a:rPr>
              <a:t>zadávacího </a:t>
            </a:r>
            <a:r>
              <a:rPr sz="4100" spc="-5" dirty="0">
                <a:latin typeface="Arial"/>
                <a:cs typeface="Arial"/>
              </a:rPr>
              <a:t>řízení </a:t>
            </a:r>
            <a:r>
              <a:rPr sz="4100" dirty="0">
                <a:latin typeface="Arial"/>
                <a:cs typeface="Arial"/>
              </a:rPr>
              <a:t>se </a:t>
            </a:r>
            <a:r>
              <a:rPr sz="4100" spc="-5" dirty="0">
                <a:latin typeface="Arial"/>
                <a:cs typeface="Arial"/>
              </a:rPr>
              <a:t>použijí  ustanovení </a:t>
            </a:r>
            <a:r>
              <a:rPr sz="4100" dirty="0">
                <a:latin typeface="Arial"/>
                <a:cs typeface="Arial"/>
              </a:rPr>
              <a:t>§ </a:t>
            </a:r>
            <a:r>
              <a:rPr sz="4100" spc="-5" dirty="0">
                <a:latin typeface="Arial"/>
                <a:cs typeface="Arial"/>
              </a:rPr>
              <a:t>124 až 127</a:t>
            </a:r>
            <a:r>
              <a:rPr sz="4100" spc="-135" dirty="0">
                <a:latin typeface="Arial"/>
                <a:cs typeface="Arial"/>
              </a:rPr>
              <a:t> </a:t>
            </a:r>
            <a:r>
              <a:rPr sz="4100" spc="-5" dirty="0">
                <a:latin typeface="Arial"/>
                <a:cs typeface="Arial"/>
              </a:rPr>
              <a:t>obdobně</a:t>
            </a:r>
            <a:endParaRPr sz="4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4370" y="1433906"/>
            <a:ext cx="27787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000099"/>
                </a:solidFill>
                <a:latin typeface="Arial"/>
                <a:cs typeface="Arial"/>
              </a:rPr>
              <a:t>Ukončení</a:t>
            </a:r>
            <a:r>
              <a:rPr sz="3200" b="1" spc="-9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0099"/>
                </a:solidFill>
                <a:latin typeface="Arial"/>
                <a:cs typeface="Arial"/>
              </a:rPr>
              <a:t>ZPŘ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10536"/>
            <a:ext cx="7817484" cy="21336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173990">
              <a:lnSpc>
                <a:spcPts val="2400"/>
              </a:lnSpc>
              <a:spcBef>
                <a:spcPts val="675"/>
              </a:spcBef>
            </a:pPr>
            <a:r>
              <a:rPr sz="2500" spc="-5" dirty="0">
                <a:latin typeface="Arial"/>
                <a:cs typeface="Arial"/>
              </a:rPr>
              <a:t>uzavření smlouvy bez zbytečného odkladu po uplynutí  lhůty </a:t>
            </a:r>
            <a:r>
              <a:rPr sz="2500" dirty="0">
                <a:latin typeface="Arial"/>
                <a:cs typeface="Arial"/>
              </a:rPr>
              <a:t>zákazu </a:t>
            </a:r>
            <a:r>
              <a:rPr sz="2500" spc="-5" dirty="0">
                <a:latin typeface="Arial"/>
                <a:cs typeface="Arial"/>
              </a:rPr>
              <a:t>uzavřít</a:t>
            </a:r>
            <a:r>
              <a:rPr sz="250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smlouvu</a:t>
            </a:r>
            <a:endParaRPr sz="2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sz="2500" spc="-5" dirty="0">
                <a:latin typeface="Arial"/>
                <a:cs typeface="Arial"/>
              </a:rPr>
              <a:t>oprávnění vyloučit, pokud dodavatel neuzavřel</a:t>
            </a:r>
            <a:r>
              <a:rPr sz="250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smlouvu</a:t>
            </a:r>
            <a:endParaRPr sz="2500" dirty="0">
              <a:latin typeface="Arial"/>
              <a:cs typeface="Arial"/>
            </a:endParaRPr>
          </a:p>
          <a:p>
            <a:pPr marL="12700" marR="568960">
              <a:lnSpc>
                <a:spcPts val="2400"/>
              </a:lnSpc>
              <a:spcBef>
                <a:spcPts val="1985"/>
              </a:spcBef>
            </a:pPr>
            <a:r>
              <a:rPr sz="2500" spc="-5" dirty="0">
                <a:latin typeface="Arial"/>
                <a:cs typeface="Arial"/>
              </a:rPr>
              <a:t>vyloučení vybraného dodavatele, pokud je ve střetu  zájmů (na základě dokladů o majetkové</a:t>
            </a:r>
            <a:r>
              <a:rPr sz="2500" spc="45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struktuře)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460438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Uzavření smlouvy </a:t>
            </a:r>
            <a:r>
              <a:rPr dirty="0"/>
              <a:t>§</a:t>
            </a:r>
            <a:r>
              <a:rPr spc="-100" dirty="0"/>
              <a:t> </a:t>
            </a:r>
            <a:r>
              <a:rPr spc="-10" dirty="0"/>
              <a:t>124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083689"/>
            <a:ext cx="7830184" cy="38600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1336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latin typeface="Arial"/>
                <a:cs typeface="Arial"/>
              </a:rPr>
              <a:t>oprávnění </a:t>
            </a:r>
            <a:r>
              <a:rPr sz="3000" dirty="0">
                <a:latin typeface="Arial"/>
                <a:cs typeface="Arial"/>
              </a:rPr>
              <a:t>vyzvat </a:t>
            </a:r>
            <a:r>
              <a:rPr sz="3000" spc="-5" dirty="0" err="1">
                <a:latin typeface="Arial"/>
                <a:cs typeface="Arial"/>
              </a:rPr>
              <a:t>dalšího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5" dirty="0" err="1">
                <a:latin typeface="Arial"/>
                <a:cs typeface="Arial"/>
              </a:rPr>
              <a:t>účastníka</a:t>
            </a:r>
            <a:endParaRPr lang="cs-CZ" sz="3000" spc="-5" dirty="0">
              <a:latin typeface="Arial"/>
              <a:cs typeface="Arial"/>
            </a:endParaRPr>
          </a:p>
          <a:p>
            <a:pPr marL="12700" marR="21336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Arial"/>
                <a:cs typeface="Arial"/>
              </a:rPr>
              <a:t>v </a:t>
            </a:r>
            <a:r>
              <a:rPr sz="3000" spc="-5" dirty="0">
                <a:latin typeface="Arial"/>
                <a:cs typeface="Arial"/>
              </a:rPr>
              <a:t>pořadí podle </a:t>
            </a:r>
            <a:r>
              <a:rPr sz="3000" dirty="0">
                <a:latin typeface="Arial"/>
                <a:cs typeface="Arial"/>
              </a:rPr>
              <a:t>výsledku </a:t>
            </a:r>
            <a:r>
              <a:rPr sz="3000" spc="-5" dirty="0">
                <a:latin typeface="Arial"/>
                <a:cs typeface="Arial"/>
              </a:rPr>
              <a:t>původního</a:t>
            </a:r>
            <a:r>
              <a:rPr sz="3000" spc="-16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hodnocení  nabídek nebo elektronické aukce nebo </a:t>
            </a:r>
            <a:r>
              <a:rPr sz="3000" dirty="0">
                <a:latin typeface="Arial"/>
                <a:cs typeface="Arial"/>
              </a:rPr>
              <a:t>z  výsledku </a:t>
            </a:r>
            <a:r>
              <a:rPr sz="3000" spc="-5" dirty="0">
                <a:latin typeface="Arial"/>
                <a:cs typeface="Arial"/>
              </a:rPr>
              <a:t>nového</a:t>
            </a:r>
            <a:r>
              <a:rPr sz="3000" spc="-5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hodnocení</a:t>
            </a:r>
            <a:endParaRPr sz="30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05"/>
              </a:spcBef>
            </a:pPr>
            <a:r>
              <a:rPr sz="3000" spc="-5" dirty="0">
                <a:latin typeface="Arial"/>
                <a:cs typeface="Arial"/>
              </a:rPr>
              <a:t>povinnost provést nové hodnocení, pokud by  </a:t>
            </a:r>
            <a:r>
              <a:rPr sz="3000" dirty="0">
                <a:latin typeface="Arial"/>
                <a:cs typeface="Arial"/>
              </a:rPr>
              <a:t>vyloučení </a:t>
            </a:r>
            <a:r>
              <a:rPr sz="3000" spc="-5" dirty="0">
                <a:latin typeface="Arial"/>
                <a:cs typeface="Arial"/>
              </a:rPr>
              <a:t>vybraného dodavatele znamenalo  </a:t>
            </a:r>
            <a:r>
              <a:rPr sz="3000" spc="-10" dirty="0">
                <a:latin typeface="Arial"/>
                <a:cs typeface="Arial"/>
              </a:rPr>
              <a:t>podstatné </a:t>
            </a:r>
            <a:r>
              <a:rPr sz="3000" spc="-5" dirty="0">
                <a:latin typeface="Arial"/>
                <a:cs typeface="Arial"/>
              </a:rPr>
              <a:t>ovlivnění původního pořadí</a:t>
            </a:r>
            <a:r>
              <a:rPr sz="3000" spc="-10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nabídek</a:t>
            </a:r>
            <a:endParaRPr sz="3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3000" spc="-5" dirty="0">
                <a:latin typeface="Arial"/>
                <a:cs typeface="Arial"/>
              </a:rPr>
              <a:t>lze</a:t>
            </a:r>
            <a:r>
              <a:rPr sz="3000" spc="-1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opakovaně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433906"/>
            <a:ext cx="579818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Postup </a:t>
            </a:r>
            <a:r>
              <a:rPr dirty="0"/>
              <a:t>po </a:t>
            </a:r>
            <a:r>
              <a:rPr spc="-5" dirty="0"/>
              <a:t>vyloučení </a:t>
            </a:r>
            <a:r>
              <a:rPr dirty="0"/>
              <a:t>VD §</a:t>
            </a:r>
            <a:r>
              <a:rPr spc="-110" dirty="0"/>
              <a:t> </a:t>
            </a:r>
            <a:r>
              <a:rPr spc="-10" dirty="0"/>
              <a:t>125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6251</TotalTime>
  <Words>5408</Words>
  <Application>Microsoft Office PowerPoint</Application>
  <PresentationFormat>Předvádění na obrazovce (4:3)</PresentationFormat>
  <Paragraphs>618</Paragraphs>
  <Slides>119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119</vt:i4>
      </vt:variant>
    </vt:vector>
  </HeadingPairs>
  <TitlesOfParts>
    <vt:vector size="123" baseType="lpstr">
      <vt:lpstr>Arial</vt:lpstr>
      <vt:lpstr>Calibri</vt:lpstr>
      <vt:lpstr>Times New Roman</vt:lpstr>
      <vt:lpstr>Office Theme</vt:lpstr>
      <vt:lpstr>Prezentace aplikace PowerPoint</vt:lpstr>
      <vt:lpstr>Regulace ZPŘ</vt:lpstr>
      <vt:lpstr>Další regulace ZPŘ</vt:lpstr>
      <vt:lpstr>Další regulace ZPŘ</vt:lpstr>
      <vt:lpstr>Použití ZPŘ</vt:lpstr>
      <vt:lpstr>Prezentace aplikace PowerPoint</vt:lpstr>
      <vt:lpstr>Podmínky pro ZPŘ</vt:lpstr>
      <vt:lpstr>Postup v ZPŘ</vt:lpstr>
      <vt:lpstr>Zahájení ZPŘ</vt:lpstr>
      <vt:lpstr>Zahájení ZPŘ</vt:lpstr>
      <vt:lpstr>ZD a lhůty</vt:lpstr>
      <vt:lpstr>ZD a lhůty</vt:lpstr>
      <vt:lpstr>Prezentace aplikace PowerPoint</vt:lpstr>
      <vt:lpstr>Zjednodušené podlimitní řízení</vt:lpstr>
      <vt:lpstr>Zjednodušené podlimitní řízení</vt:lpstr>
      <vt:lpstr>Zásady § 6</vt:lpstr>
      <vt:lpstr>Předpokládaná hodnota § 16 - 23</vt:lpstr>
      <vt:lpstr>Předpokládaná hodnota provozní jednotky</vt:lpstr>
      <vt:lpstr>Seznam pojmů § 28</vt:lpstr>
      <vt:lpstr>Zadávací řízení</vt:lpstr>
      <vt:lpstr>Průběh zadávacího řízení § 39</vt:lpstr>
      <vt:lpstr>Průběh zadávacího řízení § 39</vt:lpstr>
      <vt:lpstr>Průběh zadávacího řízení § 39</vt:lpstr>
      <vt:lpstr>Doklady</vt:lpstr>
      <vt:lpstr>Doklady</vt:lpstr>
      <vt:lpstr>Objasnění /doplnění údajů a dokladů § 46</vt:lpstr>
      <vt:lpstr>Objasnění nebo doplnění údajů a dokladů</vt:lpstr>
      <vt:lpstr>Prezentace aplikace PowerPoint</vt:lpstr>
      <vt:lpstr>Vyloučení účastníka zadávacího řízení</vt:lpstr>
      <vt:lpstr>Vyloučení účastníka zadávacího řízení</vt:lpstr>
      <vt:lpstr>Vyloučení účastníka zadávacího řízení</vt:lpstr>
      <vt:lpstr>Vyloučení účastníka zadávacího řízení</vt:lpstr>
      <vt:lpstr>Vyloučení účastníka zadávacího řízení</vt:lpstr>
      <vt:lpstr>Vyloučení účastníka zadávacího řízení</vt:lpstr>
      <vt:lpstr>Vyloučení účastníka zadávacího řízení</vt:lpstr>
      <vt:lpstr>Vyloučení účastníka zadávacího řízení</vt:lpstr>
      <vt:lpstr>Vyloučení účastníka zadávacího řízení</vt:lpstr>
      <vt:lpstr>Vyloučení účastníka zadávacího řízení</vt:lpstr>
      <vt:lpstr>Vyloučení účastníka zadávacího řízení</vt:lpstr>
      <vt:lpstr>Vyloučení účastníka zadávacího řízení</vt:lpstr>
      <vt:lpstr>Vyloučení účastníka zadávacího řízení</vt:lpstr>
      <vt:lpstr>Zákaz zadání veřejné zakázky</vt:lpstr>
      <vt:lpstr>Prezentace aplikace PowerPoint</vt:lpstr>
      <vt:lpstr>ZPŘ A PRAVIDLA PRO NL REŽIM</vt:lpstr>
      <vt:lpstr>Dostupnost zadávací dokumentace § 96</vt:lpstr>
      <vt:lpstr>Prohlídka místa plnění § 97</vt:lpstr>
      <vt:lpstr>Vysvětlení ZD § 98</vt:lpstr>
      <vt:lpstr>Změna nebo doplnění ZD § 99</vt:lpstr>
      <vt:lpstr>Vyhrazené změny závazku § 100</vt:lpstr>
      <vt:lpstr>Kvalifikace § 73 - 88</vt:lpstr>
      <vt:lpstr>Základní způsobilost</vt:lpstr>
      <vt:lpstr>Základní způsobilost  - beztrestnost </vt:lpstr>
      <vt:lpstr>Základní způsobilost  - trestné činy</vt:lpstr>
      <vt:lpstr>Základní způsobilost  - trestné činy</vt:lpstr>
      <vt:lpstr>Základní způsobilost  - trestné činy</vt:lpstr>
      <vt:lpstr>Základní způsobilost – beztrestnost PO</vt:lpstr>
      <vt:lpstr>Základní způsobilost – beztrestnost pobočky</vt:lpstr>
      <vt:lpstr>Základní způsobilost - nedoplatky</vt:lpstr>
      <vt:lpstr>Základní způsobilost - aktivita</vt:lpstr>
      <vt:lpstr>Obnovení způsobilosti</vt:lpstr>
      <vt:lpstr>Kvalifikace</vt:lpstr>
      <vt:lpstr>Kvalifikace</vt:lpstr>
      <vt:lpstr>Společná ustanovení ke kvalifikaci</vt:lpstr>
      <vt:lpstr>Prokázání kvalifikace prostřednictvím  jiných osob</vt:lpstr>
      <vt:lpstr>Prokázání kvalifikace prostřednictvím  jiných osob</vt:lpstr>
      <vt:lpstr>Prokázání kvalifikace prostřednictvím  jiných osob</vt:lpstr>
      <vt:lpstr>Požadavek na prokázání kvalifikace  poddodavatele</vt:lpstr>
      <vt:lpstr>Požadavek na prokázání kvalifikace  poddodavatele</vt:lpstr>
      <vt:lpstr>Stáří dokladů </vt:lpstr>
      <vt:lpstr>Technické podmínky veřejné zakázky na stavební práce</vt:lpstr>
      <vt:lpstr>Prezentace aplikace PowerPoint</vt:lpstr>
      <vt:lpstr>Podání a hodnocení nabídek a výběr dodavatele</vt:lpstr>
      <vt:lpstr>Podání nabídek</vt:lpstr>
      <vt:lpstr>Jedna nabídka</vt:lpstr>
      <vt:lpstr>Otevírání nabídek</vt:lpstr>
      <vt:lpstr>Otevírání nabídek v elektronické podobě</vt:lpstr>
      <vt:lpstr>Údaje z nabídek odpovídající číselně vyjádřitelným kritériím hodnocení</vt:lpstr>
      <vt:lpstr>Otevírání listinných nabídek (§ 211/5)</vt:lpstr>
      <vt:lpstr>Mimořádně nízká nabídková cena</vt:lpstr>
      <vt:lpstr>Hodnocení § 114 - 121</vt:lpstr>
      <vt:lpstr>Hodnocení</vt:lpstr>
      <vt:lpstr>Pravidla hodnocení</vt:lpstr>
      <vt:lpstr>Cena s DPH / bez DPH</vt:lpstr>
      <vt:lpstr>Kritéria kvality</vt:lpstr>
      <vt:lpstr>Kritéria kvality</vt:lpstr>
      <vt:lpstr>Kritéria  v ZPŘ</vt:lpstr>
      <vt:lpstr>Náklady životního cyklu</vt:lpstr>
      <vt:lpstr>Zpráva o hodnocení nabídek § 119</vt:lpstr>
      <vt:lpstr>Přístup ke zprávě o hodnocení nabídek</vt:lpstr>
      <vt:lpstr>Výběr dodavatele § 122</vt:lpstr>
      <vt:lpstr>Výzva vybranému dodavateli</vt:lpstr>
      <vt:lpstr>Výzva vybranému dodavateli</vt:lpstr>
      <vt:lpstr>Skutečný majitel</vt:lpstr>
      <vt:lpstr>Oznámení o výběru</vt:lpstr>
      <vt:lpstr>Doručování uveřejněním na profilu</vt:lpstr>
      <vt:lpstr>Námitky</vt:lpstr>
      <vt:lpstr>Prezentace aplikace PowerPoint</vt:lpstr>
      <vt:lpstr>Uzavření smlouvy § 124</vt:lpstr>
      <vt:lpstr>Postup po vyloučení VD § 125</vt:lpstr>
      <vt:lpstr>Zrušení zadávacího řízení § 127</vt:lpstr>
      <vt:lpstr>Zrušení zadávacího řízení § 127</vt:lpstr>
      <vt:lpstr>Zrušení zadávacího řízení § 127</vt:lpstr>
      <vt:lpstr>Oznámení o zrušení</vt:lpstr>
      <vt:lpstr>Písemná zpráva zadavatele</vt:lpstr>
      <vt:lpstr>Písemná zpráva zadavatele</vt:lpstr>
      <vt:lpstr>Písemná zpráva zadavatele</vt:lpstr>
      <vt:lpstr>Změny smlouvy § 222</vt:lpstr>
      <vt:lpstr>Nepodstatné změny smlouvy § 222/2</vt:lpstr>
      <vt:lpstr>Nepodstatné změny smlouvy § 222/3</vt:lpstr>
      <vt:lpstr>Nepodstatné změny smlouvy § 222/7</vt:lpstr>
      <vt:lpstr>Nepodstatné změny smlouvy § 222/4</vt:lpstr>
      <vt:lpstr>Nepodstatné změny smlouvy § 222/5</vt:lpstr>
      <vt:lpstr>Nepodstatné změny smlouvy § 222/5</vt:lpstr>
      <vt:lpstr>Nepodstatné změny smlouvy § 222/6</vt:lpstr>
      <vt:lpstr>Nepodstatné změny smlouvy § 222/9</vt:lpstr>
      <vt:lpstr>Nepodstatné změny smlouvy § 222/10</vt:lpstr>
      <vt:lpstr>Ukončení závazku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*</dc:creator>
  <cp:lastModifiedBy>Malenková Miluše</cp:lastModifiedBy>
  <cp:revision>37</cp:revision>
  <cp:lastPrinted>2023-10-10T14:50:46Z</cp:lastPrinted>
  <dcterms:created xsi:type="dcterms:W3CDTF">2021-02-08T09:16:26Z</dcterms:created>
  <dcterms:modified xsi:type="dcterms:W3CDTF">2023-10-11T11:31:17Z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2018-01-19T00:00:00Z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2021-02-08T00:00:00Z</vt:filetime>
  </property>
</Properties>
</file>