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0" r:id="rId3"/>
  </p:sldMasterIdLst>
  <p:notesMasterIdLst>
    <p:notesMasterId r:id="rId28"/>
  </p:notesMasterIdLst>
  <p:handoutMasterIdLst>
    <p:handoutMasterId r:id="rId29"/>
  </p:handoutMasterIdLst>
  <p:sldIdLst>
    <p:sldId id="256" r:id="rId4"/>
    <p:sldId id="304" r:id="rId5"/>
    <p:sldId id="257" r:id="rId6"/>
    <p:sldId id="294" r:id="rId7"/>
    <p:sldId id="293" r:id="rId8"/>
    <p:sldId id="259" r:id="rId9"/>
    <p:sldId id="295" r:id="rId10"/>
    <p:sldId id="260" r:id="rId11"/>
    <p:sldId id="296" r:id="rId12"/>
    <p:sldId id="284" r:id="rId13"/>
    <p:sldId id="290" r:id="rId14"/>
    <p:sldId id="291" r:id="rId15"/>
    <p:sldId id="261" r:id="rId16"/>
    <p:sldId id="297" r:id="rId17"/>
    <p:sldId id="274" r:id="rId18"/>
    <p:sldId id="275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303" r:id="rId27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zivatel" initials="u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73" autoAdjust="0"/>
  </p:normalViewPr>
  <p:slideViewPr>
    <p:cSldViewPr>
      <p:cViewPr varScale="1">
        <p:scale>
          <a:sx n="123" d="100"/>
          <a:sy n="123" d="100"/>
        </p:scale>
        <p:origin x="15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20.06.2023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20.06.2023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50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3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295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6178A0-1E68-4502-A3F7-15E4EA4A7219}" type="datetimeFigureOut">
              <a:rPr lang="cs-CZ" smtClean="0">
                <a:solidFill>
                  <a:prstClr val="black"/>
                </a:solidFill>
              </a:rPr>
              <a:pPr/>
              <a:t>20.06.2023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28307C-8575-4F60-9FAB-B81676BCDEC1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60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153255"/>
                </a:solidFill>
              </a:defRPr>
            </a:lvl1pPr>
          </a:lstStyle>
          <a:p>
            <a:pPr>
              <a:defRPr/>
            </a:pPr>
            <a:fld id="{2A4A71D0-3820-4537-8AC9-32459DED9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1552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>
                <a:solidFill>
                  <a:prstClr val="black"/>
                </a:solidFill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4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95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8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0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>
                <a:solidFill>
                  <a:prstClr val="black"/>
                </a:solidFill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94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20413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8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2274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at.cz/xqw/xervlet/pssenat/historie?cid=pssenat_historie.pHistorieTisku.list&amp;forEach.action=detail&amp;forEach.value=s5083" TargetMode="External"/><Relationship Id="rId2" Type="http://schemas.openxmlformats.org/officeDocument/2006/relationships/hyperlink" Target="https://psp.cz/sqw/text/historie.sqw?o=9&amp;T=24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Weigel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7283152" cy="1440160"/>
          </a:xfrm>
        </p:spPr>
        <p:txBody>
          <a:bodyPr/>
          <a:lstStyle/>
          <a:p>
            <a:r>
              <a:rPr lang="cs-CZ" dirty="0"/>
              <a:t>Nová úprava 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Zavedení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Náležitosti ZD</a:t>
            </a:r>
            <a:r>
              <a:rPr lang="cs-CZ" sz="2400" dirty="0"/>
              <a:t>:</a:t>
            </a:r>
          </a:p>
          <a:p>
            <a:r>
              <a:rPr lang="cs-CZ" sz="2400" dirty="0"/>
              <a:t>náležitosti pro užší řízení (id. zadavatele, druh ZŘ, kvalifikační požadavky, podmínky průběhu ZŘ, lhůty)</a:t>
            </a:r>
          </a:p>
          <a:p>
            <a:r>
              <a:rPr lang="cs-CZ" sz="2400" dirty="0"/>
              <a:t>druh, předmět a PH VZ, jež mají být v DNS zadány</a:t>
            </a:r>
          </a:p>
          <a:p>
            <a:r>
              <a:rPr lang="cs-CZ" sz="2400" dirty="0"/>
              <a:t>informace o rozdělení do kategorií a kritéria pro zařazení</a:t>
            </a:r>
          </a:p>
          <a:p>
            <a:r>
              <a:rPr lang="cs-CZ" sz="2400" dirty="0"/>
              <a:t>informace o použitém elektronickém nástroji</a:t>
            </a:r>
          </a:p>
          <a:p>
            <a:r>
              <a:rPr lang="cs-CZ" sz="2400" dirty="0"/>
              <a:t>výčet kritérií hodnocení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u="sng" dirty="0"/>
              <a:t>Nelze požadovat jistotu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DNS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cs-CZ" sz="2800" dirty="0"/>
              <a:t>Zadavatel posoudí soulad žádostí o účast se zadávacími podmínkami</a:t>
            </a:r>
          </a:p>
          <a:p>
            <a:pPr marL="0" indent="0">
              <a:buClrTx/>
              <a:buNone/>
            </a:pPr>
            <a:endParaRPr lang="cs-CZ" sz="2800" dirty="0"/>
          </a:p>
          <a:p>
            <a:pPr marL="0" indent="0">
              <a:buClrTx/>
              <a:buNone/>
            </a:pPr>
            <a:r>
              <a:rPr lang="cs-CZ" sz="2800" dirty="0"/>
              <a:t>Splní - zařadí do DNS a bez zbytečného odkladu oznámí</a:t>
            </a:r>
          </a:p>
          <a:p>
            <a:pPr marL="0" indent="0">
              <a:buClrTx/>
              <a:buNone/>
            </a:pPr>
            <a:endParaRPr lang="cs-CZ" sz="2800" dirty="0"/>
          </a:p>
          <a:p>
            <a:pPr marL="0" indent="0">
              <a:buClrTx/>
              <a:buNone/>
            </a:pPr>
            <a:r>
              <a:rPr lang="cs-CZ" sz="2800" dirty="0"/>
              <a:t>Nesplní – vyloučí z účasti (není tím však vyloučena aplikace § 46)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u="sng" dirty="0"/>
              <a:t>Přesně stanoven okamžik zavedení DNS</a:t>
            </a:r>
          </a:p>
          <a:p>
            <a:pPr marL="0" indent="0">
              <a:buNone/>
            </a:pPr>
            <a:r>
              <a:rPr lang="cs-CZ" sz="2000" dirty="0"/>
              <a:t>Okamžik, kdy bylo doručeno oznámení o zařazení poslednímu ÚZŘ</a:t>
            </a:r>
          </a:p>
          <a:p>
            <a:pPr marL="0" indent="0">
              <a:buNone/>
            </a:pPr>
            <a:r>
              <a:rPr lang="cs-CZ" sz="2000" dirty="0"/>
              <a:t>Došlo-li k vyloučení ÚZŘ, pak okamžikem, kdy</a:t>
            </a:r>
          </a:p>
          <a:p>
            <a:r>
              <a:rPr lang="cs-CZ" sz="2000" dirty="0"/>
              <a:t>všem účastníkům zadávacího řízení uplyne lhůta pro podání námitek proti vyloučení ze zadávacího řízení, pokud námitky nejsou podány,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r>
              <a:rPr lang="cs-CZ" sz="2000" dirty="0"/>
              <a:t>v případě podání námitek uplyne lhůta pro podání návrhu podle § 251 odst. 2 nebo 3, pokud návrh není podán, nebo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r>
              <a:rPr lang="cs-CZ" sz="2000" dirty="0"/>
              <a:t>v případě podání návrhu podle § 251 odst. 1 nabude právní moci rozhodnutí o zastavení správního řízení či zamítnutí návrhu.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cs-CZ" sz="2800" dirty="0"/>
              <a:t>Do 30 dnů od zavedení odeslat oznámení o výsledku ZŘ</a:t>
            </a:r>
          </a:p>
          <a:p>
            <a:pPr marL="0" indent="0">
              <a:buClrTx/>
              <a:buNone/>
            </a:pPr>
            <a:endParaRPr lang="cs-CZ" sz="2800" dirty="0"/>
          </a:p>
          <a:p>
            <a:pPr marL="0" indent="0">
              <a:buClrTx/>
              <a:buNone/>
            </a:pPr>
            <a:r>
              <a:rPr lang="cs-CZ" sz="2800" dirty="0"/>
              <a:t>Do 30 pracovních dnů od zavedení DNS uveřejnit písemnou zprávu. </a:t>
            </a:r>
            <a:r>
              <a:rPr lang="cs-CZ" sz="2800" u="sng" dirty="0"/>
              <a:t>Nevypracovává se o jednotlivých veřejných zakázkách zadávaných v DNS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nebo doplnění ZD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Nový § 139a</a:t>
            </a:r>
          </a:p>
          <a:p>
            <a:r>
              <a:rPr lang="cs-CZ" sz="2000" dirty="0"/>
              <a:t>Umožněna změna nebo doplnění ZD po celou dobu trvání DNS</a:t>
            </a:r>
          </a:p>
          <a:p>
            <a:r>
              <a:rPr lang="cs-CZ" sz="2000" dirty="0"/>
              <a:t>Pokud se týká podmínek zařazení – postup podle § 140a odst. 1</a:t>
            </a:r>
          </a:p>
          <a:p>
            <a:r>
              <a:rPr lang="cs-CZ" sz="2000" dirty="0"/>
              <a:t>Rozšíření okruhu možných dodavatelů – nutno vyčkat přiměřenou dobu, ne kratší než původní doba pro podání žádostí o účast</a:t>
            </a:r>
          </a:p>
          <a:p>
            <a:r>
              <a:rPr lang="cs-CZ" sz="2000" dirty="0"/>
              <a:t>Možné odstranit i rozpor se zákonem, na jehož základě bylo uloženo nápravné opatření UOHS zákazu zadávání zakázek v DNS</a:t>
            </a:r>
          </a:p>
          <a:p>
            <a:r>
              <a:rPr lang="cs-CZ" sz="2000" dirty="0"/>
              <a:t>Z odešle oznámení o změně podle § 212, pokud dojde</a:t>
            </a:r>
          </a:p>
          <a:p>
            <a:pPr lvl="1"/>
            <a:r>
              <a:rPr lang="cs-CZ" sz="2000" dirty="0"/>
              <a:t>Ke změně doby trvání</a:t>
            </a:r>
          </a:p>
          <a:p>
            <a:pPr lvl="1"/>
            <a:r>
              <a:rPr lang="cs-CZ" sz="2000" dirty="0"/>
              <a:t>Ukončení</a:t>
            </a:r>
          </a:p>
          <a:p>
            <a:pPr lvl="1"/>
            <a:r>
              <a:rPr lang="cs-CZ" sz="2000" dirty="0"/>
              <a:t>Změně nebo doplnění ZD</a:t>
            </a:r>
          </a:p>
        </p:txBody>
      </p:sp>
    </p:spTree>
    <p:extLst>
      <p:ext uri="{BB962C8B-B14F-4D97-AF65-F5344CB8AC3E}">
        <p14:creationId xmlns:p14="http://schemas.microsoft.com/office/powerpoint/2010/main" val="319077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Zařazení do zavedeného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cs-CZ" sz="2800" dirty="0"/>
              <a:t>Kdykoliv po dobu jeho trvání</a:t>
            </a:r>
          </a:p>
          <a:p>
            <a:pPr>
              <a:buClr>
                <a:schemeClr val="tx1"/>
              </a:buClr>
            </a:pPr>
            <a:r>
              <a:rPr lang="cs-CZ" sz="2800" dirty="0"/>
              <a:t>Povinnost </a:t>
            </a:r>
            <a:r>
              <a:rPr lang="cs-CZ" sz="2800" strike="sngStrike" dirty="0"/>
              <a:t>posoudit</a:t>
            </a:r>
            <a:r>
              <a:rPr lang="cs-CZ" sz="2800" dirty="0"/>
              <a:t> rozhodnout o žádosti o účast do 10 pracovních dnů</a:t>
            </a:r>
          </a:p>
          <a:p>
            <a:pPr>
              <a:buClr>
                <a:schemeClr val="tx1"/>
              </a:buClr>
            </a:pPr>
            <a:r>
              <a:rPr lang="cs-CZ" sz="2800" dirty="0"/>
              <a:t>Oznámení: zařazen x odmítnut (odůvodnění) bez zbytečného odkladu od rozhodnutí</a:t>
            </a:r>
          </a:p>
          <a:p>
            <a:pPr>
              <a:buClr>
                <a:schemeClr val="tx1"/>
              </a:buClr>
            </a:pPr>
            <a:r>
              <a:rPr lang="cs-CZ" sz="2800" dirty="0"/>
              <a:t>Rozhodný okamžik posouzení § 78 odst. 1, § 79 odst. 2 písm. a), b) a i) a § 86 odst. 3 – okamžik podání žádosti o účast</a:t>
            </a:r>
          </a:p>
          <a:p>
            <a:pPr marL="0" indent="0">
              <a:buClr>
                <a:schemeClr val="tx1"/>
              </a:buCl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o kvalifikaci § 140a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cs-CZ" sz="2000" dirty="0"/>
              <a:t>Po celou dobu trvání DNS lze vyžádat předložení jednotného evropského osvědčení – lhůta 5 pracovních dnů</a:t>
            </a:r>
          </a:p>
          <a:p>
            <a:pPr>
              <a:buClr>
                <a:schemeClr val="tx1"/>
              </a:buClr>
            </a:pPr>
            <a:r>
              <a:rPr lang="cs-CZ" sz="2000" dirty="0"/>
              <a:t>Pro účely § 78 odst. 1 a § 79 odst. 2 písm. a), b) a i) – rozhodný okamžik odeslání výzvy</a:t>
            </a:r>
          </a:p>
          <a:p>
            <a:pPr>
              <a:buClr>
                <a:schemeClr val="tx1"/>
              </a:buClr>
            </a:pPr>
            <a:r>
              <a:rPr lang="cs-CZ" sz="2000" dirty="0"/>
              <a:t>Dodavatele, který neprokáže kvalifikaci, Z nevyzývá do doby prokázání</a:t>
            </a:r>
          </a:p>
          <a:p>
            <a:pPr>
              <a:buClr>
                <a:schemeClr val="tx1"/>
              </a:buClr>
            </a:pPr>
            <a:r>
              <a:rPr lang="cs-CZ" sz="2000" dirty="0"/>
              <a:t>Použijí se obdobně: § 81 – 85, § 87 a 88 (Společná ustanovení ke kvalifikaci)</a:t>
            </a:r>
          </a:p>
          <a:p>
            <a:pPr>
              <a:buClr>
                <a:schemeClr val="tx1"/>
              </a:buClr>
            </a:pPr>
            <a:r>
              <a:rPr lang="cs-CZ" sz="2000" dirty="0"/>
              <a:t>Lze kdykoliv prokázat důvod nezpůsobilosti podle § 48 odst. 5 nebo 6– pak nevylučuje, ale nemusí vyzývat k podání nabídky, dokud není způsobilost obnovena (viz § 76)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veřejné zakázky v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Clr>
                <a:schemeClr val="tx1"/>
              </a:buClr>
              <a:buNone/>
            </a:pPr>
            <a:r>
              <a:rPr lang="cs-CZ" sz="2800" u="sng" dirty="0"/>
              <a:t>Není zadávací řízení</a:t>
            </a:r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Clr>
                <a:schemeClr val="tx1"/>
              </a:buClr>
              <a:buNone/>
            </a:pPr>
            <a:r>
              <a:rPr lang="cs-CZ" sz="2800" dirty="0"/>
              <a:t>Zadavatel odesílá výzvu k podání nabídek všem dodavatelům zařazeným v DNS nebo příslušné kategorii</a:t>
            </a:r>
          </a:p>
          <a:p>
            <a:pPr marL="0" indent="0">
              <a:buClr>
                <a:schemeClr val="tx1"/>
              </a:buClr>
              <a:buNone/>
            </a:pPr>
            <a:endParaRPr lang="cs-CZ" sz="2800" dirty="0"/>
          </a:p>
          <a:p>
            <a:pPr marL="0" indent="0">
              <a:buClr>
                <a:schemeClr val="tx1"/>
              </a:buClr>
              <a:buNone/>
            </a:pPr>
            <a:r>
              <a:rPr lang="cs-CZ" sz="2800" dirty="0"/>
              <a:t>Lhůta pro podání nabídek: min. 10 dnů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2800" u="sng" dirty="0"/>
              <a:t>Lze až po zavedení DNS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veřejné zakázky v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Náležitosti výzvy:</a:t>
            </a:r>
          </a:p>
          <a:p>
            <a:r>
              <a:rPr lang="cs-CZ" sz="2400" dirty="0"/>
              <a:t>Identifikační údaje zadavatele</a:t>
            </a:r>
          </a:p>
          <a:p>
            <a:r>
              <a:rPr lang="cs-CZ" sz="2400" dirty="0"/>
              <a:t>Údaje o přístupu k ZD</a:t>
            </a:r>
          </a:p>
          <a:p>
            <a:r>
              <a:rPr lang="cs-CZ" sz="2400" dirty="0"/>
              <a:t>Lhůta pro podání nabídek</a:t>
            </a:r>
          </a:p>
          <a:p>
            <a:r>
              <a:rPr lang="cs-CZ" sz="2400" dirty="0"/>
              <a:t>Způsob podání nabídek, jazyk</a:t>
            </a:r>
          </a:p>
          <a:p>
            <a:r>
              <a:rPr lang="cs-CZ" sz="2400" dirty="0"/>
              <a:t>Pravidla pro hodnocení nabídek (dle hlavy X)</a:t>
            </a:r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veřejné zakázky v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Další doporučené náležitosti:</a:t>
            </a:r>
          </a:p>
          <a:p>
            <a:r>
              <a:rPr lang="cs-CZ" sz="2400" dirty="0"/>
              <a:t>Identifikace předmětu</a:t>
            </a:r>
          </a:p>
          <a:p>
            <a:r>
              <a:rPr lang="cs-CZ" sz="2400" dirty="0"/>
              <a:t>Obchodní podmínky (návrh smlouvy)</a:t>
            </a:r>
          </a:p>
          <a:p>
            <a:r>
              <a:rPr lang="cs-CZ" sz="2400" dirty="0"/>
              <a:t>Další podmínky zadavatele (přiměřené použití dalších ustanovení ZZVZ)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6773356-5810-BE08-62D0-A9240AE59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PSP předloženo v červnu 2022 (navrhovaná účinnost 1. 1. 2023)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Sněmovní tisk č. 249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https://psp.cz/sqw/text/historie.sqw?o=9&amp;T=249</a:t>
            </a: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projednáno: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Výborem pro veřejnou správu a regionální rozvoj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Výborem pro obranu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 III. čtení vráceno do II. čtení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III. čtení proběhlo 24.3.2023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Postoupeno Senátu ČR – tisk č. 74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https://www.senat.cz/xqw/xervlet/pssenat/historie?cid=pssenat_historie.pHistorieTisku.list&amp;forEach.action=detail&amp;forEach.value=s5083</a:t>
            </a: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30. 5. 2023 schváleno znění poslanecké sněmovny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cs-CZ" sz="1700" dirty="0">
                <a:solidFill>
                  <a:prstClr val="black"/>
                </a:solidFill>
                <a:latin typeface="Arial"/>
                <a:cs typeface="+mn-cs"/>
              </a:rPr>
              <a:t>16. 6. 2023 – vyhlášeno ve Sbírce zákonů (</a:t>
            </a:r>
            <a:r>
              <a:rPr lang="cs-CZ" sz="1700">
                <a:solidFill>
                  <a:prstClr val="black"/>
                </a:solidFill>
                <a:latin typeface="Arial"/>
                <a:cs typeface="+mn-cs"/>
              </a:rPr>
              <a:t>166/2023 Sb.)</a:t>
            </a: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cs-CZ" sz="1700" dirty="0">
                <a:solidFill>
                  <a:prstClr val="black"/>
                </a:solidFill>
                <a:latin typeface="Arial"/>
                <a:cs typeface="+mn-cs"/>
              </a:rPr>
              <a:t>Účinnost – třicátým dnem vyhlášení</a:t>
            </a: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800B3A7-AC2A-31E2-0E71-28E6D1387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ZZVZ</a:t>
            </a:r>
          </a:p>
        </p:txBody>
      </p:sp>
    </p:spTree>
    <p:extLst>
      <p:ext uri="{BB962C8B-B14F-4D97-AF65-F5344CB8AC3E}">
        <p14:creationId xmlns:p14="http://schemas.microsoft.com/office/powerpoint/2010/main" val="2689144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veřejné zakázky v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cs-CZ" sz="2400" u="sng" dirty="0"/>
              <a:t>Nově</a:t>
            </a:r>
            <a:r>
              <a:rPr lang="cs-CZ" sz="2400" dirty="0"/>
              <a:t>: Výzva k podání nabídek může obsahovat požadavek, aby dodavatel zařazený do DNS, který již předložil doklady o své kvalifikaci, předložil v nabídce písemné čestné prohlášení o tom, že se nezměnily údaje rozhodné pro posouzení splnění kvalifikace obsažené v dokladech, které má zadavatel k dispozici, nebo nové doklady, pokud se rozhodné údaje v těchto dokladech změnily.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2400" u="sng" dirty="0"/>
              <a:t>Zadavatel nemusí zjišťovat údaje o skutečném majiteli (§ 122 odst. 5 se nepoužije)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veřejné zakázky v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Zadavatel provede hodnocení předložených nabídek</a:t>
            </a:r>
          </a:p>
          <a:p>
            <a:pPr marL="0" indent="0">
              <a:buNone/>
            </a:pPr>
            <a:r>
              <a:rPr lang="cs-CZ" dirty="0"/>
              <a:t>Hodnotí na základě kritérií, která stanovil ve výzvě – použít obecná pravidla hodnocení dle hlavy X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veřejné zakázky v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buClrTx/>
            </a:pPr>
            <a:r>
              <a:rPr lang="cs-CZ" sz="2400" dirty="0"/>
              <a:t>Po výběru dodavatele odešle zadavatel oznámení o výběru s odůvodněním  všem dodavatelům, kteří podali nabídku</a:t>
            </a:r>
          </a:p>
          <a:p>
            <a:pPr>
              <a:buClrTx/>
            </a:pPr>
            <a:r>
              <a:rPr lang="cs-CZ" sz="2400" dirty="0"/>
              <a:t>Aplikuje se § 122 odst. 1 a 2 obdobně</a:t>
            </a:r>
          </a:p>
          <a:p>
            <a:pPr>
              <a:buClrTx/>
            </a:pPr>
            <a:r>
              <a:rPr lang="cs-CZ" sz="2400" dirty="0"/>
              <a:t>Nemá-li Z k dispozici doklady o kvalifikaci vybraného D, vyžádá si je. Může aplikovat § 122 odst. 4</a:t>
            </a:r>
          </a:p>
          <a:p>
            <a:pPr>
              <a:buClrTx/>
            </a:pPr>
            <a:r>
              <a:rPr lang="cs-CZ" sz="2400" dirty="0"/>
              <a:t>Lze uzavřít smlouvu i v době podle § 246 odst. 1 písm. a) až c)</a:t>
            </a:r>
          </a:p>
          <a:p>
            <a:pPr>
              <a:buClrTx/>
            </a:pPr>
            <a:r>
              <a:rPr lang="cs-CZ" sz="2400" dirty="0"/>
              <a:t>Pokud využije, mohou dodavatelé rovnou uplatnit § 254 odst. 1 písm. d) a podat návrh na uložení zákazu plnění smlouvy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Uveřejňování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1) Oznámení o uzavření smlouvy do 30 dnů:</a:t>
            </a:r>
          </a:p>
          <a:p>
            <a:r>
              <a:rPr lang="cs-CZ" sz="2800" dirty="0"/>
              <a:t>od jejího uzavření</a:t>
            </a:r>
          </a:p>
          <a:p>
            <a:r>
              <a:rPr lang="cs-CZ" sz="2800" dirty="0"/>
              <a:t>od konce každého čtvrtletí, pokud uveřejňuje souhrnně</a:t>
            </a:r>
          </a:p>
          <a:p>
            <a:pPr marL="0" indent="0">
              <a:buNone/>
            </a:pPr>
            <a:r>
              <a:rPr lang="cs-CZ" sz="2800" dirty="0"/>
              <a:t>2) Do 30 dnů od konce každého čtvrtletí</a:t>
            </a:r>
          </a:p>
          <a:p>
            <a:pPr marL="0" indent="0">
              <a:buNone/>
            </a:pPr>
            <a:r>
              <a:rPr lang="cs-CZ" sz="2800" dirty="0"/>
              <a:t>Smlouvu, jejíž cena přesáhne 500 000 bez DPH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2708920"/>
            <a:ext cx="8856984" cy="1656184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153255"/>
                </a:solidFill>
              </a:rPr>
              <a:t>DĚKUJI VÁM ZA POZORNOST</a:t>
            </a:r>
            <a:endParaRPr lang="en-US" sz="4000" dirty="0">
              <a:solidFill>
                <a:srgbClr val="153255"/>
              </a:solidFill>
            </a:endParaRP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5029200"/>
            <a:ext cx="7920880" cy="1208088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Jan.Weigel@mmr.cz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7309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Část šestá – Zvláštní postupy § 138 - 142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Využiji také: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 první - obecná ustanovení § 1 - 32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 druhá - ustanovení k zad. řízením § 33 - 51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 třetí - podlimitní režim § 52 - 54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 čtvrtá - nadlimitní režim § 55 - 128</a:t>
            </a:r>
          </a:p>
          <a:p>
            <a:r>
              <a:rPr lang="cs-CZ" dirty="0"/>
              <a:t>Část desátá - společná ustanovení § 210 - 223</a:t>
            </a:r>
          </a:p>
          <a:p>
            <a:r>
              <a:rPr lang="cs-CZ" dirty="0"/>
              <a:t>Část třináctá - dozorová část § 241 - 272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je upraveno</a:t>
            </a:r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</a:rPr>
              <a:t>Veřejné zakázky zadávané v dynamickém nákupním systému, které byly zahájeny přede dnem nabytí účinnosti tohoto zákona, a posuzování žádostí o účast v zavedeném dynamickém nákupním systému podaných přede dnem nabytí účinnosti tohoto zákona, se dokončí podle zákona č. 134/2016 Sb., ve znění účinném přede dnem nabytí účinnosti tohoto zákona.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</a:rPr>
              <a:t>Podle tohoto zákona se postupuje také v případě dynamického nákupního systému, který byl zaveden přede dnem nabytí účinnosti tohoto zákona, není-li v tomto článku uvedeno jinak.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Pro dynamický nákupní systém zavedený přede dnem nabytí účinnosti tohoto zákona se do prvního dne třináctého kalendářního měsíce následujícího po dni vyhlášení tohoto zákona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a) § 139 odst. 4 písm. d) zákona č. 134/2016 Sb. nepoužije,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b) § 141 zákona č. 134/2016 Sb. použije ve znění účinném přede dnem nabytí účinnosti tohoto zákona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385693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elektronický, </a:t>
            </a:r>
            <a:r>
              <a:rPr lang="cs-CZ" u="sng" dirty="0"/>
              <a:t>otevřený systém</a:t>
            </a:r>
            <a:r>
              <a:rPr lang="cs-CZ" dirty="0"/>
              <a:t> (x rámcové dohody) pro zadávání veřejných zakázek</a:t>
            </a:r>
          </a:p>
          <a:p>
            <a:r>
              <a:rPr lang="cs-CZ" dirty="0"/>
              <a:t>Pořízení běžného, obecně dostupného zboží, služeb nebo stavebních prací</a:t>
            </a:r>
          </a:p>
          <a:p>
            <a:r>
              <a:rPr lang="cs-CZ" dirty="0"/>
              <a:t>Bezúplatný</a:t>
            </a:r>
          </a:p>
          <a:p>
            <a:r>
              <a:rPr lang="cs-CZ" dirty="0"/>
              <a:t>Zvláštní postup – použijí se § 39 odst. 1, § 42 až 45, § 46 odst. 1 a § 48a odst. </a:t>
            </a:r>
            <a:r>
              <a:rPr lang="cs-CZ"/>
              <a:t>1 obdobně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ustanovení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Clr>
                <a:schemeClr val="tx1"/>
              </a:buClr>
              <a:buNone/>
            </a:pPr>
            <a:r>
              <a:rPr lang="cs-CZ" sz="2800" dirty="0"/>
              <a:t>Zadávací řízení přiměřeně podle pravidel pro užší řízení</a:t>
            </a:r>
          </a:p>
          <a:p>
            <a:pPr marL="0" indent="0">
              <a:buClr>
                <a:schemeClr val="tx1"/>
              </a:buClr>
              <a:buNone/>
            </a:pPr>
            <a:endParaRPr lang="cs-CZ" sz="2800" dirty="0"/>
          </a:p>
          <a:p>
            <a:pPr marL="0" indent="0">
              <a:buClr>
                <a:schemeClr val="tx1"/>
              </a:buClr>
              <a:buNone/>
            </a:pPr>
            <a:r>
              <a:rPr lang="cs-CZ" sz="2800" dirty="0"/>
              <a:t>Použije se pouze první fáze užšího řízení – vyzvání neomezeného počtu dodavatelů k podání žádostí o účast</a:t>
            </a:r>
          </a:p>
          <a:p>
            <a:pPr marL="0" indent="0">
              <a:buClr>
                <a:schemeClr val="tx1"/>
              </a:buClr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Lze rozdělit na kategorie – podle předmětu nebo územního rozsahu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Analogie k dělení VZ na části – vlastní podmínky účasti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Podpora malých a středních podniků</a:t>
            </a:r>
          </a:p>
        </p:txBody>
      </p:sp>
    </p:spTree>
    <p:extLst>
      <p:ext uri="{BB962C8B-B14F-4D97-AF65-F5344CB8AC3E}">
        <p14:creationId xmlns:p14="http://schemas.microsoft.com/office/powerpoint/2010/main" val="3684865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cs-CZ" sz="2800" dirty="0"/>
              <a:t>Zahájení odesláním oznámení o zahájení zadávacího řízení – uvést dobu trvání a uvést, že se jedná o zavedení DNS</a:t>
            </a:r>
          </a:p>
          <a:p>
            <a:pPr marL="0" indent="0">
              <a:buClrTx/>
              <a:buNone/>
            </a:pPr>
            <a:r>
              <a:rPr lang="cs-CZ" sz="2800" dirty="0"/>
              <a:t>Lze využít i předběžné oznámení – zadavatel dle </a:t>
            </a:r>
          </a:p>
          <a:p>
            <a:pPr marL="0" indent="0">
              <a:buClrTx/>
              <a:buNone/>
            </a:pPr>
            <a:r>
              <a:rPr lang="cs-CZ" sz="2800" dirty="0"/>
              <a:t>§ 4 odst. 1 písm. c) až e)</a:t>
            </a:r>
          </a:p>
          <a:p>
            <a:pPr marL="0" indent="0">
              <a:buClrTx/>
              <a:buNone/>
            </a:pPr>
            <a:endParaRPr lang="cs-CZ" sz="2800" dirty="0"/>
          </a:p>
          <a:p>
            <a:pPr marL="0" indent="0">
              <a:buClrTx/>
              <a:buNone/>
            </a:pPr>
            <a:r>
              <a:rPr lang="cs-CZ" sz="2800" dirty="0"/>
              <a:t>Doba trvání – neomezena (x RD 4 roky)</a:t>
            </a:r>
          </a:p>
          <a:p>
            <a:pPr marL="0" indent="0">
              <a:buClrTx/>
              <a:buNone/>
            </a:pPr>
            <a:endParaRPr lang="cs-CZ" sz="2800" dirty="0"/>
          </a:p>
          <a:p>
            <a:pPr marL="0" indent="0">
              <a:buClrTx/>
              <a:buNone/>
            </a:pPr>
            <a:r>
              <a:rPr lang="cs-CZ" sz="2800" dirty="0"/>
              <a:t>Lhůta pro doručení žádosti o účast – min. 30 dní</a:t>
            </a:r>
          </a:p>
          <a:p>
            <a:pPr marL="0" indent="0">
              <a:buClr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DNS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cs-CZ" sz="2800" dirty="0"/>
              <a:t>Umožnit neomezený dálkový přístup k ZD od uveřejnění oznámení o zahájení zadávacího řízení – vyloučena možnost dle § 96 odst. 2!</a:t>
            </a:r>
          </a:p>
          <a:p>
            <a:pPr marL="0" indent="0">
              <a:buClrTx/>
              <a:buNone/>
            </a:pPr>
            <a:endParaRPr lang="cs-CZ" sz="2800" dirty="0"/>
          </a:p>
          <a:p>
            <a:pPr marL="0" indent="0">
              <a:buClrTx/>
              <a:buNone/>
            </a:pPr>
            <a:r>
              <a:rPr lang="cs-CZ" sz="2800" dirty="0"/>
              <a:t>ZD musí být přístupná do ukončení DNS (x ostatní ZŘ pouze do konce lhůty pro podání nabídek)</a:t>
            </a:r>
          </a:p>
          <a:p>
            <a:pPr marL="0" indent="0">
              <a:buClrTx/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877045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1431</Words>
  <Application>Microsoft Office PowerPoint</Application>
  <PresentationFormat>Předvádění na obrazovce (4:3)</PresentationFormat>
  <Paragraphs>148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Wingdings</vt:lpstr>
      <vt:lpstr>MMR_klas</vt:lpstr>
      <vt:lpstr>MMR_sablona_1024x768_v1</vt:lpstr>
      <vt:lpstr>1_MMR_klas</vt:lpstr>
      <vt:lpstr>Nová úprava DNS</vt:lpstr>
      <vt:lpstr>Novela ZZVZ</vt:lpstr>
      <vt:lpstr>Kde je upraveno</vt:lpstr>
      <vt:lpstr>Přechodná ustanovení</vt:lpstr>
      <vt:lpstr>Obecná ustanovení</vt:lpstr>
      <vt:lpstr>Zavedení DNS</vt:lpstr>
      <vt:lpstr>Zavedení DNS</vt:lpstr>
      <vt:lpstr>Zavedení DNS</vt:lpstr>
      <vt:lpstr>Zavedení DNS</vt:lpstr>
      <vt:lpstr>Zavedení DNS</vt:lpstr>
      <vt:lpstr>Zavedení DNS </vt:lpstr>
      <vt:lpstr>Zavedení DNS</vt:lpstr>
      <vt:lpstr>Zavedení DNS</vt:lpstr>
      <vt:lpstr>Změna nebo doplnění ZD</vt:lpstr>
      <vt:lpstr>Zařazení do zavedeného DNS</vt:lpstr>
      <vt:lpstr>Doklady o kvalifikaci § 140a</vt:lpstr>
      <vt:lpstr>Zadávání veřejné zakázky v DNS</vt:lpstr>
      <vt:lpstr>Zadávání veřejné zakázky v DNS</vt:lpstr>
      <vt:lpstr>Zadávání veřejné zakázky v DNS</vt:lpstr>
      <vt:lpstr>Zadávání veřejné zakázky v DNS</vt:lpstr>
      <vt:lpstr>Zadávání veřejné zakázky v DNS</vt:lpstr>
      <vt:lpstr>Zadávání veřejné zakázky v DNS</vt:lpstr>
      <vt:lpstr>Uveřejňování smluv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Weigel Jan</cp:lastModifiedBy>
  <cp:revision>165</cp:revision>
  <dcterms:created xsi:type="dcterms:W3CDTF">2014-02-26T13:05:03Z</dcterms:created>
  <dcterms:modified xsi:type="dcterms:W3CDTF">2023-06-20T08:38:50Z</dcterms:modified>
</cp:coreProperties>
</file>