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9"/>
  </p:notesMasterIdLst>
  <p:handoutMasterIdLst>
    <p:handoutMasterId r:id="rId60"/>
  </p:handoutMasterIdLst>
  <p:sldIdLst>
    <p:sldId id="762" r:id="rId5"/>
    <p:sldId id="1773" r:id="rId6"/>
    <p:sldId id="1839" r:id="rId7"/>
    <p:sldId id="1840" r:id="rId8"/>
    <p:sldId id="1841" r:id="rId9"/>
    <p:sldId id="1776" r:id="rId10"/>
    <p:sldId id="1843" r:id="rId11"/>
    <p:sldId id="1844" r:id="rId12"/>
    <p:sldId id="1845" r:id="rId13"/>
    <p:sldId id="1846" r:id="rId14"/>
    <p:sldId id="1847" r:id="rId15"/>
    <p:sldId id="1842" r:id="rId16"/>
    <p:sldId id="1848" r:id="rId17"/>
    <p:sldId id="1849" r:id="rId18"/>
    <p:sldId id="1851" r:id="rId19"/>
    <p:sldId id="1852" r:id="rId20"/>
    <p:sldId id="1853" r:id="rId21"/>
    <p:sldId id="1854" r:id="rId22"/>
    <p:sldId id="1855" r:id="rId23"/>
    <p:sldId id="1856" r:id="rId24"/>
    <p:sldId id="1857" r:id="rId25"/>
    <p:sldId id="1858" r:id="rId26"/>
    <p:sldId id="1859" r:id="rId27"/>
    <p:sldId id="1860" r:id="rId28"/>
    <p:sldId id="1861" r:id="rId29"/>
    <p:sldId id="1862" r:id="rId30"/>
    <p:sldId id="1863" r:id="rId31"/>
    <p:sldId id="1864" r:id="rId32"/>
    <p:sldId id="1865" r:id="rId33"/>
    <p:sldId id="1866" r:id="rId34"/>
    <p:sldId id="1867" r:id="rId35"/>
    <p:sldId id="1890" r:id="rId36"/>
    <p:sldId id="1868" r:id="rId37"/>
    <p:sldId id="1869" r:id="rId38"/>
    <p:sldId id="1870" r:id="rId39"/>
    <p:sldId id="1871" r:id="rId40"/>
    <p:sldId id="1872" r:id="rId41"/>
    <p:sldId id="1873" r:id="rId42"/>
    <p:sldId id="1874" r:id="rId43"/>
    <p:sldId id="1875" r:id="rId44"/>
    <p:sldId id="1876" r:id="rId45"/>
    <p:sldId id="1877" r:id="rId46"/>
    <p:sldId id="1879" r:id="rId47"/>
    <p:sldId id="1878" r:id="rId48"/>
    <p:sldId id="1881" r:id="rId49"/>
    <p:sldId id="1882" r:id="rId50"/>
    <p:sldId id="1883" r:id="rId51"/>
    <p:sldId id="1884" r:id="rId52"/>
    <p:sldId id="1886" r:id="rId53"/>
    <p:sldId id="1885" r:id="rId54"/>
    <p:sldId id="1887" r:id="rId55"/>
    <p:sldId id="1888" r:id="rId56"/>
    <p:sldId id="1889" r:id="rId57"/>
    <p:sldId id="1384" r:id="rId58"/>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500"/>
    <a:srgbClr val="FF9966"/>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2" autoAdjust="0"/>
    <p:restoredTop sz="89609" autoAdjust="0"/>
  </p:normalViewPr>
  <p:slideViewPr>
    <p:cSldViewPr>
      <p:cViewPr varScale="1">
        <p:scale>
          <a:sx n="116" d="100"/>
          <a:sy n="116" d="100"/>
        </p:scale>
        <p:origin x="1572"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commentAuthors" Target="commentAuthor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19.09.2023</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19.09.2023</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43</a:t>
            </a:fld>
            <a:endParaRPr lang="cs-CZ"/>
          </a:p>
        </p:txBody>
      </p:sp>
    </p:spTree>
    <p:extLst>
      <p:ext uri="{BB962C8B-B14F-4D97-AF65-F5344CB8AC3E}">
        <p14:creationId xmlns:p14="http://schemas.microsoft.com/office/powerpoint/2010/main" val="1347900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19.09.2023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uohs.cz/cs/verejne-zakazky/sbirky-rozhodnuti/detail-18888.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uohs.cz/cs/verejne-zakazky/sbirky-rozhodnuti/detail-18896.html"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8886.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uohs.cz/cs/verejne-zakazky/sbirky-rozhodnuti/detail-18907.html"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s://www.uohs.cz/cs/verejne-zakazky/sbirky-rozhodnuti/detail-18916.html"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www.uohs.cz/cs/verejne-zakazky/sbirky-rozhodnuti/detail-18911.html"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hyperlink" Target="https://www.uohs.cz/cs/verejne-zakazky/sbirky-rozhodnuti/detail-18915.html"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květen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18866"/>
            <a:ext cx="8784976"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Calibri" panose="020F0502020204030204" pitchFamily="34" charset="0"/>
              </a:rPr>
              <a:t>42.         </a:t>
            </a:r>
            <a:r>
              <a:rPr lang="cs-CZ" sz="2000" dirty="0">
                <a:solidFill>
                  <a:srgbClr val="FF0000"/>
                </a:solidFill>
                <a:effectLst/>
                <a:ea typeface="Calibri" panose="020F0502020204030204" pitchFamily="34" charset="0"/>
                <a:cs typeface="Calibri" panose="020F0502020204030204" pitchFamily="34" charset="0"/>
              </a:rPr>
              <a:t>Jestliže byl tedy rozsah plnění nájemních smluv rozšířen, musí být i matematicky vyjádřitelný v penězích, a tudíž porovnatelný </a:t>
            </a:r>
            <a:r>
              <a:rPr lang="cs-CZ" sz="2000" dirty="0">
                <a:effectLst/>
                <a:ea typeface="Calibri" panose="020F0502020204030204" pitchFamily="34" charset="0"/>
                <a:cs typeface="Calibri" panose="020F0502020204030204" pitchFamily="34" charset="0"/>
              </a:rPr>
              <a:t>s požadavky zákona. Úřad se však již dále touto skutečností nezabýval, neboť možnost aplikace § 222 odst. 4 na šetřené dodatky zavrhl se závěrem, že jestliže změna nájemních smluv spočívala primárně v prodloužení doby jejich trvání, není možné takovou změnu posuzovat ve světle § 222 odst. 4 zákona. </a:t>
            </a:r>
            <a:r>
              <a:rPr lang="cs-CZ" sz="2000" dirty="0">
                <a:solidFill>
                  <a:srgbClr val="7030A0"/>
                </a:solidFill>
                <a:effectLst/>
                <a:ea typeface="Calibri" panose="020F0502020204030204" pitchFamily="34" charset="0"/>
                <a:cs typeface="Calibri" panose="020F0502020204030204" pitchFamily="34" charset="0"/>
              </a:rPr>
              <a:t>Předseda Úřadu je však přesvědčen, že ačkoliv důvodem pro uzavření předmětných dodatků byla potřeba prodloužit dobu plnění nájemních smluv, dokud nebude vybrán nový poskytovatel taxislužeb, byla tato změna smluv neoddělitelně spjata s prodloužením poskytování služeb ze strany nájemců, a tedy i s navýšením rozsahu původního závazku. Nebyla tedy pouze akcesorická.</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36903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Uveřejnění dodatku v registru smluv</a:t>
            </a:r>
            <a:endParaRPr lang="cs-CZ" sz="2300" b="1" spc="-5" dirty="0"/>
          </a:p>
        </p:txBody>
      </p:sp>
      <p:graphicFrame>
        <p:nvGraphicFramePr>
          <p:cNvPr id="2" name="Tabulka 1">
            <a:extLst>
              <a:ext uri="{FF2B5EF4-FFF2-40B4-BE49-F238E27FC236}">
                <a16:creationId xmlns:a16="http://schemas.microsoft.com/office/drawing/2014/main" id="{560DAE71-3C73-813C-D65C-047E9FD48D33}"/>
              </a:ext>
            </a:extLst>
          </p:cNvPr>
          <p:cNvGraphicFramePr>
            <a:graphicFrameLocks noGrp="1"/>
          </p:cNvGraphicFramePr>
          <p:nvPr>
            <p:extLst>
              <p:ext uri="{D42A27DB-BD31-4B8C-83A1-F6EECF244321}">
                <p14:modId xmlns:p14="http://schemas.microsoft.com/office/powerpoint/2010/main" val="3384182262"/>
              </p:ext>
            </p:extLst>
          </p:nvPr>
        </p:nvGraphicFramePr>
        <p:xfrm>
          <a:off x="6932" y="848962"/>
          <a:ext cx="9137068" cy="5946016"/>
        </p:xfrm>
        <a:graphic>
          <a:graphicData uri="http://schemas.openxmlformats.org/drawingml/2006/table">
            <a:tbl>
              <a:tblPr firstRow="1" bandRow="1">
                <a:tableStyleId>{5C22544A-7EE6-4342-B048-85BDC9FD1C3A}</a:tableStyleId>
              </a:tblPr>
              <a:tblGrid>
                <a:gridCol w="9137068">
                  <a:extLst>
                    <a:ext uri="{9D8B030D-6E8A-4147-A177-3AD203B41FA5}">
                      <a16:colId xmlns:a16="http://schemas.microsoft.com/office/drawing/2014/main" val="2635715095"/>
                    </a:ext>
                  </a:extLst>
                </a:gridCol>
              </a:tblGrid>
              <a:tr h="288925">
                <a:tc>
                  <a:txBody>
                    <a:bodyPr/>
                    <a:lstStyle/>
                    <a:p>
                      <a:pPr algn="l">
                        <a:lnSpc>
                          <a:spcPct val="107000"/>
                        </a:lnSpc>
                        <a:spcAft>
                          <a:spcPts val="800"/>
                        </a:spcAft>
                      </a:pPr>
                      <a:r>
                        <a:rPr lang="cs-CZ" sz="1800">
                          <a:effectLst/>
                        </a:rPr>
                        <a:t>sp. zn. ÚOHS – S0229/2023/VZ, č. j. ÚOHS – 15888/2023/500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43918555"/>
                  </a:ext>
                </a:extLst>
              </a:tr>
              <a:tr h="288925">
                <a:tc>
                  <a:txBody>
                    <a:bodyPr/>
                    <a:lstStyle/>
                    <a:p>
                      <a:pPr algn="l">
                        <a:lnSpc>
                          <a:spcPct val="107000"/>
                        </a:lnSpc>
                        <a:spcAft>
                          <a:spcPts val="800"/>
                        </a:spcAft>
                      </a:pPr>
                      <a:r>
                        <a:rPr lang="cs-CZ" sz="1800" u="sng">
                          <a:effectLst/>
                          <a:hlinkClick r:id="rId2"/>
                        </a:rPr>
                        <a:t>https://www.uohs.cz/cs/verejne-zakazky/sbirky-rozhodnuti/detail-18888.html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01975973"/>
                  </a:ext>
                </a:extLst>
              </a:tr>
              <a:tr h="208915">
                <a:tc>
                  <a:txBody>
                    <a:bodyPr/>
                    <a:lstStyle/>
                    <a:p>
                      <a:pPr algn="l">
                        <a:lnSpc>
                          <a:spcPct val="107000"/>
                        </a:lnSpc>
                        <a:spcAft>
                          <a:spcPts val="800"/>
                        </a:spcAft>
                      </a:pPr>
                      <a:r>
                        <a:rPr lang="cs-CZ" sz="1800">
                          <a:effectLst/>
                        </a:rPr>
                        <a:t>Strakova akademie – modernizace šaten OS PČR</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36760150"/>
                  </a:ext>
                </a:extLst>
              </a:tr>
              <a:tr h="288925">
                <a:tc>
                  <a:txBody>
                    <a:bodyPr/>
                    <a:lstStyle/>
                    <a:p>
                      <a:pPr algn="l">
                        <a:lnSpc>
                          <a:spcPct val="107000"/>
                        </a:lnSpc>
                        <a:spcAft>
                          <a:spcPts val="800"/>
                        </a:spcAft>
                      </a:pPr>
                      <a:r>
                        <a:rPr lang="cs-CZ" sz="1800">
                          <a:effectLst/>
                        </a:rPr>
                        <a:t>Právní moc: 6.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46146789"/>
                  </a:ext>
                </a:extLst>
              </a:tr>
              <a:tr h="288925">
                <a:tc>
                  <a:txBody>
                    <a:bodyPr/>
                    <a:lstStyle/>
                    <a:p>
                      <a:pPr algn="l">
                        <a:lnSpc>
                          <a:spcPct val="107000"/>
                        </a:lnSpc>
                        <a:spcAft>
                          <a:spcPts val="800"/>
                        </a:spcAft>
                      </a:pPr>
                      <a:r>
                        <a:rPr lang="cs-CZ" sz="1800">
                          <a:effectLst/>
                        </a:rPr>
                        <a:t>Česká republika – Úřad vlády České republiky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59377514"/>
                  </a:ext>
                </a:extLst>
              </a:tr>
              <a:tr h="1535430">
                <a:tc>
                  <a:txBody>
                    <a:bodyPr/>
                    <a:lstStyle/>
                    <a:p>
                      <a:pPr algn="l">
                        <a:lnSpc>
                          <a:spcPct val="107000"/>
                        </a:lnSpc>
                        <a:spcAft>
                          <a:spcPts val="800"/>
                        </a:spcAft>
                      </a:pPr>
                      <a:r>
                        <a:rPr lang="cs-CZ" sz="1800" dirty="0">
                          <a:effectLst/>
                        </a:rPr>
                        <a:t>Úřad pro ochranu hospodářské soutěže ve věci spáchání přestupku podle § 269 odst. 2 citovaného zákona vydává tento příkaz:</a:t>
                      </a:r>
                    </a:p>
                    <a:p>
                      <a:pPr algn="l">
                        <a:lnSpc>
                          <a:spcPct val="107000"/>
                        </a:lnSpc>
                        <a:spcAft>
                          <a:spcPts val="800"/>
                        </a:spcAft>
                      </a:pPr>
                      <a:r>
                        <a:rPr lang="cs-CZ" sz="1800" dirty="0">
                          <a:effectLst/>
                        </a:rPr>
                        <a:t>I.- Obviněný – Česká republika – Úřad vlády České republiky se dopustil přestupku při uveřejňování podle § 269 odst. 2 zákona č. 134/2016 Sb., o zadávání veřejných zakázek, ve znění pozdějších předpisů, tím, že v souvislosti s uzavřením dodatku č. 1 ze dne 2. 5. 2022 ke smlouvě o dílo na realizaci veřejné zakázky „Strakova akademie – modernizace šaten OS PČR“ zadávané ve zjednodušeném podlimitním řízení nesplnil povinnost uveřejnění podle § 219 odst. 1 citovaného zákona, když citovaný dodatek č. 1 včetně všech jeho příloh podléhajících povinnosti uveřejnění neuveřejnil na profilu zadavatele v zákonné lhůtě 15 dnů od jeho uzavření, přičemž předmětný dodatek č. 1 obviněný uveřejnil v registru smluv dne 6. 5. 2022, avšak bez jeho příloh.</a:t>
                      </a:r>
                    </a:p>
                    <a:p>
                      <a:pPr algn="l">
                        <a:lnSpc>
                          <a:spcPct val="107000"/>
                        </a:lnSpc>
                        <a:spcAft>
                          <a:spcPts val="800"/>
                        </a:spcAft>
                      </a:pPr>
                      <a:r>
                        <a:rPr lang="cs-CZ" sz="1800" dirty="0">
                          <a:effectLst/>
                        </a:rPr>
                        <a:t>II. - Za spáchání přestupku uvedeného ve výroku I. tohoto příkazu se obviněnému ukládá pokuta ve výši 5 000,- Kč (pět tisíc korun českých).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4951967"/>
                  </a:ext>
                </a:extLst>
              </a:tr>
            </a:tbl>
          </a:graphicData>
        </a:graphic>
      </p:graphicFrame>
    </p:spTree>
    <p:extLst>
      <p:ext uri="{BB962C8B-B14F-4D97-AF65-F5344CB8AC3E}">
        <p14:creationId xmlns:p14="http://schemas.microsoft.com/office/powerpoint/2010/main" val="941662241"/>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DB7560-0CA7-3623-8E2B-E43467091C67}"/>
              </a:ext>
            </a:extLst>
          </p:cNvPr>
          <p:cNvSpPr txBox="1"/>
          <p:nvPr/>
        </p:nvSpPr>
        <p:spPr>
          <a:xfrm>
            <a:off x="53752" y="980728"/>
            <a:ext cx="9036496" cy="5623784"/>
          </a:xfrm>
          <a:prstGeom prst="rect">
            <a:avLst/>
          </a:prstGeom>
          <a:noFill/>
        </p:spPr>
        <p:txBody>
          <a:bodyPr wrap="square">
            <a:spAutoFit/>
          </a:bodyPr>
          <a:lstStyle/>
          <a:p>
            <a:pPr>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Calibri" panose="020F0502020204030204" pitchFamily="34" charset="0"/>
              </a:rPr>
              <a:t>§ 219 odst. 1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Veřejný zadavatel uveřejní na profilu zadavatele smlouvu uzavřenou na veřejnou zakázku včetně všech jejích změn a dodatků, a to do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30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15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dnů od jejich uzavření nebo od konce každého čtvrtletí v případě veřejných zakázek zadávaných na základě rámcové dohody nebo v dynamickém nákupním systému. To neplatí pro</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a)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smlouvu,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smlouvu na veřejnou zakázku,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jejíž cena nepřesáhne 500 000 Kč bez daně z přidané hodnoty,</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b)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smlouvu,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smlouvu na veřejnou zakázku,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u které veřejný zadavatel postupoval v souladu s § 29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odst. 1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písm. a) až c)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nebo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a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písm. l) bod 2, § 30 písm.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l) až n)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d) nebo § 191 odst. 2 písm. e)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c) pro zadavatele, který je zpravodajskou službou podle jiného právního předpisu, nebo</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d) smlouvu uveřejněnou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v registru smluv.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podle jiného právního předpisu.</a:t>
            </a:r>
            <a:endParaRPr lang="cs-CZ" sz="2000" dirty="0">
              <a:effectLst/>
              <a:ea typeface="Calibri" panose="020F0502020204030204" pitchFamily="34" charset="0"/>
              <a:cs typeface="Times New Roman" panose="02020603050405020304" pitchFamily="18" charset="0"/>
            </a:endParaRPr>
          </a:p>
        </p:txBody>
      </p:sp>
      <p:sp>
        <p:nvSpPr>
          <p:cNvPr id="3" name="object 3">
            <a:extLst>
              <a:ext uri="{FF2B5EF4-FFF2-40B4-BE49-F238E27FC236}">
                <a16:creationId xmlns:a16="http://schemas.microsoft.com/office/drawing/2014/main" id="{6CA75632-3B76-A824-0ACD-5B74C8333622}"/>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Uveřejnění dodatku v registru smluv</a:t>
            </a:r>
            <a:endParaRPr lang="cs-CZ" sz="2300" b="1" spc="-5" dirty="0"/>
          </a:p>
        </p:txBody>
      </p:sp>
    </p:spTree>
    <p:extLst>
      <p:ext uri="{BB962C8B-B14F-4D97-AF65-F5344CB8AC3E}">
        <p14:creationId xmlns:p14="http://schemas.microsoft.com/office/powerpoint/2010/main" val="1720125254"/>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268760"/>
            <a:ext cx="8874224" cy="4702634"/>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neuveřejnil dodatek ke smlouvě na profilu zadavatele</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Uveřejnil dodatek v registru smluv, ale bez příloh</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Hájil se tím, že v zákonu o registru smluv jsou uvedeny výjimky z povinnosti uveřejnění, které platí pro technickou předlohu, návod, výkres, projektovou dokumentaci, model, způsob výpočtu jednotkových cen, vzor a výpočet.</a:t>
            </a:r>
          </a:p>
          <a:p>
            <a:pPr marL="342900" lvl="0" indent="-342900" algn="just">
              <a:lnSpc>
                <a:spcPct val="15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ÚOHS příkazem rozhodl, že uveřejnění dodatku bez příloh, které jsou nedílnou součástí dodatku není dostatečné</a:t>
            </a:r>
          </a:p>
        </p:txBody>
      </p:sp>
      <p:sp>
        <p:nvSpPr>
          <p:cNvPr id="4" name="object 3">
            <a:extLst>
              <a:ext uri="{FF2B5EF4-FFF2-40B4-BE49-F238E27FC236}">
                <a16:creationId xmlns:a16="http://schemas.microsoft.com/office/drawing/2014/main" id="{B32E20F6-B538-EFDC-9470-A37C605C108A}"/>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Uveřejnění dodatku v registru smluv</a:t>
            </a:r>
            <a:endParaRPr lang="cs-CZ" sz="2300" b="1" spc="-5" dirty="0"/>
          </a:p>
        </p:txBody>
      </p:sp>
    </p:spTree>
    <p:extLst>
      <p:ext uri="{BB962C8B-B14F-4D97-AF65-F5344CB8AC3E}">
        <p14:creationId xmlns:p14="http://schemas.microsoft.com/office/powerpoint/2010/main" val="1757679582"/>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96752"/>
            <a:ext cx="8784976" cy="5008230"/>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rPr>
              <a:t>35.         … Nad rámec toho </a:t>
            </a:r>
            <a:r>
              <a:rPr lang="cs-CZ" sz="2000" dirty="0">
                <a:solidFill>
                  <a:srgbClr val="0070C0"/>
                </a:solidFill>
                <a:effectLst/>
                <a:ea typeface="Calibri" panose="020F0502020204030204" pitchFamily="34" charset="0"/>
              </a:rPr>
              <a:t>Úřad uvádí, že pokud by zadavatel nepostupoval podle výjimky upravené v § 219 odst. 1 písm. d) zákona a uveřejňoval by dodatky k uzavřené smlouvě na svém profilu, měl by v takovém případě s ohledem na znění ustanovení § 219 odst. 1 zákona povinnost uveřejnit na profilu jak smlouvu uzavřenou na veřejnou zakázku, tak všechny její změny a dodatky</a:t>
            </a:r>
            <a:r>
              <a:rPr lang="cs-CZ" sz="2000" dirty="0">
                <a:solidFill>
                  <a:srgbClr val="000000"/>
                </a:solidFill>
                <a:effectLst/>
                <a:ea typeface="Calibri" panose="020F0502020204030204" pitchFamily="34" charset="0"/>
              </a:rPr>
              <a:t>. K tomu Úřad dodává, že </a:t>
            </a:r>
            <a:r>
              <a:rPr lang="cs-CZ" sz="2000" dirty="0">
                <a:solidFill>
                  <a:srgbClr val="00B050"/>
                </a:solidFill>
                <a:effectLst/>
                <a:ea typeface="Calibri" panose="020F0502020204030204" pitchFamily="34" charset="0"/>
              </a:rPr>
              <a:t>smyslem právní úpravy výjimky podle § 219 odst. 1 písm. d) zákona je zamezit duplicitnímu uveřejňování dokumentů </a:t>
            </a:r>
            <a:r>
              <a:rPr lang="cs-CZ" sz="2000" dirty="0">
                <a:solidFill>
                  <a:srgbClr val="000000"/>
                </a:solidFill>
                <a:effectLst/>
                <a:ea typeface="Calibri" panose="020F0502020204030204" pitchFamily="34" charset="0"/>
              </a:rPr>
              <a:t>jak na profilu zadavatele, tak v registru smluv, přičemž </a:t>
            </a:r>
            <a:r>
              <a:rPr lang="cs-CZ" sz="2000" dirty="0">
                <a:solidFill>
                  <a:srgbClr val="FF0000"/>
                </a:solidFill>
                <a:effectLst/>
                <a:ea typeface="Calibri" panose="020F0502020204030204" pitchFamily="34" charset="0"/>
              </a:rPr>
              <a:t>pokud by zadavatel nebyl povinen v režimu zákona o registru smluv uveřejňovat všechny dodatky ke smlouvě</a:t>
            </a:r>
            <a:r>
              <a:rPr lang="cs-CZ" sz="2000" dirty="0">
                <a:solidFill>
                  <a:srgbClr val="000000"/>
                </a:solidFill>
                <a:effectLst/>
                <a:ea typeface="Calibri" panose="020F0502020204030204" pitchFamily="34" charset="0"/>
              </a:rPr>
              <a:t> (jako je tomu v případě uveřejňování v režimu zákona o zadávání veřejných zakázek, kde je tato povinnost výslovně stanovena) </a:t>
            </a:r>
            <a:r>
              <a:rPr lang="cs-CZ" sz="2000" dirty="0">
                <a:solidFill>
                  <a:srgbClr val="FF0000"/>
                </a:solidFill>
                <a:effectLst/>
                <a:ea typeface="Calibri" panose="020F0502020204030204" pitchFamily="34" charset="0"/>
              </a:rPr>
              <a:t>a využil by výjimku podle § 219 odst. 1 písm. d) zákona, mohlo by dojít k situaci, že některé dodatky ke smlouvě by nebyly uveřejněny vůbec </a:t>
            </a:r>
            <a:r>
              <a:rPr lang="cs-CZ" sz="2000" dirty="0">
                <a:solidFill>
                  <a:srgbClr val="000000"/>
                </a:solidFill>
                <a:effectLst/>
                <a:ea typeface="Calibri" panose="020F0502020204030204" pitchFamily="34" charset="0"/>
              </a:rPr>
              <a:t>a zadavatel by v takovém případě nepostupoval nezákonně ...</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400768"/>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40318"/>
            <a:ext cx="8784976" cy="2373663"/>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cs typeface="Calibri" panose="020F0502020204030204" pitchFamily="34" charset="0"/>
              </a:rPr>
              <a:t>40.         </a:t>
            </a:r>
            <a:r>
              <a:rPr lang="cs-CZ" sz="2000" dirty="0">
                <a:solidFill>
                  <a:srgbClr val="0070C0"/>
                </a:solidFill>
                <a:effectLst/>
                <a:ea typeface="Calibri" panose="020F0502020204030204" pitchFamily="34" charset="0"/>
                <a:cs typeface="Calibri" panose="020F0502020204030204" pitchFamily="34" charset="0"/>
              </a:rPr>
              <a:t>Na základě výše uvedeného tedy Úřad shrnuje, že obviněný uveřejnil výše uvedený dodatek ke smlouvě o dílo na veřejnou zakázku ve lhůtě podle zákona o registru smluv pouze v částečném znění, neboť společně s ním neuveřejnil jeho přílohy v podobě jednotlivých změnových listů.</a:t>
            </a:r>
            <a:r>
              <a:rPr lang="cs-CZ" sz="2000" dirty="0">
                <a:solidFill>
                  <a:srgbClr val="000000"/>
                </a:solidFill>
                <a:effectLst/>
                <a:ea typeface="Calibri" panose="020F0502020204030204" pitchFamily="34" charset="0"/>
                <a:cs typeface="Calibri" panose="020F0502020204030204" pitchFamily="34" charset="0"/>
              </a:rPr>
              <a:t> </a:t>
            </a:r>
            <a:r>
              <a:rPr lang="cs-CZ" sz="2000" dirty="0">
                <a:solidFill>
                  <a:srgbClr val="00B050"/>
                </a:solidFill>
                <a:effectLst/>
                <a:ea typeface="Calibri" panose="020F0502020204030204" pitchFamily="34" charset="0"/>
                <a:cs typeface="Calibri" panose="020F0502020204030204" pitchFamily="34" charset="0"/>
              </a:rPr>
              <a:t>Úřad na tomto místě opakovaně akcentuje, že zadavatel je povinen uveřejňovat dodatky k uzavřené smlouvě v úplném znění, tedy včetně všech příloh, které jsou jeho nedílnou součástí</a:t>
            </a:r>
            <a:r>
              <a:rPr lang="cs-CZ" sz="2000" dirty="0">
                <a:solidFill>
                  <a:srgbClr val="000000"/>
                </a:solidFill>
                <a:effectLst/>
                <a:ea typeface="Calibri" panose="020F0502020204030204" pitchFamily="34" charset="0"/>
                <a:cs typeface="Calibri" panose="020F0502020204030204" pitchFamily="34" charset="0"/>
              </a:rPr>
              <a:t>. ….</a:t>
            </a:r>
            <a:endParaRPr lang="cs-CZ" sz="2000" dirty="0">
              <a:effectLst/>
              <a:ea typeface="Calibri" panose="020F0502020204030204" pitchFamily="34" charset="0"/>
              <a:cs typeface="Times New Roman" panose="02020603050405020304" pitchFamily="18" charset="0"/>
            </a:endParaRPr>
          </a:p>
        </p:txBody>
      </p:sp>
      <p:sp>
        <p:nvSpPr>
          <p:cNvPr id="4" name="TextovéPole 3">
            <a:extLst>
              <a:ext uri="{FF2B5EF4-FFF2-40B4-BE49-F238E27FC236}">
                <a16:creationId xmlns:a16="http://schemas.microsoft.com/office/drawing/2014/main" id="{C7C8B58E-325A-47CE-9C01-008F972A3CE3}"/>
              </a:ext>
            </a:extLst>
          </p:cNvPr>
          <p:cNvSpPr txBox="1"/>
          <p:nvPr/>
        </p:nvSpPr>
        <p:spPr>
          <a:xfrm>
            <a:off x="179513" y="3284984"/>
            <a:ext cx="8784975" cy="3477875"/>
          </a:xfrm>
          <a:prstGeom prst="rect">
            <a:avLst/>
          </a:prstGeom>
          <a:noFill/>
        </p:spPr>
        <p:txBody>
          <a:bodyPr wrap="square">
            <a:spAutoFit/>
          </a:bodyPr>
          <a:lstStyle/>
          <a:p>
            <a:pPr algn="just"/>
            <a:r>
              <a:rPr lang="cs-CZ" sz="2000" dirty="0">
                <a:solidFill>
                  <a:srgbClr val="000000"/>
                </a:solidFill>
                <a:effectLst/>
                <a:ea typeface="Calibri" panose="020F0502020204030204" pitchFamily="34" charset="0"/>
              </a:rPr>
              <a:t>42.         </a:t>
            </a:r>
            <a:r>
              <a:rPr lang="cs-CZ" sz="2000" dirty="0">
                <a:solidFill>
                  <a:srgbClr val="FF0000"/>
                </a:solidFill>
                <a:effectLst/>
                <a:ea typeface="Calibri" panose="020F0502020204030204" pitchFamily="34" charset="0"/>
              </a:rPr>
              <a:t>Za účelem posouzení možné </a:t>
            </a:r>
            <a:r>
              <a:rPr lang="cs-CZ" sz="2000" dirty="0" err="1">
                <a:solidFill>
                  <a:srgbClr val="FF0000"/>
                </a:solidFill>
                <a:effectLst/>
                <a:ea typeface="Calibri" panose="020F0502020204030204" pitchFamily="34" charset="0"/>
              </a:rPr>
              <a:t>podřaditelnosti</a:t>
            </a:r>
            <a:r>
              <a:rPr lang="cs-CZ" sz="2000" dirty="0">
                <a:solidFill>
                  <a:srgbClr val="FF0000"/>
                </a:solidFill>
                <a:effectLst/>
                <a:ea typeface="Calibri" panose="020F0502020204030204" pitchFamily="34" charset="0"/>
              </a:rPr>
              <a:t> změnových listů k předmětnému dodatku pod výjimku z povinnosti uveřejnění podle § 3 odst. 2 písm. b) zákona o registru smluv Úřad vycházel z obsahu uvedených dokumentů</a:t>
            </a:r>
            <a:r>
              <a:rPr lang="cs-CZ" sz="2000" dirty="0">
                <a:solidFill>
                  <a:srgbClr val="000000"/>
                </a:solidFill>
                <a:effectLst/>
                <a:ea typeface="Calibri" panose="020F0502020204030204" pitchFamily="34" charset="0"/>
              </a:rPr>
              <a:t>, přičemž konstatuje, že</a:t>
            </a:r>
            <a:r>
              <a:rPr lang="cs-CZ" sz="2000" dirty="0">
                <a:solidFill>
                  <a:srgbClr val="7030A0"/>
                </a:solidFill>
                <a:effectLst/>
                <a:ea typeface="Calibri" panose="020F0502020204030204" pitchFamily="34" charset="0"/>
              </a:rPr>
              <a:t> předmětné změnové listy obsahují jednak obecné identifikační údaje</a:t>
            </a:r>
            <a:r>
              <a:rPr lang="cs-CZ" sz="2000" dirty="0">
                <a:solidFill>
                  <a:srgbClr val="000000"/>
                </a:solidFill>
                <a:effectLst/>
                <a:ea typeface="Calibri" panose="020F0502020204030204" pitchFamily="34" charset="0"/>
              </a:rPr>
              <a:t> (označení konkrétního změnového listu, název stavby, údaje o objednateli, zhotoviteli, projektantovi, technickém dozoru), dále </a:t>
            </a:r>
            <a:r>
              <a:rPr lang="cs-CZ" sz="2000" dirty="0">
                <a:solidFill>
                  <a:srgbClr val="7030A0"/>
                </a:solidFill>
                <a:effectLst/>
                <a:ea typeface="Calibri" panose="020F0502020204030204" pitchFamily="34" charset="0"/>
              </a:rPr>
              <a:t>informace ohledně schvalovacího procesu prováděných změn </a:t>
            </a:r>
            <a:r>
              <a:rPr lang="cs-CZ" sz="2000" dirty="0">
                <a:solidFill>
                  <a:srgbClr val="000000"/>
                </a:solidFill>
                <a:effectLst/>
                <a:ea typeface="Calibri" panose="020F0502020204030204" pitchFamily="34" charset="0"/>
              </a:rPr>
              <a:t>(údaje týkající se potvrzení a odsouhlasení rozsahu a ceny daného změnového listu příslušnými osobami), </a:t>
            </a:r>
            <a:r>
              <a:rPr lang="cs-CZ" sz="2000" dirty="0">
                <a:solidFill>
                  <a:srgbClr val="7030A0"/>
                </a:solidFill>
                <a:effectLst/>
                <a:ea typeface="Calibri" panose="020F0502020204030204" pitchFamily="34" charset="0"/>
              </a:rPr>
              <a:t>určení finanční částky nákladů na změnu dle změnového listu a rovněž textovou část obsahující slovní odůvodnění prováděných změn a popis změny.</a:t>
            </a:r>
            <a:endParaRPr lang="cs-CZ" sz="2000" dirty="0"/>
          </a:p>
        </p:txBody>
      </p:sp>
    </p:spTree>
    <p:extLst>
      <p:ext uri="{BB962C8B-B14F-4D97-AF65-F5344CB8AC3E}">
        <p14:creationId xmlns:p14="http://schemas.microsoft.com/office/powerpoint/2010/main" val="490975643"/>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666872"/>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rPr>
              <a:t>                  Na základě výše uvedeného Úřad konstatuje, že v daném případě </a:t>
            </a:r>
            <a:r>
              <a:rPr lang="cs-CZ" sz="2000" dirty="0">
                <a:solidFill>
                  <a:srgbClr val="0070C0"/>
                </a:solidFill>
                <a:effectLst/>
                <a:ea typeface="Calibri" panose="020F0502020204030204" pitchFamily="34" charset="0"/>
              </a:rPr>
              <a:t>nelze souhlasit s argumentací obviněného, dle něhož předmětné změnové listy představují položkové rozpočty obsahující informace ke způsobu výpočtu jednotkových cen, díky čemuž lze každý ze změnových listů jako celek podřadit pod výjimku z povinnosti uveřejnění</a:t>
            </a:r>
            <a:r>
              <a:rPr lang="cs-CZ" sz="2000" dirty="0">
                <a:solidFill>
                  <a:srgbClr val="000000"/>
                </a:solidFill>
                <a:effectLst/>
                <a:ea typeface="Calibri" panose="020F0502020204030204" pitchFamily="34" charset="0"/>
              </a:rPr>
              <a:t> dle výše citovaného ustanovení zákona o registru smluv…. </a:t>
            </a:r>
            <a:r>
              <a:rPr lang="cs-CZ" sz="2000" dirty="0">
                <a:solidFill>
                  <a:srgbClr val="00B050"/>
                </a:solidFill>
                <a:effectLst/>
                <a:ea typeface="Calibri" panose="020F0502020204030204" pitchFamily="34" charset="0"/>
              </a:rPr>
              <a:t>Úřad dodává, že výše uvedené zdůvodnění prováděných změn nebylo vtěleno přímo do předmětného dodatku, nýbrž bylo obsaženo pouze ve zmíněných přílohách</a:t>
            </a:r>
            <a:r>
              <a:rPr lang="cs-CZ" sz="2000" dirty="0">
                <a:solidFill>
                  <a:srgbClr val="000000"/>
                </a:solidFill>
                <a:effectLst/>
                <a:ea typeface="Calibri" panose="020F0502020204030204" pitchFamily="34" charset="0"/>
              </a:rPr>
              <a:t> v podobě změnových listů, tudíž veřejnost se s těmito informacemi v případě včasného nezveřejnění uvedených příloh nemohla seznámit. Úřad tak uzavírá, že přílohy šetřeného dodatku v podobě změnových listů nelze podřadit pod výjimku z povinnosti uveřejnění podle § 3 odst. 2 písm. b) zákona o registru smluv, neboť tyto přílohy dodatku obsahují rovněž výše uvedenou část týkající se zdůvodnění prováděných změn, kterou nelze pod citovanou výjimku podřadit. </a:t>
            </a:r>
            <a:r>
              <a:rPr lang="cs-CZ" sz="2000" dirty="0">
                <a:solidFill>
                  <a:srgbClr val="FF0000"/>
                </a:solidFill>
                <a:effectLst/>
                <a:ea typeface="Calibri" panose="020F0502020204030204" pitchFamily="34" charset="0"/>
              </a:rPr>
              <a:t>Obviněný byl proto povinen uveřejnit v registru smluv v zákonem stanovené lhůtě nejen dodatek č. 1, nýbrž i jeho přílohy v podobě změnových listů.</a:t>
            </a:r>
            <a:endParaRPr lang="cs-CZ"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760701"/>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Prodloužení lhůty pro podání nabídek na konci lhůty pro podání nabídek</a:t>
            </a:r>
            <a:endParaRPr lang="cs-CZ" sz="2300" b="1" spc="-5" dirty="0"/>
          </a:p>
        </p:txBody>
      </p:sp>
      <p:graphicFrame>
        <p:nvGraphicFramePr>
          <p:cNvPr id="3" name="Tabulka 2">
            <a:extLst>
              <a:ext uri="{FF2B5EF4-FFF2-40B4-BE49-F238E27FC236}">
                <a16:creationId xmlns:a16="http://schemas.microsoft.com/office/drawing/2014/main" id="{5B5E862E-7A2F-B734-7E13-843FC8463A25}"/>
              </a:ext>
            </a:extLst>
          </p:cNvPr>
          <p:cNvGraphicFramePr>
            <a:graphicFrameLocks noGrp="1"/>
          </p:cNvGraphicFramePr>
          <p:nvPr>
            <p:extLst>
              <p:ext uri="{D42A27DB-BD31-4B8C-83A1-F6EECF244321}">
                <p14:modId xmlns:p14="http://schemas.microsoft.com/office/powerpoint/2010/main" val="3777255947"/>
              </p:ext>
            </p:extLst>
          </p:nvPr>
        </p:nvGraphicFramePr>
        <p:xfrm>
          <a:off x="89756" y="1268760"/>
          <a:ext cx="8964488" cy="5167125"/>
        </p:xfrm>
        <a:graphic>
          <a:graphicData uri="http://schemas.openxmlformats.org/drawingml/2006/table">
            <a:tbl>
              <a:tblPr firstRow="1" bandRow="1">
                <a:tableStyleId>{5C22544A-7EE6-4342-B048-85BDC9FD1C3A}</a:tableStyleId>
              </a:tblPr>
              <a:tblGrid>
                <a:gridCol w="8964488">
                  <a:extLst>
                    <a:ext uri="{9D8B030D-6E8A-4147-A177-3AD203B41FA5}">
                      <a16:colId xmlns:a16="http://schemas.microsoft.com/office/drawing/2014/main" val="3789793763"/>
                    </a:ext>
                  </a:extLst>
                </a:gridCol>
              </a:tblGrid>
              <a:tr h="288925">
                <a:tc>
                  <a:txBody>
                    <a:bodyPr/>
                    <a:lstStyle/>
                    <a:p>
                      <a:pPr algn="l">
                        <a:lnSpc>
                          <a:spcPct val="107000"/>
                        </a:lnSpc>
                        <a:spcAft>
                          <a:spcPts val="800"/>
                        </a:spcAft>
                      </a:pPr>
                      <a:r>
                        <a:rPr lang="cs-CZ" sz="1800">
                          <a:effectLst/>
                        </a:rPr>
                        <a:t>sp. zn. ÚOHS – S0598/2022/VZ, č. j. ÚOHS – 09180/2023/500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88820398"/>
                  </a:ext>
                </a:extLst>
              </a:tr>
              <a:tr h="288925">
                <a:tc>
                  <a:txBody>
                    <a:bodyPr/>
                    <a:lstStyle/>
                    <a:p>
                      <a:pPr algn="l">
                        <a:lnSpc>
                          <a:spcPct val="107000"/>
                        </a:lnSpc>
                        <a:spcAft>
                          <a:spcPts val="800"/>
                        </a:spcAft>
                      </a:pPr>
                      <a:r>
                        <a:rPr lang="cs-CZ" sz="1800" u="sng">
                          <a:effectLst/>
                          <a:hlinkClick r:id="rId2"/>
                        </a:rPr>
                        <a:t>https://www.uohs.cz/cs/verejne-zakazky/sbirky-rozhodnuti/detail-18896.html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00556448"/>
                  </a:ext>
                </a:extLst>
              </a:tr>
              <a:tr h="208915">
                <a:tc>
                  <a:txBody>
                    <a:bodyPr/>
                    <a:lstStyle/>
                    <a:p>
                      <a:pPr algn="l">
                        <a:lnSpc>
                          <a:spcPct val="107000"/>
                        </a:lnSpc>
                        <a:spcAft>
                          <a:spcPts val="800"/>
                        </a:spcAft>
                      </a:pPr>
                      <a:r>
                        <a:rPr lang="cs-CZ" sz="1800">
                          <a:effectLst/>
                        </a:rPr>
                        <a:t>Stavba č. 8262 JM I – ukončení Centrálního parku, etapa 0006 - Západ; stavební práce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50322366"/>
                  </a:ext>
                </a:extLst>
              </a:tr>
              <a:tr h="288925">
                <a:tc>
                  <a:txBody>
                    <a:bodyPr/>
                    <a:lstStyle/>
                    <a:p>
                      <a:pPr algn="l">
                        <a:lnSpc>
                          <a:spcPct val="107000"/>
                        </a:lnSpc>
                        <a:spcAft>
                          <a:spcPts val="800"/>
                        </a:spcAft>
                      </a:pPr>
                      <a:r>
                        <a:rPr lang="cs-CZ" sz="1800">
                          <a:effectLst/>
                        </a:rPr>
                        <a:t>Právní moc: 15.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70352625"/>
                  </a:ext>
                </a:extLst>
              </a:tr>
              <a:tr h="288925">
                <a:tc>
                  <a:txBody>
                    <a:bodyPr/>
                    <a:lstStyle/>
                    <a:p>
                      <a:pPr algn="l">
                        <a:lnSpc>
                          <a:spcPct val="107000"/>
                        </a:lnSpc>
                        <a:spcAft>
                          <a:spcPts val="800"/>
                        </a:spcAft>
                      </a:pPr>
                      <a:r>
                        <a:rPr lang="cs-CZ" sz="1800">
                          <a:effectLst/>
                        </a:rPr>
                        <a:t>hlavní město Praha</a:t>
                      </a:r>
                    </a:p>
                    <a:p>
                      <a:pPr algn="l">
                        <a:lnSpc>
                          <a:spcPct val="107000"/>
                        </a:lnSpc>
                        <a:spcAft>
                          <a:spcPts val="800"/>
                        </a:spcAft>
                      </a:pPr>
                      <a:r>
                        <a:rPr lang="cs-CZ" sz="1800">
                          <a:effectLst/>
                        </a:rPr>
                        <a:t>STROMMY COMPANY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904323972"/>
                  </a:ext>
                </a:extLst>
              </a:tr>
              <a:tr h="1141730">
                <a:tc>
                  <a:txBody>
                    <a:bodyPr/>
                    <a:lstStyle/>
                    <a:p>
                      <a:pPr algn="l">
                        <a:lnSpc>
                          <a:spcPct val="107000"/>
                        </a:lnSpc>
                        <a:spcAft>
                          <a:spcPts val="800"/>
                        </a:spcAft>
                      </a:pPr>
                      <a:r>
                        <a:rPr lang="cs-CZ" sz="1800" dirty="0">
                          <a:effectLst/>
                        </a:rPr>
                        <a:t>Úřad pro ochranu hospodářské soutěže ve správním řízení ve věci přezkoumání úkonů zadavatele učiněných při zadávání veřejné zakázky „Stavba č. 8262 JM I – ukončení Centrálního parku, etapa 0006 - Západ; stavební práce“ v otevřeném řízení rozhodl takto:</a:t>
                      </a:r>
                    </a:p>
                    <a:p>
                      <a:pPr algn="l">
                        <a:lnSpc>
                          <a:spcPct val="107000"/>
                        </a:lnSpc>
                        <a:spcAft>
                          <a:spcPts val="800"/>
                        </a:spcAft>
                      </a:pPr>
                      <a:r>
                        <a:rPr lang="cs-CZ" sz="1800" dirty="0">
                          <a:effectLst/>
                        </a:rPr>
                        <a:t>Návrh navrhovatele se podle § 265 písm. a) zákona č. 134/2016 Sb., o zadávání veřejných zakázek, ve znění pozdějších předpisů, zamítá, neboť nebyly zjištěny důvody pro uložení nápravného opatření.</a:t>
                      </a:r>
                    </a:p>
                    <a:p>
                      <a:pPr algn="l">
                        <a:lnSpc>
                          <a:spcPct val="107000"/>
                        </a:lnSpc>
                        <a:spcAft>
                          <a:spcPts val="800"/>
                        </a:spcAft>
                      </a:pPr>
                      <a:r>
                        <a:rPr lang="cs-CZ" sz="1800" dirty="0">
                          <a:effectLst/>
                        </a:rPr>
                        <a:t>Potvrzeno rozkladem - </a:t>
                      </a:r>
                      <a:r>
                        <a:rPr lang="cs-CZ" sz="1800" dirty="0" err="1">
                          <a:effectLst/>
                        </a:rPr>
                        <a:t>sp</a:t>
                      </a:r>
                      <a:r>
                        <a:rPr lang="cs-CZ" sz="1800" dirty="0">
                          <a:effectLst/>
                        </a:rPr>
                        <a:t>. zn. ÚOHS – R0041/2023/VZ, č. j. ÚOHS – 17725/2023/163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00402132"/>
                  </a:ext>
                </a:extLst>
              </a:tr>
            </a:tbl>
          </a:graphicData>
        </a:graphic>
      </p:graphicFrame>
    </p:spTree>
    <p:extLst>
      <p:ext uri="{BB962C8B-B14F-4D97-AF65-F5344CB8AC3E}">
        <p14:creationId xmlns:p14="http://schemas.microsoft.com/office/powerpoint/2010/main" val="109392543"/>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7F7AD215-2314-D9EE-DAED-9CDC289260C0}"/>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Prodloužení lhůty pro podání nabídek na konci lhůty pro podání nabídek</a:t>
            </a:r>
            <a:endParaRPr lang="cs-CZ" sz="2300" b="1" spc="-5" dirty="0"/>
          </a:p>
        </p:txBody>
      </p:sp>
      <p:sp>
        <p:nvSpPr>
          <p:cNvPr id="3" name="TextovéPole 2">
            <a:extLst>
              <a:ext uri="{FF2B5EF4-FFF2-40B4-BE49-F238E27FC236}">
                <a16:creationId xmlns:a16="http://schemas.microsoft.com/office/drawing/2014/main" id="{96C485DB-6CB8-2F4E-2454-FC6C325BB633}"/>
              </a:ext>
            </a:extLst>
          </p:cNvPr>
          <p:cNvSpPr txBox="1"/>
          <p:nvPr/>
        </p:nvSpPr>
        <p:spPr>
          <a:xfrm>
            <a:off x="53752" y="980728"/>
            <a:ext cx="9036496" cy="6179833"/>
          </a:xfrm>
          <a:prstGeom prst="rect">
            <a:avLst/>
          </a:prstGeom>
          <a:noFill/>
        </p:spPr>
        <p:txBody>
          <a:bodyPr wrap="square">
            <a:spAutoFit/>
          </a:bodyPr>
          <a:lstStyle/>
          <a:p>
            <a:pPr>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Calibri" panose="020F0502020204030204" pitchFamily="34" charset="0"/>
              </a:rPr>
              <a:t>§ 99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(1) Zadávací podmínky obsažené v zadávací dokumentaci může zadavatel změnit nebo doplnit před uplynutím lhůty pro podání žádosti o účast, předběžných nabídek nebo nabídek. Změna nebo doplnění zadávací dokumentace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podmínek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musí být uveřejněna nebo oznámena dodavatelům stejným způsobem jako zadávací podmínka, která byla změněna nebo doplněna.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(2) Pokud to povaha doplnění nebo změny zadávací dokumentace vyžaduje, zadavatel současně přiměřeně prodlouží lhůtu pro podání žádostí o účast, předběžných nabídek nebo nabídek. V případě takové změny nebo doplnění zadávací dokumentace, která může rozšířit okruh možných účastníků zadávacího řízení, prodlouží zadavatel lhůtu tak, aby od odeslání změny nebo doplnění zadávací dokumentace činila nejméně celou svou původní délku.</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(3) Na změnu nebo doplnění zadávacích podmínek obsažených ve výzvách podle přílohy č. 6 k tomuto zákonu se odstavce 1 a 2 použijí obdobně.</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7316324"/>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7F7AD215-2314-D9EE-DAED-9CDC289260C0}"/>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Prodloužení lhůty pro podání nabídek na konci lhůty pro podání nabídek</a:t>
            </a:r>
            <a:endParaRPr lang="cs-CZ" sz="2300" b="1" spc="-5" dirty="0"/>
          </a:p>
        </p:txBody>
      </p:sp>
      <p:sp>
        <p:nvSpPr>
          <p:cNvPr id="4" name="TextovéPole 3">
            <a:extLst>
              <a:ext uri="{FF2B5EF4-FFF2-40B4-BE49-F238E27FC236}">
                <a16:creationId xmlns:a16="http://schemas.microsoft.com/office/drawing/2014/main" id="{B6003CEB-B1D1-E413-0A18-CA00FAF6454E}"/>
              </a:ext>
            </a:extLst>
          </p:cNvPr>
          <p:cNvSpPr txBox="1"/>
          <p:nvPr/>
        </p:nvSpPr>
        <p:spPr>
          <a:xfrm>
            <a:off x="188640" y="2132856"/>
            <a:ext cx="8766719" cy="366940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Calibri" panose="020F0502020204030204" pitchFamily="34" charset="0"/>
              </a:rPr>
              <a:t>§ 242 odst. 5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Zadavatel může v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zadávací dokumentaci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nebo soutěžních podmínkách stanovit, že námitky podle odstavce 3 nebo 4 lze podat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doručeny zadavateli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nejpozději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72 hodin před skončením lhůt podle odstavce 3 nebo 4; v takovém případě je okamžik, kdy končí možnost podat námitky, rozhodný pro</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a) běh lhůt podle § 98 odst. 1 nebo § 144 odst. 2 ,</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b) posouzení přiměřenosti stanovení délky nebo prodloužení </a:t>
            </a:r>
            <a:r>
              <a:rPr lang="cs-CZ" sz="2000" strike="sngStrike" dirty="0">
                <a:solidFill>
                  <a:srgbClr val="FF0000"/>
                </a:solidFill>
                <a:effectLst/>
                <a:highlight>
                  <a:srgbClr val="FFFFFF"/>
                </a:highlight>
                <a:ea typeface="Times New Roman" panose="02020603050405020304" pitchFamily="18" charset="0"/>
                <a:cs typeface="Calibri" panose="020F0502020204030204" pitchFamily="34" charset="0"/>
              </a:rPr>
              <a:t>do skončení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lhůty pro podání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nabídek, </a:t>
            </a: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předběžných </a:t>
            </a:r>
            <a:r>
              <a:rPr lang="cs-CZ" sz="2000" u="dbl" dirty="0">
                <a:solidFill>
                  <a:srgbClr val="00AA00"/>
                </a:solidFill>
                <a:effectLst/>
                <a:highlight>
                  <a:srgbClr val="FFFFFF"/>
                </a:highlight>
                <a:ea typeface="Times New Roman" panose="02020603050405020304" pitchFamily="18" charset="0"/>
                <a:cs typeface="Calibri" panose="020F0502020204030204" pitchFamily="34" charset="0"/>
              </a:rPr>
              <a:t>nabídek, žádostí o účast nebo návrhů.</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6050532"/>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Prodloužení trvání koncese jako změna de minimis</a:t>
            </a:r>
          </a:p>
        </p:txBody>
      </p:sp>
      <p:graphicFrame>
        <p:nvGraphicFramePr>
          <p:cNvPr id="2" name="Tabulka 1">
            <a:extLst>
              <a:ext uri="{FF2B5EF4-FFF2-40B4-BE49-F238E27FC236}">
                <a16:creationId xmlns:a16="http://schemas.microsoft.com/office/drawing/2014/main" id="{2DD95A01-775B-77F0-9E65-36D40692841A}"/>
              </a:ext>
            </a:extLst>
          </p:cNvPr>
          <p:cNvGraphicFramePr>
            <a:graphicFrameLocks noGrp="1"/>
          </p:cNvGraphicFramePr>
          <p:nvPr>
            <p:extLst>
              <p:ext uri="{D42A27DB-BD31-4B8C-83A1-F6EECF244321}">
                <p14:modId xmlns:p14="http://schemas.microsoft.com/office/powerpoint/2010/main" val="1974875928"/>
              </p:ext>
            </p:extLst>
          </p:nvPr>
        </p:nvGraphicFramePr>
        <p:xfrm>
          <a:off x="0" y="980728"/>
          <a:ext cx="9144000" cy="574160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4109446217"/>
                    </a:ext>
                  </a:extLst>
                </a:gridCol>
              </a:tblGrid>
              <a:tr h="288290">
                <a:tc>
                  <a:txBody>
                    <a:bodyPr/>
                    <a:lstStyle/>
                    <a:p>
                      <a:pPr algn="l">
                        <a:lnSpc>
                          <a:spcPct val="107000"/>
                        </a:lnSpc>
                        <a:spcAft>
                          <a:spcPts val="800"/>
                        </a:spcAft>
                      </a:pPr>
                      <a:r>
                        <a:rPr lang="cs-CZ" sz="1800" dirty="0" err="1">
                          <a:effectLst/>
                        </a:rPr>
                        <a:t>sp</a:t>
                      </a:r>
                      <a:r>
                        <a:rPr lang="cs-CZ" sz="1800" dirty="0">
                          <a:effectLst/>
                        </a:rPr>
                        <a:t>. zn. ÚOHS – R0030/2023/VZ , č. j. ÚOHS – 15751/2023/162</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239" marR="91239" marT="45619" marB="45619"/>
                </a:tc>
                <a:extLst>
                  <a:ext uri="{0D108BD9-81ED-4DB2-BD59-A6C34878D82A}">
                    <a16:rowId xmlns:a16="http://schemas.microsoft.com/office/drawing/2014/main" val="1105490836"/>
                  </a:ext>
                </a:extLst>
              </a:tr>
              <a:tr h="288290">
                <a:tc>
                  <a:txBody>
                    <a:bodyPr/>
                    <a:lstStyle/>
                    <a:p>
                      <a:pPr algn="l">
                        <a:lnSpc>
                          <a:spcPct val="107000"/>
                        </a:lnSpc>
                        <a:spcAft>
                          <a:spcPts val="800"/>
                        </a:spcAft>
                      </a:pPr>
                      <a:r>
                        <a:rPr lang="cs-CZ" sz="1800" u="sng">
                          <a:effectLst/>
                          <a:hlinkClick r:id="rId2"/>
                        </a:rPr>
                        <a:t>https://www.uohs.cz/cs/verejne-zakazky/sbirky-rozhodnuti/detail-18886.html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91239" marR="91239" marT="45619" marB="45619"/>
                </a:tc>
                <a:extLst>
                  <a:ext uri="{0D108BD9-81ED-4DB2-BD59-A6C34878D82A}">
                    <a16:rowId xmlns:a16="http://schemas.microsoft.com/office/drawing/2014/main" val="2977318782"/>
                  </a:ext>
                </a:extLst>
              </a:tr>
              <a:tr h="409435">
                <a:tc>
                  <a:txBody>
                    <a:bodyPr/>
                    <a:lstStyle/>
                    <a:p>
                      <a:pPr algn="l">
                        <a:lnSpc>
                          <a:spcPct val="107000"/>
                        </a:lnSpc>
                        <a:spcAft>
                          <a:spcPts val="800"/>
                        </a:spcAft>
                      </a:pPr>
                      <a:r>
                        <a:rPr lang="cs-CZ" sz="1800">
                          <a:effectLst/>
                        </a:rPr>
                        <a:t>Smlouva o nájmu prostoru sloužícího k podnikání a poskytování některých služeb s ním spojených a provozování taxislužby na letišti Václava Havla Praha - dodatky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91239" marR="91239" marT="45619" marB="45619"/>
                </a:tc>
                <a:extLst>
                  <a:ext uri="{0D108BD9-81ED-4DB2-BD59-A6C34878D82A}">
                    <a16:rowId xmlns:a16="http://schemas.microsoft.com/office/drawing/2014/main" val="2079696877"/>
                  </a:ext>
                </a:extLst>
              </a:tr>
              <a:tr h="288290">
                <a:tc>
                  <a:txBody>
                    <a:bodyPr/>
                    <a:lstStyle/>
                    <a:p>
                      <a:pPr algn="l">
                        <a:lnSpc>
                          <a:spcPct val="107000"/>
                        </a:lnSpc>
                        <a:spcAft>
                          <a:spcPts val="800"/>
                        </a:spcAft>
                      </a:pPr>
                      <a:r>
                        <a:rPr lang="cs-CZ" sz="1800">
                          <a:effectLst/>
                        </a:rPr>
                        <a:t>Právní moc: 5.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91239" marR="91239" marT="45619" marB="45619"/>
                </a:tc>
                <a:extLst>
                  <a:ext uri="{0D108BD9-81ED-4DB2-BD59-A6C34878D82A}">
                    <a16:rowId xmlns:a16="http://schemas.microsoft.com/office/drawing/2014/main" val="2425478916"/>
                  </a:ext>
                </a:extLst>
              </a:tr>
              <a:tr h="288290">
                <a:tc>
                  <a:txBody>
                    <a:bodyPr/>
                    <a:lstStyle/>
                    <a:p>
                      <a:pPr algn="l">
                        <a:lnSpc>
                          <a:spcPct val="107000"/>
                        </a:lnSpc>
                        <a:spcAft>
                          <a:spcPts val="800"/>
                        </a:spcAft>
                      </a:pPr>
                      <a:r>
                        <a:rPr lang="cs-CZ" sz="1800">
                          <a:effectLst/>
                        </a:rPr>
                        <a:t>Letiště Praha, a. 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91239" marR="91239" marT="45619" marB="45619"/>
                </a:tc>
                <a:extLst>
                  <a:ext uri="{0D108BD9-81ED-4DB2-BD59-A6C34878D82A}">
                    <a16:rowId xmlns:a16="http://schemas.microsoft.com/office/drawing/2014/main" val="3228373798"/>
                  </a:ext>
                </a:extLst>
              </a:tr>
              <a:tr h="2788744">
                <a:tc>
                  <a:txBody>
                    <a:bodyPr/>
                    <a:lstStyle/>
                    <a:p>
                      <a:pPr algn="just">
                        <a:lnSpc>
                          <a:spcPct val="107000"/>
                        </a:lnSpc>
                        <a:spcAft>
                          <a:spcPts val="800"/>
                        </a:spcAft>
                      </a:pPr>
                      <a:r>
                        <a:rPr lang="cs-CZ" sz="1800" dirty="0">
                          <a:effectLst/>
                        </a:rPr>
                        <a:t>V řízení o rozkladu ze dne 27. 2. 2023 doručeném Úřadu pro ochranu hospodářské soutěže téhož dne obviněným proti rozhodnutí Úřadu pro ochranu hospodářské soutěže č. j. ÚOHS-06398/2023/500 ze dne 13. 2. 2023 vydanému ve věci možného spáchání přestupků podle § 268 odst. 1 písm. a) zákona č. 134/2016 Sb., o zadávání veřejných zakázek, ve znění pozdějších předpisů v souvislosti s uzavřením Dodatku č. 2 ze dne 30. 9. 2020, kterým byla společnosti Taxi Praha s.r.o., poskytnuta nejdříve sleva na nájmu z důvodu pandemie covidu-19 pro období 1. 4. 2020 – 30. 9. 2020, na kterou následně navázala další sleva na nájmu s účinností od 1. 10. 2020 do Bodu zlomu, a Dodatku č. 3 ze dne 21. 12. 2021, kterým byla prodloužena platnost původní smlouvy do 31. 1. 2023 nebo do doby dosažení 10 % hodnoty původní smlouvy, mezi citovaným obviněným a jmenovanou společností Taxi Praha s.r.o., ke Smlouvě o nájmu prostoru sloužícího k podnikání a poskytování některých služeb s ním spojených a provozování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1239" marR="91239" marT="45619" marB="45619"/>
                </a:tc>
                <a:extLst>
                  <a:ext uri="{0D108BD9-81ED-4DB2-BD59-A6C34878D82A}">
                    <a16:rowId xmlns:a16="http://schemas.microsoft.com/office/drawing/2014/main" val="822265032"/>
                  </a:ext>
                </a:extLst>
              </a:tr>
            </a:tbl>
          </a:graphicData>
        </a:graphic>
      </p:graphicFrame>
    </p:spTree>
    <p:extLst>
      <p:ext uri="{BB962C8B-B14F-4D97-AF65-F5344CB8AC3E}">
        <p14:creationId xmlns:p14="http://schemas.microsoft.com/office/powerpoint/2010/main" val="11697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7F7AD215-2314-D9EE-DAED-9CDC289260C0}"/>
              </a:ext>
            </a:extLst>
          </p:cNvPr>
          <p:cNvSpPr txBox="1">
            <a:spLocks/>
          </p:cNvSpPr>
          <p:nvPr/>
        </p:nvSpPr>
        <p:spPr>
          <a:xfrm>
            <a:off x="269776" y="409721"/>
            <a:ext cx="8604448"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pl-PL" sz="2300" b="1" spc="-5" dirty="0"/>
              <a:t>Prodloužení lhůty pro podání nabídek na konci lhůty pro podání nabídek</a:t>
            </a:r>
            <a:endParaRPr lang="cs-CZ" sz="2300" b="1" spc="-5" dirty="0"/>
          </a:p>
        </p:txBody>
      </p:sp>
      <p:sp>
        <p:nvSpPr>
          <p:cNvPr id="4" name="TextovéPole 3">
            <a:extLst>
              <a:ext uri="{FF2B5EF4-FFF2-40B4-BE49-F238E27FC236}">
                <a16:creationId xmlns:a16="http://schemas.microsoft.com/office/drawing/2014/main" id="{23E815BB-FF4C-68FD-D327-44D158B7F357}"/>
              </a:ext>
            </a:extLst>
          </p:cNvPr>
          <p:cNvSpPr txBox="1"/>
          <p:nvPr/>
        </p:nvSpPr>
        <p:spPr>
          <a:xfrm>
            <a:off x="143508" y="1412776"/>
            <a:ext cx="8856983" cy="5328318"/>
          </a:xfrm>
          <a:prstGeom prst="rect">
            <a:avLst/>
          </a:prstGeom>
          <a:noFill/>
        </p:spPr>
        <p:txBody>
          <a:bodyPr wrap="square">
            <a:spAutoFit/>
          </a:bodyPr>
          <a:lstStyle/>
          <a:p>
            <a:pPr>
              <a:lnSpc>
                <a:spcPct val="107000"/>
              </a:lnSpc>
              <a:spcAft>
                <a:spcPts val="800"/>
              </a:spcAft>
            </a:pPr>
            <a:r>
              <a:rPr lang="cs-CZ" sz="2100" b="1" dirty="0">
                <a:effectLst/>
                <a:ea typeface="Calibri" panose="020F0502020204030204" pitchFamily="34" charset="0"/>
                <a:cs typeface="Times New Roman" panose="02020603050405020304" pitchFamily="18" charset="0"/>
              </a:rPr>
              <a:t>Skutkový stav:</a:t>
            </a:r>
            <a:endParaRPr lang="cs-CZ" sz="2100" dirty="0">
              <a:effectLst/>
              <a:ea typeface="Calibri" panose="020F0502020204030204" pitchFamily="34" charset="0"/>
              <a:cs typeface="Times New Roman" panose="02020603050405020304" pitchFamily="18" charset="0"/>
            </a:endParaRPr>
          </a:p>
          <a:p>
            <a:pPr marL="342900" lvl="0" indent="-342900">
              <a:lnSpc>
                <a:spcPct val="150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Navrhovatel podal námitky proti zadávací dokumentaci nedlouho před koncem lhůty pro podání nabídek</a:t>
            </a:r>
          </a:p>
          <a:p>
            <a:pPr marL="342900" lvl="0" indent="-342900">
              <a:lnSpc>
                <a:spcPct val="150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Zadavatel změnou zadávacích podmínek prodloužil lhůtu pro podání nabídek, aby se s námitkami mohl vypořádat</a:t>
            </a:r>
          </a:p>
          <a:p>
            <a:pPr marL="342900" lvl="0" indent="-342900">
              <a:lnSpc>
                <a:spcPct val="150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Dle navrhovatele byla lhůta pro podání nabídek prodloužena několik minut po jejím uplynutí</a:t>
            </a:r>
          </a:p>
          <a:p>
            <a:pPr marL="342900" lvl="0" indent="-342900">
              <a:lnSpc>
                <a:spcPct val="150000"/>
              </a:lnSpc>
              <a:buFont typeface="Symbol" panose="05050102010706020507" pitchFamily="18" charset="2"/>
              <a:buChar char=""/>
            </a:pPr>
            <a:r>
              <a:rPr lang="cs-CZ" sz="2100" dirty="0">
                <a:ea typeface="Calibri" panose="020F0502020204030204" pitchFamily="34" charset="0"/>
                <a:cs typeface="Times New Roman" panose="02020603050405020304" pitchFamily="18" charset="0"/>
              </a:rPr>
              <a:t>Konec lhůty pro podání nabídek – 10:00, uveřejnění odůvodnění prodloužení lhůty na profilu – 10:12, změna provedena v elektronickém nástroji – 9:57</a:t>
            </a:r>
            <a:endParaRPr lang="cs-CZ" sz="2100" dirty="0">
              <a:effectLst/>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Navrhovatel se dožadoval zrušení zadávacího řízení</a:t>
            </a:r>
          </a:p>
        </p:txBody>
      </p:sp>
    </p:spTree>
    <p:extLst>
      <p:ext uri="{BB962C8B-B14F-4D97-AF65-F5344CB8AC3E}">
        <p14:creationId xmlns:p14="http://schemas.microsoft.com/office/powerpoint/2010/main" val="1203242437"/>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4721" y="1556792"/>
            <a:ext cx="8784976" cy="4020268"/>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53.         </a:t>
            </a:r>
            <a:r>
              <a:rPr lang="cs-CZ" sz="2000" dirty="0">
                <a:solidFill>
                  <a:srgbClr val="7030A0"/>
                </a:solidFill>
                <a:effectLst/>
                <a:ea typeface="Calibri" panose="020F0502020204030204" pitchFamily="34" charset="0"/>
                <a:cs typeface="Times New Roman" panose="02020603050405020304" pitchFamily="18" charset="0"/>
              </a:rPr>
              <a:t>Úřad má dále za to, že úkon provedený v rámci elektronického nástroje nutně nesplývá s vyhotovením a uveřejněním příslušného dokumentu. </a:t>
            </a:r>
            <a:r>
              <a:rPr lang="cs-CZ" sz="2000" dirty="0">
                <a:effectLst/>
                <a:ea typeface="Calibri" panose="020F0502020204030204" pitchFamily="34" charset="0"/>
                <a:cs typeface="Times New Roman" panose="02020603050405020304" pitchFamily="18" charset="0"/>
              </a:rPr>
              <a:t>Podle § 211 odst. 5 zákona nejde-li o komunikaci uskutečňovanou prostřednictvím elektronického nástroje nebo datové schránky, musí být datová zpráva opatřena platným uznávaným elektronickým podpisem. Zároveň </a:t>
            </a:r>
            <a:r>
              <a:rPr lang="cs-CZ" sz="2000" dirty="0">
                <a:solidFill>
                  <a:srgbClr val="0070C0"/>
                </a:solidFill>
                <a:effectLst/>
                <a:ea typeface="Calibri" panose="020F0502020204030204" pitchFamily="34" charset="0"/>
                <a:cs typeface="Times New Roman" panose="02020603050405020304" pitchFamily="18" charset="0"/>
              </a:rPr>
              <a:t>podle § 213 odst. 2 písm. c) zákona má zadavatel povinnost zajistit, aby pouze oprávněné osoby mohly stanovit nebo změnit data pro zpřístupnění doručených údajů. </a:t>
            </a:r>
            <a:r>
              <a:rPr lang="cs-CZ" sz="2000" dirty="0">
                <a:effectLst/>
                <a:ea typeface="Calibri" panose="020F0502020204030204" pitchFamily="34" charset="0"/>
                <a:cs typeface="Times New Roman" panose="02020603050405020304" pitchFamily="18" charset="0"/>
              </a:rPr>
              <a:t>V rámci samotného elektronického nástroje pak zadavatel podle § 7 odst. 1 vyhlášky o elektronických nástrojích </a:t>
            </a:r>
            <a:r>
              <a:rPr lang="cs-CZ" sz="2000" dirty="0">
                <a:solidFill>
                  <a:srgbClr val="00B0F0"/>
                </a:solidFill>
                <a:effectLst/>
                <a:ea typeface="Calibri" panose="020F0502020204030204" pitchFamily="34" charset="0"/>
                <a:cs typeface="Times New Roman" panose="02020603050405020304" pitchFamily="18" charset="0"/>
              </a:rPr>
              <a:t>zadavatel zajišťuje pořízení záznamů o provedených elektronických úkonech</a:t>
            </a:r>
            <a:r>
              <a:rPr lang="cs-CZ" sz="2000" dirty="0">
                <a:effectLst/>
                <a:ea typeface="Calibri" panose="020F0502020204030204" pitchFamily="34" charset="0"/>
                <a:cs typeface="Times New Roman" panose="02020603050405020304" pitchFamily="18" charset="0"/>
              </a:rPr>
              <a:t>, veškerých dalších činnostech a systémovém stavu elektronického nástroje…</a:t>
            </a:r>
            <a:endParaRPr lang="cs-CZ"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4178434"/>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53752" y="857400"/>
            <a:ext cx="9036496" cy="599619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53.         …</a:t>
            </a:r>
            <a:r>
              <a:rPr lang="cs-CZ" sz="2000" dirty="0">
                <a:solidFill>
                  <a:srgbClr val="00B050"/>
                </a:solidFill>
                <a:effectLst/>
                <a:ea typeface="Calibri" panose="020F0502020204030204" pitchFamily="34" charset="0"/>
                <a:cs typeface="Times New Roman" panose="02020603050405020304" pitchFamily="18" charset="0"/>
              </a:rPr>
              <a:t>O jednotlivých úkonech zadavatele (ale i ostatních účastníků zadávacího řízení) provedených v elektronickém nástroji tak existuje podrobná evidence včetně uvedení času provedení úkonu s přesností na sekundy</a:t>
            </a:r>
            <a:r>
              <a:rPr lang="cs-CZ" sz="2000" dirty="0">
                <a:effectLst/>
                <a:ea typeface="Calibri" panose="020F0502020204030204" pitchFamily="34" charset="0"/>
                <a:cs typeface="Times New Roman" panose="02020603050405020304" pitchFamily="18" charset="0"/>
              </a:rPr>
              <a:t>. </a:t>
            </a:r>
            <a:r>
              <a:rPr lang="cs-CZ" sz="2000" dirty="0">
                <a:solidFill>
                  <a:srgbClr val="FF0000"/>
                </a:solidFill>
                <a:effectLst/>
                <a:ea typeface="Calibri" panose="020F0502020204030204" pitchFamily="34" charset="0"/>
                <a:cs typeface="Times New Roman" panose="02020603050405020304" pitchFamily="18" charset="0"/>
              </a:rPr>
              <a:t>Je tak plně ověřitelné, kdo a kdy provedl v elektronickém nástroji příslušný úkon. </a:t>
            </a:r>
            <a:r>
              <a:rPr lang="cs-CZ" sz="2000" dirty="0">
                <a:effectLst/>
                <a:ea typeface="Calibri" panose="020F0502020204030204" pitchFamily="34" charset="0"/>
                <a:cs typeface="Times New Roman" panose="02020603050405020304" pitchFamily="18" charset="0"/>
              </a:rPr>
              <a:t>Za této situace tak lze konstatovat, že k platnému právnímu jednání zadavatele prostřednictvím elektronického nástroje není třeba podpisu oprávněné osoby a </a:t>
            </a:r>
            <a:r>
              <a:rPr lang="cs-CZ" sz="2000" dirty="0">
                <a:solidFill>
                  <a:srgbClr val="7030A0"/>
                </a:solidFill>
                <a:effectLst/>
                <a:ea typeface="Calibri" panose="020F0502020204030204" pitchFamily="34" charset="0"/>
                <a:cs typeface="Times New Roman" panose="02020603050405020304" pitchFamily="18" charset="0"/>
              </a:rPr>
              <a:t>právní účinky jednání zadavatele nastávají již samotnou změnou údajů v elektronickém nástroji </a:t>
            </a:r>
            <a:r>
              <a:rPr lang="cs-CZ" sz="2000" dirty="0">
                <a:effectLst/>
                <a:ea typeface="Calibri" panose="020F0502020204030204" pitchFamily="34" charset="0"/>
                <a:cs typeface="Times New Roman" panose="02020603050405020304" pitchFamily="18" charset="0"/>
              </a:rPr>
              <a:t>(v případě změny údajů, které elektronický nástroj měnit umožňuje). Následné písemné odůvodnění úkonu zadavatele prostřednictvím vysvětlení zadávací dokumentace č. 4 pak slouží k zajištění transparentnosti jednání zadavatele. Úřad tedy v kontextu právě uvedeného přisvědčuje tezi zadavatele o toliko deklaratorní povaze tohoto dokumentu. </a:t>
            </a:r>
            <a:r>
              <a:rPr lang="cs-CZ" sz="2000" dirty="0">
                <a:solidFill>
                  <a:srgbClr val="0070C0"/>
                </a:solidFill>
                <a:effectLst/>
                <a:ea typeface="Calibri" panose="020F0502020204030204" pitchFamily="34" charset="0"/>
                <a:cs typeface="Times New Roman" panose="02020603050405020304" pitchFamily="18" charset="0"/>
              </a:rPr>
              <a:t>Dle názoru Úřadu tak není rozhodující, že písemné odůvodnění prodloužení lhůty pro podání nabídek bylo na profilu zadavatele uveřejněno </a:t>
            </a:r>
            <a:r>
              <a:rPr lang="cs-CZ" sz="2000" dirty="0">
                <a:effectLst/>
                <a:ea typeface="Calibri" panose="020F0502020204030204" pitchFamily="34" charset="0"/>
                <a:cs typeface="Times New Roman" panose="02020603050405020304" pitchFamily="18" charset="0"/>
              </a:rPr>
              <a:t>dne 7. 11. 2022 </a:t>
            </a:r>
            <a:r>
              <a:rPr lang="cs-CZ" sz="2000" dirty="0">
                <a:solidFill>
                  <a:srgbClr val="0070C0"/>
                </a:solidFill>
                <a:effectLst/>
                <a:ea typeface="Calibri" panose="020F0502020204030204" pitchFamily="34" charset="0"/>
                <a:cs typeface="Times New Roman" panose="02020603050405020304" pitchFamily="18" charset="0"/>
              </a:rPr>
              <a:t>v 10:12:32 hod. (tedy až po uplynutí lhůty pro podání nabídek </a:t>
            </a:r>
            <a:r>
              <a:rPr lang="cs-CZ" sz="2000" dirty="0">
                <a:effectLst/>
                <a:ea typeface="Calibri" panose="020F0502020204030204" pitchFamily="34" charset="0"/>
                <a:cs typeface="Times New Roman" panose="02020603050405020304" pitchFamily="18" charset="0"/>
              </a:rPr>
              <a:t>stanovené prostřednictvím vysvětlení zadávací dokumentace č. 3), </a:t>
            </a:r>
            <a:r>
              <a:rPr lang="cs-CZ" sz="2000" dirty="0">
                <a:solidFill>
                  <a:srgbClr val="00B050"/>
                </a:solidFill>
                <a:effectLst/>
                <a:ea typeface="Calibri" panose="020F0502020204030204" pitchFamily="34" charset="0"/>
                <a:cs typeface="Times New Roman" panose="02020603050405020304" pitchFamily="18" charset="0"/>
              </a:rPr>
              <a:t>jelikož ke změně údajů prostřednictvím elektronického nástroje došlo ještě před uplynutím této lhůty </a:t>
            </a:r>
            <a:r>
              <a:rPr lang="cs-CZ" sz="2000" dirty="0">
                <a:effectLst/>
                <a:ea typeface="Calibri" panose="020F0502020204030204" pitchFamily="34" charset="0"/>
                <a:cs typeface="Times New Roman" panose="02020603050405020304" pitchFamily="18" charset="0"/>
              </a:rPr>
              <a:t>(tj. před 7. 11. 2022, 10:00 hod.), konkrétně 7. 11. 2022 </a:t>
            </a:r>
            <a:r>
              <a:rPr lang="cs-CZ" sz="2000" dirty="0">
                <a:solidFill>
                  <a:srgbClr val="00B050"/>
                </a:solidFill>
                <a:effectLst/>
                <a:ea typeface="Calibri" panose="020F0502020204030204" pitchFamily="34" charset="0"/>
                <a:cs typeface="Times New Roman" panose="02020603050405020304" pitchFamily="18" charset="0"/>
              </a:rPr>
              <a:t>v 9:57:52 hod.</a:t>
            </a:r>
          </a:p>
        </p:txBody>
      </p:sp>
    </p:spTree>
    <p:extLst>
      <p:ext uri="{BB962C8B-B14F-4D97-AF65-F5344CB8AC3E}">
        <p14:creationId xmlns:p14="http://schemas.microsoft.com/office/powerpoint/2010/main" val="349246820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2702984"/>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27.         </a:t>
            </a:r>
            <a:r>
              <a:rPr lang="cs-CZ" sz="2000" dirty="0">
                <a:solidFill>
                  <a:srgbClr val="FF0000"/>
                </a:solidFill>
                <a:effectLst/>
                <a:ea typeface="Calibri" panose="020F0502020204030204" pitchFamily="34" charset="0"/>
                <a:cs typeface="Times New Roman" panose="02020603050405020304" pitchFamily="18" charset="0"/>
              </a:rPr>
              <a:t>Lhůtu pro podání nabídek</a:t>
            </a:r>
            <a:r>
              <a:rPr lang="cs-CZ" sz="2000" dirty="0">
                <a:effectLst/>
                <a:ea typeface="Calibri" panose="020F0502020204030204" pitchFamily="34" charset="0"/>
                <a:cs typeface="Times New Roman" panose="02020603050405020304" pitchFamily="18" charset="0"/>
              </a:rPr>
              <a:t>, která končila dne 7. 11. 2022 v 10:00, </a:t>
            </a:r>
            <a:r>
              <a:rPr lang="cs-CZ" sz="2000" dirty="0">
                <a:solidFill>
                  <a:srgbClr val="FF0000"/>
                </a:solidFill>
                <a:effectLst/>
                <a:ea typeface="Calibri" panose="020F0502020204030204" pitchFamily="34" charset="0"/>
                <a:cs typeface="Times New Roman" panose="02020603050405020304" pitchFamily="18" charset="0"/>
              </a:rPr>
              <a:t>zadavatel prodloužil jako údaj v elektronickém nástroji dne 7. 11. 2022 v 9:57:52, tedy v souladu s větou první § 99 odst. 1 zákona, kde byla tato změna stejným okamžikem i uveřejněna. </a:t>
            </a:r>
            <a:r>
              <a:rPr lang="cs-CZ" sz="2000" dirty="0">
                <a:effectLst/>
                <a:ea typeface="Calibri" panose="020F0502020204030204" pitchFamily="34" charset="0"/>
                <a:cs typeface="Times New Roman" panose="02020603050405020304" pitchFamily="18" charset="0"/>
              </a:rPr>
              <a:t>Následně zadavatel uveřejnil dne 7. 11. 2022 v 10:12:32 na profilu zadavatele vysvětlení zadávací dokumentace č. 4, kde daný krok blíže odůvodnil. Do Věstníku veřejných zakázek zadavatel odeslal opravný formulář dne 9. 11. 2022, přičemž ten byl uveřejněn dne 10. 11. 2022.</a:t>
            </a:r>
          </a:p>
        </p:txBody>
      </p:sp>
      <p:sp>
        <p:nvSpPr>
          <p:cNvPr id="4" name="TextovéPole 3">
            <a:extLst>
              <a:ext uri="{FF2B5EF4-FFF2-40B4-BE49-F238E27FC236}">
                <a16:creationId xmlns:a16="http://schemas.microsoft.com/office/drawing/2014/main" id="{1F393822-D032-10B7-F65C-322FC9F99D8E}"/>
              </a:ext>
            </a:extLst>
          </p:cNvPr>
          <p:cNvSpPr txBox="1"/>
          <p:nvPr/>
        </p:nvSpPr>
        <p:spPr>
          <a:xfrm>
            <a:off x="179512" y="4039140"/>
            <a:ext cx="8784976" cy="237366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28.        … </a:t>
            </a:r>
            <a:r>
              <a:rPr lang="cs-CZ" sz="2000" dirty="0">
                <a:solidFill>
                  <a:srgbClr val="7030A0"/>
                </a:solidFill>
                <a:effectLst/>
                <a:ea typeface="Calibri" panose="020F0502020204030204" pitchFamily="34" charset="0"/>
                <a:cs typeface="Times New Roman" panose="02020603050405020304" pitchFamily="18" charset="0"/>
              </a:rPr>
              <a:t>Zákon ale nespecifikuje konkrétní časový limit uveřejnění či oznámení změny po tom, co tuto změnu zadavatel učiní, přičemž ani neříká, že by v případě neuveřejnění na všech místech ve lhůtě pro podání nabídek měla být změna zadávací podmínky nezákonná.</a:t>
            </a:r>
            <a:r>
              <a:rPr lang="cs-CZ" sz="2000" dirty="0">
                <a:effectLst/>
                <a:ea typeface="Calibri" panose="020F0502020204030204" pitchFamily="34" charset="0"/>
                <a:cs typeface="Times New Roman" panose="02020603050405020304" pitchFamily="18" charset="0"/>
              </a:rPr>
              <a:t> Na tento postup je proto vždy nutné nahlížet s ohledem na zásady zadávání veřejných zakázek podle § 6 zákona. Zde především s ohledem na zásady přiměřenosti a transparentnosti.</a:t>
            </a:r>
          </a:p>
        </p:txBody>
      </p:sp>
    </p:spTree>
    <p:extLst>
      <p:ext uri="{BB962C8B-B14F-4D97-AF65-F5344CB8AC3E}">
        <p14:creationId xmlns:p14="http://schemas.microsoft.com/office/powerpoint/2010/main" val="2927701405"/>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Veřejné zakázky pravidelné povahy</a:t>
            </a:r>
          </a:p>
        </p:txBody>
      </p:sp>
      <p:graphicFrame>
        <p:nvGraphicFramePr>
          <p:cNvPr id="2" name="Tabulka 1">
            <a:extLst>
              <a:ext uri="{FF2B5EF4-FFF2-40B4-BE49-F238E27FC236}">
                <a16:creationId xmlns:a16="http://schemas.microsoft.com/office/drawing/2014/main" id="{567B5DB7-EE93-5C21-9E12-978C9717E829}"/>
              </a:ext>
            </a:extLst>
          </p:cNvPr>
          <p:cNvGraphicFramePr>
            <a:graphicFrameLocks noGrp="1"/>
          </p:cNvGraphicFramePr>
          <p:nvPr>
            <p:extLst>
              <p:ext uri="{D42A27DB-BD31-4B8C-83A1-F6EECF244321}">
                <p14:modId xmlns:p14="http://schemas.microsoft.com/office/powerpoint/2010/main" val="3504758469"/>
              </p:ext>
            </p:extLst>
          </p:nvPr>
        </p:nvGraphicFramePr>
        <p:xfrm>
          <a:off x="35496" y="908721"/>
          <a:ext cx="9108504" cy="5884871"/>
        </p:xfrm>
        <a:graphic>
          <a:graphicData uri="http://schemas.openxmlformats.org/drawingml/2006/table">
            <a:tbl>
              <a:tblPr firstRow="1" bandRow="1">
                <a:tableStyleId>{5C22544A-7EE6-4342-B048-85BDC9FD1C3A}</a:tableStyleId>
              </a:tblPr>
              <a:tblGrid>
                <a:gridCol w="9108504">
                  <a:extLst>
                    <a:ext uri="{9D8B030D-6E8A-4147-A177-3AD203B41FA5}">
                      <a16:colId xmlns:a16="http://schemas.microsoft.com/office/drawing/2014/main" val="2819877625"/>
                    </a:ext>
                  </a:extLst>
                </a:gridCol>
              </a:tblGrid>
              <a:tr h="308290">
                <a:tc>
                  <a:txBody>
                    <a:bodyPr/>
                    <a:lstStyle/>
                    <a:p>
                      <a:pPr algn="l">
                        <a:lnSpc>
                          <a:spcPct val="107000"/>
                        </a:lnSpc>
                        <a:spcAft>
                          <a:spcPts val="800"/>
                        </a:spcAft>
                      </a:pPr>
                      <a:r>
                        <a:rPr lang="cs-CZ" sz="1800">
                          <a:effectLst/>
                        </a:rPr>
                        <a:t>sp. zn. ÚOHS – S0593/2022/VZ, č. j. ÚOHS – 10396/2023/500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837" marR="68837" marT="34418" marB="34418"/>
                </a:tc>
                <a:extLst>
                  <a:ext uri="{0D108BD9-81ED-4DB2-BD59-A6C34878D82A}">
                    <a16:rowId xmlns:a16="http://schemas.microsoft.com/office/drawing/2014/main" val="3804698894"/>
                  </a:ext>
                </a:extLst>
              </a:tr>
              <a:tr h="308290">
                <a:tc>
                  <a:txBody>
                    <a:bodyPr/>
                    <a:lstStyle/>
                    <a:p>
                      <a:pPr algn="l">
                        <a:lnSpc>
                          <a:spcPct val="107000"/>
                        </a:lnSpc>
                        <a:spcAft>
                          <a:spcPts val="800"/>
                        </a:spcAft>
                      </a:pPr>
                      <a:r>
                        <a:rPr lang="cs-CZ" sz="1800" u="sng">
                          <a:effectLst/>
                          <a:hlinkClick r:id="rId2"/>
                        </a:rPr>
                        <a:t>https://www.uohs.cz/cs/verejne-zakazky/sbirky-rozhodnuti/detail-18907.html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837" marR="68837" marT="34418" marB="34418"/>
                </a:tc>
                <a:extLst>
                  <a:ext uri="{0D108BD9-81ED-4DB2-BD59-A6C34878D82A}">
                    <a16:rowId xmlns:a16="http://schemas.microsoft.com/office/drawing/2014/main" val="192434223"/>
                  </a:ext>
                </a:extLst>
              </a:tr>
              <a:tr h="308290">
                <a:tc>
                  <a:txBody>
                    <a:bodyPr/>
                    <a:lstStyle/>
                    <a:p>
                      <a:pPr algn="l">
                        <a:lnSpc>
                          <a:spcPct val="107000"/>
                        </a:lnSpc>
                        <a:spcAft>
                          <a:spcPts val="800"/>
                        </a:spcAft>
                      </a:pPr>
                      <a:r>
                        <a:rPr lang="cs-CZ" sz="1800">
                          <a:effectLst/>
                        </a:rPr>
                        <a:t>Open air koncert Olomouckého kraje a organizační zajištění akce „Česká rocková párty“</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837" marR="68837" marT="34418" marB="34418"/>
                </a:tc>
                <a:extLst>
                  <a:ext uri="{0D108BD9-81ED-4DB2-BD59-A6C34878D82A}">
                    <a16:rowId xmlns:a16="http://schemas.microsoft.com/office/drawing/2014/main" val="2472078270"/>
                  </a:ext>
                </a:extLst>
              </a:tr>
              <a:tr h="308290">
                <a:tc>
                  <a:txBody>
                    <a:bodyPr/>
                    <a:lstStyle/>
                    <a:p>
                      <a:pPr algn="l">
                        <a:lnSpc>
                          <a:spcPct val="107000"/>
                        </a:lnSpc>
                        <a:spcAft>
                          <a:spcPts val="800"/>
                        </a:spcAft>
                      </a:pPr>
                      <a:r>
                        <a:rPr lang="cs-CZ" sz="1800">
                          <a:effectLst/>
                        </a:rPr>
                        <a:t>Právní moc: 22.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837" marR="68837" marT="34418" marB="34418"/>
                </a:tc>
                <a:extLst>
                  <a:ext uri="{0D108BD9-81ED-4DB2-BD59-A6C34878D82A}">
                    <a16:rowId xmlns:a16="http://schemas.microsoft.com/office/drawing/2014/main" val="3100841961"/>
                  </a:ext>
                </a:extLst>
              </a:tr>
              <a:tr h="308290">
                <a:tc>
                  <a:txBody>
                    <a:bodyPr/>
                    <a:lstStyle/>
                    <a:p>
                      <a:pPr algn="l">
                        <a:lnSpc>
                          <a:spcPct val="107000"/>
                        </a:lnSpc>
                        <a:spcAft>
                          <a:spcPts val="800"/>
                        </a:spcAft>
                      </a:pPr>
                      <a:r>
                        <a:rPr lang="cs-CZ" sz="1800">
                          <a:effectLst/>
                        </a:rPr>
                        <a:t>Olomoucký kraj</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837" marR="68837" marT="34418" marB="34418"/>
                </a:tc>
                <a:extLst>
                  <a:ext uri="{0D108BD9-81ED-4DB2-BD59-A6C34878D82A}">
                    <a16:rowId xmlns:a16="http://schemas.microsoft.com/office/drawing/2014/main" val="2474208731"/>
                  </a:ext>
                </a:extLst>
              </a:tr>
              <a:tr h="4147181">
                <a:tc>
                  <a:txBody>
                    <a:bodyPr/>
                    <a:lstStyle/>
                    <a:p>
                      <a:pPr algn="l">
                        <a:lnSpc>
                          <a:spcPct val="107000"/>
                        </a:lnSpc>
                        <a:spcAft>
                          <a:spcPts val="800"/>
                        </a:spcAft>
                      </a:pPr>
                      <a:r>
                        <a:rPr lang="cs-CZ" sz="1800" dirty="0">
                          <a:effectLst/>
                        </a:rPr>
                        <a:t>Úřad pro ochranu hospodářské soutěže ve správním řízení ve věci možného spáchání pokračování v přestupku podle § 268 odst. 1 písm. a) ZZVZ obviněným v souvislosti s pořizováním služeb organizačního zajištění koncertních akcí pořádaných v rámci „Dnů Olomouckého kraje“ v Olomouci v roce 2020 na základě:</a:t>
                      </a:r>
                    </a:p>
                    <a:p>
                      <a:pPr algn="l">
                        <a:lnSpc>
                          <a:spcPct val="107000"/>
                        </a:lnSpc>
                        <a:spcAft>
                          <a:spcPts val="800"/>
                        </a:spcAft>
                      </a:pPr>
                      <a:r>
                        <a:rPr lang="cs-CZ" sz="1800" dirty="0">
                          <a:effectLst/>
                        </a:rPr>
                        <a:t>veřejné zakázky „Open air koncert Olomouckého kraje“, která byla zadávána jako veřejná zakázka malého rozsahu a objednávky na organizační zajištění akce „Česká rocková </a:t>
                      </a:r>
                      <a:r>
                        <a:rPr lang="cs-CZ" sz="1800" dirty="0" err="1">
                          <a:effectLst/>
                        </a:rPr>
                        <a:t>párty</a:t>
                      </a:r>
                      <a:r>
                        <a:rPr lang="cs-CZ" sz="1800" dirty="0">
                          <a:effectLst/>
                        </a:rPr>
                        <a:t>“</a:t>
                      </a:r>
                    </a:p>
                    <a:p>
                      <a:pPr algn="l">
                        <a:lnSpc>
                          <a:spcPct val="107000"/>
                        </a:lnSpc>
                        <a:spcAft>
                          <a:spcPts val="800"/>
                        </a:spcAft>
                      </a:pPr>
                      <a:r>
                        <a:rPr lang="cs-CZ" sz="1800" dirty="0">
                          <a:effectLst/>
                        </a:rPr>
                        <a:t>rozhodl takto:</a:t>
                      </a:r>
                    </a:p>
                    <a:p>
                      <a:pPr algn="l">
                        <a:lnSpc>
                          <a:spcPct val="107000"/>
                        </a:lnSpc>
                        <a:spcAft>
                          <a:spcPts val="800"/>
                        </a:spcAft>
                      </a:pPr>
                      <a:r>
                        <a:rPr lang="cs-CZ" sz="1800" dirty="0">
                          <a:effectLst/>
                        </a:rPr>
                        <a:t>I.</a:t>
                      </a:r>
                    </a:p>
                    <a:p>
                      <a:pPr algn="l">
                        <a:lnSpc>
                          <a:spcPct val="107000"/>
                        </a:lnSpc>
                        <a:spcAft>
                          <a:spcPts val="800"/>
                        </a:spcAft>
                      </a:pPr>
                      <a:r>
                        <a:rPr lang="cs-CZ" sz="1800" dirty="0">
                          <a:effectLst/>
                        </a:rPr>
                        <a:t>Obviněný se dopustil pokračování v přestupku podle § 268 odst. 1 písm. a) ZZVZ, tím, že nedodržel pravidlo pro zadání veřejné zakázky stanovené v § 2 odst. 3 citovaného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837" marR="68837" marT="34418" marB="34418"/>
                </a:tc>
                <a:extLst>
                  <a:ext uri="{0D108BD9-81ED-4DB2-BD59-A6C34878D82A}">
                    <a16:rowId xmlns:a16="http://schemas.microsoft.com/office/drawing/2014/main" val="1416195976"/>
                  </a:ext>
                </a:extLst>
              </a:tr>
            </a:tbl>
          </a:graphicData>
        </a:graphic>
      </p:graphicFrame>
    </p:spTree>
    <p:extLst>
      <p:ext uri="{BB962C8B-B14F-4D97-AF65-F5344CB8AC3E}">
        <p14:creationId xmlns:p14="http://schemas.microsoft.com/office/powerpoint/2010/main" val="1446609423"/>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Veřejné zakázky pravidelné povahy</a:t>
            </a:r>
          </a:p>
        </p:txBody>
      </p:sp>
      <p:graphicFrame>
        <p:nvGraphicFramePr>
          <p:cNvPr id="6" name="Tabulka 5">
            <a:extLst>
              <a:ext uri="{FF2B5EF4-FFF2-40B4-BE49-F238E27FC236}">
                <a16:creationId xmlns:a16="http://schemas.microsoft.com/office/drawing/2014/main" id="{088DCDC2-32A2-63A7-1B1E-9A7D2110FDE7}"/>
              </a:ext>
            </a:extLst>
          </p:cNvPr>
          <p:cNvGraphicFramePr>
            <a:graphicFrameLocks noGrp="1"/>
          </p:cNvGraphicFramePr>
          <p:nvPr>
            <p:extLst>
              <p:ext uri="{D42A27DB-BD31-4B8C-83A1-F6EECF244321}">
                <p14:modId xmlns:p14="http://schemas.microsoft.com/office/powerpoint/2010/main" val="2079668733"/>
              </p:ext>
            </p:extLst>
          </p:nvPr>
        </p:nvGraphicFramePr>
        <p:xfrm>
          <a:off x="0" y="1048981"/>
          <a:ext cx="9144000" cy="5375180"/>
        </p:xfrm>
        <a:graphic>
          <a:graphicData uri="http://schemas.openxmlformats.org/drawingml/2006/table">
            <a:tbl>
              <a:tblPr firstRow="1" bandRow="1"/>
              <a:tblGrid>
                <a:gridCol w="9144000">
                  <a:extLst>
                    <a:ext uri="{9D8B030D-6E8A-4147-A177-3AD203B41FA5}">
                      <a16:colId xmlns:a16="http://schemas.microsoft.com/office/drawing/2014/main" val="1757266878"/>
                    </a:ext>
                  </a:extLst>
                </a:gridCol>
              </a:tblGrid>
              <a:tr h="3416227">
                <a:tc>
                  <a:txBody>
                    <a:bodyPr/>
                    <a:lstStyle/>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zákona, když v roce 2020 úplatně pořídil od dodavatele ARKS Plus s.r.o. plnění, jehož předmětem je poskytování služeb organizačního zajištění koncertních akcí pořádaných v rámci „Dnů Olomouckého kraje“ v Olomouci, bez provedení zadávacího řízení nebo jiného možného postupu předvídaného v § 2 odst. 3 citovaného zákona, ačkoli se dle jejich předpokládané hodnoty jednalo o podlimitní veřejné zakázky, přičemž tím mohl ovlivnit výběr dodavatele, a v daném případě byly uzavřením citované smlouvy o dílo a akceptací citované objednávky ze strany citovaného dodavatele naplněny znaky zadání uvedených veřejných zakázek.</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II.</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Za spáchání pokračování v přestupku uvedeného ve výroku I. tohoto rozhodnutí se obviněnému ukládá pokuta ve výši 30 000 Kč (třicet tisíc korun českých).</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III.</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Obviněnému se ukládá uhradit náklady řízení ve výši 1 000 Kč (jeden tisíc korun českých).</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effectLst/>
                          <a:latin typeface="+mn-lt"/>
                          <a:ea typeface="Calibri" panose="020F0502020204030204" pitchFamily="34" charset="0"/>
                          <a:cs typeface="Times New Roman" panose="02020603050405020304" pitchFamily="18" charset="0"/>
                        </a:rPr>
                        <a:t> </a:t>
                      </a: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Potvrzeno rozkladem - </a:t>
                      </a:r>
                      <a:r>
                        <a:rPr lang="cs-CZ" sz="1800" dirty="0" err="1">
                          <a:solidFill>
                            <a:srgbClr val="000000"/>
                          </a:solidFill>
                          <a:effectLst/>
                          <a:latin typeface="+mn-lt"/>
                          <a:ea typeface="Calibri" panose="020F0502020204030204" pitchFamily="34" charset="0"/>
                          <a:cs typeface="Times New Roman" panose="02020603050405020304" pitchFamily="18" charset="0"/>
                        </a:rPr>
                        <a:t>sp</a:t>
                      </a:r>
                      <a:r>
                        <a:rPr lang="cs-CZ" sz="1800" dirty="0">
                          <a:solidFill>
                            <a:srgbClr val="000000"/>
                          </a:solidFill>
                          <a:effectLst/>
                          <a:latin typeface="+mn-lt"/>
                          <a:ea typeface="Calibri" panose="020F0502020204030204" pitchFamily="34" charset="0"/>
                          <a:cs typeface="Times New Roman" panose="02020603050405020304" pitchFamily="18" charset="0"/>
                        </a:rPr>
                        <a:t>. zn. ÚOHS – R0046/2023/VZ, č. j. ÚOHS – 17689/2023/162</a:t>
                      </a:r>
                      <a:endParaRPr lang="cs-CZ" sz="1800" dirty="0">
                        <a:effectLst/>
                        <a:latin typeface="+mn-lt"/>
                        <a:ea typeface="Calibri" panose="020F0502020204030204" pitchFamily="34" charset="0"/>
                        <a:cs typeface="Times New Roman" panose="02020603050405020304" pitchFamily="18" charset="0"/>
                      </a:endParaRPr>
                    </a:p>
                  </a:txBody>
                  <a:tcPr marL="90900" marR="90900" marT="45450" marB="4545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383105458"/>
                  </a:ext>
                </a:extLst>
              </a:tr>
            </a:tbl>
          </a:graphicData>
        </a:graphic>
      </p:graphicFrame>
    </p:spTree>
    <p:extLst>
      <p:ext uri="{BB962C8B-B14F-4D97-AF65-F5344CB8AC3E}">
        <p14:creationId xmlns:p14="http://schemas.microsoft.com/office/powerpoint/2010/main" val="1581751760"/>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Veřejné zakázky pravidelné povahy</a:t>
            </a:r>
          </a:p>
        </p:txBody>
      </p:sp>
      <p:sp>
        <p:nvSpPr>
          <p:cNvPr id="2" name="TextovéPole 1">
            <a:extLst>
              <a:ext uri="{FF2B5EF4-FFF2-40B4-BE49-F238E27FC236}">
                <a16:creationId xmlns:a16="http://schemas.microsoft.com/office/drawing/2014/main" id="{2A50A512-2765-3839-55B9-078F3A402221}"/>
              </a:ext>
            </a:extLst>
          </p:cNvPr>
          <p:cNvSpPr txBox="1"/>
          <p:nvPr/>
        </p:nvSpPr>
        <p:spPr>
          <a:xfrm>
            <a:off x="269776" y="1340768"/>
            <a:ext cx="8604448" cy="5294463"/>
          </a:xfrm>
          <a:prstGeom prst="rect">
            <a:avLst/>
          </a:prstGeom>
          <a:noFill/>
        </p:spPr>
        <p:txBody>
          <a:bodyPr wrap="square">
            <a:spAutoFit/>
          </a:bodyPr>
          <a:lstStyle/>
          <a:p>
            <a:pPr>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Calibri" panose="020F0502020204030204" pitchFamily="34" charset="0"/>
              </a:rPr>
              <a:t>§ 19 odst. 1 ZZVZ</a:t>
            </a:r>
            <a:endParaRPr lang="cs-CZ" sz="20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cs-CZ" sz="2000" b="1" dirty="0">
                <a:solidFill>
                  <a:srgbClr val="000000"/>
                </a:solidFill>
                <a:effectLst/>
                <a:highlight>
                  <a:srgbClr val="FFFFFF"/>
                </a:highlight>
                <a:ea typeface="Times New Roman" panose="02020603050405020304" pitchFamily="18" charset="0"/>
                <a:cs typeface="Calibri" panose="020F0502020204030204" pitchFamily="34" charset="0"/>
              </a:rPr>
              <a:t>	Předpokládaná hodnota veřejných zakázek pravidelné povahy</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Předpokládaná hodnota veřejné zakázky, jejímž předmětem jsou pravidelně pořizované nebo trvající dodávky nebo služby, se stanoví jako</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a) skutečná cena uhrazená zadavatelem za dodávky nebo služby stejného druhu během předcházejících 12 měsíců nebo předchozího účetního období, které je delší než 12 měsíců, upravená o změny v množství nebo cenách, které lze očekávat během následujících 12 měsíců, nebo</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Times New Roman" panose="02020603050405020304" pitchFamily="18" charset="0"/>
                <a:cs typeface="Calibri" panose="020F0502020204030204" pitchFamily="34" charset="0"/>
              </a:rPr>
              <a:t>b) součet předpokládaných hodnot jednotlivých dodávek a služeb, které mají být zadavatelem zadány během následujících 12 měsíců nebo v účetním období, které je delší než 12 měsíců, pokud nemá k dispozici údaje podle písmene 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0804670"/>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Veřejné zakázky pravidelné povahy</a:t>
            </a:r>
          </a:p>
        </p:txBody>
      </p:sp>
      <p:sp>
        <p:nvSpPr>
          <p:cNvPr id="3" name="TextovéPole 2">
            <a:extLst>
              <a:ext uri="{FF2B5EF4-FFF2-40B4-BE49-F238E27FC236}">
                <a16:creationId xmlns:a16="http://schemas.microsoft.com/office/drawing/2014/main" id="{F3BFB743-A88C-B233-626D-D404560BBDE0}"/>
              </a:ext>
            </a:extLst>
          </p:cNvPr>
          <p:cNvSpPr txBox="1"/>
          <p:nvPr/>
        </p:nvSpPr>
        <p:spPr>
          <a:xfrm>
            <a:off x="224644" y="1844824"/>
            <a:ext cx="8694711" cy="3831242"/>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zadal stejnému dodavateli jako zakázku malého rozsahu organizační zajištění 2 koncertů žánrově odlišných </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Byly zadány v rámci pravidelné akce „Dny Olomouckého kraje“</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tvrdil, že jde o samostatné nesouvisející akce určené pro jiné publikum a že nevěděl, zda se akce bude konat s ohledem na nouzový stav</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Dle ÚOHS šlo o podlimitní zakázku</a:t>
            </a:r>
          </a:p>
        </p:txBody>
      </p:sp>
    </p:spTree>
    <p:extLst>
      <p:ext uri="{BB962C8B-B14F-4D97-AF65-F5344CB8AC3E}">
        <p14:creationId xmlns:p14="http://schemas.microsoft.com/office/powerpoint/2010/main" val="389171565"/>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61631"/>
            <a:ext cx="8784976" cy="529170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79.         </a:t>
            </a:r>
            <a:r>
              <a:rPr lang="cs-CZ" sz="2000" dirty="0">
                <a:solidFill>
                  <a:srgbClr val="7030A0"/>
                </a:solidFill>
                <a:effectLst/>
                <a:ea typeface="Calibri" panose="020F0502020204030204" pitchFamily="34" charset="0"/>
                <a:cs typeface="Times New Roman" panose="02020603050405020304" pitchFamily="18" charset="0"/>
              </a:rPr>
              <a:t>Obviněný si tedy vzhledem k zavedení uvedené tradice mohl být vědom toho, že v rámci v Olomouci konaných koncertních akcí „Dnů Olomouckého kraje“ bude v určité obdobné formě tyto služby poptávat, byť nemusel znát dopředu jejich přesný rozsah a obsahovou náplň</a:t>
            </a:r>
            <a:r>
              <a:rPr lang="cs-CZ" sz="2000" dirty="0">
                <a:effectLst/>
                <a:ea typeface="Calibri" panose="020F0502020204030204" pitchFamily="34" charset="0"/>
                <a:cs typeface="Times New Roman" panose="02020603050405020304" pitchFamily="18" charset="0"/>
              </a:rPr>
              <a:t>, event. byť by i mohl následně přijmout na základě konkrétní aktuální situace rozhodnutí, že k jejich pořádání nepřistoupí (např. finanční důvody), resp. mohla nastat i okolnost nezávislá na jeho vůli, která mu ve výsledku pořádání „Dnů Olomouckého kraje“ znemožní (nouzový stav).</a:t>
            </a:r>
          </a:p>
          <a:p>
            <a:pPr algn="just"/>
            <a:r>
              <a:rPr lang="cs-CZ" sz="2000" dirty="0">
                <a:effectLst/>
                <a:ea typeface="Calibri" panose="020F0502020204030204" pitchFamily="34" charset="0"/>
                <a:cs typeface="Times New Roman" panose="02020603050405020304" pitchFamily="18" charset="0"/>
              </a:rPr>
              <a:t>86.         Jak již bylo řečeno, předmětem plnění byly v případě veřejných zakázek č. 1 a č. 2 služby organizačního zajištění koncertů pořádaných pro veřejnost v rámci oslav „Dnů Olomouckého kraje“ v Olomouci v roce 2020. </a:t>
            </a:r>
            <a:r>
              <a:rPr lang="cs-CZ" sz="2000" dirty="0">
                <a:solidFill>
                  <a:srgbClr val="0070C0"/>
                </a:solidFill>
                <a:effectLst/>
                <a:ea typeface="Calibri" panose="020F0502020204030204" pitchFamily="34" charset="0"/>
                <a:cs typeface="Times New Roman" panose="02020603050405020304" pitchFamily="18" charset="0"/>
              </a:rPr>
              <a:t>Dle Úřadu je přitom zřejmé, že u těchto služeb týkajících se koncertů pořádaných v rozmezí dvou dnů zahrnujících stejný druh jednotlivých činností podstatných pro možnost uspořádání koncertní akce, a to navíc v témže místě a od totožného dodavatele, lze shledat významné společné jednotící znaky.</a:t>
            </a:r>
            <a:r>
              <a:rPr lang="cs-CZ" sz="2000" dirty="0">
                <a:effectLst/>
                <a:ea typeface="Calibri" panose="020F0502020204030204" pitchFamily="34" charset="0"/>
                <a:cs typeface="Times New Roman" panose="02020603050405020304" pitchFamily="18" charset="0"/>
              </a:rPr>
              <a:t> …</a:t>
            </a:r>
            <a:endParaRPr lang="cs-CZ"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1074832"/>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700808"/>
            <a:ext cx="8784976" cy="4349589"/>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86.         … Dle názoru Úřadu </a:t>
            </a:r>
            <a:r>
              <a:rPr lang="cs-CZ" sz="2000" dirty="0">
                <a:solidFill>
                  <a:srgbClr val="00B050"/>
                </a:solidFill>
                <a:effectLst/>
                <a:ea typeface="Calibri" panose="020F0502020204030204" pitchFamily="34" charset="0"/>
                <a:cs typeface="Times New Roman" panose="02020603050405020304" pitchFamily="18" charset="0"/>
              </a:rPr>
              <a:t>pouhá rozdílnost žánrového druhu koncertu z hlediska typu účinkujících (a tedy i rozdílnost cílové skupiny publika) a dále nezajištění i uměleckého vystoupení interpretů prostřednictvím dodavatele ARKS Plus s.r.o</a:t>
            </a:r>
            <a:r>
              <a:rPr lang="cs-CZ" sz="2000" dirty="0">
                <a:effectLst/>
                <a:ea typeface="Calibri" panose="020F0502020204030204" pitchFamily="34" charset="0"/>
                <a:cs typeface="Times New Roman" panose="02020603050405020304" pitchFamily="18" charset="0"/>
              </a:rPr>
              <a:t>. (namísto jejich přímého objednání ze strany obviněného) v případě veřejné zakázky č. 2[9] </a:t>
            </a:r>
            <a:r>
              <a:rPr lang="cs-CZ" sz="2000" dirty="0">
                <a:solidFill>
                  <a:srgbClr val="00B050"/>
                </a:solidFill>
                <a:effectLst/>
                <a:ea typeface="Calibri" panose="020F0502020204030204" pitchFamily="34" charset="0"/>
                <a:cs typeface="Times New Roman" panose="02020603050405020304" pitchFamily="18" charset="0"/>
              </a:rPr>
              <a:t>nemohou být pro tento závěr podstatné</a:t>
            </a:r>
            <a:r>
              <a:rPr lang="cs-CZ" sz="2000" dirty="0">
                <a:effectLst/>
                <a:ea typeface="Calibri" panose="020F0502020204030204" pitchFamily="34" charset="0"/>
                <a:cs typeface="Times New Roman" panose="02020603050405020304" pitchFamily="18" charset="0"/>
              </a:rPr>
              <a:t>. Podstatné je, že </a:t>
            </a:r>
            <a:r>
              <a:rPr lang="cs-CZ" sz="2000" dirty="0">
                <a:solidFill>
                  <a:srgbClr val="FF0000"/>
                </a:solidFill>
                <a:effectLst/>
                <a:ea typeface="Calibri" panose="020F0502020204030204" pitchFamily="34" charset="0"/>
                <a:cs typeface="Times New Roman" panose="02020603050405020304" pitchFamily="18" charset="0"/>
              </a:rPr>
              <a:t>součástí obou těchto veřejných zakázek byly obdobné služby, které jsou stěžejní a nezbytné pro účel řádného zajištění realizace koncertní akce </a:t>
            </a:r>
            <a:r>
              <a:rPr lang="cs-CZ" sz="2000" dirty="0">
                <a:effectLst/>
                <a:ea typeface="Calibri" panose="020F0502020204030204" pitchFamily="34" charset="0"/>
                <a:cs typeface="Times New Roman" panose="02020603050405020304" pitchFamily="18" charset="0"/>
              </a:rPr>
              <a:t>(tj. zajištění místa pro vystoupení interpretů vč. nezbytné techniky a prostoru pro publikum, propagace akce a vlastní zabezpečení průběhu akce), jinými slovy veškeré technické, propagační, bezpečnostní a obslužné činnosti, a to za účelem zajištění konání akce „Dny Olomouckého kraje“ zaměřené na uspořádání hudebního koncertního programu pro veřejnost…</a:t>
            </a:r>
            <a:endParaRPr lang="cs-CZ"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253160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ulka 30">
            <a:extLst>
              <a:ext uri="{FF2B5EF4-FFF2-40B4-BE49-F238E27FC236}">
                <a16:creationId xmlns:a16="http://schemas.microsoft.com/office/drawing/2014/main" id="{99B1CF9A-6048-7803-10BB-C0B747790920}"/>
              </a:ext>
            </a:extLst>
          </p:cNvPr>
          <p:cNvGraphicFramePr>
            <a:graphicFrameLocks noGrp="1"/>
          </p:cNvGraphicFramePr>
          <p:nvPr>
            <p:extLst>
              <p:ext uri="{D42A27DB-BD31-4B8C-83A1-F6EECF244321}">
                <p14:modId xmlns:p14="http://schemas.microsoft.com/office/powerpoint/2010/main" val="2994930256"/>
              </p:ext>
            </p:extLst>
          </p:nvPr>
        </p:nvGraphicFramePr>
        <p:xfrm>
          <a:off x="53752" y="980728"/>
          <a:ext cx="9036496" cy="4179126"/>
        </p:xfrm>
        <a:graphic>
          <a:graphicData uri="http://schemas.openxmlformats.org/drawingml/2006/table">
            <a:tbl>
              <a:tblPr firstRow="1" bandRow="1"/>
              <a:tblGrid>
                <a:gridCol w="9036496">
                  <a:extLst>
                    <a:ext uri="{9D8B030D-6E8A-4147-A177-3AD203B41FA5}">
                      <a16:colId xmlns:a16="http://schemas.microsoft.com/office/drawing/2014/main" val="2521477748"/>
                    </a:ext>
                  </a:extLst>
                </a:gridCol>
              </a:tblGrid>
              <a:tr h="1535430">
                <a:tc>
                  <a:txBody>
                    <a:bodyPr/>
                    <a:lstStyle/>
                    <a:p>
                      <a:pPr algn="just">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taxislužby na letišti Václava Havla Praha, a dále v souvislosti s uzavřením Dodatku č. 3 ze dne 30. 9. 2020, kterým byla společnosti </a:t>
                      </a:r>
                      <a:r>
                        <a:rPr lang="cs-CZ" sz="1800" dirty="0" err="1">
                          <a:solidFill>
                            <a:srgbClr val="000000"/>
                          </a:solidFill>
                          <a:effectLst/>
                          <a:latin typeface="+mn-lt"/>
                          <a:ea typeface="Calibri" panose="020F0502020204030204" pitchFamily="34" charset="0"/>
                          <a:cs typeface="Times New Roman" panose="02020603050405020304" pitchFamily="18" charset="0"/>
                        </a:rPr>
                        <a:t>FIX,spol</a:t>
                      </a:r>
                      <a:r>
                        <a:rPr lang="cs-CZ" sz="1800" dirty="0">
                          <a:solidFill>
                            <a:srgbClr val="000000"/>
                          </a:solidFill>
                          <a:effectLst/>
                          <a:latin typeface="+mn-lt"/>
                          <a:ea typeface="Calibri" panose="020F0502020204030204" pitchFamily="34" charset="0"/>
                          <a:cs typeface="Times New Roman" panose="02020603050405020304" pitchFamily="18" charset="0"/>
                        </a:rPr>
                        <a:t>. s r.o., IČO 45803421, se sídlem Veleslavínská 48/39, 162 00 Praha 6, poskytnuta nejdříve sleva na nájmu z důvodu pandemie covidu-19 pro období 1. 4. 2020 – 30. 9. 2020, na kterou následně navázala další sleva na nájmu s účinností od 1. 10. 2020 do Bodu zlomu, a Dodatku č. 4 ze dne 21. 12. 2021, kterým byla prodloužena platnost původní smlouvy do 31. 1. 2023 nebo do doby dosažení 10 % hodnoty původní smlouvy, mezi citovaným obviněným a jmenovanou společností </a:t>
                      </a:r>
                      <a:r>
                        <a:rPr lang="cs-CZ" sz="1800" dirty="0" err="1">
                          <a:solidFill>
                            <a:srgbClr val="000000"/>
                          </a:solidFill>
                          <a:effectLst/>
                          <a:latin typeface="+mn-lt"/>
                          <a:ea typeface="Calibri" panose="020F0502020204030204" pitchFamily="34" charset="0"/>
                          <a:cs typeface="Times New Roman" panose="02020603050405020304" pitchFamily="18" charset="0"/>
                        </a:rPr>
                        <a:t>FIX,spol</a:t>
                      </a:r>
                      <a:r>
                        <a:rPr lang="cs-CZ" sz="1800" dirty="0">
                          <a:solidFill>
                            <a:srgbClr val="000000"/>
                          </a:solidFill>
                          <a:effectLst/>
                          <a:latin typeface="+mn-lt"/>
                          <a:ea typeface="Calibri" panose="020F0502020204030204" pitchFamily="34" charset="0"/>
                          <a:cs typeface="Times New Roman" panose="02020603050405020304" pitchFamily="18" charset="0"/>
                        </a:rPr>
                        <a:t>. s r.o., ke Smlouvě o nájmu prostoru sloužícího k podnikání a poskytování některých služeb s ním spojených a provozování taxislužby na letišti Václava Havla Praha, jsem na základě návrhu rozkladové komise rozhodl </a:t>
                      </a:r>
                      <a:r>
                        <a:rPr lang="cs-CZ" sz="1800" dirty="0" err="1">
                          <a:solidFill>
                            <a:srgbClr val="000000"/>
                          </a:solidFill>
                          <a:effectLst/>
                          <a:latin typeface="+mn-lt"/>
                          <a:ea typeface="Calibri" panose="020F0502020204030204" pitchFamily="34" charset="0"/>
                          <a:cs typeface="Times New Roman" panose="02020603050405020304" pitchFamily="18" charset="0"/>
                        </a:rPr>
                        <a:t>takto:Rozhodnutí</a:t>
                      </a:r>
                      <a:r>
                        <a:rPr lang="cs-CZ" sz="1800" dirty="0">
                          <a:solidFill>
                            <a:srgbClr val="000000"/>
                          </a:solidFill>
                          <a:effectLst/>
                          <a:latin typeface="+mn-lt"/>
                          <a:ea typeface="Calibri" panose="020F0502020204030204" pitchFamily="34" charset="0"/>
                          <a:cs typeface="Times New Roman" panose="02020603050405020304" pitchFamily="18" charset="0"/>
                        </a:rPr>
                        <a:t> Úřadu pro ochranu hospodářské soutěže </a:t>
                      </a:r>
                      <a:r>
                        <a:rPr lang="cs-CZ" sz="1800" dirty="0" err="1">
                          <a:solidFill>
                            <a:srgbClr val="000000"/>
                          </a:solidFill>
                          <a:effectLst/>
                          <a:latin typeface="+mn-lt"/>
                          <a:ea typeface="Calibri" panose="020F0502020204030204" pitchFamily="34" charset="0"/>
                          <a:cs typeface="Times New Roman" panose="02020603050405020304" pitchFamily="18" charset="0"/>
                        </a:rPr>
                        <a:t>sp</a:t>
                      </a:r>
                      <a:r>
                        <a:rPr lang="cs-CZ" sz="1800" dirty="0">
                          <a:solidFill>
                            <a:srgbClr val="000000"/>
                          </a:solidFill>
                          <a:effectLst/>
                          <a:latin typeface="+mn-lt"/>
                          <a:ea typeface="Calibri" panose="020F0502020204030204" pitchFamily="34" charset="0"/>
                          <a:cs typeface="Times New Roman" panose="02020603050405020304" pitchFamily="18" charset="0"/>
                        </a:rPr>
                        <a:t>. zn. ÚOHS-S0530/2022/VZ, č. j. ÚOHS-06398/2023/500 ze dne 13. 2. 2023 v rozsahu jeho výroků I, IV a V ruším a věc v tomto rozsahu vracím Úřadu pro ochranu hospodářské soutěže k novému projednání.</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852525972"/>
                  </a:ext>
                </a:extLst>
              </a:tr>
            </a:tbl>
          </a:graphicData>
        </a:graphic>
      </p:graphicFrame>
      <p:sp>
        <p:nvSpPr>
          <p:cNvPr id="32" name="object 3">
            <a:extLst>
              <a:ext uri="{FF2B5EF4-FFF2-40B4-BE49-F238E27FC236}">
                <a16:creationId xmlns:a16="http://schemas.microsoft.com/office/drawing/2014/main" id="{78623CBF-920D-7653-09FD-CC8E72F4A067}"/>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Prodloužení trvání koncese jako změna de minimis</a:t>
            </a:r>
          </a:p>
        </p:txBody>
      </p:sp>
    </p:spTree>
    <p:extLst>
      <p:ext uri="{BB962C8B-B14F-4D97-AF65-F5344CB8AC3E}">
        <p14:creationId xmlns:p14="http://schemas.microsoft.com/office/powerpoint/2010/main" val="261495873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700808"/>
            <a:ext cx="8784976" cy="4349589"/>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91.         </a:t>
            </a:r>
            <a:r>
              <a:rPr lang="cs-CZ" sz="2000" dirty="0">
                <a:solidFill>
                  <a:srgbClr val="7030A0"/>
                </a:solidFill>
                <a:effectLst/>
                <a:ea typeface="Calibri" panose="020F0502020204030204" pitchFamily="34" charset="0"/>
                <a:cs typeface="Times New Roman" panose="02020603050405020304" pitchFamily="18" charset="0"/>
              </a:rPr>
              <a:t>Úřad tedy dochází k závěru, že služby organizačního zajištění koncertních akcí (open air koncert a rocková </a:t>
            </a:r>
            <a:r>
              <a:rPr lang="cs-CZ" sz="2000" dirty="0" err="1">
                <a:solidFill>
                  <a:srgbClr val="7030A0"/>
                </a:solidFill>
                <a:effectLst/>
                <a:ea typeface="Calibri" panose="020F0502020204030204" pitchFamily="34" charset="0"/>
                <a:cs typeface="Times New Roman" panose="02020603050405020304" pitchFamily="18" charset="0"/>
              </a:rPr>
              <a:t>párty</a:t>
            </a:r>
            <a:r>
              <a:rPr lang="cs-CZ" sz="2000" dirty="0">
                <a:solidFill>
                  <a:srgbClr val="7030A0"/>
                </a:solidFill>
                <a:effectLst/>
                <a:ea typeface="Calibri" panose="020F0502020204030204" pitchFamily="34" charset="0"/>
                <a:cs typeface="Times New Roman" panose="02020603050405020304" pitchFamily="18" charset="0"/>
              </a:rPr>
              <a:t>) pořádaných v rámci tradičních oslav „Dnů Olomouckého kraje“ v Olomouci lze považovat za plnění stejného druhu</a:t>
            </a:r>
            <a:r>
              <a:rPr lang="cs-CZ" sz="2000" dirty="0">
                <a:effectLst/>
                <a:ea typeface="Calibri" panose="020F0502020204030204" pitchFamily="34" charset="0"/>
                <a:cs typeface="Times New Roman" panose="02020603050405020304" pitchFamily="18" charset="0"/>
              </a:rPr>
              <a:t>, přičemž </a:t>
            </a:r>
            <a:r>
              <a:rPr lang="cs-CZ" sz="2000" dirty="0">
                <a:solidFill>
                  <a:srgbClr val="0070C0"/>
                </a:solidFill>
                <a:effectLst/>
                <a:ea typeface="Calibri" panose="020F0502020204030204" pitchFamily="34" charset="0"/>
                <a:cs typeface="Times New Roman" panose="02020603050405020304" pitchFamily="18" charset="0"/>
              </a:rPr>
              <a:t>vzhledem k opakující se tradici každoročních oslav „Dnů Olomouckého kraje“ v obdobném formátu není dán prostor pro úvahy o věcné ojedinělosti, a tudíž nepředvídatelnosti či nárazovosti daného plnění</a:t>
            </a:r>
            <a:r>
              <a:rPr lang="cs-CZ" sz="2000" dirty="0">
                <a:effectLst/>
                <a:ea typeface="Calibri" panose="020F0502020204030204" pitchFamily="34" charset="0"/>
                <a:cs typeface="Times New Roman" panose="02020603050405020304" pitchFamily="18" charset="0"/>
              </a:rPr>
              <a:t>, neboť obviněný si na základě svého rozhodnutí o obnovení tradice pořádání oslav „Dnů Olomouckého kraje“ musel nepochybně být vědom, že tento typ služeb v obdobném formátu bude opětovně pořizovat. </a:t>
            </a:r>
            <a:r>
              <a:rPr lang="cs-CZ" sz="2000" dirty="0">
                <a:solidFill>
                  <a:srgbClr val="00B050"/>
                </a:solidFill>
                <a:effectLst/>
                <a:ea typeface="Calibri" panose="020F0502020204030204" pitchFamily="34" charset="0"/>
                <a:cs typeface="Times New Roman" panose="02020603050405020304" pitchFamily="18" charset="0"/>
              </a:rPr>
              <a:t>S ohledem na uvedené má Úřad za jednoznačné, že v případě pořizování uvedených služeb organizačního zajištění kulturních akcí v rámci „Dnů Olomouckého kraje“ jde o veřejné zakázky pravidelné povahy, v jejichž případě obviněný mohl předvídat potřebu pořízení jejich předmětu.</a:t>
            </a:r>
          </a:p>
        </p:txBody>
      </p:sp>
    </p:spTree>
    <p:extLst>
      <p:ext uri="{BB962C8B-B14F-4D97-AF65-F5344CB8AC3E}">
        <p14:creationId xmlns:p14="http://schemas.microsoft.com/office/powerpoint/2010/main" val="2001375025"/>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a:extLst>
              <a:ext uri="{FF2B5EF4-FFF2-40B4-BE49-F238E27FC236}">
                <a16:creationId xmlns:a16="http://schemas.microsoft.com/office/drawing/2014/main" id="{AFBE96FC-8459-2DCE-B869-22B6A29CAE4E}"/>
              </a:ext>
            </a:extLst>
          </p:cNvPr>
          <p:cNvGraphicFramePr>
            <a:graphicFrameLocks noGrp="1"/>
          </p:cNvGraphicFramePr>
          <p:nvPr>
            <p:extLst>
              <p:ext uri="{D42A27DB-BD31-4B8C-83A1-F6EECF244321}">
                <p14:modId xmlns:p14="http://schemas.microsoft.com/office/powerpoint/2010/main" val="3345157316"/>
              </p:ext>
            </p:extLst>
          </p:nvPr>
        </p:nvGraphicFramePr>
        <p:xfrm>
          <a:off x="107504" y="1268760"/>
          <a:ext cx="8928992" cy="4580131"/>
        </p:xfrm>
        <a:graphic>
          <a:graphicData uri="http://schemas.openxmlformats.org/drawingml/2006/table">
            <a:tbl>
              <a:tblPr firstRow="1" bandRow="1">
                <a:tableStyleId>{5C22544A-7EE6-4342-B048-85BDC9FD1C3A}</a:tableStyleId>
              </a:tblPr>
              <a:tblGrid>
                <a:gridCol w="8928992">
                  <a:extLst>
                    <a:ext uri="{9D8B030D-6E8A-4147-A177-3AD203B41FA5}">
                      <a16:colId xmlns:a16="http://schemas.microsoft.com/office/drawing/2014/main" val="3134423404"/>
                    </a:ext>
                  </a:extLst>
                </a:gridCol>
              </a:tblGrid>
              <a:tr h="288925">
                <a:tc>
                  <a:txBody>
                    <a:bodyPr/>
                    <a:lstStyle/>
                    <a:p>
                      <a:pPr algn="l">
                        <a:lnSpc>
                          <a:spcPct val="107000"/>
                        </a:lnSpc>
                        <a:spcAft>
                          <a:spcPts val="800"/>
                        </a:spcAft>
                      </a:pPr>
                      <a:r>
                        <a:rPr lang="cs-CZ" sz="1800">
                          <a:effectLst/>
                        </a:rPr>
                        <a:t>sp. zn. ÚOHS – S0046/2023/VZ, č. j. ÚOHS – 09674/2023/500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705525"/>
                  </a:ext>
                </a:extLst>
              </a:tr>
              <a:tr h="288925">
                <a:tc>
                  <a:txBody>
                    <a:bodyPr/>
                    <a:lstStyle/>
                    <a:p>
                      <a:pPr algn="l">
                        <a:lnSpc>
                          <a:spcPct val="107000"/>
                        </a:lnSpc>
                        <a:spcAft>
                          <a:spcPts val="800"/>
                        </a:spcAft>
                      </a:pPr>
                      <a:r>
                        <a:rPr lang="cs-CZ" sz="1800" u="sng">
                          <a:effectLst/>
                          <a:hlinkClick r:id="rId2"/>
                        </a:rPr>
                        <a:t>https://www.uohs.cz/cs/verejne-zakazky/sbirky-rozhodnuti/detail-18916.html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2862007"/>
                  </a:ext>
                </a:extLst>
              </a:tr>
              <a:tr h="208915">
                <a:tc>
                  <a:txBody>
                    <a:bodyPr/>
                    <a:lstStyle/>
                    <a:p>
                      <a:pPr algn="l">
                        <a:lnSpc>
                          <a:spcPct val="107000"/>
                        </a:lnSpc>
                        <a:spcAft>
                          <a:spcPts val="800"/>
                        </a:spcAft>
                      </a:pPr>
                      <a:r>
                        <a:rPr lang="cs-CZ" sz="1800">
                          <a:effectLst/>
                        </a:rPr>
                        <a:t>22015 - Prohlídky propustků v MSK 2022</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128404084"/>
                  </a:ext>
                </a:extLst>
              </a:tr>
              <a:tr h="288925">
                <a:tc>
                  <a:txBody>
                    <a:bodyPr/>
                    <a:lstStyle/>
                    <a:p>
                      <a:pPr algn="l">
                        <a:lnSpc>
                          <a:spcPct val="107000"/>
                        </a:lnSpc>
                        <a:spcAft>
                          <a:spcPts val="800"/>
                        </a:spcAft>
                      </a:pPr>
                      <a:r>
                        <a:rPr lang="cs-CZ" sz="1800">
                          <a:effectLst/>
                        </a:rPr>
                        <a:t>Právní moc: 24.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16740330"/>
                  </a:ext>
                </a:extLst>
              </a:tr>
              <a:tr h="288925">
                <a:tc>
                  <a:txBody>
                    <a:bodyPr/>
                    <a:lstStyle/>
                    <a:p>
                      <a:pPr algn="l">
                        <a:lnSpc>
                          <a:spcPct val="107000"/>
                        </a:lnSpc>
                        <a:spcAft>
                          <a:spcPts val="800"/>
                        </a:spcAft>
                      </a:pPr>
                      <a:r>
                        <a:rPr lang="cs-CZ" sz="1800">
                          <a:effectLst/>
                        </a:rPr>
                        <a:t>Ředitelství silnic a dálnic ČR</a:t>
                      </a:r>
                    </a:p>
                    <a:p>
                      <a:pPr algn="l">
                        <a:lnSpc>
                          <a:spcPct val="107000"/>
                        </a:lnSpc>
                        <a:spcAft>
                          <a:spcPts val="800"/>
                        </a:spcAft>
                      </a:pPr>
                      <a:r>
                        <a:rPr lang="cs-CZ" sz="1800">
                          <a:effectLst/>
                        </a:rPr>
                        <a:t>SAMMIS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45300863"/>
                  </a:ext>
                </a:extLst>
              </a:tr>
              <a:tr h="1318260">
                <a:tc>
                  <a:txBody>
                    <a:bodyPr/>
                    <a:lstStyle/>
                    <a:p>
                      <a:pPr algn="l">
                        <a:lnSpc>
                          <a:spcPct val="107000"/>
                        </a:lnSpc>
                        <a:spcAft>
                          <a:spcPts val="800"/>
                        </a:spcAft>
                      </a:pPr>
                      <a:r>
                        <a:rPr lang="cs-CZ" sz="1800" dirty="0">
                          <a:effectLst/>
                        </a:rPr>
                        <a:t>Úřad pro ochranu hospodářské soutěže ve věci přezkoumání úkonů zadavatele učiněných při zadávání veřejné zakázky v otevřeném řízení rozhodl takto:</a:t>
                      </a:r>
                    </a:p>
                    <a:p>
                      <a:pPr algn="l">
                        <a:lnSpc>
                          <a:spcPct val="107000"/>
                        </a:lnSpc>
                        <a:spcAft>
                          <a:spcPts val="800"/>
                        </a:spcAft>
                      </a:pPr>
                      <a:r>
                        <a:rPr lang="cs-CZ" sz="1800" dirty="0">
                          <a:effectLst/>
                        </a:rPr>
                        <a:t>Návrh navrhovatele – SAMMIS s.r.o. na zahájení správního řízení o přezkoumání úkonů zadavatele – Ředitelství silnic a dálnic ČR učiněných při zadávání veřejné zakázky se zamítá, neboť nebyly zjištěny důvody pro uložení nápravného opatření podle § 263 citovaného zákona.</a:t>
                      </a:r>
                    </a:p>
                    <a:p>
                      <a:pPr algn="l">
                        <a:lnSpc>
                          <a:spcPct val="107000"/>
                        </a:lnSpc>
                        <a:spcAft>
                          <a:spcPts val="800"/>
                        </a:spcAft>
                      </a:pPr>
                      <a:r>
                        <a:rPr lang="cs-CZ" sz="1800" dirty="0">
                          <a:effectLst/>
                        </a:rPr>
                        <a:t>Potvrzeno rozkladem - </a:t>
                      </a:r>
                      <a:r>
                        <a:rPr lang="cs-CZ" sz="1800" dirty="0" err="1">
                          <a:effectLst/>
                        </a:rPr>
                        <a:t>sp</a:t>
                      </a:r>
                      <a:r>
                        <a:rPr lang="cs-CZ" sz="1800" dirty="0">
                          <a:effectLst/>
                        </a:rPr>
                        <a:t>. zn. ÚOHS – R0044/2023/VZ, č. j. ÚOHS – 19177/2023/163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65982314"/>
                  </a:ext>
                </a:extLst>
              </a:tr>
            </a:tbl>
          </a:graphicData>
        </a:graphic>
      </p:graphicFrame>
      <p:sp>
        <p:nvSpPr>
          <p:cNvPr id="4" name="object 3">
            <a:extLst>
              <a:ext uri="{FF2B5EF4-FFF2-40B4-BE49-F238E27FC236}">
                <a16:creationId xmlns:a16="http://schemas.microsoft.com/office/drawing/2014/main" id="{39B44DEC-58A1-032E-FF05-CB3AC0162CED}"/>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Obnovení pozdě prokázané základní způsobilosti</a:t>
            </a:r>
          </a:p>
        </p:txBody>
      </p:sp>
    </p:spTree>
    <p:extLst>
      <p:ext uri="{BB962C8B-B14F-4D97-AF65-F5344CB8AC3E}">
        <p14:creationId xmlns:p14="http://schemas.microsoft.com/office/powerpoint/2010/main" val="546366977"/>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E097E23-C0B4-FD8A-0772-593E78729AB8}"/>
              </a:ext>
            </a:extLst>
          </p:cNvPr>
          <p:cNvSpPr txBox="1"/>
          <p:nvPr/>
        </p:nvSpPr>
        <p:spPr>
          <a:xfrm>
            <a:off x="287524" y="2204864"/>
            <a:ext cx="8568951" cy="2908168"/>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 46 odst. 1 ZZVZ</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Zadavatel může pro účely zajištění řádného průběhu zadávacího řízení požadovat, aby účastník zadávacího řízení v přiměřené lhůtě objasnil předložené údaje, doklady, vzorky nebo modely nebo doplnil další nebo chybějící údaje, doklady, vzorky nebo modely. Zadavatel může tuto žádost učinit opakovaně a může rovněž stanovenou lhůtu prodloužit nebo prominout její zmeškání.</a:t>
            </a:r>
          </a:p>
        </p:txBody>
      </p:sp>
      <p:sp>
        <p:nvSpPr>
          <p:cNvPr id="4" name="object 3">
            <a:extLst>
              <a:ext uri="{FF2B5EF4-FFF2-40B4-BE49-F238E27FC236}">
                <a16:creationId xmlns:a16="http://schemas.microsoft.com/office/drawing/2014/main" id="{901E31F0-D0DD-FA0D-B9C7-E629F69E0F52}"/>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Obnovení pozdě prokázané základní způsobilosti</a:t>
            </a:r>
          </a:p>
        </p:txBody>
      </p:sp>
    </p:spTree>
    <p:extLst>
      <p:ext uri="{BB962C8B-B14F-4D97-AF65-F5344CB8AC3E}">
        <p14:creationId xmlns:p14="http://schemas.microsoft.com/office/powerpoint/2010/main" val="2738562794"/>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object 3">
            <a:extLst>
              <a:ext uri="{FF2B5EF4-FFF2-40B4-BE49-F238E27FC236}">
                <a16:creationId xmlns:a16="http://schemas.microsoft.com/office/drawing/2014/main" id="{78623CBF-920D-7653-09FD-CC8E72F4A067}"/>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Obnovení pozdě prokázané základní způsobilosti</a:t>
            </a:r>
          </a:p>
        </p:txBody>
      </p:sp>
      <p:sp>
        <p:nvSpPr>
          <p:cNvPr id="2" name="TextovéPole 1">
            <a:extLst>
              <a:ext uri="{FF2B5EF4-FFF2-40B4-BE49-F238E27FC236}">
                <a16:creationId xmlns:a16="http://schemas.microsoft.com/office/drawing/2014/main" id="{91A593B5-0457-AF68-2452-2F573E0924DD}"/>
              </a:ext>
            </a:extLst>
          </p:cNvPr>
          <p:cNvSpPr txBox="1"/>
          <p:nvPr/>
        </p:nvSpPr>
        <p:spPr>
          <a:xfrm>
            <a:off x="134888" y="1196752"/>
            <a:ext cx="8874224" cy="5850512"/>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 76 odst. 1, 3, 4 ZZVZ</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(1) Účastník zadávacího řízení může prokázat, že i přes nesplnění základní způsobilosti podle § 74 nebo naplnění důvodu nezpůsobilosti podle § 48 odst. 5 a 6 obnovil svou způsobilost k účasti v zadávacím řízení, pokud v průběhu zadávacího řízení zadavateli doloží, že přijal dostatečná nápravná opatření. To neplatí po dobu, na kterou byl účastník zadávacího řízení pravomocně odsouzen k zákazu plnění veřejných zakázek nebo účasti v koncesním řízení.</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(3) Zadavatel posoudí, zda přijatá nápravná opatření účastníka zadávacího řízení považuje za dostatečná k obnovení způsobilosti dodavatele s ohledem na závažnost a konkrétní okolnosti trestného činu nebo jiného pochybení.</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(4) Pokud zadavatel dospěje k závěru, že způsobilost účastníka zadávacího řízení byla obnovena, ze zadávacího řízení jej nevyloučí nebo předchozí vyloučení účastníka zadávacího řízení zruší.</a:t>
            </a:r>
          </a:p>
          <a:p>
            <a:pPr algn="just">
              <a:lnSpc>
                <a:spcPct val="107000"/>
              </a:lnSpc>
              <a:spcAft>
                <a:spcPts val="800"/>
              </a:spcAft>
            </a:pP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509826"/>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5976B53-DF38-A875-B14D-AEC0F4AE9910}"/>
              </a:ext>
            </a:extLst>
          </p:cNvPr>
          <p:cNvSpPr txBox="1"/>
          <p:nvPr/>
        </p:nvSpPr>
        <p:spPr>
          <a:xfrm>
            <a:off x="368660" y="1412776"/>
            <a:ext cx="8406680" cy="4761881"/>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navrhovatel nedoložil základní kvalifikaci poddodavatele (chyběl výpis z evidence Rejstříku trestů)</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ani v odpovědi na žádost o objasnění a doplnění chybějících dokladů dle § 46 odst. 1 ZZVZ, navrhovatel základní způsobilost nedoložil</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navrhovatele vyloučil</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navrhovatel až poté dodal chybějící doklady prokazující splnění základní způsobilosti</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na vyloučení trval, navrhovatel se bránil tím, že obnovil základní způsobilost dle § 76 ZZVZ</a:t>
            </a:r>
          </a:p>
        </p:txBody>
      </p:sp>
      <p:sp>
        <p:nvSpPr>
          <p:cNvPr id="2" name="object 3">
            <a:extLst>
              <a:ext uri="{FF2B5EF4-FFF2-40B4-BE49-F238E27FC236}">
                <a16:creationId xmlns:a16="http://schemas.microsoft.com/office/drawing/2014/main" id="{5EF941E2-0164-8D77-AA22-8E1FFB43FC7C}"/>
              </a:ext>
            </a:extLst>
          </p:cNvPr>
          <p:cNvSpPr txBox="1">
            <a:spLocks/>
          </p:cNvSpPr>
          <p:nvPr/>
        </p:nvSpPr>
        <p:spPr>
          <a:xfrm>
            <a:off x="269776" y="409721"/>
            <a:ext cx="8604448"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Obnovení pozdě prokázané základní způsobilosti</a:t>
            </a:r>
          </a:p>
        </p:txBody>
      </p:sp>
    </p:spTree>
    <p:extLst>
      <p:ext uri="{BB962C8B-B14F-4D97-AF65-F5344CB8AC3E}">
        <p14:creationId xmlns:p14="http://schemas.microsoft.com/office/powerpoint/2010/main" val="1547673915"/>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908720"/>
            <a:ext cx="8964488" cy="576946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86.         Na druhé straně </a:t>
            </a:r>
            <a:r>
              <a:rPr lang="cs-CZ" sz="2000" dirty="0">
                <a:solidFill>
                  <a:srgbClr val="7030A0"/>
                </a:solidFill>
                <a:effectLst/>
                <a:ea typeface="Calibri" panose="020F0502020204030204" pitchFamily="34" charset="0"/>
                <a:cs typeface="Times New Roman" panose="02020603050405020304" pitchFamily="18" charset="0"/>
              </a:rPr>
              <a:t>odpovědnost za správnost a úplnost nabídky bezesporu nese dodavatel </a:t>
            </a:r>
            <a:r>
              <a:rPr lang="cs-CZ" sz="2000" dirty="0">
                <a:effectLst/>
                <a:ea typeface="Calibri" panose="020F0502020204030204" pitchFamily="34" charset="0"/>
                <a:cs typeface="Times New Roman" panose="02020603050405020304" pitchFamily="18" charset="0"/>
              </a:rPr>
              <a:t>(účastník zadávacího řízení), jenž se nemůže spoléhat na to, že zadavatel bude postupovat podle § 46 zákona. </a:t>
            </a:r>
            <a:r>
              <a:rPr lang="cs-CZ" sz="2000" dirty="0">
                <a:solidFill>
                  <a:srgbClr val="0070C0"/>
                </a:solidFill>
                <a:effectLst/>
                <a:ea typeface="Calibri" panose="020F0502020204030204" pitchFamily="34" charset="0"/>
                <a:cs typeface="Times New Roman" panose="02020603050405020304" pitchFamily="18" charset="0"/>
              </a:rPr>
              <a:t>Není povinností zadavatele vyzvat dodavatele k objasnění či doplnění nabídky</a:t>
            </a:r>
            <a:r>
              <a:rPr lang="cs-CZ" sz="2000" dirty="0">
                <a:effectLst/>
                <a:ea typeface="Calibri" panose="020F0502020204030204" pitchFamily="34" charset="0"/>
                <a:cs typeface="Times New Roman" panose="02020603050405020304" pitchFamily="18" charset="0"/>
              </a:rPr>
              <a:t>; dodavatelé mají zadavateli již v nabídce předkládat věrohodné a úplné údaje a doklady k prokázání splnění zadávacích podmínek.</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89.         … </a:t>
            </a:r>
            <a:r>
              <a:rPr lang="cs-CZ" sz="2000" dirty="0">
                <a:solidFill>
                  <a:srgbClr val="00B050"/>
                </a:solidFill>
                <a:effectLst/>
                <a:ea typeface="Calibri" panose="020F0502020204030204" pitchFamily="34" charset="0"/>
                <a:cs typeface="Times New Roman" panose="02020603050405020304" pitchFamily="18" charset="0"/>
              </a:rPr>
              <a:t>Navrhovatel v nyní projednávané věci dostal příležitost předmětný doklad o splnění základní způsobilosti svého poddodavatele v dodatečné lhůtě doložit, neboť zadavatel se na navrhovatele obrátil s žádostí o objasnění</a:t>
            </a:r>
            <a:r>
              <a:rPr lang="cs-CZ" sz="2000" dirty="0">
                <a:effectLst/>
                <a:ea typeface="Calibri" panose="020F0502020204030204" pitchFamily="34" charset="0"/>
                <a:cs typeface="Times New Roman" panose="02020603050405020304" pitchFamily="18" charset="0"/>
              </a:rPr>
              <a:t> (blíže viz shrnutí skutečností vyplývajících z dokumentace o zadávacím řízení). Z dokumentace o zadávacím řízení však jednoznačně vyplývá, že </a:t>
            </a:r>
            <a:r>
              <a:rPr lang="cs-CZ" sz="2000" dirty="0">
                <a:solidFill>
                  <a:srgbClr val="FF0000"/>
                </a:solidFill>
                <a:effectLst/>
                <a:ea typeface="Calibri" panose="020F0502020204030204" pitchFamily="34" charset="0"/>
                <a:cs typeface="Times New Roman" panose="02020603050405020304" pitchFamily="18" charset="0"/>
              </a:rPr>
              <a:t>výpis z evidence Rejstříku trestů</a:t>
            </a:r>
            <a:r>
              <a:rPr lang="cs-CZ" sz="2000" dirty="0">
                <a:effectLst/>
                <a:ea typeface="Calibri" panose="020F0502020204030204" pitchFamily="34" charset="0"/>
                <a:cs typeface="Times New Roman" panose="02020603050405020304" pitchFamily="18" charset="0"/>
              </a:rPr>
              <a:t> pro osobu poddodavatele P. S. [anonymizováno] </a:t>
            </a:r>
            <a:r>
              <a:rPr lang="cs-CZ" sz="2000" dirty="0">
                <a:solidFill>
                  <a:srgbClr val="FF0000"/>
                </a:solidFill>
                <a:effectLst/>
                <a:ea typeface="Calibri" panose="020F0502020204030204" pitchFamily="34" charset="0"/>
                <a:cs typeface="Times New Roman" panose="02020603050405020304" pitchFamily="18" charset="0"/>
              </a:rPr>
              <a:t>navrhovatel ke svému objasnění nabídky nedoložil</a:t>
            </a:r>
            <a:r>
              <a:rPr lang="cs-CZ" sz="2000" dirty="0">
                <a:effectLst/>
                <a:ea typeface="Calibri" panose="020F0502020204030204" pitchFamily="34" charset="0"/>
                <a:cs typeface="Times New Roman" panose="02020603050405020304" pitchFamily="18" charset="0"/>
              </a:rPr>
              <a:t>. Úřad v této souvislosti uvádí, že v době, kdy </a:t>
            </a:r>
            <a:r>
              <a:rPr lang="cs-CZ" sz="2000" dirty="0">
                <a:solidFill>
                  <a:srgbClr val="7030A0"/>
                </a:solidFill>
                <a:effectLst/>
                <a:ea typeface="Calibri" panose="020F0502020204030204" pitchFamily="34" charset="0"/>
                <a:cs typeface="Times New Roman" panose="02020603050405020304" pitchFamily="18" charset="0"/>
              </a:rPr>
              <a:t>zadavatel </a:t>
            </a:r>
            <a:r>
              <a:rPr lang="cs-CZ" sz="2000" dirty="0">
                <a:effectLst/>
                <a:ea typeface="Calibri" panose="020F0502020204030204" pitchFamily="34" charset="0"/>
                <a:cs typeface="Times New Roman" panose="02020603050405020304" pitchFamily="18" charset="0"/>
              </a:rPr>
              <a:t>posuzoval splnění kvalifikace navrhovatele (a jeho poddodavatele), resp. </a:t>
            </a:r>
            <a:r>
              <a:rPr lang="cs-CZ" sz="2000" dirty="0">
                <a:solidFill>
                  <a:srgbClr val="7030A0"/>
                </a:solidFill>
                <a:effectLst/>
                <a:ea typeface="Calibri" panose="020F0502020204030204" pitchFamily="34" charset="0"/>
                <a:cs typeface="Times New Roman" panose="02020603050405020304" pitchFamily="18" charset="0"/>
              </a:rPr>
              <a:t>ke dni rozhodnutí o vyloučení, neměl ze strany navrhovatele doloženy požadované podklady k prokázání základní způsobilosti</a:t>
            </a:r>
            <a:r>
              <a:rPr lang="cs-CZ" sz="2000" dirty="0">
                <a:effectLst/>
                <a:ea typeface="Calibri" panose="020F0502020204030204" pitchFamily="34" charset="0"/>
                <a:cs typeface="Times New Roman" panose="02020603050405020304" pitchFamily="18" charset="0"/>
              </a:rPr>
              <a:t> ve vztahu k osobě jmenovaného poddodavatele.</a:t>
            </a:r>
          </a:p>
        </p:txBody>
      </p:sp>
    </p:spTree>
    <p:extLst>
      <p:ext uri="{BB962C8B-B14F-4D97-AF65-F5344CB8AC3E}">
        <p14:creationId xmlns:p14="http://schemas.microsoft.com/office/powerpoint/2010/main" val="110752477"/>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769316"/>
            <a:ext cx="9144000" cy="609878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91.         … Pokud toto sám řádně neučinil, </a:t>
            </a:r>
            <a:r>
              <a:rPr lang="cs-CZ" sz="2000" dirty="0">
                <a:solidFill>
                  <a:srgbClr val="0070C0"/>
                </a:solidFill>
                <a:effectLst/>
                <a:ea typeface="Calibri" panose="020F0502020204030204" pitchFamily="34" charset="0"/>
                <a:cs typeface="Times New Roman" panose="02020603050405020304" pitchFamily="18" charset="0"/>
              </a:rPr>
              <a:t>nemůže po zadavateli požadovat a ani od něj očekávat, že proces objasňování a doplňování jeho nabídky poběží do té doby, než navrhovatel předloží takové doklady, jimiž splnění všech zadávacích podmínek, tj. i kritéria základní způsobilosti prokáže</a:t>
            </a:r>
            <a:r>
              <a:rPr lang="cs-CZ" sz="2000" dirty="0">
                <a:effectLst/>
                <a:ea typeface="Calibri" panose="020F0502020204030204" pitchFamily="34" charset="0"/>
                <a:cs typeface="Times New Roman" panose="02020603050405020304" pitchFamily="18" charset="0"/>
              </a:rPr>
              <a:t>. Taková povinnost zadavateli ze zákona neplyne.</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92.         V kontextu právě uvedeného </a:t>
            </a:r>
            <a:r>
              <a:rPr lang="cs-CZ" sz="2000" dirty="0">
                <a:solidFill>
                  <a:srgbClr val="00B050"/>
                </a:solidFill>
                <a:effectLst/>
                <a:ea typeface="Calibri" panose="020F0502020204030204" pitchFamily="34" charset="0"/>
                <a:cs typeface="Times New Roman" panose="02020603050405020304" pitchFamily="18" charset="0"/>
              </a:rPr>
              <a:t>se Úřad dále zabýval i argumentací navrhovatele uvedenou v bodu IV. návrhu, že doložil doklad o splnění základní způsobilosti svého poddodavatele podle § 74 odst. 1 písm. a) zákona tím způsobem, že učinil přílohou námitek výpis z evidence Rejstříku trestů dotyčného poddodavatele, čímž byla dle názoru navrhovatele obnovena jeho způsobilost coby účastníka zadávacího řízení ve smyslu § 76 </a:t>
            </a:r>
            <a:r>
              <a:rPr lang="cs-CZ" sz="2000" dirty="0">
                <a:effectLst/>
                <a:ea typeface="Calibri" panose="020F0502020204030204" pitchFamily="34" charset="0"/>
                <a:cs typeface="Times New Roman" panose="02020603050405020304" pitchFamily="18" charset="0"/>
              </a:rPr>
              <a:t>zákona, resp. že by minimálně mělo být postupováno analogicky dle § 76 zákona a zejm. § 76 odst. 4 zákona. </a:t>
            </a:r>
            <a:r>
              <a:rPr lang="cs-CZ" sz="2000" dirty="0">
                <a:solidFill>
                  <a:srgbClr val="C00000"/>
                </a:solidFill>
                <a:effectLst/>
                <a:ea typeface="Calibri" panose="020F0502020204030204" pitchFamily="34" charset="0"/>
                <a:cs typeface="Times New Roman" panose="02020603050405020304" pitchFamily="18" charset="0"/>
              </a:rPr>
              <a:t>Navrhovatel k tomuto uvádí, že „[…] s ohledem na argument a </a:t>
            </a:r>
            <a:r>
              <a:rPr lang="cs-CZ" sz="2000" dirty="0" err="1">
                <a:solidFill>
                  <a:srgbClr val="C00000"/>
                </a:solidFill>
                <a:effectLst/>
                <a:ea typeface="Calibri" panose="020F0502020204030204" pitchFamily="34" charset="0"/>
                <a:cs typeface="Times New Roman" panose="02020603050405020304" pitchFamily="18" charset="0"/>
              </a:rPr>
              <a:t>maiori</a:t>
            </a:r>
            <a:r>
              <a:rPr lang="cs-CZ" sz="2000" dirty="0">
                <a:solidFill>
                  <a:srgbClr val="C00000"/>
                </a:solidFill>
                <a:effectLst/>
                <a:ea typeface="Calibri" panose="020F0502020204030204" pitchFamily="34" charset="0"/>
                <a:cs typeface="Times New Roman" panose="02020603050405020304" pitchFamily="18" charset="0"/>
              </a:rPr>
              <a:t> ad minus musí platit, že pokud lze základní způsobilost obnovit za situace, kdy účastník zadávacího řízení základní způsobilost vůbec nesplňuje, tím spíše musí být možné základní způsobilost obnovit za předpokladu, kdy účastník zadávacího řízení základní způsobilost splňuje, avšak ve své nabídce pouze opomněl předložit předmětné doklady</a:t>
            </a:r>
            <a:r>
              <a:rPr lang="cs-CZ" sz="20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82585488"/>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980728"/>
            <a:ext cx="8964488" cy="566687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94.         </a:t>
            </a:r>
            <a:r>
              <a:rPr lang="cs-CZ" sz="2000" dirty="0">
                <a:solidFill>
                  <a:srgbClr val="FF0000"/>
                </a:solidFill>
                <a:effectLst/>
                <a:ea typeface="Calibri" panose="020F0502020204030204" pitchFamily="34" charset="0"/>
                <a:cs typeface="Times New Roman" panose="02020603050405020304" pitchFamily="18" charset="0"/>
              </a:rPr>
              <a:t>Úřad v souvislosti s výše uvedeným konstatuje, že institut obnovení způsobilosti míří na výše nastíněné situace, kdy dodavatel nesplňuje dotčenou způsobilost (tedy ji nemůže doložit), a má dodavateli sloužit k prokázání přijetí nápravných opatření</a:t>
            </a:r>
            <a:r>
              <a:rPr lang="cs-CZ" sz="2000" dirty="0">
                <a:effectLst/>
                <a:ea typeface="Calibri" panose="020F0502020204030204" pitchFamily="34" charset="0"/>
                <a:cs typeface="Times New Roman" panose="02020603050405020304" pitchFamily="18" charset="0"/>
              </a:rPr>
              <a:t>, v jejichž důsledku obnoví svoji důvěryhodnost a spolehlivost do té míry, že dojde k zániku důvodu pro jeho vyloučení ze zadávacího řízení právě pro původní nesplnění dotčené způsobilosti. </a:t>
            </a:r>
            <a:r>
              <a:rPr lang="cs-CZ" sz="2000" dirty="0">
                <a:solidFill>
                  <a:srgbClr val="7030A0"/>
                </a:solidFill>
                <a:effectLst/>
                <a:ea typeface="Calibri" panose="020F0502020204030204" pitchFamily="34" charset="0"/>
                <a:cs typeface="Times New Roman" panose="02020603050405020304" pitchFamily="18" charset="0"/>
              </a:rPr>
              <a:t>V šetřeném případě je však úmyslem navrhovatele zhojit opomenutí povinnosti doložit doklad o splnění celou dobu existující základní způsobilosti </a:t>
            </a:r>
            <a:r>
              <a:rPr lang="cs-CZ" sz="2000" dirty="0">
                <a:effectLst/>
                <a:ea typeface="Calibri" panose="020F0502020204030204" pitchFamily="34" charset="0"/>
                <a:cs typeface="Times New Roman" panose="02020603050405020304" pitchFamily="18" charset="0"/>
              </a:rPr>
              <a:t>svého poddodavatele, kterou podle bodů 4. a 5.4.1. zadávací dokumentace měl navrhovatel splnit již v době podání nabídky, příp. alespoň v návaznosti na výzvu zadavatele učiněnou dle § 46 zákona, kdy navrhovatel objektivně měl celou dobu možnost tento doklad předložit, nicméně tak neučinil. </a:t>
            </a:r>
            <a:r>
              <a:rPr lang="cs-CZ" sz="2000" dirty="0">
                <a:solidFill>
                  <a:srgbClr val="0070C0"/>
                </a:solidFill>
                <a:effectLst/>
                <a:ea typeface="Calibri" panose="020F0502020204030204" pitchFamily="34" charset="0"/>
                <a:cs typeface="Times New Roman" panose="02020603050405020304" pitchFamily="18" charset="0"/>
              </a:rPr>
              <a:t>Úřad v tomto kontextu uvádí, že institut obnovení způsobilosti účastníka nemá sloužit ke zhojení laxnosti navrhovatele </a:t>
            </a:r>
            <a:r>
              <a:rPr lang="cs-CZ" sz="2000" dirty="0">
                <a:effectLst/>
                <a:ea typeface="Calibri" panose="020F0502020204030204" pitchFamily="34" charset="0"/>
                <a:cs typeface="Times New Roman" panose="02020603050405020304" pitchFamily="18" charset="0"/>
              </a:rPr>
              <a:t>(předložit daný doklad), </a:t>
            </a:r>
            <a:r>
              <a:rPr lang="cs-CZ" sz="2000" dirty="0">
                <a:solidFill>
                  <a:srgbClr val="0070C0"/>
                </a:solidFill>
                <a:effectLst/>
                <a:ea typeface="Calibri" panose="020F0502020204030204" pitchFamily="34" charset="0"/>
                <a:cs typeface="Times New Roman" panose="02020603050405020304" pitchFamily="18" charset="0"/>
              </a:rPr>
              <a:t>tím spíše v šetřeném případě, kdy byl navrhovatel zadavatelem vyzván k objasnění a doplnění nabídky </a:t>
            </a:r>
            <a:r>
              <a:rPr lang="cs-CZ" sz="2000" dirty="0">
                <a:effectLst/>
                <a:ea typeface="Calibri" panose="020F0502020204030204" pitchFamily="34" charset="0"/>
                <a:cs typeface="Times New Roman" panose="02020603050405020304" pitchFamily="18" charset="0"/>
              </a:rPr>
              <a:t>a měl tedy dostatečný prostor svoji nabídku řádně doplnit, nicméně tak neučinil.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2033794"/>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0" y="980728"/>
            <a:ext cx="9144000" cy="5700791"/>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94.            ... </a:t>
            </a:r>
            <a:r>
              <a:rPr lang="cs-CZ" sz="1900" dirty="0">
                <a:solidFill>
                  <a:srgbClr val="00B050"/>
                </a:solidFill>
                <a:effectLst/>
                <a:ea typeface="Calibri" panose="020F0502020204030204" pitchFamily="34" charset="0"/>
                <a:cs typeface="Times New Roman" panose="02020603050405020304" pitchFamily="18" charset="0"/>
              </a:rPr>
              <a:t>Opačný výklad </a:t>
            </a:r>
            <a:r>
              <a:rPr lang="cs-CZ" sz="1900" dirty="0">
                <a:effectLst/>
                <a:ea typeface="Calibri" panose="020F0502020204030204" pitchFamily="34" charset="0"/>
                <a:cs typeface="Times New Roman" panose="02020603050405020304" pitchFamily="18" charset="0"/>
              </a:rPr>
              <a:t>(tj. výklad navrhovatele o možnosti analogické aplikace </a:t>
            </a:r>
            <a:r>
              <a:rPr lang="cs-CZ" sz="1900" dirty="0" err="1">
                <a:effectLst/>
                <a:ea typeface="Calibri" panose="020F0502020204030204" pitchFamily="34" charset="0"/>
                <a:cs typeface="Times New Roman" panose="02020603050405020304" pitchFamily="18" charset="0"/>
              </a:rPr>
              <a:t>ust</a:t>
            </a:r>
            <a:r>
              <a:rPr lang="cs-CZ" sz="1900" dirty="0">
                <a:effectLst/>
                <a:ea typeface="Calibri" panose="020F0502020204030204" pitchFamily="34" charset="0"/>
                <a:cs typeface="Times New Roman" panose="02020603050405020304" pitchFamily="18" charset="0"/>
              </a:rPr>
              <a:t>. § 76 zákona pro případy, kdy sice byla základní způsobilost splněna a mohlo být prokázáno její splnění, ale dodavatel uvedené svým opomenutím neučinil, a povinnosti zadavatele v této souvislosti zrušit oprávněné vyloučení dodavatele po následném, opožděném dodání příslušných dokladů) </a:t>
            </a:r>
            <a:r>
              <a:rPr lang="cs-CZ" sz="1900" dirty="0">
                <a:solidFill>
                  <a:srgbClr val="00B050"/>
                </a:solidFill>
                <a:effectLst/>
                <a:ea typeface="Calibri" panose="020F0502020204030204" pitchFamily="34" charset="0"/>
                <a:cs typeface="Times New Roman" panose="02020603050405020304" pitchFamily="18" charset="0"/>
              </a:rPr>
              <a:t>by vedl k absurdní situaci, ve které by byl výrazně oslaben význam lhůty pro podání nabídky a potlačen význam institutu objasnění a doplnění údajů postupem podle § 46 zákona, který ponechává na vůli zadavatele posoudit, zda v situaci, kdy nabídka účastníka zcela neodpovídá zadávacím podmínkám, účastníka ze zadávacího řízení vyloučí, nebo zda přistoupí k objasňování a doplňování údajů z nabídky </a:t>
            </a:r>
            <a:r>
              <a:rPr lang="cs-CZ" sz="1900" dirty="0">
                <a:effectLst/>
                <a:ea typeface="Calibri" panose="020F0502020204030204" pitchFamily="34" charset="0"/>
                <a:cs typeface="Times New Roman" panose="02020603050405020304" pitchFamily="18" charset="0"/>
              </a:rPr>
              <a:t>dodavatele (viz bod 84. až 88. odůvodnění tohoto rozhodnutí), přičemž </a:t>
            </a:r>
            <a:r>
              <a:rPr lang="cs-CZ" sz="1900" dirty="0">
                <a:solidFill>
                  <a:srgbClr val="FF0000"/>
                </a:solidFill>
                <a:effectLst/>
                <a:ea typeface="Calibri" panose="020F0502020204030204" pitchFamily="34" charset="0"/>
                <a:cs typeface="Times New Roman" panose="02020603050405020304" pitchFamily="18" charset="0"/>
              </a:rPr>
              <a:t>důsledkem by byla značně ztížená možnost zadavatele ukončit zadávací řízení, resp. nejistota a nejasnost zadavatele i ostatních účastníků zadávacího řízení ohledně dalšího možného vývoje zadávacího řízení</a:t>
            </a:r>
            <a:r>
              <a:rPr lang="cs-CZ" sz="1900" dirty="0">
                <a:effectLst/>
                <a:ea typeface="Calibri" panose="020F0502020204030204" pitchFamily="34" charset="0"/>
                <a:cs typeface="Times New Roman" panose="02020603050405020304" pitchFamily="18" charset="0"/>
              </a:rPr>
              <a:t>. </a:t>
            </a:r>
            <a:r>
              <a:rPr lang="cs-CZ" sz="1900" dirty="0">
                <a:solidFill>
                  <a:srgbClr val="7030A0"/>
                </a:solidFill>
                <a:effectLst/>
                <a:ea typeface="Calibri" panose="020F0502020204030204" pitchFamily="34" charset="0"/>
                <a:cs typeface="Times New Roman" panose="02020603050405020304" pitchFamily="18" charset="0"/>
              </a:rPr>
              <a:t>Současně by docházelo k nepřiměřenému přenášení odpovědnosti za správnost a úplnost nabídky z dodavatele na zadavatele</a:t>
            </a:r>
            <a:r>
              <a:rPr lang="cs-CZ" sz="1900" dirty="0">
                <a:effectLst/>
                <a:ea typeface="Calibri" panose="020F0502020204030204" pitchFamily="34" charset="0"/>
                <a:cs typeface="Times New Roman" panose="02020603050405020304" pitchFamily="18" charset="0"/>
              </a:rPr>
              <a:t>, přičemž v šetřeném případě je to právě navrhovatel, kdo nesplnil svoji původní povinnost doložit ve stanovené lhůtě zadavatelem požadované doklady a kdo by za své pochybení v duchu výše popsaného výkladu nenesl žádnou odpovědnost. …</a:t>
            </a:r>
          </a:p>
        </p:txBody>
      </p:sp>
    </p:spTree>
    <p:extLst>
      <p:ext uri="{BB962C8B-B14F-4D97-AF65-F5344CB8AC3E}">
        <p14:creationId xmlns:p14="http://schemas.microsoft.com/office/powerpoint/2010/main" val="3001885584"/>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7661" y="1196752"/>
            <a:ext cx="8784976" cy="5110823"/>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47.         </a:t>
            </a:r>
            <a:r>
              <a:rPr lang="cs-CZ" sz="2000">
                <a:solidFill>
                  <a:srgbClr val="0070C0"/>
                </a:solidFill>
                <a:effectLst/>
                <a:ea typeface="Calibri" panose="020F0502020204030204" pitchFamily="34" charset="0"/>
                <a:cs typeface="Times New Roman" panose="02020603050405020304" pitchFamily="18" charset="0"/>
              </a:rPr>
              <a:t>Z citovaného ustanovení zákona je zřejmé, že tento připouští obnovit základní způsobilost pouze v případě, že ji dodavatel nesplňuje, a proto ji ani není schopen prokázat způsobem podle § 75 zákona</a:t>
            </a:r>
            <a:r>
              <a:rPr lang="cs-CZ" sz="2000">
                <a:effectLst/>
                <a:ea typeface="Calibri" panose="020F0502020204030204" pitchFamily="34" charset="0"/>
                <a:cs typeface="Times New Roman" panose="02020603050405020304" pitchFamily="18" charset="0"/>
              </a:rPr>
              <a:t>. </a:t>
            </a:r>
            <a:r>
              <a:rPr lang="cs-CZ" sz="2000">
                <a:solidFill>
                  <a:srgbClr val="00B050"/>
                </a:solidFill>
                <a:effectLst/>
                <a:ea typeface="Calibri" panose="020F0502020204030204" pitchFamily="34" charset="0"/>
                <a:cs typeface="Times New Roman" panose="02020603050405020304" pitchFamily="18" charset="0"/>
              </a:rPr>
              <a:t>Je přitom třeba rozlišovat mezi tím, kdy dodavatel splňuje základní způsobilost a jenom tuto skutečnost nedoloží (neprokáže) a mezi situací, kdy ji nesplňuje a nemůže ji tedy prokázat </a:t>
            </a:r>
            <a:r>
              <a:rPr lang="cs-CZ" sz="2000">
                <a:effectLst/>
                <a:ea typeface="Calibri" panose="020F0502020204030204" pitchFamily="34" charset="0"/>
                <a:cs typeface="Times New Roman" panose="02020603050405020304" pitchFamily="18" charset="0"/>
              </a:rPr>
              <a:t>způsobem podle § 75 zákona.</a:t>
            </a:r>
          </a:p>
          <a:p>
            <a:pPr algn="just">
              <a:lnSpc>
                <a:spcPct val="107000"/>
              </a:lnSpc>
              <a:spcAft>
                <a:spcPts val="800"/>
              </a:spcAft>
            </a:pPr>
            <a:r>
              <a:rPr lang="cs-CZ" sz="2000">
                <a:effectLst/>
                <a:ea typeface="Calibri" panose="020F0502020204030204" pitchFamily="34" charset="0"/>
                <a:cs typeface="Times New Roman" panose="02020603050405020304" pitchFamily="18" charset="0"/>
              </a:rPr>
              <a:t>48.         </a:t>
            </a:r>
            <a:r>
              <a:rPr lang="cs-CZ" sz="2000">
                <a:solidFill>
                  <a:srgbClr val="FF0000"/>
                </a:solidFill>
                <a:effectLst/>
                <a:ea typeface="Calibri" panose="020F0502020204030204" pitchFamily="34" charset="0"/>
                <a:cs typeface="Times New Roman" panose="02020603050405020304" pitchFamily="18" charset="0"/>
              </a:rPr>
              <a:t>Obnovení způsobilosti </a:t>
            </a:r>
            <a:r>
              <a:rPr lang="cs-CZ" sz="2000">
                <a:effectLst/>
                <a:ea typeface="Calibri" panose="020F0502020204030204" pitchFamily="34" charset="0"/>
                <a:cs typeface="Times New Roman" panose="02020603050405020304" pitchFamily="18" charset="0"/>
              </a:rPr>
              <a:t>(tzv. self cleaning) </a:t>
            </a:r>
            <a:r>
              <a:rPr lang="cs-CZ" sz="2000">
                <a:solidFill>
                  <a:srgbClr val="FF0000"/>
                </a:solidFill>
                <a:effectLst/>
                <a:ea typeface="Calibri" panose="020F0502020204030204" pitchFamily="34" charset="0"/>
                <a:cs typeface="Times New Roman" panose="02020603050405020304" pitchFamily="18" charset="0"/>
              </a:rPr>
              <a:t>lze využít pouze v situaci druhé, kdy dodavatel skutečně nemůže zadavateli prokázat</a:t>
            </a:r>
            <a:r>
              <a:rPr lang="cs-CZ" sz="2000">
                <a:effectLst/>
                <a:ea typeface="Calibri" panose="020F0502020204030204" pitchFamily="34" charset="0"/>
                <a:cs typeface="Times New Roman" panose="02020603050405020304" pitchFamily="18" charset="0"/>
              </a:rPr>
              <a:t> v souladu s § 75 zákona, </a:t>
            </a:r>
            <a:r>
              <a:rPr lang="cs-CZ" sz="2000">
                <a:solidFill>
                  <a:srgbClr val="FF0000"/>
                </a:solidFill>
                <a:effectLst/>
                <a:ea typeface="Calibri" panose="020F0502020204030204" pitchFamily="34" charset="0"/>
                <a:cs typeface="Times New Roman" panose="02020603050405020304" pitchFamily="18" charset="0"/>
              </a:rPr>
              <a:t>že základní způsobilost splňuje</a:t>
            </a:r>
            <a:r>
              <a:rPr lang="cs-CZ" sz="2000">
                <a:effectLst/>
                <a:ea typeface="Calibri" panose="020F0502020204030204" pitchFamily="34" charset="0"/>
                <a:cs typeface="Times New Roman" panose="02020603050405020304" pitchFamily="18" charset="0"/>
              </a:rPr>
              <a:t>. Např. z dokumentů, které zadavateli poskytne, vyplývá, že má nedoplatky na pojistném nebo splatný daňový nedoplatek. V situaci, kdy dodavatel nesplňuje základní způsobilost, ji může obnovit postupem podle § 76 zákona. </a:t>
            </a:r>
            <a:r>
              <a:rPr lang="cs-CZ" sz="2000">
                <a:solidFill>
                  <a:srgbClr val="7030A0"/>
                </a:solidFill>
                <a:effectLst/>
                <a:ea typeface="Calibri" panose="020F0502020204030204" pitchFamily="34" charset="0"/>
                <a:cs typeface="Times New Roman" panose="02020603050405020304" pitchFamily="18" charset="0"/>
              </a:rPr>
              <a:t>Aby tedy navrhovatel mohl obnovit základní způsobilost </a:t>
            </a:r>
            <a:r>
              <a:rPr lang="cs-CZ" sz="2000">
                <a:effectLst/>
                <a:ea typeface="Calibri" panose="020F0502020204030204" pitchFamily="34" charset="0"/>
                <a:cs typeface="Times New Roman" panose="02020603050405020304" pitchFamily="18" charset="0"/>
              </a:rPr>
              <a:t>podle § 74 odst. 1 písm. a) zákona u svého poddodavatele P. S., </a:t>
            </a:r>
            <a:r>
              <a:rPr lang="cs-CZ" sz="2000">
                <a:solidFill>
                  <a:srgbClr val="7030A0"/>
                </a:solidFill>
                <a:effectLst/>
                <a:ea typeface="Calibri" panose="020F0502020204030204" pitchFamily="34" charset="0"/>
                <a:cs typeface="Times New Roman" panose="02020603050405020304" pitchFamily="18" charset="0"/>
              </a:rPr>
              <a:t>musela by být splněna podmínka, že tento poddodavatel tuto základní způsobilost neměl v době podání nabídky.</a:t>
            </a:r>
            <a:endParaRPr lang="cs-CZ" sz="20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8545948"/>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E2622871-0071-E3C0-9BF8-85CAFC1E7946}"/>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Prodloužení trvání koncese jako změna de minimis</a:t>
            </a:r>
          </a:p>
        </p:txBody>
      </p:sp>
      <p:sp>
        <p:nvSpPr>
          <p:cNvPr id="3" name="TextovéPole 2">
            <a:extLst>
              <a:ext uri="{FF2B5EF4-FFF2-40B4-BE49-F238E27FC236}">
                <a16:creationId xmlns:a16="http://schemas.microsoft.com/office/drawing/2014/main" id="{D6CDA513-B1DA-33E8-086B-51E041DA25A6}"/>
              </a:ext>
            </a:extLst>
          </p:cNvPr>
          <p:cNvSpPr txBox="1"/>
          <p:nvPr/>
        </p:nvSpPr>
        <p:spPr>
          <a:xfrm>
            <a:off x="110075" y="1196752"/>
            <a:ext cx="9036496" cy="5131469"/>
          </a:xfrm>
          <a:prstGeom prst="rect">
            <a:avLst/>
          </a:prstGeom>
          <a:noFill/>
        </p:spPr>
        <p:txBody>
          <a:bodyPr wrap="square">
            <a:spAutoFit/>
          </a:bodyPr>
          <a:lstStyle/>
          <a:p>
            <a:pPr algn="just">
              <a:lnSpc>
                <a:spcPct val="107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 222 odst. 4 ZZVZ </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Za podstatnou změnu závazku ze smlouvy na veřejnou zakázku se nepovažuje změna, která nemění celkovou povahu veřejné zakázky a jejíž hodnota je</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a) nižší než finanční limit pro nadlimitní veřejnou zakázku a</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b) nižší než</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1. 10 % původní hodnoty závazku, nebo</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2. 15 % původní hodnoty závazku ze smlouvy na veřejnou zakázku na stavební práce, která není koncesí.</a:t>
            </a:r>
          </a:p>
          <a:p>
            <a:pPr algn="just">
              <a:lnSpc>
                <a:spcPct val="107000"/>
              </a:lnSpc>
              <a:spcAft>
                <a:spcPts val="800"/>
              </a:spcAft>
            </a:pPr>
            <a:r>
              <a:rPr lang="cs-CZ" sz="2200" dirty="0">
                <a:effectLst/>
                <a:ea typeface="Calibri" panose="020F0502020204030204" pitchFamily="34" charset="0"/>
                <a:cs typeface="Times New Roman" panose="02020603050405020304" pitchFamily="18" charset="0"/>
              </a:rPr>
              <a:t>Pokud bude provedeno více změn, je rozhodný součet hodnot všech těchto změn.</a:t>
            </a:r>
          </a:p>
        </p:txBody>
      </p:sp>
    </p:spTree>
    <p:extLst>
      <p:ext uri="{BB962C8B-B14F-4D97-AF65-F5344CB8AC3E}">
        <p14:creationId xmlns:p14="http://schemas.microsoft.com/office/powerpoint/2010/main" val="2950228235"/>
      </p:ext>
    </p:extLst>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132856"/>
            <a:ext cx="8784976" cy="303230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54.         </a:t>
            </a:r>
            <a:r>
              <a:rPr lang="cs-CZ" sz="2000" dirty="0">
                <a:solidFill>
                  <a:srgbClr val="0070C0"/>
                </a:solidFill>
                <a:effectLst/>
                <a:ea typeface="Calibri" panose="020F0502020204030204" pitchFamily="34" charset="0"/>
                <a:cs typeface="Times New Roman" panose="02020603050405020304" pitchFamily="18" charset="0"/>
              </a:rPr>
              <a:t>Opožděné doručení dokladu prokazujícího splnění základní způsobilosti </a:t>
            </a:r>
            <a:r>
              <a:rPr lang="cs-CZ" sz="2000" dirty="0">
                <a:effectLst/>
                <a:ea typeface="Calibri" panose="020F0502020204030204" pitchFamily="34" charset="0"/>
                <a:cs typeface="Times New Roman" panose="02020603050405020304" pitchFamily="18" charset="0"/>
              </a:rPr>
              <a:t>(v tomto případě výpisu z Rejstříku trestů) </a:t>
            </a:r>
            <a:r>
              <a:rPr lang="cs-CZ" sz="2000" dirty="0">
                <a:solidFill>
                  <a:srgbClr val="0070C0"/>
                </a:solidFill>
                <a:effectLst/>
                <a:ea typeface="Calibri" panose="020F0502020204030204" pitchFamily="34" charset="0"/>
                <a:cs typeface="Times New Roman" panose="02020603050405020304" pitchFamily="18" charset="0"/>
              </a:rPr>
              <a:t>nelze považovat za nápravné opatření ve smyslu 76 odst. 2 zákona. </a:t>
            </a:r>
            <a:r>
              <a:rPr lang="cs-CZ" sz="2000" dirty="0">
                <a:solidFill>
                  <a:srgbClr val="00B050"/>
                </a:solidFill>
                <a:effectLst/>
                <a:ea typeface="Calibri" panose="020F0502020204030204" pitchFamily="34" charset="0"/>
                <a:cs typeface="Times New Roman" panose="02020603050405020304" pitchFamily="18" charset="0"/>
              </a:rPr>
              <a:t>Nedochází totiž k obnovení základní způsobilosti, ale pouze k jejímu opožděnému prokázání.</a:t>
            </a:r>
            <a:r>
              <a:rPr lang="cs-CZ" sz="2000" dirty="0">
                <a:effectLst/>
                <a:ea typeface="Calibri" panose="020F0502020204030204" pitchFamily="34" charset="0"/>
                <a:cs typeface="Times New Roman" panose="02020603050405020304" pitchFamily="18" charset="0"/>
              </a:rPr>
              <a:t> Poddodavatel P. S. splňoval předmětné podmínky základní způsobilosti již v době podání nabídky, a tyto ani v průběhu zadávacího řízení nepozbyl, a proto nemohlo být přijato žádné nápravné opatření ve smyslu 76 odst. 2 zákona, které by mělo za následek obnovení základní způsobilosti tohoto poddodavatele.</a:t>
            </a:r>
          </a:p>
        </p:txBody>
      </p:sp>
    </p:spTree>
    <p:extLst>
      <p:ext uri="{BB962C8B-B14F-4D97-AF65-F5344CB8AC3E}">
        <p14:creationId xmlns:p14="http://schemas.microsoft.com/office/powerpoint/2010/main" val="635150622"/>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Technická kvalifikace poddodavatele při výkonu významné činnosti</a:t>
            </a:r>
          </a:p>
        </p:txBody>
      </p:sp>
      <p:graphicFrame>
        <p:nvGraphicFramePr>
          <p:cNvPr id="2" name="Tabulka 1">
            <a:extLst>
              <a:ext uri="{FF2B5EF4-FFF2-40B4-BE49-F238E27FC236}">
                <a16:creationId xmlns:a16="http://schemas.microsoft.com/office/drawing/2014/main" id="{1328EB8D-99B7-DE14-61CD-7A286AA64B0D}"/>
              </a:ext>
            </a:extLst>
          </p:cNvPr>
          <p:cNvGraphicFramePr>
            <a:graphicFrameLocks noGrp="1"/>
          </p:cNvGraphicFramePr>
          <p:nvPr>
            <p:extLst>
              <p:ext uri="{D42A27DB-BD31-4B8C-83A1-F6EECF244321}">
                <p14:modId xmlns:p14="http://schemas.microsoft.com/office/powerpoint/2010/main" val="711149651"/>
              </p:ext>
            </p:extLst>
          </p:nvPr>
        </p:nvGraphicFramePr>
        <p:xfrm>
          <a:off x="84638" y="1180148"/>
          <a:ext cx="8974724" cy="5273188"/>
        </p:xfrm>
        <a:graphic>
          <a:graphicData uri="http://schemas.openxmlformats.org/drawingml/2006/table">
            <a:tbl>
              <a:tblPr firstRow="1" bandRow="1">
                <a:tableStyleId>{5C22544A-7EE6-4342-B048-85BDC9FD1C3A}</a:tableStyleId>
              </a:tblPr>
              <a:tblGrid>
                <a:gridCol w="8974724">
                  <a:extLst>
                    <a:ext uri="{9D8B030D-6E8A-4147-A177-3AD203B41FA5}">
                      <a16:colId xmlns:a16="http://schemas.microsoft.com/office/drawing/2014/main" val="2243136499"/>
                    </a:ext>
                  </a:extLst>
                </a:gridCol>
              </a:tblGrid>
              <a:tr h="336485">
                <a:tc>
                  <a:txBody>
                    <a:bodyPr/>
                    <a:lstStyle/>
                    <a:p>
                      <a:pPr algn="l">
                        <a:lnSpc>
                          <a:spcPct val="107000"/>
                        </a:lnSpc>
                        <a:spcAft>
                          <a:spcPts val="800"/>
                        </a:spcAft>
                      </a:pPr>
                      <a:r>
                        <a:rPr lang="cs-CZ" sz="1800">
                          <a:effectLst/>
                        </a:rPr>
                        <a:t>sp. zn. ÚOHS – S0190/2023/VZ, č. j. ÚOHS – 16614/2023/500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313" marR="68313" marT="34156" marB="34156"/>
                </a:tc>
                <a:extLst>
                  <a:ext uri="{0D108BD9-81ED-4DB2-BD59-A6C34878D82A}">
                    <a16:rowId xmlns:a16="http://schemas.microsoft.com/office/drawing/2014/main" val="2943624925"/>
                  </a:ext>
                </a:extLst>
              </a:tr>
              <a:tr h="336485">
                <a:tc>
                  <a:txBody>
                    <a:bodyPr/>
                    <a:lstStyle/>
                    <a:p>
                      <a:pPr algn="l">
                        <a:lnSpc>
                          <a:spcPct val="107000"/>
                        </a:lnSpc>
                        <a:spcAft>
                          <a:spcPts val="800"/>
                        </a:spcAft>
                      </a:pPr>
                      <a:r>
                        <a:rPr lang="cs-CZ" sz="1800" u="sng">
                          <a:effectLst/>
                          <a:hlinkClick r:id="rId2"/>
                        </a:rPr>
                        <a:t>https://www.uohs.cz/cs/verejne-zakazky/sbirky-rozhodnuti/detail-18911.html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313" marR="68313" marT="34156" marB="34156"/>
                </a:tc>
                <a:extLst>
                  <a:ext uri="{0D108BD9-81ED-4DB2-BD59-A6C34878D82A}">
                    <a16:rowId xmlns:a16="http://schemas.microsoft.com/office/drawing/2014/main" val="2260945735"/>
                  </a:ext>
                </a:extLst>
              </a:tr>
              <a:tr h="336485">
                <a:tc>
                  <a:txBody>
                    <a:bodyPr/>
                    <a:lstStyle/>
                    <a:p>
                      <a:pPr algn="l">
                        <a:lnSpc>
                          <a:spcPct val="107000"/>
                        </a:lnSpc>
                        <a:spcAft>
                          <a:spcPts val="800"/>
                        </a:spcAft>
                      </a:pPr>
                      <a:r>
                        <a:rPr lang="cs-CZ" sz="1800">
                          <a:effectLst/>
                        </a:rPr>
                        <a:t>III/33721 Močovice a Močovice – chodník podél silnice III/33721 IV</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313" marR="68313" marT="34156" marB="34156"/>
                </a:tc>
                <a:extLst>
                  <a:ext uri="{0D108BD9-81ED-4DB2-BD59-A6C34878D82A}">
                    <a16:rowId xmlns:a16="http://schemas.microsoft.com/office/drawing/2014/main" val="2790125661"/>
                  </a:ext>
                </a:extLst>
              </a:tr>
              <a:tr h="336485">
                <a:tc>
                  <a:txBody>
                    <a:bodyPr/>
                    <a:lstStyle/>
                    <a:p>
                      <a:pPr algn="l">
                        <a:lnSpc>
                          <a:spcPct val="107000"/>
                        </a:lnSpc>
                        <a:spcAft>
                          <a:spcPts val="800"/>
                        </a:spcAft>
                      </a:pPr>
                      <a:r>
                        <a:rPr lang="cs-CZ" sz="1800">
                          <a:effectLst/>
                        </a:rPr>
                        <a:t>Právní moc: 24.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313" marR="68313" marT="34156" marB="34156"/>
                </a:tc>
                <a:extLst>
                  <a:ext uri="{0D108BD9-81ED-4DB2-BD59-A6C34878D82A}">
                    <a16:rowId xmlns:a16="http://schemas.microsoft.com/office/drawing/2014/main" val="28082217"/>
                  </a:ext>
                </a:extLst>
              </a:tr>
              <a:tr h="1485810">
                <a:tc>
                  <a:txBody>
                    <a:bodyPr/>
                    <a:lstStyle/>
                    <a:p>
                      <a:pPr algn="l">
                        <a:lnSpc>
                          <a:spcPct val="107000"/>
                        </a:lnSpc>
                        <a:spcAft>
                          <a:spcPts val="800"/>
                        </a:spcAft>
                      </a:pPr>
                      <a:r>
                        <a:rPr lang="cs-CZ" sz="1800">
                          <a:effectLst/>
                        </a:rPr>
                        <a:t>obec Močovice</a:t>
                      </a:r>
                    </a:p>
                    <a:p>
                      <a:pPr algn="l">
                        <a:lnSpc>
                          <a:spcPct val="107000"/>
                        </a:lnSpc>
                        <a:spcAft>
                          <a:spcPts val="800"/>
                        </a:spcAft>
                      </a:pPr>
                      <a:r>
                        <a:rPr lang="cs-CZ" sz="1800">
                          <a:effectLst/>
                        </a:rPr>
                        <a:t>Krajská správa a údržba silnic Středočeského kraje, příspěvková organizace</a:t>
                      </a:r>
                    </a:p>
                    <a:p>
                      <a:pPr algn="l">
                        <a:lnSpc>
                          <a:spcPct val="107000"/>
                        </a:lnSpc>
                        <a:spcAft>
                          <a:spcPts val="800"/>
                        </a:spcAft>
                      </a:pPr>
                      <a:r>
                        <a:rPr lang="cs-CZ" sz="1800">
                          <a:effectLst/>
                        </a:rPr>
                        <a:t>SILNICE ČÁSLAV, s.r.o.</a:t>
                      </a:r>
                    </a:p>
                    <a:p>
                      <a:pPr algn="l">
                        <a:lnSpc>
                          <a:spcPct val="107000"/>
                        </a:lnSpc>
                        <a:spcAft>
                          <a:spcPts val="800"/>
                        </a:spcAft>
                      </a:pPr>
                      <a:r>
                        <a:rPr lang="cs-CZ" sz="1800">
                          <a:effectLst/>
                        </a:rPr>
                        <a:t>Stavitelství - Mutl,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8313" marR="68313" marT="34156" marB="34156"/>
                </a:tc>
                <a:extLst>
                  <a:ext uri="{0D108BD9-81ED-4DB2-BD59-A6C34878D82A}">
                    <a16:rowId xmlns:a16="http://schemas.microsoft.com/office/drawing/2014/main" val="2920472742"/>
                  </a:ext>
                </a:extLst>
              </a:tr>
              <a:tr h="2352827">
                <a:tc>
                  <a:txBody>
                    <a:bodyPr/>
                    <a:lstStyle/>
                    <a:p>
                      <a:pPr algn="just">
                        <a:lnSpc>
                          <a:spcPct val="107000"/>
                        </a:lnSpc>
                        <a:spcAft>
                          <a:spcPts val="800"/>
                        </a:spcAft>
                      </a:pPr>
                      <a:r>
                        <a:rPr lang="cs-CZ" sz="1800" dirty="0">
                          <a:effectLst/>
                        </a:rPr>
                        <a:t>Úřad pro ochranu hospodářské soutěže příslušný ve věci přezkoumání úkonů zadavatelů učiněných při společném zadávání veřejné zakázky „III/33721 Močovice a Močovice – chodník podél silnice III/33721 IV“ ve zjednodušeném podlimitním řízení rozhodl takto:</a:t>
                      </a:r>
                    </a:p>
                    <a:p>
                      <a:pPr algn="just">
                        <a:lnSpc>
                          <a:spcPct val="107000"/>
                        </a:lnSpc>
                        <a:spcAft>
                          <a:spcPts val="800"/>
                        </a:spcAft>
                      </a:pPr>
                      <a:r>
                        <a:rPr lang="cs-CZ" sz="1800" dirty="0">
                          <a:effectLst/>
                        </a:rPr>
                        <a:t>I. - Zadavatelé nedodrželi při společném zadávání veřejné zakázky ve zjednodušeném podlimitním řízení postup stanovený v § 245 odst. 1 zákona č. 134/2016 Sb., o zadávání veřejných zakázek, ve znění pozdějších předpisů, tím, že nerozhodli o řádně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313" marR="68313" marT="34156" marB="34156"/>
                </a:tc>
                <a:extLst>
                  <a:ext uri="{0D108BD9-81ED-4DB2-BD59-A6C34878D82A}">
                    <a16:rowId xmlns:a16="http://schemas.microsoft.com/office/drawing/2014/main" val="1907928037"/>
                  </a:ext>
                </a:extLst>
              </a:tr>
            </a:tbl>
          </a:graphicData>
        </a:graphic>
      </p:graphicFrame>
    </p:spTree>
    <p:extLst>
      <p:ext uri="{BB962C8B-B14F-4D97-AF65-F5344CB8AC3E}">
        <p14:creationId xmlns:p14="http://schemas.microsoft.com/office/powerpoint/2010/main" val="366933539"/>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Technická kvalifikace poddodavatele při výkonu významné činnosti</a:t>
            </a:r>
          </a:p>
        </p:txBody>
      </p:sp>
      <p:graphicFrame>
        <p:nvGraphicFramePr>
          <p:cNvPr id="14" name="Tabulka 13">
            <a:extLst>
              <a:ext uri="{FF2B5EF4-FFF2-40B4-BE49-F238E27FC236}">
                <a16:creationId xmlns:a16="http://schemas.microsoft.com/office/drawing/2014/main" id="{AF058845-A74D-2717-9BFA-7E3FCD65F113}"/>
              </a:ext>
            </a:extLst>
          </p:cNvPr>
          <p:cNvGraphicFramePr>
            <a:graphicFrameLocks noGrp="1"/>
          </p:cNvGraphicFramePr>
          <p:nvPr>
            <p:extLst>
              <p:ext uri="{D42A27DB-BD31-4B8C-83A1-F6EECF244321}">
                <p14:modId xmlns:p14="http://schemas.microsoft.com/office/powerpoint/2010/main" val="4208560203"/>
              </p:ext>
            </p:extLst>
          </p:nvPr>
        </p:nvGraphicFramePr>
        <p:xfrm>
          <a:off x="124181" y="1301588"/>
          <a:ext cx="8895638" cy="5184576"/>
        </p:xfrm>
        <a:graphic>
          <a:graphicData uri="http://schemas.openxmlformats.org/drawingml/2006/table">
            <a:tbl>
              <a:tblPr firstRow="1" bandRow="1"/>
              <a:tblGrid>
                <a:gridCol w="8895638">
                  <a:extLst>
                    <a:ext uri="{9D8B030D-6E8A-4147-A177-3AD203B41FA5}">
                      <a16:colId xmlns:a16="http://schemas.microsoft.com/office/drawing/2014/main" val="1029057136"/>
                    </a:ext>
                  </a:extLst>
                </a:gridCol>
              </a:tblGrid>
              <a:tr h="5184576">
                <a:tc>
                  <a:txBody>
                    <a:bodyPr/>
                    <a:lstStyle/>
                    <a:p>
                      <a:pPr algn="just">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a včas podaných námitkách stěžovatele, když do 15 dnů ode dne doručení námitek, tj. nejpozději do 16. 3. 2023, neodeslali rozhodnutí o námitkách cit. stěžovateli, ale učinili tak až dne 17. 3. 2023.</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II. - Jako opatření k nápravě nezákonného postupu zadavatelů uvedeného ve výroku I. tohoto rozhodnutí Úřad pro ochranu hospodářské soutěže podle § 263 odst. 6 zákona č. 134/2016 Sb., o zadávání veřejných zakázek, ve znění pozdějších předpisů ruší úkon zadavatelů, proti kterému námitky směřovaly, a to rozhodnutí a oznámení o výběru dodavatele.</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III. - Zadavatelům se podle § 263 odst. 8 zákona č. 134/2016 Sb., o zadávání veřejných zakázek, ve znění pozdějších předpisů ukládá zákaz uzavřít smlouvu v zadávacím řízení na veřejnou zakázku „III/33721 Močovice a Močovice – chodník podél silnice III/33721 IV“ a to až do pravomocného skončení správního řízení vedeného Úřadem pro ochranu hospodářské soutěže.</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IV. - Zadavatelům se ukládá povinnost uhradit náklady řízení ve výši 30 000 Kč (třicet tisíc korun českých).</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91405707"/>
                  </a:ext>
                </a:extLst>
              </a:tr>
            </a:tbl>
          </a:graphicData>
        </a:graphic>
      </p:graphicFrame>
    </p:spTree>
    <p:extLst>
      <p:ext uri="{BB962C8B-B14F-4D97-AF65-F5344CB8AC3E}">
        <p14:creationId xmlns:p14="http://schemas.microsoft.com/office/powerpoint/2010/main" val="1145373672"/>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Technická kvalifikace poddodavatele při výkonu významné činnosti</a:t>
            </a:r>
          </a:p>
        </p:txBody>
      </p:sp>
      <p:sp>
        <p:nvSpPr>
          <p:cNvPr id="3" name="TextovéPole 2">
            <a:extLst>
              <a:ext uri="{FF2B5EF4-FFF2-40B4-BE49-F238E27FC236}">
                <a16:creationId xmlns:a16="http://schemas.microsoft.com/office/drawing/2014/main" id="{415D0F16-4E4C-390F-466E-2A0E5A1C5E0E}"/>
              </a:ext>
            </a:extLst>
          </p:cNvPr>
          <p:cNvSpPr txBox="1"/>
          <p:nvPr/>
        </p:nvSpPr>
        <p:spPr>
          <a:xfrm>
            <a:off x="177733" y="1988840"/>
            <a:ext cx="8784977" cy="3576107"/>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Calibri" panose="020F0502020204030204" pitchFamily="34" charset="0"/>
              </a:rPr>
              <a:t>§ 105 odst. 2 ZZVZ</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solidFill>
                  <a:srgbClr val="000000"/>
                </a:solidFill>
                <a:effectLst/>
                <a:highlight>
                  <a:srgbClr val="FFFFFF"/>
                </a:highlight>
                <a:ea typeface="Calibri" panose="020F0502020204030204" pitchFamily="34" charset="0"/>
                <a:cs typeface="Calibri" panose="020F0502020204030204" pitchFamily="34" charset="0"/>
              </a:rPr>
              <a:t>V případě veřejné zakázky na služby nebo stavební práce nebo v případě veřejné zakázky na dodávky zahrnující umístění nebo montáž, mohou zadavatelé v zadávací dokumentaci požadovat, aby zadavatelem určené významné činnosti při plnění veřejné zakázky byly plněny přímo vybraným dodavatelem. </a:t>
            </a:r>
            <a:r>
              <a:rPr lang="cs-CZ" sz="2000" u="dbl" dirty="0">
                <a:solidFill>
                  <a:srgbClr val="00AA00"/>
                </a:solidFill>
                <a:effectLst/>
                <a:highlight>
                  <a:srgbClr val="FFFFFF"/>
                </a:highlight>
                <a:ea typeface="Calibri" panose="020F0502020204030204" pitchFamily="34" charset="0"/>
                <a:cs typeface="Calibri" panose="020F0502020204030204" pitchFamily="34" charset="0"/>
              </a:rPr>
              <a:t>Za vybraného dodavatele se pro účely věty první považuje i osoba, která je členem téhož koncernu jako účastník zadávacího řízení, jestliže tato osoba nepodala v témže zadávacím řízení nabídku samostatně nebo společně s jinými dodavateli a splňuje základní způsobilost podle § 74.</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6230982"/>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Technická kvalifikace poddodavatele při výkonu významné činnosti</a:t>
            </a:r>
          </a:p>
        </p:txBody>
      </p:sp>
      <p:sp>
        <p:nvSpPr>
          <p:cNvPr id="3" name="TextovéPole 2">
            <a:extLst>
              <a:ext uri="{FF2B5EF4-FFF2-40B4-BE49-F238E27FC236}">
                <a16:creationId xmlns:a16="http://schemas.microsoft.com/office/drawing/2014/main" id="{A1D432C9-CD9B-2A7B-BB37-6C63F99BD608}"/>
              </a:ext>
            </a:extLst>
          </p:cNvPr>
          <p:cNvSpPr txBox="1"/>
          <p:nvPr/>
        </p:nvSpPr>
        <p:spPr>
          <a:xfrm>
            <a:off x="179512" y="1916832"/>
            <a:ext cx="8784976" cy="3369577"/>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Vybraný dodavatel dle navrhovatele neprokázal splnění technické kvalifikace, jelikož významnou činnost dle § 105 odst. 2 ZZVZ, jejíž výkon má být dle zadavatele proveden přímo vybraným dodavatelem, vykonal v referenčních zakázkách prostřednictvím poddodavatele </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námitky navrhovatele odmítl až den po lhůtě pro vyřízení</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Úřad se vyjádřil i k otázce technické kvalifikace</a:t>
            </a:r>
          </a:p>
        </p:txBody>
      </p:sp>
    </p:spTree>
    <p:extLst>
      <p:ext uri="{BB962C8B-B14F-4D97-AF65-F5344CB8AC3E}">
        <p14:creationId xmlns:p14="http://schemas.microsoft.com/office/powerpoint/2010/main" val="1522835517"/>
      </p:ext>
    </p:extLst>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916832"/>
            <a:ext cx="8784976" cy="4781502"/>
          </a:xfrm>
          <a:prstGeom prst="rect">
            <a:avLst/>
          </a:prstGeom>
          <a:noFill/>
        </p:spPr>
        <p:txBody>
          <a:bodyPr wrap="square">
            <a:spAutoFit/>
          </a:bodyPr>
          <a:lstStyle/>
          <a:p>
            <a:pPr marL="342900" indent="-342900" algn="just">
              <a:lnSpc>
                <a:spcPct val="107000"/>
              </a:lnSpc>
              <a:spcAft>
                <a:spcPts val="800"/>
              </a:spcAft>
              <a:buAutoNum type="arabicPeriod" startAt="52"/>
            </a:pPr>
            <a:r>
              <a:rPr lang="cs-CZ" sz="2000" dirty="0">
                <a:effectLst/>
                <a:ea typeface="Calibri" panose="020F0502020204030204" pitchFamily="34" charset="0"/>
                <a:cs typeface="Times New Roman" panose="02020603050405020304" pitchFamily="18" charset="0"/>
              </a:rPr>
              <a:t>         … </a:t>
            </a:r>
            <a:r>
              <a:rPr lang="cs-CZ" sz="2000" dirty="0">
                <a:solidFill>
                  <a:srgbClr val="7030A0"/>
                </a:solidFill>
                <a:effectLst/>
                <a:ea typeface="Calibri" panose="020F0502020204030204" pitchFamily="34" charset="0"/>
                <a:cs typeface="Times New Roman" panose="02020603050405020304" pitchFamily="18" charset="0"/>
              </a:rPr>
              <a:t>V obecné rovině lze uvést, že pokud si zadavatel vyhradí na základě § 105 odst. 2 zákona, že určitou významnou činnost při plnění veřejné zakázky má plnit vybraný dodavatel, nesmí takovou významnou činnost plnit prostřednictvím poddodavatele</a:t>
            </a:r>
            <a:r>
              <a:rPr lang="cs-CZ" sz="2000" dirty="0">
                <a:effectLst/>
                <a:ea typeface="Calibri" panose="020F0502020204030204" pitchFamily="34" charset="0"/>
                <a:cs typeface="Times New Roman" panose="02020603050405020304" pitchFamily="18" charset="0"/>
              </a:rPr>
              <a:t>, což má ovšem dopady i do způsobu prokazování kvalifikace. …. </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53.         </a:t>
            </a:r>
            <a:r>
              <a:rPr lang="cs-CZ" sz="2000" dirty="0">
                <a:solidFill>
                  <a:srgbClr val="0070C0"/>
                </a:solidFill>
                <a:effectLst/>
                <a:ea typeface="Calibri" panose="020F0502020204030204" pitchFamily="34" charset="0"/>
                <a:cs typeface="Times New Roman" panose="02020603050405020304" pitchFamily="18" charset="0"/>
              </a:rPr>
              <a:t>Má-li tedy zadavateli poskytnout prokazování technické kvalifikace určitou jistotu, že bude veřejná zakázka plněna řádně, včas a dostatečně odborně, musí být prokázána způsobilost ve vztahu právě k tomu, kdo ji </a:t>
            </a:r>
            <a:r>
              <a:rPr lang="cs-CZ" sz="2000" dirty="0">
                <a:effectLst/>
                <a:ea typeface="Calibri" panose="020F0502020204030204" pitchFamily="34" charset="0"/>
                <a:cs typeface="Times New Roman" panose="02020603050405020304" pitchFamily="18" charset="0"/>
              </a:rPr>
              <a:t>(nebo její vymezenou část) </a:t>
            </a:r>
            <a:r>
              <a:rPr lang="cs-CZ" sz="2000" dirty="0">
                <a:solidFill>
                  <a:srgbClr val="0070C0"/>
                </a:solidFill>
                <a:effectLst/>
                <a:ea typeface="Calibri" panose="020F0502020204030204" pitchFamily="34" charset="0"/>
                <a:cs typeface="Times New Roman" panose="02020603050405020304" pitchFamily="18" charset="0"/>
              </a:rPr>
              <a:t>bude fakticky plnit. </a:t>
            </a:r>
            <a:r>
              <a:rPr lang="cs-CZ" sz="2000" dirty="0">
                <a:solidFill>
                  <a:srgbClr val="00B050"/>
                </a:solidFill>
                <a:effectLst/>
                <a:ea typeface="Calibri" panose="020F0502020204030204" pitchFamily="34" charset="0"/>
                <a:cs typeface="Times New Roman" panose="02020603050405020304" pitchFamily="18" charset="0"/>
              </a:rPr>
              <a:t>Účel prokazování kvalifikace by nebyl naplněn, pokud by dodavatel prokazoval určitou část veřejné zakázky za použití referenční zakázky, při které nezískal potřebnou zkušenost s faktickým plněním dané činnosti, ale získal ji poddodavatel, který by se však nemohl fakticky účastnit plnění zadávané veřejné zakázky. </a:t>
            </a:r>
            <a:r>
              <a:rPr lang="cs-CZ" sz="2000" dirty="0">
                <a:effectLst/>
                <a:ea typeface="Calibri" panose="020F0502020204030204" pitchFamily="34" charset="0"/>
                <a:cs typeface="Times New Roman" panose="02020603050405020304" pitchFamily="18" charset="0"/>
              </a:rPr>
              <a:t>…</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1901184"/>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67891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53.         …</a:t>
            </a:r>
            <a:r>
              <a:rPr lang="cs-CZ" sz="2000" dirty="0">
                <a:solidFill>
                  <a:srgbClr val="0070C0"/>
                </a:solidFill>
                <a:effectLst/>
                <a:ea typeface="Calibri" panose="020F0502020204030204" pitchFamily="34" charset="0"/>
                <a:cs typeface="Times New Roman" panose="02020603050405020304" pitchFamily="18" charset="0"/>
              </a:rPr>
              <a:t> </a:t>
            </a:r>
            <a:r>
              <a:rPr lang="cs-CZ" sz="2000" dirty="0">
                <a:effectLst/>
                <a:ea typeface="Calibri" panose="020F0502020204030204" pitchFamily="34" charset="0"/>
                <a:cs typeface="Times New Roman" panose="02020603050405020304" pitchFamily="18" charset="0"/>
              </a:rPr>
              <a:t>„Tzn. pokud by z důvodu výhrady dle § 105 odst. 2 ZZVZ nesměl plnit vymezenou významnou činnost poddodavatel, pak by musel vybraný dodavatel prokázat splnění odpovídající části kvalifikace podle § 79 odst. 2 písm. a) ZZVZ zkušeností, kterou získal plněním dané činnosti vlastními kapacitami, a nikoliv poddodavatelem. </a:t>
            </a:r>
            <a:r>
              <a:rPr lang="cs-CZ" sz="2000" dirty="0">
                <a:solidFill>
                  <a:srgbClr val="FF0000"/>
                </a:solidFill>
                <a:effectLst/>
                <a:ea typeface="Calibri" panose="020F0502020204030204" pitchFamily="34" charset="0"/>
                <a:cs typeface="Times New Roman" panose="02020603050405020304" pitchFamily="18" charset="0"/>
              </a:rPr>
              <a:t>Bylo by totiž proti smyslu kritéria technické kvalifikace dle § 79 odst. 2 písm. a) ZZVZ, aby dodavatel prokázal svoji schopnost realizovat určité stavební práce referencí na stavební práce, které realizoval poddodavatel, když následně – z důvodu výhrady stanovené zadavatelem podle § 105 odst. 2 ZZVZ – žádného poddodavatele k plnění předmětných stavebních prací využít nemůže.</a:t>
            </a:r>
            <a:r>
              <a:rPr lang="cs-CZ" sz="2000" dirty="0">
                <a:effectLst/>
                <a:ea typeface="Calibri" panose="020F0502020204030204" pitchFamily="34" charset="0"/>
                <a:cs typeface="Times New Roman" panose="02020603050405020304" pitchFamily="18" charset="0"/>
              </a:rPr>
              <a:t>“[4] Současně je pak nezbytné, aby případný závěr zadavatele o prokázání technické kvalifikace vybraným dodavatelem byl postaven najisto a opřen o dokumenty, které takovou skutečnost řádně prokazují, aby byl zadavatel v případě přezkumu jeho postupu Úřadem připraven tyto své závěry obhájit.</a:t>
            </a:r>
          </a:p>
        </p:txBody>
      </p:sp>
    </p:spTree>
    <p:extLst>
      <p:ext uri="{BB962C8B-B14F-4D97-AF65-F5344CB8AC3E}">
        <p14:creationId xmlns:p14="http://schemas.microsoft.com/office/powerpoint/2010/main" val="1358054057"/>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Odlišný údaj o nabídkové ceně v nabídce</a:t>
            </a:r>
          </a:p>
        </p:txBody>
      </p:sp>
      <p:graphicFrame>
        <p:nvGraphicFramePr>
          <p:cNvPr id="3" name="Tabulka 2">
            <a:extLst>
              <a:ext uri="{FF2B5EF4-FFF2-40B4-BE49-F238E27FC236}">
                <a16:creationId xmlns:a16="http://schemas.microsoft.com/office/drawing/2014/main" id="{041BE43C-2EBD-12B4-3241-54B2CFDA4C34}"/>
              </a:ext>
            </a:extLst>
          </p:cNvPr>
          <p:cNvGraphicFramePr>
            <a:graphicFrameLocks noGrp="1"/>
          </p:cNvGraphicFramePr>
          <p:nvPr>
            <p:extLst>
              <p:ext uri="{D42A27DB-BD31-4B8C-83A1-F6EECF244321}">
                <p14:modId xmlns:p14="http://schemas.microsoft.com/office/powerpoint/2010/main" val="1834299372"/>
              </p:ext>
            </p:extLst>
          </p:nvPr>
        </p:nvGraphicFramePr>
        <p:xfrm>
          <a:off x="116632" y="1052737"/>
          <a:ext cx="8910736" cy="5490930"/>
        </p:xfrm>
        <a:graphic>
          <a:graphicData uri="http://schemas.openxmlformats.org/drawingml/2006/table">
            <a:tbl>
              <a:tblPr firstRow="1" bandRow="1">
                <a:tableStyleId>{5C22544A-7EE6-4342-B048-85BDC9FD1C3A}</a:tableStyleId>
              </a:tblPr>
              <a:tblGrid>
                <a:gridCol w="8910736">
                  <a:extLst>
                    <a:ext uri="{9D8B030D-6E8A-4147-A177-3AD203B41FA5}">
                      <a16:colId xmlns:a16="http://schemas.microsoft.com/office/drawing/2014/main" val="3994376679"/>
                    </a:ext>
                  </a:extLst>
                </a:gridCol>
              </a:tblGrid>
              <a:tr h="330387">
                <a:tc>
                  <a:txBody>
                    <a:bodyPr/>
                    <a:lstStyle/>
                    <a:p>
                      <a:pPr algn="l">
                        <a:lnSpc>
                          <a:spcPct val="107000"/>
                        </a:lnSpc>
                        <a:spcAft>
                          <a:spcPts val="800"/>
                        </a:spcAft>
                      </a:pPr>
                      <a:r>
                        <a:rPr lang="cs-CZ" sz="1800">
                          <a:effectLst/>
                        </a:rPr>
                        <a:t>sp. zn. ÚOHS – S0169/2023/VZ, č. j. ÚOHS – 17572/2023/510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4050" marR="64050" marT="32025" marB="32025"/>
                </a:tc>
                <a:extLst>
                  <a:ext uri="{0D108BD9-81ED-4DB2-BD59-A6C34878D82A}">
                    <a16:rowId xmlns:a16="http://schemas.microsoft.com/office/drawing/2014/main" val="2949686235"/>
                  </a:ext>
                </a:extLst>
              </a:tr>
              <a:tr h="330387">
                <a:tc>
                  <a:txBody>
                    <a:bodyPr/>
                    <a:lstStyle/>
                    <a:p>
                      <a:pPr algn="l">
                        <a:lnSpc>
                          <a:spcPct val="107000"/>
                        </a:lnSpc>
                        <a:spcAft>
                          <a:spcPts val="800"/>
                        </a:spcAft>
                      </a:pPr>
                      <a:r>
                        <a:rPr lang="cs-CZ" sz="1800" u="sng">
                          <a:effectLst/>
                          <a:hlinkClick r:id="rId2"/>
                        </a:rPr>
                        <a:t>https://www.uohs.cz/cs/verejne-zakazky/sbirky-rozhodnuti/detail-18915.html</a:t>
                      </a:r>
                      <a:r>
                        <a:rPr lang="cs-CZ" sz="1800">
                          <a:effectLst/>
                        </a:rPr>
                        <a:t>   </a:t>
                      </a:r>
                      <a:r>
                        <a:rPr lang="cs-CZ" sz="1800" u="sng">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4050" marR="64050" marT="32025" marB="32025"/>
                </a:tc>
                <a:extLst>
                  <a:ext uri="{0D108BD9-81ED-4DB2-BD59-A6C34878D82A}">
                    <a16:rowId xmlns:a16="http://schemas.microsoft.com/office/drawing/2014/main" val="3376298651"/>
                  </a:ext>
                </a:extLst>
              </a:tr>
              <a:tr h="330387">
                <a:tc>
                  <a:txBody>
                    <a:bodyPr/>
                    <a:lstStyle/>
                    <a:p>
                      <a:pPr algn="l">
                        <a:lnSpc>
                          <a:spcPct val="107000"/>
                        </a:lnSpc>
                        <a:spcAft>
                          <a:spcPts val="800"/>
                        </a:spcAft>
                      </a:pPr>
                      <a:r>
                        <a:rPr lang="cs-CZ" sz="1800" u="sng">
                          <a:effectLst/>
                        </a:rPr>
                        <a:t>I/13 Bílina – Most, zrychlení</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4050" marR="64050" marT="32025" marB="32025"/>
                </a:tc>
                <a:extLst>
                  <a:ext uri="{0D108BD9-81ED-4DB2-BD59-A6C34878D82A}">
                    <a16:rowId xmlns:a16="http://schemas.microsoft.com/office/drawing/2014/main" val="114078398"/>
                  </a:ext>
                </a:extLst>
              </a:tr>
              <a:tr h="330387">
                <a:tc>
                  <a:txBody>
                    <a:bodyPr/>
                    <a:lstStyle/>
                    <a:p>
                      <a:pPr algn="l">
                        <a:lnSpc>
                          <a:spcPct val="107000"/>
                        </a:lnSpc>
                        <a:spcAft>
                          <a:spcPts val="800"/>
                        </a:spcAft>
                      </a:pPr>
                      <a:r>
                        <a:rPr lang="cs-CZ" sz="1800">
                          <a:effectLst/>
                        </a:rPr>
                        <a:t>Právní moc: 27. 5.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4050" marR="64050" marT="32025" marB="32025"/>
                </a:tc>
                <a:extLst>
                  <a:ext uri="{0D108BD9-81ED-4DB2-BD59-A6C34878D82A}">
                    <a16:rowId xmlns:a16="http://schemas.microsoft.com/office/drawing/2014/main" val="2409494051"/>
                  </a:ext>
                </a:extLst>
              </a:tr>
              <a:tr h="1092075">
                <a:tc>
                  <a:txBody>
                    <a:bodyPr/>
                    <a:lstStyle/>
                    <a:p>
                      <a:pPr algn="l">
                        <a:lnSpc>
                          <a:spcPct val="107000"/>
                        </a:lnSpc>
                        <a:spcAft>
                          <a:spcPts val="800"/>
                        </a:spcAft>
                      </a:pPr>
                      <a:r>
                        <a:rPr lang="cs-CZ" sz="1800">
                          <a:effectLst/>
                        </a:rPr>
                        <a:t>Ředitelství silnic a dálnic ČR</a:t>
                      </a:r>
                    </a:p>
                    <a:p>
                      <a:pPr algn="l">
                        <a:lnSpc>
                          <a:spcPct val="107000"/>
                        </a:lnSpc>
                        <a:spcAft>
                          <a:spcPts val="800"/>
                        </a:spcAft>
                      </a:pPr>
                      <a:r>
                        <a:rPr lang="cs-CZ" sz="1800">
                          <a:effectLst/>
                        </a:rPr>
                        <a:t>HERKUL a.s.</a:t>
                      </a:r>
                    </a:p>
                    <a:p>
                      <a:pPr algn="l">
                        <a:lnSpc>
                          <a:spcPct val="107000"/>
                        </a:lnSpc>
                        <a:spcAft>
                          <a:spcPts val="800"/>
                        </a:spcAft>
                      </a:pPr>
                      <a:r>
                        <a:rPr lang="cs-CZ" sz="1800">
                          <a:effectLst/>
                        </a:rPr>
                        <a:t>KASKA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64050" marR="64050" marT="32025" marB="32025"/>
                </a:tc>
                <a:extLst>
                  <a:ext uri="{0D108BD9-81ED-4DB2-BD59-A6C34878D82A}">
                    <a16:rowId xmlns:a16="http://schemas.microsoft.com/office/drawing/2014/main" val="3268204113"/>
                  </a:ext>
                </a:extLst>
              </a:tr>
              <a:tr h="2986976">
                <a:tc>
                  <a:txBody>
                    <a:bodyPr/>
                    <a:lstStyle/>
                    <a:p>
                      <a:pPr algn="just">
                        <a:lnSpc>
                          <a:spcPct val="107000"/>
                        </a:lnSpc>
                        <a:spcAft>
                          <a:spcPts val="800"/>
                        </a:spcAft>
                      </a:pPr>
                      <a:r>
                        <a:rPr lang="cs-CZ" sz="1800" dirty="0">
                          <a:effectLst/>
                        </a:rPr>
                        <a:t>Úřad pro ochranu hospodářské soutěže ve věci přezkoumání úkonů zadavatele učiněných při zadávání veřejné zakázky „I/13 Bílina – Most, zrychlení“ v otevřeném řízení rozhodl takto:</a:t>
                      </a:r>
                    </a:p>
                    <a:p>
                      <a:pPr algn="just">
                        <a:lnSpc>
                          <a:spcPct val="107000"/>
                        </a:lnSpc>
                        <a:spcAft>
                          <a:spcPts val="800"/>
                        </a:spcAft>
                      </a:pPr>
                      <a:r>
                        <a:rPr lang="cs-CZ" sz="1800" dirty="0">
                          <a:effectLst/>
                        </a:rPr>
                        <a:t>I.- Zadavatel Ředitelství silnic a dálnic ČR nedodržel při zadávání veřejné zakázky v otevřeném řízení pravidlo stanovené v § 48 odst. 1 zákona č. 134/2016 Sb., o zadávání veřejných zakázek, ve znění pozdějších předpisů, ve spojení se zásadami transparentnosti a přiměřenosti zakotvenými v § 6 odst. 1 citovaného zákona, když „Rozhodnutím a oznámením o vyloučení účastníka zadávacího řízení“ vyloučil navrhovatele s odkazem na § 48 odst. 2 písm. a) citovaného zákona ze zadávacího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4050" marR="64050" marT="32025" marB="32025"/>
                </a:tc>
                <a:extLst>
                  <a:ext uri="{0D108BD9-81ED-4DB2-BD59-A6C34878D82A}">
                    <a16:rowId xmlns:a16="http://schemas.microsoft.com/office/drawing/2014/main" val="2651952463"/>
                  </a:ext>
                </a:extLst>
              </a:tr>
            </a:tbl>
          </a:graphicData>
        </a:graphic>
      </p:graphicFrame>
    </p:spTree>
    <p:extLst>
      <p:ext uri="{BB962C8B-B14F-4D97-AF65-F5344CB8AC3E}">
        <p14:creationId xmlns:p14="http://schemas.microsoft.com/office/powerpoint/2010/main" val="12137721"/>
      </p:ext>
    </p:extLst>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Odlišný údaj o nabídkové ceně v nabídce</a:t>
            </a:r>
          </a:p>
        </p:txBody>
      </p:sp>
      <p:graphicFrame>
        <p:nvGraphicFramePr>
          <p:cNvPr id="4" name="Tabulka 3">
            <a:extLst>
              <a:ext uri="{FF2B5EF4-FFF2-40B4-BE49-F238E27FC236}">
                <a16:creationId xmlns:a16="http://schemas.microsoft.com/office/drawing/2014/main" id="{1AF4F437-DDEC-06B9-EB71-5DDA7F1DBF84}"/>
              </a:ext>
            </a:extLst>
          </p:cNvPr>
          <p:cNvGraphicFramePr>
            <a:graphicFrameLocks noGrp="1"/>
          </p:cNvGraphicFramePr>
          <p:nvPr>
            <p:extLst>
              <p:ext uri="{D42A27DB-BD31-4B8C-83A1-F6EECF244321}">
                <p14:modId xmlns:p14="http://schemas.microsoft.com/office/powerpoint/2010/main" val="2750902303"/>
              </p:ext>
            </p:extLst>
          </p:nvPr>
        </p:nvGraphicFramePr>
        <p:xfrm>
          <a:off x="143508" y="980728"/>
          <a:ext cx="8856984" cy="5657914"/>
        </p:xfrm>
        <a:graphic>
          <a:graphicData uri="http://schemas.openxmlformats.org/drawingml/2006/table">
            <a:tbl>
              <a:tblPr firstRow="1" bandRow="1"/>
              <a:tblGrid>
                <a:gridCol w="8856984">
                  <a:extLst>
                    <a:ext uri="{9D8B030D-6E8A-4147-A177-3AD203B41FA5}">
                      <a16:colId xmlns:a16="http://schemas.microsoft.com/office/drawing/2014/main" val="1991492660"/>
                    </a:ext>
                  </a:extLst>
                </a:gridCol>
              </a:tblGrid>
              <a:tr h="1318260">
                <a:tc>
                  <a:txBody>
                    <a:bodyPr/>
                    <a:lstStyle/>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řízení na citovanou veřejnou zakázku z důvodu, že nesplnil podmínky zadávací dokumentace na zpracování nabídkové ceny, neboť v rámci nabídky předložil dva oceněné soupisy prací označené jako „rozpočet“ ve formátu XML a Microsoft Excel s rozdílnými nabídkovými cenami, ačkoliv z dokumentace o zadávacím řízení nebylo možné jednoznačně dovodit, že tento důvod pro vyloučení byl dán, přičemž tento postup mohl ovlivnit výběr dodavatele a dosud nedošlo k uzavření smlouvy.</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II. - Jako opatření k nápravě nezákonného postupu zadavatele uvedeného ve výroku I. tohoto rozhodnutí Úřad pro ochranu hospodářské soutěže ruší úkon zadavatele spočívající v „Rozhodnutí a oznámení o vyloučení účastníka zadávacího řízení“ ze zadávacího řízení na veřejnou zakázku a současně ruší všechny následující úkony zadavatele učiněné v zadávacím řízení na citovanou veřejnou zakázku.</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III. - Zadavateli se podle § 263 odst. 8 zákona č. 134/2016 Sb., o zadávání veřejných zakázek, ve znění pozdějších předpisů, ukládá zákaz uzavřít smlouvu v zadávacím řízení na veřejnou zakázku, a to až do pravomocného skončení správního řízení o přezkoumání úkonů zadavatele vedeného Úřadem pro ochranu hospodářské soutěže.</a:t>
                      </a:r>
                      <a:endParaRPr lang="cs-CZ"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cs-CZ" sz="1800" dirty="0">
                          <a:solidFill>
                            <a:srgbClr val="000000"/>
                          </a:solidFill>
                          <a:effectLst/>
                          <a:latin typeface="+mn-lt"/>
                          <a:ea typeface="Calibri" panose="020F0502020204030204" pitchFamily="34" charset="0"/>
                          <a:cs typeface="Times New Roman" panose="02020603050405020304" pitchFamily="18" charset="0"/>
                        </a:rPr>
                        <a:t>IV. - Zadavateli se ukládá povinnost uhradit náklady řízení ve výši 30 000 Kč (třicet tisíc korun českých).</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128615823"/>
                  </a:ext>
                </a:extLst>
              </a:tr>
            </a:tbl>
          </a:graphicData>
        </a:graphic>
      </p:graphicFrame>
    </p:spTree>
    <p:extLst>
      <p:ext uri="{BB962C8B-B14F-4D97-AF65-F5344CB8AC3E}">
        <p14:creationId xmlns:p14="http://schemas.microsoft.com/office/powerpoint/2010/main" val="1457079675"/>
      </p:ext>
    </p:extLst>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Odlišný údaj o nabídkové ceně v nabídce</a:t>
            </a:r>
          </a:p>
        </p:txBody>
      </p:sp>
      <p:sp>
        <p:nvSpPr>
          <p:cNvPr id="3" name="TextovéPole 2">
            <a:extLst>
              <a:ext uri="{FF2B5EF4-FFF2-40B4-BE49-F238E27FC236}">
                <a16:creationId xmlns:a16="http://schemas.microsoft.com/office/drawing/2014/main" id="{CE097E23-C0B4-FD8A-0772-593E78729AB8}"/>
              </a:ext>
            </a:extLst>
          </p:cNvPr>
          <p:cNvSpPr txBox="1"/>
          <p:nvPr/>
        </p:nvSpPr>
        <p:spPr>
          <a:xfrm>
            <a:off x="287524" y="2204864"/>
            <a:ext cx="8568951" cy="2908168"/>
          </a:xfrm>
          <a:prstGeom prst="rect">
            <a:avLst/>
          </a:prstGeom>
          <a:noFill/>
        </p:spPr>
        <p:txBody>
          <a:bodyPr wrap="square">
            <a:spAutoFit/>
          </a:bodyPr>
          <a:lstStyle/>
          <a:p>
            <a:pPr algn="just">
              <a:lnSpc>
                <a:spcPct val="107000"/>
              </a:lnSpc>
              <a:spcAft>
                <a:spcPts val="800"/>
              </a:spcAft>
            </a:pPr>
            <a:r>
              <a:rPr lang="cs-CZ" sz="2000" b="1" dirty="0">
                <a:effectLst/>
                <a:ea typeface="Calibri" panose="020F0502020204030204" pitchFamily="34" charset="0"/>
                <a:cs typeface="Times New Roman" panose="02020603050405020304" pitchFamily="18" charset="0"/>
              </a:rPr>
              <a:t>Právní úprava: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 46 odst. 1 ZZVZ</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Zadavatel může pro účely zajištění řádného průběhu zadávacího řízení požadovat, aby účastník zadávacího řízení v přiměřené lhůtě objasnil předložené údaje, doklady, vzorky nebo modely nebo doplnil další nebo chybějící údaje, doklady, vzorky nebo modely. Zadavatel může tuto žádost učinit opakovaně a může rovněž stanovenou lhůtu prodloužit nebo prominout její zmeškání.</a:t>
            </a:r>
          </a:p>
        </p:txBody>
      </p:sp>
    </p:spTree>
    <p:extLst>
      <p:ext uri="{BB962C8B-B14F-4D97-AF65-F5344CB8AC3E}">
        <p14:creationId xmlns:p14="http://schemas.microsoft.com/office/powerpoint/2010/main" val="3189090102"/>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484784"/>
            <a:ext cx="8874224" cy="4702634"/>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provedl více změn závazků ze smlouvy prostřednictvím dodatků</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Šlo o koncesi malého rozsahu</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U většiny změn ÚOHS neshledal problém</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Nejdůležitější změnou je prodloužení doby plnění, v tomto bodě ÚOHS rozhodl, že šlo o podstatnou změnu závazku dle § 222 a že se prodloužením smluv dodatkem zadavatel dopustil přestupku</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Předseda ÚOHS v rámci rozkladu tento výrok </a:t>
            </a:r>
            <a:r>
              <a:rPr lang="cs-CZ" sz="2200" b="1" dirty="0">
                <a:effectLst/>
                <a:ea typeface="Calibri" panose="020F0502020204030204" pitchFamily="34" charset="0"/>
                <a:cs typeface="Times New Roman" panose="02020603050405020304" pitchFamily="18" charset="0"/>
              </a:rPr>
              <a:t>zrušil</a:t>
            </a:r>
          </a:p>
        </p:txBody>
      </p:sp>
      <p:sp>
        <p:nvSpPr>
          <p:cNvPr id="3" name="object 3">
            <a:extLst>
              <a:ext uri="{FF2B5EF4-FFF2-40B4-BE49-F238E27FC236}">
                <a16:creationId xmlns:a16="http://schemas.microsoft.com/office/drawing/2014/main" id="{0B8F87B9-69CD-CAB9-BDAB-7D2C8EDBBE2D}"/>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Prodloužení trvání koncese jako změna de minimis</a:t>
            </a:r>
          </a:p>
        </p:txBody>
      </p:sp>
    </p:spTree>
    <p:extLst>
      <p:ext uri="{BB962C8B-B14F-4D97-AF65-F5344CB8AC3E}">
        <p14:creationId xmlns:p14="http://schemas.microsoft.com/office/powerpoint/2010/main" val="1852292068"/>
      </p:ext>
    </p:extLst>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Odlišný údaj o nabídkové ceně v nabídce</a:t>
            </a:r>
          </a:p>
        </p:txBody>
      </p:sp>
      <p:sp>
        <p:nvSpPr>
          <p:cNvPr id="3" name="TextovéPole 2">
            <a:extLst>
              <a:ext uri="{FF2B5EF4-FFF2-40B4-BE49-F238E27FC236}">
                <a16:creationId xmlns:a16="http://schemas.microsoft.com/office/drawing/2014/main" id="{1E24B35E-4FB3-9852-D262-733DD73B5719}"/>
              </a:ext>
            </a:extLst>
          </p:cNvPr>
          <p:cNvSpPr txBox="1"/>
          <p:nvPr/>
        </p:nvSpPr>
        <p:spPr>
          <a:xfrm>
            <a:off x="251520" y="1340768"/>
            <a:ext cx="8640959" cy="4754571"/>
          </a:xfrm>
          <a:prstGeom prst="rect">
            <a:avLst/>
          </a:prstGeom>
          <a:noFill/>
        </p:spPr>
        <p:txBody>
          <a:bodyPr wrap="square">
            <a:spAutoFit/>
          </a:bodyPr>
          <a:lstStyle/>
          <a:p>
            <a:pPr algn="just">
              <a:lnSpc>
                <a:spcPct val="150000"/>
              </a:lnSpc>
              <a:spcAft>
                <a:spcPts val="800"/>
              </a:spcAft>
            </a:pPr>
            <a:r>
              <a:rPr lang="cs-CZ" sz="2000" b="1" dirty="0">
                <a:effectLst/>
                <a:ea typeface="Calibri" panose="020F0502020204030204" pitchFamily="34" charset="0"/>
                <a:cs typeface="Times New Roman" panose="02020603050405020304" pitchFamily="18" charset="0"/>
              </a:rPr>
              <a:t>Skutkový stav:</a:t>
            </a:r>
            <a:endParaRPr lang="cs-CZ" sz="20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navrhovatel k nabídce přiložil dokument, který uváděl jinou nabídkovou cenu než, která byla uvedena v ostatních částech nabídky</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v zadávací dokumentaci určil, který údaj bude hodnotit jako nabídkovou cenu a kde má být uveden</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dokument s jinou nabídkovou cenou dodal navrhovatel nad rámec toho, co zadavatel požadoval</a:t>
            </a:r>
          </a:p>
          <a:p>
            <a:pPr marL="342900" lvl="0" indent="-342900" algn="just">
              <a:lnSpc>
                <a:spcPct val="150000"/>
              </a:lnSpc>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zadavatel navrhovatele vyloučil aniž by podal výzvu dle § 46 odst. 1 ZZVZ</a:t>
            </a:r>
          </a:p>
          <a:p>
            <a:pPr marL="342900" lvl="0" indent="-342900" algn="just">
              <a:lnSpc>
                <a:spcPct val="150000"/>
              </a:lnSpc>
              <a:spcAft>
                <a:spcPts val="800"/>
              </a:spcAft>
              <a:buFont typeface="Symbol" panose="05050102010706020507" pitchFamily="18" charset="2"/>
              <a:buChar char=""/>
            </a:pPr>
            <a:r>
              <a:rPr lang="cs-CZ" sz="2000" dirty="0">
                <a:effectLst/>
                <a:ea typeface="Calibri" panose="020F0502020204030204" pitchFamily="34" charset="0"/>
                <a:cs typeface="Times New Roman" panose="02020603050405020304" pitchFamily="18" charset="0"/>
              </a:rPr>
              <a:t>ÚOHS vyloučení zrušil</a:t>
            </a:r>
          </a:p>
        </p:txBody>
      </p:sp>
    </p:spTree>
    <p:extLst>
      <p:ext uri="{BB962C8B-B14F-4D97-AF65-F5344CB8AC3E}">
        <p14:creationId xmlns:p14="http://schemas.microsoft.com/office/powerpoint/2010/main" val="3855901224"/>
      </p:ext>
    </p:extLst>
  </p:cSld>
  <p:clrMapOvr>
    <a:masterClrMapping/>
  </p:clrMapOvr>
  <p:transition>
    <p:fade thruBlk="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78150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78.         </a:t>
            </a:r>
            <a:r>
              <a:rPr lang="cs-CZ" sz="2000" dirty="0">
                <a:solidFill>
                  <a:srgbClr val="7030A0"/>
                </a:solidFill>
                <a:effectLst/>
                <a:ea typeface="Calibri" panose="020F0502020204030204" pitchFamily="34" charset="0"/>
                <a:cs typeface="Times New Roman" panose="02020603050405020304" pitchFamily="18" charset="0"/>
              </a:rPr>
              <a:t>V určitých situacích však může zadavateli vzniknout povinnost učinit výzvu dle § 46 odst. 1 zákona.  Tato povinnost nastává zejména v situaci, kdy si zadavatel bez využití tohoto institutu nemůže učinit jasnou představu o tom, zda dodavatel zadávací podmínky splňuje, či nikoliv</a:t>
            </a:r>
            <a:r>
              <a:rPr lang="cs-CZ" sz="2000" dirty="0">
                <a:effectLst/>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80.         Rovněž lze odkázat na rozsudek Nejvyššího správního soudu č. j. 6 As 172/2018-44 ze dne 11. 9. 2018, v němž je mj. uvedeno, že „</a:t>
            </a:r>
            <a:r>
              <a:rPr lang="cs-CZ" sz="2000" i="1" dirty="0">
                <a:solidFill>
                  <a:srgbClr val="0070C0"/>
                </a:solidFill>
                <a:effectLst/>
                <a:ea typeface="Calibri" panose="020F0502020204030204" pitchFamily="34" charset="0"/>
                <a:cs typeface="Times New Roman" panose="02020603050405020304" pitchFamily="18" charset="0"/>
              </a:rPr>
              <a:t>nelze dogmaticky a formalisticky trvat na tom, že jakákoliv úprava nabídkové ceny je nepřípustná. Jestliže se jedná o opravu zjevné a snadno vysvětlitelné početní chyby, může být taková oprava akceptovatelná, pokud žádné další okolnosti nenasvědčují tomu, že došlo k manipulaci s nabídkou či k jinému ohrožení transparentnosti či férovosti výběrového procesu</a:t>
            </a:r>
            <a:r>
              <a:rPr lang="cs-CZ" sz="2000" i="1" dirty="0">
                <a:effectLst/>
                <a:ea typeface="Calibri" panose="020F0502020204030204" pitchFamily="34" charset="0"/>
                <a:cs typeface="Times New Roman" panose="02020603050405020304" pitchFamily="18" charset="0"/>
              </a:rPr>
              <a:t>. Porušení zásady transparentnosti nelze zakládat jen na tom, že postupem zadavatele vznikla čistě hypotetická možnost, že uchazeč by mohl nabídku dodatečně upravovat či doplňovat.</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04958094"/>
      </p:ext>
    </p:extLst>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445218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81.         Dle Úřadu tak </a:t>
            </a:r>
            <a:r>
              <a:rPr lang="cs-CZ" sz="2000" dirty="0">
                <a:solidFill>
                  <a:srgbClr val="00B050"/>
                </a:solidFill>
                <a:effectLst/>
                <a:ea typeface="Calibri" panose="020F0502020204030204" pitchFamily="34" charset="0"/>
                <a:cs typeface="Times New Roman" panose="02020603050405020304" pitchFamily="18" charset="0"/>
              </a:rPr>
              <a:t>zadavatel v případě, kdy nemá z předložené nabídky postaveno najisto, zda nabídka zadávací podmínky splňuje, či nikoliv, a zda tedy jsou dány důvody pro vyloučení účastníka </a:t>
            </a:r>
            <a:r>
              <a:rPr lang="cs-CZ" sz="2000" dirty="0">
                <a:effectLst/>
                <a:ea typeface="Calibri" panose="020F0502020204030204" pitchFamily="34" charset="0"/>
                <a:cs typeface="Times New Roman" panose="02020603050405020304" pitchFamily="18" charset="0"/>
              </a:rPr>
              <a:t>ze zadávacího řízení, </a:t>
            </a:r>
            <a:r>
              <a:rPr lang="cs-CZ" sz="2000" dirty="0">
                <a:solidFill>
                  <a:srgbClr val="FF0000"/>
                </a:solidFill>
                <a:effectLst/>
                <a:ea typeface="Calibri" panose="020F0502020204030204" pitchFamily="34" charset="0"/>
                <a:cs typeface="Times New Roman" panose="02020603050405020304" pitchFamily="18" charset="0"/>
              </a:rPr>
              <a:t>musí získat jednoznačný podklad pro posouzení této skutečnosti, a je tedy v takovém případě s odkazem na výše uvedené povinen využít institut výzvy dle § 46 odst. 1 zákona.</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83.        … Rovněž </a:t>
            </a:r>
            <a:r>
              <a:rPr lang="cs-CZ" sz="2000" dirty="0">
                <a:solidFill>
                  <a:srgbClr val="7030A0"/>
                </a:solidFill>
                <a:effectLst/>
                <a:ea typeface="Calibri" panose="020F0502020204030204" pitchFamily="34" charset="0"/>
                <a:cs typeface="Times New Roman" panose="02020603050405020304" pitchFamily="18" charset="0"/>
              </a:rPr>
              <a:t>je dle Úřadu nutné zohlednit, že zadavatel jako konkrétní údaj, který bude v rámci hodnocení nabídek hodnotit, výslovně označil nabídkovou cenu uvedenou ve Smlouvě o dílo, a tento údaj byl v souladu s údaji o nabídkové ceně uvedenými v soupisech prací ve formátech, jež zadavatel požadoval. </a:t>
            </a:r>
            <a:r>
              <a:rPr lang="cs-CZ" sz="2000" dirty="0">
                <a:solidFill>
                  <a:srgbClr val="0070C0"/>
                </a:solidFill>
                <a:effectLst/>
                <a:ea typeface="Calibri" panose="020F0502020204030204" pitchFamily="34" charset="0"/>
                <a:cs typeface="Times New Roman" panose="02020603050405020304" pitchFamily="18" charset="0"/>
              </a:rPr>
              <a:t>Dle Úřadu právě tyto skutečnosti měly vést zadavatele k pochybnostem, resp. k otázce, proč byl navrhovatelem v nabídce předložen další soupis prací s jinou nabídkovou cenou.</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8060070"/>
      </p:ext>
    </p:extLst>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4781502"/>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84.         … </a:t>
            </a:r>
            <a:r>
              <a:rPr lang="cs-CZ" sz="2000" dirty="0">
                <a:solidFill>
                  <a:srgbClr val="00B050"/>
                </a:solidFill>
                <a:effectLst/>
                <a:ea typeface="Calibri" panose="020F0502020204030204" pitchFamily="34" charset="0"/>
                <a:cs typeface="Times New Roman" panose="02020603050405020304" pitchFamily="18" charset="0"/>
              </a:rPr>
              <a:t>Dle názoru Úřadu tak měly velmi specifické skutkové okolnosti nyní šetřeného případu přivést zadavatele k závěru, že se jedná o nejasnost v nabídce navrhovatele, kterou je třeba postupem dle § 46 odst. 1 zákona vyjasnit</a:t>
            </a:r>
            <a:r>
              <a:rPr lang="cs-CZ" sz="2000" dirty="0">
                <a:effectLst/>
                <a:ea typeface="Calibri" panose="020F0502020204030204" pitchFamily="34" charset="0"/>
                <a:cs typeface="Times New Roman" panose="02020603050405020304" pitchFamily="18" charset="0"/>
              </a:rPr>
              <a:t> </a:t>
            </a:r>
            <a:r>
              <a:rPr lang="cs-CZ" sz="2000" dirty="0">
                <a:solidFill>
                  <a:srgbClr val="FF0000"/>
                </a:solidFill>
                <a:effectLst/>
                <a:ea typeface="Calibri" panose="020F0502020204030204" pitchFamily="34" charset="0"/>
                <a:cs typeface="Times New Roman" panose="02020603050405020304" pitchFamily="18" charset="0"/>
              </a:rPr>
              <a:t>a nelze bez provedení tohoto postupu ihned bez dalšího přistoupit k vyloučení navrhovatele</a:t>
            </a:r>
            <a:r>
              <a:rPr lang="cs-CZ" sz="2000" dirty="0">
                <a:effectLst/>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85.         … </a:t>
            </a:r>
            <a:r>
              <a:rPr lang="cs-CZ" sz="2000" dirty="0">
                <a:solidFill>
                  <a:srgbClr val="7030A0"/>
                </a:solidFill>
                <a:effectLst/>
                <a:ea typeface="Calibri" panose="020F0502020204030204" pitchFamily="34" charset="0"/>
                <a:cs typeface="Times New Roman" panose="02020603050405020304" pitchFamily="18" charset="0"/>
              </a:rPr>
              <a:t>Bez toho, aby si nechal danou nejasnost vysvětlit, nemohl mít zadavatel jistotu v tom, že navrhovatel skutečně nabídl zadavateli za jím poptávaný předmět veřejné zakázky dvě různé nabídkové ceny a že je tedy dán důvod pro jeho vyloučení ze zadávacího řízení. </a:t>
            </a:r>
            <a:r>
              <a:rPr lang="cs-CZ" sz="2000" dirty="0">
                <a:solidFill>
                  <a:srgbClr val="0070C0"/>
                </a:solidFill>
                <a:effectLst/>
                <a:ea typeface="Calibri" panose="020F0502020204030204" pitchFamily="34" charset="0"/>
                <a:cs typeface="Times New Roman" panose="02020603050405020304" pitchFamily="18" charset="0"/>
              </a:rPr>
              <a:t>Dle Úřadu by rozpor v předložené nabídkové ceně reálně nastal až v případě, kdy by navrhovatel v rámci objasnění nabídky sdělil, že na nabídkové ceně uvedené v soupisu prací ve formátu Microsoft Excel trvá </a:t>
            </a:r>
            <a:r>
              <a:rPr lang="cs-CZ" sz="2000" dirty="0">
                <a:effectLst/>
                <a:ea typeface="Calibri" panose="020F0502020204030204" pitchFamily="34" charset="0"/>
                <a:cs typeface="Times New Roman" panose="02020603050405020304" pitchFamily="18" charset="0"/>
              </a:rPr>
              <a:t>(a fakticky by tedy existoval rozpor mezi údajem o nabídkové ceně uvedené ve Smlouvě o dílo a v soupisu prací).</a:t>
            </a:r>
          </a:p>
        </p:txBody>
      </p:sp>
    </p:spTree>
    <p:extLst>
      <p:ext uri="{BB962C8B-B14F-4D97-AF65-F5344CB8AC3E}">
        <p14:creationId xmlns:p14="http://schemas.microsoft.com/office/powerpoint/2010/main" val="2526275298"/>
      </p:ext>
    </p:extLst>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068960"/>
            <a:ext cx="9144000" cy="864096"/>
          </a:xfrm>
          <a:prstGeom prst="rect">
            <a:avLst/>
          </a:prstGeom>
        </p:spPr>
        <p:txBody>
          <a:bodyPr/>
          <a:lstStyle/>
          <a:p>
            <a:pPr>
              <a:defRPr/>
            </a:pPr>
            <a:r>
              <a:rPr lang="cs-CZ" sz="4400" dirty="0">
                <a:solidFill>
                  <a:schemeClr val="accent1"/>
                </a:solidFill>
              </a:rPr>
              <a:t>KONEC</a:t>
            </a:r>
            <a:br>
              <a:rPr lang="cs-CZ"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2373663"/>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cs typeface="Calibri" panose="020F0502020204030204" pitchFamily="34" charset="0"/>
              </a:rPr>
              <a:t>35.         </a:t>
            </a:r>
            <a:r>
              <a:rPr lang="cs-CZ" sz="2000" dirty="0">
                <a:solidFill>
                  <a:srgbClr val="7030A0"/>
                </a:solidFill>
                <a:effectLst/>
                <a:ea typeface="Calibri" panose="020F0502020204030204" pitchFamily="34" charset="0"/>
                <a:cs typeface="Calibri" panose="020F0502020204030204" pitchFamily="34" charset="0"/>
              </a:rPr>
              <a:t>Předseda Úřadu však nesouhlasí se závěrem, že na postup obviněného při uzavírání dodatků k prodloužení nájemních smluv není možné aplikovat tzv. výjimku </a:t>
            </a:r>
            <a:r>
              <a:rPr lang="cs-CZ" sz="2000" i="1" dirty="0">
                <a:solidFill>
                  <a:srgbClr val="7030A0"/>
                </a:solidFill>
                <a:effectLst/>
                <a:ea typeface="Calibri" panose="020F0502020204030204" pitchFamily="34" charset="0"/>
                <a:cs typeface="Calibri" panose="020F0502020204030204" pitchFamily="34" charset="0"/>
              </a:rPr>
              <a:t>de minimis</a:t>
            </a:r>
            <a:r>
              <a:rPr lang="cs-CZ" sz="2000" dirty="0">
                <a:solidFill>
                  <a:srgbClr val="7030A0"/>
                </a:solidFill>
                <a:effectLst/>
                <a:ea typeface="Calibri" panose="020F0502020204030204" pitchFamily="34" charset="0"/>
                <a:cs typeface="Calibri" panose="020F0502020204030204" pitchFamily="34" charset="0"/>
              </a:rPr>
              <a:t> dle § 222 odst. 4 zákona.</a:t>
            </a:r>
            <a:r>
              <a:rPr lang="cs-CZ" sz="2000" dirty="0">
                <a:solidFill>
                  <a:srgbClr val="000000"/>
                </a:solidFill>
                <a:effectLst/>
                <a:ea typeface="Calibri" panose="020F0502020204030204" pitchFamily="34" charset="0"/>
                <a:cs typeface="Calibri" panose="020F0502020204030204" pitchFamily="34" charset="0"/>
              </a:rPr>
              <a:t> Podle tohoto ustanovení zákona se za podstatnou změnu závazku ze smlouvy na veřejnou zakázku nepovažuje změna, která nemění celkovou povahu veřejné zakázky a jejíž hodnota je nižší než finanční limit pro nadlimitní veřejnou zakázku a nižší než 10 % původní hodnoty závazku…</a:t>
            </a:r>
            <a:endParaRPr lang="cs-CZ" sz="2000" dirty="0">
              <a:effectLst/>
              <a:ea typeface="Calibri" panose="020F0502020204030204" pitchFamily="34" charset="0"/>
              <a:cs typeface="Times New Roman" panose="02020603050405020304" pitchFamily="18" charset="0"/>
            </a:endParaRPr>
          </a:p>
        </p:txBody>
      </p:sp>
      <p:sp>
        <p:nvSpPr>
          <p:cNvPr id="6" name="TextovéPole 5">
            <a:extLst>
              <a:ext uri="{FF2B5EF4-FFF2-40B4-BE49-F238E27FC236}">
                <a16:creationId xmlns:a16="http://schemas.microsoft.com/office/drawing/2014/main" id="{D61C0687-B6F3-A665-65CE-A272D6F442AF}"/>
              </a:ext>
            </a:extLst>
          </p:cNvPr>
          <p:cNvSpPr txBox="1"/>
          <p:nvPr/>
        </p:nvSpPr>
        <p:spPr>
          <a:xfrm>
            <a:off x="161628" y="3709819"/>
            <a:ext cx="8784976" cy="2373663"/>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Calibri" panose="020F0502020204030204" pitchFamily="34" charset="0"/>
              </a:rPr>
              <a:t>36. </a:t>
            </a:r>
            <a:r>
              <a:rPr lang="cs-CZ" sz="2000" dirty="0">
                <a:ea typeface="Calibri" panose="020F0502020204030204" pitchFamily="34" charset="0"/>
                <a:cs typeface="Calibri" panose="020F0502020204030204" pitchFamily="34" charset="0"/>
              </a:rPr>
              <a:t>             </a:t>
            </a:r>
            <a:r>
              <a:rPr lang="cs-CZ" sz="2000" dirty="0">
                <a:effectLst/>
                <a:ea typeface="Calibri" panose="020F0502020204030204" pitchFamily="34" charset="0"/>
                <a:cs typeface="Calibri" panose="020F0502020204030204" pitchFamily="34" charset="0"/>
              </a:rPr>
              <a:t>…</a:t>
            </a:r>
            <a:r>
              <a:rPr lang="cs-CZ" sz="2000" dirty="0">
                <a:solidFill>
                  <a:srgbClr val="0070C0"/>
                </a:solidFill>
                <a:effectLst/>
                <a:ea typeface="Calibri" panose="020F0502020204030204" pitchFamily="34" charset="0"/>
                <a:cs typeface="Calibri" panose="020F0502020204030204" pitchFamily="34" charset="0"/>
              </a:rPr>
              <a:t>Úřad správně zdůraznil závěr rozhodnutí R0035/2018 o tom, že hodnota změny závazku dle § 222 odst. 4 zákona musí být vyjádřitelná v penězích</a:t>
            </a:r>
            <a:r>
              <a:rPr lang="cs-CZ" sz="2000" dirty="0">
                <a:effectLst/>
                <a:ea typeface="Calibri" panose="020F0502020204030204" pitchFamily="34" charset="0"/>
                <a:cs typeface="Calibri" panose="020F0502020204030204" pitchFamily="34" charset="0"/>
              </a:rPr>
              <a:t> </a:t>
            </a:r>
            <a:r>
              <a:rPr lang="cs-CZ" sz="2000" dirty="0">
                <a:solidFill>
                  <a:srgbClr val="00B050"/>
                </a:solidFill>
                <a:effectLst/>
                <a:ea typeface="Calibri" panose="020F0502020204030204" pitchFamily="34" charset="0"/>
                <a:cs typeface="Calibri" panose="020F0502020204030204" pitchFamily="34" charset="0"/>
              </a:rPr>
              <a:t>a samostatné prodloužení doby plnění beze změny rozsahu, resp. hodnoty závazku, není možné pod uvedené ustanovení podřadit. </a:t>
            </a:r>
            <a:r>
              <a:rPr lang="cs-CZ" sz="2000" dirty="0">
                <a:solidFill>
                  <a:srgbClr val="FF0000"/>
                </a:solidFill>
                <a:effectLst/>
                <a:ea typeface="Calibri" panose="020F0502020204030204" pitchFamily="34" charset="0"/>
                <a:cs typeface="Calibri" panose="020F0502020204030204" pitchFamily="34" charset="0"/>
              </a:rPr>
              <a:t>Předseda Úřadu však pokládá tyto závěry za nepřiléhavé, neboť dodatky k prodloužení nájemních smluv takové „pouhé“ samostatné prodloužení doby plnění nájemních smluv nepředstavují.</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235962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00823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Calibri" panose="020F0502020204030204" pitchFamily="34" charset="0"/>
              </a:rPr>
              <a:t>38.               …</a:t>
            </a:r>
            <a:r>
              <a:rPr lang="cs-CZ" sz="2000" dirty="0">
                <a:solidFill>
                  <a:srgbClr val="7030A0"/>
                </a:solidFill>
                <a:effectLst/>
                <a:ea typeface="Calibri" panose="020F0502020204030204" pitchFamily="34" charset="0"/>
                <a:cs typeface="Calibri" panose="020F0502020204030204" pitchFamily="34" charset="0"/>
              </a:rPr>
              <a:t>Důvodem uzavření předmětných dodatků tedy byla skutečně potřeba prodloužení doby trvání nájemních smluv</a:t>
            </a:r>
            <a:r>
              <a:rPr lang="cs-CZ" sz="2000" dirty="0">
                <a:effectLst/>
                <a:ea typeface="Calibri" panose="020F0502020204030204" pitchFamily="34" charset="0"/>
                <a:cs typeface="Calibri" panose="020F0502020204030204" pitchFamily="34" charset="0"/>
              </a:rPr>
              <a:t>, a potud lze s úvahami Úřadu souhlasit. Tato skutečnost také vyplývá např. z preambulí dodatků k prodloužení nájemních smluv. </a:t>
            </a:r>
            <a:r>
              <a:rPr lang="cs-CZ" sz="2000" dirty="0">
                <a:solidFill>
                  <a:srgbClr val="0070C0"/>
                </a:solidFill>
                <a:effectLst/>
                <a:ea typeface="Calibri" panose="020F0502020204030204" pitchFamily="34" charset="0"/>
                <a:cs typeface="Calibri" panose="020F0502020204030204" pitchFamily="34" charset="0"/>
              </a:rPr>
              <a:t>Tento důvod však nemůže předčit skutečnou potřebu obviněného – nepřetržité poskytování dopravní obslužnosti Letiště Václava Havla Praha </a:t>
            </a:r>
            <a:r>
              <a:rPr lang="cs-CZ" sz="2000" dirty="0">
                <a:effectLst/>
                <a:ea typeface="Calibri" panose="020F0502020204030204" pitchFamily="34" charset="0"/>
                <a:cs typeface="Calibri" panose="020F0502020204030204" pitchFamily="34" charset="0"/>
              </a:rPr>
              <a:t>prostřednictvím taxislužby po dobu, než bude v novém koncesním řízení vybrán nový nájemce – která měla být prostřednictvím prodloužení nájemní smlouvy zajištěna. Obě nájemní smlouvy byly obviněným uzavírány právě s ohledem na jeho potřebu zajistit, aby cestující mohli na letišti využívat nadstandardních služeb taxislužby. K tomu lze odkázat na bod (B) důvodů, uvedených v úvodu každé z nájemních smluv. </a:t>
            </a:r>
            <a:r>
              <a:rPr lang="cs-CZ" sz="2000" dirty="0">
                <a:solidFill>
                  <a:srgbClr val="00B050"/>
                </a:solidFill>
                <a:effectLst/>
                <a:ea typeface="Calibri" panose="020F0502020204030204" pitchFamily="34" charset="0"/>
                <a:cs typeface="Calibri" panose="020F0502020204030204" pitchFamily="34" charset="0"/>
              </a:rPr>
              <a:t>Dochází-li tedy k prodloužení nájemní smlouvy, činí se tak nikoliv pouze za účelem prodloužení samotného nájemního vztahu </a:t>
            </a:r>
            <a:r>
              <a:rPr lang="cs-CZ" sz="2000" dirty="0">
                <a:effectLst/>
                <a:ea typeface="Calibri" panose="020F0502020204030204" pitchFamily="34" charset="0"/>
                <a:cs typeface="Calibri" panose="020F0502020204030204" pitchFamily="34" charset="0"/>
              </a:rPr>
              <a:t>(tj. prodloužení doby, po kterou nájemcům náleží užívací právo)</a:t>
            </a:r>
            <a:r>
              <a:rPr lang="cs-CZ" sz="2000" dirty="0">
                <a:solidFill>
                  <a:srgbClr val="00B050"/>
                </a:solidFill>
                <a:effectLst/>
                <a:ea typeface="Calibri" panose="020F0502020204030204" pitchFamily="34" charset="0"/>
                <a:cs typeface="Calibri" panose="020F0502020204030204" pitchFamily="34" charset="0"/>
              </a:rPr>
              <a:t>, ale především za účelem prodloužení doby, po kterou budou nájemci provozovat taxislužbu.</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141589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008230"/>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rPr>
              <a:t>39.         </a:t>
            </a:r>
            <a:r>
              <a:rPr lang="cs-CZ" sz="2000" dirty="0">
                <a:solidFill>
                  <a:srgbClr val="FF0000"/>
                </a:solidFill>
                <a:effectLst/>
                <a:ea typeface="Calibri" panose="020F0502020204030204" pitchFamily="34" charset="0"/>
              </a:rPr>
              <a:t>Z povahy věci se tedy nemohlo jednat o takové prodloužení nájemních smluv, které by zároveň nemělo vliv na celkový rozsah poskytovaných služeb ze strany nájemců, tedy na celkový rozsah původního závazku.</a:t>
            </a:r>
            <a:r>
              <a:rPr lang="cs-CZ" sz="2000" dirty="0">
                <a:effectLst/>
                <a:ea typeface="Calibri" panose="020F0502020204030204" pitchFamily="34" charset="0"/>
              </a:rPr>
              <a:t> Celkový rozsah těchto služeb je totiž přímo navázán na dobu trvání nájemních smluv. Zcela </a:t>
            </a:r>
            <a:r>
              <a:rPr lang="cs-CZ" sz="2000" dirty="0">
                <a:solidFill>
                  <a:srgbClr val="7030A0"/>
                </a:solidFill>
                <a:effectLst/>
                <a:ea typeface="Calibri" panose="020F0502020204030204" pitchFamily="34" charset="0"/>
              </a:rPr>
              <a:t>nelogickou se proto jeví úvaha Úřadu </a:t>
            </a:r>
            <a:r>
              <a:rPr lang="cs-CZ" sz="2000" dirty="0">
                <a:effectLst/>
                <a:ea typeface="Calibri" panose="020F0502020204030204" pitchFamily="34" charset="0"/>
              </a:rPr>
              <a:t>vyslovená v bodě 124 napadeného rozhodnutí: </a:t>
            </a:r>
            <a:r>
              <a:rPr lang="cs-CZ" sz="2000" dirty="0">
                <a:solidFill>
                  <a:srgbClr val="7030A0"/>
                </a:solidFill>
                <a:effectLst/>
                <a:ea typeface="Calibri" panose="020F0502020204030204" pitchFamily="34" charset="0"/>
              </a:rPr>
              <a:t>„Podstatou provedených změn je prodloužení doby poskytování určitých služeb. Primární tu tedy není navýšení objemu služeb (vyjádřitelné v penězích), ale prodloužení doby plnění. Akcesorické je tu naopak, na rozdíl od výše uvedeného příkladu s dodatečnými stavebními pracemi, navýšení objemu služeb </a:t>
            </a:r>
            <a:r>
              <a:rPr lang="cs-CZ" sz="2000" dirty="0">
                <a:effectLst/>
                <a:ea typeface="Calibri" panose="020F0502020204030204" pitchFamily="34" charset="0"/>
              </a:rPr>
              <a:t>(jedná se o ‚pouhý‘ důsledek prodloužení doby plnění).“ </a:t>
            </a:r>
            <a:r>
              <a:rPr lang="cs-CZ" sz="2000" dirty="0">
                <a:solidFill>
                  <a:srgbClr val="0070C0"/>
                </a:solidFill>
                <a:effectLst/>
                <a:ea typeface="Calibri" panose="020F0502020204030204" pitchFamily="34" charset="0"/>
              </a:rPr>
              <a:t>Prodloužení doby trvání smlouvy totiž ve zdejším případě přímo implikuje navýšení objemu služeb. Nejde tedy o pouhý důsledek či akcesorickou změnu závazku plynoucí jakoby „mimochodem“ ze změny jiné</a:t>
            </a:r>
            <a:r>
              <a:rPr lang="cs-CZ" sz="2000" dirty="0">
                <a:effectLst/>
                <a:ea typeface="Calibri" panose="020F0502020204030204" pitchFamily="34" charset="0"/>
              </a:rPr>
              <a:t>, primárně zamýšlené (změna doby trvání závazku).</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8406896"/>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3855"/>
            <a:ext cx="8784976" cy="1633845"/>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rPr>
              <a:t>40.        …</a:t>
            </a:r>
            <a:r>
              <a:rPr lang="cs-CZ" sz="1900" dirty="0">
                <a:solidFill>
                  <a:srgbClr val="00B050"/>
                </a:solidFill>
                <a:effectLst/>
                <a:ea typeface="Calibri" panose="020F0502020204030204" pitchFamily="34" charset="0"/>
              </a:rPr>
              <a:t>Není přitom relevantní, zda je navýšení objemu těchto služeb vzhledem k původnímu závazku primární nebo sekundární (akcesorické), jak dovozuje Úřad v napadeném rozhodnutí, neboť takový výklad § 222 odst. 4 zákona jde již nad rámec tohoto ustanovení.</a:t>
            </a:r>
            <a:r>
              <a:rPr lang="cs-CZ" sz="1900" dirty="0">
                <a:effectLst/>
                <a:ea typeface="Calibri" panose="020F0502020204030204" pitchFamily="34" charset="0"/>
              </a:rPr>
              <a:t> </a:t>
            </a:r>
            <a:r>
              <a:rPr lang="cs-CZ" sz="1900" dirty="0">
                <a:solidFill>
                  <a:srgbClr val="FF0000"/>
                </a:solidFill>
                <a:effectLst/>
                <a:ea typeface="Calibri" panose="020F0502020204030204" pitchFamily="34" charset="0"/>
              </a:rPr>
              <a:t>Jinými slovy, takovou podmínku dotčené ustanovení zákona pro aplikaci dané výjimky nedefinuje</a:t>
            </a:r>
            <a:r>
              <a:rPr lang="cs-CZ" sz="1900" dirty="0">
                <a:effectLst/>
                <a:ea typeface="Calibri" panose="020F0502020204030204" pitchFamily="34" charset="0"/>
              </a:rPr>
              <a:t>…</a:t>
            </a:r>
            <a:endParaRPr lang="cs-CZ" sz="1900" dirty="0">
              <a:effectLst/>
              <a:ea typeface="Calibri" panose="020F0502020204030204" pitchFamily="34" charset="0"/>
              <a:cs typeface="Times New Roman" panose="02020603050405020304" pitchFamily="18" charset="0"/>
            </a:endParaRPr>
          </a:p>
        </p:txBody>
      </p:sp>
      <p:sp>
        <p:nvSpPr>
          <p:cNvPr id="4" name="TextovéPole 3">
            <a:extLst>
              <a:ext uri="{FF2B5EF4-FFF2-40B4-BE49-F238E27FC236}">
                <a16:creationId xmlns:a16="http://schemas.microsoft.com/office/drawing/2014/main" id="{CA87D09B-3682-FF38-4E47-33C2FB38B82F}"/>
              </a:ext>
            </a:extLst>
          </p:cNvPr>
          <p:cNvSpPr txBox="1"/>
          <p:nvPr/>
        </p:nvSpPr>
        <p:spPr>
          <a:xfrm>
            <a:off x="179512" y="2537700"/>
            <a:ext cx="8784976" cy="4185761"/>
          </a:xfrm>
          <a:prstGeom prst="rect">
            <a:avLst/>
          </a:prstGeom>
          <a:noFill/>
        </p:spPr>
        <p:txBody>
          <a:bodyPr wrap="square">
            <a:spAutoFit/>
          </a:bodyPr>
          <a:lstStyle/>
          <a:p>
            <a:pPr algn="just"/>
            <a:r>
              <a:rPr lang="cs-CZ" sz="1900" dirty="0">
                <a:effectLst/>
                <a:ea typeface="Calibri" panose="020F0502020204030204" pitchFamily="34" charset="0"/>
              </a:rPr>
              <a:t>41.         </a:t>
            </a:r>
            <a:r>
              <a:rPr lang="cs-CZ" sz="1900" dirty="0">
                <a:solidFill>
                  <a:srgbClr val="7030A0"/>
                </a:solidFill>
                <a:effectLst/>
                <a:ea typeface="Calibri" panose="020F0502020204030204" pitchFamily="34" charset="0"/>
              </a:rPr>
              <a:t>Jak uvedl Úřad i předseda Úřadu shora, v případě změny závazku de minimis je podstatné pouze to, zda je hodnota změny dle § 222 odst. 4 vyjádřitelná v penězích, neboť toto ustanovení definuje přípustnou změnu závazku pouze pomocí objektivně matematicky vyjádřitelných hodnot, nikoli dalších věcných podmínek</a:t>
            </a:r>
            <a:r>
              <a:rPr lang="cs-CZ" sz="1900" dirty="0">
                <a:effectLst/>
                <a:ea typeface="Calibri" panose="020F0502020204030204" pitchFamily="34" charset="0"/>
              </a:rPr>
              <a:t>. Jinou než finanční hodnotu by totiž nebylo možné porovnat se zákonem stanoveným limitem pro nadlimitní veřejné zakázky. </a:t>
            </a:r>
            <a:r>
              <a:rPr lang="cs-CZ" sz="1900" dirty="0">
                <a:solidFill>
                  <a:srgbClr val="0070C0"/>
                </a:solidFill>
                <a:effectLst/>
                <a:ea typeface="Calibri" panose="020F0502020204030204" pitchFamily="34" charset="0"/>
              </a:rPr>
              <a:t>Ačkoli tedy změna nájemních smluv spočívala v prodloužení délky těchto nájemních smluv, nemůže být pochyb o tom, že se jedná o změnu, jejíž hodnota je současně vyčíslitelná v penězích </a:t>
            </a:r>
            <a:r>
              <a:rPr lang="cs-CZ" sz="1900" dirty="0">
                <a:effectLst/>
                <a:ea typeface="Calibri" panose="020F0502020204030204" pitchFamily="34" charset="0"/>
              </a:rPr>
              <a:t>právě proto, že jejím důsledkem je i změna rozsahu poskytovaných služeb. </a:t>
            </a:r>
            <a:r>
              <a:rPr lang="cs-CZ" sz="1900" dirty="0">
                <a:solidFill>
                  <a:srgbClr val="00B050"/>
                </a:solidFill>
                <a:effectLst/>
                <a:ea typeface="Calibri" panose="020F0502020204030204" pitchFamily="34" charset="0"/>
              </a:rPr>
              <a:t>Ostatně i sám Úřad přímo ve výroku I napadeného rozhodnutí konstatoval, že k přestupku obviněného došlo tím, že byl významně rozšířen rozsah plnění. </a:t>
            </a:r>
            <a:r>
              <a:rPr lang="cs-CZ" sz="1900" dirty="0">
                <a:effectLst/>
                <a:ea typeface="Calibri" panose="020F0502020204030204" pitchFamily="34" charset="0"/>
              </a:rPr>
              <a:t>Rovněž bod 139 napadeného rozhodnutí konkrétně uvádí, jaké částky byly nájemcům prokazatelně uhrazeny po dobu prodloužení nájemních smluv na základě dotčených dodatků.</a:t>
            </a:r>
            <a:endParaRPr lang="cs-CZ" sz="1900" dirty="0"/>
          </a:p>
        </p:txBody>
      </p:sp>
    </p:spTree>
    <p:extLst>
      <p:ext uri="{BB962C8B-B14F-4D97-AF65-F5344CB8AC3E}">
        <p14:creationId xmlns:p14="http://schemas.microsoft.com/office/powerpoint/2010/main" val="3669631969"/>
      </p:ext>
    </p:extLst>
  </p:cSld>
  <p:clrMapOvr>
    <a:masterClrMapping/>
  </p:clrMapOvr>
  <p:transition>
    <p:fade thruBlk="1"/>
  </p:transition>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customXml/itemProps2.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3.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32163</TotalTime>
  <Words>8259</Words>
  <Application>Microsoft Office PowerPoint</Application>
  <PresentationFormat>Předvádění na obrazovce (4:3)</PresentationFormat>
  <Paragraphs>263</Paragraphs>
  <Slides>54</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54</vt:i4>
      </vt:variant>
    </vt:vector>
  </HeadingPairs>
  <TitlesOfParts>
    <vt:vector size="59" baseType="lpstr">
      <vt:lpstr>Arial</vt:lpstr>
      <vt:lpstr>Calibri</vt:lpstr>
      <vt:lpstr>Symbol</vt:lpstr>
      <vt:lpstr>Wingdings</vt:lpstr>
      <vt:lpstr>MMR_klas</vt:lpstr>
      <vt:lpstr>Prezentace aplikace PowerPoint</vt:lpstr>
      <vt:lpstr>Prodloužení trvání koncese jako změna de minimis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KONEC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František</cp:lastModifiedBy>
  <cp:revision>1754</cp:revision>
  <cp:lastPrinted>2022-03-14T09:39:48Z</cp:lastPrinted>
  <dcterms:created xsi:type="dcterms:W3CDTF">2012-11-28T11:32:44Z</dcterms:created>
  <dcterms:modified xsi:type="dcterms:W3CDTF">2023-09-19T07:11:33Z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