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3"/>
  </p:notesMasterIdLst>
  <p:handoutMasterIdLst>
    <p:handoutMasterId r:id="rId84"/>
  </p:handoutMasterIdLst>
  <p:sldIdLst>
    <p:sldId id="762" r:id="rId5"/>
    <p:sldId id="369" r:id="rId6"/>
    <p:sldId id="1689" r:id="rId7"/>
    <p:sldId id="1569" r:id="rId8"/>
    <p:sldId id="1644" r:id="rId9"/>
    <p:sldId id="1771" r:id="rId10"/>
    <p:sldId id="1772" r:id="rId11"/>
    <p:sldId id="1773" r:id="rId12"/>
    <p:sldId id="1774" r:id="rId13"/>
    <p:sldId id="1775" r:id="rId14"/>
    <p:sldId id="1776" r:id="rId15"/>
    <p:sldId id="1777" r:id="rId16"/>
    <p:sldId id="1778" r:id="rId17"/>
    <p:sldId id="1779" r:id="rId18"/>
    <p:sldId id="1780" r:id="rId19"/>
    <p:sldId id="1781" r:id="rId20"/>
    <p:sldId id="1783" r:id="rId21"/>
    <p:sldId id="1785" r:id="rId22"/>
    <p:sldId id="1782" r:id="rId23"/>
    <p:sldId id="1844" r:id="rId24"/>
    <p:sldId id="1784" r:id="rId25"/>
    <p:sldId id="1786" r:id="rId26"/>
    <p:sldId id="1787" r:id="rId27"/>
    <p:sldId id="1788" r:id="rId28"/>
    <p:sldId id="1789" r:id="rId29"/>
    <p:sldId id="1790" r:id="rId30"/>
    <p:sldId id="1791" r:id="rId31"/>
    <p:sldId id="1843" r:id="rId32"/>
    <p:sldId id="1792" r:id="rId33"/>
    <p:sldId id="1793" r:id="rId34"/>
    <p:sldId id="1794" r:id="rId35"/>
    <p:sldId id="1795" r:id="rId36"/>
    <p:sldId id="1796" r:id="rId37"/>
    <p:sldId id="1797" r:id="rId38"/>
    <p:sldId id="1798" r:id="rId39"/>
    <p:sldId id="1799" r:id="rId40"/>
    <p:sldId id="1800" r:id="rId41"/>
    <p:sldId id="1801" r:id="rId42"/>
    <p:sldId id="1802" r:id="rId43"/>
    <p:sldId id="1803" r:id="rId44"/>
    <p:sldId id="1804" r:id="rId45"/>
    <p:sldId id="1805" r:id="rId46"/>
    <p:sldId id="1806" r:id="rId47"/>
    <p:sldId id="1808" r:id="rId48"/>
    <p:sldId id="1809" r:id="rId49"/>
    <p:sldId id="1810" r:id="rId50"/>
    <p:sldId id="1811" r:id="rId51"/>
    <p:sldId id="1812" r:id="rId52"/>
    <p:sldId id="1813" r:id="rId53"/>
    <p:sldId id="1814" r:id="rId54"/>
    <p:sldId id="1815" r:id="rId55"/>
    <p:sldId id="1816" r:id="rId56"/>
    <p:sldId id="1817" r:id="rId57"/>
    <p:sldId id="1819" r:id="rId58"/>
    <p:sldId id="1820" r:id="rId59"/>
    <p:sldId id="1821" r:id="rId60"/>
    <p:sldId id="1822" r:id="rId61"/>
    <p:sldId id="1823" r:id="rId62"/>
    <p:sldId id="1824" r:id="rId63"/>
    <p:sldId id="1825" r:id="rId64"/>
    <p:sldId id="1826" r:id="rId65"/>
    <p:sldId id="1827" r:id="rId66"/>
    <p:sldId id="1828" r:id="rId67"/>
    <p:sldId id="1830" r:id="rId68"/>
    <p:sldId id="1829" r:id="rId69"/>
    <p:sldId id="1831" r:id="rId70"/>
    <p:sldId id="1832" r:id="rId71"/>
    <p:sldId id="1833" r:id="rId72"/>
    <p:sldId id="1834" r:id="rId73"/>
    <p:sldId id="1835" r:id="rId74"/>
    <p:sldId id="1836" r:id="rId75"/>
    <p:sldId id="1837" r:id="rId76"/>
    <p:sldId id="1838" r:id="rId77"/>
    <p:sldId id="1839" r:id="rId78"/>
    <p:sldId id="1840" r:id="rId79"/>
    <p:sldId id="1841" r:id="rId80"/>
    <p:sldId id="1842" r:id="rId81"/>
    <p:sldId id="1760" r:id="rId82"/>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49500"/>
    <a:srgbClr val="000099"/>
    <a:srgbClr val="DB7D00"/>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90010" autoAdjust="0"/>
  </p:normalViewPr>
  <p:slideViewPr>
    <p:cSldViewPr>
      <p:cViewPr varScale="1">
        <p:scale>
          <a:sx n="113" d="100"/>
          <a:sy n="113" d="100"/>
        </p:scale>
        <p:origin x="107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viewProps" Target="view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803"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20.09.2023</a:t>
            </a:fld>
            <a:endParaRPr lang="cs-CZ"/>
          </a:p>
        </p:txBody>
      </p:sp>
      <p:sp>
        <p:nvSpPr>
          <p:cNvPr id="4" name="Zástupný symbol pro zápatí 3"/>
          <p:cNvSpPr>
            <a:spLocks noGrp="1"/>
          </p:cNvSpPr>
          <p:nvPr>
            <p:ph type="ftr" sz="quarter" idx="2"/>
          </p:nvPr>
        </p:nvSpPr>
        <p:spPr>
          <a:xfrm>
            <a:off x="5"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803"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5"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803"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20.09.2023</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5"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803"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75</a:t>
            </a:fld>
            <a:endParaRPr lang="cs-CZ"/>
          </a:p>
        </p:txBody>
      </p:sp>
    </p:spTree>
    <p:extLst>
      <p:ext uri="{BB962C8B-B14F-4D97-AF65-F5344CB8AC3E}">
        <p14:creationId xmlns:p14="http://schemas.microsoft.com/office/powerpoint/2010/main" val="1208657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76</a:t>
            </a:fld>
            <a:endParaRPr lang="cs-CZ"/>
          </a:p>
        </p:txBody>
      </p:sp>
    </p:spTree>
    <p:extLst>
      <p:ext uri="{BB962C8B-B14F-4D97-AF65-F5344CB8AC3E}">
        <p14:creationId xmlns:p14="http://schemas.microsoft.com/office/powerpoint/2010/main" val="1761068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77</a:t>
            </a:fld>
            <a:endParaRPr lang="cs-CZ"/>
          </a:p>
        </p:txBody>
      </p:sp>
    </p:spTree>
    <p:extLst>
      <p:ext uri="{BB962C8B-B14F-4D97-AF65-F5344CB8AC3E}">
        <p14:creationId xmlns:p14="http://schemas.microsoft.com/office/powerpoint/2010/main" val="2410945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48</a:t>
            </a:fld>
            <a:endParaRPr lang="cs-CZ"/>
          </a:p>
        </p:txBody>
      </p:sp>
    </p:spTree>
    <p:extLst>
      <p:ext uri="{BB962C8B-B14F-4D97-AF65-F5344CB8AC3E}">
        <p14:creationId xmlns:p14="http://schemas.microsoft.com/office/powerpoint/2010/main" val="1756515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53</a:t>
            </a:fld>
            <a:endParaRPr lang="cs-CZ"/>
          </a:p>
        </p:txBody>
      </p:sp>
    </p:spTree>
    <p:extLst>
      <p:ext uri="{BB962C8B-B14F-4D97-AF65-F5344CB8AC3E}">
        <p14:creationId xmlns:p14="http://schemas.microsoft.com/office/powerpoint/2010/main" val="829576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57</a:t>
            </a:fld>
            <a:endParaRPr lang="cs-CZ"/>
          </a:p>
        </p:txBody>
      </p:sp>
    </p:spTree>
    <p:extLst>
      <p:ext uri="{BB962C8B-B14F-4D97-AF65-F5344CB8AC3E}">
        <p14:creationId xmlns:p14="http://schemas.microsoft.com/office/powerpoint/2010/main" val="1335868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64</a:t>
            </a:fld>
            <a:endParaRPr lang="cs-CZ"/>
          </a:p>
        </p:txBody>
      </p:sp>
    </p:spTree>
    <p:extLst>
      <p:ext uri="{BB962C8B-B14F-4D97-AF65-F5344CB8AC3E}">
        <p14:creationId xmlns:p14="http://schemas.microsoft.com/office/powerpoint/2010/main" val="3505466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68</a:t>
            </a:fld>
            <a:endParaRPr lang="cs-CZ"/>
          </a:p>
        </p:txBody>
      </p:sp>
    </p:spTree>
    <p:extLst>
      <p:ext uri="{BB962C8B-B14F-4D97-AF65-F5344CB8AC3E}">
        <p14:creationId xmlns:p14="http://schemas.microsoft.com/office/powerpoint/2010/main" val="422382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69</a:t>
            </a:fld>
            <a:endParaRPr lang="cs-CZ"/>
          </a:p>
        </p:txBody>
      </p:sp>
    </p:spTree>
    <p:extLst>
      <p:ext uri="{BB962C8B-B14F-4D97-AF65-F5344CB8AC3E}">
        <p14:creationId xmlns:p14="http://schemas.microsoft.com/office/powerpoint/2010/main" val="3980211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70</a:t>
            </a:fld>
            <a:endParaRPr lang="cs-CZ"/>
          </a:p>
        </p:txBody>
      </p:sp>
    </p:spTree>
    <p:extLst>
      <p:ext uri="{BB962C8B-B14F-4D97-AF65-F5344CB8AC3E}">
        <p14:creationId xmlns:p14="http://schemas.microsoft.com/office/powerpoint/2010/main" val="2201867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74</a:t>
            </a:fld>
            <a:endParaRPr lang="cs-CZ"/>
          </a:p>
        </p:txBody>
      </p:sp>
    </p:spTree>
    <p:extLst>
      <p:ext uri="{BB962C8B-B14F-4D97-AF65-F5344CB8AC3E}">
        <p14:creationId xmlns:p14="http://schemas.microsoft.com/office/powerpoint/2010/main" val="3385308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20.09.2023</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7"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uohs.cz/cs/verejne-zakazky/sbirky-rozhodnuti/detail-18932.html"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www.uohs.cz/cs/verejne-zakazky/sbirky-rozhodnuti/detail-19052.html"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uohs.cz/cs/verejne-zakazky/sbirky-rozhodnuti/detail-18949.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www.uohs.cz/cs/verejne-zakazky/sbirky-rozhodnuti/detail-19001.html"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s://www.uohs.cz/cs/verejne-zakazky/sbirky-rozhodnuti/detail-19003.html"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s://www.uohs.cz/cs/verejne-zakazky/sbirky-rozhodnuti/detail-19032.html"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www.uohs.cz/cs/verejne-zakazky/sbirky-rozhodnuti/detail-19013.html"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hyperlink" Target="https://www.uohs.cz/cs/verejne-zakazky/sbirky-rozhodnuti/detail-19011.html"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hyperlink" Target="https://www.uohs.cz/cs/verejne-zakazky/sbirky-rozhodnuti/detail-19066.html" TargetMode="Externa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hyperlink" Target="https://www.uohs.cz/cs/verejne-zakazky/sbirky-rozhodnuti/detail-19042.html" TargetMode="Externa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hyperlink" Target="https://www.uohs.cz/cs/verejne-zakazky/sbirky-rozhodnuti/detail-19051.html" TargetMode="Externa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hyperlink" Target="https://www.uohs.cz/cs/verejne-zakazky/sbirky-rozhodnuti/detail-19048.html" TargetMode="Externa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hyperlink" Target="https://www.uohs.cz/cs/verejne-zakazky/sbirky-rozhodnuti/detail-19040.html" TargetMode="Externa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červen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9488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Pravidelná povaha vs. VZ na části</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696742002"/>
              </p:ext>
            </p:extLst>
          </p:nvPr>
        </p:nvGraphicFramePr>
        <p:xfrm>
          <a:off x="0" y="764703"/>
          <a:ext cx="9144000" cy="501920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3439">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ÚOHS-S0291/2023/VZ, č. j. ÚOHS-19774/2023/500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439">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https://www.uohs.cz/cs/verejne-zakazky/sbirky-rozhodnuti/detail-18932.html</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343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Smlouva o zajištění ostrahy v objektu Lichtenštejnský palác č. 22/337-0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3439">
                <a:tc>
                  <a:txBody>
                    <a:bodyPr/>
                    <a:lstStyle/>
                    <a:p>
                      <a:pPr algn="just">
                        <a:lnSpc>
                          <a:spcPct val="107000"/>
                        </a:lnSpc>
                        <a:spcAft>
                          <a:spcPts val="800"/>
                        </a:spcAft>
                      </a:pPr>
                      <a:r>
                        <a:rPr lang="cs-CZ" sz="20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 6. 2023</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40661">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Úřad vlády České republiky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8560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zadávání veřejných zakázek stanovené v § 2 odst. 3 ZZVZ, když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veřejnou zakázku pravidelné povahy</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jejímž předmětem je zajištění ostrahy a poskytnutí souvisejících služeb v oblasti požární ochrany v  objektu Lichtenštejnský palác v období od 1. 1. 2023 do 30. 6. 2023,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zadal bez provedení zadávacího řízení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uvedeného v § 3 ZZVZ nebo jiného možného postupu předvídaného v § 2 odst. 3 ZZVZ, ačkoli se s ohledem na předpokládanou hodnotu citované veřejné zakázky pravidelné povahy dle § 19 zákona jednalo o podlimitní veřejnou zakázku na služby…</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10540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1900" b="1" dirty="0">
                <a:latin typeface="Arial" panose="020B0604020202020204" pitchFamily="34" charset="0"/>
                <a:cs typeface="Arial" panose="020B0604020202020204" pitchFamily="34" charset="0"/>
              </a:rPr>
              <a:t>Právní úprava: § 18 ZZVZ</a:t>
            </a:r>
          </a:p>
          <a:p>
            <a:pPr marL="355600" indent="-355600" algn="just">
              <a:buNone/>
            </a:pPr>
            <a:r>
              <a:rPr lang="cs-CZ" sz="1900" dirty="0">
                <a:latin typeface="Arial" panose="020B0604020202020204" pitchFamily="34" charset="0"/>
                <a:cs typeface="Arial" panose="020B0604020202020204" pitchFamily="34" charset="0"/>
              </a:rPr>
              <a:t>(3) Jednotlivá část veřejné zakázky může být zadávána postupy odpovídajícími předpokládané hodnotě této části v případě, že celková předpokládaná hodnota všech takto zadávaných částí veřejné zakázky nepřesáhne 20 % souhrnné předpokládané hodnoty a že předpokládaná hodnota jednotlivé části veřejné zakázky je nižší než částka stanovená nařízením vlády.</a:t>
            </a:r>
          </a:p>
          <a:p>
            <a:pPr marL="0" indent="0" algn="just">
              <a:buNone/>
            </a:pPr>
            <a:endParaRPr lang="cs-CZ" sz="1900" dirty="0">
              <a:latin typeface="Arial" panose="020B0604020202020204" pitchFamily="34" charset="0"/>
              <a:cs typeface="Arial" panose="020B0604020202020204" pitchFamily="34" charset="0"/>
            </a:endParaRPr>
          </a:p>
          <a:p>
            <a:pPr marL="0" indent="0" algn="just">
              <a:buNone/>
            </a:pPr>
            <a:r>
              <a:rPr lang="cs-CZ" sz="1900" b="1" dirty="0">
                <a:latin typeface="Arial" panose="020B0604020202020204" pitchFamily="34" charset="0"/>
                <a:cs typeface="Arial" panose="020B0604020202020204" pitchFamily="34" charset="0"/>
              </a:rPr>
              <a:t>Právní úprava: § 19 ZZVZ</a:t>
            </a:r>
          </a:p>
          <a:p>
            <a:pPr marL="355600" indent="-355600" algn="just">
              <a:buNone/>
            </a:pPr>
            <a:r>
              <a:rPr lang="cs-CZ" sz="1900" dirty="0">
                <a:latin typeface="Arial" panose="020B0604020202020204" pitchFamily="34" charset="0"/>
                <a:cs typeface="Arial" panose="020B0604020202020204" pitchFamily="34" charset="0"/>
              </a:rPr>
              <a:t>(1) Předpokládaná hodnota veřejné zakázky, jejímž předmětem jsou pravidelně pořizované nebo trvající dodávky nebo služby, se stanoví jako</a:t>
            </a:r>
          </a:p>
          <a:p>
            <a:pPr marL="627063" indent="-271463" algn="just">
              <a:buNone/>
            </a:pPr>
            <a:r>
              <a:rPr lang="cs-CZ" sz="1900" dirty="0">
                <a:latin typeface="Arial" panose="020B0604020202020204" pitchFamily="34" charset="0"/>
                <a:cs typeface="Arial" panose="020B0604020202020204" pitchFamily="34" charset="0"/>
              </a:rPr>
              <a:t>a) skutečná cena uhrazená zadavatelem za dodávky nebo služby stejného druhu během předcházejících 12 měsíců nebo předchozího účetního období, které je delší než 12 měsíců, upravená o změny v množství nebo cenách, které lze očekávat během následujících 12 měsíců, nebo</a:t>
            </a:r>
          </a:p>
          <a:p>
            <a:pPr marL="627063" indent="-271463" algn="just">
              <a:buNone/>
            </a:pPr>
            <a:r>
              <a:rPr lang="cs-CZ" sz="1900" dirty="0">
                <a:latin typeface="Arial" panose="020B0604020202020204" pitchFamily="34" charset="0"/>
                <a:cs typeface="Arial" panose="020B0604020202020204" pitchFamily="34" charset="0"/>
              </a:rPr>
              <a:t>b) součet předpokládaných hodnot jednotlivých dodávek a služeb, které mají být zadavatelem zadány během následujících 12 měsíců nebo v účetním období, které je delší než 12 měsíců, pokud nemá k dispozici údaje podle písmene a).</a:t>
            </a:r>
          </a:p>
          <a:p>
            <a:pPr marL="0" indent="0" algn="just">
              <a:buNone/>
            </a:pPr>
            <a:r>
              <a:rPr lang="cs-CZ" sz="1900" dirty="0">
                <a:latin typeface="Arial" panose="020B0604020202020204" pitchFamily="34" charset="0"/>
                <a:cs typeface="Arial" panose="020B0604020202020204" pitchFamily="34" charset="0"/>
              </a:rPr>
              <a:t>(2) Má-li být smlouva uzavřena na dobu delší než 12 měsíců, upraví se předpokládaná hodnota veřejné zakázky stanovená podle odstavce 1 podle § 20 nebo 21.</a:t>
            </a: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53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Zadavatel („Z“) uzavřel smlouvu o ostraze Lichtenštejnského paláce </a:t>
            </a:r>
            <a:r>
              <a:rPr lang="pl-PL" sz="2000" dirty="0">
                <a:effectLst/>
                <a:latin typeface="Arial" panose="020B0604020202020204" pitchFamily="34" charset="0"/>
                <a:ea typeface="Calibri" panose="020F0502020204030204" pitchFamily="34" charset="0"/>
                <a:cs typeface="Times New Roman" panose="02020603050405020304" pitchFamily="18" charset="0"/>
              </a:rPr>
              <a:t>v období od 1. 1. 2023 do 30. 6. 2023 </a:t>
            </a:r>
            <a:r>
              <a:rPr lang="cs-CZ" sz="2000" dirty="0">
                <a:effectLst/>
                <a:latin typeface="Arial" panose="020B0604020202020204" pitchFamily="34" charset="0"/>
                <a:ea typeface="Calibri" panose="020F0502020204030204" pitchFamily="34" charset="0"/>
                <a:cs typeface="Times New Roman" panose="02020603050405020304" pitchFamily="18" charset="0"/>
              </a:rPr>
              <a:t>s poukazem na to, že se má jednat o část 1 podlimitní veřejné zakázky rozdělené na části, kdy tuto část zadává podle ustanovení § 18 odst. 3 zákona jako VZMR mimo zadávací řízení,</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předmět plnění - provádění nepřetržité ostrahy objektu a poskytování souvisejících služeb a některých služeb v oblasti požární ochrany v objektu,</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 v období předcházejícím uzavření smlouvy o ostraze Lichtenštejnského paláce měl zajištěny služby stejného druhu, jako je předmět šetřené veřejné zakázky, tj. služby nepřetržité ostrahy objektů a poskytnutí souvisejících služeb a  služeb v oblasti požární ochrany v objektech,</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 v období od 22. 12. 2021 do 21. 12. 2022 na základě smlouvy o ostraze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Hrzánského</a:t>
            </a:r>
            <a:r>
              <a:rPr lang="cs-CZ" sz="2000" dirty="0">
                <a:effectLst/>
                <a:latin typeface="Arial" panose="020B0604020202020204" pitchFamily="34" charset="0"/>
                <a:ea typeface="Calibri" panose="020F0502020204030204" pitchFamily="34" charset="0"/>
                <a:cs typeface="Times New Roman" panose="02020603050405020304" pitchFamily="18" charset="0"/>
              </a:rPr>
              <a:t> paláce a smlouvy o ostraze objektu Vladislavova uhradil za poskytnutí služeb, jejichž předmětem bylo zajištění služeb nepřetržité ostrahy objektů a poskytnutí souvisejících služeb a  služeb v oblasti požární ochrany v objektech (tj. služeb stejného druhu, jako je předmět plnění šetřené veřejné zakázky) celkovou částku 3 864 595,01 Kč bez DPH.</a:t>
            </a: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300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K uvedenému postupu obviněného Úřad sděluje, že ustanovení § 18 zákona sice stanoví generální pravidla pro stanovení předpokládané hodnoty veřejné zakázky rozdělené na části, nicméně navazující ustanovení zákona jsou v tomto ohledu zvláštními pravidly, jež mají před příslušnými obecnými pravidly přednost.</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Jinými slovy, pokud jde o vzájemnou souvztažnost ustanovení § 19 a § 18 zákona,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zakázky pravidelné povahy ve smyslu § 19 zákona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 pravidla pro určení předpokládané hodnoty veřejné zakázky rozdělené na části, tudíž ani ustanovení § 18 odst. 3 zákona stanovující pravidlo (výjimku) pro zadání jednotlivé části veřejné zakázky nepřesahující 20 % souhrnné předpokládané hodnoty veřejné zakázky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neuplatní.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Jak již Úřad uvedl výše, vzhledem k povaze plnění pořizovaného smlouvou se v šetřeném případě jedná o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veřejnou zakázku pravidelné povahy, jejíž předpokládaná hodnota tak musí být stanovena v souladu s § 19 zákona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postup dle § 19 odst. 1 zákona bude mít vůči § 18 odst. 3 zákona přednost. </a:t>
            </a:r>
            <a:r>
              <a:rPr lang="cs-CZ" sz="2000" dirty="0">
                <a:effectLst/>
                <a:latin typeface="Arial" panose="020B0604020202020204" pitchFamily="34" charset="0"/>
                <a:ea typeface="Calibri" panose="020F0502020204030204" pitchFamily="34" charset="0"/>
                <a:cs typeface="Times New Roman" panose="02020603050405020304" pitchFamily="18" charset="0"/>
              </a:rPr>
              <a:t>(53)</a:t>
            </a:r>
          </a:p>
        </p:txBody>
      </p:sp>
    </p:spTree>
    <p:extLst>
      <p:ext uri="{BB962C8B-B14F-4D97-AF65-F5344CB8AC3E}">
        <p14:creationId xmlns:p14="http://schemas.microsoft.com/office/powerpoint/2010/main" val="183130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Oznámení o výběru dodavatele / Vzorek</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120272195"/>
              </p:ext>
            </p:extLst>
          </p:nvPr>
        </p:nvGraphicFramePr>
        <p:xfrm>
          <a:off x="0" y="764703"/>
          <a:ext cx="9144000" cy="433137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3439">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ÚOHS-S0250/2023/VZ, č. j. ÚOHS-12238/2023/500</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439">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https://www.uohs.cz/cs/verejne-zakazky/sbirky-rozhodnuti/detail-19052.html</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3439">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Dodávky nemocničních lůžek včetně příslušenství a antidekubitních matrací pro Krajskou zdravotní, a.s., 2021 - část 1 „Elektrická nemocniční lůžka standard s matrací a příslušenstvím“</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3439">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15. 6.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40661">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Úřad vlády České republiky</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85605">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navrhovatele se 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94730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Oznámení o výběru dodavatele</a:t>
            </a:r>
          </a:p>
          <a:p>
            <a:pPr marL="0" indent="0" algn="just">
              <a:buNone/>
            </a:pPr>
            <a:r>
              <a:rPr lang="cs-CZ" sz="1900" b="1" dirty="0">
                <a:latin typeface="Arial" panose="020B0604020202020204" pitchFamily="34" charset="0"/>
                <a:cs typeface="Arial" panose="020B0604020202020204" pitchFamily="34" charset="0"/>
              </a:rPr>
              <a:t>Právní úprava: § 119 odst. 2 ZZVZ</a:t>
            </a:r>
          </a:p>
          <a:p>
            <a:pPr marL="355600" indent="-355600" algn="just">
              <a:buNone/>
            </a:pPr>
            <a:r>
              <a:rPr lang="cs-CZ" sz="1900" dirty="0">
                <a:latin typeface="Arial" panose="020B0604020202020204" pitchFamily="34" charset="0"/>
                <a:cs typeface="Arial" panose="020B0604020202020204" pitchFamily="34" charset="0"/>
              </a:rPr>
              <a:t>Zadavatel pořídí písemnou zprávu o hodnocení nabídek, ve které uvede</a:t>
            </a:r>
          </a:p>
          <a:p>
            <a:pPr marL="355600" indent="-355600" algn="just">
              <a:buNone/>
            </a:pPr>
            <a:r>
              <a:rPr lang="cs-CZ" sz="1900" dirty="0">
                <a:latin typeface="Arial" panose="020B0604020202020204" pitchFamily="34" charset="0"/>
                <a:cs typeface="Arial" panose="020B0604020202020204" pitchFamily="34" charset="0"/>
              </a:rPr>
              <a:t>a) identifikaci zadávacího řízení,</a:t>
            </a:r>
          </a:p>
          <a:p>
            <a:pPr marL="355600" indent="-355600" algn="just">
              <a:buNone/>
            </a:pPr>
            <a:r>
              <a:rPr lang="cs-CZ" sz="1900" dirty="0">
                <a:latin typeface="Arial" panose="020B0604020202020204" pitchFamily="34" charset="0"/>
                <a:cs typeface="Arial" panose="020B0604020202020204" pitchFamily="34" charset="0"/>
              </a:rPr>
              <a:t>b) fyzické osoby, které se na hodnocení podílely; za tyto osoby se považují zejména osoby, které provedly hodnocení nabídek včetně členů komise, pokud ji zadavatel k hodnocení sestavil, nebo přizvaných odborníků, pokud byly jejich závěry zohledněny při hodnocení,</a:t>
            </a:r>
          </a:p>
          <a:p>
            <a:pPr marL="355600" indent="-355600" algn="just">
              <a:buNone/>
            </a:pPr>
            <a:r>
              <a:rPr lang="cs-CZ" sz="1900" dirty="0">
                <a:latin typeface="Arial" panose="020B0604020202020204" pitchFamily="34" charset="0"/>
                <a:cs typeface="Arial" panose="020B0604020202020204" pitchFamily="34" charset="0"/>
              </a:rPr>
              <a:t>c) seznam hodnocených nabídek a</a:t>
            </a:r>
          </a:p>
          <a:p>
            <a:pPr marL="355600" indent="-355600" algn="just">
              <a:buNone/>
            </a:pPr>
            <a:r>
              <a:rPr lang="cs-CZ" sz="1900" dirty="0">
                <a:latin typeface="Arial" panose="020B0604020202020204" pitchFamily="34" charset="0"/>
                <a:cs typeface="Arial" panose="020B0604020202020204" pitchFamily="34" charset="0"/>
              </a:rPr>
              <a:t>d) popis hodnocení, ze kterého budou zřejmé</a:t>
            </a:r>
          </a:p>
          <a:p>
            <a:pPr marL="627063" indent="-355600" algn="just">
              <a:buNone/>
            </a:pPr>
            <a:r>
              <a:rPr lang="cs-CZ" sz="1900" dirty="0">
                <a:latin typeface="Arial" panose="020B0604020202020204" pitchFamily="34" charset="0"/>
                <a:cs typeface="Arial" panose="020B0604020202020204" pitchFamily="34" charset="0"/>
              </a:rPr>
              <a:t>1. hodnocené údaje z nabídek odpovídající kritériím hodnocení,</a:t>
            </a:r>
          </a:p>
          <a:p>
            <a:pPr marL="627063" indent="-355600" algn="just">
              <a:buNone/>
            </a:pPr>
            <a:r>
              <a:rPr lang="cs-CZ" sz="1900" dirty="0">
                <a:latin typeface="Arial" panose="020B0604020202020204" pitchFamily="34" charset="0"/>
                <a:cs typeface="Arial" panose="020B0604020202020204" pitchFamily="34" charset="0"/>
              </a:rPr>
              <a:t>2. popis hodnocení údajů z nabídek v jednotlivých kritériích hodnocení,</a:t>
            </a:r>
          </a:p>
          <a:p>
            <a:pPr marL="541338" indent="-269875" algn="just">
              <a:buNone/>
            </a:pPr>
            <a:r>
              <a:rPr lang="cs-CZ" sz="1900" dirty="0">
                <a:latin typeface="Arial" panose="020B0604020202020204" pitchFamily="34" charset="0"/>
                <a:cs typeface="Arial" panose="020B0604020202020204" pitchFamily="34" charset="0"/>
              </a:rPr>
              <a:t>3. popis srovnání hodnot získaných při hodnocení v jednotlivých kritériích hodnocení a</a:t>
            </a:r>
          </a:p>
          <a:p>
            <a:pPr marL="627063" indent="-355600" algn="just">
              <a:buNone/>
            </a:pPr>
            <a:r>
              <a:rPr lang="cs-CZ" sz="1900" dirty="0">
                <a:latin typeface="Arial" panose="020B0604020202020204" pitchFamily="34" charset="0"/>
                <a:cs typeface="Arial" panose="020B0604020202020204" pitchFamily="34" charset="0"/>
              </a:rPr>
              <a:t>4. výsledek hodnocení nabídek.</a:t>
            </a: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0662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1500" b="1" dirty="0">
                <a:latin typeface="Arial" panose="020B0604020202020204" pitchFamily="34" charset="0"/>
                <a:cs typeface="Arial" panose="020B0604020202020204" pitchFamily="34" charset="0"/>
              </a:rPr>
              <a:t>Právní úprava: § 123 ZZVZ</a:t>
            </a:r>
          </a:p>
          <a:p>
            <a:pPr marL="0" indent="0" algn="just">
              <a:lnSpc>
                <a:spcPct val="107000"/>
              </a:lnSpc>
              <a:spcAft>
                <a:spcPts val="800"/>
              </a:spcAft>
              <a:buNone/>
            </a:pP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Oznámení o výběru dodavatele zadavatel </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800"/>
              </a:spcAft>
              <a:buNone/>
            </a:pP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odešle bez zbytečného odkladu </a:t>
            </a: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 ukončení hodnocení nabídek nebo elektronické aukce, pokud byla použita. </a:t>
            </a: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od rozhodnutí o výběru dodavatele oznámení o výběru dodavatele všem účastníkům zadávacího řízení.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 výjimkou jednacího řízení bez uveřejnění </a:t>
            </a: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zadávacího řízení, v němž je jeden účastník zadávacího řízení,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musí být součástí tohoto oznámení</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zpráva o hodnocení nabídek, pokud proběhlo hodnocení nabídek,</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výsledek posouzení splnění podmínek účasti vybraného dodavatele, který bude obsahovat </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seznam dokladů, kterými vybraný dodavatel prokazoval kvalifikaci, </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a:t>
            </a: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seznam dokladů prokazujících kvalifikaci vybraného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dodavatele,</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u požadované profesní způsobilosti podle § 77 odst. 2, ekonomické kvalifikace a technické kvalifikace údaje rozhodné pro prokázání splnění jednotlivých kritérií kvalifikace,</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3. seznam dokladů nebo vzorků, jejichž předložení je podmínkou uzavření smlouvy, pokud si je zadavatel vyhradil podle § 104 písm. </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3. </a:t>
            </a: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seznam dokladů nebo vzorků prokazujících splnění požadavků zadavatele podle § 104 písm. a) vybraným dodavatelem, pokud si je zadavatel </a:t>
            </a:r>
            <a:r>
              <a:rPr lang="cs-CZ" sz="15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vyhradil,</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541338" indent="-269875" algn="just">
              <a:lnSpc>
                <a:spcPct val="107000"/>
              </a:lnSpc>
              <a:spcAft>
                <a:spcPts val="800"/>
              </a:spcAft>
              <a:buNone/>
            </a:pP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4. </a:t>
            </a:r>
            <a:r>
              <a:rPr lang="cs-CZ" sz="15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výsledek zkoušek vzorků, pokud si je zadavatel vyhradil podle § 104 písm. b).</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cs-CZ" sz="15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Údaje podle odstavce 1 písm. b) bodu 3 nebo 4 nemusí být součástí oznámení o výběru podle odstavce 1, pokud je zadavatel odešle všem účastníkům zadávacího řízení bez zbytečného odkladu od získání těchto dokladů nebo vzorků nebo od získání výsledků zkoušek vzorků.</a:t>
            </a:r>
            <a:endParaRPr lang="cs-CZ" sz="15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buNone/>
            </a:pPr>
            <a:endParaRPr lang="cs-CZ" sz="1900" b="1" dirty="0">
              <a:latin typeface="Arial" panose="020B0604020202020204" pitchFamily="34" charset="0"/>
              <a:cs typeface="Arial" panose="020B0604020202020204" pitchFamily="34" charset="0"/>
            </a:endParaRP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706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konstatuje,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je povinen uvést v oznámení o výběru dodavatele jen takové údaje, které mu ukládá zákon v § 123 zákona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ve zprávě o hodnocení nabídek takové údaje, které mu ukládá zákon v § 119 odst. 2 zákona </a:t>
            </a:r>
            <a:r>
              <a:rPr lang="cs-CZ" sz="2200" dirty="0">
                <a:effectLst/>
                <a:latin typeface="Arial" panose="020B0604020202020204" pitchFamily="34" charset="0"/>
                <a:ea typeface="Calibri" panose="020F0502020204030204" pitchFamily="34" charset="0"/>
                <a:cs typeface="Times New Roman" panose="02020603050405020304" pitchFamily="18" charset="0"/>
              </a:rPr>
              <a:t>(blíže viz předchozí bod odůvodnění tohoto rozhodnutí). V této souvislosti Úřad dodává, že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zákon však nestanoví, že by ve zprávě o hodnocení nabídek či v oznámení o výběru dodavatele byl zadavatel povinen uvádět další dodatečné informace nad rámec zákona. </a:t>
            </a:r>
            <a:r>
              <a:rPr lang="cs-CZ" sz="2200" dirty="0">
                <a:effectLst/>
                <a:latin typeface="Arial" panose="020B0604020202020204" pitchFamily="34" charset="0"/>
                <a:ea typeface="Calibri" panose="020F0502020204030204" pitchFamily="34" charset="0"/>
                <a:cs typeface="Times New Roman" panose="02020603050405020304" pitchFamily="18" charset="0"/>
              </a:rPr>
              <a:t>(133)</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uzavírá, že dle výše uvedeného tedy zadavatel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nebyl</a:t>
            </a:r>
            <a:r>
              <a:rPr lang="cs-CZ" sz="2200" dirty="0">
                <a:effectLst/>
                <a:latin typeface="Arial" panose="020B0604020202020204" pitchFamily="34" charset="0"/>
                <a:ea typeface="Calibri" panose="020F0502020204030204" pitchFamily="34" charset="0"/>
                <a:cs typeface="Times New Roman" panose="02020603050405020304" pitchFamily="18" charset="0"/>
              </a:rPr>
              <a:t> v daném případě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povinen uvádět</a:t>
            </a:r>
            <a:r>
              <a:rPr lang="cs-CZ" sz="2200" dirty="0">
                <a:effectLst/>
                <a:latin typeface="Arial" panose="020B0604020202020204" pitchFamily="34" charset="0"/>
                <a:ea typeface="Calibri" panose="020F0502020204030204" pitchFamily="34" charset="0"/>
                <a:cs typeface="Times New Roman" panose="02020603050405020304" pitchFamily="18" charset="0"/>
              </a:rPr>
              <a:t> v oznámení o výběru dodavatele ani ve zprávě o hodnocení nabídek skutečnosti nad rámec povinných náležitostí dle zákona,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např. informace týkající se obchodního označení plnění nabízeného vybraným dodavatelem či informace o splnění či nesplnění technických parametrů (technických podmínek) stanovených zadavatelem</a:t>
            </a:r>
            <a:r>
              <a:rPr lang="cs-CZ" sz="2200" dirty="0">
                <a:effectLst/>
                <a:latin typeface="Arial" panose="020B0604020202020204" pitchFamily="34" charset="0"/>
                <a:ea typeface="Calibri" panose="020F0502020204030204" pitchFamily="34" charset="0"/>
                <a:cs typeface="Times New Roman" panose="02020603050405020304" pitchFamily="18" charset="0"/>
              </a:rPr>
              <a:t>, jak požadoval navrhovatel. (134)</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3493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Je to z toho důvodu, že ZZVZ stanoví jasné obsahové náležitosti obou dokumentů, aby zadavatelé, dodavatelé, ale i např. Úřad měli postaveno najisto, jaké informace v nich musí, a naopak nemusí být. Pokud by se na základě zásady transparentnosti dovodilo, že zadavatelé jsou v těchto dokumentech povinni uvádět další údaje, jednak by se jednalo o požadavek, který by byl v rozporu s výslovným zněním § 119 odst. 2, resp. § 123 ZZVZ, a jednak by to na straně zadavatelů způsobilo nepřijatelnou nejistotu ohledně toho, jak mají oznámení o výběru, resp. zprávu o hodnocení nabídek zpracovat. Lze tedy shrnout,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ZZVZ jednoznačně určil, jaké mají dané dokumenty obsahovat údaje </a:t>
            </a:r>
            <a:r>
              <a:rPr lang="cs-CZ" sz="2200" dirty="0">
                <a:effectLst/>
                <a:latin typeface="Arial" panose="020B0604020202020204" pitchFamily="34" charset="0"/>
                <a:ea typeface="Calibri" panose="020F0502020204030204" pitchFamily="34" charset="0"/>
                <a:cs typeface="Times New Roman" panose="02020603050405020304" pitchFamily="18" charset="0"/>
              </a:rPr>
              <a:t>(přičemž se nejedná o všechny myslitelné informace),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v pravomoci Úřadu není dovozovat jejich další náležitosti, a to ani v návaznosti na zásadu transparentnosti. </a:t>
            </a:r>
            <a:r>
              <a:rPr lang="cs-CZ" sz="2200" dirty="0">
                <a:effectLst/>
                <a:latin typeface="Arial" panose="020B0604020202020204" pitchFamily="34" charset="0"/>
                <a:ea typeface="Calibri" panose="020F0502020204030204" pitchFamily="34" charset="0"/>
                <a:cs typeface="Times New Roman" panose="02020603050405020304" pitchFamily="18" charset="0"/>
              </a:rPr>
              <a:t>(48)</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3424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ctr">
              <a:buNone/>
            </a:pPr>
            <a:r>
              <a:rPr lang="cs-CZ" sz="2400" b="1" dirty="0">
                <a:latin typeface="Arial" panose="020B0604020202020204" pitchFamily="34" charset="0"/>
                <a:cs typeface="Arial" panose="020B0604020202020204" pitchFamily="34" charset="0"/>
              </a:rPr>
              <a:t>Vzorek</a:t>
            </a:r>
          </a:p>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čl. 3 „Vymezení plnění veřejné zakázky“ zadávací dokumentace se mj. uvádí:</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upozorňuje, že je oprávněn </a:t>
            </a:r>
            <a:r>
              <a:rPr lang="cs-CZ" sz="2200" i="1" dirty="0">
                <a:effectLst/>
                <a:latin typeface="Arial" panose="020B0604020202020204" pitchFamily="34" charset="0"/>
                <a:ea typeface="Calibri" panose="020F0502020204030204" pitchFamily="34" charset="0"/>
                <a:cs typeface="Times New Roman" panose="02020603050405020304" pitchFamily="18" charset="0"/>
              </a:rPr>
              <a:t>pro účely zajištění řádného průběhu zadávacího řízení, tj. pro ověření, zda nabízený předmět plnění splňuje všechny zadavatelem požadované technické, kvalitativní a funkční parametry, požadovat, aby účastník objasnil svou nabídku, tj. </a:t>
            </a:r>
            <a:r>
              <a:rPr lang="cs-CZ" sz="22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požadovat v rámci posouzení nabídek, předložení a předvedení vzorku nabízeného plnění </a:t>
            </a:r>
            <a:r>
              <a:rPr lang="cs-CZ" sz="2200" i="1" dirty="0">
                <a:effectLst/>
                <a:latin typeface="Arial" panose="020B0604020202020204" pitchFamily="34" charset="0"/>
                <a:ea typeface="Calibri" panose="020F0502020204030204" pitchFamily="34" charset="0"/>
                <a:cs typeface="Times New Roman" panose="02020603050405020304" pitchFamily="18" charset="0"/>
              </a:rPr>
              <a:t>v úrovni všech parametrů požadovaných v zadávací dokumentaci</a:t>
            </a:r>
            <a:r>
              <a:rPr lang="cs-CZ" sz="2200" dirty="0">
                <a:effectLst/>
                <a:latin typeface="Arial" panose="020B0604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249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288349"/>
          </a:xfrm>
          <a:prstGeom prst="rect">
            <a:avLst/>
          </a:prstGeom>
        </p:spPr>
        <p:txBody>
          <a:bodyPr vert="horz" wrap="square" lIns="0" tIns="13335" rIns="0" bIns="0" rtlCol="0">
            <a:spAutoFit/>
          </a:bodyPr>
          <a:lstStyle/>
          <a:p>
            <a:pPr>
              <a:lnSpc>
                <a:spcPct val="107000"/>
              </a:lnSpc>
              <a:spcAft>
                <a:spcPts val="800"/>
              </a:spcAft>
            </a:pPr>
            <a:r>
              <a:rPr lang="cs-CZ" sz="1800" b="1" dirty="0">
                <a:effectLst/>
                <a:latin typeface="Arial" panose="020B0604020202020204" pitchFamily="34" charset="0"/>
                <a:ea typeface="Calibri" panose="020F0502020204030204" pitchFamily="34" charset="0"/>
                <a:cs typeface="Times New Roman" panose="02020603050405020304" pitchFamily="18" charset="0"/>
              </a:rPr>
              <a:t>Referenční zakázky</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757873750"/>
              </p:ext>
            </p:extLst>
          </p:nvPr>
        </p:nvGraphicFramePr>
        <p:xfrm>
          <a:off x="0" y="764703"/>
          <a:ext cx="9144000" cy="4298826"/>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3439">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ÚOHS-R0037/2023/VZ, č. j. ÚOHS-15161/2023/161</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439">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https://www.uohs.cz/cs/verejne-zakazky/sbirky-rozhodnuti/detail-18949.html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343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Odbavovací systém pro DSZO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3439">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 6.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419709">
                <a:tc>
                  <a:txBody>
                    <a:bodyPr/>
                    <a:lstStyle/>
                    <a:p>
                      <a:pPr marL="342900" lvl="0" indent="-342900" algn="just">
                        <a:lnSpc>
                          <a:spcPct val="107000"/>
                        </a:lnSpc>
                        <a:spcAft>
                          <a:spcPts val="800"/>
                        </a:spcAft>
                        <a:buFont typeface="+mj-lt"/>
                        <a:buAutoNum type="arabicPeriod"/>
                        <a:tabLst>
                          <a:tab pos="457200" algn="l"/>
                        </a:tabLs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Dopravní společnost Zlín – Otrokovice,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 TEST ČR spol. s 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EMLINES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Future technologies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8560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Výroky II, III a V rozhodnutí Úřadu pro ochranu hospodářské soutěže </a:t>
                      </a:r>
                      <a:r>
                        <a:rPr lang="cs-CZ" sz="20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zn. ÚOHS-S0609/2022/VZ, č. j. ÚOHS-07559/2023/500 ze dne 21. 2. 2023 ruším a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zastavuji</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335639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 39 odst. 5 ZZVZ</a:t>
            </a:r>
          </a:p>
          <a:p>
            <a:pPr algn="just">
              <a:lnSpc>
                <a:spcPct val="107000"/>
              </a:lnSpc>
              <a:spcAft>
                <a:spcPts val="800"/>
              </a:spcAft>
            </a:pP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(5)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 průběhu zadávacího řízení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Posouzení splnění podmínek účasti nebo hodnocení kritérií podle odstavce 3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vychází z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provede na základě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údajů, dokladů, vzorků nebo modelů poskytnutých účastníkem zadávacího řízení. Zadavatel může ověřovat věrohodnost poskytnutých údajů, dokladů, vzorků nebo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modelů. Zadavatel si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modelů a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může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údaje, doklady, vzorky nebo modely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si je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opatřovat také </a:t>
            </a:r>
            <a:r>
              <a:rPr lang="cs-CZ" sz="24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sám, pokud nejde o údaje, doklady, vzorky nebo modely, které budou hodnoceny podle kritérií hodnocení. </a:t>
            </a:r>
            <a:r>
              <a:rPr lang="cs-CZ" sz="24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sám. </a:t>
            </a:r>
            <a:r>
              <a:rPr lang="cs-CZ" sz="24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Vzorky může zadavatel podrobovat zkouškám a vycházet z výsledků těchto zkoušek.</a:t>
            </a:r>
            <a:endParaRPr lang="cs-CZ"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7599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Předseda Úřadu v druhostupňovém rozhodnutí konstatoval, že v posuzovaném případě nedošlo k zakázané změně nabídnutého předmětu plnění a v bodě 46. odůvodnění druhostupňového rozhodnutí v této souvislosti uvedl, že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t>
            </a:r>
            <a:r>
              <a:rPr lang="cs-CZ" sz="2000" i="1"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adavatel</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totiž v zadávacích podmínkách nepožadoval, aby součástí podaných nabídek byly vzorky plnění</a:t>
            </a:r>
            <a:r>
              <a:rPr lang="cs-CZ" sz="2000" i="1" dirty="0">
                <a:effectLst/>
                <a:latin typeface="Arial" panose="020B0604020202020204" pitchFamily="34" charset="0"/>
                <a:ea typeface="Calibri" panose="020F0502020204030204" pitchFamily="34" charset="0"/>
                <a:cs typeface="Times New Roman" panose="02020603050405020304" pitchFamily="18" charset="0"/>
              </a:rPr>
              <a:t>, a proto součástí nabídky vybraného dodavatele neměl být (a ani nebyl) vzorek lůžka GENEO.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takovém případě nelze první předvedení vzorku plnění vybraným dodavatelem považovat za doplnění jeho nabídky o vzorek plnění, který v ní chyběl</a:t>
            </a:r>
            <a:r>
              <a:rPr lang="cs-CZ" sz="2000" i="1"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druhé předvedení vzorku za změnu nabídky (pokud by se vzorky lišily).</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Dle předsedy Úřadu mělo první předvedení vzorku plnění společnosti PROMA REHA a jeho případná změna za účelem jeho druhého předvedení (stejně jako předložení návodu k použití lůžka nad rámce nabídky po lhůtě pro podání nabídek a jeho případná změna) jiný význam než doplnit a změnit podanou nabídku, a proto je nezbytné tyto úkony zadavatele a společnosti PROMA REHA právně kvalifikovat jiným způsobem než jako změnu nabídky ve smyslu § 46 odst. 2 zákona. (186)</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6134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a:t>
            </a:r>
            <a:r>
              <a:rPr lang="cs-CZ" sz="1800" i="1"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Tato zadávací podmínka konkretizuje a rozvádí obecné právo zadavatelů vymezené v § 39 odst. 5 zákona </a:t>
            </a:r>
            <a:r>
              <a:rPr lang="cs-CZ" sz="1800" dirty="0">
                <a:effectLst/>
                <a:latin typeface="Arial" panose="020B0604020202020204" pitchFamily="34" charset="0"/>
                <a:ea typeface="Calibri" panose="020F0502020204030204" pitchFamily="34" charset="0"/>
                <a:cs typeface="Times New Roman" panose="02020603050405020304" pitchFamily="18" charset="0"/>
              </a:rPr>
              <a:t>ověřovat věrohodnost poskytnutých údajů, dokladů, vzorků nebo modelů, které si zadavatel může opatřovat také sám. Vzorky může zadavatel podrobovat zkouškám a vycházet z výsledků těchto zkoušek. V posuzovaném případě tak účelem případného předvedení vzorků plnění ve smyslu čl. 3 zadávací dokumentace mělo být zejména ověření toho, že nabídka je reálná a že v ní obsažené údaje a doklady odpovídají skutečnosti. (187)</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Předseda Úřadu dále v bodě 57. odůvodnění druhostupňového rozhodnutí doplnil, že </a:t>
            </a:r>
            <a:r>
              <a:rPr lang="cs-CZ" sz="18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„[r]</a:t>
            </a:r>
            <a:r>
              <a:rPr lang="cs-CZ" sz="1800" i="1"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ovněž</a:t>
            </a:r>
            <a:r>
              <a:rPr lang="cs-CZ" sz="18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z žádného ustanovení ZZVZ či zadávacích podmínek nevyplývá, že by účastníci zadávacího řízení byli povinni disponovat v okamžiku podání nabídky vzorkem plnění</a:t>
            </a:r>
            <a:r>
              <a:rPr lang="cs-CZ" sz="18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který plně odpovídá jejich nabídce </a:t>
            </a:r>
            <a:r>
              <a:rPr lang="cs-CZ" sz="1800" i="1" dirty="0">
                <a:effectLst/>
                <a:latin typeface="Arial" panose="020B0604020202020204" pitchFamily="34" charset="0"/>
                <a:ea typeface="Calibri" panose="020F0502020204030204" pitchFamily="34" charset="0"/>
                <a:cs typeface="Times New Roman" panose="02020603050405020304" pitchFamily="18" charset="0"/>
              </a:rPr>
              <a:t>(tzn. že by museli mít skladem minimálně jeden kus předmětného lůžka). A naopak ze skutečnosti, že účastník zadávacího řízení případně předložil za účelem předvedení vadný vzorek plnění, nelze automaticky dovozovat, že v době podání nabídky bezvadným vzorkem plnění vůbec nedisponoval (např. mohlo dojít k tomu, že přivezl na předvedení vzorku plnění ‚pouze’ vadný kus či nesprávný vzorek)</a:t>
            </a:r>
            <a:r>
              <a:rPr lang="cs-CZ" sz="1800" dirty="0">
                <a:effectLst/>
                <a:latin typeface="Arial" panose="020B0604020202020204" pitchFamily="34" charset="0"/>
                <a:ea typeface="Calibri" panose="020F0502020204030204" pitchFamily="34" charset="0"/>
                <a:cs typeface="Times New Roman" panose="02020603050405020304" pitchFamily="18" charset="0"/>
              </a:rPr>
              <a:t>.“ Podpůrně lze rovněž odkázat na velice obdobnou právní úpravu § 122 odst. 3 písm. b) zákona a § 122 odst. 6 zákona, která se vztahuje pouze k vybranému dodavateli (blíže viz body 58. a 59. odůvodnění druhostupňového rozhodnutí). (190)</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226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179512" y="332656"/>
            <a:ext cx="8784976"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Odkazy na výrobky a výrobce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760643892"/>
              </p:ext>
            </p:extLst>
          </p:nvPr>
        </p:nvGraphicFramePr>
        <p:xfrm>
          <a:off x="0" y="764703"/>
          <a:ext cx="9144000" cy="460026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33439">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ÚOHS-S0321/2022/VZ, č. j. ÚOHS-13168/2023/523</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33439">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https://www.uohs.cz/cs/verejne-zakazky/sbirky-rozhodnuti/detail-19001.html</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3343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Kola sportovní pro ASC DUKLA - 2019 / Kola sportovní pro ASC DUKLA - 2020 / Kola sportovní - nákup 2021</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33439">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15. 6.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40661">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Ministerstvo obrany</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885605">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pokračování v přestupku podle § 268 odst. 1 písm. b) ZZVZ, když stanovil zadávací podmínky v rozporu s ustanovením § 89 odst. 5 a 6 ZZVZ tak, že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zvýhodnil určité dodavatele a výrobky tím, že stanovil technické podmínky prostřednictvím odkazů na určité výrobky, příp. výrobce</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885605">
                <a:tc>
                  <a:txBody>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Podán rozklad – ÚOHS-R0054/2023/VZ, rozhodnutí potvrzeno, rozklad zamítnut.</a:t>
                      </a: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828861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400" b="1" dirty="0">
                <a:latin typeface="Arial" panose="020B0604020202020204" pitchFamily="34" charset="0"/>
                <a:cs typeface="Arial" panose="020B0604020202020204" pitchFamily="34" charset="0"/>
              </a:rPr>
              <a:t>Právní úprava: § 89 ZZVZ</a:t>
            </a:r>
          </a:p>
          <a:p>
            <a:pPr marL="0" indent="0" algn="just">
              <a:buNone/>
            </a:pPr>
            <a:r>
              <a:rPr lang="cs-CZ" sz="2400" dirty="0">
                <a:latin typeface="Arial" panose="020B0604020202020204" pitchFamily="34" charset="0"/>
                <a:cs typeface="Arial" panose="020B0604020202020204" pitchFamily="34" charset="0"/>
              </a:rPr>
              <a:t>(5) Není-li to odůvodněno předmětem veřejné zakázky, zadavatel nesmí zvýhodnit nebo znevýhodnit určité dodavatele nebo výrobky tím, že technické podmínky stanoví prostřednictvím přímého nebo nepřímého odkazu na</a:t>
            </a:r>
          </a:p>
          <a:p>
            <a:pPr marL="541338" indent="-269875" algn="just">
              <a:buNone/>
            </a:pPr>
            <a:r>
              <a:rPr lang="cs-CZ" sz="2400" dirty="0">
                <a:latin typeface="Arial" panose="020B0604020202020204" pitchFamily="34" charset="0"/>
                <a:cs typeface="Arial" panose="020B0604020202020204" pitchFamily="34" charset="0"/>
              </a:rPr>
              <a:t>a) určité dodavatele nebo výrobky, nebo</a:t>
            </a:r>
          </a:p>
          <a:p>
            <a:pPr marL="541338" indent="-269875" algn="just">
              <a:buNone/>
            </a:pPr>
            <a:r>
              <a:rPr lang="cs-CZ" sz="2400" dirty="0">
                <a:latin typeface="Arial" panose="020B0604020202020204" pitchFamily="34" charset="0"/>
                <a:cs typeface="Arial" panose="020B0604020202020204" pitchFamily="34" charset="0"/>
              </a:rPr>
              <a:t>b) patenty na vynálezy, užitné vzory, průmyslové vzory, ochranné známky nebo označení původu.</a:t>
            </a:r>
          </a:p>
          <a:p>
            <a:pPr marL="0" indent="0" algn="just">
              <a:buNone/>
            </a:pPr>
            <a:r>
              <a:rPr lang="cs-CZ" sz="2400" dirty="0">
                <a:latin typeface="Arial" panose="020B0604020202020204" pitchFamily="34" charset="0"/>
                <a:cs typeface="Arial" panose="020B0604020202020204" pitchFamily="34" charset="0"/>
              </a:rPr>
              <a:t> </a:t>
            </a:r>
          </a:p>
          <a:p>
            <a:pPr marL="0" indent="0" algn="just">
              <a:buNone/>
            </a:pPr>
            <a:r>
              <a:rPr lang="cs-CZ" sz="2400" dirty="0">
                <a:latin typeface="Arial" panose="020B0604020202020204" pitchFamily="34" charset="0"/>
                <a:cs typeface="Arial" panose="020B0604020202020204" pitchFamily="34" charset="0"/>
              </a:rPr>
              <a:t>(6) Odkaz podle odstavce 5 písm. a) nebo b) může zadavatel použít, pokud stanovení technických podmínek podle odstavce 1 nemůže být dostatečně přesné nebo srozumitelné. U každého takového odkazu zadavatel uvede možnost nabídnout rovnocenné řešení.</a:t>
            </a:r>
          </a:p>
          <a:p>
            <a:pPr marL="0" indent="0" algn="just">
              <a:buNone/>
            </a:pPr>
            <a:endParaRPr lang="cs-CZ" sz="1900" b="1" dirty="0">
              <a:latin typeface="Arial" panose="020B0604020202020204" pitchFamily="34" charset="0"/>
              <a:cs typeface="Arial" panose="020B0604020202020204" pitchFamily="34" charset="0"/>
            </a:endParaRP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1528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597352"/>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lnSpc>
                <a:spcPct val="107000"/>
              </a:lnSpc>
              <a:spcAft>
                <a:spcPts val="800"/>
              </a:spcAft>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graphicFrame>
        <p:nvGraphicFramePr>
          <p:cNvPr id="3" name="Tabulka 2">
            <a:extLst>
              <a:ext uri="{FF2B5EF4-FFF2-40B4-BE49-F238E27FC236}">
                <a16:creationId xmlns:a16="http://schemas.microsoft.com/office/drawing/2014/main" id="{ACDA2CFE-CF1E-BED3-9A89-A6EE553DBED6}"/>
              </a:ext>
            </a:extLst>
          </p:cNvPr>
          <p:cNvGraphicFramePr>
            <a:graphicFrameLocks noGrp="1"/>
          </p:cNvGraphicFramePr>
          <p:nvPr>
            <p:extLst>
              <p:ext uri="{D42A27DB-BD31-4B8C-83A1-F6EECF244321}">
                <p14:modId xmlns:p14="http://schemas.microsoft.com/office/powerpoint/2010/main" val="3730979183"/>
              </p:ext>
            </p:extLst>
          </p:nvPr>
        </p:nvGraphicFramePr>
        <p:xfrm>
          <a:off x="251520" y="1196752"/>
          <a:ext cx="8640960" cy="5250066"/>
        </p:xfrm>
        <a:graphic>
          <a:graphicData uri="http://schemas.openxmlformats.org/drawingml/2006/table">
            <a:tbl>
              <a:tblPr firstRow="1" firstCol="1" bandRow="1">
                <a:tableStyleId>{5C22544A-7EE6-4342-B048-85BDC9FD1C3A}</a:tableStyleId>
              </a:tblPr>
              <a:tblGrid>
                <a:gridCol w="3505750">
                  <a:extLst>
                    <a:ext uri="{9D8B030D-6E8A-4147-A177-3AD203B41FA5}">
                      <a16:colId xmlns:a16="http://schemas.microsoft.com/office/drawing/2014/main" val="4272904453"/>
                    </a:ext>
                  </a:extLst>
                </a:gridCol>
                <a:gridCol w="1748054">
                  <a:extLst>
                    <a:ext uri="{9D8B030D-6E8A-4147-A177-3AD203B41FA5}">
                      <a16:colId xmlns:a16="http://schemas.microsoft.com/office/drawing/2014/main" val="1530445336"/>
                    </a:ext>
                  </a:extLst>
                </a:gridCol>
                <a:gridCol w="3387156">
                  <a:extLst>
                    <a:ext uri="{9D8B030D-6E8A-4147-A177-3AD203B41FA5}">
                      <a16:colId xmlns:a16="http://schemas.microsoft.com/office/drawing/2014/main" val="1568439511"/>
                    </a:ext>
                  </a:extLst>
                </a:gridCol>
              </a:tblGrid>
              <a:tr h="477169">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Odkaz na výrobky/výrobce v přílohách č. 1a) a 1b) ZD 1</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Výrobce</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Zdroje</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extLst>
                  <a:ext uri="{0D108BD9-81ED-4DB2-BD59-A6C34878D82A}">
                    <a16:rowId xmlns:a16="http://schemas.microsoft.com/office/drawing/2014/main" val="2306441121"/>
                  </a:ext>
                </a:extLst>
              </a:tr>
              <a:tr h="1391282">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RÁM Tarmac SL6, karbon FACT 10r, Rider-First Engineered ™, OSBB, čisté směrování, vnitřní integrovaná sedlovka, zadní rozteč 130 mm, ráfková brzda s přímým uložením</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dirty="0" err="1">
                          <a:effectLst/>
                          <a:latin typeface="Arial" panose="020B0604020202020204" pitchFamily="34" charset="0"/>
                          <a:cs typeface="Arial" panose="020B0604020202020204" pitchFamily="34" charset="0"/>
                        </a:rPr>
                        <a:t>Specialized</a:t>
                      </a:r>
                      <a:r>
                        <a:rPr lang="cs-CZ" sz="1600" dirty="0">
                          <a:effectLst/>
                          <a:latin typeface="Arial" panose="020B0604020202020204" pitchFamily="34" charset="0"/>
                          <a:cs typeface="Arial" panose="020B0604020202020204" pitchFamily="34" charset="0"/>
                        </a:rPr>
                        <a:t> </a:t>
                      </a:r>
                      <a:r>
                        <a:rPr lang="cs-CZ" sz="1600" dirty="0" err="1">
                          <a:effectLst/>
                          <a:latin typeface="Arial" panose="020B0604020202020204" pitchFamily="34" charset="0"/>
                          <a:cs typeface="Arial" panose="020B0604020202020204" pitchFamily="34" charset="0"/>
                        </a:rPr>
                        <a:t>Bicycle</a:t>
                      </a:r>
                      <a:r>
                        <a:rPr lang="cs-CZ" sz="1600" dirty="0">
                          <a:effectLst/>
                          <a:latin typeface="Arial" panose="020B0604020202020204" pitchFamily="34" charset="0"/>
                          <a:cs typeface="Arial" panose="020B0604020202020204" pitchFamily="34" charset="0"/>
                        </a:rPr>
                        <a:t> </a:t>
                      </a:r>
                      <a:r>
                        <a:rPr lang="cs-CZ" sz="1600" dirty="0" err="1">
                          <a:effectLst/>
                          <a:latin typeface="Arial" panose="020B0604020202020204" pitchFamily="34" charset="0"/>
                          <a:cs typeface="Arial" panose="020B0604020202020204" pitchFamily="34" charset="0"/>
                        </a:rPr>
                        <a:t>Components</a:t>
                      </a:r>
                      <a:r>
                        <a:rPr lang="cs-CZ" sz="1600" dirty="0">
                          <a:effectLst/>
                          <a:latin typeface="Arial" panose="020B0604020202020204" pitchFamily="34" charset="0"/>
                          <a:cs typeface="Arial" panose="020B0604020202020204" pitchFamily="34" charset="0"/>
                        </a:rPr>
                        <a:t>, Inc.</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https://www.specialized.com/us/en/rider-first-engineered</a:t>
                      </a:r>
                    </a:p>
                    <a:p>
                      <a:pPr>
                        <a:lnSpc>
                          <a:spcPct val="107000"/>
                        </a:lnSpc>
                        <a:spcAft>
                          <a:spcPts val="800"/>
                        </a:spcAft>
                      </a:pPr>
                      <a:r>
                        <a:rPr lang="cs-CZ" sz="1600">
                          <a:effectLst/>
                          <a:latin typeface="Arial" panose="020B0604020202020204" pitchFamily="34" charset="0"/>
                          <a:cs typeface="Arial" panose="020B0604020202020204" pitchFamily="34" charset="0"/>
                        </a:rPr>
                        <a:t>https://ramy.heureka.cz/ram-specialized-tarmac-sl6-pro-2019/#specifikace/</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extLst>
                  <a:ext uri="{0D108BD9-81ED-4DB2-BD59-A6C34878D82A}">
                    <a16:rowId xmlns:a16="http://schemas.microsoft.com/office/drawing/2014/main" val="3337199179"/>
                  </a:ext>
                </a:extLst>
              </a:tr>
              <a:tr h="1676049">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STŘED Praxis, BB30 pro Shimano </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Praxis Works LLC</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https://praxiscycles.com/wp-content/uploads/SHIM-BBPF30-DIGITAL-REVD-6.15.22.pdf</a:t>
                      </a:r>
                    </a:p>
                    <a:p>
                      <a:pPr>
                        <a:lnSpc>
                          <a:spcPct val="107000"/>
                        </a:lnSpc>
                        <a:spcAft>
                          <a:spcPts val="800"/>
                        </a:spcAft>
                      </a:pPr>
                      <a:r>
                        <a:rPr lang="cs-CZ" sz="1600">
                          <a:effectLst/>
                          <a:latin typeface="Arial" panose="020B0604020202020204" pitchFamily="34" charset="0"/>
                          <a:cs typeface="Arial" panose="020B0604020202020204" pitchFamily="34" charset="0"/>
                        </a:rPr>
                        <a:t>https://protocycles.cz/shop/cs/3405-praxis-shimano-road-bb30-pf30b.html</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extLst>
                  <a:ext uri="{0D108BD9-81ED-4DB2-BD59-A6C34878D82A}">
                    <a16:rowId xmlns:a16="http://schemas.microsoft.com/office/drawing/2014/main" val="2090045373"/>
                  </a:ext>
                </a:extLst>
              </a:tr>
              <a:tr h="1352044">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SADA Shimano Ultegra DI 2 8050 (přehazovačka 11s, přesmykač, přední a zadní brzda) </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a:effectLst/>
                          <a:latin typeface="Arial" panose="020B0604020202020204" pitchFamily="34" charset="0"/>
                          <a:cs typeface="Arial" panose="020B0604020202020204" pitchFamily="34" charset="0"/>
                        </a:rPr>
                        <a:t>SHIMANO INC.</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tc>
                  <a:txBody>
                    <a:bodyPr/>
                    <a:lstStyle/>
                    <a:p>
                      <a:pPr>
                        <a:lnSpc>
                          <a:spcPct val="107000"/>
                        </a:lnSpc>
                        <a:spcAft>
                          <a:spcPts val="800"/>
                        </a:spcAft>
                      </a:pPr>
                      <a:r>
                        <a:rPr lang="cs-CZ" sz="1600" dirty="0">
                          <a:effectLst/>
                          <a:latin typeface="Arial" panose="020B0604020202020204" pitchFamily="34" charset="0"/>
                          <a:cs typeface="Arial" panose="020B0604020202020204" pitchFamily="34" charset="0"/>
                        </a:rPr>
                        <a:t>https://bike.shimano.com/en-EU/product/component/ultegra-r8050-di2.html</a:t>
                      </a:r>
                    </a:p>
                    <a:p>
                      <a:pPr>
                        <a:lnSpc>
                          <a:spcPct val="107000"/>
                        </a:lnSpc>
                        <a:spcAft>
                          <a:spcPts val="800"/>
                        </a:spcAft>
                      </a:pPr>
                      <a:r>
                        <a:rPr lang="cs-CZ" sz="1600" dirty="0">
                          <a:effectLst/>
                          <a:latin typeface="Arial" panose="020B0604020202020204" pitchFamily="34" charset="0"/>
                          <a:cs typeface="Arial" panose="020B0604020202020204" pitchFamily="34" charset="0"/>
                        </a:rPr>
                        <a:t>https://www.kolokram.cz/sada-shimano-ultegra-di2-r8050-11s-p192986/?vid=131886</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marL="5966" marR="5966" marT="5966" marB="5966" anchor="ctr"/>
                </a:tc>
                <a:extLst>
                  <a:ext uri="{0D108BD9-81ED-4DB2-BD59-A6C34878D82A}">
                    <a16:rowId xmlns:a16="http://schemas.microsoft.com/office/drawing/2014/main" val="2139148943"/>
                  </a:ext>
                </a:extLst>
              </a:tr>
            </a:tbl>
          </a:graphicData>
        </a:graphic>
      </p:graphicFrame>
    </p:spTree>
    <p:extLst>
      <p:ext uri="{BB962C8B-B14F-4D97-AF65-F5344CB8AC3E}">
        <p14:creationId xmlns:p14="http://schemas.microsoft.com/office/powerpoint/2010/main" val="1059633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uvádí, že předmětem plnění veřejné zakázky v jejich jednotlivých částech je dodávka konkrétních závodních kol, což lze obecně považovat za specifický předmět veřejné zakázky. Je však nade vší pochybnost zřejmé, že jednotlivé zadavatelem poptávané komponenty jízdních kol jsou technické výrobky, které lze dostatečně přesně a srozumitelně popsat pomocí technických parametrů, které od nich zadavatel očekává. Ani v tomto šetřeném případě nebyly naplněny podmínky pro aplikaci ustanovení § 89 odst. 6 zákona. Předseda Úřadu např. v rozhodnutí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sp</a:t>
            </a:r>
            <a:r>
              <a:rPr lang="cs-CZ" sz="2000" dirty="0">
                <a:effectLst/>
                <a:latin typeface="Arial" panose="020B0604020202020204" pitchFamily="34" charset="0"/>
                <a:ea typeface="Calibri" panose="020F0502020204030204" pitchFamily="34" charset="0"/>
                <a:cs typeface="Times New Roman" panose="02020603050405020304" pitchFamily="18" charset="0"/>
              </a:rPr>
              <a:t>. zn. ÚOHS-R0153/2018/VZ zdůrazňuje,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zadavatel odkaz v zadávací dokumentaci použije,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být schopen s ohledem na zásadu transparentnosti tento postup odůvodnit a doložit.</a:t>
            </a:r>
            <a:r>
              <a:rPr lang="cs-CZ" sz="20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odůvodnil přímé odkazy z příloh 1a) až 1j) ZD 1, příloh 1a) až 1d), 1f) a 1g) ZD 2 a v příloh 1a) až 1f) ZD 3 požadavkem na kvalitu plnění, nicméně, jak již Úřad dovodil výše,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kvalita sama o sobě nikdy nemůže být důvodem pro přímý odkaz. </a:t>
            </a:r>
            <a:r>
              <a:rPr lang="cs-CZ" sz="2000" dirty="0">
                <a:effectLst/>
                <a:latin typeface="Arial" panose="020B0604020202020204" pitchFamily="34" charset="0"/>
                <a:ea typeface="Calibri" panose="020F0502020204030204" pitchFamily="34" charset="0"/>
                <a:cs typeface="Times New Roman" panose="02020603050405020304" pitchFamily="18" charset="0"/>
              </a:rPr>
              <a:t>Tu Úřad akcentuje, že nijak nezpochybňuje motivaci zadavatele pro získání kvalitního plnění, nicméně jako nezákonný se jeví způsob, který zadavatel aplikoval a který odporuje smyslu zákona, resp. v něm výslovně uvedeným pravidlům. (167)</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0021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na tomto místě doplňuje, že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pokud lze předmět veřejné zakázky vymezit dostatečně přesně a srozumitelně pouze prostřednictvím technických podmínek podle § 89 odst. 1 zákona, a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přesto v zadávacích podmínkách odkaz uvede,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není pak dokonce relevantní ani skutečnost, že u každého takového odkazu připustí možnost nabídnout rovnocenné řešení.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Porušení zákona se totiž zadavatel dopustil již tím, že ačkoliv to předmět veřejné zakázky umožňoval, nevymezil jej pouze prostřednictvím technických podmínek ve smyslu 89 odst. 1 zákona, nýbrž za účelem jeho specifikace současně použil odkaz dle § 89 odst. 5 písm. a) nebo b) zákona. (169)</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4882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Pod každou z tabulek s odkazy na konkrétní výrobky nebo výrobce je poznámka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„Požadujeme dodávku (…) ks kompletních kol odpovídajících kvalitě výše uvedených komponentů nebo kvalitě vyšší.“</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popis jednotlivých komponent kola neobsahuje technické parametry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které jsou obviněným požadovány,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 nelze objektivně určit jaký komponent je kvality stejné nebo vyšší</a:t>
            </a:r>
            <a:r>
              <a:rPr lang="cs-CZ" sz="2000" dirty="0">
                <a:effectLst/>
                <a:latin typeface="Arial" panose="020B0604020202020204" pitchFamily="34" charset="0"/>
                <a:ea typeface="Calibri" panose="020F0502020204030204" pitchFamily="34" charset="0"/>
                <a:cs typeface="Times New Roman" panose="02020603050405020304" pitchFamily="18" charset="0"/>
              </a:rPr>
              <a:t>. I když jsou tedy dodavatelé odborníci na závodní kola, je otázkou, zda jiný komponent dodaný dodavatelem jako komponent v kvalitě stejné nebo vyšší takovým skutečně je nebo se jedná jen o subjektivní dojem dodavatele, resp. rovněž obviněného, který může tento komponent považovat za kvalitativně odpovídající nebo lepší nebo naopak horší, a to na základě svých subjektivních zkušeností, zvyklostí a podobně.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Pokud má dodavatel objektivně hodnotit, zda je schopen dodat jiné komponenty v požadované kvalitě, měl by vycházet z technických parametrů komponentů</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t>
            </a:r>
            <a:r>
              <a:rPr lang="cs-CZ" sz="2000" dirty="0">
                <a:effectLst/>
                <a:latin typeface="Arial" panose="020B0604020202020204" pitchFamily="34" charset="0"/>
                <a:ea typeface="Calibri" panose="020F0502020204030204" pitchFamily="34" charset="0"/>
                <a:cs typeface="Times New Roman" panose="02020603050405020304" pitchFamily="18" charset="0"/>
              </a:rPr>
              <a:t> které však ve specifikaci u příloh 1a) až 1j) ZD 1, u příloh 1a) až 1d), 1f) a 1g) ZD 2 a u příloh 1a) až 1f) ZD 3 nejsou uvedeny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 technických parametrů komponentů představujících možnou alternativu k nim, aby tak bylo možné tyto komponenty objektivně porovnat.</a:t>
            </a:r>
            <a:r>
              <a:rPr lang="cs-CZ" sz="2000" dirty="0">
                <a:effectLst/>
                <a:latin typeface="Arial" panose="020B0604020202020204" pitchFamily="34" charset="0"/>
                <a:ea typeface="Calibri" panose="020F0502020204030204" pitchFamily="34" charset="0"/>
                <a:cs typeface="Times New Roman" panose="02020603050405020304" pitchFamily="18" charset="0"/>
              </a:rPr>
              <a:t> (165)</a:t>
            </a:r>
          </a:p>
        </p:txBody>
      </p:sp>
    </p:spTree>
    <p:extLst>
      <p:ext uri="{BB962C8B-B14F-4D97-AF65-F5344CB8AC3E}">
        <p14:creationId xmlns:p14="http://schemas.microsoft.com/office/powerpoint/2010/main" val="1182022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Rovněž neobstojí ani důvod několikrát opakovaný obviněným, že takto sestavená kola (tj. z těchto konkrétních výrobků označených odkazy) požadoval uživatel.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musí být schopen podložit použití odkazu na konkrétní výrobek lepšími důvody, než je pouhý požadavek uživatele plnění. </a:t>
            </a:r>
            <a:r>
              <a:rPr lang="cs-CZ" sz="2200" dirty="0">
                <a:effectLst/>
                <a:latin typeface="Arial" panose="020B0604020202020204" pitchFamily="34" charset="0"/>
                <a:ea typeface="Calibri" panose="020F0502020204030204" pitchFamily="34" charset="0"/>
                <a:cs typeface="Times New Roman" panose="02020603050405020304" pitchFamily="18" charset="0"/>
              </a:rPr>
              <a:t>Smyslem ustanovení § 89 zákona je právě to, aby se při stanovení technických podmínek předmětu plnění zamezilo svévolnému výběru konkrétního výrobku, a to v zájmu co nejširší hospodářské soutěže.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Pokud už tedy zadavatel z důvodu požadavku uživatele plnění požaduje konkrétní výrobky,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musí velmi dobře vysvětlit, jakým způsobem vznikl jeho, případně uživatelův závěr</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že jiné plnění neodpovídá dost dobře potřebám, která má veřejná zakázka uspokojit. </a:t>
            </a:r>
            <a:r>
              <a:rPr lang="cs-CZ" sz="2200" dirty="0">
                <a:effectLst/>
                <a:latin typeface="Arial" panose="020B0604020202020204" pitchFamily="34" charset="0"/>
                <a:ea typeface="Calibri" panose="020F0502020204030204" pitchFamily="34" charset="0"/>
                <a:cs typeface="Times New Roman" panose="02020603050405020304" pitchFamily="18" charset="0"/>
              </a:rPr>
              <a:t>Lze podotknout, že podléhá-li předmětný nákup režimu zadávání veřejných zakázek dle zákona, nemůže zadavatel odkázat na konkrétní výrobek, aniž by byl schopen </a:t>
            </a:r>
            <a:r>
              <a:rPr lang="cs-CZ" sz="22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alespoň rámcově vysvětlit, v čem že to spočívá jeho unikátní kvalita (proč ve smyslu § 89 odst. 5 zákona nákup jedině takového výrobku je odůvodněn předmětem veřejné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(79)</a:t>
            </a:r>
          </a:p>
        </p:txBody>
      </p:sp>
    </p:spTree>
    <p:extLst>
      <p:ext uri="{BB962C8B-B14F-4D97-AF65-F5344CB8AC3E}">
        <p14:creationId xmlns:p14="http://schemas.microsoft.com/office/powerpoint/2010/main" val="3058794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1700" b="1" dirty="0">
                <a:latin typeface="Arial" panose="020B0604020202020204" pitchFamily="34" charset="0"/>
                <a:cs typeface="Arial" panose="020B0604020202020204" pitchFamily="34" charset="0"/>
              </a:rPr>
              <a:t>Právní úprava: § 83 ZZVZ</a:t>
            </a:r>
          </a:p>
          <a:p>
            <a:pPr marL="355600" indent="-355600" algn="just">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Dodavatel může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ekonomickou kvalifikaci, technickou kvalifikaci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prokázat určitou část ekonomické kvalifikace, technické kvalifikace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nebo profesní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způsobilost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způsobilosti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 výjimkou kritéria podle § 77 odst. 1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požadovanou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požadované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zadavatelem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prokázat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prostřednictvím jiných osob. Dodavatel je v takovém případě povinen zadavateli předložit</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6270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doklady prokazující splnění profesní způsobilosti podle § 77 odst. 1 jinou osobou,</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6270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doklady prokazující splnění chybějící části kvalifikace prostřednictvím jiné osoby,</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6270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c) doklady o splnění základní způsobilosti podle § 74 jinou osobou a</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6270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smlouvu nebo jinou osobou podepsané potvrzení o její existenci, jejímž obsahem je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písemný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závazek jiné osoby k poskytnutí plnění určeného k plnění veřejné zakázky nebo k poskytnutí věcí nebo práv, s nimiž bude dodavatel oprávněn disponovat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při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 rámci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plnění veřejné zakázky, a to alespoň v rozsahu, v jakém jiná osoba prokázala kvalifikaci za dodavatele.</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355600" indent="-355600">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Má se za to, že požadavek podle odstavce 1 písm. d) je splněn, pokud obsahem písemného závazku jiné osoby je společná a nerozdílná odpovědnost této osoby za plnění veřejné zakázky společně s dodavatelem.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Prokazuje-li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však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dodavatel prostřednictvím jiné osoby kvalifikaci a předkládá doklady podle § 79 odst. 2 písm.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nebo d) vztahující se k takové osobě, musí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ze smlouvy nebo potvrzení o její existenci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dokument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podle odstavce 1 písm. d)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vyplývat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obsahovat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závazek, že jiná osoba bude vykonávat stavební práce či služby, ke kterým se prokazované kritérium kvalifikace vztahuje.</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9842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dále tvrdí, že závodit s konkrétní značkou dodává závodníkovi na psychice, což může vést až k dosažení vítězství v závodu</a:t>
            </a:r>
            <a:r>
              <a:rPr lang="cs-CZ" sz="1800" dirty="0">
                <a:effectLst/>
                <a:latin typeface="Arial" panose="020B0604020202020204" pitchFamily="34" charset="0"/>
                <a:ea typeface="Calibri" panose="020F0502020204030204" pitchFamily="34" charset="0"/>
                <a:cs typeface="Times New Roman" panose="02020603050405020304" pitchFamily="18" charset="0"/>
              </a:rPr>
              <a:t>. Je zřejmé, že pocity jezdců jsou těžko prokazatelné. </a:t>
            </a:r>
            <a:r>
              <a:rPr lang="cs-CZ" sz="1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případě takových preferencí jezdců tak musí zadavatel vážit, do jaké míry má preference jezdců reálný, objektivní základ a zda tito jezdci ve svých preferencích neopomíjejí obdobně kvalitní výrobky bezdůvodně. </a:t>
            </a:r>
            <a:r>
              <a:rPr lang="cs-CZ"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To je součástí posouzení důvodnosti odkazu opírajícího se o výjimku dle § 89 odst. 5 zákona</a:t>
            </a:r>
            <a:r>
              <a:rPr lang="cs-CZ" sz="1800" dirty="0">
                <a:effectLst/>
                <a:latin typeface="Arial" panose="020B0604020202020204" pitchFamily="34" charset="0"/>
                <a:ea typeface="Calibri" panose="020F0502020204030204" pitchFamily="34" charset="0"/>
                <a:cs typeface="Times New Roman" panose="02020603050405020304" pitchFamily="18" charset="0"/>
              </a:rPr>
              <a:t> (odkaz je odůvodněn předmětem zakázky). </a:t>
            </a:r>
            <a:r>
              <a:rPr lang="cs-CZ" sz="18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Tyto úvahy pak musí zadavatel umět Úřadu vysvětlit. </a:t>
            </a:r>
            <a:r>
              <a:rPr lang="cs-CZ" sz="1800" dirty="0">
                <a:effectLst/>
                <a:latin typeface="Arial" panose="020B0604020202020204" pitchFamily="34" charset="0"/>
                <a:ea typeface="Calibri" panose="020F0502020204030204" pitchFamily="34" charset="0"/>
                <a:cs typeface="Times New Roman" panose="02020603050405020304" pitchFamily="18" charset="0"/>
              </a:rPr>
              <a:t>Nemůže tedy obstát ani tvrzení obviněného, že by měl naprosto absolutní přehled o tom, co požaduje, neboť nedokázal zdůvodnit, proč právě tyto konkrétní komponenty pro potřeby sestavení kola požaduje. Není totiž vyloučeno, že na trhu existují kvalitou obdobné výrobky jako ty, na které odkazoval, což ostatně deklaruje jeho ochota přijmout jiné, kvalitativně odpovídající výrobky. Vedle toho, argument zadavatele o vlivu na psychiku jezdců se do značné míry relativizuje vysokým počtem použitých odkazů. Je uvěřitelné, že určitý jezdec spoléhá na jednu či dvě součástky, jimž připisuje kvalitu právě na základě značky. Že by stejný efekt nastával ohledně například 8 či 9 součástek použitých v jednom bicyklu, z nichž každá je od jiného výrobce, to zřejmě není apriorně vyloučeno, nicméně zadavatel by takovou skutečnost měl opravdu velmi podrobně doložit. (80)</a:t>
            </a:r>
          </a:p>
        </p:txBody>
      </p:sp>
    </p:spTree>
    <p:extLst>
      <p:ext uri="{BB962C8B-B14F-4D97-AF65-F5344CB8AC3E}">
        <p14:creationId xmlns:p14="http://schemas.microsoft.com/office/powerpoint/2010/main" val="2357504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Nájem existující nemovitosti</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676668740"/>
              </p:ext>
            </p:extLst>
          </p:nvPr>
        </p:nvGraphicFramePr>
        <p:xfrm>
          <a:off x="0" y="620688"/>
          <a:ext cx="9144000" cy="6149981"/>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4695">
                <a:tc>
                  <a:txBody>
                    <a:bodyPr/>
                    <a:lstStyle/>
                    <a:p>
                      <a:pPr algn="just">
                        <a:lnSpc>
                          <a:spcPct val="107000"/>
                        </a:lnSpc>
                        <a:spcAft>
                          <a:spcPts val="800"/>
                        </a:spcAft>
                      </a:pPr>
                      <a:r>
                        <a:rPr lang="cs-CZ" sz="1600" b="0"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600" b="0"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ÚOHS-S0133/2023/VZ, č. j. ÚOHS-14311/2023/500</a:t>
                      </a:r>
                      <a:endParaRPr lang="cs-CZ" sz="16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4695">
                <a:tc>
                  <a:txBody>
                    <a:bodyPr/>
                    <a:lstStyle/>
                    <a:p>
                      <a:pPr algn="just">
                        <a:lnSpc>
                          <a:spcPct val="107000"/>
                        </a:lnSpc>
                        <a:spcAft>
                          <a:spcPts val="800"/>
                        </a:spcAft>
                      </a:pPr>
                      <a:r>
                        <a:rPr lang="cs-CZ" sz="1600" b="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https://www.uohs.cz/cs/verejne-zakazky/sbirky-rozhodnuti/detail-19003.html</a:t>
                      </a:r>
                      <a:endParaRPr lang="cs-CZ" sz="16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54695">
                <a:tc>
                  <a:txBody>
                    <a:bodyPr/>
                    <a:lstStyle/>
                    <a:p>
                      <a:pPr algn="just">
                        <a:lnSpc>
                          <a:spcPct val="107000"/>
                        </a:lnSpc>
                        <a:spcAft>
                          <a:spcPts val="800"/>
                        </a:spcAft>
                      </a:pPr>
                      <a:r>
                        <a:rPr lang="cs-CZ" sz="16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Výstavba veřejné dopravní a technické infrastruktury</a:t>
                      </a:r>
                      <a:endParaRPr lang="cs-CZ" sz="16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54695">
                <a:tc>
                  <a:txBody>
                    <a:bodyPr/>
                    <a:lstStyle/>
                    <a:p>
                      <a:pPr algn="just">
                        <a:lnSpc>
                          <a:spcPct val="107000"/>
                        </a:lnSpc>
                        <a:spcAft>
                          <a:spcPts val="800"/>
                        </a:spcAft>
                      </a:pPr>
                      <a:r>
                        <a:rPr lang="cs-CZ" sz="16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16. 6. 2023</a:t>
                      </a:r>
                      <a:endParaRPr lang="cs-CZ" sz="16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81420">
                <a:tc>
                  <a:txBody>
                    <a:bodyPr/>
                    <a:lstStyle/>
                    <a:p>
                      <a:pPr algn="just">
                        <a:lnSpc>
                          <a:spcPct val="107000"/>
                        </a:lnSpc>
                        <a:spcAft>
                          <a:spcPts val="800"/>
                        </a:spcAft>
                      </a:pPr>
                      <a:r>
                        <a:rPr lang="cs-CZ" sz="16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město Moravská Třebová</a:t>
                      </a:r>
                      <a:endParaRPr lang="cs-CZ" sz="16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407723">
                <a:tc>
                  <a:txBody>
                    <a:bodyPr/>
                    <a:lstStyle/>
                    <a:p>
                      <a:pPr algn="just">
                        <a:lnSpc>
                          <a:spcPct val="107000"/>
                        </a:lnSpc>
                        <a:spcAft>
                          <a:spcPts val="800"/>
                        </a:spcAft>
                      </a:pPr>
                      <a:r>
                        <a:rPr lang="cs-CZ" sz="16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zadání veřejné zakázky stanovené v § 2 odst. 3 ZZVZ, když </a:t>
                      </a:r>
                      <a:r>
                        <a:rPr lang="cs-CZ" sz="16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pořídil plnění spočívající ve vybudování veřejné dopravní nebo technické infrastruktury </a:t>
                      </a:r>
                      <a:r>
                        <a:rPr lang="cs-CZ" sz="16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souvislosti se stavbou obchodního centra) ve znění jejího dodatku č. 1 a jeho příloh, a to </a:t>
                      </a:r>
                      <a:r>
                        <a:rPr lang="cs-CZ" sz="16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základě citovaného dodatku č. 1 a jeho příloh a za úplatu </a:t>
                      </a:r>
                      <a:r>
                        <a:rPr lang="cs-CZ" sz="16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 uvedených smluvních dokumentů plynoucí (tj. za částku odpovídající „kompenzaci“ přenesení uvedené povinnosti na budoucího kupujícího v podobě slevy z kupní ceny pozemků ve výši 850 Kč za 1 m</a:t>
                      </a:r>
                      <a:r>
                        <a:rPr lang="cs-CZ" sz="1600" b="0" baseline="30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r>
                        <a:rPr lang="cs-CZ" sz="16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ve smyslu čl. II odst. 8 dodatku č. 1 Smlouvy o budoucí smlouvě kupní v celkové výši 25 554 400 Kč bez DPH a současně za úplatu ve smyslu čl. III odst. 8 Smlouvy o vybudování nové nebo úpravě stávající veřejné dopravní nebo technické infrastruktury a o majetkovém vypořádání), přičemž tak učinil </a:t>
                      </a:r>
                      <a:r>
                        <a:rPr lang="cs-CZ" sz="16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provedení zadávacího řízení nebo jiným možným postupem </a:t>
                      </a:r>
                      <a:r>
                        <a:rPr lang="cs-CZ" sz="16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předvídaným v § 2 odst. 3 ZZVZ, ačkoliv v daném případě byly naplněny znaky zadání veřejné zakázky na stavební práce…</a:t>
                      </a:r>
                      <a:endParaRPr lang="cs-CZ" sz="16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942058">
                <a:tc>
                  <a:txBody>
                    <a:bodyPr/>
                    <a:lstStyle/>
                    <a:p>
                      <a:pPr algn="just">
                        <a:lnSpc>
                          <a:spcPct val="107000"/>
                        </a:lnSpc>
                      </a:pPr>
                      <a:r>
                        <a:rPr lang="cs-CZ" sz="16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ÚOHS-R0057/2023/VZ, Úřad v prvním stupni rozhodl správně, předseda Úřadu však provedl změně výroku I a II z důvodu špatně vypočtené kompenzace.</a:t>
                      </a:r>
                      <a:endParaRPr lang="cs-CZ"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38802722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2 ZZVZ</a:t>
            </a:r>
          </a:p>
          <a:p>
            <a:pPr marL="457200" indent="-457200" algn="just">
              <a:buAutoNum type="arabicParenBoth"/>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rPr>
              <a:t>Zadáním veřejné zakázky se pro účely tohoto zákona rozumí uzavření úplatné smlouvy mezi zadavatelem a dodavatelem, z níž vyplývá povinnost dodavatele poskytnout dodávky, služby nebo stavební práce. </a:t>
            </a: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rPr>
              <a:t>Pro účely tohoto zákona se za smlouvu považuje také zápis mezi organizačními složkami státu podle zákona o majetku České republiky a jejím vystupování v právních vztazích, pokud je jeho předmětem úplatné poskytování dodávek, služeb nebo stavebních prací.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rPr>
              <a:t>Za zadání veřejné zakázky se nepovažuje uzavření smlouvy, kterou se zakládá pracovněprávní nebo jiný obdobný vztah, nebo smlouvy upravující spolupráci zadavatele při zadávání veřejné zakázky podle § 7 až 12 , § 155 , 156 , 189 a 190 .</a:t>
            </a:r>
          </a:p>
          <a:p>
            <a:pPr marL="0" indent="0" algn="just">
              <a:buNone/>
            </a:pPr>
            <a:endParaRPr lang="cs-CZ" sz="2000" dirty="0">
              <a:solidFill>
                <a:srgbClr val="000000"/>
              </a:solidFill>
              <a:effectLst/>
              <a:highlight>
                <a:srgbClr val="FFFFFF"/>
              </a:highlight>
              <a:latin typeface="Arial" panose="020B0604020202020204" pitchFamily="34" charset="0"/>
              <a:ea typeface="Times New Roman" panose="02020603050405020304" pitchFamily="18" charset="0"/>
            </a:endParaRPr>
          </a:p>
          <a:p>
            <a:pPr marL="0" indent="0" algn="just">
              <a:buNone/>
            </a:pPr>
            <a:r>
              <a:rPr lang="cs-CZ" sz="2000" b="1" dirty="0">
                <a:latin typeface="Arial" panose="020B0604020202020204" pitchFamily="34" charset="0"/>
                <a:cs typeface="Arial" panose="020B0604020202020204" pitchFamily="34" charset="0"/>
              </a:rPr>
              <a:t>Právní úprava: § 29 odst. 1 písm. h) ZZVZ</a:t>
            </a:r>
          </a:p>
          <a:p>
            <a:pPr marL="0" indent="0" algn="just">
              <a:buNone/>
            </a:pPr>
            <a:r>
              <a:rPr lang="cs-CZ" sz="20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 </a:t>
            </a: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není povinen zadat veřejnou zakázku v zadávacím řízení,</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627063" indent="-284163"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h) jejímž předmětem je nabytí, nájem nebo pacht existující věci nemovité nebo s ní souvisejících věcných práv,</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cs-CZ" sz="2400" b="1" dirty="0">
              <a:latin typeface="Arial" panose="020B0604020202020204" pitchFamily="34" charset="0"/>
              <a:cs typeface="Arial" panose="020B0604020202020204" pitchFamily="34" charset="0"/>
            </a:endParaRP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1571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4624"/>
            <a:ext cx="9144000" cy="6813376"/>
          </a:xfrm>
        </p:spPr>
        <p:txBody>
          <a:bodyPr/>
          <a:lstStyle/>
          <a:p>
            <a:pPr marL="0" indent="0" algn="just">
              <a:buNone/>
            </a:pPr>
            <a:r>
              <a:rPr lang="cs-CZ" sz="17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Zadavatel (Z) </a:t>
            </a:r>
            <a:r>
              <a:rPr lang="cs-CZ" sz="1700" dirty="0">
                <a:latin typeface="Arial" panose="020B0604020202020204" pitchFamily="34" charset="0"/>
                <a:ea typeface="Calibri" panose="020F0502020204030204" pitchFamily="34" charset="0"/>
                <a:cs typeface="Times New Roman" panose="02020603050405020304" pitchFamily="18" charset="0"/>
              </a:rPr>
              <a:t>s dosavadním kupujícím (DK) </a:t>
            </a:r>
            <a:r>
              <a:rPr lang="cs-CZ" sz="1700" dirty="0">
                <a:effectLst/>
                <a:latin typeface="Arial" panose="020B0604020202020204" pitchFamily="34" charset="0"/>
                <a:ea typeface="Calibri" panose="020F0502020204030204" pitchFamily="34" charset="0"/>
                <a:cs typeface="Times New Roman" panose="02020603050405020304" pitchFamily="18" charset="0"/>
              </a:rPr>
              <a:t>uzavřel smlouvu o budoucí smlouvě kupní, jejímž předmětem byl budoucí prodej tam vymezených pozemků v dosavadním vlastnictví Z za účelem vybudování obchodního centra a</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taktéž závazek Z na své náklady vybudovat veřejnou dopravní a technickou infrastrukturu související se stavbou obchodního centra. </a:t>
            </a:r>
          </a:p>
          <a:p>
            <a:pPr algn="just">
              <a:lnSpc>
                <a:spcPct val="107000"/>
              </a:lnSpc>
              <a:spcAft>
                <a:spcPts val="800"/>
              </a:spcAft>
            </a:pPr>
            <a:r>
              <a:rPr lang="cs-CZ" sz="1700" dirty="0">
                <a:latin typeface="Arial" panose="020B0604020202020204" pitchFamily="34" charset="0"/>
                <a:ea typeface="Calibri" panose="020F0502020204030204" pitchFamily="34" charset="0"/>
                <a:cs typeface="Times New Roman" panose="02020603050405020304" pitchFamily="18" charset="0"/>
              </a:rPr>
              <a:t>B</a:t>
            </a:r>
            <a:r>
              <a:rPr lang="cs-CZ" sz="1700" dirty="0">
                <a:effectLst/>
                <a:latin typeface="Arial" panose="020B0604020202020204" pitchFamily="34" charset="0"/>
                <a:ea typeface="Calibri" panose="020F0502020204030204" pitchFamily="34" charset="0"/>
                <a:cs typeface="Times New Roman" panose="02020603050405020304" pitchFamily="18" charset="0"/>
              </a:rPr>
              <a:t>yl ke smlouvě o budoucí smlouvě kupní uzavřen dodatek č. 1, kterým došlo k postoupení práv a povinností DK na budoucího kupujícího (BK), kdy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současně přešla ze Z na BK smluvní povinnost vybudovat na vlastní náklady veřejnou dopravní a technickou infrastrukturu,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a to za kompenzaci v podobě slevy z kupní ceny prodávaných pozemků.</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Zároveň uzavřel Z s BK plánovací smlouvu, která je přílohou dodatku č. 1, jejímž předmětem je úprava práv a povinností v souvislosti s vybudováním </a:t>
            </a:r>
            <a:r>
              <a:rPr lang="cs-CZ" sz="1700" i="1" dirty="0">
                <a:effectLst/>
                <a:latin typeface="Arial" panose="020B0604020202020204" pitchFamily="34" charset="0"/>
                <a:ea typeface="Calibri" panose="020F0502020204030204" pitchFamily="34" charset="0"/>
                <a:cs typeface="Times New Roman" panose="02020603050405020304" pitchFamily="18" charset="0"/>
              </a:rPr>
              <a:t>„vyvolaných investic do staveb veřejné technické a dopravní infrastruktury (či jejich úprav) a jiných staveb“</a:t>
            </a:r>
            <a:r>
              <a:rPr lang="cs-CZ" sz="1700" dirty="0">
                <a:effectLst/>
                <a:latin typeface="Arial" panose="020B0604020202020204" pitchFamily="34" charset="0"/>
                <a:ea typeface="Calibri" panose="020F0502020204030204" pitchFamily="34" charset="0"/>
                <a:cs typeface="Times New Roman" panose="02020603050405020304" pitchFamily="18" charset="0"/>
              </a:rPr>
              <a:t> souvisejících se stavbou obchodního centra (v plánovací smlouvě označované jako související stavby), </a:t>
            </a:r>
            <a:r>
              <a:rPr lang="cs-CZ" sz="1700" i="1" dirty="0">
                <a:effectLst/>
                <a:latin typeface="Arial" panose="020B0604020202020204" pitchFamily="34" charset="0"/>
                <a:ea typeface="Calibri" panose="020F0502020204030204" pitchFamily="34" charset="0"/>
                <a:cs typeface="Times New Roman" panose="02020603050405020304" pitchFamily="18" charset="0"/>
              </a:rPr>
              <a:t>„jakož i předání vyvolaných investic městu Moravská Třebová a příslušným správcům veřejné infrastruktury, včetně vzájemného majetkového vypořádání Žadatele s městem Moravská Třebová.“</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Dle plánovací smlouvy je tedy BK povinen vybudovat uvedené související stavby, (…) budou jednotlivé stavby po jejich dokončení postupně předány, resp. převedeny Z za úplatu…</a:t>
            </a:r>
            <a:endParaRPr lang="cs-CZ" sz="1700"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988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dále uvádí, že výjimka podle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29 písm. h) </a:t>
            </a:r>
            <a:r>
              <a:rPr lang="cs-CZ" sz="2200" dirty="0">
                <a:effectLst/>
                <a:latin typeface="Arial" panose="020B0604020202020204" pitchFamily="34" charset="0"/>
                <a:ea typeface="Calibri" panose="020F0502020204030204" pitchFamily="34" charset="0"/>
                <a:cs typeface="Times New Roman" panose="02020603050405020304" pitchFamily="18" charset="0"/>
              </a:rPr>
              <a:t>zákona se uplatní v případě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nabytí, nájmu nebo pachtu </a:t>
            </a:r>
            <a:r>
              <a:rPr lang="cs-CZ" sz="2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existujících</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nemovitých věcí nebo s nimi souvisejících věcných práv</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případě samostatného prodeje nemovitých věcí </a:t>
            </a:r>
            <a:r>
              <a:rPr lang="cs-CZ" sz="2200" dirty="0">
                <a:effectLst/>
                <a:latin typeface="Arial" panose="020B0604020202020204" pitchFamily="34" charset="0"/>
                <a:ea typeface="Calibri" panose="020F0502020204030204" pitchFamily="34" charset="0"/>
                <a:cs typeface="Times New Roman" panose="02020603050405020304" pitchFamily="18" charset="0"/>
              </a:rPr>
              <a:t>ze strany zadavatele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 běžně nebude jednat ani o veřejnou zakázku</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nebudou naplněny znaky veřejné zakázky (zejm. nebude naplněn znak úplaty ze strany zadavatele).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Současně je ze samotného znění dotčeného ustanovení zákona zřejmé, že pro uplatnění citované výjimky je důležitým definičním pojmem „existující“ nemovitá věc.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 rozdíl od nabytí již existující nemovité věci </a:t>
            </a:r>
            <a:r>
              <a:rPr lang="cs-CZ" sz="2200" dirty="0">
                <a:effectLst/>
                <a:latin typeface="Arial" panose="020B0604020202020204" pitchFamily="34" charset="0"/>
                <a:ea typeface="Calibri" panose="020F0502020204030204" pitchFamily="34" charset="0"/>
                <a:cs typeface="Times New Roman" panose="02020603050405020304" pitchFamily="18" charset="0"/>
              </a:rPr>
              <a:t>tak </a:t>
            </a:r>
            <a:r>
              <a:rPr lang="cs-CZ" sz="22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výstavba „nové“ nemovité věci z logy věci nemůže podléhat uvedené zákonné výjimce, a je tedy veřejnou zakázkou na stavební práce</a:t>
            </a:r>
            <a:r>
              <a:rPr lang="cs-CZ" sz="2200" dirty="0">
                <a:effectLst/>
                <a:latin typeface="Arial" panose="020B0604020202020204" pitchFamily="34" charset="0"/>
                <a:ea typeface="Calibri" panose="020F0502020204030204" pitchFamily="34" charset="0"/>
                <a:cs typeface="Times New Roman" panose="02020603050405020304" pitchFamily="18" charset="0"/>
              </a:rPr>
              <a:t>, kdy dotčené plnění musí být zadáváno v některém z úvahu přicházejících druhů zadávacího řízení či jiným zákonem aprobovaným postupem. (70)</a:t>
            </a:r>
          </a:p>
        </p:txBody>
      </p:sp>
    </p:spTree>
    <p:extLst>
      <p:ext uri="{BB962C8B-B14F-4D97-AF65-F5344CB8AC3E}">
        <p14:creationId xmlns:p14="http://schemas.microsoft.com/office/powerpoint/2010/main" val="39247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2100" dirty="0">
                <a:effectLst/>
                <a:latin typeface="Arial" panose="020B0604020202020204" pitchFamily="34" charset="0"/>
                <a:ea typeface="Calibri" panose="020F0502020204030204" pitchFamily="34" charset="0"/>
                <a:cs typeface="Times New Roman" panose="02020603050405020304" pitchFamily="18" charset="0"/>
              </a:rPr>
              <a:t>V projednávaném případě je předmětem přezkumu de facto právě zajištění výstavby nemovitých věcí v podobě veřejné dopravní a technické infrastruktury ze strany obviněného ve smyslu smlouvy o budoucí smlouvě kupní ve znění jejího dodatku č. 1 a jeho příloh, zejm. plánovací smlouvy. Jinými slovy, ze všech výše uvedených skutečností jednoznačně vyplývá, že </a:t>
            </a:r>
            <a:r>
              <a:rPr lang="cs-CZ" sz="2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šetřeném případě má ze strany budoucího kupujícího teprve v budoucnu dojít k výstavbě příslušné infrastruktury</a:t>
            </a:r>
            <a:r>
              <a:rPr lang="cs-CZ" sz="2100" dirty="0">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 až po její výstavbě dojde finálním formálním krokem k převodu této nově vystavěné infrastruktury do vlastnictví obviněného</a:t>
            </a:r>
            <a:r>
              <a:rPr lang="cs-CZ" sz="2100" dirty="0">
                <a:effectLst/>
                <a:latin typeface="Arial" panose="020B0604020202020204" pitchFamily="34" charset="0"/>
                <a:ea typeface="Calibri" panose="020F0502020204030204" pitchFamily="34" charset="0"/>
                <a:cs typeface="Times New Roman" panose="02020603050405020304" pitchFamily="18" charset="0"/>
              </a:rPr>
              <a:t>, tj. teprve v důsledku v budoucnu provedených stavebních prací vznikne to, co bude nakonec převáděno na obviněného, resp. v jeho prospěch.</a:t>
            </a:r>
            <a:r>
              <a:rPr lang="cs-CZ" sz="21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cs-CZ" sz="2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 tomto případě tak nelze dovodit, že by se jednalo o klasický nákup již „existující“ nemovité věci</a:t>
            </a:r>
            <a:r>
              <a:rPr lang="cs-CZ" sz="2100" dirty="0">
                <a:effectLst/>
                <a:latin typeface="Arial" panose="020B0604020202020204" pitchFamily="34" charset="0"/>
                <a:ea typeface="Calibri" panose="020F0502020204030204" pitchFamily="34" charset="0"/>
                <a:cs typeface="Times New Roman" panose="02020603050405020304" pitchFamily="18" charset="0"/>
              </a:rPr>
              <a:t>, na což by bylo možné uvedenou výjimku vztáhnout, ale ve své podstatě jde o zajištění výstavby (teprve v budoucnu vzniknuvší) infrastruktury ze strany obviněného, kdy na takovýto postup nelze s ohledem na smysl dotčené zákonné výjimky a nutnost jejího restriktivního výkladu dovodit možnost užití příslušné výjimky. (70)</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1533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08504" cy="6597352"/>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Není tedy podstatné, že se obviněný v souladu s plánovací smlouvou nestal vlastníkem infrastruktury již její výstavbou</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ale až na základě převodu </a:t>
            </a:r>
            <a:r>
              <a:rPr lang="cs-CZ" sz="1900" dirty="0">
                <a:effectLst/>
                <a:latin typeface="Arial" panose="020B0604020202020204" pitchFamily="34" charset="0"/>
                <a:ea typeface="Calibri" panose="020F0502020204030204" pitchFamily="34" charset="0"/>
                <a:cs typeface="Times New Roman" panose="02020603050405020304" pitchFamily="18" charset="0"/>
              </a:rPr>
              <a:t>dle čl. III odst. 8 plánovací smlouvy, neboť z materiálního hlediska je výsledek stejný. Právu budoucího kupujícího na poskytnutí kompenzace z původně smluvené ceny pozemků odpovídala jeho povinnost vybudovat infrastrukturu v zájmu obviněného za podmínek sjednaných v dodatku č. 1. (29)</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Pokud tedy obviněný ve svém rozkladu rozporuje existenci závazku poskytnout stavební práce, resp. dodávky či služby, mezi jeho osobou a budoucím kupujícím, nelze takové argumentaci přisvědčit. Původním záměrem bylo vybudování infrastruktury ze strany obviněného a na jeho náklady, což by s ohledem na hodnotu těchto prací znamenalo veřejnou zakázku, jejíž realizaci by obviněný musel zadat v zadávacím řízení. Po změnách provedených dodatkem č. 1 ji má sice vybudovat na své náklady budoucí kupující, nicméně výsledek bude totožný, neboť vybudované stavby budou následně převedeny do vlastnictví obviněného. Co jiného, než závazek poskytnout stavební práce by tedy vybudování a následný převod souvisejících staveb ze strany budoucího kupujícího na obviněného mělo představovat. (37)</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972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Referenční zakázka</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3085087744"/>
              </p:ext>
            </p:extLst>
          </p:nvPr>
        </p:nvGraphicFramePr>
        <p:xfrm>
          <a:off x="0" y="764705"/>
          <a:ext cx="9144000" cy="417448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05540">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ÚOHS-S0175/2023/VZ, č. j. ÚOHS-20942/2023/510</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754853">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https://www.uohs.cz/cs/verejne-zakazky/sbirky-rozhodnuti/detail-19032.html</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0554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Kamerový systém pro stávající vozidla MHD</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0554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21. 6.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05540">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Dopravní podnik Ostrava a.s.</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511420">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navrhovatele se podle § 265 písm. a)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4755334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79 ZZVZ</a:t>
            </a:r>
          </a:p>
          <a:p>
            <a:pPr marL="0" indent="0"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(2) K prokázání kritérií technické kvalifikace zadavatel může požadovat</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71463" indent="-271463"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 seznam stavebních prací poskytnutých za posledních 5 let před zahájením zadávacího řízení včetně osvědčení objednatele o řádném poskytnutí a dokončení nejvýznamnějších z těchto prací; zadavatel může stanovit, že budou zohledněny doklady i za dobu delší než posledních 5 let před zahájením zadávacího řízení, pokud je to nezbytné pro zajištění přiměřené úrovně hospodářské soutěže,</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271463" indent="-271463" algn="just">
              <a:lnSpc>
                <a:spcPct val="107000"/>
              </a:lnSpc>
              <a:spcAft>
                <a:spcPts val="800"/>
              </a:spcAft>
              <a:buNone/>
            </a:pPr>
            <a:r>
              <a:rPr lang="cs-CZ" sz="20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b) seznam významných dodávek nebo významných služeb 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endParaRPr lang="cs-CZ"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cs-CZ" sz="2400" b="1" dirty="0">
              <a:latin typeface="Arial" panose="020B0604020202020204" pitchFamily="34" charset="0"/>
              <a:cs typeface="Arial" panose="020B0604020202020204" pitchFamily="34" charset="0"/>
            </a:endParaRPr>
          </a:p>
          <a:p>
            <a:pPr marL="0" indent="0" algn="just">
              <a:buNone/>
            </a:pPr>
            <a:endParaRPr lang="cs-CZ"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696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 požadoval dodávku a instalaci kamerového systému do různých typů vozů MHD,</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předmětem má být i čelní a zadní kamera v každém voze, </a:t>
            </a:r>
            <a:r>
              <a:rPr lang="cs-CZ" sz="2200" u="sng" dirty="0">
                <a:latin typeface="Arial" panose="020B0604020202020204" pitchFamily="34" charset="0"/>
                <a:ea typeface="Calibri" panose="020F0502020204030204" pitchFamily="34" charset="0"/>
                <a:cs typeface="Times New Roman" panose="02020603050405020304" pitchFamily="18" charset="0"/>
              </a:rPr>
              <a:t>avšak hlavní část mají tvořit kamery v prostoru pro cestující</a:t>
            </a:r>
            <a:r>
              <a:rPr lang="cs-CZ" sz="2200" dirty="0">
                <a:latin typeface="Arial" panose="020B0604020202020204" pitchFamily="34" charset="0"/>
                <a:ea typeface="Calibri" panose="020F0502020204030204" pitchFamily="34" charset="0"/>
                <a:cs typeface="Times New Roman" panose="02020603050405020304" pitchFamily="18" charset="0"/>
              </a:rPr>
              <a:t>, přičemž</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v salonu pro cestující má být rozmístěno min. 5 až 9 kamer, </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kdy dodavatel má rovněž navrhnout jejich umístění, má je dodat, instalovat potřebnou kabeláž a zapojit je. </a:t>
            </a:r>
          </a:p>
          <a:p>
            <a:pPr algn="just">
              <a:lnSpc>
                <a:spcPct val="107000"/>
              </a:lnSpc>
              <a:spcAft>
                <a:spcPts val="800"/>
              </a:spcAft>
            </a:pPr>
            <a:r>
              <a:rPr lang="cs-CZ" sz="2200" dirty="0">
                <a:latin typeface="Arial" panose="020B0604020202020204" pitchFamily="34" charset="0"/>
                <a:ea typeface="Calibri" panose="020F0502020204030204" pitchFamily="34" charset="0"/>
                <a:cs typeface="Times New Roman" panose="02020603050405020304" pitchFamily="18" charset="0"/>
              </a:rPr>
              <a:t>Z v rámci referencí požadoval zkušenost </a:t>
            </a:r>
            <a:r>
              <a:rPr lang="cs-CZ" sz="2200" dirty="0">
                <a:effectLst/>
                <a:latin typeface="Arial" panose="020B0604020202020204" pitchFamily="34" charset="0"/>
                <a:ea typeface="Calibri" panose="020F0502020204030204" pitchFamily="34" charset="0"/>
                <a:cs typeface="Times New Roman" panose="02020603050405020304" pitchFamily="18" charset="0"/>
              </a:rPr>
              <a:t>s dodávkou kamerového systému obsahujícího kameru či kamery v salonu pro cestující.</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56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Dodavatel („D“)  v rámci prokázání technické kvalifikace („TK“) předložil seznam referencí prostřednictvím poddodavatele,</a:t>
            </a:r>
          </a:p>
          <a:p>
            <a:pPr algn="just"/>
            <a:r>
              <a:rPr lang="cs-CZ" sz="2400" dirty="0">
                <a:latin typeface="Arial" panose="020B0604020202020204" pitchFamily="34" charset="0"/>
                <a:ea typeface="Calibri" panose="020F0502020204030204" pitchFamily="34" charset="0"/>
                <a:cs typeface="Times New Roman" panose="02020603050405020304" pitchFamily="18" charset="0"/>
              </a:rPr>
              <a:t>a to pro obě požadované reference, </a:t>
            </a:r>
          </a:p>
          <a:p>
            <a:pPr algn="just"/>
            <a:r>
              <a:rPr lang="cs-CZ" sz="2400" u="sng" dirty="0">
                <a:effectLst/>
                <a:latin typeface="Arial" panose="020B0604020202020204" pitchFamily="34" charset="0"/>
                <a:ea typeface="Calibri" panose="020F0502020204030204" pitchFamily="34" charset="0"/>
                <a:cs typeface="Times New Roman" panose="02020603050405020304" pitchFamily="18" charset="0"/>
              </a:rPr>
              <a:t>D tedy prokazo</a:t>
            </a:r>
            <a:r>
              <a:rPr lang="cs-CZ" sz="2400" u="sng" dirty="0">
                <a:latin typeface="Arial" panose="020B0604020202020204" pitchFamily="34" charset="0"/>
                <a:ea typeface="Calibri" panose="020F0502020204030204" pitchFamily="34" charset="0"/>
                <a:cs typeface="Times New Roman" panose="02020603050405020304" pitchFamily="18" charset="0"/>
              </a:rPr>
              <a:t>val TK výhradně prostřednictvím poddodavatele</a:t>
            </a:r>
            <a:r>
              <a:rPr lang="cs-CZ" sz="2400" dirty="0">
                <a:latin typeface="Arial" panose="020B0604020202020204" pitchFamily="34" charset="0"/>
                <a:ea typeface="Calibri" panose="020F0502020204030204" pitchFamily="34" charset="0"/>
                <a:cs typeface="Times New Roman" panose="02020603050405020304" pitchFamily="18" charset="0"/>
              </a:rPr>
              <a:t>,</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 předložil smlouvu o spolupráci v níž je uvedeno, že se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poddodavatel zavazuje k poskytnutí plnění zahrnujícího veškeré činnosti na veřejné zakázce</a:t>
            </a:r>
            <a:r>
              <a:rPr lang="cs-CZ" sz="2400" dirty="0">
                <a:effectLst/>
                <a:latin typeface="Arial" panose="020B0604020202020204" pitchFamily="34" charset="0"/>
                <a:ea typeface="Calibri" panose="020F0502020204030204" pitchFamily="34" charset="0"/>
                <a:cs typeface="Times New Roman" panose="02020603050405020304" pitchFamily="18" charset="0"/>
              </a:rPr>
              <a:t>, tj. zejména dodání odbavovacího systému a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back</a:t>
            </a:r>
            <a:r>
              <a:rPr lang="cs-CZ" sz="2400" dirty="0">
                <a:effectLst/>
                <a:latin typeface="Arial" panose="020B0604020202020204" pitchFamily="34" charset="0"/>
                <a:ea typeface="Calibri" panose="020F0502020204030204" pitchFamily="34" charset="0"/>
                <a:cs typeface="Times New Roman" panose="02020603050405020304" pitchFamily="18" charset="0"/>
              </a:rPr>
              <a:t>-office včetně veškerých souvisejících integračních a implementačních činností potřebných v rámci přípravy a realizace veřejné zakázky,</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D předložil Seznam subdodavatelů, a uvedl, že jeho poddodavatel, jenž bude v rámci poddodávky prokazovat část kvalifikace bude zajišťovat část dodávek HW a SW, přičemž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jeho podíl na celkovém plnění veřejné zakázky bude činit 90 %.</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910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 tohoto hlediska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logické a racionální, že zadavatel požadoval zkušenost s dodávkou kamerového systému obsahujícího kameru či kamery v salonu pro cestující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přesně to je předmětem zakázky</a:t>
            </a:r>
            <a:r>
              <a:rPr lang="cs-CZ" sz="2200" dirty="0">
                <a:effectLst/>
                <a:latin typeface="Arial" panose="020B0604020202020204" pitchFamily="34" charset="0"/>
                <a:ea typeface="Calibri" panose="020F0502020204030204" pitchFamily="34" charset="0"/>
                <a:cs typeface="Times New Roman" panose="02020603050405020304" pitchFamily="18" charset="0"/>
              </a:rPr>
              <a:t>. Má jít o systém kamer sledujících dění v prostoru pro cestující (v provedení </a:t>
            </a:r>
            <a:r>
              <a:rPr lang="cs-CZ" sz="2200" dirty="0" err="1">
                <a:effectLst/>
                <a:latin typeface="Arial" panose="020B0604020202020204" pitchFamily="34" charset="0"/>
                <a:ea typeface="Calibri" panose="020F0502020204030204" pitchFamily="34" charset="0"/>
                <a:cs typeface="Times New Roman" panose="02020603050405020304" pitchFamily="18" charset="0"/>
              </a:rPr>
              <a:t>antivandal</a:t>
            </a:r>
            <a:r>
              <a:rPr lang="cs-CZ" sz="2200" dirty="0">
                <a:effectLst/>
                <a:latin typeface="Arial" panose="020B0604020202020204" pitchFamily="34" charset="0"/>
                <a:ea typeface="Calibri" panose="020F0502020204030204" pitchFamily="34" charset="0"/>
                <a:cs typeface="Times New Roman" panose="02020603050405020304" pitchFamily="18" charset="0"/>
              </a:rPr>
              <a:t>), proto se jako dostačující nejeví zkušenost s instalací jedné kamery v kabině řidiče (jak tvrdí navrhovatel). U takové kamery téměř odpadá navrhování jejího umístění a rovněž vedení kabeláže v délce několika desítek metrů, jak je tomu u kamer např. v tramvajích VARIO. (108)</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Podle názoru Úřadu (ve shodě se zadavatelem) byl požadavek na referenční zakázky, jejichž předmětem byla instalace kamer v salonu pro cestující, legitimní, neboť odpovídá předmětu veřejné zakázky. (109)</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7426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79912"/>
          </a:xfrm>
          <a:prstGeom prst="rect">
            <a:avLst/>
          </a:prstGeom>
        </p:spPr>
        <p:txBody>
          <a:bodyPr vert="horz" wrap="square" lIns="0" tIns="13335" rIns="0" bIns="0" rtlCol="0">
            <a:spAutoFit/>
          </a:bodyPr>
          <a:lstStyle/>
          <a:p>
            <a:pP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Doručení prostřednictvím el. nástroje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005933166"/>
              </p:ext>
            </p:extLst>
          </p:nvPr>
        </p:nvGraphicFramePr>
        <p:xfrm>
          <a:off x="0" y="764705"/>
          <a:ext cx="9144000" cy="446241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8737">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ÚOHS-S0199/2023/VZ, č. j. ÚOHS-21014/2023/500</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8737">
                <a:tc>
                  <a:txBody>
                    <a:bodyPr/>
                    <a:lstStyle/>
                    <a:p>
                      <a:pPr algn="just">
                        <a:lnSpc>
                          <a:spcPct val="107000"/>
                        </a:lnSpc>
                        <a:spcAft>
                          <a:spcPts val="800"/>
                        </a:spcAft>
                      </a:pPr>
                      <a:r>
                        <a:rPr lang="cs-CZ"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https://www.uohs.cz/cs/verejne-zakazky/sbirky-rozhodnuti/detail-19013.html</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58737">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Bateriový systém akumulace elektrické energie na PČM</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58737">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21. 6. 2023</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748299">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Teplárny Brno, a.s.</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Huawei Technologies (Czech) s.r.o.</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065223">
                <a:tc>
                  <a:txBody>
                    <a:bodyPr/>
                    <a:lstStyle/>
                    <a:p>
                      <a:pPr algn="just">
                        <a:lnSpc>
                          <a:spcPct val="107000"/>
                        </a:lnSpc>
                        <a:spcAft>
                          <a:spcPts val="800"/>
                        </a:spcAft>
                      </a:pP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se podle § 257 písm. c) ZZVZ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v souvislosti s podáním návrhu navrhovatele ze dne 4. 4. 2023 na zahájení správního řízení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nedošlo ke složení kauce </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účet Úřadu pro ochranu hospodářské soutěže v souladu s § 255 odst. 1 ZZVZ, tedy ve lhůtě pro doručení návrhu, tj. do 4. 4. 2023.</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670740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453336"/>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245 ZZVZ</a:t>
            </a:r>
          </a:p>
          <a:p>
            <a:pPr marL="355600" indent="-355600" algn="just">
              <a:buAutoNum type="arabicParenBoth"/>
            </a:pP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Zadavatel do 15 dnů od doručení námitek odešle rozhodnutí o námitkách stěžovateli. V rozhodnutí uvede, zda námitkám vyhovuje nebo je odmítá; součástí rozhodnutí </a:t>
            </a:r>
            <a:r>
              <a:rPr lang="cs-CZ" sz="22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o odmítnutí námitek </a:t>
            </a: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musí být odůvodnění, ve kterém se zadavatel podrobně a srozumitelně vyjádří ke všem skutečnostem uvedeným stěžovatelem v námitkách. </a:t>
            </a:r>
            <a:r>
              <a:rPr lang="cs-CZ" sz="22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Dojde-li k odmítnutí námitek podle odstavce 3, postačí odůvodnění ve vztahu ke splnění podmínek pro jejich odmítnutí. </a:t>
            </a:r>
            <a:r>
              <a:rPr lang="cs-CZ" sz="22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Pokud zadavatel námitkám vyhoví, sdělí v rozhodnutí současně, jaké provede opatření k nápravě.</a:t>
            </a:r>
          </a:p>
          <a:p>
            <a:pPr marL="0" indent="0" algn="just">
              <a:buNone/>
            </a:pPr>
            <a:endParaRPr lang="cs-CZ"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cs-CZ" sz="2200" b="1" dirty="0">
                <a:latin typeface="Arial" panose="020B0604020202020204" pitchFamily="34" charset="0"/>
                <a:cs typeface="Arial" panose="020B0604020202020204" pitchFamily="34" charset="0"/>
              </a:rPr>
              <a:t>Právní úprava: § 211 ZZVZ</a:t>
            </a:r>
          </a:p>
          <a:p>
            <a:pPr marL="0" indent="0" algn="just">
              <a:buNone/>
            </a:pPr>
            <a:r>
              <a:rPr lang="cs-CZ" sz="2200" u="dbl" dirty="0">
                <a:solidFill>
                  <a:srgbClr val="00AA00"/>
                </a:solidFill>
                <a:effectLst/>
                <a:highlight>
                  <a:srgbClr val="FFFFFF"/>
                </a:highlight>
                <a:latin typeface="Arial" panose="020B0604020202020204" pitchFamily="34" charset="0"/>
                <a:ea typeface="Times New Roman" panose="02020603050405020304" pitchFamily="18" charset="0"/>
              </a:rPr>
              <a:t>(9) </a:t>
            </a:r>
            <a:r>
              <a:rPr lang="cs-CZ" sz="2200" strike="sngStrike" dirty="0">
                <a:solidFill>
                  <a:srgbClr val="FF0000"/>
                </a:solidFill>
                <a:effectLst/>
                <a:highlight>
                  <a:srgbClr val="FFFFFF"/>
                </a:highlight>
                <a:latin typeface="Arial" panose="020B0604020202020204" pitchFamily="34" charset="0"/>
                <a:ea typeface="Times New Roman" panose="02020603050405020304" pitchFamily="18" charset="0"/>
              </a:rPr>
              <a:t>(6) </a:t>
            </a:r>
            <a:r>
              <a:rPr lang="cs-CZ" sz="2200" dirty="0">
                <a:solidFill>
                  <a:srgbClr val="000000"/>
                </a:solidFill>
                <a:effectLst/>
                <a:highlight>
                  <a:srgbClr val="FFFFFF"/>
                </a:highlight>
                <a:latin typeface="Arial" panose="020B0604020202020204" pitchFamily="34" charset="0"/>
                <a:ea typeface="Times New Roman" panose="02020603050405020304" pitchFamily="18" charset="0"/>
              </a:rPr>
              <a:t>Při komunikaci uskutečňované prostřednictvím datové schránky je dokument doručen dodáním do datové schránky adresáta.</a:t>
            </a:r>
            <a:endParaRPr lang="cs-CZ"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5888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2200" dirty="0">
                <a:effectLst/>
                <a:latin typeface="Arial" panose="020B0604020202020204" pitchFamily="34" charset="0"/>
                <a:ea typeface="Calibri" panose="020F0502020204030204" pitchFamily="34" charset="0"/>
                <a:cs typeface="Times New Roman" panose="02020603050405020304" pitchFamily="18" charset="0"/>
              </a:rPr>
              <a:t>Z obdržel námitky proti zadávacím podmínkám (ZP), a to prostřednictvím systému datových schránek,</a:t>
            </a:r>
          </a:p>
          <a:p>
            <a:pPr algn="just"/>
            <a:r>
              <a:rPr lang="cs-CZ" sz="2200" dirty="0">
                <a:latin typeface="Arial" panose="020B0604020202020204" pitchFamily="34" charset="0"/>
                <a:ea typeface="Calibri" panose="020F0502020204030204" pitchFamily="34" charset="0"/>
                <a:cs typeface="Times New Roman" panose="02020603050405020304" pitchFamily="18" charset="0"/>
              </a:rPr>
              <a:t>n</a:t>
            </a:r>
            <a:r>
              <a:rPr lang="cs-CZ" sz="2200" dirty="0">
                <a:effectLst/>
                <a:latin typeface="Arial" panose="020B0604020202020204" pitchFamily="34" charset="0"/>
                <a:ea typeface="Calibri" panose="020F0502020204030204" pitchFamily="34" charset="0"/>
                <a:cs typeface="Times New Roman" panose="02020603050405020304" pitchFamily="18" charset="0"/>
              </a:rPr>
              <a:t>ámitky splňovaly všechny náležitosti podle § 244 ZZVZ,</a:t>
            </a:r>
          </a:p>
          <a:p>
            <a:pPr algn="just"/>
            <a:r>
              <a:rPr lang="cs-CZ" sz="2200" dirty="0">
                <a:latin typeface="Arial" panose="020B0604020202020204" pitchFamily="34" charset="0"/>
                <a:ea typeface="Calibri" panose="020F0502020204030204" pitchFamily="34" charset="0"/>
                <a:cs typeface="Times New Roman" panose="02020603050405020304" pitchFamily="18" charset="0"/>
              </a:rPr>
              <a:t>Z tyto námitky vyřídil a rozhodnutí o nich odeslal navrhovateli prostřednictvím jím užívaného elektronického nástroje Tender arena,</a:t>
            </a:r>
          </a:p>
          <a:p>
            <a:pPr algn="just"/>
            <a:r>
              <a:rPr lang="cs-CZ" sz="2200" dirty="0">
                <a:latin typeface="Arial" panose="020B0604020202020204" pitchFamily="34" charset="0"/>
                <a:ea typeface="Calibri" panose="020F0502020204030204" pitchFamily="34" charset="0"/>
                <a:cs typeface="Times New Roman" panose="02020603050405020304" pitchFamily="18" charset="0"/>
              </a:rPr>
              <a:t>navrhovatel však tvrdí, že mu rozhodnutí o námitkách nebylo doručeno, resp. že zadavatel nerozhodl o námitkách v souladu s § 245 odst. 1 ZZVZ.</a:t>
            </a:r>
          </a:p>
          <a:p>
            <a:pPr algn="just"/>
            <a:endParaRPr lang="cs-CZ" sz="2200" dirty="0">
              <a:latin typeface="Arial" panose="020B0604020202020204" pitchFamily="34" charset="0"/>
              <a:ea typeface="Calibri" panose="020F0502020204030204" pitchFamily="34" charset="0"/>
              <a:cs typeface="Times New Roman" panose="02020603050405020304" pitchFamily="18" charset="0"/>
            </a:endParaRPr>
          </a:p>
          <a:p>
            <a:pPr algn="just"/>
            <a:r>
              <a:rPr lang="cs-CZ" sz="2200" dirty="0">
                <a:latin typeface="Arial" panose="020B0604020202020204" pitchFamily="34" charset="0"/>
                <a:ea typeface="Calibri" panose="020F0502020204030204" pitchFamily="34" charset="0"/>
                <a:cs typeface="Times New Roman" panose="02020603050405020304" pitchFamily="18" charset="0"/>
              </a:rPr>
              <a:t>Navrhovatel neměl v systému el. nástroje Tender arena dokončenou registraci.</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3488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k tomu uvádí, že proces rozhodování o námitkách probíhá v rámci soukromoprávního vztahu mezi zadavatelem a dodavatelem a rovněž otázka doručování rozhodnutí o námitkách dodavateli má povahu soukromoprávního vztahu mezi dvěma rovnocennými subjekty, proto se na posouzení otázky doručení rozhodnutí o námitkách navrhovateli použije občanský zákoník, konkrétně ustanovení § 570 odst. 1 zákona č. 89/2012 Sb., občanský zákoník, kde je uvedeno, že </a:t>
            </a:r>
            <a:r>
              <a:rPr lang="cs-CZ" sz="2000" i="1" dirty="0">
                <a:effectLst/>
                <a:latin typeface="Arial" panose="020B0604020202020204" pitchFamily="34" charset="0"/>
                <a:ea typeface="Calibri" panose="020F0502020204030204" pitchFamily="34" charset="0"/>
                <a:cs typeface="Times New Roman" panose="02020603050405020304" pitchFamily="18" charset="0"/>
              </a:rPr>
              <a:t>„právní jednání působí vůči nepřítomné osobě od okamžiku, kdy jí projev vůle dojde.“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Na základě uvedeného i na základě relevantní judikatury</a:t>
            </a:r>
            <a:r>
              <a:rPr lang="cs-CZ" sz="2000" dirty="0">
                <a:solidFill>
                  <a:srgbClr val="0563C1"/>
                </a:solidFill>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lze v obecné rovině shrnout,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rozhodnutí o námitkách, které je zadavatelem </a:t>
            </a:r>
            <a:r>
              <a:rPr lang="cs-CZ" sz="2000" dirty="0">
                <a:effectLst/>
                <a:latin typeface="Arial" panose="020B0604020202020204" pitchFamily="34" charset="0"/>
                <a:ea typeface="Calibri" panose="020F0502020204030204" pitchFamily="34" charset="0"/>
                <a:cs typeface="Times New Roman" panose="02020603050405020304" pitchFamily="18" charset="0"/>
              </a:rPr>
              <a:t>(jakožto prvním účastníkem soukromoprávního vztahu)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adresováno stěžovateli </a:t>
            </a:r>
            <a:r>
              <a:rPr lang="cs-CZ" sz="2000" dirty="0">
                <a:effectLst/>
                <a:latin typeface="Arial" panose="020B0604020202020204" pitchFamily="34" charset="0"/>
                <a:ea typeface="Calibri" panose="020F0502020204030204" pitchFamily="34" charset="0"/>
                <a:cs typeface="Times New Roman" panose="02020603050405020304" pitchFamily="18" charset="0"/>
              </a:rPr>
              <a:t>(jakožto druhému účastníkovi soukromoprávního vztahu),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v rámci soukromoprávního vztahu doručeno okamžikem dojití do sféry dispozice stěžovatele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kdy sféra dispozice je vyjádřením reálné existence objektivní možnosti adresáta se s předmětným úkonem seznámit. </a:t>
            </a:r>
            <a:r>
              <a:rPr lang="cs-CZ" sz="2000" dirty="0">
                <a:effectLst/>
                <a:latin typeface="Arial" panose="020B0604020202020204" pitchFamily="34" charset="0"/>
                <a:ea typeface="Calibri" panose="020F0502020204030204" pitchFamily="34" charset="0"/>
                <a:cs typeface="Times New Roman" panose="02020603050405020304" pitchFamily="18" charset="0"/>
              </a:rPr>
              <a:t>(22)</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0775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Z provedeného šetření Úřad zjistil, že (účinná)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elektronická komunikace prostřednictvím elektronického nástroje Tender arena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možná pouze s dodavateli, kteří svou registraci dokončili, resp. potvrdili jedním z předvídaných způsobů ověření identity.</a:t>
            </a:r>
            <a:r>
              <a:rPr lang="cs-CZ" sz="1900" dirty="0">
                <a:effectLst/>
                <a:latin typeface="Arial" panose="020B0604020202020204" pitchFamily="34" charset="0"/>
                <a:ea typeface="Calibri" panose="020F0502020204030204" pitchFamily="34" charset="0"/>
                <a:cs typeface="Times New Roman" panose="02020603050405020304" pitchFamily="18" charset="0"/>
              </a:rPr>
              <a:t> Jinými slovy, elektronickou komunikaci lze realizovat pouze s dodavateli ve stavu „povolená“, jež značí dokončení registrace dodavatelem, nikoliv ve stavu „evidovaná“, resp. „evidovaná zadavatelem“ (blíže k této problematice viz vyjádření společnosti Tender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systems</a:t>
            </a:r>
            <a:r>
              <a:rPr lang="cs-CZ" sz="1900" dirty="0">
                <a:effectLst/>
                <a:latin typeface="Arial" panose="020B0604020202020204" pitchFamily="34" charset="0"/>
                <a:ea typeface="Calibri" panose="020F0502020204030204" pitchFamily="34" charset="0"/>
                <a:cs typeface="Times New Roman" panose="02020603050405020304" pitchFamily="18" charset="0"/>
              </a:rPr>
              <a:t> ze dne 12. 5. 2023).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 tuto skutečnost jsou uživatelé příslušného elektronického nástroje upozorněni i v nápovědě k příslušnému elektronickému nástroji</a:t>
            </a:r>
            <a:r>
              <a:rPr lang="cs-CZ" sz="1900" dirty="0">
                <a:effectLst/>
                <a:latin typeface="Arial" panose="020B0604020202020204" pitchFamily="34" charset="0"/>
                <a:ea typeface="Calibri" panose="020F0502020204030204" pitchFamily="34" charset="0"/>
                <a:cs typeface="Times New Roman" panose="02020603050405020304" pitchFamily="18" charset="0"/>
              </a:rPr>
              <a:t> (přičemž uvedenému odpovídá i znění zadávacích podmínek veřejné zakázky popisující problematiku komunikace skrze dotčený elektronický nástroj, když zde byli dodavatelé upozorněni na případnou nutnost dokončení registrace dodavatelem za účelem komunikace skrze tento nástroj po zaevidování informací o dodavateli do tohoto nástroje přímo zadavatelem).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Navrhovatel nicméně neměl povinnost tuto registraci provést, a to ani za účelem odeslání námitek zadavateli</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neboť přípustným způsobem komunikace byla i komunikace prostřednictvím systému datových schránek</a:t>
            </a:r>
            <a:r>
              <a:rPr lang="cs-CZ" sz="1900" dirty="0">
                <a:effectLst/>
                <a:latin typeface="Arial" panose="020B0604020202020204" pitchFamily="34" charset="0"/>
                <a:ea typeface="Calibri" panose="020F0502020204030204" pitchFamily="34" charset="0"/>
                <a:cs typeface="Times New Roman" panose="02020603050405020304" pitchFamily="18" charset="0"/>
              </a:rPr>
              <a:t>. Současně zadavatel sám navrhovatele do elektronického nástroje neevidoval, načež ho ani ve vztahu k případné (do)registraci pro umožnění komunikace skrze tento nástroj nekontaktoval. (25)  </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7769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vzhledem k výše uvedenému uzavírá,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jelikož zadavatel zvolil způsob odeslání rozhodnutí o námitkách výhradně prostřednictvím elektronického nástroje </a:t>
            </a:r>
            <a:r>
              <a:rPr lang="cs-CZ" sz="2000" dirty="0">
                <a:effectLst/>
                <a:latin typeface="Arial" panose="020B0604020202020204" pitchFamily="34" charset="0"/>
                <a:ea typeface="Calibri" panose="020F0502020204030204" pitchFamily="34" charset="0"/>
                <a:cs typeface="Times New Roman" panose="02020603050405020304" pitchFamily="18" charset="0"/>
              </a:rPr>
              <a:t>(tenderarena.cz),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přičemž adresát dané písemnosti neměl v uvedeném elektronickém nástroji dokončenou/potvrzenou registraci</a:t>
            </a:r>
            <a:r>
              <a:rPr lang="cs-CZ" sz="2000" dirty="0">
                <a:effectLst/>
                <a:latin typeface="Arial" panose="020B0604020202020204" pitchFamily="34" charset="0"/>
                <a:ea typeface="Calibri" panose="020F0502020204030204" pitchFamily="34" charset="0"/>
                <a:cs typeface="Times New Roman" panose="02020603050405020304" pitchFamily="18" charset="0"/>
              </a:rPr>
              <a:t>, tudíž de facto neměl zřízenu „platnou“ adresu adresáta v rámci tohoto nástroje 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nemohlo mu být tedy skrze tento nástroj řádně doručováno</a:t>
            </a:r>
            <a:r>
              <a:rPr lang="cs-CZ" sz="2000" dirty="0">
                <a:effectLst/>
                <a:latin typeface="Arial" panose="020B0604020202020204" pitchFamily="34" charset="0"/>
                <a:ea typeface="Calibri" panose="020F0502020204030204" pitchFamily="34" charset="0"/>
                <a:cs typeface="Times New Roman" panose="02020603050405020304" pitchFamily="18" charset="0"/>
              </a:rPr>
              <a:t>, když   v uvedeném případě neměl možnost se s předmětným úkonem zadavatele seznámit, nebylo rozhodnutí o námitkách navrhovateli řádně doručeno (a jak vyplývá ze zjištěných skutečností, reálně se s uvedeným rozhodnutím o námitkách či jeho odesláním prostřednictvím uvedeného profilu zadavatele navrhovatel ani neseznámil). (27)</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Úřad tak vzhledem k výše uvedeným skutečnostem dospěl k závěru, že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řádně neodeslal rozhodnutí o námitkách navrhovateli ve stanovené lhůtě podle § 245 odst. 1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přičemž pro podání návrhu navrhovatele k Úřadu pak platila lhůta podle ustanovení § 251 odst. 3 zákona. (28)</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717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79912"/>
          </a:xfrm>
          <a:prstGeom prst="rect">
            <a:avLst/>
          </a:prstGeom>
        </p:spPr>
        <p:txBody>
          <a:bodyPr vert="horz" wrap="square" lIns="0" tIns="13335" rIns="0" bIns="0" rtlCol="0">
            <a:spAutoFit/>
          </a:bodyPr>
          <a:lstStyle/>
          <a:p>
            <a:pPr>
              <a:lnSpc>
                <a:spcPct val="107000"/>
              </a:lnSpc>
              <a:spcAft>
                <a:spcPts val="800"/>
              </a:spcAft>
            </a:pPr>
            <a:r>
              <a:rPr lang="cs-CZ" sz="2400" b="1" dirty="0">
                <a:latin typeface="Arial" panose="020B0604020202020204" pitchFamily="34" charset="0"/>
                <a:ea typeface="Calibri" panose="020F0502020204030204" pitchFamily="34" charset="0"/>
                <a:cs typeface="Times New Roman" panose="02020603050405020304" pitchFamily="18" charset="0"/>
              </a:rPr>
              <a:t>Zákaz dvojího zadávání</a:t>
            </a:r>
            <a:endParaRPr lang="cs-CZ" sz="24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104291361"/>
              </p:ext>
            </p:extLst>
          </p:nvPr>
        </p:nvGraphicFramePr>
        <p:xfrm>
          <a:off x="0" y="620688"/>
          <a:ext cx="9144000" cy="483049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4695">
                <a:tc>
                  <a:txBody>
                    <a:bodyPr/>
                    <a:lstStyle/>
                    <a:p>
                      <a:pPr algn="just">
                        <a:lnSpc>
                          <a:spcPct val="107000"/>
                        </a:lnSpc>
                        <a:spcAft>
                          <a:spcPts val="800"/>
                        </a:spcAft>
                      </a:pPr>
                      <a:r>
                        <a:rPr lang="cs-CZ" sz="20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0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ÚOHS-S0628/2022/VZ, č. j. ÚOHS-11956/2023/500</a:t>
                      </a:r>
                      <a:endParaRPr lang="cs-CZ" sz="2000" b="1"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4695">
                <a:tc>
                  <a:txBody>
                    <a:bodyPr/>
                    <a:lstStyle/>
                    <a:p>
                      <a:pPr algn="just">
                        <a:lnSpc>
                          <a:spcPct val="107000"/>
                        </a:lnSpc>
                        <a:spcAft>
                          <a:spcPts val="800"/>
                        </a:spcAft>
                      </a:pPr>
                      <a:r>
                        <a:rPr lang="cs-CZ" sz="2000" b="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https://www.uohs.cz/cs/verejne-zakazky/sbirky-rozhodnuti/detail-19011.html</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54695">
                <a:tc>
                  <a:txBody>
                    <a:bodyPr/>
                    <a:lstStyle/>
                    <a:p>
                      <a:pPr algn="just">
                        <a:lnSpc>
                          <a:spcPct val="107000"/>
                        </a:lnSpc>
                        <a:spcAft>
                          <a:spcPts val="800"/>
                        </a:spcAft>
                      </a:pPr>
                      <a:r>
                        <a:rPr lang="cs-CZ" sz="20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Pořízení technologie PCO 1Box® pro připojování ZDP</a:t>
                      </a:r>
                      <a:endParaRPr lang="cs-CZ" sz="20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54695">
                <a:tc>
                  <a:txBody>
                    <a:bodyPr/>
                    <a:lstStyle/>
                    <a:p>
                      <a:pPr algn="just">
                        <a:lnSpc>
                          <a:spcPct val="107000"/>
                        </a:lnSpc>
                        <a:spcAft>
                          <a:spcPts val="800"/>
                        </a:spcAft>
                      </a:pPr>
                      <a:r>
                        <a:rPr lang="cs-CZ" sz="20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21. 6. 2023</a:t>
                      </a:r>
                      <a:endParaRPr lang="cs-CZ" sz="20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468751">
                <a:tc>
                  <a:txBody>
                    <a:bodyPr/>
                    <a:lstStyle/>
                    <a:p>
                      <a:pPr algn="just">
                        <a:lnSpc>
                          <a:spcPct val="107000"/>
                        </a:lnSpc>
                        <a:spcAft>
                          <a:spcPts val="800"/>
                        </a:spcAft>
                      </a:pPr>
                      <a:r>
                        <a:rPr lang="cs-CZ" sz="20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Česká republika – Hasičský záchranný sbor Plzeňského kraje</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RISPERO s. r. o.</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NAM </a:t>
                      </a:r>
                      <a:r>
                        <a:rPr lang="cs-CZ" sz="20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system</a:t>
                      </a:r>
                      <a:r>
                        <a:rPr lang="cs-CZ" sz="20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s.</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1063505">
                <a:tc>
                  <a:txBody>
                    <a:bodyPr/>
                    <a:lstStyle/>
                    <a:p>
                      <a:pPr algn="just">
                        <a:lnSpc>
                          <a:spcPct val="107000"/>
                        </a:lnSpc>
                        <a:spcAft>
                          <a:spcPts val="800"/>
                        </a:spcAft>
                      </a:pP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Návrh navrhovatele na uložení zákazu plnění smlouvy o dílo „Pořízení technologie PCO 1Box® pro připojování ZDP“ se </a:t>
                      </a:r>
                      <a:r>
                        <a:rPr lang="cs-CZ" sz="20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zamítá</a:t>
                      </a:r>
                      <a:r>
                        <a:rPr lang="cs-CZ" sz="20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nápravného opatření.</a:t>
                      </a:r>
                      <a:endParaRPr lang="cs-CZ" sz="20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942058">
                <a:tc>
                  <a:txBody>
                    <a:bodyPr/>
                    <a:lstStyle/>
                    <a:p>
                      <a:pPr algn="just">
                        <a:lnSpc>
                          <a:spcPct val="107000"/>
                        </a:lnSpc>
                      </a:pPr>
                      <a:r>
                        <a:rPr lang="cs-CZ" sz="20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ÚOHS-R0050/2023/VZ, rozhodnutí potvrzeno, rozklad zamítnut.</a:t>
                      </a:r>
                      <a:endParaRPr lang="cs-CZ" sz="20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88415286"/>
                  </a:ext>
                </a:extLst>
              </a:tr>
            </a:tbl>
          </a:graphicData>
        </a:graphic>
      </p:graphicFrame>
    </p:spTree>
    <p:extLst>
      <p:ext uri="{BB962C8B-B14F-4D97-AF65-F5344CB8AC3E}">
        <p14:creationId xmlns:p14="http://schemas.microsoft.com/office/powerpoint/2010/main" val="1959312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1600" b="1" dirty="0">
                <a:latin typeface="Arial" panose="020B0604020202020204" pitchFamily="34" charset="0"/>
                <a:cs typeface="Arial" panose="020B0604020202020204" pitchFamily="34" charset="0"/>
              </a:rPr>
              <a:t>Právní úprava: § 51 ZZVZ</a:t>
            </a:r>
          </a:p>
          <a:p>
            <a:pPr marL="0" indent="0" algn="just">
              <a:buNone/>
            </a:pPr>
            <a:r>
              <a:rPr lang="cs-CZ" sz="1600" dirty="0">
                <a:latin typeface="Arial" panose="020B0604020202020204" pitchFamily="34" charset="0"/>
                <a:cs typeface="Arial" panose="020B0604020202020204" pitchFamily="34" charset="0"/>
              </a:rPr>
              <a:t>(4) Před ukončením zadávacího řízení zadavatel může zahájit zadávací řízení na veřejnou zakázku s obdobným předmětem plnění pouze tehdy, pokud</a:t>
            </a:r>
          </a:p>
          <a:p>
            <a:pPr marL="0" indent="0" algn="just">
              <a:buNone/>
            </a:pPr>
            <a:r>
              <a:rPr lang="cs-CZ" sz="1600" dirty="0">
                <a:latin typeface="Arial" panose="020B0604020202020204" pitchFamily="34" charset="0"/>
                <a:cs typeface="Arial" panose="020B0604020202020204" pitchFamily="34" charset="0"/>
              </a:rPr>
              <a:t>a) to vyžadují provozní potřeby zadavatele a</a:t>
            </a:r>
          </a:p>
          <a:p>
            <a:pPr marL="355600" indent="-355600" algn="just">
              <a:buNone/>
            </a:pPr>
            <a:r>
              <a:rPr lang="cs-CZ" sz="1600" dirty="0">
                <a:latin typeface="Arial" panose="020B0604020202020204" pitchFamily="34" charset="0"/>
                <a:cs typeface="Arial" panose="020B0604020202020204" pitchFamily="34" charset="0"/>
              </a:rPr>
              <a:t>b) veřejná zakázka bude zadána pouze v nezbytně nutném rozsahu a na nezbytně nutnou dobu.</a:t>
            </a:r>
          </a:p>
          <a:p>
            <a:pPr marL="355600" indent="-355600" algn="just">
              <a:buNone/>
            </a:pPr>
            <a:endParaRPr lang="cs-CZ" sz="1600" b="1" dirty="0">
              <a:latin typeface="Arial" panose="020B0604020202020204" pitchFamily="34" charset="0"/>
              <a:cs typeface="Arial" panose="020B0604020202020204" pitchFamily="34" charset="0"/>
            </a:endParaRPr>
          </a:p>
          <a:p>
            <a:pPr marL="355600" indent="-355600" algn="just">
              <a:buNone/>
            </a:pPr>
            <a:r>
              <a:rPr lang="cs-CZ" sz="1600" b="1" dirty="0">
                <a:latin typeface="Arial" panose="020B0604020202020204" pitchFamily="34" charset="0"/>
                <a:cs typeface="Arial" panose="020B0604020202020204" pitchFamily="34" charset="0"/>
              </a:rPr>
              <a:t>Právní úprava: § 254 ZZVZ</a:t>
            </a:r>
          </a:p>
          <a:p>
            <a:pPr marL="0" indent="0" algn="just">
              <a:lnSpc>
                <a:spcPct val="107000"/>
              </a:lnSpc>
              <a:spcAft>
                <a:spcPts val="800"/>
              </a:spcAft>
              <a:buNone/>
            </a:pP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 Návrh na uložení zákazu plnění smlouvy na veřejnou zakázku může podat navrhovatel, který tvrdí, že zadavatel uzavřel smlouvu</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71463" indent="-271463">
              <a:lnSpc>
                <a:spcPct val="107000"/>
              </a:lnSpc>
              <a:spcAft>
                <a:spcPts val="800"/>
              </a:spcAft>
              <a:buNone/>
            </a:pP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a) bez předchozího uveřejnění oznámení o zahájení zadávacího řízení, předběžného oznámení nebo výzvy k podání nabídek ve zjednodušeném podlimitním řízení, ačkoli byl povinen toto oznámení, předběžné oznámení nebo výzvu k podání nabídek ve zjednodušeném podlimitním řízení uveřejnit, ledaže uveřejnil dobrovolné oznámení o záměru uzavřít smlouvu podle § 212 odst. 2,</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b) přes zákaz jejího uzavření stanovený tímto zákonem nebo předběžným opatřením,</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71463" indent="-271463">
              <a:lnSpc>
                <a:spcPct val="107000"/>
              </a:lnSpc>
              <a:spcAft>
                <a:spcPts val="800"/>
              </a:spcAft>
              <a:buNone/>
            </a:pP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c) na základě postupu mimo zadávací řízení, ačkoli mu bylo pokračování v tomto postupu zakázáno rozhodnutím podle § 263 odst. 7, nebo</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71463" indent="-271463">
              <a:lnSpc>
                <a:spcPct val="107000"/>
              </a:lnSpc>
              <a:spcAft>
                <a:spcPts val="800"/>
              </a:spcAft>
              <a:buNone/>
            </a:pP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d) postupem podle § 135 odst. </a:t>
            </a:r>
            <a:r>
              <a:rPr lang="cs-CZ" sz="16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4 </a:t>
            </a:r>
            <a:r>
              <a:rPr lang="cs-CZ" sz="16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3 </a:t>
            </a: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nebo § 141 odst. </a:t>
            </a:r>
            <a:r>
              <a:rPr lang="cs-CZ" sz="16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5 </a:t>
            </a:r>
            <a:r>
              <a:rPr lang="cs-CZ" sz="16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4 </a:t>
            </a:r>
            <a:r>
              <a:rPr lang="cs-CZ" sz="16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 přičemž porušil pravidla stanovená pro zadání veřejné zakázky na základě rámcové dohody nebo v dynamickém nákupním systému a tím ovlivnil nebo mohl ovlivnit výběr dodavatele.</a:t>
            </a:r>
            <a:endParaRPr lang="cs-CZ"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55600" indent="-355600" algn="just">
              <a:buNone/>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809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Skutkový stav:</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Ministerstvo vnitra generální ředitelství Hasičského záchranného sboru ČR jako centrální zadavatel pro HZS zahájilo dne 7. 11. 2022 zadávací řízení veřejné zakázky „Rámcová dohoda na dodávky komponent PCO - 2. část pro standard NAM“. </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Toto zadávací řízení bylo 22. 12. 2022 zrušeno. </a:t>
            </a:r>
          </a:p>
          <a:p>
            <a:pPr algn="just"/>
            <a:r>
              <a:rPr lang="cs-CZ" sz="2400" dirty="0">
                <a:effectLst/>
                <a:latin typeface="Arial" panose="020B0604020202020204" pitchFamily="34" charset="0"/>
                <a:ea typeface="Calibri" panose="020F0502020204030204" pitchFamily="34" charset="0"/>
                <a:cs typeface="Times New Roman" panose="02020603050405020304" pitchFamily="18" charset="0"/>
              </a:rPr>
              <a:t>V mezidobí, tedy 9. 12. 2022 uzavřel zadavatel Hasičský záchranný sbor Plzeňského kraje smlouvu na dodávku PCO pro standard NAM jako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VZMR</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74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Obecně lze souhlasit s Úřadem v tom, že zadavatel </a:t>
            </a:r>
            <a:r>
              <a:rPr lang="cs-CZ" sz="2000" i="1" dirty="0">
                <a:effectLst/>
                <a:latin typeface="Arial" panose="020B0604020202020204" pitchFamily="34" charset="0"/>
                <a:ea typeface="Calibri" panose="020F0502020204030204" pitchFamily="34" charset="0"/>
                <a:cs typeface="Times New Roman" panose="02020603050405020304" pitchFamily="18" charset="0"/>
              </a:rPr>
              <a:t>(asi D pozn. </a:t>
            </a:r>
            <a:r>
              <a:rPr lang="cs-CZ" sz="2000" i="1" dirty="0">
                <a:latin typeface="Arial" panose="020B0604020202020204" pitchFamily="34" charset="0"/>
                <a:ea typeface="Calibri" panose="020F0502020204030204" pitchFamily="34" charset="0"/>
                <a:cs typeface="Times New Roman" panose="02020603050405020304" pitchFamily="18" charset="0"/>
              </a:rPr>
              <a:t>M</a:t>
            </a:r>
            <a:r>
              <a:rPr lang="cs-CZ" sz="2000" i="1" dirty="0">
                <a:effectLst/>
                <a:latin typeface="Arial" panose="020B0604020202020204" pitchFamily="34" charset="0"/>
                <a:ea typeface="Calibri" panose="020F0502020204030204" pitchFamily="34" charset="0"/>
                <a:cs typeface="Times New Roman" panose="02020603050405020304" pitchFamily="18" charset="0"/>
              </a:rPr>
              <a:t>R) </a:t>
            </a:r>
            <a:r>
              <a:rPr lang="cs-CZ" sz="2000" dirty="0">
                <a:effectLst/>
                <a:latin typeface="Arial" panose="020B0604020202020204" pitchFamily="34" charset="0"/>
                <a:ea typeface="Calibri" panose="020F0502020204030204" pitchFamily="34" charset="0"/>
                <a:cs typeface="Times New Roman" panose="02020603050405020304" pitchFamily="18" charset="0"/>
              </a:rPr>
              <a:t>je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oprávněn prokázat splnění kvalifikace vlastními kapacitami i prostřednictvím poddodavatelů, a to i v plném rozsahu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ale shledat, že by se technická kvalifikace mohla rovnat veškerým pracím na veřejné zakázce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Technická kvalifikace (zde konkrétně reference)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vždy pokrývá jistou odbornou část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pokud je nutné ověřit, že je dodavatel způsobilý danou část plnit a poté i realizovat v rámci veřejné zakázky. Příkladem může být například realizace silnice, v rámci které bude nutné postavit tunel či most. Právě tyto stavby mohou vyžadovat větší odbornost, proto ji zadavatel ověřuje. </a:t>
            </a:r>
          </a:p>
          <a:p>
            <a:pPr algn="just">
              <a:lnSpc>
                <a:spcPct val="107000"/>
              </a:lnSpc>
              <a:spcAft>
                <a:spcPts val="800"/>
              </a:spcAft>
            </a:pP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Zadavatel tedy technickou kvalifikaci nestanovuje k ověření zkušeností s veškerými pracemi na veřejné zakázce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ale pouze s těmi, které dle jeho úvahy ověření vyžadují.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rovněž může připustit, aby takové zkušenosti byly prokázány prostřednictvím poddodavatele. (32)</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629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19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Citované ustanovení </a:t>
            </a:r>
            <a:r>
              <a:rPr lang="cs-CZ" sz="1900" i="1" dirty="0">
                <a:effectLst/>
                <a:latin typeface="Arial" panose="020B0604020202020204" pitchFamily="34" charset="0"/>
                <a:ea typeface="Calibri" panose="020F0502020204030204" pitchFamily="34" charset="0"/>
                <a:cs typeface="Times New Roman" panose="02020603050405020304" pitchFamily="18" charset="0"/>
              </a:rPr>
              <a:t>(</a:t>
            </a:r>
            <a:r>
              <a:rPr lang="cs-CZ" sz="19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51 odst. 4 ZZVZ </a:t>
            </a:r>
            <a:r>
              <a:rPr lang="cs-CZ" sz="1900" i="1" dirty="0">
                <a:effectLst/>
                <a:latin typeface="Arial" panose="020B0604020202020204" pitchFamily="34" charset="0"/>
                <a:ea typeface="Calibri" panose="020F0502020204030204" pitchFamily="34" charset="0"/>
                <a:cs typeface="Times New Roman" panose="02020603050405020304" pitchFamily="18" charset="0"/>
              </a:rPr>
              <a:t>pozn. MMR)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hovoří o zákazu „zahájení zadávacího řízení“ před ukončením stávajícího. </a:t>
            </a:r>
            <a:r>
              <a:rPr lang="cs-CZ" sz="1900" dirty="0">
                <a:effectLst/>
                <a:latin typeface="Arial" panose="020B0604020202020204" pitchFamily="34" charset="0"/>
                <a:ea typeface="Calibri" panose="020F0502020204030204" pitchFamily="34" charset="0"/>
                <a:cs typeface="Times New Roman" panose="02020603050405020304" pitchFamily="18" charset="0"/>
              </a:rPr>
              <a:t>Tento pojem, tedy zahájení zadávacího řízení je nutno odlišit od pojmu „zadání veřejné zakázky“. Nejedná se přitom o formalismus na straně Úřadu, ale o respekt k zákonem daným pojmům a jejich významu.  (37)</a:t>
            </a:r>
          </a:p>
          <a:p>
            <a:pPr algn="just">
              <a:lnSpc>
                <a:spcPct val="107000"/>
              </a:lnSpc>
              <a:spcAft>
                <a:spcPts val="800"/>
              </a:spcAft>
            </a:pP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Zadání veřejné zakázky je uzavření úplatné smlouvy </a:t>
            </a:r>
            <a:r>
              <a:rPr lang="cs-CZ" sz="1900" dirty="0">
                <a:effectLst/>
                <a:latin typeface="Arial" panose="020B0604020202020204" pitchFamily="34" charset="0"/>
                <a:ea typeface="Calibri" panose="020F0502020204030204" pitchFamily="34" charset="0"/>
                <a:cs typeface="Times New Roman" panose="02020603050405020304" pitchFamily="18" charset="0"/>
              </a:rPr>
              <a:t>mezi zadavatelem a dodavatelem, z níž vyplývá povinnost dodavatele poskytnout dodávky, služby nebo stavební práce.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Zahájení zadávacího řízení je oproti tomu okamžikem, který zákon definuje v souvislosti s jednotlivými druhy zadávacího řízení</a:t>
            </a:r>
            <a:r>
              <a:rPr lang="cs-CZ" sz="1900" dirty="0">
                <a:effectLst/>
                <a:latin typeface="Arial" panose="020B0604020202020204" pitchFamily="34" charset="0"/>
                <a:ea typeface="Calibri" panose="020F0502020204030204" pitchFamily="34" charset="0"/>
                <a:cs typeface="Times New Roman" panose="02020603050405020304" pitchFamily="18" charset="0"/>
              </a:rPr>
              <a:t>. Je jím okamžik, kdy zadavatel uveřejňuje či oznamuje zahájení zadávacího řízení (viz § 53, 56 a další zákona). Z toho vyplývá, že se jedná o dva různé okamžiky. (38)</a:t>
            </a:r>
          </a:p>
          <a:p>
            <a:pPr algn="just">
              <a:lnSpc>
                <a:spcPct val="107000"/>
              </a:lnSpc>
              <a:spcAft>
                <a:spcPts val="800"/>
              </a:spcAft>
            </a:pP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Zadání veřejné zakázky nemusí být nutně výstupem zadávacího řízení. </a:t>
            </a:r>
            <a:r>
              <a:rPr lang="cs-CZ" sz="1900" dirty="0">
                <a:effectLst/>
                <a:latin typeface="Arial" panose="020B0604020202020204" pitchFamily="34" charset="0"/>
                <a:ea typeface="Calibri" panose="020F0502020204030204" pitchFamily="34" charset="0"/>
                <a:cs typeface="Times New Roman" panose="02020603050405020304" pitchFamily="18" charset="0"/>
              </a:rPr>
              <a:t>Tak tomu je v případech jmenovaných v hlavě IV zákona, která v § 29-31 zakotvuje výjimky veřejných zakázek, pro něž zadavatel nemusí zadávací řízení využít, tedy v těchto případech nemusí být zadávací řízení zahájeno. V posuzované věci využil zadavatel výjimku dle § 31 zákona. Jinými slovy řečeno, předmět plnění (zde zadáván jako zakázka malého rozsahu) je stále veřejnou zakázkou, ale zákon nevyžaduje, aby byl zadáván v zadávacím řízení. (39)</a:t>
            </a: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536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 uvedeného pak nutně vyplývá, že Úřad nepostupoval formalisticky, jak mu navrhovatel vytýká. Naopak si lze stěží představit, jakým způsobem by vůbec mohl být veden výklad § 51 odst. 4 zákona tak, aby bylo dosaženo toho, co požaduje navrhovatel – tedy aby se toto ustanovení vztahovalo i na situace, na něž nedopadá. V této situaci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možné konstatovat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 51 odst. 4 zákona v sobě obsahuje mezeru představovanou právě veřejnými zakázkami nezadávanými v zadávacích řízeních</a:t>
            </a:r>
            <a:r>
              <a:rPr lang="cs-CZ" sz="2200" dirty="0">
                <a:effectLst/>
                <a:latin typeface="Arial" panose="020B0604020202020204" pitchFamily="34" charset="0"/>
                <a:ea typeface="Calibri" panose="020F0502020204030204" pitchFamily="34" charset="0"/>
                <a:cs typeface="Times New Roman" panose="02020603050405020304" pitchFamily="18" charset="0"/>
              </a:rPr>
              <a:t>, ovšem tuto mezeru není Úřad oprávněn doplnit výkladem. (41)</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Z uvedeného pak vyplývá,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jde-li o veřejnou zakázku malého rozsahu</a:t>
            </a:r>
            <a:r>
              <a:rPr lang="cs-CZ" sz="2200" dirty="0">
                <a:effectLst/>
                <a:latin typeface="Arial" panose="020B0604020202020204" pitchFamily="34" charset="0"/>
                <a:ea typeface="Calibri" panose="020F0502020204030204" pitchFamily="34" charset="0"/>
                <a:cs typeface="Times New Roman" panose="02020603050405020304" pitchFamily="18" charset="0"/>
              </a:rPr>
              <a:t> (k tomu viz níže)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 využil-li zadavatel výjimku dle § 31 zákona, tedy nezadával tuto veřejnou zakázku v zadávacím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postupoval korektně a nedopustil se porušení § 51 odst. 4 zákona. </a:t>
            </a:r>
            <a:r>
              <a:rPr lang="cs-CZ" sz="2200" dirty="0">
                <a:effectLst/>
                <a:latin typeface="Arial" panose="020B0604020202020204" pitchFamily="34" charset="0"/>
                <a:ea typeface="Calibri" panose="020F0502020204030204" pitchFamily="34" charset="0"/>
                <a:cs typeface="Times New Roman" panose="02020603050405020304" pitchFamily="18" charset="0"/>
              </a:rPr>
              <a:t>Napadenou smlouvu neuzavřel přes zákaz jejího uzavření a není tak na místě, aby mu byl uložen zákaz plnění smlouvy dle § 254 odst. 1 písm. b) zákona. (44)</a:t>
            </a: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3427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288349"/>
          </a:xfrm>
          <a:prstGeom prst="rect">
            <a:avLst/>
          </a:prstGeom>
        </p:spPr>
        <p:txBody>
          <a:bodyPr vert="horz" wrap="square" lIns="0" tIns="13335" rIns="0" bIns="0" rtlCol="0">
            <a:spAutoFit/>
          </a:bodyPr>
          <a:lstStyle/>
          <a:p>
            <a:pPr>
              <a:lnSpc>
                <a:spcPct val="107000"/>
              </a:lnSpc>
              <a:spcAft>
                <a:spcPts val="800"/>
              </a:spcAft>
            </a:pPr>
            <a:r>
              <a:rPr lang="cs-CZ" sz="1800" b="1" dirty="0">
                <a:latin typeface="Arial" panose="020B0604020202020204" pitchFamily="34" charset="0"/>
                <a:ea typeface="Calibri" panose="020F0502020204030204" pitchFamily="34" charset="0"/>
                <a:cs typeface="Times New Roman" panose="02020603050405020304" pitchFamily="18" charset="0"/>
              </a:rPr>
              <a:t>Dělení VZ</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934891217"/>
              </p:ext>
            </p:extLst>
          </p:nvPr>
        </p:nvGraphicFramePr>
        <p:xfrm>
          <a:off x="0" y="476991"/>
          <a:ext cx="9144000" cy="647699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268756">
                <a:tc>
                  <a:txBody>
                    <a:bodyPr/>
                    <a:lstStyle/>
                    <a:p>
                      <a:pPr algn="just">
                        <a:lnSpc>
                          <a:spcPct val="107000"/>
                        </a:lnSpc>
                        <a:spcAft>
                          <a:spcPts val="800"/>
                        </a:spcAft>
                      </a:pPr>
                      <a:r>
                        <a:rPr lang="cs-CZ" sz="12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2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ÚOHS-S0389/2023/VZ, č. j. ÚOHS-22676/2023/500</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268756">
                <a:tc>
                  <a:txBody>
                    <a:bodyPr/>
                    <a:lstStyle/>
                    <a:p>
                      <a:pPr algn="just">
                        <a:lnSpc>
                          <a:spcPct val="107000"/>
                        </a:lnSpc>
                        <a:spcAft>
                          <a:spcPts val="800"/>
                        </a:spcAft>
                      </a:pPr>
                      <a:r>
                        <a:rPr lang="cs-CZ" sz="12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https://www.uohs.cz/cs/verejne-zakazky/sbirky-rozhodnuti/detail-19066.html</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241564">
                <a:tc>
                  <a:txBody>
                    <a:bodyPr/>
                    <a:lstStyle/>
                    <a:p>
                      <a:pPr algn="just">
                        <a:lnSpc>
                          <a:spcPct val="107000"/>
                        </a:lnSpc>
                        <a:spcAft>
                          <a:spcPts val="800"/>
                        </a:spcAft>
                      </a:pPr>
                      <a:r>
                        <a:rPr lang="cs-CZ"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Opravy a rekonstrukce Domova pro seniory Ďáblice</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283520">
                <a:tc>
                  <a:txBody>
                    <a:bodyPr/>
                    <a:lstStyle/>
                    <a:p>
                      <a:pPr algn="just">
                        <a:lnSpc>
                          <a:spcPct val="107000"/>
                        </a:lnSpc>
                        <a:spcAft>
                          <a:spcPts val="800"/>
                        </a:spcAft>
                      </a:pPr>
                      <a:r>
                        <a:rPr lang="cs-CZ" sz="12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24. 6. 2023</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189113">
                <a:tc>
                  <a:txBody>
                    <a:bodyPr/>
                    <a:lstStyle/>
                    <a:p>
                      <a:pPr algn="just">
                        <a:lnSpc>
                          <a:spcPct val="107000"/>
                        </a:lnSpc>
                        <a:spcAft>
                          <a:spcPts val="800"/>
                        </a:spcAft>
                      </a:pPr>
                      <a:r>
                        <a:rPr lang="cs-CZ"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Domov pro seniory Ďáblice</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5022464">
                <a:tc>
                  <a:txBody>
                    <a:bodyPr/>
                    <a:lstStyle/>
                    <a:p>
                      <a:pPr algn="just">
                        <a:lnSpc>
                          <a:spcPct val="107000"/>
                        </a:lnSpc>
                        <a:spcAft>
                          <a:spcPts val="800"/>
                        </a:spcAf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přestupku podle § 268 odst. 1 písm. a) ZZVZ tím, že nedodržel pravidlo pro zadání veřejné zakázky stanovené v § 2 odst. 3 ZZVZ, když podlimitní veřejnou zakázku na stavební práce, jejímž předmětem je plnění vyplývající ze</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5. 12. 2018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IČO 01712641, se sídlem dr. Zikmunda Wintra 556/18, Bubeneč, 160 00 Praha,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klubovny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16. 10. 2018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Rekonstrukce klientských pokojů</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dílo uzavřené dne 31. 12. 2018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Rekonstrukce chodeb </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Domově pro seniory Ďáblice“,</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ze dne 29. 11. 2018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místnosti pedikúry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ze dne 20. 12. 2018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kanceláře vedoucí ZSÚ</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ze dne 18. 2. 2019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místnosti sesterny CA v Domově pro seniory Ďáblice</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ze dne 25. 2. 2019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místnosti skladu prádla v Domově pro seniory Ďáblice</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ze dne 7. 3. 2019 s dodavatelem </a:t>
                      </a:r>
                      <a:r>
                        <a:rPr lang="cs-CZ" sz="12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Tomtery</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s.r.o., jež obviněný zadal jako veřejnou zakázku malého rozsahu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Oprava úklidové místnosti v Domově pro seniory Ďáblice</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endParaRPr lang="cs-CZ" sz="12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tedy úplatné provedení stavebních prací ve smyslu § 14 odst. 3 ZZVZ, které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tvoří jeden funkční celek </a:t>
                      </a:r>
                      <a:r>
                        <a:rPr lang="cs-CZ"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 předpokládanou hodnotou přesahující finanční limit dle § 27 písm. b) cit. zákona zakládající povinnost zadat veřejnou zakázku v zadávacím řízení, </a:t>
                      </a:r>
                      <a:r>
                        <a:rPr lang="cs-CZ" sz="12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zadal mimo zadávací řízení…</a:t>
                      </a:r>
                      <a:endParaRPr lang="cs-CZ" sz="1200" u="sng"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2131475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18 ZZVZ</a:t>
            </a:r>
          </a:p>
          <a:p>
            <a:pPr marL="355600" indent="-355600" algn="just">
              <a:buNone/>
            </a:pPr>
            <a:r>
              <a:rPr lang="cs-CZ" sz="2000" dirty="0">
                <a:latin typeface="Arial" panose="020B0604020202020204" pitchFamily="34" charset="0"/>
                <a:cs typeface="Arial" panose="020B0604020202020204" pitchFamily="34" charset="0"/>
              </a:rPr>
              <a:t>(1) Je-li veřejná zakázka rozdělena na části, stanoví se předpokládaná hodnota podle součtu předpokládaných hodnot všech těchto částí bez ohledu na to, zda je veřejná zakázka zadávána</a:t>
            </a:r>
          </a:p>
          <a:p>
            <a:pPr marL="355600" indent="-355600" algn="just">
              <a:buNone/>
            </a:pPr>
            <a:r>
              <a:rPr lang="cs-CZ" sz="2000" dirty="0">
                <a:latin typeface="Arial" panose="020B0604020202020204" pitchFamily="34" charset="0"/>
                <a:cs typeface="Arial" panose="020B0604020202020204" pitchFamily="34" charset="0"/>
              </a:rPr>
              <a:t>a) v jednom nebo více zadávacích řízeních, nebo</a:t>
            </a:r>
          </a:p>
          <a:p>
            <a:pPr marL="355600" indent="-355600" algn="just">
              <a:buNone/>
            </a:pPr>
            <a:r>
              <a:rPr lang="cs-CZ" sz="2000" dirty="0">
                <a:latin typeface="Arial" panose="020B0604020202020204" pitchFamily="34" charset="0"/>
                <a:cs typeface="Arial" panose="020B0604020202020204" pitchFamily="34" charset="0"/>
              </a:rPr>
              <a:t>b) zadavatelem samostatně nebo ve spolupráci s jiným zadavatelem nebo jinou osobou.</a:t>
            </a:r>
          </a:p>
          <a:p>
            <a:pPr marL="355600" indent="-355600" algn="just">
              <a:buNone/>
            </a:pPr>
            <a:r>
              <a:rPr lang="cs-CZ" sz="2000" dirty="0">
                <a:latin typeface="Arial" panose="020B0604020202020204" pitchFamily="34" charset="0"/>
                <a:cs typeface="Arial" panose="020B0604020202020204" pitchFamily="34" charset="0"/>
              </a:rPr>
              <a:t> </a:t>
            </a:r>
          </a:p>
          <a:p>
            <a:pPr marL="355600" indent="-355600" algn="just">
              <a:buNone/>
            </a:pPr>
            <a:r>
              <a:rPr lang="cs-CZ" sz="2000" dirty="0">
                <a:latin typeface="Arial" panose="020B0604020202020204" pitchFamily="34" charset="0"/>
                <a:cs typeface="Arial" panose="020B0604020202020204" pitchFamily="34" charset="0"/>
              </a:rPr>
              <a:t>(2) Součet předpokládaných hodnot částí veřejné zakázky podle odstavce 1 musí zahrnovat předpokládanou hodnotu všech plnění, která tvoří jeden funkční celek a jsou zadávána v časové souvislosti. Kromě případů uvedených v odstavci 3 musí být každá část veřejné zakázky zadávána postupy odpovídajícími celkové předpokládané hodnotě veřejné zakázky.</a:t>
            </a:r>
          </a:p>
        </p:txBody>
      </p:sp>
    </p:spTree>
    <p:extLst>
      <p:ext uri="{BB962C8B-B14F-4D97-AF65-F5344CB8AC3E}">
        <p14:creationId xmlns:p14="http://schemas.microsoft.com/office/powerpoint/2010/main" val="26323413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r>
              <a:rPr lang="cs-CZ" sz="1900" dirty="0">
                <a:effectLst/>
                <a:latin typeface="Arial" panose="020B0604020202020204" pitchFamily="34" charset="0"/>
                <a:ea typeface="Calibri" panose="020F0502020204030204" pitchFamily="34" charset="0"/>
                <a:cs typeface="Times New Roman" panose="02020603050405020304" pitchFamily="18" charset="0"/>
              </a:rPr>
              <a:t>Jinými slovy řečeno platí, že </a:t>
            </a: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aby se optikou hlediska věcné souvislosti v praxi jednalo o jedinou veřejnou zakázku</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musí předmět plnění</a:t>
            </a:r>
            <a:r>
              <a:rPr lang="cs-CZ" sz="1900" dirty="0">
                <a:effectLst/>
                <a:latin typeface="Arial" panose="020B0604020202020204" pitchFamily="34" charset="0"/>
                <a:ea typeface="Calibri" panose="020F0502020204030204" pitchFamily="34" charset="0"/>
                <a:cs typeface="Times New Roman" panose="02020603050405020304" pitchFamily="18" charset="0"/>
              </a:rPr>
              <a:t>, byť zadavatelem úmyslně nebo neúmyslně rozdělený do více veřejných zakázek,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vykazovat znaky totožnosti či alespoň obdobnosti.</a:t>
            </a:r>
            <a:r>
              <a:rPr lang="cs-CZ" sz="1900" dirty="0">
                <a:effectLst/>
                <a:latin typeface="Arial" panose="020B0604020202020204" pitchFamily="34" charset="0"/>
                <a:ea typeface="Calibri" panose="020F0502020204030204" pitchFamily="34" charset="0"/>
                <a:cs typeface="Times New Roman" panose="02020603050405020304" pitchFamily="18" charset="0"/>
              </a:rPr>
              <a:t> Ve vztahu k posouzení věcné souvislosti Úřad odkazuje na předmět plnění jednotlivých veřejných zakázek, z nichž vyplývá, že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předmět plnění u všech těchto smluv představuje stavební rekonstrukce jednotlivých místností v objektu budovy domova pro seniory</a:t>
            </a:r>
            <a:r>
              <a:rPr lang="cs-CZ" sz="1900" dirty="0">
                <a:effectLst/>
                <a:latin typeface="Arial" panose="020B0604020202020204" pitchFamily="34" charset="0"/>
                <a:ea typeface="Calibri" panose="020F0502020204030204" pitchFamily="34" charset="0"/>
                <a:cs typeface="Times New Roman" panose="02020603050405020304" pitchFamily="18" charset="0"/>
              </a:rPr>
              <a:t>, které sestávají ze stavebních úprav spočívajících v úpravách povrchů stěn, stropů, podlah, prorážení otvorů, maleb místností, případně demoličních a montážních prací. V této souvislosti Úřad také dodává, že </a:t>
            </a:r>
            <a:r>
              <a:rPr lang="cs-CZ" sz="19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ani skutečnost, že jednotlivá plnění nejsou zcela totožná, nehraje v určení existence vzájemné věcné souvislosti roli, neboť nijak nemění charakter jednotlivých plnění </a:t>
            </a:r>
            <a:r>
              <a:rPr lang="cs-CZ" sz="1900" dirty="0">
                <a:effectLst/>
                <a:latin typeface="Arial" panose="020B0604020202020204" pitchFamily="34" charset="0"/>
                <a:ea typeface="Calibri" panose="020F0502020204030204" pitchFamily="34" charset="0"/>
                <a:cs typeface="Times New Roman" panose="02020603050405020304" pitchFamily="18" charset="0"/>
              </a:rPr>
              <a:t>(bez ohledu na strukturu povrchu se ve všech případech jedná o obdobné stavební rekonstrukce v jednom objektu) a jejich celkový účel. K otázce, zda v určení existence vzájemné věcné souvislosti (ne)hraje roli skutečnost, že plnění nejsou absolutně totožná, se vyjádřil KS v Brně ve svém rozhodnutí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900" dirty="0">
                <a:effectLst/>
                <a:latin typeface="Arial" panose="020B0604020202020204" pitchFamily="34" charset="0"/>
                <a:ea typeface="Calibri" panose="020F0502020204030204" pitchFamily="34" charset="0"/>
                <a:cs typeface="Times New Roman" panose="02020603050405020304" pitchFamily="18" charset="0"/>
              </a:rPr>
              <a:t>. zn. 29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Af</a:t>
            </a:r>
            <a:r>
              <a:rPr lang="cs-CZ" sz="1900" dirty="0">
                <a:effectLst/>
                <a:latin typeface="Arial" panose="020B0604020202020204" pitchFamily="34" charset="0"/>
                <a:ea typeface="Calibri" panose="020F0502020204030204" pitchFamily="34" charset="0"/>
                <a:cs typeface="Times New Roman" panose="02020603050405020304" pitchFamily="18" charset="0"/>
              </a:rPr>
              <a:t> 50/2015-53 ze dne 27. 2. 2018: „</a:t>
            </a:r>
            <a:r>
              <a:rPr lang="cs-CZ" sz="1900" i="1" dirty="0">
                <a:effectLst/>
                <a:latin typeface="Arial" panose="020B0604020202020204" pitchFamily="34" charset="0"/>
                <a:ea typeface="Calibri" panose="020F0502020204030204" pitchFamily="34" charset="0"/>
                <a:cs typeface="Times New Roman" panose="02020603050405020304" pitchFamily="18" charset="0"/>
              </a:rPr>
              <a:t>K závěru o existenci věcné souvislosti plnění postačí, že plnění byla charakteru obdobného. Za srovnatelná plnění lze považovat taková plnění, u kterých po vzájemném srovnání shod a rozdílů převažují vzájemné shodné znaky (…).</a:t>
            </a:r>
            <a:r>
              <a:rPr lang="cs-CZ" sz="1900" dirty="0">
                <a:effectLst/>
                <a:latin typeface="Arial" panose="020B0604020202020204" pitchFamily="34" charset="0"/>
                <a:ea typeface="Calibri" panose="020F0502020204030204" pitchFamily="34" charset="0"/>
                <a:cs typeface="Times New Roman" panose="02020603050405020304" pitchFamily="18" charset="0"/>
              </a:rPr>
              <a:t>“ (83)</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93199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188640"/>
            <a:ext cx="9144000" cy="6669360"/>
          </a:xfrm>
        </p:spPr>
        <p:txBody>
          <a:bodyPr/>
          <a:lstStyle/>
          <a:p>
            <a:pPr marL="0" indent="0" algn="just">
              <a:buNone/>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toho pak Úřad dovozuje provázanost, resp. soustavnou návaznost jednotlivých kroků, kdy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zadavatel postupně v řádu vždy několika málo týdnů poptává rekonstrukci dalších dílčích částí stejného objektu </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de facto</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dochází k postupné rekonstrukci (modernizaci) jednotlivých místností, potažmo i chodeb.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Takovýto způsob průběžného dělení jedné veřejné zakázky na „samostatné“ veřejné zakázky malého rozsahu zadávané mimo zadávací řízení je pak třeba striktně odmítnout.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K tomu Úřad zdůrazňuje, že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pro shledání časové souvislosti není nezbytné, aby se jednotlivé termíny plnění či termíny uzavření smluv shodovaly</a:t>
            </a:r>
            <a:r>
              <a:rPr lang="cs-CZ" sz="2000" dirty="0">
                <a:effectLst/>
                <a:latin typeface="Arial" panose="020B0604020202020204" pitchFamily="34" charset="0"/>
                <a:ea typeface="Calibri" panose="020F0502020204030204" pitchFamily="34" charset="0"/>
                <a:cs typeface="Times New Roman" panose="02020603050405020304" pitchFamily="18" charset="0"/>
              </a:rPr>
              <a:t>. Stejně tak, jak bylo uvedeno již výše v odůvodnění tohoto příkazu s odkazem na judikaturu vztahující se k dané problematice,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z hlediska časového hlediska se nemusí jednat o plnění zadávaná v jednom kalendářním roce. </a:t>
            </a:r>
            <a:r>
              <a:rPr lang="cs-CZ" sz="2000" dirty="0">
                <a:effectLst/>
                <a:latin typeface="Arial" panose="020B0604020202020204" pitchFamily="34" charset="0"/>
                <a:ea typeface="Calibri" panose="020F0502020204030204" pitchFamily="34" charset="0"/>
                <a:cs typeface="Times New Roman" panose="02020603050405020304" pitchFamily="18" charset="0"/>
              </a:rPr>
              <a:t>Dle přesvědčení Úřadu není v posuzované věci ani rozhodné to, že rekonstrukce místností (spadajících pod veřejné zakázky VI. – VIII.) nebyly uvedeny ve výše zmiňovaném plánu. Rozhodný je výsledek postupu zadavatele, kterým bylo v časovém rozmezí cca 4 měsíců zrekonstruovat značnou část objektu Domova pro seniory Ďáblice. (87)</a:t>
            </a: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8011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18870"/>
          </a:xfrm>
          <a:prstGeom prst="rect">
            <a:avLst/>
          </a:prstGeom>
        </p:spPr>
        <p:txBody>
          <a:bodyPr vert="horz" wrap="square" lIns="0" tIns="13335" rIns="0" bIns="0" rtlCol="0">
            <a:spAutoFit/>
          </a:bodyPr>
          <a:lstStyle/>
          <a:p>
            <a:pPr>
              <a:lnSpc>
                <a:spcPct val="107000"/>
              </a:lnSpc>
              <a:spcAft>
                <a:spcPts val="800"/>
              </a:spcAft>
            </a:pPr>
            <a:r>
              <a:rPr lang="cs-CZ" sz="2000" b="1" dirty="0">
                <a:latin typeface="Arial" panose="020B0604020202020204" pitchFamily="34" charset="0"/>
                <a:ea typeface="Calibri" panose="020F0502020204030204" pitchFamily="34" charset="0"/>
                <a:cs typeface="Times New Roman" panose="02020603050405020304" pitchFamily="18" charset="0"/>
              </a:rPr>
              <a:t>Sektorová koncese / Změna závazku</a:t>
            </a:r>
            <a:endParaRPr lang="cs-CZ" sz="20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667553779"/>
              </p:ext>
            </p:extLst>
          </p:nvPr>
        </p:nvGraphicFramePr>
        <p:xfrm>
          <a:off x="0" y="507510"/>
          <a:ext cx="9144000" cy="6233857"/>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60518">
                <a:tc>
                  <a:txBody>
                    <a:bodyPr/>
                    <a:lstStyle/>
                    <a:p>
                      <a:pPr algn="just">
                        <a:lnSpc>
                          <a:spcPct val="107000"/>
                        </a:lnSpc>
                        <a:spcAft>
                          <a:spcPts val="800"/>
                        </a:spcAft>
                      </a:pPr>
                      <a:r>
                        <a:rPr lang="cs-CZ" sz="175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75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ÚOHS-S0530/2022/VZ, č. j. ÚOHS-21510/2023/500</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60518">
                <a:tc>
                  <a:txBody>
                    <a:bodyPr/>
                    <a:lstStyle/>
                    <a:p>
                      <a:pPr algn="just">
                        <a:lnSpc>
                          <a:spcPct val="107000"/>
                        </a:lnSpc>
                        <a:spcAft>
                          <a:spcPts val="800"/>
                        </a:spcAft>
                      </a:pPr>
                      <a:r>
                        <a:rPr lang="cs-CZ" sz="175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https://www.uohs.cz/cs/verejne-zakazky/sbirky-rozhodnuti/detail-19042.html</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649421">
                <a:tc>
                  <a:txBody>
                    <a:bodyPr/>
                    <a:lstStyle/>
                    <a:p>
                      <a:pPr algn="just">
                        <a:lnSpc>
                          <a:spcPct val="107000"/>
                        </a:lnSpc>
                        <a:spcAft>
                          <a:spcPts val="800"/>
                        </a:spcAft>
                      </a:pPr>
                      <a:r>
                        <a:rPr lang="cs-CZ" sz="175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Smlouva o nájmu prostoru sloužícího k podnikání a poskytování některých služeb s ním spojených a provozování taxislužby na letišti Václava Havla Praha - dodatky</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60518">
                <a:tc>
                  <a:txBody>
                    <a:bodyPr/>
                    <a:lstStyle/>
                    <a:p>
                      <a:pPr algn="just">
                        <a:lnSpc>
                          <a:spcPct val="107000"/>
                        </a:lnSpc>
                        <a:spcAft>
                          <a:spcPts val="800"/>
                        </a:spcAft>
                      </a:pPr>
                      <a:r>
                        <a:rPr lang="cs-CZ" sz="175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24. 6. 2023</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60518">
                <a:tc>
                  <a:txBody>
                    <a:bodyPr/>
                    <a:lstStyle/>
                    <a:p>
                      <a:pPr algn="just">
                        <a:lnSpc>
                          <a:spcPct val="107000"/>
                        </a:lnSpc>
                        <a:spcAft>
                          <a:spcPts val="800"/>
                        </a:spcAft>
                      </a:pPr>
                      <a:r>
                        <a:rPr lang="cs-CZ" sz="175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Letiště Praha, a. s.</a:t>
                      </a:r>
                      <a:endParaRPr lang="cs-CZ" sz="175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4142364">
                <a:tc>
                  <a:txBody>
                    <a:bodyPr/>
                    <a:lstStyle/>
                    <a:p>
                      <a:pPr algn="just">
                        <a:lnSpc>
                          <a:spcPct val="107000"/>
                        </a:lnSpc>
                        <a:spcAft>
                          <a:spcPts val="800"/>
                        </a:spcAft>
                      </a:pP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ve věci možného spáchání pokračování v přestupku podle § 268 odst. 1 písm. a) ZZVZ, které mělo spočívat v tom, že obviněný – Letiště Praha, a. s. v rozporu s </a:t>
                      </a:r>
                      <a:r>
                        <a:rPr lang="cs-CZ" sz="175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ust</a:t>
                      </a: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222 odst. 1 ZZVZ umožnil podstatnou změnu závazku ze </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nájmu prostoru sloužícího k podnikání a poskytování některých služeb s ním spojených a provozování taxislužby na letišti Václava Havla Praha, když dne 21. 12. 2021 uzavřel s cit. společností Dodatek č. 3 k cit. smlouvě, který ve smyslu § 222 odst. 3 písm. c) ZZVZ vedl k významnému rozšíření rozsahu plnění, a</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175260" algn="l"/>
                        </a:tabLst>
                      </a:pP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Smlouvy o nájmu prostoru sloužícího k podnikání a poskytování některých služeb s ním spojených a provozování taxislužby na letišti Václava Havla Praha, když dne 21. 12. 2021 uzavřel s cit. společností Dodatek č. 4 k cit. smlouvě, který ve smyslu § 222 odst. 3 písm. c) ZZVZ vedl k významnému rozšíření rozsahu plnění,</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podle § 257 písm. f) ZZVZ </a:t>
                      </a:r>
                      <a:r>
                        <a:rPr lang="cs-CZ" sz="175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175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v řízení zahájeném z moci úřední nebyly zjištěny důvody pro uložení sankce podle § 268 ZZVZ.</a:t>
                      </a:r>
                      <a:endParaRPr lang="cs-CZ" sz="175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3115549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153 ZZVZ</a:t>
            </a:r>
          </a:p>
          <a:p>
            <a:pPr marL="457200" indent="-457200" algn="just">
              <a:buAutoNum type="arabicParenBoth"/>
            </a:pPr>
            <a:r>
              <a:rPr lang="cs-CZ" sz="2000" dirty="0">
                <a:latin typeface="Arial" panose="020B0604020202020204" pitchFamily="34" charset="0"/>
                <a:cs typeface="Arial" panose="020B0604020202020204" pitchFamily="34" charset="0"/>
              </a:rPr>
              <a:t>Relevantní činností se pro účely tohoto zákona rozumí</a:t>
            </a:r>
          </a:p>
          <a:p>
            <a:pPr marL="804863" indent="-355600" algn="just">
              <a:buNone/>
            </a:pPr>
            <a:r>
              <a:rPr lang="cs-CZ" sz="2000" dirty="0">
                <a:latin typeface="Arial" panose="020B0604020202020204" pitchFamily="34" charset="0"/>
                <a:cs typeface="Arial" panose="020B0604020202020204" pitchFamily="34" charset="0"/>
              </a:rPr>
              <a:t>g) činnost související s využíváním území pro účely provozování letišť pro letecké dopravce nebo přístavů, přístavišť nebo překladišť pro námořní dopravce a dopravce na vnitrozemských vodních cestách,</a:t>
            </a:r>
          </a:p>
          <a:p>
            <a:pPr marL="804863" indent="-804863" algn="just">
              <a:buNone/>
            </a:pPr>
            <a:endParaRPr lang="cs-CZ" sz="2000" dirty="0">
              <a:latin typeface="Arial" panose="020B0604020202020204" pitchFamily="34" charset="0"/>
              <a:cs typeface="Arial" panose="020B0604020202020204" pitchFamily="34" charset="0"/>
            </a:endParaRPr>
          </a:p>
          <a:p>
            <a:pPr marL="804863" indent="-804863" algn="just">
              <a:buNone/>
            </a:pPr>
            <a:r>
              <a:rPr lang="cs-CZ" sz="2000" b="1" dirty="0">
                <a:latin typeface="Arial" panose="020B0604020202020204" pitchFamily="34" charset="0"/>
                <a:cs typeface="Arial" panose="020B0604020202020204" pitchFamily="34" charset="0"/>
              </a:rPr>
              <a:t>Právní úprava: § 222 ZZVZ</a:t>
            </a:r>
          </a:p>
          <a:p>
            <a:pPr marL="804863" indent="-804863" algn="just">
              <a:buNone/>
            </a:pPr>
            <a:r>
              <a:rPr lang="cs-CZ" sz="2000" dirty="0">
                <a:latin typeface="Arial" panose="020B0604020202020204" pitchFamily="34" charset="0"/>
                <a:cs typeface="Arial" panose="020B0604020202020204" pitchFamily="34" charset="0"/>
              </a:rPr>
              <a:t>(4) Za podstatnou změnu závazku ze smlouvy na veřejnou zakázku se nepovažuje změna, která nemění celkovou povahu veřejné zakázky a jejíž hodnota je</a:t>
            </a:r>
          </a:p>
          <a:p>
            <a:pPr marL="804863" indent="-355600" algn="just">
              <a:buNone/>
            </a:pPr>
            <a:r>
              <a:rPr lang="cs-CZ" sz="2000" dirty="0">
                <a:latin typeface="Arial" panose="020B0604020202020204" pitchFamily="34" charset="0"/>
                <a:cs typeface="Arial" panose="020B0604020202020204" pitchFamily="34" charset="0"/>
              </a:rPr>
              <a:t> a) nižší než finanční limit pro nadlimitní veřejnou zakázku a</a:t>
            </a:r>
          </a:p>
          <a:p>
            <a:pPr marL="804863" indent="-355600" algn="just">
              <a:buNone/>
            </a:pPr>
            <a:r>
              <a:rPr lang="cs-CZ" sz="2000" dirty="0">
                <a:latin typeface="Arial" panose="020B0604020202020204" pitchFamily="34" charset="0"/>
                <a:cs typeface="Arial" panose="020B0604020202020204" pitchFamily="34" charset="0"/>
              </a:rPr>
              <a:t> b) nižší než</a:t>
            </a:r>
          </a:p>
          <a:p>
            <a:pPr marL="1168400" indent="-363538" algn="just">
              <a:buNone/>
            </a:pPr>
            <a:r>
              <a:rPr lang="cs-CZ" sz="2000" dirty="0">
                <a:latin typeface="Arial" panose="020B0604020202020204" pitchFamily="34" charset="0"/>
                <a:cs typeface="Arial" panose="020B0604020202020204" pitchFamily="34" charset="0"/>
              </a:rPr>
              <a:t>1. 10 % původní hodnoty závazku, nebo</a:t>
            </a:r>
          </a:p>
          <a:p>
            <a:pPr marL="1168400" indent="-363538" algn="just">
              <a:buNone/>
            </a:pPr>
            <a:r>
              <a:rPr lang="cs-CZ" sz="2000" dirty="0">
                <a:latin typeface="Arial" panose="020B0604020202020204" pitchFamily="34" charset="0"/>
                <a:cs typeface="Arial" panose="020B0604020202020204" pitchFamily="34" charset="0"/>
              </a:rPr>
              <a:t>2. 15 % původní hodnoty závazku ze smlouvy na veřejnou zakázku na stavební práce, která není koncesí.</a:t>
            </a:r>
          </a:p>
          <a:p>
            <a:pPr marL="804863" indent="-355600" algn="just">
              <a:buNone/>
            </a:pPr>
            <a:r>
              <a:rPr lang="cs-CZ" sz="2000" dirty="0">
                <a:latin typeface="Arial" panose="020B0604020202020204" pitchFamily="34" charset="0"/>
                <a:cs typeface="Arial" panose="020B0604020202020204" pitchFamily="34" charset="0"/>
              </a:rPr>
              <a:t>Pokud bude provedeno více změn, je rozhodný součet hodnot všech těchto změn.</a:t>
            </a:r>
          </a:p>
        </p:txBody>
      </p:sp>
    </p:spTree>
    <p:extLst>
      <p:ext uri="{BB962C8B-B14F-4D97-AF65-F5344CB8AC3E}">
        <p14:creationId xmlns:p14="http://schemas.microsoft.com/office/powerpoint/2010/main" val="21948339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Ve vztahu k výkonu relevantní činnosti dle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153 odst. 1 písm. g) zákona </a:t>
            </a:r>
            <a:r>
              <a:rPr lang="cs-CZ" sz="2000" dirty="0">
                <a:effectLst/>
                <a:latin typeface="Arial" panose="020B0604020202020204" pitchFamily="34" charset="0"/>
                <a:ea typeface="Calibri" panose="020F0502020204030204" pitchFamily="34" charset="0"/>
                <a:cs typeface="Times New Roman" panose="02020603050405020304" pitchFamily="18" charset="0"/>
              </a:rPr>
              <a:t>Úřad považuje za nutné dodat, že ta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se nevztahuje výlučně a jen na leteckou přepravu v užším slova smyslu</a:t>
            </a:r>
            <a:r>
              <a:rPr lang="cs-CZ" sz="2000" dirty="0">
                <a:effectLst/>
                <a:latin typeface="Arial" panose="020B0604020202020204" pitchFamily="34" charset="0"/>
                <a:ea typeface="Calibri" panose="020F0502020204030204" pitchFamily="34" charset="0"/>
                <a:cs typeface="Times New Roman" panose="02020603050405020304" pitchFamily="18" charset="0"/>
              </a:rPr>
              <a:t>. To je ostatně </a:t>
            </a:r>
            <a:r>
              <a:rPr lang="cs-CZ" sz="2000"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seznatelné</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i z důvodové zprávy k zákonu</a:t>
            </a:r>
            <a:r>
              <a:rPr lang="cs-CZ" sz="2000" dirty="0">
                <a:effectLst/>
                <a:latin typeface="Arial" panose="020B0604020202020204" pitchFamily="34" charset="0"/>
                <a:ea typeface="Calibri" panose="020F0502020204030204" pitchFamily="34" charset="0"/>
                <a:cs typeface="Times New Roman" panose="02020603050405020304" pitchFamily="18" charset="0"/>
              </a:rPr>
              <a:t>, z níž vyplývá, že </a:t>
            </a:r>
            <a:r>
              <a:rPr lang="cs-CZ" sz="20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„příslušnou činností v oblasti letišť jsou i služby pro cestující, jimiž je i fungování letišť spočívající ve službách maloobchodu, veřejného stravování a parkování“</a:t>
            </a:r>
            <a:r>
              <a:rPr lang="cs-CZ" sz="2000" dirty="0">
                <a:effectLst/>
                <a:latin typeface="Arial" panose="020B0604020202020204" pitchFamily="34" charset="0"/>
                <a:ea typeface="Calibri" panose="020F0502020204030204" pitchFamily="34" charset="0"/>
                <a:cs typeface="Times New Roman" panose="02020603050405020304" pitchFamily="18" charset="0"/>
              </a:rPr>
              <a:t>. V souvislosti s danou relevantní činností Úřad reflektuje i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vyhlášku </a:t>
            </a:r>
            <a:b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b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č. 108/1997 Sb</a:t>
            </a:r>
            <a:r>
              <a:rPr lang="cs-CZ" sz="2000" dirty="0">
                <a:effectLst/>
                <a:latin typeface="Arial" panose="020B0604020202020204" pitchFamily="34" charset="0"/>
                <a:ea typeface="Calibri" panose="020F0502020204030204" pitchFamily="34" charset="0"/>
                <a:cs typeface="Times New Roman" panose="02020603050405020304" pitchFamily="18" charset="0"/>
              </a:rPr>
              <a:t>., která v příloze č. 3 písm. D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definuje konkrétní požadavky na veřejné mezinárodní letiště – mj. </a:t>
            </a:r>
            <a:r>
              <a:rPr lang="cs-CZ" sz="20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„ubytování nebo alespoň zprostředkování dalších služeb (občerstvení, ubytování, doprava, lékařská pomoc apod.)“</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effectLst/>
                <a:latin typeface="Arial" panose="020B0604020202020204" pitchFamily="34" charset="0"/>
                <a:ea typeface="Calibri" panose="020F0502020204030204" pitchFamily="34" charset="0"/>
                <a:cs typeface="Times New Roman" panose="02020603050405020304" pitchFamily="18" charset="0"/>
              </a:rPr>
              <a:t>Je tedy zjevné, že spolu s provozováním (mezinárodního) letiště jsou spjaty i další činnosti, které musí být naplněny; jedná se v zásadě o podmínky jeho provozu a zajištění určitého zázemí. Současně je zřejmé, že zajištění taxi služby pro provoz letiště je možné podřadit pod obecný pojem „doprava“, neboť zajištění taxi služby je nezbytné pro zajištění požadovaného komfortu pro cestující dle mezinárodních standardů, a tedy nezbytné pro fungování mezinárodního letiště.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 výše uvedených důvodů je plnění vyplývající z nájemních smluv evidentně úzce související s využíváním území pro účely provozování letišť, a jedná se tedy o relevantní činnost ve smyslu zákona. </a:t>
            </a:r>
            <a:r>
              <a:rPr lang="cs-CZ" sz="2000" dirty="0">
                <a:effectLst/>
                <a:latin typeface="Arial" panose="020B0604020202020204" pitchFamily="34" charset="0"/>
                <a:ea typeface="Calibri" panose="020F0502020204030204" pitchFamily="34" charset="0"/>
                <a:cs typeface="Times New Roman" panose="02020603050405020304" pitchFamily="18" charset="0"/>
              </a:rPr>
              <a:t>(76)</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5511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Je-li totiž protiplněním za poskytnuté dodávky, služby či stavební práce pro dodavatele „běžné“ veřejné zakázky úplata od zadavatele, jejíž hodnota věcně odpovídá termínu „původní hodnota závazku“ použitému v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ust</a:t>
            </a:r>
            <a:r>
              <a:rPr lang="cs-CZ" sz="2400" dirty="0">
                <a:effectLst/>
                <a:latin typeface="Arial" panose="020B0604020202020204" pitchFamily="34" charset="0"/>
                <a:ea typeface="Calibri" panose="020F0502020204030204" pitchFamily="34" charset="0"/>
                <a:cs typeface="Times New Roman" panose="02020603050405020304" pitchFamily="18" charset="0"/>
              </a:rPr>
              <a:t>. § 222 odst. 4, 5, 6 a 9 zákona,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je třeba v případě koncese jako „původní hodnotu závazku</a:t>
            </a:r>
            <a:r>
              <a:rPr lang="cs-CZ" sz="2400" dirty="0">
                <a:effectLst/>
                <a:latin typeface="Arial" panose="020B0604020202020204" pitchFamily="34" charset="0"/>
                <a:ea typeface="Calibri" panose="020F0502020204030204" pitchFamily="34" charset="0"/>
                <a:cs typeface="Times New Roman" panose="02020603050405020304" pitchFamily="18" charset="0"/>
              </a:rPr>
              <a:t>“, ve vztahu ke které bude posuzováno, zda jsou naplněny podmínky jednotlivých odstavců § 222,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vnímat též protiplnění poskytnuté dodavateli za stavební práce či služby, které jsou předmětem koncese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kterým je v jeho souhrnu právě celkový obrat dodavatele bez DPH za celou dobu trvání koncese</a:t>
            </a:r>
            <a:r>
              <a:rPr lang="cs-CZ" sz="2400" dirty="0">
                <a:effectLst/>
                <a:latin typeface="Arial" panose="020B0604020202020204" pitchFamily="34" charset="0"/>
                <a:ea typeface="Calibri" panose="020F0502020204030204" pitchFamily="34" charset="0"/>
                <a:cs typeface="Times New Roman" panose="02020603050405020304" pitchFamily="18" charset="0"/>
              </a:rPr>
              <a:t>. Jedině takový výklad dle Úřadu umožňuje srovnatelné posouzení naplnění podmínek stanovených v § 222 pro všechny druhy veřejných zakázek včetně koncesí. (114)</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48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Z povahy věci je totiž podle mého názoru patrné, že mezi rozsahem činností, které odpovídají technické kvalifikaci, a skutečným plněním veřejné zakázky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prakticky vždy zůstává prostor pro činnosti, které technická kvalifikace pokrývat nebude</a:t>
            </a:r>
            <a:r>
              <a:rPr lang="cs-CZ" sz="2400" dirty="0">
                <a:effectLst/>
                <a:latin typeface="Arial" panose="020B0604020202020204" pitchFamily="34" charset="0"/>
                <a:ea typeface="Calibri" panose="020F0502020204030204" pitchFamily="34" charset="0"/>
                <a:cs typeface="Times New Roman" panose="02020603050405020304" pitchFamily="18" charset="0"/>
              </a:rPr>
              <a:t> (to mohou být nejrůznější práce pod technickou kvalifikaci nespadající), a to i v případě, že technická kvalifikace se vztahuje k celému předmětu plnění veřejné zakázky. Tím spíše takové pravidlo platí tehdy, kdy je technickou kvalifikací ověřována zkušenost pouze se specifickou částí plnění veřejné zakázky. </a:t>
            </a:r>
          </a:p>
          <a:p>
            <a:pPr algn="just">
              <a:lnSpc>
                <a:spcPct val="107000"/>
              </a:lnSpc>
              <a:spcAft>
                <a:spcPts val="800"/>
              </a:spcAft>
            </a:pP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Hovořit o veškerých činnostech na veřejné zakázce bez vztahu k tomu, co bylo prokazováno v rámci technické kvalifikace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tak podle mého názoru není správné.</a:t>
            </a:r>
            <a:r>
              <a:rPr lang="cs-CZ" sz="2400" dirty="0">
                <a:effectLst/>
                <a:latin typeface="Arial" panose="020B0604020202020204" pitchFamily="34" charset="0"/>
                <a:ea typeface="Calibri" panose="020F0502020204030204" pitchFamily="34" charset="0"/>
                <a:cs typeface="Times New Roman" panose="02020603050405020304" pitchFamily="18" charset="0"/>
              </a:rPr>
              <a:t> (33)</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9674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16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1600" dirty="0">
                <a:effectLst/>
                <a:latin typeface="Arial" panose="020B0604020202020204" pitchFamily="34" charset="0"/>
                <a:ea typeface="Calibri" panose="020F0502020204030204" pitchFamily="34" charset="0"/>
                <a:cs typeface="Times New Roman" panose="02020603050405020304" pitchFamily="18" charset="0"/>
              </a:rPr>
              <a:t>Předseda Úřadu v rozhodnutí o rozkladu uvádí ve vztahu k možnému využití ustanovení § 222 odst. 4 zákona obviněným v právě řešené věci, že </a:t>
            </a:r>
            <a:r>
              <a:rPr lang="cs-CZ" sz="1600" i="1" dirty="0">
                <a:effectLst/>
                <a:latin typeface="Arial" panose="020B0604020202020204" pitchFamily="34" charset="0"/>
                <a:ea typeface="Calibri" panose="020F0502020204030204" pitchFamily="34" charset="0"/>
                <a:cs typeface="Times New Roman" panose="02020603050405020304" pitchFamily="18" charset="0"/>
              </a:rPr>
              <a:t>»[t]</a:t>
            </a:r>
            <a:r>
              <a:rPr lang="cs-CZ" sz="1600" i="1" dirty="0" err="1">
                <a:effectLst/>
                <a:latin typeface="Arial" panose="020B0604020202020204" pitchFamily="34" charset="0"/>
                <a:ea typeface="Calibri" panose="020F0502020204030204" pitchFamily="34" charset="0"/>
                <a:cs typeface="Times New Roman" panose="02020603050405020304" pitchFamily="18" charset="0"/>
              </a:rPr>
              <a:t>ento</a:t>
            </a:r>
            <a:r>
              <a:rPr lang="cs-CZ" sz="1600" i="1" dirty="0">
                <a:effectLst/>
                <a:latin typeface="Arial" panose="020B0604020202020204" pitchFamily="34" charset="0"/>
                <a:ea typeface="Calibri" panose="020F0502020204030204" pitchFamily="34" charset="0"/>
                <a:cs typeface="Times New Roman" panose="02020603050405020304" pitchFamily="18" charset="0"/>
              </a:rPr>
              <a:t> důvod však nemůže předčit skutečnou potřebu obviněného – nepřetržité poskytování dopravní obslužnosti Letiště Václava Havla Praha prostřednictvím taxislužby po dobu, než bude v novém koncesním řízení vybrán nový nájemce – která měla být prostřednictvím prodloužení nájemní smlouvy zajištěna. Obě nájemní smlouvy byly obviněným uzavírány právě s ohledem na jeho potřebu zajistit, aby cestující mohli na letišti využívat nadstandardních služeb taxislužby. (…)</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Dochází-li tedy k prodloužení nájemní smlouvy,</a:t>
            </a:r>
            <a:r>
              <a:rPr lang="cs-CZ" sz="1600" i="1" dirty="0">
                <a:effectLst/>
                <a:latin typeface="Arial" panose="020B0604020202020204" pitchFamily="34" charset="0"/>
                <a:ea typeface="Calibri" panose="020F0502020204030204" pitchFamily="34" charset="0"/>
                <a:cs typeface="Times New Roman" panose="02020603050405020304" pitchFamily="18" charset="0"/>
              </a:rPr>
              <a:t> </a:t>
            </a:r>
            <a:r>
              <a:rPr lang="cs-CZ" sz="16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činí se tak nikoliv pouze za účelem prodloužení samotného nájemního vztahu (tj. prodloužení doby, po kterou nájemcům náleží užívací právo), </a:t>
            </a:r>
            <a:r>
              <a:rPr lang="cs-CZ" sz="16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ale především za účelem prodloužení doby, po kterou budou nájemci provozovat taxislužbu</a:t>
            </a:r>
            <a:r>
              <a:rPr lang="cs-CZ" sz="1600" i="1" dirty="0">
                <a:effectLst/>
                <a:latin typeface="Arial" panose="020B0604020202020204" pitchFamily="34" charset="0"/>
                <a:ea typeface="Calibri" panose="020F0502020204030204" pitchFamily="34" charset="0"/>
                <a:cs typeface="Times New Roman" panose="02020603050405020304" pitchFamily="18" charset="0"/>
              </a:rPr>
              <a:t>. </a:t>
            </a:r>
            <a:r>
              <a:rPr lang="cs-CZ" sz="16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 povahy věci se tedy nemohlo jednat o takové prodloužení nájemních smluv, které by zároveň nemělo vliv na celkový rozsah poskytovaných služeb ze strany nájemců, tedy na celkový rozsah původního závazku. </a:t>
            </a:r>
            <a:r>
              <a:rPr lang="cs-CZ" sz="1600" i="1" dirty="0">
                <a:effectLst/>
                <a:latin typeface="Arial" panose="020B0604020202020204" pitchFamily="34" charset="0"/>
                <a:ea typeface="Calibri" panose="020F0502020204030204" pitchFamily="34" charset="0"/>
                <a:cs typeface="Times New Roman" panose="02020603050405020304" pitchFamily="18" charset="0"/>
              </a:rPr>
              <a:t>Celkový rozsah těchto služeb je totiž přímo navázán na dobu trvání nájemních smluv</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i="1" dirty="0">
                <a:effectLst/>
                <a:latin typeface="Arial" panose="020B0604020202020204" pitchFamily="34" charset="0"/>
                <a:ea typeface="Calibri" panose="020F0502020204030204" pitchFamily="34" charset="0"/>
                <a:cs typeface="Times New Roman" panose="02020603050405020304" pitchFamily="18" charset="0"/>
              </a:rPr>
              <a:t>(…)</a:t>
            </a:r>
            <a:r>
              <a:rPr lang="cs-CZ" sz="1600" dirty="0">
                <a:effectLst/>
                <a:latin typeface="Arial" panose="020B0604020202020204" pitchFamily="34" charset="0"/>
                <a:ea typeface="Calibri" panose="020F0502020204030204" pitchFamily="34" charset="0"/>
                <a:cs typeface="Times New Roman" panose="02020603050405020304" pitchFamily="18" charset="0"/>
              </a:rPr>
              <a:t> </a:t>
            </a:r>
            <a:r>
              <a:rPr lang="cs-CZ" sz="1600" i="1" dirty="0">
                <a:effectLst/>
                <a:latin typeface="Arial" panose="020B0604020202020204" pitchFamily="34" charset="0"/>
                <a:ea typeface="Calibri" panose="020F0502020204030204" pitchFamily="34" charset="0"/>
                <a:cs typeface="Times New Roman" panose="02020603050405020304" pitchFamily="18" charset="0"/>
              </a:rPr>
              <a:t>Prodloužení doby trvání smlouvy totiž ve zdejším případě přímo implikuje navýšení objemu služeb. Nejde tedy o pouhý důsledek či akcesorickou změnu závazku plynoucí jakoby „mimochodem“ ze změny jiné, primárně zamýšlené (změna doby trvání závazku).« </a:t>
            </a:r>
            <a:r>
              <a:rPr lang="cs-CZ" sz="1600" dirty="0">
                <a:effectLst/>
                <a:latin typeface="Arial" panose="020B0604020202020204" pitchFamily="34" charset="0"/>
                <a:ea typeface="Calibri" panose="020F0502020204030204" pitchFamily="34" charset="0"/>
                <a:cs typeface="Times New Roman" panose="02020603050405020304" pitchFamily="18" charset="0"/>
              </a:rPr>
              <a:t>Svou argumentaci předseda Úřadu podkládá mj. také bodem 75 preambule koncesní směrnice, ve které je stanoveno, </a:t>
            </a:r>
            <a:r>
              <a:rPr lang="cs-CZ" sz="1600" dirty="0" err="1">
                <a:effectLst/>
                <a:latin typeface="Arial" panose="020B0604020202020204" pitchFamily="34" charset="0"/>
                <a:ea typeface="Calibri" panose="020F0502020204030204" pitchFamily="34" charset="0"/>
                <a:cs typeface="Times New Roman" panose="02020603050405020304" pitchFamily="18" charset="0"/>
              </a:rPr>
              <a:t>že„</a:t>
            </a:r>
            <a:r>
              <a:rPr lang="cs-CZ" sz="1600" i="1" dirty="0" err="1">
                <a:effectLst/>
                <a:latin typeface="Arial" panose="020B0604020202020204" pitchFamily="34" charset="0"/>
                <a:ea typeface="Calibri" panose="020F0502020204030204" pitchFamily="34" charset="0"/>
                <a:cs typeface="Times New Roman" panose="02020603050405020304" pitchFamily="18" charset="0"/>
              </a:rPr>
              <a:t>změny</a:t>
            </a:r>
            <a:r>
              <a:rPr lang="cs-CZ" sz="1600" i="1" dirty="0">
                <a:effectLst/>
                <a:latin typeface="Arial" panose="020B0604020202020204" pitchFamily="34" charset="0"/>
                <a:ea typeface="Calibri" panose="020F0502020204030204" pitchFamily="34" charset="0"/>
                <a:cs typeface="Times New Roman" panose="02020603050405020304" pitchFamily="18" charset="0"/>
              </a:rPr>
              <a:t> koncese vedoucí k méně významné změně hodnoty koncese až do určité výše by měly být vždy možné, aniž by bylo třeba provést nové koncesní řízení. Za tímto účelem a v zájmu zajištění právní jistoty by tato směrnice měla stanovit finanční limity de minimis, pod jejichž úrovní není nutné nové koncesní řízení. Změny koncese překračující tyto finanční limity by měly být možné, aniž by bylo třeba provést nové koncesní řízení, pokud tyto změny splňují určité podmínky.“ </a:t>
            </a:r>
            <a:r>
              <a:rPr lang="cs-CZ" sz="1600" dirty="0">
                <a:effectLst/>
                <a:latin typeface="Arial" panose="020B0604020202020204" pitchFamily="34" charset="0"/>
                <a:ea typeface="Calibri" panose="020F0502020204030204" pitchFamily="34" charset="0"/>
                <a:cs typeface="Times New Roman" panose="02020603050405020304" pitchFamily="18" charset="0"/>
              </a:rPr>
              <a:t>(121)</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7153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4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 ohledem na závěry uvedené v rozhodnutí o rozkladu Úřad uvádí, že v šetřeném případě, tj.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změny nájemních smluv spočívající v prodloužení jejich platnosti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se nepochybně jedná o změnu, jejíž hodnota je současně vyčíslitelná v penězích. </a:t>
            </a:r>
            <a:r>
              <a:rPr lang="cs-CZ" sz="2400" dirty="0">
                <a:effectLst/>
                <a:latin typeface="Arial" panose="020B0604020202020204" pitchFamily="34" charset="0"/>
                <a:ea typeface="Calibri" panose="020F0502020204030204" pitchFamily="34" charset="0"/>
                <a:cs typeface="Times New Roman" panose="02020603050405020304" pitchFamily="18" charset="0"/>
              </a:rPr>
              <a:t>Z rozhodnutí o rozkladu plyne, že tomu je „</a:t>
            </a:r>
            <a:r>
              <a:rPr lang="cs-CZ" sz="2400" i="1" dirty="0">
                <a:effectLst/>
                <a:latin typeface="Arial" panose="020B0604020202020204" pitchFamily="34" charset="0"/>
                <a:ea typeface="Calibri" panose="020F0502020204030204" pitchFamily="34" charset="0"/>
                <a:cs typeface="Times New Roman" panose="02020603050405020304" pitchFamily="18" charset="0"/>
              </a:rPr>
              <a:t>právě proto, že jejím důsledkem je i změna rozsahu poskytovaných služeb. (…) [A]</a:t>
            </a:r>
            <a:r>
              <a:rPr lang="cs-CZ" sz="2400" i="1" dirty="0" err="1">
                <a:effectLst/>
                <a:latin typeface="Arial" panose="020B0604020202020204" pitchFamily="34" charset="0"/>
                <a:ea typeface="Calibri" panose="020F0502020204030204" pitchFamily="34" charset="0"/>
                <a:cs typeface="Times New Roman" panose="02020603050405020304" pitchFamily="18" charset="0"/>
              </a:rPr>
              <a:t>čkoliv</a:t>
            </a:r>
            <a:r>
              <a:rPr lang="cs-CZ" sz="2400" i="1" dirty="0">
                <a:effectLst/>
                <a:latin typeface="Arial" panose="020B0604020202020204" pitchFamily="34" charset="0"/>
                <a:ea typeface="Calibri" panose="020F0502020204030204" pitchFamily="34" charset="0"/>
                <a:cs typeface="Times New Roman" panose="02020603050405020304" pitchFamily="18" charset="0"/>
              </a:rPr>
              <a:t> důvodem pro uzavření předmětných dodatků byla potřeba prodloužit dobu plnění nájemních smluv, dokud nebude vybrán nový poskytovatel taxislužeb, byla tato změna smluv neoddělitelně spjata s prodloužením poskytování služeb ze strany nájemců, a tedy i s navýšením rozsahu původního závazku. Nebyla tedy pouze akcesorická.“ (122)</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1638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18870"/>
          </a:xfrm>
          <a:prstGeom prst="rect">
            <a:avLst/>
          </a:prstGeom>
        </p:spPr>
        <p:txBody>
          <a:bodyPr vert="horz" wrap="square" lIns="0" tIns="13335" rIns="0" bIns="0" rtlCol="0">
            <a:spAutoFit/>
          </a:bodyPr>
          <a:lstStyle/>
          <a:p>
            <a:pPr>
              <a:lnSpc>
                <a:spcPct val="107000"/>
              </a:lnSpc>
              <a:spcAft>
                <a:spcPts val="800"/>
              </a:spcAft>
            </a:pPr>
            <a:r>
              <a:rPr lang="cs-CZ" sz="2000" b="1" dirty="0">
                <a:effectLst/>
                <a:latin typeface="Arial" panose="020B0604020202020204" pitchFamily="34" charset="0"/>
                <a:ea typeface="Calibri" panose="020F0502020204030204" pitchFamily="34" charset="0"/>
                <a:cs typeface="Times New Roman" panose="02020603050405020304" pitchFamily="18" charset="0"/>
              </a:rPr>
              <a:t>Kauce</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763071084"/>
              </p:ext>
            </p:extLst>
          </p:nvPr>
        </p:nvGraphicFramePr>
        <p:xfrm>
          <a:off x="0" y="507511"/>
          <a:ext cx="9144000" cy="525843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418538">
                <a:tc>
                  <a:txBody>
                    <a:bodyPr/>
                    <a:lstStyle/>
                    <a:p>
                      <a:pPr algn="just">
                        <a:lnSpc>
                          <a:spcPct val="107000"/>
                        </a:lnSpc>
                        <a:spcAft>
                          <a:spcPts val="800"/>
                        </a:spcAft>
                      </a:pPr>
                      <a:r>
                        <a:rPr lang="cs-CZ" sz="24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24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ÚOHS-S0222/2023/VZ, č. j. ÚOHS-18376/2023/500</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779047">
                <a:tc>
                  <a:txBody>
                    <a:bodyPr/>
                    <a:lstStyle/>
                    <a:p>
                      <a:pPr algn="just">
                        <a:lnSpc>
                          <a:spcPct val="107000"/>
                        </a:lnSpc>
                        <a:spcAft>
                          <a:spcPts val="800"/>
                        </a:spcAft>
                      </a:pPr>
                      <a:r>
                        <a:rPr lang="cs-CZ" sz="24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https://www.uohs.cz/cs/verejne-zakazky/sbirky-rozhodnuti/detail-19051.html</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418538">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Návrh řešení železniční stanice Nymburk hl. n.</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418538">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6. 2023</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872641">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Správa železnic, státní organizace</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TETRAKTYS s.r.o.</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2102419">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se podle § 257 písm. c) ZZVZ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v souvislosti s podáním návrhu navrhovatele nedošlo ke složení kauce na účet Úřadu pro ochranu hospodářské soutěže v souladu s § 255 odst. 1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bl>
          </a:graphicData>
        </a:graphic>
      </p:graphicFrame>
    </p:spTree>
    <p:extLst>
      <p:ext uri="{BB962C8B-B14F-4D97-AF65-F5344CB8AC3E}">
        <p14:creationId xmlns:p14="http://schemas.microsoft.com/office/powerpoint/2010/main" val="17558640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1800" dirty="0">
                <a:latin typeface="Arial" panose="020B0604020202020204" pitchFamily="34" charset="0"/>
                <a:ea typeface="Calibri" panose="020F0502020204030204" pitchFamily="34" charset="0"/>
                <a:cs typeface="Times New Roman" panose="02020603050405020304" pitchFamily="18" charset="0"/>
              </a:rPr>
              <a:t>Soutěž o návrh jehož předmětem byl </a:t>
            </a:r>
            <a:r>
              <a:rPr lang="cs-CZ" sz="1800" dirty="0">
                <a:effectLst/>
                <a:latin typeface="Arial" panose="020B0604020202020204" pitchFamily="34" charset="0"/>
                <a:ea typeface="Calibri" panose="020F0502020204030204" pitchFamily="34" charset="0"/>
                <a:cs typeface="Times New Roman" panose="02020603050405020304" pitchFamily="18" charset="0"/>
              </a:rPr>
              <a:t>návrh architektonicko-urbanistického řešení v železniční stanici Nymburk,</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cílem soutěže bylo nalezení optimálního řešení výpravní budovy,</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účelem a posláním soutěže bylo nalézt a ocenit nejvhodnější řešení předmětu soutěže o návrh a vybrat účastníky, s nimiž může následně zadavatel jednat v jednacím řízení bez uveřejnění o zadání následné veřejné zakázky,</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zadavatel bude za účast v soutěži vyplácet ceny a náhrady výloh, a to tak, že první cena byla stanovena ve výši 1 mil. Kč, druhá cena ve výši 600 tis. Kč a třetí cena ve výši 400 tis. Kč; každému účastníku 2. fáze soutěže, který splní soutěžní podmínky a nebude oceněn, bude vyplacena náhrada výloh ve výši 200 tis. Kč. Účastníkům 1. fáze soutěže o návrh nepřísluší žádná náhrada výloh či nákladů s podáním návrhu a účastí v soutěži o návrh.</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Navrhovatel v návrhu mj. uvedl, že „</a:t>
            </a:r>
            <a:r>
              <a:rPr lang="cs-CZ" sz="1800" i="1" dirty="0">
                <a:effectLst/>
                <a:latin typeface="Arial" panose="020B0604020202020204" pitchFamily="34" charset="0"/>
                <a:ea typeface="Calibri" panose="020F0502020204030204" pitchFamily="34" charset="0"/>
                <a:cs typeface="Times New Roman" panose="02020603050405020304" pitchFamily="18" charset="0"/>
              </a:rPr>
              <a:t>V otázce kauce vycházíme z interpolace mezi minimální újmou vyčíslitelnou za účast v 2. fázi soutěže dle soutěžních podmínek v úrovni 200.000,- Kč a maximální újmou vyčíslitelnou hodnotou navazující zakázky v úrovni 16.415.500,- Kč. Součet těchto dvou hodnot násobený koeficientem pravděpodobnosti 0,2 při účasti pěti účastníků ve druhém kole představuje střední úroveň vyčíslené újmy, tedy 3.323.100,- Kč. Vypočtená hodnota kauce 1% je 33.231,- Kč. S ohledem na ustanovení § 255 ZZVZ ohledně minimální výše kauce 50.000,- Kč poukazujeme na účet Úřadu částku v této výši.</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9253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255 ZZVZ</a:t>
            </a:r>
          </a:p>
          <a:p>
            <a:pPr marL="0" indent="0" algn="just">
              <a:lnSpc>
                <a:spcPct val="107000"/>
              </a:lnSpc>
              <a:spcAft>
                <a:spcPts val="800"/>
              </a:spcAft>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(1) Ve lhůtě pro doručení návrhu je navrhovatel, nejde-li o případ podle odstavce 2, povinen složit na účet Úřadu kauci ve výši 1 % z nabídkové ceny navrhovatele za celou dobu plnění veřejné zakázky nebo za dobu prvních čtyř let plnění v případě smluv na dobu neurčitou, nejméně však ve výši 50 000 Kč, nejvýše ve výši 10 000 000 Kč. </a:t>
            </a:r>
            <a:r>
              <a:rPr lang="cs-CZ" sz="1800" u="dbl" dirty="0">
                <a:solidFill>
                  <a:srgbClr val="00AA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Za nabídkovou cenu se pro účely výpočtu této kauce považuje rovněž cena uvedená v předběžné nabídce. </a:t>
            </a: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V případě, že navrhovatel nemůže stanovit celkovou nabídkovou cenu, je povinen složit kauci ve výši 100 000 Kč. V případě návrhu na uložení zákazu plnění smlouvy je navrhovatel povinen složit kauci ve výši 200 000 Kč.</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cs-CZ" sz="1800" dirty="0">
              <a:solidFill>
                <a:srgbClr val="000000"/>
              </a:solidFill>
              <a:highlight>
                <a:srgbClr val="FFFFFF"/>
              </a:highligh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cs-CZ" sz="1800" dirty="0">
                <a:solidFill>
                  <a:srgbClr val="000000"/>
                </a:solidFill>
                <a:effectLst/>
                <a:highlight>
                  <a:srgbClr val="FFFFFF"/>
                </a:highlight>
                <a:latin typeface="Arial" panose="020B0604020202020204" pitchFamily="34" charset="0"/>
                <a:ea typeface="Times New Roman" panose="02020603050405020304" pitchFamily="18" charset="0"/>
                <a:cs typeface="Times New Roman" panose="02020603050405020304" pitchFamily="18" charset="0"/>
              </a:rPr>
              <a:t>(2) Ve lhůtě pro doručení návrhu, jde-li o řízení o přezkoumání postupu pro zadávání koncesí, je navrhovatel povinen složit na účet Úřadu kauci ve výši 1 % z předpokládané hodnoty koncese uveřejněné ve Věstníku veřejných zakázek nebo na profilu zadavatele, nejméně však ve výši 50 000 Kč, nejvýše ve výši 10 000 000 Kč. V případě, že zadavatel neuveřejní ve Věstníku veřejných zakázek nebo na profilu zadavatele předpokládanou hodnotu koncese, je navrhovatel povinen složit kauci ve výši 100 000 Kč. V případě návrhu na uložení zákazu plnění koncesní smlouvy je navrhovatel povinen složit kauci ve výši 200 000 Kč.</a:t>
            </a:r>
            <a:endParaRPr lang="cs-CZ"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939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Z výše uvedeného tedy jednoznačně vyplývá,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dané soutěže o návrh nelze stanovit nabídkovou cenu navrhovatele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účastníci soutěže o návrh žádnou nabídkovou cenu v podaných návrzích nestanovují</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jsou honorováni postupně dle úspěšnosti ve druhé fázi soutěže o návrh</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Při výpočtu nabídkové ceny tedy nelze vycházet z minimální výše náhrady výloh pro účastníky ve 2. fázi </a:t>
            </a:r>
            <a:r>
              <a:rPr lang="cs-CZ" sz="2000" dirty="0">
                <a:effectLst/>
                <a:latin typeface="Arial" panose="020B0604020202020204" pitchFamily="34" charset="0"/>
                <a:ea typeface="Calibri" panose="020F0502020204030204" pitchFamily="34" charset="0"/>
                <a:cs typeface="Times New Roman" panose="02020603050405020304" pitchFamily="18" charset="0"/>
              </a:rPr>
              <a:t>soutěže, jak činí navrhovatel, neboť výše odměny není pro žádného z účastníků soutěže předem dána. Nadto Úřad podotýká, že </a:t>
            </a:r>
            <a:r>
              <a:rPr lang="cs-CZ" sz="2000" dirty="0">
                <a:solidFill>
                  <a:srgbClr val="FF9966"/>
                </a:solidFill>
                <a:effectLst/>
                <a:latin typeface="Arial" panose="020B0604020202020204" pitchFamily="34" charset="0"/>
                <a:ea typeface="Calibri" panose="020F0502020204030204" pitchFamily="34" charset="0"/>
                <a:cs typeface="Times New Roman" panose="02020603050405020304" pitchFamily="18" charset="0"/>
              </a:rPr>
              <a:t>nelze vycházet ani z hodnoty navazující veřejné zakázky, když její zadávání ani nezapočalo </a:t>
            </a:r>
            <a:r>
              <a:rPr lang="cs-CZ" sz="2000" dirty="0">
                <a:effectLst/>
                <a:latin typeface="Arial" panose="020B0604020202020204" pitchFamily="34" charset="0"/>
                <a:ea typeface="Calibri" panose="020F0502020204030204" pitchFamily="34" charset="0"/>
                <a:cs typeface="Times New Roman" panose="02020603050405020304" pitchFamily="18" charset="0"/>
              </a:rPr>
              <a:t>a navrhovatel nabídkovou cenu na tuto veřejnou zakázku tedy ani podat nemohl. (17)</a:t>
            </a:r>
          </a:p>
          <a:p>
            <a:pPr algn="just">
              <a:lnSpc>
                <a:spcPct val="107000"/>
              </a:lnSpc>
              <a:spcAft>
                <a:spcPts val="800"/>
              </a:spcAft>
            </a:pPr>
            <a:endParaRPr lang="cs-CZ"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S ohledem na výše uvedené Úřad konstatuje,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navrhovatel byl povinen v zákonné lhůtě (tj. do 24. 4. 2023) složit kauci ve výši 100 000 Kč</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jelikož v daném případě nelze stanovit celkovou nabídkovou cenu</a:t>
            </a:r>
            <a:r>
              <a:rPr lang="cs-CZ" sz="2000" dirty="0">
                <a:effectLst/>
                <a:latin typeface="Arial" panose="020B0604020202020204" pitchFamily="34" charset="0"/>
                <a:ea typeface="Calibri" panose="020F0502020204030204" pitchFamily="34" charset="0"/>
                <a:cs typeface="Times New Roman" panose="02020603050405020304" pitchFamily="18" charset="0"/>
              </a:rPr>
              <a:t>. Navrhovatel však složil kauci pouze ve výši 50 000 Kč, a tedy nikoli v zákonem stanovené výši 100 000 Kč. (18)</a:t>
            </a: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1295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49391"/>
          </a:xfrm>
          <a:prstGeom prst="rect">
            <a:avLst/>
          </a:prstGeom>
        </p:spPr>
        <p:txBody>
          <a:bodyPr vert="horz" wrap="square" lIns="0" tIns="13335" rIns="0" bIns="0" rtlCol="0">
            <a:spAutoFit/>
          </a:bodyPr>
          <a:lstStyle/>
          <a:p>
            <a:pPr>
              <a:lnSpc>
                <a:spcPct val="107000"/>
              </a:lnSpc>
              <a:spcAft>
                <a:spcPts val="800"/>
              </a:spcAft>
            </a:pPr>
            <a:r>
              <a:rPr lang="cs-CZ" sz="2200" b="1" dirty="0">
                <a:effectLst/>
                <a:latin typeface="Arial" panose="020B0604020202020204" pitchFamily="34" charset="0"/>
                <a:ea typeface="Calibri" panose="020F0502020204030204" pitchFamily="34" charset="0"/>
                <a:cs typeface="Times New Roman" panose="02020603050405020304" pitchFamily="18" charset="0"/>
              </a:rPr>
              <a:t>Rozhodnutí o vyloučení ze ZŘ</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4052395279"/>
              </p:ext>
            </p:extLst>
          </p:nvPr>
        </p:nvGraphicFramePr>
        <p:xfrm>
          <a:off x="0" y="620687"/>
          <a:ext cx="9144000" cy="6209279"/>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7050">
                <a:tc>
                  <a:txBody>
                    <a:bodyPr/>
                    <a:lstStyle/>
                    <a:p>
                      <a:pPr algn="just">
                        <a:lnSpc>
                          <a:spcPct val="107000"/>
                        </a:lnSpc>
                        <a:spcAft>
                          <a:spcPts val="800"/>
                        </a:spcAft>
                      </a:pPr>
                      <a:r>
                        <a:rPr lang="cs-CZ" sz="18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8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ÚOHS-S0073/2023/VZ, č. j. ÚOHS-13533/2023/510</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7050">
                <a:tc>
                  <a:txBody>
                    <a:bodyPr/>
                    <a:lstStyle/>
                    <a:p>
                      <a:pPr algn="just">
                        <a:lnSpc>
                          <a:spcPct val="107000"/>
                        </a:lnSpc>
                        <a:spcAft>
                          <a:spcPts val="800"/>
                        </a:spcAft>
                      </a:pPr>
                      <a:r>
                        <a:rPr lang="cs-CZ" sz="1800" b="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https://www.uohs.cz/cs/verejne-zakazky/sbirky-rozhodnuti/detail-19048.html</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57050">
                <a:tc>
                  <a:txBody>
                    <a:bodyPr/>
                    <a:lstStyle/>
                    <a:p>
                      <a:pPr algn="just">
                        <a:lnSpc>
                          <a:spcPct val="107000"/>
                        </a:lnSpc>
                        <a:spcAft>
                          <a:spcPts val="800"/>
                        </a:spcAft>
                      </a:pPr>
                      <a:r>
                        <a:rPr lang="cs-CZ"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Přestavba mostu </a:t>
                      </a:r>
                      <a:r>
                        <a:rPr lang="cs-CZ" sz="1800" b="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ev.č</a:t>
                      </a:r>
                      <a:r>
                        <a:rPr lang="cs-CZ"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203 3-4, Tlučná – III. vypsání</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57050">
                <a:tc>
                  <a:txBody>
                    <a:bodyPr/>
                    <a:lstStyle/>
                    <a:p>
                      <a:pPr algn="just">
                        <a:lnSpc>
                          <a:spcPct val="107000"/>
                        </a:lnSpc>
                        <a:spcAft>
                          <a:spcPts val="800"/>
                        </a:spcAft>
                      </a:pPr>
                      <a:r>
                        <a:rPr lang="cs-CZ" sz="18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6. 2023</a:t>
                      </a:r>
                      <a:endParaRPr lang="cs-CZ" sz="18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744961">
                <a:tc>
                  <a:txBody>
                    <a:bodyPr/>
                    <a:lstStyle/>
                    <a:p>
                      <a:pPr algn="just">
                        <a:lnSpc>
                          <a:spcPct val="107000"/>
                        </a:lnSpc>
                        <a:spcAft>
                          <a:spcPts val="800"/>
                        </a:spcAft>
                      </a:pPr>
                      <a:r>
                        <a:rPr lang="cs-CZ" sz="18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Správa a údržba silnic Plzeňského kraje, příspěvková organizace</a:t>
                      </a:r>
                      <a:endParaRPr lang="cs-CZ" sz="1800" b="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 Roads a.s.</a:t>
                      </a:r>
                      <a:endParaRPr lang="cs-CZ" sz="18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238635">
                <a:tc>
                  <a:txBody>
                    <a:bodyPr/>
                    <a:lstStyle/>
                    <a:p>
                      <a:pPr algn="just">
                        <a:lnSpc>
                          <a:spcPct val="107000"/>
                        </a:lnSpc>
                        <a:spcAft>
                          <a:spcPts val="800"/>
                        </a:spcAft>
                      </a:pP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nedodržel při zadávání veřejné zakázky pravidlo pro zadání veřejné zakázky stanovené v § 48 odst. 2 písm. a) a b) ZZVZ ve spojení se zásadou transparentnosti, když na základě oznámení o vyloučení s odkazem na § 48 odst. 2 písm. a) a b) ZZVZ,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aniž by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 citovaném oznámení o vyloučení ze dne 12. 12. 2022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dostatečně, konkrétně a jednoznačně specifikoval důvody, na základě kterých vyloučil jmenovaného navrhovatele ze zadávacího řízení</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jelikož v rámci odůvodnění uvedeného oznámení o vyloučení dostatečně nekonkretizoval důvody, pro které jmenovaný navrhovatel při prokázání kvalifikace prostřednictvím jiné osoby podle jmenovaného zadavatele nedodržel podmínky stanovené v § 83 odst. 1 písm. d) a odst. 2 ZZVZ, a odůvodnění uvedené ve výše uvedeném oznámení o vyloučení se tak stalo netransparentním, přičemž tím mohl ovlivnit výběr dodavatele a dosud nedošlo k uzavření smlouvy.</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697222">
                <a:tc>
                  <a:txBody>
                    <a:bodyPr/>
                    <a:lstStyle/>
                    <a:p>
                      <a:pPr algn="just">
                        <a:lnSpc>
                          <a:spcPct val="107000"/>
                        </a:lnSpc>
                        <a:spcAft>
                          <a:spcPts val="800"/>
                        </a:spcAft>
                      </a:pPr>
                      <a:r>
                        <a:rPr lang="cs-CZ" sz="1800" b="0" kern="1200" dirty="0">
                          <a:solidFill>
                            <a:schemeClr val="dk1"/>
                          </a:solidFill>
                          <a:effectLst/>
                          <a:latin typeface="+mn-lt"/>
                          <a:ea typeface="+mn-ea"/>
                          <a:cs typeface="+mn-cs"/>
                        </a:rPr>
                        <a:t>Podán rozklad – ÚOHS-R0055/2023/VZ, rozhodnutí potvrzeno, rozklad zamítnut.</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12194814"/>
                  </a:ext>
                </a:extLst>
              </a:tr>
            </a:tbl>
          </a:graphicData>
        </a:graphic>
      </p:graphicFrame>
    </p:spTree>
    <p:extLst>
      <p:ext uri="{BB962C8B-B14F-4D97-AF65-F5344CB8AC3E}">
        <p14:creationId xmlns:p14="http://schemas.microsoft.com/office/powerpoint/2010/main" val="40705277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Skutkový stav:</a:t>
            </a:r>
          </a:p>
          <a:p>
            <a:pPr algn="just"/>
            <a:r>
              <a:rPr lang="cs-CZ" sz="1800" dirty="0">
                <a:effectLst/>
                <a:latin typeface="Arial" panose="020B0604020202020204" pitchFamily="34" charset="0"/>
                <a:ea typeface="Calibri" panose="020F0502020204030204" pitchFamily="34" charset="0"/>
                <a:cs typeface="Times New Roman" panose="02020603050405020304" pitchFamily="18" charset="0"/>
              </a:rPr>
              <a:t>V odůvodnění rozhodnutí o vyloučení je uvedeno následující: „</a:t>
            </a:r>
            <a:r>
              <a:rPr lang="cs-CZ" sz="1800" i="1" dirty="0">
                <a:effectLst/>
                <a:latin typeface="Arial" panose="020B0604020202020204" pitchFamily="34" charset="0"/>
                <a:ea typeface="Calibri" panose="020F0502020204030204" pitchFamily="34" charset="0"/>
                <a:cs typeface="Times New Roman" panose="02020603050405020304" pitchFamily="18" charset="0"/>
              </a:rPr>
              <a:t>Dodavatel byl dne 21. 11. 2022 vyzván k objasnění či doplnění své nabídky dle § 46 ZZVZ. (…) Dodavatel byl ve výzvě k objasnění či doplnění nabídky mimo jiné vyzván k objasnění či doplnění písemného závazku kvalifikačního poddodavatele za plnění veřejné zakázky společně s generálním dodavatelem v takovém rozsahu v jakém jím byla prokazována technická kvalifikace, jelikož dle § 83 odst. 1 písm. d) ZZVZ může dodavatel technickou část kvalifikace plnit poddodavatelem, pouze za splnění podmínky, že obsahem písemného závazku tohoto poddodavatele je, že poskytne plnění určené k plnění veřejné zakázky nebo poskytne věci nebo práva, s nimiž bude dodavatel oprávněn disponovat v rámci plnění veřejné zakázky a to v takovém rozsahu ve kterém je jím prokazovaná dotčená část kvalifikace. Dle § 83 odst. 2 zákona věty druhé se musí takový kvalifikační poddodavatel tedy zavázat, že bude vykonávat stavební práce, ke kterým se váže prokazované kritérium technické kvalifikace. Dne 24. 11. 2022 bylo doručeno objasnění nabídky dodavatelem, </a:t>
            </a:r>
            <a:r>
              <a:rPr lang="cs-CZ" sz="1800" i="1" u="sng" dirty="0">
                <a:effectLst/>
                <a:latin typeface="Arial" panose="020B0604020202020204" pitchFamily="34" charset="0"/>
                <a:ea typeface="Calibri" panose="020F0502020204030204" pitchFamily="34" charset="0"/>
                <a:cs typeface="Times New Roman" panose="02020603050405020304" pitchFamily="18" charset="0"/>
              </a:rPr>
              <a:t>avšak ani po doložení dotčeného objasnění nejsou splněny výše uvedené zákonné podmínky</a:t>
            </a:r>
            <a:r>
              <a:rPr lang="cs-CZ" sz="1800" i="1" dirty="0">
                <a:effectLst/>
                <a:latin typeface="Arial" panose="020B0604020202020204" pitchFamily="34" charset="0"/>
                <a:ea typeface="Calibri" panose="020F0502020204030204" pitchFamily="34" charset="0"/>
                <a:cs typeface="Times New Roman" panose="02020603050405020304" pitchFamily="18" charset="0"/>
              </a:rPr>
              <a:t>, na základě čehož je dotčený dodavatel ze zadávacího řízení vyloučen, jelikož jeho nabídka ani po výzvě k objasnění či doplnění ze strany zadavatele nesplňuje zákonné požadavky a tudíž ani zadávací podmínky. Na základě nedostatečného objasnění a doplnění nabídky je tímto dodavatel z této veřejné zakázky dle § 48 odst. 2 písm. a) a b) ZZVZ vyloučen.</a:t>
            </a:r>
            <a:r>
              <a:rPr lang="cs-CZ" sz="1800" dirty="0">
                <a:effectLst/>
                <a:latin typeface="Arial" panose="020B0604020202020204" pitchFamily="34" charset="0"/>
                <a:ea typeface="Calibri" panose="020F0502020204030204" pitchFamily="34" charset="0"/>
                <a:cs typeface="Times New Roman" panose="02020603050405020304" pitchFamily="18" charset="0"/>
              </a:rPr>
              <a:t>“. (56)</a:t>
            </a: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8474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V souvislosti s odkazem zadavatele na výzvu k objasnění nabídky a samotné objasnění nabídky v odůvodnění rozhodnutí o vyloučení Úřad dodává,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obecně nelze vyloučit, aby zadavatel v rámci odůvodnění rozhodnutí o vyloučení odkazoval na předchozí postup zadavatele v zadávacím řízení</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na základě kterého vylučuje účastníka ze zadávacího řízení.</a:t>
            </a:r>
            <a:r>
              <a:rPr lang="cs-CZ" sz="1700" dirty="0">
                <a:effectLst/>
                <a:latin typeface="Arial" panose="020B0604020202020204" pitchFamily="34" charset="0"/>
                <a:ea typeface="Calibri" panose="020F0502020204030204" pitchFamily="34" charset="0"/>
                <a:cs typeface="Times New Roman" panose="02020603050405020304" pitchFamily="18" charset="0"/>
              </a:rPr>
              <a:t> Nicméně k tomu, aby ve vztahu k obsahu daného odůvodnění dostál dodržení zásady transparentnosti, </a:t>
            </a:r>
            <a:r>
              <a:rPr lang="cs-CZ" sz="1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nezbytné, aby z případného spojení informací o objasňování nabídky a rozhodnutí o vyloučení bylo naprosto zřejmé</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z jakých konkrétních důvodů je daný účastník ze zadávacího řízení vyloučen. </a:t>
            </a:r>
            <a:r>
              <a:rPr lang="cs-CZ" sz="1700" dirty="0">
                <a:effectLst/>
                <a:latin typeface="Arial" panose="020B0604020202020204" pitchFamily="34" charset="0"/>
                <a:ea typeface="Calibri" panose="020F0502020204030204" pitchFamily="34" charset="0"/>
                <a:cs typeface="Times New Roman" panose="02020603050405020304" pitchFamily="18" charset="0"/>
              </a:rPr>
              <a:t>(62)</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Přestože je zřejmé, že v rozhodnutí o námitkách ze dne 5. 1. 2023 již zadavatel blíže osvětluje důvody vyloučení navrhovatele ze zadávacího řízení (když upozorňuje na nesoulad finanční částky závazku poddodavatele podílet se na zemních a betonářských pracích spojených s výstavbou mostu a navrhovatelem oceněné hodnoty stavebních prací v nabídce),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upozorňuje, že není přípustné, aby k odůvodnění vyloučení účastníka zadávacího řízení docházelo až po rozhodnutí o vyloučení</a:t>
            </a:r>
            <a:r>
              <a:rPr lang="cs-CZ" sz="1700" dirty="0">
                <a:effectLst/>
                <a:latin typeface="Arial" panose="020B0604020202020204" pitchFamily="34" charset="0"/>
                <a:ea typeface="Calibri" panose="020F0502020204030204" pitchFamily="34" charset="0"/>
                <a:cs typeface="Times New Roman" panose="02020603050405020304" pitchFamily="18" charset="0"/>
              </a:rPr>
              <a:t> účastníka zadávacího řízení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ať už v rozhodnutí o námitkách či ve vyjádření k podanému návrhu</a:t>
            </a:r>
            <a:r>
              <a:rPr lang="cs-CZ" sz="1700" dirty="0">
                <a:effectLst/>
                <a:latin typeface="Arial" panose="020B0604020202020204" pitchFamily="34" charset="0"/>
                <a:ea typeface="Calibri" panose="020F0502020204030204" pitchFamily="34" charset="0"/>
                <a:cs typeface="Times New Roman" panose="02020603050405020304" pitchFamily="18" charset="0"/>
              </a:rPr>
              <a:t>). Již z doručeného rozhodnutí o vyloučení účastníka zadávacího řízení musí být danému dodavateli zcela jasné, z jakých konkrétně specifikovaných důvodů je ze zadávacího řízení vyloučen. Opačný postup poté vyloučenému účastníkovi zadávacího řízení výrazně ztěžuje možnost další případné obrany proti rozhodnutí zadavatele, zejména formou podání námitek dle § 241 odst. 2 písm. a) zákona. (68)</a:t>
            </a: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0287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situaci, kdy součástí nabídky navrhovatele byl závazek poddodavatele provést určité stavební práce související s výstavbou mostu ve formě smlouvy o smlouvě budoucí</a:t>
            </a:r>
            <a:r>
              <a:rPr lang="cs-CZ" sz="2400" dirty="0">
                <a:effectLst/>
                <a:latin typeface="Arial" panose="020B0604020202020204" pitchFamily="34" charset="0"/>
                <a:ea typeface="Calibri" panose="020F0502020204030204" pitchFamily="34" charset="0"/>
                <a:cs typeface="Times New Roman" panose="02020603050405020304" pitchFamily="18" charset="0"/>
              </a:rPr>
              <a:t> ve znění jejího dodatku č. 1,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bylo povinností zadavatele v rozhodnutí o vyloučení odůvodnit, v čem konkrétně byl takový závazek nedostatečný</a:t>
            </a:r>
            <a:r>
              <a:rPr lang="cs-CZ" sz="2400" dirty="0">
                <a:effectLst/>
                <a:latin typeface="Arial" panose="020B0604020202020204" pitchFamily="34" charset="0"/>
                <a:ea typeface="Calibri" panose="020F0502020204030204" pitchFamily="34" charset="0"/>
                <a:cs typeface="Times New Roman" panose="02020603050405020304" pitchFamily="18" charset="0"/>
              </a:rPr>
              <a:t>. Zadavatel zejména neodůvodnil, zda např. považoval takový závazek za nedostatečný z hlediska jeho určitosti, nedostatečný z hlediska jeho věcného rozsahu, nebo nedostatečný z hlediska jeho finančního rozsahu. Takové odůvodnění však zcela absentuje, a proto je rozhodnutí o vyloučení nepřezkoumatelné. (30)</a:t>
            </a: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801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Považuji proto za zřejmé, že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ač zní smlouva o spolupráci v bodu II. 2 na </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„veškeré činnosti na veřejné zakázce“</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t>
            </a:r>
            <a:r>
              <a:rPr lang="cs-CZ" sz="20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může se závazek poddodavatele vztahovat pouze k činnostem, ke kterým se vztahovala technická kvalifikace. </a:t>
            </a:r>
            <a:r>
              <a:rPr lang="cs-CZ" sz="2000" dirty="0">
                <a:effectLst/>
                <a:latin typeface="Arial" panose="020B0604020202020204" pitchFamily="34" charset="0"/>
                <a:ea typeface="Calibri" panose="020F0502020204030204" pitchFamily="34" charset="0"/>
                <a:cs typeface="Times New Roman" panose="02020603050405020304" pitchFamily="18" charset="0"/>
              </a:rPr>
              <a:t>Právě ta byla prokazována prostřednictvím poddodavatele, nikoliv veškeré činnosti v rámci veřejné zakázky. Ostatně v tomto duchu je napsán i předcházející bod II. 1 smlouvy o spolupráci, kde je uvedeno, že se budoucí subdodavatel zavazuje k poskytnutí plnění v rozsahu poskytnuté kvalifikace. (34)</a:t>
            </a:r>
          </a:p>
          <a:p>
            <a:pPr algn="just">
              <a:lnSpc>
                <a:spcPct val="107000"/>
              </a:lnSpc>
              <a:spcAft>
                <a:spcPts val="800"/>
              </a:spcAft>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navíc nutné přihlédnout i k personálnímu propojení vybraného dodavatele a poddodavatele. </a:t>
            </a:r>
            <a:r>
              <a:rPr lang="cs-CZ" sz="20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Nelze považovat za odůvodněnou pochybnost, zda se poddodavatel bude skutečně podílet dostatečně na plnění veřejné zakázky, pokud jediným jednatelem a společníkem vybraného dodavatele je právě poddodavatel. </a:t>
            </a:r>
            <a:r>
              <a:rPr lang="cs-CZ" sz="2000" dirty="0">
                <a:effectLst/>
                <a:latin typeface="Arial" panose="020B0604020202020204" pitchFamily="34" charset="0"/>
                <a:ea typeface="Calibri" panose="020F0502020204030204" pitchFamily="34" charset="0"/>
                <a:cs typeface="Times New Roman" panose="02020603050405020304" pitchFamily="18" charset="0"/>
              </a:rPr>
              <a:t>Za daných okolností je formalistické považovat rozdíl v údajích o míře zapojení poddodavatele za důvod pro pochybnosti o poddodavatelském závazku či snad důvod pro zrušení oznámení o výběru. Uzavírám proto, že zadavateli nemusela vyvstat pochybnost o podílu poddodavatele na realizaci veřejné zakázky, jak je uvedeno v bodu 167 odůvodnění napadeného rozhodnutí. (37)</a:t>
            </a:r>
          </a:p>
          <a:p>
            <a:pPr algn="just">
              <a:lnSpc>
                <a:spcPct val="107000"/>
              </a:lnSpc>
              <a:spcAft>
                <a:spcPts val="800"/>
              </a:spcAft>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12831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K výše uvedenému lze odkázat rovněž na rozsudek Krajského soudu v Brně ze dne 28. 1. 2019, č. j. 29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Af</a:t>
            </a:r>
            <a:r>
              <a:rPr lang="cs-CZ" sz="1900" dirty="0">
                <a:effectLst/>
                <a:latin typeface="Arial" panose="020B0604020202020204" pitchFamily="34" charset="0"/>
                <a:ea typeface="Calibri" panose="020F0502020204030204" pitchFamily="34" charset="0"/>
                <a:cs typeface="Times New Roman" panose="02020603050405020304" pitchFamily="18" charset="0"/>
              </a:rPr>
              <a:t> 85/2016-202, v němž je uvedeno následující: </a:t>
            </a:r>
            <a:r>
              <a:rPr lang="cs-CZ" sz="1900" i="1" dirty="0">
                <a:effectLst/>
                <a:latin typeface="Arial" panose="020B0604020202020204" pitchFamily="34" charset="0"/>
                <a:ea typeface="Calibri" panose="020F0502020204030204" pitchFamily="34" charset="0"/>
                <a:cs typeface="Times New Roman" panose="02020603050405020304" pitchFamily="18" charset="0"/>
              </a:rPr>
              <a:t>„V souladu s § 60 odst. 2 ZVZ musí odůvodnění rozhodnutí o vyloučení uchazeče obsahovat konkrétní a přesvědčivé důvody pro vyloučení zájemce, včetně popisu úvah, které zadavatele k vyloučení vedly. Smyslem uvedeného ustanovení je, aby zadavatel vyloučenému uchazeči bezodkladně sdělil, že došlo k jeho vyloučení a z jakého důvodu se tak stalo. Takovou informaci vyloučený uchazeč potřebuje mj. k tomu, aby se mohl proti vyloučení bránit podáním námitek (viz rozsudek Krajského soudu v Brně ze dne 21. 6. 2012, č. j. 62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Af</a:t>
            </a:r>
            <a:r>
              <a:rPr lang="cs-CZ" sz="1900" i="1" dirty="0">
                <a:effectLst/>
                <a:latin typeface="Arial" panose="020B0604020202020204" pitchFamily="34" charset="0"/>
                <a:ea typeface="Calibri" panose="020F0502020204030204" pitchFamily="34" charset="0"/>
                <a:cs typeface="Times New Roman" panose="02020603050405020304" pitchFamily="18" charset="0"/>
              </a:rPr>
              <a:t> 74/2010-61). Pokud žalobkyně v rozhodnutí o vyloučení uchazeče formulovala důvod vyloučení pouze v obecné rovině jako „nesplnění zadávací podmínky z hlediska předložení dokladů pro splnění kvalifikačních kritérií“, aniž by blíže upřesnila, jaké konkrétní skutečnosti ji k takovému závěru vedly, nelze rozhodnutí žalobkyně o vyloučení uchazeče považovat za řádně odůvodněné ve smyslu § 60 odst. 2 ZVZ.“.</a:t>
            </a:r>
            <a:r>
              <a:rPr lang="cs-CZ" sz="1900" dirty="0">
                <a:effectLst/>
                <a:latin typeface="Arial" panose="020B0604020202020204" pitchFamily="34" charset="0"/>
                <a:ea typeface="Calibri" panose="020F0502020204030204" pitchFamily="34" charset="0"/>
                <a:cs typeface="Times New Roman" panose="02020603050405020304" pitchFamily="18" charset="0"/>
              </a:rPr>
              <a:t> Přesto, že se uvedený rozsudek vztahuje k dřívější právní úpravě, jeho závěry lze shodně vztáhnout i k té stávající, neboť požadavek na transparentnost úkonů zadavatele se prostřednictvím zákona nezměnil. (31)</a:t>
            </a: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54012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4370" y="2085212"/>
            <a:ext cx="7743190" cy="412292"/>
          </a:xfrm>
          <a:prstGeom prst="rect">
            <a:avLst/>
          </a:prstGeom>
        </p:spPr>
        <p:txBody>
          <a:bodyPr vert="horz" wrap="square" lIns="0" tIns="12065" rIns="0" bIns="0" rtlCol="0">
            <a:spAutoFit/>
          </a:bodyPr>
          <a:lstStyle/>
          <a:p>
            <a:pPr marL="12700" algn="just">
              <a:lnSpc>
                <a:spcPct val="100000"/>
              </a:lnSpc>
              <a:spcBef>
                <a:spcPts val="95"/>
              </a:spcBef>
            </a:pPr>
            <a:endParaRPr sz="2600" dirty="0">
              <a:latin typeface="Arial"/>
              <a:cs typeface="Arial"/>
            </a:endParaRPr>
          </a:p>
        </p:txBody>
      </p:sp>
      <p:sp>
        <p:nvSpPr>
          <p:cNvPr id="3" name="object 3"/>
          <p:cNvSpPr txBox="1">
            <a:spLocks noGrp="1"/>
          </p:cNvSpPr>
          <p:nvPr>
            <p:ph type="title"/>
          </p:nvPr>
        </p:nvSpPr>
        <p:spPr>
          <a:xfrm>
            <a:off x="0" y="188640"/>
            <a:ext cx="9144000" cy="349391"/>
          </a:xfrm>
          <a:prstGeom prst="rect">
            <a:avLst/>
          </a:prstGeom>
        </p:spPr>
        <p:txBody>
          <a:bodyPr vert="horz" wrap="square" lIns="0" tIns="13335" rIns="0" bIns="0" rtlCol="0">
            <a:spAutoFit/>
          </a:bodyPr>
          <a:lstStyle/>
          <a:p>
            <a:pPr>
              <a:lnSpc>
                <a:spcPct val="107000"/>
              </a:lnSpc>
              <a:spcAft>
                <a:spcPts val="800"/>
              </a:spcAft>
            </a:pPr>
            <a:r>
              <a:rPr lang="cs-CZ" sz="2200" b="1" dirty="0">
                <a:effectLst/>
                <a:latin typeface="Arial" panose="020B0604020202020204" pitchFamily="34" charset="0"/>
                <a:ea typeface="Calibri" panose="020F0502020204030204" pitchFamily="34" charset="0"/>
                <a:cs typeface="Times New Roman" panose="02020603050405020304" pitchFamily="18" charset="0"/>
              </a:rPr>
              <a:t>Pravidelná povaha vs. VZ na části</a:t>
            </a:r>
          </a:p>
        </p:txBody>
      </p:sp>
      <p:graphicFrame>
        <p:nvGraphicFramePr>
          <p:cNvPr id="5" name="Tabulka 4">
            <a:extLst>
              <a:ext uri="{FF2B5EF4-FFF2-40B4-BE49-F238E27FC236}">
                <a16:creationId xmlns:a16="http://schemas.microsoft.com/office/drawing/2014/main" id="{4583B6BC-7504-4A23-8240-209C82D08774}"/>
              </a:ext>
            </a:extLst>
          </p:cNvPr>
          <p:cNvGraphicFramePr>
            <a:graphicFrameLocks noGrp="1"/>
          </p:cNvGraphicFramePr>
          <p:nvPr>
            <p:extLst>
              <p:ext uri="{D42A27DB-BD31-4B8C-83A1-F6EECF244321}">
                <p14:modId xmlns:p14="http://schemas.microsoft.com/office/powerpoint/2010/main" val="2050006469"/>
              </p:ext>
            </p:extLst>
          </p:nvPr>
        </p:nvGraphicFramePr>
        <p:xfrm>
          <a:off x="0" y="620687"/>
          <a:ext cx="9144000" cy="6197014"/>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915628307"/>
                    </a:ext>
                  </a:extLst>
                </a:gridCol>
              </a:tblGrid>
              <a:tr h="353889">
                <a:tc>
                  <a:txBody>
                    <a:bodyPr/>
                    <a:lstStyle/>
                    <a:p>
                      <a:pPr algn="just">
                        <a:lnSpc>
                          <a:spcPct val="107000"/>
                        </a:lnSpc>
                        <a:spcAft>
                          <a:spcPts val="800"/>
                        </a:spcAft>
                      </a:pPr>
                      <a:r>
                        <a:rPr lang="cs-CZ" sz="1800" b="1" kern="1200" dirty="0" err="1">
                          <a:solidFill>
                            <a:srgbClr val="FFFFFF"/>
                          </a:solidFill>
                          <a:effectLst/>
                          <a:latin typeface="Arial" panose="020B0604020202020204" pitchFamily="34" charset="0"/>
                          <a:ea typeface="Times New Roman" panose="02020603050405020304" pitchFamily="18" charset="0"/>
                          <a:cs typeface="Arial" panose="020B0604020202020204" pitchFamily="34" charset="0"/>
                        </a:rPr>
                        <a:t>sp</a:t>
                      </a:r>
                      <a:r>
                        <a:rPr lang="cs-CZ" sz="1800" b="1" kern="12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 zn. ÚOHS-S0166/2023/VZ, č. j. ÚOHS-17509/2023/500</a:t>
                      </a: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90331841"/>
                  </a:ext>
                </a:extLst>
              </a:tr>
              <a:tr h="353889">
                <a:tc>
                  <a:txBody>
                    <a:bodyPr/>
                    <a:lstStyle/>
                    <a:p>
                      <a:pPr algn="just">
                        <a:lnSpc>
                          <a:spcPct val="107000"/>
                        </a:lnSpc>
                        <a:spcAft>
                          <a:spcPts val="800"/>
                        </a:spcAft>
                      </a:pPr>
                      <a:r>
                        <a:rPr lang="cs-CZ" sz="1800" b="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https://www.uohs.cz/cs/verejne-zakazky/sbirky-rozhodnuti/detail-19040.html</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8759713"/>
                  </a:ext>
                </a:extLst>
              </a:tr>
              <a:tr h="353889">
                <a:tc>
                  <a:txBody>
                    <a:bodyPr/>
                    <a:lstStyle/>
                    <a:p>
                      <a:pPr algn="just">
                        <a:lnSpc>
                          <a:spcPct val="107000"/>
                        </a:lnSpc>
                        <a:spcAft>
                          <a:spcPts val="800"/>
                        </a:spcAft>
                      </a:pPr>
                      <a:r>
                        <a:rPr lang="cs-CZ"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Pokračování v přestupku při pořizování léčivých přípravků</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91472387"/>
                  </a:ext>
                </a:extLst>
              </a:tr>
              <a:tr h="353889">
                <a:tc>
                  <a:txBody>
                    <a:bodyPr/>
                    <a:lstStyle/>
                    <a:p>
                      <a:pPr algn="just">
                        <a:lnSpc>
                          <a:spcPct val="107000"/>
                        </a:lnSpc>
                        <a:spcAft>
                          <a:spcPts val="800"/>
                        </a:spcAft>
                      </a:pPr>
                      <a:r>
                        <a:rPr lang="cs-CZ" sz="1800" b="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26. 6. 2023</a:t>
                      </a:r>
                      <a:endParaRPr lang="cs-CZ" sz="1800" b="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168702259"/>
                  </a:ext>
                </a:extLst>
              </a:tr>
              <a:tr h="353889">
                <a:tc>
                  <a:txBody>
                    <a:bodyPr/>
                    <a:lstStyle/>
                    <a:p>
                      <a:pPr algn="just">
                        <a:lnSpc>
                          <a:spcPct val="107000"/>
                        </a:lnSpc>
                        <a:spcAft>
                          <a:spcPts val="800"/>
                        </a:spcAft>
                      </a:pPr>
                      <a:r>
                        <a:rPr lang="cs-CZ" sz="18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Fakultní nemocnice v Motole</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46051948"/>
                  </a:ext>
                </a:extLst>
              </a:tr>
              <a:tr h="3600745">
                <a:tc>
                  <a:txBody>
                    <a:bodyPr/>
                    <a:lstStyle/>
                    <a:p>
                      <a:pPr algn="just">
                        <a:lnSpc>
                          <a:spcPct val="107000"/>
                        </a:lnSpc>
                        <a:spcAft>
                          <a:spcPts val="800"/>
                        </a:spcAft>
                      </a:pP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pokračování v přestupku podle § 268 odst. 1 písm. a) ZZVZ, tím, že nedodržel pravidlo pro zadání veřejné zakázky stanovené v § 2 odst. 3 ZZVZ, když v období od 1. 1. 2018 do 14. 5. 2018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úplatně pořídil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základě níže uvedených objednávek od níže uvedeného dodavatele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plnění,</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jehož předmětem je léčivý přípravek AVASTIN (balení: 25MG/ML INF CNC SOL 1X4 ML),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provedení zadávacího řízení nebo jiného možného postupu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předvídaného v § 2 odst. 3 cit. Zákona …</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Obviněný se dopustil pokračování v přestupku podle § 268 odst. 1 písm. a) ZZVZ, tím, že nedodržel pravidlo pro zadání veřejné zakázky stanovené v § 2 odst. 3 ZZVZ, když v období od 1. 1. 2018 do 23. 7. 2018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úplatně pořídil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na základě níže uvedených objednávek od níže uvedeného dodavatele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plnění</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jehož předmětem je léčivý přípravek IOMERON (balení: 400MG/ML INJ SOL 1X100ML), </a:t>
                      </a:r>
                      <a:r>
                        <a:rPr lang="cs-CZ" sz="1800" b="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bez provedení zadávacího řízení nebo jiného možného postupu </a:t>
                      </a:r>
                      <a:r>
                        <a:rPr lang="cs-CZ" sz="1800" b="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předvídaného v § 2 odst. 3 ZZVZ…</a:t>
                      </a:r>
                      <a:endParaRPr lang="cs-CZ" sz="1800" b="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892917603"/>
                  </a:ext>
                </a:extLst>
              </a:tr>
              <a:tr h="678480">
                <a:tc>
                  <a:txBody>
                    <a:bodyPr/>
                    <a:lstStyle/>
                    <a:p>
                      <a:pPr algn="just">
                        <a:lnSpc>
                          <a:spcPct val="107000"/>
                        </a:lnSpc>
                      </a:pPr>
                      <a:r>
                        <a:rPr lang="cs-CZ"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Podán rozklad – ÚOHS-R0069/2023/VZ, rozhodnutí potvrzeno, rozklad zamítnut.</a:t>
                      </a:r>
                      <a:endParaRPr lang="cs-CZ"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12194814"/>
                  </a:ext>
                </a:extLst>
              </a:tr>
            </a:tbl>
          </a:graphicData>
        </a:graphic>
      </p:graphicFrame>
    </p:spTree>
    <p:extLst>
      <p:ext uri="{BB962C8B-B14F-4D97-AF65-F5344CB8AC3E}">
        <p14:creationId xmlns:p14="http://schemas.microsoft.com/office/powerpoint/2010/main" val="20444039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2000" b="1" dirty="0">
                <a:latin typeface="Arial" panose="020B0604020202020204" pitchFamily="34" charset="0"/>
                <a:cs typeface="Arial" panose="020B0604020202020204" pitchFamily="34" charset="0"/>
              </a:rPr>
              <a:t>Právní úprava § 18 ZZVZ:</a:t>
            </a:r>
          </a:p>
          <a:p>
            <a:pPr marL="0" indent="0" algn="just">
              <a:buNone/>
            </a:pPr>
            <a:r>
              <a:rPr lang="cs-CZ" sz="1800" dirty="0">
                <a:latin typeface="Arial" panose="020B0604020202020204" pitchFamily="34" charset="0"/>
                <a:ea typeface="Calibri" panose="020F0502020204030204" pitchFamily="34" charset="0"/>
                <a:cs typeface="Times New Roman" panose="02020603050405020304" pitchFamily="18" charset="0"/>
              </a:rPr>
              <a:t>(1) Je-li veřejná zakázka rozdělena na části, stanoví se předpokládaná hodnota podle součtu předpokládaných hodnot všech těchto částí bez ohledu na to, zda je veřejná zakázka zadávána</a:t>
            </a:r>
          </a:p>
          <a:p>
            <a:pPr marL="0" indent="177800" algn="just">
              <a:buNone/>
            </a:pPr>
            <a:r>
              <a:rPr lang="cs-CZ" sz="1800" dirty="0">
                <a:latin typeface="Arial" panose="020B0604020202020204" pitchFamily="34" charset="0"/>
                <a:ea typeface="Calibri" panose="020F0502020204030204" pitchFamily="34" charset="0"/>
                <a:cs typeface="Times New Roman" panose="02020603050405020304" pitchFamily="18" charset="0"/>
              </a:rPr>
              <a:t>a) v jednom nebo více zadávacích řízeních, nebo</a:t>
            </a:r>
          </a:p>
          <a:p>
            <a:pPr marL="449263" indent="-271463" algn="just">
              <a:buNone/>
            </a:pPr>
            <a:r>
              <a:rPr lang="cs-CZ" sz="1800" dirty="0">
                <a:latin typeface="Arial" panose="020B0604020202020204" pitchFamily="34" charset="0"/>
                <a:ea typeface="Calibri" panose="020F0502020204030204" pitchFamily="34" charset="0"/>
                <a:cs typeface="Times New Roman" panose="02020603050405020304" pitchFamily="18" charset="0"/>
              </a:rPr>
              <a:t>b) zadavatelem samostatně nebo ve spolupráci s jiným zadavatelem nebo jinou osobou.</a:t>
            </a:r>
          </a:p>
          <a:p>
            <a:pPr marL="0" indent="0" algn="just">
              <a:buNone/>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cs-CZ" sz="1800" dirty="0">
                <a:latin typeface="Arial" panose="020B0604020202020204" pitchFamily="34" charset="0"/>
                <a:ea typeface="Calibri" panose="020F0502020204030204" pitchFamily="34" charset="0"/>
                <a:cs typeface="Times New Roman" panose="02020603050405020304" pitchFamily="18" charset="0"/>
              </a:rPr>
              <a:t>(2) Součet předpokládaných hodnot částí veřejné zakázky podle odstavce 1 musí zahrnovat předpokládanou hodnotu všech plnění, která tvoří jeden funkční celek a jsou zadávána v časové souvislosti. Kromě případů uvedených v odstavci 3 musí být každá část veřejné zakázky zadávána postupy odpovídajícími celkové předpokládané hodnotě veřejné zakázky.</a:t>
            </a:r>
          </a:p>
          <a:p>
            <a:pPr marL="0" indent="0" algn="just">
              <a:buNone/>
            </a:pPr>
            <a:endParaRPr lang="cs-CZ" sz="18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cs-CZ" sz="1800" dirty="0">
                <a:latin typeface="Arial" panose="020B0604020202020204" pitchFamily="34" charset="0"/>
                <a:ea typeface="Calibri" panose="020F0502020204030204" pitchFamily="34" charset="0"/>
                <a:cs typeface="Times New Roman" panose="02020603050405020304" pitchFamily="18" charset="0"/>
              </a:rPr>
              <a:t>(3) Jednotlivá část veřejné zakázky může být zadávána postupy odpovídajícími předpokládané hodnotě této části v případě, že celková předpokládaná hodnota všech takto zadávaných částí veřejné zakázky nepřesáhne 20 % souhrnné předpokládané hodnoty a že předpokládaná hodnota jednotlivé části veřejné zakázky je nižší než částka stanovená nařízením vlády.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3559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lstStyle/>
          <a:p>
            <a:pPr marL="0" indent="0" algn="just">
              <a:buNone/>
            </a:pPr>
            <a:r>
              <a:rPr lang="cs-CZ" sz="1700" b="1" dirty="0">
                <a:latin typeface="Arial" panose="020B0604020202020204" pitchFamily="34" charset="0"/>
                <a:cs typeface="Arial" panose="020B0604020202020204" pitchFamily="34" charset="0"/>
              </a:rPr>
              <a:t>Právní úprava § 19 ZZVZ:</a:t>
            </a:r>
          </a:p>
          <a:p>
            <a:pPr marL="0" indent="0" algn="just">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(1) Předpokládaná hodnota veřejné zakázky, jejímž předmětem jsou pravidelně pořizované nebo trvající dodávky nebo služby, se stanoví jako</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2714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skutečná cena uhrazená zadavatelem za dodávky nebo služby stejného druhu během předcházejících 12 měsíců nebo předchozího účetního období, které je delší než 12 měsíců, upravená o změny v množství nebo cenách, které lze očekávat během následujících 12 měsíců, nebo</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271463" indent="-271463">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součet předpokládaných hodnot jednotlivých dodávek a služeb, které mají být zadavatelem zadány během následujících 12 měsíců nebo v účetním období, které je delší než 12 měsíců, pokud nemá k dispozici údaje podle písmene a).</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(2) Má-li být smlouva uzavřena na dobu delší než 12 měsíců, upraví se předpokládaná hodnota veřejné zakázky stanovená podle odstavce 1 podle § 20 nebo 21.</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7000"/>
              </a:lnSpc>
              <a:spcAft>
                <a:spcPts val="800"/>
              </a:spcAft>
              <a:buNone/>
            </a:pP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(3) Za veřejné zakázky podle odstavce 1 se nepovažují veřejné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zakázky,</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271463" indent="-271463">
              <a:lnSpc>
                <a:spcPct val="107000"/>
              </a:lnSpc>
              <a:spcAft>
                <a:spcPts val="800"/>
              </a:spcAft>
              <a:buNone/>
            </a:pP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a) u kterých je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zakázky s takovým předmětem, jehož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jednotková cena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jejich předmětu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je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v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době podle odstavce 1 písm. a) proměnlivá,</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271463" indent="-271463">
              <a:lnSpc>
                <a:spcPct val="107000"/>
              </a:lnSpc>
              <a:spcAft>
                <a:spcPts val="800"/>
              </a:spcAft>
              <a:buNone/>
            </a:pP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b) kterými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průběhu účetního období proměnlivá a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zadavatel pořizuje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takové </a:t>
            </a:r>
            <a:r>
              <a:rPr lang="cs-CZ" sz="17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dodávky či služby opakovaně podle svých aktuálních </a:t>
            </a: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potřeb a</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marL="271463" indent="-271463">
              <a:lnSpc>
                <a:spcPct val="107000"/>
              </a:lnSpc>
              <a:spcAft>
                <a:spcPts val="800"/>
              </a:spcAft>
              <a:buNone/>
            </a:pPr>
            <a:r>
              <a:rPr lang="cs-CZ" sz="1700" u="dbl" dirty="0">
                <a:solidFill>
                  <a:srgbClr val="00AA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c) jejichž předpokládaná hodnota určená postupem podle odstavce 1 a 2 nedosahuje limitu podle § 25 . </a:t>
            </a:r>
            <a:r>
              <a:rPr lang="cs-CZ" sz="1700" strike="sngStrike"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potřeb.</a:t>
            </a:r>
            <a:endParaRPr lang="cs-CZ" sz="17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algn="just"/>
            <a:endParaRPr lang="cs-CZ" sz="2000" dirty="0">
              <a:latin typeface="Arial" panose="020B0604020202020204" pitchFamily="34" charset="0"/>
              <a:cs typeface="Arial" panose="020B0604020202020204" pitchFamily="34" charset="0"/>
            </a:endParaRPr>
          </a:p>
          <a:p>
            <a:pPr algn="just"/>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74215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Úřad je však toho názoru, že uvedená výjimka </a:t>
            </a:r>
            <a:r>
              <a:rPr lang="cs-CZ" sz="2000" i="1" dirty="0">
                <a:effectLst/>
                <a:latin typeface="Arial" panose="020B0604020202020204" pitchFamily="34" charset="0"/>
                <a:ea typeface="Calibri" panose="020F0502020204030204" pitchFamily="34" charset="0"/>
                <a:cs typeface="Times New Roman" panose="02020603050405020304" pitchFamily="18" charset="0"/>
              </a:rPr>
              <a:t>(§ 18 odst. 3 ZZVZ pozn. MMR) </a:t>
            </a:r>
            <a:r>
              <a:rPr lang="cs-CZ" sz="2000" dirty="0">
                <a:effectLst/>
                <a:latin typeface="Arial" panose="020B0604020202020204" pitchFamily="34" charset="0"/>
                <a:ea typeface="Calibri" panose="020F0502020204030204" pitchFamily="34" charset="0"/>
                <a:cs typeface="Times New Roman" panose="02020603050405020304" pitchFamily="18" charset="0"/>
              </a:rPr>
              <a:t>není aplikovatelná na zde posuzované situace. Ve zde šetřených případech bylo dovozeno, že jednotlivé objednávky jsou samostatnými veřejnými zakázkami pravidelné povahy dle § 19 zákona, a tedy u nich již nelze z podstaty dovodit, že by mohly tvořit s novou veřejnou zakázkou funkční celek, resp. že by u těchto samostatných veřejných zakázek bylo jakkoliv relevantní zaobírat se posuzováním funkční celistvosti ve smyslu </a:t>
            </a:r>
            <a:br>
              <a:rPr lang="cs-CZ" sz="2000" dirty="0">
                <a:effectLst/>
                <a:latin typeface="Arial" panose="020B0604020202020204" pitchFamily="34" charset="0"/>
                <a:ea typeface="Calibri" panose="020F0502020204030204" pitchFamily="34" charset="0"/>
                <a:cs typeface="Times New Roman" panose="02020603050405020304" pitchFamily="18" charset="0"/>
              </a:rPr>
            </a:br>
            <a:r>
              <a:rPr lang="cs-CZ" sz="2000" dirty="0">
                <a:effectLst/>
                <a:latin typeface="Arial" panose="020B0604020202020204" pitchFamily="34" charset="0"/>
                <a:ea typeface="Calibri" panose="020F0502020204030204" pitchFamily="34" charset="0"/>
                <a:cs typeface="Times New Roman" panose="02020603050405020304" pitchFamily="18" charset="0"/>
              </a:rPr>
              <a:t>§ 18 zákona, jelikož z důvodu pravidelné povahy těchto veřejných zakázek se v takových případech při určování výše předpokládané hodnot uplatní odlišná speciální právní úprava vycházející z ustanovení § 19 zákona. Již z uvedeného důvodu nelze použití postupu dle § 18 odst. 3 zákona akceptovat.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dále uvádí, že ačkoliv zákon výslovně nevylučuje současnou aplikaci § 18 a § 19 zákona, nelze tato dvě ustanovení kombinovat.</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Nelze tedy například ani zadávat zakázku pravidelné povahy v rámci zakázky rozdělené na části v režimu § 18 odst. 3 zákona</a:t>
            </a:r>
            <a:r>
              <a:rPr lang="cs-CZ" sz="2000" dirty="0">
                <a:effectLst/>
                <a:latin typeface="Arial" panose="020B0604020202020204" pitchFamily="34" charset="0"/>
                <a:ea typeface="Calibri" panose="020F0502020204030204" pitchFamily="34" charset="0"/>
                <a:cs typeface="Times New Roman" panose="02020603050405020304" pitchFamily="18" charset="0"/>
              </a:rPr>
              <a:t>, jak uvádí obviněný.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Počítání předpokládaných hodnot je v případě § 18 a § 19 zákona zásadně odlišné a ve svém důsledku se vztahuje na různé typy zakázek.</a:t>
            </a:r>
            <a:r>
              <a:rPr lang="cs-CZ" sz="2000" dirty="0">
                <a:effectLst/>
                <a:latin typeface="Arial" panose="020B0604020202020204" pitchFamily="34" charset="0"/>
                <a:ea typeface="Calibri" panose="020F0502020204030204" pitchFamily="34" charset="0"/>
                <a:cs typeface="Times New Roman" panose="02020603050405020304" pitchFamily="18" charset="0"/>
              </a:rPr>
              <a:t> (43)</a:t>
            </a: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24858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2000" b="1" dirty="0">
                <a:latin typeface="Arial" panose="020B0604020202020204" pitchFamily="34" charset="0"/>
                <a:cs typeface="Arial" panose="020B0604020202020204" pitchFamily="34" charset="0"/>
              </a:rPr>
              <a:t>Argumentace Úřadu: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Ustanovení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18 zákona se vztahuje ke</a:t>
            </a:r>
            <a:r>
              <a:rPr lang="cs-CZ" sz="2000" dirty="0">
                <a:effectLst/>
                <a:latin typeface="Arial" panose="020B0604020202020204" pitchFamily="34" charset="0"/>
                <a:ea typeface="Calibri" panose="020F0502020204030204" pitchFamily="34" charset="0"/>
                <a:cs typeface="Times New Roman" panose="02020603050405020304" pitchFamily="18" charset="0"/>
              </a:rPr>
              <a:t> stanovení předpokládané hodnoty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veřejné zakázky rozdělené na části </a:t>
            </a:r>
            <a:r>
              <a:rPr lang="cs-CZ" sz="2000" dirty="0">
                <a:effectLst/>
                <a:latin typeface="Arial" panose="020B0604020202020204" pitchFamily="34" charset="0"/>
                <a:ea typeface="Calibri" panose="020F0502020204030204" pitchFamily="34" charset="0"/>
                <a:cs typeface="Times New Roman" panose="02020603050405020304" pitchFamily="18" charset="0"/>
              </a:rPr>
              <a:t>a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ustanovení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19 </a:t>
            </a:r>
            <a:r>
              <a:rPr lang="cs-CZ" sz="2000" dirty="0">
                <a:effectLst/>
                <a:latin typeface="Arial" panose="020B0604020202020204" pitchFamily="34" charset="0"/>
                <a:ea typeface="Calibri" panose="020F0502020204030204" pitchFamily="34" charset="0"/>
                <a:cs typeface="Times New Roman" panose="02020603050405020304" pitchFamily="18" charset="0"/>
              </a:rPr>
              <a:t>zákona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speciálním ustanovením vztahujícím se ke </a:t>
            </a:r>
            <a:r>
              <a:rPr lang="cs-CZ" sz="2000" dirty="0">
                <a:effectLst/>
                <a:latin typeface="Arial" panose="020B0604020202020204" pitchFamily="34" charset="0"/>
                <a:ea typeface="Calibri" panose="020F0502020204030204" pitchFamily="34" charset="0"/>
                <a:cs typeface="Times New Roman" panose="02020603050405020304" pitchFamily="18" charset="0"/>
              </a:rPr>
              <a:t>stanovení předpokládané hodnoty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veřejných zakázek pravidelné povahy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Zatímco v případě zakázek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rozdělných na části zákon jako kritérium </a:t>
            </a:r>
            <a:r>
              <a:rPr lang="cs-CZ" sz="2000" dirty="0">
                <a:effectLst/>
                <a:latin typeface="Arial" panose="020B0604020202020204" pitchFamily="34" charset="0"/>
                <a:ea typeface="Calibri" panose="020F0502020204030204" pitchFamily="34" charset="0"/>
                <a:cs typeface="Times New Roman" panose="02020603050405020304" pitchFamily="18" charset="0"/>
              </a:rPr>
              <a:t>pro výpočet předpokládané hodnoty využívá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tzv. funkční celek</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algn="just"/>
            <a:r>
              <a:rPr lang="cs-CZ" sz="2000" dirty="0">
                <a:effectLst/>
                <a:latin typeface="Arial" panose="020B0604020202020204" pitchFamily="34" charset="0"/>
                <a:ea typeface="Calibri" panose="020F0502020204030204" pitchFamily="34" charset="0"/>
                <a:cs typeface="Times New Roman" panose="02020603050405020304" pitchFamily="18" charset="0"/>
              </a:rPr>
              <a:t>v případě zakázek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pravidelné povahy to jsou dodávky nebo služby stejného druhu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Každá veřejná zakázka pravidelné povahy má vždy svou samostatnou funkci a smysl</a:t>
            </a:r>
            <a:r>
              <a:rPr lang="cs-CZ" sz="2000" dirty="0">
                <a:effectLst/>
                <a:latin typeface="Arial" panose="020B0604020202020204" pitchFamily="34" charset="0"/>
                <a:ea typeface="Calibri" panose="020F0502020204030204" pitchFamily="34" charset="0"/>
                <a:cs typeface="Times New Roman" panose="02020603050405020304" pitchFamily="18" charset="0"/>
              </a:rPr>
              <a:t>, což je zásadní rozdíl oproti veřejným zakázkám rozděleným na části, které jsou spojeny kritériem funkčního celku. U veřejné zakázky pravidelné povahy není funkční celek rozhodný a každá veřejná zakázka tak obstojí samostatně. Taková zakázka má vždy svůj vlastní význam a obviněný ji může zadávat každou zvlášť v samostatném zadávacím řízení. (43)</a:t>
            </a: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1111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404664"/>
            <a:ext cx="9144000" cy="6336704"/>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Úřad trvá na tom, že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výjimku dle § 19 odst. 3 </a:t>
            </a:r>
            <a:r>
              <a:rPr lang="cs-CZ" sz="1700" dirty="0">
                <a:effectLst/>
                <a:latin typeface="Arial" panose="020B0604020202020204" pitchFamily="34" charset="0"/>
                <a:ea typeface="Calibri" panose="020F0502020204030204" pitchFamily="34" charset="0"/>
                <a:cs typeface="Times New Roman" panose="02020603050405020304" pitchFamily="18" charset="0"/>
              </a:rPr>
              <a:t>zákona je třeba </a:t>
            </a:r>
            <a:r>
              <a:rPr lang="cs-CZ" sz="1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vykládat restriktivně a aplikovat ji opravdu jen na případy, kdy je pořizováno plnění v návaznosti na aktuálně vzniklou potřebu zadavatele</a:t>
            </a:r>
            <a:r>
              <a:rPr lang="cs-CZ" sz="1700" dirty="0">
                <a:effectLst/>
                <a:latin typeface="Arial" panose="020B0604020202020204" pitchFamily="34" charset="0"/>
                <a:ea typeface="Calibri" panose="020F0502020204030204" pitchFamily="34" charset="0"/>
                <a:cs typeface="Times New Roman" panose="02020603050405020304" pitchFamily="18" charset="0"/>
              </a:rPr>
              <a:t>, </a:t>
            </a:r>
            <a:r>
              <a:rPr lang="cs-CZ" sz="1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tedy nikoli v návaznosti na potřebu, která existuje dlouhodobě či stále a je nedílně spjata se samotnou podstatou činnosti zadavatele.</a:t>
            </a:r>
            <a:r>
              <a:rPr lang="cs-CZ" sz="1700" dirty="0">
                <a:effectLst/>
                <a:latin typeface="Arial" panose="020B0604020202020204" pitchFamily="34" charset="0"/>
                <a:ea typeface="Calibri" panose="020F0502020204030204" pitchFamily="34" charset="0"/>
                <a:cs typeface="Times New Roman" panose="02020603050405020304" pitchFamily="18" charset="0"/>
              </a:rPr>
              <a:t> V takovýchto případech nelze shledávat naplnění podmínky nákupů dle aktuálních potřeb, jelikož potřeba zadavatele je v takovém případě trvale očekávatelná (předvídatelná). Pokud by Úřad přijal jako správný výklad obviněného, že se v případě nákupu léčivého přípravku AVASTIN pro obviněného jedná o nahodilé plnění ve smyslu § 19 odst. 3 zákona, bylo by pak otázkou, jaké plnění by vlastně mohlo být pravidelným či trvajícím plněním podle § 19 odst. 1 zákona. Přijetí výkladu obviněného by znamenalo, že pod výjimku dle § 19 odst. 3 zákona by mohlo být zahrnuto de facto jakékoli pravidelně pořizované plnění, u něhož během účetního období dochází ke změně ceny (což je dle Úřadu naprostá většina zboží i služeb), tedy i takové plnění, které zadavatelé potřebují k výkonu své činnosti neustále, a této své potřeby si musí být (právě s ohledem na nemožnost jejich řádného fungování bez daného plnění) prokazatelně vědomi. V takovém případě by však ustanovení § 19 odst. 1 zákona fakticky pozbylo smyslu a dle Úřadu by byl takový výklad tedy i v rozporu s předpokladem racionálního zákonodárce, který se řídí zásadou nevytvářet nepoužitelná ustanovení. Obviněným předestřený výklad ustanovení § 19 odst. 3 zákona by tak de facto znamenal popření smyslu zákona o zadávání veřejných zakázek a regulaci způsobu vynakládání veřejných prostředků, jelikož by téměř jakékoliv plnění bylo možno pořizovat s odkazem na předmětnou výjimku. (51)</a:t>
            </a:r>
            <a:endParaRPr lang="cs-CZ" sz="17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30452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260648"/>
            <a:ext cx="9144000" cy="6480720"/>
          </a:xfrm>
        </p:spPr>
        <p:txBody>
          <a:bodyPr/>
          <a:lstStyle/>
          <a:p>
            <a:pPr marL="0" indent="0" algn="just">
              <a:buNone/>
            </a:pPr>
            <a:r>
              <a:rPr lang="cs-CZ" sz="1700" b="1" dirty="0">
                <a:latin typeface="Arial" panose="020B0604020202020204" pitchFamily="34" charset="0"/>
                <a:cs typeface="Arial" panose="020B0604020202020204" pitchFamily="34" charset="0"/>
              </a:rPr>
              <a:t>Argumentace Úřadu: </a:t>
            </a:r>
          </a:p>
          <a:p>
            <a:pPr algn="just">
              <a:lnSpc>
                <a:spcPct val="107000"/>
              </a:lnSpc>
              <a:spcAft>
                <a:spcPts val="800"/>
              </a:spcAft>
            </a:pPr>
            <a:r>
              <a:rPr lang="cs-CZ" sz="1700" dirty="0">
                <a:effectLst/>
                <a:latin typeface="Arial" panose="020B0604020202020204" pitchFamily="34" charset="0"/>
                <a:ea typeface="Calibri" panose="020F0502020204030204" pitchFamily="34" charset="0"/>
                <a:cs typeface="Times New Roman" panose="02020603050405020304" pitchFamily="18" charset="0"/>
              </a:rPr>
              <a:t>Na tomto místě pak Úřad pro úplnost akcentuje závěry obsažené ve výše zmiňovaném rozhodnutí předsedy Úřadu ve věci </a:t>
            </a:r>
            <a:r>
              <a:rPr lang="cs-CZ" sz="17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700" dirty="0">
                <a:effectLst/>
                <a:latin typeface="Arial" panose="020B0604020202020204" pitchFamily="34" charset="0"/>
                <a:ea typeface="Calibri" panose="020F0502020204030204" pitchFamily="34" charset="0"/>
                <a:cs typeface="Times New Roman" panose="02020603050405020304" pitchFamily="18" charset="0"/>
              </a:rPr>
              <a:t>. zn. ÚOHS-R0118/2022, v nichž je jednoznačně uvedeno, že „</a:t>
            </a:r>
            <a:r>
              <a:rPr lang="cs-CZ" sz="1700" i="1" dirty="0">
                <a:effectLst/>
                <a:latin typeface="Arial" panose="020B0604020202020204" pitchFamily="34" charset="0"/>
                <a:ea typeface="Calibri" panose="020F0502020204030204" pitchFamily="34" charset="0"/>
                <a:cs typeface="Times New Roman" panose="02020603050405020304" pitchFamily="18" charset="0"/>
              </a:rPr>
              <a:t>[p]</a:t>
            </a:r>
            <a:r>
              <a:rPr lang="cs-CZ" sz="1700" i="1" dirty="0" err="1">
                <a:effectLst/>
                <a:latin typeface="Arial" panose="020B0604020202020204" pitchFamily="34" charset="0"/>
                <a:ea typeface="Calibri" panose="020F0502020204030204" pitchFamily="34" charset="0"/>
                <a:cs typeface="Times New Roman" panose="02020603050405020304" pitchFamily="18" charset="0"/>
              </a:rPr>
              <a:t>odmínku</a:t>
            </a:r>
            <a:r>
              <a:rPr lang="cs-CZ" sz="1700" i="1" dirty="0">
                <a:effectLst/>
                <a:latin typeface="Arial" panose="020B0604020202020204" pitchFamily="34" charset="0"/>
                <a:ea typeface="Calibri" panose="020F0502020204030204" pitchFamily="34" charset="0"/>
                <a:cs typeface="Times New Roman" panose="02020603050405020304" pitchFamily="18" charset="0"/>
              </a:rPr>
              <a:t>, že se v případě výjimky dle § 19 odst. 3 má jednat o dodávky pořizované dle aktuálních potřeb, je pak nutno vykládat tak, že </a:t>
            </a: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tato potřeba má vzniknout nepředvídatelně (aktuálně) v okamžiku, kdy je nutno ji uspokojit</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nikoliv tak, že se má jednat o potřebu pouze v aktuálním čase existující </a:t>
            </a:r>
            <a:r>
              <a:rPr lang="cs-CZ" sz="1700" i="1" dirty="0">
                <a:effectLst/>
                <a:latin typeface="Arial" panose="020B0604020202020204" pitchFamily="34" charset="0"/>
                <a:ea typeface="Calibri" panose="020F0502020204030204" pitchFamily="34" charset="0"/>
                <a:cs typeface="Times New Roman" panose="02020603050405020304" pitchFamily="18" charset="0"/>
              </a:rPr>
              <a:t>(taková je koneckonců i zcela předvídatelná potřeba zadavatele). </a:t>
            </a:r>
            <a:r>
              <a:rPr lang="cs-CZ" sz="17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Rozlišovacím znakem je tedy předvídatelnost (očekávatelnost) dodávek </a:t>
            </a:r>
            <a:r>
              <a:rPr lang="cs-CZ" sz="1700" i="1"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oproti jejich nahodilosti (byť jsou takové dodávky opakovány). </a:t>
            </a:r>
          </a:p>
          <a:p>
            <a:pPr algn="just">
              <a:lnSpc>
                <a:spcPct val="107000"/>
              </a:lnSpc>
              <a:spcAft>
                <a:spcPts val="800"/>
              </a:spcAft>
            </a:pPr>
            <a:r>
              <a:rPr lang="cs-CZ" sz="1700"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Pouze v případě, kdy se jedná o dodávky sice opakované, ale svou povahou nahodilé (tedy ne v konkrétnějších obrysech předvídatelné), lze aplikovat výjimku dle § 19 odst. 3 zákona. </a:t>
            </a:r>
          </a:p>
          <a:p>
            <a:pPr algn="just">
              <a:lnSpc>
                <a:spcPct val="107000"/>
              </a:lnSpc>
              <a:spcAft>
                <a:spcPts val="800"/>
              </a:spcAft>
            </a:pPr>
            <a:r>
              <a:rPr lang="cs-CZ" sz="1700" i="1" dirty="0">
                <a:effectLst/>
                <a:latin typeface="Arial" panose="020B0604020202020204" pitchFamily="34" charset="0"/>
                <a:ea typeface="Calibri" panose="020F0502020204030204" pitchFamily="34" charset="0"/>
                <a:cs typeface="Times New Roman" panose="02020603050405020304" pitchFamily="18" charset="0"/>
              </a:rPr>
              <a:t>Současně je třeba přistupovat i k pravidlu proměnlivosti ceny dodávky tak, že </a:t>
            </a:r>
            <a:r>
              <a:rPr lang="cs-CZ" sz="17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tato proměnlivost nemůže odpovídat běžným změnám cen, které postihují téměř všechny komodity</a:t>
            </a:r>
            <a:r>
              <a:rPr lang="cs-CZ" sz="1700" i="1" dirty="0">
                <a:effectLst/>
                <a:latin typeface="Arial" panose="020B0604020202020204" pitchFamily="34" charset="0"/>
                <a:ea typeface="Calibri" panose="020F0502020204030204" pitchFamily="34" charset="0"/>
                <a:cs typeface="Times New Roman" panose="02020603050405020304" pitchFamily="18" charset="0"/>
              </a:rPr>
              <a:t>, </a:t>
            </a:r>
            <a:r>
              <a:rPr lang="cs-CZ" sz="1700" i="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ale musí se jednat o proměnlivost významnější, způsobenou např. různým tržním chováním dodavatelů. </a:t>
            </a:r>
            <a:r>
              <a:rPr lang="cs-CZ" sz="1700" i="1" dirty="0">
                <a:effectLst/>
                <a:latin typeface="Arial" panose="020B0604020202020204" pitchFamily="34" charset="0"/>
                <a:ea typeface="Calibri" panose="020F0502020204030204" pitchFamily="34" charset="0"/>
                <a:cs typeface="Times New Roman" panose="02020603050405020304" pitchFamily="18" charset="0"/>
              </a:rPr>
              <a:t>Zároveň je k aplikaci ustanovení § 19 odst. 3 zákona jakožto k výjimce z pravidla dle § 19 odst. 1 zákona nutno přistupovat restriktivně, když její uplatnění může vést k situaci, kdy budou pořizovány služby a dodávky ve značných hodnotách (které by jinak vyžadovaly právě zadání veřejné zakázky v zadávacím řízení) mimo zadávací řízení, a dojde tak ke zmaření samotného smyslu institutu zadávacího řízení a veřejných zakázek vůbec.“. </a:t>
            </a:r>
            <a:r>
              <a:rPr lang="cs-CZ" sz="1700" dirty="0">
                <a:latin typeface="Arial" panose="020B0604020202020204" pitchFamily="34" charset="0"/>
                <a:ea typeface="Calibri" panose="020F0502020204030204" pitchFamily="34" charset="0"/>
                <a:cs typeface="Times New Roman" panose="02020603050405020304" pitchFamily="18" charset="0"/>
              </a:rPr>
              <a:t>(51)</a:t>
            </a:r>
            <a:endParaRPr lang="cs-CZ" sz="17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2000" b="1" dirty="0">
              <a:latin typeface="Arial" panose="020B0604020202020204" pitchFamily="34" charset="0"/>
              <a:cs typeface="Arial" panose="020B0604020202020204" pitchFamily="34" charset="0"/>
            </a:endParaRPr>
          </a:p>
          <a:p>
            <a:pPr marL="0" indent="0" algn="just">
              <a:buNone/>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81968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44000" cy="6525344"/>
          </a:xfrm>
        </p:spPr>
        <p:txBody>
          <a:bodyPr anchor="ctr"/>
          <a:lstStyle/>
          <a:p>
            <a:pPr marL="0" indent="0" algn="ctr">
              <a:buNone/>
            </a:pPr>
            <a:r>
              <a:rPr lang="cs-CZ" sz="9600" dirty="0">
                <a:effectLst/>
                <a:latin typeface="Arial" panose="020B0604020202020204" pitchFamily="34" charset="0"/>
                <a:ea typeface="Calibri" panose="020F0502020204030204" pitchFamily="34" charset="0"/>
                <a:cs typeface="Times New Roman" panose="02020603050405020304" pitchFamily="18" charset="0"/>
              </a:rPr>
              <a:t>KONEC</a:t>
            </a:r>
          </a:p>
        </p:txBody>
      </p:sp>
    </p:spTree>
    <p:extLst>
      <p:ext uri="{BB962C8B-B14F-4D97-AF65-F5344CB8AC3E}">
        <p14:creationId xmlns:p14="http://schemas.microsoft.com/office/powerpoint/2010/main" val="121064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K námitkám směřujícím proti významné zakázce č. 1 je v tomto směru nutné uvést,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objednatelem první předmětné reference sice opravdu je společnost personálně propojená s vybraným dodavatelem i poddodavatelem,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předloženém osvědčení je ale uvedena i identifikace koncového uživatele plnění.</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Zadavateli tedy byla dána možnost si pravost reference ověřit,</a:t>
            </a:r>
            <a:r>
              <a:rPr lang="cs-CZ" sz="2400" dirty="0">
                <a:effectLst/>
                <a:latin typeface="Arial" panose="020B0604020202020204" pitchFamily="34" charset="0"/>
                <a:ea typeface="Calibri" panose="020F0502020204030204" pitchFamily="34" charset="0"/>
                <a:cs typeface="Times New Roman" panose="02020603050405020304" pitchFamily="18" charset="0"/>
              </a:rPr>
              <a:t> což měl Úřad ve své argumentaci zohlednit. (…)  </a:t>
            </a:r>
            <a:r>
              <a:rPr lang="cs-CZ" sz="2400" dirty="0">
                <a:solidFill>
                  <a:srgbClr val="C49500"/>
                </a:solidFill>
                <a:effectLst/>
                <a:latin typeface="Arial" panose="020B0604020202020204" pitchFamily="34" charset="0"/>
                <a:ea typeface="Calibri" panose="020F0502020204030204" pitchFamily="34" charset="0"/>
                <a:cs typeface="Times New Roman" panose="02020603050405020304" pitchFamily="18" charset="0"/>
              </a:rPr>
              <a:t>Reference samotná nevykazuje znaky nepravdivosti či smyšlenosti. </a:t>
            </a:r>
            <a:r>
              <a:rPr lang="cs-CZ" sz="2400" dirty="0">
                <a:effectLst/>
                <a:latin typeface="Arial" panose="020B0604020202020204" pitchFamily="34" charset="0"/>
                <a:ea typeface="Calibri" panose="020F0502020204030204" pitchFamily="34" charset="0"/>
                <a:cs typeface="Times New Roman" panose="02020603050405020304" pitchFamily="18" charset="0"/>
              </a:rPr>
              <a:t>Stejný závěr lze učinit i ke druhé odkazované referenci. (…) Zadavatel navíc ve vyjádření k návrhu rozkladu uvedl, že skutečně ověřil, zda plnění obou referenčních zakázek proběhlo, ve vztahu k významné zakázce č. 2 rovněž ověřil její předmět a rozsah. V obou případech konstatoval, že předložené reference odpovídají jeho požadavkům. (39)</a:t>
            </a:r>
          </a:p>
        </p:txBody>
      </p:sp>
    </p:spTree>
    <p:extLst>
      <p:ext uri="{BB962C8B-B14F-4D97-AF65-F5344CB8AC3E}">
        <p14:creationId xmlns:p14="http://schemas.microsoft.com/office/powerpoint/2010/main" val="299495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0" y="332656"/>
            <a:ext cx="9108504" cy="6525344"/>
          </a:xfrm>
        </p:spPr>
        <p:txBody>
          <a:bodyPr/>
          <a:lstStyle/>
          <a:p>
            <a:pPr marL="0" indent="0" algn="just">
              <a:buNone/>
            </a:pPr>
            <a:r>
              <a:rPr lang="cs-CZ" sz="2000" b="1" dirty="0">
                <a:latin typeface="Arial" panose="020B0604020202020204" pitchFamily="34" charset="0"/>
                <a:cs typeface="Arial" panose="020B0604020202020204" pitchFamily="34" charset="0"/>
              </a:rPr>
              <a:t>Argumentace Předsedy: </a:t>
            </a:r>
          </a:p>
          <a:p>
            <a:pPr algn="just">
              <a:lnSpc>
                <a:spcPct val="107000"/>
              </a:lnSpc>
              <a:spcAft>
                <a:spcPts val="800"/>
              </a:spcAft>
            </a:pPr>
            <a:r>
              <a:rPr lang="cs-CZ" sz="2400" dirty="0">
                <a:effectLst/>
                <a:latin typeface="Arial" panose="020B0604020202020204" pitchFamily="34" charset="0"/>
                <a:ea typeface="Calibri" panose="020F0502020204030204" pitchFamily="34" charset="0"/>
                <a:cs typeface="Times New Roman" panose="02020603050405020304" pitchFamily="18" charset="0"/>
              </a:rPr>
              <a:t>Souhlasím s tím,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obdobného typu referencí je nutné, aby byl zadavatel obezřetný a pravost reference přezkoumal.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To však neznamená, že by na takové reference mělo být bez dalšího nahlíženo jako na nepravdivé, nezákonné či nevypovídající.</a:t>
            </a:r>
            <a:r>
              <a:rPr lang="cs-CZ" sz="2400" dirty="0">
                <a:effectLst/>
                <a:latin typeface="Arial" panose="020B0604020202020204" pitchFamily="34" charset="0"/>
                <a:ea typeface="Calibri" panose="020F0502020204030204" pitchFamily="34" charset="0"/>
                <a:cs typeface="Times New Roman" panose="02020603050405020304" pitchFamily="18" charset="0"/>
              </a:rPr>
              <a:t> V případě poddodavatele a vybraného dodavatele je sice propojení zjevné, právně se ale jedná o samostatné osoby, přičemž jedna druhé může dle aktuálně platného zákona jako poddodavatel své reference poskytnout. Nemám za to, že by v právě řešeném případě bylo důvodu se o pravost referencí obávat. (40)</a:t>
            </a:r>
          </a:p>
        </p:txBody>
      </p:sp>
    </p:spTree>
    <p:extLst>
      <p:ext uri="{BB962C8B-B14F-4D97-AF65-F5344CB8AC3E}">
        <p14:creationId xmlns:p14="http://schemas.microsoft.com/office/powerpoint/2010/main" val="3834817093"/>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DBE2A3-09FF-4180-96A6-F4365DDCB043}">
  <ds:schemaRefs>
    <ds:schemaRef ds:uri="http://schemas.microsoft.com/sharepoint/v3/contenttype/forms"/>
  </ds:schemaRefs>
</ds:datastoreItem>
</file>

<file path=customXml/itemProps2.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CA8911-77CF-44EC-9BC8-A02CD861D4ED}">
  <ds:schemaRefs>
    <ds:schemaRef ds:uri="http://www.w3.org/XML/1998/namespace"/>
    <ds:schemaRef ds:uri="http://purl.org/dc/terms/"/>
    <ds:schemaRef ds:uri="bb47cf2c-ce88-4b77-90b9-bcb92befe09a"/>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MMR_klas</Template>
  <TotalTime>34393</TotalTime>
  <Words>14042</Words>
  <Application>Microsoft Office PowerPoint</Application>
  <PresentationFormat>Předvádění na obrazovce (4:3)</PresentationFormat>
  <Paragraphs>499</Paragraphs>
  <Slides>78</Slides>
  <Notes>12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78</vt:i4>
      </vt:variant>
    </vt:vector>
  </HeadingPairs>
  <TitlesOfParts>
    <vt:vector size="84" baseType="lpstr">
      <vt:lpstr>Arial</vt:lpstr>
      <vt:lpstr>Calibri</vt:lpstr>
      <vt:lpstr>Symbol</vt:lpstr>
      <vt:lpstr>Times New Roman</vt:lpstr>
      <vt:lpstr>Wingdings</vt:lpstr>
      <vt:lpstr>MMR_klas</vt:lpstr>
      <vt:lpstr>Prezentace aplikace PowerPoint</vt:lpstr>
      <vt:lpstr>Referenční zakázky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Pravidelná povaha vs. VZ na části</vt:lpstr>
      <vt:lpstr>Prezentace aplikace PowerPoint</vt:lpstr>
      <vt:lpstr>Prezentace aplikace PowerPoint</vt:lpstr>
      <vt:lpstr>Prezentace aplikace PowerPoint</vt:lpstr>
      <vt:lpstr>Oznámení o výběru dodavatele / Vzorek</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Odkazy na výrobky a výrobce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Nájem existující nemovitosti</vt:lpstr>
      <vt:lpstr>Prezentace aplikace PowerPoint</vt:lpstr>
      <vt:lpstr>Prezentace aplikace PowerPoint</vt:lpstr>
      <vt:lpstr>Prezentace aplikace PowerPoint</vt:lpstr>
      <vt:lpstr>Prezentace aplikace PowerPoint</vt:lpstr>
      <vt:lpstr>Prezentace aplikace PowerPoint</vt:lpstr>
      <vt:lpstr>Referenční zakázka</vt:lpstr>
      <vt:lpstr>Prezentace aplikace PowerPoint</vt:lpstr>
      <vt:lpstr>Prezentace aplikace PowerPoint</vt:lpstr>
      <vt:lpstr>Prezentace aplikace PowerPoint</vt:lpstr>
      <vt:lpstr>Doručení prostřednictvím el. nástroje</vt:lpstr>
      <vt:lpstr>Prezentace aplikace PowerPoint</vt:lpstr>
      <vt:lpstr>Prezentace aplikace PowerPoint</vt:lpstr>
      <vt:lpstr>Prezentace aplikace PowerPoint</vt:lpstr>
      <vt:lpstr>Prezentace aplikace PowerPoint</vt:lpstr>
      <vt:lpstr>Prezentace aplikace PowerPoint</vt:lpstr>
      <vt:lpstr>Zákaz dvojího zadávání</vt:lpstr>
      <vt:lpstr>Prezentace aplikace PowerPoint</vt:lpstr>
      <vt:lpstr>Prezentace aplikace PowerPoint</vt:lpstr>
      <vt:lpstr>Prezentace aplikace PowerPoint</vt:lpstr>
      <vt:lpstr>Prezentace aplikace PowerPoint</vt:lpstr>
      <vt:lpstr>Dělení VZ</vt:lpstr>
      <vt:lpstr>Prezentace aplikace PowerPoint</vt:lpstr>
      <vt:lpstr>Prezentace aplikace PowerPoint</vt:lpstr>
      <vt:lpstr>Prezentace aplikace PowerPoint</vt:lpstr>
      <vt:lpstr>Sektorová koncese / Změna závazku</vt:lpstr>
      <vt:lpstr>Prezentace aplikace PowerPoint</vt:lpstr>
      <vt:lpstr>Prezentace aplikace PowerPoint</vt:lpstr>
      <vt:lpstr>Prezentace aplikace PowerPoint</vt:lpstr>
      <vt:lpstr>Prezentace aplikace PowerPoint</vt:lpstr>
      <vt:lpstr>Prezentace aplikace PowerPoint</vt:lpstr>
      <vt:lpstr>Kauce</vt:lpstr>
      <vt:lpstr>Prezentace aplikace PowerPoint</vt:lpstr>
      <vt:lpstr>Prezentace aplikace PowerPoint</vt:lpstr>
      <vt:lpstr>Prezentace aplikace PowerPoint</vt:lpstr>
      <vt:lpstr>Rozhodnutí o vyloučení ze ZŘ</vt:lpstr>
      <vt:lpstr>Prezentace aplikace PowerPoint</vt:lpstr>
      <vt:lpstr>Prezentace aplikace PowerPoint</vt:lpstr>
      <vt:lpstr>Prezentace aplikace PowerPoint</vt:lpstr>
      <vt:lpstr>Prezentace aplikace PowerPoint</vt:lpstr>
      <vt:lpstr>Pravidelná povaha vs. VZ na části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Raška Marcel</cp:lastModifiedBy>
  <cp:revision>1771</cp:revision>
  <cp:lastPrinted>2023-09-20T08:03:47Z</cp:lastPrinted>
  <dcterms:created xsi:type="dcterms:W3CDTF">2012-11-28T11:32:44Z</dcterms:created>
  <dcterms:modified xsi:type="dcterms:W3CDTF">2023-09-20T09:09:58Z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