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258" r:id="rId3"/>
    <p:sldId id="259" r:id="rId4"/>
    <p:sldId id="260" r:id="rId5"/>
    <p:sldId id="261" r:id="rId6"/>
    <p:sldId id="267" r:id="rId7"/>
    <p:sldId id="262" r:id="rId8"/>
    <p:sldId id="263" r:id="rId9"/>
    <p:sldId id="264" r:id="rId10"/>
    <p:sldId id="270" r:id="rId11"/>
    <p:sldId id="298" r:id="rId12"/>
    <p:sldId id="299" r:id="rId13"/>
    <p:sldId id="300" r:id="rId14"/>
    <p:sldId id="301" r:id="rId15"/>
    <p:sldId id="302" r:id="rId16"/>
    <p:sldId id="304" r:id="rId17"/>
    <p:sldId id="303" r:id="rId18"/>
    <p:sldId id="305" r:id="rId19"/>
    <p:sldId id="306" r:id="rId20"/>
    <p:sldId id="307" r:id="rId21"/>
    <p:sldId id="308" r:id="rId22"/>
    <p:sldId id="309" r:id="rId23"/>
    <p:sldId id="310" r:id="rId24"/>
    <p:sldId id="311" r:id="rId25"/>
    <p:sldId id="312" r:id="rId26"/>
    <p:sldId id="313" r:id="rId27"/>
    <p:sldId id="314" r:id="rId28"/>
    <p:sldId id="291" r:id="rId29"/>
    <p:sldId id="289" r:id="rId30"/>
    <p:sldId id="315" r:id="rId31"/>
    <p:sldId id="316" r:id="rId32"/>
    <p:sldId id="295" r:id="rId33"/>
    <p:sldId id="317" r:id="rId34"/>
    <p:sldId id="318" r:id="rId35"/>
    <p:sldId id="319" r:id="rId36"/>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F3F"/>
    <a:srgbClr val="000099"/>
    <a:srgbClr val="DB7D00"/>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8025" autoAdjust="0"/>
    <p:restoredTop sz="81734" autoAdjust="0"/>
  </p:normalViewPr>
  <p:slideViewPr>
    <p:cSldViewPr>
      <p:cViewPr varScale="1">
        <p:scale>
          <a:sx n="106" d="100"/>
          <a:sy n="106" d="100"/>
        </p:scale>
        <p:origin x="1626" y="108"/>
      </p:cViewPr>
      <p:guideLst>
        <p:guide orient="horz" pos="2160"/>
        <p:guide pos="2880"/>
      </p:guideLst>
    </p:cSldViewPr>
  </p:slideViewPr>
  <p:outlineViewPr>
    <p:cViewPr>
      <p:scale>
        <a:sx n="33" d="100"/>
        <a:sy n="33" d="100"/>
      </p:scale>
      <p:origin x="0" y="-684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30" d="100"/>
          <a:sy n="130" d="100"/>
        </p:scale>
        <p:origin x="1776" y="77"/>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EDA9FB6-D9ED-404E-AFD2-37E0835FC3D6}" type="datetimeFigureOut">
              <a:rPr lang="cs-CZ" smtClean="0"/>
              <a:pPr/>
              <a:t>14.09.2023</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7B48070-1754-4046-9E38-6F5D9D5E9BB1}" type="datetimeFigureOut">
              <a:rPr lang="cs-CZ" smtClean="0"/>
              <a:pPr/>
              <a:t>14.09.2023</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2026502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004888" y="744538"/>
            <a:ext cx="1962150" cy="1473200"/>
          </a:xfrm>
        </p:spPr>
      </p:sp>
      <p:sp>
        <p:nvSpPr>
          <p:cNvPr id="3" name="Zástupný symbol pro poznámky 2"/>
          <p:cNvSpPr>
            <a:spLocks noGrp="1"/>
          </p:cNvSpPr>
          <p:nvPr>
            <p:ph type="body" idx="1"/>
          </p:nvPr>
        </p:nvSpPr>
        <p:spPr>
          <a:xfrm>
            <a:off x="679768" y="2155007"/>
            <a:ext cx="5438140" cy="7027133"/>
          </a:xfrm>
        </p:spPr>
        <p:txBody>
          <a:bodyPr>
            <a:normAutofit fontScale="77500" lnSpcReduction="20000"/>
          </a:bodyPr>
          <a:lstStyle/>
          <a:p>
            <a:pPr algn="ctr"/>
            <a:r>
              <a:rPr lang="cs-CZ" dirty="0"/>
              <a:t>§ 28 Vymezení některých dalších pojmů</a:t>
            </a:r>
          </a:p>
          <a:p>
            <a:r>
              <a:rPr lang="cs-CZ" dirty="0"/>
              <a:t>(1) Pro účely tohoto zákona se rozumí</a:t>
            </a:r>
          </a:p>
          <a:p>
            <a:r>
              <a:rPr lang="cs-CZ" dirty="0"/>
              <a:t>a) </a:t>
            </a:r>
            <a:r>
              <a:rPr lang="cs-CZ" b="1" dirty="0"/>
              <a:t>zadávacími podmínkami </a:t>
            </a:r>
            <a:r>
              <a:rPr lang="cs-CZ" dirty="0"/>
              <a:t>veškeré zadavatelem stanovené</a:t>
            </a:r>
          </a:p>
          <a:p>
            <a:r>
              <a:rPr lang="cs-CZ" dirty="0"/>
              <a:t>1. podmínky průběhu zadávacího řízení,</a:t>
            </a:r>
          </a:p>
          <a:p>
            <a:r>
              <a:rPr lang="cs-CZ" dirty="0"/>
              <a:t>2. podmínky účasti v zadávacím řízení,</a:t>
            </a:r>
          </a:p>
          <a:p>
            <a:r>
              <a:rPr lang="cs-CZ" dirty="0"/>
              <a:t>3. pravidla pro snížení počtu účastníků zadávacího řízení nebo snížení počtu předběžných nabídek nebo řešení,</a:t>
            </a:r>
          </a:p>
          <a:p>
            <a:r>
              <a:rPr lang="cs-CZ" dirty="0"/>
              <a:t>4. pravidla pro hodnocení nabídek,</a:t>
            </a:r>
          </a:p>
          <a:p>
            <a:r>
              <a:rPr lang="cs-CZ" dirty="0"/>
              <a:t>5. další podmínky pro uzavření smlouvy na veřejnou zakázku podle § 104,</a:t>
            </a:r>
          </a:p>
          <a:p>
            <a:r>
              <a:rPr lang="cs-CZ" dirty="0"/>
              <a:t>b</a:t>
            </a:r>
            <a:r>
              <a:rPr lang="cs-CZ" b="1" dirty="0"/>
              <a:t>) zadávací dokumentací veškeré písemné dokumenty obsahující zadávací podmínky</a:t>
            </a:r>
            <a:r>
              <a:rPr lang="cs-CZ" dirty="0"/>
              <a:t>, sdělované nebo zpřístupňované účastníkům zadávacího řízení </a:t>
            </a:r>
            <a:r>
              <a:rPr lang="cs-CZ" b="1" dirty="0"/>
              <a:t>při zahájení </a:t>
            </a:r>
            <a:r>
              <a:rPr lang="cs-CZ" dirty="0"/>
              <a:t>zadávacího řízení, včetně formulářů podle § 212 a </a:t>
            </a:r>
            <a:r>
              <a:rPr lang="cs-CZ" dirty="0">
                <a:highlight>
                  <a:srgbClr val="FFFF00"/>
                </a:highlight>
              </a:rPr>
              <a:t>výzvy k podání nabídek ve zjednodušeném podlimitním řízení</a:t>
            </a:r>
            <a:r>
              <a:rPr lang="cs-CZ" dirty="0"/>
              <a:t>,</a:t>
            </a:r>
          </a:p>
          <a:p>
            <a:pPr algn="ctr"/>
            <a:endParaRPr lang="cs-CZ" dirty="0"/>
          </a:p>
          <a:p>
            <a:pPr algn="ctr"/>
            <a:r>
              <a:rPr lang="cs-CZ" dirty="0"/>
              <a:t>§ 36 Zadávací podmínky</a:t>
            </a:r>
          </a:p>
          <a:p>
            <a:r>
              <a:rPr lang="cs-CZ" dirty="0"/>
              <a:t>(1) Zadávací podmínky </a:t>
            </a:r>
            <a:r>
              <a:rPr lang="cs-CZ" b="1" dirty="0"/>
              <a:t>nesmí být stanoveny tak, aby určitým dodavatelům bezdůvodně přímo nebo nepřímo zaručovaly konkurenční výhodu nebo vytvářely bezdůvodné překážky hospodářské soutěže.</a:t>
            </a:r>
          </a:p>
          <a:p>
            <a:r>
              <a:rPr lang="cs-CZ" dirty="0"/>
              <a:t>(2) </a:t>
            </a:r>
            <a:r>
              <a:rPr lang="cs-CZ" b="1" dirty="0"/>
              <a:t>Zadávací podmínky zadavatel uvede v zadávací dokumentaci </a:t>
            </a:r>
            <a:r>
              <a:rPr lang="cs-CZ" b="1" dirty="0">
                <a:highlight>
                  <a:srgbClr val="FFFF00"/>
                </a:highlight>
              </a:rPr>
              <a:t>nebo ve výzvě </a:t>
            </a:r>
            <a:r>
              <a:rPr lang="cs-CZ" dirty="0">
                <a:highlight>
                  <a:srgbClr val="FFFF00"/>
                </a:highlight>
              </a:rPr>
              <a:t>uvedené v příloze č. 6 k tomuto zákonu anebo</a:t>
            </a:r>
            <a:r>
              <a:rPr lang="cs-CZ" dirty="0"/>
              <a:t> je sdělí účastníkům zadávacího řízení při jednání.</a:t>
            </a:r>
          </a:p>
          <a:p>
            <a:r>
              <a:rPr lang="cs-CZ" dirty="0"/>
              <a:t>(3) Zadávací podmínky zadavatel stanoví a poskytne dodavatelům </a:t>
            </a:r>
            <a:r>
              <a:rPr lang="cs-CZ" b="1" dirty="0"/>
              <a:t>v podrobnostech nezbytných pro účast </a:t>
            </a:r>
            <a:r>
              <a:rPr lang="cs-CZ" dirty="0"/>
              <a:t>dodavatele v zadávacím řízení. Zadavatel nesmí přenášet odpovědnost za správnost a úplnost zadávacích podmínek na dodavatele.</a:t>
            </a:r>
          </a:p>
          <a:p>
            <a:r>
              <a:rPr lang="cs-CZ" dirty="0"/>
              <a:t>(4) Pokud některou část zadávací dokumentace </a:t>
            </a:r>
            <a:r>
              <a:rPr lang="cs-CZ" dirty="0">
                <a:highlight>
                  <a:srgbClr val="FFFF00"/>
                </a:highlight>
              </a:rPr>
              <a:t>nebo výzvy uvedené v příloze č. 6 k tomuto zákonu</a:t>
            </a:r>
            <a:r>
              <a:rPr lang="cs-CZ" dirty="0"/>
              <a:t> vypracovala osoba odlišná od zadavatele, s výjimkou advokáta nebo daňového poradce, označí zadavatel tuto část spolu s identifikací osoby, která ji vypracovala. Pokud zadávací dokumentace </a:t>
            </a:r>
            <a:r>
              <a:rPr lang="cs-CZ" dirty="0">
                <a:highlight>
                  <a:srgbClr val="FFFF00"/>
                </a:highlight>
              </a:rPr>
              <a:t>nebo výzva uvedená v příloze č. 6 k tomuto zákonu</a:t>
            </a:r>
            <a:r>
              <a:rPr lang="cs-CZ" dirty="0"/>
              <a:t> obsahuje informace, které jsou výsledkem předběžné tržní konzultace, zadavatel označí v zadávací dokumentaci </a:t>
            </a:r>
            <a:r>
              <a:rPr lang="cs-CZ" dirty="0">
                <a:highlight>
                  <a:srgbClr val="FFFF00"/>
                </a:highlight>
              </a:rPr>
              <a:t>nebo výzvě uvedené v příloze č. 6 k tomuto zákonu </a:t>
            </a:r>
            <a:r>
              <a:rPr lang="cs-CZ" dirty="0"/>
              <a:t>tyto informace, identifikuje osoby, které se na předběžné tržní konzultaci podílely, a uvede všechny podstatné informace, které byly obsahem předběžné tržní konzultace.</a:t>
            </a:r>
          </a:p>
          <a:p>
            <a:r>
              <a:rPr lang="cs-CZ" dirty="0"/>
              <a:t>(5) Zadavatel je oprávněn stanovit lhůty potřebné k průběhu zadávacího řízení. Délka lhůt musí být stanovena tak, aby byla zajištěna přiměřená doba pro vyžadované úkony dodavatelů.</a:t>
            </a:r>
          </a:p>
          <a:p>
            <a:r>
              <a:rPr lang="cs-CZ" dirty="0"/>
              <a:t>(6) Je-li to vhodné, může zadavatel umožnit </a:t>
            </a:r>
            <a:r>
              <a:rPr lang="cs-CZ" b="1" dirty="0"/>
              <a:t>prohlídku místa plnění</a:t>
            </a:r>
            <a:r>
              <a:rPr lang="cs-CZ" dirty="0"/>
              <a:t>.</a:t>
            </a:r>
          </a:p>
          <a:p>
            <a:r>
              <a:rPr lang="cs-CZ" dirty="0"/>
              <a:t>(7) Zadávací podmínky mohou být po zahájení zadávacího řízení </a:t>
            </a:r>
            <a:r>
              <a:rPr lang="cs-CZ" b="1" dirty="0"/>
              <a:t>změněny nebo doplněny</a:t>
            </a:r>
            <a:r>
              <a:rPr lang="cs-CZ" dirty="0"/>
              <a:t>, pouze stanoví-li tak tento zákon.</a:t>
            </a:r>
          </a:p>
          <a:p>
            <a:r>
              <a:rPr lang="cs-CZ" dirty="0"/>
              <a:t>(8) Zadavatel může požadovat, aby dodavatel přijal přiměřená opatření k ochraně důvěrné povahy informací, které zadavatel poskytuje nebo zpřístupňuje v průběhu zadávacího řízení.</a:t>
            </a:r>
          </a:p>
          <a:p>
            <a:r>
              <a:rPr lang="cs-CZ" dirty="0"/>
              <a:t>(9) Zadavatel může všem nebo některým účastníkům zadávacího řízení udělit ceny nebo platby, pokud pravidla pro jejich udělení stanoví v zadávací dokumentaci. Ceny nebo platby zadavatel účastníkům neudělí, pokud tomu brání mezinárodní sankce podle zákona upravujícího provádění mezinárodních sankcí.</a:t>
            </a:r>
          </a:p>
          <a:p>
            <a:pPr algn="ctr"/>
            <a:endParaRPr lang="cs-CZ" dirty="0"/>
          </a:p>
          <a:p>
            <a:pPr algn="ctr"/>
            <a:r>
              <a:rPr lang="cs-CZ" dirty="0"/>
              <a:t>§ 96 Dostupnost zadávací dokumentace</a:t>
            </a:r>
          </a:p>
          <a:p>
            <a:r>
              <a:rPr lang="cs-CZ" dirty="0"/>
              <a:t>(1) Zadavatel </a:t>
            </a:r>
            <a:r>
              <a:rPr lang="cs-CZ" b="1" dirty="0"/>
              <a:t>uveřejní zadávací dokumentaci </a:t>
            </a:r>
            <a:r>
              <a:rPr lang="cs-CZ" dirty="0"/>
              <a:t>s výjimkou formulářů podle § 212 </a:t>
            </a:r>
            <a:r>
              <a:rPr lang="cs-CZ" b="1" dirty="0"/>
              <a:t>na profilu zadavatele ode dne uveřejnění oznámení o zahájení zadávacího řízení </a:t>
            </a:r>
            <a:r>
              <a:rPr lang="cs-CZ" dirty="0"/>
              <a:t>nebo od </a:t>
            </a:r>
            <a:r>
              <a:rPr lang="cs-CZ" b="1" dirty="0"/>
              <a:t>odeslání výzvy k podání žádosti o účast </a:t>
            </a:r>
            <a:r>
              <a:rPr lang="cs-CZ" dirty="0"/>
              <a:t>podle § 58 odst. 5 </a:t>
            </a:r>
            <a:r>
              <a:rPr lang="cs-CZ" b="1" dirty="0"/>
              <a:t>nejméně do konce lhůty pro podání nabídek</a:t>
            </a:r>
            <a:r>
              <a:rPr lang="cs-CZ" dirty="0"/>
              <a:t>; to neplatí pro jednací řízení bez uveřejnění.</a:t>
            </a:r>
          </a:p>
          <a:p>
            <a:r>
              <a:rPr lang="cs-CZ" dirty="0"/>
              <a:t>(2) Pokud některou část zadávací dokumentace nelze zpřístupnit podle odstavce 1 z důvodů vymezených v § 211 odst. </a:t>
            </a:r>
            <a:r>
              <a:rPr lang="cs-CZ" dirty="0">
                <a:highlight>
                  <a:srgbClr val="FFFF00"/>
                </a:highlight>
              </a:rPr>
              <a:t>5 písm. a), b) nebo d) </a:t>
            </a:r>
            <a:r>
              <a:rPr lang="cs-CZ" dirty="0"/>
              <a:t>nebo v případě postupu podle § 36 odst. 8, může zadavatel příslušnou část zadávací dokumentace </a:t>
            </a:r>
            <a:r>
              <a:rPr lang="cs-CZ" b="1" dirty="0"/>
              <a:t>poskytnout jiným vhodným způsobem</a:t>
            </a:r>
            <a:r>
              <a:rPr lang="cs-CZ" dirty="0"/>
              <a:t>. V takovém případě zadavatel odešle, předá </a:t>
            </a:r>
            <a:r>
              <a:rPr lang="cs-CZ" dirty="0">
                <a:highlight>
                  <a:srgbClr val="FFFF00"/>
                </a:highlight>
              </a:rPr>
              <a:t>nebo jinak zpřístupní </a:t>
            </a:r>
            <a:r>
              <a:rPr lang="cs-CZ" dirty="0"/>
              <a:t>příslušnou část zadávací dokumentace nejpozději do 3 pracovních dnů od doručení žádosti dodavatele o její poskytnutí. Poskytnutí příslušné části zadávací dokumentace může být podmíněno pouze úhradou nákladů podle odstavce 4 nebo v případě postupu podle § 36 odst. 8 přijetím přiměřených opatření k ochraně důvěrné povahy informací.</a:t>
            </a:r>
          </a:p>
          <a:p>
            <a:r>
              <a:rPr lang="cs-CZ" dirty="0"/>
              <a:t>(3) V oznámení o zahájení zadávacího řízení nebo výzvě uvedené v příloze č. 6 k tomuto zákonu musí zadavatel uvést </a:t>
            </a:r>
            <a:r>
              <a:rPr lang="cs-CZ" b="1" dirty="0"/>
              <a:t>internetovou adresu profilu zadavatele, na které je zadávací dokumentace dostupná</a:t>
            </a:r>
            <a:r>
              <a:rPr lang="cs-CZ" dirty="0"/>
              <a:t>. Pokud některá část zadávací dokumentace bude poskytnuta podle odstavce 2, musí být v oznámení o zahájení zadávacího řízení nebo výzvě uvedené v příloze č. 6 k tomuto zákonu uvedena informace o způsobu a podmínkách poskytnutí příslušné části zadávací dokumentace.</a:t>
            </a:r>
          </a:p>
          <a:p>
            <a:r>
              <a:rPr lang="cs-CZ" dirty="0"/>
              <a:t>(4) Úhradu nákladů za poskytnutí příslušné části zadávací dokumentace lze požadovat pouze do </a:t>
            </a:r>
            <a:r>
              <a:rPr lang="cs-CZ" b="1" dirty="0"/>
              <a:t>výše obvyklých nákladů na její reprodukci, balné a poštovné</a:t>
            </a:r>
            <a:r>
              <a:rPr lang="cs-CZ" dirty="0"/>
              <a:t>.</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10</a:t>
            </a:fld>
            <a:endParaRPr lang="cs-CZ"/>
          </a:p>
        </p:txBody>
      </p:sp>
    </p:spTree>
    <p:extLst>
      <p:ext uri="{BB962C8B-B14F-4D97-AF65-F5344CB8AC3E}">
        <p14:creationId xmlns:p14="http://schemas.microsoft.com/office/powerpoint/2010/main" val="938831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3273425" cy="2455862"/>
          </a:xfrm>
        </p:spPr>
      </p:sp>
      <p:sp>
        <p:nvSpPr>
          <p:cNvPr id="3" name="Zástupný symbol pro poznámky 2"/>
          <p:cNvSpPr>
            <a:spLocks noGrp="1"/>
          </p:cNvSpPr>
          <p:nvPr>
            <p:ph type="body" idx="1"/>
          </p:nvPr>
        </p:nvSpPr>
        <p:spPr>
          <a:xfrm>
            <a:off x="679768" y="3200401"/>
            <a:ext cx="5438140" cy="5981740"/>
          </a:xfrm>
        </p:spPr>
        <p:txBody>
          <a:bodyPr>
            <a:normAutofit fontScale="70000" lnSpcReduction="20000"/>
          </a:bodyPr>
          <a:lstStyle/>
          <a:p>
            <a:pPr algn="ctr"/>
            <a:r>
              <a:rPr lang="cs-CZ" dirty="0"/>
              <a:t>§ 28 Vymezení některých dalších pojmů</a:t>
            </a:r>
          </a:p>
          <a:p>
            <a:r>
              <a:rPr lang="cs-CZ" dirty="0"/>
              <a:t>(1) Pro účely tohoto zákona se rozumí</a:t>
            </a:r>
          </a:p>
          <a:p>
            <a:r>
              <a:rPr lang="cs-CZ" dirty="0"/>
              <a:t>a) </a:t>
            </a:r>
            <a:r>
              <a:rPr lang="cs-CZ" b="1" dirty="0"/>
              <a:t>zadávacími podmínkami</a:t>
            </a:r>
            <a:r>
              <a:rPr lang="cs-CZ" dirty="0"/>
              <a:t> veškeré zadavatelem stanovené</a:t>
            </a:r>
          </a:p>
          <a:p>
            <a:r>
              <a:rPr lang="cs-CZ" dirty="0"/>
              <a:t>1. podmínky průběhu zadávacího řízení,</a:t>
            </a:r>
          </a:p>
          <a:p>
            <a:r>
              <a:rPr lang="cs-CZ" dirty="0"/>
              <a:t>2. </a:t>
            </a:r>
            <a:r>
              <a:rPr lang="cs-CZ" b="1" dirty="0"/>
              <a:t>podmínky účasti v zadávacím řízení</a:t>
            </a:r>
            <a:r>
              <a:rPr lang="cs-CZ" dirty="0"/>
              <a:t>,</a:t>
            </a:r>
          </a:p>
          <a:p>
            <a:r>
              <a:rPr lang="cs-CZ" dirty="0"/>
              <a:t>3. pravidla pro snížení počtu účastníků zadávacího řízení nebo snížení počtu předběžných nabídek nebo řešení,</a:t>
            </a:r>
          </a:p>
          <a:p>
            <a:r>
              <a:rPr lang="cs-CZ" dirty="0"/>
              <a:t>4. pravidla pro hodnocení nabídek,</a:t>
            </a:r>
          </a:p>
          <a:p>
            <a:r>
              <a:rPr lang="cs-CZ" dirty="0"/>
              <a:t>5. další podmínky pro uzavření smlouvy na veřejnou zakázku podle § 104,</a:t>
            </a:r>
          </a:p>
          <a:p>
            <a:endParaRPr lang="cs-CZ" dirty="0"/>
          </a:p>
          <a:p>
            <a:pPr algn="ctr"/>
            <a:r>
              <a:rPr lang="cs-CZ" dirty="0"/>
              <a:t>§ 37 Podmínky účasti v zadávacím řízení</a:t>
            </a:r>
          </a:p>
          <a:p>
            <a:r>
              <a:rPr lang="cs-CZ" dirty="0"/>
              <a:t>(1) Podmínky účasti v zadávacím řízení může zadavatel stanovit jako</a:t>
            </a:r>
          </a:p>
          <a:p>
            <a:r>
              <a:rPr lang="cs-CZ" dirty="0"/>
              <a:t>a) podmínky </a:t>
            </a:r>
            <a:r>
              <a:rPr lang="cs-CZ" b="1" dirty="0"/>
              <a:t>kvalifikace</a:t>
            </a:r>
            <a:r>
              <a:rPr lang="cs-CZ" dirty="0"/>
              <a:t>,</a:t>
            </a:r>
          </a:p>
          <a:p>
            <a:r>
              <a:rPr lang="cs-CZ" dirty="0"/>
              <a:t>b) </a:t>
            </a:r>
            <a:r>
              <a:rPr lang="cs-CZ" b="1" dirty="0"/>
              <a:t>technické</a:t>
            </a:r>
            <a:r>
              <a:rPr lang="cs-CZ" dirty="0"/>
              <a:t> podmínky vymezující předmět veřejné zakázky včetně podmínek nakládání s právy k průmyslovému nebo duševnímu vlastnictví vzniklými v souvislosti s plněním smlouvy na veřejnou zakázku,</a:t>
            </a:r>
          </a:p>
          <a:p>
            <a:r>
              <a:rPr lang="cs-CZ" dirty="0"/>
              <a:t>c) </a:t>
            </a:r>
            <a:r>
              <a:rPr lang="cs-CZ" b="1" dirty="0"/>
              <a:t>obchodní nebo jiné smluvní </a:t>
            </a:r>
            <a:r>
              <a:rPr lang="cs-CZ" dirty="0"/>
              <a:t>podmínky vztahující se k předmětu veřejné zakázky, nebo</a:t>
            </a:r>
          </a:p>
          <a:p>
            <a:r>
              <a:rPr lang="cs-CZ" dirty="0"/>
              <a:t>d) </a:t>
            </a:r>
            <a:r>
              <a:rPr lang="cs-CZ" b="1" dirty="0"/>
              <a:t>zvláštní podmínky </a:t>
            </a:r>
            <a:r>
              <a:rPr lang="cs-CZ" dirty="0"/>
              <a:t>plnění veřejné zakázky, a to zejména v oblasti vlivu předmětu veřejné zakázky na </a:t>
            </a:r>
            <a:r>
              <a:rPr lang="cs-CZ" b="1" dirty="0"/>
              <a:t>životní prostředí</a:t>
            </a:r>
            <a:r>
              <a:rPr lang="cs-CZ" dirty="0"/>
              <a:t>, </a:t>
            </a:r>
            <a:r>
              <a:rPr lang="cs-CZ" b="1" dirty="0"/>
              <a:t>sociálních důsledků </a:t>
            </a:r>
            <a:r>
              <a:rPr lang="cs-CZ" dirty="0"/>
              <a:t>vyplývajících z předmětu veřejné zakázky, </a:t>
            </a:r>
            <a:r>
              <a:rPr lang="cs-CZ" b="1" dirty="0"/>
              <a:t>hospodářské oblast</a:t>
            </a:r>
            <a:r>
              <a:rPr lang="cs-CZ" dirty="0"/>
              <a:t>i nebo </a:t>
            </a:r>
            <a:r>
              <a:rPr lang="cs-CZ" b="1" dirty="0"/>
              <a:t>inovací</a:t>
            </a:r>
            <a:r>
              <a:rPr lang="cs-CZ" dirty="0"/>
              <a:t>.</a:t>
            </a:r>
          </a:p>
          <a:p>
            <a:r>
              <a:rPr lang="cs-CZ" dirty="0"/>
              <a:t>(2) Zadavatel může stanovit </a:t>
            </a:r>
            <a:r>
              <a:rPr lang="cs-CZ" b="1" dirty="0"/>
              <a:t>požadavky na obsah, formu nebo způsob podání </a:t>
            </a:r>
            <a:r>
              <a:rPr lang="cs-CZ" dirty="0"/>
              <a:t>žádostí o účast, předběžných nabídek nebo nabídek.</a:t>
            </a:r>
          </a:p>
          <a:p>
            <a:r>
              <a:rPr lang="cs-CZ" dirty="0"/>
              <a:t>(3) Zadavatel nesmí jako podmínku účasti v zadávacím řízení požadovat určitou právní formu dodavatele.</a:t>
            </a:r>
          </a:p>
          <a:p>
            <a:r>
              <a:rPr lang="cs-CZ" dirty="0"/>
              <a:t>(4) Zadavatel nesmí jako podmínku účasti v zadávacím řízení požadovat určitou formu spolupráce dodavatelů nabízejících plnění veřejné zakázky společně. Je-li to pro řádné plnění veřejné zakázky nezbytné, může zadavatel v zadávací dokumentaci připustit nebo požadovat, aby vybraní dodavatelé, nabízející plnění veřejné zakázky společně, přijali určitou formu spolupráce pro plnění veřejné zakázky.</a:t>
            </a:r>
          </a:p>
          <a:p>
            <a:r>
              <a:rPr lang="cs-CZ" dirty="0"/>
              <a:t>(5) Zadavatel musí připustit účast fyzických i právnických osob v zadávacím řízení i v případě, že služba, která má být v rámci plnění veřejné zakázky poskytnuta, může být podle českých právních předpisů poskytována pouze osobou fyzickou nebo pouze osobou právnickou, je-li dodavatel oprávněn poskytovat tuto službu podle práva členského státu, ve kterém má sídlo.</a:t>
            </a:r>
          </a:p>
          <a:p>
            <a:r>
              <a:rPr lang="cs-CZ" dirty="0"/>
              <a:t>(6) Zadavatel může </a:t>
            </a:r>
            <a:r>
              <a:rPr lang="cs-CZ" b="1" dirty="0"/>
              <a:t>vyhradit účast v zadávacím řízení určitým dodavatelům </a:t>
            </a:r>
            <a:r>
              <a:rPr lang="cs-CZ" dirty="0"/>
              <a:t>podle § 38.</a:t>
            </a:r>
          </a:p>
          <a:p>
            <a:r>
              <a:rPr lang="cs-CZ" dirty="0"/>
              <a:t>(7) </a:t>
            </a:r>
            <a:r>
              <a:rPr lang="cs-CZ" b="1" dirty="0"/>
              <a:t>Vláda může nařízením stanovit</a:t>
            </a:r>
          </a:p>
          <a:p>
            <a:r>
              <a:rPr lang="cs-CZ" dirty="0"/>
              <a:t>a) některé závazné podmínky účasti v zadávacím řízení v určitých kategoriích veřejných zakázek a rozsah jejich používání, nebo</a:t>
            </a:r>
          </a:p>
          <a:p>
            <a:r>
              <a:rPr lang="cs-CZ" dirty="0"/>
              <a:t>b) bližší podmínky pro posuzování přiměřenosti některých podmínek účasti v zadávacím řízení a rozsah jejich používání.</a:t>
            </a:r>
          </a:p>
          <a:p>
            <a:endParaRPr lang="cs-CZ" dirty="0"/>
          </a:p>
          <a:p>
            <a:pPr algn="ctr"/>
            <a:r>
              <a:rPr lang="cs-CZ" dirty="0"/>
              <a:t>§ 37a Podmínka účasti v zadávacím řízení na dodávku </a:t>
            </a:r>
            <a:r>
              <a:rPr lang="cs-CZ" b="1" dirty="0"/>
              <a:t>potravin</a:t>
            </a:r>
          </a:p>
          <a:p>
            <a:r>
              <a:rPr lang="cs-CZ" dirty="0"/>
              <a:t>Veřejný zadavatel může v zadávacím řízení na dodávku potravin stanovit jako podmínku účasti v zadávacím řízení dodání</a:t>
            </a:r>
          </a:p>
          <a:p>
            <a:r>
              <a:rPr lang="cs-CZ" dirty="0"/>
              <a:t>a) místní nebo regionální potraviny z krátkého dodavatelského řetězce,</a:t>
            </a:r>
          </a:p>
          <a:p>
            <a:r>
              <a:rPr lang="cs-CZ" dirty="0"/>
              <a:t>b) potraviny splňující certifikovaná schémata kvality nařízení Evropského parlamentu a Rady (EU) č. 1151/2012 o režimech jakosti zemědělských produktů a potravin</a:t>
            </a:r>
            <a:r>
              <a:rPr lang="cs-CZ" baseline="30000" dirty="0"/>
              <a:t>53)</a:t>
            </a:r>
            <a:r>
              <a:rPr lang="cs-CZ" dirty="0"/>
              <a:t>, nebo</a:t>
            </a:r>
          </a:p>
          <a:p>
            <a:r>
              <a:rPr lang="cs-CZ" dirty="0"/>
              <a:t>c) potraviny produkované v systému ekologického zemědělství.</a:t>
            </a:r>
          </a:p>
          <a:p>
            <a:endParaRPr lang="cs-CZ" dirty="0"/>
          </a:p>
          <a:p>
            <a:pPr algn="ctr"/>
            <a:r>
              <a:rPr lang="cs-CZ" dirty="0"/>
              <a:t>§ 38 Vyhrazené veřejné zakázky</a:t>
            </a:r>
          </a:p>
          <a:p>
            <a:r>
              <a:rPr lang="cs-CZ" dirty="0"/>
              <a:t>(1) Stanoví-li tak zadavatel v oznámení o zahájení zadávacího řízení nebo ve výzvě k podání nabídek ve zjednodušeném podlimitním řízení, může se zadávacího řízení účastnit pouze dodavatel zaměstnávající na chráněných pracovních místech podle zákona o zaměstnanosti alespoň </a:t>
            </a:r>
            <a:r>
              <a:rPr lang="cs-CZ" b="1" dirty="0"/>
              <a:t>50 % osob se zdravotním postižením z celkového počtu svých zaměstnanců</a:t>
            </a:r>
            <a:r>
              <a:rPr lang="cs-CZ" dirty="0"/>
              <a:t>.</a:t>
            </a:r>
          </a:p>
          <a:p>
            <a:r>
              <a:rPr lang="cs-CZ" dirty="0"/>
              <a:t>(2) Skutečnost, že v rámci dodavatele je na chráněných pracovních místech zaměstnáno alespoň 50 % osob se zdravotním postižením z celkového počtu zaměstnanců podle odstavce 1, musí být uvedena v nabídce společně s potvrzením Úřadu práce České republiky; rozhodným je průměrný přepočtený počet zaměstnanců za kalendářní čtvrtletí předcházející zahájení zadávacího řízení.</a:t>
            </a:r>
          </a:p>
          <a:p>
            <a:r>
              <a:rPr lang="cs-CZ" dirty="0"/>
              <a:t>(3) Splnění podmínek podle odstavce 1 není možné prokázat prostřednictvím jiných osob. Při společné účasti v zadávacím řízení prokazuje splnění podmínek podle odstavce 1 každý účastník zadávacího řízení samostatně.</a:t>
            </a:r>
          </a:p>
          <a:p>
            <a:endParaRPr lang="cs-CZ" dirty="0"/>
          </a:p>
          <a:p>
            <a:pPr algn="ctr"/>
            <a:r>
              <a:rPr lang="cs-CZ" dirty="0"/>
              <a:t>§ 48 Vyloučení účastníka zadávacího řízení</a:t>
            </a:r>
          </a:p>
          <a:p>
            <a:r>
              <a:rPr lang="cs-CZ" dirty="0"/>
              <a:t>(1) Zadavatel může vyloučit účastníka zadávacího řízení pouze z důvodů stanovených tímto zákonem, a to kdykoliv v průběhu zadávacího řízení.</a:t>
            </a:r>
          </a:p>
          <a:p>
            <a:r>
              <a:rPr lang="cs-CZ" dirty="0"/>
              <a:t>(2) Zadavatel </a:t>
            </a:r>
            <a:r>
              <a:rPr lang="cs-CZ" b="1" dirty="0"/>
              <a:t>může vyloučit </a:t>
            </a:r>
            <a:r>
              <a:rPr lang="cs-CZ" dirty="0"/>
              <a:t>účastníka zadávacího řízení, pokud údaje, doklady, vzorky nebo modely předložené účastníkem zadávacího řízení</a:t>
            </a:r>
          </a:p>
          <a:p>
            <a:r>
              <a:rPr lang="cs-CZ" dirty="0"/>
              <a:t>a) </a:t>
            </a:r>
            <a:r>
              <a:rPr lang="cs-CZ" b="1" dirty="0"/>
              <a:t>nesplňují zadávací podmínky </a:t>
            </a:r>
            <a:r>
              <a:rPr lang="cs-CZ" dirty="0"/>
              <a:t>nebo je účastník zadávacího řízení ve stanovené lhůtě nedoložil,</a:t>
            </a:r>
          </a:p>
          <a:p>
            <a:r>
              <a:rPr lang="cs-CZ" dirty="0"/>
              <a:t>b) nebyly účastníkem zadávacího řízení objasněny nebo doplněny na základě žádosti podle § 46, nebo</a:t>
            </a:r>
          </a:p>
          <a:p>
            <a:r>
              <a:rPr lang="cs-CZ" dirty="0"/>
              <a:t>c) </a:t>
            </a:r>
            <a:r>
              <a:rPr lang="cs-CZ" b="1" dirty="0"/>
              <a:t>neodpovídají skutečnosti a měly nebo mohou mít vliv na posouzení podmínek účasti </a:t>
            </a:r>
            <a:r>
              <a:rPr lang="cs-CZ" dirty="0"/>
              <a:t>nebo na naplnění kritérií hodnocení.</a:t>
            </a:r>
          </a:p>
          <a:p>
            <a:r>
              <a:rPr lang="cs-CZ" dirty="0"/>
              <a:t>(8) </a:t>
            </a:r>
            <a:r>
              <a:rPr lang="cs-CZ" b="1" dirty="0"/>
              <a:t>Vybraného dodavatele zadavatel vyloučí z účasti v zadávacím řízení</a:t>
            </a:r>
            <a:r>
              <a:rPr lang="cs-CZ" dirty="0"/>
              <a:t>, pokud zjistí, že jsou naplněny důvody vyloučení podle odstavce 2 nebo může prokázat naplnění důvodů podle odstavce </a:t>
            </a:r>
            <a:r>
              <a:rPr lang="cs-CZ" dirty="0">
                <a:highlight>
                  <a:srgbClr val="FFFF00"/>
                </a:highlight>
              </a:rPr>
              <a:t>3 písm. b) nebo odstavce 5 písm. a) až c)</a:t>
            </a:r>
            <a:r>
              <a:rPr lang="cs-CZ" dirty="0"/>
              <a:t>.</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11</a:t>
            </a:fld>
            <a:endParaRPr lang="cs-CZ"/>
          </a:p>
        </p:txBody>
      </p:sp>
    </p:spTree>
    <p:extLst>
      <p:ext uri="{BB962C8B-B14F-4D97-AF65-F5344CB8AC3E}">
        <p14:creationId xmlns:p14="http://schemas.microsoft.com/office/powerpoint/2010/main" val="959527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697163" cy="2024062"/>
          </a:xfrm>
        </p:spPr>
      </p:sp>
      <p:sp>
        <p:nvSpPr>
          <p:cNvPr id="3" name="Zástupný symbol pro poznámky 2"/>
          <p:cNvSpPr>
            <a:spLocks noGrp="1"/>
          </p:cNvSpPr>
          <p:nvPr>
            <p:ph type="body" idx="1"/>
          </p:nvPr>
        </p:nvSpPr>
        <p:spPr>
          <a:xfrm>
            <a:off x="679768" y="2803079"/>
            <a:ext cx="5438140" cy="6379061"/>
          </a:xfrm>
        </p:spPr>
        <p:txBody>
          <a:bodyPr>
            <a:normAutofit/>
          </a:bodyPr>
          <a:lstStyle/>
          <a:p>
            <a:pPr algn="ctr"/>
            <a:r>
              <a:rPr lang="cs-CZ" dirty="0"/>
              <a:t>§ 28 Vymezení některých dalších pojmů</a:t>
            </a:r>
          </a:p>
          <a:p>
            <a:pPr marL="228600" indent="-228600">
              <a:buAutoNum type="arabicParenBoth"/>
            </a:pPr>
            <a:r>
              <a:rPr lang="cs-CZ" dirty="0"/>
              <a:t>Pro účely tohoto zákona se rozumí</a:t>
            </a:r>
          </a:p>
          <a:p>
            <a:r>
              <a:rPr lang="cs-CZ" dirty="0"/>
              <a:t>a) </a:t>
            </a:r>
            <a:r>
              <a:rPr lang="cs-CZ" b="1" dirty="0"/>
              <a:t>zadávacími podmínkami </a:t>
            </a:r>
            <a:r>
              <a:rPr lang="cs-CZ" dirty="0"/>
              <a:t>veškeré zadavatelem stanovené</a:t>
            </a:r>
          </a:p>
          <a:p>
            <a:r>
              <a:rPr lang="cs-CZ" dirty="0"/>
              <a:t>1. podmínky průběhu zadávacího řízení,</a:t>
            </a:r>
          </a:p>
          <a:p>
            <a:r>
              <a:rPr lang="cs-CZ" dirty="0"/>
              <a:t>2</a:t>
            </a:r>
            <a:r>
              <a:rPr lang="cs-CZ" b="1" dirty="0"/>
              <a:t>. podmínky účasti v zadávacím řízení</a:t>
            </a:r>
            <a:r>
              <a:rPr lang="cs-CZ" dirty="0"/>
              <a:t>,</a:t>
            </a:r>
          </a:p>
          <a:p>
            <a:r>
              <a:rPr lang="cs-CZ" dirty="0"/>
              <a:t>3. pravidla pro snížení počtu účastníků zadávacího řízení nebo snížení počtu předběžných nabídek nebo řešení,</a:t>
            </a:r>
          </a:p>
          <a:p>
            <a:r>
              <a:rPr lang="cs-CZ" dirty="0"/>
              <a:t>4. pravidla pro hodnocení nabídek,</a:t>
            </a:r>
          </a:p>
          <a:p>
            <a:r>
              <a:rPr lang="cs-CZ" dirty="0"/>
              <a:t>5. další podmínky pro uzavření smlouvy na veřejnou zakázku podle § 104,</a:t>
            </a:r>
          </a:p>
          <a:p>
            <a:r>
              <a:rPr lang="cs-CZ" dirty="0"/>
              <a:t>c) </a:t>
            </a:r>
            <a:r>
              <a:rPr lang="cs-CZ" b="1" dirty="0"/>
              <a:t>kvalifikací způsobilost a schopnost dodavatele plnit veřejnou zakázku</a:t>
            </a:r>
          </a:p>
          <a:p>
            <a:endParaRPr lang="cs-CZ" dirty="0"/>
          </a:p>
          <a:p>
            <a:pPr algn="ctr"/>
            <a:r>
              <a:rPr lang="cs-CZ" dirty="0"/>
              <a:t>§ 37 Podmínky účasti v zadávacím řízení</a:t>
            </a:r>
          </a:p>
          <a:p>
            <a:r>
              <a:rPr lang="cs-CZ" dirty="0"/>
              <a:t>(1) Podmínky účasti v zadávacím řízení může zadavatel stanovit jako</a:t>
            </a:r>
          </a:p>
          <a:p>
            <a:r>
              <a:rPr lang="cs-CZ" dirty="0"/>
              <a:t>a) podmínky </a:t>
            </a:r>
            <a:r>
              <a:rPr lang="cs-CZ" b="1" dirty="0"/>
              <a:t>kvalifikace</a:t>
            </a:r>
            <a:r>
              <a:rPr lang="cs-CZ" dirty="0"/>
              <a:t>,</a:t>
            </a:r>
          </a:p>
          <a:p>
            <a:endParaRPr lang="cs-CZ" dirty="0"/>
          </a:p>
          <a:p>
            <a:pPr algn="ctr"/>
            <a:r>
              <a:rPr lang="cs-CZ" dirty="0"/>
              <a:t>§ 36 Zadávací podmínky</a:t>
            </a:r>
          </a:p>
          <a:p>
            <a:r>
              <a:rPr lang="cs-CZ" dirty="0"/>
              <a:t>(1) Zadávací podmínky nesmí být stanoveny tak, aby určitým dodavatelům </a:t>
            </a:r>
            <a:r>
              <a:rPr lang="cs-CZ" b="1" dirty="0"/>
              <a:t>bezdůvodně</a:t>
            </a:r>
            <a:r>
              <a:rPr lang="cs-CZ" dirty="0"/>
              <a:t> přímo nebo nepřímo zaručovaly konkurenční </a:t>
            </a:r>
            <a:r>
              <a:rPr lang="cs-CZ" b="1" dirty="0"/>
              <a:t>výhodu</a:t>
            </a:r>
            <a:r>
              <a:rPr lang="cs-CZ" dirty="0"/>
              <a:t> nebo vytvářely </a:t>
            </a:r>
            <a:r>
              <a:rPr lang="cs-CZ" b="1" dirty="0"/>
              <a:t>bezdůvodné překážky </a:t>
            </a:r>
            <a:r>
              <a:rPr lang="cs-CZ" dirty="0"/>
              <a:t>hospodářské soutěže.</a:t>
            </a:r>
          </a:p>
          <a:p>
            <a:endParaRPr lang="cs-CZ" dirty="0"/>
          </a:p>
          <a:p>
            <a:pPr algn="ctr"/>
            <a:r>
              <a:rPr lang="cs-CZ" dirty="0"/>
              <a:t>§ 48 Vyloučení účastníka zadávacího řízení</a:t>
            </a:r>
          </a:p>
          <a:p>
            <a:r>
              <a:rPr lang="cs-CZ" dirty="0"/>
              <a:t>(1) Zadavatel může vyloučit účastníka zadávacího řízení pouze z důvodů stanovených tímto zákonem, a to kdykoliv v průběhu zadávacího řízení.</a:t>
            </a:r>
          </a:p>
          <a:p>
            <a:r>
              <a:rPr lang="cs-CZ" dirty="0"/>
              <a:t>(2) Zadavatel </a:t>
            </a:r>
            <a:r>
              <a:rPr lang="cs-CZ" b="1" dirty="0"/>
              <a:t>může vyloučit </a:t>
            </a:r>
            <a:r>
              <a:rPr lang="cs-CZ" dirty="0"/>
              <a:t>účastníka zadávacího řízení, pokud údaje, doklady, vzorky nebo modely předložené účastníkem zadávacího řízení</a:t>
            </a:r>
          </a:p>
          <a:p>
            <a:r>
              <a:rPr lang="cs-CZ" dirty="0"/>
              <a:t>a) </a:t>
            </a:r>
            <a:r>
              <a:rPr lang="cs-CZ" b="1" dirty="0"/>
              <a:t>nesplňují zadávací podmínky </a:t>
            </a:r>
            <a:r>
              <a:rPr lang="cs-CZ" dirty="0"/>
              <a:t>nebo je účastník zadávacího řízení ve stanovené lhůtě nedoložil,</a:t>
            </a:r>
          </a:p>
          <a:p>
            <a:r>
              <a:rPr lang="cs-CZ" dirty="0"/>
              <a:t>b) nebyly účastníkem zadávacího řízení objasněny nebo doplněny na základě žádosti podle § 46, nebo</a:t>
            </a:r>
          </a:p>
          <a:p>
            <a:r>
              <a:rPr lang="cs-CZ" dirty="0"/>
              <a:t>c) </a:t>
            </a:r>
            <a:r>
              <a:rPr lang="cs-CZ" b="1" dirty="0"/>
              <a:t>neodpovídají skutečnosti a měly nebo mohou mít vliv na posouzení podmínek účasti </a:t>
            </a:r>
            <a:r>
              <a:rPr lang="cs-CZ" dirty="0"/>
              <a:t>nebo na naplnění kritérií hodnocení.</a:t>
            </a:r>
          </a:p>
          <a:p>
            <a:r>
              <a:rPr lang="cs-CZ" dirty="0"/>
              <a:t>(8) </a:t>
            </a:r>
            <a:r>
              <a:rPr lang="cs-CZ" b="1" dirty="0"/>
              <a:t>Vybraného dodavatele zadavatel vyloučí z účasti v zadávacím řízení</a:t>
            </a:r>
            <a:r>
              <a:rPr lang="cs-CZ" dirty="0"/>
              <a:t>, pokud zjistí, že jsou naplněny důvody vyloučení podle odstavce 2 nebo může prokázat naplnění důvodů podle odstavce </a:t>
            </a:r>
            <a:r>
              <a:rPr lang="cs-CZ" dirty="0">
                <a:highlight>
                  <a:srgbClr val="FFFF00"/>
                </a:highlight>
              </a:rPr>
              <a:t>3 písm. b) nebo odstavce 5 písm. a) až c)</a:t>
            </a:r>
            <a:r>
              <a:rPr lang="cs-CZ" dirty="0"/>
              <a:t>.</a:t>
            </a:r>
          </a:p>
          <a:p>
            <a:endParaRPr lang="cs-CZ" dirty="0"/>
          </a:p>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12</a:t>
            </a:fld>
            <a:endParaRPr lang="cs-CZ"/>
          </a:p>
        </p:txBody>
      </p:sp>
    </p:spTree>
    <p:extLst>
      <p:ext uri="{BB962C8B-B14F-4D97-AF65-F5344CB8AC3E}">
        <p14:creationId xmlns:p14="http://schemas.microsoft.com/office/powerpoint/2010/main" val="1977449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1782763" cy="1338262"/>
          </a:xfrm>
        </p:spPr>
      </p:sp>
      <p:sp>
        <p:nvSpPr>
          <p:cNvPr id="3" name="Zástupný symbol pro poznámky 2"/>
          <p:cNvSpPr>
            <a:spLocks noGrp="1"/>
          </p:cNvSpPr>
          <p:nvPr>
            <p:ph type="body" idx="1"/>
          </p:nvPr>
        </p:nvSpPr>
        <p:spPr>
          <a:xfrm>
            <a:off x="679767" y="1938983"/>
            <a:ext cx="5438140" cy="7632848"/>
          </a:xfrm>
        </p:spPr>
        <p:txBody>
          <a:bodyPr>
            <a:noAutofit/>
          </a:bodyPr>
          <a:lstStyle/>
          <a:p>
            <a:pPr algn="ctr"/>
            <a:r>
              <a:rPr lang="cs-CZ" sz="700" dirty="0"/>
              <a:t>§ 73</a:t>
            </a:r>
          </a:p>
          <a:p>
            <a:r>
              <a:rPr lang="cs-CZ" sz="700" dirty="0"/>
              <a:t>(1) V nadlimitním režimu </a:t>
            </a:r>
            <a:r>
              <a:rPr lang="cs-CZ" sz="700" b="1" dirty="0"/>
              <a:t>musí</a:t>
            </a:r>
            <a:r>
              <a:rPr lang="cs-CZ" sz="700" dirty="0"/>
              <a:t> zadavatel požadovat prokázání </a:t>
            </a:r>
            <a:r>
              <a:rPr lang="cs-CZ" sz="700" b="1" dirty="0"/>
              <a:t>základní způsobilosti </a:t>
            </a:r>
            <a:r>
              <a:rPr lang="cs-CZ" sz="700" dirty="0"/>
              <a:t>podle § 74.</a:t>
            </a:r>
          </a:p>
          <a:p>
            <a:r>
              <a:rPr lang="cs-CZ" sz="700" dirty="0"/>
              <a:t>(2) V nadlimitním režimu zadavatel</a:t>
            </a:r>
          </a:p>
          <a:p>
            <a:r>
              <a:rPr lang="cs-CZ" sz="700" dirty="0"/>
              <a:t>a) </a:t>
            </a:r>
            <a:r>
              <a:rPr lang="cs-CZ" sz="700" b="1" dirty="0"/>
              <a:t>musí</a:t>
            </a:r>
            <a:r>
              <a:rPr lang="cs-CZ" sz="700" dirty="0"/>
              <a:t> s výjimkou jednacího řízení bez uveřejnění požadovat prokázání </a:t>
            </a:r>
            <a:r>
              <a:rPr lang="cs-CZ" sz="700" b="1" dirty="0"/>
              <a:t>profesní způsobilosti podle § 77 odst. 1 </a:t>
            </a:r>
            <a:r>
              <a:rPr lang="cs-CZ" sz="700" dirty="0"/>
              <a:t>a</a:t>
            </a:r>
          </a:p>
          <a:p>
            <a:r>
              <a:rPr lang="cs-CZ" sz="700" dirty="0"/>
              <a:t>b) </a:t>
            </a:r>
            <a:r>
              <a:rPr lang="cs-CZ" sz="700" b="1" dirty="0"/>
              <a:t>může </a:t>
            </a:r>
            <a:r>
              <a:rPr lang="cs-CZ" sz="700" dirty="0"/>
              <a:t>požadovat prokázání </a:t>
            </a:r>
            <a:r>
              <a:rPr lang="cs-CZ" sz="700" b="1" dirty="0"/>
              <a:t>profesní způsobilosti podle § 77 odst. 2</a:t>
            </a:r>
            <a:r>
              <a:rPr lang="cs-CZ" sz="700" dirty="0"/>
              <a:t>.</a:t>
            </a:r>
          </a:p>
          <a:p>
            <a:r>
              <a:rPr lang="cs-CZ" sz="700" dirty="0"/>
              <a:t>(3) V nadlimitním režimu </a:t>
            </a:r>
            <a:r>
              <a:rPr lang="cs-CZ" sz="700" b="1" dirty="0"/>
              <a:t>může</a:t>
            </a:r>
            <a:r>
              <a:rPr lang="cs-CZ" sz="700" dirty="0"/>
              <a:t> zadavatel požadovat prokázání</a:t>
            </a:r>
          </a:p>
          <a:p>
            <a:r>
              <a:rPr lang="cs-CZ" sz="700" dirty="0"/>
              <a:t>a) </a:t>
            </a:r>
            <a:r>
              <a:rPr lang="cs-CZ" sz="700" b="1" dirty="0"/>
              <a:t>ekonomické kvalifikace </a:t>
            </a:r>
            <a:r>
              <a:rPr lang="cs-CZ" sz="700" dirty="0"/>
              <a:t>podle § 78 nebo</a:t>
            </a:r>
          </a:p>
          <a:p>
            <a:r>
              <a:rPr lang="cs-CZ" sz="700" dirty="0"/>
              <a:t>b) </a:t>
            </a:r>
            <a:r>
              <a:rPr lang="cs-CZ" sz="700" b="1" dirty="0"/>
              <a:t>technické kvalifikace </a:t>
            </a:r>
            <a:r>
              <a:rPr lang="cs-CZ" sz="700" dirty="0"/>
              <a:t>podle § 79.</a:t>
            </a:r>
          </a:p>
          <a:p>
            <a:r>
              <a:rPr lang="cs-CZ" sz="700" dirty="0"/>
              <a:t>(4) V nadlimitním režimu </a:t>
            </a:r>
            <a:r>
              <a:rPr lang="cs-CZ" sz="700" b="1" dirty="0"/>
              <a:t>není zadavatel oprávněn požadovat prokázání jiné </a:t>
            </a:r>
            <a:r>
              <a:rPr lang="cs-CZ" sz="700" dirty="0"/>
              <a:t>kvalifikace, než která je uvedena v odstavcích 1 až 3; tím není dotčen § 48 odst. 5 až 7.</a:t>
            </a:r>
          </a:p>
          <a:p>
            <a:r>
              <a:rPr lang="cs-CZ" sz="700" dirty="0"/>
              <a:t>(5) Zadavatel je povinen </a:t>
            </a:r>
            <a:r>
              <a:rPr lang="cs-CZ" sz="700" b="1" dirty="0"/>
              <a:t>v zadávací dokumentaci stanovit, které údaje, doklady, vzorky nebo modely k prokázání splnění požadovaných kritérií kvalifikace požaduje</a:t>
            </a:r>
            <a:r>
              <a:rPr lang="cs-CZ" sz="700" dirty="0"/>
              <a:t>.</a:t>
            </a:r>
          </a:p>
          <a:p>
            <a:r>
              <a:rPr lang="cs-CZ" sz="700" dirty="0"/>
              <a:t>(6) Pokud zadavatel požaduje prokázání ekonomické nebo technické kvalifikace, musí v zadávací dokumentaci přiměřeně vzhledem ke složitosti a rozsahu předmětu veřejné zakázky stanovit,</a:t>
            </a:r>
          </a:p>
          <a:p>
            <a:r>
              <a:rPr lang="cs-CZ" sz="700" dirty="0"/>
              <a:t>a) </a:t>
            </a:r>
            <a:r>
              <a:rPr lang="cs-CZ" sz="700" b="1" dirty="0"/>
              <a:t>která kritéria </a:t>
            </a:r>
            <a:r>
              <a:rPr lang="cs-CZ" sz="700" dirty="0"/>
              <a:t>ekonomické nebo technické kvalifikace požaduje a</a:t>
            </a:r>
          </a:p>
          <a:p>
            <a:r>
              <a:rPr lang="cs-CZ" sz="700" dirty="0"/>
              <a:t>b) </a:t>
            </a:r>
            <a:r>
              <a:rPr lang="cs-CZ" sz="700" b="1" dirty="0"/>
              <a:t>minimální úroveň pro jejich splnění</a:t>
            </a:r>
            <a:r>
              <a:rPr lang="cs-CZ" sz="700" dirty="0"/>
              <a:t>.</a:t>
            </a:r>
          </a:p>
          <a:p>
            <a:pPr algn="ctr"/>
            <a:r>
              <a:rPr lang="cs-CZ" sz="700" dirty="0"/>
              <a:t>§ 53 Zjednodušené podlimitní řízení</a:t>
            </a:r>
          </a:p>
          <a:p>
            <a:r>
              <a:rPr lang="cs-CZ" sz="700" dirty="0"/>
              <a:t>(4) Zadavatel může použít jednotlivá pravidla pro zadávací řízení pro nadlimitní režim. </a:t>
            </a:r>
            <a:r>
              <a:rPr lang="cs-CZ" sz="700" b="1" dirty="0">
                <a:highlight>
                  <a:srgbClr val="FFFF00"/>
                </a:highlight>
              </a:rPr>
              <a:t>Veřejný zadavatel musí požadovat prokázání základní způsobilosti podle § 74. Pokud zadavatel v zadávací dokumentaci nestanoví jinak, prokazuje dodavatel splnění základní způsobilosti čestným prohlášením. </a:t>
            </a:r>
            <a:r>
              <a:rPr lang="cs-CZ" sz="700" dirty="0"/>
              <a:t>Ustanovení § 81 až 85, § 86 odst. 3, § 87 a 88 se použijí ve zjednodušeném zadávacím řízení obdobně. Zadavatel může použít i jiná kritéria kvalifikace dodavatele, než jsou uvedena v části čtvrté. Doklady o kvalifikaci předkládají dodavatelé v nabídkách v kopiích a mohou je nahradit </a:t>
            </a:r>
            <a:r>
              <a:rPr lang="cs-CZ" sz="700" dirty="0">
                <a:highlight>
                  <a:srgbClr val="FFFF00"/>
                </a:highlight>
              </a:rPr>
              <a:t>písemným</a:t>
            </a:r>
            <a:r>
              <a:rPr lang="cs-CZ" sz="700" dirty="0"/>
              <a:t> čestným prohlášením nebo jednotným evropským osvědčením pro veřejné zakázky podle § 87. Zadavatel si může v průběhu zadávacího řízení vyžádat předložení originálů nebo úředně ověřených kopií dokladů o kvalifikaci. Zadavatel není oprávněn provést snížení počtu účastníků zadávacího řízení. Pro technické podmínky veřejné zakázky na stavební práce se § 92 použije obdobně.</a:t>
            </a:r>
          </a:p>
          <a:p>
            <a:pPr algn="ctr"/>
            <a:r>
              <a:rPr lang="cs-CZ" sz="700" dirty="0"/>
              <a:t>§ 74 Základní způsobilost</a:t>
            </a:r>
          </a:p>
          <a:p>
            <a:r>
              <a:rPr lang="cs-CZ" sz="700" dirty="0"/>
              <a:t>(1) Způsobilým není dodavatel, který</a:t>
            </a:r>
          </a:p>
          <a:p>
            <a:r>
              <a:rPr lang="cs-CZ" sz="700" dirty="0"/>
              <a:t>a) byl v zemi svého sídla v posledních 5 letech před zahájením zadávacího řízení </a:t>
            </a:r>
            <a:r>
              <a:rPr lang="cs-CZ" sz="700" b="1" dirty="0"/>
              <a:t>pravomocně odsouzen pro trestný čin uvedený v příloze č. 3 </a:t>
            </a:r>
            <a:r>
              <a:rPr lang="cs-CZ" sz="700" dirty="0"/>
              <a:t>k tomuto zákonu nebo obdobný trestný čin podle právního řádu země sídla dodavatele; k zahlazeným odsouzením se nepřihlíží,</a:t>
            </a:r>
          </a:p>
          <a:p>
            <a:r>
              <a:rPr lang="cs-CZ" sz="700" dirty="0"/>
              <a:t>b) má v České republice nebo v zemi svého sídla v evidenci daní zachycen splatný </a:t>
            </a:r>
            <a:r>
              <a:rPr lang="cs-CZ" sz="700" b="1" dirty="0"/>
              <a:t>daňový nedoplatek</a:t>
            </a:r>
            <a:r>
              <a:rPr lang="cs-CZ" sz="700" dirty="0"/>
              <a:t>,</a:t>
            </a:r>
          </a:p>
          <a:p>
            <a:r>
              <a:rPr lang="cs-CZ" sz="700" dirty="0"/>
              <a:t>c) má v České republice nebo v zemi svého sídla splatný </a:t>
            </a:r>
            <a:r>
              <a:rPr lang="cs-CZ" sz="700" b="1" dirty="0"/>
              <a:t>nedoplatek</a:t>
            </a:r>
            <a:r>
              <a:rPr lang="cs-CZ" sz="700" dirty="0"/>
              <a:t> na pojistném nebo na penále na </a:t>
            </a:r>
            <a:r>
              <a:rPr lang="cs-CZ" sz="700" b="1" dirty="0"/>
              <a:t>veřejné zdravotní pojištění</a:t>
            </a:r>
            <a:r>
              <a:rPr lang="cs-CZ" sz="700" dirty="0"/>
              <a:t>,</a:t>
            </a:r>
          </a:p>
          <a:p>
            <a:r>
              <a:rPr lang="cs-CZ" sz="700" dirty="0"/>
              <a:t>d) má v České republice nebo v zemi svého sídla splatný nedoplatek na pojistném nebo na penále na </a:t>
            </a:r>
            <a:r>
              <a:rPr lang="cs-CZ" sz="700" b="1" dirty="0"/>
              <a:t>sociální zabezpečení</a:t>
            </a:r>
            <a:r>
              <a:rPr lang="cs-CZ" sz="700" dirty="0"/>
              <a:t> a příspěvku na </a:t>
            </a:r>
            <a:r>
              <a:rPr lang="cs-CZ" sz="700" b="1" dirty="0"/>
              <a:t>státní politiku zaměstnanosti</a:t>
            </a:r>
            <a:r>
              <a:rPr lang="cs-CZ" sz="700" dirty="0"/>
              <a:t>,</a:t>
            </a:r>
          </a:p>
          <a:p>
            <a:r>
              <a:rPr lang="cs-CZ" sz="700" dirty="0"/>
              <a:t>e) je v </a:t>
            </a:r>
            <a:r>
              <a:rPr lang="cs-CZ" sz="700" b="1" dirty="0"/>
              <a:t>likvidaci</a:t>
            </a:r>
            <a:r>
              <a:rPr lang="cs-CZ" sz="700" dirty="0"/>
              <a:t>, proti němuž bylo vydáno rozhodnutí o </a:t>
            </a:r>
            <a:r>
              <a:rPr lang="cs-CZ" sz="700" b="1" dirty="0"/>
              <a:t>úpadku</a:t>
            </a:r>
            <a:r>
              <a:rPr lang="cs-CZ" sz="700" dirty="0"/>
              <a:t>, vůči němuž byla nařízena </a:t>
            </a:r>
            <a:r>
              <a:rPr lang="cs-CZ" sz="700" b="1" dirty="0"/>
              <a:t>nucená správa </a:t>
            </a:r>
            <a:r>
              <a:rPr lang="cs-CZ" sz="700" dirty="0"/>
              <a:t>podle jiného právního předpisu nebo v obdobné situaci podle právního řádu země sídla dodavatele.</a:t>
            </a:r>
          </a:p>
          <a:p>
            <a:pPr algn="ctr"/>
            <a:r>
              <a:rPr lang="cs-CZ" sz="700" dirty="0"/>
              <a:t>§ 77 Profesní způsobilost</a:t>
            </a:r>
          </a:p>
          <a:p>
            <a:r>
              <a:rPr lang="cs-CZ" sz="700" dirty="0"/>
              <a:t>(1) Dodavatel prokazuje splnění profesní způsobilosti ve vztahu k České republice předložením </a:t>
            </a:r>
            <a:r>
              <a:rPr lang="cs-CZ" sz="700" b="1" dirty="0"/>
              <a:t>výpisu z obchodního rejstříku </a:t>
            </a:r>
            <a:r>
              <a:rPr lang="cs-CZ" sz="700" dirty="0"/>
              <a:t>nebo jiné </a:t>
            </a:r>
            <a:r>
              <a:rPr lang="cs-CZ" sz="700" b="1" dirty="0"/>
              <a:t>obdobné evidence</a:t>
            </a:r>
            <a:r>
              <a:rPr lang="cs-CZ" sz="700" dirty="0"/>
              <a:t>, pokud jiný právní předpis zápis do takové evidence vyžaduje.</a:t>
            </a:r>
          </a:p>
          <a:p>
            <a:r>
              <a:rPr lang="cs-CZ" sz="700" dirty="0"/>
              <a:t>(2) Zadavatel může požadovat, aby dodavatel předložil doklad, že je</a:t>
            </a:r>
          </a:p>
          <a:p>
            <a:r>
              <a:rPr lang="cs-CZ" sz="700" dirty="0"/>
              <a:t>a) </a:t>
            </a:r>
            <a:r>
              <a:rPr lang="cs-CZ" sz="700" b="1" dirty="0"/>
              <a:t>oprávněn podnikat </a:t>
            </a:r>
            <a:r>
              <a:rPr lang="cs-CZ" sz="700" dirty="0"/>
              <a:t>v rozsahu odpovídajícímu předmětu veřejné zakázky, pokud jiné právní předpisy takové oprávnění vyžadují,</a:t>
            </a:r>
          </a:p>
          <a:p>
            <a:r>
              <a:rPr lang="cs-CZ" sz="700" dirty="0"/>
              <a:t>b) </a:t>
            </a:r>
            <a:r>
              <a:rPr lang="cs-CZ" sz="700" b="1" dirty="0"/>
              <a:t>členem profesní samosprávné komory </a:t>
            </a:r>
            <a:r>
              <a:rPr lang="cs-CZ" sz="700" dirty="0"/>
              <a:t>nebo jiné </a:t>
            </a:r>
            <a:r>
              <a:rPr lang="cs-CZ" sz="700" b="1" dirty="0"/>
              <a:t>profesní organizace</a:t>
            </a:r>
            <a:r>
              <a:rPr lang="cs-CZ" sz="700" dirty="0"/>
              <a:t>, je-li takové členství pro plnění veřejné zakázky na služby jinými právními předpisy vyžadováno, nebo</a:t>
            </a:r>
          </a:p>
          <a:p>
            <a:r>
              <a:rPr lang="cs-CZ" sz="700" dirty="0"/>
              <a:t>c) </a:t>
            </a:r>
            <a:r>
              <a:rPr lang="cs-CZ" sz="700" b="1" dirty="0"/>
              <a:t>odborně způsobilý </a:t>
            </a:r>
            <a:r>
              <a:rPr lang="cs-CZ" sz="700" dirty="0"/>
              <a:t>nebo disponuje osobou, jejímž prostřednictvím odbornou způsobilost zabezpečuje, je-li pro plnění veřejné zakázky odborná způsobilost jinými právními předpisy vyžadována.</a:t>
            </a:r>
          </a:p>
          <a:p>
            <a:pPr algn="ctr"/>
            <a:r>
              <a:rPr lang="cs-CZ" sz="700" dirty="0"/>
              <a:t>§ 78 Kritérium ekonomické kvalifikace a jeho prokázání</a:t>
            </a:r>
          </a:p>
          <a:p>
            <a:r>
              <a:rPr lang="cs-CZ" sz="700" dirty="0"/>
              <a:t>(1) Zadavatel může požadovat, aby </a:t>
            </a:r>
            <a:r>
              <a:rPr lang="cs-CZ" sz="700" b="1" dirty="0"/>
              <a:t>minimální roční obrat</a:t>
            </a:r>
            <a:r>
              <a:rPr lang="cs-CZ" sz="700" dirty="0"/>
              <a:t> dodavatele nebo obrat dosažený dodavatelem s ohledem na předmět veřejné zakázky dosahoval zadavatelem určené minimální úrovně, a to nejdéle za 3 bezprostředně předcházející účetní období; jestliže dodavatel vznikl později, postačí, předloží- </a:t>
            </a:r>
            <a:r>
              <a:rPr lang="cs-CZ" sz="700" dirty="0" err="1"/>
              <a:t>li</a:t>
            </a:r>
            <a:r>
              <a:rPr lang="cs-CZ" sz="700" dirty="0"/>
              <a:t> údaje o svém obratu v požadované výši za všechna účetní období od svého vzniku.</a:t>
            </a:r>
          </a:p>
          <a:p>
            <a:pPr algn="ctr"/>
            <a:r>
              <a:rPr lang="cs-CZ" sz="700" dirty="0"/>
              <a:t>§ 79 Kritéria technické kvalifikace a jejich prokázání</a:t>
            </a:r>
          </a:p>
          <a:p>
            <a:r>
              <a:rPr lang="cs-CZ" sz="700" dirty="0"/>
              <a:t>(2) K prokázání kritérií technické kvalifikace zadavatel může požadovat</a:t>
            </a:r>
          </a:p>
          <a:p>
            <a:r>
              <a:rPr lang="cs-CZ" sz="700" dirty="0"/>
              <a:t>a) </a:t>
            </a:r>
            <a:r>
              <a:rPr lang="cs-CZ" sz="700" b="1" dirty="0"/>
              <a:t>seznam stavebních prací</a:t>
            </a:r>
            <a:r>
              <a:rPr lang="cs-CZ" sz="700" dirty="0"/>
              <a:t> poskytnutých za posledních 5 let před zahájením zadávacího řízení včetně osvědčení objednatele o řádném poskytnutí a dokončení nejvýznamnějších z těchto prací; zadavatel může stanovit, že budou zohledněny doklady i za dobu delší než posledních 5 let před zahájením zadávacího řízení, pokud je to nezbytné pro zajištění přiměřené úrovně hospodářské soutěže,</a:t>
            </a:r>
          </a:p>
          <a:p>
            <a:r>
              <a:rPr lang="cs-CZ" sz="700" dirty="0"/>
              <a:t>b) </a:t>
            </a:r>
            <a:r>
              <a:rPr lang="cs-CZ" sz="700" b="1" dirty="0"/>
              <a:t>seznam významných dodávek nebo významných služeb </a:t>
            </a:r>
            <a:r>
              <a:rPr lang="cs-CZ" sz="700" dirty="0"/>
              <a:t>poskytnutých za poslední 3 roky před zahájením zadávacího řízení včetně uvedení ceny a doby jejich poskytnutí a identifikace objednatele; zadavatel může stanovit, že budou zohledněny doklady i za dobu delší než poslední 3 roky před zahájením zadávacího řízení, pokud je to nezbytné pro zajištění přiměřené úrovně hospodářské soutěže,</a:t>
            </a:r>
          </a:p>
          <a:p>
            <a:r>
              <a:rPr lang="cs-CZ" sz="700" dirty="0"/>
              <a:t>c) </a:t>
            </a:r>
            <a:r>
              <a:rPr lang="cs-CZ" sz="700" b="1" dirty="0"/>
              <a:t>seznam techniků nebo technických útvarů</a:t>
            </a:r>
            <a:r>
              <a:rPr lang="cs-CZ" sz="700" dirty="0"/>
              <a:t>, které se budou podílet na plnění veřejné zakázky, a to zejména těch, které zajišťují kontrolu kvality nebo budou provádět stavební práce, bez ohledu na to, zda jde o zaměstnance dodavatele nebo osoby v jiném vztahu k dodavateli,</a:t>
            </a:r>
          </a:p>
          <a:p>
            <a:r>
              <a:rPr lang="cs-CZ" sz="700" dirty="0"/>
              <a:t>d) </a:t>
            </a:r>
            <a:r>
              <a:rPr lang="cs-CZ" sz="700" b="1" dirty="0"/>
              <a:t>osvědčení o vzdělání a odborné kvalifikaci </a:t>
            </a:r>
            <a:r>
              <a:rPr lang="cs-CZ" sz="700" dirty="0"/>
              <a:t>vztahující se k požadovaným dodávkám, službám nebo stavebním </a:t>
            </a:r>
            <a:r>
              <a:rPr lang="cs-CZ" sz="700" dirty="0" err="1"/>
              <a:t>pracem</a:t>
            </a:r>
            <a:r>
              <a:rPr lang="cs-CZ" sz="700" dirty="0"/>
              <a:t>, a to jak ve vztahu k fyzickým osobám, které mohou dodávky, služby nebo stavební práce poskytovat, tak ve vztahu k jejich vedoucím pracovníkům,</a:t>
            </a:r>
          </a:p>
          <a:p>
            <a:r>
              <a:rPr lang="cs-CZ" sz="700" dirty="0"/>
              <a:t>e) popis </a:t>
            </a:r>
            <a:r>
              <a:rPr lang="cs-CZ" sz="700" b="1" dirty="0"/>
              <a:t>technického vybavení</a:t>
            </a:r>
            <a:r>
              <a:rPr lang="cs-CZ" sz="700" dirty="0"/>
              <a:t>, popis </a:t>
            </a:r>
            <a:r>
              <a:rPr lang="cs-CZ" sz="700" b="1" dirty="0"/>
              <a:t>opatření dodavatele k zajištění kvality </a:t>
            </a:r>
            <a:r>
              <a:rPr lang="cs-CZ" sz="700" dirty="0"/>
              <a:t>nebo popis </a:t>
            </a:r>
            <a:r>
              <a:rPr lang="cs-CZ" sz="700" b="1" dirty="0"/>
              <a:t>zařízení pro výzkum</a:t>
            </a:r>
            <a:r>
              <a:rPr lang="cs-CZ" sz="700" dirty="0"/>
              <a:t>,</a:t>
            </a:r>
          </a:p>
          <a:p>
            <a:r>
              <a:rPr lang="cs-CZ" sz="700" dirty="0"/>
              <a:t>f) přehled o </a:t>
            </a:r>
            <a:r>
              <a:rPr lang="cs-CZ" sz="700" b="1" dirty="0"/>
              <a:t>řízení dodavatelského řetězce </a:t>
            </a:r>
            <a:r>
              <a:rPr lang="cs-CZ" sz="700" dirty="0"/>
              <a:t>a systémy sledování dodavatelského řetězce, které dodavatel bude moci uplatnit při plnění veřejné zakázky,</a:t>
            </a:r>
          </a:p>
          <a:p>
            <a:r>
              <a:rPr lang="cs-CZ" sz="700" dirty="0"/>
              <a:t>g) provedení </a:t>
            </a:r>
            <a:r>
              <a:rPr lang="cs-CZ" sz="700" b="1" dirty="0"/>
              <a:t>kontroly technické kapacity </a:t>
            </a:r>
            <a:r>
              <a:rPr lang="cs-CZ" sz="700" dirty="0"/>
              <a:t>zadavatelem nebo jeho jménem příslušným úředním orgánem v zemi sídla dodavatele, a je-li to nutné, také provedení kontroly opatření týkajících se </a:t>
            </a:r>
            <a:r>
              <a:rPr lang="cs-CZ" sz="700" b="1" dirty="0"/>
              <a:t>zabezpečení jakosti a výzkumu</a:t>
            </a:r>
            <a:r>
              <a:rPr lang="cs-CZ" sz="700" dirty="0"/>
              <a:t>, a to vše za předpokladu, že služby, které mají být poskytnuty, jsou složité nebo jsou požadovány pro zcela zvláštní účely,</a:t>
            </a:r>
          </a:p>
          <a:p>
            <a:r>
              <a:rPr lang="cs-CZ" sz="700" dirty="0"/>
              <a:t>h) </a:t>
            </a:r>
            <a:r>
              <a:rPr lang="cs-CZ" sz="700" b="1" dirty="0"/>
              <a:t>opatření v oblasti řízení z hlediska ochrany životního prostředí</a:t>
            </a:r>
            <a:r>
              <a:rPr lang="cs-CZ" sz="700" dirty="0"/>
              <a:t>, která bude dodavatel schopen použít při plnění veřejné zakázky,</a:t>
            </a:r>
          </a:p>
          <a:p>
            <a:r>
              <a:rPr lang="cs-CZ" sz="700" dirty="0"/>
              <a:t>i) přehled průměrného ročního </a:t>
            </a:r>
            <a:r>
              <a:rPr lang="cs-CZ" sz="700" b="1" dirty="0"/>
              <a:t>počtu zaměstnanců </a:t>
            </a:r>
            <a:r>
              <a:rPr lang="cs-CZ" sz="700" dirty="0"/>
              <a:t>dodavatele nebo </a:t>
            </a:r>
            <a:r>
              <a:rPr lang="cs-CZ" sz="700" b="1" dirty="0"/>
              <a:t>počtu vedoucích </a:t>
            </a:r>
            <a:r>
              <a:rPr lang="cs-CZ" sz="700" dirty="0"/>
              <a:t>zaměstnanců dodavatele nebo osob v obdobném postavení za poslední 3 roky,</a:t>
            </a:r>
          </a:p>
          <a:p>
            <a:r>
              <a:rPr lang="cs-CZ" sz="700" dirty="0"/>
              <a:t>j) přehled </a:t>
            </a:r>
            <a:r>
              <a:rPr lang="cs-CZ" sz="700" b="1" dirty="0"/>
              <a:t>nástrojů nebo pomůcek, provozních nebo technických zařízení</a:t>
            </a:r>
            <a:r>
              <a:rPr lang="cs-CZ" sz="700" dirty="0"/>
              <a:t>, které bude mít dodavatel při plnění veřejné zakázky k dispozici,</a:t>
            </a:r>
          </a:p>
          <a:p>
            <a:r>
              <a:rPr lang="cs-CZ" sz="700" dirty="0"/>
              <a:t>k) </a:t>
            </a:r>
            <a:r>
              <a:rPr lang="cs-CZ" sz="700" b="1" dirty="0"/>
              <a:t>vzorky, popisy nebo fotografie výrobků </a:t>
            </a:r>
            <a:r>
              <a:rPr lang="cs-CZ" sz="700" dirty="0"/>
              <a:t>určených k dodání, nebo</a:t>
            </a:r>
          </a:p>
          <a:p>
            <a:r>
              <a:rPr lang="cs-CZ" sz="700" dirty="0"/>
              <a:t>l) doklad prokazující </a:t>
            </a:r>
            <a:r>
              <a:rPr lang="cs-CZ" sz="700" b="1" dirty="0"/>
              <a:t>shodu </a:t>
            </a:r>
            <a:r>
              <a:rPr lang="cs-CZ" sz="700" dirty="0"/>
              <a:t>požadovaného</a:t>
            </a:r>
            <a:r>
              <a:rPr lang="cs-CZ" sz="700" b="1" dirty="0"/>
              <a:t> výrobku s požadovanou technickou normou </a:t>
            </a:r>
            <a:r>
              <a:rPr lang="cs-CZ" sz="700" dirty="0"/>
              <a:t>nebo</a:t>
            </a:r>
            <a:r>
              <a:rPr lang="cs-CZ" sz="700" b="1" dirty="0"/>
              <a:t> technickým dokumentem</a:t>
            </a:r>
            <a:r>
              <a:rPr lang="cs-CZ" sz="700" dirty="0"/>
              <a:t>.</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13</a:t>
            </a:fld>
            <a:endParaRPr lang="cs-CZ"/>
          </a:p>
        </p:txBody>
      </p:sp>
    </p:spTree>
    <p:extLst>
      <p:ext uri="{BB962C8B-B14F-4D97-AF65-F5344CB8AC3E}">
        <p14:creationId xmlns:p14="http://schemas.microsoft.com/office/powerpoint/2010/main" val="2295840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841625" cy="2132012"/>
          </a:xfrm>
        </p:spPr>
      </p:sp>
      <p:sp>
        <p:nvSpPr>
          <p:cNvPr id="3" name="Zástupný symbol pro poznámky 2"/>
          <p:cNvSpPr>
            <a:spLocks noGrp="1"/>
          </p:cNvSpPr>
          <p:nvPr>
            <p:ph type="body" idx="1"/>
          </p:nvPr>
        </p:nvSpPr>
        <p:spPr>
          <a:xfrm>
            <a:off x="679767" y="2876550"/>
            <a:ext cx="5438140" cy="6552728"/>
          </a:xfrm>
        </p:spPr>
        <p:txBody>
          <a:bodyPr>
            <a:noAutofit/>
          </a:bodyPr>
          <a:lstStyle/>
          <a:p>
            <a:pPr algn="ctr"/>
            <a:r>
              <a:rPr lang="cs-CZ" sz="800" dirty="0"/>
              <a:t>§ 39 Průběh zadávacího řízení</a:t>
            </a:r>
          </a:p>
          <a:p>
            <a:r>
              <a:rPr lang="cs-CZ" sz="800" dirty="0"/>
              <a:t>(5) </a:t>
            </a:r>
            <a:r>
              <a:rPr lang="cs-CZ" sz="800" b="1" dirty="0">
                <a:highlight>
                  <a:srgbClr val="FFFF00"/>
                </a:highlight>
              </a:rPr>
              <a:t>V průběhu zadávacího řízení zadavatel vychází z </a:t>
            </a:r>
            <a:r>
              <a:rPr lang="cs-CZ" sz="800" b="1" dirty="0"/>
              <a:t>údajů, dokladů, vzorků nebo modelů poskytnutých účastníkem zadávacího řízení</a:t>
            </a:r>
            <a:r>
              <a:rPr lang="cs-CZ" sz="800" dirty="0"/>
              <a:t>. Zadavatel </a:t>
            </a:r>
            <a:r>
              <a:rPr lang="cs-CZ" sz="800" b="1" dirty="0"/>
              <a:t>může ověřovat věrohodnost </a:t>
            </a:r>
            <a:r>
              <a:rPr lang="cs-CZ" sz="800" dirty="0"/>
              <a:t>poskytnutých údajů, dokladů, vzorků nebo modelů. </a:t>
            </a:r>
            <a:r>
              <a:rPr lang="cs-CZ" sz="800" dirty="0">
                <a:highlight>
                  <a:srgbClr val="FFFF00"/>
                </a:highlight>
              </a:rPr>
              <a:t>Zadavatel si může údaje, doklady, vzorky nebo modely </a:t>
            </a:r>
            <a:r>
              <a:rPr lang="cs-CZ" sz="800" b="1" dirty="0">
                <a:highlight>
                  <a:srgbClr val="FFFF00"/>
                </a:highlight>
              </a:rPr>
              <a:t>opatřovat také sám, pokud nejde o </a:t>
            </a:r>
            <a:r>
              <a:rPr lang="cs-CZ" sz="800" dirty="0">
                <a:highlight>
                  <a:srgbClr val="FFFF00"/>
                </a:highlight>
              </a:rPr>
              <a:t>údaje, doklady, vzorky nebo modely, které </a:t>
            </a:r>
            <a:r>
              <a:rPr lang="cs-CZ" sz="800" b="1" dirty="0">
                <a:highlight>
                  <a:srgbClr val="FFFF00"/>
                </a:highlight>
              </a:rPr>
              <a:t>budou hodnoceny </a:t>
            </a:r>
            <a:r>
              <a:rPr lang="cs-CZ" sz="800" dirty="0">
                <a:highlight>
                  <a:srgbClr val="FFFF00"/>
                </a:highlight>
              </a:rPr>
              <a:t>podle kritérií hodnocení.</a:t>
            </a:r>
            <a:r>
              <a:rPr lang="cs-CZ" sz="800" dirty="0"/>
              <a:t> Vzorky může zadavatel podrobovat zkouškám a vycházet z výsledků těchto zkoušek.</a:t>
            </a:r>
          </a:p>
          <a:p>
            <a:pPr algn="ctr"/>
            <a:r>
              <a:rPr lang="cs-CZ" sz="800" dirty="0"/>
              <a:t>§ 45 Předložení dokladů</a:t>
            </a:r>
          </a:p>
          <a:p>
            <a:r>
              <a:rPr lang="cs-CZ" sz="800" dirty="0"/>
              <a:t>(1) Pokud tento zákon nebo zadavatel vyžaduje předložení dokladu, předkládá dodavatel </a:t>
            </a:r>
            <a:r>
              <a:rPr lang="cs-CZ" sz="800" b="1" dirty="0"/>
              <a:t>kopie dokladu</a:t>
            </a:r>
            <a:r>
              <a:rPr lang="cs-CZ" sz="800" dirty="0"/>
              <a:t>, nestanoví-li tento zákon jinak. Zadavatel může postupem podle § 46 odst. 1 </a:t>
            </a:r>
            <a:r>
              <a:rPr lang="cs-CZ" sz="800" b="1" dirty="0"/>
              <a:t>požadovat předložení originálu nebo </a:t>
            </a:r>
            <a:r>
              <a:rPr lang="cs-CZ" sz="800" b="1" dirty="0">
                <a:highlight>
                  <a:srgbClr val="FFFF00"/>
                </a:highlight>
              </a:rPr>
              <a:t>úředně</a:t>
            </a:r>
            <a:r>
              <a:rPr lang="cs-CZ" sz="800" b="1" dirty="0"/>
              <a:t> ověřené kopie dokladu</a:t>
            </a:r>
            <a:r>
              <a:rPr lang="cs-CZ" sz="800" dirty="0"/>
              <a:t>.</a:t>
            </a:r>
          </a:p>
          <a:p>
            <a:r>
              <a:rPr lang="cs-CZ" sz="800" dirty="0"/>
              <a:t>(2) Pokud zadavatel vyžaduje předložení dokladu a dodavatel není z důvodů, které mu nelze přičítat, schopen předložit požadovaný doklad, je oprávněn předložit jiný </a:t>
            </a:r>
            <a:r>
              <a:rPr lang="cs-CZ" sz="800" b="1" dirty="0"/>
              <a:t>rovnocenný doklad</a:t>
            </a:r>
            <a:r>
              <a:rPr lang="cs-CZ" sz="800" dirty="0"/>
              <a:t>.</a:t>
            </a:r>
          </a:p>
          <a:p>
            <a:r>
              <a:rPr lang="cs-CZ" sz="800" dirty="0"/>
              <a:t>(3) Pokud tento zákon nebo zadavatel vyžaduje předložení dokladu podle právního řádu České republiky, může dodavatel předložit obdobný </a:t>
            </a:r>
            <a:r>
              <a:rPr lang="cs-CZ" sz="800" b="1" dirty="0"/>
              <a:t>doklad podle právního řádu státu, ve kterém se tento doklad vydává</a:t>
            </a:r>
            <a:r>
              <a:rPr lang="cs-CZ" sz="800" dirty="0"/>
              <a:t>. </a:t>
            </a:r>
            <a:r>
              <a:rPr lang="cs-CZ" sz="800" dirty="0">
                <a:highlight>
                  <a:srgbClr val="FFFF00"/>
                </a:highlight>
              </a:rPr>
              <a:t>Doklad, který je vyhotoven v jiném jazyce, než který zadavatel určil pro podání žádosti o účast, předběžné nabídky nebo nabídky, </a:t>
            </a:r>
            <a:r>
              <a:rPr lang="cs-CZ" sz="800" dirty="0"/>
              <a:t>se předkládá s </a:t>
            </a:r>
            <a:r>
              <a:rPr lang="cs-CZ" sz="800" b="1" dirty="0">
                <a:highlight>
                  <a:srgbClr val="FFFF00"/>
                </a:highlight>
              </a:rPr>
              <a:t>překladem do zadavatelem určeného </a:t>
            </a:r>
            <a:r>
              <a:rPr lang="cs-CZ" sz="800" dirty="0"/>
              <a:t>jazyka. Má-li zadavatel pochybnosti o správnosti překladu, může si vyžádat předložení úředně ověřeného překladu dokladu tlumočníkem zapsaným do seznamu znalců a tlumočníků. Doklad </a:t>
            </a:r>
            <a:r>
              <a:rPr lang="cs-CZ" sz="800" dirty="0">
                <a:highlight>
                  <a:srgbClr val="FFFF00"/>
                </a:highlight>
              </a:rPr>
              <a:t>v českém jazyce nebo </a:t>
            </a:r>
            <a:r>
              <a:rPr lang="cs-CZ" sz="800" dirty="0"/>
              <a:t>slovenském jazyce a doklad o vzdělání v latinském jazyce se předkládají bez překladu; </a:t>
            </a:r>
            <a:r>
              <a:rPr lang="cs-CZ" sz="800" dirty="0">
                <a:highlight>
                  <a:srgbClr val="FFFF00"/>
                </a:highlight>
              </a:rPr>
              <a:t>zadavatel může povinnost předložit překlad prominout i u jiných dokladů.</a:t>
            </a:r>
            <a:r>
              <a:rPr lang="cs-CZ" sz="800" dirty="0"/>
              <a:t> Pokud se podle příslušného právního řádu požadovaný doklad nevydává, může být </a:t>
            </a:r>
            <a:r>
              <a:rPr lang="cs-CZ" sz="800" b="1" dirty="0"/>
              <a:t>nahrazen </a:t>
            </a:r>
            <a:r>
              <a:rPr lang="cs-CZ" sz="800" b="1" dirty="0">
                <a:highlight>
                  <a:srgbClr val="FFFF00"/>
                </a:highlight>
              </a:rPr>
              <a:t>písemným</a:t>
            </a:r>
            <a:r>
              <a:rPr lang="cs-CZ" sz="800" b="1" dirty="0"/>
              <a:t> čestným prohlášením</a:t>
            </a:r>
            <a:r>
              <a:rPr lang="cs-CZ" sz="800" dirty="0"/>
              <a:t>.</a:t>
            </a:r>
          </a:p>
          <a:p>
            <a:r>
              <a:rPr lang="cs-CZ" sz="800" dirty="0"/>
              <a:t>(4) Povinnost předložit doklad může dodavatel splnit odkazem na odpovídající informace vedené v </a:t>
            </a:r>
            <a:r>
              <a:rPr lang="cs-CZ" sz="800" b="1" dirty="0"/>
              <a:t>informačním systému veřejné správy </a:t>
            </a:r>
            <a:r>
              <a:rPr lang="cs-CZ" sz="800" dirty="0"/>
              <a:t>nebo v obdobném systému vedeném v jiném členském státu, který umožňuje neomezený dálkový přístup. Takový odkaz musí obsahovat internetovou adresu a údaje pro přihlášení a vyhledání požadované informace, jsou-li takové údaje nezbytné.</a:t>
            </a:r>
          </a:p>
          <a:p>
            <a:pPr algn="ctr"/>
            <a:r>
              <a:rPr lang="cs-CZ" sz="800" dirty="0"/>
              <a:t>§ 103 Podmínky sestavení a podání nabídek</a:t>
            </a:r>
          </a:p>
          <a:p>
            <a:r>
              <a:rPr lang="cs-CZ" sz="800" dirty="0"/>
              <a:t>(1) Mají-li být hodnoceny nabídky, </a:t>
            </a:r>
            <a:r>
              <a:rPr lang="cs-CZ" sz="800" b="1" dirty="0"/>
              <a:t>zadavatel v zadávací dokumentaci </a:t>
            </a:r>
            <a:r>
              <a:rPr lang="cs-CZ" sz="800" b="1" dirty="0">
                <a:highlight>
                  <a:srgbClr val="FFFF00"/>
                </a:highlight>
              </a:rPr>
              <a:t>nebo ve výzvě k podání nabídek</a:t>
            </a:r>
          </a:p>
          <a:p>
            <a:r>
              <a:rPr lang="cs-CZ" sz="800" dirty="0"/>
              <a:t>a) musí požadovat předložení údajů, dokumentů, vzorků nebo modelů, které potřebuje k hodnocení nabídek podle § 114,</a:t>
            </a:r>
          </a:p>
          <a:p>
            <a:r>
              <a:rPr lang="cs-CZ" sz="800" dirty="0"/>
              <a:t>b) musí požadovat předložení údajů, dokumentů, vzorků nebo modelů, které potřebuje k posouzení splnění podmínek účasti v zadávacím řízení,</a:t>
            </a:r>
          </a:p>
          <a:p>
            <a:pPr algn="ctr"/>
            <a:r>
              <a:rPr lang="cs-CZ" sz="800" dirty="0"/>
              <a:t>§ 53 Zjednodušené podlimitní řízení</a:t>
            </a:r>
          </a:p>
          <a:p>
            <a:r>
              <a:rPr lang="cs-CZ" sz="800" dirty="0"/>
              <a:t>(4) Zadavatel může použít jednotlivá pravidla pro zadávací řízení pro nadlimitní režim. </a:t>
            </a:r>
            <a:r>
              <a:rPr lang="cs-CZ" sz="800" b="1" dirty="0">
                <a:highlight>
                  <a:srgbClr val="FFFF00"/>
                </a:highlight>
              </a:rPr>
              <a:t>Veřejný zadavatel musí požadovat prokázání základní způsobilosti</a:t>
            </a:r>
            <a:r>
              <a:rPr lang="cs-CZ" sz="800" dirty="0">
                <a:highlight>
                  <a:srgbClr val="FFFF00"/>
                </a:highlight>
              </a:rPr>
              <a:t> podle § 74. </a:t>
            </a:r>
            <a:r>
              <a:rPr lang="cs-CZ" sz="800" b="1" dirty="0">
                <a:highlight>
                  <a:srgbClr val="FFFF00"/>
                </a:highlight>
              </a:rPr>
              <a:t>Pokud zadavatel v zadávací dokumentaci nestanoví jinak, prokazuje dodavatel splnění základní způsobilosti čestným prohlášením</a:t>
            </a:r>
            <a:r>
              <a:rPr lang="cs-CZ" sz="800" dirty="0">
                <a:highlight>
                  <a:srgbClr val="FFFF00"/>
                </a:highlight>
              </a:rPr>
              <a:t>. Ustanovení § 81 až 85, § 86 odst. 3, § 87 a 88 se použijí ve zjednodušeném zadávacím řízení obdobně. Zadavatel může použít i jiná kritéria kvalifikace dodavatele, než jsou uvedena v části čtvrté</a:t>
            </a:r>
            <a:r>
              <a:rPr lang="cs-CZ" sz="800" dirty="0"/>
              <a:t>. Doklady o kvalifikaci předkládají dodavatelé v nabídkách v kopiích a mohou je nahradit </a:t>
            </a:r>
            <a:r>
              <a:rPr lang="cs-CZ" sz="800" dirty="0">
                <a:highlight>
                  <a:srgbClr val="FFFF00"/>
                </a:highlight>
              </a:rPr>
              <a:t>písemným</a:t>
            </a:r>
            <a:r>
              <a:rPr lang="cs-CZ" sz="800" dirty="0"/>
              <a:t> čestným prohlášením nebo jednotným evropským osvědčením pro veřejné zakázky podle § 87. Zadavatel si může v průběhu zadávacího řízení vyžádat předložení originálů nebo úředně ověřených kopií dokladů o kvalifikaci. Zadavatel není oprávněn provést snížení počtu účastníků zadávacího řízení. Pro technické podmínky veřejné zakázky na stavební práce se § 92 použije obdobně.</a:t>
            </a:r>
          </a:p>
          <a:p>
            <a:pPr algn="ctr"/>
            <a:r>
              <a:rPr lang="cs-CZ" sz="800" dirty="0"/>
              <a:t>§ 86 Doklady o kvalifikaci </a:t>
            </a:r>
            <a:r>
              <a:rPr lang="cs-CZ" sz="800" dirty="0">
                <a:highlight>
                  <a:srgbClr val="FFFF00"/>
                </a:highlight>
              </a:rPr>
              <a:t>v žádosti o účast, předběžné nabídce nebo nabídce</a:t>
            </a:r>
          </a:p>
          <a:p>
            <a:r>
              <a:rPr lang="cs-CZ" sz="800" dirty="0"/>
              <a:t>(1) Za účelem prokázání kvalifikace zadavatel přednostně vyžaduje </a:t>
            </a:r>
            <a:r>
              <a:rPr lang="cs-CZ" sz="800" b="1" dirty="0"/>
              <a:t>doklady evidované v systému</a:t>
            </a:r>
            <a:r>
              <a:rPr lang="cs-CZ" sz="800" dirty="0"/>
              <a:t>, který identifikuje doklady k prokázání splnění kvalifikace (systém </a:t>
            </a:r>
            <a:r>
              <a:rPr lang="cs-CZ" sz="800" b="1" dirty="0"/>
              <a:t>e-</a:t>
            </a:r>
            <a:r>
              <a:rPr lang="cs-CZ" sz="800" b="1" dirty="0" err="1"/>
              <a:t>Certis</a:t>
            </a:r>
            <a:r>
              <a:rPr lang="cs-CZ" sz="800" dirty="0"/>
              <a:t>).</a:t>
            </a:r>
          </a:p>
          <a:p>
            <a:r>
              <a:rPr lang="cs-CZ" sz="800" dirty="0"/>
              <a:t>(2) Pokud zadavatel nestanoví v zadávací dokumentaci jinak, může dodavatel v žádosti o účast, předběžné nabídce nebo nabídce </a:t>
            </a:r>
            <a:r>
              <a:rPr lang="cs-CZ" sz="800" b="1" dirty="0"/>
              <a:t>nahradit předložení dokladů </a:t>
            </a:r>
            <a:r>
              <a:rPr lang="cs-CZ" sz="800" b="1" dirty="0">
                <a:highlight>
                  <a:srgbClr val="FFFF00"/>
                </a:highlight>
              </a:rPr>
              <a:t>písemným</a:t>
            </a:r>
            <a:r>
              <a:rPr lang="cs-CZ" sz="800" b="1" dirty="0"/>
              <a:t> čestným prohlášením</a:t>
            </a:r>
            <a:r>
              <a:rPr lang="cs-CZ" sz="800" dirty="0"/>
              <a:t>. Dodavatel může vždy nahradit požadované doklady </a:t>
            </a:r>
            <a:r>
              <a:rPr lang="cs-CZ" sz="800" b="1" dirty="0"/>
              <a:t>jednotným evropským osvědčením pro veřejné zakázky</a:t>
            </a:r>
            <a:r>
              <a:rPr lang="cs-CZ" sz="800" dirty="0"/>
              <a:t>.</a:t>
            </a:r>
          </a:p>
          <a:p>
            <a:r>
              <a:rPr lang="cs-CZ" sz="800" dirty="0">
                <a:highlight>
                  <a:srgbClr val="FFFF00"/>
                </a:highlight>
              </a:rPr>
              <a:t>(3) </a:t>
            </a:r>
            <a:r>
              <a:rPr lang="cs-CZ" sz="800" b="1" dirty="0">
                <a:highlight>
                  <a:srgbClr val="FFFF00"/>
                </a:highlight>
              </a:rPr>
              <a:t>Doklady prokazující základní způsobilost </a:t>
            </a:r>
            <a:r>
              <a:rPr lang="cs-CZ" sz="800" dirty="0">
                <a:highlight>
                  <a:srgbClr val="FFFF00"/>
                </a:highlight>
              </a:rPr>
              <a:t>podle § 74 musí prokazovat splnění požadovaného kritéria způsobilosti nejpozději v době </a:t>
            </a:r>
            <a:r>
              <a:rPr lang="cs-CZ" sz="800" b="1" dirty="0">
                <a:highlight>
                  <a:srgbClr val="FFFF00"/>
                </a:highlight>
              </a:rPr>
              <a:t>3 měsíců přede dnem zahájení</a:t>
            </a:r>
            <a:r>
              <a:rPr lang="cs-CZ" sz="800" dirty="0">
                <a:highlight>
                  <a:srgbClr val="FFFF00"/>
                </a:highlight>
              </a:rPr>
              <a:t> zadávacího řízení.</a:t>
            </a:r>
          </a:p>
          <a:p>
            <a:pPr algn="ctr"/>
            <a:r>
              <a:rPr lang="cs-CZ" sz="800" dirty="0"/>
              <a:t>§ 228 Výpis ze seznamu kvalifikovaných dodavatelů</a:t>
            </a:r>
          </a:p>
          <a:p>
            <a:r>
              <a:rPr lang="cs-CZ" sz="800" dirty="0"/>
              <a:t>(1) Předloží-li dodavatel zadavateli </a:t>
            </a:r>
            <a:r>
              <a:rPr lang="cs-CZ" sz="800" b="1" dirty="0"/>
              <a:t>výpis ze seznamu kvalifikovaných dodavatelů</a:t>
            </a:r>
            <a:r>
              <a:rPr lang="cs-CZ" sz="800" dirty="0"/>
              <a:t>, tento výpis nahrazuje doklad prokazující</a:t>
            </a:r>
          </a:p>
          <a:p>
            <a:r>
              <a:rPr lang="cs-CZ" sz="800" dirty="0"/>
              <a:t>a) profesní způsobilost podle § 77 v tom rozsahu, v jakém údaje ve výpisu ze seznamu kvalifikovaných dodavatelů prokazují splnění kritérií profesní způsobilosti, a</a:t>
            </a:r>
          </a:p>
          <a:p>
            <a:r>
              <a:rPr lang="cs-CZ" sz="800" dirty="0"/>
              <a:t>b) základní způsobilost podle § 74.</a:t>
            </a:r>
          </a:p>
          <a:p>
            <a:pPr algn="ctr"/>
            <a:r>
              <a:rPr lang="cs-CZ" sz="800" dirty="0"/>
              <a:t>§ 234  Prokazování certifikátem</a:t>
            </a:r>
          </a:p>
          <a:p>
            <a:r>
              <a:rPr lang="cs-CZ" sz="800" dirty="0"/>
              <a:t>(1) Platným </a:t>
            </a:r>
            <a:r>
              <a:rPr lang="cs-CZ" sz="800" b="1" dirty="0"/>
              <a:t>certifikátem vydaným v rámci schváleného systému certifikovaných dodavatelů </a:t>
            </a:r>
            <a:r>
              <a:rPr lang="cs-CZ" sz="800" dirty="0"/>
              <a:t>lze prokázat kvalifikaci v zadávacím řízení. Má se za to, že dodavatel je kvalifikovaný v rozsahu uvedeném na certifikátu.</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14</a:t>
            </a:fld>
            <a:endParaRPr lang="cs-CZ"/>
          </a:p>
        </p:txBody>
      </p:sp>
    </p:spTree>
    <p:extLst>
      <p:ext uri="{BB962C8B-B14F-4D97-AF65-F5344CB8AC3E}">
        <p14:creationId xmlns:p14="http://schemas.microsoft.com/office/powerpoint/2010/main" val="1151828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1976438" cy="1482725"/>
          </a:xfrm>
        </p:spPr>
      </p:sp>
      <p:sp>
        <p:nvSpPr>
          <p:cNvPr id="3" name="Zástupný symbol pro poznámky 2"/>
          <p:cNvSpPr>
            <a:spLocks noGrp="1"/>
          </p:cNvSpPr>
          <p:nvPr>
            <p:ph type="body" idx="1"/>
          </p:nvPr>
        </p:nvSpPr>
        <p:spPr>
          <a:xfrm>
            <a:off x="679768" y="2299023"/>
            <a:ext cx="5438140" cy="6883117"/>
          </a:xfrm>
        </p:spPr>
        <p:txBody>
          <a:bodyPr>
            <a:normAutofit fontScale="92500" lnSpcReduction="10000"/>
          </a:bodyPr>
          <a:lstStyle/>
          <a:p>
            <a:pPr algn="ctr"/>
            <a:r>
              <a:rPr lang="cs-CZ" dirty="0"/>
              <a:t>§ 46 Objasnění nebo doplnění údajů, dokladů, vzorků nebo modelů</a:t>
            </a:r>
          </a:p>
          <a:p>
            <a:r>
              <a:rPr lang="cs-CZ" dirty="0"/>
              <a:t>(1) </a:t>
            </a:r>
            <a:r>
              <a:rPr lang="cs-CZ" b="1" dirty="0"/>
              <a:t>Zadavatel může </a:t>
            </a:r>
            <a:r>
              <a:rPr lang="cs-CZ" dirty="0"/>
              <a:t>pro účely zajištění řádného průběhu zadávacího řízení požadovat, aby účastník zadávacího řízení v přiměřené lhůtě </a:t>
            </a:r>
            <a:r>
              <a:rPr lang="cs-CZ" b="1" dirty="0"/>
              <a:t>objasnil předložené </a:t>
            </a:r>
            <a:r>
              <a:rPr lang="cs-CZ" dirty="0"/>
              <a:t>údaje, doklady, vzorky nebo modely nebo </a:t>
            </a:r>
            <a:r>
              <a:rPr lang="cs-CZ" b="1" dirty="0"/>
              <a:t>doplnil další nebo chybějící </a:t>
            </a:r>
            <a:r>
              <a:rPr lang="cs-CZ" dirty="0"/>
              <a:t>údaje, doklady, vzorky nebo modely. Zadavatel může tuto žádost učinit opakovaně a může rovněž stanovenou lhůtu prodloužit nebo prominout její zmeškání.</a:t>
            </a:r>
          </a:p>
          <a:p>
            <a:r>
              <a:rPr lang="cs-CZ" dirty="0"/>
              <a:t>(2) Po uplynutí lhůty pro podání nabídek </a:t>
            </a:r>
            <a:r>
              <a:rPr lang="cs-CZ" b="1" dirty="0"/>
              <a:t>nemůže být nabídka měněna</a:t>
            </a:r>
            <a:r>
              <a:rPr lang="cs-CZ" dirty="0"/>
              <a:t>, nestanoví-li tento zákon jinak; nabídka však může být </a:t>
            </a:r>
            <a:r>
              <a:rPr lang="cs-CZ" b="1" dirty="0"/>
              <a:t>doplněna</a:t>
            </a:r>
            <a:r>
              <a:rPr lang="cs-CZ" dirty="0"/>
              <a:t> na základě žádosti podle odstavce 1 o údaje, doklady, vzorky nebo modely, které </a:t>
            </a:r>
            <a:r>
              <a:rPr lang="cs-CZ" b="1" dirty="0"/>
              <a:t>nebudou hodnoceny </a:t>
            </a:r>
            <a:r>
              <a:rPr lang="cs-CZ" dirty="0"/>
              <a:t>podle kritérií hodnocení. V takovém případě se doplnění údajů týkajících se prokázání splnění podmínek účasti za změnu nabídky nepovažují, přičemž skutečnosti rozhodné pro posouzení splnění podmínek účasti mohou nastat i po uplynutí lhůty pro podání nabídek.</a:t>
            </a:r>
          </a:p>
          <a:p>
            <a:r>
              <a:rPr lang="cs-CZ" dirty="0"/>
              <a:t>(3) Za objasnění se považuje i </a:t>
            </a:r>
            <a:r>
              <a:rPr lang="cs-CZ" b="1" dirty="0"/>
              <a:t>oprava položkového rozpočtu</a:t>
            </a:r>
            <a:r>
              <a:rPr lang="cs-CZ" dirty="0"/>
              <a:t>, pokud není dotčena celková nabídková cena nebo jiné kritérium hodnocení nabídek.</a:t>
            </a:r>
          </a:p>
          <a:p>
            <a:endParaRPr lang="cs-CZ" dirty="0"/>
          </a:p>
          <a:p>
            <a:pPr algn="ctr"/>
            <a:r>
              <a:rPr lang="cs-CZ" dirty="0"/>
              <a:t>§ 48 Vyloučení účastníka zadávacího řízení</a:t>
            </a:r>
          </a:p>
          <a:p>
            <a:r>
              <a:rPr lang="cs-CZ" dirty="0"/>
              <a:t>(2) </a:t>
            </a:r>
            <a:r>
              <a:rPr lang="cs-CZ" b="1" dirty="0"/>
              <a:t>Zadavatel může </a:t>
            </a:r>
            <a:r>
              <a:rPr lang="cs-CZ" dirty="0"/>
              <a:t>vyloučit účastníka zadávacího řízení, pokud </a:t>
            </a:r>
            <a:r>
              <a:rPr lang="cs-CZ" b="1" dirty="0"/>
              <a:t>údaje, doklady, vzorky nebo modely předložené účastníkem </a:t>
            </a:r>
            <a:r>
              <a:rPr lang="cs-CZ" dirty="0"/>
              <a:t>zadávacího řízení</a:t>
            </a:r>
          </a:p>
          <a:p>
            <a:r>
              <a:rPr lang="cs-CZ" dirty="0"/>
              <a:t>a) nesplňují zadávací podmínky nebo je účastník zadávacího řízení ve stanovené lhůtě nedoložil,</a:t>
            </a:r>
          </a:p>
          <a:p>
            <a:r>
              <a:rPr lang="cs-CZ" dirty="0"/>
              <a:t>b) </a:t>
            </a:r>
            <a:r>
              <a:rPr lang="cs-CZ" b="1" dirty="0"/>
              <a:t>nebyly</a:t>
            </a:r>
            <a:r>
              <a:rPr lang="cs-CZ" dirty="0"/>
              <a:t> účastníkem zadávacího řízení </a:t>
            </a:r>
            <a:r>
              <a:rPr lang="cs-CZ" b="1" dirty="0"/>
              <a:t>objasněny nebo doplněny </a:t>
            </a:r>
            <a:r>
              <a:rPr lang="cs-CZ" dirty="0"/>
              <a:t>na základě žádosti podle § 46, nebo</a:t>
            </a:r>
          </a:p>
          <a:p>
            <a:r>
              <a:rPr lang="cs-CZ" dirty="0"/>
              <a:t>c) neodpovídají skutečnosti a měly nebo mohou mít vliv na posouzení podmínek účasti nebo na naplnění kritérií hodnocení.</a:t>
            </a:r>
          </a:p>
          <a:p>
            <a:endParaRPr lang="cs-CZ" dirty="0"/>
          </a:p>
          <a:p>
            <a:pPr algn="ctr"/>
            <a:r>
              <a:rPr lang="cs-CZ" dirty="0"/>
              <a:t>§ 122 Výběr dodavatele</a:t>
            </a:r>
          </a:p>
          <a:p>
            <a:r>
              <a:rPr lang="cs-CZ" dirty="0">
                <a:highlight>
                  <a:srgbClr val="FFFF00"/>
                </a:highlight>
              </a:rPr>
              <a:t>(3) Zadavatel odešle dodavateli </a:t>
            </a:r>
            <a:r>
              <a:rPr lang="cs-CZ" b="1" dirty="0">
                <a:highlight>
                  <a:srgbClr val="FFFF00"/>
                </a:highlight>
              </a:rPr>
              <a:t>vybranému</a:t>
            </a:r>
            <a:r>
              <a:rPr lang="cs-CZ" dirty="0">
                <a:highlight>
                  <a:srgbClr val="FFFF00"/>
                </a:highlight>
              </a:rPr>
              <a:t> podle odstavce 1 nebo 2 výzvu k </a:t>
            </a:r>
            <a:r>
              <a:rPr lang="cs-CZ" b="1" dirty="0">
                <a:highlight>
                  <a:srgbClr val="FFFF00"/>
                </a:highlight>
              </a:rPr>
              <a:t>předložení</a:t>
            </a:r>
          </a:p>
          <a:p>
            <a:r>
              <a:rPr lang="cs-CZ" dirty="0">
                <a:highlight>
                  <a:srgbClr val="FFFF00"/>
                </a:highlight>
              </a:rPr>
              <a:t>a</a:t>
            </a:r>
            <a:r>
              <a:rPr lang="cs-CZ" b="1" dirty="0">
                <a:highlight>
                  <a:srgbClr val="FFFF00"/>
                </a:highlight>
              </a:rPr>
              <a:t>) dokladů o jeho kvalifikaci, které zadavatel požadoval a nemá je k dispozici</a:t>
            </a:r>
            <a:r>
              <a:rPr lang="cs-CZ" dirty="0">
                <a:highlight>
                  <a:srgbClr val="FFFF00"/>
                </a:highlight>
              </a:rPr>
              <a:t>, a to včetně dokladů podle § 83 odst. 1; pokud zadavatel nepostupuje podle odstavce 4 písm. b), musí doklady o základní způsobilosti prokazovat splnění požadovaného kritéria způsobilosti v době podle § 86 odst. 3,</a:t>
            </a:r>
          </a:p>
          <a:p>
            <a:r>
              <a:rPr lang="cs-CZ" dirty="0">
                <a:highlight>
                  <a:srgbClr val="FFFF00"/>
                </a:highlight>
              </a:rPr>
              <a:t>b) dokladů nebo vzorků, jejichž předložení je podmínkou uzavření smlouvy, pokud zadavatel postupoval podle § 104 a nemá je k dispozici,</a:t>
            </a:r>
          </a:p>
          <a:p>
            <a:r>
              <a:rPr lang="cs-CZ" dirty="0">
                <a:highlight>
                  <a:srgbClr val="FFFF00"/>
                </a:highlight>
              </a:rPr>
              <a:t>c) dokladů podle § 85 odst. 1, pokud je zadavatel požadoval a nemá je k dispozici.</a:t>
            </a:r>
          </a:p>
          <a:p>
            <a:r>
              <a:rPr lang="cs-CZ" dirty="0">
                <a:highlight>
                  <a:srgbClr val="FFFF00"/>
                </a:highlight>
              </a:rPr>
              <a:t>(4) Ve výzvě podle odstavce 3 zadavatel </a:t>
            </a:r>
            <a:r>
              <a:rPr lang="cs-CZ" b="1" dirty="0">
                <a:highlight>
                  <a:srgbClr val="FFFF00"/>
                </a:highlight>
              </a:rPr>
              <a:t>může stanovit</a:t>
            </a:r>
            <a:r>
              <a:rPr lang="cs-CZ" dirty="0">
                <a:highlight>
                  <a:srgbClr val="FFFF00"/>
                </a:highlight>
              </a:rPr>
              <a:t>, že vybraný dodavatel musí předložit</a:t>
            </a:r>
          </a:p>
          <a:p>
            <a:r>
              <a:rPr lang="cs-CZ" dirty="0">
                <a:highlight>
                  <a:srgbClr val="FFFF00"/>
                </a:highlight>
              </a:rPr>
              <a:t>a) </a:t>
            </a:r>
            <a:r>
              <a:rPr lang="cs-CZ" b="1" dirty="0">
                <a:highlight>
                  <a:srgbClr val="FFFF00"/>
                </a:highlight>
              </a:rPr>
              <a:t>originály nebo úředně ověřené kopie dokladů </a:t>
            </a:r>
            <a:r>
              <a:rPr lang="cs-CZ" dirty="0">
                <a:highlight>
                  <a:srgbClr val="FFFF00"/>
                </a:highlight>
              </a:rPr>
              <a:t>podle odstavce 3,</a:t>
            </a:r>
          </a:p>
          <a:p>
            <a:r>
              <a:rPr lang="cs-CZ" dirty="0">
                <a:highlight>
                  <a:srgbClr val="FFFF00"/>
                </a:highlight>
              </a:rPr>
              <a:t>b) doklady o základní způsobilosti podle § 74 prokazující splnění požadovaného kritéria způsobilosti po doručení výzvy podle odstavce 3, nebo</a:t>
            </a:r>
          </a:p>
          <a:p>
            <a:r>
              <a:rPr lang="cs-CZ" dirty="0">
                <a:highlight>
                  <a:srgbClr val="FFFF00"/>
                </a:highlight>
              </a:rPr>
              <a:t>c) písemné čestné prohlášení o tom, že se nezměnily údaje rozhodné pro posouzení splnění kvalifikace obsažené v dokladech podle odstavce 3, které má zadavatel k dispozici, nebo nové doklady, pokud se rozhodné údaje v těchto dokladech změnily.</a:t>
            </a:r>
          </a:p>
          <a:p>
            <a:r>
              <a:rPr lang="cs-CZ" dirty="0">
                <a:highlight>
                  <a:srgbClr val="FFFF00"/>
                </a:highlight>
              </a:rPr>
              <a:t>(7) V případě výzvy podle odstavce 3 nebo 6 se postupuje podle § 46 odst. 1 obdobně.</a:t>
            </a:r>
          </a:p>
          <a:p>
            <a:r>
              <a:rPr lang="cs-CZ" dirty="0">
                <a:highlight>
                  <a:srgbClr val="FFFF00"/>
                </a:highlight>
              </a:rPr>
              <a:t>(8) Zadavatel vyloučí vybraného dodavatele,</a:t>
            </a:r>
          </a:p>
          <a:p>
            <a:r>
              <a:rPr lang="cs-CZ" dirty="0">
                <a:highlight>
                  <a:srgbClr val="FFFF00"/>
                </a:highlight>
              </a:rPr>
              <a:t>b) který nepředložil údaje, doklady nebo vzorky podle odstavce 3, 4 nebo 6, nebo</a:t>
            </a:r>
          </a:p>
          <a:p>
            <a:r>
              <a:rPr lang="cs-CZ" dirty="0">
                <a:highlight>
                  <a:srgbClr val="FFFF00"/>
                </a:highlight>
              </a:rPr>
              <a:t>c) u kterého výsledek zkoušek vzorků neodpovídá zadávacím podmínkám.</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15</a:t>
            </a:fld>
            <a:endParaRPr lang="cs-CZ"/>
          </a:p>
        </p:txBody>
      </p:sp>
    </p:spTree>
    <p:extLst>
      <p:ext uri="{BB962C8B-B14F-4D97-AF65-F5344CB8AC3E}">
        <p14:creationId xmlns:p14="http://schemas.microsoft.com/office/powerpoint/2010/main" val="628643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ctr"/>
            <a:r>
              <a:rPr lang="cs-CZ" dirty="0"/>
              <a:t>§ 27 Veřejná zakázka malého rozsahu</a:t>
            </a:r>
          </a:p>
          <a:p>
            <a:r>
              <a:rPr lang="cs-CZ" dirty="0"/>
              <a:t>Veřejnou zakázkou malého rozsahu je veřejná zakázka, jejíž </a:t>
            </a:r>
            <a:r>
              <a:rPr lang="cs-CZ" b="1" dirty="0"/>
              <a:t>předpokládaná hodnota </a:t>
            </a:r>
            <a:r>
              <a:rPr lang="cs-CZ" dirty="0"/>
              <a:t>je </a:t>
            </a:r>
            <a:r>
              <a:rPr lang="cs-CZ" b="1" dirty="0"/>
              <a:t>rovna nebo nižší </a:t>
            </a:r>
            <a:r>
              <a:rPr lang="cs-CZ" dirty="0"/>
              <a:t>v případě veřejné zakázky</a:t>
            </a:r>
          </a:p>
          <a:p>
            <a:r>
              <a:rPr lang="cs-CZ" dirty="0"/>
              <a:t>a) na </a:t>
            </a:r>
            <a:r>
              <a:rPr lang="cs-CZ" b="1" dirty="0"/>
              <a:t>dodávky nebo na služby částce 2 000 000 Kč</a:t>
            </a:r>
            <a:r>
              <a:rPr lang="cs-CZ" dirty="0"/>
              <a:t>, nebo</a:t>
            </a:r>
          </a:p>
          <a:p>
            <a:r>
              <a:rPr lang="cs-CZ" dirty="0"/>
              <a:t>b) na </a:t>
            </a:r>
            <a:r>
              <a:rPr lang="cs-CZ" b="1" dirty="0"/>
              <a:t>stavební práce částce 6 000 000 Kč</a:t>
            </a:r>
            <a:r>
              <a:rPr lang="cs-CZ" dirty="0"/>
              <a:t>.</a:t>
            </a:r>
          </a:p>
          <a:p>
            <a:endParaRPr lang="cs-CZ" dirty="0"/>
          </a:p>
          <a:p>
            <a:pPr algn="ctr"/>
            <a:r>
              <a:rPr lang="cs-CZ" dirty="0"/>
              <a:t>§ 31 Výjimka pro veřejné zakázky malého rozsahu</a:t>
            </a:r>
          </a:p>
          <a:p>
            <a:r>
              <a:rPr lang="cs-CZ" dirty="0"/>
              <a:t>Zadavatel </a:t>
            </a:r>
            <a:r>
              <a:rPr lang="cs-CZ" b="1" dirty="0"/>
              <a:t>není povinen zadat v zadávacím řízení </a:t>
            </a:r>
            <a:r>
              <a:rPr lang="cs-CZ" dirty="0"/>
              <a:t>veřejnou zakázku malého rozsahu. Při jejím zadávání je však zadavatel povinen dodržet </a:t>
            </a:r>
            <a:r>
              <a:rPr lang="cs-CZ" b="1" dirty="0"/>
              <a:t>zásady </a:t>
            </a:r>
            <a:r>
              <a:rPr lang="pl-PL" b="1" dirty="0"/>
              <a:t>podle § 6</a:t>
            </a:r>
            <a:r>
              <a:rPr lang="pl-PL" b="1" dirty="0">
                <a:highlight>
                  <a:srgbClr val="FFFF00"/>
                </a:highlight>
              </a:rPr>
              <a:t> odst. 1 až 3</a:t>
            </a:r>
            <a:r>
              <a:rPr lang="cs-CZ" dirty="0"/>
              <a:t>.</a:t>
            </a:r>
          </a:p>
          <a:p>
            <a:endParaRPr lang="cs-CZ" dirty="0"/>
          </a:p>
          <a:p>
            <a:pPr algn="ctr"/>
            <a:r>
              <a:rPr lang="cs-CZ" dirty="0"/>
              <a:t>§ 219 Uveřejňování smlouvy a skutečně uhrazené ceny</a:t>
            </a:r>
          </a:p>
          <a:p>
            <a:r>
              <a:rPr lang="cs-CZ" dirty="0"/>
              <a:t>(1) </a:t>
            </a:r>
            <a:r>
              <a:rPr lang="cs-CZ" b="1" dirty="0"/>
              <a:t>Veřejný zadavatel uveřejní na profilu zadavatele smlouvu uzavřenou na veřejnou zakázku včetně všech jejích změn a dodatků, a to do </a:t>
            </a:r>
            <a:r>
              <a:rPr lang="cs-CZ" b="1" dirty="0">
                <a:highlight>
                  <a:srgbClr val="FFFF00"/>
                </a:highlight>
              </a:rPr>
              <a:t>30</a:t>
            </a:r>
            <a:r>
              <a:rPr lang="cs-CZ" b="1" dirty="0"/>
              <a:t> dnů od jejich uzavření </a:t>
            </a:r>
            <a:r>
              <a:rPr lang="cs-CZ" dirty="0"/>
              <a:t>nebo od konce každého čtvrtletí v případě veřejných zakázek zadávaných na základě rámcové dohody nebo v dynamickém nákupním systému</a:t>
            </a:r>
            <a:r>
              <a:rPr lang="cs-CZ" b="1" dirty="0"/>
              <a:t>. To neplatí pro</a:t>
            </a:r>
          </a:p>
          <a:p>
            <a:r>
              <a:rPr lang="cs-CZ" b="1" dirty="0"/>
              <a:t>a) </a:t>
            </a:r>
            <a:r>
              <a:rPr lang="cs-CZ" b="1" dirty="0">
                <a:highlight>
                  <a:srgbClr val="FFFF00"/>
                </a:highlight>
              </a:rPr>
              <a:t>smlouvu</a:t>
            </a:r>
            <a:r>
              <a:rPr lang="cs-CZ" b="1" dirty="0"/>
              <a:t>, jejíž cena nepřesáhne 500 000 Kč bez daně z přidané hodnoty</a:t>
            </a:r>
            <a:r>
              <a:rPr lang="cs-CZ" dirty="0"/>
              <a:t>,</a:t>
            </a:r>
          </a:p>
          <a:p>
            <a:r>
              <a:rPr lang="cs-CZ" dirty="0"/>
              <a:t>b) </a:t>
            </a:r>
            <a:r>
              <a:rPr lang="cs-CZ" dirty="0">
                <a:highlight>
                  <a:srgbClr val="FFFF00"/>
                </a:highlight>
              </a:rPr>
              <a:t>smlouvu</a:t>
            </a:r>
            <a:r>
              <a:rPr lang="cs-CZ" dirty="0"/>
              <a:t>, u které veřejný zadavatel postupoval v souladu s § 29 </a:t>
            </a:r>
            <a:r>
              <a:rPr lang="cs-CZ" dirty="0">
                <a:highlight>
                  <a:srgbClr val="FFFF00"/>
                </a:highlight>
              </a:rPr>
              <a:t>odst. 1 </a:t>
            </a:r>
            <a:r>
              <a:rPr lang="cs-CZ" dirty="0"/>
              <a:t>písm. a) až c) nebo písm. l) bod 2, § 30 písm. </a:t>
            </a:r>
            <a:r>
              <a:rPr lang="cs-CZ" dirty="0">
                <a:highlight>
                  <a:srgbClr val="FFFF00"/>
                </a:highlight>
              </a:rPr>
              <a:t>l) až n)</a:t>
            </a:r>
            <a:r>
              <a:rPr lang="cs-CZ" dirty="0"/>
              <a:t>,</a:t>
            </a:r>
          </a:p>
          <a:p>
            <a:r>
              <a:rPr lang="cs-CZ" dirty="0"/>
              <a:t>c) pro zadavatele, který je zpravodajskou službou podle jiného právního předpisu, nebo</a:t>
            </a:r>
          </a:p>
          <a:p>
            <a:r>
              <a:rPr lang="cs-CZ" dirty="0"/>
              <a:t>d) smlouvu uveřejněnou </a:t>
            </a:r>
            <a:r>
              <a:rPr lang="cs-CZ" dirty="0">
                <a:highlight>
                  <a:srgbClr val="FFFF00"/>
                </a:highlight>
              </a:rPr>
              <a:t>v registru smluv</a:t>
            </a:r>
            <a:r>
              <a:rPr lang="cs-CZ" dirty="0"/>
              <a:t>.</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16</a:t>
            </a:fld>
            <a:endParaRPr lang="cs-CZ"/>
          </a:p>
        </p:txBody>
      </p:sp>
    </p:spTree>
    <p:extLst>
      <p:ext uri="{BB962C8B-B14F-4D97-AF65-F5344CB8AC3E}">
        <p14:creationId xmlns:p14="http://schemas.microsoft.com/office/powerpoint/2010/main" val="41932944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3992563" cy="2994025"/>
          </a:xfrm>
        </p:spPr>
      </p:sp>
      <p:sp>
        <p:nvSpPr>
          <p:cNvPr id="3" name="Zástupný symbol pro poznámky 2"/>
          <p:cNvSpPr>
            <a:spLocks noGrp="1"/>
          </p:cNvSpPr>
          <p:nvPr>
            <p:ph type="body" idx="1"/>
          </p:nvPr>
        </p:nvSpPr>
        <p:spPr>
          <a:xfrm>
            <a:off x="679768" y="3738563"/>
            <a:ext cx="5438140" cy="5443577"/>
          </a:xfrm>
        </p:spPr>
        <p:txBody>
          <a:bodyPr>
            <a:normAutofit fontScale="77500" lnSpcReduction="20000"/>
          </a:bodyPr>
          <a:lstStyle/>
          <a:p>
            <a:pPr algn="ctr"/>
            <a:r>
              <a:rPr lang="cs-CZ" dirty="0"/>
              <a:t>§ 53 Zjednodušené podlimitní řízení</a:t>
            </a:r>
          </a:p>
          <a:p>
            <a:r>
              <a:rPr lang="cs-CZ" dirty="0"/>
              <a:t>(1) Zadavatel zahajuje zjednodušené podlimitní řízení uveřejněním </a:t>
            </a:r>
            <a:r>
              <a:rPr lang="cs-CZ" b="1" dirty="0"/>
              <a:t>výzvy k podání nabídek na profilu zadavatele</a:t>
            </a:r>
            <a:r>
              <a:rPr lang="cs-CZ" dirty="0"/>
              <a:t> podle § 214, kterou vyzývá neomezený počet dodavatelů k podání nabídky. Zadavatel může výzvu po jejím uveřejnění odeslat některým dodavatelům, v takovém případě musí být výzva </a:t>
            </a:r>
            <a:r>
              <a:rPr lang="cs-CZ" b="1" dirty="0"/>
              <a:t>odeslána alespoň 5 dodavatelům</a:t>
            </a:r>
            <a:r>
              <a:rPr lang="cs-CZ" dirty="0"/>
              <a:t>. Výzva k podání nabídek musí obsahovat náležitosti stanovené v příloze č. 6 k tomuto zákonu.</a:t>
            </a:r>
          </a:p>
          <a:p>
            <a:r>
              <a:rPr lang="cs-CZ" dirty="0"/>
              <a:t>(2) Zadavatel nesmí s účastníky zadávacího řízení o podaných nabídkách jednat.</a:t>
            </a:r>
          </a:p>
          <a:p>
            <a:r>
              <a:rPr lang="cs-CZ" dirty="0"/>
              <a:t>(3) Zadávací dokumentace musí být uveřejněna na profilu zadavatele po celou lhůtu pro podání nabídek. Pro zadávací dokumentaci a zadávací podmínky se použijí ustanovení § 96 až 100 obdobně; to neplatí pro dobu pro uveřejnění vysvětlení zadávací dokumentace podle § 98 odst. 1 písm. a) a dobu pro prohlídku místa plnění podle § 97.</a:t>
            </a:r>
          </a:p>
          <a:p>
            <a:r>
              <a:rPr lang="cs-CZ" dirty="0"/>
              <a:t>(4) Zadavatel může použít jednotlivá pravidla pro zadávací řízení pro nadlimitní režim. </a:t>
            </a:r>
            <a:r>
              <a:rPr lang="cs-CZ" b="1" dirty="0">
                <a:highlight>
                  <a:srgbClr val="FFFF00"/>
                </a:highlight>
              </a:rPr>
              <a:t>Veřejný zadavatel musí požadovat prokázání základní způsobilosti</a:t>
            </a:r>
            <a:r>
              <a:rPr lang="cs-CZ" dirty="0">
                <a:highlight>
                  <a:srgbClr val="FFFF00"/>
                </a:highlight>
              </a:rPr>
              <a:t> podle § 74. Pokud zadavatel v zadávací dokumentaci nestanoví jinak, prokazuje dodavatel splnění základní způsobilosti </a:t>
            </a:r>
            <a:r>
              <a:rPr lang="cs-CZ" b="1" dirty="0">
                <a:highlight>
                  <a:srgbClr val="FFFF00"/>
                </a:highlight>
              </a:rPr>
              <a:t>čestným prohlášením</a:t>
            </a:r>
            <a:r>
              <a:rPr lang="cs-CZ" dirty="0">
                <a:highlight>
                  <a:srgbClr val="FFFF00"/>
                </a:highlight>
              </a:rPr>
              <a:t>. Ustanovení § 81 až 85, § 86 odst. 3, § 87 a 88 se použijí ve zjednodušeném zadávacím řízení obdobně. Zadavatel může použít </a:t>
            </a:r>
            <a:r>
              <a:rPr lang="cs-CZ" b="1" dirty="0">
                <a:highlight>
                  <a:srgbClr val="FFFF00"/>
                </a:highlight>
              </a:rPr>
              <a:t>i jiná kritéria kvalifikace </a:t>
            </a:r>
            <a:r>
              <a:rPr lang="cs-CZ" dirty="0">
                <a:highlight>
                  <a:srgbClr val="FFFF00"/>
                </a:highlight>
              </a:rPr>
              <a:t>dodavatele, než jsou uvedena v části čtvrté. </a:t>
            </a:r>
            <a:r>
              <a:rPr lang="cs-CZ" dirty="0"/>
              <a:t>Doklady o kvalifikaci předkládají dodavatelé v nabídkách v kopiích a mohou je nahradit </a:t>
            </a:r>
            <a:r>
              <a:rPr lang="cs-CZ" dirty="0">
                <a:highlight>
                  <a:srgbClr val="FFFF00"/>
                </a:highlight>
              </a:rPr>
              <a:t>písemným </a:t>
            </a:r>
            <a:r>
              <a:rPr lang="cs-CZ" dirty="0"/>
              <a:t>čestným prohlášením nebo jednotným evropským osvědčením pro veřejné zakázky podle § 87. Zadavatel si může v průběhu zadávacího řízení vyžádat předložení originálů nebo úředně ověřených kopií dokladů o kvalifikaci. Zadavatel není oprávněn provést snížení počtu účastníků zadávacího řízení. Pro technické podmínky veřejné zakázky na stavební práce se § 92 použije obdobně.</a:t>
            </a:r>
          </a:p>
          <a:p>
            <a:r>
              <a:rPr lang="cs-CZ" dirty="0"/>
              <a:t>(5) Pokud si to zadavatel v zadávací dokumentaci vyhradil, může </a:t>
            </a:r>
            <a:r>
              <a:rPr lang="cs-CZ" b="1" dirty="0"/>
              <a:t>oznámení o vyloučení účastníka zadávacího řízení nebo oznámení o výběru dodavatele uveřejnit na profilu zadavatele</a:t>
            </a:r>
            <a:r>
              <a:rPr lang="cs-CZ" dirty="0"/>
              <a:t>. V takovém případě se oznámení považují za doručená všem účastníkům zadávacího řízení okamžikem jejich uveřejnění.</a:t>
            </a:r>
          </a:p>
          <a:p>
            <a:r>
              <a:rPr lang="cs-CZ" dirty="0"/>
              <a:t>(6) Pro podání a hodnocení nabídek a výběr dodavatele se použijí § 107 až 110 a § 114 až 122 obdobně. Jako </a:t>
            </a:r>
            <a:r>
              <a:rPr lang="cs-CZ" b="1" dirty="0"/>
              <a:t>kritéria kvality </a:t>
            </a:r>
            <a:r>
              <a:rPr lang="cs-CZ" dirty="0"/>
              <a:t>zadavatel může stanovit i jiná kritéria, než jsou uvedena v § 116, pokud jsou založena na objektivních skutečnostech vztahujících se k osobě dodavatele nebo k předmětu veřejné zakázky. Zadavatel všem účastníkům zadávacího řízení umožní na jejich žádost nahlédnout do </a:t>
            </a:r>
            <a:r>
              <a:rPr lang="cs-CZ" b="1" dirty="0"/>
              <a:t>písemné zprávy o hodnocení nabídek </a:t>
            </a:r>
            <a:r>
              <a:rPr lang="cs-CZ" dirty="0"/>
              <a:t>a pořídit si z ní výpisy, kopie nebo její opisy.</a:t>
            </a:r>
          </a:p>
          <a:p>
            <a:r>
              <a:rPr lang="cs-CZ" dirty="0"/>
              <a:t>(7) Pro postup při </a:t>
            </a:r>
            <a:r>
              <a:rPr lang="cs-CZ" b="1" dirty="0"/>
              <a:t>ukončení zadávacího řízení </a:t>
            </a:r>
            <a:r>
              <a:rPr lang="cs-CZ" dirty="0"/>
              <a:t>se použijí ustanovení § 124 až 127 obdobně.</a:t>
            </a:r>
          </a:p>
          <a:p>
            <a:r>
              <a:rPr lang="cs-CZ" dirty="0"/>
              <a:t>(8) </a:t>
            </a:r>
            <a:r>
              <a:rPr lang="cs-CZ" b="1" dirty="0"/>
              <a:t>Oznámení o zrušení</a:t>
            </a:r>
            <a:r>
              <a:rPr lang="cs-CZ" dirty="0"/>
              <a:t> zjednodušeného podlimitního řízení zadavatel uveřejní na profilu zadavatele do 5 pracovních dnů od rozhodnutí o zrušení zadávacího řízení.</a:t>
            </a:r>
          </a:p>
          <a:p>
            <a:endParaRPr lang="cs-CZ" dirty="0"/>
          </a:p>
          <a:p>
            <a:pPr algn="ctr"/>
            <a:r>
              <a:rPr lang="cs-CZ" dirty="0"/>
              <a:t>§ 54 Lhůty pro podlimitní veřejné zakázky</a:t>
            </a:r>
          </a:p>
          <a:p>
            <a:r>
              <a:rPr lang="cs-CZ" dirty="0"/>
              <a:t>(1) </a:t>
            </a:r>
            <a:r>
              <a:rPr lang="cs-CZ" b="1" dirty="0"/>
              <a:t>Lhůtu pro podání nabídek </a:t>
            </a:r>
            <a:r>
              <a:rPr lang="cs-CZ" dirty="0"/>
              <a:t>ve zjednodušeném podlimitním řízení zadavatel stanoví v </a:t>
            </a:r>
            <a:r>
              <a:rPr lang="cs-CZ" b="1" dirty="0"/>
              <a:t>délce nejméně 11 pracovních dnů </a:t>
            </a:r>
            <a:r>
              <a:rPr lang="cs-CZ" dirty="0"/>
              <a:t>od zahájení zadávacího řízení.</a:t>
            </a:r>
          </a:p>
          <a:p>
            <a:r>
              <a:rPr lang="cs-CZ" dirty="0"/>
              <a:t>(5) </a:t>
            </a:r>
            <a:r>
              <a:rPr lang="cs-CZ" b="1" dirty="0"/>
              <a:t>Vysvětlení</a:t>
            </a:r>
            <a:r>
              <a:rPr lang="cs-CZ" dirty="0"/>
              <a:t> zadávací dokumentace zadavatel uveřejní u podlimitní veřejné zakázky nejméně </a:t>
            </a:r>
            <a:r>
              <a:rPr lang="cs-CZ" b="1" dirty="0"/>
              <a:t>4 pracovní dny před skončením lhůty pro podání nabídek</a:t>
            </a:r>
            <a:r>
              <a:rPr lang="cs-CZ" dirty="0"/>
              <a:t>.</a:t>
            </a:r>
          </a:p>
          <a:p>
            <a:r>
              <a:rPr lang="cs-CZ" dirty="0"/>
              <a:t> (6) Dobu pro </a:t>
            </a:r>
            <a:r>
              <a:rPr lang="cs-CZ" b="1" dirty="0"/>
              <a:t>prohlídku místa plnění </a:t>
            </a:r>
            <a:r>
              <a:rPr lang="cs-CZ" dirty="0"/>
              <a:t>zadavatel určí u podlimitní veřejné zakázky tak, aby bylo možné prohlídku uskutečnit nejpozději </a:t>
            </a:r>
            <a:r>
              <a:rPr lang="cs-CZ" b="1" dirty="0"/>
              <a:t>5 pracovních dnů před skončením lhůty pro podání nabídek</a:t>
            </a:r>
            <a:r>
              <a:rPr lang="cs-CZ" dirty="0"/>
              <a:t>.</a:t>
            </a:r>
          </a:p>
          <a:p>
            <a:endParaRPr lang="cs-CZ" dirty="0"/>
          </a:p>
          <a:p>
            <a:pPr algn="ctr"/>
            <a:r>
              <a:rPr lang="cs-CZ" dirty="0"/>
              <a:t>Příloha č. 6 </a:t>
            </a:r>
          </a:p>
          <a:p>
            <a:r>
              <a:rPr lang="cs-CZ" dirty="0"/>
              <a:t>A. Výzva k podání nabídek ve zjednodušeném podlimitním řízení podle § 53 odst. 1 musí obsahovat alespoň</a:t>
            </a:r>
          </a:p>
          <a:p>
            <a:r>
              <a:rPr lang="cs-CZ" dirty="0"/>
              <a:t>1. </a:t>
            </a:r>
            <a:r>
              <a:rPr lang="cs-CZ" b="1" dirty="0"/>
              <a:t>identifikační údaje zadavatele</a:t>
            </a:r>
            <a:r>
              <a:rPr lang="cs-CZ" dirty="0"/>
              <a:t>,</a:t>
            </a:r>
          </a:p>
          <a:p>
            <a:r>
              <a:rPr lang="cs-CZ" dirty="0"/>
              <a:t>2. údaje o </a:t>
            </a:r>
            <a:r>
              <a:rPr lang="cs-CZ" b="1" dirty="0"/>
              <a:t>přístupu k zadávací dokumentaci</a:t>
            </a:r>
            <a:r>
              <a:rPr lang="cs-CZ" dirty="0"/>
              <a:t>,</a:t>
            </a:r>
          </a:p>
          <a:p>
            <a:r>
              <a:rPr lang="cs-CZ" dirty="0"/>
              <a:t>3. </a:t>
            </a:r>
            <a:r>
              <a:rPr lang="cs-CZ" b="1" dirty="0"/>
              <a:t>lhůtu</a:t>
            </a:r>
            <a:r>
              <a:rPr lang="cs-CZ" dirty="0"/>
              <a:t> pro podání nabídek,</a:t>
            </a:r>
          </a:p>
          <a:p>
            <a:r>
              <a:rPr lang="cs-CZ" dirty="0"/>
              <a:t>4. způsob </a:t>
            </a:r>
            <a:r>
              <a:rPr lang="cs-CZ" b="1" dirty="0"/>
              <a:t>podání nabídek </a:t>
            </a:r>
            <a:r>
              <a:rPr lang="cs-CZ" dirty="0"/>
              <a:t>včetně informace o tom, v jakém </a:t>
            </a:r>
            <a:r>
              <a:rPr lang="cs-CZ" b="1" dirty="0"/>
              <a:t>jazyce</a:t>
            </a:r>
            <a:r>
              <a:rPr lang="cs-CZ" dirty="0"/>
              <a:t> mohou být podány,</a:t>
            </a:r>
          </a:p>
          <a:p>
            <a:r>
              <a:rPr lang="cs-CZ" dirty="0"/>
              <a:t>5. požadavky na prokázání </a:t>
            </a:r>
            <a:r>
              <a:rPr lang="cs-CZ" b="1" dirty="0"/>
              <a:t>kvalifikace</a:t>
            </a:r>
            <a:r>
              <a:rPr lang="cs-CZ" dirty="0"/>
              <a:t> včetně požadovaných dokladů,</a:t>
            </a:r>
          </a:p>
          <a:p>
            <a:r>
              <a:rPr lang="cs-CZ" dirty="0"/>
              <a:t>6. pravidla pro </a:t>
            </a:r>
            <a:r>
              <a:rPr lang="cs-CZ" b="1" dirty="0"/>
              <a:t>hodnocení</a:t>
            </a:r>
            <a:r>
              <a:rPr lang="cs-CZ" dirty="0"/>
              <a:t> nabídek podle § 115.</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17</a:t>
            </a:fld>
            <a:endParaRPr lang="cs-CZ"/>
          </a:p>
        </p:txBody>
      </p:sp>
    </p:spTree>
    <p:extLst>
      <p:ext uri="{BB962C8B-B14F-4D97-AF65-F5344CB8AC3E}">
        <p14:creationId xmlns:p14="http://schemas.microsoft.com/office/powerpoint/2010/main" val="3889961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409825" cy="1806575"/>
          </a:xfrm>
        </p:spPr>
      </p:sp>
      <p:sp>
        <p:nvSpPr>
          <p:cNvPr id="3" name="Zástupný symbol pro poznámky 2"/>
          <p:cNvSpPr>
            <a:spLocks noGrp="1"/>
          </p:cNvSpPr>
          <p:nvPr>
            <p:ph type="body" idx="1"/>
          </p:nvPr>
        </p:nvSpPr>
        <p:spPr>
          <a:xfrm>
            <a:off x="679768" y="2443039"/>
            <a:ext cx="5438140" cy="6739101"/>
          </a:xfrm>
        </p:spPr>
        <p:txBody>
          <a:bodyPr>
            <a:normAutofit lnSpcReduction="10000"/>
          </a:bodyPr>
          <a:lstStyle/>
          <a:p>
            <a:pPr algn="ctr"/>
            <a:r>
              <a:rPr lang="cs-CZ" sz="800" dirty="0"/>
              <a:t>§ 56</a:t>
            </a:r>
          </a:p>
          <a:p>
            <a:r>
              <a:rPr lang="cs-CZ" sz="800" dirty="0"/>
              <a:t>(1) Zadavatel zahajuje otevřené řízení odesláním </a:t>
            </a:r>
            <a:r>
              <a:rPr lang="cs-CZ" sz="800" b="1" dirty="0"/>
              <a:t>oznámení o zahájení zadávacího řízení </a:t>
            </a:r>
            <a:r>
              <a:rPr lang="cs-CZ" sz="800" dirty="0"/>
              <a:t>k uveřejnění způsobem podle § 212, kterým vyzývá neomezený počet dodavatelů k podání nabídky.</a:t>
            </a:r>
          </a:p>
          <a:p>
            <a:r>
              <a:rPr lang="cs-CZ" sz="800" dirty="0"/>
              <a:t>(2) Zadavatel </a:t>
            </a:r>
            <a:r>
              <a:rPr lang="cs-CZ" sz="800" b="1" dirty="0"/>
              <a:t>nesmí </a:t>
            </a:r>
            <a:r>
              <a:rPr lang="cs-CZ" sz="800" dirty="0"/>
              <a:t>s účastníky zadávacího řízení </a:t>
            </a:r>
            <a:r>
              <a:rPr lang="cs-CZ" sz="800" b="1" dirty="0"/>
              <a:t>o podaných nabídkách jednat</a:t>
            </a:r>
            <a:r>
              <a:rPr lang="cs-CZ" sz="800" dirty="0"/>
              <a:t>.</a:t>
            </a:r>
          </a:p>
          <a:p>
            <a:r>
              <a:rPr lang="cs-CZ" sz="800" dirty="0"/>
              <a:t>(3) Dodavatelé předkládají </a:t>
            </a:r>
            <a:r>
              <a:rPr lang="cs-CZ" sz="800" b="1" dirty="0"/>
              <a:t>doklady o kvalifikaci v nabídce</a:t>
            </a:r>
            <a:r>
              <a:rPr lang="cs-CZ" sz="800" dirty="0"/>
              <a:t>.</a:t>
            </a:r>
          </a:p>
          <a:p>
            <a:pPr algn="ctr"/>
            <a:r>
              <a:rPr lang="cs-CZ" sz="800" dirty="0"/>
              <a:t>§ 57 Lhůty v otevřeném řízení</a:t>
            </a:r>
          </a:p>
          <a:p>
            <a:r>
              <a:rPr lang="cs-CZ" sz="800" dirty="0"/>
              <a:t>(1) Zadavatel stanoví lhůtu pro podání nabídek v otevřeném řízení na </a:t>
            </a:r>
            <a:r>
              <a:rPr lang="cs-CZ" sz="800" b="1" dirty="0"/>
              <a:t>nejméně 30 dnů od zahájení </a:t>
            </a:r>
            <a:r>
              <a:rPr lang="cs-CZ" sz="800" dirty="0"/>
              <a:t>zadávacího řízení. Lhůta pro podání nabídek musí být prodloužena</a:t>
            </a:r>
          </a:p>
          <a:p>
            <a:r>
              <a:rPr lang="cs-CZ" sz="800" dirty="0"/>
              <a:t>a) o 5 dnů, jestliže zadavatel neumožní podávat nabídky prostřednictvím elektronického nástroje </a:t>
            </a:r>
            <a:r>
              <a:rPr lang="cs-CZ" sz="800" dirty="0">
                <a:highlight>
                  <a:srgbClr val="FFFF00"/>
                </a:highlight>
              </a:rPr>
              <a:t>nebo zadávací podmínky vyžadují ve lhůtě pro podání nabídek předložení vzorků nebo modelů, které nemohou být předloženy za použití elektronické komunikace; to neplatí v případech podle odstavce 2</a:t>
            </a:r>
            <a:r>
              <a:rPr lang="cs-CZ" sz="800" dirty="0"/>
              <a:t>,</a:t>
            </a:r>
          </a:p>
          <a:p>
            <a:r>
              <a:rPr lang="cs-CZ" sz="800" dirty="0"/>
              <a:t>b) o 5 dnů, jestliže zadavatel postupuje podle § 96 odst. 2; to neplatí v případech podle odstavce 2 písm. b).</a:t>
            </a:r>
          </a:p>
          <a:p>
            <a:r>
              <a:rPr lang="cs-CZ" sz="800" dirty="0"/>
              <a:t>(2) Lhůta pro podání nabídek může být u veřejných zakázek na </a:t>
            </a:r>
            <a:r>
              <a:rPr lang="cs-CZ" sz="800" b="1" dirty="0"/>
              <a:t>dodávky</a:t>
            </a:r>
            <a:r>
              <a:rPr lang="cs-CZ" sz="800" dirty="0"/>
              <a:t> nebo veřejných zakázek na </a:t>
            </a:r>
            <a:r>
              <a:rPr lang="cs-CZ" sz="800" b="1" dirty="0"/>
              <a:t>služby</a:t>
            </a:r>
            <a:r>
              <a:rPr lang="cs-CZ" sz="800" dirty="0"/>
              <a:t> </a:t>
            </a:r>
            <a:r>
              <a:rPr lang="cs-CZ" sz="800" b="1" dirty="0"/>
              <a:t>zkrácena </a:t>
            </a:r>
            <a:r>
              <a:rPr lang="cs-CZ" sz="800" dirty="0"/>
              <a:t>tak, aby činila nejméně </a:t>
            </a:r>
            <a:r>
              <a:rPr lang="cs-CZ" sz="800" b="1" dirty="0"/>
              <a:t>15 dnů</a:t>
            </a:r>
            <a:r>
              <a:rPr lang="cs-CZ" sz="800" dirty="0"/>
              <a:t>, jestliže</a:t>
            </a:r>
          </a:p>
          <a:p>
            <a:r>
              <a:rPr lang="cs-CZ" sz="800" dirty="0"/>
              <a:t>a) zadavatel uveřejnil </a:t>
            </a:r>
            <a:r>
              <a:rPr lang="cs-CZ" sz="800" b="1" dirty="0"/>
              <a:t>předběžné oznámení</a:t>
            </a:r>
            <a:r>
              <a:rPr lang="cs-CZ" sz="800" dirty="0"/>
              <a:t>, které bylo odesláno k uveřejnění nejméně 35 dnů a nejvýše 12 měsíců přede dnem, kdy bylo odesláno oznámení o zahájení zadávacího řízení, nebo</a:t>
            </a:r>
          </a:p>
          <a:p>
            <a:r>
              <a:rPr lang="cs-CZ" sz="800" dirty="0"/>
              <a:t>b) </a:t>
            </a:r>
            <a:r>
              <a:rPr lang="cs-CZ" sz="800" b="1" dirty="0"/>
              <a:t>naléhavé okolnosti</a:t>
            </a:r>
            <a:r>
              <a:rPr lang="cs-CZ" sz="800" dirty="0"/>
              <a:t> znemožňují použití lhůty podle odstavce 1; naléhavost okolností zadavatel odůvodní v zadávací dokumentaci.</a:t>
            </a:r>
          </a:p>
          <a:p>
            <a:pPr algn="ctr"/>
            <a:r>
              <a:rPr lang="cs-CZ" sz="800" dirty="0"/>
              <a:t>§ 187 Veřejná zakázka v oblasti obrany nebo bezpečnosti</a:t>
            </a:r>
          </a:p>
          <a:p>
            <a:r>
              <a:rPr lang="cs-CZ" sz="800" dirty="0"/>
              <a:t>(4) </a:t>
            </a:r>
            <a:r>
              <a:rPr lang="cs-CZ" sz="800" b="1" dirty="0"/>
              <a:t>V oblasti obrany nebo bezpečnosti nesmí zadavatel použít otevřené řízení </a:t>
            </a:r>
            <a:r>
              <a:rPr lang="cs-CZ" sz="800" dirty="0"/>
              <a:t>a řízení o inovačním partnerství, soutěž o návrh podle části šesté hlavy IV a není oprávněn zavést dynamický nákupní systém.</a:t>
            </a:r>
          </a:p>
          <a:p>
            <a:pPr algn="ctr"/>
            <a:r>
              <a:rPr lang="cs-CZ" sz="800" dirty="0"/>
              <a:t>§ 58</a:t>
            </a:r>
          </a:p>
          <a:p>
            <a:r>
              <a:rPr lang="cs-CZ" sz="800" dirty="0"/>
              <a:t>(1) Zadavatel zahajuje užší řízení odesláním </a:t>
            </a:r>
            <a:r>
              <a:rPr lang="cs-CZ" sz="800" b="1" dirty="0"/>
              <a:t>oznámení o zahájení zadávacího řízení </a:t>
            </a:r>
            <a:r>
              <a:rPr lang="cs-CZ" sz="800" dirty="0"/>
              <a:t>k uveřejnění způsobem podle § 212, kterým vyzývá neomezený počet dodavatelů k podání žádosti o účast.</a:t>
            </a:r>
          </a:p>
          <a:p>
            <a:r>
              <a:rPr lang="cs-CZ" sz="800" dirty="0"/>
              <a:t>(2) Zadavatel podle § 4 odst. 1 písm. c) až e) může užší řízení zahájit také odesláním </a:t>
            </a:r>
            <a:r>
              <a:rPr lang="cs-CZ" sz="800" b="1" dirty="0"/>
              <a:t>předběžného oznámení </a:t>
            </a:r>
            <a:r>
              <a:rPr lang="cs-CZ" sz="800" dirty="0"/>
              <a:t>podle § 34 k uveřejnění způsobem podle § 212, pokud jím vyzývá k projevení předběžného zájmu dodavatelů. V takovém případě zadavatel předběžným oznámením splní povinnosti, pro jejichž splnění tento zákon jinak vyžaduje odeslání oznámení o zahájení zadávacího řízení.</a:t>
            </a:r>
          </a:p>
          <a:p>
            <a:r>
              <a:rPr lang="cs-CZ" sz="800" dirty="0"/>
              <a:t>(3) Po uplynutí lhůty pro podání žádostí o účast zadavatel </a:t>
            </a:r>
            <a:r>
              <a:rPr lang="cs-CZ" sz="800" b="1" dirty="0"/>
              <a:t>posoudí kvalifikaci </a:t>
            </a:r>
            <a:r>
              <a:rPr lang="cs-CZ" sz="800" dirty="0"/>
              <a:t>účastníků zadávacího řízení </a:t>
            </a:r>
            <a:r>
              <a:rPr lang="cs-CZ" sz="800" dirty="0">
                <a:highlight>
                  <a:srgbClr val="FFFF00"/>
                </a:highlight>
              </a:rPr>
              <a:t>a</a:t>
            </a:r>
            <a:r>
              <a:rPr lang="cs-CZ" sz="800" dirty="0"/>
              <a:t> </a:t>
            </a:r>
            <a:r>
              <a:rPr lang="cs-CZ" sz="800" b="1" dirty="0"/>
              <a:t>vyloučí</a:t>
            </a:r>
            <a:r>
              <a:rPr lang="cs-CZ" sz="800" dirty="0"/>
              <a:t> z účasti v zadávacím řízení účastníky zadávacího řízení, kteří neprokázali splnění kvalifikace</a:t>
            </a:r>
            <a:r>
              <a:rPr lang="cs-CZ" sz="800" b="1" dirty="0"/>
              <a:t>. </a:t>
            </a:r>
            <a:r>
              <a:rPr lang="cs-CZ" sz="800" b="1" dirty="0">
                <a:highlight>
                  <a:srgbClr val="FFFF00"/>
                </a:highlight>
              </a:rPr>
              <a:t>Nevyloučeným účastníkům zadávacího řízení zašle písemnou výzvu k podání nabídek</a:t>
            </a:r>
            <a:r>
              <a:rPr lang="cs-CZ" sz="800" dirty="0">
                <a:highlight>
                  <a:srgbClr val="FFFF00"/>
                </a:highlight>
              </a:rPr>
              <a:t>, a to všem současně.</a:t>
            </a:r>
            <a:r>
              <a:rPr lang="cs-CZ" sz="800" dirty="0"/>
              <a:t> Výzva k podání nabídek musí obsahovat náležitosti stanovené v příloze č. 6 k tomuto zákonu.</a:t>
            </a:r>
          </a:p>
          <a:p>
            <a:r>
              <a:rPr lang="cs-CZ" sz="800" dirty="0"/>
              <a:t>(4) Nabídku může podat pouze účastník zadávacího řízení, který byl vyzván k podání nabídky. Vyzvaní účastníci zadávacího řízení nemohou podat společnou nabídku. Zadavatel </a:t>
            </a:r>
            <a:r>
              <a:rPr lang="cs-CZ" sz="800" b="1" dirty="0"/>
              <a:t>nesmí s účastníky zadávacího řízení o podaných nabídkách jednat</a:t>
            </a:r>
            <a:r>
              <a:rPr lang="cs-CZ" sz="800" dirty="0"/>
              <a:t>. </a:t>
            </a:r>
            <a:r>
              <a:rPr lang="cs-CZ" sz="800" dirty="0">
                <a:highlight>
                  <a:srgbClr val="FFFF00"/>
                </a:highlight>
              </a:rPr>
              <a:t>K nabídce podané v rozporu s větami první a druhou se nepřihlíží.</a:t>
            </a:r>
          </a:p>
          <a:p>
            <a:r>
              <a:rPr lang="cs-CZ" sz="800" dirty="0"/>
              <a:t>(5) Pokud je užší řízení zahájeno odesláním předběžného oznámení, může být </a:t>
            </a:r>
            <a:r>
              <a:rPr lang="cs-CZ" sz="800" b="1" dirty="0"/>
              <a:t>předběžný zájem </a:t>
            </a:r>
            <a:r>
              <a:rPr lang="cs-CZ" sz="800" dirty="0"/>
              <a:t>dodavatele vyjádřen jakoukoliv formou. Zadavatel písemně vyzve všechny účastníky zadávacího řízení, kteří vyjádřili předběžný zájem, k podání žádostí o účast</a:t>
            </a:r>
            <a:r>
              <a:rPr lang="cs-CZ" sz="800" dirty="0">
                <a:highlight>
                  <a:srgbClr val="FFFF00"/>
                </a:highlight>
              </a:rPr>
              <a:t>, a to všechny současně</a:t>
            </a:r>
            <a:r>
              <a:rPr lang="cs-CZ" sz="800" dirty="0"/>
              <a:t>. Výzva k podání žádosti o účast musí obsahovat náležitosti stanovené v příloze č. 6 k tomuto zákonu. Výzvu k podání žádosti o účast odešle zadavatel nejdříve 35 dní po odeslání předběžného oznámení k uveřejnění a nejpozději 12 měsíců po odeslání předběžného oznámení k uveřejnění.</a:t>
            </a:r>
          </a:p>
          <a:p>
            <a:pPr algn="ctr"/>
            <a:r>
              <a:rPr lang="cs-CZ" sz="800" dirty="0"/>
              <a:t>§ 59 Lhůty v užším řízení</a:t>
            </a:r>
          </a:p>
          <a:p>
            <a:r>
              <a:rPr lang="cs-CZ" sz="800" dirty="0"/>
              <a:t>(1) Zadavatel stanoví lhůtu </a:t>
            </a:r>
            <a:r>
              <a:rPr lang="cs-CZ" sz="800" b="1" dirty="0"/>
              <a:t>pro podání žádosti o účast </a:t>
            </a:r>
            <a:r>
              <a:rPr lang="cs-CZ" sz="800" dirty="0"/>
              <a:t>na nejméně </a:t>
            </a:r>
            <a:r>
              <a:rPr lang="cs-CZ" sz="800" b="1" dirty="0"/>
              <a:t>30 dnů </a:t>
            </a:r>
            <a:r>
              <a:rPr lang="cs-CZ" sz="800" dirty="0"/>
              <a:t>od zahájení užšího řízení nebo od odeslání výzvy k podání žádosti o účast, pokud je užší řízení zahájeno odesláním předběžného oznámení.</a:t>
            </a:r>
          </a:p>
          <a:p>
            <a:r>
              <a:rPr lang="cs-CZ" sz="800" dirty="0"/>
              <a:t>(2) Zadavatel stanoví lhůtu </a:t>
            </a:r>
            <a:r>
              <a:rPr lang="cs-CZ" sz="800" b="1" dirty="0"/>
              <a:t>pro podání nabídek </a:t>
            </a:r>
            <a:r>
              <a:rPr lang="cs-CZ" sz="800" dirty="0"/>
              <a:t>na nejméně </a:t>
            </a:r>
            <a:r>
              <a:rPr lang="cs-CZ" sz="800" b="1" dirty="0"/>
              <a:t>25 dnů </a:t>
            </a:r>
            <a:r>
              <a:rPr lang="cs-CZ" sz="800" dirty="0"/>
              <a:t>od odeslání výzvy k podání nabídky. Tato lhůta musí být prodloužena</a:t>
            </a:r>
          </a:p>
          <a:p>
            <a:r>
              <a:rPr lang="cs-CZ" sz="800" dirty="0"/>
              <a:t>a) o 5 dnů, jestliže zadavatel neumožní podávat nabídky prostřednictvím elektronického nástroje, nebo zadávací podmínky vyžadují ve lhůtě pro podání nabídek předložení vzorků nebo modelů, které nemohou být předloženy za použití elektronické komunikace; to neplatí v případech podle odstavců 3 až 5,</a:t>
            </a:r>
          </a:p>
          <a:p>
            <a:r>
              <a:rPr lang="cs-CZ" sz="800" dirty="0"/>
              <a:t>b) o 5 dnů, jestliže zadavatel postupuje podle § 96 odst. 2; to neplatí v případech podle odstavce 5.</a:t>
            </a:r>
          </a:p>
          <a:p>
            <a:r>
              <a:rPr lang="cs-CZ" sz="800" dirty="0"/>
              <a:t>(3) Zadavatel podle § 4 odst. 1 písm. c) až e) může stanovit lhůtu pro podání nabídek tak, aby činila nejméně </a:t>
            </a:r>
            <a:r>
              <a:rPr lang="cs-CZ" sz="800" b="1" dirty="0"/>
              <a:t>10 dnů </a:t>
            </a:r>
            <a:r>
              <a:rPr lang="cs-CZ" sz="800" dirty="0"/>
              <a:t>od odeslání výzvy k podání nabídek; na základě písemného souhlasu všech účastníků zadávacího řízení může být tato lhůta zkrácena.</a:t>
            </a:r>
          </a:p>
          <a:p>
            <a:r>
              <a:rPr lang="cs-CZ" sz="800" dirty="0"/>
              <a:t>(4) Lhůta pro podání nabídek může být zkrácena tak, aby činila nejméně 10 dnů od odeslání výzvy k podání nabídek, jestliže zadavatel uveřejnil předběžné oznámení, kterým nezahajoval zadávací řízení a které bylo odesláno k uveřejnění nejméně 35 dnů a nejvýše 12 měsíců přede dnem, kdy bylo odesláno oznámení o zahájení zadávacího řízení.</a:t>
            </a:r>
          </a:p>
          <a:p>
            <a:r>
              <a:rPr lang="cs-CZ" sz="800" dirty="0"/>
              <a:t>(5) Jestliže </a:t>
            </a:r>
            <a:r>
              <a:rPr lang="cs-CZ" sz="800" b="1" dirty="0"/>
              <a:t>naléhavé okolnosti </a:t>
            </a:r>
            <a:r>
              <a:rPr lang="cs-CZ" sz="800" dirty="0"/>
              <a:t>znemožňují použití lhůty podle odstavce 1 </a:t>
            </a:r>
            <a:r>
              <a:rPr lang="cs-CZ" sz="800" dirty="0">
                <a:highlight>
                  <a:srgbClr val="FFFF00"/>
                </a:highlight>
              </a:rPr>
              <a:t>nebo 2</a:t>
            </a:r>
            <a:r>
              <a:rPr lang="cs-CZ" sz="800" dirty="0"/>
              <a:t>, může být lhůta pro podání žádosti o účast zkrácena tak, aby činila nejméně 15 dnů od zahájení zadávacího řízení</a:t>
            </a:r>
            <a:r>
              <a:rPr lang="cs-CZ" sz="800" dirty="0">
                <a:highlight>
                  <a:srgbClr val="FFFF00"/>
                </a:highlight>
              </a:rPr>
              <a:t>,</a:t>
            </a:r>
            <a:r>
              <a:rPr lang="cs-CZ" sz="800" dirty="0"/>
              <a:t> a lhůta pro podání nabídek </a:t>
            </a:r>
            <a:r>
              <a:rPr lang="cs-CZ" sz="800" dirty="0">
                <a:highlight>
                  <a:srgbClr val="FFFF00"/>
                </a:highlight>
              </a:rPr>
              <a:t>tak, aby činila </a:t>
            </a:r>
            <a:r>
              <a:rPr lang="cs-CZ" sz="800" dirty="0"/>
              <a:t>nejméně 10 dnů od odeslání výzvy k podání nabídky; naléhavost okolností zadavatel odůvodní v zadávací </a:t>
            </a:r>
            <a:r>
              <a:rPr lang="cs-CZ" sz="800" dirty="0">
                <a:highlight>
                  <a:srgbClr val="FFFF00"/>
                </a:highlight>
              </a:rPr>
              <a:t>dokumentaci, ve výzvě k podání žádostí o účast nebo ve výzvě k podání nabídek.</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18</a:t>
            </a:fld>
            <a:endParaRPr lang="cs-CZ"/>
          </a:p>
        </p:txBody>
      </p:sp>
    </p:spTree>
    <p:extLst>
      <p:ext uri="{BB962C8B-B14F-4D97-AF65-F5344CB8AC3E}">
        <p14:creationId xmlns:p14="http://schemas.microsoft.com/office/powerpoint/2010/main" val="2323608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ctr"/>
            <a:r>
              <a:rPr lang="cs-CZ" dirty="0"/>
              <a:t>§ 60 Podmínky použití</a:t>
            </a:r>
          </a:p>
          <a:p>
            <a:endParaRPr lang="cs-CZ" dirty="0"/>
          </a:p>
          <a:p>
            <a:r>
              <a:rPr lang="cs-CZ" dirty="0"/>
              <a:t>(1) Zadavatel může použít jednací řízení s uveřejněním, pokud</a:t>
            </a:r>
          </a:p>
          <a:p>
            <a:r>
              <a:rPr lang="cs-CZ" dirty="0"/>
              <a:t> </a:t>
            </a:r>
          </a:p>
          <a:p>
            <a:r>
              <a:rPr lang="cs-CZ" dirty="0"/>
              <a:t>a) potřeby zadavatele nelze uspokojit bez úpravy na trhu dostupných plnění,</a:t>
            </a:r>
          </a:p>
          <a:p>
            <a:r>
              <a:rPr lang="cs-CZ" dirty="0"/>
              <a:t> </a:t>
            </a:r>
          </a:p>
          <a:p>
            <a:r>
              <a:rPr lang="cs-CZ" dirty="0"/>
              <a:t>b) součástí plnění veřejné zakázky je návrh řešení nebo inovativní řešení,</a:t>
            </a:r>
          </a:p>
          <a:p>
            <a:r>
              <a:rPr lang="cs-CZ" dirty="0"/>
              <a:t> </a:t>
            </a:r>
          </a:p>
          <a:p>
            <a:r>
              <a:rPr lang="cs-CZ" dirty="0"/>
              <a:t>c) veřejná zakázka nemůže být zadána bez předchozího jednání z důvodu zvláštních okolností vyplývajících z povahy, složitosti nebo právních a finančních podmínek spojených s předmětem veřejné zakázky, nebo</a:t>
            </a:r>
          </a:p>
          <a:p>
            <a:r>
              <a:rPr lang="cs-CZ" dirty="0"/>
              <a:t> </a:t>
            </a:r>
          </a:p>
          <a:p>
            <a:r>
              <a:rPr lang="cs-CZ" dirty="0"/>
              <a:t>d) nelze stanovit technické podmínky odkazem na technické dokumenty podle § 90 odst. 1 a 2.</a:t>
            </a:r>
          </a:p>
          <a:p>
            <a:r>
              <a:rPr lang="cs-CZ" dirty="0"/>
              <a:t> </a:t>
            </a:r>
          </a:p>
          <a:p>
            <a:r>
              <a:rPr lang="cs-CZ" dirty="0"/>
              <a:t>(2) Zadavatel může použít jednací řízení s uveřejněním také tehdy, jestliže předchozí otevřené řízení nebo užší řízení bylo zrušeno podle § 127 odst. 1.</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19</a:t>
            </a:fld>
            <a:endParaRPr lang="cs-CZ"/>
          </a:p>
        </p:txBody>
      </p:sp>
    </p:spTree>
    <p:extLst>
      <p:ext uri="{BB962C8B-B14F-4D97-AF65-F5344CB8AC3E}">
        <p14:creationId xmlns:p14="http://schemas.microsoft.com/office/powerpoint/2010/main" val="679055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 2 vyhlášky č. 162/2015 Sb., o podrobnostech úřednické zkoušky</a:t>
            </a:r>
          </a:p>
          <a:p>
            <a:r>
              <a:rPr lang="cs-CZ" dirty="0"/>
              <a:t>(1) Zkoušený koná zvláštní část úřednické zkoušky formou </a:t>
            </a:r>
            <a:r>
              <a:rPr lang="cs-CZ" b="1" dirty="0"/>
              <a:t>ústních odpovědí na 3 zkušební otázky</a:t>
            </a:r>
            <a:r>
              <a:rPr lang="cs-CZ" dirty="0"/>
              <a:t>, které si vylosuje ze seznamu </a:t>
            </a:r>
            <a:r>
              <a:rPr lang="cs-CZ" b="1" dirty="0"/>
              <a:t>20 zkušebních otázek</a:t>
            </a:r>
            <a:r>
              <a:rPr lang="cs-CZ" dirty="0"/>
              <a:t>. Zvláštní část úřednické zkoušky trvá </a:t>
            </a:r>
            <a:r>
              <a:rPr lang="cs-CZ" b="1" dirty="0"/>
              <a:t>zpravidla nejdéle 60 minut </a:t>
            </a:r>
            <a:r>
              <a:rPr lang="cs-CZ" dirty="0"/>
              <a:t>a zahrnuje přípravu, která trvá nejméně 15 minut, nejvíce však 30 minut; v případech zvláštního zřetele hodných je možné dobu přípravy prodloužit, a to zpravidla nejdéle na 60 minut.</a:t>
            </a:r>
          </a:p>
          <a:p>
            <a:r>
              <a:rPr lang="cs-CZ" dirty="0"/>
              <a:t> </a:t>
            </a:r>
          </a:p>
          <a:p>
            <a:r>
              <a:rPr lang="cs-CZ" dirty="0"/>
              <a:t>(2) Ústřední správní úřad vytvoří zkušební otázky obsažené v seznamu podle odstavce 1 v </a:t>
            </a:r>
            <a:r>
              <a:rPr lang="cs-CZ" b="1" dirty="0"/>
              <a:t>rozsahu obsahu mezinárodních smluv, právních předpisů, služebních předpisů, usnesení vlády, jiných dokumentů a požadavků </a:t>
            </a:r>
            <a:r>
              <a:rPr lang="cs-CZ" dirty="0"/>
              <a:t>uvedených v příloze č. 2 k této vyhlášce, případně i obsahu </a:t>
            </a:r>
            <a:r>
              <a:rPr lang="cs-CZ" b="1" dirty="0"/>
              <a:t>prováděcích předpisů </a:t>
            </a:r>
            <a:r>
              <a:rPr lang="cs-CZ" dirty="0"/>
              <a:t>k právním předpisům uvedeným v této příloze.</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a:t>
            </a:fld>
            <a:endParaRPr lang="cs-CZ"/>
          </a:p>
        </p:txBody>
      </p:sp>
    </p:spTree>
    <p:extLst>
      <p:ext uri="{BB962C8B-B14F-4D97-AF65-F5344CB8AC3E}">
        <p14:creationId xmlns:p14="http://schemas.microsoft.com/office/powerpoint/2010/main" val="32452750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1689100" cy="1266825"/>
          </a:xfrm>
        </p:spPr>
      </p:sp>
      <p:sp>
        <p:nvSpPr>
          <p:cNvPr id="3" name="Zástupný symbol pro poznámky 2"/>
          <p:cNvSpPr>
            <a:spLocks noGrp="1"/>
          </p:cNvSpPr>
          <p:nvPr>
            <p:ph type="body" idx="1"/>
          </p:nvPr>
        </p:nvSpPr>
        <p:spPr>
          <a:xfrm>
            <a:off x="679768" y="2082999"/>
            <a:ext cx="5438140" cy="7345584"/>
          </a:xfrm>
        </p:spPr>
        <p:txBody>
          <a:bodyPr>
            <a:normAutofit fontScale="85000" lnSpcReduction="20000"/>
          </a:bodyPr>
          <a:lstStyle/>
          <a:p>
            <a:pPr algn="ctr"/>
            <a:r>
              <a:rPr lang="cs-CZ" dirty="0"/>
              <a:t>§ 61 Postup v řízení</a:t>
            </a:r>
          </a:p>
          <a:p>
            <a:r>
              <a:rPr lang="cs-CZ" dirty="0"/>
              <a:t>(1) Zadavatel zahajuje jednací řízení s uveřejněním odesláním </a:t>
            </a:r>
            <a:r>
              <a:rPr lang="cs-CZ" b="1" dirty="0"/>
              <a:t>oznámení o zahájení zadávacího řízení </a:t>
            </a:r>
            <a:r>
              <a:rPr lang="cs-CZ" dirty="0"/>
              <a:t>k uveřejnění způsobem podle § 212, kterým vyzývá neomezený počet dodavatelů k podání žádosti o účast.</a:t>
            </a:r>
          </a:p>
          <a:p>
            <a:r>
              <a:rPr lang="cs-CZ" dirty="0"/>
              <a:t>(2) Zadavatel podle § 4 odst. 1 písm. c) až e) může jednací řízení s uveřejněním zahájit také odesláním </a:t>
            </a:r>
            <a:r>
              <a:rPr lang="cs-CZ" b="1" dirty="0"/>
              <a:t>předběžného oznámení </a:t>
            </a:r>
            <a:r>
              <a:rPr lang="cs-CZ" dirty="0"/>
              <a:t>k uveřejnění způsobem podle § 212, pokud jím vyzývá k projevení </a:t>
            </a:r>
            <a:r>
              <a:rPr lang="cs-CZ" b="1" dirty="0"/>
              <a:t>předběžného zájmu </a:t>
            </a:r>
            <a:r>
              <a:rPr lang="cs-CZ" dirty="0"/>
              <a:t>dodavatelů. V takovém případě zadavatel předběžným oznámením splní povinnosti, pro jejichž splnění tento zákon jinak vyžaduje odeslání oznámení o zahájení zadávacího řízení. Ustanovení § 58 odst. 5 se použije obdobně.</a:t>
            </a:r>
          </a:p>
          <a:p>
            <a:r>
              <a:rPr lang="cs-CZ" dirty="0"/>
              <a:t>(3) V případě postupu podle § 60 odst. 2 může být odeslání oznámení o zahájení zadávacího řízení nahrazeno </a:t>
            </a:r>
            <a:r>
              <a:rPr lang="cs-CZ" b="1" dirty="0"/>
              <a:t>odesláním výzvy k podání předběžné nabídky</a:t>
            </a:r>
            <a:r>
              <a:rPr lang="cs-CZ" dirty="0"/>
              <a:t>, pokud zadavatel v předchozím zadávacím řízení provedl posouzení kvalifikace a výzvu k podání předběžné nabídky odešle všem dodavatelům, kteří v předchozím zadávacím řízení podali nabídku a prokázali kvalifikaci; odstavec 4 se v takovém případě nepoužije.</a:t>
            </a:r>
          </a:p>
          <a:p>
            <a:r>
              <a:rPr lang="cs-CZ" dirty="0"/>
              <a:t>(4) V zadávací dokumentaci zadavatel označí, které požadavky na plnění veřejné zakázky představují </a:t>
            </a:r>
            <a:r>
              <a:rPr lang="cs-CZ" b="1" dirty="0"/>
              <a:t>minimální technické podmínky, které musí nabídka splňovat</a:t>
            </a:r>
            <a:r>
              <a:rPr lang="cs-CZ" dirty="0"/>
              <a:t>.</a:t>
            </a:r>
          </a:p>
          <a:p>
            <a:r>
              <a:rPr lang="cs-CZ" dirty="0"/>
              <a:t>(5) Po uplynutí lhůty pro podání žádostí o účast zadavatel posoudí soulad kvalifikace účastníků zadávacího řízení a provede snížení počtu účastníků zadávacího řízení podle § 111, pokud si tak vyhradil v oznámení o zahájení zadávacího řízení nebo v předběžném oznámení, kterým zahájil zadávací řízení. Zadavatel vyloučí z účasti v zadávacím řízení účastníky, kteří neprokázali splnění kvalifikace nebo nebyli vybráni při snížení počtu účastníků zadávacího řízení. </a:t>
            </a:r>
            <a:r>
              <a:rPr lang="cs-CZ" b="1" dirty="0">
                <a:highlight>
                  <a:srgbClr val="FFFF00"/>
                </a:highlight>
              </a:rPr>
              <a:t>Nevyloučeným účastníkům zadávacího řízení zašle výzvu k podání předběžných nabídek</a:t>
            </a:r>
            <a:r>
              <a:rPr lang="cs-CZ" dirty="0">
                <a:highlight>
                  <a:srgbClr val="FFFF00"/>
                </a:highlight>
              </a:rPr>
              <a:t>, a to všem současně.</a:t>
            </a:r>
            <a:r>
              <a:rPr lang="cs-CZ" dirty="0"/>
              <a:t> Výzva k podání předběžných nabídek musí obsahovat náležitosti stanovené v příloze č. 6 k tomuto zákonu.</a:t>
            </a:r>
          </a:p>
          <a:p>
            <a:r>
              <a:rPr lang="cs-CZ" dirty="0"/>
              <a:t>(6) Předběžnou nabídku může podat pouze účastník zadávacího řízení, který byl vyzván k podání předběžné nabídky. Vyzvaní účastníci zadávacího řízení nemohou podat společnou předběžnou nabídku. Předběžnou nabídku může účastník zadávacího řízení po dobu jednání se zadavatelem upravovat.</a:t>
            </a:r>
          </a:p>
          <a:p>
            <a:r>
              <a:rPr lang="cs-CZ" dirty="0">
                <a:highlight>
                  <a:srgbClr val="FFFF00"/>
                </a:highlight>
              </a:rPr>
              <a:t>(7) K předběžné nabídce podané v rozporu s odstavcem 6 se nepřihlíží</a:t>
            </a:r>
            <a:r>
              <a:rPr lang="cs-CZ" dirty="0"/>
              <a:t>.</a:t>
            </a:r>
          </a:p>
          <a:p>
            <a:r>
              <a:rPr lang="cs-CZ" dirty="0"/>
              <a:t>(8) Zadavatel </a:t>
            </a:r>
            <a:r>
              <a:rPr lang="cs-CZ" b="1" dirty="0"/>
              <a:t>jedná s účastníky zadávacího řízení o předběžných nabídkách</a:t>
            </a:r>
            <a:r>
              <a:rPr lang="cs-CZ" dirty="0"/>
              <a:t> s cílem zlepšit předběžné nabídky ve prospěch zadavatele. V rámci jednání může být </a:t>
            </a:r>
            <a:r>
              <a:rPr lang="cs-CZ" b="1" dirty="0"/>
              <a:t>snižován počet předběžných nabídek</a:t>
            </a:r>
            <a:r>
              <a:rPr lang="cs-CZ" dirty="0"/>
              <a:t>, o nichž se bude jednat podle § 112, pokud si tak zadavatel vyhradil v oznámení o zahájení zadávacího řízení nebo v předběžném oznámení, kterým zahájil zadávací řízení.</a:t>
            </a:r>
          </a:p>
          <a:p>
            <a:r>
              <a:rPr lang="cs-CZ" dirty="0"/>
              <a:t>(9) Zadavatel si může v zadávací dokumentaci vyhradit, že nemusí o předběžných nabídkách jednat a může zadat veřejnou zakázku na základě předběžné nabídky. V takovém případě se při otevírání předběžných nabídek postupuje podle § 108, </a:t>
            </a:r>
            <a:r>
              <a:rPr lang="cs-CZ" dirty="0">
                <a:highlight>
                  <a:srgbClr val="FFFF00"/>
                </a:highlight>
              </a:rPr>
              <a:t>§ 109 odst. 1 a 2 a</a:t>
            </a:r>
            <a:r>
              <a:rPr lang="cs-CZ" dirty="0"/>
              <a:t> § 110 obdobně.</a:t>
            </a:r>
          </a:p>
          <a:p>
            <a:r>
              <a:rPr lang="cs-CZ" dirty="0"/>
              <a:t>(10) Zadavatel v průběhu jednání poskytuje informace účastníkům zadávacího řízení nediskriminačním způsobem. Důvěrné informace podle § 218 odst. 1 je zadavatel oprávněn sdělit ostatním účastníkům zadávacího řízení pouze na základě písemného souhlasu účastníka zadávacího řízení uděleného ve vztahu ke konkrétní informaci.</a:t>
            </a:r>
          </a:p>
          <a:p>
            <a:r>
              <a:rPr lang="cs-CZ" dirty="0"/>
              <a:t>(11) Zadavatel může v průběhu jednání změnit nebo doplnit zadávací podmínky, zejména technické podmínky, vyjma minimálních technických podmínek podle odstavce 4 </a:t>
            </a:r>
            <a:r>
              <a:rPr lang="cs-CZ" dirty="0">
                <a:highlight>
                  <a:srgbClr val="FFFF00"/>
                </a:highlight>
              </a:rPr>
              <a:t>a vyjma pravidel pro hodnocení nabídek podle § 115</a:t>
            </a:r>
            <a:r>
              <a:rPr lang="cs-CZ" dirty="0"/>
              <a:t>. O takové změně nebo doplnění zadávacích podmínek musí zadavatel účastníky zadávacího řízení písemně informovat a poskytnout jim přiměřenou dobu pro úpravu předběžných nabídek. Změněné </a:t>
            </a:r>
            <a:r>
              <a:rPr lang="cs-CZ" dirty="0">
                <a:highlight>
                  <a:srgbClr val="FFFF00"/>
                </a:highlight>
              </a:rPr>
              <a:t>nebo doplněné </a:t>
            </a:r>
            <a:r>
              <a:rPr lang="cs-CZ" dirty="0"/>
              <a:t>zadávací podmínky musí nadále splňovat podmínky pro použití jednacího řízení s uveřejněním.</a:t>
            </a:r>
          </a:p>
          <a:p>
            <a:r>
              <a:rPr lang="cs-CZ" dirty="0"/>
              <a:t>(12) Okamžik ukončení jednání nebo způsob jeho určení je zadavatel povinen oznámit účastníkům zadávacího řízení. Zadavatel vyzve účastníky zadávacího řízení k podání nabídek. Výzva k podání nabídek musí obsahovat náležitosti stanovené v příloze č. 6 k tomuto zákonu.</a:t>
            </a:r>
          </a:p>
          <a:p>
            <a:pPr algn="ctr"/>
            <a:r>
              <a:rPr lang="cs-CZ" dirty="0"/>
              <a:t>§ 62 Lhůty v jednacím řízení s uveřejněním</a:t>
            </a:r>
          </a:p>
          <a:p>
            <a:r>
              <a:rPr lang="cs-CZ" dirty="0"/>
              <a:t>(1) Zadavatel stanoví lhůtu pro podání </a:t>
            </a:r>
            <a:r>
              <a:rPr lang="cs-CZ" b="1" dirty="0"/>
              <a:t>žádosti o účast </a:t>
            </a:r>
            <a:r>
              <a:rPr lang="cs-CZ" dirty="0"/>
              <a:t>na nejméně </a:t>
            </a:r>
            <a:r>
              <a:rPr lang="cs-CZ" b="1" dirty="0"/>
              <a:t>30 dnů </a:t>
            </a:r>
            <a:r>
              <a:rPr lang="cs-CZ" dirty="0"/>
              <a:t>od zahájení jednacího řízení s uveřejněním nebo od odeslání výzvy k podání žádosti o účast, pokud je jednací řízení s uveřejněním zahájeno odesláním předběžného oznámení.</a:t>
            </a:r>
          </a:p>
          <a:p>
            <a:r>
              <a:rPr lang="cs-CZ" dirty="0"/>
              <a:t>(2) Zadavatel stanoví lhůtu pro podání </a:t>
            </a:r>
            <a:r>
              <a:rPr lang="cs-CZ" b="1" dirty="0"/>
              <a:t>předběžné nabídky </a:t>
            </a:r>
            <a:r>
              <a:rPr lang="cs-CZ" dirty="0"/>
              <a:t>na nejméně </a:t>
            </a:r>
            <a:r>
              <a:rPr lang="cs-CZ" b="1" dirty="0"/>
              <a:t>25 dnů </a:t>
            </a:r>
            <a:r>
              <a:rPr lang="cs-CZ" dirty="0"/>
              <a:t>od odeslání výzvy k jejímu podání.</a:t>
            </a:r>
          </a:p>
          <a:p>
            <a:r>
              <a:rPr lang="cs-CZ" dirty="0"/>
              <a:t>(3) Pro zkrácení lhůty pro podání žádosti o účast se použije § 59 odst. 5 obdobně. Pro zkrácení nebo prodloužení lhůty pro podání předběžných nabídek se § 59 odst. 2 až 5 použijí přiměřeně.</a:t>
            </a:r>
          </a:p>
          <a:p>
            <a:r>
              <a:rPr lang="cs-CZ" dirty="0"/>
              <a:t>(4) Zadavatel stanoví pro </a:t>
            </a:r>
            <a:r>
              <a:rPr lang="cs-CZ" b="1" dirty="0"/>
              <a:t>podání nabídek přiměřenou </a:t>
            </a:r>
            <a:r>
              <a:rPr lang="cs-CZ" dirty="0"/>
              <a:t>lhůtu, která počne běžet nejdříve od okamžiku ukončení jednání.</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20</a:t>
            </a:fld>
            <a:endParaRPr lang="cs-CZ"/>
          </a:p>
        </p:txBody>
      </p:sp>
    </p:spTree>
    <p:extLst>
      <p:ext uri="{BB962C8B-B14F-4D97-AF65-F5344CB8AC3E}">
        <p14:creationId xmlns:p14="http://schemas.microsoft.com/office/powerpoint/2010/main" val="19554370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120900" cy="1590675"/>
          </a:xfrm>
        </p:spPr>
      </p:sp>
      <p:sp>
        <p:nvSpPr>
          <p:cNvPr id="3" name="Zástupný symbol pro poznámky 2"/>
          <p:cNvSpPr>
            <a:spLocks noGrp="1"/>
          </p:cNvSpPr>
          <p:nvPr>
            <p:ph type="body" idx="1"/>
          </p:nvPr>
        </p:nvSpPr>
        <p:spPr>
          <a:xfrm>
            <a:off x="679768" y="2335213"/>
            <a:ext cx="5438140" cy="6846927"/>
          </a:xfrm>
        </p:spPr>
        <p:txBody>
          <a:bodyPr>
            <a:normAutofit fontScale="77500" lnSpcReduction="20000"/>
          </a:bodyPr>
          <a:lstStyle/>
          <a:p>
            <a:pPr algn="ctr"/>
            <a:r>
              <a:rPr lang="cs-CZ" dirty="0"/>
              <a:t>§ 63  Obecné podmínky použití</a:t>
            </a:r>
          </a:p>
          <a:p>
            <a:r>
              <a:rPr lang="cs-CZ" dirty="0"/>
              <a:t>(1) Zadavatel může použít jednací řízení bez uveřejnění, pokud </a:t>
            </a:r>
            <a:r>
              <a:rPr lang="cs-CZ" b="1" dirty="0"/>
              <a:t>podstatně nezměnil zadávací podmínky oproti předchozímu</a:t>
            </a:r>
            <a:r>
              <a:rPr lang="cs-CZ" dirty="0"/>
              <a:t> otevřenému řízení, užšímu řízení nebo zjednodušenému podlimitnímu řízení, v němž</a:t>
            </a:r>
          </a:p>
          <a:p>
            <a:r>
              <a:rPr lang="cs-CZ" dirty="0"/>
              <a:t>a) nebyly podány </a:t>
            </a:r>
            <a:r>
              <a:rPr lang="cs-CZ" b="1" dirty="0"/>
              <a:t>žádné nabídky </a:t>
            </a:r>
            <a:r>
              <a:rPr lang="cs-CZ" dirty="0"/>
              <a:t>nebo </a:t>
            </a:r>
            <a:r>
              <a:rPr lang="cs-CZ" b="1" dirty="0"/>
              <a:t>žádosti o účast</a:t>
            </a:r>
            <a:r>
              <a:rPr lang="cs-CZ" dirty="0"/>
              <a:t>,</a:t>
            </a:r>
          </a:p>
          <a:p>
            <a:r>
              <a:rPr lang="cs-CZ" dirty="0"/>
              <a:t>b) podané nabídky </a:t>
            </a:r>
            <a:r>
              <a:rPr lang="cs-CZ" b="1" dirty="0">
                <a:highlight>
                  <a:srgbClr val="FFFF00"/>
                </a:highlight>
              </a:rPr>
              <a:t>bez zásadních změn</a:t>
            </a:r>
            <a:r>
              <a:rPr lang="cs-CZ" b="1" dirty="0"/>
              <a:t> nemohou uspokojit požadavky zadavatele na předmět veřejné zakázky</a:t>
            </a:r>
            <a:r>
              <a:rPr lang="cs-CZ" dirty="0"/>
              <a:t>, nebo</a:t>
            </a:r>
          </a:p>
          <a:p>
            <a:r>
              <a:rPr lang="cs-CZ" dirty="0"/>
              <a:t>c) účastníci zadávacího řízení </a:t>
            </a:r>
            <a:r>
              <a:rPr lang="cs-CZ" b="1" dirty="0"/>
              <a:t>nesplnili podmínky účasti</a:t>
            </a:r>
            <a:r>
              <a:rPr lang="cs-CZ" dirty="0"/>
              <a:t> v žádosti o účast.</a:t>
            </a:r>
          </a:p>
          <a:p>
            <a:r>
              <a:rPr lang="cs-CZ" dirty="0"/>
              <a:t>(2) Zadavatel je povinen důvod pro použití jednacího řízení bez uveřejnění podle odstavce 1 oznámit Evropské komisi na její žádost.</a:t>
            </a:r>
          </a:p>
          <a:p>
            <a:r>
              <a:rPr lang="cs-CZ" dirty="0"/>
              <a:t>(3) Zadavatel může také použít jednací řízení bez uveřejnění, pokud veřejná zakázka může </a:t>
            </a:r>
            <a:r>
              <a:rPr lang="cs-CZ" b="1" dirty="0"/>
              <a:t>být splněna pouze určitým dodavatelem</a:t>
            </a:r>
            <a:r>
              <a:rPr lang="cs-CZ" dirty="0"/>
              <a:t>, neboť</a:t>
            </a:r>
          </a:p>
          <a:p>
            <a:r>
              <a:rPr lang="cs-CZ" dirty="0"/>
              <a:t>a) předmětem plnění veřejné zakázky je </a:t>
            </a:r>
            <a:r>
              <a:rPr lang="cs-CZ" b="1" dirty="0"/>
              <a:t>umělecké dílo nebo výkon</a:t>
            </a:r>
            <a:r>
              <a:rPr lang="cs-CZ" dirty="0"/>
              <a:t>,</a:t>
            </a:r>
          </a:p>
          <a:p>
            <a:r>
              <a:rPr lang="cs-CZ" dirty="0"/>
              <a:t>b) z </a:t>
            </a:r>
            <a:r>
              <a:rPr lang="cs-CZ" b="1" dirty="0"/>
              <a:t>technických důvodů neexistuje hospodářská soutěž</a:t>
            </a:r>
            <a:r>
              <a:rPr lang="cs-CZ" dirty="0"/>
              <a:t>, nebo</a:t>
            </a:r>
          </a:p>
          <a:p>
            <a:r>
              <a:rPr lang="cs-CZ" dirty="0"/>
              <a:t>c) je to nezbytné z důvodu </a:t>
            </a:r>
            <a:r>
              <a:rPr lang="cs-CZ" b="1" dirty="0"/>
              <a:t>ochrany výhradních práv</a:t>
            </a:r>
            <a:r>
              <a:rPr lang="cs-CZ" dirty="0"/>
              <a:t> včetně práv duševního vlastnictví.</a:t>
            </a:r>
          </a:p>
          <a:p>
            <a:r>
              <a:rPr lang="cs-CZ" dirty="0"/>
              <a:t>(4) Podmínky podle odstavce 3 písm. b) a c) jsou splněny pouze v takovém případě, že </a:t>
            </a:r>
            <a:r>
              <a:rPr lang="cs-CZ" b="1" dirty="0"/>
              <a:t>nelze využít jiného </a:t>
            </a:r>
            <a:r>
              <a:rPr lang="cs-CZ" b="1" dirty="0">
                <a:highlight>
                  <a:srgbClr val="FFFF00"/>
                </a:highlight>
              </a:rPr>
              <a:t>přiměřeného řešení </a:t>
            </a:r>
            <a:r>
              <a:rPr lang="cs-CZ" b="1" dirty="0"/>
              <a:t> a že zadavatel nestanovil zadávací podmínky veřejné zakázky s cílem vyloučit hospodářskou soutěž.</a:t>
            </a:r>
          </a:p>
          <a:p>
            <a:r>
              <a:rPr lang="cs-CZ" dirty="0"/>
              <a:t>(5) Zadavatel může použít jednací řízení bez uveřejnění také, pokud je to </a:t>
            </a:r>
            <a:r>
              <a:rPr lang="cs-CZ" b="1" dirty="0"/>
              <a:t>nezbytné v důsledku krajně naléhavé okolnosti</a:t>
            </a:r>
            <a:r>
              <a:rPr lang="cs-CZ" dirty="0"/>
              <a:t>, kterou zadavatel </a:t>
            </a:r>
            <a:r>
              <a:rPr lang="cs-CZ" b="1" dirty="0"/>
              <a:t>nemohl předvídat </a:t>
            </a:r>
            <a:r>
              <a:rPr lang="cs-CZ" dirty="0"/>
              <a:t>a ani ji </a:t>
            </a:r>
            <a:r>
              <a:rPr lang="cs-CZ" b="1" dirty="0"/>
              <a:t>nezpůsobil</a:t>
            </a:r>
            <a:r>
              <a:rPr lang="cs-CZ" dirty="0"/>
              <a:t>, a </a:t>
            </a:r>
            <a:r>
              <a:rPr lang="cs-CZ" b="1" dirty="0"/>
              <a:t>nelze dodržet lhůty </a:t>
            </a:r>
            <a:r>
              <a:rPr lang="cs-CZ" dirty="0"/>
              <a:t>pro otevřené řízení, užší řízení nebo jednací řízení s uveřejněním.</a:t>
            </a:r>
          </a:p>
          <a:p>
            <a:pPr algn="ctr"/>
            <a:r>
              <a:rPr lang="cs-CZ" dirty="0"/>
              <a:t>§ 64 Podmínky použití pro veřejné zakázky na dodávky</a:t>
            </a:r>
          </a:p>
          <a:p>
            <a:r>
              <a:rPr lang="cs-CZ" dirty="0"/>
              <a:t>V případě veřejné zakázky na dodávky může zadavatel použít jednací řízení bez uveřejnění také, pokud</a:t>
            </a:r>
          </a:p>
          <a:p>
            <a:r>
              <a:rPr lang="cs-CZ" dirty="0"/>
              <a:t>a) je dodávané zboží vyráběno pouze pro </a:t>
            </a:r>
            <a:r>
              <a:rPr lang="cs-CZ" b="1" dirty="0"/>
              <a:t>účely výzkumu, pokusu, studia nebo vývoje</a:t>
            </a:r>
            <a:r>
              <a:rPr lang="cs-CZ" dirty="0"/>
              <a:t>; taková veřejná zakázka však nesmí zahrnovat dodávku určenou pro výrobu ve velkém rozsahu prováděnou za účelem dosažení hospodářské rentability nebo za účelem pokrytí nákladů zadavatele spojených s výzkumem nebo vývojem,</a:t>
            </a:r>
          </a:p>
          <a:p>
            <a:r>
              <a:rPr lang="cs-CZ" dirty="0"/>
              <a:t>b) jde o </a:t>
            </a:r>
            <a:r>
              <a:rPr lang="cs-CZ" b="1" dirty="0"/>
              <a:t>dodatečné dodávky od téhož dodavatele</a:t>
            </a:r>
            <a:r>
              <a:rPr lang="cs-CZ" dirty="0"/>
              <a:t>, které jsou určeny jako částečná náhrada předchozí dodávky nebo k rozšíření stávajícího rozsahu dodávky, a to za předpokladu, že by změna dodavatele nutila zadavatele pořizovat dodávky s odlišnými technickými vlastnostmi, což by mělo za následek neslučitelnost s původním plněním nebo by znamenaly nepřiměřené technické obtíže při provozu a údržbě; dodatečné dodávky podle tohoto písmene mohou být pořizovány nejdéle 3 roky od uzavření původní smlouvy, pokud delší doba není odůvodněna zvláštními okolnostmi,</a:t>
            </a:r>
          </a:p>
          <a:p>
            <a:r>
              <a:rPr lang="cs-CZ" dirty="0"/>
              <a:t>c) jde o dodávky kupované na </a:t>
            </a:r>
            <a:r>
              <a:rPr lang="cs-CZ" b="1" dirty="0"/>
              <a:t>komoditních burzách</a:t>
            </a:r>
            <a:r>
              <a:rPr lang="cs-CZ" dirty="0"/>
              <a:t>, nebo</a:t>
            </a:r>
          </a:p>
          <a:p>
            <a:r>
              <a:rPr lang="cs-CZ" dirty="0"/>
              <a:t>d) jde o dodávky pořizované za </a:t>
            </a:r>
            <a:r>
              <a:rPr lang="cs-CZ" b="1" dirty="0"/>
              <a:t>zvláště výhodných podmínek </a:t>
            </a:r>
            <a:r>
              <a:rPr lang="cs-CZ" dirty="0"/>
              <a:t>od dodavatele, který je v </a:t>
            </a:r>
            <a:r>
              <a:rPr lang="cs-CZ" b="1" dirty="0"/>
              <a:t>likvidaci</a:t>
            </a:r>
            <a:r>
              <a:rPr lang="cs-CZ" dirty="0"/>
              <a:t>, nebo v případě, že je vůči dodavateli vedeno </a:t>
            </a:r>
            <a:r>
              <a:rPr lang="cs-CZ" b="1" dirty="0"/>
              <a:t>insolvenční řízení</a:t>
            </a:r>
            <a:r>
              <a:rPr lang="cs-CZ" dirty="0"/>
              <a:t>, od osoby oprávněné disponovat s majetkovou podstatou.</a:t>
            </a:r>
          </a:p>
          <a:p>
            <a:pPr algn="ctr"/>
            <a:r>
              <a:rPr lang="cs-CZ" dirty="0"/>
              <a:t>§ 65 Podmínky použití pro veřejné zakázky na služby</a:t>
            </a:r>
          </a:p>
          <a:p>
            <a:r>
              <a:rPr lang="cs-CZ" dirty="0"/>
              <a:t>(1) V případě veřejné zakázky na služby může zadavatel použít jednací řízení bez uveřejnění rovněž, pokud je veřejná zakázka zadávána </a:t>
            </a:r>
            <a:r>
              <a:rPr lang="cs-CZ" b="1" dirty="0"/>
              <a:t>v návaznosti na soutěž o návrh </a:t>
            </a:r>
            <a:r>
              <a:rPr lang="cs-CZ" dirty="0"/>
              <a:t>podle § 143, podle jejíchž pravidel má zadavatel v úmyslu veřejnou zakázku zadat účastníkovi soutěže o návrh, jehož návrh bude vybrán. V případě více vybraných návrhů zadavatel vyzve k jednání v jednacím řízení bez uveřejnění všechny účastníky soutěže o návrh, jejichž návrhy byly vybrány.</a:t>
            </a:r>
          </a:p>
          <a:p>
            <a:r>
              <a:rPr lang="cs-CZ" dirty="0"/>
              <a:t>(2) Do předpokládané hodnoty veřejné zakázky zadávané podle odstavce 1 se zahrne i předpokládaná výše cen, odměn nebo jiných plateb, které zadavatel poskytne účastníkům soutěže o návrh.</a:t>
            </a:r>
          </a:p>
          <a:p>
            <a:r>
              <a:rPr lang="cs-CZ" dirty="0"/>
              <a:t>(3) Předmětem veřejné zakázky zadávané podle odstavce 1 </a:t>
            </a:r>
            <a:r>
              <a:rPr lang="cs-CZ" b="1" dirty="0"/>
              <a:t>nesmí být vlastní realizace návrhu</a:t>
            </a:r>
            <a:r>
              <a:rPr lang="cs-CZ" dirty="0"/>
              <a:t>. To neplatí v případech, kdy to odůvodňuje povaha předmětu soutěže o návrh.</a:t>
            </a:r>
          </a:p>
          <a:p>
            <a:pPr algn="ctr"/>
            <a:r>
              <a:rPr lang="cs-CZ" dirty="0"/>
              <a:t>§ 66 Podmínky použití pro veřejné zakázky na služby nebo stavební práce</a:t>
            </a:r>
          </a:p>
          <a:p>
            <a:r>
              <a:rPr lang="cs-CZ" dirty="0"/>
              <a:t>V případě veřejné zakázky na služby nebo stavební práce může zadavatel použít jednací řízení bez uveřejnění rovněž, pokud jde o </a:t>
            </a:r>
            <a:r>
              <a:rPr lang="cs-CZ" b="1" dirty="0"/>
              <a:t>nové služby nebo nové stavební práce spočívající v opakování obdobných </a:t>
            </a:r>
            <a:r>
              <a:rPr lang="cs-CZ" dirty="0"/>
              <a:t>služeb nebo stavebních prací </a:t>
            </a:r>
            <a:r>
              <a:rPr lang="cs-CZ" b="1" dirty="0"/>
              <a:t>jako v původní veřejné zakázce</a:t>
            </a:r>
            <a:r>
              <a:rPr lang="cs-CZ" dirty="0"/>
              <a:t> a </a:t>
            </a:r>
            <a:r>
              <a:rPr lang="cs-CZ" b="1" dirty="0"/>
              <a:t>odpovídající </a:t>
            </a:r>
            <a:r>
              <a:rPr lang="cs-CZ" dirty="0"/>
              <a:t>původní veřejné zakázce, a to za předpokladu, že</a:t>
            </a:r>
          </a:p>
          <a:p>
            <a:r>
              <a:rPr lang="cs-CZ" dirty="0"/>
              <a:t>a) nové služby nebo nové stavební práce budou zadány </a:t>
            </a:r>
            <a:r>
              <a:rPr lang="cs-CZ" b="1" dirty="0"/>
              <a:t>témuž dodavateli</a:t>
            </a:r>
            <a:r>
              <a:rPr lang="cs-CZ" dirty="0"/>
              <a:t>,</a:t>
            </a:r>
          </a:p>
          <a:p>
            <a:r>
              <a:rPr lang="cs-CZ" dirty="0"/>
              <a:t>b) v zadávací dokumentaci původního zadávacího řízení, jehož zahájení bylo uveřejněno způsobem podle § 212 nebo § 53 odst. 1, byla podle § 100 odst. 3 </a:t>
            </a:r>
            <a:r>
              <a:rPr lang="cs-CZ" b="1" dirty="0"/>
              <a:t>uvedena možnost </a:t>
            </a:r>
            <a:r>
              <a:rPr lang="cs-CZ" dirty="0"/>
              <a:t>zadat veřejnou zakázku na nové služby nebo nové stavební práce v jednacím řízení bez uveřejnění a zároveň byl uveden rozsah nových služeb nebo nových stavebních prací,</a:t>
            </a:r>
          </a:p>
          <a:p>
            <a:r>
              <a:rPr lang="cs-CZ" dirty="0"/>
              <a:t>c) předpokládaná hodnota veřejné zakázky na nové služby nebo nové stavební práce byla zahrnuta podle § 16 odst. 3 do předpokládané hodnoty původní veřejné zakázky,</a:t>
            </a:r>
          </a:p>
          <a:p>
            <a:r>
              <a:rPr lang="cs-CZ" dirty="0"/>
              <a:t>d) jednací řízení bez uveřejnění bude zahájeno </a:t>
            </a:r>
            <a:r>
              <a:rPr lang="cs-CZ" b="1" dirty="0"/>
              <a:t>do 3 let</a:t>
            </a:r>
            <a:r>
              <a:rPr lang="cs-CZ" dirty="0"/>
              <a:t> ode dne uzavření smlouvy na původní veřejnou zakázku a</a:t>
            </a:r>
          </a:p>
          <a:p>
            <a:r>
              <a:rPr lang="cs-CZ" dirty="0"/>
              <a:t>e) skutečná cena bez daně z přidané hodnoty veřejné zakázky za nové služby nebo nové stavební práce nepřesáhne o více než 30 % jejich předpokládanou hodnotu </a:t>
            </a:r>
            <a:r>
              <a:rPr lang="cs-CZ" dirty="0">
                <a:highlight>
                  <a:srgbClr val="FFFF00"/>
                </a:highlight>
              </a:rPr>
              <a:t>podle písmene c) </a:t>
            </a:r>
            <a:r>
              <a:rPr lang="cs-CZ" dirty="0"/>
              <a:t>ani nepřesahuje </a:t>
            </a:r>
            <a:r>
              <a:rPr lang="cs-CZ" b="1" dirty="0"/>
              <a:t>30 %</a:t>
            </a:r>
            <a:r>
              <a:rPr lang="cs-CZ" dirty="0"/>
              <a:t> ceny původní veřejné zakázky.</a:t>
            </a:r>
          </a:p>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21</a:t>
            </a:fld>
            <a:endParaRPr lang="cs-CZ"/>
          </a:p>
        </p:txBody>
      </p:sp>
    </p:spTree>
    <p:extLst>
      <p:ext uri="{BB962C8B-B14F-4D97-AF65-F5344CB8AC3E}">
        <p14:creationId xmlns:p14="http://schemas.microsoft.com/office/powerpoint/2010/main" val="20740427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a:xfrm>
            <a:off x="679767" y="4715113"/>
            <a:ext cx="5438140" cy="4466987"/>
          </a:xfrm>
        </p:spPr>
        <p:txBody>
          <a:bodyPr>
            <a:normAutofit fontScale="77500" lnSpcReduction="20000"/>
          </a:bodyPr>
          <a:lstStyle/>
          <a:p>
            <a:pPr algn="ctr"/>
            <a:r>
              <a:rPr lang="cs-CZ" dirty="0"/>
              <a:t>§ 68</a:t>
            </a:r>
          </a:p>
          <a:p>
            <a:r>
              <a:rPr lang="cs-CZ" dirty="0"/>
              <a:t>(1) Zadavatel je oprávněn použít řízení se soutěžním dialogem za splnění podmínek uvedených v § 60.</a:t>
            </a:r>
          </a:p>
          <a:p>
            <a:r>
              <a:rPr lang="cs-CZ" dirty="0"/>
              <a:t>(2) Zadavatel zahajuje řízení se soutěžním dialogem odesláním </a:t>
            </a:r>
            <a:r>
              <a:rPr lang="cs-CZ" b="1" dirty="0"/>
              <a:t>oznámení o zahájení </a:t>
            </a:r>
            <a:r>
              <a:rPr lang="cs-CZ" dirty="0"/>
              <a:t>zadávacího řízení k uveřejnění způsobem podle § 212, kterým vyzývá neomezený počet dodavatelů k podání žádosti o účast.</a:t>
            </a:r>
          </a:p>
          <a:p>
            <a:r>
              <a:rPr lang="cs-CZ" dirty="0"/>
              <a:t>(3) Zadavatel stanoví lhůtu pro podání </a:t>
            </a:r>
            <a:r>
              <a:rPr lang="cs-CZ" b="1" dirty="0"/>
              <a:t>žádostí o účast </a:t>
            </a:r>
            <a:r>
              <a:rPr lang="cs-CZ" dirty="0"/>
              <a:t>na nejméně </a:t>
            </a:r>
            <a:r>
              <a:rPr lang="cs-CZ" b="1" dirty="0"/>
              <a:t>30 dnů </a:t>
            </a:r>
            <a:r>
              <a:rPr lang="cs-CZ" dirty="0"/>
              <a:t>od zahájení zadávacího řízení. Zadavatel v zadávací dokumentaci stanoví předpokládaný časový rozvrh soutěžního dialogu.</a:t>
            </a:r>
          </a:p>
          <a:p>
            <a:r>
              <a:rPr lang="cs-CZ" dirty="0"/>
              <a:t>(4) Zadavatel posoudí soulad žádosti o účast se zadávacími podmínkami a provede </a:t>
            </a:r>
            <a:r>
              <a:rPr lang="cs-CZ" b="1" dirty="0"/>
              <a:t>snížení počtu účastníků </a:t>
            </a:r>
            <a:r>
              <a:rPr lang="cs-CZ" dirty="0"/>
              <a:t>zadávacího řízení podle § 111, pokud si tak vyhradil v oznámení o zahájení zadávacího řízení. Zadavatel vyloučí z účasti v zadávacím řízení účastníky, jejichž žádost o účast nesplňuje zadávací podmínky nebo nebyli vybráni při snížení počtu účastníků zadávacího řízení. Nevyloučené účastníky zadávacího řízení </a:t>
            </a:r>
            <a:r>
              <a:rPr lang="cs-CZ" b="1" dirty="0"/>
              <a:t>vyzve k účasti v soutěžním dialogu</a:t>
            </a:r>
            <a:r>
              <a:rPr lang="cs-CZ" dirty="0"/>
              <a:t>. Výzva k účasti v soutěžním dialogu musí obsahovat náležitosti stanovené v příloze č. 6 k tomuto zákonu.</a:t>
            </a:r>
          </a:p>
          <a:p>
            <a:endParaRPr lang="cs-CZ" dirty="0"/>
          </a:p>
          <a:p>
            <a:pPr algn="ctr"/>
            <a:r>
              <a:rPr lang="cs-CZ" dirty="0"/>
              <a:t>§ 69 Průběh soutěžního dialogu</a:t>
            </a:r>
          </a:p>
          <a:p>
            <a:r>
              <a:rPr lang="cs-CZ" dirty="0"/>
              <a:t>(1) Zadavatel s účastníky zadávacího řízení vede </a:t>
            </a:r>
            <a:r>
              <a:rPr lang="cs-CZ" b="1" dirty="0"/>
              <a:t>soutěžní dialog s cílem nalézt řešení způsobilá splnit potřeby zadavatele</a:t>
            </a:r>
            <a:r>
              <a:rPr lang="cs-CZ" dirty="0"/>
              <a:t>.</a:t>
            </a:r>
          </a:p>
          <a:p>
            <a:r>
              <a:rPr lang="cs-CZ" dirty="0"/>
              <a:t>(2) Zadavatel může během soutěžního dialogu projednat veřejnou zakázku </a:t>
            </a:r>
            <a:r>
              <a:rPr lang="cs-CZ" b="1" dirty="0"/>
              <a:t>ze všech hledisek</a:t>
            </a:r>
            <a:r>
              <a:rPr lang="cs-CZ" dirty="0"/>
              <a:t>.</a:t>
            </a:r>
          </a:p>
          <a:p>
            <a:r>
              <a:rPr lang="cs-CZ" dirty="0"/>
              <a:t>(3) Informace o řešení a důvěrné informace podle § 218 odst. 1 je zadavatel v průběhu soutěžního dialogu oprávněn sdělit ostatním účastníkům zadávacího řízení pouze na základě písemného souhlasu účastníka zadávacího řízení uděleného ve vztahu ke konkrétní informaci.</a:t>
            </a:r>
          </a:p>
          <a:p>
            <a:r>
              <a:rPr lang="cs-CZ" dirty="0"/>
              <a:t>(4) Soutěžní dialog může probíhat </a:t>
            </a:r>
            <a:r>
              <a:rPr lang="cs-CZ" b="1" dirty="0"/>
              <a:t>v postupných fázích s cílem snížit počet řešení</a:t>
            </a:r>
            <a:r>
              <a:rPr lang="cs-CZ" dirty="0"/>
              <a:t>, o nichž se bude jednat, podle § 112, pokud si tak zadavatel vyhradil v oznámení o zahájení zadávacího řízení.</a:t>
            </a:r>
          </a:p>
          <a:p>
            <a:r>
              <a:rPr lang="cs-CZ" dirty="0"/>
              <a:t>(5) Zadavatel pokračuje v soutěžním dialogu do doby, než rozhodne, zda předložená </a:t>
            </a:r>
            <a:r>
              <a:rPr lang="cs-CZ" b="1" dirty="0"/>
              <a:t>řešení jsou vhodná</a:t>
            </a:r>
            <a:r>
              <a:rPr lang="cs-CZ" dirty="0"/>
              <a:t>. Účastníka zadávacího řízení, jehož řešení není vhodné, ze zadávacího řízení vyloučí.</a:t>
            </a:r>
          </a:p>
          <a:p>
            <a:r>
              <a:rPr lang="cs-CZ" dirty="0"/>
              <a:t>(6) O </a:t>
            </a:r>
            <a:r>
              <a:rPr lang="cs-CZ" b="1" dirty="0"/>
              <a:t>ukončení soutěžního dialogu </a:t>
            </a:r>
            <a:r>
              <a:rPr lang="cs-CZ" dirty="0"/>
              <a:t>zadavatel neprodleně </a:t>
            </a:r>
            <a:r>
              <a:rPr lang="cs-CZ" b="1" dirty="0"/>
              <a:t>informuje </a:t>
            </a:r>
            <a:r>
              <a:rPr lang="cs-CZ" dirty="0"/>
              <a:t>účastníky zadávacího řízení</a:t>
            </a:r>
            <a:r>
              <a:rPr lang="cs-CZ" dirty="0">
                <a:highlight>
                  <a:srgbClr val="FFFF00"/>
                </a:highlight>
              </a:rPr>
              <a:t>. Účastníkům zadávacího řízení zašle písemnou </a:t>
            </a:r>
            <a:r>
              <a:rPr lang="cs-CZ" b="1" dirty="0">
                <a:highlight>
                  <a:srgbClr val="FFFF00"/>
                </a:highlight>
              </a:rPr>
              <a:t>výzvu k podání nabídek na nalezená řešení</a:t>
            </a:r>
            <a:r>
              <a:rPr lang="cs-CZ" dirty="0">
                <a:highlight>
                  <a:srgbClr val="FFFF00"/>
                </a:highlight>
              </a:rPr>
              <a:t>, a to všem současně</a:t>
            </a:r>
            <a:r>
              <a:rPr lang="cs-CZ" dirty="0"/>
              <a:t>. Výzva k podání nabídek musí obsahovat náležitosti stanovené v příloze č. 6 k tomuto zákonu. Nabídka musí obsahovat všechny aspekty řešení.</a:t>
            </a:r>
          </a:p>
          <a:p>
            <a:r>
              <a:rPr lang="cs-CZ" dirty="0"/>
              <a:t>(7) Zadavatel může vyzvat účastníka zadávacího řízení k objasnění, upřesnění nebo </a:t>
            </a:r>
            <a:r>
              <a:rPr lang="cs-CZ" b="1" dirty="0"/>
              <a:t>úpravě jeho nabídky</a:t>
            </a:r>
            <a:r>
              <a:rPr lang="cs-CZ" dirty="0"/>
              <a:t>, pokud to nepovede k takové změně nabídky nebo zadávacích podmínek, která by ohrozila hospodářskou soutěž nebo měla diskriminační účinky.</a:t>
            </a:r>
          </a:p>
          <a:p>
            <a:r>
              <a:rPr lang="cs-CZ" dirty="0"/>
              <a:t>(8) Zadavatel může s vybraným dodavatelem vést jednání za účelem </a:t>
            </a:r>
            <a:r>
              <a:rPr lang="cs-CZ" b="1" dirty="0"/>
              <a:t>potvrzení jeho nabídky </a:t>
            </a:r>
            <a:r>
              <a:rPr lang="cs-CZ" dirty="0"/>
              <a:t>a upřesnění smluvních podmínek, pokud to </a:t>
            </a:r>
            <a:r>
              <a:rPr lang="cs-CZ" b="1" dirty="0"/>
              <a:t>nepovede ke změně základních parametrů nabídky </a:t>
            </a:r>
            <a:r>
              <a:rPr lang="cs-CZ" dirty="0"/>
              <a:t>nebo zadávacích podmínek a tyto změny by neohrozily hospodářskou soutěž nebo by neměly diskriminační účinky.</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22</a:t>
            </a:fld>
            <a:endParaRPr lang="cs-CZ"/>
          </a:p>
        </p:txBody>
      </p:sp>
    </p:spTree>
    <p:extLst>
      <p:ext uri="{BB962C8B-B14F-4D97-AF65-F5344CB8AC3E}">
        <p14:creationId xmlns:p14="http://schemas.microsoft.com/office/powerpoint/2010/main" val="25366064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70000" lnSpcReduction="20000"/>
          </a:bodyPr>
          <a:lstStyle/>
          <a:p>
            <a:pPr algn="ctr"/>
            <a:r>
              <a:rPr lang="cs-CZ" dirty="0"/>
              <a:t>§ 3 Druhy zadávacích řízení</a:t>
            </a:r>
          </a:p>
          <a:p>
            <a:r>
              <a:rPr lang="cs-CZ" dirty="0"/>
              <a:t>Zadávacím řízením se pro účely tohoto zákona rozumí</a:t>
            </a:r>
          </a:p>
          <a:p>
            <a:r>
              <a:rPr lang="cs-CZ" dirty="0"/>
              <a:t>a) zjednodušené podlimitní řízení,</a:t>
            </a:r>
          </a:p>
          <a:p>
            <a:r>
              <a:rPr lang="cs-CZ" dirty="0"/>
              <a:t>b) otevřené řízení,</a:t>
            </a:r>
          </a:p>
          <a:p>
            <a:r>
              <a:rPr lang="cs-CZ" dirty="0"/>
              <a:t>c) užší řízení,</a:t>
            </a:r>
          </a:p>
          <a:p>
            <a:r>
              <a:rPr lang="cs-CZ" dirty="0"/>
              <a:t>d) jednací řízení s uveřejněním,</a:t>
            </a:r>
          </a:p>
          <a:p>
            <a:r>
              <a:rPr lang="cs-CZ" dirty="0"/>
              <a:t>e) jednací řízení bez uveřejnění,</a:t>
            </a:r>
          </a:p>
          <a:p>
            <a:r>
              <a:rPr lang="cs-CZ" dirty="0"/>
              <a:t>f) řízení se soutěžním dialogem,</a:t>
            </a:r>
          </a:p>
          <a:p>
            <a:r>
              <a:rPr lang="cs-CZ" dirty="0"/>
              <a:t>g) řízení o inovačním partnerství,</a:t>
            </a:r>
          </a:p>
          <a:p>
            <a:r>
              <a:rPr lang="cs-CZ" dirty="0"/>
              <a:t>h) koncesní řízení, nebo</a:t>
            </a:r>
          </a:p>
          <a:p>
            <a:r>
              <a:rPr lang="cs-CZ" dirty="0"/>
              <a:t>i) </a:t>
            </a:r>
            <a:r>
              <a:rPr lang="cs-CZ" b="1" dirty="0"/>
              <a:t>řízení pro zadání veřejné zakázky ve zjednodušeném režimu</a:t>
            </a:r>
            <a:r>
              <a:rPr lang="cs-CZ" dirty="0"/>
              <a:t>.</a:t>
            </a:r>
          </a:p>
          <a:p>
            <a:endParaRPr lang="cs-CZ" dirty="0"/>
          </a:p>
          <a:p>
            <a:pPr algn="ctr"/>
            <a:r>
              <a:rPr lang="cs-CZ" dirty="0"/>
              <a:t>§ 129</a:t>
            </a:r>
          </a:p>
          <a:p>
            <a:r>
              <a:rPr lang="cs-CZ" dirty="0"/>
              <a:t>(1) Ve zjednodušeném režimu zadává zadavatel </a:t>
            </a:r>
            <a:r>
              <a:rPr lang="cs-CZ" b="1" dirty="0"/>
              <a:t>veřejné zakázky, včetně koncesí </a:t>
            </a:r>
            <a:r>
              <a:rPr lang="cs-CZ" dirty="0"/>
              <a:t>podle § 174, </a:t>
            </a:r>
            <a:r>
              <a:rPr lang="cs-CZ" b="1" dirty="0"/>
              <a:t>na sociální a jiné zvláštní služby uvedené v příloze č. 4 </a:t>
            </a:r>
            <a:r>
              <a:rPr lang="cs-CZ" dirty="0"/>
              <a:t>k tomuto zákonu. To platí i v případě, že součástí předmětu veřejné zakázky jsou i služby v této příloze neuvedené, pokud jejich předpokládaná hodnota je nižší, než je předpokládaná hodnota služeb uvedených v příloze č. 4 k tomuto zákonu.</a:t>
            </a:r>
          </a:p>
          <a:p>
            <a:r>
              <a:rPr lang="cs-CZ" dirty="0"/>
              <a:t>(2) Zadavatel při zadávání veřejné zakázky ve zjednodušeném režimu postupuje </a:t>
            </a:r>
            <a:r>
              <a:rPr lang="cs-CZ" b="1" dirty="0"/>
              <a:t>podle této části a použije také části první, druhou, desátou až třináctou</a:t>
            </a:r>
            <a:r>
              <a:rPr lang="cs-CZ" dirty="0"/>
              <a:t>. Pro zadání veřejné zakázky ve zjednodušeném režimu může zadavatel použít</a:t>
            </a:r>
          </a:p>
          <a:p>
            <a:r>
              <a:rPr lang="cs-CZ" dirty="0"/>
              <a:t>a) </a:t>
            </a:r>
            <a:r>
              <a:rPr lang="cs-CZ" b="1" dirty="0"/>
              <a:t>řízení pro zadání veřejné zakázky ve zjednodušeném režimu</a:t>
            </a:r>
            <a:r>
              <a:rPr lang="cs-CZ" dirty="0"/>
              <a:t>, nejde-li o koncesi, nebo</a:t>
            </a:r>
          </a:p>
          <a:p>
            <a:r>
              <a:rPr lang="cs-CZ" dirty="0"/>
              <a:t>b</a:t>
            </a:r>
            <a:r>
              <a:rPr lang="cs-CZ" b="1" dirty="0"/>
              <a:t>) koncesní řízení</a:t>
            </a:r>
            <a:r>
              <a:rPr lang="cs-CZ" dirty="0"/>
              <a:t>, v němž se postupuje podle § 129a, jde-li o koncesi.</a:t>
            </a:r>
          </a:p>
          <a:p>
            <a:r>
              <a:rPr lang="cs-CZ" dirty="0">
                <a:highlight>
                  <a:srgbClr val="FFFF00"/>
                </a:highlight>
              </a:rPr>
              <a:t>(3) Zadavatel může použít také </a:t>
            </a:r>
            <a:r>
              <a:rPr lang="cs-CZ" b="1" dirty="0">
                <a:highlight>
                  <a:srgbClr val="FFFF00"/>
                </a:highlight>
              </a:rPr>
              <a:t>jiný druh zadávacího řízení</a:t>
            </a:r>
            <a:r>
              <a:rPr lang="cs-CZ" dirty="0">
                <a:highlight>
                  <a:srgbClr val="FFFF00"/>
                </a:highlight>
              </a:rPr>
              <a:t>, pokud jsou pro jeho použití splněny podmínky podle tohoto zákona.</a:t>
            </a:r>
          </a:p>
          <a:p>
            <a:r>
              <a:rPr lang="cs-CZ" dirty="0">
                <a:highlight>
                  <a:srgbClr val="FFFF00"/>
                </a:highlight>
              </a:rPr>
              <a:t> </a:t>
            </a:r>
          </a:p>
          <a:p>
            <a:pPr algn="ctr"/>
            <a:r>
              <a:rPr lang="cs-CZ" dirty="0">
                <a:highlight>
                  <a:srgbClr val="FFFF00"/>
                </a:highlight>
              </a:rPr>
              <a:t>§ 129a Řízení pro zadání veřejné zakázky ve zjednodušeném režimu a koncesní řízení ve zjednodušeném režimu</a:t>
            </a:r>
          </a:p>
          <a:p>
            <a:r>
              <a:rPr lang="cs-CZ" dirty="0">
                <a:highlight>
                  <a:srgbClr val="FFFF00"/>
                </a:highlight>
              </a:rPr>
              <a:t>(1) Řízení pro zadání veřejné zakázky ve zjednodušeném režimu </a:t>
            </a:r>
            <a:r>
              <a:rPr lang="cs-CZ" b="1" dirty="0">
                <a:highlight>
                  <a:srgbClr val="FFFF00"/>
                </a:highlight>
              </a:rPr>
              <a:t>zahajuje</a:t>
            </a:r>
            <a:r>
              <a:rPr lang="cs-CZ" dirty="0">
                <a:highlight>
                  <a:srgbClr val="FFFF00"/>
                </a:highlight>
              </a:rPr>
              <a:t> zadavatel odesláním </a:t>
            </a:r>
            <a:r>
              <a:rPr lang="cs-CZ" b="1" dirty="0">
                <a:highlight>
                  <a:srgbClr val="FFFF00"/>
                </a:highlight>
              </a:rPr>
              <a:t>předběžného oznámení </a:t>
            </a:r>
            <a:r>
              <a:rPr lang="cs-CZ" dirty="0">
                <a:highlight>
                  <a:srgbClr val="FFFF00"/>
                </a:highlight>
              </a:rPr>
              <a:t>k uveřejnění způsobem podle § 212, pokud jím vyzývá k vyjádření předběžného zájmu, nebo odesláním </a:t>
            </a:r>
            <a:r>
              <a:rPr lang="cs-CZ" b="1" dirty="0">
                <a:highlight>
                  <a:srgbClr val="FFFF00"/>
                </a:highlight>
              </a:rPr>
              <a:t>oznámení o zahájení zadávacího řízení </a:t>
            </a:r>
            <a:r>
              <a:rPr lang="cs-CZ" dirty="0">
                <a:highlight>
                  <a:srgbClr val="FFFF00"/>
                </a:highlight>
              </a:rPr>
              <a:t>k uveřejnění způsobem podle § 212.</a:t>
            </a:r>
          </a:p>
          <a:p>
            <a:r>
              <a:rPr lang="cs-CZ" dirty="0">
                <a:highlight>
                  <a:srgbClr val="FFFF00"/>
                </a:highlight>
              </a:rPr>
              <a:t>(2) Koncesní řízení ve zjednodušeném režimu zahajuje zadavatel odesláním předběžného oznámení k uveřejnění způsobem podle § 212, pokud jím vyzývá k vyjádření předběžného zájmu.</a:t>
            </a:r>
          </a:p>
          <a:p>
            <a:r>
              <a:rPr lang="cs-CZ" dirty="0">
                <a:highlight>
                  <a:srgbClr val="FFFF00"/>
                </a:highlight>
              </a:rPr>
              <a:t>(3) V řízení pro zadání veřejné zakázky ve zjednodušeném režimu vyjadřují dodavatelé svůj předběžný zájem písemně.</a:t>
            </a:r>
          </a:p>
          <a:p>
            <a:r>
              <a:rPr lang="cs-CZ" dirty="0">
                <a:highlight>
                  <a:srgbClr val="FFFF00"/>
                </a:highlight>
              </a:rPr>
              <a:t>(4) </a:t>
            </a:r>
            <a:r>
              <a:rPr lang="cs-CZ" b="1" dirty="0">
                <a:highlight>
                  <a:srgbClr val="FFFF00"/>
                </a:highlight>
              </a:rPr>
              <a:t>Průběh zadávacího řízení určuje zadavatel s ohledem na specifika zadávaných služeb</a:t>
            </a:r>
            <a:r>
              <a:rPr lang="cs-CZ" dirty="0">
                <a:highlight>
                  <a:srgbClr val="FFFF00"/>
                </a:highlight>
              </a:rPr>
              <a:t>. Zadavatel může s účastníky zadávacího řízení </a:t>
            </a:r>
            <a:r>
              <a:rPr lang="cs-CZ" b="1" dirty="0">
                <a:highlight>
                  <a:srgbClr val="FFFF00"/>
                </a:highlight>
              </a:rPr>
              <a:t>jednat</a:t>
            </a:r>
            <a:r>
              <a:rPr lang="cs-CZ" dirty="0">
                <a:highlight>
                  <a:srgbClr val="FFFF00"/>
                </a:highlight>
              </a:rPr>
              <a:t>. Zadavatel může </a:t>
            </a:r>
            <a:r>
              <a:rPr lang="cs-CZ" b="1" dirty="0">
                <a:highlight>
                  <a:srgbClr val="FFFF00"/>
                </a:highlight>
              </a:rPr>
              <a:t>snížit počet </a:t>
            </a:r>
            <a:r>
              <a:rPr lang="cs-CZ" dirty="0">
                <a:highlight>
                  <a:srgbClr val="FFFF00"/>
                </a:highlight>
              </a:rPr>
              <a:t>účastníků zadávacího řízení nebo snížit počet předběžných nabídek nebo řešení. Zadavatel může v průběhu zadávacího řízení měnit nebo doplnit zadávací podmínky, pokud tím nejsou narušeny zásady podle § 6. Změněné nebo doplněné zadávací podmínky však musí nadále splňovat podmínky pro zjednodušený režim.</a:t>
            </a:r>
          </a:p>
          <a:p>
            <a:r>
              <a:rPr lang="cs-CZ" dirty="0">
                <a:highlight>
                  <a:srgbClr val="FFFF00"/>
                </a:highlight>
              </a:rPr>
              <a:t>(5) Při výběru dodavatele zadavatel v rámci kritérií kvality může zohlednit například potřeby zajištění kvality, návaznosti, dostupnosti a komplexnosti služeb, inovativnosti řešení, přínosu pro uživatele nebo kritéria udržitelnosti sociálních služeb.</a:t>
            </a:r>
          </a:p>
          <a:p>
            <a:r>
              <a:rPr lang="cs-CZ" dirty="0">
                <a:highlight>
                  <a:srgbClr val="FFFF00"/>
                </a:highlight>
              </a:rPr>
              <a:t>(6) Zadavatel odešle oznámení o výsledku zadávacího řízení k uveřejnění způsobem podle § 212 do 30 dnů a v případě koncesí do 48 dnů od</a:t>
            </a:r>
          </a:p>
          <a:p>
            <a:r>
              <a:rPr lang="cs-CZ" dirty="0">
                <a:highlight>
                  <a:srgbClr val="FFFF00"/>
                </a:highlight>
              </a:rPr>
              <a:t>a) ukončení zadávacího řízení, nebo</a:t>
            </a:r>
          </a:p>
          <a:p>
            <a:r>
              <a:rPr lang="cs-CZ" dirty="0">
                <a:highlight>
                  <a:srgbClr val="FFFF00"/>
                </a:highlight>
              </a:rPr>
              <a:t>b) konce každého čtvrtletí, pokud zadavatel výsledek zadávacího řízení uveřejňuje souhrnně.</a:t>
            </a:r>
          </a:p>
          <a:p>
            <a:pPr algn="ctr"/>
            <a:r>
              <a:rPr lang="cs-CZ" dirty="0"/>
              <a:t>§ 217</a:t>
            </a:r>
          </a:p>
          <a:p>
            <a:r>
              <a:rPr lang="cs-CZ" dirty="0"/>
              <a:t>(2) </a:t>
            </a:r>
            <a:r>
              <a:rPr lang="cs-CZ" b="1" dirty="0"/>
              <a:t>Písemná zpráva </a:t>
            </a:r>
            <a:r>
              <a:rPr lang="cs-CZ" dirty="0"/>
              <a:t>musí obsahovat alespoň</a:t>
            </a:r>
          </a:p>
          <a:p>
            <a:r>
              <a:rPr lang="cs-CZ" dirty="0"/>
              <a:t>i) </a:t>
            </a:r>
            <a:r>
              <a:rPr lang="cs-CZ" b="1" dirty="0"/>
              <a:t>odůvodnění použití zjednodušeného režimu</a:t>
            </a:r>
            <a:r>
              <a:rPr lang="cs-CZ" dirty="0"/>
              <a:t>, bylo-li použito,</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23</a:t>
            </a:fld>
            <a:endParaRPr lang="cs-CZ"/>
          </a:p>
        </p:txBody>
      </p:sp>
    </p:spTree>
    <p:extLst>
      <p:ext uri="{BB962C8B-B14F-4D97-AF65-F5344CB8AC3E}">
        <p14:creationId xmlns:p14="http://schemas.microsoft.com/office/powerpoint/2010/main" val="29983682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768600" cy="2078037"/>
          </a:xfrm>
        </p:spPr>
      </p:sp>
      <p:sp>
        <p:nvSpPr>
          <p:cNvPr id="3" name="Zástupný symbol pro poznámky 2"/>
          <p:cNvSpPr>
            <a:spLocks noGrp="1"/>
          </p:cNvSpPr>
          <p:nvPr>
            <p:ph type="body" idx="1"/>
          </p:nvPr>
        </p:nvSpPr>
        <p:spPr>
          <a:xfrm>
            <a:off x="679768" y="2822575"/>
            <a:ext cx="5438140" cy="6359565"/>
          </a:xfrm>
        </p:spPr>
        <p:txBody>
          <a:bodyPr>
            <a:normAutofit fontScale="92500" lnSpcReduction="20000"/>
          </a:bodyPr>
          <a:lstStyle/>
          <a:p>
            <a:pPr algn="ctr"/>
            <a:r>
              <a:rPr lang="cs-CZ" dirty="0"/>
              <a:t>§ 2 Zadání veřejné zakázky</a:t>
            </a:r>
          </a:p>
          <a:p>
            <a:r>
              <a:rPr lang="cs-CZ" dirty="0"/>
              <a:t>(3) Zadavatel je povinen zadat veřejnou zakázku v zadávacím řízení, není-li dále stanoveno jinak. Tato povinnost se považuje za splněnou, pokud je veřejná zakázka </a:t>
            </a:r>
            <a:r>
              <a:rPr lang="cs-CZ" b="1" dirty="0"/>
              <a:t>zadána na základě rámcové dohody</a:t>
            </a:r>
            <a:r>
              <a:rPr lang="cs-CZ" dirty="0"/>
              <a:t> postupem podle části šesté hlavy II, </a:t>
            </a:r>
            <a:r>
              <a:rPr lang="cs-CZ" b="1" dirty="0"/>
              <a:t>v dynamickém nákupním systému </a:t>
            </a:r>
            <a:r>
              <a:rPr lang="cs-CZ" dirty="0"/>
              <a:t>podle části šesté hlavy III nebo pořizována od centrálního zadavatele nebo jeho prostřednictvím podle § 9.</a:t>
            </a:r>
          </a:p>
          <a:p>
            <a:pPr algn="ctr"/>
            <a:r>
              <a:rPr lang="cs-CZ" dirty="0"/>
              <a:t>ČÁST ŠESTÁ ZVLÁŠTNÍ POSTUPY</a:t>
            </a:r>
          </a:p>
          <a:p>
            <a:pPr algn="ctr"/>
            <a:r>
              <a:rPr lang="cs-CZ" dirty="0"/>
              <a:t>§ 131 Obecná ustanovení o rámcových dohodách</a:t>
            </a:r>
          </a:p>
          <a:p>
            <a:r>
              <a:rPr lang="cs-CZ" dirty="0"/>
              <a:t>(1) </a:t>
            </a:r>
            <a:r>
              <a:rPr lang="cs-CZ" b="1" dirty="0"/>
              <a:t>Rámcovou dohodou </a:t>
            </a:r>
            <a:r>
              <a:rPr lang="cs-CZ" dirty="0"/>
              <a:t>mezi sebou jeden nebo více zadavatelů a jeden nebo více dodavatelů </a:t>
            </a:r>
            <a:r>
              <a:rPr lang="cs-CZ" b="1" dirty="0"/>
              <a:t>ujednávají rámcové podmínky týkající se zejména ceny nebo jiných podmínek plnění veřejné zakázky</a:t>
            </a:r>
            <a:r>
              <a:rPr lang="cs-CZ" dirty="0"/>
              <a:t>, které jsou závazné po dobu trvání rámcové dohody.</a:t>
            </a:r>
          </a:p>
          <a:p>
            <a:r>
              <a:rPr lang="cs-CZ" dirty="0"/>
              <a:t>(2) Zadavatel může uzavřít rámcovou dohodu pouze </a:t>
            </a:r>
            <a:r>
              <a:rPr lang="cs-CZ" b="1" dirty="0"/>
              <a:t>na základě zadávacího řízení</a:t>
            </a:r>
            <a:r>
              <a:rPr lang="cs-CZ" dirty="0"/>
              <a:t>, které by byl oprávněn použít na veřejnou zakázku obdobného předmětu a předpokládané hodnoty.</a:t>
            </a:r>
          </a:p>
          <a:p>
            <a:r>
              <a:rPr lang="cs-CZ" dirty="0"/>
              <a:t>(3) Trvání vztahu z rámcové dohody nesmí být kromě výjimečných a řádně odůvodněných případů vztahujících se k předmětu rámcové dohody delší než </a:t>
            </a:r>
            <a:r>
              <a:rPr lang="cs-CZ" b="1" dirty="0"/>
              <a:t>4 roky</a:t>
            </a:r>
            <a:r>
              <a:rPr lang="cs-CZ" dirty="0"/>
              <a:t>.</a:t>
            </a:r>
          </a:p>
          <a:p>
            <a:r>
              <a:rPr lang="cs-CZ" dirty="0"/>
              <a:t>(4) Nabídku na veřejnou zakázku zadávanou na základě rámcové dohody může podat pouze účastník rámcové dohody, který byl vyzván k podání nabídky.</a:t>
            </a:r>
          </a:p>
          <a:p>
            <a:r>
              <a:rPr lang="cs-CZ" dirty="0"/>
              <a:t>(5) Není-li dále stanoveno jinak, nesmí zadavatel umožnit podstatnou změnu podmínek rámcové dohody po dobu jejího trvání bez provedení nového zadávacího řízení podle tohoto zákona; § 222 se použije přiměřeně. Zadavatel nesmí umožnit podstatnou změnu podmínek uvedených v rámcové dohodě ani při zadávání veřejných zakázek na základě rámcové dohody.</a:t>
            </a:r>
          </a:p>
          <a:p>
            <a:pPr algn="ctr"/>
            <a:r>
              <a:rPr lang="cs-CZ" dirty="0"/>
              <a:t>§ 132 Zadávací řízení na uzavření rámcové dohody</a:t>
            </a:r>
          </a:p>
          <a:p>
            <a:r>
              <a:rPr lang="cs-CZ" dirty="0"/>
              <a:t>(1) Pro </a:t>
            </a:r>
            <a:r>
              <a:rPr lang="cs-CZ" b="1" dirty="0"/>
              <a:t>postup v zadávacím řízení</a:t>
            </a:r>
            <a:r>
              <a:rPr lang="cs-CZ" dirty="0"/>
              <a:t>, jehož cílem je uzavření rámcové dohody, se použijí pravidla pro podlimitní, nadlimitní </a:t>
            </a:r>
            <a:r>
              <a:rPr lang="cs-CZ" dirty="0">
                <a:highlight>
                  <a:srgbClr val="FFFF00"/>
                </a:highlight>
              </a:rPr>
              <a:t>nebo zjednodušený režim</a:t>
            </a:r>
            <a:r>
              <a:rPr lang="cs-CZ" dirty="0"/>
              <a:t>, není-li stanoveno v této části jinak.</a:t>
            </a:r>
          </a:p>
          <a:p>
            <a:r>
              <a:rPr lang="cs-CZ" dirty="0"/>
              <a:t> (2) V zadávací dokumentaci musí být jednoznačně definován zadavatel nebo okruh zadavatelů, kteří budou smluvní stranou rámcové dohody. Po dobu účinnosti rámcové dohody </a:t>
            </a:r>
            <a:r>
              <a:rPr lang="cs-CZ" b="1" dirty="0"/>
              <a:t>nesmí být rozšířen okruh zadavatelů či dodavatelů, jež jsou účastníky rámcové dohody. </a:t>
            </a:r>
            <a:r>
              <a:rPr lang="cs-CZ" dirty="0"/>
              <a:t>V zadávací dokumentaci je zadavatel povinen uvést, zda bude rámcová dohoda </a:t>
            </a:r>
            <a:r>
              <a:rPr lang="cs-CZ" b="1" dirty="0"/>
              <a:t>uzavřena s jedním nebo více účastníky zadávacího řízení</a:t>
            </a:r>
            <a:r>
              <a:rPr lang="cs-CZ" dirty="0"/>
              <a:t>.</a:t>
            </a:r>
          </a:p>
          <a:p>
            <a:r>
              <a:rPr lang="cs-CZ" dirty="0"/>
              <a:t>(3) V zadávací dokumentaci zadavatel uvede, zda veřejné zakázky na základě rámcové dohody uzavřené s více dodavateli budou zadány postupem</a:t>
            </a:r>
          </a:p>
          <a:p>
            <a:r>
              <a:rPr lang="cs-CZ" dirty="0"/>
              <a:t>a) </a:t>
            </a:r>
            <a:r>
              <a:rPr lang="cs-CZ" b="1" dirty="0"/>
              <a:t>s obnovením soutěže </a:t>
            </a:r>
            <a:r>
              <a:rPr lang="cs-CZ" dirty="0"/>
              <a:t>mezi účastníky rámcové dohody,</a:t>
            </a:r>
          </a:p>
          <a:p>
            <a:r>
              <a:rPr lang="cs-CZ" dirty="0"/>
              <a:t>b) </a:t>
            </a:r>
            <a:r>
              <a:rPr lang="cs-CZ" b="1" dirty="0"/>
              <a:t>bez obnovení soutěže </a:t>
            </a:r>
            <a:r>
              <a:rPr lang="cs-CZ" dirty="0"/>
              <a:t>mezi účastníky rámcové dohody, nebo</a:t>
            </a:r>
          </a:p>
          <a:p>
            <a:r>
              <a:rPr lang="cs-CZ" dirty="0"/>
              <a:t>c) </a:t>
            </a:r>
            <a:r>
              <a:rPr lang="cs-CZ" b="1" dirty="0"/>
              <a:t>kombinací postupů </a:t>
            </a:r>
            <a:r>
              <a:rPr lang="cs-CZ" dirty="0"/>
              <a:t>podle písmen a) a b).</a:t>
            </a:r>
          </a:p>
          <a:p>
            <a:pPr algn="ctr"/>
            <a:r>
              <a:rPr lang="cs-CZ" dirty="0"/>
              <a:t>§ 138 Obecná ustanovení</a:t>
            </a:r>
          </a:p>
          <a:p>
            <a:r>
              <a:rPr lang="cs-CZ" dirty="0"/>
              <a:t>(1) Zadavatel může zavést </a:t>
            </a:r>
            <a:r>
              <a:rPr lang="cs-CZ" b="1" dirty="0"/>
              <a:t>dynamický nákupní systém</a:t>
            </a:r>
            <a:r>
              <a:rPr lang="cs-CZ" dirty="0"/>
              <a:t>, kterým se pro účely tohoto zákona </a:t>
            </a:r>
            <a:r>
              <a:rPr lang="cs-CZ" b="1" dirty="0"/>
              <a:t>rozumí plně elektronický, otevřený systém pro zadávání veřejných zakázek, jejichž předmětem je pořízení běžného, obecně dostupného zboží, služeb nebo stavebních prací. Zadavatel zavede dynamický nákupní systém v zadávacím řízení, ve kterém postupuje přiměřeně podle pravidel pro užší řízení.</a:t>
            </a:r>
            <a:r>
              <a:rPr lang="cs-CZ" dirty="0"/>
              <a:t> Zadavatel může rozdělit dynamický nákupní systém do kategorií, které jsou objektivně vymezeny na základě předmětu veřejných zakázek nebo jejich územního rozsahu.</a:t>
            </a:r>
          </a:p>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24</a:t>
            </a:fld>
            <a:endParaRPr lang="cs-CZ"/>
          </a:p>
        </p:txBody>
      </p:sp>
    </p:spTree>
    <p:extLst>
      <p:ext uri="{BB962C8B-B14F-4D97-AF65-F5344CB8AC3E}">
        <p14:creationId xmlns:p14="http://schemas.microsoft.com/office/powerpoint/2010/main" val="16673468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744788" cy="2058987"/>
          </a:xfrm>
        </p:spPr>
      </p:sp>
      <p:sp>
        <p:nvSpPr>
          <p:cNvPr id="3" name="Zástupný symbol pro poznámky 2"/>
          <p:cNvSpPr>
            <a:spLocks noGrp="1"/>
          </p:cNvSpPr>
          <p:nvPr>
            <p:ph type="body" idx="1"/>
          </p:nvPr>
        </p:nvSpPr>
        <p:spPr>
          <a:xfrm>
            <a:off x="679768" y="2803525"/>
            <a:ext cx="5438140" cy="6378615"/>
          </a:xfrm>
        </p:spPr>
        <p:txBody>
          <a:bodyPr>
            <a:normAutofit fontScale="85000" lnSpcReduction="10000"/>
          </a:bodyPr>
          <a:lstStyle/>
          <a:p>
            <a:pPr algn="ctr"/>
            <a:r>
              <a:rPr lang="cs-CZ" dirty="0"/>
              <a:t>§ 131 Obecná ustanovení o rámcových dohodách</a:t>
            </a:r>
          </a:p>
          <a:p>
            <a:r>
              <a:rPr lang="cs-CZ" dirty="0"/>
              <a:t>(3) Trvání vztahu z rámcové dohody nesmí být kromě výjimečných a řádně odůvodněných případů vztahujících se k předmětu rámcové dohody delší než </a:t>
            </a:r>
            <a:r>
              <a:rPr lang="cs-CZ" b="1" dirty="0"/>
              <a:t>4 roky</a:t>
            </a:r>
            <a:r>
              <a:rPr lang="cs-CZ" dirty="0"/>
              <a:t>.</a:t>
            </a:r>
          </a:p>
          <a:p>
            <a:pPr algn="ctr"/>
            <a:r>
              <a:rPr lang="cs-CZ" dirty="0"/>
              <a:t>§ 132 Zadávací řízení na uzavření rámcové dohody</a:t>
            </a:r>
          </a:p>
          <a:p>
            <a:r>
              <a:rPr lang="cs-CZ" dirty="0"/>
              <a:t>(2) V zadávací dokumentaci musí být </a:t>
            </a:r>
            <a:r>
              <a:rPr lang="cs-CZ" b="1" dirty="0"/>
              <a:t>jednoznačně definován zadavatel nebo okruh zadavatelů, kteří budou smluvní stranou rámcové dohody</a:t>
            </a:r>
            <a:r>
              <a:rPr lang="cs-CZ" dirty="0"/>
              <a:t>. Po dobu účinnosti rámcové dohody nesmí být rozšířen okruh zadavatelů či dodavatelů, jež jsou účastníky rámcové dohody. V zadávací dokumentaci je zadavatel povinen uvést, zda bude </a:t>
            </a:r>
            <a:r>
              <a:rPr lang="cs-CZ" b="1" dirty="0"/>
              <a:t>rámcová dohoda uzavřena s jedním nebo více účastníky zadávacího řízení</a:t>
            </a:r>
            <a:r>
              <a:rPr lang="cs-CZ" dirty="0"/>
              <a:t>.</a:t>
            </a:r>
          </a:p>
          <a:p>
            <a:pPr algn="ctr"/>
            <a:r>
              <a:rPr lang="cs-CZ" dirty="0"/>
              <a:t>§ 134 Postup bez obnovení soutěže mezi účastníky rámcové dohody</a:t>
            </a:r>
          </a:p>
          <a:p>
            <a:r>
              <a:rPr lang="cs-CZ" dirty="0"/>
              <a:t>(1) Při zadávání veřejné zakázky na základě rámcové dohody postupem bez obnovení soutěže mezi účastníky rámcové dohody postupuje zadavatel </a:t>
            </a:r>
            <a:r>
              <a:rPr lang="cs-CZ" b="1" dirty="0"/>
              <a:t>podle podmínek stanovených v rámcové dohodě</a:t>
            </a:r>
            <a:r>
              <a:rPr lang="cs-CZ" dirty="0"/>
              <a:t>.</a:t>
            </a:r>
          </a:p>
          <a:p>
            <a:r>
              <a:rPr lang="cs-CZ" dirty="0"/>
              <a:t>(2) Při postupu podle odstavce 1 může zadavatel požádat účastníka rámcové dohody o doplnění nabídky, je-li to pro plnění veřejné zakázky nezbytné.</a:t>
            </a:r>
          </a:p>
          <a:p>
            <a:pPr algn="ctr"/>
            <a:r>
              <a:rPr lang="cs-CZ" dirty="0"/>
              <a:t>§ 135 Postup s obnovením soutěže mezi účastníky rámcové dohody</a:t>
            </a:r>
          </a:p>
          <a:p>
            <a:r>
              <a:rPr lang="cs-CZ" dirty="0"/>
              <a:t>(1) Při zadávání veřejné zakázky na základě rámcové dohody postupem s obnovením soutěže mezi účastníky rámcové dohody postupuje zadavatel tak, že</a:t>
            </a:r>
          </a:p>
          <a:p>
            <a:r>
              <a:rPr lang="cs-CZ" dirty="0"/>
              <a:t>a) </a:t>
            </a:r>
            <a:r>
              <a:rPr lang="cs-CZ" b="1" dirty="0"/>
              <a:t>písemně vyzve účastníky rámcové dohody k podání nabídek na základě podmínek uvedených v zadávací dokumentaci zadávacího řízení na uzavření rámcové dohody</a:t>
            </a:r>
            <a:r>
              <a:rPr lang="cs-CZ" dirty="0"/>
              <a:t>; tyto podmínky mohou být konkrétněji formulovány, je-li to pro plnění veřejné zakázky nezbytné,</a:t>
            </a:r>
          </a:p>
          <a:p>
            <a:r>
              <a:rPr lang="cs-CZ" dirty="0"/>
              <a:t>b) stanoví přiměřenou lhůtu pro podání nabídek,</a:t>
            </a:r>
          </a:p>
          <a:p>
            <a:r>
              <a:rPr lang="cs-CZ" dirty="0"/>
              <a:t>c) pro podání a otevírání nabídek použije ustanovení § 107 až 110 obdobně,</a:t>
            </a:r>
          </a:p>
          <a:p>
            <a:r>
              <a:rPr lang="cs-CZ" dirty="0"/>
              <a:t>d) oznámí výběr dodavatele s odůvodněním všem účastníkům rámcové dohody, kteří podali nabídku,</a:t>
            </a:r>
          </a:p>
          <a:p>
            <a:r>
              <a:rPr lang="cs-CZ" dirty="0">
                <a:highlight>
                  <a:srgbClr val="FFFF00"/>
                </a:highlight>
              </a:rPr>
              <a:t>e) si může od účastníka rámcové dohody vybraného k uzavření smlouvy vyžádat doklady nebo čestné prohlášení podle § 122 odst. 4,</a:t>
            </a:r>
          </a:p>
          <a:p>
            <a:r>
              <a:rPr lang="cs-CZ" dirty="0"/>
              <a:t>f) zadá veřejnou zakázku na základě rámcové dohody účastníku rámcové dohody vybranému na základě kritérií stanovených v zadávací dokumentaci zadávacího řízení na uzavření rámcové dohody.</a:t>
            </a:r>
          </a:p>
          <a:p>
            <a:pPr algn="ctr"/>
            <a:r>
              <a:rPr lang="cs-CZ" dirty="0"/>
              <a:t>§ 139 Zavedení dynamického nákupního systému</a:t>
            </a:r>
          </a:p>
          <a:p>
            <a:r>
              <a:rPr lang="cs-CZ" dirty="0"/>
              <a:t>(1) V oznámení o zahájení zadávacího řízení </a:t>
            </a:r>
            <a:r>
              <a:rPr lang="cs-CZ" b="1" dirty="0"/>
              <a:t>zadavatel uvede také dobu trvání dynamického nákupního systému</a:t>
            </a:r>
            <a:r>
              <a:rPr lang="cs-CZ" dirty="0"/>
              <a:t> a označí, že se jedná o zavedení dynamického nákupního systému.</a:t>
            </a:r>
          </a:p>
          <a:p>
            <a:pPr marL="0" indent="0" algn="ctr">
              <a:buNone/>
            </a:pPr>
            <a:r>
              <a:rPr lang="cs-CZ" dirty="0"/>
              <a:t>§ 138 Obecná ustanovení</a:t>
            </a:r>
          </a:p>
          <a:p>
            <a:pPr marL="0" indent="0">
              <a:buNone/>
            </a:pPr>
            <a:r>
              <a:rPr lang="cs-CZ" dirty="0"/>
              <a:t>(1) Zadavatel může zavést dynamický nákupní systém, kterým se pro účely tohoto zákona rozumí plně elektronický, </a:t>
            </a:r>
            <a:r>
              <a:rPr lang="cs-CZ" b="1" dirty="0"/>
              <a:t>otevřený systém </a:t>
            </a:r>
            <a:r>
              <a:rPr lang="cs-CZ" dirty="0"/>
              <a:t>pro zadávání veřejných zakázek, jejichž předmětem je pořízení běžného, </a:t>
            </a:r>
            <a:r>
              <a:rPr lang="cs-CZ" b="1" dirty="0"/>
              <a:t>obecně dostupného zboží, služeb nebo stavebních prací</a:t>
            </a:r>
            <a:r>
              <a:rPr lang="cs-CZ" dirty="0"/>
              <a:t>. Zadavatel zavede dynamický nákupní systém v zadávacím řízení, ve kterém postupuje přiměřeně podle pravidel pro užší řízení. Zadavatel může rozdělit dynamický nákupní systém do kategorií, které jsou objektivně vymezeny na základě předmětu veřejných zakázek nebo jejich územního rozsahu.</a:t>
            </a:r>
          </a:p>
          <a:p>
            <a:pPr marL="0" indent="0" algn="ctr">
              <a:buNone/>
            </a:pPr>
            <a:r>
              <a:rPr lang="cs-CZ" dirty="0"/>
              <a:t>§ 141 Zadávání veřejné zakázky v dynamickém nákupním systému</a:t>
            </a:r>
          </a:p>
          <a:p>
            <a:pPr marL="0" indent="0">
              <a:buNone/>
            </a:pPr>
            <a:r>
              <a:rPr lang="cs-CZ" dirty="0"/>
              <a:t>(1) Před zadáním veřejné zakázky v dynamickém nákupním systému zadavatel odešle </a:t>
            </a:r>
            <a:r>
              <a:rPr lang="cs-CZ" b="1" dirty="0"/>
              <a:t>všem </a:t>
            </a:r>
            <a:r>
              <a:rPr lang="cs-CZ" dirty="0"/>
              <a:t>dodavatelům</a:t>
            </a:r>
            <a:r>
              <a:rPr lang="cs-CZ" b="1" dirty="0"/>
              <a:t> zařazeným </a:t>
            </a:r>
            <a:r>
              <a:rPr lang="cs-CZ" dirty="0"/>
              <a:t>do dynamického nákupního systému </a:t>
            </a:r>
            <a:r>
              <a:rPr lang="cs-CZ" b="1" dirty="0"/>
              <a:t>výzvu k podání nabídky</a:t>
            </a:r>
            <a:r>
              <a:rPr lang="cs-CZ" dirty="0"/>
              <a:t>. Byl-li dynamický nákupní systém rozdělen do kategorií, vyzve zadavatel dodavatele, kteří jsou zařazeni v kategorii odpovídající zahajované veřejné zakázce. Výzva k podání nabídek musí obsahovat náležitosti uvedené v příloze č. 6 k tomuto zákonu. </a:t>
            </a:r>
            <a:r>
              <a:rPr lang="cs-CZ" dirty="0">
                <a:highlight>
                  <a:srgbClr val="FFFF00"/>
                </a:highlight>
              </a:rPr>
              <a:t>Pro hodnocení nabídek stanoví zadavatel jedno či více kritérií hodnocení obsažených ve výčtu podle § 139 odst. 4 písm. d). </a:t>
            </a:r>
            <a:r>
              <a:rPr lang="cs-CZ" dirty="0"/>
              <a:t>Výzvu k podání nabídek nelze zaslat před zavedením dynamického nákupního systému.</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25</a:t>
            </a:fld>
            <a:endParaRPr lang="cs-CZ"/>
          </a:p>
        </p:txBody>
      </p:sp>
    </p:spTree>
    <p:extLst>
      <p:ext uri="{BB962C8B-B14F-4D97-AF65-F5344CB8AC3E}">
        <p14:creationId xmlns:p14="http://schemas.microsoft.com/office/powerpoint/2010/main" val="34364146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265363" cy="1698625"/>
          </a:xfrm>
        </p:spPr>
      </p:sp>
      <p:sp>
        <p:nvSpPr>
          <p:cNvPr id="3" name="Zástupný symbol pro poznámky 2"/>
          <p:cNvSpPr>
            <a:spLocks noGrp="1"/>
          </p:cNvSpPr>
          <p:nvPr>
            <p:ph type="body" idx="1"/>
          </p:nvPr>
        </p:nvSpPr>
        <p:spPr>
          <a:xfrm>
            <a:off x="679768" y="2371031"/>
            <a:ext cx="5438140" cy="6811109"/>
          </a:xfrm>
        </p:spPr>
        <p:txBody>
          <a:bodyPr>
            <a:normAutofit fontScale="62500" lnSpcReduction="20000"/>
          </a:bodyPr>
          <a:lstStyle/>
          <a:p>
            <a:pPr algn="ctr"/>
            <a:r>
              <a:rPr lang="cs-CZ" sz="1300" dirty="0"/>
              <a:t>§ 114 </a:t>
            </a:r>
          </a:p>
          <a:p>
            <a:r>
              <a:rPr lang="cs-CZ" sz="1300" dirty="0"/>
              <a:t>(1) Zadavatel </a:t>
            </a:r>
            <a:r>
              <a:rPr lang="cs-CZ" sz="1300" b="1" dirty="0"/>
              <a:t>v zadávací dokumentaci </a:t>
            </a:r>
            <a:r>
              <a:rPr lang="cs-CZ" sz="1300" dirty="0"/>
              <a:t>stanoví, že nabídky budou hodnoceny </a:t>
            </a:r>
            <a:r>
              <a:rPr lang="cs-CZ" sz="1300" b="1" dirty="0"/>
              <a:t>podle jejich ekonomické výhodnosti</a:t>
            </a:r>
            <a:r>
              <a:rPr lang="cs-CZ" sz="1300" dirty="0"/>
              <a:t>.</a:t>
            </a:r>
          </a:p>
          <a:p>
            <a:r>
              <a:rPr lang="cs-CZ" sz="1300" dirty="0"/>
              <a:t>(2) Ekonomická výhodnost nabídek se hodnotí na základě </a:t>
            </a:r>
            <a:r>
              <a:rPr lang="cs-CZ" sz="1300" b="1" dirty="0"/>
              <a:t>nejvýhodnějšího poměru nabídkové ceny a kvality </a:t>
            </a:r>
            <a:r>
              <a:rPr lang="cs-CZ" sz="1300" dirty="0"/>
              <a:t>včetně poměru nákladů životního cyklu a kvality. Zadavatel může ekonomickou výhodnost nabídek hodnotit také podle nejnižší nabídkové ceny nebo nejnižších nákladů životního cyklu.</a:t>
            </a:r>
          </a:p>
          <a:p>
            <a:r>
              <a:rPr lang="cs-CZ" sz="1300" dirty="0"/>
              <a:t>(3) Zadavatel nesmí stanovit ekonomickou výhodnost </a:t>
            </a:r>
            <a:r>
              <a:rPr lang="cs-CZ" sz="1300" b="1" dirty="0"/>
              <a:t>pouze na základě nejnižší nabídkové ceny</a:t>
            </a:r>
          </a:p>
          <a:p>
            <a:r>
              <a:rPr lang="cs-CZ" sz="1300" dirty="0"/>
              <a:t>a) v řízení se soutěžním dialogem nebo v řízení o inovačním partnerství, nebo</a:t>
            </a:r>
          </a:p>
          <a:p>
            <a:r>
              <a:rPr lang="cs-CZ" sz="1300" dirty="0"/>
              <a:t>b) v případě veřejné zakázky na služby uvedené</a:t>
            </a:r>
          </a:p>
          <a:p>
            <a:r>
              <a:rPr lang="cs-CZ" sz="1300" dirty="0"/>
              <a:t>1. v oddílu 71 hlavního slovníku jednotného klasifikačního systému, nebo</a:t>
            </a:r>
          </a:p>
          <a:p>
            <a:r>
              <a:rPr lang="cs-CZ" sz="1300" dirty="0"/>
              <a:t>2. v kategorii 1 nebo 5 podle přílohy č. 4 k tomuto zákonu.</a:t>
            </a:r>
          </a:p>
          <a:p>
            <a:pPr algn="ctr"/>
            <a:r>
              <a:rPr lang="cs-CZ" sz="1300" dirty="0"/>
              <a:t>§ 115 Pravidla pro hodnocení nabídek</a:t>
            </a:r>
          </a:p>
          <a:p>
            <a:r>
              <a:rPr lang="cs-CZ" sz="1300" dirty="0"/>
              <a:t>(1) Zadavatel musí v zadávací dokumentaci stanovit </a:t>
            </a:r>
            <a:r>
              <a:rPr lang="cs-CZ" sz="1300" b="1" dirty="0"/>
              <a:t>pravidla pro hodnocení nabídek</a:t>
            </a:r>
            <a:r>
              <a:rPr lang="cs-CZ" sz="1300" dirty="0"/>
              <a:t>, která zahrnují</a:t>
            </a:r>
          </a:p>
          <a:p>
            <a:r>
              <a:rPr lang="cs-CZ" sz="1300" dirty="0"/>
              <a:t>a) </a:t>
            </a:r>
            <a:r>
              <a:rPr lang="cs-CZ" sz="1300" b="1" dirty="0"/>
              <a:t>kritéria hodnocení</a:t>
            </a:r>
            <a:r>
              <a:rPr lang="cs-CZ" sz="1300" dirty="0"/>
              <a:t>,</a:t>
            </a:r>
          </a:p>
          <a:p>
            <a:r>
              <a:rPr lang="cs-CZ" sz="1300" dirty="0"/>
              <a:t>b) </a:t>
            </a:r>
            <a:r>
              <a:rPr lang="cs-CZ" sz="1300" b="1" dirty="0"/>
              <a:t>metodu vyhodnocení </a:t>
            </a:r>
            <a:r>
              <a:rPr lang="cs-CZ" sz="1300" dirty="0"/>
              <a:t>nabídek v jednotlivých kritériích a</a:t>
            </a:r>
          </a:p>
          <a:p>
            <a:r>
              <a:rPr lang="cs-CZ" sz="1300" dirty="0"/>
              <a:t>c) </a:t>
            </a:r>
            <a:r>
              <a:rPr lang="cs-CZ" sz="1300" b="1" dirty="0"/>
              <a:t>váhu</a:t>
            </a:r>
            <a:r>
              <a:rPr lang="cs-CZ" sz="1300" dirty="0"/>
              <a:t> nebo jiný matematický vztah mezi kritérii.</a:t>
            </a:r>
          </a:p>
          <a:p>
            <a:r>
              <a:rPr lang="cs-CZ" sz="1300" dirty="0"/>
              <a:t>(2) Jestliže zadavatel není objektivně schopen stanovit váhu nebo jiný matematický vztah mezi jednotlivými kritérii hodnocení, uvede je v sestupném pořadí podle významu, který jim přisuzuje.</a:t>
            </a:r>
          </a:p>
          <a:p>
            <a:r>
              <a:rPr lang="cs-CZ" sz="1300" dirty="0"/>
              <a:t>(3) Pokud zadavatel nestanoví jinak, rozhoduje při hodnocení nabídek u zadavatele, který</a:t>
            </a:r>
          </a:p>
          <a:p>
            <a:r>
              <a:rPr lang="cs-CZ" sz="1300" dirty="0"/>
              <a:t>a) je plátcem daně z přidané hodnoty, cena bez daně z přidané hodnoty,</a:t>
            </a:r>
          </a:p>
          <a:p>
            <a:r>
              <a:rPr lang="cs-CZ" sz="1300" dirty="0"/>
              <a:t>b) není plátcem daně z přidané hodnoty, cena s daní z přidané hodnoty.</a:t>
            </a:r>
          </a:p>
          <a:p>
            <a:endParaRPr lang="cs-CZ" sz="1300" dirty="0"/>
          </a:p>
          <a:p>
            <a:pPr algn="ctr"/>
            <a:r>
              <a:rPr lang="cs-CZ" sz="1300" dirty="0"/>
              <a:t>§ 116 </a:t>
            </a:r>
            <a:r>
              <a:rPr lang="cs-CZ" sz="1300" b="1" dirty="0"/>
              <a:t>Kritéria kvality</a:t>
            </a:r>
          </a:p>
          <a:p>
            <a:r>
              <a:rPr lang="cs-CZ" sz="1300" dirty="0"/>
              <a:t>(1) Pro hodnocení ekonomické výhodnosti nabídky podle kvality je zadavatel povinen stanovit kritéria, která </a:t>
            </a:r>
            <a:r>
              <a:rPr lang="cs-CZ" sz="1300" b="1" dirty="0"/>
              <a:t>vyjadřují kvalitativní, environmentální nebo sociální hlediska spojená s předmětem</a:t>
            </a:r>
            <a:r>
              <a:rPr lang="cs-CZ" sz="1300" dirty="0"/>
              <a:t> veřejné zakázky.</a:t>
            </a:r>
          </a:p>
          <a:p>
            <a:r>
              <a:rPr lang="cs-CZ" sz="1300" dirty="0"/>
              <a:t>(2) Kritériem kvality mohou být zejména</a:t>
            </a:r>
          </a:p>
          <a:p>
            <a:r>
              <a:rPr lang="cs-CZ" sz="1300" dirty="0"/>
              <a:t>a) technická úroveň,</a:t>
            </a:r>
          </a:p>
          <a:p>
            <a:r>
              <a:rPr lang="cs-CZ" sz="1300" dirty="0"/>
              <a:t>b) estetické nebo funkční vlastnosti,</a:t>
            </a:r>
          </a:p>
          <a:p>
            <a:r>
              <a:rPr lang="cs-CZ" sz="1300" dirty="0"/>
              <a:t>c) uživatelská přístupnost,</a:t>
            </a:r>
          </a:p>
          <a:p>
            <a:r>
              <a:rPr lang="cs-CZ" sz="1300" dirty="0"/>
              <a:t>d) sociální, environmentální nebo inovační aspekty,</a:t>
            </a:r>
          </a:p>
          <a:p>
            <a:r>
              <a:rPr lang="cs-CZ" sz="1300" dirty="0"/>
              <a:t>e) organizace, kvalifikace nebo zkušenost osob, které se mají přímo podílet na plnění veřejné zakázky v případě, že na úroveň plnění má významný dopad kvalita těchto osob,</a:t>
            </a:r>
          </a:p>
          <a:p>
            <a:r>
              <a:rPr lang="cs-CZ" sz="1300" dirty="0"/>
              <a:t>f) úroveň servisních služeb včetně technické pomoci, nebo</a:t>
            </a:r>
          </a:p>
          <a:p>
            <a:r>
              <a:rPr lang="cs-CZ" sz="1300" dirty="0"/>
              <a:t>g) podmínky a lhůta dodání nebo dokončení plnění.</a:t>
            </a:r>
          </a:p>
          <a:p>
            <a:r>
              <a:rPr lang="cs-CZ" sz="1300" dirty="0"/>
              <a:t>(3) Kritéria kvality musí být vymezena tak, aby podle nich nabídky mohly být porovnatelné a naplnění kritérií ověřitelné. Kritériem kvality nesmí být smluvní podmínky, jejichž účelem je utvrzení povinností dodavatele, nebo platební podmínky.</a:t>
            </a:r>
          </a:p>
          <a:p>
            <a:r>
              <a:rPr lang="cs-CZ" sz="1300" dirty="0"/>
              <a:t>(4) Zadavatel může rovněž stanovit pevnou cenu a hodnotit pouze kvalitu nabízeného plnění.</a:t>
            </a:r>
          </a:p>
          <a:p>
            <a:r>
              <a:rPr lang="cs-CZ" sz="1300" dirty="0"/>
              <a:t>(5) Má se za to, že kritéria kvality souvisejí s předmětem veřejné zakázky, pokud se vztahují k jakékoliv fázi životního cyklu předmětu veřejné zakázky.</a:t>
            </a:r>
          </a:p>
          <a:p>
            <a:endParaRPr lang="cs-CZ" sz="1300" dirty="0"/>
          </a:p>
          <a:p>
            <a:pPr algn="ctr"/>
            <a:r>
              <a:rPr lang="cs-CZ" sz="1300" dirty="0"/>
              <a:t>§ 117 Náklady životního cyklu</a:t>
            </a:r>
          </a:p>
          <a:p>
            <a:r>
              <a:rPr lang="cs-CZ" sz="1300" dirty="0"/>
              <a:t>Náklady životního cyklu musí zahrnovat nabídkovou </a:t>
            </a:r>
            <a:r>
              <a:rPr lang="cs-CZ" sz="1300" b="1" dirty="0"/>
              <a:t>cenu</a:t>
            </a:r>
            <a:r>
              <a:rPr lang="cs-CZ" sz="1300" dirty="0"/>
              <a:t> a mohou zahrnovat</a:t>
            </a:r>
          </a:p>
          <a:p>
            <a:r>
              <a:rPr lang="cs-CZ" sz="1300" dirty="0"/>
              <a:t>a) </a:t>
            </a:r>
            <a:r>
              <a:rPr lang="cs-CZ" sz="1300" b="1" dirty="0"/>
              <a:t>náklady zadavatele nebo jiných uživatelů v průběhu životního cyklu </a:t>
            </a:r>
            <a:r>
              <a:rPr lang="cs-CZ" sz="1300" dirty="0"/>
              <a:t>předmětu veřejné zakázky, kterými mohou být zejména</a:t>
            </a:r>
          </a:p>
          <a:p>
            <a:r>
              <a:rPr lang="cs-CZ" sz="1300" dirty="0"/>
              <a:t>1. ostatní pořizovací náklady,</a:t>
            </a:r>
          </a:p>
          <a:p>
            <a:r>
              <a:rPr lang="cs-CZ" sz="1300" dirty="0"/>
              <a:t>2. náklady související s užíváním předmětu veřejné zakázky,</a:t>
            </a:r>
          </a:p>
          <a:p>
            <a:r>
              <a:rPr lang="cs-CZ" sz="1300" dirty="0"/>
              <a:t>3. náklady na údržbu, nebo</a:t>
            </a:r>
          </a:p>
          <a:p>
            <a:r>
              <a:rPr lang="cs-CZ" sz="1300" dirty="0"/>
              <a:t>4. náklady spojené s koncem životnosti, nebo</a:t>
            </a:r>
          </a:p>
          <a:p>
            <a:r>
              <a:rPr lang="cs-CZ" sz="1300" dirty="0"/>
              <a:t>b) </a:t>
            </a:r>
            <a:r>
              <a:rPr lang="cs-CZ" sz="1300" b="1" dirty="0"/>
              <a:t>náklady způsobené dopady na životní prostředí</a:t>
            </a:r>
            <a:r>
              <a:rPr lang="cs-CZ" sz="1300" dirty="0"/>
              <a:t>, které jsou spojeny s předmětem plnění veřejné zakázky kdykoli v průběhu jeho životního cyklu, a to v případě, že lze vyčíslit jejich peněžní hodnotu; mohou jimi být zejména náklady na emise skleníkových plynů nebo jiných znečišťujících látek nebo jiné náklady na zmírnění změny klimatu.</a:t>
            </a:r>
          </a:p>
          <a:p>
            <a:pPr algn="ctr"/>
            <a:r>
              <a:rPr lang="cs-CZ" sz="1300" dirty="0"/>
              <a:t>§ 118 Metoda pro stanovení nákladů životního cyklu</a:t>
            </a:r>
          </a:p>
          <a:p>
            <a:r>
              <a:rPr lang="cs-CZ" sz="1300" dirty="0"/>
              <a:t>(1) V případě, že do hodnocení nabídek jsou zahrnuty náklady životního cyklu, uvede zadavatel v zadávací dokumentaci údaje, které mají účastníci zadávacího řízení poskytnout, a metodu, kterou zadavatel použije ke stanovení nákladů životního cyklu podle těchto údajů.</a:t>
            </a:r>
          </a:p>
          <a:p>
            <a:r>
              <a:rPr lang="cs-CZ" sz="1300" dirty="0"/>
              <a:t>(2) Pro vyčíslení nákladů podle § 117 písm. b) musí zadavatel použít metodu, která je</a:t>
            </a:r>
          </a:p>
          <a:p>
            <a:r>
              <a:rPr lang="cs-CZ" sz="1300" dirty="0"/>
              <a:t>a) založena na objektivně ověřitelných a nediskriminačních kritériích,</a:t>
            </a:r>
          </a:p>
          <a:p>
            <a:r>
              <a:rPr lang="cs-CZ" sz="1300" dirty="0"/>
              <a:t>b) přístupná všem dodavatelům, a</a:t>
            </a:r>
          </a:p>
          <a:p>
            <a:r>
              <a:rPr lang="cs-CZ" sz="1300" dirty="0"/>
              <a:t>c) založena na údajích, které mohou dodavatelé poskytnout bez vynaložení nepřiměřeného úsilí.</a:t>
            </a:r>
          </a:p>
          <a:p>
            <a:r>
              <a:rPr lang="cs-CZ" sz="1300" dirty="0"/>
              <a:t>(3) </a:t>
            </a:r>
            <a:r>
              <a:rPr lang="cs-CZ" sz="1300" b="1" dirty="0"/>
              <a:t>Vláda může nařízením stanovit společné metody </a:t>
            </a:r>
            <a:r>
              <a:rPr lang="cs-CZ" sz="1300" dirty="0"/>
              <a:t>pro stanovení nákladů životního cyklu a rozsah jejich používání.</a:t>
            </a:r>
          </a:p>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26</a:t>
            </a:fld>
            <a:endParaRPr lang="cs-CZ"/>
          </a:p>
        </p:txBody>
      </p:sp>
    </p:spTree>
    <p:extLst>
      <p:ext uri="{BB962C8B-B14F-4D97-AF65-F5344CB8AC3E}">
        <p14:creationId xmlns:p14="http://schemas.microsoft.com/office/powerpoint/2010/main" val="3944469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1833563" cy="1374775"/>
          </a:xfrm>
        </p:spPr>
      </p:sp>
      <p:sp>
        <p:nvSpPr>
          <p:cNvPr id="3" name="Zástupný symbol pro poznámky 2"/>
          <p:cNvSpPr>
            <a:spLocks noGrp="1"/>
          </p:cNvSpPr>
          <p:nvPr>
            <p:ph type="body" idx="1"/>
          </p:nvPr>
        </p:nvSpPr>
        <p:spPr>
          <a:xfrm>
            <a:off x="679768" y="2155007"/>
            <a:ext cx="5438140" cy="7027133"/>
          </a:xfrm>
        </p:spPr>
        <p:txBody>
          <a:bodyPr>
            <a:normAutofit fontScale="47500" lnSpcReduction="20000"/>
          </a:bodyPr>
          <a:lstStyle/>
          <a:p>
            <a:pPr algn="ctr"/>
            <a:r>
              <a:rPr lang="cs-CZ" dirty="0"/>
              <a:t>§ 28 Vymezení některých dalších pojmů</a:t>
            </a:r>
          </a:p>
          <a:p>
            <a:r>
              <a:rPr lang="cs-CZ" dirty="0"/>
              <a:t>(1) Pro účely tohoto zákona se rozumí</a:t>
            </a:r>
          </a:p>
          <a:p>
            <a:r>
              <a:rPr lang="cs-CZ" dirty="0"/>
              <a:t>h) </a:t>
            </a:r>
            <a:r>
              <a:rPr lang="cs-CZ" b="1" dirty="0"/>
              <a:t>vybraným dodavatelem </a:t>
            </a:r>
            <a:r>
              <a:rPr lang="cs-CZ" dirty="0"/>
              <a:t>účastník zadávacího řízení, kterého zadavatel vybral k uzavření smlouvy</a:t>
            </a:r>
          </a:p>
          <a:p>
            <a:pPr algn="ctr"/>
            <a:r>
              <a:rPr lang="cs-CZ" dirty="0"/>
              <a:t>§ 122 Výběr dodavatele</a:t>
            </a:r>
          </a:p>
          <a:p>
            <a:r>
              <a:rPr lang="cs-CZ" dirty="0"/>
              <a:t>(1) Zadavatel je povinen vybrat k uzavření smlouvy účastníka zadávacího řízení, jehož </a:t>
            </a:r>
            <a:r>
              <a:rPr lang="cs-CZ" b="1" dirty="0"/>
              <a:t>nabídka byla vyhodnocena jako ekonomicky nejvýhodnější </a:t>
            </a:r>
            <a:r>
              <a:rPr lang="cs-CZ" dirty="0"/>
              <a:t>podle výsledku hodnocení nabídek nebo výsledku elektronické aukce, pokud byla použita.</a:t>
            </a:r>
          </a:p>
          <a:p>
            <a:r>
              <a:rPr lang="cs-CZ" dirty="0"/>
              <a:t>(2) Pokud je v zadávacím řízení jediný účastník zadávacího řízení, může být zadavatelem </a:t>
            </a:r>
            <a:r>
              <a:rPr lang="cs-CZ" b="1" dirty="0"/>
              <a:t>vybrán bez provedení hodnocení</a:t>
            </a:r>
            <a:r>
              <a:rPr lang="cs-CZ" dirty="0"/>
              <a:t>.</a:t>
            </a:r>
          </a:p>
          <a:p>
            <a:r>
              <a:rPr lang="cs-CZ" dirty="0">
                <a:highlight>
                  <a:srgbClr val="FFFF00"/>
                </a:highlight>
              </a:rPr>
              <a:t>(3</a:t>
            </a:r>
            <a:r>
              <a:rPr lang="cs-CZ" b="1" dirty="0">
                <a:highlight>
                  <a:srgbClr val="FFFF00"/>
                </a:highlight>
              </a:rPr>
              <a:t>) Zadavatel odešle dodavateli vybranému</a:t>
            </a:r>
            <a:r>
              <a:rPr lang="cs-CZ" dirty="0">
                <a:highlight>
                  <a:srgbClr val="FFFF00"/>
                </a:highlight>
              </a:rPr>
              <a:t> podle odstavce 1 nebo 2 </a:t>
            </a:r>
            <a:r>
              <a:rPr lang="cs-CZ" b="1" dirty="0">
                <a:highlight>
                  <a:srgbClr val="FFFF00"/>
                </a:highlight>
              </a:rPr>
              <a:t>výzvu k předložení</a:t>
            </a:r>
          </a:p>
          <a:p>
            <a:r>
              <a:rPr lang="cs-CZ" dirty="0">
                <a:highlight>
                  <a:srgbClr val="FFFF00"/>
                </a:highlight>
              </a:rPr>
              <a:t>a) </a:t>
            </a:r>
            <a:r>
              <a:rPr lang="cs-CZ" b="1" dirty="0">
                <a:highlight>
                  <a:srgbClr val="FFFF00"/>
                </a:highlight>
              </a:rPr>
              <a:t>dokladů o jeho kvalifikaci, které zadavatel požadoval a nemá je k dispozici</a:t>
            </a:r>
            <a:r>
              <a:rPr lang="cs-CZ" dirty="0">
                <a:highlight>
                  <a:srgbClr val="FFFF00"/>
                </a:highlight>
              </a:rPr>
              <a:t>, a to včetně dokladů podle § 83 odst. 1; pokud zadavatel nepostupuje podle odstavce 4 písm. b), musí doklady o základní způsobilosti prokazovat splnění požadovaného kritéria způsobilosti v době podle § 86 odst. 3,</a:t>
            </a:r>
          </a:p>
          <a:p>
            <a:r>
              <a:rPr lang="cs-CZ" dirty="0">
                <a:highlight>
                  <a:srgbClr val="FFFF00"/>
                </a:highlight>
              </a:rPr>
              <a:t>b) </a:t>
            </a:r>
            <a:r>
              <a:rPr lang="cs-CZ" b="1" dirty="0">
                <a:highlight>
                  <a:srgbClr val="FFFF00"/>
                </a:highlight>
              </a:rPr>
              <a:t>dokladů nebo vzorků, jejichž předložení je podmínkou uzavření smlouvy</a:t>
            </a:r>
            <a:r>
              <a:rPr lang="cs-CZ" dirty="0">
                <a:highlight>
                  <a:srgbClr val="FFFF00"/>
                </a:highlight>
              </a:rPr>
              <a:t>, pokud zadavatel postupoval podle § 104 a nemá je k dispozici,</a:t>
            </a:r>
          </a:p>
          <a:p>
            <a:r>
              <a:rPr lang="cs-CZ" dirty="0">
                <a:highlight>
                  <a:srgbClr val="FFFF00"/>
                </a:highlight>
              </a:rPr>
              <a:t>c) dokladů podle § 85 odst. 1, pokud je zadavatel požadoval a nemá je k dispozici.</a:t>
            </a:r>
          </a:p>
          <a:p>
            <a:r>
              <a:rPr lang="cs-CZ" dirty="0">
                <a:highlight>
                  <a:srgbClr val="FFFF00"/>
                </a:highlight>
              </a:rPr>
              <a:t>(4) Ve výzvě podle odstavce 3 zadavatel </a:t>
            </a:r>
            <a:r>
              <a:rPr lang="cs-CZ" b="1" dirty="0">
                <a:highlight>
                  <a:srgbClr val="FFFF00"/>
                </a:highlight>
              </a:rPr>
              <a:t>může stanovit</a:t>
            </a:r>
            <a:r>
              <a:rPr lang="cs-CZ" dirty="0">
                <a:highlight>
                  <a:srgbClr val="FFFF00"/>
                </a:highlight>
              </a:rPr>
              <a:t>, že vybraný dodavatel musí předložit</a:t>
            </a:r>
          </a:p>
          <a:p>
            <a:r>
              <a:rPr lang="cs-CZ" dirty="0">
                <a:highlight>
                  <a:srgbClr val="FFFF00"/>
                </a:highlight>
              </a:rPr>
              <a:t>a) </a:t>
            </a:r>
            <a:r>
              <a:rPr lang="cs-CZ" b="1" dirty="0">
                <a:highlight>
                  <a:srgbClr val="FFFF00"/>
                </a:highlight>
              </a:rPr>
              <a:t>originály nebo úředně ověřené kopie </a:t>
            </a:r>
            <a:r>
              <a:rPr lang="cs-CZ" dirty="0">
                <a:highlight>
                  <a:srgbClr val="FFFF00"/>
                </a:highlight>
              </a:rPr>
              <a:t>dokladů podle odstavce 3,</a:t>
            </a:r>
          </a:p>
          <a:p>
            <a:r>
              <a:rPr lang="cs-CZ" dirty="0">
                <a:highlight>
                  <a:srgbClr val="FFFF00"/>
                </a:highlight>
              </a:rPr>
              <a:t>b) </a:t>
            </a:r>
            <a:r>
              <a:rPr lang="cs-CZ" b="1" dirty="0">
                <a:highlight>
                  <a:srgbClr val="FFFF00"/>
                </a:highlight>
              </a:rPr>
              <a:t>doklady o základní způsobilosti </a:t>
            </a:r>
            <a:r>
              <a:rPr lang="cs-CZ" dirty="0">
                <a:highlight>
                  <a:srgbClr val="FFFF00"/>
                </a:highlight>
              </a:rPr>
              <a:t>podle § 74 prokazující splnění požadovaného kritéria způsobilosti po doručení výzvy podle odstavce 3, nebo</a:t>
            </a:r>
          </a:p>
          <a:p>
            <a:r>
              <a:rPr lang="cs-CZ" dirty="0">
                <a:highlight>
                  <a:srgbClr val="FFFF00"/>
                </a:highlight>
              </a:rPr>
              <a:t>c) </a:t>
            </a:r>
            <a:r>
              <a:rPr lang="cs-CZ" b="1" dirty="0">
                <a:highlight>
                  <a:srgbClr val="FFFF00"/>
                </a:highlight>
              </a:rPr>
              <a:t>písemné čestné prohlášení o tom, že se nezměnily údaje rozhodné pro posouzení splnění kvalifikace </a:t>
            </a:r>
            <a:r>
              <a:rPr lang="cs-CZ" dirty="0">
                <a:highlight>
                  <a:srgbClr val="FFFF00"/>
                </a:highlight>
              </a:rPr>
              <a:t>obsažené v dokladech podle odstavce 3, které má zadavatel k dispozici, nebo </a:t>
            </a:r>
            <a:r>
              <a:rPr lang="cs-CZ" b="1" dirty="0">
                <a:highlight>
                  <a:srgbClr val="FFFF00"/>
                </a:highlight>
              </a:rPr>
              <a:t>nové doklady</a:t>
            </a:r>
            <a:r>
              <a:rPr lang="cs-CZ" dirty="0">
                <a:highlight>
                  <a:srgbClr val="FFFF00"/>
                </a:highlight>
              </a:rPr>
              <a:t>, pokud se rozhodné údaje v těchto dokladech změnily.</a:t>
            </a:r>
          </a:p>
          <a:p>
            <a:r>
              <a:rPr lang="cs-CZ" dirty="0"/>
              <a:t>(5) U vybraného dodavatele, je-li českou právnickou osobou, zadavatel zjistí </a:t>
            </a:r>
            <a:r>
              <a:rPr lang="cs-CZ" b="1" dirty="0"/>
              <a:t>údaje o jeho skutečném majiteli podle zákona upravujícího evidenci skutečných majitelů </a:t>
            </a:r>
            <a:r>
              <a:rPr lang="cs-CZ" dirty="0"/>
              <a:t>(dále jen "skutečný majitel") z evidence skutečných majitelů podle téhož zákona (dále jen "evidence skutečných majitelů"). Zjištěné údaje zadavatel uvede v dokumentaci o zadávacím řízení. Pro tyto účely umožní Ministerstvo spravedlnosti zadavateli získat způsobem umožňujícím dálkový přístup z evidence skutečných majitelů úplný výpis platných údajů a údajů, které byly vymazány bez náhrady nebo s nahrazením novými údaji podle zákona upravujícího evidenci skutečných majitelů; pro účely výkonu dozoru podle části třinácté hlavy II umožní takový přístup Ministerstvo spravedlnosti také </a:t>
            </a:r>
            <a:r>
              <a:rPr lang="cs-CZ" dirty="0">
                <a:highlight>
                  <a:srgbClr val="FFFF00"/>
                </a:highlight>
              </a:rPr>
              <a:t>Úřadu</a:t>
            </a:r>
            <a:r>
              <a:rPr lang="cs-CZ" dirty="0"/>
              <a:t>.</a:t>
            </a:r>
          </a:p>
          <a:p>
            <a:r>
              <a:rPr lang="cs-CZ" dirty="0"/>
              <a:t>(6) Vybraného dodavatele, je-li zahraniční právnickou osobou, zadavatel </a:t>
            </a:r>
            <a:r>
              <a:rPr lang="cs-CZ" dirty="0">
                <a:highlight>
                  <a:srgbClr val="FFFF00"/>
                </a:highlight>
              </a:rPr>
              <a:t>vyzve</a:t>
            </a:r>
            <a:r>
              <a:rPr lang="cs-CZ" dirty="0"/>
              <a:t> k předložení výpisu ze zahraniční evidence obdobné evidenci skutečných majitelů nebo, není-li takové evidence,</a:t>
            </a:r>
          </a:p>
          <a:p>
            <a:r>
              <a:rPr lang="cs-CZ" dirty="0"/>
              <a:t>a) ke sdělení identifikačních údajů všech osob, které jsou jeho skutečným majitelem, a</a:t>
            </a:r>
          </a:p>
          <a:p>
            <a:r>
              <a:rPr lang="cs-CZ" dirty="0"/>
              <a:t>b) k předložení dokladů, z nichž vyplývá vztah všech osob podle písmene a) k dodavateli; těmito doklady jsou zejména</a:t>
            </a:r>
          </a:p>
          <a:p>
            <a:r>
              <a:rPr lang="cs-CZ" dirty="0"/>
              <a:t>1. výpis ze zahraniční evidence obdobné veřejnému rejstříku,</a:t>
            </a:r>
          </a:p>
          <a:p>
            <a:r>
              <a:rPr lang="cs-CZ" dirty="0"/>
              <a:t>2. seznam akcionářů,</a:t>
            </a:r>
          </a:p>
          <a:p>
            <a:r>
              <a:rPr lang="cs-CZ" dirty="0"/>
              <a:t>3. rozhodnutí statutárního orgánu o vyplacení podílu na zisku,</a:t>
            </a:r>
          </a:p>
          <a:p>
            <a:r>
              <a:rPr lang="cs-CZ" dirty="0"/>
              <a:t>4. společenská smlouva, zakladatelská listina nebo stanovy.</a:t>
            </a:r>
          </a:p>
          <a:p>
            <a:r>
              <a:rPr lang="cs-CZ" dirty="0"/>
              <a:t>(7) V případě výzvy podle odstavce 3 nebo </a:t>
            </a:r>
            <a:r>
              <a:rPr lang="cs-CZ" dirty="0">
                <a:highlight>
                  <a:srgbClr val="FFFF00"/>
                </a:highlight>
              </a:rPr>
              <a:t>6 </a:t>
            </a:r>
            <a:r>
              <a:rPr lang="cs-CZ" dirty="0"/>
              <a:t>se postupuje podle § 46 odst. 1 obdobně.</a:t>
            </a:r>
          </a:p>
          <a:p>
            <a:r>
              <a:rPr lang="cs-CZ" dirty="0"/>
              <a:t>(8) Zadavatel </a:t>
            </a:r>
            <a:r>
              <a:rPr lang="cs-CZ" b="1" dirty="0"/>
              <a:t>vyloučí vybraného dodavatele</a:t>
            </a:r>
            <a:r>
              <a:rPr lang="cs-CZ" dirty="0"/>
              <a:t>,</a:t>
            </a:r>
          </a:p>
          <a:p>
            <a:r>
              <a:rPr lang="cs-CZ" dirty="0"/>
              <a:t>a) je-li českou právnickou osobou, která má skutečného majitele, pokud nebylo podle odstavce 5 možné zjistit údaje o jeho skutečném majiteli z evidence skutečných majitelů; k zápisu zpřístupněnému v evidenci skutečných majitelů po odeslání oznámení o vyloučení dodavatele se nepřihlíží,</a:t>
            </a:r>
          </a:p>
          <a:p>
            <a:r>
              <a:rPr lang="cs-CZ" dirty="0"/>
              <a:t>b) který nepředložil údaje, doklady nebo vzorky podle odstavce 3, </a:t>
            </a:r>
            <a:r>
              <a:rPr lang="cs-CZ" dirty="0">
                <a:highlight>
                  <a:srgbClr val="FFFF00"/>
                </a:highlight>
              </a:rPr>
              <a:t>4 nebo 6</a:t>
            </a:r>
            <a:r>
              <a:rPr lang="cs-CZ" dirty="0"/>
              <a:t>, nebo</a:t>
            </a:r>
          </a:p>
          <a:p>
            <a:r>
              <a:rPr lang="cs-CZ" dirty="0"/>
              <a:t>c) u kterého výsledek zkoušek vzorků neodpovídá zadávacím podmínkám.</a:t>
            </a:r>
          </a:p>
          <a:p>
            <a:pPr algn="ctr"/>
            <a:r>
              <a:rPr lang="cs-CZ" dirty="0"/>
              <a:t>§ 50 Oznámení o výběru </a:t>
            </a:r>
            <a:r>
              <a:rPr lang="cs-CZ" dirty="0">
                <a:highlight>
                  <a:srgbClr val="FFFF00"/>
                </a:highlight>
              </a:rPr>
              <a:t>dodavatele</a:t>
            </a:r>
          </a:p>
          <a:p>
            <a:r>
              <a:rPr lang="cs-CZ" b="1" dirty="0">
                <a:highlight>
                  <a:srgbClr val="FFFF00"/>
                </a:highlight>
              </a:rPr>
              <a:t>Zadavatel odešle všem účastníkům zadávacího řízení </a:t>
            </a:r>
            <a:r>
              <a:rPr lang="cs-CZ" b="1" dirty="0"/>
              <a:t>oznámení o výběru</a:t>
            </a:r>
            <a:r>
              <a:rPr lang="cs-CZ" dirty="0"/>
              <a:t>, ve kterém uvede </a:t>
            </a:r>
            <a:r>
              <a:rPr lang="cs-CZ" b="1" dirty="0"/>
              <a:t>identifikační údaje vybraného dodavatele a odůvodnění výběru</a:t>
            </a:r>
            <a:r>
              <a:rPr lang="cs-CZ" dirty="0"/>
              <a:t>; </a:t>
            </a:r>
            <a:r>
              <a:rPr lang="cs-CZ" b="1" dirty="0">
                <a:highlight>
                  <a:srgbClr val="FFFF00"/>
                </a:highlight>
              </a:rPr>
              <a:t>to neplatí v případě zadávacího řízení, v němž je jen jeden účastník</a:t>
            </a:r>
            <a:r>
              <a:rPr lang="cs-CZ" dirty="0"/>
              <a:t>.</a:t>
            </a:r>
          </a:p>
          <a:p>
            <a:pPr algn="ctr"/>
            <a:r>
              <a:rPr lang="cs-CZ" dirty="0"/>
              <a:t>§ 123 Oznámení o výběru dodavatele</a:t>
            </a:r>
          </a:p>
          <a:p>
            <a:r>
              <a:rPr lang="cs-CZ" dirty="0"/>
              <a:t>(1) </a:t>
            </a:r>
            <a:r>
              <a:rPr lang="cs-CZ" b="1" dirty="0">
                <a:highlight>
                  <a:srgbClr val="FFFF00"/>
                </a:highlight>
              </a:rPr>
              <a:t>Oznámení o výběru dodavatele zadavatel odešle bez zbytečného odkladu po ukončení hodnocení nabídek </a:t>
            </a:r>
            <a:r>
              <a:rPr lang="cs-CZ" dirty="0">
                <a:highlight>
                  <a:srgbClr val="FFFF00"/>
                </a:highlight>
              </a:rPr>
              <a:t>nebo elektronické aukce, pokud byla použita. </a:t>
            </a:r>
            <a:r>
              <a:rPr lang="cs-CZ" dirty="0"/>
              <a:t>S výjimkou jednacího řízení bez uveřejnění musí být součástí tohoto oznámení</a:t>
            </a:r>
          </a:p>
          <a:p>
            <a:r>
              <a:rPr lang="cs-CZ" dirty="0"/>
              <a:t>a) </a:t>
            </a:r>
            <a:r>
              <a:rPr lang="cs-CZ" b="1" dirty="0"/>
              <a:t>zpráva o hodnocení nabídek</a:t>
            </a:r>
            <a:r>
              <a:rPr lang="cs-CZ" dirty="0"/>
              <a:t>, pokud proběhlo hodnocení nabídek,</a:t>
            </a:r>
          </a:p>
          <a:p>
            <a:r>
              <a:rPr lang="cs-CZ" dirty="0"/>
              <a:t>b) </a:t>
            </a:r>
            <a:r>
              <a:rPr lang="cs-CZ" b="1" dirty="0"/>
              <a:t>výsledek posouzení splnění podmínek účasti vybraného dodavatele</a:t>
            </a:r>
            <a:r>
              <a:rPr lang="cs-CZ" dirty="0"/>
              <a:t>, který bude obsahovat</a:t>
            </a:r>
          </a:p>
          <a:p>
            <a:r>
              <a:rPr lang="cs-CZ" dirty="0"/>
              <a:t>1. seznam dokladů </a:t>
            </a:r>
            <a:r>
              <a:rPr lang="cs-CZ" dirty="0">
                <a:highlight>
                  <a:srgbClr val="FFFF00"/>
                </a:highlight>
              </a:rPr>
              <a:t>prokazujících kvalifikaci vybraného dodavatele</a:t>
            </a:r>
            <a:r>
              <a:rPr lang="cs-CZ" dirty="0"/>
              <a:t>,</a:t>
            </a:r>
          </a:p>
          <a:p>
            <a:r>
              <a:rPr lang="cs-CZ" dirty="0"/>
              <a:t>2. u požadované profesní způsobilosti podle § 77 odst. 2, ekonomické kvalifikace a technické kvalifikace údaje rozhodné pro prokázání splnění jednotlivých kritérií kvalifikace,</a:t>
            </a:r>
          </a:p>
          <a:p>
            <a:r>
              <a:rPr lang="cs-CZ" dirty="0"/>
              <a:t>3. seznam dokladů nebo vzorků </a:t>
            </a:r>
            <a:r>
              <a:rPr lang="cs-CZ" dirty="0">
                <a:highlight>
                  <a:srgbClr val="FFFF00"/>
                </a:highlight>
              </a:rPr>
              <a:t>prokazujících splnění požadavků zadavatele podle § 104 písm. a) vybraným dodavatelem, pokud si je zadavatel vyhradil</a:t>
            </a:r>
            <a:r>
              <a:rPr lang="cs-CZ" dirty="0"/>
              <a:t>,</a:t>
            </a:r>
          </a:p>
          <a:p>
            <a:r>
              <a:rPr lang="cs-CZ" dirty="0"/>
              <a:t>4. výsledek zkoušek vzorků, pokud si je zadavatel vyhradil podle § 104 písm. b).</a:t>
            </a:r>
          </a:p>
          <a:p>
            <a:r>
              <a:rPr lang="cs-CZ" dirty="0">
                <a:highlight>
                  <a:srgbClr val="FFFF00"/>
                </a:highlight>
              </a:rPr>
              <a:t>(2) Údaje podle odstavce 1 písm. b) bodu 3 nebo 4 nemusí být součástí oznámení o výběru podle odstavce 1, pokud je zadavatel odešle všem účastníkům zadávacího řízení bez zbytečného odkladu od získání těchto dokladů nebo vzorků nebo od získání výsledků zkoušek vzorků.</a:t>
            </a:r>
          </a:p>
          <a:p>
            <a:pPr algn="ctr"/>
            <a:r>
              <a:rPr lang="cs-CZ" dirty="0"/>
              <a:t>§ 124</a:t>
            </a:r>
          </a:p>
          <a:p>
            <a:r>
              <a:rPr lang="cs-CZ" dirty="0"/>
              <a:t>(1) Po uplynutí lhůty zákazu uzavřít smlouvu podle § </a:t>
            </a:r>
            <a:r>
              <a:rPr lang="cs-CZ" b="1" dirty="0"/>
              <a:t>246 jsou zadavatel a vybraný dodavatel povinni bez zbytečného odkladu uzavřít smlouvu</a:t>
            </a:r>
            <a:r>
              <a:rPr lang="cs-CZ" dirty="0"/>
              <a:t>.</a:t>
            </a:r>
          </a:p>
          <a:p>
            <a:r>
              <a:rPr lang="cs-CZ" dirty="0"/>
              <a:t>(2) Vybraného dodavatele, který nesplnil povinnost podle odstavce 1, může zadavatel ze zadávacího řízení vyloučit.</a:t>
            </a:r>
          </a:p>
          <a:p>
            <a:r>
              <a:rPr lang="cs-CZ" dirty="0"/>
              <a:t>(3) Zadavatel vyloučí vybraného dodavatele, zjistí-li na základě informací zjištěných podle § 122 odst. </a:t>
            </a:r>
            <a:r>
              <a:rPr lang="cs-CZ" dirty="0">
                <a:highlight>
                  <a:srgbClr val="FFFF00"/>
                </a:highlight>
              </a:rPr>
              <a:t>5 nebo 6</a:t>
            </a:r>
            <a:r>
              <a:rPr lang="cs-CZ" dirty="0"/>
              <a:t>, že byl ve střetu zájmů podle § 44 odst. 2 a 3.</a:t>
            </a:r>
          </a:p>
          <a:p>
            <a:r>
              <a:rPr lang="cs-CZ" dirty="0"/>
              <a:t>(4) </a:t>
            </a:r>
            <a:r>
              <a:rPr lang="cs-CZ" b="1" dirty="0"/>
              <a:t>Smlouvu je zadavatel povinen uzavřít v souladu s nabídkou vybraného dodavatele</a:t>
            </a:r>
            <a:r>
              <a:rPr lang="cs-CZ" dirty="0"/>
              <a:t>, popřípadě upravenou postupem podle § 69 odst. 8.</a:t>
            </a:r>
          </a:p>
          <a:p>
            <a:pPr algn="ctr"/>
            <a:r>
              <a:rPr lang="cs-CZ" dirty="0"/>
              <a:t>§ 125  Postup po vyloučení vybraného dodavatele</a:t>
            </a:r>
          </a:p>
          <a:p>
            <a:r>
              <a:rPr lang="cs-CZ" dirty="0"/>
              <a:t>(1) Pokud dojde k vyloučení vybraného dodavatele, může zadavatel </a:t>
            </a:r>
            <a:r>
              <a:rPr lang="cs-CZ" b="1" dirty="0"/>
              <a:t>vyzvat k uzavření smlouvy dalšího účastníka zadávacího řízení</a:t>
            </a:r>
            <a:r>
              <a:rPr lang="cs-CZ" dirty="0"/>
              <a:t>, a to v pořadí, které vyplývá z výsledku původního hodnocení nabídek nebo elektronické aukce nebo z výsledku nového hodnocení. Nové hodnocení zadavatel musí provést, pokud by vyloučení vybraného dodavatele znamenalo podstatné ovlivnění původního pořadí nabídek. Účastník zadávacího řízení vyzvaný k uzavření smlouvy se považuje za vybraného dodavatele.</a:t>
            </a:r>
          </a:p>
          <a:p>
            <a:r>
              <a:rPr lang="cs-CZ" dirty="0"/>
              <a:t>(2) Zadavatel může postup podle odstavce 1 do uzavření smlouvy použít opakovaně. Ustanovení § 122 odst. 3 až </a:t>
            </a:r>
            <a:r>
              <a:rPr lang="cs-CZ" dirty="0">
                <a:highlight>
                  <a:srgbClr val="FFFF00"/>
                </a:highlight>
              </a:rPr>
              <a:t>8</a:t>
            </a:r>
            <a:r>
              <a:rPr lang="cs-CZ" dirty="0"/>
              <a:t>, § 123 a 124 se použijí obdobně; součástí oznámení o výběru dodavatele nemusí být zpráva o hodnocení nabídek, pokud neproběhlo nové hodnocení nabídek..</a:t>
            </a:r>
          </a:p>
          <a:p>
            <a:pPr algn="ctr"/>
            <a:r>
              <a:rPr lang="cs-CZ" dirty="0"/>
              <a:t>§ 126 Oznámení o výsledku zadávacího řízení</a:t>
            </a:r>
          </a:p>
          <a:p>
            <a:r>
              <a:rPr lang="cs-CZ" dirty="0"/>
              <a:t>Zadavatel odešle </a:t>
            </a:r>
            <a:r>
              <a:rPr lang="cs-CZ" b="1" dirty="0"/>
              <a:t>oznámení o výsledku zadávacího řízení </a:t>
            </a:r>
            <a:r>
              <a:rPr lang="cs-CZ" dirty="0"/>
              <a:t>k uveřejnění způsobem podle § 212 do 30 dnů od uzavření smlouvy, rámcové dohody nebo zavedení dynamického nákupního systému.</a:t>
            </a:r>
          </a:p>
          <a:p>
            <a:pPr algn="ctr"/>
            <a:r>
              <a:rPr lang="cs-CZ" dirty="0"/>
              <a:t>§ 246 Zákaz uzavření smlouvy</a:t>
            </a:r>
          </a:p>
          <a:p>
            <a:r>
              <a:rPr lang="cs-CZ" dirty="0"/>
              <a:t>(1</a:t>
            </a:r>
            <a:r>
              <a:rPr lang="cs-CZ" b="1" dirty="0"/>
              <a:t>) Zadavatel nesmí uzavřít smlouvu s dodavatelem</a:t>
            </a:r>
          </a:p>
          <a:p>
            <a:r>
              <a:rPr lang="cs-CZ" b="1" dirty="0"/>
              <a:t>a) před uplynutím lhůty pro podání námitek proti</a:t>
            </a:r>
          </a:p>
          <a:p>
            <a:r>
              <a:rPr lang="cs-CZ" dirty="0">
                <a:highlight>
                  <a:srgbClr val="FFFF00"/>
                </a:highlight>
              </a:rPr>
              <a:t>1. vyloučení účastníka zadávacího řízení,</a:t>
            </a:r>
          </a:p>
          <a:p>
            <a:r>
              <a:rPr lang="cs-CZ" b="1" dirty="0">
                <a:highlight>
                  <a:srgbClr val="FFFF00"/>
                </a:highlight>
              </a:rPr>
              <a:t>2. výběru dodavatele, pokud je zadavatel povinen odeslat oznámení o výběru dodavatele,</a:t>
            </a:r>
          </a:p>
          <a:p>
            <a:r>
              <a:rPr lang="cs-CZ" dirty="0">
                <a:highlight>
                  <a:srgbClr val="FFFF00"/>
                </a:highlight>
              </a:rPr>
              <a:t>3. obsahu sdělení podle § 123 odst. 2, nebo</a:t>
            </a:r>
          </a:p>
          <a:p>
            <a:r>
              <a:rPr lang="cs-CZ" dirty="0">
                <a:highlight>
                  <a:srgbClr val="FFFF00"/>
                </a:highlight>
              </a:rPr>
              <a:t>4. dobrovolnému oznámení o záměru uzavřít smlouvu,</a:t>
            </a:r>
          </a:p>
          <a:p>
            <a:r>
              <a:rPr lang="cs-CZ" dirty="0"/>
              <a:t>b) do doby doručení rozhodnutí o námitkách stěžovateli, byly-li námitky podány </a:t>
            </a:r>
            <a:r>
              <a:rPr lang="cs-CZ" dirty="0">
                <a:highlight>
                  <a:srgbClr val="FFFF00"/>
                </a:highlight>
              </a:rPr>
              <a:t>včas</a:t>
            </a:r>
            <a:r>
              <a:rPr lang="cs-CZ" dirty="0"/>
              <a:t>,</a:t>
            </a:r>
          </a:p>
          <a:p>
            <a:r>
              <a:rPr lang="cs-CZ" dirty="0"/>
              <a:t>c) před uplynutím lhůty pro podání návrhu na zahájení řízení o přezkoumání úkonů zadavatele, pokud </a:t>
            </a:r>
            <a:r>
              <a:rPr lang="cs-CZ" dirty="0">
                <a:highlight>
                  <a:srgbClr val="FFFF00"/>
                </a:highlight>
              </a:rPr>
              <a:t>včas</a:t>
            </a:r>
            <a:r>
              <a:rPr lang="cs-CZ" dirty="0"/>
              <a:t> podané námitky odmítl </a:t>
            </a:r>
          </a:p>
          <a:p>
            <a:r>
              <a:rPr lang="cs-CZ" dirty="0"/>
              <a:t>d) ve lhůtě 60 dnů ode dne zahájení řízení o přezkoumání úkonů zadavatele, pokud byl návrh na zahájení řízení podán včas; zadavatel však může i v této lhůtě smlouvu uzavřít, pokud Úřad návrh zamítl nebo bylo správní řízení vedené o návrhu zastaveno a takové rozhodnutí nabylo právní moci.</a:t>
            </a:r>
          </a:p>
          <a:p>
            <a:r>
              <a:rPr lang="cs-CZ" dirty="0"/>
              <a:t>(2) Zadavatel rovněž nesmí uzavřít smlouvu s dodavatelem ve lhůtě 60 dnů ode dne zahájení řízení o přezkoumání úkonů zadavatele, zahájí-li Úřad toto řízení z moci úřední; zadavatel však může i v této lhůtě smlouvu uzavřít, pokud bylo správní řízení zastaveno a takové rozhodnutí nabylo právní moci.</a:t>
            </a:r>
          </a:p>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27</a:t>
            </a:fld>
            <a:endParaRPr lang="cs-CZ"/>
          </a:p>
        </p:txBody>
      </p:sp>
    </p:spTree>
    <p:extLst>
      <p:ext uri="{BB962C8B-B14F-4D97-AF65-F5344CB8AC3E}">
        <p14:creationId xmlns:p14="http://schemas.microsoft.com/office/powerpoint/2010/main" val="24108319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025525" y="744538"/>
            <a:ext cx="2497138" cy="1873250"/>
          </a:xfrm>
        </p:spPr>
      </p:sp>
      <p:sp>
        <p:nvSpPr>
          <p:cNvPr id="3" name="Zástupný symbol pro poznámky 2"/>
          <p:cNvSpPr>
            <a:spLocks noGrp="1"/>
          </p:cNvSpPr>
          <p:nvPr>
            <p:ph type="body" idx="1"/>
          </p:nvPr>
        </p:nvSpPr>
        <p:spPr>
          <a:xfrm>
            <a:off x="679768" y="2617807"/>
            <a:ext cx="5438140" cy="6564334"/>
          </a:xfrm>
        </p:spPr>
        <p:txBody>
          <a:bodyPr>
            <a:normAutofit fontScale="70000" lnSpcReduction="20000"/>
          </a:bodyPr>
          <a:lstStyle/>
          <a:p>
            <a:pPr algn="ctr"/>
            <a:r>
              <a:rPr lang="cs-CZ" dirty="0"/>
              <a:t> § 222 Změna závazku ze smlouvy na veřejnou zakázku</a:t>
            </a:r>
          </a:p>
          <a:p>
            <a:r>
              <a:rPr lang="cs-CZ" dirty="0">
                <a:highlight>
                  <a:srgbClr val="FFFF00"/>
                </a:highlight>
              </a:rPr>
              <a:t>(1) </a:t>
            </a:r>
            <a:r>
              <a:rPr lang="cs-CZ" b="1" dirty="0">
                <a:highlight>
                  <a:srgbClr val="FFFF00"/>
                </a:highlight>
              </a:rPr>
              <a:t>Zadavatel nesmí umožnit podstatnou změnu závazku</a:t>
            </a:r>
            <a:r>
              <a:rPr lang="cs-CZ" dirty="0">
                <a:highlight>
                  <a:srgbClr val="FFFF00"/>
                </a:highlight>
              </a:rPr>
              <a:t> ze smlouvy na veřejnou zakázku po dobu jeho trvání </a:t>
            </a:r>
            <a:r>
              <a:rPr lang="cs-CZ" b="1" dirty="0">
                <a:highlight>
                  <a:srgbClr val="FFFF00"/>
                </a:highlight>
              </a:rPr>
              <a:t>bez provedení zadávacího řízení</a:t>
            </a:r>
            <a:r>
              <a:rPr lang="cs-CZ" dirty="0">
                <a:highlight>
                  <a:srgbClr val="FFFF00"/>
                </a:highlight>
              </a:rPr>
              <a:t>; to </a:t>
            </a:r>
            <a:r>
              <a:rPr lang="cs-CZ" b="1" dirty="0">
                <a:highlight>
                  <a:srgbClr val="FFFF00"/>
                </a:highlight>
              </a:rPr>
              <a:t>neplatí v případě změn, u nichž jsou splněny podmínky pro výjimku z povinnosti zadat veřejnou zakázku v zadávacím řízení </a:t>
            </a:r>
            <a:r>
              <a:rPr lang="cs-CZ" dirty="0">
                <a:highlight>
                  <a:srgbClr val="FFFF00"/>
                </a:highlight>
              </a:rPr>
              <a:t>stanovenou tímto zákonem. Je-li taková výjimka omezena pro podlimitní veřejnou zakázku, veřejnou zakázku malého rozsahu, nebo koncesi malého rozsahu, lze ji pro změnu závazku ze smlouvy na veřejnou zakázku použít pouze tehdy, pokud </a:t>
            </a:r>
            <a:r>
              <a:rPr lang="cs-CZ" b="1" dirty="0">
                <a:highlight>
                  <a:srgbClr val="FFFF00"/>
                </a:highlight>
              </a:rPr>
              <a:t>celková hodnota závazku po jeho změně nepřekročí limit </a:t>
            </a:r>
            <a:r>
              <a:rPr lang="cs-CZ" dirty="0">
                <a:highlight>
                  <a:srgbClr val="FFFF00"/>
                </a:highlight>
              </a:rPr>
              <a:t>podle</a:t>
            </a:r>
          </a:p>
          <a:p>
            <a:r>
              <a:rPr lang="cs-CZ" dirty="0">
                <a:highlight>
                  <a:srgbClr val="FFFF00"/>
                </a:highlight>
              </a:rPr>
              <a:t>a) § 25, jde-li o podlimitní veřejnou zakázku,</a:t>
            </a:r>
          </a:p>
          <a:p>
            <a:r>
              <a:rPr lang="cs-CZ" dirty="0">
                <a:highlight>
                  <a:srgbClr val="FFFF00"/>
                </a:highlight>
              </a:rPr>
              <a:t>b) § 27, jde-li o veřejnou zakázku malého rozsahu, nebo</a:t>
            </a:r>
          </a:p>
          <a:p>
            <a:r>
              <a:rPr lang="cs-CZ" dirty="0">
                <a:highlight>
                  <a:srgbClr val="FFFF00"/>
                </a:highlight>
              </a:rPr>
              <a:t>c) § 178, jde-li o koncesi malého rozsahu.</a:t>
            </a:r>
          </a:p>
          <a:p>
            <a:r>
              <a:rPr lang="cs-CZ" dirty="0"/>
              <a:t>(2) Za podstatnou změnu závazku ze smlouvy na veřejnou zakázku se nepovažuje </a:t>
            </a:r>
            <a:r>
              <a:rPr lang="cs-CZ" b="1" dirty="0"/>
              <a:t>uplatnění </a:t>
            </a:r>
            <a:r>
              <a:rPr lang="cs-CZ" b="1" dirty="0">
                <a:highlight>
                  <a:srgbClr val="FFFF00"/>
                </a:highlight>
              </a:rPr>
              <a:t>změn závazku vyhrazených </a:t>
            </a:r>
            <a:r>
              <a:rPr lang="cs-CZ" b="1" dirty="0"/>
              <a:t>podle § 100 odst. 1</a:t>
            </a:r>
            <a:r>
              <a:rPr lang="cs-CZ" dirty="0"/>
              <a:t>.</a:t>
            </a:r>
          </a:p>
          <a:p>
            <a:r>
              <a:rPr lang="cs-CZ" dirty="0"/>
              <a:t>(3) </a:t>
            </a:r>
            <a:r>
              <a:rPr lang="cs-CZ" b="1" dirty="0"/>
              <a:t>Podstatnou změnou závazku </a:t>
            </a:r>
            <a:r>
              <a:rPr lang="cs-CZ" dirty="0"/>
              <a:t>ze smlouvy na veřejnou zakázku je taková změna smluvních podmínek, která by</a:t>
            </a:r>
          </a:p>
          <a:p>
            <a:r>
              <a:rPr lang="cs-CZ" dirty="0"/>
              <a:t>a) </a:t>
            </a:r>
            <a:r>
              <a:rPr lang="cs-CZ" b="1" dirty="0"/>
              <a:t>umožnila účast jiných dodavatelů </a:t>
            </a:r>
            <a:r>
              <a:rPr lang="cs-CZ" dirty="0"/>
              <a:t>nebo </a:t>
            </a:r>
            <a:r>
              <a:rPr lang="cs-CZ" b="1" dirty="0"/>
              <a:t>by mohla ovlivnit výběr </a:t>
            </a:r>
            <a:r>
              <a:rPr lang="cs-CZ" dirty="0"/>
              <a:t>dodavatele v původním zadávacím řízení, pokud by zadávací podmínky původního zadávacího řízení odpovídaly této změně,</a:t>
            </a:r>
          </a:p>
          <a:p>
            <a:r>
              <a:rPr lang="cs-CZ" dirty="0"/>
              <a:t>b) </a:t>
            </a:r>
            <a:r>
              <a:rPr lang="cs-CZ" b="1" dirty="0"/>
              <a:t>měnila ekonomickou rovnováhu </a:t>
            </a:r>
            <a:r>
              <a:rPr lang="cs-CZ" dirty="0"/>
              <a:t>závazku ze smlouvy ve prospěch vybraného dodavatele, nebo</a:t>
            </a:r>
          </a:p>
          <a:p>
            <a:r>
              <a:rPr lang="cs-CZ" dirty="0"/>
              <a:t>c) vedla k významnému </a:t>
            </a:r>
            <a:r>
              <a:rPr lang="cs-CZ" b="1" dirty="0"/>
              <a:t>rozšíření rozsahu plnění </a:t>
            </a:r>
            <a:r>
              <a:rPr lang="cs-CZ" dirty="0"/>
              <a:t>veřejné zakázky.</a:t>
            </a:r>
          </a:p>
          <a:p>
            <a:r>
              <a:rPr lang="cs-CZ" dirty="0"/>
              <a:t>(4) Za podstatnou změnu závazku ze smlouvy na veřejnou zakázku se nepovažuje změna, která nemění celkovou povahu veřejné zakázky a jejíž hodnota je</a:t>
            </a:r>
          </a:p>
          <a:p>
            <a:r>
              <a:rPr lang="cs-CZ" dirty="0"/>
              <a:t>a) </a:t>
            </a:r>
            <a:r>
              <a:rPr lang="cs-CZ" b="1" dirty="0"/>
              <a:t>nižší než finanční limit pro nadlimitní veřejnou zakázku </a:t>
            </a:r>
            <a:r>
              <a:rPr lang="cs-CZ" dirty="0"/>
              <a:t>a</a:t>
            </a:r>
          </a:p>
          <a:p>
            <a:r>
              <a:rPr lang="cs-CZ" dirty="0"/>
              <a:t>b) nižší než</a:t>
            </a:r>
          </a:p>
          <a:p>
            <a:r>
              <a:rPr lang="cs-CZ" dirty="0"/>
              <a:t>1. </a:t>
            </a:r>
            <a:r>
              <a:rPr lang="cs-CZ" b="1" dirty="0"/>
              <a:t>10 % původní hodnoty závazku</a:t>
            </a:r>
            <a:r>
              <a:rPr lang="cs-CZ" dirty="0"/>
              <a:t>, nebo</a:t>
            </a:r>
          </a:p>
          <a:p>
            <a:r>
              <a:rPr lang="cs-CZ" dirty="0"/>
              <a:t>2. </a:t>
            </a:r>
            <a:r>
              <a:rPr lang="cs-CZ" b="1" dirty="0"/>
              <a:t>15 % původní hodnoty závazku </a:t>
            </a:r>
            <a:r>
              <a:rPr lang="cs-CZ" dirty="0"/>
              <a:t>ze smlouvy na veřejnou zakázku na stavební práce, která není koncesí.</a:t>
            </a:r>
          </a:p>
          <a:p>
            <a:r>
              <a:rPr lang="cs-CZ" dirty="0"/>
              <a:t>Pokud bude provedeno více změn, je rozhodný součet hodnot všech těchto změn.</a:t>
            </a:r>
          </a:p>
          <a:p>
            <a:r>
              <a:rPr lang="cs-CZ" dirty="0"/>
              <a:t>(5) Za podstatnou změnu závazku ze smlouvy na veřejnou zakázku se nepovažují </a:t>
            </a:r>
            <a:r>
              <a:rPr lang="cs-CZ" b="1" dirty="0"/>
              <a:t>dodatečné</a:t>
            </a:r>
            <a:r>
              <a:rPr lang="cs-CZ" dirty="0"/>
              <a:t> stavební práce, služby nebo dodávky od dodavatele původní veřejné zakázky, které nebyly zahrnuty v původním závazku ze smlouvy na veřejnou zakázku, pokud jsou </a:t>
            </a:r>
            <a:r>
              <a:rPr lang="cs-CZ" b="1" dirty="0"/>
              <a:t>nezbytné a změna v osobě dodavatele</a:t>
            </a:r>
          </a:p>
          <a:p>
            <a:r>
              <a:rPr lang="cs-CZ" dirty="0"/>
              <a:t>a) </a:t>
            </a:r>
            <a:r>
              <a:rPr lang="cs-CZ" b="1" dirty="0"/>
              <a:t>není možná </a:t>
            </a:r>
            <a:r>
              <a:rPr lang="cs-CZ" dirty="0"/>
              <a:t>z ekonomických anebo technických důvodů spočívajících zejména v požadavcích na slučitelnost nebo interoperabilitu se stávajícím zařízením, službami nebo instalacemi pořízenými zadavatelem v původním zadávacím řízení,</a:t>
            </a:r>
          </a:p>
          <a:p>
            <a:r>
              <a:rPr lang="cs-CZ" dirty="0"/>
              <a:t>b) </a:t>
            </a:r>
            <a:r>
              <a:rPr lang="cs-CZ" dirty="0">
                <a:highlight>
                  <a:srgbClr val="FFFF00"/>
                </a:highlight>
              </a:rPr>
              <a:t>způsobila by </a:t>
            </a:r>
            <a:r>
              <a:rPr lang="cs-CZ" dirty="0"/>
              <a:t>zadavateli </a:t>
            </a:r>
            <a:r>
              <a:rPr lang="cs-CZ" b="1" dirty="0"/>
              <a:t>značné obtíže </a:t>
            </a:r>
            <a:r>
              <a:rPr lang="cs-CZ" dirty="0"/>
              <a:t>nebo výrazné zvýšení nákladů a</a:t>
            </a:r>
          </a:p>
          <a:p>
            <a:r>
              <a:rPr lang="cs-CZ" dirty="0">
                <a:highlight>
                  <a:srgbClr val="FFFF00"/>
                </a:highlight>
              </a:rPr>
              <a:t>(6) Za podstatnou změnu závazku ze smlouvy na veřejnou zakázku se nepovažuje změna, jejíž </a:t>
            </a:r>
            <a:r>
              <a:rPr lang="cs-CZ" b="1" dirty="0">
                <a:highlight>
                  <a:srgbClr val="FFFF00"/>
                </a:highlight>
              </a:rPr>
              <a:t>potřeba vznikla v důsledku okolností, které zadavatel jednající s náležitou péčí nemohl předvídat</a:t>
            </a:r>
            <a:r>
              <a:rPr lang="cs-CZ" dirty="0">
                <a:highlight>
                  <a:srgbClr val="FFFF00"/>
                </a:highlight>
              </a:rPr>
              <a:t>, a která nemění celkovou povahu veřejné zakázky.</a:t>
            </a:r>
          </a:p>
          <a:p>
            <a:r>
              <a:rPr lang="cs-CZ" dirty="0"/>
              <a:t>(7) Za podstatnou změnu závazku ze smlouvy dle odstavce 3 na veřejnou zakázku, jejímž předmětem je provedení stavebních prací, se nepovažuje </a:t>
            </a:r>
            <a:r>
              <a:rPr lang="cs-CZ" b="1" dirty="0"/>
              <a:t>záměna jedné nebo více položek soupisu stavebních prací </a:t>
            </a:r>
            <a:r>
              <a:rPr lang="cs-CZ" dirty="0"/>
              <a:t>jednou nebo více položkami, za předpokladu že</a:t>
            </a:r>
          </a:p>
          <a:p>
            <a:r>
              <a:rPr lang="cs-CZ" dirty="0"/>
              <a:t>a) nové položky soupisu stavebních prací představují srovnatelný druh materiálu nebo prací ve vztahu k nahrazovaným položkám,</a:t>
            </a:r>
          </a:p>
          <a:p>
            <a:r>
              <a:rPr lang="cs-CZ" dirty="0"/>
              <a:t>b) cena materiálu nebo prací podle nových položek soupisu stavebních prací je ve vztahu k nahrazovaným položkám stejná nebo nižší,</a:t>
            </a:r>
          </a:p>
          <a:p>
            <a:r>
              <a:rPr lang="cs-CZ" dirty="0"/>
              <a:t>c) materiál nebo práce podle nových položek soupisu stavebních prací jsou ve vztahu k nahrazovaným položkám kvalitativně stejné nebo vyšší a</a:t>
            </a:r>
          </a:p>
          <a:p>
            <a:r>
              <a:rPr lang="cs-CZ" dirty="0"/>
              <a:t>d) zadavatel vyhotoví o každé jednotlivé záměně přehled obsahující nové položky soupisu stavebních prací s vymezením položek v původním soupisu stavebních prací, které jsou takto nahrazovány, spolu s podrobným a srozumitelným odůvodněním srovnatelnosti materiálu nebo prací podle písmene a) a stejné nebo vyšší kvality podle písmene c).</a:t>
            </a:r>
          </a:p>
          <a:p>
            <a:r>
              <a:rPr lang="cs-CZ" dirty="0"/>
              <a:t>(8) V případě postupu podle odstavce 5 nebo 6 je zadavatel povinen </a:t>
            </a:r>
            <a:r>
              <a:rPr lang="cs-CZ" b="1" dirty="0"/>
              <a:t>do 30 dnů </a:t>
            </a:r>
            <a:r>
              <a:rPr lang="cs-CZ" dirty="0"/>
              <a:t>od změny závazku odeslat </a:t>
            </a:r>
            <a:r>
              <a:rPr lang="cs-CZ" b="1" dirty="0"/>
              <a:t>oznámení o změně závazku</a:t>
            </a:r>
            <a:r>
              <a:rPr lang="cs-CZ" dirty="0"/>
              <a:t> k uveřejnění způsobem podle § 212.</a:t>
            </a:r>
          </a:p>
          <a:p>
            <a:r>
              <a:rPr lang="cs-CZ" dirty="0"/>
              <a:t>(9) Pro účely výpočtu hodnoty změny nebo cenového nárůstu se původní hodnotou závazku rozumí cena sjednaná ve smlouvě na veřejnou zakázku upravená v souladu s ustanoveními o změně ceny, obsahuje-li smlouva na veřejnou zakázku taková ustanovení. </a:t>
            </a:r>
            <a:r>
              <a:rPr lang="cs-CZ" b="1" dirty="0">
                <a:highlight>
                  <a:srgbClr val="FFFF00"/>
                </a:highlight>
              </a:rPr>
              <a:t>Cenový</a:t>
            </a:r>
            <a:r>
              <a:rPr lang="cs-CZ" b="1" dirty="0"/>
              <a:t> nárůst </a:t>
            </a:r>
            <a:r>
              <a:rPr lang="cs-CZ" dirty="0"/>
              <a:t>související se změnami </a:t>
            </a:r>
            <a:r>
              <a:rPr lang="cs-CZ" b="1" dirty="0"/>
              <a:t>podle odstavců 5 </a:t>
            </a:r>
            <a:r>
              <a:rPr lang="cs-CZ" b="1" dirty="0">
                <a:highlight>
                  <a:srgbClr val="FFFF00"/>
                </a:highlight>
              </a:rPr>
              <a:t>nebo</a:t>
            </a:r>
            <a:r>
              <a:rPr lang="cs-CZ" b="1" dirty="0"/>
              <a:t> 6 </a:t>
            </a:r>
            <a:r>
              <a:rPr lang="cs-CZ" dirty="0"/>
              <a:t>při odečtení stavebních prací, služeb nebo dodávek, které nebyly s ohledem na tyto změny realizovány, </a:t>
            </a:r>
            <a:r>
              <a:rPr lang="cs-CZ" b="1" dirty="0">
                <a:highlight>
                  <a:srgbClr val="FFFF00"/>
                </a:highlight>
              </a:rPr>
              <a:t>nesmí přesáhnout </a:t>
            </a:r>
            <a:r>
              <a:rPr lang="cs-CZ" b="1" dirty="0"/>
              <a:t>30 % </a:t>
            </a:r>
            <a:r>
              <a:rPr lang="cs-CZ" dirty="0"/>
              <a:t>původní hodnoty závazku</a:t>
            </a:r>
            <a:r>
              <a:rPr lang="cs-CZ" dirty="0">
                <a:highlight>
                  <a:srgbClr val="FFFF00"/>
                </a:highlight>
              </a:rPr>
              <a:t>; pokud bude provedeno více změn, je rozhodný součet cenových nárůstů všech změn podle odstavců 5 a 6</a:t>
            </a:r>
            <a:r>
              <a:rPr lang="cs-CZ" dirty="0"/>
              <a:t>.</a:t>
            </a:r>
          </a:p>
          <a:p>
            <a:r>
              <a:rPr lang="cs-CZ" dirty="0"/>
              <a:t>(10) Podstatnou změnou závazku ze smlouvy na veřejnou zakázku je také </a:t>
            </a:r>
            <a:r>
              <a:rPr lang="cs-CZ" b="1" dirty="0"/>
              <a:t>nahrazení dodavatele jiným dodavatelem</a:t>
            </a:r>
            <a:r>
              <a:rPr lang="cs-CZ" dirty="0"/>
              <a:t>. Nahrazení dodavatele jiným dodavatelem je však možné</a:t>
            </a:r>
          </a:p>
          <a:p>
            <a:r>
              <a:rPr lang="cs-CZ" dirty="0"/>
              <a:t>a) v případě uplatnění </a:t>
            </a:r>
            <a:r>
              <a:rPr lang="cs-CZ" b="1" dirty="0">
                <a:highlight>
                  <a:srgbClr val="FFFF00"/>
                </a:highlight>
              </a:rPr>
              <a:t>změn závazku vyhrazených</a:t>
            </a:r>
            <a:r>
              <a:rPr lang="cs-CZ" dirty="0"/>
              <a:t> podle § 100 odst. 2, nebo</a:t>
            </a:r>
          </a:p>
          <a:p>
            <a:r>
              <a:rPr lang="cs-CZ" dirty="0"/>
              <a:t>b) pokud změna v osobě dodavatele je důsledkem </a:t>
            </a:r>
            <a:r>
              <a:rPr lang="cs-CZ" b="1" dirty="0"/>
              <a:t>právního nástupnictví </a:t>
            </a:r>
            <a:r>
              <a:rPr lang="cs-CZ" dirty="0"/>
              <a:t>v souvislosti s přeměnou dodavatele, jeho smrtí nebo převodem jeho závodu, popřípadě části závodu, a nový dodavatel splňuje kritéria kvalifikace stanovená v zadávací dokumentaci původního zadávacího řízení.</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28</a:t>
            </a:fld>
            <a:endParaRPr lang="cs-CZ"/>
          </a:p>
        </p:txBody>
      </p:sp>
    </p:spTree>
    <p:extLst>
      <p:ext uri="{BB962C8B-B14F-4D97-AF65-F5344CB8AC3E}">
        <p14:creationId xmlns:p14="http://schemas.microsoft.com/office/powerpoint/2010/main" val="16366580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028700" y="744538"/>
            <a:ext cx="2393950" cy="1795462"/>
          </a:xfrm>
        </p:spPr>
      </p:sp>
      <p:sp>
        <p:nvSpPr>
          <p:cNvPr id="3" name="Zástupný symbol pro poznámky 2"/>
          <p:cNvSpPr>
            <a:spLocks noGrp="1"/>
          </p:cNvSpPr>
          <p:nvPr>
            <p:ph type="body" idx="1"/>
          </p:nvPr>
        </p:nvSpPr>
        <p:spPr>
          <a:xfrm>
            <a:off x="679768" y="2618183"/>
            <a:ext cx="5438140" cy="6563957"/>
          </a:xfrm>
        </p:spPr>
        <p:txBody>
          <a:bodyPr>
            <a:normAutofit fontScale="92500" lnSpcReduction="20000"/>
          </a:bodyPr>
          <a:lstStyle/>
          <a:p>
            <a:pPr algn="ctr"/>
            <a:r>
              <a:rPr lang="cs-CZ" dirty="0"/>
              <a:t>§ 28 Vymezení některých dalších pojmů</a:t>
            </a:r>
          </a:p>
          <a:p>
            <a:pPr marL="228600" indent="-228600">
              <a:buAutoNum type="arabicParenBoth"/>
            </a:pPr>
            <a:r>
              <a:rPr lang="cs-CZ" dirty="0"/>
              <a:t>Pro účely tohoto zákona se rozumí</a:t>
            </a:r>
          </a:p>
          <a:p>
            <a:r>
              <a:rPr lang="cs-CZ" dirty="0"/>
              <a:t>j) profilem zadavatele </a:t>
            </a:r>
            <a:r>
              <a:rPr lang="cs-CZ" b="1" dirty="0"/>
              <a:t>elektronický nástroj, který umožňuje neomezený dálkový přístup a na kterém zadavatel uveřejňuje informace a dokumenty ke svým veřejným zakázkám</a:t>
            </a:r>
            <a:r>
              <a:rPr lang="cs-CZ" dirty="0"/>
              <a:t>,</a:t>
            </a:r>
          </a:p>
          <a:p>
            <a:pPr algn="ctr"/>
            <a:r>
              <a:rPr lang="cs-CZ" dirty="0"/>
              <a:t>§ 214 Profil zadavatele</a:t>
            </a:r>
          </a:p>
          <a:p>
            <a:r>
              <a:rPr lang="cs-CZ" dirty="0"/>
              <a:t>(1) </a:t>
            </a:r>
            <a:r>
              <a:rPr lang="cs-CZ" b="1" dirty="0"/>
              <a:t>Internetovou adresu profilu </a:t>
            </a:r>
            <a:r>
              <a:rPr lang="cs-CZ" dirty="0"/>
              <a:t>zadavatele zadavatel odešle k uveřejnění ve Věstníku veřejných zakázek způsobem podle § 212. Informace na profilu zadavatele se považují za uveřejněné podle tohoto zákona nejdříve od okamžiku uveřejnění internetové adresy profilu zadavatele ve Věstníku veřejných zakázek.</a:t>
            </a:r>
          </a:p>
          <a:p>
            <a:r>
              <a:rPr lang="cs-CZ" dirty="0"/>
              <a:t>(2) Zadavatel není oprávněn využívat k uveřejnění informací o svých veřejných zakázkách </a:t>
            </a:r>
            <a:r>
              <a:rPr lang="cs-CZ" b="1" dirty="0"/>
              <a:t>současně více profilů </a:t>
            </a:r>
            <a:r>
              <a:rPr lang="cs-CZ" dirty="0"/>
              <a:t>zadavatele, které jsou označeny ve Věstníku veřejných zakázek jako aktivní. Tím není dotčeno právo zadavatele současně využívat elektronický nástroj, jehož správu zajišťuje Ministerstvo pro místní rozvoj, rovněž jako svůj profil zadavatele; v takovém případě zadavatel postupuje podle odstavce 1 obdobně.</a:t>
            </a:r>
          </a:p>
          <a:p>
            <a:r>
              <a:rPr lang="cs-CZ" dirty="0"/>
              <a:t>(3) Jde-li o provozní jednotku zadavatele podle § 17 odst. 2, může provozní jednotka využívat k uveřejnění informací o svých veřejných zakázkách vlastní profil zadavatele. Odstavce 1 a 2 se použijí obdobně.</a:t>
            </a:r>
          </a:p>
          <a:p>
            <a:r>
              <a:rPr lang="cs-CZ" dirty="0">
                <a:highlight>
                  <a:srgbClr val="FFFF00"/>
                </a:highlight>
              </a:rPr>
              <a:t>(4) Informace, které je zadavatel povinen uveřejnit na profilu zadavatele podle tohoto zákona, zadavatel uveřejní </a:t>
            </a:r>
            <a:r>
              <a:rPr lang="cs-CZ" b="1" dirty="0">
                <a:highlight>
                  <a:srgbClr val="FFFF00"/>
                </a:highlight>
              </a:rPr>
              <a:t>ve strojově čitelném formátu</a:t>
            </a:r>
            <a:r>
              <a:rPr lang="cs-CZ" dirty="0">
                <a:highlight>
                  <a:srgbClr val="FFFF00"/>
                </a:highlight>
              </a:rPr>
              <a:t>. To </a:t>
            </a:r>
            <a:r>
              <a:rPr lang="cs-CZ" b="1" dirty="0">
                <a:highlight>
                  <a:srgbClr val="FFFF00"/>
                </a:highlight>
              </a:rPr>
              <a:t>neplatí pro</a:t>
            </a:r>
            <a:r>
              <a:rPr lang="cs-CZ" dirty="0">
                <a:highlight>
                  <a:srgbClr val="FFFF00"/>
                </a:highlight>
              </a:rPr>
              <a:t> uveřejnění </a:t>
            </a:r>
            <a:r>
              <a:rPr lang="cs-CZ" b="1" dirty="0">
                <a:highlight>
                  <a:srgbClr val="FFFF00"/>
                </a:highlight>
              </a:rPr>
              <a:t>zadávací dokumentace, výzvy uvedené v příloze č. 6 k tomuto zákonu, vysvětlení zadávací dokumentace, změnu nebo doplnění zadávací dokumentace, písemnou zprávu zadavatele, smlouvu</a:t>
            </a:r>
            <a:r>
              <a:rPr lang="cs-CZ" dirty="0">
                <a:highlight>
                  <a:srgbClr val="FFFF00"/>
                </a:highlight>
              </a:rPr>
              <a:t> uzavřenou na veřejnou zakázku včetně jejích změn a dodatků nebo </a:t>
            </a:r>
            <a:r>
              <a:rPr lang="cs-CZ" b="1" dirty="0">
                <a:highlight>
                  <a:srgbClr val="FFFF00"/>
                </a:highlight>
              </a:rPr>
              <a:t>rámcovou dohodu</a:t>
            </a:r>
            <a:r>
              <a:rPr lang="cs-CZ" dirty="0">
                <a:highlight>
                  <a:srgbClr val="FFFF00"/>
                </a:highlight>
              </a:rPr>
              <a:t>.</a:t>
            </a:r>
            <a:endParaRPr lang="cs-CZ" dirty="0"/>
          </a:p>
          <a:p>
            <a:r>
              <a:rPr lang="cs-CZ" dirty="0"/>
              <a:t>(5) Ministerstvo pro místní rozvoj stanoví vyhláškou</a:t>
            </a:r>
          </a:p>
          <a:p>
            <a:r>
              <a:rPr lang="cs-CZ" dirty="0"/>
              <a:t>a) přístup k uveřejněným informacím,</a:t>
            </a:r>
          </a:p>
          <a:p>
            <a:r>
              <a:rPr lang="cs-CZ" dirty="0">
                <a:highlight>
                  <a:srgbClr val="FFFF00"/>
                </a:highlight>
              </a:rPr>
              <a:t>b) metadata údajů uveřejňovaných na profilu zadavatele popisující souvislosti, obsah a strukturu zaznamenaných informací a jejich správu v průběhu času,</a:t>
            </a:r>
          </a:p>
          <a:p>
            <a:r>
              <a:rPr lang="cs-CZ" dirty="0"/>
              <a:t>c) postup při změně profilu zadavatele a</a:t>
            </a:r>
          </a:p>
          <a:p>
            <a:r>
              <a:rPr lang="cs-CZ" dirty="0">
                <a:highlight>
                  <a:srgbClr val="FFFF00"/>
                </a:highlight>
              </a:rPr>
              <a:t>d) strukturu strojově čitelného formátu.</a:t>
            </a:r>
          </a:p>
          <a:p>
            <a:pPr algn="ctr"/>
            <a:r>
              <a:rPr lang="cs-CZ" dirty="0"/>
              <a:t>§ 224 Informační systém o veřejných zakázkách</a:t>
            </a:r>
          </a:p>
          <a:p>
            <a:r>
              <a:rPr lang="cs-CZ" dirty="0"/>
              <a:t>(1) </a:t>
            </a:r>
            <a:r>
              <a:rPr lang="cs-CZ" b="1" dirty="0"/>
              <a:t>Informační systém o veřejných zakázkách </a:t>
            </a:r>
            <a:r>
              <a:rPr lang="cs-CZ" dirty="0"/>
              <a:t>je informačním systémem veřejné správy, jehož správu zajišťuje Ministerstvo pro místní rozvoj. Informační systém o veřejných zakázkách obsahuje</a:t>
            </a:r>
          </a:p>
          <a:p>
            <a:r>
              <a:rPr lang="cs-CZ" dirty="0"/>
              <a:t>a) </a:t>
            </a:r>
            <a:r>
              <a:rPr lang="cs-CZ" b="1" dirty="0"/>
              <a:t>Věstník veřejných zakázek</a:t>
            </a:r>
            <a:r>
              <a:rPr lang="cs-CZ" dirty="0"/>
              <a:t>,</a:t>
            </a:r>
          </a:p>
          <a:p>
            <a:r>
              <a:rPr lang="cs-CZ" dirty="0"/>
              <a:t>b) seznam kvalifikovaných dodavatelů,</a:t>
            </a:r>
          </a:p>
          <a:p>
            <a:r>
              <a:rPr lang="cs-CZ" dirty="0"/>
              <a:t>c) další informace potřebné k elektronické komunikaci při zadávání veřejných zakázek.</a:t>
            </a:r>
          </a:p>
          <a:p>
            <a:r>
              <a:rPr lang="cs-CZ" dirty="0"/>
              <a:t>(2) </a:t>
            </a:r>
            <a:r>
              <a:rPr lang="cs-CZ" b="1" dirty="0"/>
              <a:t>Provozovatelem</a:t>
            </a:r>
            <a:r>
              <a:rPr lang="cs-CZ" dirty="0"/>
              <a:t> jednotlivých částí informačního systému o veřejných zakázkách je </a:t>
            </a:r>
            <a:r>
              <a:rPr lang="cs-CZ" b="1" dirty="0"/>
              <a:t>Ministerstvo pro místní rozvoj </a:t>
            </a:r>
            <a:r>
              <a:rPr lang="cs-CZ" dirty="0"/>
              <a:t>nebo právnická osoba pověřená ministerstvem. V případě pověření jiné osoby Ministerstvo pro místní rozvoj schvaluje provozní řád provozovatele jednotlivých částí informačního systému o veřejných zakázkách. Rozhodnutí o pověření provozovatele uveřejní Ministerstvo pro místní rozvoj ve formě sdělení ve Sbírce zákonů.</a:t>
            </a:r>
          </a:p>
          <a:p>
            <a:pPr algn="ctr"/>
            <a:r>
              <a:rPr lang="cs-CZ" dirty="0"/>
              <a:t>§ 212 Uveřejňování formulářů</a:t>
            </a:r>
          </a:p>
          <a:p>
            <a:r>
              <a:rPr lang="cs-CZ" dirty="0"/>
              <a:t>(3) </a:t>
            </a:r>
            <a:r>
              <a:rPr lang="cs-CZ" b="1" dirty="0"/>
              <a:t>Formulář</a:t>
            </a:r>
            <a:r>
              <a:rPr lang="cs-CZ" dirty="0"/>
              <a:t> zadavatel odešle elektronicky do</a:t>
            </a:r>
          </a:p>
          <a:p>
            <a:r>
              <a:rPr lang="cs-CZ" dirty="0"/>
              <a:t>a) </a:t>
            </a:r>
            <a:r>
              <a:rPr lang="cs-CZ" b="1" dirty="0"/>
              <a:t>Věstníku veřejných zakázek</a:t>
            </a:r>
            <a:r>
              <a:rPr lang="cs-CZ" dirty="0"/>
              <a:t>, jde-li o podlimitní veřejnou zakázku,</a:t>
            </a:r>
          </a:p>
          <a:p>
            <a:r>
              <a:rPr lang="cs-CZ" dirty="0"/>
              <a:t>b) </a:t>
            </a:r>
            <a:r>
              <a:rPr lang="cs-CZ" b="1" dirty="0"/>
              <a:t>Věstníku veřejných zakázek </a:t>
            </a:r>
            <a:r>
              <a:rPr lang="cs-CZ" dirty="0"/>
              <a:t>a do </a:t>
            </a:r>
            <a:r>
              <a:rPr lang="cs-CZ" b="1" dirty="0"/>
              <a:t>Úředního věstníku Evropské unie</a:t>
            </a:r>
            <a:r>
              <a:rPr lang="cs-CZ" dirty="0"/>
              <a:t>, jde-li o nadlimitní veřejnou zakázku; odeslání do Úředního věstníku Evropské unie může zadavatel učinit prostřednictvím provozovatele Věstníku veřejných zakázek.</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29</a:t>
            </a:fld>
            <a:endParaRPr lang="cs-CZ"/>
          </a:p>
        </p:txBody>
      </p:sp>
    </p:spTree>
    <p:extLst>
      <p:ext uri="{BB962C8B-B14F-4D97-AF65-F5344CB8AC3E}">
        <p14:creationId xmlns:p14="http://schemas.microsoft.com/office/powerpoint/2010/main" val="3223063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a:t>
            </a:fld>
            <a:endParaRPr lang="cs-CZ"/>
          </a:p>
        </p:txBody>
      </p:sp>
    </p:spTree>
    <p:extLst>
      <p:ext uri="{BB962C8B-B14F-4D97-AF65-F5344CB8AC3E}">
        <p14:creationId xmlns:p14="http://schemas.microsoft.com/office/powerpoint/2010/main" val="2825277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936875" cy="2201862"/>
          </a:xfrm>
        </p:spPr>
      </p:sp>
      <p:sp>
        <p:nvSpPr>
          <p:cNvPr id="3" name="Zástupný symbol pro poznámky 2"/>
          <p:cNvSpPr>
            <a:spLocks noGrp="1"/>
          </p:cNvSpPr>
          <p:nvPr>
            <p:ph type="body" idx="1"/>
          </p:nvPr>
        </p:nvSpPr>
        <p:spPr>
          <a:xfrm>
            <a:off x="679768" y="2946401"/>
            <a:ext cx="5438140" cy="6235740"/>
          </a:xfrm>
        </p:spPr>
        <p:txBody>
          <a:bodyPr>
            <a:normAutofit fontScale="85000" lnSpcReduction="20000"/>
          </a:bodyPr>
          <a:lstStyle/>
          <a:p>
            <a:pPr algn="ctr"/>
            <a:r>
              <a:rPr lang="cs-CZ" dirty="0"/>
              <a:t>§ 56</a:t>
            </a:r>
          </a:p>
          <a:p>
            <a:r>
              <a:rPr lang="cs-CZ" dirty="0"/>
              <a:t>(1) Zadavatel zahajuje otevřené řízení odesláním oznámení o zahájení zadávacího řízení k </a:t>
            </a:r>
            <a:r>
              <a:rPr lang="cs-CZ" b="1" dirty="0"/>
              <a:t>uveřejnění způsobem podle § 212</a:t>
            </a:r>
            <a:r>
              <a:rPr lang="cs-CZ" dirty="0"/>
              <a:t>, kterým vyzývá neomezený počet dodavatelů k podání nabídky.</a:t>
            </a:r>
          </a:p>
          <a:p>
            <a:pPr algn="ctr"/>
            <a:r>
              <a:rPr lang="cs-CZ" dirty="0"/>
              <a:t>§ 212 Uveřejňování formulářů</a:t>
            </a:r>
          </a:p>
          <a:p>
            <a:r>
              <a:rPr lang="cs-CZ" dirty="0"/>
              <a:t>(1) Zadavatel je povinen k odeslání uveřejnění podle tohoto zákona použít </a:t>
            </a:r>
            <a:r>
              <a:rPr lang="cs-CZ" b="1" dirty="0"/>
              <a:t>formuláře podle přímo použitelného předpisu Evropské </a:t>
            </a:r>
            <a:r>
              <a:rPr lang="cs-CZ" dirty="0"/>
              <a:t>unie nebo </a:t>
            </a:r>
            <a:r>
              <a:rPr lang="cs-CZ" b="1" dirty="0"/>
              <a:t>formuláře podle prováděcího právního předpisu </a:t>
            </a:r>
            <a:r>
              <a:rPr lang="cs-CZ" dirty="0"/>
              <a:t>(dále jen "formulář"). Formulář je zadavatel povinen vyplnit způsobem stanoveným prováděcím předpisem.</a:t>
            </a:r>
          </a:p>
          <a:p>
            <a:r>
              <a:rPr lang="cs-CZ" dirty="0"/>
              <a:t>(3) Formulář zadavatel odešle elektronicky do</a:t>
            </a:r>
          </a:p>
          <a:p>
            <a:r>
              <a:rPr lang="cs-CZ" dirty="0"/>
              <a:t>a) </a:t>
            </a:r>
            <a:r>
              <a:rPr lang="cs-CZ" b="1" dirty="0"/>
              <a:t>Věstníku veřejných zakázek</a:t>
            </a:r>
            <a:r>
              <a:rPr lang="cs-CZ" dirty="0"/>
              <a:t>, jde-li o podlimitní veřejnou zakázku,</a:t>
            </a:r>
          </a:p>
          <a:p>
            <a:r>
              <a:rPr lang="cs-CZ" dirty="0"/>
              <a:t>b) </a:t>
            </a:r>
            <a:r>
              <a:rPr lang="cs-CZ" b="1" dirty="0"/>
              <a:t>Věstníku veřejných zakázek a do Úředního věstníku Evropské unie</a:t>
            </a:r>
            <a:r>
              <a:rPr lang="cs-CZ" dirty="0"/>
              <a:t>, jde-li o nadlimitní veřejnou zakázku; odeslání do Úředního věstníku Evropské unie může zadavatel učinit prostřednictvím provozovatele Věstníku veřejných zakázek.</a:t>
            </a:r>
          </a:p>
          <a:p>
            <a:r>
              <a:rPr lang="cs-CZ" dirty="0"/>
              <a:t>Formulář se nepovažuje za odeslaný, pokud jej provozovatel Věstníku veřejných zakázek nebo Úředního věstníku Evropské unie nepřijal k uveřejnění z důvodu nevyplnění povinných údajů nebo nedodržení stanovených formátů. Zadavatel musí být schopen prokázat datum odeslání formuláře k uveřejnění ve Věstníku veřejných zakázek, popřípadě v Úředním věstníku Evropské unie.</a:t>
            </a:r>
          </a:p>
          <a:p>
            <a:pPr marL="0" marR="0" lvl="0" indent="0" algn="ctr" defTabSz="914400" rtl="0" eaLnBrk="1" fontAlgn="auto" latinLnBrk="0" hangingPunct="1">
              <a:lnSpc>
                <a:spcPct val="100000"/>
              </a:lnSpc>
              <a:spcBef>
                <a:spcPts val="0"/>
              </a:spcBef>
              <a:spcAft>
                <a:spcPts val="0"/>
              </a:spcAft>
              <a:buClrTx/>
              <a:buSzTx/>
              <a:buFontTx/>
              <a:buNone/>
              <a:tabLst/>
              <a:defRPr/>
            </a:pPr>
            <a:r>
              <a:rPr lang="cs-CZ" b="1" dirty="0"/>
              <a:t>Vyhláška č. 168/2016 Sb., o uveřejňování formulářů pro účely zákona o zadávání veřejných zakázek a náležitostech profilu zadavatele</a:t>
            </a:r>
          </a:p>
          <a:p>
            <a:pPr algn="ctr"/>
            <a:r>
              <a:rPr lang="cs-CZ" dirty="0"/>
              <a:t>§ 96 Dostupnost zadávací dokumentace</a:t>
            </a:r>
          </a:p>
          <a:p>
            <a:r>
              <a:rPr lang="cs-CZ" dirty="0"/>
              <a:t>(1) Zadavatel uveřejní </a:t>
            </a:r>
            <a:r>
              <a:rPr lang="cs-CZ" b="1" dirty="0"/>
              <a:t>zadávací dokumentaci </a:t>
            </a:r>
            <a:r>
              <a:rPr lang="cs-CZ" dirty="0"/>
              <a:t>s výjimkou formulářů podle § 212 </a:t>
            </a:r>
            <a:r>
              <a:rPr lang="cs-CZ" b="1" dirty="0"/>
              <a:t>na profilu zadavatele </a:t>
            </a:r>
            <a:r>
              <a:rPr lang="cs-CZ" dirty="0"/>
              <a:t>ode dne uveřejnění oznámení o zahájení zadávacího řízení nebo od odeslání výzvy k podání žádosti o účast podle § 58 odst. 5 nejméně do konce lhůty pro podání nabídek; to neplatí pro jednací řízení bez uveřejnění.</a:t>
            </a:r>
          </a:p>
          <a:p>
            <a:pPr algn="ctr"/>
            <a:r>
              <a:rPr lang="cs-CZ" dirty="0"/>
              <a:t>§ 98 Vysvětlení zadávací dokumentace</a:t>
            </a:r>
          </a:p>
          <a:p>
            <a:r>
              <a:rPr lang="cs-CZ" dirty="0"/>
              <a:t>(1) Zadavatel může zadávací dokumentaci vysvětlit, pokud takové </a:t>
            </a:r>
            <a:r>
              <a:rPr lang="cs-CZ" b="1" dirty="0"/>
              <a:t>vysvětlení</a:t>
            </a:r>
            <a:r>
              <a:rPr lang="cs-CZ" dirty="0"/>
              <a:t>, případně související dokumenty, uveřejní </a:t>
            </a:r>
            <a:r>
              <a:rPr lang="cs-CZ" b="1" dirty="0"/>
              <a:t>na profilu zadavatele</a:t>
            </a:r>
            <a:r>
              <a:rPr lang="cs-CZ" dirty="0"/>
              <a:t>, a to</a:t>
            </a:r>
          </a:p>
          <a:p>
            <a:r>
              <a:rPr lang="cs-CZ" dirty="0"/>
              <a:t>a) nejméně 5 pracovních dnů před uplynutím lhůty pro podání žádostí o účast, předběžných nabídek nebo nabídek, nebo</a:t>
            </a:r>
          </a:p>
          <a:p>
            <a:r>
              <a:rPr lang="cs-CZ" dirty="0"/>
              <a:t>b) v případech, kdy je lhůta pro podání nabídek zkrácena podle § 57 odst. 2 písm. b) nebo § 59 odst. 5, nejméně 4 pracovní dny před uplynutím lhůty pro podání žádostí o účast, předběžných nabídek nebo nabídek.</a:t>
            </a:r>
          </a:p>
          <a:p>
            <a:pPr algn="ctr"/>
            <a:r>
              <a:rPr lang="cs-CZ" dirty="0"/>
              <a:t>§ 217 Písemná zpráva zadavatele</a:t>
            </a:r>
          </a:p>
          <a:p>
            <a:r>
              <a:rPr lang="cs-CZ" dirty="0"/>
              <a:t>(5) Zadavatel je povinen do 30 pracovních dnů od ukončení zadávacího řízení uveřejnit </a:t>
            </a:r>
            <a:r>
              <a:rPr lang="cs-CZ" b="1" dirty="0"/>
              <a:t>písemnou zprávu na profilu zadavatele</a:t>
            </a:r>
            <a:r>
              <a:rPr lang="cs-CZ" dirty="0"/>
              <a:t>. </a:t>
            </a:r>
            <a:r>
              <a:rPr lang="cs-CZ" dirty="0">
                <a:highlight>
                  <a:srgbClr val="FFFF00"/>
                </a:highlight>
              </a:rPr>
              <a:t>Tato povinnost a povinnost podle odstavce 1 se považuje za splněnou, pokud zadavatel na profilu zadavatele uveřejní údaje podle odstavce 2 ve strojově čitelném formátu. </a:t>
            </a:r>
          </a:p>
          <a:p>
            <a:pPr algn="ctr"/>
            <a:r>
              <a:rPr lang="cs-CZ" dirty="0"/>
              <a:t>§ 219 Uveřejňování smlouvy a skutečně uhrazené ceny</a:t>
            </a:r>
          </a:p>
          <a:p>
            <a:r>
              <a:rPr lang="cs-CZ" dirty="0"/>
              <a:t>(1) Veřejný zadavatel uveřejní </a:t>
            </a:r>
            <a:r>
              <a:rPr lang="cs-CZ" b="1" dirty="0"/>
              <a:t>na profilu zadavatele smlouv</a:t>
            </a:r>
            <a:r>
              <a:rPr lang="cs-CZ" dirty="0"/>
              <a:t>u uzavřenou na veřejnou zakázku včetně všech jejích změn a dodatků, a to do </a:t>
            </a:r>
            <a:r>
              <a:rPr lang="cs-CZ" dirty="0">
                <a:highlight>
                  <a:srgbClr val="FFFF00"/>
                </a:highlight>
              </a:rPr>
              <a:t>30</a:t>
            </a:r>
            <a:r>
              <a:rPr lang="cs-CZ" dirty="0"/>
              <a:t> dnů od jejich uzavření nebo od konce každého čtvrtletí v případě veřejných zakázek zadávaných na základě rámcové dohody nebo v dynamickém nákupním systému. </a:t>
            </a:r>
            <a:r>
              <a:rPr lang="cs-CZ" b="1" dirty="0"/>
              <a:t>To neplatí pro</a:t>
            </a:r>
          </a:p>
          <a:p>
            <a:r>
              <a:rPr lang="cs-CZ" dirty="0"/>
              <a:t>a) smlouvu, jejíž cena nepřesáhne 500 000 Kč bez daně z přidané hodnoty,</a:t>
            </a:r>
          </a:p>
          <a:p>
            <a:r>
              <a:rPr lang="cs-CZ" dirty="0"/>
              <a:t>b) smlouvu, u které veřejný zadavatel postupoval v souladu s § 29 </a:t>
            </a:r>
            <a:r>
              <a:rPr lang="cs-CZ" dirty="0">
                <a:highlight>
                  <a:srgbClr val="FFFF00"/>
                </a:highlight>
              </a:rPr>
              <a:t>odst. 1 písm. a) až c) nebo písm. l) bod 2, § 30 písm. l) až n)</a:t>
            </a:r>
            <a:r>
              <a:rPr lang="cs-CZ" dirty="0"/>
              <a:t>,</a:t>
            </a:r>
          </a:p>
          <a:p>
            <a:r>
              <a:rPr lang="cs-CZ" dirty="0"/>
              <a:t>c) pro zadavatele, který je zpravodajskou službou podle jiného právního předpisu, nebo</a:t>
            </a:r>
          </a:p>
          <a:p>
            <a:r>
              <a:rPr lang="cs-CZ" dirty="0"/>
              <a:t>d) </a:t>
            </a:r>
            <a:r>
              <a:rPr lang="cs-CZ" b="1" dirty="0"/>
              <a:t>smlouvu uveřejněnou </a:t>
            </a:r>
            <a:r>
              <a:rPr lang="cs-CZ" b="1" dirty="0">
                <a:highlight>
                  <a:srgbClr val="FFFF00"/>
                </a:highlight>
              </a:rPr>
              <a:t>v registru smluv</a:t>
            </a:r>
            <a:r>
              <a:rPr lang="cs-CZ" dirty="0"/>
              <a:t>.</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30</a:t>
            </a:fld>
            <a:endParaRPr lang="cs-CZ"/>
          </a:p>
        </p:txBody>
      </p:sp>
    </p:spTree>
    <p:extLst>
      <p:ext uri="{BB962C8B-B14F-4D97-AF65-F5344CB8AC3E}">
        <p14:creationId xmlns:p14="http://schemas.microsoft.com/office/powerpoint/2010/main" val="24480054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pPr algn="ctr"/>
            <a:r>
              <a:rPr lang="cs-CZ" dirty="0"/>
              <a:t>§ 214 Profil zadavatele</a:t>
            </a:r>
          </a:p>
          <a:p>
            <a:r>
              <a:rPr lang="cs-CZ" dirty="0"/>
              <a:t>(1) </a:t>
            </a:r>
            <a:r>
              <a:rPr lang="cs-CZ" b="1" dirty="0"/>
              <a:t>Internetovou adresu profilu </a:t>
            </a:r>
            <a:r>
              <a:rPr lang="cs-CZ" dirty="0"/>
              <a:t>zadavatele zadavatel odešle k uveřejnění ve Věstníku veřejných zakázek způsobem podle § 212. Informace na profilu zadavatele se považují za uveřejněné podle tohoto zákona nejdříve od okamžiku uveřejnění internetové adresy profilu zadavatele ve Věstníku veřejných zakázek.</a:t>
            </a:r>
          </a:p>
          <a:p>
            <a:r>
              <a:rPr lang="cs-CZ" dirty="0"/>
              <a:t>(2) Zadavatel není oprávněn využívat k uveřejnění informací o svých veřejných zakázkách </a:t>
            </a:r>
            <a:r>
              <a:rPr lang="cs-CZ" b="1" dirty="0"/>
              <a:t>současně více profilů </a:t>
            </a:r>
            <a:r>
              <a:rPr lang="cs-CZ" dirty="0"/>
              <a:t>zadavatele, které jsou označeny ve Věstníku veřejných zakázek jako aktivní. Tím není dotčeno právo zadavatele současně využívat elektronický nástroj, jehož správu zajišťuje Ministerstvo pro místní rozvoj, rovněž jako svůj profil zadavatele; v takovém případě zadavatel postupuje podle odstavce 1 obdobně.</a:t>
            </a:r>
          </a:p>
          <a:p>
            <a:r>
              <a:rPr lang="cs-CZ" dirty="0"/>
              <a:t>(3) Jde-li o provozní jednotku zadavatele podle § 17 odst. 2, může provozní jednotka využívat k uveřejnění informací o svých veřejných zakázkách vlastní profil zadavatele. Odstavce 1 a 2 se použijí obdobně.</a:t>
            </a:r>
          </a:p>
          <a:p>
            <a:r>
              <a:rPr lang="cs-CZ" dirty="0">
                <a:highlight>
                  <a:srgbClr val="FFFF00"/>
                </a:highlight>
              </a:rPr>
              <a:t>(4) Informace, které je zadavatel povinen uveřejnit na profilu zadavatele podle tohoto zákona, zadavatel uveřejní </a:t>
            </a:r>
            <a:r>
              <a:rPr lang="cs-CZ" b="1" dirty="0">
                <a:highlight>
                  <a:srgbClr val="FFFF00"/>
                </a:highlight>
              </a:rPr>
              <a:t>ve strojově čitelném formátu</a:t>
            </a:r>
            <a:r>
              <a:rPr lang="cs-CZ" dirty="0">
                <a:highlight>
                  <a:srgbClr val="FFFF00"/>
                </a:highlight>
              </a:rPr>
              <a:t>. To </a:t>
            </a:r>
            <a:r>
              <a:rPr lang="cs-CZ" b="1" dirty="0">
                <a:highlight>
                  <a:srgbClr val="FFFF00"/>
                </a:highlight>
              </a:rPr>
              <a:t>neplatí pro</a:t>
            </a:r>
            <a:r>
              <a:rPr lang="cs-CZ" dirty="0">
                <a:highlight>
                  <a:srgbClr val="FFFF00"/>
                </a:highlight>
              </a:rPr>
              <a:t> uveřejnění </a:t>
            </a:r>
            <a:r>
              <a:rPr lang="cs-CZ" b="1" dirty="0">
                <a:highlight>
                  <a:srgbClr val="FFFF00"/>
                </a:highlight>
              </a:rPr>
              <a:t>zadávací dokumentace, výzvy uvedené v příloze č. 6 k tomuto zákonu, vysvětlení zadávací dokumentace, změnu nebo doplnění zadávací dokumentace, písemnou zprávu zadavatele, smlouvu</a:t>
            </a:r>
            <a:r>
              <a:rPr lang="cs-CZ" dirty="0">
                <a:highlight>
                  <a:srgbClr val="FFFF00"/>
                </a:highlight>
              </a:rPr>
              <a:t> uzavřenou na veřejnou zakázku včetně jejích změn a dodatků nebo </a:t>
            </a:r>
            <a:r>
              <a:rPr lang="cs-CZ" b="1" dirty="0">
                <a:highlight>
                  <a:srgbClr val="FFFF00"/>
                </a:highlight>
              </a:rPr>
              <a:t>rámcovou dohodu</a:t>
            </a:r>
            <a:r>
              <a:rPr lang="cs-CZ" dirty="0">
                <a:highlight>
                  <a:srgbClr val="FFFF00"/>
                </a:highlight>
              </a:rPr>
              <a:t>.</a:t>
            </a:r>
            <a:endParaRPr lang="cs-CZ" dirty="0"/>
          </a:p>
          <a:p>
            <a:r>
              <a:rPr lang="cs-CZ" dirty="0"/>
              <a:t>(5) Ministerstvo pro místní rozvoj stanoví vyhláškou</a:t>
            </a:r>
          </a:p>
          <a:p>
            <a:r>
              <a:rPr lang="cs-CZ" dirty="0"/>
              <a:t>a) přístup k uveřejněným informacím,</a:t>
            </a:r>
          </a:p>
          <a:p>
            <a:r>
              <a:rPr lang="cs-CZ" dirty="0">
                <a:highlight>
                  <a:srgbClr val="FFFF00"/>
                </a:highlight>
              </a:rPr>
              <a:t>b) metadata údajů uveřejňovaných na profilu zadavatele popisující souvislosti, obsah a strukturu zaznamenaných informací a jejich správu v průběhu času,</a:t>
            </a:r>
          </a:p>
          <a:p>
            <a:r>
              <a:rPr lang="cs-CZ" dirty="0"/>
              <a:t>c) postup při změně profilu zadavatele a</a:t>
            </a:r>
          </a:p>
          <a:p>
            <a:r>
              <a:rPr lang="cs-CZ" dirty="0">
                <a:highlight>
                  <a:srgbClr val="FFFF00"/>
                </a:highlight>
              </a:rPr>
              <a:t>d) strukturu strojově čitelného formátu.</a:t>
            </a:r>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31</a:t>
            </a:fld>
            <a:endParaRPr lang="cs-CZ"/>
          </a:p>
        </p:txBody>
      </p:sp>
    </p:spTree>
    <p:extLst>
      <p:ext uri="{BB962C8B-B14F-4D97-AF65-F5344CB8AC3E}">
        <p14:creationId xmlns:p14="http://schemas.microsoft.com/office/powerpoint/2010/main" val="37149473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77900" y="744538"/>
            <a:ext cx="3575050" cy="2681287"/>
          </a:xfrm>
        </p:spPr>
      </p:sp>
      <p:sp>
        <p:nvSpPr>
          <p:cNvPr id="3" name="Zástupný symbol pro poznámky 2"/>
          <p:cNvSpPr>
            <a:spLocks noGrp="1"/>
          </p:cNvSpPr>
          <p:nvPr>
            <p:ph type="body" idx="1"/>
          </p:nvPr>
        </p:nvSpPr>
        <p:spPr>
          <a:xfrm>
            <a:off x="679768" y="3478066"/>
            <a:ext cx="5438140" cy="5704074"/>
          </a:xfrm>
        </p:spPr>
        <p:txBody>
          <a:bodyPr>
            <a:normAutofit fontScale="70000" lnSpcReduction="20000"/>
          </a:bodyPr>
          <a:lstStyle/>
          <a:p>
            <a:pPr algn="ctr"/>
            <a:r>
              <a:rPr lang="cs-CZ" dirty="0"/>
              <a:t>§ 28 Vymezení některých dalších pojmů</a:t>
            </a:r>
          </a:p>
          <a:p>
            <a:pPr marL="228600" indent="-228600">
              <a:buAutoNum type="arabicParenBoth"/>
            </a:pPr>
            <a:r>
              <a:rPr lang="cs-CZ" dirty="0"/>
              <a:t>Pro účely tohoto zákona se rozumí</a:t>
            </a:r>
          </a:p>
          <a:p>
            <a:r>
              <a:rPr lang="cs-CZ" dirty="0"/>
              <a:t>i) elektronickým nástrojem </a:t>
            </a:r>
            <a:r>
              <a:rPr lang="cs-CZ" b="1" dirty="0"/>
              <a:t>programové vybavení</a:t>
            </a:r>
            <a:r>
              <a:rPr lang="cs-CZ" dirty="0"/>
              <a:t>, případně jeho součásti, které jsou </a:t>
            </a:r>
            <a:r>
              <a:rPr lang="cs-CZ" b="1" dirty="0"/>
              <a:t>spojeny se sítí nebo službou elektronických komunikací a umožňují prostřednictvím této sítě nebo služby příjem</a:t>
            </a:r>
          </a:p>
          <a:p>
            <a:r>
              <a:rPr lang="cs-CZ" dirty="0"/>
              <a:t>1. nabídek,</a:t>
            </a:r>
          </a:p>
          <a:p>
            <a:r>
              <a:rPr lang="cs-CZ" dirty="0"/>
              <a:t>2. předběžných nabídek,</a:t>
            </a:r>
          </a:p>
          <a:p>
            <a:r>
              <a:rPr lang="cs-CZ" dirty="0"/>
              <a:t>3. žádostí o účast,</a:t>
            </a:r>
          </a:p>
          <a:p>
            <a:r>
              <a:rPr lang="cs-CZ" dirty="0"/>
              <a:t>4. žádosti o zařazení do systému kvalifikace podle § 166 odst. 5,</a:t>
            </a:r>
          </a:p>
          <a:p>
            <a:r>
              <a:rPr lang="cs-CZ" dirty="0"/>
              <a:t>5. žádostí o účast nebo návrhů v soutěži o návrh, nebo</a:t>
            </a:r>
          </a:p>
          <a:p>
            <a:r>
              <a:rPr lang="cs-CZ" dirty="0"/>
              <a:t>6. aukčních hodnot v elektronické aukci,</a:t>
            </a:r>
          </a:p>
          <a:p>
            <a:r>
              <a:rPr lang="cs-CZ" b="1" dirty="0"/>
              <a:t>v elektronické podobě</a:t>
            </a:r>
            <a:r>
              <a:rPr lang="cs-CZ" dirty="0"/>
              <a:t>, včetně jejich zpracování zahrnujícího digitální kompresi a uchovávání dat a pořízení záznamů o provedených úkonech, jež jsou nedílnou součástí jejich programového vybavení</a:t>
            </a:r>
          </a:p>
          <a:p>
            <a:endParaRPr lang="cs-CZ" dirty="0"/>
          </a:p>
          <a:p>
            <a:pPr algn="ctr"/>
            <a:r>
              <a:rPr lang="cs-CZ" dirty="0"/>
              <a:t>§ 213 Elektronické nástroje</a:t>
            </a:r>
          </a:p>
          <a:p>
            <a:r>
              <a:rPr lang="cs-CZ" dirty="0"/>
              <a:t>(1) Zadavatel může použít elektronické nástroje pouze za předpokladu, že použití těchto elektronických nástrojů neporušuje zákaz diskriminace a tyto elektronické nástroje jsou s ohledem na předmět veřejné zakázky </a:t>
            </a:r>
            <a:r>
              <a:rPr lang="cs-CZ" b="1" dirty="0"/>
              <a:t>obecně dostupné a slučitelné s běžně užívanými informačními a komunikačními technologiemi</a:t>
            </a:r>
            <a:r>
              <a:rPr lang="cs-CZ" dirty="0"/>
              <a:t>. Použití elektronického nástroje musí být pro dodavatele </a:t>
            </a:r>
            <a:r>
              <a:rPr lang="cs-CZ" b="1" dirty="0"/>
              <a:t>bezplatné</a:t>
            </a:r>
            <a:r>
              <a:rPr lang="cs-CZ" dirty="0"/>
              <a:t>.</a:t>
            </a:r>
          </a:p>
          <a:p>
            <a:r>
              <a:rPr lang="cs-CZ" dirty="0"/>
              <a:t>(2) V případě elektronických nástrojů, jejichž prostřednictvím je prováděn </a:t>
            </a:r>
            <a:r>
              <a:rPr lang="cs-CZ" b="1" dirty="0"/>
              <a:t>příjem nabídek, </a:t>
            </a:r>
            <a:r>
              <a:rPr lang="cs-CZ" dirty="0"/>
              <a:t>předběžných nabídek, žádostí o účast, žádostí o zařazení do systému kvalifikace, případně žádostí o účast nebo návrhů v soutěži o návrh, zadavatel zajistí, aby</a:t>
            </a:r>
          </a:p>
          <a:p>
            <a:r>
              <a:rPr lang="cs-CZ" dirty="0"/>
              <a:t>a) mohlo být přesně určeno datum a čas provedení elektronického úkonu podle tohoto zákona,</a:t>
            </a:r>
          </a:p>
          <a:p>
            <a:r>
              <a:rPr lang="cs-CZ" dirty="0"/>
              <a:t>b) před stanovenými lhůtami nikdo neměl přístup k jejich obsahu,</a:t>
            </a:r>
          </a:p>
          <a:p>
            <a:r>
              <a:rPr lang="cs-CZ" dirty="0"/>
              <a:t>c) pouze oprávněné osoby mohly stanovit nebo změnit data pro zpřístupnění doručených údajů,</a:t>
            </a:r>
          </a:p>
          <a:p>
            <a:r>
              <a:rPr lang="cs-CZ" dirty="0"/>
              <a:t>d) během zadávacího řízení nebo soutěže o návrh byl přístup ke všem nebo k části předaných údajů možný pouze na základě předchozího rozhodnutí oprávněných osob,</a:t>
            </a:r>
          </a:p>
          <a:p>
            <a:r>
              <a:rPr lang="cs-CZ" dirty="0"/>
              <a:t>e) rozhodnutí oprávněných osob podle písmene d) mohlo umožnit přístup k předaným informacím nebo dokumentům až po předem stanoveném datu,</a:t>
            </a:r>
          </a:p>
          <a:p>
            <a:r>
              <a:rPr lang="cs-CZ" dirty="0"/>
              <a:t>f) doručené a zpřístupněné informace nebo dokumenty byly přístupné pouze osobám, které jsou oprávněné se s nimi seznamovat, a byly chráněny proti neoprávněnému přístupu třetích osob,</a:t>
            </a:r>
          </a:p>
          <a:p>
            <a:r>
              <a:rPr lang="cs-CZ" dirty="0"/>
              <a:t>g) v případě porušení nebo pokusu o porušení podmínek podle § 213 odst. 2 písm. b) až f) bylo zajištěno, že porušení nebo pokus o porušení budou spolehlivě zjistitelné, a</a:t>
            </a:r>
          </a:p>
          <a:p>
            <a:r>
              <a:rPr lang="cs-CZ" dirty="0"/>
              <a:t>h) byla pro elektronické nástroje zajištěna technická podpora a servis v případě poruchy.</a:t>
            </a:r>
          </a:p>
          <a:p>
            <a:r>
              <a:rPr lang="cs-CZ" dirty="0"/>
              <a:t>(3) Ministerstvo pro místní rozvoj stanoví vyhláškou</a:t>
            </a:r>
          </a:p>
          <a:p>
            <a:r>
              <a:rPr lang="cs-CZ" dirty="0"/>
              <a:t>a) podmínky poskytování a přístupu k dokumentům a informacím prostřednictvím elektronického nástroje,</a:t>
            </a:r>
          </a:p>
          <a:p>
            <a:r>
              <a:rPr lang="cs-CZ" dirty="0"/>
              <a:t>b) podmínky doručování prostřednictvím elektronického nástroje,</a:t>
            </a:r>
          </a:p>
          <a:p>
            <a:r>
              <a:rPr lang="cs-CZ" dirty="0"/>
              <a:t>c) podmínky podávání, příjmu a otevírání nabídek, žádostí o účast a návrhů v soutěži o návrh prostřednictvím elektronického nástroje,</a:t>
            </a:r>
          </a:p>
          <a:p>
            <a:r>
              <a:rPr lang="cs-CZ" dirty="0"/>
              <a:t>d) požadavky na provádění elektronických úkonů při zadávání veřejných zakázek,</a:t>
            </a:r>
          </a:p>
          <a:p>
            <a:r>
              <a:rPr lang="cs-CZ" dirty="0"/>
              <a:t>e) požadavky na pořizování záznamů o elektronických úkonech,</a:t>
            </a:r>
          </a:p>
          <a:p>
            <a:r>
              <a:rPr lang="cs-CZ" dirty="0"/>
              <a:t>f) podmínky pro vydání certifikátu shody,</a:t>
            </a:r>
          </a:p>
          <a:p>
            <a:r>
              <a:rPr lang="cs-CZ" dirty="0"/>
              <a:t>g) náležitosti a platnost certifikátu shody,</a:t>
            </a:r>
          </a:p>
          <a:p>
            <a:r>
              <a:rPr lang="cs-CZ" dirty="0"/>
              <a:t>h) požadavky na funkční vlastnosti elektronického nástroje a prostředí, ve kterém má být elektronický nástroj provozován ve vztahu k certifikaci elektronického nástroje, a</a:t>
            </a:r>
          </a:p>
          <a:p>
            <a:r>
              <a:rPr lang="cs-CZ" dirty="0"/>
              <a:t>i) technické náležitosti profilu zadavatele.</a:t>
            </a:r>
          </a:p>
          <a:p>
            <a:r>
              <a:rPr lang="cs-CZ" dirty="0"/>
              <a:t>(4) </a:t>
            </a:r>
            <a:r>
              <a:rPr lang="cs-CZ" b="1" dirty="0"/>
              <a:t>Zadavatel musí zajistit, aby elektronické nástroje, jejichž prostřednictvím jsou úkony při zadávání veřejných zakázek uskutečňovány, prokazatelně splňovaly požadavky stanovené tímto zákonem a prováděcími právními předpisy</a:t>
            </a:r>
            <a:r>
              <a:rPr lang="cs-CZ" dirty="0"/>
              <a:t>. Splnění požadavků na elektronické nástroje </a:t>
            </a:r>
            <a:r>
              <a:rPr lang="cs-CZ" dirty="0">
                <a:highlight>
                  <a:srgbClr val="FFFF00"/>
                </a:highlight>
              </a:rPr>
              <a:t>se považuje za prokázané </a:t>
            </a:r>
            <a:r>
              <a:rPr lang="cs-CZ" dirty="0"/>
              <a:t>certifikátem shody, který vydal subjekt posuzování shody akreditovaný vnitrostátním akreditačním orgánem na základě jiného právního předpisu.</a:t>
            </a:r>
          </a:p>
          <a:p>
            <a:endParaRPr lang="cs-CZ" dirty="0"/>
          </a:p>
          <a:p>
            <a:r>
              <a:rPr lang="cs-CZ" b="1" dirty="0"/>
              <a:t>vyhláška č. 260/2016 Sb. , o stanovení podrobnějších podmínek týkajících se elektronických nástrojů, elektronických úkonů při zadávání veřejných zakázek a certifikátu shody</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32</a:t>
            </a:fld>
            <a:endParaRPr lang="cs-CZ"/>
          </a:p>
        </p:txBody>
      </p:sp>
    </p:spTree>
    <p:extLst>
      <p:ext uri="{BB962C8B-B14F-4D97-AF65-F5344CB8AC3E}">
        <p14:creationId xmlns:p14="http://schemas.microsoft.com/office/powerpoint/2010/main" val="40510349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932113" cy="2200275"/>
          </a:xfrm>
        </p:spPr>
      </p:sp>
      <p:sp>
        <p:nvSpPr>
          <p:cNvPr id="3" name="Zástupný symbol pro poznámky 2"/>
          <p:cNvSpPr>
            <a:spLocks noGrp="1"/>
          </p:cNvSpPr>
          <p:nvPr>
            <p:ph type="body" idx="1"/>
          </p:nvPr>
        </p:nvSpPr>
        <p:spPr>
          <a:xfrm>
            <a:off x="679768" y="2944813"/>
            <a:ext cx="5438140" cy="6237327"/>
          </a:xfrm>
        </p:spPr>
        <p:txBody>
          <a:bodyPr>
            <a:normAutofit fontScale="77500" lnSpcReduction="20000"/>
          </a:bodyPr>
          <a:lstStyle/>
          <a:p>
            <a:pPr algn="ctr"/>
            <a:r>
              <a:rPr lang="cs-CZ" dirty="0"/>
              <a:t>§ 211 Komunikace mezi zadavatelem a dodavatelem</a:t>
            </a:r>
          </a:p>
          <a:p>
            <a:r>
              <a:rPr lang="cs-CZ" dirty="0">
                <a:highlight>
                  <a:srgbClr val="FFFF00"/>
                </a:highlight>
              </a:rPr>
              <a:t>(1) Komunikace mezi zadavatelem a dodavatelem v zadávacím řízení a při zvláštních postupech podle části šesté probíhá </a:t>
            </a:r>
            <a:r>
              <a:rPr lang="cs-CZ" b="1" dirty="0">
                <a:highlight>
                  <a:srgbClr val="FFFF00"/>
                </a:highlight>
              </a:rPr>
              <a:t>písemně</a:t>
            </a:r>
            <a:r>
              <a:rPr lang="cs-CZ" dirty="0">
                <a:highlight>
                  <a:srgbClr val="FFFF00"/>
                </a:highlight>
              </a:rPr>
              <a:t>.</a:t>
            </a:r>
          </a:p>
          <a:p>
            <a:r>
              <a:rPr lang="cs-CZ" dirty="0">
                <a:highlight>
                  <a:srgbClr val="FFFF00"/>
                </a:highlight>
              </a:rPr>
              <a:t>(2) </a:t>
            </a:r>
            <a:r>
              <a:rPr lang="cs-CZ" b="1" dirty="0">
                <a:highlight>
                  <a:srgbClr val="FFFF00"/>
                </a:highlight>
              </a:rPr>
              <a:t>Ústní </a:t>
            </a:r>
            <a:r>
              <a:rPr lang="cs-CZ" dirty="0">
                <a:highlight>
                  <a:srgbClr val="FFFF00"/>
                </a:highlight>
              </a:rPr>
              <a:t>komunikaci mezi zadavatelem a dodavatelem v zadávacím řízení nebo při zvláštních postupech podle části šesté </a:t>
            </a:r>
            <a:r>
              <a:rPr lang="cs-CZ" b="1" dirty="0">
                <a:highlight>
                  <a:srgbClr val="FFFF00"/>
                </a:highlight>
              </a:rPr>
              <a:t>může zadavatel použít, požadovat nebo připustit</a:t>
            </a:r>
            <a:r>
              <a:rPr lang="cs-CZ" dirty="0">
                <a:highlight>
                  <a:srgbClr val="FFFF00"/>
                </a:highlight>
              </a:rPr>
              <a:t>, pokud tento zákon nestanoví jinak, při</a:t>
            </a:r>
          </a:p>
          <a:p>
            <a:r>
              <a:rPr lang="cs-CZ" dirty="0">
                <a:highlight>
                  <a:srgbClr val="FFFF00"/>
                </a:highlight>
              </a:rPr>
              <a:t>a) </a:t>
            </a:r>
            <a:r>
              <a:rPr lang="cs-CZ" b="1" dirty="0">
                <a:highlight>
                  <a:srgbClr val="FFFF00"/>
                </a:highlight>
              </a:rPr>
              <a:t>jednání s dodavatelem </a:t>
            </a:r>
            <a:r>
              <a:rPr lang="cs-CZ" dirty="0">
                <a:highlight>
                  <a:srgbClr val="FFFF00"/>
                </a:highlight>
              </a:rPr>
              <a:t>tam, kde ho tento zákon připouští,</a:t>
            </a:r>
          </a:p>
          <a:p>
            <a:r>
              <a:rPr lang="cs-CZ" dirty="0">
                <a:highlight>
                  <a:srgbClr val="FFFF00"/>
                </a:highlight>
              </a:rPr>
              <a:t>b) </a:t>
            </a:r>
            <a:r>
              <a:rPr lang="cs-CZ" b="1" dirty="0">
                <a:highlight>
                  <a:srgbClr val="FFFF00"/>
                </a:highlight>
              </a:rPr>
              <a:t>prohlídce místa plnění</a:t>
            </a:r>
            <a:r>
              <a:rPr lang="cs-CZ" dirty="0">
                <a:highlight>
                  <a:srgbClr val="FFFF00"/>
                </a:highlight>
              </a:rPr>
              <a:t>,</a:t>
            </a:r>
          </a:p>
          <a:p>
            <a:r>
              <a:rPr lang="cs-CZ" dirty="0">
                <a:highlight>
                  <a:srgbClr val="FFFF00"/>
                </a:highlight>
              </a:rPr>
              <a:t>c) provedení kontroly technické kapacity nebo opatření týkajících se zabezpečení jakosti nebo výzkumu podle § 79 odst. 2,</a:t>
            </a:r>
          </a:p>
          <a:p>
            <a:r>
              <a:rPr lang="cs-CZ" dirty="0">
                <a:highlight>
                  <a:srgbClr val="FFFF00"/>
                </a:highlight>
              </a:rPr>
              <a:t>d) rozhovoru mezi porotou a účastníky soutěže o návrh podle § 148 odst. 6,</a:t>
            </a:r>
          </a:p>
          <a:p>
            <a:r>
              <a:rPr lang="cs-CZ" dirty="0">
                <a:highlight>
                  <a:srgbClr val="FFFF00"/>
                </a:highlight>
              </a:rPr>
              <a:t>e) </a:t>
            </a:r>
            <a:r>
              <a:rPr lang="cs-CZ" b="1" dirty="0">
                <a:highlight>
                  <a:srgbClr val="FFFF00"/>
                </a:highlight>
              </a:rPr>
              <a:t>jiných sděleních, jež se netýkají zásadních prvků zadávacího řízení</a:t>
            </a:r>
            <a:r>
              <a:rPr lang="cs-CZ" dirty="0">
                <a:highlight>
                  <a:srgbClr val="FFFF00"/>
                </a:highlight>
              </a:rPr>
              <a:t>, mezi které patří zejména zadávací dokumentace, žádost o účast, potvrzení zájmu a nabídka.</a:t>
            </a:r>
          </a:p>
          <a:p>
            <a:r>
              <a:rPr lang="cs-CZ" dirty="0">
                <a:highlight>
                  <a:srgbClr val="FFFF00"/>
                </a:highlight>
              </a:rPr>
              <a:t>(3) Při použití ústní komunikace podle odstavce 2 zadavatel zajistí, aby obsah komunikace byl v </a:t>
            </a:r>
            <a:r>
              <a:rPr lang="cs-CZ" b="1" dirty="0">
                <a:highlight>
                  <a:srgbClr val="FFFF00"/>
                </a:highlight>
              </a:rPr>
              <a:t>dostatečné míře zdokumentován</a:t>
            </a:r>
            <a:r>
              <a:rPr lang="cs-CZ" dirty="0">
                <a:highlight>
                  <a:srgbClr val="FFFF00"/>
                </a:highlight>
              </a:rPr>
              <a:t>. Pokud by ústní komunikace mohla mít podstatný dopad na obsah nebo hodnocení nabídek, musí být zdokumentována vhodnými prostředky, zejména zápisy, zvukovými záznamy nebo souhrny hlavních prvků komunikace.</a:t>
            </a:r>
          </a:p>
          <a:p>
            <a:r>
              <a:rPr lang="cs-CZ" dirty="0"/>
              <a:t>(4) Při komunikaci </a:t>
            </a:r>
            <a:r>
              <a:rPr lang="cs-CZ" dirty="0">
                <a:highlight>
                  <a:srgbClr val="FFFF00"/>
                </a:highlight>
              </a:rPr>
              <a:t>podle odstavce 1 nebo 2 </a:t>
            </a:r>
            <a:r>
              <a:rPr lang="cs-CZ" b="1" dirty="0"/>
              <a:t>nesmí být narušena důvěrnost nabídek </a:t>
            </a:r>
            <a:r>
              <a:rPr lang="cs-CZ" dirty="0"/>
              <a:t>a žádostí o účast a úplnost údajů v nich obsažených. Zadavateli </a:t>
            </a:r>
            <a:r>
              <a:rPr lang="cs-CZ" b="1" dirty="0"/>
              <a:t>nesmí být umožněn přístup k obsahu nabídek</a:t>
            </a:r>
            <a:r>
              <a:rPr lang="cs-CZ" dirty="0"/>
              <a:t> a žádostí o účast </a:t>
            </a:r>
            <a:r>
              <a:rPr lang="cs-CZ" b="1" dirty="0"/>
              <a:t>před uplynutím lhůty stanovené pro jejich podání</a:t>
            </a:r>
            <a:r>
              <a:rPr lang="cs-CZ" dirty="0"/>
              <a:t>.</a:t>
            </a:r>
          </a:p>
          <a:p>
            <a:r>
              <a:rPr lang="cs-CZ" dirty="0"/>
              <a:t>(5) </a:t>
            </a:r>
            <a:r>
              <a:rPr lang="cs-CZ" b="1" dirty="0"/>
              <a:t>Písemná komunikace </a:t>
            </a:r>
            <a:r>
              <a:rPr lang="cs-CZ" dirty="0">
                <a:highlight>
                  <a:srgbClr val="FFFF00"/>
                </a:highlight>
              </a:rPr>
              <a:t>podle odstavce 1 </a:t>
            </a:r>
            <a:r>
              <a:rPr lang="cs-CZ" b="1" dirty="0"/>
              <a:t>musí probíhat elektronicky </a:t>
            </a:r>
            <a:r>
              <a:rPr lang="cs-CZ" dirty="0"/>
              <a:t>s </a:t>
            </a:r>
            <a:r>
              <a:rPr lang="cs-CZ" b="1" dirty="0"/>
              <a:t>výjimkou</a:t>
            </a:r>
            <a:r>
              <a:rPr lang="cs-CZ" dirty="0"/>
              <a:t> případů, kdy</a:t>
            </a:r>
          </a:p>
          <a:p>
            <a:r>
              <a:rPr lang="cs-CZ" dirty="0"/>
              <a:t>a) použití elektronické komunikace s ohledem na zvláštní povahu veřejné zakázky vyžaduje zvláštní nástroje, zařízení nebo formáty souborů, jež nejsou obecně dostupné nebo podporované obecně dostupnými aplikacemi; za obecně dostupné se nepovažují aplikace používané k popisu předmětu plnění, které používají formáty souborů, jež nelze zpracovat pomocí žádné jiné aplikace s otevřeným zdrojovým kódem nebo obecně dostupné aplikace, nebo se na ně vztahují komerčně poskytované licence a zadavatel je nemůže zpřístupnit pro stažení nebo používání na dálku,</a:t>
            </a:r>
          </a:p>
          <a:p>
            <a:r>
              <a:rPr lang="cs-CZ" dirty="0"/>
              <a:t>b) použití elektronické komunikace vyžaduje zvláštní kancelářské vybavení, které zadavatelé běžně nemají k dispozici,</a:t>
            </a:r>
          </a:p>
          <a:p>
            <a:r>
              <a:rPr lang="cs-CZ" dirty="0"/>
              <a:t>c) zadávací podmínky vyžadují předložení vzorků nebo modelů, které nemohou být předloženy za použití elektronické komunikace,</a:t>
            </a:r>
          </a:p>
          <a:p>
            <a:r>
              <a:rPr lang="cs-CZ" dirty="0"/>
              <a:t>d) použití jiné než elektronické komunikace je nezbytné z důvodu narušení zabezpečení elektronické komunikace nebo z důvodu ochrany zvláště citlivé povahy informací, přičemž požadovanou úroveň zabezpečení nelze řádně zajistit běžně dostupnými elektronickými nástroji nebo nástroji podle § 103 odst. 3, </a:t>
            </a:r>
            <a:r>
              <a:rPr lang="cs-CZ" dirty="0">
                <a:highlight>
                  <a:srgbClr val="FFFF00"/>
                </a:highlight>
              </a:rPr>
              <a:t>nebo</a:t>
            </a:r>
          </a:p>
          <a:p>
            <a:r>
              <a:rPr lang="cs-CZ" dirty="0">
                <a:highlight>
                  <a:srgbClr val="FFFF00"/>
                </a:highlight>
              </a:rPr>
              <a:t>e) jde o </a:t>
            </a:r>
            <a:r>
              <a:rPr lang="cs-CZ" b="1" dirty="0">
                <a:highlight>
                  <a:srgbClr val="FFFF00"/>
                </a:highlight>
              </a:rPr>
              <a:t>uzavření smlouvy na veřejnou zakázku </a:t>
            </a:r>
            <a:r>
              <a:rPr lang="cs-CZ" dirty="0">
                <a:highlight>
                  <a:srgbClr val="FFFF00"/>
                </a:highlight>
              </a:rPr>
              <a:t>podle § 124 odst. 1.</a:t>
            </a:r>
          </a:p>
          <a:p>
            <a:r>
              <a:rPr lang="cs-CZ" dirty="0"/>
              <a:t>(6) Při elektronické komunikaci </a:t>
            </a:r>
            <a:r>
              <a:rPr lang="cs-CZ" dirty="0">
                <a:highlight>
                  <a:srgbClr val="FFFF00"/>
                </a:highlight>
              </a:rPr>
              <a:t>podle odstavce 1 </a:t>
            </a:r>
            <a:r>
              <a:rPr lang="cs-CZ" b="1" dirty="0"/>
              <a:t>poskytne zadavatel dodavatelům veškeré informace technické povahy</a:t>
            </a:r>
            <a:r>
              <a:rPr lang="cs-CZ" dirty="0"/>
              <a:t>, včetně kódování a šifrování, které jsou nezbytné pro elektronickou komunikaci, zejména pro elektronické podání nabídek a žádostí o účast.</a:t>
            </a:r>
          </a:p>
          <a:p>
            <a:r>
              <a:rPr lang="cs-CZ" dirty="0"/>
              <a:t>(</a:t>
            </a:r>
            <a:r>
              <a:rPr lang="cs-CZ" dirty="0">
                <a:highlight>
                  <a:srgbClr val="FFFF00"/>
                </a:highlight>
              </a:rPr>
              <a:t>7) Na komunikaci mezi zadavatelem a dodavatelem při zadávání veřejné zakázky se § 5 a 6 zákona o službách vytvářejících důvěru pro elektronické transakce neuplatní. </a:t>
            </a:r>
            <a:r>
              <a:rPr lang="cs-CZ" b="1" dirty="0">
                <a:highlight>
                  <a:srgbClr val="FFFF00"/>
                </a:highlight>
              </a:rPr>
              <a:t>Úkon učiněný prostřednictvím elektronického nástroje nebo datové schránky se považuje za podepsaný.</a:t>
            </a:r>
          </a:p>
          <a:p>
            <a:r>
              <a:rPr lang="cs-CZ" dirty="0">
                <a:highlight>
                  <a:srgbClr val="FFFF00"/>
                </a:highlight>
              </a:rPr>
              <a:t>(8) Nejde-li o komunikaci uskutečňovanou prostřednictvím elektronického nástroje nebo datové schránky, musí být úkon podepsán uznávaným elektronickým podpisem, pokud je odesílán v zadávacím řízení a při zvláštních postupech podle části šesté a jde o</a:t>
            </a:r>
          </a:p>
          <a:p>
            <a:r>
              <a:rPr lang="cs-CZ" dirty="0"/>
              <a:t>a) výzvu určenou účastníkům zadávacího řízení,</a:t>
            </a:r>
          </a:p>
          <a:p>
            <a:r>
              <a:rPr lang="cs-CZ" dirty="0"/>
              <a:t>b) oznámení o výběru dodavatele,</a:t>
            </a:r>
          </a:p>
          <a:p>
            <a:r>
              <a:rPr lang="cs-CZ" dirty="0"/>
              <a:t>c) </a:t>
            </a:r>
            <a:r>
              <a:rPr lang="cs-CZ" dirty="0">
                <a:highlight>
                  <a:srgbClr val="FFFF00"/>
                </a:highlight>
              </a:rPr>
              <a:t>oznámení o</a:t>
            </a:r>
            <a:r>
              <a:rPr lang="cs-CZ" dirty="0"/>
              <a:t> rozhodnutí o nejvhodnějším návrhu v soutěži o návrh,</a:t>
            </a:r>
          </a:p>
          <a:p>
            <a:r>
              <a:rPr lang="cs-CZ" dirty="0"/>
              <a:t>d) </a:t>
            </a:r>
            <a:r>
              <a:rPr lang="cs-CZ" dirty="0">
                <a:highlight>
                  <a:srgbClr val="FFFF00"/>
                </a:highlight>
              </a:rPr>
              <a:t>oznámení o</a:t>
            </a:r>
            <a:r>
              <a:rPr lang="cs-CZ" dirty="0"/>
              <a:t> vyloučení účastníka zadávacího řízení.</a:t>
            </a:r>
          </a:p>
          <a:p>
            <a:r>
              <a:rPr lang="cs-CZ" dirty="0"/>
              <a:t>(9) Při komunikaci uskutečňované prostřednictvím datové schránky je dokument doručen dodáním do datové schránky adresáta.</a:t>
            </a:r>
          </a:p>
          <a:p>
            <a:r>
              <a:rPr lang="cs-CZ" dirty="0"/>
              <a:t> </a:t>
            </a:r>
          </a:p>
          <a:p>
            <a:r>
              <a:rPr lang="cs-CZ" dirty="0"/>
              <a:t>.</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33</a:t>
            </a:fld>
            <a:endParaRPr lang="cs-CZ"/>
          </a:p>
        </p:txBody>
      </p:sp>
    </p:spTree>
    <p:extLst>
      <p:ext uri="{BB962C8B-B14F-4D97-AF65-F5344CB8AC3E}">
        <p14:creationId xmlns:p14="http://schemas.microsoft.com/office/powerpoint/2010/main" val="25375472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ctr"/>
            <a:r>
              <a:rPr lang="cs-CZ" dirty="0"/>
              <a:t>§ 213 Elektronické nástroje</a:t>
            </a:r>
          </a:p>
          <a:p>
            <a:r>
              <a:rPr lang="cs-CZ" dirty="0"/>
              <a:t>(4) </a:t>
            </a:r>
            <a:r>
              <a:rPr lang="cs-CZ" b="1" dirty="0"/>
              <a:t>Zadavatel musí zajistit, aby elektronické nástroje, jejichž prostřednictvím jsou úkony při zadávání veřejných zakázek uskutečňovány, prokazatelně splňovaly požadavky stanovené tímto zákonem a prováděcími právními předpisy. Splnění požadavků na elektronické nástroje </a:t>
            </a:r>
            <a:r>
              <a:rPr lang="cs-CZ" b="1" dirty="0">
                <a:highlight>
                  <a:srgbClr val="FFFF00"/>
                </a:highlight>
              </a:rPr>
              <a:t>se považuje za prokázané </a:t>
            </a:r>
            <a:r>
              <a:rPr lang="cs-CZ" b="1" dirty="0"/>
              <a:t>certifikátem shody, který vydal subjekt posuzování shody akreditovaný vnitrostátním akreditačním orgánem na základě jiného právního předpisu.</a:t>
            </a:r>
          </a:p>
          <a:p>
            <a:endParaRPr lang="cs-CZ" dirty="0"/>
          </a:p>
          <a:p>
            <a:pPr algn="ctr"/>
            <a:r>
              <a:rPr lang="cs-CZ" dirty="0"/>
              <a:t>Vyhláška č. 260/2016 Sb.,  o stanovení podrobnějších podmínek týkajících se elektronických nástrojů, elektronických úkonů při zadávání veřejných zakázek a certifikátu shody</a:t>
            </a:r>
          </a:p>
          <a:p>
            <a:pPr algn="ctr"/>
            <a:r>
              <a:rPr lang="cs-CZ" dirty="0"/>
              <a:t>§ 9  Certifikát shody</a:t>
            </a:r>
          </a:p>
          <a:p>
            <a:r>
              <a:rPr lang="cs-CZ" dirty="0"/>
              <a:t>(1) Certifikační orgán posuzuje shodu elektronického nástroje z hlediska </a:t>
            </a:r>
            <a:r>
              <a:rPr lang="cs-CZ" b="1" dirty="0"/>
              <a:t>funkcionality </a:t>
            </a:r>
            <a:r>
              <a:rPr lang="cs-CZ" dirty="0"/>
              <a:t>elektronického nástroje a z hlediska </a:t>
            </a:r>
            <a:r>
              <a:rPr lang="cs-CZ" b="1" dirty="0"/>
              <a:t>prostředí</a:t>
            </a:r>
            <a:r>
              <a:rPr lang="cs-CZ" dirty="0"/>
              <a:t>, ve kterém je elektronický nástroj provozován. Podrobné požadavky týkající se funkčních vlastností elektronického nástroje a prostředí, ve kterém má být elektronický nástroj provozován, jsou uvedeny v příloze k této vyhlášce.</a:t>
            </a:r>
          </a:p>
          <a:p>
            <a:endParaRPr lang="pl-PL" b="1" dirty="0"/>
          </a:p>
          <a:p>
            <a:r>
              <a:rPr lang="pl-PL" b="1" dirty="0"/>
              <a:t>RELSIE spol. s r. o.</a:t>
            </a:r>
          </a:p>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34</a:t>
            </a:fld>
            <a:endParaRPr lang="cs-CZ"/>
          </a:p>
        </p:txBody>
      </p:sp>
    </p:spTree>
    <p:extLst>
      <p:ext uri="{BB962C8B-B14F-4D97-AF65-F5344CB8AC3E}">
        <p14:creationId xmlns:p14="http://schemas.microsoft.com/office/powerpoint/2010/main" val="21512216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35</a:t>
            </a:fld>
            <a:endParaRPr lang="cs-CZ"/>
          </a:p>
        </p:txBody>
      </p:sp>
    </p:spTree>
    <p:extLst>
      <p:ext uri="{BB962C8B-B14F-4D97-AF65-F5344CB8AC3E}">
        <p14:creationId xmlns:p14="http://schemas.microsoft.com/office/powerpoint/2010/main" val="1217577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039813" y="744538"/>
            <a:ext cx="2182812" cy="1638300"/>
          </a:xfrm>
        </p:spPr>
      </p:sp>
      <p:sp>
        <p:nvSpPr>
          <p:cNvPr id="3" name="Zástupný symbol pro poznámky 2"/>
          <p:cNvSpPr>
            <a:spLocks noGrp="1"/>
          </p:cNvSpPr>
          <p:nvPr>
            <p:ph type="body" idx="1"/>
          </p:nvPr>
        </p:nvSpPr>
        <p:spPr>
          <a:xfrm>
            <a:off x="679768" y="2540012"/>
            <a:ext cx="5438140" cy="6642128"/>
          </a:xfrm>
        </p:spPr>
        <p:txBody>
          <a:bodyPr>
            <a:normAutofit fontScale="92500" lnSpcReduction="20000"/>
          </a:bodyPr>
          <a:lstStyle/>
          <a:p>
            <a:pPr algn="ctr"/>
            <a:r>
              <a:rPr lang="cs-CZ" dirty="0"/>
              <a:t>§ 2 </a:t>
            </a:r>
            <a:r>
              <a:rPr lang="cs-CZ" b="1" dirty="0"/>
              <a:t>Zadání veřejné zakázky</a:t>
            </a:r>
          </a:p>
          <a:p>
            <a:r>
              <a:rPr lang="cs-CZ" dirty="0"/>
              <a:t>(1) Zadáním veřejné zakázky se pro účely tohoto zákona rozumí </a:t>
            </a:r>
            <a:r>
              <a:rPr lang="cs-CZ" b="1" dirty="0"/>
              <a:t>uzavření úplatné smlouvy mezi zadavatelem a dodavatelem</a:t>
            </a:r>
            <a:r>
              <a:rPr lang="cs-CZ" dirty="0"/>
              <a:t>, z níž vyplývá </a:t>
            </a:r>
            <a:r>
              <a:rPr lang="cs-CZ" b="1" dirty="0"/>
              <a:t>povinnost dodavatele poskytnout dodávky, služby nebo stavební práce</a:t>
            </a:r>
            <a:r>
              <a:rPr lang="cs-CZ" dirty="0"/>
              <a:t>. </a:t>
            </a:r>
            <a:r>
              <a:rPr lang="cs-CZ" dirty="0">
                <a:highlight>
                  <a:srgbClr val="FFFF00"/>
                </a:highlight>
              </a:rPr>
              <a:t>Pro účely tohoto zákona se za smlouvu považuje </a:t>
            </a:r>
            <a:r>
              <a:rPr lang="cs-CZ" b="1" dirty="0">
                <a:highlight>
                  <a:srgbClr val="FFFF00"/>
                </a:highlight>
              </a:rPr>
              <a:t>také zápis mezi organizačními složkami státu</a:t>
            </a:r>
            <a:r>
              <a:rPr lang="cs-CZ" dirty="0">
                <a:highlight>
                  <a:srgbClr val="FFFF00"/>
                </a:highlight>
              </a:rPr>
              <a:t> podle zákona o majetku České republiky a jejím vystupování v právních vztazích, pokud je jeho předmětem úplatné poskytování dodávek, služeb nebo stavebních prací.</a:t>
            </a:r>
            <a:r>
              <a:rPr lang="cs-CZ" dirty="0"/>
              <a:t> Za zadání veřejné zakázky se </a:t>
            </a:r>
            <a:r>
              <a:rPr lang="cs-CZ" b="1" dirty="0"/>
              <a:t>nepovažuje</a:t>
            </a:r>
            <a:r>
              <a:rPr lang="cs-CZ" dirty="0"/>
              <a:t> uzavření smlouvy, kterou se zakládá </a:t>
            </a:r>
            <a:r>
              <a:rPr lang="cs-CZ" b="1" dirty="0"/>
              <a:t>pracovněprávní</a:t>
            </a:r>
            <a:r>
              <a:rPr lang="cs-CZ" dirty="0"/>
              <a:t> nebo jiný obdobný vztah, nebo smlouvy upravující </a:t>
            </a:r>
            <a:r>
              <a:rPr lang="cs-CZ" b="1" dirty="0"/>
              <a:t>spolupráci </a:t>
            </a:r>
            <a:r>
              <a:rPr lang="cs-CZ" dirty="0"/>
              <a:t>zadavatele při zadávání veřejné zakázky podle § 7 až 12, § 155, 156, 189 a 190.</a:t>
            </a:r>
          </a:p>
          <a:p>
            <a:endParaRPr lang="cs-CZ" dirty="0"/>
          </a:p>
          <a:p>
            <a:pPr algn="ctr"/>
            <a:r>
              <a:rPr lang="cs-CZ" dirty="0"/>
              <a:t>§ 4 Zadavatel </a:t>
            </a:r>
          </a:p>
          <a:p>
            <a:r>
              <a:rPr lang="cs-CZ" dirty="0"/>
              <a:t>(1) </a:t>
            </a:r>
            <a:r>
              <a:rPr lang="cs-CZ" b="1" dirty="0"/>
              <a:t>Veřejným zadavatelem </a:t>
            </a:r>
            <a:r>
              <a:rPr lang="cs-CZ" dirty="0"/>
              <a:t>je</a:t>
            </a:r>
          </a:p>
          <a:p>
            <a:r>
              <a:rPr lang="cs-CZ" dirty="0"/>
              <a:t>a) </a:t>
            </a:r>
            <a:r>
              <a:rPr lang="cs-CZ" b="1" dirty="0"/>
              <a:t>Česká republika</a:t>
            </a:r>
            <a:r>
              <a:rPr lang="cs-CZ" dirty="0"/>
              <a:t>; </a:t>
            </a:r>
            <a:r>
              <a:rPr lang="cs-CZ" dirty="0">
                <a:highlight>
                  <a:srgbClr val="FFFF00"/>
                </a:highlight>
              </a:rPr>
              <a:t>v případě České republiky se organizační složky státu považují za provozní jednotky s funkční samostatností při zadávání veřejných zakázek podle § 17 odst. 2</a:t>
            </a:r>
            <a:r>
              <a:rPr lang="cs-CZ" dirty="0"/>
              <a:t>,</a:t>
            </a:r>
          </a:p>
          <a:p>
            <a:r>
              <a:rPr lang="cs-CZ" dirty="0"/>
              <a:t>b) </a:t>
            </a:r>
            <a:r>
              <a:rPr lang="cs-CZ" b="1" dirty="0"/>
              <a:t>Česká národní banka</a:t>
            </a:r>
            <a:r>
              <a:rPr lang="cs-CZ" dirty="0"/>
              <a:t>,</a:t>
            </a:r>
          </a:p>
          <a:p>
            <a:r>
              <a:rPr lang="cs-CZ" dirty="0"/>
              <a:t>c) </a:t>
            </a:r>
            <a:r>
              <a:rPr lang="cs-CZ" b="1" dirty="0"/>
              <a:t>státní příspěvková organizace</a:t>
            </a:r>
            <a:r>
              <a:rPr lang="cs-CZ" dirty="0"/>
              <a:t>,</a:t>
            </a:r>
          </a:p>
          <a:p>
            <a:r>
              <a:rPr lang="cs-CZ" dirty="0"/>
              <a:t>d) </a:t>
            </a:r>
            <a:r>
              <a:rPr lang="cs-CZ" b="1" dirty="0"/>
              <a:t>územní samosprávný celek </a:t>
            </a:r>
            <a:r>
              <a:rPr lang="cs-CZ" dirty="0"/>
              <a:t>nebo jeho </a:t>
            </a:r>
            <a:r>
              <a:rPr lang="cs-CZ" b="1" dirty="0"/>
              <a:t>příspěvková organizace</a:t>
            </a:r>
            <a:r>
              <a:rPr lang="cs-CZ" dirty="0"/>
              <a:t>,</a:t>
            </a:r>
          </a:p>
          <a:p>
            <a:r>
              <a:rPr lang="cs-CZ" dirty="0"/>
              <a:t>e) </a:t>
            </a:r>
            <a:r>
              <a:rPr lang="cs-CZ" b="1" dirty="0"/>
              <a:t>jiná právnická osoba</a:t>
            </a:r>
            <a:r>
              <a:rPr lang="cs-CZ" dirty="0"/>
              <a:t>, pokud</a:t>
            </a:r>
          </a:p>
          <a:p>
            <a:r>
              <a:rPr lang="cs-CZ" dirty="0"/>
              <a:t>1. byla </a:t>
            </a:r>
            <a:r>
              <a:rPr lang="cs-CZ" b="1" dirty="0"/>
              <a:t>založena nebo zřízena za účelem uspokojování potřeb veřejného zájmu, které nemají průmyslovou nebo obchodní povahu</a:t>
            </a:r>
            <a:r>
              <a:rPr lang="cs-CZ" dirty="0"/>
              <a:t>, a</a:t>
            </a:r>
          </a:p>
          <a:p>
            <a:r>
              <a:rPr lang="cs-CZ" dirty="0"/>
              <a:t>2. jiný </a:t>
            </a:r>
            <a:r>
              <a:rPr lang="cs-CZ" b="1" dirty="0"/>
              <a:t>veřejný zadavatel ji převážně financuje</a:t>
            </a:r>
            <a:r>
              <a:rPr lang="cs-CZ" dirty="0"/>
              <a:t>, může v ní uplatňovat </a:t>
            </a:r>
            <a:r>
              <a:rPr lang="cs-CZ" b="1" dirty="0"/>
              <a:t>rozhodující vliv </a:t>
            </a:r>
            <a:r>
              <a:rPr lang="cs-CZ" dirty="0"/>
              <a:t>nebo </a:t>
            </a:r>
            <a:r>
              <a:rPr lang="cs-CZ" b="1" dirty="0"/>
              <a:t>jmenuje nebo volí více než polovinu členů </a:t>
            </a:r>
            <a:r>
              <a:rPr lang="cs-CZ" dirty="0"/>
              <a:t>v jejím statutárním nebo kontrolním orgánu.</a:t>
            </a:r>
          </a:p>
          <a:p>
            <a:endParaRPr lang="cs-CZ" dirty="0"/>
          </a:p>
          <a:p>
            <a:r>
              <a:rPr lang="cs-CZ" dirty="0"/>
              <a:t>(2) Zadavatelem je osoba, která k úhradě nadlimitní nebo podlimitní veřejné zakázky použije více než </a:t>
            </a:r>
            <a:r>
              <a:rPr lang="cs-CZ" b="1" dirty="0"/>
              <a:t>200 000 000 Kč</a:t>
            </a:r>
            <a:r>
              <a:rPr lang="cs-CZ" dirty="0"/>
              <a:t>, nebo více než </a:t>
            </a:r>
            <a:r>
              <a:rPr lang="cs-CZ" b="1" dirty="0"/>
              <a:t>50 % </a:t>
            </a:r>
            <a:r>
              <a:rPr lang="cs-CZ" dirty="0"/>
              <a:t>peněžních prostředků, poskytnutých z</a:t>
            </a:r>
          </a:p>
          <a:p>
            <a:r>
              <a:rPr lang="cs-CZ" dirty="0"/>
              <a:t>a) rozpočtu </a:t>
            </a:r>
            <a:r>
              <a:rPr lang="cs-CZ" b="1" dirty="0"/>
              <a:t>veřejného zadavatele </a:t>
            </a:r>
            <a:r>
              <a:rPr lang="cs-CZ" dirty="0">
                <a:highlight>
                  <a:srgbClr val="FFFF00"/>
                </a:highlight>
              </a:rPr>
              <a:t>s výjimkou případů, kdy je veřejná zakázka, která není nadlimitní veřejnou zakázkou na stavební práce nebo s ní související nadlimitní veřejnou zakázkou na služby, plněna mimo území Evropské unie</a:t>
            </a:r>
            <a:r>
              <a:rPr lang="cs-CZ" dirty="0"/>
              <a:t>,</a:t>
            </a:r>
          </a:p>
          <a:p>
            <a:r>
              <a:rPr lang="cs-CZ" dirty="0"/>
              <a:t>b) rozpočtu </a:t>
            </a:r>
            <a:r>
              <a:rPr lang="cs-CZ" b="1" dirty="0"/>
              <a:t>Evropské unie </a:t>
            </a:r>
            <a:r>
              <a:rPr lang="cs-CZ" dirty="0"/>
              <a:t>nebo veřejného rozpočtu cizího státu s výjimkou případů, kdy je veřejná zakázka plněna mimo území Evropské unie.</a:t>
            </a:r>
          </a:p>
          <a:p>
            <a:endParaRPr lang="cs-CZ" dirty="0"/>
          </a:p>
          <a:p>
            <a:r>
              <a:rPr lang="cs-CZ" dirty="0"/>
              <a:t>(3) Při zadávání </a:t>
            </a:r>
            <a:r>
              <a:rPr lang="cs-CZ" b="1" dirty="0"/>
              <a:t>sektorových veřejných zakázek </a:t>
            </a:r>
            <a:r>
              <a:rPr lang="cs-CZ" dirty="0"/>
              <a:t>podle § 151, včetně </a:t>
            </a:r>
            <a:r>
              <a:rPr lang="cs-CZ" b="1" dirty="0"/>
              <a:t>sektorových koncesí</a:t>
            </a:r>
            <a:r>
              <a:rPr lang="cs-CZ" dirty="0"/>
              <a:t> podle § 176 odst. 3, je zadavatelem také osoba uvedená v § 151 odst. 2.</a:t>
            </a:r>
          </a:p>
          <a:p>
            <a:endParaRPr lang="cs-CZ" dirty="0"/>
          </a:p>
          <a:p>
            <a:r>
              <a:rPr lang="cs-CZ" dirty="0"/>
              <a:t>(4) Pokud zadavatel podle odstavců 1 až 3 </a:t>
            </a:r>
            <a:r>
              <a:rPr lang="cs-CZ" b="1" dirty="0"/>
              <a:t>zahájí </a:t>
            </a:r>
            <a:r>
              <a:rPr lang="cs-CZ" dirty="0"/>
              <a:t>zadávací řízení, i když k tomu nebyl povinen, je povinen ve vztahu k zadávané veřejné zakázce </a:t>
            </a:r>
            <a:r>
              <a:rPr lang="cs-CZ" b="1" dirty="0"/>
              <a:t>dodržovat tento zákon</a:t>
            </a:r>
            <a:r>
              <a:rPr lang="cs-CZ" dirty="0"/>
              <a:t>.</a:t>
            </a:r>
          </a:p>
          <a:p>
            <a:endParaRPr lang="cs-CZ" dirty="0"/>
          </a:p>
          <a:p>
            <a:r>
              <a:rPr lang="cs-CZ" dirty="0"/>
              <a:t>(5) Za zadavatele se považuje také jiná </a:t>
            </a:r>
            <a:r>
              <a:rPr lang="cs-CZ" b="1" dirty="0"/>
              <a:t>osoba, která zahájila zadávací řízení, ačkoliv k tomu nebyla povinna</a:t>
            </a:r>
            <a:r>
              <a:rPr lang="cs-CZ" dirty="0"/>
              <a:t>, a to ve vztahu k tomuto zadávacímu řízení a do jeho </a:t>
            </a:r>
            <a:r>
              <a:rPr lang="cs-CZ" b="1" dirty="0"/>
              <a:t>ukončení</a:t>
            </a:r>
            <a:r>
              <a:rPr lang="cs-CZ" dirty="0"/>
              <a:t>.</a:t>
            </a:r>
          </a:p>
          <a:p>
            <a:endParaRPr lang="cs-CZ" dirty="0"/>
          </a:p>
          <a:p>
            <a:r>
              <a:rPr lang="cs-CZ" dirty="0">
                <a:highlight>
                  <a:srgbClr val="FFFF00"/>
                </a:highlight>
              </a:rPr>
              <a:t>(6) Za zadavatele podle odstavce 2 se </a:t>
            </a:r>
            <a:r>
              <a:rPr lang="cs-CZ" b="1" dirty="0">
                <a:highlight>
                  <a:srgbClr val="FFFF00"/>
                </a:highlight>
              </a:rPr>
              <a:t>nepovažuje</a:t>
            </a:r>
            <a:r>
              <a:rPr lang="cs-CZ" dirty="0">
                <a:highlight>
                  <a:srgbClr val="FFFF00"/>
                </a:highlight>
              </a:rPr>
              <a:t> osoba, která zadává veřejnou zakázku, jejímž předmětem jsou </a:t>
            </a:r>
            <a:r>
              <a:rPr lang="cs-CZ" b="1" dirty="0">
                <a:highlight>
                  <a:srgbClr val="FFFF00"/>
                </a:highlight>
              </a:rPr>
              <a:t>dodávky nebo služby</a:t>
            </a:r>
            <a:r>
              <a:rPr lang="cs-CZ" dirty="0">
                <a:highlight>
                  <a:srgbClr val="FFFF00"/>
                </a:highlight>
              </a:rPr>
              <a:t>, k jejichž úhradě tato osoba získá peněžní prostředky v rámci </a:t>
            </a:r>
            <a:r>
              <a:rPr lang="cs-CZ" b="1" dirty="0">
                <a:highlight>
                  <a:srgbClr val="FFFF00"/>
                </a:highlight>
              </a:rPr>
              <a:t>podpor poskytovaných podle jiného právního předpisu na základě předem stanovené sazby</a:t>
            </a:r>
            <a:r>
              <a:rPr lang="cs-CZ" dirty="0">
                <a:highlight>
                  <a:srgbClr val="FFFF00"/>
                </a:highlight>
              </a:rPr>
              <a:t>, nebo dodávky nebo služby v oblasti </a:t>
            </a:r>
            <a:r>
              <a:rPr lang="cs-CZ" b="1" dirty="0">
                <a:highlight>
                  <a:srgbClr val="FFFF00"/>
                </a:highlight>
              </a:rPr>
              <a:t>společné zemědělské politiky v odvětví ovoce a zeleniny, včelařství, vína, ostatních odvětví</a:t>
            </a:r>
            <a:r>
              <a:rPr lang="cs-CZ" dirty="0">
                <a:highlight>
                  <a:srgbClr val="FFFF00"/>
                </a:highlight>
              </a:rPr>
              <a:t>; to neplatí, jde-li o nadlimitní veřejnou zakázku na stavební práce nebo nadlimitní veřejnou zakázku na služby související s těmito stavebními pracemi, na jejíž úhradu poskytne veřejný zadavatel více než 50 % peněžních prostředků.</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4</a:t>
            </a:fld>
            <a:endParaRPr lang="cs-CZ"/>
          </a:p>
        </p:txBody>
      </p:sp>
    </p:spTree>
    <p:extLst>
      <p:ext uri="{BB962C8B-B14F-4D97-AF65-F5344CB8AC3E}">
        <p14:creationId xmlns:p14="http://schemas.microsoft.com/office/powerpoint/2010/main" val="97900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016000" y="744538"/>
            <a:ext cx="2714625" cy="2036762"/>
          </a:xfrm>
        </p:spPr>
      </p:sp>
      <p:sp>
        <p:nvSpPr>
          <p:cNvPr id="3" name="Zástupný symbol pro poznámky 2"/>
          <p:cNvSpPr>
            <a:spLocks noGrp="1"/>
          </p:cNvSpPr>
          <p:nvPr>
            <p:ph type="body" idx="1"/>
          </p:nvPr>
        </p:nvSpPr>
        <p:spPr>
          <a:xfrm>
            <a:off x="679768" y="2930868"/>
            <a:ext cx="5438140" cy="6251272"/>
          </a:xfrm>
        </p:spPr>
        <p:txBody>
          <a:bodyPr>
            <a:normAutofit fontScale="92500" lnSpcReduction="20000"/>
          </a:bodyPr>
          <a:lstStyle/>
          <a:p>
            <a:pPr algn="ctr"/>
            <a:r>
              <a:rPr lang="cs-CZ" dirty="0"/>
              <a:t>§ 2 Zadání veřejné zakázky</a:t>
            </a:r>
          </a:p>
          <a:p>
            <a:r>
              <a:rPr lang="cs-CZ" dirty="0"/>
              <a:t>(2) </a:t>
            </a:r>
            <a:r>
              <a:rPr lang="cs-CZ" b="1" dirty="0"/>
              <a:t>Veřejnou zakázkou je</a:t>
            </a:r>
            <a:r>
              <a:rPr lang="cs-CZ" dirty="0"/>
              <a:t> veřejná zakázka na </a:t>
            </a:r>
            <a:r>
              <a:rPr lang="cs-CZ" b="1" dirty="0"/>
              <a:t>dodávky </a:t>
            </a:r>
            <a:r>
              <a:rPr lang="cs-CZ" dirty="0"/>
              <a:t>podle § 14 odst. 1, veřejná zakázka na </a:t>
            </a:r>
            <a:r>
              <a:rPr lang="cs-CZ" b="1" dirty="0"/>
              <a:t>služby</a:t>
            </a:r>
            <a:r>
              <a:rPr lang="cs-CZ" dirty="0"/>
              <a:t> podle § 14 odst. 2, veřejná zakázka na </a:t>
            </a:r>
            <a:r>
              <a:rPr lang="cs-CZ" b="1" dirty="0"/>
              <a:t>stavební práce </a:t>
            </a:r>
            <a:r>
              <a:rPr lang="cs-CZ" dirty="0"/>
              <a:t>podle § 14 odst. 3, </a:t>
            </a:r>
            <a:r>
              <a:rPr lang="cs-CZ" b="1" dirty="0"/>
              <a:t>koncese na služby </a:t>
            </a:r>
            <a:r>
              <a:rPr lang="cs-CZ" dirty="0"/>
              <a:t>podle § 174 odst. 3 nebo </a:t>
            </a:r>
            <a:r>
              <a:rPr lang="cs-CZ" b="1" dirty="0"/>
              <a:t>koncese na stavební práce </a:t>
            </a:r>
            <a:r>
              <a:rPr lang="cs-CZ" dirty="0"/>
              <a:t>podle § 174 odst. 2.</a:t>
            </a:r>
          </a:p>
          <a:p>
            <a:endParaRPr lang="cs-CZ" dirty="0"/>
          </a:p>
          <a:p>
            <a:pPr algn="ctr"/>
            <a:r>
              <a:rPr lang="cs-CZ" dirty="0"/>
              <a:t>§ 14 Druhy veřejných zakázek</a:t>
            </a:r>
          </a:p>
          <a:p>
            <a:endParaRPr lang="cs-CZ" dirty="0"/>
          </a:p>
          <a:p>
            <a:r>
              <a:rPr lang="cs-CZ" dirty="0"/>
              <a:t>(1) Veřejnou zakázkou na </a:t>
            </a:r>
            <a:r>
              <a:rPr lang="cs-CZ" b="1" dirty="0"/>
              <a:t>dodávky</a:t>
            </a:r>
            <a:r>
              <a:rPr lang="cs-CZ" dirty="0"/>
              <a:t> je veřejná zakázka, jejímž předmětem je pořízení věcí, zvířat nebo ovladatelných přírodních sil, pokud nejsou součástí veřejné zakázky na stavební práce podle odstavce 3. Pořízením se rozumí zejména koupě, nájem nebo pacht. </a:t>
            </a:r>
            <a:r>
              <a:rPr lang="cs-CZ" dirty="0">
                <a:highlight>
                  <a:srgbClr val="FFFF00"/>
                </a:highlight>
              </a:rPr>
              <a:t>Pro účely věty první se za pořízení věci nepovažuje pořízení cenného papíru nebo jiného investičního nástroje, obchodního závodu, jeho samostatné organizační složky nebo podílu v obchodní korporaci.</a:t>
            </a:r>
          </a:p>
          <a:p>
            <a:r>
              <a:rPr lang="cs-CZ" dirty="0"/>
              <a:t> </a:t>
            </a:r>
          </a:p>
          <a:p>
            <a:r>
              <a:rPr lang="cs-CZ" dirty="0"/>
              <a:t>(2) Veřejnou zakázkou na </a:t>
            </a:r>
            <a:r>
              <a:rPr lang="cs-CZ" b="1" dirty="0"/>
              <a:t>služby</a:t>
            </a:r>
            <a:r>
              <a:rPr lang="cs-CZ" dirty="0"/>
              <a:t> je veřejná zakázka, jejímž předmětem je poskytování jiných činností, než uvedených v odstavci 3.</a:t>
            </a:r>
          </a:p>
          <a:p>
            <a:r>
              <a:rPr lang="cs-CZ" dirty="0"/>
              <a:t> </a:t>
            </a:r>
          </a:p>
          <a:p>
            <a:r>
              <a:rPr lang="cs-CZ" dirty="0"/>
              <a:t>(3) Veřejnou zakázkou na </a:t>
            </a:r>
            <a:r>
              <a:rPr lang="cs-CZ" b="1" dirty="0"/>
              <a:t>stavební práce </a:t>
            </a:r>
            <a:r>
              <a:rPr lang="cs-CZ" dirty="0"/>
              <a:t>je veřejná zakázka, jejímž předmětem je</a:t>
            </a:r>
          </a:p>
          <a:p>
            <a:r>
              <a:rPr lang="cs-CZ" dirty="0"/>
              <a:t> </a:t>
            </a:r>
          </a:p>
          <a:p>
            <a:r>
              <a:rPr lang="cs-CZ" dirty="0"/>
              <a:t>a) poskytnutí činnosti uvedené v oddílu 45 hlavního slovníku jednotného klasifikačního systému pro účely veřejných zakázek podle přímo použitelného předpisu Evropské unie (dále jen "hlavní slovník jednotného klasifikačního systému"),</a:t>
            </a:r>
          </a:p>
          <a:p>
            <a:r>
              <a:rPr lang="cs-CZ" dirty="0"/>
              <a:t>b) zhotovení stavby, nebo</a:t>
            </a:r>
          </a:p>
          <a:p>
            <a:r>
              <a:rPr lang="cs-CZ" dirty="0"/>
              <a:t>c) poskytnutí souvisejících projektových činností, pokud jsou zadávány společně se stavebními pracemi podle písmene a) nebo b).</a:t>
            </a:r>
          </a:p>
          <a:p>
            <a:r>
              <a:rPr lang="cs-CZ" dirty="0"/>
              <a:t> </a:t>
            </a:r>
          </a:p>
          <a:p>
            <a:r>
              <a:rPr lang="cs-CZ" dirty="0"/>
              <a:t>(4) </a:t>
            </a:r>
            <a:r>
              <a:rPr lang="cs-CZ" b="1" dirty="0"/>
              <a:t>Stavbou</a:t>
            </a:r>
            <a:r>
              <a:rPr lang="cs-CZ" dirty="0"/>
              <a:t> je pro účely tohoto zákona výsledek stavebních nebo montážních prací vytvářející jednotný celek, který je sám o sobě dostatečný k plnění hospodářské nebo technické funkce. Bez ohledu na právní formu spolupráce mezi zadavatelem a dodavatelem se za veřejnou zakázku na stavební práce považuje rovněž zhotovení stavby odpovídající požadavkům stanoveným zadavatelem, přičemž za odpovídající požadavkům stanoveným zadavatelem se považuje stavba, u níž má zadavatel rozhodující vliv na druh nebo projekt stavby.</a:t>
            </a:r>
          </a:p>
          <a:p>
            <a:r>
              <a:rPr lang="cs-CZ" dirty="0"/>
              <a:t> </a:t>
            </a:r>
          </a:p>
          <a:p>
            <a:pPr algn="ctr"/>
            <a:r>
              <a:rPr lang="cs-CZ" dirty="0"/>
              <a:t>§ 15 Hlavní předmět veřejné zakázky</a:t>
            </a:r>
          </a:p>
          <a:p>
            <a:endParaRPr lang="cs-CZ" dirty="0"/>
          </a:p>
          <a:p>
            <a:r>
              <a:rPr lang="cs-CZ" dirty="0"/>
              <a:t>(1) Veřejné zakázky, které v sobě zahrnují více druhů veřejných zakázek, se zadávají v souladu s pravidly platnými pro druh veřejné zakázky odpovídající </a:t>
            </a:r>
            <a:r>
              <a:rPr lang="cs-CZ" b="1" dirty="0"/>
              <a:t>hlavnímu předmětu </a:t>
            </a:r>
            <a:r>
              <a:rPr lang="cs-CZ" dirty="0"/>
              <a:t>této veřejné zakázky.</a:t>
            </a:r>
          </a:p>
          <a:p>
            <a:r>
              <a:rPr lang="cs-CZ" dirty="0"/>
              <a:t> </a:t>
            </a:r>
          </a:p>
          <a:p>
            <a:r>
              <a:rPr lang="cs-CZ" dirty="0"/>
              <a:t>(2) Obsahují-li veřejné zakázky dodávky i služby a nejedná se o veřejnou zakázku na stavební práce, určí se hlavní předmět podle části předmětu veřejné zakázky s </a:t>
            </a:r>
            <a:r>
              <a:rPr lang="cs-CZ" b="1" dirty="0"/>
              <a:t>vyšší předpokládanou hodnotou</a:t>
            </a:r>
            <a:r>
              <a:rPr lang="cs-CZ" dirty="0"/>
              <a:t>.</a:t>
            </a:r>
          </a:p>
          <a:p>
            <a:r>
              <a:rPr lang="cs-CZ" dirty="0"/>
              <a:t>(3) V ostatních případech se hlavní předmět určí podle základního </a:t>
            </a:r>
            <a:r>
              <a:rPr lang="cs-CZ" b="1" dirty="0"/>
              <a:t>účelu veřejné zakázky</a:t>
            </a:r>
            <a:r>
              <a:rPr lang="cs-CZ" dirty="0"/>
              <a:t>.</a:t>
            </a:r>
          </a:p>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5</a:t>
            </a:fld>
            <a:endParaRPr lang="cs-CZ"/>
          </a:p>
        </p:txBody>
      </p:sp>
    </p:spTree>
    <p:extLst>
      <p:ext uri="{BB962C8B-B14F-4D97-AF65-F5344CB8AC3E}">
        <p14:creationId xmlns:p14="http://schemas.microsoft.com/office/powerpoint/2010/main" val="2368386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74725" y="744538"/>
            <a:ext cx="3652838" cy="2740025"/>
          </a:xfrm>
        </p:spPr>
      </p:sp>
      <p:sp>
        <p:nvSpPr>
          <p:cNvPr id="3" name="Zástupný symbol pro poznámky 2"/>
          <p:cNvSpPr>
            <a:spLocks noGrp="1"/>
          </p:cNvSpPr>
          <p:nvPr>
            <p:ph type="body" idx="1"/>
          </p:nvPr>
        </p:nvSpPr>
        <p:spPr>
          <a:xfrm>
            <a:off x="679768" y="3484664"/>
            <a:ext cx="5438140" cy="5697477"/>
          </a:xfrm>
        </p:spPr>
        <p:txBody>
          <a:bodyPr>
            <a:normAutofit lnSpcReduction="10000"/>
          </a:bodyPr>
          <a:lstStyle/>
          <a:p>
            <a:pPr algn="ctr"/>
            <a:r>
              <a:rPr lang="cs-CZ" dirty="0"/>
              <a:t>§ 6 Zásady zadávání veřejných zakázek</a:t>
            </a:r>
          </a:p>
          <a:p>
            <a:r>
              <a:rPr lang="cs-CZ" dirty="0"/>
              <a:t>(1) Zadavatel při postupu podle tohoto zákona musí dodržovat zásady </a:t>
            </a:r>
            <a:r>
              <a:rPr lang="cs-CZ" b="1" dirty="0"/>
              <a:t>transparentnosti</a:t>
            </a:r>
            <a:r>
              <a:rPr lang="cs-CZ" dirty="0"/>
              <a:t> a </a:t>
            </a:r>
            <a:r>
              <a:rPr lang="cs-CZ" b="1" dirty="0"/>
              <a:t>přiměřenosti</a:t>
            </a:r>
            <a:r>
              <a:rPr lang="cs-CZ" dirty="0"/>
              <a:t>.</a:t>
            </a:r>
          </a:p>
          <a:p>
            <a:endParaRPr lang="cs-CZ" dirty="0"/>
          </a:p>
          <a:p>
            <a:r>
              <a:rPr lang="cs-CZ" dirty="0"/>
              <a:t>(2) Ve vztahu k dodavatelům musí zadavatel dodržovat zásadu </a:t>
            </a:r>
            <a:r>
              <a:rPr lang="cs-CZ" b="1" dirty="0"/>
              <a:t>rovného zacházení </a:t>
            </a:r>
            <a:r>
              <a:rPr lang="cs-CZ" dirty="0"/>
              <a:t>a </a:t>
            </a:r>
            <a:r>
              <a:rPr lang="cs-CZ" b="1" dirty="0"/>
              <a:t>zákazu diskriminace</a:t>
            </a:r>
            <a:r>
              <a:rPr lang="cs-CZ" dirty="0"/>
              <a:t>.</a:t>
            </a:r>
          </a:p>
          <a:p>
            <a:endParaRPr lang="cs-CZ" dirty="0"/>
          </a:p>
          <a:p>
            <a:r>
              <a:rPr lang="cs-CZ" dirty="0"/>
              <a:t>(3) Zadavatel nesmí </a:t>
            </a:r>
            <a:r>
              <a:rPr lang="cs-CZ" b="1" dirty="0"/>
              <a:t>omezovat účast </a:t>
            </a:r>
            <a:r>
              <a:rPr lang="cs-CZ" dirty="0"/>
              <a:t>v zadávacím řízení těm dodavatelům, kteří mají </a:t>
            </a:r>
            <a:r>
              <a:rPr lang="cs-CZ" b="1" dirty="0"/>
              <a:t>sídlo</a:t>
            </a:r>
            <a:r>
              <a:rPr lang="cs-CZ" dirty="0"/>
              <a:t> v</a:t>
            </a:r>
          </a:p>
          <a:p>
            <a:r>
              <a:rPr lang="cs-CZ" dirty="0"/>
              <a:t>a) členském státě Evropské unie, Evropského hospodářského prostoru nebo Švýcarské konfederaci (dále jen "členský stát"), nebo</a:t>
            </a:r>
          </a:p>
          <a:p>
            <a:r>
              <a:rPr lang="cs-CZ" dirty="0"/>
              <a:t>b) jiném státě, který má s Českou republikou nebo s Evropskou unií uzavřenu mezinárodní smlouvu zaručující přístup dodavatelům z těchto států k zadávané veřejné zakázce.</a:t>
            </a:r>
          </a:p>
          <a:p>
            <a:endParaRPr lang="cs-CZ" dirty="0"/>
          </a:p>
          <a:p>
            <a:r>
              <a:rPr lang="cs-CZ" dirty="0"/>
              <a:t>(4) Zadavatel je při postupu podle tohoto zákona, a to při vytváření zadávacích podmínek, hodnocení nabídek a výběru dodavatele, povinen za předpokladu, že to bude vzhledem k povaze a smyslu zakázky </a:t>
            </a:r>
            <a:r>
              <a:rPr lang="cs-CZ" dirty="0">
                <a:highlight>
                  <a:srgbClr val="FFFF00"/>
                </a:highlight>
              </a:rPr>
              <a:t>vhodné</a:t>
            </a:r>
            <a:r>
              <a:rPr lang="cs-CZ" dirty="0"/>
              <a:t>, dodržovat zásady </a:t>
            </a:r>
            <a:r>
              <a:rPr lang="cs-CZ" b="1" dirty="0"/>
              <a:t>sociálně odpovědného zadávání</a:t>
            </a:r>
            <a:r>
              <a:rPr lang="cs-CZ" dirty="0"/>
              <a:t>, </a:t>
            </a:r>
            <a:r>
              <a:rPr lang="cs-CZ" b="1" dirty="0"/>
              <a:t>environmentálně odpovědného zadávání </a:t>
            </a:r>
            <a:r>
              <a:rPr lang="cs-CZ" dirty="0"/>
              <a:t>a </a:t>
            </a:r>
            <a:r>
              <a:rPr lang="cs-CZ" b="1" dirty="0"/>
              <a:t>inovací</a:t>
            </a:r>
            <a:r>
              <a:rPr lang="cs-CZ" dirty="0"/>
              <a:t> ve smyslu tohoto zákona. Svůj postup je zadavatel povinen řádně odůvodnit.</a:t>
            </a:r>
          </a:p>
          <a:p>
            <a:endParaRPr lang="cs-CZ" dirty="0"/>
          </a:p>
          <a:p>
            <a:pPr algn="ctr"/>
            <a:r>
              <a:rPr lang="cs-CZ" dirty="0"/>
              <a:t>§ 28 Vymezení některých dalších pojmů</a:t>
            </a:r>
          </a:p>
          <a:p>
            <a:pPr marL="228600" indent="-228600">
              <a:buAutoNum type="arabicParenBoth"/>
            </a:pPr>
            <a:r>
              <a:rPr lang="cs-CZ" dirty="0"/>
              <a:t>Pro účely tohoto zákona se rozumí</a:t>
            </a:r>
          </a:p>
          <a:p>
            <a:r>
              <a:rPr lang="cs-CZ" dirty="0"/>
              <a:t>p) </a:t>
            </a:r>
            <a:r>
              <a:rPr lang="cs-CZ" b="1" dirty="0"/>
              <a:t>sociálně odpovědným zadáváním </a:t>
            </a:r>
            <a:r>
              <a:rPr lang="cs-CZ" dirty="0"/>
              <a:t>postup podle tohoto zákona, při kterém má zadavatel povinnost zohlednit například pracovní příležitosti, sociální začlenění, důstojné pracovní podmínky a další sociálně relevantní hlediska spojená s veřejnou zakázkou, </a:t>
            </a:r>
          </a:p>
          <a:p>
            <a:r>
              <a:rPr lang="cs-CZ" dirty="0"/>
              <a:t>q) </a:t>
            </a:r>
            <a:r>
              <a:rPr lang="cs-CZ" b="1" dirty="0"/>
              <a:t>environmentálně odpovědným zadáváním </a:t>
            </a:r>
            <a:r>
              <a:rPr lang="cs-CZ" dirty="0"/>
              <a:t>postup podle tohoto zákona, při kterém má zadavatel povinnost zohlednit například dopad na životní prostředí, trvale udržitelný rozvoj, životní cyklus dodávky, služby nebo stavební práce a další environmentálně relevantní hlediska spojená s veřejnou zakázkou,</a:t>
            </a:r>
          </a:p>
          <a:p>
            <a:r>
              <a:rPr lang="cs-CZ" dirty="0"/>
              <a:t>r) </a:t>
            </a:r>
            <a:r>
              <a:rPr lang="cs-CZ" b="1" dirty="0"/>
              <a:t>inovaci </a:t>
            </a:r>
            <a:r>
              <a:rPr lang="cs-CZ" dirty="0"/>
              <a:t>implementace nového nebo značně zlepšeného produktu, služby nebo postupu související s předmětem veřejné zakázky.</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6</a:t>
            </a:fld>
            <a:endParaRPr lang="cs-CZ"/>
          </a:p>
        </p:txBody>
      </p:sp>
    </p:spTree>
    <p:extLst>
      <p:ext uri="{BB962C8B-B14F-4D97-AF65-F5344CB8AC3E}">
        <p14:creationId xmlns:p14="http://schemas.microsoft.com/office/powerpoint/2010/main" val="4174584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031875" y="744538"/>
            <a:ext cx="2151063" cy="1612900"/>
          </a:xfrm>
        </p:spPr>
      </p:sp>
      <p:sp>
        <p:nvSpPr>
          <p:cNvPr id="3" name="Zástupný symbol pro poznámky 2"/>
          <p:cNvSpPr>
            <a:spLocks noGrp="1"/>
          </p:cNvSpPr>
          <p:nvPr>
            <p:ph type="body" idx="1"/>
          </p:nvPr>
        </p:nvSpPr>
        <p:spPr>
          <a:xfrm>
            <a:off x="679767" y="2357439"/>
            <a:ext cx="5438140" cy="7502424"/>
          </a:xfrm>
        </p:spPr>
        <p:txBody>
          <a:bodyPr>
            <a:noAutofit/>
          </a:bodyPr>
          <a:lstStyle/>
          <a:p>
            <a:pPr algn="ctr"/>
            <a:r>
              <a:rPr lang="cs-CZ" sz="710" dirty="0"/>
              <a:t> § 16 Předpokládaná hodnota veřejné zakázky</a:t>
            </a:r>
          </a:p>
          <a:p>
            <a:r>
              <a:rPr lang="cs-CZ" sz="710" dirty="0"/>
              <a:t>(1) </a:t>
            </a:r>
            <a:r>
              <a:rPr lang="cs-CZ" sz="710" dirty="0">
                <a:highlight>
                  <a:srgbClr val="FFFF00"/>
                </a:highlight>
              </a:rPr>
              <a:t>Zadavatel stanoví předpokládanou hodnotu veřejné zakázky.</a:t>
            </a:r>
            <a:r>
              <a:rPr lang="cs-CZ" sz="710" dirty="0"/>
              <a:t> Předpokládanou hodnotou veřejné zakázky je zadavatelem </a:t>
            </a:r>
            <a:r>
              <a:rPr lang="cs-CZ" sz="710" b="1" dirty="0"/>
              <a:t>předpokládaná výše úplaty za plnění veřejné zakázky</a:t>
            </a:r>
            <a:r>
              <a:rPr lang="cs-CZ" sz="710" dirty="0"/>
              <a:t> vyjádřená v penězích. Do předpokládané hodnoty veřejné zakázky se nezahrnuje daň z přidané hodnoty.</a:t>
            </a:r>
          </a:p>
          <a:p>
            <a:r>
              <a:rPr lang="cs-CZ" sz="710" dirty="0"/>
              <a:t>(2) Do předpokládané hodnoty veřejné zakázky se zahrne hodnota</a:t>
            </a:r>
            <a:r>
              <a:rPr lang="cs-CZ" sz="710" b="1" dirty="0"/>
              <a:t> všech plnění, která mohou vyplývat ze smlouvy na veřejnou zakázku</a:t>
            </a:r>
            <a:r>
              <a:rPr lang="cs-CZ" sz="710" dirty="0"/>
              <a:t>, není-li dále stanoveno jinak.</a:t>
            </a:r>
          </a:p>
          <a:p>
            <a:r>
              <a:rPr lang="cs-CZ" sz="710" dirty="0"/>
              <a:t>(3) Do předpokládané hodnoty veřejné zakázky se zahrne předpokládaná hodnota </a:t>
            </a:r>
            <a:r>
              <a:rPr lang="cs-CZ" sz="710" b="1" dirty="0"/>
              <a:t>změn závazků ze smlouvy, jejichž možnost byla vyhrazena </a:t>
            </a:r>
            <a:r>
              <a:rPr lang="cs-CZ" sz="710" dirty="0"/>
              <a:t>v zadávací dokumentaci podle § 100. Pokud si zadavatel vyhradí plnění podle § 100 odst. 3, </a:t>
            </a:r>
            <a:r>
              <a:rPr lang="cs-CZ" sz="710" b="1" dirty="0"/>
              <a:t>uvede v zadávací dokumentaci </a:t>
            </a:r>
            <a:r>
              <a:rPr lang="cs-CZ" sz="710" dirty="0"/>
              <a:t>předpokládanou hodnotu vyhrazeného plnění.</a:t>
            </a:r>
          </a:p>
          <a:p>
            <a:r>
              <a:rPr lang="cs-CZ" sz="710" dirty="0"/>
              <a:t>(4) Do předpokládané hodnoty veřejné zakázky se zahrne i předpokládaná výše </a:t>
            </a:r>
            <a:r>
              <a:rPr lang="cs-CZ" sz="710" b="1" dirty="0"/>
              <a:t>cen, odměn nebo jiných plateb</a:t>
            </a:r>
            <a:r>
              <a:rPr lang="cs-CZ" sz="710" dirty="0"/>
              <a:t>, které zadavatel poskytne dodavatelům v souvislosti s jejich </a:t>
            </a:r>
            <a:r>
              <a:rPr lang="cs-CZ" sz="710" b="1" dirty="0"/>
              <a:t>účastí</a:t>
            </a:r>
            <a:r>
              <a:rPr lang="cs-CZ" sz="710" dirty="0"/>
              <a:t> v zadávacím řízení.</a:t>
            </a:r>
          </a:p>
          <a:p>
            <a:r>
              <a:rPr lang="cs-CZ" sz="710" dirty="0"/>
              <a:t>(5) Předpokládaná hodnota veřejné zakázky se stanoví </a:t>
            </a:r>
            <a:r>
              <a:rPr lang="cs-CZ" sz="710" b="1" dirty="0"/>
              <a:t>k okamžiku zahájení zadávacího řízení</a:t>
            </a:r>
            <a:r>
              <a:rPr lang="cs-CZ" sz="710" dirty="0"/>
              <a:t>, nebo k okamžiku </a:t>
            </a:r>
            <a:r>
              <a:rPr lang="cs-CZ" sz="710" b="1" dirty="0"/>
              <a:t>zadání</a:t>
            </a:r>
            <a:r>
              <a:rPr lang="cs-CZ" sz="710" dirty="0"/>
              <a:t> veřejné zakázky, pokud nebyla zadána v zadávacím řízení.</a:t>
            </a:r>
          </a:p>
          <a:p>
            <a:r>
              <a:rPr lang="cs-CZ" sz="710" dirty="0"/>
              <a:t>(6) Předpokládaná hodnota veřejné zakázky </a:t>
            </a:r>
            <a:r>
              <a:rPr lang="cs-CZ" sz="710" dirty="0">
                <a:highlight>
                  <a:srgbClr val="FFFF00"/>
                </a:highlight>
              </a:rPr>
              <a:t>zadávané v zadávacím řízení </a:t>
            </a:r>
            <a:r>
              <a:rPr lang="cs-CZ" sz="710" dirty="0"/>
              <a:t>se stanoví na základě </a:t>
            </a:r>
            <a:r>
              <a:rPr lang="cs-CZ" sz="710" b="1" dirty="0"/>
              <a:t>údajů a informací o zakázkách stejného či podobného předmětu plnění</a:t>
            </a:r>
            <a:r>
              <a:rPr lang="cs-CZ" sz="710" dirty="0"/>
              <a:t>; nemá-li zadavatel k dispozici takové údaje nebo informace, vychází z informací získaných průzkumem trhu, předběžnými tržními konzultacemi nebo jiným vhodným způsobem. </a:t>
            </a:r>
            <a:r>
              <a:rPr lang="cs-CZ" sz="710" b="1" dirty="0">
                <a:highlight>
                  <a:srgbClr val="FFFF00"/>
                </a:highlight>
              </a:rPr>
              <a:t>Nebyla-li veřejná zakázka zadána v zadávacím řízení</a:t>
            </a:r>
            <a:r>
              <a:rPr lang="cs-CZ" sz="710" dirty="0">
                <a:highlight>
                  <a:srgbClr val="FFFF00"/>
                </a:highlight>
              </a:rPr>
              <a:t>, použijí se pro stanovení předpokládané hodnoty </a:t>
            </a:r>
            <a:r>
              <a:rPr lang="cs-CZ" sz="710" b="1" dirty="0">
                <a:highlight>
                  <a:srgbClr val="FFFF00"/>
                </a:highlight>
              </a:rPr>
              <a:t>cena nebo údaje rozhodné pro její určení uvedené ve smlouvě </a:t>
            </a:r>
            <a:r>
              <a:rPr lang="cs-CZ" sz="710" dirty="0">
                <a:highlight>
                  <a:srgbClr val="FFFF00"/>
                </a:highlight>
              </a:rPr>
              <a:t>na veřejnou zakázku.</a:t>
            </a:r>
          </a:p>
          <a:p>
            <a:pPr algn="ctr"/>
            <a:r>
              <a:rPr lang="cs-CZ" sz="710" dirty="0"/>
              <a:t>§ 17Provozní jednotky</a:t>
            </a:r>
          </a:p>
          <a:p>
            <a:r>
              <a:rPr lang="cs-CZ" sz="710" dirty="0"/>
              <a:t>(1) Zadavatel stanoví předpokládanou hodnotu veřejné zakázky </a:t>
            </a:r>
            <a:r>
              <a:rPr lang="cs-CZ" sz="710" b="1" dirty="0"/>
              <a:t>za všechny své provozní jednotky</a:t>
            </a:r>
            <a:r>
              <a:rPr lang="cs-CZ" sz="710" dirty="0"/>
              <a:t>.</a:t>
            </a:r>
          </a:p>
          <a:p>
            <a:r>
              <a:rPr lang="cs-CZ" sz="710" dirty="0"/>
              <a:t>(2) Jde-li však o provozní jednotku s </a:t>
            </a:r>
            <a:r>
              <a:rPr lang="cs-CZ" sz="710" b="1" dirty="0"/>
              <a:t>funkční samostatností při zadávání veřejných zakázek</a:t>
            </a:r>
            <a:r>
              <a:rPr lang="cs-CZ" sz="710" dirty="0"/>
              <a:t> nebo některých jejich kategorií, může se předpokládaná hodnota veřejné zakázky stanovit </a:t>
            </a:r>
            <a:r>
              <a:rPr lang="cs-CZ" sz="710" b="1" dirty="0"/>
              <a:t>na úrovni této jednotky</a:t>
            </a:r>
            <a:r>
              <a:rPr lang="cs-CZ" sz="710" dirty="0"/>
              <a:t>.</a:t>
            </a:r>
          </a:p>
          <a:p>
            <a:pPr algn="ctr"/>
            <a:r>
              <a:rPr lang="cs-CZ" sz="710" dirty="0"/>
              <a:t>§ 18 Předpokládaná hodnota veřejné zakázky rozdělené na části</a:t>
            </a:r>
          </a:p>
          <a:p>
            <a:r>
              <a:rPr lang="cs-CZ" sz="710" dirty="0"/>
              <a:t>(1) Je-li veřejná zakázka </a:t>
            </a:r>
            <a:r>
              <a:rPr lang="cs-CZ" sz="710" b="1" dirty="0"/>
              <a:t>rozdělena na části</a:t>
            </a:r>
            <a:r>
              <a:rPr lang="cs-CZ" sz="710" dirty="0"/>
              <a:t>, stanoví se předpokládaná hodnota </a:t>
            </a:r>
            <a:r>
              <a:rPr lang="cs-CZ" sz="710" b="1" dirty="0"/>
              <a:t>podle součtu předpokládaných hodnot všech těchto částí </a:t>
            </a:r>
            <a:r>
              <a:rPr lang="cs-CZ" sz="710" dirty="0"/>
              <a:t>bez ohledu na to, zda je veřejná zakázka zadávána</a:t>
            </a:r>
          </a:p>
          <a:p>
            <a:r>
              <a:rPr lang="cs-CZ" sz="710" dirty="0"/>
              <a:t>a) v jednom nebo více zadávacích řízeních, nebo</a:t>
            </a:r>
          </a:p>
          <a:p>
            <a:r>
              <a:rPr lang="cs-CZ" sz="710" dirty="0"/>
              <a:t>b) zadavatelem samostatně nebo ve spolupráci s jiným zadavatelem nebo jinou osobou.</a:t>
            </a:r>
          </a:p>
          <a:p>
            <a:r>
              <a:rPr lang="cs-CZ" sz="710" dirty="0"/>
              <a:t>(2) Součet předpokládaných hodnot částí veřejné zakázky podle odstavce 1 musí zahrnovat předpokládanou hodnotu </a:t>
            </a:r>
            <a:r>
              <a:rPr lang="cs-CZ" sz="710" b="1" dirty="0"/>
              <a:t>všech plnění, která tvoří jeden funkční celek</a:t>
            </a:r>
            <a:r>
              <a:rPr lang="cs-CZ" sz="710" dirty="0"/>
              <a:t> a jsou </a:t>
            </a:r>
            <a:r>
              <a:rPr lang="cs-CZ" sz="710" b="1" dirty="0"/>
              <a:t>zadávána v časové souvislosti</a:t>
            </a:r>
            <a:r>
              <a:rPr lang="cs-CZ" sz="710" dirty="0"/>
              <a:t>. Kromě případů uvedených v odstavci 3 musí být každá část veřejné zakázky zadávána postupy odpovídajícími celkové předpokládané hodnotě veřejné zakázky.</a:t>
            </a:r>
          </a:p>
          <a:p>
            <a:r>
              <a:rPr lang="cs-CZ" sz="710" dirty="0"/>
              <a:t>(3) Jednotlivá část veřejné zakázky může být </a:t>
            </a:r>
            <a:r>
              <a:rPr lang="cs-CZ" sz="710" b="1" dirty="0"/>
              <a:t>zadávána postupy odpovídajícími předpokládané hodnotě této části</a:t>
            </a:r>
            <a:r>
              <a:rPr lang="cs-CZ" sz="710" dirty="0"/>
              <a:t> v případě, že celková předpokládaná hodnota všech takto zadávaných částí veřejné zakázky nepřesáhne </a:t>
            </a:r>
            <a:r>
              <a:rPr lang="cs-CZ" sz="710" b="1" dirty="0"/>
              <a:t>20 % souhrnné </a:t>
            </a:r>
            <a:r>
              <a:rPr lang="cs-CZ" sz="710" dirty="0"/>
              <a:t>předpokládané hodnoty a že předpokládaná hodnota jednotlivé části veřejné zakázky je </a:t>
            </a:r>
            <a:r>
              <a:rPr lang="cs-CZ" sz="710" b="1" dirty="0"/>
              <a:t>nižší než částka stanovená nařízením vlády</a:t>
            </a:r>
            <a:r>
              <a:rPr lang="cs-CZ" sz="710" dirty="0"/>
              <a:t>.</a:t>
            </a:r>
          </a:p>
          <a:p>
            <a:pPr algn="ctr"/>
            <a:r>
              <a:rPr lang="cs-CZ" sz="710" dirty="0"/>
              <a:t>§ 19 Předpokládaná hodnota veřejných zakázek pravidelné povahy</a:t>
            </a:r>
          </a:p>
          <a:p>
            <a:r>
              <a:rPr lang="cs-CZ" sz="710" dirty="0"/>
              <a:t>(1) Předpokládaná hodnota veřejné zakázky, jejímž předmětem jsou </a:t>
            </a:r>
            <a:r>
              <a:rPr lang="cs-CZ" sz="710" b="1" dirty="0"/>
              <a:t>pravidelně pořizované nebo trvající dodávky nebo služby</a:t>
            </a:r>
            <a:r>
              <a:rPr lang="cs-CZ" sz="710" dirty="0"/>
              <a:t>, se stanoví jako</a:t>
            </a:r>
          </a:p>
          <a:p>
            <a:r>
              <a:rPr lang="cs-CZ" sz="710" dirty="0"/>
              <a:t>a) </a:t>
            </a:r>
            <a:r>
              <a:rPr lang="cs-CZ" sz="710" b="1" dirty="0"/>
              <a:t>skutečná cena uhrazená zadavatelem za dodávky nebo služby stejného druhu během předcházejících 12 měsíců </a:t>
            </a:r>
            <a:r>
              <a:rPr lang="cs-CZ" sz="710" dirty="0"/>
              <a:t>nebo předchozího účetního období, které je delší než 12 měsíců, upravená o změny v množství nebo cenách, které lze očekávat během následujících 12 měsíců, nebo</a:t>
            </a:r>
          </a:p>
          <a:p>
            <a:r>
              <a:rPr lang="cs-CZ" sz="710" dirty="0"/>
              <a:t>b) součet předpokládaných hodnot jednotlivých dodávek a služeb, které mají být zadavatelem zadány během následujících 12 měsíců nebo v účetním období, které je delší než 12 měsíců, pokud nemá k dispozici údaje podle písmene a).</a:t>
            </a:r>
          </a:p>
          <a:p>
            <a:r>
              <a:rPr lang="cs-CZ" sz="710" dirty="0"/>
              <a:t>(2) Má-li být smlouva uzavřena </a:t>
            </a:r>
            <a:r>
              <a:rPr lang="cs-CZ" sz="710" b="1" dirty="0"/>
              <a:t>na dobu delší než 12 měsíců, upraví se</a:t>
            </a:r>
            <a:r>
              <a:rPr lang="cs-CZ" sz="710" dirty="0"/>
              <a:t> předpokládaná hodnota veřejné zakázky stanovená podle odstavce 1 podle § 20 nebo 21.</a:t>
            </a:r>
          </a:p>
          <a:p>
            <a:r>
              <a:rPr lang="cs-CZ" sz="710" dirty="0">
                <a:highlight>
                  <a:srgbClr val="FFFF00"/>
                </a:highlight>
              </a:rPr>
              <a:t>(3) Za veřejné zakázky podle odstavce 1 se nepovažují veřejné zakázky, </a:t>
            </a:r>
          </a:p>
          <a:p>
            <a:r>
              <a:rPr lang="cs-CZ" sz="710" dirty="0">
                <a:highlight>
                  <a:srgbClr val="FFFF00"/>
                </a:highlight>
              </a:rPr>
              <a:t>a) u kterých je jednotková cena jejich předmětu v době podle odstavce 1 písm. a) proměnlivá, </a:t>
            </a:r>
          </a:p>
          <a:p>
            <a:r>
              <a:rPr lang="cs-CZ" sz="710" dirty="0">
                <a:highlight>
                  <a:srgbClr val="FFFF00"/>
                </a:highlight>
              </a:rPr>
              <a:t>b) kterými zadavatel pořizuje dodávky či služby opakovaně podle svých aktuálních potřeb a </a:t>
            </a:r>
          </a:p>
          <a:p>
            <a:r>
              <a:rPr lang="cs-CZ" sz="710" dirty="0">
                <a:highlight>
                  <a:srgbClr val="FFFF00"/>
                </a:highlight>
              </a:rPr>
              <a:t>c) jejichž předpokládaná hodnota určená postupem podle odstavce 1 a 2 nedosahuje limitu podle § 25.</a:t>
            </a:r>
          </a:p>
          <a:p>
            <a:pPr algn="ctr"/>
            <a:r>
              <a:rPr lang="cs-CZ" sz="710" dirty="0"/>
              <a:t>§ 20 Zvláštní pravidla pro předpokládanou hodnotu veřejných zakázek na dodávky</a:t>
            </a:r>
          </a:p>
          <a:p>
            <a:r>
              <a:rPr lang="cs-CZ" sz="710" dirty="0"/>
              <a:t>Pro stanovení předpokládané hodnoty veřejné zakázky na </a:t>
            </a:r>
            <a:r>
              <a:rPr lang="cs-CZ" sz="710" b="1" dirty="0"/>
              <a:t>dodávky</a:t>
            </a:r>
            <a:r>
              <a:rPr lang="cs-CZ" sz="710" dirty="0"/>
              <a:t> je rozhodná u smlouvy </a:t>
            </a:r>
            <a:r>
              <a:rPr lang="cs-CZ" sz="710" b="1" dirty="0"/>
              <a:t>na dobu</a:t>
            </a:r>
          </a:p>
          <a:p>
            <a:r>
              <a:rPr lang="cs-CZ" sz="710" dirty="0"/>
              <a:t>a) </a:t>
            </a:r>
            <a:r>
              <a:rPr lang="cs-CZ" sz="710" b="1" dirty="0"/>
              <a:t>určitou</a:t>
            </a:r>
            <a:r>
              <a:rPr lang="cs-CZ" sz="710" dirty="0"/>
              <a:t> předpokládaná výše úplaty za celou dobu trvání smlouvy,</a:t>
            </a:r>
          </a:p>
          <a:p>
            <a:r>
              <a:rPr lang="cs-CZ" sz="710" dirty="0"/>
              <a:t>b) </a:t>
            </a:r>
            <a:r>
              <a:rPr lang="cs-CZ" sz="710" b="1" dirty="0"/>
              <a:t>neurčitou nebo jejíž trvání nelze přesně vymezit</a:t>
            </a:r>
            <a:r>
              <a:rPr lang="cs-CZ" sz="710" dirty="0"/>
              <a:t> předpokládaná výše úplaty za 48 měsíců.</a:t>
            </a:r>
          </a:p>
          <a:p>
            <a:pPr algn="ctr"/>
            <a:r>
              <a:rPr lang="cs-CZ" sz="710" dirty="0"/>
              <a:t>§ 21 Zvláštní pravidla pro předpokládanou hodnotu veřejných zakázek na služby</a:t>
            </a:r>
          </a:p>
          <a:p>
            <a:r>
              <a:rPr lang="cs-CZ" sz="710" dirty="0"/>
              <a:t>(1) Pro stanovení předpokládané hodnoty veřejné zakázky na </a:t>
            </a:r>
            <a:r>
              <a:rPr lang="cs-CZ" sz="710" b="1" dirty="0"/>
              <a:t>služby</a:t>
            </a:r>
            <a:r>
              <a:rPr lang="cs-CZ" sz="710" dirty="0"/>
              <a:t>, u které se </a:t>
            </a:r>
            <a:r>
              <a:rPr lang="cs-CZ" sz="710" b="1" dirty="0"/>
              <a:t>nestanoví celková smluvní cena</a:t>
            </a:r>
            <a:r>
              <a:rPr lang="cs-CZ" sz="710" dirty="0"/>
              <a:t>, je rozhodná předpokládaná výše úplaty</a:t>
            </a:r>
          </a:p>
          <a:p>
            <a:r>
              <a:rPr lang="cs-CZ" sz="710" dirty="0"/>
              <a:t>a) za </a:t>
            </a:r>
            <a:r>
              <a:rPr lang="cs-CZ" sz="710" b="1" dirty="0"/>
              <a:t>celou dobu trvání smlouvy</a:t>
            </a:r>
            <a:r>
              <a:rPr lang="cs-CZ" sz="710" dirty="0"/>
              <a:t>, je-li doba trvání smlouvy rovna 48 měsíců nebo kratší,</a:t>
            </a:r>
          </a:p>
          <a:p>
            <a:r>
              <a:rPr lang="cs-CZ" sz="710" dirty="0"/>
              <a:t>b) za 48 měsíců u smlouvy na </a:t>
            </a:r>
            <a:r>
              <a:rPr lang="cs-CZ" sz="710" b="1" dirty="0"/>
              <a:t>dobu neurčitou</a:t>
            </a:r>
            <a:r>
              <a:rPr lang="cs-CZ" sz="710" dirty="0"/>
              <a:t>, nebo smlouvy s dobou trvání </a:t>
            </a:r>
            <a:r>
              <a:rPr lang="cs-CZ" sz="710" b="1" dirty="0"/>
              <a:t>delší než 48 měsíců</a:t>
            </a:r>
            <a:r>
              <a:rPr lang="cs-CZ" sz="710" dirty="0"/>
              <a:t>.</a:t>
            </a:r>
          </a:p>
          <a:p>
            <a:r>
              <a:rPr lang="cs-CZ" sz="710" dirty="0"/>
              <a:t>(2) Do předpokládané hodnoty musí zadavatel také zahrnout</a:t>
            </a:r>
          </a:p>
          <a:p>
            <a:r>
              <a:rPr lang="cs-CZ" sz="710" dirty="0"/>
              <a:t>a) u pojišťovacích služeb pojistné, provizi a jiné související platby,</a:t>
            </a:r>
          </a:p>
          <a:p>
            <a:r>
              <a:rPr lang="cs-CZ" sz="710" dirty="0"/>
              <a:t>b) u bankovních a finančních služeb poplatky, provize, úroky a jiné související platby,</a:t>
            </a:r>
          </a:p>
          <a:p>
            <a:r>
              <a:rPr lang="cs-CZ" sz="710" dirty="0"/>
              <a:t>c) při projektové činnosti honoráře, provize a jiné související odměny.</a:t>
            </a:r>
          </a:p>
          <a:p>
            <a:pPr algn="ctr"/>
            <a:r>
              <a:rPr lang="cs-CZ" sz="710" dirty="0"/>
              <a:t>§ 22 Zvláštní pravidla pro předpokládanou hodnotu veřejných zakázek na stavební práce</a:t>
            </a:r>
          </a:p>
          <a:p>
            <a:r>
              <a:rPr lang="cs-CZ" sz="710" b="1" dirty="0"/>
              <a:t>Poskytuje-li zadavatel </a:t>
            </a:r>
            <a:r>
              <a:rPr lang="cs-CZ" sz="710" dirty="0"/>
              <a:t>dodavateli dodávky, služby nebo stavební práce, které jsou nezbytné pro poskytnutí zadavatelem požadovaných stavebních prací, </a:t>
            </a:r>
            <a:r>
              <a:rPr lang="cs-CZ" sz="710" b="1" dirty="0"/>
              <a:t>zahrne jejich hodnotu </a:t>
            </a:r>
            <a:r>
              <a:rPr lang="cs-CZ" sz="710" dirty="0"/>
              <a:t>do předpokládané hodnoty veřejné zakázky.</a:t>
            </a:r>
          </a:p>
          <a:p>
            <a:pPr algn="ctr"/>
            <a:r>
              <a:rPr lang="cs-CZ" sz="710" dirty="0"/>
              <a:t>§ 23 Předpokládaná hodnota ve zvláštních případech</a:t>
            </a:r>
          </a:p>
          <a:p>
            <a:r>
              <a:rPr lang="cs-CZ" sz="710" dirty="0"/>
              <a:t>(1) Pro stanovení předpokládané hodnoty </a:t>
            </a:r>
            <a:r>
              <a:rPr lang="cs-CZ" sz="710" b="1" dirty="0"/>
              <a:t>rámcové dohody </a:t>
            </a:r>
            <a:r>
              <a:rPr lang="cs-CZ" sz="710" dirty="0"/>
              <a:t>nebo </a:t>
            </a:r>
            <a:r>
              <a:rPr lang="cs-CZ" sz="710" b="1" dirty="0"/>
              <a:t>dynamického nákupního systému </a:t>
            </a:r>
            <a:r>
              <a:rPr lang="cs-CZ" sz="710" dirty="0"/>
              <a:t>je rozhodná </a:t>
            </a:r>
            <a:r>
              <a:rPr lang="cs-CZ" sz="710" b="1" dirty="0"/>
              <a:t>souhrnná</a:t>
            </a:r>
            <a:r>
              <a:rPr lang="cs-CZ" sz="710" dirty="0"/>
              <a:t> předpokládaná hodnota všech veřejných zakázek, </a:t>
            </a:r>
            <a:r>
              <a:rPr lang="cs-CZ" sz="710" b="1" dirty="0"/>
              <a:t>které mohou být </a:t>
            </a:r>
            <a:r>
              <a:rPr lang="cs-CZ" sz="710" dirty="0"/>
              <a:t>na základě rámcové dohody nebo v dynamickém nákupním systému </a:t>
            </a:r>
            <a:r>
              <a:rPr lang="cs-CZ" sz="710" b="1" dirty="0"/>
              <a:t>zadány</a:t>
            </a:r>
            <a:r>
              <a:rPr lang="cs-CZ" sz="710" dirty="0"/>
              <a:t>.</a:t>
            </a:r>
          </a:p>
          <a:p>
            <a:r>
              <a:rPr lang="cs-CZ" sz="710" dirty="0"/>
              <a:t>(2) V případě řízení o </a:t>
            </a:r>
            <a:r>
              <a:rPr lang="cs-CZ" sz="710" b="1" dirty="0"/>
              <a:t>inovačním partnerství </a:t>
            </a:r>
            <a:r>
              <a:rPr lang="cs-CZ" sz="710" dirty="0"/>
              <a:t>zadavatel stanoví celkovou předpokládanou hodnotu </a:t>
            </a:r>
            <a:r>
              <a:rPr lang="cs-CZ" sz="710" b="1" dirty="0"/>
              <a:t>výzkumných a vývojových činností</a:t>
            </a:r>
            <a:r>
              <a:rPr lang="cs-CZ" sz="710" dirty="0"/>
              <a:t>, které proběhnou ve všech fázích inovačního partnerství, a celkovou předpokládanou hodnotu dodávek, služeb nebo stavebních prací, které mohou být v rámci inovačního partnerství </a:t>
            </a:r>
            <a:r>
              <a:rPr lang="cs-CZ" sz="710" b="1" dirty="0"/>
              <a:t>vyvinuty a pořízeny</a:t>
            </a:r>
            <a:r>
              <a:rPr lang="cs-CZ" sz="710" dirty="0"/>
              <a:t>; předpokládanou hodnotou veřejné zakázky je součet předpokládaných hodnot podle věty první.</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7</a:t>
            </a:fld>
            <a:endParaRPr lang="cs-CZ"/>
          </a:p>
        </p:txBody>
      </p:sp>
    </p:spTree>
    <p:extLst>
      <p:ext uri="{BB962C8B-B14F-4D97-AF65-F5344CB8AC3E}">
        <p14:creationId xmlns:p14="http://schemas.microsoft.com/office/powerpoint/2010/main" val="498451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644650" y="744538"/>
            <a:ext cx="1976438" cy="1482725"/>
          </a:xfrm>
        </p:spPr>
      </p:sp>
      <p:sp>
        <p:nvSpPr>
          <p:cNvPr id="3" name="Zástupný symbol pro poznámky 2"/>
          <p:cNvSpPr>
            <a:spLocks noGrp="1"/>
          </p:cNvSpPr>
          <p:nvPr>
            <p:ph type="body" idx="1"/>
          </p:nvPr>
        </p:nvSpPr>
        <p:spPr>
          <a:xfrm>
            <a:off x="679768" y="2299023"/>
            <a:ext cx="5438140" cy="7272808"/>
          </a:xfrm>
        </p:spPr>
        <p:txBody>
          <a:bodyPr>
            <a:normAutofit fontScale="70000" lnSpcReduction="20000"/>
          </a:bodyPr>
          <a:lstStyle/>
          <a:p>
            <a:pPr algn="ctr"/>
            <a:r>
              <a:rPr lang="cs-CZ" dirty="0"/>
              <a:t>ČÁST PRVNÍ OBECNÁ USTANOVENÍ</a:t>
            </a:r>
          </a:p>
          <a:p>
            <a:pPr algn="ctr"/>
            <a:r>
              <a:rPr lang="cs-CZ" dirty="0"/>
              <a:t>HLAVA III DRUHY A REŽIMY VEŘEJNÝCH ZAKÁZEK</a:t>
            </a:r>
          </a:p>
          <a:p>
            <a:pPr algn="ctr"/>
            <a:r>
              <a:rPr lang="cs-CZ" dirty="0"/>
              <a:t>Díl 3 Režim veřejné zakázky</a:t>
            </a:r>
          </a:p>
          <a:p>
            <a:pPr algn="ctr"/>
            <a:r>
              <a:rPr lang="cs-CZ" dirty="0"/>
              <a:t>§ 24</a:t>
            </a:r>
          </a:p>
          <a:p>
            <a:r>
              <a:rPr lang="cs-CZ" b="1" dirty="0"/>
              <a:t>Režim veřejné zakázky </a:t>
            </a:r>
            <a:r>
              <a:rPr lang="cs-CZ" dirty="0"/>
              <a:t>se určí </a:t>
            </a:r>
            <a:r>
              <a:rPr lang="cs-CZ" b="1" dirty="0"/>
              <a:t>podle její předpokládané hodnoty</a:t>
            </a:r>
            <a:r>
              <a:rPr lang="cs-CZ" dirty="0"/>
              <a:t>, pokud nejde o </a:t>
            </a:r>
            <a:r>
              <a:rPr lang="cs-CZ" b="1" dirty="0"/>
              <a:t>zjednodušený režim </a:t>
            </a:r>
            <a:r>
              <a:rPr lang="cs-CZ" dirty="0"/>
              <a:t>podle § 129. Zadavatel je povinen </a:t>
            </a:r>
            <a:r>
              <a:rPr lang="cs-CZ" b="1" dirty="0"/>
              <a:t>dodržet režim určený při zahájení zadávacího řízení</a:t>
            </a:r>
            <a:r>
              <a:rPr lang="cs-CZ" dirty="0"/>
              <a:t>, a to i v případě, že by byl oprávněn použít jiný režim.</a:t>
            </a:r>
          </a:p>
          <a:p>
            <a:endParaRPr lang="cs-CZ" dirty="0"/>
          </a:p>
          <a:p>
            <a:pPr algn="ctr"/>
            <a:r>
              <a:rPr lang="cs-CZ" dirty="0"/>
              <a:t>§ 25 Nadlimitní veřejná zakázka</a:t>
            </a:r>
          </a:p>
          <a:p>
            <a:r>
              <a:rPr lang="cs-CZ" dirty="0"/>
              <a:t>Nadlimitní veřejnou zakázkou je veřejná zakázka, jejíž předpokládaná hodnota je </a:t>
            </a:r>
            <a:r>
              <a:rPr lang="cs-CZ" b="1" dirty="0"/>
              <a:t>rovna nebo přesahuje finanční limit stanovený nařízením vlády zapracovávajícím příslušné předpisy Evropské unie</a:t>
            </a:r>
            <a:r>
              <a:rPr lang="cs-CZ" baseline="30000" dirty="0"/>
              <a:t>4)</a:t>
            </a:r>
            <a:r>
              <a:rPr lang="cs-CZ" dirty="0"/>
              <a:t>. Nadlimitní veřejnou zakázku zadává zadavatel v nadlimitním režimu </a:t>
            </a:r>
            <a:r>
              <a:rPr lang="cs-CZ" b="1" dirty="0"/>
              <a:t>podle části čtvrté</a:t>
            </a:r>
            <a:r>
              <a:rPr lang="cs-CZ" dirty="0"/>
              <a:t>, pokud není zadávána podle části páté až sedmé, nebo u ní zadavatel neuplatnil výjimku z povinnosti zadat ji v zadávacím řízení.</a:t>
            </a:r>
          </a:p>
          <a:p>
            <a:pPr algn="ctr"/>
            <a:r>
              <a:rPr lang="cs-CZ" dirty="0"/>
              <a:t> </a:t>
            </a:r>
          </a:p>
          <a:p>
            <a:pPr algn="ctr"/>
            <a:r>
              <a:rPr lang="cs-CZ" b="1" dirty="0"/>
              <a:t>Nařízení vlády č. 172/2016 Sb., o stanovení finančních limitů</a:t>
            </a:r>
            <a:r>
              <a:rPr lang="cs-CZ" dirty="0"/>
              <a:t> a částek pro účely zákona o zadávání veřejných zakázek</a:t>
            </a:r>
          </a:p>
          <a:p>
            <a:pPr algn="ctr"/>
            <a:r>
              <a:rPr lang="cs-CZ" dirty="0"/>
              <a:t>§ 2 Finanční limit pro určení nadlimitní veřejné zakázky na </a:t>
            </a:r>
            <a:r>
              <a:rPr lang="cs-CZ" b="1" dirty="0"/>
              <a:t>dodávky</a:t>
            </a:r>
          </a:p>
          <a:p>
            <a:r>
              <a:rPr lang="cs-CZ" dirty="0"/>
              <a:t>(1) Není-li v odstavci 2 stanoveno jinak, činí finanční limit pro určení nadlimitní veřejné zakázky na dodávky</a:t>
            </a:r>
          </a:p>
          <a:p>
            <a:r>
              <a:rPr lang="cs-CZ" dirty="0"/>
              <a:t>a) </a:t>
            </a:r>
            <a:r>
              <a:rPr lang="cs-CZ" b="1" dirty="0"/>
              <a:t>3 653 000 Kč </a:t>
            </a:r>
            <a:r>
              <a:rPr lang="cs-CZ" dirty="0"/>
              <a:t>pro zadavatele podle § 4 odst. 1 písm. a) až c) zákona o zadávání veřejných zakázek (dále jen "zákon"); to neplatí pro zadavatele působícího v oblasti obrany v případech uvedených v písmeni b) bodě 1,</a:t>
            </a:r>
          </a:p>
          <a:p>
            <a:r>
              <a:rPr lang="cs-CZ" dirty="0"/>
              <a:t>b) </a:t>
            </a:r>
            <a:r>
              <a:rPr lang="cs-CZ" b="1" dirty="0"/>
              <a:t>5 610 000 Kč </a:t>
            </a:r>
            <a:r>
              <a:rPr lang="cs-CZ" dirty="0"/>
              <a:t>pro zadavatele podle</a:t>
            </a:r>
          </a:p>
          <a:p>
            <a:r>
              <a:rPr lang="cs-CZ" dirty="0"/>
              <a:t>1. § 4 odst. 1 písm. a) až c) zákona působícího v oblasti obrany, pokud předmět veřejné zakázky nezahrnuje výrobky uvedené v příloze k tomuto nařízení,</a:t>
            </a:r>
          </a:p>
          <a:p>
            <a:r>
              <a:rPr lang="cs-CZ" dirty="0"/>
              <a:t>2. § 4 odst. 1 písm. d) a e) zákona,</a:t>
            </a:r>
          </a:p>
          <a:p>
            <a:r>
              <a:rPr lang="cs-CZ" dirty="0"/>
              <a:t>3. § 4 odst. 2 zákona, nebo</a:t>
            </a:r>
          </a:p>
          <a:p>
            <a:r>
              <a:rPr lang="cs-CZ" dirty="0"/>
              <a:t>4. § 4 odst. 5 zákona.</a:t>
            </a:r>
          </a:p>
          <a:p>
            <a:r>
              <a:rPr lang="cs-CZ" dirty="0"/>
              <a:t>(2) Finanční limit pro určení nadlimitní sektorové veřejné zakázky na dodávky nebo pro určení nadlimitní veřejné zakázky na dodávky v oblasti obrany nebo bezpečnosti činí </a:t>
            </a:r>
            <a:r>
              <a:rPr lang="cs-CZ" b="1" dirty="0"/>
              <a:t>11 247 000 Kč</a:t>
            </a:r>
            <a:r>
              <a:rPr lang="cs-CZ" dirty="0"/>
              <a:t>.</a:t>
            </a:r>
          </a:p>
          <a:p>
            <a:endParaRPr lang="cs-CZ" dirty="0"/>
          </a:p>
          <a:p>
            <a:pPr algn="ctr"/>
            <a:r>
              <a:rPr lang="cs-CZ" dirty="0"/>
              <a:t>§ 3 Finanční limit pro určení nadlimitní veřejné zakázky na </a:t>
            </a:r>
            <a:r>
              <a:rPr lang="cs-CZ" b="1" dirty="0"/>
              <a:t>služby</a:t>
            </a:r>
          </a:p>
          <a:p>
            <a:r>
              <a:rPr lang="cs-CZ" dirty="0"/>
              <a:t>(1) Není-li v odstavcích 2 až 4 stanoveno jinak, činí finanční limit pro určení nadlimitní veřejné zakázky na služby</a:t>
            </a:r>
          </a:p>
          <a:p>
            <a:r>
              <a:rPr lang="cs-CZ" dirty="0"/>
              <a:t>a) </a:t>
            </a:r>
            <a:r>
              <a:rPr lang="cs-CZ" b="1" dirty="0"/>
              <a:t>3 653 000 Kč </a:t>
            </a:r>
            <a:r>
              <a:rPr lang="cs-CZ" dirty="0"/>
              <a:t>pro zadavatele podle § 4 odst. 1 písm. a) až c) zákona,</a:t>
            </a:r>
          </a:p>
          <a:p>
            <a:r>
              <a:rPr lang="cs-CZ" dirty="0"/>
              <a:t>b) </a:t>
            </a:r>
            <a:r>
              <a:rPr lang="cs-CZ" b="1" dirty="0"/>
              <a:t>5 610 000 Kč </a:t>
            </a:r>
            <a:r>
              <a:rPr lang="cs-CZ" dirty="0"/>
              <a:t>pro zadavatele podle</a:t>
            </a:r>
          </a:p>
          <a:p>
            <a:r>
              <a:rPr lang="cs-CZ" dirty="0"/>
              <a:t>1. § 4 odst. 1 písm. d) a e) zákona,</a:t>
            </a:r>
          </a:p>
          <a:p>
            <a:r>
              <a:rPr lang="cs-CZ" dirty="0"/>
              <a:t>2. § 4 odst. 2 zákona, nebo</a:t>
            </a:r>
          </a:p>
          <a:p>
            <a:r>
              <a:rPr lang="cs-CZ" dirty="0"/>
              <a:t>3. § 4 odst. 5 zákona.</a:t>
            </a:r>
          </a:p>
          <a:p>
            <a:r>
              <a:rPr lang="cs-CZ" dirty="0"/>
              <a:t>(2) Finanční limit pro určení nadlimitní veřejné zakázky na služby v případě sektorové veřejné zakázky nebo v případě veřejné zakázky v oblasti obrany nebo bezpečnosti činí </a:t>
            </a:r>
            <a:r>
              <a:rPr lang="cs-CZ" b="1" dirty="0"/>
              <a:t>11 247 000 Kč</a:t>
            </a:r>
            <a:r>
              <a:rPr lang="cs-CZ" dirty="0"/>
              <a:t>.</a:t>
            </a:r>
          </a:p>
          <a:p>
            <a:r>
              <a:rPr lang="cs-CZ" dirty="0"/>
              <a:t>(3) Finanční limit pro určení nadlimitní veřejné zakázky, která je koncesí na služby, činí </a:t>
            </a:r>
            <a:r>
              <a:rPr lang="cs-CZ" b="1" dirty="0"/>
              <a:t>140 448 000 Kč</a:t>
            </a:r>
            <a:r>
              <a:rPr lang="cs-CZ" dirty="0"/>
              <a:t>.</a:t>
            </a:r>
          </a:p>
          <a:p>
            <a:r>
              <a:rPr lang="cs-CZ" dirty="0"/>
              <a:t>(4) Finanční limit pro určení nadlimitní veřejné zakázky na služby, u které více než 50 % předpokládané hodnoty tvoří sociální a jiné zvláštní služby podle přílohy č. 4 zákona, činí </a:t>
            </a:r>
            <a:r>
              <a:rPr lang="cs-CZ" b="1" dirty="0"/>
              <a:t>19 572 000 Kč</a:t>
            </a:r>
            <a:r>
              <a:rPr lang="cs-CZ" dirty="0"/>
              <a:t>, s výjimkou</a:t>
            </a:r>
          </a:p>
          <a:p>
            <a:r>
              <a:rPr lang="cs-CZ" dirty="0"/>
              <a:t>a) sektorové veřejné zakázky na služby, u které činí </a:t>
            </a:r>
            <a:r>
              <a:rPr lang="cs-CZ" b="1" dirty="0"/>
              <a:t>26 096 000 Kč</a:t>
            </a:r>
            <a:r>
              <a:rPr lang="cs-CZ" dirty="0"/>
              <a:t>,</a:t>
            </a:r>
          </a:p>
          <a:p>
            <a:r>
              <a:rPr lang="cs-CZ" dirty="0"/>
              <a:t>b) koncese na služby, u které činí </a:t>
            </a:r>
            <a:r>
              <a:rPr lang="cs-CZ" b="1" dirty="0"/>
              <a:t>140 448 000 Kč</a:t>
            </a:r>
            <a:r>
              <a:rPr lang="cs-CZ" dirty="0"/>
              <a:t>.</a:t>
            </a:r>
          </a:p>
          <a:p>
            <a:endParaRPr lang="cs-CZ" dirty="0"/>
          </a:p>
          <a:p>
            <a:pPr algn="ctr"/>
            <a:r>
              <a:rPr lang="cs-CZ" dirty="0"/>
              <a:t>§ 4 Finanční limit pro určení nadlimitní veřejné zakázky na stavební práce</a:t>
            </a:r>
          </a:p>
          <a:p>
            <a:r>
              <a:rPr lang="cs-CZ" dirty="0"/>
              <a:t>Finanční limit pro určení nadlimitní veřejné zakázky na stavební práce činí </a:t>
            </a:r>
            <a:r>
              <a:rPr lang="cs-CZ" b="1" dirty="0"/>
              <a:t>140 448 000 Kč</a:t>
            </a:r>
            <a:r>
              <a:rPr lang="cs-CZ" dirty="0"/>
              <a:t>.</a:t>
            </a:r>
          </a:p>
          <a:p>
            <a:endParaRPr lang="cs-CZ" dirty="0"/>
          </a:p>
          <a:p>
            <a:pPr algn="ctr"/>
            <a:r>
              <a:rPr lang="cs-CZ" dirty="0"/>
              <a:t>§ 26 Podlimitní veřejná zakázka</a:t>
            </a:r>
          </a:p>
          <a:p>
            <a:r>
              <a:rPr lang="cs-CZ" dirty="0"/>
              <a:t>(1) Podlimitní veřejnou zakázkou je veřejná zakázka, jejíž předpokládaná hodnota </a:t>
            </a:r>
            <a:r>
              <a:rPr lang="cs-CZ" b="1" dirty="0"/>
              <a:t>nedosahuje limitu podle § 25 a přesahuje hodnoty stanovené v § 27</a:t>
            </a:r>
            <a:r>
              <a:rPr lang="cs-CZ" dirty="0"/>
              <a:t>.</a:t>
            </a:r>
          </a:p>
          <a:p>
            <a:r>
              <a:rPr lang="cs-CZ" dirty="0"/>
              <a:t>(2) Podlimitní veřejnou zakázku zadává zadavatel </a:t>
            </a:r>
            <a:r>
              <a:rPr lang="cs-CZ" b="1" dirty="0"/>
              <a:t>v podlimitním režimu</a:t>
            </a:r>
            <a:r>
              <a:rPr lang="cs-CZ" dirty="0"/>
              <a:t> </a:t>
            </a:r>
            <a:r>
              <a:rPr lang="cs-CZ" b="1" dirty="0"/>
              <a:t>podle části třetí</a:t>
            </a:r>
            <a:r>
              <a:rPr lang="cs-CZ" dirty="0"/>
              <a:t>, pokud ji nezadává ve zjednodušeném režimu, nebo u ní neuplatnil výjimku z povinnosti zadat ji v zadávacím řízení.</a:t>
            </a:r>
          </a:p>
          <a:p>
            <a:endParaRPr lang="cs-CZ" dirty="0"/>
          </a:p>
          <a:p>
            <a:pPr algn="ctr"/>
            <a:r>
              <a:rPr lang="cs-CZ" dirty="0"/>
              <a:t>§ 27 Veřejná zakázka malého rozsahu</a:t>
            </a:r>
          </a:p>
          <a:p>
            <a:r>
              <a:rPr lang="cs-CZ" dirty="0"/>
              <a:t>Veřejnou zakázkou malého rozsahu je veřejná zakázka, jejíž předpokládaná hodnota je rovna nebo nižší v případě veřejné zakázky</a:t>
            </a:r>
          </a:p>
          <a:p>
            <a:r>
              <a:rPr lang="cs-CZ" dirty="0"/>
              <a:t>a) na </a:t>
            </a:r>
            <a:r>
              <a:rPr lang="cs-CZ" b="1" dirty="0"/>
              <a:t>dodávky nebo na služby částce 2 000 000 Kč</a:t>
            </a:r>
            <a:r>
              <a:rPr lang="cs-CZ" dirty="0"/>
              <a:t>, nebo</a:t>
            </a:r>
          </a:p>
          <a:p>
            <a:r>
              <a:rPr lang="cs-CZ" dirty="0"/>
              <a:t>b) na </a:t>
            </a:r>
            <a:r>
              <a:rPr lang="cs-CZ" b="1" dirty="0"/>
              <a:t>stavební práce částce 6 000 000 Kč</a:t>
            </a:r>
            <a:r>
              <a:rPr lang="cs-CZ" dirty="0"/>
              <a:t>.</a:t>
            </a:r>
          </a:p>
          <a:p>
            <a:pPr algn="ctr"/>
            <a:r>
              <a:rPr lang="cs-CZ" dirty="0"/>
              <a:t>ČÁST PÁTÁ ZJEDNODUŠENÝ REŽIM</a:t>
            </a:r>
          </a:p>
          <a:p>
            <a:pPr algn="ctr"/>
            <a:r>
              <a:rPr lang="cs-CZ" dirty="0"/>
              <a:t>§ 129</a:t>
            </a:r>
          </a:p>
          <a:p>
            <a:r>
              <a:rPr lang="cs-CZ" dirty="0"/>
              <a:t>(1) Ve zjednodušeném režimu zadává zadavatel veřejné zakázky, včetně koncesí podle § 174, </a:t>
            </a:r>
            <a:r>
              <a:rPr lang="cs-CZ" b="1" dirty="0"/>
              <a:t>na sociální a jiné zvláštní služby uvedené v příloze č. 4</a:t>
            </a:r>
            <a:r>
              <a:rPr lang="cs-CZ" dirty="0"/>
              <a:t> k tomuto zákonu. To platí i v případě, že součástí předmětu veřejné zakázky jsou i služby v této příloze neuvedené, pokud jejich předpokládaná hodnota je nižší, než je předpokládaná hodnota služeb uvedených v příloze č. 4 k tomuto zákonu.</a:t>
            </a:r>
          </a:p>
          <a:p>
            <a:r>
              <a:rPr lang="cs-CZ" dirty="0"/>
              <a:t>(2) Zadavatel při </a:t>
            </a:r>
            <a:r>
              <a:rPr lang="cs-CZ" b="1" dirty="0"/>
              <a:t>zadávání</a:t>
            </a:r>
            <a:r>
              <a:rPr lang="cs-CZ" dirty="0"/>
              <a:t> veřejné zakázky </a:t>
            </a:r>
            <a:r>
              <a:rPr lang="cs-CZ" b="1" dirty="0"/>
              <a:t>ve zjednodušeném režimu </a:t>
            </a:r>
            <a:r>
              <a:rPr lang="cs-CZ" dirty="0"/>
              <a:t>postupuje podle </a:t>
            </a:r>
            <a:r>
              <a:rPr lang="cs-CZ" b="1" dirty="0"/>
              <a:t>této části </a:t>
            </a:r>
            <a:r>
              <a:rPr lang="cs-CZ" dirty="0"/>
              <a:t>a použije také části první, druhou, desátou až třináctou. …</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8</a:t>
            </a:fld>
            <a:endParaRPr lang="cs-CZ"/>
          </a:p>
        </p:txBody>
      </p:sp>
    </p:spTree>
    <p:extLst>
      <p:ext uri="{BB962C8B-B14F-4D97-AF65-F5344CB8AC3E}">
        <p14:creationId xmlns:p14="http://schemas.microsoft.com/office/powerpoint/2010/main" val="3829364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68375" y="744538"/>
            <a:ext cx="3808413" cy="2857500"/>
          </a:xfrm>
        </p:spPr>
      </p:sp>
      <p:sp>
        <p:nvSpPr>
          <p:cNvPr id="3" name="Zástupný symbol pro poznámky 2"/>
          <p:cNvSpPr>
            <a:spLocks noGrp="1"/>
          </p:cNvSpPr>
          <p:nvPr>
            <p:ph type="body" idx="1"/>
          </p:nvPr>
        </p:nvSpPr>
        <p:spPr>
          <a:xfrm>
            <a:off x="679768" y="3601854"/>
            <a:ext cx="5438140" cy="5580287"/>
          </a:xfrm>
        </p:spPr>
        <p:txBody>
          <a:bodyPr>
            <a:normAutofit fontScale="77500" lnSpcReduction="20000"/>
          </a:bodyPr>
          <a:lstStyle/>
          <a:p>
            <a:pPr algn="ctr"/>
            <a:r>
              <a:rPr lang="cs-CZ" dirty="0"/>
              <a:t>§ 33 Předběžné tržní konzultace</a:t>
            </a:r>
          </a:p>
          <a:p>
            <a:r>
              <a:rPr lang="cs-CZ" dirty="0"/>
              <a:t>Zadavatel je oprávněn vést tržní konzultace </a:t>
            </a:r>
            <a:r>
              <a:rPr lang="cs-CZ" b="1" dirty="0"/>
              <a:t>s odborníky či dodavateli </a:t>
            </a:r>
            <a:r>
              <a:rPr lang="cs-CZ" dirty="0"/>
              <a:t>s </a:t>
            </a:r>
            <a:r>
              <a:rPr lang="cs-CZ" b="1" dirty="0"/>
              <a:t>cílem připravit zadávací podmínky </a:t>
            </a:r>
            <a:r>
              <a:rPr lang="cs-CZ" dirty="0"/>
              <a:t>a </a:t>
            </a:r>
            <a:r>
              <a:rPr lang="cs-CZ" b="1" dirty="0"/>
              <a:t>informovat dodavatele o svých záměrech a požadavcích</a:t>
            </a:r>
            <a:r>
              <a:rPr lang="cs-CZ" dirty="0"/>
              <a:t>, pokud to </a:t>
            </a:r>
            <a:r>
              <a:rPr lang="cs-CZ" b="1" dirty="0"/>
              <a:t>nenarušuje hospodářskou soutěž</a:t>
            </a:r>
            <a:r>
              <a:rPr lang="cs-CZ" dirty="0"/>
              <a:t>; ustanovení § 211 odst. </a:t>
            </a:r>
            <a:r>
              <a:rPr lang="cs-CZ" dirty="0">
                <a:highlight>
                  <a:srgbClr val="FFFF00"/>
                </a:highlight>
              </a:rPr>
              <a:t>3</a:t>
            </a:r>
            <a:r>
              <a:rPr lang="cs-CZ" dirty="0"/>
              <a:t> se použije obdobně.</a:t>
            </a:r>
          </a:p>
          <a:p>
            <a:endParaRPr lang="cs-CZ" dirty="0"/>
          </a:p>
          <a:p>
            <a:pPr algn="ctr"/>
            <a:r>
              <a:rPr lang="cs-CZ" dirty="0"/>
              <a:t>§ 211 Komunikace mezi zadavatelem a dodavatelem</a:t>
            </a:r>
          </a:p>
          <a:p>
            <a:r>
              <a:rPr lang="cs-CZ" dirty="0">
                <a:highlight>
                  <a:srgbClr val="FFFF00"/>
                </a:highlight>
              </a:rPr>
              <a:t>(3) Při použití ústní komunikace podle odstavce 2 zadavatel zajistí, aby obsah komunikace byl v dostatečné míře zdokumentován. Pokud by ústní komunikace mohla mít podstatný dopad na obsah nebo hodnocení nabídek, musí být zdokumentována vhodnými prostředky, zejména zápisy, zvukovými záznamy nebo souhrny hlavních prvků komunikace.</a:t>
            </a:r>
          </a:p>
          <a:p>
            <a:endParaRPr lang="cs-CZ" dirty="0"/>
          </a:p>
          <a:p>
            <a:pPr algn="ctr"/>
            <a:r>
              <a:rPr lang="cs-CZ" dirty="0"/>
              <a:t>§ 36 Zadávací podmínky</a:t>
            </a:r>
          </a:p>
          <a:p>
            <a:r>
              <a:rPr lang="cs-CZ" dirty="0"/>
              <a:t>(4) Pokud některou část zadávací dokumentace </a:t>
            </a:r>
            <a:r>
              <a:rPr lang="cs-CZ" dirty="0">
                <a:highlight>
                  <a:srgbClr val="FFFF00"/>
                </a:highlight>
              </a:rPr>
              <a:t>nebo výzvy uvedené v příloze č. 6 k tomuto zákonu </a:t>
            </a:r>
            <a:r>
              <a:rPr lang="cs-CZ" dirty="0"/>
              <a:t>vypracovala osoba odlišná od zadavatele, s výjimkou advokáta nebo daňového poradce, označí zadavatel tuto část spolu s identifikací osoby, která ji vypracovala. Pokud zadávací dokumentace </a:t>
            </a:r>
            <a:r>
              <a:rPr lang="cs-CZ" dirty="0">
                <a:highlight>
                  <a:srgbClr val="FFFF00"/>
                </a:highlight>
              </a:rPr>
              <a:t>nebo výzva uvedená v příloze č. 6 k tomuto zákonu </a:t>
            </a:r>
            <a:r>
              <a:rPr lang="cs-CZ" dirty="0"/>
              <a:t>obsahuje informace, které jsou výsledkem předběžné tržní konzultace, zadavatel označí v zadávací </a:t>
            </a:r>
            <a:r>
              <a:rPr lang="cs-CZ" dirty="0">
                <a:highlight>
                  <a:srgbClr val="FFFF00"/>
                </a:highlight>
              </a:rPr>
              <a:t>dokumentaci nebo výzvě uvedené v příloze č. 6 k tomuto zákonu</a:t>
            </a:r>
            <a:r>
              <a:rPr lang="cs-CZ" dirty="0"/>
              <a:t> tyto informace, identifikuje osoby, které se na předběžné tržní konzultaci podílely, a uvede všechny podstatné informace, které byly obsahem předběžné tržní konzultace.</a:t>
            </a:r>
          </a:p>
          <a:p>
            <a:endParaRPr lang="cs-CZ" dirty="0"/>
          </a:p>
          <a:p>
            <a:pPr algn="ctr"/>
            <a:r>
              <a:rPr lang="cs-CZ" dirty="0"/>
              <a:t>§ 44 Střet zájmů</a:t>
            </a:r>
          </a:p>
          <a:p>
            <a:r>
              <a:rPr lang="cs-CZ" dirty="0"/>
              <a:t>(1) Zadavatel postupuje tak, aby nedocházelo ke střetu zájmů. V případě postupu podle § 42 nebo 43 si zadavatel vyžádá písemné čestné prohlášení všech členů komise, přizvaných odborníků nebo osob zastupujících zadavatele o tom, že nejsou ve střetu zájmů. Pokud zjistí, že ke střetu zájmů došlo, přijme k jeho odstranění opatření k nápravě.</a:t>
            </a:r>
          </a:p>
          <a:p>
            <a:r>
              <a:rPr lang="cs-CZ" dirty="0"/>
              <a:t>(2) Za střet zájmů se považuje situace, kdy zájmy osob, které</a:t>
            </a:r>
          </a:p>
          <a:p>
            <a:r>
              <a:rPr lang="cs-CZ" dirty="0"/>
              <a:t>a) se podílejí na průběhu zadávacího řízení, nebo</a:t>
            </a:r>
          </a:p>
          <a:p>
            <a:r>
              <a:rPr lang="cs-CZ" dirty="0"/>
              <a:t>b) mají nebo by mohly mít vliv na výsledek zadávacího řízení,</a:t>
            </a:r>
          </a:p>
          <a:p>
            <a:r>
              <a:rPr lang="cs-CZ" dirty="0"/>
              <a:t>ohrožují jejich nestrannost nebo nezávislost v souvislosti se zadávacím řízením.</a:t>
            </a:r>
          </a:p>
          <a:p>
            <a:r>
              <a:rPr lang="cs-CZ" dirty="0"/>
              <a:t>(3) Zájmem osob uvedených v odstavci 2 se pro účely tohoto zákona rozumí zájem získat osobní výhodu nebo snížit majetkový nebo jiný prospěch zadavatele.</a:t>
            </a:r>
          </a:p>
          <a:p>
            <a:endParaRPr lang="cs-CZ" dirty="0"/>
          </a:p>
          <a:p>
            <a:pPr algn="ctr"/>
            <a:r>
              <a:rPr lang="cs-CZ" dirty="0"/>
              <a:t>§ 48 Vyloučení účastníka zadávacího řízení</a:t>
            </a:r>
          </a:p>
          <a:p>
            <a:r>
              <a:rPr lang="cs-CZ" dirty="0"/>
              <a:t>(5) Zadavatel může vyloučit účastníka zadávacího řízení pro nezpůsobilost, pokud prokáže, že</a:t>
            </a:r>
          </a:p>
          <a:p>
            <a:r>
              <a:rPr lang="cs-CZ" dirty="0"/>
              <a:t>b) došlo ke střetu zájmů a jiné opatření k nápravě, kromě zrušení zadávacího řízení, není možné,</a:t>
            </a:r>
          </a:p>
          <a:p>
            <a:r>
              <a:rPr lang="cs-CZ" dirty="0"/>
              <a:t>c) došlo k narušení hospodářské soutěže předchozí účastí účastníka zadávacího řízení při přípravě zadávacího řízení, jiné opatření k nápravě není možné a účastník zadávacího řízení na </a:t>
            </a:r>
            <a:r>
              <a:rPr lang="cs-CZ" dirty="0">
                <a:highlight>
                  <a:srgbClr val="FFFF00"/>
                </a:highlight>
              </a:rPr>
              <a:t>písemnou</a:t>
            </a:r>
            <a:r>
              <a:rPr lang="cs-CZ" dirty="0"/>
              <a:t> výzvu zadavatele neprokázal, že k narušení hospodářské soutěže nedošlo,</a:t>
            </a:r>
          </a:p>
          <a:p>
            <a:endParaRPr lang="cs-CZ" dirty="0"/>
          </a:p>
          <a:p>
            <a:pPr algn="ctr"/>
            <a:r>
              <a:rPr lang="cs-CZ" dirty="0"/>
              <a:t>Rozsudek krajského soudu v Brně 62 </a:t>
            </a:r>
            <a:r>
              <a:rPr lang="cs-CZ" dirty="0" err="1"/>
              <a:t>Af</a:t>
            </a:r>
            <a:r>
              <a:rPr lang="cs-CZ" dirty="0"/>
              <a:t> 22/2022-234</a:t>
            </a:r>
          </a:p>
          <a:p>
            <a:r>
              <a:rPr lang="cs-CZ" dirty="0"/>
              <a:t>Označení (pojmenování) institutu coby  „předběžné“ tržní konzultace má vystihovat podstatu takové komunikace, jež je vedena „</a:t>
            </a:r>
            <a:r>
              <a:rPr lang="cs-CZ" b="1" dirty="0"/>
              <a:t>předtím,  než se promítne v zadávací dokumentaci</a:t>
            </a:r>
            <a:r>
              <a:rPr lang="cs-CZ" dirty="0"/>
              <a:t>“. Zpravidla samozřejmě probíhá </a:t>
            </a:r>
            <a:r>
              <a:rPr lang="cs-CZ" b="1" dirty="0"/>
              <a:t>před zahájením  zadávacího řízení </a:t>
            </a:r>
            <a:r>
              <a:rPr lang="cs-CZ" dirty="0"/>
              <a:t>(aby ji bylo možno do zadávací dokumentace promítnout s předpokladem  zadavatele, že do zadávací dokumentace již poté nebude třeba zasahovat a měnit ji), avšak může  probíhat </a:t>
            </a:r>
            <a:r>
              <a:rPr lang="cs-CZ" b="1" dirty="0"/>
              <a:t>i poté, co je zadávací řízení zahájeno </a:t>
            </a:r>
            <a:r>
              <a:rPr lang="cs-CZ" dirty="0"/>
              <a:t>(a zadávací dokumentace zveřejněna; § 53 odst. 3  ZZVZ pro zjednodušené podlimitní řízení, § 96 ZZVZ pro zadávací řízení v nadlimitním režimu), </a:t>
            </a:r>
            <a:r>
              <a:rPr lang="cs-CZ" b="1" dirty="0"/>
              <a:t>v souvislosti s úvahami zadavatele o potřebě (vhodnosti) zadávací dokumentaci doplnit  či změnit </a:t>
            </a:r>
            <a:r>
              <a:rPr lang="cs-CZ" dirty="0"/>
              <a:t>(§ 99 ZZVZ), ať už v návaznosti na proběhlá vysvětlení zadávací dokumentace (§ 98  ZZVZ) anebo z jiného důvodu (kupř. v důsledku posouzení námitek podaných proti zadávacím  podmínkám; § 241 odst. 2 písm. a/ ZZVZ). </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9</a:t>
            </a:fld>
            <a:endParaRPr lang="cs-CZ"/>
          </a:p>
        </p:txBody>
      </p:sp>
    </p:spTree>
    <p:extLst>
      <p:ext uri="{BB962C8B-B14F-4D97-AF65-F5344CB8AC3E}">
        <p14:creationId xmlns:p14="http://schemas.microsoft.com/office/powerpoint/2010/main" val="5785033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6"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mvcr.cz/sluzba/clanek/zkusebni-otazky-a-odborna-literatura.aspx?q=Y2hudW09Mg%3d%3d"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endParaRPr lang="en-US" dirty="0"/>
          </a:p>
        </p:txBody>
      </p:sp>
      <p:sp>
        <p:nvSpPr>
          <p:cNvPr id="3" name="Nadpis 2"/>
          <p:cNvSpPr>
            <a:spLocks noGrp="1"/>
          </p:cNvSpPr>
          <p:nvPr>
            <p:ph type="title"/>
          </p:nvPr>
        </p:nvSpPr>
        <p:spPr>
          <a:xfrm>
            <a:off x="1290464" y="1700808"/>
            <a:ext cx="7283152" cy="1872208"/>
          </a:xfrm>
        </p:spPr>
        <p:txBody>
          <a:bodyPr/>
          <a:lstStyle/>
          <a:p>
            <a:r>
              <a:rPr lang="cs-CZ" sz="3200" dirty="0"/>
              <a:t>Veřejné investování a zadávání veřejných zakázek – přehled právní úpravy k úřednické zkoušce č. 37</a:t>
            </a:r>
            <a:endParaRPr lang="en-US" sz="3200" dirty="0"/>
          </a:p>
        </p:txBody>
      </p:sp>
    </p:spTree>
    <p:extLst>
      <p:ext uri="{BB962C8B-B14F-4D97-AF65-F5344CB8AC3E}">
        <p14:creationId xmlns:p14="http://schemas.microsoft.com/office/powerpoint/2010/main" val="16060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D6698D-D260-4F9C-AC76-35E44714D423}"/>
              </a:ext>
            </a:extLst>
          </p:cNvPr>
          <p:cNvSpPr>
            <a:spLocks noGrp="1"/>
          </p:cNvSpPr>
          <p:nvPr>
            <p:ph type="title"/>
          </p:nvPr>
        </p:nvSpPr>
        <p:spPr/>
        <p:txBody>
          <a:bodyPr/>
          <a:lstStyle/>
          <a:p>
            <a:r>
              <a:rPr lang="cs-CZ" dirty="0"/>
              <a:t>5. Co jsou to zadávací podmínky a zadávací dokumentace? V čem se liší?</a:t>
            </a:r>
          </a:p>
        </p:txBody>
      </p:sp>
      <p:sp>
        <p:nvSpPr>
          <p:cNvPr id="3" name="Zástupný obsah 2">
            <a:extLst>
              <a:ext uri="{FF2B5EF4-FFF2-40B4-BE49-F238E27FC236}">
                <a16:creationId xmlns:a16="http://schemas.microsoft.com/office/drawing/2014/main" id="{74B66AE5-FD2C-4CB5-AE1F-B226807E959A}"/>
              </a:ext>
            </a:extLst>
          </p:cNvPr>
          <p:cNvSpPr>
            <a:spLocks noGrp="1"/>
          </p:cNvSpPr>
          <p:nvPr>
            <p:ph idx="10"/>
          </p:nvPr>
        </p:nvSpPr>
        <p:spPr>
          <a:xfrm>
            <a:off x="467544" y="2492895"/>
            <a:ext cx="8229600" cy="3960441"/>
          </a:xfrm>
        </p:spPr>
        <p:txBody>
          <a:bodyPr/>
          <a:lstStyle/>
          <a:p>
            <a:r>
              <a:rPr lang="cs-CZ" dirty="0"/>
              <a:t>zadávací podmínky</a:t>
            </a:r>
          </a:p>
          <a:p>
            <a:r>
              <a:rPr lang="cs-CZ" dirty="0"/>
              <a:t>zadávací dokumentace</a:t>
            </a:r>
          </a:p>
          <a:p>
            <a:endParaRPr lang="cs-CZ" dirty="0"/>
          </a:p>
        </p:txBody>
      </p:sp>
    </p:spTree>
    <p:extLst>
      <p:ext uri="{BB962C8B-B14F-4D97-AF65-F5344CB8AC3E}">
        <p14:creationId xmlns:p14="http://schemas.microsoft.com/office/powerpoint/2010/main" val="500799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EBB77B-0120-4FED-85C5-99F857A106E3}"/>
              </a:ext>
            </a:extLst>
          </p:cNvPr>
          <p:cNvSpPr>
            <a:spLocks noGrp="1"/>
          </p:cNvSpPr>
          <p:nvPr>
            <p:ph type="title"/>
          </p:nvPr>
        </p:nvSpPr>
        <p:spPr/>
        <p:txBody>
          <a:bodyPr/>
          <a:lstStyle/>
          <a:p>
            <a:r>
              <a:rPr lang="cs-CZ" dirty="0"/>
              <a:t>6. Co jsou to podmínky účasti v zadávacím řízení a jak se dělí?</a:t>
            </a:r>
          </a:p>
        </p:txBody>
      </p:sp>
      <p:sp>
        <p:nvSpPr>
          <p:cNvPr id="3" name="Zástupný obsah 2">
            <a:extLst>
              <a:ext uri="{FF2B5EF4-FFF2-40B4-BE49-F238E27FC236}">
                <a16:creationId xmlns:a16="http://schemas.microsoft.com/office/drawing/2014/main" id="{C1D92E6F-8D59-4539-88F2-E85B5AA5870D}"/>
              </a:ext>
            </a:extLst>
          </p:cNvPr>
          <p:cNvSpPr>
            <a:spLocks noGrp="1"/>
          </p:cNvSpPr>
          <p:nvPr>
            <p:ph idx="10"/>
          </p:nvPr>
        </p:nvSpPr>
        <p:spPr>
          <a:xfrm>
            <a:off x="467544" y="2564903"/>
            <a:ext cx="8229600" cy="3888433"/>
          </a:xfrm>
        </p:spPr>
        <p:txBody>
          <a:bodyPr>
            <a:normAutofit fontScale="92500" lnSpcReduction="10000"/>
          </a:bodyPr>
          <a:lstStyle/>
          <a:p>
            <a:r>
              <a:rPr lang="cs-CZ" dirty="0"/>
              <a:t>podmínky účasti v zadávacím řízení</a:t>
            </a:r>
          </a:p>
          <a:p>
            <a:pPr lvl="1"/>
            <a:r>
              <a:rPr lang="cs-CZ" dirty="0"/>
              <a:t>podmínky kvalifikace </a:t>
            </a:r>
          </a:p>
          <a:p>
            <a:pPr lvl="1"/>
            <a:r>
              <a:rPr lang="cs-CZ" dirty="0"/>
              <a:t>technické podmínky</a:t>
            </a:r>
          </a:p>
          <a:p>
            <a:pPr lvl="1"/>
            <a:r>
              <a:rPr lang="cs-CZ" dirty="0"/>
              <a:t>obchodní nebo jiné smluvní podmínky</a:t>
            </a:r>
          </a:p>
          <a:p>
            <a:pPr lvl="1"/>
            <a:r>
              <a:rPr lang="cs-CZ" dirty="0"/>
              <a:t>zvláštní podmínky plnění </a:t>
            </a:r>
          </a:p>
          <a:p>
            <a:pPr lvl="2"/>
            <a:r>
              <a:rPr lang="cs-CZ" dirty="0"/>
              <a:t>vliv na životní prostředí</a:t>
            </a:r>
          </a:p>
          <a:p>
            <a:pPr lvl="2"/>
            <a:r>
              <a:rPr lang="cs-CZ" dirty="0"/>
              <a:t>sociálních důsledků</a:t>
            </a:r>
          </a:p>
          <a:p>
            <a:pPr lvl="2"/>
            <a:r>
              <a:rPr lang="cs-CZ" dirty="0"/>
              <a:t>hospodářské oblasti</a:t>
            </a:r>
          </a:p>
          <a:p>
            <a:pPr lvl="2"/>
            <a:r>
              <a:rPr lang="cs-CZ" dirty="0"/>
              <a:t>inovací</a:t>
            </a:r>
          </a:p>
        </p:txBody>
      </p:sp>
    </p:spTree>
    <p:extLst>
      <p:ext uri="{BB962C8B-B14F-4D97-AF65-F5344CB8AC3E}">
        <p14:creationId xmlns:p14="http://schemas.microsoft.com/office/powerpoint/2010/main" val="1884468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021631-F131-4F88-9EA0-56CBBD78C622}"/>
              </a:ext>
            </a:extLst>
          </p:cNvPr>
          <p:cNvSpPr>
            <a:spLocks noGrp="1"/>
          </p:cNvSpPr>
          <p:nvPr>
            <p:ph type="title"/>
          </p:nvPr>
        </p:nvSpPr>
        <p:spPr/>
        <p:txBody>
          <a:bodyPr/>
          <a:lstStyle/>
          <a:p>
            <a:r>
              <a:rPr lang="pl-PL" dirty="0"/>
              <a:t>7. Co je to kvalifikace? </a:t>
            </a:r>
            <a:endParaRPr lang="cs-CZ" dirty="0"/>
          </a:p>
        </p:txBody>
      </p:sp>
      <p:sp>
        <p:nvSpPr>
          <p:cNvPr id="3" name="Zástupný obsah 2">
            <a:extLst>
              <a:ext uri="{FF2B5EF4-FFF2-40B4-BE49-F238E27FC236}">
                <a16:creationId xmlns:a16="http://schemas.microsoft.com/office/drawing/2014/main" id="{7D680873-43DF-482C-BCE0-4F7551F56914}"/>
              </a:ext>
            </a:extLst>
          </p:cNvPr>
          <p:cNvSpPr>
            <a:spLocks noGrp="1"/>
          </p:cNvSpPr>
          <p:nvPr>
            <p:ph idx="10"/>
          </p:nvPr>
        </p:nvSpPr>
        <p:spPr/>
        <p:txBody>
          <a:bodyPr/>
          <a:lstStyle/>
          <a:p>
            <a:r>
              <a:rPr lang="cs-CZ" dirty="0"/>
              <a:t>kvalifikace</a:t>
            </a:r>
          </a:p>
        </p:txBody>
      </p:sp>
    </p:spTree>
    <p:extLst>
      <p:ext uri="{BB962C8B-B14F-4D97-AF65-F5344CB8AC3E}">
        <p14:creationId xmlns:p14="http://schemas.microsoft.com/office/powerpoint/2010/main" val="54078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36C800-D19B-41CD-8030-FF83298B5F6D}"/>
              </a:ext>
            </a:extLst>
          </p:cNvPr>
          <p:cNvSpPr>
            <a:spLocks noGrp="1"/>
          </p:cNvSpPr>
          <p:nvPr>
            <p:ph type="title"/>
          </p:nvPr>
        </p:nvSpPr>
        <p:spPr/>
        <p:txBody>
          <a:bodyPr/>
          <a:lstStyle/>
          <a:p>
            <a:r>
              <a:rPr lang="pl-PL" dirty="0"/>
              <a:t>7. Jaké jsou druhy kvalifikace?</a:t>
            </a:r>
            <a:endParaRPr lang="cs-CZ" dirty="0"/>
          </a:p>
        </p:txBody>
      </p:sp>
      <p:sp>
        <p:nvSpPr>
          <p:cNvPr id="3" name="Zástupný obsah 2">
            <a:extLst>
              <a:ext uri="{FF2B5EF4-FFF2-40B4-BE49-F238E27FC236}">
                <a16:creationId xmlns:a16="http://schemas.microsoft.com/office/drawing/2014/main" id="{CF14615B-88A5-4BC0-BA63-BA4A17B8EDFD}"/>
              </a:ext>
            </a:extLst>
          </p:cNvPr>
          <p:cNvSpPr>
            <a:spLocks noGrp="1"/>
          </p:cNvSpPr>
          <p:nvPr>
            <p:ph idx="10"/>
          </p:nvPr>
        </p:nvSpPr>
        <p:spPr/>
        <p:txBody>
          <a:bodyPr/>
          <a:lstStyle/>
          <a:p>
            <a:r>
              <a:rPr lang="cs-CZ" dirty="0"/>
              <a:t>základní způsobilost</a:t>
            </a:r>
          </a:p>
          <a:p>
            <a:r>
              <a:rPr lang="cs-CZ" dirty="0"/>
              <a:t>profesní způsobilost</a:t>
            </a:r>
          </a:p>
          <a:p>
            <a:r>
              <a:rPr lang="cs-CZ" dirty="0"/>
              <a:t>ekonomická kvalifikace</a:t>
            </a:r>
          </a:p>
          <a:p>
            <a:r>
              <a:rPr lang="cs-CZ" dirty="0"/>
              <a:t>technická kvalifikace</a:t>
            </a:r>
          </a:p>
        </p:txBody>
      </p:sp>
    </p:spTree>
    <p:extLst>
      <p:ext uri="{BB962C8B-B14F-4D97-AF65-F5344CB8AC3E}">
        <p14:creationId xmlns:p14="http://schemas.microsoft.com/office/powerpoint/2010/main" val="1520469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A04966-AADC-4411-B48B-957C036D2356}"/>
              </a:ext>
            </a:extLst>
          </p:cNvPr>
          <p:cNvSpPr>
            <a:spLocks noGrp="1"/>
          </p:cNvSpPr>
          <p:nvPr>
            <p:ph type="title"/>
          </p:nvPr>
        </p:nvSpPr>
        <p:spPr/>
        <p:txBody>
          <a:bodyPr/>
          <a:lstStyle/>
          <a:p>
            <a:r>
              <a:rPr lang="cs-CZ" dirty="0"/>
              <a:t>8. Jaká platí pravidla pro předložení dokladů? </a:t>
            </a:r>
          </a:p>
        </p:txBody>
      </p:sp>
      <p:sp>
        <p:nvSpPr>
          <p:cNvPr id="3" name="Zástupný obsah 2">
            <a:extLst>
              <a:ext uri="{FF2B5EF4-FFF2-40B4-BE49-F238E27FC236}">
                <a16:creationId xmlns:a16="http://schemas.microsoft.com/office/drawing/2014/main" id="{42C000A9-73FB-4597-83A1-B5341F10DDFC}"/>
              </a:ext>
            </a:extLst>
          </p:cNvPr>
          <p:cNvSpPr>
            <a:spLocks noGrp="1"/>
          </p:cNvSpPr>
          <p:nvPr>
            <p:ph idx="10"/>
          </p:nvPr>
        </p:nvSpPr>
        <p:spPr>
          <a:xfrm>
            <a:off x="467544" y="2564903"/>
            <a:ext cx="8229600" cy="3888433"/>
          </a:xfrm>
        </p:spPr>
        <p:txBody>
          <a:bodyPr>
            <a:normAutofit fontScale="85000" lnSpcReduction="20000"/>
          </a:bodyPr>
          <a:lstStyle/>
          <a:p>
            <a:r>
              <a:rPr lang="cs-CZ" dirty="0"/>
              <a:t>požadavek zadavatele</a:t>
            </a:r>
          </a:p>
          <a:p>
            <a:pPr lvl="1"/>
            <a:r>
              <a:rPr lang="cs-CZ" dirty="0"/>
              <a:t>v nabídce/žádosti o účast</a:t>
            </a:r>
          </a:p>
          <a:p>
            <a:pPr lvl="1"/>
            <a:r>
              <a:rPr lang="cs-CZ" dirty="0"/>
              <a:t>objasnění doplnění</a:t>
            </a:r>
          </a:p>
          <a:p>
            <a:pPr lvl="1"/>
            <a:r>
              <a:rPr lang="cs-CZ" dirty="0"/>
              <a:t>před uzavřením smlouvy</a:t>
            </a:r>
          </a:p>
          <a:p>
            <a:r>
              <a:rPr lang="cs-CZ" dirty="0"/>
              <a:t>oprávnění dodavatele</a:t>
            </a:r>
          </a:p>
          <a:p>
            <a:pPr lvl="1"/>
            <a:r>
              <a:rPr lang="cs-CZ" dirty="0"/>
              <a:t>čestné prohlášení</a:t>
            </a:r>
          </a:p>
          <a:p>
            <a:pPr lvl="1"/>
            <a:r>
              <a:rPr lang="cs-CZ" dirty="0"/>
              <a:t>jednotné evropské osvědčení</a:t>
            </a:r>
          </a:p>
          <a:p>
            <a:pPr lvl="1"/>
            <a:r>
              <a:rPr lang="cs-CZ" dirty="0"/>
              <a:t>výpis ze seznamu kvalifikovaných dodavatelů</a:t>
            </a:r>
          </a:p>
          <a:p>
            <a:pPr lvl="1"/>
            <a:r>
              <a:rPr lang="cs-CZ" dirty="0"/>
              <a:t>certifikát ze systému certifikovaných dodavatelů</a:t>
            </a:r>
          </a:p>
          <a:p>
            <a:pPr lvl="1"/>
            <a:r>
              <a:rPr lang="cs-CZ" dirty="0"/>
              <a:t>odkaz do informačního systému veřejné správy </a:t>
            </a:r>
          </a:p>
          <a:p>
            <a:endParaRPr lang="cs-CZ" dirty="0"/>
          </a:p>
          <a:p>
            <a:endParaRPr lang="cs-CZ" dirty="0"/>
          </a:p>
          <a:p>
            <a:endParaRPr lang="cs-CZ" dirty="0"/>
          </a:p>
        </p:txBody>
      </p:sp>
    </p:spTree>
    <p:extLst>
      <p:ext uri="{BB962C8B-B14F-4D97-AF65-F5344CB8AC3E}">
        <p14:creationId xmlns:p14="http://schemas.microsoft.com/office/powerpoint/2010/main" val="2057156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0A460A-ABA5-4863-8EE3-9FB77E0CAFBA}"/>
              </a:ext>
            </a:extLst>
          </p:cNvPr>
          <p:cNvSpPr>
            <a:spLocks noGrp="1"/>
          </p:cNvSpPr>
          <p:nvPr>
            <p:ph type="title"/>
          </p:nvPr>
        </p:nvSpPr>
        <p:spPr/>
        <p:txBody>
          <a:bodyPr/>
          <a:lstStyle/>
          <a:p>
            <a:r>
              <a:rPr lang="cs-CZ" dirty="0"/>
              <a:t>8. Jak probíhá objasnění nebo doplnění údajů, dokladů, vzorků nebo modelů?</a:t>
            </a:r>
          </a:p>
        </p:txBody>
      </p:sp>
      <p:sp>
        <p:nvSpPr>
          <p:cNvPr id="3" name="Zástupný obsah 2">
            <a:extLst>
              <a:ext uri="{FF2B5EF4-FFF2-40B4-BE49-F238E27FC236}">
                <a16:creationId xmlns:a16="http://schemas.microsoft.com/office/drawing/2014/main" id="{62D65449-ED02-4931-94C9-FB4A764CD55D}"/>
              </a:ext>
            </a:extLst>
          </p:cNvPr>
          <p:cNvSpPr>
            <a:spLocks noGrp="1"/>
          </p:cNvSpPr>
          <p:nvPr>
            <p:ph idx="10"/>
          </p:nvPr>
        </p:nvSpPr>
        <p:spPr>
          <a:xfrm>
            <a:off x="467544" y="2636911"/>
            <a:ext cx="8229600" cy="3816425"/>
          </a:xfrm>
        </p:spPr>
        <p:txBody>
          <a:bodyPr/>
          <a:lstStyle/>
          <a:p>
            <a:r>
              <a:rPr lang="cs-CZ" dirty="0"/>
              <a:t>žádost zadavatele</a:t>
            </a:r>
          </a:p>
          <a:p>
            <a:r>
              <a:rPr lang="cs-CZ" dirty="0"/>
              <a:t>zákaz změny nabídky</a:t>
            </a:r>
          </a:p>
        </p:txBody>
      </p:sp>
    </p:spTree>
    <p:extLst>
      <p:ext uri="{BB962C8B-B14F-4D97-AF65-F5344CB8AC3E}">
        <p14:creationId xmlns:p14="http://schemas.microsoft.com/office/powerpoint/2010/main" val="3585819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E7C272-0414-44F8-90A4-CA9E9B24EB41}"/>
              </a:ext>
            </a:extLst>
          </p:cNvPr>
          <p:cNvSpPr>
            <a:spLocks noGrp="1"/>
          </p:cNvSpPr>
          <p:nvPr>
            <p:ph type="title"/>
          </p:nvPr>
        </p:nvSpPr>
        <p:spPr/>
        <p:txBody>
          <a:bodyPr/>
          <a:lstStyle/>
          <a:p>
            <a:r>
              <a:rPr lang="cs-CZ" dirty="0"/>
              <a:t>9. Co to jsou veřejné zakázky malého rozsahu?</a:t>
            </a:r>
          </a:p>
        </p:txBody>
      </p:sp>
      <p:sp>
        <p:nvSpPr>
          <p:cNvPr id="3" name="Zástupný obsah 2">
            <a:extLst>
              <a:ext uri="{FF2B5EF4-FFF2-40B4-BE49-F238E27FC236}">
                <a16:creationId xmlns:a16="http://schemas.microsoft.com/office/drawing/2014/main" id="{F0079DF8-E156-4B7D-86FB-50ECA89111EC}"/>
              </a:ext>
            </a:extLst>
          </p:cNvPr>
          <p:cNvSpPr>
            <a:spLocks noGrp="1"/>
          </p:cNvSpPr>
          <p:nvPr>
            <p:ph idx="10"/>
          </p:nvPr>
        </p:nvSpPr>
        <p:spPr>
          <a:xfrm>
            <a:off x="467544" y="2492895"/>
            <a:ext cx="8229600" cy="3960441"/>
          </a:xfrm>
        </p:spPr>
        <p:txBody>
          <a:bodyPr/>
          <a:lstStyle/>
          <a:p>
            <a:r>
              <a:rPr lang="cs-CZ" dirty="0"/>
              <a:t>2/6 mil. Kč</a:t>
            </a:r>
          </a:p>
          <a:p>
            <a:r>
              <a:rPr lang="cs-CZ" dirty="0"/>
              <a:t>výjimka z povinnosti zadat veřejnou zakázku v zadávacím řízení</a:t>
            </a:r>
          </a:p>
          <a:p>
            <a:r>
              <a:rPr lang="cs-CZ" dirty="0"/>
              <a:t>zásady</a:t>
            </a:r>
          </a:p>
          <a:p>
            <a:r>
              <a:rPr lang="cs-CZ" dirty="0"/>
              <a:t>uveřejňování</a:t>
            </a:r>
          </a:p>
        </p:txBody>
      </p:sp>
    </p:spTree>
    <p:extLst>
      <p:ext uri="{BB962C8B-B14F-4D97-AF65-F5344CB8AC3E}">
        <p14:creationId xmlns:p14="http://schemas.microsoft.com/office/powerpoint/2010/main" val="3618880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0D9EB8-86EF-4A3C-9372-4ECC733FB7C8}"/>
              </a:ext>
            </a:extLst>
          </p:cNvPr>
          <p:cNvSpPr>
            <a:spLocks noGrp="1"/>
          </p:cNvSpPr>
          <p:nvPr>
            <p:ph type="title"/>
          </p:nvPr>
        </p:nvSpPr>
        <p:spPr/>
        <p:txBody>
          <a:bodyPr/>
          <a:lstStyle/>
          <a:p>
            <a:r>
              <a:rPr lang="cs-CZ" dirty="0"/>
              <a:t>9. Jaká pravidla platí pro zjednodušené podlimitní řízení?</a:t>
            </a:r>
          </a:p>
        </p:txBody>
      </p:sp>
      <p:sp>
        <p:nvSpPr>
          <p:cNvPr id="3" name="Zástupný obsah 2">
            <a:extLst>
              <a:ext uri="{FF2B5EF4-FFF2-40B4-BE49-F238E27FC236}">
                <a16:creationId xmlns:a16="http://schemas.microsoft.com/office/drawing/2014/main" id="{1E586C84-C3E3-4D3C-B354-EAAE372BA6D0}"/>
              </a:ext>
            </a:extLst>
          </p:cNvPr>
          <p:cNvSpPr>
            <a:spLocks noGrp="1"/>
          </p:cNvSpPr>
          <p:nvPr>
            <p:ph idx="10"/>
          </p:nvPr>
        </p:nvSpPr>
        <p:spPr>
          <a:xfrm>
            <a:off x="467544" y="2636911"/>
            <a:ext cx="8229600" cy="3816425"/>
          </a:xfrm>
        </p:spPr>
        <p:txBody>
          <a:bodyPr/>
          <a:lstStyle/>
          <a:p>
            <a:r>
              <a:rPr lang="cs-CZ" dirty="0"/>
              <a:t>zahájení</a:t>
            </a:r>
          </a:p>
          <a:p>
            <a:r>
              <a:rPr lang="cs-CZ" dirty="0"/>
              <a:t>kvalifikace</a:t>
            </a:r>
          </a:p>
          <a:p>
            <a:r>
              <a:rPr lang="cs-CZ" dirty="0"/>
              <a:t>lhůty</a:t>
            </a:r>
          </a:p>
          <a:p>
            <a:r>
              <a:rPr lang="cs-CZ" dirty="0"/>
              <a:t>uveřejňování</a:t>
            </a:r>
          </a:p>
          <a:p>
            <a:r>
              <a:rPr lang="cs-CZ" dirty="0"/>
              <a:t>doručování</a:t>
            </a:r>
          </a:p>
          <a:p>
            <a:endParaRPr lang="cs-CZ" dirty="0"/>
          </a:p>
        </p:txBody>
      </p:sp>
    </p:spTree>
    <p:extLst>
      <p:ext uri="{BB962C8B-B14F-4D97-AF65-F5344CB8AC3E}">
        <p14:creationId xmlns:p14="http://schemas.microsoft.com/office/powerpoint/2010/main" val="259367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710CCD-9A23-485B-B27C-0DE3995A328B}"/>
              </a:ext>
            </a:extLst>
          </p:cNvPr>
          <p:cNvSpPr>
            <a:spLocks noGrp="1"/>
          </p:cNvSpPr>
          <p:nvPr>
            <p:ph type="title"/>
          </p:nvPr>
        </p:nvSpPr>
        <p:spPr/>
        <p:txBody>
          <a:bodyPr/>
          <a:lstStyle/>
          <a:p>
            <a:r>
              <a:rPr lang="cs-CZ" dirty="0"/>
              <a:t>10. Jaká pravidla platí pro otevřené řízení a užší řízení? V čem se liší?</a:t>
            </a:r>
          </a:p>
        </p:txBody>
      </p:sp>
      <p:sp>
        <p:nvSpPr>
          <p:cNvPr id="3" name="Zástupný obsah 2">
            <a:extLst>
              <a:ext uri="{FF2B5EF4-FFF2-40B4-BE49-F238E27FC236}">
                <a16:creationId xmlns:a16="http://schemas.microsoft.com/office/drawing/2014/main" id="{704A13F9-753D-4D33-B01F-9DF46F70AB95}"/>
              </a:ext>
            </a:extLst>
          </p:cNvPr>
          <p:cNvSpPr>
            <a:spLocks noGrp="1"/>
          </p:cNvSpPr>
          <p:nvPr>
            <p:ph idx="10"/>
          </p:nvPr>
        </p:nvSpPr>
        <p:spPr>
          <a:xfrm>
            <a:off x="467544" y="2636911"/>
            <a:ext cx="8229600" cy="3816425"/>
          </a:xfrm>
        </p:spPr>
        <p:txBody>
          <a:bodyPr/>
          <a:lstStyle/>
          <a:p>
            <a:r>
              <a:rPr lang="cs-CZ" dirty="0"/>
              <a:t>podmínky</a:t>
            </a:r>
          </a:p>
          <a:p>
            <a:r>
              <a:rPr lang="cs-CZ" dirty="0"/>
              <a:t>zahájení</a:t>
            </a:r>
          </a:p>
          <a:p>
            <a:r>
              <a:rPr lang="cs-CZ" dirty="0"/>
              <a:t>fáze</a:t>
            </a:r>
          </a:p>
          <a:p>
            <a:r>
              <a:rPr lang="cs-CZ" dirty="0"/>
              <a:t>lhůty</a:t>
            </a:r>
          </a:p>
          <a:p>
            <a:endParaRPr lang="cs-CZ" dirty="0"/>
          </a:p>
        </p:txBody>
      </p:sp>
    </p:spTree>
    <p:extLst>
      <p:ext uri="{BB962C8B-B14F-4D97-AF65-F5344CB8AC3E}">
        <p14:creationId xmlns:p14="http://schemas.microsoft.com/office/powerpoint/2010/main" val="191936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2C6E98-9772-4CA1-A808-5BA1ADEA8A92}"/>
              </a:ext>
            </a:extLst>
          </p:cNvPr>
          <p:cNvSpPr>
            <a:spLocks noGrp="1"/>
          </p:cNvSpPr>
          <p:nvPr>
            <p:ph type="title"/>
          </p:nvPr>
        </p:nvSpPr>
        <p:spPr/>
        <p:txBody>
          <a:bodyPr/>
          <a:lstStyle/>
          <a:p>
            <a:r>
              <a:rPr lang="cs-CZ" dirty="0"/>
              <a:t>11. Jaké jsou podmínky pro použití jednacího řízení s uveřejněním?</a:t>
            </a:r>
          </a:p>
        </p:txBody>
      </p:sp>
      <p:sp>
        <p:nvSpPr>
          <p:cNvPr id="3" name="Zástupný obsah 2">
            <a:extLst>
              <a:ext uri="{FF2B5EF4-FFF2-40B4-BE49-F238E27FC236}">
                <a16:creationId xmlns:a16="http://schemas.microsoft.com/office/drawing/2014/main" id="{91D837D7-C4DB-42CE-9050-A69B99524EF1}"/>
              </a:ext>
            </a:extLst>
          </p:cNvPr>
          <p:cNvSpPr>
            <a:spLocks noGrp="1"/>
          </p:cNvSpPr>
          <p:nvPr>
            <p:ph idx="10"/>
          </p:nvPr>
        </p:nvSpPr>
        <p:spPr>
          <a:xfrm>
            <a:off x="467544" y="2636911"/>
            <a:ext cx="8229600" cy="3816425"/>
          </a:xfrm>
        </p:spPr>
        <p:txBody>
          <a:bodyPr>
            <a:normAutofit fontScale="92500" lnSpcReduction="20000"/>
          </a:bodyPr>
          <a:lstStyle/>
          <a:p>
            <a:r>
              <a:rPr lang="cs-CZ" dirty="0"/>
              <a:t>podmínky</a:t>
            </a:r>
          </a:p>
          <a:p>
            <a:pPr lvl="1"/>
            <a:r>
              <a:rPr lang="cs-CZ" dirty="0"/>
              <a:t>potřeby úpravy na trhu dostupných plnění</a:t>
            </a:r>
          </a:p>
          <a:p>
            <a:pPr lvl="1"/>
            <a:r>
              <a:rPr lang="cs-CZ" dirty="0"/>
              <a:t>návrh řešení nebo inovativní řešení,</a:t>
            </a:r>
          </a:p>
          <a:p>
            <a:pPr lvl="1"/>
            <a:r>
              <a:rPr lang="cs-CZ" dirty="0"/>
              <a:t>zvláštní okolnosti (povaha, složitost, právní a finanční podmínky)</a:t>
            </a:r>
          </a:p>
          <a:p>
            <a:pPr lvl="1"/>
            <a:r>
              <a:rPr lang="cs-CZ" dirty="0"/>
              <a:t>nelze stanovit technické podmínky odkazem na technické dokumenty</a:t>
            </a:r>
          </a:p>
          <a:p>
            <a:pPr lvl="1"/>
            <a:r>
              <a:rPr lang="cs-CZ" dirty="0"/>
              <a:t>předchozí otevřené řízení nebo užší řízení bylo zrušeno (žádné nabídky či účastník zadávacího řízení)</a:t>
            </a:r>
          </a:p>
        </p:txBody>
      </p:sp>
    </p:spTree>
    <p:extLst>
      <p:ext uri="{BB962C8B-B14F-4D97-AF65-F5344CB8AC3E}">
        <p14:creationId xmlns:p14="http://schemas.microsoft.com/office/powerpoint/2010/main" val="48872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196752"/>
            <a:ext cx="8291264" cy="5328592"/>
          </a:xfrm>
        </p:spPr>
        <p:txBody>
          <a:bodyPr>
            <a:normAutofit fontScale="47500" lnSpcReduction="20000"/>
          </a:bodyPr>
          <a:lstStyle/>
          <a:p>
            <a:pPr lvl="0"/>
            <a:r>
              <a:rPr lang="cs-CZ" sz="2900" dirty="0"/>
              <a:t>směrnice   Evropského   parlamentu   a   Rady   2014/23/EU  ze   dne   26.   února   2014   o   udělování  koncesí</a:t>
            </a:r>
          </a:p>
          <a:p>
            <a:pPr lvl="0"/>
            <a:r>
              <a:rPr lang="cs-CZ" sz="2900" dirty="0"/>
              <a:t>směrnice   Evropského   parlamentu   a   Rady   2014/24/EU  ze   dne   26.   února   2014   o   zadávání   veřejných   zakázek   a   o  a   zadávání              zrušení   směrnice   2004/18/ES</a:t>
            </a:r>
          </a:p>
          <a:p>
            <a:pPr lvl="0"/>
            <a:r>
              <a:rPr lang="cs-CZ" sz="2900" dirty="0"/>
              <a:t>směrnice   Evropského   parlamentu   a   Rady   2014/25/EU  ze   dne   26.   února   2014   o   zadávání   zakázek   subjekty  zakázek                 působícími   v   odvětví   vodního   hospodářství,   energetiky,   dopravy   a   poštovních   služeb   a   o   zrušení   směrnice 2004/17/ES</a:t>
            </a:r>
          </a:p>
          <a:p>
            <a:pPr lvl="0"/>
            <a:r>
              <a:rPr lang="cs-CZ" sz="2900" dirty="0"/>
              <a:t>zákon   o   působnosti   Úřadu   pro   ochranu   hospodářské   soutěže</a:t>
            </a:r>
          </a:p>
          <a:p>
            <a:pPr lvl="0"/>
            <a:r>
              <a:rPr lang="cs-CZ" sz="2900" b="1" dirty="0"/>
              <a:t>zákon   o   zadávání   veřejných   zakázek</a:t>
            </a:r>
          </a:p>
          <a:p>
            <a:pPr lvl="0"/>
            <a:r>
              <a:rPr lang="cs-CZ" sz="2900" dirty="0"/>
              <a:t>usnesení   vlády   o   používání   národního   elektronického   nástroje   v   rámci   národní   infrastruktury   pro elektronické   zadávání   veřejných   zakázek</a:t>
            </a:r>
          </a:p>
          <a:p>
            <a:pPr lvl="0"/>
            <a:r>
              <a:rPr lang="cs-CZ" sz="2900" dirty="0"/>
              <a:t>usnesení   vlády   o   resortních   systémech   centralizovaného   zadávání   veřejných   zakázek   v   návaznosti   na   pravidla pro   centrální   nákup</a:t>
            </a:r>
          </a:p>
          <a:p>
            <a:pPr lvl="0"/>
            <a:r>
              <a:rPr lang="cs-CZ" sz="2900" dirty="0"/>
              <a:t>usnesení   vlády   o   uložení   povinnosti   využívat   Národní   elektronický   nástroj   při   zadávání   veřejných   zakázek</a:t>
            </a:r>
          </a:p>
          <a:p>
            <a:pPr lvl="0"/>
            <a:r>
              <a:rPr lang="cs-CZ" sz="2900" dirty="0"/>
              <a:t>aktuální   strategie   elektronizace   zadávání   veřejných   zakázek   schválená   vládou   České   republiky</a:t>
            </a:r>
          </a:p>
          <a:p>
            <a:endParaRPr lang="cs-CZ" dirty="0"/>
          </a:p>
        </p:txBody>
      </p:sp>
    </p:spTree>
    <p:extLst>
      <p:ext uri="{BB962C8B-B14F-4D97-AF65-F5344CB8AC3E}">
        <p14:creationId xmlns:p14="http://schemas.microsoft.com/office/powerpoint/2010/main" val="3359669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2FD7F3-CA84-4D2D-BC1A-CF2B5D066E04}"/>
              </a:ext>
            </a:extLst>
          </p:cNvPr>
          <p:cNvSpPr>
            <a:spLocks noGrp="1"/>
          </p:cNvSpPr>
          <p:nvPr>
            <p:ph type="title"/>
          </p:nvPr>
        </p:nvSpPr>
        <p:spPr/>
        <p:txBody>
          <a:bodyPr/>
          <a:lstStyle/>
          <a:p>
            <a:r>
              <a:rPr lang="cs-CZ" dirty="0"/>
              <a:t>11. Jak probíhá?</a:t>
            </a:r>
          </a:p>
        </p:txBody>
      </p:sp>
      <p:sp>
        <p:nvSpPr>
          <p:cNvPr id="3" name="Zástupný obsah 2">
            <a:extLst>
              <a:ext uri="{FF2B5EF4-FFF2-40B4-BE49-F238E27FC236}">
                <a16:creationId xmlns:a16="http://schemas.microsoft.com/office/drawing/2014/main" id="{62D33116-A4F2-4FF9-BD70-A28C0F4C0AD8}"/>
              </a:ext>
            </a:extLst>
          </p:cNvPr>
          <p:cNvSpPr>
            <a:spLocks noGrp="1"/>
          </p:cNvSpPr>
          <p:nvPr>
            <p:ph idx="10"/>
          </p:nvPr>
        </p:nvSpPr>
        <p:spPr/>
        <p:txBody>
          <a:bodyPr>
            <a:normAutofit fontScale="92500" lnSpcReduction="20000"/>
          </a:bodyPr>
          <a:lstStyle/>
          <a:p>
            <a:r>
              <a:rPr lang="cs-CZ" dirty="0"/>
              <a:t>zahájení</a:t>
            </a:r>
          </a:p>
          <a:p>
            <a:pPr lvl="1"/>
            <a:r>
              <a:rPr lang="cs-CZ" dirty="0"/>
              <a:t>oznámení o zahájení, předběžné oznámení, výzva k podání </a:t>
            </a:r>
            <a:r>
              <a:rPr lang="cs-CZ"/>
              <a:t>předběžné nabídky</a:t>
            </a:r>
            <a:endParaRPr lang="cs-CZ" dirty="0"/>
          </a:p>
          <a:p>
            <a:r>
              <a:rPr lang="cs-CZ" dirty="0"/>
              <a:t>fáze</a:t>
            </a:r>
          </a:p>
          <a:p>
            <a:pPr lvl="1"/>
            <a:r>
              <a:rPr lang="cs-CZ" dirty="0"/>
              <a:t>kvalifikace, předběžné nabídky, nabídky</a:t>
            </a:r>
          </a:p>
          <a:p>
            <a:r>
              <a:rPr lang="cs-CZ" dirty="0"/>
              <a:t>jednání</a:t>
            </a:r>
          </a:p>
          <a:p>
            <a:pPr lvl="1"/>
            <a:r>
              <a:rPr lang="cs-CZ" dirty="0"/>
              <a:t>s/bez </a:t>
            </a:r>
          </a:p>
          <a:p>
            <a:r>
              <a:rPr lang="cs-CZ" dirty="0"/>
              <a:t>lhůty</a:t>
            </a:r>
          </a:p>
          <a:p>
            <a:r>
              <a:rPr lang="cs-CZ" dirty="0"/>
              <a:t>snižování počtu</a:t>
            </a:r>
          </a:p>
          <a:p>
            <a:pPr lvl="1"/>
            <a:r>
              <a:rPr lang="cs-CZ" dirty="0"/>
              <a:t>účastníků, předběžných nabídek</a:t>
            </a:r>
          </a:p>
          <a:p>
            <a:endParaRPr lang="cs-CZ" dirty="0"/>
          </a:p>
        </p:txBody>
      </p:sp>
    </p:spTree>
    <p:extLst>
      <p:ext uri="{BB962C8B-B14F-4D97-AF65-F5344CB8AC3E}">
        <p14:creationId xmlns:p14="http://schemas.microsoft.com/office/powerpoint/2010/main" val="3113245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D66A-8443-44B5-8417-4350CA44CD1E}"/>
              </a:ext>
            </a:extLst>
          </p:cNvPr>
          <p:cNvSpPr>
            <a:spLocks noGrp="1"/>
          </p:cNvSpPr>
          <p:nvPr>
            <p:ph type="title"/>
          </p:nvPr>
        </p:nvSpPr>
        <p:spPr/>
        <p:txBody>
          <a:bodyPr/>
          <a:lstStyle/>
          <a:p>
            <a:r>
              <a:rPr lang="cs-CZ" dirty="0"/>
              <a:t>12. Jaké jsou podmínky pro použití jednacího řízení bez uveřejnění?</a:t>
            </a:r>
          </a:p>
        </p:txBody>
      </p:sp>
      <p:sp>
        <p:nvSpPr>
          <p:cNvPr id="3" name="Zástupný obsah 2">
            <a:extLst>
              <a:ext uri="{FF2B5EF4-FFF2-40B4-BE49-F238E27FC236}">
                <a16:creationId xmlns:a16="http://schemas.microsoft.com/office/drawing/2014/main" id="{F6486D68-7CDA-4ED2-A3D7-062854CDD746}"/>
              </a:ext>
            </a:extLst>
          </p:cNvPr>
          <p:cNvSpPr>
            <a:spLocks noGrp="1"/>
          </p:cNvSpPr>
          <p:nvPr>
            <p:ph idx="10"/>
          </p:nvPr>
        </p:nvSpPr>
        <p:spPr>
          <a:xfrm>
            <a:off x="467544" y="2564903"/>
            <a:ext cx="8229600" cy="3888433"/>
          </a:xfrm>
        </p:spPr>
        <p:txBody>
          <a:bodyPr>
            <a:normAutofit fontScale="92500" lnSpcReduction="10000"/>
          </a:bodyPr>
          <a:lstStyle/>
          <a:p>
            <a:r>
              <a:rPr lang="cs-CZ" dirty="0"/>
              <a:t>restriktivní výklad</a:t>
            </a:r>
          </a:p>
          <a:p>
            <a:r>
              <a:rPr lang="cs-CZ" dirty="0"/>
              <a:t>obecné</a:t>
            </a:r>
          </a:p>
          <a:p>
            <a:pPr lvl="1"/>
            <a:r>
              <a:rPr lang="cs-CZ" dirty="0"/>
              <a:t>navazující na předchozí zrušené</a:t>
            </a:r>
          </a:p>
          <a:p>
            <a:pPr lvl="1"/>
            <a:r>
              <a:rPr lang="cs-CZ" dirty="0"/>
              <a:t>určitý dodavatel</a:t>
            </a:r>
          </a:p>
          <a:p>
            <a:pPr lvl="1"/>
            <a:r>
              <a:rPr lang="cs-CZ" dirty="0"/>
              <a:t>krajně naléhavá okolnost</a:t>
            </a:r>
          </a:p>
          <a:p>
            <a:r>
              <a:rPr lang="cs-CZ" dirty="0"/>
              <a:t>dodávky </a:t>
            </a:r>
          </a:p>
          <a:p>
            <a:r>
              <a:rPr lang="cs-CZ" dirty="0"/>
              <a:t>po soutěži o návrh</a:t>
            </a:r>
          </a:p>
          <a:p>
            <a:r>
              <a:rPr lang="cs-CZ" dirty="0"/>
              <a:t>vyhrazené</a:t>
            </a:r>
          </a:p>
          <a:p>
            <a:endParaRPr lang="cs-CZ" dirty="0"/>
          </a:p>
        </p:txBody>
      </p:sp>
    </p:spTree>
    <p:extLst>
      <p:ext uri="{BB962C8B-B14F-4D97-AF65-F5344CB8AC3E}">
        <p14:creationId xmlns:p14="http://schemas.microsoft.com/office/powerpoint/2010/main" val="1195043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52618F-CEB4-465C-AD71-68E9D7D78D86}"/>
              </a:ext>
            </a:extLst>
          </p:cNvPr>
          <p:cNvSpPr>
            <a:spLocks noGrp="1"/>
          </p:cNvSpPr>
          <p:nvPr>
            <p:ph type="title"/>
          </p:nvPr>
        </p:nvSpPr>
        <p:spPr/>
        <p:txBody>
          <a:bodyPr/>
          <a:lstStyle/>
          <a:p>
            <a:r>
              <a:rPr lang="cs-CZ" dirty="0"/>
              <a:t>13. Co je řízení se soutěžním dialogem a kdy je možné ho použít?</a:t>
            </a:r>
          </a:p>
        </p:txBody>
      </p:sp>
      <p:sp>
        <p:nvSpPr>
          <p:cNvPr id="3" name="Zástupný obsah 2">
            <a:extLst>
              <a:ext uri="{FF2B5EF4-FFF2-40B4-BE49-F238E27FC236}">
                <a16:creationId xmlns:a16="http://schemas.microsoft.com/office/drawing/2014/main" id="{1AE53D15-E239-46DD-BA08-F24B115D0B61}"/>
              </a:ext>
            </a:extLst>
          </p:cNvPr>
          <p:cNvSpPr>
            <a:spLocks noGrp="1"/>
          </p:cNvSpPr>
          <p:nvPr>
            <p:ph idx="10"/>
          </p:nvPr>
        </p:nvSpPr>
        <p:spPr>
          <a:xfrm>
            <a:off x="467544" y="2420889"/>
            <a:ext cx="8229600" cy="4032448"/>
          </a:xfrm>
        </p:spPr>
        <p:txBody>
          <a:bodyPr>
            <a:normAutofit fontScale="92500"/>
          </a:bodyPr>
          <a:lstStyle/>
          <a:p>
            <a:r>
              <a:rPr lang="cs-CZ" dirty="0"/>
              <a:t>podmínky jako jednací řízení s uveřejněním</a:t>
            </a:r>
          </a:p>
          <a:p>
            <a:r>
              <a:rPr lang="cs-CZ" dirty="0"/>
              <a:t>zahájení</a:t>
            </a:r>
          </a:p>
          <a:p>
            <a:r>
              <a:rPr lang="cs-CZ" dirty="0"/>
              <a:t>lhůty</a:t>
            </a:r>
          </a:p>
          <a:p>
            <a:r>
              <a:rPr lang="cs-CZ" dirty="0"/>
              <a:t>fáze</a:t>
            </a:r>
          </a:p>
          <a:p>
            <a:pPr lvl="1"/>
            <a:r>
              <a:rPr lang="cs-CZ" dirty="0"/>
              <a:t>kvalifikace, soutěžní dialog, řešení, nabídky</a:t>
            </a:r>
          </a:p>
          <a:p>
            <a:r>
              <a:rPr lang="cs-CZ" dirty="0"/>
              <a:t>snižování počtu</a:t>
            </a:r>
          </a:p>
          <a:p>
            <a:pPr lvl="1"/>
            <a:r>
              <a:rPr lang="cs-CZ" dirty="0"/>
              <a:t>účastníků, řešení</a:t>
            </a:r>
          </a:p>
          <a:p>
            <a:endParaRPr lang="cs-CZ" dirty="0"/>
          </a:p>
        </p:txBody>
      </p:sp>
    </p:spTree>
    <p:extLst>
      <p:ext uri="{BB962C8B-B14F-4D97-AF65-F5344CB8AC3E}">
        <p14:creationId xmlns:p14="http://schemas.microsoft.com/office/powerpoint/2010/main" val="1864993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14CEB2-7FE3-4402-93C6-D98D30E5A4F9}"/>
              </a:ext>
            </a:extLst>
          </p:cNvPr>
          <p:cNvSpPr>
            <a:spLocks noGrp="1"/>
          </p:cNvSpPr>
          <p:nvPr>
            <p:ph type="title"/>
          </p:nvPr>
        </p:nvSpPr>
        <p:spPr/>
        <p:txBody>
          <a:bodyPr/>
          <a:lstStyle/>
          <a:p>
            <a:r>
              <a:rPr lang="cs-CZ" dirty="0"/>
              <a:t>14. Jaká pravidla platí pro řízení pro zadání veřejné zakázky ve zjednodušeném režimu?</a:t>
            </a:r>
          </a:p>
        </p:txBody>
      </p:sp>
      <p:sp>
        <p:nvSpPr>
          <p:cNvPr id="3" name="Zástupný obsah 2">
            <a:extLst>
              <a:ext uri="{FF2B5EF4-FFF2-40B4-BE49-F238E27FC236}">
                <a16:creationId xmlns:a16="http://schemas.microsoft.com/office/drawing/2014/main" id="{62992C7E-E30C-4DE7-963B-BD8D33F4116A}"/>
              </a:ext>
            </a:extLst>
          </p:cNvPr>
          <p:cNvSpPr>
            <a:spLocks noGrp="1"/>
          </p:cNvSpPr>
          <p:nvPr>
            <p:ph idx="10"/>
          </p:nvPr>
        </p:nvSpPr>
        <p:spPr>
          <a:xfrm>
            <a:off x="467544" y="2924943"/>
            <a:ext cx="8229600" cy="3528393"/>
          </a:xfrm>
        </p:spPr>
        <p:txBody>
          <a:bodyPr/>
          <a:lstStyle/>
          <a:p>
            <a:r>
              <a:rPr lang="cs-CZ" dirty="0"/>
              <a:t>sociální a jiné zvláštní služby uvedené v příloze č. 4</a:t>
            </a:r>
          </a:p>
          <a:p>
            <a:r>
              <a:rPr lang="cs-CZ" dirty="0"/>
              <a:t>řízení pro zadání veřejné zakázky ve zjednodušeném režimu</a:t>
            </a:r>
          </a:p>
          <a:p>
            <a:r>
              <a:rPr lang="cs-CZ" dirty="0"/>
              <a:t>zahájení</a:t>
            </a:r>
          </a:p>
          <a:p>
            <a:r>
              <a:rPr lang="cs-CZ" dirty="0"/>
              <a:t>fáze</a:t>
            </a:r>
          </a:p>
          <a:p>
            <a:endParaRPr lang="cs-CZ" dirty="0"/>
          </a:p>
        </p:txBody>
      </p:sp>
    </p:spTree>
    <p:extLst>
      <p:ext uri="{BB962C8B-B14F-4D97-AF65-F5344CB8AC3E}">
        <p14:creationId xmlns:p14="http://schemas.microsoft.com/office/powerpoint/2010/main" val="2842385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1ECD4A-11A3-4767-BC1D-F887729FA9B8}"/>
              </a:ext>
            </a:extLst>
          </p:cNvPr>
          <p:cNvSpPr>
            <a:spLocks noGrp="1"/>
          </p:cNvSpPr>
          <p:nvPr>
            <p:ph type="title"/>
          </p:nvPr>
        </p:nvSpPr>
        <p:spPr/>
        <p:txBody>
          <a:bodyPr/>
          <a:lstStyle/>
          <a:p>
            <a:r>
              <a:rPr lang="cs-CZ" dirty="0"/>
              <a:t>15. Co je to rámcová dohoda a dynamický nákupní systém?</a:t>
            </a:r>
          </a:p>
        </p:txBody>
      </p:sp>
      <p:sp>
        <p:nvSpPr>
          <p:cNvPr id="3" name="Zástupný obsah 2">
            <a:extLst>
              <a:ext uri="{FF2B5EF4-FFF2-40B4-BE49-F238E27FC236}">
                <a16:creationId xmlns:a16="http://schemas.microsoft.com/office/drawing/2014/main" id="{6E76EDDF-8D3E-4454-B98C-CB4AF59A1CEA}"/>
              </a:ext>
            </a:extLst>
          </p:cNvPr>
          <p:cNvSpPr>
            <a:spLocks noGrp="1"/>
          </p:cNvSpPr>
          <p:nvPr>
            <p:ph idx="10"/>
          </p:nvPr>
        </p:nvSpPr>
        <p:spPr>
          <a:xfrm>
            <a:off x="467544" y="2564903"/>
            <a:ext cx="8229600" cy="3888433"/>
          </a:xfrm>
        </p:spPr>
        <p:txBody>
          <a:bodyPr/>
          <a:lstStyle/>
          <a:p>
            <a:r>
              <a:rPr lang="cs-CZ" dirty="0"/>
              <a:t>zvláštní postupy</a:t>
            </a:r>
          </a:p>
          <a:p>
            <a:pPr lvl="1"/>
            <a:r>
              <a:rPr lang="cs-CZ" dirty="0"/>
              <a:t>rámcová dohoda</a:t>
            </a:r>
          </a:p>
          <a:p>
            <a:pPr lvl="1"/>
            <a:r>
              <a:rPr lang="cs-CZ" dirty="0"/>
              <a:t>dynamický nákupní systém</a:t>
            </a:r>
          </a:p>
        </p:txBody>
      </p:sp>
    </p:spTree>
    <p:extLst>
      <p:ext uri="{BB962C8B-B14F-4D97-AF65-F5344CB8AC3E}">
        <p14:creationId xmlns:p14="http://schemas.microsoft.com/office/powerpoint/2010/main" val="1255249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54FDA9-98B2-4F43-8690-FE0BE6175BD7}"/>
              </a:ext>
            </a:extLst>
          </p:cNvPr>
          <p:cNvSpPr>
            <a:spLocks noGrp="1"/>
          </p:cNvSpPr>
          <p:nvPr>
            <p:ph type="title"/>
          </p:nvPr>
        </p:nvSpPr>
        <p:spPr/>
        <p:txBody>
          <a:bodyPr/>
          <a:lstStyle/>
          <a:p>
            <a:r>
              <a:rPr lang="cs-CZ" dirty="0"/>
              <a:t>15. V čem se liší?</a:t>
            </a:r>
          </a:p>
        </p:txBody>
      </p:sp>
      <p:sp>
        <p:nvSpPr>
          <p:cNvPr id="3" name="Zástupný obsah 2">
            <a:extLst>
              <a:ext uri="{FF2B5EF4-FFF2-40B4-BE49-F238E27FC236}">
                <a16:creationId xmlns:a16="http://schemas.microsoft.com/office/drawing/2014/main" id="{92ADDC9C-7B9D-4551-B564-26E72ED999C4}"/>
              </a:ext>
            </a:extLst>
          </p:cNvPr>
          <p:cNvSpPr>
            <a:spLocks noGrp="1"/>
          </p:cNvSpPr>
          <p:nvPr>
            <p:ph idx="10"/>
          </p:nvPr>
        </p:nvSpPr>
        <p:spPr/>
        <p:txBody>
          <a:bodyPr/>
          <a:lstStyle/>
          <a:p>
            <a:r>
              <a:rPr lang="cs-CZ" dirty="0"/>
              <a:t>doba trvání</a:t>
            </a:r>
          </a:p>
          <a:p>
            <a:r>
              <a:rPr lang="cs-CZ" dirty="0"/>
              <a:t>okruh dodavatelů</a:t>
            </a:r>
          </a:p>
          <a:p>
            <a:r>
              <a:rPr lang="cs-CZ" dirty="0"/>
              <a:t>fixace předmětu, ceny</a:t>
            </a:r>
          </a:p>
          <a:p>
            <a:r>
              <a:rPr lang="cs-CZ" dirty="0"/>
              <a:t>zadávací řízení</a:t>
            </a:r>
          </a:p>
        </p:txBody>
      </p:sp>
    </p:spTree>
    <p:extLst>
      <p:ext uri="{BB962C8B-B14F-4D97-AF65-F5344CB8AC3E}">
        <p14:creationId xmlns:p14="http://schemas.microsoft.com/office/powerpoint/2010/main" val="21652881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0B3B73-66F5-4C02-B483-942C71FC57AD}"/>
              </a:ext>
            </a:extLst>
          </p:cNvPr>
          <p:cNvSpPr>
            <a:spLocks noGrp="1"/>
          </p:cNvSpPr>
          <p:nvPr>
            <p:ph type="title"/>
          </p:nvPr>
        </p:nvSpPr>
        <p:spPr/>
        <p:txBody>
          <a:bodyPr/>
          <a:lstStyle/>
          <a:p>
            <a:r>
              <a:rPr lang="cs-CZ" dirty="0"/>
              <a:t>16. Jaká jsou pravidla pro hodnocení nabídek dle ekonomické výhodnosti?</a:t>
            </a:r>
          </a:p>
        </p:txBody>
      </p:sp>
      <p:sp>
        <p:nvSpPr>
          <p:cNvPr id="3" name="Zástupný obsah 2">
            <a:extLst>
              <a:ext uri="{FF2B5EF4-FFF2-40B4-BE49-F238E27FC236}">
                <a16:creationId xmlns:a16="http://schemas.microsoft.com/office/drawing/2014/main" id="{54878A6A-0578-44AC-8182-209808BA9D5D}"/>
              </a:ext>
            </a:extLst>
          </p:cNvPr>
          <p:cNvSpPr>
            <a:spLocks noGrp="1"/>
          </p:cNvSpPr>
          <p:nvPr>
            <p:ph idx="10"/>
          </p:nvPr>
        </p:nvSpPr>
        <p:spPr>
          <a:xfrm>
            <a:off x="467544" y="2492895"/>
            <a:ext cx="8229600" cy="3960441"/>
          </a:xfrm>
        </p:spPr>
        <p:txBody>
          <a:bodyPr>
            <a:normAutofit fontScale="92500" lnSpcReduction="20000"/>
          </a:bodyPr>
          <a:lstStyle/>
          <a:p>
            <a:r>
              <a:rPr lang="cs-CZ" dirty="0"/>
              <a:t>ekonomická výhodnost</a:t>
            </a:r>
          </a:p>
          <a:p>
            <a:pPr lvl="1"/>
            <a:r>
              <a:rPr lang="cs-CZ" dirty="0"/>
              <a:t>nejvýhodnějšího poměru nabídkové ceny a kvality (nákladů životního cyklu)</a:t>
            </a:r>
          </a:p>
          <a:p>
            <a:pPr lvl="1"/>
            <a:r>
              <a:rPr lang="cs-CZ" dirty="0"/>
              <a:t>cena</a:t>
            </a:r>
          </a:p>
          <a:p>
            <a:pPr lvl="1"/>
            <a:r>
              <a:rPr lang="cs-CZ" dirty="0"/>
              <a:t>kvalita</a:t>
            </a:r>
          </a:p>
          <a:p>
            <a:r>
              <a:rPr lang="cs-CZ" dirty="0"/>
              <a:t>pravidla pro hodnocení nabídek</a:t>
            </a:r>
          </a:p>
          <a:p>
            <a:pPr lvl="1"/>
            <a:r>
              <a:rPr lang="cs-CZ" dirty="0"/>
              <a:t>kritéria hodnocení</a:t>
            </a:r>
          </a:p>
          <a:p>
            <a:pPr lvl="1"/>
            <a:r>
              <a:rPr lang="cs-CZ" dirty="0"/>
              <a:t>metoda vyhodnocení nabídek v jednotlivých kritériích</a:t>
            </a:r>
          </a:p>
          <a:p>
            <a:pPr lvl="1"/>
            <a:r>
              <a:rPr lang="cs-CZ" dirty="0"/>
              <a:t>váha nebo jiný matematický vztah mezi kritérii</a:t>
            </a:r>
          </a:p>
          <a:p>
            <a:endParaRPr lang="cs-CZ" dirty="0"/>
          </a:p>
          <a:p>
            <a:pPr lvl="1"/>
            <a:endParaRPr lang="cs-CZ" dirty="0"/>
          </a:p>
        </p:txBody>
      </p:sp>
    </p:spTree>
    <p:extLst>
      <p:ext uri="{BB962C8B-B14F-4D97-AF65-F5344CB8AC3E}">
        <p14:creationId xmlns:p14="http://schemas.microsoft.com/office/powerpoint/2010/main" val="102093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21EFB4-6D71-406F-9D22-120AD3B9CF44}"/>
              </a:ext>
            </a:extLst>
          </p:cNvPr>
          <p:cNvSpPr>
            <a:spLocks noGrp="1"/>
          </p:cNvSpPr>
          <p:nvPr>
            <p:ph type="title"/>
          </p:nvPr>
        </p:nvSpPr>
        <p:spPr/>
        <p:txBody>
          <a:bodyPr/>
          <a:lstStyle/>
          <a:p>
            <a:r>
              <a:rPr lang="cs-CZ" dirty="0"/>
              <a:t>17. </a:t>
            </a:r>
            <a:r>
              <a:rPr lang="pl-PL" dirty="0"/>
              <a:t>Co je to výběr dodavatele a co po něm následuje?</a:t>
            </a:r>
            <a:endParaRPr lang="cs-CZ" dirty="0"/>
          </a:p>
        </p:txBody>
      </p:sp>
      <p:sp>
        <p:nvSpPr>
          <p:cNvPr id="3" name="Zástupný obsah 2">
            <a:extLst>
              <a:ext uri="{FF2B5EF4-FFF2-40B4-BE49-F238E27FC236}">
                <a16:creationId xmlns:a16="http://schemas.microsoft.com/office/drawing/2014/main" id="{4D2CC857-6677-41CA-9451-AEDCF29095E3}"/>
              </a:ext>
            </a:extLst>
          </p:cNvPr>
          <p:cNvSpPr>
            <a:spLocks noGrp="1"/>
          </p:cNvSpPr>
          <p:nvPr>
            <p:ph idx="10"/>
          </p:nvPr>
        </p:nvSpPr>
        <p:spPr>
          <a:xfrm>
            <a:off x="467544" y="2420887"/>
            <a:ext cx="8229600" cy="4032449"/>
          </a:xfrm>
        </p:spPr>
        <p:txBody>
          <a:bodyPr/>
          <a:lstStyle/>
          <a:p>
            <a:r>
              <a:rPr lang="cs-CZ" dirty="0"/>
              <a:t>vybraný dodavatel</a:t>
            </a:r>
          </a:p>
          <a:p>
            <a:r>
              <a:rPr lang="cs-CZ" dirty="0"/>
              <a:t>originály dokladů o kvalifikaci</a:t>
            </a:r>
          </a:p>
          <a:p>
            <a:r>
              <a:rPr lang="cs-CZ" dirty="0"/>
              <a:t>skutečný majitel</a:t>
            </a:r>
          </a:p>
          <a:p>
            <a:r>
              <a:rPr lang="cs-CZ" dirty="0"/>
              <a:t>oznámení o výběru</a:t>
            </a:r>
          </a:p>
          <a:p>
            <a:r>
              <a:rPr lang="cs-CZ" dirty="0"/>
              <a:t>zákaz uzavřít smlouvu</a:t>
            </a:r>
          </a:p>
          <a:p>
            <a:r>
              <a:rPr lang="cs-CZ" dirty="0"/>
              <a:t>uzavření smlouvy</a:t>
            </a:r>
          </a:p>
          <a:p>
            <a:r>
              <a:rPr lang="cs-CZ" dirty="0"/>
              <a:t>uveřejnění</a:t>
            </a:r>
          </a:p>
          <a:p>
            <a:endParaRPr lang="cs-CZ" dirty="0"/>
          </a:p>
        </p:txBody>
      </p:sp>
    </p:spTree>
    <p:extLst>
      <p:ext uri="{BB962C8B-B14F-4D97-AF65-F5344CB8AC3E}">
        <p14:creationId xmlns:p14="http://schemas.microsoft.com/office/powerpoint/2010/main" val="21980142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A421B9-58D2-4B8B-A5E0-51A24F37AD02}"/>
              </a:ext>
            </a:extLst>
          </p:cNvPr>
          <p:cNvSpPr>
            <a:spLocks noGrp="1"/>
          </p:cNvSpPr>
          <p:nvPr>
            <p:ph type="title"/>
          </p:nvPr>
        </p:nvSpPr>
        <p:spPr/>
        <p:txBody>
          <a:bodyPr/>
          <a:lstStyle/>
          <a:p>
            <a:r>
              <a:rPr lang="cs-CZ" dirty="0"/>
              <a:t>18. Jaké změny závazků ze smlouvy na veřejnou zakázku jsou možné podle § 222?</a:t>
            </a:r>
          </a:p>
        </p:txBody>
      </p:sp>
      <p:sp>
        <p:nvSpPr>
          <p:cNvPr id="3" name="Zástupný obsah 2">
            <a:extLst>
              <a:ext uri="{FF2B5EF4-FFF2-40B4-BE49-F238E27FC236}">
                <a16:creationId xmlns:a16="http://schemas.microsoft.com/office/drawing/2014/main" id="{62F4AA6C-D5B3-414D-8EFE-0B1B20227503}"/>
              </a:ext>
            </a:extLst>
          </p:cNvPr>
          <p:cNvSpPr>
            <a:spLocks noGrp="1"/>
          </p:cNvSpPr>
          <p:nvPr>
            <p:ph idx="10"/>
          </p:nvPr>
        </p:nvSpPr>
        <p:spPr>
          <a:xfrm>
            <a:off x="467544" y="2852936"/>
            <a:ext cx="8229600" cy="3744416"/>
          </a:xfrm>
        </p:spPr>
        <p:txBody>
          <a:bodyPr>
            <a:normAutofit fontScale="92500" lnSpcReduction="20000"/>
          </a:bodyPr>
          <a:lstStyle/>
          <a:p>
            <a:r>
              <a:rPr lang="cs-CZ" dirty="0"/>
              <a:t>podstatná</a:t>
            </a:r>
          </a:p>
          <a:p>
            <a:r>
              <a:rPr lang="cs-CZ" dirty="0"/>
              <a:t>za podstatnou změnu závazku ze smlouvy na veřejnou zakázku se nepovažuje …</a:t>
            </a:r>
          </a:p>
          <a:p>
            <a:pPr lvl="1"/>
            <a:r>
              <a:rPr lang="cs-CZ" dirty="0"/>
              <a:t>vyhrazené</a:t>
            </a:r>
          </a:p>
          <a:p>
            <a:pPr lvl="1"/>
            <a:r>
              <a:rPr lang="cs-CZ" dirty="0"/>
              <a:t>malého rozsahu</a:t>
            </a:r>
          </a:p>
          <a:p>
            <a:pPr lvl="1"/>
            <a:r>
              <a:rPr lang="cs-CZ" dirty="0"/>
              <a:t>dodatečné</a:t>
            </a:r>
          </a:p>
          <a:p>
            <a:pPr lvl="1"/>
            <a:r>
              <a:rPr lang="cs-CZ" dirty="0"/>
              <a:t>nepředvídatelné</a:t>
            </a:r>
          </a:p>
          <a:p>
            <a:pPr lvl="1"/>
            <a:r>
              <a:rPr lang="cs-CZ" dirty="0"/>
              <a:t>záměna u stavebních prací</a:t>
            </a:r>
          </a:p>
          <a:p>
            <a:pPr lvl="1"/>
            <a:r>
              <a:rPr lang="cs-CZ" dirty="0"/>
              <a:t>nástupnictví</a:t>
            </a:r>
          </a:p>
          <a:p>
            <a:pPr lvl="1"/>
            <a:endParaRPr lang="cs-CZ" dirty="0"/>
          </a:p>
          <a:p>
            <a:endParaRPr lang="cs-CZ" dirty="0"/>
          </a:p>
        </p:txBody>
      </p:sp>
    </p:spTree>
    <p:extLst>
      <p:ext uri="{BB962C8B-B14F-4D97-AF65-F5344CB8AC3E}">
        <p14:creationId xmlns:p14="http://schemas.microsoft.com/office/powerpoint/2010/main" val="1923339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57045A-4823-4418-BD4A-DCE60378D103}"/>
              </a:ext>
            </a:extLst>
          </p:cNvPr>
          <p:cNvSpPr>
            <a:spLocks noGrp="1"/>
          </p:cNvSpPr>
          <p:nvPr>
            <p:ph type="title"/>
          </p:nvPr>
        </p:nvSpPr>
        <p:spPr/>
        <p:txBody>
          <a:bodyPr/>
          <a:lstStyle/>
          <a:p>
            <a:r>
              <a:rPr lang="cs-CZ" dirty="0"/>
              <a:t>19. Jaké jsou dva hlavní způsoby uveřejňovaní informací o veřejných zakázkách? </a:t>
            </a:r>
          </a:p>
        </p:txBody>
      </p:sp>
      <p:sp>
        <p:nvSpPr>
          <p:cNvPr id="3" name="Zástupný obsah 2">
            <a:extLst>
              <a:ext uri="{FF2B5EF4-FFF2-40B4-BE49-F238E27FC236}">
                <a16:creationId xmlns:a16="http://schemas.microsoft.com/office/drawing/2014/main" id="{620243F8-B783-4DDE-90C6-0FFF5AD316F5}"/>
              </a:ext>
            </a:extLst>
          </p:cNvPr>
          <p:cNvSpPr>
            <a:spLocks noGrp="1"/>
          </p:cNvSpPr>
          <p:nvPr>
            <p:ph idx="10"/>
          </p:nvPr>
        </p:nvSpPr>
        <p:spPr>
          <a:xfrm>
            <a:off x="467544" y="3068960"/>
            <a:ext cx="8229600" cy="3384376"/>
          </a:xfrm>
        </p:spPr>
        <p:txBody>
          <a:bodyPr>
            <a:normAutofit/>
          </a:bodyPr>
          <a:lstStyle/>
          <a:p>
            <a:r>
              <a:rPr lang="cs-CZ" dirty="0"/>
              <a:t>Věstník veřejných  zakázek</a:t>
            </a:r>
          </a:p>
          <a:p>
            <a:r>
              <a:rPr lang="cs-CZ" dirty="0"/>
              <a:t>profily zadavatelů</a:t>
            </a:r>
          </a:p>
        </p:txBody>
      </p:sp>
    </p:spTree>
    <p:extLst>
      <p:ext uri="{BB962C8B-B14F-4D97-AF65-F5344CB8AC3E}">
        <p14:creationId xmlns:p14="http://schemas.microsoft.com/office/powerpoint/2010/main" val="3593661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Otázky a podklady</a:t>
            </a:r>
          </a:p>
        </p:txBody>
      </p:sp>
      <p:sp>
        <p:nvSpPr>
          <p:cNvPr id="3" name="Zástupný symbol pro obsah 2"/>
          <p:cNvSpPr>
            <a:spLocks noGrp="1"/>
          </p:cNvSpPr>
          <p:nvPr>
            <p:ph idx="10"/>
          </p:nvPr>
        </p:nvSpPr>
        <p:spPr/>
        <p:txBody>
          <a:bodyPr/>
          <a:lstStyle/>
          <a:p>
            <a:pPr marL="0" indent="0">
              <a:buNone/>
            </a:pPr>
            <a:r>
              <a:rPr lang="cs-CZ" dirty="0">
                <a:hlinkClick r:id="rId3"/>
              </a:rPr>
              <a:t>Zkušební otázky a odborná literatura - Státní služba (mvcr.cz)</a:t>
            </a:r>
            <a:endParaRPr lang="cs-CZ" dirty="0"/>
          </a:p>
          <a:p>
            <a:r>
              <a:rPr lang="cs-CZ" dirty="0"/>
              <a:t>seznam zkušebních otázek</a:t>
            </a:r>
          </a:p>
          <a:p>
            <a:r>
              <a:rPr lang="cs-CZ" dirty="0"/>
              <a:t>seznam odborné literatury</a:t>
            </a:r>
          </a:p>
          <a:p>
            <a:r>
              <a:rPr lang="cs-CZ" dirty="0"/>
              <a:t>studijní texty</a:t>
            </a:r>
          </a:p>
          <a:p>
            <a:pPr marL="0" indent="0">
              <a:buNone/>
            </a:pPr>
            <a:r>
              <a:rPr lang="pl-PL" dirty="0"/>
              <a:t>platnost od 18. 1. 2023</a:t>
            </a:r>
            <a:endParaRPr lang="cs-CZ" dirty="0"/>
          </a:p>
        </p:txBody>
      </p:sp>
    </p:spTree>
    <p:extLst>
      <p:ext uri="{BB962C8B-B14F-4D97-AF65-F5344CB8AC3E}">
        <p14:creationId xmlns:p14="http://schemas.microsoft.com/office/powerpoint/2010/main" val="552374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81BDC4-BAE0-42A1-905E-61CE3BFEEF58}"/>
              </a:ext>
            </a:extLst>
          </p:cNvPr>
          <p:cNvSpPr>
            <a:spLocks noGrp="1"/>
          </p:cNvSpPr>
          <p:nvPr>
            <p:ph type="title"/>
          </p:nvPr>
        </p:nvSpPr>
        <p:spPr/>
        <p:txBody>
          <a:bodyPr/>
          <a:lstStyle/>
          <a:p>
            <a:r>
              <a:rPr lang="cs-CZ" dirty="0"/>
              <a:t>19. Jaké druhy dokumentů a informací jsou uveřejňovány prostřednictvím elektronických nástrojů?</a:t>
            </a:r>
          </a:p>
        </p:txBody>
      </p:sp>
      <p:sp>
        <p:nvSpPr>
          <p:cNvPr id="3" name="Zástupný obsah 2">
            <a:extLst>
              <a:ext uri="{FF2B5EF4-FFF2-40B4-BE49-F238E27FC236}">
                <a16:creationId xmlns:a16="http://schemas.microsoft.com/office/drawing/2014/main" id="{117E50B6-5EB9-48D2-9211-D697CAA4291D}"/>
              </a:ext>
            </a:extLst>
          </p:cNvPr>
          <p:cNvSpPr>
            <a:spLocks noGrp="1"/>
          </p:cNvSpPr>
          <p:nvPr>
            <p:ph idx="10"/>
          </p:nvPr>
        </p:nvSpPr>
        <p:spPr>
          <a:xfrm>
            <a:off x="467544" y="3068959"/>
            <a:ext cx="8229600" cy="3384377"/>
          </a:xfrm>
        </p:spPr>
        <p:txBody>
          <a:bodyPr/>
          <a:lstStyle/>
          <a:p>
            <a:r>
              <a:rPr lang="cs-CZ" dirty="0"/>
              <a:t>věstníky</a:t>
            </a:r>
          </a:p>
          <a:p>
            <a:pPr lvl="1"/>
            <a:r>
              <a:rPr lang="cs-CZ" dirty="0"/>
              <a:t>formuláře</a:t>
            </a:r>
          </a:p>
          <a:p>
            <a:r>
              <a:rPr lang="cs-CZ" dirty="0"/>
              <a:t>profil zadavatele</a:t>
            </a:r>
          </a:p>
          <a:p>
            <a:pPr lvl="1"/>
            <a:r>
              <a:rPr lang="cs-CZ" dirty="0"/>
              <a:t>zadávací dokumentace</a:t>
            </a:r>
          </a:p>
          <a:p>
            <a:pPr lvl="1"/>
            <a:r>
              <a:rPr lang="cs-CZ" dirty="0"/>
              <a:t>vysvětlení</a:t>
            </a:r>
          </a:p>
          <a:p>
            <a:pPr lvl="1"/>
            <a:r>
              <a:rPr lang="cs-CZ" dirty="0"/>
              <a:t>smlouva</a:t>
            </a:r>
          </a:p>
          <a:p>
            <a:pPr lvl="1"/>
            <a:r>
              <a:rPr lang="cs-CZ" dirty="0"/>
              <a:t>písemná zpráva</a:t>
            </a:r>
          </a:p>
          <a:p>
            <a:pPr lvl="1"/>
            <a:endParaRPr lang="cs-CZ" dirty="0"/>
          </a:p>
          <a:p>
            <a:pPr lvl="1"/>
            <a:endParaRPr lang="cs-CZ" dirty="0"/>
          </a:p>
        </p:txBody>
      </p:sp>
    </p:spTree>
    <p:extLst>
      <p:ext uri="{BB962C8B-B14F-4D97-AF65-F5344CB8AC3E}">
        <p14:creationId xmlns:p14="http://schemas.microsoft.com/office/powerpoint/2010/main" val="11067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FFC94F-6E95-46E1-9BA6-910C3AA9957A}"/>
              </a:ext>
            </a:extLst>
          </p:cNvPr>
          <p:cNvSpPr>
            <a:spLocks noGrp="1"/>
          </p:cNvSpPr>
          <p:nvPr>
            <p:ph type="title"/>
          </p:nvPr>
        </p:nvSpPr>
        <p:spPr/>
        <p:txBody>
          <a:bodyPr/>
          <a:lstStyle/>
          <a:p>
            <a:r>
              <a:rPr lang="cs-CZ" dirty="0"/>
              <a:t>19. Jaká je povinná podmínka pro využívání profilu zadavatele?</a:t>
            </a:r>
          </a:p>
        </p:txBody>
      </p:sp>
      <p:sp>
        <p:nvSpPr>
          <p:cNvPr id="3" name="Zástupný obsah 2">
            <a:extLst>
              <a:ext uri="{FF2B5EF4-FFF2-40B4-BE49-F238E27FC236}">
                <a16:creationId xmlns:a16="http://schemas.microsoft.com/office/drawing/2014/main" id="{F1A10EA1-B63E-4BE9-B301-C082A836089E}"/>
              </a:ext>
            </a:extLst>
          </p:cNvPr>
          <p:cNvSpPr>
            <a:spLocks noGrp="1"/>
          </p:cNvSpPr>
          <p:nvPr>
            <p:ph idx="10"/>
          </p:nvPr>
        </p:nvSpPr>
        <p:spPr>
          <a:xfrm>
            <a:off x="467544" y="2636911"/>
            <a:ext cx="8229600" cy="3816425"/>
          </a:xfrm>
        </p:spPr>
        <p:txBody>
          <a:bodyPr/>
          <a:lstStyle/>
          <a:p>
            <a:r>
              <a:rPr lang="cs-CZ" dirty="0"/>
              <a:t>počet</a:t>
            </a:r>
          </a:p>
          <a:p>
            <a:r>
              <a:rPr lang="cs-CZ" dirty="0"/>
              <a:t>uveřejnění adresy </a:t>
            </a:r>
          </a:p>
        </p:txBody>
      </p:sp>
    </p:spTree>
    <p:extLst>
      <p:ext uri="{BB962C8B-B14F-4D97-AF65-F5344CB8AC3E}">
        <p14:creationId xmlns:p14="http://schemas.microsoft.com/office/powerpoint/2010/main" val="26588391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4810AE-BF0E-4326-93B8-1DD07CB6F544}"/>
              </a:ext>
            </a:extLst>
          </p:cNvPr>
          <p:cNvSpPr>
            <a:spLocks noGrp="1"/>
          </p:cNvSpPr>
          <p:nvPr>
            <p:ph type="title"/>
          </p:nvPr>
        </p:nvSpPr>
        <p:spPr/>
        <p:txBody>
          <a:bodyPr/>
          <a:lstStyle/>
          <a:p>
            <a:r>
              <a:rPr lang="cs-CZ" dirty="0"/>
              <a:t>20. Co je to elektronický nástroj a jaké jsou druhy elektronických nástrojů? </a:t>
            </a:r>
          </a:p>
        </p:txBody>
      </p:sp>
      <p:sp>
        <p:nvSpPr>
          <p:cNvPr id="3" name="Zástupný obsah 2">
            <a:extLst>
              <a:ext uri="{FF2B5EF4-FFF2-40B4-BE49-F238E27FC236}">
                <a16:creationId xmlns:a16="http://schemas.microsoft.com/office/drawing/2014/main" id="{81A46190-9F0D-4F2F-B01A-C12F577F0F07}"/>
              </a:ext>
            </a:extLst>
          </p:cNvPr>
          <p:cNvSpPr>
            <a:spLocks noGrp="1"/>
          </p:cNvSpPr>
          <p:nvPr>
            <p:ph idx="10"/>
          </p:nvPr>
        </p:nvSpPr>
        <p:spPr>
          <a:xfrm>
            <a:off x="467544" y="2564905"/>
            <a:ext cx="8229600" cy="3888432"/>
          </a:xfrm>
        </p:spPr>
        <p:txBody>
          <a:bodyPr>
            <a:normAutofit/>
          </a:bodyPr>
          <a:lstStyle/>
          <a:p>
            <a:r>
              <a:rPr lang="cs-CZ" dirty="0"/>
              <a:t>elektronický nástroj</a:t>
            </a:r>
          </a:p>
          <a:p>
            <a:pPr lvl="1"/>
            <a:r>
              <a:rPr lang="cs-CZ" dirty="0"/>
              <a:t>programové vybavení</a:t>
            </a:r>
          </a:p>
          <a:p>
            <a:pPr lvl="1"/>
            <a:r>
              <a:rPr lang="cs-CZ" dirty="0"/>
              <a:t>spojené se sítí</a:t>
            </a:r>
          </a:p>
          <a:p>
            <a:pPr lvl="1"/>
            <a:r>
              <a:rPr lang="cs-CZ" dirty="0"/>
              <a:t>příjem nabídek … v elektronické podobě</a:t>
            </a:r>
          </a:p>
          <a:p>
            <a:r>
              <a:rPr lang="cs-CZ" dirty="0"/>
              <a:t>komerční x nekomerční </a:t>
            </a:r>
          </a:p>
        </p:txBody>
      </p:sp>
    </p:spTree>
    <p:extLst>
      <p:ext uri="{BB962C8B-B14F-4D97-AF65-F5344CB8AC3E}">
        <p14:creationId xmlns:p14="http://schemas.microsoft.com/office/powerpoint/2010/main" val="16249276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0F5BC8-5680-4263-B91F-6E1E16F2985E}"/>
              </a:ext>
            </a:extLst>
          </p:cNvPr>
          <p:cNvSpPr>
            <a:spLocks noGrp="1"/>
          </p:cNvSpPr>
          <p:nvPr>
            <p:ph type="title"/>
          </p:nvPr>
        </p:nvSpPr>
        <p:spPr/>
        <p:txBody>
          <a:bodyPr/>
          <a:lstStyle/>
          <a:p>
            <a:r>
              <a:rPr lang="cs-CZ" dirty="0"/>
              <a:t>20. Co znamená elektronické zadávání veřejných zakázek?</a:t>
            </a:r>
          </a:p>
        </p:txBody>
      </p:sp>
      <p:sp>
        <p:nvSpPr>
          <p:cNvPr id="3" name="Zástupný obsah 2">
            <a:extLst>
              <a:ext uri="{FF2B5EF4-FFF2-40B4-BE49-F238E27FC236}">
                <a16:creationId xmlns:a16="http://schemas.microsoft.com/office/drawing/2014/main" id="{318D43B6-5D80-40E0-98EC-6ED70CD78B61}"/>
              </a:ext>
            </a:extLst>
          </p:cNvPr>
          <p:cNvSpPr>
            <a:spLocks noGrp="1"/>
          </p:cNvSpPr>
          <p:nvPr>
            <p:ph idx="10"/>
          </p:nvPr>
        </p:nvSpPr>
        <p:spPr>
          <a:xfrm>
            <a:off x="467544" y="2492895"/>
            <a:ext cx="8229600" cy="3960441"/>
          </a:xfrm>
        </p:spPr>
        <p:txBody>
          <a:bodyPr/>
          <a:lstStyle/>
          <a:p>
            <a:r>
              <a:rPr lang="cs-CZ" dirty="0"/>
              <a:t>písemně X ústně</a:t>
            </a:r>
          </a:p>
          <a:p>
            <a:r>
              <a:rPr lang="cs-CZ" dirty="0"/>
              <a:t>povinnost komunikovat elektronicky</a:t>
            </a:r>
          </a:p>
        </p:txBody>
      </p:sp>
    </p:spTree>
    <p:extLst>
      <p:ext uri="{BB962C8B-B14F-4D97-AF65-F5344CB8AC3E}">
        <p14:creationId xmlns:p14="http://schemas.microsoft.com/office/powerpoint/2010/main" val="23772500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E0F8FD-5D43-4828-8050-646D9EDF0183}"/>
              </a:ext>
            </a:extLst>
          </p:cNvPr>
          <p:cNvSpPr>
            <a:spLocks noGrp="1"/>
          </p:cNvSpPr>
          <p:nvPr>
            <p:ph type="title"/>
          </p:nvPr>
        </p:nvSpPr>
        <p:spPr/>
        <p:txBody>
          <a:bodyPr/>
          <a:lstStyle/>
          <a:p>
            <a:r>
              <a:rPr lang="cs-CZ" dirty="0"/>
              <a:t>20. Co znamená certifikát shody?</a:t>
            </a:r>
          </a:p>
        </p:txBody>
      </p:sp>
      <p:sp>
        <p:nvSpPr>
          <p:cNvPr id="3" name="Zástupný obsah 2">
            <a:extLst>
              <a:ext uri="{FF2B5EF4-FFF2-40B4-BE49-F238E27FC236}">
                <a16:creationId xmlns:a16="http://schemas.microsoft.com/office/drawing/2014/main" id="{559D7DEE-D731-4EF8-83E0-89D963056CF0}"/>
              </a:ext>
            </a:extLst>
          </p:cNvPr>
          <p:cNvSpPr>
            <a:spLocks noGrp="1"/>
          </p:cNvSpPr>
          <p:nvPr>
            <p:ph idx="10"/>
          </p:nvPr>
        </p:nvSpPr>
        <p:spPr/>
        <p:txBody>
          <a:bodyPr/>
          <a:lstStyle/>
          <a:p>
            <a:r>
              <a:rPr lang="cs-CZ" dirty="0"/>
              <a:t>odpovědnost zadavatele</a:t>
            </a:r>
          </a:p>
          <a:p>
            <a:r>
              <a:rPr lang="cs-CZ" dirty="0"/>
              <a:t>lze vždy prokázat certifikátem shody</a:t>
            </a:r>
          </a:p>
          <a:p>
            <a:r>
              <a:rPr lang="cs-CZ" dirty="0"/>
              <a:t>prostředí, funkcionalita</a:t>
            </a:r>
          </a:p>
        </p:txBody>
      </p:sp>
    </p:spTree>
    <p:extLst>
      <p:ext uri="{BB962C8B-B14F-4D97-AF65-F5344CB8AC3E}">
        <p14:creationId xmlns:p14="http://schemas.microsoft.com/office/powerpoint/2010/main" val="2514377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51F2C8-7C84-47CE-B7AD-A72C4D338CC3}"/>
              </a:ext>
            </a:extLst>
          </p:cNvPr>
          <p:cNvSpPr>
            <a:spLocks noGrp="1"/>
          </p:cNvSpPr>
          <p:nvPr>
            <p:ph type="title"/>
          </p:nvPr>
        </p:nvSpPr>
        <p:spPr>
          <a:xfrm>
            <a:off x="467544" y="3176972"/>
            <a:ext cx="8291264" cy="504056"/>
          </a:xfrm>
        </p:spPr>
        <p:txBody>
          <a:bodyPr/>
          <a:lstStyle/>
          <a:p>
            <a:pPr algn="ctr"/>
            <a:r>
              <a:rPr lang="cs-CZ" dirty="0"/>
              <a:t>Děkuji za pozornost.</a:t>
            </a:r>
          </a:p>
        </p:txBody>
      </p:sp>
      <p:sp>
        <p:nvSpPr>
          <p:cNvPr id="3" name="Zástupný obsah 2">
            <a:extLst>
              <a:ext uri="{FF2B5EF4-FFF2-40B4-BE49-F238E27FC236}">
                <a16:creationId xmlns:a16="http://schemas.microsoft.com/office/drawing/2014/main" id="{323E2D22-4F36-4D32-BC7E-019F50D46BC2}"/>
              </a:ext>
            </a:extLst>
          </p:cNvPr>
          <p:cNvSpPr>
            <a:spLocks noGrp="1"/>
          </p:cNvSpPr>
          <p:nvPr>
            <p:ph idx="10"/>
          </p:nvPr>
        </p:nvSpPr>
        <p:spPr/>
        <p:txBody>
          <a:bodyPr/>
          <a:lstStyle/>
          <a:p>
            <a:endParaRPr lang="cs-CZ"/>
          </a:p>
        </p:txBody>
      </p:sp>
    </p:spTree>
    <p:extLst>
      <p:ext uri="{BB962C8B-B14F-4D97-AF65-F5344CB8AC3E}">
        <p14:creationId xmlns:p14="http://schemas.microsoft.com/office/powerpoint/2010/main" val="573321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DD4727-A9D6-4A20-A20C-A0C180690C2D}"/>
              </a:ext>
            </a:extLst>
          </p:cNvPr>
          <p:cNvSpPr>
            <a:spLocks noGrp="1"/>
          </p:cNvSpPr>
          <p:nvPr>
            <p:ph type="title"/>
          </p:nvPr>
        </p:nvSpPr>
        <p:spPr/>
        <p:txBody>
          <a:bodyPr/>
          <a:lstStyle/>
          <a:p>
            <a:r>
              <a:rPr lang="cs-CZ" dirty="0"/>
              <a:t>1. </a:t>
            </a:r>
            <a:r>
              <a:rPr lang="pl-PL" dirty="0"/>
              <a:t>Které osoby zákon označuje za zadavatele?</a:t>
            </a:r>
            <a:endParaRPr lang="cs-CZ" dirty="0"/>
          </a:p>
        </p:txBody>
      </p:sp>
      <p:sp>
        <p:nvSpPr>
          <p:cNvPr id="3" name="Zástupný obsah 2">
            <a:extLst>
              <a:ext uri="{FF2B5EF4-FFF2-40B4-BE49-F238E27FC236}">
                <a16:creationId xmlns:a16="http://schemas.microsoft.com/office/drawing/2014/main" id="{FC0F0B12-19B7-4E1F-9B93-ED6C0F1D707B}"/>
              </a:ext>
            </a:extLst>
          </p:cNvPr>
          <p:cNvSpPr>
            <a:spLocks noGrp="1"/>
          </p:cNvSpPr>
          <p:nvPr>
            <p:ph idx="10"/>
          </p:nvPr>
        </p:nvSpPr>
        <p:spPr>
          <a:xfrm>
            <a:off x="467544" y="2564903"/>
            <a:ext cx="8229600" cy="3888433"/>
          </a:xfrm>
        </p:spPr>
        <p:txBody>
          <a:bodyPr/>
          <a:lstStyle/>
          <a:p>
            <a:r>
              <a:rPr lang="cs-CZ" dirty="0"/>
              <a:t>zadání veřejné zakázky</a:t>
            </a:r>
          </a:p>
          <a:p>
            <a:r>
              <a:rPr lang="cs-CZ" dirty="0"/>
              <a:t>veřejný zadavatel</a:t>
            </a:r>
          </a:p>
          <a:p>
            <a:r>
              <a:rPr lang="cs-CZ" dirty="0"/>
              <a:t>osoba, která k úhradě použije …</a:t>
            </a:r>
          </a:p>
          <a:p>
            <a:r>
              <a:rPr lang="cs-CZ" dirty="0"/>
              <a:t>osoba při zadávání sektorových …</a:t>
            </a:r>
          </a:p>
          <a:p>
            <a:r>
              <a:rPr lang="cs-CZ" dirty="0"/>
              <a:t>osoba, která zahájila zadávací řízení</a:t>
            </a:r>
          </a:p>
        </p:txBody>
      </p:sp>
    </p:spTree>
    <p:extLst>
      <p:ext uri="{BB962C8B-B14F-4D97-AF65-F5344CB8AC3E}">
        <p14:creationId xmlns:p14="http://schemas.microsoft.com/office/powerpoint/2010/main" val="2988392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D15DBA-AC59-4B1A-AE38-E4D826E92B35}"/>
              </a:ext>
            </a:extLst>
          </p:cNvPr>
          <p:cNvSpPr>
            <a:spLocks noGrp="1"/>
          </p:cNvSpPr>
          <p:nvPr>
            <p:ph type="title"/>
          </p:nvPr>
        </p:nvSpPr>
        <p:spPr/>
        <p:txBody>
          <a:bodyPr/>
          <a:lstStyle/>
          <a:p>
            <a:r>
              <a:rPr lang="cs-CZ" dirty="0"/>
              <a:t>1. Na jaké druhy se dělí veřejné zakázky?</a:t>
            </a:r>
          </a:p>
        </p:txBody>
      </p:sp>
      <p:sp>
        <p:nvSpPr>
          <p:cNvPr id="3" name="Zástupný obsah 2">
            <a:extLst>
              <a:ext uri="{FF2B5EF4-FFF2-40B4-BE49-F238E27FC236}">
                <a16:creationId xmlns:a16="http://schemas.microsoft.com/office/drawing/2014/main" id="{DD8C0AD1-0FF1-4DCD-9623-79A35CC68766}"/>
              </a:ext>
            </a:extLst>
          </p:cNvPr>
          <p:cNvSpPr>
            <a:spLocks noGrp="1"/>
          </p:cNvSpPr>
          <p:nvPr>
            <p:ph idx="10"/>
          </p:nvPr>
        </p:nvSpPr>
        <p:spPr>
          <a:xfrm>
            <a:off x="467544" y="2060848"/>
            <a:ext cx="8229600" cy="4392489"/>
          </a:xfrm>
        </p:spPr>
        <p:txBody>
          <a:bodyPr/>
          <a:lstStyle/>
          <a:p>
            <a:r>
              <a:rPr lang="cs-CZ" dirty="0"/>
              <a:t>dodávky</a:t>
            </a:r>
          </a:p>
          <a:p>
            <a:r>
              <a:rPr lang="cs-CZ" dirty="0"/>
              <a:t>služby</a:t>
            </a:r>
          </a:p>
          <a:p>
            <a:r>
              <a:rPr lang="cs-CZ" dirty="0"/>
              <a:t>stavební práce</a:t>
            </a:r>
          </a:p>
          <a:p>
            <a:r>
              <a:rPr lang="cs-CZ" dirty="0"/>
              <a:t>hlavní předmět veřejné zakázky</a:t>
            </a:r>
          </a:p>
          <a:p>
            <a:pPr lvl="1"/>
            <a:r>
              <a:rPr lang="cs-CZ" dirty="0"/>
              <a:t>vyšší předpokládaná hodnota</a:t>
            </a:r>
          </a:p>
          <a:p>
            <a:pPr lvl="1"/>
            <a:r>
              <a:rPr lang="cs-CZ" dirty="0"/>
              <a:t>účel veřejné zakázky</a:t>
            </a:r>
          </a:p>
          <a:p>
            <a:endParaRPr lang="cs-CZ" dirty="0"/>
          </a:p>
        </p:txBody>
      </p:sp>
    </p:spTree>
    <p:extLst>
      <p:ext uri="{BB962C8B-B14F-4D97-AF65-F5344CB8AC3E}">
        <p14:creationId xmlns:p14="http://schemas.microsoft.com/office/powerpoint/2010/main" val="1211688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84A88C-4DDC-4F99-A784-42382C638D4B}"/>
              </a:ext>
            </a:extLst>
          </p:cNvPr>
          <p:cNvSpPr>
            <a:spLocks noGrp="1"/>
          </p:cNvSpPr>
          <p:nvPr>
            <p:ph type="title"/>
          </p:nvPr>
        </p:nvSpPr>
        <p:spPr/>
        <p:txBody>
          <a:bodyPr/>
          <a:lstStyle/>
          <a:p>
            <a:r>
              <a:rPr lang="cs-CZ" dirty="0"/>
              <a:t>2. Které zásady zadávání veřejných zakázek zákon uvádí a co je jejich obsahem?</a:t>
            </a:r>
          </a:p>
        </p:txBody>
      </p:sp>
      <p:sp>
        <p:nvSpPr>
          <p:cNvPr id="3" name="Zástupný obsah 2">
            <a:extLst>
              <a:ext uri="{FF2B5EF4-FFF2-40B4-BE49-F238E27FC236}">
                <a16:creationId xmlns:a16="http://schemas.microsoft.com/office/drawing/2014/main" id="{E4D1EAFC-3CC9-4EEF-AD3A-BF3A6D65BA9E}"/>
              </a:ext>
            </a:extLst>
          </p:cNvPr>
          <p:cNvSpPr>
            <a:spLocks noGrp="1"/>
          </p:cNvSpPr>
          <p:nvPr>
            <p:ph idx="10"/>
          </p:nvPr>
        </p:nvSpPr>
        <p:spPr>
          <a:xfrm>
            <a:off x="467544" y="2924945"/>
            <a:ext cx="8229600" cy="3528392"/>
          </a:xfrm>
        </p:spPr>
        <p:txBody>
          <a:bodyPr>
            <a:normAutofit fontScale="85000" lnSpcReduction="20000"/>
          </a:bodyPr>
          <a:lstStyle/>
          <a:p>
            <a:r>
              <a:rPr lang="cs-CZ" dirty="0"/>
              <a:t>zásady postupu zadavatele</a:t>
            </a:r>
          </a:p>
          <a:p>
            <a:pPr lvl="1"/>
            <a:r>
              <a:rPr lang="cs-CZ" dirty="0"/>
              <a:t>transparentnost</a:t>
            </a:r>
          </a:p>
          <a:p>
            <a:pPr lvl="1"/>
            <a:r>
              <a:rPr lang="cs-CZ" dirty="0"/>
              <a:t>přiměřenost</a:t>
            </a:r>
          </a:p>
          <a:p>
            <a:pPr lvl="1"/>
            <a:r>
              <a:rPr lang="cs-CZ" dirty="0"/>
              <a:t>rovné zacházení</a:t>
            </a:r>
          </a:p>
          <a:p>
            <a:pPr lvl="1"/>
            <a:r>
              <a:rPr lang="cs-CZ" dirty="0"/>
              <a:t>zákaz diskriminace</a:t>
            </a:r>
          </a:p>
          <a:p>
            <a:pPr lvl="1"/>
            <a:r>
              <a:rPr lang="cs-CZ" dirty="0"/>
              <a:t>zákaz omezovat účast podle sídla</a:t>
            </a:r>
          </a:p>
          <a:p>
            <a:pPr lvl="1"/>
            <a:r>
              <a:rPr lang="cs-CZ" dirty="0"/>
              <a:t>sociálně odpovědné zadávání</a:t>
            </a:r>
          </a:p>
          <a:p>
            <a:pPr lvl="1"/>
            <a:r>
              <a:rPr lang="cs-CZ" dirty="0"/>
              <a:t>environmentálně odpovědné zadávání</a:t>
            </a:r>
          </a:p>
          <a:p>
            <a:pPr lvl="1"/>
            <a:r>
              <a:rPr lang="cs-CZ" dirty="0"/>
              <a:t>inovace</a:t>
            </a:r>
          </a:p>
          <a:p>
            <a:pPr lvl="1"/>
            <a:endParaRPr lang="cs-CZ" dirty="0"/>
          </a:p>
          <a:p>
            <a:endParaRPr lang="cs-CZ" dirty="0"/>
          </a:p>
        </p:txBody>
      </p:sp>
    </p:spTree>
    <p:extLst>
      <p:ext uri="{BB962C8B-B14F-4D97-AF65-F5344CB8AC3E}">
        <p14:creationId xmlns:p14="http://schemas.microsoft.com/office/powerpoint/2010/main" val="2163855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EA6088-6378-4B26-97DA-1EAD3833F969}"/>
              </a:ext>
            </a:extLst>
          </p:cNvPr>
          <p:cNvSpPr>
            <a:spLocks noGrp="1"/>
          </p:cNvSpPr>
          <p:nvPr>
            <p:ph type="title"/>
          </p:nvPr>
        </p:nvSpPr>
        <p:spPr/>
        <p:txBody>
          <a:bodyPr/>
          <a:lstStyle/>
          <a:p>
            <a:r>
              <a:rPr lang="pl-PL" dirty="0"/>
              <a:t>3. Co je to předpokládaná hodnota a jak se stanoví?</a:t>
            </a:r>
            <a:endParaRPr lang="cs-CZ" dirty="0"/>
          </a:p>
        </p:txBody>
      </p:sp>
      <p:sp>
        <p:nvSpPr>
          <p:cNvPr id="3" name="Zástupný obsah 2">
            <a:extLst>
              <a:ext uri="{FF2B5EF4-FFF2-40B4-BE49-F238E27FC236}">
                <a16:creationId xmlns:a16="http://schemas.microsoft.com/office/drawing/2014/main" id="{D2D84DF9-9ECF-4A51-AED1-00717353AE4D}"/>
              </a:ext>
            </a:extLst>
          </p:cNvPr>
          <p:cNvSpPr>
            <a:spLocks noGrp="1"/>
          </p:cNvSpPr>
          <p:nvPr>
            <p:ph idx="10"/>
          </p:nvPr>
        </p:nvSpPr>
        <p:spPr>
          <a:xfrm>
            <a:off x="467544" y="2636911"/>
            <a:ext cx="8229600" cy="3816425"/>
          </a:xfrm>
        </p:spPr>
        <p:txBody>
          <a:bodyPr/>
          <a:lstStyle/>
          <a:p>
            <a:r>
              <a:rPr lang="cs-CZ" dirty="0"/>
              <a:t>předpokládaná hodnota</a:t>
            </a:r>
          </a:p>
          <a:p>
            <a:pPr lvl="1"/>
            <a:r>
              <a:rPr lang="cs-CZ" dirty="0"/>
              <a:t>veřejné zakázky</a:t>
            </a:r>
          </a:p>
          <a:p>
            <a:pPr lvl="1"/>
            <a:r>
              <a:rPr lang="cs-CZ" dirty="0"/>
              <a:t>rámcové dohody</a:t>
            </a:r>
          </a:p>
          <a:p>
            <a:pPr lvl="1"/>
            <a:r>
              <a:rPr lang="cs-CZ" dirty="0"/>
              <a:t>dynamického nákupního systému</a:t>
            </a:r>
          </a:p>
          <a:p>
            <a:r>
              <a:rPr lang="cs-CZ" dirty="0"/>
              <a:t>stanovení</a:t>
            </a:r>
          </a:p>
        </p:txBody>
      </p:sp>
    </p:spTree>
    <p:extLst>
      <p:ext uri="{BB962C8B-B14F-4D97-AF65-F5344CB8AC3E}">
        <p14:creationId xmlns:p14="http://schemas.microsoft.com/office/powerpoint/2010/main" val="4004852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937834-5441-4170-A9E6-D7ACA1580F85}"/>
              </a:ext>
            </a:extLst>
          </p:cNvPr>
          <p:cNvSpPr>
            <a:spLocks noGrp="1"/>
          </p:cNvSpPr>
          <p:nvPr>
            <p:ph type="title"/>
          </p:nvPr>
        </p:nvSpPr>
        <p:spPr/>
        <p:txBody>
          <a:bodyPr/>
          <a:lstStyle/>
          <a:p>
            <a:r>
              <a:rPr lang="cs-CZ" dirty="0"/>
              <a:t>3. Jaké jsou režimy veřejných zakázek?</a:t>
            </a:r>
          </a:p>
        </p:txBody>
      </p:sp>
      <p:sp>
        <p:nvSpPr>
          <p:cNvPr id="3" name="Zástupný obsah 2">
            <a:extLst>
              <a:ext uri="{FF2B5EF4-FFF2-40B4-BE49-F238E27FC236}">
                <a16:creationId xmlns:a16="http://schemas.microsoft.com/office/drawing/2014/main" id="{BFDEE959-0048-442A-9A26-61629017DE2F}"/>
              </a:ext>
            </a:extLst>
          </p:cNvPr>
          <p:cNvSpPr>
            <a:spLocks noGrp="1"/>
          </p:cNvSpPr>
          <p:nvPr>
            <p:ph idx="10"/>
          </p:nvPr>
        </p:nvSpPr>
        <p:spPr/>
        <p:txBody>
          <a:bodyPr/>
          <a:lstStyle/>
          <a:p>
            <a:r>
              <a:rPr lang="cs-CZ" dirty="0"/>
              <a:t>nadlimitní</a:t>
            </a:r>
          </a:p>
          <a:p>
            <a:r>
              <a:rPr lang="cs-CZ" dirty="0"/>
              <a:t>podlimitní</a:t>
            </a:r>
          </a:p>
          <a:p>
            <a:r>
              <a:rPr lang="cs-CZ" dirty="0"/>
              <a:t>zjednodušený</a:t>
            </a:r>
          </a:p>
        </p:txBody>
      </p:sp>
    </p:spTree>
    <p:extLst>
      <p:ext uri="{BB962C8B-B14F-4D97-AF65-F5344CB8AC3E}">
        <p14:creationId xmlns:p14="http://schemas.microsoft.com/office/powerpoint/2010/main" val="1610956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2079BE-1436-4F36-8142-9A0EF03575F0}"/>
              </a:ext>
            </a:extLst>
          </p:cNvPr>
          <p:cNvSpPr>
            <a:spLocks noGrp="1"/>
          </p:cNvSpPr>
          <p:nvPr>
            <p:ph type="title"/>
          </p:nvPr>
        </p:nvSpPr>
        <p:spPr/>
        <p:txBody>
          <a:bodyPr/>
          <a:lstStyle/>
          <a:p>
            <a:r>
              <a:rPr lang="cs-CZ" dirty="0"/>
              <a:t>4. Co jsou to předběžné tržní konzultace a kdy se používají?</a:t>
            </a:r>
          </a:p>
        </p:txBody>
      </p:sp>
      <p:sp>
        <p:nvSpPr>
          <p:cNvPr id="3" name="Zástupný obsah 2">
            <a:extLst>
              <a:ext uri="{FF2B5EF4-FFF2-40B4-BE49-F238E27FC236}">
                <a16:creationId xmlns:a16="http://schemas.microsoft.com/office/drawing/2014/main" id="{8820B1B2-D693-4A20-A75C-2637F00EB227}"/>
              </a:ext>
            </a:extLst>
          </p:cNvPr>
          <p:cNvSpPr>
            <a:spLocks noGrp="1"/>
          </p:cNvSpPr>
          <p:nvPr>
            <p:ph idx="10"/>
          </p:nvPr>
        </p:nvSpPr>
        <p:spPr>
          <a:xfrm>
            <a:off x="467544" y="2492895"/>
            <a:ext cx="8229600" cy="3960441"/>
          </a:xfrm>
        </p:spPr>
        <p:txBody>
          <a:bodyPr/>
          <a:lstStyle/>
          <a:p>
            <a:r>
              <a:rPr lang="cs-CZ" dirty="0"/>
              <a:t>předběžné tržní konzultace</a:t>
            </a:r>
          </a:p>
          <a:p>
            <a:pPr lvl="1"/>
            <a:r>
              <a:rPr lang="cs-CZ" dirty="0"/>
              <a:t>předmět</a:t>
            </a:r>
          </a:p>
          <a:p>
            <a:pPr lvl="1"/>
            <a:r>
              <a:rPr lang="cs-CZ" dirty="0"/>
              <a:t>výhody/nevýhody</a:t>
            </a:r>
          </a:p>
          <a:p>
            <a:pPr lvl="1"/>
            <a:r>
              <a:rPr lang="cs-CZ" dirty="0"/>
              <a:t>střet zájmů</a:t>
            </a:r>
          </a:p>
          <a:p>
            <a:pPr lvl="1"/>
            <a:r>
              <a:rPr lang="cs-CZ" dirty="0"/>
              <a:t>dokumentace</a:t>
            </a:r>
          </a:p>
        </p:txBody>
      </p:sp>
    </p:spTree>
    <p:extLst>
      <p:ext uri="{BB962C8B-B14F-4D97-AF65-F5344CB8AC3E}">
        <p14:creationId xmlns:p14="http://schemas.microsoft.com/office/powerpoint/2010/main" val="2167334457"/>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MMR_klas</Template>
  <TotalTime>2961</TotalTime>
  <Words>20248</Words>
  <Application>Microsoft Office PowerPoint</Application>
  <PresentationFormat>Předvádění na obrazovce (4:3)</PresentationFormat>
  <Paragraphs>1077</Paragraphs>
  <Slides>35</Slides>
  <Notes>35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35</vt:i4>
      </vt:variant>
    </vt:vector>
  </HeadingPairs>
  <TitlesOfParts>
    <vt:vector size="39" baseType="lpstr">
      <vt:lpstr>Arial</vt:lpstr>
      <vt:lpstr>Calibri</vt:lpstr>
      <vt:lpstr>Wingdings</vt:lpstr>
      <vt:lpstr>MMR_klas</vt:lpstr>
      <vt:lpstr>Veřejné investování a zadávání veřejných zakázek – přehled právní úpravy k úřednické zkoušce č. 37</vt:lpstr>
      <vt:lpstr>Prezentace aplikace PowerPoint</vt:lpstr>
      <vt:lpstr>Otázky a podklady</vt:lpstr>
      <vt:lpstr>1. Které osoby zákon označuje za zadavatele?</vt:lpstr>
      <vt:lpstr>1. Na jaké druhy se dělí veřejné zakázky?</vt:lpstr>
      <vt:lpstr>2. Které zásady zadávání veřejných zakázek zákon uvádí a co je jejich obsahem?</vt:lpstr>
      <vt:lpstr>3. Co je to předpokládaná hodnota a jak se stanoví?</vt:lpstr>
      <vt:lpstr>3. Jaké jsou režimy veřejných zakázek?</vt:lpstr>
      <vt:lpstr>4. Co jsou to předběžné tržní konzultace a kdy se používají?</vt:lpstr>
      <vt:lpstr>5. Co jsou to zadávací podmínky a zadávací dokumentace? V čem se liší?</vt:lpstr>
      <vt:lpstr>6. Co jsou to podmínky účasti v zadávacím řízení a jak se dělí?</vt:lpstr>
      <vt:lpstr>7. Co je to kvalifikace? </vt:lpstr>
      <vt:lpstr>7. Jaké jsou druhy kvalifikace?</vt:lpstr>
      <vt:lpstr>8. Jaká platí pravidla pro předložení dokladů? </vt:lpstr>
      <vt:lpstr>8. Jak probíhá objasnění nebo doplnění údajů, dokladů, vzorků nebo modelů?</vt:lpstr>
      <vt:lpstr>9. Co to jsou veřejné zakázky malého rozsahu?</vt:lpstr>
      <vt:lpstr>9. Jaká pravidla platí pro zjednodušené podlimitní řízení?</vt:lpstr>
      <vt:lpstr>10. Jaká pravidla platí pro otevřené řízení a užší řízení? V čem se liší?</vt:lpstr>
      <vt:lpstr>11. Jaké jsou podmínky pro použití jednacího řízení s uveřejněním?</vt:lpstr>
      <vt:lpstr>11. Jak probíhá?</vt:lpstr>
      <vt:lpstr>12. Jaké jsou podmínky pro použití jednacího řízení bez uveřejnění?</vt:lpstr>
      <vt:lpstr>13. Co je řízení se soutěžním dialogem a kdy je možné ho použít?</vt:lpstr>
      <vt:lpstr>14. Jaká pravidla platí pro řízení pro zadání veřejné zakázky ve zjednodušeném režimu?</vt:lpstr>
      <vt:lpstr>15. Co je to rámcová dohoda a dynamický nákupní systém?</vt:lpstr>
      <vt:lpstr>15. V čem se liší?</vt:lpstr>
      <vt:lpstr>16. Jaká jsou pravidla pro hodnocení nabídek dle ekonomické výhodnosti?</vt:lpstr>
      <vt:lpstr>17. Co je to výběr dodavatele a co po něm následuje?</vt:lpstr>
      <vt:lpstr>18. Jaké změny závazků ze smlouvy na veřejnou zakázku jsou možné podle § 222?</vt:lpstr>
      <vt:lpstr>19. Jaké jsou dva hlavní způsoby uveřejňovaní informací o veřejných zakázkách? </vt:lpstr>
      <vt:lpstr>19. Jaké druhy dokumentů a informací jsou uveřejňovány prostřednictvím elektronických nástrojů?</vt:lpstr>
      <vt:lpstr>19. Jaká je povinná podmínka pro využívání profilu zadavatele?</vt:lpstr>
      <vt:lpstr>20. Co je to elektronický nástroj a jaké jsou druhy elektronických nástrojů? </vt:lpstr>
      <vt:lpstr>20. Co znamená elektronické zadávání veřejných zakázek?</vt:lpstr>
      <vt:lpstr>20. Co znamená certifikát shody?</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Veřejné investování a zadávání veřejných zakázek – přehled právní úpravy k úřednické zkoušce č. 37</dc:title>
  <dc:creator>Malenková Miluše</dc:creator>
  <cp:lastModifiedBy>Malenková Miluše</cp:lastModifiedBy>
  <cp:revision>120</cp:revision>
  <cp:lastPrinted>2021-10-20T14:51:16Z</cp:lastPrinted>
  <dcterms:created xsi:type="dcterms:W3CDTF">2021-09-16T08:58:14Z</dcterms:created>
  <dcterms:modified xsi:type="dcterms:W3CDTF">2023-09-14T07:22:12Z</dcterms:modified>
</cp:coreProperties>
</file>