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7" r:id="rId11"/>
    <p:sldId id="318" r:id="rId12"/>
    <p:sldId id="269" r:id="rId13"/>
    <p:sldId id="272" r:id="rId14"/>
    <p:sldId id="360" r:id="rId15"/>
    <p:sldId id="275" r:id="rId16"/>
    <p:sldId id="328" r:id="rId17"/>
    <p:sldId id="329" r:id="rId18"/>
    <p:sldId id="361" r:id="rId19"/>
    <p:sldId id="276" r:id="rId20"/>
    <p:sldId id="277" r:id="rId21"/>
    <p:sldId id="278" r:id="rId22"/>
    <p:sldId id="330" r:id="rId23"/>
    <p:sldId id="279" r:id="rId24"/>
    <p:sldId id="331" r:id="rId25"/>
    <p:sldId id="332" r:id="rId26"/>
    <p:sldId id="333" r:id="rId27"/>
    <p:sldId id="335" r:id="rId28"/>
    <p:sldId id="336" r:id="rId29"/>
    <p:sldId id="280" r:id="rId30"/>
    <p:sldId id="337" r:id="rId31"/>
    <p:sldId id="281" r:id="rId32"/>
    <p:sldId id="282" r:id="rId33"/>
    <p:sldId id="319" r:id="rId34"/>
    <p:sldId id="283" r:id="rId35"/>
    <p:sldId id="284" r:id="rId36"/>
    <p:sldId id="285" r:id="rId37"/>
    <p:sldId id="286" r:id="rId38"/>
    <p:sldId id="287" r:id="rId39"/>
    <p:sldId id="362" r:id="rId40"/>
    <p:sldId id="363" r:id="rId41"/>
    <p:sldId id="293" r:id="rId42"/>
    <p:sldId id="294" r:id="rId43"/>
    <p:sldId id="364" r:id="rId44"/>
    <p:sldId id="365" r:id="rId45"/>
    <p:sldId id="303" r:id="rId46"/>
    <p:sldId id="338" r:id="rId47"/>
    <p:sldId id="317" r:id="rId48"/>
    <p:sldId id="316" r:id="rId49"/>
    <p:sldId id="321" r:id="rId50"/>
    <p:sldId id="366" r:id="rId51"/>
    <p:sldId id="367" r:id="rId52"/>
    <p:sldId id="371" r:id="rId53"/>
    <p:sldId id="372" r:id="rId54"/>
    <p:sldId id="373" r:id="rId55"/>
    <p:sldId id="368" r:id="rId56"/>
    <p:sldId id="369" r:id="rId57"/>
    <p:sldId id="374" r:id="rId58"/>
    <p:sldId id="370" r:id="rId59"/>
    <p:sldId id="375" r:id="rId60"/>
    <p:sldId id="376" r:id="rId61"/>
    <p:sldId id="377" r:id="rId62"/>
    <p:sldId id="378" r:id="rId63"/>
    <p:sldId id="315" r:id="rId6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rammová Lucie" initials="SL" lastIdx="1" clrIdx="0">
    <p:extLst>
      <p:ext uri="{19B8F6BF-5375-455C-9EA6-DF929625EA0E}">
        <p15:presenceInfo xmlns:p15="http://schemas.microsoft.com/office/powerpoint/2012/main" userId="S-1-5-21-1453678106-484518242-318601546-115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0" autoAdjust="0"/>
    <p:restoredTop sz="87551" autoAdjust="0"/>
  </p:normalViewPr>
  <p:slideViewPr>
    <p:cSldViewPr>
      <p:cViewPr varScale="1">
        <p:scale>
          <a:sx n="114" d="100"/>
          <a:sy n="114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27.09.2023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750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148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963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877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79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802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71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137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4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019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70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b="1" dirty="0"/>
              <a:t>Kateřina Lisá</a:t>
            </a:r>
            <a:endParaRPr lang="en-US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064896" cy="128930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r"/>
            <a:r>
              <a:rPr lang="cs-CZ" sz="4000" dirty="0"/>
              <a:t>Veřejné zakázky malého rozsahu</a:t>
            </a: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Předpokládaná hodnota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2322660"/>
            <a:ext cx="8291264" cy="4392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PH se stanoví vždy </a:t>
            </a:r>
            <a:r>
              <a:rPr lang="cs-CZ" b="1" dirty="0"/>
              <a:t>bez DPH!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Nutno zahrnout všechna plnění, která mohou vyplývat ze smlouvy na veřejnou zakázku.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PH se stanoví na základě údajů a informací o zakázkách stejného či podobného předmětu plnění, průzkumem trhu, předběžnými tržními konzultacemi, nebo jiným vhodným způsobem.</a:t>
            </a:r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276872"/>
            <a:ext cx="8291264" cy="4176464"/>
          </a:xfrm>
        </p:spPr>
        <p:txBody>
          <a:bodyPr/>
          <a:lstStyle/>
          <a:p>
            <a:r>
              <a:rPr lang="cs-CZ" dirty="0"/>
              <a:t>§ 16 odst. 5 ZZVZ</a:t>
            </a:r>
          </a:p>
          <a:p>
            <a:r>
              <a:rPr lang="cs-CZ" dirty="0"/>
              <a:t>povinnost stanovit předpokládanou hodnotu veřejné zakázky </a:t>
            </a:r>
            <a:r>
              <a:rPr lang="cs-CZ" b="1" dirty="0"/>
              <a:t>k okamžiku zadání veřejné zakázky</a:t>
            </a:r>
            <a:r>
              <a:rPr lang="cs-CZ" dirty="0"/>
              <a:t> (= uzavření smlouvy s vybraným dodavatelem) pokud nebyla zadávána v zadávacím řízení…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Předpokládaná hodnota</a:t>
            </a:r>
          </a:p>
        </p:txBody>
      </p:sp>
    </p:spTree>
    <p:extLst>
      <p:ext uri="{BB962C8B-B14F-4D97-AF65-F5344CB8AC3E}">
        <p14:creationId xmlns:p14="http://schemas.microsoft.com/office/powerpoint/2010/main" val="1883961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Zásady 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536504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cs-CZ" b="1" dirty="0"/>
              <a:t>§ 6 ZZVZ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zadavatel při postupu dodržuje zásady </a:t>
            </a:r>
            <a:r>
              <a:rPr lang="cs-CZ" b="1" dirty="0"/>
              <a:t>transparentnosti</a:t>
            </a:r>
            <a:r>
              <a:rPr lang="cs-CZ" dirty="0"/>
              <a:t> a </a:t>
            </a:r>
            <a:r>
              <a:rPr lang="cs-CZ" b="1" dirty="0"/>
              <a:t>přiměřenosti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zadavatel ve vztahu k dodavatelům musí dodržovat zásadu </a:t>
            </a:r>
            <a:r>
              <a:rPr lang="cs-CZ" b="1" dirty="0"/>
              <a:t>rovného zacházení </a:t>
            </a:r>
            <a:r>
              <a:rPr lang="cs-CZ" dirty="0"/>
              <a:t>a </a:t>
            </a:r>
            <a:r>
              <a:rPr lang="cs-CZ" b="1" dirty="0"/>
              <a:t>zákazu diskriminace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1" dirty="0"/>
              <a:t> </a:t>
            </a:r>
            <a:r>
              <a:rPr lang="cs-CZ" sz="2000" i="1" strike="sngStrike" dirty="0"/>
              <a:t>zadavatel je povinen dodržovat </a:t>
            </a:r>
            <a:r>
              <a:rPr lang="cs-CZ" sz="2000" b="1" i="1" strike="sngStrike" dirty="0"/>
              <a:t>zásady sociálně odpovědného zadávání, environmentálně odpovědného zadávání a inovací </a:t>
            </a:r>
            <a:r>
              <a:rPr lang="cs-CZ" sz="2000" i="1" strike="sngStrike" dirty="0"/>
              <a:t>(pokud to bude vzhledem k povaze a smyslu zakázky možné; postup odůvodnit)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Dohled 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2418038"/>
            <a:ext cx="8291264" cy="3511292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Úřad pro ochranu hospodářské soutěže nepřezkoumává postup zadavatele při zadávání VZMR, ani podle dřívějšího ZVZ ani podle ZZVZ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Úřad pro ochranu hospodářské soutěže se zakázkou zabývá pouze v případě, že byla nesprávně stanovena předpokládaná hodnota, či byla zakázka nedovoleně rozdělena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Možnosti kontroly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2418038"/>
            <a:ext cx="8291264" cy="3511292"/>
          </a:xfrm>
          <a:noFill/>
          <a:ln>
            <a:noFill/>
          </a:ln>
        </p:spPr>
        <p:txBody>
          <a:bodyPr>
            <a:normAutofit/>
          </a:bodyPr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/>
              <a:t>kontrolní orgán zadavatele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/>
              <a:t>poskytovatel dotace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/>
              <a:t>finanční úřad (hrazeno ze státního rozpočtu)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/>
              <a:t>soud</a:t>
            </a:r>
          </a:p>
        </p:txBody>
      </p:sp>
    </p:spTree>
    <p:extLst>
      <p:ext uri="{BB962C8B-B14F-4D97-AF65-F5344CB8AC3E}">
        <p14:creationId xmlns:p14="http://schemas.microsoft.com/office/powerpoint/2010/main" val="3700156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81824" y="2996952"/>
            <a:ext cx="8291264" cy="720080"/>
          </a:xfrm>
        </p:spPr>
        <p:txBody>
          <a:bodyPr/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Kroky při zadání VZMR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4048" y="5373216"/>
            <a:ext cx="3682752" cy="108012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Zadávací dokumentace jsou veškeré písemné dokumenty obsahující zadávací podmínky, sdělované nebo zpřístupňované účastníkům zadávacího řízení při zahájení zadávacího řízení.</a:t>
            </a:r>
          </a:p>
          <a:p>
            <a:r>
              <a:rPr lang="cs-CZ" dirty="0"/>
              <a:t>U VZMR s vyšší předpokládanou hodnotou je nanejvýše vhodné dokumentaci připravit.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Zadávací dokumentace </a:t>
            </a:r>
          </a:p>
        </p:txBody>
      </p:sp>
    </p:spTree>
    <p:extLst>
      <p:ext uri="{BB962C8B-B14F-4D97-AF65-F5344CB8AC3E}">
        <p14:creationId xmlns:p14="http://schemas.microsoft.com/office/powerpoint/2010/main" val="2602357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musí být stanoveny </a:t>
            </a:r>
            <a:r>
              <a:rPr lang="cs-CZ" sz="2600" b="1" dirty="0"/>
              <a:t>v podrobnostech nezbytných pro účast </a:t>
            </a:r>
            <a:r>
              <a:rPr lang="cs-CZ" sz="2600" dirty="0"/>
              <a:t>dodavatele v zadávacím řízení, tj. tak, aby:</a:t>
            </a:r>
          </a:p>
          <a:p>
            <a:pPr marL="806450" indent="-457200">
              <a:buFont typeface="Courier New" panose="02070309020205020404" pitchFamily="49" charset="0"/>
              <a:buChar char="o"/>
            </a:pPr>
            <a:r>
              <a:rPr lang="cs-CZ" sz="2600" dirty="0"/>
              <a:t>na jejich základě </a:t>
            </a:r>
            <a:r>
              <a:rPr lang="cs-CZ" sz="2600" b="1" dirty="0"/>
              <a:t>mohla být </a:t>
            </a:r>
            <a:r>
              <a:rPr lang="cs-CZ" sz="2600" dirty="0"/>
              <a:t>podána právě požadovaná nabídka</a:t>
            </a:r>
          </a:p>
          <a:p>
            <a:pPr marL="806450" indent="-457200">
              <a:buFont typeface="Courier New" panose="02070309020205020404" pitchFamily="49" charset="0"/>
              <a:buChar char="o"/>
            </a:pPr>
            <a:r>
              <a:rPr lang="cs-CZ" sz="2600" dirty="0"/>
              <a:t>dodavatelé měli možnost se rozhodnout, zda se </a:t>
            </a:r>
            <a:r>
              <a:rPr lang="cs-CZ" sz="2600" b="1" dirty="0"/>
              <a:t>mohou</a:t>
            </a:r>
            <a:r>
              <a:rPr lang="cs-CZ" sz="2600" dirty="0"/>
              <a:t> zadávacího řízení </a:t>
            </a:r>
            <a:r>
              <a:rPr lang="cs-CZ" sz="2600" b="1" dirty="0"/>
              <a:t>účastnit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Zadávací podmínky</a:t>
            </a:r>
          </a:p>
        </p:txBody>
      </p:sp>
    </p:spTree>
    <p:extLst>
      <p:ext uri="{BB962C8B-B14F-4D97-AF65-F5344CB8AC3E}">
        <p14:creationId xmlns:p14="http://schemas.microsoft.com/office/powerpoint/2010/main" val="23106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musí být stanoveny </a:t>
            </a:r>
            <a:r>
              <a:rPr lang="cs-CZ" b="1" dirty="0"/>
              <a:t>v podrobnostech nezbytných pro účast </a:t>
            </a:r>
            <a:r>
              <a:rPr lang="cs-CZ" dirty="0"/>
              <a:t>dodavatele v zadávacím řízení, tj. tak, aby:</a:t>
            </a:r>
          </a:p>
          <a:p>
            <a:pPr marL="806450" indent="-457200">
              <a:buFont typeface="Courier New" panose="02070309020205020404" pitchFamily="49" charset="0"/>
              <a:buChar char="o"/>
            </a:pPr>
            <a:r>
              <a:rPr lang="cs-CZ" dirty="0"/>
              <a:t>dodavatelé věděli, </a:t>
            </a:r>
            <a:r>
              <a:rPr lang="cs-CZ" b="1" dirty="0"/>
              <a:t>jaká nabídka bude vybrána </a:t>
            </a:r>
            <a:r>
              <a:rPr lang="cs-CZ" dirty="0"/>
              <a:t>jako nejvhodnější</a:t>
            </a:r>
          </a:p>
          <a:p>
            <a:pPr marL="806450" indent="-457200">
              <a:buFont typeface="Courier New" panose="02070309020205020404" pitchFamily="49" charset="0"/>
              <a:buChar char="o"/>
            </a:pPr>
            <a:r>
              <a:rPr lang="cs-CZ" dirty="0"/>
              <a:t>byl zadavatel </a:t>
            </a:r>
            <a:r>
              <a:rPr lang="cs-CZ" b="1" dirty="0"/>
              <a:t>schopen vybrat </a:t>
            </a:r>
            <a:r>
              <a:rPr lang="cs-CZ" dirty="0"/>
              <a:t>dodavatele, s nímž uzavře smlouvu na veřejnou zakázku</a:t>
            </a:r>
          </a:p>
          <a:p>
            <a:pPr marL="806450" indent="-457200">
              <a:buFont typeface="Courier New" panose="02070309020205020404" pitchFamily="49" charset="0"/>
              <a:buChar char="o"/>
            </a:pPr>
            <a:r>
              <a:rPr lang="cs-CZ" b="1" dirty="0"/>
              <a:t>mohlo dojít k uzavření smlouvy </a:t>
            </a:r>
            <a:r>
              <a:rPr lang="cs-CZ" dirty="0"/>
              <a:t>na veřejnou zakázku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Zadávací podmínky</a:t>
            </a:r>
          </a:p>
        </p:txBody>
      </p:sp>
    </p:spTree>
    <p:extLst>
      <p:ext uri="{BB962C8B-B14F-4D97-AF65-F5344CB8AC3E}">
        <p14:creationId xmlns:p14="http://schemas.microsoft.com/office/powerpoint/2010/main" val="658437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Předmět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dirty="0"/>
              <a:t>musí být jasně a srozumitelně definován do takového detailu, aby dodavatelé byli schopni podat relevantní nabídku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dirty="0"/>
              <a:t>pozor na dělení a slučování nesouvisejících předmětů VZ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dirty="0"/>
              <a:t>možnost předběžných konzultací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dirty="0"/>
              <a:t>při vymezení předmětu neodkazovat na konkrétní značky 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cs-CZ" dirty="0"/>
              <a:t>zadavatel má možnost požadovat předložení vzorků, popisu nebo fotografií zboží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5516" y="2132856"/>
            <a:ext cx="8712968" cy="28083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cs-CZ" sz="3200" b="1" dirty="0">
                <a:solidFill>
                  <a:srgbClr val="000099"/>
                </a:solidFill>
              </a:rPr>
              <a:t>PRAMENY PRÁVNÍ ÚPRAVY</a:t>
            </a:r>
          </a:p>
          <a:p>
            <a:pPr algn="ctr"/>
            <a:r>
              <a:rPr lang="cs-CZ" dirty="0"/>
              <a:t>Zákon č. 134/2016 Sb., o zadávání veřejných zakázek (ZZVZ)</a:t>
            </a:r>
          </a:p>
          <a:p>
            <a:pPr algn="ctr"/>
            <a:endParaRPr lang="cs-CZ" dirty="0"/>
          </a:p>
          <a:p>
            <a:pPr algn="ctr"/>
            <a:r>
              <a:rPr lang="cs-CZ" dirty="0">
                <a:solidFill>
                  <a:srgbClr val="000099"/>
                </a:solidFill>
              </a:rPr>
              <a:t>Novela 16.7.2023</a:t>
            </a:r>
          </a:p>
          <a:p>
            <a:pPr marL="0" indent="0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Kvalifikace</a:t>
            </a:r>
          </a:p>
          <a:p>
            <a:r>
              <a:rPr lang="cs-CZ" dirty="0"/>
              <a:t>zadavatel je povinen omezit rozsah požadované kvalifikace na doklady a informace bezprostředně související s veřejnou zakázkou </a:t>
            </a:r>
          </a:p>
          <a:p>
            <a:r>
              <a:rPr lang="cs-CZ" b="1" dirty="0"/>
              <a:t>není povinnost požadovat kvalifikaci</a:t>
            </a:r>
          </a:p>
          <a:p>
            <a:r>
              <a:rPr lang="cs-CZ" dirty="0"/>
              <a:t>cílem je použít takovou kombinaci kvalifikačních předpokladů, která umožní účast pouze způsobilým dodavatelům</a:t>
            </a:r>
          </a:p>
          <a:p>
            <a:r>
              <a:rPr lang="cs-CZ" dirty="0"/>
              <a:t>je na zadavateli jaká kvalifikační kritéria zvolí, možnost inspirovat se v ZZVZ</a:t>
            </a:r>
          </a:p>
          <a:p>
            <a:r>
              <a:rPr lang="cs-CZ" dirty="0"/>
              <a:t>je na zadavateli, zda požaduje konkrétní doklady, či čestná prohlášení – v případě nejistoty raději doklady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400" b="1" dirty="0"/>
              <a:t>hodnotící kritéria </a:t>
            </a:r>
          </a:p>
          <a:p>
            <a:pPr>
              <a:lnSpc>
                <a:spcPct val="120000"/>
              </a:lnSpc>
            </a:pPr>
            <a:r>
              <a:rPr lang="cs-CZ" dirty="0"/>
              <a:t>zadavatel volí hodnotící kritéria podle druhu a složitosti VZ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nutný vztah k předmětu VZ nebo k dodavateli (VZMR možné hodnotit i kvalifikaci)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pouze skutečnosti, které jsou pro zadavatele důležité</a:t>
            </a:r>
          </a:p>
          <a:p>
            <a:pPr>
              <a:lnSpc>
                <a:spcPct val="120000"/>
              </a:lnSpc>
            </a:pPr>
            <a:r>
              <a:rPr lang="cs-CZ" dirty="0"/>
              <a:t>hodnotící kritéria musí být natolik jasná a jednoznačná, aby dodavatel i hodnotící osoby věděli, jaká nabídka bude z pohledu zadavatele nejvýhodnější, musí vědět, co a jak bude hodnoceno</a:t>
            </a:r>
          </a:p>
          <a:p>
            <a:pPr>
              <a:lnSpc>
                <a:spcPct val="120000"/>
              </a:lnSpc>
            </a:pPr>
            <a:r>
              <a:rPr lang="cs-CZ" dirty="0"/>
              <a:t>nehodnotit smluvní podmínky, jejichž účelem je zajištění povinnosti dodavatele, nebo platební podmínky (smluvní pokuta, úroky z prodlení, splatnost)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Pravidla hodnocení</a:t>
            </a:r>
          </a:p>
          <a:p>
            <a:r>
              <a:rPr lang="cs-CZ" sz="2800" dirty="0"/>
              <a:t>zadavatel musí stanovit pravidla v zadávací dokumentaci</a:t>
            </a:r>
          </a:p>
          <a:p>
            <a:r>
              <a:rPr lang="cs-CZ" sz="2800" dirty="0"/>
              <a:t>pravidla hodnocení musí zahrnovat</a:t>
            </a:r>
          </a:p>
          <a:p>
            <a:pPr marL="627063">
              <a:buFont typeface="Courier New" panose="02070309020205020404" pitchFamily="49" charset="0"/>
              <a:buChar char="o"/>
            </a:pPr>
            <a:r>
              <a:rPr lang="cs-CZ" sz="2400" dirty="0"/>
              <a:t>kritéria hodnocení</a:t>
            </a:r>
          </a:p>
          <a:p>
            <a:pPr marL="627063">
              <a:buFont typeface="Courier New" panose="02070309020205020404" pitchFamily="49" charset="0"/>
              <a:buChar char="o"/>
            </a:pPr>
            <a:r>
              <a:rPr lang="cs-CZ" sz="2400" dirty="0"/>
              <a:t>metodu vyhodnocení nabídek v jednotlivých kritériích</a:t>
            </a:r>
          </a:p>
          <a:p>
            <a:pPr marL="627063">
              <a:buFont typeface="Courier New" panose="02070309020205020404" pitchFamily="49" charset="0"/>
              <a:buChar char="o"/>
            </a:pPr>
            <a:r>
              <a:rPr lang="cs-CZ" sz="2400" dirty="0"/>
              <a:t>váhu nebo jiný matematický vztah mezi kritérii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452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Hodnotící kritéria </a:t>
            </a:r>
            <a:r>
              <a:rPr lang="cs-CZ" i="1" dirty="0"/>
              <a:t>(musí být porovnatelná a ověřitelná)</a:t>
            </a:r>
            <a:r>
              <a:rPr lang="cs-CZ" b="1" dirty="0"/>
              <a:t>:</a:t>
            </a:r>
          </a:p>
          <a:p>
            <a:pPr>
              <a:lnSpc>
                <a:spcPct val="120000"/>
              </a:lnSpc>
            </a:pPr>
            <a:r>
              <a:rPr lang="cs-CZ" sz="3000" b="1" dirty="0"/>
              <a:t>Nabídková cena </a:t>
            </a:r>
            <a:r>
              <a:rPr lang="cs-CZ" sz="3000" dirty="0"/>
              <a:t>(celková, jednotková, i pevně stanovená…)</a:t>
            </a:r>
          </a:p>
          <a:p>
            <a:pPr>
              <a:lnSpc>
                <a:spcPct val="120000"/>
              </a:lnSpc>
            </a:pPr>
            <a:r>
              <a:rPr lang="cs-CZ" sz="3000" b="1" dirty="0"/>
              <a:t>Kvalita</a:t>
            </a:r>
            <a:r>
              <a:rPr lang="cs-CZ" sz="3000" dirty="0"/>
              <a:t> (technická úroveň, estetické nebo funkční vlastnosti, uživatelská přístupnost, sociální, environmentální aspekty, kvalita realizačního týmu, reference, servis, lhůty dodání – </a:t>
            </a:r>
            <a:r>
              <a:rPr lang="cs-CZ" sz="3000" i="1" dirty="0"/>
              <a:t>máte možnost stanovit pevnou cenu a hodnotit pouze kvalitu nabízeného plnění</a:t>
            </a:r>
            <a:r>
              <a:rPr lang="cs-CZ" sz="3000" dirty="0"/>
              <a:t>)</a:t>
            </a:r>
          </a:p>
          <a:p>
            <a:pPr>
              <a:lnSpc>
                <a:spcPct val="120000"/>
              </a:lnSpc>
            </a:pPr>
            <a:r>
              <a:rPr lang="cs-CZ" sz="3000" b="1" dirty="0"/>
              <a:t>Náklady životního cyklu </a:t>
            </a:r>
            <a:r>
              <a:rPr lang="cs-CZ" sz="3000" dirty="0"/>
              <a:t>(náklady spojené s užíváním předmětu, jeho likvidací, environmentální dopady, náklady na údržbu)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b="1" dirty="0"/>
              <a:t>Nabídková cena</a:t>
            </a:r>
          </a:p>
          <a:p>
            <a:pPr marL="0" indent="0">
              <a:buNone/>
            </a:pPr>
            <a:r>
              <a:rPr lang="cs-CZ" sz="2800" dirty="0"/>
              <a:t>= nejnižší nabídková cena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pokud zadavatel nestanoví jinak, rozhoduje při hodnocení nabídek u zadavatele, který je 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plátcem DPH, cena bez DPH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není plátcem DPH, cena s DPH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624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2800" b="1" dirty="0"/>
              <a:t>Kritéria kvality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výčet není omezen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musí být porovnatelná a ověřitelná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kritéria kvality se mohou vztahovat k jakékoli fázi životního cyklu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možnost stanovit pevnou cenu a hodnotit pouze kvalitu nabízeného plnění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574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24744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648197"/>
            <a:ext cx="8229600" cy="4392488"/>
          </a:xfrm>
        </p:spPr>
        <p:txBody>
          <a:bodyPr/>
          <a:lstStyle/>
          <a:p>
            <a:r>
              <a:rPr lang="cs-CZ" b="1" dirty="0"/>
              <a:t>Kritéria kvality</a:t>
            </a:r>
            <a:r>
              <a:rPr lang="cs-CZ" dirty="0"/>
              <a:t> 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200" dirty="0"/>
              <a:t>technická úroveň 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200" dirty="0"/>
              <a:t>estetické nebo funkční vlastnosti, uživatelská přístupnost 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200" dirty="0"/>
              <a:t>vliv předmětu veřejné zakázky na životní prostředí, sociální důsledky vyplývající z předmětu veřejné zakázky nebo inovační hlediska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200" dirty="0"/>
              <a:t>organizace, kvalifikace nebo zkušenost osob, které se mají přímo podílet na plnění veřejné zakázky v případě, že na úroveň plnění má významný dopad kvalita těchto osob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200" dirty="0"/>
              <a:t>úroveň servisních služeb včetně technické pomoci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200" dirty="0"/>
              <a:t>podmínky a lhůta dodání nebo dokončení plnění</a:t>
            </a:r>
          </a:p>
        </p:txBody>
      </p:sp>
    </p:spTree>
    <p:extLst>
      <p:ext uri="{BB962C8B-B14F-4D97-AF65-F5344CB8AC3E}">
        <p14:creationId xmlns:p14="http://schemas.microsoft.com/office/powerpoint/2010/main" val="1759083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b="1" dirty="0"/>
              <a:t>Náklady životního cyklu</a:t>
            </a:r>
            <a:r>
              <a:rPr lang="cs-CZ" dirty="0"/>
              <a:t> </a:t>
            </a:r>
          </a:p>
          <a:p>
            <a:r>
              <a:rPr lang="cs-CZ" sz="2800" u="sng" dirty="0"/>
              <a:t>vždy nabídková cena </a:t>
            </a:r>
            <a:r>
              <a:rPr lang="cs-CZ" sz="2800" dirty="0"/>
              <a:t>a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náklady související s užíváním předmětu veřejné zakázky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náklady na údržbu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náklady spojené s koncem životnosti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800" dirty="0"/>
              <a:t>náklady způsobené dopady na životní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628193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b="1" dirty="0"/>
              <a:t>Náklady životního cyklu</a:t>
            </a:r>
          </a:p>
          <a:p>
            <a:r>
              <a:rPr lang="cs-CZ" sz="2800" dirty="0"/>
              <a:t>zadavatel je povinen stanovit náklady životního cyklu v zadávací dokumentaci</a:t>
            </a:r>
          </a:p>
          <a:p>
            <a:r>
              <a:rPr lang="cs-CZ" sz="2800" dirty="0"/>
              <a:t>zadavatel musí definovat jaké údaje požaduje</a:t>
            </a:r>
          </a:p>
          <a:p>
            <a:r>
              <a:rPr lang="cs-CZ" sz="2800" dirty="0"/>
              <a:t>metoda pro stanovení nákladů životního cyklu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000" dirty="0"/>
              <a:t>založena na objektivně ověřitelných a nediskriminačních kritériích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000" dirty="0"/>
              <a:t>přístupná všem dodavatelům</a:t>
            </a:r>
          </a:p>
          <a:p>
            <a:pPr marL="720725">
              <a:buFont typeface="Courier New" panose="02070309020205020404" pitchFamily="49" charset="0"/>
              <a:buChar char="o"/>
            </a:pPr>
            <a:r>
              <a:rPr lang="cs-CZ" sz="2000" dirty="0"/>
              <a:t>založena na údajích, které mohou dodavatelé poskytnout bez vynaložení nepřiměřeného úsilí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969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další doporučené součásti:</a:t>
            </a:r>
          </a:p>
          <a:p>
            <a:pPr>
              <a:lnSpc>
                <a:spcPct val="120000"/>
              </a:lnSpc>
            </a:pPr>
            <a:r>
              <a:rPr lang="cs-CZ" dirty="0"/>
              <a:t>obchodní a platební podmínky (případně návrh smlouvy)</a:t>
            </a:r>
          </a:p>
          <a:p>
            <a:pPr>
              <a:lnSpc>
                <a:spcPct val="120000"/>
              </a:lnSpc>
            </a:pPr>
            <a:r>
              <a:rPr lang="cs-CZ" dirty="0"/>
              <a:t>lhůta pro podání nabídek, která musí být stanovena přiměřeně</a:t>
            </a:r>
          </a:p>
          <a:p>
            <a:pPr>
              <a:lnSpc>
                <a:spcPct val="120000"/>
              </a:lnSpc>
            </a:pPr>
            <a:r>
              <a:rPr lang="cs-CZ" dirty="0"/>
              <a:t>jako součásti nabídky (které nebudou předmětem hodnocení) požadovat jen takové informace, které jsou relevantní vzhledem k předmětu VZ/k plnění </a:t>
            </a:r>
          </a:p>
          <a:p>
            <a:pPr>
              <a:lnSpc>
                <a:spcPct val="120000"/>
              </a:lnSpc>
            </a:pPr>
            <a:r>
              <a:rPr lang="cs-CZ" dirty="0"/>
              <a:t>informace o otevírání obálek, bude-li probíhat veřejně</a:t>
            </a:r>
          </a:p>
          <a:p>
            <a:pPr>
              <a:lnSpc>
                <a:spcPct val="120000"/>
              </a:lnSpc>
            </a:pPr>
            <a:r>
              <a:rPr lang="cs-CZ" dirty="0"/>
              <a:t>doporučuji do přílohy vložit vzory čestných prohlášení, případně povinných součástí nabídky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00034" y="3357562"/>
            <a:ext cx="8291264" cy="504056"/>
          </a:xfrm>
        </p:spPr>
        <p:txBody>
          <a:bodyPr anchor="ctr">
            <a:noAutofit/>
          </a:bodyPr>
          <a:lstStyle/>
          <a:p>
            <a:pPr algn="ctr"/>
            <a:r>
              <a:rPr lang="cs-CZ" sz="4000" b="1" dirty="0">
                <a:solidFill>
                  <a:schemeClr val="tx1"/>
                </a:solidFill>
              </a:rPr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Zadávací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Zadavatel nesmí přenášet odpovědnost za zpracování zadávací dokumentace na dodavatele!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219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Zahájení výběrového řízení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86461" y="2348880"/>
            <a:ext cx="8229600" cy="2527689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Nejčastější způsoby u složitějších VZMR</a:t>
            </a:r>
          </a:p>
          <a:p>
            <a:r>
              <a:rPr lang="cs-CZ" sz="2800" dirty="0"/>
              <a:t>Odeslání uzavřené výzvy</a:t>
            </a:r>
          </a:p>
          <a:p>
            <a:r>
              <a:rPr lang="cs-CZ" sz="2800" dirty="0"/>
              <a:t>Odeslání či uveřejněním otevřené výzvy</a:t>
            </a:r>
          </a:p>
          <a:p>
            <a:r>
              <a:rPr lang="cs-CZ" sz="2800" dirty="0"/>
              <a:t>Zahájení jednání – přímé zadání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Průběh lhůty pro podání nabídek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75163"/>
            <a:ext cx="8229600" cy="3868481"/>
          </a:xfrm>
        </p:spPr>
        <p:txBody>
          <a:bodyPr/>
          <a:lstStyle/>
          <a:p>
            <a:r>
              <a:rPr lang="cs-CZ" sz="2800" dirty="0"/>
              <a:t>Zadavateli mohou být doručeny „námitky“, dotazy atp.</a:t>
            </a:r>
          </a:p>
          <a:p>
            <a:r>
              <a:rPr lang="cs-CZ" sz="2800" dirty="0"/>
              <a:t>Zadavatel sice nemá zákonnou povinnost se jimi zabývat, ale lze to důrazně doporučit. </a:t>
            </a:r>
          </a:p>
          <a:p>
            <a:r>
              <a:rPr lang="cs-CZ" sz="2800" dirty="0"/>
              <a:t>Pokud zadavatel zjistí, že v podmínkách zadání je chyba, může jí opravit a v souvislosti se změnou by měla být také </a:t>
            </a:r>
            <a:r>
              <a:rPr lang="cs-CZ" sz="2800" u="sng" dirty="0"/>
              <a:t>přiměřeně</a:t>
            </a:r>
            <a:r>
              <a:rPr lang="cs-CZ" sz="2800" dirty="0"/>
              <a:t> upravena lhůta pro podání nabídek.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Námitky u 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/>
              <a:t>Může uchazeč u zakázek malého rozsahu podle §31 zákona č. 134/2016 Sb. uplatnit námitky?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Námitky lze uplatnit také u veřejné zakázky malého rozsahu, nicméně zadavatel k nim nemusí přihlížet. Tuto povinnost má pouze u zadávacích řízení.</a:t>
            </a:r>
          </a:p>
        </p:txBody>
      </p:sp>
    </p:spTree>
    <p:extLst>
      <p:ext uri="{BB962C8B-B14F-4D97-AF65-F5344CB8AC3E}">
        <p14:creationId xmlns:p14="http://schemas.microsoft.com/office/powerpoint/2010/main" val="23947313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 uplynutí lhůty pro podání nabídek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800" dirty="0"/>
              <a:t>Otevírání obálek - není nutno formalizovat, je ale možné dělat i veřejně.</a:t>
            </a:r>
          </a:p>
          <a:p>
            <a:pPr>
              <a:lnSpc>
                <a:spcPct val="110000"/>
              </a:lnSpc>
            </a:pPr>
            <a:r>
              <a:rPr lang="cs-CZ" sz="2800" dirty="0"/>
              <a:t>Zadavatel kontroluje splnění podmínek zadání a hodnotí. Není stanoveno pořadí kroků – možné nejdříve hodnotit, pak až posoudit pouze vítěznou nabídku.</a:t>
            </a:r>
          </a:p>
          <a:p>
            <a:pPr>
              <a:lnSpc>
                <a:spcPct val="110000"/>
              </a:lnSpc>
            </a:pPr>
            <a:r>
              <a:rPr lang="cs-CZ" sz="2800" dirty="0"/>
              <a:t>Nezbytné, aby celý proces byl dostatečně transparentní (zápisy, protokoly, audio nahrávky atp.).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Po uplynutí lhůty pro podání nabídek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2108346"/>
            <a:ext cx="8229600" cy="43924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Zadavatel je oprávněn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komunikovat s dodavateli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vyžadovat vysvětlení či doplnění nabídek.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jednat o nabídkách (ideálně pokud bylo předem vyhrazeno)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přizvat k posuzování či hodnocení znalce, experty.</a:t>
            </a:r>
          </a:p>
          <a:p>
            <a:pPr>
              <a:lnSpc>
                <a:spcPct val="120000"/>
              </a:lnSpc>
            </a:pPr>
            <a:r>
              <a:rPr lang="cs-CZ" dirty="0"/>
              <a:t>Hodnocení nabídek může, ale nemusí probíhat komisionálně.</a:t>
            </a:r>
          </a:p>
          <a:p>
            <a:pPr>
              <a:lnSpc>
                <a:spcPct val="120000"/>
              </a:lnSpc>
            </a:pPr>
            <a:r>
              <a:rPr lang="cs-CZ" dirty="0"/>
              <a:t>Po přijetí rozhodnutí o výběru může dojít k podpisu smlouvy.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1974"/>
            <a:ext cx="8291264" cy="3587290"/>
          </a:xfrm>
        </p:spPr>
        <p:txBody>
          <a:bodyPr/>
          <a:lstStyle/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sz="4000" b="1" dirty="0"/>
              <a:t>Konkrétní postupy při výběru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dirty="0"/>
              <a:t>Způsob zadání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Způsob zadání</a:t>
            </a:r>
          </a:p>
          <a:p>
            <a:r>
              <a:rPr lang="cs-CZ" sz="2800" dirty="0"/>
              <a:t>přímé zadání</a:t>
            </a:r>
          </a:p>
          <a:p>
            <a:r>
              <a:rPr lang="cs-CZ" sz="2800" dirty="0"/>
              <a:t>uzavřená výzva</a:t>
            </a:r>
          </a:p>
          <a:p>
            <a:r>
              <a:rPr lang="cs-CZ" sz="2800" dirty="0"/>
              <a:t>otevřená výzva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400" dirty="0"/>
              <a:t>nutno zohlednit předmět VZ, předpokládanou hodnotu, velikost a struktura trhu, obchodní zvyklosti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dirty="0"/>
              <a:t>Způsob zadání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2418039"/>
            <a:ext cx="8229600" cy="3368415"/>
          </a:xfrm>
        </p:spPr>
        <p:txBody>
          <a:bodyPr/>
          <a:lstStyle/>
          <a:p>
            <a:r>
              <a:rPr lang="cs-CZ" sz="2800" dirty="0"/>
              <a:t>úměrně předpokládané hodnotě je nezbytné zohlednit </a:t>
            </a:r>
          </a:p>
          <a:p>
            <a:pPr lvl="1"/>
            <a:r>
              <a:rPr lang="cs-CZ" dirty="0"/>
              <a:t>transparentnost</a:t>
            </a:r>
          </a:p>
          <a:p>
            <a:pPr lvl="1"/>
            <a:r>
              <a:rPr lang="cs-CZ" dirty="0"/>
              <a:t>hospodárnost, efektivnost a účelnost</a:t>
            </a:r>
          </a:p>
          <a:p>
            <a:pPr lvl="1"/>
            <a:r>
              <a:rPr lang="cs-CZ" dirty="0"/>
              <a:t>administrativní náročnost postupu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Přímé zadání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57200" y="2060848"/>
            <a:ext cx="8229600" cy="358272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Použití</a:t>
            </a:r>
          </a:p>
          <a:p>
            <a:r>
              <a:rPr lang="cs-CZ" sz="2600" dirty="0"/>
              <a:t>oslovení 1 dodavatele a uzavření písemné smlouvy</a:t>
            </a:r>
          </a:p>
          <a:p>
            <a:r>
              <a:rPr lang="cs-CZ" sz="2600" dirty="0"/>
              <a:t>neexistence formalizovaného postupu (x interní směrnice)</a:t>
            </a:r>
          </a:p>
          <a:p>
            <a:r>
              <a:rPr lang="cs-CZ" sz="2600" dirty="0"/>
              <a:t>zanedbatelná předpokládaná hodnota, na trhu existuje pouze 1 dodavatel, operativní nákup – limity zpravidla ve vnitřním předpisu, časová tíseň</a:t>
            </a:r>
          </a:p>
          <a:p>
            <a:r>
              <a:rPr lang="cs-CZ" sz="2600" dirty="0"/>
              <a:t>ověření přiměřenosti ceny</a:t>
            </a:r>
          </a:p>
        </p:txBody>
      </p:sp>
    </p:spTree>
    <p:extLst>
      <p:ext uri="{BB962C8B-B14F-4D97-AF65-F5344CB8AC3E}">
        <p14:creationId xmlns:p14="http://schemas.microsoft.com/office/powerpoint/2010/main" val="387409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6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Veřejná zakázka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solidFill>
            <a:schemeClr val="bg1">
              <a:alpha val="67000"/>
            </a:schemeClr>
          </a:solidFill>
        </p:spPr>
        <p:txBody>
          <a:bodyPr/>
          <a:lstStyle/>
          <a:p>
            <a:endParaRPr lang="cs-CZ" dirty="0"/>
          </a:p>
          <a:p>
            <a:r>
              <a:rPr lang="cs-CZ" sz="2800" dirty="0"/>
              <a:t>zadávaná zadavatelem</a:t>
            </a:r>
          </a:p>
          <a:p>
            <a:r>
              <a:rPr lang="cs-CZ" sz="2800" dirty="0"/>
              <a:t>písemná smlouva</a:t>
            </a:r>
          </a:p>
          <a:p>
            <a:r>
              <a:rPr lang="cs-CZ" sz="2800" dirty="0"/>
              <a:t>úplata ze strany zadavatele</a:t>
            </a:r>
          </a:p>
          <a:p>
            <a:r>
              <a:rPr lang="cs-CZ" sz="2800" dirty="0"/>
              <a:t>VZ na dodávky, služby nebo stavební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Přímé zadání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395536" y="2276872"/>
            <a:ext cx="8229600" cy="3368415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Postup při uzavírání smlouvy</a:t>
            </a:r>
          </a:p>
          <a:p>
            <a:r>
              <a:rPr lang="cs-CZ" sz="2800" dirty="0"/>
              <a:t>běžný nákup</a:t>
            </a:r>
          </a:p>
          <a:p>
            <a:r>
              <a:rPr lang="cs-CZ" sz="2800" dirty="0"/>
              <a:t>objednávka – přijetí objednávky</a:t>
            </a:r>
          </a:p>
          <a:p>
            <a:r>
              <a:rPr lang="cs-CZ" sz="2800" dirty="0"/>
              <a:t>poptávka – nabídka – uzavření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190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Uzavřená výzva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03725"/>
            <a:ext cx="8229600" cy="415423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Použití</a:t>
            </a:r>
          </a:p>
          <a:p>
            <a:r>
              <a:rPr lang="cs-CZ" sz="2800" dirty="0"/>
              <a:t>oslovení určitého počtu možných dodavatelů</a:t>
            </a:r>
          </a:p>
          <a:p>
            <a:r>
              <a:rPr lang="cs-CZ" sz="2800" dirty="0"/>
              <a:t>výběr dodavatelů na základě zkušenosti, průzkumu trhu, místní dostupnosti</a:t>
            </a:r>
          </a:p>
          <a:p>
            <a:r>
              <a:rPr lang="cs-CZ" sz="2800" dirty="0"/>
              <a:t>zadavatel posuzuje nabídky, vyhodnotí a přijme nejvhodnější nabídku</a:t>
            </a:r>
          </a:p>
          <a:p>
            <a:r>
              <a:rPr lang="cs-CZ" sz="2800" dirty="0"/>
              <a:t>„výběrové řízení“ - soutěž mezi více oslovenými dodavateli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Uzavřená výzva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03725"/>
            <a:ext cx="8229600" cy="436854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Výběr možných dodavatelů</a:t>
            </a:r>
          </a:p>
          <a:p>
            <a:pPr marL="0" indent="0">
              <a:buNone/>
            </a:pPr>
            <a:endParaRPr lang="cs-CZ" sz="1800" b="1" dirty="0"/>
          </a:p>
          <a:p>
            <a:r>
              <a:rPr lang="cs-CZ" sz="2800" dirty="0"/>
              <a:t>odůvodnění volby - zkušenosti, reference, průzkum trhu, místní dostupnost…</a:t>
            </a:r>
          </a:p>
          <a:p>
            <a:r>
              <a:rPr lang="cs-CZ" sz="2800" dirty="0"/>
              <a:t>doporučení:</a:t>
            </a:r>
          </a:p>
          <a:p>
            <a:pPr lvl="1"/>
            <a:r>
              <a:rPr lang="cs-CZ" sz="2600" dirty="0"/>
              <a:t>oslovit min 3 uchazeče</a:t>
            </a:r>
          </a:p>
          <a:p>
            <a:pPr lvl="1"/>
            <a:r>
              <a:rPr lang="cs-CZ" sz="2600" dirty="0"/>
              <a:t>porovnat nabídky s předem stanovenými pravidly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36712" y="119675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Uzavřená výzva (i otevřená výzva)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1988840"/>
            <a:ext cx="8229600" cy="458343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b="1" dirty="0"/>
              <a:t>Výzva k podání nabídek:</a:t>
            </a:r>
          </a:p>
          <a:p>
            <a:pPr>
              <a:lnSpc>
                <a:spcPct val="120000"/>
              </a:lnSpc>
            </a:pPr>
            <a:r>
              <a:rPr lang="cs-CZ" dirty="0"/>
              <a:t>identifikace zadavatele</a:t>
            </a:r>
          </a:p>
          <a:p>
            <a:pPr>
              <a:lnSpc>
                <a:spcPct val="120000"/>
              </a:lnSpc>
            </a:pPr>
            <a:r>
              <a:rPr lang="cs-CZ" dirty="0"/>
              <a:t>název zakázky</a:t>
            </a:r>
          </a:p>
          <a:p>
            <a:pPr>
              <a:lnSpc>
                <a:spcPct val="120000"/>
              </a:lnSpc>
            </a:pPr>
            <a:r>
              <a:rPr lang="cs-CZ" dirty="0"/>
              <a:t>vymezení předmětu zakázky</a:t>
            </a:r>
          </a:p>
          <a:p>
            <a:pPr>
              <a:lnSpc>
                <a:spcPct val="120000"/>
              </a:lnSpc>
            </a:pPr>
            <a:r>
              <a:rPr lang="cs-CZ" dirty="0"/>
              <a:t>požadované smluvní podmínky</a:t>
            </a:r>
          </a:p>
          <a:p>
            <a:pPr>
              <a:lnSpc>
                <a:spcPct val="120000"/>
              </a:lnSpc>
            </a:pPr>
            <a:r>
              <a:rPr lang="cs-CZ" dirty="0"/>
              <a:t>způsob zpracování nabídkové ceny</a:t>
            </a:r>
          </a:p>
          <a:p>
            <a:pPr>
              <a:lnSpc>
                <a:spcPct val="120000"/>
              </a:lnSpc>
            </a:pPr>
            <a:r>
              <a:rPr lang="cs-CZ" dirty="0"/>
              <a:t>způsob výběru nejvhodnější nabídky</a:t>
            </a:r>
          </a:p>
          <a:p>
            <a:pPr>
              <a:lnSpc>
                <a:spcPct val="120000"/>
              </a:lnSpc>
            </a:pPr>
            <a:r>
              <a:rPr lang="cs-CZ" dirty="0"/>
              <a:t>požadavky na kvalifikaci</a:t>
            </a:r>
          </a:p>
          <a:p>
            <a:pPr>
              <a:lnSpc>
                <a:spcPct val="120000"/>
              </a:lnSpc>
            </a:pPr>
            <a:r>
              <a:rPr lang="cs-CZ" dirty="0"/>
              <a:t>termín a formu podání nabídek</a:t>
            </a:r>
          </a:p>
          <a:p>
            <a:pPr>
              <a:lnSpc>
                <a:spcPct val="120000"/>
              </a:lnSpc>
            </a:pPr>
            <a:r>
              <a:rPr lang="cs-CZ" dirty="0"/>
              <a:t>další relevantní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8692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Otevřená výzva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5927" y="2132856"/>
            <a:ext cx="8229600" cy="396442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Použití</a:t>
            </a:r>
          </a:p>
          <a:p>
            <a:r>
              <a:rPr lang="cs-CZ" sz="2800" dirty="0"/>
              <a:t>oslovení neomezeného okruhu možných dodavatelů (doporučení min. 5)</a:t>
            </a:r>
          </a:p>
          <a:p>
            <a:r>
              <a:rPr lang="cs-CZ" sz="2800" dirty="0"/>
              <a:t>uveřejnění výzvy vhodným způsobem (úřední deska, profil zadavatele, elektronické tržiště, web poskytovatele dotace)</a:t>
            </a:r>
          </a:p>
          <a:p>
            <a:r>
              <a:rPr lang="cs-CZ" sz="2800" dirty="0"/>
              <a:t> možnost jednání</a:t>
            </a:r>
          </a:p>
        </p:txBody>
      </p:sp>
    </p:spTree>
    <p:extLst>
      <p:ext uri="{BB962C8B-B14F-4D97-AF65-F5344CB8AC3E}">
        <p14:creationId xmlns:p14="http://schemas.microsoft.com/office/powerpoint/2010/main" val="34237412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Otevřená výzva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0"/>
          </p:nvPr>
        </p:nvSpPr>
        <p:spPr>
          <a:xfrm>
            <a:off x="467544" y="2346601"/>
            <a:ext cx="8229600" cy="365416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Postup zadavatele</a:t>
            </a:r>
          </a:p>
          <a:p>
            <a:r>
              <a:rPr lang="cs-CZ" sz="2800" dirty="0"/>
              <a:t>otevírání nabídek (úplnost nabídek)</a:t>
            </a:r>
          </a:p>
          <a:p>
            <a:r>
              <a:rPr lang="cs-CZ" sz="2800" dirty="0"/>
              <a:t>posouzení kvalifikace</a:t>
            </a:r>
          </a:p>
          <a:p>
            <a:r>
              <a:rPr lang="cs-CZ" sz="2800" dirty="0"/>
              <a:t>posouzení a hodnocení nabídek</a:t>
            </a:r>
          </a:p>
          <a:p>
            <a:r>
              <a:rPr lang="cs-CZ" sz="2800" dirty="0"/>
              <a:t>komise (poradní charakter)</a:t>
            </a:r>
          </a:p>
          <a:p>
            <a:r>
              <a:rPr lang="cs-CZ" sz="2800" dirty="0"/>
              <a:t>rozhodnutí o výběru nejvhodnější nabídky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Zadávací postupy pro 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2800" dirty="0"/>
              <a:t>Mimo uvedené zadávací postupy (přímé zadání, uzavřená výzva, otevřená výzva) možnost postupovat při zadání VZMR v režimu přísnějším (v režimu podle ZZVZ)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8964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Vnitřní předpisy zadavatelů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Principy tvorby vnitřního předpisu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800" dirty="0"/>
              <a:t>Neřešit pojmy</a:t>
            </a:r>
          </a:p>
          <a:p>
            <a:r>
              <a:rPr lang="cs-CZ" sz="2800" dirty="0"/>
              <a:t>Neopisovat zákon </a:t>
            </a:r>
            <a:r>
              <a:rPr lang="cs-CZ" sz="2800" i="1" dirty="0"/>
              <a:t>(paragrafy se mění)</a:t>
            </a:r>
          </a:p>
          <a:p>
            <a:r>
              <a:rPr lang="cs-CZ" sz="2800" dirty="0"/>
              <a:t>Omezit se na hodnoty</a:t>
            </a:r>
          </a:p>
          <a:p>
            <a:r>
              <a:rPr lang="cs-CZ" sz="2800" dirty="0"/>
              <a:t>Způsob zadání vzhledem k hodnotě zakázky</a:t>
            </a:r>
          </a:p>
          <a:p>
            <a:r>
              <a:rPr lang="cs-CZ" sz="2800" dirty="0"/>
              <a:t>Vymezení odpovědnosti</a:t>
            </a:r>
          </a:p>
          <a:p>
            <a:r>
              <a:rPr lang="cs-CZ" sz="2800" dirty="0"/>
              <a:t>Vazba na další vnitřní předpisy </a:t>
            </a:r>
            <a:r>
              <a:rPr lang="cs-CZ" sz="2800" i="1" dirty="0"/>
              <a:t>(kontrolní řád)</a:t>
            </a:r>
          </a:p>
        </p:txBody>
      </p:sp>
    </p:spTree>
    <p:extLst>
      <p:ext uri="{BB962C8B-B14F-4D97-AF65-F5344CB8AC3E}">
        <p14:creationId xmlns:p14="http://schemas.microsoft.com/office/powerpoint/2010/main" val="25830203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Vnitřní předpisy zadavatelů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2800" dirty="0"/>
              <a:t>Rozdělení kategorií podle ceny</a:t>
            </a:r>
          </a:p>
          <a:p>
            <a:r>
              <a:rPr lang="cs-CZ" sz="2800" dirty="0"/>
              <a:t>Různá pravidla, například:</a:t>
            </a:r>
          </a:p>
          <a:p>
            <a:pPr marL="539750" indent="-273050"/>
            <a:r>
              <a:rPr lang="cs-CZ" sz="2400" dirty="0"/>
              <a:t>0 - 50 000 </a:t>
            </a:r>
            <a:r>
              <a:rPr lang="cs-CZ" sz="2400" dirty="0">
                <a:sym typeface="Wingdings"/>
              </a:rPr>
              <a:t></a:t>
            </a:r>
            <a:r>
              <a:rPr lang="cs-CZ" sz="2400" dirty="0"/>
              <a:t> objednávka a její potvrzení, doklad o splnění</a:t>
            </a:r>
          </a:p>
          <a:p>
            <a:pPr marL="539750" indent="-273050"/>
            <a:r>
              <a:rPr lang="cs-CZ" sz="2400" dirty="0"/>
              <a:t>50 000 - 100 000  </a:t>
            </a:r>
            <a:r>
              <a:rPr lang="cs-CZ" sz="2400" dirty="0">
                <a:sym typeface="Wingdings"/>
              </a:rPr>
              <a:t> </a:t>
            </a:r>
            <a:r>
              <a:rPr lang="cs-CZ" sz="2400" dirty="0"/>
              <a:t>internetový průzkum trhu</a:t>
            </a:r>
          </a:p>
          <a:p>
            <a:pPr marL="539750" indent="-273050"/>
            <a:r>
              <a:rPr lang="cs-CZ" sz="2400" dirty="0"/>
              <a:t>100 000 - 500 000 </a:t>
            </a:r>
            <a:r>
              <a:rPr lang="cs-CZ" sz="2400" dirty="0">
                <a:sym typeface="Wingdings"/>
              </a:rPr>
              <a:t></a:t>
            </a:r>
            <a:r>
              <a:rPr lang="cs-CZ" sz="2400" dirty="0"/>
              <a:t> vyzvání tří dodavatelů</a:t>
            </a:r>
            <a:endParaRPr lang="cs-CZ" dirty="0"/>
          </a:p>
          <a:p>
            <a:pPr marL="539750" indent="-273050"/>
            <a:r>
              <a:rPr lang="cs-CZ" sz="2400" dirty="0"/>
              <a:t>500 000 - 2 000 000 </a:t>
            </a:r>
            <a:r>
              <a:rPr lang="cs-CZ" sz="2400" dirty="0">
                <a:sym typeface="Wingdings"/>
              </a:rPr>
              <a:t></a:t>
            </a:r>
            <a:r>
              <a:rPr lang="cs-CZ" sz="2400" dirty="0"/>
              <a:t> oslovení pěti dodavatelů, komise, zdůvodnění zakázky apod.</a:t>
            </a:r>
          </a:p>
          <a:p>
            <a:pPr marL="539750" indent="-273050"/>
            <a:r>
              <a:rPr lang="cs-CZ" sz="2400" dirty="0"/>
              <a:t>2 000 000 – 6 000 000 </a:t>
            </a:r>
            <a:r>
              <a:rPr lang="cs-CZ" sz="2400" dirty="0">
                <a:sym typeface="Wingdings"/>
              </a:rPr>
              <a:t></a:t>
            </a:r>
            <a:r>
              <a:rPr lang="cs-CZ" sz="2400" dirty="0"/>
              <a:t> otevřená výzva, komise, zdůvodnění…</a:t>
            </a:r>
          </a:p>
        </p:txBody>
      </p:sp>
    </p:spTree>
    <p:extLst>
      <p:ext uri="{BB962C8B-B14F-4D97-AF65-F5344CB8AC3E}">
        <p14:creationId xmlns:p14="http://schemas.microsoft.com/office/powerpoint/2010/main" val="36353835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Uveřejňování smluv na VZMR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204863"/>
            <a:ext cx="8229600" cy="4248473"/>
          </a:xfrm>
        </p:spPr>
        <p:txBody>
          <a:bodyPr/>
          <a:lstStyle/>
          <a:p>
            <a:r>
              <a:rPr lang="cs-CZ" sz="2800" dirty="0"/>
              <a:t>V případě veřejné zakázky malého rozsahu mají zadavatelé jedinou uveřejňovací povinnost, a to uveřejnit celé znění smlouvy na veřejnou zakázku do </a:t>
            </a:r>
            <a:r>
              <a:rPr lang="cs-CZ" sz="2800" b="1" dirty="0">
                <a:solidFill>
                  <a:srgbClr val="000099"/>
                </a:solidFill>
              </a:rPr>
              <a:t>30 dnů </a:t>
            </a:r>
            <a:r>
              <a:rPr lang="cs-CZ" sz="2800" dirty="0"/>
              <a:t>od jejího uzavření, </a:t>
            </a:r>
            <a:r>
              <a:rPr lang="cs-CZ" sz="2800" b="1" dirty="0"/>
              <a:t>pokud její cena přesáhne 500 000,- Kč bez DPH </a:t>
            </a:r>
            <a:r>
              <a:rPr lang="cs-CZ" sz="2800" dirty="0"/>
              <a:t>na profilu zadavatele.</a:t>
            </a:r>
          </a:p>
          <a:p>
            <a:r>
              <a:rPr lang="cs-CZ" sz="2800" dirty="0"/>
              <a:t>Registr smluv</a:t>
            </a:r>
          </a:p>
        </p:txBody>
      </p:sp>
    </p:spTree>
    <p:extLst>
      <p:ext uri="{BB962C8B-B14F-4D97-AF65-F5344CB8AC3E}">
        <p14:creationId xmlns:p14="http://schemas.microsoft.com/office/powerpoint/2010/main" val="2040638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Veřejný zadavatel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>
              <a:alpha val="75000"/>
            </a:schemeClr>
          </a:solidFill>
        </p:spPr>
        <p:txBody>
          <a:bodyPr/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Česká republika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statní příspěvkové organizace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územní samosprávný celek a jeho příspěvkové organizace 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jiná právnická osoba dle § 4 odst. 1 písm. e) ZZVZ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4E6B6-4E7B-4CB3-AF5E-102C0F3A4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když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341C77-B5D5-4F0C-800F-817ED29335E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… když nejsem schopen přesně vymezit předmět veřejné zakázky?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49817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2DF3A-4F85-4699-B9D9-75BF73C37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Předběžné tržní konzultace (§ 33)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85A16B-285B-4A2E-A3B1-9727A0E808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2348879"/>
            <a:ext cx="8229600" cy="4104457"/>
          </a:xfrm>
        </p:spPr>
        <p:txBody>
          <a:bodyPr/>
          <a:lstStyle/>
          <a:p>
            <a:r>
              <a:rPr lang="cs-CZ" sz="2800" dirty="0"/>
              <a:t>tržní konzultace </a:t>
            </a:r>
          </a:p>
          <a:p>
            <a:r>
              <a:rPr lang="cs-CZ" sz="2800" dirty="0"/>
              <a:t>s odborníky či dodavateli </a:t>
            </a:r>
          </a:p>
          <a:p>
            <a:r>
              <a:rPr lang="cs-CZ" sz="2800" dirty="0"/>
              <a:t>příprava zadávacích podmínek </a:t>
            </a:r>
          </a:p>
          <a:p>
            <a:r>
              <a:rPr lang="cs-CZ" sz="2800" dirty="0"/>
              <a:t>informace pro dodavatele o záměrech, požadavcích</a:t>
            </a:r>
          </a:p>
          <a:p>
            <a:r>
              <a:rPr lang="cs-CZ" sz="2800" dirty="0"/>
              <a:t>zákaz narušení hospodářské soutěže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15304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49FB0-B2F2-44A4-A44F-2CE9B2D91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Předběžné tržní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6AD048-599A-41A8-8BE0-44DD477EC2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2348879"/>
            <a:ext cx="8229600" cy="4104457"/>
          </a:xfrm>
        </p:spPr>
        <p:txBody>
          <a:bodyPr/>
          <a:lstStyle/>
          <a:p>
            <a:r>
              <a:rPr lang="cs-CZ" sz="2800" dirty="0"/>
              <a:t>vhodnost</a:t>
            </a:r>
          </a:p>
          <a:p>
            <a:pPr lvl="1"/>
            <a:r>
              <a:rPr lang="cs-CZ" sz="2400" dirty="0"/>
              <a:t>zadavatel nemá odborné znalosti</a:t>
            </a:r>
          </a:p>
          <a:p>
            <a:pPr lvl="1"/>
            <a:r>
              <a:rPr lang="cs-CZ" sz="2400" dirty="0"/>
              <a:t>informace o nelze zjistit z dostupných zdrojů</a:t>
            </a:r>
          </a:p>
          <a:p>
            <a:pPr lvl="1"/>
            <a:r>
              <a:rPr lang="cs-CZ" sz="2400" dirty="0"/>
              <a:t>prevence stanovení nestandardních, diskriminačních zadávacích podmínek</a:t>
            </a:r>
          </a:p>
          <a:p>
            <a:r>
              <a:rPr lang="cs-CZ" sz="2800" dirty="0"/>
              <a:t>oprávnění (nikoliv povinnost)</a:t>
            </a:r>
          </a:p>
        </p:txBody>
      </p:sp>
    </p:spTree>
    <p:extLst>
      <p:ext uri="{BB962C8B-B14F-4D97-AF65-F5344CB8AC3E}">
        <p14:creationId xmlns:p14="http://schemas.microsoft.com/office/powerpoint/2010/main" val="18693674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CA1D0-F09C-4D39-AC67-9D6FD53F9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Předběžné tržní konzultace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EBC099-6619-4282-9557-D95634E1EF2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2420887"/>
            <a:ext cx="8229600" cy="4032449"/>
          </a:xfrm>
        </p:spPr>
        <p:txBody>
          <a:bodyPr/>
          <a:lstStyle/>
          <a:p>
            <a:r>
              <a:rPr lang="cs-CZ" sz="2800" dirty="0"/>
              <a:t>výhody</a:t>
            </a:r>
          </a:p>
          <a:p>
            <a:pPr lvl="1"/>
            <a:r>
              <a:rPr lang="cs-CZ" sz="2400" dirty="0"/>
              <a:t>informovaná rozhodnutí</a:t>
            </a:r>
          </a:p>
          <a:p>
            <a:r>
              <a:rPr lang="cs-CZ" sz="2800" dirty="0"/>
              <a:t>rizika</a:t>
            </a:r>
          </a:p>
          <a:p>
            <a:pPr lvl="1"/>
            <a:r>
              <a:rPr lang="cs-CZ" sz="2400" dirty="0"/>
              <a:t>nedodržení prevenční povinnosti</a:t>
            </a:r>
          </a:p>
          <a:p>
            <a:pPr lvl="1"/>
            <a:r>
              <a:rPr lang="cs-CZ" sz="2400" dirty="0"/>
              <a:t>nevhodné ovlivnění</a:t>
            </a:r>
          </a:p>
          <a:p>
            <a:pPr lvl="1"/>
            <a:r>
              <a:rPr lang="cs-CZ" sz="2400" dirty="0"/>
              <a:t>časově, administrativně náročné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3598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8E1EE-AC04-4680-A048-2FFB57C3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Předběžné tržní konzultace a zadávací dokumentace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C3DA6-4AC9-44C0-AC6F-62AB252DDBB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2780927"/>
            <a:ext cx="8229600" cy="3672409"/>
          </a:xfrm>
        </p:spPr>
        <p:txBody>
          <a:bodyPr/>
          <a:lstStyle/>
          <a:p>
            <a:r>
              <a:rPr lang="cs-CZ" sz="2800" dirty="0"/>
              <a:t>identifikace v zadávací dokumentaci </a:t>
            </a:r>
          </a:p>
          <a:p>
            <a:pPr lvl="1"/>
            <a:r>
              <a:rPr lang="cs-CZ" sz="2400" dirty="0"/>
              <a:t>osoby, které se na předběžné tržní konzultaci podílela </a:t>
            </a:r>
          </a:p>
          <a:p>
            <a:pPr lvl="1"/>
            <a:r>
              <a:rPr lang="cs-CZ" sz="2400" dirty="0"/>
              <a:t>všech podstatných informací, které byly obsahem předběžné tržní konzultace</a:t>
            </a:r>
          </a:p>
          <a:p>
            <a:r>
              <a:rPr lang="cs-CZ" sz="2800" dirty="0"/>
              <a:t>důvod pro vyloučení (§ 48 odst. 5 písm. c) + obnovení způsobilosti (§ 76)</a:t>
            </a:r>
          </a:p>
          <a:p>
            <a:r>
              <a:rPr lang="cs-CZ" sz="2800" dirty="0"/>
              <a:t>dokumentace o zadávacím řízení – archivace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29532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44D03-FC0F-4AEE-8BC6-9239DFBE4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když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E5FA1-DF96-4D3B-87F0-08F0CECB913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… když uzavřu smlouvu na VZMR a potřebuji jako zadavatel další plnění v zanedbatelné hodnotě.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800" dirty="0"/>
              <a:t>Stanovisko ke změnám smluv v režimu VZMR</a:t>
            </a:r>
          </a:p>
        </p:txBody>
      </p:sp>
    </p:spTree>
    <p:extLst>
      <p:ext uri="{BB962C8B-B14F-4D97-AF65-F5344CB8AC3E}">
        <p14:creationId xmlns:p14="http://schemas.microsoft.com/office/powerpoint/2010/main" val="25170829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79CDEA-468D-4575-8FF7-9CE4A59D9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když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C931E1-8E1E-4D64-A84F-68BF7D27223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… když jako zadavatel pochybím v procesu zadávání VZMR?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3833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427D5-909B-485B-B8FE-5BD16881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k nápravě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07446-4383-4468-88BA-742092C86F4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2420887"/>
            <a:ext cx="8229600" cy="4032449"/>
          </a:xfrm>
        </p:spPr>
        <p:txBody>
          <a:bodyPr/>
          <a:lstStyle/>
          <a:p>
            <a:r>
              <a:rPr lang="cs-CZ" sz="2800" dirty="0"/>
              <a:t>kdykoli v průběhu zadávacího řízení </a:t>
            </a:r>
          </a:p>
          <a:p>
            <a:r>
              <a:rPr lang="cs-CZ" sz="2800" dirty="0"/>
              <a:t>nezbytné a přiměřené opatření k nápravě, pokud zadavatel zjistí, že postupoval v rozporu se zákonem</a:t>
            </a:r>
          </a:p>
          <a:p>
            <a:r>
              <a:rPr lang="cs-CZ" sz="2800" dirty="0"/>
              <a:t>lze i zrušit rozhodnutí o zrušení zadávacího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9415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D49BF-0B1C-40F1-9596-28858932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když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2490B4-C23B-48CD-9D4C-C26F1A70199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… přezkoumává ÚOHS zadávání VZMR? Kdo kontroluje špatný postup zadavatele při zadávání VZMR?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6393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356232-9CA6-414F-BE73-EFCB6B74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když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61969-858D-4627-882A-F765D740AAE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… když mám v rámci veřejné zakázky dodávku a službu. O jakou veřejnou zakázku se pak jedná? O veřejnou zakázku na dodávky nebo služby?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720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Šipka nahoru 5"/>
          <p:cNvSpPr/>
          <p:nvPr/>
        </p:nvSpPr>
        <p:spPr>
          <a:xfrm rot="17119832">
            <a:off x="4146008" y="2394681"/>
            <a:ext cx="484632" cy="46128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Veřejná zakázka malého rozsahu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b="1" dirty="0"/>
              <a:t>2 mil. Kč </a:t>
            </a:r>
            <a:r>
              <a:rPr lang="cs-CZ" dirty="0"/>
              <a:t>v případě VZ na </a:t>
            </a:r>
            <a:r>
              <a:rPr lang="cs-CZ" b="1" dirty="0"/>
              <a:t>dodávky a služby</a:t>
            </a:r>
          </a:p>
          <a:p>
            <a:pPr marL="0" indent="0">
              <a:buNone/>
            </a:pPr>
            <a:r>
              <a:rPr lang="cs-CZ" b="1" dirty="0"/>
              <a:t>6 mil. Kč </a:t>
            </a:r>
            <a:r>
              <a:rPr lang="cs-CZ" dirty="0"/>
              <a:t>v případě VZ na </a:t>
            </a:r>
            <a:r>
              <a:rPr lang="cs-CZ" b="1" dirty="0"/>
              <a:t>stavební práce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 27 ZZVZ: VZ jejíž </a:t>
            </a:r>
            <a:r>
              <a:rPr lang="cs-CZ" b="1" dirty="0"/>
              <a:t>předpokládaná hodnota </a:t>
            </a:r>
            <a:r>
              <a:rPr lang="cs-CZ" dirty="0"/>
              <a:t>je  </a:t>
            </a:r>
            <a:r>
              <a:rPr lang="cs-CZ" u="sng" dirty="0"/>
              <a:t>rovna nebo nižší </a:t>
            </a:r>
            <a:r>
              <a:rPr lang="cs-CZ" dirty="0"/>
              <a:t>než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F0ABA-8D31-4DDC-ABC1-199170C0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předmět veřejné zakázky (§ 15)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41D00-5AFF-464E-A1C7-1F0D5E60650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2348879"/>
            <a:ext cx="8229600" cy="4104457"/>
          </a:xfrm>
        </p:spPr>
        <p:txBody>
          <a:bodyPr/>
          <a:lstStyle/>
          <a:p>
            <a:r>
              <a:rPr lang="cs-CZ" sz="2800" dirty="0"/>
              <a:t>veřejné zakázky, které v sobě zahrnují více druhů veřejných zakázek, se zadávají v souladu s pravidly platnými pro druh veřejné zakázky odpovídající hlavnímu předmětu této veřejné zakázky</a:t>
            </a:r>
          </a:p>
          <a:p>
            <a:r>
              <a:rPr lang="cs-CZ" sz="2800" dirty="0"/>
              <a:t>princip „těžiště“ a princip účelu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6034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8B757E-D399-4764-8574-C06CB068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postupovat když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890ECE-C58F-4C2D-BB5B-0106144DE75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… když chci stanovit předpokládanou hodnotu veřejné zakázky?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4577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9FEBB-6CF4-4DFF-95E4-9D9F2F6D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Předpokládaná hodnota VZ (§ 16 – 23)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059BE-AE93-4FE5-BCF2-3C2B9DCA5F1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2800" dirty="0"/>
              <a:t>povinnost stanovit PH před zahájením zadávacího řízení nebo před zadáním VZ</a:t>
            </a:r>
          </a:p>
          <a:p>
            <a:r>
              <a:rPr lang="cs-CZ" sz="2800" dirty="0"/>
              <a:t>stanovuje se bez DPH k okamžiku zahájení zadávacího řízení nebo zadání VZ</a:t>
            </a:r>
          </a:p>
          <a:p>
            <a:r>
              <a:rPr lang="cs-CZ" sz="2800" dirty="0"/>
              <a:t>PH zahrnuje veškerá plnění</a:t>
            </a:r>
          </a:p>
          <a:p>
            <a:r>
              <a:rPr lang="cs-CZ" sz="2800" dirty="0"/>
              <a:t>PH zahrnuje i ceny, odměny nebo jiné platby, které zadavatel poskytne v souvislosti s účastí dodavatelů v zadávacím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3250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348880"/>
            <a:ext cx="8291264" cy="3366136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000" dirty="0"/>
              <a:t>Děkuji za pozornost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Generální výjimka z postupu podle ZZVZ 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indent="0" algn="ctr">
              <a:buNone/>
            </a:pPr>
            <a:r>
              <a:rPr lang="cs-CZ" b="1" dirty="0"/>
              <a:t>§ 31 ZZVZ</a:t>
            </a:r>
          </a:p>
          <a:p>
            <a:pPr marL="180000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Zadavatel </a:t>
            </a:r>
            <a:r>
              <a:rPr lang="cs-CZ" b="1" dirty="0">
                <a:solidFill>
                  <a:srgbClr val="FF0000"/>
                </a:solidFill>
              </a:rPr>
              <a:t>není povinen </a:t>
            </a:r>
            <a:r>
              <a:rPr lang="cs-CZ" dirty="0"/>
              <a:t>použít pro zadání </a:t>
            </a:r>
            <a:r>
              <a:rPr lang="cs-CZ" b="1" dirty="0"/>
              <a:t>veřejné zakázky malého rozsahu </a:t>
            </a:r>
            <a:r>
              <a:rPr lang="cs-CZ" dirty="0"/>
              <a:t>zadávací řízení, resp. postupovat podle zákona. </a:t>
            </a:r>
          </a:p>
          <a:p>
            <a:pPr marL="180000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Zadavatel </a:t>
            </a:r>
            <a:r>
              <a:rPr lang="cs-CZ" b="1" dirty="0">
                <a:solidFill>
                  <a:srgbClr val="FF0000"/>
                </a:solidFill>
              </a:rPr>
              <a:t>je však povinen </a:t>
            </a:r>
            <a:r>
              <a:rPr lang="cs-CZ" dirty="0"/>
              <a:t>dodržet zásady uvedené v § 6 </a:t>
            </a:r>
            <a:r>
              <a:rPr lang="cs-CZ" b="1" dirty="0">
                <a:solidFill>
                  <a:srgbClr val="000099"/>
                </a:solidFill>
              </a:rPr>
              <a:t>odst. 1 až 3 </a:t>
            </a:r>
            <a:r>
              <a:rPr lang="cs-CZ" dirty="0"/>
              <a:t>ZZVZ.</a:t>
            </a:r>
          </a:p>
          <a:p>
            <a:pPr marL="180000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Zadavatel však </a:t>
            </a:r>
            <a:r>
              <a:rPr lang="cs-CZ" b="1" dirty="0">
                <a:solidFill>
                  <a:schemeClr val="tx2"/>
                </a:solidFill>
              </a:rPr>
              <a:t>může</a:t>
            </a:r>
            <a:r>
              <a:rPr lang="cs-CZ" dirty="0"/>
              <a:t> postupovat podle ZZVZ dobrovolně.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 veřejné zakázky 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2418038"/>
            <a:ext cx="8291264" cy="3511292"/>
          </a:xfrm>
          <a:solidFill>
            <a:schemeClr val="bg1">
              <a:alpha val="86000"/>
            </a:schemeClr>
          </a:solidFill>
        </p:spPr>
        <p:txBody>
          <a:bodyPr>
            <a:norm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Dodávky (§ 14 odst. 1 ZZVZ) 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Služby (§ 14 odst. 2 ZZVZ)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dirty="0"/>
              <a:t>  Stavební práce (§ 14 odst. 3 a 4 ZZVZ)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 veřejné zakázky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395536" y="2322660"/>
            <a:ext cx="8291264" cy="439248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Vždy je nutné určit </a:t>
            </a:r>
            <a:r>
              <a:rPr lang="cs-CZ" b="1" dirty="0"/>
              <a:t>hlavní předmět </a:t>
            </a:r>
            <a:r>
              <a:rPr lang="cs-CZ" dirty="0"/>
              <a:t>veřejné zakázky:</a:t>
            </a:r>
          </a:p>
          <a:p>
            <a:pPr marL="0" indent="0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1" dirty="0"/>
              <a:t>  služby x dodávky </a:t>
            </a:r>
            <a:r>
              <a:rPr lang="cs-CZ" dirty="0"/>
              <a:t>– rozhoduje předpokládaná hodnota (stejný limit)</a:t>
            </a:r>
          </a:p>
          <a:p>
            <a:pPr marL="0" indent="0"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b="1" dirty="0"/>
              <a:t>  stavební práce x dodávky/služby </a:t>
            </a:r>
            <a:r>
              <a:rPr lang="cs-CZ" dirty="0"/>
              <a:t>– rozhoduje účel veřejné zakázky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1713</TotalTime>
  <Words>2296</Words>
  <Application>Microsoft Office PowerPoint</Application>
  <PresentationFormat>Předvádění na obrazovce (4:3)</PresentationFormat>
  <Paragraphs>327</Paragraphs>
  <Slides>63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8" baseType="lpstr">
      <vt:lpstr>Arial</vt:lpstr>
      <vt:lpstr>Calibri</vt:lpstr>
      <vt:lpstr>Courier New</vt:lpstr>
      <vt:lpstr>Wingdings</vt:lpstr>
      <vt:lpstr>MMR_klas</vt:lpstr>
      <vt:lpstr>Veřejné zakázky malého rozsahu</vt:lpstr>
      <vt:lpstr>Prezentace aplikace PowerPoint</vt:lpstr>
      <vt:lpstr>Základní pojmy</vt:lpstr>
      <vt:lpstr>Veřejná zakázka</vt:lpstr>
      <vt:lpstr>Veřejný zadavatel</vt:lpstr>
      <vt:lpstr>Veřejná zakázka malého rozsahu</vt:lpstr>
      <vt:lpstr>Generální výjimka z postupu podle ZZVZ </vt:lpstr>
      <vt:lpstr>Druh veřejné zakázky </vt:lpstr>
      <vt:lpstr>Druh veřejné zakázky</vt:lpstr>
      <vt:lpstr>Předpokládaná hodnota</vt:lpstr>
      <vt:lpstr>Předpokládaná hodnota</vt:lpstr>
      <vt:lpstr>Zásady </vt:lpstr>
      <vt:lpstr>Dohled </vt:lpstr>
      <vt:lpstr>Možnosti kontroly</vt:lpstr>
      <vt:lpstr>Kroky při zadání VZMR</vt:lpstr>
      <vt:lpstr>Zadávací dokumentace </vt:lpstr>
      <vt:lpstr>Zadávací podmínky</vt:lpstr>
      <vt:lpstr>Zadávací podmínky</vt:lpstr>
      <vt:lpstr>Zadávací dokumentace</vt:lpstr>
      <vt:lpstr>Zadávací dokumentace</vt:lpstr>
      <vt:lpstr>Zadávací dokumentace</vt:lpstr>
      <vt:lpstr>Zadávací dokumentace</vt:lpstr>
      <vt:lpstr>Zadávací dokumentace</vt:lpstr>
      <vt:lpstr>Hodnocení</vt:lpstr>
      <vt:lpstr>Hodnocení</vt:lpstr>
      <vt:lpstr>Hodnocení</vt:lpstr>
      <vt:lpstr>Hodnocení</vt:lpstr>
      <vt:lpstr>Hodnocení</vt:lpstr>
      <vt:lpstr>Zadávací dokumentace</vt:lpstr>
      <vt:lpstr>Zadávací dokumentace</vt:lpstr>
      <vt:lpstr>Zahájení výběrového řízení</vt:lpstr>
      <vt:lpstr>Průběh lhůty pro podání nabídek</vt:lpstr>
      <vt:lpstr>Námitky u VZMR</vt:lpstr>
      <vt:lpstr>Po uplynutí lhůty pro podání nabídek</vt:lpstr>
      <vt:lpstr>Po uplynutí lhůty pro podání nabídek</vt:lpstr>
      <vt:lpstr>Prezentace aplikace PowerPoint</vt:lpstr>
      <vt:lpstr>Způsob zadání </vt:lpstr>
      <vt:lpstr>Způsob zadání </vt:lpstr>
      <vt:lpstr>Přímé zadání</vt:lpstr>
      <vt:lpstr>Přímé zadání</vt:lpstr>
      <vt:lpstr>Uzavřená výzva</vt:lpstr>
      <vt:lpstr>Uzavřená výzva</vt:lpstr>
      <vt:lpstr>Uzavřená výzva (i otevřená výzva)</vt:lpstr>
      <vt:lpstr>Otevřená výzva</vt:lpstr>
      <vt:lpstr>Otevřená výzva</vt:lpstr>
      <vt:lpstr>Zadávací postupy pro VZMR</vt:lpstr>
      <vt:lpstr>Vnitřní předpisy zadavatelů</vt:lpstr>
      <vt:lpstr>Vnitřní předpisy zadavatelů</vt:lpstr>
      <vt:lpstr>Uveřejňování smluv na VZMR</vt:lpstr>
      <vt:lpstr>Jak postupovat když …</vt:lpstr>
      <vt:lpstr>Předběžné tržní konzultace (§ 33)</vt:lpstr>
      <vt:lpstr>Předběžné tržní konzultace</vt:lpstr>
      <vt:lpstr>Předběžné tržní konzultace</vt:lpstr>
      <vt:lpstr>Předběžné tržní konzultace a zadávací dokumentace</vt:lpstr>
      <vt:lpstr>Jak postupovat když …</vt:lpstr>
      <vt:lpstr>Jak postupovat když …</vt:lpstr>
      <vt:lpstr>Opatření k nápravě</vt:lpstr>
      <vt:lpstr>Jak postupovat když …</vt:lpstr>
      <vt:lpstr>Jak postupovat když …</vt:lpstr>
      <vt:lpstr>Hlavní předmět veřejné zakázky (§ 15)</vt:lpstr>
      <vt:lpstr>Jak postupovat když …</vt:lpstr>
      <vt:lpstr>Předpokládaná hodnota VZ (§ 16 – 23)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Lisá Kateřina</cp:lastModifiedBy>
  <cp:revision>119</cp:revision>
  <cp:lastPrinted>2023-01-31T14:44:55Z</cp:lastPrinted>
  <dcterms:created xsi:type="dcterms:W3CDTF">2014-02-26T13:05:03Z</dcterms:created>
  <dcterms:modified xsi:type="dcterms:W3CDTF">2023-09-27T07:29:56Z</dcterms:modified>
</cp:coreProperties>
</file>