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80" r:id="rId2"/>
    <p:sldId id="386" r:id="rId3"/>
    <p:sldId id="260" r:id="rId4"/>
    <p:sldId id="362" r:id="rId5"/>
    <p:sldId id="367" r:id="rId6"/>
    <p:sldId id="363" r:id="rId7"/>
    <p:sldId id="383" r:id="rId8"/>
    <p:sldId id="366" r:id="rId9"/>
    <p:sldId id="379" r:id="rId10"/>
    <p:sldId id="364" r:id="rId11"/>
    <p:sldId id="381" r:id="rId12"/>
    <p:sldId id="365" r:id="rId13"/>
    <p:sldId id="370" r:id="rId14"/>
    <p:sldId id="371" r:id="rId15"/>
    <p:sldId id="373" r:id="rId16"/>
    <p:sldId id="368" r:id="rId17"/>
    <p:sldId id="372" r:id="rId18"/>
    <p:sldId id="385" r:id="rId19"/>
    <p:sldId id="369" r:id="rId20"/>
    <p:sldId id="374" r:id="rId21"/>
    <p:sldId id="315" r:id="rId2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rammová Lucie" initials="SL" lastIdx="1" clrIdx="0">
    <p:extLst>
      <p:ext uri="{19B8F6BF-5375-455C-9EA6-DF929625EA0E}">
        <p15:presenceInfo xmlns:p15="http://schemas.microsoft.com/office/powerpoint/2012/main" userId="S-1-5-21-1453678106-484518242-318601546-115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65000" autoAdjust="0"/>
  </p:normalViewPr>
  <p:slideViewPr>
    <p:cSldViewPr>
      <p:cViewPr varScale="1">
        <p:scale>
          <a:sx n="56" d="100"/>
          <a:sy n="56" d="100"/>
        </p:scale>
        <p:origin x="208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20.06.2023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20.06.2023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75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AA5AD12-E00F-7875-CD49-8D9EBDDB3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4941168"/>
            <a:ext cx="8291264" cy="1512167"/>
          </a:xfrm>
        </p:spPr>
        <p:txBody>
          <a:bodyPr/>
          <a:lstStyle/>
          <a:p>
            <a:pPr algn="r"/>
            <a:r>
              <a:rPr lang="cs-CZ" sz="2400" b="1" dirty="0"/>
              <a:t>Kateřina Lisá</a:t>
            </a:r>
          </a:p>
          <a:p>
            <a:pPr algn="r"/>
            <a:r>
              <a:rPr lang="cs-CZ" sz="2400" dirty="0"/>
              <a:t>Ministerstvo pro místní rozvoj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EB4BB48-4A2D-9222-B940-FAF9EF603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22" y="2947374"/>
            <a:ext cx="798035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7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64B44-43F5-3AB9-1E26-1ECEC438F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74 odst. 1 b), c), d)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890CAF-5E67-DA96-DC25-50F8118CB56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420888"/>
            <a:ext cx="8229600" cy="4032449"/>
          </a:xfrm>
        </p:spPr>
        <p:txBody>
          <a:bodyPr/>
          <a:lstStyle/>
          <a:p>
            <a:r>
              <a:rPr lang="cs-CZ" sz="2800" dirty="0"/>
              <a:t>neexistence splatného </a:t>
            </a:r>
            <a:r>
              <a:rPr lang="cs-CZ" sz="2800" b="1" dirty="0"/>
              <a:t>daňového nedoplatku</a:t>
            </a:r>
          </a:p>
          <a:p>
            <a:r>
              <a:rPr lang="cs-CZ" sz="2800" dirty="0"/>
              <a:t>neexistence splatného </a:t>
            </a:r>
            <a:r>
              <a:rPr lang="cs-CZ" sz="2800" b="1" dirty="0"/>
              <a:t>nedoplatku</a:t>
            </a:r>
            <a:r>
              <a:rPr lang="cs-CZ" sz="2800" dirty="0"/>
              <a:t> na pojistném nebo penále </a:t>
            </a:r>
            <a:r>
              <a:rPr lang="cs-CZ" sz="2800" b="1" dirty="0"/>
              <a:t>na veřejné zdravotní pojištění</a:t>
            </a:r>
          </a:p>
          <a:p>
            <a:r>
              <a:rPr lang="cs-CZ" sz="2800" dirty="0"/>
              <a:t>neexistence splatného </a:t>
            </a:r>
            <a:r>
              <a:rPr lang="cs-CZ" sz="2800" b="1" dirty="0"/>
              <a:t>nedoplatku</a:t>
            </a:r>
            <a:r>
              <a:rPr lang="cs-CZ" sz="2800" dirty="0"/>
              <a:t> na pojistném nebo penále </a:t>
            </a:r>
            <a:r>
              <a:rPr lang="cs-CZ" sz="2800" b="1" dirty="0"/>
              <a:t>na sociální zabezpečení </a:t>
            </a:r>
            <a:r>
              <a:rPr lang="cs-CZ" sz="2800" dirty="0"/>
              <a:t>a příspěvku na státní politiku zaměstnanosti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765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5D0F1-DD72-193C-CAA8-2CAE2DF52DE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/>
              <a:t>prokazuje se ve vztahu k ČR a ve vztahu k zemi sídla (u zahraničního dodavatele)</a:t>
            </a:r>
          </a:p>
          <a:p>
            <a:r>
              <a:rPr lang="cs-CZ" sz="2800" dirty="0"/>
              <a:t>prokazuje se potvrzeními od příslušných úřadů (finanční úřad, OSSZ </a:t>
            </a:r>
            <a:r>
              <a:rPr lang="cs-CZ" sz="2400" i="1" dirty="0"/>
              <a:t>- ukázka</a:t>
            </a:r>
            <a:r>
              <a:rPr lang="cs-CZ" sz="2800" dirty="0"/>
              <a:t>), popř. čestným prohlášením u spotřební daně a veřejného pojištění</a:t>
            </a:r>
          </a:p>
          <a:p>
            <a:r>
              <a:rPr lang="cs-CZ" sz="2800" dirty="0"/>
              <a:t>doklad ne starší než 3 měsíce od zahájení zadávacího řízení (§ 86 odst. 3) </a:t>
            </a:r>
          </a:p>
          <a:p>
            <a:pPr lvl="1"/>
            <a:r>
              <a:rPr lang="cs-CZ" sz="2400" dirty="0"/>
              <a:t>i ZPŘ</a:t>
            </a:r>
            <a:br>
              <a:rPr lang="cs-CZ" sz="2400" dirty="0"/>
            </a:br>
            <a:r>
              <a:rPr lang="cs-CZ" sz="2400" dirty="0"/>
              <a:t> 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25D3509-AB6F-56E5-1E96-8C8A746F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412875"/>
            <a:ext cx="8291512" cy="503238"/>
          </a:xfrm>
        </p:spPr>
        <p:txBody>
          <a:bodyPr/>
          <a:lstStyle/>
          <a:p>
            <a:r>
              <a:rPr lang="cs-CZ" dirty="0"/>
              <a:t>§ 74 odst. 1 b), c), d)</a:t>
            </a:r>
          </a:p>
        </p:txBody>
      </p:sp>
    </p:spTree>
    <p:extLst>
      <p:ext uri="{BB962C8B-B14F-4D97-AF65-F5344CB8AC3E}">
        <p14:creationId xmlns:p14="http://schemas.microsoft.com/office/powerpoint/2010/main" val="2929303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8AD82-82F7-CC5B-0256-0EDCE3873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74 odst. 1 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14931A-70C3-7399-7BBA-F6948C5EA27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/>
              <a:t>způsobilý není dodavatel </a:t>
            </a:r>
            <a:r>
              <a:rPr lang="cs-CZ" sz="2800" b="1" dirty="0"/>
              <a:t>v likvidaci, úpadku, v nucené správě </a:t>
            </a:r>
            <a:r>
              <a:rPr lang="cs-CZ" sz="2800" dirty="0"/>
              <a:t>nebo obdobné situaci podle práva země sídla dodavatele</a:t>
            </a:r>
          </a:p>
          <a:p>
            <a:r>
              <a:rPr lang="cs-CZ" sz="2800" dirty="0"/>
              <a:t>prokazuje se výpisem z obchodního rejstříku (nebo písemným čestným prohlášením, pokud dodavatel není v obchodním rejstříku zapsán) </a:t>
            </a:r>
          </a:p>
          <a:p>
            <a:r>
              <a:rPr lang="cs-CZ" sz="2800" dirty="0"/>
              <a:t>ne starším než 3 měsíce před zahájením zadávacího řízení (§ 86 odst. 3) </a:t>
            </a:r>
          </a:p>
          <a:p>
            <a:pPr lvl="1"/>
            <a:r>
              <a:rPr lang="cs-CZ" sz="2400" dirty="0"/>
              <a:t>i v ZPŘ</a:t>
            </a:r>
            <a:endParaRPr lang="cs-CZ" sz="2400" strike="sngStrike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36056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87C60-53EA-9E93-07CF-FFF8A317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způsobilost mimo nadlimitní režim a ZPŘ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AF7EDC-7594-5D74-8DA6-2D8544EBB9A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5536" y="2636912"/>
            <a:ext cx="8229600" cy="3708413"/>
          </a:xfrm>
        </p:spPr>
        <p:txBody>
          <a:bodyPr/>
          <a:lstStyle/>
          <a:p>
            <a:r>
              <a:rPr lang="cs-CZ" sz="2800" dirty="0"/>
              <a:t>zadavatel nemusí kvalifikaci požadovat, tedy ani základní způsobilost</a:t>
            </a:r>
          </a:p>
          <a:p>
            <a:r>
              <a:rPr lang="cs-CZ" sz="2800" dirty="0"/>
              <a:t>zadavatel může zvolit pouze část základní způsobilosti</a:t>
            </a:r>
          </a:p>
          <a:p>
            <a:r>
              <a:rPr lang="cs-CZ" sz="2800" dirty="0"/>
              <a:t>zadavatel může požadovat i jiná kritéria kvalifikace, i základní způsobilosti</a:t>
            </a:r>
          </a:p>
          <a:p>
            <a:r>
              <a:rPr lang="cs-CZ" sz="2800" dirty="0"/>
              <a:t>zadavatel si sám určuje, jakým způsobem prokazovat</a:t>
            </a:r>
          </a:p>
        </p:txBody>
      </p:sp>
    </p:spTree>
    <p:extLst>
      <p:ext uri="{BB962C8B-B14F-4D97-AF65-F5344CB8AC3E}">
        <p14:creationId xmlns:p14="http://schemas.microsoft.com/office/powerpoint/2010/main" val="1503983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AC9C9-756A-EC0D-E324-537FDCD0E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Stanovení kritérií kvalifikace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1A12EF-EDE6-0B92-C723-C5A3D6211DA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204863"/>
            <a:ext cx="8229600" cy="4248473"/>
          </a:xfrm>
        </p:spPr>
        <p:txBody>
          <a:bodyPr/>
          <a:lstStyle/>
          <a:p>
            <a:r>
              <a:rPr lang="cs-CZ" sz="2800" dirty="0"/>
              <a:t>určuje sám zadavatel </a:t>
            </a:r>
          </a:p>
          <a:p>
            <a:r>
              <a:rPr lang="cs-CZ" sz="2800" dirty="0"/>
              <a:t>musí souviset s konkrétní veřejnou zakázkou</a:t>
            </a:r>
          </a:p>
          <a:p>
            <a:r>
              <a:rPr lang="cs-CZ" sz="2800" dirty="0"/>
              <a:t>nutné dodržet zásady, zejména přiměřenost a zákaz diskriminace</a:t>
            </a:r>
          </a:p>
          <a:p>
            <a:pPr lvl="1"/>
            <a:r>
              <a:rPr lang="cs-CZ" dirty="0"/>
              <a:t>bezdůvodně nezvýhodňovat některé dodavatele </a:t>
            </a:r>
          </a:p>
          <a:p>
            <a:pPr lvl="1"/>
            <a:r>
              <a:rPr lang="cs-CZ" dirty="0"/>
              <a:t>nevytvářet překážky hospodářské soutěže</a:t>
            </a:r>
          </a:p>
        </p:txBody>
      </p:sp>
    </p:spTree>
    <p:extLst>
      <p:ext uri="{BB962C8B-B14F-4D97-AF65-F5344CB8AC3E}">
        <p14:creationId xmlns:p14="http://schemas.microsoft.com/office/powerpoint/2010/main" val="2326323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0A93A-9CBF-7DDD-D34E-9694FF13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jiných kritérií základní způsobilosti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95BF1E-2054-33A8-1CD8-839E9B7D686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780928"/>
            <a:ext cx="8229600" cy="3672408"/>
          </a:xfrm>
        </p:spPr>
        <p:txBody>
          <a:bodyPr/>
          <a:lstStyle/>
          <a:p>
            <a:r>
              <a:rPr lang="cs-CZ" dirty="0"/>
              <a:t>bezdlužnost vůči zadavateli</a:t>
            </a:r>
          </a:p>
          <a:p>
            <a:r>
              <a:rPr lang="cs-CZ" dirty="0"/>
              <a:t>předložení výpisu z evidence rejstříku trestů členů realizačního týmu</a:t>
            </a:r>
          </a:p>
        </p:txBody>
      </p:sp>
    </p:spTree>
    <p:extLst>
      <p:ext uri="{BB962C8B-B14F-4D97-AF65-F5344CB8AC3E}">
        <p14:creationId xmlns:p14="http://schemas.microsoft.com/office/powerpoint/2010/main" val="1341206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29A5D-0FA1-C6FE-314A-BD9449294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způsoby prokazování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C1475C-08F8-DC8F-2262-EBC20E187F4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/>
              <a:t>odkaz na odpovídající informace v informačním systému státní správy – uvést internetovou adresu a údaje pro přihlášení (§ 45 odst. 4)</a:t>
            </a:r>
          </a:p>
          <a:p>
            <a:r>
              <a:rPr lang="cs-CZ" sz="2800" dirty="0"/>
              <a:t>výpis ze Seznamu kvalifikovaných dodavatelů – SKD </a:t>
            </a:r>
            <a:r>
              <a:rPr lang="cs-CZ" sz="2400" i="1" dirty="0"/>
              <a:t>– ukázka </a:t>
            </a:r>
            <a:r>
              <a:rPr lang="cs-CZ" sz="2800" dirty="0"/>
              <a:t>(§ 226) nebo certifikát ze Systému certifikovaných dodavatelů (§ 234)</a:t>
            </a:r>
          </a:p>
          <a:p>
            <a:r>
              <a:rPr lang="cs-CZ" sz="2800" dirty="0"/>
              <a:t>čestné prohlášení (§ 86 odst. 2), pokud to zadavatel nevyloučí</a:t>
            </a:r>
          </a:p>
          <a:p>
            <a:r>
              <a:rPr lang="cs-CZ" sz="2800" dirty="0"/>
              <a:t>jednotné evropské osvědčení (§ 87)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0909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A603E-D1D9-FC00-0449-C82221970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Doklady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F82CB3-CDD1-C44E-36E8-8FFC0848B2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276871"/>
            <a:ext cx="8229600" cy="4176465"/>
          </a:xfrm>
        </p:spPr>
        <p:txBody>
          <a:bodyPr/>
          <a:lstStyle/>
          <a:p>
            <a:r>
              <a:rPr lang="cs-CZ" sz="2800" dirty="0"/>
              <a:t>přednostně vyžadovat doklady z ISVS</a:t>
            </a:r>
          </a:p>
          <a:p>
            <a:r>
              <a:rPr lang="cs-CZ" sz="2800" dirty="0"/>
              <a:t>čestná prohlášení x originály</a:t>
            </a:r>
          </a:p>
          <a:p>
            <a:r>
              <a:rPr lang="cs-CZ" sz="2800" dirty="0"/>
              <a:t>před uzavřením smlouvy vyžádat originály nebo ověřené kopie</a:t>
            </a:r>
          </a:p>
          <a:p>
            <a:r>
              <a:rPr lang="cs-CZ" sz="2800" dirty="0"/>
              <a:t>dodavatel nemusí předložit doklady osvědčující informace v jednotném evropském osvědčení, pokud je již předložil v předchozím zadávacím řízení</a:t>
            </a:r>
          </a:p>
          <a:p>
            <a:r>
              <a:rPr lang="cs-CZ" sz="2800" dirty="0"/>
              <a:t>objasnění, doplnění dokladů dle § 46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456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Změny kvalifikace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/>
              <a:t>pokud dojde po předložení dokladů v průběhu ZŘ ke změně kvalifikace</a:t>
            </a:r>
          </a:p>
          <a:p>
            <a:pPr lvl="1"/>
            <a:r>
              <a:rPr lang="cs-CZ" sz="2400" dirty="0"/>
              <a:t>do 5 </a:t>
            </a:r>
            <a:r>
              <a:rPr lang="cs-CZ" sz="2400" dirty="0" err="1"/>
              <a:t>prac</a:t>
            </a:r>
            <a:r>
              <a:rPr lang="cs-CZ" sz="2400" dirty="0"/>
              <a:t>. dnů oznámit zadavateli</a:t>
            </a:r>
          </a:p>
          <a:p>
            <a:pPr lvl="1"/>
            <a:r>
              <a:rPr lang="cs-CZ" sz="2400" dirty="0"/>
              <a:t>do 10 </a:t>
            </a:r>
            <a:r>
              <a:rPr lang="cs-CZ" sz="2400" dirty="0" err="1"/>
              <a:t>prac</a:t>
            </a:r>
            <a:r>
              <a:rPr lang="cs-CZ" sz="2400" dirty="0"/>
              <a:t>. dnů od oznámení předložit nové doklady</a:t>
            </a:r>
          </a:p>
          <a:p>
            <a:r>
              <a:rPr lang="cs-CZ" sz="2800" dirty="0"/>
              <a:t>není třeba, pokud jsou podmínky kvalifikace dále splněny (nedošlo k ovlivnění hodnocení nebo snížení počtu účastníků)</a:t>
            </a:r>
          </a:p>
          <a:p>
            <a:r>
              <a:rPr lang="cs-CZ" sz="2800" dirty="0"/>
              <a:t>pokud dodavatel tuto povinnost nesplní, zadavatel jej </a:t>
            </a:r>
            <a:r>
              <a:rPr lang="cs-CZ" sz="2800" b="1" dirty="0"/>
              <a:t>může</a:t>
            </a:r>
            <a:r>
              <a:rPr lang="cs-CZ" sz="2800" dirty="0"/>
              <a:t> vyloučit</a:t>
            </a:r>
          </a:p>
        </p:txBody>
      </p:sp>
    </p:spTree>
    <p:extLst>
      <p:ext uri="{BB962C8B-B14F-4D97-AF65-F5344CB8AC3E}">
        <p14:creationId xmlns:p14="http://schemas.microsoft.com/office/powerpoint/2010/main" val="2604540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B84D1-800A-6F6D-8AEC-92DD2F6FF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Obnovení základní způsobilosti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61B656-EBA5-13A6-6362-AA02D9A776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204863"/>
            <a:ext cx="8229600" cy="4248473"/>
          </a:xfrm>
        </p:spPr>
        <p:txBody>
          <a:bodyPr/>
          <a:lstStyle/>
          <a:p>
            <a:r>
              <a:rPr lang="cs-CZ" sz="2400" dirty="0"/>
              <a:t>účastník může prokázat, že si obnovil způsobilost k účasti v ZŘ (dle § 74 a § 48 odst. 5 a 6) – doloží, že přijal nápravná opatření</a:t>
            </a:r>
          </a:p>
          <a:p>
            <a:r>
              <a:rPr lang="cs-CZ" sz="2400" dirty="0"/>
              <a:t>nelze při pravomocném odsouzení k zákazu plnění VZ</a:t>
            </a:r>
          </a:p>
          <a:p>
            <a:r>
              <a:rPr lang="cs-CZ" sz="2400" dirty="0"/>
              <a:t>uhrazení dlužných částek, náhrada újmy z trestného činu, aktivní spolupráce v rámci vyšetřování, technická nebo organizační opatření proti trestné činnosti</a:t>
            </a:r>
          </a:p>
          <a:p>
            <a:r>
              <a:rPr lang="cs-CZ" sz="2400" dirty="0"/>
              <a:t>zadavatel posoudí zda považuje opatření za dostatečná – nevyloučí, popř. zruší vyloučení</a:t>
            </a:r>
          </a:p>
        </p:txBody>
      </p:sp>
    </p:spTree>
    <p:extLst>
      <p:ext uri="{BB962C8B-B14F-4D97-AF65-F5344CB8AC3E}">
        <p14:creationId xmlns:p14="http://schemas.microsoft.com/office/powerpoint/2010/main" val="296146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CC498-5A4B-4C2A-89F9-E9230BE1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ZZVZ - § 37 Podmínky účasti v zadávacím řízení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FD621E-E500-4327-ACEB-12A5694297A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492895"/>
            <a:ext cx="8229600" cy="3960441"/>
          </a:xfrm>
        </p:spPr>
        <p:txBody>
          <a:bodyPr/>
          <a:lstStyle/>
          <a:p>
            <a:pPr marL="457200" lvl="1" indent="0">
              <a:buNone/>
            </a:pPr>
            <a:r>
              <a:rPr lang="cs-CZ" dirty="0"/>
              <a:t>§ 37 odst. 1 </a:t>
            </a:r>
          </a:p>
          <a:p>
            <a:pPr lvl="1"/>
            <a:r>
              <a:rPr lang="cs-CZ" dirty="0"/>
              <a:t>podmínky kvalifikace</a:t>
            </a:r>
          </a:p>
          <a:p>
            <a:pPr lvl="2"/>
            <a:r>
              <a:rPr lang="cs-CZ" b="1" dirty="0">
                <a:solidFill>
                  <a:srgbClr val="000099"/>
                </a:solidFill>
              </a:rPr>
              <a:t>základní způsobilost</a:t>
            </a:r>
          </a:p>
          <a:p>
            <a:pPr lvl="2"/>
            <a:r>
              <a:rPr lang="cs-CZ" dirty="0"/>
              <a:t>profesní způsobilost</a:t>
            </a:r>
          </a:p>
          <a:p>
            <a:pPr lvl="2"/>
            <a:r>
              <a:rPr lang="cs-CZ" dirty="0"/>
              <a:t>ekonomická kvalifikace</a:t>
            </a:r>
          </a:p>
          <a:p>
            <a:pPr lvl="2"/>
            <a:r>
              <a:rPr lang="cs-CZ" dirty="0"/>
              <a:t>technická kvalifikace</a:t>
            </a:r>
          </a:p>
          <a:p>
            <a:pPr lvl="1"/>
            <a:r>
              <a:rPr lang="cs-CZ" dirty="0"/>
              <a:t>technické podmínky, obchodní nebo jiné smluvní podmínky, zvláštní podmínky</a:t>
            </a:r>
          </a:p>
        </p:txBody>
      </p:sp>
    </p:spTree>
    <p:extLst>
      <p:ext uri="{BB962C8B-B14F-4D97-AF65-F5344CB8AC3E}">
        <p14:creationId xmlns:p14="http://schemas.microsoft.com/office/powerpoint/2010/main" val="4270093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6C1C4-A5CC-FC73-FE8B-49A7CD288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52A9C5-9EA1-1FEB-759E-6F22EF9C5B8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204863"/>
            <a:ext cx="8229600" cy="424847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Požadavky na základní způsobilost</a:t>
            </a:r>
          </a:p>
          <a:p>
            <a:r>
              <a:rPr lang="cs-CZ" sz="2800" dirty="0"/>
              <a:t>nadlimitní VZ, ZPŘ povinně, při nesplnění vylučuju </a:t>
            </a:r>
          </a:p>
          <a:p>
            <a:r>
              <a:rPr lang="cs-CZ" sz="2800" dirty="0"/>
              <a:t>prokazování vůči ČR a jiným zemím</a:t>
            </a:r>
          </a:p>
          <a:p>
            <a:r>
              <a:rPr lang="cs-CZ" sz="2800" dirty="0"/>
              <a:t>právnické osoby</a:t>
            </a:r>
          </a:p>
          <a:p>
            <a:r>
              <a:rPr lang="cs-CZ" sz="2800" dirty="0"/>
              <a:t>nepovinné využití</a:t>
            </a:r>
          </a:p>
          <a:p>
            <a:r>
              <a:rPr lang="cs-CZ" sz="2800" dirty="0"/>
              <a:t>doklady</a:t>
            </a:r>
          </a:p>
          <a:p>
            <a:r>
              <a:rPr lang="cs-CZ" sz="2800" dirty="0"/>
              <a:t>obnovení způsobilosti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762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3412"/>
            <a:ext cx="8291264" cy="3801604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>
                <a:solidFill>
                  <a:srgbClr val="000099"/>
                </a:solidFill>
              </a:rPr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dirty="0"/>
              <a:t>Základní způsobilost § 74 ZZVZ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72919" y="2204864"/>
            <a:ext cx="8229600" cy="4248472"/>
          </a:xfrm>
          <a:solidFill>
            <a:schemeClr val="bg1">
              <a:alpha val="67000"/>
            </a:schemeClr>
          </a:solidFill>
        </p:spPr>
        <p:txBody>
          <a:bodyPr/>
          <a:lstStyle/>
          <a:p>
            <a:r>
              <a:rPr lang="cs-CZ" sz="2800" dirty="0"/>
              <a:t>neodsouzení pro trestný čin</a:t>
            </a:r>
          </a:p>
          <a:p>
            <a:r>
              <a:rPr lang="cs-CZ" sz="2800" dirty="0"/>
              <a:t>neexistuje splatný daňový nedoplatek</a:t>
            </a:r>
          </a:p>
          <a:p>
            <a:r>
              <a:rPr lang="cs-CZ" sz="2800" dirty="0"/>
              <a:t>neexistuje splatný nedoplatek na veřejném zdravotním pojištění</a:t>
            </a:r>
          </a:p>
          <a:p>
            <a:r>
              <a:rPr lang="cs-CZ" sz="2800" dirty="0"/>
              <a:t>neexistuje splatný nedoplatek na sociálním zabezpečení</a:t>
            </a:r>
          </a:p>
          <a:p>
            <a:r>
              <a:rPr lang="cs-CZ" sz="2800" dirty="0"/>
              <a:t>není v likvidaci, úpadku, nucené správě</a:t>
            </a:r>
          </a:p>
          <a:p>
            <a:endParaRPr lang="cs-CZ" sz="28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A22C5-3BA3-E694-1FA5-097F34B8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4EA564-FE11-DE14-06D3-3A03B6A6213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4176465"/>
          </a:xfrm>
        </p:spPr>
        <p:txBody>
          <a:bodyPr/>
          <a:lstStyle/>
          <a:p>
            <a:r>
              <a:rPr lang="cs-CZ" sz="2800" b="1" dirty="0">
                <a:solidFill>
                  <a:srgbClr val="000099"/>
                </a:solidFill>
              </a:rPr>
              <a:t>POVINNĚ</a:t>
            </a:r>
            <a:r>
              <a:rPr lang="cs-CZ" sz="2800" dirty="0"/>
              <a:t> v zadávacích řízených pro </a:t>
            </a:r>
            <a:r>
              <a:rPr lang="cs-CZ" sz="2800" dirty="0">
                <a:solidFill>
                  <a:srgbClr val="000099"/>
                </a:solidFill>
              </a:rPr>
              <a:t>nadlimitní režim</a:t>
            </a:r>
          </a:p>
          <a:p>
            <a:pPr lvl="1"/>
            <a:r>
              <a:rPr lang="cs-CZ" sz="2400" dirty="0"/>
              <a:t>dodavatel nesplňující zákl. způsobilost musí být vyloučen</a:t>
            </a:r>
          </a:p>
          <a:p>
            <a:pPr lvl="1"/>
            <a:r>
              <a:rPr lang="cs-CZ" sz="2400" dirty="0"/>
              <a:t>výjimka § 75 odst. 2</a:t>
            </a:r>
          </a:p>
          <a:p>
            <a:r>
              <a:rPr lang="cs-CZ" sz="2800" b="1" dirty="0">
                <a:solidFill>
                  <a:srgbClr val="000099"/>
                </a:solidFill>
              </a:rPr>
              <a:t>POVINNĚ</a:t>
            </a:r>
            <a:r>
              <a:rPr lang="cs-CZ" sz="2800" dirty="0">
                <a:solidFill>
                  <a:srgbClr val="000099"/>
                </a:solidFill>
              </a:rPr>
              <a:t> </a:t>
            </a:r>
            <a:r>
              <a:rPr lang="cs-CZ" sz="2800" dirty="0"/>
              <a:t>ve </a:t>
            </a:r>
            <a:r>
              <a:rPr lang="cs-CZ" sz="2800" dirty="0">
                <a:solidFill>
                  <a:schemeClr val="accent1"/>
                </a:solidFill>
              </a:rPr>
              <a:t>zjednodušeném podlimitním řízení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endParaRPr lang="cs-CZ" sz="2800" dirty="0">
              <a:solidFill>
                <a:srgbClr val="000099"/>
              </a:solidFill>
            </a:endParaRPr>
          </a:p>
          <a:p>
            <a:r>
              <a:rPr lang="cs-CZ" sz="2800" dirty="0">
                <a:solidFill>
                  <a:srgbClr val="000099"/>
                </a:solidFill>
              </a:rPr>
              <a:t>NEPOVINNĚ</a:t>
            </a:r>
            <a:r>
              <a:rPr lang="cs-CZ" sz="2800" dirty="0"/>
              <a:t> při zadávání mimo zadávací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30679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4FEF8-D4D6-D9EC-D446-98F346ECF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Prokazování základní způsobilosti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21C1C0-B303-97BA-C414-18CF507D2F6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276871"/>
            <a:ext cx="8229600" cy="4176465"/>
          </a:xfrm>
        </p:spPr>
        <p:txBody>
          <a:bodyPr/>
          <a:lstStyle/>
          <a:p>
            <a:r>
              <a:rPr lang="cs-CZ" sz="2800" dirty="0"/>
              <a:t>pro nadlimitní režim je přesně stanoveno v </a:t>
            </a:r>
            <a:r>
              <a:rPr lang="cs-CZ" sz="2800" dirty="0">
                <a:solidFill>
                  <a:srgbClr val="000099"/>
                </a:solidFill>
              </a:rPr>
              <a:t>§ 75 odst. 1 ZZVZ</a:t>
            </a:r>
          </a:p>
          <a:p>
            <a:r>
              <a:rPr lang="cs-CZ" sz="2800" dirty="0"/>
              <a:t>v případě nepovinného využití je povinnost zadavatele určit, které doklady požaduje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zadavatel může určit i jiné osoby, které mají zákl. způsobilost splňovat (§ 74 odst. 4)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97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DDC96-C840-BEA6-765B-06DD208CC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74 odst. 1 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AB99B-F1DC-0597-108C-846286BAFD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276871"/>
            <a:ext cx="8229600" cy="4176465"/>
          </a:xfrm>
        </p:spPr>
        <p:txBody>
          <a:bodyPr/>
          <a:lstStyle/>
          <a:p>
            <a:r>
              <a:rPr lang="cs-CZ" sz="2800" dirty="0"/>
              <a:t>způsobilým není dodavatel, který byl </a:t>
            </a:r>
            <a:r>
              <a:rPr lang="cs-CZ" sz="2800" b="1" dirty="0"/>
              <a:t>pravomocně odsouzen pro trestný čin </a:t>
            </a:r>
            <a:r>
              <a:rPr lang="cs-CZ" sz="2800" dirty="0"/>
              <a:t>uvedený v příloze č. 3 ZZVZ nebo obdobný trestný čin podle právního řádu země sídla dodavatele </a:t>
            </a:r>
          </a:p>
          <a:p>
            <a:r>
              <a:rPr lang="cs-CZ" sz="2800" dirty="0"/>
              <a:t>k zahlazeným odsouzením se nepřihlíží</a:t>
            </a:r>
          </a:p>
          <a:p>
            <a:r>
              <a:rPr lang="cs-CZ" sz="2800" dirty="0"/>
              <a:t>v posledních 5 letech před zahájením zadávacího řízení</a:t>
            </a:r>
          </a:p>
          <a:p>
            <a:r>
              <a:rPr lang="cs-CZ" sz="2800" dirty="0"/>
              <a:t>ve vztahu k zemi svého sídla</a:t>
            </a:r>
          </a:p>
        </p:txBody>
      </p:sp>
    </p:spTree>
    <p:extLst>
      <p:ext uri="{BB962C8B-B14F-4D97-AF65-F5344CB8AC3E}">
        <p14:creationId xmlns:p14="http://schemas.microsoft.com/office/powerpoint/2010/main" val="323213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74 odst. 1 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76871"/>
            <a:ext cx="8229600" cy="4176465"/>
          </a:xfrm>
        </p:spPr>
        <p:txBody>
          <a:bodyPr/>
          <a:lstStyle/>
          <a:p>
            <a:r>
              <a:rPr lang="cs-CZ" sz="2800" dirty="0"/>
              <a:t>prokazuje se dle § 75 odst. 1 písm. a) výpisem z evidence Rejstříku trestů </a:t>
            </a:r>
          </a:p>
          <a:p>
            <a:r>
              <a:rPr lang="cs-CZ" sz="2800" dirty="0"/>
              <a:t>doklad ne starší než 3 měsíce před zahájením zadávacího řízení (§ 86 odst. 3) </a:t>
            </a:r>
          </a:p>
          <a:p>
            <a:pPr lvl="1"/>
            <a:r>
              <a:rPr lang="cs-CZ" sz="2400" dirty="0"/>
              <a:t>i v ZPŘ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49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4E1AA-4FDF-C939-6830-2112419E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Dodavatel - právnická osoba (PO)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A8A34B-753D-399C-2FB6-597CFE44A1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276871"/>
            <a:ext cx="8229600" cy="4176465"/>
          </a:xfrm>
        </p:spPr>
        <p:txBody>
          <a:bodyPr/>
          <a:lstStyle/>
          <a:p>
            <a:r>
              <a:rPr lang="cs-CZ" sz="2800" dirty="0"/>
              <a:t>podmínku § 74 odst. 1 a) musí splňovat konkrétní PO a všichni členové statutárního orgánu</a:t>
            </a:r>
          </a:p>
          <a:p>
            <a:r>
              <a:rPr lang="cs-CZ" sz="2800" dirty="0"/>
              <a:t>je-li členem statutár, orgánu právnická osoba, musí podmínku splnit</a:t>
            </a:r>
          </a:p>
          <a:p>
            <a:pPr lvl="1"/>
            <a:r>
              <a:rPr lang="cs-CZ" sz="2400" dirty="0"/>
              <a:t>tato PO</a:t>
            </a:r>
          </a:p>
          <a:p>
            <a:pPr lvl="1"/>
            <a:r>
              <a:rPr lang="cs-CZ" sz="2400" dirty="0"/>
              <a:t>každý člen statutárního orgánu této PO</a:t>
            </a:r>
          </a:p>
          <a:p>
            <a:pPr lvl="1"/>
            <a:r>
              <a:rPr lang="cs-CZ" sz="2400" dirty="0"/>
              <a:t>osoba zastupující tuto PO ve statutárním orgánu dodavatele</a:t>
            </a:r>
          </a:p>
        </p:txBody>
      </p:sp>
    </p:spTree>
    <p:extLst>
      <p:ext uri="{BB962C8B-B14F-4D97-AF65-F5344CB8AC3E}">
        <p14:creationId xmlns:p14="http://schemas.microsoft.com/office/powerpoint/2010/main" val="364554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2A0FF-DF7B-B2AD-2F98-E136DAAF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Pobočky závodu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F887F-BCF3-BBCE-B56F-127E7767045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podmínku § 74 odst. 1 a) musí splňovat </a:t>
            </a:r>
            <a:endParaRPr lang="cs-CZ" dirty="0"/>
          </a:p>
          <a:p>
            <a:r>
              <a:rPr lang="cs-CZ" dirty="0">
                <a:solidFill>
                  <a:srgbClr val="000099"/>
                </a:solidFill>
              </a:rPr>
              <a:t>zahraniční PO</a:t>
            </a:r>
          </a:p>
          <a:p>
            <a:pPr lvl="1"/>
            <a:r>
              <a:rPr lang="cs-CZ" dirty="0"/>
              <a:t>tato PO</a:t>
            </a:r>
          </a:p>
          <a:p>
            <a:pPr lvl="1"/>
            <a:r>
              <a:rPr lang="cs-CZ" dirty="0"/>
              <a:t>vedoucí pobočky závodu</a:t>
            </a:r>
          </a:p>
          <a:p>
            <a:r>
              <a:rPr lang="cs-CZ" dirty="0">
                <a:solidFill>
                  <a:srgbClr val="000099"/>
                </a:solidFill>
              </a:rPr>
              <a:t>česká PO</a:t>
            </a:r>
          </a:p>
          <a:p>
            <a:pPr lvl="1"/>
            <a:r>
              <a:rPr lang="cs-CZ" dirty="0"/>
              <a:t>osoby dle předchozího – PO a členové statutárního orgánu</a:t>
            </a:r>
          </a:p>
          <a:p>
            <a:pPr lvl="1"/>
            <a:r>
              <a:rPr lang="cs-CZ" dirty="0"/>
              <a:t>vedoucí pobočky závodu</a:t>
            </a:r>
          </a:p>
        </p:txBody>
      </p:sp>
    </p:spTree>
    <p:extLst>
      <p:ext uri="{BB962C8B-B14F-4D97-AF65-F5344CB8AC3E}">
        <p14:creationId xmlns:p14="http://schemas.microsoft.com/office/powerpoint/2010/main" val="1130000045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2929</TotalTime>
  <Words>883</Words>
  <Application>Microsoft Office PowerPoint</Application>
  <PresentationFormat>Předvádění na obrazovce (4:3)</PresentationFormat>
  <Paragraphs>112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MMR_klas</vt:lpstr>
      <vt:lpstr>Prezentace aplikace PowerPoint</vt:lpstr>
      <vt:lpstr>ZZVZ - § 37 Podmínky účasti v zadávacím řízení </vt:lpstr>
      <vt:lpstr>Základní způsobilost § 74 ZZVZ</vt:lpstr>
      <vt:lpstr>Použití</vt:lpstr>
      <vt:lpstr>Prokazování základní způsobilosti </vt:lpstr>
      <vt:lpstr>§ 74 odst. 1 a)</vt:lpstr>
      <vt:lpstr>§ 74 odst. 1 a)</vt:lpstr>
      <vt:lpstr>Dodavatel - právnická osoba (PO)</vt:lpstr>
      <vt:lpstr>Pobočky závodu</vt:lpstr>
      <vt:lpstr>§ 74 odst. 1 b), c), d)</vt:lpstr>
      <vt:lpstr>§ 74 odst. 1 b), c), d)</vt:lpstr>
      <vt:lpstr>§ 74 odst. 1 e)</vt:lpstr>
      <vt:lpstr>Základní způsobilost mimo nadlimitní režim a ZPŘ</vt:lpstr>
      <vt:lpstr>Stanovení kritérií kvalifikace</vt:lpstr>
      <vt:lpstr>Příklady jiných kritérií základní způsobilosti</vt:lpstr>
      <vt:lpstr>Další způsoby prokazování</vt:lpstr>
      <vt:lpstr>Doklady </vt:lpstr>
      <vt:lpstr>Změny kvalifikace</vt:lpstr>
      <vt:lpstr>Obnovení základní způsobilosti</vt:lpstr>
      <vt:lpstr>Shrnutí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Lenovo PC</cp:lastModifiedBy>
  <cp:revision>159</cp:revision>
  <cp:lastPrinted>2023-06-20T11:53:52Z</cp:lastPrinted>
  <dcterms:created xsi:type="dcterms:W3CDTF">2014-02-26T13:05:03Z</dcterms:created>
  <dcterms:modified xsi:type="dcterms:W3CDTF">2023-06-20T21:55:22Z</dcterms:modified>
</cp:coreProperties>
</file>