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2"/>
  </p:notesMasterIdLst>
  <p:handoutMasterIdLst>
    <p:handoutMasterId r:id="rId93"/>
  </p:handoutMasterIdLst>
  <p:sldIdLst>
    <p:sldId id="762" r:id="rId5"/>
    <p:sldId id="369" r:id="rId6"/>
    <p:sldId id="1689" r:id="rId7"/>
    <p:sldId id="1569" r:id="rId8"/>
    <p:sldId id="1644" r:id="rId9"/>
    <p:sldId id="1693" r:id="rId10"/>
    <p:sldId id="1762" r:id="rId11"/>
    <p:sldId id="1763" r:id="rId12"/>
    <p:sldId id="1764" r:id="rId13"/>
    <p:sldId id="1765" r:id="rId14"/>
    <p:sldId id="1769" r:id="rId15"/>
    <p:sldId id="1767" r:id="rId16"/>
    <p:sldId id="1768" r:id="rId17"/>
    <p:sldId id="1770" r:id="rId18"/>
    <p:sldId id="1771" r:id="rId19"/>
    <p:sldId id="1772" r:id="rId20"/>
    <p:sldId id="1773" r:id="rId21"/>
    <p:sldId id="1774" r:id="rId22"/>
    <p:sldId id="1775" r:id="rId23"/>
    <p:sldId id="1776" r:id="rId24"/>
    <p:sldId id="1777" r:id="rId25"/>
    <p:sldId id="1778" r:id="rId26"/>
    <p:sldId id="1779" r:id="rId27"/>
    <p:sldId id="1780" r:id="rId28"/>
    <p:sldId id="1781" r:id="rId29"/>
    <p:sldId id="1782" r:id="rId30"/>
    <p:sldId id="1783" r:id="rId31"/>
    <p:sldId id="1784" r:id="rId32"/>
    <p:sldId id="1785" r:id="rId33"/>
    <p:sldId id="1787" r:id="rId34"/>
    <p:sldId id="1786" r:id="rId35"/>
    <p:sldId id="1788" r:id="rId36"/>
    <p:sldId id="1789" r:id="rId37"/>
    <p:sldId id="1790" r:id="rId38"/>
    <p:sldId id="1791" r:id="rId39"/>
    <p:sldId id="1792" r:id="rId40"/>
    <p:sldId id="1793" r:id="rId41"/>
    <p:sldId id="1794" r:id="rId42"/>
    <p:sldId id="1795" r:id="rId43"/>
    <p:sldId id="1797" r:id="rId44"/>
    <p:sldId id="1798" r:id="rId45"/>
    <p:sldId id="1799" r:id="rId46"/>
    <p:sldId id="1800" r:id="rId47"/>
    <p:sldId id="1801" r:id="rId48"/>
    <p:sldId id="1802" r:id="rId49"/>
    <p:sldId id="1803" r:id="rId50"/>
    <p:sldId id="1804" r:id="rId51"/>
    <p:sldId id="1805" r:id="rId52"/>
    <p:sldId id="1806" r:id="rId53"/>
    <p:sldId id="1807" r:id="rId54"/>
    <p:sldId id="1808" r:id="rId55"/>
    <p:sldId id="1809" r:id="rId56"/>
    <p:sldId id="1810" r:id="rId57"/>
    <p:sldId id="1811" r:id="rId58"/>
    <p:sldId id="1812" r:id="rId59"/>
    <p:sldId id="1813" r:id="rId60"/>
    <p:sldId id="1817" r:id="rId61"/>
    <p:sldId id="1814" r:id="rId62"/>
    <p:sldId id="1815" r:id="rId63"/>
    <p:sldId id="1816" r:id="rId64"/>
    <p:sldId id="1818" r:id="rId65"/>
    <p:sldId id="1819" r:id="rId66"/>
    <p:sldId id="1820" r:id="rId67"/>
    <p:sldId id="1821" r:id="rId68"/>
    <p:sldId id="1822" r:id="rId69"/>
    <p:sldId id="1823" r:id="rId70"/>
    <p:sldId id="1824" r:id="rId71"/>
    <p:sldId id="1825" r:id="rId72"/>
    <p:sldId id="1826" r:id="rId73"/>
    <p:sldId id="1827" r:id="rId74"/>
    <p:sldId id="1828" r:id="rId75"/>
    <p:sldId id="1829" r:id="rId76"/>
    <p:sldId id="1830" r:id="rId77"/>
    <p:sldId id="1831" r:id="rId78"/>
    <p:sldId id="1832" r:id="rId79"/>
    <p:sldId id="1833" r:id="rId80"/>
    <p:sldId id="1834" r:id="rId81"/>
    <p:sldId id="1836" r:id="rId82"/>
    <p:sldId id="1835" r:id="rId83"/>
    <p:sldId id="1837" r:id="rId84"/>
    <p:sldId id="1838" r:id="rId85"/>
    <p:sldId id="1839" r:id="rId86"/>
    <p:sldId id="1840" r:id="rId87"/>
    <p:sldId id="1841" r:id="rId88"/>
    <p:sldId id="1842" r:id="rId89"/>
    <p:sldId id="1843" r:id="rId90"/>
    <p:sldId id="1760" r:id="rId91"/>
  </p:sldIdLst>
  <p:sldSz cx="9144000" cy="6858000" type="screen4x3"/>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a:srgbClr val="FF9966"/>
    <a:srgbClr val="000099"/>
    <a:srgbClr val="DB7D00"/>
    <a:srgbClr val="00AF3F"/>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960" autoAdjust="0"/>
    <p:restoredTop sz="90010" autoAdjust="0"/>
  </p:normalViewPr>
  <p:slideViewPr>
    <p:cSldViewPr>
      <p:cViewPr varScale="1">
        <p:scale>
          <a:sx n="113" d="100"/>
          <a:sy n="113" d="100"/>
        </p:scale>
        <p:origin x="1074" y="114"/>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presProps" Target="presProps.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notesMaster" Target="notesMasters/notesMaster1.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handoutMaster" Target="handoutMasters/handoutMaster1.xml"/><Relationship Id="rId9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5622799" y="0"/>
            <a:ext cx="4301543" cy="339884"/>
          </a:xfrm>
          <a:prstGeom prst="rect">
            <a:avLst/>
          </a:prstGeom>
        </p:spPr>
        <p:txBody>
          <a:bodyPr vert="horz" lIns="91669" tIns="45834" rIns="91669" bIns="45834" rtlCol="0"/>
          <a:lstStyle>
            <a:lvl1pPr algn="r">
              <a:defRPr sz="1200"/>
            </a:lvl1pPr>
          </a:lstStyle>
          <a:p>
            <a:fld id="{DEDA9FB6-D9ED-404E-AFD2-37E0835FC3D6}" type="datetimeFigureOut">
              <a:rPr lang="cs-CZ" smtClean="0"/>
              <a:pPr/>
              <a:t>28.06.2023</a:t>
            </a:fld>
            <a:endParaRPr lang="cs-CZ"/>
          </a:p>
        </p:txBody>
      </p:sp>
      <p:sp>
        <p:nvSpPr>
          <p:cNvPr id="4" name="Zástupný symbol pro zápatí 3"/>
          <p:cNvSpPr>
            <a:spLocks noGrp="1"/>
          </p:cNvSpPr>
          <p:nvPr>
            <p:ph type="ftr" sz="quarter" idx="2"/>
          </p:nvPr>
        </p:nvSpPr>
        <p:spPr>
          <a:xfrm>
            <a:off x="1"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2799" y="6456611"/>
            <a:ext cx="4301543" cy="339884"/>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5622799" y="0"/>
            <a:ext cx="4301543" cy="339884"/>
          </a:xfrm>
          <a:prstGeom prst="rect">
            <a:avLst/>
          </a:prstGeom>
        </p:spPr>
        <p:txBody>
          <a:bodyPr vert="horz" lIns="91669" tIns="45834" rIns="91669" bIns="45834" rtlCol="0"/>
          <a:lstStyle>
            <a:lvl1pPr algn="r">
              <a:defRPr sz="1200"/>
            </a:lvl1pPr>
          </a:lstStyle>
          <a:p>
            <a:fld id="{07B48070-1754-4046-9E38-6F5D9D5E9BB1}" type="datetimeFigureOut">
              <a:rPr lang="cs-CZ" smtClean="0"/>
              <a:pPr/>
              <a:t>28.06.2023</a:t>
            </a:fld>
            <a:endParaRPr lang="cs-CZ"/>
          </a:p>
        </p:txBody>
      </p:sp>
      <p:sp>
        <p:nvSpPr>
          <p:cNvPr id="4" name="Zástupný symbol pro obrázek snímk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992665" y="3228896"/>
            <a:ext cx="7941310" cy="3058954"/>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799" y="6456611"/>
            <a:ext cx="4301543" cy="339884"/>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66</a:t>
            </a:fld>
            <a:endParaRPr lang="cs-CZ"/>
          </a:p>
        </p:txBody>
      </p:sp>
    </p:spTree>
    <p:extLst>
      <p:ext uri="{BB962C8B-B14F-4D97-AF65-F5344CB8AC3E}">
        <p14:creationId xmlns:p14="http://schemas.microsoft.com/office/powerpoint/2010/main" val="4290661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69</a:t>
            </a:fld>
            <a:endParaRPr lang="cs-CZ"/>
          </a:p>
        </p:txBody>
      </p:sp>
    </p:spTree>
    <p:extLst>
      <p:ext uri="{BB962C8B-B14F-4D97-AF65-F5344CB8AC3E}">
        <p14:creationId xmlns:p14="http://schemas.microsoft.com/office/powerpoint/2010/main" val="1867460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71</a:t>
            </a:fld>
            <a:endParaRPr lang="cs-CZ"/>
          </a:p>
        </p:txBody>
      </p:sp>
    </p:spTree>
    <p:extLst>
      <p:ext uri="{BB962C8B-B14F-4D97-AF65-F5344CB8AC3E}">
        <p14:creationId xmlns:p14="http://schemas.microsoft.com/office/powerpoint/2010/main" val="4321548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76</a:t>
            </a:fld>
            <a:endParaRPr lang="cs-CZ"/>
          </a:p>
        </p:txBody>
      </p:sp>
    </p:spTree>
    <p:extLst>
      <p:ext uri="{BB962C8B-B14F-4D97-AF65-F5344CB8AC3E}">
        <p14:creationId xmlns:p14="http://schemas.microsoft.com/office/powerpoint/2010/main" val="8336699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80</a:t>
            </a:fld>
            <a:endParaRPr lang="cs-CZ"/>
          </a:p>
        </p:txBody>
      </p:sp>
    </p:spTree>
    <p:extLst>
      <p:ext uri="{BB962C8B-B14F-4D97-AF65-F5344CB8AC3E}">
        <p14:creationId xmlns:p14="http://schemas.microsoft.com/office/powerpoint/2010/main" val="184417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85</a:t>
            </a:fld>
            <a:endParaRPr lang="cs-CZ"/>
          </a:p>
        </p:txBody>
      </p:sp>
    </p:spTree>
    <p:extLst>
      <p:ext uri="{BB962C8B-B14F-4D97-AF65-F5344CB8AC3E}">
        <p14:creationId xmlns:p14="http://schemas.microsoft.com/office/powerpoint/2010/main" val="1380221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24</a:t>
            </a:fld>
            <a:endParaRPr lang="cs-CZ"/>
          </a:p>
        </p:txBody>
      </p:sp>
    </p:spTree>
    <p:extLst>
      <p:ext uri="{BB962C8B-B14F-4D97-AF65-F5344CB8AC3E}">
        <p14:creationId xmlns:p14="http://schemas.microsoft.com/office/powerpoint/2010/main" val="1125295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27</a:t>
            </a:fld>
            <a:endParaRPr lang="cs-CZ"/>
          </a:p>
        </p:txBody>
      </p:sp>
    </p:spTree>
    <p:extLst>
      <p:ext uri="{BB962C8B-B14F-4D97-AF65-F5344CB8AC3E}">
        <p14:creationId xmlns:p14="http://schemas.microsoft.com/office/powerpoint/2010/main" val="1149401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37</a:t>
            </a:fld>
            <a:endParaRPr lang="cs-CZ"/>
          </a:p>
        </p:txBody>
      </p:sp>
    </p:spTree>
    <p:extLst>
      <p:ext uri="{BB962C8B-B14F-4D97-AF65-F5344CB8AC3E}">
        <p14:creationId xmlns:p14="http://schemas.microsoft.com/office/powerpoint/2010/main" val="4126337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44</a:t>
            </a:fld>
            <a:endParaRPr lang="cs-CZ"/>
          </a:p>
        </p:txBody>
      </p:sp>
    </p:spTree>
    <p:extLst>
      <p:ext uri="{BB962C8B-B14F-4D97-AF65-F5344CB8AC3E}">
        <p14:creationId xmlns:p14="http://schemas.microsoft.com/office/powerpoint/2010/main" val="3493055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49</a:t>
            </a:fld>
            <a:endParaRPr lang="cs-CZ"/>
          </a:p>
        </p:txBody>
      </p:sp>
    </p:spTree>
    <p:extLst>
      <p:ext uri="{BB962C8B-B14F-4D97-AF65-F5344CB8AC3E}">
        <p14:creationId xmlns:p14="http://schemas.microsoft.com/office/powerpoint/2010/main" val="1250277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52</a:t>
            </a:fld>
            <a:endParaRPr lang="cs-CZ"/>
          </a:p>
        </p:txBody>
      </p:sp>
    </p:spTree>
    <p:extLst>
      <p:ext uri="{BB962C8B-B14F-4D97-AF65-F5344CB8AC3E}">
        <p14:creationId xmlns:p14="http://schemas.microsoft.com/office/powerpoint/2010/main" val="3044168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56</a:t>
            </a:fld>
            <a:endParaRPr lang="cs-CZ"/>
          </a:p>
        </p:txBody>
      </p:sp>
    </p:spTree>
    <p:extLst>
      <p:ext uri="{BB962C8B-B14F-4D97-AF65-F5344CB8AC3E}">
        <p14:creationId xmlns:p14="http://schemas.microsoft.com/office/powerpoint/2010/main" val="4076846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61</a:t>
            </a:fld>
            <a:endParaRPr lang="cs-CZ"/>
          </a:p>
        </p:txBody>
      </p:sp>
    </p:spTree>
    <p:extLst>
      <p:ext uri="{BB962C8B-B14F-4D97-AF65-F5344CB8AC3E}">
        <p14:creationId xmlns:p14="http://schemas.microsoft.com/office/powerpoint/2010/main" val="31489713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28.06.2023</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7"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s://www.uohs.cz/cs/verejne-zakazky/sbirky-rozhodnuti/detail-18828.html"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www.uohs.cz/cs/verejne-zakazky/sbirky-rozhodnuti/detail-18832.html"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s://www.uohs.cz/cs/verejne-zakazky/sbirky-rozhodnuti/detail-18825.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www.uohs.cz/cs/verejne-zakazky/sbirky-rozhodnuti/detail-18845.html"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hyperlink" Target="https://www.uohs.cz/cs/verejne-zakazky/sbirky-rozhodnuti/detail-18856.htm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hyperlink" Target="https://www.uohs.cz/cs/verejne-zakazky/sbirky-rozhodnuti/detail-18848.html"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3" Type="http://schemas.openxmlformats.org/officeDocument/2006/relationships/hyperlink" Target="https://www.uohs.cz/cs/verejne-zakazky/sbirky-rozhodnuti/detail-18848.html"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3" Type="http://schemas.openxmlformats.org/officeDocument/2006/relationships/hyperlink" Target="https://www.uohs.cz/cs/verejne-zakazky/sbirky-rozhodnuti/detail-18850.html"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3" Type="http://schemas.openxmlformats.org/officeDocument/2006/relationships/hyperlink" Target="https://www.uohs.cz/cs/verejne-zakazky/sbirky-rozhodnuti/detail-18872.html"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3" Type="http://schemas.openxmlformats.org/officeDocument/2006/relationships/hyperlink" Target="https://www.uohs.cz/cs/verejne-zakazky/sbirky-rozhodnuti/detail-18871.html"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3" Type="http://schemas.openxmlformats.org/officeDocument/2006/relationships/hyperlink" Target="https://www.uohs.cz/cs/verejne-zakazky/sbirky-rozhodnuti/detail-18867.html"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3" Type="http://schemas.openxmlformats.org/officeDocument/2006/relationships/hyperlink" Target="https://www.uohs.cz/cs/verejne-zakazky/sbirky-rozhodnuti/detail-18868.html"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3" Type="http://schemas.openxmlformats.org/officeDocument/2006/relationships/hyperlink" Target="https://www.uohs.cz/cs/verejne-zakazky/sbirky-rozhodnuti/detail-18893.html"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3" Type="http://schemas.openxmlformats.org/officeDocument/2006/relationships/hyperlink" Target="https://www.uohs.cz/cs/verejne-zakazky/sbirky-rozhodnuti/detail-18878.html"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Vybraná rozhodnutí ÚOHS</a:t>
            </a:r>
          </a:p>
          <a:p>
            <a:pPr marL="0" indent="0" algn="ctr">
              <a:buNone/>
            </a:pPr>
            <a:r>
              <a:rPr lang="cs-CZ" sz="4400" b="1" dirty="0">
                <a:solidFill>
                  <a:srgbClr val="000099"/>
                </a:solidFill>
              </a:rPr>
              <a:t>- </a:t>
            </a:r>
          </a:p>
          <a:p>
            <a:pPr marL="0" indent="0" algn="ctr">
              <a:buNone/>
            </a:pPr>
            <a:r>
              <a:rPr lang="cs-CZ" sz="4400" b="1" dirty="0">
                <a:solidFill>
                  <a:srgbClr val="000099"/>
                </a:solidFill>
              </a:rPr>
              <a:t>duben 2023</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dirty="0">
                <a:solidFill>
                  <a:schemeClr val="accent1"/>
                </a:solidFill>
              </a:rPr>
              <a:t>Odbor strategií 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Pokud pak jde o nepřipuštění možnosti nahradit znalost českého či slovenského jazyka na úrovni min. B2 tlumočníkem,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především akcentuje, že samotný požadavek na znalost českého jazyka na jisté pracovně–odborné úrovni je legitimní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přičemž Úřad primárně nemá zadavateli „diktovat“, jaké požadavky má do zadávacích podmínek včlenit a které má vypustit (pokud tyto nejsou nezákonné).</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Současně Úřad přisvědčuje argumentaci zadavatele ohledně rizik možnosti využití tlumočníka, neboť má za to, že jakákoliv transformace informace má dopad na rychlost a kvalitu zpracování požadovaného úkolu.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Možnost operativní komunikace s jednotlivými (nejvýznamnějšími) členy realizačního týmu dodavatele je proto dle Úřadu podstatná pro bezproblémový průběh realizace předmětu veřejné zakázky</a:t>
            </a:r>
            <a:r>
              <a:rPr lang="cs-CZ" sz="2000" dirty="0">
                <a:effectLst/>
                <a:latin typeface="Arial" panose="020B0604020202020204" pitchFamily="34" charset="0"/>
                <a:ea typeface="Calibri" panose="020F0502020204030204" pitchFamily="34" charset="0"/>
                <a:cs typeface="Times New Roman" panose="02020603050405020304" pitchFamily="18" charset="0"/>
              </a:rPr>
              <a:t>. Operativní a efektivní komunikaci přitom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dle Úřadu nelze v plné míře a ve 100 % času zaručit tlumočníkem tak, aby nedocházelo k průtahům </a:t>
            </a:r>
            <a:r>
              <a:rPr lang="cs-CZ" sz="2000" dirty="0">
                <a:effectLst/>
                <a:latin typeface="Arial" panose="020B0604020202020204" pitchFamily="34" charset="0"/>
                <a:ea typeface="Calibri" panose="020F0502020204030204" pitchFamily="34" charset="0"/>
                <a:cs typeface="Times New Roman" panose="02020603050405020304" pitchFamily="18" charset="0"/>
              </a:rPr>
              <a:t>způsobeným nutností jazykového překladu, příp. k nepřesnostem a nejasnostem.</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155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ctr">
              <a:buNone/>
            </a:pPr>
            <a:r>
              <a:rPr lang="cs-CZ" sz="2200" b="1" dirty="0">
                <a:effectLst/>
                <a:latin typeface="Arial" panose="020B0604020202020204" pitchFamily="34" charset="0"/>
                <a:ea typeface="Calibri" panose="020F0502020204030204" pitchFamily="34" charset="0"/>
                <a:cs typeface="Times New Roman" panose="02020603050405020304" pitchFamily="18" charset="0"/>
              </a:rPr>
              <a:t>Výhrada</a:t>
            </a:r>
            <a:endParaRPr lang="cs-CZ" sz="2200" b="1" dirty="0">
              <a:latin typeface="Arial" panose="020B0604020202020204" pitchFamily="34" charset="0"/>
              <a:cs typeface="Arial" panose="020B0604020202020204" pitchFamily="34" charset="0"/>
            </a:endParaRPr>
          </a:p>
          <a:p>
            <a:pPr marL="0" indent="0" algn="just">
              <a:buNone/>
            </a:pPr>
            <a:r>
              <a:rPr lang="cs-CZ" sz="2200" b="1" dirty="0">
                <a:latin typeface="Arial" panose="020B0604020202020204" pitchFamily="34" charset="0"/>
                <a:cs typeface="Arial" panose="020B0604020202020204" pitchFamily="34" charset="0"/>
              </a:rPr>
              <a:t>Právní úprava: § 100 ZZVZ</a:t>
            </a:r>
          </a:p>
          <a:p>
            <a:pPr marL="457200" indent="-457200" algn="just">
              <a:buAutoNum type="arabicParenBoth"/>
            </a:pPr>
            <a:r>
              <a:rPr lang="cs-CZ" sz="2200" dirty="0">
                <a:latin typeface="Arial" panose="020B0604020202020204" pitchFamily="34" charset="0"/>
                <a:cs typeface="Arial" panose="020B0604020202020204" pitchFamily="34" charset="0"/>
              </a:rPr>
              <a:t>Zadavatel si může v zadávací dokumentaci vyhradit změnu závazku ze smlouvy na veřejnou zakázku nebo rámcové dohody, pokud jsou podmínky pro tuto změnu a její obsah jednoznačně vymezeny a </a:t>
            </a:r>
            <a:r>
              <a:rPr lang="cs-CZ" sz="2200" u="sng" dirty="0">
                <a:latin typeface="Arial" panose="020B0604020202020204" pitchFamily="34" charset="0"/>
                <a:cs typeface="Arial" panose="020B0604020202020204" pitchFamily="34" charset="0"/>
              </a:rPr>
              <a:t>změna nemění celkovou povahu veřejné zakázky</a:t>
            </a:r>
            <a:r>
              <a:rPr lang="cs-CZ" sz="2200" dirty="0">
                <a:latin typeface="Arial" panose="020B0604020202020204" pitchFamily="34" charset="0"/>
                <a:cs typeface="Arial" panose="020B0604020202020204" pitchFamily="34" charset="0"/>
              </a:rPr>
              <a:t>. Taková změna se může týkat rozsahu dodávek, služeb nebo stavebních prací, ceny nebo jiných obchodních nebo technických podmínek.</a:t>
            </a:r>
          </a:p>
          <a:p>
            <a:pPr marL="0" indent="0" algn="just">
              <a:buNone/>
            </a:pPr>
            <a:endParaRPr lang="cs-CZ" sz="2200" dirty="0">
              <a:latin typeface="Arial" panose="020B0604020202020204" pitchFamily="34" charset="0"/>
              <a:cs typeface="Arial" panose="020B0604020202020204" pitchFamily="34" charset="0"/>
            </a:endParaRPr>
          </a:p>
          <a:p>
            <a:pPr marL="0" indent="0" algn="ctr">
              <a:buNone/>
            </a:pPr>
            <a:r>
              <a:rPr lang="cs-CZ" sz="2200" dirty="0">
                <a:latin typeface="Arial" panose="020B0604020202020204" pitchFamily="34" charset="0"/>
                <a:cs typeface="Arial" panose="020B0604020202020204" pitchFamily="34" charset="0"/>
              </a:rPr>
              <a:t>X</a:t>
            </a:r>
          </a:p>
          <a:p>
            <a:pPr marL="0" indent="0" algn="just">
              <a:buNone/>
            </a:pPr>
            <a:endParaRPr lang="cs-CZ" sz="2200" dirty="0">
              <a:latin typeface="Arial" panose="020B0604020202020204" pitchFamily="34" charset="0"/>
              <a:cs typeface="Arial" panose="020B0604020202020204" pitchFamily="34" charset="0"/>
            </a:endParaRPr>
          </a:p>
          <a:p>
            <a:pPr marL="0" indent="0" algn="just">
              <a:buNone/>
            </a:pPr>
            <a:r>
              <a:rPr lang="cs-CZ" sz="2200" dirty="0">
                <a:latin typeface="Arial" panose="020B0604020202020204" pitchFamily="34" charset="0"/>
                <a:cs typeface="Arial" panose="020B0604020202020204" pitchFamily="34" charset="0"/>
              </a:rPr>
              <a:t>§ 65 a § 102 ZZVZ </a:t>
            </a:r>
            <a:r>
              <a:rPr lang="cs-CZ" sz="2200" dirty="0">
                <a:latin typeface="Arial" panose="020B0604020202020204" pitchFamily="34" charset="0"/>
                <a:cs typeface="Arial" panose="020B0604020202020204" pitchFamily="34" charset="0"/>
                <a:sym typeface="Symbol" panose="05050102010706020507" pitchFamily="18" charset="2"/>
              </a:rPr>
              <a:t> </a:t>
            </a:r>
            <a:r>
              <a:rPr lang="cs-CZ" sz="2200" dirty="0">
                <a:latin typeface="Arial" panose="020B0604020202020204" pitchFamily="34" charset="0"/>
                <a:cs typeface="Arial" panose="020B0604020202020204" pitchFamily="34" charset="0"/>
              </a:rPr>
              <a:t>povaha předmětu veřejné zakázky</a:t>
            </a:r>
          </a:p>
        </p:txBody>
      </p:sp>
    </p:spTree>
    <p:extLst>
      <p:ext uri="{BB962C8B-B14F-4D97-AF65-F5344CB8AC3E}">
        <p14:creationId xmlns:p14="http://schemas.microsoft.com/office/powerpoint/2010/main" val="2356929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r>
              <a:rPr lang="cs-CZ" sz="2200" dirty="0">
                <a:latin typeface="Arial" panose="020B0604020202020204" pitchFamily="34" charset="0"/>
                <a:cs typeface="Arial" panose="020B0604020202020204" pitchFamily="34" charset="0"/>
              </a:rPr>
              <a:t>V čl. 20. zadávací dokumentace si zadavatel „v souladu s § 100 odst. 1 ZZVZ vyhrazuje právo požadovat od vybraného dodavatele v průběhu plnění závazku ze smlouvy na veřejnou zakázku </a:t>
            </a:r>
            <a:r>
              <a:rPr lang="cs-CZ" sz="2200" dirty="0">
                <a:solidFill>
                  <a:srgbClr val="FF0000"/>
                </a:solidFill>
                <a:latin typeface="Arial" panose="020B0604020202020204" pitchFamily="34" charset="0"/>
                <a:cs typeface="Arial" panose="020B0604020202020204" pitchFamily="34" charset="0"/>
              </a:rPr>
              <a:t>úpravu charakteru nebo rozsahu předmětu plnění veřejné zakázky s ohledem na vnější okolnost spojenou s ukončením</a:t>
            </a:r>
            <a:r>
              <a:rPr lang="cs-CZ" sz="2200" dirty="0">
                <a:solidFill>
                  <a:srgbClr val="00B050"/>
                </a:solidFill>
                <a:latin typeface="Arial" panose="020B0604020202020204" pitchFamily="34" charset="0"/>
                <a:cs typeface="Arial" panose="020B0604020202020204" pitchFamily="34" charset="0"/>
              </a:rPr>
              <a:t>, a to jak v právním tak faktickém smyslu</a:t>
            </a:r>
            <a:r>
              <a:rPr lang="cs-CZ" sz="2200" dirty="0">
                <a:solidFill>
                  <a:srgbClr val="FF0000"/>
                </a:solidFill>
                <a:latin typeface="Arial" panose="020B0604020202020204" pitchFamily="34" charset="0"/>
                <a:cs typeface="Arial" panose="020B0604020202020204" pitchFamily="34" charset="0"/>
              </a:rPr>
              <a:t>, </a:t>
            </a:r>
            <a:r>
              <a:rPr lang="cs-CZ" sz="2200" dirty="0">
                <a:solidFill>
                  <a:srgbClr val="0070C0"/>
                </a:solidFill>
                <a:latin typeface="Arial" panose="020B0604020202020204" pitchFamily="34" charset="0"/>
                <a:cs typeface="Arial" panose="020B0604020202020204" pitchFamily="34" charset="0"/>
              </a:rPr>
              <a:t>činností stávajícího dodavatele odpovědného za provádění činnosti TDI v rámci vybraných úseků stavby Metro I.D.</a:t>
            </a:r>
            <a:r>
              <a:rPr lang="cs-CZ" sz="2200" dirty="0">
                <a:latin typeface="Arial" panose="020B0604020202020204" pitchFamily="34" charset="0"/>
                <a:cs typeface="Arial" panose="020B0604020202020204" pitchFamily="34" charset="0"/>
              </a:rPr>
              <a:t> Bližší podmínky pro uplatnění této výhrady definuje čl. 14 závazného návrhu smlouvy (příloha č. 2 této zadávací dokumentace).“ (187)</a:t>
            </a:r>
            <a:endParaRPr lang="cs-CZ" sz="2200" dirty="0">
              <a:effectLst/>
              <a:latin typeface="Arial" panose="020B0604020202020204" pitchFamily="34" charset="0"/>
              <a:ea typeface="Calibri" panose="020F050202020403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3308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endParaRPr lang="cs-CZ" sz="22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Zákon explicitně nedefinuje, co je třeba vnímat pod pojmem „celková povaha veřejné zakázky“. Je však nutno upozornit na to,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nelze zaměňovat pojmy „celková povaha předmětu plnění“ a „celková povaha veřejné zakázky“</a:t>
            </a:r>
            <a:r>
              <a:rPr lang="cs-CZ" sz="2200" dirty="0">
                <a:effectLst/>
                <a:latin typeface="Arial" panose="020B0604020202020204" pitchFamily="34" charset="0"/>
                <a:ea typeface="Calibri" panose="020F0502020204030204" pitchFamily="34" charset="0"/>
                <a:cs typeface="Times New Roman" panose="02020603050405020304" pitchFamily="18" charset="0"/>
              </a:rPr>
              <a:t>, neboť zákon pracuje s oběma pojmy.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V ustanovení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100 </a:t>
            </a:r>
            <a:r>
              <a:rPr lang="cs-CZ" sz="2200" dirty="0">
                <a:effectLst/>
                <a:latin typeface="Arial" panose="020B0604020202020204" pitchFamily="34" charset="0"/>
                <a:ea typeface="Calibri" panose="020F0502020204030204" pitchFamily="34" charset="0"/>
                <a:cs typeface="Times New Roman" panose="02020603050405020304" pitchFamily="18" charset="0"/>
              </a:rPr>
              <a:t>zákona je zcela jednoznačně používaný pojem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„celková povaha veřejné zakázky“</a:t>
            </a:r>
            <a:r>
              <a:rPr lang="cs-CZ" sz="2200" dirty="0">
                <a:effectLst/>
                <a:latin typeface="Arial" panose="020B0604020202020204" pitchFamily="34" charset="0"/>
                <a:ea typeface="Calibri" panose="020F0502020204030204" pitchFamily="34" charset="0"/>
                <a:cs typeface="Times New Roman" panose="02020603050405020304" pitchFamily="18" charset="0"/>
              </a:rPr>
              <a:t>, který se jeví jako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obsahově širší než pojem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„povaha předmětu veřejné zakázky“.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Lze tak usuzovat,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pojem „celková povaha veřejné zakázky“ reflektuje potřebu zadavatele, kterou se snaží uspokojit zadáním veřejné zakázky</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jakékoliv plnění, které ke splnění dané potřeby nevede</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by při implementaci do původního závazku</a:t>
            </a:r>
            <a:r>
              <a:rPr lang="cs-CZ" sz="2200" dirty="0">
                <a:effectLst/>
                <a:latin typeface="Arial" panose="020B0604020202020204" pitchFamily="34" charset="0"/>
                <a:ea typeface="Calibri" panose="020F0502020204030204" pitchFamily="34" charset="0"/>
                <a:cs typeface="Times New Roman" panose="02020603050405020304" pitchFamily="18" charset="0"/>
              </a:rPr>
              <a:t> (tedy při změně takového závazku)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změnilo celkovou povahu konkrétní veřejné zakázky, neboť by šlo nad rámec původní potřeby zadavatele. </a:t>
            </a:r>
            <a:r>
              <a:rPr lang="cs-CZ" sz="2200" dirty="0">
                <a:effectLst/>
                <a:latin typeface="Arial" panose="020B0604020202020204" pitchFamily="34" charset="0"/>
                <a:ea typeface="Calibri" panose="020F0502020204030204" pitchFamily="34" charset="0"/>
                <a:cs typeface="Times New Roman" panose="02020603050405020304" pitchFamily="18" charset="0"/>
              </a:rPr>
              <a:t>(250)</a:t>
            </a: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7641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Předsedy:</a:t>
            </a:r>
            <a:endParaRPr lang="cs-CZ" sz="22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Při zkoumání povahy veřejné zakázky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 tedy primární její účel rámovaný potřebou zadavatele</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dále, ale méně je relevantní povaha požadovaných činností</a:t>
            </a:r>
          </a:p>
          <a:p>
            <a:pPr algn="just">
              <a:lnSpc>
                <a:spcPct val="107000"/>
              </a:lnSpc>
              <a:spcAft>
                <a:spcPts val="800"/>
              </a:spcAft>
            </a:pP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v neposlední řadě je třeba řešit i relevantní trh, </a:t>
            </a:r>
            <a:r>
              <a:rPr lang="cs-CZ" sz="2200" dirty="0">
                <a:effectLst/>
                <a:latin typeface="Arial" panose="020B0604020202020204" pitchFamily="34" charset="0"/>
                <a:ea typeface="Calibri" panose="020F0502020204030204" pitchFamily="34" charset="0"/>
                <a:cs typeface="Times New Roman" panose="02020603050405020304" pitchFamily="18" charset="0"/>
              </a:rPr>
              <a:t>který je schopen potřebu zadavatele naplnit. (</a:t>
            </a:r>
            <a:r>
              <a:rPr lang="cs-CZ" sz="2200">
                <a:effectLst/>
                <a:latin typeface="Arial" panose="020B0604020202020204" pitchFamily="34" charset="0"/>
                <a:ea typeface="Calibri" panose="020F0502020204030204" pitchFamily="34" charset="0"/>
                <a:cs typeface="Times New Roman" panose="02020603050405020304" pitchFamily="18" charset="0"/>
              </a:rPr>
              <a:t>39)</a:t>
            </a:r>
          </a:p>
          <a:p>
            <a:pPr marL="0" indent="0" algn="just">
              <a:lnSpc>
                <a:spcPct val="107000"/>
              </a:lnSpc>
              <a:spcAft>
                <a:spcPts val="800"/>
              </a:spcAft>
              <a:buNone/>
            </a:pP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 excesivní vybočení </a:t>
            </a:r>
            <a:r>
              <a:rPr lang="cs-CZ" sz="2200" dirty="0">
                <a:effectLst/>
                <a:latin typeface="Arial" panose="020B0604020202020204" pitchFamily="34" charset="0"/>
                <a:ea typeface="Calibri" panose="020F0502020204030204" pitchFamily="34" charset="0"/>
                <a:cs typeface="Times New Roman" panose="02020603050405020304" pitchFamily="18" charset="0"/>
              </a:rPr>
              <a:t>z povahy veřejné zakázky by tak bylo možno považovat situaci, kdy by zadavatel prostřednictvím vyhrazené změny veřejné zakázky požadoval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plnění, které nenaplňuje stejnou potřebu jako plnění před změnou</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plnění, které je povahou činností výrazně odchylné od původně požadovaného plnění</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či plnění cílící na odchylný okruh dodavatelů.</a:t>
            </a:r>
            <a:r>
              <a:rPr lang="cs-CZ" sz="2200" dirty="0">
                <a:effectLst/>
                <a:latin typeface="Arial" panose="020B0604020202020204" pitchFamily="34" charset="0"/>
                <a:ea typeface="Calibri" panose="020F0502020204030204" pitchFamily="34" charset="0"/>
                <a:cs typeface="Times New Roman" panose="02020603050405020304" pitchFamily="18" charset="0"/>
              </a:rPr>
              <a:t> (40)</a:t>
            </a: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1596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0" y="332656"/>
            <a:ext cx="9144000" cy="288349"/>
          </a:xfrm>
          <a:prstGeom prst="rect">
            <a:avLst/>
          </a:prstGeom>
        </p:spPr>
        <p:txBody>
          <a:bodyPr vert="horz" wrap="square" lIns="0" tIns="13335" rIns="0" bIns="0" rtlCol="0">
            <a:spAutoFit/>
          </a:bodyPr>
          <a:lstStyle/>
          <a:p>
            <a:pPr>
              <a:lnSpc>
                <a:spcPct val="107000"/>
              </a:lnSpc>
              <a:spcAft>
                <a:spcPts val="800"/>
              </a:spcAft>
            </a:pPr>
            <a:r>
              <a:rPr lang="cs-CZ" sz="1800" b="1" dirty="0">
                <a:effectLst/>
                <a:latin typeface="Arial" panose="020B0604020202020204" pitchFamily="34" charset="0"/>
                <a:ea typeface="Calibri" panose="020F0502020204030204" pitchFamily="34" charset="0"/>
                <a:cs typeface="Times New Roman" panose="02020603050405020304" pitchFamily="18" charset="0"/>
              </a:rPr>
              <a:t>Dělení VZ</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1226398741"/>
              </p:ext>
            </p:extLst>
          </p:nvPr>
        </p:nvGraphicFramePr>
        <p:xfrm>
          <a:off x="0" y="621005"/>
          <a:ext cx="9144000" cy="5976347"/>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97946">
                <a:tc>
                  <a:txBody>
                    <a:bodyPr/>
                    <a:lstStyle/>
                    <a:p>
                      <a:pPr algn="just">
                        <a:lnSpc>
                          <a:spcPct val="107000"/>
                        </a:lnSpc>
                        <a:spcAft>
                          <a:spcPts val="800"/>
                        </a:spcAft>
                      </a:pPr>
                      <a:r>
                        <a:rPr lang="cs-CZ" sz="13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 zn. ÚOHS-S0511/2022/VZ, č. j. ÚOHS-03051/2023/500</a:t>
                      </a:r>
                      <a:endParaRPr lang="cs-CZ" sz="13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297946">
                <a:tc>
                  <a:txBody>
                    <a:bodyPr/>
                    <a:lstStyle/>
                    <a:p>
                      <a:pPr algn="just">
                        <a:lnSpc>
                          <a:spcPct val="107000"/>
                        </a:lnSpc>
                        <a:spcAft>
                          <a:spcPts val="800"/>
                        </a:spcAft>
                      </a:pPr>
                      <a:r>
                        <a:rPr lang="cs-CZ" sz="13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https://www.uohs.cz/cs/verejne-zakazky/sbirky-rozhodnuti/detail-18828.html</a:t>
                      </a:r>
                      <a:endParaRPr lang="cs-CZ" sz="13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297946">
                <a:tc>
                  <a:txBody>
                    <a:bodyPr/>
                    <a:lstStyle/>
                    <a:p>
                      <a:pPr algn="just">
                        <a:lnSpc>
                          <a:spcPct val="107000"/>
                        </a:lnSpc>
                        <a:spcAft>
                          <a:spcPts val="800"/>
                        </a:spcAft>
                      </a:pPr>
                      <a:r>
                        <a:rPr lang="cs-CZ"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Přeshraniční cesta k větrnému mlýnu Kuželov – kulturní památce</a:t>
                      </a:r>
                      <a:endParaRPr lang="cs-CZ" sz="13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297946">
                <a:tc>
                  <a:txBody>
                    <a:bodyPr/>
                    <a:lstStyle/>
                    <a:p>
                      <a:pPr algn="just">
                        <a:lnSpc>
                          <a:spcPct val="107000"/>
                        </a:lnSpc>
                        <a:spcAft>
                          <a:spcPts val="800"/>
                        </a:spcAft>
                      </a:pPr>
                      <a:r>
                        <a:rPr lang="cs-CZ" sz="13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6. 4. 2023</a:t>
                      </a:r>
                      <a:endParaRPr lang="cs-CZ" sz="13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264921">
                <a:tc>
                  <a:txBody>
                    <a:bodyPr/>
                    <a:lstStyle/>
                    <a:p>
                      <a:pPr algn="just">
                        <a:lnSpc>
                          <a:spcPct val="107000"/>
                        </a:lnSpc>
                        <a:spcAft>
                          <a:spcPts val="800"/>
                        </a:spcAft>
                      </a:pPr>
                      <a:r>
                        <a:rPr lang="cs-CZ" sz="13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obec Kuželov</a:t>
                      </a:r>
                      <a:endParaRPr lang="cs-CZ" sz="13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3851401">
                <a:tc>
                  <a:txBody>
                    <a:bodyPr/>
                    <a:lstStyle/>
                    <a:p>
                      <a:pPr algn="just">
                        <a:lnSpc>
                          <a:spcPct val="107000"/>
                        </a:lnSpc>
                        <a:spcAft>
                          <a:spcPts val="800"/>
                        </a:spcAft>
                      </a:pPr>
                      <a:r>
                        <a:rPr lang="cs-CZ"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přestupku podle § 268 odst. 1 písm. a) ZZVZ tím, že nedodržel pravidlo pro zadání veřejné zakázky stanovené v § 2 odst. 3 ZZVZ, když podlimitní veřejnou zakázku na stavební práce, jejímž předmětem je plnění vyplývající ze</a:t>
                      </a:r>
                      <a:endParaRPr lang="cs-CZ" sz="13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4625" algn="l"/>
                        </a:tabLst>
                      </a:pPr>
                      <a:r>
                        <a:rPr lang="cs-CZ"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smlouvy o dílo uzavřené dne 6. 8. 2019 s dodavatelem SWIETELSKY stavební s.r.o., jež obviněný zadal jako veřejnou zakázku malého rozsahu „Přeshraniční cesta k větrnému mlýnu Kuželov – kulturní památce – úsek T0“,</a:t>
                      </a:r>
                      <a:endParaRPr lang="cs-CZ" sz="13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4625" algn="l"/>
                        </a:tabLst>
                      </a:pPr>
                      <a:r>
                        <a:rPr lang="cs-CZ"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smlouvy o dílo uzavřené dne 23. 9. 2019 s dodavatelem SWIETELSKY stavební s.r.o., jež obviněný zadal jako veřejnou zakázku malého rozsahu „Přeshraniční cesta k větrnému mlýnu Kuželov – kulturní památce (SO.101 Cesta – úsek T1)“,</a:t>
                      </a:r>
                      <a:endParaRPr lang="cs-CZ" sz="13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4625" algn="l"/>
                        </a:tabLst>
                      </a:pPr>
                      <a:r>
                        <a:rPr lang="cs-CZ"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smlouvy o dílo uzavřené dne 23. 4. 2020 s dodavatelem SWIETELSKY stavební s.r.o., jež obviněný zadal jako veřejnou zakázku malého rozsahu „Přeshraniční cesta k větrnému mlýnu Kuželov – kulturní památce (SO.102 Cesta – úsek T2)“,</a:t>
                      </a:r>
                      <a:endParaRPr lang="cs-CZ" sz="13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4625" algn="l"/>
                        </a:tabLst>
                      </a:pPr>
                      <a:r>
                        <a:rPr lang="cs-CZ"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smlouvy o dílo uzavřené dne 18. 7. 2018 s dodavatelem SWIETELSKY stavební s.r.o., jež obviněný zadal jako veřejnou zakázku malého rozsahu „Přeshraniční cesta k větrnému mlýnu Kuželov – kulturní památce (SO.103 Cesta – úsek T3)“,</a:t>
                      </a:r>
                      <a:endParaRPr lang="cs-CZ" sz="13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tedy úplatné provedení stavebních prací ve smyslu § 14 odst. 3 cit. zákona, které tvoří jeden funkční celek s předpokládanou hodnotou přesahující finanční limit dle § 27 písm. b) ZZVZ zakládající povinnost zadat veřejnou zakázku v zadávacím řízení, zadal mimo zadávací řízení…</a:t>
                      </a:r>
                      <a:endParaRPr lang="cs-CZ" sz="13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309083">
                <a:tc>
                  <a:txBody>
                    <a:bodyPr/>
                    <a:lstStyle/>
                    <a:p>
                      <a:pPr algn="just">
                        <a:lnSpc>
                          <a:spcPct val="107000"/>
                        </a:lnSpc>
                      </a:pPr>
                      <a:r>
                        <a:rPr lang="cs-CZ" sz="13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Podán rozklad – ÚOHS-R0018/2023/VZ, rozhodnutí potvrzeno, rozklad zamítnut.</a:t>
                      </a:r>
                      <a:endParaRPr lang="cs-CZ" sz="13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69812834"/>
                  </a:ext>
                </a:extLst>
              </a:tr>
            </a:tbl>
          </a:graphicData>
        </a:graphic>
      </p:graphicFrame>
    </p:spTree>
    <p:extLst>
      <p:ext uri="{BB962C8B-B14F-4D97-AF65-F5344CB8AC3E}">
        <p14:creationId xmlns:p14="http://schemas.microsoft.com/office/powerpoint/2010/main" val="2305209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200" b="1" dirty="0">
                <a:latin typeface="Arial" panose="020B0604020202020204" pitchFamily="34" charset="0"/>
                <a:cs typeface="Arial" panose="020B0604020202020204" pitchFamily="34" charset="0"/>
              </a:rPr>
              <a:t>Právní úprava: § 18 ZZVZ</a:t>
            </a:r>
          </a:p>
          <a:p>
            <a:pPr marL="457200" indent="-457200" algn="just">
              <a:buAutoNum type="arabicParenBoth"/>
            </a:pPr>
            <a:r>
              <a:rPr lang="cs-CZ" sz="2200" dirty="0">
                <a:latin typeface="Arial" panose="020B0604020202020204" pitchFamily="34" charset="0"/>
                <a:cs typeface="Arial" panose="020B0604020202020204" pitchFamily="34" charset="0"/>
              </a:rPr>
              <a:t>Je-li veřejná zakázka </a:t>
            </a:r>
            <a:r>
              <a:rPr lang="cs-CZ" sz="2200" u="sng" dirty="0">
                <a:latin typeface="Arial" panose="020B0604020202020204" pitchFamily="34" charset="0"/>
                <a:cs typeface="Arial" panose="020B0604020202020204" pitchFamily="34" charset="0"/>
              </a:rPr>
              <a:t>rozdělena na části, stanoví se předpokládaná hodnota podle součtu předpokládaných hodnot všech těchto částí </a:t>
            </a:r>
            <a:r>
              <a:rPr lang="cs-CZ" sz="2200" dirty="0">
                <a:latin typeface="Arial" panose="020B0604020202020204" pitchFamily="34" charset="0"/>
                <a:cs typeface="Arial" panose="020B0604020202020204" pitchFamily="34" charset="0"/>
              </a:rPr>
              <a:t>bez ohledu na to, zda je veřejná zakázka zadávána</a:t>
            </a:r>
          </a:p>
          <a:p>
            <a:pPr marL="0" indent="0" algn="just">
              <a:buNone/>
            </a:pPr>
            <a:r>
              <a:rPr lang="cs-CZ" sz="2200" dirty="0">
                <a:latin typeface="Arial" panose="020B0604020202020204" pitchFamily="34" charset="0"/>
                <a:cs typeface="Arial" panose="020B0604020202020204" pitchFamily="34" charset="0"/>
              </a:rPr>
              <a:t>	a) v jednom nebo více zadávacích řízeních, nebo</a:t>
            </a:r>
          </a:p>
          <a:p>
            <a:pPr marL="0" indent="0" algn="just">
              <a:buNone/>
            </a:pPr>
            <a:r>
              <a:rPr lang="cs-CZ" sz="2200" dirty="0">
                <a:latin typeface="Arial" panose="020B0604020202020204" pitchFamily="34" charset="0"/>
                <a:cs typeface="Arial" panose="020B0604020202020204" pitchFamily="34" charset="0"/>
              </a:rPr>
              <a:t>	b) zadavatelem samostatně nebo ve spolupráci s jiným 	zadavatelem nebo jinou osobou.</a:t>
            </a:r>
          </a:p>
          <a:p>
            <a:pPr marL="0" indent="0" algn="just">
              <a:buNone/>
            </a:pPr>
            <a:r>
              <a:rPr lang="cs-CZ" sz="2200" dirty="0">
                <a:latin typeface="Arial" panose="020B0604020202020204" pitchFamily="34" charset="0"/>
                <a:cs typeface="Arial" panose="020B0604020202020204" pitchFamily="34" charset="0"/>
              </a:rPr>
              <a:t> </a:t>
            </a:r>
          </a:p>
          <a:p>
            <a:pPr marL="449263" indent="-449263" algn="just">
              <a:buNone/>
            </a:pPr>
            <a:r>
              <a:rPr lang="cs-CZ" sz="2200" dirty="0">
                <a:latin typeface="Arial" panose="020B0604020202020204" pitchFamily="34" charset="0"/>
                <a:cs typeface="Arial" panose="020B0604020202020204" pitchFamily="34" charset="0"/>
              </a:rPr>
              <a:t>(2) Součet předpokládaných hodnot částí veřejné zakázky podle odstavce 1 musí zahrnovat předpokládanou hodnotu všech plnění, která tvoří jeden funkční celek a jsou zadávána v časové souvislosti. Kromě případů uvedených v odstavci 3 musí být každá část veřejné zakázky zadávána postupy odpovídajícími celkové předpokládané hodnotě veřejné zakázky.</a:t>
            </a:r>
          </a:p>
          <a:p>
            <a:pPr marL="0" indent="0" algn="just">
              <a:buNone/>
            </a:pPr>
            <a:endParaRPr lang="cs-CZ"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3768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000" b="1" dirty="0">
                <a:effectLst/>
                <a:latin typeface="Arial" panose="020B0604020202020204" pitchFamily="34" charset="0"/>
                <a:ea typeface="Calibri" panose="020F0502020204030204" pitchFamily="34" charset="0"/>
                <a:cs typeface="Times New Roman" panose="02020603050405020304" pitchFamily="18" charset="0"/>
              </a:rPr>
              <a:t>veřejná zakázka T0</a:t>
            </a:r>
            <a:r>
              <a:rPr lang="cs-CZ" sz="2000" dirty="0">
                <a:effectLst/>
                <a:latin typeface="Arial" panose="020B0604020202020204" pitchFamily="34" charset="0"/>
                <a:ea typeface="Calibri" panose="020F0502020204030204" pitchFamily="34" charset="0"/>
                <a:cs typeface="Times New Roman" panose="02020603050405020304" pitchFamily="18" charset="0"/>
              </a:rPr>
              <a:t> - </a:t>
            </a:r>
            <a:r>
              <a:rPr lang="cs-CZ" sz="2000" i="1" dirty="0">
                <a:effectLst/>
                <a:latin typeface="Arial" panose="020B0604020202020204" pitchFamily="34" charset="0"/>
                <a:ea typeface="Calibri" panose="020F0502020204030204" pitchFamily="34" charset="0"/>
                <a:cs typeface="Times New Roman" panose="02020603050405020304" pitchFamily="18" charset="0"/>
              </a:rPr>
              <a:t>nová přeshraniční cesta určená pro cyklisty a pěší, která začíná u státní hranice ČR se Slovenskem“. Cena </a:t>
            </a:r>
            <a:r>
              <a:rPr lang="cs-CZ" sz="2000" dirty="0">
                <a:effectLst/>
                <a:latin typeface="Arial" panose="020B0604020202020204" pitchFamily="34" charset="0"/>
                <a:ea typeface="Calibri" panose="020F0502020204030204" pitchFamily="34" charset="0"/>
                <a:cs typeface="Times New Roman" panose="02020603050405020304" pitchFamily="18" charset="0"/>
              </a:rPr>
              <a:t>164 985,52 Kč bez DPH </a:t>
            </a:r>
          </a:p>
          <a:p>
            <a:pPr algn="just">
              <a:lnSpc>
                <a:spcPct val="107000"/>
              </a:lnSpc>
              <a:spcAft>
                <a:spcPts val="800"/>
              </a:spcAft>
            </a:pPr>
            <a:r>
              <a:rPr lang="cs-CZ" sz="2000" b="1" dirty="0">
                <a:effectLst/>
                <a:latin typeface="Arial" panose="020B0604020202020204" pitchFamily="34" charset="0"/>
                <a:ea typeface="Calibri" panose="020F0502020204030204" pitchFamily="34" charset="0"/>
                <a:cs typeface="Times New Roman" panose="02020603050405020304" pitchFamily="18" charset="0"/>
              </a:rPr>
              <a:t>veřejná zakázka T1</a:t>
            </a:r>
            <a:r>
              <a:rPr lang="cs-CZ" sz="2000" dirty="0">
                <a:effectLst/>
                <a:latin typeface="Arial" panose="020B0604020202020204" pitchFamily="34" charset="0"/>
                <a:ea typeface="Calibri" panose="020F0502020204030204" pitchFamily="34" charset="0"/>
                <a:cs typeface="Times New Roman" panose="02020603050405020304" pitchFamily="18" charset="0"/>
              </a:rPr>
              <a:t> - </a:t>
            </a:r>
            <a:r>
              <a:rPr lang="cs-CZ" sz="2000" i="1" dirty="0">
                <a:effectLst/>
                <a:latin typeface="Arial" panose="020B0604020202020204" pitchFamily="34" charset="0"/>
                <a:ea typeface="Calibri" panose="020F0502020204030204" pitchFamily="34" charset="0"/>
                <a:cs typeface="Times New Roman" panose="02020603050405020304" pitchFamily="18" charset="0"/>
              </a:rPr>
              <a:t>vybudování nové přeshraniční cesty SO.101 Cesta – úsek T1, která se nachází v blízkosti státní hranice ČR se Slovenskem, 1. úsek cesty vede od státní hranice ČR se Slovenskem. Úsek T1 má délku 869,26 m. Cena </a:t>
            </a:r>
            <a:r>
              <a:rPr lang="cs-CZ" sz="2000" dirty="0">
                <a:effectLst/>
                <a:latin typeface="Arial" panose="020B0604020202020204" pitchFamily="34" charset="0"/>
                <a:ea typeface="Calibri" panose="020F0502020204030204" pitchFamily="34" charset="0"/>
                <a:cs typeface="Times New Roman" panose="02020603050405020304" pitchFamily="18" charset="0"/>
              </a:rPr>
              <a:t>5 777 777,45 Kč bez DPH </a:t>
            </a:r>
          </a:p>
          <a:p>
            <a:pPr algn="just">
              <a:lnSpc>
                <a:spcPct val="107000"/>
              </a:lnSpc>
              <a:spcAft>
                <a:spcPts val="800"/>
              </a:spcAft>
            </a:pPr>
            <a:r>
              <a:rPr lang="cs-CZ" sz="2000" b="1" dirty="0">
                <a:effectLst/>
                <a:latin typeface="Arial" panose="020B0604020202020204" pitchFamily="34" charset="0"/>
                <a:ea typeface="Calibri" panose="020F0502020204030204" pitchFamily="34" charset="0"/>
                <a:cs typeface="Times New Roman" panose="02020603050405020304" pitchFamily="18" charset="0"/>
              </a:rPr>
              <a:t>veřejná zakázka T2</a:t>
            </a:r>
            <a:r>
              <a:rPr lang="cs-CZ" sz="2000" dirty="0">
                <a:effectLst/>
                <a:latin typeface="Arial" panose="020B0604020202020204" pitchFamily="34" charset="0"/>
                <a:ea typeface="Calibri" panose="020F0502020204030204" pitchFamily="34" charset="0"/>
                <a:cs typeface="Times New Roman" panose="02020603050405020304" pitchFamily="18" charset="0"/>
              </a:rPr>
              <a:t> - v</a:t>
            </a:r>
            <a:r>
              <a:rPr lang="cs-CZ" sz="2000" i="1" dirty="0">
                <a:effectLst/>
                <a:latin typeface="Arial" panose="020B0604020202020204" pitchFamily="34" charset="0"/>
                <a:ea typeface="Calibri" panose="020F0502020204030204" pitchFamily="34" charset="0"/>
                <a:cs typeface="Times New Roman" panose="02020603050405020304" pitchFamily="18" charset="0"/>
              </a:rPr>
              <a:t>ybudování nové přeshraniční cesty - SO.102 Cesta – úsek T2, která se nachází v blízkosti státní hranice ČR se Slovenskem. Stavební objekt řeší 2. úsek cesty od konce úseku T1 v délce 628,27 m. Cena </a:t>
            </a:r>
            <a:r>
              <a:rPr lang="cs-CZ" sz="2000" dirty="0">
                <a:effectLst/>
                <a:latin typeface="Arial" panose="020B0604020202020204" pitchFamily="34" charset="0"/>
                <a:ea typeface="Calibri" panose="020F0502020204030204" pitchFamily="34" charset="0"/>
                <a:cs typeface="Times New Roman" panose="02020603050405020304" pitchFamily="18" charset="0"/>
              </a:rPr>
              <a:t>4 999 851,04 Kč bez DPH </a:t>
            </a:r>
          </a:p>
          <a:p>
            <a:pPr algn="just">
              <a:lnSpc>
                <a:spcPct val="107000"/>
              </a:lnSpc>
              <a:spcAft>
                <a:spcPts val="800"/>
              </a:spcAft>
            </a:pPr>
            <a:r>
              <a:rPr lang="cs-CZ" sz="2000" b="1" dirty="0">
                <a:effectLst/>
                <a:latin typeface="Arial" panose="020B0604020202020204" pitchFamily="34" charset="0"/>
                <a:ea typeface="Calibri" panose="020F0502020204030204" pitchFamily="34" charset="0"/>
                <a:cs typeface="Times New Roman" panose="02020603050405020304" pitchFamily="18" charset="0"/>
              </a:rPr>
              <a:t>veřejná zakázka T3</a:t>
            </a:r>
            <a:r>
              <a:rPr lang="cs-CZ" sz="2000" dirty="0">
                <a:effectLst/>
                <a:latin typeface="Arial" panose="020B0604020202020204" pitchFamily="34" charset="0"/>
                <a:ea typeface="Calibri" panose="020F0502020204030204" pitchFamily="34" charset="0"/>
                <a:cs typeface="Times New Roman" panose="02020603050405020304" pitchFamily="18" charset="0"/>
              </a:rPr>
              <a:t> - </a:t>
            </a:r>
            <a:r>
              <a:rPr lang="cs-CZ" sz="2000" i="1" dirty="0">
                <a:effectLst/>
                <a:latin typeface="Arial" panose="020B0604020202020204" pitchFamily="34" charset="0"/>
                <a:ea typeface="Calibri" panose="020F0502020204030204" pitchFamily="34" charset="0"/>
                <a:cs typeface="Times New Roman" panose="02020603050405020304" pitchFamily="18" charset="0"/>
              </a:rPr>
              <a:t>vybudování nové přeshraniční cesty - úseku T3, která se nachází v blízkosti státní hranice ČR se Slovenskem, vede v trase stávající polní cesty a končí v místě napojení na silnici III/49918 u areálu větrného mlýna v Kuželově. Úsek T3 má délku 822,31 m“. Cena </a:t>
            </a:r>
            <a:r>
              <a:rPr lang="cs-CZ" sz="2000" dirty="0">
                <a:effectLst/>
                <a:latin typeface="Arial" panose="020B0604020202020204" pitchFamily="34" charset="0"/>
                <a:ea typeface="Calibri" panose="020F0502020204030204" pitchFamily="34" charset="0"/>
                <a:cs typeface="Times New Roman" panose="02020603050405020304" pitchFamily="18" charset="0"/>
              </a:rPr>
              <a:t>3 999 999,16 Kč bez DPH </a:t>
            </a: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805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0"/>
            <a:ext cx="9144000" cy="6858000"/>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b="1" dirty="0">
                <a:effectLst/>
                <a:latin typeface="Arial" panose="020B0604020202020204" pitchFamily="34" charset="0"/>
                <a:ea typeface="Calibri" panose="020F0502020204030204" pitchFamily="34" charset="0"/>
                <a:cs typeface="Times New Roman" panose="02020603050405020304" pitchFamily="18" charset="0"/>
              </a:rPr>
              <a:t>K funkční souvislosti</a:t>
            </a:r>
            <a:r>
              <a:rPr lang="cs-CZ" sz="2000" dirty="0">
                <a:effectLst/>
                <a:latin typeface="Arial" panose="020B0604020202020204" pitchFamily="34" charset="0"/>
                <a:ea typeface="Calibri" panose="020F0502020204030204" pitchFamily="34" charset="0"/>
                <a:cs typeface="Times New Roman" panose="02020603050405020304" pitchFamily="18" charset="0"/>
              </a:rPr>
              <a:t> Úřad uvádí, že její existence, či naopak absence, se dovozuje zejména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na základě účelů a jednotného cíle, pro které jsou veřejné zakázky zadávány </a:t>
            </a:r>
            <a:r>
              <a:rPr lang="cs-CZ" sz="2000" dirty="0">
                <a:effectLst/>
                <a:latin typeface="Arial" panose="020B0604020202020204" pitchFamily="34" charset="0"/>
                <a:ea typeface="Calibri" panose="020F0502020204030204" pitchFamily="34" charset="0"/>
                <a:cs typeface="Times New Roman" panose="02020603050405020304" pitchFamily="18" charset="0"/>
              </a:rPr>
              <a:t>(k tomu srov. např. rozsudek Nejvyššího správního soudu č. j. 7 As 211/2015-31 ze dne 17. 9. 2015). Úřad podotýká, že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tento účel nemůže být příliš obecného rázu,</a:t>
            </a:r>
            <a:r>
              <a:rPr lang="cs-CZ" sz="2000" dirty="0">
                <a:effectLst/>
                <a:latin typeface="Arial" panose="020B0604020202020204" pitchFamily="34" charset="0"/>
                <a:ea typeface="Calibri" panose="020F0502020204030204" pitchFamily="34" charset="0"/>
                <a:cs typeface="Times New Roman" panose="02020603050405020304" pitchFamily="18" charset="0"/>
              </a:rPr>
              <a:t> neboť v takovém případě by byli zadavatelé nuceni sčítat předpokládané hodnoty zakázek spolu fakticky nesouvisejících.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Při dovození funkční souvislosti u předmětných veřejných zakázek na výstavbu přeshraniční cesty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nelze odhlížet od samotného smyslu cesty jako takové (tedy jejího funkčního účelu).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Tím je poskytnout prostor pro přepravu (pěší a cyklistickou) z místa jejího začátku (státní hranice se Slovenskem) do místa jejího konce (větrný mlýn v obci Kuželov). </a:t>
            </a:r>
            <a:r>
              <a:rPr lang="cs-CZ" sz="2000" dirty="0">
                <a:effectLst/>
                <a:latin typeface="Arial" panose="020B0604020202020204" pitchFamily="34" charset="0"/>
                <a:ea typeface="Calibri" panose="020F0502020204030204" pitchFamily="34" charset="0"/>
                <a:cs typeface="Times New Roman" panose="02020603050405020304" pitchFamily="18" charset="0"/>
              </a:rPr>
              <a:t>V projednávaném případě se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Úřadu jeví jako zřejmé, že zadavatelovým cílem a záměrem bylo vybudování kompletní přeshraniční cesty, přičemž k naplnění tohoto cíle mohlo dojít až uskutečněním plnění všech veřejných zakázek, nikoliv pouze dílčího úseku přeshraniční cesty. </a:t>
            </a:r>
            <a:r>
              <a:rPr lang="cs-CZ" sz="2000" dirty="0">
                <a:effectLst/>
                <a:latin typeface="Arial" panose="020B0604020202020204" pitchFamily="34" charset="0"/>
                <a:ea typeface="Calibri" panose="020F0502020204030204" pitchFamily="34" charset="0"/>
                <a:cs typeface="Times New Roman" panose="02020603050405020304" pitchFamily="18" charset="0"/>
              </a:rPr>
              <a:t>Teprve vybudováním všech dílčích úseků cesty vznikl jeden celek, kterým je ucelená cyklostezka od hranic do obce Kuželov, která může sloužit obviněnému v souladu s jeho záměrem lépe zpřístupnit obec pro (cyklo)turistiku. (106)</a:t>
            </a: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9721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endParaRPr lang="cs-CZ" sz="24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dodává, že funkční celek vyplývá z faktu,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stavební práce týkající se výstavby přeshraniční cesty </a:t>
            </a:r>
            <a:r>
              <a:rPr lang="cs-CZ" sz="2400" dirty="0">
                <a:effectLst/>
                <a:latin typeface="Arial" panose="020B0604020202020204" pitchFamily="34" charset="0"/>
                <a:ea typeface="Calibri" panose="020F0502020204030204" pitchFamily="34" charset="0"/>
                <a:cs typeface="Times New Roman" panose="02020603050405020304" pitchFamily="18" charset="0"/>
              </a:rPr>
              <a:t>vedoucí od státní hranice se Slovenskem k větrnému mlýnu Kuželov spolu technicky a funkčně souvisí, když totiž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teprve pospolu jsou schopny plnit zamýšlený funkční a hospodářský účel.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O jednotlivých plněních lze totiž uvažovat jako o jednotlivých „etapách“ zastřešujícího projektu – výstavba přeshraniční cesty. </a:t>
            </a:r>
            <a:r>
              <a:rPr lang="cs-CZ" sz="2400" dirty="0">
                <a:effectLst/>
                <a:latin typeface="Arial" panose="020B0604020202020204" pitchFamily="34" charset="0"/>
                <a:ea typeface="Calibri" panose="020F0502020204030204" pitchFamily="34" charset="0"/>
                <a:cs typeface="Times New Roman" panose="02020603050405020304" pitchFamily="18" charset="0"/>
              </a:rPr>
              <a:t>Podpůrně lze odkázat na rozsudek Soudního dvora Evropské unie ze dne 15. 3. 2021 ve věci C-574/10 Komise v. Německo (zde byla dovozena funkční souvislost mezi architektonickými pracemi, které se týkaly navazujících etap rekonstrukce sportovní a společenské haly). Z tohoto rozsudku je rovněž patrné, že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otázka financování a rozpočtů není pro určení toho, zda spolu plnění funkčně souvisí, rozhodná</a:t>
            </a:r>
            <a:r>
              <a:rPr lang="cs-CZ" sz="2400" dirty="0">
                <a:effectLst/>
                <a:latin typeface="Arial" panose="020B0604020202020204" pitchFamily="34" charset="0"/>
                <a:ea typeface="Calibri" panose="020F0502020204030204" pitchFamily="34" charset="0"/>
                <a:cs typeface="Times New Roman" panose="02020603050405020304" pitchFamily="18" charset="0"/>
              </a:rPr>
              <a:t>. (107)</a:t>
            </a: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0428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effectLst/>
                <a:latin typeface="Arial" panose="020B0604020202020204" pitchFamily="34" charset="0"/>
                <a:ea typeface="Calibri" panose="020F0502020204030204" pitchFamily="34" charset="0"/>
                <a:cs typeface="Times New Roman" panose="02020603050405020304" pitchFamily="18" charset="0"/>
              </a:rPr>
              <a:t>Námitky proti ZP, Český jazyk, Výhrada</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624649520"/>
              </p:ext>
            </p:extLst>
          </p:nvPr>
        </p:nvGraphicFramePr>
        <p:xfrm>
          <a:off x="0" y="764703"/>
          <a:ext cx="9144000" cy="490887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78013">
                <a:tc>
                  <a:txBody>
                    <a:bodyPr/>
                    <a:lstStyle/>
                    <a:p>
                      <a:pPr algn="just">
                        <a:lnSpc>
                          <a:spcPct val="107000"/>
                        </a:lnSpc>
                        <a:spcAft>
                          <a:spcPts val="800"/>
                        </a:spcAft>
                      </a:pPr>
                      <a:r>
                        <a:rPr lang="cs-CZ" sz="20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20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ÚOHS-S0444/2022/VZ, č. j. ÚOHS-01899/2023/500</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78013">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https://www.uohs.cz/cs/verejne-zakazky/sbirky-rozhodnuti/detail-18832.html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78013">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Výkon kontrolní a supervizní činnosti investora</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78013">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3. 4.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1199000">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Dopravní podnik hl. m. Prahy, akciová společnost</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Inženýring dopravních staveb a.s.</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Inženýring TKB a.s.</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010938">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Návrh navrhovatele (Inženýring dopravních staveb a.s. / Inženýring TKB a.s.) se podle § 265 písm. a) ZZVZ zamítá, neboť nebyly zjištěny důvody pro uložení nápravného opatření podle § 263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1030541">
                <a:tc>
                  <a:txBody>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Podán rozklad – ÚOHS-R0013/2023/VZ, rozhodnutí potvrzeno, rozklad zamítnut.</a:t>
                      </a:r>
                    </a:p>
                  </a:txBody>
                  <a:tcPr/>
                </a:tc>
                <a:extLst>
                  <a:ext uri="{0D108BD9-81ED-4DB2-BD59-A6C34878D82A}">
                    <a16:rowId xmlns:a16="http://schemas.microsoft.com/office/drawing/2014/main" val="1269812834"/>
                  </a:ext>
                </a:extLst>
              </a:tr>
            </a:tbl>
          </a:graphicData>
        </a:graphic>
      </p:graphicFrame>
    </p:spTree>
    <p:extLst>
      <p:ext uri="{BB962C8B-B14F-4D97-AF65-F5344CB8AC3E}">
        <p14:creationId xmlns:p14="http://schemas.microsoft.com/office/powerpoint/2010/main" val="3335639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endParaRPr lang="cs-CZ" sz="24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Otázka návaznosti jednotlivých plnění veřejných zakázek je pouze jedním (nikoliv však jediným) z hledisek</a:t>
            </a:r>
            <a:r>
              <a:rPr lang="cs-CZ" sz="2400" dirty="0">
                <a:effectLst/>
                <a:latin typeface="Arial" panose="020B0604020202020204" pitchFamily="34" charset="0"/>
                <a:ea typeface="Calibri" panose="020F0502020204030204" pitchFamily="34" charset="0"/>
                <a:cs typeface="Times New Roman" panose="02020603050405020304" pitchFamily="18" charset="0"/>
              </a:rPr>
              <a:t>, na základě kterého lze určit, zda se jedná o samostatné veřejné zakázky, či o jednu veřejnou zakázku rozdělenou na dílčí plnění. </a:t>
            </a:r>
          </a:p>
          <a:p>
            <a:pPr algn="just">
              <a:lnSpc>
                <a:spcPct val="107000"/>
              </a:lnSpc>
              <a:spcAft>
                <a:spcPts val="800"/>
              </a:spcAft>
            </a:pP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Nehraje přitom roli, zda došlo k samostatným výběrovým řízením</a:t>
            </a:r>
            <a:r>
              <a:rPr lang="cs-CZ" sz="2400" dirty="0">
                <a:effectLst/>
                <a:latin typeface="Arial" panose="020B0604020202020204" pitchFamily="34" charset="0"/>
                <a:ea typeface="Calibri" panose="020F0502020204030204" pitchFamily="34" charset="0"/>
                <a:cs typeface="Times New Roman" panose="02020603050405020304" pitchFamily="18" charset="0"/>
              </a:rPr>
              <a:t> na dodavatele,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zda byly vydány k veřejným zakázkám samostatné dokumenty orgánů veřejné správy </a:t>
            </a:r>
            <a:r>
              <a:rPr lang="cs-CZ" sz="2400" dirty="0">
                <a:effectLst/>
                <a:latin typeface="Arial" panose="020B0604020202020204" pitchFamily="34" charset="0"/>
                <a:ea typeface="Calibri" panose="020F0502020204030204" pitchFamily="34" charset="0"/>
                <a:cs typeface="Times New Roman" panose="02020603050405020304" pitchFamily="18" charset="0"/>
              </a:rPr>
              <a:t>opravňující započetí plnění dle smluv.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Rovněž tak pouze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omezený význam má skutečnost, zda je plnění na základě smluv fyzicky, technicky či organizačně rozdílné, oddělené či oddělitelné</a:t>
            </a:r>
            <a:r>
              <a:rPr lang="cs-CZ" sz="2400" dirty="0">
                <a:effectLst/>
                <a:latin typeface="Arial" panose="020B0604020202020204" pitchFamily="34" charset="0"/>
                <a:ea typeface="Calibri" panose="020F0502020204030204" pitchFamily="34" charset="0"/>
                <a:cs typeface="Times New Roman" panose="02020603050405020304" pitchFamily="18" charset="0"/>
              </a:rPr>
              <a:t>. (108)</a:t>
            </a:r>
          </a:p>
          <a:p>
            <a:pPr marL="0" indent="0" algn="jus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9513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endParaRPr lang="cs-CZ" sz="24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K tomu Úřad odkazuje na rozhodnutí předsedy Úřadu č. j. ÚOHS-R457/2014/VZ-08304/2016/322/</a:t>
            </a:r>
            <a:r>
              <a:rPr lang="cs-CZ" sz="2200" dirty="0" err="1">
                <a:effectLst/>
                <a:latin typeface="Arial" panose="020B0604020202020204" pitchFamily="34" charset="0"/>
                <a:ea typeface="Calibri" panose="020F0502020204030204" pitchFamily="34" charset="0"/>
                <a:cs typeface="Times New Roman" panose="02020603050405020304" pitchFamily="18" charset="0"/>
              </a:rPr>
              <a:t>LKo</a:t>
            </a:r>
            <a:r>
              <a:rPr lang="cs-CZ" sz="2200" dirty="0">
                <a:effectLst/>
                <a:latin typeface="Arial" panose="020B0604020202020204" pitchFamily="34" charset="0"/>
                <a:ea typeface="Calibri" panose="020F0502020204030204" pitchFamily="34" charset="0"/>
                <a:cs typeface="Times New Roman" panose="02020603050405020304" pitchFamily="18" charset="0"/>
              </a:rPr>
              <a:t> ze dne 3. 3. 2016, ve kterém je konstatováno, že </a:t>
            </a:r>
            <a:r>
              <a:rPr lang="cs-CZ" sz="22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„plnění nemusí být plněními totožnými nebo vzájemně absolutně podmíněnými (tj. jedno plnění nemůže existovat bez plnění druhého).“. </a:t>
            </a:r>
            <a:r>
              <a:rPr lang="cs-CZ" sz="2200" dirty="0">
                <a:effectLst/>
                <a:latin typeface="Arial" panose="020B0604020202020204" pitchFamily="34" charset="0"/>
                <a:ea typeface="Calibri" panose="020F0502020204030204" pitchFamily="34" charset="0"/>
                <a:cs typeface="Times New Roman" panose="02020603050405020304" pitchFamily="18" charset="0"/>
              </a:rPr>
              <a:t>Z rozhodnutí předsedy Úřadu R0087/2021/VZ vyplývá, že</a:t>
            </a:r>
            <a:r>
              <a:rPr lang="cs-CZ" sz="2200" i="1" dirty="0">
                <a:effectLst/>
                <a:latin typeface="Arial" panose="020B0604020202020204" pitchFamily="34" charset="0"/>
                <a:ea typeface="Calibri" panose="020F0502020204030204" pitchFamily="34" charset="0"/>
                <a:cs typeface="Times New Roman" panose="02020603050405020304" pitchFamily="18" charset="0"/>
              </a:rPr>
              <a:t> „[j]e</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i="1" dirty="0">
                <a:effectLst/>
                <a:latin typeface="Arial" panose="020B0604020202020204" pitchFamily="34" charset="0"/>
                <a:ea typeface="Calibri" panose="020F0502020204030204" pitchFamily="34" charset="0"/>
                <a:cs typeface="Times New Roman" panose="02020603050405020304" pitchFamily="18" charset="0"/>
              </a:rPr>
              <a:t>totiž třeba vycházet z toho, že </a:t>
            </a:r>
            <a:r>
              <a:rPr lang="cs-CZ" sz="22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funkční souvislost je vlastnost posuzovaných plnění a nesouvisí s osobou zadavatele a jeho poměry.</a:t>
            </a:r>
            <a:r>
              <a:rPr lang="cs-CZ" sz="2200" i="1"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effectLst/>
                <a:latin typeface="Arial" panose="020B0604020202020204" pitchFamily="34" charset="0"/>
                <a:ea typeface="Calibri" panose="020F0502020204030204" pitchFamily="34" charset="0"/>
                <a:cs typeface="Times New Roman" panose="02020603050405020304" pitchFamily="18" charset="0"/>
              </a:rPr>
              <a:t>a že</a:t>
            </a:r>
            <a:r>
              <a:rPr lang="cs-CZ" sz="2200" i="1" dirty="0">
                <a:effectLst/>
                <a:latin typeface="Arial" panose="020B0604020202020204" pitchFamily="34" charset="0"/>
                <a:ea typeface="Calibri" panose="020F0502020204030204" pitchFamily="34" charset="0"/>
                <a:cs typeface="Times New Roman" panose="02020603050405020304" pitchFamily="18" charset="0"/>
              </a:rPr>
              <a:t> </a:t>
            </a:r>
            <a:r>
              <a:rPr lang="cs-CZ" sz="22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„otázka financování a rozpočtů není pro určení toho, zda spolu plnění funkčně souvisí, rozhodná.</a:t>
            </a:r>
            <a:r>
              <a:rPr lang="cs-CZ" sz="2200" i="1"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effectLst/>
                <a:latin typeface="Arial" panose="020B0604020202020204" pitchFamily="34" charset="0"/>
                <a:ea typeface="Calibri" panose="020F0502020204030204" pitchFamily="34" charset="0"/>
                <a:cs typeface="Times New Roman" panose="02020603050405020304" pitchFamily="18" charset="0"/>
              </a:rPr>
              <a:t>Argument obviněného, že jsou jednotlivé úseky na sobě navzájem nezávislé a schopné samostatného užívání, stejně jako fakt, že užívání staveb bylo povoleno různými kolaudačními souhlasy, se tedy jeví jako irelevantní. Není tedy ve vztahu k určení funkční souvislosti ani rozhodné, nakolik robustní je rozpočet zadavatele (tato skutečnost může ovlivňovat rozhodování zadavatele, po jak velkých úsecích plnění realizuje, ale neurčuje funkční souvislost). (108)</a:t>
            </a: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2170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endParaRPr lang="cs-CZ" sz="24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K věcné souvislosti</a:t>
            </a:r>
            <a:r>
              <a:rPr lang="cs-CZ" sz="2400" dirty="0">
                <a:effectLst/>
                <a:latin typeface="Arial" panose="020B0604020202020204" pitchFamily="34" charset="0"/>
                <a:ea typeface="Calibri" panose="020F0502020204030204" pitchFamily="34" charset="0"/>
                <a:cs typeface="Times New Roman" panose="02020603050405020304" pitchFamily="18" charset="0"/>
              </a:rPr>
              <a:t> Úřad uvádí, že se jedná o jeden z korektivů při zjišťování, zda konkrétní plnění ve prospěch zadavatele je jedinou veřejnou zakázkou, nebo několika jednotlivými veřejnými zakázkami. Jinými slovy řečeno platí,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aby se optikou hlediska věcné souvislosti v praxi jednalo o jedinou veřejnou zakázku</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musí předmět plnění</a:t>
            </a:r>
            <a:r>
              <a:rPr lang="cs-CZ" sz="2400" dirty="0">
                <a:effectLst/>
                <a:latin typeface="Arial" panose="020B0604020202020204" pitchFamily="34" charset="0"/>
                <a:ea typeface="Calibri" panose="020F0502020204030204" pitchFamily="34" charset="0"/>
                <a:cs typeface="Times New Roman" panose="02020603050405020304" pitchFamily="18" charset="0"/>
              </a:rPr>
              <a:t>, byť zadavatelem úmyslně nebo neúmyslně rozdělený do více veřejných zakázek,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vykazovat znaky totožnosti či alespoň obdobnosti.</a:t>
            </a:r>
            <a:r>
              <a:rPr lang="cs-CZ" sz="2400" dirty="0">
                <a:effectLst/>
                <a:latin typeface="Arial" panose="020B0604020202020204" pitchFamily="34" charset="0"/>
                <a:ea typeface="Calibri" panose="020F0502020204030204" pitchFamily="34" charset="0"/>
                <a:cs typeface="Times New Roman" panose="02020603050405020304" pitchFamily="18" charset="0"/>
              </a:rPr>
              <a:t> (109)</a:t>
            </a:r>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720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Nelze mechanicky konstatovat, že časová souvislost je pouze nějaký časový údaj konkrétního rozmezí.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Nelze například konstatovat, že se sčítají všechny navazující veřejné zakázky s funkční souvislostí, které zadavatel realizuje během 12, 18 nebo 24 měsíců</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Časová souvislost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obecně i v tomto případě navázána na předvídatelnost a záměr potřebného plnění</a:t>
            </a:r>
            <a:r>
              <a:rPr lang="cs-CZ" sz="2000" dirty="0">
                <a:effectLst/>
                <a:latin typeface="Arial" panose="020B0604020202020204" pitchFamily="34" charset="0"/>
                <a:ea typeface="Calibri" panose="020F0502020204030204" pitchFamily="34" charset="0"/>
                <a:cs typeface="Times New Roman" panose="02020603050405020304" pitchFamily="18" charset="0"/>
              </a:rPr>
              <a:t>. Záměr postavit přeshraniční cestu měl obviněný logicky mnohem dříve, než si nechal vyhotovit projektovou dokumentaci, zahájil jednotlivé VZMR, uzavřel smlouvy a požádal o poskytnutí finančních prostředků na realizaci. </a:t>
            </a:r>
          </a:p>
          <a:p>
            <a:pPr algn="just">
              <a:lnSpc>
                <a:spcPct val="107000"/>
              </a:lnSpc>
              <a:spcAft>
                <a:spcPts val="800"/>
              </a:spcAft>
            </a:pP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I v případě, že zadavatelé v době svého záměru nemají potřebné finanční prostředky a jejich poskytnutí je nejisté, musí minimálně z pohledu veřejného zadávání kalkulovat s tím, že jejich záměr bude zcela realizován a finanční prostředky budou poskytnuty. </a:t>
            </a:r>
            <a:r>
              <a:rPr lang="cs-CZ" sz="2000" dirty="0">
                <a:effectLst/>
                <a:latin typeface="Arial" panose="020B0604020202020204" pitchFamily="34" charset="0"/>
                <a:ea typeface="Calibri" panose="020F0502020204030204" pitchFamily="34" charset="0"/>
                <a:cs typeface="Times New Roman" panose="02020603050405020304" pitchFamily="18" charset="0"/>
              </a:rPr>
              <a:t>S touto úvahou, pak mohou zadavatelé přistoupit k zadání veřejné zakázky. Časová souvislost je tak mnohem širším pojmem, než jen pouhým údajem o časovém období (rozmezí jednotlivých zakázek, resp. uzavřených smluv na jednotlivé veřejné zakázky). (43)</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9550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latin typeface="Arial" panose="020B0604020202020204" pitchFamily="34" charset="0"/>
                <a:ea typeface="Calibri" panose="020F0502020204030204" pitchFamily="34" charset="0"/>
                <a:cs typeface="Times New Roman" panose="02020603050405020304" pitchFamily="18" charset="0"/>
              </a:rPr>
              <a:t>Pravidelná povaha</a:t>
            </a:r>
            <a:endParaRPr lang="cs-CZ" sz="18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300370453"/>
              </p:ext>
            </p:extLst>
          </p:nvPr>
        </p:nvGraphicFramePr>
        <p:xfrm>
          <a:off x="0" y="621005"/>
          <a:ext cx="9144000" cy="5293588"/>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68923">
                <a:tc>
                  <a:txBody>
                    <a:bodyPr/>
                    <a:lstStyle/>
                    <a:p>
                      <a:pPr algn="just">
                        <a:lnSpc>
                          <a:spcPct val="107000"/>
                        </a:lnSpc>
                        <a:spcAft>
                          <a:spcPts val="800"/>
                        </a:spcAft>
                      </a:pPr>
                      <a:r>
                        <a:rPr lang="cs-CZ" sz="18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 zn. ÚOHS-S0188/2023/VZ, č. j. ÚOHS-12250/2023/500</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68923">
                <a:tc>
                  <a:txBody>
                    <a:bodyPr/>
                    <a:lstStyle/>
                    <a:p>
                      <a:pPr algn="just">
                        <a:lnSpc>
                          <a:spcPct val="107000"/>
                        </a:lnSpc>
                        <a:spcAft>
                          <a:spcPts val="800"/>
                        </a:spcAft>
                      </a:pPr>
                      <a:r>
                        <a:rPr lang="cs-CZ" sz="18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https://www.uohs.cz/cs/verejne-zakazky/sbirky-rozhodnuti/detail-18825.html</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68923">
                <a:tc>
                  <a:txBody>
                    <a:bodyPr/>
                    <a:lstStyle/>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Nákup léčivých přípravků</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68923">
                <a:tc>
                  <a:txBody>
                    <a:bodyPr/>
                    <a:lstStyle/>
                    <a:p>
                      <a:pPr algn="just">
                        <a:lnSpc>
                          <a:spcPct val="107000"/>
                        </a:lnSpc>
                        <a:spcAft>
                          <a:spcPts val="800"/>
                        </a:spcAft>
                      </a:pPr>
                      <a:r>
                        <a:rPr lang="cs-CZ" sz="18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6. 4. 2023</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01316">
                <a:tc>
                  <a:txBody>
                    <a:bodyPr/>
                    <a:lstStyle/>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Ústav hematologie a krevní transfuze Praha</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3454231">
                <a:tc>
                  <a:txBody>
                    <a:bodyPr/>
                    <a:lstStyle/>
                    <a:p>
                      <a:pPr algn="just">
                        <a:lnSpc>
                          <a:spcPct val="107000"/>
                        </a:lnSpc>
                        <a:spcAft>
                          <a:spcPts val="800"/>
                        </a:spcAft>
                      </a:pP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pokračování v přestupku podle § 268 odst. 1 písm. a) ZZVZ tím, že nedodržel pravidlo stanovené v § 2 odst. 3 ZZVZ, když v období od 2. 1. 2018 do 19. 12. 2018 úplatně pořizoval krevní deriváty ADVATE – 1000IU INJ PSO LQF 1+1X2ML I a 1500IU INJ PSO LQF 1+1X2ML I, KOGENATE BAYER – 1000IU INJ PSO LQF 1+1X2,5ML ISP II, NOVOEIGHT – 1000IU INJ PSO LQF 1+1X4ML </a:t>
                      </a:r>
                      <a:r>
                        <a:rPr lang="cs-CZ"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ISP+ADa</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NUWIQ – 1000IU INJ PSO LQF 1+1X2,5ML ISP+SET náležející dle anatomicko-terapeuticko-chemické klasifikace léčivých přípravků do skupiny „B02BD02: KOAGULAČNÍ FAKTOR VIII“, a to na základě těchto dokladů: (…) tedy zadal výše vymezené veřejné zakázky na dodávky bez provedení zadávacího řízení, ačkoli byl povinen jej provést, neboť se dle jejich předpokládané hodnoty jednalo o nadlimitní veřejné zakázky, přičemž tím mohl ovlivnit výběr dodavatele.</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15774099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200" b="1" dirty="0">
                <a:latin typeface="Arial" panose="020B0604020202020204" pitchFamily="34" charset="0"/>
                <a:cs typeface="Arial" panose="020B0604020202020204" pitchFamily="34" charset="0"/>
              </a:rPr>
              <a:t>Právní úprava: § 19 ZZVZ</a:t>
            </a:r>
          </a:p>
          <a:p>
            <a:pPr marL="457200" indent="-457200" algn="just">
              <a:buAutoNum type="arabicParenBoth"/>
            </a:pPr>
            <a:r>
              <a:rPr lang="cs-CZ" sz="2200" dirty="0">
                <a:latin typeface="Arial" panose="020B0604020202020204" pitchFamily="34" charset="0"/>
                <a:cs typeface="Arial" panose="020B0604020202020204" pitchFamily="34" charset="0"/>
              </a:rPr>
              <a:t>Předpokládaná hodnota veřejné zakázky, jejímž předmětem jsou pravidelně pořizované nebo trvající dodávky nebo služby, se stanoví jako</a:t>
            </a:r>
          </a:p>
          <a:p>
            <a:pPr marL="896938" indent="-447675" algn="just">
              <a:buNone/>
            </a:pPr>
            <a:r>
              <a:rPr lang="cs-CZ" sz="2200" dirty="0">
                <a:latin typeface="Arial" panose="020B0604020202020204" pitchFamily="34" charset="0"/>
                <a:cs typeface="Arial" panose="020B0604020202020204" pitchFamily="34" charset="0"/>
              </a:rPr>
              <a:t>a) skutečná cena uhrazená zadavatelem za dodávky nebo služby stejného druhu během předcházejících 12 měsíců nebo předchozího účetního období, které je delší než 12 měsíců, upravená o změny v množství nebo cenách, které lze očekávat během následujících 12 měsíců, nebo</a:t>
            </a:r>
          </a:p>
          <a:p>
            <a:pPr marL="896938" indent="-447675" algn="just">
              <a:buNone/>
            </a:pPr>
            <a:r>
              <a:rPr lang="cs-CZ" sz="2200" dirty="0">
                <a:latin typeface="Arial" panose="020B0604020202020204" pitchFamily="34" charset="0"/>
                <a:cs typeface="Arial" panose="020B0604020202020204" pitchFamily="34" charset="0"/>
              </a:rPr>
              <a:t>b) součet předpokládaných hodnot jednotlivých dodávek a služeb, které mají být zadavatelem zadány během následujících 12 měsíců nebo v účetním období, které je delší než 12 měsíců, pokud nemá k dispozici údaje podle písmene a).</a:t>
            </a:r>
          </a:p>
          <a:p>
            <a:pPr marL="449263" indent="-449263" algn="just">
              <a:buNone/>
            </a:pPr>
            <a:endParaRPr lang="cs-CZ" sz="2200" dirty="0">
              <a:latin typeface="Arial" panose="020B0604020202020204" pitchFamily="34" charset="0"/>
              <a:cs typeface="Arial" panose="020B0604020202020204" pitchFamily="34" charset="0"/>
            </a:endParaRPr>
          </a:p>
          <a:p>
            <a:pPr marL="449263" indent="-449263" algn="just">
              <a:buNone/>
            </a:pPr>
            <a:r>
              <a:rPr lang="cs-CZ" sz="2200" dirty="0">
                <a:latin typeface="Arial" panose="020B0604020202020204" pitchFamily="34" charset="0"/>
                <a:cs typeface="Arial" panose="020B0604020202020204" pitchFamily="34" charset="0"/>
              </a:rPr>
              <a:t>(2) Má-li být smlouva uzavřena na dobu delší než 12 měsíců, upraví se předpokládaná hodnota veřejné zakázky stanovená podle odstavce 1 podle § 20 nebo 21.</a:t>
            </a:r>
          </a:p>
          <a:p>
            <a:pPr marL="0" indent="0" algn="just">
              <a:buNone/>
            </a:pPr>
            <a:endParaRPr lang="cs-CZ"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9512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1800" b="1" dirty="0">
                <a:latin typeface="Arial" panose="020B0604020202020204" pitchFamily="34" charset="0"/>
                <a:cs typeface="Arial" panose="020B0604020202020204" pitchFamily="34" charset="0"/>
              </a:rPr>
              <a:t>Argumentace Úřadu:</a:t>
            </a:r>
            <a:endParaRPr lang="cs-CZ" sz="1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K tomu Úřad v kontextu šetřeného případu doplňuje, že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jsou-li předmětem plnění veřejné zakázky pravidelně pořizované dodávky léčivých přípravků</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předpokládaná hodnota se určí – zjednodušeně řečeno – jako skutečná cena uhrazená zadavatelem za dodávky léků náležejících do téže ATC skupiny během předcházejících 12 měsíců.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ATC klasifikace léků je mezinárodní systém klasifikace léků, podle této klasifikace jsou léky tříděny do skupin podle účinků na jednotlivé orgány a jejich soustavy, farmakologického působení a chemické struktury. Na základě toho je jim přidělen sedmimístný kód, přičemž ATC klasifikace má celkem pět úrovní. Zatímco první úroveň se značí jedním písmenem, které odpovídá příslušné anatomické soustavě, na niž dané léky působí (A – Trávicí trakt a metabolismus, B – Krev a krvetvorné orgány, C – Kardiovaskulární systém apod.), pátá, nejnižší úroveň odpovídá konkrétní účinné látce, příp. kombinaci účinných látek. </a:t>
            </a:r>
          </a:p>
          <a:p>
            <a:pPr algn="just">
              <a:lnSpc>
                <a:spcPct val="107000"/>
              </a:lnSpc>
              <a:spcAft>
                <a:spcPts val="800"/>
              </a:spcAft>
            </a:pP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Právě dodávky léků náležejících do jedné ATC skupiny na nejnižší úrovni považuje Úřad za dodávky stejného druhu</a:t>
            </a:r>
            <a:r>
              <a:rPr lang="cs-CZ" sz="1800" dirty="0">
                <a:effectLst/>
                <a:latin typeface="Arial" panose="020B0604020202020204" pitchFamily="34" charset="0"/>
                <a:ea typeface="Calibri" panose="020F0502020204030204" pitchFamily="34" charset="0"/>
                <a:cs typeface="Times New Roman" panose="02020603050405020304" pitchFamily="18" charset="0"/>
              </a:rPr>
              <a:t>, neboť léky na nejnižší (zpravidla páté) úrovni ATC klasifikace mají stejnou účinnou látku a jsou si svým charakterem nejbližší (byť mohou mít různé obchodní názvy, různé formy podání, množství účinné látky). Jinak řečeno,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aby se dalo v případě léků posoudit, zda se jedná o plnění stejného druhu či nikoli, je třeba určit, zda mají stejnou účinnou látku, resp. zda náleží do stejné ATC skupiny.</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6763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latin typeface="Arial" panose="020B0604020202020204" pitchFamily="34" charset="0"/>
                <a:ea typeface="Calibri" panose="020F0502020204030204" pitchFamily="34" charset="0"/>
                <a:cs typeface="Times New Roman" panose="02020603050405020304" pitchFamily="18" charset="0"/>
              </a:rPr>
              <a:t>Zrušení ZŘ</a:t>
            </a:r>
            <a:endParaRPr lang="cs-CZ" sz="18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516135889"/>
              </p:ext>
            </p:extLst>
          </p:nvPr>
        </p:nvGraphicFramePr>
        <p:xfrm>
          <a:off x="0" y="621005"/>
          <a:ext cx="9144000" cy="6175032"/>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59394">
                <a:tc>
                  <a:txBody>
                    <a:bodyPr/>
                    <a:lstStyle/>
                    <a:p>
                      <a:pPr algn="just">
                        <a:lnSpc>
                          <a:spcPct val="107000"/>
                        </a:lnSpc>
                        <a:spcAft>
                          <a:spcPts val="800"/>
                        </a:spcAft>
                      </a:pPr>
                      <a:r>
                        <a:rPr lang="cs-CZ" sz="1300" b="0"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1300" b="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ÚOHS-S0573/2022/VZ, č. j. ÚOHS-05132/2023/500</a:t>
                      </a:r>
                      <a:endParaRPr lang="cs-CZ" sz="13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259394">
                <a:tc>
                  <a:txBody>
                    <a:bodyPr/>
                    <a:lstStyle/>
                    <a:p>
                      <a:pPr algn="just">
                        <a:lnSpc>
                          <a:spcPct val="107000"/>
                        </a:lnSpc>
                        <a:spcAft>
                          <a:spcPts val="800"/>
                        </a:spcAft>
                      </a:pPr>
                      <a:r>
                        <a:rPr lang="cs-CZ" sz="1300" b="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https://www.uohs.cz/cs/verejne-zakazky/sbirky-rozhodnuti/detail-18845.html</a:t>
                      </a:r>
                      <a:endParaRPr lang="cs-CZ" sz="1300" b="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259394">
                <a:tc>
                  <a:txBody>
                    <a:bodyPr/>
                    <a:lstStyle/>
                    <a:p>
                      <a:pPr algn="just">
                        <a:lnSpc>
                          <a:spcPct val="107000"/>
                        </a:lnSpc>
                        <a:spcAft>
                          <a:spcPts val="800"/>
                        </a:spcAft>
                      </a:pPr>
                      <a:r>
                        <a:rPr lang="cs-CZ" sz="1300" b="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Jednotný informační systém práce a sociálních věcí – IS SOCIÁLNÍ DÁVKY II.</a:t>
                      </a:r>
                      <a:endParaRPr lang="cs-CZ" sz="1300" b="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259394">
                <a:tc>
                  <a:txBody>
                    <a:bodyPr/>
                    <a:lstStyle/>
                    <a:p>
                      <a:pPr algn="just">
                        <a:lnSpc>
                          <a:spcPct val="107000"/>
                        </a:lnSpc>
                        <a:spcAft>
                          <a:spcPts val="800"/>
                        </a:spcAft>
                      </a:pPr>
                      <a:r>
                        <a:rPr lang="cs-CZ" sz="1300" b="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12. 4. 2023</a:t>
                      </a:r>
                      <a:endParaRPr lang="cs-CZ" sz="1300" b="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41778">
                <a:tc>
                  <a:txBody>
                    <a:bodyPr/>
                    <a:lstStyle/>
                    <a:p>
                      <a:pPr algn="just">
                        <a:lnSpc>
                          <a:spcPct val="107000"/>
                        </a:lnSpc>
                        <a:spcAft>
                          <a:spcPts val="800"/>
                        </a:spcAft>
                      </a:pPr>
                      <a:r>
                        <a:rPr lang="cs-CZ"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Česká republika – Ministerstvo práce a sociálních věcí</a:t>
                      </a:r>
                      <a:endParaRPr lang="cs-CZ" sz="1300" b="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DXC Technology Czech Republic s.r.o.</a:t>
                      </a:r>
                      <a:endParaRPr lang="cs-CZ" sz="1300" b="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3480781">
                <a:tc>
                  <a:txBody>
                    <a:bodyPr/>
                    <a:lstStyle/>
                    <a:p>
                      <a:pPr algn="just">
                        <a:lnSpc>
                          <a:spcPct val="107000"/>
                        </a:lnSpc>
                        <a:spcAft>
                          <a:spcPts val="800"/>
                        </a:spcAft>
                      </a:pPr>
                      <a:r>
                        <a:rPr lang="cs-CZ" sz="13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nedodržel při zadávání veřejné zakázky pravidlo stanovené v § 127 odst. 2 písm. d) ZZVZ a zásadu transparentnosti, když v „Rozhodnutí o zrušení zadávacího řízení“ dostatečně konkrétně, tedy </a:t>
                      </a:r>
                      <a:r>
                        <a:rPr lang="cs-CZ" sz="13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jednoznačně a určitě, nevymezil skutečnosti, které pokládá za důvody hodné zvláštního zřetele</a:t>
                      </a:r>
                      <a:r>
                        <a:rPr lang="cs-CZ" sz="13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pro které nelze po zadavateli požadovat, aby v zadávacím řízení pokračoval, když v </a:t>
                      </a:r>
                      <a:r>
                        <a:rPr lang="cs-CZ" sz="13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citovaném rozhodnutí bez dalších podrobností toliko obecně uvedl, že,</a:t>
                      </a:r>
                      <a:endParaRPr lang="cs-CZ" sz="1300" b="0" u="sng"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4625" algn="l"/>
                        </a:tabLst>
                      </a:pPr>
                      <a:r>
                        <a:rPr lang="cs-CZ" sz="1300" b="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„pojetí IS DAV II … již neodpovídá současným potřebám zadavatele a nekoresponduje ani s koncepcí informačních systémů v rámci resortních agend zadavatele“,</a:t>
                      </a:r>
                      <a:endParaRPr lang="cs-CZ" sz="1300" b="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4625" algn="l"/>
                        </a:tabLst>
                      </a:pPr>
                      <a:r>
                        <a:rPr lang="cs-CZ" sz="1300" b="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„plnění (IS DAV II) … je již v současné době s ohledem na změnu poměrů a potřeb zadavatele </a:t>
                      </a:r>
                      <a:r>
                        <a:rPr lang="cs-CZ" sz="1300" b="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obsolentním</a:t>
                      </a:r>
                      <a:r>
                        <a:rPr lang="cs-CZ" sz="1300" b="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nevyhovujícím, a které by tedy nenaplnilo potřeby zadavatele“,</a:t>
                      </a:r>
                      <a:endParaRPr lang="cs-CZ" sz="1300" b="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4625" algn="l"/>
                        </a:tabLst>
                      </a:pPr>
                      <a:r>
                        <a:rPr lang="cs-CZ" sz="1300" b="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 současné době je zadavatel … v důsledku změny poměrů a změn na relevantním trhu schopen saturovat svoje potřeby zcela jiným, ekonomicky výhodnějším a inovativnějším způsobem“,</a:t>
                      </a:r>
                      <a:endParaRPr lang="cs-CZ" sz="1300" b="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4625" algn="l"/>
                        </a:tabLst>
                      </a:pPr>
                      <a:r>
                        <a:rPr lang="cs-CZ" sz="1300" b="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 dobu trvání zadávacího řízení došlo k takovému technologickému pokroku, že má nyní možnost získat za obdobnou cenu mnohem lepší, modernější a spolehlivější informační systém“,</a:t>
                      </a:r>
                      <a:endParaRPr lang="cs-CZ" sz="1300" b="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4625" algn="l"/>
                        </a:tabLst>
                      </a:pPr>
                      <a:r>
                        <a:rPr lang="cs-CZ" sz="1300" b="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„Ke změnám v koncepci informačních systémů, jakožto i na trhu s vývojem informačních systémů a výše naznačenému technologickému pokroku tedy jednoznačně došlo až v průběhu zadávacího řízení.“</a:t>
                      </a:r>
                      <a:r>
                        <a:rPr lang="cs-CZ" sz="13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cs-CZ" sz="1300" b="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3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tedy neuvedl důvody pro zrušení zadávacího řízení na předmětnou veřejnou zakázku v takových podrobnostech…</a:t>
                      </a:r>
                      <a:endParaRPr lang="cs-CZ" sz="13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556171">
                <a:tc>
                  <a:txBody>
                    <a:bodyPr/>
                    <a:lstStyle/>
                    <a:p>
                      <a:pPr algn="just">
                        <a:lnSpc>
                          <a:spcPct val="107000"/>
                        </a:lnSpc>
                        <a:spcAft>
                          <a:spcPts val="800"/>
                        </a:spcAft>
                      </a:pPr>
                      <a:r>
                        <a:rPr lang="cs-CZ" sz="1300" b="0" dirty="0">
                          <a:effectLst/>
                          <a:latin typeface="Arial" panose="020B0604020202020204" pitchFamily="34" charset="0"/>
                          <a:ea typeface="Calibri" panose="020F0502020204030204" pitchFamily="34" charset="0"/>
                        </a:rPr>
                        <a:t>Podán rozklad – ÚOHS-R0029/2023/VZ, rozhodnutí potvrzeno, rozklad zamítnut.</a:t>
                      </a:r>
                      <a:endParaRPr lang="cs-CZ" sz="13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835748708"/>
                  </a:ext>
                </a:extLst>
              </a:tr>
            </a:tbl>
          </a:graphicData>
        </a:graphic>
      </p:graphicFrame>
    </p:spTree>
    <p:extLst>
      <p:ext uri="{BB962C8B-B14F-4D97-AF65-F5344CB8AC3E}">
        <p14:creationId xmlns:p14="http://schemas.microsoft.com/office/powerpoint/2010/main" val="1826619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200" b="1" dirty="0">
                <a:latin typeface="Arial" panose="020B0604020202020204" pitchFamily="34" charset="0"/>
                <a:cs typeface="Arial" panose="020B0604020202020204" pitchFamily="34" charset="0"/>
              </a:rPr>
              <a:t>Právní úprava: § 127 ZZVZ</a:t>
            </a:r>
          </a:p>
          <a:p>
            <a:pPr marL="0" indent="0" algn="just">
              <a:buNone/>
            </a:pPr>
            <a:r>
              <a:rPr lang="cs-CZ" sz="2200" dirty="0">
                <a:latin typeface="Arial" panose="020B0604020202020204" pitchFamily="34" charset="0"/>
                <a:cs typeface="Arial" panose="020B0604020202020204" pitchFamily="34" charset="0"/>
              </a:rPr>
              <a:t>(2) Zadavatel může zrušit zadávací řízení, pokud</a:t>
            </a:r>
          </a:p>
          <a:p>
            <a:pPr marL="355600" indent="-355600" algn="just">
              <a:buNone/>
            </a:pPr>
            <a:r>
              <a:rPr lang="cs-CZ" sz="2200" dirty="0">
                <a:latin typeface="Arial" panose="020B0604020202020204" pitchFamily="34" charset="0"/>
                <a:cs typeface="Arial" panose="020B0604020202020204" pitchFamily="34" charset="0"/>
              </a:rPr>
              <a:t>d) v průběhu zadávacího řízení se vyskytly </a:t>
            </a:r>
            <a:r>
              <a:rPr lang="cs-CZ" sz="2200" u="sng" dirty="0">
                <a:latin typeface="Arial" panose="020B0604020202020204" pitchFamily="34" charset="0"/>
                <a:cs typeface="Arial" panose="020B0604020202020204" pitchFamily="34" charset="0"/>
              </a:rPr>
              <a:t>důvody hodné zvláštního zřetele</a:t>
            </a:r>
            <a:r>
              <a:rPr lang="cs-CZ" sz="2200" dirty="0">
                <a:latin typeface="Arial" panose="020B0604020202020204" pitchFamily="34" charset="0"/>
                <a:cs typeface="Arial" panose="020B0604020202020204" pitchFamily="34" charset="0"/>
              </a:rPr>
              <a:t>, včetně důvodů ekonomických, pro které nelze po zadavateli požadovat, aby v zadávacím řízení pokračoval, bez ohledu na to, zda tyto důvody zadavatel způsobil či nikoliv,</a:t>
            </a:r>
          </a:p>
        </p:txBody>
      </p:sp>
    </p:spTree>
    <p:extLst>
      <p:ext uri="{BB962C8B-B14F-4D97-AF65-F5344CB8AC3E}">
        <p14:creationId xmlns:p14="http://schemas.microsoft.com/office/powerpoint/2010/main" val="15267584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16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1600" i="1" dirty="0">
                <a:effectLst/>
                <a:latin typeface="Arial" panose="020B0604020202020204" pitchFamily="34" charset="0"/>
                <a:ea typeface="Calibri" panose="020F0502020204030204" pitchFamily="34" charset="0"/>
                <a:cs typeface="Times New Roman" panose="02020603050405020304" pitchFamily="18" charset="0"/>
              </a:rPr>
              <a:t>„Zadavatel by byl, pokud by pokračoval v zadávacím řízení, nucen uzavřít smlouvu s vybraným dodavatelem, a odebrat od něj takové plnění (IS DAV II), které je již v současné době s ohledem na změnu poměrů a potřeb zadavatele </a:t>
            </a:r>
            <a:r>
              <a:rPr lang="cs-CZ" sz="1600" b="1" i="1" dirty="0">
                <a:effectLst/>
                <a:latin typeface="Arial" panose="020B0604020202020204" pitchFamily="34" charset="0"/>
                <a:ea typeface="Calibri" panose="020F0502020204030204" pitchFamily="34" charset="0"/>
                <a:cs typeface="Times New Roman" panose="02020603050405020304" pitchFamily="18" charset="0"/>
              </a:rPr>
              <a:t>obsoletním, nevyhovujícím, a které by tedy nenaplnilo potřeby zadavatele a fakticky okamžitě by muselo dojít k jeho zásadním změnám (úpravám).</a:t>
            </a:r>
            <a:r>
              <a:rPr lang="cs-CZ" sz="1600" i="1" dirty="0">
                <a:effectLst/>
                <a:latin typeface="Arial" panose="020B0604020202020204" pitchFamily="34" charset="0"/>
                <a:ea typeface="Calibri" panose="020F0502020204030204" pitchFamily="34" charset="0"/>
                <a:cs typeface="Times New Roman" panose="02020603050405020304" pitchFamily="18" charset="0"/>
              </a:rPr>
              <a:t> Zadavatel by tak byl nucen zcela nehospodárným způsobem nakládat s veřejnými prostředky, neboť uzavřením smlouvy nejen, že by mu vznikla povinnost odebrat IS DAV II (pro který již v současné době zadavatel fakticky nemá v poptávané podobě využití), ale také povinnost hradit sjednanou odměnu za poskytování služeb rozvoje a podpory IS DAV II v délce trvání 24 měsíců – to vše v celkovém finančním objemu ve výši několik stovek milionů. Nadto je nutné konstatovat, že v současné době je zadavatel s pravděpodobností hraničící s jistotou schopen </a:t>
            </a:r>
            <a:r>
              <a:rPr lang="cs-CZ" sz="1600" b="1" i="1" dirty="0">
                <a:effectLst/>
                <a:latin typeface="Arial" panose="020B0604020202020204" pitchFamily="34" charset="0"/>
                <a:ea typeface="Calibri" panose="020F0502020204030204" pitchFamily="34" charset="0"/>
                <a:cs typeface="Times New Roman" panose="02020603050405020304" pitchFamily="18" charset="0"/>
              </a:rPr>
              <a:t>v důsledku změny poměrů a změn na relevantním trhu schopen saturovat svoje potřeby zcela jiným, ekonomicky výhodnějším a inovativnějším způsobem.</a:t>
            </a:r>
            <a:r>
              <a:rPr lang="cs-CZ" sz="1600" i="1" dirty="0">
                <a:effectLst/>
                <a:latin typeface="Arial" panose="020B0604020202020204" pitchFamily="34" charset="0"/>
                <a:ea typeface="Calibri" panose="020F0502020204030204" pitchFamily="34" charset="0"/>
                <a:cs typeface="Times New Roman" panose="02020603050405020304" pitchFamily="18" charset="0"/>
              </a:rPr>
              <a:t> Stejně jako předmět plnění jsou v současné době </a:t>
            </a:r>
            <a:r>
              <a:rPr lang="cs-CZ" sz="1600" b="1" i="1" dirty="0">
                <a:effectLst/>
                <a:latin typeface="Arial" panose="020B0604020202020204" pitchFamily="34" charset="0"/>
                <a:ea typeface="Calibri" panose="020F0502020204030204" pitchFamily="34" charset="0"/>
                <a:cs typeface="Times New Roman" panose="02020603050405020304" pitchFamily="18" charset="0"/>
              </a:rPr>
              <a:t>„zastaralé“ i nabídky dodavatelů, neboť ty byly podány (a tedy i kalkulovány) v roce 2018.</a:t>
            </a:r>
            <a:r>
              <a:rPr lang="cs-CZ" sz="1600" i="1" dirty="0">
                <a:effectLst/>
                <a:latin typeface="Arial" panose="020B0604020202020204" pitchFamily="34" charset="0"/>
                <a:ea typeface="Calibri" panose="020F0502020204030204" pitchFamily="34" charset="0"/>
                <a:cs typeface="Times New Roman" panose="02020603050405020304" pitchFamily="18" charset="0"/>
              </a:rPr>
              <a:t>“</a:t>
            </a:r>
            <a:r>
              <a:rPr lang="cs-CZ" sz="16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600" dirty="0">
                <a:effectLst/>
                <a:latin typeface="Arial" panose="020B0604020202020204" pitchFamily="34" charset="0"/>
                <a:ea typeface="Calibri" panose="020F0502020204030204" pitchFamily="34" charset="0"/>
                <a:cs typeface="Times New Roman" panose="02020603050405020304" pitchFamily="18" charset="0"/>
              </a:rPr>
              <a:t>Zadavatel dále v odůvodnění konstatuje, že má nyní možnost získat za obdobnou cenu mnohem lepší, modernější a spolehlivější informační systém, který bude lépe vyhovovat jeho požadavkům.</a:t>
            </a:r>
          </a:p>
          <a:p>
            <a:pPr algn="just">
              <a:lnSpc>
                <a:spcPct val="107000"/>
              </a:lnSpc>
              <a:spcAft>
                <a:spcPts val="800"/>
              </a:spcAft>
            </a:pPr>
            <a:r>
              <a:rPr lang="cs-CZ" sz="1600" i="1" dirty="0">
                <a:effectLst/>
                <a:latin typeface="Arial" panose="020B0604020202020204" pitchFamily="34" charset="0"/>
                <a:ea typeface="Calibri" panose="020F0502020204030204" pitchFamily="34" charset="0"/>
                <a:cs typeface="Times New Roman" panose="02020603050405020304" pitchFamily="18" charset="0"/>
              </a:rPr>
              <a:t>„V tomto ohledu jde zejména o </a:t>
            </a:r>
            <a:r>
              <a:rPr lang="cs-CZ" sz="1600" b="1" i="1" dirty="0">
                <a:effectLst/>
                <a:latin typeface="Arial" panose="020B0604020202020204" pitchFamily="34" charset="0"/>
                <a:ea typeface="Calibri" panose="020F0502020204030204" pitchFamily="34" charset="0"/>
                <a:cs typeface="Times New Roman" panose="02020603050405020304" pitchFamily="18" charset="0"/>
              </a:rPr>
              <a:t>zjevně nehospodárné nakládání s veřejnými prostředky, což jednak jistě není cílem nebo účelem ZZVZ, především by se však takovým postupem zadavatel dopustil porušení povinností vyplývajících z jiných právních předpisů (např. zásady 3E).</a:t>
            </a:r>
            <a:r>
              <a:rPr lang="cs-CZ" sz="1600" i="1" dirty="0">
                <a:effectLst/>
                <a:latin typeface="Arial" panose="020B0604020202020204" pitchFamily="34" charset="0"/>
                <a:ea typeface="Calibri" panose="020F0502020204030204" pitchFamily="34" charset="0"/>
                <a:cs typeface="Times New Roman" panose="02020603050405020304" pitchFamily="18" charset="0"/>
              </a:rPr>
              <a:t>“</a:t>
            </a:r>
            <a:r>
              <a:rPr lang="cs-CZ" sz="16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740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ctr">
              <a:buNone/>
            </a:pPr>
            <a:r>
              <a:rPr lang="cs-CZ" sz="2000" b="1" dirty="0">
                <a:effectLst/>
                <a:latin typeface="Arial" panose="020B0604020202020204" pitchFamily="34" charset="0"/>
                <a:ea typeface="Calibri" panose="020F0502020204030204" pitchFamily="34" charset="0"/>
                <a:cs typeface="Times New Roman" panose="02020603050405020304" pitchFamily="18" charset="0"/>
              </a:rPr>
              <a:t>Námitky proti ZP</a:t>
            </a:r>
            <a:endParaRPr lang="cs-CZ" sz="2000" b="1" dirty="0">
              <a:latin typeface="Arial" panose="020B0604020202020204" pitchFamily="34" charset="0"/>
              <a:cs typeface="Arial" panose="020B0604020202020204" pitchFamily="34" charset="0"/>
            </a:endParaRPr>
          </a:p>
          <a:p>
            <a:pPr marL="0" indent="0" algn="just">
              <a:buNone/>
            </a:pPr>
            <a:r>
              <a:rPr lang="cs-CZ" sz="2000" b="1" dirty="0">
                <a:latin typeface="Arial" panose="020B0604020202020204" pitchFamily="34" charset="0"/>
                <a:cs typeface="Arial" panose="020B0604020202020204" pitchFamily="34" charset="0"/>
              </a:rPr>
              <a:t>Právní úprava: § 242 ZZVZ</a:t>
            </a:r>
          </a:p>
          <a:p>
            <a:pPr marL="449263" indent="-449263" algn="just">
              <a:buNone/>
            </a:pPr>
            <a:r>
              <a:rPr lang="cs-CZ" sz="2000" dirty="0">
                <a:latin typeface="Arial" panose="020B0604020202020204" pitchFamily="34" charset="0"/>
                <a:cs typeface="Arial" panose="020B0604020202020204" pitchFamily="34" charset="0"/>
              </a:rPr>
              <a:t>(2) Námitky proti úkonům oznamovaným v dokumentech, které je zadavatel povinen podle tohoto zákona uveřejnit či odeslat stěžovateli, musí být doručeny zadavateli </a:t>
            </a:r>
            <a:r>
              <a:rPr lang="cs-CZ" sz="2000" u="sng" dirty="0">
                <a:latin typeface="Arial" panose="020B0604020202020204" pitchFamily="34" charset="0"/>
                <a:cs typeface="Arial" panose="020B0604020202020204" pitchFamily="34" charset="0"/>
              </a:rPr>
              <a:t>do 15 dnů od jejich uveřejnění </a:t>
            </a:r>
            <a:r>
              <a:rPr lang="cs-CZ" sz="2000" dirty="0">
                <a:latin typeface="Arial" panose="020B0604020202020204" pitchFamily="34" charset="0"/>
                <a:cs typeface="Arial" panose="020B0604020202020204" pitchFamily="34" charset="0"/>
              </a:rPr>
              <a:t>či doručení stěžovateli.</a:t>
            </a:r>
          </a:p>
          <a:p>
            <a:pPr marL="449263" indent="-449263" algn="just">
              <a:buNone/>
            </a:pPr>
            <a:r>
              <a:rPr lang="cs-CZ" sz="2000" dirty="0">
                <a:latin typeface="Arial" panose="020B0604020202020204" pitchFamily="34" charset="0"/>
                <a:cs typeface="Arial" panose="020B0604020202020204" pitchFamily="34" charset="0"/>
              </a:rPr>
              <a:t>(3) Pokud je v zadávacím řízení stanovena lhůta pro podání žádostí o účast, musí být námitky proti podmínkám vztahujícím se ke kvalifikaci dodavatele doručeny zadavateli </a:t>
            </a:r>
            <a:r>
              <a:rPr lang="cs-CZ" sz="2000" u="sng" dirty="0">
                <a:latin typeface="Arial" panose="020B0604020202020204" pitchFamily="34" charset="0"/>
                <a:cs typeface="Arial" panose="020B0604020202020204" pitchFamily="34" charset="0"/>
              </a:rPr>
              <a:t>nejpozději do skončení této lhůty</a:t>
            </a:r>
            <a:r>
              <a:rPr lang="cs-CZ" sz="2000" dirty="0">
                <a:latin typeface="Arial" panose="020B0604020202020204" pitchFamily="34" charset="0"/>
                <a:cs typeface="Arial" panose="020B0604020202020204" pitchFamily="34" charset="0"/>
              </a:rPr>
              <a:t>.</a:t>
            </a:r>
          </a:p>
          <a:p>
            <a:pPr marL="449263" indent="-449263" algn="just">
              <a:buNone/>
            </a:pPr>
            <a:r>
              <a:rPr lang="cs-CZ" sz="2000" dirty="0">
                <a:latin typeface="Arial" panose="020B0604020202020204" pitchFamily="34" charset="0"/>
                <a:cs typeface="Arial" panose="020B0604020202020204" pitchFamily="34" charset="0"/>
              </a:rPr>
              <a:t>(4) Pokud je v zadávacím řízení stanovena lhůta pro podání nabídek, musí být námitky proti zadávací dokumentaci doručeny zadavateli </a:t>
            </a:r>
            <a:r>
              <a:rPr lang="cs-CZ" sz="2000" u="sng" dirty="0">
                <a:latin typeface="Arial" panose="020B0604020202020204" pitchFamily="34" charset="0"/>
                <a:cs typeface="Arial" panose="020B0604020202020204" pitchFamily="34" charset="0"/>
              </a:rPr>
              <a:t>nejpozději do skončení této lhůty</a:t>
            </a:r>
            <a:r>
              <a:rPr lang="cs-CZ" sz="2000" dirty="0">
                <a:latin typeface="Arial" panose="020B0604020202020204" pitchFamily="34" charset="0"/>
                <a:cs typeface="Arial" panose="020B0604020202020204" pitchFamily="34" charset="0"/>
              </a:rPr>
              <a:t>; v případě jednacího řízení s uveřejněním musí být námitky proti zadávací dokumentaci doručeny zadavateli nejpozději do skončení lhůty pro podání předběžných nabídek.</a:t>
            </a:r>
          </a:p>
        </p:txBody>
      </p:sp>
    </p:spTree>
    <p:extLst>
      <p:ext uri="{BB962C8B-B14F-4D97-AF65-F5344CB8AC3E}">
        <p14:creationId xmlns:p14="http://schemas.microsoft.com/office/powerpoint/2010/main" val="4098426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1800" b="1" dirty="0">
                <a:latin typeface="Arial" panose="020B0604020202020204" pitchFamily="34" charset="0"/>
                <a:cs typeface="Arial" panose="020B0604020202020204" pitchFamily="34" charset="0"/>
              </a:rPr>
              <a:t>Argumentace Úřadu:</a:t>
            </a:r>
            <a:endParaRPr lang="cs-CZ" sz="1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IS DAV II již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neodpovídá jeho současným potřebám, že mu už nevyhovuje</a:t>
            </a:r>
            <a:r>
              <a:rPr lang="cs-CZ" sz="1800" dirty="0">
                <a:effectLst/>
                <a:latin typeface="Arial" panose="020B0604020202020204" pitchFamily="34" charset="0"/>
                <a:ea typeface="Calibri" panose="020F0502020204030204" pitchFamily="34" charset="0"/>
                <a:cs typeface="Times New Roman" panose="02020603050405020304" pitchFamily="18" charset="0"/>
              </a:rPr>
              <a:t>, že jde o plnění v současné době obsoletní.</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zadavatel nikterak v rozhodnutí o zrušení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nekonkretizoval, jaké (oproti minulosti) jiné má potřeby, v čem tyto nové potřeby spočívají a v čem se liší od původních potřeb.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Předmětem plnění IS DAV II je podle zadávací dokumentace vytvoření návrhu IS DAV II, jeho dodání a zprovoznění, migrace dat, poskytnutí služeb provozu, správy a rozvoje, a to vše s cílem zajistit nástroj mj. pro procesy a agendy v oblasti nepojistných sociálních dávek, jako jsou dávky státní sociální podpory, dávky pomoci v hmotné nouzi, příspěvky na péči, evidence poskytovatelů sociálních služeb, podpora agend v oblasti dávek pro osoby se zdravotním postižením.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Z rozhodnutí o zrušení tak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není zřejmé, zda tento předmět plnění již zadavatel nebude v budoucnu poptávat či ho bude poptávat v jiné podobě a případně v jaké.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Zadavatel tedy v rozhodnutí o zrušení nerozvedl shora uvedený důvod pro zrušení zadávacího řízení do takových podrobností, aby si o něm mohli účastníci, resp. Úřad, učinit konkrétní představu a ověřit, že jde o důvod, který má nežádoucí objektivní dopad do zadávacího řízení. Účastníci zadávacího řízení a následně ani Úřad tudíž nemůžou takto obecné konstatování zadavatele nijak přezkoumat a posoudit jeho relevanci. (63)</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6913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1500" b="1" dirty="0">
                <a:latin typeface="Arial" panose="020B0604020202020204" pitchFamily="34" charset="0"/>
                <a:cs typeface="Arial" panose="020B0604020202020204" pitchFamily="34" charset="0"/>
              </a:rPr>
              <a:t>Argumentace Úřadu:</a:t>
            </a:r>
            <a:endParaRPr lang="cs-CZ" sz="15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500" dirty="0">
                <a:effectLst/>
                <a:latin typeface="Arial" panose="020B0604020202020204" pitchFamily="34" charset="0"/>
                <a:ea typeface="Calibri" panose="020F0502020204030204" pitchFamily="34" charset="0"/>
                <a:cs typeface="Times New Roman" panose="02020603050405020304" pitchFamily="18" charset="0"/>
              </a:rPr>
              <a:t>Zadavatel sice v rozhodnutí o zrušení sděluje, že </a:t>
            </a:r>
            <a:r>
              <a:rPr lang="cs-CZ" sz="15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existuje nová koncepce informačních systémů </a:t>
            </a:r>
            <a:r>
              <a:rPr lang="cs-CZ" sz="1500" dirty="0">
                <a:effectLst/>
                <a:latin typeface="Arial" panose="020B0604020202020204" pitchFamily="34" charset="0"/>
                <a:ea typeface="Calibri" panose="020F0502020204030204" pitchFamily="34" charset="0"/>
                <a:cs typeface="Times New Roman" panose="02020603050405020304" pitchFamily="18" charset="0"/>
              </a:rPr>
              <a:t>v rámci jeho resortních agend, avšak </a:t>
            </a:r>
            <a:r>
              <a:rPr lang="cs-CZ" sz="15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ani slovem se nezmiňuje, jaká je tato nová koncepce</a:t>
            </a:r>
            <a:r>
              <a:rPr lang="cs-CZ" sz="1500" dirty="0">
                <a:effectLst/>
                <a:latin typeface="Arial" panose="020B0604020202020204" pitchFamily="34" charset="0"/>
                <a:ea typeface="Calibri" panose="020F0502020204030204" pitchFamily="34" charset="0"/>
                <a:cs typeface="Times New Roman" panose="02020603050405020304" pitchFamily="18" charset="0"/>
              </a:rPr>
              <a:t>, </a:t>
            </a:r>
            <a:r>
              <a:rPr lang="cs-CZ" sz="15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co ji tvoří</a:t>
            </a:r>
            <a:r>
              <a:rPr lang="cs-CZ" sz="1500" dirty="0">
                <a:effectLst/>
                <a:latin typeface="Arial" panose="020B0604020202020204" pitchFamily="34" charset="0"/>
                <a:ea typeface="Calibri" panose="020F0502020204030204" pitchFamily="34" charset="0"/>
                <a:cs typeface="Times New Roman" panose="02020603050405020304" pitchFamily="18" charset="0"/>
              </a:rPr>
              <a:t>, </a:t>
            </a:r>
            <a:r>
              <a:rPr lang="cs-CZ" sz="15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v čem se odlišuje od koncepce předchozí</a:t>
            </a:r>
            <a:r>
              <a:rPr lang="cs-CZ" sz="1500" dirty="0">
                <a:effectLst/>
                <a:latin typeface="Arial" panose="020B0604020202020204" pitchFamily="34" charset="0"/>
                <a:ea typeface="Calibri" panose="020F0502020204030204" pitchFamily="34" charset="0"/>
                <a:cs typeface="Times New Roman" panose="02020603050405020304" pitchFamily="18" charset="0"/>
              </a:rPr>
              <a:t> a </a:t>
            </a:r>
            <a:r>
              <a:rPr lang="cs-CZ" sz="15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jak a proč do ní již nezapadá IS DAV II</a:t>
            </a:r>
            <a:r>
              <a:rPr lang="cs-CZ" sz="15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500" dirty="0">
                <a:effectLst/>
                <a:latin typeface="Arial" panose="020B0604020202020204" pitchFamily="34" charset="0"/>
                <a:ea typeface="Calibri" panose="020F0502020204030204" pitchFamily="34" charset="0"/>
                <a:cs typeface="Times New Roman" panose="02020603050405020304" pitchFamily="18" charset="0"/>
              </a:rPr>
              <a:t>Pokud nová koncepce existuje (což však zadavatel nijak nedokládá), je objektivně možné, že zadávací podmínky IS DAV II, resp. konkrétní funkční, technické či bezpečnostní požadavky na plnění, již skutečně neodpovídají této nové koncepci. Zadavatel však nijak nespecifikuje, jak konkrétně obsahově (kvalitativně) a v jakém konkrétním rozsahu (kvantitativně) jsou zadávací podmínky veřejné zakázky nekompatibilní s novou koncepcí, resp. proč IS DAV II do nové koncepce nezapadá. </a:t>
            </a:r>
          </a:p>
          <a:p>
            <a:pPr algn="just">
              <a:lnSpc>
                <a:spcPct val="107000"/>
              </a:lnSpc>
              <a:spcAft>
                <a:spcPts val="800"/>
              </a:spcAft>
            </a:pPr>
            <a:r>
              <a:rPr lang="cs-CZ" sz="15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Přitom by podle Úřadu nemuselo jít o ryze odborný či technický popis nové koncepce</a:t>
            </a:r>
            <a:r>
              <a:rPr lang="cs-CZ" sz="1500" dirty="0">
                <a:effectLst/>
                <a:latin typeface="Arial" panose="020B0604020202020204" pitchFamily="34" charset="0"/>
                <a:ea typeface="Calibri" panose="020F0502020204030204" pitchFamily="34" charset="0"/>
                <a:cs typeface="Times New Roman" panose="02020603050405020304" pitchFamily="18" charset="0"/>
              </a:rPr>
              <a:t>, </a:t>
            </a:r>
            <a:r>
              <a:rPr lang="cs-CZ" sz="15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postačoval by i víceméně laický (rámcový) popis, z něhož by vyplynulo, k jakým došlo např. zásadním legislativním změnám, k zásadním změnám v architektuře informačních systémů, ke zvýšení nároků na kybernetickou bezpečnost, k případné budoucí nekompatibilitě s jinými systémy zadavatele, k zásadní změně standardů informačních systémů apod</a:t>
            </a:r>
            <a:r>
              <a:rPr lang="cs-CZ" sz="1500" dirty="0">
                <a:effectLst/>
                <a:latin typeface="Arial" panose="020B0604020202020204" pitchFamily="34" charset="0"/>
                <a:ea typeface="Calibri" panose="020F0502020204030204" pitchFamily="34" charset="0"/>
                <a:cs typeface="Times New Roman" panose="02020603050405020304" pitchFamily="18" charset="0"/>
              </a:rPr>
              <a:t>. Takto zadavatel bez jakéhokoli vysvětlení či doložení pouze tvrdí, že má novou koncepci IS, ale už nikterak nepřibližuje, proč do ní nezapadá IS DAV II. Úřad připouští a nevylučuje, že nějaká nová koncepce IS v průběhu doby u zadavatele mohla skutečně vzniknout, avšak rozhodnutí o zrušení nedává navrhovateli (a následně při přezkumu Úřadu) možnost, aby mohl dané tvrzení jakkoliv ověřit a objektivizovat. </a:t>
            </a:r>
          </a:p>
          <a:p>
            <a:pPr algn="just">
              <a:lnSpc>
                <a:spcPct val="107000"/>
              </a:lnSpc>
              <a:spcAft>
                <a:spcPts val="800"/>
              </a:spcAft>
            </a:pPr>
            <a:r>
              <a:rPr lang="cs-CZ" sz="15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Zadavatel v rozhodnutí o zrušení ani neuvedl, které konkrétní požadavky na IS DAV II neodpovídají jeho současným potřebám, resp. nové koncepci informačních systémů.</a:t>
            </a:r>
            <a:r>
              <a:rPr lang="cs-CZ" sz="1500" dirty="0">
                <a:effectLst/>
                <a:latin typeface="Arial" panose="020B0604020202020204" pitchFamily="34" charset="0"/>
                <a:ea typeface="Calibri" panose="020F0502020204030204" pitchFamily="34" charset="0"/>
                <a:cs typeface="Times New Roman" panose="02020603050405020304" pitchFamily="18" charset="0"/>
              </a:rPr>
              <a:t> Ani tento důvod není popsán natolik konkrétně a jednoznačně, aby Úřad mohl ověřit, že jde o důvod hodný zvláštního zřetele. Úřad považuje tento důvod za nepřezkoumatelný pro nedostatek důvodů. (64)</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49341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1800" b="1" dirty="0">
                <a:latin typeface="Arial" panose="020B0604020202020204" pitchFamily="34" charset="0"/>
                <a:cs typeface="Arial" panose="020B0604020202020204" pitchFamily="34" charset="0"/>
              </a:rPr>
              <a:t>Argumentace Úřadu:</a:t>
            </a:r>
            <a:endParaRPr lang="cs-CZ" sz="1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že došlo ke změně poměrů na relevantním trhu,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že došlo k technologickému pokroku </a:t>
            </a:r>
            <a:r>
              <a:rPr lang="cs-CZ" sz="1800" dirty="0">
                <a:effectLst/>
                <a:latin typeface="Arial" panose="020B0604020202020204" pitchFamily="34" charset="0"/>
                <a:ea typeface="Calibri" panose="020F0502020204030204" pitchFamily="34" charset="0"/>
                <a:cs typeface="Times New Roman" panose="02020603050405020304" pitchFamily="18" charset="0"/>
              </a:rPr>
              <a:t>a ke změnám na trhu s vývojem informačních systémů, tudíž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předmět plnění IS DAV II je zastaralý</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stejně jako nabídky dodavatelů</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Úřad k této argumentaci zadavatele podotýká, že je sice obecně známo, že k nějakému vývoji v oblasti IT přirozeně asi dochází, ale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zadavatel svoji velmi obecnou proklamaci nijak nevztáhl k IS DAV II, tedy jak by změny na trhu v oblasti vývoje informačních systémů konkrétně zasáhly do vývoje IS DAV II </a:t>
            </a:r>
            <a:r>
              <a:rPr lang="cs-CZ" sz="1800" dirty="0">
                <a:effectLst/>
                <a:latin typeface="Arial" panose="020B0604020202020204" pitchFamily="34" charset="0"/>
                <a:ea typeface="Calibri" panose="020F0502020204030204" pitchFamily="34" charset="0"/>
                <a:cs typeface="Times New Roman" panose="02020603050405020304" pitchFamily="18" charset="0"/>
              </a:rPr>
              <a:t>(v rozhodnutí o zrušení by tedy muselo být kupříkladu uvedeno, v čem se vývoj a pokrok v oblasti ICT dotkl předmětu veřejné zakázky tak, že jej není možno realizovat). Jeví se totiž, že pokud informační systém pro agendu dávek IS DAV II dosud není vyvinutý, není důvod, proč by dodavatel nemohl moderní technologické postupy při jeho vývoji použít.  A pokud takový důvod je, zadavatel ho v odůvodnění zrušení zadávacího řízení nespecifikoval.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Pokud zadavatel tvrdí, že po technické stránce má IS DAV II zastaralou koncepci, a tedy i plnění v duchu této koncepce bude nutně zastaralé, je třeba, aby tyto svoje úvahy blíže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vysvětlil či doložil, tj. co v zadávacích podmínkách či funkčních a technických požadavcích zastaralo</a:t>
            </a:r>
            <a:r>
              <a:rPr lang="cs-CZ" sz="1800" dirty="0">
                <a:effectLst/>
                <a:latin typeface="Arial" panose="020B0604020202020204" pitchFamily="34" charset="0"/>
                <a:ea typeface="Calibri" panose="020F0502020204030204" pitchFamily="34" charset="0"/>
                <a:cs typeface="Times New Roman" panose="02020603050405020304" pitchFamily="18" charset="0"/>
              </a:rPr>
              <a:t>. Rovněž tento důvod pro zrušení zadávacího řízení shledal Úřad jako nepřezkoumatelný v tom smyslu, zda skutečně nastal či nikoliv. (65)</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39625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a:t>
            </a:r>
            <a:endParaRPr lang="cs-CZ" sz="17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že je schopen nyní uspokojit svoje potřeby jiným, ekonomicky výhodnějším a inovativnějším způsobem</a:t>
            </a:r>
            <a:r>
              <a:rPr lang="cs-CZ" sz="1700" dirty="0">
                <a:effectLst/>
                <a:latin typeface="Arial" panose="020B0604020202020204" pitchFamily="34" charset="0"/>
                <a:ea typeface="Calibri" panose="020F0502020204030204" pitchFamily="34" charset="0"/>
                <a:cs typeface="Times New Roman" panose="02020603050405020304" pitchFamily="18" charset="0"/>
              </a:rPr>
              <a:t>, tedy má možnost za obdobnou cenu pořídit lepší, modernější a spolehlivější informační systém. Zde zadavatel opět velmi stručně tvrdí něco, co nijak nedokládá.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Úřad k tomu může pouze uvést, že o obdobné ceně „lepšího, modernějšího a spolehlivějšího“ informačního systému lze v současném okamžiku spekulovat, neboť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domněnka zadavatele o pořízení lepšího systému za obdobnou cenu není ničím podepřena</a:t>
            </a:r>
            <a:r>
              <a:rPr lang="cs-CZ" sz="1700" dirty="0">
                <a:effectLst/>
                <a:latin typeface="Arial" panose="020B0604020202020204" pitchFamily="34" charset="0"/>
                <a:ea typeface="Calibri" panose="020F0502020204030204" pitchFamily="34" charset="0"/>
                <a:cs typeface="Times New Roman" panose="02020603050405020304" pitchFamily="18" charset="0"/>
              </a:rPr>
              <a:t>. Z čeho plyne přesvědčení zadavatele, že v případném novém zadávacím řízení pořídí lepší plnění za stejnou nebo nižší cenu, není známo. Jestliže zadavatel prezentuje, že jiný systém pro něj bude ekonomicky výhodnější, je nutné toto tvrzení doložit i jinak než pouhým konstatováním.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Ekonomickým důvodem pro zrušení zadávacího řízení by byla např. situace, kdy by podané nabídky byly výrazně dražší, než zadavatel předpokládal či že by zadavatel nedostal finanční prostředky na realizaci veřejné zakázky (viz příklady uváděné v důvodové zprávě k zákonu). V projednávaném případě však nabídka navrhovatele byla mírně pod úrovní předpokládané hodnoty a zadavatel ani netvrdí, že na realizaci IS DAV II nemá prostředky, tedy tyto ekonomické důvody nejspíš nenastaly. Rovněž tento důvod pro zrušení zadávacího řízení nebyl tedy dle Úřadu vymezen natolik jednoznačně a určitě, aby jeho existenci bylo možno nějak kvalifikovaně oponovat a rozporovat ze strany účastníků zadávacího řízení a následně jej Úřadem přezkoumat. (67)</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268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a:t>
            </a:r>
            <a:endParaRPr lang="cs-CZ" sz="17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je toho názoru, že časové vymezení vzniku důvodů hodných zvláštního zřetele mělo být v rozhodnutí o zrušení aspoň rámcově uvedeno</a:t>
            </a:r>
            <a:r>
              <a:rPr lang="cs-CZ" sz="1800" dirty="0">
                <a:effectLst/>
                <a:latin typeface="Arial" panose="020B0604020202020204" pitchFamily="34" charset="0"/>
                <a:ea typeface="Calibri" panose="020F0502020204030204" pitchFamily="34" charset="0"/>
                <a:cs typeface="Times New Roman" panose="02020603050405020304" pitchFamily="18" charset="0"/>
              </a:rPr>
              <a:t>, neboť změny v koncepci IS tvrzené zadavatelem jsou zajisté svázány s určitým konkrétním obdobím, kdy ke změně došlo, tj. kdy nová koncepce vznikla.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Zadavatel měl při délce zadávacího řízení (cca 5 let) specifikovat dobu, s níž spojuje změny v koncepci informačních systémů, neboť toto období mu musí být známo, pokud těmito změnami sám argumentuje. Neobstojí ani argument zadavatele, že přesný okamžik vzniku důvodů pro zrušení zadávacího řízení je irelevantní, postačí, že k tomu došlo v průběhu zadávacího řízení. </a:t>
            </a:r>
          </a:p>
          <a:p>
            <a:pPr algn="just">
              <a:lnSpc>
                <a:spcPct val="107000"/>
              </a:lnSpc>
              <a:spcAft>
                <a:spcPts val="800"/>
              </a:spcAft>
            </a:pP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Jak Úřad uvedl již výše, § 127 odst. 2 písm. d) zákona zahrnuje i časovou podmínku, tudíž rozhodnutí o zrušení zadávacího řízení musí obsahovat rovněž časový rámec, s nímž zadavatel spojuje výskyt důvodů hodných zvláštního zřetele </a:t>
            </a:r>
            <a:r>
              <a:rPr lang="cs-CZ" sz="1800" dirty="0">
                <a:effectLst/>
                <a:latin typeface="Arial" panose="020B0604020202020204" pitchFamily="34" charset="0"/>
                <a:ea typeface="Calibri" panose="020F0502020204030204" pitchFamily="34" charset="0"/>
                <a:cs typeface="Times New Roman" panose="02020603050405020304" pitchFamily="18" charset="0"/>
              </a:rPr>
              <a:t>(viz rozhodnutí Úřadu č. j. ÚOHS-S0027/2019/VZ-09294/2019/513/</a:t>
            </a:r>
            <a:r>
              <a:rPr lang="cs-CZ" sz="1800" dirty="0" err="1">
                <a:effectLst/>
                <a:latin typeface="Arial" panose="020B0604020202020204" pitchFamily="34" charset="0"/>
                <a:ea typeface="Calibri" panose="020F0502020204030204" pitchFamily="34" charset="0"/>
                <a:cs typeface="Times New Roman" panose="02020603050405020304" pitchFamily="18" charset="0"/>
              </a:rPr>
              <a:t>IHl</a:t>
            </a:r>
            <a:r>
              <a:rPr lang="cs-CZ" sz="1800" dirty="0">
                <a:effectLst/>
                <a:latin typeface="Arial" panose="020B0604020202020204" pitchFamily="34" charset="0"/>
                <a:ea typeface="Calibri" panose="020F0502020204030204" pitchFamily="34" charset="0"/>
                <a:cs typeface="Times New Roman" panose="02020603050405020304" pitchFamily="18" charset="0"/>
              </a:rPr>
              <a:t> ze dne 1. 4. 2019, podle něhož v odůvodnění rozhodnutí o zrušení zadávacího řízení musí být určen rovněž okamžik, od něhož zadavatel odvozuje výskyt důvodů hodných zvláštního zřetele; obdobně i rozhodnutí Úřadu č. j. ÚOHS-06536/2022/500 ze dne 21. 2. 2022, v němž Úřad konstatoval, že tamější zadavatel v oznámení o zrušení zadávacího řízení neuvedl konkrétní okamžik, od něhož odvozuje vznik údajných důvodů hodných zvláštního zřetele, tj. časovou podmínku stanovenou v § 127 odst. 2 písm. d) zákona). (68)</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72072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a:t>
            </a:r>
            <a:endParaRPr lang="cs-CZ" sz="17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že po něm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nelze spravedlivě požadovat, aby v zadávacím řízení pokračoval</a:t>
            </a:r>
            <a:r>
              <a:rPr lang="cs-CZ" sz="1800" dirty="0">
                <a:effectLst/>
                <a:latin typeface="Arial" panose="020B0604020202020204" pitchFamily="34" charset="0"/>
                <a:ea typeface="Calibri" panose="020F0502020204030204" pitchFamily="34" charset="0"/>
                <a:cs typeface="Times New Roman" panose="02020603050405020304" pitchFamily="18" charset="0"/>
              </a:rPr>
              <a:t>. Odůvodňuje to tím,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že by došlo k nehospodárnému nakládání s veřejnými prostředky,</a:t>
            </a:r>
            <a:r>
              <a:rPr lang="cs-CZ" sz="1800" dirty="0">
                <a:effectLst/>
                <a:latin typeface="Arial" panose="020B0604020202020204" pitchFamily="34" charset="0"/>
                <a:ea typeface="Calibri" panose="020F0502020204030204" pitchFamily="34" charset="0"/>
                <a:cs typeface="Times New Roman" panose="02020603050405020304" pitchFamily="18" charset="0"/>
              </a:rPr>
              <a:t> resp. že by se dopustil porušení povinností vyplývajících z jiných právních předpisů (zásady 3E).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Úřad zdůrazňuje, že v žádném případě nezpochybňuje povinnost zadavatele postupovat hospodárně. Úřad pouze k tomu připomíná, že zadavatel je současně povinen rovněž zohlednit právní jistotu dodavatelů účastnících se zadávacího řízení, přičemž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zásada hospodárnosti nemá aplikační přednost před v zákoně výslovně uvedenými ustanoveními.  </a:t>
            </a:r>
            <a:r>
              <a:rPr lang="cs-CZ" sz="1800" dirty="0">
                <a:effectLst/>
                <a:latin typeface="Arial" panose="020B0604020202020204" pitchFamily="34" charset="0"/>
                <a:ea typeface="Calibri" panose="020F0502020204030204" pitchFamily="34" charset="0"/>
                <a:cs typeface="Times New Roman" panose="02020603050405020304" pitchFamily="18" charset="0"/>
              </a:rPr>
              <a:t>K tomu například Nejvyšší správní soud v rozsudku č. j. 3 As 18/2015-32 ze dne 25. 11. 2015 uvedl (v tomto případě v souvislosti s použitím jednacího řízení bez uveřejnění) „Nejvyšší správní soud se pak ztotožňuje se závěry krajského soudu i v tom smyslu, že zásada hospodárnosti nemůže mít automaticky aplikační přednost před splněním striktních zákonných podmínek pro aplikaci § 23 odst. 4 písm. a) ZVZ“. S ohledem na výše uvedené nelze přistoupit ani ke zrušení zadávacího řízení jen s odkazem na zásadu hospodárnosti, aniž by byly naplněny podmínky zákonného ustanovení upravujícího zrušení zadávacího řízení, v tomto případě § 127 odst. 2 písm. d) zákona. Jak vyplývá z výše citované judikatury, konkrétní ustanovení zákona mají aplikační přednost před zásadou hospodárnosti a zadavatel je byl povinen dodržet. S ohledem na uvedené je zřejmé,</a:t>
            </a:r>
            <a:br>
              <a:rPr lang="cs-CZ" sz="1800" dirty="0">
                <a:effectLst/>
                <a:latin typeface="Arial" panose="020B0604020202020204" pitchFamily="34" charset="0"/>
                <a:ea typeface="Calibri" panose="020F0502020204030204" pitchFamily="34" charset="0"/>
                <a:cs typeface="Times New Roman" panose="02020603050405020304" pitchFamily="18" charset="0"/>
              </a:rPr>
            </a:br>
            <a:r>
              <a:rPr lang="cs-CZ" sz="1800" dirty="0">
                <a:effectLst/>
                <a:latin typeface="Arial" panose="020B0604020202020204" pitchFamily="34" charset="0"/>
                <a:ea typeface="Calibri" panose="020F0502020204030204" pitchFamily="34" charset="0"/>
                <a:cs typeface="Times New Roman" panose="02020603050405020304" pitchFamily="18" charset="0"/>
              </a:rPr>
              <a:t>že právní jistota navrhovatele [vyjádřená v § 127 odst. 2 písm. d) zákona] má v šetřeném případě přednost.</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36219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rozhodnutí předsedy Úřadu č. j. ÚOHS-30194/2022/161 ze dne 7. 9. 2022: </a:t>
            </a:r>
            <a:r>
              <a:rPr lang="cs-CZ" sz="2000" i="1" dirty="0">
                <a:effectLst/>
                <a:latin typeface="Arial" panose="020B0604020202020204" pitchFamily="34" charset="0"/>
                <a:ea typeface="Calibri" panose="020F0502020204030204" pitchFamily="34" charset="0"/>
                <a:cs typeface="Times New Roman" panose="02020603050405020304" pitchFamily="18" charset="0"/>
              </a:rPr>
              <a:t>„Z povahy věci je třeba počítat s tím, že na poli IT dochází v čase k soustavnému pokroku. K zamezení svévolného rušení zadávacích řízení ze strany zadavatelů, které je dle ustálené judikatury řešením ultima ratio </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r>
              <a:rPr lang="cs-CZ" sz="2000" i="1" dirty="0">
                <a:effectLst/>
                <a:latin typeface="Arial" panose="020B0604020202020204" pitchFamily="34" charset="0"/>
                <a:ea typeface="Calibri" panose="020F0502020204030204" pitchFamily="34" charset="0"/>
                <a:cs typeface="Times New Roman" panose="02020603050405020304" pitchFamily="18" charset="0"/>
              </a:rPr>
              <a:t>, tak </a:t>
            </a:r>
            <a:r>
              <a:rPr lang="cs-CZ" sz="20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musí při zrušení zadávacího řízení podle § 127 odst. 2 písm. d) zákona z důvodu zastarání nabídnutého plnění prokázat nejen existenci pokroku v daném odvětví</a:t>
            </a:r>
            <a:r>
              <a:rPr lang="cs-CZ" sz="20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ale rovněž odůvodnit, v čem je tento pokrok kritický ve vztahu k účelu poptávaného plnění. </a:t>
            </a:r>
            <a:r>
              <a:rPr lang="cs-CZ" sz="2000" i="1" dirty="0">
                <a:effectLst/>
                <a:latin typeface="Arial" panose="020B0604020202020204" pitchFamily="34" charset="0"/>
                <a:ea typeface="Calibri" panose="020F0502020204030204" pitchFamily="34" charset="0"/>
                <a:cs typeface="Times New Roman" panose="02020603050405020304" pitchFamily="18" charset="0"/>
              </a:rPr>
              <a:t>Z uvedeného vyplývá, že Úřad v napadeném rozhodnutí </a:t>
            </a:r>
            <a:r>
              <a:rPr lang="cs-CZ" sz="20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pochybil</a:t>
            </a:r>
            <a:r>
              <a:rPr lang="cs-CZ" sz="2000" i="1" dirty="0">
                <a:effectLst/>
                <a:latin typeface="Arial" panose="020B0604020202020204" pitchFamily="34" charset="0"/>
                <a:ea typeface="Calibri" panose="020F0502020204030204" pitchFamily="34" charset="0"/>
                <a:cs typeface="Times New Roman" panose="02020603050405020304" pitchFamily="18" charset="0"/>
              </a:rPr>
              <a:t>, </a:t>
            </a:r>
            <a:r>
              <a:rPr lang="cs-CZ" sz="2000" i="1"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když morální a technologické zastarání nabídnutého hardwaru hodnotil pouze ve vztahu k technickým parametrům zařízení</a:t>
            </a:r>
            <a:r>
              <a:rPr lang="cs-CZ" sz="2000" i="1" dirty="0">
                <a:effectLst/>
                <a:latin typeface="Arial" panose="020B0604020202020204" pitchFamily="34" charset="0"/>
                <a:ea typeface="Calibri" panose="020F0502020204030204" pitchFamily="34" charset="0"/>
                <a:cs typeface="Times New Roman" panose="02020603050405020304" pitchFamily="18" charset="0"/>
              </a:rPr>
              <a:t>, </a:t>
            </a:r>
            <a:r>
              <a:rPr lang="cs-CZ" sz="2000" i="1"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 nikoli ve vztahu ke schopnosti plnit účel, pro který byl daný hardware poptáván. </a:t>
            </a:r>
            <a:r>
              <a:rPr lang="cs-CZ" sz="2000" dirty="0">
                <a:effectLst/>
                <a:latin typeface="Arial" panose="020B0604020202020204" pitchFamily="34" charset="0"/>
                <a:ea typeface="Calibri" panose="020F0502020204030204" pitchFamily="34" charset="0"/>
                <a:cs typeface="Times New Roman" panose="02020603050405020304" pitchFamily="18" charset="0"/>
              </a:rPr>
              <a:t>(32)</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Nelze zpochybnit, že k pokroku v oblasti IT zcela jistě došlo. To ale neznamená, že tento pokrok má vliv na plnění veřejné zakázky, respektive na potřeby zadavatele. Tyto potřeby mohou být stále splněny plněním poptávaným dle zadávací dokumentace veřejné zakázky. Naopak je ale dost dobře možné, že tomu tak být nemusí. (33)</a:t>
            </a:r>
          </a:p>
          <a:p>
            <a:pPr algn="just">
              <a:lnSpc>
                <a:spcPct val="107000"/>
              </a:lnSpc>
              <a:spcAft>
                <a:spcPts val="800"/>
              </a:spcAft>
            </a:pPr>
            <a:endPar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53924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latin typeface="Arial" panose="020B0604020202020204" pitchFamily="34" charset="0"/>
                <a:ea typeface="Calibri" panose="020F0502020204030204" pitchFamily="34" charset="0"/>
                <a:cs typeface="Times New Roman" panose="02020603050405020304" pitchFamily="18" charset="0"/>
              </a:rPr>
              <a:t>Doplnění dokladů</a:t>
            </a:r>
            <a:endParaRPr lang="cs-CZ" sz="18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4021714675"/>
              </p:ext>
            </p:extLst>
          </p:nvPr>
        </p:nvGraphicFramePr>
        <p:xfrm>
          <a:off x="0" y="621005"/>
          <a:ext cx="9144000" cy="432144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59394">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 zn. ÚOHS-S0331/2022/VZ, č. j. ÚOHS-04506/2023/500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259394">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https://www.uohs.cz/cs/verejne-zakazky/sbirky-rozhodnuti/detail-18856.html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259394">
                <a:tc>
                  <a:txBody>
                    <a:bodyPr/>
                    <a:lstStyle/>
                    <a:p>
                      <a:pPr algn="just">
                        <a:lnSpc>
                          <a:spcPct val="107000"/>
                        </a:lnSpc>
                        <a:spcAft>
                          <a:spcPts val="800"/>
                        </a:spcAft>
                      </a:pPr>
                      <a:r>
                        <a:rPr lang="cs-CZ"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Technický dozor stavebníka a koordinátor BOZP Zámek a Panský dům Litomyšl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259394">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17. 4.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41778">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Národní památkový ústav</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FETTERS management, s.r.o.</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 A B O N A s.r.o.</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775156">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Návrh se zamítá, neboť nebyly zjištěny důvody pro uložení nápravného opatření.</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556171">
                <a:tc>
                  <a:txBody>
                    <a:bodyPr/>
                    <a:lstStyle/>
                    <a:p>
                      <a:pPr algn="just">
                        <a:lnSpc>
                          <a:spcPct val="107000"/>
                        </a:lnSpc>
                      </a:pPr>
                      <a:r>
                        <a:rPr lang="cs-CZ" sz="20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Podán rozklad – ÚOHS-R0024/2023/VZ, rozhodnutí potvrzeno, rozklad zamítnut.</a:t>
                      </a:r>
                      <a:endParaRPr lang="cs-CZ" sz="2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35748708"/>
                  </a:ext>
                </a:extLst>
              </a:tr>
            </a:tbl>
          </a:graphicData>
        </a:graphic>
      </p:graphicFrame>
    </p:spTree>
    <p:extLst>
      <p:ext uri="{BB962C8B-B14F-4D97-AF65-F5344CB8AC3E}">
        <p14:creationId xmlns:p14="http://schemas.microsoft.com/office/powerpoint/2010/main" val="11278210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200" b="1" dirty="0">
                <a:latin typeface="Arial" panose="020B0604020202020204" pitchFamily="34" charset="0"/>
                <a:cs typeface="Arial" panose="020B0604020202020204" pitchFamily="34" charset="0"/>
              </a:rPr>
              <a:t>Právní úprava: § 46 ZZVZ</a:t>
            </a:r>
          </a:p>
          <a:p>
            <a:pPr marL="457200" indent="-457200" algn="just">
              <a:buAutoNum type="arabicParenBoth"/>
            </a:pPr>
            <a:r>
              <a:rPr lang="cs-CZ" sz="2000" dirty="0">
                <a:latin typeface="Arial" panose="020B0604020202020204" pitchFamily="34" charset="0"/>
                <a:cs typeface="Arial" panose="020B0604020202020204" pitchFamily="34" charset="0"/>
              </a:rPr>
              <a:t>Zadavatel může pro účely zajištění řádného průběhu zadávacího řízení požadovat, aby účastník zadávacího řízení v přiměřené lhůtě objasnil předložené údaje, doklady, vzorky nebo modely nebo doplnil další nebo chybějící údaje, doklady, vzorky nebo modely. Zadavatel může tuto žádost učinit opakovaně a může rovněž stanovenou lhůtu prodloužit nebo prominout její zmeškání.</a:t>
            </a:r>
          </a:p>
          <a:p>
            <a:pPr marL="457200" indent="-457200" algn="just">
              <a:buAutoNum type="arabicParenBoth"/>
            </a:pPr>
            <a:r>
              <a:rPr lang="cs-CZ" sz="2000" dirty="0">
                <a:latin typeface="Arial" panose="020B0604020202020204" pitchFamily="34" charset="0"/>
                <a:cs typeface="Arial" panose="020B0604020202020204" pitchFamily="34" charset="0"/>
              </a:rPr>
              <a:t>Po uplynutí lhůty pro podání nabídek nemůže být nabídka měněna, nestanoví-li tento zákon jinak; nabídka však může být doplněna na základě žádosti podle odstavce 1 o údaje, doklady, vzorky nebo modely, které nebudou hodnoceny podle kritérií hodnocení. V takovém případě se doplnění údajů týkajících se prokázání splnění podmínek účasti za změnu nabídky nepovažují, přičemž skutečnosti rozhodné pro posouzení splnění podmínek účasti mohou nastat i po uplynutí lhůty pro podání nabídek.</a:t>
            </a:r>
          </a:p>
          <a:p>
            <a:pPr marL="457200" indent="-457200" algn="just">
              <a:buAutoNum type="arabicParenBoth"/>
            </a:pPr>
            <a:r>
              <a:rPr lang="cs-CZ" sz="2000" dirty="0">
                <a:latin typeface="Arial" panose="020B0604020202020204" pitchFamily="34" charset="0"/>
                <a:cs typeface="Arial" panose="020B0604020202020204" pitchFamily="34" charset="0"/>
              </a:rPr>
              <a:t>Za objasnění se považuje i oprava položkového rozpočtu, pokud není dotčena celková nabídková cena nebo jiné kritérium hodnocení nabídek.</a:t>
            </a:r>
          </a:p>
        </p:txBody>
      </p:sp>
    </p:spTree>
    <p:extLst>
      <p:ext uri="{BB962C8B-B14F-4D97-AF65-F5344CB8AC3E}">
        <p14:creationId xmlns:p14="http://schemas.microsoft.com/office/powerpoint/2010/main" val="19053116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hodnotil reference člena týmu,</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k tomu požadoval předložit také osvědčení objednatelů,</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d</a:t>
            </a:r>
            <a:r>
              <a:rPr lang="cs-CZ" sz="2000" dirty="0">
                <a:effectLst/>
                <a:latin typeface="Arial" panose="020B0604020202020204" pitchFamily="34" charset="0"/>
                <a:ea typeface="Calibri" panose="020F0502020204030204" pitchFamily="34" charset="0"/>
                <a:cs typeface="Times New Roman" panose="02020603050405020304" pitchFamily="18" charset="0"/>
              </a:rPr>
              <a:t>odavatel předložil 4 reference, ale nepředložil osvědčení objednatelů,</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zadavatel nevyzval k objasnění podle § 46 ZZVZ,</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tyto reference hodnotil „0“.</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Zároveň však vyzval jiného dodavatele (vítěze) </a:t>
            </a:r>
            <a:r>
              <a:rPr lang="cs-CZ" sz="2000" dirty="0">
                <a:effectLst/>
                <a:latin typeface="Arial" panose="020B0604020202020204" pitchFamily="34" charset="0"/>
                <a:ea typeface="Calibri" panose="020F0502020204030204" pitchFamily="34" charset="0"/>
                <a:cs typeface="Times New Roman" panose="02020603050405020304" pitchFamily="18" charset="0"/>
              </a:rPr>
              <a:t>k objasnění nabídky a tímto způsobem mu umožnil nahradit zástupce vedoucího týmu TDS jinou osobou a ve vztahu k ní doplnit nabídku o nové informace a doklady.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Následně zadavatel dospěl i díky těmto novým dokladům k závěru, že vybraný dodavatel prokázal technickou kvalifikaci.</a:t>
            </a: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5650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r>
              <a:rPr lang="cs-CZ" sz="2400" dirty="0">
                <a:latin typeface="Arial" panose="020B0604020202020204" pitchFamily="34" charset="0"/>
                <a:cs typeface="Arial" panose="020B0604020202020204" pitchFamily="34" charset="0"/>
              </a:rPr>
              <a:t>Dodavatel reagoval na vysvětlení zadávacích podmínek podáním námitek, ale</a:t>
            </a:r>
          </a:p>
          <a:p>
            <a:pPr algn="just"/>
            <a:r>
              <a:rPr lang="cs-CZ" sz="2400" dirty="0">
                <a:latin typeface="Arial" panose="020B0604020202020204" pitchFamily="34" charset="0"/>
                <a:cs typeface="Arial" panose="020B0604020202020204" pitchFamily="34" charset="0"/>
              </a:rPr>
              <a:t>námitkou nenapadal samotné vysvětlení, ale </a:t>
            </a:r>
          </a:p>
          <a:p>
            <a:pPr algn="just"/>
            <a:r>
              <a:rPr lang="cs-CZ" sz="2400" dirty="0">
                <a:latin typeface="Arial" panose="020B0604020202020204" pitchFamily="34" charset="0"/>
                <a:cs typeface="Arial" panose="020B0604020202020204" pitchFamily="34" charset="0"/>
              </a:rPr>
              <a:t>zadávací podmínku.</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89102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a:t>
            </a:r>
            <a:endParaRPr lang="cs-CZ" sz="17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Absenci dokladů v nabídce navrhovatele přitom nelze považovat za pouhou formální vadu jeho nabídky, neboť ve smyslu § 103 odst. 1 písm. a) zákona se jednalo o dokumenty, které zadavatel potřeboval k ověření údajů nezbytných k hodnocení nabídek podle § 114 zákona, a bez nichž by nebylo možné obdobné stavby, na nichž působil vedoucí TDS v požadované funkci zahrnout do hodnocení.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Nicméně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tyto chybějící doklady měly </a:t>
            </a:r>
            <a:r>
              <a:rPr lang="cs-CZ"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pouze osvědčit</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skutečnost, že hodnocená osoba vykonávala na příslušných stavbách funkci TDS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v žádném případě ze zadávací dokumentace neplyne, že by tyto doklady měly být předmětem kritéria hodnocení. </a:t>
            </a:r>
          </a:p>
          <a:p>
            <a:pPr algn="just">
              <a:lnSpc>
                <a:spcPct val="107000"/>
              </a:lnSpc>
              <a:spcAft>
                <a:spcPts val="800"/>
              </a:spcAft>
            </a:pP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Jelikož tyto doklady toliko osvědčovaly, že hodnocená osoba vykonávala na realizovaných obdobných stavbách</a:t>
            </a:r>
            <a:r>
              <a:rPr lang="cs-CZ" sz="2000" dirty="0">
                <a:effectLst/>
                <a:latin typeface="Arial" panose="020B0604020202020204" pitchFamily="34" charset="0"/>
                <a:ea typeface="Calibri" panose="020F0502020204030204" pitchFamily="34" charset="0"/>
                <a:cs typeface="Times New Roman" panose="02020603050405020304" pitchFamily="18" charset="0"/>
              </a:rPr>
              <a:t> (jejichž seznam navrhovatel uvedl ve Formuláři pro hodnocení nabídek včetně všech nadepsaných doplňkových informací – viz bod 50. odůvodnění tohoto rozhodnutí)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funkci TDS</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v případě následného doložení těchto dokladů na základě výzvy zadavatele podle § 46 odst. 1 zákona by nedošlo ke změně ani doplnění údajů rozhodných pro hodnocení nabídek. </a:t>
            </a:r>
            <a:r>
              <a:rPr lang="cs-CZ" sz="2000" dirty="0">
                <a:effectLst/>
                <a:latin typeface="Arial" panose="020B0604020202020204" pitchFamily="34" charset="0"/>
                <a:ea typeface="Calibri" panose="020F0502020204030204" pitchFamily="34" charset="0"/>
                <a:cs typeface="Times New Roman" panose="02020603050405020304" pitchFamily="18" charset="0"/>
              </a:rPr>
              <a:t>(75)</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47837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Lze tedy konstatovat, že prostřednictvím chybějících dokladů mělo dojít pouze k ověření skutečností uvedených navrhovatelem ve Formuláři pro hodnocení nabídek, a tudíž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by se v případě výzvy navrhovateli podle § 46 odst. 1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k doplnění těchto chybějících dokladů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nejednalo o postup, který by byl v rozporu s § 46 odst. 2 zákona.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Úřad tedy konstatuje,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v případě dodatečného předložení předmětných dokladů by se nejednalo o změnu nabídky ani doplnění hodnocených parametrů</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ale toliko o vyjasnění informací</a:t>
            </a:r>
            <a:r>
              <a:rPr lang="cs-CZ" sz="2000" dirty="0">
                <a:effectLst/>
                <a:latin typeface="Arial" panose="020B0604020202020204" pitchFamily="34" charset="0"/>
                <a:ea typeface="Calibri" panose="020F0502020204030204" pitchFamily="34" charset="0"/>
                <a:cs typeface="Times New Roman" panose="02020603050405020304" pitchFamily="18" charset="0"/>
              </a:rPr>
              <a:t>, které byly předloženy jako součást nabídky a zadavatel tak v této souvislosti byl oprávněn přistoupit k objasnění nabídky navrhovatele dle § 46 odst. 1 zákona. (75)</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44183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Obecně tedy platí, že pokud se zadavatel rozhodne využít institut výzvy k objasnění nabídky u jednoho účastníka zadávacího řízení, může mu tak v souladu se zásadou rovného zacházení vzniknout povinnost přistoupit k výzvě k objasnění nabídky i u dalších účastníků.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V otázce, kdy může zadavateli takováto povinnost vzniknout, je pak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klíčové posouzení srovnatelnosti postavení účastníka, kterého zadavatel již vyzval k objasnění nabídky a postavení ostatních účastníků</a:t>
            </a:r>
            <a:r>
              <a:rPr lang="cs-CZ" sz="2000" dirty="0">
                <a:effectLst/>
                <a:latin typeface="Arial" panose="020B0604020202020204" pitchFamily="34" charset="0"/>
                <a:ea typeface="Calibri" panose="020F0502020204030204" pitchFamily="34" charset="0"/>
                <a:cs typeface="Times New Roman" panose="02020603050405020304" pitchFamily="18" charset="0"/>
              </a:rPr>
              <a:t>. Tento závěr Úřad učinil v souladu se závěry Krajského soudu v Brně, který ve svém rozsudku č. j. 31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Af</a:t>
            </a:r>
            <a:r>
              <a:rPr lang="cs-CZ" sz="2000" dirty="0">
                <a:effectLst/>
                <a:latin typeface="Arial" panose="020B0604020202020204" pitchFamily="34" charset="0"/>
                <a:ea typeface="Calibri" panose="020F0502020204030204" pitchFamily="34" charset="0"/>
                <a:cs typeface="Times New Roman" panose="02020603050405020304" pitchFamily="18" charset="0"/>
              </a:rPr>
              <a:t> 83/2020-80 ze dne 23. 11. 2021 uvedl, že </a:t>
            </a:r>
            <a:r>
              <a:rPr lang="cs-CZ" sz="2000" i="1" dirty="0">
                <a:effectLst/>
                <a:latin typeface="Arial" panose="020B0604020202020204" pitchFamily="34" charset="0"/>
                <a:ea typeface="Calibri" panose="020F0502020204030204" pitchFamily="34" charset="0"/>
                <a:cs typeface="Times New Roman" panose="02020603050405020304" pitchFamily="18" charset="0"/>
              </a:rPr>
              <a:t>„[k]</a:t>
            </a:r>
            <a:r>
              <a:rPr lang="cs-CZ" sz="2000" i="1" dirty="0" err="1">
                <a:effectLst/>
                <a:latin typeface="Arial" panose="020B0604020202020204" pitchFamily="34" charset="0"/>
                <a:ea typeface="Calibri" panose="020F0502020204030204" pitchFamily="34" charset="0"/>
                <a:cs typeface="Times New Roman" panose="02020603050405020304" pitchFamily="18" charset="0"/>
              </a:rPr>
              <a:t>líčové</a:t>
            </a:r>
            <a:r>
              <a:rPr lang="cs-CZ" sz="2000" i="1" dirty="0">
                <a:effectLst/>
                <a:latin typeface="Arial" panose="020B0604020202020204" pitchFamily="34" charset="0"/>
                <a:ea typeface="Calibri" panose="020F0502020204030204" pitchFamily="34" charset="0"/>
                <a:cs typeface="Times New Roman" panose="02020603050405020304" pitchFamily="18" charset="0"/>
              </a:rPr>
              <a:t> je (…) posouzení srovnatelnosti postavení vybraného dodavatele (kterého zadavatel vyzval k objasnění nabídky) a postavení žalobce (kterého zadavatel nevyzval k odstranění nabídky)“</a:t>
            </a:r>
            <a:r>
              <a:rPr lang="cs-CZ" sz="2000" dirty="0">
                <a:effectLst/>
                <a:latin typeface="Arial" panose="020B0604020202020204" pitchFamily="34" charset="0"/>
                <a:ea typeface="Calibri" panose="020F0502020204030204" pitchFamily="34" charset="0"/>
                <a:cs typeface="Times New Roman" panose="02020603050405020304" pitchFamily="18" charset="0"/>
              </a:rPr>
              <a:t>. (80)</a:t>
            </a:r>
          </a:p>
        </p:txBody>
      </p:sp>
    </p:spTree>
    <p:extLst>
      <p:ext uri="{BB962C8B-B14F-4D97-AF65-F5344CB8AC3E}">
        <p14:creationId xmlns:p14="http://schemas.microsoft.com/office/powerpoint/2010/main" val="79462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a:t>
            </a:r>
            <a:endParaRPr lang="cs-CZ" sz="17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Lze tedy konstatovat, že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nedostatky v dokladech v rámci nabídek vybraného dodavatele a navrhovatele jsou – samy o sobě – srovnatelné</a:t>
            </a:r>
            <a:r>
              <a:rPr lang="cs-CZ" sz="1700" dirty="0">
                <a:effectLst/>
                <a:latin typeface="Arial" panose="020B0604020202020204" pitchFamily="34" charset="0"/>
                <a:ea typeface="Calibri" panose="020F0502020204030204" pitchFamily="34" charset="0"/>
                <a:cs typeface="Times New Roman" panose="02020603050405020304" pitchFamily="18" charset="0"/>
              </a:rPr>
              <a:t>, nicméně pro posouzení srovnatelnosti postavení vybraného dodavatele a navrhovatele (co se týká posouzení povinné aplikace § 46 odst. 1 zákona vůči navrhovateli)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podstatné zkoumat také </a:t>
            </a:r>
            <a:r>
              <a:rPr lang="cs-CZ" sz="17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účel, k jakému měly</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tyto </a:t>
            </a:r>
            <a:r>
              <a:rPr lang="cs-CZ" sz="17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doklady</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v rámci zadávacího řízení </a:t>
            </a:r>
            <a:r>
              <a:rPr lang="cs-CZ" sz="17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sloužit</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a:t>
            </a:r>
            <a:r>
              <a:rPr lang="cs-CZ" sz="1700" dirty="0">
                <a:effectLst/>
                <a:latin typeface="Arial" panose="020B0604020202020204" pitchFamily="34" charset="0"/>
                <a:ea typeface="Calibri" panose="020F0502020204030204" pitchFamily="34" charset="0"/>
                <a:cs typeface="Times New Roman" panose="02020603050405020304" pitchFamily="18" charset="0"/>
              </a:rPr>
              <a:t>(86)</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V návaznosti na právě uvedené Úřad (v souladu se závazným právním názorem předsedy Úřadu obsaženým v druhostupňovém rozhodnutí) konstatuje, že v šetřeném případě je na nedostatečné, resp. chybějící </a:t>
            </a:r>
            <a:r>
              <a:rPr lang="cs-CZ" sz="1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doklady v nabídkách navrhovatele a vybraného dodavatele třeba nahlížet jako na vady, které se vyskytly </a:t>
            </a:r>
            <a:r>
              <a:rPr lang="cs-CZ" sz="17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 rozdílných fázích zadávacího řízení</a:t>
            </a:r>
            <a:r>
              <a:rPr lang="cs-CZ" sz="1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cs-CZ" sz="1700" dirty="0">
                <a:effectLst/>
                <a:latin typeface="Arial" panose="020B0604020202020204" pitchFamily="34" charset="0"/>
                <a:ea typeface="Calibri" panose="020F0502020204030204" pitchFamily="34" charset="0"/>
                <a:cs typeface="Times New Roman" panose="02020603050405020304" pitchFamily="18" charset="0"/>
              </a:rPr>
              <a:t>(…)</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Vady v nabídkách vybraného dodavatele a navrhovatele tedy měly rozdílnou povahu</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neboť se týkaly dokladů, jejichž účel byl různý, a proto zadavatel mohl vůči nim zvolit rozdílný postup z hlediska aplikace § 46 odst. 1 zákona. </a:t>
            </a:r>
            <a:r>
              <a:rPr lang="cs-CZ" sz="1700" dirty="0">
                <a:effectLst/>
                <a:latin typeface="Arial" panose="020B0604020202020204" pitchFamily="34" charset="0"/>
                <a:ea typeface="Calibri" panose="020F0502020204030204" pitchFamily="34" charset="0"/>
                <a:cs typeface="Times New Roman" panose="02020603050405020304" pitchFamily="18" charset="0"/>
              </a:rPr>
              <a:t>Ani z pohledu rozsudku Krajského soudu v Brně č. j. 30 </a:t>
            </a:r>
            <a:r>
              <a:rPr lang="cs-CZ" sz="1700" dirty="0" err="1">
                <a:effectLst/>
                <a:latin typeface="Arial" panose="020B0604020202020204" pitchFamily="34" charset="0"/>
                <a:ea typeface="Calibri" panose="020F0502020204030204" pitchFamily="34" charset="0"/>
                <a:cs typeface="Times New Roman" panose="02020603050405020304" pitchFamily="18" charset="0"/>
              </a:rPr>
              <a:t>Af</a:t>
            </a:r>
            <a:r>
              <a:rPr lang="cs-CZ" sz="1700" dirty="0">
                <a:effectLst/>
                <a:latin typeface="Arial" panose="020B0604020202020204" pitchFamily="34" charset="0"/>
                <a:ea typeface="Calibri" panose="020F0502020204030204" pitchFamily="34" charset="0"/>
                <a:cs typeface="Times New Roman" panose="02020603050405020304" pitchFamily="18" charset="0"/>
              </a:rPr>
              <a:t> 66/2014-40 ze dne 2. 6. 2016 (či rozhodnutí předsedy Úřadu č. j. ÚOHS-R0196/2014/VZ-33120/2017/322/</a:t>
            </a:r>
            <a:r>
              <a:rPr lang="cs-CZ" sz="1700" dirty="0" err="1">
                <a:effectLst/>
                <a:latin typeface="Arial" panose="020B0604020202020204" pitchFamily="34" charset="0"/>
                <a:ea typeface="Calibri" panose="020F0502020204030204" pitchFamily="34" charset="0"/>
                <a:cs typeface="Times New Roman" panose="02020603050405020304" pitchFamily="18" charset="0"/>
              </a:rPr>
              <a:t>DJa</a:t>
            </a:r>
            <a:r>
              <a:rPr lang="cs-CZ" sz="1700" dirty="0">
                <a:effectLst/>
                <a:latin typeface="Arial" panose="020B0604020202020204" pitchFamily="34" charset="0"/>
                <a:ea typeface="Calibri" panose="020F0502020204030204" pitchFamily="34" charset="0"/>
                <a:cs typeface="Times New Roman" panose="02020603050405020304" pitchFamily="18" charset="0"/>
              </a:rPr>
              <a:t> ze dne 10. 11. 2017) se přitom nejednalo o vady obdobného charakteru, neboť s nimi nebyly spojeny totožné důsledky.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Vada nabídky vybraného dodavatele (pokud by ji neobjasnil) by měla na za následek jeho vyloučení z účasti</a:t>
            </a:r>
            <a:r>
              <a:rPr lang="cs-CZ" sz="1700" dirty="0">
                <a:effectLst/>
                <a:latin typeface="Arial" panose="020B0604020202020204" pitchFamily="34" charset="0"/>
                <a:ea typeface="Calibri" panose="020F0502020204030204" pitchFamily="34" charset="0"/>
                <a:cs typeface="Times New Roman" panose="02020603050405020304" pitchFamily="18" charset="0"/>
              </a:rPr>
              <a:t> v zadávacím řízení pro neprokázání části technické kvalifikace, zatímco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vada nabídky navrhovatele měla za následek jeho znevýhodnění při hodnocení nabídek</a:t>
            </a:r>
            <a:r>
              <a:rPr lang="cs-CZ" sz="1700" dirty="0">
                <a:effectLst/>
                <a:latin typeface="Arial" panose="020B0604020202020204" pitchFamily="34" charset="0"/>
                <a:ea typeface="Calibri" panose="020F0502020204030204" pitchFamily="34" charset="0"/>
                <a:cs typeface="Times New Roman" panose="02020603050405020304" pitchFamily="18" charset="0"/>
              </a:rPr>
              <a:t>, když zadavatel při hodnocení jeho nabídky z důvodu chybějících dokladů nezohlednil jím deklarované zkušenosti vedoucího týmu TDS. (89)</a:t>
            </a: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53450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effectLst/>
                <a:latin typeface="Arial" panose="020B0604020202020204" pitchFamily="34" charset="0"/>
                <a:ea typeface="Calibri" panose="020F0502020204030204" pitchFamily="34" charset="0"/>
                <a:cs typeface="Times New Roman" panose="02020603050405020304" pitchFamily="18" charset="0"/>
              </a:rPr>
              <a:t>Licence SW</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463862492"/>
              </p:ext>
            </p:extLst>
          </p:nvPr>
        </p:nvGraphicFramePr>
        <p:xfrm>
          <a:off x="0" y="621005"/>
          <a:ext cx="9144000" cy="2892498"/>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59394">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 zn. ÚOHS-R0025/2023/VZ, č. j. ÚOHS-10322/2023/162</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259394">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https://www.uohs.cz/cs/verejne-zakazky/sbirky-rozhodnuti/detail-18848.html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259394">
                <a:tc>
                  <a:txBody>
                    <a:bodyPr/>
                    <a:lstStyle/>
                    <a:p>
                      <a:pPr algn="just">
                        <a:lnSpc>
                          <a:spcPct val="107000"/>
                        </a:lnSpc>
                        <a:spcAft>
                          <a:spcPts val="800"/>
                        </a:spcAft>
                      </a:pPr>
                      <a:r>
                        <a:rPr lang="cs-CZ"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Licence Microsoft</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259394">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17. 4.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41778">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Zdravotnická záchranná služba hlavního města Prahy</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775156">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Rozhodnutí ÚOHS </a:t>
                      </a:r>
                      <a:r>
                        <a:rPr lang="cs-CZ" sz="2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zn. ÚOHS-S0479/2022/VZ, č. j. ÚOHS-04345/2023/500 ze dne 31. 1. 2023 ruším, a správní řízení zastavuji.</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29831084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v ZP poptával poskytnutí nových licencí k produktům společnosti Microsoft,</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v rámci vysvětlení ZP však připustil dodání licencí druhotných,</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a</a:t>
            </a:r>
            <a:r>
              <a:rPr lang="cs-CZ" sz="2400" dirty="0">
                <a:effectLst/>
                <a:latin typeface="Arial" panose="020B0604020202020204" pitchFamily="34" charset="0"/>
                <a:ea typeface="Calibri" panose="020F0502020204030204" pitchFamily="34" charset="0"/>
                <a:cs typeface="Times New Roman" panose="02020603050405020304" pitchFamily="18" charset="0"/>
              </a:rPr>
              <a:t>však ZP na poskytnutí nových licencí nijak neobměnil.</a:t>
            </a: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06358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Softwarová licence je ve své podstatě právní nástroj, jímž je nabyvateli licence primárně umožněno užívat daný software v souladu se soukromým právem, přičemž v praxi existují jak licence nové, tak i druhotné (použité), které již byly jednou na trh uvedeny a je s nimi za dodržení stanovených podmínek dále obchodováno.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Licence k softwarové rozmnoženině představuje právo nabyvatele této licence užívat softwarovou rozmnoženinu v souladu s licenčními podmínkami výrobce softwaru.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Toto právo se používáním nijak nespotřebovává, ani neopotřebovává</a:t>
            </a:r>
            <a:r>
              <a:rPr lang="cs-CZ" sz="2000" dirty="0">
                <a:effectLst/>
                <a:latin typeface="Arial" panose="020B0604020202020204" pitchFamily="34" charset="0"/>
                <a:ea typeface="Calibri" panose="020F0502020204030204" pitchFamily="34" charset="0"/>
                <a:cs typeface="Times New Roman" panose="02020603050405020304" pitchFamily="18" charset="0"/>
              </a:rPr>
              <a:t>, jeho rozsah a obsah zpravidla zůstává totožný bez ohledu na délku používání či počet převodů licence (pokud neplyne z ujednání poskytovatele a nabyvatele licence jinak). Tedy z toho plyne závěr,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že v případě nových i druhotných licencí tak lze z hlediska formy užití hovořit jako o technicky shodném produktu</a:t>
            </a:r>
            <a:r>
              <a:rPr lang="cs-CZ" sz="2000" dirty="0">
                <a:effectLst/>
                <a:latin typeface="Arial" panose="020B0604020202020204" pitchFamily="34" charset="0"/>
                <a:ea typeface="Calibri" panose="020F0502020204030204" pitchFamily="34" charset="0"/>
                <a:cs typeface="Times New Roman" panose="02020603050405020304" pitchFamily="18" charset="0"/>
              </a:rPr>
              <a:t>, jenž spočívá v získání oprávnění užívat poptávaný software (podrobně body 320 až 322 rozhodnutí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sp</a:t>
            </a:r>
            <a:r>
              <a:rPr lang="cs-CZ" sz="2000" dirty="0">
                <a:effectLst/>
                <a:latin typeface="Arial" panose="020B0604020202020204" pitchFamily="34" charset="0"/>
                <a:ea typeface="Calibri" panose="020F0502020204030204" pitchFamily="34" charset="0"/>
                <a:cs typeface="Times New Roman" panose="02020603050405020304" pitchFamily="18" charset="0"/>
              </a:rPr>
              <a:t>. zn. ÚOHS-S0325/2020/VZ, č. j. ÚOHS-25008/2021/500/</a:t>
            </a:r>
            <a:r>
              <a:rPr lang="cs-CZ" sz="2000" dirty="0" err="1">
                <a:effectLst/>
                <a:latin typeface="Arial" panose="020B0604020202020204" pitchFamily="34" charset="0"/>
                <a:ea typeface="Calibri" panose="020F0502020204030204" pitchFamily="34" charset="0"/>
                <a:cs typeface="Times New Roman" panose="02020603050405020304" pitchFamily="18" charset="0"/>
              </a:rPr>
              <a:t>AIv</a:t>
            </a:r>
            <a:r>
              <a:rPr lang="cs-CZ" sz="2000" dirty="0">
                <a:effectLst/>
                <a:latin typeface="Arial" panose="020B0604020202020204" pitchFamily="34" charset="0"/>
                <a:ea typeface="Calibri" panose="020F0502020204030204" pitchFamily="34" charset="0"/>
                <a:cs typeface="Times New Roman" panose="02020603050405020304" pitchFamily="18" charset="0"/>
              </a:rPr>
              <a:t> ze dne 26. 7. 2021 (dále jen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sp</a:t>
            </a:r>
            <a:r>
              <a:rPr lang="cs-CZ" sz="2000" dirty="0">
                <a:effectLst/>
                <a:latin typeface="Arial" panose="020B0604020202020204" pitchFamily="34" charset="0"/>
                <a:ea typeface="Calibri" panose="020F0502020204030204" pitchFamily="34" charset="0"/>
                <a:cs typeface="Times New Roman" panose="02020603050405020304" pitchFamily="18" charset="0"/>
              </a:rPr>
              <a:t>. zn. ÚOHS-S0325/2020/VZ“). (27)</a:t>
            </a: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55186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Na tomto místě je třeba zdůraznit,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není na zadavateli, aby za dodavatele domýšlel způsob, jakým naplní požadavky kladené zadavatelem na předmět plnění</a:t>
            </a:r>
            <a:r>
              <a:rPr lang="cs-CZ" sz="2000" dirty="0">
                <a:effectLst/>
                <a:latin typeface="Arial" panose="020B0604020202020204" pitchFamily="34" charset="0"/>
                <a:ea typeface="Calibri" panose="020F0502020204030204" pitchFamily="34" charset="0"/>
                <a:cs typeface="Times New Roman" panose="02020603050405020304" pitchFamily="18" charset="0"/>
              </a:rPr>
              <a:t>. Zadavatel nemusí mít povědomí o všech možných způsobech řešení daného zadání či o vztazích potenciálních dodavatelů mezi sebou navzájem či o jejich vztazích s ostatními subjekty na trhu, například se společností Microsoft.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Zadavatel připustil na základě námitek dodavatele (…) i možnost dodat licence z volného trhu pouze jako další možnou alternativu plnění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 tím, že předem ohraničil v zadávacích podmínkách způsob dodání licencí, tj. přes licenční programy CSP, LSP a EA, aby měl zaručeny související služby, které poskytuje společnost Microsoft,</a:t>
            </a:r>
            <a:r>
              <a:rPr lang="cs-CZ" sz="2000" dirty="0">
                <a:effectLst/>
                <a:latin typeface="Arial" panose="020B0604020202020204" pitchFamily="34" charset="0"/>
                <a:ea typeface="Calibri" panose="020F0502020204030204" pitchFamily="34" charset="0"/>
                <a:cs typeface="Times New Roman" panose="02020603050405020304" pitchFamily="18" charset="0"/>
              </a:rPr>
              <a:t> čímž jsou např. cloudové služby nebo Software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Assurance</a:t>
            </a:r>
            <a:r>
              <a:rPr lang="cs-CZ" sz="2000" dirty="0">
                <a:effectLst/>
                <a:latin typeface="Arial" panose="020B0604020202020204" pitchFamily="34" charset="0"/>
                <a:ea typeface="Calibri" panose="020F0502020204030204" pitchFamily="34" charset="0"/>
                <a:cs typeface="Times New Roman" panose="02020603050405020304" pitchFamily="18" charset="0"/>
              </a:rPr>
              <a:t> v rámci licenčního programu EA. Jestli se nakonec podaří dodavatelům druhotných licencí se společností Microsoft dojednat takové podmínky, aby mohli prostřednictvím zmíněných programů poskytovat i druhotné licence, to zadavatel ponechal na těchto dodavatelích a tuto hypotetickou cestu jim v zadávacích podmínkách neuzavřel. (48)</a:t>
            </a:r>
          </a:p>
          <a:p>
            <a:pPr marL="0" indent="0" algn="just">
              <a:lnSpc>
                <a:spcPct val="107000"/>
              </a:lnSpc>
              <a:spcAft>
                <a:spcPts val="800"/>
              </a:spcAft>
              <a:buNone/>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50701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Předsedy:</a:t>
            </a:r>
            <a:endParaRPr lang="cs-CZ" sz="24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Lze tedy uzavřít,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zadavatel přesvědčivě odůvodní potřebu dodání licencí nových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prokáže, z jakého důvodu nelze jeho potřebu naplnit licencemi druhotnými</a:t>
            </a:r>
            <a:r>
              <a:rPr lang="cs-CZ" sz="2400" dirty="0">
                <a:effectLst/>
                <a:latin typeface="Arial" panose="020B0604020202020204" pitchFamily="34" charset="0"/>
                <a:ea typeface="Calibri" panose="020F0502020204030204" pitchFamily="34" charset="0"/>
                <a:cs typeface="Times New Roman" panose="02020603050405020304" pitchFamily="18" charset="0"/>
              </a:rPr>
              <a:t>, které jsou z hlediska technického shodným produktem,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či z jakého důvodu požaduje poskytnutí licencí spolu s dalšími službami</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nebude se jednat o nepřiměřený požadavek, tj. požadavek v rozporu se zákonem</a:t>
            </a:r>
            <a:r>
              <a:rPr lang="cs-CZ" sz="2400" dirty="0">
                <a:effectLst/>
                <a:latin typeface="Arial" panose="020B0604020202020204" pitchFamily="34" charset="0"/>
                <a:ea typeface="Calibri" panose="020F0502020204030204" pitchFamily="34" charset="0"/>
                <a:cs typeface="Times New Roman" panose="02020603050405020304" pitchFamily="18" charset="0"/>
              </a:rPr>
              <a:t>. Důvodnost takových požadavků však doposud nebyla předmětem ani jednoho z uvedených rozhodnutí Úřadu. (72)</a:t>
            </a:r>
          </a:p>
          <a:p>
            <a:pPr marL="0" indent="0" algn="just">
              <a:lnSpc>
                <a:spcPct val="107000"/>
              </a:lnSpc>
              <a:spcAft>
                <a:spcPts val="800"/>
              </a:spcAft>
              <a:buNone/>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32828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effectLst/>
                <a:latin typeface="Arial" panose="020B0604020202020204" pitchFamily="34" charset="0"/>
                <a:ea typeface="Calibri" panose="020F0502020204030204" pitchFamily="34" charset="0"/>
                <a:cs typeface="Times New Roman" panose="02020603050405020304" pitchFamily="18" charset="0"/>
              </a:rPr>
              <a:t>Návrh proti VZMR</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nvGraphicFramePr>
        <p:xfrm>
          <a:off x="0" y="621005"/>
          <a:ext cx="9144000" cy="2892498"/>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59394">
                <a:tc>
                  <a:txBody>
                    <a:bodyPr/>
                    <a:lstStyle/>
                    <a:p>
                      <a:pPr algn="just">
                        <a:lnSpc>
                          <a:spcPct val="107000"/>
                        </a:lnSpc>
                        <a:spcAft>
                          <a:spcPts val="800"/>
                        </a:spcAft>
                      </a:pPr>
                      <a:r>
                        <a:rPr lang="cs-CZ" sz="20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20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ÚOHS-R0025/2023/VZ, č. j. ÚOHS-10322/2023/162</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259394">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https://www.uohs.cz/cs/verejne-zakazky/sbirky-rozhodnuti/detail-18848.html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259394">
                <a:tc>
                  <a:txBody>
                    <a:bodyPr/>
                    <a:lstStyle/>
                    <a:p>
                      <a:pPr algn="just">
                        <a:lnSpc>
                          <a:spcPct val="107000"/>
                        </a:lnSpc>
                        <a:spcAft>
                          <a:spcPts val="800"/>
                        </a:spcAft>
                      </a:pPr>
                      <a:r>
                        <a:rPr lang="cs-CZ"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Licence Microsoft</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259394">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17. 4.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41778">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Zdravotnická záchranná služba hlavního města Prahy</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775156">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Rozhodnutí ÚOHS </a:t>
                      </a:r>
                      <a:r>
                        <a:rPr lang="cs-CZ" sz="2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zn. ÚOHS-S0479/2022/VZ, č. j. ÚOHS-04345/2023/500 ze dne 31. 1. 2023 ruším, a správní řízení zastavuji.</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4034308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neboť poskytnutím předmětného vysvětlení došlo pouze k upřesnění či výkladu zadávacích podmínek ve vztahu k předmětnému požadavku a námitka, kdy navrhovatel Inženýring TKB namítá nedůvodnost tohoto požadavku v kontextu jejího výkladu či upřesnění učiněného v rámci pozdějšího vysvětlení zadávací dokumentace,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směřuje proti samotné materiální podstatě příslušných zadávacích podmínek</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K tomu Úřad akcentuje, že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i pokud by daná námitka směřovala proti vysvětlením zadávací dokumentace změněné zadávací podmínce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či proti podmínce, která se až v kontextu zadavatelem učiněném výkladu dané podmínky v rámci vysvětlení zadávací dokumentace jevila dodavateli nezákonnou</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stále by se jednalo o námitku proti zadávacím podmínkám. </a:t>
            </a:r>
            <a:r>
              <a:rPr lang="cs-CZ" sz="2200" dirty="0">
                <a:effectLst/>
                <a:latin typeface="Arial" panose="020B0604020202020204" pitchFamily="34" charset="0"/>
                <a:ea typeface="Calibri" panose="020F0502020204030204" pitchFamily="34" charset="0"/>
                <a:cs typeface="Times New Roman" panose="02020603050405020304" pitchFamily="18" charset="0"/>
              </a:rPr>
              <a:t>(153)</a:t>
            </a: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76299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200" b="1" dirty="0">
                <a:latin typeface="Arial" panose="020B0604020202020204" pitchFamily="34" charset="0"/>
                <a:cs typeface="Arial" panose="020B0604020202020204" pitchFamily="34" charset="0"/>
              </a:rPr>
              <a:t>Právní úprava: </a:t>
            </a:r>
          </a:p>
          <a:p>
            <a:pPr marL="0" indent="0" algn="just">
              <a:buNone/>
            </a:pPr>
            <a:r>
              <a:rPr lang="cs-CZ" sz="2200" b="1" dirty="0">
                <a:latin typeface="Arial" panose="020B0604020202020204" pitchFamily="34" charset="0"/>
                <a:cs typeface="Arial" panose="020B0604020202020204" pitchFamily="34" charset="0"/>
              </a:rPr>
              <a:t>§ 242 ZZVZ</a:t>
            </a:r>
          </a:p>
          <a:p>
            <a:pPr marL="457200" indent="-457200" algn="just">
              <a:buAutoNum type="arabicParenBoth"/>
            </a:pPr>
            <a:r>
              <a:rPr lang="cs-CZ" sz="2000" dirty="0">
                <a:latin typeface="Arial" panose="020B0604020202020204" pitchFamily="34" charset="0"/>
                <a:cs typeface="Arial" panose="020B0604020202020204" pitchFamily="34" charset="0"/>
              </a:rPr>
              <a:t>Námitky může podat dodavatel, kterému postupem zadavatele souvisejícím se zadáváním podlimitní nebo nadlimitní veřejné zakázky, včetně koncese s výjimkou koncesí malého rozsahu podle § 178 nebo se zvláštními postupy podle části šesté hrozí nebo vznikla újma (dále jen "stěžovatel").</a:t>
            </a:r>
          </a:p>
          <a:p>
            <a:pPr marL="457200" indent="-457200" algn="just">
              <a:buAutoNum type="arabicParenBoth"/>
            </a:pPr>
            <a:r>
              <a:rPr lang="cs-CZ" sz="2000" dirty="0">
                <a:latin typeface="Arial" panose="020B0604020202020204" pitchFamily="34" charset="0"/>
                <a:cs typeface="Arial" panose="020B0604020202020204" pitchFamily="34" charset="0"/>
              </a:rPr>
              <a:t>Námitky podle odstavce 1 se podávají písemně a lze je podat proti</a:t>
            </a:r>
          </a:p>
          <a:p>
            <a:pPr marL="804863" indent="-355600" algn="just">
              <a:buNone/>
            </a:pPr>
            <a:r>
              <a:rPr lang="cs-CZ" sz="2000" dirty="0">
                <a:latin typeface="Arial" panose="020B0604020202020204" pitchFamily="34" charset="0"/>
                <a:cs typeface="Arial" panose="020B0604020202020204" pitchFamily="34" charset="0"/>
              </a:rPr>
              <a:t>c) postupu zadavatele, který směřuje k zadání veřejné zakázky mimo zadávací řízení v rozporu s tímto zákonem.</a:t>
            </a:r>
          </a:p>
          <a:p>
            <a:pPr marL="271463" indent="-271463" algn="just">
              <a:buNone/>
            </a:pPr>
            <a:endParaRPr lang="cs-CZ" sz="2000" dirty="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257 ZZVZ</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Úřad zahájené řízení usnesením zastaví, jestliže</a:t>
            </a:r>
          </a:p>
          <a:p>
            <a:pPr marL="271463" indent="-271463" algn="just">
              <a:buNone/>
            </a:pPr>
            <a:r>
              <a:rPr lang="cs-CZ" sz="2000" dirty="0">
                <a:latin typeface="Arial" panose="020B0604020202020204" pitchFamily="34" charset="0"/>
                <a:cs typeface="Arial" panose="020B0604020202020204" pitchFamily="34" charset="0"/>
              </a:rPr>
              <a:t>h) návrhu nepředcházely řádně a včas podané námitky; to neplatí pro návrhy podle § 254,</a:t>
            </a:r>
          </a:p>
        </p:txBody>
      </p:sp>
    </p:spTree>
    <p:extLst>
      <p:ext uri="{BB962C8B-B14F-4D97-AF65-F5344CB8AC3E}">
        <p14:creationId xmlns:p14="http://schemas.microsoft.com/office/powerpoint/2010/main" val="21422444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V posuzované věci navrhovatel napadá postup zadavatele při zadávání veřejné zakázky malého rozsahu mimo zadávací řízení a tvrdí, že zakázka měla být zadána v zadávacím řízení.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je navrhovatel o nesprávném postupu zadavatele mimo zadávací řízení přesvědčen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zároveň mu hrozí v důsledku tohoto postupu újma</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smlouva na veřejnou zakázku dosud nebyla uzavřena</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je nutné nejdříve zadavateli podat námitky dle § 241 odst. 2 písm. c)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čímž se vůči zadavateli aktivuje zákaz uzavřít smlouvu dle § 246 odst. 1 písm. b) zákona. </a:t>
            </a:r>
          </a:p>
          <a:p>
            <a:pPr algn="just">
              <a:lnSpc>
                <a:spcPct val="107000"/>
              </a:lnSpc>
              <a:spcAft>
                <a:spcPts val="800"/>
              </a:spcAft>
            </a:pP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Až po vyřízení námitek ze strany zadavatele (nebo při fikci jejich odmítnutí dle § 245 odst. 5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lze podat v zákonné lhůtě návrh k Úřadu dle § 250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Bez předchozího podání námitek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musí být řízení o návrhu bez dalšího zastaveno dle § 257 písm. h) zákona, pokud se nejedná o návrh na uložení zákazu plnění smlouvy dle § 254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(12)</a:t>
            </a:r>
          </a:p>
          <a:p>
            <a:pPr marL="0" indent="0" algn="just">
              <a:lnSpc>
                <a:spcPct val="107000"/>
              </a:lnSpc>
              <a:spcAft>
                <a:spcPts val="800"/>
              </a:spcAft>
              <a:buNone/>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31373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latin typeface="Arial" panose="020B0604020202020204" pitchFamily="34" charset="0"/>
                <a:ea typeface="Calibri" panose="020F0502020204030204" pitchFamily="34" charset="0"/>
                <a:cs typeface="Times New Roman" panose="02020603050405020304" pitchFamily="18" charset="0"/>
              </a:rPr>
              <a:t>Stavbyvedoucí</a:t>
            </a:r>
            <a:endParaRPr lang="cs-CZ" sz="18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038062038"/>
              </p:ext>
            </p:extLst>
          </p:nvPr>
        </p:nvGraphicFramePr>
        <p:xfrm>
          <a:off x="0" y="621005"/>
          <a:ext cx="9144000" cy="4468049"/>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59394">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 zn. ÚOHS-S0101/2023/VZ, č. j. ÚOHS-12688/2023/500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259394">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https://www.uohs.cz/cs/verejne-zakazky/sbirky-rozhodnuti/detail-18850.html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259394">
                <a:tc>
                  <a:txBody>
                    <a:bodyPr/>
                    <a:lstStyle/>
                    <a:p>
                      <a:pPr algn="just">
                        <a:lnSpc>
                          <a:spcPct val="107000"/>
                        </a:lnSpc>
                        <a:spcAft>
                          <a:spcPts val="800"/>
                        </a:spcAft>
                      </a:pPr>
                      <a:r>
                        <a:rPr lang="cs-CZ"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Výstavba nadzemních koridorů ve Slezské nemocnici v Opavě, p.o.</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259394">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18. 4.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41778">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Slezská nemocnice v Opavě, příspěvková organizace</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775156">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stanovil zadávací podmínky veřejné zakázky v rozporu s § 36 odst. 1 ZZVZ</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ve spojení s § 73 odst. 6 písm. b) ZZVZ tím, že v rámci vymezení kritérií technické kvalifikace požadoval, aby první stavbyvedoucí disponoval mj. vysokoškolským vzděláním stavebního směru, ačkoliv pro uvedenou pozici by – i s ohledem na další požadované členy realizačního týmu – dostačovalo vzdělání středoškolské, tj. aniž by uvedený požadavek byl odůvodněn objektivními skutečnostmi vyplývajícími z předmětu veřejné zakázky…</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26693940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Předmět VZ - stavební práce spočívající ve výstavbě nadzemních koridorů v areálu nemocnice.</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požadoval seznam techniků,</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1. stavbyvedoucí - 10 roků praxe na pozici stavbyvedoucího, VŠ stavebního směru,</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statik - 5 let praxe, VŠ technického směru,</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t</a:t>
            </a:r>
            <a:r>
              <a:rPr lang="cs-CZ" sz="2000" dirty="0">
                <a:effectLst/>
                <a:latin typeface="Arial" panose="020B0604020202020204" pitchFamily="34" charset="0"/>
                <a:ea typeface="Calibri" panose="020F0502020204030204" pitchFamily="34" charset="0"/>
                <a:cs typeface="Times New Roman" panose="02020603050405020304" pitchFamily="18" charset="0"/>
              </a:rPr>
              <a:t>echnik kvality - 5 let praxe, VŠ technického směru.</a:t>
            </a:r>
          </a:p>
          <a:p>
            <a:pPr marL="0" indent="0" algn="just">
              <a:lnSpc>
                <a:spcPct val="107000"/>
              </a:lnSpc>
              <a:spcAft>
                <a:spcPts val="800"/>
              </a:spcAft>
              <a:buNone/>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i="1" dirty="0">
                <a:effectLst/>
                <a:latin typeface="Arial" panose="020B0604020202020204" pitchFamily="34" charset="0"/>
                <a:ea typeface="Calibri" panose="020F0502020204030204" pitchFamily="34" charset="0"/>
                <a:cs typeface="Times New Roman" panose="02020603050405020304" pitchFamily="18" charset="0"/>
              </a:rPr>
              <a:t>I když je tedy k dispozici PD zpracovaná ve stupni ,Změna stavby před </a:t>
            </a:r>
            <a:r>
              <a:rPr lang="cs-CZ" sz="2000" i="1" dirty="0" err="1">
                <a:effectLst/>
                <a:latin typeface="Arial" panose="020B0604020202020204" pitchFamily="34" charset="0"/>
                <a:ea typeface="Calibri" panose="020F0502020204030204" pitchFamily="34" charset="0"/>
                <a:cs typeface="Times New Roman" panose="02020603050405020304" pitchFamily="18" charset="0"/>
              </a:rPr>
              <a:t>dokončenímʻ</a:t>
            </a:r>
            <a:r>
              <a:rPr lang="cs-CZ" sz="2000" i="1" dirty="0">
                <a:effectLst/>
                <a:latin typeface="Arial" panose="020B0604020202020204" pitchFamily="34" charset="0"/>
                <a:ea typeface="Calibri" panose="020F0502020204030204" pitchFamily="34" charset="0"/>
                <a:cs typeface="Times New Roman" panose="02020603050405020304" pitchFamily="18" charset="0"/>
              </a:rPr>
              <a:t>, která, jak stěžovatel poznamenává, obsahuje detaily i statické výpočty, nelze nikdy se 100 % jistotou vyloučit, že v průběhu realizace díla nedojde k potřebě jejího dalšího doplnění, které si vyžádá další event. průzkum a statické výpočty. Z těchto důvodů zadavatel nepovažuje požadavek na VŠ vzdělání stavebního směru u osoby hlavního/prvního stavbyvedoucího za neopodstatněný, jak v námitkách tvrdí stěžovatel.“</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3549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endParaRPr lang="cs-CZ" sz="24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 uvedeného je tedy zřejmé,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pozici stavbyvedoucího může podle autorizačního zákona vykonávat autorizovaný inženýr </a:t>
            </a:r>
            <a:r>
              <a:rPr lang="cs-CZ" sz="2400" dirty="0">
                <a:effectLst/>
                <a:latin typeface="Arial" panose="020B0604020202020204" pitchFamily="34" charset="0"/>
                <a:ea typeface="Calibri" panose="020F0502020204030204" pitchFamily="34" charset="0"/>
                <a:cs typeface="Times New Roman" panose="02020603050405020304" pitchFamily="18" charset="0"/>
              </a:rPr>
              <a:t>i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autorizovaný technik, tedy osoba se středoškolským vzděláním</a:t>
            </a:r>
            <a:r>
              <a:rPr lang="cs-CZ" sz="2400" dirty="0">
                <a:effectLst/>
                <a:latin typeface="Arial" panose="020B0604020202020204" pitchFamily="34" charset="0"/>
                <a:ea typeface="Calibri" panose="020F0502020204030204" pitchFamily="34" charset="0"/>
                <a:cs typeface="Times New Roman" panose="02020603050405020304" pitchFamily="18" charset="0"/>
              </a:rPr>
              <a:t>. (92)</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konstatuje, že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zadavatel je tedy obecně oprávněn stanovit požadavek na dosažené vzdělání i nad rámec minimální požadované úrovně stanovené zvláštními právními předpisy </a:t>
            </a:r>
            <a:r>
              <a:rPr lang="cs-CZ" sz="2400" dirty="0">
                <a:effectLst/>
                <a:latin typeface="Arial" panose="020B0604020202020204" pitchFamily="34" charset="0"/>
                <a:ea typeface="Calibri" panose="020F0502020204030204" pitchFamily="34" charset="0"/>
                <a:cs typeface="Times New Roman" panose="02020603050405020304" pitchFamily="18" charset="0"/>
              </a:rPr>
              <a:t>(zde autorizační zákon),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avšak pouze v případě, že požadavek zadavatele odpovídá předmětu veřejné zakázky co do rozsahu a složitosti</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ale rovněž je objektivně odůvodněn konkrétní potřebou zadavatele. </a:t>
            </a:r>
            <a:r>
              <a:rPr lang="cs-CZ" sz="2400" dirty="0">
                <a:effectLst/>
                <a:latin typeface="Arial" panose="020B0604020202020204" pitchFamily="34" charset="0"/>
                <a:ea typeface="Calibri" panose="020F0502020204030204" pitchFamily="34" charset="0"/>
                <a:cs typeface="Times New Roman" panose="02020603050405020304" pitchFamily="18" charset="0"/>
              </a:rPr>
              <a:t>(93)</a:t>
            </a: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99479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endParaRPr lang="cs-CZ" sz="24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si je vědom toho,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nelze na zadavatele klást nelogické a přehnané požadavky stran toho, aby každou stanovenou podmínku zadávací dokumentace vyčerpávajícím způsobem obhajoval</a:t>
            </a:r>
            <a:r>
              <a:rPr lang="cs-CZ" sz="2400" dirty="0">
                <a:effectLst/>
                <a:latin typeface="Arial" panose="020B0604020202020204" pitchFamily="34" charset="0"/>
                <a:ea typeface="Calibri" panose="020F0502020204030204" pitchFamily="34" charset="0"/>
                <a:cs typeface="Times New Roman" panose="02020603050405020304" pitchFamily="18" charset="0"/>
              </a:rPr>
              <a:t>, nicméně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zadavatel je povinen předložit natolik přesvědčivé zdůvodnění konkrétní zadávací podmínky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aby s ohledem na její charakter bylo možno konstatovat, že případné omezení hospodářské soutěže je v daném případě na místě.</a:t>
            </a:r>
            <a:r>
              <a:rPr lang="cs-CZ" sz="2400" dirty="0">
                <a:effectLst/>
                <a:latin typeface="Arial" panose="020B0604020202020204" pitchFamily="34" charset="0"/>
                <a:ea typeface="Calibri" panose="020F0502020204030204" pitchFamily="34" charset="0"/>
                <a:cs typeface="Times New Roman" panose="02020603050405020304" pitchFamily="18" charset="0"/>
              </a:rPr>
              <a:t> (…)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si umí představit situaci, kdy by byl např. v rámci předmětu veřejné zakázky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aplikován zcela nový technologický postup atp., </a:t>
            </a: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však ničeho takového neuvedl, a úlohou Úřadu není, aby toto odůvodnění za zadavatele dotvářel. Odůvodnění zadavatele v této souvislosti tak zůstalo v rovině pouhého obecného konstatování. (99)</a:t>
            </a: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39538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latin typeface="Arial" panose="020B0604020202020204" pitchFamily="34" charset="0"/>
                <a:ea typeface="Calibri" panose="020F0502020204030204" pitchFamily="34" charset="0"/>
                <a:cs typeface="Times New Roman" panose="02020603050405020304" pitchFamily="18" charset="0"/>
              </a:rPr>
              <a:t>Čestné prohlášení</a:t>
            </a:r>
            <a:endParaRPr lang="cs-CZ" sz="18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913059186"/>
              </p:ext>
            </p:extLst>
          </p:nvPr>
        </p:nvGraphicFramePr>
        <p:xfrm>
          <a:off x="0" y="621005"/>
          <a:ext cx="9144000" cy="479418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59394">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 zn. ÚOHS-R0038/2023/VZ, č. j. ÚOHS-14923/2023/162</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259394">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https://www.uohs.cz/cs/verejne-zakazky/sbirky-rozhodnuti/detail-18872.html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259394">
                <a:tc>
                  <a:txBody>
                    <a:bodyPr/>
                    <a:lstStyle/>
                    <a:p>
                      <a:pPr algn="just">
                        <a:lnSpc>
                          <a:spcPct val="107000"/>
                        </a:lnSpc>
                        <a:spcAft>
                          <a:spcPts val="800"/>
                        </a:spcAft>
                      </a:pPr>
                      <a:r>
                        <a:rPr lang="cs-CZ"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ČVUT-CIIRC: Laserový tracker</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259394">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20. 4.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41778">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České vysoké učení technické</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775156">
                <a:tc>
                  <a:txBody>
                    <a:bodyPr/>
                    <a:lstStyle/>
                    <a:p>
                      <a:pPr algn="just">
                        <a:lnSpc>
                          <a:spcPct val="107000"/>
                        </a:lnSpc>
                        <a:spcAft>
                          <a:spcPts val="800"/>
                        </a:spcAft>
                      </a:pP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Rozhodnutí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ÚOHS-S0076/2023/VZ, č. j. ÚOHS-08026/2023/500 ze dne 24. 2. 2023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ruším a správní řízení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ve věci možného spáchání přestupku, který měl spočívat v tom, že obviněný nedodržel pravidlo stanovené v § 53 odst. 6 ZZVZ ve spojení s § 122 odst. 5 ZZVZ, když nevyloučil vybraného dodavatele ačkoliv citovaný vybraný dodavatel na základě výzvy dle § 122 odst. 3 písm. a) ZZVZ ve spojení s § 53 odst. 6 ZZVZ nepředložil jmenovanému obviněnému originály nebo ověřené kopie dokladů o jeho základní způsobilosti dle § 74 odst. 1 písm. b), c) a d) ZZVZ,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zastavuji…</a:t>
                      </a:r>
                      <a:endParaRPr lang="cs-CZ" sz="2000" u="sng"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31023859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200" b="1" dirty="0">
                <a:latin typeface="Arial" panose="020B0604020202020204" pitchFamily="34" charset="0"/>
                <a:cs typeface="Arial" panose="020B0604020202020204" pitchFamily="34" charset="0"/>
              </a:rPr>
              <a:t>Právní úprava: § 122 ZZVZ</a:t>
            </a:r>
          </a:p>
          <a:p>
            <a:pPr marL="0" indent="0" algn="just">
              <a:buNone/>
            </a:pPr>
            <a:r>
              <a:rPr lang="cs-CZ" sz="2400" dirty="0">
                <a:latin typeface="Arial" panose="020B0604020202020204" pitchFamily="34" charset="0"/>
                <a:cs typeface="Arial" panose="020B0604020202020204" pitchFamily="34" charset="0"/>
              </a:rPr>
              <a:t>(3) Zadavatel odešle vybranému dodavateli výzvu k předložení</a:t>
            </a:r>
          </a:p>
          <a:p>
            <a:pPr marL="0" indent="0" algn="just">
              <a:buNone/>
            </a:pPr>
            <a:r>
              <a:rPr lang="cs-CZ" sz="2400" dirty="0">
                <a:latin typeface="Arial" panose="020B0604020202020204" pitchFamily="34" charset="0"/>
                <a:cs typeface="Arial" panose="020B0604020202020204" pitchFamily="34" charset="0"/>
              </a:rPr>
              <a:t> </a:t>
            </a:r>
          </a:p>
          <a:p>
            <a:pPr marL="355600" indent="-355600" algn="just">
              <a:buNone/>
            </a:pPr>
            <a:r>
              <a:rPr lang="cs-CZ" sz="2400" dirty="0">
                <a:latin typeface="Arial" panose="020B0604020202020204" pitchFamily="34" charset="0"/>
                <a:cs typeface="Arial" panose="020B0604020202020204" pitchFamily="34" charset="0"/>
              </a:rPr>
              <a:t>a) originálů nebo ověřených kopií dokladů o jeho kvalifikaci, pokud je již nemá k dispozici, a</a:t>
            </a:r>
          </a:p>
          <a:p>
            <a:pPr marL="355600" indent="-355600" algn="just">
              <a:buNone/>
            </a:pPr>
            <a:r>
              <a:rPr lang="cs-CZ" sz="2400" dirty="0">
                <a:latin typeface="Arial" panose="020B0604020202020204" pitchFamily="34" charset="0"/>
                <a:cs typeface="Arial" panose="020B0604020202020204" pitchFamily="34" charset="0"/>
              </a:rPr>
              <a:t>b) dokladů nebo vzorků, jejichž předložení je podmínkou uzavření smlouvy, pokud si je zadavatel vyhradil podle § 104.</a:t>
            </a:r>
          </a:p>
        </p:txBody>
      </p:sp>
    </p:spTree>
    <p:extLst>
      <p:ext uri="{BB962C8B-B14F-4D97-AF65-F5344CB8AC3E}">
        <p14:creationId xmlns:p14="http://schemas.microsoft.com/office/powerpoint/2010/main" val="32200509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zadával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ZPŘ</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Dle bodu 6. „Způsobilost a kvalifikace dodavatelů“ zadávacích podmínek „[</a:t>
            </a:r>
            <a:r>
              <a:rPr lang="cs-CZ" sz="2000" i="1" dirty="0">
                <a:effectLst/>
                <a:latin typeface="Arial" panose="020B0604020202020204" pitchFamily="34" charset="0"/>
                <a:ea typeface="Calibri" panose="020F0502020204030204" pitchFamily="34" charset="0"/>
                <a:cs typeface="Times New Roman" panose="02020603050405020304" pitchFamily="18" charset="0"/>
              </a:rPr>
              <a:t>p</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r>
              <a:rPr lang="cs-CZ" sz="2000" i="1" dirty="0" err="1">
                <a:effectLst/>
                <a:latin typeface="Arial" panose="020B0604020202020204" pitchFamily="34" charset="0"/>
                <a:ea typeface="Calibri" panose="020F0502020204030204" pitchFamily="34" charset="0"/>
                <a:cs typeface="Times New Roman" panose="02020603050405020304" pitchFamily="18" charset="0"/>
              </a:rPr>
              <a:t>rokázání</a:t>
            </a:r>
            <a:r>
              <a:rPr lang="cs-CZ" sz="2000" i="1" dirty="0">
                <a:effectLst/>
                <a:latin typeface="Arial" panose="020B0604020202020204" pitchFamily="34" charset="0"/>
                <a:ea typeface="Calibri" panose="020F0502020204030204" pitchFamily="34" charset="0"/>
                <a:cs typeface="Times New Roman" panose="02020603050405020304" pitchFamily="18" charset="0"/>
              </a:rPr>
              <a:t> způsobilosti a kvalifikace dle výše uvedených požadavků mohou </a:t>
            </a:r>
            <a:r>
              <a:rPr lang="cs-CZ" sz="2000" i="1" u="sng" dirty="0">
                <a:effectLst/>
                <a:latin typeface="Arial" panose="020B0604020202020204" pitchFamily="34" charset="0"/>
                <a:ea typeface="Calibri" panose="020F0502020204030204" pitchFamily="34" charset="0"/>
                <a:cs typeface="Times New Roman" panose="02020603050405020304" pitchFamily="18" charset="0"/>
              </a:rPr>
              <a:t>pro účely podání nabídek </a:t>
            </a:r>
            <a:r>
              <a:rPr lang="cs-CZ" sz="2000" i="1" dirty="0">
                <a:effectLst/>
                <a:latin typeface="Arial" panose="020B0604020202020204" pitchFamily="34" charset="0"/>
                <a:ea typeface="Calibri" panose="020F0502020204030204" pitchFamily="34" charset="0"/>
                <a:cs typeface="Times New Roman" panose="02020603050405020304" pitchFamily="18" charset="0"/>
              </a:rPr>
              <a:t>splnit dodavatelé předložením čestného prohlášení.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Dle bodu 6.1.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Základní způsobilost dle </a:t>
            </a:r>
            <a:r>
              <a:rPr lang="cs-CZ" sz="2000" u="sng" dirty="0" err="1">
                <a:effectLst/>
                <a:latin typeface="Arial" panose="020B0604020202020204" pitchFamily="34" charset="0"/>
                <a:ea typeface="Calibri" panose="020F0502020204030204" pitchFamily="34" charset="0"/>
                <a:cs typeface="Times New Roman" panose="02020603050405020304" pitchFamily="18" charset="0"/>
              </a:rPr>
              <a:t>ust</a:t>
            </a:r>
            <a:r>
              <a:rPr lang="cs-CZ" sz="2000" u="sng" dirty="0">
                <a:effectLst/>
                <a:latin typeface="Arial" panose="020B0604020202020204" pitchFamily="34" charset="0"/>
                <a:ea typeface="Calibri" panose="020F0502020204030204" pitchFamily="34" charset="0"/>
                <a:cs typeface="Times New Roman" panose="02020603050405020304" pitchFamily="18" charset="0"/>
              </a:rPr>
              <a:t>. § 74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zadávacích podmínek jsou mj. vyjmenovány situace, za kterých není dodavatel způsobilým dle § 74 zákona a dále je uvedeno, že </a:t>
            </a:r>
            <a:r>
              <a:rPr lang="cs-CZ" sz="2000" i="1" dirty="0">
                <a:effectLst/>
                <a:latin typeface="Arial" panose="020B0604020202020204" pitchFamily="34" charset="0"/>
                <a:ea typeface="Calibri" panose="020F0502020204030204" pitchFamily="34" charset="0"/>
                <a:cs typeface="Times New Roman" panose="02020603050405020304" pitchFamily="18" charset="0"/>
              </a:rPr>
              <a:t>„</a:t>
            </a:r>
            <a:r>
              <a:rPr lang="cs-CZ" sz="2000" u="sng" dirty="0">
                <a:effectLst/>
                <a:latin typeface="Arial" panose="020B0604020202020204" pitchFamily="34" charset="0"/>
                <a:ea typeface="Calibri" panose="020F0502020204030204" pitchFamily="34" charset="0"/>
                <a:cs typeface="Times New Roman" panose="02020603050405020304" pitchFamily="18" charset="0"/>
              </a:rPr>
              <a:t>[</a:t>
            </a:r>
            <a:r>
              <a:rPr lang="cs-CZ" sz="2000" i="1" u="sng" dirty="0">
                <a:effectLst/>
                <a:latin typeface="Arial" panose="020B0604020202020204" pitchFamily="34" charset="0"/>
                <a:ea typeface="Calibri" panose="020F0502020204030204" pitchFamily="34" charset="0"/>
                <a:cs typeface="Times New Roman" panose="02020603050405020304" pitchFamily="18" charset="0"/>
              </a:rPr>
              <a:t>d</a:t>
            </a:r>
            <a:r>
              <a:rPr lang="cs-CZ" sz="2000" u="sng" dirty="0">
                <a:effectLst/>
                <a:latin typeface="Arial" panose="020B0604020202020204" pitchFamily="34" charset="0"/>
                <a:ea typeface="Calibri" panose="020F0502020204030204" pitchFamily="34" charset="0"/>
                <a:cs typeface="Times New Roman" panose="02020603050405020304" pitchFamily="18" charset="0"/>
              </a:rPr>
              <a:t>]</a:t>
            </a:r>
            <a:r>
              <a:rPr lang="cs-CZ" sz="2000" i="1" u="sng" dirty="0" err="1">
                <a:effectLst/>
                <a:latin typeface="Arial" panose="020B0604020202020204" pitchFamily="34" charset="0"/>
                <a:ea typeface="Calibri" panose="020F0502020204030204" pitchFamily="34" charset="0"/>
                <a:cs typeface="Times New Roman" panose="02020603050405020304" pitchFamily="18" charset="0"/>
              </a:rPr>
              <a:t>odavatel</a:t>
            </a:r>
            <a:r>
              <a:rPr lang="cs-CZ" sz="2000" i="1" u="sng" dirty="0">
                <a:effectLst/>
                <a:latin typeface="Arial" panose="020B0604020202020204" pitchFamily="34" charset="0"/>
                <a:ea typeface="Calibri" panose="020F0502020204030204" pitchFamily="34" charset="0"/>
                <a:cs typeface="Times New Roman" panose="02020603050405020304" pitchFamily="18" charset="0"/>
              </a:rPr>
              <a:t> prokazuje splnění základních způsobilosti předložením čestného prohlášení</a:t>
            </a:r>
            <a:r>
              <a:rPr lang="cs-CZ" sz="2000" u="sng" dirty="0">
                <a:effectLst/>
                <a:latin typeface="Arial" panose="020B0604020202020204" pitchFamily="34" charset="0"/>
                <a:ea typeface="Calibri" panose="020F0502020204030204" pitchFamily="34" charset="0"/>
                <a:cs typeface="Times New Roman" panose="02020603050405020304" pitchFamily="18" charset="0"/>
              </a:rPr>
              <a:t> </a:t>
            </a:r>
            <a:r>
              <a:rPr lang="cs-CZ" sz="2000" i="1" dirty="0">
                <a:effectLst/>
                <a:latin typeface="Arial" panose="020B0604020202020204" pitchFamily="34" charset="0"/>
                <a:ea typeface="Calibri" panose="020F0502020204030204" pitchFamily="34" charset="0"/>
                <a:cs typeface="Times New Roman" panose="02020603050405020304" pitchFamily="18" charset="0"/>
              </a:rPr>
              <a:t>dodavatele – účastníka zadávacího řízení, že splňuje základní způsobilost. Zadavatel si však</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i="1" dirty="0">
                <a:effectLst/>
                <a:latin typeface="Arial" panose="020B0604020202020204" pitchFamily="34" charset="0"/>
                <a:ea typeface="Calibri" panose="020F0502020204030204" pitchFamily="34" charset="0"/>
                <a:cs typeface="Times New Roman" panose="02020603050405020304" pitchFamily="18" charset="0"/>
              </a:rPr>
              <a:t>vyhrazuje právo v souladu s </a:t>
            </a:r>
            <a:r>
              <a:rPr lang="cs-CZ" sz="2000" i="1" dirty="0" err="1">
                <a:effectLst/>
                <a:latin typeface="Arial" panose="020B0604020202020204" pitchFamily="34" charset="0"/>
                <a:ea typeface="Calibri" panose="020F0502020204030204" pitchFamily="34" charset="0"/>
                <a:cs typeface="Times New Roman" panose="02020603050405020304" pitchFamily="18" charset="0"/>
              </a:rPr>
              <a:t>ust</a:t>
            </a:r>
            <a:r>
              <a:rPr lang="cs-CZ" sz="2000" i="1" dirty="0">
                <a:effectLst/>
                <a:latin typeface="Arial" panose="020B0604020202020204" pitchFamily="34" charset="0"/>
                <a:ea typeface="Calibri" panose="020F0502020204030204" pitchFamily="34" charset="0"/>
                <a:cs typeface="Times New Roman" panose="02020603050405020304" pitchFamily="18" charset="0"/>
              </a:rPr>
              <a:t>. § 53 odst. 4 zákona vyžádat si případně předložení originálů</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i="1" dirty="0">
                <a:effectLst/>
                <a:latin typeface="Arial" panose="020B0604020202020204" pitchFamily="34" charset="0"/>
                <a:ea typeface="Calibri" panose="020F0502020204030204" pitchFamily="34" charset="0"/>
                <a:cs typeface="Times New Roman" panose="02020603050405020304" pitchFamily="18" charset="0"/>
              </a:rPr>
              <a:t>nebo úředně ověřených kopií dokladů o splnění výše požadované základní způsobilosti dle </a:t>
            </a:r>
            <a:r>
              <a:rPr lang="cs-CZ" sz="2000" i="1" dirty="0" err="1">
                <a:effectLst/>
                <a:latin typeface="Arial" panose="020B0604020202020204" pitchFamily="34" charset="0"/>
                <a:ea typeface="Calibri" panose="020F0502020204030204" pitchFamily="34" charset="0"/>
                <a:cs typeface="Times New Roman" panose="02020603050405020304" pitchFamily="18" charset="0"/>
              </a:rPr>
              <a:t>ust</a:t>
            </a:r>
            <a:r>
              <a:rPr lang="cs-CZ" sz="2000" i="1" dirty="0">
                <a:effectLst/>
                <a:latin typeface="Arial" panose="020B0604020202020204" pitchFamily="34" charset="0"/>
                <a:ea typeface="Calibri" panose="020F0502020204030204" pitchFamily="34" charset="0"/>
                <a:cs typeface="Times New Roman" panose="02020603050405020304" pitchFamily="18" charset="0"/>
              </a:rPr>
              <a:t>.</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i="1" dirty="0">
                <a:effectLst/>
                <a:latin typeface="Arial" panose="020B0604020202020204" pitchFamily="34" charset="0"/>
                <a:ea typeface="Calibri" panose="020F0502020204030204" pitchFamily="34" charset="0"/>
                <a:cs typeface="Times New Roman" panose="02020603050405020304" pitchFamily="18" charset="0"/>
              </a:rPr>
              <a:t>§ 75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9547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S ohledem na právě uvedené tak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lze konstatovat, že obviněný sám v zadávacích podmínkách stanovil, že dodavatel prokazuje splnění základní způsobilosti předložením čestného prohlášení </a:t>
            </a:r>
            <a:r>
              <a:rPr lang="cs-CZ" sz="2000" dirty="0">
                <a:effectLst/>
                <a:latin typeface="Arial" panose="020B0604020202020204" pitchFamily="34" charset="0"/>
                <a:ea typeface="Calibri" panose="020F0502020204030204" pitchFamily="34" charset="0"/>
                <a:cs typeface="Times New Roman" panose="02020603050405020304" pitchFamily="18" charset="0"/>
              </a:rPr>
              <a:t>(viz bod 6. zadávacích podmínek).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Je sice pravdou, že čestné prohlášení v obecném režimu dle ustanovení bodu 6 zadávacích podmínek slouží toliko pro účely podání nabídek. Nicméně, ve vztahu k základní způsobilosti zadavatel svůj požadavek formuloval odlišně, a sice tak, že čestné prohlášení je už samo o sobě dokladem o prokázání tohoto druhu způsobilosti dodavatele, a nikoliv pouze jeho náhradou. Nelze samozřejmě přehlédnout, že v témže ustanovení bodu 6.1 zadávacích podmínek se hovoří o fakultativním vyžádání originálů, resp. jejich ověřených kopií dokladů ze strany zadavatele, což by mohlo evokovat, že zde vyžadované čestné prohlášení je opět jen náhradou za doklad o základní způsobilosti. Nicméně tomu tak není, neboť zde jde o doklady v režimu § 75 zákona, tedy o doklady, které jinak zadavatel v zadávacím řízení vůbec nepožadoval. Navíc zadavatel výslovně odkazuje na zdroj své pravomoci k § 53 odst. 4 zákona. (28)</a:t>
            </a: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4021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Úřad na tomto místě konstatuje,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situace by byla odlišná</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pokud by např. námitka směřovala proti netransparentnosti samotného vysvětlení zadávací dokumentace či jeho nezákonnosti z jiného důvodu</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 takovém případě by se jednalo o postup zadavatele, proti kterému by bylo možné využít úpravu podávání námitek uvedenou v § 242 odst. 2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což vyplývá i z předchozí rozhodovací praxe Úřadu (např. rozhodnutí Úřadu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sp</a:t>
            </a:r>
            <a:r>
              <a:rPr lang="cs-CZ" sz="2000" dirty="0">
                <a:effectLst/>
                <a:latin typeface="Arial" panose="020B0604020202020204" pitchFamily="34" charset="0"/>
                <a:ea typeface="Calibri" panose="020F0502020204030204" pitchFamily="34" charset="0"/>
                <a:cs typeface="Times New Roman" panose="02020603050405020304" pitchFamily="18" charset="0"/>
              </a:rPr>
              <a:t>. zn. ÚOHS-S0005/2021/VZ).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V nyní projednávaném případě je však předmětnou námitku dle Úřadu třeba posoudit jako námitku proti samotné zadávací podmínce, a nikoli proti samotnému Vysvětlení zadávací dokumentace ze dne 22. 8. 2022, jak argumentuje zadavatel. Navrhovatel tak byl oprávněn podat své námitky ve vztahu k výše uvedené v souladu s § 242 odst. 4 zákona do dne 8. 9. 2022 do 10:00 hod, kdy skončila lhůta pro podání nabídek (viz bod 3. odůvodnění tohoto rozhodnutí), a nikoliv dle § 242 odst. 1 a 2 zákona do 15 dnů ode dne, kdy se dozvěděl o pochybení, resp. ode dne zveřejnění příslušného dokumentu, jak tvrdí zadavatel. (154)</a:t>
            </a: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26373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S ohledem na výše uvedené, lze konstatovat, že bod 6.1 zadávacích podmínek je tak „speciálním“ k ustanovení § 75 zákona, přičemž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ve zjednodušeném podlimitním není zadavatel vázán § 75 zákona</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Zadavatel si tak může sám v zadávacích podmínkách upravit, co bude dokladem prokazujícím splnění základní způsobilosti</a:t>
            </a:r>
            <a:r>
              <a:rPr lang="cs-CZ" sz="1800" dirty="0">
                <a:effectLst/>
                <a:latin typeface="Arial" panose="020B0604020202020204" pitchFamily="34" charset="0"/>
                <a:ea typeface="Calibri" panose="020F0502020204030204" pitchFamily="34" charset="0"/>
                <a:cs typeface="Times New Roman" panose="02020603050405020304" pitchFamily="18" charset="0"/>
              </a:rPr>
              <a:t>, přičemž v předmětné věci zadavatel vymezil, že tímto dokladem bude právě samo čestné prohlášení. (31)</a:t>
            </a:r>
          </a:p>
          <a:p>
            <a:pPr algn="just">
              <a:lnSpc>
                <a:spcPct val="107000"/>
              </a:lnSpc>
              <a:spcAft>
                <a:spcPts val="800"/>
              </a:spcAft>
            </a:pP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Zadavatel tedy stanovil, že bude považovat za originál dokladu čestné prohlášení, nikoliv konkrétní doklady dle § 75 zákona. </a:t>
            </a:r>
            <a:r>
              <a:rPr lang="cs-CZ" sz="1800" dirty="0">
                <a:effectLst/>
                <a:latin typeface="Arial" panose="020B0604020202020204" pitchFamily="34" charset="0"/>
                <a:ea typeface="Calibri" panose="020F0502020204030204" pitchFamily="34" charset="0"/>
                <a:cs typeface="Times New Roman" panose="02020603050405020304" pitchFamily="18" charset="0"/>
              </a:rPr>
              <a:t>(32)</a:t>
            </a:r>
          </a:p>
          <a:p>
            <a:pPr algn="just">
              <a:lnSpc>
                <a:spcPct val="107000"/>
              </a:lnSpc>
              <a:spcAft>
                <a:spcPts val="800"/>
              </a:spcAft>
            </a:pP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Ustanovení § 122 odst. 3 zákona tak nemuselo být v nyní šetřené věci obviněným vůbec aplikováno</a:t>
            </a:r>
            <a:r>
              <a:rPr lang="cs-CZ" sz="1800" dirty="0">
                <a:effectLst/>
                <a:latin typeface="Arial" panose="020B0604020202020204" pitchFamily="34" charset="0"/>
                <a:ea typeface="Calibri" panose="020F0502020204030204" pitchFamily="34" charset="0"/>
                <a:cs typeface="Times New Roman" panose="02020603050405020304" pitchFamily="18" charset="0"/>
              </a:rPr>
              <a:t>. Vzhledem ke skutečnosti, že ustanovení § 122 odst. 3 zákona představuje u zjednodušeného podlimitního řízení dobrovolný institut</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0">
                <a:effectLst/>
                <a:latin typeface="Arial" panose="020B0604020202020204" pitchFamily="34" charset="0"/>
                <a:ea typeface="Calibri" panose="020F0502020204030204" pitchFamily="34" charset="0"/>
                <a:cs typeface="Times New Roman" panose="02020603050405020304" pitchFamily="18" charset="0"/>
              </a:rPr>
              <a:t>nemohl obviněný porušit zákon tak, jak konstatoval Úřad v odůvodnění napadeného rozhodnutí. (33)</a:t>
            </a:r>
          </a:p>
          <a:p>
            <a:pPr algn="just">
              <a:lnSpc>
                <a:spcPct val="107000"/>
              </a:lnSpc>
              <a:spcAft>
                <a:spcPts val="800"/>
              </a:spcAft>
            </a:pPr>
            <a:r>
              <a:rPr lang="cs-CZ" sz="18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Doklady dle § 75 zákona nemusel obviněný požadovat po vybraném dodavateli ani před uzavřením smlouvy. </a:t>
            </a:r>
            <a:r>
              <a:rPr lang="cs-CZ" sz="1800" dirty="0">
                <a:effectLst/>
                <a:latin typeface="Arial" panose="020B0604020202020204" pitchFamily="34" charset="0"/>
                <a:ea typeface="Calibri" panose="020F0502020204030204" pitchFamily="34" charset="0"/>
                <a:cs typeface="Times New Roman" panose="02020603050405020304" pitchFamily="18" charset="0"/>
              </a:rPr>
              <a:t>Jako doklad k prokázání základní způsobilosti bylo v zadávací dokumentaci stanoveno čestné prohlášení. Toto prohlášení je tak v předmětné věci originálním dokladem prokazujícím splnění sporné části kvalifikace. Tudíž vybraný dodavatel prokázal kvalifikaci v souladu se zadávacími podmínkami. (34)</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16830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effectLst/>
                <a:latin typeface="Arial" panose="020B0604020202020204" pitchFamily="34" charset="0"/>
                <a:ea typeface="Calibri" panose="020F0502020204030204" pitchFamily="34" charset="0"/>
                <a:cs typeface="Times New Roman" panose="02020603050405020304" pitchFamily="18" charset="0"/>
              </a:rPr>
              <a:t>JŘBU</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134265310"/>
              </p:ext>
            </p:extLst>
          </p:nvPr>
        </p:nvGraphicFramePr>
        <p:xfrm>
          <a:off x="0" y="621005"/>
          <a:ext cx="9144000" cy="480142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59394">
                <a:tc>
                  <a:txBody>
                    <a:bodyPr/>
                    <a:lstStyle/>
                    <a:p>
                      <a:pPr algn="just">
                        <a:lnSpc>
                          <a:spcPct val="107000"/>
                        </a:lnSpc>
                        <a:spcAft>
                          <a:spcPts val="800"/>
                        </a:spcAft>
                      </a:pPr>
                      <a:r>
                        <a:rPr lang="cs-CZ" sz="20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20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ÚOHS-S0120/2023/VZ, č. j. ÚOHS-13681/2023/500</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259394">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https://www.uohs.cz/cs/verejne-zakazky/sbirky-rozhodnuti/detail-18871.html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259394">
                <a:tc>
                  <a:txBody>
                    <a:bodyPr/>
                    <a:lstStyle/>
                    <a:p>
                      <a:pPr algn="just">
                        <a:lnSpc>
                          <a:spcPct val="107000"/>
                        </a:lnSpc>
                        <a:spcAft>
                          <a:spcPts val="800"/>
                        </a:spcAft>
                      </a:pPr>
                      <a:r>
                        <a:rPr lang="cs-CZ"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Supervizní péče pro nemocniční informační systém společností STAPRO, s. r. o.</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259394">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22. 4.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41778">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Všeobecná fakultní nemocnice v Praze</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775156">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pokračování v přestupku podle § 268 odst. 1 písm. a) ZZVZ tím, že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nedodržel pravidlo pro zadání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veřejné zakázky stanovené v § 2 odst. 3 ZZVZ,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když v období od 5. 4. 2017 do 11. 7. 2022 na základě níže uvedených pravidelných objednávek úplatně pořídil plnění</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jehož předmětem je zajištění supervizní péče pro nemocniční informační systém jmenovaného obviněného,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bez provedení zadávacího řízení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nebo jiného možného postupu předvídaného v § 2 odst. 3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35337179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200" b="1" dirty="0">
                <a:latin typeface="Arial" panose="020B0604020202020204" pitchFamily="34" charset="0"/>
                <a:cs typeface="Arial" panose="020B0604020202020204" pitchFamily="34" charset="0"/>
              </a:rPr>
              <a:t>Právní úprava: § 63 ZZVZ</a:t>
            </a:r>
          </a:p>
          <a:p>
            <a:pPr marL="449263" indent="-449263" algn="just">
              <a:buNone/>
            </a:pPr>
            <a:r>
              <a:rPr lang="cs-CZ" sz="2000" dirty="0">
                <a:latin typeface="Arial" panose="020B0604020202020204" pitchFamily="34" charset="0"/>
                <a:cs typeface="Arial" panose="020B0604020202020204" pitchFamily="34" charset="0"/>
              </a:rPr>
              <a:t>(3) Zadavatel může také použít jednací řízení bez uveřejnění, pokud veřejná zakázka může být splněna pouze určitým dodavatelem, neboť</a:t>
            </a:r>
          </a:p>
          <a:p>
            <a:pPr marL="804863" indent="-355600" algn="just">
              <a:buNone/>
            </a:pPr>
            <a:r>
              <a:rPr lang="cs-CZ" sz="2000" dirty="0">
                <a:latin typeface="Arial" panose="020B0604020202020204" pitchFamily="34" charset="0"/>
                <a:cs typeface="Arial" panose="020B0604020202020204" pitchFamily="34" charset="0"/>
              </a:rPr>
              <a:t>a) předmětem plnění veřejné zakázky je jedinečné umělecké dílo nebo výkon,</a:t>
            </a:r>
          </a:p>
          <a:p>
            <a:pPr marL="804863" indent="-355600" algn="just">
              <a:buNone/>
            </a:pPr>
            <a:r>
              <a:rPr lang="cs-CZ" sz="2000" dirty="0">
                <a:latin typeface="Arial" panose="020B0604020202020204" pitchFamily="34" charset="0"/>
                <a:cs typeface="Arial" panose="020B0604020202020204" pitchFamily="34" charset="0"/>
              </a:rPr>
              <a:t>b) z technických důvodů neexistuje hospodářská soutěž, nebo</a:t>
            </a:r>
          </a:p>
          <a:p>
            <a:pPr marL="804863" indent="-355600" algn="just">
              <a:buNone/>
            </a:pPr>
            <a:r>
              <a:rPr lang="cs-CZ" sz="2000" dirty="0">
                <a:latin typeface="Arial" panose="020B0604020202020204" pitchFamily="34" charset="0"/>
                <a:cs typeface="Arial" panose="020B0604020202020204" pitchFamily="34" charset="0"/>
              </a:rPr>
              <a:t>c) je to nezbytné z důvodu ochrany výhradních práv včetně práv duševního vlastnictví.</a:t>
            </a:r>
          </a:p>
          <a:p>
            <a:pPr marL="0" indent="0" algn="just">
              <a:buNone/>
            </a:pPr>
            <a:r>
              <a:rPr lang="cs-CZ" sz="2000" dirty="0">
                <a:latin typeface="Arial" panose="020B0604020202020204" pitchFamily="34" charset="0"/>
                <a:cs typeface="Arial" panose="020B0604020202020204" pitchFamily="34" charset="0"/>
              </a:rPr>
              <a:t> </a:t>
            </a:r>
          </a:p>
          <a:p>
            <a:pPr marL="449263" indent="-449263" algn="just">
              <a:buNone/>
            </a:pPr>
            <a:r>
              <a:rPr lang="cs-CZ" sz="2000" dirty="0">
                <a:latin typeface="Arial" panose="020B0604020202020204" pitchFamily="34" charset="0"/>
                <a:cs typeface="Arial" panose="020B0604020202020204" pitchFamily="34" charset="0"/>
              </a:rPr>
              <a:t>(4) Podmínky podle odstavce 3 písm. b) a c) jsou splněny pouze v takovém případě, že nelze využít jiného postupu a že zadavatel nestanovil zadávací podmínky veřejné zakázky s cílem vyloučit hospodářskou soutěž.</a:t>
            </a:r>
          </a:p>
        </p:txBody>
      </p:sp>
    </p:spTree>
    <p:extLst>
      <p:ext uri="{BB962C8B-B14F-4D97-AF65-F5344CB8AC3E}">
        <p14:creationId xmlns:p14="http://schemas.microsoft.com/office/powerpoint/2010/main" val="22140400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v roce 1996 uzavřel smlouvu na dodávku technického a programového vybavení nemocničního informačního systému</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od roku 2003 objednával od dodavatele služby supervizní péči o nemocniční informační systém jako VZMR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se pokoušel postupovat podle § 63 odst. 3 písm. c) ZZVZ, ale zadávací řízení zrušil.</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Úřad rozhodl, že jednotlivé objednávky naplňují znak VZ pravidelné povahy, a jednotlivé objednávky překračují hranici 2 mil Kč.</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15248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Pokud jde o posouzení otázky, zda výlučnost dodavatele STAPRO s.r.o. nevytvořil sám obviněný svým neobezřetným jednáním, Úřad primárně s odkazem na rozhodovací praxi a judikaturu správních soudů vážících se k dané otázce</a:t>
            </a:r>
            <a:r>
              <a:rPr lang="cs-CZ" sz="2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rPr>
              <a:t> </a:t>
            </a:r>
            <a:r>
              <a:rPr lang="cs-CZ" sz="2000" dirty="0">
                <a:effectLst/>
                <a:latin typeface="Arial" panose="020B0604020202020204" pitchFamily="34" charset="0"/>
                <a:ea typeface="Calibri" panose="020F0502020204030204" pitchFamily="34" charset="0"/>
                <a:cs typeface="Times New Roman" panose="02020603050405020304" pitchFamily="18" charset="0"/>
              </a:rPr>
              <a:t>konstatuje,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obviněný měl v době zadávání původní veřejné zakázky postupovat tak, aby se vyhnul uzamčení vítězným dodavatelem </a:t>
            </a:r>
            <a:r>
              <a:rPr lang="cs-CZ" sz="2000" dirty="0">
                <a:effectLst/>
                <a:latin typeface="Arial" panose="020B0604020202020204" pitchFamily="34" charset="0"/>
                <a:ea typeface="Calibri" panose="020F0502020204030204" pitchFamily="34" charset="0"/>
                <a:cs typeface="Times New Roman" panose="02020603050405020304" pitchFamily="18" charset="0"/>
              </a:rPr>
              <a:t>(tzv. stavu vendor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lock</a:t>
            </a:r>
            <a:r>
              <a:rPr lang="cs-CZ" sz="2000" dirty="0">
                <a:effectLst/>
                <a:latin typeface="Arial" panose="020B0604020202020204" pitchFamily="34" charset="0"/>
                <a:ea typeface="Calibri" panose="020F0502020204030204" pitchFamily="34" charset="0"/>
                <a:cs typeface="Times New Roman" panose="02020603050405020304" pitchFamily="18" charset="0"/>
              </a:rPr>
              <a:t>-in). K právě uvedenému Úřad dodává, že si obviněný totiž s ohledem na předmět plnění smlouvy č.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MiK</a:t>
            </a:r>
            <a:r>
              <a:rPr lang="cs-CZ" sz="2000" dirty="0">
                <a:effectLst/>
                <a:latin typeface="Arial" panose="020B0604020202020204" pitchFamily="34" charset="0"/>
                <a:ea typeface="Calibri" panose="020F0502020204030204" pitchFamily="34" charset="0"/>
                <a:cs typeface="Times New Roman" panose="02020603050405020304" pitchFamily="18" charset="0"/>
              </a:rPr>
              <a:t> 090496 (mj. dodávka technického a programového vybavení nemocničního informačního systému) musel být vědom, že vznikne-li v budoucnu potřeba servisních a dalších supervizních služeb nemocničního informačního systému (které jsou  u IT programového vybavení více než pravděpodobné, zejm. pokud je užívání daného systému plánováno na delší období), bude k jejich provedení oprávněn pouze dodavatel STAPRO s.r.o., který byl výhradním vlastníkem a vykonavatelem autorských práv k předmětnému informačnímu systému a s nimi spojeného know-how provádět údržbu a optimalizaci daného systému.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Jinými slovy, obviněný mohl již při uzavření původní smlouvy č. </a:t>
            </a:r>
            <a:r>
              <a:rPr lang="cs-CZ" sz="2000" dirty="0" err="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MiK</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090496 ze dne </a:t>
            </a:r>
            <a:r>
              <a:rPr lang="cs-CZ" sz="20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18. 4. 1996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zcela jistě předpokládat potřebu následné péče o předmětný informační systém. </a:t>
            </a:r>
            <a:r>
              <a:rPr lang="cs-CZ" sz="2000" dirty="0">
                <a:effectLst/>
                <a:latin typeface="Arial" panose="020B0604020202020204" pitchFamily="34" charset="0"/>
                <a:ea typeface="Calibri" panose="020F0502020204030204" pitchFamily="34" charset="0"/>
                <a:cs typeface="Times New Roman" panose="02020603050405020304" pitchFamily="18" charset="0"/>
              </a:rPr>
              <a:t>(71)</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07470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Obviněný přitom mohl požadovat např. poskytnutí zdrojových kódů a dokumentace nebo usilovat o oprávnění k zásahům třetích osob do poptávaného plnění (a to i při zajištění rozšíření nemocničního systému dalšími smlouvami s dodavatelem STAPRO s.r.o.). Takto důsledný však obviněný nebyl, když naopak svým jednáním vytvořil takovou situaci, ve které nebylo možné zadávat následné veřejné zakázky na údržbu předmětného informačního systému v rámci otevřené soutěže.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šetřeném případě je dle názoru Úřadu dále třeba zohlednit i časové hledisko</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neboť obviněný nemocniční informační systém pořídil již v roce 1996</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přičemž služby supervizní péče o předmětný nemocniční informační systém obviněný pořizoval od roku 2003</a:t>
            </a:r>
            <a:r>
              <a:rPr lang="cs-CZ" sz="2000" dirty="0">
                <a:effectLst/>
                <a:latin typeface="Arial" panose="020B0604020202020204" pitchFamily="34" charset="0"/>
                <a:ea typeface="Calibri" panose="020F0502020204030204" pitchFamily="34" charset="0"/>
                <a:cs typeface="Times New Roman" panose="02020603050405020304" pitchFamily="18" charset="0"/>
              </a:rPr>
              <a:t> (viz body 42. a 46. odůvodnění tohoto rozhodnutí) a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mohl tak s ohledem na délku doby, po kterou výše specifikované plnění pořizoval, potřebu dalšího navazujícího plnění předvídat</a:t>
            </a:r>
            <a:r>
              <a:rPr lang="cs-CZ" sz="2000" dirty="0">
                <a:effectLst/>
                <a:latin typeface="Arial" panose="020B0604020202020204" pitchFamily="34" charset="0"/>
                <a:ea typeface="Calibri" panose="020F0502020204030204" pitchFamily="34" charset="0"/>
                <a:cs typeface="Times New Roman" panose="02020603050405020304" pitchFamily="18" charset="0"/>
              </a:rPr>
              <a:t>. V této souvislosti Úřad konstatuje, že obviněný měl při svém postupu zvažovat, jak se vyvázat ze stavu exkluzivity dodavatele STAPRO s.r.o. a tomu měl přizpůsobit svůj další postup při zajišťování poptávaného plnění, tedy např. smluvní, příp. licenční ujednání, což však obviněný neučinil. (71)</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41427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latin typeface="Arial" panose="020B0604020202020204" pitchFamily="34" charset="0"/>
                <a:ea typeface="Calibri" panose="020F0502020204030204" pitchFamily="34" charset="0"/>
                <a:cs typeface="Times New Roman" panose="02020603050405020304" pitchFamily="18" charset="0"/>
              </a:rPr>
              <a:t>Modifikace kvalifikace</a:t>
            </a:r>
            <a:endParaRPr lang="cs-CZ" sz="18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82402980"/>
              </p:ext>
            </p:extLst>
          </p:nvPr>
        </p:nvGraphicFramePr>
        <p:xfrm>
          <a:off x="0" y="621005"/>
          <a:ext cx="9144000" cy="376949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59394">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 zn. ÚOHS-R0023/2023/VZ, č. j. ÚOHS-15290/2023/161</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259394">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https://www.uohs.cz/cs/verejne-zakazky/sbirky-rozhodnuti/detail-18867.html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259394">
                <a:tc>
                  <a:txBody>
                    <a:bodyPr/>
                    <a:lstStyle/>
                    <a:p>
                      <a:pPr algn="just">
                        <a:lnSpc>
                          <a:spcPct val="107000"/>
                        </a:lnSpc>
                        <a:spcAft>
                          <a:spcPts val="800"/>
                        </a:spcAft>
                      </a:pPr>
                      <a:r>
                        <a:rPr lang="cs-CZ"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Provozní úsek I.D metra v Praze – úsek (Olbrachtova) – Nové Dvory – monitoring a pasportizace</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259394">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24. 4.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41778">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Dopravní podnik hl. m. Prahy, akciová společnost</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INFRAPROJEKT s.r.o.</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775156">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Výroky II až VI rozhodnutí </a:t>
                      </a:r>
                      <a:r>
                        <a:rPr lang="cs-CZ" sz="2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zn. ÚOHS-S0489/2022/VZ č. j. ÚOHS-04115/2023/500 ze dne 30. 1. 2023 ruším a věc v rozsahu uvedených výroků II až VI vracím</a:t>
                      </a:r>
                      <a:r>
                        <a:rPr lang="cs-CZ"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Úřadu pro ochranu hospodářské soutěže k novému projednání.</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19842695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200" b="1" dirty="0">
                <a:latin typeface="Arial" panose="020B0604020202020204" pitchFamily="34" charset="0"/>
                <a:cs typeface="Arial" panose="020B0604020202020204" pitchFamily="34" charset="0"/>
              </a:rPr>
              <a:t>Právní úprava: § 167 ZZVZ</a:t>
            </a:r>
          </a:p>
          <a:p>
            <a:pPr marL="457200" indent="-457200" algn="just">
              <a:buAutoNum type="arabicParenBoth"/>
            </a:pPr>
            <a:r>
              <a:rPr lang="cs-CZ" sz="2000" dirty="0">
                <a:latin typeface="Arial" panose="020B0604020202020204" pitchFamily="34" charset="0"/>
                <a:cs typeface="Arial" panose="020B0604020202020204" pitchFamily="34" charset="0"/>
              </a:rPr>
              <a:t>Zadavatel při zadávání sektorové veřejné zakázky může stanovit </a:t>
            </a:r>
            <a:r>
              <a:rPr lang="cs-CZ" sz="2000" u="sng" dirty="0">
                <a:latin typeface="Arial" panose="020B0604020202020204" pitchFamily="34" charset="0"/>
                <a:cs typeface="Arial" panose="020B0604020202020204" pitchFamily="34" charset="0"/>
              </a:rPr>
              <a:t>i jiná kritéria kvalifikace </a:t>
            </a:r>
            <a:r>
              <a:rPr lang="cs-CZ" sz="2000" dirty="0">
                <a:latin typeface="Arial" panose="020B0604020202020204" pitchFamily="34" charset="0"/>
                <a:cs typeface="Arial" panose="020B0604020202020204" pitchFamily="34" charset="0"/>
              </a:rPr>
              <a:t>dodavatele, než jsou uvedena v části čtvrté; ustanovení § 76 a § 81 až 88 se použijí obdobně. Zadavatel však nesmí zejména</a:t>
            </a:r>
          </a:p>
          <a:p>
            <a:pPr marL="0" indent="0" algn="just">
              <a:buNone/>
            </a:pPr>
            <a:endParaRPr lang="cs-CZ" sz="2000" dirty="0">
              <a:latin typeface="Arial" panose="020B0604020202020204" pitchFamily="34" charset="0"/>
              <a:cs typeface="Arial" panose="020B0604020202020204" pitchFamily="34" charset="0"/>
            </a:endParaRPr>
          </a:p>
          <a:p>
            <a:pPr marL="804863" indent="-355600" algn="just">
              <a:buNone/>
            </a:pPr>
            <a:r>
              <a:rPr lang="cs-CZ" sz="2000" dirty="0">
                <a:latin typeface="Arial" panose="020B0604020202020204" pitchFamily="34" charset="0"/>
                <a:cs typeface="Arial" panose="020B0604020202020204" pitchFamily="34" charset="0"/>
              </a:rPr>
              <a:t>a) stanovit některým dodavatelům podmínky, které nejsou stanoveny jiným dodavatelům, nebo</a:t>
            </a:r>
          </a:p>
          <a:p>
            <a:pPr marL="804863" indent="-355600" algn="just">
              <a:buNone/>
            </a:pPr>
            <a:r>
              <a:rPr lang="cs-CZ" sz="2000" dirty="0">
                <a:latin typeface="Arial" panose="020B0604020202020204" pitchFamily="34" charset="0"/>
                <a:cs typeface="Arial" panose="020B0604020202020204" pitchFamily="34" charset="0"/>
              </a:rPr>
              <a:t>b) požadovat doklady, zkoušky nebo jiné údaje bez vážného důvodu opakovaně.</a:t>
            </a:r>
          </a:p>
          <a:p>
            <a:pPr marL="355600" indent="-355600" algn="just">
              <a:buNone/>
            </a:pPr>
            <a:endParaRPr lang="cs-CZ" sz="2000" dirty="0">
              <a:latin typeface="Arial" panose="020B0604020202020204" pitchFamily="34" charset="0"/>
              <a:cs typeface="Arial" panose="020B0604020202020204" pitchFamily="34" charset="0"/>
            </a:endParaRPr>
          </a:p>
          <a:p>
            <a:pPr marL="355600" indent="-355600" algn="just">
              <a:buNone/>
            </a:pPr>
            <a:r>
              <a:rPr lang="cs-CZ" sz="2000" b="1" dirty="0">
                <a:latin typeface="Arial" panose="020B0604020202020204" pitchFamily="34" charset="0"/>
                <a:cs typeface="Arial" panose="020B0604020202020204" pitchFamily="34" charset="0"/>
              </a:rPr>
              <a:t>§ 53 odst. 4 ZZVZ</a:t>
            </a:r>
          </a:p>
          <a:p>
            <a:pPr marL="355600" indent="-355600" algn="just">
              <a:buNone/>
            </a:pPr>
            <a:r>
              <a:rPr lang="cs-CZ" sz="2000" dirty="0">
                <a:latin typeface="Arial" panose="020B0604020202020204" pitchFamily="34" charset="0"/>
                <a:cs typeface="Arial" panose="020B0604020202020204" pitchFamily="34" charset="0"/>
              </a:rPr>
              <a:t>(4) Zadavatel může použít jednotlivá pravidla pro zadávací řízení pro nadlimitní režim. Zadavatel může použít </a:t>
            </a:r>
            <a:r>
              <a:rPr lang="cs-CZ" sz="2000" u="sng" dirty="0">
                <a:latin typeface="Arial" panose="020B0604020202020204" pitchFamily="34" charset="0"/>
                <a:cs typeface="Arial" panose="020B0604020202020204" pitchFamily="34" charset="0"/>
              </a:rPr>
              <a:t>i jiná kritéria kvalifikace dodavatele, než jsou uvedena v části čtvrté</a:t>
            </a:r>
            <a:r>
              <a:rPr lang="cs-CZ" sz="2000" dirty="0">
                <a:latin typeface="Arial" panose="020B0604020202020204" pitchFamily="34" charset="0"/>
                <a:cs typeface="Arial" panose="020B0604020202020204" pitchFamily="34" charset="0"/>
              </a:rPr>
              <a:t>; ustanovení § 81 až 85, § 87 a 88 se použijí obdobně. </a:t>
            </a:r>
          </a:p>
        </p:txBody>
      </p:sp>
    </p:spTree>
    <p:extLst>
      <p:ext uri="{BB962C8B-B14F-4D97-AF65-F5344CB8AC3E}">
        <p14:creationId xmlns:p14="http://schemas.microsoft.com/office/powerpoint/2010/main" val="11232718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Již v rozhodnutí předsedy Úřadu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sp</a:t>
            </a:r>
            <a:r>
              <a:rPr lang="cs-CZ" sz="2000" dirty="0">
                <a:effectLst/>
                <a:latin typeface="Arial" panose="020B0604020202020204" pitchFamily="34" charset="0"/>
                <a:ea typeface="Calibri" panose="020F0502020204030204" pitchFamily="34" charset="0"/>
                <a:cs typeface="Times New Roman" panose="02020603050405020304" pitchFamily="18" charset="0"/>
              </a:rPr>
              <a:t>. zn. ÚOHS-R0060/2021/VZ č. j. ÚOHS-12706/2021/162/</a:t>
            </a:r>
            <a:r>
              <a:rPr lang="cs-CZ" sz="2000" dirty="0" err="1">
                <a:effectLst/>
                <a:latin typeface="Arial" panose="020B0604020202020204" pitchFamily="34" charset="0"/>
                <a:ea typeface="Calibri" panose="020F0502020204030204" pitchFamily="34" charset="0"/>
                <a:cs typeface="Times New Roman" panose="02020603050405020304" pitchFamily="18" charset="0"/>
              </a:rPr>
              <a:t>HSc</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HBa</a:t>
            </a:r>
            <a:r>
              <a:rPr lang="cs-CZ" sz="2000" dirty="0">
                <a:effectLst/>
                <a:latin typeface="Arial" panose="020B0604020202020204" pitchFamily="34" charset="0"/>
                <a:ea typeface="Calibri" panose="020F0502020204030204" pitchFamily="34" charset="0"/>
                <a:cs typeface="Times New Roman" panose="02020603050405020304" pitchFamily="18" charset="0"/>
              </a:rPr>
              <a:t> ze dne 28. 6. 2021 (viz jeho bod 320) bylo konstatováno, že je z jazykového výkladu ustanovení § 167 odst. 1 zákona zřejmé, že se zadavatelům povoluje stanovit jakákoliv kritéria kvalifikace, pokud dodrží stanovená pravidla. Pokud by taková možnost měla být korigována dalšími omezeními (mimo výslovné odkazy na ustanovení § 76, a § 81 až 88 zákona), byla by tato omezení v předmětném odstavci jistě uvedena. Lze tedy v plném rozsahu souhlasit se závěrem,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je dovoleno zadavateli stanovit jiné, zcela nové kritérium kvalifikace</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musí mu být logicky umožněno i modifikovat kritérium stávající, v daném případě kritérium ekonomické kvalifikace. </a:t>
            </a: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tedy vytváří fakticky vlastní kvalifikační kritérium, pro které pouze používá zákonnou úpravu jako východisko (zde ekonomickou kvalifikaci se základem v § 78 zákona).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 však zcela nepodstatné, zda zadavatel modifikuje zákonné pravidlo svou úpravou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nebo naopak vlastní pravidlo popisuje pomocí odkazu na zákonnou úpravu</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neboť obě možnosti odpovídají dikci ustanovení § 167 odst. 1 zákona. </a:t>
            </a:r>
            <a:r>
              <a:rPr lang="cs-CZ" sz="2000" dirty="0">
                <a:effectLst/>
                <a:latin typeface="Arial" panose="020B0604020202020204" pitchFamily="34" charset="0"/>
                <a:ea typeface="Calibri" panose="020F0502020204030204" pitchFamily="34" charset="0"/>
                <a:cs typeface="Times New Roman" panose="02020603050405020304" pitchFamily="18" charset="0"/>
              </a:rPr>
              <a:t>Při vytváření vlastního či modifikovaného pravidla je však sektorový zadavatel vždy vázán ustanovením § 6 zákona, zejména zásadou přiměřenosti a zákazu diskriminace. (43)</a:t>
            </a: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25659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latin typeface="Arial" panose="020B0604020202020204" pitchFamily="34" charset="0"/>
                <a:ea typeface="Calibri" panose="020F0502020204030204" pitchFamily="34" charset="0"/>
                <a:cs typeface="Times New Roman" panose="02020603050405020304" pitchFamily="18" charset="0"/>
              </a:rPr>
              <a:t>Dělení VZ</a:t>
            </a:r>
            <a:endParaRPr lang="cs-CZ" sz="18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708664516"/>
              </p:ext>
            </p:extLst>
          </p:nvPr>
        </p:nvGraphicFramePr>
        <p:xfrm>
          <a:off x="0" y="621005"/>
          <a:ext cx="9144000" cy="5306376"/>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59394">
                <a:tc>
                  <a:txBody>
                    <a:bodyPr/>
                    <a:lstStyle/>
                    <a:p>
                      <a:pPr algn="just">
                        <a:lnSpc>
                          <a:spcPct val="107000"/>
                        </a:lnSpc>
                        <a:spcAft>
                          <a:spcPts val="800"/>
                        </a:spcAft>
                      </a:pPr>
                      <a:r>
                        <a:rPr lang="cs-CZ" sz="18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 zn. ÚOHS-S0211/2023/VZ, č. j. ÚOHS-14647/2023/500</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259394">
                <a:tc>
                  <a:txBody>
                    <a:bodyPr/>
                    <a:lstStyle/>
                    <a:p>
                      <a:pPr algn="just">
                        <a:lnSpc>
                          <a:spcPct val="107000"/>
                        </a:lnSpc>
                        <a:spcAft>
                          <a:spcPts val="800"/>
                        </a:spcAft>
                      </a:pPr>
                      <a:r>
                        <a:rPr lang="cs-CZ" sz="18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https://www.uohs.cz/cs/verejne-zakazky/sbirky-rozhodnuti/detail-18868.html</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259394">
                <a:tc>
                  <a:txBody>
                    <a:bodyPr/>
                    <a:lstStyle/>
                    <a:p>
                      <a:pPr algn="just">
                        <a:lnSpc>
                          <a:spcPct val="107000"/>
                        </a:lnSpc>
                        <a:spcAft>
                          <a:spcPts val="800"/>
                        </a:spcAft>
                      </a:pPr>
                      <a:r>
                        <a:rPr lang="cs-CZ"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Nákup osobního automobilu (uzavření dvou kupních smluv)</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259394">
                <a:tc>
                  <a:txBody>
                    <a:bodyPr/>
                    <a:lstStyle/>
                    <a:p>
                      <a:pPr algn="just">
                        <a:lnSpc>
                          <a:spcPct val="107000"/>
                        </a:lnSpc>
                        <a:spcAft>
                          <a:spcPts val="800"/>
                        </a:spcAft>
                      </a:pPr>
                      <a:r>
                        <a:rPr lang="cs-CZ" sz="18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27. 4. 2023</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41778">
                <a:tc>
                  <a:txBody>
                    <a:bodyPr/>
                    <a:lstStyle/>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Státní léčebné lázně Janské Lázně, státní podnik</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775156">
                <a:tc>
                  <a:txBody>
                    <a:bodyPr/>
                    <a:lstStyle/>
                    <a:p>
                      <a:pPr algn="just">
                        <a:lnSpc>
                          <a:spcPct val="107000"/>
                        </a:lnSpc>
                        <a:spcAft>
                          <a:spcPts val="800"/>
                        </a:spcAft>
                      </a:pP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přestupku podle § 268 odst. 1 písm. a) ZZVZ tím, že nedodržel pravidlo pro zadání veřejné zakázky stanovené v § 2 odst. 3 ZZVZ, když podlimitní veřejnou zakázku na dodávky, jejímž předmětem je plnění vyplývající z</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4625" algn="l"/>
                        </a:tabLst>
                      </a:pP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kupní smlouvy, jež obviněný zadal jako veřejnou zakázku malého rozsahu „Nákup osobního automobilu“,</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4625" algn="l"/>
                        </a:tabLst>
                      </a:pP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kupní smlouvy, jež obviněný zadal jako veřejnou zakázku malého rozsahu „Nákup osobního automobilu“,</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tedy úplatnou dodávku ve smyslu § 14 odst. 1 ZZVZ, která tvoří jeden funkční celek s předpokládanou hodnotou přesahující finanční limit dle § 27 písm. a) ZZVZ zakládající povinnost zadat veřejnou zakázku v zadávacím řízení, zadal mimo zadávací řízení…</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2055841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ctr">
              <a:buNone/>
            </a:pPr>
            <a:r>
              <a:rPr lang="cs-CZ" sz="2400" b="1" dirty="0">
                <a:latin typeface="Arial" panose="020B0604020202020204" pitchFamily="34" charset="0"/>
                <a:cs typeface="Arial" panose="020B0604020202020204" pitchFamily="34" charset="0"/>
              </a:rPr>
              <a:t>Český jazyk</a:t>
            </a:r>
          </a:p>
          <a:p>
            <a:pPr marL="0" indent="0" algn="just">
              <a:buNone/>
            </a:pPr>
            <a:r>
              <a:rPr lang="cs-CZ" sz="2400" b="1" dirty="0">
                <a:latin typeface="Arial" panose="020B0604020202020204" pitchFamily="34" charset="0"/>
                <a:cs typeface="Arial" panose="020B0604020202020204" pitchFamily="34" charset="0"/>
              </a:rPr>
              <a:t>Skutkový stav:</a:t>
            </a:r>
            <a:endParaRPr lang="cs-CZ" sz="24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člen realizačního týmu dodavatele: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projektový manažer – vedoucí týmu, zástupce vedoucího týmu pro věci odborné a specialista pro oceňování a kontrolu rozpočtů,</a:t>
            </a:r>
          </a:p>
          <a:p>
            <a:pPr algn="just">
              <a:lnSpc>
                <a:spcPct val="107000"/>
              </a:lnSpc>
              <a:spcAft>
                <a:spcPts val="800"/>
              </a:spcAft>
            </a:pPr>
            <a:r>
              <a:rPr lang="cs-CZ" sz="2400" u="sng" dirty="0">
                <a:effectLst/>
                <a:latin typeface="Arial" panose="020B0604020202020204" pitchFamily="34" charset="0"/>
                <a:ea typeface="Calibri" panose="020F0502020204030204" pitchFamily="34" charset="0"/>
                <a:cs typeface="Times New Roman" panose="02020603050405020304" pitchFamily="18" charset="0"/>
              </a:rPr>
              <a:t>znalost českého nebo slovenského jazyka </a:t>
            </a:r>
            <a:r>
              <a:rPr lang="cs-CZ" sz="2400" dirty="0">
                <a:effectLst/>
                <a:latin typeface="Arial" panose="020B0604020202020204" pitchFamily="34" charset="0"/>
                <a:ea typeface="Calibri" panose="020F0502020204030204" pitchFamily="34" charset="0"/>
                <a:cs typeface="Times New Roman" panose="02020603050405020304" pitchFamily="18" charset="0"/>
              </a:rPr>
              <a:t>minimálně na úrovni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B2</a:t>
            </a:r>
            <a:r>
              <a:rPr lang="cs-CZ" sz="2400" dirty="0">
                <a:effectLst/>
                <a:latin typeface="Arial" panose="020B0604020202020204" pitchFamily="34" charset="0"/>
                <a:ea typeface="Calibri" panose="020F0502020204030204" pitchFamily="34" charset="0"/>
                <a:cs typeface="Times New Roman" panose="02020603050405020304" pitchFamily="18" charset="0"/>
              </a:rPr>
              <a:t> podle společného evropského formátu,</a:t>
            </a:r>
          </a:p>
          <a:p>
            <a:pPr algn="just">
              <a:lnSpc>
                <a:spcPct val="107000"/>
              </a:lnSpc>
              <a:spcAft>
                <a:spcPts val="800"/>
              </a:spcAft>
            </a:pPr>
            <a:r>
              <a:rPr lang="cs-CZ" sz="2400" u="sng" dirty="0">
                <a:effectLst/>
                <a:latin typeface="Arial" panose="020B0604020202020204" pitchFamily="34" charset="0"/>
                <a:ea typeface="Calibri" panose="020F0502020204030204" pitchFamily="34" charset="0"/>
                <a:cs typeface="Times New Roman" panose="02020603050405020304" pitchFamily="18" charset="0"/>
              </a:rPr>
              <a:t>nemožnost</a:t>
            </a:r>
            <a:r>
              <a:rPr lang="cs-CZ" sz="2400" dirty="0">
                <a:effectLst/>
                <a:latin typeface="Arial" panose="020B0604020202020204" pitchFamily="34" charset="0"/>
                <a:ea typeface="Calibri" panose="020F0502020204030204" pitchFamily="34" charset="0"/>
                <a:cs typeface="Times New Roman" panose="02020603050405020304" pitchFamily="18" charset="0"/>
              </a:rPr>
              <a:t> nahradit splnění tohoto požadavku přítomností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tlumočníka</a:t>
            </a: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084201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200" b="1" dirty="0">
                <a:latin typeface="Arial" panose="020B0604020202020204" pitchFamily="34" charset="0"/>
                <a:cs typeface="Arial" panose="020B0604020202020204" pitchFamily="34" charset="0"/>
              </a:rPr>
              <a:t>Právní úprava: § 18 ZZVZ</a:t>
            </a:r>
          </a:p>
          <a:p>
            <a:pPr marL="457200" indent="-457200" algn="just">
              <a:buAutoNum type="arabicParenBoth"/>
            </a:pPr>
            <a:r>
              <a:rPr lang="cs-CZ" sz="2000" dirty="0">
                <a:latin typeface="Arial" panose="020B0604020202020204" pitchFamily="34" charset="0"/>
                <a:cs typeface="Arial" panose="020B0604020202020204" pitchFamily="34" charset="0"/>
              </a:rPr>
              <a:t>Je-li veřejná zakázka rozdělena na části, stanoví se předpokládaná hodnota podle součtu předpokládaných hodnot všech těchto částí bez ohledu na to, zda je veřejná zakázka zadávána</a:t>
            </a:r>
          </a:p>
          <a:p>
            <a:pPr marL="804863" indent="-355600" algn="just">
              <a:buNone/>
            </a:pPr>
            <a:r>
              <a:rPr lang="cs-CZ" sz="2000" dirty="0">
                <a:latin typeface="Arial" panose="020B0604020202020204" pitchFamily="34" charset="0"/>
                <a:cs typeface="Arial" panose="020B0604020202020204" pitchFamily="34" charset="0"/>
              </a:rPr>
              <a:t>a) v jednom nebo více zadávacích řízeních, nebo</a:t>
            </a:r>
          </a:p>
          <a:p>
            <a:pPr marL="804863" indent="-355600" algn="just">
              <a:buNone/>
            </a:pPr>
            <a:r>
              <a:rPr lang="cs-CZ" sz="2000" dirty="0">
                <a:latin typeface="Arial" panose="020B0604020202020204" pitchFamily="34" charset="0"/>
                <a:cs typeface="Arial" panose="020B0604020202020204" pitchFamily="34" charset="0"/>
              </a:rPr>
              <a:t>b) zadavatelem samostatně nebo ve spolupráci s jiným zadavatelem nebo jinou osobou.</a:t>
            </a:r>
          </a:p>
          <a:p>
            <a:pPr marL="0" indent="0" algn="just">
              <a:buNone/>
            </a:pPr>
            <a:endParaRPr lang="cs-CZ" sz="2000" dirty="0">
              <a:latin typeface="Arial" panose="020B0604020202020204" pitchFamily="34" charset="0"/>
              <a:cs typeface="Arial" panose="020B0604020202020204" pitchFamily="34" charset="0"/>
            </a:endParaRPr>
          </a:p>
          <a:p>
            <a:pPr marL="449263" indent="-449263" algn="just">
              <a:buNone/>
            </a:pPr>
            <a:r>
              <a:rPr lang="cs-CZ" sz="2000" dirty="0">
                <a:latin typeface="Arial" panose="020B0604020202020204" pitchFamily="34" charset="0"/>
                <a:cs typeface="Arial" panose="020B0604020202020204" pitchFamily="34" charset="0"/>
              </a:rPr>
              <a:t>(2) Součet předpokládaných hodnot částí veřejné zakázky podle odstavce 1 musí zahrnovat předpokládanou hodnotu všech plnění, která tvoří jeden funkční celek a jsou zadávána v časové souvislosti. Kromě případů uvedených v odstavci 3 musí být každá část veřejné zakázky zadávána postupy odpovídajícími celkové předpokládané hodnotě veřejné zakázky.</a:t>
            </a:r>
          </a:p>
          <a:p>
            <a:pPr marL="0" indent="0" algn="just">
              <a:buNone/>
            </a:pPr>
            <a:endParaRPr lang="cs-CZ" sz="2000" dirty="0">
              <a:latin typeface="Arial" panose="020B0604020202020204" pitchFamily="34" charset="0"/>
              <a:cs typeface="Arial" panose="020B0604020202020204" pitchFamily="34" charset="0"/>
            </a:endParaRPr>
          </a:p>
          <a:p>
            <a:pPr marL="449263" indent="-449263" algn="just">
              <a:buNone/>
            </a:pPr>
            <a:r>
              <a:rPr lang="cs-CZ" sz="2000" dirty="0">
                <a:latin typeface="Arial" panose="020B0604020202020204" pitchFamily="34" charset="0"/>
                <a:cs typeface="Arial" panose="020B0604020202020204" pitchFamily="34" charset="0"/>
              </a:rPr>
              <a:t>(3) Jednotlivá část veřejné zakázky může být zadávána postupy odpovídajícími předpokládané hodnotě této části v případě, že celková předpokládaná hodnota všech takto zadávaných částí veřejné zakázky nepřesáhne 20 % souhrnné předpokládané hodnoty a že předpokládaná hodnota jednotlivé části veřejné zakázky je nižší než částka stanovená nařízením vlády.</a:t>
            </a:r>
          </a:p>
        </p:txBody>
      </p:sp>
    </p:spTree>
    <p:extLst>
      <p:ext uri="{BB962C8B-B14F-4D97-AF65-F5344CB8AC3E}">
        <p14:creationId xmlns:p14="http://schemas.microsoft.com/office/powerpoint/2010/main" val="1640324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buFont typeface="Arial" panose="020B0604020202020204" pitchFamily="34" charset="0"/>
              <a:buChar char="•"/>
            </a:pPr>
            <a:r>
              <a:rPr lang="cs-CZ" sz="2200" dirty="0">
                <a:latin typeface="Arial" panose="020B0604020202020204" pitchFamily="34" charset="0"/>
                <a:cs typeface="Arial" panose="020B0604020202020204" pitchFamily="34" charset="0"/>
              </a:rPr>
              <a:t>Osobní automobil 1 - smlouva 6. 12. 2021 – cena </a:t>
            </a:r>
            <a:r>
              <a:rPr lang="cs-CZ" sz="2200" dirty="0">
                <a:effectLst/>
                <a:latin typeface="Arial" panose="020B0604020202020204" pitchFamily="34" charset="0"/>
                <a:ea typeface="Calibri" panose="020F0502020204030204" pitchFamily="34" charset="0"/>
                <a:cs typeface="Times New Roman" panose="02020603050405020304" pitchFamily="18" charset="0"/>
              </a:rPr>
              <a:t>1 221 082,63 Kč bez DPH</a:t>
            </a:r>
            <a:r>
              <a:rPr lang="cs-CZ" sz="2200" dirty="0">
                <a:latin typeface="Arial" panose="020B0604020202020204" pitchFamily="34" charset="0"/>
                <a:cs typeface="Arial" panose="020B0604020202020204" pitchFamily="34" charset="0"/>
              </a:rPr>
              <a:t>,</a:t>
            </a:r>
          </a:p>
          <a:p>
            <a:pPr algn="just">
              <a:buFont typeface="Arial" panose="020B0604020202020204" pitchFamily="34" charset="0"/>
              <a:buChar char="•"/>
            </a:pPr>
            <a:r>
              <a:rPr lang="cs-CZ" sz="2200" dirty="0">
                <a:latin typeface="Arial" panose="020B0604020202020204" pitchFamily="34" charset="0"/>
                <a:cs typeface="Arial" panose="020B0604020202020204" pitchFamily="34" charset="0"/>
              </a:rPr>
              <a:t>Osobní automobil 2 - smlouva 12. 1. 2022 – cena </a:t>
            </a:r>
            <a:r>
              <a:rPr lang="cs-CZ" sz="2200" dirty="0">
                <a:effectLst/>
                <a:latin typeface="Arial" panose="020B0604020202020204" pitchFamily="34" charset="0"/>
                <a:ea typeface="Calibri" panose="020F0502020204030204" pitchFamily="34" charset="0"/>
                <a:cs typeface="Times New Roman" panose="02020603050405020304" pitchFamily="18" charset="0"/>
              </a:rPr>
              <a:t>1 193 486,76 Kč bez DPH,</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K veřejné zakázce č. 2 zadavatel doplňuje, že pořízení automobilu na elektrický pohon plánoval uskutečnit pomocí spolufinancování z dotace EU, přičemž principy výzvy k pořízení nízkoemisních vozidel obdržel od zřizovatele v listopadu 2021. Dodává, že by se soutěžením obou nákupů vystavil riziku finanční újmy související s nepřidělením dotačních prostředků, což jej vedlo k zadávání veřejných zakázek samostatně.</a:t>
            </a:r>
          </a:p>
          <a:p>
            <a:pPr>
              <a:buFont typeface="Arial" panose="020B0604020202020204" pitchFamily="34" charset="0"/>
              <a:buChar char="•"/>
            </a:pPr>
            <a:endParaRPr lang="cs-CZ" sz="2000" dirty="0">
              <a:latin typeface="Arial" panose="020B0604020202020204" pitchFamily="34" charset="0"/>
              <a:cs typeface="Arial" panose="020B0604020202020204" pitchFamily="34" charset="0"/>
            </a:endParaRP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3357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200" b="1" dirty="0">
                <a:effectLst/>
                <a:latin typeface="Arial" panose="020B0604020202020204" pitchFamily="34" charset="0"/>
                <a:ea typeface="Calibri" panose="020F0502020204030204" pitchFamily="34" charset="0"/>
                <a:cs typeface="Times New Roman" panose="02020603050405020304" pitchFamily="18" charset="0"/>
              </a:rPr>
              <a:t>K funkční souvislosti</a:t>
            </a:r>
            <a:r>
              <a:rPr lang="cs-CZ" sz="2200" dirty="0">
                <a:effectLst/>
                <a:latin typeface="Arial" panose="020B0604020202020204" pitchFamily="34" charset="0"/>
                <a:ea typeface="Calibri" panose="020F0502020204030204" pitchFamily="34" charset="0"/>
                <a:cs typeface="Times New Roman" panose="02020603050405020304" pitchFamily="18" charset="0"/>
              </a:rPr>
              <a:t> Úřad uvádí,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její existence, či naopak absence</a:t>
            </a:r>
            <a:r>
              <a:rPr lang="cs-CZ" sz="2200" dirty="0">
                <a:effectLst/>
                <a:latin typeface="Arial" panose="020B0604020202020204" pitchFamily="34" charset="0"/>
                <a:ea typeface="Calibri" panose="020F0502020204030204" pitchFamily="34" charset="0"/>
                <a:cs typeface="Times New Roman" panose="02020603050405020304" pitchFamily="18" charset="0"/>
              </a:rPr>
              <a:t>, se dovozuje zejména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na základě účelů a jednotného cíle, pro které jsou veřejné zakázky zadávány</a:t>
            </a:r>
            <a:r>
              <a:rPr lang="cs-CZ" sz="2200" dirty="0">
                <a:effectLst/>
                <a:latin typeface="Arial" panose="020B0604020202020204" pitchFamily="34" charset="0"/>
                <a:ea typeface="Calibri" panose="020F0502020204030204" pitchFamily="34" charset="0"/>
                <a:cs typeface="Times New Roman" panose="02020603050405020304" pitchFamily="18" charset="0"/>
              </a:rPr>
              <a:t> (k tomu srov. např. rozsudek Nejvyššího správního soudu č. j. 7 As 211/2015-31 ze dne 17. 9. 2015). Úřad podotýká, že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tento účel nemůže být příliš obecného rázu, neboť v takovém případě by byli zadavatelé nuceni sčítat předpokládané hodnoty zakázek spolu fakticky nesouvisejících.</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Otázka návaznosti jednotlivých plnění </a:t>
            </a:r>
            <a:r>
              <a:rPr lang="cs-CZ" sz="2200" dirty="0">
                <a:effectLst/>
                <a:latin typeface="Arial" panose="020B0604020202020204" pitchFamily="34" charset="0"/>
                <a:ea typeface="Calibri" panose="020F0502020204030204" pitchFamily="34" charset="0"/>
                <a:cs typeface="Times New Roman" panose="02020603050405020304" pitchFamily="18" charset="0"/>
              </a:rPr>
              <a:t>veřejných zakázek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 pouze jedním (nikoliv však jediným) z hledisek</a:t>
            </a:r>
            <a:r>
              <a:rPr lang="cs-CZ" sz="2200" dirty="0">
                <a:effectLst/>
                <a:latin typeface="Arial" panose="020B0604020202020204" pitchFamily="34" charset="0"/>
                <a:ea typeface="Calibri" panose="020F0502020204030204" pitchFamily="34" charset="0"/>
                <a:cs typeface="Times New Roman" panose="02020603050405020304" pitchFamily="18" charset="0"/>
              </a:rPr>
              <a:t>, na základě kterého lze určit, zda se jedná o samostatné veřejné zakázky, či o jednu veřejnou zakázku rozdělenou na dílčí plnění.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Nehraje přitom roli, zda došlo k samostatným výběrovým řízením</a:t>
            </a:r>
            <a:r>
              <a:rPr lang="cs-CZ" sz="2200" dirty="0">
                <a:effectLst/>
                <a:latin typeface="Arial" panose="020B0604020202020204" pitchFamily="34" charset="0"/>
                <a:ea typeface="Calibri" panose="020F0502020204030204" pitchFamily="34" charset="0"/>
                <a:cs typeface="Times New Roman" panose="02020603050405020304" pitchFamily="18" charset="0"/>
              </a:rPr>
              <a:t> na dodavatele, </a:t>
            </a: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zda byly vydány k veřejným zakázkám samostatné dokumenty orgánů veřejné správy</a:t>
            </a:r>
            <a:r>
              <a:rPr lang="cs-CZ" sz="2200" dirty="0">
                <a:effectLst/>
                <a:latin typeface="Arial" panose="020B0604020202020204" pitchFamily="34" charset="0"/>
                <a:ea typeface="Calibri" panose="020F0502020204030204" pitchFamily="34" charset="0"/>
                <a:cs typeface="Times New Roman" panose="02020603050405020304" pitchFamily="18" charset="0"/>
              </a:rPr>
              <a:t> opravňující započetí plnění dle smluv. Rovněž tak </a:t>
            </a:r>
            <a:r>
              <a:rPr lang="cs-CZ" sz="2200" dirty="0">
                <a:solidFill>
                  <a:schemeClr val="accent4">
                    <a:lumMod val="60000"/>
                    <a:lumOff val="40000"/>
                  </a:schemeClr>
                </a:solidFill>
                <a:effectLst/>
                <a:latin typeface="Arial" panose="020B0604020202020204" pitchFamily="34" charset="0"/>
                <a:ea typeface="Calibri" panose="020F0502020204030204" pitchFamily="34" charset="0"/>
                <a:cs typeface="Times New Roman" panose="02020603050405020304" pitchFamily="18" charset="0"/>
              </a:rPr>
              <a:t>pouze omezený význam má skutečnost, zda je plnění na základě smluv fyzicky, technicky či organizačně rozdílné, oddělené či oddělitelné</a:t>
            </a:r>
            <a:r>
              <a:rPr lang="cs-CZ" sz="2200" dirty="0">
                <a:effectLst/>
                <a:latin typeface="Arial" panose="020B0604020202020204" pitchFamily="34" charset="0"/>
                <a:ea typeface="Calibri" panose="020F0502020204030204" pitchFamily="34" charset="0"/>
                <a:cs typeface="Times New Roman" panose="02020603050405020304" pitchFamily="18" charset="0"/>
              </a:rPr>
              <a:t>. (55)</a:t>
            </a: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57963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V šetřeném případě je zřejmé,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zadavatelovým cílem a záměrem obou dílčích veřejných zakázek bylo pořídit v rámci obnovy vozového parku za stávající vozidla nová vozidla,</a:t>
            </a:r>
            <a:r>
              <a:rPr lang="cs-CZ" sz="2200" dirty="0">
                <a:effectLst/>
                <a:latin typeface="Arial" panose="020B0604020202020204" pitchFamily="34" charset="0"/>
                <a:ea typeface="Calibri" panose="020F0502020204030204" pitchFamily="34" charset="0"/>
                <a:cs typeface="Times New Roman" panose="02020603050405020304" pitchFamily="18" charset="0"/>
              </a:rPr>
              <a:t> konkrétně osobní automobily pro potřeby přepravy managementu společnosti, přičemž této potřeby by nebylo možno zcela dosáhnout, pakliže by nedošlo k realizaci obou veřejných zakázek a nákupu obou osobních automobilů.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Společný záměr lze jednoznačně dovodit z </a:t>
            </a:r>
            <a:r>
              <a:rPr lang="cs-CZ" sz="2200" dirty="0">
                <a:effectLst/>
                <a:latin typeface="Arial" panose="020B0604020202020204" pitchFamily="34" charset="0"/>
                <a:ea typeface="Calibri" panose="020F0502020204030204" pitchFamily="34" charset="0"/>
                <a:cs typeface="Times New Roman" panose="02020603050405020304" pitchFamily="18" charset="0"/>
              </a:rPr>
              <a:t>vyjádření samotného zadavatele, který ve vyjádření k podnětu uvádí, že vycházel </a:t>
            </a:r>
            <a:r>
              <a:rPr lang="cs-CZ" sz="2200" i="1" dirty="0">
                <a:effectLst/>
                <a:latin typeface="Arial" panose="020B0604020202020204" pitchFamily="34" charset="0"/>
                <a:ea typeface="Calibri" panose="020F0502020204030204" pitchFamily="34" charset="0"/>
                <a:cs typeface="Times New Roman" panose="02020603050405020304" pitchFamily="18" charset="0"/>
              </a:rPr>
              <a:t>„(…) </a:t>
            </a:r>
            <a:r>
              <a:rPr lang="cs-CZ" sz="22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 plánu investic, který stanovil pořízení dvou manažerských vozidel </a:t>
            </a:r>
            <a:r>
              <a:rPr lang="cs-CZ" sz="2200" i="1" dirty="0">
                <a:effectLst/>
                <a:latin typeface="Arial" panose="020B0604020202020204" pitchFamily="34" charset="0"/>
                <a:ea typeface="Calibri" panose="020F0502020204030204" pitchFamily="34" charset="0"/>
                <a:cs typeface="Times New Roman" panose="02020603050405020304" pitchFamily="18" charset="0"/>
              </a:rPr>
              <a:t>(…)“</a:t>
            </a:r>
            <a:r>
              <a:rPr lang="cs-CZ" sz="2200" dirty="0">
                <a:effectLst/>
                <a:latin typeface="Arial" panose="020B0604020202020204" pitchFamily="34" charset="0"/>
                <a:ea typeface="Calibri" panose="020F0502020204030204" pitchFamily="34" charset="0"/>
                <a:cs typeface="Times New Roman" panose="02020603050405020304" pitchFamily="18" charset="0"/>
              </a:rPr>
              <a:t> a tyto nebyly pořizovány současně, neboť </a:t>
            </a:r>
            <a:r>
              <a:rPr lang="cs-CZ" sz="2200" i="1" dirty="0">
                <a:effectLst/>
                <a:latin typeface="Arial" panose="020B0604020202020204" pitchFamily="34" charset="0"/>
                <a:ea typeface="Calibri" panose="020F0502020204030204" pitchFamily="34" charset="0"/>
                <a:cs typeface="Times New Roman" panose="02020603050405020304" pitchFamily="18" charset="0"/>
              </a:rPr>
              <a:t>„[s]</a:t>
            </a:r>
            <a:r>
              <a:rPr lang="cs-CZ" sz="2200" i="1" dirty="0" err="1">
                <a:effectLst/>
                <a:latin typeface="Arial" panose="020B0604020202020204" pitchFamily="34" charset="0"/>
                <a:ea typeface="Calibri" panose="020F0502020204030204" pitchFamily="34" charset="0"/>
                <a:cs typeface="Times New Roman" panose="02020603050405020304" pitchFamily="18" charset="0"/>
              </a:rPr>
              <a:t>outěžením</a:t>
            </a:r>
            <a:r>
              <a:rPr lang="cs-CZ" sz="2200" i="1" dirty="0">
                <a:effectLst/>
                <a:latin typeface="Arial" panose="020B0604020202020204" pitchFamily="34" charset="0"/>
                <a:ea typeface="Calibri" panose="020F0502020204030204" pitchFamily="34" charset="0"/>
                <a:cs typeface="Times New Roman" panose="02020603050405020304" pitchFamily="18" charset="0"/>
              </a:rPr>
              <a:t> obou nákupů by se zadavatel vystavil riziku finanční újmy související s nepřidělením dotačních prostředků.“. </a:t>
            </a:r>
            <a:r>
              <a:rPr lang="cs-CZ" sz="2200" dirty="0">
                <a:effectLst/>
                <a:latin typeface="Arial" panose="020B0604020202020204" pitchFamily="34" charset="0"/>
                <a:ea typeface="Calibri" panose="020F0502020204030204" pitchFamily="34" charset="0"/>
                <a:cs typeface="Times New Roman" panose="02020603050405020304" pitchFamily="18" charset="0"/>
              </a:rPr>
              <a:t>Vzhledem k výše uvedenému, tedy jednotnému záměru zadavatele, což potvrdil i sám obviněný, – pořízení dvou vozidel pro potřeby managementu společnosti –Úřad konstatuje, že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veřejná zakázka č. 1 a č. 2 spolu tvoří jeden funkční celek</a:t>
            </a:r>
            <a:r>
              <a:rPr lang="cs-CZ" sz="2200" dirty="0">
                <a:effectLst/>
                <a:latin typeface="Arial" panose="020B0604020202020204" pitchFamily="34" charset="0"/>
                <a:ea typeface="Calibri" panose="020F0502020204030204" pitchFamily="34" charset="0"/>
                <a:cs typeface="Times New Roman" panose="02020603050405020304" pitchFamily="18" charset="0"/>
              </a:rPr>
              <a:t>, resp. jednu veřejnou zakázku. Z uvedeného je dle Úřadu zřejmé, že obviněný hodlal pořídit obě předmětná vozidla. (55)</a:t>
            </a: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415232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200" b="1" dirty="0">
                <a:effectLst/>
                <a:latin typeface="Arial" panose="020B0604020202020204" pitchFamily="34" charset="0"/>
                <a:ea typeface="Calibri" panose="020F0502020204030204" pitchFamily="34" charset="0"/>
                <a:cs typeface="Times New Roman" panose="02020603050405020304" pitchFamily="18" charset="0"/>
              </a:rPr>
              <a:t>K věcné souvislosti</a:t>
            </a:r>
            <a:r>
              <a:rPr lang="cs-CZ" sz="2200" dirty="0">
                <a:effectLst/>
                <a:latin typeface="Arial" panose="020B0604020202020204" pitchFamily="34" charset="0"/>
                <a:ea typeface="Calibri" panose="020F0502020204030204" pitchFamily="34" charset="0"/>
                <a:cs typeface="Times New Roman" panose="02020603050405020304" pitchFamily="18" charset="0"/>
              </a:rPr>
              <a:t> Úřad uvádí, že (…)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aby se optikou </a:t>
            </a:r>
            <a:r>
              <a:rPr lang="cs-CZ" sz="2200" dirty="0">
                <a:effectLst/>
                <a:latin typeface="Arial" panose="020B0604020202020204" pitchFamily="34" charset="0"/>
                <a:ea typeface="Calibri" panose="020F0502020204030204" pitchFamily="34" charset="0"/>
                <a:cs typeface="Times New Roman" panose="02020603050405020304" pitchFamily="18" charset="0"/>
              </a:rPr>
              <a:t>hlediska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věcné souvislosti </a:t>
            </a:r>
            <a:r>
              <a:rPr lang="cs-CZ" sz="2200" dirty="0">
                <a:effectLst/>
                <a:latin typeface="Arial" panose="020B0604020202020204" pitchFamily="34" charset="0"/>
                <a:ea typeface="Calibri" panose="020F0502020204030204" pitchFamily="34" charset="0"/>
                <a:cs typeface="Times New Roman" panose="02020603050405020304" pitchFamily="18" charset="0"/>
              </a:rPr>
              <a:t>v praxi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jednalo o jedinou veřejnou zakázku</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musí předmět plnění, byť zadavatelem úmyslně nebo neúmyslně rozdělený do více veřejných zakázek, vykazovat znaky totožnosti či alespoň obdobnosti</a:t>
            </a:r>
            <a:r>
              <a:rPr lang="cs-CZ" sz="2200" dirty="0">
                <a:effectLst/>
                <a:latin typeface="Arial" panose="020B0604020202020204" pitchFamily="34" charset="0"/>
                <a:ea typeface="Calibri" panose="020F0502020204030204" pitchFamily="34" charset="0"/>
                <a:cs typeface="Times New Roman" panose="02020603050405020304" pitchFamily="18" charset="0"/>
              </a:rPr>
              <a:t>. V obou veřejných zakázkách představoval předmět plnění pořízení osobního automobilu a s ním spojené provádění provozních a záručních servisních prací. (…) Krajský soud v Brně ve svém rozsudku 29 </a:t>
            </a:r>
            <a:r>
              <a:rPr lang="cs-CZ" sz="2200" dirty="0" err="1">
                <a:effectLst/>
                <a:latin typeface="Arial" panose="020B0604020202020204" pitchFamily="34" charset="0"/>
                <a:ea typeface="Calibri" panose="020F0502020204030204" pitchFamily="34" charset="0"/>
                <a:cs typeface="Times New Roman" panose="02020603050405020304" pitchFamily="18" charset="0"/>
              </a:rPr>
              <a:t>Af</a:t>
            </a:r>
            <a:r>
              <a:rPr lang="cs-CZ" sz="2200" dirty="0">
                <a:effectLst/>
                <a:latin typeface="Arial" panose="020B0604020202020204" pitchFamily="34" charset="0"/>
                <a:ea typeface="Calibri" panose="020F0502020204030204" pitchFamily="34" charset="0"/>
                <a:cs typeface="Times New Roman" panose="02020603050405020304" pitchFamily="18" charset="0"/>
              </a:rPr>
              <a:t> 50/2015-53 ze dne 27. 2. 2018 konstatoval, že </a:t>
            </a:r>
            <a:r>
              <a:rPr lang="cs-CZ" sz="2200" i="1" dirty="0">
                <a:effectLst/>
                <a:latin typeface="Arial" panose="020B0604020202020204" pitchFamily="34" charset="0"/>
                <a:ea typeface="Calibri" panose="020F0502020204030204" pitchFamily="34" charset="0"/>
                <a:cs typeface="Times New Roman" panose="02020603050405020304" pitchFamily="18" charset="0"/>
              </a:rPr>
              <a:t>„[k] závěru </a:t>
            </a:r>
            <a:r>
              <a:rPr lang="cs-CZ" sz="22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 existenci věcné souvislosti plnění postačí, že plnění byla charakteru obdobného</a:t>
            </a:r>
            <a:r>
              <a:rPr lang="cs-CZ" sz="2200" i="1" dirty="0">
                <a:effectLst/>
                <a:latin typeface="Arial" panose="020B0604020202020204" pitchFamily="34" charset="0"/>
                <a:ea typeface="Calibri" panose="020F0502020204030204" pitchFamily="34" charset="0"/>
                <a:cs typeface="Times New Roman" panose="02020603050405020304" pitchFamily="18" charset="0"/>
              </a:rPr>
              <a:t>. </a:t>
            </a:r>
            <a:r>
              <a:rPr lang="cs-CZ" sz="2200" i="1"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Za srovnatelná plnění lze považovat taková plnění, u kterých po vzájemném srovnání shod a rozdílů převažují vzájemné shodné znaky </a:t>
            </a:r>
            <a:r>
              <a:rPr lang="cs-CZ" sz="2200" i="1" dirty="0">
                <a:effectLst/>
                <a:latin typeface="Arial" panose="020B0604020202020204" pitchFamily="34" charset="0"/>
                <a:ea typeface="Calibri" panose="020F0502020204030204" pitchFamily="34" charset="0"/>
                <a:cs typeface="Times New Roman" panose="02020603050405020304" pitchFamily="18" charset="0"/>
              </a:rPr>
              <a:t>(…).“</a:t>
            </a:r>
            <a:r>
              <a:rPr lang="cs-CZ" sz="2200" dirty="0">
                <a:effectLst/>
                <a:latin typeface="Arial" panose="020B0604020202020204" pitchFamily="34" charset="0"/>
                <a:ea typeface="Calibri" panose="020F0502020204030204" pitchFamily="34" charset="0"/>
                <a:cs typeface="Times New Roman" panose="02020603050405020304" pitchFamily="18" charset="0"/>
              </a:rPr>
              <a:t> Z uvedeného je zřejmé, že pro naplnění podmínky věcné souvislosti není nezbytné poptávat zcela totožné plnění, jak se zřejmě domnívá obviněný. (56)</a:t>
            </a: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83108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K argumentaci obviněného, že k uzavření smluv č. 1 a č. 2 docházelo v různých letech, a realizace zadávacích řízení vychází z účetního (tj. v případě obviněného kalendářního) roku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uvádí, že účetní období může být indikátorem časové souvislosti</a:t>
            </a:r>
            <a:r>
              <a:rPr lang="cs-CZ" sz="2200" dirty="0">
                <a:effectLst/>
                <a:latin typeface="Arial" panose="020B0604020202020204" pitchFamily="34" charset="0"/>
                <a:ea typeface="Calibri" panose="020F0502020204030204" pitchFamily="34" charset="0"/>
                <a:cs typeface="Times New Roman" panose="02020603050405020304" pitchFamily="18" charset="0"/>
              </a:rPr>
              <a:t>, nicméně skutečnost, že v posuzované věci obviněný uzavřel dvě smlouvy v různých účetních obdobích, není vždy zcela relevantní. K tomu srov. např. rozhodnutí předsedy Úřadu ze dne 13. 8. 2019 č. j. ÚOHS-R0103/2019/VZ-22346/2019/323/</a:t>
            </a:r>
            <a:r>
              <a:rPr lang="cs-CZ" sz="2200" dirty="0" err="1">
                <a:effectLst/>
                <a:latin typeface="Arial" panose="020B0604020202020204" pitchFamily="34" charset="0"/>
                <a:ea typeface="Calibri" panose="020F0502020204030204" pitchFamily="34" charset="0"/>
                <a:cs typeface="Times New Roman" panose="02020603050405020304" pitchFamily="18" charset="0"/>
              </a:rPr>
              <a:t>PBl</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„Časová souvislost může v určitých případech činit i několik let, zejména pokud bude prokázáno, že zadavatel již v okamžiku zahájení první veřejné zakázky věděl či alespoň mohl důvodně předpokládat, že bude následně zadávat plnění (veřejnou zakázku), které s první veřejnou zakázkou tvoří jeden funkční celek.“. </a:t>
            </a:r>
            <a:r>
              <a:rPr lang="cs-CZ" sz="2200" i="1" dirty="0">
                <a:effectLst/>
                <a:latin typeface="Arial" panose="020B0604020202020204" pitchFamily="34" charset="0"/>
                <a:ea typeface="Calibri" panose="020F0502020204030204" pitchFamily="34" charset="0"/>
                <a:cs typeface="Times New Roman" panose="02020603050405020304" pitchFamily="18" charset="0"/>
              </a:rPr>
              <a:t>(61)</a:t>
            </a: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05805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latin typeface="Arial" panose="020B0604020202020204" pitchFamily="34" charset="0"/>
                <a:ea typeface="Calibri" panose="020F0502020204030204" pitchFamily="34" charset="0"/>
                <a:cs typeface="Times New Roman" panose="02020603050405020304" pitchFamily="18" charset="0"/>
              </a:rPr>
              <a:t>Určení druhu VZ</a:t>
            </a:r>
            <a:endParaRPr lang="cs-CZ" sz="18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658898769"/>
              </p:ext>
            </p:extLst>
          </p:nvPr>
        </p:nvGraphicFramePr>
        <p:xfrm>
          <a:off x="0" y="621005"/>
          <a:ext cx="9144000" cy="3815777"/>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59394">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 zn. ÚOHS-S0221/2023/VZ, č. j. ÚOHS-14970/2023/500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259394">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https://www.uohs.cz/cs/verejne-zakazky/sbirky-rozhodnuti/detail-18893.html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259394">
                <a:tc>
                  <a:txBody>
                    <a:bodyPr/>
                    <a:lstStyle/>
                    <a:p>
                      <a:pPr algn="just">
                        <a:lnSpc>
                          <a:spcPct val="107000"/>
                        </a:lnSpc>
                        <a:spcAft>
                          <a:spcPts val="800"/>
                        </a:spcAft>
                      </a:pPr>
                      <a:r>
                        <a:rPr lang="cs-CZ"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Zajištění pracovníků pro výkopové práce, dokumentační, koordinační a zpracovatelské práce na záchranném archeologickém výzkumu při akci</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259394">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28. 4.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41778">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Ústav archeologické památkové péče středních Čech, příspěvková organizace</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775156">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přestupku podle § 268 odst. 1 písm. a) ZZVZ tím, že nedodržel pravidlo pro zadání veřejné zakázky stanovené v § 2 odst. 3 ZZVZ, když veřejnou zakázku zadal v rozporu s § 15 odst. 1 a 3 ZZVZ jako veřejnou zakázku malého rozsahu na stavební práce mimo zadávací řízení…</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28789679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buFont typeface="Arial" panose="020B0604020202020204" pitchFamily="34" charset="0"/>
              <a:buChar char="•"/>
            </a:pPr>
            <a:r>
              <a:rPr lang="cs-CZ" sz="2400" dirty="0">
                <a:latin typeface="Arial" panose="020B0604020202020204" pitchFamily="34" charset="0"/>
                <a:cs typeface="Arial" panose="020B0604020202020204" pitchFamily="34" charset="0"/>
              </a:rPr>
              <a:t>Zadavatel uzavřel smlouvu pro zajištění záchranného archeologického výzkumu na stavbě „Bytové domy Rezidence Radimova“,</a:t>
            </a:r>
          </a:p>
          <a:p>
            <a:pPr algn="just">
              <a:buFont typeface="Arial" panose="020B0604020202020204" pitchFamily="34" charset="0"/>
              <a:buChar char="•"/>
            </a:pPr>
            <a:r>
              <a:rPr lang="cs-CZ" sz="2400" dirty="0">
                <a:latin typeface="Arial" panose="020B0604020202020204" pitchFamily="34" charset="0"/>
                <a:cs typeface="Arial" panose="020B0604020202020204" pitchFamily="34" charset="0"/>
              </a:rPr>
              <a:t>dle zadavatele byl zhotovitel stavebních prací v rámci archeologického výzkumu vybrán na základě průzkumu trhu,</a:t>
            </a:r>
          </a:p>
          <a:p>
            <a:pPr algn="just">
              <a:buFont typeface="Arial" panose="020B0604020202020204" pitchFamily="34" charset="0"/>
              <a:buChar char="•"/>
            </a:pPr>
            <a:r>
              <a:rPr lang="cs-CZ" sz="2400" dirty="0">
                <a:latin typeface="Arial" panose="020B0604020202020204" pitchFamily="34" charset="0"/>
                <a:cs typeface="Arial" panose="020B0604020202020204" pitchFamily="34" charset="0"/>
              </a:rPr>
              <a:t>mimo zadávací řízení, neboť předpokládaná hodnota stavebních prací nedosáhla limitu 6 miliónů Kč bez DPH.</a:t>
            </a:r>
          </a:p>
          <a:p>
            <a:pPr algn="just">
              <a:buFont typeface="Arial" panose="020B0604020202020204" pitchFamily="34" charset="0"/>
              <a:buChar char="•"/>
            </a:pPr>
            <a:r>
              <a:rPr lang="cs-CZ" sz="2400" dirty="0">
                <a:latin typeface="Arial" panose="020B0604020202020204" pitchFamily="34" charset="0"/>
                <a:cs typeface="Arial" panose="020B0604020202020204" pitchFamily="34" charset="0"/>
              </a:rPr>
              <a:t>Dle zadavatele převažující náklady na výkopové práce v rámci stavební jámy určují charakter zakázky jako stavební.</a:t>
            </a: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282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1800" b="1" dirty="0">
                <a:latin typeface="Arial" panose="020B0604020202020204" pitchFamily="34" charset="0"/>
                <a:cs typeface="Arial" panose="020B0604020202020204" pitchFamily="34" charset="0"/>
              </a:rPr>
              <a:t>Právní úprava: </a:t>
            </a:r>
          </a:p>
          <a:p>
            <a:pPr marL="0" indent="0" algn="just">
              <a:buNone/>
            </a:pPr>
            <a:r>
              <a:rPr lang="cs-CZ" sz="1800" b="1" dirty="0">
                <a:latin typeface="Arial" panose="020B0604020202020204" pitchFamily="34" charset="0"/>
                <a:cs typeface="Arial" panose="020B0604020202020204" pitchFamily="34" charset="0"/>
              </a:rPr>
              <a:t>§ 14 ZZVZ</a:t>
            </a:r>
          </a:p>
          <a:p>
            <a:pPr marL="0" indent="0" algn="just">
              <a:buNone/>
            </a:pPr>
            <a:r>
              <a:rPr lang="cs-CZ" sz="1800" dirty="0">
                <a:latin typeface="Arial" panose="020B0604020202020204" pitchFamily="34" charset="0"/>
                <a:cs typeface="Arial" panose="020B0604020202020204" pitchFamily="34" charset="0"/>
              </a:rPr>
              <a:t>(3) Veřejnou zakázkou na stavební práce je veřejná zakázka, jejímž předmětem je</a:t>
            </a:r>
          </a:p>
          <a:p>
            <a:pPr marL="804863" indent="-449263" algn="just">
              <a:buNone/>
            </a:pPr>
            <a:r>
              <a:rPr lang="cs-CZ" sz="1800" dirty="0">
                <a:latin typeface="Arial" panose="020B0604020202020204" pitchFamily="34" charset="0"/>
                <a:cs typeface="Arial" panose="020B0604020202020204" pitchFamily="34" charset="0"/>
              </a:rPr>
              <a:t>a) poskytnutí činnosti uvedené v oddílu 45 hlavního slovníku jednotného klasifikačního systému pro účely veřejných zakázek podle přímo použitelného předpisu Evropské unie,</a:t>
            </a:r>
          </a:p>
          <a:p>
            <a:pPr marL="804863" indent="-449263" algn="just">
              <a:buNone/>
            </a:pPr>
            <a:r>
              <a:rPr lang="cs-CZ" sz="1800" dirty="0">
                <a:latin typeface="Arial" panose="020B0604020202020204" pitchFamily="34" charset="0"/>
                <a:cs typeface="Arial" panose="020B0604020202020204" pitchFamily="34" charset="0"/>
              </a:rPr>
              <a:t>b) zhotovení stavby, nebo</a:t>
            </a:r>
          </a:p>
          <a:p>
            <a:pPr marL="804863" indent="-449263" algn="just">
              <a:buNone/>
            </a:pPr>
            <a:r>
              <a:rPr lang="cs-CZ" sz="1800" dirty="0">
                <a:latin typeface="Arial" panose="020B0604020202020204" pitchFamily="34" charset="0"/>
                <a:cs typeface="Arial" panose="020B0604020202020204" pitchFamily="34" charset="0"/>
              </a:rPr>
              <a:t>c) poskytnutí souvisejících projektových činností, pokud jsou zadávány společně se stavebními pracemi podle písmene a) nebo b).</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15 ZZVZ</a:t>
            </a:r>
          </a:p>
          <a:p>
            <a:pPr marR="0" lvl="0" algn="just" defTabSz="914400" rtl="0" eaLnBrk="1" fontAlgn="auto" latinLnBrk="0" hangingPunct="1">
              <a:lnSpc>
                <a:spcPct val="100000"/>
              </a:lnSpc>
              <a:spcBef>
                <a:spcPct val="20000"/>
              </a:spcBef>
              <a:spcAft>
                <a:spcPts val="0"/>
              </a:spcAft>
              <a:buClrTx/>
              <a:buSzTx/>
              <a:buFont typeface="Arial" pitchFamily="34" charset="0"/>
              <a:buAutoNum type="arabicParenBoth"/>
              <a:tabLst/>
              <a:defRPr/>
            </a:pPr>
            <a:r>
              <a:rPr kumimoji="0" lang="cs-CZ" sz="18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Veřejné zakázky, které v sobě zahrnují více druhů veřejných zakázek, se zadávají v souladu s pravidly platnými pro druh veřejné zakázky odpovídající hlavnímu předmětu této veřejné zakázky.</a:t>
            </a:r>
          </a:p>
          <a:p>
            <a:pPr marR="0" lvl="0" algn="just" defTabSz="914400" rtl="0" eaLnBrk="1" fontAlgn="auto" latinLnBrk="0" hangingPunct="1">
              <a:lnSpc>
                <a:spcPct val="100000"/>
              </a:lnSpc>
              <a:spcBef>
                <a:spcPct val="20000"/>
              </a:spcBef>
              <a:spcAft>
                <a:spcPts val="0"/>
              </a:spcAft>
              <a:buClrTx/>
              <a:buSzTx/>
              <a:buFont typeface="Arial" pitchFamily="34" charset="0"/>
              <a:buAutoNum type="arabicParenBoth"/>
              <a:tabLst/>
              <a:defRPr/>
            </a:pPr>
            <a:r>
              <a:rPr kumimoji="0" lang="cs-CZ" sz="18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Obsahují-li veřejné zakázky dodávky i služby a nejedná se o veřejnou zakázku na stavební práce, určí se hlavní předmět podle části předmětu veřejné zakázky s vyšší předpokládanou hodnotou.</a:t>
            </a:r>
          </a:p>
          <a:p>
            <a:pPr marR="0" lvl="0" algn="just" defTabSz="914400" rtl="0" eaLnBrk="1" fontAlgn="auto" latinLnBrk="0" hangingPunct="1">
              <a:lnSpc>
                <a:spcPct val="100000"/>
              </a:lnSpc>
              <a:spcBef>
                <a:spcPct val="20000"/>
              </a:spcBef>
              <a:spcAft>
                <a:spcPts val="0"/>
              </a:spcAft>
              <a:buClrTx/>
              <a:buSzTx/>
              <a:buFont typeface="Arial" pitchFamily="34" charset="0"/>
              <a:buAutoNum type="arabicParenBoth"/>
              <a:tabLst/>
              <a:defRPr/>
            </a:pPr>
            <a:r>
              <a:rPr kumimoji="0" lang="cs-CZ" sz="18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 ostatních případech se hlavní předmět určí podle základního účelu veřejné zakázky.</a:t>
            </a:r>
          </a:p>
          <a:p>
            <a:pPr marL="0" marR="0" lvl="0" indent="0" algn="ctr" defTabSz="914400" rtl="0" eaLnBrk="1" fontAlgn="auto" latinLnBrk="0" hangingPunct="1">
              <a:lnSpc>
                <a:spcPct val="100000"/>
              </a:lnSpc>
              <a:spcBef>
                <a:spcPct val="20000"/>
              </a:spcBef>
              <a:spcAft>
                <a:spcPts val="0"/>
              </a:spcAft>
              <a:buClrTx/>
              <a:buSzTx/>
              <a:buNone/>
              <a:tabLst/>
              <a:defRPr/>
            </a:pPr>
            <a:r>
              <a:rPr lang="cs-CZ" sz="1800" dirty="0">
                <a:solidFill>
                  <a:prstClr val="black"/>
                </a:solidFill>
                <a:latin typeface="Arial" panose="020B0604020202020204" pitchFamily="34" charset="0"/>
                <a:cs typeface="Arial" panose="020B0604020202020204" pitchFamily="34" charset="0"/>
              </a:rPr>
              <a:t>X</a:t>
            </a:r>
            <a:endParaRPr kumimoji="0" lang="cs-CZ" sz="18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71463" indent="-271463" algn="ctr">
              <a:buNone/>
            </a:pPr>
            <a:r>
              <a:rPr lang="cs-CZ" sz="1800" dirty="0">
                <a:solidFill>
                  <a:srgbClr val="FF0000"/>
                </a:solidFill>
                <a:latin typeface="Arial" panose="020B0604020202020204" pitchFamily="34" charset="0"/>
                <a:cs typeface="Arial" panose="020B0604020202020204" pitchFamily="34" charset="0"/>
              </a:rPr>
              <a:t>§ 32 a § 210 ZZVZ</a:t>
            </a:r>
          </a:p>
        </p:txBody>
      </p:sp>
    </p:spTree>
    <p:extLst>
      <p:ext uri="{BB962C8B-B14F-4D97-AF65-F5344CB8AC3E}">
        <p14:creationId xmlns:p14="http://schemas.microsoft.com/office/powerpoint/2010/main" val="8707344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Co se týče tvrzení obviněného, že </a:t>
            </a:r>
            <a:r>
              <a:rPr lang="cs-CZ" sz="2000" i="1" dirty="0">
                <a:effectLst/>
                <a:latin typeface="Arial" panose="020B0604020202020204" pitchFamily="34" charset="0"/>
                <a:ea typeface="Calibri" panose="020F0502020204030204" pitchFamily="34" charset="0"/>
                <a:cs typeface="Times New Roman" panose="02020603050405020304" pitchFamily="18" charset="0"/>
              </a:rPr>
              <a:t>„[s]</a:t>
            </a:r>
            <a:r>
              <a:rPr lang="cs-CZ" sz="2000" i="1" dirty="0" err="1">
                <a:effectLst/>
                <a:latin typeface="Arial" panose="020B0604020202020204" pitchFamily="34" charset="0"/>
                <a:ea typeface="Calibri" panose="020F0502020204030204" pitchFamily="34" charset="0"/>
                <a:cs typeface="Times New Roman" panose="02020603050405020304" pitchFamily="18" charset="0"/>
              </a:rPr>
              <a:t>polečný</a:t>
            </a:r>
            <a:r>
              <a:rPr lang="cs-CZ" sz="2000" i="1" dirty="0">
                <a:effectLst/>
                <a:latin typeface="Arial" panose="020B0604020202020204" pitchFamily="34" charset="0"/>
                <a:ea typeface="Calibri" panose="020F0502020204030204" pitchFamily="34" charset="0"/>
                <a:cs typeface="Times New Roman" panose="02020603050405020304" pitchFamily="18" charset="0"/>
              </a:rPr>
              <a:t> slovník pro veřejné zakázky (CPV) uvádí výkopové práce na archeologických nalezištích pod kódem 45112450-4 v kategorii stavebních prací, z toho vycházíme při určení charakteru zakázky“</a:t>
            </a:r>
            <a:r>
              <a:rPr lang="cs-CZ" sz="2000" dirty="0">
                <a:effectLst/>
                <a:latin typeface="Arial" panose="020B0604020202020204" pitchFamily="34" charset="0"/>
                <a:ea typeface="Calibri" panose="020F0502020204030204" pitchFamily="34" charset="0"/>
                <a:cs typeface="Times New Roman" panose="02020603050405020304" pitchFamily="18" charset="0"/>
              </a:rPr>
              <a:t> (viz bod 84. odůvodnění tohoto příkazu), Úřad konstatuje, že dává obviněnému za pravdu v tomu, že společný slovník pro veřejné zakázky obsahuje pod stavebními pracemi předmětný CPV kód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„45112450-4 Výkopové práce na archeologických nalezištích</a:t>
            </a:r>
            <a:r>
              <a:rPr lang="cs-CZ" sz="2000" dirty="0">
                <a:effectLst/>
                <a:latin typeface="Arial" panose="020B0604020202020204" pitchFamily="34" charset="0"/>
                <a:ea typeface="Calibri" panose="020F0502020204030204" pitchFamily="34" charset="0"/>
                <a:cs typeface="Times New Roman" panose="02020603050405020304" pitchFamily="18" charset="0"/>
              </a:rPr>
              <a:t>“, nicméně pod tímto si lze dle Úřadu představit zejm. právě práce skrývkové, jež však nejsou předmětem plnění plynoucím ze smlouvy o dílo, nikoliv vlastní odborné archeologické služby spočívající mj. v samotném odkryvu archeologických situací a nálezů a zpracování příslušné dokumentace, jež jsou dle Úřadu naopak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podřaditelné</a:t>
            </a:r>
            <a:r>
              <a:rPr lang="cs-CZ" sz="2000" dirty="0">
                <a:effectLst/>
                <a:latin typeface="Arial" panose="020B0604020202020204" pitchFamily="34" charset="0"/>
                <a:ea typeface="Calibri" panose="020F0502020204030204" pitchFamily="34" charset="0"/>
                <a:cs typeface="Times New Roman" panose="02020603050405020304" pitchFamily="18" charset="0"/>
              </a:rPr>
              <a:t> pod CPV kód „71351914-3 Archeologické služby“ definující veřejné zakázky na služby. Nadto je třeba zopakovat,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 kdyby byly součástí plnění dle smlouvy o dílo i některé (výkopové) stavební práce spadající pod zadavatelem uvedený CPV kód</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pak tato skutečnost i tak nemůže ovlivnit určení hlavního předmětu veřejné zakázky,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neboť základním účelem této zakázky je zjevně poskytnutí odborných archeologických služeb při provádění záchranného archeologického výzkumu.</a:t>
            </a:r>
            <a:r>
              <a:rPr lang="cs-CZ" sz="2000" dirty="0">
                <a:effectLst/>
                <a:latin typeface="Arial" panose="020B0604020202020204" pitchFamily="34" charset="0"/>
                <a:ea typeface="Calibri" panose="020F0502020204030204" pitchFamily="34" charset="0"/>
                <a:cs typeface="Times New Roman" panose="02020603050405020304" pitchFamily="18" charset="0"/>
              </a:rPr>
              <a:t> (129)</a:t>
            </a:r>
          </a:p>
        </p:txBody>
      </p:sp>
    </p:spTree>
    <p:extLst>
      <p:ext uri="{BB962C8B-B14F-4D97-AF65-F5344CB8AC3E}">
        <p14:creationId xmlns:p14="http://schemas.microsoft.com/office/powerpoint/2010/main" val="2669385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400" b="1" dirty="0">
                <a:latin typeface="Arial" panose="020B0604020202020204" pitchFamily="34" charset="0"/>
                <a:cs typeface="Arial" panose="020B0604020202020204" pitchFamily="34" charset="0"/>
              </a:rPr>
              <a:t>Argumentace zadavatele:</a:t>
            </a:r>
            <a:endParaRPr lang="cs-CZ" sz="24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jednotliví členové realizačního týmu, u kterých je daný požadavek stanoven, se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podílí na různých činnostech spočívajících v řízení týmu, orientaci ve výhradně česky psaných dokumentech </a:t>
            </a:r>
            <a:r>
              <a:rPr lang="cs-CZ" sz="2400" dirty="0">
                <a:effectLst/>
                <a:latin typeface="Arial" panose="020B0604020202020204" pitchFamily="34" charset="0"/>
                <a:ea typeface="Calibri" panose="020F0502020204030204" pitchFamily="34" charset="0"/>
                <a:cs typeface="Times New Roman" panose="02020603050405020304" pitchFamily="18" charset="0"/>
              </a:rPr>
              <a:t>(vyhlášky, zákony apod.) nebo v časté (telefonní) komunikaci se zástupci zadavatele, kdy u všech těchto činností je potřeba postupovat operativně a efektivně.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Přítomnost tlumočníka tak dle zadavatele nemůže naplnit požadavek na rychlou a efektivní komunikaci, při které bude potřeba operativně vyřešit určitý problém.</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758854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latin typeface="Arial" panose="020B0604020202020204" pitchFamily="34" charset="0"/>
                <a:ea typeface="Calibri" panose="020F0502020204030204" pitchFamily="34" charset="0"/>
                <a:cs typeface="Times New Roman" panose="02020603050405020304" pitchFamily="18" charset="0"/>
              </a:rPr>
              <a:t>Rámcová dohoda</a:t>
            </a:r>
            <a:endParaRPr lang="cs-CZ" sz="18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334443811"/>
              </p:ext>
            </p:extLst>
          </p:nvPr>
        </p:nvGraphicFramePr>
        <p:xfrm>
          <a:off x="0" y="621005"/>
          <a:ext cx="9144000" cy="2892498"/>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59394">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 zn. ÚOHS-R0031/2023/VZ, č. j. ÚOHS-15685/2023/161</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259394">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https://www.uohs.cz/cs/verejne-zakazky/sbirky-rozhodnuti/detail-18878.html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259394">
                <a:tc>
                  <a:txBody>
                    <a:bodyPr/>
                    <a:lstStyle/>
                    <a:p>
                      <a:pPr algn="just">
                        <a:lnSpc>
                          <a:spcPct val="107000"/>
                        </a:lnSpc>
                        <a:spcAft>
                          <a:spcPts val="800"/>
                        </a:spcAft>
                      </a:pPr>
                      <a:r>
                        <a:rPr lang="cs-CZ"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Dodávka motorové nafty - 2. vyhlášení</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259394">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28. 4.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41778">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Plzeňské městské dopravní podniky, a.s.</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775156">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Rozhodnutí </a:t>
                      </a:r>
                      <a:r>
                        <a:rPr lang="cs-CZ" sz="2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zn. ÚOHS-S0539/2022/VZ, č. j. ÚOHS-06432/2023/500 ze dne 14. 2. 2023 ruším a správní řízení zastavuji…</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17124991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r>
              <a:rPr lang="cs-CZ" sz="2400" dirty="0">
                <a:latin typeface="Arial" panose="020B0604020202020204" pitchFamily="34" charset="0"/>
                <a:cs typeface="Arial" panose="020B0604020202020204" pitchFamily="34" charset="0"/>
              </a:rPr>
              <a:t>Zadavatel poptával motorovou naftu, </a:t>
            </a:r>
          </a:p>
          <a:p>
            <a:pPr algn="just"/>
            <a:r>
              <a:rPr lang="cs-CZ" sz="2400" dirty="0">
                <a:latin typeface="Arial" panose="020B0604020202020204" pitchFamily="34" charset="0"/>
                <a:cs typeface="Arial" panose="020B0604020202020204" pitchFamily="34" charset="0"/>
              </a:rPr>
              <a:t>uvedl PH </a:t>
            </a:r>
            <a:r>
              <a:rPr lang="cs-CZ" sz="2400" dirty="0">
                <a:latin typeface="Arial" panose="020B0604020202020204" pitchFamily="34" charset="0"/>
                <a:ea typeface="Calibri" panose="020F0502020204030204" pitchFamily="34" charset="0"/>
                <a:cs typeface="Times New Roman" panose="02020603050405020304" pitchFamily="18" charset="0"/>
              </a:rPr>
              <a:t>154 480 000 Kč bez DPH,</a:t>
            </a:r>
            <a:endParaRPr lang="cs-CZ" sz="24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cs-CZ" sz="2400" dirty="0">
                <a:latin typeface="Arial" panose="020B0604020202020204" pitchFamily="34" charset="0"/>
                <a:cs typeface="Arial" panose="020B0604020202020204" pitchFamily="34" charset="0"/>
              </a:rPr>
              <a:t>hodlal uzavřít PD s jedním dodavatelem bez obnovení soutěže,</a:t>
            </a:r>
          </a:p>
          <a:p>
            <a:pPr algn="just">
              <a:buFont typeface="Arial" panose="020B0604020202020204" pitchFamily="34" charset="0"/>
              <a:buChar char="•"/>
            </a:pPr>
            <a:r>
              <a:rPr lang="cs-CZ" sz="2400" dirty="0">
                <a:latin typeface="Arial" panose="020B0604020202020204" pitchFamily="34" charset="0"/>
                <a:cs typeface="Times New Roman" panose="02020603050405020304" pitchFamily="18" charset="0"/>
              </a:rPr>
              <a:t>byla uvedena cena za 1 l nafty,</a:t>
            </a:r>
          </a:p>
          <a:p>
            <a:pPr algn="just">
              <a:buFont typeface="Arial" panose="020B0604020202020204" pitchFamily="34" charset="0"/>
              <a:buChar char="•"/>
            </a:pPr>
            <a:r>
              <a:rPr lang="cs-CZ" sz="2400" dirty="0">
                <a:latin typeface="Arial" panose="020B0604020202020204" pitchFamily="34" charset="0"/>
                <a:cs typeface="Times New Roman" panose="02020603050405020304" pitchFamily="18" charset="0"/>
              </a:rPr>
              <a:t>v ZD bylo uvedeno pouze orientační množství dodávek týden / rok.</a:t>
            </a:r>
          </a:p>
          <a:p>
            <a:pPr marL="0" indent="0" algn="just">
              <a:lnSpc>
                <a:spcPct val="107000"/>
              </a:lnSpc>
              <a:spcAft>
                <a:spcPts val="800"/>
              </a:spcAft>
              <a:buNone/>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45372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endParaRPr lang="cs-CZ" sz="24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dále uvedl,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že v souladu s rozhodnutím Soudního dvora EU </a:t>
            </a:r>
            <a:r>
              <a:rPr lang="cs-CZ" sz="2400" dirty="0">
                <a:effectLst/>
                <a:latin typeface="Arial" panose="020B0604020202020204" pitchFamily="34" charset="0"/>
                <a:ea typeface="Calibri" panose="020F0502020204030204" pitchFamily="34" charset="0"/>
                <a:cs typeface="Times New Roman" panose="02020603050405020304" pitchFamily="18" charset="0"/>
              </a:rPr>
              <a:t>o předběžné otázce na základě žádosti dánského soudu ve věci C-23/20 </a:t>
            </a:r>
            <a:r>
              <a:rPr lang="cs-CZ" sz="2400" dirty="0" err="1">
                <a:effectLst/>
                <a:latin typeface="Arial" panose="020B0604020202020204" pitchFamily="34" charset="0"/>
                <a:ea typeface="Calibri" panose="020F0502020204030204" pitchFamily="34" charset="0"/>
                <a:cs typeface="Times New Roman" panose="02020603050405020304" pitchFamily="18" charset="0"/>
              </a:rPr>
              <a:t>Simonsen</a:t>
            </a:r>
            <a:r>
              <a:rPr lang="cs-CZ" sz="2400" dirty="0">
                <a:effectLst/>
                <a:latin typeface="Arial" panose="020B0604020202020204" pitchFamily="34" charset="0"/>
                <a:ea typeface="Calibri" panose="020F0502020204030204" pitchFamily="34" charset="0"/>
                <a:cs typeface="Times New Roman" panose="02020603050405020304" pitchFamily="18" charset="0"/>
              </a:rPr>
              <a:t> &amp; </a:t>
            </a:r>
            <a:r>
              <a:rPr lang="cs-CZ" sz="2400" dirty="0" err="1">
                <a:effectLst/>
                <a:latin typeface="Arial" panose="020B0604020202020204" pitchFamily="34" charset="0"/>
                <a:ea typeface="Calibri" panose="020F0502020204030204" pitchFamily="34" charset="0"/>
                <a:cs typeface="Times New Roman" panose="02020603050405020304" pitchFamily="18" charset="0"/>
              </a:rPr>
              <a:t>Weel</a:t>
            </a:r>
            <a:r>
              <a:rPr lang="cs-CZ" sz="2400" dirty="0">
                <a:effectLst/>
                <a:latin typeface="Arial" panose="020B0604020202020204" pitchFamily="34" charset="0"/>
                <a:ea typeface="Calibri" panose="020F0502020204030204" pitchFamily="34" charset="0"/>
                <a:cs typeface="Times New Roman" panose="02020603050405020304" pitchFamily="18" charset="0"/>
              </a:rPr>
              <a:t> A/S ze dne 17. 6. 2021 (dále jen </a:t>
            </a:r>
            <a:r>
              <a:rPr lang="cs-CZ" sz="2400" b="1" dirty="0">
                <a:effectLst/>
                <a:latin typeface="Arial" panose="020B0604020202020204" pitchFamily="34" charset="0"/>
                <a:ea typeface="Calibri" panose="020F0502020204030204" pitchFamily="34" charset="0"/>
                <a:cs typeface="Times New Roman" panose="02020603050405020304" pitchFamily="18" charset="0"/>
              </a:rPr>
              <a:t>„</a:t>
            </a:r>
            <a:r>
              <a:rPr lang="cs-CZ"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rozsudek </a:t>
            </a:r>
            <a:r>
              <a:rPr lang="cs-CZ" sz="2400" b="1"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Simonsen</a:t>
            </a:r>
            <a:r>
              <a:rPr lang="cs-CZ" sz="2400" b="1" dirty="0">
                <a:effectLst/>
                <a:latin typeface="Arial" panose="020B0604020202020204" pitchFamily="34" charset="0"/>
                <a:ea typeface="Calibri" panose="020F0502020204030204" pitchFamily="34" charset="0"/>
                <a:cs typeface="Times New Roman" panose="02020603050405020304" pitchFamily="18" charset="0"/>
              </a:rPr>
              <a: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musí zadavatel v oznámení o zahájení zadávacího řízení uvést kromě jiného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také odhadované množství nebo odhadovanou hodnotu</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jakož i nejvyšší množství nebo nejvyšší hodnotu výrobků</a:t>
            </a:r>
            <a:r>
              <a:rPr lang="cs-CZ" sz="2400" dirty="0">
                <a:effectLst/>
                <a:latin typeface="Arial" panose="020B0604020202020204" pitchFamily="34" charset="0"/>
                <a:ea typeface="Calibri" panose="020F0502020204030204" pitchFamily="34" charset="0"/>
                <a:cs typeface="Times New Roman" panose="02020603050405020304" pitchFamily="18" charset="0"/>
              </a:rPr>
              <a:t>, které mají být dodány podle rámcové dohody.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Na základě těchto formulačních nedostatků dospěl Úřad k závěru, že nejvyšší možné odebrané množství zadavatel v zadávací dokumentaci nestanovil. (10)</a:t>
            </a: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218439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1700" b="1" dirty="0">
                <a:latin typeface="Arial" panose="020B0604020202020204" pitchFamily="34" charset="0"/>
                <a:cs typeface="Arial" panose="020B0604020202020204" pitchFamily="34" charset="0"/>
              </a:rPr>
              <a:t>Argumentace Předsedy:</a:t>
            </a:r>
            <a:endParaRPr lang="cs-CZ" sz="17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Předně je třeba shrnout, že v rozsudku </a:t>
            </a:r>
            <a:r>
              <a:rPr lang="cs-CZ" sz="1700" dirty="0" err="1">
                <a:effectLst/>
                <a:latin typeface="Arial" panose="020B0604020202020204" pitchFamily="34" charset="0"/>
                <a:ea typeface="Calibri" panose="020F0502020204030204" pitchFamily="34" charset="0"/>
                <a:cs typeface="Times New Roman" panose="02020603050405020304" pitchFamily="18" charset="0"/>
              </a:rPr>
              <a:t>Simonsen</a:t>
            </a:r>
            <a:r>
              <a:rPr lang="cs-CZ" sz="1700" dirty="0">
                <a:effectLst/>
                <a:latin typeface="Arial" panose="020B0604020202020204" pitchFamily="34" charset="0"/>
                <a:ea typeface="Calibri" panose="020F0502020204030204" pitchFamily="34" charset="0"/>
                <a:cs typeface="Times New Roman" panose="02020603050405020304" pitchFamily="18" charset="0"/>
              </a:rPr>
              <a:t> Soudní dvůr EU konstatoval, že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souladu se zásadou rovného zacházení a transparentnosti </a:t>
            </a:r>
            <a:r>
              <a:rPr lang="cs-CZ" sz="1700" dirty="0">
                <a:effectLst/>
                <a:latin typeface="Arial" panose="020B0604020202020204" pitchFamily="34" charset="0"/>
                <a:ea typeface="Calibri" panose="020F0502020204030204" pitchFamily="34" charset="0"/>
                <a:cs typeface="Times New Roman" panose="02020603050405020304" pitchFamily="18" charset="0"/>
              </a:rPr>
              <a:t>musí být v oznámení o zahájení zadávacího řízení uvedeno předpokládané množství nebo předpokládaná hodnota, jakož i nejvyšší množství nebo nejvyšší hodnota výrobků, které mají být dodány na základě rámcové dohody, a že jakmile bude dosaženo této hranice, bude uvedená dohoda neúčinná. K těmto závěrům Soudní dvůr EU dospěl na mimo jiné na základě konstatování skutečnosti, že uvedené údaje mají značný význam pro uchazeče, jelikož právě na základě těchto informací bude uchazeč s to posoudit, zda je schopen splnit povinnosti vyplývající z této rámcové dohody. (46)</a:t>
            </a:r>
          </a:p>
          <a:p>
            <a:pPr algn="just">
              <a:lnSpc>
                <a:spcPct val="107000"/>
              </a:lnSpc>
              <a:spcAft>
                <a:spcPts val="800"/>
              </a:spcAft>
            </a:pP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Rozsudek </a:t>
            </a:r>
            <a:r>
              <a:rPr lang="cs-CZ" sz="1700" dirty="0" err="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Simonsen</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je ovšem nutno vykládat i s ohledem na smysl a účel institutu rámcové dohody</a:t>
            </a:r>
            <a:r>
              <a:rPr lang="cs-CZ" sz="1700" dirty="0">
                <a:effectLst/>
                <a:latin typeface="Arial" panose="020B0604020202020204" pitchFamily="34" charset="0"/>
                <a:ea typeface="Calibri" panose="020F0502020204030204" pitchFamily="34" charset="0"/>
                <a:cs typeface="Times New Roman" panose="02020603050405020304" pitchFamily="18" charset="0"/>
              </a:rPr>
              <a:t>, jak byl popsán i v bodě 24 tohoto rozhodnutí, tedy </a:t>
            </a:r>
            <a:r>
              <a:rPr lang="cs-CZ" sz="1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zejména s ohledem na skutečnost, že rámcové dohody jsou využívány právě a zejména v situaci, kdy zadavatel nemá dostatečně konkrétní představu o přesném rozsahu a struktuře předmětného plnění</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případně chce zachovat variabilitu plnění s ohledem na budoucí vývoj svých potřeb a možností. </a:t>
            </a:r>
            <a:r>
              <a:rPr lang="cs-CZ" sz="1700" dirty="0">
                <a:effectLst/>
                <a:latin typeface="Arial" panose="020B0604020202020204" pitchFamily="34" charset="0"/>
                <a:ea typeface="Calibri" panose="020F0502020204030204" pitchFamily="34" charset="0"/>
                <a:cs typeface="Times New Roman" panose="02020603050405020304" pitchFamily="18" charset="0"/>
              </a:rPr>
              <a:t>Lpění na zachování povinnosti vždy stanovit přesné a konkrétní nejvyšší množství nebo nejvyšší hodnotu výrobků, které mají být dodány na základě rámcové dohody, by mohlo v některých případech smysl rámcové dohody do značné míry popřít. Je tedy třeba se při posuzování dodržení zásady transparentnosti v souvislosti s rámcovými dohodami zaměřit zejména na skutečnost, zda tato zásada byla zachována s ohledem na všechny podstatné okolnosti veřejné zakázky, nikoliv pouze na to, zda bylo přesně stanoveno maximální množství plnění. (47)</a:t>
            </a: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220545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87866"/>
            <a:ext cx="9144000" cy="6570133"/>
          </a:xfrm>
        </p:spPr>
        <p:txBody>
          <a:bodyPr/>
          <a:lstStyle/>
          <a:p>
            <a:pPr marL="0" indent="0" algn="just">
              <a:buNone/>
            </a:pPr>
            <a:r>
              <a:rPr lang="cs-CZ" sz="2200" b="1" dirty="0">
                <a:latin typeface="Arial" panose="020B0604020202020204" pitchFamily="34" charset="0"/>
                <a:cs typeface="Arial" panose="020B0604020202020204" pitchFamily="34" charset="0"/>
              </a:rPr>
              <a:t>Argumentace Předsedy:</a:t>
            </a:r>
            <a:endParaRPr lang="cs-CZ" sz="22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Striktní vyžadování, aby podmínky rámcové dohody obsahovaly všechny hodnoty zmíněné v rozsudku </a:t>
            </a:r>
            <a:r>
              <a:rPr lang="cs-CZ" sz="2200"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Simonsen</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cs-CZ" sz="2200" dirty="0">
                <a:effectLst/>
                <a:latin typeface="Arial" panose="020B0604020202020204" pitchFamily="34" charset="0"/>
                <a:ea typeface="Calibri" panose="020F0502020204030204" pitchFamily="34" charset="0"/>
                <a:cs typeface="Times New Roman" panose="02020603050405020304" pitchFamily="18" charset="0"/>
              </a:rPr>
              <a:t>(tj. předpokládané množství nebo předpokládaná hodnota, jakož i nejvyšší množství nebo nejvyšší hodnota výrobků, které mají být dodány na základě rámcové dohody),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však jde dle mého přesvědčení nad rámec zákona, a to jak § 6 odst. 1 zákona, tak i § 131 odst. 1 zákona a rovněž i nad rámec evropských směrnic</a:t>
            </a:r>
            <a:r>
              <a:rPr lang="cs-CZ" sz="2200" dirty="0">
                <a:effectLst/>
                <a:latin typeface="Arial" panose="020B0604020202020204" pitchFamily="34" charset="0"/>
                <a:ea typeface="Calibri" panose="020F0502020204030204" pitchFamily="34" charset="0"/>
                <a:cs typeface="Times New Roman" panose="02020603050405020304" pitchFamily="18" charset="0"/>
              </a:rPr>
              <a:t>, z nichž Úřad citoval v bodě 42 napadeného rozhodnutí, jelikož ani </a:t>
            </a:r>
            <a:r>
              <a:rPr lang="cs-CZ" sz="2200" b="1" dirty="0">
                <a:effectLst/>
                <a:latin typeface="Arial" panose="020B0604020202020204" pitchFamily="34" charset="0"/>
                <a:ea typeface="Calibri" panose="020F0502020204030204" pitchFamily="34" charset="0"/>
                <a:cs typeface="Times New Roman" panose="02020603050405020304" pitchFamily="18" charset="0"/>
              </a:rPr>
              <a:t>žádná ze zmíněných evropských směrnic takový taxativní výčet podmínek rámcové dohody, jaký je obsažen v rozsudku </a:t>
            </a:r>
            <a:r>
              <a:rPr lang="cs-CZ" sz="2200" b="1" dirty="0" err="1">
                <a:effectLst/>
                <a:latin typeface="Arial" panose="020B0604020202020204" pitchFamily="34" charset="0"/>
                <a:ea typeface="Calibri" panose="020F0502020204030204" pitchFamily="34" charset="0"/>
                <a:cs typeface="Times New Roman" panose="02020603050405020304" pitchFamily="18" charset="0"/>
              </a:rPr>
              <a:t>Simonsen</a:t>
            </a:r>
            <a:r>
              <a:rPr lang="cs-CZ" sz="2200" b="1" dirty="0">
                <a:effectLst/>
                <a:latin typeface="Arial" panose="020B0604020202020204" pitchFamily="34" charset="0"/>
                <a:ea typeface="Calibri" panose="020F0502020204030204" pitchFamily="34" charset="0"/>
                <a:cs typeface="Times New Roman" panose="02020603050405020304" pitchFamily="18" charset="0"/>
              </a:rPr>
              <a:t>, neobsahuje. </a:t>
            </a:r>
            <a:r>
              <a:rPr lang="cs-CZ" sz="2200" dirty="0">
                <a:effectLst/>
                <a:latin typeface="Arial" panose="020B0604020202020204" pitchFamily="34" charset="0"/>
                <a:ea typeface="Calibri" panose="020F0502020204030204" pitchFamily="34" charset="0"/>
                <a:cs typeface="Times New Roman" panose="02020603050405020304" pitchFamily="18" charset="0"/>
              </a:rPr>
              <a:t>(52)</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Rozsudky Soudního dvora EU je třeba brát v potaz, ale nelze je vykládat tak, že mohou ukládat povinnosti nad rámec evropských směrnic i našeho vnitrostátního zákona, který ze směrnic vychází. (53)</a:t>
            </a:r>
          </a:p>
        </p:txBody>
      </p:sp>
    </p:spTree>
    <p:extLst>
      <p:ext uri="{BB962C8B-B14F-4D97-AF65-F5344CB8AC3E}">
        <p14:creationId xmlns:p14="http://schemas.microsoft.com/office/powerpoint/2010/main" val="213942234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400" b="1" dirty="0">
                <a:latin typeface="Arial" panose="020B0604020202020204" pitchFamily="34" charset="0"/>
                <a:cs typeface="Arial" panose="020B0604020202020204" pitchFamily="34" charset="0"/>
              </a:rPr>
              <a:t>Argumentace Předsedy:</a:t>
            </a:r>
            <a:endParaRPr lang="cs-CZ" sz="24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V návaznosti na vše výše uvedené a při respektování zásad </a:t>
            </a:r>
            <a:r>
              <a:rPr lang="cs-CZ" sz="2400" i="1" dirty="0" err="1">
                <a:effectLst/>
                <a:latin typeface="Arial" panose="020B0604020202020204" pitchFamily="34" charset="0"/>
                <a:ea typeface="Calibri" panose="020F0502020204030204" pitchFamily="34" charset="0"/>
                <a:cs typeface="Times New Roman" panose="02020603050405020304" pitchFamily="18" charset="0"/>
              </a:rPr>
              <a:t>nullum</a:t>
            </a:r>
            <a:r>
              <a:rPr lang="cs-CZ" sz="2400" i="1" dirty="0">
                <a:effectLst/>
                <a:latin typeface="Arial" panose="020B0604020202020204" pitchFamily="34" charset="0"/>
                <a:ea typeface="Calibri" panose="020F0502020204030204" pitchFamily="34" charset="0"/>
                <a:cs typeface="Times New Roman" panose="02020603050405020304" pitchFamily="18" charset="0"/>
              </a:rPr>
              <a:t> </a:t>
            </a:r>
            <a:r>
              <a:rPr lang="cs-CZ" sz="2400" i="1" dirty="0" err="1">
                <a:effectLst/>
                <a:latin typeface="Arial" panose="020B0604020202020204" pitchFamily="34" charset="0"/>
                <a:ea typeface="Calibri" panose="020F0502020204030204" pitchFamily="34" charset="0"/>
                <a:cs typeface="Times New Roman" panose="02020603050405020304" pitchFamily="18" charset="0"/>
              </a:rPr>
              <a:t>crimen</a:t>
            </a:r>
            <a:r>
              <a:rPr lang="cs-CZ" sz="2400" i="1" dirty="0">
                <a:effectLst/>
                <a:latin typeface="Arial" panose="020B0604020202020204" pitchFamily="34" charset="0"/>
                <a:ea typeface="Calibri" panose="020F0502020204030204" pitchFamily="34" charset="0"/>
                <a:cs typeface="Times New Roman" panose="02020603050405020304" pitchFamily="18" charset="0"/>
              </a:rPr>
              <a:t> sine lege</a:t>
            </a:r>
            <a:r>
              <a:rPr lang="cs-CZ" sz="2400" dirty="0">
                <a:effectLst/>
                <a:latin typeface="Arial" panose="020B0604020202020204" pitchFamily="34" charset="0"/>
                <a:ea typeface="Calibri" panose="020F0502020204030204" pitchFamily="34" charset="0"/>
                <a:cs typeface="Times New Roman" panose="02020603050405020304" pitchFamily="18" charset="0"/>
              </a:rPr>
              <a:t> a </a:t>
            </a:r>
            <a:r>
              <a:rPr lang="cs-CZ" sz="2400" i="1" dirty="0" err="1">
                <a:effectLst/>
                <a:latin typeface="Arial" panose="020B0604020202020204" pitchFamily="34" charset="0"/>
                <a:ea typeface="Calibri" panose="020F0502020204030204" pitchFamily="34" charset="0"/>
                <a:cs typeface="Times New Roman" panose="02020603050405020304" pitchFamily="18" charset="0"/>
              </a:rPr>
              <a:t>nulla</a:t>
            </a:r>
            <a:r>
              <a:rPr lang="cs-CZ" sz="2400" i="1" dirty="0">
                <a:effectLst/>
                <a:latin typeface="Arial" panose="020B0604020202020204" pitchFamily="34" charset="0"/>
                <a:ea typeface="Calibri" panose="020F0502020204030204" pitchFamily="34" charset="0"/>
                <a:cs typeface="Times New Roman" panose="02020603050405020304" pitchFamily="18" charset="0"/>
              </a:rPr>
              <a:t> </a:t>
            </a:r>
            <a:r>
              <a:rPr lang="cs-CZ" sz="2400" i="1" dirty="0" err="1">
                <a:effectLst/>
                <a:latin typeface="Arial" panose="020B0604020202020204" pitchFamily="34" charset="0"/>
                <a:ea typeface="Calibri" panose="020F0502020204030204" pitchFamily="34" charset="0"/>
                <a:cs typeface="Times New Roman" panose="02020603050405020304" pitchFamily="18" charset="0"/>
              </a:rPr>
              <a:t>poena</a:t>
            </a:r>
            <a:r>
              <a:rPr lang="cs-CZ" sz="2400" i="1" dirty="0">
                <a:effectLst/>
                <a:latin typeface="Arial" panose="020B0604020202020204" pitchFamily="34" charset="0"/>
                <a:ea typeface="Calibri" panose="020F0502020204030204" pitchFamily="34" charset="0"/>
                <a:cs typeface="Times New Roman" panose="02020603050405020304" pitchFamily="18" charset="0"/>
              </a:rPr>
              <a:t> sine lege </a:t>
            </a:r>
            <a:r>
              <a:rPr lang="cs-CZ" sz="2400" dirty="0">
                <a:effectLst/>
                <a:latin typeface="Arial" panose="020B0604020202020204" pitchFamily="34" charset="0"/>
                <a:ea typeface="Calibri" panose="020F0502020204030204" pitchFamily="34" charset="0"/>
                <a:cs typeface="Times New Roman" panose="02020603050405020304" pitchFamily="18" charset="0"/>
              </a:rPr>
              <a:t>uvádím,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tím, že v zadávací dokumentaci neuvedl nejvyšší rozsah plnění, které má být na základě předmětné rámcové dohody dodáno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(tedy buď maximální objem odebrané nafty, nebo maximální množství vynaložených finančních prostředků)</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avšak uvedl předpokládanou hodnotu rámcové dohody ve výši 154 480 000 Kč bez DPH</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zásadu transparentnosti uvedenou v § 6 odst. 1 zákona neporušil, a to ani ve světle závěrů rozsudku </a:t>
            </a:r>
            <a:r>
              <a:rPr lang="cs-CZ" sz="2400" dirty="0" err="1">
                <a:solidFill>
                  <a:srgbClr val="C49500"/>
                </a:solidFill>
                <a:effectLst/>
                <a:latin typeface="Arial" panose="020B0604020202020204" pitchFamily="34" charset="0"/>
                <a:ea typeface="Calibri" panose="020F0502020204030204" pitchFamily="34" charset="0"/>
                <a:cs typeface="Times New Roman" panose="02020603050405020304" pitchFamily="18" charset="0"/>
              </a:rPr>
              <a:t>Simonsen</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t>
            </a:r>
            <a:r>
              <a:rPr lang="cs-CZ" sz="2400" dirty="0">
                <a:effectLst/>
                <a:latin typeface="Arial" panose="020B0604020202020204" pitchFamily="34" charset="0"/>
                <a:ea typeface="Calibri" panose="020F0502020204030204" pitchFamily="34" charset="0"/>
                <a:cs typeface="Times New Roman" panose="02020603050405020304" pitchFamily="18" charset="0"/>
              </a:rPr>
              <a:t> Dávám tedy za pravdu rozkladové námitce zadavatele, že se zadavatel Úřadem deklarovaného přestupku nedopustil. (57)</a:t>
            </a:r>
          </a:p>
        </p:txBody>
      </p:sp>
    </p:spTree>
    <p:extLst>
      <p:ext uri="{BB962C8B-B14F-4D97-AF65-F5344CB8AC3E}">
        <p14:creationId xmlns:p14="http://schemas.microsoft.com/office/powerpoint/2010/main" val="29748533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endParaRPr lang="cs-CZ"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Lze tedy uzavřít,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zadavatelé v případě rámcových dohod uvedou předpokládanou hodnotu veřejné zakázky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(aniž by současně uvedli i hodnotu maximální</a:t>
            </a:r>
            <a:r>
              <a:rPr lang="cs-CZ" sz="2000" dirty="0">
                <a:effectLst/>
                <a:latin typeface="Arial" panose="020B0604020202020204" pitchFamily="34" charset="0"/>
                <a:ea typeface="Calibri" panose="020F0502020204030204" pitchFamily="34" charset="0"/>
                <a:cs typeface="Times New Roman" panose="02020603050405020304" pitchFamily="18" charset="0"/>
              </a:rPr>
              <a:t>, kterou samozřejmě uvést mohou a lze takový postup více než doporučit),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lze takovou hodnotu považovat právě za limit potřebný pro naplnění zásady transparentnosti zadávacího řízení </a:t>
            </a:r>
            <a:r>
              <a:rPr lang="cs-CZ" sz="2000" dirty="0">
                <a:effectLst/>
                <a:latin typeface="Arial" panose="020B0604020202020204" pitchFamily="34" charset="0"/>
                <a:ea typeface="Calibri" panose="020F0502020204030204" pitchFamily="34" charset="0"/>
                <a:cs typeface="Times New Roman" panose="02020603050405020304" pitchFamily="18" charset="0"/>
              </a:rPr>
              <a:t>s ohledem na jistotu případných uchazečů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ve smyslu uvedených rozsudků Soudního dvora EU</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Jelikož se však jedná o hodnotu předpokládanou a současně s ohledem na charakter rámcových dohod (viz bod 24 tohoto rozhodnutí shora)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lze připustit, že tato hodnota může být i překročena</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to buď nevýrazně ve smyslu rozsudku EPIC</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nebo v mantinelech nepodstatných změn smlouvy. </a:t>
            </a:r>
            <a:r>
              <a:rPr lang="cs-CZ" sz="2000" dirty="0">
                <a:effectLst/>
                <a:latin typeface="Arial" panose="020B0604020202020204" pitchFamily="34" charset="0"/>
                <a:ea typeface="Calibri" panose="020F0502020204030204" pitchFamily="34" charset="0"/>
                <a:cs typeface="Times New Roman" panose="02020603050405020304" pitchFamily="18" charset="0"/>
              </a:rPr>
              <a:t>V opačném případě se vystavují nebezpečí postihu ze strany Úřadu. V případě vybočení z popsaných limitů je pak nutno považovat rámcovou dohodu za neúčinnou ve smyslu důvodů rozsudku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Simonsen</a:t>
            </a:r>
            <a:r>
              <a:rPr lang="cs-CZ" sz="2000" dirty="0">
                <a:effectLst/>
                <a:latin typeface="Arial" panose="020B0604020202020204" pitchFamily="34" charset="0"/>
                <a:ea typeface="Calibri" panose="020F0502020204030204" pitchFamily="34" charset="0"/>
                <a:cs typeface="Times New Roman" panose="02020603050405020304" pitchFamily="18" charset="0"/>
              </a:rPr>
              <a:t>, čehož se mohou dovolat jak strany rámcové dohody, tak třetí osoby za splnění ostatních zákonných podmínek. Pokud, či až se závěry uvedené v citovaných rozsudcích Soudního dvora EU odrazí ve znění směrnic nebo zákona, pak bude samozřejmě bez dalšího nutno vycházet z konkrétně stanovené povinnosti vůči zadavatelům.  </a:t>
            </a:r>
            <a:r>
              <a:rPr lang="cs-CZ" sz="2000" dirty="0">
                <a:latin typeface="Arial" panose="020B0604020202020204" pitchFamily="34" charset="0"/>
                <a:ea typeface="Calibri" panose="020F0502020204030204" pitchFamily="34" charset="0"/>
                <a:cs typeface="Times New Roman" panose="02020603050405020304" pitchFamily="18" charset="0"/>
              </a:rPr>
              <a:t>(60)</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47228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nchor="ctr"/>
          <a:lstStyle/>
          <a:p>
            <a:pPr marL="0" indent="0" algn="ctr">
              <a:buNone/>
            </a:pPr>
            <a:r>
              <a:rPr lang="cs-CZ" sz="9600" dirty="0">
                <a:effectLst/>
                <a:latin typeface="Arial" panose="020B0604020202020204" pitchFamily="34" charset="0"/>
                <a:ea typeface="Calibri" panose="020F0502020204030204" pitchFamily="34" charset="0"/>
                <a:cs typeface="Times New Roman" panose="02020603050405020304" pitchFamily="18" charset="0"/>
              </a:rPr>
              <a:t>KONEC</a:t>
            </a:r>
          </a:p>
        </p:txBody>
      </p:sp>
    </p:spTree>
    <p:extLst>
      <p:ext uri="{BB962C8B-B14F-4D97-AF65-F5344CB8AC3E}">
        <p14:creationId xmlns:p14="http://schemas.microsoft.com/office/powerpoint/2010/main" val="1210643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0"/>
            <a:ext cx="9144000" cy="6858000"/>
          </a:xfrm>
        </p:spPr>
        <p:txBody>
          <a:bodyPr/>
          <a:lstStyle/>
          <a:p>
            <a:pPr marL="0" indent="0" algn="just">
              <a:buNone/>
            </a:pPr>
            <a:r>
              <a:rPr lang="cs-CZ" sz="1800" b="1" dirty="0">
                <a:latin typeface="Arial" panose="020B0604020202020204" pitchFamily="34" charset="0"/>
                <a:cs typeface="Arial" panose="020B0604020202020204" pitchFamily="34" charset="0"/>
              </a:rPr>
              <a:t>Argumentace Úřadu:</a:t>
            </a:r>
            <a:endParaRPr lang="cs-CZ" sz="1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má za to, že požadavek na komunikaci v českém jazyce je u zakázek realizovaných v českém prostředí standardním požadavkem</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který v obecnosti nelze brát za excesivní</a:t>
            </a:r>
            <a:r>
              <a:rPr lang="cs-CZ" sz="1800" dirty="0">
                <a:effectLst/>
                <a:latin typeface="Arial" panose="020B0604020202020204" pitchFamily="34" charset="0"/>
                <a:ea typeface="Calibri" panose="020F0502020204030204" pitchFamily="34" charset="0"/>
                <a:cs typeface="Times New Roman" panose="02020603050405020304" pitchFamily="18" charset="0"/>
              </a:rPr>
              <a:t>, kdy i s ohledem na výše uvedené objasnění zadavatele a taktéž s ohledem na předmět plnění veřejné zakázky a místo jejího plnění považuje Úřad daný požadavek zadavatele za odůvodněný objektivními potřebami zadavatele.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Zadavatel prostřednictvím svých zástupců a příp. i jiní dodavatelé pracující na příslušné stavbě budou přímo komunikovat se členy realizačního týmu dodavatele a právě potřebu (operativní) komunikace tímto požadavkem zadavatel zajišťuje.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S ohledem na skutečnost, že bude veřejná zakázka plněna v českém prostředí, je zřejmé, že jednotliví pracovníci budou muset komunikovat v českém jazyce běžně, opakovaně.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K tomu je třeba doplnit, že daný požadavek nebyl stanoven pro všechny členy realizačního týmu dodavatele, ale jen u takových, kde se předpokládá významnější funkce těchto členů (spočívající např. v řízení týmu) a s vyšší frekvencí potřeby operativní komunikace.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Nadto postačuje znalost českého jazyka na úrovni B2 (úrovni zaručující zadavateli pracovně–odbornou dostatečnost), nikoliv na úrovni např. rodilého mluvčího. Navíc zadavatel tento svůj požadavek zmírnil tím, že akceptuje taktéž znalost slovenského jazyka na úrovni min. B2. Úřad tak v tomto kontextu nemá za to, že by měl být daný požadavek nedůvodný či diskriminační. (223)</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4153893"/>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DBE2A3-09FF-4180-96A6-F4365DDCB043}">
  <ds:schemaRefs>
    <ds:schemaRef ds:uri="http://schemas.microsoft.com/sharepoint/v3/contenttype/forms"/>
  </ds:schemaRefs>
</ds:datastoreItem>
</file>

<file path=customXml/itemProps2.xml><?xml version="1.0" encoding="utf-8"?>
<ds:datastoreItem xmlns:ds="http://schemas.openxmlformats.org/officeDocument/2006/customXml" ds:itemID="{5FCA8911-77CF-44EC-9BC8-A02CD861D4ED}">
  <ds:schemaRef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http://purl.org/dc/dcmitype/"/>
    <ds:schemaRef ds:uri="http://purl.org/dc/elements/1.1/"/>
    <ds:schemaRef ds:uri="http://schemas.openxmlformats.org/package/2006/metadata/core-properties"/>
    <ds:schemaRef ds:uri="bb47cf2c-ce88-4b77-90b9-bcb92befe09a"/>
    <ds:schemaRef ds:uri="http://purl.org/dc/terms/"/>
  </ds:schemaRefs>
</ds:datastoreItem>
</file>

<file path=customXml/itemProps3.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MMR_klas</Template>
  <TotalTime>32031</TotalTime>
  <Words>13479</Words>
  <Application>Microsoft Office PowerPoint</Application>
  <PresentationFormat>Předvádění na obrazovce (4:3)</PresentationFormat>
  <Paragraphs>480</Paragraphs>
  <Slides>87</Slides>
  <Notes>15</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87</vt:i4>
      </vt:variant>
    </vt:vector>
  </HeadingPairs>
  <TitlesOfParts>
    <vt:vector size="93" baseType="lpstr">
      <vt:lpstr>Arial</vt:lpstr>
      <vt:lpstr>Calibri</vt:lpstr>
      <vt:lpstr>Symbol</vt:lpstr>
      <vt:lpstr>Times New Roman</vt:lpstr>
      <vt:lpstr>Wingdings</vt:lpstr>
      <vt:lpstr>MMR_klas</vt:lpstr>
      <vt:lpstr>Prezentace aplikace PowerPoint</vt:lpstr>
      <vt:lpstr>Námitky proti ZP, Český jazyk, Výhrada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Dělení VZ</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Pravidelná povaha</vt:lpstr>
      <vt:lpstr>Prezentace aplikace PowerPoint</vt:lpstr>
      <vt:lpstr>Prezentace aplikace PowerPoint</vt:lpstr>
      <vt:lpstr>Zrušení ZŘ</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Doplnění dokladů</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Licence SW</vt:lpstr>
      <vt:lpstr>Prezentace aplikace PowerPoint</vt:lpstr>
      <vt:lpstr>Prezentace aplikace PowerPoint</vt:lpstr>
      <vt:lpstr>Prezentace aplikace PowerPoint</vt:lpstr>
      <vt:lpstr>Prezentace aplikace PowerPoint</vt:lpstr>
      <vt:lpstr>Návrh proti VZMR</vt:lpstr>
      <vt:lpstr>Prezentace aplikace PowerPoint</vt:lpstr>
      <vt:lpstr>Prezentace aplikace PowerPoint</vt:lpstr>
      <vt:lpstr>Stavbyvedoucí</vt:lpstr>
      <vt:lpstr>Prezentace aplikace PowerPoint</vt:lpstr>
      <vt:lpstr>Prezentace aplikace PowerPoint</vt:lpstr>
      <vt:lpstr>Prezentace aplikace PowerPoint</vt:lpstr>
      <vt:lpstr>Čestné prohlášení</vt:lpstr>
      <vt:lpstr>Prezentace aplikace PowerPoint</vt:lpstr>
      <vt:lpstr>Prezentace aplikace PowerPoint</vt:lpstr>
      <vt:lpstr>Prezentace aplikace PowerPoint</vt:lpstr>
      <vt:lpstr>Prezentace aplikace PowerPoint</vt:lpstr>
      <vt:lpstr>JŘBU</vt:lpstr>
      <vt:lpstr>Prezentace aplikace PowerPoint</vt:lpstr>
      <vt:lpstr>Prezentace aplikace PowerPoint</vt:lpstr>
      <vt:lpstr>Prezentace aplikace PowerPoint</vt:lpstr>
      <vt:lpstr>Prezentace aplikace PowerPoint</vt:lpstr>
      <vt:lpstr>Modifikace kvalifikace</vt:lpstr>
      <vt:lpstr>Prezentace aplikace PowerPoint</vt:lpstr>
      <vt:lpstr>Prezentace aplikace PowerPoint</vt:lpstr>
      <vt:lpstr>Dělení VZ</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Určení druhu VZ</vt:lpstr>
      <vt:lpstr>Prezentace aplikace PowerPoint</vt:lpstr>
      <vt:lpstr>Prezentace aplikace PowerPoint</vt:lpstr>
      <vt:lpstr>Prezentace aplikace PowerPoint</vt:lpstr>
      <vt:lpstr>Rámcová dohoda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Raška Marcel</cp:lastModifiedBy>
  <cp:revision>1758</cp:revision>
  <cp:lastPrinted>2022-03-14T09:39:48Z</cp:lastPrinted>
  <dcterms:created xsi:type="dcterms:W3CDTF">2012-11-28T11:32:44Z</dcterms:created>
  <dcterms:modified xsi:type="dcterms:W3CDTF">2023-06-28T07:31:29Z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