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5" r:id="rId2"/>
    <p:sldId id="333" r:id="rId3"/>
    <p:sldId id="334" r:id="rId4"/>
    <p:sldId id="335" r:id="rId5"/>
    <p:sldId id="359" r:id="rId6"/>
    <p:sldId id="283" r:id="rId7"/>
    <p:sldId id="336" r:id="rId8"/>
    <p:sldId id="338" r:id="rId9"/>
    <p:sldId id="339" r:id="rId10"/>
    <p:sldId id="337" r:id="rId11"/>
    <p:sldId id="354" r:id="rId12"/>
    <p:sldId id="340" r:id="rId13"/>
    <p:sldId id="341" r:id="rId14"/>
    <p:sldId id="342" r:id="rId15"/>
    <p:sldId id="350" r:id="rId16"/>
    <p:sldId id="343" r:id="rId17"/>
    <p:sldId id="327" r:id="rId18"/>
    <p:sldId id="347" r:id="rId19"/>
    <p:sldId id="349" r:id="rId20"/>
    <p:sldId id="348" r:id="rId21"/>
    <p:sldId id="346" r:id="rId22"/>
    <p:sldId id="357" r:id="rId23"/>
    <p:sldId id="353" r:id="rId24"/>
    <p:sldId id="352" r:id="rId25"/>
    <p:sldId id="356" r:id="rId26"/>
    <p:sldId id="358" r:id="rId27"/>
    <p:sldId id="303" r:id="rId2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B9014-A1A7-4A95-81B5-6C5EECC5BB60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F3EB3-72D5-48AC-8E42-FA65C94D2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797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FB192-2E37-4C79-877B-212F539114F4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563A5-E692-49AA-A89E-7C4F05665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19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409825" cy="18065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2731071"/>
            <a:ext cx="5438140" cy="645106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1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44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FB69-C2AD-4D0A-9CAD-11B7111A6301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4BA3-344F-4781-A62D-6AF85F4AF1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9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D86C-14B9-40E9-AC61-DD238F9FD94F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348A-451D-4F0B-BD3B-5EF2E7F853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64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C79C-DA72-4968-9B36-C77A2F1715F1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D95E-B5F6-426B-AA22-CD75182788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54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B86F-24C7-4C41-BEDE-CE77153D5B54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EAE2-0197-4A86-9639-2CAA03B07D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34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CF3B-A585-4F33-9133-0C8FFD8BF614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E7CE-B816-4BD8-9722-FE193D1E0A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27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C976-C61B-4EE5-B37E-3542F7135DC6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0449-65BD-4595-9740-E00088A1C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1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8226-44C9-4748-AD2C-C602B9F6146E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F862-8EC2-458A-A38D-0AB4EC352E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31D0-1F72-4F5E-B0C9-161266E29499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6824-5A10-4262-8A59-255ECC14AE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25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3DB7-F4C6-4115-85B3-1CC6F719A170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2BD5-499D-4B7B-9FA0-53DCADBEBD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4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3536-6B16-4773-AE8A-29C7B9DE4D99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7C35-9ECA-4968-82E2-32316DDC5D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6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F99C-69F8-4864-B6BD-FA2E75FC86CC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A070-A5BC-4CB7-8AD8-713CBFA913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9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BE61E-9A99-4F73-80C6-46822B924830}" type="datetimeFigureOut">
              <a:rPr lang="cs-CZ"/>
              <a:pPr>
                <a:defRPr/>
              </a:pPr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B73680-F700-478F-BCB5-787BF1E708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novypamatniklety.cz/#soutez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6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 o návrh</a:t>
            </a:r>
          </a:p>
          <a:p>
            <a:pPr marL="0" indent="0" algn="ctr">
              <a:buNone/>
            </a:pPr>
            <a:endParaRPr lang="cs-CZ" sz="14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rgbClr val="000099"/>
                </a:solidFill>
              </a:rPr>
              <a:t>zákon č. 134/2016 Sb., o zadávání veřejných zakázek</a:t>
            </a:r>
          </a:p>
          <a:p>
            <a:pPr marL="0" indent="0" algn="ctr">
              <a:buNone/>
            </a:pPr>
            <a:endParaRPr lang="cs-CZ" sz="18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rgbClr val="000099"/>
                </a:solidFill>
              </a:rPr>
              <a:t>		</a:t>
            </a:r>
            <a:r>
              <a:rPr lang="cs-CZ" sz="2000" b="1" dirty="0">
                <a:solidFill>
                  <a:srgbClr val="000099"/>
                </a:solidFill>
              </a:rPr>
              <a:t>Vladimír Studnička </a:t>
            </a:r>
            <a:endParaRPr lang="cs-CZ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52489D8-46BB-4AEF-AE6A-A3280551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cap="all" dirty="0"/>
              <a:t>R218/2012/VZ-23606/2012/310/BVÍ</a:t>
            </a:r>
          </a:p>
          <a:p>
            <a:r>
              <a:rPr lang="cs-CZ" dirty="0"/>
              <a:t>město </a:t>
            </a:r>
            <a:r>
              <a:rPr lang="cs-CZ" dirty="0" err="1"/>
              <a:t>Štenberk</a:t>
            </a:r>
            <a:endParaRPr lang="cs-CZ" dirty="0"/>
          </a:p>
          <a:p>
            <a:r>
              <a:rPr lang="cs-CZ" dirty="0"/>
              <a:t>návrh expozice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BF6898B-35FD-460F-A848-39DFC69E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Rozhodovací praxe</a:t>
            </a:r>
          </a:p>
        </p:txBody>
      </p:sp>
    </p:spTree>
    <p:extLst>
      <p:ext uri="{BB962C8B-B14F-4D97-AF65-F5344CB8AC3E}">
        <p14:creationId xmlns:p14="http://schemas.microsoft.com/office/powerpoint/2010/main" val="194206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B4D691D-541B-4068-87D9-ACAA3549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cap="all" dirty="0"/>
              <a:t>R0158/2018/VZ-32498/2018/322/HSC</a:t>
            </a:r>
          </a:p>
          <a:p>
            <a:r>
              <a:rPr lang="cs-CZ" dirty="0"/>
              <a:t>Město Velké Meziříčí</a:t>
            </a:r>
          </a:p>
          <a:p>
            <a:r>
              <a:rPr lang="cs-CZ" dirty="0"/>
              <a:t>Zahájení v rozporu se zákonem – nelze návazně realizovat JŘBU</a:t>
            </a:r>
          </a:p>
          <a:p>
            <a:r>
              <a:rPr lang="cs-CZ" dirty="0"/>
              <a:t>Pokud PH VZ přesáhne 2 mil. Kč včetně navazující VZ a všech cen a odměn, nutno zahájit podle § 212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4B8F3F-8AA8-4FC2-9B69-B1ED5BDB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Rozhodovací praxe</a:t>
            </a:r>
          </a:p>
        </p:txBody>
      </p:sp>
    </p:spTree>
    <p:extLst>
      <p:ext uri="{BB962C8B-B14F-4D97-AF65-F5344CB8AC3E}">
        <p14:creationId xmlns:p14="http://schemas.microsoft.com/office/powerpoint/2010/main" val="216956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0578348-CF00-4D5E-8A81-EB125472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143 odst. 3)  </a:t>
            </a:r>
          </a:p>
          <a:p>
            <a:r>
              <a:rPr lang="cs-CZ" dirty="0"/>
              <a:t>SON se použije, pokud …..je soutěž o návrh součástí zadávacího řízení na veřejnou zakázku na služby</a:t>
            </a:r>
          </a:p>
          <a:p>
            <a:r>
              <a:rPr lang="cs-CZ" dirty="0"/>
              <a:t>Tedy, nejenom JŘBU?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F173930-61A4-4F0E-8466-29AA4C05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 v zadávacím řízení</a:t>
            </a:r>
          </a:p>
        </p:txBody>
      </p:sp>
    </p:spTree>
    <p:extLst>
      <p:ext uri="{BB962C8B-B14F-4D97-AF65-F5344CB8AC3E}">
        <p14:creationId xmlns:p14="http://schemas.microsoft.com/office/powerpoint/2010/main" val="285678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C5420A9-FD85-4D04-BDDB-8526E3B3B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Zákon nespecifikuje, v kterém ZŘ lze použít, ale prakticky nejde použít v ZŘ, kde není možno jednat s účastníky (což ale nevylučuje možnost určité návrhy v takových ZŘ hodnotit). </a:t>
            </a:r>
          </a:p>
          <a:p>
            <a:pPr algn="just"/>
            <a:r>
              <a:rPr lang="cs-CZ" dirty="0"/>
              <a:t>Takže z praktického hlediska běžného zadavatele přichází v úvahu jednací řízení s uveřejněním, případně zjednodušený režim podle § 129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9A1DA8F-6355-4B23-A73B-AA3A5D93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 v zadávacím řízení</a:t>
            </a:r>
          </a:p>
        </p:txBody>
      </p:sp>
    </p:spTree>
    <p:extLst>
      <p:ext uri="{BB962C8B-B14F-4D97-AF65-F5344CB8AC3E}">
        <p14:creationId xmlns:p14="http://schemas.microsoft.com/office/powerpoint/2010/main" val="283587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3256F5C-69AF-4905-BD07-DA0AFB97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SON v JŘSU: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SON může být součástí pravidel JŘSU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Lze jednat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Lze jednat i s dalším účastníkem v pořadí, pokud vybraný účastník byl vyloučen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Lze snižovat počty účastníků (v užší SON)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Lze snižovat počty návrhů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00B946-F410-4B41-B4F4-1C308BC8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 v zadávacím řízení</a:t>
            </a:r>
          </a:p>
        </p:txBody>
      </p:sp>
    </p:spTree>
    <p:extLst>
      <p:ext uri="{BB962C8B-B14F-4D97-AF65-F5344CB8AC3E}">
        <p14:creationId xmlns:p14="http://schemas.microsoft.com/office/powerpoint/2010/main" val="141493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A131732-B7B7-43FD-9C54-EA7A37F3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Snižování účastníků podle </a:t>
            </a:r>
            <a:r>
              <a:rPr lang="cs-CZ" strike="sngStrike" dirty="0">
                <a:solidFill>
                  <a:srgbClr val="FF0000"/>
                </a:solidFill>
              </a:rPr>
              <a:t>§ 111 odst. 1 až 4</a:t>
            </a:r>
          </a:p>
          <a:p>
            <a:r>
              <a:rPr lang="cs-CZ" b="1" i="1" dirty="0">
                <a:latin typeface="Arial" panose="020B0604020202020204" pitchFamily="34" charset="0"/>
              </a:rPr>
              <a:t>podle jasných a nediskriminačních kritérií pro snížení jejich počtu</a:t>
            </a:r>
            <a:endParaRPr lang="cs-CZ" b="1" i="1" dirty="0"/>
          </a:p>
          <a:p>
            <a:r>
              <a:rPr lang="cs-CZ" dirty="0"/>
              <a:t>(v užší SON, více kol, výhrada ve výzvě, minimální počet účastníků (alespoň 3), kritéria pro snižování </a:t>
            </a:r>
            <a:r>
              <a:rPr lang="cs-CZ" strike="sngStrike" dirty="0">
                <a:solidFill>
                  <a:srgbClr val="FF0000"/>
                </a:solidFill>
              </a:rPr>
              <a:t>– technická kvalifikace</a:t>
            </a:r>
            <a:r>
              <a:rPr lang="cs-CZ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50D8B4B-FE30-4DC6-A0C1-AC0E81CC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Snižování účastníků</a:t>
            </a:r>
          </a:p>
        </p:txBody>
      </p:sp>
    </p:spTree>
    <p:extLst>
      <p:ext uri="{BB962C8B-B14F-4D97-AF65-F5344CB8AC3E}">
        <p14:creationId xmlns:p14="http://schemas.microsoft.com/office/powerpoint/2010/main" val="423219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82A10CC-0B00-4787-B0B8-8A656CCFF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Snižování nabídek nebo řešení podle § 147, resp. za použití § 112 </a:t>
            </a:r>
          </a:p>
          <a:p>
            <a:pPr algn="just"/>
            <a:r>
              <a:rPr lang="cs-CZ" i="1" dirty="0"/>
              <a:t>(viz např. Zadavatel může snížit počet předběžných nabídek v jednacím řízení s uveřejněním § 61 odst.7)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Snižování na základě kritérií kvality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F8F267-D189-46A6-A4EF-C4499CF2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Snižování řešení</a:t>
            </a:r>
          </a:p>
        </p:txBody>
      </p:sp>
    </p:spTree>
    <p:extLst>
      <p:ext uri="{BB962C8B-B14F-4D97-AF65-F5344CB8AC3E}">
        <p14:creationId xmlns:p14="http://schemas.microsoft.com/office/powerpoint/2010/main" val="110193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Litomyšl, profesionál na SON/arch. soutěže: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Domov pro seniory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Soutěž o proměnu okolí sochy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Nábřeží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na park (klášterní zahrada)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Objekt sociálního bydlení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 o návrh § 143</a:t>
            </a:r>
          </a:p>
        </p:txBody>
      </p:sp>
    </p:spTree>
    <p:extLst>
      <p:ext uri="{BB962C8B-B14F-4D97-AF65-F5344CB8AC3E}">
        <p14:creationId xmlns:p14="http://schemas.microsoft.com/office/powerpoint/2010/main" val="4879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6E0082-6B69-4713-BA04-2755DB0B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76064"/>
          </a:xfrm>
        </p:spPr>
        <p:txBody>
          <a:bodyPr/>
          <a:lstStyle/>
          <a:p>
            <a:r>
              <a:rPr lang="cs-CZ" dirty="0"/>
              <a:t>Litomyšl – nábřeží - původní</a:t>
            </a:r>
          </a:p>
        </p:txBody>
      </p:sp>
      <p:pic>
        <p:nvPicPr>
          <p:cNvPr id="4098" name="Picture 2" descr="Související obrázek">
            <a:extLst>
              <a:ext uri="{FF2B5EF4-FFF2-40B4-BE49-F238E27FC236}">
                <a16:creationId xmlns:a16="http://schemas.microsoft.com/office/drawing/2014/main" id="{DE30B3EE-DC18-44E1-BE76-7234D98B8A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3" y="2060848"/>
            <a:ext cx="4323102" cy="28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Litomyšl architektonická soutěž nábřeží">
            <a:extLst>
              <a:ext uri="{FF2B5EF4-FFF2-40B4-BE49-F238E27FC236}">
                <a16:creationId xmlns:a16="http://schemas.microsoft.com/office/drawing/2014/main" id="{E36492F2-DBA6-4F88-9CAA-ED35E6B07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4323101" cy="28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49A8089-CBAE-4E62-8288-934F1CA0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Litomyšl – nábřeží - výsledek</a:t>
            </a:r>
          </a:p>
        </p:txBody>
      </p:sp>
      <p:pic>
        <p:nvPicPr>
          <p:cNvPr id="4" name="Picture 4" descr="Výsledek obrázku pro Litomyšl architektonická soutěž nábřeží">
            <a:extLst>
              <a:ext uri="{FF2B5EF4-FFF2-40B4-BE49-F238E27FC236}">
                <a16:creationId xmlns:a16="http://schemas.microsoft.com/office/drawing/2014/main" id="{FA4EEE90-2D24-491D-887E-D2E70CE88B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25" y="3694138"/>
            <a:ext cx="438193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ek obrázku pro Litomyšl architektonická soutěž nábřeží">
            <a:extLst>
              <a:ext uri="{FF2B5EF4-FFF2-40B4-BE49-F238E27FC236}">
                <a16:creationId xmlns:a16="http://schemas.microsoft.com/office/drawing/2014/main" id="{B0BACB96-B8FD-46F4-BF3D-7683249D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" y="2206487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9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18CA6-7F16-4CBA-9ABA-96F8491F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 o návrh - SON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7DA1E-5ABC-4745-87F1-2F1334F8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Samostatně ve zvláštních postupech</a:t>
            </a:r>
          </a:p>
          <a:p>
            <a:endParaRPr lang="cs-CZ" dirty="0"/>
          </a:p>
          <a:p>
            <a:r>
              <a:rPr lang="cs-CZ" dirty="0"/>
              <a:t>Sama o sobě není zadávacím řízením</a:t>
            </a:r>
          </a:p>
          <a:p>
            <a:endParaRPr lang="cs-CZ" dirty="0"/>
          </a:p>
          <a:p>
            <a:r>
              <a:rPr lang="cs-CZ" dirty="0"/>
              <a:t>zvláštní postupy souvisejí se zadáváním veřejných zakázek, nejsou však považovány za druh zadávacího řízení.</a:t>
            </a:r>
          </a:p>
        </p:txBody>
      </p:sp>
    </p:spTree>
    <p:extLst>
      <p:ext uri="{BB962C8B-B14F-4D97-AF65-F5344CB8AC3E}">
        <p14:creationId xmlns:p14="http://schemas.microsoft.com/office/powerpoint/2010/main" val="391837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164BC60-741F-478A-BAF2-5B66D398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CD1E15E-2556-4AAB-8E94-DA02D69AA0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5" y="1700809"/>
            <a:ext cx="41924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líčovým tématem bylo například nové dětské hřiště od výtvarníků Pavly...">
            <a:extLst>
              <a:ext uri="{FF2B5EF4-FFF2-40B4-BE49-F238E27FC236}">
                <a16:creationId xmlns:a16="http://schemas.microsoft.com/office/drawing/2014/main" id="{BF835085-F24D-4225-927D-CC333BD3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180521" cy="27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7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293AD29-DAB0-434B-A343-4E933163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648072"/>
          </a:xfrm>
        </p:spPr>
        <p:txBody>
          <a:bodyPr/>
          <a:lstStyle/>
          <a:p>
            <a:r>
              <a:rPr lang="cs-CZ" dirty="0"/>
              <a:t>Obnova Klášterních zahrad – 22 návrhů</a:t>
            </a:r>
          </a:p>
        </p:txBody>
      </p:sp>
      <p:pic>
        <p:nvPicPr>
          <p:cNvPr id="3074" name="Picture 2" descr="Výsledek obrázku pro Litomyšl Návrh na park (klášterní zahrada)">
            <a:extLst>
              <a:ext uri="{FF2B5EF4-FFF2-40B4-BE49-F238E27FC236}">
                <a16:creationId xmlns:a16="http://schemas.microsoft.com/office/drawing/2014/main" id="{A6E68070-B304-4093-BE9D-158F50CCA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929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69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968552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lphaLcParenR"/>
            </a:pPr>
            <a:r>
              <a:rPr lang="cs-CZ" dirty="0"/>
              <a:t>kvalita celkového urbanisticko-architektonického řešení, zejména celková koncepce náměstí, koncepce náplně a formy ve vztahu k pozici a vizi jihlavského náměstí jako kulturního a společenského centra kraje Vysočina; </a:t>
            </a:r>
          </a:p>
          <a:p>
            <a:pPr marL="514350" indent="-514350">
              <a:buAutoNum type="alphaLcParenR"/>
            </a:pPr>
            <a:r>
              <a:rPr lang="cs-CZ" dirty="0"/>
              <a:t>zohlednění podmínek a doporučení památkové péče a využití potenciálu historického kontextu; </a:t>
            </a:r>
          </a:p>
          <a:p>
            <a:pPr marL="514350" indent="-514350">
              <a:buAutoNum type="alphaLcParenR"/>
            </a:pPr>
            <a:r>
              <a:rPr lang="cs-CZ" dirty="0"/>
              <a:t>kvalita dopravního řešení s preferencí udržitelných a aktivních forem dopravy včetně obslužnosti městskou hromadnou dopravou, individuální automobilovou dopravou a dopravou v klidu;</a:t>
            </a:r>
          </a:p>
          <a:p>
            <a:pPr marL="514350" indent="-514350">
              <a:buAutoNum type="alphaLcParenR"/>
            </a:pPr>
            <a:r>
              <a:rPr lang="cs-CZ" dirty="0"/>
              <a:t>kvalita environmentálního řešení – koncepce zajištění příznivého mikroklima náměstí a základní koncepce nakládání s dešťovou vodou; </a:t>
            </a:r>
          </a:p>
          <a:p>
            <a:pPr marL="514350" indent="-514350">
              <a:buAutoNum type="alphaLcParenR"/>
            </a:pPr>
            <a:r>
              <a:rPr lang="cs-CZ" dirty="0"/>
              <a:t>invenčnost a flexibilita řešení mobiliáře s ohledem na potřeby akcí pořádaných na náměstí; </a:t>
            </a:r>
          </a:p>
          <a:p>
            <a:pPr marL="514350" indent="-514350">
              <a:buAutoNum type="alphaLcParenR"/>
            </a:pPr>
            <a:r>
              <a:rPr lang="cs-CZ" dirty="0"/>
              <a:t>obytná a uživatelská kvalita využitelnosti prostoru náměstí pro kulturní akce i každodenní provoz; </a:t>
            </a:r>
          </a:p>
          <a:p>
            <a:pPr marL="514350" indent="-514350">
              <a:buAutoNum type="alphaLcParenR"/>
            </a:pPr>
            <a:r>
              <a:rPr lang="cs-CZ" dirty="0"/>
              <a:t>ekonomická přiměřenost návrhu z pohledu investičních a provozních nákladů; </a:t>
            </a:r>
          </a:p>
          <a:p>
            <a:pPr marL="514350" indent="-514350">
              <a:buAutoNum type="alphaLcParenR"/>
            </a:pPr>
            <a:r>
              <a:rPr lang="cs-CZ" dirty="0"/>
              <a:t>kvalita a komplexnost zapracování doporučení z vyhodnocení zapojení veřejnosti; </a:t>
            </a:r>
          </a:p>
          <a:p>
            <a:pPr marL="514350" indent="-514350">
              <a:buAutoNum type="alphaLcParenR"/>
            </a:pPr>
            <a:r>
              <a:rPr lang="cs-CZ" dirty="0"/>
              <a:t>kvalita a komplexnost zapracování dílčích doporučení zadavatele dle zadání soutěže, zejména základních doporučení specifikovaných v čl. 5., či odůvodnění jejich nedodržení.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504056"/>
          </a:xfrm>
        </p:spPr>
        <p:txBody>
          <a:bodyPr/>
          <a:lstStyle/>
          <a:p>
            <a:r>
              <a:rPr lang="cs-CZ" dirty="0"/>
              <a:t>Možná hodnotící kvalitativní kritéria</a:t>
            </a:r>
          </a:p>
        </p:txBody>
      </p:sp>
    </p:spTree>
    <p:extLst>
      <p:ext uri="{BB962C8B-B14F-4D97-AF65-F5344CB8AC3E}">
        <p14:creationId xmlns:p14="http://schemas.microsoft.com/office/powerpoint/2010/main" val="376048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4ED5947-88E0-4C36-8A61-B392CC98E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SON nemusí být nutně jen architektonická soutěž</a:t>
            </a:r>
          </a:p>
          <a:p>
            <a:r>
              <a:rPr lang="cs-CZ" dirty="0"/>
              <a:t>Svoz odpadů</a:t>
            </a:r>
          </a:p>
          <a:p>
            <a:r>
              <a:rPr lang="cs-CZ" dirty="0"/>
              <a:t>IT systémy</a:t>
            </a:r>
          </a:p>
          <a:p>
            <a:r>
              <a:rPr lang="cs-CZ" dirty="0"/>
              <a:t>Reklamní kampaně</a:t>
            </a:r>
          </a:p>
          <a:p>
            <a:r>
              <a:rPr lang="cs-CZ" dirty="0" err="1"/>
              <a:t>Logomanuály</a:t>
            </a:r>
            <a:endParaRPr lang="cs-CZ" dirty="0"/>
          </a:p>
          <a:p>
            <a:r>
              <a:rPr lang="cs-CZ" dirty="0"/>
              <a:t>Výstavy</a:t>
            </a:r>
          </a:p>
          <a:p>
            <a:r>
              <a:rPr lang="cs-CZ" dirty="0"/>
              <a:t>Roadshow apod.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A9C6EC9-50C6-49C5-8CF7-4D3CB883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070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40915FC-08CF-4461-938A-FF47C06E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Praktická inspirace:</a:t>
            </a:r>
          </a:p>
          <a:p>
            <a:r>
              <a:rPr lang="cs-CZ" dirty="0"/>
              <a:t>Soutěž k podobě Památníku v Letech u Písku</a:t>
            </a:r>
          </a:p>
          <a:p>
            <a:r>
              <a:rPr lang="cs-CZ" dirty="0">
                <a:hlinkClick r:id="rId2"/>
              </a:rPr>
              <a:t>https://novypamatniklety.cz/#soutez</a:t>
            </a:r>
            <a:r>
              <a:rPr lang="cs-CZ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1079DD5-14A2-4BB5-9425-885E3D28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11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Pozor na:</a:t>
            </a:r>
          </a:p>
          <a:p>
            <a:r>
              <a:rPr lang="cs-CZ" dirty="0"/>
              <a:t>Střet zájmů členů komise/poroty</a:t>
            </a:r>
          </a:p>
          <a:p>
            <a:r>
              <a:rPr lang="cs-CZ" dirty="0"/>
              <a:t>V případě služeb dle oddílu 71 hlav. slov. JKS souhlas členů se soutěžními podmínkami</a:t>
            </a:r>
          </a:p>
          <a:p>
            <a:r>
              <a:rPr lang="cs-CZ" dirty="0"/>
              <a:t>Pokud zadavatel vyžaduje profesní způsobilost podle § 77, musí být minimálně polovina členů poroty požadovanou nebo rovnocennou kvalifikaci</a:t>
            </a:r>
          </a:p>
          <a:p>
            <a:r>
              <a:rPr lang="cs-CZ" dirty="0"/>
              <a:t>Anonymita soutěže – zadavatel zajistí anonymní hodnocení návrhů do doby, než porota dospěje k rozhodnutí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trochu regulace</a:t>
            </a:r>
          </a:p>
        </p:txBody>
      </p:sp>
    </p:spTree>
    <p:extLst>
      <p:ext uri="{BB962C8B-B14F-4D97-AF65-F5344CB8AC3E}">
        <p14:creationId xmlns:p14="http://schemas.microsoft.com/office/powerpoint/2010/main" val="1330317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 podání návrhu se použije § 107 obdobně</a:t>
            </a:r>
          </a:p>
          <a:p>
            <a:r>
              <a:rPr lang="cs-CZ" dirty="0"/>
              <a:t>Komunikace elektronicky podle § 211</a:t>
            </a:r>
          </a:p>
          <a:p>
            <a:r>
              <a:rPr lang="cs-CZ" dirty="0"/>
              <a:t>Tam kde nelze komunikovat elektronicky, lze předložit fyzicky podle § 211 odst.3, písm. c)</a:t>
            </a:r>
          </a:p>
          <a:p>
            <a:r>
              <a:rPr lang="cs-CZ" dirty="0"/>
              <a:t>Účastníci mohou být porotou vyzváni k odpovědím na dodatečné otázky</a:t>
            </a:r>
          </a:p>
          <a:p>
            <a:r>
              <a:rPr lang="cs-CZ" dirty="0"/>
              <a:t>Zadavatel je vázán stanoviskem poroty</a:t>
            </a:r>
          </a:p>
          <a:p>
            <a:r>
              <a:rPr lang="cs-CZ" dirty="0"/>
              <a:t>Právo zadavatele si vyhradit zrušení – ale povinnost stanovit podmínky odškodnění (a tedy odškodnit, pokud zadavatel poté SON zruší (149 odst.4))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trochu regulace</a:t>
            </a:r>
          </a:p>
        </p:txBody>
      </p:sp>
    </p:spTree>
    <p:extLst>
      <p:ext uri="{BB962C8B-B14F-4D97-AF65-F5344CB8AC3E}">
        <p14:creationId xmlns:p14="http://schemas.microsoft.com/office/powerpoint/2010/main" val="317052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708920"/>
            <a:ext cx="9144000" cy="457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cs-CZ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029200"/>
            <a:ext cx="9144000" cy="1208088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SzPct val="250000"/>
              <a:buFont typeface="Arial" charset="0"/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0662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B8486-89F2-45C4-B4EF-6AE5EA59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Soutěž o návrh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0473F-7C61-490E-A9CD-6CF19428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ano? Kdy ne?</a:t>
            </a:r>
          </a:p>
          <a:p>
            <a:endParaRPr lang="cs-CZ" dirty="0"/>
          </a:p>
          <a:p>
            <a:pPr algn="just"/>
            <a:r>
              <a:rPr lang="en-US" i="1" dirty="0" err="1"/>
              <a:t>pokud</a:t>
            </a:r>
            <a:r>
              <a:rPr lang="en-US" i="1" dirty="0"/>
              <a:t> </a:t>
            </a:r>
            <a:r>
              <a:rPr lang="en-US" i="1" dirty="0" err="1"/>
              <a:t>zadavatel</a:t>
            </a:r>
            <a:r>
              <a:rPr lang="en-US" i="1" dirty="0"/>
              <a:t> </a:t>
            </a:r>
            <a:r>
              <a:rPr lang="en-US" i="1" dirty="0" err="1"/>
              <a:t>potřebuje</a:t>
            </a:r>
            <a:r>
              <a:rPr lang="en-US" i="1" dirty="0"/>
              <a:t> </a:t>
            </a:r>
            <a:r>
              <a:rPr lang="en-US" i="1" dirty="0" err="1"/>
              <a:t>získat</a:t>
            </a:r>
            <a:r>
              <a:rPr lang="en-US" i="1" dirty="0"/>
              <a:t> </a:t>
            </a:r>
            <a:r>
              <a:rPr lang="en-US" i="1" dirty="0" err="1"/>
              <a:t>konkrétní</a:t>
            </a:r>
            <a:r>
              <a:rPr lang="en-US" i="1" dirty="0"/>
              <a:t> </a:t>
            </a:r>
            <a:r>
              <a:rPr lang="en-US" i="1" dirty="0" err="1"/>
              <a:t>plán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projekt</a:t>
            </a:r>
            <a:r>
              <a:rPr lang="en-US" i="1" dirty="0"/>
              <a:t>, </a:t>
            </a:r>
            <a:r>
              <a:rPr lang="en-US" i="1" dirty="0" err="1"/>
              <a:t>zejména</a:t>
            </a:r>
            <a:r>
              <a:rPr lang="en-US" i="1" dirty="0"/>
              <a:t> v </a:t>
            </a:r>
            <a:r>
              <a:rPr lang="en-US" i="1" dirty="0" err="1"/>
              <a:t>oblasti</a:t>
            </a:r>
            <a:r>
              <a:rPr lang="en-US" i="1" dirty="0"/>
              <a:t> </a:t>
            </a:r>
            <a:r>
              <a:rPr lang="en-US" i="1" dirty="0" err="1"/>
              <a:t>územního</a:t>
            </a:r>
            <a:r>
              <a:rPr lang="en-US" i="1" dirty="0"/>
              <a:t> </a:t>
            </a:r>
            <a:r>
              <a:rPr lang="en-US" i="1" dirty="0" err="1"/>
              <a:t>plánování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architektonických</a:t>
            </a:r>
            <a:r>
              <a:rPr lang="en-US" i="1" dirty="0"/>
              <a:t>, </a:t>
            </a:r>
            <a:r>
              <a:rPr lang="en-US" i="1" dirty="0" err="1"/>
              <a:t>stavebních</a:t>
            </a:r>
            <a:r>
              <a:rPr lang="en-US" i="1" dirty="0"/>
              <a:t> a </a:t>
            </a:r>
            <a:r>
              <a:rPr lang="en-US" i="1" dirty="0" err="1"/>
              <a:t>technických</a:t>
            </a:r>
            <a:r>
              <a:rPr lang="en-US" i="1" dirty="0"/>
              <a:t> </a:t>
            </a:r>
            <a:r>
              <a:rPr lang="en-US" i="1" dirty="0" err="1"/>
              <a:t>služeb</a:t>
            </a:r>
            <a:endParaRPr lang="cs-CZ" i="1" dirty="0"/>
          </a:p>
          <a:p>
            <a:endParaRPr lang="cs-CZ" dirty="0"/>
          </a:p>
          <a:p>
            <a:r>
              <a:rPr lang="cs-CZ" dirty="0"/>
              <a:t>Tedy použije se v případě, kdy zadavatel nakupuje „myšlenku“</a:t>
            </a:r>
          </a:p>
        </p:txBody>
      </p:sp>
    </p:spTree>
    <p:extLst>
      <p:ext uri="{BB962C8B-B14F-4D97-AF65-F5344CB8AC3E}">
        <p14:creationId xmlns:p14="http://schemas.microsoft.com/office/powerpoint/2010/main" val="393939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7AB8E-5F41-4EF3-B2F8-15EAC7BE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SON - regulace - § 143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BAEB8-18B0-419C-A8B1-56B8B9BF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Odst. 2)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Zadavatel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použije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soutěž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návrh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pokud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úmyslu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zadat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veřejnou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zakázku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služby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navazujícím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jednacím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řízení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uveřejnění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§ 65;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úmysl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zadavatel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uvede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oznámení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zahájení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soutěže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návrh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Odst. 3) Soutěž o návrh zadavatel použije také, pokud</a:t>
            </a:r>
          </a:p>
          <a:p>
            <a:pPr marL="457200" lvl="1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a)	je soutěž o návrh součástí zadávacího řízení na veřejnou zakázku na služby, nebo</a:t>
            </a:r>
          </a:p>
          <a:p>
            <a:pPr marL="457200" lvl="1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předpokládaná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souhrnná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hodnota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odměn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jiných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plateb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spojených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účastí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soutěži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návrh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přesahuje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2 000 000 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5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uvedená v paragrafech o SON (§ 143 a dále) jsou tak použitelná pro SON, ale ne všechna pravidla pro SON </a:t>
            </a:r>
            <a:r>
              <a:rPr lang="cs-CZ"/>
              <a:t>jsou dostatečná v </a:t>
            </a:r>
            <a:r>
              <a:rPr lang="cs-CZ" dirty="0"/>
              <a:t>případě, že SON je součástí zadávacího řízení</a:t>
            </a:r>
          </a:p>
          <a:p>
            <a:endParaRPr lang="cs-CZ" dirty="0"/>
          </a:p>
          <a:p>
            <a:r>
              <a:rPr lang="cs-CZ" dirty="0"/>
              <a:t>Pravidla, soutěžní podmínky připravuje zadavatel v souladu s pravidly podle ZZVZ</a:t>
            </a:r>
          </a:p>
        </p:txBody>
      </p:sp>
    </p:spTree>
    <p:extLst>
      <p:ext uri="{BB962C8B-B14F-4D97-AF65-F5344CB8AC3E}">
        <p14:creationId xmlns:p14="http://schemas.microsoft.com/office/powerpoint/2010/main" val="380090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VZ na služby, pokud navazují na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PH dohromady za SON i budoucí zakázku včetně všech odměn, cen a plateb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Zadavatel vyzývá vítěze SON,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pokud více vybraných návrhů, vyzývá všechny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případě JŘBU navazující na SON - nelze vyzývat v případě stanoveného pořadí – opravdu jen (jednoho nebo více)vítěze. Druhý v pořadí je zkrátka druhý viz Směrnice čl. 12 odst. 4, případně ZZVZ § 65 odst.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předmětem zakázky nesmí být vlastní realizace návrhu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Jednací řízení bez uveřejnění § 65</a:t>
            </a:r>
          </a:p>
        </p:txBody>
      </p:sp>
    </p:spTree>
    <p:extLst>
      <p:ext uri="{BB962C8B-B14F-4D97-AF65-F5344CB8AC3E}">
        <p14:creationId xmlns:p14="http://schemas.microsoft.com/office/powerpoint/2010/main" val="389149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4344F20-F178-4856-B3D3-9C4DEA4D5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předmětem zakázky nesmí být vlastní realizace návrhu – co to znamená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SON IT systém – dodavatel dopracuje návrh systému, ale nerealizuje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Architektonická soutěž – dodavatel dopracuje návrh do podoby PD k zadání, případně autorský dozor apod., ale nerealizuje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Ale např. jde realizovat provedení sochy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DA301E-3829-4376-A8CA-69DF3D2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Věcná/funkční souvislost SON a VZ</a:t>
            </a:r>
          </a:p>
        </p:txBody>
      </p:sp>
    </p:spTree>
    <p:extLst>
      <p:ext uri="{BB962C8B-B14F-4D97-AF65-F5344CB8AC3E}">
        <p14:creationId xmlns:p14="http://schemas.microsoft.com/office/powerpoint/2010/main" val="162663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5115591-C0C3-4398-AB41-AEBE3C42E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ESD: rozsudek ze dne 23. 5. 2008 ve věci C-340/02 Komise ES proti Francouzské republice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předmět veřejné zakázky musí spočívat v realizaci plánu nebo projektu, který zvítězil v předchozí soutěži o návrh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veřejná zakázka musí být zadána vybranému účastníkovi nebo jednomu z vybraných účastníků této soutěže, přičemž v případě více vybraných účastníků soutěže o návrh je zadavatel povinen vyzvat k jednání v JŘBU všechny vybrané účastníky;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zadání předmětu veřejné zakázky musí následovat po pořádané veřejné soutěži tak, aby byl zachován přímý funkční vztah mezi veřejnou soutěží na určitý výkon a dotyčnou zakázkou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4057ED-061A-41E9-95F2-4D3715A7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Judikatura - vymezení</a:t>
            </a:r>
          </a:p>
        </p:txBody>
      </p:sp>
    </p:spTree>
    <p:extLst>
      <p:ext uri="{BB962C8B-B14F-4D97-AF65-F5344CB8AC3E}">
        <p14:creationId xmlns:p14="http://schemas.microsoft.com/office/powerpoint/2010/main" val="406239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B61F970-BD29-4496-A999-EA5CB4DF9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ÚOHS ze dne 30. 6. 2008, pod č.j. S140/2008/VZ-11848/2008/540/</a:t>
            </a:r>
            <a:r>
              <a:rPr lang="cs-CZ" dirty="0" err="1"/>
              <a:t>Šm</a:t>
            </a:r>
            <a:r>
              <a:rPr lang="cs-CZ" dirty="0"/>
              <a:t> (potvrzeno rozhodnutím  předsedy ÚOHS, č.j. R146/2008/02-22137/2008/310-Ku, ze dne 5. 8. 2008). V tomto rozhodnutí ÚOHS mj. konstatoval, že v případě, kdy je součástí soutěže o návrh řešení svozu odpadu </a:t>
            </a:r>
          </a:p>
          <a:p>
            <a:pPr algn="just"/>
            <a:r>
              <a:rPr lang="cs-CZ" i="1" dirty="0"/>
              <a:t>„…v navazujícím jednacím řízení bez uveřejnění může být zadána pouze veřejná zakázka na dopracování návrhu nebo plánu předloženého v soutěži o návrh do finální podoby, tj. služby spojené s vytvořením daného projektu, nikoliv služby týkající se následného svozu a likvidace odpadu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F6FC13-C041-4FCB-AEB6-01F704E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Rozhodovací praxe</a:t>
            </a:r>
          </a:p>
        </p:txBody>
      </p:sp>
    </p:spTree>
    <p:extLst>
      <p:ext uri="{BB962C8B-B14F-4D97-AF65-F5344CB8AC3E}">
        <p14:creationId xmlns:p14="http://schemas.microsoft.com/office/powerpoint/2010/main" val="258923749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ppt. OPTP 2014-2020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ppt. OPTP 2014-2020</Template>
  <TotalTime>2375</TotalTime>
  <Words>1265</Words>
  <Application>Microsoft Office PowerPoint</Application>
  <PresentationFormat>Předvádění na obrazovce (4:3)</PresentationFormat>
  <Paragraphs>125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šablona ppt. OPTP 2014-2020</vt:lpstr>
      <vt:lpstr>Prezentace aplikace PowerPoint</vt:lpstr>
      <vt:lpstr>Soutěž o návrh - SON</vt:lpstr>
      <vt:lpstr>Soutěž o návrh</vt:lpstr>
      <vt:lpstr>SON - regulace - § 143</vt:lpstr>
      <vt:lpstr>Prezentace aplikace PowerPoint</vt:lpstr>
      <vt:lpstr>Jednací řízení bez uveřejnění § 65</vt:lpstr>
      <vt:lpstr>Věcná/funkční souvislost SON a VZ</vt:lpstr>
      <vt:lpstr>Judikatura - vymezení</vt:lpstr>
      <vt:lpstr>Rozhodovací praxe</vt:lpstr>
      <vt:lpstr>Rozhodovací praxe</vt:lpstr>
      <vt:lpstr>Rozhodovací praxe</vt:lpstr>
      <vt:lpstr>SON v zadávacím řízení</vt:lpstr>
      <vt:lpstr>SON v zadávacím řízení</vt:lpstr>
      <vt:lpstr>SON v zadávacím řízení</vt:lpstr>
      <vt:lpstr>Snižování účastníků</vt:lpstr>
      <vt:lpstr>Snižování řešení</vt:lpstr>
      <vt:lpstr>Soutěž o návrh § 143</vt:lpstr>
      <vt:lpstr>Litomyšl – nábřeží - původní</vt:lpstr>
      <vt:lpstr>Litomyšl – nábřeží - výsledek</vt:lpstr>
      <vt:lpstr>Prezentace aplikace PowerPoint</vt:lpstr>
      <vt:lpstr>Obnova Klášterních zahrad – 22 návrhů</vt:lpstr>
      <vt:lpstr>Možná hodnotící kvalitativní kritéria</vt:lpstr>
      <vt:lpstr>Prezentace aplikace PowerPoint</vt:lpstr>
      <vt:lpstr>Prezentace aplikace PowerPoint</vt:lpstr>
      <vt:lpstr>Ještě trochu regulace</vt:lpstr>
      <vt:lpstr>Ještě trochu regulace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projektového řízení</dc:title>
  <dc:creator>janver</dc:creator>
  <cp:lastModifiedBy>Studnička Vladimír</cp:lastModifiedBy>
  <cp:revision>103</cp:revision>
  <cp:lastPrinted>2019-12-11T10:46:44Z</cp:lastPrinted>
  <dcterms:created xsi:type="dcterms:W3CDTF">2016-03-18T08:57:11Z</dcterms:created>
  <dcterms:modified xsi:type="dcterms:W3CDTF">2023-06-20T18:29:45Z</dcterms:modified>
</cp:coreProperties>
</file>