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8" r:id="rId9"/>
    <p:sldId id="266" r:id="rId10"/>
    <p:sldId id="276" r:id="rId11"/>
    <p:sldId id="280" r:id="rId12"/>
    <p:sldId id="274" r:id="rId13"/>
    <p:sldId id="265" r:id="rId14"/>
    <p:sldId id="267" r:id="rId15"/>
    <p:sldId id="281" r:id="rId16"/>
    <p:sldId id="283" r:id="rId17"/>
    <p:sldId id="269" r:id="rId18"/>
    <p:sldId id="271" r:id="rId19"/>
    <p:sldId id="270" r:id="rId20"/>
    <p:sldId id="272" r:id="rId21"/>
    <p:sldId id="273" r:id="rId22"/>
    <p:sldId id="275" r:id="rId23"/>
    <p:sldId id="278" r:id="rId24"/>
    <p:sldId id="277" r:id="rId25"/>
    <p:sldId id="282" r:id="rId26"/>
    <p:sldId id="284" r:id="rId27"/>
  </p:sldIdLst>
  <p:sldSz cx="9144000" cy="5715000" type="screen16x1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73" autoAdjust="0"/>
  </p:normalViewPr>
  <p:slideViewPr>
    <p:cSldViewPr>
      <p:cViewPr varScale="1">
        <p:scale>
          <a:sx n="153" d="100"/>
          <a:sy n="153" d="100"/>
        </p:scale>
        <p:origin x="168" y="17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20.06.2023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20.06.2023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3817607"/>
            <a:ext cx="7056784" cy="15001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657367"/>
            <a:ext cx="7283152" cy="1560173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157534"/>
            <a:ext cx="7209184" cy="4800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9" name="Obrázek 8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577248"/>
            <a:ext cx="2517398" cy="552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717373"/>
            <a:ext cx="8291264" cy="358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442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237320"/>
            <a:ext cx="8291264" cy="40684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442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1717375"/>
            <a:ext cx="8229600" cy="358839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6" name="Obrázek 5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442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5" y="1657369"/>
            <a:ext cx="7380309" cy="4057633"/>
          </a:xfrm>
          <a:prstGeom prst="rect">
            <a:avLst/>
          </a:prstGeom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2"/>
            <a:ext cx="9144000" cy="21720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17209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Miluše Malenková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Rámcové</a:t>
            </a:r>
            <a:r>
              <a:rPr lang="en-US" dirty="0"/>
              <a:t> </a:t>
            </a:r>
            <a:r>
              <a:rPr lang="en-US" dirty="0" err="1"/>
              <a:t>dohody</a:t>
            </a:r>
            <a:r>
              <a:rPr lang="en-US" dirty="0"/>
              <a:t> vs. </a:t>
            </a:r>
            <a:r>
              <a:rPr lang="cs-CZ" dirty="0"/>
              <a:t>v</a:t>
            </a:r>
            <a:r>
              <a:rPr lang="en-US" dirty="0" err="1"/>
              <a:t>eřejné</a:t>
            </a:r>
            <a:r>
              <a:rPr lang="en-US" dirty="0"/>
              <a:t> </a:t>
            </a:r>
            <a:r>
              <a:rPr lang="en-US" dirty="0" err="1"/>
              <a:t>zakázky</a:t>
            </a:r>
            <a:r>
              <a:rPr lang="en-US" dirty="0"/>
              <a:t> s </a:t>
            </a:r>
            <a:r>
              <a:rPr lang="en-US" dirty="0" err="1"/>
              <a:t>rámcovým</a:t>
            </a:r>
            <a:r>
              <a:rPr lang="en-US" dirty="0"/>
              <a:t> </a:t>
            </a:r>
            <a:r>
              <a:rPr lang="en-US" dirty="0" err="1"/>
              <a:t>prvkem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E1F3ADA-CC91-6BD1-4626-B73EDBB24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29. Upozorňuji proto na fakt, že jestliže </a:t>
            </a:r>
            <a:r>
              <a:rPr lang="cs-CZ" b="1" dirty="0"/>
              <a:t>smluvní závazek naplňuje znaky rámcové dohody</a:t>
            </a:r>
            <a:r>
              <a:rPr lang="cs-CZ" dirty="0"/>
              <a:t>, nemůže zadavatel podléhající režimu zákona její právní úpravu ve smyslu § 131 odst. 1 zákona ignorovat s tím, že zvolil nepojmenovanou smlouvu dle občanského zákoníku. </a:t>
            </a:r>
            <a:r>
              <a:rPr lang="cs-CZ" b="1" dirty="0"/>
              <a:t>Takový postup by byl obcházením zákona.</a:t>
            </a:r>
            <a:r>
              <a:rPr lang="cs-CZ" dirty="0"/>
              <a:t> Zde je třeba vzít v potaz, že zákon je pro zadavatele v zadávacím řízení zákonem speciálním, je tak třeba se jím řídit primárně a občanský zákoník aplikovat pouze podpůrně, pokud zákon neobsahuje zvláštní úpravu. V daném případě jsou </a:t>
            </a:r>
            <a:r>
              <a:rPr lang="cs-CZ" b="1" dirty="0"/>
              <a:t>rámcové dohody upraveny v hlavě II zákona v </a:t>
            </a:r>
            <a:r>
              <a:rPr lang="cs-CZ" b="1" dirty="0" err="1"/>
              <a:t>ust</a:t>
            </a:r>
            <a:r>
              <a:rPr lang="cs-CZ" b="1" dirty="0"/>
              <a:t>. § 131 a násl. zákona, a tak je zadavatel povinen se těmito ustanoveními řídit, pokud je jeho postup pod tuto právní úpravu </a:t>
            </a:r>
            <a:r>
              <a:rPr lang="cs-CZ" b="1" dirty="0" err="1"/>
              <a:t>podřaditelný</a:t>
            </a:r>
            <a:r>
              <a:rPr lang="cs-CZ" b="1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827A2BB-C6E9-0A10-CC76-D6214E58E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ÚOHS R0031/2023</a:t>
            </a:r>
          </a:p>
        </p:txBody>
      </p:sp>
    </p:spTree>
    <p:extLst>
      <p:ext uri="{BB962C8B-B14F-4D97-AF65-F5344CB8AC3E}">
        <p14:creationId xmlns:p14="http://schemas.microsoft.com/office/powerpoint/2010/main" val="265162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FB7F6-78C0-FAE6-0393-89A24801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s rámcovým prvkem v DNS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4BC534-CB25-42DB-96B4-78AE0BA5C67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Metodické doporučení ÚOHS pro nákup léčivých přípravků v režimu ZZVZ</a:t>
            </a:r>
          </a:p>
          <a:p>
            <a:pPr lvl="1"/>
            <a:r>
              <a:rPr lang="cs-CZ" dirty="0"/>
              <a:t>možností je řešení založené na tom, že v rámci DNS by byly (na základě </a:t>
            </a:r>
            <a:r>
              <a:rPr lang="cs-CZ" dirty="0" err="1"/>
              <a:t>minitendrů</a:t>
            </a:r>
            <a:r>
              <a:rPr lang="cs-CZ" dirty="0"/>
              <a:t> dle § 141 ZZVZ) uzavírány na jednotlivé léčivé přípravky smlouvy s rámcovým prvkem a teprve na základě takto uzavřených smluv by byly vystavovány jednotlivé objednávky na dodávky.</a:t>
            </a:r>
          </a:p>
          <a:p>
            <a:pPr lvl="1"/>
            <a:r>
              <a:rPr lang="cs-CZ" dirty="0"/>
              <a:t>… omezena doba maximálního trvání rámcové dohody – standardně na 4 roky. Tato omezení vyjadřují principy ochrany hospodářské soutěže a je třeba je plně respektovat i u smluv s rámcovým prvkem uzavíraných v DNS. Tyto smlouvy tak rozhodně nemohou být uzavírány na dobu neurčitou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88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410F1F8-4F21-25A0-CA48-0950F07A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§ 248  </a:t>
            </a:r>
          </a:p>
          <a:p>
            <a:pPr algn="ctr"/>
            <a:r>
              <a:rPr lang="cs-CZ" dirty="0"/>
              <a:t>	Výkon dozoru nad zadáváním veřejných zakázek a zvláštními postupy</a:t>
            </a:r>
          </a:p>
          <a:p>
            <a:r>
              <a:rPr lang="cs-CZ" b="1" dirty="0"/>
              <a:t>(3) Smlouvou se pro účely této části rozumí i rámcová dohoda.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CE7FF82-1269-C08E-BFBE-592F4DD08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č. 166/2023 Sb.</a:t>
            </a:r>
          </a:p>
        </p:txBody>
      </p:sp>
    </p:spTree>
    <p:extLst>
      <p:ext uri="{BB962C8B-B14F-4D97-AF65-F5344CB8AC3E}">
        <p14:creationId xmlns:p14="http://schemas.microsoft.com/office/powerpoint/2010/main" val="2440452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FDAA5-4C3B-BA98-FBF7-282B0E969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D2208E-D8DD-6E43-4411-303A0F2F306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1717375"/>
            <a:ext cx="3672408" cy="3588398"/>
          </a:xfrm>
        </p:spPr>
        <p:txBody>
          <a:bodyPr>
            <a:normAutofit/>
          </a:bodyPr>
          <a:lstStyle/>
          <a:p>
            <a:r>
              <a:rPr lang="cs-CZ" dirty="0"/>
              <a:t>závazek</a:t>
            </a:r>
          </a:p>
          <a:p>
            <a:r>
              <a:rPr lang="cs-CZ" dirty="0"/>
              <a:t>jistota</a:t>
            </a:r>
          </a:p>
          <a:p>
            <a:r>
              <a:rPr lang="cs-CZ" dirty="0"/>
              <a:t>zrušení</a:t>
            </a:r>
          </a:p>
          <a:p>
            <a:r>
              <a:rPr lang="cs-CZ" dirty="0"/>
              <a:t>doba trvání</a:t>
            </a:r>
          </a:p>
          <a:p>
            <a:r>
              <a:rPr lang="cs-CZ" dirty="0"/>
              <a:t>objednávky</a:t>
            </a:r>
          </a:p>
          <a:p>
            <a:r>
              <a:rPr lang="cs-CZ" dirty="0"/>
              <a:t>blokační lhůta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02B738BB-484F-4029-99E1-0D8E38FAB658}"/>
              </a:ext>
            </a:extLst>
          </p:cNvPr>
          <p:cNvSpPr txBox="1">
            <a:spLocks/>
          </p:cNvSpPr>
          <p:nvPr/>
        </p:nvSpPr>
        <p:spPr>
          <a:xfrm>
            <a:off x="4067944" y="1727035"/>
            <a:ext cx="4536504" cy="35883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uveřejňování</a:t>
            </a:r>
          </a:p>
          <a:p>
            <a:r>
              <a:rPr lang="cs-CZ" dirty="0"/>
              <a:t>režim</a:t>
            </a:r>
          </a:p>
          <a:p>
            <a:r>
              <a:rPr lang="cs-CZ" dirty="0"/>
              <a:t>maximální cena</a:t>
            </a:r>
          </a:p>
          <a:p>
            <a:r>
              <a:rPr lang="cs-CZ" dirty="0"/>
              <a:t>předpokládaná hodnota</a:t>
            </a:r>
          </a:p>
          <a:p>
            <a:r>
              <a:rPr lang="cs-CZ" dirty="0"/>
              <a:t>novela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53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56663-EB63-D3CB-F7B1-E2B4D6D5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05697-8810-B3CE-B2F5-09FDE3FF3E0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§ 2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§ 131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44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9FE6F-41C9-158F-668F-3E6A5FB9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Jistota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067EB-FBF7-0BEF-D18F-67C74FA02E9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zadávací lhůta - účastníci ZŘ nesmí ze odstoupit → v ZD lze požadovat poskytnutí jistoty ve lhůtě pro podání nabídek (§ 40, 41)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zadavatel nesmí požadovat od účastníků zadávacího řízení poskytnutí jistoty (§ 132 odst. 6)</a:t>
            </a:r>
          </a:p>
        </p:txBody>
      </p:sp>
    </p:spTree>
    <p:extLst>
      <p:ext uri="{BB962C8B-B14F-4D97-AF65-F5344CB8AC3E}">
        <p14:creationId xmlns:p14="http://schemas.microsoft.com/office/powerpoint/2010/main" val="2381422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05C9D-804D-B635-101B-8BAF7D97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74258-F882-FDA5-EE24-A6B3D57FF43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zrušení zadávacího řízení (§ 127)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zrušení zadávacího řízení (§ 127)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není povinnost zadávat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177945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4BE08-C5D3-318A-8175-9BCC1345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trvání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7E260-9334-F026-0963-FE521C650C4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neregulováno ZZVZ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ÚOHS 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4 roky, 7 let, výjimečně více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586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AE09C-B2B8-784C-1E4B-8CF74314F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Objednávky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7EF8A-BAA9-5E77-E9D6-B0B986A9DE9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podle smlouvy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Zadání veřejné zakázky – písemně (elektronicky)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s obnovením soutěže mezi účastníky RD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bez obnovení soutěže mezi účastníky RD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kombinací</a:t>
            </a:r>
          </a:p>
        </p:txBody>
      </p:sp>
    </p:spTree>
    <p:extLst>
      <p:ext uri="{BB962C8B-B14F-4D97-AF65-F5344CB8AC3E}">
        <p14:creationId xmlns:p14="http://schemas.microsoft.com/office/powerpoint/2010/main" val="2873826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41719-752C-8A59-0B85-84C0309D7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Blokační lhůta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5E70B9-3F76-88A0-66F4-AC2245D8AA0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§ 246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§ 135 (3) Zadavatel může uzavřít smlouvu i před uplynutím lhůty pro podání námitek proti výběru dodavatele.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novela (4) Zadavatel může uzavřít smlouvu v době podle § 246 odst. 1 písm. a) až c).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92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na veřejnou zakázku</a:t>
            </a:r>
          </a:p>
          <a:p>
            <a:r>
              <a:rPr lang="cs-CZ" dirty="0"/>
              <a:t>Rámcová dohoda</a:t>
            </a:r>
          </a:p>
          <a:p>
            <a:r>
              <a:rPr lang="cs-CZ" dirty="0"/>
              <a:t>Rámcová smlouva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</p:spTree>
    <p:extLst>
      <p:ext uri="{BB962C8B-B14F-4D97-AF65-F5344CB8AC3E}">
        <p14:creationId xmlns:p14="http://schemas.microsoft.com/office/powerpoint/2010/main" val="1979421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D26A0-692A-5B4D-D65C-1B42AA4B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Uveřejňování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5F4BA8-EC4E-8C96-2684-B4C30FB7BFE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ZŘ - oznámení o výsledku, písemná zpráva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profil zadavatele, výjimky 500 tis. Kč, registr smluv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ZŘ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oznámení o výsledku, písemná zpráva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profil zadavatele vždy (změna s novelou)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smlouva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oznámení o uzavření smlouvy (čtvrtletní)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profil zadavatele, výjimky 500 tis. Kč, registr smluv, čtvrtletí</a:t>
            </a:r>
          </a:p>
        </p:txBody>
      </p:sp>
    </p:spTree>
    <p:extLst>
      <p:ext uri="{BB962C8B-B14F-4D97-AF65-F5344CB8AC3E}">
        <p14:creationId xmlns:p14="http://schemas.microsoft.com/office/powerpoint/2010/main" val="3259221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C3EE2-CFBD-4AD5-B097-64878586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519140-F45F-600B-90DA-7661181032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nadlimitní, podlimitní, zjednodušený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nadlimitní, podlimitní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+ zjednodušený (novela)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732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D5D07-28E9-ED4D-8D13-E007DF669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Maximální cena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D134B5-1589-5AC2-E405-FFDEA33B169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lze sjednat jednotkovou cena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uveřejnění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kauce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změny závazků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§ 131 odst. 5 → § 222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předem stanovena v oznámení o zahájení ZŘ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Soudní dvůr EU C-23/20 „</a:t>
            </a:r>
            <a:r>
              <a:rPr lang="cs-CZ" dirty="0" err="1"/>
              <a:t>Simonsen</a:t>
            </a:r>
            <a:r>
              <a:rPr lang="cs-CZ" dirty="0"/>
              <a:t>“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ÚOHS R0031/2023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651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C9210-3B01-A604-AF93-CD511ACC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Předpokládaná hodnota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9C62A-08F3-6271-CD3B-CCC39F46C3F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hodnota všech plnění, která mohou vyplývat ze smlouvy na veřejnou zakázku (§ 16 odst. 2)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pravidelně pořizované nebo trvající dodávky nebo služby (§ 19)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za 48 měsíců (§ 20, 21)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souhrnná předpokládaná hodnota všech veřejných zakázek, které mohou být na základě rámcové dohody zadány (§ 23)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ÚOHS S0173/2023 + § 19 - 21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101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B3058-D045-CC7F-B4CD-EC2BAA31E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- účinnost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588CED-2B8F-CB64-58B9-7B49CFDCA76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Smlouva na veřejnou zakázku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zahájení zadávání 16.7.</a:t>
            </a:r>
          </a:p>
          <a:p>
            <a:r>
              <a:rPr lang="cs-CZ" dirty="0"/>
              <a:t>Rámcová dohoda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zahájení zadávacího řízení 16. 7.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RD uzavřená podle předchozí úpravy → zadávání VZ podle předchozí úpravy</a:t>
            </a:r>
          </a:p>
        </p:txBody>
      </p:sp>
    </p:spTree>
    <p:extLst>
      <p:ext uri="{BB962C8B-B14F-4D97-AF65-F5344CB8AC3E}">
        <p14:creationId xmlns:p14="http://schemas.microsoft.com/office/powerpoint/2010/main" val="200531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CB129-82A6-C58F-81AA-57FA8814E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8C7807-E8EC-6806-B416-262C1908734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4 roky</a:t>
            </a:r>
          </a:p>
          <a:p>
            <a:r>
              <a:rPr lang="cs-CZ" dirty="0"/>
              <a:t>předpokládaná hodnota</a:t>
            </a:r>
          </a:p>
          <a:p>
            <a:r>
              <a:rPr lang="cs-CZ" dirty="0"/>
              <a:t>nevyhýbat se ZŘ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108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A2710-C7CE-F92E-47C0-9625996E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880" y="3121659"/>
            <a:ext cx="8291264" cy="420047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3830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1EE8CF3-D0F4-F9A1-68FB-153E21ED5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(1) Rámcovou smlouvou se pro účely tohoto zákona rozumí písemná smlouva mezi zadavatelem a jedním či více uchazeči uzavřená na dobu určitou, která </a:t>
            </a:r>
            <a:r>
              <a:rPr lang="cs-CZ" b="1" dirty="0"/>
              <a:t>upravuje podmínky týkající se jednotlivých veřejných zakázek</a:t>
            </a:r>
            <a:r>
              <a:rPr lang="cs-CZ" dirty="0"/>
              <a:t> na pořízení </a:t>
            </a:r>
            <a:r>
              <a:rPr lang="cs-CZ" b="1" dirty="0"/>
              <a:t>opakujících</a:t>
            </a:r>
            <a:r>
              <a:rPr lang="cs-CZ" dirty="0"/>
              <a:t> se dodávek, služeb či stavebních prací </a:t>
            </a:r>
            <a:r>
              <a:rPr lang="cs-CZ" b="1" dirty="0"/>
              <a:t>s obdobným předmětem plnění</a:t>
            </a:r>
            <a:r>
              <a:rPr lang="cs-CZ" dirty="0"/>
              <a:t> zadávaných po dobu platnosti rámcové smlouvy, zejména pokud jde o cenu a množství.</a:t>
            </a:r>
          </a:p>
          <a:p>
            <a:r>
              <a:rPr lang="cs-CZ" dirty="0"/>
              <a:t>(2) </a:t>
            </a:r>
            <a:r>
              <a:rPr lang="cs-CZ" b="1" dirty="0"/>
              <a:t>Používá-li tento zákon pojem veřejná zakázka, rozumí se tím i rámcová smlouva</a:t>
            </a:r>
            <a:r>
              <a:rPr lang="cs-CZ" dirty="0"/>
              <a:t> podle odstavce 1, nestanoví-li tento zákon jinak. Ustanovení tohoto zákona vztahující se na zadávání veřejných zakázek platí obdobně i pro zadávání rámcových smluv, nestanoví-li tento zákon jinak.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B43FB13-3BB6-8FDD-735A-43E8943A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11 ZVZ 2006</a:t>
            </a:r>
          </a:p>
        </p:txBody>
      </p:sp>
    </p:spTree>
    <p:extLst>
      <p:ext uri="{BB962C8B-B14F-4D97-AF65-F5344CB8AC3E}">
        <p14:creationId xmlns:p14="http://schemas.microsoft.com/office/powerpoint/2010/main" val="421139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A9C5E32-7DBF-7843-7B91-C36B4C02F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… judikatura je jednotná v závěru, podle něhož tzv. rámcová smlouva </a:t>
            </a:r>
            <a:r>
              <a:rPr lang="cs-CZ" b="1" dirty="0"/>
              <a:t>nezakládá závazkový vztah</a:t>
            </a:r>
            <a:r>
              <a:rPr lang="cs-CZ" dirty="0"/>
              <a:t>, pohledávky a závazky smluvních stran z ní tudíž nevznikají. Význam rámcové smlouvy spočívá v tom, že strany tam, kde předpokládají dlouhodobější obchodní vztah, stanoví jejím prostřednictvím základní pravidla, jimž budou podléhat všechny konkrétní (tzv. realizační) smlouvy na jejím základě v budoucnu uzavřené, nebude-li v té či oné realizační smlouvě ujednáno jinak. Rámcová smlouva tak nemá jiný význam (jinou funkci), než že stanoví smluvní podmínky následně uzavíraných konkrétních, realizačních smluv, tj. v tom či onom rozsahu předurčuje jejich obsah.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A2881A1-D11D-92DC-DC11-35ADB34F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NS 29 </a:t>
            </a:r>
            <a:r>
              <a:rPr lang="cs-CZ" dirty="0" err="1"/>
              <a:t>Cdo</a:t>
            </a:r>
            <a:r>
              <a:rPr lang="cs-CZ" dirty="0"/>
              <a:t> 5105/2014</a:t>
            </a:r>
          </a:p>
        </p:txBody>
      </p:sp>
    </p:spTree>
    <p:extLst>
      <p:ext uri="{BB962C8B-B14F-4D97-AF65-F5344CB8AC3E}">
        <p14:creationId xmlns:p14="http://schemas.microsoft.com/office/powerpoint/2010/main" val="90378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A125DA9-EEA1-3DF9-5008-2A060A0EF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600" dirty="0"/>
              <a:t>(1) Zadáním veřejné zakázky se pro účely tohoto zákona rozumí </a:t>
            </a:r>
            <a:r>
              <a:rPr lang="cs-CZ" sz="1600" b="1" dirty="0"/>
              <a:t>uzavření úplatné smlouvy mezi zadavatelem a dodavatelem, z níž vyplývá povinnost dodavatele poskytnout </a:t>
            </a:r>
            <a:r>
              <a:rPr lang="cs-CZ" sz="1600" dirty="0"/>
              <a:t>dodávky, služby nebo stavební práce. Za zadání veřejné zakázky se nepovažuje uzavření smlouvy, kterou se zakládá pracovněprávní nebo jiný obdobný vztah, nebo smlouvy upravující spolupráci zadavatele při zadávání veřejné zakázky podle § 7 až 12, § 155, 156, 189 a 190.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600" dirty="0"/>
              <a:t>(2) </a:t>
            </a:r>
            <a:r>
              <a:rPr lang="cs-CZ" sz="1600" b="1" dirty="0"/>
              <a:t>Veřejnou zakázkou je</a:t>
            </a:r>
            <a:r>
              <a:rPr lang="cs-CZ" sz="1600" dirty="0"/>
              <a:t> veřejná zakázka na dodávky podle § 14 odst. 1, veřejná zakázka na služby podle § 14 odst. 2, veřejná zakázka na stavební práce podle § 14 odst. 3, koncese na služby podle § 174 odst. 3 nebo koncese na stavební práce podle § 174 odst. 2.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600" dirty="0"/>
              <a:t>(3) </a:t>
            </a:r>
            <a:r>
              <a:rPr lang="cs-CZ" sz="1600" b="1" dirty="0"/>
              <a:t>Zadavatel je povinen zadat veřejnou zakázku v zadávacím řízení</a:t>
            </a:r>
            <a:r>
              <a:rPr lang="cs-CZ" sz="1600" dirty="0"/>
              <a:t>, není-li dále stanoveno jinak. </a:t>
            </a:r>
            <a:r>
              <a:rPr lang="cs-CZ" sz="1600" b="1" dirty="0"/>
              <a:t>Tato povinnost se považuje za splněnou, pokud je veřejná zakázka zadána na základě rámcové dohody </a:t>
            </a:r>
            <a:r>
              <a:rPr lang="cs-CZ" sz="1600" dirty="0"/>
              <a:t>postupem podle části šesté hlavy II, v dynamickém nákupním systému podle části šesté hlavy III nebo pořizována od centrálního zadavatele nebo jeho prostřednictvím podle § 9.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4B3ABD7-0798-D70F-7450-CC48616D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 ZZVZ 2016</a:t>
            </a:r>
          </a:p>
        </p:txBody>
      </p:sp>
    </p:spTree>
    <p:extLst>
      <p:ext uri="{BB962C8B-B14F-4D97-AF65-F5344CB8AC3E}">
        <p14:creationId xmlns:p14="http://schemas.microsoft.com/office/powerpoint/2010/main" val="52094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7E08E62-3BA4-CF01-C22B-51D8D3AE5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Rámcovou dohodou mezi sebou jeden nebo více zadavatelů a jeden nebo více dodavatelů </a:t>
            </a:r>
            <a:r>
              <a:rPr lang="cs-CZ" b="1" dirty="0"/>
              <a:t>ujednávají rámcové podmínky týkající se zejména ceny nebo jiných podmínek plnění veřejné zakázky</a:t>
            </a:r>
            <a:r>
              <a:rPr lang="cs-CZ" dirty="0"/>
              <a:t>, které jsou závazné po dobu trvání rámcové dohody.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55A4DB-306C-DFD6-AB9E-EFA2A8304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131 ZZVZ </a:t>
            </a:r>
          </a:p>
        </p:txBody>
      </p:sp>
    </p:spTree>
    <p:extLst>
      <p:ext uri="{BB962C8B-B14F-4D97-AF65-F5344CB8AC3E}">
        <p14:creationId xmlns:p14="http://schemas.microsoft.com/office/powerpoint/2010/main" val="166904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62848-4A4B-70EE-E1EE-D7B34DBB6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177313"/>
            <a:ext cx="8291264" cy="1032115"/>
          </a:xfrm>
        </p:spPr>
        <p:txBody>
          <a:bodyPr/>
          <a:lstStyle/>
          <a:p>
            <a:r>
              <a:rPr lang="cs-CZ" dirty="0"/>
              <a:t>Ujednání rámcových podmínek ve smlouvě na veřejnou zakázku?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73712C-38F2-332C-6946-A720BC2B29F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09429"/>
            <a:ext cx="8229600" cy="3096344"/>
          </a:xfrm>
        </p:spPr>
        <p:txBody>
          <a:bodyPr/>
          <a:lstStyle/>
          <a:p>
            <a:r>
              <a:rPr lang="cs-CZ" dirty="0"/>
              <a:t>jednotkové ceny</a:t>
            </a:r>
          </a:p>
          <a:p>
            <a:r>
              <a:rPr lang="cs-CZ" dirty="0"/>
              <a:t>smlouva na veřejnou zakázku s rámcovým prvkem</a:t>
            </a:r>
          </a:p>
          <a:p>
            <a:pPr lvl="1"/>
            <a:r>
              <a:rPr lang="cs-CZ" dirty="0"/>
              <a:t>§ 21 „veřejné zakázky na služby, u které se nestanoví celková smluvní cena“</a:t>
            </a:r>
          </a:p>
        </p:txBody>
      </p:sp>
    </p:spTree>
    <p:extLst>
      <p:ext uri="{BB962C8B-B14F-4D97-AF65-F5344CB8AC3E}">
        <p14:creationId xmlns:p14="http://schemas.microsoft.com/office/powerpoint/2010/main" val="3440272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9C09C-4D68-B0A3-71F7-29798DF63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/ obcházení ZZVZ?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6D3B7-FC1A-1391-BB40-814D8A1A8C5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zadání VZ v ZŘ </a:t>
            </a:r>
          </a:p>
          <a:p>
            <a:r>
              <a:rPr lang="cs-CZ" dirty="0"/>
              <a:t>považuje se za splněné - VZ zadána na základě RD</a:t>
            </a:r>
          </a:p>
          <a:p>
            <a:pPr lvl="1"/>
            <a:r>
              <a:rPr lang="cs-CZ" dirty="0"/>
              <a:t>§ 131 (2) Zadavatel může uzavřít rámcovou dohodu pouze na základě zadávacího řízení, které by byl oprávněn použít na veřejnou zakázku obdobného předmětu a předpokládané hodnoty.</a:t>
            </a:r>
          </a:p>
        </p:txBody>
      </p:sp>
    </p:spTree>
    <p:extLst>
      <p:ext uri="{BB962C8B-B14F-4D97-AF65-F5344CB8AC3E}">
        <p14:creationId xmlns:p14="http://schemas.microsoft.com/office/powerpoint/2010/main" val="143836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6E94B99-EB4B-7A47-F13E-FEA12E203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6908" b="9161"/>
          <a:stretch/>
        </p:blipFill>
        <p:spPr>
          <a:xfrm>
            <a:off x="395536" y="1849388"/>
            <a:ext cx="8450656" cy="1512169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35B98193-928B-DB64-C72E-1C5BDBE4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Zahajovací formulář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F733C0C-7287-033D-F8DB-4796AC3BD3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785"/>
          <a:stretch/>
        </p:blipFill>
        <p:spPr>
          <a:xfrm>
            <a:off x="467544" y="3793604"/>
            <a:ext cx="7776865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27688"/>
      </p:ext>
    </p:extLst>
  </p:cSld>
  <p:clrMapOvr>
    <a:masterClrMapping/>
  </p:clrMapOvr>
</p:sld>
</file>

<file path=ppt/theme/theme1.xml><?xml version="1.0" encoding="utf-8"?>
<a:theme xmlns:a="http://schemas.openxmlformats.org/drawingml/2006/main" name="MMR_sir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MMR_sir</Template>
  <TotalTime>1387</TotalTime>
  <Words>1335</Words>
  <Application>Microsoft Office PowerPoint</Application>
  <PresentationFormat>Předvádění na obrazovce (16:10)</PresentationFormat>
  <Paragraphs>134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MMR_sir</vt:lpstr>
      <vt:lpstr>Rámcové dohody vs. veřejné zakázky s rámcovým prvkem</vt:lpstr>
      <vt:lpstr>Terminologie</vt:lpstr>
      <vt:lpstr>§ 11 ZVZ 2006</vt:lpstr>
      <vt:lpstr>NS 29 Cdo 5105/2014</vt:lpstr>
      <vt:lpstr>§ 2 ZZVZ 2016</vt:lpstr>
      <vt:lpstr>§ 131 ZZVZ </vt:lpstr>
      <vt:lpstr>Ujednání rámcových podmínek ve smlouvě na veřejnou zakázku?</vt:lpstr>
      <vt:lpstr>Porušení / obcházení ZZVZ?</vt:lpstr>
      <vt:lpstr>Zahajovací formulář</vt:lpstr>
      <vt:lpstr>ÚOHS R0031/2023</vt:lpstr>
      <vt:lpstr>Smlouva s rámcovým prvkem v DNS</vt:lpstr>
      <vt:lpstr>Novela č. 166/2023 Sb.</vt:lpstr>
      <vt:lpstr>Rozdíly</vt:lpstr>
      <vt:lpstr>Závazek</vt:lpstr>
      <vt:lpstr>Jistota </vt:lpstr>
      <vt:lpstr>Zrušení </vt:lpstr>
      <vt:lpstr>Doba trvání </vt:lpstr>
      <vt:lpstr>Objednávky </vt:lpstr>
      <vt:lpstr>Blokační lhůta </vt:lpstr>
      <vt:lpstr>Uveřejňování</vt:lpstr>
      <vt:lpstr>Režim</vt:lpstr>
      <vt:lpstr>Maximální cena </vt:lpstr>
      <vt:lpstr>Předpokládaná hodnota</vt:lpstr>
      <vt:lpstr>Novela - účinnost </vt:lpstr>
      <vt:lpstr>Závěr</vt:lpstr>
      <vt:lpstr>Děkuji za pozornost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Rámcové dohody vs. veřejné zakázky s rámcovým prvkem</dc:title>
  <dc:creator>Malenková Miluše</dc:creator>
  <cp:lastModifiedBy>Malenková Miluše</cp:lastModifiedBy>
  <cp:revision>9</cp:revision>
  <dcterms:created xsi:type="dcterms:W3CDTF">2023-06-19T07:51:22Z</dcterms:created>
  <dcterms:modified xsi:type="dcterms:W3CDTF">2023-06-20T08:36:48Z</dcterms:modified>
</cp:coreProperties>
</file>