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57" r:id="rId2"/>
    <p:sldId id="434" r:id="rId3"/>
    <p:sldId id="439" r:id="rId4"/>
    <p:sldId id="437" r:id="rId5"/>
    <p:sldId id="443" r:id="rId6"/>
    <p:sldId id="431" r:id="rId7"/>
    <p:sldId id="435" r:id="rId8"/>
    <p:sldId id="436" r:id="rId9"/>
    <p:sldId id="446" r:id="rId10"/>
    <p:sldId id="447" r:id="rId11"/>
    <p:sldId id="449" r:id="rId12"/>
    <p:sldId id="455" r:id="rId13"/>
    <p:sldId id="454" r:id="rId14"/>
    <p:sldId id="456" r:id="rId15"/>
    <p:sldId id="408" r:id="rId16"/>
    <p:sldId id="451" r:id="rId17"/>
    <p:sldId id="452" r:id="rId18"/>
    <p:sldId id="453" r:id="rId19"/>
    <p:sldId id="441" r:id="rId20"/>
    <p:sldId id="440" r:id="rId21"/>
    <p:sldId id="442" r:id="rId22"/>
    <p:sldId id="392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ámková Markéta" initials="A.M." lastIdx="22" clrIdx="0"/>
  <p:cmAuthor id="1" name="Matochová Lenka" initials="ML" lastIdx="1" clrIdx="1">
    <p:extLst>
      <p:ext uri="{19B8F6BF-5375-455C-9EA6-DF929625EA0E}">
        <p15:presenceInfo xmlns:p15="http://schemas.microsoft.com/office/powerpoint/2012/main" userId="S-1-5-21-1453678106-484518242-318601546-99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73" autoAdjust="0"/>
  </p:normalViewPr>
  <p:slideViewPr>
    <p:cSldViewPr>
      <p:cViewPr varScale="1">
        <p:scale>
          <a:sx n="66" d="100"/>
          <a:sy n="66" d="100"/>
        </p:scale>
        <p:origin x="111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21.06.2023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Vzdělávací program OSPEVZ</a:t>
            </a:r>
          </a:p>
          <a:p>
            <a:pPr algn="r"/>
            <a:r>
              <a:rPr lang="cs-CZ" dirty="0" smtClean="0"/>
              <a:t>Lenka Matochová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772816"/>
            <a:ext cx="7056784" cy="1656184"/>
          </a:xfrm>
        </p:spPr>
        <p:txBody>
          <a:bodyPr/>
          <a:lstStyle/>
          <a:p>
            <a:pPr algn="ctr"/>
            <a:r>
              <a:rPr lang="cs-CZ" dirty="0"/>
              <a:t>Dokumenty v </a:t>
            </a:r>
            <a:r>
              <a:rPr lang="cs-CZ" dirty="0" smtClean="0"/>
              <a:t>ZŘ podle </a:t>
            </a:r>
            <a:r>
              <a:rPr lang="cs-CZ" dirty="0"/>
              <a:t>nové právní úpravy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60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 dokladů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581128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§ </a:t>
            </a:r>
            <a:r>
              <a:rPr lang="cs-CZ" dirty="0"/>
              <a:t>86  </a:t>
            </a:r>
          </a:p>
          <a:p>
            <a:pPr algn="just"/>
            <a:r>
              <a:rPr lang="cs-CZ" strike="sngStrike" dirty="0" smtClean="0"/>
              <a:t>(</a:t>
            </a:r>
            <a:r>
              <a:rPr lang="cs-CZ" strike="sngStrike" dirty="0"/>
              <a:t>5)</a:t>
            </a:r>
            <a:r>
              <a:rPr lang="cs-CZ" dirty="0"/>
              <a:t> </a:t>
            </a:r>
            <a:r>
              <a:rPr lang="cs-CZ" b="1" dirty="0"/>
              <a:t>(3)</a:t>
            </a:r>
            <a:r>
              <a:rPr lang="cs-CZ" dirty="0"/>
              <a:t> Doklady prokazující základní způsobilost podle § 74 </a:t>
            </a:r>
            <a:r>
              <a:rPr lang="cs-CZ" strike="sngStrike" dirty="0"/>
              <a:t>a profesní způsobilost podle § 77 odst. 1</a:t>
            </a:r>
            <a:r>
              <a:rPr lang="cs-CZ" dirty="0"/>
              <a:t> musí prokazovat splnění požadovaného kritéria způsobilosti nejpozději v době 3 měsíců přede dnem zahájení zadávacího řízení. </a:t>
            </a:r>
            <a:endParaRPr lang="cs-CZ" dirty="0" smtClean="0"/>
          </a:p>
          <a:p>
            <a:pPr lvl="1" algn="just"/>
            <a:r>
              <a:rPr lang="cs-CZ" dirty="0" smtClean="0"/>
              <a:t>nevztahuje se </a:t>
            </a:r>
            <a:r>
              <a:rPr lang="cs-CZ" dirty="0" smtClean="0"/>
              <a:t>nově na </a:t>
            </a:r>
            <a:r>
              <a:rPr lang="cs-CZ" dirty="0"/>
              <a:t>doklady o profesní způsobilosti podle </a:t>
            </a:r>
            <a:r>
              <a:rPr lang="cs-CZ" dirty="0" smtClean="0"/>
              <a:t>§ </a:t>
            </a:r>
            <a:r>
              <a:rPr lang="cs-CZ" dirty="0"/>
              <a:t>77 odst. 1</a:t>
            </a:r>
          </a:p>
          <a:p>
            <a:pPr algn="just"/>
            <a:r>
              <a:rPr lang="cs-CZ" dirty="0" smtClean="0"/>
              <a:t>! platí i pro ZPŘ (viz </a:t>
            </a:r>
            <a:r>
              <a:rPr lang="cs-CZ" dirty="0" smtClean="0"/>
              <a:t>nové znění </a:t>
            </a:r>
            <a:r>
              <a:rPr lang="cs-CZ" dirty="0" smtClean="0"/>
              <a:t>§ 53 odst. 4)</a:t>
            </a:r>
            <a:endParaRPr lang="cs-CZ" dirty="0"/>
          </a:p>
        </p:txBody>
      </p:sp>
      <p:sp>
        <p:nvSpPr>
          <p:cNvPr id="6" name="Ohnutá šipka 5"/>
          <p:cNvSpPr/>
          <p:nvPr/>
        </p:nvSpPr>
        <p:spPr>
          <a:xfrm flipV="1">
            <a:off x="539552" y="5229200"/>
            <a:ext cx="288032" cy="43204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7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50078-2FE1-97A3-0408-E09E20C6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 smtClean="0"/>
              <a:t>Doposud </a:t>
            </a:r>
            <a:r>
              <a:rPr lang="cs-CZ" dirty="0" smtClean="0"/>
              <a:t>povinná „originalita</a:t>
            </a:r>
            <a:r>
              <a:rPr lang="cs-CZ" dirty="0" smtClean="0"/>
              <a:t>“ dokladů </a:t>
            </a:r>
            <a:r>
              <a:rPr lang="cs-CZ" dirty="0"/>
              <a:t>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C9DB1-C526-634C-7EDC-85BF5076C2C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492896"/>
            <a:ext cx="8229600" cy="41044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strike="sngStrike" dirty="0"/>
              <a:t>(3) Zadavatel odešle vybranému dodavateli výzvu k předložení</a:t>
            </a:r>
            <a:endParaRPr lang="cs-CZ" sz="2800" dirty="0"/>
          </a:p>
          <a:p>
            <a:pPr marL="514350" indent="-514350" algn="just">
              <a:buFont typeface="+mj-lt"/>
              <a:buAutoNum type="alphaLcParenR"/>
            </a:pPr>
            <a:r>
              <a:rPr lang="cs-CZ" sz="2800" strike="sngStrike" dirty="0" smtClean="0"/>
              <a:t>originálů </a:t>
            </a:r>
            <a:r>
              <a:rPr lang="cs-CZ" sz="2800" strike="sngStrike" dirty="0"/>
              <a:t>nebo ověřených kopií dokladů o jeho kvalifikaci, pokud je již nemá k dispozici, a</a:t>
            </a:r>
            <a:endParaRPr lang="cs-CZ" sz="2800" dirty="0"/>
          </a:p>
          <a:p>
            <a:pPr marL="514350" indent="-514350" algn="just">
              <a:buFont typeface="+mj-lt"/>
              <a:buAutoNum type="alphaLcParenR"/>
            </a:pPr>
            <a:r>
              <a:rPr lang="cs-CZ" sz="2800" strike="sngStrike" dirty="0" smtClean="0"/>
              <a:t>dokladů </a:t>
            </a:r>
            <a:r>
              <a:rPr lang="cs-CZ" sz="2800" strike="sngStrike" dirty="0"/>
              <a:t>nebo vzorků, jejichž předložení je podmínkou uzavření smlouvy, pokud si je zadavatel vyhradil podle § 104.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87218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50078-2FE1-97A3-0408-E09E20C6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 smtClean="0"/>
              <a:t>Nově „</a:t>
            </a:r>
            <a:r>
              <a:rPr lang="cs-CZ" dirty="0" err="1" smtClean="0"/>
              <a:t>originalita“na</a:t>
            </a:r>
            <a:r>
              <a:rPr lang="cs-CZ" dirty="0" smtClean="0"/>
              <a:t> vyžádání </a:t>
            </a:r>
            <a:r>
              <a:rPr lang="cs-CZ" dirty="0"/>
              <a:t>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C9DB1-C526-634C-7EDC-85BF5076C2C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204864"/>
            <a:ext cx="8229600" cy="43924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(odst. 3) Zadavatel </a:t>
            </a:r>
            <a:r>
              <a:rPr lang="cs-CZ" b="1" dirty="0"/>
              <a:t>odešle</a:t>
            </a:r>
            <a:r>
              <a:rPr lang="cs-CZ" dirty="0"/>
              <a:t> </a:t>
            </a:r>
            <a:r>
              <a:rPr lang="cs-CZ" dirty="0" smtClean="0"/>
              <a:t>vybranému </a:t>
            </a:r>
            <a:r>
              <a:rPr lang="cs-CZ" dirty="0"/>
              <a:t>dodavateli výzvu k </a:t>
            </a:r>
            <a:r>
              <a:rPr lang="cs-CZ" dirty="0" smtClean="0"/>
              <a:t>předložení</a:t>
            </a:r>
          </a:p>
          <a:p>
            <a:pPr algn="just"/>
            <a:r>
              <a:rPr lang="cs-CZ" dirty="0" smtClean="0"/>
              <a:t>dokladů </a:t>
            </a:r>
            <a:r>
              <a:rPr lang="cs-CZ" dirty="0"/>
              <a:t>o </a:t>
            </a:r>
            <a:r>
              <a:rPr lang="cs-CZ" dirty="0" smtClean="0"/>
              <a:t>kvalifikaci (dodavatele, kvalifikačního poddodavatele), </a:t>
            </a:r>
            <a:r>
              <a:rPr lang="cs-CZ" dirty="0"/>
              <a:t>které </a:t>
            </a:r>
            <a:r>
              <a:rPr lang="cs-CZ" dirty="0" smtClean="0"/>
              <a:t>požadoval </a:t>
            </a:r>
            <a:r>
              <a:rPr lang="cs-CZ" dirty="0"/>
              <a:t>a nemá je k dispozici</a:t>
            </a:r>
          </a:p>
          <a:p>
            <a:pPr algn="just"/>
            <a:r>
              <a:rPr lang="cs-CZ" dirty="0" smtClean="0"/>
              <a:t>příp. dokladů </a:t>
            </a:r>
            <a:r>
              <a:rPr lang="cs-CZ" dirty="0"/>
              <a:t>nebo vzorků, jejichž předložení je podmínkou uzavření smlouvy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říp. dokladů </a:t>
            </a:r>
            <a:r>
              <a:rPr lang="cs-CZ" dirty="0"/>
              <a:t>podle § 85 odst. 1 (nekvalifikační poddodavatelé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514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FD4B5-A7A3-D81C-5604-3DFD3B7B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Nově „</a:t>
            </a:r>
            <a:r>
              <a:rPr lang="cs-CZ" dirty="0" err="1"/>
              <a:t>originalita“na</a:t>
            </a:r>
            <a:r>
              <a:rPr lang="cs-CZ" dirty="0"/>
              <a:t> vyžádání § 122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55572-CF60-DCEF-BC10-B80E3A0F46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492895"/>
            <a:ext cx="8229600" cy="43651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(odst. </a:t>
            </a:r>
            <a:r>
              <a:rPr lang="cs-CZ" dirty="0" smtClean="0"/>
              <a:t>4) Zadavatel </a:t>
            </a:r>
            <a:r>
              <a:rPr lang="cs-CZ" b="1" dirty="0"/>
              <a:t>může</a:t>
            </a:r>
            <a:r>
              <a:rPr lang="cs-CZ" dirty="0"/>
              <a:t> </a:t>
            </a:r>
            <a:r>
              <a:rPr lang="cs-CZ" dirty="0" smtClean="0"/>
              <a:t>požadovat</a:t>
            </a:r>
          </a:p>
          <a:p>
            <a:pPr algn="just"/>
            <a:r>
              <a:rPr lang="cs-CZ" dirty="0" smtClean="0"/>
              <a:t>originály nebo úředně ověřené kopie dokladů podle odst. 3</a:t>
            </a:r>
          </a:p>
          <a:p>
            <a:pPr algn="just"/>
            <a:r>
              <a:rPr lang="cs-CZ" dirty="0" smtClean="0"/>
              <a:t>doklady prokazující splnění kritérií základní </a:t>
            </a:r>
            <a:r>
              <a:rPr lang="cs-CZ" dirty="0"/>
              <a:t>způsobilosti podle § 74 </a:t>
            </a:r>
            <a:r>
              <a:rPr lang="cs-CZ" dirty="0" smtClean="0"/>
              <a:t>ex post (po </a:t>
            </a:r>
            <a:r>
              <a:rPr lang="cs-CZ" dirty="0"/>
              <a:t>doručení </a:t>
            </a:r>
            <a:r>
              <a:rPr lang="cs-CZ" dirty="0" smtClean="0"/>
              <a:t>výzvy)</a:t>
            </a:r>
            <a:endParaRPr lang="cs-CZ" dirty="0"/>
          </a:p>
          <a:p>
            <a:pPr algn="just"/>
            <a:r>
              <a:rPr lang="cs-CZ" dirty="0"/>
              <a:t>písemné čestné prohlášení, že se nezměnily údaje rozhodné pro posouzení splnění kvalifikace, nebo nové doklady, pokud se rozhodné údaje v těchto dokladech změnily.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061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FD4B5-A7A3-D81C-5604-3DFD3B7B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55572-CF60-DCEF-BC10-B80E3A0F46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492895"/>
            <a:ext cx="8229600" cy="43651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§ 86 odst. 3</a:t>
            </a:r>
          </a:p>
          <a:p>
            <a:pPr marL="0" indent="0" algn="just">
              <a:buNone/>
            </a:pPr>
            <a:r>
              <a:rPr lang="cs-CZ" strike="sngStrike" dirty="0" smtClean="0"/>
              <a:t>Před </a:t>
            </a:r>
            <a:r>
              <a:rPr lang="cs-CZ" strike="sngStrike" dirty="0"/>
              <a:t>uzavřením smlouvy si zadavatel od vybraného dodavatele vždy vyžádá předložení originálů nebo ověřených kopií dokladů o kvalifikaci, pokud již nebyly v zadávacím řízení předloženy.</a:t>
            </a:r>
            <a:endParaRPr lang="cs-CZ" strike="sngStrike" dirty="0"/>
          </a:p>
        </p:txBody>
      </p:sp>
    </p:spTree>
    <p:extLst>
      <p:ext uri="{BB962C8B-B14F-4D97-AF65-F5344CB8AC3E}">
        <p14:creationId xmlns:p14="http://schemas.microsoft.com/office/powerpoint/2010/main" val="1839616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Doposud velmi přísné: </a:t>
            </a:r>
          </a:p>
          <a:p>
            <a:pPr algn="just"/>
            <a:r>
              <a:rPr lang="cs-CZ" dirty="0" smtClean="0"/>
              <a:t>§ 41 ZZVZ - originál záruční listiny při prokazování poskytnutí jistoty bankovní zárukou</a:t>
            </a:r>
          </a:p>
          <a:p>
            <a:pPr algn="just"/>
            <a:r>
              <a:rPr lang="cs-CZ" dirty="0" smtClean="0"/>
              <a:t>Jinak vyloučení § 48 odst. </a:t>
            </a:r>
            <a:r>
              <a:rPr lang="cs-CZ" dirty="0"/>
              <a:t>3: </a:t>
            </a:r>
            <a:r>
              <a:rPr lang="cs-CZ" dirty="0" smtClean="0"/>
              <a:t>Zadavatel </a:t>
            </a:r>
            <a:r>
              <a:rPr lang="cs-CZ" dirty="0"/>
              <a:t>vyloučí účastníka zadávacího řízení, který neprokázal složení požadované jistoty nebo nezajistil jistotu po celou dobu trvání zadávací lhůty.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Originalita </a:t>
            </a:r>
            <a:r>
              <a:rPr lang="cs-CZ" dirty="0"/>
              <a:t>b</a:t>
            </a:r>
            <a:r>
              <a:rPr lang="cs-CZ" dirty="0" smtClean="0"/>
              <a:t>ankovní záruky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1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08512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(</a:t>
            </a:r>
            <a:r>
              <a:rPr lang="cs-CZ" dirty="0"/>
              <a:t>4) Účastník zadávacího řízení prokáže v nabídce poskytnutí jistoty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a) sdělením </a:t>
            </a:r>
            <a:r>
              <a:rPr lang="cs-CZ" dirty="0"/>
              <a:t>údajů o provedené platbě zadavateli, jde-li o peněžní jistotu,</a:t>
            </a:r>
            <a:r>
              <a:rPr lang="cs-CZ" b="1" dirty="0"/>
              <a:t> nebo</a:t>
            </a:r>
            <a:endParaRPr 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trike="sngStrike" dirty="0" smtClean="0"/>
              <a:t>b) předložením </a:t>
            </a:r>
            <a:r>
              <a:rPr lang="cs-CZ" strike="sngStrike" dirty="0"/>
              <a:t>originálu záruční listiny obsahující závazek vyplatit zadavateli za podmínek stanovených v odstavci 8 jistotu, jde-li o bankovní záruku, nebo</a:t>
            </a:r>
            <a:r>
              <a:rPr lang="cs-CZ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b)</a:t>
            </a:r>
            <a:r>
              <a:rPr lang="cs-CZ" dirty="0"/>
              <a:t> </a:t>
            </a:r>
            <a:r>
              <a:rPr lang="cs-CZ" b="1" dirty="0"/>
              <a:t>předložením dokladu banky nebo pojišťovny prokazujícího povinnost banky nebo pojišťovny vyplatit zadavateli jistotu na základě jeho sdělení o splnění podmínek podle odstavce 7, jde-li o bankovní záruku nebo pojištění záruky.</a:t>
            </a:r>
            <a:endParaRPr 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trike="sngStrike" dirty="0" smtClean="0"/>
              <a:t>c) předložením </a:t>
            </a:r>
            <a:r>
              <a:rPr lang="cs-CZ" strike="sngStrike" dirty="0"/>
              <a:t>písemného prohlášení pojistitele obsahující závazek vyplatit zadavateli za podmínek stanovených v odstavci 8 jistotu, jde-li o pojištění záruky</a:t>
            </a:r>
            <a:r>
              <a:rPr lang="cs-CZ" strike="sngStrike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Nově: rozvolnění § 41</a:t>
            </a:r>
          </a:p>
        </p:txBody>
      </p:sp>
    </p:spTree>
    <p:extLst>
      <p:ext uri="{BB962C8B-B14F-4D97-AF65-F5344CB8AC3E}">
        <p14:creationId xmlns:p14="http://schemas.microsoft.com/office/powerpoint/2010/main" val="17094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392488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(</a:t>
            </a:r>
            <a:r>
              <a:rPr lang="cs-CZ" dirty="0"/>
              <a:t>5) Je-li jistota poskytnuta formou bankovní záruky nebo pojištění záruky, je účastník zadávacího řízení povinen zajistit její platnost po celou dobu trvání zadávací lhůty. </a:t>
            </a:r>
            <a:r>
              <a:rPr lang="cs-CZ" b="1" dirty="0"/>
              <a:t>Zadavatel může v zadávacích podmínkách požadovat, aby doklady podle odstavce 4 písm. b) byly předloženy v originále nebo úředně ověřené kopii.</a:t>
            </a:r>
            <a:endParaRPr 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(6) Zadavatel vrátí bez zbytečného odkladu peněžní jistotu včetně úroků zúčtovaných peněžním ústavem</a:t>
            </a:r>
            <a:r>
              <a:rPr lang="cs-CZ" strike="sngStrike" dirty="0"/>
              <a:t>, originál záruční listiny nebo písemné prohlášení pojistitele</a:t>
            </a:r>
            <a:r>
              <a:rPr lang="cs-CZ" dirty="0"/>
              <a:t> </a:t>
            </a:r>
            <a:r>
              <a:rPr lang="cs-CZ" b="1" dirty="0"/>
              <a:t>nebo odešle dodavateli údaje či doklady nezbytné k uvolnění jistoty</a:t>
            </a:r>
            <a:endParaRPr lang="cs-CZ" dirty="0"/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uplynutí</a:t>
            </a:r>
            <a:r>
              <a:rPr lang="en-US" dirty="0"/>
              <a:t> </a:t>
            </a:r>
            <a:r>
              <a:rPr lang="en-US" dirty="0" err="1"/>
              <a:t>zadávací</a:t>
            </a:r>
            <a:r>
              <a:rPr lang="en-US" dirty="0"/>
              <a:t> </a:t>
            </a:r>
            <a:r>
              <a:rPr lang="en-US" dirty="0" err="1"/>
              <a:t>lhůty</a:t>
            </a:r>
            <a:r>
              <a:rPr lang="en-US" dirty="0"/>
              <a:t>, </a:t>
            </a:r>
            <a:endParaRPr lang="cs-CZ" dirty="0" smtClean="0"/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dirty="0" err="1" smtClean="0"/>
              <a:t>poté</a:t>
            </a:r>
            <a:r>
              <a:rPr lang="en-US" dirty="0"/>
              <a:t>, co </a:t>
            </a:r>
            <a:r>
              <a:rPr lang="en-US" dirty="0" err="1" smtClean="0"/>
              <a:t>účastník</a:t>
            </a:r>
            <a:r>
              <a:rPr lang="cs-CZ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zanikne</a:t>
            </a:r>
            <a:r>
              <a:rPr lang="en-US" dirty="0"/>
              <a:t> </a:t>
            </a:r>
            <a:r>
              <a:rPr lang="en-US" dirty="0" err="1" smtClean="0"/>
              <a:t>účast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zadávacím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koncem</a:t>
            </a:r>
            <a:r>
              <a:rPr lang="en-US" dirty="0"/>
              <a:t> </a:t>
            </a:r>
            <a:r>
              <a:rPr lang="en-US" dirty="0" err="1"/>
              <a:t>zadávací</a:t>
            </a:r>
            <a:r>
              <a:rPr lang="en-US" dirty="0"/>
              <a:t> </a:t>
            </a:r>
            <a:r>
              <a:rPr lang="en-US" dirty="0" err="1" smtClean="0"/>
              <a:t>lhůty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ukončení</a:t>
            </a:r>
            <a:r>
              <a:rPr lang="en-US" dirty="0"/>
              <a:t> </a:t>
            </a:r>
            <a:r>
              <a:rPr lang="en-US" dirty="0" err="1"/>
              <a:t>zadávacího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.</a:t>
            </a:r>
            <a:endParaRPr 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trike="sngStrike" dirty="0"/>
              <a:t>(7) Zadavatel je povinen v dokumentaci o veřejné zakázce uchovat kopii záruční listiny nebo písemného prohlášení pojistitele</a:t>
            </a:r>
            <a:r>
              <a:rPr lang="cs-CZ" strike="sngStrike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Nově: rozvolnění § 41</a:t>
            </a:r>
          </a:p>
        </p:txBody>
      </p:sp>
    </p:spTree>
    <p:extLst>
      <p:ext uri="{BB962C8B-B14F-4D97-AF65-F5344CB8AC3E}">
        <p14:creationId xmlns:p14="http://schemas.microsoft.com/office/powerpoint/2010/main" val="2418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39248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Odst. 3: Zadavatel </a:t>
            </a:r>
            <a:r>
              <a:rPr lang="cs-CZ" b="1" dirty="0"/>
              <a:t>může</a:t>
            </a:r>
            <a:r>
              <a:rPr lang="cs-CZ" dirty="0"/>
              <a:t> vyloučit účastníka zadávacího řízení, který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a</a:t>
            </a:r>
            <a:r>
              <a:rPr lang="cs-CZ" dirty="0"/>
              <a:t>) neprokázal poskytnutí jistoty, </a:t>
            </a:r>
            <a:r>
              <a:rPr lang="cs-CZ" dirty="0" smtClean="0"/>
              <a:t>nebo </a:t>
            </a:r>
            <a:endParaRPr 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b) nezajistil poskytnutí jistoty po celou dobu trvání zadávací lhůty; na posouzení skutečností rozhodných pro složení jistoty se § 46 odst. 2 věta druhá nepoužije</a:t>
            </a:r>
            <a:r>
              <a:rPr lang="cs-CZ" dirty="0" smtClean="0"/>
              <a:t>.</a:t>
            </a:r>
            <a:endParaRPr 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Odst</a:t>
            </a:r>
            <a:r>
              <a:rPr lang="cs-CZ" dirty="0"/>
              <a:t>. </a:t>
            </a:r>
            <a:r>
              <a:rPr lang="cs-CZ" dirty="0" smtClean="0"/>
              <a:t>8: </a:t>
            </a:r>
            <a:r>
              <a:rPr lang="cs-CZ" dirty="0"/>
              <a:t>Vybraného dodavatele zadavatel </a:t>
            </a:r>
            <a:r>
              <a:rPr lang="cs-CZ" b="1" dirty="0"/>
              <a:t>vyloučí</a:t>
            </a:r>
            <a:r>
              <a:rPr lang="cs-CZ" dirty="0"/>
              <a:t> </a:t>
            </a:r>
            <a:r>
              <a:rPr lang="cs-CZ" dirty="0" smtClean="0"/>
              <a:t>…, </a:t>
            </a:r>
            <a:r>
              <a:rPr lang="cs-CZ" dirty="0"/>
              <a:t>pokud </a:t>
            </a:r>
            <a:r>
              <a:rPr lang="cs-CZ" dirty="0" smtClean="0"/>
              <a:t>… může </a:t>
            </a:r>
            <a:r>
              <a:rPr lang="cs-CZ" dirty="0"/>
              <a:t>prokázat naplnění důvodů podle odstavce 3 písm. b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Nové znění důvodu pro </a:t>
            </a:r>
            <a:r>
              <a:rPr lang="cs-CZ" dirty="0" smtClean="0"/>
              <a:t>vyloučení </a:t>
            </a:r>
            <a:r>
              <a:rPr lang="cs-CZ" dirty="0" smtClean="0"/>
              <a:t>§ 48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4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3200" dirty="0"/>
              <a:t>ZSVD </a:t>
            </a:r>
            <a:r>
              <a:rPr lang="cs-CZ" sz="3200" dirty="0" smtClean="0"/>
              <a:t>(č</a:t>
            </a:r>
            <a:r>
              <a:rPr lang="cs-CZ" sz="3200" dirty="0"/>
              <a:t>. 297/2016 Sb., o službách vytvářejících důvěru pro elektronické </a:t>
            </a:r>
            <a:r>
              <a:rPr lang="cs-CZ" sz="3200" dirty="0" smtClean="0"/>
              <a:t>transakce)</a:t>
            </a:r>
          </a:p>
          <a:p>
            <a:pPr algn="just"/>
            <a:r>
              <a:rPr lang="cs-CZ" sz="3200" dirty="0" smtClean="0"/>
              <a:t>§ 5 – výlučnost kvalifikovaného elektronického podpisu veřejnoprávního </a:t>
            </a:r>
            <a:r>
              <a:rPr lang="cs-CZ" sz="3200" dirty="0" smtClean="0"/>
              <a:t>podepisujícího při výkonu veřejné správy</a:t>
            </a:r>
            <a:endParaRPr lang="cs-CZ" sz="3200" dirty="0" smtClean="0"/>
          </a:p>
          <a:p>
            <a:pPr algn="just"/>
            <a:r>
              <a:rPr lang="cs-CZ" sz="3200" dirty="0" smtClean="0"/>
              <a:t>§ 6 – výlučnost uznávaného elektronického podpisu vůči veřejnoprávnímu podepisujícímu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Elektronický podpis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17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4BED9-41AB-A56A-21F2-91D68B41B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„Technická“ novela </a:t>
            </a:r>
            <a:r>
              <a:rPr lang="cs-CZ" sz="4000" dirty="0"/>
              <a:t>ZZVZ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67D2B-5A0D-A967-6D0D-D919C55740A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51520" y="2564904"/>
            <a:ext cx="8568952" cy="4176463"/>
          </a:xfrm>
        </p:spPr>
        <p:txBody>
          <a:bodyPr>
            <a:noAutofit/>
          </a:bodyPr>
          <a:lstStyle/>
          <a:p>
            <a:pPr algn="just"/>
            <a:r>
              <a:rPr lang="cs-CZ" sz="3600" dirty="0"/>
              <a:t>PSP předloženo v červnu </a:t>
            </a:r>
            <a:r>
              <a:rPr lang="cs-CZ" sz="3600" dirty="0" smtClean="0"/>
              <a:t>2022, definitivně schváleno na konci května 2023</a:t>
            </a:r>
          </a:p>
          <a:p>
            <a:pPr algn="just"/>
            <a:r>
              <a:rPr lang="cs-CZ" sz="3600" dirty="0" smtClean="0"/>
              <a:t>zákon </a:t>
            </a:r>
            <a:r>
              <a:rPr lang="cs-CZ" sz="3600" b="1" dirty="0" smtClean="0"/>
              <a:t>166/2023 </a:t>
            </a:r>
            <a:r>
              <a:rPr lang="cs-CZ" sz="3600" b="1" dirty="0"/>
              <a:t>Sb</a:t>
            </a:r>
            <a:r>
              <a:rPr lang="cs-CZ" sz="3600" dirty="0"/>
              <a:t>., kterým se mění </a:t>
            </a:r>
            <a:r>
              <a:rPr lang="cs-CZ" sz="3600" dirty="0" smtClean="0"/>
              <a:t>[ZZVZ]</a:t>
            </a:r>
          </a:p>
          <a:p>
            <a:pPr algn="just"/>
            <a:r>
              <a:rPr lang="cs-CZ" sz="3600" b="1" dirty="0" smtClean="0"/>
              <a:t>účinnost od 16. 7. 2023</a:t>
            </a:r>
          </a:p>
        </p:txBody>
      </p:sp>
    </p:spTree>
    <p:extLst>
      <p:ext uri="{BB962C8B-B14F-4D97-AF65-F5344CB8AC3E}">
        <p14:creationId xmlns:p14="http://schemas.microsoft.com/office/powerpoint/2010/main" val="4241644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949E33C-0ED8-B05C-A29B-972BD546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8052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o</a:t>
            </a:r>
            <a:r>
              <a:rPr lang="cs-CZ" dirty="0" smtClean="0"/>
              <a:t>dst. 7</a:t>
            </a:r>
            <a:r>
              <a:rPr lang="cs-CZ" dirty="0"/>
              <a:t>) </a:t>
            </a:r>
            <a:endParaRPr lang="cs-CZ" dirty="0" smtClean="0"/>
          </a:p>
          <a:p>
            <a:pPr algn="just"/>
            <a:r>
              <a:rPr lang="cs-CZ" dirty="0" smtClean="0"/>
              <a:t>Na </a:t>
            </a:r>
            <a:r>
              <a:rPr lang="cs-CZ" dirty="0"/>
              <a:t>komunikaci mezi zadavatelem a dodavatelem při zadávání veřejné zakázky se § 5 a 6 </a:t>
            </a:r>
            <a:r>
              <a:rPr lang="cs-CZ" dirty="0" smtClean="0"/>
              <a:t>[</a:t>
            </a:r>
            <a:r>
              <a:rPr lang="cs-CZ" i="1" dirty="0" smtClean="0"/>
              <a:t>ZSVD</a:t>
            </a:r>
            <a:r>
              <a:rPr lang="cs-CZ" dirty="0" smtClean="0"/>
              <a:t>] neuplatní</a:t>
            </a:r>
            <a:r>
              <a:rPr lang="cs-CZ" dirty="0"/>
              <a:t>. Úkon učiněný prostřednictvím elektronického nástroje nebo datové schránky se považuje za podepsaný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7C6A27E-E3BE-F981-CB9C-A76C0F6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novela_§ 211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235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949E33C-0ED8-B05C-A29B-972BD546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o</a:t>
            </a:r>
            <a:r>
              <a:rPr lang="cs-CZ" dirty="0" smtClean="0"/>
              <a:t>dst. 8</a:t>
            </a:r>
            <a:r>
              <a:rPr lang="cs-CZ" dirty="0"/>
              <a:t>) </a:t>
            </a:r>
            <a:endParaRPr lang="cs-CZ" dirty="0" smtClean="0"/>
          </a:p>
          <a:p>
            <a:pPr algn="just"/>
            <a:r>
              <a:rPr lang="cs-CZ" dirty="0" smtClean="0"/>
              <a:t>Nejde-li </a:t>
            </a:r>
            <a:r>
              <a:rPr lang="cs-CZ" dirty="0"/>
              <a:t>o komunikaci uskutečňovanou prostřednictvím elektronického nástroje nebo datové schránky, musí být úkon podepsán uznávaným elektronickým podpisem, pokud je odesílán v zadávacím řízení a při zvláštních postupech podle části šesté a jde o</a:t>
            </a:r>
          </a:p>
          <a:p>
            <a:pPr algn="just"/>
            <a:r>
              <a:rPr lang="cs-CZ" dirty="0"/>
              <a:t>a)	výzvu určenou účastníkům zadávacího řízení,</a:t>
            </a:r>
          </a:p>
          <a:p>
            <a:pPr algn="just"/>
            <a:r>
              <a:rPr lang="cs-CZ" dirty="0"/>
              <a:t>b)	oznámení o výběru dodavatele,</a:t>
            </a:r>
          </a:p>
          <a:p>
            <a:pPr algn="just"/>
            <a:r>
              <a:rPr lang="cs-CZ" dirty="0"/>
              <a:t>c)	</a:t>
            </a:r>
            <a:r>
              <a:rPr lang="cs-CZ" b="1" dirty="0"/>
              <a:t>oznámení</a:t>
            </a:r>
            <a:r>
              <a:rPr lang="cs-CZ" dirty="0"/>
              <a:t> rozhodnutí o nejvhodnějším návrhu v soutěži o návrh,</a:t>
            </a:r>
          </a:p>
          <a:p>
            <a:pPr algn="just"/>
            <a:r>
              <a:rPr lang="cs-CZ" dirty="0"/>
              <a:t>d)	</a:t>
            </a:r>
            <a:r>
              <a:rPr lang="cs-CZ" b="1" dirty="0"/>
              <a:t>oznámení</a:t>
            </a:r>
            <a:r>
              <a:rPr lang="cs-CZ" dirty="0"/>
              <a:t> vyloučení účastníka zadávacího </a:t>
            </a:r>
            <a:r>
              <a:rPr lang="cs-CZ" dirty="0" smtClean="0"/>
              <a:t>řízení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7C6A27E-E3BE-F981-CB9C-A76C0F61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novela_§ 211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978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96952"/>
            <a:ext cx="8291264" cy="3456384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Děkuji za pozornost !</a:t>
            </a:r>
          </a:p>
          <a:p>
            <a:pPr algn="ctr"/>
            <a:endParaRPr lang="cs-CZ" sz="4400" dirty="0"/>
          </a:p>
          <a:p>
            <a:pPr algn="r"/>
            <a:r>
              <a:rPr lang="cs-CZ" sz="4000" dirty="0" smtClean="0"/>
              <a:t>Lenka Matochová</a:t>
            </a:r>
          </a:p>
          <a:p>
            <a:pPr algn="r"/>
            <a:r>
              <a:rPr lang="cs-CZ" sz="2000" dirty="0" smtClean="0"/>
              <a:t>e-mail: Lenka.Matochova@mmr.cz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0419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4BED9-41AB-A56A-21F2-91D68B41B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 smtClean="0"/>
              <a:t>Účinost</a:t>
            </a:r>
            <a:r>
              <a:rPr lang="cs-CZ" sz="4000" dirty="0" smtClean="0"/>
              <a:t> </a:t>
            </a:r>
            <a:r>
              <a:rPr lang="cs-CZ" sz="4000" dirty="0"/>
              <a:t>od 16. 7. 2023 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67D2B-5A0D-A967-6D0D-D919C55740A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51520" y="2708920"/>
            <a:ext cx="8568952" cy="40324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dirty="0" err="1" smtClean="0"/>
              <a:t>Čl.II</a:t>
            </a:r>
            <a:r>
              <a:rPr lang="cs-CZ" dirty="0" smtClean="0"/>
              <a:t> Přechodná ustanovení</a:t>
            </a:r>
          </a:p>
          <a:p>
            <a:pPr marL="0" indent="0" algn="just">
              <a:buNone/>
            </a:pPr>
            <a:r>
              <a:rPr lang="cs-CZ" dirty="0" smtClean="0"/>
              <a:t>1. Zadávání veřejných zakázek … </a:t>
            </a:r>
            <a:r>
              <a:rPr lang="cs-CZ" b="1" dirty="0" smtClean="0"/>
              <a:t>zahájené</a:t>
            </a:r>
            <a:r>
              <a:rPr lang="cs-CZ" dirty="0" smtClean="0"/>
              <a:t> přede dnem nabytí účinnosti tohoto zákona se dokončí a práva a povinnosti s nimi související se posuzují podle zákona č. 134/2016 Sb., ve znění účinném přede dnem nabytí účinnosti tohoto zákona.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78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9A8BAF5-C6BF-7A61-7EEE-721C05F0E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680520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(1) Komunikace mezi zadavatelem a dodavatelem v zadávacím řízení a při zvláštních postupech podle části šesté probíhá písemně.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(2) Ústní komunikaci mezi zadavatelem a dodavatelem v zadávacím řízení nebo při zvláštních postupech podle části šesté může zadavatel použít, požadovat nebo připustit, pokud tento zákon nestanoví jinak, při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jednání s dodavatelem tam, kde ho tento zákon připouští,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prohlídce místa plnění,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provedení kontroly technické kapacity nebo opatření týkajících se zabezpečení jakosti nebo výzkumu podle § 79 odst. 2,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rozhovoru mezi porotou a účastníky soutěže o návrh podle § 148 odst. 6,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jiných sděleních, jež se netýkají zásadních prvků zadávacího řízení, mezi které patří zejména zadávací dokumentace, žádost o účast, potvrzení zájmu a nabídka.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5C8EC9B-52A9-AFDE-EA97-1A55E6AF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pravidel pro komunikaci § 211</a:t>
            </a:r>
          </a:p>
        </p:txBody>
      </p:sp>
    </p:spTree>
    <p:extLst>
      <p:ext uri="{BB962C8B-B14F-4D97-AF65-F5344CB8AC3E}">
        <p14:creationId xmlns:p14="http://schemas.microsoft.com/office/powerpoint/2010/main" val="139382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C41ADC6-9F14-1849-216F-B0B7675E6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/>
          <a:lstStyle/>
          <a:p>
            <a:pPr algn="just"/>
            <a:r>
              <a:rPr lang="cs-CZ" dirty="0"/>
              <a:t>5) Písemná komunikace podle odstavce 1 musí probíhat elektronicky s výjimkou případů, kdy</a:t>
            </a:r>
          </a:p>
          <a:p>
            <a:pPr algn="just"/>
            <a:r>
              <a:rPr lang="cs-CZ" dirty="0"/>
              <a:t>e)	jde o uzavření smlouvy na veřejnou zakázku podle § 124 odst. 1</a:t>
            </a:r>
          </a:p>
          <a:p>
            <a:pPr algn="just"/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FF939F0-EC3D-E5F9-3118-BE9F13AE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pravidel pro komunikaci § 211</a:t>
            </a:r>
          </a:p>
        </p:txBody>
      </p:sp>
    </p:spTree>
    <p:extLst>
      <p:ext uri="{BB962C8B-B14F-4D97-AF65-F5344CB8AC3E}">
        <p14:creationId xmlns:p14="http://schemas.microsoft.com/office/powerpoint/2010/main" val="366385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u</a:t>
            </a:r>
            <a:r>
              <a:rPr lang="cs-CZ" dirty="0" smtClean="0"/>
              <a:t>rčuje ho zadavatel ve formuláři, výzvě k podání nabídek</a:t>
            </a:r>
          </a:p>
          <a:p>
            <a:pPr algn="just"/>
            <a:r>
              <a:rPr lang="cs-CZ" dirty="0" smtClean="0"/>
              <a:t>doklad v cizím jazyce + překlad do českého jazyka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 smtClean="0"/>
              <a:t>neplatí pro doklady ve slovenském jazyce + diplomy v latině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 smtClean="0"/>
              <a:t>stačí neoficiální „prostý“ překlad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dirty="0" smtClean="0"/>
              <a:t>v případě pochybností lze vyžádat úředně ověřený překlad (seznam tlumočníků a překladatelů)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trike="sngStrike" dirty="0" smtClean="0"/>
              <a:t>Jazyk dokladů doposud</a:t>
            </a:r>
            <a:endParaRPr lang="cs-CZ" strike="sngStrike" dirty="0"/>
          </a:p>
        </p:txBody>
      </p:sp>
    </p:spTree>
    <p:extLst>
      <p:ext uri="{BB962C8B-B14F-4D97-AF65-F5344CB8AC3E}">
        <p14:creationId xmlns:p14="http://schemas.microsoft.com/office/powerpoint/2010/main" val="21584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7971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(3) Pokud tento zákon nebo zadavatel vyžaduje předložení dokladu podle právního řádu České republiky, může dodavatel předložit obdobný doklad podle právního řádu státu, ve kterém se tento doklad vydává</a:t>
            </a:r>
            <a:r>
              <a:rPr lang="cs-CZ" strike="sngStrike" dirty="0"/>
              <a:t>; tento doklad se předkládá s překladem do českého jazyka</a:t>
            </a:r>
            <a:r>
              <a:rPr lang="cs-CZ" dirty="0"/>
              <a:t>.</a:t>
            </a:r>
            <a:r>
              <a:rPr lang="cs-CZ" b="1" dirty="0"/>
              <a:t> Doklad, který je vyhotoven v jiném jazyce, než který zadavatel určil pro podání žádosti o účast, předběžné nabídky nebo nabídky, se předkládá s překladem do zadavatelem určeného jazyka.</a:t>
            </a:r>
            <a:r>
              <a:rPr lang="cs-CZ" dirty="0"/>
              <a:t> Má-li zadavatel pochybnosti o správnosti překladu, může si vyžádat předložení úředně ověřeného překladu dokladu </a:t>
            </a:r>
            <a:r>
              <a:rPr lang="cs-CZ" strike="sngStrike" dirty="0"/>
              <a:t>do českého jazyka</a:t>
            </a:r>
            <a:r>
              <a:rPr lang="cs-CZ" dirty="0"/>
              <a:t> tlumočníkem zapsaným do seznamu znalců a tlumočníků</a:t>
            </a:r>
            <a:r>
              <a:rPr lang="cs-CZ" baseline="30000" dirty="0"/>
              <a:t>19)</a:t>
            </a:r>
            <a:r>
              <a:rPr lang="cs-CZ" dirty="0"/>
              <a:t>. Doklad </a:t>
            </a:r>
            <a:r>
              <a:rPr lang="cs-CZ" strike="sngStrike" dirty="0"/>
              <a:t>ve</a:t>
            </a:r>
            <a:r>
              <a:rPr lang="cs-CZ" dirty="0"/>
              <a:t> </a:t>
            </a:r>
            <a:r>
              <a:rPr lang="cs-CZ" b="1" dirty="0"/>
              <a:t>v českém nebo</a:t>
            </a:r>
            <a:r>
              <a:rPr lang="cs-CZ" dirty="0"/>
              <a:t> slovenském jazyce a doklad o vzdělání v latinském jazyce se předkládají bez překladu</a:t>
            </a:r>
            <a:r>
              <a:rPr lang="cs-CZ" b="1" dirty="0"/>
              <a:t>; zadavatel může povinnost předložit překlad prominout i u jiných dokladů</a:t>
            </a:r>
            <a:r>
              <a:rPr lang="cs-CZ" dirty="0"/>
              <a:t>. Pokud se podle příslušného právního řádu požadovaný doklad nevydává, může být nahrazen </a:t>
            </a:r>
            <a:r>
              <a:rPr lang="cs-CZ" b="1" dirty="0"/>
              <a:t>písemným </a:t>
            </a:r>
            <a:r>
              <a:rPr lang="cs-CZ" dirty="0"/>
              <a:t>čestným prohlášením.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 dokladů § 45 odst.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6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 dokladů § 45 odst. 3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79715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/>
              <a:t>Volitelnost jazyka dokladů, určí zadavatel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/>
              <a:t>Doklad v jiném než požadovaném jazyce </a:t>
            </a:r>
            <a:r>
              <a:rPr lang="cs-CZ" dirty="0" smtClean="0">
                <a:sym typeface="Symbol" panose="05050102010706020507" pitchFamily="18" charset="2"/>
              </a:rPr>
              <a:t> </a:t>
            </a:r>
            <a:r>
              <a:rPr lang="cs-CZ" sz="2700" dirty="0" smtClean="0"/>
              <a:t>překlad </a:t>
            </a:r>
            <a:r>
              <a:rPr lang="cs-CZ" sz="2700" dirty="0"/>
              <a:t>do požadovaného </a:t>
            </a:r>
            <a:r>
              <a:rPr lang="cs-CZ" sz="2700" dirty="0" smtClean="0"/>
              <a:t>jazyka (úkol dodavatele)</a:t>
            </a:r>
            <a:endParaRPr lang="cs-CZ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700" dirty="0" smtClean="0"/>
              <a:t>Překlad </a:t>
            </a:r>
          </a:p>
          <a:p>
            <a:pPr marL="1200150" lvl="1" indent="-4572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stačí prostý překlad, (až</a:t>
            </a:r>
            <a:r>
              <a:rPr lang="cs-CZ" sz="2300" dirty="0"/>
              <a:t>) v případě pochybností žádost  o úřední překlad</a:t>
            </a:r>
          </a:p>
          <a:p>
            <a:pPr marL="1200150" lvl="1" indent="-457200" algn="just">
              <a:buFont typeface="Wingdings" panose="05000000000000000000" pitchFamily="2" charset="2"/>
              <a:buChar char="ü"/>
            </a:pPr>
            <a:r>
              <a:rPr lang="cs-CZ" dirty="0"/>
              <a:t>neplatí pro doklady </a:t>
            </a:r>
            <a:r>
              <a:rPr lang="cs-CZ" dirty="0" smtClean="0"/>
              <a:t>v českém nebo slovenském </a:t>
            </a:r>
            <a:r>
              <a:rPr lang="cs-CZ" dirty="0"/>
              <a:t>jazyce + diplomy v </a:t>
            </a:r>
            <a:r>
              <a:rPr lang="cs-CZ" dirty="0" smtClean="0"/>
              <a:t>latině (lze prominout i u jiných jazyků)</a:t>
            </a:r>
            <a:endParaRPr lang="cs-CZ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/>
              <a:t>Akcentovaná písemnost </a:t>
            </a:r>
            <a:r>
              <a:rPr lang="cs-CZ" dirty="0" smtClean="0"/>
              <a:t>čestného prohlášení o tom, že se doklad podle </a:t>
            </a:r>
            <a:r>
              <a:rPr lang="cs-CZ" dirty="0"/>
              <a:t>příslušného právního </a:t>
            </a:r>
            <a:r>
              <a:rPr lang="cs-CZ" dirty="0" smtClean="0"/>
              <a:t>řádu nevydává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6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Ověřování dokladů </a:t>
            </a:r>
            <a:r>
              <a:rPr lang="cs-CZ" dirty="0" smtClean="0"/>
              <a:t>zadavatelem § </a:t>
            </a:r>
            <a:r>
              <a:rPr lang="cs-CZ" dirty="0" smtClean="0"/>
              <a:t>39 odst. 5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4365104"/>
          </a:xfrm>
        </p:spPr>
        <p:txBody>
          <a:bodyPr>
            <a:normAutofit/>
          </a:bodyPr>
          <a:lstStyle/>
          <a:p>
            <a:pPr algn="just"/>
            <a:r>
              <a:rPr lang="cs-CZ" sz="2600" dirty="0" smtClean="0"/>
              <a:t>V </a:t>
            </a:r>
            <a:r>
              <a:rPr lang="cs-CZ" sz="2600" dirty="0"/>
              <a:t>průběhu zadávacího řízení zadavatel vychází z údajů, dokladů, vzorků nebo modelů poskytnutých účastníkem zadávacího řízení. Zadavatel může ověřovat věrohodnost poskytnutých údajů, dokladů, vzorků nebo modelů. Zadavatel si může údaje, doklady, vzorky nebo modely opatřovat také sám, pokud nejde o údaje, doklady, vzorky nebo modely, </a:t>
            </a:r>
            <a:r>
              <a:rPr lang="cs-CZ" sz="2600" b="1" dirty="0"/>
              <a:t>které budou hodnoceny podle kritérií hodnocení</a:t>
            </a:r>
            <a:r>
              <a:rPr lang="cs-CZ" sz="2600" dirty="0"/>
              <a:t>. Vzorky může zadavatel podrobovat zkouškám a vycházet z výsledků těchto zkoušek.</a:t>
            </a:r>
          </a:p>
        </p:txBody>
      </p:sp>
    </p:spTree>
    <p:extLst>
      <p:ext uri="{BB962C8B-B14F-4D97-AF65-F5344CB8AC3E}">
        <p14:creationId xmlns:p14="http://schemas.microsoft.com/office/powerpoint/2010/main" val="33113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</TotalTime>
  <Words>1476</Words>
  <Application>Microsoft Office PowerPoint</Application>
  <PresentationFormat>Předvádění na obrazovce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MMR_klas</vt:lpstr>
      <vt:lpstr>Dokumenty v ZŘ podle nové právní úpravy</vt:lpstr>
      <vt:lpstr>„Technická“ novela ZZVZ</vt:lpstr>
      <vt:lpstr>Účinost od 16. 7. 2023  </vt:lpstr>
      <vt:lpstr>Upřesnění pravidel pro komunikaci § 211</vt:lpstr>
      <vt:lpstr>Upřesnění pravidel pro komunikaci § 211</vt:lpstr>
      <vt:lpstr>Jazyk dokladů doposud</vt:lpstr>
      <vt:lpstr>Jazyk dokladů § 45 odst. 3</vt:lpstr>
      <vt:lpstr>Jazyk dokladů § 45 odst. 3</vt:lpstr>
      <vt:lpstr>Ověřování dokladů zadavatelem § 39 odst. 5</vt:lpstr>
      <vt:lpstr>Stáří dokladů</vt:lpstr>
      <vt:lpstr>Doposud povinná „originalita“ dokladů § 122</vt:lpstr>
      <vt:lpstr>Nově „originalita“na vyžádání § 122</vt:lpstr>
      <vt:lpstr>Nově „originalita“na vyžádání § 122</vt:lpstr>
      <vt:lpstr>Prezentace aplikace PowerPoint</vt:lpstr>
      <vt:lpstr>Originalita bankovní záruky</vt:lpstr>
      <vt:lpstr>Nově: rozvolnění § 41</vt:lpstr>
      <vt:lpstr>Nově: rozvolnění § 41</vt:lpstr>
      <vt:lpstr>Nové znění důvodu pro vyloučení § 48</vt:lpstr>
      <vt:lpstr>Elektronický podpis</vt:lpstr>
      <vt:lpstr>Technická novela_§ 211</vt:lpstr>
      <vt:lpstr>Technická novela_§ 211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Matochová Lenka</cp:lastModifiedBy>
  <cp:revision>226</cp:revision>
  <cp:lastPrinted>2018-10-01T15:27:13Z</cp:lastPrinted>
  <dcterms:created xsi:type="dcterms:W3CDTF">2014-02-26T13:05:03Z</dcterms:created>
  <dcterms:modified xsi:type="dcterms:W3CDTF">2023-06-21T09:15:10Z</dcterms:modified>
</cp:coreProperties>
</file>