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79" r:id="rId5"/>
    <p:sldId id="259" r:id="rId6"/>
    <p:sldId id="260" r:id="rId7"/>
    <p:sldId id="262" r:id="rId8"/>
    <p:sldId id="265" r:id="rId9"/>
    <p:sldId id="264" r:id="rId10"/>
    <p:sldId id="278" r:id="rId11"/>
    <p:sldId id="268" r:id="rId12"/>
    <p:sldId id="269" r:id="rId13"/>
    <p:sldId id="270" r:id="rId14"/>
    <p:sldId id="280" r:id="rId15"/>
    <p:sldId id="263" r:id="rId16"/>
    <p:sldId id="281" r:id="rId17"/>
    <p:sldId id="282" r:id="rId18"/>
    <p:sldId id="285" r:id="rId19"/>
    <p:sldId id="286" r:id="rId20"/>
    <p:sldId id="284" r:id="rId21"/>
    <p:sldId id="287" r:id="rId22"/>
    <p:sldId id="288" r:id="rId23"/>
    <p:sldId id="261" r:id="rId24"/>
    <p:sldId id="28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73" autoAdjust="0"/>
  </p:normalViewPr>
  <p:slideViewPr>
    <p:cSldViewPr>
      <p:cViewPr varScale="1">
        <p:scale>
          <a:sx n="131" d="100"/>
          <a:sy n="131" d="100"/>
        </p:scale>
        <p:origin x="85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19.06.2023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19.06.2023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76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31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80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8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6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54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0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5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0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4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22FC-C1FA-4441-BFEE-80F140B4EDC6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4F10-22BA-4D0F-B3DB-DE894758E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4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-vz.cz/info-forum-vzdelavani/aktuality/poslanecka-snemovna-schvalila-novelu-zzvz/" TargetMode="External"/><Relationship Id="rId2" Type="http://schemas.openxmlformats.org/officeDocument/2006/relationships/hyperlink" Target="https://psp.cz/sqw/historie.sqw?o=9&amp;t=24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Markéta Adámková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Dopad novely na kvalifikaci a další podmínky účasti v zadávacím řízení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99" y="764704"/>
            <a:ext cx="8903287" cy="5060481"/>
          </a:xfrm>
        </p:spPr>
      </p:pic>
    </p:spTree>
    <p:extLst>
      <p:ext uri="{BB962C8B-B14F-4D97-AF65-F5344CB8AC3E}">
        <p14:creationId xmlns:p14="http://schemas.microsoft.com/office/powerpoint/2010/main" val="91576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49" y="942592"/>
            <a:ext cx="8164499" cy="4547382"/>
          </a:xfrm>
        </p:spPr>
      </p:pic>
    </p:spTree>
    <p:extLst>
      <p:ext uri="{BB962C8B-B14F-4D97-AF65-F5344CB8AC3E}">
        <p14:creationId xmlns:p14="http://schemas.microsoft.com/office/powerpoint/2010/main" val="274001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1" y="2636912"/>
            <a:ext cx="8470617" cy="1746183"/>
          </a:xfrm>
        </p:spPr>
      </p:pic>
    </p:spTree>
    <p:extLst>
      <p:ext uri="{BB962C8B-B14F-4D97-AF65-F5344CB8AC3E}">
        <p14:creationId xmlns:p14="http://schemas.microsoft.com/office/powerpoint/2010/main" val="373837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(2) Zadavatel může požadovat nahrazení poddodavatele, který neprokáže splnění zadavatelem požadovaných kritérií způsobilosti </a:t>
            </a:r>
            <a:r>
              <a:rPr lang="cs-CZ" strike="sngStrike" dirty="0"/>
              <a:t>nebo</a:t>
            </a:r>
            <a:r>
              <a:rPr lang="cs-CZ" b="1" strike="sngStrike" dirty="0"/>
              <a:t> </a:t>
            </a:r>
            <a:r>
              <a:rPr lang="cs-CZ" strike="sngStrike" dirty="0"/>
              <a:t> u kterého zadavatel prokáže důvody jeho nezpůsobilosti podle § 48 odst. 5</a:t>
            </a:r>
            <a:r>
              <a:rPr lang="cs-CZ" b="1" dirty="0"/>
              <a:t>, nebo v případě jeho nezpůsobilosti; důvody nezpůsobilosti se posuzují podle § 48 odst. 5 nebo 6 obdobně</a:t>
            </a:r>
            <a:r>
              <a:rPr lang="cs-CZ" dirty="0"/>
              <a:t>. V takovém případě musí dodavatel poddodavatele nahradit nejpozději do konce zadavatelem stanovené přiměřené lhůty. Tuto lhůtu může zadavatel prodloužit nebo prominout její zmeškání.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Požadavek na prokázání kvalifikace </a:t>
            </a:r>
            <a:r>
              <a:rPr lang="cs-CZ" dirty="0" smtClean="0"/>
              <a:t>poddodavatele § 85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311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852936"/>
            <a:ext cx="8291264" cy="36004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§ 105 odst. 2 původně navrhovaná změna upravena na základě požadavku Legislativní rady vlády:</a:t>
            </a:r>
          </a:p>
          <a:p>
            <a:endParaRPr lang="cs-CZ" dirty="0"/>
          </a:p>
          <a:p>
            <a:r>
              <a:rPr lang="cs-CZ" b="1" dirty="0"/>
              <a:t>Za vybraného dodavatele se pro účely věty první považuje i osoba, která je členem téhož koncernu jako účastník zadávacího řízení, jestliže tato osoba nepodala v témže zadávacím řízení nabídku samostatně nebo společně s jinými dodavateli a splňuje základní způsobilost podle § 74.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Využití poddodavatele – určené významné činnosti při plnění VZ</a:t>
            </a:r>
          </a:p>
        </p:txBody>
      </p:sp>
    </p:spTree>
    <p:extLst>
      <p:ext uri="{BB962C8B-B14F-4D97-AF65-F5344CB8AC3E}">
        <p14:creationId xmlns:p14="http://schemas.microsoft.com/office/powerpoint/2010/main" val="4197657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67240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Zadavatel odešle vybranému  dodavateli výzvu k předložení</a:t>
            </a:r>
          </a:p>
          <a:p>
            <a:r>
              <a:rPr lang="cs-CZ" dirty="0"/>
              <a:t>dokladů o jeho kvalifikaci, které zadavatel požadoval a nemá je k dispozici</a:t>
            </a:r>
          </a:p>
          <a:p>
            <a:pPr lvl="1"/>
            <a:r>
              <a:rPr lang="cs-CZ" dirty="0"/>
              <a:t>včetně dokladů „kvalifikačních“ poddodavatelů</a:t>
            </a:r>
          </a:p>
          <a:p>
            <a:pPr lvl="1"/>
            <a:r>
              <a:rPr lang="cs-CZ" dirty="0"/>
              <a:t>doklady o základní způsobilosti musí prokazovat splnění požadovaného kritéria způsobilosti nejpozději v době 3 měsíců přede dnem zahájení zadávacího řízení</a:t>
            </a:r>
          </a:p>
          <a:p>
            <a:r>
              <a:rPr lang="cs-CZ" dirty="0"/>
              <a:t>dokladů nebo vzorků, jejichž předložení je podmínkou uzavření smlouvy</a:t>
            </a:r>
          </a:p>
          <a:p>
            <a:r>
              <a:rPr lang="cs-CZ" dirty="0"/>
              <a:t>dokladů podle § 85 odst. 1 (nekvalifikační poddodavatelé), pokud je zadavatel požadoval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Poskytování součinnosti před podpisem smlouvy § 122</a:t>
            </a:r>
          </a:p>
        </p:txBody>
      </p:sp>
    </p:spTree>
    <p:extLst>
      <p:ext uri="{BB962C8B-B14F-4D97-AF65-F5344CB8AC3E}">
        <p14:creationId xmlns:p14="http://schemas.microsoft.com/office/powerpoint/2010/main" val="966877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852936"/>
            <a:ext cx="8291264" cy="36004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Zadavatel může požadovat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originály nebo úředně ověřené kopie dokladů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doklady o základní způsobilosti podle § 74 prokazující splnění požadovaného kritéria způsobilosti po doručení výzvy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písemné čestné prohlášení, že se nezměnily údaje rozhodné pro posouzení splnění kvalifikace, nebo nové doklady, pokud se rozhodné údaje v těchto dokladech změnily.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dirty="0"/>
              <a:t>Poskytování součinnosti před podpisem smlouvy</a:t>
            </a:r>
          </a:p>
        </p:txBody>
      </p:sp>
    </p:spTree>
    <p:extLst>
      <p:ext uri="{BB962C8B-B14F-4D97-AF65-F5344CB8AC3E}">
        <p14:creationId xmlns:p14="http://schemas.microsoft.com/office/powerpoint/2010/main" val="222770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5901FA2-87B8-6985-5DE4-FBB6FC66C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</a:t>
            </a:r>
            <a:r>
              <a:rPr lang="cs-CZ" strike="sngStrike" dirty="0"/>
              <a:t>Zadavatel odešle bez zbytečného odkladu od rozhodnutí o výběru dodavatele oznámení o výběru dodavatele všem účastníkům zadávacího řízení. </a:t>
            </a:r>
            <a:r>
              <a:rPr lang="cs-CZ" b="1" dirty="0"/>
              <a:t>Oznámení o výběru dodavatele zadavatel odešle bez zbytečného odkladu po ukončení hodnocení nabídek nebo elektronické aukce, pokud byla použita.</a:t>
            </a:r>
            <a:r>
              <a:rPr lang="cs-CZ" dirty="0"/>
              <a:t> S výjimkou jednacího řízení bez uveřejnění </a:t>
            </a:r>
            <a:r>
              <a:rPr lang="cs-CZ" strike="sngStrike" dirty="0"/>
              <a:t>a zadávacího řízení, v němž je jeden účastník zadávacího řízení,</a:t>
            </a:r>
            <a:r>
              <a:rPr lang="cs-CZ" dirty="0"/>
              <a:t> musí být součástí tohoto oznámení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2B8A7C8-5ECB-E6E4-3B1A-2722A32D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výběru dodavatele § 123</a:t>
            </a:r>
          </a:p>
        </p:txBody>
      </p:sp>
    </p:spTree>
    <p:extLst>
      <p:ext uri="{BB962C8B-B14F-4D97-AF65-F5344CB8AC3E}">
        <p14:creationId xmlns:p14="http://schemas.microsoft.com/office/powerpoint/2010/main" val="2349751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72EB9CE-7C9C-96A1-3DCE-C5F9AAAB0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8245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a) zpráva o hodnocení nabídek, pokud proběhlo hodnocení nabídek,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b) výsledek posouzení splnění podmínek účasti vybraného dodavatele, který bude obsahovat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1. seznam dokladů</a:t>
            </a:r>
            <a:r>
              <a:rPr lang="cs-CZ" strike="sngStrike" dirty="0"/>
              <a:t>, kterými vybraný dodavatel prokazoval kvalifikaci, a</a:t>
            </a:r>
            <a:r>
              <a:rPr lang="cs-CZ" dirty="0"/>
              <a:t> </a:t>
            </a:r>
            <a:r>
              <a:rPr lang="cs-CZ" b="1" dirty="0"/>
              <a:t>prokazujících kvalifikaci vybraného dodavatele</a:t>
            </a:r>
            <a:r>
              <a:rPr lang="cs-CZ" dirty="0"/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2. u požadované profesní způsobilosti podle § 77 odst. 2, ekonomické kvalifikace a technické kvalifikace údaje rozhodné pro prokázání splnění jednotlivých kritérií kvalifikace,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3. seznam dokladů nebo vzorků</a:t>
            </a:r>
            <a:r>
              <a:rPr lang="cs-CZ" strike="sngStrike" dirty="0"/>
              <a:t>, jejichž předložení je podmínkou uzavření smlouvy, pokud si je zadavatel vyhradil podle § 104 písm. a)</a:t>
            </a:r>
            <a:r>
              <a:rPr lang="cs-CZ" dirty="0"/>
              <a:t> </a:t>
            </a:r>
            <a:r>
              <a:rPr lang="cs-CZ" b="1" dirty="0"/>
              <a:t>prokazujících splnění požadavků zadavatele  podle § 104 písm. a) vybraným dodavatelem, pokud si je zadavatel vyhradil,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4. výsledek zkoušek vzorků, pokud si je zadavatel vyhradil podle § 104 písm. b).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(2) Údaje podle odstavce 1 písm. b) bodu 3 nebo 4 nemusí být součástí oznámení o výběru podle odstavce 1, pokud je zadavatel odešle všem účastníkům zadávacího řízení bez zbytečného odkladu od získání těchto dokladů nebo vzorků nebo od získání výsledků zkoušek vzorků.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6315EA-612D-533E-3303-155F14F8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výběru dodavatele</a:t>
            </a:r>
          </a:p>
        </p:txBody>
      </p:sp>
    </p:spTree>
    <p:extLst>
      <p:ext uri="{BB962C8B-B14F-4D97-AF65-F5344CB8AC3E}">
        <p14:creationId xmlns:p14="http://schemas.microsoft.com/office/powerpoint/2010/main" val="303523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zadávacím řízení obecná pravidla - § 86, § 122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Zadavatel může požadovat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cs-CZ" dirty="0"/>
              <a:t>ve výzvě čestné prohlášení, že se nezměnily údaje/nové doklady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cs-CZ" dirty="0"/>
              <a:t>před uzavřením jednotlivé smlouvy doklady nebo čestné prohlášení dle § 122/4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Možnost ověřování kvalifikace 1x ročně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doklady podle § 122/3 a 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rozhodný okamžik odeslání výzvy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 celou dobu trvání</a:t>
            </a:r>
          </a:p>
          <a:p>
            <a:pPr marL="600075" lvl="1" indent="-257175"/>
            <a:r>
              <a:rPr lang="cs-CZ" dirty="0"/>
              <a:t>nezpůsobilost podle § 48/5 a 6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Rámcové dohody - kvalifikace</a:t>
            </a:r>
          </a:p>
        </p:txBody>
      </p:sp>
    </p:spTree>
    <p:extLst>
      <p:ext uri="{BB962C8B-B14F-4D97-AF65-F5344CB8AC3E}">
        <p14:creationId xmlns:p14="http://schemas.microsoft.com/office/powerpoint/2010/main" val="55610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 smtClean="0"/>
              <a:t>ve Sbírce zákonů vyhlášen 16</a:t>
            </a:r>
            <a:r>
              <a:rPr lang="cs-CZ" sz="2600" dirty="0"/>
              <a:t>. 6. 2023 </a:t>
            </a:r>
            <a:r>
              <a:rPr lang="cs-CZ" sz="2600" dirty="0" smtClean="0"/>
              <a:t>(č</a:t>
            </a:r>
            <a:r>
              <a:rPr lang="cs-CZ" sz="2600" dirty="0" smtClean="0"/>
              <a:t>ástka č. 84)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účinnost </a:t>
            </a:r>
            <a:r>
              <a:rPr lang="cs-CZ" sz="2200" dirty="0" smtClean="0"/>
              <a:t>30. den po vyhlášení ve </a:t>
            </a:r>
            <a:r>
              <a:rPr lang="cs-CZ" sz="2200" dirty="0" smtClean="0"/>
              <a:t>Sbírce</a:t>
            </a:r>
          </a:p>
          <a:p>
            <a:r>
              <a:rPr lang="cs-CZ" b="1" dirty="0" smtClean="0"/>
              <a:t>Veřejné </a:t>
            </a:r>
            <a:r>
              <a:rPr lang="cs-CZ" b="1" dirty="0"/>
              <a:t>zakázky zahájené po 16.7.2023 se tak již řídí novou právní </a:t>
            </a:r>
            <a:r>
              <a:rPr lang="cs-CZ" b="1" dirty="0" smtClean="0"/>
              <a:t>úpravou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100" dirty="0" smtClean="0"/>
              <a:t>Sněmovní tisk č. 249</a:t>
            </a:r>
          </a:p>
          <a:p>
            <a:r>
              <a:rPr lang="cs-CZ" sz="2100" dirty="0">
                <a:hlinkClick r:id="rId2"/>
              </a:rPr>
              <a:t>https://</a:t>
            </a:r>
            <a:r>
              <a:rPr lang="cs-CZ" sz="2100" dirty="0" smtClean="0">
                <a:hlinkClick r:id="rId2"/>
              </a:rPr>
              <a:t>psp.cz/sqw/historie.sqw?o=9&amp;t=249</a:t>
            </a:r>
            <a:endParaRPr lang="cs-CZ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100" dirty="0" smtClean="0"/>
              <a:t>Platné znění s vyznačením změn</a:t>
            </a:r>
          </a:p>
          <a:p>
            <a:r>
              <a:rPr lang="cs-CZ" sz="2100" dirty="0">
                <a:hlinkClick r:id="rId3"/>
              </a:rPr>
              <a:t>https://portal-vz.cz/info-forum-vzdelavani/aktuality/poslanecka-snemovna-schvalila-novelu-zzvz</a:t>
            </a:r>
            <a:r>
              <a:rPr lang="cs-CZ" sz="2100" dirty="0" smtClean="0">
                <a:hlinkClick r:id="rId3"/>
              </a:rPr>
              <a:t>/</a:t>
            </a:r>
            <a:endParaRPr lang="cs-CZ" sz="21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166/2023 Sb. – novela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cs typeface="Segoe UI" panose="020B0502040204020203" pitchFamily="34" charset="0"/>
              </a:rPr>
              <a:t>V zadávacím řízení se uplatní pouze obecná pravidla § 86 (nikoli § 122)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cs typeface="Segoe UI" panose="020B0502040204020203" pitchFamily="34" charset="0"/>
              </a:rPr>
              <a:t>Při zařazení do zavedeného DNS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rozhodný pro posouzení kvalifikace je okamžik podání žádosti o účast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cs typeface="Segoe UI" panose="020B0502040204020203" pitchFamily="34" charset="0"/>
              </a:rPr>
              <a:t>Před uzavřením jednotlivé smlouvy zadavatel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musí požadovat doklady o kvalifikaci, pokud již nebyly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  předloženy dříve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ve výzvě může požadovat ČP, že se nezměnily údaje/nové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  doklady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od vybraného požadovat doklady nebo ČP podle § 122/4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cs typeface="Segoe UI" panose="020B0502040204020203" pitchFamily="34" charset="0"/>
              </a:rPr>
              <a:t>Možnost ověřování kvalifikace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aktuální ESPD</a:t>
            </a:r>
            <a:br>
              <a:rPr lang="cs-CZ" dirty="0">
                <a:cs typeface="Segoe UI" panose="020B0502040204020203" pitchFamily="34" charset="0"/>
              </a:rPr>
            </a:br>
            <a:r>
              <a:rPr lang="cs-CZ" dirty="0">
                <a:cs typeface="Segoe UI" panose="020B0502040204020203" pitchFamily="34" charset="0"/>
              </a:rPr>
              <a:t>  - rozhodný okamžik odeslání výzvy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cs typeface="Segoe UI" panose="020B0502040204020203" pitchFamily="34" charset="0"/>
              </a:rPr>
              <a:t>Po celou dobu trvání může zadavatel prokázat nezpůsobilost podle § </a:t>
            </a:r>
            <a:r>
              <a:rPr lang="cs-CZ" dirty="0" smtClean="0">
                <a:cs typeface="Segoe UI" panose="020B0502040204020203" pitchFamily="34" charset="0"/>
              </a:rPr>
              <a:t>48 odst. 5 </a:t>
            </a:r>
            <a:r>
              <a:rPr lang="cs-CZ" dirty="0">
                <a:cs typeface="Segoe UI" panose="020B0502040204020203" pitchFamily="34" charset="0"/>
              </a:rPr>
              <a:t>a 6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 - kvalifikace</a:t>
            </a:r>
          </a:p>
        </p:txBody>
      </p:sp>
    </p:spTree>
    <p:extLst>
      <p:ext uri="{BB962C8B-B14F-4D97-AF65-F5344CB8AC3E}">
        <p14:creationId xmlns:p14="http://schemas.microsoft.com/office/powerpoint/2010/main" val="62216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§ </a:t>
            </a:r>
            <a:r>
              <a:rPr lang="cs-CZ" dirty="0"/>
              <a:t>104</a:t>
            </a:r>
          </a:p>
          <a:p>
            <a:r>
              <a:rPr lang="cs-CZ" dirty="0"/>
              <a:t>Zadavatel může v zadávací dokumentaci požadovat od vybraného dodavatele jako další podmínky pro uzavření smlouvy </a:t>
            </a:r>
          </a:p>
          <a:p>
            <a:r>
              <a:rPr lang="cs-CZ" dirty="0"/>
              <a:t>a) předložení dokladů nebo vzorků vztahujících se k předmětu plnění veřejné zakázky nebo kvalifikaci dodavatele, </a:t>
            </a:r>
          </a:p>
          <a:p>
            <a:r>
              <a:rPr lang="cs-CZ" dirty="0"/>
              <a:t>b) úspěšný výsledek zkoušek vzorků, </a:t>
            </a:r>
          </a:p>
          <a:p>
            <a:r>
              <a:rPr lang="cs-CZ" dirty="0"/>
              <a:t>c) předložení dokladu prokazujícího schopnost dodavatele zabezpečit ochranu utajovaných informací</a:t>
            </a:r>
            <a:r>
              <a:rPr lang="cs-CZ" baseline="30000" dirty="0"/>
              <a:t>5)</a:t>
            </a:r>
            <a:r>
              <a:rPr lang="cs-CZ" dirty="0"/>
              <a:t>, je-li to k plnění veřejné zakázky nezbytné, </a:t>
            </a:r>
          </a:p>
          <a:p>
            <a:r>
              <a:rPr lang="cs-CZ" dirty="0"/>
              <a:t>d) přijetí určité formy spolupráce podle § 37 odst. 4, </a:t>
            </a:r>
            <a:r>
              <a:rPr lang="cs-CZ" strike="sngStrike" dirty="0"/>
              <a:t>nebo</a:t>
            </a:r>
            <a:r>
              <a:rPr lang="cs-CZ" dirty="0"/>
              <a:t> </a:t>
            </a:r>
          </a:p>
          <a:p>
            <a:r>
              <a:rPr lang="cs-CZ" dirty="0"/>
              <a:t>e) bližší podmínky součinnosti před uzavřením smlouvy</a:t>
            </a:r>
            <a:r>
              <a:rPr lang="cs-CZ" strike="sngStrike" dirty="0"/>
              <a:t>.</a:t>
            </a:r>
            <a:r>
              <a:rPr lang="cs-CZ" b="1" dirty="0"/>
              <a:t>, nebo </a:t>
            </a:r>
            <a:endParaRPr lang="cs-CZ" dirty="0"/>
          </a:p>
          <a:p>
            <a:r>
              <a:rPr lang="cs-CZ" b="1" dirty="0"/>
              <a:t>f) předložení dokladu o splnění povinností podle § 21a zákona o účetnictví.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podmínky pro uzavření smlouvy</a:t>
            </a:r>
          </a:p>
        </p:txBody>
      </p:sp>
    </p:spTree>
    <p:extLst>
      <p:ext uri="{BB962C8B-B14F-4D97-AF65-F5344CB8AC3E}">
        <p14:creationId xmlns:p14="http://schemas.microsoft.com/office/powerpoint/2010/main" val="259229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§ 48 odst. 6 </a:t>
            </a:r>
          </a:p>
          <a:p>
            <a:r>
              <a:rPr lang="cs-CZ" dirty="0"/>
              <a:t>Zadavatel může vyloučit účastníka zadávacího řízení pro nezpůsobilost také, pokud na základě věrohodných informací získá důvodné podezření, že účastník zadávacího řízení </a:t>
            </a:r>
          </a:p>
          <a:p>
            <a:pPr marL="514350" indent="-514350">
              <a:buAutoNum type="alphaLcParenR"/>
            </a:pPr>
            <a:r>
              <a:rPr lang="cs-CZ" dirty="0"/>
              <a:t>uzavřel s jinými osobami zakázanou dohodu podle zákona o ochraně hospodářské soutěže v souvislosti se zadávanou veřejnou zakázkou, nebo </a:t>
            </a:r>
          </a:p>
          <a:p>
            <a:pPr marL="514350" indent="-514350">
              <a:buAutoNum type="alphaLcParenR"/>
            </a:pPr>
            <a:r>
              <a:rPr lang="cs-CZ" b="1" dirty="0"/>
              <a:t>části nabídek, které mají být hodnoceny podle kritérií hodnocení, připravoval ve vzájemné shodě s jiným účastníkem téhož zadávacího řízení, s nímž je spojenou osobou podle zákona o daních z příjmů, a na písemnou výzvu zadavatele účastník zadávacího řízení nevysvětlil, že k takové vzájemné shodě při přípravě nabídky nedošlo; písemná výzva zadavatele se považuje za žádost podle § 46.“.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– koordinace nabídek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429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509120"/>
            <a:ext cx="8291264" cy="1944216"/>
          </a:xfrm>
        </p:spPr>
        <p:txBody>
          <a:bodyPr>
            <a:normAutofit lnSpcReduction="10000"/>
          </a:bodyPr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sz="2400" dirty="0" smtClean="0"/>
              <a:t>marketa.adamkova@mmr.cz</a:t>
            </a:r>
            <a:endParaRPr lang="cs-CZ" sz="2400" dirty="0"/>
          </a:p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91264" cy="864096"/>
          </a:xfrm>
        </p:spPr>
        <p:txBody>
          <a:bodyPr/>
          <a:lstStyle/>
          <a:p>
            <a:pPr algn="ctr"/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26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28 odst. 2 </a:t>
            </a:r>
          </a:p>
          <a:p>
            <a:r>
              <a:rPr lang="cs-CZ" strike="sngStrike" dirty="0"/>
              <a:t>(2) Pokud nebyla žádost o účast, předběžná nabídka nebo nabídka zadavateli doručena ve lhůtě nebo způsobem stanoveným v zadávací dokumentaci, nepovažuje se za podanou a v průběhu zadávacího řízení se k ní nepřihlíží. </a:t>
            </a:r>
            <a:endParaRPr lang="cs-CZ" strike="sngStrike" dirty="0" smtClean="0"/>
          </a:p>
          <a:p>
            <a:r>
              <a:rPr lang="cs-CZ" b="1" dirty="0" smtClean="0"/>
              <a:t>(</a:t>
            </a:r>
            <a:r>
              <a:rPr lang="cs-CZ" b="1" dirty="0"/>
              <a:t>2) K žádosti o účast, předběžné nabídce nebo nabídce, která nebyla zadavateli doručena ve lhůtě nebo způsobem stanoveným v zadávací dokumentaci nebo ve výzvě uvedené v příloze č. 6 k tomuto zákonu, se nepřihlíží.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Účastník zadávací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34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Průběh zadávacího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strike="sngStrike" dirty="0"/>
              <a:t>5) Posouzení splnění podmínek účasti nebo hodnocení kritérií podle </a:t>
            </a:r>
            <a:r>
              <a:rPr lang="cs-CZ" sz="2000" strike="sngStrike"/>
              <a:t>odstavce </a:t>
            </a:r>
            <a:r>
              <a:rPr lang="cs-CZ" sz="2000" strike="sngStrike" smtClean="0"/>
              <a:t>3 zadavatel </a:t>
            </a:r>
            <a:r>
              <a:rPr lang="cs-CZ" sz="2000" strike="sngStrike" dirty="0"/>
              <a:t>provede na základě údajů, dokladů, vzorků nebo modelů poskytnutých účastníkem zadávacího řízení. Zadavatel může ověřovat věrohodnost poskytnutých údajů, dokladů, vzorků nebo modelů a může si je opatřovat také sám. Vzorky může zadavatel podrobovat zkouškám a vycházet z výsledků těchto zkoušek.</a:t>
            </a:r>
          </a:p>
          <a:p>
            <a:pPr marL="0" indent="0">
              <a:buNone/>
            </a:pPr>
            <a:r>
              <a:rPr lang="cs-CZ" sz="2000" b="1" dirty="0"/>
              <a:t>(5) V průběhu zadávacího řízení zadavatel vychází z údajů, dokladů, vzorků nebo modelů poskytnutých účastníkem zadávacího řízení. Zadavatel může ověřovat věrohodnost poskytnutých údajů, dokladů, vzorků nebo modelů. Zadavatel si může údaje, doklady, vzorky nebo modely opatřovat také sám, pokud nejde o údaje, doklady, vzorky nebo modely, které budou hodnoceny podle kritérií hodnocení. Vzorky může zadavatel podrobovat zkouškám a vycházet z výsledků těchto zkoušek.</a:t>
            </a:r>
          </a:p>
          <a:p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Pokud tento zákon nebo zadavatel vyžaduje předložení dokladu podle právního řádu České republiky, může dodavatel předložit obdobný doklad podle právního řádu státu, ve kterém se tento doklad vydává</a:t>
            </a:r>
            <a:r>
              <a:rPr lang="cs-CZ" strike="sngStrike" dirty="0"/>
              <a:t>; tento doklad se předkládá s překladem do českého jazyka</a:t>
            </a:r>
            <a:r>
              <a:rPr lang="cs-CZ" dirty="0"/>
              <a:t>. </a:t>
            </a:r>
            <a:r>
              <a:rPr lang="cs-CZ" b="1" dirty="0"/>
              <a:t>Doklad, který je vyhotoven v jiném jazyce, než který zadavatel určil pro podání žádosti o účast, předběžné nabídky nebo nabídky, se předkládá s překladem do zadavatelem určeného jazyka. </a:t>
            </a:r>
            <a:r>
              <a:rPr lang="cs-CZ" dirty="0"/>
              <a:t>Má-li zadavatel pochybnosti o správnosti překladu, může si vyžádat předložení úředně ověřeného překladu dokladu </a:t>
            </a:r>
            <a:r>
              <a:rPr lang="cs-CZ" strike="sngStrike" dirty="0"/>
              <a:t>do českého jazyka </a:t>
            </a:r>
            <a:r>
              <a:rPr lang="cs-CZ" dirty="0"/>
              <a:t>tlumočníkem zapsaným do seznamu znalců a tlumočníků. Doklad </a:t>
            </a:r>
            <a:r>
              <a:rPr lang="cs-CZ" strike="sngStrike" dirty="0"/>
              <a:t>ve</a:t>
            </a:r>
            <a:r>
              <a:rPr lang="cs-CZ" dirty="0"/>
              <a:t> </a:t>
            </a:r>
            <a:r>
              <a:rPr lang="cs-CZ" b="1" dirty="0"/>
              <a:t>v českém</a:t>
            </a:r>
            <a:r>
              <a:rPr lang="cs-CZ" dirty="0"/>
              <a:t> nebo slovenském jazyce a doklad o vzdělání v latinském jazyce se předkládají bez překladu</a:t>
            </a:r>
            <a:r>
              <a:rPr lang="cs-CZ" b="1" dirty="0"/>
              <a:t>; zadavatel může povinnost předložit překlad prominout i u jiných dokladů</a:t>
            </a:r>
            <a:r>
              <a:rPr lang="cs-CZ" dirty="0"/>
              <a:t>. Pokud se podle příslušného právního řádu požadovaný doklad nevydává, může být nahrazen </a:t>
            </a:r>
            <a:r>
              <a:rPr lang="cs-CZ" b="1" dirty="0"/>
              <a:t>písemným</a:t>
            </a:r>
            <a:r>
              <a:rPr lang="cs-CZ" dirty="0"/>
              <a:t> čestným prohlášením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Předkládání dokladů § 45</a:t>
            </a:r>
          </a:p>
        </p:txBody>
      </p:sp>
    </p:spTree>
    <p:extLst>
      <p:ext uri="{BB962C8B-B14F-4D97-AF65-F5344CB8AC3E}">
        <p14:creationId xmlns:p14="http://schemas.microsoft.com/office/powerpoint/2010/main" val="290116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§ 53 odst. 4 doplněno na základě požadavku Legislativní rady vlády:</a:t>
            </a:r>
          </a:p>
          <a:p>
            <a:r>
              <a:rPr lang="cs-CZ" dirty="0"/>
              <a:t>„</a:t>
            </a:r>
            <a:r>
              <a:rPr lang="cs-CZ" b="1" dirty="0"/>
              <a:t>Veřejný zadavatel musí požadovat prokázání základní způsobilosti podle § 74. Pokud zadavatel v zadávací dokumentaci nestanoví jinak, prokazuje dodavatel splnění základní způsobilosti čestným prohlášením.“</a:t>
            </a:r>
          </a:p>
          <a:p>
            <a:r>
              <a:rPr lang="cs-CZ" dirty="0"/>
              <a:t>Doklady o kvalifikaci předkládají dodavatelé v nabídkách v kopiích a mohou je nahradit </a:t>
            </a:r>
            <a:r>
              <a:rPr lang="cs-CZ" b="1" dirty="0"/>
              <a:t>písemným </a:t>
            </a:r>
            <a:r>
              <a:rPr lang="cs-CZ" dirty="0"/>
              <a:t>čestným prohlášením nebo jednotným evropským osvědčením pro veřejné zakázky podle § 87. </a:t>
            </a:r>
          </a:p>
          <a:p>
            <a:r>
              <a:rPr lang="cs-CZ" dirty="0"/>
              <a:t>„Ustanovení § 81 až 85, </a:t>
            </a:r>
            <a:r>
              <a:rPr lang="cs-CZ" b="1" dirty="0"/>
              <a:t>§ 86 odst. 3</a:t>
            </a:r>
            <a:r>
              <a:rPr lang="cs-CZ" dirty="0"/>
              <a:t>, § 87 a 88 se použijí ve zjednodušeném zadávacím řízení obdobně.“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Zpřísnění pravidel ZPŘ</a:t>
            </a:r>
          </a:p>
        </p:txBody>
      </p:sp>
    </p:spTree>
    <p:extLst>
      <p:ext uri="{BB962C8B-B14F-4D97-AF65-F5344CB8AC3E}">
        <p14:creationId xmlns:p14="http://schemas.microsoft.com/office/powerpoint/2010/main" val="144687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Sjednocena lhůta pro maximální stáří dokladů o základní způsobilosti</a:t>
            </a:r>
          </a:p>
          <a:p>
            <a:r>
              <a:rPr lang="cs-CZ" dirty="0"/>
              <a:t>	(3 měsíce přede dnem zahájení zadávacího řízení)</a:t>
            </a:r>
          </a:p>
          <a:p>
            <a:endParaRPr lang="cs-CZ" dirty="0"/>
          </a:p>
          <a:p>
            <a:r>
              <a:rPr lang="pl-PL" dirty="0"/>
              <a:t>Nově se nevztahuje na doklady o profesní způsobilosti podle § 77 odst. 1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Promítnuto v ZPŘ do § 53 odst. 4 kde je odkazováno na obdobné použití § 86 odst. 3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Stáří dokladů o kvalifikaci § 86 odst. 3</a:t>
            </a:r>
          </a:p>
        </p:txBody>
      </p:sp>
    </p:spTree>
    <p:extLst>
      <p:ext uri="{BB962C8B-B14F-4D97-AF65-F5344CB8AC3E}">
        <p14:creationId xmlns:p14="http://schemas.microsoft.com/office/powerpoint/2010/main" val="152403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Dojde ke zmírnění sankce za nenahlášení změny v kvalifikaci</a:t>
            </a:r>
          </a:p>
          <a:p>
            <a:r>
              <a:rPr lang="cs-CZ" dirty="0"/>
              <a:t>zadavatel může vyloučit účastníka zadávacího řízení, pokud prokáže, že účastník zadávacího řízení nesplnil povinnost oznámit zadavateli změnu kvalifikace.</a:t>
            </a:r>
          </a:p>
          <a:p>
            <a:r>
              <a:rPr lang="cs-CZ" dirty="0"/>
              <a:t>v aktuálním znění ZZVZ je vyloučení povinností zadavatele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§ 88 změny kvalifikace účastníka ZŘ</a:t>
            </a:r>
          </a:p>
        </p:txBody>
      </p:sp>
    </p:spTree>
    <p:extLst>
      <p:ext uri="{BB962C8B-B14F-4D97-AF65-F5344CB8AC3E}">
        <p14:creationId xmlns:p14="http://schemas.microsoft.com/office/powerpoint/2010/main" val="272990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Nedochází k věcným změnám</a:t>
            </a:r>
          </a:p>
          <a:p>
            <a:pPr marL="1200150" lvl="1" indent="-457200">
              <a:buFont typeface="Arial" panose="020B0604020202020204" pitchFamily="34" charset="0"/>
              <a:buChar char="X"/>
            </a:pPr>
            <a:r>
              <a:rPr lang="cs-CZ" dirty="0" smtClean="0"/>
              <a:t>Rozsáhlé úpravy textu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Sjednocení terminologie s občanským zákoníkem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Odstranění výkladových nejasností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kvalifikace jinou osobou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96316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836</TotalTime>
  <Words>1634</Words>
  <Application>Microsoft Office PowerPoint</Application>
  <PresentationFormat>Předvádění na obrazovce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Segoe UI</vt:lpstr>
      <vt:lpstr>Wingdings</vt:lpstr>
      <vt:lpstr>MMR_klas</vt:lpstr>
      <vt:lpstr>Motiv Office</vt:lpstr>
      <vt:lpstr>Dopad novely na kvalifikaci a další podmínky účasti v zadávacím řízení</vt:lpstr>
      <vt:lpstr>Zákon č. 166/2023 Sb. – novela ZZVZ</vt:lpstr>
      <vt:lpstr>Účastník zadávací řízení</vt:lpstr>
      <vt:lpstr>Průběh zadávacího řízení</vt:lpstr>
      <vt:lpstr>Předkládání dokladů § 45</vt:lpstr>
      <vt:lpstr>Zpřísnění pravidel ZPŘ</vt:lpstr>
      <vt:lpstr>Stáří dokladů o kvalifikaci § 86 odst. 3</vt:lpstr>
      <vt:lpstr>§ 88 změny kvalifikace účastníka ZŘ</vt:lpstr>
      <vt:lpstr>Prokázání kvalifikace jinou osobou</vt:lpstr>
      <vt:lpstr>Prezentace aplikace PowerPoint</vt:lpstr>
      <vt:lpstr>Prezentace aplikace PowerPoint</vt:lpstr>
      <vt:lpstr>Prezentace aplikace PowerPoint</vt:lpstr>
      <vt:lpstr>Požadavek na prokázání kvalifikace poddodavatele § 85</vt:lpstr>
      <vt:lpstr>Využití poddodavatele – určené významné činnosti při plnění VZ</vt:lpstr>
      <vt:lpstr>Poskytování součinnosti před podpisem smlouvy § 122</vt:lpstr>
      <vt:lpstr>Poskytování součinnosti před podpisem smlouvy</vt:lpstr>
      <vt:lpstr>Oznámení o výběru dodavatele § 123</vt:lpstr>
      <vt:lpstr>Oznámení o výběru dodavatele</vt:lpstr>
      <vt:lpstr>Rámcové dohody - kvalifikace</vt:lpstr>
      <vt:lpstr>Dynamický nákupní systém - kvalifikace</vt:lpstr>
      <vt:lpstr>Další podmínky pro uzavření smlouvy</vt:lpstr>
      <vt:lpstr>Vyloučení – koordinace nabídek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Dopad novely na kvalifikaci a další podmínky účasti v zadávacím řízení</dc:title>
  <dc:creator>Adámková Markéta</dc:creator>
  <cp:lastModifiedBy>Adámková Markéta</cp:lastModifiedBy>
  <cp:revision>14</cp:revision>
  <dcterms:created xsi:type="dcterms:W3CDTF">2023-06-02T09:49:48Z</dcterms:created>
  <dcterms:modified xsi:type="dcterms:W3CDTF">2023-06-19T09:10:22Z</dcterms:modified>
</cp:coreProperties>
</file>