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57" r:id="rId5"/>
    <p:sldId id="446" r:id="rId6"/>
    <p:sldId id="496" r:id="rId7"/>
    <p:sldId id="497" r:id="rId8"/>
    <p:sldId id="466" r:id="rId9"/>
    <p:sldId id="505" r:id="rId10"/>
    <p:sldId id="506" r:id="rId11"/>
    <p:sldId id="507" r:id="rId12"/>
    <p:sldId id="498" r:id="rId13"/>
    <p:sldId id="303" r:id="rId14"/>
    <p:sldId id="509" r:id="rId15"/>
    <p:sldId id="488" r:id="rId16"/>
    <p:sldId id="508" r:id="rId17"/>
    <p:sldId id="454" r:id="rId18"/>
    <p:sldId id="456" r:id="rId19"/>
    <p:sldId id="467" r:id="rId20"/>
    <p:sldId id="468" r:id="rId21"/>
    <p:sldId id="491" r:id="rId22"/>
    <p:sldId id="500" r:id="rId23"/>
    <p:sldId id="420" r:id="rId24"/>
    <p:sldId id="418" r:id="rId25"/>
    <p:sldId id="469" r:id="rId26"/>
    <p:sldId id="494" r:id="rId27"/>
    <p:sldId id="511" r:id="rId28"/>
    <p:sldId id="421" r:id="rId29"/>
    <p:sldId id="510" r:id="rId30"/>
    <p:sldId id="439" r:id="rId31"/>
    <p:sldId id="484" r:id="rId32"/>
    <p:sldId id="441" r:id="rId33"/>
    <p:sldId id="485" r:id="rId34"/>
    <p:sldId id="375" r:id="rId35"/>
    <p:sldId id="489" r:id="rId36"/>
    <p:sldId id="462" r:id="rId37"/>
    <p:sldId id="493" r:id="rId38"/>
    <p:sldId id="444" r:id="rId39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tábec Ondřej" initials="" lastIdx="0" clrIdx="0"/>
  <p:cmAuthor id="2" name="Oktábec Ondřej" initials="OO" lastIdx="4" clrIdx="1">
    <p:extLst>
      <p:ext uri="{19B8F6BF-5375-455C-9EA6-DF929625EA0E}">
        <p15:presenceInfo xmlns:p15="http://schemas.microsoft.com/office/powerpoint/2012/main" userId="S-1-5-21-1453678106-484518242-318601546-9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86708" autoAdjust="0"/>
  </p:normalViewPr>
  <p:slideViewPr>
    <p:cSldViewPr snapToGrid="0">
      <p:cViewPr varScale="1">
        <p:scale>
          <a:sx n="66" d="100"/>
          <a:sy n="66" d="100"/>
        </p:scale>
        <p:origin x="84" y="570"/>
      </p:cViewPr>
      <p:guideLst/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1271-36B6-4B76-BADE-A7655AD90997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1462-F6EC-4EBB-AE54-6D9FA53B86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98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790B974-82C2-4711-AFA5-F77A6678B75D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ED80090-480A-43D0-BB43-20A4CDBC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5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3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9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2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01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174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7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476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088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26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38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08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153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44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0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604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6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64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07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47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6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66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15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531" y="4581128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531" y="1988840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531" y="3789040"/>
            <a:ext cx="9612245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71" y="692696"/>
            <a:ext cx="342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92" y="2060849"/>
            <a:ext cx="109728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6178A0-1E68-4502-A3F7-15E4EA4A721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28307C-8575-4F60-9FAB-B81676BCD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347200" y="6483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53255"/>
                </a:solidFill>
              </a:defRPr>
            </a:lvl1pPr>
          </a:lstStyle>
          <a:p>
            <a:pPr>
              <a:defRPr/>
            </a:pPr>
            <a:fld id="{2A4A71D0-3820-4537-8AC9-32459DED91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62289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8" cstate="print"/>
          <a:srcRect l="17008" b="8622"/>
          <a:stretch>
            <a:fillRect/>
          </a:stretch>
        </p:blipFill>
        <p:spPr>
          <a:xfrm>
            <a:off x="3" y="1988841"/>
            <a:ext cx="10544727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12192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9883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n.nipez.cz/" TargetMode="External"/><Relationship Id="rId2" Type="http://schemas.openxmlformats.org/officeDocument/2006/relationships/hyperlink" Target="https://vvz.nipez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vz.cz/info-forum-vzdelavani/novy-zakon-c-134-2016-sb-o-zadavani-verejnych-zakazek/otazky-a-odpovedi/cast-ctvrta-nadlimitni-rezim-%c2%a7-55-%c2%a7-128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mlouvy.gov.cz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5227" y="912913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cs-CZ" sz="2400" b="1" dirty="0">
              <a:solidFill>
                <a:srgbClr val="000099"/>
              </a:solidFill>
              <a:latin typeface="+mj-lt"/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accent1"/>
                </a:solidFill>
                <a:latin typeface="+mj-lt"/>
              </a:rPr>
              <a:t>Den s VZ - Uveřejňování prakticky</a:t>
            </a: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21. 6. 2023  13:00 - 14:00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Místo konání: </a:t>
            </a:r>
            <a:r>
              <a:rPr lang="cs-CZ" sz="2400" b="1" dirty="0">
                <a:solidFill>
                  <a:schemeClr val="accent1"/>
                </a:solidFill>
                <a:latin typeface="+mj-lt"/>
              </a:rPr>
              <a:t>AVI učebna č. 2</a:t>
            </a: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spcBef>
                <a:spcPts val="0"/>
              </a:spcBef>
              <a:spcAft>
                <a:spcPts val="350"/>
              </a:spcAft>
              <a:buNone/>
            </a:pP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spcAft>
                <a:spcPts val="350"/>
              </a:spcAft>
              <a:buNone/>
            </a:pP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spcAft>
                <a:spcPts val="350"/>
              </a:spcAft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Mgr. Ondřej Oktábec</a:t>
            </a:r>
          </a:p>
          <a:p>
            <a:pPr marL="0" indent="0" algn="r">
              <a:spcAft>
                <a:spcPts val="350"/>
              </a:spcAft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Oddělení strategií profesionalizace a metodik zakázek EU</a:t>
            </a:r>
          </a:p>
          <a:p>
            <a:pPr marL="0" indent="0" algn="r">
              <a:spcAft>
                <a:spcPts val="350"/>
              </a:spcAft>
              <a:buNone/>
            </a:pPr>
            <a:r>
              <a:rPr lang="cs-CZ" sz="2400" b="1" dirty="0">
                <a:solidFill>
                  <a:schemeClr val="accent1"/>
                </a:solidFill>
                <a:latin typeface="+mj-lt"/>
              </a:rPr>
              <a:t>MMR ČR (OSPEVZ - 36)</a:t>
            </a:r>
          </a:p>
        </p:txBody>
      </p:sp>
    </p:spTree>
    <p:extLst>
      <p:ext uri="{BB962C8B-B14F-4D97-AF65-F5344CB8AC3E}">
        <p14:creationId xmlns:p14="http://schemas.microsoft.com/office/powerpoint/2010/main" val="90204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Zahájení zadávacího řízení - Podlimitní zjednodušené řízení (ZPŘ)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3657601"/>
          </a:xfrm>
        </p:spPr>
        <p:txBody>
          <a:bodyPr>
            <a:noAutofit/>
          </a:bodyPr>
          <a:lstStyle/>
          <a:p>
            <a:r>
              <a:rPr lang="cs-CZ" sz="2200" dirty="0">
                <a:latin typeface="+mj-lt"/>
              </a:rPr>
              <a:t>Zahájení </a:t>
            </a:r>
            <a:r>
              <a:rPr lang="cs-CZ" sz="2200" b="1" dirty="0">
                <a:latin typeface="+mj-lt"/>
              </a:rPr>
              <a:t>ZPŘ</a:t>
            </a:r>
            <a:r>
              <a:rPr lang="cs-CZ" sz="2200" dirty="0">
                <a:latin typeface="+mj-lt"/>
              </a:rPr>
              <a:t> zpřístupněním/uveřejněním</a:t>
            </a:r>
            <a:r>
              <a:rPr lang="cs-CZ" sz="2200" i="1" dirty="0">
                <a:latin typeface="+mj-lt"/>
              </a:rPr>
              <a:t>: Výzvy k podání nabídek na profilu zadavatele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Zadavatel musí dodržet </a:t>
            </a:r>
            <a:r>
              <a:rPr lang="cs-CZ" sz="2200" u="sng" dirty="0">
                <a:latin typeface="+mj-lt"/>
              </a:rPr>
              <a:t>Náležitosti stanovené v příloze č. 6 </a:t>
            </a:r>
            <a:r>
              <a:rPr lang="cs-CZ" sz="2200" dirty="0">
                <a:latin typeface="+mj-lt"/>
              </a:rPr>
              <a:t>ZVZZ</a:t>
            </a:r>
          </a:p>
          <a:p>
            <a:r>
              <a:rPr lang="cs-CZ" sz="2200" dirty="0">
                <a:latin typeface="+mj-lt"/>
              </a:rPr>
              <a:t>Možnost odeslat „přímou výzvu“ </a:t>
            </a:r>
            <a:r>
              <a:rPr lang="cs-CZ" sz="2200" b="1" dirty="0">
                <a:latin typeface="+mj-lt"/>
              </a:rPr>
              <a:t>nejméně 5 dodavatelům</a:t>
            </a:r>
            <a:r>
              <a:rPr lang="cs-CZ" sz="2200" dirty="0">
                <a:latin typeface="+mj-lt"/>
              </a:rPr>
              <a:t> </a:t>
            </a:r>
            <a:r>
              <a:rPr lang="cs-CZ" sz="2200" i="1" dirty="0">
                <a:latin typeface="+mj-lt"/>
              </a:rPr>
              <a:t>(pouze takové, kteří jsou prokazatelně schopni slnit předmět plnění VZ)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Oznámení PTK – zajistí </a:t>
            </a:r>
            <a:r>
              <a:rPr lang="cs-CZ" sz="2200" u="sng" dirty="0">
                <a:latin typeface="+mj-lt"/>
              </a:rPr>
              <a:t>F15 „ex ante“ § 212 odst. 2</a:t>
            </a:r>
            <a:r>
              <a:rPr lang="cs-CZ" sz="2200" dirty="0">
                <a:latin typeface="+mj-lt"/>
              </a:rPr>
              <a:t> (§ 254 odst. 1)</a:t>
            </a:r>
          </a:p>
          <a:p>
            <a:r>
              <a:rPr lang="cs-CZ" sz="2200" dirty="0">
                <a:latin typeface="+mj-lt"/>
              </a:rPr>
              <a:t>Ostatní druhy </a:t>
            </a:r>
            <a:r>
              <a:rPr lang="cs-CZ" sz="2200" b="1" dirty="0">
                <a:latin typeface="+mj-lt"/>
              </a:rPr>
              <a:t>zadávacích řízení v podlimitním režimu </a:t>
            </a:r>
            <a:r>
              <a:rPr lang="cs-CZ" sz="2200" dirty="0">
                <a:latin typeface="+mj-lt"/>
              </a:rPr>
              <a:t>zahájeny odesláním oznámení k uveřejnění </a:t>
            </a:r>
            <a:r>
              <a:rPr lang="cs-CZ" sz="2200" i="1" dirty="0">
                <a:latin typeface="+mj-lt"/>
              </a:rPr>
              <a:t>(prostředí „nového“ věstníku)</a:t>
            </a:r>
          </a:p>
        </p:txBody>
      </p:sp>
    </p:spTree>
    <p:extLst>
      <p:ext uri="{BB962C8B-B14F-4D97-AF65-F5344CB8AC3E}">
        <p14:creationId xmlns:p14="http://schemas.microsoft.com/office/powerpoint/2010/main" val="286019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916831"/>
            <a:ext cx="11055019" cy="4701139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Zadavatel u </a:t>
            </a:r>
            <a:r>
              <a:rPr lang="cs-CZ" sz="2000" b="1" dirty="0">
                <a:latin typeface="+mn-lt"/>
                <a:cs typeface="+mn-cs"/>
              </a:rPr>
              <a:t>nadlimitní veřejné zakázky má možnost </a:t>
            </a:r>
            <a:r>
              <a:rPr lang="cs-CZ" sz="2000" dirty="0">
                <a:latin typeface="+mn-lt"/>
                <a:cs typeface="+mn-cs"/>
              </a:rPr>
              <a:t>odeslat </a:t>
            </a:r>
            <a:r>
              <a:rPr lang="cs-CZ" sz="2000" b="1" dirty="0">
                <a:latin typeface="+mn-lt"/>
                <a:cs typeface="+mn-cs"/>
              </a:rPr>
              <a:t>dobrovolné oznámení o záměru uzavřít smlouvu</a:t>
            </a:r>
            <a:r>
              <a:rPr lang="cs-CZ" sz="2000" dirty="0">
                <a:latin typeface="+mn-lt"/>
                <a:cs typeface="+mn-cs"/>
              </a:rPr>
              <a:t> s uvedením důvodu (</a:t>
            </a:r>
            <a:r>
              <a:rPr lang="cs-CZ" sz="2000" i="1" dirty="0">
                <a:latin typeface="+mn-lt"/>
                <a:cs typeface="+mn-cs"/>
              </a:rPr>
              <a:t>zákonné využití „výjimky“ z povinnosti uveřejnit</a:t>
            </a:r>
            <a:r>
              <a:rPr lang="cs-CZ" sz="2000" dirty="0">
                <a:latin typeface="+mn-lt"/>
                <a:cs typeface="+mn-cs"/>
              </a:rPr>
              <a:t>)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  <a:cs typeface="+mn-cs"/>
              </a:rPr>
              <a:t>Odůvodnění jednání o uzavření dodatku bez předchozího uveřejnění výzvy k účasti, obecně </a:t>
            </a:r>
            <a:r>
              <a:rPr lang="cs-CZ" sz="2000" dirty="0">
                <a:latin typeface="+mn-lt"/>
                <a:cs typeface="+mn-cs"/>
              </a:rPr>
              <a:t>slouží jako náhrada povinnosti uveřejnit oznámení o zahájení zadávacího řízení - JŘBU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  <a:cs typeface="+mn-cs"/>
              </a:rPr>
              <a:t>Návrh na uložení zákazu plnění smlouvy na veřejnou zakázku posléze </a:t>
            </a:r>
            <a:r>
              <a:rPr lang="cs-CZ" sz="2000" dirty="0">
                <a:latin typeface="+mn-lt"/>
                <a:cs typeface="+mn-cs"/>
              </a:rPr>
              <a:t>není možné uplatnit dle § </a:t>
            </a:r>
            <a:r>
              <a:rPr lang="cs-CZ" sz="2000" b="1" dirty="0">
                <a:latin typeface="+mn-lt"/>
                <a:cs typeface="+mn-cs"/>
              </a:rPr>
              <a:t>254 odst. 1</a:t>
            </a:r>
            <a:r>
              <a:rPr lang="cs-CZ" sz="2000" dirty="0">
                <a:latin typeface="+mn-lt"/>
                <a:cs typeface="+mn-cs"/>
              </a:rPr>
              <a:t> ZZVZ pokud bylo zveřejněno oznámení o dobrovolné průhlednosti „</a:t>
            </a:r>
            <a:r>
              <a:rPr lang="cs-CZ" sz="2000" b="1" i="1" dirty="0">
                <a:latin typeface="+mn-lt"/>
                <a:cs typeface="+mn-cs"/>
              </a:rPr>
              <a:t>ex ante</a:t>
            </a:r>
            <a:r>
              <a:rPr lang="cs-CZ" sz="2000" dirty="0">
                <a:latin typeface="+mn-lt"/>
                <a:cs typeface="+mn-cs"/>
              </a:rPr>
              <a:t>“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Jinými slovy, pokud by se po přezkoumání dospělo k závěru, že nebyly splněny zákonem stanovené podmínky</a:t>
            </a:r>
            <a:r>
              <a:rPr lang="cs-CZ" sz="2000" b="1" dirty="0">
                <a:latin typeface="+mn-lt"/>
                <a:cs typeface="+mn-cs"/>
              </a:rPr>
              <a:t> „</a:t>
            </a:r>
            <a:r>
              <a:rPr lang="cs-CZ" sz="2000" b="1" i="1" dirty="0">
                <a:latin typeface="+mn-lt"/>
                <a:cs typeface="+mn-cs"/>
              </a:rPr>
              <a:t>bez předchozího zveřejnění oznámení nebo výzvy k účasti</a:t>
            </a:r>
            <a:r>
              <a:rPr lang="cs-CZ" sz="2000" b="1" dirty="0">
                <a:latin typeface="+mn-lt"/>
                <a:cs typeface="+mn-cs"/>
              </a:rPr>
              <a:t>“ </a:t>
            </a:r>
            <a:r>
              <a:rPr lang="cs-CZ" sz="2000" dirty="0">
                <a:latin typeface="+mn-lt"/>
                <a:cs typeface="+mn-cs"/>
              </a:rPr>
              <a:t>a mělo být použito </a:t>
            </a:r>
            <a:r>
              <a:rPr lang="cs-CZ" sz="2000" b="1" dirty="0">
                <a:latin typeface="+mn-lt"/>
                <a:cs typeface="+mn-cs"/>
              </a:rPr>
              <a:t>„</a:t>
            </a:r>
            <a:r>
              <a:rPr lang="cs-CZ" sz="2000" b="1" i="1" dirty="0">
                <a:latin typeface="+mn-lt"/>
                <a:cs typeface="+mn-cs"/>
              </a:rPr>
              <a:t>klasické</a:t>
            </a:r>
            <a:r>
              <a:rPr lang="cs-CZ" sz="2000" b="1" dirty="0">
                <a:latin typeface="+mn-lt"/>
                <a:cs typeface="+mn-cs"/>
              </a:rPr>
              <a:t>“ </a:t>
            </a:r>
            <a:r>
              <a:rPr lang="cs-CZ" sz="2000" dirty="0">
                <a:latin typeface="+mn-lt"/>
                <a:cs typeface="+mn-cs"/>
              </a:rPr>
              <a:t>otevřené zadávací řízení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Plnění uveřejňovacích povinností </a:t>
            </a:r>
            <a:r>
              <a:rPr lang="cs-CZ" sz="2400" dirty="0">
                <a:latin typeface="+mn-lt"/>
                <a:cs typeface="+mn-cs"/>
              </a:rPr>
              <a:t>podle § </a:t>
            </a:r>
            <a:r>
              <a:rPr lang="cs-CZ" sz="2400" b="1" dirty="0">
                <a:latin typeface="+mn-lt"/>
                <a:cs typeface="+mn-cs"/>
              </a:rPr>
              <a:t>212 odst. 2 ZZVZ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14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916831"/>
            <a:ext cx="11055019" cy="4701139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§ </a:t>
            </a:r>
            <a:r>
              <a:rPr lang="cs-CZ" sz="2000" b="1" dirty="0">
                <a:latin typeface="+mn-lt"/>
                <a:cs typeface="+mn-cs"/>
              </a:rPr>
              <a:t>254</a:t>
            </a:r>
            <a:r>
              <a:rPr lang="cs-CZ" sz="2000" dirty="0">
                <a:latin typeface="+mn-lt"/>
                <a:cs typeface="+mn-cs"/>
              </a:rPr>
              <a:t> ZZVZ - nesplnění uveřejňovacích povinností (</a:t>
            </a:r>
            <a:r>
              <a:rPr lang="cs-CZ" sz="2000" i="1" dirty="0">
                <a:latin typeface="+mn-lt"/>
                <a:cs typeface="+mn-cs"/>
              </a:rPr>
              <a:t>neplatnost smlouvy</a:t>
            </a:r>
            <a:r>
              <a:rPr lang="cs-CZ" sz="2000" dirty="0">
                <a:latin typeface="+mn-lt"/>
                <a:cs typeface="+mn-cs"/>
              </a:rPr>
              <a:t>), pokud zadavatel uzavřel smlouvu bez předchozího uveřejnění oznámení o zahájení </a:t>
            </a:r>
            <a:r>
              <a:rPr lang="cs-CZ" sz="2000" b="1" dirty="0">
                <a:latin typeface="+mn-lt"/>
                <a:cs typeface="+mn-cs"/>
              </a:rPr>
              <a:t>nebo podání výzvy k účasti v soutěži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  <a:cs typeface="+mn-cs"/>
              </a:rPr>
              <a:t>nepředchází podání námitek </a:t>
            </a:r>
            <a:r>
              <a:rPr lang="cs-CZ" sz="2000" dirty="0">
                <a:latin typeface="+mn-lt"/>
                <a:cs typeface="+mn-cs"/>
              </a:rPr>
              <a:t>(nutno dodržet ostatní lhůty), tzn. 1 měsíc ode dne, kdy zadavatel uveřejnil oznámení o uzavření smlouvy, nejdéle však 6 měsíců od okamžiku uzavření smlouvy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§ </a:t>
            </a:r>
            <a:r>
              <a:rPr lang="cs-CZ" sz="2000" b="1" dirty="0">
                <a:latin typeface="+mn-lt"/>
                <a:cs typeface="+mn-cs"/>
              </a:rPr>
              <a:t>264 odst. 1 nebo 2</a:t>
            </a:r>
            <a:r>
              <a:rPr lang="cs-CZ" sz="2000" dirty="0">
                <a:latin typeface="+mn-lt"/>
                <a:cs typeface="+mn-cs"/>
              </a:rPr>
              <a:t> - zákaz plnění smlouvy (</a:t>
            </a:r>
            <a:r>
              <a:rPr lang="cs-CZ" sz="2000" b="1" dirty="0">
                <a:latin typeface="+mn-lt"/>
                <a:cs typeface="+mn-cs"/>
              </a:rPr>
              <a:t>neplatnou se stává smlouva rozhodnutím Úřadu</a:t>
            </a:r>
            <a:r>
              <a:rPr lang="cs-CZ" sz="2000" dirty="0">
                <a:latin typeface="+mn-lt"/>
                <a:cs typeface="+mn-cs"/>
              </a:rPr>
              <a:t>), který u smlouvy spojené se zabezpečením veřejného (zájmu) může nařídit pokračování plnění (</a:t>
            </a:r>
            <a:r>
              <a:rPr lang="cs-CZ" sz="2000" b="1" dirty="0">
                <a:latin typeface="+mn-lt"/>
                <a:cs typeface="+mn-cs"/>
              </a:rPr>
              <a:t>12 měsíců</a:t>
            </a:r>
            <a:r>
              <a:rPr lang="cs-CZ" sz="2000" dirty="0">
                <a:latin typeface="+mn-lt"/>
                <a:cs typeface="+mn-cs"/>
              </a:rPr>
              <a:t>)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  <a:cs typeface="+mn-cs"/>
              </a:rPr>
              <a:t>dosud platná smlouva se neplatnou stává z rozhodnutí ÚOHS</a:t>
            </a:r>
            <a:r>
              <a:rPr lang="cs-CZ" sz="2000" dirty="0">
                <a:latin typeface="+mn-lt"/>
                <a:cs typeface="+mn-cs"/>
              </a:rPr>
              <a:t>, okamžikem jeho právní moci, pokud Úřad nepostupuje podle odst. 3 nebo 4 lze na základě smlouvy plnit.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Nesplnění uveřejňovacích povinností a neplatnost smlouvy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620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2" y="1890564"/>
            <a:ext cx="5071560" cy="4556698"/>
          </a:xfrm>
          <a:ln w="3175">
            <a:noFill/>
          </a:ln>
        </p:spPr>
        <p:txBody>
          <a:bodyPr>
            <a:noAutofit/>
          </a:bodyPr>
          <a:lstStyle/>
          <a:p>
            <a:pPr marL="285750" indent="-28575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  <a:cs typeface="+mn-cs"/>
              </a:rPr>
              <a:t>168/2016 Sb. </a:t>
            </a:r>
            <a:r>
              <a:rPr lang="cs-CZ" sz="1800" dirty="0">
                <a:latin typeface="+mn-lt"/>
                <a:cs typeface="+mn-cs"/>
              </a:rPr>
              <a:t>(</a:t>
            </a:r>
            <a:r>
              <a:rPr lang="cs-CZ" sz="1800" i="1" dirty="0">
                <a:latin typeface="+mn-lt"/>
                <a:cs typeface="+mn-cs"/>
              </a:rPr>
              <a:t>vybrané informace na profilu zadavatele ve formě strukturovaných dat</a:t>
            </a:r>
            <a:r>
              <a:rPr lang="cs-CZ" sz="1800" dirty="0">
                <a:latin typeface="+mn-lt"/>
                <a:cs typeface="+mn-cs"/>
              </a:rPr>
              <a:t>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I. </a:t>
            </a:r>
            <a:r>
              <a:rPr lang="cs-CZ" sz="1800" b="1" dirty="0">
                <a:latin typeface="+mn-lt"/>
                <a:cs typeface="+mn-cs"/>
              </a:rPr>
              <a:t>Zadávací dokumentace </a:t>
            </a:r>
            <a:r>
              <a:rPr lang="cs-CZ" sz="1800" dirty="0">
                <a:latin typeface="+mn-lt"/>
                <a:cs typeface="+mn-cs"/>
              </a:rPr>
              <a:t>(§ 53 odst. 3, § 96 odst. 1 a § 164 odst. 2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II. </a:t>
            </a:r>
            <a:r>
              <a:rPr lang="cs-CZ" sz="1800" b="1" dirty="0">
                <a:latin typeface="+mn-lt"/>
                <a:cs typeface="+mn-cs"/>
              </a:rPr>
              <a:t>Výzva k podání nabídek</a:t>
            </a:r>
            <a:r>
              <a:rPr lang="cs-CZ" sz="1800" dirty="0">
                <a:latin typeface="+mn-lt"/>
                <a:cs typeface="+mn-cs"/>
              </a:rPr>
              <a:t> (ZPŘ podle § 53 odst. 1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III. </a:t>
            </a:r>
            <a:r>
              <a:rPr lang="cs-CZ" sz="1800" b="1" dirty="0">
                <a:latin typeface="+mn-lt"/>
                <a:cs typeface="+mn-cs"/>
              </a:rPr>
              <a:t>Vysvětlení zadávací dokumentace</a:t>
            </a:r>
            <a:r>
              <a:rPr lang="cs-CZ" sz="1800" dirty="0">
                <a:latin typeface="+mn-lt"/>
                <a:cs typeface="+mn-cs"/>
              </a:rPr>
              <a:t> (podle § 98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IV. </a:t>
            </a:r>
            <a:r>
              <a:rPr lang="cs-CZ" sz="1800" b="1" dirty="0">
                <a:latin typeface="+mn-lt"/>
                <a:cs typeface="+mn-cs"/>
              </a:rPr>
              <a:t>Písemná zpráva</a:t>
            </a:r>
            <a:r>
              <a:rPr lang="cs-CZ" sz="1800" dirty="0">
                <a:latin typeface="+mn-lt"/>
                <a:cs typeface="+mn-cs"/>
              </a:rPr>
              <a:t> (podle § </a:t>
            </a:r>
            <a:r>
              <a:rPr lang="cs-CZ" sz="1800" b="1" dirty="0">
                <a:latin typeface="+mn-lt"/>
                <a:cs typeface="+mn-cs"/>
              </a:rPr>
              <a:t>217</a:t>
            </a:r>
            <a:r>
              <a:rPr lang="cs-CZ" sz="1800" dirty="0">
                <a:latin typeface="+mn-lt"/>
                <a:cs typeface="+mn-cs"/>
              </a:rPr>
              <a:t>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V. </a:t>
            </a:r>
            <a:r>
              <a:rPr lang="cs-CZ" sz="1800" b="1" dirty="0">
                <a:latin typeface="+mn-lt"/>
                <a:cs typeface="+mn-cs"/>
              </a:rPr>
              <a:t>Smlouva</a:t>
            </a:r>
            <a:r>
              <a:rPr lang="cs-CZ" sz="1800" dirty="0">
                <a:latin typeface="+mn-lt"/>
                <a:cs typeface="+mn-cs"/>
              </a:rPr>
              <a:t> (uzavřená na VZ včetně všech jejích změn a dodatků a rámcová dohoda podle § </a:t>
            </a:r>
            <a:r>
              <a:rPr lang="cs-CZ" sz="1800" b="1" dirty="0">
                <a:latin typeface="+mn-lt"/>
                <a:cs typeface="+mn-cs"/>
              </a:rPr>
              <a:t>219</a:t>
            </a:r>
            <a:r>
              <a:rPr lang="cs-CZ" sz="1800" dirty="0">
                <a:latin typeface="+mn-lt"/>
                <a:cs typeface="+mn-cs"/>
              </a:rPr>
              <a:t> zákona).</a:t>
            </a:r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Náležitosti profilu zadavatele podle platné legislativy</a:t>
            </a:r>
            <a:endParaRPr lang="cs-CZ" sz="24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8942" y="1916832"/>
            <a:ext cx="6260123" cy="4227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5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260/2016 Sb. </a:t>
            </a:r>
            <a:r>
              <a:rPr lang="cs-CZ" dirty="0"/>
              <a:t>(</a:t>
            </a:r>
            <a:r>
              <a:rPr lang="cs-CZ" i="1" dirty="0"/>
              <a:t>stanovení technických podmínek týkajících se elektronických nástrojů</a:t>
            </a:r>
            <a:r>
              <a:rPr lang="cs-CZ" dirty="0"/>
              <a:t>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I. </a:t>
            </a:r>
            <a:r>
              <a:rPr lang="cs-CZ" b="1" dirty="0"/>
              <a:t>Technické náležitosti profilu zadavatele </a:t>
            </a:r>
            <a:r>
              <a:rPr lang="cs-CZ" dirty="0"/>
              <a:t>§ 213 odst. 3 písm. i) a odst. 4 ZZVZ)</a:t>
            </a:r>
          </a:p>
          <a:p>
            <a:pPr>
              <a:lnSpc>
                <a:spcPct val="114000"/>
              </a:lnSpc>
              <a:spcBef>
                <a:spcPts val="350"/>
              </a:spcBef>
            </a:pPr>
            <a:r>
              <a:rPr lang="cs-CZ" dirty="0"/>
              <a:t>II. </a:t>
            </a:r>
            <a:r>
              <a:rPr lang="cs-CZ" b="1" dirty="0"/>
              <a:t>Obecné požadavky na vydání certifikátu shody </a:t>
            </a:r>
            <a:r>
              <a:rPr lang="cs-CZ" dirty="0"/>
              <a:t>§ 3 vyhlášky č. 260/2016 Sb., aby informace byly 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buAutoNum type="alphaLcParenR"/>
            </a:pPr>
            <a:r>
              <a:rPr lang="cs-CZ" dirty="0"/>
              <a:t>chráněny proti neoprávněné změně,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buAutoNum type="alphaLcParenR"/>
            </a:pPr>
            <a:r>
              <a:rPr lang="cs-CZ" dirty="0"/>
              <a:t>byly po stanovenou dobu nepřetržitě přístupné na profilu zadavatele a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buAutoNum type="alphaLcParenR"/>
            </a:pPr>
            <a:r>
              <a:rPr lang="pl-PL" dirty="0"/>
              <a:t>byly </a:t>
            </a:r>
            <a:r>
              <a:rPr lang="pl-PL" i="1" dirty="0"/>
              <a:t>uveřejněny bez požadavků na registraci či </a:t>
            </a:r>
            <a:r>
              <a:rPr lang="cs-CZ" i="1" dirty="0"/>
              <a:t>jakoukoliv identifikaci osoby</a:t>
            </a:r>
            <a:r>
              <a:rPr lang="cs-CZ" dirty="0"/>
              <a:t>, která k </a:t>
            </a:r>
            <a:r>
              <a:rPr lang="cs-CZ" i="1" dirty="0"/>
              <a:t>zadávací dokumentaci</a:t>
            </a:r>
            <a:r>
              <a:rPr lang="cs-CZ" dirty="0"/>
              <a:t> nebo dalším informacím přistupuje.</a:t>
            </a:r>
          </a:p>
        </p:txBody>
      </p:sp>
    </p:spTree>
    <p:extLst>
      <p:ext uri="{BB962C8B-B14F-4D97-AF65-F5344CB8AC3E}">
        <p14:creationId xmlns:p14="http://schemas.microsoft.com/office/powerpoint/2010/main" val="350380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Základní informace o veřejné zakázce na profilu zadavatele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7381" y="2026381"/>
            <a:ext cx="11055019" cy="451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§ 214 Informace uveřejněné na profilu zadavatele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i="1" dirty="0"/>
              <a:t>zák. č. </a:t>
            </a:r>
            <a:r>
              <a:rPr lang="cs-CZ" b="1" i="1" dirty="0"/>
              <a:t>134/2016</a:t>
            </a:r>
            <a:r>
              <a:rPr lang="cs-CZ" i="1" dirty="0"/>
              <a:t> Sb.</a:t>
            </a:r>
            <a:r>
              <a:rPr lang="cs-CZ" dirty="0"/>
              <a:t>)</a:t>
            </a:r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b="1" dirty="0"/>
              <a:t>(4) Ministerstvo pro místní rozvoj </a:t>
            </a:r>
            <a:r>
              <a:rPr lang="cs-CZ" dirty="0"/>
              <a:t>stanoví vyhláškou </a:t>
            </a:r>
          </a:p>
          <a:p>
            <a:pPr lvl="2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a) </a:t>
            </a:r>
            <a:r>
              <a:rPr lang="cs-CZ" b="1" dirty="0"/>
              <a:t>přístup</a:t>
            </a:r>
            <a:r>
              <a:rPr lang="cs-CZ" dirty="0"/>
              <a:t> k uveřejněným informacím</a:t>
            </a:r>
          </a:p>
          <a:p>
            <a:pPr lvl="2">
              <a:lnSpc>
                <a:spcPct val="112000"/>
              </a:lnSpc>
            </a:pPr>
            <a:r>
              <a:rPr lang="cs-CZ" dirty="0"/>
              <a:t>b) </a:t>
            </a:r>
            <a:r>
              <a:rPr lang="cs-CZ" b="1" dirty="0"/>
              <a:t>strukturu</a:t>
            </a:r>
            <a:r>
              <a:rPr lang="cs-CZ" dirty="0"/>
              <a:t> údajů uveřejňovaných na profilu zadavatele a</a:t>
            </a:r>
          </a:p>
          <a:p>
            <a:pPr lvl="2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c) </a:t>
            </a:r>
            <a:r>
              <a:rPr lang="cs-CZ" b="1" dirty="0"/>
              <a:t>postup</a:t>
            </a:r>
            <a:r>
              <a:rPr lang="cs-CZ" dirty="0"/>
              <a:t> při změně profilu zadavatele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§ 18</a:t>
            </a:r>
            <a:r>
              <a:rPr lang="cs-CZ" b="1" u="sng" dirty="0"/>
              <a:t> </a:t>
            </a:r>
            <a:r>
              <a:rPr lang="pl-PL" b="1" u="sng" dirty="0"/>
              <a:t>Struktura údajů uveřejněných na profilu zadavatele</a:t>
            </a:r>
            <a:r>
              <a:rPr lang="pl-PL" dirty="0"/>
              <a:t> (</a:t>
            </a:r>
            <a:r>
              <a:rPr lang="cs-CZ" i="1" dirty="0"/>
              <a:t>vyhláška č. </a:t>
            </a:r>
            <a:r>
              <a:rPr lang="cs-CZ" b="1" i="1" dirty="0"/>
              <a:t>168/2016</a:t>
            </a:r>
            <a:r>
              <a:rPr lang="cs-CZ" i="1" dirty="0"/>
              <a:t> Sb.</a:t>
            </a:r>
            <a:r>
              <a:rPr lang="cs-CZ" dirty="0"/>
              <a:t>)</a:t>
            </a:r>
            <a:endParaRPr lang="pl-PL" dirty="0"/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Odst. 1) dokumenty k veřejné zakázce jsou uveřejněny na profilu zadavatele</a:t>
            </a:r>
            <a:r>
              <a:rPr lang="cs-CZ" i="1" dirty="0"/>
              <a:t>, tzn. umístěny v logickém celku </a:t>
            </a:r>
            <a:r>
              <a:rPr lang="cs-CZ" b="1" i="1" dirty="0"/>
              <a:t>(označeném jednoznačným identifikátorem veřejné zakázky)</a:t>
            </a:r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Informace k veřejné zakázce v podobě strukturovaných dat, jejichž popis je uveden v příloze č. 8 k této vyhlášce</a:t>
            </a:r>
            <a:r>
              <a:rPr lang="cs-CZ" i="1" dirty="0"/>
              <a:t> </a:t>
            </a:r>
            <a:r>
              <a:rPr lang="cs-CZ" b="1" i="1" dirty="0"/>
              <a:t>(konkrétní vybrané informace)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§ 5 Zajištění přístupnosti internetových stránek</a:t>
            </a:r>
            <a:r>
              <a:rPr lang="cs-CZ" dirty="0"/>
              <a:t> (</a:t>
            </a:r>
            <a:r>
              <a:rPr lang="cs-CZ" i="1" dirty="0"/>
              <a:t>zák. č. </a:t>
            </a:r>
            <a:r>
              <a:rPr lang="cs-CZ" b="1" i="1" dirty="0"/>
              <a:t>99/2019</a:t>
            </a:r>
            <a:r>
              <a:rPr lang="cs-CZ" i="1" dirty="0"/>
              <a:t> Sb.)</a:t>
            </a:r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i="1" dirty="0"/>
              <a:t>Zákon o informačních systémech veřejné správy požaduje, </a:t>
            </a:r>
            <a:r>
              <a:rPr lang="cs-CZ" b="1" i="1" dirty="0"/>
              <a:t>že internetové stránky jsou vnímatelné, ovladatelné, srozumitelné a stabilní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1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Funkcionality elektronických nástrojů podle vyhlášky č. 260/2016 Sb.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7380" y="1916832"/>
            <a:ext cx="11055019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r>
              <a:rPr lang="cs-CZ" b="1" dirty="0"/>
              <a:t>SPECIFIKACE POŽADAVKŮ PRO PROKAZOVÁNÍ SHODY ELEKTRONICKÝCH NÁSTROJŮ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8" y="2218035"/>
            <a:ext cx="11055021" cy="4313207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051032">
            <a:off x="322948" y="3291540"/>
            <a:ext cx="408859" cy="425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1851057">
            <a:off x="9021143" y="6215740"/>
            <a:ext cx="408859" cy="425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80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2" y="1994172"/>
            <a:ext cx="5071560" cy="4556698"/>
          </a:xfrm>
          <a:ln w="3175">
            <a:noFill/>
          </a:ln>
        </p:spPr>
        <p:txBody>
          <a:bodyPr>
            <a:noAutofit/>
          </a:bodyPr>
          <a:lstStyle/>
          <a:p>
            <a:pPr>
              <a:spcAft>
                <a:spcPts val="350"/>
              </a:spcAft>
            </a:pPr>
            <a:r>
              <a:rPr lang="cs-CZ" sz="2000" b="1" dirty="0">
                <a:latin typeface="+mj-lt"/>
              </a:rPr>
              <a:t>Text dotazu</a:t>
            </a:r>
            <a:r>
              <a:rPr lang="cs-CZ" sz="2000" dirty="0">
                <a:latin typeface="+mj-lt"/>
              </a:rPr>
              <a:t>:</a:t>
            </a:r>
          </a:p>
          <a:p>
            <a:r>
              <a:rPr lang="cs-CZ" sz="2000" dirty="0">
                <a:latin typeface="+mj-lt"/>
              </a:rPr>
              <a:t>Možnost využít internetové stránky obce jako „</a:t>
            </a:r>
            <a:r>
              <a:rPr lang="cs-CZ" sz="2000" b="1" dirty="0">
                <a:latin typeface="+mj-lt"/>
              </a:rPr>
              <a:t>profil zadavatele</a:t>
            </a:r>
            <a:r>
              <a:rPr lang="cs-CZ" sz="2000" dirty="0">
                <a:latin typeface="+mj-lt"/>
              </a:rPr>
              <a:t>“</a:t>
            </a:r>
            <a:r>
              <a:rPr lang="cs-CZ" sz="2000" b="1" dirty="0">
                <a:latin typeface="+mj-lt"/>
              </a:rPr>
              <a:t>?</a:t>
            </a:r>
          </a:p>
          <a:p>
            <a:r>
              <a:rPr lang="cs-CZ" sz="2000" b="1" dirty="0">
                <a:latin typeface="+mj-lt"/>
              </a:rPr>
              <a:t>„Je možné provozovat profil zadavatele na webových stránkách obce na elektronické úřední desce?“</a:t>
            </a:r>
          </a:p>
          <a:p>
            <a:r>
              <a:rPr lang="cs-CZ" sz="2000" i="1" dirty="0">
                <a:latin typeface="+mj-lt"/>
              </a:rPr>
              <a:t>Dle správce úřední desky redakční systém umožňuje sledování přístupů na úřední desku (jednoznačně </a:t>
            </a:r>
            <a:r>
              <a:rPr lang="cs-CZ" sz="2000" b="1" i="1" dirty="0">
                <a:latin typeface="+mj-lt"/>
              </a:rPr>
              <a:t>kdo, kdy a co na úřední desce zveřejnil a po jakou dobu</a:t>
            </a:r>
            <a:r>
              <a:rPr lang="cs-CZ" sz="2000" i="1" dirty="0">
                <a:latin typeface="+mj-lt"/>
              </a:rPr>
              <a:t>.)</a:t>
            </a: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Náležitosti profilu zadavatele podle platné legislativy</a:t>
            </a:r>
            <a:endParaRPr lang="cs-CZ" sz="2400" dirty="0"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384521-72D0-ED6C-A792-12C2B75C9810}"/>
              </a:ext>
            </a:extLst>
          </p:cNvPr>
          <p:cNvSpPr txBox="1"/>
          <p:nvPr/>
        </p:nvSpPr>
        <p:spPr>
          <a:xfrm>
            <a:off x="5598942" y="1994172"/>
            <a:ext cx="610933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350"/>
              </a:spcAft>
            </a:pPr>
            <a:r>
              <a:rPr lang="cs-CZ" sz="2000" b="1" dirty="0">
                <a:latin typeface="+mj-lt"/>
                <a:cs typeface="Arial" pitchFamily="34" charset="0"/>
              </a:rPr>
              <a:t>Text odpovědi: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2000" dirty="0">
                <a:latin typeface="+mj-lt"/>
                <a:cs typeface="Arial" pitchFamily="34" charset="0"/>
              </a:rPr>
              <a:t>Požadavky na vlastnosti EN z hlediska „</a:t>
            </a:r>
            <a:r>
              <a:rPr lang="cs-CZ" sz="2000" b="1" dirty="0">
                <a:latin typeface="+mj-lt"/>
                <a:cs typeface="Arial" pitchFamily="34" charset="0"/>
              </a:rPr>
              <a:t>funkcionalit nebo provozního</a:t>
            </a:r>
            <a:r>
              <a:rPr lang="cs-CZ" sz="2000" dirty="0">
                <a:latin typeface="+mj-lt"/>
                <a:cs typeface="Arial" pitchFamily="34" charset="0"/>
              </a:rPr>
              <a:t>“ prostředí.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noProof="0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! </a:t>
            </a:r>
            <a:r>
              <a:rPr lang="cs-CZ" sz="2000" b="1" dirty="0">
                <a:latin typeface="+mj-lt"/>
                <a:cs typeface="Arial" pitchFamily="34" charset="0"/>
              </a:rPr>
              <a:t>Zodpovědnost zadavatele, že splňuje technické požadavky profilu zadavatele definované vyhláškou k elektronickým nástrojům.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✔ </a:t>
            </a:r>
            <a:r>
              <a:rPr lang="cs-CZ" sz="2000" dirty="0">
                <a:latin typeface="+mj-lt"/>
                <a:cs typeface="Arial" pitchFamily="34" charset="0"/>
              </a:rPr>
              <a:t>využívat </a:t>
            </a:r>
            <a:r>
              <a:rPr lang="cs-CZ" sz="2000" b="1" dirty="0">
                <a:latin typeface="+mj-lt"/>
                <a:cs typeface="Arial" pitchFamily="34" charset="0"/>
              </a:rPr>
              <a:t>certifikované el. nástroje</a:t>
            </a:r>
            <a:r>
              <a:rPr lang="cs-CZ" sz="2000" dirty="0">
                <a:latin typeface="+mj-lt"/>
                <a:cs typeface="Arial" pitchFamily="34" charset="0"/>
              </a:rPr>
              <a:t> splňující podmínky poskytování a přístup k dokumentům a informacím na profilu zadavatele (</a:t>
            </a:r>
            <a:r>
              <a:rPr lang="cs-CZ" sz="2000" b="1" dirty="0">
                <a:latin typeface="+mj-lt"/>
                <a:cs typeface="Arial" pitchFamily="34" charset="0"/>
              </a:rPr>
              <a:t>dle přílohy č. 2 vyhlášky 260/2016 Sb.</a:t>
            </a:r>
            <a:r>
              <a:rPr lang="cs-CZ" sz="2000" dirty="0">
                <a:latin typeface="+mj-lt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082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0" y="1412775"/>
            <a:ext cx="11055019" cy="504056"/>
          </a:xfrm>
        </p:spPr>
        <p:txBody>
          <a:bodyPr/>
          <a:lstStyle/>
          <a:p>
            <a:r>
              <a:rPr lang="pl-PL" sz="2400" dirty="0"/>
              <a:t>Detail na profilu zadavatele dle metodiky k vyhlášce o uveřejňování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7380" y="1916831"/>
            <a:ext cx="3812391" cy="48071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b="1" i="1" dirty="0">
                <a:latin typeface="+mn-lt"/>
              </a:rPr>
              <a:t>Detail VZ na profilu zadavatele </a:t>
            </a:r>
            <a:r>
              <a:rPr lang="cs-CZ" sz="2100" i="1" dirty="0">
                <a:latin typeface="+mn-lt"/>
              </a:rPr>
              <a:t>(stav řízení):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Zahájení</a:t>
            </a:r>
            <a:r>
              <a:rPr lang="cs-CZ" sz="2100" i="1" dirty="0">
                <a:latin typeface="+mn-lt"/>
              </a:rPr>
              <a:t>: základní </a:t>
            </a:r>
            <a:r>
              <a:rPr lang="cs-CZ" sz="2100" b="1" i="1" dirty="0">
                <a:latin typeface="+mn-lt"/>
              </a:rPr>
              <a:t>informace k zadávacímu řízení</a:t>
            </a:r>
            <a:r>
              <a:rPr lang="cs-CZ" sz="2100" i="1" dirty="0">
                <a:latin typeface="+mn-lt"/>
              </a:rPr>
              <a:t> (př. oznámení / výzva + </a:t>
            </a:r>
            <a:r>
              <a:rPr lang="cs-CZ" sz="2100" b="1" i="1" dirty="0">
                <a:latin typeface="+mn-lt"/>
              </a:rPr>
              <a:t>zadávací dokumentace</a:t>
            </a:r>
            <a:r>
              <a:rPr lang="cs-CZ" sz="2100" i="1" dirty="0">
                <a:latin typeface="+mn-lt"/>
              </a:rPr>
              <a:t>).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Průběh:</a:t>
            </a:r>
            <a:r>
              <a:rPr lang="cs-CZ" sz="2100" i="1" dirty="0">
                <a:latin typeface="+mn-lt"/>
              </a:rPr>
              <a:t> nabídkové ceny, popř. počet účastníků ZŘ, </a:t>
            </a:r>
            <a:r>
              <a:rPr lang="cs-CZ" sz="2100" b="1" i="1" dirty="0">
                <a:latin typeface="+mn-lt"/>
              </a:rPr>
              <a:t>informace o vyloučení</a:t>
            </a:r>
            <a:r>
              <a:rPr lang="cs-CZ" sz="2100" i="1" dirty="0">
                <a:latin typeface="+mn-lt"/>
              </a:rPr>
              <a:t>, výběru nejvhodnější nabídky.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Zadání (§ 218/3, 219):</a:t>
            </a:r>
            <a:r>
              <a:rPr lang="cs-CZ" sz="2100" i="1" dirty="0">
                <a:latin typeface="+mn-lt"/>
              </a:rPr>
              <a:t> písemná zpráva, uzavřená smlouva na VZ, </a:t>
            </a:r>
            <a:r>
              <a:rPr lang="cs-CZ" sz="2100" b="1" i="1" dirty="0">
                <a:latin typeface="+mn-lt"/>
              </a:rPr>
              <a:t>skutečně uhrazená cena</a:t>
            </a:r>
            <a:r>
              <a:rPr lang="cs-CZ" sz="2100" i="1" dirty="0">
                <a:latin typeface="+mn-lt"/>
              </a:rPr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86" y="1916832"/>
            <a:ext cx="7532914" cy="48071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476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Informace a dokumenty uveřejňované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812157" y="3468757"/>
            <a:ext cx="1928191" cy="99391"/>
          </a:xfrm>
          <a:prstGeom prst="rect">
            <a:avLst/>
          </a:prstGeom>
          <a:noFill/>
          <a:ln>
            <a:solidFill>
              <a:srgbClr val="FFFF00">
                <a:alpha val="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1916832"/>
            <a:ext cx="5432324" cy="49136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076" y="1916832"/>
            <a:ext cx="5432324" cy="3455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6150076" y="5353202"/>
            <a:ext cx="5432324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Kompletní zadávací dokumentace na profilu </a:t>
            </a:r>
            <a:r>
              <a:rPr lang="cs-CZ" b="1" i="1" dirty="0"/>
              <a:t>ode dne uveřejnění oznámení F02  nejméně do konce lhůty pro podání nabídek</a:t>
            </a:r>
            <a:r>
              <a:rPr lang="cs-CZ" dirty="0"/>
              <a:t>. Jinak Z. </a:t>
            </a:r>
            <a:r>
              <a:rPr lang="cs-CZ" b="1" i="1" dirty="0"/>
              <a:t>nedodrží postup stanovený tímto zákonem</a:t>
            </a:r>
            <a:r>
              <a:rPr lang="cs-CZ" i="1" dirty="0"/>
              <a:t>, příp. ovlivní výběr nejvhodnější nabídky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070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Informace prostřednictvím PZ k zakázce rozdělené na části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365760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Veřejné zakázky rozdělené na části dle § </a:t>
            </a:r>
            <a:r>
              <a:rPr lang="cs-CZ" sz="2200" b="1" dirty="0">
                <a:latin typeface="+mj-lt"/>
              </a:rPr>
              <a:t>101</a:t>
            </a:r>
            <a:r>
              <a:rPr lang="cs-CZ" sz="2200" dirty="0">
                <a:latin typeface="+mj-lt"/>
              </a:rPr>
              <a:t> ZZVZ se uveřejňují dle vyhlášky č. 168/2016 Sb., příloha č. 8 (</a:t>
            </a:r>
            <a:r>
              <a:rPr lang="cs-CZ" sz="2200" b="1" dirty="0">
                <a:latin typeface="+mj-lt"/>
              </a:rPr>
              <a:t>někdy i desítky částí</a:t>
            </a:r>
            <a:r>
              <a:rPr lang="cs-CZ" sz="2200" dirty="0">
                <a:latin typeface="+mj-lt"/>
              </a:rPr>
              <a:t>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200" b="1" dirty="0">
                <a:latin typeface="+mj-lt"/>
              </a:rPr>
              <a:t>pokud zadavatel má jedno zadávací řízení pro celou VZ </a:t>
            </a:r>
            <a:r>
              <a:rPr lang="cs-CZ" sz="2200" i="1" dirty="0">
                <a:latin typeface="+mj-lt"/>
              </a:rPr>
              <a:t>rozdělenou na části nebo více zadávacích řízení pro jednotlivé části ( 1 ZŘ – ČÁST. I., II., V.)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200" b="1" dirty="0">
                <a:latin typeface="+mj-lt"/>
              </a:rPr>
              <a:t>předpisy nestanoví podmínky průběhu ZŘ</a:t>
            </a:r>
            <a:r>
              <a:rPr lang="cs-CZ" sz="2200" dirty="0">
                <a:latin typeface="+mj-lt"/>
              </a:rPr>
              <a:t> </a:t>
            </a:r>
            <a:r>
              <a:rPr lang="cs-CZ" sz="2200" i="1" dirty="0">
                <a:latin typeface="+mj-lt"/>
              </a:rPr>
              <a:t>nebo počet zahájených zadávacích postupů (v EN) potřebných k realizaci jediného zadávacího řízení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Pokud zadavatel zadává více částí veřejné zakázky v 1 zadávacím řízení </a:t>
            </a:r>
            <a:r>
              <a:rPr lang="cs-CZ" sz="2200" b="1" dirty="0">
                <a:latin typeface="+mj-lt"/>
              </a:rPr>
              <a:t>(EN) musí jednoduše umožnit podat nabídku pro každou část odděleně.</a:t>
            </a:r>
            <a:endParaRPr lang="cs-CZ" sz="2200" dirty="0">
              <a:latin typeface="+mj-lt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= jako nutný předpoklad se jeví, že </a:t>
            </a:r>
            <a:r>
              <a:rPr lang="cs-CZ" sz="2200" b="1" i="1" dirty="0">
                <a:latin typeface="+mj-lt"/>
              </a:rPr>
              <a:t>1 část znamená jeden zadávací postup</a:t>
            </a:r>
            <a:r>
              <a:rPr lang="cs-CZ" sz="2200" dirty="0">
                <a:latin typeface="+mj-lt"/>
              </a:rPr>
              <a:t>, a to i tehdy je-li </a:t>
            </a:r>
            <a:r>
              <a:rPr lang="cs-CZ" sz="2200" u="sng" dirty="0">
                <a:latin typeface="+mj-lt"/>
              </a:rPr>
              <a:t>omezeno podání nabídek na více částí </a:t>
            </a:r>
            <a:r>
              <a:rPr lang="cs-CZ" sz="2200" dirty="0">
                <a:latin typeface="+mj-lt"/>
              </a:rPr>
              <a:t>(které lze zadat 1 účastníku).</a:t>
            </a:r>
          </a:p>
        </p:txBody>
      </p:sp>
    </p:spTree>
    <p:extLst>
      <p:ext uri="{BB962C8B-B14F-4D97-AF65-F5344CB8AC3E}">
        <p14:creationId xmlns:p14="http://schemas.microsoft.com/office/powerpoint/2010/main" val="226826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Uveřejňování informací o veřejných zakázkách (VZ)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527050" y="1916113"/>
            <a:ext cx="11055350" cy="4392612"/>
          </a:xfrm>
        </p:spPr>
        <p:txBody>
          <a:bodyPr>
            <a:noAutofit/>
          </a:bodyPr>
          <a:lstStyle/>
          <a:p>
            <a:pPr>
              <a:spcAft>
                <a:spcPts val="350"/>
              </a:spcAft>
            </a:pPr>
            <a:r>
              <a:rPr lang="cs-CZ" sz="2000" dirty="0"/>
              <a:t>(</a:t>
            </a:r>
            <a:r>
              <a:rPr lang="cs-CZ" sz="2000" b="1" dirty="0"/>
              <a:t>i</a:t>
            </a:r>
            <a:r>
              <a:rPr lang="cs-CZ" sz="2000" dirty="0"/>
              <a:t>) </a:t>
            </a:r>
            <a:r>
              <a:rPr lang="cs-CZ" sz="2000" b="1" dirty="0"/>
              <a:t>Formuláře k uveřejnění oznámení </a:t>
            </a:r>
            <a:r>
              <a:rPr lang="cs-CZ" sz="2000" dirty="0"/>
              <a:t>zpracovává provozovatel Věstníku veřejných zakázek</a:t>
            </a:r>
            <a:endParaRPr lang="cs-CZ" sz="2000" b="1" dirty="0"/>
          </a:p>
          <a:p>
            <a:pPr>
              <a:spcAft>
                <a:spcPts val="350"/>
              </a:spcAft>
            </a:pPr>
            <a:r>
              <a:rPr lang="cs-CZ" sz="2000" u="sng" dirty="0"/>
              <a:t>Zákon č. </a:t>
            </a:r>
            <a:r>
              <a:rPr lang="cs-CZ" sz="2000" b="1" u="sng" dirty="0"/>
              <a:t>134/2016 </a:t>
            </a:r>
            <a:r>
              <a:rPr lang="cs-CZ" sz="2000" u="sng" dirty="0"/>
              <a:t>Sb.,</a:t>
            </a:r>
            <a:r>
              <a:rPr lang="cs-CZ" sz="2000" dirty="0"/>
              <a:t> o zadávání veřejných zakázek (</a:t>
            </a:r>
            <a:r>
              <a:rPr lang="cs-CZ" sz="2000" b="1" dirty="0"/>
              <a:t>ZZVZ</a:t>
            </a:r>
            <a:r>
              <a:rPr lang="cs-CZ" sz="2000" dirty="0"/>
              <a:t>) a odpovídající postupy (§ </a:t>
            </a:r>
            <a:r>
              <a:rPr lang="cs-CZ" sz="2000" b="1" dirty="0"/>
              <a:t>212</a:t>
            </a:r>
            <a:r>
              <a:rPr lang="cs-CZ" sz="2000" dirty="0"/>
              <a:t>)</a:t>
            </a:r>
          </a:p>
          <a:p>
            <a:pPr>
              <a:spcAft>
                <a:spcPts val="350"/>
              </a:spcAft>
            </a:pPr>
            <a:r>
              <a:rPr lang="cs-CZ" sz="2000" u="sng" dirty="0"/>
              <a:t>Vyhláška č. </a:t>
            </a:r>
            <a:r>
              <a:rPr lang="cs-CZ" sz="2000" b="1" u="sng" dirty="0"/>
              <a:t>168/2016</a:t>
            </a:r>
            <a:r>
              <a:rPr lang="cs-CZ" sz="2000" u="sng" dirty="0"/>
              <a:t> Sb.,</a:t>
            </a:r>
            <a:r>
              <a:rPr lang="cs-CZ" sz="2000" dirty="0"/>
              <a:t> o uveřejňování formulářů pro účely zákona o zadávání veřejných zakázek a náležitostech profilu zadavatele (§</a:t>
            </a:r>
            <a:r>
              <a:rPr lang="cs-CZ" sz="2000" b="1" dirty="0"/>
              <a:t> 5, </a:t>
            </a:r>
            <a:r>
              <a:rPr lang="cs-CZ" sz="2000" dirty="0"/>
              <a:t>§</a:t>
            </a:r>
            <a:r>
              <a:rPr lang="cs-CZ" sz="2000" b="1" dirty="0"/>
              <a:t> 7 až 15</a:t>
            </a:r>
            <a:r>
              <a:rPr lang="cs-CZ" sz="2000" dirty="0"/>
              <a:t>)</a:t>
            </a:r>
          </a:p>
          <a:p>
            <a:pPr>
              <a:spcAft>
                <a:spcPts val="350"/>
              </a:spcAft>
            </a:pPr>
            <a:r>
              <a:rPr lang="cs-CZ" sz="2000" dirty="0"/>
              <a:t>	Věstník veřejných zakázek (</a:t>
            </a:r>
            <a:r>
              <a:rPr lang="cs-CZ" sz="2000" b="1" dirty="0"/>
              <a:t>VVZ</a:t>
            </a:r>
            <a:r>
              <a:rPr lang="cs-CZ" sz="2000" dirty="0"/>
              <a:t>) </a:t>
            </a:r>
            <a:r>
              <a:rPr lang="cs-CZ" sz="2000" dirty="0">
                <a:hlinkClick r:id="rId2"/>
              </a:rPr>
              <a:t>https://vvz.nipez.cz/</a:t>
            </a:r>
            <a:endParaRPr lang="cs-CZ" sz="2000" dirty="0"/>
          </a:p>
          <a:p>
            <a:pPr>
              <a:spcAft>
                <a:spcPts val="350"/>
              </a:spcAft>
            </a:pPr>
            <a:r>
              <a:rPr lang="cs-CZ" sz="2000" dirty="0"/>
              <a:t>(</a:t>
            </a:r>
            <a:r>
              <a:rPr lang="cs-CZ" sz="2000" b="1" dirty="0"/>
              <a:t>ii</a:t>
            </a:r>
            <a:r>
              <a:rPr lang="cs-CZ" sz="2000" dirty="0"/>
              <a:t>) </a:t>
            </a:r>
            <a:r>
              <a:rPr lang="pl-PL" sz="2000" b="1" dirty="0"/>
              <a:t>Informace a dokumenty uveřejňované </a:t>
            </a:r>
            <a:r>
              <a:rPr lang="cs-CZ" sz="2000" b="1" dirty="0"/>
              <a:t>k zadávacím řízením </a:t>
            </a:r>
            <a:r>
              <a:rPr lang="cs-CZ" sz="2000" dirty="0"/>
              <a:t>(na profilu zadavatele - PZ)</a:t>
            </a:r>
          </a:p>
          <a:p>
            <a:pPr>
              <a:spcAft>
                <a:spcPts val="350"/>
              </a:spcAft>
            </a:pPr>
            <a:r>
              <a:rPr lang="cs-CZ" sz="2000" u="sng" dirty="0"/>
              <a:t>Zákon č. </a:t>
            </a:r>
            <a:r>
              <a:rPr lang="cs-CZ" sz="2000" b="1" u="sng" dirty="0"/>
              <a:t>134/2016 </a:t>
            </a:r>
            <a:r>
              <a:rPr lang="cs-CZ" sz="2000" u="sng" dirty="0"/>
              <a:t>Sb.,</a:t>
            </a:r>
            <a:r>
              <a:rPr lang="cs-CZ" sz="2000" dirty="0"/>
              <a:t> o zadávání veřejných zakázek a odpovídající postupy zveřejnění (§ </a:t>
            </a:r>
            <a:r>
              <a:rPr lang="cs-CZ" sz="2000" b="1" dirty="0"/>
              <a:t>213</a:t>
            </a:r>
            <a:r>
              <a:rPr lang="cs-CZ" sz="2000" dirty="0"/>
              <a:t>)</a:t>
            </a:r>
          </a:p>
          <a:p>
            <a:pPr>
              <a:spcAft>
                <a:spcPts val="350"/>
              </a:spcAft>
            </a:pPr>
            <a:r>
              <a:rPr lang="cs-CZ" sz="2000" u="sng" dirty="0"/>
              <a:t>Vyhláška č. </a:t>
            </a:r>
            <a:r>
              <a:rPr lang="cs-CZ" sz="2000" b="1" u="sng" dirty="0"/>
              <a:t>260/2016</a:t>
            </a:r>
            <a:r>
              <a:rPr lang="cs-CZ" sz="2000" u="sng" dirty="0"/>
              <a:t> Sb.,</a:t>
            </a:r>
            <a:r>
              <a:rPr lang="cs-CZ" sz="2000" dirty="0"/>
              <a:t> o stanovení podrobnějších podmínek týkajících se elektronických nástrojů, elektronických úkonů při zadávání veřejných zakázek a certifikátu shody (§</a:t>
            </a:r>
            <a:r>
              <a:rPr lang="cs-CZ" sz="2000" b="1" dirty="0"/>
              <a:t> 3</a:t>
            </a:r>
            <a:r>
              <a:rPr lang="cs-CZ" sz="2000" dirty="0"/>
              <a:t>)</a:t>
            </a:r>
          </a:p>
          <a:p>
            <a:pPr>
              <a:spcAft>
                <a:spcPts val="350"/>
              </a:spcAft>
            </a:pPr>
            <a:r>
              <a:rPr lang="cs-CZ" sz="2000" dirty="0"/>
              <a:t>	Národní el. nástroj (</a:t>
            </a:r>
            <a:r>
              <a:rPr lang="cs-CZ" sz="2000" b="1" dirty="0"/>
              <a:t>NEN</a:t>
            </a:r>
            <a:r>
              <a:rPr lang="cs-CZ" sz="2000" dirty="0"/>
              <a:t>) </a:t>
            </a:r>
            <a:r>
              <a:rPr lang="cs-CZ" sz="2000" dirty="0">
                <a:hlinkClick r:id="rId3"/>
              </a:rPr>
              <a:t>https://nen.nipez.cz/</a:t>
            </a:r>
            <a:r>
              <a:rPr lang="cs-CZ" sz="2000" dirty="0"/>
              <a:t>; individuální elektronické nástroje (</a:t>
            </a:r>
            <a:r>
              <a:rPr lang="cs-CZ" sz="2000" b="1" dirty="0"/>
              <a:t>IEN</a:t>
            </a:r>
            <a:r>
              <a:rPr lang="cs-CZ" sz="2000" dirty="0"/>
              <a:t>)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736336" y="3707736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736336" y="5952972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47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412410"/>
            <a:ext cx="11055019" cy="504056"/>
          </a:xfrm>
        </p:spPr>
        <p:txBody>
          <a:bodyPr/>
          <a:lstStyle/>
          <a:p>
            <a:r>
              <a:rPr lang="pl-PL" sz="2400" dirty="0"/>
              <a:t>Žádost o vysvětlení, popř. změna / doplnění zadávací dokumentace</a:t>
            </a:r>
            <a:endParaRPr lang="cs-CZ" sz="2400" dirty="0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9" y="1823580"/>
            <a:ext cx="5336706" cy="64149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0" name="Šipka doprava 9"/>
          <p:cNvSpPr/>
          <p:nvPr/>
        </p:nvSpPr>
        <p:spPr>
          <a:xfrm rot="10800000">
            <a:off x="2120539" y="1810081"/>
            <a:ext cx="1447002" cy="212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99391" y="2653494"/>
            <a:ext cx="5336707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b="1" u="sng" dirty="0"/>
              <a:t>§ 98 odst. 1 </a:t>
            </a:r>
            <a:r>
              <a:rPr lang="cs-CZ" u="sng" dirty="0"/>
              <a:t>Z.:</a:t>
            </a:r>
            <a:r>
              <a:rPr lang="cs-CZ" dirty="0"/>
              <a:t> může zadávací dokumentaci vysvětlit, pokud takové vysvětlení, případně související dokumenty,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uveřejní na profilu zadavatele, podle písm. a) </a:t>
            </a:r>
            <a:r>
              <a:rPr lang="cs-CZ" u="sng" dirty="0">
                <a:solidFill>
                  <a:schemeClr val="accent4">
                    <a:lumMod val="75000"/>
                  </a:schemeClr>
                </a:solidFill>
              </a:rPr>
              <a:t>nejméně </a:t>
            </a:r>
            <a:r>
              <a:rPr lang="cs-CZ" b="1" u="sng" dirty="0">
                <a:solidFill>
                  <a:schemeClr val="accent4">
                    <a:lumMod val="75000"/>
                  </a:schemeClr>
                </a:solidFill>
              </a:rPr>
              <a:t>5 pracovních dnů před (</a:t>
            </a:r>
            <a:r>
              <a:rPr lang="cs-CZ" b="1" u="sng" strike="sngStrike" dirty="0">
                <a:solidFill>
                  <a:schemeClr val="accent4">
                    <a:lumMod val="75000"/>
                  </a:schemeClr>
                </a:solidFill>
              </a:rPr>
              <a:t>dnem</a:t>
            </a:r>
            <a:r>
              <a:rPr lang="cs-CZ" b="1" u="sng" dirty="0">
                <a:solidFill>
                  <a:schemeClr val="accent4">
                    <a:lumMod val="75000"/>
                  </a:schemeClr>
                </a:solidFill>
              </a:rPr>
              <a:t>) uplynutím lhůty</a:t>
            </a:r>
            <a:r>
              <a:rPr lang="cs-CZ" dirty="0"/>
              <a:t> pro podání žádostí o účast, předběžných nabídek nebo nabídek.</a:t>
            </a:r>
          </a:p>
          <a:p>
            <a:pPr>
              <a:spcAft>
                <a:spcPts val="1000"/>
              </a:spcAft>
            </a:pPr>
            <a:r>
              <a:rPr lang="cs-CZ" b="1" u="sng" dirty="0"/>
              <a:t>§ 98 odst. 3</a:t>
            </a:r>
            <a:r>
              <a:rPr lang="cs-CZ" u="sng" dirty="0"/>
              <a:t> Z.:</a:t>
            </a:r>
            <a:r>
              <a:rPr lang="cs-CZ" dirty="0"/>
              <a:t> není povinen vysvětlení poskytnout, pokud není žádost o vysvětlení doručena včas, </a:t>
            </a:r>
            <a:r>
              <a:rPr lang="cs-CZ" u="sng" dirty="0"/>
              <a:t>alespoň </a:t>
            </a:r>
            <a:r>
              <a:rPr lang="cs-CZ" b="1" u="sng" dirty="0"/>
              <a:t>3 pracovní dny před (</a:t>
            </a:r>
            <a:r>
              <a:rPr lang="cs-CZ" b="1" u="sng" strike="sngStrike" dirty="0"/>
              <a:t>dnem</a:t>
            </a:r>
            <a:r>
              <a:rPr lang="cs-CZ" b="1" u="sng" dirty="0"/>
              <a:t>) uplynutím lhůt</a:t>
            </a:r>
            <a:r>
              <a:rPr lang="cs-CZ" u="sng" dirty="0"/>
              <a:t> podle odsta</a:t>
            </a:r>
            <a:r>
              <a:rPr lang="cs-CZ" dirty="0"/>
              <a:t>vce 1.</a:t>
            </a:r>
          </a:p>
          <a:p>
            <a:pPr>
              <a:spcAft>
                <a:spcPts val="1000"/>
              </a:spcAft>
            </a:pPr>
            <a:r>
              <a:rPr lang="cs-CZ" dirty="0"/>
              <a:t>(!!) </a:t>
            </a:r>
            <a:r>
              <a:rPr lang="cs-CZ" i="1" dirty="0"/>
              <a:t>Pozor, nevztahuje se na svátky a dny pracovního klidu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8967405" y="1810080"/>
            <a:ext cx="2687217" cy="2585323"/>
          </a:xfrm>
          <a:prstGeom prst="rect">
            <a:avLst/>
          </a:prstGeom>
          <a:ln w="3492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/>
              <a:t>Podání žádosti ke dni 15. 4. 2019 (00:00) </a:t>
            </a:r>
            <a:r>
              <a:rPr lang="cs-CZ" dirty="0"/>
              <a:t>odpovídá požadavku ZZVZ na podání:</a:t>
            </a:r>
          </a:p>
          <a:p>
            <a:r>
              <a:rPr lang="cs-CZ" b="1" dirty="0"/>
              <a:t>3 pracovní dny (+)</a:t>
            </a:r>
          </a:p>
          <a:p>
            <a:r>
              <a:rPr lang="cs-CZ" b="1" dirty="0"/>
              <a:t>5 pracovní dnů</a:t>
            </a:r>
          </a:p>
          <a:p>
            <a:r>
              <a:rPr lang="cs-CZ" dirty="0"/>
              <a:t>stanovené lhůty pro podání nabídek na dne </a:t>
            </a:r>
            <a:r>
              <a:rPr lang="cs-CZ" b="1" dirty="0"/>
              <a:t>29. 4. 2019.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707" y="1810081"/>
            <a:ext cx="2876300" cy="258532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013707" y="4397033"/>
            <a:ext cx="5640915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b="1" dirty="0"/>
              <a:t>Musí se lhůta počítat od rozhodného dne zpětně</a:t>
            </a:r>
            <a:r>
              <a:rPr lang="cs-CZ" dirty="0"/>
              <a:t>:</a:t>
            </a:r>
          </a:p>
          <a:p>
            <a:pPr>
              <a:spcAft>
                <a:spcPts val="500"/>
              </a:spcAft>
            </a:pPr>
            <a:r>
              <a:rPr lang="cs-CZ" dirty="0"/>
              <a:t>(</a:t>
            </a:r>
            <a:r>
              <a:rPr lang="cs-CZ" i="1" dirty="0"/>
              <a:t>rozhodným dnem pro počítání lhůty je tedy uvedený den podání nabídek – daný konkrétním termínem</a:t>
            </a:r>
            <a:r>
              <a:rPr lang="cs-CZ" dirty="0"/>
              <a:t>)</a:t>
            </a:r>
          </a:p>
          <a:p>
            <a:pPr>
              <a:spcAft>
                <a:spcPts val="500"/>
              </a:spcAft>
            </a:pPr>
            <a:r>
              <a:rPr lang="cs-CZ" dirty="0"/>
              <a:t>Jedná se o zpětné počítání lhůty, neuplatní se § </a:t>
            </a:r>
            <a:r>
              <a:rPr lang="cs-CZ" b="1" dirty="0"/>
              <a:t>605</a:t>
            </a:r>
            <a:r>
              <a:rPr lang="cs-CZ" dirty="0"/>
              <a:t> zák. č. </a:t>
            </a:r>
            <a:r>
              <a:rPr lang="cs-CZ" b="1" dirty="0"/>
              <a:t>89/2012</a:t>
            </a:r>
            <a:r>
              <a:rPr lang="cs-CZ" dirty="0"/>
              <a:t> Sb. (</a:t>
            </a:r>
            <a:r>
              <a:rPr lang="cs-CZ" i="1" dirty="0"/>
              <a:t>viz </a:t>
            </a:r>
            <a:r>
              <a:rPr lang="cs-CZ" b="1" i="1" dirty="0"/>
              <a:t>29 Odo 783/2003</a:t>
            </a:r>
            <a:r>
              <a:rPr lang="cs-CZ" dirty="0"/>
              <a:t>)</a:t>
            </a:r>
          </a:p>
          <a:p>
            <a:pPr>
              <a:spcAft>
                <a:spcPts val="500"/>
              </a:spcAft>
            </a:pPr>
            <a:r>
              <a:rPr lang="cs-CZ" dirty="0"/>
              <a:t>Rozhodnou událostí pro její počítání </a:t>
            </a:r>
            <a:r>
              <a:rPr lang="cs-CZ" u="sng" dirty="0"/>
              <a:t>je právě den </a:t>
            </a:r>
            <a:r>
              <a:rPr lang="cs-CZ" dirty="0"/>
              <a:t>jak určuje ZZVZ (</a:t>
            </a:r>
            <a:r>
              <a:rPr lang="cs-CZ" i="1" dirty="0"/>
              <a:t>speciální úprava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25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412410"/>
            <a:ext cx="11055019" cy="504056"/>
          </a:xfrm>
        </p:spPr>
        <p:txBody>
          <a:bodyPr/>
          <a:lstStyle/>
          <a:p>
            <a:r>
              <a:rPr lang="pl-PL" sz="2400" dirty="0"/>
              <a:t>Vysvětlení zadávací dokumentace</a:t>
            </a:r>
            <a:endParaRPr lang="cs-CZ" sz="2400" dirty="0">
              <a:latin typeface="+mj-lt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259058" y="5306136"/>
            <a:ext cx="3649066" cy="369332"/>
          </a:xfrm>
          <a:prstGeom prst="rect">
            <a:avLst/>
          </a:prstGeom>
          <a:ln w="31750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vysvětlení do 3 pracovních dnů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0" y="5786876"/>
            <a:ext cx="11210925" cy="847725"/>
          </a:xfrm>
          <a:prstGeom prst="rect">
            <a:avLst/>
          </a:prstGeom>
        </p:spPr>
      </p:pic>
      <p:sp>
        <p:nvSpPr>
          <p:cNvPr id="20" name="Šipka doprava 19"/>
          <p:cNvSpPr/>
          <p:nvPr/>
        </p:nvSpPr>
        <p:spPr>
          <a:xfrm rot="8496007">
            <a:off x="11062531" y="5164629"/>
            <a:ext cx="735914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0" y="4909720"/>
            <a:ext cx="6595695" cy="79283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2" name="Šipka doprava 11"/>
          <p:cNvSpPr/>
          <p:nvPr/>
        </p:nvSpPr>
        <p:spPr>
          <a:xfrm rot="11407255">
            <a:off x="2694026" y="4963747"/>
            <a:ext cx="848761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6872F1-94FD-4C1B-B087-453EFDE37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0" y="1843146"/>
            <a:ext cx="11210925" cy="29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3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Detail veřejné zakázky uveřejněné na profilu zadavatele </a:t>
            </a:r>
            <a:endParaRPr lang="cs-CZ" sz="240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1F2F36-30E9-C43A-C337-D549A222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62" y="1916832"/>
            <a:ext cx="6307673" cy="48397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CF59131-8E54-1AB3-42D6-DC2FA529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2" y="1916832"/>
            <a:ext cx="5219700" cy="326707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5F4B9EA-FDFE-1CB2-39A6-8B953E6C4485}"/>
              </a:ext>
            </a:extLst>
          </p:cNvPr>
          <p:cNvSpPr/>
          <p:nvPr/>
        </p:nvSpPr>
        <p:spPr>
          <a:xfrm>
            <a:off x="445162" y="5231584"/>
            <a:ext cx="5219700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Ve VVZ nesmí být uveřejněny </a:t>
            </a:r>
            <a:r>
              <a:rPr lang="cs-CZ" b="1" dirty="0"/>
              <a:t>jakékoliv údaje odlišné od údajů, které jsou obsaženy ve formulářích</a:t>
            </a:r>
            <a:r>
              <a:rPr lang="cs-CZ" dirty="0"/>
              <a:t> odeslaných k uveřejnění v Úředním věstníku Evropské unie, nebo uveřejněných na profilu zadavatele (§ </a:t>
            </a:r>
            <a:r>
              <a:rPr lang="cs-CZ" b="1" dirty="0"/>
              <a:t>212 odst. 4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375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248371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>
                <a:latin typeface="+mj-lt"/>
              </a:rPr>
              <a:t>Otázka</a:t>
            </a:r>
            <a:r>
              <a:rPr lang="cs-CZ" sz="2000" dirty="0">
                <a:latin typeface="+mj-lt"/>
              </a:rPr>
              <a:t>: Jak správně postupovat při </a:t>
            </a:r>
            <a:r>
              <a:rPr lang="cs-CZ" sz="2000" b="1" dirty="0">
                <a:latin typeface="+mj-lt"/>
              </a:rPr>
              <a:t>uveřejňování informací při změně zadávací dokumentace</a:t>
            </a:r>
            <a:r>
              <a:rPr lang="cs-CZ" sz="2000" dirty="0">
                <a:latin typeface="+mj-lt"/>
              </a:rPr>
              <a:t>, pokud zadavatel prodlužuje lhůtu pro podání nabídek; zda vyčkat na uveřejnění v </a:t>
            </a:r>
            <a:r>
              <a:rPr lang="cs-CZ" sz="2000" dirty="0" err="1">
                <a:latin typeface="+mj-lt"/>
              </a:rPr>
              <a:t>TEDu</a:t>
            </a:r>
            <a:r>
              <a:rPr lang="cs-CZ" sz="2000" dirty="0">
                <a:latin typeface="+mj-lt"/>
              </a:rPr>
              <a:t>(?) a teprve poté </a:t>
            </a:r>
            <a:r>
              <a:rPr lang="cs-CZ" sz="2000" b="1" dirty="0">
                <a:latin typeface="+mj-lt"/>
              </a:rPr>
              <a:t>uveřejnit změnu na profilu zadavatele</a:t>
            </a:r>
            <a:r>
              <a:rPr lang="cs-CZ" sz="2000" dirty="0">
                <a:latin typeface="+mj-lt"/>
              </a:rPr>
              <a:t>; popř. nestačí odeslání formuláře o změně do </a:t>
            </a:r>
            <a:r>
              <a:rPr lang="cs-CZ" sz="2000" dirty="0" err="1">
                <a:latin typeface="+mj-lt"/>
              </a:rPr>
              <a:t>TEDu</a:t>
            </a:r>
            <a:r>
              <a:rPr lang="cs-CZ" sz="2000" dirty="0">
                <a:latin typeface="+mj-lt"/>
              </a:rPr>
              <a:t>?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24837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</a:rPr>
              <a:t>Odpověď: Při změně nutno postupovat souladně k § </a:t>
            </a:r>
            <a:r>
              <a:rPr lang="cs-CZ" sz="2000" b="1" dirty="0">
                <a:latin typeface="+mj-lt"/>
              </a:rPr>
              <a:t>212 odst. 8</a:t>
            </a:r>
            <a:r>
              <a:rPr lang="cs-CZ" sz="2000" dirty="0">
                <a:latin typeface="+mj-lt"/>
              </a:rPr>
              <a:t>, tzn. ve formuláři VVZ (národní) nesmí být uveřejněny jakékoliv údaje odlišné od údajů, které jsou obsaženy ve formulářích odeslaných k uveřejnění v TED (</a:t>
            </a:r>
            <a:r>
              <a:rPr lang="cs-CZ" sz="2000" u="sng" dirty="0">
                <a:solidFill>
                  <a:srgbClr val="00B050"/>
                </a:solidFill>
                <a:latin typeface="+mj-lt"/>
              </a:rPr>
              <a:t>Je-li v textu uvedeno TED, je tím myšlen Úřední věstník EU</a:t>
            </a:r>
            <a:r>
              <a:rPr lang="cs-CZ" sz="2000" dirty="0">
                <a:latin typeface="+mj-lt"/>
              </a:rPr>
              <a:t>) nebo na profilu zadavatele (…)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544836-1565-A6F8-53E6-9C01283ED4C7}"/>
              </a:ext>
            </a:extLst>
          </p:cNvPr>
          <p:cNvSpPr/>
          <p:nvPr/>
        </p:nvSpPr>
        <p:spPr>
          <a:xfrm>
            <a:off x="499413" y="4906327"/>
            <a:ext cx="11512219" cy="697563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i="1" dirty="0"/>
              <a:t>Fikce uveřejnění </a:t>
            </a:r>
            <a:r>
              <a:rPr lang="cs-CZ" i="1" dirty="0"/>
              <a:t>pokud nebylo zadavateli či provozovateli VVZ doručeno oznámení o uveřejnění formuláře v Úředním věstníku Evropské unie (</a:t>
            </a:r>
            <a:r>
              <a:rPr lang="cs-CZ" b="1" i="1" dirty="0"/>
              <a:t>TED</a:t>
            </a:r>
            <a:r>
              <a:rPr lang="cs-CZ" i="1" dirty="0"/>
              <a:t>) </a:t>
            </a:r>
            <a:r>
              <a:rPr lang="cs-CZ" b="1" dirty="0"/>
              <a:t>do 48 hodin od doručení potvrzení o přijetí oznámení k uveřejnění.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726A83-A6E5-B149-1549-C08605A4801E}"/>
              </a:ext>
            </a:extLst>
          </p:cNvPr>
          <p:cNvSpPr txBox="1"/>
          <p:nvPr/>
        </p:nvSpPr>
        <p:spPr>
          <a:xfrm>
            <a:off x="568490" y="5882606"/>
            <a:ext cx="11374066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sz="1800" dirty="0">
                <a:latin typeface="+mj-lt"/>
              </a:rPr>
              <a:t>=&gt; poté, kdy je změna zveřejněna </a:t>
            </a:r>
            <a:r>
              <a:rPr lang="cs-CZ" dirty="0">
                <a:latin typeface="+mj-lt"/>
              </a:rPr>
              <a:t>VVZ (TED)</a:t>
            </a:r>
            <a:r>
              <a:rPr lang="cs-CZ" sz="1800" dirty="0">
                <a:latin typeface="+mj-lt"/>
              </a:rPr>
              <a:t>, lze ji doplnit také na profilu (NEN) – dle postupu uveřejnění ZD.</a:t>
            </a:r>
          </a:p>
        </p:txBody>
      </p:sp>
    </p:spTree>
    <p:extLst>
      <p:ext uri="{BB962C8B-B14F-4D97-AF65-F5344CB8AC3E}">
        <p14:creationId xmlns:p14="http://schemas.microsoft.com/office/powerpoint/2010/main" val="201726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394104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</a:rPr>
              <a:t>Dotaz: Dle ZZVZ je nutné vyčkat s provedením změny již dříve uveřejněných informací na profilu zadavatele do chvíle, než je uveřejněna předmětná informace na národní úrovni, ve VVZ. (tzv. </a:t>
            </a:r>
            <a:r>
              <a:rPr lang="cs-CZ" sz="2000" i="1" dirty="0">
                <a:latin typeface="+mj-lt"/>
              </a:rPr>
              <a:t>fikce uveřejnění po uplynutí 48 hodin od doručení potvrzení o přijetí oznámení k uveřejnění v TED je možné formulář uveřejnit ve VVZ</a:t>
            </a:r>
            <a:r>
              <a:rPr lang="cs-CZ" sz="2000" dirty="0">
                <a:latin typeface="+mj-lt"/>
              </a:rPr>
              <a:t>, pokud nebylo zadavateli či provozovateli VVZ během stanoveného intervalu doručeno oznámení o uveřejnění formuláře v TED).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394104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</a:rPr>
              <a:t>Odpověď: 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Do doby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uveřejnění opravného formuláře F14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 je možné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upravit informace dostupné k VZ na profilu zadavatele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 pouze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pokud nebyly zahrnuty v předchozím řádném nebo opravném formuláři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, na který ten poslední odeslaný spolu se změnou odkazuje; stanovisko dostupné online:</a:t>
            </a:r>
          </a:p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  <a:hlinkClick r:id="rId3"/>
              </a:rPr>
              <a:t>Změna zadávací dokumentace - ČÁST ČTVRTÁ Nadlimitní režim (§ 55 – § 128)</a:t>
            </a:r>
            <a:r>
              <a:rPr lang="cs-CZ" sz="2000" dirty="0">
                <a:latin typeface="+mj-lt"/>
              </a:rPr>
              <a:t> (…)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EFFB32-D689-1ACC-37BC-D692D4DA9282}"/>
              </a:ext>
            </a:extLst>
          </p:cNvPr>
          <p:cNvSpPr txBox="1"/>
          <p:nvPr/>
        </p:nvSpPr>
        <p:spPr>
          <a:xfrm>
            <a:off x="568490" y="5882606"/>
            <a:ext cx="11374066" cy="381771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b="0" dirty="0"/>
              <a:t>=&gt; poté, kdy je změna zveřejněna VVZ (TED), lze ji doplnit také na profilu (NEN) – dle postupu uveřejnění ZD.</a:t>
            </a:r>
          </a:p>
        </p:txBody>
      </p:sp>
    </p:spTree>
    <p:extLst>
      <p:ext uri="{BB962C8B-B14F-4D97-AF65-F5344CB8AC3E}">
        <p14:creationId xmlns:p14="http://schemas.microsoft.com/office/powerpoint/2010/main" val="222443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006622" y="1930153"/>
            <a:ext cx="5109178" cy="353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i="1" dirty="0"/>
              <a:t>Při změně nutno postupovat souladně k § </a:t>
            </a:r>
            <a:r>
              <a:rPr lang="cs-CZ" b="1" i="1" dirty="0"/>
              <a:t>212 odst. 8</a:t>
            </a:r>
            <a:r>
              <a:rPr lang="cs-CZ" i="1" dirty="0"/>
              <a:t>, tzn. ve formuláři VVZ </a:t>
            </a:r>
            <a:r>
              <a:rPr lang="cs-CZ" b="1" i="1" dirty="0"/>
              <a:t>nesmí být uveřejněny </a:t>
            </a:r>
            <a:r>
              <a:rPr lang="cs-CZ" i="1" dirty="0"/>
              <a:t>jakékoliv údaje odlišné od údajů, které jsou obsaženy ve formulářích odeslaných k uveřejnění v TED (</a:t>
            </a:r>
            <a:r>
              <a:rPr lang="cs-CZ" i="1" u="sng" dirty="0">
                <a:solidFill>
                  <a:srgbClr val="00B050"/>
                </a:solidFill>
              </a:rPr>
              <a:t>Je-li v textu uvedeno TED, je tím myšlen Úřední věstník EU</a:t>
            </a:r>
            <a:r>
              <a:rPr lang="cs-CZ" i="1" dirty="0"/>
              <a:t>), </a:t>
            </a:r>
            <a:r>
              <a:rPr lang="cs-CZ" b="1" i="1" dirty="0"/>
              <a:t>nebo uveřejněných na profilu zadavatele</a:t>
            </a:r>
            <a:r>
              <a:rPr lang="cs-CZ" i="1" dirty="0"/>
              <a:t> !!!</a:t>
            </a:r>
          </a:p>
          <a:p>
            <a:pPr>
              <a:lnSpc>
                <a:spcPct val="114000"/>
              </a:lnSpc>
            </a:pPr>
            <a:r>
              <a:rPr lang="cs-CZ" i="1" dirty="0"/>
              <a:t>Nutno použít opravný formulář (F14) a </a:t>
            </a:r>
            <a:r>
              <a:rPr lang="cs-CZ" b="1" i="1" dirty="0"/>
              <a:t>stejným postupem zveřejnit / oznámit dodavatelům změnu nebo doplnění</a:t>
            </a:r>
            <a:r>
              <a:rPr lang="cs-CZ" i="1" dirty="0"/>
              <a:t> také na profilu (NEN); analogicky ke způsobu uveřejnění ZP.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3128" y="4177144"/>
            <a:ext cx="6397294" cy="1329146"/>
          </a:xfrm>
          <a:prstGeom prst="rect">
            <a:avLst/>
          </a:prstGeom>
          <a:ln w="19050" cmpd="sng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i="1" dirty="0"/>
              <a:t>Doba prodloužení DNS, ve znění </a:t>
            </a:r>
            <a:r>
              <a:rPr lang="cs-CZ" i="1" dirty="0"/>
              <a:t>novely č. 84/2023 se použije dle § </a:t>
            </a:r>
            <a:r>
              <a:rPr lang="cs-CZ" b="1" i="1" dirty="0"/>
              <a:t>139a</a:t>
            </a:r>
            <a:r>
              <a:rPr lang="cs-CZ" i="1" dirty="0"/>
              <a:t> ZZVZ odst. 5 v souvislosti se změnou doby trvání, na základě které odešle oznámení o změně k uveřejnění způsobem podle § </a:t>
            </a:r>
            <a:r>
              <a:rPr lang="cs-CZ" b="1" i="1" dirty="0"/>
              <a:t>212</a:t>
            </a:r>
            <a:r>
              <a:rPr lang="cs-CZ" i="1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FB1947-BF84-9D86-C128-37B23E50C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1" y="1931864"/>
            <a:ext cx="6403041" cy="2247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65A8A22-7743-5B97-5EAF-8B261495BC32}"/>
              </a:ext>
            </a:extLst>
          </p:cNvPr>
          <p:cNvSpPr txBox="1"/>
          <p:nvPr/>
        </p:nvSpPr>
        <p:spPr>
          <a:xfrm>
            <a:off x="594056" y="5556061"/>
            <a:ext cx="11445544" cy="101335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dirty="0"/>
              <a:t>F14 - Oprava- Oznámení změn nebo dodatečných informací</a:t>
            </a:r>
          </a:p>
          <a:p>
            <a:r>
              <a:rPr lang="cs-CZ" b="0" dirty="0"/>
              <a:t>Jako evidenční číslo souvisejícího formuláře F2016-004746 se uvádí navazující F02 - Oznámení o zahájení zadávacího řízení pro navázání všech řádných i opravných formulářů souvisejících s danou zakázkou.</a:t>
            </a:r>
          </a:p>
        </p:txBody>
      </p:sp>
    </p:spTree>
    <p:extLst>
      <p:ext uri="{BB962C8B-B14F-4D97-AF65-F5344CB8AC3E}">
        <p14:creationId xmlns:p14="http://schemas.microsoft.com/office/powerpoint/2010/main" val="1964196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Možnosti spolupráce zadavatelů k uveřejňování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46145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Uveřejnění uzavřené smlouvy pro účely </a:t>
            </a:r>
            <a:r>
              <a:rPr lang="cs-CZ" sz="2400" b="1" dirty="0">
                <a:latin typeface="+mj-lt"/>
              </a:rPr>
              <a:t>společného zadávání</a:t>
            </a:r>
            <a:r>
              <a:rPr lang="cs-CZ" sz="2400" dirty="0">
                <a:latin typeface="+mj-lt"/>
              </a:rPr>
              <a:t>? (§ 7)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Zúčastnění zadavatelé uzavřou smlouvu před zahájením ZŘ, ve které </a:t>
            </a:r>
            <a:r>
              <a:rPr lang="cs-CZ" sz="2400" i="1" u="sng" dirty="0">
                <a:latin typeface="+mj-lt"/>
              </a:rPr>
              <a:t>upraví vzájemná práva a povinnosti související se </a:t>
            </a:r>
            <a:r>
              <a:rPr lang="pt-BR" sz="2400" i="1" u="sng" dirty="0">
                <a:latin typeface="+mj-lt"/>
              </a:rPr>
              <a:t>zadávacím řízením</a:t>
            </a:r>
            <a:r>
              <a:rPr lang="cs-CZ" sz="2400" i="1" dirty="0">
                <a:latin typeface="+mj-lt"/>
              </a:rPr>
              <a:t>.</a:t>
            </a:r>
            <a:endParaRPr lang="cs-CZ" sz="2400" b="1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Po ukončení ZŘ</a:t>
            </a:r>
            <a:r>
              <a:rPr lang="cs-CZ" sz="2400" dirty="0">
                <a:latin typeface="+mj-lt"/>
              </a:rPr>
              <a:t> provádí úkony zúčastněný zadavatel svým jménem a na svůj účet </a:t>
            </a:r>
            <a:r>
              <a:rPr lang="cs-CZ" sz="2400" i="1" dirty="0">
                <a:latin typeface="+mj-lt"/>
              </a:rPr>
              <a:t>(založit PZ)</a:t>
            </a:r>
            <a:r>
              <a:rPr lang="cs-CZ" sz="2400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Zveřejní smlouvu podle zák. o registru smluv </a:t>
            </a:r>
            <a:r>
              <a:rPr lang="cs-CZ" sz="2400" i="1" dirty="0">
                <a:latin typeface="+mj-lt"/>
              </a:rPr>
              <a:t>(není povinnost PZ - NEN)</a:t>
            </a:r>
            <a:r>
              <a:rPr lang="cs-CZ" sz="2400" dirty="0">
                <a:latin typeface="+mj-lt"/>
              </a:rPr>
              <a:t>. 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Zajištění uveřejňování při </a:t>
            </a:r>
            <a:r>
              <a:rPr lang="cs-CZ" sz="2400" b="1" dirty="0">
                <a:latin typeface="+mj-lt"/>
              </a:rPr>
              <a:t>centrálním zadávání</a:t>
            </a:r>
            <a:r>
              <a:rPr lang="cs-CZ" sz="2400" dirty="0">
                <a:latin typeface="+mj-lt"/>
              </a:rPr>
              <a:t>? (§ 9)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Za dodržení zákona </a:t>
            </a:r>
            <a:r>
              <a:rPr lang="cs-CZ" sz="2400" b="1" i="1" dirty="0">
                <a:latin typeface="+mj-lt"/>
              </a:rPr>
              <a:t>odpovídá centrální zadavatel</a:t>
            </a:r>
            <a:r>
              <a:rPr lang="cs-CZ" sz="2400" i="1" dirty="0">
                <a:latin typeface="+mj-lt"/>
              </a:rPr>
              <a:t>, tzn. smlouvu k RSCZ uzavře centrální zadavatel a pověřující subjekt:</a:t>
            </a:r>
          </a:p>
          <a:p>
            <a:pPr>
              <a:spcAft>
                <a:spcPts val="0"/>
              </a:spcAft>
            </a:pPr>
            <a:r>
              <a:rPr lang="cs-CZ" sz="2400" b="1" i="1" dirty="0">
                <a:latin typeface="+mj-lt"/>
              </a:rPr>
              <a:t>Nejpozději před uzavřením smlouvy / zadáním VZ</a:t>
            </a:r>
            <a:r>
              <a:rPr lang="cs-CZ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§ </a:t>
            </a:r>
            <a:r>
              <a:rPr lang="cs-CZ" sz="2400" b="1" i="1" dirty="0">
                <a:latin typeface="+mj-lt"/>
              </a:rPr>
              <a:t>219</a:t>
            </a:r>
            <a:r>
              <a:rPr lang="cs-CZ" sz="2400" i="1" dirty="0">
                <a:latin typeface="+mj-lt"/>
              </a:rPr>
              <a:t> odst. </a:t>
            </a:r>
            <a:r>
              <a:rPr lang="cs-CZ" sz="2400" b="1" i="1" dirty="0">
                <a:latin typeface="+mj-lt"/>
              </a:rPr>
              <a:t>1</a:t>
            </a:r>
            <a:r>
              <a:rPr lang="cs-CZ" sz="2400" i="1" dirty="0">
                <a:latin typeface="+mj-lt"/>
              </a:rPr>
              <a:t>, příp. odst. </a:t>
            </a:r>
            <a:r>
              <a:rPr lang="cs-CZ" sz="2400" b="1" i="1" dirty="0">
                <a:latin typeface="+mj-lt"/>
              </a:rPr>
              <a:t>2</a:t>
            </a:r>
            <a:r>
              <a:rPr lang="cs-CZ" sz="2400" i="1" dirty="0">
                <a:latin typeface="+mj-lt"/>
              </a:rPr>
              <a:t> zajistí centrální zadavatel – pověřující zadavatelé (§ 137,142).</a:t>
            </a:r>
          </a:p>
        </p:txBody>
      </p:sp>
    </p:spTree>
    <p:extLst>
      <p:ext uri="{BB962C8B-B14F-4D97-AF65-F5344CB8AC3E}">
        <p14:creationId xmlns:p14="http://schemas.microsoft.com/office/powerpoint/2010/main" val="916084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/>
              <a:t>Uveřejňovací povinnosti po uzavření smlouvy / ukončení řízení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16832"/>
            <a:ext cx="10512094" cy="4755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9894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78" y="1290857"/>
            <a:ext cx="11055019" cy="504056"/>
          </a:xfrm>
        </p:spPr>
        <p:txBody>
          <a:bodyPr/>
          <a:lstStyle/>
          <a:p>
            <a:r>
              <a:rPr lang="cs-CZ" sz="2400" dirty="0"/>
              <a:t>Oznámení o uzavření smlouvy</a:t>
            </a:r>
            <a:r>
              <a:rPr lang="cs-CZ" sz="2400" dirty="0">
                <a:latin typeface="+mj-lt"/>
              </a:rPr>
              <a:t>: Zvláštní postupy – ČÁST ŠESTÁ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597133" y="1794913"/>
            <a:ext cx="4365392" cy="47066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000" b="1" dirty="0">
                <a:latin typeface="+mj-lt"/>
              </a:rPr>
              <a:t>Oznámení o uzavření smlouvy v DNS </a:t>
            </a:r>
            <a:r>
              <a:rPr lang="cs-CZ" sz="2000" dirty="0">
                <a:latin typeface="+mj-lt"/>
              </a:rPr>
              <a:t>(§ 138)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000" dirty="0">
                <a:latin typeface="+mj-lt"/>
              </a:rPr>
              <a:t>Konečná hodnota VZ (k faktickému uzavření smlouvy na VZ nedochází v zadávacím řízení, kterým je zaváděn dynamický nákupní systém), ale při zadávaní dílčích VZ na základě DNS (zadavatel uvede souhrnně hodnotu za ty VZ, které již byly zadány a jsou uvedeny v oddíle V.)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000" dirty="0">
                <a:latin typeface="+mj-lt"/>
              </a:rPr>
              <a:t>Z. doplní tolik výsledků, kolik je mu v době odeslání formuláře známo.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2EA28B-FA0D-25CA-9386-C246B69BB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099" y="1794913"/>
            <a:ext cx="6734175" cy="4706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5413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2642" y="1756674"/>
            <a:ext cx="5643334" cy="4193282"/>
          </a:xfrm>
        </p:spPr>
        <p:txBody>
          <a:bodyPr>
            <a:noAutofit/>
          </a:bodyPr>
          <a:lstStyle/>
          <a:p>
            <a:pPr marL="342900" indent="-342900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800" dirty="0"/>
              <a:t>Jedná se dle ZZVZ o tzv. Oznámení o změně ve smyslu § 222 odst. 8 ZZVZ.</a:t>
            </a:r>
          </a:p>
          <a:p>
            <a:pPr marL="342900" indent="-342900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800" dirty="0"/>
              <a:t>Oznámení o změně je určeno pro zadavatele všech veřejných zakázek s výjimkou veřejných zakázek v oblasti obrany nebo bezpečnosti.</a:t>
            </a:r>
          </a:p>
          <a:p>
            <a:pPr marL="342900" indent="-342900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800" dirty="0"/>
              <a:t>Formulář F20 NENÍ možné opravit prostřednictvím formuláře F14 – Oprava. </a:t>
            </a:r>
          </a:p>
          <a:p>
            <a:pPr marL="342900" indent="-342900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800" dirty="0"/>
              <a:t>Potřeba opravy údajů ve formuláři F20 zadavatel MUSÍ uveřejnit NOVÝ a navázat jej na původní formulář, kterým oznamoval zadání veřejné zakázky, např. F03 nebo CZ03.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2666" y="1258618"/>
            <a:ext cx="11055019" cy="504056"/>
          </a:xfrm>
        </p:spPr>
        <p:txBody>
          <a:bodyPr/>
          <a:lstStyle/>
          <a:p>
            <a:r>
              <a:rPr lang="cs-CZ" sz="2400" dirty="0"/>
              <a:t>F20 - Oznámení o změně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D31838E-0481-8DBF-3F9E-9A1E1BC9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6" y="1557733"/>
            <a:ext cx="6085996" cy="42668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D46CF7-487B-F846-DD01-5ADDB4D0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42" y="6023559"/>
            <a:ext cx="11729330" cy="60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563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Transparentnost </a:t>
            </a:r>
            <a:r>
              <a:rPr lang="pl-PL" sz="2400" dirty="0"/>
              <a:t>prostředkem zpětné přezkoumatelnosti úkonů zadavatele</a:t>
            </a:r>
            <a:endParaRPr lang="cs-CZ" sz="2400" dirty="0">
              <a:latin typeface="+mj-lt"/>
            </a:endParaRPr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93C479B-6F8E-49FB-8F21-4E835F52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916832"/>
            <a:ext cx="11055019" cy="4392488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</a:pPr>
            <a:r>
              <a:rPr lang="cs-CZ" sz="2000" b="1" dirty="0"/>
              <a:t>NSS rozsudek ke dni 14. 7. 2017, č. j. 2 </a:t>
            </a:r>
            <a:r>
              <a:rPr lang="cs-CZ" sz="2000" b="1" dirty="0" err="1"/>
              <a:t>Afs</a:t>
            </a:r>
            <a:r>
              <a:rPr lang="cs-CZ" sz="2000" b="1" dirty="0"/>
              <a:t> 208/2016 – 52 </a:t>
            </a:r>
            <a:r>
              <a:rPr lang="cs-CZ" sz="2000" dirty="0"/>
              <a:t>(</a:t>
            </a:r>
            <a:r>
              <a:rPr lang="cs-CZ" sz="2000" i="1" dirty="0"/>
              <a:t>zásada nediskriminace, zásada transparentnosti nebo zásada rovného zacházení</a:t>
            </a:r>
            <a:r>
              <a:rPr lang="cs-CZ" sz="2000" dirty="0"/>
              <a:t>)</a:t>
            </a:r>
          </a:p>
          <a:p>
            <a:pPr>
              <a:lnSpc>
                <a:spcPct val="112000"/>
              </a:lnSpc>
            </a:pPr>
            <a:r>
              <a:rPr lang="cs-CZ" sz="2000" i="1" dirty="0"/>
              <a:t>	</a:t>
            </a:r>
            <a:r>
              <a:rPr lang="cs-CZ" sz="2000" b="1" dirty="0"/>
              <a:t>Zásada nediskriminace jako základní princip zákona o veřejných zakázkách je třeba chápat více v materiální než formální podobě.</a:t>
            </a:r>
          </a:p>
          <a:p>
            <a:pPr>
              <a:lnSpc>
                <a:spcPct val="112000"/>
              </a:lnSpc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uveřejňování informací </a:t>
            </a:r>
            <a:r>
              <a:rPr lang="cs-CZ" sz="2000" i="1" dirty="0"/>
              <a:t>zajišťuje možnost </a:t>
            </a:r>
            <a:r>
              <a:rPr lang="cs-CZ" sz="2000" b="1" i="1" dirty="0"/>
              <a:t>co nejširšímu okruhu dodavatelů zúčastnit se zadávacího řízení</a:t>
            </a:r>
            <a:r>
              <a:rPr lang="cs-CZ" sz="2000" i="1" dirty="0"/>
              <a:t>: </a:t>
            </a:r>
            <a:r>
              <a:rPr lang="cs-CZ" sz="2000" i="1" u="sng" dirty="0"/>
              <a:t>vyšší míra informovanosti a účelné rozšíření okruhu dodavatelů</a:t>
            </a:r>
          </a:p>
          <a:p>
            <a:pPr>
              <a:lnSpc>
                <a:spcPct val="112000"/>
              </a:lnSpc>
              <a:tabLst>
                <a:tab pos="447675" algn="l"/>
              </a:tabLst>
            </a:pPr>
            <a:r>
              <a:rPr lang="cs-CZ" sz="2000" b="1" dirty="0"/>
              <a:t>		Zásada transparentnosti </a:t>
            </a:r>
            <a:r>
              <a:rPr lang="pl-PL" sz="2000" b="1" dirty="0"/>
              <a:t>jako předpoklad otevřené hospodářské soutěže</a:t>
            </a:r>
            <a:r>
              <a:rPr lang="cs-CZ" sz="2000" b="1" dirty="0"/>
              <a:t> spolu</a:t>
            </a:r>
            <a:r>
              <a:rPr lang="pl-PL" sz="2000" b="1" dirty="0"/>
              <a:t>vytváří podmínky zásady rovného zacházení a zákazu diskriminace.</a:t>
            </a:r>
          </a:p>
          <a:p>
            <a:pPr>
              <a:lnSpc>
                <a:spcPct val="112000"/>
              </a:lnSpc>
              <a:tabLst>
                <a:tab pos="447675" algn="l"/>
              </a:tabLst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cílem je zajistit, aby veřejná zakázka byla </a:t>
            </a:r>
            <a:r>
              <a:rPr lang="pl-PL" sz="2000" b="1" i="1" dirty="0"/>
              <a:t>čitelná a podrobena efektivní veřejné kontrole</a:t>
            </a:r>
            <a:r>
              <a:rPr lang="pl-PL" sz="2000" i="1" dirty="0"/>
              <a:t>: </a:t>
            </a:r>
            <a:r>
              <a:rPr lang="pl-PL" sz="2000" i="1" u="sng" dirty="0"/>
              <a:t>přezkoumatelnost omezuje vznik rizika korupčního jednání</a:t>
            </a:r>
            <a:endParaRPr lang="cs-CZ" sz="2000" u="sng" dirty="0"/>
          </a:p>
          <a:p>
            <a:pPr>
              <a:lnSpc>
                <a:spcPct val="112000"/>
              </a:lnSpc>
              <a:tabLst>
                <a:tab pos="447675" algn="l"/>
              </a:tabLst>
            </a:pPr>
            <a:endParaRPr lang="cs-CZ" sz="2000" b="1" dirty="0"/>
          </a:p>
        </p:txBody>
      </p:sp>
      <p:sp>
        <p:nvSpPr>
          <p:cNvPr id="2" name="Šipka doprava 5">
            <a:extLst>
              <a:ext uri="{FF2B5EF4-FFF2-40B4-BE49-F238E27FC236}">
                <a16:creationId xmlns:a16="http://schemas.microsoft.com/office/drawing/2014/main" id="{7D9FEC5A-E4A1-BF56-8696-7F8604A119B2}"/>
              </a:ext>
            </a:extLst>
          </p:cNvPr>
          <p:cNvSpPr/>
          <p:nvPr/>
        </p:nvSpPr>
        <p:spPr>
          <a:xfrm>
            <a:off x="1037697" y="4776248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4">
            <a:extLst>
              <a:ext uri="{FF2B5EF4-FFF2-40B4-BE49-F238E27FC236}">
                <a16:creationId xmlns:a16="http://schemas.microsoft.com/office/drawing/2014/main" id="{20072D7F-ACB4-2840-7CE3-76D9B5EA9435}"/>
              </a:ext>
            </a:extLst>
          </p:cNvPr>
          <p:cNvSpPr/>
          <p:nvPr/>
        </p:nvSpPr>
        <p:spPr>
          <a:xfrm>
            <a:off x="1037697" y="2864634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983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2666" y="1258618"/>
            <a:ext cx="11055019" cy="504056"/>
          </a:xfrm>
        </p:spPr>
        <p:txBody>
          <a:bodyPr/>
          <a:lstStyle/>
          <a:p>
            <a:r>
              <a:rPr lang="cs-CZ" sz="2400" dirty="0"/>
              <a:t>F20 - Oznámení o změně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452661" y="1762674"/>
            <a:ext cx="11691257" cy="35930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"/>
              </a:spcAft>
            </a:pPr>
            <a:r>
              <a:rPr lang="cs-CZ" sz="1800" dirty="0"/>
              <a:t>Pro řádné splnění požadavků podle ustanovení § 222 odst. 8 zákona je přitom nezbytné kumulativní naplnění tří podmínek: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jednak podmínky samotného </a:t>
            </a:r>
            <a:r>
              <a:rPr lang="cs-CZ" sz="1800" b="1" dirty="0"/>
              <a:t>odeslání oznámení o změně závazku k uveřejnění</a:t>
            </a:r>
            <a:r>
              <a:rPr lang="cs-CZ" sz="1800" dirty="0"/>
              <a:t>, dále podmínky provést odeslání oznámení o změně závazku k uveřejnění v zákonem stanovené lhůtě, tj. </a:t>
            </a:r>
            <a:r>
              <a:rPr lang="cs-CZ" sz="1800" b="1" i="1" dirty="0"/>
              <a:t>do 30 dnů od změny závazku</a:t>
            </a:r>
            <a:r>
              <a:rPr lang="cs-CZ" sz="1800" b="1" dirty="0"/>
              <a:t>, a v neposlední řadě podmínky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učinit tak </a:t>
            </a:r>
            <a:r>
              <a:rPr lang="cs-CZ" sz="1800" b="1" dirty="0"/>
              <a:t>způsobem předepsaným v ustanovení § 212 zákona</a:t>
            </a:r>
            <a:r>
              <a:rPr lang="cs-CZ" sz="1800" dirty="0"/>
              <a:t>, z něhož vyplývá povinnost uveřejnění ve VVZ, jde-li o podlimitní veřejnou zakázku, když </a:t>
            </a:r>
            <a:r>
              <a:rPr lang="cs-CZ" sz="1800" b="1" dirty="0"/>
              <a:t>konkrétně pro tento druh oznámení se použije standardní formulář F20</a:t>
            </a:r>
            <a:r>
              <a:rPr lang="cs-CZ" sz="1800" dirty="0"/>
              <a:t> „</a:t>
            </a:r>
            <a:r>
              <a:rPr lang="cs-CZ" sz="1800" i="1" dirty="0"/>
              <a:t>Oznámení o změně</a:t>
            </a:r>
            <a:r>
              <a:rPr lang="cs-CZ" sz="1800" dirty="0"/>
              <a:t>“.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Pokud zadavatel nesplní kumulativně všechny uvedené podmínky, </a:t>
            </a:r>
            <a:r>
              <a:rPr lang="cs-CZ" sz="1800" b="1" dirty="0"/>
              <a:t>nedodrží povinnost stanovenou v ustanovení § 222 odst. 8 zákona</a:t>
            </a:r>
            <a:r>
              <a:rPr lang="cs-CZ" sz="1800" dirty="0"/>
              <a:t> (!!!) ve spojení s § </a:t>
            </a:r>
            <a:r>
              <a:rPr lang="cs-CZ" sz="1800" b="1" dirty="0"/>
              <a:t>212 odst. 3</a:t>
            </a:r>
            <a:r>
              <a:rPr lang="cs-CZ" sz="1800" dirty="0"/>
              <a:t> písm. a) citovaného zákona, tzn. </a:t>
            </a:r>
            <a:r>
              <a:rPr lang="cs-CZ" sz="1800" i="1" dirty="0"/>
              <a:t>neodeslal oznámení o změně závazku k uveřejnění VVZ v zákonné </a:t>
            </a:r>
            <a:r>
              <a:rPr lang="cs-CZ" sz="1800" b="1" i="1" dirty="0"/>
              <a:t>lhůtě do 30 dnů</a:t>
            </a:r>
            <a:r>
              <a:rPr lang="cs-CZ" sz="1800" i="1" dirty="0"/>
              <a:t> od dodatku č. 1 a č. 2</a:t>
            </a:r>
            <a:r>
              <a:rPr lang="cs-CZ" sz="18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9" y="5021290"/>
            <a:ext cx="11055019" cy="1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62087"/>
            <a:ext cx="11055019" cy="4392488"/>
          </a:xfrm>
        </p:spPr>
        <p:txBody>
          <a:bodyPr>
            <a:normAutofit/>
          </a:bodyPr>
          <a:lstStyle/>
          <a:p>
            <a:pPr>
              <a:spcAft>
                <a:spcPts val="350"/>
              </a:spcAft>
            </a:pPr>
            <a:r>
              <a:rPr lang="cs-CZ" sz="2400" u="sng" dirty="0">
                <a:latin typeface="+mj-lt"/>
              </a:rPr>
              <a:t>Zadavatel vyhotovuje o každém zadávacím řízení viz § 217</a:t>
            </a:r>
            <a:r>
              <a:rPr lang="cs-CZ" sz="2400" dirty="0">
                <a:latin typeface="+mj-lt"/>
              </a:rPr>
              <a:t>:</a:t>
            </a:r>
          </a:p>
          <a:p>
            <a:pPr>
              <a:spcAft>
                <a:spcPts val="350"/>
              </a:spcAft>
            </a:pPr>
            <a:r>
              <a:rPr lang="cs-CZ" sz="2400" b="1" dirty="0">
                <a:latin typeface="+mj-lt"/>
              </a:rPr>
              <a:t>Povinnost uveřejnit do 30 pracovních dnů</a:t>
            </a:r>
            <a:r>
              <a:rPr lang="cs-CZ" sz="2400" dirty="0">
                <a:latin typeface="+mj-lt"/>
              </a:rPr>
              <a:t> od ukončení zadávacího řízení.</a:t>
            </a:r>
          </a:p>
          <a:p>
            <a:pPr>
              <a:spcAft>
                <a:spcPts val="350"/>
              </a:spcAft>
            </a:pPr>
            <a:r>
              <a:rPr lang="cs-CZ" sz="2400" u="sng" dirty="0">
                <a:latin typeface="+mj-lt"/>
              </a:rPr>
              <a:t>Náležitosti ke každému druhu zadávacího řízení, např.</a:t>
            </a:r>
            <a:r>
              <a:rPr lang="cs-CZ" sz="2400" dirty="0">
                <a:latin typeface="+mj-lt"/>
              </a:rPr>
              <a:t>:</a:t>
            </a:r>
          </a:p>
          <a:p>
            <a:pPr>
              <a:spcAft>
                <a:spcPts val="350"/>
              </a:spcAft>
            </a:pPr>
            <a:r>
              <a:rPr lang="cs-CZ" sz="2400" dirty="0">
                <a:latin typeface="+mj-lt"/>
              </a:rPr>
              <a:t>	</a:t>
            </a:r>
            <a:r>
              <a:rPr lang="cs-CZ" sz="2400" b="1" dirty="0">
                <a:latin typeface="+mj-lt"/>
              </a:rPr>
              <a:t>- odůvodnění nerozdělení nadlimitní veřejné zakázky na části </a:t>
            </a:r>
            <a:r>
              <a:rPr lang="cs-CZ" sz="2400" dirty="0">
                <a:latin typeface="+mj-lt"/>
              </a:rPr>
              <a:t>(pokud 	nebyly uvedeny v zadávací dokumentaci)</a:t>
            </a:r>
          </a:p>
          <a:p>
            <a:pPr>
              <a:spcAft>
                <a:spcPts val="350"/>
              </a:spcAft>
            </a:pPr>
            <a:r>
              <a:rPr lang="cs-CZ" sz="2400" dirty="0">
                <a:latin typeface="+mj-lt"/>
              </a:rPr>
              <a:t>	- </a:t>
            </a:r>
            <a:r>
              <a:rPr lang="cs-CZ" sz="2400" b="1" dirty="0">
                <a:latin typeface="+mj-lt"/>
              </a:rPr>
              <a:t>soupis osob, u kterých byl zjištěn střet zájmů</a:t>
            </a:r>
            <a:r>
              <a:rPr lang="cs-CZ" sz="2400" dirty="0">
                <a:latin typeface="+mj-lt"/>
              </a:rPr>
              <a:t>, a následně přijatých 	opatření</a:t>
            </a:r>
          </a:p>
          <a:p>
            <a:pPr>
              <a:spcAft>
                <a:spcPts val="350"/>
              </a:spcAft>
            </a:pPr>
            <a:r>
              <a:rPr lang="cs-CZ" sz="2400" dirty="0">
                <a:latin typeface="+mj-lt"/>
              </a:rPr>
              <a:t>Pokud </a:t>
            </a:r>
            <a:r>
              <a:rPr lang="cs-CZ" sz="2400" b="1" dirty="0">
                <a:latin typeface="+mj-lt"/>
              </a:rPr>
              <a:t>požadované informace formulář obsahuje</a:t>
            </a:r>
            <a:r>
              <a:rPr lang="cs-CZ" sz="2400" dirty="0">
                <a:latin typeface="+mj-lt"/>
              </a:rPr>
              <a:t>, je možné v písemné zprávě odkazovat na oznámení o výsledku zadávacího řízení.</a:t>
            </a:r>
          </a:p>
          <a:p>
            <a:pPr>
              <a:spcAft>
                <a:spcPts val="0"/>
              </a:spcAft>
            </a:pPr>
            <a:endParaRPr lang="cs-CZ" sz="2400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0" y="1258031"/>
            <a:ext cx="11055019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/>
              <a:t>Uveřejňovací povinnosti - Písemná zpráva zadavatele</a:t>
            </a:r>
          </a:p>
        </p:txBody>
      </p:sp>
    </p:spTree>
    <p:extLst>
      <p:ext uri="{BB962C8B-B14F-4D97-AF65-F5344CB8AC3E}">
        <p14:creationId xmlns:p14="http://schemas.microsoft.com/office/powerpoint/2010/main" val="2420149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Publikace smlouvy dle Zákona o registru smluv (č. 340/2015 Sb.)</a:t>
            </a:r>
            <a:endParaRPr lang="cs-CZ" sz="2400" dirty="0">
              <a:latin typeface="+mj-lt"/>
            </a:endParaRP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61694"/>
            <a:ext cx="11055019" cy="48219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Povinné subjekty uveřejňují smlouvy s hodnotou předmětu smlouvy nad 50 000 Kč bez DPH: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	- </a:t>
            </a:r>
            <a:r>
              <a:rPr lang="cs-CZ" sz="2600" b="1" dirty="0">
                <a:latin typeface="+mj-lt"/>
              </a:rPr>
              <a:t>do 30 dnů od uzavření smlouvy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	- </a:t>
            </a:r>
            <a:r>
              <a:rPr lang="cs-CZ" sz="2600" b="1" dirty="0">
                <a:latin typeface="+mj-lt"/>
              </a:rPr>
              <a:t>smlouva nabývá účinnosti nejdříve dnem uveřejnění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u="sng" dirty="0">
                <a:latin typeface="+mj-lt"/>
              </a:rPr>
              <a:t>Smlouva je zrušena od počátku, pokud nebyla uveřejněna ani do 3 měsíců od uzavření (!) viz § 7 odst. 1 zákona 340/2015 Sb.</a:t>
            </a:r>
            <a:r>
              <a:rPr lang="cs-CZ" sz="2600" dirty="0">
                <a:latin typeface="+mj-lt"/>
              </a:rPr>
              <a:t>; nebyla-li smlouva, na niž se vztahuje povinnost uveřejnění prostřednictvím registru smluv, uveřejněna prostřednictvím registru smluv ani do tří měsíců ode dne, kdy byla uzavřena, platí, že je zrušena od počátku.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800" dirty="0">
                <a:latin typeface="+mj-lt"/>
                <a:hlinkClick r:id="rId3"/>
              </a:rPr>
              <a:t>Úvod | Registr smluv (gov.cz)</a:t>
            </a:r>
            <a:endParaRPr lang="cs-CZ" sz="2800" b="1" dirty="0">
              <a:latin typeface="+mj-lt"/>
            </a:endParaRPr>
          </a:p>
          <a:p>
            <a:pPr>
              <a:lnSpc>
                <a:spcPct val="124000"/>
              </a:lnSpc>
              <a:spcAft>
                <a:spcPts val="350"/>
              </a:spcAft>
            </a:pPr>
            <a:endParaRPr lang="cs-CZ" sz="26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2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85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761694"/>
            <a:ext cx="11055019" cy="50963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50"/>
              </a:spcAft>
            </a:pPr>
            <a:r>
              <a:rPr lang="cs-CZ" sz="1900" b="1" dirty="0"/>
              <a:t>Zadavatel se dopustí přestupku při uveřejňování podle tohoto zákona (§ 269 odst. 1 ZZVZ)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oznámení o zadání veřejné zakázky nebo oznámení o uzavření rámcové dohody (§§ </a:t>
            </a:r>
            <a:r>
              <a:rPr lang="cs-CZ" sz="1900" b="1" dirty="0"/>
              <a:t>50 a 123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oznámení o zrušení zadávacího řízení (§</a:t>
            </a:r>
            <a:r>
              <a:rPr lang="cs-CZ" sz="1900" b="1" dirty="0"/>
              <a:t>128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k uveřejnění oznámení o změně smlouvy (F</a:t>
            </a:r>
            <a:r>
              <a:rPr lang="cs-CZ" sz="1900" b="1" dirty="0"/>
              <a:t>20</a:t>
            </a:r>
            <a:r>
              <a:rPr lang="cs-CZ" sz="1900" dirty="0"/>
              <a:t>) </a:t>
            </a:r>
            <a:r>
              <a:rPr lang="pl-PL" sz="1900" dirty="0"/>
              <a:t>ve smyslu § </a:t>
            </a:r>
            <a:r>
              <a:rPr lang="pl-PL" sz="1900" b="1" dirty="0"/>
              <a:t>222 odst. 8</a:t>
            </a:r>
            <a:r>
              <a:rPr lang="pl-PL" sz="1900" dirty="0"/>
              <a:t> ZZVZ</a:t>
            </a:r>
            <a:endParaRPr lang="cs-CZ" sz="1900" dirty="0"/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oznámení o změně doby trvání DNS na veřejnou zakázku (§</a:t>
            </a:r>
            <a:r>
              <a:rPr lang="cs-CZ" sz="1900" b="1" dirty="0"/>
              <a:t>139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</a:pPr>
            <a:r>
              <a:rPr lang="cs-CZ" sz="1900" dirty="0"/>
              <a:t>neuveřejní </a:t>
            </a:r>
            <a:r>
              <a:rPr lang="cs-CZ" sz="1900" b="1" dirty="0"/>
              <a:t>písemnou zprávu zadavatele </a:t>
            </a:r>
            <a:r>
              <a:rPr lang="cs-CZ" sz="1900" dirty="0"/>
              <a:t>(§ </a:t>
            </a:r>
            <a:r>
              <a:rPr lang="cs-CZ" sz="1900" b="1" dirty="0"/>
              <a:t>217 odst. 5</a:t>
            </a:r>
            <a:r>
              <a:rPr lang="cs-CZ" sz="1900" dirty="0"/>
              <a:t>)</a:t>
            </a:r>
          </a:p>
          <a:p>
            <a:pPr>
              <a:spcBef>
                <a:spcPts val="0"/>
              </a:spcBef>
              <a:spcAft>
                <a:spcPts val="350"/>
              </a:spcAft>
            </a:pPr>
            <a:r>
              <a:rPr lang="pl-PL" sz="1900" b="1" dirty="0"/>
              <a:t>Za přestupek lze uložit pokutu do 200 000 Kč; jde-li o přestupek podle odst. 1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900" b="1" dirty="0"/>
              <a:t>S</a:t>
            </a:r>
            <a:r>
              <a:rPr lang="cs-CZ" sz="1900" b="1" dirty="0"/>
              <a:t>0189/2019: </a:t>
            </a:r>
            <a:r>
              <a:rPr lang="pl-PL" sz="1900" b="1" dirty="0"/>
              <a:t>I.</a:t>
            </a:r>
            <a:r>
              <a:rPr lang="pl-PL" sz="1900" dirty="0"/>
              <a:t> § 269 odst. 2 v rozporu s § 219 odst. 1 </a:t>
            </a:r>
            <a:r>
              <a:rPr lang="pl-PL" sz="1900" b="1" dirty="0"/>
              <a:t>neuveřejnil smlouvu na profilu zadavatele</a:t>
            </a:r>
            <a:r>
              <a:rPr lang="pl-PL" sz="1900" dirty="0"/>
              <a:t>; </a:t>
            </a:r>
            <a:r>
              <a:rPr lang="pl-PL" sz="1900" b="1" dirty="0"/>
              <a:t>II.</a:t>
            </a:r>
            <a:r>
              <a:rPr lang="pl-PL" sz="1900" dirty="0"/>
              <a:t> </a:t>
            </a:r>
            <a:r>
              <a:rPr lang="pt-BR" sz="1900" dirty="0"/>
              <a:t>§ 269 odst. 1 písm. e)</a:t>
            </a:r>
            <a:r>
              <a:rPr lang="cs-CZ" sz="1900" dirty="0"/>
              <a:t> </a:t>
            </a:r>
            <a:r>
              <a:rPr lang="cs-CZ" sz="1900" b="1" dirty="0"/>
              <a:t>neuveřejnil na profilu zadavatele písemnou zprávu zadavatele</a:t>
            </a:r>
            <a:r>
              <a:rPr lang="pl-PL" sz="1900" dirty="0"/>
              <a:t>; </a:t>
            </a:r>
            <a:r>
              <a:rPr lang="cs-CZ" sz="1900" b="1" dirty="0"/>
              <a:t>III.</a:t>
            </a:r>
            <a:r>
              <a:rPr lang="cs-CZ" sz="1900" dirty="0"/>
              <a:t> </a:t>
            </a:r>
            <a:r>
              <a:rPr lang="pl-PL" sz="1900" dirty="0"/>
              <a:t>§ 269 odst. 1 písm. a) </a:t>
            </a:r>
            <a:r>
              <a:rPr lang="pl-PL" sz="1900" b="1" dirty="0"/>
              <a:t>neodeslal k uveřejnění do Věstníku: Oznámení o výsledku zadávacího řízení</a:t>
            </a:r>
            <a:r>
              <a:rPr lang="pl-PL" sz="1900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Přestupky při uveřejňování § 269 ZZVZ</a:t>
            </a:r>
            <a:endParaRPr lang="cs-CZ" sz="24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1" y="5551713"/>
            <a:ext cx="8644611" cy="7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Uveřejnění skutečně uhrazené ceny na základě § 219 odst. 3 ZZVZ</a:t>
            </a:r>
            <a:endParaRPr lang="cs-CZ" sz="2400" dirty="0">
              <a:latin typeface="+mj-lt"/>
            </a:endParaRP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527380" y="1934596"/>
            <a:ext cx="11055019" cy="4923404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</a:pPr>
            <a:r>
              <a:rPr lang="cs-CZ" sz="1900" dirty="0"/>
              <a:t>U smlouvy, jejíž </a:t>
            </a:r>
            <a:r>
              <a:rPr lang="cs-CZ" sz="1900" b="1" dirty="0"/>
              <a:t>doba plnění přesahuje 1 rok, </a:t>
            </a:r>
            <a:r>
              <a:rPr lang="cs-CZ" sz="1900" dirty="0"/>
              <a:t>uveřejní veřejný zadavatel nejpozději </a:t>
            </a:r>
            <a:r>
              <a:rPr lang="cs-CZ" sz="1900" b="1" dirty="0"/>
              <a:t>do 31. března</a:t>
            </a:r>
            <a:r>
              <a:rPr lang="cs-CZ" sz="1900" dirty="0"/>
              <a:t> následujícího kalendářního roku cenu za plnění smlouvy v předchozím kalendářním roce: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Podle přílohy č. 8 vyhlášky</a:t>
            </a:r>
            <a:r>
              <a:rPr lang="cs-CZ" sz="1900" dirty="0"/>
              <a:t> - Rozsah a technický popis struktury dat pro zpřístupnění základních informací o veřejné zakázce uveřejněné na profilu zadavatele, četnost předávání informací a jejich aktualizace.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</a:pPr>
            <a:r>
              <a:rPr lang="cs-CZ" sz="1900" b="1" dirty="0"/>
              <a:t>Skutečně uhrazená cena, vč. DPH za roky plnění</a:t>
            </a:r>
            <a:r>
              <a:rPr lang="cs-CZ" sz="1900" dirty="0"/>
              <a:t>, pokud došlo k realizaci veřejné zakázky, </a:t>
            </a:r>
            <a:r>
              <a:rPr lang="cs-CZ" sz="1900" i="1" dirty="0"/>
              <a:t>tzn. odkdy má zadavatel povinnost uveřejňovat skutečně uhrazenou cenu za plnění smlouvy: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do </a:t>
            </a:r>
            <a:r>
              <a:rPr lang="cs-CZ" sz="1900" b="1" dirty="0"/>
              <a:t>částky skutečně uhrazené ceny</a:t>
            </a:r>
            <a:r>
              <a:rPr lang="cs-CZ" sz="1900" dirty="0"/>
              <a:t> se nezapočítávají </a:t>
            </a:r>
            <a:r>
              <a:rPr lang="cs-CZ" sz="1900" b="1" dirty="0"/>
              <a:t>pokuty a jiné smluvní sankce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podobně </a:t>
            </a:r>
            <a:r>
              <a:rPr lang="cs-CZ" sz="1900" b="1" dirty="0"/>
              <a:t>zádržné jako úprava smluvních podmínek </a:t>
            </a:r>
            <a:r>
              <a:rPr lang="cs-CZ" sz="1900" dirty="0"/>
              <a:t>(nejde o soutěženou cenu VZ)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není </a:t>
            </a:r>
            <a:r>
              <a:rPr lang="cs-CZ" sz="1900" b="1" dirty="0"/>
              <a:t>faktickým odložením předání</a:t>
            </a:r>
            <a:r>
              <a:rPr lang="cs-CZ" sz="1900" dirty="0"/>
              <a:t>, tzn. </a:t>
            </a:r>
            <a:r>
              <a:rPr lang="cs-CZ" sz="1900" b="1" dirty="0"/>
              <a:t>provedení díla</a:t>
            </a:r>
            <a:r>
              <a:rPr lang="cs-CZ" sz="1900" dirty="0"/>
              <a:t>, tzn. za fakturovanou částku</a:t>
            </a:r>
            <a:endParaRPr lang="cs-CZ" sz="1900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9" y="3816684"/>
            <a:ext cx="11055019" cy="4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2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234440" y="3078480"/>
            <a:ext cx="9144000" cy="457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DĚKUJI ZA POZORNOST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5029200"/>
            <a:ext cx="8964488" cy="120808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Pct val="250000"/>
              <a:buNone/>
            </a:pPr>
            <a:endParaRPr lang="cs-CZ" sz="2400" dirty="0">
              <a:latin typeface="+mj-lt"/>
            </a:endParaRPr>
          </a:p>
          <a:p>
            <a:pPr marL="0" indent="0" algn="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ondrej.oktabec@mmr.cz </a:t>
            </a:r>
          </a:p>
          <a:p>
            <a:pPr marL="0" indent="0" algn="r">
              <a:buNone/>
            </a:pPr>
            <a:endParaRPr lang="cs-CZ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0441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Přestupky při uveřejňování z hlediska závažnosti skutkové podstaty</a:t>
            </a:r>
            <a:endParaRPr lang="cs-CZ" sz="2400" dirty="0">
              <a:latin typeface="+mj-lt"/>
            </a:endParaRP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CDAA665-6827-4E0A-AF91-6379BA32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929938"/>
            <a:ext cx="11330790" cy="4784046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cs-CZ" sz="2000" b="1" dirty="0"/>
              <a:t>Absence uveřejnění představuje nejvyšší stupeň společenské škodlivosti</a:t>
            </a:r>
            <a:r>
              <a:rPr lang="cs-CZ" sz="2000" dirty="0"/>
              <a:t>, kdy zadavatelé postupují při z</a:t>
            </a:r>
            <a:r>
              <a:rPr lang="cs-CZ" sz="2000" i="1" dirty="0"/>
              <a:t>adávání veřejných zakázek mimo zákonem popsaný formalizovaný postup </a:t>
            </a:r>
            <a:r>
              <a:rPr lang="cs-CZ" sz="2000" b="1" i="1" dirty="0"/>
              <a:t>S0441,0461/2018/VZ.</a:t>
            </a:r>
            <a:endParaRPr lang="cs-CZ" sz="2000" i="1" dirty="0"/>
          </a:p>
          <a:p>
            <a:pPr>
              <a:spcAft>
                <a:spcPts val="500"/>
              </a:spcAft>
            </a:pPr>
            <a:r>
              <a:rPr lang="cs-CZ" sz="2000" u="sng" dirty="0"/>
              <a:t>Úřad pro ochranu hospodářské soutěže (ÚOHS) považuje obecně za nejvíce závažný</a:t>
            </a:r>
            <a:r>
              <a:rPr lang="cs-CZ" sz="2000" dirty="0"/>
              <a:t>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postup zadavatele </a:t>
            </a:r>
            <a:r>
              <a:rPr lang="cs-CZ" sz="2000" b="1" dirty="0"/>
              <a:t>bez zahájení zadávacího řízení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vyloučení soutěže</a:t>
            </a:r>
            <a:r>
              <a:rPr lang="cs-CZ" sz="2000" dirty="0"/>
              <a:t>, neumožnění podání nabídek potenciálních dodavatelů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omezení efektivního soutěžního prostředí o dané veřejné zakázky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výrazné </a:t>
            </a:r>
            <a:r>
              <a:rPr lang="cs-CZ" sz="2000" b="1" dirty="0"/>
              <a:t>narušení základních principů zadávání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nehospodárné vynakládání prostředků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netransparentnost znamená </a:t>
            </a:r>
            <a:r>
              <a:rPr lang="cs-CZ" sz="2000" b="1" dirty="0"/>
              <a:t>stupeň společenské škodlivosti velmi vysoký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7887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994173"/>
            <a:ext cx="11055019" cy="44177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80"/>
              </a:spcAft>
            </a:pPr>
            <a:r>
              <a:rPr lang="cs-CZ" sz="2000" i="1" dirty="0">
                <a:latin typeface="+mj-lt"/>
              </a:rPr>
              <a:t>V případě </a:t>
            </a:r>
            <a:r>
              <a:rPr lang="cs-CZ" sz="2000" b="1" i="1" dirty="0">
                <a:latin typeface="+mj-lt"/>
              </a:rPr>
              <a:t>(ne)uveřejnění na profilu zadavatele </a:t>
            </a:r>
            <a:r>
              <a:rPr lang="cs-CZ" sz="2000" i="1" dirty="0">
                <a:latin typeface="+mj-lt"/>
              </a:rPr>
              <a:t>v souladu se zákonem, stejně tak nepoužije-li přímo certifikovaný profil zadavatele, vzniká riziko </a:t>
            </a:r>
            <a:r>
              <a:rPr lang="cs-CZ" sz="2000" b="1" i="1" dirty="0">
                <a:latin typeface="+mj-lt"/>
              </a:rPr>
              <a:t>uložení pokuty za přestupek </a:t>
            </a:r>
            <a:r>
              <a:rPr lang="pl-PL" sz="2000" i="1" dirty="0">
                <a:latin typeface="+mj-lt"/>
              </a:rPr>
              <a:t>podle § </a:t>
            </a:r>
            <a:r>
              <a:rPr lang="pl-PL" sz="2000" b="1" i="1" dirty="0">
                <a:latin typeface="+mj-lt"/>
              </a:rPr>
              <a:t>268 odst. 1 písm. a) „že nedodrží pravidla stanovená tímto zákonem pro zadání veřejné zakázky</a:t>
            </a:r>
            <a:r>
              <a:rPr lang="cs-CZ" sz="2000" b="1" i="1" dirty="0">
                <a:latin typeface="+mj-lt"/>
              </a:rPr>
              <a:t>“</a:t>
            </a:r>
            <a:endParaRPr lang="cs-CZ" sz="2000" i="1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Dle ZZVZ</a:t>
            </a:r>
            <a:r>
              <a:rPr lang="cs-CZ" sz="2000" i="1" dirty="0">
                <a:latin typeface="+mj-lt"/>
              </a:rPr>
              <a:t> není uvedena samotná skutková podstata neuveřejnění kompletní zadávací dokumentace (</a:t>
            </a:r>
            <a:r>
              <a:rPr lang="cs-CZ" sz="2000" b="1" i="1" dirty="0">
                <a:latin typeface="+mj-lt"/>
              </a:rPr>
              <a:t>viz přestupky § 269</a:t>
            </a:r>
            <a:r>
              <a:rPr lang="cs-CZ" sz="2000" i="1" dirty="0">
                <a:latin typeface="+mj-lt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Jedná se „</a:t>
            </a:r>
            <a:r>
              <a:rPr lang="cs-CZ" sz="2000" b="1" i="1" dirty="0">
                <a:latin typeface="+mj-lt"/>
              </a:rPr>
              <a:t>pouze</a:t>
            </a:r>
            <a:r>
              <a:rPr lang="cs-CZ" sz="2000" i="1" dirty="0">
                <a:latin typeface="+mj-lt"/>
              </a:rPr>
              <a:t>“ o obecný delikt, spojený s nedodržením pravidel stanovených zákonem (</a:t>
            </a:r>
            <a:r>
              <a:rPr lang="cs-CZ" sz="2000" b="1" i="1" dirty="0">
                <a:latin typeface="+mj-lt"/>
              </a:rPr>
              <a:t>NSS 8 As 43/2019 – 40)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Uveřejnění ZD</a:t>
            </a:r>
            <a:r>
              <a:rPr lang="cs-CZ" sz="2000" i="1" dirty="0">
                <a:latin typeface="+mj-lt"/>
              </a:rPr>
              <a:t> je potřeba zajistit ve shodě s požadavky na vydání certifikátu k el. nástroji, v případě přezkumu postupu zadavatele lze pro konkrétní případ doložit znaleckým posudkem (</a:t>
            </a:r>
            <a:r>
              <a:rPr lang="cs-CZ" sz="2000" b="1" i="1" dirty="0">
                <a:latin typeface="+mj-lt"/>
              </a:rPr>
              <a:t>použití el. nástroje odpovídá podmínkám/náležitostem k vydání certifikátu)</a:t>
            </a:r>
            <a:endParaRPr lang="cs-CZ" sz="2000" i="1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Pokud by </a:t>
            </a:r>
            <a:r>
              <a:rPr lang="cs-CZ" sz="2000" b="1" i="1" dirty="0">
                <a:latin typeface="+mj-lt"/>
              </a:rPr>
              <a:t>nezveřejnění části ZD</a:t>
            </a:r>
            <a:r>
              <a:rPr lang="cs-CZ" sz="2000" i="1" dirty="0">
                <a:latin typeface="+mj-lt"/>
              </a:rPr>
              <a:t> na profilu zadavatele mělo nebo mohlo mít vliv na výběr dodavatele (</a:t>
            </a:r>
            <a:r>
              <a:rPr lang="cs-CZ" sz="2000" b="1" i="1" dirty="0">
                <a:latin typeface="+mj-lt"/>
              </a:rPr>
              <a:t>lze uložit pokutu do 10 % ceny veřejné zakázky, nebo do 20 000 000 Kč</a:t>
            </a:r>
            <a:r>
              <a:rPr lang="cs-CZ" sz="2000" i="1" dirty="0">
                <a:latin typeface="+mj-lt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cs-CZ" sz="2000" i="1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Obecná informační povinnost uveřejňování informací dle § 214 ZZVZ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220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315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cs-CZ" b="1" dirty="0"/>
              <a:t>Zadavatel nemusí zadat VZ v zadávacím řízení</a:t>
            </a:r>
          </a:p>
          <a:p>
            <a:pPr>
              <a:lnSpc>
                <a:spcPct val="112000"/>
              </a:lnSpc>
            </a:pPr>
            <a:endParaRPr lang="cs-CZ" b="1" dirty="0"/>
          </a:p>
          <a:p>
            <a:pPr>
              <a:spcAft>
                <a:spcPts val="600"/>
              </a:spcAft>
            </a:pPr>
            <a:r>
              <a:rPr lang="cs-CZ" dirty="0"/>
              <a:t>Písm. a) pokud by provedení zadávacího řízení ohrozilo ochranu základních bezpečnostních zájmů ČR</a:t>
            </a:r>
          </a:p>
          <a:p>
            <a:pPr>
              <a:spcAft>
                <a:spcPts val="600"/>
              </a:spcAft>
            </a:pPr>
            <a:r>
              <a:rPr lang="cs-CZ" dirty="0"/>
              <a:t>(</a:t>
            </a:r>
            <a:r>
              <a:rPr lang="cs-CZ" i="1" dirty="0"/>
              <a:t>obecné důvody avšak vykládány velmi restriktivně, které neumožňují provedení zadávacího řízení</a:t>
            </a:r>
            <a:r>
              <a:rPr lang="cs-CZ" dirty="0"/>
              <a:t>)</a:t>
            </a:r>
          </a:p>
          <a:p>
            <a:pPr>
              <a:spcAft>
                <a:spcPts val="600"/>
              </a:spcAft>
            </a:pPr>
            <a:r>
              <a:rPr lang="cs-CZ" dirty="0"/>
              <a:t>a současně </a:t>
            </a:r>
            <a:r>
              <a:rPr lang="cs-CZ" b="1" dirty="0"/>
              <a:t>nelze učinit takové opatření</a:t>
            </a:r>
            <a:r>
              <a:rPr lang="cs-CZ" dirty="0"/>
              <a:t>, které by provedení zadávacího řízení umožňovalo.</a:t>
            </a:r>
          </a:p>
          <a:p>
            <a:pPr>
              <a:spcAft>
                <a:spcPts val="600"/>
              </a:spcAft>
            </a:pPr>
            <a:r>
              <a:rPr lang="cs-CZ" dirty="0"/>
              <a:t>(</a:t>
            </a:r>
            <a:r>
              <a:rPr lang="cs-CZ" i="1" dirty="0"/>
              <a:t>specializované složky, ozbrojené složky, záchranné a havarijní služby</a:t>
            </a:r>
            <a:r>
              <a:rPr lang="cs-CZ" dirty="0"/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45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Úkoly zvláštní povahy </a:t>
            </a:r>
            <a:r>
              <a:rPr lang="cs-CZ" dirty="0"/>
              <a:t>vyhrazené speciálním složkám, úkolem je chránit základní bezpečnostní zájmy České republiky.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dirty="0"/>
              <a:t>specifická povaha zvláštních bezpečnostních opatření </a:t>
            </a:r>
          </a:p>
          <a:p>
            <a:pPr>
              <a:spcAft>
                <a:spcPts val="600"/>
              </a:spcAft>
            </a:pPr>
            <a:r>
              <a:rPr lang="cs-CZ" b="1" i="1" dirty="0"/>
              <a:t>brání realizaci standardního postupu zadání veřejných zakázek v zadávacích řízeních</a:t>
            </a:r>
          </a:p>
          <a:p>
            <a:pPr>
              <a:spcAft>
                <a:spcPts val="600"/>
              </a:spcAft>
            </a:pPr>
            <a:r>
              <a:rPr lang="cs-CZ" dirty="0"/>
              <a:t>Obecná výjimka </a:t>
            </a:r>
            <a:r>
              <a:rPr lang="cs-CZ" b="1" dirty="0"/>
              <a:t>možná dle § 29 písm. a) není standardním druhem zadávacího řízení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dirty="0"/>
              <a:t>nepožaduje se kvalifikace dodavatele, odpadá uveřejnění výsledku požadavky k</a:t>
            </a:r>
            <a:r>
              <a:rPr lang="pl-PL" i="1" dirty="0"/>
              <a:t>omunikace mezi zadavatelem a dodavatelem</a:t>
            </a:r>
            <a:r>
              <a:rPr lang="cs-CZ" i="1" dirty="0"/>
              <a:t> (§ 211)</a:t>
            </a:r>
          </a:p>
          <a:p>
            <a:pPr>
              <a:spcAft>
                <a:spcPts val="600"/>
              </a:spcAft>
            </a:pPr>
            <a:r>
              <a:rPr lang="cs-CZ" b="1" i="1" dirty="0"/>
              <a:t>není vázáno na utajované informace nebo jiný zákon k bezprostřednímu řešení krize</a:t>
            </a:r>
          </a:p>
        </p:txBody>
      </p:sp>
    </p:spTree>
    <p:extLst>
      <p:ext uri="{BB962C8B-B14F-4D97-AF65-F5344CB8AC3E}">
        <p14:creationId xmlns:p14="http://schemas.microsoft.com/office/powerpoint/2010/main" val="275773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4869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b="1" dirty="0"/>
              <a:t>Zadavatel nemusí zadat VZ v zadávacím řízení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800" dirty="0"/>
              <a:t>Písm. b) jestliže by došlo k vyzrazení utajované informace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800" dirty="0"/>
              <a:t>(</a:t>
            </a:r>
            <a:r>
              <a:rPr lang="cs-CZ" sz="1800" i="1" dirty="0"/>
              <a:t>zákon č. </a:t>
            </a:r>
            <a:r>
              <a:rPr lang="cs-CZ" sz="1800" b="1" i="1" dirty="0"/>
              <a:t>412/2005</a:t>
            </a:r>
            <a:r>
              <a:rPr lang="cs-CZ" sz="1800" i="1" dirty="0"/>
              <a:t> Sb., o ochraně utajovaných informací a o bezpečnostní způsobilosti, ve znění pozdějších předpisů</a:t>
            </a:r>
            <a:r>
              <a:rPr lang="cs-CZ" sz="1800" dirty="0"/>
              <a:t>)</a:t>
            </a:r>
          </a:p>
          <a:p>
            <a:pPr>
              <a:lnSpc>
                <a:spcPct val="112000"/>
              </a:lnSpc>
              <a:spcAft>
                <a:spcPts val="450"/>
              </a:spcAft>
            </a:pPr>
            <a:r>
              <a:rPr lang="cs-CZ" sz="1800" dirty="0"/>
              <a:t>1. uveřejněním oznámení o zahájení zadávacího řízení,</a:t>
            </a:r>
          </a:p>
          <a:p>
            <a:pPr>
              <a:lnSpc>
                <a:spcPct val="112000"/>
              </a:lnSpc>
              <a:spcAft>
                <a:spcPts val="450"/>
              </a:spcAft>
            </a:pPr>
            <a:r>
              <a:rPr lang="cs-CZ" sz="1800" dirty="0"/>
              <a:t>2. uveřejněním písemné výzvy k podání nabídek ve zjednodušeném podlimitním řízení, nebo</a:t>
            </a:r>
          </a:p>
          <a:p>
            <a:pPr>
              <a:lnSpc>
                <a:spcPct val="112000"/>
              </a:lnSpc>
              <a:spcAft>
                <a:spcPts val="450"/>
              </a:spcAft>
            </a:pPr>
            <a:r>
              <a:rPr lang="cs-CZ" sz="1800" dirty="0"/>
              <a:t>3. zpřístupněním nebo poskytnutím zadávací dokumentace, pokud </a:t>
            </a:r>
            <a:r>
              <a:rPr lang="cs-CZ" sz="1800" b="1" dirty="0"/>
              <a:t>nelze učinit opatření podle § 36 odst. 8</a:t>
            </a:r>
            <a:r>
              <a:rPr lang="cs-CZ" sz="1800" dirty="0"/>
              <a:t>, které by provedení zadávacího řízení umožňovalo.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79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Obecný institut ochrany </a:t>
            </a:r>
            <a:r>
              <a:rPr lang="cs-CZ" dirty="0"/>
              <a:t>důvěrné povahy informací dle § </a:t>
            </a:r>
            <a:r>
              <a:rPr lang="cs-CZ" b="1" dirty="0"/>
              <a:t>36 odst. 8</a:t>
            </a:r>
            <a:r>
              <a:rPr lang="cs-CZ" dirty="0"/>
              <a:t> ZZVZ: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dodavatel přijme přiměřená opatření k ochraně informací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důvěrné povahy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identifikace klientů, zdravotnické karty a smluvními závazky k mlčenlivosti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dirty="0"/>
              <a:t>Obecná výjimka </a:t>
            </a:r>
            <a:r>
              <a:rPr lang="cs-CZ" b="1" dirty="0"/>
              <a:t>možná dle § 29 písm. b), bod 1. – 3.</a:t>
            </a:r>
            <a:r>
              <a:rPr lang="cs-CZ" dirty="0"/>
              <a:t> ZZVZ; pokud hrozí porušení povinnosti při ochraně utajované informace: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 povahy informace nelze zpřístupnit k podání a přípravě nabídek (</a:t>
            </a:r>
            <a:r>
              <a:rPr lang="cs-CZ" i="1" dirty="0"/>
              <a:t>zpravidla rozhoduje NBÚ, NÚKIB</a:t>
            </a:r>
            <a:r>
              <a:rPr lang="cs-CZ" dirty="0"/>
              <a:t>)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zabezpečení / dispoziční plán budovy, ochranné prvky, čipy a jiné přístupové údaje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9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4330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b="1" dirty="0"/>
              <a:t>Zadavatel nemusí zadat VZ v zadávacím řízení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800" dirty="0"/>
              <a:t>Písm. c) jde-li o zadávání nebo plnění veřejné zakázky </a:t>
            </a:r>
            <a:r>
              <a:rPr lang="cs-CZ" sz="1800" b="1" dirty="0"/>
              <a:t>v rámci zvláštních bezpečnostních opatření</a:t>
            </a:r>
            <a:r>
              <a:rPr lang="cs-CZ" sz="1800" dirty="0"/>
              <a:t> stanovenými jinými právními předpisy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800" i="1" dirty="0"/>
              <a:t>(vyhlášení nouzového stavu a </a:t>
            </a:r>
            <a:r>
              <a:rPr lang="cs-CZ" sz="1800" b="1" i="1" dirty="0"/>
              <a:t>přijetí krizových opatření </a:t>
            </a:r>
            <a:r>
              <a:rPr lang="cs-CZ" sz="1800" i="1" dirty="0"/>
              <a:t>ve smyslu § 5 písm. a) až e) a § 6 zákona č. 240/2000 Sb. o krizovém řízní) 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800" dirty="0"/>
              <a:t>a současně </a:t>
            </a:r>
            <a:r>
              <a:rPr lang="cs-CZ" sz="1800" b="1" dirty="0"/>
              <a:t>nelze učinit takové opatření, které by provedení zadávacího řízení umožňovalo.</a:t>
            </a:r>
          </a:p>
          <a:p>
            <a:pPr algn="l"/>
            <a:r>
              <a:rPr lang="cs-CZ" b="1" dirty="0"/>
              <a:t>Rovná se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použití výjimky pro přímé nákupy 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podle ustanovení § </a:t>
            </a:r>
            <a:r>
              <a:rPr lang="pl-PL" sz="1800" b="1" i="0" u="none" strike="noStrike" baseline="0" dirty="0">
                <a:solidFill>
                  <a:srgbClr val="000000"/>
                </a:solidFill>
              </a:rPr>
              <a:t>29 písm. c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) ZZVZ; </a:t>
            </a:r>
            <a:r>
              <a:rPr lang="pl-PL" sz="1800" b="0" i="1" u="none" strike="noStrike" baseline="0" dirty="0">
                <a:solidFill>
                  <a:srgbClr val="000000"/>
                </a:solidFill>
              </a:rPr>
              <a:t>krizová opaření 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oblasti kybernetické bezpečnosti.</a:t>
            </a:r>
            <a:endParaRPr lang="cs-CZ" b="1" i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718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Aplikace nouzového </a:t>
            </a:r>
            <a:r>
              <a:rPr lang="cs-CZ" dirty="0"/>
              <a:t>stavu pro výjimky z veřejných zakázek: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zadavatel nemusí zadat veřejnou zakázku v zadávacím řízení, pokud existují zvláštní bezpečnostní opatření, stanovené jinými právními předpisy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800" b="1" i="1" u="none" strike="noStrike" baseline="0" dirty="0">
                <a:latin typeface="Arial" panose="020B0604020202020204" pitchFamily="34" charset="0"/>
              </a:rPr>
              <a:t>řešení mimořádných bezpečnostních situací nebo „ad hoc“ událostí ve stavu nouze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specifická povaha těchto zvláštních bezpečnostních opatření pak brání realizaci standardního postupu zadání veřejných zakázek v zadávacích řízeních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i="1" dirty="0">
                <a:latin typeface="Arial" panose="020B0604020202020204" pitchFamily="34" charset="0"/>
              </a:rPr>
              <a:t>ochrana zdraví a života občanů, osob IZS, lékařů, pacientů (kritické infrastruktury)</a:t>
            </a: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6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Omezená dostupnost – ZD (§ 96 odst. 2) a systém bezpečnosti (ISO)</a:t>
            </a:r>
            <a:endParaRPr lang="cs-CZ" sz="2400" dirty="0">
              <a:latin typeface="+mj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42121" y="1916831"/>
            <a:ext cx="3948904" cy="494116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§ 211 odst. 5 písm. a), b)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omezení </a:t>
            </a:r>
            <a:r>
              <a:rPr lang="cs-CZ" sz="2000" b="1" i="1" dirty="0"/>
              <a:t>technického charakteru nebo </a:t>
            </a:r>
            <a:r>
              <a:rPr lang="cs-CZ" sz="2000" i="1" dirty="0"/>
              <a:t>jako zvláštní formáty a licence)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potřeba speciálních elektronických formátů</a:t>
            </a:r>
            <a:r>
              <a:rPr lang="cs-CZ" sz="2000" i="1" dirty="0"/>
              <a:t> nebo programového vybavení a sdělení způsobu poskytnutí (např. BIM),příp. požadavků na zabezpečení.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např. – AČR </a:t>
            </a:r>
            <a:r>
              <a:rPr lang="cs-CZ" sz="2000" b="1" i="1" dirty="0"/>
              <a:t>ano/ne </a:t>
            </a:r>
            <a:r>
              <a:rPr lang="cs-CZ" sz="2000" i="1" dirty="0"/>
              <a:t>zajistit ochranu běžně dostupnými (EN) nástroji - §</a:t>
            </a:r>
            <a:r>
              <a:rPr lang="cs-CZ" sz="2000" b="1" i="1" dirty="0"/>
              <a:t> 103 odst. 3</a:t>
            </a:r>
            <a:endParaRPr lang="cs-CZ" sz="2000" i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EE8150-607C-CD15-F050-46A729EA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22" y="1985010"/>
            <a:ext cx="7516489" cy="2515319"/>
          </a:xfrm>
          <a:prstGeom prst="rect">
            <a:avLst/>
          </a:prstGeom>
        </p:spPr>
      </p:pic>
      <p:sp>
        <p:nvSpPr>
          <p:cNvPr id="15" name="Zástupný symbol pro obsah 3">
            <a:extLst>
              <a:ext uri="{FF2B5EF4-FFF2-40B4-BE49-F238E27FC236}">
                <a16:creationId xmlns:a16="http://schemas.microsoft.com/office/drawing/2014/main" id="{045099DF-3D89-BF84-2CCC-728B64BEC0DB}"/>
              </a:ext>
            </a:extLst>
          </p:cNvPr>
          <p:cNvSpPr txBox="1">
            <a:spLocks/>
          </p:cNvSpPr>
          <p:nvPr/>
        </p:nvSpPr>
        <p:spPr>
          <a:xfrm>
            <a:off x="4245322" y="4568507"/>
            <a:ext cx="7516489" cy="21465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II. obecné k </a:t>
            </a:r>
            <a:r>
              <a:rPr lang="cs-CZ" sz="2000" i="1" dirty="0"/>
              <a:t>§ </a:t>
            </a:r>
            <a:r>
              <a:rPr lang="cs-CZ" sz="2000" b="1" i="1" dirty="0"/>
              <a:t>36 odst. 8</a:t>
            </a:r>
            <a:r>
              <a:rPr lang="cs-CZ" sz="2000" i="1" dirty="0"/>
              <a:t> (projektová a jiná, např. zdravotnická dokumentace obsahuje </a:t>
            </a:r>
            <a:r>
              <a:rPr lang="cs-CZ" sz="2000" b="1" i="1" dirty="0"/>
              <a:t>citlivé a jiné údaje důvěrné povahy informací, </a:t>
            </a:r>
            <a:r>
              <a:rPr lang="cs-CZ" sz="2000" i="1" dirty="0"/>
              <a:t>popř. i zdrojových kódů (mlčenlivost, podpis).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III. </a:t>
            </a:r>
            <a:r>
              <a:rPr lang="cs-CZ" sz="2000" i="1" dirty="0"/>
              <a:t>§ </a:t>
            </a:r>
            <a:r>
              <a:rPr lang="cs-CZ" sz="2000" b="1" i="1" dirty="0"/>
              <a:t>104 písm. c)</a:t>
            </a:r>
            <a:r>
              <a:rPr lang="cs-CZ" sz="2000" dirty="0"/>
              <a:t> ZZVZ </a:t>
            </a:r>
            <a:r>
              <a:rPr lang="cs-CZ" sz="2000" i="1" dirty="0"/>
              <a:t>(doklad ke schopnosti dodavatele poskytnout ochranu utajovaných informací §</a:t>
            </a:r>
            <a:r>
              <a:rPr lang="cs-CZ" sz="2000" b="1" i="1" dirty="0"/>
              <a:t> 211 odst. 3 písm. d), srov. č. 412/2005 Sb., </a:t>
            </a:r>
            <a:r>
              <a:rPr lang="cs-CZ" sz="2000" i="1" dirty="0"/>
              <a:t>vč. osobního předání).</a:t>
            </a:r>
          </a:p>
        </p:txBody>
      </p:sp>
      <p:sp>
        <p:nvSpPr>
          <p:cNvPr id="19" name="Šipka doprava 4">
            <a:extLst>
              <a:ext uri="{FF2B5EF4-FFF2-40B4-BE49-F238E27FC236}">
                <a16:creationId xmlns:a16="http://schemas.microsoft.com/office/drawing/2014/main" id="{142B61E9-C317-E5D6-0D24-3B477D456666}"/>
              </a:ext>
            </a:extLst>
          </p:cNvPr>
          <p:cNvSpPr/>
          <p:nvPr/>
        </p:nvSpPr>
        <p:spPr>
          <a:xfrm>
            <a:off x="830660" y="6400800"/>
            <a:ext cx="3171825" cy="20040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32369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EED46418E3B4985E989554DF5F7EE" ma:contentTypeVersion="2" ma:contentTypeDescription="Create a new document." ma:contentTypeScope="" ma:versionID="b3be02dc82c670047a2c385aa468f5d5">
  <xsd:schema xmlns:xsd="http://www.w3.org/2001/XMLSchema" xmlns:xs="http://www.w3.org/2001/XMLSchema" xmlns:p="http://schemas.microsoft.com/office/2006/metadata/properties" xmlns:ns2="32f9d4db-9a40-4c42-84ef-fbae3d5d1c01" targetNamespace="http://schemas.microsoft.com/office/2006/metadata/properties" ma:root="true" ma:fieldsID="44650e6817cd49f265b3ac0ba229f05a" ns2:_="">
    <xsd:import namespace="32f9d4db-9a40-4c42-84ef-fbae3d5d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9d4db-9a40-4c42-84ef-fbae3d5d1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88464-A3C5-4B8F-B529-A35876CB88C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2f9d4db-9a40-4c42-84ef-fbae3d5d1c01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131B18-CD46-46EF-A8CF-1A287F086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9d4db-9a40-4c42-84ef-fbae3d5d1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DDEE2E-F2A0-482B-9261-B7E9B54B7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43882</TotalTime>
  <Words>4166</Words>
  <Application>Microsoft Office PowerPoint</Application>
  <PresentationFormat>Širokoúhlá obrazovka</PresentationFormat>
  <Paragraphs>264</Paragraphs>
  <Slides>35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MMR_klas</vt:lpstr>
      <vt:lpstr>Prezentace aplikace PowerPoint</vt:lpstr>
      <vt:lpstr>Uveřejňování informací o veřejných zakázkách (VZ)</vt:lpstr>
      <vt:lpstr>Transparentnost prostředkem zpětné přezkoumatelnosti úkonů zadavatele</vt:lpstr>
      <vt:lpstr>Přestupky při uveřejňování z hlediska závažnosti skutkové podstaty</vt:lpstr>
      <vt:lpstr>Obecná informační povinnost uveřejňování informací dle § 214 ZZVZ</vt:lpstr>
      <vt:lpstr>Obecné výjimky (§ 29) spojené s „nutným” omezením transparentnosti</vt:lpstr>
      <vt:lpstr>Obecné výjimky (§ 29) spojené s „nutným” omezením transparentnosti</vt:lpstr>
      <vt:lpstr>Obecné výjimky (§ 29) spojené s „nutným” omezením transparentnosti</vt:lpstr>
      <vt:lpstr>Omezená dostupnost – ZD (§ 96 odst. 2) a systém bezpečnosti (ISO)</vt:lpstr>
      <vt:lpstr>Zahájení zadávacího řízení - Podlimitní zjednodušené řízení (ZPŘ)</vt:lpstr>
      <vt:lpstr>Plnění uveřejňovacích povinností podle § 212 odst. 2 ZZVZ</vt:lpstr>
      <vt:lpstr>Nesplnění uveřejňovacích povinností a neplatnost smlouvy</vt:lpstr>
      <vt:lpstr>Náležitosti profilu zadavatele podle platné legislativy</vt:lpstr>
      <vt:lpstr>Základní informace o veřejné zakázce na profilu zadavatele  </vt:lpstr>
      <vt:lpstr>Funkcionality elektronických nástrojů podle vyhlášky č. 260/2016 Sb.</vt:lpstr>
      <vt:lpstr>Náležitosti profilu zadavatele podle platné legislativy</vt:lpstr>
      <vt:lpstr>Detail na profilu zadavatele dle metodiky k vyhlášce o uveřejňování</vt:lpstr>
      <vt:lpstr>Informace a dokumenty uveřejňované na profilu zadavatele</vt:lpstr>
      <vt:lpstr>Informace prostřednictvím PZ k zakázce rozdělené na části </vt:lpstr>
      <vt:lpstr>Žádost o vysvětlení, popř. změna / doplnění zadávací dokumentace</vt:lpstr>
      <vt:lpstr>Vysvětlení zadávací dokumentace</vt:lpstr>
      <vt:lpstr>Detail veřejné zakázky uveřejněné na profilu zadavatele </vt:lpstr>
      <vt:lpstr>Změna / doplnění zadávací dokumentace dle § 99</vt:lpstr>
      <vt:lpstr>Změna / doplnění zadávací dokumentace dle § 99</vt:lpstr>
      <vt:lpstr>Změna / doplnění zadávací dokumentace dle § 99</vt:lpstr>
      <vt:lpstr>Možnosti spolupráce zadavatelů k uveřejňování na profilu zadavatele</vt:lpstr>
      <vt:lpstr>Uveřejňovací povinnosti po uzavření smlouvy / ukončení řízení</vt:lpstr>
      <vt:lpstr>Oznámení o uzavření smlouvy: Zvláštní postupy – ČÁST ŠESTÁ </vt:lpstr>
      <vt:lpstr>F20 - Oznámení o změně  </vt:lpstr>
      <vt:lpstr>F20 - Oznámení o změně  </vt:lpstr>
      <vt:lpstr>Uveřejňovací povinnosti - Písemná zpráva zadavatele</vt:lpstr>
      <vt:lpstr>Publikace smlouvy dle Zákona o registru smluv (č. 340/2015 Sb.)</vt:lpstr>
      <vt:lpstr>Přestupky při uveřejňování § 269 ZZVZ</vt:lpstr>
      <vt:lpstr>Uveřejnění skutečně uhrazené ceny na základě § 219 odst. 3 ZZVZ</vt:lpstr>
      <vt:lpstr>DĚKUJI ZA POZORNOST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Lisá Kateřina</dc:creator>
  <cp:lastModifiedBy>Oktábec Ondřej</cp:lastModifiedBy>
  <cp:revision>908</cp:revision>
  <cp:lastPrinted>2021-02-19T14:16:51Z</cp:lastPrinted>
  <dcterms:created xsi:type="dcterms:W3CDTF">2018-12-10T12:00:39Z</dcterms:created>
  <dcterms:modified xsi:type="dcterms:W3CDTF">2023-06-20T13:52:51Z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0x010100A59EED46418E3B4985E989554DF5F7EE</vt:lpwstr>
  </property>
</Properties>
</file>