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9"/>
  </p:notesMasterIdLst>
  <p:handoutMasterIdLst>
    <p:handoutMasterId r:id="rId40"/>
  </p:handoutMasterIdLst>
  <p:sldIdLst>
    <p:sldId id="762" r:id="rId5"/>
    <p:sldId id="1763" r:id="rId6"/>
    <p:sldId id="1769" r:id="rId7"/>
    <p:sldId id="1771" r:id="rId8"/>
    <p:sldId id="1774" r:id="rId9"/>
    <p:sldId id="1775" r:id="rId10"/>
    <p:sldId id="1795" r:id="rId11"/>
    <p:sldId id="1773" r:id="rId12"/>
    <p:sldId id="1776" r:id="rId13"/>
    <p:sldId id="1772" r:id="rId14"/>
    <p:sldId id="1705" r:id="rId15"/>
    <p:sldId id="1777" r:id="rId16"/>
    <p:sldId id="1762" r:id="rId17"/>
    <p:sldId id="1784" r:id="rId18"/>
    <p:sldId id="1765" r:id="rId19"/>
    <p:sldId id="1766" r:id="rId20"/>
    <p:sldId id="1770" r:id="rId21"/>
    <p:sldId id="1786" r:id="rId22"/>
    <p:sldId id="1783" r:id="rId23"/>
    <p:sldId id="1792" r:id="rId24"/>
    <p:sldId id="1787" r:id="rId25"/>
    <p:sldId id="1788" r:id="rId26"/>
    <p:sldId id="1785" r:id="rId27"/>
    <p:sldId id="1778" r:id="rId28"/>
    <p:sldId id="1793" r:id="rId29"/>
    <p:sldId id="1794" r:id="rId30"/>
    <p:sldId id="1779" r:id="rId31"/>
    <p:sldId id="1780" r:id="rId32"/>
    <p:sldId id="1781" r:id="rId33"/>
    <p:sldId id="1782" r:id="rId34"/>
    <p:sldId id="1789" r:id="rId35"/>
    <p:sldId id="1790" r:id="rId36"/>
    <p:sldId id="1791" r:id="rId37"/>
    <p:sldId id="1760" r:id="rId3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94D433-369E-F200-AEE5-6B52E57E91F3}" name="Raška Marcel" initials="RM" userId="S::marcel.raska@mmr.cz::30750369-40a8-4252-bde1-35e4f1e4b79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0010" autoAdjust="0"/>
  </p:normalViewPr>
  <p:slideViewPr>
    <p:cSldViewPr>
      <p:cViewPr varScale="1">
        <p:scale>
          <a:sx n="113" d="100"/>
          <a:sy n="113" d="100"/>
        </p:scale>
        <p:origin x="1674"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21.06.2023</a:t>
            </a:fld>
            <a:endParaRPr lang="cs-CZ"/>
          </a:p>
        </p:txBody>
      </p:sp>
      <p:sp>
        <p:nvSpPr>
          <p:cNvPr id="4" name="Zástupný symbol pro zápatí 3"/>
          <p:cNvSpPr>
            <a:spLocks noGrp="1"/>
          </p:cNvSpPr>
          <p:nvPr>
            <p:ph type="ftr" sz="quarter" idx="2"/>
          </p:nvPr>
        </p:nvSpPr>
        <p:spPr>
          <a:xfrm>
            <a:off x="1"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21.06.2023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11</a:t>
            </a:fld>
            <a:endParaRPr lang="cs-CZ"/>
          </a:p>
        </p:txBody>
      </p:sp>
    </p:spTree>
    <p:extLst>
      <p:ext uri="{BB962C8B-B14F-4D97-AF65-F5344CB8AC3E}">
        <p14:creationId xmlns:p14="http://schemas.microsoft.com/office/powerpoint/2010/main" val="825773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21.06.2023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rasmar\Downloads\0242_6As__2000047_20220829124326-1.pdf" TargetMode="External"/><Relationship Id="rId2" Type="http://schemas.openxmlformats.org/officeDocument/2006/relationships/hyperlink" Target="https://www.uohs.cz/cs/verejne-zakazky/sbirky-rozhodnuti/detail-18429.html"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uohs.cz/cs/verejne-zakazky/sbirky-rozhodnuti/detail-18764.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uohs.cz/cs/verejne-zakazky/sbirky-rozhodnuti/detail-18809.html"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vyhledavac.nssoud.cz/?teaserFilledSearch=AND:soudsenatSID:20|AND:oznacenivecidelenesenat:62|AND:oznacenivecidelenerejstrikovaznackaSID:34|AND:oznacenivecideleneporadovecislo:15|AND:oznacenivecidelenerok:2009|AND:oznacenivecidelenecislojednaci:|AND:oznacenivecivcelku:"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www.uohs.cz/cs/verejne-zakazky/sbirky-rozhodnuti/detail-18240.html"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www.uohs.cz/cs/verejne-zakazky/sbirky-rozhodnuti/detail-16501.html"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www.uohs.cz/cs/verejne-zakazky/sbirky-rozhodnuti/detail-16743.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uohs.cz/cs/verejne-zakazky/sbirky-rozhodnuti/detail-16518.html"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www.uohs.cz/cs/verejne-zakazky/sbirky-rozhodnuti/detail-18210.htm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www.uohs.cz/cs/verejne-zakazky/sbirky-rozhodnuti/detail-18485.htm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www.uohs.cz/cs/verejne-zakazky/sbirky-rozhodnuti/detail-18077.htm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www.uohs.cz/cs/verejne-zakazky/sbirky-rozhodnuti/detail-18210.html"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s://www.uohs.cz/cs/verejne-zakazky/sbirky-rozhodnuti/detail-18057.html"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s://www.uohs.cz/cs/verejne-zakazky/sbirky-rozhodnuti/detail-18240.html"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www.uohs.cz/cs/verejne-zakazky/sbirky-rozhodnuti/detail-18809.html"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www.uohs.cz/cs/verejne-zakazky/sbirky-rozhodnuti/detail-17140.html"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www.uohs.cz/cs/verejne-zakazky/sbirky-rozhodnuti/detail-18640.html"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www.uohs.cz/cs/verejne-zakazky/sbirky-rozhodnuti/detail-18640.html"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www.uohs.cz/cs/verejne-zakazky/sbirky-rozhodnuti/detail-18640.htm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uohs.cz/cs/verejne-zakazky/sbirky-rozhodnuti/detail-16926.html" TargetMode="Externa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https://www.uohs.cz/cs/verejne-zakazky/sbirky-rozhodnuti/detail-18706.html"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www.uohs.cz/cs/verejne-zakazky/sbirky-rozhodnuti/detail-18057.html"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www.uohs.cz/cs/verejne-zakazky/sbirky-rozhodnuti/detail-17472.html"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www.uohs.cz/cs/verejne-zakazky/sbirky-rozhodnuti/detail-17472.html"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uohs.cz/cs/verejne-zakazky/sbirky-rozhodnuti/detail-16874.html"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uohs.cz/cs/verejne-zakazky/sbirky-rozhodnuti/detail-18764.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ww.uohs.cz/cs/verejne-zakazky/sbirky-rozhodnuti/detail-15113.html"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uohs.cz/cs/verejne-zakazky/sbirky-rozhodnuti/detail-18764.html"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Referenční zakázky</a:t>
            </a:r>
          </a:p>
          <a:p>
            <a:pPr marL="0" indent="0" algn="ctr">
              <a:buNone/>
            </a:pPr>
            <a:r>
              <a:rPr lang="cs-CZ" sz="1800" b="1" dirty="0">
                <a:solidFill>
                  <a:srgbClr val="000099"/>
                </a:solidFill>
              </a:rPr>
              <a:t>den s VZ 21. 6.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800" b="1" dirty="0">
                <a:latin typeface="Arial" panose="020B0604020202020204" pitchFamily="34" charset="0"/>
                <a:cs typeface="Arial" panose="020B0604020202020204" pitchFamily="34" charset="0"/>
              </a:rPr>
              <a:t>OBECNÉ POJMY</a:t>
            </a:r>
          </a:p>
          <a:p>
            <a:pPr marL="0" indent="0" algn="just">
              <a:buNone/>
            </a:pPr>
            <a:r>
              <a:rPr lang="cs-CZ" sz="1800" u="sng" dirty="0">
                <a:latin typeface="Arial" panose="020B0604020202020204" pitchFamily="34" charset="0"/>
                <a:cs typeface="Arial" panose="020B0604020202020204" pitchFamily="34" charset="0"/>
              </a:rPr>
              <a:t>ÚOHS – R0031/2018 „VD Labská, zvýšení retenční funkce rekonstrukcí spodních výpustí v obtokovém tunelu – stavební část – výkon technického dozoru objednatele (TDI)“ PM: 11. 5. 2018</a:t>
            </a:r>
            <a:r>
              <a:rPr lang="cs-CZ" sz="1800" dirty="0">
                <a:latin typeface="Arial" panose="020B0604020202020204" pitchFamily="34" charset="0"/>
                <a:cs typeface="Arial" panose="020B0604020202020204" pitchFamily="34" charset="0"/>
              </a:rPr>
              <a:t> </a:t>
            </a:r>
            <a:r>
              <a:rPr lang="cs-CZ" sz="1800" u="sng" dirty="0">
                <a:latin typeface="Arial" panose="020B0604020202020204" pitchFamily="34" charset="0"/>
                <a:cs typeface="Arial" panose="020B0604020202020204" pitchFamily="34" charset="0"/>
                <a:hlinkClick r:id="rId2"/>
              </a:rPr>
              <a:t>ZDE</a:t>
            </a:r>
            <a:r>
              <a:rPr lang="cs-CZ" sz="1800" u="sng" dirty="0">
                <a:latin typeface="Arial" panose="020B0604020202020204" pitchFamily="34" charset="0"/>
                <a:cs typeface="Arial" panose="020B0604020202020204" pitchFamily="34" charset="0"/>
              </a:rPr>
              <a:t> </a:t>
            </a:r>
          </a:p>
          <a:p>
            <a:pPr algn="just"/>
            <a:r>
              <a:rPr lang="cs-CZ" sz="1800" dirty="0">
                <a:latin typeface="Arial" panose="020B0604020202020204" pitchFamily="34" charset="0"/>
                <a:cs typeface="Arial" panose="020B0604020202020204" pitchFamily="34" charset="0"/>
              </a:rPr>
              <a:t>… ani slovní spojení „stavba obdobného charakteru“ použité zadavatelem v posuzovaném zadávacím řízení nelze označit za a priori nejasné a neurčité, jak se mylně domnívá navrhovatel. Naopak obecné pojmy užívané v zadávací dokumentaci je nutné vykládat v souvislosti s dalšími požadavky zadavatele a ve vztahu k zadávané zakázce. </a:t>
            </a:r>
          </a:p>
          <a:p>
            <a:pPr marL="0" indent="0" algn="just">
              <a:buNone/>
            </a:pPr>
            <a:endParaRPr lang="pl-PL" sz="1800" dirty="0">
              <a:latin typeface="Arial" panose="020B0604020202020204" pitchFamily="34" charset="0"/>
              <a:cs typeface="Arial" panose="020B0604020202020204" pitchFamily="34" charset="0"/>
            </a:endParaRPr>
          </a:p>
          <a:p>
            <a:pPr marL="0" indent="0" algn="just">
              <a:buNone/>
            </a:pPr>
            <a:r>
              <a:rPr lang="pl-PL" sz="1800" u="sng" dirty="0">
                <a:latin typeface="Arial" panose="020B0604020202020204" pitchFamily="34" charset="0"/>
                <a:cs typeface="Arial" panose="020B0604020202020204" pitchFamily="34" charset="0"/>
              </a:rPr>
              <a:t>Zrušeno rozsudkem NSS č. j. 6 As 242/2020-47 ze dne 26. 8. 2022</a:t>
            </a:r>
            <a:r>
              <a:rPr lang="pl-PL" sz="1800" dirty="0">
                <a:latin typeface="Arial" panose="020B0604020202020204" pitchFamily="34" charset="0"/>
                <a:cs typeface="Arial" panose="020B0604020202020204" pitchFamily="34" charset="0"/>
              </a:rPr>
              <a:t> </a:t>
            </a:r>
            <a:r>
              <a:rPr lang="cs-CZ" sz="1800" dirty="0">
                <a:latin typeface="Arial" panose="020B0604020202020204" pitchFamily="34" charset="0"/>
                <a:cs typeface="Arial" panose="020B0604020202020204" pitchFamily="34" charset="0"/>
                <a:hlinkClick r:id="rId3" action="ppaction://hlinkfile"/>
              </a:rPr>
              <a:t>ZDE</a:t>
            </a:r>
            <a:endParaRPr lang="cs-CZ" sz="1800" dirty="0">
              <a:latin typeface="Arial" panose="020B0604020202020204" pitchFamily="34" charset="0"/>
              <a:cs typeface="Arial" panose="020B0604020202020204" pitchFamily="34" charset="0"/>
            </a:endParaRPr>
          </a:p>
          <a:p>
            <a:pPr algn="just"/>
            <a:r>
              <a:rPr lang="cs-CZ" sz="1800" dirty="0">
                <a:latin typeface="Arial" panose="020B0604020202020204" pitchFamily="34" charset="0"/>
                <a:cs typeface="Arial" panose="020B0604020202020204" pitchFamily="34" charset="0"/>
              </a:rPr>
              <a:t>S ohledem na výše uvedené má Nejvyšší správní soud za to, že </a:t>
            </a:r>
            <a:r>
              <a:rPr lang="cs-CZ" sz="1800" dirty="0">
                <a:solidFill>
                  <a:srgbClr val="FF0000"/>
                </a:solidFill>
                <a:latin typeface="Arial" panose="020B0604020202020204" pitchFamily="34" charset="0"/>
                <a:cs typeface="Arial" panose="020B0604020202020204" pitchFamily="34" charset="0"/>
              </a:rPr>
              <a:t>zvolil-li zadavatel do zadávací dokumentace neurčitý pojem „stavba obdobného charakteru“, </a:t>
            </a:r>
            <a:r>
              <a:rPr lang="cs-CZ" sz="1800" dirty="0">
                <a:solidFill>
                  <a:srgbClr val="00B050"/>
                </a:solidFill>
                <a:latin typeface="Arial" panose="020B0604020202020204" pitchFamily="34" charset="0"/>
                <a:cs typeface="Arial" panose="020B0604020202020204" pitchFamily="34" charset="0"/>
              </a:rPr>
              <a:t>přičemž k jeho výkladu neposkytl dostatečné vodítko </a:t>
            </a:r>
            <a:r>
              <a:rPr lang="cs-CZ" sz="1800" dirty="0">
                <a:latin typeface="Arial" panose="020B0604020202020204" pitchFamily="34" charset="0"/>
                <a:cs typeface="Arial" panose="020B0604020202020204" pitchFamily="34" charset="0"/>
              </a:rPr>
              <a:t>(tím v nynější věci nebyla ani uveřejněná projektová dokumentace, jak soud vysvětlil výše), </a:t>
            </a:r>
            <a:r>
              <a:rPr lang="cs-CZ" sz="1800" dirty="0">
                <a:solidFill>
                  <a:srgbClr val="0070C0"/>
                </a:solidFill>
                <a:latin typeface="Arial" panose="020B0604020202020204" pitchFamily="34" charset="0"/>
                <a:cs typeface="Arial" panose="020B0604020202020204" pitchFamily="34" charset="0"/>
              </a:rPr>
              <a:t>je s ohledem na pravidlo vymezené v 36 odst. 3 ZZVZ, povinen zvolit takový výklad zadávacích podmínek</a:t>
            </a:r>
            <a:r>
              <a:rPr lang="cs-CZ" sz="1800" dirty="0">
                <a:latin typeface="Arial" panose="020B0604020202020204" pitchFamily="34" charset="0"/>
                <a:cs typeface="Arial" panose="020B0604020202020204" pitchFamily="34" charset="0"/>
              </a:rPr>
              <a:t>, </a:t>
            </a:r>
            <a:r>
              <a:rPr lang="cs-CZ" sz="1800" dirty="0">
                <a:solidFill>
                  <a:srgbClr val="C49500"/>
                </a:solidFill>
                <a:latin typeface="Arial" panose="020B0604020202020204" pitchFamily="34" charset="0"/>
                <a:cs typeface="Arial" panose="020B0604020202020204" pitchFamily="34" charset="0"/>
              </a:rPr>
              <a:t>který umožní účast v zadávacím řízení co nejširšímu okruhu uchazečů o veřejnou zakázku. </a:t>
            </a:r>
            <a:r>
              <a:rPr lang="cs-CZ" sz="1800" dirty="0">
                <a:latin typeface="Arial" panose="020B0604020202020204" pitchFamily="34" charset="0"/>
                <a:cs typeface="Arial" panose="020B0604020202020204" pitchFamily="34" charset="0"/>
              </a:rPr>
              <a:t>Výklad použitý zadavatelem, resp. hodnotící komisí, který vedl k vyloučení stěžovatelky ze zadávacího řízení, byl však v kontextu okolností případu nastíněných výše nepřiměřeně restriktivní. Za takové situace neměla být stěžovatelka pro nesplnění technického kvalifikačního kritéria vyloučena.</a:t>
            </a:r>
          </a:p>
        </p:txBody>
      </p:sp>
    </p:spTree>
    <p:extLst>
      <p:ext uri="{BB962C8B-B14F-4D97-AF65-F5344CB8AC3E}">
        <p14:creationId xmlns:p14="http://schemas.microsoft.com/office/powerpoint/2010/main" val="3789360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4624"/>
            <a:ext cx="9108504" cy="6813376"/>
          </a:xfr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17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OBECNÉ POJMY</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17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ÚOHS – R0006/2023/VZ „Rekonstrukce administrativní části areálu Emauzy“, PM: 6. 3. 2023</a:t>
            </a:r>
            <a:r>
              <a:rPr kumimoji="0" lang="cs-CZ"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cs-CZ" sz="17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ZDE</a:t>
            </a:r>
            <a:r>
              <a:rPr kumimoji="0" lang="cs-CZ"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To ale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 priori neznamená, že by zadavatelé nemohli referenci stavbou občanské vybavenosti v žádném případě požadovat. </a:t>
            </a:r>
            <a:r>
              <a:rPr lang="cs-CZ" sz="1900" dirty="0">
                <a:effectLst/>
                <a:latin typeface="Arial" panose="020B0604020202020204" pitchFamily="34" charset="0"/>
                <a:ea typeface="Calibri" panose="020F0502020204030204" pitchFamily="34" charset="0"/>
                <a:cs typeface="Times New Roman" panose="02020603050405020304" pitchFamily="18" charset="0"/>
              </a:rPr>
              <a:t>(…) Z požadavku na technickou kvalifikaci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však musí být zřejmé, proč je právě takto zvolené kritérium tím potřebným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zadavatel musí být schopen odůvodnit, proč nemohl zvolit kritérium obecnější</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Lze tedy konstatovat,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účel či určení stavby nutně neimplikuje</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se bude jednat právě o stavbu přinášející dodavateli potřebné zkušenosti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zadavateli informaci o skutečné kvalifikaci dodavatele ve vztahu k předmětu plnění. </a:t>
            </a:r>
            <a:r>
              <a:rPr lang="cs-CZ" sz="1900" dirty="0">
                <a:effectLst/>
                <a:latin typeface="Arial" panose="020B0604020202020204" pitchFamily="34" charset="0"/>
                <a:ea typeface="Calibri" panose="020F0502020204030204" pitchFamily="34" charset="0"/>
                <a:cs typeface="Times New Roman" panose="02020603050405020304" pitchFamily="18" charset="0"/>
              </a:rPr>
              <a:t>Zadavatelova potřeba ověřit schopnost realizovat stavební část předmětu veřejné zakázky tedy nemusí být vždy naplněna zkušeností s realizací stavby občanské vybavenosti a zároveň si lze představit situace, kdy spíše bude naplněna předložením zkušenosti se stavbou jiného účelu. </a:t>
            </a:r>
          </a:p>
          <a:p>
            <a:pPr algn="just">
              <a:lnSpc>
                <a:spcPct val="107000"/>
              </a:lnSpc>
              <a:spcAft>
                <a:spcPts val="800"/>
              </a:spcAft>
            </a:pPr>
            <a:r>
              <a:rPr lang="cs-CZ" sz="1900" dirty="0">
                <a:latin typeface="Arial" panose="020B0604020202020204" pitchFamily="34" charset="0"/>
                <a:ea typeface="Calibri" panose="020F0502020204030204" pitchFamily="34" charset="0"/>
                <a:cs typeface="Times New Roman" panose="02020603050405020304" pitchFamily="18" charset="0"/>
              </a:rPr>
              <a:t>(</a:t>
            </a:r>
            <a:r>
              <a:rPr lang="cs-CZ" sz="1900" dirty="0">
                <a:effectLst/>
                <a:latin typeface="Arial" panose="020B0604020202020204" pitchFamily="34" charset="0"/>
                <a:ea typeface="Calibri" panose="020F0502020204030204" pitchFamily="34" charset="0"/>
                <a:cs typeface="Times New Roman" panose="02020603050405020304" pitchFamily="18" charset="0"/>
              </a:rPr>
              <a:t>…) požadavek na referenci stavbou občanské vybavenosti není napadeným rozhodnutím bez dalšího vyloučen, tedy není zakázáno jej využívat. Nelze jej však používat tak, jak to činí v právě řešeném případě zadavatel, tj. fakticky jako generální klauzuli kvalifikovanosti dodavatele, ačkoliv není schopen definovat potřebu, kterou tímto požadavkem chce pokrýt, jakou konkrétní schopnost zadavatele tím ověřuje. </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45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800" b="1" dirty="0">
                <a:latin typeface="Arial" panose="020B0604020202020204" pitchFamily="34" charset="0"/>
                <a:cs typeface="Arial" panose="020B0604020202020204" pitchFamily="34" charset="0"/>
              </a:rPr>
              <a:t>OBECNÉ POJMY</a:t>
            </a:r>
          </a:p>
          <a:p>
            <a:pPr marL="0" indent="0" algn="just">
              <a:buNone/>
            </a:pPr>
            <a:r>
              <a:rPr lang="cs-CZ" sz="1800" u="sng" dirty="0">
                <a:latin typeface="Arial" panose="020B0604020202020204" pitchFamily="34" charset="0"/>
                <a:cs typeface="Arial" panose="020B0604020202020204" pitchFamily="34" charset="0"/>
              </a:rPr>
              <a:t>ÚOHS – S0625/2022/VZ „Kanalizace Podlesí-Petřvald, II. etapa“, PM: 29. 3. 2023</a:t>
            </a:r>
            <a:r>
              <a:rPr lang="cs-CZ" sz="1800" dirty="0">
                <a:latin typeface="Arial" panose="020B0604020202020204" pitchFamily="34" charset="0"/>
                <a:cs typeface="Arial" panose="020B0604020202020204" pitchFamily="34" charset="0"/>
              </a:rPr>
              <a:t>  </a:t>
            </a:r>
            <a:r>
              <a:rPr lang="cs-CZ" sz="1800" dirty="0">
                <a:latin typeface="Arial" panose="020B0604020202020204" pitchFamily="34" charset="0"/>
                <a:cs typeface="Arial" panose="020B0604020202020204" pitchFamily="34" charset="0"/>
                <a:hlinkClick r:id="rId2"/>
              </a:rPr>
              <a:t>ZDE</a:t>
            </a:r>
            <a:endParaRPr lang="cs-CZ" sz="1800" dirty="0">
              <a:latin typeface="Arial" panose="020B0604020202020204" pitchFamily="34" charset="0"/>
              <a:cs typeface="Arial" panose="020B0604020202020204" pitchFamily="34" charset="0"/>
            </a:endParaRPr>
          </a:p>
          <a:p>
            <a:pPr marL="0" indent="0" algn="just">
              <a:buNone/>
            </a:pPr>
            <a:endParaRPr lang="cs-CZ" sz="1800" dirty="0">
              <a:latin typeface="Arial" panose="020B0604020202020204" pitchFamily="34" charset="0"/>
              <a:cs typeface="Arial" panose="020B0604020202020204" pitchFamily="34"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Arial" panose="020B0604020202020204" pitchFamily="34" charset="0"/>
              </a:rPr>
              <a:t>Úřad v obecné rovině zdůrazňuje, že vymezení předmětu veřejné zakázky by se vždy mělo odvíjet od reálných potřeb zadavatele, a zadavatel má tedy právo si při dodržení všech ustanovení zákona a zásad zadávání veřejných zakázek nastavit v zadávací dokumentaci takové podmínky technické kvalifikace, které jeho potřebám a předmětu veřejné zakázky odpovídají. Pokud tedy zadavatel na základě svých potřeb a předmětu veřejné zakázky, který v návaznosti na tyto potřeby definoval v zadávací dokumentaci, shledal, že je nutné, aby mu potenciální dodavatelé v rámci prokazování technické kvalifikace prokázali svou zkušenost s realizací tlakové kanalizace „v užším smyslu“, měl právo si zadávací podmínky tímto způsobem nastavit. Jak je však Úřadu ze zjištěných skutečností zřejmé, zadavatel zadávací podmínky stanovil tak, že z nich tento jeho požadavek jednoznačně nevyplýval. </a:t>
            </a:r>
            <a:r>
              <a:rPr lang="cs-CZ"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Zadavatel je proto povinen akceptovat reference odpovídající výkladu předmětné zadávací podmínky, který sice sám nezastává</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ale který je v kontextu nejednoznačně nastavené formulace dané zadávací podmínky objektivně možný a přípustný</a:t>
            </a:r>
            <a:r>
              <a:rPr lang="cs-CZ" sz="1800" dirty="0">
                <a:effectLst/>
                <a:latin typeface="Arial" panose="020B0604020202020204" pitchFamily="34" charset="0"/>
                <a:ea typeface="Calibri" panose="020F0502020204030204" pitchFamily="34" charset="0"/>
                <a:cs typeface="Arial" panose="020B0604020202020204" pitchFamily="34" charset="0"/>
              </a:rPr>
              <a:t>, což je v posuzovaném případě konkrétně výklad, že předmětná zadávací podmínka je požadavkem na realizaci tlakové kanalizace „v širším smyslu“ a pro její splnění postačí předložení reference, v rámci níž byl realizován výtlak z čerpací stanice v délce 1000 metrů. </a:t>
            </a:r>
            <a:endParaRPr lang="cs-CZ" sz="1800" b="1" dirty="0">
              <a:latin typeface="Arial" panose="020B0604020202020204" pitchFamily="34" charset="0"/>
              <a:cs typeface="Arial" panose="020B0604020202020204" pitchFamily="34" charset="0"/>
            </a:endParaRPr>
          </a:p>
          <a:p>
            <a:pPr algn="just"/>
            <a:endParaRPr lang="cs-CZ" sz="1400" dirty="0"/>
          </a:p>
        </p:txBody>
      </p:sp>
    </p:spTree>
    <p:extLst>
      <p:ext uri="{BB962C8B-B14F-4D97-AF65-F5344CB8AC3E}">
        <p14:creationId xmlns:p14="http://schemas.microsoft.com/office/powerpoint/2010/main" val="4050897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ctr">
              <a:buNone/>
            </a:pPr>
            <a:r>
              <a:rPr lang="cs-CZ" sz="2100" b="1" dirty="0">
                <a:latin typeface="Arial" panose="020B0604020202020204" pitchFamily="34" charset="0"/>
                <a:cs typeface="Arial" panose="020B0604020202020204" pitchFamily="34" charset="0"/>
              </a:rPr>
              <a:t>RELEVANTNÍ TRH</a:t>
            </a:r>
          </a:p>
          <a:p>
            <a:pPr marL="0" indent="0" algn="just">
              <a:buNone/>
            </a:pPr>
            <a:r>
              <a:rPr lang="cs-CZ" sz="2100" u="sng" dirty="0">
                <a:latin typeface="Arial" panose="020B0604020202020204" pitchFamily="34" charset="0"/>
                <a:cs typeface="Arial" panose="020B0604020202020204" pitchFamily="34" charset="0"/>
              </a:rPr>
              <a:t>KS - 62 Ca 15/2009 – 71 ze dne 10. 3. 2011 „Měření rychlosti a monitorování průjezdů na červené světlo“</a:t>
            </a:r>
            <a:r>
              <a:rPr lang="cs-CZ" sz="2100" dirty="0">
                <a:latin typeface="Arial" panose="020B0604020202020204" pitchFamily="34" charset="0"/>
                <a:cs typeface="Arial" panose="020B0604020202020204" pitchFamily="34" charset="0"/>
              </a:rPr>
              <a:t> </a:t>
            </a:r>
            <a:r>
              <a:rPr lang="cs-CZ" sz="2100" u="sng" dirty="0">
                <a:latin typeface="Arial" panose="020B0604020202020204" pitchFamily="34" charset="0"/>
                <a:cs typeface="Arial" panose="020B0604020202020204" pitchFamily="34" charset="0"/>
                <a:hlinkClick r:id="rId2"/>
              </a:rPr>
              <a:t>ZDE</a:t>
            </a:r>
            <a:endParaRPr lang="cs-CZ" sz="2100" u="sng" dirty="0">
              <a:latin typeface="Arial" panose="020B0604020202020204" pitchFamily="34" charset="0"/>
              <a:cs typeface="Arial" panose="020B0604020202020204" pitchFamily="34" charset="0"/>
            </a:endParaRPr>
          </a:p>
          <a:p>
            <a:pPr marL="0" indent="0" algn="just">
              <a:buNone/>
            </a:pPr>
            <a:endParaRPr lang="cs-CZ" sz="2100" u="sng" dirty="0">
              <a:latin typeface="Arial" panose="020B0604020202020204" pitchFamily="34" charset="0"/>
              <a:cs typeface="Arial" panose="020B0604020202020204" pitchFamily="34" charset="0"/>
            </a:endParaRPr>
          </a:p>
          <a:p>
            <a:pPr algn="just"/>
            <a:r>
              <a:rPr lang="cs-CZ" sz="2100" dirty="0">
                <a:latin typeface="Arial" panose="020B0604020202020204" pitchFamily="34" charset="0"/>
                <a:cs typeface="Arial" panose="020B0604020202020204" pitchFamily="34" charset="0"/>
              </a:rPr>
              <a:t>Žalovaný předně nepochybil, pokud při hodnocení tohoto zadavatelova požadavku vycházel z počtu uchazečů, kteří kvalifikaci mohou splnit. </a:t>
            </a:r>
          </a:p>
          <a:p>
            <a:pPr algn="just"/>
            <a:r>
              <a:rPr lang="cs-CZ" sz="2100" dirty="0">
                <a:latin typeface="Arial" panose="020B0604020202020204" pitchFamily="34" charset="0"/>
                <a:cs typeface="Arial" panose="020B0604020202020204" pitchFamily="34" charset="0"/>
              </a:rPr>
              <a:t>Je správná jeho úvaha, že podmínka promítající se do kvalifikačních předpokladů, která se na jednom trhu může jevit jako odůvodněná, přiměřená a v souladu se ZVZ, může na jiném trhu vykazovat výrazně diskriminační charakter, a to typicky na trhu, který teprve vzniká a na kterém se jednotliví dodavatelé teprve etablují. </a:t>
            </a:r>
          </a:p>
          <a:p>
            <a:pPr algn="just"/>
            <a:r>
              <a:rPr lang="cs-CZ" sz="2100" dirty="0">
                <a:solidFill>
                  <a:srgbClr val="FF0000"/>
                </a:solidFill>
                <a:latin typeface="Arial" panose="020B0604020202020204" pitchFamily="34" charset="0"/>
                <a:cs typeface="Arial" panose="020B0604020202020204" pitchFamily="34" charset="0"/>
              </a:rPr>
              <a:t>Jestliže tedy žalovaný požadavek zadavatele na předložení seznamu významných služeb poskytnutých dodavatelem v posledních třech letech </a:t>
            </a:r>
            <a:r>
              <a:rPr lang="cs-CZ" sz="2100" dirty="0">
                <a:solidFill>
                  <a:srgbClr val="00B050"/>
                </a:solidFill>
                <a:latin typeface="Arial" panose="020B0604020202020204" pitchFamily="34" charset="0"/>
                <a:cs typeface="Arial" panose="020B0604020202020204" pitchFamily="34" charset="0"/>
              </a:rPr>
              <a:t>posuzoval právě s ohledem na podmínky panující na trhu (především to, že jde o trh relativně „mladý“), </a:t>
            </a:r>
            <a:r>
              <a:rPr lang="cs-CZ" sz="2100" dirty="0">
                <a:solidFill>
                  <a:srgbClr val="0070C0"/>
                </a:solidFill>
                <a:latin typeface="Arial" panose="020B0604020202020204" pitchFamily="34" charset="0"/>
                <a:cs typeface="Arial" panose="020B0604020202020204" pitchFamily="34" charset="0"/>
              </a:rPr>
              <a:t>na počet aktivních dodavatelů na trhu </a:t>
            </a:r>
            <a:r>
              <a:rPr lang="cs-CZ" sz="2100" dirty="0">
                <a:solidFill>
                  <a:srgbClr val="C49500"/>
                </a:solidFill>
                <a:latin typeface="Arial" panose="020B0604020202020204" pitchFamily="34" charset="0"/>
                <a:cs typeface="Arial" panose="020B0604020202020204" pitchFamily="34" charset="0"/>
              </a:rPr>
              <a:t>a na to, komu byly v minulosti zadány veřejné zakázky obdobného charakteru, </a:t>
            </a:r>
            <a:r>
              <a:rPr lang="cs-CZ" sz="2100" dirty="0">
                <a:solidFill>
                  <a:srgbClr val="7030A0"/>
                </a:solidFill>
                <a:latin typeface="Arial" panose="020B0604020202020204" pitchFamily="34" charset="0"/>
                <a:cs typeface="Arial" panose="020B0604020202020204" pitchFamily="34" charset="0"/>
              </a:rPr>
              <a:t>pak postupoval způsobem, který zdejší soud považuje za správný, plně odpovídající smyslu přezkumu podle ZVZ.</a:t>
            </a:r>
          </a:p>
        </p:txBody>
      </p:sp>
    </p:spTree>
    <p:extLst>
      <p:ext uri="{BB962C8B-B14F-4D97-AF65-F5344CB8AC3E}">
        <p14:creationId xmlns:p14="http://schemas.microsoft.com/office/powerpoint/2010/main" val="359722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ctr">
              <a:buNone/>
            </a:pPr>
            <a:r>
              <a:rPr lang="cs-CZ" sz="2000" b="1" dirty="0">
                <a:latin typeface="Arial" panose="020B0604020202020204" pitchFamily="34" charset="0"/>
                <a:cs typeface="Arial" panose="020B0604020202020204" pitchFamily="34" charset="0"/>
              </a:rPr>
              <a:t>RELEVANTNÍ TRH</a:t>
            </a:r>
          </a:p>
          <a:p>
            <a:pPr marL="0" indent="0" algn="just">
              <a:buNone/>
            </a:pPr>
            <a:r>
              <a:rPr lang="cs-CZ" sz="2000" u="sng" dirty="0">
                <a:latin typeface="Arial" panose="020B0604020202020204" pitchFamily="34" charset="0"/>
                <a:cs typeface="Arial" panose="020B0604020202020204" pitchFamily="34" charset="0"/>
              </a:rPr>
              <a:t>ÚOHS-S0110/2022/VZ, potvrzeno ÚOHS-R0066/2022/VZ „REKO SA Židenice“, PM: 18. 7. 2022</a:t>
            </a:r>
            <a:r>
              <a:rPr lang="cs-CZ" sz="2000"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hlinkClick r:id="rId2"/>
              </a:rPr>
              <a:t>ZDE</a:t>
            </a:r>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 souvislosti s právě uvedeným Úřad považuje za nutné rovněž konstatovat, že </a:t>
            </a:r>
            <a:r>
              <a:rPr lang="cs-CZ" sz="2000" dirty="0">
                <a:solidFill>
                  <a:srgbClr val="FF0000"/>
                </a:solidFill>
                <a:latin typeface="Arial" panose="020B0604020202020204" pitchFamily="34" charset="0"/>
                <a:cs typeface="Arial" panose="020B0604020202020204" pitchFamily="34" charset="0"/>
              </a:rPr>
              <a:t>požadoval-li zadavatel k prokázání technické kvalifikace předložení minimálně šesti referenčních zakázek, z nichž minimálně tři musely být realizovány formou D &amp; B, a to minimálně od dokumentace pro vydání stavebního povolení – DSP</a:t>
            </a:r>
            <a:r>
              <a:rPr lang="cs-CZ" sz="2000" dirty="0">
                <a:latin typeface="Arial" panose="020B0604020202020204" pitchFamily="34" charset="0"/>
                <a:cs typeface="Arial" panose="020B0604020202020204" pitchFamily="34" charset="0"/>
              </a:rPr>
              <a:t>, </a:t>
            </a:r>
            <a:r>
              <a:rPr lang="cs-CZ" sz="2000" dirty="0">
                <a:solidFill>
                  <a:srgbClr val="00B050"/>
                </a:solidFill>
                <a:latin typeface="Arial" panose="020B0604020202020204" pitchFamily="34" charset="0"/>
                <a:cs typeface="Arial" panose="020B0604020202020204" pitchFamily="34" charset="0"/>
              </a:rPr>
              <a:t>pak takto nastavenou podmínku lze považovat za další ztížení prokazování technické kvalifikace pro dodavatele</a:t>
            </a:r>
            <a:r>
              <a:rPr lang="cs-CZ" sz="2000" dirty="0">
                <a:latin typeface="Arial" panose="020B0604020202020204" pitchFamily="34" charset="0"/>
                <a:cs typeface="Arial" panose="020B0604020202020204" pitchFamily="34" charset="0"/>
              </a:rPr>
              <a:t>. </a:t>
            </a:r>
          </a:p>
          <a:p>
            <a:pPr algn="just"/>
            <a:r>
              <a:rPr lang="cs-CZ" sz="2000" dirty="0">
                <a:latin typeface="Arial" panose="020B0604020202020204" pitchFamily="34" charset="0"/>
                <a:cs typeface="Arial" panose="020B0604020202020204" pitchFamily="34" charset="0"/>
              </a:rPr>
              <a:t>Realizaci veřejných zakázek metodou D &amp; B je dle názoru Úřadu stále nutné vnímat jako rozvíjející se trend posledních let, přičemž stále není možné konstatovat, že by se v zadavatelském prostření jednalo v případě využívání této metody o „denní rutinu“. Jinými slovy, </a:t>
            </a:r>
            <a:r>
              <a:rPr lang="cs-CZ" sz="2000" dirty="0">
                <a:solidFill>
                  <a:srgbClr val="0070C0"/>
                </a:solidFill>
                <a:latin typeface="Arial" panose="020B0604020202020204" pitchFamily="34" charset="0"/>
                <a:cs typeface="Arial" panose="020B0604020202020204" pitchFamily="34" charset="0"/>
              </a:rPr>
              <a:t>ačkoliv je zřejmé, že veřejných zakázek realizovaných formou D &amp; B je stále více</a:t>
            </a:r>
            <a:r>
              <a:rPr lang="cs-CZ" sz="2000" dirty="0">
                <a:latin typeface="Arial" panose="020B0604020202020204" pitchFamily="34" charset="0"/>
                <a:cs typeface="Arial" panose="020B0604020202020204" pitchFamily="34" charset="0"/>
              </a:rPr>
              <a:t>, </a:t>
            </a:r>
            <a:r>
              <a:rPr lang="cs-CZ" sz="2000" dirty="0">
                <a:solidFill>
                  <a:srgbClr val="C49500"/>
                </a:solidFill>
                <a:latin typeface="Arial" panose="020B0604020202020204" pitchFamily="34" charset="0"/>
                <a:cs typeface="Arial" panose="020B0604020202020204" pitchFamily="34" charset="0"/>
              </a:rPr>
              <a:t>a tudíž i možnost získání příslušných referencí pozvolna narůstá</a:t>
            </a:r>
            <a:r>
              <a:rPr lang="cs-CZ" sz="2000" dirty="0">
                <a:latin typeface="Arial" panose="020B0604020202020204" pitchFamily="34" charset="0"/>
                <a:cs typeface="Arial" panose="020B0604020202020204" pitchFamily="34" charset="0"/>
              </a:rPr>
              <a:t>, </a:t>
            </a:r>
            <a:r>
              <a:rPr lang="cs-CZ" sz="2000" dirty="0">
                <a:solidFill>
                  <a:srgbClr val="7030A0"/>
                </a:solidFill>
                <a:latin typeface="Arial" panose="020B0604020202020204" pitchFamily="34" charset="0"/>
                <a:cs typeface="Arial" panose="020B0604020202020204" pitchFamily="34" charset="0"/>
              </a:rPr>
              <a:t>jejich počet je stále značně omezený.</a:t>
            </a:r>
            <a:r>
              <a:rPr lang="cs-CZ" sz="2000" dirty="0">
                <a:latin typeface="Arial" panose="020B0604020202020204" pitchFamily="34" charset="0"/>
                <a:cs typeface="Arial" panose="020B0604020202020204" pitchFamily="34" charset="0"/>
              </a:rPr>
              <a:t> Shora specifikována podmínka minimálně tří referenčních zakázek realizovaných formou D &amp; B tak představuje další výrazné ztížení možnosti dodavatelů prokázat technickou kvalifikaci v rámci předmětné veřejné zakázky. (85)</a:t>
            </a:r>
          </a:p>
          <a:p>
            <a:pPr algn="just"/>
            <a:endParaRPr lang="cs-CZ" sz="1400" dirty="0"/>
          </a:p>
        </p:txBody>
      </p:sp>
    </p:spTree>
    <p:extLst>
      <p:ext uri="{BB962C8B-B14F-4D97-AF65-F5344CB8AC3E}">
        <p14:creationId xmlns:p14="http://schemas.microsoft.com/office/powerpoint/2010/main" val="3759546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ctr">
              <a:buNone/>
            </a:pPr>
            <a:r>
              <a:rPr lang="cs-CZ" sz="2000" b="1" dirty="0"/>
              <a:t>RÁMCOVÁ DOHODA</a:t>
            </a:r>
          </a:p>
          <a:p>
            <a:pPr marL="0" indent="0" algn="just">
              <a:buNone/>
            </a:pPr>
            <a:r>
              <a:rPr lang="cs-CZ" sz="2000" u="sng" dirty="0"/>
              <a:t>ÚOHS - R0214/2019/VZ „19014 – Kosení travních porostů v MSK“, PM: 30. 1. 2020</a:t>
            </a:r>
            <a:r>
              <a:rPr lang="cs-CZ" sz="2000" dirty="0"/>
              <a:t> </a:t>
            </a:r>
            <a:r>
              <a:rPr lang="cs-CZ" sz="2000" u="sng" dirty="0">
                <a:hlinkClick r:id="rId2"/>
              </a:rPr>
              <a:t>ZDE</a:t>
            </a:r>
            <a:endParaRPr lang="cs-CZ" sz="2000" u="sng" dirty="0"/>
          </a:p>
          <a:p>
            <a:pPr algn="just"/>
            <a:r>
              <a:rPr lang="cs-CZ" sz="2000" dirty="0"/>
              <a:t>Podstatou referencí však není ověření schopnosti dodavatele vysoutěžit veřejnou zakázku (tedy činnost související se zadávacím řízením), nýbrž schopnost tuto veřejnou zakázku bezproblémově plnit (tedy dodržení smluvních povinností). Jak již bylo řečeno, </a:t>
            </a:r>
            <a:r>
              <a:rPr lang="cs-CZ" sz="2000" dirty="0">
                <a:solidFill>
                  <a:srgbClr val="FF0000"/>
                </a:solidFill>
              </a:rPr>
              <a:t>jednotlivá plnění uskutečněná na základě dílčích smluv představují samostatné veřejné zakázky</a:t>
            </a:r>
            <a:r>
              <a:rPr lang="cs-CZ" sz="2000" dirty="0"/>
              <a:t>. </a:t>
            </a:r>
            <a:r>
              <a:rPr lang="cs-CZ" sz="2000" dirty="0">
                <a:solidFill>
                  <a:srgbClr val="00B050"/>
                </a:solidFill>
              </a:rPr>
              <a:t>Pokud tyto zakázky splňují požadavky zadavatele na referenční zakázky</a:t>
            </a:r>
            <a:r>
              <a:rPr lang="cs-CZ" sz="2000" dirty="0"/>
              <a:t>, </a:t>
            </a:r>
            <a:r>
              <a:rPr lang="cs-CZ" sz="2000" dirty="0">
                <a:solidFill>
                  <a:srgbClr val="0070C0"/>
                </a:solidFill>
              </a:rPr>
              <a:t>není dán žádný zákonný důvod, proč by je zadavatel neměl k prokázání kvalifikace akceptovat</a:t>
            </a:r>
            <a:r>
              <a:rPr lang="cs-CZ" sz="2000" dirty="0"/>
              <a:t>. Zadavatel je v tomto smyslu pánem zadávacího řízení, a pokud tak bude činit přiměřeně vzhledem k předmětu veřejné zakázky, je zcela na něm, jaké kvalifikační požadavky stanoví.</a:t>
            </a:r>
          </a:p>
          <a:p>
            <a:pPr algn="just"/>
            <a:r>
              <a:rPr lang="cs-CZ" sz="2000" dirty="0"/>
              <a:t>Rámcová dohoda vymezuje pouze smluvní základ pro opakovaná plnění předem obtížně předvídatelného rozsahu.</a:t>
            </a:r>
          </a:p>
          <a:p>
            <a:pPr algn="just"/>
            <a:r>
              <a:rPr lang="cs-CZ" sz="2000" dirty="0"/>
              <a:t>Samotné plnění veřejných zakázek je realizováno až na základě jednotlivých dílčích smluv.</a:t>
            </a:r>
          </a:p>
          <a:p>
            <a:pPr algn="just"/>
            <a:r>
              <a:rPr lang="cs-CZ" sz="2000" dirty="0">
                <a:solidFill>
                  <a:srgbClr val="C49500"/>
                </a:solidFill>
              </a:rPr>
              <a:t>Samotná rámcová dohoda nezakládá žádnou povinnost k plnění ani jedné ze smluvních stran a konkrétní plnění nemusí být ani realizováno, nedojde-li k uzavírání dílčích smluv</a:t>
            </a:r>
            <a:r>
              <a:rPr lang="cs-CZ" sz="2000" dirty="0"/>
              <a:t>. </a:t>
            </a:r>
          </a:p>
        </p:txBody>
      </p:sp>
    </p:spTree>
    <p:extLst>
      <p:ext uri="{BB962C8B-B14F-4D97-AF65-F5344CB8AC3E}">
        <p14:creationId xmlns:p14="http://schemas.microsoft.com/office/powerpoint/2010/main" val="3516578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ctr">
              <a:buNone/>
            </a:pPr>
            <a:r>
              <a:rPr lang="cs-CZ" sz="1800" b="1" dirty="0"/>
              <a:t>PODDODAVATELSKÉ PLNĚNÍ</a:t>
            </a:r>
          </a:p>
          <a:p>
            <a:pPr marL="0" indent="0" algn="just">
              <a:buNone/>
            </a:pPr>
            <a:r>
              <a:rPr lang="cs-CZ" sz="1800" u="sng" dirty="0"/>
              <a:t>ÚOHS - R0088/2020/VZ „Dodávky jízdních dokladů - část 1 „Jízdní doklad POP“, PM: 29. 6. 2020</a:t>
            </a:r>
            <a:r>
              <a:rPr lang="cs-CZ" sz="1800" dirty="0"/>
              <a:t> </a:t>
            </a:r>
            <a:r>
              <a:rPr lang="cs-CZ" sz="1800" u="sng" dirty="0">
                <a:hlinkClick r:id="rId2"/>
              </a:rPr>
              <a:t>ZDE</a:t>
            </a:r>
            <a:endParaRPr lang="cs-CZ" sz="1800" u="sng" dirty="0"/>
          </a:p>
          <a:p>
            <a:pPr algn="just"/>
            <a:r>
              <a:rPr lang="cs-CZ" sz="1800" dirty="0"/>
              <a:t>V řešeném případě však vybraný dodavatel prostřednictvím referenční zakázky prokazuje, že má zkušenosti s realizací a koordinací srovnatelné komplexní zakázky a také soutěží o ni. </a:t>
            </a:r>
          </a:p>
          <a:p>
            <a:pPr algn="just"/>
            <a:r>
              <a:rPr lang="cs-CZ" sz="1800" dirty="0">
                <a:solidFill>
                  <a:srgbClr val="FF0000"/>
                </a:solidFill>
              </a:rPr>
              <a:t>Z toho důvodu není pro uplatnění referenční zakázky podstatné, že určitou část této zakázky splnil vybraný dodavatel prostřednictvím navrhovatele v pozici poddodavatele</a:t>
            </a:r>
            <a:r>
              <a:rPr lang="cs-CZ" sz="1800" dirty="0"/>
              <a:t>, </a:t>
            </a:r>
            <a:r>
              <a:rPr lang="cs-CZ" sz="1800" dirty="0">
                <a:solidFill>
                  <a:srgbClr val="00B050"/>
                </a:solidFill>
              </a:rPr>
              <a:t>když zároveň vybraný dodavatel nechce uplatnit jako referenční zakázku výhradně plnění poskytnuté poddodavatelem. </a:t>
            </a:r>
          </a:p>
          <a:p>
            <a:pPr algn="just"/>
            <a:r>
              <a:rPr lang="cs-CZ" sz="1800" dirty="0"/>
              <a:t>Využití poddodavatele je navíc zcela legitimním postupem, který může vybraný dodavatel využít i u současné veřejné zakázky a bylo by tedy proti smyslu prokazování technické kvalifikace, kdyby využití postupu, který zajistil splnění referenční zakázky, diskvalifikovalo vybraného dodavatele ze soutěže o srovnatelnou veřejnou zakázku.</a:t>
            </a:r>
          </a:p>
          <a:p>
            <a:pPr algn="just"/>
            <a:r>
              <a:rPr lang="cs-CZ" sz="1800" dirty="0"/>
              <a:t> Ve světle citované judikatury a závěrů komentářové literatury je tedy zřejmé, že </a:t>
            </a:r>
            <a:r>
              <a:rPr lang="cs-CZ" sz="1800" dirty="0">
                <a:solidFill>
                  <a:srgbClr val="0070C0"/>
                </a:solidFill>
              </a:rPr>
              <a:t>pokud odpovědnost za splnění veřejné zakázky vůči zadavateli nesl vybraný dodavatel samostatně</a:t>
            </a:r>
            <a:r>
              <a:rPr lang="cs-CZ" sz="1800" dirty="0"/>
              <a:t>, </a:t>
            </a:r>
            <a:r>
              <a:rPr lang="cs-CZ" sz="1800" dirty="0">
                <a:solidFill>
                  <a:srgbClr val="C49500"/>
                </a:solidFill>
              </a:rPr>
              <a:t>je nutné mu dát za pravdu, když tvrdí, že jako referenční může uplatnit i tu část zakázky pro DP Bratislava, kterou jako poddodavatel vykonal navrhovatel</a:t>
            </a:r>
            <a:r>
              <a:rPr lang="cs-CZ" sz="1800" dirty="0"/>
              <a:t>. Tento závěr je také v souladu s výše uvedeným účelem a smyslem prokazování technické kvalifikace. Námitky navrhovatele proti výroku I. napadeného rozhodnutí tak lze en bloc označit za nedůvodné.</a:t>
            </a:r>
          </a:p>
          <a:p>
            <a:pPr algn="just"/>
            <a:endParaRPr lang="cs-CZ" sz="1800" dirty="0"/>
          </a:p>
        </p:txBody>
      </p:sp>
    </p:spTree>
    <p:extLst>
      <p:ext uri="{BB962C8B-B14F-4D97-AF65-F5344CB8AC3E}">
        <p14:creationId xmlns:p14="http://schemas.microsoft.com/office/powerpoint/2010/main" val="53690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ctr">
              <a:buNone/>
            </a:pPr>
            <a:r>
              <a:rPr lang="cs-CZ" sz="1700" b="1" dirty="0">
                <a:latin typeface="Arial" panose="020B0604020202020204" pitchFamily="34" charset="0"/>
                <a:cs typeface="Arial" panose="020B0604020202020204" pitchFamily="34" charset="0"/>
              </a:rPr>
              <a:t>REFERENCE Z NĚKOLIKA ČÁSTÍ VZ</a:t>
            </a:r>
          </a:p>
          <a:p>
            <a:pPr marL="0" indent="0" algn="just">
              <a:buNone/>
            </a:pPr>
            <a:r>
              <a:rPr lang="cs-CZ" sz="1700" u="sng" dirty="0">
                <a:latin typeface="Arial" panose="020B0604020202020204" pitchFamily="34" charset="0"/>
                <a:cs typeface="Arial" panose="020B0604020202020204" pitchFamily="34" charset="0"/>
              </a:rPr>
              <a:t>ÚOHS - S0042/2020/VZ „Zdravotnická technika pro gynekologické oddělení - část č.1 „Zdravotnická technologie“, PM: 31. 1. 2020</a:t>
            </a:r>
            <a:r>
              <a:rPr lang="cs-CZ" sz="1700" dirty="0">
                <a:latin typeface="Arial" panose="020B0604020202020204" pitchFamily="34" charset="0"/>
                <a:cs typeface="Arial" panose="020B0604020202020204" pitchFamily="34" charset="0"/>
              </a:rPr>
              <a:t> </a:t>
            </a:r>
            <a:r>
              <a:rPr lang="cs-CZ" sz="1700" u="sng" dirty="0">
                <a:latin typeface="Arial" panose="020B0604020202020204" pitchFamily="34" charset="0"/>
                <a:cs typeface="Arial" panose="020B0604020202020204" pitchFamily="34" charset="0"/>
                <a:hlinkClick r:id="rId2"/>
              </a:rPr>
              <a:t>ZDE</a:t>
            </a:r>
            <a:r>
              <a:rPr lang="cs-CZ" sz="1700" u="sng" dirty="0">
                <a:latin typeface="Arial" panose="020B0604020202020204" pitchFamily="34" charset="0"/>
                <a:cs typeface="Arial" panose="020B0604020202020204" pitchFamily="34" charset="0"/>
              </a:rPr>
              <a:t> </a:t>
            </a:r>
          </a:p>
          <a:p>
            <a:pPr marL="0" indent="0" algn="just">
              <a:buNone/>
            </a:pPr>
            <a:endParaRPr lang="cs-CZ" sz="1700" u="sng" dirty="0">
              <a:latin typeface="Arial" panose="020B0604020202020204" pitchFamily="34" charset="0"/>
              <a:cs typeface="Arial" panose="020B0604020202020204" pitchFamily="34" charset="0"/>
            </a:endParaRPr>
          </a:p>
          <a:p>
            <a:pPr algn="just"/>
            <a:r>
              <a:rPr lang="cs-CZ" sz="1700" dirty="0">
                <a:latin typeface="Arial" panose="020B0604020202020204" pitchFamily="34" charset="0"/>
                <a:cs typeface="Arial" panose="020B0604020202020204" pitchFamily="34" charset="0"/>
              </a:rPr>
              <a:t>Rozdělení veřejné zakázky na části je jedním z významných rozhodnutí zadavatele, které může zásadně ovlivnit okruh účastníků zadávacího řízení a tedy i hospodářskou soutěž. </a:t>
            </a:r>
          </a:p>
          <a:p>
            <a:pPr algn="just"/>
            <a:r>
              <a:rPr lang="cs-CZ" sz="1700" dirty="0">
                <a:latin typeface="Arial" panose="020B0604020202020204" pitchFamily="34" charset="0"/>
                <a:cs typeface="Arial" panose="020B0604020202020204" pitchFamily="34" charset="0"/>
              </a:rPr>
              <a:t>V praxi to mj. znamená, že samostatně pro každou část veřejné zakázky musí být provedeno např. oddělené posouzení kvalifikace, oddělené posouzení nabídek z hlediska splnění podmínek účasti v zadávacím řízení či hodnocení nabídek a na plnění každé části veřejné zakázky je také uzavřena úplatná smlouva. Tedy </a:t>
            </a:r>
            <a:r>
              <a:rPr lang="cs-CZ" sz="1700" dirty="0">
                <a:solidFill>
                  <a:srgbClr val="FF0000"/>
                </a:solidFill>
                <a:latin typeface="Arial" panose="020B0604020202020204" pitchFamily="34" charset="0"/>
                <a:cs typeface="Arial" panose="020B0604020202020204" pitchFamily="34" charset="0"/>
              </a:rPr>
              <a:t>každá část veřejné zakázky rozdělené na části představuje jedno samostatné plnění</a:t>
            </a:r>
            <a:r>
              <a:rPr lang="cs-CZ" sz="1700" dirty="0">
                <a:latin typeface="Arial" panose="020B0604020202020204" pitchFamily="34" charset="0"/>
                <a:cs typeface="Arial" panose="020B0604020202020204" pitchFamily="34" charset="0"/>
              </a:rPr>
              <a:t>, ať už na dodávky, služby či stavební práce, </a:t>
            </a:r>
            <a:r>
              <a:rPr lang="cs-CZ" sz="1700" dirty="0">
                <a:solidFill>
                  <a:srgbClr val="FF0000"/>
                </a:solidFill>
                <a:latin typeface="Arial" panose="020B0604020202020204" pitchFamily="34" charset="0"/>
                <a:cs typeface="Arial" panose="020B0604020202020204" pitchFamily="34" charset="0"/>
              </a:rPr>
              <a:t>resp. jednu samostatnou veřejnou zakázku, na jejíž plnění má být uzavřena úplatná smlouva.</a:t>
            </a:r>
          </a:p>
          <a:p>
            <a:pPr algn="just"/>
            <a:r>
              <a:rPr lang="cs-CZ" sz="1700" dirty="0">
                <a:solidFill>
                  <a:srgbClr val="00B050"/>
                </a:solidFill>
                <a:latin typeface="Arial" panose="020B0604020202020204" pitchFamily="34" charset="0"/>
                <a:cs typeface="Arial" panose="020B0604020202020204" pitchFamily="34" charset="0"/>
              </a:rPr>
              <a:t>Pokud tedy konkrétně jedna z uvedených významných dodávek, resp. zakázek měla být v objemu min. 10 mil. bez DPH</a:t>
            </a:r>
            <a:r>
              <a:rPr lang="cs-CZ" sz="1700" dirty="0">
                <a:latin typeface="Arial" panose="020B0604020202020204" pitchFamily="34" charset="0"/>
                <a:cs typeface="Arial" panose="020B0604020202020204" pitchFamily="34" charset="0"/>
              </a:rPr>
              <a:t>, měl být tento požadavek zadavatele dle jazykového výkladu zadávací dokumentace (k tomu více viz předcházející body odůvodnění tohoto příkazu) </a:t>
            </a:r>
            <a:r>
              <a:rPr lang="cs-CZ" sz="1700" dirty="0">
                <a:solidFill>
                  <a:srgbClr val="0070C0"/>
                </a:solidFill>
                <a:latin typeface="Arial" panose="020B0604020202020204" pitchFamily="34" charset="0"/>
                <a:cs typeface="Arial" panose="020B0604020202020204" pitchFamily="34" charset="0"/>
              </a:rPr>
              <a:t>s přihlédnutím k již také výše zmiňované skutečnosti, že v zadávací dokumentaci není uvedeno, že zadavatel připouští splnění </a:t>
            </a:r>
            <a:r>
              <a:rPr lang="cs-CZ" sz="1700" dirty="0">
                <a:latin typeface="Arial" panose="020B0604020202020204" pitchFamily="34" charset="0"/>
                <a:cs typeface="Arial" panose="020B0604020202020204" pitchFamily="34" charset="0"/>
              </a:rPr>
              <a:t>jím stanovené minimální úrovně alespoň jedné „významné zakázky“ v objemu 10 mil. bez DPH </a:t>
            </a:r>
            <a:r>
              <a:rPr lang="cs-CZ" sz="1700" dirty="0">
                <a:solidFill>
                  <a:srgbClr val="0070C0"/>
                </a:solidFill>
                <a:latin typeface="Arial" panose="020B0604020202020204" pitchFamily="34" charset="0"/>
                <a:cs typeface="Arial" panose="020B0604020202020204" pitchFamily="34" charset="0"/>
              </a:rPr>
              <a:t>v součtu více zakázek </a:t>
            </a:r>
            <a:r>
              <a:rPr lang="cs-CZ" sz="1700" dirty="0">
                <a:latin typeface="Arial" panose="020B0604020202020204" pitchFamily="34" charset="0"/>
                <a:cs typeface="Arial" panose="020B0604020202020204" pitchFamily="34" charset="0"/>
              </a:rPr>
              <a:t>(plnění) realizovaných účastníkem zadávacího řízení pro téhož objednatele, </a:t>
            </a:r>
            <a:r>
              <a:rPr lang="cs-CZ" sz="1700" dirty="0">
                <a:solidFill>
                  <a:srgbClr val="C49500"/>
                </a:solidFill>
                <a:latin typeface="Arial" panose="020B0604020202020204" pitchFamily="34" charset="0"/>
                <a:cs typeface="Arial" panose="020B0604020202020204" pitchFamily="34" charset="0"/>
              </a:rPr>
              <a:t>tedy např. více částmi veřejné zakázky zadávané v jednom zadávacím řízení</a:t>
            </a:r>
            <a:r>
              <a:rPr lang="cs-CZ" sz="1700" dirty="0">
                <a:latin typeface="Arial" panose="020B0604020202020204" pitchFamily="34" charset="0"/>
                <a:cs typeface="Arial" panose="020B0604020202020204" pitchFamily="34" charset="0"/>
              </a:rPr>
              <a:t>, </a:t>
            </a:r>
            <a:r>
              <a:rPr lang="cs-CZ" sz="1700" dirty="0">
                <a:solidFill>
                  <a:srgbClr val="7030A0"/>
                </a:solidFill>
                <a:latin typeface="Arial" panose="020B0604020202020204" pitchFamily="34" charset="0"/>
                <a:cs typeface="Arial" panose="020B0604020202020204" pitchFamily="34" charset="0"/>
              </a:rPr>
              <a:t>chápán jako požadavek na doložení jedné významné dodávky, resp. zakázky, na jejíž plnění splňující dané požadavky zadavatele byla uzavřena jedna smlouva v objemu min. 10 mil. bez DPH.</a:t>
            </a:r>
          </a:p>
        </p:txBody>
      </p:sp>
    </p:spTree>
    <p:extLst>
      <p:ext uri="{BB962C8B-B14F-4D97-AF65-F5344CB8AC3E}">
        <p14:creationId xmlns:p14="http://schemas.microsoft.com/office/powerpoint/2010/main" val="1213057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700" b="1" dirty="0">
                <a:latin typeface="Arial" panose="020B0604020202020204" pitchFamily="34" charset="0"/>
                <a:cs typeface="Arial" panose="020B0604020202020204" pitchFamily="34" charset="0"/>
              </a:rPr>
              <a:t>SPLNĚNÍ REFERENCÍ</a:t>
            </a:r>
          </a:p>
          <a:p>
            <a:pPr marL="0" indent="0" algn="just">
              <a:buNone/>
            </a:pPr>
            <a:r>
              <a:rPr lang="cs-CZ" sz="1700" u="sng" dirty="0">
                <a:latin typeface="Arial" panose="020B0604020202020204" pitchFamily="34" charset="0"/>
                <a:cs typeface="Arial" panose="020B0604020202020204" pitchFamily="34" charset="0"/>
              </a:rPr>
              <a:t>ÚOHS – S0019/2022/VZ „</a:t>
            </a:r>
            <a:r>
              <a:rPr lang="pl-PL" sz="1700" u="sng" dirty="0">
                <a:latin typeface="Arial" panose="020B0604020202020204" pitchFamily="34" charset="0"/>
                <a:cs typeface="Arial" panose="020B0604020202020204" pitchFamily="34" charset="0"/>
              </a:rPr>
              <a:t>SZ Lednice – zámek a zámecký park</a:t>
            </a:r>
            <a:r>
              <a:rPr lang="cs-CZ" sz="1700" u="sng" dirty="0">
                <a:latin typeface="Arial" panose="020B0604020202020204" pitchFamily="34" charset="0"/>
                <a:cs typeface="Arial" panose="020B0604020202020204" pitchFamily="34" charset="0"/>
              </a:rPr>
              <a:t>“ PM: (I, III, IV a V) 11. 5. 2022</a:t>
            </a:r>
            <a:r>
              <a:rPr lang="cs-CZ" sz="1700" dirty="0">
                <a:latin typeface="Arial" panose="020B0604020202020204" pitchFamily="34" charset="0"/>
                <a:cs typeface="Arial" panose="020B0604020202020204" pitchFamily="34" charset="0"/>
              </a:rPr>
              <a:t> </a:t>
            </a:r>
            <a:r>
              <a:rPr lang="cs-CZ" sz="1700" dirty="0">
                <a:latin typeface="Arial" panose="020B0604020202020204" pitchFamily="34" charset="0"/>
                <a:cs typeface="Arial" panose="020B0604020202020204" pitchFamily="34" charset="0"/>
                <a:hlinkClick r:id="rId2"/>
              </a:rPr>
              <a:t>ZDE</a:t>
            </a:r>
            <a:endParaRPr lang="cs-CZ" sz="1700" dirty="0">
              <a:latin typeface="Arial" panose="020B0604020202020204" pitchFamily="34" charset="0"/>
              <a:cs typeface="Arial" panose="020B0604020202020204" pitchFamily="34" charset="0"/>
            </a:endParaRPr>
          </a:p>
          <a:p>
            <a:pPr marL="0" indent="0" algn="just">
              <a:buNone/>
            </a:pPr>
            <a:endParaRPr lang="cs-CZ" sz="1700" dirty="0">
              <a:latin typeface="Arial" panose="020B0604020202020204" pitchFamily="34" charset="0"/>
              <a:cs typeface="Arial" panose="020B0604020202020204" pitchFamily="34" charset="0"/>
            </a:endParaRP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Úřad opakuje, že v šetřeném případě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došlo ke zpochybnění toho, zda vybraný dodavatel technickou kvalifikaci v požadovaném rozsahu splnil</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byl </a:t>
            </a:r>
            <a:r>
              <a:rPr lang="cs-CZ" sz="1800" dirty="0">
                <a:effectLst/>
                <a:latin typeface="Arial" panose="020B0604020202020204" pitchFamily="34" charset="0"/>
                <a:ea typeface="Calibri" panose="020F0502020204030204" pitchFamily="34" charset="0"/>
                <a:cs typeface="Times New Roman" panose="02020603050405020304" pitchFamily="18" charset="0"/>
              </a:rPr>
              <a:t>proto následně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povinen v dokumentaci </a:t>
            </a:r>
            <a:r>
              <a:rPr lang="cs-CZ" sz="1800" dirty="0">
                <a:effectLst/>
                <a:latin typeface="Arial" panose="020B0604020202020204" pitchFamily="34" charset="0"/>
                <a:ea typeface="Calibri" panose="020F0502020204030204" pitchFamily="34" charset="0"/>
                <a:cs typeface="Times New Roman" panose="02020603050405020304" pitchFamily="18" charset="0"/>
              </a:rPr>
              <a:t>o zadávacím řízení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zachytit takové skutečnosti, které umožní jeho závěr o naplnění daného požadavku přezkoumat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 aby bylo možné učinit </a:t>
            </a:r>
            <a:r>
              <a:rPr lang="cs-CZ"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jednoznačný závěr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 tom, zda vybraný dodavatel podmínky účasti splnil či nikoliv.</a:t>
            </a:r>
          </a:p>
          <a:p>
            <a:pPr algn="just"/>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však v dokumentaci o zadávacím řízení takové skutečnosti nenalezl</a:t>
            </a:r>
            <a:r>
              <a:rPr lang="cs-CZ" sz="1800" dirty="0">
                <a:effectLst/>
                <a:latin typeface="Arial" panose="020B0604020202020204" pitchFamily="34" charset="0"/>
                <a:ea typeface="Calibri" panose="020F0502020204030204" pitchFamily="34" charset="0"/>
                <a:cs typeface="Times New Roman" panose="02020603050405020304" pitchFamily="18" charset="0"/>
              </a:rPr>
              <a:t>. Úřad opakuje, že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prostá akceptace osvědčení vystaveného [anonymizováno] tak nemůže být označena za odpovídající zásadě transparentnosti </a:t>
            </a:r>
            <a:r>
              <a:rPr lang="cs-CZ" sz="1800" dirty="0">
                <a:effectLst/>
                <a:latin typeface="Arial" panose="020B0604020202020204" pitchFamily="34" charset="0"/>
                <a:ea typeface="Calibri" panose="020F0502020204030204" pitchFamily="34" charset="0"/>
                <a:cs typeface="Times New Roman" panose="02020603050405020304" pitchFamily="18" charset="0"/>
              </a:rPr>
              <a:t>zadávacího řízení.</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Vybraný dodavatel sice zadavateli na jeho žádost zaslal objasnění nabídky a předmětné osvědčení, avšak toto objasnění postrádá relevantní údaje, na základě nichž by bylo lze učinit závěr o jednoznačném splnění požadavku na poskytnutí (dokončení) předmětných stavebních prací ze strany vybraného dodavatele ve lhůtě 5 let před zahájením zadávacího řízení,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neboť pochybnosti</a:t>
            </a:r>
            <a:r>
              <a:rPr lang="cs-CZ" sz="1800" dirty="0">
                <a:effectLst/>
                <a:latin typeface="Arial" panose="020B0604020202020204" pitchFamily="34" charset="0"/>
                <a:ea typeface="Calibri" panose="020F0502020204030204" pitchFamily="34" charset="0"/>
                <a:cs typeface="Times New Roman" panose="02020603050405020304" pitchFamily="18" charset="0"/>
              </a:rPr>
              <a:t>, zda se v případě předmětné referenční zakázky nemohlo jednat o více samostatných stavebních prací, jak již Úřad uvedl výše,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nemohly být tímto osvědčením nikterak vyvráceny;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ba naopak, toto osvědčení tyto pochybnosti vyvolává.</a:t>
            </a: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281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500" b="1" dirty="0">
                <a:latin typeface="Arial" panose="020B0604020202020204" pitchFamily="34" charset="0"/>
                <a:cs typeface="Arial" panose="020B0604020202020204" pitchFamily="34" charset="0"/>
              </a:rPr>
              <a:t>PRAVDIVOST REFERENCÍ</a:t>
            </a:r>
          </a:p>
          <a:p>
            <a:pPr marL="0" indent="0" algn="just">
              <a:buNone/>
            </a:pPr>
            <a:r>
              <a:rPr lang="cs-CZ" sz="1500" u="sng" dirty="0">
                <a:latin typeface="Arial" panose="020B0604020202020204" pitchFamily="34" charset="0"/>
                <a:cs typeface="Arial" panose="020B0604020202020204" pitchFamily="34" charset="0"/>
              </a:rPr>
              <a:t>ÚOHS-S0289/2022/VZ, potvrzeno ÚOHS-R0129/2022/VZ „</a:t>
            </a:r>
            <a:r>
              <a:rPr lang="pt-BR" sz="1500" u="sng" dirty="0">
                <a:latin typeface="Arial" panose="020B0604020202020204" pitchFamily="34" charset="0"/>
                <a:cs typeface="Arial" panose="020B0604020202020204" pitchFamily="34" charset="0"/>
              </a:rPr>
              <a:t>Budova č. 21 – Obnova páternosteru</a:t>
            </a:r>
            <a:r>
              <a:rPr lang="cs-CZ" sz="1500" u="sng" dirty="0">
                <a:latin typeface="Arial" panose="020B0604020202020204" pitchFamily="34" charset="0"/>
                <a:cs typeface="Arial" panose="020B0604020202020204" pitchFamily="34" charset="0"/>
              </a:rPr>
              <a:t>“, PM: 23. 11. 2022</a:t>
            </a:r>
            <a:r>
              <a:rPr lang="cs-CZ" sz="1500" dirty="0">
                <a:latin typeface="Arial" panose="020B0604020202020204" pitchFamily="34" charset="0"/>
                <a:cs typeface="Arial" panose="020B0604020202020204" pitchFamily="34" charset="0"/>
              </a:rPr>
              <a:t> </a:t>
            </a:r>
            <a:r>
              <a:rPr lang="cs-CZ" sz="1500" dirty="0">
                <a:latin typeface="Arial" panose="020B0604020202020204" pitchFamily="34" charset="0"/>
                <a:cs typeface="Arial" panose="020B0604020202020204" pitchFamily="34" charset="0"/>
                <a:hlinkClick r:id="rId2"/>
              </a:rPr>
              <a:t>ZDE</a:t>
            </a:r>
            <a:endParaRPr lang="cs-CZ" sz="1500" dirty="0">
              <a:latin typeface="Arial" panose="020B0604020202020204" pitchFamily="34" charset="0"/>
              <a:cs typeface="Arial" panose="020B0604020202020204" pitchFamily="34" charset="0"/>
            </a:endParaRPr>
          </a:p>
          <a:p>
            <a:pPr marL="0" indent="0" algn="just">
              <a:buNone/>
            </a:pPr>
            <a:endParaRPr lang="cs-CZ" sz="1500" u="sng" dirty="0">
              <a:latin typeface="Arial" panose="020B0604020202020204" pitchFamily="34" charset="0"/>
              <a:cs typeface="Arial" panose="020B0604020202020204" pitchFamily="34" charset="0"/>
            </a:endParaRPr>
          </a:p>
          <a:p>
            <a:pPr algn="just"/>
            <a:r>
              <a:rPr lang="cs-CZ" sz="1500" dirty="0">
                <a:effectLst/>
                <a:latin typeface="Arial" panose="020B0604020202020204" pitchFamily="34" charset="0"/>
                <a:ea typeface="Calibri" panose="020F0502020204030204" pitchFamily="34" charset="0"/>
                <a:cs typeface="Arial" panose="020B0604020202020204" pitchFamily="34" charset="0"/>
              </a:rPr>
              <a:t>K tomu se vyjádřil např. i Krajský soud v Brně ve svém rozsudku ze dne 2. 9. 2015, kde uvedl, že </a:t>
            </a:r>
            <a:r>
              <a:rPr lang="cs-CZ" sz="1500" i="1" dirty="0">
                <a:solidFill>
                  <a:srgbClr val="FF0000"/>
                </a:solidFill>
                <a:effectLst/>
                <a:latin typeface="Arial" panose="020B0604020202020204" pitchFamily="34" charset="0"/>
                <a:ea typeface="Calibri" panose="020F0502020204030204" pitchFamily="34" charset="0"/>
                <a:cs typeface="Arial" panose="020B0604020202020204" pitchFamily="34" charset="0"/>
              </a:rPr>
              <a:t>„zadavatel nemá podle ZVZ povinnost ‚slepě‘ přijmout jakékoli osvědčení, jež požadavky zadavatele na doložení tzv. referencí formálně naplňuje</a:t>
            </a:r>
            <a:r>
              <a:rPr lang="cs-CZ" sz="1500" i="1" dirty="0">
                <a:effectLst/>
                <a:latin typeface="Arial" panose="020B0604020202020204" pitchFamily="34" charset="0"/>
                <a:ea typeface="Calibri" panose="020F0502020204030204" pitchFamily="34" charset="0"/>
                <a:cs typeface="Arial" panose="020B0604020202020204" pitchFamily="34" charset="0"/>
              </a:rPr>
              <a:t>, </a:t>
            </a:r>
            <a:r>
              <a:rPr lang="cs-CZ" sz="1500" i="1" dirty="0">
                <a:solidFill>
                  <a:srgbClr val="00B050"/>
                </a:solidFill>
                <a:effectLst/>
                <a:latin typeface="Arial" panose="020B0604020202020204" pitchFamily="34" charset="0"/>
                <a:ea typeface="Calibri" panose="020F0502020204030204" pitchFamily="34" charset="0"/>
                <a:cs typeface="Arial" panose="020B0604020202020204" pitchFamily="34" charset="0"/>
              </a:rPr>
              <a:t>a to bez ohledu na pochybnosti, které zadavateli z takového osvědčení vyplynou</a:t>
            </a:r>
            <a:r>
              <a:rPr lang="cs-CZ" sz="1500" i="1" dirty="0">
                <a:effectLst/>
                <a:latin typeface="Arial" panose="020B0604020202020204" pitchFamily="34" charset="0"/>
                <a:ea typeface="Calibri" panose="020F0502020204030204" pitchFamily="34" charset="0"/>
                <a:cs typeface="Arial" panose="020B0604020202020204" pitchFamily="34" charset="0"/>
              </a:rPr>
              <a:t>. </a:t>
            </a:r>
            <a:r>
              <a:rPr lang="cs-CZ" sz="1500" i="1" dirty="0">
                <a:solidFill>
                  <a:srgbClr val="0070C0"/>
                </a:solidFill>
                <a:effectLst/>
                <a:latin typeface="Arial" panose="020B0604020202020204" pitchFamily="34" charset="0"/>
                <a:ea typeface="Calibri" panose="020F0502020204030204" pitchFamily="34" charset="0"/>
                <a:cs typeface="Arial" panose="020B0604020202020204" pitchFamily="34" charset="0"/>
              </a:rPr>
              <a:t>Zadavatel musí mít oprávnění prověřit i obsahovou stránku těchto osvědčení a závěr ohledně splnění kvalifikace učinit právě s ohledem na tuto obsahovou stránku.</a:t>
            </a:r>
            <a:r>
              <a:rPr lang="cs-CZ" sz="1500" i="1" dirty="0">
                <a:effectLst/>
                <a:latin typeface="Arial" panose="020B0604020202020204" pitchFamily="34" charset="0"/>
                <a:ea typeface="Calibri" panose="020F0502020204030204" pitchFamily="34" charset="0"/>
                <a:cs typeface="Arial" panose="020B0604020202020204" pitchFamily="34" charset="0"/>
              </a:rPr>
              <a:t>“</a:t>
            </a:r>
          </a:p>
          <a:p>
            <a:pPr algn="just"/>
            <a:r>
              <a:rPr lang="cs-CZ" sz="1500" dirty="0">
                <a:effectLst/>
                <a:latin typeface="Arial" panose="020B0604020202020204" pitchFamily="34" charset="0"/>
                <a:ea typeface="Calibri" panose="020F0502020204030204" pitchFamily="34" charset="0"/>
                <a:cs typeface="Arial" panose="020B0604020202020204" pitchFamily="34" charset="0"/>
              </a:rPr>
              <a:t>Úřad má se zřetelem k zásadě transparentnosti za to, že </a:t>
            </a:r>
            <a:r>
              <a:rPr lang="cs-CZ" sz="1500" dirty="0">
                <a:solidFill>
                  <a:srgbClr val="FF0000"/>
                </a:solidFill>
                <a:effectLst/>
                <a:latin typeface="Arial" panose="020B0604020202020204" pitchFamily="34" charset="0"/>
                <a:ea typeface="Calibri" panose="020F0502020204030204" pitchFamily="34" charset="0"/>
                <a:cs typeface="Arial" panose="020B0604020202020204" pitchFamily="34" charset="0"/>
              </a:rPr>
              <a:t>pokud v souvislosti s posuzováním kvalifikace konkrétního dodavatele vyvstanou na straně zadavatele jakékoliv pochybnosti</a:t>
            </a:r>
            <a:r>
              <a:rPr lang="cs-CZ" sz="1500" dirty="0">
                <a:effectLst/>
                <a:latin typeface="Arial" panose="020B0604020202020204" pitchFamily="34" charset="0"/>
                <a:ea typeface="Calibri" panose="020F0502020204030204" pitchFamily="34" charset="0"/>
                <a:cs typeface="Arial" panose="020B0604020202020204" pitchFamily="34" charset="0"/>
              </a:rPr>
              <a:t>, </a:t>
            </a:r>
            <a:r>
              <a:rPr lang="cs-CZ" sz="1500" dirty="0">
                <a:solidFill>
                  <a:srgbClr val="00B050"/>
                </a:solidFill>
                <a:effectLst/>
                <a:latin typeface="Arial" panose="020B0604020202020204" pitchFamily="34" charset="0"/>
                <a:ea typeface="Calibri" panose="020F0502020204030204" pitchFamily="34" charset="0"/>
                <a:cs typeface="Arial" panose="020B0604020202020204" pitchFamily="34" charset="0"/>
              </a:rPr>
              <a:t>je nejen jeho možností, ale taktéž i jeho povinností tyto pochybnosti odstranit</a:t>
            </a:r>
            <a:r>
              <a:rPr lang="cs-CZ" sz="1500" dirty="0">
                <a:effectLst/>
                <a:latin typeface="Arial" panose="020B0604020202020204" pitchFamily="34" charset="0"/>
                <a:ea typeface="Calibri" panose="020F0502020204030204" pitchFamily="34" charset="0"/>
                <a:cs typeface="Arial" panose="020B0604020202020204" pitchFamily="34" charset="0"/>
              </a:rPr>
              <a:t>, a mít tak najisto postaveno, že účastník zadávacího řízení příslušné kritérium kvalifikace skutečně prokázal, čímž rovněž splnil podmínky účasti v zadávacím řízení. </a:t>
            </a:r>
          </a:p>
          <a:p>
            <a:pPr algn="just"/>
            <a:r>
              <a:rPr lang="cs-CZ" sz="1500" dirty="0">
                <a:effectLst/>
                <a:latin typeface="Arial" panose="020B0604020202020204" pitchFamily="34" charset="0"/>
                <a:ea typeface="Calibri" panose="020F0502020204030204" pitchFamily="34" charset="0"/>
                <a:cs typeface="Arial" panose="020B0604020202020204" pitchFamily="34" charset="0"/>
              </a:rPr>
              <a:t>Ve vztahu ke shora popsanému skutkovému stavu Úřad předně v obecné rovině uvádí, že </a:t>
            </a:r>
            <a:r>
              <a:rPr lang="cs-CZ" sz="1500" dirty="0">
                <a:solidFill>
                  <a:srgbClr val="0070C0"/>
                </a:solidFill>
                <a:effectLst/>
                <a:latin typeface="Arial" panose="020B0604020202020204" pitchFamily="34" charset="0"/>
                <a:ea typeface="Calibri" panose="020F0502020204030204" pitchFamily="34" charset="0"/>
                <a:cs typeface="Arial" panose="020B0604020202020204" pitchFamily="34" charset="0"/>
              </a:rPr>
              <a:t>v situaci kdy zadavatel nemá žádné relevantní indicie, které by zpochybňovaly správnost předloženého seznamu stavebních prací ve smyslu § 79 odst. 2 písm. a) zákona </a:t>
            </a:r>
            <a:r>
              <a:rPr lang="cs-CZ" sz="1500" dirty="0">
                <a:effectLst/>
                <a:latin typeface="Arial" panose="020B0604020202020204" pitchFamily="34" charset="0"/>
                <a:ea typeface="Calibri" panose="020F0502020204030204" pitchFamily="34" charset="0"/>
                <a:cs typeface="Arial" panose="020B0604020202020204" pitchFamily="34" charset="0"/>
              </a:rPr>
              <a:t>(např. konkrétní referenci), resp. věrohodnost informací z něho vyplývajících, </a:t>
            </a:r>
            <a:r>
              <a:rPr lang="cs-CZ" sz="1500" dirty="0">
                <a:solidFill>
                  <a:srgbClr val="DB7D00"/>
                </a:solidFill>
                <a:effectLst/>
                <a:latin typeface="Arial" panose="020B0604020202020204" pitchFamily="34" charset="0"/>
                <a:ea typeface="Calibri" panose="020F0502020204030204" pitchFamily="34" charset="0"/>
                <a:cs typeface="Arial" panose="020B0604020202020204" pitchFamily="34" charset="0"/>
              </a:rPr>
              <a:t>nelze zadavateli nic vytknout, pokud na základě takového seznamu stavebních prací, popř. osvědčení objednatele konstatuje prokázání kvalifikace příslušného dodavatele</a:t>
            </a:r>
            <a:r>
              <a:rPr lang="cs-CZ" sz="1500" dirty="0">
                <a:effectLst/>
                <a:latin typeface="Arial" panose="020B0604020202020204" pitchFamily="34" charset="0"/>
                <a:ea typeface="Calibri" panose="020F0502020204030204" pitchFamily="34" charset="0"/>
                <a:cs typeface="Arial" panose="020B0604020202020204" pitchFamily="34" charset="0"/>
              </a:rPr>
              <a:t>, potažmo splnění podmínek účasti v zadávacím řízení. Ze zákona totiž nevyplývá povinnost zadavatele objasňovat účastníkem zadávacího řízení předložené doklady o kvalifikaci za všech okolností a v každé situaci.</a:t>
            </a:r>
          </a:p>
          <a:p>
            <a:pPr algn="just"/>
            <a:r>
              <a:rPr lang="cs-CZ" sz="1500" dirty="0">
                <a:effectLst/>
                <a:latin typeface="Arial" panose="020B0604020202020204" pitchFamily="34" charset="0"/>
                <a:ea typeface="Calibri" panose="020F0502020204030204" pitchFamily="34" charset="0"/>
                <a:cs typeface="Arial" panose="020B0604020202020204" pitchFamily="34" charset="0"/>
              </a:rPr>
              <a:t>Na druhou stranu </a:t>
            </a:r>
            <a:r>
              <a:rPr lang="cs-CZ" sz="1500" dirty="0">
                <a:solidFill>
                  <a:srgbClr val="FF0000"/>
                </a:solidFill>
                <a:effectLst/>
                <a:latin typeface="Arial" panose="020B0604020202020204" pitchFamily="34" charset="0"/>
                <a:ea typeface="Calibri" panose="020F0502020204030204" pitchFamily="34" charset="0"/>
                <a:cs typeface="Arial" panose="020B0604020202020204" pitchFamily="34" charset="0"/>
              </a:rPr>
              <a:t>v situaci, kdy zadavatel pojme podezření ohledně správnosti údajů </a:t>
            </a:r>
            <a:r>
              <a:rPr lang="cs-CZ" sz="1500" dirty="0">
                <a:effectLst/>
                <a:latin typeface="Arial" panose="020B0604020202020204" pitchFamily="34" charset="0"/>
                <a:ea typeface="Calibri" panose="020F0502020204030204" pitchFamily="34" charset="0"/>
                <a:cs typeface="Arial" panose="020B0604020202020204" pitchFamily="34" charset="0"/>
              </a:rPr>
              <a:t>o předkládaných referencích</a:t>
            </a:r>
            <a:r>
              <a:rPr lang="cs-CZ" sz="1500" dirty="0">
                <a:solidFill>
                  <a:srgbClr val="00B050"/>
                </a:solidFill>
                <a:effectLst/>
                <a:latin typeface="Arial" panose="020B0604020202020204" pitchFamily="34" charset="0"/>
                <a:ea typeface="Calibri" panose="020F0502020204030204" pitchFamily="34" charset="0"/>
                <a:cs typeface="Arial" panose="020B0604020202020204" pitchFamily="34" charset="0"/>
              </a:rPr>
              <a:t>, měl by příslušné údaje transparentním způsobem ověřit</a:t>
            </a:r>
            <a:r>
              <a:rPr lang="cs-CZ" sz="1500" dirty="0">
                <a:effectLst/>
                <a:latin typeface="Arial" panose="020B0604020202020204" pitchFamily="34" charset="0"/>
                <a:ea typeface="Calibri" panose="020F0502020204030204" pitchFamily="34" charset="0"/>
                <a:cs typeface="Arial" panose="020B0604020202020204" pitchFamily="34" charset="0"/>
              </a:rPr>
              <a:t>. K tomu předseda Úřadu ve stejném rozhodnutí uvedl, že „</a:t>
            </a:r>
            <a:r>
              <a:rPr lang="cs-CZ" sz="1500" i="1" dirty="0">
                <a:effectLst/>
                <a:latin typeface="Arial" panose="020B0604020202020204" pitchFamily="34" charset="0"/>
                <a:ea typeface="Calibri" panose="020F0502020204030204" pitchFamily="34" charset="0"/>
                <a:cs typeface="Arial" panose="020B0604020202020204" pitchFamily="34" charset="0"/>
              </a:rPr>
              <a:t>z hlediska dodržení zásady transparentnosti dle § 6 odst. 1 zákona je v zadávacím řízení neudržitelné, aby zadavatel indicie o nepravdivosti předkládaných osvědčení, má-li takové, zcela ignoroval a shodu předkládaných dokladů se skutečným stavem neprověřil.“</a:t>
            </a:r>
            <a:endParaRPr lang="cs-CZ" sz="15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32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300" b="1" dirty="0">
                <a:latin typeface="Arial" panose="020B0604020202020204" pitchFamily="34" charset="0"/>
                <a:cs typeface="Arial" panose="020B0604020202020204" pitchFamily="34" charset="0"/>
              </a:rPr>
              <a:t>Právní úprava: </a:t>
            </a:r>
          </a:p>
          <a:p>
            <a:pPr marL="0" indent="0" algn="just">
              <a:buNone/>
            </a:pPr>
            <a:r>
              <a:rPr lang="cs-CZ" sz="2300" b="1" dirty="0">
                <a:latin typeface="Arial" panose="020B0604020202020204" pitchFamily="34" charset="0"/>
                <a:ea typeface="Calibri" panose="020F0502020204030204" pitchFamily="34" charset="0"/>
                <a:cs typeface="Times New Roman" panose="02020603050405020304" pitchFamily="18" charset="0"/>
              </a:rPr>
              <a:t>§ 6 odst. 1 a 2 ZZVZ</a:t>
            </a:r>
          </a:p>
          <a:p>
            <a:pPr marL="0" indent="0" algn="just">
              <a:buNone/>
            </a:pPr>
            <a:r>
              <a:rPr lang="cs-CZ" sz="2300" b="1" dirty="0">
                <a:latin typeface="Arial" panose="020B0604020202020204" pitchFamily="34" charset="0"/>
                <a:ea typeface="Calibri" panose="020F0502020204030204" pitchFamily="34" charset="0"/>
                <a:cs typeface="Times New Roman" panose="02020603050405020304" pitchFamily="18" charset="0"/>
              </a:rPr>
              <a:t>§ 36 odst. 1 ZZVZ</a:t>
            </a:r>
          </a:p>
          <a:p>
            <a:pPr marL="0" indent="0" algn="just">
              <a:buNone/>
            </a:pPr>
            <a:r>
              <a:rPr lang="cs-CZ" sz="2300" b="1" dirty="0">
                <a:latin typeface="Arial" panose="020B0604020202020204" pitchFamily="34" charset="0"/>
                <a:ea typeface="Calibri" panose="020F0502020204030204" pitchFamily="34" charset="0"/>
                <a:cs typeface="Times New Roman" panose="02020603050405020304" pitchFamily="18" charset="0"/>
              </a:rPr>
              <a:t>§ 73 odst. 6 ZZVZ</a:t>
            </a:r>
          </a:p>
          <a:p>
            <a:pPr marL="0" indent="0" algn="just">
              <a:buNone/>
            </a:pPr>
            <a:r>
              <a:rPr lang="cs-CZ" sz="2300" b="1" dirty="0">
                <a:latin typeface="Arial" panose="020B0604020202020204" pitchFamily="34" charset="0"/>
                <a:cs typeface="Arial" panose="020B0604020202020204" pitchFamily="34" charset="0"/>
              </a:rPr>
              <a:t>§ 79 odst. 2 ZZVZ</a:t>
            </a:r>
          </a:p>
          <a:p>
            <a:pPr marL="0" indent="0" algn="just">
              <a:buNone/>
            </a:pPr>
            <a:r>
              <a:rPr lang="cs-CZ" sz="2300" b="1" dirty="0">
                <a:effectLst/>
                <a:latin typeface="Arial" panose="020B0604020202020204" pitchFamily="34" charset="0"/>
                <a:ea typeface="Calibri" panose="020F0502020204030204" pitchFamily="34" charset="0"/>
                <a:cs typeface="Times New Roman" panose="02020603050405020304" pitchFamily="18" charset="0"/>
              </a:rPr>
              <a:t>§ 79 odst. 3 ZZVZ</a:t>
            </a:r>
          </a:p>
          <a:p>
            <a:pPr marL="0" indent="0" algn="just">
              <a:buNone/>
            </a:pPr>
            <a:r>
              <a:rPr lang="cs-CZ" sz="2300" b="1" dirty="0">
                <a:latin typeface="Arial" panose="020B0604020202020204" pitchFamily="34" charset="0"/>
                <a:ea typeface="Calibri" panose="020F0502020204030204" pitchFamily="34" charset="0"/>
                <a:cs typeface="Times New Roman" panose="02020603050405020304" pitchFamily="18" charset="0"/>
              </a:rPr>
              <a:t>§ 79 odst. 4 ZZVZ</a:t>
            </a:r>
          </a:p>
          <a:p>
            <a:pPr marL="0" indent="0" algn="just">
              <a:buNone/>
            </a:pPr>
            <a:r>
              <a:rPr lang="cs-CZ" sz="2300" b="1" dirty="0">
                <a:effectLst/>
                <a:latin typeface="Arial" panose="020B0604020202020204" pitchFamily="34" charset="0"/>
                <a:ea typeface="Calibri" panose="020F0502020204030204" pitchFamily="34" charset="0"/>
                <a:cs typeface="Times New Roman" panose="02020603050405020304" pitchFamily="18" charset="0"/>
              </a:rPr>
              <a:t>§ 79 odst. 5 ZZVZ</a:t>
            </a:r>
          </a:p>
        </p:txBody>
      </p:sp>
    </p:spTree>
    <p:extLst>
      <p:ext uri="{BB962C8B-B14F-4D97-AF65-F5344CB8AC3E}">
        <p14:creationId xmlns:p14="http://schemas.microsoft.com/office/powerpoint/2010/main" val="2861306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800" b="1" dirty="0">
                <a:latin typeface="Arial" panose="020B0604020202020204" pitchFamily="34" charset="0"/>
                <a:cs typeface="Arial" panose="020B0604020202020204" pitchFamily="34" charset="0"/>
              </a:rPr>
              <a:t>PRAVDIVOST REFERENCÍ</a:t>
            </a:r>
          </a:p>
          <a:p>
            <a:pPr marL="0" indent="0" algn="just">
              <a:buNone/>
            </a:pPr>
            <a:r>
              <a:rPr lang="cs-CZ" sz="1800" u="sng" dirty="0">
                <a:latin typeface="Arial" panose="020B0604020202020204" pitchFamily="34" charset="0"/>
                <a:cs typeface="Arial" panose="020B0604020202020204" pitchFamily="34" charset="0"/>
              </a:rPr>
              <a:t>ÚOHS-R0004/2022/VZ „CHR – rozšíření a rekonstrukce (P.0448), stavebně-montážní práce“, PM: 24. 3. 2022</a:t>
            </a:r>
            <a:r>
              <a:rPr lang="cs-CZ" sz="1800" dirty="0">
                <a:latin typeface="Arial" panose="020B0604020202020204" pitchFamily="34" charset="0"/>
                <a:cs typeface="Arial" panose="020B0604020202020204" pitchFamily="34" charset="0"/>
              </a:rPr>
              <a:t> </a:t>
            </a:r>
            <a:r>
              <a:rPr lang="cs-CZ" sz="1800" dirty="0">
                <a:latin typeface="Arial" panose="020B0604020202020204" pitchFamily="34" charset="0"/>
                <a:cs typeface="Arial" panose="020B0604020202020204" pitchFamily="34" charset="0"/>
                <a:hlinkClick r:id="rId2"/>
              </a:rPr>
              <a:t>ZDE</a:t>
            </a:r>
            <a:endParaRPr lang="cs-CZ" sz="1800" dirty="0">
              <a:latin typeface="Arial" panose="020B0604020202020204" pitchFamily="34" charset="0"/>
              <a:cs typeface="Arial" panose="020B0604020202020204" pitchFamily="34" charset="0"/>
            </a:endParaRPr>
          </a:p>
          <a:p>
            <a:pPr marL="0" indent="0" algn="just">
              <a:buNone/>
            </a:pPr>
            <a:endParaRPr lang="cs-CZ" sz="1800" dirty="0">
              <a:latin typeface="Arial" panose="020B0604020202020204" pitchFamily="34" charset="0"/>
              <a:cs typeface="Arial" panose="020B0604020202020204" pitchFamily="34" charset="0"/>
            </a:endParaRPr>
          </a:p>
          <a:p>
            <a:pPr algn="just">
              <a:lnSpc>
                <a:spcPct val="107000"/>
              </a:lnSpc>
              <a:spcAft>
                <a:spcPts val="800"/>
              </a:spcAft>
            </a:pPr>
            <a:r>
              <a:rPr lang="cs-CZ" sz="1800" i="1" dirty="0">
                <a:solidFill>
                  <a:srgbClr val="FF0000"/>
                </a:solidFill>
                <a:latin typeface="Arial" panose="020B0604020202020204" pitchFamily="34" charset="0"/>
                <a:cs typeface="Arial" panose="020B0604020202020204" pitchFamily="34" charset="0"/>
              </a:rPr>
              <a:t>„zadavatelé obecně nemají povinnost do podrobností zkoumat, zda je technická kvalifikace předložená dodavatelem pravdivá</a:t>
            </a:r>
            <a:r>
              <a:rPr lang="cs-CZ" sz="1800" i="1" dirty="0">
                <a:latin typeface="Arial" panose="020B0604020202020204" pitchFamily="34" charset="0"/>
                <a:cs typeface="Arial" panose="020B0604020202020204" pitchFamily="34" charset="0"/>
              </a:rPr>
              <a:t>, </a:t>
            </a:r>
            <a:r>
              <a:rPr lang="cs-CZ" sz="1800" i="1" dirty="0">
                <a:solidFill>
                  <a:srgbClr val="00B050"/>
                </a:solidFill>
                <a:latin typeface="Arial" panose="020B0604020202020204" pitchFamily="34" charset="0"/>
                <a:cs typeface="Arial" panose="020B0604020202020204" pitchFamily="34" charset="0"/>
              </a:rPr>
              <a:t>pokud dodavatel předloží takové dokumenty</a:t>
            </a:r>
            <a:r>
              <a:rPr lang="cs-CZ" sz="1800" i="1" dirty="0">
                <a:latin typeface="Arial" panose="020B0604020202020204" pitchFamily="34" charset="0"/>
                <a:cs typeface="Arial" panose="020B0604020202020204" pitchFamily="34" charset="0"/>
              </a:rPr>
              <a:t>, </a:t>
            </a:r>
            <a:r>
              <a:rPr lang="cs-CZ" sz="1800" i="1" dirty="0">
                <a:solidFill>
                  <a:srgbClr val="0070C0"/>
                </a:solidFill>
                <a:latin typeface="Arial" panose="020B0604020202020204" pitchFamily="34" charset="0"/>
                <a:cs typeface="Arial" panose="020B0604020202020204" pitchFamily="34" charset="0"/>
              </a:rPr>
              <a:t>které zákon k prokázání kvalifikace předpokládá</a:t>
            </a:r>
            <a:r>
              <a:rPr lang="cs-CZ" sz="1800" i="1" dirty="0">
                <a:latin typeface="Arial" panose="020B0604020202020204" pitchFamily="34" charset="0"/>
                <a:cs typeface="Arial" panose="020B0604020202020204" pitchFamily="34" charset="0"/>
              </a:rPr>
              <a:t>. </a:t>
            </a:r>
            <a:r>
              <a:rPr lang="cs-CZ" sz="1800" i="1" dirty="0">
                <a:solidFill>
                  <a:srgbClr val="C49500"/>
                </a:solidFill>
                <a:latin typeface="Arial" panose="020B0604020202020204" pitchFamily="34" charset="0"/>
                <a:cs typeface="Arial" panose="020B0604020202020204" pitchFamily="34" charset="0"/>
              </a:rPr>
              <a:t>V takovém případě zadavatel vychází z dokumentů předložených dodavatelem</a:t>
            </a:r>
            <a:r>
              <a:rPr lang="cs-CZ" sz="1800" i="1" dirty="0">
                <a:latin typeface="Arial" panose="020B0604020202020204" pitchFamily="34" charset="0"/>
                <a:cs typeface="Arial" panose="020B0604020202020204" pitchFamily="34" charset="0"/>
              </a:rPr>
              <a:t>.</a:t>
            </a:r>
          </a:p>
          <a:p>
            <a:pPr algn="just">
              <a:lnSpc>
                <a:spcPct val="107000"/>
              </a:lnSpc>
              <a:spcAft>
                <a:spcPts val="800"/>
              </a:spcAft>
            </a:pPr>
            <a:r>
              <a:rPr lang="cs-CZ" sz="1800" i="1" dirty="0">
                <a:solidFill>
                  <a:srgbClr val="FF0000"/>
                </a:solidFill>
                <a:latin typeface="Arial" panose="020B0604020202020204" pitchFamily="34" charset="0"/>
                <a:cs typeface="Arial" panose="020B0604020202020204" pitchFamily="34" charset="0"/>
              </a:rPr>
              <a:t>Pokud však ohledně technické kvalifikace vyvstanou pochybnosti</a:t>
            </a:r>
            <a:r>
              <a:rPr lang="cs-CZ" sz="1800" i="1" dirty="0">
                <a:latin typeface="Arial" panose="020B0604020202020204" pitchFamily="34" charset="0"/>
                <a:cs typeface="Arial" panose="020B0604020202020204" pitchFamily="34" charset="0"/>
              </a:rPr>
              <a:t>, </a:t>
            </a:r>
            <a:r>
              <a:rPr lang="cs-CZ" sz="1800" i="1" dirty="0">
                <a:solidFill>
                  <a:srgbClr val="00B050"/>
                </a:solidFill>
                <a:latin typeface="Arial" panose="020B0604020202020204" pitchFamily="34" charset="0"/>
                <a:cs typeface="Arial" panose="020B0604020202020204" pitchFamily="34" charset="0"/>
              </a:rPr>
              <a:t>musí zadavatel přistoupit k jejímu ověření.</a:t>
            </a:r>
          </a:p>
          <a:p>
            <a:pPr algn="just">
              <a:lnSpc>
                <a:spcPct val="107000"/>
              </a:lnSpc>
              <a:spcAft>
                <a:spcPts val="800"/>
              </a:spcAft>
            </a:pPr>
            <a:r>
              <a:rPr lang="cs-CZ" sz="1800" i="1" dirty="0">
                <a:latin typeface="Arial" panose="020B0604020202020204" pitchFamily="34" charset="0"/>
                <a:cs typeface="Arial" panose="020B0604020202020204" pitchFamily="34" charset="0"/>
              </a:rPr>
              <a:t>K takovému ověření pak využívá jak informací, na základě kterých pochybnosti vyvstaly, tak důkazů předložených dodavatelem, a to jak již v nabídce, tak následně v rámci námitek proti úkonu zadavatele, kterým zadavatel předmětného dodavatele vyloučil, případně může sám aktivně činit kroky ke zjištění stavu věci.</a:t>
            </a:r>
          </a:p>
          <a:p>
            <a:pPr algn="just">
              <a:lnSpc>
                <a:spcPct val="107000"/>
              </a:lnSpc>
              <a:spcAft>
                <a:spcPts val="800"/>
              </a:spcAft>
            </a:pPr>
            <a:r>
              <a:rPr lang="cs-CZ" sz="1800" i="1" dirty="0">
                <a:solidFill>
                  <a:srgbClr val="0070C0"/>
                </a:solidFill>
                <a:latin typeface="Arial" panose="020B0604020202020204" pitchFamily="34" charset="0"/>
                <a:cs typeface="Arial" panose="020B0604020202020204" pitchFamily="34" charset="0"/>
              </a:rPr>
              <a:t>V rámci takového ověřování není možné přihlédnout pouze k důkazům svědčícím v neprospěch dodavatele</a:t>
            </a:r>
            <a:r>
              <a:rPr lang="cs-CZ" sz="1800" i="1" dirty="0">
                <a:latin typeface="Arial" panose="020B0604020202020204" pitchFamily="34" charset="0"/>
                <a:cs typeface="Arial" panose="020B0604020202020204" pitchFamily="34" charset="0"/>
              </a:rPr>
              <a:t>, </a:t>
            </a:r>
            <a:r>
              <a:rPr lang="cs-CZ" sz="1800" i="1" dirty="0">
                <a:solidFill>
                  <a:srgbClr val="C49500"/>
                </a:solidFill>
                <a:latin typeface="Arial" panose="020B0604020202020204" pitchFamily="34" charset="0"/>
                <a:cs typeface="Arial" panose="020B0604020202020204" pitchFamily="34" charset="0"/>
              </a:rPr>
              <a:t>pokud dokumenty jím předložené technickou kvalifikaci obecně prokazují zákonem předvídaným způsobem.“</a:t>
            </a:r>
            <a:r>
              <a:rPr lang="cs-CZ" sz="1800" dirty="0">
                <a:solidFill>
                  <a:srgbClr val="C49500"/>
                </a:solidFill>
                <a:latin typeface="Arial" panose="020B0604020202020204" pitchFamily="34" charset="0"/>
                <a:cs typeface="Arial" panose="020B0604020202020204" pitchFamily="34" charset="0"/>
              </a:rPr>
              <a:t> </a:t>
            </a:r>
            <a:endParaRPr lang="cs-CZ" sz="18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284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800" b="1" dirty="0">
                <a:latin typeface="Arial" panose="020B0604020202020204" pitchFamily="34" charset="0"/>
                <a:cs typeface="Arial" panose="020B0604020202020204" pitchFamily="34" charset="0"/>
              </a:rPr>
              <a:t>DOPLNĚNÍ REFERENCÍ</a:t>
            </a:r>
          </a:p>
          <a:p>
            <a:pPr marL="0" indent="0" algn="just">
              <a:buNone/>
            </a:pPr>
            <a:r>
              <a:rPr lang="cs-CZ" sz="1800" u="sng" dirty="0">
                <a:latin typeface="Arial" panose="020B0604020202020204" pitchFamily="34" charset="0"/>
                <a:cs typeface="Arial" panose="020B0604020202020204" pitchFamily="34" charset="0"/>
              </a:rPr>
              <a:t>ÚOHS – S0019/2022/VZ „</a:t>
            </a:r>
            <a:r>
              <a:rPr lang="pl-PL" sz="1800" u="sng" dirty="0">
                <a:latin typeface="Arial" panose="020B0604020202020204" pitchFamily="34" charset="0"/>
                <a:cs typeface="Arial" panose="020B0604020202020204" pitchFamily="34" charset="0"/>
              </a:rPr>
              <a:t>SZ Lednice – zámek a zámecký park</a:t>
            </a:r>
            <a:r>
              <a:rPr lang="cs-CZ" sz="1800" u="sng" dirty="0">
                <a:latin typeface="Arial" panose="020B0604020202020204" pitchFamily="34" charset="0"/>
                <a:cs typeface="Arial" panose="020B0604020202020204" pitchFamily="34" charset="0"/>
              </a:rPr>
              <a:t>“ PM: (I, III, IV a V) 11. 5. 2022</a:t>
            </a:r>
            <a:r>
              <a:rPr lang="cs-CZ" sz="1800" dirty="0">
                <a:latin typeface="Arial" panose="020B0604020202020204" pitchFamily="34" charset="0"/>
                <a:cs typeface="Arial" panose="020B0604020202020204" pitchFamily="34" charset="0"/>
              </a:rPr>
              <a:t> </a:t>
            </a:r>
            <a:r>
              <a:rPr lang="cs-CZ" sz="1800" dirty="0">
                <a:latin typeface="Arial" panose="020B0604020202020204" pitchFamily="34" charset="0"/>
                <a:cs typeface="Arial" panose="020B0604020202020204" pitchFamily="34" charset="0"/>
                <a:hlinkClick r:id="rId2"/>
              </a:rPr>
              <a:t>ZDE</a:t>
            </a:r>
            <a:endParaRPr lang="cs-CZ" sz="1800" dirty="0">
              <a:latin typeface="Arial" panose="020B0604020202020204" pitchFamily="34" charset="0"/>
              <a:cs typeface="Arial" panose="020B0604020202020204" pitchFamily="34" charset="0"/>
            </a:endParaRPr>
          </a:p>
          <a:p>
            <a:pPr marL="0" indent="0" algn="just">
              <a:buNone/>
            </a:pPr>
            <a:endParaRPr lang="cs-CZ" sz="1800" dirty="0">
              <a:latin typeface="Arial" panose="020B0604020202020204" pitchFamily="34" charset="0"/>
              <a:cs typeface="Arial" panose="020B0604020202020204" pitchFamily="34" charset="0"/>
            </a:endParaRPr>
          </a:p>
          <a:p>
            <a:pPr algn="just"/>
            <a:r>
              <a:rPr lang="en-US" sz="1800" dirty="0">
                <a:latin typeface="Arial" panose="020B0604020202020204" pitchFamily="34" charset="0"/>
                <a:ea typeface="Calibri" panose="020F0502020204030204" pitchFamily="34" charset="0"/>
                <a:cs typeface="Arial" panose="020B0604020202020204" pitchFamily="34" charset="0"/>
              </a:rPr>
              <a:t>[</a:t>
            </a:r>
            <a:r>
              <a:rPr lang="cs-CZ" sz="1800" dirty="0">
                <a:effectLst/>
                <a:latin typeface="Arial" panose="020B0604020202020204" pitchFamily="34" charset="0"/>
                <a:ea typeface="Calibri" panose="020F0502020204030204" pitchFamily="34" charset="0"/>
                <a:cs typeface="Arial" panose="020B0604020202020204" pitchFamily="34" charset="0"/>
              </a:rPr>
              <a:t>Ú</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cs-CZ" sz="1800" dirty="0">
                <a:effectLst/>
                <a:latin typeface="Arial" panose="020B0604020202020204" pitchFamily="34" charset="0"/>
                <a:ea typeface="Calibri" panose="020F0502020204030204" pitchFamily="34" charset="0"/>
                <a:cs typeface="Arial" panose="020B0604020202020204" pitchFamily="34" charset="0"/>
              </a:rPr>
              <a:t>řad pro úplnost podotýká, že </a:t>
            </a:r>
            <a:r>
              <a:rPr lang="cs-CZ"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vybraný dodavatel může na základě žádosti o vysvětlení nabídky dle ustanovení § 46 zákona předložit novou referenční zakázku</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která osvědčuje, že dodavatel je po celou dobu kvalifikován pro realizaci zakázky</a:t>
            </a:r>
            <a:r>
              <a:rPr lang="cs-CZ" sz="1800" dirty="0">
                <a:effectLst/>
                <a:latin typeface="Arial" panose="020B0604020202020204" pitchFamily="34" charset="0"/>
                <a:ea typeface="Calibri" panose="020F0502020204030204" pitchFamily="34" charset="0"/>
                <a:cs typeface="Arial" panose="020B0604020202020204" pitchFamily="34" charset="0"/>
              </a:rPr>
              <a:t>. K uvedenému Úřad odkazuje především na rozhodnutí předsedy Úřadu </a:t>
            </a:r>
            <a:r>
              <a:rPr lang="cs-CZ" sz="1800" dirty="0" err="1">
                <a:effectLst/>
                <a:latin typeface="Arial" panose="020B0604020202020204" pitchFamily="34" charset="0"/>
                <a:ea typeface="Calibri" panose="020F0502020204030204" pitchFamily="34" charset="0"/>
                <a:cs typeface="Arial" panose="020B0604020202020204" pitchFamily="34" charset="0"/>
              </a:rPr>
              <a:t>sp</a:t>
            </a:r>
            <a:r>
              <a:rPr lang="cs-CZ" sz="1800" dirty="0">
                <a:effectLst/>
                <a:latin typeface="Arial" panose="020B0604020202020204" pitchFamily="34" charset="0"/>
                <a:ea typeface="Calibri" panose="020F0502020204030204" pitchFamily="34" charset="0"/>
                <a:cs typeface="Arial" panose="020B0604020202020204" pitchFamily="34" charset="0"/>
              </a:rPr>
              <a:t>. zn. ÚOHS-R0029/2020/VZ, č. j. ÚOHS-12505/2020/323/</a:t>
            </a:r>
            <a:r>
              <a:rPr lang="cs-CZ" sz="1800" dirty="0" err="1">
                <a:effectLst/>
                <a:latin typeface="Arial" panose="020B0604020202020204" pitchFamily="34" charset="0"/>
                <a:ea typeface="Calibri" panose="020F0502020204030204" pitchFamily="34" charset="0"/>
                <a:cs typeface="Arial" panose="020B0604020202020204" pitchFamily="34" charset="0"/>
              </a:rPr>
              <a:t>MBr</a:t>
            </a:r>
            <a:r>
              <a:rPr lang="cs-CZ" sz="1800" dirty="0">
                <a:effectLst/>
                <a:latin typeface="Arial" panose="020B0604020202020204" pitchFamily="34" charset="0"/>
                <a:ea typeface="Calibri" panose="020F0502020204030204" pitchFamily="34" charset="0"/>
                <a:cs typeface="Arial" panose="020B0604020202020204" pitchFamily="34" charset="0"/>
              </a:rPr>
              <a:t> ze dne 27. 4. 2020, ve kterém konstatoval, že </a:t>
            </a:r>
            <a:r>
              <a:rPr lang="cs-CZ" sz="1800" i="1" dirty="0">
                <a:effectLst/>
                <a:latin typeface="Arial" panose="020B0604020202020204" pitchFamily="34" charset="0"/>
                <a:ea typeface="Calibri" panose="020F0502020204030204" pitchFamily="34" charset="0"/>
                <a:cs typeface="Arial" panose="020B0604020202020204" pitchFamily="34" charset="0"/>
              </a:rPr>
              <a:t>„[j]e obvyklé, že dodavatelé často disponují řadou referencí, a obecně lze konstatovat, že posouzení, zda určitá reference odpovídá konkrétním specifickým požadavkům zadavatele, je pro dodavatele s ohledem na značnou rozmanitost zadavateli požadovaných plnění značně složité. Jestliže tedy dodavatel, resp. účastník zadávacího řízení předloží v zadávacím řízení jednu ze svých referencí, o které má za to, že nejlépe odpovídá požadavkům zadavatele, a zadavatel se však s „výběrem“ reference účastníka zadávacího řízení neztotožní, bez dalšího to neznamená, že není kvalifikován veřejnou zakázku plnit. Pokud je fakticky možné jednu referenci účastníka zadávacího řízení nahradit jinou, pak je v zájmu zadavatele, takovou „změnu“ připustit. Zabrání se totiž tomu, aby došlo k vyloučení kvalifikovaného účastníka zadávacího řízení jen proto, že právě předloženou referenci zadavatel považuje za nedostatečně průkaznou či neodpovídající jeho požadavkům. Je třeba si uvědomit, že dodavatel, resp. účastník zadávacího řízení ve své podstatě kvalifikovaný buď je, nebo není.“.</a:t>
            </a:r>
            <a:endParaRPr lang="cs-CZ"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5571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600" b="1" dirty="0">
                <a:latin typeface="Arial" panose="020B0604020202020204" pitchFamily="34" charset="0"/>
                <a:cs typeface="Arial" panose="020B0604020202020204" pitchFamily="34" charset="0"/>
              </a:rPr>
              <a:t>DOPLNĚNÍ REFERENCÍ VYBRANÝM DODAVATELEM</a:t>
            </a:r>
          </a:p>
          <a:p>
            <a:pPr marL="0" indent="0" algn="just">
              <a:buNone/>
            </a:pPr>
            <a:r>
              <a:rPr lang="cs-CZ" sz="1400" u="sng" dirty="0">
                <a:latin typeface="Arial" panose="020B0604020202020204" pitchFamily="34" charset="0"/>
                <a:cs typeface="Arial" panose="020B0604020202020204" pitchFamily="34" charset="0"/>
              </a:rPr>
              <a:t>ÚOHS - S0655/2021/VZ „INVALIDOVNA PRAHA - ZPRACOVÁNÍ PROJEKTOVÉ DOKUMENTACE, VEŘEJNOPRÁVNÍ PROJEDNÁNÍ ÚR, SP, ZPRACOVÁNÍ REALIZAČNÍ DOKUMENTACE V ÚROVNI DPS, PROJEKTU INTERIÉRŮ A VÝKON ČINNOSTI AD</a:t>
            </a:r>
            <a:r>
              <a:rPr lang="pl-PL" sz="1400" u="sng" dirty="0">
                <a:latin typeface="Arial" panose="020B0604020202020204" pitchFamily="34" charset="0"/>
                <a:cs typeface="Arial" panose="020B0604020202020204" pitchFamily="34" charset="0"/>
              </a:rPr>
              <a:t>SZ</a:t>
            </a:r>
            <a:r>
              <a:rPr lang="cs-CZ" sz="1400" u="sng" dirty="0">
                <a:latin typeface="Arial" panose="020B0604020202020204" pitchFamily="34" charset="0"/>
                <a:cs typeface="Arial" panose="020B0604020202020204" pitchFamily="34" charset="0"/>
              </a:rPr>
              <a:t>“ PM: 10. 3. 2022</a:t>
            </a:r>
            <a:r>
              <a:rPr lang="cs-CZ" sz="1400" dirty="0">
                <a:latin typeface="Arial" panose="020B0604020202020204" pitchFamily="34" charset="0"/>
                <a:cs typeface="Arial" panose="020B0604020202020204" pitchFamily="34" charset="0"/>
              </a:rPr>
              <a:t> </a:t>
            </a:r>
            <a:r>
              <a:rPr lang="cs-CZ" sz="1400" dirty="0">
                <a:latin typeface="Arial" panose="020B0604020202020204" pitchFamily="34" charset="0"/>
                <a:cs typeface="Arial" panose="020B0604020202020204" pitchFamily="34" charset="0"/>
                <a:hlinkClick r:id="rId2"/>
              </a:rPr>
              <a:t>ZDE</a:t>
            </a:r>
            <a:endParaRPr lang="cs-CZ" sz="1400" dirty="0">
              <a:latin typeface="Arial" panose="020B0604020202020204" pitchFamily="34" charset="0"/>
              <a:cs typeface="Arial" panose="020B0604020202020204" pitchFamily="34" charset="0"/>
            </a:endParaRPr>
          </a:p>
          <a:p>
            <a:pPr marL="0" indent="0" algn="just">
              <a:buNone/>
            </a:pPr>
            <a:endParaRPr lang="cs-CZ" sz="1400" dirty="0">
              <a:latin typeface="Arial" panose="020B0604020202020204" pitchFamily="34" charset="0"/>
              <a:cs typeface="Arial" panose="020B0604020202020204" pitchFamily="34" charset="0"/>
            </a:endParaRPr>
          </a:p>
          <a:p>
            <a:pPr algn="just">
              <a:lnSpc>
                <a:spcPct val="107000"/>
              </a:lnSpc>
              <a:spcAft>
                <a:spcPts val="800"/>
              </a:spcAft>
            </a:pPr>
            <a:r>
              <a:rPr lang="cs-CZ" sz="1600" dirty="0">
                <a:latin typeface="Arial" panose="020B0604020202020204" pitchFamily="34" charset="0"/>
                <a:cs typeface="Arial" panose="020B0604020202020204" pitchFamily="34" charset="0"/>
              </a:rPr>
              <a:t>Vzhledem k tomu, že se </a:t>
            </a:r>
            <a:r>
              <a:rPr lang="cs-CZ" sz="1600" dirty="0">
                <a:solidFill>
                  <a:srgbClr val="FF0000"/>
                </a:solidFill>
                <a:latin typeface="Arial" panose="020B0604020202020204" pitchFamily="34" charset="0"/>
                <a:cs typeface="Arial" panose="020B0604020202020204" pitchFamily="34" charset="0"/>
              </a:rPr>
              <a:t>dodatečně doplňované údaje vztahovaly k prokázání kvalifikace </a:t>
            </a:r>
            <a:r>
              <a:rPr lang="cs-CZ" sz="1600" dirty="0">
                <a:latin typeface="Arial" panose="020B0604020202020204" pitchFamily="34" charset="0"/>
                <a:cs typeface="Arial" panose="020B0604020202020204" pitchFamily="34" charset="0"/>
              </a:rPr>
              <a:t>navrhovatele, má Úřad za to, že </a:t>
            </a:r>
            <a:r>
              <a:rPr lang="cs-CZ" sz="1600" dirty="0">
                <a:solidFill>
                  <a:srgbClr val="00B050"/>
                </a:solidFill>
                <a:latin typeface="Arial" panose="020B0604020202020204" pitchFamily="34" charset="0"/>
                <a:cs typeface="Arial" panose="020B0604020202020204" pitchFamily="34" charset="0"/>
              </a:rPr>
              <a:t>zadavatel byl povinen tyto další reference zohlednit a posoudit</a:t>
            </a:r>
            <a:r>
              <a:rPr lang="cs-CZ" sz="1600" dirty="0">
                <a:latin typeface="Arial" panose="020B0604020202020204" pitchFamily="34" charset="0"/>
                <a:cs typeface="Arial" panose="020B0604020202020204" pitchFamily="34" charset="0"/>
              </a:rPr>
              <a:t>, zda jejich prostřednictvím navrhovatel eventuálně splnění kvalifikace prokázal </a:t>
            </a:r>
            <a:r>
              <a:rPr lang="cs-CZ" sz="1600" dirty="0">
                <a:solidFill>
                  <a:srgbClr val="0070C0"/>
                </a:solidFill>
                <a:latin typeface="Arial" panose="020B0604020202020204" pitchFamily="34" charset="0"/>
                <a:cs typeface="Arial" panose="020B0604020202020204" pitchFamily="34" charset="0"/>
              </a:rPr>
              <a:t>(pakliže by dospěl k závěru, že původně předložené reference k prokázání kvalifikace nepostačovaly)</a:t>
            </a:r>
            <a:r>
              <a:rPr lang="cs-CZ" sz="1600" dirty="0">
                <a:latin typeface="Arial" panose="020B0604020202020204" pitchFamily="34" charset="0"/>
                <a:cs typeface="Arial" panose="020B0604020202020204" pitchFamily="34" charset="0"/>
              </a:rPr>
              <a:t>.</a:t>
            </a:r>
          </a:p>
          <a:p>
            <a:pPr algn="just">
              <a:lnSpc>
                <a:spcPct val="107000"/>
              </a:lnSpc>
              <a:spcAft>
                <a:spcPts val="800"/>
              </a:spcAft>
            </a:pPr>
            <a:r>
              <a:rPr lang="cs-CZ" sz="1600" dirty="0">
                <a:latin typeface="Arial" panose="020B0604020202020204" pitchFamily="34" charset="0"/>
                <a:cs typeface="Arial" panose="020B0604020202020204" pitchFamily="34" charset="0"/>
              </a:rPr>
              <a:t>Zadavatel dal navrhovateli žádostí ze dne 29. 10. 2021 najevo svůj zájem ověřit, zda lze přesvědčivě učinit závěr o kvalifikovanosti navrhovatele. </a:t>
            </a:r>
          </a:p>
          <a:p>
            <a:pPr algn="just">
              <a:lnSpc>
                <a:spcPct val="107000"/>
              </a:lnSpc>
              <a:spcAft>
                <a:spcPts val="800"/>
              </a:spcAft>
            </a:pPr>
            <a:r>
              <a:rPr lang="cs-CZ" sz="1600" dirty="0">
                <a:solidFill>
                  <a:srgbClr val="FF0000"/>
                </a:solidFill>
                <a:latin typeface="Arial" panose="020B0604020202020204" pitchFamily="34" charset="0"/>
                <a:cs typeface="Arial" panose="020B0604020202020204" pitchFamily="34" charset="0"/>
              </a:rPr>
              <a:t>Pokud tedy navrhovatel v návaznosti na předmětnou žádost </a:t>
            </a:r>
            <a:r>
              <a:rPr lang="cs-CZ" sz="1600" dirty="0">
                <a:latin typeface="Arial" panose="020B0604020202020204" pitchFamily="34" charset="0"/>
                <a:cs typeface="Arial" panose="020B0604020202020204" pitchFamily="34" charset="0"/>
              </a:rPr>
              <a:t>ze dne 29. 10. 2021 </a:t>
            </a:r>
            <a:r>
              <a:rPr lang="cs-CZ" sz="1600" dirty="0">
                <a:solidFill>
                  <a:srgbClr val="00B050"/>
                </a:solidFill>
                <a:latin typeface="Arial" panose="020B0604020202020204" pitchFamily="34" charset="0"/>
                <a:cs typeface="Arial" panose="020B0604020202020204" pitchFamily="34" charset="0"/>
              </a:rPr>
              <a:t>doložil „z opatrnosti“ údaje o dalších referencích</a:t>
            </a:r>
            <a:r>
              <a:rPr lang="cs-CZ" sz="1600" dirty="0">
                <a:latin typeface="Arial" panose="020B0604020202020204" pitchFamily="34" charset="0"/>
                <a:cs typeface="Arial" panose="020B0604020202020204" pitchFamily="34" charset="0"/>
              </a:rPr>
              <a:t>, </a:t>
            </a:r>
            <a:r>
              <a:rPr lang="cs-CZ" sz="1600" dirty="0">
                <a:solidFill>
                  <a:srgbClr val="0070C0"/>
                </a:solidFill>
                <a:latin typeface="Arial" panose="020B0604020202020204" pitchFamily="34" charset="0"/>
                <a:cs typeface="Arial" panose="020B0604020202020204" pitchFamily="34" charset="0"/>
              </a:rPr>
              <a:t>jednalo se dle názoru Úřadu o doplnění dokladů </a:t>
            </a:r>
            <a:r>
              <a:rPr lang="cs-CZ" sz="1600" dirty="0">
                <a:latin typeface="Arial" panose="020B0604020202020204" pitchFamily="34" charset="0"/>
                <a:cs typeface="Arial" panose="020B0604020202020204" pitchFamily="34" charset="0"/>
              </a:rPr>
              <a:t>týkajících se prokázání splnění předmětného kritéria technické kvalifikace </a:t>
            </a:r>
            <a:r>
              <a:rPr lang="cs-CZ" sz="1600" dirty="0">
                <a:solidFill>
                  <a:srgbClr val="DB7D00"/>
                </a:solidFill>
                <a:latin typeface="Arial" panose="020B0604020202020204" pitchFamily="34" charset="0"/>
                <a:cs typeface="Arial" panose="020B0604020202020204" pitchFamily="34" charset="0"/>
              </a:rPr>
              <a:t>zákonem předvídaným způsobem</a:t>
            </a:r>
            <a:r>
              <a:rPr lang="cs-CZ" sz="1600" dirty="0">
                <a:latin typeface="Arial" panose="020B0604020202020204" pitchFamily="34" charset="0"/>
                <a:cs typeface="Arial" panose="020B0604020202020204" pitchFamily="34" charset="0"/>
              </a:rPr>
              <a:t>.</a:t>
            </a:r>
          </a:p>
          <a:p>
            <a:pPr algn="just">
              <a:lnSpc>
                <a:spcPct val="107000"/>
              </a:lnSpc>
              <a:spcAft>
                <a:spcPts val="800"/>
              </a:spcAft>
            </a:pPr>
            <a:r>
              <a:rPr lang="cs-CZ" sz="1600" dirty="0">
                <a:latin typeface="Arial" panose="020B0604020202020204" pitchFamily="34" charset="0"/>
                <a:ea typeface="Calibri" panose="020F0502020204030204" pitchFamily="34" charset="0"/>
                <a:cs typeface="Arial" panose="020B0604020202020204" pitchFamily="34" charset="0"/>
              </a:rPr>
              <a:t>V této souvislosti lze odkázat na závěry předsedy Úřadu učiněné v rozhodnutí </a:t>
            </a:r>
            <a:r>
              <a:rPr lang="cs-CZ" sz="1600" dirty="0" err="1">
                <a:latin typeface="Arial" panose="020B0604020202020204" pitchFamily="34" charset="0"/>
                <a:ea typeface="Calibri" panose="020F0502020204030204" pitchFamily="34" charset="0"/>
                <a:cs typeface="Arial" panose="020B0604020202020204" pitchFamily="34" charset="0"/>
              </a:rPr>
              <a:t>sp</a:t>
            </a:r>
            <a:r>
              <a:rPr lang="cs-CZ" sz="1600" dirty="0">
                <a:latin typeface="Arial" panose="020B0604020202020204" pitchFamily="34" charset="0"/>
                <a:ea typeface="Calibri" panose="020F0502020204030204" pitchFamily="34" charset="0"/>
                <a:cs typeface="Arial" panose="020B0604020202020204" pitchFamily="34" charset="0"/>
              </a:rPr>
              <a:t>. zn. ÚOHS-R0127/2020/VZ, č. j. ÚOHS-27928/2020/323/</a:t>
            </a:r>
            <a:r>
              <a:rPr lang="cs-CZ" sz="1600" dirty="0" err="1">
                <a:latin typeface="Arial" panose="020B0604020202020204" pitchFamily="34" charset="0"/>
                <a:ea typeface="Calibri" panose="020F0502020204030204" pitchFamily="34" charset="0"/>
                <a:cs typeface="Arial" panose="020B0604020202020204" pitchFamily="34" charset="0"/>
              </a:rPr>
              <a:t>VVá</a:t>
            </a:r>
            <a:r>
              <a:rPr lang="cs-CZ" sz="1600" dirty="0">
                <a:latin typeface="Arial" panose="020B0604020202020204" pitchFamily="34" charset="0"/>
                <a:ea typeface="Calibri" panose="020F0502020204030204" pitchFamily="34" charset="0"/>
                <a:cs typeface="Arial" panose="020B0604020202020204" pitchFamily="34" charset="0"/>
              </a:rPr>
              <a:t> ze dne 8. 9. 2020, ve kterém předseda Úřadu konstatoval, že </a:t>
            </a:r>
            <a:r>
              <a:rPr lang="cs-CZ" sz="1600" i="1" dirty="0">
                <a:latin typeface="Arial" panose="020B0604020202020204" pitchFamily="34" charset="0"/>
                <a:ea typeface="Calibri" panose="020F0502020204030204" pitchFamily="34" charset="0"/>
                <a:cs typeface="Arial" panose="020B0604020202020204" pitchFamily="34" charset="0"/>
              </a:rPr>
              <a:t>„</a:t>
            </a:r>
            <a:r>
              <a:rPr lang="cs-CZ" sz="1600" i="1" dirty="0">
                <a:solidFill>
                  <a:srgbClr val="FF0000"/>
                </a:solidFill>
                <a:latin typeface="Arial" panose="020B0604020202020204" pitchFamily="34" charset="0"/>
                <a:ea typeface="Calibri" panose="020F0502020204030204" pitchFamily="34" charset="0"/>
                <a:cs typeface="Arial" panose="020B0604020202020204" pitchFamily="34" charset="0"/>
              </a:rPr>
              <a:t>i pokud je účastník řízení již v pozici vybraného dodavatele</a:t>
            </a:r>
            <a:r>
              <a:rPr lang="cs-CZ" sz="1600" i="1" dirty="0">
                <a:latin typeface="Arial" panose="020B0604020202020204" pitchFamily="34" charset="0"/>
                <a:ea typeface="Calibri" panose="020F0502020204030204" pitchFamily="34" charset="0"/>
                <a:cs typeface="Arial" panose="020B0604020202020204" pitchFamily="34" charset="0"/>
              </a:rPr>
              <a:t>, </a:t>
            </a:r>
            <a:r>
              <a:rPr lang="cs-CZ" sz="1600" i="1" dirty="0">
                <a:solidFill>
                  <a:srgbClr val="00B050"/>
                </a:solidFill>
                <a:latin typeface="Arial" panose="020B0604020202020204" pitchFamily="34" charset="0"/>
                <a:ea typeface="Calibri" panose="020F0502020204030204" pitchFamily="34" charset="0"/>
                <a:cs typeface="Arial" panose="020B0604020202020204" pitchFamily="34" charset="0"/>
              </a:rPr>
              <a:t>je možné jej vyzývat podle § 46 k objasnění nebo doplnění údajů, dokladů, vzorků nebo modelů</a:t>
            </a:r>
            <a:r>
              <a:rPr lang="cs-CZ" sz="1600" i="1" dirty="0">
                <a:latin typeface="Arial" panose="020B0604020202020204" pitchFamily="34" charset="0"/>
                <a:ea typeface="Calibri" panose="020F0502020204030204" pitchFamily="34" charset="0"/>
                <a:cs typeface="Arial" panose="020B0604020202020204" pitchFamily="34" charset="0"/>
              </a:rPr>
              <a:t>. Smyslem ustanovení § 46 zákona je totiž především vyhnutí se takovému formalismu, který by zadavatele nutil vyloučit účastníka plně způsobilého k plnění veřejné zakázky na základě chyb a nejasností, které nemají vliv na hodnocení nabídky, a to ať už je v pozici dodavatele či již vybraného dodavatele.“ </a:t>
            </a:r>
            <a:endParaRPr lang="cs-CZ"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cs-C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940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900" b="1" dirty="0">
                <a:latin typeface="Arial" panose="020B0604020202020204" pitchFamily="34" charset="0"/>
                <a:cs typeface="Arial" panose="020B0604020202020204" pitchFamily="34" charset="0"/>
              </a:rPr>
              <a:t>POČET REFERENCÍ</a:t>
            </a:r>
          </a:p>
          <a:p>
            <a:pPr marL="0" indent="0" algn="just">
              <a:buNone/>
            </a:pPr>
            <a:r>
              <a:rPr lang="cs-CZ" sz="1900" u="sng" dirty="0">
                <a:latin typeface="Arial" panose="020B0604020202020204" pitchFamily="34" charset="0"/>
                <a:cs typeface="Arial" panose="020B0604020202020204" pitchFamily="34" charset="0"/>
              </a:rPr>
              <a:t>ÚOHS-S0110/2022/VZ, potvrzeno ÚOHS-R0066/2022/VZ „REKO SA Židenice“, PM: 18. 7. 2022</a:t>
            </a:r>
            <a:r>
              <a:rPr lang="cs-CZ" sz="1900" dirty="0">
                <a:latin typeface="Arial" panose="020B0604020202020204" pitchFamily="34" charset="0"/>
                <a:cs typeface="Arial" panose="020B0604020202020204" pitchFamily="34" charset="0"/>
              </a:rPr>
              <a:t> </a:t>
            </a:r>
            <a:r>
              <a:rPr lang="cs-CZ" sz="1900" dirty="0">
                <a:latin typeface="Arial" panose="020B0604020202020204" pitchFamily="34" charset="0"/>
                <a:cs typeface="Arial" panose="020B0604020202020204" pitchFamily="34" charset="0"/>
                <a:hlinkClick r:id="rId2"/>
              </a:rPr>
              <a:t>ZDE</a:t>
            </a:r>
            <a:endParaRPr lang="cs-CZ" sz="1900" dirty="0">
              <a:latin typeface="Arial" panose="020B0604020202020204" pitchFamily="34" charset="0"/>
              <a:cs typeface="Arial" panose="020B0604020202020204" pitchFamily="34" charset="0"/>
            </a:endParaRPr>
          </a:p>
          <a:p>
            <a:pPr algn="just"/>
            <a:endParaRPr lang="cs-CZ" sz="1900" dirty="0">
              <a:latin typeface="Arial" panose="020B0604020202020204" pitchFamily="34" charset="0"/>
              <a:cs typeface="Arial" panose="020B0604020202020204" pitchFamily="34" charset="0"/>
            </a:endParaRPr>
          </a:p>
          <a:p>
            <a:pPr algn="just"/>
            <a:r>
              <a:rPr lang="cs-CZ" sz="1900" dirty="0">
                <a:solidFill>
                  <a:srgbClr val="FF0000"/>
                </a:solidFill>
                <a:latin typeface="Arial" panose="020B0604020202020204" pitchFamily="34" charset="0"/>
                <a:cs typeface="Arial" panose="020B0604020202020204" pitchFamily="34" charset="0"/>
              </a:rPr>
              <a:t>Nelze však připustit, aby zadavatel při stanovování kritérií technické kvalifikace, konkrétně v rámci požadavku na referenční zakázky</a:t>
            </a:r>
            <a:r>
              <a:rPr lang="cs-CZ" sz="1900" dirty="0">
                <a:latin typeface="Arial" panose="020B0604020202020204" pitchFamily="34" charset="0"/>
                <a:cs typeface="Arial" panose="020B0604020202020204" pitchFamily="34" charset="0"/>
              </a:rPr>
              <a:t>, </a:t>
            </a:r>
            <a:r>
              <a:rPr lang="cs-CZ" sz="1900" dirty="0">
                <a:solidFill>
                  <a:srgbClr val="00B050"/>
                </a:solidFill>
                <a:latin typeface="Arial" panose="020B0604020202020204" pitchFamily="34" charset="0"/>
                <a:cs typeface="Arial" panose="020B0604020202020204" pitchFamily="34" charset="0"/>
              </a:rPr>
              <a:t>upřednostnil toliko kvantitativní hledisko</a:t>
            </a:r>
            <a:r>
              <a:rPr lang="cs-CZ" sz="1900" dirty="0">
                <a:latin typeface="Arial" panose="020B0604020202020204" pitchFamily="34" charset="0"/>
                <a:cs typeface="Arial" panose="020B0604020202020204" pitchFamily="34" charset="0"/>
              </a:rPr>
              <a:t>, </a:t>
            </a:r>
            <a:r>
              <a:rPr lang="cs-CZ" sz="1900" dirty="0">
                <a:solidFill>
                  <a:srgbClr val="0070C0"/>
                </a:solidFill>
                <a:latin typeface="Arial" panose="020B0604020202020204" pitchFamily="34" charset="0"/>
                <a:cs typeface="Arial" panose="020B0604020202020204" pitchFamily="34" charset="0"/>
              </a:rPr>
              <a:t>aniž by pro to existoval objektivní důvod</a:t>
            </a:r>
            <a:r>
              <a:rPr lang="cs-CZ" sz="1900" dirty="0">
                <a:latin typeface="Arial" panose="020B0604020202020204" pitchFamily="34" charset="0"/>
                <a:cs typeface="Arial" panose="020B0604020202020204" pitchFamily="34" charset="0"/>
              </a:rPr>
              <a:t>, </a:t>
            </a:r>
            <a:r>
              <a:rPr lang="cs-CZ" sz="1900" dirty="0">
                <a:solidFill>
                  <a:srgbClr val="FF0000"/>
                </a:solidFill>
                <a:latin typeface="Arial" panose="020B0604020202020204" pitchFamily="34" charset="0"/>
                <a:cs typeface="Arial" panose="020B0604020202020204" pitchFamily="34" charset="0"/>
              </a:rPr>
              <a:t>tj. požadoval po dodavatelích předložení vysokého počtu referenčních zakázek</a:t>
            </a:r>
            <a:r>
              <a:rPr lang="cs-CZ" sz="1900" dirty="0">
                <a:latin typeface="Arial" panose="020B0604020202020204" pitchFamily="34" charset="0"/>
                <a:cs typeface="Arial" panose="020B0604020202020204" pitchFamily="34" charset="0"/>
              </a:rPr>
              <a:t>, </a:t>
            </a:r>
            <a:r>
              <a:rPr lang="cs-CZ" sz="1900" dirty="0">
                <a:solidFill>
                  <a:srgbClr val="00B050"/>
                </a:solidFill>
                <a:latin typeface="Arial" panose="020B0604020202020204" pitchFamily="34" charset="0"/>
                <a:cs typeface="Arial" panose="020B0604020202020204" pitchFamily="34" charset="0"/>
              </a:rPr>
              <a:t>přestože není zřejmé, z jakých skutečností vyplývá nezbytnost prokázat požadované zkušenosti minimálně šesti referenčními zakázkami</a:t>
            </a:r>
            <a:r>
              <a:rPr lang="cs-CZ" sz="1900" dirty="0">
                <a:latin typeface="Arial" panose="020B0604020202020204" pitchFamily="34" charset="0"/>
                <a:cs typeface="Arial" panose="020B0604020202020204" pitchFamily="34" charset="0"/>
              </a:rPr>
              <a:t>, </a:t>
            </a:r>
            <a:r>
              <a:rPr lang="cs-CZ" sz="1900" dirty="0">
                <a:solidFill>
                  <a:srgbClr val="0070C0"/>
                </a:solidFill>
                <a:latin typeface="Arial" panose="020B0604020202020204" pitchFamily="34" charset="0"/>
                <a:cs typeface="Arial" panose="020B0604020202020204" pitchFamily="34" charset="0"/>
              </a:rPr>
              <a:t>a to v situaci, kdy zadavatel zároveň uvedl, že jestliže jedna reference splňuje více požadavků zadavatele na referenční zakázky, lze tuto referenci použít pro prokázání více bodů </a:t>
            </a:r>
            <a:r>
              <a:rPr lang="cs-CZ" sz="1900" dirty="0">
                <a:latin typeface="Arial" panose="020B0604020202020204" pitchFamily="34" charset="0"/>
                <a:cs typeface="Arial" panose="020B0604020202020204" pitchFamily="34" charset="0"/>
              </a:rPr>
              <a:t>specifikovaných výše. </a:t>
            </a:r>
          </a:p>
          <a:p>
            <a:pPr marL="0" indent="0" algn="just">
              <a:buNone/>
            </a:pPr>
            <a:endParaRPr lang="cs-CZ" sz="1900" dirty="0">
              <a:latin typeface="Arial" panose="020B0604020202020204" pitchFamily="34" charset="0"/>
              <a:cs typeface="Arial" panose="020B0604020202020204" pitchFamily="34" charset="0"/>
            </a:endParaRPr>
          </a:p>
          <a:p>
            <a:pPr algn="just"/>
            <a:r>
              <a:rPr lang="cs-CZ" sz="1900" dirty="0">
                <a:latin typeface="Arial" panose="020B0604020202020204" pitchFamily="34" charset="0"/>
                <a:cs typeface="Arial" panose="020B0604020202020204" pitchFamily="34" charset="0"/>
              </a:rPr>
              <a:t>Jeví se tedy jako zcela bezdůvodné, aby dodavatelé museli disponovat minimálně šesti referenčními zakázkami a to např. i v situaci, pokud by byli schopni prokázat splnění zadavatelem požadované zkušenosti z hlediska věcného vymezení v celém rozsahu (tj. tři zakázky na realizaci venkovního sportoviště, tři zakázky na realizaci formou D &amp; B a jedna zakázka na realizaci sportovní zpevněné plochy s antukovým povrchem) prostřednictvím tří referenčních zakázek. </a:t>
            </a:r>
          </a:p>
          <a:p>
            <a:pPr algn="just"/>
            <a:endParaRPr lang="cs-CZ" sz="1400" dirty="0"/>
          </a:p>
        </p:txBody>
      </p:sp>
    </p:spTree>
    <p:extLst>
      <p:ext uri="{BB962C8B-B14F-4D97-AF65-F5344CB8AC3E}">
        <p14:creationId xmlns:p14="http://schemas.microsoft.com/office/powerpoint/2010/main" val="1907595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ctr">
              <a:buNone/>
            </a:pPr>
            <a:r>
              <a:rPr lang="cs-CZ" sz="1400" b="1" dirty="0"/>
              <a:t>DOKONČENÍ REFERENCÍ</a:t>
            </a:r>
          </a:p>
          <a:p>
            <a:pPr marL="0" indent="0" algn="just">
              <a:buNone/>
            </a:pPr>
            <a:r>
              <a:rPr lang="cs-CZ" sz="1600" u="sng" dirty="0">
                <a:latin typeface="Arial" panose="020B0604020202020204" pitchFamily="34" charset="0"/>
                <a:cs typeface="Arial" panose="020B0604020202020204" pitchFamily="34" charset="0"/>
              </a:rPr>
              <a:t>ÚOHS – S0625/2022/VZ „Kanalizace Podlesí-Petřvald, II. etapa“, PM: 29. 3. 2023</a:t>
            </a:r>
            <a:r>
              <a:rPr lang="cs-CZ" sz="1600" dirty="0">
                <a:latin typeface="Arial" panose="020B0604020202020204" pitchFamily="34" charset="0"/>
                <a:cs typeface="Arial" panose="020B0604020202020204" pitchFamily="34" charset="0"/>
              </a:rPr>
              <a:t> </a:t>
            </a:r>
            <a:r>
              <a:rPr lang="cs-CZ" sz="1600" dirty="0">
                <a:latin typeface="Arial" panose="020B0604020202020204" pitchFamily="34" charset="0"/>
                <a:cs typeface="Arial" panose="020B0604020202020204" pitchFamily="34" charset="0"/>
                <a:hlinkClick r:id="rId2"/>
              </a:rPr>
              <a:t>ZDE</a:t>
            </a:r>
            <a:endParaRPr lang="cs-CZ" sz="1600" dirty="0">
              <a:latin typeface="Arial" panose="020B0604020202020204" pitchFamily="34" charset="0"/>
              <a:cs typeface="Arial" panose="020B0604020202020204" pitchFamily="34" charset="0"/>
            </a:endParaRP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Úřad v obecné rovině konstatuje, že pokud jde o </a:t>
            </a: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interpretaci výrazu </a:t>
            </a:r>
            <a:r>
              <a:rPr lang="cs-CZ" sz="16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„dokončena“ </a:t>
            </a: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kontextu </a:t>
            </a:r>
            <a:b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b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79 odst. 2 písm. a) a § 79 odst. 3 zákona</a:t>
            </a:r>
            <a:r>
              <a:rPr lang="cs-CZ" sz="1600" dirty="0">
                <a:effectLst/>
                <a:latin typeface="Arial" panose="020B0604020202020204" pitchFamily="34" charset="0"/>
                <a:ea typeface="Calibri" panose="020F0502020204030204" pitchFamily="34" charset="0"/>
                <a:cs typeface="Times New Roman" panose="02020603050405020304" pitchFamily="18" charset="0"/>
              </a:rPr>
              <a:t>, uvedená ustanovení zákona je třeba vykládat tak, že reference předložená účastníkem zadávacího řízení jako jedna ze stavebních prací na základě požadavku zadavatele ve smyslu § 79 odst. 2 písm. a) zákona </a:t>
            </a:r>
            <a:r>
              <a:rPr lang="cs-CZ" sz="1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dokončena minimálně v rozsahu, který zadavatel v rámci svého kvalifikačního požadavku ve vztahu k této požadované referenci definoval. </a:t>
            </a:r>
            <a:r>
              <a:rPr lang="cs-CZ" sz="1600" dirty="0">
                <a:effectLst/>
                <a:latin typeface="Arial" panose="020B0604020202020204" pitchFamily="34" charset="0"/>
                <a:ea typeface="Calibri" panose="020F0502020204030204" pitchFamily="34" charset="0"/>
                <a:cs typeface="Times New Roman" panose="02020603050405020304" pitchFamily="18" charset="0"/>
              </a:rPr>
              <a:t>Jinými slovy, </a:t>
            </a:r>
            <a:r>
              <a:rPr lang="cs-CZ" sz="1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daná reference musí být řádně dokončena nejméně v rozsahu a s parametry definovanými zadavatelem pro předmětné kritérium technické kvalifikace, přičemž ve zbývající „nereferenční“ části může daná reference dále pokračovat </a:t>
            </a:r>
            <a:r>
              <a:rPr lang="cs-CZ" sz="1600" dirty="0">
                <a:effectLst/>
                <a:latin typeface="Arial" panose="020B0604020202020204" pitchFamily="34" charset="0"/>
                <a:ea typeface="Calibri" panose="020F0502020204030204" pitchFamily="34" charset="0"/>
                <a:cs typeface="Times New Roman" panose="02020603050405020304" pitchFamily="18" charset="0"/>
              </a:rPr>
              <a:t>(…). Opačný výklad, podle nějž by reference předložená v rámci seznamu stavebních prací požadovaného zadavatelem dle § 79 odst. 2 písm. a) zákona musela být nutně za všech okolností dokončena v celém svém rozsahu, tj. v rozsahu všech svých dílčích plnění i nad rámec splnění zadavatelem požadovaných kritérií stanovených pro danou referenci, je nutno považovat za přehnaně formalistický. </a:t>
            </a:r>
            <a:endParaRPr lang="cs-CZ" sz="1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Obecně lze tvrdit, že </a:t>
            </a: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předmětem veřejné zakázky</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rámci níž je daná reference realizována</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realizace více stavebních prací</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které mají být dokončeny a předány v různých, samostatně stanovených termínech</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přičemž jedna z těchto stavebních prací splňuje všechny zadavatelem definované požadavky pro prokázání kritérií technické kvalifikace danou referencí</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 ohledem na zásadu přiměřenosti zakotvenou v § 6 odst. 1 zákona nedává smysl „bazírovat“ na dokončení všech z těchto stavebních prací</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které se zadavatelem nastavenými kritérii technické kvalifikace nijak nemusí souviset</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když již dokončená a předaná stavební práce tato kritéria technické kvalifikace sama o sobě splňuje</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schopnosti a zkušenosti účastníka řízení v rozsahu vyžadovaném zadavatelem tak lze považovat za osvědčené</a:t>
            </a:r>
            <a:r>
              <a:rPr lang="cs-CZ" sz="1600" dirty="0">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cs-CZ" sz="1400" dirty="0"/>
          </a:p>
        </p:txBody>
      </p:sp>
    </p:spTree>
    <p:extLst>
      <p:ext uri="{BB962C8B-B14F-4D97-AF65-F5344CB8AC3E}">
        <p14:creationId xmlns:p14="http://schemas.microsoft.com/office/powerpoint/2010/main" val="212576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ctr">
              <a:buNone/>
            </a:pPr>
            <a:r>
              <a:rPr lang="cs-CZ" sz="1800" b="1" dirty="0">
                <a:latin typeface="Arial" panose="020B0604020202020204" pitchFamily="34" charset="0"/>
                <a:cs typeface="Arial" panose="020B0604020202020204" pitchFamily="34" charset="0"/>
              </a:rPr>
              <a:t>DOKONČENÍ REFERENCÍ</a:t>
            </a:r>
          </a:p>
          <a:p>
            <a:pPr marL="0" indent="0" algn="just">
              <a:buNone/>
            </a:pPr>
            <a:r>
              <a:rPr lang="cs-CZ" sz="1800" u="sng" dirty="0">
                <a:latin typeface="Arial" panose="020B0604020202020204" pitchFamily="34" charset="0"/>
                <a:cs typeface="Arial" panose="020B0604020202020204" pitchFamily="34" charset="0"/>
              </a:rPr>
              <a:t>ÚOHS –R0216/2020/VZ „Inovace difrakčního opticky variabilního obrazového zařízení pro elektronické občanské průkazy (e-OP)“, PM: 9. 2. 2021</a:t>
            </a:r>
            <a:r>
              <a:rPr lang="cs-CZ" sz="1800" dirty="0">
                <a:latin typeface="Arial" panose="020B0604020202020204" pitchFamily="34" charset="0"/>
                <a:cs typeface="Arial" panose="020B0604020202020204" pitchFamily="34" charset="0"/>
              </a:rPr>
              <a:t> </a:t>
            </a:r>
            <a:r>
              <a:rPr lang="cs-CZ" sz="1800" dirty="0">
                <a:latin typeface="Arial" panose="020B0604020202020204" pitchFamily="34" charset="0"/>
                <a:cs typeface="Arial" panose="020B0604020202020204" pitchFamily="34" charset="0"/>
                <a:hlinkClick r:id="rId2"/>
              </a:rPr>
              <a:t>ZDE</a:t>
            </a:r>
            <a:endParaRPr lang="cs-CZ" sz="1800"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Arial" panose="020B0604020202020204" pitchFamily="34" charset="0"/>
              </a:rPr>
              <a:t>Formulací definovaných období však zadavatel fakticky rozdělil referenční zakázku na tři části, neboť dodavatelé museli definovaný objem definovaného plnění prokázat pro každý jednotlivý rok rozhodného období samostatně.</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Arial" panose="020B0604020202020204" pitchFamily="34" charset="0"/>
              </a:rPr>
              <a:t>K tomu doplňuji, že </a:t>
            </a:r>
            <a:r>
              <a:rPr lang="cs-CZ"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rozdělení referenční zakázky na definovaná období odporuje shora vysvětlené koncepci rozhodného období jako poskytnutí určitého časového prostoru dodavatelům, v němž bylo referenční plnění poskytnuto</a:t>
            </a:r>
            <a:r>
              <a:rPr lang="cs-CZ"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 a který nesmí být v souladu s úmyslem zákonodárce dále zužován</a:t>
            </a:r>
            <a:r>
              <a:rPr lang="cs-CZ"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Arial" panose="020B0604020202020204" pitchFamily="34" charset="0"/>
              </a:rPr>
              <a:t>Souhlasím proto s právním názorem Úřadu, že </a:t>
            </a:r>
            <a:r>
              <a:rPr lang="cs-CZ" sz="1800" dirty="0">
                <a:solidFill>
                  <a:srgbClr val="0070C0"/>
                </a:solidFill>
                <a:effectLst/>
                <a:latin typeface="Arial" panose="020B0604020202020204" pitchFamily="34" charset="0"/>
                <a:ea typeface="Calibri" panose="020F0502020204030204" pitchFamily="34" charset="0"/>
                <a:cs typeface="Arial" panose="020B0604020202020204" pitchFamily="34" charset="0"/>
              </a:rPr>
              <a:t>stanovení požadavku na referenční zakázku v každém roce rozhodného období zvlášť </a:t>
            </a:r>
            <a:r>
              <a:rPr lang="cs-CZ" sz="1800" dirty="0">
                <a:solidFill>
                  <a:srgbClr val="C49500"/>
                </a:solidFill>
                <a:effectLst/>
                <a:latin typeface="Arial" panose="020B0604020202020204" pitchFamily="34" charset="0"/>
                <a:ea typeface="Calibri" panose="020F0502020204030204" pitchFamily="34" charset="0"/>
                <a:cs typeface="Arial" panose="020B0604020202020204" pitchFamily="34" charset="0"/>
              </a:rPr>
              <a:t>představuje nepřípustné zpřísnění podmínky seznamu významných dodávek dle § 79 odst. 2 písm. b) zákona</a:t>
            </a:r>
            <a:r>
              <a:rPr lang="cs-CZ" sz="1800" dirty="0">
                <a:effectLst/>
                <a:latin typeface="Arial" panose="020B0604020202020204" pitchFamily="34" charset="0"/>
                <a:ea typeface="Calibri" panose="020F0502020204030204" pitchFamily="34" charset="0"/>
                <a:cs typeface="Arial" panose="020B0604020202020204" pitchFamily="34" charset="0"/>
              </a:rPr>
              <a:t>, způsobilé omezit okruh možných dodavatelů a hospodářskou soutěž o veřejnou zakázku.</a:t>
            </a:r>
          </a:p>
          <a:p>
            <a:pPr algn="just">
              <a:lnSpc>
                <a:spcPct val="107000"/>
              </a:lnSpc>
              <a:spcAft>
                <a:spcPts val="800"/>
              </a:spcAft>
            </a:pP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400" dirty="0"/>
          </a:p>
        </p:txBody>
      </p:sp>
    </p:spTree>
    <p:extLst>
      <p:ext uri="{BB962C8B-B14F-4D97-AF65-F5344CB8AC3E}">
        <p14:creationId xmlns:p14="http://schemas.microsoft.com/office/powerpoint/2010/main" val="669095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lnSpc>
                <a:spcPct val="107000"/>
              </a:lnSpc>
              <a:spcAft>
                <a:spcPts val="800"/>
              </a:spcAft>
              <a:buNone/>
            </a:pP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Je však třeba opakovaně zdůraznit sousloví „v průběhu doby“ obsažené v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ust</a:t>
            </a:r>
            <a:r>
              <a:rPr lang="cs-CZ" sz="1800" dirty="0">
                <a:effectLst/>
                <a:latin typeface="Arial" panose="020B0604020202020204" pitchFamily="34" charset="0"/>
                <a:ea typeface="Calibri" panose="020F0502020204030204" pitchFamily="34" charset="0"/>
                <a:cs typeface="Times New Roman" panose="02020603050405020304" pitchFamily="18" charset="0"/>
              </a:rPr>
              <a:t>. § 79 odst. 3 zákona, větě za středníkem, která považuje za rozhodný rozsah referenční zakázky na dodávky realizovaný v průběhu doby tří let a nikoli v každém roce z předchozích tří let.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tedy posledně citované ustanovení zákona ve vztahu k významným dodávkám </a:t>
            </a:r>
            <a:r>
              <a:rPr lang="cs-CZ"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pravidelné povahy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vykládat v tom smyslu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zadavatel je povinen stanovit referenční dobu tak,</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je účastník zadávacího řízení povinen prokázat významnou zakázku pravidelné povahy v každém ze tří let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to ještě ve vztahu k jednomu objednateli.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tedy dojde ze strany zadavatele ke stanovení požadavku na referenční zakázku v každém z předchozích tří let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nutno zkoumat, zda je pro takové zpřísnění požadovaných referenčních zakázek dán relevantní důvod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zda nedochází takovým postupem k nedůvodnému omezení soutěže</a:t>
            </a:r>
            <a:r>
              <a:rPr lang="cs-CZ" sz="1800" dirty="0">
                <a:effectLst/>
                <a:latin typeface="Arial" panose="020B0604020202020204" pitchFamily="34" charset="0"/>
                <a:ea typeface="Calibri" panose="020F0502020204030204" pitchFamily="34" charset="0"/>
                <a:cs typeface="Times New Roman" panose="02020603050405020304" pitchFamily="18" charset="0"/>
              </a:rPr>
              <a:t> mezi dodavateli vyloučením potenciálních dodavatelů schopných zakázku plnit.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Jinými slovy,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obecně nelze vyloučit možnost stanovení požadavku na referenční zakázku v každém z předchozích tří let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nicméně taková podmínka musí být zadavatelem řádně odůvodněna zejména ve vztahu k předmětu veřejné zakázky.</a:t>
            </a:r>
          </a:p>
          <a:p>
            <a:pPr algn="just"/>
            <a:endParaRPr lang="cs-CZ" sz="1400" dirty="0"/>
          </a:p>
        </p:txBody>
      </p:sp>
    </p:spTree>
    <p:extLst>
      <p:ext uri="{BB962C8B-B14F-4D97-AF65-F5344CB8AC3E}">
        <p14:creationId xmlns:p14="http://schemas.microsoft.com/office/powerpoint/2010/main" val="1822548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900" b="1" dirty="0">
                <a:latin typeface="Arial" panose="020B0604020202020204" pitchFamily="34" charset="0"/>
                <a:cs typeface="Arial" panose="020B0604020202020204" pitchFamily="34" charset="0"/>
              </a:rPr>
              <a:t>ZAHRANIČNÍ REFERENCE</a:t>
            </a:r>
          </a:p>
          <a:p>
            <a:pPr marL="0" indent="0" algn="just">
              <a:buNone/>
            </a:pPr>
            <a:r>
              <a:rPr lang="cs-CZ" sz="1900" u="sng" dirty="0">
                <a:latin typeface="Arial" panose="020B0604020202020204" pitchFamily="34" charset="0"/>
                <a:cs typeface="Arial" panose="020B0604020202020204" pitchFamily="34" charset="0"/>
              </a:rPr>
              <a:t>ÚOHS – S0291/2022/VZ, potvrzeno ÚOHS-R0152/2022/VZ „Zvýšení ponorů na Vltavské vodní cestě Vraňansko-</a:t>
            </a:r>
            <a:r>
              <a:rPr lang="cs-CZ" sz="1900" u="sng" dirty="0" err="1">
                <a:latin typeface="Arial" panose="020B0604020202020204" pitchFamily="34" charset="0"/>
                <a:cs typeface="Arial" panose="020B0604020202020204" pitchFamily="34" charset="0"/>
              </a:rPr>
              <a:t>Hořínský</a:t>
            </a:r>
            <a:r>
              <a:rPr lang="cs-CZ" sz="1900" u="sng" dirty="0">
                <a:latin typeface="Arial" panose="020B0604020202020204" pitchFamily="34" charset="0"/>
                <a:cs typeface="Arial" panose="020B0604020202020204" pitchFamily="34" charset="0"/>
              </a:rPr>
              <a:t> kanál-zhotovitel stavby“, PM: 17. 1. 2023</a:t>
            </a:r>
            <a:r>
              <a:rPr lang="cs-CZ" sz="1900" dirty="0">
                <a:latin typeface="Arial" panose="020B0604020202020204" pitchFamily="34" charset="0"/>
                <a:cs typeface="Arial" panose="020B0604020202020204" pitchFamily="34" charset="0"/>
              </a:rPr>
              <a:t> </a:t>
            </a:r>
            <a:r>
              <a:rPr lang="cs-CZ" sz="1900" u="sng" dirty="0">
                <a:latin typeface="Arial" panose="020B0604020202020204" pitchFamily="34" charset="0"/>
                <a:cs typeface="Arial" panose="020B0604020202020204" pitchFamily="34" charset="0"/>
                <a:hlinkClick r:id="rId2"/>
              </a:rPr>
              <a:t>ZDE</a:t>
            </a:r>
            <a:r>
              <a:rPr lang="cs-CZ" sz="1900" dirty="0">
                <a:latin typeface="Arial" panose="020B0604020202020204" pitchFamily="34" charset="0"/>
                <a:cs typeface="Arial" panose="020B0604020202020204" pitchFamily="34" charset="0"/>
              </a:rPr>
              <a:t> </a:t>
            </a:r>
          </a:p>
          <a:p>
            <a:pPr marL="0" indent="0" algn="just">
              <a:buNone/>
            </a:pPr>
            <a:endParaRPr lang="cs-CZ" sz="1900" dirty="0">
              <a:latin typeface="Arial" panose="020B0604020202020204" pitchFamily="34" charset="0"/>
              <a:cs typeface="Arial" panose="020B0604020202020204" pitchFamily="34" charset="0"/>
            </a:endParaRP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Arial" panose="020B0604020202020204" pitchFamily="34" charset="0"/>
              </a:rPr>
              <a:t>Je pak pochopitelné, že </a:t>
            </a:r>
            <a:r>
              <a:rPr lang="cs-CZ"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pro prokázání schopností dodavatele realizovat předmět veřejné zakázky právě v souladu mj. s výše uvedenými právními předpisy</a:t>
            </a:r>
            <a:r>
              <a:rPr lang="cs-CZ" sz="1900" dirty="0">
                <a:effectLst/>
                <a:latin typeface="Arial" panose="020B0604020202020204" pitchFamily="34" charset="0"/>
                <a:ea typeface="Calibri" panose="020F0502020204030204" pitchFamily="34" charset="0"/>
                <a:cs typeface="Arial" panose="020B0604020202020204" pitchFamily="34" charset="0"/>
              </a:rPr>
              <a:t>, </a:t>
            </a:r>
            <a:r>
              <a:rPr lang="cs-CZ" sz="1900" dirty="0">
                <a:solidFill>
                  <a:srgbClr val="00B050"/>
                </a:solidFill>
                <a:effectLst/>
                <a:latin typeface="Arial" panose="020B0604020202020204" pitchFamily="34" charset="0"/>
                <a:ea typeface="Calibri" panose="020F0502020204030204" pitchFamily="34" charset="0"/>
                <a:cs typeface="Arial" panose="020B0604020202020204" pitchFamily="34" charset="0"/>
              </a:rPr>
              <a:t>které jsou pro plnění veřejné zakázky mimořádně podstatné</a:t>
            </a:r>
            <a:r>
              <a:rPr lang="cs-CZ" sz="1900" dirty="0">
                <a:effectLst/>
                <a:latin typeface="Arial" panose="020B0604020202020204" pitchFamily="34" charset="0"/>
                <a:ea typeface="Calibri" panose="020F0502020204030204" pitchFamily="34" charset="0"/>
                <a:cs typeface="Arial" panose="020B0604020202020204" pitchFamily="34" charset="0"/>
              </a:rPr>
              <a:t>, </a:t>
            </a:r>
            <a:r>
              <a:rPr lang="cs-CZ" sz="1900" dirty="0">
                <a:solidFill>
                  <a:srgbClr val="0070C0"/>
                </a:solidFill>
                <a:effectLst/>
                <a:latin typeface="Arial" panose="020B0604020202020204" pitchFamily="34" charset="0"/>
                <a:ea typeface="Calibri" panose="020F0502020204030204" pitchFamily="34" charset="0"/>
                <a:cs typeface="Arial" panose="020B0604020202020204" pitchFamily="34" charset="0"/>
              </a:rPr>
              <a:t>zadavateli nemusí postačovat referenční plnění, u něhož nemá zadavatel jistotu, že probíhalo dle právních předpisů, u nichž lze očekávat značnou míru harmonizace na evropském území</a:t>
            </a:r>
            <a:r>
              <a:rPr lang="cs-CZ" sz="19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Arial" panose="020B0604020202020204" pitchFamily="34" charset="0"/>
              </a:rPr>
              <a:t>Nadto má Úřad za to, že </a:t>
            </a:r>
            <a:r>
              <a:rPr lang="cs-CZ" sz="1900" dirty="0">
                <a:solidFill>
                  <a:srgbClr val="C49500"/>
                </a:solidFill>
                <a:effectLst/>
                <a:latin typeface="Arial" panose="020B0604020202020204" pitchFamily="34" charset="0"/>
                <a:ea typeface="Calibri" panose="020F0502020204030204" pitchFamily="34" charset="0"/>
                <a:cs typeface="Arial" panose="020B0604020202020204" pitchFamily="34" charset="0"/>
              </a:rPr>
              <a:t>po zadavateli nelze spravedlivě požadovat, aby za účelem vytvoření dostatečně široké hospodářské soutěže o veřejnou zakázku studoval právní úpravu (např. stavebních předpisů) v rámci jiných světadílů a hodnotil jejich srovnatelnost s právními předpisy platnými na území Evropy</a:t>
            </a:r>
            <a:r>
              <a:rPr lang="cs-CZ" sz="19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Arial" panose="020B0604020202020204" pitchFamily="34" charset="0"/>
              </a:rPr>
              <a:t>Z uvedených důvodů tak Úřad v teritoriálním </a:t>
            </a:r>
            <a:r>
              <a:rPr lang="cs-CZ"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omezení referenčních zakázek na ty, jež byly realizovány „</a:t>
            </a:r>
            <a:r>
              <a:rPr lang="cs-CZ" sz="1900" i="1" dirty="0">
                <a:solidFill>
                  <a:srgbClr val="FF0000"/>
                </a:solidFill>
                <a:effectLst/>
                <a:latin typeface="Arial" panose="020B0604020202020204" pitchFamily="34" charset="0"/>
                <a:ea typeface="Calibri" panose="020F0502020204030204" pitchFamily="34" charset="0"/>
                <a:cs typeface="Arial" panose="020B0604020202020204" pitchFamily="34" charset="0"/>
              </a:rPr>
              <a:t>v jiném členském státě ve smyslu </a:t>
            </a:r>
            <a:r>
              <a:rPr lang="cs-CZ" sz="1900" i="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ust</a:t>
            </a:r>
            <a:r>
              <a:rPr lang="cs-CZ" sz="1900" i="1" dirty="0">
                <a:solidFill>
                  <a:srgbClr val="FF0000"/>
                </a:solidFill>
                <a:effectLst/>
                <a:latin typeface="Arial" panose="020B0604020202020204" pitchFamily="34" charset="0"/>
                <a:ea typeface="Calibri" panose="020F0502020204030204" pitchFamily="34" charset="0"/>
                <a:cs typeface="Arial" panose="020B0604020202020204" pitchFamily="34" charset="0"/>
              </a:rPr>
              <a:t>. § 6 odst. 3 písm. a) ZZVZ a Spojeném království Velké Británie a Severního Irska</a:t>
            </a:r>
            <a:r>
              <a:rPr lang="cs-CZ"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cs-CZ" sz="1900" dirty="0">
                <a:solidFill>
                  <a:srgbClr val="00B050"/>
                </a:solidFill>
                <a:effectLst/>
                <a:latin typeface="Arial" panose="020B0604020202020204" pitchFamily="34" charset="0"/>
                <a:ea typeface="Calibri" panose="020F0502020204030204" pitchFamily="34" charset="0"/>
                <a:cs typeface="Arial" panose="020B0604020202020204" pitchFamily="34" charset="0"/>
              </a:rPr>
              <a:t>neshledal porušení zásady zákazu diskriminace. </a:t>
            </a:r>
          </a:p>
        </p:txBody>
      </p:sp>
    </p:spTree>
    <p:extLst>
      <p:ext uri="{BB962C8B-B14F-4D97-AF65-F5344CB8AC3E}">
        <p14:creationId xmlns:p14="http://schemas.microsoft.com/office/powerpoint/2010/main" val="2290617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800" b="1" dirty="0">
                <a:latin typeface="Arial" panose="020B0604020202020204" pitchFamily="34" charset="0"/>
                <a:cs typeface="Arial" panose="020B0604020202020204" pitchFamily="34" charset="0"/>
              </a:rPr>
              <a:t>NEPŘERUŠOVANÉ PLNĚNÍ – ČLENA TÝMU</a:t>
            </a:r>
          </a:p>
          <a:p>
            <a:pPr marL="0" indent="0" algn="just">
              <a:buNone/>
            </a:pPr>
            <a:r>
              <a:rPr lang="cs-CZ" sz="1800" u="sng" dirty="0">
                <a:latin typeface="Arial" panose="020B0604020202020204" pitchFamily="34" charset="0"/>
                <a:cs typeface="Arial" panose="020B0604020202020204" pitchFamily="34" charset="0"/>
              </a:rPr>
              <a:t>ÚOHS – S0291/2022/VZ, potvrzeno ÚOHS-R0152/2022/VZ „Zvýšení ponorů na Vltavské vodní cestě Vraňansko-</a:t>
            </a:r>
            <a:r>
              <a:rPr lang="cs-CZ" sz="1800" u="sng" dirty="0" err="1">
                <a:latin typeface="Arial" panose="020B0604020202020204" pitchFamily="34" charset="0"/>
                <a:cs typeface="Arial" panose="020B0604020202020204" pitchFamily="34" charset="0"/>
              </a:rPr>
              <a:t>Hořínský</a:t>
            </a:r>
            <a:r>
              <a:rPr lang="cs-CZ" sz="1800" u="sng" dirty="0">
                <a:latin typeface="Arial" panose="020B0604020202020204" pitchFamily="34" charset="0"/>
                <a:cs typeface="Arial" panose="020B0604020202020204" pitchFamily="34" charset="0"/>
              </a:rPr>
              <a:t> kanál-zhotovitel stavby“, PM: 17. 1. 2023</a:t>
            </a:r>
            <a:r>
              <a:rPr lang="cs-CZ" sz="1800" dirty="0">
                <a:latin typeface="Arial" panose="020B0604020202020204" pitchFamily="34" charset="0"/>
                <a:cs typeface="Arial" panose="020B0604020202020204" pitchFamily="34" charset="0"/>
              </a:rPr>
              <a:t> </a:t>
            </a:r>
            <a:r>
              <a:rPr lang="cs-CZ" sz="1800" u="sng" dirty="0">
                <a:latin typeface="Arial" panose="020B0604020202020204" pitchFamily="34" charset="0"/>
                <a:cs typeface="Arial" panose="020B0604020202020204" pitchFamily="34" charset="0"/>
                <a:hlinkClick r:id="rId2"/>
              </a:rPr>
              <a:t>ZDE</a:t>
            </a:r>
            <a:r>
              <a:rPr lang="cs-CZ" sz="1800" dirty="0">
                <a:latin typeface="Arial" panose="020B0604020202020204" pitchFamily="34" charset="0"/>
                <a:cs typeface="Arial" panose="020B0604020202020204" pitchFamily="34" charset="0"/>
              </a:rPr>
              <a:t> </a:t>
            </a:r>
          </a:p>
          <a:p>
            <a:pPr marL="0" indent="0" algn="just">
              <a:buNone/>
            </a:pPr>
            <a:endParaRPr lang="cs-CZ" sz="1800" dirty="0">
              <a:latin typeface="Arial" panose="020B0604020202020204" pitchFamily="34" charset="0"/>
              <a:cs typeface="Arial" panose="020B0604020202020204" pitchFamily="34" charset="0"/>
            </a:endParaRPr>
          </a:p>
          <a:p>
            <a:pPr algn="just"/>
            <a:r>
              <a:rPr lang="cs-CZ" sz="1800" dirty="0">
                <a:effectLst/>
                <a:latin typeface="Arial" panose="020B0604020202020204" pitchFamily="34" charset="0"/>
                <a:ea typeface="Calibri" panose="020F0502020204030204" pitchFamily="34" charset="0"/>
                <a:cs typeface="Arial" panose="020B0604020202020204" pitchFamily="34" charset="0"/>
              </a:rPr>
              <a:t>Pokud navrhovatel brojí proti souvislé/nepřerušované délce referenční zkušenosti </a:t>
            </a:r>
            <a:r>
              <a:rPr lang="cs-CZ" sz="1800" i="1" dirty="0">
                <a:effectLst/>
                <a:latin typeface="Arial" panose="020B0604020202020204" pitchFamily="34" charset="0"/>
                <a:ea typeface="Calibri" panose="020F0502020204030204" pitchFamily="34" charset="0"/>
                <a:cs typeface="Arial" panose="020B0604020202020204" pitchFamily="34" charset="0"/>
              </a:rPr>
              <a:t>(6 měsíců, pozn. MMR)</a:t>
            </a:r>
            <a:r>
              <a:rPr lang="cs-CZ" sz="1800" dirty="0">
                <a:effectLst/>
                <a:latin typeface="Arial" panose="020B0604020202020204" pitchFamily="34" charset="0"/>
                <a:ea typeface="Calibri" panose="020F0502020204030204" pitchFamily="34" charset="0"/>
                <a:cs typeface="Arial" panose="020B0604020202020204" pitchFamily="34" charset="0"/>
              </a:rPr>
              <a:t>, je </a:t>
            </a:r>
            <a:r>
              <a:rPr lang="cs-CZ"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Úřad stejně tak toho názoru, že zkušenost stavbyvedoucího, která je roztříštěna v průběhu celé doby plnění zakázky</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(kdy například plní funkci stavbyvedoucího na stavbě po dobu jednoho měsíce, za půl roku opět tři měsíce a po další tříměsíční pauze další dva měsíce) </a:t>
            </a:r>
            <a:r>
              <a:rPr lang="cs-CZ" sz="1800" dirty="0">
                <a:solidFill>
                  <a:srgbClr val="0070C0"/>
                </a:solidFill>
                <a:effectLst/>
                <a:latin typeface="Arial" panose="020B0604020202020204" pitchFamily="34" charset="0"/>
                <a:ea typeface="Calibri" panose="020F0502020204030204" pitchFamily="34" charset="0"/>
                <a:cs typeface="Arial" panose="020B0604020202020204" pitchFamily="34" charset="0"/>
              </a:rPr>
              <a:t>nemusí být dostatečně vypovídající o schopnostech stavbyvedoucího plnit své úkoly řádně a plynule v delším časovém horizontu</a:t>
            </a:r>
            <a:r>
              <a:rPr lang="cs-CZ" sz="1800" dirty="0">
                <a:effectLst/>
                <a:latin typeface="Arial" panose="020B0604020202020204" pitchFamily="34" charset="0"/>
                <a:ea typeface="Calibri" panose="020F0502020204030204" pitchFamily="34" charset="0"/>
                <a:cs typeface="Arial" panose="020B0604020202020204" pitchFamily="34" charset="0"/>
              </a:rPr>
              <a:t>. </a:t>
            </a:r>
          </a:p>
          <a:p>
            <a:pPr algn="just"/>
            <a:r>
              <a:rPr lang="cs-CZ" sz="1800" dirty="0">
                <a:effectLst/>
                <a:latin typeface="Arial" panose="020B0604020202020204" pitchFamily="34" charset="0"/>
                <a:ea typeface="Calibri" panose="020F0502020204030204" pitchFamily="34" charset="0"/>
                <a:cs typeface="Arial" panose="020B0604020202020204" pitchFamily="34" charset="0"/>
              </a:rPr>
              <a:t>Pokud by taková činnost byla roztříštěna do více nenavazujících období, nebylo by ani zřejmé, jaký vliv na řádném plnění úkolů stavbyvedoucího by měl ten či onen stavbyvedoucí a zda případně neprováděl jen dílčí úkony (jinak řečeno, druhý stavbyvedoucí by plnil roli stavbyvedoucího v termínech, kdy probíhalo více stavebních úkonů – např. v době pro stavební práce příznivých klimatických podmínek). </a:t>
            </a:r>
          </a:p>
          <a:p>
            <a:pPr algn="just"/>
            <a:r>
              <a:rPr lang="cs-CZ" sz="1800" dirty="0">
                <a:effectLst/>
                <a:latin typeface="Arial" panose="020B0604020202020204" pitchFamily="34" charset="0"/>
                <a:ea typeface="Calibri" panose="020F0502020204030204" pitchFamily="34" charset="0"/>
                <a:cs typeface="Arial" panose="020B0604020202020204" pitchFamily="34" charset="0"/>
              </a:rPr>
              <a:t>Úřad má tudíž za to, že </a:t>
            </a:r>
            <a:r>
              <a:rPr lang="cs-CZ" sz="1800" dirty="0">
                <a:solidFill>
                  <a:srgbClr val="C49500"/>
                </a:solidFill>
                <a:effectLst/>
                <a:latin typeface="Arial" panose="020B0604020202020204" pitchFamily="34" charset="0"/>
                <a:ea typeface="Calibri" panose="020F0502020204030204" pitchFamily="34" charset="0"/>
                <a:cs typeface="Arial" panose="020B0604020202020204" pitchFamily="34" charset="0"/>
              </a:rPr>
              <a:t>nelze považovat za srovnatelnou zkušenost stavbyvedoucího po dobu nepřerušovaných 6 měsíců a zkušenost, která sice trvala po stejnou dobu, ale přerušovaně. </a:t>
            </a:r>
            <a:r>
              <a:rPr lang="cs-CZ"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Z uvedeného důvodu tak Úřad ve stanovení uvedeného požadavku porušení zásady zákazu diskriminace neshledal.</a:t>
            </a:r>
            <a:r>
              <a:rPr lang="cs-CZ" sz="18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268872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800" b="1" dirty="0">
                <a:latin typeface="Arial" panose="020B0604020202020204" pitchFamily="34" charset="0"/>
                <a:cs typeface="Arial" panose="020B0604020202020204" pitchFamily="34" charset="0"/>
              </a:rPr>
              <a:t>DOKONČENÉ PLNĚNÍ – ČLENA TÝMU</a:t>
            </a:r>
          </a:p>
          <a:p>
            <a:pPr marL="0" indent="0" algn="just">
              <a:buNone/>
            </a:pPr>
            <a:r>
              <a:rPr lang="cs-CZ" sz="1800" u="sng" dirty="0">
                <a:latin typeface="Arial" panose="020B0604020202020204" pitchFamily="34" charset="0"/>
                <a:cs typeface="Arial" panose="020B0604020202020204" pitchFamily="34" charset="0"/>
              </a:rPr>
              <a:t>ÚOHS – S0291/2022/VZ, potvrzeno ÚOHS-R0152/2022/VZ „Zvýšení ponorů na Vltavské vodní cestě Vraňansko-</a:t>
            </a:r>
            <a:r>
              <a:rPr lang="cs-CZ" sz="1800" u="sng" dirty="0" err="1">
                <a:latin typeface="Arial" panose="020B0604020202020204" pitchFamily="34" charset="0"/>
                <a:cs typeface="Arial" panose="020B0604020202020204" pitchFamily="34" charset="0"/>
              </a:rPr>
              <a:t>Hořínský</a:t>
            </a:r>
            <a:r>
              <a:rPr lang="cs-CZ" sz="1800" u="sng" dirty="0">
                <a:latin typeface="Arial" panose="020B0604020202020204" pitchFamily="34" charset="0"/>
                <a:cs typeface="Arial" panose="020B0604020202020204" pitchFamily="34" charset="0"/>
              </a:rPr>
              <a:t> kanál-zhotovitel stavby“, PM: 17. 1. 2023</a:t>
            </a:r>
            <a:r>
              <a:rPr lang="cs-CZ" sz="1800" dirty="0">
                <a:latin typeface="Arial" panose="020B0604020202020204" pitchFamily="34" charset="0"/>
                <a:cs typeface="Arial" panose="020B0604020202020204" pitchFamily="34" charset="0"/>
              </a:rPr>
              <a:t> </a:t>
            </a:r>
            <a:r>
              <a:rPr lang="cs-CZ" sz="1800" u="sng" dirty="0">
                <a:latin typeface="Arial" panose="020B0604020202020204" pitchFamily="34" charset="0"/>
                <a:cs typeface="Arial" panose="020B0604020202020204" pitchFamily="34" charset="0"/>
                <a:hlinkClick r:id="rId2"/>
              </a:rPr>
              <a:t>ZDE</a:t>
            </a:r>
            <a:endParaRPr lang="cs-CZ" sz="1800" u="sng" dirty="0">
              <a:latin typeface="Arial" panose="020B0604020202020204" pitchFamily="34" charset="0"/>
              <a:cs typeface="Arial" panose="020B0604020202020204" pitchFamily="34" charset="0"/>
            </a:endParaRPr>
          </a:p>
          <a:p>
            <a:pPr marL="0" indent="0" algn="just">
              <a:buNone/>
            </a:pPr>
            <a:r>
              <a:rPr lang="cs-CZ" sz="1800" dirty="0">
                <a:latin typeface="Arial" panose="020B0604020202020204" pitchFamily="34" charset="0"/>
                <a:cs typeface="Arial" panose="020B0604020202020204" pitchFamily="34" charset="0"/>
              </a:rPr>
              <a:t>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Za logický považuje Úřad rovněž požadavek, aby referenční zakázky, jimiž člen týmu (stavbyvedoucí) dokládá své předchozí </a:t>
            </a:r>
            <a:r>
              <a:rPr lang="cs-CZ" sz="18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zkušenosti, byly již dokončeny</a:t>
            </a:r>
            <a:r>
              <a:rPr lang="cs-CZ" sz="1800" dirty="0">
                <a:effectLst/>
                <a:latin typeface="Arial" panose="020B0604020202020204" pitchFamily="34" charset="0"/>
                <a:ea typeface="Calibri" panose="020F0502020204030204" pitchFamily="34" charset="0"/>
                <a:cs typeface="Arial" panose="020B0604020202020204" pitchFamily="34" charset="0"/>
              </a:rPr>
              <a:t>. V takovém případě má totiž zadavatel možnost si u objednatele referenční zakázky ověřit, zda zakázka byla realizována řádně, a to v celé míře (tedy od začátku až do konce). V opačném případě (pokud by byly přípustné nedokončené zakázky) by nemohla být dostatečně ověřena schopnost člena týmu realizovat úkony z pozice stavbyvedoucího v celé své šíři (a tedy například i ve fázi dokončení a předání díla). (173)</a:t>
            </a:r>
          </a:p>
          <a:p>
            <a:pPr algn="just"/>
            <a:r>
              <a:rPr lang="cs-CZ"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Pokud zákon i na místě kritérií technické kvalifikace dle § 79 odst. 2 písm. a) zákona umožňuje zadavatelům požadovat kromě seznamu stavebních prací i osvědčení objednatelů o řádném dokončení </a:t>
            </a:r>
            <a:r>
              <a:rPr lang="cs-CZ" sz="1800" dirty="0">
                <a:effectLst/>
                <a:latin typeface="Arial" panose="020B0604020202020204" pitchFamily="34" charset="0"/>
                <a:ea typeface="Calibri" panose="020F0502020204030204" pitchFamily="34" charset="0"/>
                <a:cs typeface="Arial" panose="020B0604020202020204" pitchFamily="34" charset="0"/>
              </a:rPr>
              <a:t>těchto prací, </a:t>
            </a:r>
            <a:r>
              <a:rPr lang="cs-CZ" sz="1800" dirty="0">
                <a:solidFill>
                  <a:srgbClr val="0070C0"/>
                </a:solidFill>
                <a:effectLst/>
                <a:latin typeface="Arial" panose="020B0604020202020204" pitchFamily="34" charset="0"/>
                <a:ea typeface="Calibri" panose="020F0502020204030204" pitchFamily="34" charset="0"/>
                <a:cs typeface="Arial" panose="020B0604020202020204" pitchFamily="34" charset="0"/>
              </a:rPr>
              <a:t>pak logicky lze obdobně požadovat dokončení referenční zakázky, s nimiž dokládají členové týmu svoje zkušenosti ve smyslu § 79 odst. 2 písm. d) zákona</a:t>
            </a:r>
            <a:r>
              <a:rPr lang="cs-CZ" sz="1800" dirty="0">
                <a:effectLst/>
                <a:latin typeface="Arial" panose="020B0604020202020204" pitchFamily="34" charset="0"/>
                <a:ea typeface="Calibri" panose="020F0502020204030204" pitchFamily="34" charset="0"/>
                <a:cs typeface="Arial" panose="020B0604020202020204" pitchFamily="34" charset="0"/>
              </a:rPr>
              <a:t>. Takovou úvahu přitom Úřad nepovažuje za rozšiřující výklad (jak namítá navrhovatel), nýbrž za logické opodstatnění pro upřesnění zadavatelem stanoveného požadavku na parametry požadovaných referenčních zakázek [resp. terminologicky dle § 79 odst. 2 písm. d) zákona – parametry požadované odborné kvalifikace]. </a:t>
            </a:r>
          </a:p>
        </p:txBody>
      </p:sp>
    </p:spTree>
    <p:extLst>
      <p:ext uri="{BB962C8B-B14F-4D97-AF65-F5344CB8AC3E}">
        <p14:creationId xmlns:p14="http://schemas.microsoft.com/office/powerpoint/2010/main" val="280474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22837" y="188640"/>
            <a:ext cx="9144000" cy="6669360"/>
          </a:xfrm>
        </p:spPr>
        <p:txBody>
          <a:bodyPr/>
          <a:lstStyle/>
          <a:p>
            <a:pPr marL="0" indent="0" algn="ctr">
              <a:buNone/>
            </a:pPr>
            <a:r>
              <a:rPr lang="cs-CZ" sz="1700" b="1" dirty="0">
                <a:latin typeface="Arial" panose="020B0604020202020204" pitchFamily="34" charset="0"/>
                <a:cs typeface="Arial" panose="020B0604020202020204" pitchFamily="34" charset="0"/>
              </a:rPr>
              <a:t>DŮVODNOST REFERENCÍ	</a:t>
            </a:r>
          </a:p>
          <a:p>
            <a:pPr marL="0" indent="0" algn="just">
              <a:buNone/>
            </a:pPr>
            <a:r>
              <a:rPr lang="cs-CZ" sz="1700" u="sng" dirty="0">
                <a:latin typeface="Arial" panose="020B0604020202020204" pitchFamily="34" charset="0"/>
                <a:cs typeface="Arial" panose="020B0604020202020204" pitchFamily="34" charset="0"/>
              </a:rPr>
              <a:t>ÚOHS – RO147/2020 „Implementace integrovaného informačního systému Lesů ČR“ PM: 6. 10. 2020</a:t>
            </a:r>
            <a:r>
              <a:rPr lang="cs-CZ" sz="1700" dirty="0">
                <a:latin typeface="Arial" panose="020B0604020202020204" pitchFamily="34" charset="0"/>
                <a:cs typeface="Arial" panose="020B0604020202020204" pitchFamily="34" charset="0"/>
              </a:rPr>
              <a:t> </a:t>
            </a:r>
            <a:r>
              <a:rPr lang="cs-CZ" sz="1700" u="sng" dirty="0">
                <a:latin typeface="Arial" panose="020B0604020202020204" pitchFamily="34" charset="0"/>
                <a:cs typeface="Arial" panose="020B0604020202020204" pitchFamily="34" charset="0"/>
                <a:hlinkClick r:id="rId2"/>
              </a:rPr>
              <a:t>ZDE</a:t>
            </a:r>
            <a:r>
              <a:rPr lang="cs-CZ" sz="1700" u="sng" dirty="0">
                <a:latin typeface="Arial" panose="020B0604020202020204" pitchFamily="34" charset="0"/>
                <a:cs typeface="Arial" panose="020B0604020202020204" pitchFamily="34" charset="0"/>
              </a:rPr>
              <a:t> </a:t>
            </a:r>
          </a:p>
          <a:p>
            <a:pPr marL="0" indent="0" algn="just">
              <a:buNone/>
            </a:pPr>
            <a:endParaRPr lang="cs-CZ" sz="1700" u="sng" dirty="0">
              <a:latin typeface="Arial" panose="020B0604020202020204" pitchFamily="34" charset="0"/>
              <a:cs typeface="Arial" panose="020B0604020202020204" pitchFamily="34" charset="0"/>
            </a:endParaRPr>
          </a:p>
          <a:p>
            <a:pPr algn="just"/>
            <a:r>
              <a:rPr lang="cs-CZ" sz="1700" dirty="0">
                <a:solidFill>
                  <a:srgbClr val="FF0000"/>
                </a:solidFill>
                <a:latin typeface="Arial" panose="020B0604020202020204" pitchFamily="34" charset="0"/>
                <a:ea typeface="Calibri" panose="020F0502020204030204" pitchFamily="34" charset="0"/>
                <a:cs typeface="Arial" panose="020B0604020202020204" pitchFamily="34" charset="0"/>
              </a:rPr>
              <a:t>Zákonnému požadavku na důvodnost </a:t>
            </a:r>
            <a:r>
              <a:rPr lang="cs-CZ" sz="1700" dirty="0">
                <a:latin typeface="Arial" panose="020B0604020202020204" pitchFamily="34" charset="0"/>
                <a:ea typeface="Calibri" panose="020F0502020204030204" pitchFamily="34" charset="0"/>
                <a:cs typeface="Arial" panose="020B0604020202020204" pitchFamily="34" charset="0"/>
              </a:rPr>
              <a:t>kritéria technické kvalifikace spočívajícího v požadavku zadavatele na </a:t>
            </a:r>
            <a:r>
              <a:rPr lang="cs-CZ" sz="1700" dirty="0">
                <a:solidFill>
                  <a:srgbClr val="FF0000"/>
                </a:solidFill>
                <a:latin typeface="Arial" panose="020B0604020202020204" pitchFamily="34" charset="0"/>
                <a:ea typeface="Calibri" panose="020F0502020204030204" pitchFamily="34" charset="0"/>
                <a:cs typeface="Arial" panose="020B0604020202020204" pitchFamily="34" charset="0"/>
              </a:rPr>
              <a:t>předložení referenčních zakázek </a:t>
            </a:r>
            <a:r>
              <a:rPr lang="cs-CZ" sz="1700" dirty="0">
                <a:latin typeface="Arial" panose="020B0604020202020204" pitchFamily="34" charset="0"/>
                <a:ea typeface="Calibri" panose="020F0502020204030204" pitchFamily="34" charset="0"/>
                <a:cs typeface="Arial" panose="020B0604020202020204" pitchFamily="34" charset="0"/>
              </a:rPr>
              <a:t>[§ 79 odst. 2 písm. a) a b) zákona] </a:t>
            </a:r>
            <a:r>
              <a:rPr lang="cs-CZ" sz="1700" dirty="0">
                <a:solidFill>
                  <a:srgbClr val="00B050"/>
                </a:solidFill>
                <a:latin typeface="Arial" panose="020B0604020202020204" pitchFamily="34" charset="0"/>
                <a:ea typeface="Calibri" panose="020F0502020204030204" pitchFamily="34" charset="0"/>
                <a:cs typeface="Arial" panose="020B0604020202020204" pitchFamily="34" charset="0"/>
              </a:rPr>
              <a:t>dostojí zpravidla takové kritérium, kterým zadavatel požaduje prokázání určité specifické zkušenosti</a:t>
            </a:r>
            <a:r>
              <a:rPr lang="cs-CZ" sz="1700" dirty="0">
                <a:latin typeface="Arial" panose="020B0604020202020204" pitchFamily="34" charset="0"/>
                <a:ea typeface="Calibri" panose="020F0502020204030204" pitchFamily="34" charset="0"/>
                <a:cs typeface="Arial" panose="020B0604020202020204" pitchFamily="34" charset="0"/>
              </a:rPr>
              <a:t>, </a:t>
            </a:r>
            <a:r>
              <a:rPr lang="cs-CZ" sz="1700" dirty="0">
                <a:solidFill>
                  <a:srgbClr val="0070C0"/>
                </a:solidFill>
                <a:latin typeface="Arial" panose="020B0604020202020204" pitchFamily="34" charset="0"/>
                <a:ea typeface="Calibri" panose="020F0502020204030204" pitchFamily="34" charset="0"/>
                <a:cs typeface="Arial" panose="020B0604020202020204" pitchFamily="34" charset="0"/>
              </a:rPr>
              <a:t>bez níž by dodavatel zadávanou veřejnou zakázku pravděpodobně nedokázal řádně splnit</a:t>
            </a:r>
            <a:r>
              <a:rPr lang="cs-CZ" sz="1700" dirty="0">
                <a:latin typeface="Arial" panose="020B0604020202020204" pitchFamily="34" charset="0"/>
                <a:ea typeface="Calibri" panose="020F0502020204030204" pitchFamily="34" charset="0"/>
                <a:cs typeface="Arial" panose="020B0604020202020204" pitchFamily="34" charset="0"/>
              </a:rPr>
              <a:t>. </a:t>
            </a:r>
            <a:r>
              <a:rPr lang="cs-CZ" sz="1700" dirty="0">
                <a:solidFill>
                  <a:srgbClr val="C49500"/>
                </a:solidFill>
                <a:latin typeface="Arial" panose="020B0604020202020204" pitchFamily="34" charset="0"/>
                <a:ea typeface="Calibri" panose="020F0502020204030204" pitchFamily="34" charset="0"/>
                <a:cs typeface="Arial" panose="020B0604020202020204" pitchFamily="34" charset="0"/>
              </a:rPr>
              <a:t>Potřeba ověřit takovou specifickou zkušenost musí být vystavěna na logických důvodech a musí být objektivně obhajitelná. </a:t>
            </a:r>
          </a:p>
          <a:p>
            <a:pPr algn="just"/>
            <a:r>
              <a:rPr lang="cs-CZ" sz="1700" dirty="0">
                <a:latin typeface="Arial" panose="020B0604020202020204" pitchFamily="34" charset="0"/>
                <a:cs typeface="Arial" panose="020B0604020202020204" pitchFamily="34" charset="0"/>
              </a:rPr>
              <a:t>Lze tedy shrnout, že zadavatelem stanovená </a:t>
            </a:r>
            <a:r>
              <a:rPr lang="cs-CZ" sz="1700" dirty="0">
                <a:solidFill>
                  <a:srgbClr val="FF0000"/>
                </a:solidFill>
                <a:latin typeface="Arial" panose="020B0604020202020204" pitchFamily="34" charset="0"/>
                <a:cs typeface="Arial" panose="020B0604020202020204" pitchFamily="34" charset="0"/>
              </a:rPr>
              <a:t>kritéria technické kvalifikace nejenže musí odpovídat </a:t>
            </a:r>
            <a:r>
              <a:rPr lang="cs-CZ" sz="1700" dirty="0">
                <a:solidFill>
                  <a:srgbClr val="00B050"/>
                </a:solidFill>
                <a:latin typeface="Arial" panose="020B0604020202020204" pitchFamily="34" charset="0"/>
                <a:cs typeface="Arial" panose="020B0604020202020204" pitchFamily="34" charset="0"/>
              </a:rPr>
              <a:t>předmětu</a:t>
            </a:r>
            <a:r>
              <a:rPr lang="cs-CZ" sz="1700" dirty="0">
                <a:solidFill>
                  <a:srgbClr val="FF0000"/>
                </a:solidFill>
                <a:latin typeface="Arial" panose="020B0604020202020204" pitchFamily="34" charset="0"/>
                <a:cs typeface="Arial" panose="020B0604020202020204" pitchFamily="34" charset="0"/>
              </a:rPr>
              <a:t> </a:t>
            </a:r>
            <a:r>
              <a:rPr lang="cs-CZ" sz="1700" dirty="0">
                <a:latin typeface="Arial" panose="020B0604020202020204" pitchFamily="34" charset="0"/>
                <a:cs typeface="Arial" panose="020B0604020202020204" pitchFamily="34" charset="0"/>
              </a:rPr>
              <a:t>veřejné zakázky </a:t>
            </a:r>
            <a:r>
              <a:rPr lang="cs-CZ" sz="1700" dirty="0">
                <a:solidFill>
                  <a:srgbClr val="00B050"/>
                </a:solidFill>
                <a:latin typeface="Arial" panose="020B0604020202020204" pitchFamily="34" charset="0"/>
                <a:cs typeface="Arial" panose="020B0604020202020204" pitchFamily="34" charset="0"/>
              </a:rPr>
              <a:t>co do rozsahu a složitosti</a:t>
            </a:r>
            <a:r>
              <a:rPr lang="cs-CZ" sz="1700" dirty="0">
                <a:latin typeface="Arial" panose="020B0604020202020204" pitchFamily="34" charset="0"/>
                <a:cs typeface="Arial" panose="020B0604020202020204" pitchFamily="34" charset="0"/>
              </a:rPr>
              <a:t>, </a:t>
            </a:r>
            <a:r>
              <a:rPr lang="cs-CZ" sz="1700" dirty="0">
                <a:solidFill>
                  <a:srgbClr val="0070C0"/>
                </a:solidFill>
                <a:latin typeface="Arial" panose="020B0604020202020204" pitchFamily="34" charset="0"/>
                <a:cs typeface="Arial" panose="020B0604020202020204" pitchFamily="34" charset="0"/>
              </a:rPr>
              <a:t>jakož i zásadám </a:t>
            </a:r>
            <a:r>
              <a:rPr lang="cs-CZ" sz="1700" dirty="0">
                <a:latin typeface="Arial" panose="020B0604020202020204" pitchFamily="34" charset="0"/>
                <a:cs typeface="Arial" panose="020B0604020202020204" pitchFamily="34" charset="0"/>
              </a:rPr>
              <a:t>formulovaným v § 6 zákona, ale rovněž </a:t>
            </a:r>
            <a:r>
              <a:rPr lang="cs-CZ" sz="1700" dirty="0">
                <a:solidFill>
                  <a:srgbClr val="C49500"/>
                </a:solidFill>
                <a:latin typeface="Arial" panose="020B0604020202020204" pitchFamily="34" charset="0"/>
                <a:cs typeface="Arial" panose="020B0604020202020204" pitchFamily="34" charset="0"/>
              </a:rPr>
              <a:t>musí být objektivně odůvodnitelná a obhajitelná </a:t>
            </a:r>
            <a:r>
              <a:rPr lang="cs-CZ" sz="1700" dirty="0">
                <a:solidFill>
                  <a:srgbClr val="7030A0"/>
                </a:solidFill>
                <a:latin typeface="Arial" panose="020B0604020202020204" pitchFamily="34" charset="0"/>
                <a:cs typeface="Arial" panose="020B0604020202020204" pitchFamily="34" charset="0"/>
              </a:rPr>
              <a:t>potřebou ověřit určitou specifickou zkušenost dodavatele, která je objektivně významná pro řádné plnění zakázky.</a:t>
            </a:r>
            <a:r>
              <a:rPr lang="cs-CZ" sz="1700" dirty="0">
                <a:latin typeface="Arial" panose="020B0604020202020204" pitchFamily="34" charset="0"/>
                <a:cs typeface="Arial" panose="020B0604020202020204" pitchFamily="34" charset="0"/>
              </a:rPr>
              <a:t> </a:t>
            </a:r>
          </a:p>
          <a:p>
            <a:pPr algn="just"/>
            <a:r>
              <a:rPr lang="cs-CZ" sz="1700" dirty="0">
                <a:solidFill>
                  <a:srgbClr val="FF0000"/>
                </a:solidFill>
                <a:latin typeface="Arial" panose="020B0604020202020204" pitchFamily="34" charset="0"/>
                <a:cs typeface="Arial" panose="020B0604020202020204" pitchFamily="34" charset="0"/>
              </a:rPr>
              <a:t>Prosté konstatování, že kvalifikační kritérium tak, jak bylo nastaveno, odpovídá předmětu veřejné zakázky co do rozsahu a složitosti</a:t>
            </a:r>
            <a:r>
              <a:rPr lang="cs-CZ" sz="1700" dirty="0">
                <a:latin typeface="Arial" panose="020B0604020202020204" pitchFamily="34" charset="0"/>
                <a:cs typeface="Arial" panose="020B0604020202020204" pitchFamily="34" charset="0"/>
              </a:rPr>
              <a:t>, o takové konkrétní objektivní potřebě na straně zadavatele zpravidla ničeho nevypovídá, neboť </a:t>
            </a:r>
            <a:r>
              <a:rPr lang="cs-CZ" sz="1700" dirty="0">
                <a:solidFill>
                  <a:srgbClr val="00B050"/>
                </a:solidFill>
                <a:latin typeface="Arial" panose="020B0604020202020204" pitchFamily="34" charset="0"/>
                <a:cs typeface="Arial" panose="020B0604020202020204" pitchFamily="34" charset="0"/>
              </a:rPr>
              <a:t>znamená pouze to, že kritérium není nepřiměřené</a:t>
            </a:r>
            <a:r>
              <a:rPr lang="cs-CZ" sz="1700" dirty="0">
                <a:latin typeface="Arial" panose="020B0604020202020204" pitchFamily="34" charset="0"/>
                <a:cs typeface="Arial" panose="020B0604020202020204" pitchFamily="34" charset="0"/>
              </a:rPr>
              <a:t>, </a:t>
            </a:r>
            <a:r>
              <a:rPr lang="cs-CZ" sz="1700" dirty="0">
                <a:solidFill>
                  <a:srgbClr val="0070C0"/>
                </a:solidFill>
                <a:latin typeface="Arial" panose="020B0604020202020204" pitchFamily="34" charset="0"/>
                <a:cs typeface="Arial" panose="020B0604020202020204" pitchFamily="34" charset="0"/>
              </a:rPr>
              <a:t>nikoliv však už, že sleduje ověření objektivně důležité zkušenosti</a:t>
            </a:r>
            <a:r>
              <a:rPr lang="cs-CZ" sz="1700" dirty="0">
                <a:latin typeface="Arial" panose="020B0604020202020204" pitchFamily="34" charset="0"/>
                <a:cs typeface="Arial" panose="020B0604020202020204" pitchFamily="34" charset="0"/>
              </a:rPr>
              <a:t>. </a:t>
            </a:r>
          </a:p>
          <a:p>
            <a:pPr algn="just"/>
            <a:r>
              <a:rPr lang="cs-CZ" sz="1700" dirty="0">
                <a:latin typeface="Arial" panose="020B0604020202020204" pitchFamily="34" charset="0"/>
                <a:cs typeface="Arial" panose="020B0604020202020204" pitchFamily="34" charset="0"/>
              </a:rPr>
              <a:t>Nelze bez dalšího tvrdit, že každou veřejnou zakázku zvládne řádně splnit jenom ten, kdo již totožné plnění v minulosti poskytl. </a:t>
            </a:r>
            <a:r>
              <a:rPr lang="cs-CZ" sz="1700" dirty="0">
                <a:solidFill>
                  <a:srgbClr val="FF0000"/>
                </a:solidFill>
                <a:latin typeface="Arial" panose="020B0604020202020204" pitchFamily="34" charset="0"/>
                <a:cs typeface="Arial" panose="020B0604020202020204" pitchFamily="34" charset="0"/>
              </a:rPr>
              <a:t>Vždy je třeba ad hoc zkoumat, zda konkrétní zakázku dokáže splnit jen zkušený dodavatel </a:t>
            </a:r>
            <a:r>
              <a:rPr lang="cs-CZ" sz="1700" dirty="0">
                <a:solidFill>
                  <a:srgbClr val="00B050"/>
                </a:solidFill>
                <a:latin typeface="Arial" panose="020B0604020202020204" pitchFamily="34" charset="0"/>
                <a:cs typeface="Arial" panose="020B0604020202020204" pitchFamily="34" charset="0"/>
              </a:rPr>
              <a:t>anebo i ten, kdo dané konkrétní plnění realizuje sice poprvé, avšak plnil zakázky podobné</a:t>
            </a:r>
            <a:r>
              <a:rPr lang="cs-CZ" sz="1700" dirty="0">
                <a:latin typeface="Arial" panose="020B0604020202020204" pitchFamily="34" charset="0"/>
                <a:cs typeface="Arial" panose="020B0604020202020204" pitchFamily="34" charset="0"/>
              </a:rPr>
              <a:t>, díky kterým získal takové zkušenosti, které zajistí řádné plnění veřejné zakázky poptávané.</a:t>
            </a:r>
          </a:p>
        </p:txBody>
      </p:sp>
    </p:spTree>
    <p:extLst>
      <p:ext uri="{BB962C8B-B14F-4D97-AF65-F5344CB8AC3E}">
        <p14:creationId xmlns:p14="http://schemas.microsoft.com/office/powerpoint/2010/main" val="825215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700" b="1" dirty="0">
                <a:latin typeface="Arial" panose="020B0604020202020204" pitchFamily="34" charset="0"/>
                <a:cs typeface="Arial" panose="020B0604020202020204" pitchFamily="34" charset="0"/>
              </a:rPr>
              <a:t>ROZSAH PLNĚNÍ – ČLENA TÝMU</a:t>
            </a:r>
          </a:p>
          <a:p>
            <a:pPr marL="0" indent="0" algn="just">
              <a:buNone/>
            </a:pPr>
            <a:r>
              <a:rPr lang="cs-CZ" sz="1700" u="sng" dirty="0">
                <a:latin typeface="Arial" panose="020B0604020202020204" pitchFamily="34" charset="0"/>
                <a:cs typeface="Arial" panose="020B0604020202020204" pitchFamily="34" charset="0"/>
              </a:rPr>
              <a:t>ÚOHS – S0257/2022/VZ, potvrzeno ÚOHS-R0137/2022/VZ „Stavba č. 45029 Rek. a dost. Průmyslového paláce; zhotovitel“, PM: 31. 1. 2023</a:t>
            </a:r>
            <a:r>
              <a:rPr lang="cs-CZ" sz="1700" dirty="0">
                <a:latin typeface="Arial" panose="020B0604020202020204" pitchFamily="34" charset="0"/>
                <a:cs typeface="Arial" panose="020B0604020202020204" pitchFamily="34" charset="0"/>
              </a:rPr>
              <a:t> </a:t>
            </a:r>
            <a:r>
              <a:rPr lang="cs-CZ" sz="1700" u="sng" dirty="0">
                <a:latin typeface="Arial" panose="020B0604020202020204" pitchFamily="34" charset="0"/>
                <a:cs typeface="Arial" panose="020B0604020202020204" pitchFamily="34" charset="0"/>
                <a:hlinkClick r:id="rId2"/>
              </a:rPr>
              <a:t>ZDE</a:t>
            </a:r>
            <a:endParaRPr lang="cs-CZ" sz="1700" u="sng" dirty="0">
              <a:latin typeface="Arial" panose="020B0604020202020204" pitchFamily="34" charset="0"/>
              <a:cs typeface="Arial" panose="020B0604020202020204" pitchFamily="34" charset="0"/>
            </a:endParaRPr>
          </a:p>
          <a:p>
            <a:pPr algn="just"/>
            <a:endParaRPr lang="cs-CZ" sz="1700" dirty="0">
              <a:latin typeface="Arial" panose="020B0604020202020204" pitchFamily="34" charset="0"/>
              <a:cs typeface="Arial" panose="020B0604020202020204" pitchFamily="34" charset="0"/>
            </a:endParaRP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Arial" panose="020B0604020202020204" pitchFamily="34" charset="0"/>
              </a:rPr>
              <a:t>V návaznosti na výše uvedená zjištění </a:t>
            </a:r>
            <a:r>
              <a:rPr lang="cs-CZ"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Úřad konstatuje, že finanční objem jednotlivých referencí je nastaven nad úrovní finančního objemu veřejné zakázky </a:t>
            </a:r>
            <a:r>
              <a:rPr lang="cs-CZ" sz="1700" dirty="0">
                <a:solidFill>
                  <a:srgbClr val="00B050"/>
                </a:solidFill>
                <a:effectLst/>
                <a:latin typeface="Arial" panose="020B0604020202020204" pitchFamily="34" charset="0"/>
                <a:ea typeface="Calibri" panose="020F0502020204030204" pitchFamily="34" charset="0"/>
                <a:cs typeface="Arial" panose="020B0604020202020204" pitchFamily="34" charset="0"/>
              </a:rPr>
              <a:t>(konkrétně nad úrovní plánovaného finančního objemu restaurátorských prací na polychromovaných a nepolychromovaných sochařských uměleckých dílech z kamene a štuku, a/nebo dřeva v rámci plnění veřejné zakázky). </a:t>
            </a:r>
            <a:r>
              <a:rPr lang="cs-CZ" sz="1700" dirty="0">
                <a:effectLst/>
                <a:latin typeface="Arial" panose="020B0604020202020204" pitchFamily="34" charset="0"/>
                <a:ea typeface="Calibri" panose="020F0502020204030204" pitchFamily="34" charset="0"/>
                <a:cs typeface="Arial" panose="020B0604020202020204" pitchFamily="34" charset="0"/>
              </a:rPr>
              <a:t>Požadovaná minimální hodnota dodavatelem prováděných restaurátorských prací v rámci jedné referenční zakázky (10 mil. Kč bez DPH) je totiž vyšší, než předpokládaná hodnota plánovaných restaurátorských prací uvedeného typu v rámci veřejné zakázky. V daném případě tak došlo při tvorbě předmětné zadávací podmínky k porušení zásady přiměřenosti, </a:t>
            </a:r>
            <a:r>
              <a:rPr lang="cs-CZ" sz="1700" dirty="0">
                <a:solidFill>
                  <a:srgbClr val="0070C0"/>
                </a:solidFill>
                <a:effectLst/>
                <a:latin typeface="Arial" panose="020B0604020202020204" pitchFamily="34" charset="0"/>
                <a:ea typeface="Calibri" panose="020F0502020204030204" pitchFamily="34" charset="0"/>
                <a:cs typeface="Arial" panose="020B0604020202020204" pitchFamily="34" charset="0"/>
              </a:rPr>
              <a:t>neboť pokud obviněný požaduje za účelem prokázání kvalifikace doložit zkušenost s realizací obdobných zakázek </a:t>
            </a:r>
            <a:r>
              <a:rPr lang="cs-CZ" sz="1700" dirty="0">
                <a:solidFill>
                  <a:srgbClr val="C49500"/>
                </a:solidFill>
                <a:effectLst/>
                <a:latin typeface="Arial" panose="020B0604020202020204" pitchFamily="34" charset="0"/>
                <a:ea typeface="Calibri" panose="020F0502020204030204" pitchFamily="34" charset="0"/>
                <a:cs typeface="Arial" panose="020B0604020202020204" pitchFamily="34" charset="0"/>
              </a:rPr>
              <a:t>většího rozsahu než plánuje realizovat v rámci plnění veřejné zakázky</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7030A0"/>
                </a:solidFill>
                <a:effectLst/>
                <a:latin typeface="Arial" panose="020B0604020202020204" pitchFamily="34" charset="0"/>
                <a:ea typeface="Calibri" panose="020F0502020204030204" pitchFamily="34" charset="0"/>
                <a:cs typeface="Arial" panose="020B0604020202020204" pitchFamily="34" charset="0"/>
              </a:rPr>
              <a:t>jedná se o kvalifikační požadavek neúměrný (tedy nepřiměřený) ve vztahu k předmětu plnění veřejné zakázky </a:t>
            </a:r>
            <a:r>
              <a:rPr lang="cs-CZ" sz="1700" dirty="0">
                <a:effectLst/>
                <a:latin typeface="Arial" panose="020B0604020202020204" pitchFamily="34" charset="0"/>
                <a:ea typeface="Calibri" panose="020F0502020204030204" pitchFamily="34" charset="0"/>
                <a:cs typeface="Arial" panose="020B0604020202020204" pitchFamily="34" charset="0"/>
              </a:rPr>
              <a:t>(předpokládanému rozsahu restaurátorských prací příslušného typu). V takovém případě mohla daná zadávací podmínka omezit hospodářskou soutěž a konkurenční prostředí mezi dodavateli, a to již od samotného počátku zadávacího řízení, protože v důsledku nezákonného postupu obviněného mohlo dojít k odrazení potenciálních dodavatelů od účasti v zadávacím řízení (tj. dodavatelů, kteří mají zkušenost s obdobným plněním, ale pouze v rozsahu, který odpovídá předmětu plnění a nikoliv v rozsahu 10 mil. Kč bez DPH za každou referenční zakázku).</a:t>
            </a:r>
          </a:p>
        </p:txBody>
      </p:sp>
    </p:spTree>
    <p:extLst>
      <p:ext uri="{BB962C8B-B14F-4D97-AF65-F5344CB8AC3E}">
        <p14:creationId xmlns:p14="http://schemas.microsoft.com/office/powerpoint/2010/main" val="2077907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400" b="1" dirty="0">
                <a:latin typeface="Arial" panose="020B0604020202020204" pitchFamily="34" charset="0"/>
                <a:cs typeface="Arial" panose="020B0604020202020204" pitchFamily="34" charset="0"/>
              </a:rPr>
              <a:t>HODNOCENÍ REFERENCÍ</a:t>
            </a:r>
          </a:p>
          <a:p>
            <a:pPr marL="0" indent="0" algn="just">
              <a:buNone/>
            </a:pPr>
            <a:r>
              <a:rPr lang="cs-CZ" sz="1400" u="sng" dirty="0">
                <a:latin typeface="Arial" panose="020B0604020202020204" pitchFamily="34" charset="0"/>
                <a:cs typeface="Arial" panose="020B0604020202020204" pitchFamily="34" charset="0"/>
              </a:rPr>
              <a:t>ÚOHS – S0655/2021/VZ „INVALIDOVNA PRAHA - ZPRACOVÁNÍ PROJEKTOVÉ DOKUMENTACE, VEŘEJNOPRÁVNÍ PROJEDNÁNÍ ÚR, SP, ZPRACOVÁNÍ REALIZAČNÍ DOKUMENTACE V ÚROVNI DPS, PROJEKTU INTERIÉRŮ A VÝKON ČINNOSTI AD</a:t>
            </a:r>
            <a:r>
              <a:rPr lang="pl-PL" sz="1400" u="sng" dirty="0">
                <a:latin typeface="Arial" panose="020B0604020202020204" pitchFamily="34" charset="0"/>
                <a:cs typeface="Arial" panose="020B0604020202020204" pitchFamily="34" charset="0"/>
              </a:rPr>
              <a:t>SZ</a:t>
            </a:r>
            <a:r>
              <a:rPr lang="cs-CZ" sz="1400" u="sng" dirty="0">
                <a:latin typeface="Arial" panose="020B0604020202020204" pitchFamily="34" charset="0"/>
                <a:cs typeface="Arial" panose="020B0604020202020204" pitchFamily="34" charset="0"/>
              </a:rPr>
              <a:t>“ PM: 10. 3. 2022</a:t>
            </a:r>
            <a:r>
              <a:rPr lang="cs-CZ" sz="1400" dirty="0">
                <a:latin typeface="Arial" panose="020B0604020202020204" pitchFamily="34" charset="0"/>
                <a:cs typeface="Arial" panose="020B0604020202020204" pitchFamily="34" charset="0"/>
              </a:rPr>
              <a:t> </a:t>
            </a:r>
            <a:r>
              <a:rPr lang="cs-CZ" sz="1400" dirty="0">
                <a:latin typeface="Arial" panose="020B0604020202020204" pitchFamily="34" charset="0"/>
                <a:cs typeface="Arial" panose="020B0604020202020204" pitchFamily="34" charset="0"/>
                <a:hlinkClick r:id="rId2"/>
              </a:rPr>
              <a:t>ZDE</a:t>
            </a:r>
            <a:endParaRPr lang="cs-CZ" sz="1400" dirty="0">
              <a:latin typeface="Arial" panose="020B0604020202020204" pitchFamily="34" charset="0"/>
              <a:cs typeface="Arial" panose="020B0604020202020204" pitchFamily="34" charset="0"/>
            </a:endParaRPr>
          </a:p>
          <a:p>
            <a:pPr marL="0" indent="0" algn="just">
              <a:buNone/>
            </a:pPr>
            <a:endParaRPr lang="cs-CZ" sz="1400" dirty="0">
              <a:latin typeface="Arial" panose="020B0604020202020204" pitchFamily="34" charset="0"/>
              <a:cs typeface="Arial" panose="020B0604020202020204" pitchFamily="34" charset="0"/>
            </a:endParaRPr>
          </a:p>
          <a:p>
            <a:pPr algn="just">
              <a:lnSpc>
                <a:spcPct val="107000"/>
              </a:lnSpc>
              <a:spcAft>
                <a:spcPts val="800"/>
              </a:spcAft>
            </a:pPr>
            <a:r>
              <a:rPr lang="cs-CZ" sz="2000" dirty="0">
                <a:latin typeface="Arial" panose="020B0604020202020204" pitchFamily="34" charset="0"/>
                <a:ea typeface="Calibri" panose="020F0502020204030204" pitchFamily="34" charset="0"/>
                <a:cs typeface="Arial" panose="020B0604020202020204" pitchFamily="34" charset="0"/>
              </a:rPr>
              <a:t>Úřad nepřehlíží, že zadavatel v šetřeném případě učinil </a:t>
            </a:r>
            <a:r>
              <a:rPr lang="cs-CZ" sz="2000" dirty="0">
                <a:solidFill>
                  <a:srgbClr val="FF0000"/>
                </a:solidFill>
                <a:latin typeface="Arial" panose="020B0604020202020204" pitchFamily="34" charset="0"/>
                <a:ea typeface="Calibri" panose="020F0502020204030204" pitchFamily="34" charset="0"/>
                <a:cs typeface="Arial" panose="020B0604020202020204" pitchFamily="34" charset="0"/>
              </a:rPr>
              <a:t>součástí hodnoticího kritéria i zkušenost hlavního projektanta realizačního týmu</a:t>
            </a:r>
            <a:r>
              <a:rPr lang="cs-CZ" sz="2000" dirty="0">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2000" dirty="0">
                <a:latin typeface="Arial" panose="020B0604020202020204" pitchFamily="34" charset="0"/>
                <a:ea typeface="Calibri" panose="020F0502020204030204" pitchFamily="34" charset="0"/>
                <a:cs typeface="Arial" panose="020B0604020202020204" pitchFamily="34" charset="0"/>
              </a:rPr>
              <a:t>Seznam zakázek pro účely hodnocení, na jejichž realizaci se podílel hlavní projektant, navrhovatel uvedl v nabídce separovaně v </a:t>
            </a:r>
            <a:r>
              <a:rPr lang="cs-CZ" sz="2000" i="1" dirty="0">
                <a:latin typeface="Arial" panose="020B0604020202020204" pitchFamily="34" charset="0"/>
                <a:ea typeface="Calibri" panose="020F0502020204030204" pitchFamily="34" charset="0"/>
                <a:cs typeface="Arial" panose="020B0604020202020204" pitchFamily="34" charset="0"/>
              </a:rPr>
              <a:t>„Prohlášení – seznam zakázek hlavního projektanta týmu pro účely hodnocení“.</a:t>
            </a:r>
          </a:p>
          <a:p>
            <a:pPr algn="just">
              <a:lnSpc>
                <a:spcPct val="107000"/>
              </a:lnSpc>
              <a:spcAft>
                <a:spcPts val="800"/>
              </a:spcAft>
            </a:pPr>
            <a:r>
              <a:rPr lang="cs-CZ" sz="2000" dirty="0">
                <a:latin typeface="Arial" panose="020B0604020202020204" pitchFamily="34" charset="0"/>
                <a:ea typeface="Calibri" panose="020F0502020204030204" pitchFamily="34" charset="0"/>
                <a:cs typeface="Arial" panose="020B0604020202020204" pitchFamily="34" charset="0"/>
              </a:rPr>
              <a:t>Reference dokládající kvalifikovanost hlavního projektanta navrhovatel uvedl ve strukturovaném životopise Ing. H.</a:t>
            </a:r>
          </a:p>
          <a:p>
            <a:pPr algn="just">
              <a:lnSpc>
                <a:spcPct val="107000"/>
              </a:lnSpc>
              <a:spcAft>
                <a:spcPts val="800"/>
              </a:spcAft>
            </a:pPr>
            <a:r>
              <a:rPr lang="cs-CZ" sz="2000" dirty="0">
                <a:latin typeface="Arial" panose="020B0604020202020204" pitchFamily="34" charset="0"/>
                <a:ea typeface="Calibri" panose="020F0502020204030204" pitchFamily="34" charset="0"/>
                <a:cs typeface="Arial" panose="020B0604020202020204" pitchFamily="34" charset="0"/>
              </a:rPr>
              <a:t>Vzhledem k tomu, že reference „Objekt Hybernská“ nebyla uvedena v seznamu zakázek pro účely hodnocení a byla navrhovatelem doplněna toliko za účelem prokázání splnění kritéria technické kvalifikace dle § 79 odst. 2 písm. c) a d) zákona, lze konstatovat, že </a:t>
            </a:r>
            <a:r>
              <a:rPr lang="cs-CZ" sz="2000" dirty="0">
                <a:solidFill>
                  <a:srgbClr val="00B050"/>
                </a:solidFill>
                <a:latin typeface="Arial" panose="020B0604020202020204" pitchFamily="34" charset="0"/>
                <a:ea typeface="Calibri" panose="020F0502020204030204" pitchFamily="34" charset="0"/>
                <a:cs typeface="Arial" panose="020B0604020202020204" pitchFamily="34" charset="0"/>
              </a:rPr>
              <a:t>tato reference nebyla předmětem hodnocení</a:t>
            </a:r>
            <a:r>
              <a:rPr lang="cs-CZ" sz="2000" dirty="0">
                <a:latin typeface="Arial" panose="020B0604020202020204" pitchFamily="34" charset="0"/>
                <a:ea typeface="Calibri" panose="020F0502020204030204" pitchFamily="34" charset="0"/>
                <a:cs typeface="Arial" panose="020B0604020202020204" pitchFamily="34" charset="0"/>
              </a:rPr>
              <a:t>, </a:t>
            </a:r>
            <a:r>
              <a:rPr lang="cs-CZ" sz="2000" dirty="0">
                <a:solidFill>
                  <a:srgbClr val="0070C0"/>
                </a:solidFill>
                <a:latin typeface="Arial" panose="020B0604020202020204" pitchFamily="34" charset="0"/>
                <a:ea typeface="Calibri" panose="020F0502020204030204" pitchFamily="34" charset="0"/>
                <a:cs typeface="Arial" panose="020B0604020202020204" pitchFamily="34" charset="0"/>
              </a:rPr>
              <a:t>pročež se jednalo o doplnění, které zákon povoluje</a:t>
            </a:r>
            <a:r>
              <a:rPr lang="cs-CZ" sz="2000" dirty="0">
                <a:latin typeface="Arial" panose="020B0604020202020204" pitchFamily="34" charset="0"/>
                <a:ea typeface="Calibri" panose="020F0502020204030204" pitchFamily="34" charset="0"/>
                <a:cs typeface="Arial" panose="020B0604020202020204" pitchFamily="34" charset="0"/>
              </a:rPr>
              <a:t>.</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694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600" b="1" dirty="0">
                <a:latin typeface="Arial" panose="020B0604020202020204" pitchFamily="34" charset="0"/>
                <a:cs typeface="Arial" panose="020B0604020202020204" pitchFamily="34" charset="0"/>
              </a:rPr>
              <a:t>HODNOCENÍ REFERENCÍ</a:t>
            </a:r>
          </a:p>
          <a:p>
            <a:pPr marL="0" indent="0" algn="just">
              <a:buNone/>
            </a:pPr>
            <a:r>
              <a:rPr lang="cs-CZ" sz="1600" u="sng" dirty="0">
                <a:latin typeface="Arial" panose="020B0604020202020204" pitchFamily="34" charset="0"/>
                <a:cs typeface="Arial" panose="020B0604020202020204" pitchFamily="34" charset="0"/>
              </a:rPr>
              <a:t>ÚOHS – S0162/2021/VZ „Rybářský informační systém“ PM: 29. 7. 2021</a:t>
            </a:r>
            <a:r>
              <a:rPr lang="cs-CZ" sz="1600" dirty="0">
                <a:latin typeface="Arial" panose="020B0604020202020204" pitchFamily="34" charset="0"/>
                <a:cs typeface="Arial" panose="020B0604020202020204" pitchFamily="34" charset="0"/>
              </a:rPr>
              <a:t> </a:t>
            </a:r>
            <a:r>
              <a:rPr lang="cs-CZ" sz="1600" dirty="0">
                <a:latin typeface="Arial" panose="020B0604020202020204" pitchFamily="34" charset="0"/>
                <a:cs typeface="Arial" panose="020B0604020202020204" pitchFamily="34" charset="0"/>
                <a:hlinkClick r:id="rId2"/>
              </a:rPr>
              <a:t>ZDE</a:t>
            </a:r>
            <a:endParaRPr lang="cs-CZ" sz="1600" dirty="0">
              <a:latin typeface="Arial" panose="020B0604020202020204" pitchFamily="34" charset="0"/>
              <a:cs typeface="Arial" panose="020B0604020202020204" pitchFamily="34" charset="0"/>
            </a:endParaRPr>
          </a:p>
          <a:p>
            <a:pPr marL="0" indent="0" algn="just">
              <a:buNone/>
            </a:pPr>
            <a:endParaRPr lang="cs-CZ" sz="1600" dirty="0">
              <a:latin typeface="Arial" panose="020B0604020202020204" pitchFamily="34" charset="0"/>
              <a:cs typeface="Arial" panose="020B0604020202020204" pitchFamily="34" charset="0"/>
            </a:endParaRPr>
          </a:p>
          <a:p>
            <a:pPr algn="just">
              <a:lnSpc>
                <a:spcPct val="107000"/>
              </a:lnSpc>
              <a:spcAft>
                <a:spcPts val="800"/>
              </a:spcAft>
            </a:pPr>
            <a:r>
              <a:rPr lang="cs-CZ" sz="1600" dirty="0">
                <a:latin typeface="Arial" panose="020B0604020202020204" pitchFamily="34" charset="0"/>
                <a:ea typeface="Calibri" panose="020F0502020204030204" pitchFamily="34" charset="0"/>
                <a:cs typeface="Arial" panose="020B0604020202020204" pitchFamily="34" charset="0"/>
              </a:rPr>
              <a:t>Úřad konstatuje, že dle jeho přesvědčení </a:t>
            </a:r>
            <a:r>
              <a:rPr lang="cs-CZ" sz="1600" dirty="0">
                <a:solidFill>
                  <a:srgbClr val="FF0000"/>
                </a:solidFill>
                <a:latin typeface="Arial" panose="020B0604020202020204" pitchFamily="34" charset="0"/>
                <a:ea typeface="Calibri" panose="020F0502020204030204" pitchFamily="34" charset="0"/>
                <a:cs typeface="Arial" panose="020B0604020202020204" pitchFamily="34" charset="0"/>
              </a:rPr>
              <a:t>zadavatel (…) zohledňuje zkušenosti dodavatele jako „celku“ </a:t>
            </a:r>
            <a:r>
              <a:rPr lang="cs-CZ" sz="1600" dirty="0">
                <a:solidFill>
                  <a:srgbClr val="00B050"/>
                </a:solidFill>
                <a:latin typeface="Arial" panose="020B0604020202020204" pitchFamily="34" charset="0"/>
                <a:ea typeface="Calibri" panose="020F0502020204030204" pitchFamily="34" charset="0"/>
                <a:cs typeface="Arial" panose="020B0604020202020204" pitchFamily="34" charset="0"/>
              </a:rPr>
              <a:t>(tedy nikoliv zkušenosti jednotlivých osob, např. zaměstnanců dodavatele),</a:t>
            </a:r>
            <a:r>
              <a:rPr lang="cs-CZ" sz="1600" dirty="0">
                <a:latin typeface="Arial" panose="020B0604020202020204" pitchFamily="34" charset="0"/>
                <a:ea typeface="Calibri" panose="020F0502020204030204" pitchFamily="34" charset="0"/>
                <a:cs typeface="Arial" panose="020B0604020202020204" pitchFamily="34" charset="0"/>
              </a:rPr>
              <a:t> tj. spíše „obecné” zkušenosti dodavatele v daném oboru, které tento dodavatel získal v minulosti ve vztahu k obdobnému plnění. </a:t>
            </a:r>
          </a:p>
          <a:p>
            <a:pPr algn="just">
              <a:lnSpc>
                <a:spcPct val="107000"/>
              </a:lnSpc>
              <a:spcAft>
                <a:spcPts val="800"/>
              </a:spcAft>
            </a:pPr>
            <a:r>
              <a:rPr lang="cs-CZ" sz="1600" dirty="0">
                <a:latin typeface="Arial" panose="020B0604020202020204" pitchFamily="34" charset="0"/>
                <a:ea typeface="Calibri" panose="020F0502020204030204" pitchFamily="34" charset="0"/>
                <a:cs typeface="Arial" panose="020B0604020202020204" pitchFamily="34" charset="0"/>
              </a:rPr>
              <a:t>Dle názoru Úřadu se tak </a:t>
            </a:r>
            <a:r>
              <a:rPr lang="cs-CZ" sz="1600" dirty="0">
                <a:solidFill>
                  <a:srgbClr val="00B0F0"/>
                </a:solidFill>
                <a:latin typeface="Arial" panose="020B0604020202020204" pitchFamily="34" charset="0"/>
                <a:ea typeface="Calibri" panose="020F0502020204030204" pitchFamily="34" charset="0"/>
                <a:cs typeface="Arial" panose="020B0604020202020204" pitchFamily="34" charset="0"/>
              </a:rPr>
              <a:t>zadavatelem hodnocené zkušenosti dodavatele váží k předmětu plnění odlišných</a:t>
            </a:r>
            <a:r>
              <a:rPr lang="cs-CZ" sz="1600" dirty="0">
                <a:latin typeface="Arial" panose="020B0604020202020204" pitchFamily="34" charset="0"/>
                <a:ea typeface="Calibri" panose="020F0502020204030204" pitchFamily="34" charset="0"/>
                <a:cs typeface="Arial" panose="020B0604020202020204" pitchFamily="34" charset="0"/>
              </a:rPr>
              <a:t>, byť obdobných (referenčních) zakázek, a nikoliv k předmětu plnění zadávané části B veřejné zakázky. </a:t>
            </a:r>
          </a:p>
          <a:p>
            <a:pPr algn="just">
              <a:lnSpc>
                <a:spcPct val="107000"/>
              </a:lnSpc>
              <a:spcAft>
                <a:spcPts val="800"/>
              </a:spcAft>
            </a:pPr>
            <a:r>
              <a:rPr lang="cs-CZ" sz="1600" dirty="0">
                <a:latin typeface="Arial" panose="020B0604020202020204" pitchFamily="34" charset="0"/>
                <a:ea typeface="Calibri" panose="020F0502020204030204" pitchFamily="34" charset="0"/>
                <a:cs typeface="Arial" panose="020B0604020202020204" pitchFamily="34" charset="0"/>
              </a:rPr>
              <a:t>Právě již sama skutečnost, že má být v šetřeném případě hodnocena předchozí spíše „obecná” zkušenost dodavatele, a nikoliv nabídka samotná, tedy kvalita předmětu plnění zadávané části B veřejné zakázky, dle Úřadu svědčí o zjevné neprovázanosti předmětného hodnotícího kritéria se samotným předmětem plnění zadávané části B veřejné zakázky, a tedy o postupu zadavatele v rozporu s § 116 odst. 1 zákona. </a:t>
            </a:r>
          </a:p>
          <a:p>
            <a:pPr algn="just">
              <a:lnSpc>
                <a:spcPct val="107000"/>
              </a:lnSpc>
              <a:spcAft>
                <a:spcPts val="800"/>
              </a:spcAft>
            </a:pPr>
            <a:r>
              <a:rPr lang="cs-CZ" sz="1600" dirty="0">
                <a:latin typeface="Arial" panose="020B0604020202020204" pitchFamily="34" charset="0"/>
                <a:cs typeface="Arial" panose="020B0604020202020204" pitchFamily="34" charset="0"/>
              </a:rPr>
              <a:t>ÚOHS-R0228,0241/2020/VZ, č. j. ÚOHS-03271/2021/162/</a:t>
            </a:r>
            <a:r>
              <a:rPr lang="cs-CZ" sz="1600" dirty="0" err="1">
                <a:latin typeface="Arial" panose="020B0604020202020204" pitchFamily="34" charset="0"/>
                <a:cs typeface="Arial" panose="020B0604020202020204" pitchFamily="34" charset="0"/>
              </a:rPr>
              <a:t>HSc</a:t>
            </a:r>
            <a:r>
              <a:rPr lang="cs-CZ" sz="1600" dirty="0">
                <a:latin typeface="Arial" panose="020B0604020202020204" pitchFamily="34" charset="0"/>
                <a:cs typeface="Arial" panose="020B0604020202020204" pitchFamily="34" charset="0"/>
              </a:rPr>
              <a:t> ze dne 23. 2. 2021, v němž předseda Úřadu konstatoval, že </a:t>
            </a:r>
            <a:r>
              <a:rPr lang="cs-CZ" sz="1600" i="1" dirty="0">
                <a:solidFill>
                  <a:srgbClr val="FF0000"/>
                </a:solidFill>
                <a:latin typeface="Arial" panose="020B0604020202020204" pitchFamily="34" charset="0"/>
                <a:cs typeface="Arial" panose="020B0604020202020204" pitchFamily="34" charset="0"/>
              </a:rPr>
              <a:t>„kvalitativní kritéria musí být spojena s předmětem veřejné zakázky </a:t>
            </a:r>
            <a:r>
              <a:rPr lang="cs-CZ" sz="1600" i="1" dirty="0">
                <a:latin typeface="Arial" panose="020B0604020202020204" pitchFamily="34" charset="0"/>
                <a:cs typeface="Arial" panose="020B0604020202020204" pitchFamily="34" charset="0"/>
              </a:rPr>
              <a:t>a </a:t>
            </a:r>
            <a:r>
              <a:rPr lang="cs-CZ" sz="1600" i="1" dirty="0">
                <a:solidFill>
                  <a:srgbClr val="00B050"/>
                </a:solidFill>
                <a:latin typeface="Arial" panose="020B0604020202020204" pitchFamily="34" charset="0"/>
                <a:cs typeface="Arial" panose="020B0604020202020204" pitchFamily="34" charset="0"/>
              </a:rPr>
              <a:t>nikoliv se zkušeností dodavatele s odlišnou, tzv. referenční zakázkou</a:t>
            </a:r>
            <a:r>
              <a:rPr lang="cs-CZ" sz="1600" i="1" dirty="0">
                <a:latin typeface="Arial" panose="020B0604020202020204" pitchFamily="34" charset="0"/>
                <a:cs typeface="Arial" panose="020B0604020202020204" pitchFamily="34" charset="0"/>
              </a:rPr>
              <a:t>, neboť je stále třeba mít na paměti, že </a:t>
            </a:r>
            <a:r>
              <a:rPr lang="cs-CZ" sz="1600" i="1" dirty="0">
                <a:solidFill>
                  <a:srgbClr val="0070C0"/>
                </a:solidFill>
                <a:latin typeface="Arial" panose="020B0604020202020204" pitchFamily="34" charset="0"/>
                <a:cs typeface="Arial" panose="020B0604020202020204" pitchFamily="34" charset="0"/>
              </a:rPr>
              <a:t>hodnocení obecné zkušenosti zadavatele se v případě nadlimitních veřejných zakázek nepřipouští </a:t>
            </a:r>
            <a:r>
              <a:rPr lang="cs-CZ" sz="1600" i="1" dirty="0">
                <a:latin typeface="Arial" panose="020B0604020202020204" pitchFamily="34" charset="0"/>
                <a:cs typeface="Arial" panose="020B0604020202020204" pitchFamily="34" charset="0"/>
              </a:rPr>
              <a:t>– právní úprava hodnocení totiž stojí na </a:t>
            </a:r>
            <a:r>
              <a:rPr lang="cs-CZ" sz="1600" i="1" dirty="0">
                <a:solidFill>
                  <a:srgbClr val="DB7D00"/>
                </a:solidFill>
                <a:latin typeface="Arial" panose="020B0604020202020204" pitchFamily="34" charset="0"/>
                <a:cs typeface="Arial" panose="020B0604020202020204" pitchFamily="34" charset="0"/>
              </a:rPr>
              <a:t>principu, že zvolená hodnotící kritéria musí mít k poskytovanému plnění hmatatelnou a konkrétní vazbu</a:t>
            </a:r>
            <a:r>
              <a:rPr lang="cs-CZ" sz="1600" i="1" dirty="0">
                <a:latin typeface="Arial" panose="020B0604020202020204" pitchFamily="34" charset="0"/>
                <a:cs typeface="Arial" panose="020B0604020202020204" pitchFamily="34" charset="0"/>
              </a:rPr>
              <a:t>. Hodnotí se totiž nabízené plnění, nikoliv osoba dodavatele. </a:t>
            </a:r>
            <a:endParaRPr lang="cs-CZ"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cs-C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2035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2000" b="1" dirty="0">
                <a:latin typeface="Arial" panose="020B0604020202020204" pitchFamily="34" charset="0"/>
                <a:cs typeface="Arial" panose="020B0604020202020204" pitchFamily="34" charset="0"/>
              </a:rPr>
              <a:t>HODNOCENÍ REFERENCÍ</a:t>
            </a:r>
          </a:p>
          <a:p>
            <a:pPr marL="0" indent="0" algn="just">
              <a:buNone/>
            </a:pPr>
            <a:r>
              <a:rPr lang="cs-CZ" sz="2000" u="sng" dirty="0">
                <a:latin typeface="Arial" panose="020B0604020202020204" pitchFamily="34" charset="0"/>
                <a:cs typeface="Arial" panose="020B0604020202020204" pitchFamily="34" charset="0"/>
              </a:rPr>
              <a:t>ÚOHS – S0162/2021/VZ „Rybářský informační systém“ PM: 29. 7. 2021</a:t>
            </a:r>
            <a:r>
              <a:rPr lang="cs-CZ" sz="2000"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hlinkClick r:id="rId2"/>
              </a:rPr>
              <a:t>ZDE</a:t>
            </a:r>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lnSpc>
                <a:spcPct val="107000"/>
              </a:lnSpc>
              <a:spcAft>
                <a:spcPts val="800"/>
              </a:spcAft>
            </a:pPr>
            <a:r>
              <a:rPr lang="cs-CZ" sz="2000" dirty="0">
                <a:latin typeface="Arial" panose="020B0604020202020204" pitchFamily="34" charset="0"/>
                <a:cs typeface="Arial" panose="020B0604020202020204" pitchFamily="34" charset="0"/>
              </a:rPr>
              <a:t>V souvislosti s výše uvedeným Úřad konstatuje, že </a:t>
            </a:r>
            <a:r>
              <a:rPr lang="cs-CZ" sz="2000" dirty="0">
                <a:solidFill>
                  <a:srgbClr val="FF0000"/>
                </a:solidFill>
                <a:latin typeface="Arial" panose="020B0604020202020204" pitchFamily="34" charset="0"/>
                <a:cs typeface="Arial" panose="020B0604020202020204" pitchFamily="34" charset="0"/>
              </a:rPr>
              <a:t>pokud zadavatel chtěl v některém z kritérií hodnocení nezbytně zohlednit přímo zkušenosti dodavatelů</a:t>
            </a:r>
            <a:r>
              <a:rPr lang="cs-CZ" sz="2000" dirty="0">
                <a:latin typeface="Arial" panose="020B0604020202020204" pitchFamily="34" charset="0"/>
                <a:cs typeface="Arial" panose="020B0604020202020204" pitchFamily="34" charset="0"/>
              </a:rPr>
              <a:t>, </a:t>
            </a:r>
            <a:r>
              <a:rPr lang="cs-CZ" sz="2000" dirty="0">
                <a:solidFill>
                  <a:srgbClr val="00B050"/>
                </a:solidFill>
                <a:latin typeface="Arial" panose="020B0604020202020204" pitchFamily="34" charset="0"/>
                <a:cs typeface="Arial" panose="020B0604020202020204" pitchFamily="34" charset="0"/>
              </a:rPr>
              <a:t>mohl</a:t>
            </a:r>
            <a:r>
              <a:rPr lang="cs-CZ" sz="2000" dirty="0">
                <a:latin typeface="Arial" panose="020B0604020202020204" pitchFamily="34" charset="0"/>
                <a:cs typeface="Arial" panose="020B0604020202020204" pitchFamily="34" charset="0"/>
              </a:rPr>
              <a:t> za tímto účelem využít např. kritéria kvality uvedeného v </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 116 odst. 2 písm. e) zákona, tj. </a:t>
            </a:r>
            <a:r>
              <a:rPr lang="cs-CZ" sz="2000" dirty="0">
                <a:solidFill>
                  <a:srgbClr val="00B050"/>
                </a:solidFill>
                <a:latin typeface="Arial" panose="020B0604020202020204" pitchFamily="34" charset="0"/>
                <a:cs typeface="Arial" panose="020B0604020202020204" pitchFamily="34" charset="0"/>
              </a:rPr>
              <a:t>zohlednit zkušenosti získané např. konkrétním týmem zaměstnanců dodavatele</a:t>
            </a:r>
            <a:r>
              <a:rPr lang="cs-CZ" sz="2000" dirty="0">
                <a:latin typeface="Arial" panose="020B0604020202020204" pitchFamily="34" charset="0"/>
                <a:cs typeface="Arial" panose="020B0604020202020204" pitchFamily="34" charset="0"/>
              </a:rPr>
              <a:t> a ve vztahu k tomuto týmu ve smlouvě na realizaci předmětu plnění zadávané části B veřejné zakázky </a:t>
            </a:r>
            <a:r>
              <a:rPr lang="cs-CZ" sz="2000" dirty="0">
                <a:solidFill>
                  <a:srgbClr val="0070C0"/>
                </a:solidFill>
                <a:latin typeface="Arial" panose="020B0604020202020204" pitchFamily="34" charset="0"/>
                <a:cs typeface="Arial" panose="020B0604020202020204" pitchFamily="34" charset="0"/>
              </a:rPr>
              <a:t>zakotvit, že se bude na plnění </a:t>
            </a:r>
            <a:r>
              <a:rPr lang="cs-CZ" sz="2000" dirty="0">
                <a:latin typeface="Arial" panose="020B0604020202020204" pitchFamily="34" charset="0"/>
                <a:cs typeface="Arial" panose="020B0604020202020204" pitchFamily="34" charset="0"/>
              </a:rPr>
              <a:t>zadávané části B veřejné zakázky </a:t>
            </a:r>
            <a:r>
              <a:rPr lang="cs-CZ" sz="2000" dirty="0">
                <a:solidFill>
                  <a:srgbClr val="0070C0"/>
                </a:solidFill>
                <a:latin typeface="Arial" panose="020B0604020202020204" pitchFamily="34" charset="0"/>
                <a:cs typeface="Arial" panose="020B0604020202020204" pitchFamily="34" charset="0"/>
              </a:rPr>
              <a:t>přímo podílet. </a:t>
            </a:r>
            <a:endParaRPr lang="cs-CZ" sz="2000"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cs-C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346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ctr">
              <a:buNone/>
            </a:pPr>
            <a:r>
              <a:rPr lang="cs-CZ" sz="1800" b="1" dirty="0">
                <a:latin typeface="Arial" panose="020B0604020202020204" pitchFamily="34" charset="0"/>
                <a:cs typeface="Arial" panose="020B0604020202020204" pitchFamily="34" charset="0"/>
              </a:rPr>
              <a:t>PŘEDMĚT REFERENCE</a:t>
            </a:r>
          </a:p>
          <a:p>
            <a:pPr marL="0" indent="0" algn="just">
              <a:buNone/>
            </a:pPr>
            <a:r>
              <a:rPr lang="cs-CZ" sz="1800" u="sng" dirty="0">
                <a:latin typeface="Arial" panose="020B0604020202020204" pitchFamily="34" charset="0"/>
                <a:cs typeface="Arial" panose="020B0604020202020204" pitchFamily="34" charset="0"/>
              </a:rPr>
              <a:t>ÚOHS - S0080/2020/VZ, potvrzeno ÚOHS-R0130/2020/VZ „Nemocniční informační systém“, PM:28. 8. 2020</a:t>
            </a:r>
            <a:r>
              <a:rPr lang="cs-CZ" sz="1800" dirty="0">
                <a:latin typeface="Arial" panose="020B0604020202020204" pitchFamily="34" charset="0"/>
                <a:cs typeface="Arial" panose="020B0604020202020204" pitchFamily="34" charset="0"/>
              </a:rPr>
              <a:t> </a:t>
            </a:r>
            <a:r>
              <a:rPr lang="cs-CZ" sz="1800" u="sng" dirty="0">
                <a:latin typeface="Arial" panose="020B0604020202020204" pitchFamily="34" charset="0"/>
                <a:cs typeface="Arial" panose="020B0604020202020204" pitchFamily="34" charset="0"/>
                <a:hlinkClick r:id="rId2"/>
              </a:rPr>
              <a:t>ZDE</a:t>
            </a:r>
            <a:endParaRPr lang="cs-CZ" sz="1800" u="sng" dirty="0">
              <a:latin typeface="Arial" panose="020B0604020202020204" pitchFamily="34" charset="0"/>
              <a:cs typeface="Arial" panose="020B0604020202020204" pitchFamily="34" charset="0"/>
            </a:endParaRPr>
          </a:p>
          <a:p>
            <a:pPr algn="just"/>
            <a:r>
              <a:rPr lang="cs-CZ" sz="1800" dirty="0">
                <a:latin typeface="Arial" panose="020B0604020202020204" pitchFamily="34" charset="0"/>
                <a:cs typeface="Arial" panose="020B0604020202020204" pitchFamily="34" charset="0"/>
              </a:rPr>
              <a:t>Úřad uzavírá, že ačkoliv zadavatel spatřuje v souvislosti s předmětem plnění veřejné zakázky, spočívajícím v pořízení a implementaci nemocničního infomačního systému, možné riziko ohrožení života a zdraví pacientů, a proto si nemůže dovolit vývoj jednotlivých funkcionalit a nezbytně nutně potřebuje a vyžaduje ověřené řešení, neměl by zadavatel ani v takovém případě na snahu o zpřístupnění soutěže co možná největšímu počtu dodavatelů, a tím i obdržených vícero nabídek, rezignovat. </a:t>
            </a:r>
          </a:p>
          <a:p>
            <a:pPr algn="just"/>
            <a:r>
              <a:rPr lang="cs-CZ" sz="1800" dirty="0">
                <a:latin typeface="Arial" panose="020B0604020202020204" pitchFamily="34" charset="0"/>
                <a:cs typeface="Arial" panose="020B0604020202020204" pitchFamily="34" charset="0"/>
              </a:rPr>
              <a:t>Při formulaci kritérií technické kvalifikace je tak zadavatel v rámci zásady přiměřenosti povinen zvažovat veškeré relevantní okolnosti předmětné veřejné zakázky tak, aby v každém konkrétním případě byla vyvážena oprávněná potřeba řádné, včasné a kvalitní realizace veřejné zakázky a zároveň zájem na co možná nejširší hospodářské soutěži. </a:t>
            </a:r>
          </a:p>
          <a:p>
            <a:pPr algn="just"/>
            <a:r>
              <a:rPr lang="cs-CZ" sz="1800" dirty="0">
                <a:latin typeface="Arial" panose="020B0604020202020204" pitchFamily="34" charset="0"/>
                <a:cs typeface="Arial" panose="020B0604020202020204" pitchFamily="34" charset="0"/>
              </a:rPr>
              <a:t>Předseda Úřadu např. v rozhodnutí </a:t>
            </a:r>
            <a:r>
              <a:rPr lang="cs-CZ" sz="1800" dirty="0" err="1">
                <a:latin typeface="Arial" panose="020B0604020202020204" pitchFamily="34" charset="0"/>
                <a:cs typeface="Arial" panose="020B0604020202020204" pitchFamily="34" charset="0"/>
              </a:rPr>
              <a:t>sp</a:t>
            </a:r>
            <a:r>
              <a:rPr lang="cs-CZ" sz="1800" dirty="0">
                <a:latin typeface="Arial" panose="020B0604020202020204" pitchFamily="34" charset="0"/>
                <a:cs typeface="Arial" panose="020B0604020202020204" pitchFamily="34" charset="0"/>
              </a:rPr>
              <a:t>. zn. R0155/2018/VZ ze dne 6. 12. 2018 uvádí, že „[v]</a:t>
            </a:r>
            <a:r>
              <a:rPr lang="cs-CZ" sz="1800" dirty="0" err="1">
                <a:latin typeface="Arial" panose="020B0604020202020204" pitchFamily="34" charset="0"/>
                <a:cs typeface="Arial" panose="020B0604020202020204" pitchFamily="34" charset="0"/>
              </a:rPr>
              <a:t>edle</a:t>
            </a:r>
            <a:r>
              <a:rPr lang="cs-CZ" sz="1800" dirty="0">
                <a:latin typeface="Arial" panose="020B0604020202020204" pitchFamily="34" charset="0"/>
                <a:cs typeface="Arial" panose="020B0604020202020204" pitchFamily="34" charset="0"/>
              </a:rPr>
              <a:t> samotného předmětu veřejné zakázky a jeho jednotlivých specifik (</a:t>
            </a:r>
            <a:r>
              <a:rPr lang="cs-CZ" sz="1800" dirty="0">
                <a:solidFill>
                  <a:srgbClr val="FF0000"/>
                </a:solidFill>
                <a:latin typeface="Arial" panose="020B0604020202020204" pitchFamily="34" charset="0"/>
                <a:cs typeface="Arial" panose="020B0604020202020204" pitchFamily="34" charset="0"/>
              </a:rPr>
              <a:t>tj. zda je pro řádnou realizaci veřejné zakázky nutno požadovat zkušenost s naprosto stejným předmětem plnění</a:t>
            </a:r>
            <a:r>
              <a:rPr lang="cs-CZ" sz="1800" dirty="0">
                <a:latin typeface="Arial" panose="020B0604020202020204" pitchFamily="34" charset="0"/>
                <a:cs typeface="Arial" panose="020B0604020202020204" pitchFamily="34" charset="0"/>
              </a:rPr>
              <a:t>, </a:t>
            </a:r>
            <a:r>
              <a:rPr lang="cs-CZ" sz="1800" dirty="0">
                <a:solidFill>
                  <a:srgbClr val="00B050"/>
                </a:solidFill>
                <a:latin typeface="Arial" panose="020B0604020202020204" pitchFamily="34" charset="0"/>
                <a:cs typeface="Arial" panose="020B0604020202020204" pitchFamily="34" charset="0"/>
              </a:rPr>
              <a:t>či zda postačí zkušenost obecnějšího rázu</a:t>
            </a:r>
            <a:r>
              <a:rPr lang="cs-CZ" sz="1800" dirty="0">
                <a:latin typeface="Arial" panose="020B0604020202020204" pitchFamily="34" charset="0"/>
                <a:cs typeface="Arial" panose="020B0604020202020204" pitchFamily="34" charset="0"/>
              </a:rPr>
              <a:t>) </a:t>
            </a:r>
            <a:r>
              <a:rPr lang="cs-CZ" sz="1800" dirty="0">
                <a:solidFill>
                  <a:srgbClr val="0070C0"/>
                </a:solidFill>
                <a:latin typeface="Arial" panose="020B0604020202020204" pitchFamily="34" charset="0"/>
                <a:cs typeface="Arial" panose="020B0604020202020204" pitchFamily="34" charset="0"/>
              </a:rPr>
              <a:t>je tak třeba zvážit i relevantní trh s obdobnými plněními</a:t>
            </a:r>
            <a:r>
              <a:rPr lang="cs-CZ" sz="1800" dirty="0">
                <a:latin typeface="Arial" panose="020B0604020202020204" pitchFamily="34" charset="0"/>
                <a:cs typeface="Arial" panose="020B0604020202020204" pitchFamily="34" charset="0"/>
              </a:rPr>
              <a:t>. </a:t>
            </a:r>
            <a:r>
              <a:rPr lang="cs-CZ" sz="1800" dirty="0">
                <a:solidFill>
                  <a:srgbClr val="C49500"/>
                </a:solidFill>
                <a:latin typeface="Arial" panose="020B0604020202020204" pitchFamily="34" charset="0"/>
                <a:cs typeface="Arial" panose="020B0604020202020204" pitchFamily="34" charset="0"/>
              </a:rPr>
              <a:t>Nastavení vysoké speciality kritérií technické kvalifikace na trhu, kde se pohybuje pouze velmi málo subjektů, totiž může nežádoucím způsobem omezit či vyloučit hospodářskou soutěž.“. </a:t>
            </a:r>
          </a:p>
        </p:txBody>
      </p:sp>
    </p:spTree>
    <p:extLst>
      <p:ext uri="{BB962C8B-B14F-4D97-AF65-F5344CB8AC3E}">
        <p14:creationId xmlns:p14="http://schemas.microsoft.com/office/powerpoint/2010/main" val="2066491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algn="just"/>
            <a:r>
              <a:rPr lang="cs-CZ" sz="2200" dirty="0">
                <a:latin typeface="Arial" panose="020B0604020202020204" pitchFamily="34" charset="0"/>
                <a:cs typeface="Arial" panose="020B0604020202020204" pitchFamily="34" charset="0"/>
              </a:rPr>
              <a:t>Zadavatelem </a:t>
            </a:r>
            <a:r>
              <a:rPr lang="cs-CZ" sz="2200" dirty="0">
                <a:solidFill>
                  <a:srgbClr val="FF0000"/>
                </a:solidFill>
                <a:latin typeface="Arial" panose="020B0604020202020204" pitchFamily="34" charset="0"/>
                <a:cs typeface="Arial" panose="020B0604020202020204" pitchFamily="34" charset="0"/>
              </a:rPr>
              <a:t>nastavená kritéria technické kvalifikace (prokázání 100 % funkcionalit poptávaného nemocničního informačního systému nasazených v běžném provozu po dobu nejméně 3 měsíců) </a:t>
            </a:r>
            <a:r>
              <a:rPr lang="cs-CZ" sz="2200" dirty="0">
                <a:solidFill>
                  <a:srgbClr val="00B050"/>
                </a:solidFill>
                <a:latin typeface="Arial" panose="020B0604020202020204" pitchFamily="34" charset="0"/>
                <a:cs typeface="Arial" panose="020B0604020202020204" pitchFamily="34" charset="0"/>
              </a:rPr>
              <a:t>totiž již neplní zamýšlený účel prokázání kvalifikace dodavatelů </a:t>
            </a:r>
            <a:r>
              <a:rPr lang="cs-CZ" sz="2200" dirty="0">
                <a:latin typeface="Arial" panose="020B0604020202020204" pitchFamily="34" charset="0"/>
                <a:cs typeface="Arial" panose="020B0604020202020204" pitchFamily="34" charset="0"/>
              </a:rPr>
              <a:t>(tj. selekce dodavatelů pouze na ty, kteří jsou schopni splnit předmět veřejné zakázky), </a:t>
            </a:r>
            <a:r>
              <a:rPr lang="cs-CZ" sz="2200" dirty="0">
                <a:solidFill>
                  <a:srgbClr val="0070C0"/>
                </a:solidFill>
                <a:latin typeface="Arial" panose="020B0604020202020204" pitchFamily="34" charset="0"/>
                <a:cs typeface="Arial" panose="020B0604020202020204" pitchFamily="34" charset="0"/>
              </a:rPr>
              <a:t>ale tvoří bezdůvodnou překážku v účasti v zadávacím řízení,</a:t>
            </a:r>
            <a:r>
              <a:rPr lang="cs-CZ" sz="2200" dirty="0">
                <a:latin typeface="Arial" panose="020B0604020202020204" pitchFamily="34" charset="0"/>
                <a:cs typeface="Arial" panose="020B0604020202020204" pitchFamily="34" charset="0"/>
              </a:rPr>
              <a:t> neboť lze mít za to, že dodavatel disponující plně vyvinutým systémem, jemuž poskytuje technickou podporu a dále ho i rozvíjí, bude s největší pravděpodobností schopen chybějící funkcionalitu doprogramovat, případně ji uvést do běžného provozu, má-li takovou již vyvinutou. </a:t>
            </a:r>
          </a:p>
          <a:p>
            <a:pPr algn="just"/>
            <a:r>
              <a:rPr lang="cs-CZ" sz="2200" dirty="0">
                <a:latin typeface="Arial" panose="020B0604020202020204" pitchFamily="34" charset="0"/>
                <a:cs typeface="Arial" panose="020B0604020202020204" pitchFamily="34" charset="0"/>
              </a:rPr>
              <a:t>Nad rámec uvedeného Úřad uvádí, že v daném případě by bylo vhodné, aby si zadavatel ověřil přiměřenost svých požadavků před zahájením zadávacího řízení např. v rámci průzkumu trhu či příp. institutu předběžných tržních konzultací a až na základě jejich výsledků stanovil podmínky, které nebudou bezdůvodně omezovat soutěž mezi dodavateli.</a:t>
            </a:r>
          </a:p>
        </p:txBody>
      </p:sp>
    </p:spTree>
    <p:extLst>
      <p:ext uri="{BB962C8B-B14F-4D97-AF65-F5344CB8AC3E}">
        <p14:creationId xmlns:p14="http://schemas.microsoft.com/office/powerpoint/2010/main" val="349024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2000" b="1" dirty="0">
                <a:latin typeface="Arial" panose="020B0604020202020204" pitchFamily="34" charset="0"/>
                <a:cs typeface="Arial" panose="020B0604020202020204" pitchFamily="34" charset="0"/>
              </a:rPr>
              <a:t>PŘEDMĚT REFERENCE</a:t>
            </a:r>
          </a:p>
          <a:p>
            <a:pPr marL="0" indent="0" algn="just">
              <a:buNone/>
            </a:pPr>
            <a:r>
              <a:rPr lang="cs-CZ" sz="2000" u="sng" dirty="0">
                <a:latin typeface="Arial" panose="020B0604020202020204" pitchFamily="34" charset="0"/>
                <a:cs typeface="Arial" panose="020B0604020202020204" pitchFamily="34" charset="0"/>
              </a:rPr>
              <a:t>ÚOHS – R0006/2023/VZ „Rekonstrukce administrativní části areálu Emauzy“, PM: 6. 3. 2023</a:t>
            </a:r>
            <a:r>
              <a:rPr lang="cs-CZ" sz="2000" dirty="0">
                <a:latin typeface="Arial" panose="020B0604020202020204" pitchFamily="34" charset="0"/>
                <a:cs typeface="Arial" panose="020B0604020202020204" pitchFamily="34" charset="0"/>
              </a:rPr>
              <a:t> </a:t>
            </a:r>
            <a:r>
              <a:rPr lang="cs-CZ" sz="2000" u="sng" dirty="0">
                <a:latin typeface="Arial" panose="020B0604020202020204" pitchFamily="34" charset="0"/>
                <a:cs typeface="Arial" panose="020B0604020202020204" pitchFamily="34" charset="0"/>
                <a:hlinkClick r:id="rId2"/>
              </a:rPr>
              <a:t>ZDE</a:t>
            </a:r>
            <a:r>
              <a:rPr lang="cs-CZ" sz="2000" dirty="0">
                <a:latin typeface="Arial" panose="020B0604020202020204" pitchFamily="34" charset="0"/>
                <a:cs typeface="Arial" panose="020B0604020202020204" pitchFamily="34" charset="0"/>
              </a:rPr>
              <a:t>  </a:t>
            </a:r>
          </a:p>
          <a:p>
            <a:pPr algn="just"/>
            <a:r>
              <a:rPr kumimoji="0" lang="cs-CZ" sz="2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Není účelem tohoto rozhodnutí, aby byl zadavatel nucen veškerá možná specifika uvádět v požadavcích na technickou kvalifikaci</a:t>
            </a:r>
            <a:r>
              <a:rPr kumimoji="0" lang="cs-CZ"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cs-CZ" sz="2000" b="0"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ale aby si vyhodnotil, zda se skutečně o specifika jedná a nejde o běžnou součást staveb, kterou je schopno provést široké spektrum dodavatelů</a:t>
            </a:r>
            <a:r>
              <a:rPr kumimoji="0" lang="cs-CZ"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Pokud tak neučiní, může se stát, že omezí dodavatele, kteří se (v tomto případě) na stavby občanské vybavenosti nezaměřují, ale s ohledem na jejich jiné zkušenosti jsou plně způsobilí k realizaci předmětu veřejné zakázky. Úřad v napadeném rozhodnutí a ani já v tomto rozhodnutí o rozkladu jsme neshledali, že by zadavatel uvedl takové důvody, pro které by skutečně bylo přiměřené požadovat prokázání kvalifikace stavbou občanské vybavenosti.</a:t>
            </a:r>
          </a:p>
          <a:p>
            <a:pPr algn="just"/>
            <a:endParaRPr lang="cs-CZ" sz="1400" dirty="0"/>
          </a:p>
        </p:txBody>
      </p:sp>
    </p:spTree>
    <p:extLst>
      <p:ext uri="{BB962C8B-B14F-4D97-AF65-F5344CB8AC3E}">
        <p14:creationId xmlns:p14="http://schemas.microsoft.com/office/powerpoint/2010/main" val="252747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2000" b="1" dirty="0">
                <a:latin typeface="Arial" panose="020B0604020202020204" pitchFamily="34" charset="0"/>
                <a:cs typeface="Arial" panose="020B0604020202020204" pitchFamily="34" charset="0"/>
              </a:rPr>
              <a:t>PŘEDMĚT REFERENCE</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rPr>
              <a:t>Právě proto nelze obecně stanovit, jaký požadavek na referenční zakázku je pro stavební práce správný. Vždy je nutné vycházet z potřeby zadavatele, která musí být jasně definovaná a odůvodněná.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Pokud například potřebuje zadavatel vědět, že je stavební společnost dost velká na</a:t>
            </a:r>
            <a:r>
              <a:rPr lang="cs-CZ" sz="2000" dirty="0">
                <a:effectLst/>
                <a:latin typeface="Arial" panose="020B0604020202020204" pitchFamily="34" charset="0"/>
                <a:ea typeface="Calibri" panose="020F0502020204030204" pitchFamily="34" charset="0"/>
                <a:cs typeface="Arial" panose="020B0604020202020204" pitchFamily="34" charset="0"/>
              </a:rPr>
              <a:t> to, aby byla schopna předmět plnění </a:t>
            </a:r>
            <a:r>
              <a:rPr lang="cs-CZ"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realizovat,</a:t>
            </a:r>
            <a:r>
              <a:rPr lang="cs-CZ" sz="2000" dirty="0">
                <a:effectLst/>
                <a:latin typeface="Arial" panose="020B0604020202020204" pitchFamily="34" charset="0"/>
                <a:ea typeface="Calibri" panose="020F0502020204030204" pitchFamily="34" charset="0"/>
                <a:cs typeface="Arial" panose="020B0604020202020204" pitchFamily="34" charset="0"/>
              </a:rPr>
              <a:t> </a:t>
            </a:r>
            <a:r>
              <a:rPr lang="cs-CZ" sz="2000" dirty="0">
                <a:solidFill>
                  <a:srgbClr val="00B050"/>
                </a:solidFill>
                <a:effectLst/>
                <a:latin typeface="Arial" panose="020B0604020202020204" pitchFamily="34" charset="0"/>
                <a:ea typeface="Calibri" panose="020F0502020204030204" pitchFamily="34" charset="0"/>
                <a:cs typeface="Arial" panose="020B0604020202020204" pitchFamily="34" charset="0"/>
              </a:rPr>
              <a:t>má stanovit požadavek na objem referenční zakázky.</a:t>
            </a:r>
            <a:r>
              <a:rPr lang="cs-CZ"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Pokud je něčím výjimečná konstrukce </a:t>
            </a:r>
            <a:r>
              <a:rPr lang="cs-CZ" sz="2000" dirty="0">
                <a:effectLst/>
                <a:latin typeface="Arial" panose="020B0604020202020204" pitchFamily="34" charset="0"/>
                <a:ea typeface="Calibri" panose="020F0502020204030204" pitchFamily="34" charset="0"/>
                <a:cs typeface="Arial" panose="020B0604020202020204" pitchFamily="34" charset="0"/>
              </a:rPr>
              <a:t>rekonstruovaného objektu, </a:t>
            </a:r>
            <a:r>
              <a:rPr lang="cs-CZ" sz="2000" dirty="0">
                <a:solidFill>
                  <a:srgbClr val="00B050"/>
                </a:solidFill>
                <a:effectLst/>
                <a:latin typeface="Arial" panose="020B0604020202020204" pitchFamily="34" charset="0"/>
                <a:ea typeface="Calibri" panose="020F0502020204030204" pitchFamily="34" charset="0"/>
                <a:cs typeface="Arial" panose="020B0604020202020204" pitchFamily="34" charset="0"/>
              </a:rPr>
              <a:t>má stanovit požadavek na </a:t>
            </a:r>
            <a:r>
              <a:rPr lang="cs-CZ" sz="2000" dirty="0">
                <a:effectLst/>
                <a:latin typeface="Arial" panose="020B0604020202020204" pitchFamily="34" charset="0"/>
                <a:ea typeface="Calibri" panose="020F0502020204030204" pitchFamily="34" charset="0"/>
                <a:cs typeface="Arial" panose="020B0604020202020204" pitchFamily="34" charset="0"/>
              </a:rPr>
              <a:t>referenci, která </a:t>
            </a:r>
            <a:r>
              <a:rPr lang="cs-CZ" sz="2000" dirty="0">
                <a:solidFill>
                  <a:srgbClr val="00B050"/>
                </a:solidFill>
                <a:effectLst/>
                <a:latin typeface="Arial" panose="020B0604020202020204" pitchFamily="34" charset="0"/>
                <a:ea typeface="Calibri" panose="020F0502020204030204" pitchFamily="34" charset="0"/>
                <a:cs typeface="Arial" panose="020B0604020202020204" pitchFamily="34" charset="0"/>
              </a:rPr>
              <a:t>dané specifikum </a:t>
            </a:r>
            <a:r>
              <a:rPr lang="cs-CZ" sz="2000" dirty="0">
                <a:effectLst/>
                <a:latin typeface="Arial" panose="020B0604020202020204" pitchFamily="34" charset="0"/>
                <a:ea typeface="Calibri" panose="020F0502020204030204" pitchFamily="34" charset="0"/>
                <a:cs typeface="Arial" panose="020B0604020202020204" pitchFamily="34" charset="0"/>
              </a:rPr>
              <a:t>obsahovala.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Pokud je výjimečná technologií</a:t>
            </a:r>
            <a:r>
              <a:rPr lang="cs-CZ" sz="2000" dirty="0">
                <a:effectLst/>
                <a:latin typeface="Arial" panose="020B0604020202020204" pitchFamily="34" charset="0"/>
                <a:ea typeface="Calibri" panose="020F0502020204030204" pitchFamily="34" charset="0"/>
                <a:cs typeface="Arial" panose="020B0604020202020204" pitchFamily="34" charset="0"/>
              </a:rPr>
              <a:t>, kterou je nutné v rámci stavby instalovat, </a:t>
            </a:r>
            <a:r>
              <a:rPr lang="cs-CZ" sz="2000" dirty="0">
                <a:solidFill>
                  <a:srgbClr val="00B050"/>
                </a:solidFill>
                <a:effectLst/>
                <a:latin typeface="Arial" panose="020B0604020202020204" pitchFamily="34" charset="0"/>
                <a:ea typeface="Calibri" panose="020F0502020204030204" pitchFamily="34" charset="0"/>
                <a:cs typeface="Arial" panose="020B0604020202020204" pitchFamily="34" charset="0"/>
              </a:rPr>
              <a:t>může být za tím účelem požadována zkušenost</a:t>
            </a:r>
            <a:r>
              <a:rPr lang="cs-CZ" sz="20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Pokud ale žádné takové specifikum zadavatel nedokáže definovat</a:t>
            </a:r>
            <a:r>
              <a:rPr lang="cs-CZ" sz="2000" dirty="0">
                <a:effectLst/>
                <a:latin typeface="Arial" panose="020B0604020202020204" pitchFamily="34" charset="0"/>
                <a:ea typeface="Calibri" panose="020F0502020204030204" pitchFamily="34" charset="0"/>
                <a:cs typeface="Arial" panose="020B0604020202020204" pitchFamily="34" charset="0"/>
              </a:rPr>
              <a:t>, tak zde pravděpodobně </a:t>
            </a:r>
            <a:r>
              <a:rPr lang="cs-CZ" sz="2000" dirty="0">
                <a:solidFill>
                  <a:srgbClr val="00B050"/>
                </a:solidFill>
                <a:effectLst/>
                <a:latin typeface="Arial" panose="020B0604020202020204" pitchFamily="34" charset="0"/>
                <a:ea typeface="Calibri" panose="020F0502020204030204" pitchFamily="34" charset="0"/>
                <a:cs typeface="Arial" panose="020B0604020202020204" pitchFamily="34" charset="0"/>
              </a:rPr>
              <a:t>není přiměřené, a tedy ani zákonné jej nahrazovat obecnou referencí na stavby občanské vybavenosti v určité hodnotě</a:t>
            </a:r>
            <a:r>
              <a:rPr lang="cs-CZ" sz="2000" dirty="0">
                <a:effectLst/>
                <a:latin typeface="Arial" panose="020B0604020202020204" pitchFamily="34" charset="0"/>
                <a:ea typeface="Calibri" panose="020F0502020204030204" pitchFamily="34" charset="0"/>
                <a:cs typeface="Arial" panose="020B0604020202020204" pitchFamily="34" charset="0"/>
              </a:rPr>
              <a:t>.</a:t>
            </a:r>
            <a:endParaRPr kumimoji="0" lang="cs-CZ"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gn="just"/>
            <a:endParaRPr lang="cs-CZ" sz="1400" dirty="0"/>
          </a:p>
        </p:txBody>
      </p:sp>
    </p:spTree>
    <p:extLst>
      <p:ext uri="{BB962C8B-B14F-4D97-AF65-F5344CB8AC3E}">
        <p14:creationId xmlns:p14="http://schemas.microsoft.com/office/powerpoint/2010/main" val="992595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500" b="1" dirty="0">
                <a:latin typeface="Arial" panose="020B0604020202020204" pitchFamily="34" charset="0"/>
                <a:cs typeface="Arial" panose="020B0604020202020204" pitchFamily="34" charset="0"/>
              </a:rPr>
              <a:t>PŘEDMĚT REFENCE</a:t>
            </a:r>
          </a:p>
          <a:p>
            <a:pPr marL="0" indent="0" algn="just">
              <a:buNone/>
            </a:pPr>
            <a:r>
              <a:rPr lang="cs-CZ" sz="1500" u="sng" dirty="0">
                <a:latin typeface="Arial" panose="020B0604020202020204" pitchFamily="34" charset="0"/>
                <a:cs typeface="Arial" panose="020B0604020202020204" pitchFamily="34" charset="0"/>
              </a:rPr>
              <a:t>ÚOHS – R0044/2017 „Právní poradenství pro Centra společných služeb obcí“, PM: 4. 12. 2017</a:t>
            </a:r>
            <a:r>
              <a:rPr lang="cs-CZ" sz="1500" dirty="0">
                <a:latin typeface="Arial" panose="020B0604020202020204" pitchFamily="34" charset="0"/>
                <a:cs typeface="Arial" panose="020B0604020202020204" pitchFamily="34" charset="0"/>
              </a:rPr>
              <a:t> </a:t>
            </a:r>
            <a:r>
              <a:rPr lang="cs-CZ" sz="1500" dirty="0">
                <a:latin typeface="Arial" panose="020B0604020202020204" pitchFamily="34" charset="0"/>
                <a:cs typeface="Arial" panose="020B0604020202020204" pitchFamily="34" charset="0"/>
                <a:hlinkClick r:id="rId2"/>
              </a:rPr>
              <a:t>ZDE</a:t>
            </a:r>
            <a:endParaRPr lang="cs-CZ" sz="1500" dirty="0">
              <a:latin typeface="Arial" panose="020B0604020202020204" pitchFamily="34" charset="0"/>
              <a:cs typeface="Arial" panose="020B0604020202020204" pitchFamily="34" charset="0"/>
            </a:endParaRPr>
          </a:p>
          <a:p>
            <a:pPr marL="0" indent="0" algn="just">
              <a:buNone/>
            </a:pPr>
            <a:r>
              <a:rPr lang="cs-CZ" sz="1500" dirty="0">
                <a:latin typeface="Arial" panose="020B0604020202020204" pitchFamily="34" charset="0"/>
                <a:cs typeface="Arial" panose="020B0604020202020204" pitchFamily="34" charset="0"/>
              </a:rPr>
              <a:t>  </a:t>
            </a:r>
          </a:p>
          <a:p>
            <a:pPr algn="just"/>
            <a:r>
              <a:rPr lang="cs-CZ" sz="1500" dirty="0">
                <a:latin typeface="Arial" panose="020B0604020202020204" pitchFamily="34" charset="0"/>
                <a:cs typeface="Arial" panose="020B0604020202020204" pitchFamily="34" charset="0"/>
              </a:rPr>
              <a:t>Není zřejmé, co zadavatel považuje za natolik specifického v povaze činnosti, jakou je např. poskytování právního poradenství v oblasti související se správním řízením podle zákona č. 500/2004 Sb. či oblast nakládání s majetkem obce podle § 85 zákona č. 128/2000 Sb. (podrobněji viz oznámení o veřejné zakázce). Mám za to, že požadované činnosti lze označit za běžné právní služby. Stěžejní je však skutečnost, že Úřad zadavateli v napadeném rozhodnutí nevytýkal specializovaný charakter služeb stanovený v rámci TKP. Jestliže tedy zadavatel odůvodňuje své rozkladové námitky specifičností předmětného plnění veřejné zakázky, nejedná se o námitky, jež by brojily proti závěru Úřadu, neboť </a:t>
            </a:r>
            <a:r>
              <a:rPr lang="cs-CZ" sz="1500" dirty="0">
                <a:solidFill>
                  <a:srgbClr val="FF0000"/>
                </a:solidFill>
                <a:latin typeface="Arial" panose="020B0604020202020204" pitchFamily="34" charset="0"/>
                <a:cs typeface="Arial" panose="020B0604020202020204" pitchFamily="34" charset="0"/>
              </a:rPr>
              <a:t>Úřad netvrdil, že by zadavatel nebyl oprávněn požadovat takovýto typ referencí, pokud jde o jednotlivé oblasti právního poradenství</a:t>
            </a:r>
            <a:r>
              <a:rPr lang="cs-CZ" sz="1500" dirty="0">
                <a:latin typeface="Arial" panose="020B0604020202020204" pitchFamily="34" charset="0"/>
                <a:cs typeface="Arial" panose="020B0604020202020204" pitchFamily="34" charset="0"/>
              </a:rPr>
              <a:t>. Stejně tak pokud zadavatel namítá, že </a:t>
            </a:r>
            <a:r>
              <a:rPr lang="cs-CZ" sz="1500" dirty="0">
                <a:solidFill>
                  <a:srgbClr val="00B050"/>
                </a:solidFill>
                <a:latin typeface="Arial" panose="020B0604020202020204" pitchFamily="34" charset="0"/>
                <a:cs typeface="Arial" panose="020B0604020202020204" pitchFamily="34" charset="0"/>
              </a:rPr>
              <a:t>ve vztahu k předpokládané hodnotě veřejné zakázky ve výši 49 000 000 Kč </a:t>
            </a:r>
            <a:r>
              <a:rPr lang="cs-CZ" sz="1500" dirty="0">
                <a:latin typeface="Arial" panose="020B0604020202020204" pitchFamily="34" charset="0"/>
                <a:cs typeface="Arial" panose="020B0604020202020204" pitchFamily="34" charset="0"/>
              </a:rPr>
              <a:t>je třeba považovat </a:t>
            </a:r>
            <a:r>
              <a:rPr lang="cs-CZ" sz="1500" dirty="0">
                <a:solidFill>
                  <a:srgbClr val="0070C0"/>
                </a:solidFill>
                <a:latin typeface="Arial" panose="020B0604020202020204" pitchFamily="34" charset="0"/>
                <a:cs typeface="Arial" panose="020B0604020202020204" pitchFamily="34" charset="0"/>
              </a:rPr>
              <a:t>požadavek na 11 referencí v celkové hodnotě 1,35 mil. Kč </a:t>
            </a:r>
            <a:r>
              <a:rPr lang="cs-CZ" sz="1500" dirty="0">
                <a:latin typeface="Arial" panose="020B0604020202020204" pitchFamily="34" charset="0"/>
                <a:cs typeface="Arial" panose="020B0604020202020204" pitchFamily="34" charset="0"/>
              </a:rPr>
              <a:t>za minimalistický a nikoli za zjevně nepřiměřený, je třeba zopakovat, že </a:t>
            </a:r>
            <a:r>
              <a:rPr lang="cs-CZ" sz="1500" dirty="0">
                <a:solidFill>
                  <a:srgbClr val="C49500"/>
                </a:solidFill>
                <a:latin typeface="Arial" panose="020B0604020202020204" pitchFamily="34" charset="0"/>
                <a:cs typeface="Arial" panose="020B0604020202020204" pitchFamily="34" charset="0"/>
              </a:rPr>
              <a:t>Úřad zadavateli nevytkl výši jednotlivých požadovaných referencí</a:t>
            </a:r>
            <a:r>
              <a:rPr lang="cs-CZ" sz="1500" dirty="0">
                <a:latin typeface="Arial" panose="020B0604020202020204" pitchFamily="34" charset="0"/>
                <a:cs typeface="Arial" panose="020B0604020202020204" pitchFamily="34" charset="0"/>
              </a:rPr>
              <a:t>. </a:t>
            </a:r>
          </a:p>
          <a:p>
            <a:pPr algn="just"/>
            <a:r>
              <a:rPr lang="cs-CZ" sz="1500" dirty="0">
                <a:latin typeface="Arial" panose="020B0604020202020204" pitchFamily="34" charset="0"/>
                <a:cs typeface="Arial" panose="020B0604020202020204" pitchFamily="34" charset="0"/>
              </a:rPr>
              <a:t>Závěr Úřadu je založen na tom, že </a:t>
            </a:r>
            <a:r>
              <a:rPr lang="cs-CZ" sz="1500" dirty="0">
                <a:solidFill>
                  <a:srgbClr val="FF0000"/>
                </a:solidFill>
                <a:latin typeface="Arial" panose="020B0604020202020204" pitchFamily="34" charset="0"/>
                <a:cs typeface="Arial" panose="020B0604020202020204" pitchFamily="34" charset="0"/>
              </a:rPr>
              <a:t>zadavatel požadoval zkušenost s právními službami z určitých oblastí práva</a:t>
            </a:r>
            <a:r>
              <a:rPr lang="cs-CZ" sz="1500" dirty="0">
                <a:latin typeface="Arial" panose="020B0604020202020204" pitchFamily="34" charset="0"/>
                <a:cs typeface="Arial" panose="020B0604020202020204" pitchFamily="34" charset="0"/>
              </a:rPr>
              <a:t>, </a:t>
            </a:r>
            <a:r>
              <a:rPr lang="cs-CZ" sz="1500" dirty="0">
                <a:solidFill>
                  <a:srgbClr val="00B050"/>
                </a:solidFill>
                <a:latin typeface="Arial" panose="020B0604020202020204" pitchFamily="34" charset="0"/>
                <a:cs typeface="Arial" panose="020B0604020202020204" pitchFamily="34" charset="0"/>
              </a:rPr>
              <a:t>avšak tím, jak stanovil TKP, dal najevo, že je mu lhostejno, jaký byl obsah takovýchto služeb.</a:t>
            </a:r>
            <a:r>
              <a:rPr lang="cs-CZ" sz="1500" dirty="0">
                <a:latin typeface="Arial" panose="020B0604020202020204" pitchFamily="34" charset="0"/>
                <a:cs typeface="Arial" panose="020B0604020202020204" pitchFamily="34" charset="0"/>
              </a:rPr>
              <a:t> </a:t>
            </a:r>
            <a:r>
              <a:rPr lang="cs-CZ" sz="1500" dirty="0">
                <a:solidFill>
                  <a:srgbClr val="0070C0"/>
                </a:solidFill>
                <a:latin typeface="Arial" panose="020B0604020202020204" pitchFamily="34" charset="0"/>
                <a:cs typeface="Arial" panose="020B0604020202020204" pitchFamily="34" charset="0"/>
              </a:rPr>
              <a:t>Zadavatel nijak nespecifikoval jejich náročnost a hodnotil pouze odměnu, kterou dodavatelé za tyto služby obdrželi</a:t>
            </a:r>
            <a:r>
              <a:rPr lang="cs-CZ" sz="1500" dirty="0">
                <a:latin typeface="Arial" panose="020B0604020202020204" pitchFamily="34" charset="0"/>
                <a:cs typeface="Arial" panose="020B0604020202020204" pitchFamily="34" charset="0"/>
              </a:rPr>
              <a:t>. Dodavatelé tak mohli prokázat své zkušenosti jednoduchými, opakujícími se právními úkony, jež nijak nedokazují jejich schopnost poskytovat zadavateli – dle jeho slov – „specializované“ právní poradenství, stejně dobře, jako mohli předložit referenci, v rámci které zastupovali klienta ve složitém sporu. </a:t>
            </a:r>
          </a:p>
          <a:p>
            <a:pPr algn="just"/>
            <a:r>
              <a:rPr lang="cs-CZ" sz="1500" dirty="0">
                <a:solidFill>
                  <a:srgbClr val="FF0000"/>
                </a:solidFill>
                <a:latin typeface="Arial" panose="020B0604020202020204" pitchFamily="34" charset="0"/>
                <a:cs typeface="Arial" panose="020B0604020202020204" pitchFamily="34" charset="0"/>
              </a:rPr>
              <a:t>Hodnota reference, bez její návaznosti na obsah předmětného poskytovaného právního úkonu</a:t>
            </a:r>
            <a:r>
              <a:rPr lang="cs-CZ" sz="1500" dirty="0">
                <a:latin typeface="Arial" panose="020B0604020202020204" pitchFamily="34" charset="0"/>
                <a:cs typeface="Arial" panose="020B0604020202020204" pitchFamily="34" charset="0"/>
              </a:rPr>
              <a:t>, </a:t>
            </a:r>
            <a:r>
              <a:rPr lang="cs-CZ" sz="1500" dirty="0">
                <a:solidFill>
                  <a:srgbClr val="00B050"/>
                </a:solidFill>
                <a:latin typeface="Arial" panose="020B0604020202020204" pitchFamily="34" charset="0"/>
                <a:cs typeface="Arial" panose="020B0604020202020204" pitchFamily="34" charset="0"/>
              </a:rPr>
              <a:t>nemůže bez dalšího prokázat zadavateli způsobilost dodavatele</a:t>
            </a:r>
            <a:r>
              <a:rPr lang="cs-CZ" sz="1500" dirty="0">
                <a:latin typeface="Arial" panose="020B0604020202020204" pitchFamily="34" charset="0"/>
                <a:cs typeface="Arial" panose="020B0604020202020204" pitchFamily="34" charset="0"/>
              </a:rPr>
              <a:t>. Pokud zadavatel v rozkladu argumentuje náročností služeb, které by měly být předmětem plnění veřejné zakázky, pak musím souhlasit s Úřadem, že z požadovaných referencí nelze seznat, že by zadavatel kladl na dodavatele nároky, které by odrážely náročnost těchto služeb. </a:t>
            </a:r>
          </a:p>
        </p:txBody>
      </p:sp>
    </p:spTree>
    <p:extLst>
      <p:ext uri="{BB962C8B-B14F-4D97-AF65-F5344CB8AC3E}">
        <p14:creationId xmlns:p14="http://schemas.microsoft.com/office/powerpoint/2010/main" val="407671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ctr">
              <a:buNone/>
            </a:pPr>
            <a:r>
              <a:rPr lang="cs-CZ" sz="1700" b="1" dirty="0">
                <a:latin typeface="Arial" panose="020B0604020202020204" pitchFamily="34" charset="0"/>
                <a:cs typeface="Arial" panose="020B0604020202020204" pitchFamily="34" charset="0"/>
              </a:rPr>
              <a:t>PŘEDMĚT REFENCE</a:t>
            </a:r>
          </a:p>
          <a:p>
            <a:pPr marL="0" indent="0" algn="just">
              <a:buNone/>
            </a:pPr>
            <a:r>
              <a:rPr lang="cs-CZ" sz="1700" u="sng" dirty="0">
                <a:latin typeface="Arial" panose="020B0604020202020204" pitchFamily="34" charset="0"/>
                <a:cs typeface="Arial" panose="020B0604020202020204" pitchFamily="34" charset="0"/>
              </a:rPr>
              <a:t>ÚOHS – R0006/2023/VZ „Rekonstrukce administrativní části areálu Emauzy“, PM: 6. 3. 2023</a:t>
            </a:r>
            <a:r>
              <a:rPr lang="cs-CZ" sz="1700" dirty="0">
                <a:latin typeface="Arial" panose="020B0604020202020204" pitchFamily="34" charset="0"/>
                <a:cs typeface="Arial" panose="020B0604020202020204" pitchFamily="34" charset="0"/>
              </a:rPr>
              <a:t> </a:t>
            </a:r>
            <a:r>
              <a:rPr lang="cs-CZ" sz="1700" u="sng" dirty="0">
                <a:latin typeface="Arial" panose="020B0604020202020204" pitchFamily="34" charset="0"/>
                <a:cs typeface="Arial" panose="020B0604020202020204" pitchFamily="34" charset="0"/>
                <a:hlinkClick r:id="rId2"/>
              </a:rPr>
              <a:t>ZDE</a:t>
            </a:r>
            <a:r>
              <a:rPr lang="cs-CZ" sz="1700" dirty="0">
                <a:latin typeface="Arial" panose="020B0604020202020204" pitchFamily="34" charset="0"/>
                <a:cs typeface="Arial" panose="020B0604020202020204" pitchFamily="34" charset="0"/>
              </a:rPr>
              <a:t>  </a:t>
            </a:r>
          </a:p>
          <a:p>
            <a:pPr algn="just">
              <a:lnSpc>
                <a:spcPct val="107000"/>
              </a:lnSpc>
              <a:spcAft>
                <a:spcPts val="800"/>
              </a:spcAft>
            </a:pPr>
            <a:r>
              <a:rPr lang="cs-CZ"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Zadavatel předmětný požadavek na referenci odůvodňoval popisem metody BIM a jejím využitím v rámci </a:t>
            </a:r>
            <a:r>
              <a:rPr lang="cs-CZ" sz="1700" dirty="0">
                <a:effectLst/>
                <a:latin typeface="Arial" panose="020B0604020202020204" pitchFamily="34" charset="0"/>
                <a:ea typeface="Calibri" panose="020F0502020204030204" pitchFamily="34" charset="0"/>
                <a:cs typeface="Arial" panose="020B0604020202020204" pitchFamily="34" charset="0"/>
              </a:rPr>
              <a:t>způsobu </a:t>
            </a:r>
            <a:r>
              <a:rPr lang="cs-CZ" sz="1700" dirty="0">
                <a:solidFill>
                  <a:srgbClr val="00B050"/>
                </a:solidFill>
                <a:effectLst/>
                <a:latin typeface="Arial" panose="020B0604020202020204" pitchFamily="34" charset="0"/>
                <a:ea typeface="Calibri" panose="020F0502020204030204" pitchFamily="34" charset="0"/>
                <a:cs typeface="Arial" panose="020B0604020202020204" pitchFamily="34" charset="0"/>
              </a:rPr>
              <a:t>přípravy a řízení výstavby</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0070C0"/>
                </a:solidFill>
                <a:effectLst/>
                <a:latin typeface="Arial" panose="020B0604020202020204" pitchFamily="34" charset="0"/>
                <a:ea typeface="Calibri" panose="020F0502020204030204" pitchFamily="34" charset="0"/>
                <a:cs typeface="Arial" panose="020B0604020202020204" pitchFamily="34" charset="0"/>
              </a:rPr>
              <a:t>koordinací jednotlivých profesí při stavebním procesu</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C49500"/>
                </a:solidFill>
                <a:effectLst/>
                <a:latin typeface="Arial" panose="020B0604020202020204" pitchFamily="34" charset="0"/>
                <a:ea typeface="Calibri" panose="020F0502020204030204" pitchFamily="34" charset="0"/>
                <a:cs typeface="Arial" panose="020B0604020202020204" pitchFamily="34" charset="0"/>
              </a:rPr>
              <a:t>zajištěním evidence toku informací a financí v procesu výstavby</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7030A0"/>
                </a:solidFill>
                <a:effectLst/>
                <a:latin typeface="Arial" panose="020B0604020202020204" pitchFamily="34" charset="0"/>
                <a:ea typeface="Calibri" panose="020F0502020204030204" pitchFamily="34" charset="0"/>
                <a:cs typeface="Arial" panose="020B0604020202020204" pitchFamily="34" charset="0"/>
              </a:rPr>
              <a:t>efektivností a flexibilností procesu řízení stavby</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00B0F0"/>
                </a:solidFill>
                <a:effectLst/>
                <a:latin typeface="Arial" panose="020B0604020202020204" pitchFamily="34" charset="0"/>
                <a:ea typeface="Calibri" panose="020F0502020204030204" pitchFamily="34" charset="0"/>
                <a:cs typeface="Arial" panose="020B0604020202020204" pitchFamily="34" charset="0"/>
              </a:rPr>
              <a:t>zajištěním zapracování případných změn projektové dokumentace</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FF9966"/>
                </a:solidFill>
                <a:effectLst/>
                <a:latin typeface="Arial" panose="020B0604020202020204" pitchFamily="34" charset="0"/>
                <a:ea typeface="Calibri" panose="020F0502020204030204" pitchFamily="34" charset="0"/>
                <a:cs typeface="Arial" panose="020B0604020202020204" pitchFamily="34" charset="0"/>
              </a:rPr>
              <a:t>zajištění podrobné dokumentace skutečného provedení stavby</a:t>
            </a:r>
            <a:r>
              <a:rPr lang="cs-CZ" sz="17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Arial" panose="020B0604020202020204" pitchFamily="34" charset="0"/>
              </a:rPr>
              <a:t>Mám za to, že </a:t>
            </a:r>
            <a:r>
              <a:rPr lang="cs-CZ"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toto odůvodnění není</a:t>
            </a:r>
            <a:r>
              <a:rPr lang="cs-CZ" sz="1700" dirty="0">
                <a:effectLst/>
                <a:latin typeface="Arial" panose="020B0604020202020204" pitchFamily="34" charset="0"/>
                <a:ea typeface="Calibri" panose="020F0502020204030204" pitchFamily="34" charset="0"/>
                <a:cs typeface="Arial" panose="020B0604020202020204" pitchFamily="34" charset="0"/>
              </a:rPr>
              <a:t> pro daný velmi omezující požadavek </a:t>
            </a:r>
            <a:r>
              <a:rPr lang="cs-CZ"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dostatečné</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00B050"/>
                </a:solidFill>
                <a:effectLst/>
                <a:latin typeface="Arial" panose="020B0604020202020204" pitchFamily="34" charset="0"/>
                <a:ea typeface="Calibri" panose="020F0502020204030204" pitchFamily="34" charset="0"/>
                <a:cs typeface="Arial" panose="020B0604020202020204" pitchFamily="34" charset="0"/>
              </a:rPr>
              <a:t>Převážně se totiž vztahuje k vedení informací o stavbě a jejímu řízení</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0070C0"/>
                </a:solidFill>
                <a:effectLst/>
                <a:latin typeface="Arial" panose="020B0604020202020204" pitchFamily="34" charset="0"/>
                <a:ea typeface="Calibri" panose="020F0502020204030204" pitchFamily="34" charset="0"/>
                <a:cs typeface="Arial" panose="020B0604020202020204" pitchFamily="34" charset="0"/>
              </a:rPr>
              <a:t>nikoliv ke stavbě samotné</a:t>
            </a:r>
            <a:r>
              <a:rPr lang="cs-CZ" sz="1700" dirty="0">
                <a:effectLst/>
                <a:latin typeface="Arial" panose="020B0604020202020204" pitchFamily="34" charset="0"/>
                <a:ea typeface="Calibri" panose="020F0502020204030204" pitchFamily="34" charset="0"/>
                <a:cs typeface="Arial" panose="020B0604020202020204" pitchFamily="34" charset="0"/>
              </a:rPr>
              <a:t>. </a:t>
            </a:r>
            <a:r>
              <a:rPr lang="cs-CZ" sz="1700" dirty="0">
                <a:solidFill>
                  <a:srgbClr val="C49500"/>
                </a:solidFill>
                <a:effectLst/>
                <a:latin typeface="Arial" panose="020B0604020202020204" pitchFamily="34" charset="0"/>
                <a:ea typeface="Calibri" panose="020F0502020204030204" pitchFamily="34" charset="0"/>
                <a:cs typeface="Arial" panose="020B0604020202020204" pitchFamily="34" charset="0"/>
              </a:rPr>
              <a:t>Tento požadavek je však pokryt požadavky na členy realizačního týmu</a:t>
            </a:r>
            <a:r>
              <a:rPr lang="cs-CZ" sz="1700" dirty="0">
                <a:effectLst/>
                <a:latin typeface="Arial" panose="020B0604020202020204" pitchFamily="34" charset="0"/>
                <a:ea typeface="Calibri" panose="020F0502020204030204" pitchFamily="34" charset="0"/>
                <a:cs typeface="Arial" panose="020B0604020202020204" pitchFamily="34" charset="0"/>
              </a:rPr>
              <a:t>, kdy zadavatel konkrétně požadoval u osoby hlavního stavbyvedoucího zkušenost s alespoň 1 zakázkou, jejímž předmětem bylo provádění stavebních prací, kdy projektová dokumentace stavby byla zpracována metodikou BIM dle její definice uvedené v čl. 3.1 zadávací dokumentace. Totéž pak požadoval u zástupce hlavního stavbyvedoucího, specialisty na vytápění, vzduchotechniku a chlazení, specialisty na elektroinstalace, hlavního inženýra projektu a zástupce hlavního projektanta. Stěžejní je pak i požadavek na osobu BIM koordinátora, kde je požadavků týkajících se metody BIM vícero a jsou přísnější než u ostatních členů realizačního týmu. </a:t>
            </a:r>
          </a:p>
          <a:p>
            <a:pPr algn="just">
              <a:lnSpc>
                <a:spcPct val="107000"/>
              </a:lnSpc>
              <a:spcAft>
                <a:spcPts val="800"/>
              </a:spcAft>
            </a:pPr>
            <a:r>
              <a:rPr lang="cs-CZ" sz="1700" dirty="0">
                <a:solidFill>
                  <a:srgbClr val="FF0000"/>
                </a:solidFill>
                <a:effectLst/>
                <a:latin typeface="Arial" panose="020B0604020202020204" pitchFamily="34" charset="0"/>
                <a:ea typeface="Calibri" panose="020F0502020204030204" pitchFamily="34" charset="0"/>
                <a:cs typeface="Arial" panose="020B0604020202020204" pitchFamily="34" charset="0"/>
              </a:rPr>
              <a:t>V tomto ohledu pak zcela pozbývá smyslu předmětný požadavek na referenci u dodavatele jako takového</a:t>
            </a:r>
            <a:r>
              <a:rPr lang="cs-CZ" sz="1700" dirty="0">
                <a:effectLst/>
                <a:latin typeface="Arial" panose="020B0604020202020204" pitchFamily="34" charset="0"/>
                <a:ea typeface="Calibri" panose="020F0502020204030204" pitchFamily="34" charset="0"/>
                <a:cs typeface="Arial" panose="020B0604020202020204" pitchFamily="34" charset="0"/>
              </a:rPr>
              <a:t>. </a:t>
            </a:r>
          </a:p>
          <a:p>
            <a:pPr algn="just"/>
            <a:endParaRPr lang="cs-CZ" sz="1400" dirty="0"/>
          </a:p>
        </p:txBody>
      </p:sp>
    </p:spTree>
    <p:extLst>
      <p:ext uri="{BB962C8B-B14F-4D97-AF65-F5344CB8AC3E}">
        <p14:creationId xmlns:p14="http://schemas.microsoft.com/office/powerpoint/2010/main" val="2494526004"/>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CA8911-77CF-44EC-9BC8-A02CD861D4ED}">
  <ds:schemaRefs>
    <ds:schemaRef ds:uri="http://purl.org/dc/elements/1.1/"/>
    <ds:schemaRef ds:uri="http://schemas.microsoft.com/office/2006/documentManagement/types"/>
    <ds:schemaRef ds:uri="http://www.w3.org/XML/1998/namespace"/>
    <ds:schemaRef ds:uri="http://purl.org/dc/terms/"/>
    <ds:schemaRef ds:uri="http://purl.org/dc/dcmitype/"/>
    <ds:schemaRef ds:uri="http://schemas.openxmlformats.org/package/2006/metadata/core-properties"/>
    <ds:schemaRef ds:uri="http://schemas.microsoft.com/office/infopath/2007/PartnerControls"/>
    <ds:schemaRef ds:uri="bb47cf2c-ce88-4b77-90b9-bcb92befe09a"/>
    <ds:schemaRef ds:uri="http://schemas.microsoft.com/office/2006/metadata/properties"/>
  </ds:schemaRefs>
</ds:datastoreItem>
</file>

<file path=customXml/itemProps2.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31610</TotalTime>
  <Words>7121</Words>
  <Application>Microsoft Office PowerPoint</Application>
  <PresentationFormat>Předvádění na obrazovce (4:3)</PresentationFormat>
  <Paragraphs>193</Paragraphs>
  <Slides>34</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34</vt:i4>
      </vt:variant>
    </vt:vector>
  </HeadingPairs>
  <TitlesOfParts>
    <vt:vector size="38" baseType="lpstr">
      <vt:lpstr>Arial</vt:lpstr>
      <vt:lpstr>Calibri</vt:lpstr>
      <vt:lpstr>Wingdings</vt:lpstr>
      <vt:lpstr>MMR_klas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1762</cp:revision>
  <cp:lastPrinted>2023-06-20T12:58:35Z</cp:lastPrinted>
  <dcterms:created xsi:type="dcterms:W3CDTF">2012-11-28T11:32:44Z</dcterms:created>
  <dcterms:modified xsi:type="dcterms:W3CDTF">2023-06-21T08:12:04Z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