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762" r:id="rId2"/>
    <p:sldId id="1225" r:id="rId3"/>
    <p:sldId id="1197" r:id="rId4"/>
    <p:sldId id="1223" r:id="rId5"/>
    <p:sldId id="1240" r:id="rId6"/>
    <p:sldId id="1222" r:id="rId7"/>
    <p:sldId id="1226" r:id="rId8"/>
    <p:sldId id="1227" r:id="rId9"/>
    <p:sldId id="1237" r:id="rId10"/>
    <p:sldId id="1238" r:id="rId11"/>
    <p:sldId id="1239" r:id="rId12"/>
    <p:sldId id="1241" r:id="rId13"/>
    <p:sldId id="1242" r:id="rId14"/>
    <p:sldId id="1228" r:id="rId15"/>
    <p:sldId id="1232" r:id="rId16"/>
    <p:sldId id="1229" r:id="rId17"/>
    <p:sldId id="1224" r:id="rId18"/>
    <p:sldId id="1231" r:id="rId19"/>
    <p:sldId id="1230" r:id="rId20"/>
    <p:sldId id="1233" r:id="rId21"/>
    <p:sldId id="1234" r:id="rId22"/>
    <p:sldId id="1235" r:id="rId23"/>
    <p:sldId id="1236" r:id="rId24"/>
    <p:sldId id="1152" r:id="rId2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7232" autoAdjust="0"/>
  </p:normalViewPr>
  <p:slideViewPr>
    <p:cSldViewPr>
      <p:cViewPr>
        <p:scale>
          <a:sx n="100" d="100"/>
          <a:sy n="100" d="100"/>
        </p:scale>
        <p:origin x="-1944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8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20.6.2023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20.6.2023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69" tIns="45834" rIns="91669" bIns="4583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669" tIns="45834" rIns="91669" bIns="4583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6178A0-1E68-4502-A3F7-15E4EA4A7219}" type="datetimeFigureOut">
              <a:rPr lang="cs-CZ" smtClean="0"/>
              <a:t>20.6.2023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28307C-8575-4F60-9FAB-B81676BCD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40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10400" y="6483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153255"/>
                </a:solidFill>
              </a:defRPr>
            </a:lvl1pPr>
          </a:lstStyle>
          <a:p>
            <a:pPr>
              <a:defRPr/>
            </a:pPr>
            <a:fld id="{2A4A71D0-3820-4537-8AC9-32459DED91C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8070147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8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3900" b="1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28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r>
              <a:rPr lang="cs-CZ" sz="5400" b="1" dirty="0" smtClean="0">
                <a:solidFill>
                  <a:srgbClr val="000099"/>
                </a:solidFill>
              </a:rPr>
              <a:t>Jistota</a:t>
            </a:r>
            <a:endParaRPr lang="cs-CZ" sz="39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050" b="1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050" b="1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05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050" b="1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05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050" b="1" dirty="0" smtClean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1050" b="1" dirty="0">
              <a:solidFill>
                <a:srgbClr val="000099"/>
              </a:solidFill>
            </a:endParaRPr>
          </a:p>
          <a:p>
            <a:pPr marL="0" indent="0" algn="r">
              <a:buNone/>
            </a:pPr>
            <a:endParaRPr lang="cs-CZ" sz="1200" b="1" dirty="0">
              <a:solidFill>
                <a:srgbClr val="000099"/>
              </a:solidFill>
            </a:endParaRPr>
          </a:p>
          <a:p>
            <a:pPr marL="0" indent="0" algn="r">
              <a:buNone/>
            </a:pPr>
            <a:r>
              <a:rPr lang="cs-CZ" sz="2000" dirty="0" smtClean="0">
                <a:solidFill>
                  <a:srgbClr val="000099"/>
                </a:solidFill>
              </a:rPr>
              <a:t>Vlastimil Fidler</a:t>
            </a:r>
          </a:p>
          <a:p>
            <a:pPr marL="0" indent="0" algn="r">
              <a:buNone/>
            </a:pPr>
            <a:r>
              <a:rPr lang="cs-CZ" sz="2000" dirty="0" smtClean="0">
                <a:solidFill>
                  <a:srgbClr val="000099"/>
                </a:solidFill>
              </a:rPr>
              <a:t>Ministerstvo pro místní rozvoj</a:t>
            </a:r>
          </a:p>
          <a:p>
            <a:pPr marL="0" indent="0" algn="ctr">
              <a:buNone/>
            </a:pPr>
            <a:endParaRPr lang="cs-CZ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39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ÚOHS-R0126/2022/VZ-38686/2022/161</a:t>
            </a:r>
          </a:p>
          <a:p>
            <a:r>
              <a:rPr lang="cs-CZ" sz="2100" i="1" dirty="0" smtClean="0"/>
              <a:t>Zadavatel </a:t>
            </a:r>
            <a:r>
              <a:rPr lang="cs-CZ" sz="2100" i="1" dirty="0"/>
              <a:t>byl tedy kopií záruční listiny obsaženou v nabídce informován, že bankovní záruka dle zadávacích podmínek byla řádně zřízena, tedy nedošlo k tomu, že by existence záruky nebyla prokázána vůbec, jediným důvodem vyloučení byl fakt, že </a:t>
            </a:r>
            <a:r>
              <a:rPr lang="cs-CZ" sz="2100" b="1" i="1" dirty="0"/>
              <a:t>v nabídce nebyl doložen originál záruční listiny</a:t>
            </a:r>
            <a:r>
              <a:rPr lang="cs-CZ" sz="2100" i="1" dirty="0"/>
              <a:t>. Podoba dokumentu, který v nabídce byl, ani jeho obsah nezavdávají prostor k pochybnosti o existenci a podmínkách bankovní záruky, ostatně ani zadavatel nikde netvrdí, že by měl v tomto směru pochybnost. Z obsahu záruční listiny se podává, že k uplatnění záruky není třeba „originál záruční listiny“. </a:t>
            </a:r>
            <a:endParaRPr lang="cs-CZ" sz="21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PROKÁZÁNÍ 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5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ÚOHS-R0126/2022/VZ-38686/2022/161</a:t>
            </a:r>
          </a:p>
          <a:p>
            <a:r>
              <a:rPr lang="cs-CZ" sz="2100" i="1" dirty="0" smtClean="0"/>
              <a:t>Originál </a:t>
            </a:r>
            <a:r>
              <a:rPr lang="cs-CZ" sz="2100" i="1" dirty="0"/>
              <a:t>záruční listiny byl ze strany navrhovatele doplněn před tím, než by zadavatel mohl o uplatnění záruky vůbec uvažovat a než zadavatel navrhovatele ze zadávacího řízení vyloučil. Banka, u níž byla záruka zřízena, opakovaně potvrzovala, že bude plnit ze záruky v případě vyloučení navrhovatele dle § 122 či § 124 zákona ze zadávacího řízení, a to bezpodmínečně a bez ohledu na vůli </a:t>
            </a:r>
            <a:r>
              <a:rPr lang="cs-CZ" sz="2100" i="1" dirty="0" smtClean="0"/>
              <a:t>dodavatele.</a:t>
            </a:r>
            <a:endParaRPr lang="cs-CZ" sz="21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PROKÁZÁNÍ 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091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ÚOHS-S0298/2022/VZ-45590/2022/500</a:t>
            </a:r>
          </a:p>
          <a:p>
            <a:r>
              <a:rPr lang="cs-CZ" sz="2100" i="1" dirty="0" smtClean="0"/>
              <a:t>Není </a:t>
            </a:r>
            <a:r>
              <a:rPr lang="cs-CZ" sz="2100" i="1" dirty="0"/>
              <a:t>však rozumného důvodu, proč by v případě, že účastník jistotu poskytl, avšak tuto skutečnost nedoložil dostatečně, nemohl být vyzván postupem dle § 46 odst. 1 zákona k objasnění, popř. k doložení příslušného dokladu. Účelem ustanovení § 46 zákona je právě zmírnění povinnosti zadavatelů vylučovat dodavatele pro ryze formální pochybení při zpracování nabídky. </a:t>
            </a:r>
            <a:r>
              <a:rPr lang="cs-CZ" sz="2100" i="1" dirty="0" smtClean="0"/>
              <a:t>Obecně </a:t>
            </a:r>
            <a:r>
              <a:rPr lang="cs-CZ" sz="2100" i="1" dirty="0"/>
              <a:t>není možné konstatovat, že každé nepředložení originálu záruční listiny bankovní záruky nutně představuje obligatorní důvod pro vyloučení účastníka ze zadávacího řízení. </a:t>
            </a:r>
            <a:endParaRPr lang="cs-CZ" sz="21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PROKÁZÁNÍ 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56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ÚOHS-S0298/2022/VZ-45590/2022/500</a:t>
            </a:r>
          </a:p>
          <a:p>
            <a:r>
              <a:rPr lang="cs-CZ" sz="2100" i="1" dirty="0" smtClean="0"/>
              <a:t>V </a:t>
            </a:r>
            <a:r>
              <a:rPr lang="cs-CZ" sz="2100" i="1" dirty="0"/>
              <a:t>každém jednotlivém případě je nutné přistoupit k posouzení všech okolností konkrétního případu ad hoc a na základě vyhodnocení dopadu porušení této povinnosti zadavatel může přistoupit k vyloučení účastníka zadávacího řízení, anebo naopak může přikročit k výzvě dle § 46 zákona a účastníka vyzvat k doložení originálu záruční listiny bankovní záruky.</a:t>
            </a:r>
            <a:endParaRPr lang="cs-CZ" sz="21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PROKÁZÁNÍ 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66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bankovní </a:t>
            </a:r>
            <a:r>
              <a:rPr lang="cs-CZ" sz="2400" dirty="0" smtClean="0"/>
              <a:t>záruka </a:t>
            </a:r>
          </a:p>
          <a:p>
            <a:r>
              <a:rPr lang="cs-CZ" sz="2400" dirty="0" smtClean="0"/>
              <a:t>pojištění záruky</a:t>
            </a:r>
          </a:p>
          <a:p>
            <a:r>
              <a:rPr lang="cs-CZ" sz="2400" dirty="0" smtClean="0"/>
              <a:t>účastník povinen </a:t>
            </a:r>
            <a:r>
              <a:rPr lang="cs-CZ" sz="2400" dirty="0"/>
              <a:t>zajistit </a:t>
            </a:r>
            <a:r>
              <a:rPr lang="cs-CZ" sz="2400" dirty="0" smtClean="0"/>
              <a:t>platnost </a:t>
            </a:r>
            <a:r>
              <a:rPr lang="cs-CZ" sz="2400" dirty="0"/>
              <a:t>po celou dobu trvání zadávací </a:t>
            </a:r>
            <a:r>
              <a:rPr lang="cs-CZ" sz="2400" dirty="0" smtClean="0"/>
              <a:t>lhůty </a:t>
            </a:r>
          </a:p>
          <a:p>
            <a:r>
              <a:rPr lang="cs-CZ" sz="2400" dirty="0" smtClean="0"/>
              <a:t>! lze doplňovat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PLATNOST 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088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ZÁKON:</a:t>
            </a:r>
          </a:p>
          <a:p>
            <a:r>
              <a:rPr lang="cs-CZ" sz="2400" dirty="0" smtClean="0"/>
              <a:t>absenci </a:t>
            </a:r>
            <a:r>
              <a:rPr lang="cs-CZ" sz="2400" dirty="0" smtClean="0"/>
              <a:t>dokladů nelze zhojit postupem podle § 46</a:t>
            </a:r>
          </a:p>
          <a:p>
            <a:r>
              <a:rPr lang="cs-CZ" sz="2400" dirty="0" smtClean="0"/>
              <a:t>povinnost vyloučit účastníka </a:t>
            </a:r>
          </a:p>
          <a:p>
            <a:pPr lvl="1"/>
            <a:r>
              <a:rPr lang="cs-CZ" dirty="0" smtClean="0"/>
              <a:t>neprokázal </a:t>
            </a:r>
            <a:r>
              <a:rPr lang="cs-CZ" dirty="0"/>
              <a:t>složení požadované jistoty </a:t>
            </a:r>
            <a:endParaRPr lang="cs-CZ" dirty="0" smtClean="0"/>
          </a:p>
          <a:p>
            <a:pPr lvl="1"/>
            <a:r>
              <a:rPr lang="cs-CZ" dirty="0" smtClean="0"/>
              <a:t>nezajistil </a:t>
            </a:r>
            <a:r>
              <a:rPr lang="cs-CZ" dirty="0"/>
              <a:t>jistotu po celou dobu trvání zadávací lhůty</a:t>
            </a:r>
          </a:p>
          <a:p>
            <a:endParaRPr lang="cs-CZ" sz="2400" dirty="0" smtClean="0"/>
          </a:p>
          <a:p>
            <a:r>
              <a:rPr lang="cs-CZ" sz="2400" dirty="0" smtClean="0"/>
              <a:t>TATO USTANOVENÍ JSOU ROZHODNUTÍMI ÚOHS RELATIVIZOVÁNA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NEPROKÁZÁNÍ 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76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bez zbytečného odkladu </a:t>
            </a:r>
            <a:endParaRPr lang="cs-CZ" sz="2400" dirty="0" smtClean="0"/>
          </a:p>
          <a:p>
            <a:pPr lvl="1"/>
            <a:r>
              <a:rPr lang="cs-CZ" sz="2000" dirty="0" smtClean="0"/>
              <a:t>peněžní </a:t>
            </a:r>
            <a:r>
              <a:rPr lang="cs-CZ" sz="2000" dirty="0"/>
              <a:t>jistotu včetně úroků zúčtovaných peněžním </a:t>
            </a:r>
            <a:r>
              <a:rPr lang="cs-CZ" sz="2000" dirty="0" smtClean="0"/>
              <a:t>ústavem</a:t>
            </a:r>
          </a:p>
          <a:p>
            <a:pPr lvl="1"/>
            <a:r>
              <a:rPr lang="cs-CZ" sz="2000" dirty="0" smtClean="0"/>
              <a:t>originál </a:t>
            </a:r>
            <a:r>
              <a:rPr lang="cs-CZ" sz="2000" dirty="0"/>
              <a:t>záruční listiny </a:t>
            </a:r>
            <a:endParaRPr lang="cs-CZ" sz="2000" dirty="0" smtClean="0"/>
          </a:p>
          <a:p>
            <a:pPr lvl="1"/>
            <a:r>
              <a:rPr lang="cs-CZ" sz="2000" dirty="0" smtClean="0"/>
              <a:t>písemné </a:t>
            </a:r>
            <a:r>
              <a:rPr lang="cs-CZ" sz="2000" dirty="0"/>
              <a:t>prohlášení pojistitele</a:t>
            </a:r>
          </a:p>
          <a:p>
            <a:endParaRPr lang="cs-CZ" sz="900" dirty="0"/>
          </a:p>
          <a:p>
            <a:r>
              <a:rPr lang="cs-CZ" sz="2400" dirty="0" smtClean="0"/>
              <a:t>po </a:t>
            </a:r>
            <a:r>
              <a:rPr lang="cs-CZ" sz="2400" dirty="0"/>
              <a:t>uplynutí zadávací </a:t>
            </a:r>
            <a:r>
              <a:rPr lang="cs-CZ" sz="2400" dirty="0" smtClean="0"/>
              <a:t>lhůty</a:t>
            </a:r>
            <a:endParaRPr lang="cs-CZ" sz="2400" dirty="0"/>
          </a:p>
          <a:p>
            <a:r>
              <a:rPr lang="cs-CZ" sz="2400" dirty="0" smtClean="0"/>
              <a:t>po zániku účasti </a:t>
            </a:r>
            <a:r>
              <a:rPr lang="cs-CZ" sz="2400" dirty="0"/>
              <a:t>v zadávacím řízení před koncem zadávací </a:t>
            </a:r>
            <a:r>
              <a:rPr lang="cs-CZ" sz="2400" dirty="0" smtClean="0"/>
              <a:t>lhůty</a:t>
            </a:r>
            <a:endParaRPr lang="cs-CZ" sz="2400" dirty="0"/>
          </a:p>
          <a:p>
            <a:endParaRPr lang="cs-CZ" sz="400" dirty="0" smtClean="0"/>
          </a:p>
          <a:p>
            <a:r>
              <a:rPr lang="cs-CZ" sz="1800" dirty="0" smtClean="0"/>
              <a:t>uchování </a:t>
            </a:r>
            <a:r>
              <a:rPr lang="cs-CZ" sz="1800" dirty="0"/>
              <a:t>kopie záruční listiny nebo písemného prohlášení pojistitele v dokumentaci o VZ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VRÁCENÍ 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51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jestliže </a:t>
            </a:r>
            <a:r>
              <a:rPr lang="cs-CZ" sz="2400" dirty="0"/>
              <a:t>účastníku zadávacího řízení v zadávací lhůtě zanikla účast v zadávacím řízení po </a:t>
            </a:r>
            <a:r>
              <a:rPr lang="cs-CZ" sz="2400" dirty="0" smtClean="0"/>
              <a:t>vyloučení, pokud před uzavřením smlouvy </a:t>
            </a:r>
          </a:p>
          <a:p>
            <a:r>
              <a:rPr lang="cs-CZ" sz="2400" dirty="0" smtClean="0"/>
              <a:t>a) nebylo možné </a:t>
            </a:r>
            <a:r>
              <a:rPr lang="cs-CZ" sz="2400" dirty="0"/>
              <a:t>zjistit údaje o jeho skutečném majiteli z evidence skutečných </a:t>
            </a:r>
            <a:r>
              <a:rPr lang="cs-CZ" sz="2400" dirty="0" smtClean="0"/>
              <a:t>majitelů, je-li </a:t>
            </a:r>
            <a:r>
              <a:rPr lang="cs-CZ" sz="2400" dirty="0"/>
              <a:t>českou právnickou osobou, která má skutečného majitele</a:t>
            </a:r>
            <a:r>
              <a:rPr lang="cs-CZ" sz="2400" dirty="0" smtClean="0"/>
              <a:t>; </a:t>
            </a:r>
            <a:r>
              <a:rPr lang="cs-CZ" sz="1600" dirty="0"/>
              <a:t>k zápisu zpřístupněnému v evidenci skutečných majitelů po odeslání oznámení o vyloučení dodavatele se nepřihlíží</a:t>
            </a:r>
            <a:r>
              <a:rPr lang="cs-CZ" sz="2400" dirty="0"/>
              <a:t>,</a:t>
            </a:r>
          </a:p>
          <a:p>
            <a:r>
              <a:rPr lang="cs-CZ" sz="2400" dirty="0" smtClean="0"/>
              <a:t>b</a:t>
            </a:r>
            <a:r>
              <a:rPr lang="cs-CZ" sz="2400" dirty="0"/>
              <a:t>) </a:t>
            </a:r>
            <a:r>
              <a:rPr lang="cs-CZ" sz="2400" dirty="0" smtClean="0"/>
              <a:t>nepředložil </a:t>
            </a:r>
            <a:r>
              <a:rPr lang="cs-CZ" sz="2400" dirty="0"/>
              <a:t>údaje, doklady nebo vzorky </a:t>
            </a:r>
            <a:endParaRPr lang="cs-CZ" sz="2400" dirty="0" smtClean="0"/>
          </a:p>
          <a:p>
            <a:r>
              <a:rPr lang="cs-CZ" sz="2400" dirty="0" smtClean="0"/>
              <a:t>c</a:t>
            </a:r>
            <a:r>
              <a:rPr lang="cs-CZ" sz="2400" dirty="0"/>
              <a:t>) </a:t>
            </a:r>
            <a:r>
              <a:rPr lang="cs-CZ" sz="2400" dirty="0" smtClean="0"/>
              <a:t>výsledek </a:t>
            </a:r>
            <a:r>
              <a:rPr lang="cs-CZ" sz="2400" dirty="0"/>
              <a:t>zkoušek vzorků neodpovídá zadávacím </a:t>
            </a:r>
            <a:r>
              <a:rPr lang="cs-CZ" sz="2400" dirty="0" smtClean="0"/>
              <a:t>podmínkám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PLNĚNÍ JISTOTY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03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jestliže </a:t>
            </a:r>
            <a:r>
              <a:rPr lang="cs-CZ" sz="2400" dirty="0"/>
              <a:t>účastníku zadávacího řízení v zadávací lhůtě zanikla účast v zadávacím řízení po </a:t>
            </a:r>
            <a:r>
              <a:rPr lang="cs-CZ" sz="2400" dirty="0" smtClean="0"/>
              <a:t>vyloučení, pokud</a:t>
            </a:r>
          </a:p>
          <a:p>
            <a:r>
              <a:rPr lang="cs-CZ" sz="2400" dirty="0"/>
              <a:t>nesplnil povinnost bez zbytečného odkladu uzavřít smlouvu</a:t>
            </a:r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PLNĚNÍ JISTOTY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0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nelze požadovat u zadávacího řízení na</a:t>
            </a:r>
          </a:p>
          <a:p>
            <a:pPr lvl="1"/>
            <a:r>
              <a:rPr lang="cs-CZ" dirty="0" smtClean="0"/>
              <a:t>rámcové dohody</a:t>
            </a:r>
          </a:p>
          <a:p>
            <a:pPr lvl="1"/>
            <a:r>
              <a:rPr lang="cs-CZ" dirty="0" smtClean="0"/>
              <a:t>dynamický nákupní systém</a:t>
            </a:r>
          </a:p>
          <a:p>
            <a:endParaRPr lang="cs-CZ" sz="2400" dirty="0"/>
          </a:p>
          <a:p>
            <a:r>
              <a:rPr lang="cs-CZ" sz="2000" dirty="0" smtClean="0"/>
              <a:t>? na dílčí plnění ano, přiměřenost, analogie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ZÁKAZ JISTOTY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986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soukromoprávní podle občanského zákoníku</a:t>
            </a:r>
          </a:p>
          <a:p>
            <a:pPr lvl="1"/>
            <a:r>
              <a:rPr lang="cs-CZ" sz="2000" dirty="0" smtClean="0"/>
              <a:t>zajištění plnění</a:t>
            </a:r>
          </a:p>
          <a:p>
            <a:pPr lvl="1"/>
            <a:r>
              <a:rPr lang="cs-CZ" sz="2000" dirty="0" smtClean="0"/>
              <a:t>zajištění nájmu</a:t>
            </a:r>
          </a:p>
          <a:p>
            <a:r>
              <a:rPr lang="cs-CZ" sz="2400" dirty="0" smtClean="0"/>
              <a:t>lze uplatnit v zadávacích řízeních – obchodní podmínka</a:t>
            </a:r>
          </a:p>
          <a:p>
            <a:endParaRPr lang="cs-CZ" sz="2400" dirty="0" smtClean="0"/>
          </a:p>
          <a:p>
            <a:r>
              <a:rPr lang="cs-CZ" sz="2400" b="1" dirty="0" smtClean="0"/>
              <a:t>podle </a:t>
            </a:r>
            <a:r>
              <a:rPr lang="cs-CZ" sz="2400" b="1" dirty="0" err="1" smtClean="0"/>
              <a:t>ZZVZ</a:t>
            </a:r>
            <a:endParaRPr lang="cs-CZ" sz="2400" b="1" dirty="0" smtClean="0"/>
          </a:p>
          <a:p>
            <a:pPr lvl="1"/>
            <a:r>
              <a:rPr lang="cs-CZ" b="1" dirty="0" smtClean="0"/>
              <a:t>zajištění uzavření smlouvy</a:t>
            </a:r>
          </a:p>
          <a:p>
            <a:pPr lvl="1"/>
            <a:r>
              <a:rPr lang="cs-CZ" dirty="0" smtClean="0"/>
              <a:t>podmínkou zadávací lhůta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JISTOTA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111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zadávací lhůta</a:t>
            </a:r>
          </a:p>
          <a:p>
            <a:r>
              <a:rPr lang="cs-CZ" dirty="0" smtClean="0"/>
              <a:t>jistota</a:t>
            </a:r>
            <a:endParaRPr lang="cs-CZ" dirty="0" smtClean="0"/>
          </a:p>
          <a:p>
            <a:endParaRPr lang="cs-CZ" sz="2000" dirty="0" smtClean="0"/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NOVELIZACE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545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100" dirty="0"/>
              <a:t>Zadávací lhůta se </a:t>
            </a:r>
            <a:r>
              <a:rPr lang="cs-CZ" sz="2100" b="1" dirty="0"/>
              <a:t>prodlužuje</a:t>
            </a:r>
            <a:r>
              <a:rPr lang="cs-CZ" sz="2100" dirty="0"/>
              <a:t> o dobu,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100" dirty="0"/>
              <a:t>a) ve které zadavatel nesmí uzavřít smlouvu podle § 246, podle rozhodnutí Úřadu pro ochranu hospodářské soutěže nebo podle uloženého předběžného opatření, nebo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100" dirty="0"/>
              <a:t>b) na které se zadavatel dohodl s účastníky zadávacího řízení</a:t>
            </a:r>
            <a:r>
              <a:rPr lang="cs-CZ" sz="2100" dirty="0" smtClean="0"/>
              <a:t>.</a:t>
            </a:r>
            <a:endParaRPr lang="cs-CZ" sz="21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21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100" dirty="0" smtClean="0"/>
              <a:t>Informaci </a:t>
            </a:r>
            <a:r>
              <a:rPr lang="cs-CZ" sz="2100" dirty="0"/>
              <a:t>o době zákazu uzavření smlouvy, která je zadavateli známa v okamžiku jejího poskytnutí, zadavatel do  5 pracovních dnů od doručení písemné žádosti účastníka zadávacího řízení </a:t>
            </a:r>
            <a:endParaRPr lang="cs-CZ" sz="21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100" dirty="0" smtClean="0"/>
              <a:t>a</a:t>
            </a:r>
            <a:r>
              <a:rPr lang="en-US" sz="2100" dirty="0"/>
              <a:t>)	</a:t>
            </a:r>
            <a:r>
              <a:rPr lang="en-US" sz="2100" dirty="0" err="1"/>
              <a:t>odešle</a:t>
            </a:r>
            <a:r>
              <a:rPr lang="en-US" sz="2100" dirty="0"/>
              <a:t> </a:t>
            </a:r>
            <a:r>
              <a:rPr lang="en-US" sz="2100" dirty="0" err="1"/>
              <a:t>všem</a:t>
            </a:r>
            <a:r>
              <a:rPr lang="en-US" sz="2100" dirty="0"/>
              <a:t> </a:t>
            </a:r>
            <a:r>
              <a:rPr lang="en-US" sz="2100" dirty="0" err="1"/>
              <a:t>účastníkům</a:t>
            </a:r>
            <a:r>
              <a:rPr lang="en-US" sz="2100" dirty="0"/>
              <a:t> </a:t>
            </a:r>
            <a:r>
              <a:rPr lang="en-US" sz="2100" dirty="0" err="1"/>
              <a:t>zadávacího</a:t>
            </a:r>
            <a:r>
              <a:rPr lang="en-US" sz="2100" dirty="0"/>
              <a:t> řízení, </a:t>
            </a:r>
            <a:r>
              <a:rPr lang="en-US" sz="2100" dirty="0" err="1"/>
              <a:t>nebo</a:t>
            </a:r>
            <a:r>
              <a:rPr lang="en-US" sz="2100" dirty="0"/>
              <a:t> </a:t>
            </a:r>
            <a:endParaRPr lang="cs-CZ" sz="21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100" dirty="0"/>
              <a:t>b)	</a:t>
            </a:r>
            <a:r>
              <a:rPr lang="en-US" sz="2100" dirty="0" err="1"/>
              <a:t>uveřejní</a:t>
            </a:r>
            <a:r>
              <a:rPr lang="en-US" sz="2100" dirty="0"/>
              <a:t> </a:t>
            </a:r>
            <a:r>
              <a:rPr lang="en-US" sz="2100" dirty="0" err="1"/>
              <a:t>na</a:t>
            </a:r>
            <a:r>
              <a:rPr lang="en-US" sz="2100" dirty="0"/>
              <a:t> </a:t>
            </a:r>
            <a:r>
              <a:rPr lang="en-US" sz="2100" dirty="0" err="1"/>
              <a:t>profilu</a:t>
            </a:r>
            <a:r>
              <a:rPr lang="en-US" sz="2100" dirty="0"/>
              <a:t> </a:t>
            </a:r>
            <a:r>
              <a:rPr lang="en-US" sz="2100" dirty="0" err="1"/>
              <a:t>zadavatele</a:t>
            </a:r>
            <a:r>
              <a:rPr lang="en-US" sz="2100" dirty="0"/>
              <a:t>.</a:t>
            </a:r>
            <a:endParaRPr lang="cs-CZ" sz="21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21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Zadávací lhůta</a:t>
            </a:r>
          </a:p>
        </p:txBody>
      </p:sp>
    </p:spTree>
    <p:extLst>
      <p:ext uri="{BB962C8B-B14F-4D97-AF65-F5344CB8AC3E}">
        <p14:creationId xmlns:p14="http://schemas.microsoft.com/office/powerpoint/2010/main" val="396089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100" dirty="0"/>
              <a:t>Pokud zadavatel neodešle oznámení o výběru dodavatele v zadávací lhůtě, je zadávací řízení ukončeno uplynutím 3 měsíců od skončení zadávací </a:t>
            </a:r>
            <a:r>
              <a:rPr lang="cs-CZ" sz="2100" dirty="0" smtClean="0"/>
              <a:t>lhůty</a:t>
            </a:r>
            <a:endParaRPr lang="cs-CZ" sz="2100" dirty="0"/>
          </a:p>
          <a:p>
            <a:r>
              <a:rPr lang="cs-CZ" sz="2100" dirty="0"/>
              <a:t>V případě ukončení zadávacího řízení podle odstavce 4 zadavatel uhradí účastníku zadávacího řízení na základě jeho písemné žádosti účelně vynaložené náklady spojené s jeho účastí v zadávacím řízení. Právo na náhradu účelně vynaložených nákladů zaniká, pokud nebylo u zadavatele uplatněno ve lhůtě 6 měsíců od uveřejnění oznámení podle § 53 odst. 8, § 128 odst. 2 nebo § 129a odst. 6.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Zadávací lhůta</a:t>
            </a:r>
          </a:p>
        </p:txBody>
      </p:sp>
    </p:spTree>
    <p:extLst>
      <p:ext uri="{BB962C8B-B14F-4D97-AF65-F5344CB8AC3E}">
        <p14:creationId xmlns:p14="http://schemas.microsoft.com/office/powerpoint/2010/main" val="109262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100" dirty="0"/>
              <a:t>Zákon nově </a:t>
            </a:r>
            <a:r>
              <a:rPr lang="cs-CZ" sz="2100" u="sng" dirty="0"/>
              <a:t>nevyžaduje předložení originálu </a:t>
            </a:r>
            <a:r>
              <a:rPr lang="cs-CZ" sz="2100" dirty="0"/>
              <a:t>záruční listiny (zadavatel je ale oprávněn jej požadovat</a:t>
            </a:r>
            <a:r>
              <a:rPr lang="cs-CZ" sz="2100" dirty="0" smtClean="0"/>
              <a:t>)</a:t>
            </a:r>
            <a:endParaRPr lang="cs-CZ" sz="21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21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100" dirty="0" smtClean="0"/>
              <a:t>Zmírnění </a:t>
            </a:r>
            <a:r>
              <a:rPr lang="cs-CZ" sz="2100" dirty="0"/>
              <a:t>pravidel pro vylučování: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500" b="1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100" b="1" dirty="0" smtClean="0"/>
              <a:t>může</a:t>
            </a:r>
            <a:r>
              <a:rPr lang="cs-CZ" sz="2100" dirty="0" smtClean="0"/>
              <a:t> </a:t>
            </a:r>
            <a:r>
              <a:rPr lang="cs-CZ" sz="2100" dirty="0"/>
              <a:t>vyloučit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100" dirty="0"/>
              <a:t>neprokázání poskytnutí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100" dirty="0"/>
              <a:t>nezajištění jistoty po celou dobu trvání zadávací lhůty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21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100" dirty="0" smtClean="0"/>
              <a:t>vybraného </a:t>
            </a:r>
            <a:r>
              <a:rPr lang="cs-CZ" sz="2100" dirty="0"/>
              <a:t>dodavatele </a:t>
            </a:r>
            <a:r>
              <a:rPr lang="cs-CZ" sz="2100" b="1" dirty="0"/>
              <a:t>musí</a:t>
            </a:r>
            <a:r>
              <a:rPr lang="cs-CZ" sz="2100" dirty="0"/>
              <a:t> vyloučit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100" dirty="0"/>
              <a:t>nezajištění jistoty po celou dobu trvání zadávací lhůty </a:t>
            </a:r>
          </a:p>
          <a:p>
            <a:endParaRPr lang="cs-CZ" sz="21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Jistota</a:t>
            </a:r>
          </a:p>
        </p:txBody>
      </p:sp>
    </p:spTree>
    <p:extLst>
      <p:ext uri="{BB962C8B-B14F-4D97-AF65-F5344CB8AC3E}">
        <p14:creationId xmlns:p14="http://schemas.microsoft.com/office/powerpoint/2010/main" val="330772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572000"/>
            <a:ext cx="9144000" cy="4572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cs-CZ" sz="4400" dirty="0" smtClean="0">
                <a:solidFill>
                  <a:schemeClr val="accent1"/>
                </a:solidFill>
              </a:rPr>
              <a:t>DĚKUJI ZA POZORNOST</a:t>
            </a:r>
            <a:endParaRPr lang="en-US" sz="4400" dirty="0" smtClean="0">
              <a:solidFill>
                <a:schemeClr val="accent1"/>
              </a:solidFill>
            </a:endParaRPr>
          </a:p>
        </p:txBody>
      </p:sp>
      <p:sp>
        <p:nvSpPr>
          <p:cNvPr id="4608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5029200"/>
            <a:ext cx="8964488" cy="1208088"/>
          </a:xfrm>
          <a:prstGeom prst="rect">
            <a:avLst/>
          </a:prstGeo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SzPct val="250000"/>
              <a:buFont typeface="Arial" charset="0"/>
              <a:buNone/>
            </a:pPr>
            <a:endParaRPr lang="cs-CZ" dirty="0" smtClean="0"/>
          </a:p>
          <a:p>
            <a:pPr marL="0" indent="0" algn="r">
              <a:buNone/>
            </a:pPr>
            <a:endParaRPr lang="cs-CZ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1364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lhůta, po kterou účastníci zadávacího řízení nesmí ze zadávacího řízení </a:t>
            </a:r>
            <a:r>
              <a:rPr lang="cs-CZ" sz="2400" dirty="0" smtClean="0"/>
              <a:t>odstoupit</a:t>
            </a:r>
          </a:p>
          <a:p>
            <a:r>
              <a:rPr lang="cs-CZ" sz="2400" dirty="0" smtClean="0"/>
              <a:t>počátkem je </a:t>
            </a:r>
            <a:r>
              <a:rPr lang="cs-CZ" sz="2400" dirty="0"/>
              <a:t>konec lhůty pro podání </a:t>
            </a:r>
            <a:r>
              <a:rPr lang="cs-CZ" sz="2400" dirty="0" smtClean="0"/>
              <a:t>nabídek</a:t>
            </a:r>
          </a:p>
          <a:p>
            <a:r>
              <a:rPr lang="cs-CZ" sz="2400" dirty="0" smtClean="0"/>
              <a:t>přiměřeně </a:t>
            </a:r>
            <a:r>
              <a:rPr lang="cs-CZ" sz="2400" dirty="0"/>
              <a:t>s ohledem na druh zadávacího řízení a na předmět veřejné </a:t>
            </a:r>
            <a:r>
              <a:rPr lang="cs-CZ" sz="2400" dirty="0" smtClean="0"/>
              <a:t>zakázky</a:t>
            </a:r>
          </a:p>
          <a:p>
            <a:r>
              <a:rPr lang="cs-CZ" sz="2400" dirty="0"/>
              <a:t>neběží po dobu, ve které zadavatel nesmí uzavřít smlouvu podle § </a:t>
            </a:r>
            <a:r>
              <a:rPr lang="cs-CZ" sz="2400" dirty="0" smtClean="0"/>
              <a:t>246 (námitky, návrh)</a:t>
            </a:r>
          </a:p>
          <a:p>
            <a:r>
              <a:rPr lang="cs-CZ" sz="2400" b="1" dirty="0" smtClean="0"/>
              <a:t>zadávací lhůta dobrovolná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ZADÁVACÍ LHŮTA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73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Zadavatel odešle v zadávací lhůtě oznámení o výběru dodavatele, pokud</a:t>
            </a:r>
          </a:p>
          <a:p>
            <a:pPr lvl="1"/>
            <a:r>
              <a:rPr lang="cs-CZ" sz="2000" i="1" dirty="0"/>
              <a:t>a)</a:t>
            </a:r>
            <a:r>
              <a:rPr lang="cs-CZ" sz="2000" dirty="0"/>
              <a:t> se s účastníky zadávacího řízení nedohodne jinak, nebo</a:t>
            </a:r>
          </a:p>
          <a:p>
            <a:pPr lvl="1"/>
            <a:r>
              <a:rPr lang="cs-CZ" sz="2000" i="1" dirty="0"/>
              <a:t>b)</a:t>
            </a:r>
            <a:r>
              <a:rPr lang="cs-CZ" sz="2000" dirty="0"/>
              <a:t> nedošlo k ukončení zadávacího řízení před uplynutím zadávací lhůty.</a:t>
            </a:r>
          </a:p>
          <a:p>
            <a:r>
              <a:rPr lang="cs-CZ" sz="2400" dirty="0"/>
              <a:t>Pokud zadavatel </a:t>
            </a:r>
            <a:r>
              <a:rPr lang="cs-CZ" sz="2400" dirty="0" smtClean="0"/>
              <a:t>neodešle </a:t>
            </a:r>
            <a:r>
              <a:rPr lang="cs-CZ" sz="2400" dirty="0"/>
              <a:t>oznámení o výběru dodavatele v zadávací lhůtě, platí, že zadávací řízení je ukončeno. </a:t>
            </a:r>
            <a:endParaRPr lang="cs-CZ" sz="2400" dirty="0" smtClean="0"/>
          </a:p>
          <a:p>
            <a:r>
              <a:rPr lang="cs-CZ" sz="2400" dirty="0" smtClean="0"/>
              <a:t>úhrada účastníkům účelně vynaložených nákladů spojených </a:t>
            </a:r>
            <a:r>
              <a:rPr lang="cs-CZ" sz="2400" dirty="0"/>
              <a:t>s jejich účastí v zadávacím </a:t>
            </a:r>
            <a:r>
              <a:rPr lang="cs-CZ" sz="2400" dirty="0" smtClean="0"/>
              <a:t>řízení (</a:t>
            </a:r>
            <a:r>
              <a:rPr lang="cs-CZ" sz="2400" dirty="0" err="1" smtClean="0"/>
              <a:t>ZZVZ</a:t>
            </a:r>
            <a:r>
              <a:rPr lang="cs-CZ" sz="2400" dirty="0" smtClean="0"/>
              <a:t> nevyčísluje, spory soudně)</a:t>
            </a:r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ZADÁVACÍ LHŮTA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01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ÚOHS-R0170/2022/VZ-01891/2023/161,</a:t>
            </a:r>
            <a:endParaRPr lang="cs-CZ" sz="24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dohoda účastníků o běhu zadávací lhůty nesmí být uzavřena po konci zadávací lhůty (po jejím uplynutí)</a:t>
            </a:r>
            <a:endParaRPr lang="cs-CZ" sz="24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24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ÚOHS-R0139/2022/VZ-42247/2022/161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dohoda musí být včas uzavřena, nepostačí, aby byla účastníkům ve lhůtě odeslána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24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ÚOHS-S0239/2021/VZ-27215/2021/500/</a:t>
            </a:r>
            <a:r>
              <a:rPr lang="cs-CZ" sz="2400" dirty="0" err="1" smtClean="0"/>
              <a:t>AIv</a:t>
            </a:r>
            <a:r>
              <a:rPr lang="cs-CZ" sz="2400" dirty="0" smtClean="0"/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po ukončení zadávacího řízení uplynutím zadávací lhůty již nelze činit úkony směřující k uzavření smlouvy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ZADÁVACÍ LHŮTA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38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podmínkou zadávací lhůta</a:t>
            </a:r>
          </a:p>
          <a:p>
            <a:r>
              <a:rPr lang="cs-CZ" sz="2400" dirty="0" smtClean="0"/>
              <a:t>výše v </a:t>
            </a:r>
            <a:r>
              <a:rPr lang="cs-CZ" sz="2400" dirty="0"/>
              <a:t>zadávací dokumentaci v absolutní částce </a:t>
            </a:r>
            <a:endParaRPr lang="cs-CZ" sz="2400" dirty="0" smtClean="0"/>
          </a:p>
          <a:p>
            <a:pPr lvl="1"/>
            <a:r>
              <a:rPr lang="cs-CZ" sz="2000" dirty="0" smtClean="0"/>
              <a:t>do </a:t>
            </a:r>
            <a:r>
              <a:rPr lang="cs-CZ" sz="2000" dirty="0"/>
              <a:t>2 % předpokládané hodnoty veřejné zakázky </a:t>
            </a:r>
            <a:endParaRPr lang="cs-CZ" sz="2000" dirty="0" smtClean="0"/>
          </a:p>
          <a:p>
            <a:pPr lvl="1"/>
            <a:r>
              <a:rPr lang="cs-CZ" sz="2000" dirty="0" smtClean="0"/>
              <a:t>do </a:t>
            </a:r>
            <a:r>
              <a:rPr lang="cs-CZ" sz="2000" dirty="0"/>
              <a:t>5 % předpokládané hodnoty veřejné zakázky, jestliže v zadávacím řízení bude použita elektronická </a:t>
            </a:r>
            <a:r>
              <a:rPr lang="cs-CZ" sz="2000" dirty="0" smtClean="0"/>
              <a:t>aukce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JISTOTA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22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složení peněžní částky na účet zadavatele </a:t>
            </a:r>
            <a:r>
              <a:rPr lang="cs-CZ" sz="2400" dirty="0" smtClean="0"/>
              <a:t>(peněžní jistota)</a:t>
            </a:r>
            <a:endParaRPr lang="cs-CZ" sz="2400" dirty="0"/>
          </a:p>
          <a:p>
            <a:r>
              <a:rPr lang="cs-CZ" sz="2400" dirty="0" smtClean="0"/>
              <a:t>bankovní </a:t>
            </a:r>
            <a:r>
              <a:rPr lang="cs-CZ" sz="2400" dirty="0"/>
              <a:t>záruky ve prospěch </a:t>
            </a:r>
            <a:r>
              <a:rPr lang="cs-CZ" sz="2400" dirty="0" smtClean="0"/>
              <a:t>zadavatele</a:t>
            </a:r>
            <a:endParaRPr lang="cs-CZ" sz="2400" dirty="0"/>
          </a:p>
          <a:p>
            <a:r>
              <a:rPr lang="cs-CZ" sz="2400" dirty="0" smtClean="0"/>
              <a:t>pojištění </a:t>
            </a:r>
            <a:r>
              <a:rPr lang="cs-CZ" sz="2400" dirty="0"/>
              <a:t>záruky ve prospěch </a:t>
            </a:r>
            <a:r>
              <a:rPr lang="cs-CZ" sz="2400" dirty="0" smtClean="0"/>
              <a:t>zadavatele</a:t>
            </a:r>
          </a:p>
          <a:p>
            <a:endParaRPr lang="cs-CZ" sz="2400" dirty="0"/>
          </a:p>
          <a:p>
            <a:r>
              <a:rPr lang="cs-CZ" sz="2400" dirty="0" smtClean="0"/>
              <a:t>nelze preferovat formu, jsou rovnocenné</a:t>
            </a:r>
          </a:p>
          <a:p>
            <a:r>
              <a:rPr lang="cs-CZ" sz="2400" dirty="0" smtClean="0"/>
              <a:t>volba na dodavateli (podle dostupnosti)</a:t>
            </a:r>
          </a:p>
          <a:p>
            <a:r>
              <a:rPr lang="cs-CZ" sz="2400" dirty="0" smtClean="0"/>
              <a:t>zadavatel povinen sdělit údaje pro peněžní jistotu</a:t>
            </a:r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FORMA 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v nabídce</a:t>
            </a:r>
          </a:p>
          <a:p>
            <a:r>
              <a:rPr lang="cs-CZ" sz="2400" dirty="0" smtClean="0"/>
              <a:t>údaje </a:t>
            </a:r>
            <a:r>
              <a:rPr lang="cs-CZ" sz="2400" dirty="0"/>
              <a:t>o provedené platbě </a:t>
            </a:r>
            <a:r>
              <a:rPr lang="cs-CZ" sz="2400" dirty="0" smtClean="0"/>
              <a:t>zadavateli (peněžní jistota)</a:t>
            </a:r>
            <a:endParaRPr lang="cs-CZ" sz="2400" dirty="0"/>
          </a:p>
          <a:p>
            <a:r>
              <a:rPr lang="cs-CZ" sz="2400" dirty="0" smtClean="0"/>
              <a:t>originál </a:t>
            </a:r>
            <a:r>
              <a:rPr lang="cs-CZ" sz="2400" dirty="0" smtClean="0"/>
              <a:t>(*) záruční </a:t>
            </a:r>
            <a:r>
              <a:rPr lang="cs-CZ" sz="2400" dirty="0"/>
              <a:t>listiny obsahující závazek vyplatit zadavateli </a:t>
            </a:r>
            <a:r>
              <a:rPr lang="cs-CZ" sz="2400" dirty="0" smtClean="0"/>
              <a:t>jistotu za stanovených podmínek (bankovní záruka)</a:t>
            </a:r>
            <a:endParaRPr lang="cs-CZ" sz="2400" dirty="0"/>
          </a:p>
          <a:p>
            <a:r>
              <a:rPr lang="cs-CZ" sz="2400" dirty="0" smtClean="0"/>
              <a:t>písemné </a:t>
            </a:r>
            <a:r>
              <a:rPr lang="cs-CZ" sz="2400" dirty="0"/>
              <a:t>prohlášení pojistitele obsahující závazek vyplatit zadavateli za stanovených </a:t>
            </a:r>
            <a:r>
              <a:rPr lang="cs-CZ" sz="2400" dirty="0" smtClean="0"/>
              <a:t>podmínek jistotu (pojištění záruky)</a:t>
            </a:r>
          </a:p>
          <a:p>
            <a:r>
              <a:rPr lang="cs-CZ" sz="2400" dirty="0" smtClean="0"/>
              <a:t>uchování kopie </a:t>
            </a:r>
            <a:r>
              <a:rPr lang="cs-CZ" sz="2400" dirty="0"/>
              <a:t>záruční listiny nebo písemného prohlášení </a:t>
            </a:r>
            <a:r>
              <a:rPr lang="cs-CZ" sz="2400" dirty="0" smtClean="0"/>
              <a:t>pojistitele v dokumentaci o VZ</a:t>
            </a:r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PROKÁZÁNÍ 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5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originál bankovní záruky:</a:t>
            </a:r>
          </a:p>
          <a:p>
            <a:r>
              <a:rPr lang="cs-CZ" sz="2400" dirty="0" smtClean="0"/>
              <a:t>ÚOHS-S0298/2022/VZ-45590/2022/500</a:t>
            </a:r>
            <a:endParaRPr lang="cs-CZ" sz="2400" dirty="0"/>
          </a:p>
          <a:p>
            <a:r>
              <a:rPr lang="cs-CZ" sz="2400" dirty="0" smtClean="0"/>
              <a:t>účastník nedodal originál, poslal email a originál dodal později – zadavatel vyloučil – jednal nepřiměřeně</a:t>
            </a:r>
            <a:endParaRPr lang="cs-CZ" sz="2400" dirty="0"/>
          </a:p>
          <a:p>
            <a:r>
              <a:rPr lang="cs-CZ" sz="2000" i="1" dirty="0" smtClean="0"/>
              <a:t>podoba </a:t>
            </a:r>
            <a:r>
              <a:rPr lang="cs-CZ" sz="2000" i="1" dirty="0"/>
              <a:t>dokumentu, který v nabídce byl, ani jeho obsah nezavdávají prostor k pochybnosti o existenci a podmínkách bankovní </a:t>
            </a:r>
            <a:r>
              <a:rPr lang="cs-CZ" sz="2000" i="1" dirty="0" smtClean="0"/>
              <a:t>záruky</a:t>
            </a:r>
          </a:p>
          <a:p>
            <a:r>
              <a:rPr lang="cs-CZ" sz="2000" i="1" dirty="0" smtClean="0"/>
              <a:t>účel </a:t>
            </a:r>
            <a:r>
              <a:rPr lang="cs-CZ" sz="2000" i="1" dirty="0"/>
              <a:t>bankovní záruky byl zcela naplněn, navíc za situace, kdy bylo složení požadované jistoty prokázáno i předložením originálu v době před rozhodnutím o vyloučení navrhovatele z účasti v zadávacím </a:t>
            </a:r>
            <a:r>
              <a:rPr lang="cs-CZ" sz="2000" i="1" dirty="0" smtClean="0"/>
              <a:t>řízení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PROKÁZÁNÍ 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69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MMR_klas</Template>
  <TotalTime>6801</TotalTime>
  <Words>1156</Words>
  <Application>Microsoft Office PowerPoint</Application>
  <PresentationFormat>Předvádění na obrazovce (4:3)</PresentationFormat>
  <Paragraphs>144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MMR_klas</vt:lpstr>
      <vt:lpstr>Prezentace aplikace PowerPoint</vt:lpstr>
      <vt:lpstr>JISTOTA ?</vt:lpstr>
      <vt:lpstr>ZADÁVACÍ LHŮTA</vt:lpstr>
      <vt:lpstr>ZADÁVACÍ LHŮTA</vt:lpstr>
      <vt:lpstr>ZADÁVACÍ LHŮTA</vt:lpstr>
      <vt:lpstr>JISTOTA</vt:lpstr>
      <vt:lpstr>FORMA JISTOTY</vt:lpstr>
      <vt:lpstr>PROKÁZÁNÍ JISTOTY</vt:lpstr>
      <vt:lpstr>PROKÁZÁNÍ JISTOTY</vt:lpstr>
      <vt:lpstr>PROKÁZÁNÍ JISTOTY</vt:lpstr>
      <vt:lpstr>PROKÁZÁNÍ JISTOTY</vt:lpstr>
      <vt:lpstr>PROKÁZÁNÍ JISTOTY</vt:lpstr>
      <vt:lpstr>PROKÁZÁNÍ JISTOTY</vt:lpstr>
      <vt:lpstr>PLATNOST JISTOTY</vt:lpstr>
      <vt:lpstr>NEPROKÁZÁNÍ JISTOTY</vt:lpstr>
      <vt:lpstr>VRÁCENÍ JISTOTY</vt:lpstr>
      <vt:lpstr>PLNĚNÍ JISTOTY I</vt:lpstr>
      <vt:lpstr>PLNĚNÍ JISTOTY II</vt:lpstr>
      <vt:lpstr>ZÁKAZ JISTOTY </vt:lpstr>
      <vt:lpstr>NOVELIZACE </vt:lpstr>
      <vt:lpstr>Zadávací lhůta</vt:lpstr>
      <vt:lpstr>Zadávací lhůta</vt:lpstr>
      <vt:lpstr>Jistota</vt:lpstr>
      <vt:lpstr>DĚKUJI ZA POZORNOST</vt:lpstr>
    </vt:vector>
  </TitlesOfParts>
  <Company>MMR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*</dc:creator>
  <cp:lastModifiedBy>V</cp:lastModifiedBy>
  <cp:revision>850</cp:revision>
  <cp:lastPrinted>2015-12-10T13:00:09Z</cp:lastPrinted>
  <dcterms:created xsi:type="dcterms:W3CDTF">2012-11-28T11:32:44Z</dcterms:created>
  <dcterms:modified xsi:type="dcterms:W3CDTF">2023-06-20T20:47:49Z</dcterms:modified>
</cp:coreProperties>
</file>